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9"/>
  </p:notesMasterIdLst>
  <p:handoutMasterIdLst>
    <p:handoutMasterId r:id="rId20"/>
  </p:handoutMasterIdLst>
  <p:sldIdLst>
    <p:sldId id="278" r:id="rId2"/>
    <p:sldId id="484" r:id="rId3"/>
    <p:sldId id="403" r:id="rId4"/>
    <p:sldId id="399" r:id="rId5"/>
    <p:sldId id="508" r:id="rId6"/>
    <p:sldId id="506" r:id="rId7"/>
    <p:sldId id="500" r:id="rId8"/>
    <p:sldId id="498" r:id="rId9"/>
    <p:sldId id="499" r:id="rId10"/>
    <p:sldId id="501" r:id="rId11"/>
    <p:sldId id="502" r:id="rId12"/>
    <p:sldId id="504" r:id="rId13"/>
    <p:sldId id="503" r:id="rId14"/>
    <p:sldId id="426" r:id="rId15"/>
    <p:sldId id="410" r:id="rId16"/>
    <p:sldId id="411" r:id="rId17"/>
    <p:sldId id="544" r:id="rId18"/>
  </p:sldIdLst>
  <p:sldSz cx="9144000" cy="6858000" type="screen4x3"/>
  <p:notesSz cx="6858000" cy="9144000"/>
  <p:custShowLst>
    <p:custShow name="Custom Show 1" id="0">
      <p:sldLst>
        <p:sld r:id="rId2"/>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9475F"/>
    <a:srgbClr val="243F54"/>
    <a:srgbClr val="2B9E36"/>
    <a:srgbClr val="A24130"/>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05" autoAdjust="0"/>
    <p:restoredTop sz="96433" autoAdjust="0"/>
  </p:normalViewPr>
  <p:slideViewPr>
    <p:cSldViewPr snapToGrid="0">
      <p:cViewPr varScale="1">
        <p:scale>
          <a:sx n="114" d="100"/>
          <a:sy n="114" d="100"/>
        </p:scale>
        <p:origin x="2304" y="102"/>
      </p:cViewPr>
      <p:guideLst>
        <p:guide orient="horz" pos="2160"/>
        <p:guide pos="20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1873A-B9FA-49FA-8DA9-6A283A3437D7}" type="doc">
      <dgm:prSet loTypeId="urn:microsoft.com/office/officeart/2005/8/layout/venn1" loCatId="relationship" qsTypeId="urn:microsoft.com/office/officeart/2005/8/quickstyle/simple1" qsCatId="simple" csTypeId="urn:microsoft.com/office/officeart/2005/8/colors/accent1_2" csCatId="accent1" phldr="1"/>
      <dgm:spPr/>
    </dgm:pt>
    <dgm:pt modelId="{4507374D-3668-4B5F-8DF2-A207CBD8AB6D}">
      <dgm:prSet phldrT="[Text]"/>
      <dgm:spPr>
        <a:solidFill>
          <a:schemeClr val="accent3">
            <a:alpha val="50000"/>
          </a:schemeClr>
        </a:solidFill>
        <a:ln>
          <a:noFill/>
        </a:ln>
      </dgm:spPr>
      <dgm:t>
        <a:bodyPr/>
        <a:lstStyle/>
        <a:p>
          <a:r>
            <a:rPr lang="en-US" dirty="0"/>
            <a:t>Corporate Governance</a:t>
          </a:r>
          <a:endParaRPr lang="en-CA" dirty="0"/>
        </a:p>
      </dgm:t>
    </dgm:pt>
    <dgm:pt modelId="{A0CEBA87-3135-48EC-B121-53E77D90003F}" type="parTrans" cxnId="{D26225AB-DC14-42C5-80DC-A65CFAA34067}">
      <dgm:prSet/>
      <dgm:spPr/>
      <dgm:t>
        <a:bodyPr/>
        <a:lstStyle/>
        <a:p>
          <a:endParaRPr lang="en-CA"/>
        </a:p>
      </dgm:t>
    </dgm:pt>
    <dgm:pt modelId="{21155317-0B9A-4AB9-935B-8FDE94E9CDA5}" type="sibTrans" cxnId="{D26225AB-DC14-42C5-80DC-A65CFAA34067}">
      <dgm:prSet/>
      <dgm:spPr/>
      <dgm:t>
        <a:bodyPr/>
        <a:lstStyle/>
        <a:p>
          <a:endParaRPr lang="en-CA"/>
        </a:p>
      </dgm:t>
    </dgm:pt>
    <dgm:pt modelId="{DCD3A8B3-6846-4563-9AD0-D04F12E3CC93}">
      <dgm:prSet phldrT="[Text]"/>
      <dgm:spPr>
        <a:solidFill>
          <a:schemeClr val="accent2">
            <a:alpha val="50000"/>
          </a:schemeClr>
        </a:solidFill>
        <a:ln>
          <a:noFill/>
        </a:ln>
      </dgm:spPr>
      <dgm:t>
        <a:bodyPr/>
        <a:lstStyle/>
        <a:p>
          <a:r>
            <a:rPr lang="en-US" dirty="0"/>
            <a:t>Security Governance</a:t>
          </a:r>
          <a:endParaRPr lang="en-CA" dirty="0"/>
        </a:p>
      </dgm:t>
    </dgm:pt>
    <dgm:pt modelId="{2422213B-B8CF-4032-9393-08956ADACA5C}" type="parTrans" cxnId="{C2EB8F9C-5C7F-4D9E-9AFE-191A3A4EDDA2}">
      <dgm:prSet/>
      <dgm:spPr/>
      <dgm:t>
        <a:bodyPr/>
        <a:lstStyle/>
        <a:p>
          <a:endParaRPr lang="en-CA"/>
        </a:p>
      </dgm:t>
    </dgm:pt>
    <dgm:pt modelId="{50EE768B-EE5F-4A46-B8DA-D33C8B9BCBB7}" type="sibTrans" cxnId="{C2EB8F9C-5C7F-4D9E-9AFE-191A3A4EDDA2}">
      <dgm:prSet/>
      <dgm:spPr/>
      <dgm:t>
        <a:bodyPr/>
        <a:lstStyle/>
        <a:p>
          <a:endParaRPr lang="en-CA"/>
        </a:p>
      </dgm:t>
    </dgm:pt>
    <dgm:pt modelId="{00003087-F610-4F8C-8345-E60E668A16F2}">
      <dgm:prSet phldrT="[Text]"/>
      <dgm:spPr>
        <a:ln>
          <a:noFill/>
        </a:ln>
      </dgm:spPr>
      <dgm:t>
        <a:bodyPr/>
        <a:lstStyle/>
        <a:p>
          <a:r>
            <a:rPr lang="en-US" dirty="0"/>
            <a:t>IT Governance</a:t>
          </a:r>
          <a:endParaRPr lang="en-CA" dirty="0"/>
        </a:p>
      </dgm:t>
    </dgm:pt>
    <dgm:pt modelId="{7244ACD8-E732-49C8-AC2F-3791E32BDF75}" type="parTrans" cxnId="{FD0CBF69-34C6-4230-AE15-FFF4CD594521}">
      <dgm:prSet/>
      <dgm:spPr/>
      <dgm:t>
        <a:bodyPr/>
        <a:lstStyle/>
        <a:p>
          <a:endParaRPr lang="en-CA"/>
        </a:p>
      </dgm:t>
    </dgm:pt>
    <dgm:pt modelId="{2DF93DB1-AF3E-469F-ADA3-EAF65A66D276}" type="sibTrans" cxnId="{FD0CBF69-34C6-4230-AE15-FFF4CD594521}">
      <dgm:prSet/>
      <dgm:spPr/>
      <dgm:t>
        <a:bodyPr/>
        <a:lstStyle/>
        <a:p>
          <a:endParaRPr lang="en-CA"/>
        </a:p>
      </dgm:t>
    </dgm:pt>
    <dgm:pt modelId="{365EFBB2-AF58-454D-80A0-A5DB8F187AC1}" type="pres">
      <dgm:prSet presAssocID="{4FA1873A-B9FA-49FA-8DA9-6A283A3437D7}" presName="compositeShape" presStyleCnt="0">
        <dgm:presLayoutVars>
          <dgm:chMax val="7"/>
          <dgm:dir/>
          <dgm:resizeHandles val="exact"/>
        </dgm:presLayoutVars>
      </dgm:prSet>
      <dgm:spPr/>
    </dgm:pt>
    <dgm:pt modelId="{9D23500B-4F11-46EE-8334-67E521482E5C}" type="pres">
      <dgm:prSet presAssocID="{4507374D-3668-4B5F-8DF2-A207CBD8AB6D}" presName="circ1" presStyleLbl="vennNode1" presStyleIdx="0" presStyleCnt="3"/>
      <dgm:spPr/>
    </dgm:pt>
    <dgm:pt modelId="{F98822DA-25BC-4590-BBCF-4C1BD0E26A4A}" type="pres">
      <dgm:prSet presAssocID="{4507374D-3668-4B5F-8DF2-A207CBD8AB6D}" presName="circ1Tx" presStyleLbl="revTx" presStyleIdx="0" presStyleCnt="0">
        <dgm:presLayoutVars>
          <dgm:chMax val="0"/>
          <dgm:chPref val="0"/>
          <dgm:bulletEnabled val="1"/>
        </dgm:presLayoutVars>
      </dgm:prSet>
      <dgm:spPr/>
    </dgm:pt>
    <dgm:pt modelId="{05336CA8-AACD-46E0-9CDB-49AC6B9DF062}" type="pres">
      <dgm:prSet presAssocID="{DCD3A8B3-6846-4563-9AD0-D04F12E3CC93}" presName="circ2" presStyleLbl="vennNode1" presStyleIdx="1" presStyleCnt="3"/>
      <dgm:spPr/>
    </dgm:pt>
    <dgm:pt modelId="{A83CFF49-3E00-4F1E-85D8-A459F239F8F7}" type="pres">
      <dgm:prSet presAssocID="{DCD3A8B3-6846-4563-9AD0-D04F12E3CC93}" presName="circ2Tx" presStyleLbl="revTx" presStyleIdx="0" presStyleCnt="0">
        <dgm:presLayoutVars>
          <dgm:chMax val="0"/>
          <dgm:chPref val="0"/>
          <dgm:bulletEnabled val="1"/>
        </dgm:presLayoutVars>
      </dgm:prSet>
      <dgm:spPr/>
    </dgm:pt>
    <dgm:pt modelId="{E8A3B858-C60B-4951-8A2F-D89A1BAEC959}" type="pres">
      <dgm:prSet presAssocID="{00003087-F610-4F8C-8345-E60E668A16F2}" presName="circ3" presStyleLbl="vennNode1" presStyleIdx="2" presStyleCnt="3"/>
      <dgm:spPr/>
    </dgm:pt>
    <dgm:pt modelId="{0CBAEC71-9F99-4B9F-9AD9-DD360E58DE1B}" type="pres">
      <dgm:prSet presAssocID="{00003087-F610-4F8C-8345-E60E668A16F2}" presName="circ3Tx" presStyleLbl="revTx" presStyleIdx="0" presStyleCnt="0">
        <dgm:presLayoutVars>
          <dgm:chMax val="0"/>
          <dgm:chPref val="0"/>
          <dgm:bulletEnabled val="1"/>
        </dgm:presLayoutVars>
      </dgm:prSet>
      <dgm:spPr/>
    </dgm:pt>
  </dgm:ptLst>
  <dgm:cxnLst>
    <dgm:cxn modelId="{4758150A-5FB5-4827-A45A-69E61C94CB15}" type="presOf" srcId="{4FA1873A-B9FA-49FA-8DA9-6A283A3437D7}" destId="{365EFBB2-AF58-454D-80A0-A5DB8F187AC1}" srcOrd="0" destOrd="0" presId="urn:microsoft.com/office/officeart/2005/8/layout/venn1"/>
    <dgm:cxn modelId="{630E1123-5AD0-473E-A2FC-3D4DD9418775}" type="presOf" srcId="{4507374D-3668-4B5F-8DF2-A207CBD8AB6D}" destId="{F98822DA-25BC-4590-BBCF-4C1BD0E26A4A}" srcOrd="1" destOrd="0" presId="urn:microsoft.com/office/officeart/2005/8/layout/venn1"/>
    <dgm:cxn modelId="{FD0CBF69-34C6-4230-AE15-FFF4CD594521}" srcId="{4FA1873A-B9FA-49FA-8DA9-6A283A3437D7}" destId="{00003087-F610-4F8C-8345-E60E668A16F2}" srcOrd="2" destOrd="0" parTransId="{7244ACD8-E732-49C8-AC2F-3791E32BDF75}" sibTransId="{2DF93DB1-AF3E-469F-ADA3-EAF65A66D276}"/>
    <dgm:cxn modelId="{58934694-786B-4ECA-A717-F8701BB7805B}" type="presOf" srcId="{00003087-F610-4F8C-8345-E60E668A16F2}" destId="{E8A3B858-C60B-4951-8A2F-D89A1BAEC959}" srcOrd="0" destOrd="0" presId="urn:microsoft.com/office/officeart/2005/8/layout/venn1"/>
    <dgm:cxn modelId="{C2EB8F9C-5C7F-4D9E-9AFE-191A3A4EDDA2}" srcId="{4FA1873A-B9FA-49FA-8DA9-6A283A3437D7}" destId="{DCD3A8B3-6846-4563-9AD0-D04F12E3CC93}" srcOrd="1" destOrd="0" parTransId="{2422213B-B8CF-4032-9393-08956ADACA5C}" sibTransId="{50EE768B-EE5F-4A46-B8DA-D33C8B9BCBB7}"/>
    <dgm:cxn modelId="{E7E260A9-A808-4405-9711-0A46F843A4BC}" type="presOf" srcId="{DCD3A8B3-6846-4563-9AD0-D04F12E3CC93}" destId="{A83CFF49-3E00-4F1E-85D8-A459F239F8F7}" srcOrd="1" destOrd="0" presId="urn:microsoft.com/office/officeart/2005/8/layout/venn1"/>
    <dgm:cxn modelId="{D26225AB-DC14-42C5-80DC-A65CFAA34067}" srcId="{4FA1873A-B9FA-49FA-8DA9-6A283A3437D7}" destId="{4507374D-3668-4B5F-8DF2-A207CBD8AB6D}" srcOrd="0" destOrd="0" parTransId="{A0CEBA87-3135-48EC-B121-53E77D90003F}" sibTransId="{21155317-0B9A-4AB9-935B-8FDE94E9CDA5}"/>
    <dgm:cxn modelId="{37F7ECB9-0F2D-4953-AAF1-4C5F625E0E87}" type="presOf" srcId="{DCD3A8B3-6846-4563-9AD0-D04F12E3CC93}" destId="{05336CA8-AACD-46E0-9CDB-49AC6B9DF062}" srcOrd="0" destOrd="0" presId="urn:microsoft.com/office/officeart/2005/8/layout/venn1"/>
    <dgm:cxn modelId="{3E3E27C7-FFDD-4564-BECC-B70F5EFD645F}" type="presOf" srcId="{00003087-F610-4F8C-8345-E60E668A16F2}" destId="{0CBAEC71-9F99-4B9F-9AD9-DD360E58DE1B}" srcOrd="1" destOrd="0" presId="urn:microsoft.com/office/officeart/2005/8/layout/venn1"/>
    <dgm:cxn modelId="{5DD000FF-ECBB-4E07-9215-B06B7E00DF2D}" type="presOf" srcId="{4507374D-3668-4B5F-8DF2-A207CBD8AB6D}" destId="{9D23500B-4F11-46EE-8334-67E521482E5C}" srcOrd="0" destOrd="0" presId="urn:microsoft.com/office/officeart/2005/8/layout/venn1"/>
    <dgm:cxn modelId="{BD346EA5-378B-4773-A909-98F63FDD12A7}" type="presParOf" srcId="{365EFBB2-AF58-454D-80A0-A5DB8F187AC1}" destId="{9D23500B-4F11-46EE-8334-67E521482E5C}" srcOrd="0" destOrd="0" presId="urn:microsoft.com/office/officeart/2005/8/layout/venn1"/>
    <dgm:cxn modelId="{4000F241-0E50-494C-80B3-E1E0CA90F233}" type="presParOf" srcId="{365EFBB2-AF58-454D-80A0-A5DB8F187AC1}" destId="{F98822DA-25BC-4590-BBCF-4C1BD0E26A4A}" srcOrd="1" destOrd="0" presId="urn:microsoft.com/office/officeart/2005/8/layout/venn1"/>
    <dgm:cxn modelId="{26B05397-9FCB-49D4-93C7-12711EF7C387}" type="presParOf" srcId="{365EFBB2-AF58-454D-80A0-A5DB8F187AC1}" destId="{05336CA8-AACD-46E0-9CDB-49AC6B9DF062}" srcOrd="2" destOrd="0" presId="urn:microsoft.com/office/officeart/2005/8/layout/venn1"/>
    <dgm:cxn modelId="{1C0426E1-A921-4099-9401-E742C3276750}" type="presParOf" srcId="{365EFBB2-AF58-454D-80A0-A5DB8F187AC1}" destId="{A83CFF49-3E00-4F1E-85D8-A459F239F8F7}" srcOrd="3" destOrd="0" presId="urn:microsoft.com/office/officeart/2005/8/layout/venn1"/>
    <dgm:cxn modelId="{A33A5D9D-20C7-475E-A326-887DC1221261}" type="presParOf" srcId="{365EFBB2-AF58-454D-80A0-A5DB8F187AC1}" destId="{E8A3B858-C60B-4951-8A2F-D89A1BAEC959}" srcOrd="4" destOrd="0" presId="urn:microsoft.com/office/officeart/2005/8/layout/venn1"/>
    <dgm:cxn modelId="{5BAE562E-58A1-4F21-84AF-A28A718E38CA}" type="presParOf" srcId="{365EFBB2-AF58-454D-80A0-A5DB8F187AC1}" destId="{0CBAEC71-9F99-4B9F-9AD9-DD360E58DE1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D48C9C-BA79-49BA-B21F-FCD4BD02370B}" type="doc">
      <dgm:prSet loTypeId="urn:microsoft.com/office/officeart/2005/8/layout/venn1" loCatId="relationship" qsTypeId="urn:microsoft.com/office/officeart/2005/8/quickstyle/simple1" qsCatId="simple" csTypeId="urn:microsoft.com/office/officeart/2005/8/colors/accent1_2" csCatId="accent1" phldr="1"/>
      <dgm:spPr/>
    </dgm:pt>
    <dgm:pt modelId="{F859F641-BE75-47E0-A225-A997898555C3}">
      <dgm:prSet phldrT="[Text]" custT="1"/>
      <dgm:spPr>
        <a:solidFill>
          <a:schemeClr val="accent2">
            <a:alpha val="50000"/>
          </a:schemeClr>
        </a:solidFill>
        <a:ln>
          <a:noFill/>
        </a:ln>
        <a:effectLst>
          <a:outerShdw blurRad="50800" dist="38100" dir="2700000" algn="tl" rotWithShape="0">
            <a:prstClr val="black">
              <a:alpha val="40000"/>
            </a:prstClr>
          </a:outerShdw>
        </a:effectLst>
      </dgm:spPr>
      <dgm:t>
        <a:bodyPr/>
        <a:lstStyle/>
        <a:p>
          <a:r>
            <a:rPr lang="en-US" sz="1800" dirty="0"/>
            <a:t>Understanding business needs</a:t>
          </a:r>
          <a:endParaRPr lang="en-CA" sz="1800" dirty="0"/>
        </a:p>
      </dgm:t>
    </dgm:pt>
    <dgm:pt modelId="{6026C37C-8CA3-44A1-BB8C-E06904EFFDAE}" type="parTrans" cxnId="{82D97D9D-F1E4-4B42-95A1-C529C2B306AD}">
      <dgm:prSet/>
      <dgm:spPr/>
      <dgm:t>
        <a:bodyPr/>
        <a:lstStyle/>
        <a:p>
          <a:endParaRPr lang="en-CA"/>
        </a:p>
      </dgm:t>
    </dgm:pt>
    <dgm:pt modelId="{C6C764BA-02DA-468E-BB92-2731E2001485}" type="sibTrans" cxnId="{82D97D9D-F1E4-4B42-95A1-C529C2B306AD}">
      <dgm:prSet/>
      <dgm:spPr/>
      <dgm:t>
        <a:bodyPr/>
        <a:lstStyle/>
        <a:p>
          <a:endParaRPr lang="en-CA"/>
        </a:p>
      </dgm:t>
    </dgm:pt>
    <dgm:pt modelId="{938A85CF-6AB3-41AD-90F9-EF2834F56F12}">
      <dgm:prSet phldrT="[Text]" custT="1"/>
      <dgm:spPr>
        <a:solidFill>
          <a:schemeClr val="accent3">
            <a:alpha val="50000"/>
          </a:schemeClr>
        </a:solidFill>
        <a:ln>
          <a:noFill/>
        </a:ln>
        <a:effectLst>
          <a:outerShdw blurRad="50800" dist="38100" dir="2700000" algn="tl" rotWithShape="0">
            <a:prstClr val="black">
              <a:alpha val="40000"/>
            </a:prstClr>
          </a:outerShdw>
        </a:effectLst>
      </dgm:spPr>
      <dgm:t>
        <a:bodyPr/>
        <a:lstStyle/>
        <a:p>
          <a:r>
            <a:rPr lang="en-US" sz="1800" dirty="0"/>
            <a:t>Effective governance</a:t>
          </a:r>
          <a:endParaRPr lang="en-CA" sz="1800" dirty="0"/>
        </a:p>
      </dgm:t>
    </dgm:pt>
    <dgm:pt modelId="{9459596E-DC2B-490F-8F72-9F1D1AD15215}" type="parTrans" cxnId="{A94CBBEE-21A9-48B7-AEE7-B56728D4EB8F}">
      <dgm:prSet/>
      <dgm:spPr/>
      <dgm:t>
        <a:bodyPr/>
        <a:lstStyle/>
        <a:p>
          <a:endParaRPr lang="en-CA"/>
        </a:p>
      </dgm:t>
    </dgm:pt>
    <dgm:pt modelId="{43CE7369-B492-46EC-A505-CC741EB534A8}" type="sibTrans" cxnId="{A94CBBEE-21A9-48B7-AEE7-B56728D4EB8F}">
      <dgm:prSet/>
      <dgm:spPr/>
      <dgm:t>
        <a:bodyPr/>
        <a:lstStyle/>
        <a:p>
          <a:endParaRPr lang="en-CA"/>
        </a:p>
      </dgm:t>
    </dgm:pt>
    <dgm:pt modelId="{E5473661-B2AE-4A7B-B44E-C2DB9A68F5F5}" type="pres">
      <dgm:prSet presAssocID="{E0D48C9C-BA79-49BA-B21F-FCD4BD02370B}" presName="compositeShape" presStyleCnt="0">
        <dgm:presLayoutVars>
          <dgm:chMax val="7"/>
          <dgm:dir/>
          <dgm:resizeHandles val="exact"/>
        </dgm:presLayoutVars>
      </dgm:prSet>
      <dgm:spPr/>
    </dgm:pt>
    <dgm:pt modelId="{7509999D-5FCD-4EF9-AE6B-0E71F3051FBF}" type="pres">
      <dgm:prSet presAssocID="{F859F641-BE75-47E0-A225-A997898555C3}" presName="circ1" presStyleLbl="vennNode1" presStyleIdx="0" presStyleCnt="2"/>
      <dgm:spPr/>
    </dgm:pt>
    <dgm:pt modelId="{02381919-CC07-4A2A-8551-D8009574EC0B}" type="pres">
      <dgm:prSet presAssocID="{F859F641-BE75-47E0-A225-A997898555C3}" presName="circ1Tx" presStyleLbl="revTx" presStyleIdx="0" presStyleCnt="0">
        <dgm:presLayoutVars>
          <dgm:chMax val="0"/>
          <dgm:chPref val="0"/>
          <dgm:bulletEnabled val="1"/>
        </dgm:presLayoutVars>
      </dgm:prSet>
      <dgm:spPr/>
    </dgm:pt>
    <dgm:pt modelId="{B811FF89-FC90-4308-AEAC-CE02FFB9DB88}" type="pres">
      <dgm:prSet presAssocID="{938A85CF-6AB3-41AD-90F9-EF2834F56F12}" presName="circ2" presStyleLbl="vennNode1" presStyleIdx="1" presStyleCnt="2" custLinFactNeighborX="-2949" custLinFactNeighborY="-48"/>
      <dgm:spPr/>
    </dgm:pt>
    <dgm:pt modelId="{8ACD0A97-6FE0-44F9-A33D-C3263CE59CB6}" type="pres">
      <dgm:prSet presAssocID="{938A85CF-6AB3-41AD-90F9-EF2834F56F12}" presName="circ2Tx" presStyleLbl="revTx" presStyleIdx="0" presStyleCnt="0">
        <dgm:presLayoutVars>
          <dgm:chMax val="0"/>
          <dgm:chPref val="0"/>
          <dgm:bulletEnabled val="1"/>
        </dgm:presLayoutVars>
      </dgm:prSet>
      <dgm:spPr/>
    </dgm:pt>
  </dgm:ptLst>
  <dgm:cxnLst>
    <dgm:cxn modelId="{B384D24A-034E-4535-B9F3-F9507C00DEE7}" type="presOf" srcId="{F859F641-BE75-47E0-A225-A997898555C3}" destId="{02381919-CC07-4A2A-8551-D8009574EC0B}" srcOrd="1" destOrd="0" presId="urn:microsoft.com/office/officeart/2005/8/layout/venn1"/>
    <dgm:cxn modelId="{56780D7F-2188-4041-9C22-3AE74CCDBF3E}" type="presOf" srcId="{938A85CF-6AB3-41AD-90F9-EF2834F56F12}" destId="{8ACD0A97-6FE0-44F9-A33D-C3263CE59CB6}" srcOrd="1" destOrd="0" presId="urn:microsoft.com/office/officeart/2005/8/layout/venn1"/>
    <dgm:cxn modelId="{C0901486-49BC-4706-ADF8-CD34F25EEFEC}" type="presOf" srcId="{E0D48C9C-BA79-49BA-B21F-FCD4BD02370B}" destId="{E5473661-B2AE-4A7B-B44E-C2DB9A68F5F5}" srcOrd="0" destOrd="0" presId="urn:microsoft.com/office/officeart/2005/8/layout/venn1"/>
    <dgm:cxn modelId="{82D97D9D-F1E4-4B42-95A1-C529C2B306AD}" srcId="{E0D48C9C-BA79-49BA-B21F-FCD4BD02370B}" destId="{F859F641-BE75-47E0-A225-A997898555C3}" srcOrd="0" destOrd="0" parTransId="{6026C37C-8CA3-44A1-BB8C-E06904EFFDAE}" sibTransId="{C6C764BA-02DA-468E-BB92-2731E2001485}"/>
    <dgm:cxn modelId="{875913A9-E1B9-4DD3-86B3-ED508D7BA680}" type="presOf" srcId="{938A85CF-6AB3-41AD-90F9-EF2834F56F12}" destId="{B811FF89-FC90-4308-AEAC-CE02FFB9DB88}" srcOrd="0" destOrd="0" presId="urn:microsoft.com/office/officeart/2005/8/layout/venn1"/>
    <dgm:cxn modelId="{1E5DD1D1-239B-4C63-9810-B617BFB9D8CB}" type="presOf" srcId="{F859F641-BE75-47E0-A225-A997898555C3}" destId="{7509999D-5FCD-4EF9-AE6B-0E71F3051FBF}" srcOrd="0" destOrd="0" presId="urn:microsoft.com/office/officeart/2005/8/layout/venn1"/>
    <dgm:cxn modelId="{A94CBBEE-21A9-48B7-AEE7-B56728D4EB8F}" srcId="{E0D48C9C-BA79-49BA-B21F-FCD4BD02370B}" destId="{938A85CF-6AB3-41AD-90F9-EF2834F56F12}" srcOrd="1" destOrd="0" parTransId="{9459596E-DC2B-490F-8F72-9F1D1AD15215}" sibTransId="{43CE7369-B492-46EC-A505-CC741EB534A8}"/>
    <dgm:cxn modelId="{35AE9A13-40FA-4704-9572-2EF8E2F372C7}" type="presParOf" srcId="{E5473661-B2AE-4A7B-B44E-C2DB9A68F5F5}" destId="{7509999D-5FCD-4EF9-AE6B-0E71F3051FBF}" srcOrd="0" destOrd="0" presId="urn:microsoft.com/office/officeart/2005/8/layout/venn1"/>
    <dgm:cxn modelId="{7D416473-A8D6-48AB-8473-E48219EAE4B0}" type="presParOf" srcId="{E5473661-B2AE-4A7B-B44E-C2DB9A68F5F5}" destId="{02381919-CC07-4A2A-8551-D8009574EC0B}" srcOrd="1" destOrd="0" presId="urn:microsoft.com/office/officeart/2005/8/layout/venn1"/>
    <dgm:cxn modelId="{91AF35AD-DBED-4260-9648-9ADB5286F875}" type="presParOf" srcId="{E5473661-B2AE-4A7B-B44E-C2DB9A68F5F5}" destId="{B811FF89-FC90-4308-AEAC-CE02FFB9DB88}" srcOrd="2" destOrd="0" presId="urn:microsoft.com/office/officeart/2005/8/layout/venn1"/>
    <dgm:cxn modelId="{4DA6D04C-A2DE-4087-8B04-B4543B2BE7E2}" type="presParOf" srcId="{E5473661-B2AE-4A7B-B44E-C2DB9A68F5F5}" destId="{8ACD0A97-6FE0-44F9-A33D-C3263CE59CB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3500B-4F11-46EE-8334-67E521482E5C}">
      <dsp:nvSpPr>
        <dsp:cNvPr id="0" name=""/>
        <dsp:cNvSpPr/>
      </dsp:nvSpPr>
      <dsp:spPr>
        <a:xfrm>
          <a:off x="1328559" y="32565"/>
          <a:ext cx="1563136" cy="1563136"/>
        </a:xfrm>
        <a:prstGeom prst="ellipse">
          <a:avLst/>
        </a:prstGeom>
        <a:solidFill>
          <a:schemeClr val="accent3">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Corporate Governance</a:t>
          </a:r>
          <a:endParaRPr lang="en-CA" sz="1300" kern="1200" dirty="0"/>
        </a:p>
      </dsp:txBody>
      <dsp:txXfrm>
        <a:off x="1536978" y="306114"/>
        <a:ext cx="1146299" cy="703411"/>
      </dsp:txXfrm>
    </dsp:sp>
    <dsp:sp modelId="{05336CA8-AACD-46E0-9CDB-49AC6B9DF062}">
      <dsp:nvSpPr>
        <dsp:cNvPr id="0" name=""/>
        <dsp:cNvSpPr/>
      </dsp:nvSpPr>
      <dsp:spPr>
        <a:xfrm>
          <a:off x="1892591" y="1009525"/>
          <a:ext cx="1563136" cy="1563136"/>
        </a:xfrm>
        <a:prstGeom prst="ellipse">
          <a:avLst/>
        </a:prstGeom>
        <a:solidFill>
          <a:schemeClr val="accent2">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Security Governance</a:t>
          </a:r>
          <a:endParaRPr lang="en-CA" sz="1300" kern="1200" dirty="0"/>
        </a:p>
      </dsp:txBody>
      <dsp:txXfrm>
        <a:off x="2370650" y="1413335"/>
        <a:ext cx="937881" cy="859724"/>
      </dsp:txXfrm>
    </dsp:sp>
    <dsp:sp modelId="{E8A3B858-C60B-4951-8A2F-D89A1BAEC959}">
      <dsp:nvSpPr>
        <dsp:cNvPr id="0" name=""/>
        <dsp:cNvSpPr/>
      </dsp:nvSpPr>
      <dsp:spPr>
        <a:xfrm>
          <a:off x="764528" y="1009525"/>
          <a:ext cx="1563136" cy="156313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IT Governance</a:t>
          </a:r>
          <a:endParaRPr lang="en-CA" sz="1300" kern="1200" dirty="0"/>
        </a:p>
      </dsp:txBody>
      <dsp:txXfrm>
        <a:off x="911723" y="1413335"/>
        <a:ext cx="937881" cy="859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9999D-5FCD-4EF9-AE6B-0E71F3051FBF}">
      <dsp:nvSpPr>
        <dsp:cNvPr id="0" name=""/>
        <dsp:cNvSpPr/>
      </dsp:nvSpPr>
      <dsp:spPr>
        <a:xfrm>
          <a:off x="104740" y="48629"/>
          <a:ext cx="2583595" cy="2583595"/>
        </a:xfrm>
        <a:prstGeom prst="ellipse">
          <a:avLst/>
        </a:prstGeom>
        <a:solidFill>
          <a:schemeClr val="accent2">
            <a:alpha val="50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Understanding business needs</a:t>
          </a:r>
          <a:endParaRPr lang="en-CA" sz="1800" kern="1200" dirty="0"/>
        </a:p>
      </dsp:txBody>
      <dsp:txXfrm>
        <a:off x="465512" y="353291"/>
        <a:ext cx="1489640" cy="1974272"/>
      </dsp:txXfrm>
    </dsp:sp>
    <dsp:sp modelId="{B811FF89-FC90-4308-AEAC-CE02FFB9DB88}">
      <dsp:nvSpPr>
        <dsp:cNvPr id="0" name=""/>
        <dsp:cNvSpPr/>
      </dsp:nvSpPr>
      <dsp:spPr>
        <a:xfrm>
          <a:off x="1890600" y="47389"/>
          <a:ext cx="2583595" cy="2583595"/>
        </a:xfrm>
        <a:prstGeom prst="ellipse">
          <a:avLst/>
        </a:prstGeom>
        <a:solidFill>
          <a:schemeClr val="accent3">
            <a:alpha val="50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Effective governance</a:t>
          </a:r>
          <a:endParaRPr lang="en-CA" sz="1800" kern="1200" dirty="0"/>
        </a:p>
      </dsp:txBody>
      <dsp:txXfrm>
        <a:off x="2623783" y="352051"/>
        <a:ext cx="1489640" cy="197427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9/9/2020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779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428441"/>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741259"/>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481419"/>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26" r:id="rId8"/>
    <p:sldLayoutId id="2147483764" r:id="rId9"/>
    <p:sldLayoutId id="2147483761" r:id="rId10"/>
    <p:sldLayoutId id="2147483763"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infotech.com/research/ss/build-an-information-security-strate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Implement a Security Governance and Management Program</a:t>
            </a:r>
          </a:p>
        </p:txBody>
      </p:sp>
      <p:sp>
        <p:nvSpPr>
          <p:cNvPr id="5" name="Tagline"/>
          <p:cNvSpPr>
            <a:spLocks noGrp="1"/>
          </p:cNvSpPr>
          <p:nvPr>
            <p:ph type="body" sz="quarter" idx="16"/>
          </p:nvPr>
        </p:nvSpPr>
        <p:spPr>
          <a:xfrm>
            <a:off x="774700" y="3974444"/>
            <a:ext cx="5616247" cy="508000"/>
          </a:xfrm>
        </p:spPr>
        <p:txBody>
          <a:bodyPr/>
          <a:lstStyle/>
          <a:p>
            <a:r>
              <a:rPr lang="en-US" dirty="0"/>
              <a:t>Align security and business objectives to get the greatest benefit from both.</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grpSp>
        <p:nvGrpSpPr>
          <p:cNvPr id="3" name="Group 2"/>
          <p:cNvGrpSpPr/>
          <p:nvPr/>
        </p:nvGrpSpPr>
        <p:grpSpPr>
          <a:xfrm>
            <a:off x="-1" y="3539908"/>
            <a:ext cx="9144001" cy="1974922"/>
            <a:chOff x="-1" y="3659453"/>
            <a:chExt cx="9144001" cy="2031443"/>
          </a:xfrm>
        </p:grpSpPr>
        <p:sp>
          <p:nvSpPr>
            <p:cNvPr id="4" name="Rectangle 35"/>
            <p:cNvSpPr/>
            <p:nvPr/>
          </p:nvSpPr>
          <p:spPr>
            <a:xfrm>
              <a:off x="-1" y="3659453"/>
              <a:ext cx="9144001" cy="15941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 name="TextBox 4"/>
            <p:cNvSpPr txBox="1"/>
            <p:nvPr/>
          </p:nvSpPr>
          <p:spPr>
            <a:xfrm>
              <a:off x="262619" y="3779801"/>
              <a:ext cx="2700000" cy="1424633"/>
            </a:xfrm>
            <a:prstGeom prst="rect">
              <a:avLst/>
            </a:prstGeom>
          </p:spPr>
          <p:txBody>
            <a:bodyPr wrap="square" rtlCol="0">
              <a:spAutoFit/>
            </a:bodyPr>
            <a:lstStyle/>
            <a:p>
              <a:r>
                <a:rPr lang="en-CA" sz="1400" b="1" dirty="0"/>
                <a:t>Governance ensures that business goals are achieved by </a:t>
              </a:r>
              <a:r>
                <a:rPr lang="en-CA" sz="1400" b="1" dirty="0">
                  <a:solidFill>
                    <a:schemeClr val="accent3">
                      <a:lumMod val="75000"/>
                    </a:schemeClr>
                  </a:solidFill>
                </a:rPr>
                <a:t>evaluating</a:t>
              </a:r>
              <a:r>
                <a:rPr lang="en-CA" sz="1400" b="1" dirty="0"/>
                <a:t> stakeholder needs, criteria, metrics, portfolio, risk, and definition of value. </a:t>
              </a:r>
            </a:p>
          </p:txBody>
        </p:sp>
        <p:sp>
          <p:nvSpPr>
            <p:cNvPr id="6" name="TextBox 5"/>
            <p:cNvSpPr txBox="1"/>
            <p:nvPr/>
          </p:nvSpPr>
          <p:spPr>
            <a:xfrm>
              <a:off x="3225239" y="3779801"/>
              <a:ext cx="2879307" cy="1203023"/>
            </a:xfrm>
            <a:prstGeom prst="rect">
              <a:avLst/>
            </a:prstGeom>
          </p:spPr>
          <p:txBody>
            <a:bodyPr wrap="square" rtlCol="0">
              <a:spAutoFit/>
            </a:bodyPr>
            <a:lstStyle/>
            <a:p>
              <a:r>
                <a:rPr lang="en-CA" sz="1400" b="1" dirty="0"/>
                <a:t>Governance sets the </a:t>
              </a:r>
              <a:r>
                <a:rPr lang="en-CA" sz="1400" b="1" dirty="0">
                  <a:solidFill>
                    <a:schemeClr val="accent3">
                      <a:lumMod val="75000"/>
                    </a:schemeClr>
                  </a:solidFill>
                </a:rPr>
                <a:t>direction</a:t>
              </a:r>
              <a:r>
                <a:rPr lang="en-CA" sz="1400" b="1" dirty="0">
                  <a:solidFill>
                    <a:srgbClr val="0070C0"/>
                  </a:solidFill>
                </a:rPr>
                <a:t> </a:t>
              </a:r>
              <a:r>
                <a:rPr lang="en-CA" sz="1400" b="1" dirty="0"/>
                <a:t>of information security by delegating priorities and determining the decisions that will guide the organization. </a:t>
              </a:r>
              <a:r>
                <a:rPr lang="en-CA" sz="1400" b="1" dirty="0">
                  <a:solidFill>
                    <a:srgbClr val="0070C0"/>
                  </a:solidFill>
                </a:rPr>
                <a:t> </a:t>
              </a:r>
            </a:p>
          </p:txBody>
        </p:sp>
        <p:sp>
          <p:nvSpPr>
            <p:cNvPr id="7" name="TextBox 6"/>
            <p:cNvSpPr txBox="1"/>
            <p:nvPr/>
          </p:nvSpPr>
          <p:spPr>
            <a:xfrm>
              <a:off x="6173025" y="3779801"/>
              <a:ext cx="2700000" cy="1203023"/>
            </a:xfrm>
            <a:prstGeom prst="rect">
              <a:avLst/>
            </a:prstGeom>
          </p:spPr>
          <p:txBody>
            <a:bodyPr wrap="square" rtlCol="0">
              <a:spAutoFit/>
            </a:bodyPr>
            <a:lstStyle/>
            <a:p>
              <a:r>
                <a:rPr lang="en-CA" sz="1400" b="1" dirty="0"/>
                <a:t>Governance establishes a framework to </a:t>
              </a:r>
              <a:r>
                <a:rPr lang="en-CA" sz="1400" b="1" dirty="0">
                  <a:solidFill>
                    <a:schemeClr val="accent3">
                      <a:lumMod val="75000"/>
                    </a:schemeClr>
                  </a:solidFill>
                </a:rPr>
                <a:t>monitor</a:t>
              </a:r>
              <a:r>
                <a:rPr lang="en-CA" sz="1400" b="1" dirty="0">
                  <a:solidFill>
                    <a:schemeClr val="accent3"/>
                  </a:solidFill>
                </a:rPr>
                <a:t> </a:t>
              </a:r>
              <a:r>
                <a:rPr lang="en-CA" sz="1400" b="1" dirty="0"/>
                <a:t>performance, compliance to regulation, and progress on expected outcomes. </a:t>
              </a:r>
            </a:p>
          </p:txBody>
        </p:sp>
        <p:cxnSp>
          <p:nvCxnSpPr>
            <p:cNvPr id="8" name="Straight Connector 36"/>
            <p:cNvCxnSpPr/>
            <p:nvPr/>
          </p:nvCxnSpPr>
          <p:spPr>
            <a:xfrm>
              <a:off x="6104547" y="3779801"/>
              <a:ext cx="0" cy="191109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36"/>
            <p:cNvCxnSpPr/>
            <p:nvPr/>
          </p:nvCxnSpPr>
          <p:spPr>
            <a:xfrm>
              <a:off x="3060175" y="3779801"/>
              <a:ext cx="0" cy="191109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0" y="1"/>
            <a:ext cx="9144000" cy="24682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1" name="Straight Connector 10"/>
          <p:cNvCxnSpPr/>
          <p:nvPr/>
        </p:nvCxnSpPr>
        <p:spPr>
          <a:xfrm>
            <a:off x="328526" y="537547"/>
            <a:ext cx="122927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Chevron 11"/>
          <p:cNvSpPr/>
          <p:nvPr/>
        </p:nvSpPr>
        <p:spPr>
          <a:xfrm rot="5400000">
            <a:off x="1718483" y="381994"/>
            <a:ext cx="110766" cy="432123"/>
          </a:xfrm>
          <a:prstGeom prst="chevron">
            <a:avLst>
              <a:gd name="adj" fmla="val 102439"/>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cxnSp>
        <p:nvCxnSpPr>
          <p:cNvPr id="13" name="Straight Connector 12"/>
          <p:cNvCxnSpPr/>
          <p:nvPr/>
        </p:nvCxnSpPr>
        <p:spPr>
          <a:xfrm>
            <a:off x="1989928" y="540207"/>
            <a:ext cx="71655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2916" y="673866"/>
            <a:ext cx="8412486" cy="584775"/>
          </a:xfrm>
          <a:prstGeom prst="rect">
            <a:avLst/>
          </a:prstGeom>
          <a:noFill/>
        </p:spPr>
        <p:txBody>
          <a:bodyPr wrap="square" rtlCol="0">
            <a:spAutoFit/>
          </a:bodyPr>
          <a:lstStyle/>
          <a:p>
            <a:r>
              <a:rPr lang="en-CA" sz="3200" dirty="0">
                <a:solidFill>
                  <a:schemeClr val="bg1"/>
                </a:solidFill>
                <a:ea typeface="Roboto" panose="02000000000000000000" pitchFamily="2" charset="0"/>
              </a:rPr>
              <a:t>The Security Governance Framework </a:t>
            </a:r>
            <a:endParaRPr lang="en-CA" sz="3200" dirty="0">
              <a:solidFill>
                <a:schemeClr val="bg1"/>
              </a:solidFill>
              <a:ea typeface="Roboto Light" panose="02000000000000000000" pitchFamily="2" charset="0"/>
            </a:endParaRPr>
          </a:p>
        </p:txBody>
      </p:sp>
      <p:sp>
        <p:nvSpPr>
          <p:cNvPr id="15" name="TextBox 14"/>
          <p:cNvSpPr txBox="1"/>
          <p:nvPr/>
        </p:nvSpPr>
        <p:spPr>
          <a:xfrm>
            <a:off x="462916" y="1377658"/>
            <a:ext cx="8412486" cy="830997"/>
          </a:xfrm>
          <a:prstGeom prst="rect">
            <a:avLst/>
          </a:prstGeom>
          <a:noFill/>
        </p:spPr>
        <p:txBody>
          <a:bodyPr wrap="square" rtlCol="0">
            <a:spAutoFit/>
          </a:bodyPr>
          <a:lstStyle/>
          <a:p>
            <a:r>
              <a:rPr lang="en-CA" sz="1600" dirty="0">
                <a:solidFill>
                  <a:schemeClr val="bg1"/>
                </a:solidFill>
              </a:rPr>
              <a:t>A security governance framework is a system that will design structures, processes, authority definitions, and membership assignments that lead the security department toward optimal results for the business. </a:t>
            </a:r>
            <a:endParaRPr lang="en-CA" sz="1600" b="1" dirty="0">
              <a:solidFill>
                <a:schemeClr val="bg1"/>
              </a:solidFill>
              <a:ea typeface="Roboto" panose="02000000000000000000" pitchFamily="2" charset="0"/>
              <a:cs typeface="Roboto Slab Bold"/>
            </a:endParaRPr>
          </a:p>
        </p:txBody>
      </p:sp>
      <p:sp>
        <p:nvSpPr>
          <p:cNvPr id="16" name="TextBox 15"/>
          <p:cNvSpPr txBox="1"/>
          <p:nvPr/>
        </p:nvSpPr>
        <p:spPr>
          <a:xfrm>
            <a:off x="262619" y="2521854"/>
            <a:ext cx="8610406" cy="338554"/>
          </a:xfrm>
          <a:prstGeom prst="rect">
            <a:avLst/>
          </a:prstGeom>
        </p:spPr>
        <p:txBody>
          <a:bodyPr wrap="square" rtlCol="0">
            <a:spAutoFit/>
          </a:bodyPr>
          <a:lstStyle/>
          <a:p>
            <a:pPr algn="ctr"/>
            <a:r>
              <a:rPr lang="en-CA" sz="1600" b="1" dirty="0">
                <a:solidFill>
                  <a:schemeClr val="accent6">
                    <a:lumMod val="65000"/>
                  </a:schemeClr>
                </a:solidFill>
              </a:rPr>
              <a:t>Governance is performed in three ways:</a:t>
            </a:r>
          </a:p>
        </p:txBody>
      </p:sp>
      <p:sp>
        <p:nvSpPr>
          <p:cNvPr id="17" name="Rectangle 16"/>
          <p:cNvSpPr/>
          <p:nvPr/>
        </p:nvSpPr>
        <p:spPr>
          <a:xfrm>
            <a:off x="874619" y="3185132"/>
            <a:ext cx="1188000" cy="360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CA" b="1" dirty="0">
                <a:solidFill>
                  <a:schemeClr val="accent3"/>
                </a:solidFill>
              </a:rPr>
              <a:t>Evaluate</a:t>
            </a:r>
          </a:p>
        </p:txBody>
      </p:sp>
      <p:sp>
        <p:nvSpPr>
          <p:cNvPr id="18" name="Rectangle 17"/>
          <p:cNvSpPr/>
          <p:nvPr/>
        </p:nvSpPr>
        <p:spPr>
          <a:xfrm>
            <a:off x="3829822" y="3185132"/>
            <a:ext cx="1188000" cy="360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CA" b="1" dirty="0">
                <a:solidFill>
                  <a:schemeClr val="accent3"/>
                </a:solidFill>
              </a:rPr>
              <a:t>Direct </a:t>
            </a:r>
          </a:p>
        </p:txBody>
      </p:sp>
      <p:sp>
        <p:nvSpPr>
          <p:cNvPr id="19" name="Rectangle 18"/>
          <p:cNvSpPr/>
          <p:nvPr/>
        </p:nvSpPr>
        <p:spPr>
          <a:xfrm>
            <a:off x="6785025" y="3185132"/>
            <a:ext cx="1188000" cy="360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CA" b="1" dirty="0">
                <a:solidFill>
                  <a:schemeClr val="accent3"/>
                </a:solidFill>
              </a:rPr>
              <a:t>Monitor</a:t>
            </a:r>
          </a:p>
        </p:txBody>
      </p:sp>
      <p:sp>
        <p:nvSpPr>
          <p:cNvPr id="20" name="Oval 145407"/>
          <p:cNvSpPr/>
          <p:nvPr/>
        </p:nvSpPr>
        <p:spPr>
          <a:xfrm>
            <a:off x="262619" y="3049585"/>
            <a:ext cx="612000" cy="612000"/>
          </a:xfrm>
          <a:prstGeom prst="ellipse">
            <a:avLst/>
          </a:prstGeom>
          <a:solidFill>
            <a:schemeClr val="accent1"/>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1</a:t>
            </a:r>
          </a:p>
        </p:txBody>
      </p:sp>
      <p:sp>
        <p:nvSpPr>
          <p:cNvPr id="21" name="Oval 145408"/>
          <p:cNvSpPr/>
          <p:nvPr/>
        </p:nvSpPr>
        <p:spPr>
          <a:xfrm>
            <a:off x="3217822" y="3049585"/>
            <a:ext cx="612000" cy="612000"/>
          </a:xfrm>
          <a:prstGeom prst="ellipse">
            <a:avLst/>
          </a:prstGeom>
          <a:solidFill>
            <a:schemeClr val="accent1"/>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2</a:t>
            </a:r>
          </a:p>
        </p:txBody>
      </p:sp>
      <p:sp>
        <p:nvSpPr>
          <p:cNvPr id="22" name="Oval 145410"/>
          <p:cNvSpPr/>
          <p:nvPr/>
        </p:nvSpPr>
        <p:spPr>
          <a:xfrm>
            <a:off x="6173025" y="3032357"/>
            <a:ext cx="612000" cy="612000"/>
          </a:xfrm>
          <a:prstGeom prst="ellipse">
            <a:avLst/>
          </a:prstGeom>
          <a:solidFill>
            <a:schemeClr val="accent1"/>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3</a:t>
            </a:r>
          </a:p>
        </p:txBody>
      </p:sp>
      <p:pic>
        <p:nvPicPr>
          <p:cNvPr id="23" name="Picture 108"/>
          <p:cNvPicPr>
            <a:picLocks noChangeAspect="1"/>
          </p:cNvPicPr>
          <p:nvPr/>
        </p:nvPicPr>
        <p:blipFill>
          <a:blip r:embed="rId2">
            <a:duotone>
              <a:schemeClr val="accent2">
                <a:shade val="45000"/>
                <a:satMod val="135000"/>
              </a:schemeClr>
              <a:prstClr val="white"/>
            </a:duotone>
          </a:blip>
          <a:stretch>
            <a:fillRect/>
          </a:stretch>
        </p:blipFill>
        <p:spPr>
          <a:xfrm>
            <a:off x="199894" y="5177699"/>
            <a:ext cx="737450" cy="533475"/>
          </a:xfrm>
          <a:prstGeom prst="rect">
            <a:avLst/>
          </a:prstGeom>
        </p:spPr>
      </p:pic>
      <p:pic>
        <p:nvPicPr>
          <p:cNvPr id="24" name="Picture 108"/>
          <p:cNvPicPr>
            <a:picLocks noChangeAspect="1"/>
          </p:cNvPicPr>
          <p:nvPr/>
        </p:nvPicPr>
        <p:blipFill>
          <a:blip r:embed="rId2">
            <a:duotone>
              <a:schemeClr val="accent2">
                <a:shade val="45000"/>
                <a:satMod val="135000"/>
              </a:schemeClr>
              <a:prstClr val="white"/>
            </a:duotone>
          </a:blip>
          <a:stretch>
            <a:fillRect/>
          </a:stretch>
        </p:blipFill>
        <p:spPr>
          <a:xfrm rot="10800000">
            <a:off x="8228052" y="5585828"/>
            <a:ext cx="737450" cy="533475"/>
          </a:xfrm>
          <a:prstGeom prst="rect">
            <a:avLst/>
          </a:prstGeom>
        </p:spPr>
      </p:pic>
      <p:sp>
        <p:nvSpPr>
          <p:cNvPr id="25" name="Rectangle 24"/>
          <p:cNvSpPr/>
          <p:nvPr/>
        </p:nvSpPr>
        <p:spPr>
          <a:xfrm>
            <a:off x="1000679" y="5238016"/>
            <a:ext cx="7227373" cy="1015663"/>
          </a:xfrm>
          <a:prstGeom prst="rect">
            <a:avLst/>
          </a:prstGeom>
        </p:spPr>
        <p:txBody>
          <a:bodyPr wrap="square">
            <a:spAutoFit/>
          </a:bodyPr>
          <a:lstStyle/>
          <a:p>
            <a:pPr algn="ctr"/>
            <a:r>
              <a:rPr lang="en-US" sz="1200" i="1" dirty="0">
                <a:solidFill>
                  <a:srgbClr val="000000"/>
                </a:solidFill>
                <a:latin typeface="+mj-lt"/>
              </a:rPr>
              <a:t>Governance specifies the accountability framework and provides oversight to ensure that risks are adequately mitigated, while management ensures that controls are implemented to mitigate risks. Management recommends security strategies. Governance ensures that security strategies are aligned with business objectives and consistent with regulations.</a:t>
            </a:r>
          </a:p>
          <a:p>
            <a:pPr algn="r"/>
            <a:r>
              <a:rPr lang="en-US" sz="1200" dirty="0">
                <a:solidFill>
                  <a:srgbClr val="000000"/>
                </a:solidFill>
                <a:effectLst/>
              </a:rPr>
              <a:t>– EDUCAUSE </a:t>
            </a:r>
            <a:endParaRPr lang="en-CA" sz="1200" dirty="0">
              <a:solidFill>
                <a:srgbClr val="000000"/>
              </a:solidFill>
              <a:effectLst/>
            </a:endParaRPr>
          </a:p>
        </p:txBody>
      </p:sp>
    </p:spTree>
    <p:extLst>
      <p:ext uri="{BB962C8B-B14F-4D97-AF65-F5344CB8AC3E}">
        <p14:creationId xmlns:p14="http://schemas.microsoft.com/office/powerpoint/2010/main" val="380534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 security to become a business enabler</a:t>
            </a:r>
            <a:endParaRPr lang="en-CA" dirty="0"/>
          </a:p>
        </p:txBody>
      </p:sp>
      <p:sp>
        <p:nvSpPr>
          <p:cNvPr id="3" name="Rectangle 2"/>
          <p:cNvSpPr/>
          <p:nvPr/>
        </p:nvSpPr>
        <p:spPr>
          <a:xfrm>
            <a:off x="490511" y="3353853"/>
            <a:ext cx="8154725" cy="2974212"/>
          </a:xfrm>
          <a:prstGeom prst="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dirty="0"/>
          </a:p>
        </p:txBody>
      </p:sp>
      <p:sp>
        <p:nvSpPr>
          <p:cNvPr id="4" name="TextBox 3"/>
          <p:cNvSpPr txBox="1"/>
          <p:nvPr/>
        </p:nvSpPr>
        <p:spPr>
          <a:xfrm>
            <a:off x="490510" y="1202934"/>
            <a:ext cx="7586689" cy="338554"/>
          </a:xfrm>
          <a:prstGeom prst="rect">
            <a:avLst/>
          </a:prstGeom>
        </p:spPr>
        <p:txBody>
          <a:bodyPr wrap="square" rtlCol="0">
            <a:spAutoFit/>
          </a:bodyPr>
          <a:lstStyle/>
          <a:p>
            <a:r>
              <a:rPr lang="en-US" sz="1600" dirty="0"/>
              <a:t>Remember: security objectives are business objectives too.</a:t>
            </a:r>
            <a:endParaRPr lang="en-CA" sz="1600" dirty="0"/>
          </a:p>
        </p:txBody>
      </p:sp>
      <p:sp>
        <p:nvSpPr>
          <p:cNvPr id="5" name="Rectangle 4"/>
          <p:cNvSpPr/>
          <p:nvPr/>
        </p:nvSpPr>
        <p:spPr>
          <a:xfrm>
            <a:off x="494635" y="1610947"/>
            <a:ext cx="8154725" cy="1742905"/>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spcAft>
                <a:spcPts val="600"/>
              </a:spcAft>
              <a:buFont typeface="Arial" panose="020B0604020202020204" pitchFamily="34" charset="0"/>
              <a:buChar char="•"/>
            </a:pPr>
            <a:r>
              <a:rPr lang="en-US" sz="1400" dirty="0"/>
              <a:t>It is true that without good governance security programs often fail to produce results. </a:t>
            </a:r>
          </a:p>
          <a:p>
            <a:pPr marL="285750" indent="-285750">
              <a:spcAft>
                <a:spcPts val="600"/>
              </a:spcAft>
              <a:buFont typeface="Arial" panose="020B0604020202020204" pitchFamily="34" charset="0"/>
              <a:buChar char="•"/>
            </a:pPr>
            <a:r>
              <a:rPr lang="en-US" sz="1400" dirty="0"/>
              <a:t>However, it is also true that without good governance security programs can become too restrictive, preventing the business from operating smoothly.</a:t>
            </a:r>
          </a:p>
          <a:p>
            <a:pPr marL="285750" indent="-285750">
              <a:spcAft>
                <a:spcPts val="600"/>
              </a:spcAft>
              <a:buFont typeface="Arial" panose="020B0604020202020204" pitchFamily="34" charset="0"/>
              <a:buChar char="•"/>
            </a:pPr>
            <a:r>
              <a:rPr lang="en-US" sz="1400" dirty="0"/>
              <a:t>The goal is to create an effective governance framework that keeps the business safe, but also running smoothly – not just adding security, but the </a:t>
            </a:r>
            <a:r>
              <a:rPr lang="en-US" sz="1400" b="1" dirty="0"/>
              <a:t>right level </a:t>
            </a:r>
            <a:r>
              <a:rPr lang="en-US" sz="1400" dirty="0"/>
              <a:t>of security.</a:t>
            </a:r>
            <a:endParaRPr lang="en-CA" sz="1400" dirty="0"/>
          </a:p>
        </p:txBody>
      </p:sp>
      <p:graphicFrame>
        <p:nvGraphicFramePr>
          <p:cNvPr id="6" name="Diagram 5"/>
          <p:cNvGraphicFramePr/>
          <p:nvPr>
            <p:extLst>
              <p:ext uri="{D42A27DB-BD31-4B8C-83A1-F6EECF244321}">
                <p14:modId xmlns:p14="http://schemas.microsoft.com/office/powerpoint/2010/main" val="2091496877"/>
              </p:ext>
            </p:extLst>
          </p:nvPr>
        </p:nvGraphicFramePr>
        <p:xfrm>
          <a:off x="2236846" y="3500531"/>
          <a:ext cx="4655127" cy="2680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379743" y="3884994"/>
            <a:ext cx="369332" cy="1911927"/>
          </a:xfrm>
          <a:prstGeom prst="rect">
            <a:avLst/>
          </a:prstGeom>
        </p:spPr>
        <p:txBody>
          <a:bodyPr vert="vert270" wrap="square" rtlCol="0">
            <a:spAutoFit/>
          </a:bodyPr>
          <a:lstStyle/>
          <a:p>
            <a:pPr algn="ctr"/>
            <a:r>
              <a:rPr lang="en-US" sz="1200" b="1" dirty="0"/>
              <a:t>Right level of security</a:t>
            </a:r>
            <a:endParaRPr lang="en-CA" sz="1200" b="1" dirty="0"/>
          </a:p>
        </p:txBody>
      </p:sp>
    </p:spTree>
    <p:extLst>
      <p:ext uri="{BB962C8B-B14F-4D97-AF65-F5344CB8AC3E}">
        <p14:creationId xmlns:p14="http://schemas.microsoft.com/office/powerpoint/2010/main" val="359646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the need for security governance</a:t>
            </a:r>
            <a:endParaRPr lang="en-CA" dirty="0"/>
          </a:p>
        </p:txBody>
      </p:sp>
      <p:sp>
        <p:nvSpPr>
          <p:cNvPr id="4" name="Rectangle 3"/>
          <p:cNvSpPr/>
          <p:nvPr/>
        </p:nvSpPr>
        <p:spPr>
          <a:xfrm>
            <a:off x="4953679" y="3929662"/>
            <a:ext cx="2667000" cy="2445526"/>
          </a:xfrm>
          <a:prstGeom prst="rect">
            <a:avLst/>
          </a:prstGeom>
          <a:solidFill>
            <a:schemeClr val="accent4">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spcAft>
                <a:spcPts val="1200"/>
              </a:spcAft>
            </a:pPr>
            <a:r>
              <a:rPr lang="en-US" sz="1400" dirty="0"/>
              <a:t>Government security professionals who note carelessness or lack of training as the biggest security risk:</a:t>
            </a:r>
          </a:p>
          <a:p>
            <a:pPr algn="ctr">
              <a:spcAft>
                <a:spcPts val="1200"/>
              </a:spcAft>
            </a:pPr>
            <a:r>
              <a:rPr lang="en-US" sz="2400" b="1" dirty="0"/>
              <a:t>54%</a:t>
            </a:r>
          </a:p>
          <a:p>
            <a:pPr marL="285750" indent="-285750">
              <a:spcAft>
                <a:spcPts val="1200"/>
              </a:spcAft>
              <a:buFont typeface="Wingdings" panose="05000000000000000000" pitchFamily="2" charset="2"/>
              <a:buChar char="ü"/>
            </a:pPr>
            <a:r>
              <a:rPr lang="en-US" sz="1200" dirty="0"/>
              <a:t>Governance can help ensure training and awareness needs are met.</a:t>
            </a:r>
            <a:endParaRPr lang="en-US" sz="1050" dirty="0"/>
          </a:p>
          <a:p>
            <a:pPr>
              <a:spcAft>
                <a:spcPts val="1200"/>
              </a:spcAft>
            </a:pPr>
            <a:r>
              <a:rPr lang="en-US" sz="1000" dirty="0"/>
              <a:t>Source: SolarWinds, 2017</a:t>
            </a:r>
            <a:endParaRPr lang="en-US" b="1" dirty="0"/>
          </a:p>
        </p:txBody>
      </p:sp>
      <p:sp>
        <p:nvSpPr>
          <p:cNvPr id="5" name="Rectangle 4"/>
          <p:cNvSpPr/>
          <p:nvPr/>
        </p:nvSpPr>
        <p:spPr>
          <a:xfrm>
            <a:off x="6210299" y="1349827"/>
            <a:ext cx="2667000" cy="24444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spcAft>
                <a:spcPts val="1200"/>
              </a:spcAft>
            </a:pPr>
            <a:r>
              <a:rPr lang="en-US" sz="1400" dirty="0"/>
              <a:t>Boards of directors confident their organization is properly secured against cyberattack:</a:t>
            </a:r>
          </a:p>
          <a:p>
            <a:pPr algn="ctr">
              <a:spcAft>
                <a:spcPts val="1200"/>
              </a:spcAft>
            </a:pPr>
            <a:r>
              <a:rPr lang="en-US" sz="2400" b="1" dirty="0"/>
              <a:t>37%</a:t>
            </a:r>
          </a:p>
          <a:p>
            <a:pPr marL="284400" indent="-284400">
              <a:spcAft>
                <a:spcPts val="1200"/>
              </a:spcAft>
              <a:buFont typeface="Wingdings" panose="05000000000000000000" pitchFamily="2" charset="2"/>
              <a:buChar char="ü"/>
            </a:pPr>
            <a:r>
              <a:rPr lang="en-US" sz="1200" dirty="0"/>
              <a:t>Governance promotes the development of security controls to protect information assets.</a:t>
            </a:r>
          </a:p>
          <a:p>
            <a:pPr>
              <a:spcAft>
                <a:spcPts val="1200"/>
              </a:spcAft>
            </a:pPr>
            <a:r>
              <a:rPr lang="en-US" sz="1000" dirty="0"/>
              <a:t>Source: NACD, 2017-18</a:t>
            </a:r>
            <a:endParaRPr lang="en-CA" sz="1000" dirty="0"/>
          </a:p>
        </p:txBody>
      </p:sp>
      <p:sp>
        <p:nvSpPr>
          <p:cNvPr id="6" name="Rectangle 5"/>
          <p:cNvSpPr/>
          <p:nvPr/>
        </p:nvSpPr>
        <p:spPr>
          <a:xfrm>
            <a:off x="3233736" y="1349827"/>
            <a:ext cx="2667000" cy="2444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spcAft>
                <a:spcPts val="1200"/>
              </a:spcAft>
            </a:pPr>
            <a:r>
              <a:rPr lang="en-US" sz="1400" dirty="0"/>
              <a:t>U.S. organizations who agree compliance requirements are effective for improving security:</a:t>
            </a:r>
          </a:p>
          <a:p>
            <a:pPr algn="ctr">
              <a:spcAft>
                <a:spcPts val="800"/>
              </a:spcAft>
            </a:pPr>
            <a:r>
              <a:rPr lang="en-US" sz="2400" b="1" dirty="0"/>
              <a:t>74%</a:t>
            </a:r>
          </a:p>
          <a:p>
            <a:pPr marL="285750" indent="-285750">
              <a:spcAft>
                <a:spcPts val="1200"/>
              </a:spcAft>
              <a:buFont typeface="Wingdings" panose="05000000000000000000" pitchFamily="2" charset="2"/>
              <a:buChar char="ü"/>
            </a:pPr>
            <a:r>
              <a:rPr lang="en-US" sz="1200" dirty="0"/>
              <a:t>Having a proper governance framework helps ensure compliance obligations are met.</a:t>
            </a:r>
          </a:p>
          <a:p>
            <a:pPr>
              <a:spcAft>
                <a:spcPts val="1200"/>
              </a:spcAft>
            </a:pPr>
            <a:r>
              <a:rPr lang="en-US" sz="1000" dirty="0"/>
              <a:t>Source: Thales, 2018</a:t>
            </a:r>
            <a:endParaRPr lang="en-CA" sz="1000" dirty="0"/>
          </a:p>
        </p:txBody>
      </p:sp>
      <p:sp>
        <p:nvSpPr>
          <p:cNvPr id="7" name="Rectangle 6"/>
          <p:cNvSpPr/>
          <p:nvPr/>
        </p:nvSpPr>
        <p:spPr>
          <a:xfrm>
            <a:off x="257173" y="1360713"/>
            <a:ext cx="2667000" cy="24444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spcAft>
                <a:spcPts val="600"/>
              </a:spcAft>
            </a:pPr>
            <a:r>
              <a:rPr lang="en-US" sz="1400" dirty="0"/>
              <a:t>Boards who actively participate in developing security strategy:</a:t>
            </a:r>
          </a:p>
          <a:p>
            <a:pPr algn="ctr">
              <a:spcAft>
                <a:spcPts val="800"/>
              </a:spcAft>
            </a:pPr>
            <a:r>
              <a:rPr lang="en-US" sz="2400" b="1" dirty="0"/>
              <a:t>44%</a:t>
            </a:r>
          </a:p>
          <a:p>
            <a:pPr marL="284400" indent="-284400">
              <a:spcAft>
                <a:spcPts val="1200"/>
              </a:spcAft>
              <a:buFont typeface="Wingdings" panose="05000000000000000000" pitchFamily="2" charset="2"/>
              <a:buChar char="ü"/>
            </a:pPr>
            <a:r>
              <a:rPr lang="en-US" sz="1200" dirty="0"/>
              <a:t>Including the board in governance discussions helps to align business &amp; security goals.</a:t>
            </a:r>
          </a:p>
          <a:p>
            <a:pPr>
              <a:spcAft>
                <a:spcPts val="1200"/>
              </a:spcAft>
            </a:pPr>
            <a:r>
              <a:rPr lang="en-US" sz="1000" dirty="0"/>
              <a:t>Source: PwC, 2018</a:t>
            </a:r>
            <a:endParaRPr lang="en-CA" sz="1000" dirty="0"/>
          </a:p>
        </p:txBody>
      </p:sp>
      <p:sp>
        <p:nvSpPr>
          <p:cNvPr id="8" name="Rectangle 7"/>
          <p:cNvSpPr/>
          <p:nvPr/>
        </p:nvSpPr>
        <p:spPr>
          <a:xfrm>
            <a:off x="1802944" y="3929662"/>
            <a:ext cx="2667000" cy="2445526"/>
          </a:xfrm>
          <a:prstGeom prst="rect">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spcAft>
                <a:spcPts val="1200"/>
              </a:spcAft>
            </a:pPr>
            <a:r>
              <a:rPr lang="en-US" sz="1400" dirty="0"/>
              <a:t>Professionals wanting a security budget increase of up to 50%</a:t>
            </a:r>
            <a:r>
              <a:rPr lang="en-CA" sz="1400" dirty="0"/>
              <a:t>:</a:t>
            </a:r>
          </a:p>
          <a:p>
            <a:pPr algn="ctr">
              <a:spcAft>
                <a:spcPts val="1200"/>
              </a:spcAft>
            </a:pPr>
            <a:r>
              <a:rPr lang="en-US" sz="2400" b="1" dirty="0"/>
              <a:t>87%</a:t>
            </a:r>
          </a:p>
          <a:p>
            <a:pPr marL="285750" indent="-285750">
              <a:spcAft>
                <a:spcPts val="1200"/>
              </a:spcAft>
              <a:buFont typeface="Wingdings" panose="05000000000000000000" pitchFamily="2" charset="2"/>
              <a:buChar char="ü"/>
            </a:pPr>
            <a:r>
              <a:rPr lang="en-US" sz="1200" dirty="0"/>
              <a:t>Developing a governance framework helps you get the most out of your security budget.</a:t>
            </a:r>
          </a:p>
          <a:p>
            <a:r>
              <a:rPr lang="en-US" sz="1000" dirty="0"/>
              <a:t>Source: EY, 2017-18</a:t>
            </a:r>
          </a:p>
        </p:txBody>
      </p:sp>
    </p:spTree>
    <p:extLst>
      <p:ext uri="{BB962C8B-B14F-4D97-AF65-F5344CB8AC3E}">
        <p14:creationId xmlns:p14="http://schemas.microsoft.com/office/powerpoint/2010/main" val="196755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Create impactful security governance by embedding it within enterprise governance</a:t>
            </a:r>
          </a:p>
        </p:txBody>
      </p:sp>
      <p:sp>
        <p:nvSpPr>
          <p:cNvPr id="22" name="Rectangle 21"/>
          <p:cNvSpPr/>
          <p:nvPr/>
        </p:nvSpPr>
        <p:spPr>
          <a:xfrm>
            <a:off x="-93279" y="2199018"/>
            <a:ext cx="9234018" cy="38490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3" name="Group 22"/>
          <p:cNvGrpSpPr/>
          <p:nvPr/>
        </p:nvGrpSpPr>
        <p:grpSpPr>
          <a:xfrm>
            <a:off x="3794430" y="3233853"/>
            <a:ext cx="5266443" cy="2443047"/>
            <a:chOff x="5863292" y="1741194"/>
            <a:chExt cx="3189478" cy="5920192"/>
          </a:xfrm>
          <a:solidFill>
            <a:srgbClr val="578DB7"/>
          </a:solidFill>
        </p:grpSpPr>
        <p:sp>
          <p:nvSpPr>
            <p:cNvPr id="24" name="Rectangle 23"/>
            <p:cNvSpPr/>
            <p:nvPr/>
          </p:nvSpPr>
          <p:spPr>
            <a:xfrm>
              <a:off x="5863293" y="1741194"/>
              <a:ext cx="3189477" cy="5920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extBox 24"/>
            <p:cNvSpPr txBox="1"/>
            <p:nvPr/>
          </p:nvSpPr>
          <p:spPr>
            <a:xfrm>
              <a:off x="5863292" y="2040586"/>
              <a:ext cx="2817500" cy="1454367"/>
            </a:xfrm>
            <a:prstGeom prst="rect">
              <a:avLst/>
            </a:prstGeom>
            <a:grpFill/>
          </p:spPr>
          <p:txBody>
            <a:bodyPr wrap="none" rtlCol="0">
              <a:spAutoFit/>
            </a:bodyPr>
            <a:lstStyle/>
            <a:p>
              <a:r>
                <a:rPr lang="en-CA" sz="3300" b="1" dirty="0">
                  <a:solidFill>
                    <a:schemeClr val="bg1"/>
                  </a:solidFill>
                </a:rPr>
                <a:t>  Security Governance</a:t>
              </a:r>
            </a:p>
          </p:txBody>
        </p:sp>
      </p:grpSp>
      <p:sp>
        <p:nvSpPr>
          <p:cNvPr id="26" name="TextBox 25"/>
          <p:cNvSpPr txBox="1"/>
          <p:nvPr/>
        </p:nvSpPr>
        <p:spPr>
          <a:xfrm>
            <a:off x="195758" y="2270589"/>
            <a:ext cx="4841390" cy="600164"/>
          </a:xfrm>
          <a:prstGeom prst="rect">
            <a:avLst/>
          </a:prstGeom>
        </p:spPr>
        <p:txBody>
          <a:bodyPr wrap="none" rtlCol="0">
            <a:spAutoFit/>
          </a:bodyPr>
          <a:lstStyle/>
          <a:p>
            <a:r>
              <a:rPr lang="en-CA" sz="3300" b="1" dirty="0">
                <a:solidFill>
                  <a:schemeClr val="accent3">
                    <a:lumMod val="75000"/>
                  </a:schemeClr>
                </a:solidFill>
              </a:rPr>
              <a:t>Enterprise Governance</a:t>
            </a:r>
          </a:p>
        </p:txBody>
      </p:sp>
      <p:sp>
        <p:nvSpPr>
          <p:cNvPr id="27" name="TextBox 26"/>
          <p:cNvSpPr txBox="1"/>
          <p:nvPr/>
        </p:nvSpPr>
        <p:spPr>
          <a:xfrm>
            <a:off x="170681" y="2800615"/>
            <a:ext cx="4793205" cy="523220"/>
          </a:xfrm>
          <a:prstGeom prst="rect">
            <a:avLst/>
          </a:prstGeom>
        </p:spPr>
        <p:txBody>
          <a:bodyPr wrap="square" rtlCol="0">
            <a:spAutoFit/>
          </a:bodyPr>
          <a:lstStyle/>
          <a:p>
            <a:r>
              <a:rPr lang="en-CA" sz="1400" dirty="0">
                <a:solidFill>
                  <a:schemeClr val="accent3">
                    <a:lumMod val="75000"/>
                  </a:schemeClr>
                </a:solidFill>
              </a:rPr>
              <a:t>Enterprise governance falls into the authority of the </a:t>
            </a:r>
            <a:r>
              <a:rPr lang="en-CA" sz="1400" b="1" dirty="0">
                <a:solidFill>
                  <a:schemeClr val="accent3">
                    <a:lumMod val="75000"/>
                  </a:schemeClr>
                </a:solidFill>
              </a:rPr>
              <a:t>board and executive management.</a:t>
            </a:r>
            <a:endParaRPr lang="en-CA" sz="1600" dirty="0">
              <a:solidFill>
                <a:schemeClr val="accent3">
                  <a:lumMod val="75000"/>
                </a:schemeClr>
              </a:solidFill>
            </a:endParaRPr>
          </a:p>
        </p:txBody>
      </p:sp>
      <p:sp>
        <p:nvSpPr>
          <p:cNvPr id="28" name="TextBox 27"/>
          <p:cNvSpPr txBox="1"/>
          <p:nvPr/>
        </p:nvSpPr>
        <p:spPr>
          <a:xfrm>
            <a:off x="3794431" y="3905598"/>
            <a:ext cx="5346308" cy="307777"/>
          </a:xfrm>
          <a:prstGeom prst="rect">
            <a:avLst/>
          </a:prstGeom>
        </p:spPr>
        <p:txBody>
          <a:bodyPr wrap="square" rtlCol="0">
            <a:spAutoFit/>
          </a:bodyPr>
          <a:lstStyle/>
          <a:p>
            <a:r>
              <a:rPr lang="en-CA" sz="1400" dirty="0">
                <a:solidFill>
                  <a:schemeClr val="bg1"/>
                </a:solidFill>
              </a:rPr>
              <a:t>Security governance is a </a:t>
            </a:r>
            <a:r>
              <a:rPr lang="en-CA" sz="1400" b="1" dirty="0">
                <a:solidFill>
                  <a:schemeClr val="bg1"/>
                </a:solidFill>
              </a:rPr>
              <a:t>component of enterprise governance.</a:t>
            </a:r>
            <a:r>
              <a:rPr lang="en-CA" sz="1400" dirty="0">
                <a:solidFill>
                  <a:schemeClr val="bg1"/>
                </a:solidFill>
              </a:rPr>
              <a:t> </a:t>
            </a:r>
            <a:endParaRPr lang="en-CA" sz="1400" b="1" dirty="0">
              <a:solidFill>
                <a:schemeClr val="bg1"/>
              </a:solidFill>
            </a:endParaRPr>
          </a:p>
        </p:txBody>
      </p:sp>
      <p:grpSp>
        <p:nvGrpSpPr>
          <p:cNvPr id="29" name="Group 28"/>
          <p:cNvGrpSpPr/>
          <p:nvPr/>
        </p:nvGrpSpPr>
        <p:grpSpPr>
          <a:xfrm rot="5400000" flipV="1">
            <a:off x="5857149" y="1880318"/>
            <a:ext cx="891158" cy="2080375"/>
            <a:chOff x="1292894" y="2703213"/>
            <a:chExt cx="1269920" cy="1864234"/>
          </a:xfrm>
          <a:solidFill>
            <a:srgbClr val="DCE7F0"/>
          </a:solidFill>
        </p:grpSpPr>
        <p:sp>
          <p:nvSpPr>
            <p:cNvPr id="30" name="Right Arrow 29"/>
            <p:cNvSpPr/>
            <p:nvPr/>
          </p:nvSpPr>
          <p:spPr>
            <a:xfrm>
              <a:off x="1298205" y="3948334"/>
              <a:ext cx="1264609" cy="619113"/>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1292894" y="2703213"/>
              <a:ext cx="456825" cy="17025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32" name="TextBox 31"/>
          <p:cNvSpPr txBox="1"/>
          <p:nvPr/>
        </p:nvSpPr>
        <p:spPr>
          <a:xfrm>
            <a:off x="5227847" y="2441059"/>
            <a:ext cx="1287532" cy="369332"/>
          </a:xfrm>
          <a:prstGeom prst="rect">
            <a:avLst/>
          </a:prstGeom>
        </p:spPr>
        <p:txBody>
          <a:bodyPr wrap="none" rtlCol="0">
            <a:spAutoFit/>
          </a:bodyPr>
          <a:lstStyle/>
          <a:p>
            <a:r>
              <a:rPr lang="en-CA" b="1" dirty="0">
                <a:solidFill>
                  <a:schemeClr val="accent6">
                    <a:lumMod val="50000"/>
                  </a:schemeClr>
                </a:solidFill>
              </a:rPr>
              <a:t>Engage in</a:t>
            </a:r>
          </a:p>
        </p:txBody>
      </p:sp>
      <p:grpSp>
        <p:nvGrpSpPr>
          <p:cNvPr id="33" name="Group 32"/>
          <p:cNvGrpSpPr/>
          <p:nvPr/>
        </p:nvGrpSpPr>
        <p:grpSpPr>
          <a:xfrm rot="5400000" flipH="1">
            <a:off x="2441308" y="3892397"/>
            <a:ext cx="918035" cy="2239346"/>
            <a:chOff x="1292892" y="2703213"/>
            <a:chExt cx="1269922" cy="1864234"/>
          </a:xfrm>
          <a:solidFill>
            <a:srgbClr val="DCE7F0"/>
          </a:solidFill>
        </p:grpSpPr>
        <p:sp>
          <p:nvSpPr>
            <p:cNvPr id="34" name="Right Arrow 33"/>
            <p:cNvSpPr/>
            <p:nvPr/>
          </p:nvSpPr>
          <p:spPr>
            <a:xfrm>
              <a:off x="1298205" y="3948334"/>
              <a:ext cx="1264609" cy="619113"/>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34"/>
            <p:cNvSpPr/>
            <p:nvPr/>
          </p:nvSpPr>
          <p:spPr>
            <a:xfrm>
              <a:off x="1292892" y="2703213"/>
              <a:ext cx="373132" cy="17025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36" name="TextBox 35"/>
          <p:cNvSpPr txBox="1"/>
          <p:nvPr/>
        </p:nvSpPr>
        <p:spPr>
          <a:xfrm>
            <a:off x="1974916" y="5131642"/>
            <a:ext cx="1197764" cy="369332"/>
          </a:xfrm>
          <a:prstGeom prst="rect">
            <a:avLst/>
          </a:prstGeom>
        </p:spPr>
        <p:txBody>
          <a:bodyPr wrap="none" rtlCol="0">
            <a:spAutoFit/>
          </a:bodyPr>
          <a:lstStyle/>
          <a:p>
            <a:r>
              <a:rPr lang="en-CA" b="1" dirty="0">
                <a:solidFill>
                  <a:schemeClr val="accent6">
                    <a:lumMod val="50000"/>
                  </a:schemeClr>
                </a:solidFill>
              </a:rPr>
              <a:t>Influence</a:t>
            </a:r>
          </a:p>
        </p:txBody>
      </p:sp>
      <p:sp>
        <p:nvSpPr>
          <p:cNvPr id="37" name="TextBox 36"/>
          <p:cNvSpPr txBox="1"/>
          <p:nvPr/>
        </p:nvSpPr>
        <p:spPr>
          <a:xfrm>
            <a:off x="257174" y="1344478"/>
            <a:ext cx="8453536" cy="646331"/>
          </a:xfrm>
          <a:prstGeom prst="rect">
            <a:avLst/>
          </a:prstGeom>
        </p:spPr>
        <p:txBody>
          <a:bodyPr wrap="square" rtlCol="0">
            <a:spAutoFit/>
          </a:bodyPr>
          <a:lstStyle/>
          <a:p>
            <a:pPr algn="ctr"/>
            <a:r>
              <a:rPr lang="en-CA" dirty="0">
                <a:solidFill>
                  <a:schemeClr val="accent3">
                    <a:lumMod val="75000"/>
                  </a:schemeClr>
                </a:solidFill>
              </a:rPr>
              <a:t>The business should </a:t>
            </a:r>
            <a:r>
              <a:rPr lang="en-CA" b="1" dirty="0">
                <a:solidFill>
                  <a:schemeClr val="accent3">
                    <a:lumMod val="75000"/>
                  </a:schemeClr>
                </a:solidFill>
              </a:rPr>
              <a:t>engage</a:t>
            </a:r>
            <a:r>
              <a:rPr lang="en-CA" dirty="0">
                <a:solidFill>
                  <a:schemeClr val="accent3">
                    <a:lumMod val="75000"/>
                  </a:schemeClr>
                </a:solidFill>
              </a:rPr>
              <a:t> in security governance </a:t>
            </a:r>
            <a:br>
              <a:rPr lang="en-CA" dirty="0">
                <a:solidFill>
                  <a:schemeClr val="accent3">
                    <a:lumMod val="75000"/>
                  </a:schemeClr>
                </a:solidFill>
              </a:rPr>
            </a:br>
            <a:r>
              <a:rPr lang="en-CA" dirty="0">
                <a:solidFill>
                  <a:schemeClr val="accent3">
                    <a:lumMod val="75000"/>
                  </a:schemeClr>
                </a:solidFill>
              </a:rPr>
              <a:t>and security should </a:t>
            </a:r>
            <a:r>
              <a:rPr lang="en-CA" b="1" dirty="0">
                <a:solidFill>
                  <a:schemeClr val="accent3">
                    <a:lumMod val="75000"/>
                  </a:schemeClr>
                </a:solidFill>
              </a:rPr>
              <a:t>influence </a:t>
            </a:r>
            <a:r>
              <a:rPr lang="en-CA" dirty="0">
                <a:solidFill>
                  <a:schemeClr val="accent3">
                    <a:lumMod val="75000"/>
                  </a:schemeClr>
                </a:solidFill>
              </a:rPr>
              <a:t>the direction of the business. </a:t>
            </a:r>
          </a:p>
        </p:txBody>
      </p:sp>
      <p:sp>
        <p:nvSpPr>
          <p:cNvPr id="38" name="Rectangle 37"/>
          <p:cNvSpPr/>
          <p:nvPr/>
        </p:nvSpPr>
        <p:spPr>
          <a:xfrm>
            <a:off x="425624" y="3328255"/>
            <a:ext cx="3295544" cy="1200329"/>
          </a:xfrm>
          <a:prstGeom prst="rect">
            <a:avLst/>
          </a:prstGeom>
        </p:spPr>
        <p:txBody>
          <a:bodyPr wrap="square">
            <a:spAutoFit/>
          </a:bodyPr>
          <a:lstStyle/>
          <a:p>
            <a:r>
              <a:rPr lang="en-CA" sz="1200" b="1" dirty="0">
                <a:solidFill>
                  <a:schemeClr val="accent3">
                    <a:lumMod val="75000"/>
                  </a:schemeClr>
                </a:solidFill>
              </a:rPr>
              <a:t>Responsibilities include:</a:t>
            </a:r>
          </a:p>
          <a:p>
            <a:pPr marL="285750" indent="-285750">
              <a:buFont typeface="Arial" panose="020B0604020202020204" pitchFamily="34" charset="0"/>
              <a:buChar char="•"/>
            </a:pPr>
            <a:r>
              <a:rPr lang="en-CA" sz="1200" dirty="0">
                <a:solidFill>
                  <a:schemeClr val="accent3">
                    <a:lumMod val="75000"/>
                  </a:schemeClr>
                </a:solidFill>
              </a:rPr>
              <a:t>Provide strategic direction for the organization.</a:t>
            </a:r>
          </a:p>
          <a:p>
            <a:pPr marL="285750" indent="-285750">
              <a:buFont typeface="Arial" panose="020B0604020202020204" pitchFamily="34" charset="0"/>
              <a:buChar char="•"/>
            </a:pPr>
            <a:r>
              <a:rPr lang="en-CA" sz="1200" dirty="0">
                <a:solidFill>
                  <a:schemeClr val="accent3">
                    <a:lumMod val="75000"/>
                  </a:schemeClr>
                </a:solidFill>
              </a:rPr>
              <a:t>Ensure objectives are met.</a:t>
            </a:r>
          </a:p>
          <a:p>
            <a:pPr marL="285750" indent="-285750">
              <a:buFont typeface="Arial" panose="020B0604020202020204" pitchFamily="34" charset="0"/>
              <a:buChar char="•"/>
            </a:pPr>
            <a:r>
              <a:rPr lang="en-CA" sz="1200" dirty="0">
                <a:solidFill>
                  <a:schemeClr val="accent3">
                    <a:lumMod val="75000"/>
                  </a:schemeClr>
                </a:solidFill>
              </a:rPr>
              <a:t>Set the risk standards/profile.</a:t>
            </a:r>
          </a:p>
          <a:p>
            <a:pPr marL="285750" indent="-285750">
              <a:buFont typeface="Arial" panose="020B0604020202020204" pitchFamily="34" charset="0"/>
              <a:buChar char="•"/>
            </a:pPr>
            <a:r>
              <a:rPr lang="en-CA" sz="1200" dirty="0">
                <a:solidFill>
                  <a:schemeClr val="accent3">
                    <a:lumMod val="75000"/>
                  </a:schemeClr>
                </a:solidFill>
              </a:rPr>
              <a:t>Delegate resources responsibly.</a:t>
            </a:r>
          </a:p>
        </p:txBody>
      </p:sp>
      <p:sp>
        <p:nvSpPr>
          <p:cNvPr id="39" name="Rectangle 38"/>
          <p:cNvSpPr/>
          <p:nvPr/>
        </p:nvSpPr>
        <p:spPr>
          <a:xfrm>
            <a:off x="4056631" y="4235335"/>
            <a:ext cx="4820668" cy="1200329"/>
          </a:xfrm>
          <a:prstGeom prst="rect">
            <a:avLst/>
          </a:prstGeom>
        </p:spPr>
        <p:txBody>
          <a:bodyPr wrap="square">
            <a:spAutoFit/>
          </a:bodyPr>
          <a:lstStyle/>
          <a:p>
            <a:r>
              <a:rPr lang="en-CA" sz="1200" dirty="0">
                <a:solidFill>
                  <a:schemeClr val="bg1"/>
                </a:solidFill>
              </a:rPr>
              <a:t>Responsibilities include:</a:t>
            </a:r>
          </a:p>
          <a:p>
            <a:pPr marL="285750" indent="-285750">
              <a:buFont typeface="Arial" panose="020B0604020202020204" pitchFamily="34" charset="0"/>
              <a:buChar char="•"/>
            </a:pPr>
            <a:r>
              <a:rPr lang="en-CA" sz="1200" dirty="0">
                <a:solidFill>
                  <a:schemeClr val="bg1"/>
                </a:solidFill>
              </a:rPr>
              <a:t>Build structure, authority, process, and membership designations in a governance framework.</a:t>
            </a:r>
          </a:p>
          <a:p>
            <a:pPr marL="285750" indent="-285750">
              <a:buFont typeface="Arial" panose="020B0604020202020204" pitchFamily="34" charset="0"/>
              <a:buChar char="•"/>
            </a:pPr>
            <a:r>
              <a:rPr lang="en-CA" sz="1200" dirty="0">
                <a:solidFill>
                  <a:schemeClr val="bg1"/>
                </a:solidFill>
              </a:rPr>
              <a:t>Ensure cybersecurity department is aligned with business goals.</a:t>
            </a:r>
          </a:p>
          <a:p>
            <a:pPr marL="285750" indent="-285750">
              <a:buFont typeface="Arial" panose="020B0604020202020204" pitchFamily="34" charset="0"/>
              <a:buChar char="•"/>
            </a:pPr>
            <a:r>
              <a:rPr lang="en-CA" sz="1200" b="1" dirty="0">
                <a:solidFill>
                  <a:schemeClr val="bg1"/>
                </a:solidFill>
              </a:rPr>
              <a:t>Influence the direction of the business to ensure business success.</a:t>
            </a:r>
            <a:endParaRPr lang="en-CA" sz="1200" dirty="0">
              <a:solidFill>
                <a:schemeClr val="bg1"/>
              </a:solidFill>
            </a:endParaRPr>
          </a:p>
        </p:txBody>
      </p:sp>
    </p:spTree>
    <p:extLst>
      <p:ext uri="{BB962C8B-B14F-4D97-AF65-F5344CB8AC3E}">
        <p14:creationId xmlns:p14="http://schemas.microsoft.com/office/powerpoint/2010/main" val="326652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8239802"/>
              </p:ext>
            </p:extLst>
          </p:nvPr>
        </p:nvGraphicFramePr>
        <p:xfrm>
          <a:off x="86984" y="1589010"/>
          <a:ext cx="8799876" cy="4688077"/>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US" sz="1000" dirty="0">
                          <a:solidFill>
                            <a:schemeClr val="tx1"/>
                          </a:solidFill>
                        </a:rPr>
                        <a:t>1.1 Appreciate what security governance is in relation to management and strategy</a:t>
                      </a:r>
                    </a:p>
                    <a:p>
                      <a:pPr>
                        <a:spcAft>
                          <a:spcPts val="600"/>
                        </a:spcAft>
                      </a:pPr>
                      <a:r>
                        <a:rPr lang="en-US" sz="1000" dirty="0">
                          <a:solidFill>
                            <a:schemeClr val="tx1"/>
                          </a:solidFill>
                        </a:rPr>
                        <a:t>1.2 Plan for common security governance and management challenges</a:t>
                      </a:r>
                    </a:p>
                    <a:p>
                      <a:pPr>
                        <a:spcAft>
                          <a:spcPts val="600"/>
                        </a:spcAft>
                      </a:pPr>
                      <a:r>
                        <a:rPr lang="en-US" sz="1000" dirty="0">
                          <a:solidFill>
                            <a:schemeClr val="tx1"/>
                          </a:solidFill>
                        </a:rPr>
                        <a:t>1.3 Understand the benefits of security governance</a:t>
                      </a:r>
                    </a:p>
                    <a:p>
                      <a:pPr>
                        <a:spcAft>
                          <a:spcPts val="600"/>
                        </a:spcAft>
                      </a:pPr>
                      <a:r>
                        <a:rPr lang="en-US" sz="1000" dirty="0">
                          <a:solidFill>
                            <a:schemeClr val="tx1"/>
                          </a:solidFill>
                        </a:rPr>
                        <a:t>1.4 Prepare a business case to present to the board</a:t>
                      </a:r>
                    </a:p>
                    <a:p>
                      <a:pPr>
                        <a:spcAft>
                          <a:spcPts val="600"/>
                        </a:spcAft>
                      </a:pPr>
                      <a:r>
                        <a:rPr lang="en-US" sz="1000" dirty="0">
                          <a:solidFill>
                            <a:schemeClr val="tx1"/>
                          </a:solidFill>
                        </a:rPr>
                        <a:t>1.5 Assemble the security governance steering committee</a:t>
                      </a:r>
                    </a:p>
                    <a:p>
                      <a:pPr>
                        <a:spcAft>
                          <a:spcPts val="600"/>
                        </a:spcAft>
                      </a:pPr>
                      <a:r>
                        <a:rPr lang="en-US" sz="1000" dirty="0">
                          <a:solidFill>
                            <a:schemeClr val="tx1"/>
                          </a:solidFill>
                        </a:rPr>
                        <a:t>1.6 Set an appropriate risk tolerance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spcAft>
                          <a:spcPts val="600"/>
                        </a:spcAft>
                        <a:buSzPct val="175000"/>
                        <a:buNone/>
                      </a:pPr>
                      <a:r>
                        <a:rPr lang="en-US" sz="1000" b="1" dirty="0">
                          <a:solidFill>
                            <a:schemeClr val="tx1"/>
                          </a:solidFill>
                        </a:rPr>
                        <a:t>2.1 Blend the best of COBIT and NIST</a:t>
                      </a:r>
                    </a:p>
                    <a:p>
                      <a:pPr marL="0" indent="0">
                        <a:spcAft>
                          <a:spcPts val="600"/>
                        </a:spcAft>
                        <a:buSzPct val="175000"/>
                        <a:buNone/>
                      </a:pPr>
                      <a:r>
                        <a:rPr lang="en-US" sz="1000" b="1" dirty="0">
                          <a:solidFill>
                            <a:schemeClr val="tx1"/>
                          </a:solidFill>
                        </a:rPr>
                        <a:t>2.2 Understand your three lines of defense</a:t>
                      </a:r>
                    </a:p>
                    <a:p>
                      <a:pPr marL="0" indent="0">
                        <a:spcAft>
                          <a:spcPts val="600"/>
                        </a:spcAft>
                        <a:buSzPct val="175000"/>
                        <a:buNone/>
                      </a:pPr>
                      <a:r>
                        <a:rPr lang="en-US" sz="1000" b="1" dirty="0">
                          <a:solidFill>
                            <a:schemeClr val="tx1"/>
                          </a:solidFill>
                        </a:rPr>
                        <a:t>2.3 Support your first line of defense with a Security Governance Center of Excellence</a:t>
                      </a:r>
                    </a:p>
                    <a:p>
                      <a:pPr marL="0" indent="0">
                        <a:spcAft>
                          <a:spcPts val="600"/>
                        </a:spcAft>
                        <a:buSzPct val="175000"/>
                        <a:buNone/>
                      </a:pPr>
                      <a:r>
                        <a:rPr lang="en-US" sz="1000" b="1" dirty="0">
                          <a:solidFill>
                            <a:schemeClr val="tx1"/>
                          </a:solidFill>
                        </a:rPr>
                        <a:t>2.4 Create a governance charter, policies, and organizational structure</a:t>
                      </a: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US" sz="1000" dirty="0">
                          <a:solidFill>
                            <a:schemeClr val="tx1"/>
                          </a:solidFill>
                        </a:rPr>
                        <a:t>3.1 Track metrics governance-related metrics to streamline your initiative</a:t>
                      </a:r>
                    </a:p>
                    <a:p>
                      <a:pPr>
                        <a:spcAft>
                          <a:spcPts val="600"/>
                        </a:spcAft>
                      </a:pPr>
                      <a:r>
                        <a:rPr lang="en-US" sz="1000" dirty="0">
                          <a:solidFill>
                            <a:schemeClr val="tx1"/>
                          </a:solidFill>
                        </a:rPr>
                        <a:t>3.2 Internally audit your security program</a:t>
                      </a:r>
                    </a:p>
                    <a:p>
                      <a:pPr>
                        <a:spcAft>
                          <a:spcPts val="600"/>
                        </a:spcAft>
                      </a:pPr>
                      <a:r>
                        <a:rPr lang="en-US" sz="1000" dirty="0">
                          <a:solidFill>
                            <a:schemeClr val="tx1"/>
                          </a:solidFill>
                        </a:rPr>
                        <a:t>3.3 Reassess your governance framework</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228597">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Understand what security governance means for you</a:t>
                      </a:r>
                    </a:p>
                    <a:p>
                      <a:pPr marL="228600" indent="-228600">
                        <a:spcAft>
                          <a:spcPts val="600"/>
                        </a:spcAft>
                        <a:buSzPct val="150000"/>
                        <a:buBlip>
                          <a:blip r:embed="rId3"/>
                        </a:buBlip>
                      </a:pPr>
                      <a:r>
                        <a:rPr lang="en-US" sz="1000" b="0" dirty="0">
                          <a:cs typeface="Open Sans"/>
                        </a:rPr>
                        <a:t>Governance Development Checkpoint I</a:t>
                      </a:r>
                    </a:p>
                    <a:p>
                      <a:pPr marL="0" indent="0">
                        <a:spcAft>
                          <a:spcPts val="600"/>
                        </a:spcAft>
                        <a:buSzPct val="150000"/>
                        <a:buNone/>
                      </a:pP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Developing an effective framework</a:t>
                      </a:r>
                    </a:p>
                    <a:p>
                      <a:pPr marL="228600" indent="-228600">
                        <a:spcAft>
                          <a:spcPts val="600"/>
                        </a:spcAft>
                        <a:buSzPct val="150000"/>
                        <a:buBlip>
                          <a:blip r:embed="rId3"/>
                        </a:buBlip>
                      </a:pPr>
                      <a:r>
                        <a:rPr lang="en-US" sz="1000" b="0" dirty="0">
                          <a:cs typeface="Open Sans"/>
                        </a:rPr>
                        <a:t>Governance Development Checkpoint II</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Metrics, audits, and why they matter</a:t>
                      </a:r>
                    </a:p>
                    <a:p>
                      <a:pPr marL="228600" indent="-228600">
                        <a:spcAft>
                          <a:spcPts val="600"/>
                        </a:spcAft>
                        <a:buSzPct val="150000"/>
                        <a:buBlip>
                          <a:blip r:embed="rId3"/>
                        </a:buBlip>
                      </a:pPr>
                      <a:r>
                        <a:rPr lang="en-US" sz="1000" b="0" dirty="0">
                          <a:cs typeface="Open Sans"/>
                        </a:rPr>
                        <a:t>Governance Development Checkpoint III</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Business Case Presentation Deck</a:t>
                      </a:r>
                    </a:p>
                    <a:p>
                      <a:pPr marL="171450" indent="-171450">
                        <a:buFont typeface="Arial" panose="020B0604020202020204" pitchFamily="34" charset="0"/>
                        <a:buChar char="•"/>
                      </a:pPr>
                      <a:r>
                        <a:rPr lang="en-US" sz="1000" dirty="0"/>
                        <a:t>Information Security Steering Committee Charter</a:t>
                      </a:r>
                    </a:p>
                    <a:p>
                      <a:pPr marL="171450" indent="-171450">
                        <a:buFont typeface="Arial" panose="020B0604020202020204" pitchFamily="34" charset="0"/>
                        <a:buChar char="•"/>
                      </a:pPr>
                      <a:r>
                        <a:rPr lang="en-US" sz="1000" dirty="0"/>
                        <a:t>Risk Register</a:t>
                      </a:r>
                      <a:endParaRPr lang="en-CA" sz="1000" dirty="0"/>
                    </a:p>
                    <a:p>
                      <a:pPr marL="171450" indent="-171450">
                        <a:buFont typeface="Arial" panose="020B0604020202020204" pitchFamily="34" charset="0"/>
                        <a:buChar char="•"/>
                      </a:pP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US" sz="1000" dirty="0"/>
                        <a:t>Information</a:t>
                      </a:r>
                      <a:r>
                        <a:rPr lang="en-US" sz="1000" baseline="0" dirty="0"/>
                        <a:t> Security Charter</a:t>
                      </a:r>
                    </a:p>
                    <a:p>
                      <a:pPr marL="171450" indent="-171450">
                        <a:buFont typeface="Arial" panose="020B0604020202020204" pitchFamily="34" charset="0"/>
                        <a:buChar char="•"/>
                      </a:pPr>
                      <a:r>
                        <a:rPr lang="en-CA" sz="1000" dirty="0"/>
                        <a:t>Security Governance Organizational Structure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Security Metrics Assessment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2" y="406238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937713"/>
            <a:ext cx="1094375" cy="1088500"/>
          </a:xfrm>
          <a:prstGeom prst="rect">
            <a:avLst/>
          </a:prstGeom>
          <a:solidFill>
            <a:schemeClr val="accent1">
              <a:alpha val="0"/>
            </a:schemeClr>
          </a:solidFill>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Align Business Goals With Security Objectives</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Develop an Effective Governance Framework</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Manage Your Governance Framework</a:t>
            </a:r>
          </a:p>
        </p:txBody>
      </p:sp>
      <p:sp>
        <p:nvSpPr>
          <p:cNvPr id="4" name="Title 3"/>
          <p:cNvSpPr>
            <a:spLocks noGrp="1"/>
          </p:cNvSpPr>
          <p:nvPr>
            <p:ph type="title"/>
          </p:nvPr>
        </p:nvSpPr>
        <p:spPr/>
        <p:txBody>
          <a:bodyPr/>
          <a:lstStyle/>
          <a:p>
            <a:r>
              <a:rPr lang="en-US" dirty="0"/>
              <a:t>Implement a Security Governance and Management Program</a:t>
            </a:r>
            <a:br>
              <a:rPr lang="en-US" dirty="0"/>
            </a:br>
            <a:r>
              <a:rPr lang="en-US" dirty="0"/>
              <a:t>– project overview</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333333"/>
              </a:buClr>
              <a:buSzPct val="120000"/>
              <a:buFont typeface="Arial" pitchFamily="34" charset="0"/>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Contact your account representative or e</a:t>
            </a:r>
            <a:r>
              <a:rPr kumimoji="0" lang="en-US" sz="1400" b="0" i="0" u="none" strike="noStrike" kern="1200" cap="none" spc="0" normalizeH="0" baseline="0" noProof="0" dirty="0">
                <a:ln>
                  <a:noFill/>
                </a:ln>
                <a:solidFill>
                  <a:srgbClr val="333333"/>
                </a:solidFill>
                <a:effectLst/>
                <a:uLnTx/>
                <a:uFillTx/>
                <a:latin typeface="Arial"/>
                <a:ea typeface="+mn-ea"/>
                <a:cs typeface="Open Sans"/>
              </a:rPr>
              <a:t>mail </a:t>
            </a:r>
            <a:r>
              <a:rPr kumimoji="0" lang="en-US" sz="1400" b="0" i="0" u="none" strike="noStrike" kern="1200" cap="none" spc="0" normalizeH="0" baseline="0" noProof="0" dirty="0">
                <a:ln>
                  <a:noFill/>
                </a:ln>
                <a:solidFill>
                  <a:srgbClr val="333333"/>
                </a:solidFill>
                <a:effectLst/>
                <a:uLnTx/>
                <a:uFillTx/>
                <a:latin typeface="Arial"/>
                <a:ea typeface="+mn-ea"/>
                <a:cs typeface="Open Sans"/>
                <a:hlinkClick r:id="rId3"/>
              </a:rPr>
              <a:t>Workshops@InfoTech.com</a:t>
            </a:r>
            <a:r>
              <a:rPr kumimoji="0" lang="en-US" sz="1400" b="0" i="0" u="none" strike="noStrike" kern="1200" cap="none" spc="0" normalizeH="0" baseline="0" noProof="0" dirty="0">
                <a:ln>
                  <a:noFill/>
                </a:ln>
                <a:solidFill>
                  <a:srgbClr val="333333"/>
                </a:solidFill>
                <a:effectLst/>
                <a:uLnTx/>
                <a:uFillTx/>
                <a:latin typeface="Arial"/>
                <a:ea typeface="+mn-ea"/>
                <a:cs typeface="Open Sans"/>
              </a:rPr>
              <a:t> for more information.</a:t>
            </a:r>
            <a:endParaRPr kumimoji="0" lang="en-US" sz="1400" b="0" i="0" u="none" strike="noStrike" kern="1200" cap="none" spc="0" normalizeH="0" baseline="0" noProof="0" dirty="0">
              <a:ln>
                <a:noFill/>
              </a:ln>
              <a:solidFill>
                <a:srgbClr val="333333"/>
              </a:solidFill>
              <a:effectLst/>
              <a:uLnTx/>
              <a:uFillTx/>
              <a:latin typeface="Arial"/>
              <a:ea typeface="+mn-ea"/>
              <a:cs typeface="+mn-cs"/>
            </a:endParaRPr>
          </a:p>
        </p:txBody>
      </p:sp>
      <p:graphicFrame>
        <p:nvGraphicFramePr>
          <p:cNvPr id="14" name="Table 2"/>
          <p:cNvGraphicFramePr>
            <a:graphicFrameLocks noGrp="1"/>
          </p:cNvGraphicFramePr>
          <p:nvPr>
            <p:extLst>
              <p:ext uri="{D42A27DB-BD31-4B8C-83A1-F6EECF244321}">
                <p14:modId xmlns:p14="http://schemas.microsoft.com/office/powerpoint/2010/main" val="1203452862"/>
              </p:ext>
            </p:extLst>
          </p:nvPr>
        </p:nvGraphicFramePr>
        <p:xfrm>
          <a:off x="257174" y="1133475"/>
          <a:ext cx="8625781" cy="5372544"/>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val="20000"/>
                    </a:ext>
                  </a:extLst>
                </a:gridCol>
                <a:gridCol w="1660130">
                  <a:extLst>
                    <a:ext uri="{9D8B030D-6E8A-4147-A177-3AD203B41FA5}">
                      <a16:colId xmlns:a16="http://schemas.microsoft.com/office/drawing/2014/main" val="20001"/>
                    </a:ext>
                  </a:extLst>
                </a:gridCol>
                <a:gridCol w="1660130">
                  <a:extLst>
                    <a:ext uri="{9D8B030D-6E8A-4147-A177-3AD203B41FA5}">
                      <a16:colId xmlns:a16="http://schemas.microsoft.com/office/drawing/2014/main" val="20002"/>
                    </a:ext>
                  </a:extLst>
                </a:gridCol>
                <a:gridCol w="1660130">
                  <a:extLst>
                    <a:ext uri="{9D8B030D-6E8A-4147-A177-3AD203B41FA5}">
                      <a16:colId xmlns:a16="http://schemas.microsoft.com/office/drawing/2014/main" val="20003"/>
                    </a:ext>
                  </a:extLst>
                </a:gridCol>
                <a:gridCol w="1660130">
                  <a:extLst>
                    <a:ext uri="{9D8B030D-6E8A-4147-A177-3AD203B41FA5}">
                      <a16:colId xmlns:a16="http://schemas.microsoft.com/office/drawing/2014/main" val="20004"/>
                    </a:ext>
                  </a:extLst>
                </a:gridCol>
                <a:gridCol w="1660130">
                  <a:extLst>
                    <a:ext uri="{9D8B030D-6E8A-4147-A177-3AD203B41FA5}">
                      <a16:colId xmlns:a16="http://schemas.microsoft.com/office/drawing/2014/main" val="20005"/>
                    </a:ext>
                  </a:extLst>
                </a:gridCol>
              </a:tblGrid>
              <a:tr h="270237">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5</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256724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600"/>
                        </a:spcAft>
                      </a:pPr>
                      <a:r>
                        <a:rPr lang="en-CA" sz="1000" b="1" dirty="0">
                          <a:solidFill>
                            <a:schemeClr val="tx1"/>
                          </a:solidFill>
                        </a:rPr>
                        <a:t>Governance Modeling </a:t>
                      </a:r>
                    </a:p>
                    <a:p>
                      <a:pPr marL="171450" indent="-171450" algn="l">
                        <a:spcAft>
                          <a:spcPts val="600"/>
                        </a:spcAft>
                        <a:buFont typeface="Arial" panose="020B0604020202020204" pitchFamily="34" charset="0"/>
                        <a:buChar char="•"/>
                      </a:pPr>
                      <a:r>
                        <a:rPr lang="en-US" sz="1000" b="0">
                          <a:solidFill>
                            <a:schemeClr val="tx1"/>
                          </a:solidFill>
                        </a:rPr>
                        <a:t>Kick-off</a:t>
                      </a:r>
                      <a:r>
                        <a:rPr lang="en-US" sz="1000" b="0" baseline="0">
                          <a:solidFill>
                            <a:schemeClr val="tx1"/>
                          </a:solidFill>
                        </a:rPr>
                        <a:t> </a:t>
                      </a:r>
                      <a:r>
                        <a:rPr lang="en-US" sz="1000" b="0" baseline="0" dirty="0">
                          <a:solidFill>
                            <a:schemeClr val="tx1"/>
                          </a:solidFill>
                        </a:rPr>
                        <a:t>and introduction to workshop methodology.</a:t>
                      </a:r>
                    </a:p>
                    <a:p>
                      <a:pPr marL="171450" indent="-171450" algn="l">
                        <a:spcAft>
                          <a:spcPts val="600"/>
                        </a:spcAft>
                        <a:buFont typeface="Arial" panose="020B0604020202020204" pitchFamily="34" charset="0"/>
                        <a:buChar char="•"/>
                      </a:pPr>
                      <a:r>
                        <a:rPr lang="en-US" sz="1000" b="0" baseline="0" dirty="0">
                          <a:solidFill>
                            <a:schemeClr val="tx1"/>
                          </a:solidFill>
                        </a:rPr>
                        <a:t>Discuss governance-related responsibilities.</a:t>
                      </a:r>
                    </a:p>
                    <a:p>
                      <a:pPr marL="171450" indent="-171450" algn="l">
                        <a:spcAft>
                          <a:spcPts val="600"/>
                        </a:spcAft>
                        <a:buFont typeface="Arial" panose="020B0604020202020204" pitchFamily="34" charset="0"/>
                        <a:buChar char="•"/>
                      </a:pPr>
                      <a:r>
                        <a:rPr lang="en-US" sz="1000" b="0" baseline="0" dirty="0">
                          <a:solidFill>
                            <a:schemeClr val="tx1"/>
                          </a:solidFill>
                        </a:rPr>
                        <a:t>Create governance model.</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600"/>
                        </a:spcAft>
                      </a:pPr>
                      <a:r>
                        <a:rPr lang="en-US" sz="1000" b="1" baseline="0" dirty="0">
                          <a:solidFill>
                            <a:schemeClr val="tx1"/>
                          </a:solidFill>
                        </a:rPr>
                        <a:t>Steering Committee and Policy Process</a:t>
                      </a:r>
                    </a:p>
                    <a:p>
                      <a:pPr marL="171450" indent="-171450" algn="l">
                        <a:spcAft>
                          <a:spcPts val="600"/>
                        </a:spcAft>
                        <a:buFont typeface="Arial" panose="020B0604020202020204" pitchFamily="34" charset="0"/>
                        <a:buChar char="•"/>
                      </a:pPr>
                      <a:r>
                        <a:rPr lang="en-US" sz="1000" b="0" baseline="0" dirty="0">
                          <a:solidFill>
                            <a:schemeClr val="tx1"/>
                          </a:solidFill>
                        </a:rPr>
                        <a:t>Establish steering committee membership.</a:t>
                      </a:r>
                    </a:p>
                    <a:p>
                      <a:pPr marL="171450" indent="-171450" algn="l">
                        <a:spcAft>
                          <a:spcPts val="600"/>
                        </a:spcAft>
                        <a:buFont typeface="Arial" panose="020B0604020202020204" pitchFamily="34" charset="0"/>
                        <a:buChar char="•"/>
                      </a:pPr>
                      <a:r>
                        <a:rPr lang="en-US" sz="1000" b="0" baseline="0" dirty="0">
                          <a:solidFill>
                            <a:schemeClr val="tx1"/>
                          </a:solidFill>
                        </a:rPr>
                        <a:t>Complete documentation to support steering committee creation.</a:t>
                      </a:r>
                    </a:p>
                    <a:p>
                      <a:pPr marL="171450" indent="-171450" algn="l">
                        <a:spcAft>
                          <a:spcPts val="600"/>
                        </a:spcAft>
                        <a:buFont typeface="Arial" panose="020B0604020202020204" pitchFamily="34" charset="0"/>
                        <a:buChar char="•"/>
                      </a:pPr>
                      <a:r>
                        <a:rPr lang="en-US" sz="1000" b="0" baseline="0" dirty="0">
                          <a:solidFill>
                            <a:schemeClr val="tx1"/>
                          </a:solidFill>
                        </a:rPr>
                        <a:t>Determine policy structure, scope</a:t>
                      </a:r>
                      <a:r>
                        <a:rPr lang="en-US" sz="1000" b="0" baseline="0">
                          <a:solidFill>
                            <a:schemeClr val="tx1"/>
                          </a:solidFill>
                        </a:rPr>
                        <a:t>, and </a:t>
                      </a:r>
                      <a:r>
                        <a:rPr lang="en-US" sz="1000" b="0" baseline="0" dirty="0">
                          <a:solidFill>
                            <a:schemeClr val="tx1"/>
                          </a:solidFill>
                        </a:rPr>
                        <a:t>approval and exceptions process.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Security as a Service</a:t>
                      </a:r>
                    </a:p>
                    <a:p>
                      <a:pPr marL="171450" indent="-171450" algn="l">
                        <a:spcAft>
                          <a:spcPts val="600"/>
                        </a:spcAft>
                        <a:buFont typeface="Arial" panose="020B0604020202020204" pitchFamily="34" charset="0"/>
                        <a:buChar char="•"/>
                      </a:pPr>
                      <a:r>
                        <a:rPr lang="en-US" sz="1000" b="0">
                          <a:solidFill>
                            <a:schemeClr val="tx1"/>
                          </a:solidFill>
                        </a:rPr>
                        <a:t>Continue policy</a:t>
                      </a:r>
                      <a:r>
                        <a:rPr lang="en-US" sz="1000" b="0" baseline="0">
                          <a:solidFill>
                            <a:schemeClr val="tx1"/>
                          </a:solidFill>
                        </a:rPr>
                        <a:t> </a:t>
                      </a:r>
                      <a:r>
                        <a:rPr lang="en-US" sz="1000" b="0" baseline="0" dirty="0">
                          <a:solidFill>
                            <a:schemeClr val="tx1"/>
                          </a:solidFill>
                        </a:rPr>
                        <a:t>work as needed.</a:t>
                      </a:r>
                      <a:endParaRPr lang="en-CA" sz="1000" b="0" dirty="0">
                        <a:solidFill>
                          <a:schemeClr val="tx1"/>
                        </a:solidFill>
                      </a:endParaRPr>
                    </a:p>
                    <a:p>
                      <a:pPr marL="171450" indent="-171450" algn="l">
                        <a:spcAft>
                          <a:spcPts val="600"/>
                        </a:spcAft>
                        <a:buFont typeface="Arial" panose="020B0604020202020204" pitchFamily="34" charset="0"/>
                        <a:buChar char="•"/>
                      </a:pPr>
                      <a:r>
                        <a:rPr lang="en-CA" sz="1000" b="0" dirty="0">
                          <a:solidFill>
                            <a:schemeClr val="tx1"/>
                          </a:solidFill>
                        </a:rPr>
                        <a:t>Discuss</a:t>
                      </a:r>
                      <a:r>
                        <a:rPr lang="en-CA" sz="1000" b="0" baseline="0" dirty="0">
                          <a:solidFill>
                            <a:schemeClr val="tx1"/>
                          </a:solidFill>
                        </a:rPr>
                        <a:t> security service offerings and how they support the business.</a:t>
                      </a:r>
                    </a:p>
                    <a:p>
                      <a:pPr marL="171450" indent="-171450" algn="l">
                        <a:spcAft>
                          <a:spcPts val="600"/>
                        </a:spcAft>
                        <a:buFont typeface="Arial" panose="020B0604020202020204" pitchFamily="34" charset="0"/>
                        <a:buChar char="•"/>
                      </a:pPr>
                      <a:r>
                        <a:rPr lang="en-US" sz="1000" b="0" baseline="0" dirty="0">
                          <a:solidFill>
                            <a:schemeClr val="tx1"/>
                          </a:solidFill>
                        </a:rPr>
                        <a:t>Review existing documentation or other records of services.</a:t>
                      </a:r>
                      <a:endParaRPr lang="en-CA" sz="1000" b="0" baseline="0" dirty="0">
                        <a:solidFill>
                          <a:schemeClr val="tx1"/>
                        </a:solidFill>
                      </a:endParaRPr>
                    </a:p>
                    <a:p>
                      <a:pPr marL="171450" indent="-171450" algn="l">
                        <a:spcAft>
                          <a:spcPts val="600"/>
                        </a:spcAft>
                        <a:buFont typeface="Arial" panose="020B0604020202020204" pitchFamily="34" charset="0"/>
                        <a:buChar char="•"/>
                      </a:pPr>
                      <a:r>
                        <a:rPr lang="en-US" sz="1000" b="0" baseline="0">
                          <a:solidFill>
                            <a:schemeClr val="tx1"/>
                          </a:solidFill>
                        </a:rPr>
                        <a:t>Complete security service catalog.</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Metrics and Continuous Improvement</a:t>
                      </a:r>
                    </a:p>
                    <a:p>
                      <a:pPr marL="171450" indent="-171450" algn="l">
                        <a:spcAft>
                          <a:spcPts val="600"/>
                        </a:spcAft>
                        <a:buFont typeface="Arial" panose="020B0604020202020204" pitchFamily="34" charset="0"/>
                        <a:buChar char="•"/>
                      </a:pPr>
                      <a:r>
                        <a:rPr lang="en-US" sz="1000" b="0" dirty="0">
                          <a:solidFill>
                            <a:schemeClr val="tx1"/>
                          </a:solidFill>
                        </a:rPr>
                        <a:t>Address the need for metrics.</a:t>
                      </a:r>
                    </a:p>
                    <a:p>
                      <a:pPr marL="171450" indent="-171450" algn="l">
                        <a:spcAft>
                          <a:spcPts val="600"/>
                        </a:spcAft>
                        <a:buFont typeface="Arial" panose="020B0604020202020204" pitchFamily="34" charset="0"/>
                        <a:buChar char="•"/>
                      </a:pPr>
                      <a:r>
                        <a:rPr lang="en-US" sz="1000" b="0" dirty="0">
                          <a:solidFill>
                            <a:schemeClr val="tx1"/>
                          </a:solidFill>
                        </a:rPr>
                        <a:t>Determine</a:t>
                      </a:r>
                      <a:r>
                        <a:rPr lang="en-US" sz="1000" b="0" baseline="0" dirty="0">
                          <a:solidFill>
                            <a:schemeClr val="tx1"/>
                          </a:solidFill>
                        </a:rPr>
                        <a:t> where metrics will be sourced from.</a:t>
                      </a:r>
                    </a:p>
                    <a:p>
                      <a:pPr marL="171450" indent="-171450" algn="l">
                        <a:spcAft>
                          <a:spcPts val="600"/>
                        </a:spcAft>
                        <a:buFont typeface="Arial" panose="020B0604020202020204" pitchFamily="34" charset="0"/>
                        <a:buChar char="•"/>
                      </a:pPr>
                      <a:r>
                        <a:rPr lang="en-US" sz="1000" b="0" baseline="0" dirty="0">
                          <a:solidFill>
                            <a:schemeClr val="tx1"/>
                          </a:solidFill>
                        </a:rPr>
                        <a:t>Establish security-business alignment and appropriate metrics.</a:t>
                      </a:r>
                    </a:p>
                    <a:p>
                      <a:pPr marL="171450" indent="-171450" algn="l">
                        <a:spcAft>
                          <a:spcPts val="600"/>
                        </a:spcAft>
                        <a:buFont typeface="Arial" panose="020B0604020202020204" pitchFamily="34" charset="0"/>
                        <a:buChar char="•"/>
                      </a:pPr>
                      <a:r>
                        <a:rPr lang="en-US" sz="1000" b="0" baseline="0" dirty="0">
                          <a:solidFill>
                            <a:schemeClr val="tx1"/>
                          </a:solidFill>
                        </a:rPr>
                        <a:t>Discuss presenting metrics to various audiences.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a:solidFill>
                            <a:schemeClr val="tx1"/>
                          </a:solidFill>
                        </a:rPr>
                        <a:t>Offsite </a:t>
                      </a:r>
                      <a:r>
                        <a:rPr lang="en-CA" sz="1000" b="1" dirty="0">
                          <a:solidFill>
                            <a:schemeClr val="tx1"/>
                          </a:solidFill>
                        </a:rPr>
                        <a:t>Review</a:t>
                      </a:r>
                      <a:endParaRPr lang="en-CA" sz="1000" b="1" baseline="0" dirty="0">
                        <a:solidFill>
                          <a:schemeClr val="tx1"/>
                        </a:solidFill>
                      </a:endParaRPr>
                    </a:p>
                    <a:p>
                      <a:pPr marL="171450" indent="-171450">
                        <a:spcAft>
                          <a:spcPts val="600"/>
                        </a:spcAft>
                        <a:buFont typeface="Arial" panose="020B0604020202020204" pitchFamily="34" charset="0"/>
                        <a:buChar char="•"/>
                      </a:pPr>
                      <a:r>
                        <a:rPr lang="en-US" sz="1000" dirty="0"/>
                        <a:t>Formalize deliverables.</a:t>
                      </a:r>
                    </a:p>
                    <a:p>
                      <a:pPr marL="171450" indent="-171450">
                        <a:spcAft>
                          <a:spcPts val="600"/>
                        </a:spcAft>
                        <a:buFont typeface="Arial" panose="020B0604020202020204" pitchFamily="34" charset="0"/>
                        <a:buChar char="•"/>
                      </a:pPr>
                      <a:r>
                        <a:rPr lang="en-US" sz="1000" dirty="0"/>
                        <a:t>Schedule</a:t>
                      </a:r>
                      <a:r>
                        <a:rPr lang="en-US" sz="1000" baseline="0" dirty="0"/>
                        <a:t> subsequent analyst calls.</a:t>
                      </a:r>
                    </a:p>
                    <a:p>
                      <a:pPr marL="171450" indent="-171450">
                        <a:spcAft>
                          <a:spcPts val="600"/>
                        </a:spcAft>
                        <a:buFont typeface="Arial" panose="020B0604020202020204" pitchFamily="34" charset="0"/>
                        <a:buChar char="•"/>
                      </a:pPr>
                      <a:r>
                        <a:rPr lang="en-US" sz="1000" baseline="0" dirty="0"/>
                        <a:t>Schedule feedback call.</a:t>
                      </a:r>
                      <a:endParaRPr lang="en-US" sz="1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249218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Information Security Steering Committee </a:t>
                      </a:r>
                      <a:r>
                        <a:rPr lang="en-CA" sz="1000" b="0" i="0" baseline="0">
                          <a:solidFill>
                            <a:schemeClr val="tx1"/>
                          </a:solidFill>
                        </a:rPr>
                        <a:t>RACI Chart</a:t>
                      </a:r>
                      <a:endParaRPr lang="en-CA" sz="1000" b="0" i="0" baseline="0" dirty="0">
                        <a:solidFill>
                          <a:schemeClr val="tx1"/>
                        </a:solidFill>
                      </a:endParaRPr>
                    </a:p>
                    <a:p>
                      <a:pPr marL="228600" indent="-228600">
                        <a:spcAft>
                          <a:spcPts val="0"/>
                        </a:spcAft>
                        <a:buClrTx/>
                        <a:buFont typeface="+mj-lt"/>
                        <a:buAutoNum type="arabicPeriod"/>
                      </a:pPr>
                      <a:r>
                        <a:rPr lang="en-US" sz="1000" b="0" i="0" baseline="0">
                          <a:solidFill>
                            <a:schemeClr val="tx1"/>
                          </a:solidFill>
                        </a:rPr>
                        <a:t>Governance Model</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a:solidFill>
                            <a:schemeClr val="tx1"/>
                          </a:solidFill>
                        </a:rPr>
                        <a:t>Steering </a:t>
                      </a:r>
                      <a:r>
                        <a:rPr lang="en-US" sz="1000" b="0" baseline="0">
                          <a:solidFill>
                            <a:schemeClr val="tx1"/>
                          </a:solidFill>
                        </a:rPr>
                        <a:t>Committee Charter</a:t>
                      </a:r>
                      <a:endParaRPr lang="en-US" sz="1000" b="0" baseline="0" dirty="0">
                        <a:solidFill>
                          <a:schemeClr val="tx1"/>
                        </a:solidFill>
                      </a:endParaRPr>
                    </a:p>
                    <a:p>
                      <a:pPr marL="144000" indent="-144000">
                        <a:spcAft>
                          <a:spcPts val="0"/>
                        </a:spcAft>
                        <a:buClrTx/>
                        <a:buFont typeface="+mj-lt"/>
                        <a:buAutoNum type="arabicPeriod"/>
                      </a:pPr>
                      <a:r>
                        <a:rPr lang="en-US" sz="1000" b="0" baseline="0" dirty="0">
                          <a:solidFill>
                            <a:schemeClr val="tx1"/>
                          </a:solidFill>
                        </a:rPr>
                        <a:t>Information Security </a:t>
                      </a:r>
                      <a:r>
                        <a:rPr lang="en-US" sz="1000" b="0" baseline="0">
                          <a:solidFill>
                            <a:schemeClr val="tx1"/>
                          </a:solidFill>
                        </a:rPr>
                        <a:t>Policy Charter</a:t>
                      </a:r>
                      <a:endParaRPr lang="en-US" sz="1000" b="0" baseline="0" dirty="0">
                        <a:solidFill>
                          <a:schemeClr val="tx1"/>
                        </a:solidFill>
                      </a:endParaRPr>
                    </a:p>
                    <a:p>
                      <a:pPr marL="144000" indent="-144000">
                        <a:spcAft>
                          <a:spcPts val="0"/>
                        </a:spcAft>
                        <a:buClrTx/>
                        <a:buFont typeface="+mj-lt"/>
                        <a:buAutoNum type="arabicPeriod"/>
                      </a:pPr>
                      <a:r>
                        <a:rPr lang="en-US" sz="1000" b="0" baseline="0">
                          <a:solidFill>
                            <a:schemeClr val="tx1"/>
                          </a:solidFill>
                        </a:rPr>
                        <a:t>Policy Hierarchy</a:t>
                      </a:r>
                      <a:endParaRPr lang="en-US" sz="1000" b="0" baseline="0" dirty="0">
                        <a:solidFill>
                          <a:schemeClr val="tx1"/>
                        </a:solidFill>
                      </a:endParaRPr>
                    </a:p>
                    <a:p>
                      <a:pPr marL="144000" indent="-144000">
                        <a:spcAft>
                          <a:spcPts val="0"/>
                        </a:spcAft>
                        <a:buClrTx/>
                        <a:buFont typeface="+mj-lt"/>
                        <a:buAutoNum type="arabicPeriod"/>
                      </a:pPr>
                      <a:r>
                        <a:rPr lang="en-US" sz="1000" b="0" baseline="0" dirty="0">
                          <a:solidFill>
                            <a:schemeClr val="tx1"/>
                          </a:solidFill>
                        </a:rPr>
                        <a:t>Security Policy Framework </a:t>
                      </a:r>
                      <a:r>
                        <a:rPr lang="en-US" sz="1000" b="0" baseline="0">
                          <a:solidFill>
                            <a:schemeClr val="tx1"/>
                          </a:solidFill>
                        </a:rPr>
                        <a:t>Prioritization Tool</a:t>
                      </a:r>
                      <a:endParaRPr lang="en-US" sz="1000" b="0" baseline="0" dirty="0">
                        <a:solidFill>
                          <a:schemeClr val="tx1"/>
                        </a:solidFill>
                      </a:endParaRPr>
                    </a:p>
                    <a:p>
                      <a:pPr marL="144000" indent="-144000">
                        <a:spcAft>
                          <a:spcPts val="0"/>
                        </a:spcAft>
                        <a:buClrTx/>
                        <a:buFont typeface="+mj-lt"/>
                        <a:buAutoNum type="arabicPeriod"/>
                      </a:pPr>
                      <a:r>
                        <a:rPr lang="en-US" sz="1000" b="0" baseline="0" dirty="0">
                          <a:solidFill>
                            <a:schemeClr val="tx1"/>
                          </a:solidFill>
                        </a:rPr>
                        <a:t>Policy Exception Handling </a:t>
                      </a:r>
                      <a:r>
                        <a:rPr lang="en-US" sz="1000" b="0" baseline="0">
                          <a:solidFill>
                            <a:schemeClr val="tx1"/>
                          </a:solidFill>
                        </a:rPr>
                        <a:t>Process Diagram</a:t>
                      </a:r>
                      <a:endParaRPr lang="en-US"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a:solidFill>
                            <a:schemeClr val="tx1"/>
                          </a:solidFill>
                        </a:rPr>
                        <a:t>Policy Exceptions Tracker and </a:t>
                      </a:r>
                      <a:r>
                        <a:rPr lang="en-US" sz="1000" b="0" baseline="0">
                          <a:solidFill>
                            <a:schemeClr val="tx1"/>
                          </a:solidFill>
                        </a:rPr>
                        <a:t>Risk Register</a:t>
                      </a:r>
                      <a:endParaRPr lang="en-US" sz="1000" b="0" baseline="0" dirty="0">
                        <a:solidFill>
                          <a:schemeClr val="tx1"/>
                        </a:solidFill>
                      </a:endParaRPr>
                    </a:p>
                    <a:p>
                      <a:pPr marL="144000" indent="-144000">
                        <a:spcAft>
                          <a:spcPts val="0"/>
                        </a:spcAft>
                        <a:buClrTx/>
                        <a:buFont typeface="+mj-lt"/>
                        <a:buAutoNum type="arabicPeriod"/>
                      </a:pPr>
                      <a:r>
                        <a:rPr lang="en-US" sz="1000" b="0" baseline="0" dirty="0">
                          <a:solidFill>
                            <a:schemeClr val="tx1"/>
                          </a:solidFill>
                        </a:rPr>
                        <a:t>Policy Exception </a:t>
                      </a:r>
                      <a:r>
                        <a:rPr lang="en-US" sz="1000" b="0" baseline="0">
                          <a:solidFill>
                            <a:schemeClr val="tx1"/>
                          </a:solidFill>
                        </a:rPr>
                        <a:t>Request Form</a:t>
                      </a:r>
                      <a:endParaRPr lang="en-US" sz="1000" b="0" baseline="0" dirty="0">
                        <a:solidFill>
                          <a:schemeClr val="tx1"/>
                        </a:solidFill>
                      </a:endParaRPr>
                    </a:p>
                    <a:p>
                      <a:pPr marL="144000" indent="-144000">
                        <a:spcAft>
                          <a:spcPts val="0"/>
                        </a:spcAft>
                        <a:buClrTx/>
                        <a:buFont typeface="+mj-lt"/>
                        <a:buAutoNum type="arabicPeriod"/>
                      </a:pPr>
                      <a:r>
                        <a:rPr lang="en-US" sz="1000" b="0" baseline="0">
                          <a:solidFill>
                            <a:schemeClr val="tx1"/>
                          </a:solidFill>
                        </a:rPr>
                        <a:t>Information Security Service Catalog</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Business Goal Metrics </a:t>
                      </a:r>
                      <a:r>
                        <a:rPr lang="en-CA" sz="1000" b="0">
                          <a:solidFill>
                            <a:schemeClr val="tx1"/>
                          </a:solidFill>
                        </a:rPr>
                        <a:t>Tracking</a:t>
                      </a:r>
                      <a:r>
                        <a:rPr lang="en-CA" sz="1000" b="0" baseline="0">
                          <a:solidFill>
                            <a:schemeClr val="tx1"/>
                          </a:solidFill>
                        </a:rPr>
                        <a:t> Tool</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a:solidFill>
                            <a:schemeClr val="tx1"/>
                          </a:solidFill>
                        </a:rPr>
                        <a:t>Finalized deliverables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5245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888244"/>
          </a:xfrm>
          <a:prstGeom prst="rect">
            <a:avLst/>
          </a:prstGeom>
        </p:spPr>
        <p:txBody>
          <a:bodyPr wrap="square" rtlCol="0">
            <a:spAutoFit/>
          </a:bodyPr>
          <a:lstStyle/>
          <a:p>
            <a:pPr>
              <a:spcAft>
                <a:spcPts val="800"/>
              </a:spcAft>
            </a:pPr>
            <a:r>
              <a:rPr lang="en-CA" sz="1600" i="1" dirty="0">
                <a:solidFill>
                  <a:schemeClr val="bg1"/>
                </a:solidFill>
                <a:latin typeface="+mj-lt"/>
              </a:rPr>
              <a:t>Cybersecurity is rapidly becoming a non-negotiable requirement for modern businesses to operate in today’s threat landscape. Yet all too often, there is still disagreement among business leaders and cybersecurity professionals about how much security is enough, too much, or just right.</a:t>
            </a:r>
          </a:p>
          <a:p>
            <a:pPr>
              <a:spcAft>
                <a:spcPts val="500"/>
              </a:spcAft>
            </a:pPr>
            <a:r>
              <a:rPr lang="en-CA" sz="1600" i="1" dirty="0">
                <a:solidFill>
                  <a:schemeClr val="bg1"/>
                </a:solidFill>
                <a:latin typeface="+mj-lt"/>
              </a:rPr>
              <a:t>The key to resolving this dilemma is to implement a security governance and management program that is aligned with business goals. This implementation begins with a risk tolerance assessment that takes both security objectives and business goals into account so that both sides can understand each other’s point of view. Once this understanding has been reached, your organization will be in a position to develop strong security practices that </a:t>
            </a:r>
            <a:r>
              <a:rPr lang="en-CA" sz="1600" b="1" i="1" dirty="0">
                <a:solidFill>
                  <a:schemeClr val="bg1"/>
                </a:solidFill>
                <a:latin typeface="+mj-lt"/>
              </a:rPr>
              <a:t>enable</a:t>
            </a:r>
            <a:r>
              <a:rPr lang="en-CA" sz="1600" i="1" dirty="0">
                <a:solidFill>
                  <a:schemeClr val="bg1"/>
                </a:solidFill>
                <a:latin typeface="+mj-lt"/>
              </a:rPr>
              <a:t> </a:t>
            </a:r>
            <a:r>
              <a:rPr lang="en-CA" sz="1600" b="1" i="1" dirty="0">
                <a:solidFill>
                  <a:schemeClr val="bg1"/>
                </a:solidFill>
                <a:latin typeface="+mj-lt"/>
              </a:rPr>
              <a:t>business operations</a:t>
            </a:r>
            <a:r>
              <a:rPr lang="en-CA" sz="1600" i="1" dirty="0">
                <a:solidFill>
                  <a:schemeClr val="bg1"/>
                </a:solidFill>
                <a:latin typeface="+mj-lt"/>
              </a:rPr>
              <a:t> </a:t>
            </a:r>
            <a:r>
              <a:rPr lang="en-CA" sz="1600" b="1" i="1" dirty="0">
                <a:solidFill>
                  <a:schemeClr val="bg1"/>
                </a:solidFill>
                <a:latin typeface="+mj-lt"/>
              </a:rPr>
              <a:t>– not impede them.</a:t>
            </a:r>
            <a:br>
              <a:rPr lang="en-CA" sz="1600" i="1" dirty="0">
                <a:solidFill>
                  <a:schemeClr val="bg1"/>
                </a:solidFill>
                <a:latin typeface="+mj-lt"/>
              </a:rPr>
            </a:br>
            <a:br>
              <a:rPr lang="en-CA" sz="1600" b="1" i="1" dirty="0">
                <a:solidFill>
                  <a:schemeClr val="bg1"/>
                </a:solidFill>
                <a:latin typeface="+mj-lt"/>
              </a:rPr>
            </a:br>
            <a:endParaRPr lang="en-CA" sz="1600" b="1" i="1" dirty="0">
              <a:solidFill>
                <a:schemeClr val="bg1"/>
              </a:solidFill>
              <a:latin typeface="+mj-lt"/>
            </a:endParaRPr>
          </a:p>
        </p:txBody>
      </p:sp>
      <p:sp>
        <p:nvSpPr>
          <p:cNvPr id="3" name="TextBox 2"/>
          <p:cNvSpPr txBox="1"/>
          <p:nvPr/>
        </p:nvSpPr>
        <p:spPr>
          <a:xfrm>
            <a:off x="3129676" y="5581821"/>
            <a:ext cx="4460917" cy="738664"/>
          </a:xfrm>
          <a:prstGeom prst="rect">
            <a:avLst/>
          </a:prstGeom>
        </p:spPr>
        <p:txBody>
          <a:bodyPr wrap="square" rtlCol="0">
            <a:spAutoFit/>
          </a:bodyPr>
          <a:lstStyle/>
          <a:p>
            <a:pPr algn="r"/>
            <a:r>
              <a:rPr lang="en-CA" sz="1400" b="1" dirty="0">
                <a:solidFill>
                  <a:schemeClr val="bg1"/>
                </a:solidFill>
              </a:rPr>
              <a:t>Logan M. Rohde </a:t>
            </a:r>
          </a:p>
          <a:p>
            <a:pPr algn="r"/>
            <a:r>
              <a:rPr lang="en-CA" sz="1400" dirty="0">
                <a:solidFill>
                  <a:schemeClr val="bg1"/>
                </a:solidFill>
              </a:rPr>
              <a:t>Consulting Analyst, Security, Risk, &amp; Compliance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59008"/>
            <a:ext cx="6899977" cy="338554"/>
          </a:xfrm>
          <a:prstGeom prst="rect">
            <a:avLst/>
          </a:prstGeom>
        </p:spPr>
        <p:txBody>
          <a:bodyPr wrap="square" rtlCol="0">
            <a:spAutoFit/>
          </a:bodyPr>
          <a:lstStyle/>
          <a:p>
            <a:r>
              <a:rPr lang="en-CA" sz="1600" b="1" dirty="0">
                <a:solidFill>
                  <a:schemeClr val="bg1"/>
                </a:solidFill>
              </a:rPr>
              <a:t>So, you’ve got a security program, but is it really working for you?</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0" name="Picture 100"/>
          <p:cNvPicPr>
            <a:picLocks noChangeAspect="1"/>
          </p:cNvPicPr>
          <p:nvPr/>
        </p:nvPicPr>
        <p:blipFill>
          <a:blip r:embed="rId2"/>
          <a:stretch>
            <a:fillRect/>
          </a:stretch>
        </p:blipFill>
        <p:spPr>
          <a:xfrm>
            <a:off x="545852" y="1870968"/>
            <a:ext cx="678666" cy="619651"/>
          </a:xfrm>
          <a:prstGeom prst="rect">
            <a:avLst/>
          </a:prstGeom>
        </p:spPr>
      </p:pic>
      <p:pic>
        <p:nvPicPr>
          <p:cNvPr id="11" name="Picture 101"/>
          <p:cNvPicPr>
            <a:picLocks noChangeAspect="1"/>
          </p:cNvPicPr>
          <p:nvPr/>
        </p:nvPicPr>
        <p:blipFill>
          <a:blip r:embed="rId3"/>
          <a:stretch>
            <a:fillRect/>
          </a:stretch>
        </p:blipFill>
        <p:spPr>
          <a:xfrm>
            <a:off x="7590593" y="4895996"/>
            <a:ext cx="656535" cy="538507"/>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083026"/>
          </a:xfrm>
        </p:spPr>
        <p:txBody>
          <a:bodyPr/>
          <a:lstStyle/>
          <a:p>
            <a:r>
              <a:rPr lang="en-CA" dirty="0"/>
              <a:t>CISOs, CSOs, CEOs, CIOs, IT leaders, and business leaders who would like to improve alignment between security and business activities, optimize security resources, implement an effective risk mitigation strategy, and improve the transparency of security initiatives.</a:t>
            </a:r>
          </a:p>
          <a:p>
            <a:r>
              <a:rPr lang="en-CA" dirty="0"/>
              <a:t>CISOs, CSOs, and CIOs who would like to better support the business.</a:t>
            </a:r>
          </a:p>
        </p:txBody>
      </p:sp>
      <p:sp>
        <p:nvSpPr>
          <p:cNvPr id="14" name="Text Placeholder 13"/>
          <p:cNvSpPr>
            <a:spLocks noGrp="1"/>
          </p:cNvSpPr>
          <p:nvPr>
            <p:ph type="body" sz="quarter" idx="26"/>
          </p:nvPr>
        </p:nvSpPr>
        <p:spPr>
          <a:xfrm>
            <a:off x="4835436" y="1607231"/>
            <a:ext cx="4041648" cy="2083026"/>
          </a:xfrm>
        </p:spPr>
        <p:txBody>
          <a:bodyPr/>
          <a:lstStyle/>
          <a:p>
            <a:r>
              <a:rPr lang="en-CA" dirty="0"/>
              <a:t>Develop a comprehensive information security governance and management framework.</a:t>
            </a:r>
          </a:p>
          <a:p>
            <a:r>
              <a:rPr lang="en-CA" dirty="0"/>
              <a:t>Apply your security governance framework to your organization and create a roadmap for implementation.</a:t>
            </a:r>
          </a:p>
          <a:p>
            <a:r>
              <a:rPr lang="en-CA" dirty="0"/>
              <a:t>Develop a metrics program to monitor and improve your security governance program.</a:t>
            </a:r>
          </a:p>
          <a:p>
            <a:endParaRPr lang="en-US" dirty="0"/>
          </a:p>
        </p:txBody>
      </p:sp>
      <p:sp>
        <p:nvSpPr>
          <p:cNvPr id="15" name="Text Placeholder 14"/>
          <p:cNvSpPr>
            <a:spLocks noGrp="1"/>
          </p:cNvSpPr>
          <p:nvPr>
            <p:ph type="body" sz="quarter" idx="27"/>
          </p:nvPr>
        </p:nvSpPr>
        <p:spPr/>
        <p:txBody>
          <a:bodyPr/>
          <a:lstStyle/>
          <a:p>
            <a:r>
              <a:rPr lang="en-US" dirty="0"/>
              <a:t>CEOs, CFOs, and other business leaders</a:t>
            </a:r>
          </a:p>
          <a:p>
            <a:r>
              <a:rPr lang="en-US" dirty="0"/>
              <a:t>Business stakeholders that are continually affected by security</a:t>
            </a:r>
          </a:p>
        </p:txBody>
      </p:sp>
      <p:sp>
        <p:nvSpPr>
          <p:cNvPr id="16" name="Text Placeholder 15"/>
          <p:cNvSpPr>
            <a:spLocks noGrp="1"/>
          </p:cNvSpPr>
          <p:nvPr>
            <p:ph type="body" sz="quarter" idx="28"/>
          </p:nvPr>
        </p:nvSpPr>
        <p:spPr/>
        <p:txBody>
          <a:bodyPr/>
          <a:lstStyle/>
          <a:p>
            <a:r>
              <a:rPr lang="en-CA" dirty="0"/>
              <a:t>Understand the value of information security governance and management as it has the ability to close any security gaps.</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Security programs tend to focus on technology to protect organizations while often neglecting the people, processes, and policies needed to manage the program.</a:t>
            </a:r>
          </a:p>
          <a:p>
            <a:r>
              <a:rPr lang="en-US" dirty="0"/>
              <a:t>It seems daunting and almost impossible to govern all the aspects of a security program.</a:t>
            </a:r>
          </a:p>
        </p:txBody>
      </p:sp>
      <p:sp>
        <p:nvSpPr>
          <p:cNvPr id="4" name="Text Placeholder 3"/>
          <p:cNvSpPr>
            <a:spLocks noGrp="1"/>
          </p:cNvSpPr>
          <p:nvPr>
            <p:ph type="body" sz="quarter" idx="11"/>
          </p:nvPr>
        </p:nvSpPr>
        <p:spPr/>
        <p:txBody>
          <a:bodyPr/>
          <a:lstStyle/>
          <a:p>
            <a:r>
              <a:rPr lang="en-US" dirty="0"/>
              <a:t>This leads to several problems:</a:t>
            </a:r>
          </a:p>
          <a:p>
            <a:pPr lvl="1">
              <a:buSzPct val="100000"/>
              <a:buFont typeface="Courier New" panose="02070309020205020404" pitchFamily="49" charset="0"/>
              <a:buChar char="o"/>
            </a:pPr>
            <a:r>
              <a:rPr lang="en-US" dirty="0"/>
              <a:t>The security team often doesn’t understand business goals.</a:t>
            </a:r>
          </a:p>
          <a:p>
            <a:pPr lvl="1">
              <a:buSzPct val="100000"/>
              <a:buFont typeface="Courier New" panose="02070309020205020404" pitchFamily="49" charset="0"/>
              <a:buChar char="o"/>
            </a:pPr>
            <a:r>
              <a:rPr lang="en-US" dirty="0"/>
              <a:t>The organization lacks direction regarding security initiatives and how to prioritize them.</a:t>
            </a:r>
          </a:p>
          <a:p>
            <a:pPr lvl="1">
              <a:buSzPct val="100000"/>
              <a:buFont typeface="Courier New" panose="02070309020205020404" pitchFamily="49" charset="0"/>
              <a:buChar char="o"/>
            </a:pPr>
            <a:r>
              <a:rPr lang="en-US" dirty="0"/>
              <a:t>Risks are not treated appropriately.</a:t>
            </a:r>
          </a:p>
          <a:p>
            <a:endParaRPr lang="en-US" dirty="0"/>
          </a:p>
        </p:txBody>
      </p:sp>
      <p:sp>
        <p:nvSpPr>
          <p:cNvPr id="5" name="Text Placeholder 4"/>
          <p:cNvSpPr>
            <a:spLocks noGrp="1"/>
          </p:cNvSpPr>
          <p:nvPr>
            <p:ph type="body" sz="quarter" idx="12"/>
          </p:nvPr>
        </p:nvSpPr>
        <p:spPr>
          <a:xfrm>
            <a:off x="275464" y="4724400"/>
            <a:ext cx="8623607" cy="1775011"/>
          </a:xfrm>
        </p:spPr>
        <p:txBody>
          <a:bodyPr/>
          <a:lstStyle/>
          <a:p>
            <a:r>
              <a:rPr lang="en-US" dirty="0"/>
              <a:t>Your security governance and management program needs to be aligned with business goals to be effective.</a:t>
            </a:r>
          </a:p>
          <a:p>
            <a:r>
              <a:rPr lang="en-US" dirty="0"/>
              <a:t>This approach also helps to provide a starting point to develop a realistic governance and management program.</a:t>
            </a:r>
          </a:p>
          <a:p>
            <a:r>
              <a:rPr lang="en-US" dirty="0"/>
              <a:t>This project will guide you through the process of implementing and monitoring a security governance and management program that prioritizes security while keeping costs to a minimum.</a:t>
            </a:r>
          </a:p>
          <a:p>
            <a:r>
              <a:rPr lang="en-US" dirty="0"/>
              <a:t>Start by defining your organization’s risk tolerance to begin the process of aligning security objectives with business goals.</a:t>
            </a:r>
          </a:p>
          <a:p>
            <a:r>
              <a:rPr lang="en-US" dirty="0"/>
              <a:t>Develop a governance framework that supports these aligned objectives and goals.</a:t>
            </a:r>
          </a:p>
          <a:p>
            <a:r>
              <a:rPr lang="en-US" dirty="0"/>
              <a:t>Manage the governance program through regular audits, metrics tracking, and regular review of the framework’s successes and shortcomings.</a:t>
            </a:r>
          </a:p>
        </p:txBody>
      </p:sp>
      <p:sp>
        <p:nvSpPr>
          <p:cNvPr id="6" name="Text Placeholder 5"/>
          <p:cNvSpPr>
            <a:spLocks noGrp="1"/>
          </p:cNvSpPr>
          <p:nvPr>
            <p:ph type="body" sz="quarter" idx="13"/>
          </p:nvPr>
        </p:nvSpPr>
        <p:spPr>
          <a:xfrm>
            <a:off x="5683624" y="1530304"/>
            <a:ext cx="3307976" cy="2889295"/>
          </a:xfrm>
        </p:spPr>
        <p:txBody>
          <a:bodyPr/>
          <a:lstStyle/>
          <a:p>
            <a:pPr marL="228600" indent="-228600">
              <a:spcBef>
                <a:spcPts val="300"/>
              </a:spcBef>
              <a:spcAft>
                <a:spcPts val="300"/>
              </a:spcAft>
              <a:buSzPct val="100000"/>
              <a:buFont typeface="+mj-lt"/>
              <a:buAutoNum type="arabicPeriod"/>
            </a:pPr>
            <a:r>
              <a:rPr lang="en-US" b="1" dirty="0"/>
              <a:t>Business and security goals should be the same. </a:t>
            </a:r>
            <a:r>
              <a:rPr lang="en-CA" dirty="0"/>
              <a:t>Businesses cannot operate without security and security's goal is to enable safe business operations.</a:t>
            </a:r>
          </a:p>
          <a:p>
            <a:pPr marL="228600" indent="-228600">
              <a:spcBef>
                <a:spcPts val="300"/>
              </a:spcBef>
              <a:spcAft>
                <a:spcPts val="300"/>
              </a:spcAft>
              <a:buSzPct val="100000"/>
              <a:buFont typeface="+mj-lt"/>
              <a:buAutoNum type="arabicPeriod"/>
            </a:pPr>
            <a:r>
              <a:rPr lang="en-US" b="1" dirty="0"/>
              <a:t>Security governance supports security strategy and management. </a:t>
            </a:r>
            <a:r>
              <a:rPr lang="en-US" dirty="0"/>
              <a:t>These three elements create a protective arch around business operations, and governance is the keystone. It seems like a small aspect, but it holds the whole program together.</a:t>
            </a:r>
            <a:endParaRPr lang="en-CA" b="1" dirty="0"/>
          </a:p>
          <a:p>
            <a:pPr marL="228600" indent="-228600">
              <a:spcBef>
                <a:spcPts val="300"/>
              </a:spcBef>
              <a:spcAft>
                <a:spcPts val="300"/>
              </a:spcAft>
              <a:buSzPct val="100000"/>
              <a:buFont typeface="+mj-lt"/>
              <a:buAutoNum type="arabicPeriod"/>
            </a:pPr>
            <a:r>
              <a:rPr lang="en-US" b="1" dirty="0">
                <a:solidFill>
                  <a:srgbClr val="333333"/>
                </a:solidFill>
              </a:rPr>
              <a:t>Governance defines the laws, but they need to be policed. </a:t>
            </a:r>
            <a:r>
              <a:rPr lang="en-US" dirty="0"/>
              <a:t>Governance sets standards for what actions are permitted, but only management can verify that these standards are being observed.</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Decide between a security governance or a security strategy focus</a:t>
            </a:r>
            <a:endParaRPr lang="en-CA" dirty="0"/>
          </a:p>
        </p:txBody>
      </p:sp>
      <p:sp>
        <p:nvSpPr>
          <p:cNvPr id="6" name="Rectangle 5"/>
          <p:cNvSpPr/>
          <p:nvPr/>
        </p:nvSpPr>
        <p:spPr>
          <a:xfrm>
            <a:off x="4737299" y="2874016"/>
            <a:ext cx="4140000" cy="3439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tx1"/>
                </a:solidFill>
              </a:rPr>
              <a:t>In some cases, it’s better to work backwards…</a:t>
            </a:r>
            <a:endParaRPr lang="en-CA" sz="2000" dirty="0">
              <a:solidFill>
                <a:schemeClr val="tx1"/>
              </a:solidFill>
            </a:endParaRPr>
          </a:p>
          <a:p>
            <a:endParaRPr lang="en-US" sz="1200" dirty="0">
              <a:solidFill>
                <a:schemeClr val="tx1"/>
              </a:solidFill>
            </a:endParaRPr>
          </a:p>
          <a:p>
            <a:r>
              <a:rPr lang="en-US" sz="1200" dirty="0">
                <a:solidFill>
                  <a:schemeClr val="tx1"/>
                </a:solidFill>
              </a:rPr>
              <a:t>For </a:t>
            </a:r>
            <a:r>
              <a:rPr lang="en-US" sz="1200" b="1" dirty="0">
                <a:solidFill>
                  <a:schemeClr val="tx1"/>
                </a:solidFill>
              </a:rPr>
              <a:t>less-mature</a:t>
            </a:r>
            <a:r>
              <a:rPr lang="en-US" sz="1200" dirty="0">
                <a:solidFill>
                  <a:schemeClr val="tx1"/>
                </a:solidFill>
              </a:rPr>
              <a:t> organizations, it might be more appropriate to start by developing a security strategy to outline the basics before developing a governance framework.</a:t>
            </a:r>
          </a:p>
          <a:p>
            <a:endParaRPr lang="en-US" sz="1200" dirty="0">
              <a:solidFill>
                <a:schemeClr val="tx1"/>
              </a:solidFill>
            </a:endParaRPr>
          </a:p>
          <a:p>
            <a:pPr>
              <a:spcAft>
                <a:spcPts val="600"/>
              </a:spcAft>
            </a:pPr>
            <a:r>
              <a:rPr lang="en-US" sz="1200" dirty="0">
                <a:solidFill>
                  <a:schemeClr val="tx1"/>
                </a:solidFill>
              </a:rPr>
              <a:t>Info-Tech’s blueprint </a:t>
            </a:r>
            <a:r>
              <a:rPr lang="en-US" sz="1200" b="1" i="1" dirty="0">
                <a:solidFill>
                  <a:schemeClr val="tx1"/>
                </a:solidFill>
                <a:hlinkClick r:id="rId2"/>
              </a:rPr>
              <a:t>Build an Information Security Strategy</a:t>
            </a:r>
            <a:r>
              <a:rPr lang="en-CA" sz="1200" dirty="0">
                <a:solidFill>
                  <a:schemeClr val="tx1"/>
                </a:solidFill>
              </a:rPr>
              <a:t> will walk you through the process of creating a security program specific to your organization. It focuses on the following processes:</a:t>
            </a:r>
          </a:p>
          <a:p>
            <a:pPr marL="285750" indent="-285750">
              <a:spcAft>
                <a:spcPts val="600"/>
              </a:spcAft>
              <a:buFont typeface="Arial" panose="020B0604020202020204" pitchFamily="34" charset="0"/>
              <a:buChar char="•"/>
            </a:pPr>
            <a:r>
              <a:rPr lang="en-US" sz="1200" b="1" dirty="0">
                <a:solidFill>
                  <a:schemeClr val="tx1"/>
                </a:solidFill>
              </a:rPr>
              <a:t>Assessing security requirements</a:t>
            </a:r>
          </a:p>
          <a:p>
            <a:pPr marL="285750" indent="-285750">
              <a:spcAft>
                <a:spcPts val="600"/>
              </a:spcAft>
              <a:buFont typeface="Arial" panose="020B0604020202020204" pitchFamily="34" charset="0"/>
              <a:buChar char="•"/>
            </a:pPr>
            <a:r>
              <a:rPr lang="en-US" sz="1200" b="1" dirty="0">
                <a:solidFill>
                  <a:schemeClr val="tx1"/>
                </a:solidFill>
              </a:rPr>
              <a:t>Building a gap initiative strategy</a:t>
            </a:r>
          </a:p>
          <a:p>
            <a:pPr marL="285750" indent="-285750">
              <a:spcAft>
                <a:spcPts val="600"/>
              </a:spcAft>
              <a:buFont typeface="Arial" panose="020B0604020202020204" pitchFamily="34" charset="0"/>
              <a:buChar char="•"/>
            </a:pPr>
            <a:r>
              <a:rPr lang="en-US" sz="1200" b="1" dirty="0">
                <a:solidFill>
                  <a:schemeClr val="tx1"/>
                </a:solidFill>
              </a:rPr>
              <a:t>Prioritizing security initiatives</a:t>
            </a:r>
          </a:p>
        </p:txBody>
      </p:sp>
      <p:sp>
        <p:nvSpPr>
          <p:cNvPr id="8" name="Rectangle 7"/>
          <p:cNvSpPr/>
          <p:nvPr/>
        </p:nvSpPr>
        <p:spPr>
          <a:xfrm>
            <a:off x="251520" y="1124744"/>
            <a:ext cx="8625780" cy="1754326"/>
          </a:xfrm>
          <a:prstGeom prst="rect">
            <a:avLst/>
          </a:prstGeom>
        </p:spPr>
        <p:txBody>
          <a:bodyPr wrap="square">
            <a:spAutoFit/>
          </a:bodyPr>
          <a:lstStyle/>
          <a:p>
            <a:r>
              <a:rPr lang="en-US" sz="2000" dirty="0">
                <a:solidFill>
                  <a:schemeClr val="tx1">
                    <a:lumMod val="50000"/>
                  </a:schemeClr>
                </a:solidFill>
              </a:rPr>
              <a:t>This blueprint is for…</a:t>
            </a:r>
          </a:p>
          <a:p>
            <a:endParaRPr lang="en-US" dirty="0">
              <a:solidFill>
                <a:schemeClr val="tx1">
                  <a:lumMod val="50000"/>
                </a:schemeClr>
              </a:solidFill>
            </a:endParaRPr>
          </a:p>
          <a:p>
            <a:r>
              <a:rPr lang="en-US" sz="1400" dirty="0">
                <a:solidFill>
                  <a:schemeClr val="tx1">
                    <a:lumMod val="50000"/>
                  </a:schemeClr>
                </a:solidFill>
              </a:rPr>
              <a:t>This blueprint is intended for organizations that presently </a:t>
            </a:r>
            <a:r>
              <a:rPr lang="en-US" sz="1400" b="1" dirty="0">
                <a:solidFill>
                  <a:srgbClr val="C00000"/>
                </a:solidFill>
              </a:rPr>
              <a:t>do not </a:t>
            </a:r>
            <a:r>
              <a:rPr lang="en-US" sz="1400" dirty="0">
                <a:solidFill>
                  <a:schemeClr val="tx1">
                    <a:lumMod val="50000"/>
                  </a:schemeClr>
                </a:solidFill>
              </a:rPr>
              <a:t>have a governance framework and are looking to begin the process of building one.</a:t>
            </a:r>
          </a:p>
          <a:p>
            <a:endParaRPr lang="en-US" sz="1400" dirty="0">
              <a:solidFill>
                <a:schemeClr val="tx1">
                  <a:lumMod val="50000"/>
                </a:schemeClr>
              </a:solidFill>
            </a:endParaRPr>
          </a:p>
          <a:p>
            <a:r>
              <a:rPr lang="en-US" sz="1400" dirty="0">
                <a:solidFill>
                  <a:schemeClr val="tx1">
                    <a:lumMod val="50000"/>
                  </a:schemeClr>
                </a:solidFill>
              </a:rPr>
              <a:t>Developing a governance framework is a large undertaking; it’s important to start small to make the project manageable.</a:t>
            </a:r>
          </a:p>
        </p:txBody>
      </p:sp>
      <p:sp>
        <p:nvSpPr>
          <p:cNvPr id="9" name="TextBox 8"/>
          <p:cNvSpPr txBox="1"/>
          <p:nvPr/>
        </p:nvSpPr>
        <p:spPr>
          <a:xfrm>
            <a:off x="251520" y="2975315"/>
            <a:ext cx="4407566" cy="3385542"/>
          </a:xfrm>
          <a:prstGeom prst="rect">
            <a:avLst/>
          </a:prstGeom>
        </p:spPr>
        <p:txBody>
          <a:bodyPr wrap="square" rtlCol="0">
            <a:spAutoFit/>
          </a:bodyPr>
          <a:lstStyle/>
          <a:p>
            <a:pPr>
              <a:spcAft>
                <a:spcPts val="1200"/>
              </a:spcAft>
            </a:pPr>
            <a:r>
              <a:rPr lang="en-US" sz="1400" dirty="0">
                <a:solidFill>
                  <a:schemeClr val="tx1">
                    <a:lumMod val="50000"/>
                  </a:schemeClr>
                </a:solidFill>
              </a:rPr>
              <a:t>In this blueprint we will focus on the following steps:</a:t>
            </a:r>
          </a:p>
          <a:p>
            <a:pPr marL="285750" indent="-285750">
              <a:spcAft>
                <a:spcPts val="1200"/>
              </a:spcAft>
              <a:buFont typeface="Arial" panose="020B0604020202020204" pitchFamily="34" charset="0"/>
              <a:buChar char="•"/>
            </a:pPr>
            <a:r>
              <a:rPr lang="en-US" sz="1400" b="1" dirty="0">
                <a:solidFill>
                  <a:schemeClr val="tx1">
                    <a:lumMod val="50000"/>
                  </a:schemeClr>
                </a:solidFill>
              </a:rPr>
              <a:t>Aligning business goals and security objectives.</a:t>
            </a:r>
          </a:p>
          <a:p>
            <a:pPr marL="285750" indent="-285750">
              <a:spcAft>
                <a:spcPts val="1200"/>
              </a:spcAft>
              <a:buFont typeface="Arial" panose="020B0604020202020204" pitchFamily="34" charset="0"/>
              <a:buChar char="•"/>
            </a:pPr>
            <a:r>
              <a:rPr lang="en-US" sz="1400" b="1" dirty="0">
                <a:solidFill>
                  <a:schemeClr val="tx1">
                    <a:lumMod val="50000"/>
                  </a:schemeClr>
                </a:solidFill>
              </a:rPr>
              <a:t>Setting an appropriate risk tolerance and monitoring threats.</a:t>
            </a:r>
          </a:p>
          <a:p>
            <a:pPr marL="285750" indent="-285750">
              <a:spcAft>
                <a:spcPts val="1200"/>
              </a:spcAft>
              <a:buFont typeface="Arial" panose="020B0604020202020204" pitchFamily="34" charset="0"/>
              <a:buChar char="•"/>
            </a:pPr>
            <a:r>
              <a:rPr lang="en-US" sz="1400" b="1" dirty="0">
                <a:solidFill>
                  <a:schemeClr val="tx1">
                    <a:lumMod val="50000"/>
                  </a:schemeClr>
                </a:solidFill>
              </a:rPr>
              <a:t>Deploying three lines of defense.</a:t>
            </a:r>
          </a:p>
          <a:p>
            <a:pPr marL="285750" indent="-285750">
              <a:spcAft>
                <a:spcPts val="1200"/>
              </a:spcAft>
              <a:buFont typeface="Arial" panose="020B0604020202020204" pitchFamily="34" charset="0"/>
              <a:buChar char="•"/>
            </a:pPr>
            <a:r>
              <a:rPr lang="en-US" sz="1400" b="1" dirty="0">
                <a:solidFill>
                  <a:schemeClr val="tx1">
                    <a:lumMod val="50000"/>
                  </a:schemeClr>
                </a:solidFill>
              </a:rPr>
              <a:t>Developing policies, charters, and defining organizational structure.</a:t>
            </a:r>
          </a:p>
          <a:p>
            <a:pPr marL="285750" indent="-285750">
              <a:spcAft>
                <a:spcPts val="1200"/>
              </a:spcAft>
              <a:buFont typeface="Arial" panose="020B0604020202020204" pitchFamily="34" charset="0"/>
              <a:buChar char="•"/>
            </a:pPr>
            <a:r>
              <a:rPr lang="en-US" sz="1400" b="1" dirty="0">
                <a:solidFill>
                  <a:schemeClr val="tx1">
                    <a:lumMod val="50000"/>
                  </a:schemeClr>
                </a:solidFill>
              </a:rPr>
              <a:t>Tracking security metrics and the importance of regular audits.</a:t>
            </a:r>
          </a:p>
          <a:p>
            <a:pPr marL="285750" indent="-285750">
              <a:spcAft>
                <a:spcPts val="1200"/>
              </a:spcAft>
              <a:buFont typeface="Arial" panose="020B0604020202020204" pitchFamily="34" charset="0"/>
              <a:buChar char="•"/>
            </a:pPr>
            <a:r>
              <a:rPr lang="en-US" sz="1400" b="1" dirty="0">
                <a:solidFill>
                  <a:schemeClr val="tx1">
                    <a:lumMod val="50000"/>
                  </a:schemeClr>
                </a:solidFill>
              </a:rPr>
              <a:t>And more!</a:t>
            </a:r>
          </a:p>
        </p:txBody>
      </p:sp>
    </p:spTree>
    <p:extLst>
      <p:ext uri="{BB962C8B-B14F-4D97-AF65-F5344CB8AC3E}">
        <p14:creationId xmlns:p14="http://schemas.microsoft.com/office/powerpoint/2010/main" val="249610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Info-Tech’s framework integrates several best practices to create a best-of-breed security framework</a:t>
            </a:r>
          </a:p>
        </p:txBody>
      </p:sp>
      <p:sp>
        <p:nvSpPr>
          <p:cNvPr id="63" name="TextBox 3"/>
          <p:cNvSpPr txBox="1"/>
          <p:nvPr/>
        </p:nvSpPr>
        <p:spPr>
          <a:xfrm rot="16200000">
            <a:off x="-2331741" y="3636616"/>
            <a:ext cx="5227144" cy="369332"/>
          </a:xfrm>
          <a:prstGeom prst="rect">
            <a:avLst/>
          </a:prstGeom>
          <a:ln>
            <a:noFill/>
          </a:ln>
        </p:spPr>
        <p:txBody>
          <a:bodyPr wrap="square" rtlCol="0" anchor="ctr">
            <a:spAutoFit/>
          </a:bodyPr>
          <a:lstStyle/>
          <a:p>
            <a:pPr algn="ctr"/>
            <a:r>
              <a:rPr lang="en-CA" b="1" dirty="0"/>
              <a:t>Information Security Framework</a:t>
            </a:r>
          </a:p>
        </p:txBody>
      </p:sp>
      <p:sp>
        <p:nvSpPr>
          <p:cNvPr id="64" name="Rectangle 66"/>
          <p:cNvSpPr/>
          <p:nvPr/>
        </p:nvSpPr>
        <p:spPr>
          <a:xfrm>
            <a:off x="661749" y="1207711"/>
            <a:ext cx="8295988" cy="1648316"/>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5" name="Rectangle 67"/>
          <p:cNvSpPr/>
          <p:nvPr/>
        </p:nvSpPr>
        <p:spPr>
          <a:xfrm>
            <a:off x="661749" y="2977906"/>
            <a:ext cx="8295988" cy="3456947"/>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6" name="TextBox 68"/>
          <p:cNvSpPr txBox="1"/>
          <p:nvPr/>
        </p:nvSpPr>
        <p:spPr>
          <a:xfrm rot="16200000">
            <a:off x="165469" y="1728231"/>
            <a:ext cx="1599838" cy="607277"/>
          </a:xfrm>
          <a:prstGeom prst="rect">
            <a:avLst/>
          </a:prstGeom>
          <a:ln>
            <a:noFill/>
          </a:ln>
        </p:spPr>
        <p:txBody>
          <a:bodyPr wrap="square" rtlCol="0" anchor="ctr">
            <a:noAutofit/>
          </a:bodyPr>
          <a:lstStyle/>
          <a:p>
            <a:pPr algn="ctr"/>
            <a:r>
              <a:rPr lang="en-CA" sz="1600" b="1" dirty="0"/>
              <a:t>Governance</a:t>
            </a:r>
          </a:p>
        </p:txBody>
      </p:sp>
      <p:sp>
        <p:nvSpPr>
          <p:cNvPr id="67" name="Rectangle 70"/>
          <p:cNvSpPr/>
          <p:nvPr/>
        </p:nvSpPr>
        <p:spPr>
          <a:xfrm>
            <a:off x="1433073" y="1305295"/>
            <a:ext cx="1787351" cy="1453774"/>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8" name="Rectangle 71"/>
          <p:cNvSpPr/>
          <p:nvPr/>
        </p:nvSpPr>
        <p:spPr>
          <a:xfrm>
            <a:off x="1269027" y="3077129"/>
            <a:ext cx="7598839" cy="21509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9" name="TextBox 72"/>
          <p:cNvSpPr txBox="1"/>
          <p:nvPr/>
        </p:nvSpPr>
        <p:spPr>
          <a:xfrm>
            <a:off x="1433070" y="1305292"/>
            <a:ext cx="1787354" cy="261610"/>
          </a:xfrm>
          <a:prstGeom prst="rect">
            <a:avLst/>
          </a:prstGeom>
          <a:ln>
            <a:noFill/>
          </a:ln>
        </p:spPr>
        <p:txBody>
          <a:bodyPr wrap="square" rtlCol="0">
            <a:spAutoFit/>
          </a:bodyPr>
          <a:lstStyle/>
          <a:p>
            <a:r>
              <a:rPr lang="en-CA" sz="1100" b="1" dirty="0"/>
              <a:t>Context and Leadership</a:t>
            </a:r>
          </a:p>
        </p:txBody>
      </p:sp>
      <p:sp>
        <p:nvSpPr>
          <p:cNvPr id="70" name="Rectangle 73"/>
          <p:cNvSpPr/>
          <p:nvPr/>
        </p:nvSpPr>
        <p:spPr>
          <a:xfrm>
            <a:off x="1553287" y="1590336"/>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Charter</a:t>
            </a:r>
          </a:p>
        </p:txBody>
      </p:sp>
      <p:sp>
        <p:nvSpPr>
          <p:cNvPr id="71" name="Rectangle 74"/>
          <p:cNvSpPr/>
          <p:nvPr/>
        </p:nvSpPr>
        <p:spPr>
          <a:xfrm>
            <a:off x="1553287" y="231598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Culture and Awareness</a:t>
            </a:r>
          </a:p>
        </p:txBody>
      </p:sp>
      <p:sp>
        <p:nvSpPr>
          <p:cNvPr id="72" name="Rectangle 75"/>
          <p:cNvSpPr/>
          <p:nvPr/>
        </p:nvSpPr>
        <p:spPr>
          <a:xfrm>
            <a:off x="1553287" y="1953159"/>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Organizational Structure</a:t>
            </a:r>
          </a:p>
        </p:txBody>
      </p:sp>
      <p:sp>
        <p:nvSpPr>
          <p:cNvPr id="73" name="TextBox 76"/>
          <p:cNvSpPr txBox="1"/>
          <p:nvPr/>
        </p:nvSpPr>
        <p:spPr>
          <a:xfrm>
            <a:off x="1269026" y="3093098"/>
            <a:ext cx="988637" cy="261610"/>
          </a:xfrm>
          <a:prstGeom prst="rect">
            <a:avLst/>
          </a:prstGeom>
          <a:ln>
            <a:noFill/>
          </a:ln>
        </p:spPr>
        <p:txBody>
          <a:bodyPr wrap="square" rtlCol="0">
            <a:spAutoFit/>
          </a:bodyPr>
          <a:lstStyle/>
          <a:p>
            <a:r>
              <a:rPr lang="en-CA" sz="1100" b="1" dirty="0"/>
              <a:t>Prevention</a:t>
            </a:r>
          </a:p>
        </p:txBody>
      </p:sp>
      <p:sp>
        <p:nvSpPr>
          <p:cNvPr id="74" name="Rectangle 77"/>
          <p:cNvSpPr/>
          <p:nvPr/>
        </p:nvSpPr>
        <p:spPr>
          <a:xfrm>
            <a:off x="1433073" y="3357172"/>
            <a:ext cx="1789200" cy="70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Rectangle 78"/>
          <p:cNvSpPr/>
          <p:nvPr/>
        </p:nvSpPr>
        <p:spPr>
          <a:xfrm>
            <a:off x="1433073" y="4101147"/>
            <a:ext cx="1789200" cy="1064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Rectangle 79"/>
          <p:cNvSpPr/>
          <p:nvPr/>
        </p:nvSpPr>
        <p:spPr>
          <a:xfrm>
            <a:off x="3366167" y="3367559"/>
            <a:ext cx="3456000" cy="1798374"/>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Rectangle 80"/>
          <p:cNvSpPr/>
          <p:nvPr/>
        </p:nvSpPr>
        <p:spPr>
          <a:xfrm>
            <a:off x="1553287"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Identity and Access Management</a:t>
            </a:r>
          </a:p>
        </p:txBody>
      </p:sp>
      <p:sp>
        <p:nvSpPr>
          <p:cNvPr id="78" name="TextBox 81"/>
          <p:cNvSpPr txBox="1"/>
          <p:nvPr/>
        </p:nvSpPr>
        <p:spPr>
          <a:xfrm>
            <a:off x="1433070" y="3354594"/>
            <a:ext cx="1279517" cy="261610"/>
          </a:xfrm>
          <a:prstGeom prst="rect">
            <a:avLst/>
          </a:prstGeom>
          <a:ln>
            <a:noFill/>
          </a:ln>
        </p:spPr>
        <p:txBody>
          <a:bodyPr wrap="none" rtlCol="0">
            <a:spAutoFit/>
          </a:bodyPr>
          <a:lstStyle/>
          <a:p>
            <a:r>
              <a:rPr lang="en-CA" sz="1100" b="1" dirty="0">
                <a:solidFill>
                  <a:schemeClr val="bg1"/>
                </a:solidFill>
              </a:rPr>
              <a:t>Identity Security</a:t>
            </a:r>
          </a:p>
        </p:txBody>
      </p:sp>
      <p:sp>
        <p:nvSpPr>
          <p:cNvPr id="79" name="TextBox 82"/>
          <p:cNvSpPr txBox="1"/>
          <p:nvPr/>
        </p:nvSpPr>
        <p:spPr>
          <a:xfrm>
            <a:off x="1433070" y="4101143"/>
            <a:ext cx="1085554" cy="261610"/>
          </a:xfrm>
          <a:prstGeom prst="rect">
            <a:avLst/>
          </a:prstGeom>
          <a:ln>
            <a:noFill/>
          </a:ln>
        </p:spPr>
        <p:txBody>
          <a:bodyPr wrap="none" rtlCol="0">
            <a:spAutoFit/>
          </a:bodyPr>
          <a:lstStyle/>
          <a:p>
            <a:r>
              <a:rPr lang="en-CA" sz="1100" b="1" dirty="0">
                <a:solidFill>
                  <a:schemeClr val="bg1"/>
                </a:solidFill>
              </a:rPr>
              <a:t>Data Security</a:t>
            </a:r>
          </a:p>
        </p:txBody>
      </p:sp>
      <p:sp>
        <p:nvSpPr>
          <p:cNvPr id="80" name="Rectangle 83"/>
          <p:cNvSpPr/>
          <p:nvPr/>
        </p:nvSpPr>
        <p:spPr>
          <a:xfrm>
            <a:off x="1553287" y="43646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Hardware Asset Management</a:t>
            </a:r>
          </a:p>
        </p:txBody>
      </p:sp>
      <p:sp>
        <p:nvSpPr>
          <p:cNvPr id="81" name="Rectangle 84"/>
          <p:cNvSpPr/>
          <p:nvPr/>
        </p:nvSpPr>
        <p:spPr>
          <a:xfrm>
            <a:off x="1553287"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Data Security &amp; Privacy</a:t>
            </a:r>
          </a:p>
        </p:txBody>
      </p:sp>
      <p:sp>
        <p:nvSpPr>
          <p:cNvPr id="82" name="TextBox 85"/>
          <p:cNvSpPr txBox="1"/>
          <p:nvPr/>
        </p:nvSpPr>
        <p:spPr>
          <a:xfrm>
            <a:off x="3366164" y="3354594"/>
            <a:ext cx="1694695" cy="261610"/>
          </a:xfrm>
          <a:prstGeom prst="rect">
            <a:avLst/>
          </a:prstGeom>
          <a:ln>
            <a:noFill/>
          </a:ln>
        </p:spPr>
        <p:txBody>
          <a:bodyPr wrap="none" rtlCol="0">
            <a:spAutoFit/>
          </a:bodyPr>
          <a:lstStyle/>
          <a:p>
            <a:r>
              <a:rPr lang="en-CA" sz="1100" b="1" dirty="0">
                <a:solidFill>
                  <a:schemeClr val="bg1"/>
                </a:solidFill>
              </a:rPr>
              <a:t>Infrastructure Security</a:t>
            </a:r>
          </a:p>
        </p:txBody>
      </p:sp>
      <p:sp>
        <p:nvSpPr>
          <p:cNvPr id="83" name="Rectangle 86"/>
          <p:cNvSpPr/>
          <p:nvPr/>
        </p:nvSpPr>
        <p:spPr>
          <a:xfrm>
            <a:off x="3486381"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Network Security</a:t>
            </a:r>
          </a:p>
        </p:txBody>
      </p:sp>
      <p:sp>
        <p:nvSpPr>
          <p:cNvPr id="84" name="Rectangle 87"/>
          <p:cNvSpPr/>
          <p:nvPr/>
        </p:nvSpPr>
        <p:spPr>
          <a:xfrm>
            <a:off x="3366167" y="1305295"/>
            <a:ext cx="1787351" cy="145377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5" name="TextBox 88"/>
          <p:cNvSpPr txBox="1"/>
          <p:nvPr/>
        </p:nvSpPr>
        <p:spPr>
          <a:xfrm>
            <a:off x="3366164" y="1305214"/>
            <a:ext cx="1826138" cy="261610"/>
          </a:xfrm>
          <a:prstGeom prst="rect">
            <a:avLst/>
          </a:prstGeom>
          <a:ln>
            <a:noFill/>
          </a:ln>
        </p:spPr>
        <p:txBody>
          <a:bodyPr wrap="square" rtlCol="0">
            <a:spAutoFit/>
          </a:bodyPr>
          <a:lstStyle/>
          <a:p>
            <a:r>
              <a:rPr lang="en-CA" sz="1100" b="1" dirty="0"/>
              <a:t>Evaluation and Direction</a:t>
            </a:r>
          </a:p>
        </p:txBody>
      </p:sp>
      <p:sp>
        <p:nvSpPr>
          <p:cNvPr id="86" name="Rectangle 89"/>
          <p:cNvSpPr/>
          <p:nvPr/>
        </p:nvSpPr>
        <p:spPr>
          <a:xfrm>
            <a:off x="3486381" y="1590336"/>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Risk Management</a:t>
            </a:r>
          </a:p>
        </p:txBody>
      </p:sp>
      <p:sp>
        <p:nvSpPr>
          <p:cNvPr id="87" name="Rectangle 90"/>
          <p:cNvSpPr/>
          <p:nvPr/>
        </p:nvSpPr>
        <p:spPr>
          <a:xfrm>
            <a:off x="3486381" y="231598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Strategy and Communication</a:t>
            </a:r>
          </a:p>
        </p:txBody>
      </p:sp>
      <p:sp>
        <p:nvSpPr>
          <p:cNvPr id="88" name="Rectangle 91"/>
          <p:cNvSpPr/>
          <p:nvPr/>
        </p:nvSpPr>
        <p:spPr>
          <a:xfrm>
            <a:off x="3486381" y="1953159"/>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Policies</a:t>
            </a:r>
          </a:p>
        </p:txBody>
      </p:sp>
      <p:sp>
        <p:nvSpPr>
          <p:cNvPr id="89" name="Rectangle 92"/>
          <p:cNvSpPr/>
          <p:nvPr/>
        </p:nvSpPr>
        <p:spPr>
          <a:xfrm>
            <a:off x="3486381" y="399478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Endpoint Security</a:t>
            </a:r>
          </a:p>
        </p:txBody>
      </p:sp>
      <p:sp>
        <p:nvSpPr>
          <p:cNvPr id="90" name="Rectangle 93"/>
          <p:cNvSpPr/>
          <p:nvPr/>
        </p:nvSpPr>
        <p:spPr>
          <a:xfrm>
            <a:off x="3486381" y="4361225"/>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Malicious Code</a:t>
            </a:r>
          </a:p>
        </p:txBody>
      </p:sp>
      <p:sp>
        <p:nvSpPr>
          <p:cNvPr id="91" name="Rectangle 94"/>
          <p:cNvSpPr/>
          <p:nvPr/>
        </p:nvSpPr>
        <p:spPr>
          <a:xfrm>
            <a:off x="3486312"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Application Security</a:t>
            </a:r>
          </a:p>
        </p:txBody>
      </p:sp>
      <p:sp>
        <p:nvSpPr>
          <p:cNvPr id="92" name="Rectangle 95"/>
          <p:cNvSpPr/>
          <p:nvPr/>
        </p:nvSpPr>
        <p:spPr>
          <a:xfrm>
            <a:off x="5154239"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Cloud Security</a:t>
            </a:r>
          </a:p>
        </p:txBody>
      </p:sp>
      <p:sp>
        <p:nvSpPr>
          <p:cNvPr id="93" name="Rectangle 96"/>
          <p:cNvSpPr/>
          <p:nvPr/>
        </p:nvSpPr>
        <p:spPr>
          <a:xfrm>
            <a:off x="5154239"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Vulnerability Management</a:t>
            </a:r>
          </a:p>
        </p:txBody>
      </p:sp>
      <p:sp>
        <p:nvSpPr>
          <p:cNvPr id="94" name="Rectangle 97"/>
          <p:cNvSpPr/>
          <p:nvPr/>
        </p:nvSpPr>
        <p:spPr>
          <a:xfrm>
            <a:off x="5154239" y="399478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Cryptography Management</a:t>
            </a:r>
          </a:p>
        </p:txBody>
      </p:sp>
      <p:sp>
        <p:nvSpPr>
          <p:cNvPr id="95" name="Rectangle 98"/>
          <p:cNvSpPr/>
          <p:nvPr/>
        </p:nvSpPr>
        <p:spPr>
          <a:xfrm>
            <a:off x="5154239" y="4361225"/>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Physical Security</a:t>
            </a:r>
          </a:p>
        </p:txBody>
      </p:sp>
      <p:sp>
        <p:nvSpPr>
          <p:cNvPr id="96" name="Rectangle 99"/>
          <p:cNvSpPr/>
          <p:nvPr/>
        </p:nvSpPr>
        <p:spPr>
          <a:xfrm>
            <a:off x="6941801" y="3367559"/>
            <a:ext cx="1789200" cy="68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7" name="Rectangle 100"/>
          <p:cNvSpPr/>
          <p:nvPr/>
        </p:nvSpPr>
        <p:spPr>
          <a:xfrm>
            <a:off x="6941801" y="4101147"/>
            <a:ext cx="1789200" cy="1064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8" name="Rectangle 101"/>
          <p:cNvSpPr/>
          <p:nvPr/>
        </p:nvSpPr>
        <p:spPr>
          <a:xfrm>
            <a:off x="7062015"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HR Security</a:t>
            </a:r>
          </a:p>
        </p:txBody>
      </p:sp>
      <p:sp>
        <p:nvSpPr>
          <p:cNvPr id="99" name="TextBox 102"/>
          <p:cNvSpPr txBox="1"/>
          <p:nvPr/>
        </p:nvSpPr>
        <p:spPr>
          <a:xfrm>
            <a:off x="6941798" y="3354594"/>
            <a:ext cx="984565" cy="261610"/>
          </a:xfrm>
          <a:prstGeom prst="rect">
            <a:avLst/>
          </a:prstGeom>
          <a:ln>
            <a:noFill/>
          </a:ln>
        </p:spPr>
        <p:txBody>
          <a:bodyPr wrap="none" rtlCol="0">
            <a:spAutoFit/>
          </a:bodyPr>
          <a:lstStyle/>
          <a:p>
            <a:r>
              <a:rPr lang="en-CA" sz="1100" b="1" dirty="0">
                <a:solidFill>
                  <a:schemeClr val="bg1"/>
                </a:solidFill>
              </a:rPr>
              <a:t>HR Security</a:t>
            </a:r>
          </a:p>
        </p:txBody>
      </p:sp>
      <p:sp>
        <p:nvSpPr>
          <p:cNvPr id="100" name="TextBox 103"/>
          <p:cNvSpPr txBox="1"/>
          <p:nvPr/>
        </p:nvSpPr>
        <p:spPr>
          <a:xfrm>
            <a:off x="6941798" y="4101143"/>
            <a:ext cx="1574470" cy="261610"/>
          </a:xfrm>
          <a:prstGeom prst="rect">
            <a:avLst/>
          </a:prstGeom>
          <a:ln>
            <a:noFill/>
          </a:ln>
        </p:spPr>
        <p:txBody>
          <a:bodyPr wrap="none" rtlCol="0">
            <a:spAutoFit/>
          </a:bodyPr>
          <a:lstStyle/>
          <a:p>
            <a:r>
              <a:rPr lang="en-CA" sz="1100" b="1" dirty="0">
                <a:solidFill>
                  <a:schemeClr val="bg1"/>
                </a:solidFill>
              </a:rPr>
              <a:t>Change and Support</a:t>
            </a:r>
          </a:p>
        </p:txBody>
      </p:sp>
      <p:sp>
        <p:nvSpPr>
          <p:cNvPr id="101" name="Rectangle 104"/>
          <p:cNvSpPr/>
          <p:nvPr/>
        </p:nvSpPr>
        <p:spPr>
          <a:xfrm>
            <a:off x="7062015" y="43646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Configuration and Change Management</a:t>
            </a:r>
          </a:p>
        </p:txBody>
      </p:sp>
      <p:sp>
        <p:nvSpPr>
          <p:cNvPr id="102" name="Rectangle 105"/>
          <p:cNvSpPr/>
          <p:nvPr/>
        </p:nvSpPr>
        <p:spPr>
          <a:xfrm>
            <a:off x="7062015"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Vendor Management</a:t>
            </a:r>
          </a:p>
        </p:txBody>
      </p:sp>
      <p:sp>
        <p:nvSpPr>
          <p:cNvPr id="103" name="Rectangle 106"/>
          <p:cNvSpPr/>
          <p:nvPr/>
        </p:nvSpPr>
        <p:spPr>
          <a:xfrm>
            <a:off x="5289311" y="1305214"/>
            <a:ext cx="3456000" cy="1453855"/>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4" name="TextBox 107"/>
          <p:cNvSpPr txBox="1"/>
          <p:nvPr/>
        </p:nvSpPr>
        <p:spPr>
          <a:xfrm>
            <a:off x="5289308" y="1305214"/>
            <a:ext cx="2274982" cy="261610"/>
          </a:xfrm>
          <a:prstGeom prst="rect">
            <a:avLst/>
          </a:prstGeom>
          <a:ln>
            <a:noFill/>
          </a:ln>
        </p:spPr>
        <p:txBody>
          <a:bodyPr wrap="none" rtlCol="0">
            <a:spAutoFit/>
          </a:bodyPr>
          <a:lstStyle/>
          <a:p>
            <a:r>
              <a:rPr lang="en-CA" sz="1100" b="1" dirty="0"/>
              <a:t>Compliance, Audit, and Review</a:t>
            </a:r>
          </a:p>
        </p:txBody>
      </p:sp>
      <p:sp>
        <p:nvSpPr>
          <p:cNvPr id="105" name="Rectangle 108"/>
          <p:cNvSpPr/>
          <p:nvPr/>
        </p:nvSpPr>
        <p:spPr>
          <a:xfrm>
            <a:off x="5409525" y="1715144"/>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Compliance Management</a:t>
            </a:r>
          </a:p>
        </p:txBody>
      </p:sp>
      <p:sp>
        <p:nvSpPr>
          <p:cNvPr id="106" name="Rectangle 109"/>
          <p:cNvSpPr/>
          <p:nvPr/>
        </p:nvSpPr>
        <p:spPr>
          <a:xfrm>
            <a:off x="5409525" y="21768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External Security Audit</a:t>
            </a:r>
          </a:p>
        </p:txBody>
      </p:sp>
      <p:sp>
        <p:nvSpPr>
          <p:cNvPr id="107" name="Rectangle 110"/>
          <p:cNvSpPr/>
          <p:nvPr/>
        </p:nvSpPr>
        <p:spPr>
          <a:xfrm>
            <a:off x="7077383" y="1715144"/>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Internal Security Audit</a:t>
            </a:r>
          </a:p>
        </p:txBody>
      </p:sp>
      <p:sp>
        <p:nvSpPr>
          <p:cNvPr id="108" name="Rectangle 111"/>
          <p:cNvSpPr/>
          <p:nvPr/>
        </p:nvSpPr>
        <p:spPr>
          <a:xfrm>
            <a:off x="7077383" y="21768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Management Review of Security</a:t>
            </a:r>
          </a:p>
        </p:txBody>
      </p:sp>
      <p:sp>
        <p:nvSpPr>
          <p:cNvPr id="109" name="Rectangle 112"/>
          <p:cNvSpPr/>
          <p:nvPr/>
        </p:nvSpPr>
        <p:spPr>
          <a:xfrm>
            <a:off x="1433073" y="5280507"/>
            <a:ext cx="1787351" cy="105908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0" name="TextBox 113"/>
          <p:cNvSpPr txBox="1"/>
          <p:nvPr/>
        </p:nvSpPr>
        <p:spPr>
          <a:xfrm>
            <a:off x="1433070" y="5280504"/>
            <a:ext cx="1787354" cy="261610"/>
          </a:xfrm>
          <a:prstGeom prst="rect">
            <a:avLst/>
          </a:prstGeom>
          <a:ln>
            <a:noFill/>
          </a:ln>
        </p:spPr>
        <p:txBody>
          <a:bodyPr wrap="square" rtlCol="0">
            <a:spAutoFit/>
          </a:bodyPr>
          <a:lstStyle/>
          <a:p>
            <a:r>
              <a:rPr lang="en-CA" sz="1100" b="1" dirty="0"/>
              <a:t>Detection</a:t>
            </a:r>
          </a:p>
        </p:txBody>
      </p:sp>
      <p:sp>
        <p:nvSpPr>
          <p:cNvPr id="111" name="Rectangle 114"/>
          <p:cNvSpPr/>
          <p:nvPr/>
        </p:nvSpPr>
        <p:spPr>
          <a:xfrm>
            <a:off x="1553287"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Threat Detection</a:t>
            </a:r>
          </a:p>
        </p:txBody>
      </p:sp>
      <p:sp>
        <p:nvSpPr>
          <p:cNvPr id="112" name="Rectangle 115"/>
          <p:cNvSpPr/>
          <p:nvPr/>
        </p:nvSpPr>
        <p:spPr>
          <a:xfrm>
            <a:off x="1553287"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Log and Event Management</a:t>
            </a:r>
          </a:p>
        </p:txBody>
      </p:sp>
      <p:sp>
        <p:nvSpPr>
          <p:cNvPr id="113" name="Rectangle 116"/>
          <p:cNvSpPr/>
          <p:nvPr/>
        </p:nvSpPr>
        <p:spPr>
          <a:xfrm>
            <a:off x="6941798" y="5280426"/>
            <a:ext cx="1787351" cy="105908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4" name="TextBox 117"/>
          <p:cNvSpPr txBox="1"/>
          <p:nvPr/>
        </p:nvSpPr>
        <p:spPr>
          <a:xfrm>
            <a:off x="6941795" y="5280345"/>
            <a:ext cx="1787354" cy="261610"/>
          </a:xfrm>
          <a:prstGeom prst="rect">
            <a:avLst/>
          </a:prstGeom>
          <a:ln>
            <a:noFill/>
          </a:ln>
        </p:spPr>
        <p:txBody>
          <a:bodyPr wrap="square" rtlCol="0">
            <a:spAutoFit/>
          </a:bodyPr>
          <a:lstStyle/>
          <a:p>
            <a:r>
              <a:rPr lang="en-CA" sz="1100" b="1" dirty="0"/>
              <a:t>Measurement</a:t>
            </a:r>
          </a:p>
        </p:txBody>
      </p:sp>
      <p:sp>
        <p:nvSpPr>
          <p:cNvPr id="115" name="Rectangle 118"/>
          <p:cNvSpPr/>
          <p:nvPr/>
        </p:nvSpPr>
        <p:spPr>
          <a:xfrm>
            <a:off x="7062012" y="5565467"/>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Metrics Program</a:t>
            </a:r>
          </a:p>
        </p:txBody>
      </p:sp>
      <p:sp>
        <p:nvSpPr>
          <p:cNvPr id="116" name="Rectangle 119"/>
          <p:cNvSpPr/>
          <p:nvPr/>
        </p:nvSpPr>
        <p:spPr>
          <a:xfrm>
            <a:off x="7062012" y="5928290"/>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Continuous Improvement</a:t>
            </a:r>
          </a:p>
        </p:txBody>
      </p:sp>
      <p:sp>
        <p:nvSpPr>
          <p:cNvPr id="117" name="Rectangle 120"/>
          <p:cNvSpPr/>
          <p:nvPr/>
        </p:nvSpPr>
        <p:spPr>
          <a:xfrm>
            <a:off x="3366164" y="5280426"/>
            <a:ext cx="3456000" cy="1059143"/>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8" name="TextBox 121"/>
          <p:cNvSpPr txBox="1"/>
          <p:nvPr/>
        </p:nvSpPr>
        <p:spPr>
          <a:xfrm>
            <a:off x="3366161" y="5280426"/>
            <a:ext cx="1826141" cy="261610"/>
          </a:xfrm>
          <a:prstGeom prst="rect">
            <a:avLst/>
          </a:prstGeom>
          <a:ln>
            <a:noFill/>
          </a:ln>
        </p:spPr>
        <p:txBody>
          <a:bodyPr wrap="none" rtlCol="0">
            <a:spAutoFit/>
          </a:bodyPr>
          <a:lstStyle/>
          <a:p>
            <a:r>
              <a:rPr lang="en-CA" sz="1100" b="1" dirty="0"/>
              <a:t>Response and Recovery</a:t>
            </a:r>
          </a:p>
        </p:txBody>
      </p:sp>
      <p:sp>
        <p:nvSpPr>
          <p:cNvPr id="119" name="Rectangle 122"/>
          <p:cNvSpPr/>
          <p:nvPr/>
        </p:nvSpPr>
        <p:spPr>
          <a:xfrm>
            <a:off x="3486378"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Incident Management</a:t>
            </a:r>
          </a:p>
        </p:txBody>
      </p:sp>
      <p:sp>
        <p:nvSpPr>
          <p:cNvPr id="120" name="Rectangle 123"/>
          <p:cNvSpPr/>
          <p:nvPr/>
        </p:nvSpPr>
        <p:spPr>
          <a:xfrm>
            <a:off x="3486378"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in BCM</a:t>
            </a:r>
          </a:p>
        </p:txBody>
      </p:sp>
      <p:sp>
        <p:nvSpPr>
          <p:cNvPr id="121" name="Rectangle 124"/>
          <p:cNvSpPr/>
          <p:nvPr/>
        </p:nvSpPr>
        <p:spPr>
          <a:xfrm>
            <a:off x="5154236"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eDiscovery and Forensics</a:t>
            </a:r>
          </a:p>
        </p:txBody>
      </p:sp>
      <p:sp>
        <p:nvSpPr>
          <p:cNvPr id="122" name="Rectangle 125"/>
          <p:cNvSpPr/>
          <p:nvPr/>
        </p:nvSpPr>
        <p:spPr>
          <a:xfrm>
            <a:off x="5154236"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Backup and Recovery</a:t>
            </a:r>
          </a:p>
        </p:txBody>
      </p:sp>
      <p:sp>
        <p:nvSpPr>
          <p:cNvPr id="123" name="TextBox 69"/>
          <p:cNvSpPr txBox="1"/>
          <p:nvPr/>
        </p:nvSpPr>
        <p:spPr>
          <a:xfrm rot="16200000">
            <a:off x="-727049" y="4421665"/>
            <a:ext cx="3384875" cy="607277"/>
          </a:xfrm>
          <a:prstGeom prst="rect">
            <a:avLst/>
          </a:prstGeom>
          <a:ln>
            <a:noFill/>
          </a:ln>
        </p:spPr>
        <p:txBody>
          <a:bodyPr wrap="square" rtlCol="0" anchor="ctr">
            <a:noAutofit/>
          </a:bodyPr>
          <a:lstStyle/>
          <a:p>
            <a:pPr algn="ctr"/>
            <a:r>
              <a:rPr lang="en-CA" sz="1600" b="1" dirty="0"/>
              <a:t>Management</a:t>
            </a:r>
          </a:p>
        </p:txBody>
      </p:sp>
    </p:spTree>
    <p:extLst>
      <p:ext uri="{BB962C8B-B14F-4D97-AF65-F5344CB8AC3E}">
        <p14:creationId xmlns:p14="http://schemas.microsoft.com/office/powerpoint/2010/main" val="2092453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Discard your preconceptions about security and business being at odds with each other </a:t>
            </a:r>
            <a:endParaRPr lang="en-CA" dirty="0"/>
          </a:p>
        </p:txBody>
      </p:sp>
      <p:sp>
        <p:nvSpPr>
          <p:cNvPr id="3" name="TextBox 2"/>
          <p:cNvSpPr txBox="1"/>
          <p:nvPr/>
        </p:nvSpPr>
        <p:spPr>
          <a:xfrm>
            <a:off x="257173" y="1145721"/>
            <a:ext cx="8620125" cy="1754326"/>
          </a:xfrm>
          <a:prstGeom prst="rect">
            <a:avLst/>
          </a:prstGeom>
        </p:spPr>
        <p:txBody>
          <a:bodyPr wrap="square" rtlCol="0">
            <a:spAutoFit/>
          </a:bodyPr>
          <a:lstStyle/>
          <a:p>
            <a:r>
              <a:rPr lang="en-US" dirty="0"/>
              <a:t>Ultimately, both the security and business ends of the organization are interested in the same goal: the organization’s continued success.</a:t>
            </a:r>
          </a:p>
          <a:p>
            <a:endParaRPr lang="en-US" dirty="0"/>
          </a:p>
          <a:p>
            <a:r>
              <a:rPr lang="en-US" dirty="0"/>
              <a:t>It’s true that both groups have different ideas about what the organization’s ideal state is, but security and the business have more in common than they do in conflict. They just aren’t used to seeing it that way. </a:t>
            </a:r>
          </a:p>
        </p:txBody>
      </p:sp>
      <p:grpSp>
        <p:nvGrpSpPr>
          <p:cNvPr id="21" name="Group 20"/>
          <p:cNvGrpSpPr/>
          <p:nvPr/>
        </p:nvGrpSpPr>
        <p:grpSpPr>
          <a:xfrm>
            <a:off x="667421" y="3043054"/>
            <a:ext cx="4459753" cy="2334989"/>
            <a:chOff x="417049" y="3096982"/>
            <a:chExt cx="4459753" cy="2334989"/>
          </a:xfrm>
        </p:grpSpPr>
        <p:sp>
          <p:nvSpPr>
            <p:cNvPr id="4" name="Rectangle 3"/>
            <p:cNvSpPr/>
            <p:nvPr/>
          </p:nvSpPr>
          <p:spPr>
            <a:xfrm>
              <a:off x="417049" y="3831772"/>
              <a:ext cx="1738323" cy="783771"/>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Business Goals</a:t>
              </a:r>
              <a:endParaRPr lang="en-CA" dirty="0"/>
            </a:p>
          </p:txBody>
        </p:sp>
        <p:sp>
          <p:nvSpPr>
            <p:cNvPr id="5" name="Rectangle 4"/>
            <p:cNvSpPr/>
            <p:nvPr/>
          </p:nvSpPr>
          <p:spPr>
            <a:xfrm>
              <a:off x="3138481" y="3831771"/>
              <a:ext cx="1738321" cy="78377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Security Objectives</a:t>
              </a:r>
              <a:endParaRPr lang="en-CA" dirty="0"/>
            </a:p>
          </p:txBody>
        </p:sp>
        <p:sp>
          <p:nvSpPr>
            <p:cNvPr id="18" name="Plus 17"/>
            <p:cNvSpPr/>
            <p:nvPr/>
          </p:nvSpPr>
          <p:spPr>
            <a:xfrm>
              <a:off x="2423769" y="3984169"/>
              <a:ext cx="446315" cy="478972"/>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Curved Up Arrow 18"/>
            <p:cNvSpPr/>
            <p:nvPr/>
          </p:nvSpPr>
          <p:spPr>
            <a:xfrm>
              <a:off x="1110343" y="4833257"/>
              <a:ext cx="3015343" cy="598714"/>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0" name="Curved Up Arrow 19"/>
            <p:cNvSpPr/>
            <p:nvPr/>
          </p:nvSpPr>
          <p:spPr>
            <a:xfrm rot="10800000">
              <a:off x="1110343" y="3096982"/>
              <a:ext cx="3015343" cy="598714"/>
            </a:xfrm>
            <a:prstGeom prst="curved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nvGrpSpPr>
          <p:cNvPr id="23" name="Group 22"/>
          <p:cNvGrpSpPr/>
          <p:nvPr/>
        </p:nvGrpSpPr>
        <p:grpSpPr>
          <a:xfrm>
            <a:off x="5627915" y="3777843"/>
            <a:ext cx="2870434" cy="783771"/>
            <a:chOff x="5388429" y="4182835"/>
            <a:chExt cx="2870434" cy="783771"/>
          </a:xfrm>
        </p:grpSpPr>
        <p:sp>
          <p:nvSpPr>
            <p:cNvPr id="16" name="Rectangle 15"/>
            <p:cNvSpPr/>
            <p:nvPr/>
          </p:nvSpPr>
          <p:spPr>
            <a:xfrm>
              <a:off x="6520541" y="4182835"/>
              <a:ext cx="1738322" cy="783771"/>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Organizational Success</a:t>
              </a:r>
              <a:endParaRPr lang="en-CA" dirty="0"/>
            </a:p>
          </p:txBody>
        </p:sp>
        <p:sp>
          <p:nvSpPr>
            <p:cNvPr id="22" name="Equal 21"/>
            <p:cNvSpPr/>
            <p:nvPr/>
          </p:nvSpPr>
          <p:spPr>
            <a:xfrm>
              <a:off x="5388429" y="4335233"/>
              <a:ext cx="631371" cy="478972"/>
            </a:xfrm>
            <a:prstGeom prst="mathEqual">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24" name="Rectangle 23"/>
          <p:cNvSpPr/>
          <p:nvPr/>
        </p:nvSpPr>
        <p:spPr>
          <a:xfrm>
            <a:off x="257173" y="5521779"/>
            <a:ext cx="8620125" cy="7919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Business goals and security goals are related and have a tendency to affect each other, making business-security alignment an iterative process that takes ongoing effort. This effort is well worth it as it leads to maximum cooperation and thus maximum efficiency.</a:t>
            </a:r>
            <a:endParaRPr lang="en-CA" sz="1400" dirty="0">
              <a:solidFill>
                <a:schemeClr val="tx1"/>
              </a:solidFill>
            </a:endParaRPr>
          </a:p>
        </p:txBody>
      </p:sp>
    </p:spTree>
    <p:extLst>
      <p:ext uri="{BB962C8B-B14F-4D97-AF65-F5344CB8AC3E}">
        <p14:creationId xmlns:p14="http://schemas.microsoft.com/office/powerpoint/2010/main" val="296719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Resolve the tension between business and security</a:t>
            </a:r>
            <a:endParaRPr lang="en-CA" dirty="0"/>
          </a:p>
        </p:txBody>
      </p:sp>
      <p:sp>
        <p:nvSpPr>
          <p:cNvPr id="3" name="Rectangle 2"/>
          <p:cNvSpPr/>
          <p:nvPr/>
        </p:nvSpPr>
        <p:spPr>
          <a:xfrm>
            <a:off x="257172" y="1988340"/>
            <a:ext cx="3960000" cy="2551003"/>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spcAft>
                <a:spcPts val="600"/>
              </a:spcAft>
            </a:pPr>
            <a:r>
              <a:rPr lang="en-US" sz="1600" b="1" dirty="0"/>
              <a:t>The ideal business state:</a:t>
            </a:r>
          </a:p>
          <a:p>
            <a:pPr marL="285750" indent="-285750">
              <a:spcAft>
                <a:spcPts val="600"/>
              </a:spcAft>
              <a:buFont typeface="Arial" panose="020B0604020202020204" pitchFamily="34" charset="0"/>
              <a:buChar char="•"/>
            </a:pPr>
            <a:r>
              <a:rPr lang="en-US" sz="1600" dirty="0"/>
              <a:t>Operations run easily and efficiently.</a:t>
            </a:r>
          </a:p>
          <a:p>
            <a:pPr marL="285750" indent="-285750">
              <a:spcAft>
                <a:spcPts val="600"/>
              </a:spcAft>
              <a:buFont typeface="Arial" panose="020B0604020202020204" pitchFamily="34" charset="0"/>
              <a:buChar char="•"/>
            </a:pPr>
            <a:r>
              <a:rPr lang="en-US" sz="1600" dirty="0"/>
              <a:t>High risk tolerance; no serious incidents.</a:t>
            </a:r>
          </a:p>
          <a:p>
            <a:pPr marL="285750" indent="-285750">
              <a:spcAft>
                <a:spcPts val="600"/>
              </a:spcAft>
              <a:buFont typeface="Arial" panose="020B0604020202020204" pitchFamily="34" charset="0"/>
              <a:buChar char="•"/>
            </a:pPr>
            <a:r>
              <a:rPr lang="en-US" sz="1600" dirty="0"/>
              <a:t>Strong all-around security with no compromise to convenience or ease of use.</a:t>
            </a:r>
          </a:p>
          <a:p>
            <a:pPr marL="285750" indent="-285750">
              <a:spcAft>
                <a:spcPts val="600"/>
              </a:spcAft>
              <a:buFont typeface="Arial" panose="020B0604020202020204" pitchFamily="34" charset="0"/>
              <a:buChar char="•"/>
            </a:pPr>
            <a:r>
              <a:rPr lang="en-US" sz="1600" dirty="0"/>
              <a:t>Low-cost security.</a:t>
            </a:r>
          </a:p>
        </p:txBody>
      </p:sp>
      <p:sp>
        <p:nvSpPr>
          <p:cNvPr id="4" name="TextBox 3"/>
          <p:cNvSpPr txBox="1"/>
          <p:nvPr/>
        </p:nvSpPr>
        <p:spPr>
          <a:xfrm>
            <a:off x="257172" y="1234842"/>
            <a:ext cx="8620125" cy="584775"/>
          </a:xfrm>
          <a:prstGeom prst="rect">
            <a:avLst/>
          </a:prstGeom>
        </p:spPr>
        <p:txBody>
          <a:bodyPr wrap="square" rtlCol="0">
            <a:spAutoFit/>
          </a:bodyPr>
          <a:lstStyle/>
          <a:p>
            <a:r>
              <a:rPr lang="en-US" sz="1600" dirty="0"/>
              <a:t>It is true that business leaders and security professionals have different ideas about what an organization’s ideal state is, but this difference can be overcome with a little understanding.</a:t>
            </a:r>
            <a:endParaRPr lang="en-CA" sz="1600" dirty="0"/>
          </a:p>
        </p:txBody>
      </p:sp>
      <p:sp>
        <p:nvSpPr>
          <p:cNvPr id="5" name="Rectangle 4"/>
          <p:cNvSpPr/>
          <p:nvPr/>
        </p:nvSpPr>
        <p:spPr>
          <a:xfrm>
            <a:off x="4917297" y="1983977"/>
            <a:ext cx="3960000" cy="255100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spcAft>
                <a:spcPts val="600"/>
              </a:spcAft>
            </a:pPr>
            <a:r>
              <a:rPr lang="en-US" sz="1600" b="1" dirty="0"/>
              <a:t>The ideal security state:</a:t>
            </a:r>
          </a:p>
          <a:p>
            <a:pPr marL="285750" indent="-285750">
              <a:spcAft>
                <a:spcPts val="600"/>
              </a:spcAft>
              <a:buFont typeface="Arial" panose="020B0604020202020204" pitchFamily="34" charset="0"/>
              <a:buChar char="•"/>
            </a:pPr>
            <a:r>
              <a:rPr lang="en-US" sz="1600" dirty="0"/>
              <a:t>Business engages in no risky behavior.</a:t>
            </a:r>
          </a:p>
          <a:p>
            <a:pPr marL="285750" indent="-285750">
              <a:spcAft>
                <a:spcPts val="600"/>
              </a:spcAft>
              <a:buFont typeface="Arial" panose="020B0604020202020204" pitchFamily="34" charset="0"/>
              <a:buChar char="•"/>
            </a:pPr>
            <a:r>
              <a:rPr lang="en-US" sz="1600" dirty="0"/>
              <a:t>Low risk tolerance; no incidents.</a:t>
            </a:r>
          </a:p>
          <a:p>
            <a:pPr marL="285750" indent="-285750">
              <a:spcAft>
                <a:spcPts val="600"/>
              </a:spcAft>
              <a:buFont typeface="Arial" panose="020B0604020202020204" pitchFamily="34" charset="0"/>
              <a:buChar char="•"/>
            </a:pPr>
            <a:r>
              <a:rPr lang="en-US" sz="1600" dirty="0"/>
              <a:t>Security prioritized over convenience.</a:t>
            </a:r>
          </a:p>
          <a:p>
            <a:pPr marL="285750" indent="-285750">
              <a:spcAft>
                <a:spcPts val="600"/>
              </a:spcAft>
              <a:buFont typeface="Arial" panose="020B0604020202020204" pitchFamily="34" charset="0"/>
              <a:buChar char="•"/>
            </a:pPr>
            <a:r>
              <a:rPr lang="en-US" sz="1600" dirty="0"/>
              <a:t>Adequate budget to enable comprehensive security.</a:t>
            </a:r>
          </a:p>
        </p:txBody>
      </p:sp>
      <p:sp>
        <p:nvSpPr>
          <p:cNvPr id="7" name="Rectangle 6"/>
          <p:cNvSpPr/>
          <p:nvPr/>
        </p:nvSpPr>
        <p:spPr>
          <a:xfrm>
            <a:off x="257172" y="4767935"/>
            <a:ext cx="8620125" cy="1556665"/>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spcAft>
                <a:spcPts val="600"/>
              </a:spcAft>
            </a:pPr>
            <a:r>
              <a:rPr lang="en-US" sz="1600" b="1" dirty="0"/>
              <a:t>What both parties must understand:</a:t>
            </a:r>
          </a:p>
          <a:p>
            <a:pPr marL="285750" indent="-285750">
              <a:spcAft>
                <a:spcPts val="600"/>
              </a:spcAft>
              <a:buFont typeface="Arial" panose="020B0604020202020204" pitchFamily="34" charset="0"/>
              <a:buChar char="•"/>
            </a:pPr>
            <a:r>
              <a:rPr lang="en-US" sz="1600" dirty="0"/>
              <a:t>Without adequate security, the business takes serious risks that may have serious consequences.</a:t>
            </a:r>
          </a:p>
          <a:p>
            <a:pPr marL="285750" indent="-285750">
              <a:spcAft>
                <a:spcPts val="600"/>
              </a:spcAft>
              <a:buFont typeface="Arial" panose="020B0604020202020204" pitchFamily="34" charset="0"/>
              <a:buChar char="•"/>
            </a:pPr>
            <a:r>
              <a:rPr lang="en-US" sz="1600" dirty="0"/>
              <a:t>Without smooth business operations, there would be no jobs for security professionals.</a:t>
            </a:r>
          </a:p>
          <a:p>
            <a:pPr marL="285750" indent="-285750">
              <a:spcAft>
                <a:spcPts val="600"/>
              </a:spcAft>
              <a:buFont typeface="Arial" panose="020B0604020202020204" pitchFamily="34" charset="0"/>
              <a:buChar char="•"/>
            </a:pPr>
            <a:r>
              <a:rPr lang="en-US" sz="1600" dirty="0"/>
              <a:t>Therefore, security goals are business goals </a:t>
            </a:r>
            <a:r>
              <a:rPr lang="en-US" sz="1600" i="1" dirty="0"/>
              <a:t>and</a:t>
            </a:r>
            <a:r>
              <a:rPr lang="en-US" sz="1600" dirty="0"/>
              <a:t> business goals are security goals.</a:t>
            </a:r>
          </a:p>
        </p:txBody>
      </p:sp>
    </p:spTree>
    <p:extLst>
      <p:ext uri="{BB962C8B-B14F-4D97-AF65-F5344CB8AC3E}">
        <p14:creationId xmlns:p14="http://schemas.microsoft.com/office/powerpoint/2010/main" val="11517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57174" y="3271534"/>
            <a:ext cx="8620125" cy="30488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a:t>Position yourself for success by integrating security into your overall governance framework</a:t>
            </a:r>
            <a:endParaRPr lang="en-CA" dirty="0"/>
          </a:p>
        </p:txBody>
      </p:sp>
      <p:sp>
        <p:nvSpPr>
          <p:cNvPr id="4" name="TextBox 3"/>
          <p:cNvSpPr txBox="1"/>
          <p:nvPr/>
        </p:nvSpPr>
        <p:spPr>
          <a:xfrm>
            <a:off x="257174" y="1231446"/>
            <a:ext cx="8620125" cy="2062103"/>
          </a:xfrm>
          <a:prstGeom prst="rect">
            <a:avLst/>
          </a:prstGeom>
        </p:spPr>
        <p:txBody>
          <a:bodyPr wrap="square" rtlCol="0">
            <a:spAutoFit/>
          </a:bodyPr>
          <a:lstStyle/>
          <a:p>
            <a:r>
              <a:rPr lang="en-US" sz="1600" dirty="0"/>
              <a:t>Security and the business end of the organization need to work together to achieve their shared goals, and good governance will set both of them on the road for success.</a:t>
            </a:r>
          </a:p>
          <a:p>
            <a:endParaRPr lang="en-US" sz="1600" dirty="0"/>
          </a:p>
          <a:p>
            <a:pPr marL="285750" indent="-285750">
              <a:buFont typeface="Arial" panose="020B0604020202020204" pitchFamily="34" charset="0"/>
              <a:buChar char="•"/>
            </a:pPr>
            <a:r>
              <a:rPr lang="en-US" sz="1600" dirty="0"/>
              <a:t>Yet it should be understood that </a:t>
            </a:r>
            <a:r>
              <a:rPr lang="en-US" sz="1600" b="1" dirty="0"/>
              <a:t>security is the focus.</a:t>
            </a:r>
            <a:r>
              <a:rPr lang="en-US" sz="1600" dirty="0"/>
              <a:t> </a:t>
            </a:r>
            <a:r>
              <a:rPr lang="en-CA" sz="1600" dirty="0"/>
              <a:t>Going forward, convenience </a:t>
            </a:r>
            <a:r>
              <a:rPr lang="en-CA" sz="1600" i="1" dirty="0"/>
              <a:t>must</a:t>
            </a:r>
            <a:r>
              <a:rPr lang="en-CA" sz="1600" dirty="0"/>
              <a:t> take a backseat to security in order for security governance to actually have an effect on the organization; however, convenience is a risk that should be </a:t>
            </a:r>
            <a:r>
              <a:rPr lang="en-CA" sz="1600" i="1" dirty="0"/>
              <a:t>managed</a:t>
            </a:r>
            <a:r>
              <a:rPr lang="en-CA" sz="1600" dirty="0"/>
              <a:t> rather than removed – a total security lockdown won’t improve business outcomes, but good governance will.</a:t>
            </a:r>
          </a:p>
        </p:txBody>
      </p:sp>
      <p:sp>
        <p:nvSpPr>
          <p:cNvPr id="7" name="TextBox 6"/>
          <p:cNvSpPr txBox="1"/>
          <p:nvPr/>
        </p:nvSpPr>
        <p:spPr>
          <a:xfrm>
            <a:off x="385413" y="3929854"/>
            <a:ext cx="3964044" cy="2062103"/>
          </a:xfrm>
          <a:prstGeom prst="rect">
            <a:avLst/>
          </a:prstGeom>
          <a:noFill/>
        </p:spPr>
        <p:txBody>
          <a:bodyPr wrap="square" rtlCol="0">
            <a:spAutoFit/>
          </a:bodyPr>
          <a:lstStyle/>
          <a:p>
            <a:pPr algn="l">
              <a:spcAft>
                <a:spcPts val="600"/>
              </a:spcAft>
            </a:pPr>
            <a:r>
              <a:rPr lang="en-CA" sz="1200" dirty="0"/>
              <a:t>Security governance involves the following activities:</a:t>
            </a:r>
          </a:p>
          <a:p>
            <a:pPr marL="171450" indent="-171450" algn="l">
              <a:spcAft>
                <a:spcPts val="600"/>
              </a:spcAft>
              <a:buFont typeface="Arial" panose="020B0604020202020204" pitchFamily="34" charset="0"/>
              <a:buChar char="•"/>
            </a:pPr>
            <a:r>
              <a:rPr lang="en-CA" sz="1200" dirty="0"/>
              <a:t>Evaluating current security activities and their impact on business objectives.</a:t>
            </a:r>
          </a:p>
          <a:p>
            <a:pPr marL="171450" indent="-171450" algn="l">
              <a:spcAft>
                <a:spcPts val="600"/>
              </a:spcAft>
              <a:buFont typeface="Arial" panose="020B0604020202020204" pitchFamily="34" charset="0"/>
              <a:buChar char="•"/>
            </a:pPr>
            <a:r>
              <a:rPr lang="en-CA" sz="1200" dirty="0"/>
              <a:t>Providing direction for the security team by setting an appropriate risk tolerance, allocating investments and resources, etc.</a:t>
            </a:r>
          </a:p>
          <a:p>
            <a:pPr marL="171450" indent="-171450">
              <a:spcAft>
                <a:spcPts val="600"/>
              </a:spcAft>
              <a:buFont typeface="Arial" panose="020B0604020202020204" pitchFamily="34" charset="0"/>
              <a:buChar char="•"/>
            </a:pPr>
            <a:r>
              <a:rPr lang="en-CA" sz="1200" dirty="0"/>
              <a:t>Developing a security charter and organizational structure.</a:t>
            </a:r>
          </a:p>
          <a:p>
            <a:pPr marL="171450" indent="-171450">
              <a:spcAft>
                <a:spcPts val="600"/>
              </a:spcAft>
              <a:buFont typeface="Arial" panose="020B0604020202020204" pitchFamily="34" charset="0"/>
              <a:buChar char="•"/>
            </a:pPr>
            <a:r>
              <a:rPr lang="en-CA" sz="1200" dirty="0"/>
              <a:t>Ensuring compliance.</a:t>
            </a:r>
          </a:p>
        </p:txBody>
      </p:sp>
      <p:sp>
        <p:nvSpPr>
          <p:cNvPr id="6" name="Content Placeholder 8"/>
          <p:cNvSpPr txBox="1">
            <a:spLocks/>
          </p:cNvSpPr>
          <p:nvPr/>
        </p:nvSpPr>
        <p:spPr bwMode="auto">
          <a:xfrm>
            <a:off x="257173" y="3360742"/>
            <a:ext cx="5151168" cy="4680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baseline="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9250" indent="-180975" algn="l" rtl="0" eaLnBrk="0" fontAlgn="base" hangingPunct="0">
              <a:spcBef>
                <a:spcPct val="20000"/>
              </a:spcBef>
              <a:spcAft>
                <a:spcPct val="0"/>
              </a:spcAft>
              <a:buSzPct val="150000"/>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a:t>Security governance is an integral part of IT governance and corporate governance.</a:t>
            </a:r>
          </a:p>
          <a:p>
            <a:pPr marL="0" indent="0">
              <a:buFont typeface="Arial" pitchFamily="34" charset="0"/>
              <a:buNone/>
            </a:pPr>
            <a:endParaRPr lang="en-CA" b="1" dirty="0"/>
          </a:p>
          <a:p>
            <a:pPr marL="0" indent="0">
              <a:buFont typeface="Arial" pitchFamily="34" charset="0"/>
              <a:buNone/>
            </a:pPr>
            <a:endParaRPr lang="en-CA" b="1" dirty="0"/>
          </a:p>
          <a:p>
            <a:pPr marL="0" indent="0">
              <a:buFont typeface="Arial" pitchFamily="34" charset="0"/>
              <a:buNone/>
            </a:pPr>
            <a:endParaRPr lang="en-CA" b="1" dirty="0"/>
          </a:p>
          <a:p>
            <a:pPr marL="0" indent="0">
              <a:buFont typeface="Arial" pitchFamily="34" charset="0"/>
              <a:buNone/>
            </a:pPr>
            <a:endParaRPr lang="en-CA" dirty="0"/>
          </a:p>
        </p:txBody>
      </p:sp>
      <p:graphicFrame>
        <p:nvGraphicFramePr>
          <p:cNvPr id="14" name="Diagram 13"/>
          <p:cNvGraphicFramePr/>
          <p:nvPr>
            <p:extLst>
              <p:ext uri="{D42A27DB-BD31-4B8C-83A1-F6EECF244321}">
                <p14:modId xmlns:p14="http://schemas.microsoft.com/office/powerpoint/2010/main" val="3480770819"/>
              </p:ext>
            </p:extLst>
          </p:nvPr>
        </p:nvGraphicFramePr>
        <p:xfrm>
          <a:off x="4477695" y="3658293"/>
          <a:ext cx="4220256" cy="2605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1466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2630</Words>
  <Application>Microsoft Office PowerPoint</Application>
  <PresentationFormat>On-screen Show (4:3)</PresentationFormat>
  <Paragraphs>299</Paragraphs>
  <Slides>17</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5" baseType="lpstr">
      <vt:lpstr>Arial</vt:lpstr>
      <vt:lpstr>Calibri</vt:lpstr>
      <vt:lpstr>Courier New</vt:lpstr>
      <vt:lpstr>Georgia</vt:lpstr>
      <vt:lpstr>Open Sans</vt:lpstr>
      <vt:lpstr>Wingdings</vt:lpstr>
      <vt:lpstr>Theme1</vt:lpstr>
      <vt:lpstr>PowerPoint Presentation</vt:lpstr>
      <vt:lpstr>PowerPoint Presentation</vt:lpstr>
      <vt:lpstr>Our understanding of the problem</vt:lpstr>
      <vt:lpstr>Executive summary</vt:lpstr>
      <vt:lpstr>Decide between a security governance or a security strategy focus</vt:lpstr>
      <vt:lpstr>Info-Tech’s framework integrates several best practices to create a best-of-breed security framework</vt:lpstr>
      <vt:lpstr>Discard your preconceptions about security and business being at odds with each other </vt:lpstr>
      <vt:lpstr>Resolve the tension between business and security</vt:lpstr>
      <vt:lpstr>Position yourself for success by integrating security into your overall governance framework</vt:lpstr>
      <vt:lpstr>PowerPoint Presentation</vt:lpstr>
      <vt:lpstr>Allow security to become a business enabler</vt:lpstr>
      <vt:lpstr>Notice the need for security governance</vt:lpstr>
      <vt:lpstr>Create impactful security governance by embedding it within enterprise governance</vt:lpstr>
      <vt:lpstr>Use these icons to help direct you as you navigate this research </vt:lpstr>
      <vt:lpstr>Info-Tech offers various levels of support to best suit your needs</vt:lpstr>
      <vt:lpstr>Implement a Security Governance and Management Program – project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2019-05-13T15:06:40Z</dcterms:created>
  <dcterms:modified xsi:type="dcterms:W3CDTF">2020-09-09T12:20:51Z</dcterms:modified>
</cp:coreProperties>
</file>