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259" r:id="rId4"/>
    <p:sldId id="431" r:id="rId5"/>
    <p:sldId id="260" r:id="rId6"/>
    <p:sldId id="434" r:id="rId7"/>
    <p:sldId id="270" r:id="rId8"/>
    <p:sldId id="432" r:id="rId9"/>
    <p:sldId id="433" r:id="rId10"/>
    <p:sldId id="344" r:id="rId11"/>
    <p:sldId id="345" r:id="rId12"/>
    <p:sldId id="435"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7709"/>
    <a:srgbClr val="333333"/>
    <a:srgbClr val="000000"/>
    <a:srgbClr val="D17D08"/>
    <a:srgbClr val="C8DAE8"/>
    <a:srgbClr val="92B5D0"/>
    <a:srgbClr val="C4BE98"/>
    <a:srgbClr val="736B41"/>
    <a:srgbClr val="746B41"/>
    <a:srgbClr val="90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5474" autoAdjust="0"/>
  </p:normalViewPr>
  <p:slideViewPr>
    <p:cSldViewPr snapToObjects="1">
      <p:cViewPr varScale="1">
        <p:scale>
          <a:sx n="116" d="100"/>
          <a:sy n="116" d="100"/>
        </p:scale>
        <p:origin x="2244" y="108"/>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3"/>
          <c:y val="5.55379843108579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dLbl>
              <c:idx val="2"/>
              <c:layout>
                <c:manualLayout>
                  <c:x val="1.04849279161205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0.4</c:v>
                </c:pt>
                <c:pt idx="1">
                  <c:v>0</c:v>
                </c:pt>
                <c:pt idx="2">
                  <c:v>0.2</c:v>
                </c:pt>
                <c:pt idx="3">
                  <c:v>0.4</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
          <c:y val="8.3383991505871502E-2"/>
          <c:w val="0.62731350798131302"/>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c:v>
                </c:pt>
                <c:pt idx="1">
                  <c:v>0.3</c:v>
                </c:pt>
                <c:pt idx="2">
                  <c:v>0.15</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8/24/15</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863177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41858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42444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64930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8954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33718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8" name="Rectangle 7"/>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1997-2015</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
        <p:nvSpPr>
          <p:cNvPr id="9" name="Rectangle 8"/>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0" name="Picture 9"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6" name="Rectangle 5"/>
          <p:cNvSpPr/>
          <p:nvPr userDrawn="1"/>
        </p:nvSpPr>
        <p:spPr>
          <a:xfrm>
            <a:off x="0" y="6517136"/>
            <a:ext cx="4069080" cy="338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Vendor Landscape: </a:t>
            </a:r>
            <a:r>
              <a:rPr lang="en-CA" sz="1000" dirty="0" smtClean="0">
                <a:solidFill>
                  <a:schemeClr val="bg1"/>
                </a:solidFill>
              </a:rPr>
              <a:t>Food</a:t>
            </a:r>
            <a:r>
              <a:rPr lang="en-CA" sz="1000" baseline="0" dirty="0" smtClean="0">
                <a:solidFill>
                  <a:schemeClr val="bg1"/>
                </a:solidFill>
              </a:rPr>
              <a:t> &amp; Beverage </a:t>
            </a:r>
            <a:r>
              <a:rPr lang="en-CA" sz="1000" dirty="0" smtClean="0">
                <a:solidFill>
                  <a:schemeClr val="bg1"/>
                </a:solidFill>
              </a:rPr>
              <a:t>Point of Sale</a:t>
            </a:r>
            <a:endParaRPr lang="en-CA"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hyperlink" Target="http://www.infotech.com/research/ss/vendor-landscape-food-beverage-point-of-sale-solution?utm_source=SS_Sample&amp;utm_medium=Collateral&amp;utm_campaign=Collatera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6.xml"/><Relationship Id="rId7" Type="http://schemas.openxmlformats.org/officeDocument/2006/relationships/oleObject" Target="../embeddings/oleObject5.bin"/><Relationship Id="rId2" Type="http://schemas.openxmlformats.org/officeDocument/2006/relationships/tags" Target="../tags/tag75.xml"/><Relationship Id="rId1" Type="http://schemas.openxmlformats.org/officeDocument/2006/relationships/vmlDrawing" Target="../drawings/vmlDrawing5.vml"/><Relationship Id="rId6" Type="http://schemas.openxmlformats.org/officeDocument/2006/relationships/notesSlide" Target="../notesSlides/notesSlide10.xml"/><Relationship Id="rId11" Type="http://schemas.openxmlformats.org/officeDocument/2006/relationships/image" Target="../media/image7.png"/><Relationship Id="rId5" Type="http://schemas.openxmlformats.org/officeDocument/2006/relationships/slideLayout" Target="../slideLayouts/slideLayout7.xml"/><Relationship Id="rId10" Type="http://schemas.openxmlformats.org/officeDocument/2006/relationships/image" Target="../media/image6.png"/><Relationship Id="rId4" Type="http://schemas.openxmlformats.org/officeDocument/2006/relationships/tags" Target="../tags/tag77.xml"/><Relationship Id="rId9" Type="http://schemas.openxmlformats.org/officeDocument/2006/relationships/hyperlink" Target="http://www.infotech.com/research/ss/vendor-landscape-food-beverage-point-of-sale-solution?utm_source=SS_Sample&amp;utm_medium=Collateral&amp;utm_campaign=Collater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vendor-landscape-food-beverage-point-of-sale-solution?utm_source=SS_Sample&amp;utm_medium=Collateral&amp;utm_campaign=Collatera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vendor-landscape-food-beverage-point-of-sale-solution?utm_source=SS_Sample&amp;utm_medium=Collateral&amp;utm_campaign=Collateral" TargetMode="External"/><Relationship Id="rId7" Type="http://schemas.openxmlformats.org/officeDocument/2006/relationships/image" Target="../media/image7.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vendor-landscape-food-beverage-point-of-sale-solution?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hyperlink" Target="http://www.infotech.com/research/ss/vendor-landscape-food-beverage-point-of-sale-solution?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hyperlink" Target="http://www.infotech.com/research/ss/vendor-landscape-food-beverage-point-of-sale-solution?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hyperlink" Target="http://www.infotech.com/research/ss/vendor-landscape-food-beverage-point-of-sale-solution?utm_source=SS_Sample&amp;utm_medium=Collateral&amp;utm_campaign=Collateral" TargetMode="External"/><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notesSlide" Target="../notesSlides/notesSlide5.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image" Target="../media/image8.emf"/><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oleObject" Target="../embeddings/oleObject4.bin"/><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chart" Target="../charts/chart3.xml"/><Relationship Id="rId1" Type="http://schemas.openxmlformats.org/officeDocument/2006/relationships/vmlDrawing" Target="../drawings/vmlDrawing4.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notesSlide" Target="../notesSlides/notesSlide6.xml"/><Relationship Id="rId32" Type="http://schemas.openxmlformats.org/officeDocument/2006/relationships/image" Target="../media/image7.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image" Target="../media/image6.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chart" Target="../charts/chart1.xml"/><Relationship Id="rId30" Type="http://schemas.openxmlformats.org/officeDocument/2006/relationships/hyperlink" Target="http://www.infotech.com/research/ss/vendor-landscape-food-beverage-point-of-sale-solution?utm_source=SS_Sample&amp;utm_medium=Collateral&amp;utm_campaign=Collateral"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9.png"/><Relationship Id="rId3" Type="http://schemas.openxmlformats.org/officeDocument/2006/relationships/tags" Target="../tags/tag36.xml"/><Relationship Id="rId21" Type="http://schemas.openxmlformats.org/officeDocument/2006/relationships/image" Target="../media/image7.png"/><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notesSlide" Target="../notesSlides/notesSlide7.xml"/><Relationship Id="rId2" Type="http://schemas.openxmlformats.org/officeDocument/2006/relationships/tags" Target="../tags/tag35.xml"/><Relationship Id="rId16" Type="http://schemas.openxmlformats.org/officeDocument/2006/relationships/slideLayout" Target="../slideLayouts/slideLayout10.xml"/><Relationship Id="rId20" Type="http://schemas.openxmlformats.org/officeDocument/2006/relationships/image" Target="../media/image6.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hyperlink" Target="http://www.infotech.com/research/ss/vendor-landscape-food-beverage-point-of-sale-solution?utm_source=SS_Sample&amp;utm_medium=Collateral&amp;utm_campaign=Collateral" TargetMode="Externa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8.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image" Target="../media/image6.png"/><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hyperlink" Target="http://www.infotech.com/research/ss/vendor-landscape-food-beverage-point-of-sale-solution?utm_source=SS_Sample&amp;utm_medium=Collateral&amp;utm_campaign=Collateral" TargetMode="External"/><Relationship Id="rId2" Type="http://schemas.openxmlformats.org/officeDocument/2006/relationships/tags" Target="../tags/tag50.xml"/><Relationship Id="rId16" Type="http://schemas.openxmlformats.org/officeDocument/2006/relationships/notesSlide" Target="../notesSlides/notesSlide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slideLayout" Target="../slideLayouts/slideLayout4.xml"/><Relationship Id="rId10" Type="http://schemas.openxmlformats.org/officeDocument/2006/relationships/tags" Target="../tags/tag58.xml"/><Relationship Id="rId19" Type="http://schemas.openxmlformats.org/officeDocument/2006/relationships/image" Target="../media/image7.png"/><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9.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slideLayout" Target="../slideLayouts/slideLayout4.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image" Target="../media/image7.png"/><Relationship Id="rId2" Type="http://schemas.openxmlformats.org/officeDocument/2006/relationships/tags" Target="../tags/tag64.xml"/><Relationship Id="rId16" Type="http://schemas.openxmlformats.org/officeDocument/2006/relationships/image" Target="../media/image6.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hyperlink" Target="http://www.infotech.com/research/ss/vendor-landscape-food-beverage-point-of-sale-solution?utm_source=SS_Sample&amp;utm_medium=Collateral&amp;utm_campaign=Collateral" TargetMode="Externa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74700" y="3060698"/>
            <a:ext cx="7454900" cy="866142"/>
          </a:xfrm>
        </p:spPr>
        <p:txBody>
          <a:bodyPr/>
          <a:lstStyle/>
          <a:p>
            <a:pPr lvl="0"/>
            <a:r>
              <a:rPr lang="en-CA" dirty="0" smtClean="0"/>
              <a:t>Vendor Landscape: Food &amp; Beverage </a:t>
            </a:r>
            <a:r>
              <a:rPr lang="en-CA" dirty="0"/>
              <a:t>Point of </a:t>
            </a:r>
            <a:r>
              <a:rPr lang="en-CA" dirty="0" smtClean="0"/>
              <a:t>Sale Solution</a:t>
            </a:r>
            <a:endParaRPr lang="en-US" dirty="0" smtClean="0">
              <a:solidFill>
                <a:srgbClr val="FF0000"/>
              </a:solidFill>
            </a:endParaRPr>
          </a:p>
        </p:txBody>
      </p:sp>
      <p:sp>
        <p:nvSpPr>
          <p:cNvPr id="8" name="Text Placeholder 7"/>
          <p:cNvSpPr>
            <a:spLocks noGrp="1"/>
          </p:cNvSpPr>
          <p:nvPr>
            <p:ph type="body" sz="quarter" idx="16"/>
          </p:nvPr>
        </p:nvSpPr>
        <p:spPr>
          <a:xfrm>
            <a:off x="774700" y="3926840"/>
            <a:ext cx="7467600" cy="508000"/>
          </a:xfrm>
        </p:spPr>
        <p:txBody>
          <a:bodyPr/>
          <a:lstStyle/>
          <a:p>
            <a:r>
              <a:rPr lang="en-CA" dirty="0"/>
              <a:t>Don’t sell yourself short. Invest in the right food and beverage POS for your organization.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876" y="843227"/>
            <a:ext cx="2746248" cy="1828800"/>
          </a:xfrm>
          <a:prstGeom prst="rect">
            <a:avLst/>
          </a:prstGeom>
        </p:spPr>
      </p:pic>
      <p:grpSp>
        <p:nvGrpSpPr>
          <p:cNvPr id="5" name="Group 4"/>
          <p:cNvGrpSpPr/>
          <p:nvPr/>
        </p:nvGrpSpPr>
        <p:grpSpPr>
          <a:xfrm>
            <a:off x="0" y="5402461"/>
            <a:ext cx="9144000" cy="1455539"/>
            <a:chOff x="0" y="5402461"/>
            <a:chExt cx="9144000" cy="1455539"/>
          </a:xfrm>
        </p:grpSpPr>
        <p:pic>
          <p:nvPicPr>
            <p:cNvPr id="6" name="Picture 5" descr="sample-titlebar-itrgNEW.gif">
              <a:hlinkClick r:id="rId4"/>
            </p:cNvPr>
            <p:cNvPicPr>
              <a:picLocks noChangeAspect="1"/>
            </p:cNvPicPr>
            <p:nvPr/>
          </p:nvPicPr>
          <p:blipFill>
            <a:blip r:embed="rId5" cstate="print"/>
            <a:srcRect b="40634"/>
            <a:stretch>
              <a:fillRect/>
            </a:stretch>
          </p:blipFill>
          <p:spPr>
            <a:xfrm>
              <a:off x="0" y="5402461"/>
              <a:ext cx="9144000" cy="864096"/>
            </a:xfrm>
            <a:prstGeom prst="rect">
              <a:avLst/>
            </a:prstGeom>
          </p:spPr>
        </p:pic>
        <p:grpSp>
          <p:nvGrpSpPr>
            <p:cNvPr id="9" name="Group 8"/>
            <p:cNvGrpSpPr/>
            <p:nvPr/>
          </p:nvGrpSpPr>
          <p:grpSpPr>
            <a:xfrm>
              <a:off x="0" y="6266557"/>
              <a:ext cx="9144000" cy="591443"/>
              <a:chOff x="0" y="6266557"/>
              <a:chExt cx="9144000" cy="591443"/>
            </a:xfrm>
          </p:grpSpPr>
          <p:sp>
            <p:nvSpPr>
              <p:cNvPr id="10" name="Rectangle 9"/>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1997 - 2015 Info-Tech Research Group</a:t>
                </a:r>
                <a:endParaRPr lang="en-CA" sz="800" dirty="0">
                  <a:solidFill>
                    <a:schemeClr val="bg1">
                      <a:lumMod val="65000"/>
                    </a:schemeClr>
                  </a:solidFill>
                </a:endParaRPr>
              </a:p>
            </p:txBody>
          </p:sp>
          <p:sp>
            <p:nvSpPr>
              <p:cNvPr id="11" name="Rectangle 10"/>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descr="itrg-logo-blue.png"/>
              <p:cNvPicPr>
                <a:picLocks noChangeAspect="1"/>
              </p:cNvPicPr>
              <p:nvPr/>
            </p:nvPicPr>
            <p:blipFill>
              <a:blip r:embed="rId6"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1496"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p:txBody>
      </p:sp>
      <p:grpSp>
        <p:nvGrpSpPr>
          <p:cNvPr id="5" name="Group 4"/>
          <p:cNvGrpSpPr/>
          <p:nvPr/>
        </p:nvGrpSpPr>
        <p:grpSpPr>
          <a:xfrm>
            <a:off x="0" y="6422955"/>
            <a:ext cx="9144000" cy="437555"/>
            <a:chOff x="0" y="6422955"/>
            <a:chExt cx="9144000" cy="437555"/>
          </a:xfrm>
        </p:grpSpPr>
        <p:pic>
          <p:nvPicPr>
            <p:cNvPr id="6" name="Picture 3">
              <a:hlinkClick r:id="rId9"/>
            </p:cNvPr>
            <p:cNvPicPr>
              <a:picLocks noChangeAspect="1" noChangeArrowheads="1"/>
            </p:cNvPicPr>
            <p:nvPr/>
          </p:nvPicPr>
          <p:blipFill>
            <a:blip r:embed="rId10" cstate="print"/>
            <a:srcRect/>
            <a:stretch>
              <a:fillRect/>
            </a:stretch>
          </p:blipFill>
          <p:spPr bwMode="auto">
            <a:xfrm>
              <a:off x="0" y="6422955"/>
              <a:ext cx="9144000" cy="437555"/>
            </a:xfrm>
            <a:prstGeom prst="rect">
              <a:avLst/>
            </a:prstGeom>
            <a:noFill/>
            <a:ln w="9525">
              <a:noFill/>
              <a:miter lim="800000"/>
              <a:headEnd/>
              <a:tailEnd/>
            </a:ln>
          </p:spPr>
        </p:pic>
        <p:pic>
          <p:nvPicPr>
            <p:cNvPr id="8" name="Picture 7" descr="itrg-logo.png"/>
            <p:cNvPicPr>
              <a:picLocks noChangeAspect="1"/>
            </p:cNvPicPr>
            <p:nvPr/>
          </p:nvPicPr>
          <p:blipFill>
            <a:blip r:embed="rId11"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856466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549580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0"/>
            <a:ext cx="8502651" cy="1152210"/>
          </a:xfrm>
        </p:spPr>
        <p:txBody>
          <a:bodyPr/>
          <a:lstStyle/>
          <a:p>
            <a:r>
              <a:rPr lang="en-CA" dirty="0"/>
              <a:t>A </a:t>
            </a:r>
            <a:r>
              <a:rPr lang="en-CA" dirty="0" smtClean="0"/>
              <a:t>point </a:t>
            </a:r>
            <a:r>
              <a:rPr lang="en-CA" dirty="0"/>
              <a:t>of sale (POS) solution does much more than facilitate transactions. To ensure operational efficiency and transparency, a POS solution needs advanced reporting, inventory management, </a:t>
            </a:r>
            <a:r>
              <a:rPr lang="en-CA" dirty="0" smtClean="0"/>
              <a:t>integration, </a:t>
            </a:r>
            <a:r>
              <a:rPr lang="en-CA" dirty="0"/>
              <a:t>&amp; </a:t>
            </a:r>
            <a:r>
              <a:rPr lang="en-CA" dirty="0" smtClean="0"/>
              <a:t>loss </a:t>
            </a:r>
            <a:r>
              <a:rPr lang="en-CA" dirty="0"/>
              <a:t>prevention.</a:t>
            </a:r>
            <a:endParaRPr lang="en-CA" dirty="0">
              <a:solidFill>
                <a:srgbClr val="FF0000"/>
              </a:solidFill>
            </a:endParaRP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880360"/>
            <a:ext cx="4159251" cy="3337560"/>
          </a:xfrm>
        </p:spPr>
        <p:txBody>
          <a:bodyPr/>
          <a:lstStyle/>
          <a:p>
            <a:pPr>
              <a:lnSpc>
                <a:spcPct val="100000"/>
              </a:lnSpc>
            </a:pPr>
            <a:r>
              <a:rPr lang="en-CA" sz="1400" dirty="0"/>
              <a:t>Enterprises seeking to select a solution for point of sale.</a:t>
            </a:r>
          </a:p>
          <a:p>
            <a:pPr marL="0" indent="0">
              <a:lnSpc>
                <a:spcPct val="100000"/>
              </a:lnSpc>
              <a:buNone/>
            </a:pPr>
            <a:endParaRPr lang="en-CA" sz="1400" dirty="0">
              <a:solidFill>
                <a:srgbClr val="FF0000"/>
              </a:solidFill>
            </a:endParaRPr>
          </a:p>
          <a:p>
            <a:pPr marL="0" indent="0">
              <a:lnSpc>
                <a:spcPct val="100000"/>
              </a:lnSpc>
              <a:buNone/>
            </a:pPr>
            <a:r>
              <a:rPr lang="en-CA" sz="1400" dirty="0"/>
              <a:t>Their POS use case may include:</a:t>
            </a:r>
          </a:p>
          <a:p>
            <a:pPr lvl="1">
              <a:lnSpc>
                <a:spcPct val="100000"/>
              </a:lnSpc>
            </a:pPr>
            <a:r>
              <a:rPr lang="en-CA" sz="1400" dirty="0"/>
              <a:t>Selecting a POS for a restaurant, </a:t>
            </a:r>
            <a:r>
              <a:rPr lang="en-CA" sz="1400" dirty="0" smtClean="0"/>
              <a:t>bar, </a:t>
            </a:r>
            <a:r>
              <a:rPr lang="en-CA" sz="1400" dirty="0"/>
              <a:t>casino, </a:t>
            </a:r>
            <a:r>
              <a:rPr lang="en-CA" sz="1400" dirty="0" smtClean="0"/>
              <a:t>or resort </a:t>
            </a:r>
            <a:r>
              <a:rPr lang="en-CA" sz="1400" dirty="0"/>
              <a:t>&amp; hospitality environment.</a:t>
            </a:r>
          </a:p>
          <a:p>
            <a:pPr lvl="1">
              <a:lnSpc>
                <a:spcPct val="100000"/>
              </a:lnSpc>
            </a:pPr>
            <a:r>
              <a:rPr lang="en-CA" sz="1400" dirty="0"/>
              <a:t>Organizations assessing ease of integration between POS and other systems.</a:t>
            </a:r>
          </a:p>
          <a:p>
            <a:pPr lvl="1">
              <a:lnSpc>
                <a:spcPct val="100000"/>
              </a:lnSpc>
            </a:pPr>
            <a:r>
              <a:rPr lang="en-CA" sz="1400" dirty="0"/>
              <a:t>Organizations looking for cloud, </a:t>
            </a:r>
            <a:r>
              <a:rPr lang="en-CA" sz="1400" dirty="0" smtClean="0"/>
              <a:t>hybrid, </a:t>
            </a:r>
            <a:r>
              <a:rPr lang="en-CA" sz="1400" dirty="0"/>
              <a:t>or on-premise deployment models.</a:t>
            </a:r>
          </a:p>
          <a:p>
            <a:pPr lvl="1">
              <a:lnSpc>
                <a:spcPct val="100000"/>
              </a:lnSpc>
            </a:pPr>
            <a:r>
              <a:rPr lang="en-CA" sz="1400" dirty="0"/>
              <a:t>Updating of POS terminal hardware to fixed station or mobile devices while ensuring ease of use through intuitive user interfaces.</a:t>
            </a:r>
          </a:p>
          <a:p>
            <a:pPr lvl="1">
              <a:lnSpc>
                <a:spcPct val="100000"/>
              </a:lnSpc>
            </a:pPr>
            <a:endParaRPr lang="en-CA" sz="1400" dirty="0"/>
          </a:p>
        </p:txBody>
      </p:sp>
      <p:sp>
        <p:nvSpPr>
          <p:cNvPr id="20" name="Text Placeholder 19"/>
          <p:cNvSpPr>
            <a:spLocks noGrp="1"/>
          </p:cNvSpPr>
          <p:nvPr>
            <p:ph type="body" sz="quarter" idx="21"/>
          </p:nvPr>
        </p:nvSpPr>
        <p:spPr>
          <a:xfrm>
            <a:off x="320675" y="233172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233172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880360"/>
            <a:ext cx="4159250" cy="2376264"/>
          </a:xfrm>
        </p:spPr>
        <p:txBody>
          <a:bodyPr/>
          <a:lstStyle/>
          <a:p>
            <a:pPr>
              <a:lnSpc>
                <a:spcPct val="100000"/>
              </a:lnSpc>
            </a:pPr>
            <a:r>
              <a:rPr lang="en-CA" sz="1400" dirty="0"/>
              <a:t>Understand what’s new in the POS market.</a:t>
            </a:r>
          </a:p>
          <a:p>
            <a:pPr marL="0" indent="0">
              <a:lnSpc>
                <a:spcPct val="100000"/>
              </a:lnSpc>
              <a:buNone/>
            </a:pPr>
            <a:endParaRPr lang="en-CA" sz="1400" dirty="0"/>
          </a:p>
          <a:p>
            <a:pPr>
              <a:lnSpc>
                <a:spcPct val="100000"/>
              </a:lnSpc>
            </a:pPr>
            <a:r>
              <a:rPr lang="en-CA" sz="1400" dirty="0"/>
              <a:t>Evaluate POS vendors and products for your enterprise needs.</a:t>
            </a:r>
          </a:p>
          <a:p>
            <a:pPr marL="0" indent="0">
              <a:lnSpc>
                <a:spcPct val="100000"/>
              </a:lnSpc>
              <a:buNone/>
            </a:pPr>
            <a:endParaRPr lang="en-CA" sz="1400" dirty="0"/>
          </a:p>
          <a:p>
            <a:pPr>
              <a:lnSpc>
                <a:spcPct val="100000"/>
              </a:lnSpc>
            </a:pPr>
            <a:r>
              <a:rPr lang="en-CA" sz="1400" dirty="0"/>
              <a:t>Ensure that the POS you are using enhances customer experience and provides sufficient reporting and management functionality.</a:t>
            </a:r>
          </a:p>
        </p:txBody>
      </p:sp>
      <p:cxnSp>
        <p:nvCxnSpPr>
          <p:cNvPr id="8" name="Straight Connector 7"/>
          <p:cNvCxnSpPr/>
          <p:nvPr/>
        </p:nvCxnSpPr>
        <p:spPr>
          <a:xfrm>
            <a:off x="4479925" y="2971800"/>
            <a:ext cx="0" cy="2834642"/>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681"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600985"/>
          </a:xfrm>
          <a:prstGeom prst="rect">
            <a:avLst/>
          </a:prstGeom>
        </p:spPr>
        <p:txBody>
          <a:bodyPr wrap="square">
            <a:spAutoFit/>
          </a:bodyPr>
          <a:lstStyle/>
          <a:p>
            <a:pPr marL="169863" indent="-169863" algn="l">
              <a:buFont typeface="Arial" pitchFamily="34" charset="0"/>
              <a:buChar char="•"/>
            </a:pPr>
            <a:r>
              <a:rPr lang="en-US" sz="1200" dirty="0"/>
              <a:t>POS systems were first developed as mechanical cash registers to help store owners track sales and prevent theft. Later, electric cash registers were introduced. </a:t>
            </a:r>
          </a:p>
          <a:p>
            <a:pPr marL="169863" indent="-169863" algn="l">
              <a:buFont typeface="Arial" pitchFamily="34" charset="0"/>
              <a:buChar char="•"/>
            </a:pPr>
            <a:r>
              <a:rPr lang="en-US" sz="1200" dirty="0"/>
              <a:t>In the late 20</a:t>
            </a:r>
            <a:r>
              <a:rPr lang="en-US" sz="1200" baseline="30000" dirty="0"/>
              <a:t>th</a:t>
            </a:r>
            <a:r>
              <a:rPr lang="en-US" sz="1200" dirty="0"/>
              <a:t> century, a major innovation occurred when networked POS solutions were developed.</a:t>
            </a:r>
          </a:p>
          <a:p>
            <a:pPr marL="169863" indent="-169863" algn="l">
              <a:buFont typeface="Arial" pitchFamily="34" charset="0"/>
              <a:buChar char="•"/>
            </a:pPr>
            <a:r>
              <a:rPr lang="en-US" sz="1200" dirty="0"/>
              <a:t>Next, the POS space needed to adapt to the rise of plastic payment, i.e. credit and debit cards. </a:t>
            </a:r>
          </a:p>
          <a:p>
            <a:pPr marL="169863" indent="-169863" algn="l">
              <a:buFont typeface="Arial" pitchFamily="34" charset="0"/>
              <a:buChar char="•"/>
            </a:pPr>
            <a:r>
              <a:rPr lang="en-US" sz="1200" dirty="0"/>
              <a:t>In 1986, the first commercially available graphical user interface with a colored touch screen was introduced.</a:t>
            </a:r>
          </a:p>
          <a:p>
            <a:pPr marL="169863" indent="-169863" algn="l">
              <a:buFont typeface="Arial" pitchFamily="34" charset="0"/>
              <a:buChar char="•"/>
            </a:pPr>
            <a:r>
              <a:rPr lang="en-US" sz="1200" dirty="0"/>
              <a:t>Modern POS systems have evolved beyond solely processing sales. POS solutions are now frequently used for inventory management, sales reporting and analytics, customer information tracking, accounting integration, and workforce management.</a:t>
            </a:r>
          </a:p>
          <a:p>
            <a:pPr marL="169863" indent="-169863" algn="l">
              <a:buFont typeface="Arial" pitchFamily="34" charset="0"/>
              <a:buChar char="•"/>
            </a:pPr>
            <a:r>
              <a:rPr lang="en-US" sz="1200" dirty="0"/>
              <a:t>The functions of the POS station, including hardware, will be dictated by the type of business using it. For instance, grocery stores will often have scales built into the systems while other retailers might require the POS to manage both virtual and physical stores. </a:t>
            </a:r>
          </a:p>
        </p:txBody>
      </p:sp>
      <p:sp>
        <p:nvSpPr>
          <p:cNvPr id="5" name="Rectangle 4"/>
          <p:cNvSpPr/>
          <p:nvPr>
            <p:custDataLst>
              <p:tags r:id="rId7"/>
            </p:custDataLst>
          </p:nvPr>
        </p:nvSpPr>
        <p:spPr>
          <a:xfrm>
            <a:off x="4664075" y="1552218"/>
            <a:ext cx="4159250" cy="3785652"/>
          </a:xfrm>
          <a:prstGeom prst="rect">
            <a:avLst/>
          </a:prstGeom>
        </p:spPr>
        <p:txBody>
          <a:bodyPr wrap="square">
            <a:spAutoFit/>
          </a:bodyPr>
          <a:lstStyle/>
          <a:p>
            <a:pPr marL="169863" indent="-169863" algn="l">
              <a:buFont typeface="Arial" pitchFamily="34" charset="0"/>
              <a:buChar char="•"/>
            </a:pPr>
            <a:r>
              <a:rPr lang="en-CA" sz="1200" dirty="0"/>
              <a:t>Following the trend toward </a:t>
            </a:r>
            <a:r>
              <a:rPr lang="en-CA" sz="1200" dirty="0" smtClean="0"/>
              <a:t>software-as-a-service </a:t>
            </a:r>
            <a:r>
              <a:rPr lang="en-CA" sz="1200" dirty="0"/>
              <a:t>(SaaS), cloud-based POS solutions have emerged. </a:t>
            </a:r>
          </a:p>
          <a:p>
            <a:pPr marL="169863" indent="-169863" algn="l">
              <a:buFont typeface="Arial" pitchFamily="34" charset="0"/>
              <a:buChar char="•"/>
            </a:pPr>
            <a:r>
              <a:rPr lang="en-US" sz="1200" dirty="0"/>
              <a:t>This move to the cloud is also aiding in the advancement of mobile capabilities. New applications have been introduced, making it possible for mobile phones and tablets to process transactions. This is having a particular impact among operators </a:t>
            </a:r>
            <a:r>
              <a:rPr lang="en-US" sz="1200" dirty="0" smtClean="0"/>
              <a:t>who </a:t>
            </a:r>
            <a:r>
              <a:rPr lang="en-US" sz="1200" dirty="0"/>
              <a:t>now have the option of using POS solutions that transform mobile devices into POS terminals for </a:t>
            </a:r>
            <a:r>
              <a:rPr lang="en-US" sz="1200" dirty="0" smtClean="0"/>
              <a:t>little </a:t>
            </a:r>
            <a:r>
              <a:rPr lang="en-US" sz="1200" dirty="0"/>
              <a:t>or no upfront cost. </a:t>
            </a:r>
          </a:p>
          <a:p>
            <a:pPr marL="169863" indent="-169863" algn="l">
              <a:buFont typeface="Arial" pitchFamily="34" charset="0"/>
              <a:buChar char="•"/>
            </a:pPr>
            <a:r>
              <a:rPr lang="en-US" sz="1200" dirty="0"/>
              <a:t>As hospitality merchants struggle with PCI &amp; EMV compliance and also enhance the guest experience with the </a:t>
            </a:r>
            <a:r>
              <a:rPr lang="en-US" sz="1200" dirty="0" smtClean="0"/>
              <a:t>brand, </a:t>
            </a:r>
            <a:r>
              <a:rPr lang="en-US" sz="1200" dirty="0"/>
              <a:t>cloud and mobile POS solutions can dramatically address these challenges while increasing revenues and reducing costs.</a:t>
            </a:r>
          </a:p>
          <a:p>
            <a:pPr marL="169863" indent="-169863" algn="l">
              <a:buFont typeface="Arial" pitchFamily="34" charset="0"/>
              <a:buChar char="•"/>
            </a:pPr>
            <a:r>
              <a:rPr lang="en-US" sz="1200" dirty="0"/>
              <a:t>As mobile </a:t>
            </a:r>
            <a:r>
              <a:rPr lang="en-US" sz="1200" dirty="0" smtClean="0"/>
              <a:t>and cloud-first </a:t>
            </a:r>
            <a:r>
              <a:rPr lang="en-US" sz="1200" dirty="0"/>
              <a:t>vendors enter the hospitality market </a:t>
            </a:r>
            <a:r>
              <a:rPr lang="en-US" sz="1200" dirty="0" smtClean="0"/>
              <a:t>with </a:t>
            </a:r>
            <a:r>
              <a:rPr lang="en-US" sz="1200" dirty="0"/>
              <a:t>easier upgrades and more functionality at </a:t>
            </a:r>
            <a:r>
              <a:rPr lang="en-US" sz="1200" dirty="0" smtClean="0"/>
              <a:t>scale, </a:t>
            </a:r>
            <a:r>
              <a:rPr lang="en-US" sz="1200" dirty="0"/>
              <a:t>incumbents could be in trouble (providing </a:t>
            </a:r>
            <a:r>
              <a:rPr lang="en-US" sz="1200" dirty="0" smtClean="0"/>
              <a:t>the </a:t>
            </a:r>
            <a:r>
              <a:rPr lang="en-US" sz="1200" dirty="0"/>
              <a:t>new entrants can quickly integrate </a:t>
            </a:r>
            <a:r>
              <a:rPr lang="en-US" sz="1200" dirty="0" smtClean="0"/>
              <a:t>with </a:t>
            </a:r>
            <a:r>
              <a:rPr lang="en-US" sz="1200" dirty="0"/>
              <a:t>other core systems such as </a:t>
            </a:r>
            <a:r>
              <a:rPr lang="en-US" sz="1200" dirty="0" smtClean="0"/>
              <a:t>loyalty, casino, </a:t>
            </a:r>
            <a:r>
              <a:rPr lang="en-US" sz="1200" dirty="0"/>
              <a:t>and property management</a:t>
            </a:r>
            <a:r>
              <a:rPr lang="en-US" sz="1200" dirty="0" smtClean="0"/>
              <a:t>).</a:t>
            </a:r>
            <a:endParaRPr lang="en-US" sz="1200" dirty="0">
              <a:solidFill>
                <a:srgbClr val="FF0000"/>
              </a:solidFill>
            </a:endParaRP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519" y="5367810"/>
            <a:ext cx="8625781" cy="1124428"/>
            <a:chOff x="328290" y="4509119"/>
            <a:chExt cx="8491859" cy="838202"/>
          </a:xfrm>
        </p:grpSpPr>
        <p:sp>
          <p:nvSpPr>
            <p:cNvPr id="10" name="Rounded Rectangle 13"/>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a:solidFill>
                    <a:schemeClr val="tx1"/>
                  </a:solidFill>
                </a:rPr>
                <a:t>As the market evolves, capabilities that were once cutting edge become default and new functionality becomes differentiating. Table management and </a:t>
              </a:r>
              <a:r>
                <a:rPr lang="en-CA" sz="1200" dirty="0" smtClean="0">
                  <a:solidFill>
                    <a:schemeClr val="tx1"/>
                  </a:solidFill>
                </a:rPr>
                <a:t>kitchen </a:t>
              </a:r>
              <a:r>
                <a:rPr lang="en-CA" sz="1200" dirty="0">
                  <a:solidFill>
                    <a:schemeClr val="tx1"/>
                  </a:solidFill>
                </a:rPr>
                <a:t>management have become Table Stakes capabilities and should no longer be used to differentiate solutions. </a:t>
              </a:r>
              <a:r>
                <a:rPr lang="en-CA" sz="1200" dirty="0" smtClean="0">
                  <a:solidFill>
                    <a:schemeClr val="tx1"/>
                  </a:solidFill>
                </a:rPr>
                <a:t>In an industry that is known for high employee turnover, training and onboarding time and costs are reduced through intuitive user interfaces. Additionally, </a:t>
              </a:r>
              <a:r>
                <a:rPr lang="en-CA" sz="1200" dirty="0">
                  <a:solidFill>
                    <a:schemeClr val="tx1"/>
                  </a:solidFill>
                </a:rPr>
                <a:t>focus on </a:t>
              </a:r>
              <a:r>
                <a:rPr lang="en-CA" sz="1200" dirty="0" smtClean="0">
                  <a:solidFill>
                    <a:schemeClr val="tx1"/>
                  </a:solidFill>
                </a:rPr>
                <a:t>workforce management, integration, and </a:t>
              </a:r>
              <a:r>
                <a:rPr lang="en-CA" sz="1200" dirty="0">
                  <a:solidFill>
                    <a:schemeClr val="tx1"/>
                  </a:solidFill>
                </a:rPr>
                <a:t>inventory management to get the best fit for your </a:t>
              </a:r>
              <a:r>
                <a:rPr lang="en-CA" sz="1200" dirty="0" smtClean="0">
                  <a:solidFill>
                    <a:schemeClr val="tx1"/>
                  </a:solidFill>
                </a:rPr>
                <a:t>requirements while streamlining your operations.</a:t>
              </a:r>
              <a:endParaRPr lang="en-CA" sz="1200" dirty="0">
                <a:solidFill>
                  <a:schemeClr val="tx1"/>
                </a:solidFill>
              </a:endParaRPr>
            </a:p>
          </p:txBody>
        </p:sp>
        <p:pic>
          <p:nvPicPr>
            <p:cNvPr id="11" name="Picture 14" descr="insight.png"/>
            <p:cNvPicPr>
              <a:picLocks noChangeAspect="1"/>
            </p:cNvPicPr>
            <p:nvPr/>
          </p:nvPicPr>
          <p:blipFill>
            <a:blip r:embed="rId15" cstate="print"/>
            <a:stretch>
              <a:fillRect/>
            </a:stretch>
          </p:blipFill>
          <p:spPr>
            <a:xfrm>
              <a:off x="328290" y="4509119"/>
              <a:ext cx="1320691" cy="838201"/>
            </a:xfrm>
            <a:prstGeom prst="rect">
              <a:avLst/>
            </a:prstGeom>
          </p:spPr>
        </p:pic>
      </p:grpSp>
      <p:grpSp>
        <p:nvGrpSpPr>
          <p:cNvPr id="13" name="Group 12"/>
          <p:cNvGrpSpPr/>
          <p:nvPr/>
        </p:nvGrpSpPr>
        <p:grpSpPr>
          <a:xfrm>
            <a:off x="0" y="6422955"/>
            <a:ext cx="9144000" cy="437555"/>
            <a:chOff x="0" y="6422955"/>
            <a:chExt cx="9144000" cy="437555"/>
          </a:xfrm>
        </p:grpSpPr>
        <p:pic>
          <p:nvPicPr>
            <p:cNvPr id="14"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1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72729"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Food &amp; Beverage POS </a:t>
            </a:r>
            <a:r>
              <a:rPr lang="en-US" dirty="0"/>
              <a:t>vendor </a:t>
            </a:r>
            <a:r>
              <a:rPr lang="en-US" dirty="0" smtClean="0"/>
              <a:t>selection / knock-out criteria: market share, mind share, and platform coverage</a:t>
            </a:r>
            <a:endParaRPr lang="en-US" dirty="0"/>
          </a:p>
        </p:txBody>
      </p:sp>
      <p:grpSp>
        <p:nvGrpSpPr>
          <p:cNvPr id="15" name="Group 33"/>
          <p:cNvGrpSpPr/>
          <p:nvPr/>
        </p:nvGrpSpPr>
        <p:grpSpPr>
          <a:xfrm>
            <a:off x="320675" y="2468879"/>
            <a:ext cx="8502650" cy="4023361"/>
            <a:chOff x="5543549" y="2722423"/>
            <a:chExt cx="3295651" cy="3656870"/>
          </a:xfrm>
        </p:grpSpPr>
        <p:sp>
          <p:nvSpPr>
            <p:cNvPr id="18" name="Rectangle 2"/>
            <p:cNvSpPr/>
            <p:nvPr/>
          </p:nvSpPr>
          <p:spPr>
            <a:xfrm>
              <a:off x="5543549" y="2980556"/>
              <a:ext cx="3295651" cy="3398737"/>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r>
                <a:rPr lang="en-CA" sz="1200" b="1" dirty="0" smtClean="0">
                  <a:solidFill>
                    <a:schemeClr val="tx1"/>
                  </a:solidFill>
                </a:rPr>
                <a:t>Action Systems Incorporated. </a:t>
              </a:r>
              <a:r>
                <a:rPr lang="en-US" sz="1200" dirty="0" smtClean="0">
                  <a:solidFill>
                    <a:schemeClr val="tx1"/>
                  </a:solidFill>
                </a:rPr>
                <a:t>Covering all areas of the food service industry, ASI </a:t>
              </a:r>
              <a:r>
                <a:rPr lang="en-US" sz="1200" dirty="0">
                  <a:solidFill>
                    <a:schemeClr val="tx1"/>
                  </a:solidFill>
                </a:rPr>
                <a:t>offers </a:t>
              </a:r>
              <a:r>
                <a:rPr lang="en-US" sz="1200" dirty="0" smtClean="0">
                  <a:solidFill>
                    <a:schemeClr val="tx1"/>
                  </a:solidFill>
                </a:rPr>
                <a:t>a software solution </a:t>
              </a:r>
              <a:r>
                <a:rPr lang="en-US" sz="1200" dirty="0">
                  <a:solidFill>
                    <a:schemeClr val="tx1"/>
                  </a:solidFill>
                </a:rPr>
                <a:t>for </a:t>
              </a:r>
              <a:r>
                <a:rPr lang="en-US" sz="1200" dirty="0" smtClean="0">
                  <a:solidFill>
                    <a:schemeClr val="tx1"/>
                  </a:solidFill>
                </a:rPr>
                <a:t>its </a:t>
              </a:r>
              <a:r>
                <a:rPr lang="en-US" sz="1200" dirty="0">
                  <a:solidFill>
                    <a:schemeClr val="tx1"/>
                  </a:solidFill>
                </a:rPr>
                <a:t>Restaurant Manager POS system. </a:t>
              </a:r>
            </a:p>
            <a:p>
              <a:pPr marL="233363" indent="-233363" algn="l">
                <a:spcBef>
                  <a:spcPts val="1200"/>
                </a:spcBef>
                <a:spcAft>
                  <a:spcPts val="0"/>
                </a:spcAft>
                <a:buFont typeface="Arial" pitchFamily="34" charset="0"/>
                <a:buChar char="•"/>
              </a:pPr>
              <a:r>
                <a:rPr lang="en-CA" sz="1200" b="1" dirty="0" smtClean="0">
                  <a:solidFill>
                    <a:schemeClr val="tx1"/>
                  </a:solidFill>
                </a:rPr>
                <a:t>Aireus. </a:t>
              </a:r>
              <a:r>
                <a:rPr lang="en-US" sz="1200" dirty="0" smtClean="0">
                  <a:solidFill>
                    <a:schemeClr val="tx1"/>
                  </a:solidFill>
                </a:rPr>
                <a:t>Aireus is a </a:t>
              </a:r>
              <a:r>
                <a:rPr lang="en-US" sz="1200" dirty="0">
                  <a:solidFill>
                    <a:schemeClr val="tx1"/>
                  </a:solidFill>
                </a:rPr>
                <a:t>relatively new market entrant that has proven to be competitive. Aireus offers an iPad-based terminal device and </a:t>
              </a:r>
              <a:r>
                <a:rPr lang="en-US" sz="1200" dirty="0" smtClean="0">
                  <a:solidFill>
                    <a:schemeClr val="tx1"/>
                  </a:solidFill>
                </a:rPr>
                <a:t>is working </a:t>
              </a:r>
              <a:r>
                <a:rPr lang="en-US" sz="1200" dirty="0">
                  <a:solidFill>
                    <a:schemeClr val="tx1"/>
                  </a:solidFill>
                </a:rPr>
                <a:t>to gain market share with large enterprises and </a:t>
              </a:r>
              <a:r>
                <a:rPr lang="en-US" sz="1200" dirty="0" smtClean="0">
                  <a:solidFill>
                    <a:schemeClr val="tx1"/>
                  </a:solidFill>
                </a:rPr>
                <a:t>venues.</a:t>
              </a:r>
              <a:endParaRPr lang="en-CA" sz="1200" dirty="0">
                <a:solidFill>
                  <a:schemeClr val="tx1"/>
                </a:solidFill>
              </a:endParaRPr>
            </a:p>
            <a:p>
              <a:pPr marL="233363" indent="-233363" algn="l">
                <a:spcBef>
                  <a:spcPts val="1200"/>
                </a:spcBef>
                <a:spcAft>
                  <a:spcPts val="0"/>
                </a:spcAft>
                <a:buFont typeface="Arial" pitchFamily="34" charset="0"/>
                <a:buChar char="•"/>
              </a:pPr>
              <a:r>
                <a:rPr lang="en-CA" sz="1200" b="1" dirty="0" smtClean="0">
                  <a:solidFill>
                    <a:schemeClr val="tx1"/>
                  </a:solidFill>
                </a:rPr>
                <a:t>Agilysys. </a:t>
              </a:r>
              <a:r>
                <a:rPr lang="en-US" sz="1200" dirty="0">
                  <a:solidFill>
                    <a:schemeClr val="tx1"/>
                  </a:solidFill>
                </a:rPr>
                <a:t>Specializing in hospitality software, Agilysys provides a multitude of solutions and services in the gaming and hospitality space. Following its acquisition of InfoGenesis POS in 2007, Agilysys has been a dominant player in the POS industry, with a strong client base of casino hotels.</a:t>
              </a:r>
            </a:p>
            <a:p>
              <a:pPr marL="233363" indent="-233363" algn="l">
                <a:spcBef>
                  <a:spcPts val="1200"/>
                </a:spcBef>
                <a:spcAft>
                  <a:spcPts val="0"/>
                </a:spcAft>
                <a:buFont typeface="Arial" pitchFamily="34" charset="0"/>
                <a:buChar char="•"/>
              </a:pPr>
              <a:r>
                <a:rPr lang="en-CA" sz="1200" b="1" dirty="0" smtClean="0">
                  <a:solidFill>
                    <a:schemeClr val="tx1"/>
                  </a:solidFill>
                </a:rPr>
                <a:t>Bepoz. </a:t>
              </a:r>
              <a:r>
                <a:rPr lang="en-CA" sz="1200" dirty="0" smtClean="0">
                  <a:solidFill>
                    <a:schemeClr val="tx1"/>
                  </a:solidFill>
                </a:rPr>
                <a:t>Bepoz </a:t>
              </a:r>
              <a:r>
                <a:rPr lang="en-CA" sz="1200" dirty="0">
                  <a:solidFill>
                    <a:schemeClr val="tx1"/>
                  </a:solidFill>
                </a:rPr>
                <a:t>is a longstanding POS vendor that started out in the POS industry as a reseller. In 2004, </a:t>
              </a:r>
              <a:r>
                <a:rPr lang="en-CA" sz="1200" dirty="0" smtClean="0">
                  <a:solidFill>
                    <a:schemeClr val="tx1"/>
                  </a:solidFill>
                </a:rPr>
                <a:t>Bepoz </a:t>
              </a:r>
              <a:r>
                <a:rPr lang="en-CA" sz="1200" dirty="0">
                  <a:solidFill>
                    <a:schemeClr val="tx1"/>
                  </a:solidFill>
                </a:rPr>
                <a:t>launched its own POS software.</a:t>
              </a:r>
            </a:p>
            <a:p>
              <a:pPr marL="233363" indent="-233363" algn="l">
                <a:spcBef>
                  <a:spcPts val="1200"/>
                </a:spcBef>
                <a:spcAft>
                  <a:spcPts val="0"/>
                </a:spcAft>
                <a:buFont typeface="Arial" pitchFamily="34" charset="0"/>
                <a:buChar char="•"/>
              </a:pPr>
              <a:r>
                <a:rPr lang="en-CA" sz="1200" b="1" dirty="0" smtClean="0">
                  <a:solidFill>
                    <a:schemeClr val="tx1"/>
                  </a:solidFill>
                </a:rPr>
                <a:t>Posera. </a:t>
              </a:r>
              <a:r>
                <a:rPr lang="en-CA" sz="1200" dirty="0">
                  <a:solidFill>
                    <a:srgbClr val="333333"/>
                  </a:solidFill>
                </a:rPr>
                <a:t>A hardware and software developer focused on the hospitality industry, Maitre’D </a:t>
              </a:r>
              <a:r>
                <a:rPr lang="en-CA" sz="1200" dirty="0" smtClean="0">
                  <a:solidFill>
                    <a:srgbClr val="333333"/>
                  </a:solidFill>
                </a:rPr>
                <a:t>by Posera offers </a:t>
              </a:r>
              <a:r>
                <a:rPr lang="en-CA" sz="1200" dirty="0">
                  <a:solidFill>
                    <a:srgbClr val="333333"/>
                  </a:solidFill>
                </a:rPr>
                <a:t>a feature-rich POS </a:t>
              </a:r>
              <a:r>
                <a:rPr lang="en-CA" sz="1200" dirty="0" smtClean="0">
                  <a:solidFill>
                    <a:srgbClr val="333333"/>
                  </a:solidFill>
                </a:rPr>
                <a:t>solution with over 20,000 worldwide customers.</a:t>
              </a:r>
            </a:p>
            <a:p>
              <a:pPr marL="233363" indent="-233363" algn="l">
                <a:spcBef>
                  <a:spcPts val="1200"/>
                </a:spcBef>
                <a:spcAft>
                  <a:spcPts val="0"/>
                </a:spcAft>
                <a:buFont typeface="Arial" pitchFamily="34" charset="0"/>
                <a:buChar char="•"/>
              </a:pPr>
              <a:r>
                <a:rPr lang="en-CA" sz="1200" b="1" dirty="0" smtClean="0">
                  <a:solidFill>
                    <a:schemeClr val="tx1"/>
                  </a:solidFill>
                </a:rPr>
                <a:t>Menusoft. </a:t>
              </a:r>
              <a:r>
                <a:rPr lang="en-US" sz="1200" dirty="0">
                  <a:solidFill>
                    <a:schemeClr val="tx1"/>
                  </a:solidFill>
                </a:rPr>
                <a:t>Originally designed over 30 years ago as a POS solution for independent restaurants, Menusoft’s Digital Dining solution now serves more than 50,000 customers varying in size and requirements</a:t>
              </a:r>
              <a:r>
                <a:rPr lang="en-US" sz="1200" dirty="0" smtClean="0">
                  <a:solidFill>
                    <a:schemeClr val="tx1"/>
                  </a:solidFill>
                </a:rPr>
                <a:t>.</a:t>
              </a:r>
              <a:endParaRPr lang="en-CA" sz="1200" dirty="0">
                <a:solidFill>
                  <a:schemeClr val="tx1"/>
                </a:solidFill>
              </a:endParaRPr>
            </a:p>
            <a:p>
              <a:pPr marL="233363" lvl="0" indent="-233363" algn="l">
                <a:spcBef>
                  <a:spcPts val="1200"/>
                </a:spcBef>
                <a:spcAft>
                  <a:spcPts val="0"/>
                </a:spcAft>
                <a:buFont typeface="Arial" pitchFamily="34" charset="0"/>
                <a:buChar char="•"/>
              </a:pPr>
              <a:r>
                <a:rPr lang="en-CA" sz="1200" b="1" dirty="0">
                  <a:solidFill>
                    <a:schemeClr val="tx1"/>
                  </a:solidFill>
                </a:rPr>
                <a:t>MICROS. </a:t>
              </a:r>
              <a:r>
                <a:rPr lang="en-US" sz="1200" dirty="0">
                  <a:solidFill>
                    <a:schemeClr val="tx1"/>
                  </a:solidFill>
                </a:rPr>
                <a:t>Acquired by Oracle in 2014, </a:t>
              </a:r>
              <a:r>
                <a:rPr lang="en-US" sz="1200" dirty="0" smtClean="0">
                  <a:solidFill>
                    <a:schemeClr val="tx1"/>
                  </a:solidFill>
                </a:rPr>
                <a:t>MICROS </a:t>
              </a:r>
              <a:r>
                <a:rPr lang="en-US" sz="1200" dirty="0">
                  <a:solidFill>
                    <a:schemeClr val="tx1"/>
                  </a:solidFill>
                </a:rPr>
                <a:t>is </a:t>
              </a:r>
              <a:r>
                <a:rPr lang="en-CA" sz="1200" dirty="0">
                  <a:solidFill>
                    <a:schemeClr val="tx1"/>
                  </a:solidFill>
                </a:rPr>
                <a:t>a leading global provider of hospitality and retail products, </a:t>
              </a:r>
              <a:r>
                <a:rPr lang="en-CA" sz="1200" dirty="0" smtClean="0">
                  <a:solidFill>
                    <a:schemeClr val="tx1"/>
                  </a:solidFill>
                </a:rPr>
                <a:t>and offers </a:t>
              </a:r>
              <a:r>
                <a:rPr lang="en-CA" sz="1200" dirty="0">
                  <a:solidFill>
                    <a:schemeClr val="tx1"/>
                  </a:solidFill>
                </a:rPr>
                <a:t>both an SaaS solution (Simphony) and an on-premise solution (9700 HMS).</a:t>
              </a:r>
              <a:endParaRPr lang="en-CA" sz="1200" b="1" dirty="0">
                <a:solidFill>
                  <a:schemeClr val="tx1"/>
                </a:solidFill>
              </a:endParaRPr>
            </a:p>
            <a:p>
              <a:pPr marL="233363" indent="-233363" algn="l">
                <a:spcBef>
                  <a:spcPts val="1200"/>
                </a:spcBef>
                <a:spcAft>
                  <a:spcPts val="0"/>
                </a:spcAft>
                <a:buFont typeface="Arial" pitchFamily="34" charset="0"/>
                <a:buChar char="•"/>
              </a:pPr>
              <a:endParaRPr lang="en-US" sz="1200" dirty="0">
                <a:solidFill>
                  <a:schemeClr val="tx1"/>
                </a:solidFill>
              </a:endParaRPr>
            </a:p>
            <a:p>
              <a:pPr marL="233363" indent="-233363" algn="l">
                <a:spcBef>
                  <a:spcPts val="1200"/>
                </a:spcBef>
                <a:spcAft>
                  <a:spcPts val="0"/>
                </a:spcAft>
              </a:pPr>
              <a:endParaRPr lang="en-US" sz="1200" dirty="0" smtClean="0">
                <a:solidFill>
                  <a:srgbClr val="333333">
                    <a:lumMod val="50000"/>
                  </a:srgbClr>
                </a:solidFill>
              </a:endParaRPr>
            </a:p>
          </p:txBody>
        </p:sp>
        <p:sp>
          <p:nvSpPr>
            <p:cNvPr id="19" name="Round Same Side Corner Rectangle 3"/>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r>
              <a:rPr lang="en-US" dirty="0"/>
              <a:t>POS terminals are composed of both POS hardware and POS software. This Vendor Landscape focuses on assessing the functionality and compatibility of POS software.</a:t>
            </a:r>
          </a:p>
          <a:p>
            <a:pPr marL="182563" indent="-182563"/>
            <a:r>
              <a:rPr lang="en-US" dirty="0"/>
              <a:t>For this Vendor Landscape, Info-Tech focused on those vendors that offer broad capabilities across multiple platforms and that have a strong market presence and/or reputational presence among mid-sized and large-sized enterprises.</a:t>
            </a:r>
            <a:endParaRPr lang="en-CA" dirty="0"/>
          </a:p>
          <a:p>
            <a:pPr lvl="0"/>
            <a:r>
              <a:rPr lang="en-US" dirty="0"/>
              <a:t>Vendors were assessed according to Info-Tech’s standard vendor evaluation methodology, which can be found in the Appendix of this Vendor Landscape.</a:t>
            </a:r>
          </a:p>
        </p:txBody>
      </p:sp>
      <p:grpSp>
        <p:nvGrpSpPr>
          <p:cNvPr id="8" name="Group 7"/>
          <p:cNvGrpSpPr/>
          <p:nvPr/>
        </p:nvGrpSpPr>
        <p:grpSpPr>
          <a:xfrm>
            <a:off x="0" y="6422955"/>
            <a:ext cx="9144000" cy="437555"/>
            <a:chOff x="0" y="6422955"/>
            <a:chExt cx="9144000" cy="437555"/>
          </a:xfrm>
        </p:grpSpPr>
        <p:pic>
          <p:nvPicPr>
            <p:cNvPr id="9"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902981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70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Food &amp; Beverage POS </a:t>
            </a:r>
            <a:r>
              <a:rPr lang="en-US" dirty="0"/>
              <a:t>vendor </a:t>
            </a:r>
            <a:r>
              <a:rPr lang="en-US" dirty="0" smtClean="0"/>
              <a:t>selection / knock-out criteria: market share, mind share, and platform coverage continued</a:t>
            </a:r>
            <a:endParaRPr lang="en-US" dirty="0"/>
          </a:p>
        </p:txBody>
      </p:sp>
      <p:grpSp>
        <p:nvGrpSpPr>
          <p:cNvPr id="15" name="Group 33"/>
          <p:cNvGrpSpPr/>
          <p:nvPr/>
        </p:nvGrpSpPr>
        <p:grpSpPr>
          <a:xfrm>
            <a:off x="320675" y="2468879"/>
            <a:ext cx="8502650" cy="3794761"/>
            <a:chOff x="5543549" y="2722423"/>
            <a:chExt cx="3295651" cy="3570826"/>
          </a:xfrm>
        </p:grpSpPr>
        <p:sp>
          <p:nvSpPr>
            <p:cNvPr id="18" name="Rectangle 2"/>
            <p:cNvSpPr/>
            <p:nvPr/>
          </p:nvSpPr>
          <p:spPr>
            <a:xfrm>
              <a:off x="5543549" y="2980556"/>
              <a:ext cx="3295651" cy="3312693"/>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r>
                <a:rPr lang="en-US" sz="1200" b="1" dirty="0">
                  <a:solidFill>
                    <a:schemeClr val="tx1"/>
                  </a:solidFill>
                </a:rPr>
                <a:t>NCR Corporation</a:t>
              </a:r>
              <a:r>
                <a:rPr lang="en-US" sz="1200" b="1" dirty="0" smtClean="0">
                  <a:solidFill>
                    <a:schemeClr val="tx1"/>
                  </a:solidFill>
                </a:rPr>
                <a:t>.</a:t>
              </a:r>
              <a:r>
                <a:rPr lang="en-US" sz="1200" dirty="0" smtClean="0">
                  <a:solidFill>
                    <a:schemeClr val="tx1"/>
                  </a:solidFill>
                </a:rPr>
                <a:t> The </a:t>
              </a:r>
              <a:r>
                <a:rPr lang="en-US" sz="1200" dirty="0">
                  <a:solidFill>
                    <a:schemeClr val="tx1"/>
                  </a:solidFill>
                </a:rPr>
                <a:t>oldest vendor in this space, </a:t>
              </a:r>
              <a:r>
                <a:rPr lang="en-US" sz="1200" dirty="0" smtClean="0">
                  <a:solidFill>
                    <a:schemeClr val="tx1"/>
                  </a:solidFill>
                </a:rPr>
                <a:t>it began </a:t>
              </a:r>
              <a:r>
                <a:rPr lang="en-US" sz="1200" dirty="0">
                  <a:solidFill>
                    <a:schemeClr val="tx1"/>
                  </a:solidFill>
                </a:rPr>
                <a:t>selling cash registers in 1884. In 2011, NCR supplemented its POS offerings with Aloha Restaurant POS after acquiring Radiant Systems</a:t>
              </a:r>
              <a:r>
                <a:rPr lang="en-US" sz="1200" dirty="0" smtClean="0">
                  <a:solidFill>
                    <a:schemeClr val="tx1"/>
                  </a:solidFill>
                </a:rPr>
                <a:t>.</a:t>
              </a:r>
            </a:p>
            <a:p>
              <a:pPr marL="233363" indent="-233363" algn="l">
                <a:spcBef>
                  <a:spcPts val="1200"/>
                </a:spcBef>
                <a:spcAft>
                  <a:spcPts val="0"/>
                </a:spcAft>
                <a:buFont typeface="Arial" pitchFamily="34" charset="0"/>
                <a:buChar char="•"/>
              </a:pPr>
              <a:r>
                <a:rPr lang="en-US" sz="1200" b="1" dirty="0" smtClean="0">
                  <a:solidFill>
                    <a:schemeClr val="tx1"/>
                  </a:solidFill>
                </a:rPr>
                <a:t>PAR</a:t>
              </a:r>
              <a:r>
                <a:rPr lang="en-US" sz="1200" b="1" dirty="0">
                  <a:solidFill>
                    <a:schemeClr val="tx1"/>
                  </a:solidFill>
                </a:rPr>
                <a:t>. </a:t>
              </a:r>
              <a:r>
                <a:rPr lang="en-US" sz="1200" dirty="0">
                  <a:solidFill>
                    <a:schemeClr val="tx1"/>
                  </a:solidFill>
                </a:rPr>
                <a:t>PAR has been operating for over three decades and specializes in developing solutions for the hospitality industry.</a:t>
              </a:r>
            </a:p>
            <a:p>
              <a:pPr marL="233363" indent="-233363" algn="l">
                <a:spcBef>
                  <a:spcPts val="1200"/>
                </a:spcBef>
                <a:spcAft>
                  <a:spcPts val="0"/>
                </a:spcAft>
                <a:buFont typeface="Arial" pitchFamily="34" charset="0"/>
                <a:buChar char="•"/>
              </a:pPr>
              <a:r>
                <a:rPr lang="en-CA" sz="1200" b="1" dirty="0" smtClean="0">
                  <a:solidFill>
                    <a:schemeClr val="tx1"/>
                  </a:solidFill>
                </a:rPr>
                <a:t>SilverWare POS. </a:t>
              </a:r>
              <a:r>
                <a:rPr lang="en-US" sz="1200" dirty="0">
                  <a:solidFill>
                    <a:schemeClr val="tx1"/>
                  </a:solidFill>
                </a:rPr>
                <a:t>Founded in 1988, but not entering the POS market until 1992, </a:t>
              </a:r>
              <a:r>
                <a:rPr lang="en-US" sz="1200" dirty="0" smtClean="0">
                  <a:solidFill>
                    <a:schemeClr val="tx1"/>
                  </a:solidFill>
                </a:rPr>
                <a:t>SilverWare </a:t>
              </a:r>
              <a:r>
                <a:rPr lang="en-US" sz="1200" dirty="0">
                  <a:solidFill>
                    <a:schemeClr val="tx1"/>
                  </a:solidFill>
                </a:rPr>
                <a:t>has focused on end-to-end solutions for the hospitality industry and has served a variety of clients </a:t>
              </a:r>
              <a:r>
                <a:rPr lang="en-US" sz="1200" dirty="0" smtClean="0">
                  <a:solidFill>
                    <a:schemeClr val="tx1"/>
                  </a:solidFill>
                </a:rPr>
                <a:t>with deployments varying in scale.</a:t>
              </a:r>
              <a:endParaRPr lang="en-US" sz="1200" dirty="0">
                <a:solidFill>
                  <a:schemeClr val="tx1"/>
                </a:solidFill>
              </a:endParaRPr>
            </a:p>
            <a:p>
              <a:pPr marL="233363" indent="-233363" algn="l">
                <a:spcBef>
                  <a:spcPts val="1200"/>
                </a:spcBef>
                <a:spcAft>
                  <a:spcPts val="0"/>
                </a:spcAft>
                <a:buFont typeface="Arial" pitchFamily="34" charset="0"/>
                <a:buChar char="•"/>
              </a:pPr>
              <a:r>
                <a:rPr lang="en-US" sz="1200" b="1" dirty="0">
                  <a:solidFill>
                    <a:schemeClr val="tx1"/>
                  </a:solidFill>
                </a:rPr>
                <a:t>Squirrel Systems. </a:t>
              </a:r>
              <a:r>
                <a:rPr lang="en-US" sz="1200" dirty="0">
                  <a:solidFill>
                    <a:schemeClr val="tx1"/>
                  </a:solidFill>
                </a:rPr>
                <a:t>Squirrel Systems provides POS solutions that are scalable (catering to enterprise clients or smaller players) and highly innovative.  </a:t>
              </a:r>
            </a:p>
            <a:p>
              <a:pPr marL="233363" indent="-233363" algn="l">
                <a:spcBef>
                  <a:spcPts val="1200"/>
                </a:spcBef>
                <a:spcAft>
                  <a:spcPts val="0"/>
                </a:spcAft>
                <a:buFont typeface="Arial" pitchFamily="34" charset="0"/>
                <a:buChar char="•"/>
              </a:pPr>
              <a:r>
                <a:rPr lang="en-CA" sz="1200" b="1" dirty="0">
                  <a:solidFill>
                    <a:schemeClr val="tx1"/>
                  </a:solidFill>
                </a:rPr>
                <a:t>Xpient Solutions. </a:t>
              </a:r>
              <a:r>
                <a:rPr lang="en-US" sz="1200" dirty="0" smtClean="0">
                  <a:solidFill>
                    <a:schemeClr val="tx1"/>
                  </a:solidFill>
                </a:rPr>
                <a:t>Xpient </a:t>
              </a:r>
              <a:r>
                <a:rPr lang="en-US" sz="1200" dirty="0">
                  <a:solidFill>
                    <a:schemeClr val="tx1"/>
                  </a:solidFill>
                </a:rPr>
                <a:t>Solutions offers a range of integrated restaurant management technologies and is known for powering</a:t>
              </a:r>
              <a:r>
                <a:rPr lang="en-CA" sz="1200" dirty="0">
                  <a:solidFill>
                    <a:schemeClr val="tx1"/>
                  </a:solidFill>
                </a:rPr>
                <a:t> some of the most recognized quick service and fast casual restaurant brands.</a:t>
              </a:r>
              <a:endParaRPr lang="en-US" sz="1200" dirty="0">
                <a:solidFill>
                  <a:schemeClr val="tx1"/>
                </a:solidFill>
              </a:endParaRPr>
            </a:p>
            <a:p>
              <a:pPr algn="l">
                <a:spcBef>
                  <a:spcPts val="1200"/>
                </a:spcBef>
                <a:spcAft>
                  <a:spcPts val="0"/>
                </a:spcAft>
              </a:pPr>
              <a:endParaRPr lang="en-US" sz="1200" dirty="0">
                <a:solidFill>
                  <a:schemeClr val="tx1"/>
                </a:solidFill>
              </a:endParaRPr>
            </a:p>
          </p:txBody>
        </p:sp>
        <p:sp>
          <p:nvSpPr>
            <p:cNvPr id="19" name="Round Same Side Corner Rectangle 3"/>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r>
              <a:rPr lang="en-US" dirty="0"/>
              <a:t>POS terminals are composed of both POS hardware and POS software. This Vendor Landscape focuses on assessing the functionality and compatibility of POS software.</a:t>
            </a:r>
          </a:p>
          <a:p>
            <a:pPr marL="182563" indent="-182563"/>
            <a:r>
              <a:rPr lang="en-US" dirty="0"/>
              <a:t>For this Vendor Landscape, Info-Tech focused on those vendors that offer broad capabilities across multiple platforms and that have a strong market presence and/or reputational presence among mid-sized and large-sized enterprises.</a:t>
            </a:r>
            <a:endParaRPr lang="en-CA" dirty="0"/>
          </a:p>
          <a:p>
            <a:pPr lvl="0"/>
            <a:r>
              <a:rPr lang="en-US" dirty="0"/>
              <a:t>Vendors were assessed according to Info-Tech’s standard vendor evaluation methodology, which can be found in the Appendix of this Vendor Landscape.</a:t>
            </a:r>
          </a:p>
        </p:txBody>
      </p:sp>
      <p:grpSp>
        <p:nvGrpSpPr>
          <p:cNvPr id="8" name="Group 7"/>
          <p:cNvGrpSpPr/>
          <p:nvPr/>
        </p:nvGrpSpPr>
        <p:grpSpPr>
          <a:xfrm>
            <a:off x="0" y="6422955"/>
            <a:ext cx="9144000" cy="437555"/>
            <a:chOff x="0" y="6422955"/>
            <a:chExt cx="9144000" cy="437555"/>
          </a:xfrm>
        </p:grpSpPr>
        <p:pic>
          <p:nvPicPr>
            <p:cNvPr id="9"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73738"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Food &amp; Beverage POS criteria </a:t>
            </a:r>
            <a:r>
              <a:rPr lang="en-US" dirty="0"/>
              <a:t>&amp; weighting factors</a:t>
            </a:r>
          </a:p>
        </p:txBody>
      </p:sp>
      <p:graphicFrame>
        <p:nvGraphicFramePr>
          <p:cNvPr id="43" name="Chart 42"/>
          <p:cNvGraphicFramePr/>
          <p:nvPr>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57829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829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81213"/>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8121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75373"/>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20040" y="407537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8413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a:solidFill>
                  <a:srgbClr val="FFFFFF">
                    <a:lumMod val="10000"/>
                  </a:srgbClr>
                </a:solidFill>
                <a:latin typeface="Arial" pitchFamily="34" charset="0"/>
                <a:cs typeface="Arial" pitchFamily="34" charset="0"/>
              </a:rPr>
              <a:t>Vendor is able to integrate with other enterprise </a:t>
            </a:r>
            <a:r>
              <a:rPr lang="en-US" sz="1200" dirty="0" smtClean="0">
                <a:solidFill>
                  <a:srgbClr val="FFFFFF">
                    <a:lumMod val="10000"/>
                  </a:srgbClr>
                </a:solidFill>
                <a:latin typeface="Arial" pitchFamily="34" charset="0"/>
                <a:cs typeface="Arial" pitchFamily="34" charset="0"/>
              </a:rPr>
              <a:t>applications.</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8413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a:solidFill>
                  <a:srgbClr val="FFFFFF">
                    <a:lumMod val="10000"/>
                  </a:srgbClr>
                </a:solidFill>
                <a:latin typeface="Arial" pitchFamily="34" charset="0"/>
                <a:cs typeface="Arial" pitchFamily="34" charset="0"/>
              </a:rPr>
              <a:t>Integration</a:t>
            </a:r>
          </a:p>
        </p:txBody>
      </p:sp>
      <p:sp>
        <p:nvSpPr>
          <p:cNvPr id="22" name="Flowchart: Stored Data 21"/>
          <p:cNvSpPr>
            <a:spLocks noChangeArrowheads="1"/>
          </p:cNvSpPr>
          <p:nvPr>
            <p:custDataLst>
              <p:tags r:id="rId13"/>
            </p:custDataLst>
          </p:nvPr>
        </p:nvSpPr>
        <p:spPr bwMode="auto">
          <a:xfrm flipH="1">
            <a:off x="1828800" y="2612333"/>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solidFill>
                  <a:srgbClr val="FFFFFF">
                    <a:lumMod val="10000"/>
                  </a:srgbClr>
                </a:solidFill>
                <a:latin typeface="Arial" pitchFamily="34" charset="0"/>
                <a:cs typeface="Arial" pitchFamily="34" charset="0"/>
              </a:rPr>
              <a:t>Implementing and operating the solution is affordable given the technology.</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1233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1525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deployment options and extensive integration capabilities are available.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1525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0941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320040" y="210941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605858"/>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320040" y="160649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372835" y="1832414"/>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802655" y="1766999"/>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674592" y="2901637"/>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27414" y="2786876"/>
            <a:ext cx="1149885"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485765" y="5939264"/>
            <a:ext cx="1005840" cy="276999"/>
          </a:xfrm>
          <a:prstGeom prst="rect">
            <a:avLst/>
          </a:prstGeom>
          <a:noFill/>
        </p:spPr>
        <p:txBody>
          <a:bodyPr wrap="square" rtlCol="0">
            <a:spAutoFit/>
          </a:bodyPr>
          <a:lstStyle/>
          <a:p>
            <a:pPr algn="r"/>
            <a:r>
              <a:rPr lang="en-US" sz="1200" dirty="0" smtClean="0">
                <a:solidFill>
                  <a:srgbClr val="333333"/>
                </a:solidFill>
              </a:rPr>
              <a:t>Integration</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320673" y="1194696"/>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63258"/>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sp>
        <p:nvSpPr>
          <p:cNvPr id="40" name="Rectangle 39"/>
          <p:cNvSpPr/>
          <p:nvPr/>
        </p:nvSpPr>
        <p:spPr>
          <a:xfrm>
            <a:off x="251519" y="6176407"/>
            <a:ext cx="5051999" cy="246221"/>
          </a:xfrm>
          <a:prstGeom prst="rect">
            <a:avLst/>
          </a:prstGeom>
        </p:spPr>
        <p:txBody>
          <a:bodyPr wrap="square">
            <a:spAutoFit/>
          </a:bodyPr>
          <a:lstStyle/>
          <a:p>
            <a:pPr algn="l">
              <a:defRPr/>
            </a:pPr>
            <a:r>
              <a:rPr lang="en-CA" sz="1000" i="1" dirty="0" smtClean="0">
                <a:solidFill>
                  <a:srgbClr val="FFFFFF">
                    <a:lumMod val="10000"/>
                  </a:srgbClr>
                </a:solidFill>
                <a:latin typeface="Arial" pitchFamily="34" charset="0"/>
                <a:cs typeface="Arial" pitchFamily="34" charset="0"/>
              </a:rPr>
              <a:t>*Due </a:t>
            </a:r>
            <a:r>
              <a:rPr lang="en-CA" sz="1000" i="1" dirty="0">
                <a:solidFill>
                  <a:srgbClr val="FFFFFF">
                    <a:lumMod val="10000"/>
                  </a:srgbClr>
                </a:solidFill>
                <a:latin typeface="Arial" pitchFamily="34" charset="0"/>
                <a:cs typeface="Arial" pitchFamily="34" charset="0"/>
              </a:rPr>
              <a:t>to the lack of </a:t>
            </a:r>
            <a:r>
              <a:rPr lang="en-CA" sz="1000" i="1" dirty="0" smtClean="0">
                <a:solidFill>
                  <a:srgbClr val="FFFFFF">
                    <a:lumMod val="10000"/>
                  </a:srgbClr>
                </a:solidFill>
                <a:latin typeface="Arial" pitchFamily="34" charset="0"/>
                <a:cs typeface="Arial" pitchFamily="34" charset="0"/>
              </a:rPr>
              <a:t>pricing availability, </a:t>
            </a:r>
            <a:r>
              <a:rPr lang="en-CA" sz="1000" i="1" dirty="0">
                <a:solidFill>
                  <a:srgbClr val="FFFFFF">
                    <a:lumMod val="10000"/>
                  </a:srgbClr>
                </a:solidFill>
                <a:latin typeface="Arial" pitchFamily="34" charset="0"/>
                <a:cs typeface="Arial" pitchFamily="34" charset="0"/>
              </a:rPr>
              <a:t>Affordability was weighted at 0%.</a:t>
            </a:r>
            <a:endParaRPr lang="en-US" sz="1000" i="1" dirty="0">
              <a:solidFill>
                <a:srgbClr val="FFFFFF">
                  <a:lumMod val="10000"/>
                </a:srgbClr>
              </a:solidFill>
              <a:latin typeface="Arial" pitchFamily="34" charset="0"/>
              <a:cs typeface="Arial" pitchFamily="34" charset="0"/>
            </a:endParaRPr>
          </a:p>
        </p:txBody>
      </p:sp>
      <p:grpSp>
        <p:nvGrpSpPr>
          <p:cNvPr id="44" name="Group 43"/>
          <p:cNvGrpSpPr/>
          <p:nvPr/>
        </p:nvGrpSpPr>
        <p:grpSpPr>
          <a:xfrm>
            <a:off x="0" y="6422955"/>
            <a:ext cx="9144000" cy="437555"/>
            <a:chOff x="0" y="6422955"/>
            <a:chExt cx="9144000" cy="437555"/>
          </a:xfrm>
        </p:grpSpPr>
        <p:pic>
          <p:nvPicPr>
            <p:cNvPr id="47" name="Picture 3">
              <a:hlinkClick r:id="rId30"/>
            </p:cNvPr>
            <p:cNvPicPr>
              <a:picLocks noChangeAspect="1" noChangeArrowheads="1"/>
            </p:cNvPicPr>
            <p:nvPr/>
          </p:nvPicPr>
          <p:blipFill>
            <a:blip r:embed="rId31" cstate="print"/>
            <a:srcRect/>
            <a:stretch>
              <a:fillRect/>
            </a:stretch>
          </p:blipFill>
          <p:spPr bwMode="auto">
            <a:xfrm>
              <a:off x="0" y="6422955"/>
              <a:ext cx="9144000" cy="437555"/>
            </a:xfrm>
            <a:prstGeom prst="rect">
              <a:avLst/>
            </a:prstGeom>
            <a:noFill/>
            <a:ln w="9525">
              <a:noFill/>
              <a:miter lim="800000"/>
              <a:headEnd/>
              <a:tailEnd/>
            </a:ln>
          </p:spPr>
        </p:pic>
        <p:pic>
          <p:nvPicPr>
            <p:cNvPr id="51" name="Picture 50" descr="itrg-logo.png"/>
            <p:cNvPicPr>
              <a:picLocks noChangeAspect="1"/>
            </p:cNvPicPr>
            <p:nvPr/>
          </p:nvPicPr>
          <p:blipFill>
            <a:blip r:embed="rId32"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114862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326232" y="5458939"/>
            <a:ext cx="8491536" cy="975816"/>
            <a:chOff x="328291" y="3598911"/>
            <a:chExt cx="8491536" cy="838201"/>
          </a:xfrm>
        </p:grpSpPr>
        <p:sp>
          <p:nvSpPr>
            <p:cNvPr id="97" name="Rounded Rectangle 4"/>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a:solidFill>
                    <a:srgbClr val="333333"/>
                  </a:solidFill>
                </a:rPr>
                <a:t>If Table Stakes are all you need from </a:t>
              </a:r>
              <a:r>
                <a:rPr lang="en-US" sz="1200" dirty="0" smtClean="0">
                  <a:solidFill>
                    <a:srgbClr val="333333"/>
                  </a:solidFill>
                </a:rPr>
                <a:t>your F&amp;B </a:t>
              </a:r>
              <a:r>
                <a:rPr lang="en-US" sz="1200" dirty="0">
                  <a:solidFill>
                    <a:srgbClr val="333333"/>
                  </a:solidFill>
                </a:rPr>
                <a:t>POS solution, the only true differentiator for the organization is price. </a:t>
              </a:r>
              <a:r>
                <a:rPr lang="en-US" sz="1200" dirty="0" smtClean="0">
                  <a:solidFill>
                    <a:srgbClr val="333333"/>
                  </a:solidFill>
                </a:rPr>
                <a:t>Also, realize that maintaining the PCI compliant status in your venue involves your people, processes, various technical components, and third parties (i.e. payment processor). To differentiate your experience &amp; gain efficiencies in your venue, dig </a:t>
              </a:r>
              <a:r>
                <a:rPr lang="en-US" sz="1200" dirty="0">
                  <a:solidFill>
                    <a:srgbClr val="333333"/>
                  </a:solidFill>
                </a:rPr>
                <a:t>deeper </a:t>
              </a:r>
              <a:r>
                <a:rPr lang="en-US" sz="1200" dirty="0" smtClean="0">
                  <a:solidFill>
                    <a:srgbClr val="333333"/>
                  </a:solidFill>
                </a:rPr>
                <a:t>into the details and advanced features to </a:t>
              </a:r>
              <a:r>
                <a:rPr lang="en-US" sz="1200" dirty="0">
                  <a:solidFill>
                    <a:srgbClr val="333333"/>
                  </a:solidFill>
                </a:rPr>
                <a:t>find the best price to value for your needs.</a:t>
              </a:r>
            </a:p>
          </p:txBody>
        </p:sp>
        <p:pic>
          <p:nvPicPr>
            <p:cNvPr id="98" name="Picture 5" descr="insight.png"/>
            <p:cNvPicPr>
              <a:picLocks noChangeAspect="1"/>
            </p:cNvPicPr>
            <p:nvPr/>
          </p:nvPicPr>
          <p:blipFill>
            <a:blip r:embed="rId18" cstate="print"/>
            <a:stretch>
              <a:fillRect/>
            </a:stretch>
          </p:blipFill>
          <p:spPr>
            <a:xfrm>
              <a:off x="328614" y="3604355"/>
              <a:ext cx="1156653" cy="832757"/>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What does this mean?</a:t>
            </a:r>
            <a:endParaRPr lang="en-CA" b="1" i="1" dirty="0">
              <a:solidFill>
                <a:srgbClr val="333333"/>
              </a:solidFill>
            </a:endParaRPr>
          </a:p>
        </p:txBody>
      </p:sp>
      <p:sp>
        <p:nvSpPr>
          <p:cNvPr id="26" name="Rounded Rectangle 25"/>
          <p:cNvSpPr/>
          <p:nvPr>
            <p:custDataLst>
              <p:tags r:id="rId1"/>
            </p:custDataLst>
          </p:nvPr>
        </p:nvSpPr>
        <p:spPr>
          <a:xfrm rot="10800000">
            <a:off x="5486400" y="50292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27" name="Flowchart: Stored Data 21"/>
          <p:cNvSpPr>
            <a:spLocks noChangeArrowheads="1"/>
          </p:cNvSpPr>
          <p:nvPr>
            <p:custDataLst>
              <p:tags r:id="rId2"/>
            </p:custDataLst>
          </p:nvPr>
        </p:nvSpPr>
        <p:spPr bwMode="auto">
          <a:xfrm flipH="1">
            <a:off x="1828167" y="3200400"/>
            <a:ext cx="3474720" cy="594360"/>
          </a:xfrm>
          <a:prstGeom prst="rect">
            <a:avLst/>
          </a:prstGeom>
          <a:solidFill>
            <a:schemeClr val="bg2">
              <a:lumMod val="85000"/>
            </a:schemeClr>
          </a:solidFill>
          <a:ln w="6350">
            <a:noFill/>
            <a:miter lim="800000"/>
            <a:headEnd/>
            <a:tailEnd/>
          </a:ln>
          <a:effectLst/>
        </p:spPr>
        <p:txBody>
          <a:bodyPr anchor="ctr"/>
          <a:lstStyle/>
          <a:p>
            <a:pPr algn="l"/>
            <a:r>
              <a:rPr lang="en-CA" sz="1200" dirty="0">
                <a:latin typeface="Arial" pitchFamily="34" charset="0"/>
                <a:cs typeface="Arial" pitchFamily="34" charset="0"/>
              </a:rPr>
              <a:t>The solution is capable of continuing operations without online connectivity regardless of deployment </a:t>
            </a:r>
            <a:r>
              <a:rPr lang="en-CA" sz="1200" dirty="0" smtClean="0">
                <a:latin typeface="Arial" pitchFamily="34" charset="0"/>
                <a:cs typeface="Arial" pitchFamily="34" charset="0"/>
              </a:rPr>
              <a:t>model.</a:t>
            </a:r>
            <a:endParaRPr lang="en-US" sz="1200" dirty="0">
              <a:latin typeface="Arial" pitchFamily="34" charset="0"/>
              <a:cs typeface="Arial" pitchFamily="34" charset="0"/>
            </a:endParaRPr>
          </a:p>
        </p:txBody>
      </p:sp>
      <p:sp>
        <p:nvSpPr>
          <p:cNvPr id="28" name="Rectangle 27"/>
          <p:cNvSpPr>
            <a:spLocks noChangeArrowheads="1"/>
          </p:cNvSpPr>
          <p:nvPr>
            <p:custDataLst>
              <p:tags r:id="rId3"/>
            </p:custDataLst>
          </p:nvPr>
        </p:nvSpPr>
        <p:spPr bwMode="auto">
          <a:xfrm flipH="1">
            <a:off x="319407" y="3200399"/>
            <a:ext cx="1463040" cy="593725"/>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a:latin typeface="Arial" pitchFamily="34" charset="0"/>
                <a:cs typeface="Arial" pitchFamily="34" charset="0"/>
              </a:rPr>
              <a:t>Offline Access</a:t>
            </a:r>
          </a:p>
        </p:txBody>
      </p:sp>
      <p:sp>
        <p:nvSpPr>
          <p:cNvPr id="29" name="Flowchart: Stored Data 21"/>
          <p:cNvSpPr>
            <a:spLocks noChangeArrowheads="1"/>
          </p:cNvSpPr>
          <p:nvPr>
            <p:custDataLst>
              <p:tags r:id="rId4"/>
            </p:custDataLst>
          </p:nvPr>
        </p:nvSpPr>
        <p:spPr bwMode="auto">
          <a:xfrm flipH="1">
            <a:off x="1828167" y="3840480"/>
            <a:ext cx="3474720" cy="457200"/>
          </a:xfrm>
          <a:prstGeom prst="rect">
            <a:avLst/>
          </a:prstGeom>
          <a:solidFill>
            <a:schemeClr val="bg2">
              <a:lumMod val="9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Data can be </a:t>
            </a:r>
            <a:r>
              <a:rPr lang="en-CA" sz="1200" dirty="0">
                <a:latin typeface="Arial" pitchFamily="34" charset="0"/>
                <a:cs typeface="Arial" pitchFamily="34" charset="0"/>
              </a:rPr>
              <a:t>extracted </a:t>
            </a:r>
            <a:r>
              <a:rPr lang="en-CA" sz="1200" dirty="0" smtClean="0">
                <a:latin typeface="Arial" pitchFamily="34" charset="0"/>
                <a:cs typeface="Arial" pitchFamily="34" charset="0"/>
              </a:rPr>
              <a:t>from the POS solution for </a:t>
            </a:r>
            <a:r>
              <a:rPr lang="en-CA" sz="1200" dirty="0">
                <a:latin typeface="Arial" pitchFamily="34" charset="0"/>
                <a:cs typeface="Arial" pitchFamily="34" charset="0"/>
              </a:rPr>
              <a:t>business intelligence and accounting.</a:t>
            </a:r>
          </a:p>
        </p:txBody>
      </p:sp>
      <p:sp>
        <p:nvSpPr>
          <p:cNvPr id="30" name="Rectangle 29"/>
          <p:cNvSpPr>
            <a:spLocks noChangeArrowheads="1"/>
          </p:cNvSpPr>
          <p:nvPr>
            <p:custDataLst>
              <p:tags r:id="rId5"/>
            </p:custDataLst>
          </p:nvPr>
        </p:nvSpPr>
        <p:spPr bwMode="auto">
          <a:xfrm flipH="1">
            <a:off x="319407" y="3840480"/>
            <a:ext cx="1463040" cy="457200"/>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a:latin typeface="Arial" pitchFamily="34" charset="0"/>
                <a:cs typeface="Arial" pitchFamily="34" charset="0"/>
              </a:rPr>
              <a:t>Data </a:t>
            </a:r>
            <a:r>
              <a:rPr lang="en-US" sz="1400" dirty="0" smtClean="0">
                <a:latin typeface="Arial" pitchFamily="34" charset="0"/>
                <a:cs typeface="Arial" pitchFamily="34" charset="0"/>
              </a:rPr>
              <a:t>Extraction</a:t>
            </a:r>
            <a:endParaRPr lang="en-US" sz="1400" dirty="0">
              <a:latin typeface="Arial" pitchFamily="34" charset="0"/>
              <a:cs typeface="Arial" pitchFamily="34" charset="0"/>
            </a:endParaRPr>
          </a:p>
        </p:txBody>
      </p:sp>
      <p:sp>
        <p:nvSpPr>
          <p:cNvPr id="31" name="Flowchart: Stored Data 20"/>
          <p:cNvSpPr>
            <a:spLocks noChangeArrowheads="1"/>
          </p:cNvSpPr>
          <p:nvPr>
            <p:custDataLst>
              <p:tags r:id="rId6"/>
            </p:custDataLst>
          </p:nvPr>
        </p:nvSpPr>
        <p:spPr bwMode="auto">
          <a:xfrm flipH="1">
            <a:off x="1828167" y="2651760"/>
            <a:ext cx="3474720" cy="498475"/>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The </a:t>
            </a:r>
            <a:r>
              <a:rPr lang="en-CA" sz="1200" dirty="0" smtClean="0">
                <a:latin typeface="Arial" pitchFamily="34" charset="0"/>
                <a:cs typeface="Arial" pitchFamily="34" charset="0"/>
              </a:rPr>
              <a:t>solution </a:t>
            </a:r>
            <a:r>
              <a:rPr lang="en-CA" sz="1200" dirty="0">
                <a:latin typeface="Arial" pitchFamily="34" charset="0"/>
                <a:cs typeface="Arial" pitchFamily="34" charset="0"/>
              </a:rPr>
              <a:t>provides </a:t>
            </a:r>
            <a:r>
              <a:rPr lang="en-CA" sz="1200" dirty="0" smtClean="0">
                <a:latin typeface="Arial" pitchFamily="34" charset="0"/>
                <a:cs typeface="Arial" pitchFamily="34" charset="0"/>
              </a:rPr>
              <a:t>administrators with the ability to control access and </a:t>
            </a:r>
            <a:r>
              <a:rPr lang="en-CA" sz="1200" dirty="0">
                <a:latin typeface="Arial" pitchFamily="34" charset="0"/>
                <a:cs typeface="Arial" pitchFamily="34" charset="0"/>
              </a:rPr>
              <a:t>create user </a:t>
            </a:r>
            <a:r>
              <a:rPr lang="en-CA" sz="1200" dirty="0" smtClean="0">
                <a:latin typeface="Arial" pitchFamily="34" charset="0"/>
                <a:cs typeface="Arial" pitchFamily="34" charset="0"/>
              </a:rPr>
              <a:t>groups.</a:t>
            </a:r>
            <a:endParaRPr lang="en-CA" sz="1200" dirty="0">
              <a:latin typeface="Arial" pitchFamily="34" charset="0"/>
              <a:cs typeface="Arial" pitchFamily="34" charset="0"/>
            </a:endParaRPr>
          </a:p>
        </p:txBody>
      </p:sp>
      <p:sp>
        <p:nvSpPr>
          <p:cNvPr id="32" name="Rectangle 31"/>
          <p:cNvSpPr>
            <a:spLocks noChangeArrowheads="1"/>
          </p:cNvSpPr>
          <p:nvPr>
            <p:custDataLst>
              <p:tags r:id="rId7"/>
            </p:custDataLst>
          </p:nvPr>
        </p:nvSpPr>
        <p:spPr bwMode="auto">
          <a:xfrm flipH="1">
            <a:off x="319407" y="2651760"/>
            <a:ext cx="1463040" cy="498764"/>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a:latin typeface="Arial" pitchFamily="34" charset="0"/>
                <a:cs typeface="Arial" pitchFamily="34" charset="0"/>
              </a:rPr>
              <a:t>Role-Based Access</a:t>
            </a:r>
          </a:p>
        </p:txBody>
      </p:sp>
      <p:sp>
        <p:nvSpPr>
          <p:cNvPr id="33" name="Flowchart: Stored Data 19"/>
          <p:cNvSpPr>
            <a:spLocks noChangeArrowheads="1"/>
          </p:cNvSpPr>
          <p:nvPr>
            <p:custDataLst>
              <p:tags r:id="rId8"/>
            </p:custDataLst>
          </p:nvPr>
        </p:nvSpPr>
        <p:spPr bwMode="auto">
          <a:xfrm flipH="1">
            <a:off x="1828167" y="2011361"/>
            <a:ext cx="3474720" cy="599123"/>
          </a:xfrm>
          <a:prstGeom prst="rect">
            <a:avLst/>
          </a:prstGeom>
          <a:solidFill>
            <a:schemeClr val="bg2">
              <a:lumMod val="85000"/>
            </a:schemeClr>
          </a:solidFill>
          <a:ln w="6350">
            <a:noFill/>
            <a:miter lim="800000"/>
            <a:headEnd/>
            <a:tailEnd/>
          </a:ln>
        </p:spPr>
        <p:txBody>
          <a:bodyPr anchor="ctr"/>
          <a:lstStyle/>
          <a:p>
            <a:pPr algn="l"/>
            <a:r>
              <a:rPr lang="en-CA" sz="1200" dirty="0">
                <a:latin typeface="Arial" pitchFamily="34" charset="0"/>
                <a:cs typeface="Arial" pitchFamily="34" charset="0"/>
              </a:rPr>
              <a:t>The solution is compliant with Payment Card Industry (PCI </a:t>
            </a:r>
            <a:r>
              <a:rPr lang="en-CA" sz="1200" dirty="0" smtClean="0">
                <a:latin typeface="Arial" pitchFamily="34" charset="0"/>
                <a:cs typeface="Arial" pitchFamily="34" charset="0"/>
              </a:rPr>
              <a:t>v2.0) </a:t>
            </a:r>
            <a:r>
              <a:rPr lang="en-CA" sz="1200" dirty="0">
                <a:latin typeface="Arial" pitchFamily="34" charset="0"/>
                <a:cs typeface="Arial" pitchFamily="34" charset="0"/>
              </a:rPr>
              <a:t>standards and also supports credit card </a:t>
            </a:r>
            <a:r>
              <a:rPr lang="en-CA" sz="1200" dirty="0" smtClean="0">
                <a:latin typeface="Arial" pitchFamily="34" charset="0"/>
                <a:cs typeface="Arial" pitchFamily="34" charset="0"/>
              </a:rPr>
              <a:t>tokenization.</a:t>
            </a:r>
            <a:endParaRPr lang="en-CA" sz="1200" dirty="0">
              <a:latin typeface="Arial" pitchFamily="34" charset="0"/>
              <a:cs typeface="Arial" pitchFamily="34" charset="0"/>
            </a:endParaRPr>
          </a:p>
        </p:txBody>
      </p:sp>
      <p:sp>
        <p:nvSpPr>
          <p:cNvPr id="34" name="Rectangle 33"/>
          <p:cNvSpPr>
            <a:spLocks noChangeArrowheads="1"/>
          </p:cNvSpPr>
          <p:nvPr>
            <p:custDataLst>
              <p:tags r:id="rId9"/>
            </p:custDataLst>
          </p:nvPr>
        </p:nvSpPr>
        <p:spPr bwMode="auto">
          <a:xfrm flipH="1">
            <a:off x="319407" y="2011996"/>
            <a:ext cx="1463040" cy="598199"/>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PCI Compliance* </a:t>
            </a:r>
            <a:endParaRPr lang="en-US" sz="1400" dirty="0">
              <a:latin typeface="Arial" pitchFamily="34" charset="0"/>
              <a:cs typeface="Arial" pitchFamily="34" charset="0"/>
            </a:endParaRPr>
          </a:p>
        </p:txBody>
      </p:sp>
      <p:sp>
        <p:nvSpPr>
          <p:cNvPr id="35" name="Flowchart: Stored Data 21"/>
          <p:cNvSpPr>
            <a:spLocks noChangeArrowheads="1"/>
          </p:cNvSpPr>
          <p:nvPr>
            <p:custDataLst>
              <p:tags r:id="rId10"/>
            </p:custDataLst>
          </p:nvPr>
        </p:nvSpPr>
        <p:spPr bwMode="auto">
          <a:xfrm flipH="1">
            <a:off x="1828800" y="4343400"/>
            <a:ext cx="3474720" cy="45720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solution tracks table status and allows servers to be assigned to specific tables.</a:t>
            </a:r>
            <a:endParaRPr lang="en-US" sz="1200" dirty="0" smtClean="0">
              <a:solidFill>
                <a:srgbClr val="FF0000"/>
              </a:solidFill>
              <a:latin typeface="Arial" pitchFamily="34" charset="0"/>
              <a:cs typeface="Arial" pitchFamily="34" charset="0"/>
            </a:endParaRPr>
          </a:p>
        </p:txBody>
      </p:sp>
      <p:sp>
        <p:nvSpPr>
          <p:cNvPr id="36" name="Rectangle 35"/>
          <p:cNvSpPr>
            <a:spLocks noChangeArrowheads="1"/>
          </p:cNvSpPr>
          <p:nvPr>
            <p:custDataLst>
              <p:tags r:id="rId11"/>
            </p:custDataLst>
          </p:nvPr>
        </p:nvSpPr>
        <p:spPr bwMode="auto">
          <a:xfrm flipH="1">
            <a:off x="320040" y="4343400"/>
            <a:ext cx="1463040" cy="457200"/>
          </a:xfrm>
          <a:prstGeom prst="rect">
            <a:avLst/>
          </a:prstGeom>
          <a:solidFill>
            <a:schemeClr val="bg2">
              <a:lumMod val="85000"/>
            </a:schemeClr>
          </a:solidFill>
          <a:ln w="25400">
            <a:noFill/>
            <a:miter lim="800000"/>
            <a:headEnd/>
            <a:tailEnd/>
          </a:ln>
          <a:effectLst/>
        </p:spPr>
        <p:txBody>
          <a:bodyPr anchor="ctr"/>
          <a:lstStyle/>
          <a:p>
            <a:pPr algn="l">
              <a:defRPr/>
            </a:pPr>
            <a:r>
              <a:rPr lang="en-CA" sz="1400" dirty="0"/>
              <a:t>Table Management</a:t>
            </a:r>
            <a:endParaRPr lang="en-US" sz="1400" dirty="0">
              <a:latin typeface="Arial" pitchFamily="34" charset="0"/>
              <a:cs typeface="Arial" pitchFamily="34" charset="0"/>
            </a:endParaRPr>
          </a:p>
        </p:txBody>
      </p:sp>
      <p:sp>
        <p:nvSpPr>
          <p:cNvPr id="37" name="Flowchart: Stored Data 21"/>
          <p:cNvSpPr>
            <a:spLocks noChangeArrowheads="1"/>
          </p:cNvSpPr>
          <p:nvPr>
            <p:custDataLst>
              <p:tags r:id="rId12"/>
            </p:custDataLst>
          </p:nvPr>
        </p:nvSpPr>
        <p:spPr bwMode="auto">
          <a:xfrm flipH="1">
            <a:off x="1828800" y="4846319"/>
            <a:ext cx="3474720" cy="548641"/>
          </a:xfrm>
          <a:prstGeom prst="rect">
            <a:avLst/>
          </a:prstGeom>
          <a:solidFill>
            <a:schemeClr val="bg2">
              <a:lumMod val="95000"/>
            </a:schemeClr>
          </a:solidFill>
          <a:ln w="6350">
            <a:noFill/>
            <a:miter lim="800000"/>
            <a:headEnd/>
            <a:tailEnd/>
          </a:ln>
          <a:effectLst/>
        </p:spPr>
        <p:txBody>
          <a:bodyPr anchor="ctr"/>
          <a:lstStyle/>
          <a:p>
            <a:pPr algn="l"/>
            <a:r>
              <a:rPr lang="en-US" sz="1200" dirty="0">
                <a:solidFill>
                  <a:srgbClr val="333333"/>
                </a:solidFill>
                <a:latin typeface="Arial" pitchFamily="34" charset="0"/>
                <a:cs typeface="Arial" pitchFamily="34" charset="0"/>
              </a:rPr>
              <a:t>The solution includes KDS support and assists in kitchen production by printing/displaying orders, recipes by prep </a:t>
            </a:r>
            <a:r>
              <a:rPr lang="en-US" sz="1200" dirty="0" smtClean="0">
                <a:solidFill>
                  <a:srgbClr val="333333"/>
                </a:solidFill>
                <a:latin typeface="Arial" pitchFamily="34" charset="0"/>
                <a:cs typeface="Arial" pitchFamily="34" charset="0"/>
              </a:rPr>
              <a:t>line, </a:t>
            </a:r>
            <a:r>
              <a:rPr lang="en-US" sz="1200" dirty="0">
                <a:solidFill>
                  <a:srgbClr val="333333"/>
                </a:solidFill>
                <a:latin typeface="Arial" pitchFamily="34" charset="0"/>
                <a:cs typeface="Arial" pitchFamily="34" charset="0"/>
              </a:rPr>
              <a:t>or other criteria.</a:t>
            </a:r>
            <a:endParaRPr lang="en-US" sz="1200" dirty="0">
              <a:solidFill>
                <a:srgbClr val="FF0000"/>
              </a:solidFill>
              <a:latin typeface="Arial" pitchFamily="34" charset="0"/>
              <a:cs typeface="Arial" pitchFamily="34" charset="0"/>
            </a:endParaRPr>
          </a:p>
        </p:txBody>
      </p:sp>
      <p:sp>
        <p:nvSpPr>
          <p:cNvPr id="38" name="Rectangle 37"/>
          <p:cNvSpPr>
            <a:spLocks noChangeArrowheads="1"/>
          </p:cNvSpPr>
          <p:nvPr>
            <p:custDataLst>
              <p:tags r:id="rId13"/>
            </p:custDataLst>
          </p:nvPr>
        </p:nvSpPr>
        <p:spPr bwMode="auto">
          <a:xfrm flipH="1">
            <a:off x="320040" y="4846319"/>
            <a:ext cx="1463040" cy="548641"/>
          </a:xfrm>
          <a:prstGeom prst="rect">
            <a:avLst/>
          </a:prstGeom>
          <a:solidFill>
            <a:schemeClr val="bg2">
              <a:lumMod val="95000"/>
            </a:schemeClr>
          </a:solidFill>
          <a:ln w="25400">
            <a:noFill/>
            <a:miter lim="800000"/>
            <a:headEnd/>
            <a:tailEnd/>
          </a:ln>
          <a:effectLst/>
        </p:spPr>
        <p:txBody>
          <a:bodyPr anchor="ctr"/>
          <a:lstStyle/>
          <a:p>
            <a:pPr algn="l">
              <a:defRPr/>
            </a:pPr>
            <a:r>
              <a:rPr lang="en-CA" sz="1400" dirty="0"/>
              <a:t>Kitchen Management </a:t>
            </a:r>
            <a:endParaRPr lang="en-US" sz="1400" dirty="0">
              <a:latin typeface="Arial" pitchFamily="34" charset="0"/>
              <a:cs typeface="Arial" pitchFamily="34" charset="0"/>
            </a:endParaRPr>
          </a:p>
        </p:txBody>
      </p:sp>
      <p:sp>
        <p:nvSpPr>
          <p:cNvPr id="39" name="Flowchart: Stored Data 19"/>
          <p:cNvSpPr>
            <a:spLocks noChangeArrowheads="1"/>
          </p:cNvSpPr>
          <p:nvPr>
            <p:custDataLst>
              <p:tags r:id="rId14"/>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it is:</a:t>
            </a:r>
          </a:p>
        </p:txBody>
      </p:sp>
      <p:sp>
        <p:nvSpPr>
          <p:cNvPr id="40" name="Rectangle 39"/>
          <p:cNvSpPr>
            <a:spLocks noChangeArrowheads="1"/>
          </p:cNvSpPr>
          <p:nvPr>
            <p:custDataLst>
              <p:tags r:id="rId15"/>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4" name="TextBox 23"/>
          <p:cNvSpPr txBox="1"/>
          <p:nvPr/>
        </p:nvSpPr>
        <p:spPr>
          <a:xfrm>
            <a:off x="5497672" y="4692879"/>
            <a:ext cx="3326288" cy="707886"/>
          </a:xfrm>
          <a:prstGeom prst="rect">
            <a:avLst/>
          </a:prstGeom>
          <a:noFill/>
        </p:spPr>
        <p:txBody>
          <a:bodyPr wrap="square" rtlCol="0">
            <a:spAutoFit/>
          </a:bodyPr>
          <a:lstStyle/>
          <a:p>
            <a:pPr algn="l"/>
            <a:r>
              <a:rPr lang="en-CA" sz="1000" dirty="0" smtClean="0"/>
              <a:t>*While </a:t>
            </a:r>
            <a:r>
              <a:rPr lang="en-US" sz="1000" dirty="0" smtClean="0"/>
              <a:t>P2Pe </a:t>
            </a:r>
            <a:r>
              <a:rPr lang="en-US" sz="1000" dirty="0"/>
              <a:t>and </a:t>
            </a:r>
            <a:r>
              <a:rPr lang="en-US" sz="1000" dirty="0" smtClean="0"/>
              <a:t>EMV are widespread </a:t>
            </a:r>
            <a:r>
              <a:rPr lang="en-US" sz="1000" dirty="0"/>
              <a:t>industry concerns </a:t>
            </a:r>
            <a:r>
              <a:rPr lang="en-US" sz="1000" dirty="0" smtClean="0"/>
              <a:t>at the moment, they are also highly dependent on hardware &amp; payment processors that are outside of the scope of this Vendor Landscape.</a:t>
            </a:r>
            <a:endParaRPr lang="en-CA" sz="1000" dirty="0"/>
          </a:p>
        </p:txBody>
      </p:sp>
      <p:grpSp>
        <p:nvGrpSpPr>
          <p:cNvPr id="25" name="Group 24"/>
          <p:cNvGrpSpPr/>
          <p:nvPr/>
        </p:nvGrpSpPr>
        <p:grpSpPr>
          <a:xfrm>
            <a:off x="0" y="6422955"/>
            <a:ext cx="9144000" cy="437555"/>
            <a:chOff x="0" y="6422955"/>
            <a:chExt cx="9144000" cy="437555"/>
          </a:xfrm>
        </p:grpSpPr>
        <p:pic>
          <p:nvPicPr>
            <p:cNvPr id="41" name="Picture 3">
              <a:hlinkClick r:id="rId19"/>
            </p:cNvPr>
            <p:cNvPicPr>
              <a:picLocks noChangeAspect="1" noChangeArrowheads="1"/>
            </p:cNvPicPr>
            <p:nvPr/>
          </p:nvPicPr>
          <p:blipFill>
            <a:blip r:embed="rId20" cstate="print"/>
            <a:srcRect/>
            <a:stretch>
              <a:fillRect/>
            </a:stretch>
          </p:blipFill>
          <p:spPr bwMode="auto">
            <a:xfrm>
              <a:off x="0" y="6422955"/>
              <a:ext cx="9144000" cy="437555"/>
            </a:xfrm>
            <a:prstGeom prst="rect">
              <a:avLst/>
            </a:prstGeom>
            <a:noFill/>
            <a:ln w="9525">
              <a:noFill/>
              <a:miter lim="800000"/>
              <a:headEnd/>
              <a:tailEnd/>
            </a:ln>
          </p:spPr>
        </p:pic>
        <p:pic>
          <p:nvPicPr>
            <p:cNvPr id="42" name="Picture 41" descr="itrg-logo.png"/>
            <p:cNvPicPr>
              <a:picLocks noChangeAspect="1"/>
            </p:cNvPicPr>
            <p:nvPr/>
          </p:nvPicPr>
          <p:blipFill>
            <a:blip r:embed="rId21"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098389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32" name="Rounded Rectangle 31"/>
          <p:cNvSpPr/>
          <p:nvPr>
            <p:custDataLst>
              <p:tags r:id="rId1"/>
            </p:custDataLst>
          </p:nvPr>
        </p:nvSpPr>
        <p:spPr>
          <a:xfrm rot="10800000">
            <a:off x="323411" y="5259227"/>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33" name="Flowchart: Stored Data 21"/>
          <p:cNvSpPr>
            <a:spLocks noChangeArrowheads="1"/>
          </p:cNvSpPr>
          <p:nvPr>
            <p:custDataLst>
              <p:tags r:id="rId2"/>
            </p:custDataLst>
          </p:nvPr>
        </p:nvSpPr>
        <p:spPr bwMode="auto">
          <a:xfrm flipH="1">
            <a:off x="5348607" y="3474719"/>
            <a:ext cx="3474720" cy="687227"/>
          </a:xfrm>
          <a:prstGeom prst="rect">
            <a:avLst/>
          </a:prstGeom>
          <a:solidFill>
            <a:schemeClr val="bg2">
              <a:lumMod val="8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The solution </a:t>
            </a:r>
            <a:r>
              <a:rPr lang="en-CA" sz="1200" dirty="0">
                <a:latin typeface="Arial" pitchFamily="34" charset="0"/>
                <a:cs typeface="Arial" pitchFamily="34" charset="0"/>
              </a:rPr>
              <a:t>tracks inventory count both in-stock and in-transit, and can post alerts based on availability of ingredients to staff.</a:t>
            </a:r>
            <a:endParaRPr lang="en-US" sz="1200" dirty="0" smtClean="0">
              <a:latin typeface="Arial" pitchFamily="34" charset="0"/>
              <a:cs typeface="Arial" pitchFamily="34" charset="0"/>
            </a:endParaRPr>
          </a:p>
        </p:txBody>
      </p:sp>
      <p:sp>
        <p:nvSpPr>
          <p:cNvPr id="35" name="Rectangle 34"/>
          <p:cNvSpPr>
            <a:spLocks noChangeArrowheads="1"/>
          </p:cNvSpPr>
          <p:nvPr>
            <p:custDataLst>
              <p:tags r:id="rId3"/>
            </p:custDataLst>
          </p:nvPr>
        </p:nvSpPr>
        <p:spPr bwMode="auto">
          <a:xfrm flipH="1">
            <a:off x="3839847" y="3474719"/>
            <a:ext cx="1463040" cy="687227"/>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Inventory Management</a:t>
            </a:r>
            <a:endParaRPr lang="en-US" sz="1400" dirty="0">
              <a:latin typeface="Arial" pitchFamily="34" charset="0"/>
              <a:cs typeface="Arial" pitchFamily="34" charset="0"/>
            </a:endParaRPr>
          </a:p>
        </p:txBody>
      </p:sp>
      <p:sp>
        <p:nvSpPr>
          <p:cNvPr id="36" name="Flowchart: Stored Data 21"/>
          <p:cNvSpPr>
            <a:spLocks noChangeArrowheads="1"/>
          </p:cNvSpPr>
          <p:nvPr>
            <p:custDataLst>
              <p:tags r:id="rId4"/>
            </p:custDataLst>
          </p:nvPr>
        </p:nvSpPr>
        <p:spPr bwMode="auto">
          <a:xfrm flipH="1">
            <a:off x="5348607" y="4206239"/>
            <a:ext cx="3474720" cy="687227"/>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The solution allows performance monitoring, </a:t>
            </a:r>
            <a:r>
              <a:rPr lang="en-CA" sz="1200" dirty="0" smtClean="0">
                <a:latin typeface="Arial" pitchFamily="34" charset="0"/>
                <a:cs typeface="Arial" pitchFamily="34" charset="0"/>
              </a:rPr>
              <a:t>reporting, </a:t>
            </a:r>
            <a:r>
              <a:rPr lang="en-CA" sz="1200" dirty="0">
                <a:latin typeface="Arial" pitchFamily="34" charset="0"/>
                <a:cs typeface="Arial" pitchFamily="34" charset="0"/>
              </a:rPr>
              <a:t>&amp; table side ordering and payments </a:t>
            </a:r>
            <a:r>
              <a:rPr lang="en-CA" sz="1200" dirty="0" smtClean="0">
                <a:latin typeface="Arial" pitchFamily="34" charset="0"/>
                <a:cs typeface="Arial" pitchFamily="34" charset="0"/>
              </a:rPr>
              <a:t>on </a:t>
            </a:r>
            <a:r>
              <a:rPr lang="en-CA" sz="1200" dirty="0">
                <a:latin typeface="Arial" pitchFamily="34" charset="0"/>
                <a:cs typeface="Arial" pitchFamily="34" charset="0"/>
              </a:rPr>
              <a:t>mobile devices.</a:t>
            </a:r>
            <a:endParaRPr lang="en-US" sz="1200" dirty="0">
              <a:latin typeface="Arial" pitchFamily="34" charset="0"/>
              <a:cs typeface="Arial" pitchFamily="34" charset="0"/>
            </a:endParaRPr>
          </a:p>
        </p:txBody>
      </p:sp>
      <p:sp>
        <p:nvSpPr>
          <p:cNvPr id="37" name="Rectangle 36"/>
          <p:cNvSpPr>
            <a:spLocks noChangeArrowheads="1"/>
          </p:cNvSpPr>
          <p:nvPr>
            <p:custDataLst>
              <p:tags r:id="rId5"/>
            </p:custDataLst>
          </p:nvPr>
        </p:nvSpPr>
        <p:spPr bwMode="auto">
          <a:xfrm flipH="1">
            <a:off x="3839847" y="4206239"/>
            <a:ext cx="1463040" cy="687227"/>
          </a:xfrm>
          <a:prstGeom prst="rect">
            <a:avLst/>
          </a:prstGeom>
          <a:solidFill>
            <a:schemeClr val="bg2">
              <a:lumMod val="95000"/>
            </a:schemeClr>
          </a:solidFill>
          <a:ln w="25400">
            <a:noFill/>
            <a:miter lim="800000"/>
            <a:headEnd/>
            <a:tailEnd/>
          </a:ln>
          <a:effectLst/>
        </p:spPr>
        <p:txBody>
          <a:bodyPr anchor="ctr"/>
          <a:lstStyle/>
          <a:p>
            <a:pPr algn="l" fontAlgn="ctr"/>
            <a:r>
              <a:rPr lang="en-US" sz="1400" dirty="0">
                <a:latin typeface="Arial" pitchFamily="34" charset="0"/>
                <a:cs typeface="Arial" pitchFamily="34" charset="0"/>
              </a:rPr>
              <a:t>Mobile Capabilities</a:t>
            </a:r>
          </a:p>
        </p:txBody>
      </p:sp>
      <p:sp>
        <p:nvSpPr>
          <p:cNvPr id="38" name="Flowchart: Stored Data 20"/>
          <p:cNvSpPr>
            <a:spLocks noChangeArrowheads="1"/>
          </p:cNvSpPr>
          <p:nvPr>
            <p:custDataLst>
              <p:tags r:id="rId6"/>
            </p:custDataLst>
          </p:nvPr>
        </p:nvSpPr>
        <p:spPr bwMode="auto">
          <a:xfrm flipH="1">
            <a:off x="5348607" y="2743199"/>
            <a:ext cx="3474720" cy="687227"/>
          </a:xfrm>
          <a:prstGeom prst="rect">
            <a:avLst/>
          </a:prstGeom>
          <a:solidFill>
            <a:schemeClr val="bg2">
              <a:lumMod val="9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The solution </a:t>
            </a:r>
            <a:r>
              <a:rPr lang="en-CA" sz="1200" dirty="0">
                <a:latin typeface="Arial" pitchFamily="34" charset="0"/>
                <a:cs typeface="Arial" pitchFamily="34" charset="0"/>
              </a:rPr>
              <a:t>supports </a:t>
            </a:r>
            <a:r>
              <a:rPr lang="en-CA" sz="1200" dirty="0" smtClean="0">
                <a:latin typeface="Arial" pitchFamily="34" charset="0"/>
                <a:cs typeface="Arial" pitchFamily="34" charset="0"/>
              </a:rPr>
              <a:t>both fixed and </a:t>
            </a:r>
            <a:r>
              <a:rPr lang="en-CA" sz="1200" dirty="0">
                <a:latin typeface="Arial" pitchFamily="34" charset="0"/>
                <a:cs typeface="Arial" pitchFamily="34" charset="0"/>
              </a:rPr>
              <a:t>real-time </a:t>
            </a:r>
            <a:r>
              <a:rPr lang="en-CA" sz="1200" dirty="0" smtClean="0">
                <a:latin typeface="Arial" pitchFamily="34" charset="0"/>
                <a:cs typeface="Arial" pitchFamily="34" charset="0"/>
              </a:rPr>
              <a:t>promotions, impacting </a:t>
            </a:r>
            <a:r>
              <a:rPr lang="en-CA" sz="1200" dirty="0">
                <a:latin typeface="Arial" pitchFamily="34" charset="0"/>
                <a:cs typeface="Arial" pitchFamily="34" charset="0"/>
              </a:rPr>
              <a:t>pricing or product </a:t>
            </a:r>
            <a:r>
              <a:rPr lang="en-CA" sz="1200" dirty="0" smtClean="0">
                <a:latin typeface="Arial" pitchFamily="34" charset="0"/>
                <a:cs typeface="Arial" pitchFamily="34" charset="0"/>
              </a:rPr>
              <a:t>availability.</a:t>
            </a:r>
            <a:endParaRPr lang="en-US" sz="1200" dirty="0" smtClean="0">
              <a:latin typeface="Arial" pitchFamily="34" charset="0"/>
              <a:cs typeface="Arial" pitchFamily="34" charset="0"/>
            </a:endParaRPr>
          </a:p>
        </p:txBody>
      </p:sp>
      <p:sp>
        <p:nvSpPr>
          <p:cNvPr id="39" name="Rectangle 38"/>
          <p:cNvSpPr>
            <a:spLocks noChangeArrowheads="1"/>
          </p:cNvSpPr>
          <p:nvPr>
            <p:custDataLst>
              <p:tags r:id="rId7"/>
            </p:custDataLst>
          </p:nvPr>
        </p:nvSpPr>
        <p:spPr bwMode="auto">
          <a:xfrm flipH="1">
            <a:off x="3839847" y="2743199"/>
            <a:ext cx="1463040" cy="687227"/>
          </a:xfrm>
          <a:prstGeom prst="rect">
            <a:avLst/>
          </a:prstGeom>
          <a:solidFill>
            <a:schemeClr val="bg2">
              <a:lumMod val="95000"/>
            </a:schemeClr>
          </a:solidFill>
          <a:ln w="25400">
            <a:noFill/>
            <a:miter lim="800000"/>
            <a:headEnd/>
            <a:tailEnd/>
          </a:ln>
          <a:effectLst/>
        </p:spPr>
        <p:txBody>
          <a:bodyPr anchor="ctr"/>
          <a:lstStyle/>
          <a:p>
            <a:pPr algn="l" fontAlgn="ctr"/>
            <a:r>
              <a:rPr lang="en-US" sz="1400" dirty="0" smtClean="0">
                <a:latin typeface="Arial" pitchFamily="34" charset="0"/>
                <a:cs typeface="Arial" pitchFamily="34" charset="0"/>
              </a:rPr>
              <a:t>Promotions Management</a:t>
            </a:r>
            <a:endParaRPr lang="en-US" sz="1400" dirty="0">
              <a:latin typeface="Arial" pitchFamily="34" charset="0"/>
              <a:cs typeface="Arial" pitchFamily="34" charset="0"/>
            </a:endParaRPr>
          </a:p>
        </p:txBody>
      </p:sp>
      <p:sp>
        <p:nvSpPr>
          <p:cNvPr id="40" name="Flowchart: Stored Data 19"/>
          <p:cNvSpPr>
            <a:spLocks noChangeArrowheads="1"/>
          </p:cNvSpPr>
          <p:nvPr>
            <p:custDataLst>
              <p:tags r:id="rId8"/>
            </p:custDataLst>
          </p:nvPr>
        </p:nvSpPr>
        <p:spPr bwMode="auto">
          <a:xfrm flipH="1">
            <a:off x="5348607" y="2011361"/>
            <a:ext cx="3474720" cy="687227"/>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The solution has a comprehensive loyalty module that supports gift cards and campaigns. This can include casino player points. </a:t>
            </a:r>
          </a:p>
        </p:txBody>
      </p:sp>
      <p:sp>
        <p:nvSpPr>
          <p:cNvPr id="41" name="Rectangle 40"/>
          <p:cNvSpPr>
            <a:spLocks noChangeArrowheads="1"/>
          </p:cNvSpPr>
          <p:nvPr>
            <p:custDataLst>
              <p:tags r:id="rId9"/>
            </p:custDataLst>
          </p:nvPr>
        </p:nvSpPr>
        <p:spPr bwMode="auto">
          <a:xfrm flipH="1">
            <a:off x="3839847" y="2011996"/>
            <a:ext cx="1463040" cy="687227"/>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Loyalty</a:t>
            </a:r>
            <a:endParaRPr lang="en-US" sz="1400" dirty="0">
              <a:latin typeface="Arial" pitchFamily="34" charset="0"/>
              <a:cs typeface="Arial" pitchFamily="34" charset="0"/>
            </a:endParaRPr>
          </a:p>
        </p:txBody>
      </p:sp>
      <p:sp>
        <p:nvSpPr>
          <p:cNvPr id="45" name="Flowchart: Stored Data 21"/>
          <p:cNvSpPr>
            <a:spLocks noChangeArrowheads="1"/>
          </p:cNvSpPr>
          <p:nvPr>
            <p:custDataLst>
              <p:tags r:id="rId10"/>
            </p:custDataLst>
          </p:nvPr>
        </p:nvSpPr>
        <p:spPr bwMode="auto">
          <a:xfrm flipH="1">
            <a:off x="5349240" y="4937760"/>
            <a:ext cx="3474720" cy="687227"/>
          </a:xfrm>
          <a:prstGeom prst="rect">
            <a:avLst/>
          </a:prstGeom>
          <a:solidFill>
            <a:schemeClr val="bg2">
              <a:lumMod val="8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The solution enables menus to be generated </a:t>
            </a:r>
            <a:r>
              <a:rPr lang="en-CA" sz="1200" dirty="0">
                <a:latin typeface="Arial" pitchFamily="34" charset="0"/>
                <a:cs typeface="Arial" pitchFamily="34" charset="0"/>
              </a:rPr>
              <a:t>from within the system and </a:t>
            </a:r>
            <a:r>
              <a:rPr lang="en-CA" sz="1200" dirty="0" smtClean="0">
                <a:latin typeface="Arial" pitchFamily="34" charset="0"/>
                <a:cs typeface="Arial" pitchFamily="34" charset="0"/>
              </a:rPr>
              <a:t>broadcasted </a:t>
            </a:r>
            <a:r>
              <a:rPr lang="en-CA" sz="1200" dirty="0">
                <a:latin typeface="Arial" pitchFamily="34" charset="0"/>
                <a:cs typeface="Arial" pitchFamily="34" charset="0"/>
              </a:rPr>
              <a:t>to digital </a:t>
            </a:r>
            <a:r>
              <a:rPr lang="en-CA" sz="1200" dirty="0" smtClean="0">
                <a:latin typeface="Arial" pitchFamily="34" charset="0"/>
                <a:cs typeface="Arial" pitchFamily="34" charset="0"/>
              </a:rPr>
              <a:t>signage.</a:t>
            </a:r>
            <a:endParaRPr lang="en-US" sz="1200" dirty="0">
              <a:latin typeface="Arial" pitchFamily="34" charset="0"/>
              <a:cs typeface="Arial" pitchFamily="34" charset="0"/>
            </a:endParaRPr>
          </a:p>
        </p:txBody>
      </p:sp>
      <p:sp>
        <p:nvSpPr>
          <p:cNvPr id="46" name="Rectangle 45"/>
          <p:cNvSpPr>
            <a:spLocks noChangeArrowheads="1"/>
          </p:cNvSpPr>
          <p:nvPr>
            <p:custDataLst>
              <p:tags r:id="rId11"/>
            </p:custDataLst>
          </p:nvPr>
        </p:nvSpPr>
        <p:spPr bwMode="auto">
          <a:xfrm flipH="1">
            <a:off x="3840480" y="4937760"/>
            <a:ext cx="1463040" cy="687227"/>
          </a:xfrm>
          <a:prstGeom prst="rect">
            <a:avLst/>
          </a:prstGeom>
          <a:solidFill>
            <a:schemeClr val="bg2">
              <a:lumMod val="85000"/>
            </a:schemeClr>
          </a:solidFill>
          <a:ln w="25400">
            <a:noFill/>
            <a:miter lim="800000"/>
            <a:headEnd/>
            <a:tailEnd/>
          </a:ln>
          <a:effectLst/>
        </p:spPr>
        <p:txBody>
          <a:bodyPr anchor="ctr"/>
          <a:lstStyle/>
          <a:p>
            <a:pPr algn="l" fontAlgn="ctr">
              <a:spcBef>
                <a:spcPts val="0"/>
              </a:spcBef>
              <a:spcAft>
                <a:spcPts val="0"/>
              </a:spcAft>
              <a:defRPr/>
            </a:pPr>
            <a:r>
              <a:rPr lang="en-US" sz="1400" dirty="0">
                <a:latin typeface="Arial" pitchFamily="34" charset="0"/>
                <a:cs typeface="Arial" pitchFamily="34" charset="0"/>
              </a:rPr>
              <a:t>Digital </a:t>
            </a:r>
          </a:p>
          <a:p>
            <a:pPr algn="l" fontAlgn="ctr">
              <a:spcBef>
                <a:spcPts val="0"/>
              </a:spcBef>
              <a:spcAft>
                <a:spcPts val="0"/>
              </a:spcAft>
              <a:defRPr/>
            </a:pPr>
            <a:r>
              <a:rPr lang="en-US" sz="1400" dirty="0">
                <a:latin typeface="Arial" pitchFamily="34" charset="0"/>
                <a:cs typeface="Arial" pitchFamily="34" charset="0"/>
              </a:rPr>
              <a:t>Menu </a:t>
            </a:r>
            <a:r>
              <a:rPr lang="en-US" sz="1400" dirty="0" smtClean="0">
                <a:latin typeface="Arial" pitchFamily="34" charset="0"/>
                <a:cs typeface="Arial" pitchFamily="34" charset="0"/>
              </a:rPr>
              <a:t>Presentation</a:t>
            </a:r>
            <a:endParaRPr lang="en-US" sz="1400" dirty="0">
              <a:latin typeface="Arial" pitchFamily="34" charset="0"/>
              <a:cs typeface="Arial" pitchFamily="34" charset="0"/>
            </a:endParaRPr>
          </a:p>
        </p:txBody>
      </p:sp>
      <p:sp>
        <p:nvSpPr>
          <p:cNvPr id="53" name="Flowchart: Stored Data 19"/>
          <p:cNvSpPr>
            <a:spLocks noChangeArrowheads="1"/>
          </p:cNvSpPr>
          <p:nvPr>
            <p:custDataLst>
              <p:tags r:id="rId12"/>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54" name="Rectangle 53"/>
          <p:cNvSpPr>
            <a:spLocks noChangeArrowheads="1"/>
          </p:cNvSpPr>
          <p:nvPr>
            <p:custDataLst>
              <p:tags r:id="rId13"/>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2" name="TextBox 21"/>
          <p:cNvSpPr txBox="1"/>
          <p:nvPr>
            <p:custDataLst>
              <p:tags r:id="rId1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grpSp>
        <p:nvGrpSpPr>
          <p:cNvPr id="20" name="Group 19"/>
          <p:cNvGrpSpPr/>
          <p:nvPr/>
        </p:nvGrpSpPr>
        <p:grpSpPr>
          <a:xfrm>
            <a:off x="0" y="6422955"/>
            <a:ext cx="9144000" cy="437555"/>
            <a:chOff x="0" y="6422955"/>
            <a:chExt cx="9144000" cy="437555"/>
          </a:xfrm>
        </p:grpSpPr>
        <p:pic>
          <p:nvPicPr>
            <p:cNvPr id="21"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pic>
          <p:nvPicPr>
            <p:cNvPr id="23" name="Picture 22" descr="itrg-logo.png"/>
            <p:cNvPicPr>
              <a:picLocks noChangeAspect="1"/>
            </p:cNvPicPr>
            <p:nvPr/>
          </p:nvPicPr>
          <p:blipFill>
            <a:blip r:embed="rId1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963054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 continued</a:t>
            </a:r>
            <a:endParaRPr lang="en-US" dirty="0"/>
          </a:p>
        </p:txBody>
      </p:sp>
      <p:sp>
        <p:nvSpPr>
          <p:cNvPr id="42" name="Rounded Rectangle 41"/>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32" name="Rounded Rectangle 31"/>
          <p:cNvSpPr/>
          <p:nvPr>
            <p:custDataLst>
              <p:tags r:id="rId1"/>
            </p:custDataLst>
          </p:nvPr>
        </p:nvSpPr>
        <p:spPr>
          <a:xfrm rot="10800000">
            <a:off x="320040" y="4703486"/>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34" name="TextBox 33"/>
          <p:cNvSpPr txBox="1"/>
          <p:nvPr>
            <p:custDataLst>
              <p:tags r:id="rId2"/>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sp>
        <p:nvSpPr>
          <p:cNvPr id="53" name="Flowchart: Stored Data 19"/>
          <p:cNvSpPr>
            <a:spLocks noChangeArrowheads="1"/>
          </p:cNvSpPr>
          <p:nvPr>
            <p:custDataLst>
              <p:tags r:id="rId3"/>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54" name="Rectangle 53"/>
          <p:cNvSpPr>
            <a:spLocks noChangeArrowheads="1"/>
          </p:cNvSpPr>
          <p:nvPr>
            <p:custDataLst>
              <p:tags r:id="rId4"/>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0" name="Flowchart: Stored Data 21"/>
          <p:cNvSpPr>
            <a:spLocks noChangeArrowheads="1"/>
          </p:cNvSpPr>
          <p:nvPr>
            <p:custDataLst>
              <p:tags r:id="rId5"/>
            </p:custDataLst>
          </p:nvPr>
        </p:nvSpPr>
        <p:spPr bwMode="auto">
          <a:xfrm flipH="1">
            <a:off x="5349240" y="2737526"/>
            <a:ext cx="3474720" cy="685800"/>
          </a:xfrm>
          <a:prstGeom prst="rect">
            <a:avLst/>
          </a:prstGeom>
          <a:solidFill>
            <a:schemeClr val="bg2">
              <a:lumMod val="85000"/>
            </a:schemeClr>
          </a:solidFill>
          <a:ln w="6350">
            <a:noFill/>
            <a:miter lim="800000"/>
            <a:headEnd/>
            <a:tailEnd/>
          </a:ln>
          <a:effectLst/>
        </p:spPr>
        <p:txBody>
          <a:bodyPr anchor="ctr"/>
          <a:lstStyle/>
          <a:p>
            <a:pPr algn="l"/>
            <a:r>
              <a:rPr lang="en-US" sz="1200" dirty="0">
                <a:latin typeface="Arial" pitchFamily="34" charset="0"/>
                <a:cs typeface="Arial" pitchFamily="34" charset="0"/>
              </a:rPr>
              <a:t>The solution supports the ability for customers </a:t>
            </a:r>
            <a:r>
              <a:rPr lang="en-US" sz="1200" dirty="0" smtClean="0">
                <a:latin typeface="Arial" pitchFamily="34" charset="0"/>
                <a:cs typeface="Arial" pitchFamily="34" charset="0"/>
              </a:rPr>
              <a:t>to </a:t>
            </a:r>
            <a:r>
              <a:rPr lang="en-US" sz="1200" dirty="0">
                <a:latin typeface="Arial" pitchFamily="34" charset="0"/>
                <a:cs typeface="Arial" pitchFamily="34" charset="0"/>
              </a:rPr>
              <a:t>place orders or schedule reservations via web or mobile device.</a:t>
            </a:r>
          </a:p>
        </p:txBody>
      </p:sp>
      <p:sp>
        <p:nvSpPr>
          <p:cNvPr id="31" name="Rectangle 30"/>
          <p:cNvSpPr>
            <a:spLocks noChangeArrowheads="1"/>
          </p:cNvSpPr>
          <p:nvPr>
            <p:custDataLst>
              <p:tags r:id="rId6"/>
            </p:custDataLst>
          </p:nvPr>
        </p:nvSpPr>
        <p:spPr bwMode="auto">
          <a:xfrm flipH="1">
            <a:off x="3840480" y="2737526"/>
            <a:ext cx="1463040" cy="685800"/>
          </a:xfrm>
          <a:prstGeom prst="rect">
            <a:avLst/>
          </a:prstGeom>
          <a:solidFill>
            <a:schemeClr val="bg2">
              <a:lumMod val="85000"/>
            </a:schemeClr>
          </a:solidFill>
          <a:ln w="25400">
            <a:noFill/>
            <a:miter lim="800000"/>
            <a:headEnd/>
            <a:tailEnd/>
          </a:ln>
          <a:effectLst/>
        </p:spPr>
        <p:txBody>
          <a:bodyPr anchor="ctr"/>
          <a:lstStyle/>
          <a:p>
            <a:pPr algn="l" fontAlgn="ctr"/>
            <a:r>
              <a:rPr lang="en-US" sz="1400" dirty="0">
                <a:latin typeface="Arial" pitchFamily="34" charset="0"/>
                <a:cs typeface="Arial" pitchFamily="34" charset="0"/>
              </a:rPr>
              <a:t>Online Capabilities</a:t>
            </a:r>
          </a:p>
        </p:txBody>
      </p:sp>
      <p:sp>
        <p:nvSpPr>
          <p:cNvPr id="55" name="Flowchart: Stored Data 21"/>
          <p:cNvSpPr>
            <a:spLocks noChangeArrowheads="1"/>
          </p:cNvSpPr>
          <p:nvPr>
            <p:custDataLst>
              <p:tags r:id="rId7"/>
            </p:custDataLst>
          </p:nvPr>
        </p:nvSpPr>
        <p:spPr bwMode="auto">
          <a:xfrm flipH="1">
            <a:off x="5349240" y="3469046"/>
            <a:ext cx="3474720" cy="868680"/>
          </a:xfrm>
          <a:prstGeom prst="rect">
            <a:avLst/>
          </a:prstGeom>
          <a:solidFill>
            <a:schemeClr val="bg2">
              <a:lumMod val="95000"/>
            </a:schemeClr>
          </a:solidFill>
          <a:ln w="6350">
            <a:noFill/>
            <a:miter lim="800000"/>
            <a:headEnd/>
            <a:tailEnd/>
          </a:ln>
          <a:effectLst/>
        </p:spPr>
        <p:txBody>
          <a:bodyPr anchor="ctr"/>
          <a:lstStyle/>
          <a:p>
            <a:pPr algn="l"/>
            <a:r>
              <a:rPr lang="en-US" sz="1200" dirty="0">
                <a:latin typeface="Arial" pitchFamily="34" charset="0"/>
                <a:cs typeface="Arial" pitchFamily="34" charset="0"/>
              </a:rPr>
              <a:t>The </a:t>
            </a:r>
            <a:r>
              <a:rPr lang="en-US" sz="1200" dirty="0" smtClean="0">
                <a:latin typeface="Arial" pitchFamily="34" charset="0"/>
                <a:cs typeface="Arial" pitchFamily="34" charset="0"/>
              </a:rPr>
              <a:t>solution </a:t>
            </a:r>
            <a:r>
              <a:rPr lang="en-US" sz="1200" dirty="0">
                <a:latin typeface="Arial" pitchFamily="34" charset="0"/>
                <a:cs typeface="Arial" pitchFamily="34" charset="0"/>
              </a:rPr>
              <a:t>provides time &amp; attendance capabilities to track </a:t>
            </a:r>
            <a:r>
              <a:rPr lang="en-US" sz="1200" dirty="0" smtClean="0">
                <a:latin typeface="Arial" pitchFamily="34" charset="0"/>
                <a:cs typeface="Arial" pitchFamily="34" charset="0"/>
              </a:rPr>
              <a:t>staff </a:t>
            </a:r>
            <a:r>
              <a:rPr lang="en-US" sz="1200" dirty="0">
                <a:latin typeface="Arial" pitchFamily="34" charset="0"/>
                <a:cs typeface="Arial" pitchFamily="34" charset="0"/>
              </a:rPr>
              <a:t>time, adherence, </a:t>
            </a:r>
            <a:r>
              <a:rPr lang="en-US" sz="1200" dirty="0" smtClean="0">
                <a:latin typeface="Arial" pitchFamily="34" charset="0"/>
                <a:cs typeface="Arial" pitchFamily="34" charset="0"/>
              </a:rPr>
              <a:t>and performance/KPIs and </a:t>
            </a:r>
            <a:r>
              <a:rPr lang="en-US" sz="1200" dirty="0">
                <a:latin typeface="Arial" pitchFamily="34" charset="0"/>
                <a:cs typeface="Arial" pitchFamily="34" charset="0"/>
              </a:rPr>
              <a:t>coordinates </a:t>
            </a:r>
            <a:r>
              <a:rPr lang="en-US" sz="1200" dirty="0" smtClean="0">
                <a:latin typeface="Arial" pitchFamily="34" charset="0"/>
                <a:cs typeface="Arial" pitchFamily="34" charset="0"/>
              </a:rPr>
              <a:t>scheduling </a:t>
            </a:r>
            <a:r>
              <a:rPr lang="en-US" sz="1200" dirty="0">
                <a:latin typeface="Arial" pitchFamily="34" charset="0"/>
                <a:cs typeface="Arial" pitchFamily="34" charset="0"/>
              </a:rPr>
              <a:t>in accordance with </a:t>
            </a:r>
            <a:r>
              <a:rPr lang="en-US" sz="1200" dirty="0" smtClean="0">
                <a:latin typeface="Arial" pitchFamily="34" charset="0"/>
                <a:cs typeface="Arial" pitchFamily="34" charset="0"/>
              </a:rPr>
              <a:t>regulations &amp; </a:t>
            </a:r>
            <a:r>
              <a:rPr lang="en-US" sz="1200" dirty="0">
                <a:latin typeface="Arial" pitchFamily="34" charset="0"/>
                <a:cs typeface="Arial" pitchFamily="34" charset="0"/>
              </a:rPr>
              <a:t>business </a:t>
            </a:r>
            <a:r>
              <a:rPr lang="en-US" sz="1200" dirty="0" smtClean="0">
                <a:latin typeface="Arial" pitchFamily="34" charset="0"/>
                <a:cs typeface="Arial" pitchFamily="34" charset="0"/>
              </a:rPr>
              <a:t>needs. </a:t>
            </a:r>
            <a:endParaRPr lang="en-US" sz="1200" dirty="0">
              <a:latin typeface="Arial" pitchFamily="34" charset="0"/>
              <a:cs typeface="Arial" pitchFamily="34" charset="0"/>
            </a:endParaRPr>
          </a:p>
        </p:txBody>
      </p:sp>
      <p:sp>
        <p:nvSpPr>
          <p:cNvPr id="56" name="Rectangle 55"/>
          <p:cNvSpPr>
            <a:spLocks noChangeArrowheads="1"/>
          </p:cNvSpPr>
          <p:nvPr>
            <p:custDataLst>
              <p:tags r:id="rId8"/>
            </p:custDataLst>
          </p:nvPr>
        </p:nvSpPr>
        <p:spPr bwMode="auto">
          <a:xfrm flipH="1">
            <a:off x="3840480" y="3469046"/>
            <a:ext cx="1463040" cy="868680"/>
          </a:xfrm>
          <a:prstGeom prst="rect">
            <a:avLst/>
          </a:prstGeom>
          <a:solidFill>
            <a:schemeClr val="bg2">
              <a:lumMod val="95000"/>
            </a:schemeClr>
          </a:solidFill>
          <a:ln w="25400">
            <a:noFill/>
            <a:miter lim="800000"/>
            <a:headEnd/>
            <a:tailEnd/>
          </a:ln>
          <a:effectLst/>
        </p:spPr>
        <p:txBody>
          <a:bodyPr anchor="ctr"/>
          <a:lstStyle/>
          <a:p>
            <a:pPr algn="l" fontAlgn="ctr"/>
            <a:r>
              <a:rPr lang="en-US" sz="1400" dirty="0">
                <a:latin typeface="Arial" pitchFamily="34" charset="0"/>
                <a:cs typeface="Arial" pitchFamily="34" charset="0"/>
              </a:rPr>
              <a:t>Workforce Management</a:t>
            </a:r>
          </a:p>
        </p:txBody>
      </p:sp>
      <p:sp>
        <p:nvSpPr>
          <p:cNvPr id="57" name="Flowchart: Stored Data 21"/>
          <p:cNvSpPr>
            <a:spLocks noChangeArrowheads="1"/>
          </p:cNvSpPr>
          <p:nvPr>
            <p:custDataLst>
              <p:tags r:id="rId9"/>
            </p:custDataLst>
          </p:nvPr>
        </p:nvSpPr>
        <p:spPr bwMode="auto">
          <a:xfrm flipH="1">
            <a:off x="5349240" y="4383446"/>
            <a:ext cx="3474720" cy="685800"/>
          </a:xfrm>
          <a:prstGeom prst="rect">
            <a:avLst/>
          </a:prstGeom>
          <a:solidFill>
            <a:schemeClr val="bg2">
              <a:lumMod val="85000"/>
            </a:schemeClr>
          </a:solidFill>
          <a:ln w="6350">
            <a:noFill/>
            <a:miter lim="800000"/>
            <a:headEnd/>
            <a:tailEnd/>
          </a:ln>
          <a:effectLst/>
        </p:spPr>
        <p:txBody>
          <a:bodyPr anchor="ctr"/>
          <a:lstStyle/>
          <a:p>
            <a:pPr algn="l"/>
            <a:r>
              <a:rPr lang="en-CA" sz="1200" dirty="0">
                <a:latin typeface="Arial" pitchFamily="34" charset="0"/>
                <a:cs typeface="Arial" pitchFamily="34" charset="0"/>
              </a:rPr>
              <a:t>The solution can accept </a:t>
            </a:r>
            <a:r>
              <a:rPr lang="en-CA" sz="1200" dirty="0" smtClean="0">
                <a:latin typeface="Arial" pitchFamily="34" charset="0"/>
                <a:cs typeface="Arial" pitchFamily="34" charset="0"/>
              </a:rPr>
              <a:t>mobile </a:t>
            </a:r>
            <a:r>
              <a:rPr lang="en-CA" sz="1200" dirty="0">
                <a:latin typeface="Arial" pitchFamily="34" charset="0"/>
                <a:cs typeface="Arial" pitchFamily="34" charset="0"/>
              </a:rPr>
              <a:t>alternative payment methods such as Apple Pay and Google Wallet.</a:t>
            </a:r>
          </a:p>
        </p:txBody>
      </p:sp>
      <p:sp>
        <p:nvSpPr>
          <p:cNvPr id="58" name="Rectangle 57"/>
          <p:cNvSpPr>
            <a:spLocks noChangeArrowheads="1"/>
          </p:cNvSpPr>
          <p:nvPr>
            <p:custDataLst>
              <p:tags r:id="rId10"/>
            </p:custDataLst>
          </p:nvPr>
        </p:nvSpPr>
        <p:spPr bwMode="auto">
          <a:xfrm flipH="1">
            <a:off x="3840480" y="4383446"/>
            <a:ext cx="1463040" cy="685800"/>
          </a:xfrm>
          <a:prstGeom prst="rect">
            <a:avLst/>
          </a:prstGeom>
          <a:solidFill>
            <a:schemeClr val="bg2">
              <a:lumMod val="85000"/>
            </a:schemeClr>
          </a:solidFill>
          <a:ln w="25400">
            <a:noFill/>
            <a:miter lim="800000"/>
            <a:headEnd/>
            <a:tailEnd/>
          </a:ln>
          <a:effectLst/>
        </p:spPr>
        <p:txBody>
          <a:bodyPr anchor="ctr"/>
          <a:lstStyle/>
          <a:p>
            <a:pPr algn="l" fontAlgn="ctr"/>
            <a:r>
              <a:rPr lang="en-US" sz="1400" dirty="0">
                <a:latin typeface="Arial" pitchFamily="34" charset="0"/>
                <a:cs typeface="Arial" pitchFamily="34" charset="0"/>
              </a:rPr>
              <a:t>Mobile Payment Capabilities </a:t>
            </a:r>
          </a:p>
        </p:txBody>
      </p:sp>
      <p:sp>
        <p:nvSpPr>
          <p:cNvPr id="16" name="Flowchart: Stored Data 21"/>
          <p:cNvSpPr>
            <a:spLocks noChangeArrowheads="1"/>
          </p:cNvSpPr>
          <p:nvPr>
            <p:custDataLst>
              <p:tags r:id="rId11"/>
            </p:custDataLst>
          </p:nvPr>
        </p:nvSpPr>
        <p:spPr bwMode="auto">
          <a:xfrm flipH="1">
            <a:off x="5349240" y="1998912"/>
            <a:ext cx="3474720" cy="675322"/>
          </a:xfrm>
          <a:prstGeom prst="rect">
            <a:avLst/>
          </a:prstGeom>
          <a:solidFill>
            <a:schemeClr val="bg2">
              <a:lumMod val="95000"/>
            </a:schemeClr>
          </a:solidFill>
          <a:ln w="6350">
            <a:noFill/>
            <a:miter lim="800000"/>
            <a:headEnd/>
            <a:tailEnd/>
          </a:ln>
          <a:effectLst/>
        </p:spPr>
        <p:txBody>
          <a:bodyPr anchor="ctr"/>
          <a:lstStyle/>
          <a:p>
            <a:pPr algn="l"/>
            <a:r>
              <a:rPr lang="en-US" sz="1200" dirty="0">
                <a:latin typeface="Arial" pitchFamily="34" charset="0"/>
                <a:cs typeface="Arial" pitchFamily="34" charset="0"/>
              </a:rPr>
              <a:t>The solution </a:t>
            </a:r>
            <a:r>
              <a:rPr lang="en-US" sz="1200" dirty="0" smtClean="0">
                <a:latin typeface="Arial" pitchFamily="34" charset="0"/>
                <a:cs typeface="Arial" pitchFamily="34" charset="0"/>
              </a:rPr>
              <a:t>comes with reporting templates and is capable </a:t>
            </a:r>
            <a:r>
              <a:rPr lang="en-US" sz="1200" dirty="0">
                <a:latin typeface="Arial" pitchFamily="34" charset="0"/>
                <a:cs typeface="Arial" pitchFamily="34" charset="0"/>
              </a:rPr>
              <a:t>of standard reporting, forecasting, and customized reports</a:t>
            </a:r>
            <a:r>
              <a:rPr lang="en-US" sz="1200" dirty="0" smtClean="0">
                <a:latin typeface="Arial" pitchFamily="34" charset="0"/>
                <a:cs typeface="Arial" pitchFamily="34" charset="0"/>
              </a:rPr>
              <a:t>.</a:t>
            </a:r>
            <a:endParaRPr lang="en-US" sz="1200" dirty="0">
              <a:latin typeface="Arial" pitchFamily="34" charset="0"/>
              <a:cs typeface="Arial" pitchFamily="34" charset="0"/>
            </a:endParaRPr>
          </a:p>
        </p:txBody>
      </p:sp>
      <p:sp>
        <p:nvSpPr>
          <p:cNvPr id="17" name="Rectangle 16"/>
          <p:cNvSpPr>
            <a:spLocks noChangeArrowheads="1"/>
          </p:cNvSpPr>
          <p:nvPr>
            <p:custDataLst>
              <p:tags r:id="rId12"/>
            </p:custDataLst>
          </p:nvPr>
        </p:nvSpPr>
        <p:spPr bwMode="auto">
          <a:xfrm flipH="1">
            <a:off x="3840480" y="1998912"/>
            <a:ext cx="1463040" cy="675322"/>
          </a:xfrm>
          <a:prstGeom prst="rect">
            <a:avLst/>
          </a:prstGeom>
          <a:solidFill>
            <a:schemeClr val="bg2">
              <a:lumMod val="95000"/>
            </a:schemeClr>
          </a:solidFill>
          <a:ln w="25400">
            <a:noFill/>
            <a:miter lim="800000"/>
            <a:headEnd/>
            <a:tailEnd/>
          </a:ln>
          <a:effectLst/>
        </p:spPr>
        <p:txBody>
          <a:bodyPr anchor="ctr"/>
          <a:lstStyle/>
          <a:p>
            <a:pPr algn="l" fontAlgn="ctr"/>
            <a:r>
              <a:rPr lang="en-US" sz="1400" dirty="0">
                <a:latin typeface="Arial" pitchFamily="34" charset="0"/>
                <a:cs typeface="Arial" pitchFamily="34" charset="0"/>
              </a:rPr>
              <a:t>Advanced Reporting</a:t>
            </a:r>
          </a:p>
        </p:txBody>
      </p:sp>
      <p:grpSp>
        <p:nvGrpSpPr>
          <p:cNvPr id="18" name="Group 17"/>
          <p:cNvGrpSpPr/>
          <p:nvPr/>
        </p:nvGrpSpPr>
        <p:grpSpPr>
          <a:xfrm>
            <a:off x="0" y="6422955"/>
            <a:ext cx="9144000" cy="437555"/>
            <a:chOff x="0" y="6422955"/>
            <a:chExt cx="9144000" cy="437555"/>
          </a:xfrm>
        </p:grpSpPr>
        <p:pic>
          <p:nvPicPr>
            <p:cNvPr id="19" name="Picture 3">
              <a:hlinkClick r:id="rId15"/>
            </p:cNvPr>
            <p:cNvPicPr>
              <a:picLocks noChangeAspect="1" noChangeArrowheads="1"/>
            </p:cNvPicPr>
            <p:nvPr/>
          </p:nvPicPr>
          <p:blipFill>
            <a:blip r:embed="rId16" cstate="print"/>
            <a:srcRect/>
            <a:stretch>
              <a:fillRect/>
            </a:stretch>
          </p:blipFill>
          <p:spPr bwMode="auto">
            <a:xfrm>
              <a:off x="0" y="6422955"/>
              <a:ext cx="9144000" cy="437555"/>
            </a:xfrm>
            <a:prstGeom prst="rect">
              <a:avLst/>
            </a:prstGeom>
            <a:noFill/>
            <a:ln w="9525">
              <a:noFill/>
              <a:miter lim="800000"/>
              <a:headEnd/>
              <a:tailEnd/>
            </a:ln>
          </p:spPr>
        </p:pic>
        <p:pic>
          <p:nvPicPr>
            <p:cNvPr id="20" name="Picture 19" descr="itrg-logo.png"/>
            <p:cNvPicPr>
              <a:picLocks noChangeAspect="1"/>
            </p:cNvPicPr>
            <p:nvPr/>
          </p:nvPicPr>
          <p:blipFill>
            <a:blip r:embed="rId1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854925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PRESENTER" val="818a774669b86db2965c3531f7a7f897497d858"/>
  <p:tag name="ISPRING_RESOURCE_PATHS_HASH_2" val="e95bf7a23d3f9d82468ab1045a3905a227222b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2576</Words>
  <Application>Microsoft Office PowerPoint</Application>
  <PresentationFormat>On-screen Show (4:3)</PresentationFormat>
  <Paragraphs>196</Paragraphs>
  <Slides>12</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Wingdings</vt:lpstr>
      <vt:lpstr>Calibri</vt:lpstr>
      <vt:lpstr>Helvetica</vt:lpstr>
      <vt:lpstr>Georgia</vt:lpstr>
      <vt:lpstr>Office Theme</vt:lpstr>
      <vt:lpstr>think-cell Slide</vt:lpstr>
      <vt:lpstr>PowerPoint Presentation</vt:lpstr>
      <vt:lpstr>Introduction</vt:lpstr>
      <vt:lpstr>Market overview</vt:lpstr>
      <vt:lpstr>Food &amp; Beverage POS vendor selection / knock-out criteria: market share, mind share, and platform coverage</vt:lpstr>
      <vt:lpstr>Food &amp; Beverage POS vendor selection / knock-out criteria: market share, mind share, and platform coverage continued</vt:lpstr>
      <vt:lpstr>Food &amp; Beverage POS criteria &amp; weighting factors</vt:lpstr>
      <vt:lpstr>Table Stakes represent the minimum standard; without these, a product doesn’t even get reviewed</vt:lpstr>
      <vt:lpstr>Advanced Features are the capabilities that allow for granular market differentiation</vt:lpstr>
      <vt:lpstr>Advanced Features are the capabilities that allow for granular market differentiation continued</vt:lpstr>
      <vt:lpstr>Appendix</vt:lpstr>
      <vt:lpstr>Vendor Landscape Methodology: Overview</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2015-08-24T18:31:33Z</dcterms:created>
  <dcterms:modified xsi:type="dcterms:W3CDTF">2015-08-24T18:31:37Z</dcterms:modified>
</cp:coreProperties>
</file>