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75" r:id="rId2"/>
    <p:sldMasterId id="2147483812" r:id="rId3"/>
  </p:sldMasterIdLst>
  <p:notesMasterIdLst>
    <p:notesMasterId r:id="rId16"/>
  </p:notesMasterIdLst>
  <p:handoutMasterIdLst>
    <p:handoutMasterId r:id="rId17"/>
  </p:handoutMasterIdLst>
  <p:sldIdLst>
    <p:sldId id="278" r:id="rId4"/>
    <p:sldId id="667" r:id="rId5"/>
    <p:sldId id="668" r:id="rId6"/>
    <p:sldId id="669" r:id="rId7"/>
    <p:sldId id="670" r:id="rId8"/>
    <p:sldId id="671" r:id="rId9"/>
    <p:sldId id="672" r:id="rId10"/>
    <p:sldId id="673" r:id="rId11"/>
    <p:sldId id="674" r:id="rId12"/>
    <p:sldId id="675" r:id="rId13"/>
    <p:sldId id="676" r:id="rId14"/>
    <p:sldId id="678" r:id="rId15"/>
  </p:sldIdLst>
  <p:sldSz cx="9144000" cy="6858000" type="screen4x3"/>
  <p:notesSz cx="6950075" cy="9236075"/>
  <p:custShowLst>
    <p:custShow name="Custom Show 1" id="0">
      <p:sldLst>
        <p:sld r:id="rId4"/>
      </p:sldLst>
    </p:custShow>
  </p:custShowLst>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3" name="Author" initials="A" lastIdx="130" clrIdx="1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9DCC"/>
    <a:srgbClr val="00B0F0"/>
    <a:srgbClr val="29475F"/>
    <a:srgbClr val="2576B7"/>
    <a:srgbClr val="E8E9EA"/>
    <a:srgbClr val="7CADD4"/>
    <a:srgbClr val="D9A210"/>
    <a:srgbClr val="CBDBE7"/>
    <a:srgbClr val="D9D9D9"/>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83921" autoAdjust="0"/>
  </p:normalViewPr>
  <p:slideViewPr>
    <p:cSldViewPr snapToGrid="0">
      <p:cViewPr varScale="1">
        <p:scale>
          <a:sx n="113" d="100"/>
          <a:sy n="113" d="100"/>
        </p:scale>
        <p:origin x="2256"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ERP Critical Success Factors</a:t>
            </a:r>
            <a:endParaRPr lang="en-US" dirty="0"/>
          </a:p>
        </c:rich>
      </c:tx>
      <c:layout>
        <c:manualLayout>
          <c:xMode val="edge"/>
          <c:yMode val="edge"/>
          <c:x val="0.30864107666463597"/>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1848845954937921"/>
          <c:y val="7.3156250000000006E-2"/>
          <c:w val="0.65435535891849073"/>
          <c:h val="0.71000492125984249"/>
        </c:manualLayout>
      </c:layout>
      <c:barChart>
        <c:barDir val="bar"/>
        <c:grouping val="clustered"/>
        <c:varyColors val="0"/>
        <c:ser>
          <c:idx val="0"/>
          <c:order val="0"/>
          <c:tx>
            <c:strRef>
              <c:f>Sheet1!$B$1</c:f>
              <c:strCache>
                <c:ptCount val="1"/>
                <c:pt idx="0">
                  <c:v>Frequency</c:v>
                </c:pt>
              </c:strCache>
            </c:strRef>
          </c:tx>
          <c:spPr>
            <a:solidFill>
              <a:schemeClr val="accent1"/>
            </a:solidFill>
            <a:ln>
              <a:noFill/>
            </a:ln>
            <a:effectLst/>
          </c:spPr>
          <c:invertIfNegative val="0"/>
          <c:dPt>
            <c:idx val="3"/>
            <c:invertIfNegative val="0"/>
            <c:bubble3D val="0"/>
            <c:spPr>
              <a:solidFill>
                <a:srgbClr val="7CADD4"/>
              </a:solidFill>
              <a:ln>
                <a:noFill/>
              </a:ln>
              <a:effectLst/>
            </c:spPr>
          </c:dPt>
          <c:dPt>
            <c:idx val="4"/>
            <c:invertIfNegative val="0"/>
            <c:bubble3D val="0"/>
            <c:spPr>
              <a:solidFill>
                <a:srgbClr val="7CADD4"/>
              </a:solidFill>
              <a:ln>
                <a:noFill/>
              </a:ln>
              <a:effectLst/>
            </c:spPr>
          </c:dPt>
          <c:dPt>
            <c:idx val="5"/>
            <c:invertIfNegative val="0"/>
            <c:bubble3D val="0"/>
            <c:spPr>
              <a:solidFill>
                <a:srgbClr val="7CADD4"/>
              </a:solidFill>
              <a:ln>
                <a:noFill/>
              </a:ln>
              <a:effectLst/>
            </c:spPr>
          </c:dPt>
          <c:dPt>
            <c:idx val="6"/>
            <c:invertIfNegative val="0"/>
            <c:bubble3D val="0"/>
            <c:spPr>
              <a:solidFill>
                <a:srgbClr val="D9A210"/>
              </a:solidFill>
              <a:ln>
                <a:noFill/>
              </a:ln>
              <a:effectLst/>
            </c:spPr>
          </c:dPt>
          <c:dPt>
            <c:idx val="7"/>
            <c:invertIfNegative val="0"/>
            <c:bubble3D val="0"/>
            <c:spPr>
              <a:solidFill>
                <a:srgbClr val="D9A210"/>
              </a:solidFill>
              <a:ln>
                <a:noFill/>
              </a:ln>
              <a:effectLst/>
            </c:spPr>
          </c:dPt>
          <c:dPt>
            <c:idx val="8"/>
            <c:invertIfNegative val="0"/>
            <c:bubble3D val="0"/>
            <c:spPr>
              <a:solidFill>
                <a:srgbClr val="D9A210"/>
              </a:solidFill>
              <a:ln>
                <a:noFill/>
              </a:ln>
              <a:effectLst/>
            </c:spPr>
          </c:dPt>
          <c:dPt>
            <c:idx val="9"/>
            <c:invertIfNegative val="0"/>
            <c:bubble3D val="0"/>
            <c:spPr>
              <a:solidFill>
                <a:srgbClr val="D9A210"/>
              </a:solidFill>
              <a:ln>
                <a:noFill/>
              </a:ln>
              <a:effectLst/>
            </c:spPr>
          </c:dPt>
          <c:dPt>
            <c:idx val="10"/>
            <c:invertIfNegative val="0"/>
            <c:bubble3D val="0"/>
            <c:spPr>
              <a:solidFill>
                <a:srgbClr val="D9A210"/>
              </a:solidFill>
              <a:ln>
                <a:noFill/>
              </a:ln>
              <a:effectLst/>
            </c:spPr>
          </c:dPt>
          <c:cat>
            <c:strRef>
              <c:f>Sheet1!$A$2:$A$12</c:f>
              <c:strCache>
                <c:ptCount val="11"/>
                <c:pt idx="0">
                  <c:v>Top Management Support</c:v>
                </c:pt>
                <c:pt idx="1">
                  <c:v>Implementation Team</c:v>
                </c:pt>
                <c:pt idx="2">
                  <c:v>Project Management</c:v>
                </c:pt>
                <c:pt idx="3">
                  <c:v>Business Plan</c:v>
                </c:pt>
                <c:pt idx="4">
                  <c:v>Technical Implementation</c:v>
                </c:pt>
                <c:pt idx="5">
                  <c:v>Training </c:v>
                </c:pt>
                <c:pt idx="6">
                  <c:v>Legacy System Knowledge</c:v>
                </c:pt>
                <c:pt idx="7">
                  <c:v>Business Process Re-engineering </c:v>
                </c:pt>
                <c:pt idx="8">
                  <c:v>Organizational Culture</c:v>
                </c:pt>
                <c:pt idx="9">
                  <c:v>Change Management Program</c:v>
                </c:pt>
                <c:pt idx="10">
                  <c:v>Communication</c:v>
                </c:pt>
              </c:strCache>
            </c:strRef>
          </c:cat>
          <c:val>
            <c:numRef>
              <c:f>Sheet1!$B$2:$B$12</c:f>
              <c:numCache>
                <c:formatCode>General</c:formatCode>
                <c:ptCount val="11"/>
                <c:pt idx="0">
                  <c:v>13</c:v>
                </c:pt>
                <c:pt idx="1">
                  <c:v>12</c:v>
                </c:pt>
                <c:pt idx="2">
                  <c:v>12</c:v>
                </c:pt>
                <c:pt idx="3">
                  <c:v>11</c:v>
                </c:pt>
                <c:pt idx="4">
                  <c:v>11</c:v>
                </c:pt>
                <c:pt idx="5">
                  <c:v>10</c:v>
                </c:pt>
                <c:pt idx="6">
                  <c:v>7</c:v>
                </c:pt>
                <c:pt idx="7">
                  <c:v>7</c:v>
                </c:pt>
                <c:pt idx="8">
                  <c:v>7</c:v>
                </c:pt>
                <c:pt idx="9">
                  <c:v>6</c:v>
                </c:pt>
                <c:pt idx="10">
                  <c:v>6</c:v>
                </c:pt>
              </c:numCache>
            </c:numRef>
          </c:val>
        </c:ser>
        <c:dLbls>
          <c:showLegendKey val="0"/>
          <c:showVal val="0"/>
          <c:showCatName val="0"/>
          <c:showSerName val="0"/>
          <c:showPercent val="0"/>
          <c:showBubbleSize val="0"/>
        </c:dLbls>
        <c:gapWidth val="55"/>
        <c:axId val="-1104172384"/>
        <c:axId val="-1104170208"/>
      </c:barChart>
      <c:catAx>
        <c:axId val="-11041723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04170208"/>
        <c:crosses val="autoZero"/>
        <c:auto val="1"/>
        <c:lblAlgn val="ctr"/>
        <c:lblOffset val="100"/>
        <c:noMultiLvlLbl val="0"/>
      </c:catAx>
      <c:valAx>
        <c:axId val="-1104170208"/>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CA" dirty="0" smtClean="0"/>
                  <a:t>Frequency of CSF in Academic Research </a:t>
                </a:r>
                <a:endParaRPr lang="en-CA" dirty="0"/>
              </a:p>
            </c:rich>
          </c:tx>
          <c:layout>
            <c:manualLayout>
              <c:xMode val="edge"/>
              <c:yMode val="edge"/>
              <c:x val="0.45346128738065616"/>
              <c:y val="0.88345300196850385"/>
            </c:manualLayout>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04172384"/>
        <c:crosses val="autoZero"/>
        <c:crossBetween val="between"/>
      </c:valAx>
      <c:spPr>
        <a:noFill/>
        <a:ln>
          <a:noFill/>
        </a:ln>
        <a:effectLst/>
      </c:spPr>
    </c:plotArea>
    <c:plotVisOnly val="1"/>
    <c:dispBlanksAs val="gap"/>
    <c:showDLblsOverMax val="0"/>
  </c:chart>
  <c:spPr>
    <a:noFill/>
    <a:ln>
      <a:noFill/>
    </a:ln>
    <a:effectLst>
      <a:softEdge rad="241300"/>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Percentage of Benefits Realized</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rgbClr val="858585"/>
              </a:solidFill>
              <a:ln w="19050">
                <a:solidFill>
                  <a:schemeClr val="lt1"/>
                </a:solidFill>
              </a:ln>
              <a:effectLst/>
            </c:spPr>
          </c:dPt>
          <c:dPt>
            <c:idx val="4"/>
            <c:bubble3D val="0"/>
            <c:spPr>
              <a:solidFill>
                <a:schemeClr val="accent1">
                  <a:lumMod val="20000"/>
                  <a:lumOff val="80000"/>
                </a:schemeClr>
              </a:solidFill>
              <a:ln w="19050">
                <a:solidFill>
                  <a:schemeClr val="lt1"/>
                </a:solidFill>
              </a:ln>
              <a:effectLst/>
            </c:spPr>
          </c:dPt>
          <c:dPt>
            <c:idx val="5"/>
            <c:bubble3D val="0"/>
            <c:spPr>
              <a:solidFill>
                <a:schemeClr val="bg1">
                  <a:lumMod val="65000"/>
                </a:schemeClr>
              </a:solidFill>
              <a:ln w="19050">
                <a:solidFill>
                  <a:schemeClr val="lt1"/>
                </a:solidFill>
              </a:ln>
              <a:effectLst/>
            </c:spPr>
          </c:dPt>
          <c:cat>
            <c:strRef>
              <c:f>Sheet1!$A$2:$A$7</c:f>
              <c:strCache>
                <c:ptCount val="6"/>
                <c:pt idx="0">
                  <c:v>0-30%</c:v>
                </c:pt>
                <c:pt idx="1">
                  <c:v>31-50%</c:v>
                </c:pt>
                <c:pt idx="2">
                  <c:v>51-80%</c:v>
                </c:pt>
                <c:pt idx="5">
                  <c:v>81-100% </c:v>
                </c:pt>
              </c:strCache>
            </c:strRef>
          </c:cat>
          <c:val>
            <c:numRef>
              <c:f>Sheet1!$B$2:$B$7</c:f>
              <c:numCache>
                <c:formatCode>0%</c:formatCode>
                <c:ptCount val="6"/>
                <c:pt idx="0">
                  <c:v>0.38</c:v>
                </c:pt>
                <c:pt idx="1">
                  <c:v>0.22</c:v>
                </c:pt>
                <c:pt idx="2">
                  <c:v>0.18</c:v>
                </c:pt>
                <c:pt idx="5">
                  <c:v>0.08</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egendEntry>
        <c:idx val="3"/>
        <c:delete val="1"/>
      </c:legendEntry>
      <c:legendEntry>
        <c:idx val="4"/>
        <c:delete val="1"/>
      </c:legendEntry>
      <c:layout>
        <c:manualLayout>
          <c:xMode val="edge"/>
          <c:yMode val="edge"/>
          <c:x val="0.69782950508901043"/>
          <c:y val="7.1543084490254996E-2"/>
          <c:w val="0.23174192185606091"/>
          <c:h val="0.83520683563060238"/>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0229875954865608E-2"/>
          <c:y val="0.16908397984665741"/>
          <c:w val="0.58098072654069899"/>
          <c:h val="0.71262253779584328"/>
        </c:manualLayout>
      </c:layout>
      <c:pieChart>
        <c:varyColors val="1"/>
        <c:ser>
          <c:idx val="0"/>
          <c:order val="0"/>
          <c:tx>
            <c:strRef>
              <c:f>Sheet1!$B$1</c:f>
              <c:strCache>
                <c:ptCount val="1"/>
                <c:pt idx="0">
                  <c:v>Time to Recoup Costs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rgbClr val="858585"/>
              </a:solidFill>
              <a:ln w="19050">
                <a:solidFill>
                  <a:schemeClr val="lt1"/>
                </a:solidFill>
              </a:ln>
              <a:effectLst/>
            </c:spPr>
          </c:dPt>
          <c:dPt>
            <c:idx val="4"/>
            <c:bubble3D val="0"/>
            <c:spPr>
              <a:solidFill>
                <a:srgbClr val="A24130"/>
              </a:solidFill>
              <a:ln w="19050">
                <a:solidFill>
                  <a:schemeClr val="lt1"/>
                </a:solidFill>
              </a:ln>
              <a:effectLst/>
            </c:spPr>
          </c:dPt>
          <c:cat>
            <c:strRef>
              <c:f>Sheet1!$A$2:$A$6</c:f>
              <c:strCache>
                <c:ptCount val="5"/>
                <c:pt idx="0">
                  <c:v>No costs recouped</c:v>
                </c:pt>
                <c:pt idx="1">
                  <c:v>Don't know </c:v>
                </c:pt>
                <c:pt idx="2">
                  <c:v>1 year or less</c:v>
                </c:pt>
                <c:pt idx="3">
                  <c:v>2-4 years</c:v>
                </c:pt>
                <c:pt idx="4">
                  <c:v>Over 5 years </c:v>
                </c:pt>
              </c:strCache>
            </c:strRef>
          </c:cat>
          <c:val>
            <c:numRef>
              <c:f>Sheet1!$B$2:$B$6</c:f>
              <c:numCache>
                <c:formatCode>0%</c:formatCode>
                <c:ptCount val="5"/>
                <c:pt idx="0">
                  <c:v>0.27</c:v>
                </c:pt>
                <c:pt idx="1">
                  <c:v>0.25</c:v>
                </c:pt>
                <c:pt idx="2">
                  <c:v>0.13</c:v>
                </c:pt>
                <c:pt idx="3">
                  <c:v>0.34</c:v>
                </c:pt>
                <c:pt idx="4">
                  <c:v>0.01</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0103533102517748"/>
          <c:y val="3.6566088849205008E-2"/>
          <c:w val="0.39896466897482247"/>
          <c:h val="0.9053511641101516"/>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ED006EA4-D462-4253-8FC7-D35175043F19}" type="datetimeFigureOut">
              <a:rPr lang="en-US" smtClean="0"/>
              <a:t>8/14/2019</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4E1B6C9-DAE3-4E7B-AB3C-9473EC02D78D}" type="datetimeFigureOut">
              <a:rPr lang="en-US" smtClean="0"/>
              <a:t>8/14/2019</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1411883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509035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404426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5</a:t>
            </a:fld>
            <a:endParaRPr lang="en-US" dirty="0">
              <a:solidFill>
                <a:prstClr val="black"/>
              </a:solidFill>
            </a:endParaRPr>
          </a:p>
        </p:txBody>
      </p:sp>
    </p:spTree>
    <p:extLst>
      <p:ext uri="{BB962C8B-B14F-4D97-AF65-F5344CB8AC3E}">
        <p14:creationId xmlns:p14="http://schemas.microsoft.com/office/powerpoint/2010/main" val="3968834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6</a:t>
            </a:fld>
            <a:endParaRPr lang="en-US" dirty="0">
              <a:solidFill>
                <a:prstClr val="black"/>
              </a:solidFill>
            </a:endParaRPr>
          </a:p>
        </p:txBody>
      </p:sp>
    </p:spTree>
    <p:extLst>
      <p:ext uri="{BB962C8B-B14F-4D97-AF65-F5344CB8AC3E}">
        <p14:creationId xmlns:p14="http://schemas.microsoft.com/office/powerpoint/2010/main" val="3454220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308144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val="85988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9</a:t>
            </a:fld>
            <a:endParaRPr lang="en-US" dirty="0">
              <a:solidFill>
                <a:prstClr val="black"/>
              </a:solidFill>
            </a:endParaRPr>
          </a:p>
        </p:txBody>
      </p:sp>
    </p:spTree>
    <p:extLst>
      <p:ext uri="{BB962C8B-B14F-4D97-AF65-F5344CB8AC3E}">
        <p14:creationId xmlns:p14="http://schemas.microsoft.com/office/powerpoint/2010/main" val="39252061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10</a:t>
            </a:fld>
            <a:endParaRPr lang="en-US" dirty="0">
              <a:solidFill>
                <a:prstClr val="black"/>
              </a:solidFill>
            </a:endParaRPr>
          </a:p>
        </p:txBody>
      </p:sp>
    </p:spTree>
    <p:extLst>
      <p:ext uri="{BB962C8B-B14F-4D97-AF65-F5344CB8AC3E}">
        <p14:creationId xmlns:p14="http://schemas.microsoft.com/office/powerpoint/2010/main" val="6298155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Master" Target="../slideMasters/slideMaster2.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Master" Target="../slideMasters/slideMaster2.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 Id="rId5" Type="http://schemas.openxmlformats.org/officeDocument/2006/relationships/image" Target="../media/image6.wmf"/><Relationship Id="rId4" Type="http://schemas.openxmlformats.org/officeDocument/2006/relationships/image" Target="../media/image9.png"/></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grpSp>
        <p:nvGrpSpPr>
          <p:cNvPr id="7" name="Group 6"/>
          <p:cNvGrpSpPr/>
          <p:nvPr userDrawn="1"/>
        </p:nvGrpSpPr>
        <p:grpSpPr>
          <a:xfrm>
            <a:off x="1" y="214890"/>
            <a:ext cx="8999983" cy="3832009"/>
            <a:chOff x="1" y="-16351"/>
            <a:chExt cx="8999983" cy="3832009"/>
          </a:xfrm>
        </p:grpSpPr>
        <p:grpSp>
          <p:nvGrpSpPr>
            <p:cNvPr id="8" name="Group 76"/>
            <p:cNvGrpSpPr/>
            <p:nvPr/>
          </p:nvGrpSpPr>
          <p:grpSpPr>
            <a:xfrm>
              <a:off x="1" y="745520"/>
              <a:ext cx="252922" cy="3070138"/>
              <a:chOff x="1" y="745520"/>
              <a:chExt cx="252922" cy="3070138"/>
            </a:xfrm>
          </p:grpSpPr>
          <p:cxnSp>
            <p:nvCxnSpPr>
              <p:cNvPr id="11" name="Straight Arrow Connector 10"/>
              <p:cNvCxnSpPr/>
              <p:nvPr/>
            </p:nvCxnSpPr>
            <p:spPr>
              <a:xfrm rot="5400000">
                <a:off x="-70169" y="3617221"/>
                <a:ext cx="395287" cy="1588"/>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rot="16200000">
                <a:off x="-1276085" y="2021606"/>
                <a:ext cx="2805093" cy="25292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Headline / Subhead Vertical </a:t>
                </a:r>
                <a:r>
                  <a:rPr lang="en-CA" sz="1200" baseline="0" dirty="0" smtClean="0"/>
                  <a:t>Spacing</a:t>
                </a:r>
                <a:endParaRPr lang="en-CA" sz="1200" dirty="0"/>
              </a:p>
            </p:txBody>
          </p:sp>
        </p:grpSp>
        <p:sp>
          <p:nvSpPr>
            <p:cNvPr id="9" name="TextBox 8"/>
            <p:cNvSpPr txBox="1"/>
            <p:nvPr/>
          </p:nvSpPr>
          <p:spPr>
            <a:xfrm>
              <a:off x="8460432" y="-16351"/>
              <a:ext cx="539552" cy="276999"/>
            </a:xfrm>
            <a:prstGeom prst="rect">
              <a:avLst/>
            </a:prstGeom>
            <a:noFill/>
          </p:spPr>
          <p:txBody>
            <a:bodyPr wrap="square" rtlCol="0">
              <a:spAutoFit/>
            </a:bodyPr>
            <a:lstStyle/>
            <a:p>
              <a:r>
                <a:rPr lang="en-CA" sz="1200" b="0" dirty="0" smtClean="0">
                  <a:solidFill>
                    <a:schemeClr val="bg1"/>
                  </a:solidFill>
                </a:rPr>
                <a:t>V4</a:t>
              </a:r>
              <a:endParaRPr lang="en-CA" sz="1200" b="0" dirty="0">
                <a:solidFill>
                  <a:schemeClr val="bg1"/>
                </a:solidFill>
              </a:endParaRPr>
            </a:p>
          </p:txBody>
        </p:sp>
      </p:gr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7" name="TextBox 6"/>
          <p:cNvSpPr txBox="1"/>
          <p:nvPr userDrawn="1"/>
        </p:nvSpPr>
        <p:spPr>
          <a:xfrm>
            <a:off x="251520" y="1080390"/>
            <a:ext cx="8625780" cy="307777"/>
          </a:xfrm>
          <a:prstGeom prst="rect">
            <a:avLst/>
          </a:prstGeom>
          <a:solidFill>
            <a:schemeClr val="accent1"/>
          </a:solidFill>
        </p:spPr>
        <p:txBody>
          <a:bodyPr wrap="square" rtlCol="0">
            <a:spAutoFit/>
          </a:bodyPr>
          <a:lstStyle/>
          <a:p>
            <a:endParaRPr lang="en-US" sz="1400" b="1" dirty="0">
              <a:solidFill>
                <a:srgbClr val="FFFFFF"/>
              </a:solidFill>
            </a:endParaRPr>
          </a:p>
        </p:txBody>
      </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grpSp>
        <p:nvGrpSpPr>
          <p:cNvPr id="7" name="Group 6"/>
          <p:cNvGrpSpPr/>
          <p:nvPr userDrawn="1"/>
        </p:nvGrpSpPr>
        <p:grpSpPr>
          <a:xfrm>
            <a:off x="1" y="214890"/>
            <a:ext cx="8999983" cy="3832009"/>
            <a:chOff x="1" y="-16351"/>
            <a:chExt cx="8999983" cy="3832009"/>
          </a:xfrm>
        </p:grpSpPr>
        <p:grpSp>
          <p:nvGrpSpPr>
            <p:cNvPr id="8" name="Group 76"/>
            <p:cNvGrpSpPr/>
            <p:nvPr/>
          </p:nvGrpSpPr>
          <p:grpSpPr>
            <a:xfrm>
              <a:off x="1" y="745520"/>
              <a:ext cx="252922" cy="3070138"/>
              <a:chOff x="1" y="745520"/>
              <a:chExt cx="252922" cy="3070138"/>
            </a:xfrm>
          </p:grpSpPr>
          <p:cxnSp>
            <p:nvCxnSpPr>
              <p:cNvPr id="11" name="Straight Arrow Connector 10"/>
              <p:cNvCxnSpPr/>
              <p:nvPr/>
            </p:nvCxnSpPr>
            <p:spPr>
              <a:xfrm rot="5400000">
                <a:off x="-70169" y="3617221"/>
                <a:ext cx="395287" cy="1588"/>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rot="16200000">
                <a:off x="-1276085" y="2021606"/>
                <a:ext cx="2805093" cy="25292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rgbClr val="FFFFFF"/>
                    </a:solidFill>
                  </a:rPr>
                  <a:t>Headline / Subhead Vertical Spacing</a:t>
                </a:r>
                <a:endParaRPr lang="en-CA" sz="1200" dirty="0">
                  <a:solidFill>
                    <a:srgbClr val="FFFFFF"/>
                  </a:solidFill>
                </a:endParaRPr>
              </a:p>
            </p:txBody>
          </p:sp>
        </p:grpSp>
        <p:sp>
          <p:nvSpPr>
            <p:cNvPr id="9" name="TextBox 8"/>
            <p:cNvSpPr txBox="1"/>
            <p:nvPr/>
          </p:nvSpPr>
          <p:spPr>
            <a:xfrm>
              <a:off x="8460432" y="-16351"/>
              <a:ext cx="539552" cy="276999"/>
            </a:xfrm>
            <a:prstGeom prst="rect">
              <a:avLst/>
            </a:prstGeom>
            <a:noFill/>
          </p:spPr>
          <p:txBody>
            <a:bodyPr wrap="square" rtlCol="0">
              <a:spAutoFit/>
            </a:bodyPr>
            <a:lstStyle/>
            <a:p>
              <a:r>
                <a:rPr lang="en-CA" sz="1200" dirty="0" smtClean="0">
                  <a:solidFill>
                    <a:srgbClr val="FFFFFF"/>
                  </a:solidFill>
                </a:rPr>
                <a:t>V4</a:t>
              </a:r>
              <a:endParaRPr lang="en-CA" sz="1200" dirty="0">
                <a:solidFill>
                  <a:srgbClr val="FFFFFF"/>
                </a:solidFill>
              </a:endParaRPr>
            </a:p>
          </p:txBody>
        </p:sp>
      </p:grpSp>
    </p:spTree>
    <p:extLst>
      <p:ext uri="{BB962C8B-B14F-4D97-AF65-F5344CB8AC3E}">
        <p14:creationId xmlns:p14="http://schemas.microsoft.com/office/powerpoint/2010/main" val="350315253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66099768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3183051177"/>
      </p:ext>
    </p:extLst>
  </p:cSld>
  <p:clrMapOvr>
    <a:masterClrMapping/>
  </p:clrMapOvr>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Assist:</a:t>
            </a:r>
            <a:endParaRPr lang="en-US" sz="1400" b="1" dirty="0">
              <a:solidFill>
                <a:srgbClr val="FFFFFF"/>
              </a:solidFill>
            </a:endParaRP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Also Assist:</a:t>
            </a:r>
            <a:endParaRPr lang="en-US" sz="1400" b="1" dirty="0">
              <a:solidFill>
                <a:srgbClr val="FFFFFF"/>
              </a:solidFill>
            </a:endParaRP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a:t>
            </a:r>
            <a:r>
              <a:rPr lang="en-US" sz="1400" b="1" dirty="0" smtClean="0">
                <a:solidFill>
                  <a:srgbClr val="FFFFFF"/>
                </a:solidFill>
              </a:rPr>
              <a:t>Them:</a:t>
            </a:r>
            <a:endParaRPr lang="en-US" sz="1400" b="1" dirty="0">
              <a:solidFill>
                <a:srgbClr val="FFFFFF"/>
              </a:solidFill>
            </a:endParaRPr>
          </a:p>
        </p:txBody>
      </p:sp>
    </p:spTree>
    <p:extLst>
      <p:ext uri="{BB962C8B-B14F-4D97-AF65-F5344CB8AC3E}">
        <p14:creationId xmlns:p14="http://schemas.microsoft.com/office/powerpoint/2010/main" val="1698596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776974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132438079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30430652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rgbClr val="29475F"/>
                </a:solidFill>
              </a:rPr>
              <a:t>PHASE</a:t>
            </a:r>
            <a:endParaRPr lang="en-CA" sz="4400" b="1" dirty="0">
              <a:solidFill>
                <a:srgbClr val="29475F"/>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136516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3" name="Straight Connector 2"/>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4" name="Oval 3"/>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8"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2"/>
                </a:solidFill>
              </a:defRPr>
            </a:lvl1pPr>
          </a:lstStyle>
          <a:p>
            <a:pPr lvl="0"/>
            <a:r>
              <a:rPr lang="en-CA" sz="2800" dirty="0" smtClean="0"/>
              <a:t>Replace with Phase Title</a:t>
            </a:r>
            <a:endParaRPr lang="en-US" dirty="0"/>
          </a:p>
        </p:txBody>
      </p:sp>
      <p:sp>
        <p:nvSpPr>
          <p:cNvPr id="9" name="TextBox 8"/>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1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Tree>
    <p:extLst>
      <p:ext uri="{BB962C8B-B14F-4D97-AF65-F5344CB8AC3E}">
        <p14:creationId xmlns:p14="http://schemas.microsoft.com/office/powerpoint/2010/main" val="4238902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7" name="TextBox 6"/>
          <p:cNvSpPr txBox="1"/>
          <p:nvPr userDrawn="1"/>
        </p:nvSpPr>
        <p:spPr>
          <a:xfrm>
            <a:off x="251520" y="1080390"/>
            <a:ext cx="8625780" cy="307777"/>
          </a:xfrm>
          <a:prstGeom prst="rect">
            <a:avLst/>
          </a:prstGeom>
          <a:solidFill>
            <a:schemeClr val="accent1"/>
          </a:solidFill>
        </p:spPr>
        <p:txBody>
          <a:bodyPr wrap="square" rtlCol="0">
            <a:spAutoFit/>
          </a:bodyPr>
          <a:lstStyle/>
          <a:p>
            <a:endParaRPr lang="en-US" sz="1400" b="1" dirty="0">
              <a:solidFill>
                <a:srgbClr val="FFFFFF"/>
              </a:solidFill>
            </a:endParaRPr>
          </a:p>
        </p:txBody>
      </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107317485"/>
      </p:ext>
    </p:extLst>
  </p:cSld>
  <p:clrMapOvr>
    <a:masterClrMapping/>
  </p:clrMapOvr>
  <p:timing>
    <p:tnLst>
      <p:par>
        <p:cTn id="1" dur="indefinite" restart="never" nodeType="tmRoot"/>
      </p:par>
    </p:tnLst>
  </p:timing>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1587581"/>
      </p:ext>
    </p:extLst>
  </p:cSld>
  <p:clrMapOvr>
    <a:masterClrMapping/>
  </p:clrMapOvr>
  <p:timing>
    <p:tnLst>
      <p:par>
        <p:cTn id="1" dur="indefinite" restart="never" nodeType="tmRoot"/>
      </p:par>
    </p:tnLst>
  </p:timing>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Executive Brief">
    <p:spTree>
      <p:nvGrpSpPr>
        <p:cNvPr id="1" name=""/>
        <p:cNvGrpSpPr/>
        <p:nvPr/>
      </p:nvGrpSpPr>
      <p:grpSpPr>
        <a:xfrm>
          <a:off x="0" y="0"/>
          <a:ext cx="0" cy="0"/>
          <a:chOff x="0" y="0"/>
          <a:chExt cx="0" cy="0"/>
        </a:xfrm>
      </p:grpSpPr>
      <p:sp>
        <p:nvSpPr>
          <p:cNvPr id="3" name="Rectangle 2"/>
          <p:cNvSpPr/>
          <p:nvPr userDrawn="1"/>
        </p:nvSpPr>
        <p:spPr>
          <a:xfrm>
            <a:off x="0" y="-2094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41910055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Executive Brief">
    <p:spTree>
      <p:nvGrpSpPr>
        <p:cNvPr id="1" name=""/>
        <p:cNvGrpSpPr/>
        <p:nvPr/>
      </p:nvGrpSpPr>
      <p:grpSpPr>
        <a:xfrm>
          <a:off x="0" y="0"/>
          <a:ext cx="0" cy="0"/>
          <a:chOff x="0" y="0"/>
          <a:chExt cx="0" cy="0"/>
        </a:xfrm>
      </p:grpSpPr>
      <p:sp>
        <p:nvSpPr>
          <p:cNvPr id="3" name="Rectangle 2"/>
          <p:cNvSpPr/>
          <p:nvPr userDrawn="1"/>
        </p:nvSpPr>
        <p:spPr>
          <a:xfrm>
            <a:off x="0" y="-2094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33651714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2764333985"/>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2 Small 1 Large">
    <p:spTree>
      <p:nvGrpSpPr>
        <p:cNvPr id="1" name=""/>
        <p:cNvGrpSpPr/>
        <p:nvPr/>
      </p:nvGrpSpPr>
      <p:grpSpPr>
        <a:xfrm>
          <a:off x="0" y="0"/>
          <a:ext cx="0" cy="0"/>
          <a:chOff x="0" y="0"/>
          <a:chExt cx="0" cy="0"/>
        </a:xfrm>
      </p:grpSpPr>
      <p:sp>
        <p:nvSpPr>
          <p:cNvPr id="15" name="Rectangle 14"/>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2719745569"/>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3914242"/>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20" y="1132007"/>
            <a:ext cx="365168" cy="364690"/>
            <a:chOff x="6939668" y="197732"/>
            <a:chExt cx="777916" cy="785348"/>
          </a:xfrm>
          <a:solidFill>
            <a:srgbClr val="243F54"/>
          </a:solidFill>
        </p:grpSpPr>
        <p:sp>
          <p:nvSpPr>
            <p:cNvPr id="13" name="Rectangle 12"/>
            <p:cNvSpPr/>
            <p:nvPr/>
          </p:nvSpPr>
          <p:spPr>
            <a:xfrm>
              <a:off x="6939668" y="197732"/>
              <a:ext cx="77791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2992804683"/>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293868535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194576" y="1174157"/>
            <a:ext cx="7420978"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[Tool Context]</a:t>
            </a:r>
          </a:p>
        </p:txBody>
      </p:sp>
      <p:sp>
        <p:nvSpPr>
          <p:cNvPr id="15" name="Text Placeholder 26"/>
          <p:cNvSpPr>
            <a:spLocks noGrp="1"/>
          </p:cNvSpPr>
          <p:nvPr>
            <p:ph type="body" sz="quarter" idx="11" hasCustomPrompt="1"/>
          </p:nvPr>
        </p:nvSpPr>
        <p:spPr>
          <a:xfrm>
            <a:off x="684997" y="1174157"/>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Tree>
    <p:extLst>
      <p:ext uri="{BB962C8B-B14F-4D97-AF65-F5344CB8AC3E}">
        <p14:creationId xmlns:p14="http://schemas.microsoft.com/office/powerpoint/2010/main" val="401597070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913">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2736128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rgbClr val="29475F"/>
                </a:solidFill>
              </a:rPr>
              <a:t>PHASE</a:t>
            </a:r>
            <a:endParaRPr lang="en-CA" sz="4400" b="1" dirty="0">
              <a:solidFill>
                <a:srgbClr val="29475F"/>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5147293"/>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1882154979"/>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1"/>
            <a:ext cx="8676000" cy="307777"/>
          </a:xfrm>
          <a:prstGeom prst="rect">
            <a:avLst/>
          </a:prstGeom>
          <a:solidFill>
            <a:srgbClr val="243F54"/>
          </a:solidFill>
        </p:spPr>
        <p:txBody>
          <a:bodyPr wrap="square">
            <a:spAutoFit/>
          </a:bodyPr>
          <a:lstStyle/>
          <a:p>
            <a:r>
              <a:rPr lang="en-US" sz="1400" b="1" dirty="0" smtClean="0">
                <a:solidFill>
                  <a:srgbClr val="FFFFFF"/>
                </a:solidFill>
              </a:rPr>
              <a:t>The following are sample activities that will be conducted by Info-Tech analysts with your team:</a:t>
            </a:r>
            <a:endParaRPr lang="en-US" sz="1400" b="1" dirty="0">
              <a:solidFill>
                <a:srgbClr val="FFFFFF"/>
              </a:solidFill>
            </a:endParaRPr>
          </a:p>
        </p:txBody>
      </p:sp>
      <p:sp>
        <p:nvSpPr>
          <p:cNvPr id="15" name="TextBox 14"/>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Tree>
    <p:extLst>
      <p:ext uri="{BB962C8B-B14F-4D97-AF65-F5344CB8AC3E}">
        <p14:creationId xmlns:p14="http://schemas.microsoft.com/office/powerpoint/2010/main" val="1107370530"/>
      </p:ext>
    </p:extLst>
  </p:cSld>
  <p:clrMapOvr>
    <a:masterClrMapping/>
  </p:clrMapOvr>
  <p:timing>
    <p:tnLst>
      <p:par>
        <p:cTn id="1" dur="indefinite" restart="never" nodeType="tmRoot"/>
      </p:par>
    </p:tnLst>
  </p:timing>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3336747378"/>
      </p:ext>
    </p:extLst>
  </p:cSld>
  <p:clrMapOvr>
    <a:masterClrMapping/>
  </p:clrMapOvr>
  <p:timing>
    <p:tnLst>
      <p:par>
        <p:cTn id="1" dur="indefinite" restart="never" nodeType="tmRoot"/>
      </p:par>
    </p:tnLst>
  </p:timing>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Executive Brief">
    <p:spTree>
      <p:nvGrpSpPr>
        <p:cNvPr id="1" name=""/>
        <p:cNvGrpSpPr/>
        <p:nvPr/>
      </p:nvGrpSpPr>
      <p:grpSpPr>
        <a:xfrm>
          <a:off x="0" y="0"/>
          <a:ext cx="0" cy="0"/>
          <a:chOff x="0" y="0"/>
          <a:chExt cx="0" cy="0"/>
        </a:xfrm>
      </p:grpSpPr>
      <p:sp>
        <p:nvSpPr>
          <p:cNvPr id="3" name="Rectangle 2"/>
          <p:cNvSpPr/>
          <p:nvPr userDrawn="1"/>
        </p:nvSpPr>
        <p:spPr>
          <a:xfrm>
            <a:off x="0" y="-2094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375109048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_Executive Summary">
    <p:spTree>
      <p:nvGrpSpPr>
        <p:cNvPr id="1" name=""/>
        <p:cNvGrpSpPr/>
        <p:nvPr/>
      </p:nvGrpSpPr>
      <p:grpSpPr>
        <a:xfrm>
          <a:off x="0" y="0"/>
          <a:ext cx="0" cy="0"/>
          <a:chOff x="0" y="0"/>
          <a:chExt cx="0" cy="0"/>
        </a:xfrm>
      </p:grpSpPr>
      <p:sp>
        <p:nvSpPr>
          <p:cNvPr id="17" name="Rectangle 16"/>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1930109443"/>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2 Small 1 Large">
    <p:spTree>
      <p:nvGrpSpPr>
        <p:cNvPr id="1" name=""/>
        <p:cNvGrpSpPr/>
        <p:nvPr/>
      </p:nvGrpSpPr>
      <p:grpSpPr>
        <a:xfrm>
          <a:off x="0" y="0"/>
          <a:ext cx="0" cy="0"/>
          <a:chOff x="0" y="0"/>
          <a:chExt cx="0" cy="0"/>
        </a:xfrm>
      </p:grpSpPr>
      <p:sp>
        <p:nvSpPr>
          <p:cNvPr id="15" name="Rectangle 14"/>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2228656400"/>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1_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7585163"/>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1_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20" y="1132007"/>
            <a:ext cx="365168" cy="364690"/>
            <a:chOff x="6939668" y="197732"/>
            <a:chExt cx="777916" cy="785348"/>
          </a:xfrm>
          <a:solidFill>
            <a:srgbClr val="243F54"/>
          </a:solidFill>
        </p:grpSpPr>
        <p:sp>
          <p:nvSpPr>
            <p:cNvPr id="13" name="Rectangle 12"/>
            <p:cNvSpPr/>
            <p:nvPr/>
          </p:nvSpPr>
          <p:spPr>
            <a:xfrm>
              <a:off x="6939668" y="197732"/>
              <a:ext cx="77791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18595400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_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3101644776"/>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1_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194576" y="1174157"/>
            <a:ext cx="7420978"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[Tool Context]</a:t>
            </a:r>
          </a:p>
        </p:txBody>
      </p:sp>
      <p:sp>
        <p:nvSpPr>
          <p:cNvPr id="15" name="Text Placeholder 26"/>
          <p:cNvSpPr>
            <a:spLocks noGrp="1"/>
          </p:cNvSpPr>
          <p:nvPr>
            <p:ph type="body" sz="quarter" idx="11" hasCustomPrompt="1"/>
          </p:nvPr>
        </p:nvSpPr>
        <p:spPr>
          <a:xfrm>
            <a:off x="684997" y="1174157"/>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Tree>
    <p:extLst>
      <p:ext uri="{BB962C8B-B14F-4D97-AF65-F5344CB8AC3E}">
        <p14:creationId xmlns:p14="http://schemas.microsoft.com/office/powerpoint/2010/main" val="218723683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913">
          <p15:clr>
            <a:srgbClr val="FBAE40"/>
          </p15:clr>
        </p15:guide>
        <p15:guide id="2" pos="288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_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390498473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2_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rgbClr val="29475F"/>
                </a:solidFill>
              </a:rPr>
              <a:t>PHASE</a:t>
            </a:r>
            <a:endParaRPr lang="en-CA" sz="4400" b="1" dirty="0">
              <a:solidFill>
                <a:srgbClr val="29475F"/>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0936210"/>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_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543005084"/>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1_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1"/>
            <a:ext cx="8676000" cy="307777"/>
          </a:xfrm>
          <a:prstGeom prst="rect">
            <a:avLst/>
          </a:prstGeom>
          <a:solidFill>
            <a:srgbClr val="243F54"/>
          </a:solidFill>
        </p:spPr>
        <p:txBody>
          <a:bodyPr wrap="square">
            <a:spAutoFit/>
          </a:bodyPr>
          <a:lstStyle/>
          <a:p>
            <a:r>
              <a:rPr lang="en-US" sz="1400" b="1" dirty="0" smtClean="0">
                <a:solidFill>
                  <a:srgbClr val="FFFFFF"/>
                </a:solidFill>
              </a:rPr>
              <a:t>The following are sample activities that will be conducted by Info-Tech analysts with your team:</a:t>
            </a:r>
            <a:endParaRPr lang="en-US" sz="1400" b="1" dirty="0">
              <a:solidFill>
                <a:srgbClr val="FFFFFF"/>
              </a:solidFill>
            </a:endParaRPr>
          </a:p>
        </p:txBody>
      </p:sp>
      <p:sp>
        <p:nvSpPr>
          <p:cNvPr id="15" name="TextBox 14"/>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Tree>
    <p:extLst>
      <p:ext uri="{BB962C8B-B14F-4D97-AF65-F5344CB8AC3E}">
        <p14:creationId xmlns:p14="http://schemas.microsoft.com/office/powerpoint/2010/main" val="3388315123"/>
      </p:ext>
    </p:extLst>
  </p:cSld>
  <p:clrMapOvr>
    <a:masterClrMapping/>
  </p:clrMapOvr>
  <p:timing>
    <p:tnLst>
      <p:par>
        <p:cTn id="1" dur="indefinite" restart="never" nodeType="tmRoot"/>
      </p:par>
    </p:tnLst>
  </p:timing>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_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4123038460"/>
      </p:ext>
    </p:extLst>
  </p:cSld>
  <p:clrMapOvr>
    <a:masterClrMapping/>
  </p:clrMapOvr>
  <p:timing>
    <p:tnLst>
      <p:par>
        <p:cTn id="1" dur="indefinite" restart="never" nodeType="tmRoot"/>
      </p:par>
    </p:tnLst>
  </p:timing>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4080662030"/>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
        <p:nvSpPr>
          <p:cNvPr id="9" name="TextBox 8"/>
          <p:cNvSpPr txBox="1"/>
          <p:nvPr/>
        </p:nvSpPr>
        <p:spPr>
          <a:xfrm>
            <a:off x="8460432" y="214890"/>
            <a:ext cx="539552" cy="276999"/>
          </a:xfrm>
          <a:prstGeom prst="rect">
            <a:avLst/>
          </a:prstGeom>
          <a:noFill/>
        </p:spPr>
        <p:txBody>
          <a:bodyPr wrap="square" rtlCol="0">
            <a:spAutoFit/>
          </a:bodyPr>
          <a:lstStyle/>
          <a:p>
            <a:r>
              <a:rPr lang="en-CA" sz="1200" dirty="0" smtClean="0">
                <a:solidFill>
                  <a:srgbClr val="FFFFFF"/>
                </a:solidFill>
              </a:rPr>
              <a:t>V4</a:t>
            </a:r>
            <a:endParaRPr lang="en-CA" sz="1200" dirty="0">
              <a:solidFill>
                <a:srgbClr val="FFFFFF"/>
              </a:solidFill>
            </a:endParaRPr>
          </a:p>
        </p:txBody>
      </p:sp>
    </p:spTree>
    <p:extLst>
      <p:ext uri="{BB962C8B-B14F-4D97-AF65-F5344CB8AC3E}">
        <p14:creationId xmlns:p14="http://schemas.microsoft.com/office/powerpoint/2010/main" val="372740041"/>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4137651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618141607"/>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6" name="Pentagon 5"/>
          <p:cNvSpPr/>
          <p:nvPr userDrawn="1"/>
        </p:nvSpPr>
        <p:spPr>
          <a:xfrm>
            <a:off x="0" y="411616"/>
            <a:ext cx="863588" cy="538410"/>
          </a:xfrm>
          <a:prstGeom prst="homePlate">
            <a:avLst>
              <a:gd name="adj" fmla="val 37631"/>
            </a:avLst>
          </a:prstGeom>
          <a:solidFill>
            <a:srgbClr val="D9A210"/>
          </a:solidFill>
          <a:ln w="25400" cap="flat" cmpd="sng" algn="ctr">
            <a:noFill/>
            <a:prstDash val="solid"/>
          </a:ln>
          <a:effectLst/>
        </p:spPr>
        <p:txBody>
          <a:bodyPr rtlCol="0" anchor="ctr"/>
          <a:lstStyle/>
          <a:p>
            <a:pPr algn="ctr">
              <a:defRPr/>
            </a:pPr>
            <a:endParaRPr lang="en-US" kern="0" dirty="0" smtClean="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55019234"/>
      </p:ext>
    </p:extLst>
  </p:cSld>
  <p:clrMapOvr>
    <a:masterClrMapping/>
  </p:clrMapOvr>
  <p:timing>
    <p:tnLst>
      <p:par>
        <p:cTn id="1" dur="indefinite" restart="never" nodeType="tmRoot"/>
      </p:par>
    </p:tnLst>
  </p:timing>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5176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Assist:</a:t>
            </a:r>
            <a:endParaRPr lang="en-US" sz="1400" b="1" dirty="0">
              <a:solidFill>
                <a:srgbClr val="FFFFFF"/>
              </a:solidFill>
            </a:endParaRP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Also Assist:</a:t>
            </a:r>
            <a:endParaRPr lang="en-US" sz="1400" b="1" dirty="0">
              <a:solidFill>
                <a:srgbClr val="FFFFFF"/>
              </a:solidFill>
            </a:endParaRP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a:t>
            </a:r>
            <a:r>
              <a:rPr lang="en-US" sz="1400" b="1" dirty="0" smtClean="0">
                <a:solidFill>
                  <a:srgbClr val="FFFFFF"/>
                </a:solidFill>
              </a:rPr>
              <a:t>Them:</a:t>
            </a:r>
            <a:endParaRPr lang="en-US" sz="1400" b="1" dirty="0">
              <a:solidFill>
                <a:srgbClr val="FFFFFF"/>
              </a:solidFill>
            </a:endParaRPr>
          </a:p>
        </p:txBody>
      </p:sp>
    </p:spTree>
    <p:extLst>
      <p:ext uri="{BB962C8B-B14F-4D97-AF65-F5344CB8AC3E}">
        <p14:creationId xmlns:p14="http://schemas.microsoft.com/office/powerpoint/2010/main" val="3263837498"/>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9" name="Round Same Side Corner Rectangle 97"/>
          <p:cNvSpPr/>
          <p:nvPr userDrawn="1"/>
        </p:nvSpPr>
        <p:spPr>
          <a:xfrm>
            <a:off x="5736405" y="1210905"/>
            <a:ext cx="3084068" cy="285749"/>
          </a:xfrm>
          <a:prstGeom prst="rect">
            <a:avLst/>
          </a:prstGeom>
          <a:solidFill>
            <a:srgbClr val="D9A210"/>
          </a:solidFill>
          <a:ln w="12700" cap="flat" cmpd="sng" algn="ctr">
            <a:solidFill>
              <a:srgbClr val="D9A210"/>
            </a:solidFill>
            <a:prstDash val="solid"/>
          </a:ln>
          <a:effectLst/>
        </p:spPr>
        <p:txBody>
          <a:bodyPr rtlCol="0" anchor="ctr"/>
          <a:lstStyle/>
          <a:p>
            <a:pPr fontAlgn="base">
              <a:spcBef>
                <a:spcPct val="0"/>
              </a:spcBef>
              <a:spcAft>
                <a:spcPct val="0"/>
              </a:spcAft>
              <a:defRPr/>
            </a:pPr>
            <a:r>
              <a:rPr lang="en-CA" sz="1100" i="1" kern="0" dirty="0" smtClean="0">
                <a:solidFill>
                  <a:srgbClr val="FFFFFF"/>
                </a:solidFill>
                <a:latin typeface="Georgia"/>
              </a:rPr>
              <a:t>Info-Tech Insight</a:t>
            </a:r>
          </a:p>
        </p:txBody>
      </p:sp>
      <p:sp>
        <p:nvSpPr>
          <p:cNvPr id="17" name="Rectangle 16"/>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542735"/>
            <a:ext cx="8640578"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1" name="Rectangle 10"/>
          <p:cNvSpPr/>
          <p:nvPr userDrawn="1"/>
        </p:nvSpPr>
        <p:spPr>
          <a:xfrm>
            <a:off x="247848" y="2659743"/>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0463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5"/>
            <a:ext cx="5257800" cy="133411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868253"/>
            <a:ext cx="8623607" cy="168494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748626"/>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6" y="4571651"/>
            <a:ext cx="249579" cy="249579"/>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23820"/>
          </a:xfrm>
          <a:prstGeom prst="rect">
            <a:avLst/>
          </a:prstGeom>
        </p:spPr>
      </p:pic>
      <p:pic>
        <p:nvPicPr>
          <p:cNvPr id="25" name="Picture 24" descr="insight-sm.wmf"/>
          <p:cNvPicPr>
            <a:picLocks noChangeAspect="1"/>
          </p:cNvPicPr>
          <p:nvPr userDrawn="1"/>
        </p:nvPicPr>
        <p:blipFill>
          <a:blip r:embed="rId5" cstate="print"/>
          <a:stretch>
            <a:fillRect/>
          </a:stretch>
        </p:blipFill>
        <p:spPr>
          <a:xfrm>
            <a:off x="8512284" y="1256033"/>
            <a:ext cx="240000" cy="180000"/>
          </a:xfrm>
          <a:prstGeom prst="rect">
            <a:avLst/>
          </a:prstGeom>
          <a:solidFill>
            <a:srgbClr val="D9A210"/>
          </a:solidFill>
          <a:ln>
            <a:solidFill>
              <a:srgbClr val="D9A210"/>
            </a:solidFill>
          </a:ln>
        </p:spPr>
      </p:pic>
    </p:spTree>
    <p:extLst>
      <p:ext uri="{BB962C8B-B14F-4D97-AF65-F5344CB8AC3E}">
        <p14:creationId xmlns:p14="http://schemas.microsoft.com/office/powerpoint/2010/main" val="1456726122"/>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5034310"/>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285440241"/>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3096855"/>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7239225"/>
      </p:ext>
    </p:extLst>
  </p:cSld>
  <p:clrMapOvr>
    <a:masterClrMapping/>
  </p:clrMapOvr>
  <p:timing>
    <p:tnLst>
      <p:par>
        <p:cTn id="1" dur="indefinite" restart="never" nodeType="tmRoot"/>
      </p:par>
    </p:tnLst>
  </p:timing>
  <p:hf hdr="0" ftr="0" dt="0"/>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19" y="1132006"/>
            <a:ext cx="352780" cy="364690"/>
            <a:chOff x="6966056" y="197732"/>
            <a:chExt cx="751526" cy="785348"/>
          </a:xfrm>
          <a:solidFill>
            <a:srgbClr val="243F54"/>
          </a:solidFill>
        </p:grpSpPr>
        <p:sp>
          <p:nvSpPr>
            <p:cNvPr id="13" name="Rectangle 12"/>
            <p:cNvSpPr/>
            <p:nvPr/>
          </p:nvSpPr>
          <p:spPr>
            <a:xfrm>
              <a:off x="6966056" y="197732"/>
              <a:ext cx="75152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1866399689"/>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277689556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194576" y="1174157"/>
            <a:ext cx="7420978"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[Tool Context]</a:t>
            </a:r>
          </a:p>
        </p:txBody>
      </p:sp>
      <p:sp>
        <p:nvSpPr>
          <p:cNvPr id="15" name="Text Placeholder 26"/>
          <p:cNvSpPr>
            <a:spLocks noGrp="1"/>
          </p:cNvSpPr>
          <p:nvPr>
            <p:ph type="body" sz="quarter" idx="11" hasCustomPrompt="1"/>
          </p:nvPr>
        </p:nvSpPr>
        <p:spPr>
          <a:xfrm>
            <a:off x="684997" y="1174157"/>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Tree>
    <p:extLst>
      <p:ext uri="{BB962C8B-B14F-4D97-AF65-F5344CB8AC3E}">
        <p14:creationId xmlns:p14="http://schemas.microsoft.com/office/powerpoint/2010/main" val="101389902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913">
          <p15:clr>
            <a:srgbClr val="FBAE40"/>
          </p15:clr>
        </p15:guide>
        <p15:guide id="2" pos="2880">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220149187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rgbClr val="29475F"/>
                </a:solidFill>
              </a:rPr>
              <a:t>PHASE</a:t>
            </a:r>
            <a:endParaRPr lang="en-CA" sz="4400" b="1" dirty="0">
              <a:solidFill>
                <a:srgbClr val="29475F"/>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6006660"/>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58846667"/>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1"/>
            <a:ext cx="8676000" cy="307777"/>
          </a:xfrm>
          <a:prstGeom prst="rect">
            <a:avLst/>
          </a:prstGeom>
          <a:solidFill>
            <a:srgbClr val="243F54"/>
          </a:solidFill>
        </p:spPr>
        <p:txBody>
          <a:bodyPr wrap="square">
            <a:spAutoFit/>
          </a:bodyPr>
          <a:lstStyle/>
          <a:p>
            <a:r>
              <a:rPr lang="en-US" sz="1400" b="1" dirty="0" smtClean="0">
                <a:solidFill>
                  <a:srgbClr val="FFFFFF"/>
                </a:solidFill>
              </a:rPr>
              <a:t>The following are sample activities that will be conducted by Info-Tech analysts with your team:</a:t>
            </a:r>
            <a:endParaRPr lang="en-US" sz="1400" b="1" dirty="0">
              <a:solidFill>
                <a:srgbClr val="FFFFFF"/>
              </a:solidFill>
            </a:endParaRPr>
          </a:p>
        </p:txBody>
      </p:sp>
      <p:sp>
        <p:nvSpPr>
          <p:cNvPr id="15" name="TextBox 14"/>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Tree>
    <p:extLst>
      <p:ext uri="{BB962C8B-B14F-4D97-AF65-F5344CB8AC3E}">
        <p14:creationId xmlns:p14="http://schemas.microsoft.com/office/powerpoint/2010/main" val="1672852610"/>
      </p:ext>
    </p:extLst>
  </p:cSld>
  <p:clrMapOvr>
    <a:masterClrMapping/>
  </p:clrMapOvr>
  <p:timing>
    <p:tnLst>
      <p:par>
        <p:cTn id="1" dur="indefinite" restart="never" nodeType="tmRoot"/>
      </p:par>
    </p:tnLst>
  </p:timing>
  <p:hf hdr="0" ftr="0" dt="0"/>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3580027318"/>
      </p:ext>
    </p:extLst>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3" name="Straight Connector 2"/>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4" name="Oval 3"/>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8"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2"/>
                </a:solidFill>
              </a:defRPr>
            </a:lvl1pPr>
          </a:lstStyle>
          <a:p>
            <a:pPr lvl="0"/>
            <a:r>
              <a:rPr lang="en-CA" sz="2800" dirty="0" smtClean="0"/>
              <a:t>Replace with Phase Title</a:t>
            </a:r>
            <a:endParaRPr lang="en-US" dirty="0"/>
          </a:p>
        </p:txBody>
      </p:sp>
      <p:sp>
        <p:nvSpPr>
          <p:cNvPr id="9" name="TextBox 8"/>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1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3.xml"/><Relationship Id="rId18" Type="http://schemas.openxmlformats.org/officeDocument/2006/relationships/slideLayout" Target="../slideLayouts/slideLayout28.xml"/><Relationship Id="rId26" Type="http://schemas.openxmlformats.org/officeDocument/2006/relationships/slideLayout" Target="../slideLayouts/slideLayout36.xml"/><Relationship Id="rId21" Type="http://schemas.openxmlformats.org/officeDocument/2006/relationships/slideLayout" Target="../slideLayouts/slideLayout31.xml"/><Relationship Id="rId34" Type="http://schemas.openxmlformats.org/officeDocument/2006/relationships/slideLayout" Target="../slideLayouts/slideLayout44.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17" Type="http://schemas.openxmlformats.org/officeDocument/2006/relationships/slideLayout" Target="../slideLayouts/slideLayout27.xml"/><Relationship Id="rId25" Type="http://schemas.openxmlformats.org/officeDocument/2006/relationships/slideLayout" Target="../slideLayouts/slideLayout35.xml"/><Relationship Id="rId33" Type="http://schemas.openxmlformats.org/officeDocument/2006/relationships/slideLayout" Target="../slideLayouts/slideLayout43.xml"/><Relationship Id="rId38" Type="http://schemas.openxmlformats.org/officeDocument/2006/relationships/theme" Target="../theme/theme2.xml"/><Relationship Id="rId2" Type="http://schemas.openxmlformats.org/officeDocument/2006/relationships/slideLayout" Target="../slideLayouts/slideLayout12.xml"/><Relationship Id="rId16" Type="http://schemas.openxmlformats.org/officeDocument/2006/relationships/slideLayout" Target="../slideLayouts/slideLayout26.xml"/><Relationship Id="rId20" Type="http://schemas.openxmlformats.org/officeDocument/2006/relationships/slideLayout" Target="../slideLayouts/slideLayout30.xml"/><Relationship Id="rId29" Type="http://schemas.openxmlformats.org/officeDocument/2006/relationships/slideLayout" Target="../slideLayouts/slideLayout39.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24" Type="http://schemas.openxmlformats.org/officeDocument/2006/relationships/slideLayout" Target="../slideLayouts/slideLayout34.xml"/><Relationship Id="rId32" Type="http://schemas.openxmlformats.org/officeDocument/2006/relationships/slideLayout" Target="../slideLayouts/slideLayout42.xml"/><Relationship Id="rId37" Type="http://schemas.openxmlformats.org/officeDocument/2006/relationships/slideLayout" Target="../slideLayouts/slideLayout47.xml"/><Relationship Id="rId5" Type="http://schemas.openxmlformats.org/officeDocument/2006/relationships/slideLayout" Target="../slideLayouts/slideLayout15.xml"/><Relationship Id="rId15" Type="http://schemas.openxmlformats.org/officeDocument/2006/relationships/slideLayout" Target="../slideLayouts/slideLayout25.xml"/><Relationship Id="rId23" Type="http://schemas.openxmlformats.org/officeDocument/2006/relationships/slideLayout" Target="../slideLayouts/slideLayout33.xml"/><Relationship Id="rId28" Type="http://schemas.openxmlformats.org/officeDocument/2006/relationships/slideLayout" Target="../slideLayouts/slideLayout38.xml"/><Relationship Id="rId36" Type="http://schemas.openxmlformats.org/officeDocument/2006/relationships/slideLayout" Target="../slideLayouts/slideLayout46.xml"/><Relationship Id="rId10" Type="http://schemas.openxmlformats.org/officeDocument/2006/relationships/slideLayout" Target="../slideLayouts/slideLayout20.xml"/><Relationship Id="rId19" Type="http://schemas.openxmlformats.org/officeDocument/2006/relationships/slideLayout" Target="../slideLayouts/slideLayout29.xml"/><Relationship Id="rId31" Type="http://schemas.openxmlformats.org/officeDocument/2006/relationships/slideLayout" Target="../slideLayouts/slideLayout41.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 Id="rId22" Type="http://schemas.openxmlformats.org/officeDocument/2006/relationships/slideLayout" Target="../slideLayouts/slideLayout32.xml"/><Relationship Id="rId27" Type="http://schemas.openxmlformats.org/officeDocument/2006/relationships/slideLayout" Target="../slideLayouts/slideLayout37.xml"/><Relationship Id="rId30" Type="http://schemas.openxmlformats.org/officeDocument/2006/relationships/slideLayout" Target="../slideLayouts/slideLayout40.xml"/><Relationship Id="rId35" Type="http://schemas.openxmlformats.org/officeDocument/2006/relationships/slideLayout" Target="../slideLayouts/slideLayout45.xml"/><Relationship Id="rId8" Type="http://schemas.openxmlformats.org/officeDocument/2006/relationships/slideLayout" Target="../slideLayouts/slideLayout18.xml"/><Relationship Id="rId3"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slideLayout" Target="../slideLayouts/slideLayout60.xml"/><Relationship Id="rId18" Type="http://schemas.openxmlformats.org/officeDocument/2006/relationships/slideLayout" Target="../slideLayouts/slideLayout6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17" Type="http://schemas.openxmlformats.org/officeDocument/2006/relationships/slideLayout" Target="../slideLayouts/slideLayout64.xml"/><Relationship Id="rId2" Type="http://schemas.openxmlformats.org/officeDocument/2006/relationships/slideLayout" Target="../slideLayouts/slideLayout49.xml"/><Relationship Id="rId16" Type="http://schemas.openxmlformats.org/officeDocument/2006/relationships/slideLayout" Target="../slideLayouts/slideLayout63.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5" Type="http://schemas.openxmlformats.org/officeDocument/2006/relationships/slideLayout" Target="../slideLayouts/slideLayout62.xml"/><Relationship Id="rId10" Type="http://schemas.openxmlformats.org/officeDocument/2006/relationships/slideLayout" Target="../slideLayouts/slideLayout57.xml"/><Relationship Id="rId19" Type="http://schemas.openxmlformats.org/officeDocument/2006/relationships/theme" Target="../theme/theme3.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slideLayout" Target="../slideLayouts/slideLayout6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699" r:id="rId2"/>
    <p:sldLayoutId id="2147483702" r:id="rId3"/>
    <p:sldLayoutId id="2147483706" r:id="rId4"/>
    <p:sldLayoutId id="2147483710" r:id="rId5"/>
    <p:sldLayoutId id="2147483711" r:id="rId6"/>
    <p:sldLayoutId id="2147483764" r:id="rId7"/>
    <p:sldLayoutId id="2147483762" r:id="rId8"/>
    <p:sldLayoutId id="2147483761" r:id="rId9"/>
    <p:sldLayoutId id="2147483763" r:id="rId10"/>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3329463682"/>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 id="2147483788" r:id="rId13"/>
    <p:sldLayoutId id="2147483789" r:id="rId14"/>
    <p:sldLayoutId id="2147483790" r:id="rId15"/>
    <p:sldLayoutId id="2147483791" r:id="rId16"/>
    <p:sldLayoutId id="2147483792" r:id="rId17"/>
    <p:sldLayoutId id="2147483793" r:id="rId18"/>
    <p:sldLayoutId id="2147483794" r:id="rId19"/>
    <p:sldLayoutId id="2147483795" r:id="rId20"/>
    <p:sldLayoutId id="2147483796" r:id="rId21"/>
    <p:sldLayoutId id="2147483797" r:id="rId22"/>
    <p:sldLayoutId id="2147483798" r:id="rId23"/>
    <p:sldLayoutId id="2147483799" r:id="rId24"/>
    <p:sldLayoutId id="2147483800" r:id="rId25"/>
    <p:sldLayoutId id="2147483801" r:id="rId26"/>
    <p:sldLayoutId id="2147483802" r:id="rId27"/>
    <p:sldLayoutId id="2147483803" r:id="rId28"/>
    <p:sldLayoutId id="2147483804" r:id="rId29"/>
    <p:sldLayoutId id="2147483805" r:id="rId30"/>
    <p:sldLayoutId id="2147483806" r:id="rId31"/>
    <p:sldLayoutId id="2147483807" r:id="rId32"/>
    <p:sldLayoutId id="2147483808" r:id="rId33"/>
    <p:sldLayoutId id="2147483809" r:id="rId34"/>
    <p:sldLayoutId id="2147483810" r:id="rId35"/>
    <p:sldLayoutId id="2147483811" r:id="rId36"/>
    <p:sldLayoutId id="2147483831" r:id="rId37"/>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3126200958"/>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 id="2147483824" r:id="rId12"/>
    <p:sldLayoutId id="2147483825" r:id="rId13"/>
    <p:sldLayoutId id="2147483826" r:id="rId14"/>
    <p:sldLayoutId id="2147483827" r:id="rId15"/>
    <p:sldLayoutId id="2147483828" r:id="rId16"/>
    <p:sldLayoutId id="2147483829" r:id="rId17"/>
    <p:sldLayoutId id="2147483830" r:id="rId18"/>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establish-a-concrete-erp-foundation/establish-a-concrete-erp-foundation-phases-1-3?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1.gif"/></Relationships>
</file>

<file path=ppt/slides/_rels/slide10.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4.png"/><Relationship Id="rId7" Type="http://schemas.openxmlformats.org/officeDocument/2006/relationships/hyperlink" Target="http://www.infotech.com/research/ss/establish-a-concrete-erp-foundation/establish-a-concrete-erp-foundation-phases-1-3?utm_source=SS_Sample&amp;utm_medium=Collateral&amp;utm_campaign=Collateral" TargetMode="External"/><Relationship Id="rId2" Type="http://schemas.openxmlformats.org/officeDocument/2006/relationships/notesSlide" Target="../notesSlides/notesSlide9.xml"/><Relationship Id="rId1" Type="http://schemas.openxmlformats.org/officeDocument/2006/relationships/slideLayout" Target="../slideLayouts/slideLayout2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 Id="rId9" Type="http://schemas.openxmlformats.org/officeDocument/2006/relationships/image" Target="../media/image16.png"/></Relationships>
</file>

<file path=ppt/slides/_rels/slide11.xml.rels><?xml version="1.0" encoding="UTF-8" standalone="yes"?>
<Relationships xmlns="http://schemas.openxmlformats.org/package/2006/relationships"><Relationship Id="rId8" Type="http://schemas.openxmlformats.org/officeDocument/2006/relationships/hyperlink" Target="http://www.infotech.com/research/ss/establish-a-concrete-erp-foundation/establish-a-concrete-erp-foundation-phases-1-3?utm_source=SS_Sample&amp;utm_medium=Collateral&amp;utm_campaign=Collateral" TargetMode="External"/><Relationship Id="rId3" Type="http://schemas.openxmlformats.org/officeDocument/2006/relationships/image" Target="../media/image22.png"/><Relationship Id="rId7" Type="http://schemas.openxmlformats.org/officeDocument/2006/relationships/image" Target="../media/image25.png"/><Relationship Id="rId2" Type="http://schemas.openxmlformats.org/officeDocument/2006/relationships/notesSlide" Target="../notesSlides/notesSlide10.xml"/><Relationship Id="rId1" Type="http://schemas.openxmlformats.org/officeDocument/2006/relationships/slideLayout" Target="../slideLayouts/slideLayout22.xml"/><Relationship Id="rId6" Type="http://schemas.openxmlformats.org/officeDocument/2006/relationships/image" Target="../media/image24.png"/><Relationship Id="rId5" Type="http://schemas.openxmlformats.org/officeDocument/2006/relationships/image" Target="../media/image23.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research/ss/establish-a-concrete-erp-foundation/establish-a-concrete-erp-foundation-phases-1-3?utm_source=SS_Sample&amp;utm_medium=Collateral&amp;utm_campaign=Collateral" TargetMode="External"/><Relationship Id="rId7" Type="http://schemas.openxmlformats.org/officeDocument/2006/relationships/image" Target="../media/image16.png"/><Relationship Id="rId2" Type="http://schemas.openxmlformats.org/officeDocument/2006/relationships/hyperlink" Target="http://www.infotech.com/" TargetMode="External"/><Relationship Id="rId1" Type="http://schemas.openxmlformats.org/officeDocument/2006/relationships/slideLayout" Target="../slideLayouts/slideLayout47.xml"/><Relationship Id="rId6" Type="http://schemas.openxmlformats.org/officeDocument/2006/relationships/image" Target="../media/image15.png"/><Relationship Id="rId5" Type="http://schemas.openxmlformats.org/officeDocument/2006/relationships/image" Target="../media/image27.png"/><Relationship Id="rId4" Type="http://schemas.openxmlformats.org/officeDocument/2006/relationships/image" Target="../media/image26.png"/></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hyperlink" Target="http://www.infotech.com/research/ss/establish-a-concrete-erp-foundation/establish-a-concrete-erp-foundation-phases-1-3?utm_source=SS_Sample&amp;utm_medium=Collateral&amp;utm_campaign=Collatera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ss/establish-a-concrete-erp-foundation/establish-a-concrete-erp-foundation-phases-1-3?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52.xml"/><Relationship Id="rId5" Type="http://schemas.openxmlformats.org/officeDocument/2006/relationships/image" Target="../media/image16.png"/><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hyperlink" Target="http://www.infotech.com/research/ss/establish-a-concrete-erp-foundation/establish-a-concrete-erp-foundation-phases-1-3?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53.xml"/><Relationship Id="rId5" Type="http://schemas.openxmlformats.org/officeDocument/2006/relationships/image" Target="../media/image16.png"/><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hyperlink" Target="http://www.infotech.com/research/ss/establish-a-concrete-erp-foundation/establish-a-concrete-erp-foundation-phases-1-3?utm_source=SS_Sample&amp;utm_medium=Collateral&amp;utm_campaign=Collateral" TargetMode="External"/><Relationship Id="rId2" Type="http://schemas.openxmlformats.org/officeDocument/2006/relationships/notesSlide" Target="../notesSlides/notesSlide4.xml"/><Relationship Id="rId1" Type="http://schemas.openxmlformats.org/officeDocument/2006/relationships/slideLayout" Target="../slideLayouts/slideLayout22.xml"/><Relationship Id="rId5" Type="http://schemas.openxmlformats.org/officeDocument/2006/relationships/image" Target="../media/image16.png"/><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7.png"/><Relationship Id="rId7"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2.xml"/><Relationship Id="rId6" Type="http://schemas.openxmlformats.org/officeDocument/2006/relationships/hyperlink" Target="http://www.infotech.com/research/ss/establish-a-concrete-erp-foundation/establish-a-concrete-erp-foundation-phases-1-3?utm_source=SS_Sample&amp;utm_medium=Collateral&amp;utm_campaign=Collateral" TargetMode="External"/><Relationship Id="rId5" Type="http://schemas.openxmlformats.org/officeDocument/2006/relationships/hyperlink" Target="http://www.business-software.com/blog/erp-in-2014-snapshot-infographic/" TargetMode="External"/><Relationship Id="rId4" Type="http://schemas.openxmlformats.org/officeDocument/2006/relationships/image" Target="../media/image18.jpg"/></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hyperlink" Target="http://www.infotech.com/research/ss/establish-a-concrete-erp-foundation/establish-a-concrete-erp-foundation-phases-1-3?utm_source=SS_Sample&amp;utm_medium=Collateral&amp;utm_campaign=Collateral"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hyperlink" Target="http://www.goerpcloud.com/wp-content/uploads/2014-ERP-Report-2.pdf" TargetMode="External"/><Relationship Id="rId7"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2.xml"/><Relationship Id="rId6" Type="http://schemas.openxmlformats.org/officeDocument/2006/relationships/hyperlink" Target="http://www.infotech.com/research/ss/establish-a-concrete-erp-foundation/establish-a-concrete-erp-foundation-phases-1-3?utm_source=SS_Sample&amp;utm_medium=Collateral&amp;utm_campaign=Collateral" TargetMode="External"/><Relationship Id="rId5" Type="http://schemas.openxmlformats.org/officeDocument/2006/relationships/chart" Target="../charts/chart3.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hyperlink" Target="http://www.goerpcloud.com/wp-content/uploads/2014-ERP-Report-2.pdf" TargetMode="External"/><Relationship Id="rId7"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22.xml"/><Relationship Id="rId6" Type="http://schemas.openxmlformats.org/officeDocument/2006/relationships/image" Target="../media/image15.png"/><Relationship Id="rId5" Type="http://schemas.openxmlformats.org/officeDocument/2006/relationships/hyperlink" Target="http://www.infotech.com/research/ss/establish-a-concrete-erp-foundation/establish-a-concrete-erp-foundation-phases-1-3?utm_source=SS_Sample&amp;utm_medium=Collateral&amp;utm_campaign=Collateral" TargetMode="External"/><Relationship Id="rId4" Type="http://schemas.openxmlformats.org/officeDocument/2006/relationships/hyperlink" Target="http://www.teksystems.com/resources/research/featured-research/erp-trends/erp-experience-survey-infographi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smtClean="0"/>
              <a:t>Establish a Concrete ERP Foundation </a:t>
            </a:r>
            <a:endParaRPr lang="en-US" dirty="0"/>
          </a:p>
        </p:txBody>
      </p:sp>
      <p:sp>
        <p:nvSpPr>
          <p:cNvPr id="5" name="Tagline"/>
          <p:cNvSpPr>
            <a:spLocks noGrp="1"/>
          </p:cNvSpPr>
          <p:nvPr>
            <p:ph type="body" sz="quarter" idx="16"/>
          </p:nvPr>
        </p:nvSpPr>
        <p:spPr/>
        <p:txBody>
          <a:bodyPr/>
          <a:lstStyle/>
          <a:p>
            <a:r>
              <a:rPr lang="en-US" dirty="0" smtClean="0"/>
              <a:t>Getting your ERP project off the ground starts with a stakeholder-aligned blueprint.</a:t>
            </a:r>
            <a:endParaRPr lang="en-US" dirty="0"/>
          </a:p>
        </p:txBody>
      </p:sp>
      <p:grpSp>
        <p:nvGrpSpPr>
          <p:cNvPr id="7" name="Group 6"/>
          <p:cNvGrpSpPr/>
          <p:nvPr/>
        </p:nvGrpSpPr>
        <p:grpSpPr>
          <a:xfrm>
            <a:off x="0" y="5402461"/>
            <a:ext cx="9144000" cy="1455539"/>
            <a:chOff x="0" y="5402461"/>
            <a:chExt cx="9144000" cy="1455539"/>
          </a:xfrm>
        </p:grpSpPr>
        <p:pic>
          <p:nvPicPr>
            <p:cNvPr id="8" name="Picture 7"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9" name="Group 8"/>
            <p:cNvGrpSpPr/>
            <p:nvPr/>
          </p:nvGrpSpPr>
          <p:grpSpPr>
            <a:xfrm>
              <a:off x="0" y="6266557"/>
              <a:ext cx="9144000" cy="591443"/>
              <a:chOff x="0" y="6266557"/>
              <a:chExt cx="9144000" cy="591443"/>
            </a:xfrm>
          </p:grpSpPr>
          <p:sp>
            <p:nvSpPr>
              <p:cNvPr id="10" name="Rectangle 9"/>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1997 - 2016 Info-Tech Research Group</a:t>
                </a:r>
                <a:endParaRPr lang="en-CA" sz="800" dirty="0">
                  <a:solidFill>
                    <a:schemeClr val="bg1">
                      <a:lumMod val="65000"/>
                    </a:schemeClr>
                  </a:solidFill>
                </a:endParaRPr>
              </a:p>
            </p:txBody>
          </p:sp>
          <p:sp>
            <p:nvSpPr>
              <p:cNvPr id="11" name="Rectangle 10"/>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2" name="Picture 11"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5" y="203336"/>
            <a:ext cx="8201026" cy="877887"/>
          </a:xfrm>
        </p:spPr>
        <p:txBody>
          <a:bodyPr/>
          <a:lstStyle/>
          <a:p>
            <a:r>
              <a:rPr lang="en-US" dirty="0" smtClean="0"/>
              <a:t>An ERP foundation will develop a common understanding between business and IT stakeholders</a:t>
            </a:r>
            <a:endParaRPr lang="en-CA" dirty="0"/>
          </a:p>
        </p:txBody>
      </p:sp>
      <p:sp>
        <p:nvSpPr>
          <p:cNvPr id="8" name="TextBox 2"/>
          <p:cNvSpPr txBox="1"/>
          <p:nvPr/>
        </p:nvSpPr>
        <p:spPr>
          <a:xfrm>
            <a:off x="1149496" y="1249369"/>
            <a:ext cx="7131831" cy="1400383"/>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spcAft>
                <a:spcPts val="600"/>
              </a:spcAft>
            </a:pPr>
            <a:r>
              <a:rPr lang="en-US" sz="1600" i="1" dirty="0" smtClean="0">
                <a:solidFill>
                  <a:srgbClr val="333333"/>
                </a:solidFill>
                <a:latin typeface="Georgia"/>
              </a:rPr>
              <a:t>Organizations often buy a tool without understanding how they should use it. Before you invest in ERP, you need to understand where you are today and where you want to go. If the readiness isn’t there and you can’t execute the project properly, the software won’t help. </a:t>
            </a:r>
          </a:p>
          <a:p>
            <a:pPr algn="r">
              <a:spcAft>
                <a:spcPts val="600"/>
              </a:spcAft>
            </a:pPr>
            <a:r>
              <a:rPr lang="en-US" sz="1600" dirty="0" smtClean="0">
                <a:solidFill>
                  <a:srgbClr val="333333"/>
                </a:solidFill>
              </a:rPr>
              <a:t>			   – Boris Znebel, VP, Second Foundation</a:t>
            </a:r>
          </a:p>
        </p:txBody>
      </p:sp>
      <p:pic>
        <p:nvPicPr>
          <p:cNvPr id="10" name="Picture 9"/>
          <p:cNvPicPr>
            <a:picLocks noChangeAspect="1"/>
          </p:cNvPicPr>
          <p:nvPr/>
        </p:nvPicPr>
        <p:blipFill>
          <a:blip r:embed="rId3"/>
          <a:stretch>
            <a:fillRect/>
          </a:stretch>
        </p:blipFill>
        <p:spPr>
          <a:xfrm>
            <a:off x="8086424" y="1953656"/>
            <a:ext cx="512108" cy="377985"/>
          </a:xfrm>
          <a:prstGeom prst="rect">
            <a:avLst/>
          </a:prstGeom>
        </p:spPr>
      </p:pic>
      <p:sp>
        <p:nvSpPr>
          <p:cNvPr id="19" name="Rectangle 18"/>
          <p:cNvSpPr/>
          <p:nvPr/>
        </p:nvSpPr>
        <p:spPr>
          <a:xfrm>
            <a:off x="2927886" y="3357676"/>
            <a:ext cx="5902532" cy="2880828"/>
          </a:xfrm>
          <a:prstGeom prst="rect">
            <a:avLst/>
          </a:prstGeom>
          <a:solidFill>
            <a:schemeClr val="bg1">
              <a:lumMod val="95000"/>
            </a:schemeClr>
          </a:solidFill>
          <a:ln>
            <a:noFill/>
          </a:ln>
          <a:effectLst>
            <a:outerShdw blurRad="25400" dist="254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spcAft>
                <a:spcPts val="300"/>
              </a:spcAft>
            </a:pPr>
            <a:endParaRPr lang="en-US" sz="1200" b="1" dirty="0">
              <a:solidFill>
                <a:srgbClr val="333333"/>
              </a:solidFill>
            </a:endParaRPr>
          </a:p>
        </p:txBody>
      </p:sp>
      <p:sp>
        <p:nvSpPr>
          <p:cNvPr id="6" name="Text Placeholder 3"/>
          <p:cNvSpPr txBox="1">
            <a:spLocks/>
          </p:cNvSpPr>
          <p:nvPr/>
        </p:nvSpPr>
        <p:spPr>
          <a:xfrm>
            <a:off x="3224906" y="3525070"/>
            <a:ext cx="5605512" cy="2662711"/>
          </a:xfrm>
          <a:prstGeom prst="rect">
            <a:avLst/>
          </a:prstGeom>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0975" lvl="1" indent="0">
              <a:spcBef>
                <a:spcPts val="400"/>
              </a:spcBef>
              <a:spcAft>
                <a:spcPts val="400"/>
              </a:spcAft>
              <a:buClr>
                <a:srgbClr val="333333"/>
              </a:buClr>
              <a:buSzPct val="100000"/>
              <a:buNone/>
            </a:pPr>
            <a:r>
              <a:rPr lang="en-US" sz="1400" dirty="0" smtClean="0">
                <a:solidFill>
                  <a:srgbClr val="333333"/>
                </a:solidFill>
                <a:cs typeface="Times New Roman" panose="02020603050405020304" pitchFamily="18" charset="0"/>
              </a:rPr>
              <a:t>Introduce ERP concepts and set expectations </a:t>
            </a:r>
          </a:p>
          <a:p>
            <a:pPr marL="180975" lvl="1" indent="0">
              <a:spcBef>
                <a:spcPts val="400"/>
              </a:spcBef>
              <a:spcAft>
                <a:spcPts val="400"/>
              </a:spcAft>
              <a:buClr>
                <a:srgbClr val="333333"/>
              </a:buClr>
              <a:buSzPct val="100000"/>
              <a:buNone/>
            </a:pPr>
            <a:r>
              <a:rPr lang="en-US" sz="1400" dirty="0" smtClean="0">
                <a:solidFill>
                  <a:srgbClr val="333333"/>
                </a:solidFill>
                <a:cs typeface="Times New Roman" panose="02020603050405020304" pitchFamily="18" charset="0"/>
              </a:rPr>
              <a:t>Define process boundaries and functional scope</a:t>
            </a:r>
          </a:p>
          <a:p>
            <a:pPr marL="180975" lvl="1" indent="0">
              <a:spcBef>
                <a:spcPts val="400"/>
              </a:spcBef>
              <a:spcAft>
                <a:spcPts val="400"/>
              </a:spcAft>
              <a:buClr>
                <a:srgbClr val="333333"/>
              </a:buClr>
              <a:buSzPct val="100000"/>
              <a:buNone/>
            </a:pPr>
            <a:r>
              <a:rPr lang="en-US" sz="1400" dirty="0" smtClean="0">
                <a:solidFill>
                  <a:srgbClr val="333333"/>
                </a:solidFill>
                <a:cs typeface="Times New Roman" panose="02020603050405020304" pitchFamily="18" charset="0"/>
              </a:rPr>
              <a:t>Understand current state, gaps, and opportunities</a:t>
            </a:r>
          </a:p>
          <a:p>
            <a:pPr marL="180975" lvl="1" indent="0">
              <a:spcBef>
                <a:spcPts val="400"/>
              </a:spcBef>
              <a:spcAft>
                <a:spcPts val="400"/>
              </a:spcAft>
              <a:buClr>
                <a:srgbClr val="333333"/>
              </a:buClr>
              <a:buSzPct val="100000"/>
              <a:buNone/>
            </a:pPr>
            <a:r>
              <a:rPr lang="en-CA" sz="1400" dirty="0">
                <a:solidFill>
                  <a:srgbClr val="333333"/>
                </a:solidFill>
              </a:rPr>
              <a:t>Validate and prioritize </a:t>
            </a:r>
            <a:r>
              <a:rPr lang="en-US" sz="1400" dirty="0" smtClean="0">
                <a:solidFill>
                  <a:srgbClr val="333333"/>
                </a:solidFill>
                <a:cs typeface="Times New Roman" panose="02020603050405020304" pitchFamily="18" charset="0"/>
              </a:rPr>
              <a:t>high-level </a:t>
            </a:r>
            <a:r>
              <a:rPr lang="en-US" sz="1400" dirty="0">
                <a:solidFill>
                  <a:srgbClr val="333333"/>
                </a:solidFill>
                <a:cs typeface="Times New Roman" panose="02020603050405020304" pitchFamily="18" charset="0"/>
              </a:rPr>
              <a:t>ERP requirements</a:t>
            </a:r>
          </a:p>
          <a:p>
            <a:pPr marL="180975" lvl="1" indent="0">
              <a:spcBef>
                <a:spcPts val="400"/>
              </a:spcBef>
              <a:spcAft>
                <a:spcPts val="400"/>
              </a:spcAft>
              <a:buClr>
                <a:srgbClr val="333333"/>
              </a:buClr>
              <a:buSzPct val="100000"/>
              <a:buNone/>
            </a:pPr>
            <a:r>
              <a:rPr lang="en-CA" sz="1400" dirty="0" smtClean="0">
                <a:solidFill>
                  <a:srgbClr val="333333"/>
                </a:solidFill>
              </a:rPr>
              <a:t>Identify desired target </a:t>
            </a:r>
            <a:r>
              <a:rPr lang="en-CA" sz="1400" dirty="0">
                <a:solidFill>
                  <a:srgbClr val="333333"/>
                </a:solidFill>
              </a:rPr>
              <a:t>state </a:t>
            </a:r>
            <a:r>
              <a:rPr lang="en-CA" sz="1400" dirty="0" smtClean="0">
                <a:solidFill>
                  <a:srgbClr val="333333"/>
                </a:solidFill>
              </a:rPr>
              <a:t>and </a:t>
            </a:r>
            <a:r>
              <a:rPr lang="en-CA" sz="1400" dirty="0">
                <a:solidFill>
                  <a:srgbClr val="333333"/>
                </a:solidFill>
              </a:rPr>
              <a:t>develop ERP </a:t>
            </a:r>
            <a:r>
              <a:rPr lang="en-CA" sz="1400" dirty="0" smtClean="0">
                <a:solidFill>
                  <a:srgbClr val="333333"/>
                </a:solidFill>
              </a:rPr>
              <a:t>operating model</a:t>
            </a:r>
            <a:endParaRPr lang="en-CA" sz="1400" dirty="0">
              <a:solidFill>
                <a:srgbClr val="333333"/>
              </a:solidFill>
            </a:endParaRPr>
          </a:p>
          <a:p>
            <a:pPr marL="180975" lvl="1" indent="0">
              <a:spcBef>
                <a:spcPts val="400"/>
              </a:spcBef>
              <a:spcAft>
                <a:spcPts val="400"/>
              </a:spcAft>
              <a:buClr>
                <a:srgbClr val="333333"/>
              </a:buClr>
              <a:buSzPct val="100000"/>
              <a:buNone/>
            </a:pPr>
            <a:r>
              <a:rPr lang="en-US" sz="1400" dirty="0" smtClean="0">
                <a:solidFill>
                  <a:srgbClr val="333333"/>
                </a:solidFill>
                <a:cs typeface="Times New Roman" panose="02020603050405020304" pitchFamily="18" charset="0"/>
              </a:rPr>
              <a:t>Determine project guiding </a:t>
            </a:r>
            <a:r>
              <a:rPr lang="en-US" sz="1400" dirty="0">
                <a:solidFill>
                  <a:srgbClr val="333333"/>
                </a:solidFill>
                <a:cs typeface="Times New Roman" panose="02020603050405020304" pitchFamily="18" charset="0"/>
              </a:rPr>
              <a:t>principles and critical success factors</a:t>
            </a:r>
            <a:endParaRPr lang="en-US" sz="1400" dirty="0" smtClean="0">
              <a:solidFill>
                <a:srgbClr val="333333"/>
              </a:solidFill>
              <a:cs typeface="Times New Roman" panose="02020603050405020304" pitchFamily="18" charset="0"/>
            </a:endParaRPr>
          </a:p>
          <a:p>
            <a:pPr marL="180975" lvl="1" indent="0">
              <a:spcBef>
                <a:spcPts val="400"/>
              </a:spcBef>
              <a:spcAft>
                <a:spcPts val="400"/>
              </a:spcAft>
              <a:buClr>
                <a:srgbClr val="333333"/>
              </a:buClr>
              <a:buSzPct val="100000"/>
              <a:buNone/>
            </a:pPr>
            <a:r>
              <a:rPr lang="en-US" sz="1400" dirty="0" smtClean="0">
                <a:solidFill>
                  <a:srgbClr val="333333"/>
                </a:solidFill>
                <a:cs typeface="Times New Roman" panose="02020603050405020304" pitchFamily="18" charset="0"/>
              </a:rPr>
              <a:t>Develop stakeholder maps and identify risk mitigation strategies</a:t>
            </a:r>
          </a:p>
          <a:p>
            <a:pPr marL="180975" lvl="1" indent="0">
              <a:spcBef>
                <a:spcPts val="400"/>
              </a:spcBef>
              <a:spcAft>
                <a:spcPts val="400"/>
              </a:spcAft>
              <a:buClr>
                <a:srgbClr val="333333"/>
              </a:buClr>
              <a:buSzPct val="100000"/>
              <a:buNone/>
            </a:pPr>
            <a:r>
              <a:rPr lang="en-CA" sz="1400" dirty="0" smtClean="0">
                <a:solidFill>
                  <a:srgbClr val="333333"/>
                </a:solidFill>
              </a:rPr>
              <a:t>Align the ERP roadmap with organizational needs and capabilities</a:t>
            </a:r>
          </a:p>
        </p:txBody>
      </p:sp>
      <p:sp>
        <p:nvSpPr>
          <p:cNvPr id="11" name="Chevron 10"/>
          <p:cNvSpPr/>
          <p:nvPr/>
        </p:nvSpPr>
        <p:spPr>
          <a:xfrm>
            <a:off x="3153118" y="3568627"/>
            <a:ext cx="200563" cy="216368"/>
          </a:xfrm>
          <a:prstGeom prst="chevron">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333333"/>
              </a:solidFill>
            </a:endParaRPr>
          </a:p>
        </p:txBody>
      </p:sp>
      <p:sp>
        <p:nvSpPr>
          <p:cNvPr id="12" name="Chevron 11"/>
          <p:cNvSpPr/>
          <p:nvPr/>
        </p:nvSpPr>
        <p:spPr>
          <a:xfrm>
            <a:off x="3153119" y="3875318"/>
            <a:ext cx="200563" cy="216368"/>
          </a:xfrm>
          <a:prstGeom prst="chevron">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333333"/>
              </a:solidFill>
            </a:endParaRPr>
          </a:p>
        </p:txBody>
      </p:sp>
      <p:sp>
        <p:nvSpPr>
          <p:cNvPr id="13" name="Chevron 12"/>
          <p:cNvSpPr/>
          <p:nvPr/>
        </p:nvSpPr>
        <p:spPr>
          <a:xfrm>
            <a:off x="3153119" y="4187333"/>
            <a:ext cx="200563" cy="216368"/>
          </a:xfrm>
          <a:prstGeom prst="chevron">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333333"/>
              </a:solidFill>
            </a:endParaRPr>
          </a:p>
        </p:txBody>
      </p:sp>
      <p:sp>
        <p:nvSpPr>
          <p:cNvPr id="14" name="Chevron 13"/>
          <p:cNvSpPr/>
          <p:nvPr/>
        </p:nvSpPr>
        <p:spPr>
          <a:xfrm>
            <a:off x="3153119" y="4499768"/>
            <a:ext cx="200563" cy="216368"/>
          </a:xfrm>
          <a:prstGeom prst="chevron">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333333"/>
              </a:solidFill>
            </a:endParaRPr>
          </a:p>
        </p:txBody>
      </p:sp>
      <p:sp>
        <p:nvSpPr>
          <p:cNvPr id="15" name="Chevron 14"/>
          <p:cNvSpPr/>
          <p:nvPr/>
        </p:nvSpPr>
        <p:spPr>
          <a:xfrm>
            <a:off x="3153119" y="4824858"/>
            <a:ext cx="200563" cy="216368"/>
          </a:xfrm>
          <a:prstGeom prst="chevron">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333333"/>
              </a:solidFill>
            </a:endParaRPr>
          </a:p>
        </p:txBody>
      </p:sp>
      <p:sp>
        <p:nvSpPr>
          <p:cNvPr id="16" name="Chevron 15"/>
          <p:cNvSpPr/>
          <p:nvPr/>
        </p:nvSpPr>
        <p:spPr>
          <a:xfrm>
            <a:off x="3153119" y="5136885"/>
            <a:ext cx="200563" cy="216368"/>
          </a:xfrm>
          <a:prstGeom prst="chevron">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333333"/>
              </a:solidFill>
            </a:endParaRPr>
          </a:p>
        </p:txBody>
      </p:sp>
      <p:sp>
        <p:nvSpPr>
          <p:cNvPr id="17" name="Chevron 16"/>
          <p:cNvSpPr/>
          <p:nvPr/>
        </p:nvSpPr>
        <p:spPr>
          <a:xfrm>
            <a:off x="3153119" y="5436597"/>
            <a:ext cx="200563" cy="216368"/>
          </a:xfrm>
          <a:prstGeom prst="chevron">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333333"/>
              </a:solidFill>
            </a:endParaRPr>
          </a:p>
        </p:txBody>
      </p:sp>
      <p:sp>
        <p:nvSpPr>
          <p:cNvPr id="18" name="Chevron 17"/>
          <p:cNvSpPr/>
          <p:nvPr/>
        </p:nvSpPr>
        <p:spPr>
          <a:xfrm>
            <a:off x="3153119" y="5751351"/>
            <a:ext cx="200563" cy="216368"/>
          </a:xfrm>
          <a:prstGeom prst="chevron">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333333"/>
              </a:solidFill>
            </a:endParaRPr>
          </a:p>
        </p:txBody>
      </p:sp>
      <p:grpSp>
        <p:nvGrpSpPr>
          <p:cNvPr id="60" name="Group 59"/>
          <p:cNvGrpSpPr/>
          <p:nvPr/>
        </p:nvGrpSpPr>
        <p:grpSpPr>
          <a:xfrm>
            <a:off x="369092" y="3329655"/>
            <a:ext cx="4687697" cy="2858126"/>
            <a:chOff x="369092" y="3329658"/>
            <a:chExt cx="4687697" cy="2858126"/>
          </a:xfrm>
        </p:grpSpPr>
        <p:grpSp>
          <p:nvGrpSpPr>
            <p:cNvPr id="47" name="Group 46"/>
            <p:cNvGrpSpPr/>
            <p:nvPr/>
          </p:nvGrpSpPr>
          <p:grpSpPr>
            <a:xfrm>
              <a:off x="369092" y="3329658"/>
              <a:ext cx="3264613" cy="407516"/>
              <a:chOff x="386188" y="2159789"/>
              <a:chExt cx="3264613" cy="407516"/>
            </a:xfrm>
          </p:grpSpPr>
          <p:sp>
            <p:nvSpPr>
              <p:cNvPr id="57" name="TextBox 2"/>
              <p:cNvSpPr txBox="1"/>
              <p:nvPr/>
            </p:nvSpPr>
            <p:spPr>
              <a:xfrm>
                <a:off x="795063" y="2228751"/>
                <a:ext cx="2855738" cy="338554"/>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600" b="1" dirty="0" smtClean="0">
                    <a:solidFill>
                      <a:srgbClr val="29475F"/>
                    </a:solidFill>
                  </a:rPr>
                  <a:t>People </a:t>
                </a:r>
              </a:p>
            </p:txBody>
          </p:sp>
          <p:pic>
            <p:nvPicPr>
              <p:cNvPr id="58" name="Picture 57"/>
              <p:cNvPicPr>
                <a:picLocks noChangeAspect="1"/>
              </p:cNvPicPr>
              <p:nvPr/>
            </p:nvPicPr>
            <p:blipFill>
              <a:blip r:embed="rId4">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386188" y="2159789"/>
                <a:ext cx="395812" cy="372529"/>
              </a:xfrm>
              <a:prstGeom prst="rect">
                <a:avLst/>
              </a:prstGeom>
            </p:spPr>
          </p:pic>
        </p:grpSp>
        <p:grpSp>
          <p:nvGrpSpPr>
            <p:cNvPr id="48" name="Group 47"/>
            <p:cNvGrpSpPr/>
            <p:nvPr/>
          </p:nvGrpSpPr>
          <p:grpSpPr>
            <a:xfrm>
              <a:off x="382155" y="4294314"/>
              <a:ext cx="4674634" cy="447371"/>
              <a:chOff x="267171" y="3310088"/>
              <a:chExt cx="4674634" cy="447371"/>
            </a:xfrm>
          </p:grpSpPr>
          <p:pic>
            <p:nvPicPr>
              <p:cNvPr id="55" name="Picture 54"/>
              <p:cNvPicPr>
                <a:picLocks noChangeAspect="1"/>
              </p:cNvPicPr>
              <p:nvPr/>
            </p:nvPicPr>
            <p:blipFill>
              <a:blip r:embed="rId5">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267171" y="3310088"/>
                <a:ext cx="386366" cy="447371"/>
              </a:xfrm>
              <a:prstGeom prst="rect">
                <a:avLst/>
              </a:prstGeom>
            </p:spPr>
          </p:pic>
          <p:sp>
            <p:nvSpPr>
              <p:cNvPr id="56" name="TextBox 12"/>
              <p:cNvSpPr txBox="1"/>
              <p:nvPr/>
            </p:nvSpPr>
            <p:spPr>
              <a:xfrm>
                <a:off x="662983" y="3405662"/>
                <a:ext cx="4278822" cy="338554"/>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600" b="1" dirty="0" smtClean="0">
                    <a:solidFill>
                      <a:srgbClr val="29475F"/>
                    </a:solidFill>
                  </a:rPr>
                  <a:t>Processes</a:t>
                </a:r>
              </a:p>
            </p:txBody>
          </p:sp>
        </p:grpSp>
        <p:grpSp>
          <p:nvGrpSpPr>
            <p:cNvPr id="49" name="Group 48"/>
            <p:cNvGrpSpPr/>
            <p:nvPr/>
          </p:nvGrpSpPr>
          <p:grpSpPr>
            <a:xfrm>
              <a:off x="382155" y="5310623"/>
              <a:ext cx="3244632" cy="428551"/>
              <a:chOff x="274089" y="4986591"/>
              <a:chExt cx="3244632" cy="428551"/>
            </a:xfrm>
          </p:grpSpPr>
          <p:pic>
            <p:nvPicPr>
              <p:cNvPr id="53" name="Picture 52"/>
              <p:cNvPicPr>
                <a:picLocks noChangeAspect="1"/>
              </p:cNvPicPr>
              <p:nvPr/>
            </p:nvPicPr>
            <p:blipFill>
              <a:blip r:embed="rId6">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274089" y="4986591"/>
                <a:ext cx="372529" cy="372529"/>
              </a:xfrm>
              <a:prstGeom prst="rect">
                <a:avLst/>
              </a:prstGeom>
            </p:spPr>
          </p:pic>
          <p:sp>
            <p:nvSpPr>
              <p:cNvPr id="54" name="TextBox 13"/>
              <p:cNvSpPr txBox="1"/>
              <p:nvPr/>
            </p:nvSpPr>
            <p:spPr>
              <a:xfrm>
                <a:off x="662983" y="5076588"/>
                <a:ext cx="2855738" cy="338554"/>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600" b="1" dirty="0" smtClean="0">
                    <a:solidFill>
                      <a:srgbClr val="29475F"/>
                    </a:solidFill>
                  </a:rPr>
                  <a:t>Technology </a:t>
                </a:r>
              </a:p>
            </p:txBody>
          </p:sp>
        </p:grpSp>
        <p:sp>
          <p:nvSpPr>
            <p:cNvPr id="50" name="TextBox 15"/>
            <p:cNvSpPr txBox="1"/>
            <p:nvPr/>
          </p:nvSpPr>
          <p:spPr>
            <a:xfrm>
              <a:off x="377357" y="3731831"/>
              <a:ext cx="2156837" cy="461665"/>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tabLst>
                  <a:tab pos="182563" algn="l"/>
                </a:tabLst>
              </a:pPr>
              <a:r>
                <a:rPr lang="en-CA" sz="1200" dirty="0" smtClean="0">
                  <a:solidFill>
                    <a:srgbClr val="333333"/>
                  </a:solidFill>
                </a:rPr>
                <a:t>Who should be engaged in the ERP project?</a:t>
              </a:r>
            </a:p>
          </p:txBody>
        </p:sp>
        <p:sp>
          <p:nvSpPr>
            <p:cNvPr id="51" name="TextBox 25"/>
            <p:cNvSpPr txBox="1"/>
            <p:nvPr/>
          </p:nvSpPr>
          <p:spPr>
            <a:xfrm>
              <a:off x="377358" y="4721198"/>
              <a:ext cx="2414278" cy="461665"/>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tabLst>
                  <a:tab pos="182563" algn="l"/>
                </a:tabLst>
              </a:pPr>
              <a:r>
                <a:rPr lang="en-US" sz="1200" dirty="0" smtClean="0">
                  <a:solidFill>
                    <a:srgbClr val="333333"/>
                  </a:solidFill>
                </a:rPr>
                <a:t>What is the scope of the ERP project?</a:t>
              </a:r>
              <a:endParaRPr lang="en-CA" sz="1200" dirty="0" smtClean="0">
                <a:solidFill>
                  <a:srgbClr val="333333"/>
                </a:solidFill>
              </a:endParaRPr>
            </a:p>
          </p:txBody>
        </p:sp>
        <p:sp>
          <p:nvSpPr>
            <p:cNvPr id="52" name="TextBox 31"/>
            <p:cNvSpPr txBox="1"/>
            <p:nvPr/>
          </p:nvSpPr>
          <p:spPr>
            <a:xfrm>
              <a:off x="377357" y="5726119"/>
              <a:ext cx="2249698" cy="461665"/>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tabLst>
                  <a:tab pos="182563" algn="l"/>
                </a:tabLst>
              </a:pPr>
              <a:r>
                <a:rPr lang="en-US" sz="1200" dirty="0" smtClean="0">
                  <a:solidFill>
                    <a:srgbClr val="333333"/>
                  </a:solidFill>
                </a:rPr>
                <a:t>What is the optimal ERP future state?</a:t>
              </a:r>
              <a:endParaRPr lang="en-CA" sz="1200" dirty="0" smtClean="0">
                <a:solidFill>
                  <a:srgbClr val="333333"/>
                </a:solidFill>
              </a:endParaRPr>
            </a:p>
          </p:txBody>
        </p:sp>
      </p:grpSp>
      <p:sp>
        <p:nvSpPr>
          <p:cNvPr id="59" name="TextBox 58"/>
          <p:cNvSpPr txBox="1"/>
          <p:nvPr/>
        </p:nvSpPr>
        <p:spPr>
          <a:xfrm>
            <a:off x="1584497" y="2876843"/>
            <a:ext cx="5324446" cy="369332"/>
          </a:xfrm>
          <a:prstGeom prst="rect">
            <a:avLst/>
          </a:prstGeom>
        </p:spPr>
        <p:txBody>
          <a:bodyPr wrap="square" rtlCol="0">
            <a:spAutoFit/>
          </a:bodyPr>
          <a:lstStyle/>
          <a:p>
            <a:r>
              <a:rPr lang="en-US" b="1" dirty="0">
                <a:solidFill>
                  <a:srgbClr val="333333"/>
                </a:solidFill>
                <a:cs typeface="Times New Roman" panose="02020603050405020304" pitchFamily="18" charset="0"/>
              </a:rPr>
              <a:t>Objectives of </a:t>
            </a:r>
            <a:r>
              <a:rPr lang="en-US" b="1" dirty="0" smtClean="0">
                <a:solidFill>
                  <a:srgbClr val="333333"/>
                </a:solidFill>
                <a:cs typeface="Times New Roman" panose="02020603050405020304" pitchFamily="18" charset="0"/>
              </a:rPr>
              <a:t>an ERP </a:t>
            </a:r>
            <a:r>
              <a:rPr lang="en-US" b="1" dirty="0">
                <a:solidFill>
                  <a:srgbClr val="333333"/>
                </a:solidFill>
                <a:cs typeface="Times New Roman" panose="02020603050405020304" pitchFamily="18" charset="0"/>
              </a:rPr>
              <a:t>Foundation Blueprint</a:t>
            </a:r>
            <a:r>
              <a:rPr lang="en-US" b="1" dirty="0" smtClean="0">
                <a:solidFill>
                  <a:srgbClr val="333333"/>
                </a:solidFill>
                <a:cs typeface="Times New Roman" panose="02020603050405020304" pitchFamily="18" charset="0"/>
              </a:rPr>
              <a:t>:</a:t>
            </a:r>
            <a:endParaRPr lang="en-US" b="1" dirty="0">
              <a:solidFill>
                <a:srgbClr val="333333"/>
              </a:solidFill>
              <a:cs typeface="Times New Roman" panose="02020603050405020304" pitchFamily="18" charset="0"/>
            </a:endParaRPr>
          </a:p>
        </p:txBody>
      </p:sp>
      <p:pic>
        <p:nvPicPr>
          <p:cNvPr id="31" name="Picture 30"/>
          <p:cNvPicPr>
            <a:picLocks noChangeAspect="1"/>
          </p:cNvPicPr>
          <p:nvPr/>
        </p:nvPicPr>
        <p:blipFill>
          <a:blip r:embed="rId3"/>
          <a:stretch>
            <a:fillRect/>
          </a:stretch>
        </p:blipFill>
        <p:spPr>
          <a:xfrm rot="10800000">
            <a:off x="727361" y="1230678"/>
            <a:ext cx="512108" cy="377985"/>
          </a:xfrm>
          <a:prstGeom prst="rect">
            <a:avLst/>
          </a:prstGeom>
        </p:spPr>
      </p:pic>
      <p:grpSp>
        <p:nvGrpSpPr>
          <p:cNvPr id="30" name="Group 29"/>
          <p:cNvGrpSpPr/>
          <p:nvPr/>
        </p:nvGrpSpPr>
        <p:grpSpPr>
          <a:xfrm>
            <a:off x="0" y="6422955"/>
            <a:ext cx="9144000" cy="437555"/>
            <a:chOff x="0" y="6422955"/>
            <a:chExt cx="9144000" cy="437555"/>
          </a:xfrm>
        </p:grpSpPr>
        <p:pic>
          <p:nvPicPr>
            <p:cNvPr id="32"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33" name="Picture 32"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991514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4" y="207460"/>
            <a:ext cx="8620125" cy="877887"/>
          </a:xfrm>
        </p:spPr>
        <p:txBody>
          <a:bodyPr/>
          <a:lstStyle/>
          <a:p>
            <a:r>
              <a:rPr lang="en-US" dirty="0" smtClean="0"/>
              <a:t>Build a concrete ERP foundation using the deliverables created from this blueprint </a:t>
            </a:r>
            <a:endParaRPr lang="en-US" dirty="0"/>
          </a:p>
        </p:txBody>
      </p:sp>
      <p:pic>
        <p:nvPicPr>
          <p:cNvPr id="4" name="Picture 3"/>
          <p:cNvPicPr>
            <a:picLocks noChangeAspect="1"/>
          </p:cNvPicPr>
          <p:nvPr/>
        </p:nvPicPr>
        <p:blipFill>
          <a:blip r:embed="rId3"/>
          <a:stretch>
            <a:fillRect/>
          </a:stretch>
        </p:blipFill>
        <p:spPr>
          <a:xfrm>
            <a:off x="251520" y="2650733"/>
            <a:ext cx="2639449" cy="1979587"/>
          </a:xfrm>
          <a:prstGeom prst="rect">
            <a:avLst/>
          </a:prstGeom>
          <a:ln>
            <a:solidFill>
              <a:schemeClr val="bg1">
                <a:lumMod val="65000"/>
              </a:schemeClr>
            </a:solidFill>
          </a:ln>
          <a:effectLst/>
        </p:spPr>
      </p:pic>
      <p:sp>
        <p:nvSpPr>
          <p:cNvPr id="5" name="TextBox 4"/>
          <p:cNvSpPr txBox="1"/>
          <p:nvPr/>
        </p:nvSpPr>
        <p:spPr>
          <a:xfrm>
            <a:off x="251520" y="1268842"/>
            <a:ext cx="4189676" cy="1269578"/>
          </a:xfrm>
          <a:prstGeom prst="rect">
            <a:avLst/>
          </a:prstGeom>
        </p:spPr>
        <p:txBody>
          <a:bodyPr wrap="square" rtlCol="0">
            <a:spAutoFit/>
          </a:bodyPr>
          <a:lstStyle/>
          <a:p>
            <a:pPr>
              <a:spcAft>
                <a:spcPts val="300"/>
              </a:spcAft>
            </a:pPr>
            <a:r>
              <a:rPr lang="en-US" sz="1400" b="1" dirty="0" smtClean="0">
                <a:solidFill>
                  <a:srgbClr val="333333"/>
                </a:solidFill>
              </a:rPr>
              <a:t>Elements of an ERP Foundation:</a:t>
            </a:r>
          </a:p>
          <a:p>
            <a:pPr marL="285750" indent="-285750">
              <a:buFont typeface="Arial" panose="020B0604020202020204" pitchFamily="34" charset="0"/>
              <a:buChar char="•"/>
            </a:pPr>
            <a:r>
              <a:rPr lang="en-US" sz="1200" dirty="0">
                <a:solidFill>
                  <a:srgbClr val="333333"/>
                </a:solidFill>
              </a:rPr>
              <a:t>Defined Roles and Responsibilities</a:t>
            </a:r>
          </a:p>
          <a:p>
            <a:pPr marL="285750" indent="-285750">
              <a:buFont typeface="Arial" panose="020B0604020202020204" pitchFamily="34" charset="0"/>
              <a:buChar char="•"/>
            </a:pPr>
            <a:r>
              <a:rPr lang="en-US" sz="1200" dirty="0">
                <a:solidFill>
                  <a:srgbClr val="333333"/>
                </a:solidFill>
              </a:rPr>
              <a:t>Completed Operating Model</a:t>
            </a:r>
          </a:p>
          <a:p>
            <a:pPr marL="285750" indent="-285750">
              <a:buFont typeface="Arial" panose="020B0604020202020204" pitchFamily="34" charset="0"/>
              <a:buChar char="•"/>
            </a:pPr>
            <a:r>
              <a:rPr lang="en-US" sz="1200" dirty="0">
                <a:solidFill>
                  <a:srgbClr val="333333"/>
                </a:solidFill>
              </a:rPr>
              <a:t>Mapped Level 1 Processes</a:t>
            </a:r>
          </a:p>
          <a:p>
            <a:pPr marL="285750" indent="-285750">
              <a:buFont typeface="Arial" panose="020B0604020202020204" pitchFamily="34" charset="0"/>
              <a:buChar char="•"/>
            </a:pPr>
            <a:r>
              <a:rPr lang="en-US" sz="1200" dirty="0">
                <a:solidFill>
                  <a:srgbClr val="333333"/>
                </a:solidFill>
              </a:rPr>
              <a:t>Defined Success Metrics</a:t>
            </a:r>
          </a:p>
          <a:p>
            <a:pPr marL="285750" indent="-285750">
              <a:buFont typeface="Arial" panose="020B0604020202020204" pitchFamily="34" charset="0"/>
              <a:buChar char="•"/>
            </a:pPr>
            <a:r>
              <a:rPr lang="en-US" sz="1200" dirty="0">
                <a:solidFill>
                  <a:srgbClr val="333333"/>
                </a:solidFill>
              </a:rPr>
              <a:t>Finalized ERP Roadmap </a:t>
            </a:r>
          </a:p>
        </p:txBody>
      </p:sp>
      <p:pic>
        <p:nvPicPr>
          <p:cNvPr id="6" name="Picture 5" descr="best-practice-blueprints.png"/>
          <p:cNvPicPr>
            <a:picLocks noChangeAspect="1"/>
          </p:cNvPicPr>
          <p:nvPr/>
        </p:nvPicPr>
        <p:blipFill>
          <a:blip r:embed="rId4" cstate="print">
            <a:clrChange>
              <a:clrFrom>
                <a:srgbClr val="000000">
                  <a:alpha val="0"/>
                </a:srgbClr>
              </a:clrFrom>
              <a:clrTo>
                <a:srgbClr val="000000">
                  <a:alpha val="0"/>
                </a:srgbClr>
              </a:clrTo>
            </a:clrChange>
            <a:duotone>
              <a:prstClr val="black"/>
              <a:schemeClr val="tx2">
                <a:tint val="45000"/>
                <a:satMod val="400000"/>
              </a:schemeClr>
            </a:duotone>
          </a:blip>
          <a:stretch>
            <a:fillRect/>
          </a:stretch>
        </p:blipFill>
        <p:spPr>
          <a:xfrm>
            <a:off x="4026890" y="4955468"/>
            <a:ext cx="839254" cy="834750"/>
          </a:xfrm>
          <a:prstGeom prst="rect">
            <a:avLst/>
          </a:prstGeom>
          <a:solidFill>
            <a:schemeClr val="accent1">
              <a:alpha val="0"/>
            </a:schemeClr>
          </a:solidFill>
          <a:effectLst/>
        </p:spPr>
      </p:pic>
      <p:sp>
        <p:nvSpPr>
          <p:cNvPr id="7" name="Rectangle 6"/>
          <p:cNvSpPr/>
          <p:nvPr/>
        </p:nvSpPr>
        <p:spPr>
          <a:xfrm>
            <a:off x="251519" y="5015492"/>
            <a:ext cx="4880203" cy="14120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000"/>
              </a:spcAft>
            </a:pPr>
            <a:r>
              <a:rPr lang="en-US" sz="1400" b="1" dirty="0" smtClean="0">
                <a:solidFill>
                  <a:srgbClr val="333333"/>
                </a:solidFill>
              </a:rPr>
              <a:t>BLUEPRINT TOOLS AND TEMPLATES</a:t>
            </a:r>
          </a:p>
          <a:p>
            <a:pPr marL="180000" indent="-180000">
              <a:buFont typeface="Arial" panose="020B0604020202020204" pitchFamily="34" charset="0"/>
              <a:buChar char="•"/>
            </a:pPr>
            <a:r>
              <a:rPr lang="en-US" sz="1200" dirty="0" smtClean="0">
                <a:solidFill>
                  <a:srgbClr val="333333"/>
                </a:solidFill>
              </a:rPr>
              <a:t>ERP Foundation Project Charter Template</a:t>
            </a:r>
          </a:p>
          <a:p>
            <a:pPr marL="180000" indent="-180000">
              <a:buFont typeface="Arial" panose="020B0604020202020204" pitchFamily="34" charset="0"/>
              <a:buChar char="•"/>
              <a:defRPr/>
            </a:pPr>
            <a:r>
              <a:rPr lang="en-US" sz="1200" dirty="0" smtClean="0">
                <a:solidFill>
                  <a:srgbClr val="333333"/>
                </a:solidFill>
              </a:rPr>
              <a:t>ERP Foundation Presentation Template</a:t>
            </a:r>
          </a:p>
          <a:p>
            <a:pPr marL="180000" indent="-180000">
              <a:spcAft>
                <a:spcPts val="500"/>
              </a:spcAft>
              <a:buFont typeface="Arial" panose="020B0604020202020204" pitchFamily="34" charset="0"/>
              <a:buChar char="•"/>
              <a:defRPr/>
            </a:pPr>
            <a:r>
              <a:rPr lang="en-US" sz="1200" dirty="0" smtClean="0">
                <a:solidFill>
                  <a:srgbClr val="333333"/>
                </a:solidFill>
              </a:rPr>
              <a:t>Process Owner Assignment Guide </a:t>
            </a:r>
          </a:p>
          <a:p>
            <a:pPr>
              <a:defRPr/>
            </a:pPr>
            <a:r>
              <a:rPr lang="en-US" sz="1000" i="1" dirty="0" smtClean="0">
                <a:solidFill>
                  <a:srgbClr val="333333"/>
                </a:solidFill>
              </a:rPr>
              <a:t>*This blueprint contains additional resources that support the creation of interim deliverables and the execution of project steps.</a:t>
            </a:r>
          </a:p>
        </p:txBody>
      </p:sp>
      <p:cxnSp>
        <p:nvCxnSpPr>
          <p:cNvPr id="8" name="Straight Connector 2"/>
          <p:cNvCxnSpPr/>
          <p:nvPr/>
        </p:nvCxnSpPr>
        <p:spPr>
          <a:xfrm flipH="1">
            <a:off x="294538" y="5372843"/>
            <a:ext cx="3882348" cy="0"/>
          </a:xfrm>
          <a:prstGeom prst="line">
            <a:avLst/>
          </a:prstGeom>
          <a:ln w="190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3" name="Rectangle 16"/>
          <p:cNvSpPr/>
          <p:nvPr/>
        </p:nvSpPr>
        <p:spPr>
          <a:xfrm>
            <a:off x="5317068" y="1125807"/>
            <a:ext cx="3826932" cy="5359289"/>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252000" tIns="252000" rIns="252000" bIns="252000" rtlCol="0" anchor="ctr" anchorCtr="0"/>
          <a:lstStyle/>
          <a:p>
            <a:endParaRPr lang="en-US" sz="1200" dirty="0">
              <a:solidFill>
                <a:srgbClr val="333333"/>
              </a:solidFill>
            </a:endParaRPr>
          </a:p>
        </p:txBody>
      </p:sp>
      <p:sp>
        <p:nvSpPr>
          <p:cNvPr id="12" name="Rectangle 11"/>
          <p:cNvSpPr/>
          <p:nvPr/>
        </p:nvSpPr>
        <p:spPr>
          <a:xfrm>
            <a:off x="5687758" y="4731857"/>
            <a:ext cx="3300051" cy="1600438"/>
          </a:xfrm>
          <a:prstGeom prst="rect">
            <a:avLst/>
          </a:prstGeom>
        </p:spPr>
        <p:txBody>
          <a:bodyPr wrap="square">
            <a:spAutoFit/>
          </a:bodyPr>
          <a:lstStyle/>
          <a:p>
            <a:pPr marL="0" lvl="1"/>
            <a:r>
              <a:rPr lang="en-US" sz="1200" i="1" dirty="0" smtClean="0">
                <a:solidFill>
                  <a:srgbClr val="333333"/>
                </a:solidFill>
                <a:latin typeface="Georgia"/>
              </a:rPr>
              <a:t>Overall </a:t>
            </a:r>
            <a:r>
              <a:rPr lang="en-US" sz="1200" i="1" dirty="0">
                <a:solidFill>
                  <a:srgbClr val="333333"/>
                </a:solidFill>
                <a:latin typeface="Georgia"/>
              </a:rPr>
              <a:t>the ERP implementation has gone </a:t>
            </a:r>
            <a:r>
              <a:rPr lang="en-US" sz="1200" i="1" dirty="0" smtClean="0">
                <a:solidFill>
                  <a:srgbClr val="333333"/>
                </a:solidFill>
                <a:latin typeface="Georgia"/>
              </a:rPr>
              <a:t>wonderfully; </a:t>
            </a:r>
            <a:r>
              <a:rPr lang="en-US" sz="1200" i="1" dirty="0">
                <a:solidFill>
                  <a:srgbClr val="333333"/>
                </a:solidFill>
                <a:latin typeface="Georgia"/>
              </a:rPr>
              <a:t>there have been a few minor surprises but nothing that we couldn’t deal with. By establishing an ERP foundation alongside Info-Tech, we were definitely well prepared</a:t>
            </a:r>
            <a:r>
              <a:rPr lang="en-US" sz="1200" i="1" dirty="0" smtClean="0">
                <a:solidFill>
                  <a:srgbClr val="333333"/>
                </a:solidFill>
                <a:latin typeface="Georgia"/>
              </a:rPr>
              <a:t>.</a:t>
            </a:r>
            <a:endParaRPr lang="en-US" sz="1200" i="1" dirty="0">
              <a:solidFill>
                <a:srgbClr val="333333"/>
              </a:solidFill>
              <a:latin typeface="Georgia"/>
            </a:endParaRPr>
          </a:p>
          <a:p>
            <a:pPr marL="0" lvl="2" algn="r"/>
            <a:r>
              <a:rPr lang="en-US" sz="1400" dirty="0" smtClean="0">
                <a:solidFill>
                  <a:srgbClr val="333333"/>
                </a:solidFill>
              </a:rPr>
              <a:t> </a:t>
            </a:r>
            <a:r>
              <a:rPr lang="en-US" sz="1200" dirty="0" smtClean="0">
                <a:solidFill>
                  <a:srgbClr val="333333"/>
                </a:solidFill>
              </a:rPr>
              <a:t>– Josh </a:t>
            </a:r>
            <a:r>
              <a:rPr lang="en-US" sz="1200" dirty="0">
                <a:solidFill>
                  <a:srgbClr val="333333"/>
                </a:solidFill>
              </a:rPr>
              <a:t>Plamondon, </a:t>
            </a:r>
            <a:br>
              <a:rPr lang="en-US" sz="1200" dirty="0">
                <a:solidFill>
                  <a:srgbClr val="333333"/>
                </a:solidFill>
              </a:rPr>
            </a:br>
            <a:r>
              <a:rPr lang="en-US" sz="1200" dirty="0" smtClean="0">
                <a:solidFill>
                  <a:srgbClr val="333333"/>
                </a:solidFill>
              </a:rPr>
              <a:t>General </a:t>
            </a:r>
            <a:r>
              <a:rPr lang="en-US" sz="1200" dirty="0">
                <a:solidFill>
                  <a:srgbClr val="333333"/>
                </a:solidFill>
              </a:rPr>
              <a:t>Manager, </a:t>
            </a:r>
            <a:r>
              <a:rPr lang="en-US" sz="1200" dirty="0" smtClean="0">
                <a:solidFill>
                  <a:srgbClr val="333333"/>
                </a:solidFill>
              </a:rPr>
              <a:t>Aqua-Pak </a:t>
            </a:r>
            <a:endParaRPr lang="en-US" sz="1200" dirty="0">
              <a:solidFill>
                <a:srgbClr val="333333"/>
              </a:solidFill>
            </a:endParaRPr>
          </a:p>
        </p:txBody>
      </p:sp>
      <p:sp>
        <p:nvSpPr>
          <p:cNvPr id="14" name="TextBox 13"/>
          <p:cNvSpPr txBox="1"/>
          <p:nvPr/>
        </p:nvSpPr>
        <p:spPr>
          <a:xfrm>
            <a:off x="5481583" y="1285355"/>
            <a:ext cx="2995789" cy="307777"/>
          </a:xfrm>
          <a:prstGeom prst="rect">
            <a:avLst/>
          </a:prstGeom>
        </p:spPr>
        <p:txBody>
          <a:bodyPr wrap="square" rtlCol="0">
            <a:spAutoFit/>
          </a:bodyPr>
          <a:lstStyle/>
          <a:p>
            <a:r>
              <a:rPr lang="en-US" sz="1400" b="1" dirty="0" smtClean="0">
                <a:solidFill>
                  <a:srgbClr val="333333"/>
                </a:solidFill>
              </a:rPr>
              <a:t>Strategy Benefits:</a:t>
            </a:r>
          </a:p>
        </p:txBody>
      </p:sp>
      <p:sp>
        <p:nvSpPr>
          <p:cNvPr id="15" name="Rectangle 14"/>
          <p:cNvSpPr/>
          <p:nvPr/>
        </p:nvSpPr>
        <p:spPr>
          <a:xfrm>
            <a:off x="5345614" y="1558578"/>
            <a:ext cx="3794209" cy="2954655"/>
          </a:xfrm>
          <a:prstGeom prst="rect">
            <a:avLst/>
          </a:prstGeom>
        </p:spPr>
        <p:txBody>
          <a:bodyPr wrap="square">
            <a:spAutoFit/>
          </a:bodyPr>
          <a:lstStyle/>
          <a:p>
            <a:pPr marL="177800" indent="-177800">
              <a:spcBef>
                <a:spcPts val="1200"/>
              </a:spcBef>
              <a:buFont typeface="Arial" pitchFamily="34" charset="0"/>
              <a:buChar char="•"/>
              <a:tabLst>
                <a:tab pos="177800" algn="l"/>
              </a:tabLst>
            </a:pPr>
            <a:r>
              <a:rPr lang="en-US" sz="1200" dirty="0" smtClean="0">
                <a:solidFill>
                  <a:srgbClr val="333333"/>
                </a:solidFill>
              </a:rPr>
              <a:t>A holistic view of the current IT environment, the future direction, and the initiatives required to achieve the desired future environment.</a:t>
            </a:r>
          </a:p>
          <a:p>
            <a:pPr marL="177800" indent="-177800">
              <a:spcBef>
                <a:spcPts val="1200"/>
              </a:spcBef>
              <a:buFont typeface="Arial" pitchFamily="34" charset="0"/>
              <a:buChar char="•"/>
              <a:tabLst>
                <a:tab pos="177800" algn="l"/>
              </a:tabLst>
            </a:pPr>
            <a:r>
              <a:rPr lang="en-US" sz="1200" dirty="0" smtClean="0">
                <a:solidFill>
                  <a:srgbClr val="333333"/>
                </a:solidFill>
              </a:rPr>
              <a:t>A nimble, reliable, and efficient response to strategic objectives.</a:t>
            </a:r>
          </a:p>
          <a:p>
            <a:pPr marL="177800" indent="-177800">
              <a:spcBef>
                <a:spcPts val="1200"/>
              </a:spcBef>
              <a:buFont typeface="Arial" pitchFamily="34" charset="0"/>
              <a:buChar char="•"/>
              <a:tabLst>
                <a:tab pos="177800" algn="l"/>
              </a:tabLst>
            </a:pPr>
            <a:r>
              <a:rPr lang="en-US" sz="1200" dirty="0" smtClean="0">
                <a:solidFill>
                  <a:srgbClr val="333333"/>
                </a:solidFill>
              </a:rPr>
              <a:t>The ERP foundation contains a technology roadmap, stemming from an analysis between current and desired states, while considering objectives and capacity.</a:t>
            </a:r>
          </a:p>
          <a:p>
            <a:pPr marL="169863" indent="-169863">
              <a:spcBef>
                <a:spcPts val="1200"/>
              </a:spcBef>
              <a:buFont typeface="Arial" pitchFamily="34" charset="0"/>
              <a:buChar char="•"/>
            </a:pPr>
            <a:r>
              <a:rPr lang="en-US" sz="1200" dirty="0" smtClean="0">
                <a:solidFill>
                  <a:srgbClr val="333333"/>
                </a:solidFill>
              </a:rPr>
              <a:t>A demonstration of how to minimize risk, lower costs, and increase output as well as promote competitive advantage through people, processes, and technology.</a:t>
            </a:r>
            <a:endParaRPr lang="en-US" sz="1200" dirty="0">
              <a:solidFill>
                <a:srgbClr val="333333"/>
              </a:solidFill>
            </a:endParaRPr>
          </a:p>
        </p:txBody>
      </p:sp>
      <p:cxnSp>
        <p:nvCxnSpPr>
          <p:cNvPr id="16" name="Straight Connector 2"/>
          <p:cNvCxnSpPr/>
          <p:nvPr/>
        </p:nvCxnSpPr>
        <p:spPr>
          <a:xfrm flipH="1">
            <a:off x="5756093" y="4630320"/>
            <a:ext cx="3276000"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pic>
        <p:nvPicPr>
          <p:cNvPr id="17" name="Picture 100"/>
          <p:cNvPicPr>
            <a:picLocks noChangeAspect="1"/>
          </p:cNvPicPr>
          <p:nvPr/>
        </p:nvPicPr>
        <p:blipFill>
          <a:blip r:embed="rId5"/>
          <a:stretch>
            <a:fillRect/>
          </a:stretch>
        </p:blipFill>
        <p:spPr>
          <a:xfrm>
            <a:off x="5450742" y="4733239"/>
            <a:ext cx="317842" cy="290204"/>
          </a:xfrm>
          <a:prstGeom prst="rect">
            <a:avLst/>
          </a:prstGeom>
        </p:spPr>
      </p:pic>
      <p:pic>
        <p:nvPicPr>
          <p:cNvPr id="18" name="Picture 101"/>
          <p:cNvPicPr>
            <a:picLocks noChangeAspect="1"/>
          </p:cNvPicPr>
          <p:nvPr/>
        </p:nvPicPr>
        <p:blipFill>
          <a:blip r:embed="rId6"/>
          <a:stretch>
            <a:fillRect/>
          </a:stretch>
        </p:blipFill>
        <p:spPr>
          <a:xfrm>
            <a:off x="8641515" y="5654988"/>
            <a:ext cx="334443" cy="270460"/>
          </a:xfrm>
          <a:prstGeom prst="rect">
            <a:avLst/>
          </a:prstGeom>
        </p:spPr>
      </p:pic>
      <p:pic>
        <p:nvPicPr>
          <p:cNvPr id="3" name="Picture 2"/>
          <p:cNvPicPr>
            <a:picLocks noChangeAspect="1"/>
          </p:cNvPicPr>
          <p:nvPr/>
        </p:nvPicPr>
        <p:blipFill>
          <a:blip r:embed="rId7"/>
          <a:stretch>
            <a:fillRect/>
          </a:stretch>
        </p:blipFill>
        <p:spPr>
          <a:xfrm>
            <a:off x="2276536" y="3035905"/>
            <a:ext cx="2355765" cy="1746187"/>
          </a:xfrm>
          <a:prstGeom prst="rect">
            <a:avLst/>
          </a:prstGeom>
          <a:ln>
            <a:solidFill>
              <a:schemeClr val="bg1">
                <a:lumMod val="65000"/>
              </a:schemeClr>
            </a:solidFill>
          </a:ln>
          <a:effectLst/>
        </p:spPr>
      </p:pic>
      <p:grpSp>
        <p:nvGrpSpPr>
          <p:cNvPr id="19" name="Group 18"/>
          <p:cNvGrpSpPr/>
          <p:nvPr/>
        </p:nvGrpSpPr>
        <p:grpSpPr>
          <a:xfrm>
            <a:off x="0" y="6422955"/>
            <a:ext cx="9144000" cy="437555"/>
            <a:chOff x="0" y="6422955"/>
            <a:chExt cx="9144000" cy="437555"/>
          </a:xfrm>
        </p:grpSpPr>
        <p:pic>
          <p:nvPicPr>
            <p:cNvPr id="20" name="Picture 3">
              <a:hlinkClick r:id="rId8"/>
            </p:cNvPr>
            <p:cNvPicPr>
              <a:picLocks noChangeAspect="1" noChangeArrowheads="1"/>
            </p:cNvPicPr>
            <p:nvPr/>
          </p:nvPicPr>
          <p:blipFill>
            <a:blip r:embed="rId9" cstate="print"/>
            <a:srcRect/>
            <a:stretch>
              <a:fillRect/>
            </a:stretch>
          </p:blipFill>
          <p:spPr bwMode="auto">
            <a:xfrm>
              <a:off x="0" y="6422955"/>
              <a:ext cx="9144000" cy="437555"/>
            </a:xfrm>
            <a:prstGeom prst="rect">
              <a:avLst/>
            </a:prstGeom>
            <a:noFill/>
            <a:ln w="9525">
              <a:noFill/>
              <a:miter lim="800000"/>
              <a:headEnd/>
              <a:tailEnd/>
            </a:ln>
          </p:spPr>
        </p:pic>
        <p:pic>
          <p:nvPicPr>
            <p:cNvPr id="21" name="Picture 20" descr="itrg-logo.png"/>
            <p:cNvPicPr>
              <a:picLocks noChangeAspect="1"/>
            </p:cNvPicPr>
            <p:nvPr/>
          </p:nvPicPr>
          <p:blipFill>
            <a:blip r:embed="rId10"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7402950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eaLnBrk="0" hangingPunct="0">
              <a:spcBef>
                <a:spcPts val="0"/>
              </a:spcBef>
              <a:buClr>
                <a:schemeClr val="tx1"/>
              </a:buClr>
              <a:buSzPct val="120000"/>
            </a:pPr>
            <a:r>
              <a:rPr lang="en-CA" b="1" dirty="0" smtClean="0">
                <a:latin typeface="+mn-lt"/>
              </a:rPr>
              <a:t>Sign up for free trial membership to get practical</a:t>
            </a:r>
          </a:p>
          <a:p>
            <a:pPr lvl="0" algn="ctr"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573658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rgbClr val="FFFFFF"/>
                </a:solidFill>
              </a:rPr>
              <a:t>ANALYST PERSPECTIVE </a:t>
            </a:r>
          </a:p>
        </p:txBody>
      </p:sp>
      <p:pic>
        <p:nvPicPr>
          <p:cNvPr id="8" name="Picture 104"/>
          <p:cNvPicPr>
            <a:picLocks noChangeAspect="1"/>
          </p:cNvPicPr>
          <p:nvPr/>
        </p:nvPicPr>
        <p:blipFill rotWithShape="1">
          <a:blip r:embed="rId2"/>
          <a:srcRect l="34768" t="21801" r="35751" b="57796"/>
          <a:stretch/>
        </p:blipFill>
        <p:spPr>
          <a:xfrm>
            <a:off x="545852" y="1952876"/>
            <a:ext cx="598068" cy="528294"/>
          </a:xfrm>
          <a:prstGeom prst="rect">
            <a:avLst/>
          </a:prstGeom>
        </p:spPr>
      </p:pic>
      <p:pic>
        <p:nvPicPr>
          <p:cNvPr id="9" name="Picture 105"/>
          <p:cNvPicPr>
            <a:picLocks noChangeAspect="1"/>
          </p:cNvPicPr>
          <p:nvPr/>
        </p:nvPicPr>
        <p:blipFill>
          <a:blip r:embed="rId3"/>
          <a:stretch>
            <a:fillRect/>
          </a:stretch>
        </p:blipFill>
        <p:spPr>
          <a:xfrm>
            <a:off x="7663959" y="4967500"/>
            <a:ext cx="619651" cy="457362"/>
          </a:xfrm>
          <a:prstGeom prst="rect">
            <a:avLst/>
          </a:prstGeom>
        </p:spPr>
      </p:pic>
      <p:sp>
        <p:nvSpPr>
          <p:cNvPr id="10" name="TextBox 9"/>
          <p:cNvSpPr txBox="1"/>
          <p:nvPr/>
        </p:nvSpPr>
        <p:spPr>
          <a:xfrm>
            <a:off x="1151134" y="2056614"/>
            <a:ext cx="6589368" cy="3754874"/>
          </a:xfrm>
          <a:prstGeom prst="rect">
            <a:avLst/>
          </a:prstGeom>
        </p:spPr>
        <p:txBody>
          <a:bodyPr wrap="square" rtlCol="0">
            <a:spAutoFit/>
          </a:bodyPr>
          <a:lstStyle/>
          <a:p>
            <a:pPr>
              <a:spcBef>
                <a:spcPts val="1200"/>
              </a:spcBef>
            </a:pPr>
            <a:r>
              <a:rPr lang="en-CA" sz="1600" i="1" dirty="0" smtClean="0">
                <a:solidFill>
                  <a:srgbClr val="FFFFFF"/>
                </a:solidFill>
                <a:latin typeface="Georgia"/>
              </a:rPr>
              <a:t>An ERP project is a business transformation that involves the entire organization. Rather than fear it, consider it an opportunity to optimize processes, connect disparate systems, and provide meaningful workflow for end users and real-time information for management. </a:t>
            </a:r>
          </a:p>
          <a:p>
            <a:pPr>
              <a:spcBef>
                <a:spcPts val="1200"/>
              </a:spcBef>
            </a:pPr>
            <a:r>
              <a:rPr lang="en-CA" sz="1600" i="1" dirty="0" smtClean="0">
                <a:solidFill>
                  <a:srgbClr val="FFFFFF"/>
                </a:solidFill>
                <a:latin typeface="Georgia"/>
              </a:rPr>
              <a:t>Even </a:t>
            </a:r>
            <a:r>
              <a:rPr lang="en-CA" sz="1600" i="1" dirty="0">
                <a:solidFill>
                  <a:srgbClr val="FFFFFF"/>
                </a:solidFill>
                <a:latin typeface="Georgia"/>
              </a:rPr>
              <a:t>though </a:t>
            </a:r>
            <a:r>
              <a:rPr lang="en-CA" sz="1600" i="1" dirty="0" smtClean="0">
                <a:solidFill>
                  <a:srgbClr val="FFFFFF"/>
                </a:solidFill>
                <a:latin typeface="Georgia"/>
              </a:rPr>
              <a:t>the ERP industry is being influenced by cloud</a:t>
            </a:r>
            <a:r>
              <a:rPr lang="en-CA" sz="1600" i="1" dirty="0">
                <a:solidFill>
                  <a:srgbClr val="FFFFFF"/>
                </a:solidFill>
                <a:latin typeface="Georgia"/>
              </a:rPr>
              <a:t>, mobile, </a:t>
            </a:r>
            <a:r>
              <a:rPr lang="en-CA" sz="1600" i="1" dirty="0" smtClean="0">
                <a:solidFill>
                  <a:srgbClr val="FFFFFF"/>
                </a:solidFill>
                <a:latin typeface="Georgia"/>
              </a:rPr>
              <a:t>data, </a:t>
            </a:r>
            <a:r>
              <a:rPr lang="en-CA" sz="1600" i="1" dirty="0">
                <a:solidFill>
                  <a:srgbClr val="FFFFFF"/>
                </a:solidFill>
                <a:latin typeface="Georgia"/>
              </a:rPr>
              <a:t>and analytics disrupters, </a:t>
            </a:r>
            <a:r>
              <a:rPr lang="en-CA" sz="1600" i="1" dirty="0" smtClean="0">
                <a:solidFill>
                  <a:srgbClr val="FFFFFF"/>
                </a:solidFill>
                <a:latin typeface="Georgia"/>
              </a:rPr>
              <a:t>its </a:t>
            </a:r>
            <a:r>
              <a:rPr lang="en-CA" sz="1600" i="1" dirty="0">
                <a:solidFill>
                  <a:srgbClr val="FFFFFF"/>
                </a:solidFill>
                <a:latin typeface="Georgia"/>
              </a:rPr>
              <a:t>primary purpose as </a:t>
            </a:r>
            <a:r>
              <a:rPr lang="en-CA" sz="1600" i="1" dirty="0" smtClean="0">
                <a:solidFill>
                  <a:srgbClr val="FFFFFF"/>
                </a:solidFill>
                <a:latin typeface="Georgia"/>
              </a:rPr>
              <a:t>a control </a:t>
            </a:r>
            <a:r>
              <a:rPr lang="en-CA" sz="1600" i="1" dirty="0">
                <a:solidFill>
                  <a:srgbClr val="FFFFFF"/>
                </a:solidFill>
                <a:latin typeface="Georgia"/>
              </a:rPr>
              <a:t>system to support business </a:t>
            </a:r>
            <a:r>
              <a:rPr lang="en-CA" sz="1600" i="1" dirty="0" smtClean="0">
                <a:solidFill>
                  <a:srgbClr val="FFFFFF"/>
                </a:solidFill>
                <a:latin typeface="Georgia"/>
              </a:rPr>
              <a:t>processes </a:t>
            </a:r>
            <a:r>
              <a:rPr lang="en-CA" sz="1600" i="1" dirty="0">
                <a:solidFill>
                  <a:srgbClr val="FFFFFF"/>
                </a:solidFill>
                <a:latin typeface="Georgia"/>
              </a:rPr>
              <a:t>has not changed.  ERP’s maturity means you can leverage </a:t>
            </a:r>
            <a:r>
              <a:rPr lang="en-CA" sz="1600" i="1" dirty="0" smtClean="0">
                <a:solidFill>
                  <a:srgbClr val="FFFFFF"/>
                </a:solidFill>
                <a:latin typeface="Georgia"/>
              </a:rPr>
              <a:t>best practices and lessons </a:t>
            </a:r>
            <a:r>
              <a:rPr lang="en-CA" sz="1600" i="1" dirty="0">
                <a:solidFill>
                  <a:srgbClr val="FFFFFF"/>
                </a:solidFill>
                <a:latin typeface="Georgia"/>
              </a:rPr>
              <a:t>learned. </a:t>
            </a:r>
          </a:p>
          <a:p>
            <a:pPr>
              <a:spcBef>
                <a:spcPts val="1200"/>
              </a:spcBef>
            </a:pPr>
            <a:r>
              <a:rPr lang="en-CA" sz="1600" i="1" dirty="0" smtClean="0">
                <a:solidFill>
                  <a:srgbClr val="FFFFFF"/>
                </a:solidFill>
                <a:latin typeface="Georgia"/>
              </a:rPr>
              <a:t>To </a:t>
            </a:r>
            <a:r>
              <a:rPr lang="en-CA" sz="1600" i="1" dirty="0">
                <a:solidFill>
                  <a:srgbClr val="FFFFFF"/>
                </a:solidFill>
                <a:latin typeface="Georgia"/>
              </a:rPr>
              <a:t>successfully select, </a:t>
            </a:r>
            <a:r>
              <a:rPr lang="en-CA" sz="1600" i="1" dirty="0" smtClean="0">
                <a:solidFill>
                  <a:srgbClr val="FFFFFF"/>
                </a:solidFill>
                <a:latin typeface="Georgia"/>
              </a:rPr>
              <a:t>implement, </a:t>
            </a:r>
            <a:r>
              <a:rPr lang="en-CA" sz="1600" i="1" dirty="0">
                <a:solidFill>
                  <a:srgbClr val="FFFFFF"/>
                </a:solidFill>
                <a:latin typeface="Georgia"/>
              </a:rPr>
              <a:t>and fully realize ERP benefits, </a:t>
            </a:r>
            <a:r>
              <a:rPr lang="en-CA" sz="1600" i="1" dirty="0" smtClean="0">
                <a:solidFill>
                  <a:srgbClr val="FFFFFF"/>
                </a:solidFill>
                <a:latin typeface="Georgia"/>
              </a:rPr>
              <a:t>start with a </a:t>
            </a:r>
            <a:r>
              <a:rPr lang="en-CA" sz="1600" i="1" dirty="0">
                <a:solidFill>
                  <a:srgbClr val="FFFFFF"/>
                </a:solidFill>
                <a:latin typeface="Georgia"/>
              </a:rPr>
              <a:t>stakeholder-aligned </a:t>
            </a:r>
            <a:r>
              <a:rPr lang="en-CA" sz="1600" i="1" dirty="0" smtClean="0">
                <a:solidFill>
                  <a:srgbClr val="FFFFFF"/>
                </a:solidFill>
                <a:latin typeface="Georgia"/>
              </a:rPr>
              <a:t>blueprint with clearly defined </a:t>
            </a:r>
            <a:r>
              <a:rPr lang="en-CA" sz="1600" i="1" dirty="0">
                <a:solidFill>
                  <a:srgbClr val="FFFFFF"/>
                </a:solidFill>
                <a:latin typeface="Georgia"/>
              </a:rPr>
              <a:t>process boundaries and success metrics</a:t>
            </a:r>
            <a:r>
              <a:rPr lang="en-CA" sz="1600" i="1" dirty="0" smtClean="0">
                <a:solidFill>
                  <a:srgbClr val="FFFFFF"/>
                </a:solidFill>
                <a:latin typeface="Georgia"/>
              </a:rPr>
              <a:t>.</a:t>
            </a:r>
          </a:p>
          <a:p>
            <a:pPr>
              <a:spcBef>
                <a:spcPts val="1200"/>
              </a:spcBef>
            </a:pPr>
            <a:endParaRPr lang="en-CA" sz="1600" b="1" i="1" dirty="0" smtClean="0">
              <a:solidFill>
                <a:srgbClr val="FFFFFF"/>
              </a:solidFill>
              <a:latin typeface="Georgia"/>
            </a:endParaRPr>
          </a:p>
        </p:txBody>
      </p:sp>
      <p:sp>
        <p:nvSpPr>
          <p:cNvPr id="11" name="TextBox 10"/>
          <p:cNvSpPr txBox="1"/>
          <p:nvPr/>
        </p:nvSpPr>
        <p:spPr>
          <a:xfrm>
            <a:off x="545852" y="1479697"/>
            <a:ext cx="7044741" cy="461665"/>
          </a:xfrm>
          <a:prstGeom prst="rect">
            <a:avLst/>
          </a:prstGeom>
        </p:spPr>
        <p:txBody>
          <a:bodyPr wrap="square" rtlCol="0">
            <a:spAutoFit/>
          </a:bodyPr>
          <a:lstStyle/>
          <a:p>
            <a:r>
              <a:rPr lang="en-CA" sz="1600" b="1" dirty="0" smtClean="0">
                <a:solidFill>
                  <a:srgbClr val="FFFFFF"/>
                </a:solidFill>
              </a:rPr>
              <a:t>Don’t be afraid of ERP.  There actually is a formula for success.</a:t>
            </a:r>
            <a:r>
              <a:rPr lang="en-CA" sz="2400" b="1" dirty="0" smtClean="0">
                <a:solidFill>
                  <a:srgbClr val="FFFFFF"/>
                </a:solidFill>
              </a:rPr>
              <a:t> </a:t>
            </a:r>
            <a:endParaRPr lang="en-CA" sz="1600" b="1" dirty="0">
              <a:solidFill>
                <a:srgbClr val="FFFFFF"/>
              </a:solidFill>
            </a:endParaRPr>
          </a:p>
        </p:txBody>
      </p:sp>
      <p:sp>
        <p:nvSpPr>
          <p:cNvPr id="12" name="TextBox 11"/>
          <p:cNvSpPr txBox="1"/>
          <p:nvPr/>
        </p:nvSpPr>
        <p:spPr>
          <a:xfrm>
            <a:off x="3203042" y="5643230"/>
            <a:ext cx="4460917" cy="738664"/>
          </a:xfrm>
          <a:prstGeom prst="rect">
            <a:avLst/>
          </a:prstGeom>
        </p:spPr>
        <p:txBody>
          <a:bodyPr wrap="square" rtlCol="0">
            <a:spAutoFit/>
          </a:bodyPr>
          <a:lstStyle/>
          <a:p>
            <a:pPr algn="r"/>
            <a:r>
              <a:rPr lang="en-CA" sz="1400" b="1" i="1" dirty="0" smtClean="0">
                <a:solidFill>
                  <a:srgbClr val="FFFFFF"/>
                </a:solidFill>
              </a:rPr>
              <a:t>Suanne McGrath-Kelly, </a:t>
            </a:r>
            <a:r>
              <a:rPr lang="en-CA" sz="1100" b="1" i="1" dirty="0" smtClean="0">
                <a:solidFill>
                  <a:srgbClr val="FFFFFF"/>
                </a:solidFill>
              </a:rPr>
              <a:t>CPA CMA CMC</a:t>
            </a:r>
            <a:r>
              <a:rPr lang="en-CA" sz="1400" b="1" i="1" dirty="0" smtClean="0">
                <a:solidFill>
                  <a:srgbClr val="FFFFFF"/>
                </a:solidFill>
              </a:rPr>
              <a:t> </a:t>
            </a:r>
          </a:p>
          <a:p>
            <a:pPr algn="r"/>
            <a:r>
              <a:rPr lang="en-CA" sz="1400" i="1" dirty="0" smtClean="0">
                <a:solidFill>
                  <a:srgbClr val="FFFFFF"/>
                </a:solidFill>
              </a:rPr>
              <a:t>Senior Director, Enterprise Applications</a:t>
            </a:r>
            <a:br>
              <a:rPr lang="en-CA" sz="1400" i="1" dirty="0" smtClean="0">
                <a:solidFill>
                  <a:srgbClr val="FFFFFF"/>
                </a:solidFill>
              </a:rPr>
            </a:br>
            <a:r>
              <a:rPr lang="en-CA" sz="1400" i="1" dirty="0" smtClean="0">
                <a:solidFill>
                  <a:srgbClr val="FFFFFF"/>
                </a:solidFill>
              </a:rPr>
              <a:t>Info-Tech Research Group</a:t>
            </a:r>
          </a:p>
        </p:txBody>
      </p:sp>
      <p:grpSp>
        <p:nvGrpSpPr>
          <p:cNvPr id="13" name="Group 12"/>
          <p:cNvGrpSpPr/>
          <p:nvPr/>
        </p:nvGrpSpPr>
        <p:grpSpPr>
          <a:xfrm>
            <a:off x="0" y="6422955"/>
            <a:ext cx="9144000" cy="437555"/>
            <a:chOff x="0" y="6422955"/>
            <a:chExt cx="9144000" cy="437555"/>
          </a:xfrm>
        </p:grpSpPr>
        <p:pic>
          <p:nvPicPr>
            <p:cNvPr id="14"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5" name="Picture 14"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20380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251520" y="208396"/>
            <a:ext cx="8625780" cy="864096"/>
          </a:xfrm>
        </p:spPr>
        <p:txBody>
          <a:bodyPr/>
          <a:lstStyle/>
          <a:p>
            <a:r>
              <a:rPr lang="en-US" dirty="0" smtClean="0"/>
              <a:t>Framing the project</a:t>
            </a:r>
            <a:endParaRPr lang="en-US" dirty="0"/>
          </a:p>
        </p:txBody>
      </p:sp>
      <p:sp>
        <p:nvSpPr>
          <p:cNvPr id="13" name="Text Placeholder 12"/>
          <p:cNvSpPr>
            <a:spLocks noGrp="1"/>
          </p:cNvSpPr>
          <p:nvPr>
            <p:ph type="body" sz="quarter" idx="16"/>
          </p:nvPr>
        </p:nvSpPr>
        <p:spPr/>
        <p:txBody>
          <a:bodyPr/>
          <a:lstStyle/>
          <a:p>
            <a:r>
              <a:rPr lang="en-US" dirty="0"/>
              <a:t>IT Application Director/ Manager</a:t>
            </a:r>
          </a:p>
          <a:p>
            <a:r>
              <a:rPr lang="en-US" dirty="0"/>
              <a:t>VP of IT</a:t>
            </a:r>
          </a:p>
          <a:p>
            <a:r>
              <a:rPr lang="en-US" dirty="0" smtClean="0"/>
              <a:t>CIO</a:t>
            </a:r>
          </a:p>
          <a:p>
            <a:r>
              <a:rPr lang="en-US" dirty="0" smtClean="0"/>
              <a:t>CFO</a:t>
            </a:r>
            <a:endParaRPr lang="en-US" dirty="0"/>
          </a:p>
          <a:p>
            <a:endParaRPr lang="en-US" dirty="0"/>
          </a:p>
        </p:txBody>
      </p:sp>
      <p:sp>
        <p:nvSpPr>
          <p:cNvPr id="14" name="Text Placeholder 13"/>
          <p:cNvSpPr>
            <a:spLocks noGrp="1"/>
          </p:cNvSpPr>
          <p:nvPr>
            <p:ph type="body" sz="quarter" idx="26"/>
          </p:nvPr>
        </p:nvSpPr>
        <p:spPr>
          <a:xfrm>
            <a:off x="4835436" y="1607231"/>
            <a:ext cx="4041648" cy="2139381"/>
          </a:xfrm>
        </p:spPr>
        <p:txBody>
          <a:bodyPr/>
          <a:lstStyle/>
          <a:p>
            <a:r>
              <a:rPr lang="en-US" dirty="0"/>
              <a:t>Create a strategic foundation that sets the ERP up for </a:t>
            </a:r>
            <a:r>
              <a:rPr lang="en-US" dirty="0" smtClean="0"/>
              <a:t>success; </a:t>
            </a:r>
            <a:r>
              <a:rPr lang="en-US" dirty="0"/>
              <a:t>set realistic expectations and identify critical success </a:t>
            </a:r>
            <a:r>
              <a:rPr lang="en-US" dirty="0" smtClean="0"/>
              <a:t>factors.</a:t>
            </a:r>
            <a:endParaRPr lang="en-US" dirty="0"/>
          </a:p>
          <a:p>
            <a:r>
              <a:rPr lang="en-US" dirty="0" smtClean="0"/>
              <a:t>Align </a:t>
            </a:r>
            <a:r>
              <a:rPr lang="en-US" dirty="0"/>
              <a:t>the goals, objectives, and metrics of your ERP initiative with organizational objectives to maximize the potential for full benefits realization. </a:t>
            </a:r>
            <a:endParaRPr lang="en-US" dirty="0" smtClean="0"/>
          </a:p>
          <a:p>
            <a:r>
              <a:rPr lang="en-US" dirty="0" smtClean="0"/>
              <a:t>Involve your stakeholders early and often by assigning clear roles and accountability.</a:t>
            </a:r>
            <a:endParaRPr lang="en-US" dirty="0"/>
          </a:p>
        </p:txBody>
      </p:sp>
      <p:sp>
        <p:nvSpPr>
          <p:cNvPr id="15" name="Text Placeholder 14"/>
          <p:cNvSpPr>
            <a:spLocks noGrp="1"/>
          </p:cNvSpPr>
          <p:nvPr>
            <p:ph type="body" sz="quarter" idx="27"/>
          </p:nvPr>
        </p:nvSpPr>
        <p:spPr>
          <a:xfrm>
            <a:off x="246703" y="4252346"/>
            <a:ext cx="4041648" cy="2006786"/>
          </a:xfrm>
        </p:spPr>
        <p:txBody>
          <a:bodyPr/>
          <a:lstStyle/>
          <a:p>
            <a:r>
              <a:rPr lang="en-US" dirty="0"/>
              <a:t>Directors/Managers of </a:t>
            </a:r>
            <a:r>
              <a:rPr lang="en-US" dirty="0" smtClean="0"/>
              <a:t>ERP-affected </a:t>
            </a:r>
            <a:r>
              <a:rPr lang="en-US" dirty="0"/>
              <a:t>business </a:t>
            </a:r>
            <a:r>
              <a:rPr lang="en-US" dirty="0" smtClean="0"/>
              <a:t>functions, e.g. Finance and Operations</a:t>
            </a:r>
            <a:endParaRPr lang="en-US" dirty="0"/>
          </a:p>
          <a:p>
            <a:r>
              <a:rPr lang="en-US" dirty="0"/>
              <a:t>Business </a:t>
            </a:r>
            <a:r>
              <a:rPr lang="en-US" dirty="0" smtClean="0"/>
              <a:t>analysts responsible for ERP functions and/or processes</a:t>
            </a:r>
            <a:endParaRPr lang="en-US" dirty="0"/>
          </a:p>
          <a:p>
            <a:r>
              <a:rPr lang="en-US" dirty="0" smtClean="0"/>
              <a:t>Architects </a:t>
            </a:r>
            <a:r>
              <a:rPr lang="en-US" dirty="0"/>
              <a:t>working on IT </a:t>
            </a:r>
            <a:r>
              <a:rPr lang="en-US" dirty="0" smtClean="0"/>
              <a:t>infrastructures</a:t>
            </a:r>
          </a:p>
          <a:p>
            <a:endParaRPr lang="en-US" dirty="0"/>
          </a:p>
        </p:txBody>
      </p:sp>
      <p:sp>
        <p:nvSpPr>
          <p:cNvPr id="16" name="Text Placeholder 15"/>
          <p:cNvSpPr>
            <a:spLocks noGrp="1"/>
          </p:cNvSpPr>
          <p:nvPr>
            <p:ph type="body" sz="quarter" idx="28"/>
          </p:nvPr>
        </p:nvSpPr>
        <p:spPr>
          <a:xfrm>
            <a:off x="4830836" y="4248103"/>
            <a:ext cx="4041648" cy="2011029"/>
          </a:xfrm>
        </p:spPr>
        <p:txBody>
          <a:bodyPr/>
          <a:lstStyle/>
          <a:p>
            <a:r>
              <a:rPr lang="en-US" dirty="0" smtClean="0"/>
              <a:t>Obtain a </a:t>
            </a:r>
            <a:r>
              <a:rPr lang="en-US" dirty="0"/>
              <a:t>conceptual understanding of the ERP future </a:t>
            </a:r>
            <a:r>
              <a:rPr lang="en-US" dirty="0" smtClean="0"/>
              <a:t>state </a:t>
            </a:r>
          </a:p>
          <a:p>
            <a:r>
              <a:rPr lang="en-US" dirty="0" smtClean="0"/>
              <a:t>Understand their roles and responsibilities</a:t>
            </a:r>
          </a:p>
          <a:p>
            <a:r>
              <a:rPr lang="en-US" dirty="0" smtClean="0"/>
              <a:t>Action </a:t>
            </a:r>
            <a:r>
              <a:rPr lang="en-US" dirty="0"/>
              <a:t>plan</a:t>
            </a:r>
          </a:p>
          <a:p>
            <a:pPr lvl="1"/>
            <a:endParaRPr lang="en-US" dirty="0" smtClean="0">
              <a:solidFill>
                <a:srgbClr val="FF0000"/>
              </a:solidFill>
            </a:endParaRPr>
          </a:p>
          <a:p>
            <a:pPr lvl="1"/>
            <a:endParaRPr lang="en-US" dirty="0" smtClean="0">
              <a:solidFill>
                <a:srgbClr val="FF0000"/>
              </a:solidFill>
            </a:endParaRPr>
          </a:p>
          <a:p>
            <a:pPr lvl="1"/>
            <a:endParaRPr lang="en-US" dirty="0">
              <a:solidFill>
                <a:srgbClr val="FF0000"/>
              </a:solidFill>
            </a:endParaRPr>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001893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257174" y="203336"/>
            <a:ext cx="8620125" cy="877887"/>
          </a:xfrm>
        </p:spPr>
        <p:txBody>
          <a:bodyPr/>
          <a:lstStyle/>
          <a:p>
            <a:r>
              <a:rPr lang="en-US" dirty="0" smtClean="0"/>
              <a:t>Executive summary</a:t>
            </a:r>
            <a:endParaRPr lang="en-CA" dirty="0"/>
          </a:p>
        </p:txBody>
      </p:sp>
      <p:sp>
        <p:nvSpPr>
          <p:cNvPr id="3" name="Text Placeholder 2"/>
          <p:cNvSpPr>
            <a:spLocks noGrp="1"/>
          </p:cNvSpPr>
          <p:nvPr>
            <p:ph type="body" sz="quarter" idx="10"/>
          </p:nvPr>
        </p:nvSpPr>
        <p:spPr/>
        <p:txBody>
          <a:bodyPr/>
          <a:lstStyle/>
          <a:p>
            <a:r>
              <a:rPr lang="en-US" dirty="0" smtClean="0"/>
              <a:t>Organizations often do not know where to start with an ERP project. They focus on tactically implementing the technology but ignore the strategic foundation that sets the ERP system up for success. The outcome of an ERP project is completely dependent on establishing and maintaining a stakeholder-aligned foundational blueprint.</a:t>
            </a:r>
          </a:p>
        </p:txBody>
      </p:sp>
      <p:sp>
        <p:nvSpPr>
          <p:cNvPr id="13" name="Text Placeholder 12"/>
          <p:cNvSpPr>
            <a:spLocks noGrp="1"/>
          </p:cNvSpPr>
          <p:nvPr>
            <p:ph type="body" sz="quarter" idx="12"/>
          </p:nvPr>
        </p:nvSpPr>
        <p:spPr>
          <a:xfrm>
            <a:off x="257174" y="4877371"/>
            <a:ext cx="8623607" cy="1484240"/>
          </a:xfrm>
        </p:spPr>
        <p:txBody>
          <a:bodyPr/>
          <a:lstStyle/>
          <a:p>
            <a:pPr lvl="0"/>
            <a:r>
              <a:rPr lang="en-CA" dirty="0"/>
              <a:t>Obtain organizational </a:t>
            </a:r>
            <a:r>
              <a:rPr lang="en-CA" dirty="0" smtClean="0"/>
              <a:t>buy-in for the ERP project and secure top management support.</a:t>
            </a:r>
          </a:p>
          <a:p>
            <a:pPr lvl="0"/>
            <a:r>
              <a:rPr lang="en-CA" dirty="0" smtClean="0"/>
              <a:t>Set clear expectations for the ERP project and establish stakeholder-aligned guiding </a:t>
            </a:r>
            <a:r>
              <a:rPr lang="en-CA" dirty="0"/>
              <a:t>principles and critical success factors.</a:t>
            </a:r>
          </a:p>
          <a:p>
            <a:pPr lvl="0"/>
            <a:r>
              <a:rPr lang="en-CA" dirty="0"/>
              <a:t>Build an ERP operating model/business </a:t>
            </a:r>
            <a:r>
              <a:rPr lang="en-CA" dirty="0" smtClean="0"/>
              <a:t>model that identifies </a:t>
            </a:r>
            <a:r>
              <a:rPr lang="en-CA" dirty="0"/>
              <a:t>process boundaries and scope, and </a:t>
            </a:r>
            <a:r>
              <a:rPr lang="en-CA" dirty="0" smtClean="0"/>
              <a:t>prioritizes </a:t>
            </a:r>
            <a:r>
              <a:rPr lang="en-CA" dirty="0"/>
              <a:t>requirements.</a:t>
            </a:r>
          </a:p>
          <a:p>
            <a:pPr lvl="0"/>
            <a:r>
              <a:rPr lang="en-CA" dirty="0"/>
              <a:t>Ready the organization for the ERP </a:t>
            </a:r>
            <a:r>
              <a:rPr lang="en-CA" dirty="0" smtClean="0"/>
              <a:t>project by assessing </a:t>
            </a:r>
            <a:r>
              <a:rPr lang="en-CA" dirty="0"/>
              <a:t>stakeholder involvement, change impact, risks, and opportunities.</a:t>
            </a:r>
          </a:p>
          <a:p>
            <a:pPr lvl="0"/>
            <a:r>
              <a:rPr lang="en-US" dirty="0"/>
              <a:t>Develop </a:t>
            </a:r>
            <a:r>
              <a:rPr lang="en-US" dirty="0" smtClean="0"/>
              <a:t>SMART metrics </a:t>
            </a:r>
            <a:r>
              <a:rPr lang="en-US" dirty="0"/>
              <a:t>to gauge the success of the ERP </a:t>
            </a:r>
            <a:r>
              <a:rPr lang="en-US" dirty="0" smtClean="0"/>
              <a:t>project.</a:t>
            </a:r>
            <a:endParaRPr lang="en-CA" dirty="0"/>
          </a:p>
        </p:txBody>
      </p:sp>
      <p:sp>
        <p:nvSpPr>
          <p:cNvPr id="15" name="Text Placeholder 5"/>
          <p:cNvSpPr>
            <a:spLocks noGrp="1"/>
          </p:cNvSpPr>
          <p:nvPr>
            <p:ph type="body" sz="quarter" idx="13"/>
          </p:nvPr>
        </p:nvSpPr>
        <p:spPr>
          <a:xfrm>
            <a:off x="5645800" y="1522123"/>
            <a:ext cx="3179247" cy="2723305"/>
          </a:xfrm>
        </p:spPr>
        <p:txBody>
          <a:bodyPr anchor="t"/>
          <a:lstStyle/>
          <a:p>
            <a:pPr marL="228600" indent="-228600">
              <a:spcBef>
                <a:spcPts val="600"/>
              </a:spcBef>
              <a:spcAft>
                <a:spcPts val="600"/>
              </a:spcAft>
              <a:buSzPct val="100000"/>
              <a:buFont typeface="Arial" pitchFamily="34" charset="0"/>
              <a:buAutoNum type="arabicPeriod"/>
            </a:pPr>
            <a:r>
              <a:rPr lang="en-US" dirty="0"/>
              <a:t>If you do not have top management support, </a:t>
            </a:r>
            <a:r>
              <a:rPr lang="en-US" dirty="0" smtClean="0"/>
              <a:t>do </a:t>
            </a:r>
            <a:r>
              <a:rPr lang="en-US" dirty="0"/>
              <a:t>proceed with an ERP project. </a:t>
            </a:r>
            <a:endParaRPr lang="en-US" b="1" dirty="0"/>
          </a:p>
          <a:p>
            <a:pPr marL="228600" indent="-228600">
              <a:spcBef>
                <a:spcPts val="600"/>
              </a:spcBef>
              <a:spcAft>
                <a:spcPts val="600"/>
              </a:spcAft>
              <a:buSzPct val="100000"/>
              <a:buAutoNum type="arabicPeriod"/>
            </a:pPr>
            <a:r>
              <a:rPr lang="en-US" dirty="0" smtClean="0"/>
              <a:t>At many points in an ERP project, you will be asked why you are doing it. You need to have a compelling case that is supported by the business and aligned with strategic business objectives. </a:t>
            </a:r>
          </a:p>
          <a:p>
            <a:pPr marL="228600" indent="-228600">
              <a:spcBef>
                <a:spcPts val="600"/>
              </a:spcBef>
              <a:spcAft>
                <a:spcPts val="600"/>
              </a:spcAft>
              <a:buSzPct val="100000"/>
              <a:buFont typeface="Arial" pitchFamily="34" charset="0"/>
              <a:buAutoNum type="arabicPeriod"/>
            </a:pPr>
            <a:r>
              <a:rPr lang="en-US" dirty="0" smtClean="0"/>
              <a:t>ERP should be a business-led / IT-supported initiative. Assign process ownership and ensure the project team has the resources and capabilities to execute and support the ERP system.</a:t>
            </a:r>
            <a:endParaRPr lang="en-US" dirty="0"/>
          </a:p>
        </p:txBody>
      </p:sp>
      <p:sp>
        <p:nvSpPr>
          <p:cNvPr id="20" name="Text Placeholder 3"/>
          <p:cNvSpPr>
            <a:spLocks noGrp="1"/>
          </p:cNvSpPr>
          <p:nvPr>
            <p:ph type="body" sz="quarter" idx="11"/>
          </p:nvPr>
        </p:nvSpPr>
        <p:spPr>
          <a:xfrm>
            <a:off x="247848" y="2997222"/>
            <a:ext cx="5257800" cy="1365773"/>
          </a:xfrm>
        </p:spPr>
        <p:txBody>
          <a:bodyPr/>
          <a:lstStyle/>
          <a:p>
            <a:r>
              <a:rPr lang="en-US" dirty="0"/>
              <a:t>ERP projects impact the entire organization – they are not limited to just financial and operating metrics. The disruption is felt during both implementation and in the production environment.</a:t>
            </a:r>
          </a:p>
          <a:p>
            <a:r>
              <a:rPr lang="en-US" dirty="0" smtClean="0"/>
              <a:t>Missteps early on can cost time, financial resources, and careers.  Roughly 55% of ERP projects reported being over budget, and two-thirds of organizations implementing ERP realized less than half of their anticipated benefits. </a:t>
            </a:r>
          </a:p>
          <a:p>
            <a:pPr marL="0" indent="0">
              <a:buNone/>
            </a:pPr>
            <a:endParaRPr lang="en-US" dirty="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680980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5" y="203336"/>
            <a:ext cx="8201026" cy="877887"/>
          </a:xfrm>
        </p:spPr>
        <p:txBody>
          <a:bodyPr/>
          <a:lstStyle/>
          <a:p>
            <a:pPr lvl="0"/>
            <a:r>
              <a:rPr lang="en-US" dirty="0"/>
              <a:t>Enterprise </a:t>
            </a:r>
            <a:r>
              <a:rPr lang="en-US" dirty="0" smtClean="0"/>
              <a:t>resource planning </a:t>
            </a:r>
            <a:r>
              <a:rPr lang="en-US" dirty="0"/>
              <a:t>(ERP</a:t>
            </a:r>
            <a:r>
              <a:rPr lang="en-US" dirty="0" smtClean="0"/>
              <a:t>) overview</a:t>
            </a:r>
            <a:endParaRPr lang="en-CA" dirty="0">
              <a:solidFill>
                <a:srgbClr val="FF0000"/>
              </a:solidFill>
            </a:endParaRPr>
          </a:p>
        </p:txBody>
      </p:sp>
      <p:sp>
        <p:nvSpPr>
          <p:cNvPr id="28" name="TextBox 27"/>
          <p:cNvSpPr txBox="1"/>
          <p:nvPr/>
        </p:nvSpPr>
        <p:spPr>
          <a:xfrm>
            <a:off x="383065" y="1860351"/>
            <a:ext cx="4034244" cy="3600986"/>
          </a:xfrm>
          <a:prstGeom prst="rect">
            <a:avLst/>
          </a:prstGeom>
        </p:spPr>
        <p:txBody>
          <a:bodyPr wrap="square" rtlCol="0">
            <a:spAutoFit/>
          </a:bodyPr>
          <a:lstStyle/>
          <a:p>
            <a:r>
              <a:rPr lang="en-US" sz="1200" dirty="0" smtClean="0">
                <a:solidFill>
                  <a:srgbClr val="333333"/>
                </a:solidFill>
              </a:rPr>
              <a:t>Enterprise resource planning (ERP) systems facilitate the flow of information across business units. It allows for seamless integration of systems and creates a holistic view of the enterprise to support decision making. </a:t>
            </a:r>
          </a:p>
          <a:p>
            <a:endParaRPr lang="en-US" sz="1200" dirty="0" smtClean="0">
              <a:solidFill>
                <a:srgbClr val="333333"/>
              </a:solidFill>
            </a:endParaRPr>
          </a:p>
          <a:p>
            <a:r>
              <a:rPr lang="en-US" sz="1200" dirty="0" smtClean="0">
                <a:solidFill>
                  <a:srgbClr val="333333"/>
                </a:solidFill>
              </a:rPr>
              <a:t>In many organizations, the ERP system is considered the lifeblood of the enterprise. Problems with this key operational system will have a dramatic impact on the ability of the enterprise to survive and grow. </a:t>
            </a:r>
          </a:p>
          <a:p>
            <a:endParaRPr lang="en-US" sz="1200" dirty="0" smtClean="0">
              <a:solidFill>
                <a:srgbClr val="333333"/>
              </a:solidFill>
            </a:endParaRPr>
          </a:p>
          <a:p>
            <a:r>
              <a:rPr lang="en-US" sz="1400" b="1" dirty="0" smtClean="0">
                <a:solidFill>
                  <a:srgbClr val="333333"/>
                </a:solidFill>
              </a:rPr>
              <a:t>An ERP system: </a:t>
            </a:r>
          </a:p>
          <a:p>
            <a:endParaRPr lang="en-US" sz="1200" dirty="0" smtClean="0">
              <a:solidFill>
                <a:srgbClr val="333333"/>
              </a:solidFill>
            </a:endParaRPr>
          </a:p>
          <a:p>
            <a:pPr marL="355600" lvl="1">
              <a:spcAft>
                <a:spcPts val="600"/>
              </a:spcAft>
            </a:pPr>
            <a:r>
              <a:rPr lang="en-US" sz="1200" b="1" dirty="0" smtClean="0">
                <a:solidFill>
                  <a:srgbClr val="333333"/>
                </a:solidFill>
              </a:rPr>
              <a:t>Automates</a:t>
            </a:r>
            <a:r>
              <a:rPr lang="en-US" sz="1200" dirty="0" smtClean="0">
                <a:solidFill>
                  <a:srgbClr val="333333"/>
                </a:solidFill>
              </a:rPr>
              <a:t> processes, reducing the amount of manual, routine work.</a:t>
            </a:r>
          </a:p>
          <a:p>
            <a:pPr marL="355600" lvl="1">
              <a:spcAft>
                <a:spcPts val="600"/>
              </a:spcAft>
            </a:pPr>
            <a:r>
              <a:rPr lang="en-US" sz="1200" b="1" dirty="0" smtClean="0">
                <a:solidFill>
                  <a:srgbClr val="333333"/>
                </a:solidFill>
              </a:rPr>
              <a:t>Integrates</a:t>
            </a:r>
            <a:r>
              <a:rPr lang="en-US" sz="1200" dirty="0" smtClean="0">
                <a:solidFill>
                  <a:srgbClr val="333333"/>
                </a:solidFill>
              </a:rPr>
              <a:t> with core modules, eliminating the fragmentation of systems.</a:t>
            </a:r>
          </a:p>
          <a:p>
            <a:pPr marL="355600" lvl="1"/>
            <a:r>
              <a:rPr lang="en-US" sz="1200" b="1" dirty="0" smtClean="0">
                <a:solidFill>
                  <a:srgbClr val="333333"/>
                </a:solidFill>
              </a:rPr>
              <a:t>Reporting</a:t>
            </a:r>
            <a:r>
              <a:rPr lang="en-US" sz="1200" dirty="0" smtClean="0">
                <a:solidFill>
                  <a:srgbClr val="333333"/>
                </a:solidFill>
              </a:rPr>
              <a:t> centralizes information from multiple parts of the value chain to a single point. </a:t>
            </a:r>
          </a:p>
        </p:txBody>
      </p:sp>
      <p:sp>
        <p:nvSpPr>
          <p:cNvPr id="29" name="Chevron 28"/>
          <p:cNvSpPr/>
          <p:nvPr/>
        </p:nvSpPr>
        <p:spPr>
          <a:xfrm>
            <a:off x="526161" y="4222654"/>
            <a:ext cx="195942" cy="216368"/>
          </a:xfrm>
          <a:prstGeom prst="chevron">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333333"/>
              </a:solidFill>
            </a:endParaRPr>
          </a:p>
        </p:txBody>
      </p:sp>
      <p:sp>
        <p:nvSpPr>
          <p:cNvPr id="30" name="Chevron 29"/>
          <p:cNvSpPr/>
          <p:nvPr/>
        </p:nvSpPr>
        <p:spPr>
          <a:xfrm>
            <a:off x="526161" y="4663376"/>
            <a:ext cx="195942" cy="216368"/>
          </a:xfrm>
          <a:prstGeom prst="chevron">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333333"/>
              </a:solidFill>
            </a:endParaRPr>
          </a:p>
        </p:txBody>
      </p:sp>
      <p:sp>
        <p:nvSpPr>
          <p:cNvPr id="31" name="TextBox 30"/>
          <p:cNvSpPr txBox="1"/>
          <p:nvPr/>
        </p:nvSpPr>
        <p:spPr>
          <a:xfrm>
            <a:off x="361554" y="1452427"/>
            <a:ext cx="1821845" cy="369332"/>
          </a:xfrm>
          <a:prstGeom prst="rect">
            <a:avLst/>
          </a:prstGeom>
          <a:noFill/>
        </p:spPr>
        <p:txBody>
          <a:bodyPr wrap="none" rtlCol="0">
            <a:spAutoFit/>
          </a:bodyPr>
          <a:lstStyle/>
          <a:p>
            <a:r>
              <a:rPr lang="en-US" b="1" dirty="0" smtClean="0">
                <a:solidFill>
                  <a:srgbClr val="333333"/>
                </a:solidFill>
              </a:rPr>
              <a:t>WHAT IS ERP?</a:t>
            </a:r>
            <a:endParaRPr lang="en-US" b="1" dirty="0">
              <a:solidFill>
                <a:srgbClr val="333333"/>
              </a:solidFill>
            </a:endParaRPr>
          </a:p>
        </p:txBody>
      </p:sp>
      <p:grpSp>
        <p:nvGrpSpPr>
          <p:cNvPr id="32" name="Group 53"/>
          <p:cNvGrpSpPr/>
          <p:nvPr/>
        </p:nvGrpSpPr>
        <p:grpSpPr>
          <a:xfrm>
            <a:off x="4390338" y="1452427"/>
            <a:ext cx="4272839" cy="4448163"/>
            <a:chOff x="404418" y="1420929"/>
            <a:chExt cx="4714949" cy="4908414"/>
          </a:xfrm>
        </p:grpSpPr>
        <p:cxnSp>
          <p:nvCxnSpPr>
            <p:cNvPr id="33" name="Straight Connector 56"/>
            <p:cNvCxnSpPr/>
            <p:nvPr/>
          </p:nvCxnSpPr>
          <p:spPr>
            <a:xfrm flipV="1">
              <a:off x="2763115" y="2311608"/>
              <a:ext cx="0" cy="770948"/>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4" name="Straight Connector 54"/>
            <p:cNvCxnSpPr/>
            <p:nvPr/>
          </p:nvCxnSpPr>
          <p:spPr>
            <a:xfrm flipV="1">
              <a:off x="3159326" y="2697082"/>
              <a:ext cx="434022" cy="567298"/>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35" name="Group 55"/>
            <p:cNvGrpSpPr/>
            <p:nvPr/>
          </p:nvGrpSpPr>
          <p:grpSpPr>
            <a:xfrm>
              <a:off x="404418" y="1420929"/>
              <a:ext cx="4714949" cy="4908414"/>
              <a:chOff x="404418" y="1420929"/>
              <a:chExt cx="4714949" cy="4908414"/>
            </a:xfrm>
          </p:grpSpPr>
          <p:sp>
            <p:nvSpPr>
              <p:cNvPr id="44" name="Block Arc 73"/>
              <p:cNvSpPr/>
              <p:nvPr/>
            </p:nvSpPr>
            <p:spPr>
              <a:xfrm>
                <a:off x="757817" y="1871061"/>
                <a:ext cx="4008149" cy="4008149"/>
              </a:xfrm>
              <a:prstGeom prst="blockArc">
                <a:avLst>
                  <a:gd name="adj1" fmla="val 14040000"/>
                  <a:gd name="adj2" fmla="val 16200000"/>
                  <a:gd name="adj3" fmla="val 275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CA" dirty="0">
                  <a:solidFill>
                    <a:srgbClr val="FFFFFF"/>
                  </a:solidFill>
                </a:endParaRPr>
              </a:p>
            </p:txBody>
          </p:sp>
          <p:sp>
            <p:nvSpPr>
              <p:cNvPr id="45" name="Block Arc 74"/>
              <p:cNvSpPr/>
              <p:nvPr/>
            </p:nvSpPr>
            <p:spPr>
              <a:xfrm>
                <a:off x="757817" y="1871061"/>
                <a:ext cx="4008149" cy="4008149"/>
              </a:xfrm>
              <a:prstGeom prst="blockArc">
                <a:avLst>
                  <a:gd name="adj1" fmla="val 11880000"/>
                  <a:gd name="adj2" fmla="val 14040000"/>
                  <a:gd name="adj3" fmla="val 2757"/>
                </a:avLst>
              </a:prstGeom>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CA" dirty="0">
                  <a:solidFill>
                    <a:srgbClr val="FFFFFF"/>
                  </a:solidFill>
                </a:endParaRPr>
              </a:p>
            </p:txBody>
          </p:sp>
          <p:sp>
            <p:nvSpPr>
              <p:cNvPr id="46" name="Block Arc 75"/>
              <p:cNvSpPr/>
              <p:nvPr/>
            </p:nvSpPr>
            <p:spPr>
              <a:xfrm>
                <a:off x="757817" y="1871061"/>
                <a:ext cx="4008149" cy="4008149"/>
              </a:xfrm>
              <a:prstGeom prst="blockArc">
                <a:avLst>
                  <a:gd name="adj1" fmla="val 9720000"/>
                  <a:gd name="adj2" fmla="val 11880000"/>
                  <a:gd name="adj3" fmla="val 275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CA" dirty="0">
                  <a:solidFill>
                    <a:srgbClr val="FFFFFF"/>
                  </a:solidFill>
                </a:endParaRPr>
              </a:p>
            </p:txBody>
          </p:sp>
          <p:sp>
            <p:nvSpPr>
              <p:cNvPr id="47" name="Block Arc 76"/>
              <p:cNvSpPr/>
              <p:nvPr/>
            </p:nvSpPr>
            <p:spPr>
              <a:xfrm>
                <a:off x="757817" y="1871061"/>
                <a:ext cx="4008149" cy="4008149"/>
              </a:xfrm>
              <a:prstGeom prst="blockArc">
                <a:avLst>
                  <a:gd name="adj1" fmla="val 7560000"/>
                  <a:gd name="adj2" fmla="val 9720000"/>
                  <a:gd name="adj3" fmla="val 275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CA" dirty="0">
                  <a:solidFill>
                    <a:srgbClr val="FFFFFF"/>
                  </a:solidFill>
                </a:endParaRPr>
              </a:p>
            </p:txBody>
          </p:sp>
          <p:sp>
            <p:nvSpPr>
              <p:cNvPr id="48" name="Block Arc 77"/>
              <p:cNvSpPr/>
              <p:nvPr/>
            </p:nvSpPr>
            <p:spPr>
              <a:xfrm>
                <a:off x="757817" y="1871061"/>
                <a:ext cx="4008149" cy="4008149"/>
              </a:xfrm>
              <a:prstGeom prst="blockArc">
                <a:avLst>
                  <a:gd name="adj1" fmla="val 5400000"/>
                  <a:gd name="adj2" fmla="val 7560000"/>
                  <a:gd name="adj3" fmla="val 275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CA" dirty="0">
                  <a:solidFill>
                    <a:srgbClr val="FFFFFF"/>
                  </a:solidFill>
                </a:endParaRPr>
              </a:p>
            </p:txBody>
          </p:sp>
          <p:sp>
            <p:nvSpPr>
              <p:cNvPr id="49" name="Block Arc 78"/>
              <p:cNvSpPr/>
              <p:nvPr/>
            </p:nvSpPr>
            <p:spPr>
              <a:xfrm>
                <a:off x="757817" y="1871061"/>
                <a:ext cx="4008149" cy="4008149"/>
              </a:xfrm>
              <a:prstGeom prst="blockArc">
                <a:avLst>
                  <a:gd name="adj1" fmla="val 3240000"/>
                  <a:gd name="adj2" fmla="val 5400000"/>
                  <a:gd name="adj3" fmla="val 275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CA" dirty="0">
                  <a:solidFill>
                    <a:srgbClr val="FFFFFF"/>
                  </a:solidFill>
                </a:endParaRPr>
              </a:p>
            </p:txBody>
          </p:sp>
          <p:sp>
            <p:nvSpPr>
              <p:cNvPr id="50" name="Block Arc 79"/>
              <p:cNvSpPr/>
              <p:nvPr/>
            </p:nvSpPr>
            <p:spPr>
              <a:xfrm>
                <a:off x="757817" y="1871061"/>
                <a:ext cx="4008149" cy="4008149"/>
              </a:xfrm>
              <a:prstGeom prst="blockArc">
                <a:avLst>
                  <a:gd name="adj1" fmla="val 1080000"/>
                  <a:gd name="adj2" fmla="val 3240000"/>
                  <a:gd name="adj3" fmla="val 275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CA" dirty="0">
                  <a:solidFill>
                    <a:srgbClr val="FFFFFF"/>
                  </a:solidFill>
                </a:endParaRPr>
              </a:p>
            </p:txBody>
          </p:sp>
          <p:sp>
            <p:nvSpPr>
              <p:cNvPr id="51" name="Block Arc 80"/>
              <p:cNvSpPr/>
              <p:nvPr/>
            </p:nvSpPr>
            <p:spPr>
              <a:xfrm>
                <a:off x="757817" y="1871061"/>
                <a:ext cx="4008149" cy="4008149"/>
              </a:xfrm>
              <a:prstGeom prst="blockArc">
                <a:avLst>
                  <a:gd name="adj1" fmla="val 20520000"/>
                  <a:gd name="adj2" fmla="val 1080000"/>
                  <a:gd name="adj3" fmla="val 275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CA" dirty="0">
                  <a:solidFill>
                    <a:srgbClr val="FFFFFF"/>
                  </a:solidFill>
                </a:endParaRPr>
              </a:p>
            </p:txBody>
          </p:sp>
          <p:sp>
            <p:nvSpPr>
              <p:cNvPr id="52" name="Block Arc 81"/>
              <p:cNvSpPr/>
              <p:nvPr/>
            </p:nvSpPr>
            <p:spPr>
              <a:xfrm>
                <a:off x="757817" y="1871061"/>
                <a:ext cx="4008149" cy="4008149"/>
              </a:xfrm>
              <a:prstGeom prst="blockArc">
                <a:avLst>
                  <a:gd name="adj1" fmla="val 18360000"/>
                  <a:gd name="adj2" fmla="val 20520000"/>
                  <a:gd name="adj3" fmla="val 275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CA" dirty="0">
                  <a:solidFill>
                    <a:srgbClr val="FFFFFF"/>
                  </a:solidFill>
                </a:endParaRPr>
              </a:p>
            </p:txBody>
          </p:sp>
          <p:sp>
            <p:nvSpPr>
              <p:cNvPr id="53" name="Block Arc 82"/>
              <p:cNvSpPr/>
              <p:nvPr/>
            </p:nvSpPr>
            <p:spPr>
              <a:xfrm>
                <a:off x="757817" y="1871061"/>
                <a:ext cx="4008149" cy="4008149"/>
              </a:xfrm>
              <a:prstGeom prst="blockArc">
                <a:avLst>
                  <a:gd name="adj1" fmla="val 16200000"/>
                  <a:gd name="adj2" fmla="val 18360000"/>
                  <a:gd name="adj3" fmla="val 275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CA" dirty="0">
                  <a:solidFill>
                    <a:srgbClr val="FFFFFF"/>
                  </a:solidFill>
                </a:endParaRPr>
              </a:p>
            </p:txBody>
          </p:sp>
          <p:sp>
            <p:nvSpPr>
              <p:cNvPr id="54" name="Freeform 83"/>
              <p:cNvSpPr/>
              <p:nvPr/>
            </p:nvSpPr>
            <p:spPr>
              <a:xfrm>
                <a:off x="2284131" y="1420929"/>
                <a:ext cx="955523" cy="955519"/>
              </a:xfrm>
              <a:custGeom>
                <a:avLst/>
                <a:gdLst>
                  <a:gd name="connsiteX0" fmla="*/ 0 w 1198901"/>
                  <a:gd name="connsiteY0" fmla="*/ 599447 h 1198893"/>
                  <a:gd name="connsiteX1" fmla="*/ 599451 w 1198901"/>
                  <a:gd name="connsiteY1" fmla="*/ 0 h 1198893"/>
                  <a:gd name="connsiteX2" fmla="*/ 1198902 w 1198901"/>
                  <a:gd name="connsiteY2" fmla="*/ 599447 h 1198893"/>
                  <a:gd name="connsiteX3" fmla="*/ 599451 w 1198901"/>
                  <a:gd name="connsiteY3" fmla="*/ 1198894 h 1198893"/>
                  <a:gd name="connsiteX4" fmla="*/ 0 w 1198901"/>
                  <a:gd name="connsiteY4" fmla="*/ 599447 h 1198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8901" h="1198893">
                    <a:moveTo>
                      <a:pt x="0" y="599447"/>
                    </a:moveTo>
                    <a:cubicBezTo>
                      <a:pt x="0" y="268382"/>
                      <a:pt x="268383" y="0"/>
                      <a:pt x="599451" y="0"/>
                    </a:cubicBezTo>
                    <a:cubicBezTo>
                      <a:pt x="930519" y="0"/>
                      <a:pt x="1198902" y="268382"/>
                      <a:pt x="1198902" y="599447"/>
                    </a:cubicBezTo>
                    <a:cubicBezTo>
                      <a:pt x="1198902" y="930512"/>
                      <a:pt x="930519" y="1198894"/>
                      <a:pt x="599451" y="1198894"/>
                    </a:cubicBezTo>
                    <a:cubicBezTo>
                      <a:pt x="268383" y="1198894"/>
                      <a:pt x="0" y="930512"/>
                      <a:pt x="0" y="599447"/>
                    </a:cubicBezTo>
                    <a:close/>
                  </a:path>
                </a:pathLst>
              </a:custGeom>
              <a:solidFill>
                <a:schemeClr val="bg1">
                  <a:lumMod val="65000"/>
                </a:schemeClr>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0" rIns="36000" bIns="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00050">
                  <a:lnSpc>
                    <a:spcPct val="90000"/>
                  </a:lnSpc>
                  <a:spcBef>
                    <a:spcPct val="0"/>
                  </a:spcBef>
                  <a:spcAft>
                    <a:spcPct val="35000"/>
                  </a:spcAft>
                </a:pPr>
                <a:r>
                  <a:rPr lang="en-US" sz="900" dirty="0" smtClean="0">
                    <a:solidFill>
                      <a:srgbClr val="FFFFFF"/>
                    </a:solidFill>
                  </a:rPr>
                  <a:t>Record to Report</a:t>
                </a:r>
                <a:endParaRPr lang="en-US" sz="900" dirty="0">
                  <a:solidFill>
                    <a:srgbClr val="FFFFFF"/>
                  </a:solidFill>
                </a:endParaRPr>
              </a:p>
            </p:txBody>
          </p:sp>
          <p:sp>
            <p:nvSpPr>
              <p:cNvPr id="55" name="Freeform 84"/>
              <p:cNvSpPr/>
              <p:nvPr/>
            </p:nvSpPr>
            <p:spPr>
              <a:xfrm>
                <a:off x="3445857" y="1798396"/>
                <a:ext cx="955523" cy="955519"/>
              </a:xfrm>
              <a:custGeom>
                <a:avLst/>
                <a:gdLst>
                  <a:gd name="connsiteX0" fmla="*/ 0 w 1198901"/>
                  <a:gd name="connsiteY0" fmla="*/ 599447 h 1198893"/>
                  <a:gd name="connsiteX1" fmla="*/ 599451 w 1198901"/>
                  <a:gd name="connsiteY1" fmla="*/ 0 h 1198893"/>
                  <a:gd name="connsiteX2" fmla="*/ 1198902 w 1198901"/>
                  <a:gd name="connsiteY2" fmla="*/ 599447 h 1198893"/>
                  <a:gd name="connsiteX3" fmla="*/ 599451 w 1198901"/>
                  <a:gd name="connsiteY3" fmla="*/ 1198894 h 1198893"/>
                  <a:gd name="connsiteX4" fmla="*/ 0 w 1198901"/>
                  <a:gd name="connsiteY4" fmla="*/ 599447 h 1198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8901" h="1198893">
                    <a:moveTo>
                      <a:pt x="0" y="599447"/>
                    </a:moveTo>
                    <a:cubicBezTo>
                      <a:pt x="0" y="268382"/>
                      <a:pt x="268383" y="0"/>
                      <a:pt x="599451" y="0"/>
                    </a:cubicBezTo>
                    <a:cubicBezTo>
                      <a:pt x="930519" y="0"/>
                      <a:pt x="1198902" y="268382"/>
                      <a:pt x="1198902" y="599447"/>
                    </a:cubicBezTo>
                    <a:cubicBezTo>
                      <a:pt x="1198902" y="930512"/>
                      <a:pt x="930519" y="1198894"/>
                      <a:pt x="599451" y="1198894"/>
                    </a:cubicBezTo>
                    <a:cubicBezTo>
                      <a:pt x="268383" y="1198894"/>
                      <a:pt x="0" y="930512"/>
                      <a:pt x="0" y="599447"/>
                    </a:cubicBezTo>
                    <a:close/>
                  </a:path>
                </a:pathLst>
              </a:custGeom>
              <a:solidFill>
                <a:schemeClr val="bg1">
                  <a:lumMod val="65000"/>
                </a:schemeClr>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0" rIns="36000" bIns="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00050">
                  <a:lnSpc>
                    <a:spcPct val="90000"/>
                  </a:lnSpc>
                  <a:spcBef>
                    <a:spcPct val="0"/>
                  </a:spcBef>
                  <a:spcAft>
                    <a:spcPct val="35000"/>
                  </a:spcAft>
                </a:pPr>
                <a:r>
                  <a:rPr lang="en-US" sz="900" dirty="0" smtClean="0">
                    <a:solidFill>
                      <a:srgbClr val="FFFFFF"/>
                    </a:solidFill>
                  </a:rPr>
                  <a:t>Hire to </a:t>
                </a:r>
                <a:br>
                  <a:rPr lang="en-US" sz="900" dirty="0" smtClean="0">
                    <a:solidFill>
                      <a:srgbClr val="FFFFFF"/>
                    </a:solidFill>
                  </a:rPr>
                </a:br>
                <a:r>
                  <a:rPr lang="en-US" sz="900" dirty="0" smtClean="0">
                    <a:solidFill>
                      <a:srgbClr val="FFFFFF"/>
                    </a:solidFill>
                  </a:rPr>
                  <a:t>Retire</a:t>
                </a:r>
                <a:endParaRPr lang="en-US" sz="900" dirty="0">
                  <a:solidFill>
                    <a:srgbClr val="FFFFFF"/>
                  </a:solidFill>
                </a:endParaRPr>
              </a:p>
            </p:txBody>
          </p:sp>
          <p:sp>
            <p:nvSpPr>
              <p:cNvPr id="56" name="Freeform 85"/>
              <p:cNvSpPr/>
              <p:nvPr/>
            </p:nvSpPr>
            <p:spPr>
              <a:xfrm>
                <a:off x="4163844" y="2786620"/>
                <a:ext cx="955523" cy="955519"/>
              </a:xfrm>
              <a:custGeom>
                <a:avLst/>
                <a:gdLst>
                  <a:gd name="connsiteX0" fmla="*/ 0 w 1198901"/>
                  <a:gd name="connsiteY0" fmla="*/ 599447 h 1198893"/>
                  <a:gd name="connsiteX1" fmla="*/ 599451 w 1198901"/>
                  <a:gd name="connsiteY1" fmla="*/ 0 h 1198893"/>
                  <a:gd name="connsiteX2" fmla="*/ 1198902 w 1198901"/>
                  <a:gd name="connsiteY2" fmla="*/ 599447 h 1198893"/>
                  <a:gd name="connsiteX3" fmla="*/ 599451 w 1198901"/>
                  <a:gd name="connsiteY3" fmla="*/ 1198894 h 1198893"/>
                  <a:gd name="connsiteX4" fmla="*/ 0 w 1198901"/>
                  <a:gd name="connsiteY4" fmla="*/ 599447 h 1198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8901" h="1198893">
                    <a:moveTo>
                      <a:pt x="0" y="599447"/>
                    </a:moveTo>
                    <a:cubicBezTo>
                      <a:pt x="0" y="268382"/>
                      <a:pt x="268383" y="0"/>
                      <a:pt x="599451" y="0"/>
                    </a:cubicBezTo>
                    <a:cubicBezTo>
                      <a:pt x="930519" y="0"/>
                      <a:pt x="1198902" y="268382"/>
                      <a:pt x="1198902" y="599447"/>
                    </a:cubicBezTo>
                    <a:cubicBezTo>
                      <a:pt x="1198902" y="930512"/>
                      <a:pt x="930519" y="1198894"/>
                      <a:pt x="599451" y="1198894"/>
                    </a:cubicBezTo>
                    <a:cubicBezTo>
                      <a:pt x="268383" y="1198894"/>
                      <a:pt x="0" y="930512"/>
                      <a:pt x="0" y="599447"/>
                    </a:cubicBezTo>
                    <a:close/>
                  </a:path>
                </a:pathLst>
              </a:custGeom>
              <a:solidFill>
                <a:schemeClr val="bg1">
                  <a:lumMod val="65000"/>
                </a:schemeClr>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0" rIns="36000" bIns="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00050">
                  <a:lnSpc>
                    <a:spcPct val="90000"/>
                  </a:lnSpc>
                  <a:spcBef>
                    <a:spcPct val="0"/>
                  </a:spcBef>
                  <a:spcAft>
                    <a:spcPct val="35000"/>
                  </a:spcAft>
                </a:pPr>
                <a:r>
                  <a:rPr lang="en-US" sz="900" dirty="0" smtClean="0">
                    <a:solidFill>
                      <a:srgbClr val="FFFFFF"/>
                    </a:solidFill>
                  </a:rPr>
                  <a:t>Quote to </a:t>
                </a:r>
                <a:br>
                  <a:rPr lang="en-US" sz="900" dirty="0" smtClean="0">
                    <a:solidFill>
                      <a:srgbClr val="FFFFFF"/>
                    </a:solidFill>
                  </a:rPr>
                </a:br>
                <a:r>
                  <a:rPr lang="en-US" sz="900" dirty="0" smtClean="0">
                    <a:solidFill>
                      <a:srgbClr val="FFFFFF"/>
                    </a:solidFill>
                  </a:rPr>
                  <a:t>Cash</a:t>
                </a:r>
                <a:endParaRPr lang="en-US" sz="900" dirty="0">
                  <a:solidFill>
                    <a:srgbClr val="FFFFFF"/>
                  </a:solidFill>
                </a:endParaRPr>
              </a:p>
            </p:txBody>
          </p:sp>
          <p:sp>
            <p:nvSpPr>
              <p:cNvPr id="57" name="Freeform 86"/>
              <p:cNvSpPr/>
              <p:nvPr/>
            </p:nvSpPr>
            <p:spPr>
              <a:xfrm>
                <a:off x="4163844" y="4008132"/>
                <a:ext cx="955523" cy="955519"/>
              </a:xfrm>
              <a:custGeom>
                <a:avLst/>
                <a:gdLst>
                  <a:gd name="connsiteX0" fmla="*/ 0 w 1198901"/>
                  <a:gd name="connsiteY0" fmla="*/ 599447 h 1198893"/>
                  <a:gd name="connsiteX1" fmla="*/ 599451 w 1198901"/>
                  <a:gd name="connsiteY1" fmla="*/ 0 h 1198893"/>
                  <a:gd name="connsiteX2" fmla="*/ 1198902 w 1198901"/>
                  <a:gd name="connsiteY2" fmla="*/ 599447 h 1198893"/>
                  <a:gd name="connsiteX3" fmla="*/ 599451 w 1198901"/>
                  <a:gd name="connsiteY3" fmla="*/ 1198894 h 1198893"/>
                  <a:gd name="connsiteX4" fmla="*/ 0 w 1198901"/>
                  <a:gd name="connsiteY4" fmla="*/ 599447 h 1198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8901" h="1198893">
                    <a:moveTo>
                      <a:pt x="0" y="599447"/>
                    </a:moveTo>
                    <a:cubicBezTo>
                      <a:pt x="0" y="268382"/>
                      <a:pt x="268383" y="0"/>
                      <a:pt x="599451" y="0"/>
                    </a:cubicBezTo>
                    <a:cubicBezTo>
                      <a:pt x="930519" y="0"/>
                      <a:pt x="1198902" y="268382"/>
                      <a:pt x="1198902" y="599447"/>
                    </a:cubicBezTo>
                    <a:cubicBezTo>
                      <a:pt x="1198902" y="930512"/>
                      <a:pt x="930519" y="1198894"/>
                      <a:pt x="599451" y="1198894"/>
                    </a:cubicBezTo>
                    <a:cubicBezTo>
                      <a:pt x="268383" y="1198894"/>
                      <a:pt x="0" y="930512"/>
                      <a:pt x="0" y="599447"/>
                    </a:cubicBezTo>
                    <a:close/>
                  </a:path>
                </a:pathLst>
              </a:custGeom>
              <a:solidFill>
                <a:schemeClr val="bg1">
                  <a:lumMod val="65000"/>
                </a:schemeClr>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0" rIns="36000" bIns="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00050">
                  <a:lnSpc>
                    <a:spcPct val="90000"/>
                  </a:lnSpc>
                  <a:spcBef>
                    <a:spcPct val="0"/>
                  </a:spcBef>
                  <a:spcAft>
                    <a:spcPct val="35000"/>
                  </a:spcAft>
                </a:pPr>
                <a:r>
                  <a:rPr lang="en-US" sz="900" dirty="0" smtClean="0">
                    <a:solidFill>
                      <a:srgbClr val="FFFFFF"/>
                    </a:solidFill>
                  </a:rPr>
                  <a:t>Procure to </a:t>
                </a:r>
                <a:br>
                  <a:rPr lang="en-US" sz="900" dirty="0" smtClean="0">
                    <a:solidFill>
                      <a:srgbClr val="FFFFFF"/>
                    </a:solidFill>
                  </a:rPr>
                </a:br>
                <a:r>
                  <a:rPr lang="en-US" sz="900" dirty="0" smtClean="0">
                    <a:solidFill>
                      <a:srgbClr val="FFFFFF"/>
                    </a:solidFill>
                  </a:rPr>
                  <a:t>Pay</a:t>
                </a:r>
                <a:endParaRPr lang="en-US" sz="900" dirty="0">
                  <a:solidFill>
                    <a:srgbClr val="FFFFFF"/>
                  </a:solidFill>
                </a:endParaRPr>
              </a:p>
            </p:txBody>
          </p:sp>
          <p:sp>
            <p:nvSpPr>
              <p:cNvPr id="58" name="Freeform 87"/>
              <p:cNvSpPr/>
              <p:nvPr/>
            </p:nvSpPr>
            <p:spPr>
              <a:xfrm>
                <a:off x="3445858" y="4996357"/>
                <a:ext cx="955523" cy="955519"/>
              </a:xfrm>
              <a:custGeom>
                <a:avLst/>
                <a:gdLst>
                  <a:gd name="connsiteX0" fmla="*/ 0 w 1198901"/>
                  <a:gd name="connsiteY0" fmla="*/ 599447 h 1198893"/>
                  <a:gd name="connsiteX1" fmla="*/ 599451 w 1198901"/>
                  <a:gd name="connsiteY1" fmla="*/ 0 h 1198893"/>
                  <a:gd name="connsiteX2" fmla="*/ 1198902 w 1198901"/>
                  <a:gd name="connsiteY2" fmla="*/ 599447 h 1198893"/>
                  <a:gd name="connsiteX3" fmla="*/ 599451 w 1198901"/>
                  <a:gd name="connsiteY3" fmla="*/ 1198894 h 1198893"/>
                  <a:gd name="connsiteX4" fmla="*/ 0 w 1198901"/>
                  <a:gd name="connsiteY4" fmla="*/ 599447 h 1198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8901" h="1198893">
                    <a:moveTo>
                      <a:pt x="0" y="599447"/>
                    </a:moveTo>
                    <a:cubicBezTo>
                      <a:pt x="0" y="268382"/>
                      <a:pt x="268383" y="0"/>
                      <a:pt x="599451" y="0"/>
                    </a:cubicBezTo>
                    <a:cubicBezTo>
                      <a:pt x="930519" y="0"/>
                      <a:pt x="1198902" y="268382"/>
                      <a:pt x="1198902" y="599447"/>
                    </a:cubicBezTo>
                    <a:cubicBezTo>
                      <a:pt x="1198902" y="930512"/>
                      <a:pt x="930519" y="1198894"/>
                      <a:pt x="599451" y="1198894"/>
                    </a:cubicBezTo>
                    <a:cubicBezTo>
                      <a:pt x="268383" y="1198894"/>
                      <a:pt x="0" y="930512"/>
                      <a:pt x="0" y="599447"/>
                    </a:cubicBezTo>
                    <a:close/>
                  </a:path>
                </a:pathLst>
              </a:custGeom>
              <a:solidFill>
                <a:schemeClr val="bg1">
                  <a:lumMod val="65000"/>
                </a:schemeClr>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0" rIns="36000" bIns="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00050">
                  <a:lnSpc>
                    <a:spcPct val="90000"/>
                  </a:lnSpc>
                  <a:spcBef>
                    <a:spcPct val="0"/>
                  </a:spcBef>
                  <a:spcAft>
                    <a:spcPct val="35000"/>
                  </a:spcAft>
                </a:pPr>
                <a:r>
                  <a:rPr lang="en-US" sz="900" dirty="0" smtClean="0">
                    <a:solidFill>
                      <a:srgbClr val="FFFFFF"/>
                    </a:solidFill>
                  </a:rPr>
                  <a:t>Issue to Resolution</a:t>
                </a:r>
                <a:endParaRPr lang="en-US" sz="900" dirty="0">
                  <a:solidFill>
                    <a:srgbClr val="FFFFFF"/>
                  </a:solidFill>
                </a:endParaRPr>
              </a:p>
            </p:txBody>
          </p:sp>
          <p:sp>
            <p:nvSpPr>
              <p:cNvPr id="59" name="Freeform 88"/>
              <p:cNvSpPr/>
              <p:nvPr/>
            </p:nvSpPr>
            <p:spPr>
              <a:xfrm>
                <a:off x="2284131" y="5373824"/>
                <a:ext cx="955523" cy="955519"/>
              </a:xfrm>
              <a:custGeom>
                <a:avLst/>
                <a:gdLst>
                  <a:gd name="connsiteX0" fmla="*/ 0 w 1198901"/>
                  <a:gd name="connsiteY0" fmla="*/ 599447 h 1198893"/>
                  <a:gd name="connsiteX1" fmla="*/ 599451 w 1198901"/>
                  <a:gd name="connsiteY1" fmla="*/ 0 h 1198893"/>
                  <a:gd name="connsiteX2" fmla="*/ 1198902 w 1198901"/>
                  <a:gd name="connsiteY2" fmla="*/ 599447 h 1198893"/>
                  <a:gd name="connsiteX3" fmla="*/ 599451 w 1198901"/>
                  <a:gd name="connsiteY3" fmla="*/ 1198894 h 1198893"/>
                  <a:gd name="connsiteX4" fmla="*/ 0 w 1198901"/>
                  <a:gd name="connsiteY4" fmla="*/ 599447 h 1198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8901" h="1198893">
                    <a:moveTo>
                      <a:pt x="0" y="599447"/>
                    </a:moveTo>
                    <a:cubicBezTo>
                      <a:pt x="0" y="268382"/>
                      <a:pt x="268383" y="0"/>
                      <a:pt x="599451" y="0"/>
                    </a:cubicBezTo>
                    <a:cubicBezTo>
                      <a:pt x="930519" y="0"/>
                      <a:pt x="1198902" y="268382"/>
                      <a:pt x="1198902" y="599447"/>
                    </a:cubicBezTo>
                    <a:cubicBezTo>
                      <a:pt x="1198902" y="930512"/>
                      <a:pt x="930519" y="1198894"/>
                      <a:pt x="599451" y="1198894"/>
                    </a:cubicBezTo>
                    <a:cubicBezTo>
                      <a:pt x="268383" y="1198894"/>
                      <a:pt x="0" y="930512"/>
                      <a:pt x="0" y="599447"/>
                    </a:cubicBezTo>
                    <a:close/>
                  </a:path>
                </a:pathLst>
              </a:custGeom>
              <a:solidFill>
                <a:schemeClr val="bg1">
                  <a:lumMod val="65000"/>
                </a:schemeClr>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0" rIns="36000" bIns="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00050">
                  <a:lnSpc>
                    <a:spcPct val="90000"/>
                  </a:lnSpc>
                  <a:spcBef>
                    <a:spcPct val="0"/>
                  </a:spcBef>
                  <a:spcAft>
                    <a:spcPct val="35000"/>
                  </a:spcAft>
                </a:pPr>
                <a:r>
                  <a:rPr lang="en-US" sz="900" dirty="0" smtClean="0">
                    <a:solidFill>
                      <a:srgbClr val="FFFFFF"/>
                    </a:solidFill>
                  </a:rPr>
                  <a:t>Acquire to Dispose</a:t>
                </a:r>
                <a:endParaRPr lang="en-US" sz="900" dirty="0">
                  <a:solidFill>
                    <a:srgbClr val="FFFFFF"/>
                  </a:solidFill>
                </a:endParaRPr>
              </a:p>
            </p:txBody>
          </p:sp>
          <p:sp>
            <p:nvSpPr>
              <p:cNvPr id="60" name="Freeform 90"/>
              <p:cNvSpPr/>
              <p:nvPr/>
            </p:nvSpPr>
            <p:spPr>
              <a:xfrm>
                <a:off x="404418" y="4008132"/>
                <a:ext cx="955523" cy="955519"/>
              </a:xfrm>
              <a:custGeom>
                <a:avLst/>
                <a:gdLst>
                  <a:gd name="connsiteX0" fmla="*/ 0 w 1198901"/>
                  <a:gd name="connsiteY0" fmla="*/ 599447 h 1198893"/>
                  <a:gd name="connsiteX1" fmla="*/ 599451 w 1198901"/>
                  <a:gd name="connsiteY1" fmla="*/ 0 h 1198893"/>
                  <a:gd name="connsiteX2" fmla="*/ 1198902 w 1198901"/>
                  <a:gd name="connsiteY2" fmla="*/ 599447 h 1198893"/>
                  <a:gd name="connsiteX3" fmla="*/ 599451 w 1198901"/>
                  <a:gd name="connsiteY3" fmla="*/ 1198894 h 1198893"/>
                  <a:gd name="connsiteX4" fmla="*/ 0 w 1198901"/>
                  <a:gd name="connsiteY4" fmla="*/ 599447 h 1198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8901" h="1198893">
                    <a:moveTo>
                      <a:pt x="0" y="599447"/>
                    </a:moveTo>
                    <a:cubicBezTo>
                      <a:pt x="0" y="268382"/>
                      <a:pt x="268383" y="0"/>
                      <a:pt x="599451" y="0"/>
                    </a:cubicBezTo>
                    <a:cubicBezTo>
                      <a:pt x="930519" y="0"/>
                      <a:pt x="1198902" y="268382"/>
                      <a:pt x="1198902" y="599447"/>
                    </a:cubicBezTo>
                    <a:cubicBezTo>
                      <a:pt x="1198902" y="930512"/>
                      <a:pt x="930519" y="1198894"/>
                      <a:pt x="599451" y="1198894"/>
                    </a:cubicBezTo>
                    <a:cubicBezTo>
                      <a:pt x="268383" y="1198894"/>
                      <a:pt x="0" y="930512"/>
                      <a:pt x="0" y="599447"/>
                    </a:cubicBezTo>
                    <a:close/>
                  </a:path>
                </a:pathLst>
              </a:custGeom>
              <a:solidFill>
                <a:schemeClr val="bg1">
                  <a:lumMod val="65000"/>
                </a:schemeClr>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0" rIns="36000" bIns="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00050">
                  <a:lnSpc>
                    <a:spcPct val="90000"/>
                  </a:lnSpc>
                  <a:spcBef>
                    <a:spcPct val="0"/>
                  </a:spcBef>
                  <a:spcAft>
                    <a:spcPct val="35000"/>
                  </a:spcAft>
                </a:pPr>
                <a:r>
                  <a:rPr lang="en-US" sz="900" dirty="0" smtClean="0">
                    <a:solidFill>
                      <a:srgbClr val="FFFFFF"/>
                    </a:solidFill>
                  </a:rPr>
                  <a:t>Idea to </a:t>
                </a:r>
                <a:br>
                  <a:rPr lang="en-US" sz="900" dirty="0" smtClean="0">
                    <a:solidFill>
                      <a:srgbClr val="FFFFFF"/>
                    </a:solidFill>
                  </a:rPr>
                </a:br>
                <a:r>
                  <a:rPr lang="en-US" sz="900" dirty="0" smtClean="0">
                    <a:solidFill>
                      <a:srgbClr val="FFFFFF"/>
                    </a:solidFill>
                  </a:rPr>
                  <a:t>Offering</a:t>
                </a:r>
                <a:endParaRPr lang="en-US" sz="900" dirty="0">
                  <a:solidFill>
                    <a:srgbClr val="FFFFFF"/>
                  </a:solidFill>
                </a:endParaRPr>
              </a:p>
            </p:txBody>
          </p:sp>
          <p:sp>
            <p:nvSpPr>
              <p:cNvPr id="61" name="Freeform 91"/>
              <p:cNvSpPr/>
              <p:nvPr/>
            </p:nvSpPr>
            <p:spPr>
              <a:xfrm>
                <a:off x="404418" y="2786620"/>
                <a:ext cx="955523" cy="955519"/>
              </a:xfrm>
              <a:custGeom>
                <a:avLst/>
                <a:gdLst>
                  <a:gd name="connsiteX0" fmla="*/ 0 w 1198901"/>
                  <a:gd name="connsiteY0" fmla="*/ 599447 h 1198893"/>
                  <a:gd name="connsiteX1" fmla="*/ 599451 w 1198901"/>
                  <a:gd name="connsiteY1" fmla="*/ 0 h 1198893"/>
                  <a:gd name="connsiteX2" fmla="*/ 1198902 w 1198901"/>
                  <a:gd name="connsiteY2" fmla="*/ 599447 h 1198893"/>
                  <a:gd name="connsiteX3" fmla="*/ 599451 w 1198901"/>
                  <a:gd name="connsiteY3" fmla="*/ 1198894 h 1198893"/>
                  <a:gd name="connsiteX4" fmla="*/ 0 w 1198901"/>
                  <a:gd name="connsiteY4" fmla="*/ 599447 h 1198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8901" h="1198893">
                    <a:moveTo>
                      <a:pt x="0" y="599447"/>
                    </a:moveTo>
                    <a:cubicBezTo>
                      <a:pt x="0" y="268382"/>
                      <a:pt x="268383" y="0"/>
                      <a:pt x="599451" y="0"/>
                    </a:cubicBezTo>
                    <a:cubicBezTo>
                      <a:pt x="930519" y="0"/>
                      <a:pt x="1198902" y="268382"/>
                      <a:pt x="1198902" y="599447"/>
                    </a:cubicBezTo>
                    <a:cubicBezTo>
                      <a:pt x="1198902" y="930512"/>
                      <a:pt x="930519" y="1198894"/>
                      <a:pt x="599451" y="1198894"/>
                    </a:cubicBezTo>
                    <a:cubicBezTo>
                      <a:pt x="268383" y="1198894"/>
                      <a:pt x="0" y="930512"/>
                      <a:pt x="0" y="599447"/>
                    </a:cubicBezTo>
                    <a:close/>
                  </a:path>
                </a:pathLst>
              </a:custGeom>
              <a:solidFill>
                <a:schemeClr val="bg1">
                  <a:lumMod val="65000"/>
                </a:schemeClr>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0" rIns="36000" bIns="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00050">
                  <a:lnSpc>
                    <a:spcPct val="90000"/>
                  </a:lnSpc>
                  <a:spcBef>
                    <a:spcPct val="0"/>
                  </a:spcBef>
                  <a:spcAft>
                    <a:spcPct val="35000"/>
                  </a:spcAft>
                </a:pPr>
                <a:r>
                  <a:rPr lang="en-US" sz="900" dirty="0" smtClean="0">
                    <a:solidFill>
                      <a:srgbClr val="FFFFFF"/>
                    </a:solidFill>
                  </a:rPr>
                  <a:t>Market to Order</a:t>
                </a:r>
                <a:endParaRPr lang="en-US" sz="900" dirty="0">
                  <a:solidFill>
                    <a:srgbClr val="FFFFFF"/>
                  </a:solidFill>
                </a:endParaRPr>
              </a:p>
            </p:txBody>
          </p:sp>
          <p:sp>
            <p:nvSpPr>
              <p:cNvPr id="62" name="Freeform 92"/>
              <p:cNvSpPr/>
              <p:nvPr/>
            </p:nvSpPr>
            <p:spPr>
              <a:xfrm>
                <a:off x="1122405" y="1798396"/>
                <a:ext cx="955523" cy="955519"/>
              </a:xfrm>
              <a:custGeom>
                <a:avLst/>
                <a:gdLst>
                  <a:gd name="connsiteX0" fmla="*/ 0 w 1198901"/>
                  <a:gd name="connsiteY0" fmla="*/ 599447 h 1198893"/>
                  <a:gd name="connsiteX1" fmla="*/ 599451 w 1198901"/>
                  <a:gd name="connsiteY1" fmla="*/ 0 h 1198893"/>
                  <a:gd name="connsiteX2" fmla="*/ 1198902 w 1198901"/>
                  <a:gd name="connsiteY2" fmla="*/ 599447 h 1198893"/>
                  <a:gd name="connsiteX3" fmla="*/ 599451 w 1198901"/>
                  <a:gd name="connsiteY3" fmla="*/ 1198894 h 1198893"/>
                  <a:gd name="connsiteX4" fmla="*/ 0 w 1198901"/>
                  <a:gd name="connsiteY4" fmla="*/ 599447 h 1198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8901" h="1198893">
                    <a:moveTo>
                      <a:pt x="0" y="599447"/>
                    </a:moveTo>
                    <a:cubicBezTo>
                      <a:pt x="0" y="268382"/>
                      <a:pt x="268383" y="0"/>
                      <a:pt x="599451" y="0"/>
                    </a:cubicBezTo>
                    <a:cubicBezTo>
                      <a:pt x="930519" y="0"/>
                      <a:pt x="1198902" y="268382"/>
                      <a:pt x="1198902" y="599447"/>
                    </a:cubicBezTo>
                    <a:cubicBezTo>
                      <a:pt x="1198902" y="930512"/>
                      <a:pt x="930519" y="1198894"/>
                      <a:pt x="599451" y="1198894"/>
                    </a:cubicBezTo>
                    <a:cubicBezTo>
                      <a:pt x="268383" y="1198894"/>
                      <a:pt x="0" y="930512"/>
                      <a:pt x="0" y="599447"/>
                    </a:cubicBezTo>
                    <a:close/>
                  </a:path>
                </a:pathLst>
              </a:custGeom>
              <a:solidFill>
                <a:schemeClr val="bg1">
                  <a:lumMod val="65000"/>
                </a:schemeClr>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0" rIns="36000" bIns="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00050">
                  <a:lnSpc>
                    <a:spcPct val="90000"/>
                  </a:lnSpc>
                  <a:spcBef>
                    <a:spcPct val="0"/>
                  </a:spcBef>
                  <a:spcAft>
                    <a:spcPct val="35000"/>
                  </a:spcAft>
                </a:pPr>
                <a:r>
                  <a:rPr lang="en-US" sz="900" dirty="0" smtClean="0">
                    <a:solidFill>
                      <a:srgbClr val="FFFFFF"/>
                    </a:solidFill>
                  </a:rPr>
                  <a:t>Plan to </a:t>
                </a:r>
                <a:br>
                  <a:rPr lang="en-US" sz="900" dirty="0" smtClean="0">
                    <a:solidFill>
                      <a:srgbClr val="FFFFFF"/>
                    </a:solidFill>
                  </a:rPr>
                </a:br>
                <a:r>
                  <a:rPr lang="en-US" sz="900" dirty="0" smtClean="0">
                    <a:solidFill>
                      <a:srgbClr val="FFFFFF"/>
                    </a:solidFill>
                  </a:rPr>
                  <a:t>Perform</a:t>
                </a:r>
                <a:endParaRPr lang="en-US" sz="900" dirty="0">
                  <a:solidFill>
                    <a:srgbClr val="FFFFFF"/>
                  </a:solidFill>
                </a:endParaRPr>
              </a:p>
            </p:txBody>
          </p:sp>
          <p:sp>
            <p:nvSpPr>
              <p:cNvPr id="63" name="Freeform 93"/>
              <p:cNvSpPr/>
              <p:nvPr/>
            </p:nvSpPr>
            <p:spPr>
              <a:xfrm>
                <a:off x="1961863" y="3075107"/>
                <a:ext cx="1600060" cy="1600060"/>
              </a:xfrm>
              <a:custGeom>
                <a:avLst/>
                <a:gdLst>
                  <a:gd name="connsiteX0" fmla="*/ 0 w 1600060"/>
                  <a:gd name="connsiteY0" fmla="*/ 800030 h 1600060"/>
                  <a:gd name="connsiteX1" fmla="*/ 800030 w 1600060"/>
                  <a:gd name="connsiteY1" fmla="*/ 0 h 1600060"/>
                  <a:gd name="connsiteX2" fmla="*/ 1600060 w 1600060"/>
                  <a:gd name="connsiteY2" fmla="*/ 800030 h 1600060"/>
                  <a:gd name="connsiteX3" fmla="*/ 800030 w 1600060"/>
                  <a:gd name="connsiteY3" fmla="*/ 1600060 h 1600060"/>
                  <a:gd name="connsiteX4" fmla="*/ 0 w 1600060"/>
                  <a:gd name="connsiteY4" fmla="*/ 800030 h 1600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060" h="1600060">
                    <a:moveTo>
                      <a:pt x="0" y="800030"/>
                    </a:moveTo>
                    <a:cubicBezTo>
                      <a:pt x="0" y="358186"/>
                      <a:pt x="358186" y="0"/>
                      <a:pt x="800030" y="0"/>
                    </a:cubicBezTo>
                    <a:cubicBezTo>
                      <a:pt x="1241874" y="0"/>
                      <a:pt x="1600060" y="358186"/>
                      <a:pt x="1600060" y="800030"/>
                    </a:cubicBezTo>
                    <a:cubicBezTo>
                      <a:pt x="1600060" y="1241874"/>
                      <a:pt x="1241874" y="1600060"/>
                      <a:pt x="800030" y="1600060"/>
                    </a:cubicBezTo>
                    <a:cubicBezTo>
                      <a:pt x="358186" y="1600060"/>
                      <a:pt x="0" y="1241874"/>
                      <a:pt x="0" y="800030"/>
                    </a:cubicBezTo>
                    <a:close/>
                  </a:path>
                </a:pathLst>
              </a:custGeom>
              <a:solidFill>
                <a:schemeClr val="accent1"/>
              </a:solidFill>
              <a:ln>
                <a:solidFill>
                  <a:schemeClr val="bg1"/>
                </a:solidFill>
                <a:prstDash val="solid"/>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0" rIns="36000" bIns="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666750">
                  <a:lnSpc>
                    <a:spcPct val="90000"/>
                  </a:lnSpc>
                  <a:spcBef>
                    <a:spcPct val="0"/>
                  </a:spcBef>
                  <a:spcAft>
                    <a:spcPct val="35000"/>
                  </a:spcAft>
                </a:pPr>
                <a:r>
                  <a:rPr lang="en-US" sz="1500" b="1" dirty="0" smtClean="0">
                    <a:solidFill>
                      <a:srgbClr val="FFFFFF"/>
                    </a:solidFill>
                  </a:rPr>
                  <a:t>ERP</a:t>
                </a:r>
                <a:endParaRPr lang="en-US" sz="1500" b="1" dirty="0">
                  <a:solidFill>
                    <a:srgbClr val="FFFFFF"/>
                  </a:solidFill>
                </a:endParaRPr>
              </a:p>
            </p:txBody>
          </p:sp>
        </p:grpSp>
        <p:cxnSp>
          <p:nvCxnSpPr>
            <p:cNvPr id="36" name="Straight Connector 57"/>
            <p:cNvCxnSpPr/>
            <p:nvPr/>
          </p:nvCxnSpPr>
          <p:spPr>
            <a:xfrm flipH="1" flipV="1">
              <a:off x="1930436" y="2697082"/>
              <a:ext cx="347914" cy="543802"/>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7" name="Straight Connector 59"/>
            <p:cNvCxnSpPr/>
            <p:nvPr/>
          </p:nvCxnSpPr>
          <p:spPr>
            <a:xfrm flipH="1" flipV="1">
              <a:off x="1359941" y="3440387"/>
              <a:ext cx="646071" cy="169780"/>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8" name="Straight Connector 65"/>
            <p:cNvCxnSpPr/>
            <p:nvPr/>
          </p:nvCxnSpPr>
          <p:spPr>
            <a:xfrm flipV="1">
              <a:off x="1391368" y="4181987"/>
              <a:ext cx="614643" cy="162137"/>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9" name="Straight Connector 68"/>
            <p:cNvCxnSpPr/>
            <p:nvPr/>
          </p:nvCxnSpPr>
          <p:spPr>
            <a:xfrm flipV="1">
              <a:off x="1837703" y="4508368"/>
              <a:ext cx="431377" cy="587240"/>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0" name="Straight Connector 69"/>
            <p:cNvCxnSpPr>
              <a:stCxn id="59" idx="1"/>
              <a:endCxn id="63" idx="3"/>
            </p:cNvCxnSpPr>
            <p:nvPr/>
          </p:nvCxnSpPr>
          <p:spPr>
            <a:xfrm flipV="1">
              <a:off x="2761893" y="4675167"/>
              <a:ext cx="0" cy="698658"/>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1" name="Straight Connector 70"/>
            <p:cNvCxnSpPr/>
            <p:nvPr/>
          </p:nvCxnSpPr>
          <p:spPr>
            <a:xfrm>
              <a:off x="3515504" y="4167652"/>
              <a:ext cx="616914" cy="176472"/>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2" name="Straight Connector 71"/>
            <p:cNvCxnSpPr/>
            <p:nvPr/>
          </p:nvCxnSpPr>
          <p:spPr>
            <a:xfrm flipV="1">
              <a:off x="3501471" y="3452574"/>
              <a:ext cx="630948" cy="198870"/>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3" name="Straight Connector 72"/>
            <p:cNvCxnSpPr/>
            <p:nvPr/>
          </p:nvCxnSpPr>
          <p:spPr>
            <a:xfrm>
              <a:off x="3201754" y="4521425"/>
              <a:ext cx="399813" cy="521358"/>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64" name="Freeform 88"/>
          <p:cNvSpPr/>
          <p:nvPr/>
        </p:nvSpPr>
        <p:spPr>
          <a:xfrm>
            <a:off x="5055488" y="4692594"/>
            <a:ext cx="865926" cy="865922"/>
          </a:xfrm>
          <a:custGeom>
            <a:avLst/>
            <a:gdLst>
              <a:gd name="connsiteX0" fmla="*/ 0 w 1198901"/>
              <a:gd name="connsiteY0" fmla="*/ 599447 h 1198893"/>
              <a:gd name="connsiteX1" fmla="*/ 599451 w 1198901"/>
              <a:gd name="connsiteY1" fmla="*/ 0 h 1198893"/>
              <a:gd name="connsiteX2" fmla="*/ 1198902 w 1198901"/>
              <a:gd name="connsiteY2" fmla="*/ 599447 h 1198893"/>
              <a:gd name="connsiteX3" fmla="*/ 599451 w 1198901"/>
              <a:gd name="connsiteY3" fmla="*/ 1198894 h 1198893"/>
              <a:gd name="connsiteX4" fmla="*/ 0 w 1198901"/>
              <a:gd name="connsiteY4" fmla="*/ 599447 h 1198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8901" h="1198893">
                <a:moveTo>
                  <a:pt x="0" y="599447"/>
                </a:moveTo>
                <a:cubicBezTo>
                  <a:pt x="0" y="268382"/>
                  <a:pt x="268383" y="0"/>
                  <a:pt x="599451" y="0"/>
                </a:cubicBezTo>
                <a:cubicBezTo>
                  <a:pt x="930519" y="0"/>
                  <a:pt x="1198902" y="268382"/>
                  <a:pt x="1198902" y="599447"/>
                </a:cubicBezTo>
                <a:cubicBezTo>
                  <a:pt x="1198902" y="930512"/>
                  <a:pt x="930519" y="1198894"/>
                  <a:pt x="599451" y="1198894"/>
                </a:cubicBezTo>
                <a:cubicBezTo>
                  <a:pt x="268383" y="1198894"/>
                  <a:pt x="0" y="930512"/>
                  <a:pt x="0" y="599447"/>
                </a:cubicBezTo>
                <a:close/>
              </a:path>
            </a:pathLst>
          </a:custGeom>
          <a:solidFill>
            <a:schemeClr val="bg1">
              <a:lumMod val="65000"/>
            </a:schemeClr>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0" rIns="36000" bIns="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00050">
              <a:lnSpc>
                <a:spcPct val="90000"/>
              </a:lnSpc>
              <a:spcBef>
                <a:spcPct val="0"/>
              </a:spcBef>
              <a:spcAft>
                <a:spcPct val="35000"/>
              </a:spcAft>
            </a:pPr>
            <a:r>
              <a:rPr lang="en-US" sz="900" dirty="0" smtClean="0">
                <a:solidFill>
                  <a:srgbClr val="FFFFFF"/>
                </a:solidFill>
              </a:rPr>
              <a:t>Forecast to Delivery</a:t>
            </a:r>
            <a:endParaRPr lang="en-US" sz="900" dirty="0">
              <a:solidFill>
                <a:srgbClr val="FFFFFF"/>
              </a:solidFill>
            </a:endParaRPr>
          </a:p>
        </p:txBody>
      </p:sp>
      <p:sp>
        <p:nvSpPr>
          <p:cNvPr id="65" name="Chevron 64"/>
          <p:cNvSpPr/>
          <p:nvPr/>
        </p:nvSpPr>
        <p:spPr>
          <a:xfrm>
            <a:off x="526161" y="5152650"/>
            <a:ext cx="195942" cy="216368"/>
          </a:xfrm>
          <a:prstGeom prst="chevron">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333333"/>
              </a:solidFill>
            </a:endParaRPr>
          </a:p>
        </p:txBody>
      </p:sp>
      <p:grpSp>
        <p:nvGrpSpPr>
          <p:cNvPr id="66" name="Group 65"/>
          <p:cNvGrpSpPr/>
          <p:nvPr/>
        </p:nvGrpSpPr>
        <p:grpSpPr>
          <a:xfrm>
            <a:off x="0" y="6422955"/>
            <a:ext cx="9144000" cy="437555"/>
            <a:chOff x="0" y="6422955"/>
            <a:chExt cx="9144000" cy="437555"/>
          </a:xfrm>
        </p:grpSpPr>
        <p:pic>
          <p:nvPicPr>
            <p:cNvPr id="67"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68" name="Picture 67"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747684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p:cNvPicPr>
            <a:picLocks noChangeAspect="1"/>
          </p:cNvPicPr>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7024481" y="1407956"/>
            <a:ext cx="468137" cy="468137"/>
          </a:xfrm>
          <a:prstGeom prst="rect">
            <a:avLst/>
          </a:prstGeom>
        </p:spPr>
      </p:pic>
      <p:sp>
        <p:nvSpPr>
          <p:cNvPr id="21" name="TextBox 20"/>
          <p:cNvSpPr txBox="1"/>
          <p:nvPr/>
        </p:nvSpPr>
        <p:spPr>
          <a:xfrm>
            <a:off x="4841550" y="1302349"/>
            <a:ext cx="944256" cy="707886"/>
          </a:xfrm>
          <a:prstGeom prst="rect">
            <a:avLst/>
          </a:prstGeom>
          <a:solidFill>
            <a:schemeClr val="bg1">
              <a:alpha val="28000"/>
            </a:schemeClr>
          </a:solidFill>
        </p:spPr>
        <p:txBody>
          <a:bodyPr wrap="square" rtlCol="0">
            <a:spAutoFit/>
          </a:bodyPr>
          <a:lstStyle/>
          <a:p>
            <a:r>
              <a:rPr lang="en-CA" sz="4000" b="1" dirty="0" smtClean="0">
                <a:solidFill>
                  <a:srgbClr val="7CADD4">
                    <a:lumMod val="50000"/>
                    <a:alpha val="23000"/>
                  </a:srgbClr>
                </a:solidFill>
              </a:rPr>
              <a:t>#1</a:t>
            </a:r>
          </a:p>
        </p:txBody>
      </p:sp>
      <p:sp>
        <p:nvSpPr>
          <p:cNvPr id="13" name="Right Arrow 12"/>
          <p:cNvSpPr/>
          <p:nvPr/>
        </p:nvSpPr>
        <p:spPr>
          <a:xfrm rot="16200000">
            <a:off x="2025484" y="2009179"/>
            <a:ext cx="1995777" cy="754486"/>
          </a:xfrm>
          <a:prstGeom prst="rightArrow">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9" name="Rectangle 18"/>
          <p:cNvSpPr/>
          <p:nvPr/>
        </p:nvSpPr>
        <p:spPr>
          <a:xfrm>
            <a:off x="0" y="3736285"/>
            <a:ext cx="9144000" cy="2822559"/>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p:nvPr>
        </p:nvSpPr>
        <p:spPr>
          <a:xfrm>
            <a:off x="257175" y="203336"/>
            <a:ext cx="8201026" cy="877887"/>
          </a:xfrm>
        </p:spPr>
        <p:txBody>
          <a:bodyPr/>
          <a:lstStyle/>
          <a:p>
            <a:pPr lvl="0"/>
            <a:r>
              <a:rPr lang="en-CA" dirty="0"/>
              <a:t>S</a:t>
            </a:r>
            <a:r>
              <a:rPr lang="en-CA" dirty="0" smtClean="0"/>
              <a:t>napshot of the ERP market</a:t>
            </a:r>
            <a:endParaRPr lang="en-CA"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3650" y="1507372"/>
            <a:ext cx="1726193" cy="1726193"/>
          </a:xfrm>
          <a:prstGeom prst="rect">
            <a:avLst/>
          </a:prstGeom>
        </p:spPr>
      </p:pic>
      <p:sp>
        <p:nvSpPr>
          <p:cNvPr id="9" name="TextBox 8"/>
          <p:cNvSpPr txBox="1"/>
          <p:nvPr/>
        </p:nvSpPr>
        <p:spPr>
          <a:xfrm>
            <a:off x="4086578" y="3366953"/>
            <a:ext cx="2269066" cy="369332"/>
          </a:xfrm>
          <a:prstGeom prst="rect">
            <a:avLst/>
          </a:prstGeom>
        </p:spPr>
        <p:txBody>
          <a:bodyPr wrap="square" rtlCol="0">
            <a:spAutoFit/>
          </a:bodyPr>
          <a:lstStyle/>
          <a:p>
            <a:endParaRPr lang="en-CA" b="1" i="1" dirty="0" smtClean="0">
              <a:solidFill>
                <a:srgbClr val="333333"/>
              </a:solidFill>
            </a:endParaRPr>
          </a:p>
        </p:txBody>
      </p:sp>
      <p:sp>
        <p:nvSpPr>
          <p:cNvPr id="10" name="TextBox 9"/>
          <p:cNvSpPr txBox="1"/>
          <p:nvPr/>
        </p:nvSpPr>
        <p:spPr>
          <a:xfrm>
            <a:off x="3309395" y="1290510"/>
            <a:ext cx="1753414" cy="2308324"/>
          </a:xfrm>
          <a:prstGeom prst="rect">
            <a:avLst/>
          </a:prstGeom>
        </p:spPr>
        <p:txBody>
          <a:bodyPr wrap="square" rtlCol="0">
            <a:spAutoFit/>
          </a:bodyPr>
          <a:lstStyle/>
          <a:p>
            <a:r>
              <a:rPr lang="en-CA" sz="2400" dirty="0" smtClean="0">
                <a:solidFill>
                  <a:srgbClr val="333333"/>
                </a:solidFill>
              </a:rPr>
              <a:t>The ERP market grew to over </a:t>
            </a:r>
            <a:r>
              <a:rPr lang="en-CA" sz="2400" b="1" dirty="0" smtClean="0">
                <a:solidFill>
                  <a:srgbClr val="333333"/>
                </a:solidFill>
              </a:rPr>
              <a:t>$25 billion</a:t>
            </a:r>
            <a:r>
              <a:rPr lang="en-CA" sz="2400" dirty="0" smtClean="0">
                <a:solidFill>
                  <a:srgbClr val="333333"/>
                </a:solidFill>
              </a:rPr>
              <a:t> in 2014.</a:t>
            </a:r>
          </a:p>
        </p:txBody>
      </p:sp>
      <p:sp>
        <p:nvSpPr>
          <p:cNvPr id="15" name="TextBox 14"/>
          <p:cNvSpPr txBox="1"/>
          <p:nvPr/>
        </p:nvSpPr>
        <p:spPr>
          <a:xfrm>
            <a:off x="5383957" y="1614140"/>
            <a:ext cx="1574784" cy="1477328"/>
          </a:xfrm>
          <a:prstGeom prst="rect">
            <a:avLst/>
          </a:prstGeom>
        </p:spPr>
        <p:txBody>
          <a:bodyPr wrap="square" rtlCol="0">
            <a:spAutoFit/>
          </a:bodyPr>
          <a:lstStyle/>
          <a:p>
            <a:r>
              <a:rPr lang="en-CA" b="1" dirty="0" smtClean="0">
                <a:solidFill>
                  <a:srgbClr val="333333"/>
                </a:solidFill>
              </a:rPr>
              <a:t>SAP</a:t>
            </a:r>
            <a:r>
              <a:rPr lang="en-CA" dirty="0" smtClean="0">
                <a:solidFill>
                  <a:srgbClr val="333333"/>
                </a:solidFill>
              </a:rPr>
              <a:t> leads the ERP market with </a:t>
            </a:r>
            <a:r>
              <a:rPr lang="en-CA" b="1" dirty="0" smtClean="0">
                <a:solidFill>
                  <a:srgbClr val="333333"/>
                </a:solidFill>
              </a:rPr>
              <a:t>24%</a:t>
            </a:r>
            <a:r>
              <a:rPr lang="en-CA" dirty="0" smtClean="0">
                <a:solidFill>
                  <a:srgbClr val="333333"/>
                </a:solidFill>
              </a:rPr>
              <a:t> market share.</a:t>
            </a:r>
          </a:p>
        </p:txBody>
      </p:sp>
      <p:sp>
        <p:nvSpPr>
          <p:cNvPr id="16" name="TextBox 15"/>
          <p:cNvSpPr txBox="1"/>
          <p:nvPr/>
        </p:nvSpPr>
        <p:spPr>
          <a:xfrm>
            <a:off x="257174" y="4249112"/>
            <a:ext cx="2521438" cy="1323439"/>
          </a:xfrm>
          <a:prstGeom prst="rect">
            <a:avLst/>
          </a:prstGeom>
        </p:spPr>
        <p:txBody>
          <a:bodyPr wrap="square" rtlCol="0">
            <a:spAutoFit/>
          </a:bodyPr>
          <a:lstStyle/>
          <a:p>
            <a:r>
              <a:rPr lang="en-CA" sz="2000" b="1" dirty="0" smtClean="0">
                <a:solidFill>
                  <a:srgbClr val="333333"/>
                </a:solidFill>
                <a:ea typeface="Dotum" panose="020B0600000101010101" pitchFamily="34" charset="-127"/>
              </a:rPr>
              <a:t>THE SPIKE IN MULTI-CLOUD STRATEGIES WILL CONTINUE…</a:t>
            </a:r>
          </a:p>
        </p:txBody>
      </p:sp>
      <p:sp>
        <p:nvSpPr>
          <p:cNvPr id="11" name="Rectangle 10"/>
          <p:cNvSpPr/>
          <p:nvPr/>
        </p:nvSpPr>
        <p:spPr>
          <a:xfrm>
            <a:off x="6355644" y="3999656"/>
            <a:ext cx="2301638" cy="1631216"/>
          </a:xfrm>
          <a:prstGeom prst="rect">
            <a:avLst/>
          </a:prstGeom>
        </p:spPr>
        <p:txBody>
          <a:bodyPr wrap="square">
            <a:spAutoFit/>
          </a:bodyPr>
          <a:lstStyle/>
          <a:p>
            <a:r>
              <a:rPr lang="en-CA" sz="2800" b="1" dirty="0">
                <a:solidFill>
                  <a:srgbClr val="333333"/>
                </a:solidFill>
              </a:rPr>
              <a:t>2018 </a:t>
            </a:r>
            <a:endParaRPr lang="en-CA" sz="2800" b="1" dirty="0" smtClean="0">
              <a:solidFill>
                <a:srgbClr val="333333"/>
              </a:solidFill>
            </a:endParaRPr>
          </a:p>
          <a:p>
            <a:r>
              <a:rPr lang="en-CA" b="1" dirty="0" smtClean="0">
                <a:solidFill>
                  <a:srgbClr val="333333"/>
                </a:solidFill>
              </a:rPr>
              <a:t>30%</a:t>
            </a:r>
            <a:r>
              <a:rPr lang="en-CA" dirty="0" smtClean="0">
                <a:solidFill>
                  <a:srgbClr val="333333"/>
                </a:solidFill>
              </a:rPr>
              <a:t> of service-centric companies will move their ERP to the cloud. </a:t>
            </a:r>
            <a:endParaRPr lang="en-CA" dirty="0">
              <a:solidFill>
                <a:srgbClr val="333333"/>
              </a:solidFill>
            </a:endParaRPr>
          </a:p>
        </p:txBody>
      </p:sp>
      <p:sp>
        <p:nvSpPr>
          <p:cNvPr id="12" name="Rectangle 11"/>
          <p:cNvSpPr/>
          <p:nvPr/>
        </p:nvSpPr>
        <p:spPr>
          <a:xfrm>
            <a:off x="3213599" y="3999656"/>
            <a:ext cx="2620200" cy="1754326"/>
          </a:xfrm>
          <a:prstGeom prst="rect">
            <a:avLst/>
          </a:prstGeom>
        </p:spPr>
        <p:txBody>
          <a:bodyPr wrap="square">
            <a:spAutoFit/>
          </a:bodyPr>
          <a:lstStyle/>
          <a:p>
            <a:r>
              <a:rPr lang="en-CA" b="1" dirty="0" smtClean="0">
                <a:solidFill>
                  <a:srgbClr val="333333"/>
                </a:solidFill>
              </a:rPr>
              <a:t>SaaS</a:t>
            </a:r>
            <a:r>
              <a:rPr lang="en-CA" dirty="0" smtClean="0">
                <a:solidFill>
                  <a:srgbClr val="333333"/>
                </a:solidFill>
              </a:rPr>
              <a:t> software will equal approximately </a:t>
            </a:r>
            <a:r>
              <a:rPr lang="en-CA" b="1" dirty="0" smtClean="0">
                <a:solidFill>
                  <a:srgbClr val="333333"/>
                </a:solidFill>
              </a:rPr>
              <a:t>$106 billion </a:t>
            </a:r>
            <a:r>
              <a:rPr lang="en-CA" dirty="0" smtClean="0">
                <a:solidFill>
                  <a:srgbClr val="333333"/>
                </a:solidFill>
              </a:rPr>
              <a:t>in 2016. </a:t>
            </a:r>
          </a:p>
          <a:p>
            <a:endParaRPr lang="en-CA" dirty="0">
              <a:solidFill>
                <a:srgbClr val="333333"/>
              </a:solidFill>
            </a:endParaRPr>
          </a:p>
          <a:p>
            <a:r>
              <a:rPr lang="en-CA" dirty="0" smtClean="0">
                <a:solidFill>
                  <a:srgbClr val="333333"/>
                </a:solidFill>
              </a:rPr>
              <a:t>The SaaS market will grow </a:t>
            </a:r>
            <a:r>
              <a:rPr lang="en-CA" b="1" dirty="0" smtClean="0">
                <a:solidFill>
                  <a:srgbClr val="333333"/>
                </a:solidFill>
              </a:rPr>
              <a:t>20%</a:t>
            </a:r>
            <a:r>
              <a:rPr lang="en-CA" dirty="0" smtClean="0">
                <a:solidFill>
                  <a:srgbClr val="333333"/>
                </a:solidFill>
              </a:rPr>
              <a:t> in 2016. </a:t>
            </a:r>
            <a:endParaRPr lang="en-CA" dirty="0">
              <a:solidFill>
                <a:srgbClr val="333333"/>
              </a:solidFill>
            </a:endParaRPr>
          </a:p>
        </p:txBody>
      </p:sp>
      <p:cxnSp>
        <p:nvCxnSpPr>
          <p:cNvPr id="23" name="Straight Connector 2"/>
          <p:cNvCxnSpPr/>
          <p:nvPr/>
        </p:nvCxnSpPr>
        <p:spPr>
          <a:xfrm rot="5400000" flipH="1">
            <a:off x="2146261" y="5061485"/>
            <a:ext cx="19800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
          <p:cNvCxnSpPr/>
          <p:nvPr/>
        </p:nvCxnSpPr>
        <p:spPr>
          <a:xfrm rot="5400000" flipH="1">
            <a:off x="5007994" y="5061485"/>
            <a:ext cx="19800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57174" y="3808293"/>
            <a:ext cx="2160773" cy="338554"/>
          </a:xfrm>
          <a:prstGeom prst="rect">
            <a:avLst/>
          </a:prstGeom>
        </p:spPr>
        <p:txBody>
          <a:bodyPr wrap="square" rtlCol="0">
            <a:spAutoFit/>
          </a:bodyPr>
          <a:lstStyle/>
          <a:p>
            <a:r>
              <a:rPr lang="en-CA" sz="1600" b="1" dirty="0" smtClean="0">
                <a:solidFill>
                  <a:srgbClr val="333333"/>
                </a:solidFill>
              </a:rPr>
              <a:t>Cloud Trend</a:t>
            </a:r>
          </a:p>
        </p:txBody>
      </p:sp>
      <p:sp>
        <p:nvSpPr>
          <p:cNvPr id="26" name="Rectangle 25"/>
          <p:cNvSpPr/>
          <p:nvPr/>
        </p:nvSpPr>
        <p:spPr>
          <a:xfrm>
            <a:off x="7258550" y="1572897"/>
            <a:ext cx="1758478" cy="2031325"/>
          </a:xfrm>
          <a:prstGeom prst="rect">
            <a:avLst/>
          </a:prstGeom>
        </p:spPr>
        <p:txBody>
          <a:bodyPr wrap="square">
            <a:spAutoFit/>
          </a:bodyPr>
          <a:lstStyle/>
          <a:p>
            <a:r>
              <a:rPr lang="en-CA" dirty="0" smtClean="0">
                <a:solidFill>
                  <a:srgbClr val="333333"/>
                </a:solidFill>
              </a:rPr>
              <a:t>There will be </a:t>
            </a:r>
            <a:r>
              <a:rPr lang="en-CA" b="1" dirty="0" smtClean="0">
                <a:solidFill>
                  <a:srgbClr val="333333"/>
                </a:solidFill>
              </a:rPr>
              <a:t>MORE</a:t>
            </a:r>
            <a:r>
              <a:rPr lang="en-CA" dirty="0" smtClean="0">
                <a:solidFill>
                  <a:srgbClr val="333333"/>
                </a:solidFill>
              </a:rPr>
              <a:t> extensive ERP integration with enterprise software systems.</a:t>
            </a:r>
            <a:endParaRPr lang="en-CA" dirty="0">
              <a:solidFill>
                <a:srgbClr val="333333"/>
              </a:solidFill>
            </a:endParaRPr>
          </a:p>
        </p:txBody>
      </p:sp>
      <p:sp>
        <p:nvSpPr>
          <p:cNvPr id="27" name="Rectangle 26"/>
          <p:cNvSpPr/>
          <p:nvPr/>
        </p:nvSpPr>
        <p:spPr>
          <a:xfrm>
            <a:off x="6677740" y="6286899"/>
            <a:ext cx="2190023" cy="261610"/>
          </a:xfrm>
          <a:prstGeom prst="rect">
            <a:avLst/>
          </a:prstGeom>
        </p:spPr>
        <p:txBody>
          <a:bodyPr wrap="none">
            <a:spAutoFit/>
          </a:bodyPr>
          <a:lstStyle/>
          <a:p>
            <a:r>
              <a:rPr lang="en-CA" sz="1100" dirty="0" smtClean="0">
                <a:solidFill>
                  <a:srgbClr val="333333"/>
                </a:solidFill>
              </a:rPr>
              <a:t>Source: </a:t>
            </a:r>
            <a:r>
              <a:rPr lang="en-CA" sz="1100" dirty="0" smtClean="0">
                <a:solidFill>
                  <a:srgbClr val="333333"/>
                </a:solidFill>
                <a:hlinkClick r:id="rId5"/>
              </a:rPr>
              <a:t>Business-Software.com</a:t>
            </a:r>
            <a:endParaRPr lang="en-CA" sz="1100" dirty="0">
              <a:solidFill>
                <a:srgbClr val="333333"/>
              </a:solidFill>
            </a:endParaRPr>
          </a:p>
        </p:txBody>
      </p:sp>
      <p:cxnSp>
        <p:nvCxnSpPr>
          <p:cNvPr id="32" name="Straight Connector 2"/>
          <p:cNvCxnSpPr/>
          <p:nvPr/>
        </p:nvCxnSpPr>
        <p:spPr>
          <a:xfrm rot="5400000" flipH="1">
            <a:off x="4232537" y="2890618"/>
            <a:ext cx="1476000" cy="0"/>
          </a:xfrm>
          <a:prstGeom prst="line">
            <a:avLst/>
          </a:prstGeom>
          <a:ln w="19050">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2"/>
          <p:cNvCxnSpPr/>
          <p:nvPr/>
        </p:nvCxnSpPr>
        <p:spPr>
          <a:xfrm rot="5400000" flipH="1">
            <a:off x="6255782" y="2890618"/>
            <a:ext cx="1476000" cy="0"/>
          </a:xfrm>
          <a:prstGeom prst="line">
            <a:avLst/>
          </a:prstGeom>
          <a:ln w="19050">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22" name="Group 21"/>
          <p:cNvGrpSpPr/>
          <p:nvPr/>
        </p:nvGrpSpPr>
        <p:grpSpPr>
          <a:xfrm>
            <a:off x="0" y="6422955"/>
            <a:ext cx="9144000" cy="437555"/>
            <a:chOff x="0" y="6422955"/>
            <a:chExt cx="9144000" cy="437555"/>
          </a:xfrm>
        </p:grpSpPr>
        <p:pic>
          <p:nvPicPr>
            <p:cNvPr id="25"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28" name="Picture 27"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382993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5" y="203336"/>
            <a:ext cx="8201026" cy="877887"/>
          </a:xfrm>
        </p:spPr>
        <p:txBody>
          <a:bodyPr/>
          <a:lstStyle/>
          <a:p>
            <a:pPr lvl="0"/>
            <a:r>
              <a:rPr lang="en-US" dirty="0" smtClean="0"/>
              <a:t>Management support is the biggest critical success factor for ERP implementations</a:t>
            </a:r>
            <a:endParaRPr lang="en-CA" dirty="0"/>
          </a:p>
        </p:txBody>
      </p:sp>
      <p:graphicFrame>
        <p:nvGraphicFramePr>
          <p:cNvPr id="15" name="Chart 14"/>
          <p:cNvGraphicFramePr/>
          <p:nvPr>
            <p:extLst/>
          </p:nvPr>
        </p:nvGraphicFramePr>
        <p:xfrm>
          <a:off x="484085" y="2328710"/>
          <a:ext cx="825661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p:cNvSpPr txBox="1"/>
          <p:nvPr/>
        </p:nvSpPr>
        <p:spPr>
          <a:xfrm>
            <a:off x="343876" y="6215606"/>
            <a:ext cx="4398057" cy="246221"/>
          </a:xfrm>
          <a:prstGeom prst="rect">
            <a:avLst/>
          </a:prstGeom>
        </p:spPr>
        <p:txBody>
          <a:bodyPr wrap="square" rtlCol="0">
            <a:spAutoFit/>
          </a:bodyPr>
          <a:lstStyle/>
          <a:p>
            <a:r>
              <a:rPr lang="en-US" sz="1000" dirty="0" smtClean="0">
                <a:solidFill>
                  <a:srgbClr val="333333"/>
                </a:solidFill>
              </a:rPr>
              <a:t>Source: Critical Success Factors of ERP Implementations - An Analysis</a:t>
            </a:r>
          </a:p>
        </p:txBody>
      </p:sp>
      <p:sp>
        <p:nvSpPr>
          <p:cNvPr id="17" name="TextBox 16"/>
          <p:cNvSpPr txBox="1"/>
          <p:nvPr/>
        </p:nvSpPr>
        <p:spPr>
          <a:xfrm>
            <a:off x="119412" y="1316620"/>
            <a:ext cx="8781827" cy="738664"/>
          </a:xfrm>
          <a:prstGeom prst="rect">
            <a:avLst/>
          </a:prstGeom>
        </p:spPr>
        <p:txBody>
          <a:bodyPr wrap="square" rtlCol="0">
            <a:spAutoFit/>
          </a:bodyPr>
          <a:lstStyle/>
          <a:p>
            <a:r>
              <a:rPr lang="en-US" sz="1400" dirty="0" smtClean="0">
                <a:solidFill>
                  <a:srgbClr val="333333"/>
                </a:solidFill>
              </a:rPr>
              <a:t>Effective top management support comes from </a:t>
            </a:r>
            <a:r>
              <a:rPr lang="en-US" sz="1400" b="1" dirty="0" smtClean="0">
                <a:solidFill>
                  <a:srgbClr val="333333"/>
                </a:solidFill>
              </a:rPr>
              <a:t>establishing a steering committee </a:t>
            </a:r>
            <a:r>
              <a:rPr lang="en-US" sz="1400" dirty="0" smtClean="0">
                <a:solidFill>
                  <a:srgbClr val="333333"/>
                </a:solidFill>
              </a:rPr>
              <a:t>that is </a:t>
            </a:r>
            <a:r>
              <a:rPr lang="en-US" sz="1400" b="1" dirty="0" smtClean="0">
                <a:solidFill>
                  <a:srgbClr val="333333"/>
                </a:solidFill>
              </a:rPr>
              <a:t>highly committed </a:t>
            </a:r>
            <a:r>
              <a:rPr lang="en-US" sz="1400" dirty="0" smtClean="0">
                <a:solidFill>
                  <a:srgbClr val="333333"/>
                </a:solidFill>
              </a:rPr>
              <a:t>and </a:t>
            </a:r>
            <a:r>
              <a:rPr lang="en-US" sz="1400" b="1" dirty="0" smtClean="0">
                <a:solidFill>
                  <a:srgbClr val="333333"/>
                </a:solidFill>
              </a:rPr>
              <a:t>dedicated</a:t>
            </a:r>
            <a:r>
              <a:rPr lang="en-US" sz="1400" dirty="0" smtClean="0">
                <a:solidFill>
                  <a:srgbClr val="333333"/>
                </a:solidFill>
              </a:rPr>
              <a:t> to the ERP project. This team needs to have representation from across the organization to build the case for ERP and oversee the implementation.</a:t>
            </a:r>
          </a:p>
        </p:txBody>
      </p:sp>
      <p:sp>
        <p:nvSpPr>
          <p:cNvPr id="18" name="Rectangle 17"/>
          <p:cNvSpPr/>
          <p:nvPr/>
        </p:nvSpPr>
        <p:spPr>
          <a:xfrm>
            <a:off x="1064871" y="5208608"/>
            <a:ext cx="7581418" cy="335665"/>
          </a:xfrm>
          <a:prstGeom prst="rect">
            <a:avLst/>
          </a:prstGeom>
          <a:noFill/>
          <a:ln>
            <a:solidFill>
              <a:srgbClr val="D9A21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0" name="TextBox 19"/>
          <p:cNvSpPr txBox="1"/>
          <p:nvPr/>
        </p:nvSpPr>
        <p:spPr>
          <a:xfrm>
            <a:off x="251520" y="4991719"/>
            <a:ext cx="964062" cy="769441"/>
          </a:xfrm>
          <a:prstGeom prst="rect">
            <a:avLst/>
          </a:prstGeom>
        </p:spPr>
        <p:txBody>
          <a:bodyPr wrap="square" rtlCol="0">
            <a:spAutoFit/>
          </a:bodyPr>
          <a:lstStyle/>
          <a:p>
            <a:r>
              <a:rPr lang="en-US" sz="4400" b="1" dirty="0" smtClean="0">
                <a:solidFill>
                  <a:srgbClr val="29475F"/>
                </a:solidFill>
              </a:rPr>
              <a:t>#1</a:t>
            </a:r>
          </a:p>
        </p:txBody>
      </p:sp>
      <p:sp>
        <p:nvSpPr>
          <p:cNvPr id="23" name="TextBox 22"/>
          <p:cNvSpPr txBox="1"/>
          <p:nvPr/>
        </p:nvSpPr>
        <p:spPr>
          <a:xfrm>
            <a:off x="7256927" y="2453685"/>
            <a:ext cx="1720328" cy="1200329"/>
          </a:xfrm>
          <a:prstGeom prst="rect">
            <a:avLst/>
          </a:prstGeom>
          <a:ln w="19050">
            <a:noFill/>
          </a:ln>
        </p:spPr>
        <p:txBody>
          <a:bodyPr wrap="square" rtlCol="0">
            <a:spAutoFit/>
          </a:bodyPr>
          <a:lstStyle/>
          <a:p>
            <a:r>
              <a:rPr lang="en-US" sz="1200" b="1" dirty="0" smtClean="0">
                <a:solidFill>
                  <a:srgbClr val="333333"/>
                </a:solidFill>
              </a:rPr>
              <a:t>Effective Top Management</a:t>
            </a:r>
          </a:p>
          <a:p>
            <a:pPr marL="171450" indent="-171450">
              <a:buFont typeface="Arial" panose="020B0604020202020204" pitchFamily="34" charset="0"/>
              <a:buChar char="•"/>
            </a:pPr>
            <a:r>
              <a:rPr lang="en-US" sz="1200" dirty="0" smtClean="0">
                <a:solidFill>
                  <a:srgbClr val="333333"/>
                </a:solidFill>
              </a:rPr>
              <a:t>Provides leadership</a:t>
            </a:r>
          </a:p>
          <a:p>
            <a:pPr marL="171450" indent="-171450">
              <a:buFont typeface="Arial" panose="020B0604020202020204" pitchFamily="34" charset="0"/>
              <a:buChar char="•"/>
            </a:pPr>
            <a:r>
              <a:rPr lang="en-US" sz="1200" dirty="0" smtClean="0">
                <a:solidFill>
                  <a:srgbClr val="333333"/>
                </a:solidFill>
              </a:rPr>
              <a:t>Provides the necessary resources</a:t>
            </a:r>
          </a:p>
        </p:txBody>
      </p:sp>
      <p:cxnSp>
        <p:nvCxnSpPr>
          <p:cNvPr id="5" name="Straight Connector 4"/>
          <p:cNvCxnSpPr/>
          <p:nvPr/>
        </p:nvCxnSpPr>
        <p:spPr>
          <a:xfrm>
            <a:off x="8321113" y="3351274"/>
            <a:ext cx="0" cy="158400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8265290" y="4935274"/>
            <a:ext cx="108000" cy="112889"/>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grpSp>
        <p:nvGrpSpPr>
          <p:cNvPr id="11" name="Group 10"/>
          <p:cNvGrpSpPr/>
          <p:nvPr/>
        </p:nvGrpSpPr>
        <p:grpSpPr>
          <a:xfrm>
            <a:off x="0" y="6422955"/>
            <a:ext cx="9144000" cy="437555"/>
            <a:chOff x="0" y="6422955"/>
            <a:chExt cx="9144000" cy="437555"/>
          </a:xfrm>
        </p:grpSpPr>
        <p:pic>
          <p:nvPicPr>
            <p:cNvPr id="12"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3" name="Picture 12"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362299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6266926" y="1140977"/>
            <a:ext cx="2868365" cy="5381203"/>
          </a:xfrm>
          <a:prstGeom prst="rect">
            <a:avLst/>
          </a:prstGeom>
          <a:solidFill>
            <a:schemeClr val="bg2">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spcAft>
                <a:spcPts val="300"/>
              </a:spcAft>
            </a:pPr>
            <a:endParaRPr lang="en-US" sz="1200" b="1" dirty="0">
              <a:solidFill>
                <a:srgbClr val="333333"/>
              </a:solidFill>
            </a:endParaRPr>
          </a:p>
        </p:txBody>
      </p:sp>
      <p:sp>
        <p:nvSpPr>
          <p:cNvPr id="2" name="Title 1"/>
          <p:cNvSpPr>
            <a:spLocks noGrp="1"/>
          </p:cNvSpPr>
          <p:nvPr>
            <p:ph type="title"/>
          </p:nvPr>
        </p:nvSpPr>
        <p:spPr>
          <a:xfrm>
            <a:off x="257175" y="203336"/>
            <a:ext cx="8733144" cy="877887"/>
          </a:xfrm>
        </p:spPr>
        <p:txBody>
          <a:bodyPr/>
          <a:lstStyle/>
          <a:p>
            <a:pPr lvl="0"/>
            <a:r>
              <a:rPr lang="en-CA" dirty="0" smtClean="0"/>
              <a:t>An </a:t>
            </a:r>
            <a:r>
              <a:rPr lang="en-CA" dirty="0"/>
              <a:t>ERP project will fail to deliver on the anticipated benefits without the proper ERP foundation</a:t>
            </a:r>
          </a:p>
        </p:txBody>
      </p:sp>
      <p:sp>
        <p:nvSpPr>
          <p:cNvPr id="6" name="TextBox 5"/>
          <p:cNvSpPr txBox="1"/>
          <p:nvPr/>
        </p:nvSpPr>
        <p:spPr>
          <a:xfrm>
            <a:off x="3394044" y="3919708"/>
            <a:ext cx="2397155" cy="2498120"/>
          </a:xfrm>
          <a:prstGeom prst="rect">
            <a:avLst/>
          </a:prstGeom>
        </p:spPr>
        <p:txBody>
          <a:bodyPr wrap="square" rtlCol="0">
            <a:spAutoFit/>
          </a:bodyPr>
          <a:lstStyle/>
          <a:p>
            <a:pPr>
              <a:spcAft>
                <a:spcPts val="600"/>
              </a:spcAft>
            </a:pPr>
            <a:r>
              <a:rPr lang="en-US" sz="1600" b="1" dirty="0" smtClean="0">
                <a:solidFill>
                  <a:srgbClr val="333333"/>
                </a:solidFill>
              </a:rPr>
              <a:t>Over 50% of organizations cannot quantify cost recovery on ERP projects</a:t>
            </a:r>
            <a:r>
              <a:rPr lang="en-US" sz="1400" b="1" dirty="0" smtClean="0">
                <a:solidFill>
                  <a:srgbClr val="333333"/>
                </a:solidFill>
              </a:rPr>
              <a:t>. </a:t>
            </a:r>
          </a:p>
          <a:p>
            <a:pPr>
              <a:spcAft>
                <a:spcPts val="400"/>
              </a:spcAft>
            </a:pPr>
            <a:r>
              <a:rPr lang="en-US" sz="1200" dirty="0" smtClean="0">
                <a:solidFill>
                  <a:srgbClr val="333333"/>
                </a:solidFill>
              </a:rPr>
              <a:t>A, unclear payback period is related to poor planning.</a:t>
            </a:r>
          </a:p>
          <a:p>
            <a:pPr>
              <a:spcAft>
                <a:spcPts val="400"/>
              </a:spcAft>
            </a:pPr>
            <a:r>
              <a:rPr lang="en-US" sz="1200" dirty="0" smtClean="0">
                <a:solidFill>
                  <a:srgbClr val="333333"/>
                </a:solidFill>
              </a:rPr>
              <a:t>Organizations tend to overlook the importance of identifying </a:t>
            </a:r>
            <a:r>
              <a:rPr lang="en-US" sz="1200" dirty="0">
                <a:solidFill>
                  <a:srgbClr val="333333"/>
                </a:solidFill>
              </a:rPr>
              <a:t>success </a:t>
            </a:r>
            <a:r>
              <a:rPr lang="en-US" sz="1200" dirty="0" smtClean="0">
                <a:solidFill>
                  <a:srgbClr val="333333"/>
                </a:solidFill>
              </a:rPr>
              <a:t>metrics, which causes significant difficulty quantifying the benefits. </a:t>
            </a:r>
          </a:p>
        </p:txBody>
      </p:sp>
      <p:sp>
        <p:nvSpPr>
          <p:cNvPr id="9" name="TextBox 8"/>
          <p:cNvSpPr txBox="1"/>
          <p:nvPr/>
        </p:nvSpPr>
        <p:spPr>
          <a:xfrm>
            <a:off x="3394045" y="1608800"/>
            <a:ext cx="2394902" cy="2128788"/>
          </a:xfrm>
          <a:prstGeom prst="rect">
            <a:avLst/>
          </a:prstGeom>
        </p:spPr>
        <p:txBody>
          <a:bodyPr wrap="square" rtlCol="0">
            <a:spAutoFit/>
          </a:bodyPr>
          <a:lstStyle/>
          <a:p>
            <a:pPr>
              <a:spcAft>
                <a:spcPts val="600"/>
              </a:spcAft>
            </a:pPr>
            <a:r>
              <a:rPr lang="en-US" sz="1600" b="1" dirty="0" smtClean="0">
                <a:solidFill>
                  <a:srgbClr val="333333"/>
                </a:solidFill>
              </a:rPr>
              <a:t>40% of organizations realize less than 30% of their expected benefits. </a:t>
            </a:r>
          </a:p>
          <a:p>
            <a:pPr>
              <a:spcAft>
                <a:spcPts val="400"/>
              </a:spcAft>
            </a:pPr>
            <a:r>
              <a:rPr lang="en-US" sz="1200" dirty="0" smtClean="0">
                <a:solidFill>
                  <a:srgbClr val="333333"/>
                </a:solidFill>
              </a:rPr>
              <a:t>In many cases, </a:t>
            </a:r>
            <a:r>
              <a:rPr lang="en-US" sz="1200" dirty="0">
                <a:solidFill>
                  <a:srgbClr val="333333"/>
                </a:solidFill>
              </a:rPr>
              <a:t>ERP </a:t>
            </a:r>
            <a:r>
              <a:rPr lang="en-US" sz="1200" dirty="0" smtClean="0">
                <a:solidFill>
                  <a:srgbClr val="333333"/>
                </a:solidFill>
              </a:rPr>
              <a:t>expectations are not realistic. </a:t>
            </a:r>
          </a:p>
          <a:p>
            <a:pPr>
              <a:spcAft>
                <a:spcPts val="400"/>
              </a:spcAft>
            </a:pPr>
            <a:r>
              <a:rPr lang="en-US" sz="1200" dirty="0" smtClean="0">
                <a:solidFill>
                  <a:srgbClr val="333333"/>
                </a:solidFill>
              </a:rPr>
              <a:t>Many organizations fail to identify appropriate ERP objectives and metrics. </a:t>
            </a:r>
          </a:p>
        </p:txBody>
      </p:sp>
      <p:sp>
        <p:nvSpPr>
          <p:cNvPr id="10" name="TextBox 9"/>
          <p:cNvSpPr txBox="1"/>
          <p:nvPr/>
        </p:nvSpPr>
        <p:spPr>
          <a:xfrm>
            <a:off x="333658" y="6179881"/>
            <a:ext cx="2211985" cy="246221"/>
          </a:xfrm>
          <a:prstGeom prst="rect">
            <a:avLst/>
          </a:prstGeom>
        </p:spPr>
        <p:txBody>
          <a:bodyPr wrap="square" rtlCol="0">
            <a:spAutoFit/>
          </a:bodyPr>
          <a:lstStyle/>
          <a:p>
            <a:r>
              <a:rPr lang="en-US" sz="1000" dirty="0" smtClean="0">
                <a:solidFill>
                  <a:srgbClr val="333333"/>
                </a:solidFill>
              </a:rPr>
              <a:t>Source: </a:t>
            </a:r>
            <a:r>
              <a:rPr lang="en-US" sz="1000" dirty="0" smtClean="0">
                <a:solidFill>
                  <a:srgbClr val="333333"/>
                </a:solidFill>
                <a:hlinkClick r:id="rId3"/>
              </a:rPr>
              <a:t>Panorama Consulting</a:t>
            </a:r>
            <a:endParaRPr lang="en-US" sz="1000" dirty="0" smtClean="0">
              <a:solidFill>
                <a:srgbClr val="333333"/>
              </a:solidFill>
            </a:endParaRPr>
          </a:p>
        </p:txBody>
      </p:sp>
      <p:grpSp>
        <p:nvGrpSpPr>
          <p:cNvPr id="11" name="Group 10"/>
          <p:cNvGrpSpPr/>
          <p:nvPr/>
        </p:nvGrpSpPr>
        <p:grpSpPr>
          <a:xfrm>
            <a:off x="6369627" y="1698474"/>
            <a:ext cx="2725578" cy="4198018"/>
            <a:chOff x="6707136" y="1955980"/>
            <a:chExt cx="2446006" cy="3954119"/>
          </a:xfrm>
        </p:grpSpPr>
        <p:sp>
          <p:nvSpPr>
            <p:cNvPr id="12" name="TextBox 11"/>
            <p:cNvSpPr txBox="1"/>
            <p:nvPr/>
          </p:nvSpPr>
          <p:spPr>
            <a:xfrm>
              <a:off x="6707136" y="1955980"/>
              <a:ext cx="2446006" cy="782717"/>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1600" b="1" dirty="0" smtClean="0">
                  <a:solidFill>
                    <a:srgbClr val="333333"/>
                  </a:solidFill>
                </a:rPr>
                <a:t>Top 5 Benefits of Establishing an </a:t>
              </a:r>
              <a:br>
                <a:rPr lang="en-US" sz="1600" b="1" dirty="0" smtClean="0">
                  <a:solidFill>
                    <a:srgbClr val="333333"/>
                  </a:solidFill>
                </a:rPr>
              </a:br>
              <a:r>
                <a:rPr lang="en-US" sz="1600" b="1" dirty="0" smtClean="0">
                  <a:solidFill>
                    <a:srgbClr val="333333"/>
                  </a:solidFill>
                </a:rPr>
                <a:t>ERP Foundation</a:t>
              </a:r>
              <a:endParaRPr lang="en-US" sz="1600" b="1" dirty="0">
                <a:solidFill>
                  <a:srgbClr val="333333"/>
                </a:solidFill>
              </a:endParaRPr>
            </a:p>
          </p:txBody>
        </p:sp>
        <p:sp>
          <p:nvSpPr>
            <p:cNvPr id="13" name="TextBox 12"/>
            <p:cNvSpPr txBox="1"/>
            <p:nvPr/>
          </p:nvSpPr>
          <p:spPr>
            <a:xfrm>
              <a:off x="6746085" y="2895188"/>
              <a:ext cx="2388577" cy="3014911"/>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pPr marL="266700" indent="-266700">
                <a:spcAft>
                  <a:spcPts val="300"/>
                </a:spcAft>
                <a:buFont typeface="+mj-lt"/>
                <a:buAutoNum type="arabicPeriod"/>
              </a:pPr>
              <a:r>
                <a:rPr lang="en-US" sz="1600" dirty="0">
                  <a:solidFill>
                    <a:srgbClr val="333333"/>
                  </a:solidFill>
                </a:rPr>
                <a:t>A clear direction for the </a:t>
              </a:r>
              <a:r>
                <a:rPr lang="en-US" sz="1600" dirty="0" smtClean="0">
                  <a:solidFill>
                    <a:srgbClr val="333333"/>
                  </a:solidFill>
                </a:rPr>
                <a:t>ERP project</a:t>
              </a:r>
              <a:endParaRPr lang="en-US" sz="1600" dirty="0">
                <a:solidFill>
                  <a:srgbClr val="333333"/>
                </a:solidFill>
              </a:endParaRPr>
            </a:p>
            <a:p>
              <a:pPr marL="266700" indent="-266700">
                <a:spcAft>
                  <a:spcPts val="300"/>
                </a:spcAft>
                <a:buFont typeface="+mj-lt"/>
                <a:buAutoNum type="arabicPeriod"/>
              </a:pPr>
              <a:r>
                <a:rPr lang="en-US" sz="1600" dirty="0">
                  <a:solidFill>
                    <a:srgbClr val="333333"/>
                  </a:solidFill>
                </a:rPr>
                <a:t>Increased project </a:t>
              </a:r>
              <a:r>
                <a:rPr lang="en-US" sz="1600" dirty="0" smtClean="0">
                  <a:solidFill>
                    <a:srgbClr val="333333"/>
                  </a:solidFill>
                </a:rPr>
                <a:t>buy-in and user adoption</a:t>
              </a:r>
              <a:endParaRPr lang="en-US" sz="1600" dirty="0">
                <a:solidFill>
                  <a:srgbClr val="333333"/>
                </a:solidFill>
              </a:endParaRPr>
            </a:p>
            <a:p>
              <a:pPr marL="266700" indent="-266700">
                <a:spcAft>
                  <a:spcPts val="300"/>
                </a:spcAft>
                <a:buFont typeface="+mj-lt"/>
                <a:buAutoNum type="arabicPeriod"/>
              </a:pPr>
              <a:r>
                <a:rPr lang="en-US" sz="1600" dirty="0" smtClean="0">
                  <a:solidFill>
                    <a:srgbClr val="333333"/>
                  </a:solidFill>
                </a:rPr>
                <a:t>Alignment with organizational goals</a:t>
              </a:r>
            </a:p>
            <a:p>
              <a:pPr marL="266700" indent="-266700">
                <a:spcAft>
                  <a:spcPts val="300"/>
                </a:spcAft>
                <a:buFont typeface="+mj-lt"/>
                <a:buAutoNum type="arabicPeriod"/>
              </a:pPr>
              <a:r>
                <a:rPr lang="en-US" sz="1600" dirty="0">
                  <a:solidFill>
                    <a:srgbClr val="333333"/>
                  </a:solidFill>
                </a:rPr>
                <a:t>ERP </a:t>
              </a:r>
              <a:r>
                <a:rPr lang="en-US" sz="1600" dirty="0" smtClean="0">
                  <a:solidFill>
                    <a:srgbClr val="333333"/>
                  </a:solidFill>
                </a:rPr>
                <a:t>metrics to measure success pre- and post- deployment</a:t>
              </a:r>
            </a:p>
            <a:p>
              <a:pPr marL="266700" indent="-266700">
                <a:spcAft>
                  <a:spcPts val="300"/>
                </a:spcAft>
                <a:buFont typeface="+mj-lt"/>
                <a:buAutoNum type="arabicPeriod"/>
              </a:pPr>
              <a:r>
                <a:rPr lang="en-US" sz="1600" dirty="0" smtClean="0">
                  <a:solidFill>
                    <a:srgbClr val="333333"/>
                  </a:solidFill>
                </a:rPr>
                <a:t>Cost and time savings in vendor selection and ERP implementation</a:t>
              </a:r>
            </a:p>
          </p:txBody>
        </p:sp>
      </p:grpSp>
      <p:sp>
        <p:nvSpPr>
          <p:cNvPr id="14" name="Chevron 13"/>
          <p:cNvSpPr/>
          <p:nvPr/>
        </p:nvSpPr>
        <p:spPr>
          <a:xfrm>
            <a:off x="5727647" y="3358955"/>
            <a:ext cx="298350" cy="412727"/>
          </a:xfrm>
          <a:prstGeom prst="chevron">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33333"/>
              </a:solidFill>
            </a:endParaRPr>
          </a:p>
        </p:txBody>
      </p:sp>
      <p:graphicFrame>
        <p:nvGraphicFramePr>
          <p:cNvPr id="16" name="Chart 15"/>
          <p:cNvGraphicFramePr/>
          <p:nvPr>
            <p:extLst/>
          </p:nvPr>
        </p:nvGraphicFramePr>
        <p:xfrm>
          <a:off x="-62661" y="1717682"/>
          <a:ext cx="3039001" cy="1733118"/>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2"/>
          <p:cNvSpPr txBox="1"/>
          <p:nvPr/>
        </p:nvSpPr>
        <p:spPr>
          <a:xfrm>
            <a:off x="200531" y="1409131"/>
            <a:ext cx="3096784" cy="276999"/>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solidFill>
                  <a:srgbClr val="333333"/>
                </a:solidFill>
              </a:rPr>
              <a:t>PERCENTAGE OF BENEFITS REALIZED</a:t>
            </a:r>
          </a:p>
        </p:txBody>
      </p:sp>
      <p:graphicFrame>
        <p:nvGraphicFramePr>
          <p:cNvPr id="18" name="Chart 17"/>
          <p:cNvGraphicFramePr/>
          <p:nvPr>
            <p:extLst>
              <p:ext uri="{D42A27DB-BD31-4B8C-83A1-F6EECF244321}">
                <p14:modId xmlns:p14="http://schemas.microsoft.com/office/powerpoint/2010/main" val="1360324839"/>
              </p:ext>
            </p:extLst>
          </p:nvPr>
        </p:nvGraphicFramePr>
        <p:xfrm>
          <a:off x="130489" y="4022258"/>
          <a:ext cx="2845851" cy="2174966"/>
        </p:xfrm>
        <a:graphic>
          <a:graphicData uri="http://schemas.openxmlformats.org/drawingml/2006/chart">
            <c:chart xmlns:c="http://schemas.openxmlformats.org/drawingml/2006/chart" xmlns:r="http://schemas.openxmlformats.org/officeDocument/2006/relationships" r:id="rId5"/>
          </a:graphicData>
        </a:graphic>
      </p:graphicFrame>
      <p:sp>
        <p:nvSpPr>
          <p:cNvPr id="19" name="TextBox 17"/>
          <p:cNvSpPr txBox="1"/>
          <p:nvPr/>
        </p:nvSpPr>
        <p:spPr>
          <a:xfrm>
            <a:off x="200531" y="3793380"/>
            <a:ext cx="2345112" cy="276999"/>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solidFill>
                  <a:srgbClr val="333333"/>
                </a:solidFill>
              </a:rPr>
              <a:t>TIME TO RECOUP COSTS</a:t>
            </a:r>
          </a:p>
        </p:txBody>
      </p:sp>
      <p:sp>
        <p:nvSpPr>
          <p:cNvPr id="20" name="Chevron 19"/>
          <p:cNvSpPr/>
          <p:nvPr/>
        </p:nvSpPr>
        <p:spPr>
          <a:xfrm>
            <a:off x="3028595" y="2213994"/>
            <a:ext cx="214009" cy="282662"/>
          </a:xfrm>
          <a:prstGeom prst="chevron">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33333"/>
              </a:solidFill>
            </a:endParaRPr>
          </a:p>
        </p:txBody>
      </p:sp>
      <p:sp>
        <p:nvSpPr>
          <p:cNvPr id="21" name="Chevron 20"/>
          <p:cNvSpPr/>
          <p:nvPr/>
        </p:nvSpPr>
        <p:spPr>
          <a:xfrm>
            <a:off x="3048509" y="4731625"/>
            <a:ext cx="214009" cy="282662"/>
          </a:xfrm>
          <a:prstGeom prst="chevron">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33333"/>
              </a:solidFill>
            </a:endParaRPr>
          </a:p>
        </p:txBody>
      </p:sp>
      <p:grpSp>
        <p:nvGrpSpPr>
          <p:cNvPr id="22" name="Group 21"/>
          <p:cNvGrpSpPr/>
          <p:nvPr/>
        </p:nvGrpSpPr>
        <p:grpSpPr>
          <a:xfrm>
            <a:off x="0" y="6422955"/>
            <a:ext cx="9144000" cy="437555"/>
            <a:chOff x="0" y="6422955"/>
            <a:chExt cx="9144000" cy="437555"/>
          </a:xfrm>
        </p:grpSpPr>
        <p:pic>
          <p:nvPicPr>
            <p:cNvPr id="23"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24" name="Picture 23"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26152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4937577" y="1103801"/>
            <a:ext cx="4195133" cy="5421177"/>
          </a:xfrm>
          <a:prstGeom prst="rect">
            <a:avLst/>
          </a:prstGeom>
          <a:solidFill>
            <a:schemeClr val="bg1">
              <a:lumMod val="95000"/>
            </a:schemeClr>
          </a:solidFill>
          <a:ln>
            <a:noFill/>
          </a:ln>
          <a:effectLst>
            <a:outerShdw blurRad="25400" dist="254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spcAft>
                <a:spcPts val="300"/>
              </a:spcAft>
            </a:pPr>
            <a:endParaRPr lang="en-US" sz="1200" b="1" dirty="0">
              <a:solidFill>
                <a:srgbClr val="333333"/>
              </a:solidFill>
            </a:endParaRPr>
          </a:p>
        </p:txBody>
      </p:sp>
      <p:sp>
        <p:nvSpPr>
          <p:cNvPr id="2" name="Title 1"/>
          <p:cNvSpPr>
            <a:spLocks noGrp="1"/>
          </p:cNvSpPr>
          <p:nvPr>
            <p:ph type="title"/>
          </p:nvPr>
        </p:nvSpPr>
        <p:spPr>
          <a:xfrm>
            <a:off x="257175" y="203336"/>
            <a:ext cx="8538482" cy="877887"/>
          </a:xfrm>
        </p:spPr>
        <p:txBody>
          <a:bodyPr/>
          <a:lstStyle/>
          <a:p>
            <a:pPr lvl="0"/>
            <a:r>
              <a:rPr lang="en-US" dirty="0"/>
              <a:t>M</a:t>
            </a:r>
            <a:r>
              <a:rPr lang="en-US" dirty="0" smtClean="0"/>
              <a:t>any ERP challenges can be addressed with upfront planning and a structured approach</a:t>
            </a:r>
            <a:endParaRPr lang="en-CA" dirty="0"/>
          </a:p>
        </p:txBody>
      </p:sp>
      <p:sp>
        <p:nvSpPr>
          <p:cNvPr id="19" name="TextBox 18"/>
          <p:cNvSpPr txBox="1"/>
          <p:nvPr/>
        </p:nvSpPr>
        <p:spPr>
          <a:xfrm>
            <a:off x="257175" y="1886689"/>
            <a:ext cx="3895315" cy="1938992"/>
          </a:xfrm>
          <a:prstGeom prst="rect">
            <a:avLst/>
          </a:prstGeom>
        </p:spPr>
        <p:txBody>
          <a:bodyPr wrap="square" rtlCol="0">
            <a:spAutoFit/>
          </a:bodyPr>
          <a:lstStyle/>
          <a:p>
            <a:r>
              <a:rPr lang="en-US" sz="1200" dirty="0" smtClean="0">
                <a:solidFill>
                  <a:srgbClr val="333333"/>
                </a:solidFill>
              </a:rPr>
              <a:t>ERP projects are </a:t>
            </a:r>
            <a:r>
              <a:rPr lang="en-US" sz="1200" b="1" dirty="0" smtClean="0">
                <a:solidFill>
                  <a:srgbClr val="333333"/>
                </a:solidFill>
              </a:rPr>
              <a:t>long,</a:t>
            </a:r>
            <a:r>
              <a:rPr lang="en-US" sz="1200" dirty="0" smtClean="0">
                <a:solidFill>
                  <a:srgbClr val="333333"/>
                </a:solidFill>
              </a:rPr>
              <a:t> </a:t>
            </a:r>
            <a:r>
              <a:rPr lang="en-US" sz="1200" b="1" dirty="0" smtClean="0">
                <a:solidFill>
                  <a:srgbClr val="333333"/>
                </a:solidFill>
              </a:rPr>
              <a:t>complex,</a:t>
            </a:r>
            <a:r>
              <a:rPr lang="en-US" sz="1200" dirty="0" smtClean="0">
                <a:solidFill>
                  <a:srgbClr val="333333"/>
                </a:solidFill>
              </a:rPr>
              <a:t> and </a:t>
            </a:r>
            <a:r>
              <a:rPr lang="en-US" sz="1200" b="1" dirty="0" smtClean="0">
                <a:solidFill>
                  <a:srgbClr val="333333"/>
                </a:solidFill>
              </a:rPr>
              <a:t>costly</a:t>
            </a:r>
            <a:r>
              <a:rPr lang="en-US" sz="1200" dirty="0" smtClean="0">
                <a:solidFill>
                  <a:srgbClr val="333333"/>
                </a:solidFill>
              </a:rPr>
              <a:t> initiatives for any organization. They drive massive changes to the way people work and the data that is used. </a:t>
            </a:r>
          </a:p>
          <a:p>
            <a:endParaRPr lang="en-US" sz="1200" dirty="0" smtClean="0">
              <a:solidFill>
                <a:srgbClr val="333333"/>
              </a:solidFill>
            </a:endParaRPr>
          </a:p>
          <a:p>
            <a:r>
              <a:rPr lang="en-US" sz="1200" dirty="0" smtClean="0">
                <a:solidFill>
                  <a:srgbClr val="333333"/>
                </a:solidFill>
              </a:rPr>
              <a:t>ERP systems </a:t>
            </a:r>
            <a:r>
              <a:rPr lang="en-US" sz="1200" b="1" dirty="0" smtClean="0">
                <a:solidFill>
                  <a:srgbClr val="333333"/>
                </a:solidFill>
              </a:rPr>
              <a:t>touch every aspect of the organization, </a:t>
            </a:r>
            <a:r>
              <a:rPr lang="en-US" sz="1200" dirty="0" smtClean="0">
                <a:solidFill>
                  <a:srgbClr val="333333"/>
                </a:solidFill>
              </a:rPr>
              <a:t>which has an exponential impact in the event of failure.</a:t>
            </a:r>
          </a:p>
          <a:p>
            <a:endParaRPr lang="en-US" sz="1200" dirty="0" smtClean="0">
              <a:solidFill>
                <a:srgbClr val="333333"/>
              </a:solidFill>
            </a:endParaRPr>
          </a:p>
          <a:p>
            <a:r>
              <a:rPr lang="en-US" sz="1200" b="1" i="1" dirty="0" smtClean="0">
                <a:solidFill>
                  <a:srgbClr val="333333"/>
                </a:solidFill>
              </a:rPr>
              <a:t>The real cost of an ERP failure can be your career! </a:t>
            </a:r>
          </a:p>
          <a:p>
            <a:endParaRPr lang="en-US" sz="1200" dirty="0">
              <a:solidFill>
                <a:srgbClr val="333333"/>
              </a:solidFill>
            </a:endParaRPr>
          </a:p>
        </p:txBody>
      </p:sp>
      <p:sp>
        <p:nvSpPr>
          <p:cNvPr id="21" name="Rectangle 20"/>
          <p:cNvSpPr/>
          <p:nvPr/>
        </p:nvSpPr>
        <p:spPr>
          <a:xfrm>
            <a:off x="5049382" y="1893497"/>
            <a:ext cx="3971520" cy="461665"/>
          </a:xfrm>
          <a:prstGeom prst="rect">
            <a:avLst/>
          </a:prstGeom>
        </p:spPr>
        <p:txBody>
          <a:bodyPr wrap="square">
            <a:spAutoFit/>
          </a:bodyPr>
          <a:lstStyle/>
          <a:p>
            <a:r>
              <a:rPr lang="en-US" sz="1200" dirty="0" smtClean="0">
                <a:solidFill>
                  <a:srgbClr val="333333"/>
                </a:solidFill>
              </a:rPr>
              <a:t>In the past four years, the average ERP implementation has cost $6.5 million and lasted roughly 16 months. </a:t>
            </a:r>
            <a:endParaRPr lang="en-US" sz="1200" dirty="0">
              <a:solidFill>
                <a:srgbClr val="333333"/>
              </a:solidFill>
            </a:endParaRPr>
          </a:p>
        </p:txBody>
      </p:sp>
      <p:sp>
        <p:nvSpPr>
          <p:cNvPr id="22" name="TextBox 21"/>
          <p:cNvSpPr txBox="1"/>
          <p:nvPr/>
        </p:nvSpPr>
        <p:spPr>
          <a:xfrm>
            <a:off x="257174" y="1454138"/>
            <a:ext cx="2400509" cy="369332"/>
          </a:xfrm>
          <a:prstGeom prst="rect">
            <a:avLst/>
          </a:prstGeom>
          <a:noFill/>
        </p:spPr>
        <p:txBody>
          <a:bodyPr wrap="square" rtlCol="0">
            <a:spAutoFit/>
          </a:bodyPr>
          <a:lstStyle/>
          <a:p>
            <a:r>
              <a:rPr lang="en-US" b="1" dirty="0" smtClean="0">
                <a:solidFill>
                  <a:srgbClr val="333333"/>
                </a:solidFill>
              </a:rPr>
              <a:t>THE CHALLENGE</a:t>
            </a:r>
            <a:endParaRPr lang="en-US" b="1" dirty="0">
              <a:solidFill>
                <a:srgbClr val="333333"/>
              </a:solidFill>
            </a:endParaRPr>
          </a:p>
        </p:txBody>
      </p:sp>
      <p:sp>
        <p:nvSpPr>
          <p:cNvPr id="24" name="Rectangle 23"/>
          <p:cNvSpPr/>
          <p:nvPr/>
        </p:nvSpPr>
        <p:spPr>
          <a:xfrm>
            <a:off x="257174" y="4621327"/>
            <a:ext cx="3895315" cy="646331"/>
          </a:xfrm>
          <a:prstGeom prst="rect">
            <a:avLst/>
          </a:prstGeom>
        </p:spPr>
        <p:txBody>
          <a:bodyPr wrap="square">
            <a:spAutoFit/>
          </a:bodyPr>
          <a:lstStyle/>
          <a:p>
            <a:r>
              <a:rPr lang="en-US" sz="1200" dirty="0" smtClean="0">
                <a:solidFill>
                  <a:srgbClr val="333333"/>
                </a:solidFill>
              </a:rPr>
              <a:t>In order to avoid extensive challenges and failures, organizations must </a:t>
            </a:r>
            <a:r>
              <a:rPr lang="en-US" sz="1200" b="1" dirty="0" smtClean="0">
                <a:solidFill>
                  <a:srgbClr val="333333"/>
                </a:solidFill>
              </a:rPr>
              <a:t>take time upfront </a:t>
            </a:r>
            <a:r>
              <a:rPr lang="en-US" sz="1200" dirty="0" smtClean="0">
                <a:solidFill>
                  <a:srgbClr val="333333"/>
                </a:solidFill>
              </a:rPr>
              <a:t>to </a:t>
            </a:r>
            <a:r>
              <a:rPr lang="en-US" sz="1200" b="1" dirty="0" smtClean="0">
                <a:solidFill>
                  <a:srgbClr val="333333"/>
                </a:solidFill>
              </a:rPr>
              <a:t>assess </a:t>
            </a:r>
            <a:r>
              <a:rPr lang="en-US" sz="1200" dirty="0" smtClean="0">
                <a:solidFill>
                  <a:srgbClr val="333333"/>
                </a:solidFill>
              </a:rPr>
              <a:t>their</a:t>
            </a:r>
            <a:r>
              <a:rPr lang="en-US" sz="1200" b="1" dirty="0" smtClean="0">
                <a:solidFill>
                  <a:srgbClr val="333333"/>
                </a:solidFill>
              </a:rPr>
              <a:t> readiness </a:t>
            </a:r>
            <a:r>
              <a:rPr lang="en-US" sz="1200" dirty="0" smtClean="0">
                <a:solidFill>
                  <a:srgbClr val="333333"/>
                </a:solidFill>
              </a:rPr>
              <a:t>and create a solid ERP foundation. </a:t>
            </a:r>
            <a:endParaRPr lang="en-US" sz="1200" dirty="0">
              <a:solidFill>
                <a:srgbClr val="333333"/>
              </a:solidFill>
            </a:endParaRPr>
          </a:p>
        </p:txBody>
      </p:sp>
      <p:sp>
        <p:nvSpPr>
          <p:cNvPr id="25" name="TextBox 24"/>
          <p:cNvSpPr txBox="1"/>
          <p:nvPr/>
        </p:nvSpPr>
        <p:spPr>
          <a:xfrm>
            <a:off x="285977" y="4136434"/>
            <a:ext cx="2128049" cy="369332"/>
          </a:xfrm>
          <a:prstGeom prst="rect">
            <a:avLst/>
          </a:prstGeom>
          <a:noFill/>
        </p:spPr>
        <p:txBody>
          <a:bodyPr wrap="square" rtlCol="0">
            <a:spAutoFit/>
          </a:bodyPr>
          <a:lstStyle/>
          <a:p>
            <a:r>
              <a:rPr lang="en-US" b="1" dirty="0" smtClean="0">
                <a:solidFill>
                  <a:srgbClr val="333333"/>
                </a:solidFill>
              </a:rPr>
              <a:t>THE SOLUTION</a:t>
            </a:r>
            <a:endParaRPr lang="en-US" b="1" dirty="0">
              <a:solidFill>
                <a:srgbClr val="333333"/>
              </a:solidFill>
            </a:endParaRPr>
          </a:p>
        </p:txBody>
      </p:sp>
      <p:sp>
        <p:nvSpPr>
          <p:cNvPr id="27" name="TextBox 26"/>
          <p:cNvSpPr txBox="1"/>
          <p:nvPr/>
        </p:nvSpPr>
        <p:spPr>
          <a:xfrm>
            <a:off x="6920725" y="3997557"/>
            <a:ext cx="1966311" cy="246221"/>
          </a:xfrm>
          <a:prstGeom prst="rect">
            <a:avLst/>
          </a:prstGeom>
        </p:spPr>
        <p:txBody>
          <a:bodyPr wrap="square" rtlCol="0">
            <a:spAutoFit/>
          </a:bodyPr>
          <a:lstStyle/>
          <a:p>
            <a:r>
              <a:rPr lang="en-US" sz="1000" dirty="0" smtClean="0">
                <a:solidFill>
                  <a:srgbClr val="333333"/>
                </a:solidFill>
              </a:rPr>
              <a:t>Source: </a:t>
            </a:r>
            <a:r>
              <a:rPr lang="en-US" sz="1000" dirty="0" smtClean="0">
                <a:solidFill>
                  <a:srgbClr val="333333"/>
                </a:solidFill>
                <a:hlinkClick r:id="rId3"/>
              </a:rPr>
              <a:t>Panorama Consulting</a:t>
            </a:r>
            <a:endParaRPr lang="en-US" sz="1000" dirty="0" smtClean="0">
              <a:solidFill>
                <a:srgbClr val="333333"/>
              </a:solidFill>
            </a:endParaRPr>
          </a:p>
        </p:txBody>
      </p:sp>
      <p:sp>
        <p:nvSpPr>
          <p:cNvPr id="37" name="TextBox 36"/>
          <p:cNvSpPr txBox="1"/>
          <p:nvPr/>
        </p:nvSpPr>
        <p:spPr>
          <a:xfrm>
            <a:off x="6134690" y="1418123"/>
            <a:ext cx="1496948" cy="369332"/>
          </a:xfrm>
          <a:prstGeom prst="rect">
            <a:avLst/>
          </a:prstGeom>
          <a:noFill/>
        </p:spPr>
        <p:txBody>
          <a:bodyPr wrap="none" rtlCol="0">
            <a:spAutoFit/>
          </a:bodyPr>
          <a:lstStyle/>
          <a:p>
            <a:r>
              <a:rPr lang="en-US" b="1" dirty="0" smtClean="0">
                <a:solidFill>
                  <a:srgbClr val="333333"/>
                </a:solidFill>
              </a:rPr>
              <a:t>STATISTICS</a:t>
            </a:r>
            <a:endParaRPr lang="en-US" b="1" dirty="0">
              <a:solidFill>
                <a:srgbClr val="333333"/>
              </a:solidFill>
            </a:endParaRPr>
          </a:p>
        </p:txBody>
      </p:sp>
      <p:sp>
        <p:nvSpPr>
          <p:cNvPr id="7" name="TextBox 6"/>
          <p:cNvSpPr txBox="1"/>
          <p:nvPr/>
        </p:nvSpPr>
        <p:spPr>
          <a:xfrm>
            <a:off x="5116547" y="2541804"/>
            <a:ext cx="3770489" cy="1477328"/>
          </a:xfrm>
          <a:prstGeom prst="rect">
            <a:avLst/>
          </a:prstGeom>
        </p:spPr>
        <p:txBody>
          <a:bodyPr wrap="square" rtlCol="0">
            <a:spAutoFit/>
          </a:bodyPr>
          <a:lstStyle/>
          <a:p>
            <a:r>
              <a:rPr lang="en-CA" sz="1400" b="1" dirty="0" smtClean="0">
                <a:solidFill>
                  <a:srgbClr val="333333"/>
                </a:solidFill>
              </a:rPr>
              <a:t>54%</a:t>
            </a:r>
            <a:r>
              <a:rPr lang="en-CA" sz="1200" dirty="0" smtClean="0">
                <a:solidFill>
                  <a:srgbClr val="333333"/>
                </a:solidFill>
              </a:rPr>
              <a:t> of ERP projects exceeded their budgets </a:t>
            </a:r>
          </a:p>
          <a:p>
            <a:endParaRPr lang="en-CA" sz="1200" dirty="0" smtClean="0">
              <a:solidFill>
                <a:srgbClr val="333333"/>
              </a:solidFill>
            </a:endParaRPr>
          </a:p>
          <a:p>
            <a:r>
              <a:rPr lang="en-CA" sz="1400" b="1" dirty="0" smtClean="0">
                <a:solidFill>
                  <a:srgbClr val="333333"/>
                </a:solidFill>
              </a:rPr>
              <a:t>72%</a:t>
            </a:r>
            <a:r>
              <a:rPr lang="en-CA" sz="1200" dirty="0" smtClean="0">
                <a:solidFill>
                  <a:srgbClr val="333333"/>
                </a:solidFill>
              </a:rPr>
              <a:t> of ERP projects did not meet their scheduled deadlines</a:t>
            </a:r>
          </a:p>
          <a:p>
            <a:endParaRPr lang="en-CA" sz="1200" dirty="0" smtClean="0">
              <a:solidFill>
                <a:srgbClr val="333333"/>
              </a:solidFill>
            </a:endParaRPr>
          </a:p>
          <a:p>
            <a:r>
              <a:rPr lang="en-CA" sz="1400" b="1" dirty="0" smtClean="0">
                <a:solidFill>
                  <a:srgbClr val="333333"/>
                </a:solidFill>
              </a:rPr>
              <a:t>66%</a:t>
            </a:r>
            <a:r>
              <a:rPr lang="en-CA" sz="1200" dirty="0" smtClean="0">
                <a:solidFill>
                  <a:srgbClr val="333333"/>
                </a:solidFill>
              </a:rPr>
              <a:t> of organizations received less that 50% of their anticipated benefits</a:t>
            </a:r>
          </a:p>
        </p:txBody>
      </p:sp>
      <p:cxnSp>
        <p:nvCxnSpPr>
          <p:cNvPr id="47" name="Straight Connector 2"/>
          <p:cNvCxnSpPr/>
          <p:nvPr/>
        </p:nvCxnSpPr>
        <p:spPr>
          <a:xfrm flipH="1">
            <a:off x="116738" y="4584002"/>
            <a:ext cx="3882348" cy="0"/>
          </a:xfrm>
          <a:prstGeom prst="line">
            <a:avLst/>
          </a:prstGeom>
          <a:ln w="190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2"/>
          <p:cNvCxnSpPr/>
          <p:nvPr/>
        </p:nvCxnSpPr>
        <p:spPr>
          <a:xfrm flipH="1">
            <a:off x="116738" y="1822802"/>
            <a:ext cx="3882348" cy="0"/>
          </a:xfrm>
          <a:prstGeom prst="line">
            <a:avLst/>
          </a:prstGeom>
          <a:ln w="190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2"/>
          <p:cNvCxnSpPr/>
          <p:nvPr/>
        </p:nvCxnSpPr>
        <p:spPr>
          <a:xfrm flipH="1">
            <a:off x="5060618" y="1822802"/>
            <a:ext cx="3882348"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5052767" y="4571096"/>
            <a:ext cx="1981563" cy="261610"/>
          </a:xfrm>
          <a:prstGeom prst="rect">
            <a:avLst/>
          </a:prstGeom>
          <a:solidFill>
            <a:schemeClr val="bg2">
              <a:lumMod val="95000"/>
            </a:schemeClr>
          </a:solidFill>
        </p:spPr>
        <p:txBody>
          <a:bodyPr wrap="square">
            <a:spAutoFit/>
          </a:bodyPr>
          <a:lstStyle/>
          <a:p>
            <a:r>
              <a:rPr lang="en-CA" sz="1100" b="1" dirty="0" smtClean="0">
                <a:solidFill>
                  <a:srgbClr val="333333"/>
                </a:solidFill>
              </a:rPr>
              <a:t>Three Biggest Challenges </a:t>
            </a:r>
          </a:p>
        </p:txBody>
      </p:sp>
      <p:sp>
        <p:nvSpPr>
          <p:cNvPr id="42" name="TextBox 41"/>
          <p:cNvSpPr txBox="1"/>
          <p:nvPr/>
        </p:nvSpPr>
        <p:spPr>
          <a:xfrm>
            <a:off x="7447388" y="6234773"/>
            <a:ext cx="1573514" cy="246221"/>
          </a:xfrm>
          <a:prstGeom prst="rect">
            <a:avLst/>
          </a:prstGeom>
        </p:spPr>
        <p:txBody>
          <a:bodyPr wrap="square" rtlCol="0">
            <a:spAutoFit/>
          </a:bodyPr>
          <a:lstStyle/>
          <a:p>
            <a:r>
              <a:rPr lang="en-CA" sz="1000" dirty="0" smtClean="0">
                <a:solidFill>
                  <a:srgbClr val="333333"/>
                </a:solidFill>
              </a:rPr>
              <a:t>Source: </a:t>
            </a:r>
            <a:r>
              <a:rPr lang="en-CA" sz="1000" dirty="0" smtClean="0">
                <a:solidFill>
                  <a:srgbClr val="333333"/>
                </a:solidFill>
                <a:hlinkClick r:id="rId4"/>
              </a:rPr>
              <a:t>TekSystems</a:t>
            </a:r>
            <a:endParaRPr lang="en-CA" sz="1000" dirty="0" smtClean="0">
              <a:solidFill>
                <a:srgbClr val="333333"/>
              </a:solidFill>
            </a:endParaRPr>
          </a:p>
        </p:txBody>
      </p:sp>
      <p:sp>
        <p:nvSpPr>
          <p:cNvPr id="53" name="Rectangle 52"/>
          <p:cNvSpPr/>
          <p:nvPr/>
        </p:nvSpPr>
        <p:spPr>
          <a:xfrm>
            <a:off x="6523377" y="4858069"/>
            <a:ext cx="649430" cy="917682"/>
          </a:xfrm>
          <a:prstGeom prst="rect">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4" name="Rectangle 53"/>
          <p:cNvSpPr/>
          <p:nvPr/>
        </p:nvSpPr>
        <p:spPr>
          <a:xfrm>
            <a:off x="5328557" y="4861786"/>
            <a:ext cx="648000" cy="913965"/>
          </a:xfrm>
          <a:prstGeom prst="rect">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5" name="Rectangle 54"/>
          <p:cNvSpPr/>
          <p:nvPr/>
        </p:nvSpPr>
        <p:spPr>
          <a:xfrm>
            <a:off x="7815962" y="5058921"/>
            <a:ext cx="648000" cy="716830"/>
          </a:xfrm>
          <a:prstGeom prst="rect">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FFFFFF"/>
              </a:solidFill>
            </a:endParaRPr>
          </a:p>
        </p:txBody>
      </p:sp>
      <p:sp>
        <p:nvSpPr>
          <p:cNvPr id="56" name="TextBox 55"/>
          <p:cNvSpPr txBox="1"/>
          <p:nvPr/>
        </p:nvSpPr>
        <p:spPr>
          <a:xfrm>
            <a:off x="5334045" y="5211148"/>
            <a:ext cx="641770" cy="338554"/>
          </a:xfrm>
          <a:prstGeom prst="rect">
            <a:avLst/>
          </a:prstGeom>
        </p:spPr>
        <p:txBody>
          <a:bodyPr wrap="square" rtlCol="0">
            <a:spAutoFit/>
          </a:bodyPr>
          <a:lstStyle/>
          <a:p>
            <a:r>
              <a:rPr lang="en-US" sz="1600" b="1" dirty="0" smtClean="0">
                <a:solidFill>
                  <a:srgbClr val="29475F"/>
                </a:solidFill>
              </a:rPr>
              <a:t>31%</a:t>
            </a:r>
          </a:p>
        </p:txBody>
      </p:sp>
      <p:sp>
        <p:nvSpPr>
          <p:cNvPr id="57" name="TextBox 56"/>
          <p:cNvSpPr txBox="1"/>
          <p:nvPr/>
        </p:nvSpPr>
        <p:spPr>
          <a:xfrm>
            <a:off x="6552337" y="5211148"/>
            <a:ext cx="591509" cy="338554"/>
          </a:xfrm>
          <a:prstGeom prst="rect">
            <a:avLst/>
          </a:prstGeom>
        </p:spPr>
        <p:txBody>
          <a:bodyPr wrap="square" rtlCol="0">
            <a:spAutoFit/>
          </a:bodyPr>
          <a:lstStyle/>
          <a:p>
            <a:r>
              <a:rPr lang="en-US" sz="1600" b="1" dirty="0" smtClean="0">
                <a:solidFill>
                  <a:srgbClr val="29475F"/>
                </a:solidFill>
              </a:rPr>
              <a:t>31%</a:t>
            </a:r>
          </a:p>
        </p:txBody>
      </p:sp>
      <p:sp>
        <p:nvSpPr>
          <p:cNvPr id="58" name="TextBox 57"/>
          <p:cNvSpPr txBox="1"/>
          <p:nvPr/>
        </p:nvSpPr>
        <p:spPr>
          <a:xfrm>
            <a:off x="7851025" y="5211148"/>
            <a:ext cx="642705" cy="338554"/>
          </a:xfrm>
          <a:prstGeom prst="rect">
            <a:avLst/>
          </a:prstGeom>
        </p:spPr>
        <p:txBody>
          <a:bodyPr wrap="square" rtlCol="0">
            <a:spAutoFit/>
          </a:bodyPr>
          <a:lstStyle/>
          <a:p>
            <a:r>
              <a:rPr lang="en-US" sz="1600" b="1" dirty="0" smtClean="0">
                <a:solidFill>
                  <a:srgbClr val="29475F"/>
                </a:solidFill>
              </a:rPr>
              <a:t>19%</a:t>
            </a:r>
          </a:p>
        </p:txBody>
      </p:sp>
      <p:sp>
        <p:nvSpPr>
          <p:cNvPr id="59" name="TextBox 58"/>
          <p:cNvSpPr txBox="1"/>
          <p:nvPr/>
        </p:nvSpPr>
        <p:spPr>
          <a:xfrm>
            <a:off x="5122260" y="5800027"/>
            <a:ext cx="1060595" cy="369332"/>
          </a:xfrm>
          <a:prstGeom prst="rect">
            <a:avLst/>
          </a:prstGeom>
        </p:spPr>
        <p:txBody>
          <a:bodyPr wrap="square" rtlCol="0">
            <a:spAutoFit/>
          </a:bodyPr>
          <a:lstStyle/>
          <a:p>
            <a:pPr algn="ctr"/>
            <a:r>
              <a:rPr lang="en-US" sz="900" b="1" dirty="0" smtClean="0">
                <a:solidFill>
                  <a:srgbClr val="333333"/>
                </a:solidFill>
              </a:rPr>
              <a:t>Business/IT Alignment</a:t>
            </a:r>
          </a:p>
        </p:txBody>
      </p:sp>
      <p:sp>
        <p:nvSpPr>
          <p:cNvPr id="60" name="TextBox 59"/>
          <p:cNvSpPr txBox="1"/>
          <p:nvPr/>
        </p:nvSpPr>
        <p:spPr>
          <a:xfrm>
            <a:off x="6322440" y="5769249"/>
            <a:ext cx="1051301" cy="369332"/>
          </a:xfrm>
          <a:prstGeom prst="rect">
            <a:avLst/>
          </a:prstGeom>
        </p:spPr>
        <p:txBody>
          <a:bodyPr wrap="square" rtlCol="0">
            <a:spAutoFit/>
          </a:bodyPr>
          <a:lstStyle/>
          <a:p>
            <a:pPr algn="ctr"/>
            <a:r>
              <a:rPr lang="en-US" sz="900" b="1" dirty="0" smtClean="0">
                <a:solidFill>
                  <a:srgbClr val="333333"/>
                </a:solidFill>
              </a:rPr>
              <a:t>Lack of Qualified Talent</a:t>
            </a:r>
          </a:p>
        </p:txBody>
      </p:sp>
      <p:sp>
        <p:nvSpPr>
          <p:cNvPr id="61" name="TextBox 60"/>
          <p:cNvSpPr txBox="1"/>
          <p:nvPr/>
        </p:nvSpPr>
        <p:spPr>
          <a:xfrm>
            <a:off x="7409745" y="5800027"/>
            <a:ext cx="1525267" cy="338554"/>
          </a:xfrm>
          <a:prstGeom prst="rect">
            <a:avLst/>
          </a:prstGeom>
        </p:spPr>
        <p:txBody>
          <a:bodyPr wrap="square" rtlCol="0">
            <a:spAutoFit/>
          </a:bodyPr>
          <a:lstStyle/>
          <a:p>
            <a:pPr algn="ctr"/>
            <a:r>
              <a:rPr lang="en-US" sz="800" b="1" dirty="0" smtClean="0">
                <a:solidFill>
                  <a:srgbClr val="333333"/>
                </a:solidFill>
              </a:rPr>
              <a:t>Less system functionality than originally defined</a:t>
            </a:r>
          </a:p>
        </p:txBody>
      </p:sp>
      <p:grpSp>
        <p:nvGrpSpPr>
          <p:cNvPr id="26" name="Group 25"/>
          <p:cNvGrpSpPr/>
          <p:nvPr/>
        </p:nvGrpSpPr>
        <p:grpSpPr>
          <a:xfrm>
            <a:off x="0" y="6422955"/>
            <a:ext cx="9144000" cy="437555"/>
            <a:chOff x="0" y="6422955"/>
            <a:chExt cx="9144000" cy="437555"/>
          </a:xfrm>
        </p:grpSpPr>
        <p:pic>
          <p:nvPicPr>
            <p:cNvPr id="28"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29" name="Picture 28"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5415230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1_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2_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1654</Words>
  <Application>Microsoft Office PowerPoint</Application>
  <PresentationFormat>On-screen Show (4:3)</PresentationFormat>
  <Paragraphs>182</Paragraphs>
  <Slides>12</Slides>
  <Notes>10</Notes>
  <HiddenSlides>0</HiddenSlides>
  <MMClips>0</MMClips>
  <ScaleCrop>false</ScaleCrop>
  <HeadingPairs>
    <vt:vector size="8" baseType="variant">
      <vt:variant>
        <vt:lpstr>Fonts Used</vt:lpstr>
      </vt:variant>
      <vt:variant>
        <vt:i4>6</vt:i4>
      </vt:variant>
      <vt:variant>
        <vt:lpstr>Theme</vt:lpstr>
      </vt:variant>
      <vt:variant>
        <vt:i4>3</vt:i4>
      </vt:variant>
      <vt:variant>
        <vt:lpstr>Slide Titles</vt:lpstr>
      </vt:variant>
      <vt:variant>
        <vt:i4>12</vt:i4>
      </vt:variant>
      <vt:variant>
        <vt:lpstr>Custom Shows</vt:lpstr>
      </vt:variant>
      <vt:variant>
        <vt:i4>1</vt:i4>
      </vt:variant>
    </vt:vector>
  </HeadingPairs>
  <TitlesOfParts>
    <vt:vector size="22" baseType="lpstr">
      <vt:lpstr>Arial</vt:lpstr>
      <vt:lpstr>Calibri</vt:lpstr>
      <vt:lpstr>Dotum</vt:lpstr>
      <vt:lpstr>Georgia</vt:lpstr>
      <vt:lpstr>Times New Roman</vt:lpstr>
      <vt:lpstr>Wingdings</vt:lpstr>
      <vt:lpstr>Theme1</vt:lpstr>
      <vt:lpstr>1_Theme1</vt:lpstr>
      <vt:lpstr>2_Theme1</vt:lpstr>
      <vt:lpstr>PowerPoint Presentation</vt:lpstr>
      <vt:lpstr>PowerPoint Presentation</vt:lpstr>
      <vt:lpstr>Framing the project</vt:lpstr>
      <vt:lpstr>Executive summary</vt:lpstr>
      <vt:lpstr>Enterprise resource planning (ERP) overview</vt:lpstr>
      <vt:lpstr>Snapshot of the ERP market</vt:lpstr>
      <vt:lpstr>Management support is the biggest critical success factor for ERP implementations</vt:lpstr>
      <vt:lpstr>An ERP project will fail to deliver on the anticipated benefits without the proper ERP foundation</vt:lpstr>
      <vt:lpstr>Many ERP challenges can be addressed with upfront planning and a structured approach</vt:lpstr>
      <vt:lpstr>An ERP foundation will develop a common understanding between business and IT stakeholders</vt:lpstr>
      <vt:lpstr>Build a concrete ERP foundation using the deliverables created from this blueprint </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2016-01-27T18:43:09Z</dcterms:created>
  <dcterms:modified xsi:type="dcterms:W3CDTF">2019-08-14T19:05:52Z</dcterms:modified>
  <cp:contentStatus/>
</cp:coreProperties>
</file>