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5" r:id="rId1"/>
  </p:sldMasterIdLst>
  <p:notesMasterIdLst>
    <p:notesMasterId r:id="rId10"/>
  </p:notesMasterIdLst>
  <p:handoutMasterIdLst>
    <p:handoutMasterId r:id="rId11"/>
  </p:handoutMasterIdLst>
  <p:sldIdLst>
    <p:sldId id="278" r:id="rId2"/>
    <p:sldId id="425" r:id="rId3"/>
    <p:sldId id="522" r:id="rId4"/>
    <p:sldId id="399" r:id="rId5"/>
    <p:sldId id="410" r:id="rId6"/>
    <p:sldId id="411" r:id="rId7"/>
    <p:sldId id="679" r:id="rId8"/>
    <p:sldId id="413"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Arial Unicode MS" panose="020B0604020202020204" pitchFamily="34" charset="-128"/>
      <p:regular r:id="rId20"/>
    </p:embeddedFont>
  </p:embeddedFontLst>
  <p:custShowLst>
    <p:custShow name="Custom Show 1" id="0">
      <p:sldLst>
        <p:sld r:id="rId2"/>
      </p:sldLst>
    </p:custShow>
  </p:custShow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5F"/>
    <a:srgbClr val="007698"/>
    <a:srgbClr val="B0C534"/>
    <a:srgbClr val="C77709"/>
    <a:srgbClr val="5A7D5C"/>
    <a:srgbClr val="96B8D2"/>
    <a:srgbClr val="8B9B29"/>
    <a:srgbClr val="A6A6A6"/>
    <a:srgbClr val="BFBFB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75881" autoAdjust="0"/>
  </p:normalViewPr>
  <p:slideViewPr>
    <p:cSldViewPr snapToGrid="0">
      <p:cViewPr>
        <p:scale>
          <a:sx n="100" d="100"/>
          <a:sy n="100" d="100"/>
        </p:scale>
        <p:origin x="2694" y="5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7/15/2015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7/15/2015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rgbClr val="5A7D5C"/>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2795339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23926407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137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192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619239665"/>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0620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347830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02413"/>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B0C53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666277"/>
            <a:ext cx="3917950" cy="3599143"/>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670892"/>
            <a:ext cx="3711575" cy="3594528"/>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8154" y="1666277"/>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323528" y="1164090"/>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5" name="Group 24"/>
          <p:cNvGrpSpPr/>
          <p:nvPr userDrawn="1"/>
        </p:nvGrpSpPr>
        <p:grpSpPr>
          <a:xfrm>
            <a:off x="331100" y="1176588"/>
            <a:ext cx="343389" cy="339694"/>
            <a:chOff x="6986062" y="224643"/>
            <a:chExt cx="731520" cy="731519"/>
          </a:xfrm>
        </p:grpSpPr>
        <p:sp>
          <p:nvSpPr>
            <p:cNvPr id="26" name="Rectangle 25"/>
            <p:cNvSpPr/>
            <p:nvPr userDrawn="1"/>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7" name="Picture 26" descr="on-site-workshops.png"/>
            <p:cNvPicPr>
              <a:picLocks noChangeAspect="1"/>
            </p:cNvPicPr>
            <p:nvPr/>
          </p:nvPicPr>
          <p:blipFill rotWithShape="1">
            <a:blip r:embed="rId9"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3" hasCustomPrompt="1"/>
          </p:nvPr>
        </p:nvSpPr>
        <p:spPr>
          <a:xfrm>
            <a:off x="692948" y="117334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9" name="Text Placeholder 26"/>
          <p:cNvSpPr>
            <a:spLocks noGrp="1"/>
          </p:cNvSpPr>
          <p:nvPr>
            <p:ph type="body" sz="quarter" idx="14" hasCustomPrompt="1"/>
          </p:nvPr>
        </p:nvSpPr>
        <p:spPr>
          <a:xfrm>
            <a:off x="1157097" y="1173347"/>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0203548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B0C53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30076" y="1649248"/>
            <a:ext cx="3917950" cy="372109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1305" y="1648853"/>
            <a:ext cx="3711575" cy="3721489"/>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40856" y="1648853"/>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3528" y="1164090"/>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3"/>
            <a:chExt cx="731520" cy="731519"/>
          </a:xfrm>
        </p:grpSpPr>
        <p:sp>
          <p:nvSpPr>
            <p:cNvPr id="23" name="Rectangle 22"/>
            <p:cNvSpPr/>
            <p:nvPr userDrawn="1"/>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9"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Text Placeholder 26"/>
          <p:cNvSpPr>
            <a:spLocks noGrp="1"/>
          </p:cNvSpPr>
          <p:nvPr>
            <p:ph type="body" sz="quarter" idx="13" hasCustomPrompt="1"/>
          </p:nvPr>
        </p:nvSpPr>
        <p:spPr>
          <a:xfrm>
            <a:off x="692948" y="117334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6" name="Text Placeholder 26"/>
          <p:cNvSpPr>
            <a:spLocks noGrp="1"/>
          </p:cNvSpPr>
          <p:nvPr>
            <p:ph type="body" sz="quarter" idx="14" hasCustomPrompt="1"/>
          </p:nvPr>
        </p:nvSpPr>
        <p:spPr>
          <a:xfrm>
            <a:off x="1157097" y="1173347"/>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4677154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2924150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3528"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78824"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323528" y="4248103"/>
            <a:ext cx="8496622"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328344" y="1287191"/>
            <a:ext cx="4037263" cy="320040"/>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83424" y="1287191"/>
            <a:ext cx="4037263"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2" name="Rectangle 21"/>
          <p:cNvSpPr/>
          <p:nvPr userDrawn="1"/>
        </p:nvSpPr>
        <p:spPr>
          <a:xfrm>
            <a:off x="323528" y="3928063"/>
            <a:ext cx="8496622"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t>Outcomes</a:t>
            </a:r>
            <a:r>
              <a:rPr lang="en-US" sz="1400" b="1" baseline="0" dirty="0" smtClean="0"/>
              <a:t> of this Research: </a:t>
            </a:r>
            <a:endParaRPr lang="en-US" sz="1400" b="1" dirty="0"/>
          </a:p>
        </p:txBody>
      </p:sp>
      <p:cxnSp>
        <p:nvCxnSpPr>
          <p:cNvPr id="23" name="Straight Connector 22"/>
          <p:cNvCxnSpPr/>
          <p:nvPr userDrawn="1"/>
        </p:nvCxnSpPr>
        <p:spPr>
          <a:xfrm>
            <a:off x="323528" y="3602382"/>
            <a:ext cx="8496622"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51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110989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5" name="TextBox 14"/>
            <p:cNvSpPr txBox="1"/>
            <p:nvPr userDrawn="1"/>
          </p:nvSpPr>
          <p:spPr>
            <a:xfrm>
              <a:off x="8461706" y="4125411"/>
              <a:ext cx="426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smtClean="0">
                  <a:sym typeface="Wingdings" panose="05000000000000000000" pitchFamily="2" charset="2"/>
                </a:rPr>
                <a:t></a:t>
              </a:r>
              <a:endParaRPr lang="en-US" dirty="0"/>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A24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FF3C0D"/>
          </a:solidFill>
        </p:grpSpPr>
        <p:sp>
          <p:nvSpPr>
            <p:cNvPr id="31" name="Round Same Side Corner Rectangle 97"/>
            <p:cNvSpPr/>
            <p:nvPr/>
          </p:nvSpPr>
          <p:spPr>
            <a:xfrm>
              <a:off x="2267744" y="1844804"/>
              <a:ext cx="3084068"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noFill/>
            <a:ln>
              <a:noFill/>
            </a:ln>
          </p:spPr>
        </p:pic>
      </p:grpSp>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054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p:cNvSpPr/>
          <p:nvPr/>
        </p:nvSpPr>
        <p:spPr>
          <a:xfrm>
            <a:off x="6032649" y="1204535"/>
            <a:ext cx="2834640" cy="804672"/>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3549936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D9A210"/>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23" r:id="rId2"/>
    <p:sldLayoutId id="2147483699" r:id="rId3"/>
    <p:sldLayoutId id="2147483702" r:id="rId4"/>
    <p:sldLayoutId id="2147483706" r:id="rId5"/>
    <p:sldLayoutId id="2147483721" r:id="rId6"/>
    <p:sldLayoutId id="2147483708" r:id="rId7"/>
    <p:sldLayoutId id="2147483709" r:id="rId8"/>
    <p:sldLayoutId id="2147483710" r:id="rId9"/>
    <p:sldLayoutId id="2147483711" r:id="rId10"/>
    <p:sldLayoutId id="2147483712" r:id="rId11"/>
    <p:sldLayoutId id="2147483713" r:id="rId12"/>
    <p:sldLayoutId id="2147483724" r:id="rId13"/>
    <p:sldLayoutId id="2147483725" r:id="rId14"/>
    <p:sldLayoutId id="2147483716" r:id="rId15"/>
    <p:sldLayoutId id="2147483717" r:id="rId16"/>
    <p:sldLayoutId id="2147483718" r:id="rId17"/>
    <p:sldLayoutId id="2147483726" r:id="rId18"/>
    <p:sldLayoutId id="2147483727" r:id="rId19"/>
    <p:sldLayoutId id="2147483760" r:id="rId20"/>
    <p:sldLayoutId id="2147483761" r:id="rId21"/>
    <p:sldLayoutId id="2147483762" r:id="rId22"/>
    <p:sldLayoutId id="2147483763" r:id="rId2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hyperlink" Target="mailto:WorkshopBooking@Info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4062753"/>
            <a:ext cx="2279546" cy="1796282"/>
          </a:xfrm>
          <a:prstGeom prst="rect">
            <a:avLst/>
          </a:prstGeom>
        </p:spPr>
      </p:pic>
      <p:sp>
        <p:nvSpPr>
          <p:cNvPr id="4" name="Blueprint Title"/>
          <p:cNvSpPr>
            <a:spLocks noGrp="1"/>
          </p:cNvSpPr>
          <p:nvPr>
            <p:ph type="body" sz="quarter" idx="15"/>
          </p:nvPr>
        </p:nvSpPr>
        <p:spPr>
          <a:xfrm>
            <a:off x="774700" y="3266830"/>
            <a:ext cx="7454900" cy="570523"/>
          </a:xfrm>
        </p:spPr>
        <p:txBody>
          <a:bodyPr/>
          <a:lstStyle/>
          <a:p>
            <a:r>
              <a:rPr lang="en-US" dirty="0" smtClean="0"/>
              <a:t>Select and Implement a SIEM Solution</a:t>
            </a:r>
            <a:endParaRPr lang="en-US" dirty="0"/>
          </a:p>
        </p:txBody>
      </p:sp>
      <p:sp>
        <p:nvSpPr>
          <p:cNvPr id="5" name="Tagline"/>
          <p:cNvSpPr>
            <a:spLocks noGrp="1"/>
          </p:cNvSpPr>
          <p:nvPr>
            <p:ph type="body" sz="quarter" idx="16"/>
          </p:nvPr>
        </p:nvSpPr>
        <p:spPr>
          <a:xfrm>
            <a:off x="774700" y="3865511"/>
            <a:ext cx="7467600" cy="508000"/>
          </a:xfrm>
        </p:spPr>
        <p:txBody>
          <a:bodyPr/>
          <a:lstStyle/>
          <a:p>
            <a:r>
              <a:rPr lang="en-US" dirty="0" smtClean="0"/>
              <a:t>Optimize IT security management and simplify compliance with SIEM tools.</a:t>
            </a:r>
            <a:endParaRPr lang="en-US" dirty="0"/>
          </a:p>
        </p:txBody>
      </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62400" y="2727845"/>
            <a:ext cx="4914900" cy="2612947"/>
          </a:xfrm>
          <a:prstGeom prst="rect">
            <a:avLst/>
          </a:prstGeom>
          <a:solidFill>
            <a:schemeClr val="bg1"/>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3750"/>
            <a:r>
              <a:rPr lang="en-CA" sz="1400" dirty="0" smtClean="0">
                <a:solidFill>
                  <a:schemeClr val="tx1"/>
                </a:solidFill>
              </a:rPr>
              <a:t>Use Info-Tech’s SIEM V</a:t>
            </a:r>
            <a:r>
              <a:rPr lang="en-CA" sz="1400" i="1" dirty="0" smtClean="0">
                <a:solidFill>
                  <a:schemeClr val="tx1"/>
                </a:solidFill>
              </a:rPr>
              <a:t>endor Landscape Analysis </a:t>
            </a:r>
            <a:r>
              <a:rPr lang="en-CA" sz="1400" dirty="0" smtClean="0">
                <a:solidFill>
                  <a:schemeClr val="tx1"/>
                </a:solidFill>
              </a:rPr>
              <a:t>contained in Phase 2 of this project </a:t>
            </a:r>
            <a:r>
              <a:rPr lang="en-CA" sz="1400" i="1" dirty="0" smtClean="0">
                <a:solidFill>
                  <a:schemeClr val="tx1"/>
                </a:solidFill>
              </a:rPr>
              <a:t>to </a:t>
            </a:r>
            <a:r>
              <a:rPr lang="en-CA" sz="1400" dirty="0" smtClean="0">
                <a:solidFill>
                  <a:schemeClr val="tx1"/>
                </a:solidFill>
              </a:rPr>
              <a:t>support your vendor reviews and selection. Refer to the use-case performance results to identify the vendors that align with the requirements and solution needs identified by your earlier project findings. </a:t>
            </a:r>
            <a:endParaRPr lang="en-CA" sz="1400" dirty="0">
              <a:solidFill>
                <a:schemeClr val="tx1"/>
              </a:solidFill>
            </a:endParaRPr>
          </a:p>
        </p:txBody>
      </p:sp>
      <p:sp>
        <p:nvSpPr>
          <p:cNvPr id="2" name="Title 1"/>
          <p:cNvSpPr>
            <a:spLocks noGrp="1"/>
          </p:cNvSpPr>
          <p:nvPr>
            <p:ph type="title"/>
          </p:nvPr>
        </p:nvSpPr>
        <p:spPr/>
        <p:txBody>
          <a:bodyPr/>
          <a:lstStyle/>
          <a:p>
            <a:r>
              <a:rPr lang="en-CA" dirty="0" smtClean="0"/>
              <a:t>Use this blueprint and accompanying Vendor Landscape to support your SIEM</a:t>
            </a:r>
            <a:r>
              <a:rPr lang="en-CA" dirty="0" smtClean="0">
                <a:solidFill>
                  <a:srgbClr val="FF0000"/>
                </a:solidFill>
              </a:rPr>
              <a:t> </a:t>
            </a:r>
            <a:r>
              <a:rPr lang="en-CA" dirty="0" smtClean="0"/>
              <a:t>selection and implementation </a:t>
            </a:r>
            <a:endParaRPr lang="en-CA" dirty="0"/>
          </a:p>
        </p:txBody>
      </p:sp>
      <p:sp>
        <p:nvSpPr>
          <p:cNvPr id="7" name="Rectangle 6"/>
          <p:cNvSpPr/>
          <p:nvPr/>
        </p:nvSpPr>
        <p:spPr>
          <a:xfrm>
            <a:off x="1134420" y="1882218"/>
            <a:ext cx="1480988" cy="738187"/>
          </a:xfrm>
          <a:prstGeom prst="rect">
            <a:avLst/>
          </a:prstGeom>
          <a:solidFill>
            <a:srgbClr val="2947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341" tIns="67341" rIns="67341" bIns="67341"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bg1"/>
                </a:solidFill>
              </a:rPr>
              <a:t>Launch your SIEM selection project and collect requirements </a:t>
            </a:r>
            <a:endParaRPr lang="en-CA" sz="1200" kern="1200" dirty="0">
              <a:solidFill>
                <a:schemeClr val="bg1"/>
              </a:solidFill>
            </a:endParaRPr>
          </a:p>
        </p:txBody>
      </p:sp>
      <p:sp>
        <p:nvSpPr>
          <p:cNvPr id="8" name="Freeform 7"/>
          <p:cNvSpPr/>
          <p:nvPr/>
        </p:nvSpPr>
        <p:spPr>
          <a:xfrm>
            <a:off x="1708822" y="2671290"/>
            <a:ext cx="332184" cy="276820"/>
          </a:xfrm>
          <a:custGeom>
            <a:avLst/>
            <a:gdLst>
              <a:gd name="connsiteX0" fmla="*/ 0 w 276820"/>
              <a:gd name="connsiteY0" fmla="*/ 66437 h 332184"/>
              <a:gd name="connsiteX1" fmla="*/ 138410 w 276820"/>
              <a:gd name="connsiteY1" fmla="*/ 66437 h 332184"/>
              <a:gd name="connsiteX2" fmla="*/ 138410 w 276820"/>
              <a:gd name="connsiteY2" fmla="*/ 0 h 332184"/>
              <a:gd name="connsiteX3" fmla="*/ 276820 w 276820"/>
              <a:gd name="connsiteY3" fmla="*/ 166092 h 332184"/>
              <a:gd name="connsiteX4" fmla="*/ 138410 w 276820"/>
              <a:gd name="connsiteY4" fmla="*/ 332184 h 332184"/>
              <a:gd name="connsiteX5" fmla="*/ 138410 w 276820"/>
              <a:gd name="connsiteY5" fmla="*/ 265747 h 332184"/>
              <a:gd name="connsiteX6" fmla="*/ 0 w 276820"/>
              <a:gd name="connsiteY6" fmla="*/ 265747 h 332184"/>
              <a:gd name="connsiteX7" fmla="*/ 0 w 276820"/>
              <a:gd name="connsiteY7" fmla="*/ 66437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20" h="332184">
                <a:moveTo>
                  <a:pt x="221456" y="0"/>
                </a:moveTo>
                <a:lnTo>
                  <a:pt x="221456" y="166092"/>
                </a:lnTo>
                <a:lnTo>
                  <a:pt x="276820" y="166092"/>
                </a:lnTo>
                <a:lnTo>
                  <a:pt x="138410" y="332184"/>
                </a:lnTo>
                <a:lnTo>
                  <a:pt x="0" y="166092"/>
                </a:lnTo>
                <a:lnTo>
                  <a:pt x="55364" y="166092"/>
                </a:lnTo>
                <a:lnTo>
                  <a:pt x="55364" y="0"/>
                </a:lnTo>
                <a:lnTo>
                  <a:pt x="221456" y="0"/>
                </a:lnTo>
                <a:close/>
              </a:path>
            </a:pathLst>
          </a:custGeom>
          <a:solidFill>
            <a:schemeClr val="tx2">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66437" tIns="0" rIns="66437" bIns="83046" numCol="1" spcCol="1270" anchor="ctr" anchorCtr="0">
            <a:noAutofit/>
          </a:bodyPr>
          <a:lstStyle/>
          <a:p>
            <a:pPr lvl="0" algn="ctr" defTabSz="533400">
              <a:lnSpc>
                <a:spcPct val="90000"/>
              </a:lnSpc>
              <a:spcBef>
                <a:spcPct val="0"/>
              </a:spcBef>
              <a:spcAft>
                <a:spcPct val="35000"/>
              </a:spcAft>
            </a:pPr>
            <a:endParaRPr lang="en-CA" sz="1200" kern="1200" dirty="0"/>
          </a:p>
        </p:txBody>
      </p:sp>
      <p:sp>
        <p:nvSpPr>
          <p:cNvPr id="9" name="Rectangle 8"/>
          <p:cNvSpPr/>
          <p:nvPr/>
        </p:nvSpPr>
        <p:spPr>
          <a:xfrm>
            <a:off x="1134420" y="2998995"/>
            <a:ext cx="1480988" cy="738187"/>
          </a:xfrm>
          <a:prstGeom prst="rect">
            <a:avLst/>
          </a:prstGeom>
          <a:solidFill>
            <a:srgbClr val="2947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341" tIns="67341" rIns="67341" bIns="67341"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bg1"/>
                </a:solidFill>
              </a:rPr>
              <a:t>Select your SIEM solution</a:t>
            </a:r>
            <a:endParaRPr lang="en-CA" sz="1200" b="1" kern="1200" dirty="0"/>
          </a:p>
        </p:txBody>
      </p:sp>
      <p:sp>
        <p:nvSpPr>
          <p:cNvPr id="22" name="Freeform 21"/>
          <p:cNvSpPr/>
          <p:nvPr/>
        </p:nvSpPr>
        <p:spPr>
          <a:xfrm>
            <a:off x="1708822" y="3788067"/>
            <a:ext cx="332184" cy="276821"/>
          </a:xfrm>
          <a:custGeom>
            <a:avLst/>
            <a:gdLst>
              <a:gd name="connsiteX0" fmla="*/ 0 w 276820"/>
              <a:gd name="connsiteY0" fmla="*/ 66437 h 332184"/>
              <a:gd name="connsiteX1" fmla="*/ 138410 w 276820"/>
              <a:gd name="connsiteY1" fmla="*/ 66437 h 332184"/>
              <a:gd name="connsiteX2" fmla="*/ 138410 w 276820"/>
              <a:gd name="connsiteY2" fmla="*/ 0 h 332184"/>
              <a:gd name="connsiteX3" fmla="*/ 276820 w 276820"/>
              <a:gd name="connsiteY3" fmla="*/ 166092 h 332184"/>
              <a:gd name="connsiteX4" fmla="*/ 138410 w 276820"/>
              <a:gd name="connsiteY4" fmla="*/ 332184 h 332184"/>
              <a:gd name="connsiteX5" fmla="*/ 138410 w 276820"/>
              <a:gd name="connsiteY5" fmla="*/ 265747 h 332184"/>
              <a:gd name="connsiteX6" fmla="*/ 0 w 276820"/>
              <a:gd name="connsiteY6" fmla="*/ 265747 h 332184"/>
              <a:gd name="connsiteX7" fmla="*/ 0 w 276820"/>
              <a:gd name="connsiteY7" fmla="*/ 66437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20" h="332184">
                <a:moveTo>
                  <a:pt x="221456" y="0"/>
                </a:moveTo>
                <a:lnTo>
                  <a:pt x="221456" y="166092"/>
                </a:lnTo>
                <a:lnTo>
                  <a:pt x="276820" y="166092"/>
                </a:lnTo>
                <a:lnTo>
                  <a:pt x="138410" y="332184"/>
                </a:lnTo>
                <a:lnTo>
                  <a:pt x="0" y="166092"/>
                </a:lnTo>
                <a:lnTo>
                  <a:pt x="55364" y="166092"/>
                </a:lnTo>
                <a:lnTo>
                  <a:pt x="55364" y="0"/>
                </a:lnTo>
                <a:lnTo>
                  <a:pt x="221456" y="0"/>
                </a:lnTo>
                <a:close/>
              </a:path>
            </a:pathLst>
          </a:custGeom>
          <a:solidFill>
            <a:schemeClr val="tx2">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66437" tIns="1" rIns="66437" bIns="83046" numCol="1" spcCol="1270" anchor="ctr" anchorCtr="0">
            <a:noAutofit/>
          </a:bodyPr>
          <a:lstStyle/>
          <a:p>
            <a:pPr lvl="0" algn="ctr" defTabSz="533400">
              <a:lnSpc>
                <a:spcPct val="90000"/>
              </a:lnSpc>
              <a:spcBef>
                <a:spcPct val="0"/>
              </a:spcBef>
              <a:spcAft>
                <a:spcPct val="35000"/>
              </a:spcAft>
            </a:pPr>
            <a:endParaRPr lang="en-CA" sz="1200" kern="1200" dirty="0"/>
          </a:p>
        </p:txBody>
      </p:sp>
      <p:sp>
        <p:nvSpPr>
          <p:cNvPr id="23" name="Rectangle 22"/>
          <p:cNvSpPr/>
          <p:nvPr/>
        </p:nvSpPr>
        <p:spPr>
          <a:xfrm>
            <a:off x="1134420" y="4115773"/>
            <a:ext cx="1480988" cy="738187"/>
          </a:xfrm>
          <a:prstGeom prst="rect">
            <a:avLst/>
          </a:prstGeom>
          <a:solidFill>
            <a:srgbClr val="2947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341" tIns="67341" rIns="67341" bIns="67341" numCol="1" spcCol="1270" anchor="ctr" anchorCtr="0">
            <a:noAutofit/>
          </a:bodyPr>
          <a:lstStyle/>
          <a:p>
            <a:pPr lvl="0" algn="ctr" defTabSz="533400">
              <a:lnSpc>
                <a:spcPct val="90000"/>
              </a:lnSpc>
              <a:spcBef>
                <a:spcPct val="0"/>
              </a:spcBef>
              <a:spcAft>
                <a:spcPct val="35000"/>
              </a:spcAft>
            </a:pPr>
            <a:r>
              <a:rPr lang="en-CA" sz="1200" b="1" kern="1200" dirty="0" smtClean="0"/>
              <a:t>Plan your SIEM implementation</a:t>
            </a:r>
            <a:endParaRPr lang="en-CA" sz="1200" b="1" kern="1200" dirty="0"/>
          </a:p>
        </p:txBody>
      </p:sp>
      <p:sp>
        <p:nvSpPr>
          <p:cNvPr id="11" name="TextBox 10"/>
          <p:cNvSpPr txBox="1"/>
          <p:nvPr/>
        </p:nvSpPr>
        <p:spPr>
          <a:xfrm>
            <a:off x="255240" y="2112812"/>
            <a:ext cx="890954" cy="276999"/>
          </a:xfrm>
          <a:prstGeom prst="rect">
            <a:avLst/>
          </a:prstGeom>
          <a:noFill/>
        </p:spPr>
        <p:txBody>
          <a:bodyPr wrap="square" rtlCol="0">
            <a:spAutoFit/>
          </a:bodyPr>
          <a:lstStyle/>
          <a:p>
            <a:pPr algn="ctr"/>
            <a:r>
              <a:rPr lang="en-CA" sz="1200" b="1" dirty="0" smtClean="0"/>
              <a:t>Phase 1 </a:t>
            </a:r>
            <a:endParaRPr lang="en-CA" sz="1200" b="1" dirty="0"/>
          </a:p>
        </p:txBody>
      </p:sp>
      <p:sp>
        <p:nvSpPr>
          <p:cNvPr id="12" name="TextBox 11"/>
          <p:cNvSpPr txBox="1"/>
          <p:nvPr/>
        </p:nvSpPr>
        <p:spPr>
          <a:xfrm>
            <a:off x="255240" y="4346367"/>
            <a:ext cx="890954" cy="276999"/>
          </a:xfrm>
          <a:prstGeom prst="rect">
            <a:avLst/>
          </a:prstGeom>
          <a:noFill/>
        </p:spPr>
        <p:txBody>
          <a:bodyPr wrap="square" rtlCol="0">
            <a:spAutoFit/>
          </a:bodyPr>
          <a:lstStyle/>
          <a:p>
            <a:pPr algn="ctr"/>
            <a:r>
              <a:rPr lang="en-CA" sz="1200" b="1" dirty="0" smtClean="0"/>
              <a:t>Phase 3 </a:t>
            </a:r>
            <a:endParaRPr lang="en-CA" sz="1200" b="1" dirty="0"/>
          </a:p>
        </p:txBody>
      </p:sp>
      <p:sp>
        <p:nvSpPr>
          <p:cNvPr id="13" name="TextBox 12"/>
          <p:cNvSpPr txBox="1"/>
          <p:nvPr/>
        </p:nvSpPr>
        <p:spPr>
          <a:xfrm>
            <a:off x="256823" y="3229589"/>
            <a:ext cx="890954" cy="276999"/>
          </a:xfrm>
          <a:prstGeom prst="rect">
            <a:avLst/>
          </a:prstGeom>
          <a:noFill/>
        </p:spPr>
        <p:txBody>
          <a:bodyPr wrap="square" rtlCol="0">
            <a:spAutoFit/>
          </a:bodyPr>
          <a:lstStyle/>
          <a:p>
            <a:pPr algn="ctr"/>
            <a:r>
              <a:rPr lang="en-CA" sz="1200" b="1" dirty="0" smtClean="0"/>
              <a:t>Phase 2 </a:t>
            </a:r>
            <a:endParaRPr lang="en-CA" sz="1200" b="1" dirty="0"/>
          </a:p>
        </p:txBody>
      </p:sp>
      <p:sp>
        <p:nvSpPr>
          <p:cNvPr id="15" name="Right Arrow 14"/>
          <p:cNvSpPr/>
          <p:nvPr/>
        </p:nvSpPr>
        <p:spPr>
          <a:xfrm>
            <a:off x="2763463" y="3214677"/>
            <a:ext cx="1008185" cy="381106"/>
          </a:xfrm>
          <a:prstGeom prst="rightArrow">
            <a:avLst/>
          </a:prstGeom>
          <a:solidFill>
            <a:schemeClr val="tx2">
              <a:lumMod val="65000"/>
            </a:schemeClr>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p:cNvPicPr>
            <a:picLocks noChangeAspect="1"/>
          </p:cNvPicPr>
          <p:nvPr/>
        </p:nvPicPr>
        <p:blipFill>
          <a:blip r:embed="rId2"/>
          <a:stretch>
            <a:fillRect/>
          </a:stretch>
        </p:blipFill>
        <p:spPr>
          <a:xfrm>
            <a:off x="4320466" y="3316203"/>
            <a:ext cx="1620908" cy="1276242"/>
          </a:xfrm>
          <a:prstGeom prst="rect">
            <a:avLst/>
          </a:prstGeom>
          <a:ln>
            <a:solidFill>
              <a:schemeClr val="tx2">
                <a:lumMod val="85000"/>
              </a:schemeClr>
            </a:solidFill>
          </a:ln>
          <a:effectLst>
            <a:outerShdw blurRad="50800" dist="38100" dir="2700000" algn="tl" rotWithShape="0">
              <a:prstClr val="black">
                <a:alpha val="40000"/>
              </a:prstClr>
            </a:outerShdw>
          </a:effectLst>
        </p:spPr>
      </p:pic>
      <p:sp>
        <p:nvSpPr>
          <p:cNvPr id="20" name="Rectangle 19"/>
          <p:cNvSpPr/>
          <p:nvPr/>
        </p:nvSpPr>
        <p:spPr>
          <a:xfrm>
            <a:off x="2825260" y="1266563"/>
            <a:ext cx="2971800" cy="13681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bg1"/>
                </a:solidFill>
              </a:rPr>
              <a:t>Use the project steps and activity instructions outlined in this blueprint to streamline your selection process and implementation planning. </a:t>
            </a:r>
            <a:endParaRPr lang="en-CA" sz="1400" dirty="0">
              <a:solidFill>
                <a:schemeClr val="bg1"/>
              </a:solidFill>
            </a:endParaRPr>
          </a:p>
        </p:txBody>
      </p:sp>
      <p:sp>
        <p:nvSpPr>
          <p:cNvPr id="21" name="Rectangle 20"/>
          <p:cNvSpPr/>
          <p:nvPr/>
        </p:nvSpPr>
        <p:spPr>
          <a:xfrm>
            <a:off x="5910140" y="1263116"/>
            <a:ext cx="2967160" cy="1371600"/>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bg1"/>
                </a:solidFill>
              </a:rPr>
              <a:t>Save </a:t>
            </a:r>
            <a:r>
              <a:rPr lang="en-CA" sz="1400" i="1" dirty="0" smtClean="0">
                <a:solidFill>
                  <a:schemeClr val="bg1"/>
                </a:solidFill>
              </a:rPr>
              <a:t>time and money, and improve</a:t>
            </a:r>
            <a:r>
              <a:rPr lang="en-CA" sz="1400" dirty="0" smtClean="0">
                <a:solidFill>
                  <a:schemeClr val="bg1"/>
                </a:solidFill>
              </a:rPr>
              <a:t> </a:t>
            </a:r>
            <a:r>
              <a:rPr lang="en-CA" sz="1400" i="1" dirty="0" smtClean="0">
                <a:solidFill>
                  <a:schemeClr val="bg1"/>
                </a:solidFill>
              </a:rPr>
              <a:t>the impact of your SIEM procurement</a:t>
            </a:r>
            <a:r>
              <a:rPr lang="en-CA" sz="1400" dirty="0" smtClean="0">
                <a:solidFill>
                  <a:schemeClr val="bg1"/>
                </a:solidFill>
              </a:rPr>
              <a:t> by leveraging Info-Tech’s research and project steps. </a:t>
            </a:r>
            <a:endParaRPr lang="en-CA" sz="1400" dirty="0">
              <a:solidFill>
                <a:schemeClr val="bg1"/>
              </a:solidFill>
            </a:endParaRPr>
          </a:p>
        </p:txBody>
      </p:sp>
      <p:pic>
        <p:nvPicPr>
          <p:cNvPr id="3" name="Picture 2"/>
          <p:cNvPicPr>
            <a:picLocks noChangeAspect="1"/>
          </p:cNvPicPr>
          <p:nvPr/>
        </p:nvPicPr>
        <p:blipFill>
          <a:blip r:embed="rId3"/>
          <a:stretch>
            <a:fillRect/>
          </a:stretch>
        </p:blipFill>
        <p:spPr>
          <a:xfrm>
            <a:off x="4110455" y="3029405"/>
            <a:ext cx="1670800" cy="1265117"/>
          </a:xfrm>
          <a:prstGeom prst="rect">
            <a:avLst/>
          </a:prstGeom>
          <a:ln>
            <a:solidFill>
              <a:schemeClr val="tx2">
                <a:lumMod val="85000"/>
              </a:schemeClr>
            </a:solidFill>
          </a:ln>
          <a:effectLst>
            <a:outerShdw blurRad="50800" dist="38100" dir="2700000" algn="tl" rotWithShape="0">
              <a:prstClr val="black">
                <a:alpha val="40000"/>
              </a:prstClr>
            </a:outerShdw>
          </a:effectLst>
        </p:spPr>
      </p:pic>
      <p:grpSp>
        <p:nvGrpSpPr>
          <p:cNvPr id="24" name="Group 96"/>
          <p:cNvGrpSpPr/>
          <p:nvPr/>
        </p:nvGrpSpPr>
        <p:grpSpPr>
          <a:xfrm>
            <a:off x="251520" y="5463144"/>
            <a:ext cx="8625780" cy="863312"/>
            <a:chOff x="288652" y="5767674"/>
            <a:chExt cx="8625780" cy="863312"/>
          </a:xfrm>
        </p:grpSpPr>
        <p:sp>
          <p:nvSpPr>
            <p:cNvPr id="25" name="Rectangle 97"/>
            <p:cNvSpPr/>
            <p:nvPr/>
          </p:nvSpPr>
          <p:spPr>
            <a:xfrm>
              <a:off x="288652" y="5770672"/>
              <a:ext cx="8625780" cy="860314"/>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endParaRPr lang="en-CA" sz="1200" b="1" dirty="0">
                <a:solidFill>
                  <a:srgbClr val="333333"/>
                </a:solidFill>
              </a:endParaRPr>
            </a:p>
          </p:txBody>
        </p:sp>
        <p:pic>
          <p:nvPicPr>
            <p:cNvPr id="26"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52" y="5767674"/>
              <a:ext cx="804411" cy="852159"/>
            </a:xfrm>
            <a:prstGeom prst="rect">
              <a:avLst/>
            </a:prstGeom>
          </p:spPr>
        </p:pic>
      </p:grpSp>
      <p:sp>
        <p:nvSpPr>
          <p:cNvPr id="10" name="Rectangle 9"/>
          <p:cNvSpPr/>
          <p:nvPr/>
        </p:nvSpPr>
        <p:spPr>
          <a:xfrm>
            <a:off x="190162" y="5495459"/>
            <a:ext cx="8687138" cy="830997"/>
          </a:xfrm>
          <a:prstGeom prst="rect">
            <a:avLst/>
          </a:prstGeom>
        </p:spPr>
        <p:txBody>
          <a:bodyPr wrap="square">
            <a:spAutoFit/>
          </a:bodyPr>
          <a:lstStyle/>
          <a:p>
            <a:pPr marL="903288">
              <a:spcBef>
                <a:spcPts val="600"/>
              </a:spcBef>
              <a:spcAft>
                <a:spcPts val="600"/>
              </a:spcAft>
            </a:pPr>
            <a:r>
              <a:rPr lang="en-US" sz="1200" dirty="0"/>
              <a:t>Not everyone’s process needs are the same. These differences drive out different categories and niches within the </a:t>
            </a:r>
            <a:r>
              <a:rPr lang="en-CA" sz="1200" dirty="0"/>
              <a:t>Security Information and Event Management </a:t>
            </a:r>
            <a:r>
              <a:rPr lang="en-CA" sz="1200" dirty="0" smtClean="0"/>
              <a:t>(SIEM) </a:t>
            </a:r>
            <a:r>
              <a:rPr lang="en-US" sz="1200" dirty="0"/>
              <a:t>market space. Understand your own business’s processes and the unique technical and functional requirements that accompany them. Use your own set of requirements to determine the </a:t>
            </a:r>
            <a:r>
              <a:rPr lang="en-CA" sz="1200" dirty="0"/>
              <a:t>SIEM</a:t>
            </a:r>
            <a:r>
              <a:rPr lang="en-CA" sz="1200" b="1" dirty="0">
                <a:solidFill>
                  <a:srgbClr val="FF0000"/>
                </a:solidFill>
              </a:rPr>
              <a:t> </a:t>
            </a:r>
            <a:r>
              <a:rPr lang="en-US" sz="1200" dirty="0"/>
              <a:t>solution that best fits your organization. </a:t>
            </a:r>
          </a:p>
        </p:txBody>
      </p:sp>
    </p:spTree>
    <p:extLst>
      <p:ext uri="{BB962C8B-B14F-4D97-AF65-F5344CB8AC3E}">
        <p14:creationId xmlns:p14="http://schemas.microsoft.com/office/powerpoint/2010/main" val="94729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3" name="Text Placeholder 2"/>
          <p:cNvSpPr>
            <a:spLocks noGrp="1"/>
          </p:cNvSpPr>
          <p:nvPr>
            <p:ph type="body" sz="quarter" idx="16"/>
          </p:nvPr>
        </p:nvSpPr>
        <p:spPr>
          <a:xfrm>
            <a:off x="323528" y="1607231"/>
            <a:ext cx="4041648" cy="1872344"/>
          </a:xfrm>
        </p:spPr>
        <p:txBody>
          <a:bodyPr/>
          <a:lstStyle/>
          <a:p>
            <a:pPr>
              <a:spcBef>
                <a:spcPts val="600"/>
              </a:spcBef>
            </a:pPr>
            <a:r>
              <a:rPr lang="en-CA" dirty="0" smtClean="0"/>
              <a:t>IT or Security managers who wish to implement a </a:t>
            </a:r>
            <a:r>
              <a:rPr lang="en-CA" dirty="0"/>
              <a:t>Security Information and Event Management (</a:t>
            </a:r>
            <a:r>
              <a:rPr lang="en-CA" dirty="0" smtClean="0"/>
              <a:t>SIEM) solution at their organization.</a:t>
            </a:r>
          </a:p>
          <a:p>
            <a:pPr>
              <a:spcBef>
                <a:spcPts val="600"/>
              </a:spcBef>
            </a:pPr>
            <a:r>
              <a:rPr lang="en-CA" dirty="0" smtClean="0"/>
              <a:t>Organizations that want additional security and visibility into their network activity.</a:t>
            </a:r>
          </a:p>
          <a:p>
            <a:pPr>
              <a:spcBef>
                <a:spcPts val="600"/>
              </a:spcBef>
            </a:pPr>
            <a:r>
              <a:rPr lang="en-CA" dirty="0" smtClean="0"/>
              <a:t>Organizations under stringent compliance obligations.</a:t>
            </a:r>
            <a:endParaRPr lang="en-CA" dirty="0"/>
          </a:p>
        </p:txBody>
      </p:sp>
      <p:sp>
        <p:nvSpPr>
          <p:cNvPr id="4" name="Text Placeholder 3"/>
          <p:cNvSpPr>
            <a:spLocks noGrp="1"/>
          </p:cNvSpPr>
          <p:nvPr>
            <p:ph type="body" sz="quarter" idx="27"/>
          </p:nvPr>
        </p:nvSpPr>
        <p:spPr>
          <a:xfrm>
            <a:off x="323529" y="4252346"/>
            <a:ext cx="8496944" cy="1946153"/>
          </a:xfrm>
        </p:spPr>
        <p:txBody>
          <a:bodyPr/>
          <a:lstStyle/>
          <a:p>
            <a:pPr>
              <a:spcBef>
                <a:spcPts val="600"/>
              </a:spcBef>
            </a:pPr>
            <a:r>
              <a:rPr lang="en-CA" dirty="0" smtClean="0"/>
              <a:t>A formalized selection process to identify which SIEM solution is best for your organization to gain full visibility and analyze activity across your network.</a:t>
            </a:r>
          </a:p>
          <a:p>
            <a:pPr>
              <a:spcBef>
                <a:spcPts val="600"/>
              </a:spcBef>
            </a:pPr>
            <a:r>
              <a:rPr lang="en-CA" dirty="0" smtClean="0"/>
              <a:t>An evaluation of the current SIEM products and vendors that can be customized to your organization through the Vendor Shortlist tool.</a:t>
            </a:r>
          </a:p>
          <a:p>
            <a:pPr>
              <a:spcBef>
                <a:spcPts val="600"/>
              </a:spcBef>
            </a:pPr>
            <a:r>
              <a:rPr lang="en-CA" dirty="0" smtClean="0"/>
              <a:t>A completed selection process through the use of a Request for Proposal (RFP) template and a Vendor Demo Script to ensure that you are obtaining the correct information.</a:t>
            </a:r>
          </a:p>
          <a:p>
            <a:pPr>
              <a:spcBef>
                <a:spcPts val="600"/>
              </a:spcBef>
            </a:pPr>
            <a:r>
              <a:rPr lang="en-CA" dirty="0" smtClean="0"/>
              <a:t>An implementation plan that includes the overall defining architecture of your final SIEM solution.</a:t>
            </a:r>
            <a:endParaRPr lang="en-CA" dirty="0"/>
          </a:p>
        </p:txBody>
      </p:sp>
      <p:sp>
        <p:nvSpPr>
          <p:cNvPr id="5" name="Text Placeholder 4"/>
          <p:cNvSpPr>
            <a:spLocks noGrp="1"/>
          </p:cNvSpPr>
          <p:nvPr>
            <p:ph type="body" sz="quarter" idx="26"/>
          </p:nvPr>
        </p:nvSpPr>
        <p:spPr/>
        <p:txBody>
          <a:bodyPr/>
          <a:lstStyle/>
          <a:p>
            <a:pPr>
              <a:spcBef>
                <a:spcPts val="600"/>
              </a:spcBef>
            </a:pPr>
            <a:r>
              <a:rPr lang="en-CA" dirty="0" smtClean="0"/>
              <a:t>Select an appropriate SIEM solution based on vendor research.</a:t>
            </a:r>
          </a:p>
          <a:p>
            <a:pPr>
              <a:spcBef>
                <a:spcPts val="600"/>
              </a:spcBef>
            </a:pPr>
            <a:r>
              <a:rPr lang="en-CA" dirty="0" smtClean="0"/>
              <a:t>Create an implementation roadmap.</a:t>
            </a:r>
          </a:p>
          <a:p>
            <a:pPr>
              <a:spcBef>
                <a:spcPts val="600"/>
              </a:spcBef>
            </a:pPr>
            <a:r>
              <a:rPr lang="en-CA" dirty="0" smtClean="0"/>
              <a:t>Define your SIEM architecture.</a:t>
            </a:r>
          </a:p>
          <a:p>
            <a:pPr>
              <a:spcBef>
                <a:spcPts val="600"/>
              </a:spcBef>
            </a:pPr>
            <a:r>
              <a:rPr lang="en-CA" dirty="0" smtClean="0"/>
              <a:t>Measure the continued value of your SIEM.</a:t>
            </a:r>
          </a:p>
        </p:txBody>
      </p:sp>
    </p:spTree>
    <p:extLst>
      <p:ext uri="{BB962C8B-B14F-4D97-AF65-F5344CB8AC3E}">
        <p14:creationId xmlns:p14="http://schemas.microsoft.com/office/powerpoint/2010/main" val="122645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dirty="0" smtClean="0"/>
              <a:t>Security threats continue to be more sophisticated and advanced with each day, with the majority often going completely undetected.</a:t>
            </a:r>
          </a:p>
          <a:p>
            <a:r>
              <a:rPr lang="en-US" dirty="0" smtClean="0"/>
              <a:t>Organizations are usually scrambling to keep up and implement new security controls to protect themselves, which adds a new layer of complexity.</a:t>
            </a:r>
            <a:endParaRPr lang="en-US" dirty="0"/>
          </a:p>
        </p:txBody>
      </p:sp>
      <p:sp>
        <p:nvSpPr>
          <p:cNvPr id="4" name="Text Placeholder 3"/>
          <p:cNvSpPr>
            <a:spLocks noGrp="1"/>
          </p:cNvSpPr>
          <p:nvPr>
            <p:ph type="body" sz="quarter" idx="11"/>
          </p:nvPr>
        </p:nvSpPr>
        <p:spPr/>
        <p:txBody>
          <a:bodyPr/>
          <a:lstStyle/>
          <a:p>
            <a:r>
              <a:rPr lang="en-US" dirty="0" smtClean="0"/>
              <a:t>With the rise of Advanced Persistent Threats (APTs) and insider attacks, it becomes extremely difficult for security staff to detect all the risks.</a:t>
            </a:r>
          </a:p>
          <a:p>
            <a:r>
              <a:rPr lang="en-US" dirty="0" smtClean="0"/>
              <a:t>Many IT and IT Security staff are already stretched thin by keeping track of many different security technologies that already exist.</a:t>
            </a:r>
          </a:p>
          <a:p>
            <a:endParaRPr lang="en-US" dirty="0"/>
          </a:p>
        </p:txBody>
      </p:sp>
      <p:sp>
        <p:nvSpPr>
          <p:cNvPr id="5" name="Text Placeholder 4"/>
          <p:cNvSpPr>
            <a:spLocks noGrp="1"/>
          </p:cNvSpPr>
          <p:nvPr>
            <p:ph type="body" sz="quarter" idx="12"/>
          </p:nvPr>
        </p:nvSpPr>
        <p:spPr/>
        <p:txBody>
          <a:bodyPr/>
          <a:lstStyle/>
          <a:p>
            <a:r>
              <a:rPr lang="en-US" dirty="0" smtClean="0"/>
              <a:t>SIEM can provide a great deal of visibility into an organization’s networks and identify extremely sophisticated threats that may have otherwise been hidden.</a:t>
            </a:r>
          </a:p>
          <a:p>
            <a:r>
              <a:rPr lang="en-US" dirty="0" smtClean="0"/>
              <a:t>By integrating with other security technologies, the SIEM solution can act as a single window into the threats and possible breaches that your organization is facing. </a:t>
            </a:r>
          </a:p>
          <a:p>
            <a:r>
              <a:rPr lang="en-US" dirty="0" smtClean="0"/>
              <a:t>SIEM technology is also becoming more advanced with the capability to use advanced correlation engines as well as big data analytics to provide insightful analysis and forensics into the overall data.</a:t>
            </a:r>
          </a:p>
          <a:p>
            <a:r>
              <a:rPr lang="en-US" dirty="0" smtClean="0"/>
              <a:t>Use Info-Tech’s research to gain more insight into which vendors and products are appropriate for your business, and follow our implementation to ensure that you are set up for success.</a:t>
            </a:r>
            <a:endParaRPr lang="en-US" dirty="0"/>
          </a:p>
        </p:txBody>
      </p:sp>
      <p:sp>
        <p:nvSpPr>
          <p:cNvPr id="6" name="Text Placeholder 5"/>
          <p:cNvSpPr>
            <a:spLocks noGrp="1"/>
          </p:cNvSpPr>
          <p:nvPr>
            <p:ph type="body" sz="quarter" idx="13"/>
          </p:nvPr>
        </p:nvSpPr>
        <p:spPr>
          <a:xfrm>
            <a:off x="5737241" y="1495997"/>
            <a:ext cx="3083231" cy="2663309"/>
          </a:xfrm>
        </p:spPr>
        <p:txBody>
          <a:bodyPr/>
          <a:lstStyle/>
          <a:p>
            <a:pPr marL="228600" indent="-228600">
              <a:spcBef>
                <a:spcPts val="0"/>
              </a:spcBef>
              <a:spcAft>
                <a:spcPts val="0"/>
              </a:spcAft>
              <a:buSzPct val="100000"/>
              <a:buFont typeface="+mj-lt"/>
              <a:buAutoNum type="arabicPeriod"/>
            </a:pPr>
            <a:r>
              <a:rPr lang="en-CA" b="1" dirty="0" smtClean="0">
                <a:solidFill>
                  <a:srgbClr val="333333"/>
                </a:solidFill>
              </a:rPr>
              <a:t>A SIEM isn’t for everyone.</a:t>
            </a:r>
            <a:br>
              <a:rPr lang="en-CA" b="1" dirty="0" smtClean="0">
                <a:solidFill>
                  <a:srgbClr val="333333"/>
                </a:solidFill>
              </a:rPr>
            </a:br>
            <a:r>
              <a:rPr lang="en-CA" dirty="0" smtClean="0"/>
              <a:t>Review your appropriateness and create a formalized SIEM selection process to determine your needs. </a:t>
            </a:r>
            <a:endParaRPr lang="en-CA" dirty="0">
              <a:solidFill>
                <a:srgbClr val="333333"/>
              </a:solidFill>
            </a:endParaRPr>
          </a:p>
          <a:p>
            <a:pPr marL="228600" indent="-228600">
              <a:spcBef>
                <a:spcPts val="0"/>
              </a:spcBef>
              <a:spcAft>
                <a:spcPts val="0"/>
              </a:spcAft>
              <a:buSzPct val="100000"/>
              <a:buFont typeface="+mj-lt"/>
              <a:buAutoNum type="arabicPeriod"/>
            </a:pPr>
            <a:r>
              <a:rPr lang="en-CA" b="1" dirty="0" smtClean="0"/>
              <a:t>A SIEM is not your only answer.</a:t>
            </a:r>
            <a:r>
              <a:rPr lang="en-CA" b="1" dirty="0">
                <a:solidFill>
                  <a:srgbClr val="333333"/>
                </a:solidFill>
              </a:rPr>
              <a:t/>
            </a:r>
            <a:br>
              <a:rPr lang="en-CA" b="1" dirty="0">
                <a:solidFill>
                  <a:srgbClr val="333333"/>
                </a:solidFill>
              </a:rPr>
            </a:br>
            <a:r>
              <a:rPr lang="en-CA" dirty="0" smtClean="0"/>
              <a:t>Proper implementation and ongoing use is needed in order to maximize the benefits of a SIEM solution</a:t>
            </a:r>
          </a:p>
          <a:p>
            <a:pPr marL="228600" indent="-228600">
              <a:spcBef>
                <a:spcPts val="0"/>
              </a:spcBef>
              <a:spcAft>
                <a:spcPts val="0"/>
              </a:spcAft>
              <a:buSzPct val="100000"/>
              <a:buFont typeface="+mj-lt"/>
              <a:buAutoNum type="arabicPeriod"/>
            </a:pPr>
            <a:endParaRPr lang="en-CA"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Info-Tech offers various levels of project support to best suit your needs</a:t>
            </a:r>
          </a:p>
        </p:txBody>
      </p:sp>
      <p:sp>
        <p:nvSpPr>
          <p:cNvPr id="8" name="Rectangle 5"/>
          <p:cNvSpPr/>
          <p:nvPr/>
        </p:nvSpPr>
        <p:spPr>
          <a:xfrm>
            <a:off x="943470" y="1450598"/>
            <a:ext cx="7654087" cy="4164602"/>
          </a:xfrm>
          <a:custGeom>
            <a:avLst/>
            <a:gdLst>
              <a:gd name="connsiteX0" fmla="*/ 0 w 7653121"/>
              <a:gd name="connsiteY0" fmla="*/ 0 h 4065514"/>
              <a:gd name="connsiteX1" fmla="*/ 7653121 w 7653121"/>
              <a:gd name="connsiteY1" fmla="*/ 0 h 4065514"/>
              <a:gd name="connsiteX2" fmla="*/ 7653121 w 7653121"/>
              <a:gd name="connsiteY2" fmla="*/ 4065514 h 4065514"/>
              <a:gd name="connsiteX3" fmla="*/ 0 w 7653121"/>
              <a:gd name="connsiteY3" fmla="*/ 4065514 h 4065514"/>
              <a:gd name="connsiteX4" fmla="*/ 0 w 7653121"/>
              <a:gd name="connsiteY4" fmla="*/ 0 h 4065514"/>
              <a:gd name="connsiteX0" fmla="*/ 0 w 7653121"/>
              <a:gd name="connsiteY0" fmla="*/ 482600 h 4548114"/>
              <a:gd name="connsiteX1" fmla="*/ 7644654 w 7653121"/>
              <a:gd name="connsiteY1" fmla="*/ 0 h 4548114"/>
              <a:gd name="connsiteX2" fmla="*/ 7653121 w 7653121"/>
              <a:gd name="connsiteY2" fmla="*/ 4548114 h 4548114"/>
              <a:gd name="connsiteX3" fmla="*/ 0 w 7653121"/>
              <a:gd name="connsiteY3" fmla="*/ 4548114 h 4548114"/>
              <a:gd name="connsiteX4" fmla="*/ 0 w 7653121"/>
              <a:gd name="connsiteY4" fmla="*/ 482600 h 4548114"/>
              <a:gd name="connsiteX0" fmla="*/ 0 w 7653934"/>
              <a:gd name="connsiteY0" fmla="*/ 465667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465667 h 4531181"/>
              <a:gd name="connsiteX0" fmla="*/ 0 w 7653934"/>
              <a:gd name="connsiteY0" fmla="*/ 2006601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2006601 h 4531181"/>
              <a:gd name="connsiteX0" fmla="*/ 0 w 7653934"/>
              <a:gd name="connsiteY0" fmla="*/ 1871134 h 4395714"/>
              <a:gd name="connsiteX1" fmla="*/ 7653120 w 7653934"/>
              <a:gd name="connsiteY1" fmla="*/ 0 h 4395714"/>
              <a:gd name="connsiteX2" fmla="*/ 7653121 w 7653934"/>
              <a:gd name="connsiteY2" fmla="*/ 4395714 h 4395714"/>
              <a:gd name="connsiteX3" fmla="*/ 0 w 7653934"/>
              <a:gd name="connsiteY3" fmla="*/ 4395714 h 4395714"/>
              <a:gd name="connsiteX4" fmla="*/ 0 w 7653934"/>
              <a:gd name="connsiteY4" fmla="*/ 1871134 h 439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934" h="4395714">
                <a:moveTo>
                  <a:pt x="0" y="1871134"/>
                </a:moveTo>
                <a:lnTo>
                  <a:pt x="7653120" y="0"/>
                </a:lnTo>
                <a:cubicBezTo>
                  <a:pt x="7655942" y="1516038"/>
                  <a:pt x="7650299" y="2879676"/>
                  <a:pt x="7653121" y="4395714"/>
                </a:cubicBezTo>
                <a:lnTo>
                  <a:pt x="0" y="4395714"/>
                </a:lnTo>
                <a:lnTo>
                  <a:pt x="0" y="1871134"/>
                </a:lnTo>
                <a:close/>
              </a:path>
            </a:pathLst>
          </a:custGeom>
          <a:solidFill>
            <a:schemeClr val="accent2">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9" name="Rectangle 3"/>
          <p:cNvSpPr/>
          <p:nvPr/>
        </p:nvSpPr>
        <p:spPr>
          <a:xfrm>
            <a:off x="943319" y="2278835"/>
            <a:ext cx="7654239" cy="3342992"/>
          </a:xfrm>
          <a:custGeom>
            <a:avLst/>
            <a:gdLst>
              <a:gd name="connsiteX0" fmla="*/ 0 w 7653121"/>
              <a:gd name="connsiteY0" fmla="*/ 0 h 1372873"/>
              <a:gd name="connsiteX1" fmla="*/ 7653121 w 7653121"/>
              <a:gd name="connsiteY1" fmla="*/ 0 h 1372873"/>
              <a:gd name="connsiteX2" fmla="*/ 7653121 w 7653121"/>
              <a:gd name="connsiteY2" fmla="*/ 1372873 h 1372873"/>
              <a:gd name="connsiteX3" fmla="*/ 0 w 7653121"/>
              <a:gd name="connsiteY3" fmla="*/ 1372873 h 1372873"/>
              <a:gd name="connsiteX4" fmla="*/ 0 w 7653121"/>
              <a:gd name="connsiteY4" fmla="*/ 0 h 1372873"/>
              <a:gd name="connsiteX0" fmla="*/ 0 w 7662646"/>
              <a:gd name="connsiteY0" fmla="*/ 2162175 h 3535048"/>
              <a:gd name="connsiteX1" fmla="*/ 7662646 w 7662646"/>
              <a:gd name="connsiteY1" fmla="*/ 0 h 3535048"/>
              <a:gd name="connsiteX2" fmla="*/ 7653121 w 7662646"/>
              <a:gd name="connsiteY2" fmla="*/ 3535048 h 3535048"/>
              <a:gd name="connsiteX3" fmla="*/ 0 w 7662646"/>
              <a:gd name="connsiteY3" fmla="*/ 3535048 h 3535048"/>
              <a:gd name="connsiteX4" fmla="*/ 0 w 7662646"/>
              <a:gd name="connsiteY4" fmla="*/ 2162175 h 3535048"/>
              <a:gd name="connsiteX0" fmla="*/ 9525 w 7662646"/>
              <a:gd name="connsiteY0" fmla="*/ 1809750 h 3535048"/>
              <a:gd name="connsiteX1" fmla="*/ 7662646 w 7662646"/>
              <a:gd name="connsiteY1" fmla="*/ 0 h 3535048"/>
              <a:gd name="connsiteX2" fmla="*/ 7653121 w 7662646"/>
              <a:gd name="connsiteY2" fmla="*/ 3535048 h 3535048"/>
              <a:gd name="connsiteX3" fmla="*/ 0 w 7662646"/>
              <a:gd name="connsiteY3" fmla="*/ 3535048 h 3535048"/>
              <a:gd name="connsiteX4" fmla="*/ 9525 w 7662646"/>
              <a:gd name="connsiteY4" fmla="*/ 1809750 h 3535048"/>
              <a:gd name="connsiteX0" fmla="*/ 9525 w 7663766"/>
              <a:gd name="connsiteY0" fmla="*/ 1809750 h 3535048"/>
              <a:gd name="connsiteX1" fmla="*/ 7662646 w 7663766"/>
              <a:gd name="connsiteY1" fmla="*/ 0 h 3535048"/>
              <a:gd name="connsiteX2" fmla="*/ 7663766 w 7663766"/>
              <a:gd name="connsiteY2" fmla="*/ 3529732 h 3535048"/>
              <a:gd name="connsiteX3" fmla="*/ 0 w 7663766"/>
              <a:gd name="connsiteY3" fmla="*/ 3535048 h 3535048"/>
              <a:gd name="connsiteX4" fmla="*/ 9525 w 7663766"/>
              <a:gd name="connsiteY4" fmla="*/ 1809750 h 353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766" h="3535048">
                <a:moveTo>
                  <a:pt x="9525" y="1809750"/>
                </a:moveTo>
                <a:lnTo>
                  <a:pt x="7662646" y="0"/>
                </a:lnTo>
                <a:cubicBezTo>
                  <a:pt x="7663019" y="1176577"/>
                  <a:pt x="7663393" y="2353155"/>
                  <a:pt x="7663766" y="3529732"/>
                </a:cubicBezTo>
                <a:lnTo>
                  <a:pt x="0" y="3535048"/>
                </a:lnTo>
                <a:lnTo>
                  <a:pt x="9525" y="1809750"/>
                </a:lnTo>
                <a:close/>
              </a:path>
            </a:pathLst>
          </a:custGeom>
          <a:solidFill>
            <a:schemeClr val="accent1">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grpSp>
        <p:nvGrpSpPr>
          <p:cNvPr id="10" name="Group 9"/>
          <p:cNvGrpSpPr/>
          <p:nvPr/>
        </p:nvGrpSpPr>
        <p:grpSpPr>
          <a:xfrm>
            <a:off x="797388" y="1334323"/>
            <a:ext cx="8017400" cy="4472882"/>
            <a:chOff x="755678" y="1691853"/>
            <a:chExt cx="8017400" cy="4431212"/>
          </a:xfrm>
        </p:grpSpPr>
        <p:sp>
          <p:nvSpPr>
            <p:cNvPr id="41" name="Oval 40"/>
            <p:cNvSpPr/>
            <p:nvPr/>
          </p:nvSpPr>
          <p:spPr>
            <a:xfrm>
              <a:off x="755678" y="5882841"/>
              <a:ext cx="240224" cy="240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42" name="Rectangle 41"/>
            <p:cNvSpPr/>
            <p:nvPr/>
          </p:nvSpPr>
          <p:spPr>
            <a:xfrm>
              <a:off x="883247" y="1691853"/>
              <a:ext cx="7889831" cy="4417405"/>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grpSp>
      <p:sp>
        <p:nvSpPr>
          <p:cNvPr id="11" name="Right Triangle 10"/>
          <p:cNvSpPr/>
          <p:nvPr/>
        </p:nvSpPr>
        <p:spPr>
          <a:xfrm flipH="1">
            <a:off x="2031614" y="4178826"/>
            <a:ext cx="6620912" cy="14938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12" name="Title 1"/>
          <p:cNvSpPr>
            <a:spLocks noGrp="1"/>
          </p:cNvSpPr>
          <p:nvPr/>
        </p:nvSpPr>
        <p:spPr bwMode="auto">
          <a:xfrm>
            <a:off x="259110" y="354021"/>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TextBox 14"/>
          <p:cNvSpPr txBox="1"/>
          <p:nvPr/>
        </p:nvSpPr>
        <p:spPr>
          <a:xfrm>
            <a:off x="1282276" y="2991905"/>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DIY Toolkit</a:t>
            </a:r>
          </a:p>
        </p:txBody>
      </p:sp>
      <p:sp>
        <p:nvSpPr>
          <p:cNvPr id="14" name="TextBox 15"/>
          <p:cNvSpPr txBox="1"/>
          <p:nvPr/>
        </p:nvSpPr>
        <p:spPr>
          <a:xfrm>
            <a:off x="3069832" y="2595615"/>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Guided Implementation</a:t>
            </a:r>
          </a:p>
        </p:txBody>
      </p:sp>
      <p:sp>
        <p:nvSpPr>
          <p:cNvPr id="15" name="TextBox 16"/>
          <p:cNvSpPr txBox="1"/>
          <p:nvPr/>
        </p:nvSpPr>
        <p:spPr>
          <a:xfrm>
            <a:off x="4857388" y="2300924"/>
            <a:ext cx="1620000" cy="540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smtClean="0">
                <a:solidFill>
                  <a:schemeClr val="accent1"/>
                </a:solidFill>
              </a:rPr>
              <a:t>Workshop</a:t>
            </a:r>
            <a:endParaRPr lang="en-CA" sz="1400" b="1" dirty="0">
              <a:solidFill>
                <a:schemeClr val="accent1"/>
              </a:solidFill>
            </a:endParaRPr>
          </a:p>
        </p:txBody>
      </p:sp>
      <p:sp>
        <p:nvSpPr>
          <p:cNvPr id="16" name="TextBox 17"/>
          <p:cNvSpPr txBox="1"/>
          <p:nvPr/>
        </p:nvSpPr>
        <p:spPr>
          <a:xfrm>
            <a:off x="6644944" y="1803037"/>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Consulting</a:t>
            </a:r>
          </a:p>
        </p:txBody>
      </p:sp>
      <p:sp>
        <p:nvSpPr>
          <p:cNvPr id="17" name="TextBox 18"/>
          <p:cNvSpPr txBox="1"/>
          <p:nvPr/>
        </p:nvSpPr>
        <p:spPr>
          <a:xfrm rot="16200000">
            <a:off x="-1565654" y="3247145"/>
            <a:ext cx="44108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243F54">
                    <a:lumMod val="40000"/>
                    <a:lumOff val="60000"/>
                  </a:srgbClr>
                </a:solidFill>
              </a:rPr>
              <a:t>Info-Tech Involvement</a:t>
            </a:r>
          </a:p>
        </p:txBody>
      </p:sp>
      <p:sp>
        <p:nvSpPr>
          <p:cNvPr id="18" name="TextBox 19"/>
          <p:cNvSpPr txBox="1"/>
          <p:nvPr/>
        </p:nvSpPr>
        <p:spPr>
          <a:xfrm>
            <a:off x="1282276" y="3985970"/>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has already made this critical project a priority, and we have the time and capability, but some guidance along the way would be helpful.”</a:t>
            </a:r>
          </a:p>
        </p:txBody>
      </p:sp>
      <p:sp>
        <p:nvSpPr>
          <p:cNvPr id="19" name="TextBox 20"/>
          <p:cNvSpPr txBox="1"/>
          <p:nvPr/>
        </p:nvSpPr>
        <p:spPr>
          <a:xfrm>
            <a:off x="3069832" y="3590286"/>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knows that we need to fix a process, but we need assistance to determine where to focus. Some check-ins along the way would help keep us on track.”</a:t>
            </a:r>
          </a:p>
        </p:txBody>
      </p:sp>
      <p:sp>
        <p:nvSpPr>
          <p:cNvPr id="20" name="TextBox 21"/>
          <p:cNvSpPr txBox="1"/>
          <p:nvPr/>
        </p:nvSpPr>
        <p:spPr>
          <a:xfrm>
            <a:off x="4857388" y="3194601"/>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“We need to hit the ground running and get this project kicked off immediately. Our team has the ability to take this over once we get a framework and strategy in place.”</a:t>
            </a:r>
          </a:p>
        </p:txBody>
      </p:sp>
      <p:sp>
        <p:nvSpPr>
          <p:cNvPr id="21" name="TextBox 22"/>
          <p:cNvSpPr txBox="1"/>
          <p:nvPr/>
        </p:nvSpPr>
        <p:spPr>
          <a:xfrm>
            <a:off x="6644944" y="2798916"/>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does not have the time or the knowledge to take this project on. We need assistance through the entirety of this project.”</a:t>
            </a:r>
          </a:p>
        </p:txBody>
      </p:sp>
      <p:grpSp>
        <p:nvGrpSpPr>
          <p:cNvPr id="22" name="Group 21"/>
          <p:cNvGrpSpPr/>
          <p:nvPr/>
        </p:nvGrpSpPr>
        <p:grpSpPr>
          <a:xfrm>
            <a:off x="7232360" y="2335390"/>
            <a:ext cx="438385" cy="438385"/>
            <a:chOff x="7224770" y="2436861"/>
            <a:chExt cx="438385" cy="438385"/>
          </a:xfrm>
        </p:grpSpPr>
        <p:sp>
          <p:nvSpPr>
            <p:cNvPr id="39" name="Rounded Rectangle 38"/>
            <p:cNvSpPr/>
            <p:nvPr/>
          </p:nvSpPr>
          <p:spPr>
            <a:xfrm>
              <a:off x="7224770" y="2436861"/>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13" y="2511129"/>
              <a:ext cx="301995" cy="301995"/>
            </a:xfrm>
            <a:prstGeom prst="rect">
              <a:avLst/>
            </a:prstGeom>
          </p:spPr>
        </p:pic>
      </p:grpSp>
      <p:sp>
        <p:nvSpPr>
          <p:cNvPr id="23" name="TextBox 27"/>
          <p:cNvSpPr txBox="1"/>
          <p:nvPr/>
        </p:nvSpPr>
        <p:spPr>
          <a:xfrm>
            <a:off x="934213" y="5724354"/>
            <a:ext cx="764546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243F54">
                    <a:lumMod val="40000"/>
                    <a:lumOff val="60000"/>
                  </a:srgbClr>
                </a:solidFill>
              </a:rPr>
              <a:t>Degree of Customization</a:t>
            </a:r>
          </a:p>
        </p:txBody>
      </p:sp>
      <p:grpSp>
        <p:nvGrpSpPr>
          <p:cNvPr id="25" name="Group 24"/>
          <p:cNvGrpSpPr/>
          <p:nvPr/>
        </p:nvGrpSpPr>
        <p:grpSpPr>
          <a:xfrm>
            <a:off x="874054" y="1600474"/>
            <a:ext cx="7645468" cy="4511276"/>
            <a:chOff x="757287" y="1485881"/>
            <a:chExt cx="7997720" cy="4511276"/>
          </a:xfrm>
        </p:grpSpPr>
        <p:cxnSp>
          <p:nvCxnSpPr>
            <p:cNvPr id="37" name="Straight Arrow Connector 36"/>
            <p:cNvCxnSpPr/>
            <p:nvPr/>
          </p:nvCxnSpPr>
          <p:spPr>
            <a:xfrm flipV="1">
              <a:off x="763006" y="5926779"/>
              <a:ext cx="7992001" cy="0"/>
            </a:xfrm>
            <a:prstGeom prst="straightConnector1">
              <a:avLst/>
            </a:prstGeom>
            <a:ln w="69850">
              <a:solidFill>
                <a:schemeClr val="accent1">
                  <a:lumMod val="60000"/>
                  <a:lumOff val="40000"/>
                </a:schemeClr>
              </a:solidFill>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1498351" y="3741519"/>
              <a:ext cx="4511276" cy="0"/>
            </a:xfrm>
            <a:prstGeom prst="straightConnector1">
              <a:avLst/>
            </a:prstGeom>
            <a:ln w="69850">
              <a:solidFill>
                <a:schemeClr val="accent1">
                  <a:lumMod val="60000"/>
                  <a:lumOff val="4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653566" y="3121692"/>
            <a:ext cx="438385" cy="438385"/>
            <a:chOff x="3645976" y="3295353"/>
            <a:chExt cx="438385" cy="438385"/>
          </a:xfrm>
        </p:grpSpPr>
        <p:sp>
          <p:nvSpPr>
            <p:cNvPr id="35" name="Rounded Rectangle 34"/>
            <p:cNvSpPr/>
            <p:nvPr/>
          </p:nvSpPr>
          <p:spPr>
            <a:xfrm>
              <a:off x="3645976" y="3295353"/>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429" y="3367258"/>
              <a:ext cx="302400" cy="302400"/>
            </a:xfrm>
            <a:prstGeom prst="rect">
              <a:avLst/>
            </a:prstGeom>
          </p:spPr>
        </p:pic>
      </p:grpSp>
      <p:grpSp>
        <p:nvGrpSpPr>
          <p:cNvPr id="27" name="Group 26"/>
          <p:cNvGrpSpPr/>
          <p:nvPr/>
        </p:nvGrpSpPr>
        <p:grpSpPr>
          <a:xfrm>
            <a:off x="1864169" y="3514842"/>
            <a:ext cx="438385" cy="438385"/>
            <a:chOff x="1856579" y="3724599"/>
            <a:chExt cx="438385" cy="438385"/>
          </a:xfrm>
        </p:grpSpPr>
        <p:sp>
          <p:nvSpPr>
            <p:cNvPr id="33" name="Rounded Rectangle 32"/>
            <p:cNvSpPr/>
            <p:nvPr/>
          </p:nvSpPr>
          <p:spPr>
            <a:xfrm>
              <a:off x="1856579" y="3724599"/>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174" y="3791739"/>
              <a:ext cx="264600" cy="302400"/>
            </a:xfrm>
            <a:prstGeom prst="rect">
              <a:avLst/>
            </a:prstGeom>
          </p:spPr>
        </p:pic>
      </p:grpSp>
      <p:grpSp>
        <p:nvGrpSpPr>
          <p:cNvPr id="28" name="Group 27"/>
          <p:cNvGrpSpPr/>
          <p:nvPr/>
        </p:nvGrpSpPr>
        <p:grpSpPr>
          <a:xfrm>
            <a:off x="5442963" y="2728541"/>
            <a:ext cx="438385" cy="438385"/>
            <a:chOff x="5435373" y="2866107"/>
            <a:chExt cx="438385" cy="438385"/>
          </a:xfrm>
        </p:grpSpPr>
        <p:sp>
          <p:nvSpPr>
            <p:cNvPr id="31" name="Rounded Rectangle 30"/>
            <p:cNvSpPr/>
            <p:nvPr/>
          </p:nvSpPr>
          <p:spPr>
            <a:xfrm>
              <a:off x="5435373" y="2866107"/>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862" y="2980417"/>
              <a:ext cx="324000" cy="216000"/>
            </a:xfrm>
            <a:prstGeom prst="rect">
              <a:avLst/>
            </a:prstGeom>
          </p:spPr>
        </p:pic>
      </p:grpSp>
      <p:sp>
        <p:nvSpPr>
          <p:cNvPr id="30" name="Right Arrow 29"/>
          <p:cNvSpPr/>
          <p:nvPr/>
        </p:nvSpPr>
        <p:spPr>
          <a:xfrm>
            <a:off x="917500" y="6019346"/>
            <a:ext cx="7602022" cy="484632"/>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solidFill>
                  <a:srgbClr val="FFFFFF"/>
                </a:solidFill>
              </a:rPr>
              <a:t>Diagnostics and consistent frameworks used throughout four options</a:t>
            </a:r>
            <a:endParaRPr lang="en-CA" sz="1400" b="1" dirty="0">
              <a:solidFill>
                <a:srgbClr val="FFFFFF"/>
              </a:solidFill>
            </a:endParaRP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6063641"/>
              </p:ext>
            </p:extLst>
          </p:nvPr>
        </p:nvGraphicFramePr>
        <p:xfrm>
          <a:off x="86984" y="1547446"/>
          <a:ext cx="8799876" cy="4914210"/>
        </p:xfrm>
        <a:graphic>
          <a:graphicData uri="http://schemas.openxmlformats.org/drawingml/2006/table">
            <a:tbl>
              <a:tblPr firstRow="1" bandRow="1">
                <a:tableStyleId>{5C22544A-7EE6-4342-B048-85BDC9FD1C3A}</a:tableStyleId>
              </a:tblPr>
              <a:tblGrid>
                <a:gridCol w="1191600"/>
                <a:gridCol w="2536092"/>
                <a:gridCol w="2536092"/>
                <a:gridCol w="2536092"/>
              </a:tblGrid>
              <a:tr h="1762196">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en-CA" sz="1000" b="1" i="0" u="none" strike="noStrike" kern="1200" cap="none" spc="0" normalizeH="0" baseline="0" dirty="0" smtClean="0">
                          <a:ln>
                            <a:noFill/>
                          </a:ln>
                          <a:solidFill>
                            <a:srgbClr val="333333"/>
                          </a:solidFill>
                          <a:effectLst/>
                          <a:uLnTx/>
                          <a:uFillTx/>
                          <a:latin typeface="+mn-lt"/>
                          <a:ea typeface="+mn-ea"/>
                          <a:cs typeface="+mn-cs"/>
                        </a:rPr>
                        <a:t>1. Assess value and identify fit.</a:t>
                      </a:r>
                    </a:p>
                    <a:p>
                      <a:pPr marL="0" indent="0">
                        <a:spcAft>
                          <a:spcPts val="600"/>
                        </a:spcAft>
                        <a:buNone/>
                      </a:pPr>
                      <a:r>
                        <a:rPr lang="en-CA" sz="1000" baseline="0" dirty="0" smtClean="0">
                          <a:solidFill>
                            <a:schemeClr val="tx1"/>
                          </a:solidFill>
                        </a:rPr>
                        <a:t>       </a:t>
                      </a:r>
                      <a:r>
                        <a:rPr lang="en-CA" sz="800" b="0" i="1" baseline="0" dirty="0" smtClean="0">
                          <a:solidFill>
                            <a:schemeClr val="tx1"/>
                          </a:solidFill>
                        </a:rPr>
                        <a:t>SIEM Appropriateness Tool</a:t>
                      </a:r>
                      <a:endParaRPr lang="en-CA" sz="800" baseline="0" dirty="0" smtClean="0">
                        <a:solidFill>
                          <a:schemeClr val="tx1"/>
                        </a:solidFill>
                      </a:endParaRPr>
                    </a:p>
                    <a:p>
                      <a:pPr marL="0" indent="0">
                        <a:spcAft>
                          <a:spcPts val="600"/>
                        </a:spcAft>
                        <a:buFont typeface="+mj-lt"/>
                        <a:buNone/>
                      </a:pPr>
                      <a:r>
                        <a:rPr lang="en-CA" sz="1000" baseline="0" dirty="0" smtClean="0">
                          <a:solidFill>
                            <a:schemeClr val="tx1"/>
                          </a:solidFill>
                        </a:rPr>
                        <a:t>2. Build the procurement team and project plan.</a:t>
                      </a:r>
                    </a:p>
                    <a:p>
                      <a:pPr marL="0" indent="0">
                        <a:spcAft>
                          <a:spcPts val="600"/>
                        </a:spcAft>
                        <a:buNone/>
                      </a:pPr>
                      <a:r>
                        <a:rPr lang="en-CA" sz="1000" baseline="0" dirty="0" smtClean="0">
                          <a:solidFill>
                            <a:schemeClr val="tx1"/>
                          </a:solidFill>
                        </a:rPr>
                        <a:t>       </a:t>
                      </a:r>
                      <a:r>
                        <a:rPr lang="en-CA" sz="800" b="0" i="1" baseline="0" dirty="0" smtClean="0">
                          <a:solidFill>
                            <a:schemeClr val="tx1"/>
                          </a:solidFill>
                        </a:rPr>
                        <a:t>SIEM Procurement Project Charter Template</a:t>
                      </a:r>
                      <a:endParaRPr lang="en-CA" sz="800" baseline="0" dirty="0" smtClean="0">
                        <a:solidFill>
                          <a:schemeClr val="tx1"/>
                        </a:solidFill>
                      </a:endParaRPr>
                    </a:p>
                    <a:p>
                      <a:pPr marL="0" indent="0">
                        <a:spcAft>
                          <a:spcPts val="600"/>
                        </a:spcAft>
                        <a:buFont typeface="+mj-lt"/>
                        <a:buNone/>
                      </a:pPr>
                      <a:r>
                        <a:rPr lang="en-CA" sz="1000" baseline="0" dirty="0" smtClean="0">
                          <a:solidFill>
                            <a:schemeClr val="tx1"/>
                          </a:solidFill>
                        </a:rPr>
                        <a:t>3. Identify the requirements for the SIEM.</a:t>
                      </a:r>
                    </a:p>
                    <a:p>
                      <a:pPr marL="0" indent="0">
                        <a:spcAft>
                          <a:spcPts val="600"/>
                        </a:spcAft>
                        <a:buFont typeface="+mj-lt"/>
                        <a:buNone/>
                      </a:pPr>
                      <a:r>
                        <a:rPr lang="en-CA" sz="800" b="0" baseline="0" dirty="0" smtClean="0">
                          <a:solidFill>
                            <a:schemeClr val="tx1"/>
                          </a:solidFill>
                        </a:rPr>
                        <a:t>        </a:t>
                      </a:r>
                      <a:r>
                        <a:rPr lang="en-CA" sz="800" b="0" i="1" baseline="0" dirty="0" smtClean="0">
                          <a:solidFill>
                            <a:schemeClr val="tx1"/>
                          </a:solidFill>
                        </a:rPr>
                        <a:t>SIEM Use-Case Fit Assessment Tool</a:t>
                      </a:r>
                      <a:endParaRPr lang="en-CA" sz="8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4. Produce the vendor shortlist.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800" b="0" i="1" u="none" strike="noStrike" kern="1200" cap="none" spc="0" normalizeH="0" baseline="0" noProof="0" dirty="0" smtClean="0">
                          <a:ln>
                            <a:noFill/>
                          </a:ln>
                          <a:solidFill>
                            <a:srgbClr val="333333"/>
                          </a:solidFill>
                          <a:effectLst/>
                          <a:uLnTx/>
                          <a:uFillTx/>
                          <a:latin typeface="+mn-lt"/>
                        </a:rPr>
                        <a:t>       SIEM Vendor Landscape Analysis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800" b="0" i="1" u="none" strike="noStrike" kern="1200" cap="none" spc="0" normalizeH="0" baseline="0" noProof="0" dirty="0" smtClean="0">
                          <a:ln>
                            <a:noFill/>
                          </a:ln>
                          <a:solidFill>
                            <a:srgbClr val="333333"/>
                          </a:solidFill>
                          <a:effectLst/>
                          <a:uLnTx/>
                          <a:uFillTx/>
                          <a:latin typeface="+mn-lt"/>
                        </a:rPr>
                        <a:t>       SIEM Vendor Shortlist and Detailed</a:t>
                      </a:r>
                      <a:br>
                        <a:rPr kumimoji="0" lang="en-CA" sz="800" b="0" i="1" u="none" strike="noStrike" kern="1200" cap="none" spc="0" normalizeH="0" baseline="0" noProof="0" dirty="0" smtClean="0">
                          <a:ln>
                            <a:noFill/>
                          </a:ln>
                          <a:solidFill>
                            <a:srgbClr val="333333"/>
                          </a:solidFill>
                          <a:effectLst/>
                          <a:uLnTx/>
                          <a:uFillTx/>
                          <a:latin typeface="+mn-lt"/>
                        </a:rPr>
                      </a:br>
                      <a:r>
                        <a:rPr kumimoji="0" lang="en-CA" sz="800" b="0" i="1" u="none" strike="noStrike" kern="1200" cap="none" spc="0" normalizeH="0" baseline="0" noProof="0" dirty="0" smtClean="0">
                          <a:ln>
                            <a:noFill/>
                          </a:ln>
                          <a:solidFill>
                            <a:srgbClr val="333333"/>
                          </a:solidFill>
                          <a:effectLst/>
                          <a:uLnTx/>
                          <a:uFillTx/>
                          <a:latin typeface="+mn-lt"/>
                        </a:rPr>
                        <a:t>       Analysis Tool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5. Select a SIEM solution.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800" b="1" i="1" u="none" strike="noStrike" kern="1200" cap="none" spc="0" normalizeH="0" baseline="0" noProof="0" dirty="0" smtClean="0">
                          <a:ln>
                            <a:noFill/>
                          </a:ln>
                          <a:solidFill>
                            <a:srgbClr val="333333"/>
                          </a:solidFill>
                          <a:effectLst/>
                          <a:uLnTx/>
                          <a:uFillTx/>
                          <a:latin typeface="+mn-lt"/>
                        </a:rPr>
                        <a:t>       </a:t>
                      </a:r>
                      <a:r>
                        <a:rPr kumimoji="0" lang="en-CA" sz="800" b="0" i="1" u="none" strike="noStrike" kern="1200" cap="none" spc="0" normalizeH="0" baseline="0" noProof="0" dirty="0" smtClean="0">
                          <a:ln>
                            <a:noFill/>
                          </a:ln>
                          <a:solidFill>
                            <a:srgbClr val="333333"/>
                          </a:solidFill>
                          <a:effectLst/>
                          <a:uLnTx/>
                          <a:uFillTx/>
                          <a:latin typeface="+mn-lt"/>
                        </a:rPr>
                        <a:t>SIEM RFP Template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800" b="0" i="1" u="none" strike="noStrike" kern="1200" cap="none" spc="0" normalizeH="0" baseline="0" noProof="0" dirty="0" smtClean="0">
                          <a:ln>
                            <a:noFill/>
                          </a:ln>
                          <a:solidFill>
                            <a:srgbClr val="333333"/>
                          </a:solidFill>
                          <a:effectLst/>
                          <a:uLnTx/>
                          <a:uFillTx/>
                          <a:latin typeface="+mn-lt"/>
                        </a:rPr>
                        <a:t>       SIEM Evaluation and RFP Scoring Tool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800" b="0" i="1" u="none" strike="noStrike" kern="1200" cap="none" spc="0" normalizeH="0" baseline="0" noProof="0" dirty="0" smtClean="0">
                          <a:ln>
                            <a:noFill/>
                          </a:ln>
                          <a:solidFill>
                            <a:srgbClr val="333333"/>
                          </a:solidFill>
                          <a:effectLst/>
                          <a:uLnTx/>
                          <a:uFillTx/>
                          <a:latin typeface="+mn-lt"/>
                        </a:rPr>
                        <a:t>       SIEM Vendor Demo Script</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spcAft>
                          <a:spcPts val="600"/>
                        </a:spcAft>
                      </a:pPr>
                      <a:r>
                        <a:rPr lang="en-CA" sz="1000" dirty="0" smtClean="0">
                          <a:solidFill>
                            <a:schemeClr val="tx1"/>
                          </a:solidFill>
                        </a:rPr>
                        <a:t>6. Create</a:t>
                      </a:r>
                      <a:r>
                        <a:rPr lang="en-CA" sz="1000" baseline="0" dirty="0" smtClean="0">
                          <a:solidFill>
                            <a:schemeClr val="tx1"/>
                          </a:solidFill>
                        </a:rPr>
                        <a:t> an implementation plan.</a:t>
                      </a:r>
                    </a:p>
                    <a:p>
                      <a:pPr>
                        <a:spcAft>
                          <a:spcPts val="600"/>
                        </a:spcAft>
                      </a:pPr>
                      <a:r>
                        <a:rPr lang="en-CA" sz="1000" baseline="0" dirty="0" smtClean="0">
                          <a:solidFill>
                            <a:schemeClr val="tx1"/>
                          </a:solidFill>
                        </a:rPr>
                        <a:t>7. Measure the value of the SIEM solution.</a:t>
                      </a:r>
                      <a:endParaRPr lang="en-CA" sz="9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r>
              <a:tr h="1246174">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2"/>
                        </a:buBlip>
                      </a:pPr>
                      <a:r>
                        <a:rPr lang="en-US" sz="1000" b="0" dirty="0" smtClean="0">
                          <a:cs typeface="Arial Unicode MS" panose="020B0604020202020204" pitchFamily="34" charset="-128"/>
                        </a:rPr>
                        <a:t>Start with an analyst kick-</a:t>
                      </a:r>
                      <a:r>
                        <a:rPr lang="en-US" sz="1000" b="0" baseline="0" dirty="0" smtClean="0">
                          <a:cs typeface="Arial Unicode MS" panose="020B0604020202020204" pitchFamily="34" charset="-128"/>
                        </a:rPr>
                        <a:t>off call to identify your fit for a SIEM.</a:t>
                      </a:r>
                      <a:endParaRPr lang="en-US" sz="1000" b="0" dirty="0" smtClean="0">
                        <a:cs typeface="Arial Unicode MS" panose="020B0604020202020204" pitchFamily="34" charset="-128"/>
                      </a:endParaRPr>
                    </a:p>
                    <a:p>
                      <a:pPr marL="228600" indent="-228600">
                        <a:spcAft>
                          <a:spcPts val="600"/>
                        </a:spcAft>
                        <a:buSzPct val="150000"/>
                        <a:buBlip>
                          <a:blip r:embed="rId2"/>
                        </a:buBlip>
                      </a:pPr>
                      <a:r>
                        <a:rPr lang="en-US" sz="1000" b="0" dirty="0" smtClean="0">
                          <a:cs typeface="Arial Unicode MS" panose="020B0604020202020204" pitchFamily="34" charset="-128"/>
                        </a:rPr>
                        <a:t>Identify</a:t>
                      </a:r>
                      <a:r>
                        <a:rPr lang="en-US" sz="1000" b="0" baseline="0" dirty="0" smtClean="0">
                          <a:cs typeface="Arial Unicode MS" panose="020B0604020202020204" pitchFamily="34" charset="-128"/>
                        </a:rPr>
                        <a:t> staffing needs and build a project plan.</a:t>
                      </a:r>
                      <a:endParaRPr lang="en-US" sz="1000" b="0" dirty="0" smtClean="0">
                        <a:cs typeface="Arial Unicode MS" panose="020B0604020202020204" pitchFamily="34" charset="-128"/>
                      </a:endParaRPr>
                    </a:p>
                    <a:p>
                      <a:pPr marL="228600" indent="-228600">
                        <a:spcAft>
                          <a:spcPts val="600"/>
                        </a:spcAft>
                        <a:buSzPct val="150000"/>
                        <a:buBlip>
                          <a:blip r:embed="rId2"/>
                        </a:buBlip>
                      </a:pPr>
                      <a:r>
                        <a:rPr lang="en-US" sz="1000" b="0" dirty="0" smtClean="0">
                          <a:cs typeface="Arial Unicode MS" panose="020B0604020202020204" pitchFamily="34" charset="-128"/>
                        </a:rPr>
                        <a:t>Gather your business, security, and IT requirements.</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c>
                  <a:txBody>
                    <a:bodyPr/>
                    <a:lstStyle/>
                    <a:p>
                      <a:pPr marL="228600" indent="-228600">
                        <a:spcAft>
                          <a:spcPts val="600"/>
                        </a:spcAft>
                        <a:buSzPct val="150000"/>
                        <a:buBlip>
                          <a:blip r:embed="rId2"/>
                        </a:buBlip>
                      </a:pPr>
                      <a:r>
                        <a:rPr lang="en-US" sz="1000" b="0" dirty="0" smtClean="0">
                          <a:cs typeface="Arial Unicode MS" panose="020B0604020202020204" pitchFamily="34" charset="-128"/>
                        </a:rPr>
                        <a:t>Create a shortlist based on your needs.</a:t>
                      </a:r>
                    </a:p>
                    <a:p>
                      <a:pPr marL="228600" indent="-228600">
                        <a:spcAft>
                          <a:spcPts val="600"/>
                        </a:spcAft>
                        <a:buSzPct val="150000"/>
                        <a:buBlip>
                          <a:blip r:embed="rId2"/>
                        </a:buBlip>
                      </a:pPr>
                      <a:r>
                        <a:rPr lang="en-US" sz="1000" b="0" dirty="0" smtClean="0">
                          <a:cs typeface="Arial Unicode MS" panose="020B0604020202020204" pitchFamily="34" charset="-128"/>
                        </a:rPr>
                        <a:t>Review findings with analyst</a:t>
                      </a:r>
                      <a:r>
                        <a:rPr lang="en-US" sz="1000" b="0" baseline="0" dirty="0" smtClean="0">
                          <a:cs typeface="Arial Unicode MS" panose="020B0604020202020204" pitchFamily="34" charset="-128"/>
                        </a:rPr>
                        <a:t> and create your RFP.</a:t>
                      </a:r>
                    </a:p>
                    <a:p>
                      <a:pPr marL="228600" indent="-228600">
                        <a:spcAft>
                          <a:spcPts val="600"/>
                        </a:spcAft>
                        <a:buSzPct val="150000"/>
                        <a:buBlip>
                          <a:blip r:embed="rId2"/>
                        </a:buBlip>
                      </a:pPr>
                      <a:r>
                        <a:rPr lang="en-US" sz="1000" b="0" baseline="0" dirty="0" smtClean="0">
                          <a:cs typeface="Arial Unicode MS" panose="020B0604020202020204" pitchFamily="34" charset="-128"/>
                        </a:rPr>
                        <a:t>Conduct a contract review and select your SIEM solution.</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c>
                  <a:txBody>
                    <a:bodyPr/>
                    <a:lstStyle/>
                    <a:p>
                      <a:pPr marL="228600" indent="-228600">
                        <a:spcAft>
                          <a:spcPts val="600"/>
                        </a:spcAft>
                        <a:buSzPct val="150000"/>
                        <a:buBlip>
                          <a:blip r:embed="rId2"/>
                        </a:buBlip>
                      </a:pPr>
                      <a:r>
                        <a:rPr lang="en-US" sz="1000" b="0" dirty="0" smtClean="0">
                          <a:cs typeface="Arial Unicode MS" panose="020B0604020202020204" pitchFamily="34" charset="-128"/>
                        </a:rPr>
                        <a:t>Create an implementation plan.</a:t>
                      </a:r>
                    </a:p>
                    <a:p>
                      <a:pPr marL="228600" indent="-228600">
                        <a:spcAft>
                          <a:spcPts val="600"/>
                        </a:spcAft>
                        <a:buSzPct val="150000"/>
                        <a:buBlip>
                          <a:blip r:embed="rId2"/>
                        </a:buBlip>
                      </a:pPr>
                      <a:r>
                        <a:rPr lang="en-US" sz="1000" b="0" dirty="0" smtClean="0">
                          <a:cs typeface="Arial Unicode MS" panose="020B0604020202020204" pitchFamily="34" charset="-128"/>
                        </a:rPr>
                        <a:t>Set up your SIEM capabilities.</a:t>
                      </a:r>
                    </a:p>
                    <a:p>
                      <a:pPr marL="228600" indent="-228600">
                        <a:spcAft>
                          <a:spcPts val="600"/>
                        </a:spcAft>
                        <a:buSzPct val="150000"/>
                        <a:buBlip>
                          <a:blip r:embed="rId2"/>
                        </a:buBlip>
                      </a:pPr>
                      <a:r>
                        <a:rPr lang="en-US" sz="1000" b="0" dirty="0" smtClean="0">
                          <a:latin typeface="Arial" pitchFamily="34" charset="0"/>
                          <a:cs typeface="Arial" pitchFamily="34" charset="0"/>
                        </a:rPr>
                        <a:t>Hand over</a:t>
                      </a:r>
                      <a:r>
                        <a:rPr lang="en-US" sz="1000" b="0" baseline="0" dirty="0" smtClean="0">
                          <a:latin typeface="Arial" pitchFamily="34" charset="0"/>
                          <a:cs typeface="Arial" pitchFamily="34" charset="0"/>
                        </a:rPr>
                        <a:t> your SIEM solution to your security operations.</a:t>
                      </a:r>
                      <a:endParaRPr lang="en-US" sz="1000" b="0" dirty="0" smtClean="0">
                        <a:latin typeface="Arial" pitchFamily="34" charset="0"/>
                        <a:cs typeface="Arial" pitchFamily="34" charset="0"/>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r>
              <a:tr h="90000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0" indent="0">
                        <a:buFont typeface="Arial" panose="020B0604020202020204" pitchFamily="34" charset="0"/>
                        <a:buNone/>
                      </a:pPr>
                      <a:r>
                        <a:rPr lang="en-CA" sz="1000" dirty="0" smtClean="0"/>
                        <a:t>Launch the SIEM selection project</a:t>
                      </a:r>
                      <a:r>
                        <a:rPr lang="en-CA" sz="1000" baseline="0" dirty="0" smtClean="0"/>
                        <a:t> and analyze SIEM requirements</a:t>
                      </a:r>
                      <a:endParaRPr lang="en-CA" sz="1000"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r>
                        <a:rPr lang="en-CA" sz="1000" b="1" dirty="0" smtClean="0"/>
                        <a:t>Module</a:t>
                      </a:r>
                      <a:r>
                        <a:rPr lang="en-CA" sz="1000" b="1" baseline="0" dirty="0" smtClean="0"/>
                        <a:t> 2</a:t>
                      </a:r>
                      <a:r>
                        <a:rPr lang="en-CA" sz="1000" b="1" dirty="0" smtClean="0"/>
                        <a:t>:</a:t>
                      </a:r>
                    </a:p>
                    <a:p>
                      <a:pPr marL="0" indent="0">
                        <a:buFont typeface="Arial" panose="020B0604020202020204" pitchFamily="34" charset="0"/>
                        <a:buNone/>
                      </a:pPr>
                      <a:r>
                        <a:rPr lang="en-CA" sz="1000" dirty="0" smtClean="0"/>
                        <a:t>Shortlist SIEM vendors and plan the procurement process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Plan your SIEM implementation</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a:t>
                      </a:r>
                    </a:p>
                    <a:p>
                      <a:pPr marL="171450" indent="-171450">
                        <a:buFont typeface="Arial" panose="020B0604020202020204" pitchFamily="34" charset="0"/>
                        <a:buChar char="•"/>
                      </a:pPr>
                      <a:r>
                        <a:rPr lang="en-CA" sz="1000" dirty="0" smtClean="0"/>
                        <a:t>Launch</a:t>
                      </a:r>
                      <a:r>
                        <a:rPr lang="en-CA" sz="1000" baseline="0" dirty="0" smtClean="0"/>
                        <a:t> your SIEM selection project.</a:t>
                      </a:r>
                    </a:p>
                    <a:p>
                      <a:pPr marL="171450" indent="-171450">
                        <a:buFont typeface="Arial" panose="020B0604020202020204" pitchFamily="34" charset="0"/>
                        <a:buChar char="•"/>
                      </a:pPr>
                      <a:r>
                        <a:rPr lang="en-CA" sz="1000" baseline="0" dirty="0" smtClean="0"/>
                        <a:t>Gather and align requirements between IT and business.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c>
                  <a:txBody>
                    <a:bodyPr/>
                    <a:lstStyle/>
                    <a:p>
                      <a:r>
                        <a:rPr lang="en-CA" sz="1000" b="1" dirty="0" smtClean="0"/>
                        <a:t>Phase 2 Outcome:</a:t>
                      </a:r>
                    </a:p>
                    <a:p>
                      <a:pPr marL="171450" indent="-171450">
                        <a:buFont typeface="Arial" panose="020B0604020202020204" pitchFamily="34" charset="0"/>
                        <a:buChar char="•"/>
                      </a:pPr>
                      <a:r>
                        <a:rPr lang="en-CA" sz="1000" dirty="0" smtClean="0"/>
                        <a:t>Short</a:t>
                      </a:r>
                      <a:r>
                        <a:rPr lang="en-CA" sz="1000" baseline="0" dirty="0" smtClean="0"/>
                        <a:t>list your vendors based on your requirements.</a:t>
                      </a:r>
                    </a:p>
                    <a:p>
                      <a:pPr marL="171450" indent="-171450">
                        <a:buFont typeface="Arial" panose="020B0604020202020204" pitchFamily="34" charset="0"/>
                        <a:buChar char="•"/>
                      </a:pPr>
                      <a:r>
                        <a:rPr lang="en-CA" sz="1000" baseline="0" dirty="0" smtClean="0"/>
                        <a:t>Select a vendor after writing a successful RFP and reviewing the contract.</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c>
                  <a:txBody>
                    <a:bodyPr/>
                    <a:lstStyle/>
                    <a:p>
                      <a:r>
                        <a:rPr lang="en-CA" sz="1000" b="1" dirty="0" smtClean="0"/>
                        <a:t>Phase 3 Outcome:</a:t>
                      </a:r>
                    </a:p>
                    <a:p>
                      <a:pPr marL="171450" indent="-171450">
                        <a:buFont typeface="Arial" panose="020B0604020202020204" pitchFamily="34" charset="0"/>
                        <a:buChar char="•"/>
                      </a:pPr>
                      <a:r>
                        <a:rPr lang="en-CA" sz="1000" dirty="0" smtClean="0"/>
                        <a:t>Plan the implementation of the SIEM solution and determine its evaluation.</a:t>
                      </a:r>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r>
            </a:tbl>
          </a:graphicData>
        </a:graphic>
      </p:graphicFrame>
      <p:pic>
        <p:nvPicPr>
          <p:cNvPr id="19" name="Picture 18"/>
          <p:cNvPicPr>
            <a:picLocks noChangeAspect="1"/>
          </p:cNvPicPr>
          <p:nvPr/>
        </p:nvPicPr>
        <p:blipFill>
          <a:blip r:embed="rId3"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2" y="3333432"/>
            <a:ext cx="974520" cy="877885"/>
          </a:xfrm>
          <a:prstGeom prst="rect">
            <a:avLst/>
          </a:prstGeom>
        </p:spPr>
      </p:pic>
      <p:pic>
        <p:nvPicPr>
          <p:cNvPr id="20" name="Picture 19" descr="best-practice-blueprints.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111055" y="1622206"/>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5" cstate="print"/>
          <a:srcRect l="12204" t="22820" r="8463" b="22257"/>
          <a:stretch/>
        </p:blipFill>
        <p:spPr>
          <a:xfrm>
            <a:off x="344762" y="4664403"/>
            <a:ext cx="600899" cy="386170"/>
          </a:xfrm>
          <a:prstGeom prst="rect">
            <a:avLst/>
          </a:prstGeom>
          <a:effectLst>
            <a:outerShdw blurRad="50800" dist="38100" dir="2700000" algn="tl" rotWithShape="0">
              <a:prstClr val="black">
                <a:alpha val="40000"/>
              </a:prstClr>
            </a:outerShdw>
          </a:effectLst>
        </p:spPr>
      </p:pic>
      <p:sp>
        <p:nvSpPr>
          <p:cNvPr id="15" name="Chevron 14"/>
          <p:cNvSpPr/>
          <p:nvPr/>
        </p:nvSpPr>
        <p:spPr>
          <a:xfrm>
            <a:off x="1301687" y="1094212"/>
            <a:ext cx="2692549"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1. Launch the SIEM selection project and collect requirements</a:t>
            </a:r>
            <a:endParaRPr lang="en-US" sz="1100" dirty="0">
              <a:solidFill>
                <a:srgbClr val="FFFFFF"/>
              </a:solidFill>
            </a:endParaRPr>
          </a:p>
        </p:txBody>
      </p:sp>
      <p:sp>
        <p:nvSpPr>
          <p:cNvPr id="16" name="Chevron 15"/>
          <p:cNvSpPr/>
          <p:nvPr/>
        </p:nvSpPr>
        <p:spPr>
          <a:xfrm>
            <a:off x="3838233" y="1094211"/>
            <a:ext cx="2697480"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2. Select a SIEM solution</a:t>
            </a:r>
            <a:endParaRPr lang="en-US" sz="1100" dirty="0">
              <a:solidFill>
                <a:srgbClr val="FFFFFF"/>
              </a:solidFill>
            </a:endParaRPr>
          </a:p>
        </p:txBody>
      </p:sp>
      <p:sp>
        <p:nvSpPr>
          <p:cNvPr id="17" name="Chevron 16"/>
          <p:cNvSpPr/>
          <p:nvPr/>
        </p:nvSpPr>
        <p:spPr>
          <a:xfrm>
            <a:off x="6371121" y="1094211"/>
            <a:ext cx="2532888"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3. Plan the SIEM implementation</a:t>
            </a:r>
            <a:endParaRPr lang="en-US" sz="1100" dirty="0">
              <a:solidFill>
                <a:srgbClr val="FFFFFF"/>
              </a:solidFill>
            </a:endParaRPr>
          </a:p>
        </p:txBody>
      </p:sp>
      <p:sp>
        <p:nvSpPr>
          <p:cNvPr id="13" name="Title 1"/>
          <p:cNvSpPr txBox="1">
            <a:spLocks/>
          </p:cNvSpPr>
          <p:nvPr/>
        </p:nvSpPr>
        <p:spPr>
          <a:xfrm>
            <a:off x="251520" y="2606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333333"/>
                </a:solidFill>
              </a:rPr>
              <a:t>Select and Implement a SIEM Solution – Project Overview</a:t>
            </a:r>
            <a:endParaRPr lang="en-US" dirty="0">
              <a:solidFill>
                <a:srgbClr val="333333"/>
              </a:solidFill>
            </a:endParaRPr>
          </a:p>
        </p:txBody>
      </p:sp>
      <p:pic>
        <p:nvPicPr>
          <p:cNvPr id="10" name="Picture 4" descr="http://static.infotech.com/images/icons/excel-icon-20x20.png"/>
          <p:cNvPicPr>
            <a:picLocks noChangeAspect="1" noChangeArrowheads="1"/>
          </p:cNvPicPr>
          <p:nvPr/>
        </p:nvPicPr>
        <p:blipFill>
          <a:blip r:embed="rId6" cstate="print"/>
          <a:srcRect/>
          <a:stretch>
            <a:fillRect/>
          </a:stretch>
        </p:blipFill>
        <p:spPr bwMode="auto">
          <a:xfrm>
            <a:off x="1407481" y="1800870"/>
            <a:ext cx="157438" cy="157438"/>
          </a:xfrm>
          <a:prstGeom prst="rect">
            <a:avLst/>
          </a:prstGeom>
          <a:noFill/>
        </p:spPr>
      </p:pic>
      <p:pic>
        <p:nvPicPr>
          <p:cNvPr id="11" name="Picture 2" descr="http://static.infotech.com/images/icons/word-icon-20x20.png"/>
          <p:cNvPicPr>
            <a:picLocks noChangeAspect="1" noChangeArrowheads="1"/>
          </p:cNvPicPr>
          <p:nvPr/>
        </p:nvPicPr>
        <p:blipFill>
          <a:blip r:embed="rId7" cstate="print"/>
          <a:srcRect/>
          <a:stretch>
            <a:fillRect/>
          </a:stretch>
        </p:blipFill>
        <p:spPr bwMode="auto">
          <a:xfrm>
            <a:off x="1407233" y="2441659"/>
            <a:ext cx="157686" cy="157686"/>
          </a:xfrm>
          <a:prstGeom prst="rect">
            <a:avLst/>
          </a:prstGeom>
          <a:noFill/>
        </p:spPr>
      </p:pic>
      <p:pic>
        <p:nvPicPr>
          <p:cNvPr id="12" name="Picture 4" descr="http://static.infotech.com/images/icons/excel-icon-20x20.png"/>
          <p:cNvPicPr>
            <a:picLocks noChangeAspect="1" noChangeArrowheads="1"/>
          </p:cNvPicPr>
          <p:nvPr/>
        </p:nvPicPr>
        <p:blipFill>
          <a:blip r:embed="rId6" cstate="print"/>
          <a:srcRect/>
          <a:stretch>
            <a:fillRect/>
          </a:stretch>
        </p:blipFill>
        <p:spPr bwMode="auto">
          <a:xfrm>
            <a:off x="1407233" y="3003977"/>
            <a:ext cx="157438" cy="157438"/>
          </a:xfrm>
          <a:prstGeom prst="rect">
            <a:avLst/>
          </a:prstGeom>
          <a:noFill/>
        </p:spPr>
      </p:pic>
      <p:pic>
        <p:nvPicPr>
          <p:cNvPr id="26" name="Picture 6" descr="http://static.infotech.com/images/icons/powerpoint-icon-20x20.png"/>
          <p:cNvPicPr>
            <a:picLocks noChangeAspect="1" noChangeArrowheads="1"/>
          </p:cNvPicPr>
          <p:nvPr/>
        </p:nvPicPr>
        <p:blipFill>
          <a:blip r:embed="rId8" cstate="print"/>
          <a:srcRect/>
          <a:stretch>
            <a:fillRect/>
          </a:stretch>
        </p:blipFill>
        <p:spPr bwMode="auto">
          <a:xfrm>
            <a:off x="3915269" y="1800870"/>
            <a:ext cx="157438" cy="157438"/>
          </a:xfrm>
          <a:prstGeom prst="rect">
            <a:avLst/>
          </a:prstGeom>
          <a:noFill/>
        </p:spPr>
      </p:pic>
      <p:pic>
        <p:nvPicPr>
          <p:cNvPr id="27" name="Picture 4" descr="http://static.infotech.com/images/icons/excel-icon-20x20.png"/>
          <p:cNvPicPr>
            <a:picLocks noChangeAspect="1" noChangeArrowheads="1"/>
          </p:cNvPicPr>
          <p:nvPr/>
        </p:nvPicPr>
        <p:blipFill>
          <a:blip r:embed="rId6" cstate="print"/>
          <a:srcRect/>
          <a:stretch>
            <a:fillRect/>
          </a:stretch>
        </p:blipFill>
        <p:spPr bwMode="auto">
          <a:xfrm>
            <a:off x="3915269" y="2035156"/>
            <a:ext cx="157438" cy="157438"/>
          </a:xfrm>
          <a:prstGeom prst="rect">
            <a:avLst/>
          </a:prstGeom>
          <a:noFill/>
        </p:spPr>
      </p:pic>
      <p:pic>
        <p:nvPicPr>
          <p:cNvPr id="28" name="Picture 2" descr="http://static.infotech.com/images/icons/word-icon-20x20.png"/>
          <p:cNvPicPr>
            <a:picLocks noChangeAspect="1" noChangeArrowheads="1"/>
          </p:cNvPicPr>
          <p:nvPr/>
        </p:nvPicPr>
        <p:blipFill>
          <a:blip r:embed="rId7" cstate="print"/>
          <a:srcRect/>
          <a:stretch>
            <a:fillRect/>
          </a:stretch>
        </p:blipFill>
        <p:spPr bwMode="auto">
          <a:xfrm>
            <a:off x="3915269" y="2556055"/>
            <a:ext cx="157686" cy="157686"/>
          </a:xfrm>
          <a:prstGeom prst="rect">
            <a:avLst/>
          </a:prstGeom>
          <a:noFill/>
        </p:spPr>
      </p:pic>
      <p:pic>
        <p:nvPicPr>
          <p:cNvPr id="29" name="Picture 4" descr="http://static.infotech.com/images/icons/excel-icon-20x20.png"/>
          <p:cNvPicPr>
            <a:picLocks noChangeAspect="1" noChangeArrowheads="1"/>
          </p:cNvPicPr>
          <p:nvPr/>
        </p:nvPicPr>
        <p:blipFill>
          <a:blip r:embed="rId6" cstate="print"/>
          <a:srcRect/>
          <a:stretch>
            <a:fillRect/>
          </a:stretch>
        </p:blipFill>
        <p:spPr bwMode="auto">
          <a:xfrm>
            <a:off x="3915393" y="2767337"/>
            <a:ext cx="157438" cy="157438"/>
          </a:xfrm>
          <a:prstGeom prst="rect">
            <a:avLst/>
          </a:prstGeom>
          <a:noFill/>
        </p:spPr>
      </p:pic>
      <p:pic>
        <p:nvPicPr>
          <p:cNvPr id="18" name="Picture 2" descr="http://static.infotech.com/images/icons/word-icon-20x20.png"/>
          <p:cNvPicPr>
            <a:picLocks noChangeAspect="1" noChangeArrowheads="1"/>
          </p:cNvPicPr>
          <p:nvPr/>
        </p:nvPicPr>
        <p:blipFill>
          <a:blip r:embed="rId7" cstate="print"/>
          <a:srcRect/>
          <a:stretch>
            <a:fillRect/>
          </a:stretch>
        </p:blipFill>
        <p:spPr bwMode="auto">
          <a:xfrm>
            <a:off x="3915269" y="2975713"/>
            <a:ext cx="157686" cy="157686"/>
          </a:xfrm>
          <a:prstGeom prst="rect">
            <a:avLst/>
          </a:prstGeom>
          <a:noFill/>
        </p:spPr>
      </p:pic>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GI and general value</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3542" y="331770"/>
            <a:ext cx="713758" cy="713758"/>
          </a:xfrm>
          <a:prstGeom prst="rect">
            <a:avLst/>
          </a:prstGeom>
        </p:spPr>
      </p:pic>
      <p:graphicFrame>
        <p:nvGraphicFramePr>
          <p:cNvPr id="6" name="Table 1"/>
          <p:cNvGraphicFramePr>
            <a:graphicFrameLocks noGrp="1"/>
          </p:cNvGraphicFramePr>
          <p:nvPr>
            <p:extLst>
              <p:ext uri="{D42A27DB-BD31-4B8C-83A1-F6EECF244321}">
                <p14:modId xmlns:p14="http://schemas.microsoft.com/office/powerpoint/2010/main" val="3830008108"/>
              </p:ext>
            </p:extLst>
          </p:nvPr>
        </p:nvGraphicFramePr>
        <p:xfrm>
          <a:off x="478802" y="1764064"/>
          <a:ext cx="8219769" cy="3691671"/>
        </p:xfrm>
        <a:graphic>
          <a:graphicData uri="http://schemas.openxmlformats.org/drawingml/2006/table">
            <a:tbl>
              <a:tblPr firstRow="1" bandRow="1">
                <a:tableStyleId>{5C22544A-7EE6-4342-B048-85BDC9FD1C3A}</a:tableStyleId>
              </a:tblPr>
              <a:tblGrid>
                <a:gridCol w="1828801"/>
                <a:gridCol w="6390968"/>
              </a:tblGrid>
              <a:tr h="339796">
                <a:tc>
                  <a:txBody>
                    <a:bodyPr/>
                    <a:lstStyle/>
                    <a:p>
                      <a:pPr>
                        <a:spcBef>
                          <a:spcPts val="0"/>
                        </a:spcBef>
                        <a:spcAft>
                          <a:spcPts val="0"/>
                        </a:spcAft>
                      </a:pPr>
                      <a:r>
                        <a:rPr lang="en-CA" sz="1100" dirty="0" smtClean="0"/>
                        <a:t>Phase</a:t>
                      </a:r>
                      <a:endParaRPr lang="en-C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0"/>
                        </a:spcAft>
                      </a:pPr>
                      <a:r>
                        <a:rPr lang="en-CA" sz="1100" dirty="0" smtClean="0"/>
                        <a:t>Measured Value</a:t>
                      </a:r>
                      <a:endParaRPr lang="en-C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3774">
                <a:tc>
                  <a:txBody>
                    <a:bodyPr/>
                    <a:lstStyle/>
                    <a:p>
                      <a:pPr algn="l">
                        <a:spcBef>
                          <a:spcPts val="0"/>
                        </a:spcBef>
                        <a:spcAft>
                          <a:spcPts val="0"/>
                        </a:spcAft>
                      </a:pPr>
                      <a:r>
                        <a:rPr lang="en-CA" sz="1100" b="1" u="none" dirty="0" smtClean="0"/>
                        <a:t>Phase 1:</a:t>
                      </a:r>
                      <a:r>
                        <a:rPr lang="en-CA" sz="1100" u="none" dirty="0" smtClean="0"/>
                        <a:t> Launch</a:t>
                      </a:r>
                      <a:r>
                        <a:rPr lang="en-CA" sz="1100" u="none" baseline="0" dirty="0" smtClean="0"/>
                        <a:t> the SIEM selection project and collect requirements</a:t>
                      </a:r>
                      <a:endParaRPr lang="en-CA" sz="11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dirty="0" smtClean="0"/>
                        <a:t>Cost to assess value and identify fit:</a:t>
                      </a:r>
                    </a:p>
                    <a:p>
                      <a:pPr marL="171450" indent="-171450">
                        <a:buFont typeface="Arial" panose="020B0604020202020204" pitchFamily="34" charset="0"/>
                        <a:buChar char="•"/>
                      </a:pPr>
                      <a:r>
                        <a:rPr lang="en-CA" sz="1100" dirty="0" smtClean="0"/>
                        <a:t>Consultant at $100 an hour for 4</a:t>
                      </a:r>
                      <a:r>
                        <a:rPr lang="en-CA" sz="1100" baseline="0" dirty="0" smtClean="0"/>
                        <a:t> hours = </a:t>
                      </a:r>
                      <a:r>
                        <a:rPr lang="en-CA" sz="1100" b="1" baseline="0" dirty="0" smtClean="0"/>
                        <a:t>$400</a:t>
                      </a:r>
                    </a:p>
                    <a:p>
                      <a:pPr marL="0" indent="0">
                        <a:buFont typeface="Arial" panose="020B0604020202020204" pitchFamily="34" charset="0"/>
                        <a:buNone/>
                      </a:pPr>
                      <a:r>
                        <a:rPr lang="en-CA" sz="1100" baseline="0" dirty="0" smtClean="0"/>
                        <a:t>Cost to build your procurement team and project plan:</a:t>
                      </a:r>
                    </a:p>
                    <a:p>
                      <a:pPr marL="171450" indent="-171450">
                        <a:buFont typeface="Arial" panose="020B0604020202020204" pitchFamily="34" charset="0"/>
                        <a:buChar char="•"/>
                      </a:pPr>
                      <a:r>
                        <a:rPr lang="en-CA" sz="1100" baseline="0" dirty="0" smtClean="0"/>
                        <a:t>Consultant at $100 an hour for 40 hours = </a:t>
                      </a:r>
                      <a:r>
                        <a:rPr lang="en-CA" sz="1100" b="1" baseline="0" dirty="0" smtClean="0"/>
                        <a:t>$4,000</a:t>
                      </a:r>
                    </a:p>
                    <a:p>
                      <a:pPr marL="0" indent="0">
                        <a:buFont typeface="Arial" panose="020B0604020202020204" pitchFamily="34" charset="0"/>
                        <a:buNone/>
                      </a:pPr>
                      <a:r>
                        <a:rPr lang="en-CA" sz="1100" b="0" baseline="0" dirty="0" smtClean="0"/>
                        <a:t>Cost to identify the requirements for your SIEM</a:t>
                      </a:r>
                    </a:p>
                    <a:p>
                      <a:pPr marL="171450" indent="-171450">
                        <a:buFont typeface="Arial" panose="020B0604020202020204" pitchFamily="34" charset="0"/>
                        <a:buChar char="•"/>
                      </a:pPr>
                      <a:r>
                        <a:rPr lang="en-CA" sz="1100" b="0" baseline="0" dirty="0" smtClean="0"/>
                        <a:t>Consultant at $100 an hour for 80 hours = </a:t>
                      </a:r>
                      <a:r>
                        <a:rPr lang="en-CA" sz="1100" b="1" baseline="0" dirty="0" smtClean="0"/>
                        <a:t>$8,000</a:t>
                      </a:r>
                      <a:endParaRPr lang="en-CA" sz="1100" b="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1005">
                <a:tc>
                  <a:txBody>
                    <a:bodyPr/>
                    <a:lstStyle/>
                    <a:p>
                      <a:pPr algn="l">
                        <a:spcBef>
                          <a:spcPts val="0"/>
                        </a:spcBef>
                        <a:spcAft>
                          <a:spcPts val="0"/>
                        </a:spcAft>
                      </a:pPr>
                      <a:r>
                        <a:rPr lang="en-CA" sz="1100" b="1" u="none" dirty="0" smtClean="0"/>
                        <a:t>Phase 2:</a:t>
                      </a:r>
                      <a:r>
                        <a:rPr lang="en-CA" sz="1100" u="none" dirty="0" smtClean="0"/>
                        <a:t> Select a SIEM solution</a:t>
                      </a:r>
                      <a:endParaRPr lang="en-CA" sz="11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dirty="0" smtClean="0"/>
                        <a:t>Cost to produce</a:t>
                      </a:r>
                      <a:r>
                        <a:rPr lang="en-CA" sz="1100" baseline="0" dirty="0" smtClean="0"/>
                        <a:t> a vendor shortlist</a:t>
                      </a:r>
                      <a:r>
                        <a:rPr lang="en-CA" sz="1100" dirty="0" smtClean="0"/>
                        <a:t>:</a:t>
                      </a:r>
                      <a:r>
                        <a:rPr lang="en-CA" sz="1100" baseline="0" dirty="0" smtClean="0"/>
                        <a:t> </a:t>
                      </a:r>
                    </a:p>
                    <a:p>
                      <a:pPr marL="171450" indent="-171450">
                        <a:buFont typeface="Arial" panose="020B0604020202020204" pitchFamily="34" charset="0"/>
                        <a:buChar char="•"/>
                      </a:pPr>
                      <a:r>
                        <a:rPr lang="en-CA" sz="1100" baseline="0" dirty="0" smtClean="0"/>
                        <a:t>Consultant at $100 an hour for 40 hours = </a:t>
                      </a:r>
                      <a:r>
                        <a:rPr lang="en-CA" sz="1100" b="1" baseline="0" dirty="0" smtClean="0"/>
                        <a:t>$4,000</a:t>
                      </a:r>
                    </a:p>
                    <a:p>
                      <a:pPr marL="0" indent="0">
                        <a:buFont typeface="Arial" panose="020B0604020202020204" pitchFamily="34" charset="0"/>
                        <a:buNone/>
                      </a:pPr>
                      <a:r>
                        <a:rPr lang="en-CA" sz="1100" dirty="0" smtClean="0"/>
                        <a:t>Cost to select your SIEM solution:</a:t>
                      </a:r>
                      <a:endParaRPr lang="en-CA" sz="1100" baseline="0" dirty="0" smtClean="0"/>
                    </a:p>
                    <a:p>
                      <a:pPr marL="171450" indent="-171450">
                        <a:buFont typeface="Arial" panose="020B0604020202020204" pitchFamily="34" charset="0"/>
                        <a:buChar char="•"/>
                      </a:pPr>
                      <a:r>
                        <a:rPr lang="en-CA" sz="1100" dirty="0" smtClean="0"/>
                        <a:t>Consultant at $100 an hour</a:t>
                      </a:r>
                      <a:r>
                        <a:rPr lang="en-CA" sz="1100" baseline="0" dirty="0" smtClean="0"/>
                        <a:t> for 40 hours = </a:t>
                      </a:r>
                      <a:r>
                        <a:rPr lang="en-CA" sz="1100" b="1" baseline="0" dirty="0" smtClean="0"/>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8235">
                <a:tc>
                  <a:txBody>
                    <a:bodyPr/>
                    <a:lstStyle/>
                    <a:p>
                      <a:pPr algn="l">
                        <a:spcBef>
                          <a:spcPts val="0"/>
                        </a:spcBef>
                        <a:spcAft>
                          <a:spcPts val="0"/>
                        </a:spcAft>
                      </a:pPr>
                      <a:r>
                        <a:rPr lang="en-CA" sz="1100" b="1" u="none" dirty="0" smtClean="0"/>
                        <a:t>Phase 3:</a:t>
                      </a:r>
                      <a:r>
                        <a:rPr lang="en-CA" sz="1100" u="none" dirty="0" smtClean="0"/>
                        <a:t> Plan the SIEM implementation</a:t>
                      </a:r>
                      <a:endParaRPr lang="en-CA" sz="11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dirty="0" smtClean="0"/>
                        <a:t>Cost to create an implementation plan</a:t>
                      </a:r>
                      <a:endParaRPr lang="en-CA" sz="1100" baseline="0" dirty="0" smtClean="0"/>
                    </a:p>
                    <a:p>
                      <a:pPr marL="171450" indent="-171450">
                        <a:buFont typeface="Arial" panose="020B0604020202020204" pitchFamily="34" charset="0"/>
                        <a:buChar char="•"/>
                      </a:pPr>
                      <a:r>
                        <a:rPr lang="en-CA" sz="1100" baseline="0" dirty="0" smtClean="0"/>
                        <a:t>Consultant at $100 an hour for 16 hours = </a:t>
                      </a:r>
                      <a:r>
                        <a:rPr lang="en-CA" sz="1100" b="1" baseline="0" dirty="0" smtClean="0"/>
                        <a:t>$1,600</a:t>
                      </a:r>
                    </a:p>
                    <a:p>
                      <a:pPr marL="0" indent="0">
                        <a:buFont typeface="Arial" panose="020B0604020202020204" pitchFamily="34" charset="0"/>
                        <a:buNone/>
                      </a:pPr>
                      <a:r>
                        <a:rPr lang="en-CA" sz="1100" dirty="0" smtClean="0"/>
                        <a:t>Cost to measure the value</a:t>
                      </a:r>
                      <a:r>
                        <a:rPr lang="en-CA" sz="1100" baseline="0" dirty="0" smtClean="0"/>
                        <a:t> of your SIEM solution</a:t>
                      </a:r>
                    </a:p>
                    <a:p>
                      <a:pPr marL="171450" indent="-171450">
                        <a:buFont typeface="Arial" panose="020B0604020202020204" pitchFamily="34" charset="0"/>
                        <a:buChar char="•"/>
                      </a:pPr>
                      <a:r>
                        <a:rPr lang="en-CA" sz="1100" b="0" baseline="0" dirty="0" smtClean="0"/>
                        <a:t>Consultant at $100 an hour for 8 hours = </a:t>
                      </a:r>
                      <a:r>
                        <a:rPr lang="en-CA" sz="1100" b="1" baseline="0" dirty="0" smtClean="0"/>
                        <a:t>$800</a:t>
                      </a:r>
                      <a:endParaRPr lang="en-CA"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6544">
                <a:tc>
                  <a:txBody>
                    <a:bodyPr/>
                    <a:lstStyle/>
                    <a:p>
                      <a:pPr algn="l">
                        <a:spcBef>
                          <a:spcPts val="0"/>
                        </a:spcBef>
                        <a:spcAft>
                          <a:spcPts val="0"/>
                        </a:spcAft>
                      </a:pPr>
                      <a:r>
                        <a:rPr lang="en-CA" sz="1100" b="1" dirty="0" smtClean="0"/>
                        <a:t>Potential financial savings</a:t>
                      </a:r>
                      <a:r>
                        <a:rPr lang="en-CA" sz="1100" b="1" baseline="0" dirty="0" smtClean="0"/>
                        <a:t> from utilizing Info-Tech resources:</a:t>
                      </a:r>
                      <a:endParaRPr lang="en-CA"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tx1"/>
                          </a:solidFill>
                          <a:latin typeface="+mn-lt"/>
                          <a:ea typeface="+mn-ea"/>
                          <a:cs typeface="+mn-cs"/>
                        </a:rPr>
                        <a:t>Phase</a:t>
                      </a:r>
                      <a:r>
                        <a:rPr lang="en-CA" sz="1100" kern="1200" baseline="0" dirty="0" smtClean="0">
                          <a:solidFill>
                            <a:schemeClr val="tx1"/>
                          </a:solidFill>
                          <a:latin typeface="+mn-lt"/>
                          <a:ea typeface="+mn-ea"/>
                          <a:cs typeface="+mn-cs"/>
                        </a:rPr>
                        <a:t> 1 ($12,400) + Phase 2 ($8,000) + Phase 3 ($2,400) = </a:t>
                      </a:r>
                      <a:r>
                        <a:rPr lang="en-CA" sz="1100" b="1" kern="1200" baseline="0" dirty="0" smtClean="0">
                          <a:solidFill>
                            <a:schemeClr val="tx1"/>
                          </a:solidFill>
                          <a:latin typeface="+mn-lt"/>
                          <a:ea typeface="+mn-ea"/>
                          <a:cs typeface="+mn-cs"/>
                        </a:rPr>
                        <a:t>$22,800</a:t>
                      </a:r>
                      <a:endParaRPr lang="en-CA" sz="11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4713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336426"/>
              </p:ext>
            </p:extLst>
          </p:nvPr>
        </p:nvGraphicFramePr>
        <p:xfrm>
          <a:off x="206370" y="2062429"/>
          <a:ext cx="8753305" cy="3783663"/>
        </p:xfrm>
        <a:graphic>
          <a:graphicData uri="http://schemas.openxmlformats.org/drawingml/2006/table">
            <a:tbl>
              <a:tblPr firstRow="1" bandRow="1">
                <a:tableStyleId>{5C22544A-7EE6-4342-B048-85BDC9FD1C3A}</a:tableStyleId>
              </a:tblPr>
              <a:tblGrid>
                <a:gridCol w="1750661"/>
                <a:gridCol w="1750661"/>
                <a:gridCol w="1750661"/>
                <a:gridCol w="1750661"/>
                <a:gridCol w="1750661"/>
              </a:tblGrid>
              <a:tr h="0">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a:t>
                      </a:r>
                      <a:r>
                        <a:rPr lang="en-CA" sz="1200" b="0" i="1" baseline="0" dirty="0" smtClean="0">
                          <a:solidFill>
                            <a:schemeClr val="tx1"/>
                          </a:solidFill>
                        </a:rPr>
                        <a:t>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5303">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r>
              <a:tr h="3096000">
                <a:tc>
                  <a:txBody>
                    <a:bodyPr/>
                    <a:lstStyle/>
                    <a:p>
                      <a:pPr>
                        <a:spcAft>
                          <a:spcPts val="500"/>
                        </a:spcAft>
                      </a:pPr>
                      <a:r>
                        <a:rPr lang="en-CA" sz="1000" b="1" dirty="0" smtClean="0">
                          <a:solidFill>
                            <a:schemeClr val="tx1"/>
                          </a:solidFill>
                        </a:rPr>
                        <a:t>Workshop Preparation</a:t>
                      </a:r>
                    </a:p>
                    <a:p>
                      <a:pPr marL="177800" indent="-177800">
                        <a:buFont typeface="Arial" panose="020B0604020202020204" pitchFamily="34" charset="0"/>
                        <a:buChar char="•"/>
                      </a:pPr>
                      <a:r>
                        <a:rPr lang="en-CA" sz="1000" b="0" dirty="0" smtClean="0">
                          <a:solidFill>
                            <a:schemeClr val="tx1"/>
                          </a:solidFill>
                        </a:rPr>
                        <a:t>Review your current log management process.</a:t>
                      </a:r>
                    </a:p>
                    <a:p>
                      <a:pPr marL="177800" indent="-177800">
                        <a:buFont typeface="Arial" panose="020B0604020202020204" pitchFamily="34" charset="0"/>
                        <a:buChar char="•"/>
                      </a:pPr>
                      <a:r>
                        <a:rPr lang="en-CA" sz="1000" b="0" dirty="0" smtClean="0">
                          <a:solidFill>
                            <a:schemeClr val="tx1"/>
                          </a:solidFill>
                        </a:rPr>
                        <a:t>Conduct interviews.</a:t>
                      </a:r>
                      <a:endParaRPr lang="en-CA" sz="1000" b="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Identify the drivers behind the SIEM procurement.</a:t>
                      </a:r>
                    </a:p>
                    <a:p>
                      <a:pPr marL="177800" indent="-177800">
                        <a:buFont typeface="Arial" panose="020B0604020202020204" pitchFamily="34" charset="0"/>
                        <a:buChar char="•"/>
                      </a:pPr>
                      <a:r>
                        <a:rPr lang="en-CA" sz="1000" b="0" baseline="0" dirty="0" smtClean="0">
                          <a:solidFill>
                            <a:schemeClr val="tx1"/>
                          </a:solidFill>
                        </a:rPr>
                        <a:t>Complete the </a:t>
                      </a:r>
                      <a:r>
                        <a:rPr lang="en-CA" sz="1000" b="0" i="1" baseline="0" dirty="0" smtClean="0">
                          <a:solidFill>
                            <a:schemeClr val="tx1"/>
                          </a:solidFill>
                        </a:rPr>
                        <a:t>SIEM Appropriateness Assessment Tool</a:t>
                      </a:r>
                      <a:r>
                        <a:rPr lang="en-CA" sz="1000" b="0" baseline="0" dirty="0" smtClean="0">
                          <a:solidFill>
                            <a:schemeClr val="tx1"/>
                          </a:solidFill>
                        </a:rPr>
                        <a:t>.</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Identify the scope and purpose of the project.</a:t>
                      </a:r>
                    </a:p>
                    <a:p>
                      <a:pPr marL="177800" indent="-177800">
                        <a:buFont typeface="Arial" panose="020B0604020202020204" pitchFamily="34" charset="0"/>
                        <a:buChar char="•"/>
                      </a:pPr>
                      <a:r>
                        <a:rPr lang="en-CA" sz="1000" b="0" baseline="0" dirty="0" smtClean="0">
                          <a:solidFill>
                            <a:schemeClr val="tx1"/>
                          </a:solidFill>
                        </a:rPr>
                        <a:t>Select the staff resourcing.</a:t>
                      </a:r>
                    </a:p>
                    <a:p>
                      <a:pPr marL="177800" indent="-177800">
                        <a:buFont typeface="Arial" panose="020B0604020202020204" pitchFamily="34" charset="0"/>
                        <a:buChar char="•"/>
                      </a:pPr>
                      <a:r>
                        <a:rPr lang="en-CA" sz="1000" b="0" baseline="0" dirty="0" smtClean="0">
                          <a:solidFill>
                            <a:schemeClr val="tx1"/>
                          </a:solidFill>
                        </a:rPr>
                        <a:t>Identify stakeholders.</a:t>
                      </a:r>
                      <a:endParaRPr lang="en-CA" sz="1000" b="0" dirty="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Create a project plan for SIEM selection.</a:t>
                      </a:r>
                    </a:p>
                    <a:p>
                      <a:pPr marL="177800" indent="-177800">
                        <a:buFont typeface="Arial" panose="020B0604020202020204" pitchFamily="34" charset="0"/>
                        <a:buChar char="•"/>
                      </a:pPr>
                      <a:r>
                        <a:rPr lang="en-CA" sz="1000" b="0" baseline="0" dirty="0" smtClean="0">
                          <a:solidFill>
                            <a:schemeClr val="tx1"/>
                          </a:solidFill>
                        </a:rPr>
                        <a:t>Determine metrics to evaluate selection process.</a:t>
                      </a:r>
                    </a:p>
                    <a:p>
                      <a:pPr marL="177800" indent="-177800">
                        <a:buFont typeface="Arial" panose="020B0604020202020204" pitchFamily="34" charset="0"/>
                        <a:buChar char="•"/>
                      </a:pPr>
                      <a:r>
                        <a:rPr lang="en-CA" sz="1000" b="0" baseline="0" dirty="0" smtClean="0">
                          <a:solidFill>
                            <a:schemeClr val="tx1"/>
                          </a:solidFill>
                        </a:rPr>
                        <a:t>Select the pilot.</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Determine your use-case scenario by completing the </a:t>
                      </a:r>
                      <a:r>
                        <a:rPr lang="en-CA" sz="1000" b="0" i="1" baseline="0" dirty="0" smtClean="0">
                          <a:solidFill>
                            <a:schemeClr val="tx1"/>
                          </a:solidFill>
                        </a:rPr>
                        <a:t>SIEM Use-Case Fit Assessment Tool.</a:t>
                      </a:r>
                    </a:p>
                    <a:p>
                      <a:pPr marL="177800" indent="-177800">
                        <a:buFont typeface="Arial" panose="020B0604020202020204" pitchFamily="34" charset="0"/>
                        <a:buChar char="•"/>
                      </a:pPr>
                      <a:r>
                        <a:rPr lang="en-CA" sz="1000" b="0" baseline="0" dirty="0" smtClean="0">
                          <a:solidFill>
                            <a:schemeClr val="tx1"/>
                          </a:solidFill>
                        </a:rPr>
                        <a:t>Analyze relevant Vendor Landscape use-case results.</a:t>
                      </a:r>
                    </a:p>
                    <a:p>
                      <a:pPr marL="177800" indent="-177800">
                        <a:buFont typeface="Arial" panose="020B0604020202020204" pitchFamily="34" charset="0"/>
                        <a:buChar char="•"/>
                      </a:pPr>
                      <a:r>
                        <a:rPr lang="en-CA" sz="1000" b="0" baseline="0" dirty="0" smtClean="0">
                          <a:solidFill>
                            <a:schemeClr val="tx1"/>
                          </a:solidFill>
                        </a:rPr>
                        <a:t>Customize vendor analysis.</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Complete </a:t>
                      </a:r>
                      <a:r>
                        <a:rPr lang="en-CA" sz="1000" b="0" i="1" baseline="0" dirty="0" smtClean="0">
                          <a:solidFill>
                            <a:schemeClr val="tx1"/>
                          </a:solidFill>
                        </a:rPr>
                        <a:t>SIEM Vendor Shortlist and Detailed Analysis Tool.</a:t>
                      </a:r>
                    </a:p>
                    <a:p>
                      <a:pPr marL="177800" indent="-177800">
                        <a:buFont typeface="Arial" panose="020B0604020202020204" pitchFamily="34" charset="0"/>
                        <a:buChar char="•"/>
                      </a:pPr>
                      <a:r>
                        <a:rPr lang="en-CA" sz="1000" b="0" baseline="0" dirty="0" smtClean="0">
                          <a:solidFill>
                            <a:schemeClr val="tx1"/>
                          </a:solidFill>
                        </a:rPr>
                        <a:t>Create and prioritize solution requirements.</a:t>
                      </a:r>
                    </a:p>
                    <a:p>
                      <a:pPr marL="177800" indent="-177800">
                        <a:buFont typeface="Arial" panose="020B0604020202020204" pitchFamily="34" charset="0"/>
                        <a:buChar char="•"/>
                      </a:pPr>
                      <a:r>
                        <a:rPr lang="en-CA" sz="1000" b="0" baseline="0" dirty="0" smtClean="0">
                          <a:solidFill>
                            <a:schemeClr val="tx1"/>
                          </a:solidFill>
                        </a:rPr>
                        <a:t>Create an RFP to submit to vendors.</a:t>
                      </a:r>
                    </a:p>
                    <a:p>
                      <a:pPr marL="177800" indent="-177800">
                        <a:buFont typeface="Arial" panose="020B0604020202020204" pitchFamily="34" charset="0"/>
                        <a:buChar char="•"/>
                      </a:pPr>
                      <a:r>
                        <a:rPr lang="en-CA" sz="1000" b="0" baseline="0" dirty="0" smtClean="0">
                          <a:solidFill>
                            <a:schemeClr val="tx1"/>
                          </a:solidFill>
                        </a:rPr>
                        <a:t>Evaluate RFPs received.</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Create a demo script.</a:t>
                      </a:r>
                    </a:p>
                    <a:p>
                      <a:pPr marL="177800" indent="-177800">
                        <a:buFont typeface="Arial" panose="020B0604020202020204" pitchFamily="34" charset="0"/>
                        <a:buChar char="•"/>
                      </a:pPr>
                      <a:r>
                        <a:rPr lang="en-CA" sz="1000" b="0" baseline="0" dirty="0" smtClean="0">
                          <a:solidFill>
                            <a:schemeClr val="tx1"/>
                          </a:solidFill>
                        </a:rPr>
                        <a:t>Discuss the SIEM implementation plan.</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Workshop Debrief</a:t>
                      </a:r>
                    </a:p>
                    <a:p>
                      <a:pPr marL="177800" indent="-177800">
                        <a:buFont typeface="Arial" panose="020B0604020202020204" pitchFamily="34" charset="0"/>
                        <a:buChar char="•"/>
                      </a:pPr>
                      <a:r>
                        <a:rPr lang="en-CA" sz="1000" b="0" dirty="0" smtClean="0">
                          <a:solidFill>
                            <a:schemeClr val="tx1"/>
                          </a:solidFill>
                        </a:rPr>
                        <a:t>Review documents.</a:t>
                      </a:r>
                    </a:p>
                    <a:p>
                      <a:endParaRPr lang="en-CA" sz="1000" b="0" dirty="0" smtClean="0">
                        <a:solidFill>
                          <a:schemeClr val="tx1"/>
                        </a:solidFill>
                      </a:endParaRPr>
                    </a:p>
                    <a:p>
                      <a:pPr>
                        <a:spcAft>
                          <a:spcPts val="500"/>
                        </a:spcAft>
                      </a:pPr>
                      <a:r>
                        <a:rPr lang="en-CA" sz="1000" b="1" dirty="0" smtClean="0">
                          <a:solidFill>
                            <a:schemeClr val="tx1"/>
                          </a:solidFill>
                        </a:rPr>
                        <a:t>Next Steps</a:t>
                      </a:r>
                    </a:p>
                    <a:p>
                      <a:pPr marL="177800" indent="-177800">
                        <a:buFont typeface="Arial" panose="020B0604020202020204" pitchFamily="34" charset="0"/>
                        <a:buChar char="•"/>
                      </a:pPr>
                      <a:r>
                        <a:rPr lang="en-CA" sz="1000" b="0" dirty="0" smtClean="0">
                          <a:solidFill>
                            <a:schemeClr val="tx1"/>
                          </a:solidFill>
                        </a:rPr>
                        <a:t>Analyst calls to provide guidance during the selection and implementation processes.</a:t>
                      </a:r>
                    </a:p>
                    <a:p>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
        <p:nvSpPr>
          <p:cNvPr id="2" name="Title 1"/>
          <p:cNvSpPr>
            <a:spLocks noGrp="1"/>
          </p:cNvSpPr>
          <p:nvPr>
            <p:ph type="title"/>
          </p:nvPr>
        </p:nvSpPr>
        <p:spPr/>
        <p:txBody>
          <a:bodyPr/>
          <a:lstStyle/>
          <a:p>
            <a:r>
              <a:rPr lang="en-CA" dirty="0" smtClean="0"/>
              <a:t>Workshop overview </a:t>
            </a:r>
            <a:endParaRPr lang="en-CA" dirty="0"/>
          </a:p>
        </p:txBody>
      </p:sp>
      <p:sp>
        <p:nvSpPr>
          <p:cNvPr id="5" name="TextBox 4"/>
          <p:cNvSpPr txBox="1"/>
          <p:nvPr/>
        </p:nvSpPr>
        <p:spPr>
          <a:xfrm>
            <a:off x="206366" y="1540929"/>
            <a:ext cx="8670933" cy="461665"/>
          </a:xfrm>
          <a:prstGeom prst="rect">
            <a:avLst/>
          </a:prstGeom>
          <a:noFill/>
        </p:spPr>
        <p:txBody>
          <a:bodyPr wrap="square" rtlCol="0">
            <a:spAutoFit/>
          </a:bodyPr>
          <a:lstStyle/>
          <a:p>
            <a:r>
              <a:rPr lang="en-CA" sz="1200" dirty="0" smtClean="0">
                <a:solidFill>
                  <a:srgbClr val="333333"/>
                </a:solidFill>
              </a:rPr>
              <a:t>This workshop can be deployed as either a four or five day engagement depending on the level of preparation completed by the client prior to the facilitator arriving onsite.</a:t>
            </a:r>
          </a:p>
        </p:txBody>
      </p:sp>
      <p:pic>
        <p:nvPicPr>
          <p:cNvPr id="29" name="Picture 28"/>
          <p:cNvPicPr>
            <a:picLocks noChangeAspect="1"/>
          </p:cNvPicPr>
          <p:nvPr/>
        </p:nvPicPr>
        <p:blipFill>
          <a:blip r:embed="rId2"/>
          <a:stretch>
            <a:fillRect/>
          </a:stretch>
        </p:blipFill>
        <p:spPr>
          <a:xfrm>
            <a:off x="274345" y="5687604"/>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5900041"/>
            <a:ext cx="6891872" cy="461665"/>
          </a:xfrm>
          <a:prstGeom prst="rect">
            <a:avLst/>
          </a:prstGeom>
          <a:noFill/>
        </p:spPr>
        <p:txBody>
          <a:bodyPr wrap="square" rtlCol="0">
            <a:spAutoFit/>
          </a:bodyPr>
          <a:lstStyle/>
          <a:p>
            <a:r>
              <a:rPr lang="en-CA" sz="1200" dirty="0" smtClean="0">
                <a:solidFill>
                  <a:srgbClr val="333333"/>
                </a:solidFill>
              </a:rPr>
              <a:t>The light blue slides at the end of each section highlight the key activities and exercises that will be completed during the engagement with our analyst team.</a:t>
            </a:r>
            <a:endParaRPr lang="en-CA" sz="1200" dirty="0">
              <a:solidFill>
                <a:srgbClr val="333333"/>
              </a:solidFill>
            </a:endParaRPr>
          </a:p>
        </p:txBody>
      </p:sp>
      <p:sp>
        <p:nvSpPr>
          <p:cNvPr id="31" name="Chevron 30"/>
          <p:cNvSpPr/>
          <p:nvPr/>
        </p:nvSpPr>
        <p:spPr>
          <a:xfrm rot="10800000">
            <a:off x="1462869" y="5901222"/>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pic>
        <p:nvPicPr>
          <p:cNvPr id="32" name="Picture 31" descr="on-site-workshops.png"/>
          <p:cNvPicPr>
            <a:picLocks noChangeAspect="1"/>
          </p:cNvPicPr>
          <p:nvPr/>
        </p:nvPicPr>
        <p:blipFill rotWithShape="1">
          <a:blip r:embed="rId3" cstate="print"/>
          <a:srcRect l="12204" t="22820" r="8463" b="22257"/>
          <a:stretch/>
        </p:blipFill>
        <p:spPr>
          <a:xfrm>
            <a:off x="2022522" y="2427818"/>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3" cstate="print"/>
          <a:srcRect l="12204" t="22820" r="8463" b="22257"/>
          <a:stretch/>
        </p:blipFill>
        <p:spPr>
          <a:xfrm>
            <a:off x="3772990" y="2427818"/>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3" cstate="print"/>
          <a:srcRect l="12204" t="22820" r="8463" b="22257"/>
          <a:stretch/>
        </p:blipFill>
        <p:spPr>
          <a:xfrm>
            <a:off x="5536704" y="2427818"/>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smtClean="0">
                <a:solidFill>
                  <a:srgbClr val="333333"/>
                </a:solidFill>
              </a:rPr>
              <a:t>Contact your account representative </a:t>
            </a:r>
            <a:r>
              <a:rPr lang="en-US" sz="1400" dirty="0" smtClean="0">
                <a:solidFill>
                  <a:srgbClr val="333333"/>
                </a:solidFill>
              </a:rPr>
              <a:t>or e</a:t>
            </a:r>
            <a:r>
              <a:rPr lang="en-US" sz="1400" dirty="0" smtClean="0">
                <a:solidFill>
                  <a:srgbClr val="333333"/>
                </a:solidFill>
                <a:cs typeface="Arial Unicode MS" panose="020B0604020202020204" pitchFamily="34" charset="-128"/>
              </a:rPr>
              <a:t>mail </a:t>
            </a:r>
            <a:r>
              <a:rPr lang="en-US" sz="1400" dirty="0" smtClean="0">
                <a:solidFill>
                  <a:srgbClr val="333333"/>
                </a:solidFill>
                <a:cs typeface="Arial Unicode MS" panose="020B0604020202020204" pitchFamily="34" charset="-128"/>
                <a:hlinkClick r:id="rId4"/>
              </a:rPr>
              <a:t>Workshops@InfoTech.com</a:t>
            </a:r>
            <a:r>
              <a:rPr lang="en-US" sz="1400" dirty="0" smtClean="0">
                <a:solidFill>
                  <a:srgbClr val="333333"/>
                </a:solidFill>
                <a:cs typeface="Arial Unicode MS" panose="020B0604020202020204" pitchFamily="34" charset="-128"/>
              </a:rPr>
              <a:t> for more information.</a:t>
            </a:r>
            <a:endParaRPr lang="en-CA" sz="1400" dirty="0">
              <a:solidFill>
                <a:srgbClr val="333333"/>
              </a:solidFill>
            </a:endParaRPr>
          </a:p>
        </p:txBody>
      </p:sp>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heme/theme1.xml><?xml version="1.0" encoding="utf-8"?>
<a:theme xmlns:a="http://schemas.openxmlformats.org/drawingml/2006/main" name="Theme1">
  <a:themeElements>
    <a:clrScheme name="ITRG">
      <a:dk1>
        <a:srgbClr val="333333"/>
      </a:dk1>
      <a:lt1>
        <a:srgbClr val="FFFFFF"/>
      </a:lt1>
      <a:dk2>
        <a:srgbClr val="FFFFFF"/>
      </a:dk2>
      <a:lt2>
        <a:srgbClr val="FFFFFF"/>
      </a:lt2>
      <a:accent1>
        <a:srgbClr val="29475F"/>
      </a:accent1>
      <a:accent2>
        <a:srgbClr val="007698"/>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1476</Words>
  <Application>Microsoft Office PowerPoint</Application>
  <PresentationFormat>On-screen Show (4:3)</PresentationFormat>
  <Paragraphs>165</Paragraphs>
  <Slides>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5" baseType="lpstr">
      <vt:lpstr>Calibri</vt:lpstr>
      <vt:lpstr>Georgia</vt:lpstr>
      <vt:lpstr>Arial Unicode MS</vt:lpstr>
      <vt:lpstr>Arial</vt:lpstr>
      <vt:lpstr>Wingdings</vt:lpstr>
      <vt:lpstr>Theme1</vt:lpstr>
      <vt:lpstr>PowerPoint Presentation</vt:lpstr>
      <vt:lpstr>Use this blueprint and accompanying Vendor Landscape to support your SIEM selection and implementation </vt:lpstr>
      <vt:lpstr>Our Understanding of the Problem</vt:lpstr>
      <vt:lpstr>Executive Summary</vt:lpstr>
      <vt:lpstr>Info-Tech offers various levels of project support to best suit your needs</vt:lpstr>
      <vt:lpstr>PowerPoint Presentation</vt:lpstr>
      <vt:lpstr>GI and general value</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2015-07-15T18:27:53Z</dcterms:created>
  <dcterms:modified xsi:type="dcterms:W3CDTF">2015-07-15T19:56:31Z</dcterms:modified>
  <cp:contentStatus/>
</cp:coreProperties>
</file>