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808" r:id="rId1"/>
  </p:sldMasterIdLst>
  <p:notesMasterIdLst>
    <p:notesMasterId r:id="rId17"/>
  </p:notesMasterIdLst>
  <p:handoutMasterIdLst>
    <p:handoutMasterId r:id="rId18"/>
  </p:handoutMasterIdLst>
  <p:sldIdLst>
    <p:sldId id="256" r:id="rId2"/>
    <p:sldId id="265" r:id="rId3"/>
    <p:sldId id="258" r:id="rId4"/>
    <p:sldId id="740" r:id="rId5"/>
    <p:sldId id="1154" r:id="rId6"/>
    <p:sldId id="743" r:id="rId7"/>
    <p:sldId id="447" r:id="rId8"/>
    <p:sldId id="1153" r:id="rId9"/>
    <p:sldId id="1142" r:id="rId10"/>
    <p:sldId id="1037" r:id="rId11"/>
    <p:sldId id="1038" r:id="rId12"/>
    <p:sldId id="1066" r:id="rId13"/>
    <p:sldId id="1039" r:id="rId14"/>
    <p:sldId id="1041" r:id="rId15"/>
    <p:sldId id="1042" r:id="rId16"/>
  </p:sldIdLst>
  <p:sldSz cx="9144000" cy="6858000" type="screen4x3"/>
  <p:notesSz cx="6950075" cy="9236075"/>
  <p:custShowLst>
    <p:custShow name="Custom Show 1" id="0">
      <p:sldLst>
        <p:sld r:id="rId3"/>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69" userDrawn="1">
          <p15:clr>
            <a:srgbClr val="A4A3A4"/>
          </p15:clr>
        </p15:guide>
        <p15:guide id="2" orient="horz" pos="2500" userDrawn="1">
          <p15:clr>
            <a:srgbClr val="A4A3A4"/>
          </p15:clr>
        </p15:guide>
        <p15:guide id="3" pos="204" userDrawn="1">
          <p15:clr>
            <a:srgbClr val="A4A3A4"/>
          </p15:clr>
        </p15:guide>
        <p15:guide id="4" pos="55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5" name="Author" initials="A" lastIdx="0" clrIdx="1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B0C534"/>
    <a:srgbClr val="DDDECE"/>
    <a:srgbClr val="2576B7"/>
    <a:srgbClr val="29475F"/>
    <a:srgbClr val="F2F2F2"/>
    <a:srgbClr val="396283"/>
    <a:srgbClr val="3C688C"/>
    <a:srgbClr val="5389B5"/>
    <a:srgbClr val="00B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4269"/>
        <p:guide orient="horz" pos="2500"/>
        <p:guide pos="204"/>
        <p:guide pos="5556"/>
      </p:guideLst>
    </p:cSldViewPr>
  </p:slideViewPr>
  <p:outlineViewPr>
    <p:cViewPr>
      <p:scale>
        <a:sx n="33" d="100"/>
        <a:sy n="33" d="100"/>
      </p:scale>
      <p:origin x="0" y="-624"/>
    </p:cViewPr>
  </p:outlineViewPr>
  <p:notesTextViewPr>
    <p:cViewPr>
      <p:scale>
        <a:sx n="1" d="1"/>
        <a:sy n="1" d="1"/>
      </p:scale>
      <p:origin x="0" y="0"/>
    </p:cViewPr>
  </p:notesTextViewPr>
  <p:sorterViewPr>
    <p:cViewPr>
      <p:scale>
        <a:sx n="200" d="100"/>
        <a:sy n="200" d="100"/>
      </p:scale>
      <p:origin x="0" y="-20364"/>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7/13/2015</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427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29303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1578043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2951280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5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p:nvSpPr>
        <p:spPr>
          <a:xfrm>
            <a:off x="323528" y="1132006"/>
            <a:ext cx="8496944" cy="364691"/>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p:nvGrpSpPr>
        <p:grpSpPr>
          <a:xfrm>
            <a:off x="331100" y="1144504"/>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41263"/>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41263"/>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7342815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8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p:nvSpPr>
        <p:spPr>
          <a:xfrm>
            <a:off x="323528" y="1132006"/>
            <a:ext cx="8496944" cy="364691"/>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3" name="Rectangle 22"/>
          <p:cNvSpPr/>
          <p:nvPr/>
        </p:nvSpPr>
        <p:spPr>
          <a:xfrm>
            <a:off x="339430" y="1141101"/>
            <a:ext cx="343389" cy="339694"/>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31" y="1167921"/>
            <a:ext cx="338488" cy="304923"/>
          </a:xfrm>
          <a:prstGeom prst="rect">
            <a:avLst/>
          </a:prstGeom>
        </p:spPr>
      </p:pic>
    </p:spTree>
    <p:extLst>
      <p:ext uri="{BB962C8B-B14F-4D97-AF65-F5344CB8AC3E}">
        <p14:creationId xmlns:p14="http://schemas.microsoft.com/office/powerpoint/2010/main" val="18645415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23528"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7" name="Text Placeholder 41"/>
          <p:cNvSpPr>
            <a:spLocks noGrp="1"/>
          </p:cNvSpPr>
          <p:nvPr>
            <p:ph type="body" sz="quarter" idx="26" hasCustomPrompt="1"/>
          </p:nvPr>
        </p:nvSpPr>
        <p:spPr>
          <a:xfrm>
            <a:off x="4778824"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323528" y="4248103"/>
            <a:ext cx="8496622"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p:nvSpPr>
        <p:spPr>
          <a:xfrm>
            <a:off x="328344" y="1287191"/>
            <a:ext cx="4037263" cy="320040"/>
          </a:xfrm>
          <a:prstGeom prst="rect">
            <a:avLst/>
          </a:prstGeom>
          <a:solidFill>
            <a:srgbClr val="29475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p:nvSpPr>
        <p:spPr>
          <a:xfrm>
            <a:off x="4783424" y="1287191"/>
            <a:ext cx="4037263"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2" name="Rectangle 21"/>
          <p:cNvSpPr/>
          <p:nvPr/>
        </p:nvSpPr>
        <p:spPr>
          <a:xfrm>
            <a:off x="323528" y="3928063"/>
            <a:ext cx="8496622"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smtClean="0"/>
              <a:t>Outcomes</a:t>
            </a:r>
            <a:r>
              <a:rPr lang="en-US" sz="1400" b="1" baseline="0" dirty="0" smtClean="0"/>
              <a:t> of this Research: </a:t>
            </a:r>
            <a:endParaRPr lang="en-US" sz="1400" b="1" dirty="0"/>
          </a:p>
        </p:txBody>
      </p:sp>
    </p:spTree>
    <p:extLst>
      <p:ext uri="{BB962C8B-B14F-4D97-AF65-F5344CB8AC3E}">
        <p14:creationId xmlns:p14="http://schemas.microsoft.com/office/powerpoint/2010/main" val="247011925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55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56032"/>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1723293" y="1238250"/>
            <a:ext cx="7154008"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5368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2576B7"/>
          </a:solidFill>
          <a:ln>
            <a:solidFill>
              <a:srgbClr val="2F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a:solidFill>
            <a:schemeClr val="accent6"/>
          </a:solidFill>
          <a:ln>
            <a:solidFill>
              <a:schemeClr val="accent6"/>
            </a:solidFill>
          </a:ln>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1577987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8" name="Text Placeholder 12"/>
          <p:cNvSpPr>
            <a:spLocks noGrp="1"/>
          </p:cNvSpPr>
          <p:nvPr>
            <p:ph type="body" sz="quarter" idx="16" hasCustomPrompt="1"/>
          </p:nvPr>
        </p:nvSpPr>
        <p:spPr>
          <a:xfrm>
            <a:off x="266219" y="1221423"/>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19" name="Text Placeholder 12"/>
          <p:cNvSpPr>
            <a:spLocks noGrp="1"/>
          </p:cNvSpPr>
          <p:nvPr>
            <p:ph type="body" sz="quarter" idx="17" hasCustomPrompt="1"/>
          </p:nvPr>
        </p:nvSpPr>
        <p:spPr>
          <a:xfrm>
            <a:off x="266219" y="2931027"/>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20" name="Text Placeholder 12"/>
          <p:cNvSpPr>
            <a:spLocks noGrp="1"/>
          </p:cNvSpPr>
          <p:nvPr>
            <p:ph type="body" sz="quarter" idx="18" hasCustomPrompt="1"/>
          </p:nvPr>
        </p:nvSpPr>
        <p:spPr>
          <a:xfrm>
            <a:off x="266219" y="4652064"/>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Tree>
    <p:extLst>
      <p:ext uri="{BB962C8B-B14F-4D97-AF65-F5344CB8AC3E}">
        <p14:creationId xmlns:p14="http://schemas.microsoft.com/office/powerpoint/2010/main" val="100093371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8166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chemeClr val="accent1"/>
          </a:solidFill>
          <a:ln w="9525">
            <a:solidFill>
              <a:schemeClr val="accent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66969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9523726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0" name="Picture 9"/>
          <p:cNvPicPr>
            <a:picLocks noChangeAspect="1"/>
          </p:cNvPicPr>
          <p:nvPr/>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1547797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253986"/>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05129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13099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29355384"/>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97775712"/>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5790438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276140"/>
            <a:ext cx="1075311" cy="1180415"/>
          </a:xfrm>
          <a:prstGeom prst="rect">
            <a:avLst/>
          </a:prstGeom>
        </p:spPr>
      </p:pic>
    </p:spTree>
    <p:extLst>
      <p:ext uri="{BB962C8B-B14F-4D97-AF65-F5344CB8AC3E}">
        <p14:creationId xmlns:p14="http://schemas.microsoft.com/office/powerpoint/2010/main" val="357222654"/>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653218"/>
            <a:ext cx="771346" cy="846740"/>
          </a:xfrm>
          <a:prstGeom prst="rect">
            <a:avLst/>
          </a:prstGeom>
        </p:spPr>
      </p:pic>
    </p:spTree>
    <p:extLst>
      <p:ext uri="{BB962C8B-B14F-4D97-AF65-F5344CB8AC3E}">
        <p14:creationId xmlns:p14="http://schemas.microsoft.com/office/powerpoint/2010/main" val="3877687237"/>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Case Stu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sp>
        <p:nvSpPr>
          <p:cNvPr id="6" name="Rectangle 5"/>
          <p:cNvSpPr/>
          <p:nvPr/>
        </p:nvSpPr>
        <p:spPr>
          <a:xfrm>
            <a:off x="604636" y="1164090"/>
            <a:ext cx="8272663" cy="3646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case_study.wmf"/>
          <p:cNvPicPr>
            <a:picLocks noChangeAspect="1"/>
          </p:cNvPicPr>
          <p:nvPr/>
        </p:nvPicPr>
        <p:blipFill>
          <a:blip r:embed="rId2" cstate="print"/>
          <a:stretch>
            <a:fillRect/>
          </a:stretch>
        </p:blipFill>
        <p:spPr>
          <a:xfrm>
            <a:off x="251519" y="1161288"/>
            <a:ext cx="353117" cy="375512"/>
          </a:xfrm>
          <a:prstGeom prst="rect">
            <a:avLst/>
          </a:prstGeom>
          <a:solidFill>
            <a:schemeClr val="accent6"/>
          </a:solidFill>
          <a:ln>
            <a:solidFill>
              <a:schemeClr val="accent6"/>
            </a:solidFill>
          </a:ln>
        </p:spPr>
      </p:pic>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250871"/>
      </p:ext>
    </p:extLst>
  </p:cSld>
  <p:clrMapOvr>
    <a:masterClrMapping/>
  </p:clrMapOvr>
  <p:timing>
    <p:tnLst>
      <p:par>
        <p:cTn id="1" dur="indefinite" restart="never" nodeType="tmRoot"/>
      </p:par>
    </p:tnLst>
  </p:timing>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3" name="Group 2"/>
          <p:cNvGrpSpPr/>
          <p:nvPr/>
        </p:nvGrpSpPr>
        <p:grpSpPr>
          <a:xfrm>
            <a:off x="323527" y="4589536"/>
            <a:ext cx="8553771" cy="461665"/>
            <a:chOff x="236721" y="4589536"/>
            <a:chExt cx="8640578" cy="461665"/>
          </a:xfrm>
          <a:solidFill>
            <a:schemeClr val="accent1"/>
          </a:solidFill>
        </p:grpSpPr>
        <p:sp>
          <p:nvSpPr>
            <p:cNvPr id="9" name="Rectangle 8"/>
            <p:cNvSpPr/>
            <p:nvPr userDrawn="1"/>
          </p:nvSpPr>
          <p:spPr>
            <a:xfrm>
              <a:off x="236721" y="4648058"/>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88873" y="4589536"/>
              <a:ext cx="314213" cy="461665"/>
            </a:xfrm>
            <a:prstGeom prst="rect">
              <a:avLst/>
            </a:prstGeom>
            <a:noFill/>
          </p:spPr>
          <p:txBody>
            <a:bodyPr wrap="squar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p:nvGrpSpPr>
        <p:grpSpPr>
          <a:xfrm>
            <a:off x="323528" y="1210905"/>
            <a:ext cx="5413712" cy="320040"/>
            <a:chOff x="277163" y="1210905"/>
            <a:chExt cx="5266944" cy="320040"/>
          </a:xfrm>
          <a:solidFill>
            <a:schemeClr val="accent1"/>
          </a:solidFill>
        </p:grpSpPr>
        <p:sp>
          <p:nvSpPr>
            <p:cNvPr id="13" name="Rectangle 12"/>
            <p:cNvSpPr/>
            <p:nvPr userDrawn="1"/>
          </p:nvSpPr>
          <p:spPr>
            <a:xfrm>
              <a:off x="277163" y="1210905"/>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347797" y="1241230"/>
              <a:ext cx="69056" cy="276999"/>
            </a:xfrm>
            <a:prstGeom prst="rect">
              <a:avLst/>
            </a:prstGeom>
            <a:grpFill/>
            <a:ln>
              <a:noFill/>
            </a:ln>
          </p:spPr>
          <p:txBody>
            <a:bodyPr wrap="square" rtlCol="0" anchor="ctr">
              <a:spAutoFit/>
            </a:bodyPr>
            <a:lstStyle/>
            <a:p>
              <a:pPr algn="ctr"/>
              <a:r>
                <a:rPr lang="en-US" sz="1200" dirty="0" smtClean="0">
                  <a:solidFill>
                    <a:schemeClr val="bg1"/>
                  </a:solidFill>
                </a:rPr>
                <a:t>!</a:t>
              </a:r>
              <a:endParaRPr lang="en-US" sz="1200" dirty="0">
                <a:solidFill>
                  <a:schemeClr val="bg1"/>
                </a:solidFill>
              </a:endParaRPr>
            </a:p>
          </p:txBody>
        </p:sp>
      </p:grpSp>
      <p:grpSp>
        <p:nvGrpSpPr>
          <p:cNvPr id="24" name="Group 23"/>
          <p:cNvGrpSpPr/>
          <p:nvPr/>
        </p:nvGrpSpPr>
        <p:grpSpPr>
          <a:xfrm>
            <a:off x="323528" y="3019097"/>
            <a:ext cx="5413712" cy="369332"/>
            <a:chOff x="251520" y="2526953"/>
            <a:chExt cx="5266944" cy="369332"/>
          </a:xfrm>
          <a:solidFill>
            <a:schemeClr val="accent1"/>
          </a:solidFill>
        </p:grpSpPr>
        <p:sp>
          <p:nvSpPr>
            <p:cNvPr id="11" name="Rectangle 10"/>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a:ln>
              <a:noFill/>
            </a:ln>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p:ph type="body" sz="quarter" idx="10"/>
          </p:nvPr>
        </p:nvSpPr>
        <p:spPr>
          <a:xfrm>
            <a:off x="323528" y="1535364"/>
            <a:ext cx="5413712"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323528" y="3364288"/>
            <a:ext cx="5413712"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323527" y="4960875"/>
            <a:ext cx="8555948" cy="136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914907" y="1495997"/>
            <a:ext cx="2905565" cy="2945274"/>
          </a:xfrm>
          <a:noFill/>
          <a:ln w="12700">
            <a:solidFill>
              <a:srgbClr val="B0C534"/>
            </a:solid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914907" y="1210905"/>
            <a:ext cx="2905565" cy="285749"/>
            <a:chOff x="2446246" y="1844804"/>
            <a:chExt cx="2905565" cy="285749"/>
          </a:xfrm>
          <a:solidFill>
            <a:schemeClr val="accent6"/>
          </a:solidFill>
        </p:grpSpPr>
        <p:sp>
          <p:nvSpPr>
            <p:cNvPr id="31" name="Round Same Side Corner Rectangle 97"/>
            <p:cNvSpPr/>
            <p:nvPr/>
          </p:nvSpPr>
          <p:spPr>
            <a:xfrm>
              <a:off x="2446246" y="1844804"/>
              <a:ext cx="2905565" cy="285749"/>
            </a:xfrm>
            <a:prstGeom prst="rect">
              <a:avLst/>
            </a:prstGeom>
            <a:solidFill>
              <a:srgbClr val="B0C534"/>
            </a:solidFill>
            <a:ln w="12700">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62341" y="1889932"/>
              <a:ext cx="240000" cy="180000"/>
            </a:xfrm>
            <a:prstGeom prst="rect">
              <a:avLst/>
            </a:prstGeom>
            <a:solidFill>
              <a:srgbClr val="B0C534"/>
            </a:solidFill>
            <a:ln>
              <a:solidFill>
                <a:srgbClr val="B0C534"/>
              </a:solidFill>
            </a:ln>
          </p:spPr>
        </p:pic>
      </p:grpSp>
    </p:spTree>
    <p:extLst>
      <p:ext uri="{BB962C8B-B14F-4D97-AF65-F5344CB8AC3E}">
        <p14:creationId xmlns:p14="http://schemas.microsoft.com/office/powerpoint/2010/main" val="307170580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Lef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extLst>
      <p:ext uri="{BB962C8B-B14F-4D97-AF65-F5344CB8AC3E}">
        <p14:creationId xmlns:p14="http://schemas.microsoft.com/office/powerpoint/2010/main" val="12459623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7003985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14658491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5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TextBox 6"/>
          <p:cNvSpPr txBox="1"/>
          <p:nvPr/>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chemeClr val="bg1"/>
                </a:solidFill>
              </a:rPr>
              <a:t>Book a workshop with an Info-Tech Analyst</a:t>
            </a:r>
            <a:endParaRPr lang="en-US" sz="1400" b="1" dirty="0">
              <a:solidFill>
                <a:schemeClr val="bg1"/>
              </a:solidFill>
            </a:endParaRPr>
          </a:p>
        </p:txBody>
      </p:sp>
      <p:grpSp>
        <p:nvGrpSpPr>
          <p:cNvPr id="8" name="Group 7"/>
          <p:cNvGrpSpPr/>
          <p:nvPr userDrawn="1"/>
        </p:nvGrpSpPr>
        <p:grpSpPr>
          <a:xfrm>
            <a:off x="8114876" y="216474"/>
            <a:ext cx="812044" cy="804512"/>
            <a:chOff x="6986062" y="224644"/>
            <a:chExt cx="731520" cy="731520"/>
          </a:xfrm>
        </p:grpSpPr>
        <p:sp>
          <p:nvSpPr>
            <p:cNvPr id="9" name="Rectangle 8"/>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653647734"/>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4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TextBox 6"/>
          <p:cNvSpPr txBox="1"/>
          <p:nvPr/>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chemeClr val="bg1"/>
                </a:solidFill>
              </a:rPr>
              <a:t>Book a workshop with an Info-Tech Analyst</a:t>
            </a:r>
            <a:endParaRPr lang="en-US" sz="1400" b="1" dirty="0">
              <a:solidFill>
                <a:schemeClr val="bg1"/>
              </a:solidFill>
            </a:endParaRPr>
          </a:p>
        </p:txBody>
      </p:sp>
      <p:grpSp>
        <p:nvGrpSpPr>
          <p:cNvPr id="8" name="Group 7"/>
          <p:cNvGrpSpPr/>
          <p:nvPr/>
        </p:nvGrpSpPr>
        <p:grpSpPr>
          <a:xfrm>
            <a:off x="8114876" y="216474"/>
            <a:ext cx="812044" cy="804512"/>
            <a:chOff x="6986062" y="224644"/>
            <a:chExt cx="731520" cy="731520"/>
          </a:xfrm>
        </p:grpSpPr>
        <p:sp>
          <p:nvSpPr>
            <p:cNvPr id="9" name="Rectangle 8"/>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350891707"/>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4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TextBox 6"/>
          <p:cNvSpPr txBox="1"/>
          <p:nvPr/>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chemeClr val="bg1"/>
                </a:solidFill>
              </a:rPr>
              <a:t>Book a workshop with an Info-Tech Analyst</a:t>
            </a:r>
            <a:endParaRPr lang="en-US" sz="1400" b="1" dirty="0">
              <a:solidFill>
                <a:schemeClr val="bg1"/>
              </a:solidFill>
            </a:endParaRPr>
          </a:p>
        </p:txBody>
      </p:sp>
      <p:grpSp>
        <p:nvGrpSpPr>
          <p:cNvPr id="8" name="Group 7"/>
          <p:cNvGrpSpPr/>
          <p:nvPr/>
        </p:nvGrpSpPr>
        <p:grpSpPr>
          <a:xfrm>
            <a:off x="8114876" y="216474"/>
            <a:ext cx="812044" cy="804512"/>
            <a:chOff x="6986062" y="224644"/>
            <a:chExt cx="731520" cy="731520"/>
          </a:xfrm>
        </p:grpSpPr>
        <p:sp>
          <p:nvSpPr>
            <p:cNvPr id="9" name="Rectangle 8"/>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985302659"/>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7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p:nvSpPr>
        <p:spPr>
          <a:xfrm>
            <a:off x="251520" y="1080390"/>
            <a:ext cx="8625780" cy="307777"/>
          </a:xfrm>
          <a:prstGeom prst="rect">
            <a:avLst/>
          </a:prstGeom>
          <a:solidFill>
            <a:schemeClr val="accent1"/>
          </a:solidFill>
        </p:spPr>
        <p:txBody>
          <a:bodyPr wrap="square" rtlCol="0">
            <a:spAutoFit/>
          </a:bodyPr>
          <a:lstStyle/>
          <a:p>
            <a:endParaRPr lang="en-US" sz="1400" b="1" dirty="0">
              <a:solidFill>
                <a:schemeClr val="bg1"/>
              </a:solidFill>
            </a:endParaRPr>
          </a:p>
        </p:txBody>
      </p:sp>
      <p:sp>
        <p:nvSpPr>
          <p:cNvPr id="8" name="Text Placeholder 26"/>
          <p:cNvSpPr>
            <a:spLocks noGrp="1"/>
          </p:cNvSpPr>
          <p:nvPr>
            <p:ph type="body" sz="quarter" idx="10" hasCustomPrompt="1"/>
          </p:nvPr>
        </p:nvSpPr>
        <p:spPr>
          <a:xfrm>
            <a:off x="323528" y="1052078"/>
            <a:ext cx="3129939"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Identify Activities</a:t>
            </a:r>
          </a:p>
        </p:txBody>
      </p:sp>
    </p:spTree>
    <p:extLst>
      <p:ext uri="{BB962C8B-B14F-4D97-AF65-F5344CB8AC3E}">
        <p14:creationId xmlns:p14="http://schemas.microsoft.com/office/powerpoint/2010/main" val="407327240"/>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24400"/>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p:nvSpPr>
        <p:spPr>
          <a:xfrm>
            <a:off x="1362083" y="1051796"/>
            <a:ext cx="7515216"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5" name="Rectangle 24"/>
          <p:cNvSpPr/>
          <p:nvPr/>
        </p:nvSpPr>
        <p:spPr>
          <a:xfrm>
            <a:off x="251520" y="1051796"/>
            <a:ext cx="1110563"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7" name="Text Placeholder 26"/>
          <p:cNvSpPr>
            <a:spLocks noGrp="1"/>
          </p:cNvSpPr>
          <p:nvPr>
            <p:ph type="body" sz="quarter" idx="10" hasCustomPrompt="1"/>
          </p:nvPr>
        </p:nvSpPr>
        <p:spPr>
          <a:xfrm>
            <a:off x="857513" y="1052078"/>
            <a:ext cx="2595954"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     Vendor Landscape </a:t>
            </a:r>
          </a:p>
        </p:txBody>
      </p:sp>
      <p:cxnSp>
        <p:nvCxnSpPr>
          <p:cNvPr id="9" name="Straight Connector 8"/>
          <p:cNvCxnSpPr/>
          <p:nvPr/>
        </p:nvCxnSpPr>
        <p:spPr>
          <a:xfrm flipV="1">
            <a:off x="291625" y="1317433"/>
            <a:ext cx="421092" cy="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39509" y="1147234"/>
            <a:ext cx="45719" cy="161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p:nvSpPr>
        <p:spPr>
          <a:xfrm>
            <a:off x="433040" y="1193801"/>
            <a:ext cx="45719" cy="1151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p:nvSpPr>
        <p:spPr>
          <a:xfrm>
            <a:off x="522957" y="1231445"/>
            <a:ext cx="45719" cy="77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p:nvSpPr>
        <p:spPr>
          <a:xfrm>
            <a:off x="616638" y="1262407"/>
            <a:ext cx="4571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32955218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sp>
        <p:nvSpPr>
          <p:cNvPr id="13" name="Rectangle 12"/>
          <p:cNvSpPr/>
          <p:nvPr/>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tx1"/>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
        <p:nvSpPr>
          <p:cNvPr id="2" name="Rectangle 1"/>
          <p:cNvSpPr/>
          <p:nvPr/>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chemeClr val="tx2">
                    <a:lumMod val="65000"/>
                  </a:schemeClr>
                </a:solidFill>
              </a:rPr>
              <a:t>Example</a:t>
            </a:r>
            <a:endParaRPr lang="en-CA" sz="5000" dirty="0">
              <a:solidFill>
                <a:schemeClr val="tx2">
                  <a:lumMod val="65000"/>
                </a:schemeClr>
              </a:solidFill>
            </a:endParaRPr>
          </a:p>
        </p:txBody>
      </p:sp>
    </p:spTree>
    <p:extLst>
      <p:ext uri="{BB962C8B-B14F-4D97-AF65-F5344CB8AC3E}">
        <p14:creationId xmlns:p14="http://schemas.microsoft.com/office/powerpoint/2010/main" val="410345293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0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1" name="Rectangle 20"/>
          <p:cNvSpPr/>
          <p:nvPr/>
        </p:nvSpPr>
        <p:spPr>
          <a:xfrm>
            <a:off x="1362083" y="1132006"/>
            <a:ext cx="7515216" cy="364691"/>
          </a:xfrm>
          <a:prstGeom prst="rect">
            <a:avLst/>
          </a:prstGeom>
          <a:solidFill>
            <a:srgbClr val="2F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77719834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4185922"/>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703629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3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3604198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1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p:nvSpPr>
        <p:spPr>
          <a:xfrm>
            <a:off x="323527" y="1180132"/>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p:nvSpPr>
        <p:spPr>
          <a:xfrm>
            <a:off x="616689" y="1180132"/>
            <a:ext cx="8203784"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p:nvGrpSpPr>
        <p:grpSpPr>
          <a:xfrm>
            <a:off x="336127" y="1204859"/>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cxnSp>
        <p:nvCxnSpPr>
          <p:cNvPr id="8" name="Straight Connector 7"/>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030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2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sp>
        <p:nvSpPr>
          <p:cNvPr id="13" name="Rectangle 12"/>
          <p:cNvSpPr/>
          <p:nvPr/>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rgbClr val="333333"/>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Tree>
    <p:extLst>
      <p:ext uri="{BB962C8B-B14F-4D97-AF65-F5344CB8AC3E}">
        <p14:creationId xmlns:p14="http://schemas.microsoft.com/office/powerpoint/2010/main" val="237958406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2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p:nvSpPr>
        <p:spPr>
          <a:xfrm>
            <a:off x="1362083" y="1132006"/>
            <a:ext cx="751521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79685650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Activity Title Page 2">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687148" y="755948"/>
            <a:ext cx="745490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215859009"/>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Activity - Basic">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cxnSp>
        <p:nvCxnSpPr>
          <p:cNvPr id="5" name="Straight Connector 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824454750"/>
      </p:ext>
    </p:extLst>
  </p:cSld>
  <p:clrMapOvr>
    <a:masterClrMapping/>
  </p:clrMapOvr>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5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83524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3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73399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6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24820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22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67620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2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8881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1067086" y="256032"/>
            <a:ext cx="7810213"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 name="Straight Connector 5"/>
          <p:cNvCxnSpPr/>
          <p:nvPr/>
        </p:nvCxnSpPr>
        <p:spPr>
          <a:xfrm>
            <a:off x="1080605" y="130187"/>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21380" y="0"/>
            <a:ext cx="1201985" cy="3897082"/>
            <a:chOff x="-121380" y="0"/>
            <a:chExt cx="1201985" cy="3897082"/>
          </a:xfrm>
        </p:grpSpPr>
        <p:sp>
          <p:nvSpPr>
            <p:cNvPr id="4" name="Rectangle 3"/>
            <p:cNvSpPr/>
            <p:nvPr userDrawn="1"/>
          </p:nvSpPr>
          <p:spPr>
            <a:xfrm>
              <a:off x="2678" y="0"/>
              <a:ext cx="1077927" cy="3265062"/>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endParaRPr lang="en-CA" sz="2800" b="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513" y="81059"/>
              <a:ext cx="416696" cy="442739"/>
            </a:xfrm>
            <a:prstGeom prst="rect">
              <a:avLst/>
            </a:prstGeom>
            <a:effectLst>
              <a:outerShdw blurRad="25400" dist="25400" dir="2700000" algn="tl" rotWithShape="0">
                <a:prstClr val="black">
                  <a:alpha val="15000"/>
                </a:prstClr>
              </a:outerShdw>
            </a:effectLst>
          </p:spPr>
        </p:pic>
        <p:sp>
          <p:nvSpPr>
            <p:cNvPr id="8" name="Rectangle 7"/>
            <p:cNvSpPr/>
            <p:nvPr userDrawn="1"/>
          </p:nvSpPr>
          <p:spPr>
            <a:xfrm>
              <a:off x="-121380" y="515590"/>
              <a:ext cx="1188467" cy="246221"/>
            </a:xfrm>
            <a:prstGeom prst="rect">
              <a:avLst/>
            </a:prstGeom>
          </p:spPr>
          <p:txBody>
            <a:bodyPr wrap="none">
              <a:spAutoFit/>
            </a:bodyPr>
            <a:lstStyle/>
            <a:p>
              <a:pPr marL="176213" lvl="0" algn="ctr"/>
              <a:r>
                <a:rPr lang="en-CA" sz="1000" b="1" dirty="0">
                  <a:solidFill>
                    <a:schemeClr val="bg1"/>
                  </a:solidFill>
                </a:rPr>
                <a:t>CASE STUDY</a:t>
              </a:r>
            </a:p>
          </p:txBody>
        </p:sp>
        <p:sp>
          <p:nvSpPr>
            <p:cNvPr id="9" name="Isosceles Triangle 8"/>
            <p:cNvSpPr/>
            <p:nvPr userDrawn="1"/>
          </p:nvSpPr>
          <p:spPr>
            <a:xfrm rot="10800000">
              <a:off x="2677" y="3265062"/>
              <a:ext cx="1064410" cy="632020"/>
            </a:xfrm>
            <a:prstGeom prst="triangle">
              <a:avLst>
                <a:gd name="adj" fmla="val 100000"/>
              </a:avLst>
            </a:prstGeom>
            <a:solidFill>
              <a:srgbClr val="B0C534"/>
            </a:solidFill>
            <a:ln>
              <a:solidFill>
                <a:srgbClr val="B0C534"/>
              </a:solid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13" name="Straight Connector 12"/>
          <p:cNvCxnSpPr/>
          <p:nvPr/>
        </p:nvCxnSpPr>
        <p:spPr>
          <a:xfrm>
            <a:off x="1219200" y="1124744"/>
            <a:ext cx="7601272"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10102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Left/Right Blank &amp; Lin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2025779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460983"/>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with location box">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74892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p:nvSpPr>
        <p:spPr>
          <a:xfrm>
            <a:off x="323528" y="1140786"/>
            <a:ext cx="8496944" cy="3646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p:nvPicPr>
        <p:blipFill>
          <a:blip r:embed="rId2" cstate="print"/>
          <a:stretch>
            <a:fillRect/>
          </a:stretch>
        </p:blipFill>
        <p:spPr>
          <a:xfrm>
            <a:off x="334250" y="1151648"/>
            <a:ext cx="343307" cy="343307"/>
          </a:xfrm>
          <a:prstGeom prst="rect">
            <a:avLst/>
          </a:prstGeom>
          <a:solidFill>
            <a:schemeClr val="accent1"/>
          </a:solidFill>
          <a:effectLst/>
        </p:spPr>
      </p:pic>
      <p:sp>
        <p:nvSpPr>
          <p:cNvPr id="16" name="Text Placeholder 26"/>
          <p:cNvSpPr>
            <a:spLocks noGrp="1"/>
          </p:cNvSpPr>
          <p:nvPr>
            <p:ph type="body" sz="quarter" idx="10" hasCustomPrompt="1"/>
          </p:nvPr>
        </p:nvSpPr>
        <p:spPr>
          <a:xfrm>
            <a:off x="1194576" y="1156765"/>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57235"/>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21593519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Call Header">
    <p:spTree>
      <p:nvGrpSpPr>
        <p:cNvPr id="1" name=""/>
        <p:cNvGrpSpPr/>
        <p:nvPr/>
      </p:nvGrpSpPr>
      <p:grpSpPr>
        <a:xfrm>
          <a:off x="0" y="0"/>
          <a:ext cx="0" cy="0"/>
          <a:chOff x="0" y="0"/>
          <a:chExt cx="0" cy="0"/>
        </a:xfrm>
      </p:grpSpPr>
      <p:cxnSp>
        <p:nvCxnSpPr>
          <p:cNvPr id="11" name="Straight Connector 10"/>
          <p:cNvCxnSpPr/>
          <p:nvPr/>
        </p:nvCxnSpPr>
        <p:spPr>
          <a:xfrm>
            <a:off x="331550" y="1484697"/>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4" name="Rectangle 3"/>
          <p:cNvSpPr/>
          <p:nvPr/>
        </p:nvSpPr>
        <p:spPr>
          <a:xfrm>
            <a:off x="259542" y="1137225"/>
            <a:ext cx="365168"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573" y="1184597"/>
            <a:ext cx="335105" cy="300100"/>
          </a:xfrm>
          <a:prstGeom prst="rect">
            <a:avLst/>
          </a:prstGeom>
          <a:solidFill>
            <a:schemeClr val="bg1"/>
          </a:solidFill>
        </p:spPr>
      </p:pic>
      <p:sp>
        <p:nvSpPr>
          <p:cNvPr id="6" name="Rectangle 5"/>
          <p:cNvSpPr/>
          <p:nvPr/>
        </p:nvSpPr>
        <p:spPr>
          <a:xfrm>
            <a:off x="2373643" y="1137225"/>
            <a:ext cx="6511677" cy="347472"/>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Request</a:t>
            </a:r>
            <a:r>
              <a:rPr lang="en-US" sz="1200" baseline="0" dirty="0" smtClean="0">
                <a:solidFill>
                  <a:schemeClr val="tx1"/>
                </a:solidFill>
              </a:rPr>
              <a:t> via</a:t>
            </a:r>
            <a:r>
              <a:rPr lang="en-CA" sz="1200" dirty="0" smtClean="0">
                <a:solidFill>
                  <a:schemeClr val="tx1"/>
                </a:solidFill>
              </a:rPr>
              <a:t> </a:t>
            </a:r>
            <a:r>
              <a:rPr lang="en-CA" sz="1200" dirty="0" smtClean="0">
                <a:solidFill>
                  <a:schemeClr val="tx1"/>
                </a:solidFill>
                <a:hlinkClick r:id="rId3"/>
              </a:rPr>
              <a:t>GuidedImplementations@InfoTech.com</a:t>
            </a:r>
            <a:r>
              <a:rPr lang="en-CA" sz="1200" dirty="0" smtClean="0">
                <a:solidFill>
                  <a:schemeClr val="tx1"/>
                </a:solidFill>
              </a:rPr>
              <a:t> or 1-888-670-8889</a:t>
            </a:r>
            <a:endParaRPr lang="en-US" sz="1200" i="1" dirty="0">
              <a:solidFill>
                <a:schemeClr val="tx1"/>
              </a:solidFill>
            </a:endParaRPr>
          </a:p>
        </p:txBody>
      </p:sp>
      <p:sp>
        <p:nvSpPr>
          <p:cNvPr id="7" name="Rectangle 6"/>
          <p:cNvSpPr/>
          <p:nvPr/>
        </p:nvSpPr>
        <p:spPr>
          <a:xfrm>
            <a:off x="612658" y="1137225"/>
            <a:ext cx="1760984"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Analyst Call</a:t>
            </a:r>
            <a:endParaRPr lang="en-US" sz="1400" b="1" dirty="0"/>
          </a:p>
        </p:txBody>
      </p:sp>
    </p:spTree>
    <p:extLst>
      <p:ext uri="{BB962C8B-B14F-4D97-AF65-F5344CB8AC3E}">
        <p14:creationId xmlns:p14="http://schemas.microsoft.com/office/powerpoint/2010/main" val="23264519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6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Rectangle 24"/>
          <p:cNvSpPr/>
          <p:nvPr/>
        </p:nvSpPr>
        <p:spPr>
          <a:xfrm>
            <a:off x="323451" y="1137225"/>
            <a:ext cx="8497021" cy="3620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7" name="Text Placeholder 26"/>
          <p:cNvSpPr>
            <a:spLocks noGrp="1"/>
          </p:cNvSpPr>
          <p:nvPr>
            <p:ph type="body" sz="quarter" idx="10" hasCustomPrompt="1"/>
          </p:nvPr>
        </p:nvSpPr>
        <p:spPr>
          <a:xfrm>
            <a:off x="865534" y="1140309"/>
            <a:ext cx="6249140" cy="346075"/>
          </a:xfrm>
          <a:noFill/>
          <a:ln>
            <a:noFill/>
          </a:ln>
        </p:spPr>
        <p:txBody>
          <a:bodyPr anchor="ctr"/>
          <a:lstStyle>
            <a:lvl1pPr marL="0" indent="0" algn="l">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Vendor Landscape </a:t>
            </a:r>
          </a:p>
        </p:txBody>
      </p:sp>
      <p:pic>
        <p:nvPicPr>
          <p:cNvPr id="11" name="Picture 10"/>
          <p:cNvPicPr>
            <a:picLocks noChangeAspect="1"/>
          </p:cNvPicPr>
          <p:nvPr/>
        </p:nvPicPr>
        <p:blipFill>
          <a:blip r:embed="rId2"/>
          <a:stretch>
            <a:fillRect/>
          </a:stretch>
        </p:blipFill>
        <p:spPr>
          <a:xfrm>
            <a:off x="354711" y="1200935"/>
            <a:ext cx="478173" cy="208779"/>
          </a:xfrm>
          <a:prstGeom prst="rect">
            <a:avLst/>
          </a:prstGeom>
        </p:spPr>
      </p:pic>
    </p:spTree>
    <p:extLst>
      <p:ext uri="{BB962C8B-B14F-4D97-AF65-F5344CB8AC3E}">
        <p14:creationId xmlns:p14="http://schemas.microsoft.com/office/powerpoint/2010/main" val="2645948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407437410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 id="2147483827" r:id="rId19"/>
    <p:sldLayoutId id="2147483828" r:id="rId20"/>
    <p:sldLayoutId id="2147483829" r:id="rId21"/>
    <p:sldLayoutId id="2147483830" r:id="rId22"/>
    <p:sldLayoutId id="2147483831" r:id="rId23"/>
    <p:sldLayoutId id="2147483832" r:id="rId24"/>
    <p:sldLayoutId id="2147483833" r:id="rId25"/>
    <p:sldLayoutId id="2147483834" r:id="rId26"/>
    <p:sldLayoutId id="2147483835" r:id="rId27"/>
    <p:sldLayoutId id="2147483836" r:id="rId28"/>
    <p:sldLayoutId id="2147483837" r:id="rId29"/>
    <p:sldLayoutId id="2147483838" r:id="rId30"/>
    <p:sldLayoutId id="2147483840" r:id="rId31"/>
    <p:sldLayoutId id="2147483865" r:id="rId32"/>
    <p:sldLayoutId id="2147483864" r:id="rId33"/>
    <p:sldLayoutId id="2147483841" r:id="rId34"/>
    <p:sldLayoutId id="2147483842" r:id="rId35"/>
    <p:sldLayoutId id="2147483843" r:id="rId36"/>
    <p:sldLayoutId id="2147483844" r:id="rId37"/>
    <p:sldLayoutId id="2147483845" r:id="rId38"/>
    <p:sldLayoutId id="2147483846" r:id="rId39"/>
    <p:sldLayoutId id="2147483847" r:id="rId40"/>
    <p:sldLayoutId id="2147483848" r:id="rId41"/>
    <p:sldLayoutId id="2147483849" r:id="rId42"/>
    <p:sldLayoutId id="2147483850" r:id="rId43"/>
    <p:sldLayoutId id="2147483851" r:id="rId44"/>
    <p:sldLayoutId id="2147483852" r:id="rId45"/>
    <p:sldLayoutId id="2147483853" r:id="rId46"/>
    <p:sldLayoutId id="2147483854" r:id="rId47"/>
    <p:sldLayoutId id="2147483855" r:id="rId48"/>
    <p:sldLayoutId id="2147483856" r:id="rId49"/>
    <p:sldLayoutId id="2147483859" r:id="rId50"/>
    <p:sldLayoutId id="2147483866" r:id="rId5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2.xml"/><Relationship Id="rId5" Type="http://schemas.openxmlformats.org/officeDocument/2006/relationships/image" Target="../media/image30.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2.png"/><Relationship Id="rId2" Type="http://schemas.openxmlformats.org/officeDocument/2006/relationships/image" Target="../media/image30.png"/><Relationship Id="rId1" Type="http://schemas.openxmlformats.org/officeDocument/2006/relationships/slideLayout" Target="../slideLayouts/slideLayout22.xml"/><Relationship Id="rId6" Type="http://schemas.openxmlformats.org/officeDocument/2006/relationships/image" Target="../media/image31.png"/><Relationship Id="rId5" Type="http://schemas.openxmlformats.org/officeDocument/2006/relationships/image" Target="../media/image35.png"/><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6.png"/><Relationship Id="rId1" Type="http://schemas.openxmlformats.org/officeDocument/2006/relationships/slideLayout" Target="../slideLayouts/slideLayout22.xml"/><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8.png"/><Relationship Id="rId7" Type="http://schemas.openxmlformats.org/officeDocument/2006/relationships/image" Target="../media/image41.png"/><Relationship Id="rId2" Type="http://schemas.openxmlformats.org/officeDocument/2006/relationships/image" Target="../media/image37.png"/><Relationship Id="rId1" Type="http://schemas.openxmlformats.org/officeDocument/2006/relationships/slideLayout" Target="../slideLayouts/slideLayout22.xml"/><Relationship Id="rId6" Type="http://schemas.openxmlformats.org/officeDocument/2006/relationships/image" Target="../media/image40.png"/><Relationship Id="rId5" Type="http://schemas.openxmlformats.org/officeDocument/2006/relationships/image" Target="../media/image29.png"/><Relationship Id="rId4" Type="http://schemas.openxmlformats.org/officeDocument/2006/relationships/image" Target="../media/image39.png"/></Relationships>
</file>

<file path=ppt/slides/_rels/slide15.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0.png"/><Relationship Id="rId7" Type="http://schemas.openxmlformats.org/officeDocument/2006/relationships/image" Target="../media/image45.png"/><Relationship Id="rId2" Type="http://schemas.openxmlformats.org/officeDocument/2006/relationships/image" Target="../media/image29.png"/><Relationship Id="rId1" Type="http://schemas.openxmlformats.org/officeDocument/2006/relationships/slideLayout" Target="../slideLayouts/slideLayout2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1.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1.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3.png"/><Relationship Id="rId1" Type="http://schemas.openxmlformats.org/officeDocument/2006/relationships/slideLayout" Target="../slideLayouts/slideLayout40.xml"/><Relationship Id="rId4" Type="http://schemas.openxmlformats.org/officeDocument/2006/relationships/hyperlink" Target="mailto:WorkshopBooking@InfoTech.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4.png"/><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notesSlide" Target="../notesSlides/notesSlide3.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slideLayout" Target="../slideLayouts/slideLayout5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image" Target="../media/image15.wmf"/><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696200" cy="968174"/>
          </a:xfrm>
        </p:spPr>
        <p:txBody>
          <a:bodyPr/>
          <a:lstStyle/>
          <a:p>
            <a:r>
              <a:rPr lang="en-CA" dirty="0" smtClean="0"/>
              <a:t>Develop APIs </a:t>
            </a:r>
            <a:r>
              <a:rPr lang="en-CA" dirty="0"/>
              <a:t>T</a:t>
            </a:r>
            <a:r>
              <a:rPr lang="en-CA" dirty="0" smtClean="0"/>
              <a:t>hat Work Properly for the Organization</a:t>
            </a:r>
            <a:endParaRPr lang="en-US" dirty="0"/>
          </a:p>
        </p:txBody>
      </p:sp>
      <p:sp>
        <p:nvSpPr>
          <p:cNvPr id="5" name="Tagline"/>
          <p:cNvSpPr>
            <a:spLocks noGrp="1"/>
          </p:cNvSpPr>
          <p:nvPr>
            <p:ph type="body" sz="quarter" idx="16"/>
          </p:nvPr>
        </p:nvSpPr>
        <p:spPr>
          <a:xfrm>
            <a:off x="774700" y="4028872"/>
            <a:ext cx="7467600" cy="508000"/>
          </a:xfrm>
        </p:spPr>
        <p:txBody>
          <a:bodyPr/>
          <a:lstStyle/>
          <a:p>
            <a:r>
              <a:rPr lang="en-CA" dirty="0"/>
              <a:t>Leverage APIs to connect your systems in today’s web-based world.</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409101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The goal of web APIs is improved quality </a:t>
            </a:r>
            <a:r>
              <a:rPr lang="en-CA" dirty="0"/>
              <a:t>and </a:t>
            </a:r>
            <a:r>
              <a:rPr lang="en-CA" dirty="0" smtClean="0"/>
              <a:t>reusability</a:t>
            </a:r>
            <a:endParaRPr lang="en-CA" dirty="0"/>
          </a:p>
        </p:txBody>
      </p:sp>
      <p:sp>
        <p:nvSpPr>
          <p:cNvPr id="28" name="Bent Arrow 1"/>
          <p:cNvSpPr/>
          <p:nvPr/>
        </p:nvSpPr>
        <p:spPr>
          <a:xfrm rot="16200000" flipH="1" flipV="1">
            <a:off x="4403556" y="3934434"/>
            <a:ext cx="1128628" cy="1488616"/>
          </a:xfrm>
          <a:prstGeom prst="bentArrow">
            <a:avLst>
              <a:gd name="adj1" fmla="val 30373"/>
              <a:gd name="adj2" fmla="val 28780"/>
              <a:gd name="adj3" fmla="val 25000"/>
              <a:gd name="adj4" fmla="val 50913"/>
            </a:avLst>
          </a:prstGeom>
          <a:solidFill>
            <a:srgbClr val="BCD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9" name="Rectangle 2"/>
          <p:cNvSpPr/>
          <p:nvPr/>
        </p:nvSpPr>
        <p:spPr>
          <a:xfrm>
            <a:off x="6338878" y="3865294"/>
            <a:ext cx="738600" cy="69466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34"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310" y="4008725"/>
            <a:ext cx="421399" cy="421399"/>
          </a:xfrm>
          <a:prstGeom prst="rect">
            <a:avLst/>
          </a:prstGeom>
        </p:spPr>
      </p:pic>
      <p:grpSp>
        <p:nvGrpSpPr>
          <p:cNvPr id="37" name="Group 16"/>
          <p:cNvGrpSpPr/>
          <p:nvPr/>
        </p:nvGrpSpPr>
        <p:grpSpPr>
          <a:xfrm rot="16200000">
            <a:off x="4520322" y="2924139"/>
            <a:ext cx="1338941" cy="2109951"/>
            <a:chOff x="-2314423" y="801025"/>
            <a:chExt cx="1338941" cy="2109951"/>
          </a:xfrm>
        </p:grpSpPr>
        <p:sp>
          <p:nvSpPr>
            <p:cNvPr id="38" name="Bent Arrow 37"/>
            <p:cNvSpPr/>
            <p:nvPr/>
          </p:nvSpPr>
          <p:spPr>
            <a:xfrm rot="10800000" flipH="1">
              <a:off x="-2104110" y="889770"/>
              <a:ext cx="1128628" cy="1488616"/>
            </a:xfrm>
            <a:prstGeom prst="bentArrow">
              <a:avLst>
                <a:gd name="adj1" fmla="val 30373"/>
                <a:gd name="adj2" fmla="val 28780"/>
                <a:gd name="adj3" fmla="val 25000"/>
                <a:gd name="adj4" fmla="val 50913"/>
              </a:avLst>
            </a:prstGeom>
            <a:solidFill>
              <a:srgbClr val="BCD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9" name="Down Arrow 38"/>
            <p:cNvSpPr/>
            <p:nvPr/>
          </p:nvSpPr>
          <p:spPr>
            <a:xfrm>
              <a:off x="-2314423" y="801025"/>
              <a:ext cx="727882" cy="2109951"/>
            </a:xfrm>
            <a:prstGeom prst="downArrow">
              <a:avLst/>
            </a:prstGeom>
            <a:solidFill>
              <a:srgbClr val="BCD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40" name="Text Placeholder 10"/>
          <p:cNvSpPr txBox="1">
            <a:spLocks/>
          </p:cNvSpPr>
          <p:nvPr/>
        </p:nvSpPr>
        <p:spPr>
          <a:xfrm>
            <a:off x="249302" y="1244735"/>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a:t>Web APIs are instruments which enable your development teams to increase the </a:t>
            </a:r>
            <a:r>
              <a:rPr lang="en-CA" sz="1600" b="1" dirty="0" smtClean="0"/>
              <a:t>quality of applications and adopt a “code once, use many” development approach.</a:t>
            </a:r>
            <a:endParaRPr lang="en-CA" sz="1600" b="1" dirty="0"/>
          </a:p>
        </p:txBody>
      </p:sp>
      <p:sp>
        <p:nvSpPr>
          <p:cNvPr id="41" name="Rectangle 18"/>
          <p:cNvSpPr/>
          <p:nvPr/>
        </p:nvSpPr>
        <p:spPr>
          <a:xfrm>
            <a:off x="5025864" y="2542023"/>
            <a:ext cx="738600" cy="69466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4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464" y="2694734"/>
            <a:ext cx="421400" cy="396612"/>
          </a:xfrm>
          <a:prstGeom prst="rect">
            <a:avLst/>
          </a:prstGeom>
        </p:spPr>
      </p:pic>
      <p:sp>
        <p:nvSpPr>
          <p:cNvPr id="43" name="Rectangle 22"/>
          <p:cNvSpPr/>
          <p:nvPr/>
        </p:nvSpPr>
        <p:spPr>
          <a:xfrm>
            <a:off x="5025864" y="5334547"/>
            <a:ext cx="738600" cy="69466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44"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7765" y="5451529"/>
            <a:ext cx="334797" cy="474296"/>
          </a:xfrm>
          <a:prstGeom prst="rect">
            <a:avLst/>
          </a:prstGeom>
        </p:spPr>
      </p:pic>
      <p:sp>
        <p:nvSpPr>
          <p:cNvPr id="45" name="Text Placeholder 7"/>
          <p:cNvSpPr txBox="1">
            <a:spLocks/>
          </p:cNvSpPr>
          <p:nvPr/>
        </p:nvSpPr>
        <p:spPr bwMode="auto">
          <a:xfrm>
            <a:off x="7077477" y="3865293"/>
            <a:ext cx="2093862" cy="694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SzPct val="120000"/>
              <a:buNone/>
            </a:pPr>
            <a:r>
              <a:rPr lang="en-CA" b="1" dirty="0"/>
              <a:t>Web APIs enable </a:t>
            </a:r>
            <a:r>
              <a:rPr lang="en-CA" b="1" dirty="0" smtClean="0"/>
              <a:t>development teams to retain flexibility.</a:t>
            </a:r>
            <a:endParaRPr lang="en-CA" b="1" dirty="0"/>
          </a:p>
        </p:txBody>
      </p:sp>
      <p:sp>
        <p:nvSpPr>
          <p:cNvPr id="46" name="Text Placeholder 7"/>
          <p:cNvSpPr txBox="1">
            <a:spLocks/>
          </p:cNvSpPr>
          <p:nvPr/>
        </p:nvSpPr>
        <p:spPr bwMode="auto">
          <a:xfrm>
            <a:off x="5764464" y="5334547"/>
            <a:ext cx="2093862" cy="669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SzPct val="120000"/>
              <a:buNone/>
            </a:pPr>
            <a:r>
              <a:rPr lang="en-CA" b="1" dirty="0"/>
              <a:t>Web APIs enable </a:t>
            </a:r>
            <a:r>
              <a:rPr lang="en-CA" b="1" dirty="0" smtClean="0"/>
              <a:t>ease of transfer </a:t>
            </a:r>
            <a:r>
              <a:rPr lang="en-CA" b="1" dirty="0"/>
              <a:t>of critical data across the organization.</a:t>
            </a:r>
          </a:p>
        </p:txBody>
      </p:sp>
      <p:sp>
        <p:nvSpPr>
          <p:cNvPr id="47" name="Text Placeholder 7"/>
          <p:cNvSpPr txBox="1">
            <a:spLocks/>
          </p:cNvSpPr>
          <p:nvPr/>
        </p:nvSpPr>
        <p:spPr bwMode="auto">
          <a:xfrm>
            <a:off x="5764464" y="2554631"/>
            <a:ext cx="2989508" cy="682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SzPct val="120000"/>
              <a:buNone/>
            </a:pPr>
            <a:r>
              <a:rPr lang="en-CA" b="1" dirty="0"/>
              <a:t>Web APIs enable </a:t>
            </a:r>
            <a:r>
              <a:rPr lang="en-CA" b="1" dirty="0" smtClean="0"/>
              <a:t>development teams to reuse existing code which enables faster development.</a:t>
            </a:r>
            <a:endParaRPr lang="en-CA" b="1" dirty="0"/>
          </a:p>
          <a:p>
            <a:pPr marL="0" lvl="1" indent="0">
              <a:buSzPct val="120000"/>
              <a:buNone/>
            </a:pPr>
            <a:endParaRPr lang="en-CA" b="1" dirty="0"/>
          </a:p>
          <a:p>
            <a:pPr marL="0" lvl="1" indent="0">
              <a:buSzPct val="120000"/>
              <a:buNone/>
            </a:pPr>
            <a:endParaRPr lang="en-CA" b="1" dirty="0"/>
          </a:p>
        </p:txBody>
      </p:sp>
      <p:sp>
        <p:nvSpPr>
          <p:cNvPr id="48" name="Rectangle 57"/>
          <p:cNvSpPr/>
          <p:nvPr/>
        </p:nvSpPr>
        <p:spPr>
          <a:xfrm>
            <a:off x="249302" y="2950362"/>
            <a:ext cx="3791401" cy="3199122"/>
          </a:xfrm>
          <a:prstGeom prst="rect">
            <a:avLst/>
          </a:prstGeom>
          <a:gradFill flip="none" rotWithShape="1">
            <a:gsLst>
              <a:gs pos="0">
                <a:srgbClr val="F2F2F2">
                  <a:lumMod val="20000"/>
                  <a:lumOff val="80000"/>
                </a:srgbClr>
              </a:gs>
              <a:gs pos="100000">
                <a:srgbClr val="F2F2F2"/>
              </a:gs>
            </a:gsLst>
            <a:lin ang="10800000" scaled="1"/>
            <a:tileRect/>
          </a:gra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spcBef>
                <a:spcPts val="600"/>
              </a:spcBef>
              <a:spcAft>
                <a:spcPts val="300"/>
              </a:spcAft>
              <a:buFont typeface="+mj-lt"/>
              <a:buAutoNum type="arabicPeriod"/>
            </a:pPr>
            <a:r>
              <a:rPr lang="en-CA" sz="1200" b="1" dirty="0" smtClean="0">
                <a:solidFill>
                  <a:schemeClr val="tx1"/>
                </a:solidFill>
              </a:rPr>
              <a:t>You need </a:t>
            </a:r>
            <a:r>
              <a:rPr lang="en-CA" sz="1200" b="1" dirty="0">
                <a:solidFill>
                  <a:schemeClr val="tx1"/>
                </a:solidFill>
              </a:rPr>
              <a:t>a way to develop and maintain applications faster. </a:t>
            </a:r>
            <a:r>
              <a:rPr lang="en-CA" sz="1200" dirty="0" smtClean="0">
                <a:solidFill>
                  <a:schemeClr val="tx1"/>
                </a:solidFill>
              </a:rPr>
              <a:t>Business users </a:t>
            </a:r>
            <a:r>
              <a:rPr lang="en-CA" sz="1200" dirty="0">
                <a:solidFill>
                  <a:schemeClr val="tx1"/>
                </a:solidFill>
              </a:rPr>
              <a:t>want </a:t>
            </a:r>
            <a:r>
              <a:rPr lang="en-CA" sz="1200" dirty="0" smtClean="0">
                <a:solidFill>
                  <a:schemeClr val="tx1"/>
                </a:solidFill>
              </a:rPr>
              <a:t>applications delivered faster, </a:t>
            </a:r>
            <a:r>
              <a:rPr lang="en-CA" sz="1200" dirty="0">
                <a:solidFill>
                  <a:schemeClr val="tx1"/>
                </a:solidFill>
              </a:rPr>
              <a:t>placing pressure on </a:t>
            </a:r>
            <a:r>
              <a:rPr lang="en-CA" sz="1200" dirty="0" smtClean="0">
                <a:solidFill>
                  <a:schemeClr val="tx1"/>
                </a:solidFill>
              </a:rPr>
              <a:t>IT to </a:t>
            </a:r>
            <a:r>
              <a:rPr lang="en-CA" sz="1200" dirty="0">
                <a:solidFill>
                  <a:schemeClr val="tx1"/>
                </a:solidFill>
              </a:rPr>
              <a:t>quickly release high quality software (develop more with less time</a:t>
            </a:r>
            <a:r>
              <a:rPr lang="en-CA" sz="1200" dirty="0" smtClean="0">
                <a:solidFill>
                  <a:schemeClr val="tx1"/>
                </a:solidFill>
              </a:rPr>
              <a:t>).</a:t>
            </a:r>
          </a:p>
          <a:p>
            <a:pPr marL="228600" indent="-228600">
              <a:spcBef>
                <a:spcPts val="600"/>
              </a:spcBef>
              <a:spcAft>
                <a:spcPts val="300"/>
              </a:spcAft>
              <a:buFont typeface="+mj-lt"/>
              <a:buAutoNum type="arabicPeriod"/>
            </a:pPr>
            <a:r>
              <a:rPr lang="en-CA" sz="1200" b="1" dirty="0" smtClean="0">
                <a:solidFill>
                  <a:schemeClr val="tx1"/>
                </a:solidFill>
              </a:rPr>
              <a:t>The business expects applications to </a:t>
            </a:r>
            <a:r>
              <a:rPr lang="en-CA" sz="1200" b="1" dirty="0">
                <a:solidFill>
                  <a:schemeClr val="tx1"/>
                </a:solidFill>
              </a:rPr>
              <a:t>be </a:t>
            </a:r>
            <a:r>
              <a:rPr lang="en-CA" sz="1200" b="1" dirty="0" smtClean="0">
                <a:solidFill>
                  <a:schemeClr val="tx1"/>
                </a:solidFill>
              </a:rPr>
              <a:t>flexible. </a:t>
            </a:r>
            <a:r>
              <a:rPr lang="en-CA" sz="1200" dirty="0">
                <a:solidFill>
                  <a:schemeClr val="tx1"/>
                </a:solidFill>
              </a:rPr>
              <a:t>With a greater number of organizations embarking on mobile and cloud development projects, application functions and services are constantly changing to reflect the evolving business requirements</a:t>
            </a:r>
            <a:r>
              <a:rPr lang="en-CA" sz="1200" dirty="0" smtClean="0">
                <a:solidFill>
                  <a:schemeClr val="tx1"/>
                </a:solidFill>
              </a:rPr>
              <a:t>.</a:t>
            </a:r>
            <a:endParaRPr lang="en-CA" sz="1200" dirty="0">
              <a:solidFill>
                <a:schemeClr val="tx1"/>
              </a:solidFill>
            </a:endParaRPr>
          </a:p>
          <a:p>
            <a:pPr marL="228600" indent="-228600">
              <a:spcBef>
                <a:spcPts val="600"/>
              </a:spcBef>
              <a:spcAft>
                <a:spcPts val="300"/>
              </a:spcAft>
              <a:buFont typeface="+mj-lt"/>
              <a:buAutoNum type="arabicPeriod"/>
            </a:pPr>
            <a:r>
              <a:rPr lang="en-CA" sz="1200" b="1" dirty="0" smtClean="0">
                <a:solidFill>
                  <a:schemeClr val="tx1"/>
                </a:solidFill>
              </a:rPr>
              <a:t>IT needs </a:t>
            </a:r>
            <a:r>
              <a:rPr lang="en-CA" sz="1200" b="1" dirty="0">
                <a:solidFill>
                  <a:schemeClr val="tx1"/>
                </a:solidFill>
              </a:rPr>
              <a:t>a way to integrate </a:t>
            </a:r>
            <a:r>
              <a:rPr lang="en-CA" sz="1200" b="1" dirty="0" smtClean="0">
                <a:solidFill>
                  <a:schemeClr val="tx1"/>
                </a:solidFill>
              </a:rPr>
              <a:t>business </a:t>
            </a:r>
            <a:r>
              <a:rPr lang="en-CA" sz="1200" b="1" dirty="0">
                <a:solidFill>
                  <a:schemeClr val="tx1"/>
                </a:solidFill>
              </a:rPr>
              <a:t>systems to better support internal processes</a:t>
            </a:r>
            <a:r>
              <a:rPr lang="en-CA" sz="1200" b="1" dirty="0" smtClean="0">
                <a:solidFill>
                  <a:schemeClr val="tx1"/>
                </a:solidFill>
              </a:rPr>
              <a:t>. </a:t>
            </a:r>
            <a:r>
              <a:rPr lang="en-CA" sz="1200" dirty="0" smtClean="0">
                <a:solidFill>
                  <a:schemeClr val="tx1"/>
                </a:solidFill>
              </a:rPr>
              <a:t>Business processes often touch multiple systems which means application integration is an essential component of delivering value. </a:t>
            </a:r>
            <a:endParaRPr lang="en-CA" sz="1200" b="1" dirty="0">
              <a:solidFill>
                <a:schemeClr val="tx1"/>
              </a:solidFill>
            </a:endParaRPr>
          </a:p>
        </p:txBody>
      </p:sp>
      <p:sp>
        <p:nvSpPr>
          <p:cNvPr id="49" name="Rectangle 58"/>
          <p:cNvSpPr/>
          <p:nvPr/>
        </p:nvSpPr>
        <p:spPr>
          <a:xfrm>
            <a:off x="249302" y="2286614"/>
            <a:ext cx="3791401" cy="606389"/>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Your Organizational Needs</a:t>
            </a:r>
          </a:p>
        </p:txBody>
      </p:sp>
      <p:sp>
        <p:nvSpPr>
          <p:cNvPr id="50" name="Oval 145407"/>
          <p:cNvSpPr/>
          <p:nvPr/>
        </p:nvSpPr>
        <p:spPr>
          <a:xfrm>
            <a:off x="5261842" y="3585839"/>
            <a:ext cx="251058" cy="251058"/>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1</a:t>
            </a:r>
            <a:endParaRPr lang="en-CA" sz="1200" b="1" dirty="0"/>
          </a:p>
        </p:txBody>
      </p:sp>
      <p:sp>
        <p:nvSpPr>
          <p:cNvPr id="51" name="Oval 145407"/>
          <p:cNvSpPr/>
          <p:nvPr/>
        </p:nvSpPr>
        <p:spPr>
          <a:xfrm>
            <a:off x="5616750" y="4155956"/>
            <a:ext cx="251058" cy="251058"/>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2</a:t>
            </a:r>
          </a:p>
        </p:txBody>
      </p:sp>
      <p:sp>
        <p:nvSpPr>
          <p:cNvPr id="52" name="Oval 145407"/>
          <p:cNvSpPr/>
          <p:nvPr/>
        </p:nvSpPr>
        <p:spPr>
          <a:xfrm>
            <a:off x="5261842" y="4732392"/>
            <a:ext cx="251058" cy="251058"/>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3</a:t>
            </a:r>
          </a:p>
        </p:txBody>
      </p:sp>
      <p:pic>
        <p:nvPicPr>
          <p:cNvPr id="5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7950" y="2378737"/>
            <a:ext cx="434702" cy="409132"/>
          </a:xfrm>
          <a:prstGeom prst="rect">
            <a:avLst/>
          </a:prstGeom>
        </p:spPr>
      </p:pic>
      <p:sp>
        <p:nvSpPr>
          <p:cNvPr id="54" name="Text Placeholder 7"/>
          <p:cNvSpPr txBox="1">
            <a:spLocks/>
          </p:cNvSpPr>
          <p:nvPr/>
        </p:nvSpPr>
        <p:spPr bwMode="auto">
          <a:xfrm>
            <a:off x="4419600" y="4136357"/>
            <a:ext cx="986403" cy="2706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smtClean="0"/>
              <a:t>Benefits</a:t>
            </a:r>
          </a:p>
          <a:p>
            <a:pPr marL="0" indent="0">
              <a:buFont typeface="Arial" pitchFamily="34" charset="0"/>
              <a:buNone/>
            </a:pPr>
            <a:endParaRPr lang="en-CA" b="1" dirty="0" smtClean="0"/>
          </a:p>
        </p:txBody>
      </p:sp>
    </p:spTree>
    <p:extLst>
      <p:ext uri="{BB962C8B-B14F-4D97-AF65-F5344CB8AC3E}">
        <p14:creationId xmlns:p14="http://schemas.microsoft.com/office/powerpoint/2010/main" val="804451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importance of web APIs in the marketplace</a:t>
            </a:r>
            <a:endParaRPr lang="en-CA" dirty="0"/>
          </a:p>
        </p:txBody>
      </p:sp>
      <p:sp>
        <p:nvSpPr>
          <p:cNvPr id="22" name="Text Placeholder 10"/>
          <p:cNvSpPr txBox="1">
            <a:spLocks/>
          </p:cNvSpPr>
          <p:nvPr/>
        </p:nvSpPr>
        <p:spPr>
          <a:xfrm>
            <a:off x="249302" y="1244736"/>
            <a:ext cx="8620124" cy="36723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Web APIs are an essential component that enable the strategy of an organization.</a:t>
            </a:r>
            <a:endParaRPr lang="en-CA" sz="1600" b="1" dirty="0"/>
          </a:p>
        </p:txBody>
      </p:sp>
      <p:sp>
        <p:nvSpPr>
          <p:cNvPr id="25" name="TextBox 12"/>
          <p:cNvSpPr txBox="1"/>
          <p:nvPr/>
        </p:nvSpPr>
        <p:spPr>
          <a:xfrm>
            <a:off x="314618" y="1725919"/>
            <a:ext cx="4006485" cy="1200329"/>
          </a:xfrm>
          <a:prstGeom prst="rect">
            <a:avLst/>
          </a:prstGeom>
          <a:noFill/>
        </p:spPr>
        <p:txBody>
          <a:bodyPr wrap="square" rtlCol="0">
            <a:spAutoFit/>
          </a:bodyPr>
          <a:lstStyle/>
          <a:p>
            <a:r>
              <a:rPr lang="en-CA" sz="1200" i="1" dirty="0">
                <a:latin typeface="+mj-lt"/>
              </a:rPr>
              <a:t>The apps, </a:t>
            </a:r>
            <a:r>
              <a:rPr lang="en-CA" sz="1200" i="1" dirty="0" smtClean="0">
                <a:latin typeface="+mj-lt"/>
              </a:rPr>
              <a:t>data, </a:t>
            </a:r>
            <a:r>
              <a:rPr lang="en-CA" sz="1200" i="1" dirty="0">
                <a:latin typeface="+mj-lt"/>
              </a:rPr>
              <a:t>and APIs that are driving this digital transformation are not just enabling business; they are becoming its very fabric. Whether digital native or analog immigrant, today’s digital pioneers recognize that an app strategy is the key to customer engagement, user </a:t>
            </a:r>
            <a:r>
              <a:rPr lang="en-CA" sz="1200" i="1" dirty="0" smtClean="0">
                <a:latin typeface="+mj-lt"/>
              </a:rPr>
              <a:t>experience, </a:t>
            </a:r>
            <a:r>
              <a:rPr lang="en-CA" sz="1200" i="1" dirty="0">
                <a:latin typeface="+mj-lt"/>
              </a:rPr>
              <a:t>and business success</a:t>
            </a:r>
            <a:r>
              <a:rPr lang="en-CA" sz="1200" i="1" dirty="0" smtClean="0">
                <a:latin typeface="+mj-lt"/>
              </a:rPr>
              <a:t>.</a:t>
            </a:r>
            <a:endParaRPr lang="en-CA" sz="1200" dirty="0">
              <a:latin typeface="+mj-lt"/>
            </a:endParaRPr>
          </a:p>
        </p:txBody>
      </p:sp>
      <p:sp>
        <p:nvSpPr>
          <p:cNvPr id="26" name="Rectangle 21"/>
          <p:cNvSpPr/>
          <p:nvPr/>
        </p:nvSpPr>
        <p:spPr>
          <a:xfrm>
            <a:off x="418302" y="2926248"/>
            <a:ext cx="3799115" cy="461665"/>
          </a:xfrm>
          <a:prstGeom prst="rect">
            <a:avLst/>
          </a:prstGeom>
        </p:spPr>
        <p:txBody>
          <a:bodyPr wrap="square">
            <a:spAutoFit/>
          </a:bodyPr>
          <a:lstStyle/>
          <a:p>
            <a:pPr algn="r"/>
            <a:r>
              <a:rPr lang="en-US" sz="1200" dirty="0"/>
              <a:t>–</a:t>
            </a:r>
            <a:r>
              <a:rPr lang="en-US" sz="1200" dirty="0" smtClean="0"/>
              <a:t> Promod Hague. “</a:t>
            </a:r>
            <a:r>
              <a:rPr lang="en-CA" sz="1200" dirty="0" smtClean="0"/>
              <a:t>Businesses must embrace the programmable world. Or die.</a:t>
            </a:r>
            <a:r>
              <a:rPr lang="en-US" sz="1200" dirty="0" smtClean="0"/>
              <a:t>” </a:t>
            </a:r>
            <a:r>
              <a:rPr lang="en-US" sz="1200" i="1" dirty="0" smtClean="0"/>
              <a:t>Fortune.com</a:t>
            </a:r>
            <a:r>
              <a:rPr lang="en-US" sz="1200" dirty="0" smtClean="0"/>
              <a:t>. 2013.</a:t>
            </a:r>
            <a:endParaRPr lang="en-US" sz="1200" dirty="0"/>
          </a:p>
        </p:txBody>
      </p:sp>
      <p:sp>
        <p:nvSpPr>
          <p:cNvPr id="44" name="TextBox 43"/>
          <p:cNvSpPr txBox="1"/>
          <p:nvPr/>
        </p:nvSpPr>
        <p:spPr>
          <a:xfrm>
            <a:off x="4789717" y="1725919"/>
            <a:ext cx="4145026" cy="1015663"/>
          </a:xfrm>
          <a:prstGeom prst="rect">
            <a:avLst/>
          </a:prstGeom>
          <a:noFill/>
        </p:spPr>
        <p:txBody>
          <a:bodyPr wrap="square" rtlCol="0">
            <a:spAutoFit/>
          </a:bodyPr>
          <a:lstStyle/>
          <a:p>
            <a:r>
              <a:rPr lang="en-CA" sz="1200" i="1" dirty="0">
                <a:latin typeface="+mj-lt"/>
              </a:rPr>
              <a:t>An API is only as valuable as the data or functionality to which it provides access. So if an organization delivers a particular core </a:t>
            </a:r>
            <a:r>
              <a:rPr lang="en-CA" sz="1200" i="1" dirty="0" smtClean="0">
                <a:latin typeface="+mj-lt"/>
              </a:rPr>
              <a:t>competence…it </a:t>
            </a:r>
            <a:r>
              <a:rPr lang="en-CA" sz="1200" i="1" dirty="0">
                <a:latin typeface="+mj-lt"/>
              </a:rPr>
              <a:t>stands to reason that the most valuable APIs this organization could provide link to and drive volume to exactly these core competencies.</a:t>
            </a:r>
            <a:endParaRPr lang="en-CA" sz="1200" dirty="0">
              <a:latin typeface="+mj-lt"/>
            </a:endParaRPr>
          </a:p>
        </p:txBody>
      </p:sp>
      <p:sp>
        <p:nvSpPr>
          <p:cNvPr id="45" name="Rectangle 44"/>
          <p:cNvSpPr/>
          <p:nvPr/>
        </p:nvSpPr>
        <p:spPr>
          <a:xfrm>
            <a:off x="4962672" y="2778284"/>
            <a:ext cx="3799115" cy="646331"/>
          </a:xfrm>
          <a:prstGeom prst="rect">
            <a:avLst/>
          </a:prstGeom>
        </p:spPr>
        <p:txBody>
          <a:bodyPr wrap="square">
            <a:spAutoFit/>
          </a:bodyPr>
          <a:lstStyle/>
          <a:p>
            <a:pPr algn="r"/>
            <a:r>
              <a:rPr lang="en-US" sz="1200" dirty="0"/>
              <a:t>–</a:t>
            </a:r>
            <a:r>
              <a:rPr lang="en-US" sz="1200" dirty="0" smtClean="0"/>
              <a:t> Steve Willmott. “</a:t>
            </a:r>
            <a:r>
              <a:rPr lang="en-CA" sz="1200" dirty="0" smtClean="0"/>
              <a:t>The Five Axioms of the API Economy, Axiom #4 – Organizations must provide core competence through APIs.</a:t>
            </a:r>
            <a:r>
              <a:rPr lang="en-US" sz="1200" dirty="0" smtClean="0"/>
              <a:t>” </a:t>
            </a:r>
            <a:r>
              <a:rPr lang="en-US" sz="1200" i="1" dirty="0" smtClean="0"/>
              <a:t>3scale</a:t>
            </a:r>
            <a:r>
              <a:rPr lang="en-US" sz="1200" dirty="0" smtClean="0"/>
              <a:t>. 2014.</a:t>
            </a:r>
            <a:endParaRPr lang="en-US" sz="1200" dirty="0"/>
          </a:p>
        </p:txBody>
      </p:sp>
      <p:sp>
        <p:nvSpPr>
          <p:cNvPr id="46" name="TextBox 45"/>
          <p:cNvSpPr txBox="1"/>
          <p:nvPr/>
        </p:nvSpPr>
        <p:spPr>
          <a:xfrm>
            <a:off x="336391" y="3413475"/>
            <a:ext cx="4104984" cy="1200329"/>
          </a:xfrm>
          <a:prstGeom prst="rect">
            <a:avLst/>
          </a:prstGeom>
          <a:noFill/>
        </p:spPr>
        <p:txBody>
          <a:bodyPr wrap="square" rtlCol="0">
            <a:spAutoFit/>
          </a:bodyPr>
          <a:lstStyle/>
          <a:p>
            <a:r>
              <a:rPr lang="en-CA" sz="1200" i="1" dirty="0">
                <a:latin typeface="+mj-lt"/>
              </a:rPr>
              <a:t>In an effort to leverage the mobile channel more effectively, enterprises are increasingly exposing data to mobile developers via </a:t>
            </a:r>
            <a:r>
              <a:rPr lang="en-CA" sz="1200" i="1" dirty="0" smtClean="0">
                <a:latin typeface="+mj-lt"/>
              </a:rPr>
              <a:t>APIs</a:t>
            </a:r>
            <a:r>
              <a:rPr lang="en-CA" sz="1200" i="1" dirty="0">
                <a:latin typeface="+mj-lt"/>
              </a:rPr>
              <a:t>. Traditional web service based on SOAP and designed for a world prior to ubiquitous mobile computing </a:t>
            </a:r>
            <a:r>
              <a:rPr lang="en-CA" sz="1200" i="1" dirty="0" smtClean="0">
                <a:latin typeface="+mj-lt"/>
              </a:rPr>
              <a:t>is </a:t>
            </a:r>
            <a:r>
              <a:rPr lang="en-CA" sz="1200" i="1" dirty="0">
                <a:latin typeface="+mj-lt"/>
              </a:rPr>
              <a:t>being transformed to REST APIs that are better suited for mobile applications.</a:t>
            </a:r>
            <a:endParaRPr lang="en-CA" sz="1200" dirty="0">
              <a:latin typeface="+mj-lt"/>
            </a:endParaRPr>
          </a:p>
        </p:txBody>
      </p:sp>
      <p:sp>
        <p:nvSpPr>
          <p:cNvPr id="47" name="Rectangle 46"/>
          <p:cNvSpPr/>
          <p:nvPr/>
        </p:nvSpPr>
        <p:spPr>
          <a:xfrm>
            <a:off x="440075" y="4613804"/>
            <a:ext cx="4001300" cy="461665"/>
          </a:xfrm>
          <a:prstGeom prst="rect">
            <a:avLst/>
          </a:prstGeom>
        </p:spPr>
        <p:txBody>
          <a:bodyPr wrap="square">
            <a:spAutoFit/>
          </a:bodyPr>
          <a:lstStyle/>
          <a:p>
            <a:pPr algn="r"/>
            <a:r>
              <a:rPr lang="en-US" sz="1200" dirty="0"/>
              <a:t>–</a:t>
            </a:r>
            <a:r>
              <a:rPr lang="en-US" sz="1200" dirty="0" smtClean="0"/>
              <a:t> Peter Crocker. “</a:t>
            </a:r>
            <a:r>
              <a:rPr lang="en-CA" sz="1200" dirty="0" smtClean="0"/>
              <a:t>Mobile Apps in the API Economy: Avoiding the Mobile Cliff.</a:t>
            </a:r>
            <a:r>
              <a:rPr lang="en-US" sz="1200" dirty="0" smtClean="0"/>
              <a:t>” </a:t>
            </a:r>
            <a:r>
              <a:rPr lang="en-US" sz="1200" i="1" dirty="0" smtClean="0"/>
              <a:t>Smith’s Point Analytics</a:t>
            </a:r>
            <a:r>
              <a:rPr lang="en-US" sz="1200" dirty="0" smtClean="0"/>
              <a:t>. 2013.</a:t>
            </a:r>
            <a:endParaRPr lang="en-US" sz="1200" dirty="0"/>
          </a:p>
        </p:txBody>
      </p:sp>
      <p:sp>
        <p:nvSpPr>
          <p:cNvPr id="48" name="TextBox 47"/>
          <p:cNvSpPr txBox="1"/>
          <p:nvPr/>
        </p:nvSpPr>
        <p:spPr>
          <a:xfrm>
            <a:off x="330529" y="5120919"/>
            <a:ext cx="4104984" cy="461665"/>
          </a:xfrm>
          <a:prstGeom prst="rect">
            <a:avLst/>
          </a:prstGeom>
          <a:noFill/>
        </p:spPr>
        <p:txBody>
          <a:bodyPr wrap="square" rtlCol="0">
            <a:spAutoFit/>
          </a:bodyPr>
          <a:lstStyle/>
          <a:p>
            <a:r>
              <a:rPr lang="en-CA" sz="1200" i="1" dirty="0" smtClean="0">
                <a:latin typeface="+mj-lt"/>
              </a:rPr>
              <a:t>APIs </a:t>
            </a:r>
            <a:r>
              <a:rPr lang="en-CA" sz="1200" i="1" dirty="0">
                <a:latin typeface="+mj-lt"/>
              </a:rPr>
              <a:t>are the new dial </a:t>
            </a:r>
            <a:r>
              <a:rPr lang="en-CA" sz="1200" i="1" dirty="0" smtClean="0">
                <a:latin typeface="+mj-lt"/>
              </a:rPr>
              <a:t>tone…APIs </a:t>
            </a:r>
            <a:r>
              <a:rPr lang="en-CA" sz="1200" i="1" dirty="0">
                <a:latin typeface="+mj-lt"/>
              </a:rPr>
              <a:t>are the connective tissue of everything you </a:t>
            </a:r>
            <a:r>
              <a:rPr lang="en-CA" sz="1200" i="1" dirty="0" smtClean="0">
                <a:latin typeface="+mj-lt"/>
              </a:rPr>
              <a:t>do.</a:t>
            </a:r>
            <a:endParaRPr lang="en-CA" sz="1200" dirty="0">
              <a:latin typeface="+mj-lt"/>
            </a:endParaRPr>
          </a:p>
        </p:txBody>
      </p:sp>
      <p:sp>
        <p:nvSpPr>
          <p:cNvPr id="49" name="Rectangle 48"/>
          <p:cNvSpPr/>
          <p:nvPr/>
        </p:nvSpPr>
        <p:spPr>
          <a:xfrm>
            <a:off x="402391" y="5582300"/>
            <a:ext cx="4001300" cy="830997"/>
          </a:xfrm>
          <a:prstGeom prst="rect">
            <a:avLst/>
          </a:prstGeom>
        </p:spPr>
        <p:txBody>
          <a:bodyPr wrap="square">
            <a:spAutoFit/>
          </a:bodyPr>
          <a:lstStyle/>
          <a:p>
            <a:pPr algn="r"/>
            <a:r>
              <a:rPr lang="en-US" sz="1200" dirty="0" smtClean="0"/>
              <a:t>– Jeff </a:t>
            </a:r>
            <a:r>
              <a:rPr lang="en-US" sz="1200" dirty="0"/>
              <a:t>Lawson, cofounder of and Chief Executive of </a:t>
            </a:r>
            <a:r>
              <a:rPr lang="en-US" sz="1200" dirty="0" smtClean="0"/>
              <a:t>Twilio as quoted by Dean Takahashi. “</a:t>
            </a:r>
            <a:r>
              <a:rPr lang="en-CA" sz="1200" dirty="0" smtClean="0"/>
              <a:t>The new dial tone: How the API economy accelerates the growth of cloud apps.</a:t>
            </a:r>
            <a:r>
              <a:rPr lang="en-US" sz="1200" dirty="0" smtClean="0"/>
              <a:t>” </a:t>
            </a:r>
            <a:r>
              <a:rPr lang="en-US" sz="1200" i="1" dirty="0" smtClean="0"/>
              <a:t>The API economy panel at CloudBeat</a:t>
            </a:r>
            <a:r>
              <a:rPr lang="en-US" sz="1200" dirty="0" smtClean="0"/>
              <a:t>. 2013.</a:t>
            </a:r>
            <a:endParaRPr lang="en-US" sz="1200" dirty="0"/>
          </a:p>
        </p:txBody>
      </p:sp>
      <p:sp>
        <p:nvSpPr>
          <p:cNvPr id="50" name="Rectangle 97"/>
          <p:cNvSpPr/>
          <p:nvPr/>
        </p:nvSpPr>
        <p:spPr>
          <a:xfrm>
            <a:off x="4858947" y="3797643"/>
            <a:ext cx="3824221" cy="1982771"/>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spcAft>
                <a:spcPts val="500"/>
              </a:spcAft>
            </a:pPr>
            <a:r>
              <a:rPr lang="en-CA" sz="1400" b="1" dirty="0" smtClean="0">
                <a:solidFill>
                  <a:schemeClr val="tx1"/>
                </a:solidFill>
              </a:rPr>
              <a:t>Industry Facts</a:t>
            </a:r>
          </a:p>
          <a:p>
            <a:pPr lvl="0">
              <a:spcAft>
                <a:spcPts val="500"/>
              </a:spcAft>
            </a:pPr>
            <a:r>
              <a:rPr lang="en-CA" sz="1200" dirty="0" smtClean="0">
                <a:solidFill>
                  <a:schemeClr val="tx1"/>
                </a:solidFill>
              </a:rPr>
              <a:t>The first annual API community survey indicates:</a:t>
            </a:r>
          </a:p>
          <a:p>
            <a:pPr marL="171450" lvl="0" indent="-171450">
              <a:spcAft>
                <a:spcPts val="500"/>
              </a:spcAft>
              <a:buFont typeface="Arial" panose="020B0604020202020204" pitchFamily="34" charset="0"/>
              <a:buChar char="•"/>
            </a:pPr>
            <a:r>
              <a:rPr lang="en-CA" sz="1200" dirty="0">
                <a:solidFill>
                  <a:schemeClr val="tx1"/>
                </a:solidFill>
              </a:rPr>
              <a:t>T</a:t>
            </a:r>
            <a:r>
              <a:rPr lang="en-CA" sz="1200" dirty="0" smtClean="0">
                <a:solidFill>
                  <a:schemeClr val="tx1"/>
                </a:solidFill>
              </a:rPr>
              <a:t>he most common protocols are </a:t>
            </a:r>
            <a:r>
              <a:rPr lang="en-CA" sz="1200" b="1" dirty="0" smtClean="0">
                <a:solidFill>
                  <a:schemeClr val="tx1"/>
                </a:solidFill>
              </a:rPr>
              <a:t>REST </a:t>
            </a:r>
            <a:r>
              <a:rPr lang="en-CA" sz="1200" dirty="0" smtClean="0">
                <a:solidFill>
                  <a:schemeClr val="tx1"/>
                </a:solidFill>
              </a:rPr>
              <a:t>(91.9%) and </a:t>
            </a:r>
            <a:r>
              <a:rPr lang="en-CA" sz="1200" b="1" dirty="0" smtClean="0">
                <a:solidFill>
                  <a:schemeClr val="tx1"/>
                </a:solidFill>
              </a:rPr>
              <a:t>SOAP </a:t>
            </a:r>
            <a:r>
              <a:rPr lang="en-CA" sz="1200" dirty="0" smtClean="0">
                <a:solidFill>
                  <a:schemeClr val="tx1"/>
                </a:solidFill>
              </a:rPr>
              <a:t>(41.9%).</a:t>
            </a:r>
          </a:p>
          <a:p>
            <a:pPr marL="171450" lvl="0" indent="-171450">
              <a:spcAft>
                <a:spcPts val="500"/>
              </a:spcAft>
              <a:buFont typeface="Arial" panose="020B0604020202020204" pitchFamily="34" charset="0"/>
              <a:buChar char="•"/>
            </a:pPr>
            <a:r>
              <a:rPr lang="en-CA" sz="1200" dirty="0" smtClean="0">
                <a:solidFill>
                  <a:schemeClr val="tx1"/>
                </a:solidFill>
              </a:rPr>
              <a:t>The most three important factors for APIs are </a:t>
            </a:r>
            <a:r>
              <a:rPr lang="en-CA" sz="1200" b="1" dirty="0" smtClean="0">
                <a:solidFill>
                  <a:schemeClr val="tx1"/>
                </a:solidFill>
              </a:rPr>
              <a:t>complete and accurate documentation,</a:t>
            </a:r>
            <a:r>
              <a:rPr lang="en-CA" sz="1200" b="1" dirty="0">
                <a:solidFill>
                  <a:schemeClr val="tx1"/>
                </a:solidFill>
              </a:rPr>
              <a:t> </a:t>
            </a:r>
            <a:r>
              <a:rPr lang="en-CA" sz="1200" b="1" dirty="0" smtClean="0">
                <a:solidFill>
                  <a:schemeClr val="tx1"/>
                </a:solidFill>
              </a:rPr>
              <a:t>service availability/uptime, </a:t>
            </a:r>
            <a:r>
              <a:rPr lang="en-CA" sz="1200" dirty="0" smtClean="0">
                <a:solidFill>
                  <a:schemeClr val="tx1"/>
                </a:solidFill>
              </a:rPr>
              <a:t>and </a:t>
            </a:r>
            <a:r>
              <a:rPr lang="en-CA" sz="1200" b="1" dirty="0" smtClean="0">
                <a:solidFill>
                  <a:schemeClr val="tx1"/>
                </a:solidFill>
              </a:rPr>
              <a:t>service responsiveness/performance.</a:t>
            </a:r>
            <a:endParaRPr lang="en-CA" sz="1200" dirty="0">
              <a:solidFill>
                <a:schemeClr val="tx1"/>
              </a:solidFill>
            </a:endParaRPr>
          </a:p>
        </p:txBody>
      </p:sp>
      <p:sp>
        <p:nvSpPr>
          <p:cNvPr id="51" name="Text Placeholder 2"/>
          <p:cNvSpPr txBox="1">
            <a:spLocks/>
          </p:cNvSpPr>
          <p:nvPr/>
        </p:nvSpPr>
        <p:spPr bwMode="auto">
          <a:xfrm>
            <a:off x="4937566" y="5780414"/>
            <a:ext cx="3824221" cy="390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r">
              <a:buFont typeface="Arial" pitchFamily="34" charset="0"/>
              <a:buNone/>
            </a:pPr>
            <a:r>
              <a:rPr lang="en-CA" sz="1000" dirty="0" smtClean="0"/>
              <a:t>DuVander, Adam. “API Consumers want reliability, documentation, and community”. </a:t>
            </a:r>
            <a:r>
              <a:rPr lang="en-CA" sz="1000" i="1" dirty="0" smtClean="0"/>
              <a:t>ProgrammableWeb</a:t>
            </a:r>
            <a:r>
              <a:rPr lang="en-CA" sz="1000" dirty="0" smtClean="0"/>
              <a:t>. 2013.</a:t>
            </a:r>
          </a:p>
        </p:txBody>
      </p:sp>
      <p:pic>
        <p:nvPicPr>
          <p:cNvPr id="52" name="Picture 102"/>
          <p:cNvPicPr>
            <a:picLocks noChangeAspect="1"/>
          </p:cNvPicPr>
          <p:nvPr/>
        </p:nvPicPr>
        <p:blipFill>
          <a:blip r:embed="rId2"/>
          <a:stretch>
            <a:fillRect/>
          </a:stretch>
        </p:blipFill>
        <p:spPr>
          <a:xfrm>
            <a:off x="125669" y="1726698"/>
            <a:ext cx="292633" cy="219475"/>
          </a:xfrm>
          <a:prstGeom prst="rect">
            <a:avLst/>
          </a:prstGeom>
        </p:spPr>
      </p:pic>
      <p:pic>
        <p:nvPicPr>
          <p:cNvPr id="53" name="Picture 103"/>
          <p:cNvPicPr>
            <a:picLocks noChangeAspect="1"/>
          </p:cNvPicPr>
          <p:nvPr/>
        </p:nvPicPr>
        <p:blipFill>
          <a:blip r:embed="rId3"/>
          <a:stretch>
            <a:fillRect/>
          </a:stretch>
        </p:blipFill>
        <p:spPr>
          <a:xfrm>
            <a:off x="3943073" y="2594261"/>
            <a:ext cx="274344" cy="286537"/>
          </a:xfrm>
          <a:prstGeom prst="rect">
            <a:avLst/>
          </a:prstGeom>
        </p:spPr>
      </p:pic>
      <p:pic>
        <p:nvPicPr>
          <p:cNvPr id="54" name="Picture 102"/>
          <p:cNvPicPr>
            <a:picLocks noChangeAspect="1"/>
          </p:cNvPicPr>
          <p:nvPr/>
        </p:nvPicPr>
        <p:blipFill>
          <a:blip r:embed="rId2"/>
          <a:stretch>
            <a:fillRect/>
          </a:stretch>
        </p:blipFill>
        <p:spPr>
          <a:xfrm>
            <a:off x="125669" y="3418922"/>
            <a:ext cx="292633" cy="219475"/>
          </a:xfrm>
          <a:prstGeom prst="rect">
            <a:avLst/>
          </a:prstGeom>
        </p:spPr>
      </p:pic>
      <p:pic>
        <p:nvPicPr>
          <p:cNvPr id="55" name="Picture 103"/>
          <p:cNvPicPr>
            <a:picLocks noChangeAspect="1"/>
          </p:cNvPicPr>
          <p:nvPr/>
        </p:nvPicPr>
        <p:blipFill>
          <a:blip r:embed="rId3"/>
          <a:stretch>
            <a:fillRect/>
          </a:stretch>
        </p:blipFill>
        <p:spPr>
          <a:xfrm>
            <a:off x="4298341" y="4250727"/>
            <a:ext cx="274344" cy="286537"/>
          </a:xfrm>
          <a:prstGeom prst="rect">
            <a:avLst/>
          </a:prstGeom>
        </p:spPr>
      </p:pic>
      <p:pic>
        <p:nvPicPr>
          <p:cNvPr id="56" name="Picture 102"/>
          <p:cNvPicPr>
            <a:picLocks noChangeAspect="1"/>
          </p:cNvPicPr>
          <p:nvPr/>
        </p:nvPicPr>
        <p:blipFill>
          <a:blip r:embed="rId2"/>
          <a:stretch>
            <a:fillRect/>
          </a:stretch>
        </p:blipFill>
        <p:spPr>
          <a:xfrm>
            <a:off x="147442" y="5075469"/>
            <a:ext cx="292633" cy="219475"/>
          </a:xfrm>
          <a:prstGeom prst="rect">
            <a:avLst/>
          </a:prstGeom>
        </p:spPr>
      </p:pic>
      <p:pic>
        <p:nvPicPr>
          <p:cNvPr id="57" name="Picture 103"/>
          <p:cNvPicPr>
            <a:picLocks noChangeAspect="1"/>
          </p:cNvPicPr>
          <p:nvPr/>
        </p:nvPicPr>
        <p:blipFill>
          <a:blip r:embed="rId3"/>
          <a:stretch>
            <a:fillRect/>
          </a:stretch>
        </p:blipFill>
        <p:spPr>
          <a:xfrm>
            <a:off x="2315457" y="5277168"/>
            <a:ext cx="274344" cy="286537"/>
          </a:xfrm>
          <a:prstGeom prst="rect">
            <a:avLst/>
          </a:prstGeom>
        </p:spPr>
      </p:pic>
      <p:pic>
        <p:nvPicPr>
          <p:cNvPr id="58" name="Picture 102"/>
          <p:cNvPicPr>
            <a:picLocks noChangeAspect="1"/>
          </p:cNvPicPr>
          <p:nvPr/>
        </p:nvPicPr>
        <p:blipFill>
          <a:blip r:embed="rId2"/>
          <a:stretch>
            <a:fillRect/>
          </a:stretch>
        </p:blipFill>
        <p:spPr>
          <a:xfrm>
            <a:off x="4595447" y="1671084"/>
            <a:ext cx="292633" cy="219475"/>
          </a:xfrm>
          <a:prstGeom prst="rect">
            <a:avLst/>
          </a:prstGeom>
        </p:spPr>
      </p:pic>
      <p:pic>
        <p:nvPicPr>
          <p:cNvPr id="59" name="Picture 103"/>
          <p:cNvPicPr>
            <a:picLocks noChangeAspect="1"/>
          </p:cNvPicPr>
          <p:nvPr/>
        </p:nvPicPr>
        <p:blipFill>
          <a:blip r:embed="rId3"/>
          <a:stretch>
            <a:fillRect/>
          </a:stretch>
        </p:blipFill>
        <p:spPr>
          <a:xfrm>
            <a:off x="8660399" y="2421847"/>
            <a:ext cx="274344" cy="286537"/>
          </a:xfrm>
          <a:prstGeom prst="rect">
            <a:avLst/>
          </a:prstGeom>
        </p:spPr>
      </p:pic>
    </p:spTree>
    <p:extLst>
      <p:ext uri="{BB962C8B-B14F-4D97-AF65-F5344CB8AC3E}">
        <p14:creationId xmlns:p14="http://schemas.microsoft.com/office/powerpoint/2010/main" val="1544457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Web APIs should enable business strategy execution</a:t>
            </a:r>
            <a:endParaRPr lang="en-CA" dirty="0"/>
          </a:p>
        </p:txBody>
      </p:sp>
      <p:sp>
        <p:nvSpPr>
          <p:cNvPr id="78" name="Rectangle 4"/>
          <p:cNvSpPr/>
          <p:nvPr/>
        </p:nvSpPr>
        <p:spPr>
          <a:xfrm>
            <a:off x="348593" y="1689680"/>
            <a:ext cx="4179864" cy="288886"/>
          </a:xfrm>
          <a:prstGeom prst="rect">
            <a:avLst/>
          </a:prstGeom>
          <a:solidFill>
            <a:schemeClr val="bg2">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smtClean="0">
              <a:solidFill>
                <a:schemeClr val="tx1"/>
              </a:solidFill>
            </a:endParaRPr>
          </a:p>
          <a:p>
            <a:pPr>
              <a:spcAft>
                <a:spcPts val="600"/>
              </a:spcAft>
            </a:pPr>
            <a:r>
              <a:rPr lang="en-CA" sz="1200" dirty="0" smtClean="0">
                <a:solidFill>
                  <a:schemeClr val="tx1"/>
                </a:solidFill>
              </a:rPr>
              <a:t>Most significant </a:t>
            </a:r>
            <a:r>
              <a:rPr lang="en-CA" sz="1200" b="1" dirty="0" smtClean="0">
                <a:solidFill>
                  <a:schemeClr val="tx1"/>
                </a:solidFill>
              </a:rPr>
              <a:t>business</a:t>
            </a:r>
            <a:r>
              <a:rPr lang="en-CA" sz="1200" dirty="0" smtClean="0">
                <a:solidFill>
                  <a:schemeClr val="tx1"/>
                </a:solidFill>
              </a:rPr>
              <a:t> motivation for using web APIs: </a:t>
            </a:r>
          </a:p>
          <a:p>
            <a:pPr>
              <a:spcAft>
                <a:spcPts val="600"/>
              </a:spcAft>
            </a:pPr>
            <a:endParaRPr lang="en-CA" sz="1200" dirty="0">
              <a:solidFill>
                <a:schemeClr val="tx1"/>
              </a:solidFill>
            </a:endParaRPr>
          </a:p>
        </p:txBody>
      </p:sp>
      <p:sp>
        <p:nvSpPr>
          <p:cNvPr id="79" name="Rectangle 5"/>
          <p:cNvSpPr/>
          <p:nvPr/>
        </p:nvSpPr>
        <p:spPr>
          <a:xfrm>
            <a:off x="348593" y="1978567"/>
            <a:ext cx="4179864" cy="404310"/>
          </a:xfrm>
          <a:prstGeom prst="rect">
            <a:avLst/>
          </a:prstGeom>
          <a:solidFill>
            <a:schemeClr val="bg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lvl="0" indent="90488"/>
            <a:r>
              <a:rPr lang="en-CA" sz="1400" b="1" dirty="0" smtClean="0">
                <a:solidFill>
                  <a:schemeClr val="tx1"/>
                </a:solidFill>
              </a:rPr>
              <a:t>75%</a:t>
            </a:r>
            <a:r>
              <a:rPr lang="en-CA" sz="1200" dirty="0" smtClean="0">
                <a:solidFill>
                  <a:schemeClr val="tx1"/>
                </a:solidFill>
              </a:rPr>
              <a:t> of organizations want to connect to more partners.</a:t>
            </a:r>
            <a:endParaRPr lang="en-CA" sz="1200" dirty="0">
              <a:solidFill>
                <a:schemeClr val="tx1"/>
              </a:solidFill>
            </a:endParaRPr>
          </a:p>
        </p:txBody>
      </p:sp>
      <p:sp>
        <p:nvSpPr>
          <p:cNvPr id="80" name="Rectangle 14"/>
          <p:cNvSpPr/>
          <p:nvPr/>
        </p:nvSpPr>
        <p:spPr>
          <a:xfrm>
            <a:off x="4798270" y="1673787"/>
            <a:ext cx="4071156" cy="288886"/>
          </a:xfrm>
          <a:prstGeom prst="rect">
            <a:avLst/>
          </a:prstGeom>
          <a:solidFill>
            <a:schemeClr val="bg2">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smtClean="0">
              <a:solidFill>
                <a:schemeClr val="tx1"/>
              </a:solidFill>
            </a:endParaRPr>
          </a:p>
          <a:p>
            <a:pPr>
              <a:spcAft>
                <a:spcPts val="600"/>
              </a:spcAft>
            </a:pPr>
            <a:r>
              <a:rPr lang="en-CA" sz="1200" dirty="0" smtClean="0">
                <a:solidFill>
                  <a:schemeClr val="tx1"/>
                </a:solidFill>
              </a:rPr>
              <a:t>Most significant </a:t>
            </a:r>
            <a:r>
              <a:rPr lang="en-CA" sz="1200" b="1" dirty="0" smtClean="0">
                <a:solidFill>
                  <a:schemeClr val="tx1"/>
                </a:solidFill>
              </a:rPr>
              <a:t>technical</a:t>
            </a:r>
            <a:r>
              <a:rPr lang="en-CA" sz="1200" dirty="0" smtClean="0">
                <a:solidFill>
                  <a:schemeClr val="tx1"/>
                </a:solidFill>
              </a:rPr>
              <a:t> motivation for using web APIs: </a:t>
            </a:r>
          </a:p>
          <a:p>
            <a:pPr>
              <a:spcAft>
                <a:spcPts val="600"/>
              </a:spcAft>
            </a:pPr>
            <a:endParaRPr lang="en-CA" sz="1200" dirty="0">
              <a:solidFill>
                <a:schemeClr val="tx1"/>
              </a:solidFill>
            </a:endParaRPr>
          </a:p>
        </p:txBody>
      </p:sp>
      <p:sp>
        <p:nvSpPr>
          <p:cNvPr id="81" name="Rectangle 15"/>
          <p:cNvSpPr/>
          <p:nvPr/>
        </p:nvSpPr>
        <p:spPr>
          <a:xfrm>
            <a:off x="4798270" y="1962674"/>
            <a:ext cx="4071156" cy="404310"/>
          </a:xfrm>
          <a:prstGeom prst="rect">
            <a:avLst/>
          </a:prstGeom>
          <a:solidFill>
            <a:schemeClr val="bg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lvl="0" indent="90488"/>
            <a:r>
              <a:rPr lang="en-CA" sz="1400" b="1" dirty="0" smtClean="0">
                <a:solidFill>
                  <a:schemeClr val="tx1"/>
                </a:solidFill>
              </a:rPr>
              <a:t>&gt;80%</a:t>
            </a:r>
            <a:r>
              <a:rPr lang="en-CA" sz="1200" dirty="0" smtClean="0">
                <a:solidFill>
                  <a:schemeClr val="tx1"/>
                </a:solidFill>
              </a:rPr>
              <a:t> of organizations want to integrate applications.</a:t>
            </a:r>
            <a:endParaRPr lang="en-CA" sz="1200" dirty="0">
              <a:solidFill>
                <a:schemeClr val="tx1"/>
              </a:solidFill>
            </a:endParaRPr>
          </a:p>
        </p:txBody>
      </p:sp>
      <p:sp>
        <p:nvSpPr>
          <p:cNvPr id="88" name="Text Placeholder 2"/>
          <p:cNvSpPr>
            <a:spLocks noGrp="1"/>
          </p:cNvSpPr>
          <p:nvPr>
            <p:ph type="body" sz="quarter" idx="16"/>
          </p:nvPr>
        </p:nvSpPr>
        <p:spPr>
          <a:xfrm>
            <a:off x="460188" y="5903895"/>
            <a:ext cx="8475061" cy="426046"/>
          </a:xfrm>
        </p:spPr>
        <p:txBody>
          <a:bodyPr/>
          <a:lstStyle/>
          <a:p>
            <a:pPr marL="0" lvl="1" indent="0">
              <a:buNone/>
            </a:pPr>
            <a:r>
              <a:rPr lang="en-CA" sz="1000" dirty="0" smtClean="0"/>
              <a:t>Source: Fern et al. “Web API Study: The Benefits of APIs in the App Economy.” </a:t>
            </a:r>
            <a:r>
              <a:rPr lang="en-CA" sz="1000" i="1" dirty="0" smtClean="0"/>
              <a:t>Hurwitz &amp; Associates</a:t>
            </a:r>
            <a:r>
              <a:rPr lang="en-CA" sz="1000" dirty="0" smtClean="0"/>
              <a:t>. 2011.</a:t>
            </a:r>
            <a:endParaRPr lang="en-CA" sz="1000" dirty="0"/>
          </a:p>
          <a:p>
            <a:pPr marL="0" indent="0">
              <a:buNone/>
            </a:pPr>
            <a:endParaRPr lang="en-CA" sz="1000" dirty="0"/>
          </a:p>
        </p:txBody>
      </p:sp>
      <p:sp>
        <p:nvSpPr>
          <p:cNvPr id="120" name="Text Placeholder 10"/>
          <p:cNvSpPr txBox="1">
            <a:spLocks/>
          </p:cNvSpPr>
          <p:nvPr/>
        </p:nvSpPr>
        <p:spPr>
          <a:xfrm>
            <a:off x="249302" y="1244736"/>
            <a:ext cx="8620124" cy="37344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There are real above-the-line and below-the-line benefits that web APIs can unlock.</a:t>
            </a:r>
            <a:endParaRPr lang="en-CA" sz="1600" b="1" dirty="0"/>
          </a:p>
        </p:txBody>
      </p:sp>
      <p:grpSp>
        <p:nvGrpSpPr>
          <p:cNvPr id="3" name="Group 2"/>
          <p:cNvGrpSpPr/>
          <p:nvPr/>
        </p:nvGrpSpPr>
        <p:grpSpPr>
          <a:xfrm>
            <a:off x="118673" y="2158715"/>
            <a:ext cx="441509" cy="415246"/>
            <a:chOff x="118673" y="2158715"/>
            <a:chExt cx="441509" cy="415246"/>
          </a:xfrm>
        </p:grpSpPr>
        <p:sp>
          <p:nvSpPr>
            <p:cNvPr id="82" name="Rectangle 16"/>
            <p:cNvSpPr/>
            <p:nvPr/>
          </p:nvSpPr>
          <p:spPr>
            <a:xfrm>
              <a:off x="118673" y="2158715"/>
              <a:ext cx="441509" cy="415246"/>
            </a:xfrm>
            <a:prstGeom prst="rect">
              <a:avLst/>
            </a:prstGeom>
            <a:solidFill>
              <a:srgbClr val="96B8D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121"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338" y="2244616"/>
              <a:ext cx="259850" cy="244565"/>
            </a:xfrm>
            <a:prstGeom prst="rect">
              <a:avLst/>
            </a:prstGeom>
          </p:spPr>
        </p:pic>
      </p:grpSp>
      <p:sp>
        <p:nvSpPr>
          <p:cNvPr id="122" name="Oval 30"/>
          <p:cNvSpPr/>
          <p:nvPr/>
        </p:nvSpPr>
        <p:spPr>
          <a:xfrm>
            <a:off x="4558938" y="2103458"/>
            <a:ext cx="495952" cy="495952"/>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126" name="Rectangle 50"/>
          <p:cNvSpPr/>
          <p:nvPr/>
        </p:nvSpPr>
        <p:spPr>
          <a:xfrm>
            <a:off x="4429166" y="2752827"/>
            <a:ext cx="4440260" cy="874542"/>
          </a:xfrm>
          <a:prstGeom prst="rect">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b="1" dirty="0" smtClean="0"/>
              <a:t>Organizations using web APIs found that they:</a:t>
            </a:r>
          </a:p>
          <a:p>
            <a:pPr marL="171450" indent="-171450">
              <a:buFont typeface="Arial" panose="020B0604020202020204" pitchFamily="34" charset="0"/>
              <a:buChar char="•"/>
            </a:pPr>
            <a:r>
              <a:rPr lang="en-CA" sz="1100" b="1" dirty="0"/>
              <a:t>I</a:t>
            </a:r>
            <a:r>
              <a:rPr lang="en-CA" sz="1100" b="1" dirty="0" smtClean="0"/>
              <a:t>ncreased their customer/partner reach by 50%.</a:t>
            </a:r>
          </a:p>
          <a:p>
            <a:pPr marL="171450" indent="-171450">
              <a:buFont typeface="Arial" panose="020B0604020202020204" pitchFamily="34" charset="0"/>
              <a:buChar char="•"/>
            </a:pPr>
            <a:r>
              <a:rPr lang="en-CA" sz="1100" b="1" dirty="0"/>
              <a:t>I</a:t>
            </a:r>
            <a:r>
              <a:rPr lang="en-CA" sz="1100" b="1" dirty="0" smtClean="0"/>
              <a:t>ncreased the number of platforms reached by 57%.</a:t>
            </a:r>
          </a:p>
          <a:p>
            <a:pPr marL="171450" indent="-171450">
              <a:buFont typeface="Arial" panose="020B0604020202020204" pitchFamily="34" charset="0"/>
              <a:buChar char="•"/>
            </a:pPr>
            <a:r>
              <a:rPr lang="en-CA" sz="1100" b="1" dirty="0"/>
              <a:t>I</a:t>
            </a:r>
            <a:r>
              <a:rPr lang="en-CA" sz="1100" b="1" dirty="0" smtClean="0"/>
              <a:t>ncreased the number of apps built from web APIs by 50%.</a:t>
            </a:r>
          </a:p>
        </p:txBody>
      </p:sp>
      <p:sp>
        <p:nvSpPr>
          <p:cNvPr id="127" name="Rectangle 51"/>
          <p:cNvSpPr/>
          <p:nvPr/>
        </p:nvSpPr>
        <p:spPr>
          <a:xfrm>
            <a:off x="4429166" y="3835233"/>
            <a:ext cx="4440260" cy="874542"/>
          </a:xfrm>
          <a:prstGeom prst="rect">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b="1" dirty="0" smtClean="0"/>
              <a:t>Organizations using web APIs found that they:</a:t>
            </a:r>
          </a:p>
          <a:p>
            <a:pPr marL="171450" indent="-171450">
              <a:buFont typeface="Arial" panose="020B0604020202020204" pitchFamily="34" charset="0"/>
              <a:buChar char="•"/>
            </a:pPr>
            <a:r>
              <a:rPr lang="en-CA" sz="1100" b="1" dirty="0"/>
              <a:t>I</a:t>
            </a:r>
            <a:r>
              <a:rPr lang="en-CA" sz="1100" b="1" dirty="0" smtClean="0"/>
              <a:t>ncreased web/device traffic by 70%.</a:t>
            </a:r>
          </a:p>
          <a:p>
            <a:pPr marL="171450" indent="-171450">
              <a:buFont typeface="Arial" panose="020B0604020202020204" pitchFamily="34" charset="0"/>
              <a:buChar char="•"/>
            </a:pPr>
            <a:r>
              <a:rPr lang="en-CA" sz="1100" b="1" dirty="0"/>
              <a:t>I</a:t>
            </a:r>
            <a:r>
              <a:rPr lang="en-CA" sz="1100" b="1" dirty="0" smtClean="0"/>
              <a:t>ncreased web service usage by 58%.</a:t>
            </a:r>
          </a:p>
        </p:txBody>
      </p:sp>
      <p:sp>
        <p:nvSpPr>
          <p:cNvPr id="128" name="Rectangle 52"/>
          <p:cNvSpPr/>
          <p:nvPr/>
        </p:nvSpPr>
        <p:spPr>
          <a:xfrm>
            <a:off x="4429166" y="4998602"/>
            <a:ext cx="4440260" cy="874542"/>
          </a:xfrm>
          <a:prstGeom prst="rect">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b="1" dirty="0" smtClean="0"/>
              <a:t>Organizations using web APIs found that they:</a:t>
            </a:r>
          </a:p>
          <a:p>
            <a:pPr marL="171450" indent="-171450">
              <a:buFont typeface="Arial" panose="020B0604020202020204" pitchFamily="34" charset="0"/>
              <a:buChar char="•"/>
            </a:pPr>
            <a:r>
              <a:rPr lang="en-CA" sz="1100" b="1" dirty="0"/>
              <a:t>R</a:t>
            </a:r>
            <a:r>
              <a:rPr lang="en-CA" sz="1100" b="1" dirty="0" smtClean="0"/>
              <a:t>educed the time it took to onboard partners by 30%.</a:t>
            </a:r>
          </a:p>
          <a:p>
            <a:pPr marL="171450" indent="-171450">
              <a:buFont typeface="Arial" panose="020B0604020202020204" pitchFamily="34" charset="0"/>
              <a:buChar char="•"/>
            </a:pPr>
            <a:r>
              <a:rPr lang="en-CA" sz="1100" b="1" dirty="0"/>
              <a:t>I</a:t>
            </a:r>
            <a:r>
              <a:rPr lang="en-CA" sz="1100" b="1" dirty="0" smtClean="0"/>
              <a:t>ncreased partner productivity by 30%.</a:t>
            </a:r>
          </a:p>
        </p:txBody>
      </p:sp>
      <p:pic>
        <p:nvPicPr>
          <p:cNvPr id="14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578" y="2234856"/>
            <a:ext cx="253304" cy="253304"/>
          </a:xfrm>
          <a:prstGeom prst="rect">
            <a:avLst/>
          </a:prstGeom>
        </p:spPr>
      </p:pic>
      <p:pic>
        <p:nvPicPr>
          <p:cNvPr id="148"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26294" y="3033837"/>
            <a:ext cx="140228" cy="140228"/>
          </a:xfrm>
          <a:prstGeom prst="rect">
            <a:avLst/>
          </a:prstGeom>
        </p:spPr>
      </p:pic>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3289" y="2809943"/>
            <a:ext cx="271884" cy="271884"/>
          </a:xfrm>
          <a:prstGeom prst="rect">
            <a:avLst/>
          </a:prstGeom>
        </p:spPr>
      </p:pic>
      <p:pic>
        <p:nvPicPr>
          <p:cNvPr id="41"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26294" y="4113982"/>
            <a:ext cx="140228" cy="140228"/>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3289" y="3890088"/>
            <a:ext cx="271884" cy="271884"/>
          </a:xfrm>
          <a:prstGeom prst="rect">
            <a:avLst/>
          </a:prstGeom>
        </p:spPr>
      </p:pic>
      <p:pic>
        <p:nvPicPr>
          <p:cNvPr id="43"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26294" y="5280273"/>
            <a:ext cx="140228" cy="140228"/>
          </a:xfrm>
          <a:prstGeom prst="rect">
            <a:avLst/>
          </a:prstGeom>
        </p:spPr>
      </p:pic>
      <p:pic>
        <p:nvPicPr>
          <p:cNvPr id="44" name="Picture 4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3289" y="5056379"/>
            <a:ext cx="271884" cy="271884"/>
          </a:xfrm>
          <a:prstGeom prst="rect">
            <a:avLst/>
          </a:prstGeom>
        </p:spPr>
      </p:pic>
      <p:sp>
        <p:nvSpPr>
          <p:cNvPr id="25" name="TextBox 24"/>
          <p:cNvSpPr txBox="1"/>
          <p:nvPr/>
        </p:nvSpPr>
        <p:spPr>
          <a:xfrm>
            <a:off x="399628" y="2776935"/>
            <a:ext cx="3726634" cy="1015663"/>
          </a:xfrm>
          <a:prstGeom prst="rect">
            <a:avLst/>
          </a:prstGeom>
          <a:noFill/>
        </p:spPr>
        <p:txBody>
          <a:bodyPr wrap="square" rtlCol="0">
            <a:spAutoFit/>
          </a:bodyPr>
          <a:lstStyle/>
          <a:p>
            <a:r>
              <a:rPr lang="en-CA" sz="1200" i="1" dirty="0" smtClean="0">
                <a:latin typeface="+mj-lt"/>
              </a:rPr>
              <a:t>APIs enable flexibility in terms of partners connecting to web services…APIs let you put business logic and services in a centralized spot. This logic can be reused and it becomes incremental to expand to different devices.</a:t>
            </a:r>
            <a:endParaRPr lang="en-CA" sz="1200" dirty="0">
              <a:latin typeface="+mj-lt"/>
            </a:endParaRPr>
          </a:p>
        </p:txBody>
      </p:sp>
      <p:pic>
        <p:nvPicPr>
          <p:cNvPr id="26" name="Picture 102"/>
          <p:cNvPicPr>
            <a:picLocks noChangeAspect="1"/>
          </p:cNvPicPr>
          <p:nvPr/>
        </p:nvPicPr>
        <p:blipFill>
          <a:blip r:embed="rId6"/>
          <a:stretch>
            <a:fillRect/>
          </a:stretch>
        </p:blipFill>
        <p:spPr>
          <a:xfrm>
            <a:off x="199813" y="2732955"/>
            <a:ext cx="292633" cy="219475"/>
          </a:xfrm>
          <a:prstGeom prst="rect">
            <a:avLst/>
          </a:prstGeom>
        </p:spPr>
      </p:pic>
      <p:pic>
        <p:nvPicPr>
          <p:cNvPr id="27" name="Picture 103"/>
          <p:cNvPicPr>
            <a:picLocks noChangeAspect="1"/>
          </p:cNvPicPr>
          <p:nvPr/>
        </p:nvPicPr>
        <p:blipFill>
          <a:blip r:embed="rId7"/>
          <a:stretch>
            <a:fillRect/>
          </a:stretch>
        </p:blipFill>
        <p:spPr>
          <a:xfrm>
            <a:off x="3824708" y="3499650"/>
            <a:ext cx="274344" cy="286537"/>
          </a:xfrm>
          <a:prstGeom prst="rect">
            <a:avLst/>
          </a:prstGeom>
        </p:spPr>
      </p:pic>
      <p:sp>
        <p:nvSpPr>
          <p:cNvPr id="28" name="TextBox 27"/>
          <p:cNvSpPr txBox="1"/>
          <p:nvPr/>
        </p:nvSpPr>
        <p:spPr>
          <a:xfrm>
            <a:off x="460189" y="3931044"/>
            <a:ext cx="3485736" cy="830997"/>
          </a:xfrm>
          <a:prstGeom prst="rect">
            <a:avLst/>
          </a:prstGeom>
          <a:noFill/>
        </p:spPr>
        <p:txBody>
          <a:bodyPr wrap="square" rtlCol="0">
            <a:spAutoFit/>
          </a:bodyPr>
          <a:lstStyle/>
          <a:p>
            <a:r>
              <a:rPr lang="en-CA" sz="1200" i="1" dirty="0" smtClean="0">
                <a:latin typeface="+mj-lt"/>
              </a:rPr>
              <a:t>…APIs enable an increase in traffic and usage by enabling developers and partners to more easily develop apps that tap into a company’s online services.</a:t>
            </a:r>
            <a:endParaRPr lang="en-CA" sz="1200" dirty="0">
              <a:latin typeface="+mj-lt"/>
            </a:endParaRPr>
          </a:p>
        </p:txBody>
      </p:sp>
      <p:pic>
        <p:nvPicPr>
          <p:cNvPr id="31" name="Picture 102"/>
          <p:cNvPicPr>
            <a:picLocks noChangeAspect="1"/>
          </p:cNvPicPr>
          <p:nvPr/>
        </p:nvPicPr>
        <p:blipFill>
          <a:blip r:embed="rId6"/>
          <a:stretch>
            <a:fillRect/>
          </a:stretch>
        </p:blipFill>
        <p:spPr>
          <a:xfrm>
            <a:off x="199813" y="3864095"/>
            <a:ext cx="292633" cy="219475"/>
          </a:xfrm>
          <a:prstGeom prst="rect">
            <a:avLst/>
          </a:prstGeom>
        </p:spPr>
      </p:pic>
      <p:pic>
        <p:nvPicPr>
          <p:cNvPr id="32" name="Picture 103"/>
          <p:cNvPicPr>
            <a:picLocks noChangeAspect="1"/>
          </p:cNvPicPr>
          <p:nvPr/>
        </p:nvPicPr>
        <p:blipFill>
          <a:blip r:embed="rId7"/>
          <a:stretch>
            <a:fillRect/>
          </a:stretch>
        </p:blipFill>
        <p:spPr>
          <a:xfrm>
            <a:off x="3824708" y="4488521"/>
            <a:ext cx="274344" cy="286537"/>
          </a:xfrm>
          <a:prstGeom prst="rect">
            <a:avLst/>
          </a:prstGeom>
        </p:spPr>
      </p:pic>
      <p:sp>
        <p:nvSpPr>
          <p:cNvPr id="33" name="TextBox 32"/>
          <p:cNvSpPr txBox="1"/>
          <p:nvPr/>
        </p:nvSpPr>
        <p:spPr>
          <a:xfrm>
            <a:off x="460188" y="5112707"/>
            <a:ext cx="3931321" cy="646331"/>
          </a:xfrm>
          <a:prstGeom prst="rect">
            <a:avLst/>
          </a:prstGeom>
          <a:noFill/>
        </p:spPr>
        <p:txBody>
          <a:bodyPr wrap="square" rtlCol="0">
            <a:spAutoFit/>
          </a:bodyPr>
          <a:lstStyle/>
          <a:p>
            <a:r>
              <a:rPr lang="en-CA" sz="1200" i="1" dirty="0" smtClean="0">
                <a:latin typeface="+mj-lt"/>
              </a:rPr>
              <a:t>…APIs lead to developer/partner productivity improvements and create an environment that supports innovation.</a:t>
            </a:r>
            <a:endParaRPr lang="en-CA" sz="1200" dirty="0">
              <a:latin typeface="+mj-lt"/>
            </a:endParaRPr>
          </a:p>
        </p:txBody>
      </p:sp>
      <p:pic>
        <p:nvPicPr>
          <p:cNvPr id="34" name="Picture 102"/>
          <p:cNvPicPr>
            <a:picLocks noChangeAspect="1"/>
          </p:cNvPicPr>
          <p:nvPr/>
        </p:nvPicPr>
        <p:blipFill>
          <a:blip r:embed="rId6"/>
          <a:stretch>
            <a:fillRect/>
          </a:stretch>
        </p:blipFill>
        <p:spPr>
          <a:xfrm>
            <a:off x="199813" y="5078320"/>
            <a:ext cx="292633" cy="219475"/>
          </a:xfrm>
          <a:prstGeom prst="rect">
            <a:avLst/>
          </a:prstGeom>
        </p:spPr>
      </p:pic>
      <p:pic>
        <p:nvPicPr>
          <p:cNvPr id="35" name="Picture 103"/>
          <p:cNvPicPr>
            <a:picLocks noChangeAspect="1"/>
          </p:cNvPicPr>
          <p:nvPr/>
        </p:nvPicPr>
        <p:blipFill>
          <a:blip r:embed="rId7"/>
          <a:stretch>
            <a:fillRect/>
          </a:stretch>
        </p:blipFill>
        <p:spPr>
          <a:xfrm>
            <a:off x="3842004" y="5435872"/>
            <a:ext cx="274344" cy="286537"/>
          </a:xfrm>
          <a:prstGeom prst="rect">
            <a:avLst/>
          </a:prstGeom>
        </p:spPr>
      </p:pic>
    </p:spTree>
    <p:extLst>
      <p:ext uri="{BB962C8B-B14F-4D97-AF65-F5344CB8AC3E}">
        <p14:creationId xmlns:p14="http://schemas.microsoft.com/office/powerpoint/2010/main" val="286375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Unfortunately not </a:t>
            </a:r>
            <a:r>
              <a:rPr lang="en-CA" dirty="0"/>
              <a:t>everyone is doing web API development effectively</a:t>
            </a:r>
          </a:p>
        </p:txBody>
      </p:sp>
      <p:sp>
        <p:nvSpPr>
          <p:cNvPr id="16" name="Text Placeholder 10"/>
          <p:cNvSpPr txBox="1">
            <a:spLocks/>
          </p:cNvSpPr>
          <p:nvPr/>
        </p:nvSpPr>
        <p:spPr>
          <a:xfrm>
            <a:off x="249302" y="1244735"/>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Both development and runtime issues prevent high adoption of web APIs, leading to less than adequate business benefits realization.</a:t>
            </a:r>
            <a:endParaRPr lang="en-CA" sz="1600" b="1" dirty="0"/>
          </a:p>
        </p:txBody>
      </p:sp>
      <p:sp>
        <p:nvSpPr>
          <p:cNvPr id="17" name="Text Placeholder 7"/>
          <p:cNvSpPr txBox="1">
            <a:spLocks/>
          </p:cNvSpPr>
          <p:nvPr/>
        </p:nvSpPr>
        <p:spPr bwMode="auto">
          <a:xfrm>
            <a:off x="249302" y="1857356"/>
            <a:ext cx="8627997" cy="640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dirty="0" smtClean="0"/>
              <a:t>It’s all too common that web APIs are not adopted due to development and runtime issues the APIs cause for consumers. Bottom-line: consumers won’t come back to your API if it returns a negative experience the first time around.</a:t>
            </a:r>
          </a:p>
        </p:txBody>
      </p:sp>
      <p:sp>
        <p:nvSpPr>
          <p:cNvPr id="18" name="Text Placeholder 7"/>
          <p:cNvSpPr txBox="1">
            <a:spLocks/>
          </p:cNvSpPr>
          <p:nvPr/>
        </p:nvSpPr>
        <p:spPr bwMode="auto">
          <a:xfrm>
            <a:off x="176474" y="2544791"/>
            <a:ext cx="4835654" cy="7868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400" dirty="0" smtClean="0"/>
              <a:t>It is critical for your organization to adopt the appropriate development practices for web APIs in order to minimize the following problems from occurring.</a:t>
            </a:r>
          </a:p>
        </p:txBody>
      </p:sp>
      <p:sp>
        <p:nvSpPr>
          <p:cNvPr id="19" name="Rectangle 6"/>
          <p:cNvSpPr/>
          <p:nvPr/>
        </p:nvSpPr>
        <p:spPr>
          <a:xfrm>
            <a:off x="249302" y="3380103"/>
            <a:ext cx="4762826" cy="31932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600" b="1" dirty="0" smtClean="0">
                <a:solidFill>
                  <a:schemeClr val="accent1"/>
                </a:solidFill>
              </a:rPr>
              <a:t>DEVELOPMENT ISSUES</a:t>
            </a:r>
            <a:endParaRPr lang="en-CA" sz="1600" b="1" dirty="0">
              <a:solidFill>
                <a:schemeClr val="accent1"/>
              </a:solidFill>
            </a:endParaRPr>
          </a:p>
        </p:txBody>
      </p:sp>
      <p:sp>
        <p:nvSpPr>
          <p:cNvPr id="20" name="Rectangle 7"/>
          <p:cNvSpPr/>
          <p:nvPr/>
        </p:nvSpPr>
        <p:spPr>
          <a:xfrm>
            <a:off x="249302" y="4917704"/>
            <a:ext cx="4762826" cy="31932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600" b="1" dirty="0" smtClean="0">
                <a:solidFill>
                  <a:schemeClr val="accent1"/>
                </a:solidFill>
              </a:rPr>
              <a:t>RUNTIME ISSUES</a:t>
            </a:r>
            <a:endParaRPr lang="en-CA" sz="1600" b="1" dirty="0">
              <a:solidFill>
                <a:schemeClr val="accent1"/>
              </a:solidFill>
            </a:endParaRPr>
          </a:p>
        </p:txBody>
      </p:sp>
      <p:sp>
        <p:nvSpPr>
          <p:cNvPr id="21" name="Rectangle 8"/>
          <p:cNvSpPr/>
          <p:nvPr/>
        </p:nvSpPr>
        <p:spPr>
          <a:xfrm>
            <a:off x="176474" y="3729284"/>
            <a:ext cx="4835654" cy="1125026"/>
          </a:xfrm>
          <a:prstGeom prst="rect">
            <a:avLst/>
          </a:prstGeom>
          <a:solidFill>
            <a:schemeClr val="bg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0350" lvl="0" indent="-171450">
              <a:buFont typeface="Arial" panose="020B0604020202020204" pitchFamily="34" charset="0"/>
              <a:buChar char="•"/>
            </a:pPr>
            <a:r>
              <a:rPr lang="en-CA" sz="1050" b="1" dirty="0" smtClean="0">
                <a:solidFill>
                  <a:schemeClr val="tx1"/>
                </a:solidFill>
              </a:rPr>
              <a:t>Bad documentation: </a:t>
            </a:r>
            <a:r>
              <a:rPr lang="en-CA" sz="1050" dirty="0" smtClean="0">
                <a:solidFill>
                  <a:schemeClr val="tx1"/>
                </a:solidFill>
              </a:rPr>
              <a:t>API consumers don’t know how to use the web API properly.</a:t>
            </a:r>
          </a:p>
          <a:p>
            <a:pPr marL="260350" lvl="0" indent="-171450">
              <a:buFont typeface="Arial" panose="020B0604020202020204" pitchFamily="34" charset="0"/>
              <a:buChar char="•"/>
            </a:pPr>
            <a:r>
              <a:rPr lang="en-CA" sz="1050" b="1" dirty="0" smtClean="0">
                <a:solidFill>
                  <a:schemeClr val="tx1"/>
                </a:solidFill>
              </a:rPr>
              <a:t>Versioning problems: </a:t>
            </a:r>
            <a:r>
              <a:rPr lang="en-CA" sz="1050" dirty="0" smtClean="0">
                <a:solidFill>
                  <a:schemeClr val="tx1"/>
                </a:solidFill>
              </a:rPr>
              <a:t>API changes lead to compatibility breaking causing a lot of rework for anyone using the API.</a:t>
            </a:r>
          </a:p>
          <a:p>
            <a:pPr marL="260350" lvl="0" indent="-171450">
              <a:buFont typeface="Arial" panose="020B0604020202020204" pitchFamily="34" charset="0"/>
              <a:buChar char="•"/>
            </a:pPr>
            <a:r>
              <a:rPr lang="en-CA" sz="1050" b="1" dirty="0" smtClean="0">
                <a:solidFill>
                  <a:schemeClr val="tx1"/>
                </a:solidFill>
              </a:rPr>
              <a:t>Unexpected behavior: </a:t>
            </a:r>
            <a:r>
              <a:rPr lang="en-CA" sz="1050" dirty="0" smtClean="0">
                <a:solidFill>
                  <a:schemeClr val="tx1"/>
                </a:solidFill>
              </a:rPr>
              <a:t>When API changes are made, the interface remains compatible, but the internal logic has changed, causing retesting and recoding for API consumers.</a:t>
            </a:r>
            <a:endParaRPr lang="en-CA" sz="1050" dirty="0">
              <a:solidFill>
                <a:schemeClr val="tx1"/>
              </a:solidFill>
            </a:endParaRPr>
          </a:p>
        </p:txBody>
      </p:sp>
      <p:sp>
        <p:nvSpPr>
          <p:cNvPr id="22" name="Rectangle 9"/>
          <p:cNvSpPr/>
          <p:nvPr/>
        </p:nvSpPr>
        <p:spPr>
          <a:xfrm>
            <a:off x="176474" y="5258648"/>
            <a:ext cx="4835654" cy="1125026"/>
          </a:xfrm>
          <a:prstGeom prst="rect">
            <a:avLst/>
          </a:prstGeom>
          <a:solidFill>
            <a:schemeClr val="bg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0350" lvl="0" indent="-171450">
              <a:buFont typeface="Arial" panose="020B0604020202020204" pitchFamily="34" charset="0"/>
              <a:buChar char="•"/>
            </a:pPr>
            <a:r>
              <a:rPr lang="en-CA" sz="1050" b="1" dirty="0" smtClean="0">
                <a:solidFill>
                  <a:schemeClr val="tx1"/>
                </a:solidFill>
              </a:rPr>
              <a:t>Poor performance: </a:t>
            </a:r>
            <a:r>
              <a:rPr lang="en-CA" sz="1050" dirty="0" smtClean="0">
                <a:solidFill>
                  <a:schemeClr val="tx1"/>
                </a:solidFill>
              </a:rPr>
              <a:t>The API takes too long to execute or has severe limitations on how it should be used.</a:t>
            </a:r>
          </a:p>
          <a:p>
            <a:pPr marL="260350" lvl="0" indent="-171450">
              <a:buFont typeface="Arial" panose="020B0604020202020204" pitchFamily="34" charset="0"/>
              <a:buChar char="•"/>
            </a:pPr>
            <a:r>
              <a:rPr lang="en-CA" sz="1050" b="1" dirty="0" smtClean="0">
                <a:solidFill>
                  <a:schemeClr val="tx1"/>
                </a:solidFill>
              </a:rPr>
              <a:t>Version changes break compatibility: </a:t>
            </a:r>
            <a:r>
              <a:rPr lang="en-CA" sz="1050" dirty="0" smtClean="0">
                <a:solidFill>
                  <a:schemeClr val="tx1"/>
                </a:solidFill>
              </a:rPr>
              <a:t>Deployment causes several integrations to break because of lack of compatibility.</a:t>
            </a:r>
          </a:p>
          <a:p>
            <a:pPr marL="260350" lvl="0" indent="-171450">
              <a:buFont typeface="Arial" panose="020B0604020202020204" pitchFamily="34" charset="0"/>
              <a:buChar char="•"/>
            </a:pPr>
            <a:r>
              <a:rPr lang="en-CA" sz="1050" b="1" dirty="0" smtClean="0">
                <a:solidFill>
                  <a:schemeClr val="tx1"/>
                </a:solidFill>
              </a:rPr>
              <a:t>Intermittent failures: </a:t>
            </a:r>
            <a:r>
              <a:rPr lang="en-CA" sz="1050" dirty="0" smtClean="0">
                <a:solidFill>
                  <a:schemeClr val="tx1"/>
                </a:solidFill>
              </a:rPr>
              <a:t>Errors that are hard to replicate but known to exist.</a:t>
            </a:r>
            <a:endParaRPr lang="en-CA" sz="1050" dirty="0">
              <a:solidFill>
                <a:schemeClr val="tx1"/>
              </a:solidFill>
            </a:endParaRPr>
          </a:p>
        </p:txBody>
      </p:sp>
      <p:sp>
        <p:nvSpPr>
          <p:cNvPr id="23" name="Rectangle 10"/>
          <p:cNvSpPr/>
          <p:nvPr/>
        </p:nvSpPr>
        <p:spPr>
          <a:xfrm>
            <a:off x="5260975" y="4867974"/>
            <a:ext cx="3521224" cy="361326"/>
          </a:xfrm>
          <a:prstGeom prst="rect">
            <a:avLst/>
          </a:prstGeom>
          <a:solidFill>
            <a:srgbClr val="B0C534"/>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1600" b="1" dirty="0" smtClean="0"/>
              <a:t>Indicators of a Poor Web API   </a:t>
            </a:r>
            <a:endParaRPr lang="en-CA" sz="1600" b="1" dirty="0"/>
          </a:p>
        </p:txBody>
      </p:sp>
      <p:pic>
        <p:nvPicPr>
          <p:cNvPr id="24"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2125" y="4941725"/>
            <a:ext cx="237862" cy="237862"/>
          </a:xfrm>
          <a:prstGeom prst="rect">
            <a:avLst/>
          </a:prstGeom>
        </p:spPr>
      </p:pic>
      <p:sp>
        <p:nvSpPr>
          <p:cNvPr id="25" name="Rectangle 97"/>
          <p:cNvSpPr/>
          <p:nvPr/>
        </p:nvSpPr>
        <p:spPr>
          <a:xfrm>
            <a:off x="5260975" y="5258648"/>
            <a:ext cx="3521224" cy="1125026"/>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buFont typeface="Arial" panose="020B0604020202020204" pitchFamily="34" charset="0"/>
              <a:buChar char="•"/>
            </a:pPr>
            <a:r>
              <a:rPr lang="en-CA" sz="1200" dirty="0" smtClean="0">
                <a:solidFill>
                  <a:schemeClr val="tx1"/>
                </a:solidFill>
              </a:rPr>
              <a:t>API consumers request a copy of your data (rather than using your API to access it).</a:t>
            </a:r>
          </a:p>
          <a:p>
            <a:pPr marL="171450" lvl="0" indent="-171450">
              <a:buFont typeface="Arial" panose="020B0604020202020204" pitchFamily="34" charset="0"/>
              <a:buChar char="•"/>
            </a:pPr>
            <a:r>
              <a:rPr lang="en-CA" sz="1200" dirty="0" smtClean="0">
                <a:solidFill>
                  <a:schemeClr val="tx1"/>
                </a:solidFill>
              </a:rPr>
              <a:t>API consumers are not informed of changes made to your API.</a:t>
            </a:r>
          </a:p>
          <a:p>
            <a:pPr marL="171450" lvl="0" indent="-171450">
              <a:buFont typeface="Arial" panose="020B0604020202020204" pitchFamily="34" charset="0"/>
              <a:buChar char="•"/>
            </a:pPr>
            <a:r>
              <a:rPr lang="en-CA" sz="1200" dirty="0" smtClean="0">
                <a:solidFill>
                  <a:schemeClr val="tx1"/>
                </a:solidFill>
              </a:rPr>
              <a:t>API consumers do not find your API easy to use.</a:t>
            </a:r>
            <a:endParaRPr lang="en-CA" sz="1200" dirty="0">
              <a:solidFill>
                <a:schemeClr val="tx1"/>
              </a:solidFill>
            </a:endParaRPr>
          </a:p>
        </p:txBody>
      </p:sp>
      <p:sp>
        <p:nvSpPr>
          <p:cNvPr id="13" name="TextBox 12"/>
          <p:cNvSpPr txBox="1"/>
          <p:nvPr/>
        </p:nvSpPr>
        <p:spPr>
          <a:xfrm>
            <a:off x="5304761" y="2302384"/>
            <a:ext cx="3650877" cy="830997"/>
          </a:xfrm>
          <a:prstGeom prst="rect">
            <a:avLst/>
          </a:prstGeom>
          <a:noFill/>
        </p:spPr>
        <p:txBody>
          <a:bodyPr wrap="square" rtlCol="0">
            <a:spAutoFit/>
          </a:bodyPr>
          <a:lstStyle/>
          <a:p>
            <a:r>
              <a:rPr lang="en-CA" sz="1200" i="1" dirty="0" smtClean="0">
                <a:latin typeface="+mj-lt"/>
              </a:rPr>
              <a:t>At 22:30 CST, the FedEx Shipping API became unavailable. Due to FedEx’s lack of proper timeouts, this is causing requests to backup for both the Shipping Service and all Storefronts.</a:t>
            </a:r>
            <a:endParaRPr lang="en-CA" sz="1200" dirty="0">
              <a:latin typeface="+mj-lt"/>
            </a:endParaRPr>
          </a:p>
        </p:txBody>
      </p:sp>
      <p:pic>
        <p:nvPicPr>
          <p:cNvPr id="14" name="Picture 102"/>
          <p:cNvPicPr>
            <a:picLocks noChangeAspect="1"/>
          </p:cNvPicPr>
          <p:nvPr/>
        </p:nvPicPr>
        <p:blipFill>
          <a:blip r:embed="rId3"/>
          <a:stretch>
            <a:fillRect/>
          </a:stretch>
        </p:blipFill>
        <p:spPr>
          <a:xfrm>
            <a:off x="5136551" y="2278398"/>
            <a:ext cx="292633" cy="219475"/>
          </a:xfrm>
          <a:prstGeom prst="rect">
            <a:avLst/>
          </a:prstGeom>
        </p:spPr>
      </p:pic>
      <p:pic>
        <p:nvPicPr>
          <p:cNvPr id="15" name="Picture 103"/>
          <p:cNvPicPr>
            <a:picLocks noChangeAspect="1"/>
          </p:cNvPicPr>
          <p:nvPr/>
        </p:nvPicPr>
        <p:blipFill>
          <a:blip r:embed="rId4"/>
          <a:stretch>
            <a:fillRect/>
          </a:stretch>
        </p:blipFill>
        <p:spPr>
          <a:xfrm>
            <a:off x="8521423" y="2842519"/>
            <a:ext cx="274344" cy="286537"/>
          </a:xfrm>
          <a:prstGeom prst="rect">
            <a:avLst/>
          </a:prstGeom>
        </p:spPr>
      </p:pic>
      <p:sp>
        <p:nvSpPr>
          <p:cNvPr id="26" name="TextBox 25"/>
          <p:cNvSpPr txBox="1"/>
          <p:nvPr/>
        </p:nvSpPr>
        <p:spPr>
          <a:xfrm>
            <a:off x="5304761" y="3322003"/>
            <a:ext cx="3650877" cy="1384995"/>
          </a:xfrm>
          <a:prstGeom prst="rect">
            <a:avLst/>
          </a:prstGeom>
          <a:noFill/>
        </p:spPr>
        <p:txBody>
          <a:bodyPr wrap="square" rtlCol="0">
            <a:spAutoFit/>
          </a:bodyPr>
          <a:lstStyle/>
          <a:p>
            <a:r>
              <a:rPr lang="en-CA" sz="1200" i="1" dirty="0" smtClean="0">
                <a:latin typeface="+mj-lt"/>
              </a:rPr>
              <a:t>…requests to most Google APIs resulted in 500 error response messages…a configuration change was inadvertently released to our production environment without first being released to the testing environment. The change specified an invalid address for the authentication servers in production.</a:t>
            </a:r>
            <a:endParaRPr lang="en-CA" sz="1200" dirty="0">
              <a:latin typeface="+mj-lt"/>
            </a:endParaRPr>
          </a:p>
        </p:txBody>
      </p:sp>
      <p:pic>
        <p:nvPicPr>
          <p:cNvPr id="27" name="Picture 102"/>
          <p:cNvPicPr>
            <a:picLocks noChangeAspect="1"/>
          </p:cNvPicPr>
          <p:nvPr/>
        </p:nvPicPr>
        <p:blipFill>
          <a:blip r:embed="rId3"/>
          <a:stretch>
            <a:fillRect/>
          </a:stretch>
        </p:blipFill>
        <p:spPr>
          <a:xfrm>
            <a:off x="5150275" y="3244273"/>
            <a:ext cx="292633" cy="219475"/>
          </a:xfrm>
          <a:prstGeom prst="rect">
            <a:avLst/>
          </a:prstGeom>
        </p:spPr>
      </p:pic>
      <p:pic>
        <p:nvPicPr>
          <p:cNvPr id="28" name="Picture 103"/>
          <p:cNvPicPr>
            <a:picLocks noChangeAspect="1"/>
          </p:cNvPicPr>
          <p:nvPr/>
        </p:nvPicPr>
        <p:blipFill>
          <a:blip r:embed="rId4"/>
          <a:stretch>
            <a:fillRect/>
          </a:stretch>
        </p:blipFill>
        <p:spPr>
          <a:xfrm>
            <a:off x="8523663" y="4389010"/>
            <a:ext cx="274344" cy="286537"/>
          </a:xfrm>
          <a:prstGeom prst="rect">
            <a:avLst/>
          </a:prstGeom>
        </p:spPr>
      </p:pic>
      <p:sp>
        <p:nvSpPr>
          <p:cNvPr id="29" name="Rectangle 28"/>
          <p:cNvSpPr/>
          <p:nvPr/>
        </p:nvSpPr>
        <p:spPr>
          <a:xfrm>
            <a:off x="5581056" y="3077012"/>
            <a:ext cx="3228784" cy="261610"/>
          </a:xfrm>
          <a:prstGeom prst="rect">
            <a:avLst/>
          </a:prstGeom>
        </p:spPr>
        <p:txBody>
          <a:bodyPr wrap="square">
            <a:spAutoFit/>
          </a:bodyPr>
          <a:lstStyle/>
          <a:p>
            <a:pPr algn="r"/>
            <a:r>
              <a:rPr lang="en-CA" sz="1100" dirty="0"/>
              <a:t>–</a:t>
            </a:r>
            <a:r>
              <a:rPr lang="en-CA" sz="1100" dirty="0" smtClean="0"/>
              <a:t> Bigcommerce Status Report. 17 Jan. 2015.</a:t>
            </a:r>
            <a:endParaRPr lang="en-US" sz="1100" dirty="0"/>
          </a:p>
        </p:txBody>
      </p:sp>
      <p:sp>
        <p:nvSpPr>
          <p:cNvPr id="30" name="Rectangle 29"/>
          <p:cNvSpPr/>
          <p:nvPr/>
        </p:nvSpPr>
        <p:spPr>
          <a:xfrm>
            <a:off x="5406141" y="4594581"/>
            <a:ext cx="3448115" cy="261610"/>
          </a:xfrm>
          <a:prstGeom prst="rect">
            <a:avLst/>
          </a:prstGeom>
        </p:spPr>
        <p:txBody>
          <a:bodyPr wrap="square">
            <a:spAutoFit/>
          </a:bodyPr>
          <a:lstStyle/>
          <a:p>
            <a:pPr algn="r"/>
            <a:r>
              <a:rPr lang="en-CA" sz="1100" dirty="0" smtClean="0"/>
              <a:t>– Google Developers Blog. 3 May 2013.</a:t>
            </a:r>
            <a:endParaRPr lang="en-US" sz="1100" dirty="0"/>
          </a:p>
        </p:txBody>
      </p:sp>
    </p:spTree>
    <p:extLst>
      <p:ext uri="{BB962C8B-B14F-4D97-AF65-F5344CB8AC3E}">
        <p14:creationId xmlns:p14="http://schemas.microsoft.com/office/powerpoint/2010/main" val="3968522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web APIs to enable below-the-line process </a:t>
            </a:r>
            <a:r>
              <a:rPr lang="en-CA" dirty="0"/>
              <a:t>improvement</a:t>
            </a:r>
          </a:p>
        </p:txBody>
      </p:sp>
      <p:grpSp>
        <p:nvGrpSpPr>
          <p:cNvPr id="34" name="Group 33"/>
          <p:cNvGrpSpPr/>
          <p:nvPr/>
        </p:nvGrpSpPr>
        <p:grpSpPr>
          <a:xfrm>
            <a:off x="3359640" y="2557431"/>
            <a:ext cx="611038" cy="589649"/>
            <a:chOff x="3355472" y="2555297"/>
            <a:chExt cx="611038" cy="589649"/>
          </a:xfrm>
        </p:grpSpPr>
        <p:sp>
          <p:nvSpPr>
            <p:cNvPr id="5" name="Oval 2"/>
            <p:cNvSpPr/>
            <p:nvPr/>
          </p:nvSpPr>
          <p:spPr>
            <a:xfrm>
              <a:off x="3355472" y="2555297"/>
              <a:ext cx="611038" cy="58964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808" y="2626436"/>
              <a:ext cx="386366" cy="44737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032" y="2745162"/>
              <a:ext cx="209918" cy="209918"/>
            </a:xfrm>
            <a:prstGeom prst="rect">
              <a:avLst/>
            </a:prstGeom>
          </p:spPr>
        </p:pic>
      </p:grpSp>
      <p:grpSp>
        <p:nvGrpSpPr>
          <p:cNvPr id="35" name="Group 34"/>
          <p:cNvGrpSpPr/>
          <p:nvPr/>
        </p:nvGrpSpPr>
        <p:grpSpPr>
          <a:xfrm>
            <a:off x="6124626" y="2559926"/>
            <a:ext cx="586469" cy="584659"/>
            <a:chOff x="6127313" y="2555297"/>
            <a:chExt cx="586469" cy="584659"/>
          </a:xfrm>
        </p:grpSpPr>
        <p:sp>
          <p:nvSpPr>
            <p:cNvPr id="4" name="Oval 2"/>
            <p:cNvSpPr/>
            <p:nvPr/>
          </p:nvSpPr>
          <p:spPr>
            <a:xfrm>
              <a:off x="6127313" y="2555297"/>
              <a:ext cx="586469" cy="58465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9514" y="2736593"/>
              <a:ext cx="222067" cy="222067"/>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7364" y="2623941"/>
              <a:ext cx="386366" cy="447371"/>
            </a:xfrm>
            <a:prstGeom prst="rect">
              <a:avLst/>
            </a:prstGeom>
          </p:spPr>
        </p:pic>
      </p:grpSp>
      <p:sp>
        <p:nvSpPr>
          <p:cNvPr id="10" name="Text Placeholder 10"/>
          <p:cNvSpPr txBox="1">
            <a:spLocks/>
          </p:cNvSpPr>
          <p:nvPr/>
        </p:nvSpPr>
        <p:spPr>
          <a:xfrm>
            <a:off x="2405743" y="1244735"/>
            <a:ext cx="6463682" cy="131340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a:t>Adopting an API-enabled application ecosystem enables your organization </a:t>
            </a:r>
            <a:r>
              <a:rPr lang="en-CA" sz="1600" b="1" dirty="0" smtClean="0"/>
              <a:t>to improve </a:t>
            </a:r>
            <a:r>
              <a:rPr lang="en-CA" sz="1600" b="1" dirty="0"/>
              <a:t>internal processes. Utilizing APIs to abstract access to backend services within your organization creates a fast-moving, flexible infrastructure for your developers to work with.</a:t>
            </a:r>
          </a:p>
        </p:txBody>
      </p:sp>
      <p:sp>
        <p:nvSpPr>
          <p:cNvPr id="11" name="Oval 30"/>
          <p:cNvSpPr/>
          <p:nvPr/>
        </p:nvSpPr>
        <p:spPr>
          <a:xfrm>
            <a:off x="446951" y="1514101"/>
            <a:ext cx="729387" cy="729387"/>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245" y="1641646"/>
            <a:ext cx="334797" cy="474296"/>
          </a:xfrm>
          <a:prstGeom prst="rect">
            <a:avLst/>
          </a:prstGeom>
        </p:spPr>
      </p:pic>
      <p:sp>
        <p:nvSpPr>
          <p:cNvPr id="13" name="Oval 2"/>
          <p:cNvSpPr/>
          <p:nvPr/>
        </p:nvSpPr>
        <p:spPr>
          <a:xfrm>
            <a:off x="1520242" y="1514100"/>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2523" y="1647980"/>
            <a:ext cx="386366" cy="447371"/>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3414" y="1776374"/>
            <a:ext cx="158151" cy="180744"/>
          </a:xfrm>
          <a:prstGeom prst="rect">
            <a:avLst/>
          </a:prstGeom>
        </p:spPr>
      </p:pic>
      <p:cxnSp>
        <p:nvCxnSpPr>
          <p:cNvPr id="16" name="Straight Connector 2"/>
          <p:cNvCxnSpPr>
            <a:stCxn id="13" idx="2"/>
            <a:endCxn id="11" idx="6"/>
          </p:cNvCxnSpPr>
          <p:nvPr/>
        </p:nvCxnSpPr>
        <p:spPr>
          <a:xfrm flipH="1">
            <a:off x="1176338" y="1878794"/>
            <a:ext cx="343904" cy="1"/>
          </a:xfrm>
          <a:prstGeom prst="line">
            <a:avLst/>
          </a:prstGeom>
          <a:ln w="25400">
            <a:solidFill>
              <a:schemeClr val="bg1">
                <a:lumMod val="50000"/>
              </a:schemeClr>
            </a:solidFill>
            <a:prstDash val="sysDash"/>
            <a:headEnd type="triangle" w="lg" len="med"/>
            <a:tailEnd type="oval" w="med" len="med"/>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644245" y="2555297"/>
            <a:ext cx="572549" cy="593917"/>
            <a:chOff x="644245" y="2555297"/>
            <a:chExt cx="572549" cy="593917"/>
          </a:xfrm>
        </p:grpSpPr>
        <p:sp>
          <p:nvSpPr>
            <p:cNvPr id="17" name="Oval 2"/>
            <p:cNvSpPr/>
            <p:nvPr/>
          </p:nvSpPr>
          <p:spPr>
            <a:xfrm>
              <a:off x="644245" y="2555297"/>
              <a:ext cx="572549" cy="59391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6206" y="2733354"/>
              <a:ext cx="148626" cy="237802"/>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336" y="2628570"/>
              <a:ext cx="386366" cy="447371"/>
            </a:xfrm>
            <a:prstGeom prst="rect">
              <a:avLst/>
            </a:prstGeom>
          </p:spPr>
        </p:pic>
      </p:grpSp>
      <p:sp>
        <p:nvSpPr>
          <p:cNvPr id="20" name="Rectangle 97"/>
          <p:cNvSpPr/>
          <p:nvPr/>
        </p:nvSpPr>
        <p:spPr>
          <a:xfrm>
            <a:off x="1284605" y="2555297"/>
            <a:ext cx="2007224" cy="270853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spcAft>
                <a:spcPts val="500"/>
              </a:spcAft>
              <a:buFont typeface="Arial" panose="020B0604020202020204" pitchFamily="34" charset="0"/>
              <a:buChar char="•"/>
            </a:pPr>
            <a:r>
              <a:rPr lang="en-CA" sz="1200" dirty="0">
                <a:solidFill>
                  <a:schemeClr val="tx1"/>
                </a:solidFill>
              </a:rPr>
              <a:t>Using web APIs across the organization can help build awareness of what services and data files are available for business units to use. </a:t>
            </a:r>
            <a:endParaRPr lang="en-CA" sz="1200" dirty="0" smtClean="0">
              <a:solidFill>
                <a:schemeClr val="tx1"/>
              </a:solidFill>
            </a:endParaRPr>
          </a:p>
          <a:p>
            <a:pPr marL="171450" lvl="0" indent="-171450">
              <a:spcAft>
                <a:spcPts val="500"/>
              </a:spcAft>
              <a:buFont typeface="Arial" panose="020B0604020202020204" pitchFamily="34" charset="0"/>
              <a:buChar char="•"/>
            </a:pPr>
            <a:r>
              <a:rPr lang="en-CA" sz="1200" dirty="0" smtClean="0">
                <a:solidFill>
                  <a:schemeClr val="tx1"/>
                </a:solidFill>
              </a:rPr>
              <a:t>If </a:t>
            </a:r>
            <a:r>
              <a:rPr lang="en-CA" sz="1200" dirty="0">
                <a:solidFill>
                  <a:schemeClr val="tx1"/>
                </a:solidFill>
              </a:rPr>
              <a:t>used correctly, APIs can enable your business </a:t>
            </a:r>
            <a:r>
              <a:rPr lang="en-CA" sz="1200" dirty="0" smtClean="0">
                <a:solidFill>
                  <a:schemeClr val="tx1"/>
                </a:solidFill>
              </a:rPr>
              <a:t>to </a:t>
            </a:r>
            <a:r>
              <a:rPr lang="en-CA" sz="1200" dirty="0">
                <a:solidFill>
                  <a:schemeClr val="tx1"/>
                </a:solidFill>
              </a:rPr>
              <a:t>organize internal systems to reduce maintenance costs and support </a:t>
            </a:r>
            <a:r>
              <a:rPr lang="en-CA" sz="1200" dirty="0" smtClean="0">
                <a:solidFill>
                  <a:schemeClr val="tx1"/>
                </a:solidFill>
              </a:rPr>
              <a:t>the </a:t>
            </a:r>
            <a:r>
              <a:rPr lang="en-CA" sz="1200" dirty="0">
                <a:solidFill>
                  <a:schemeClr val="tx1"/>
                </a:solidFill>
              </a:rPr>
              <a:t>creation of innovative products and services.</a:t>
            </a:r>
          </a:p>
        </p:txBody>
      </p:sp>
      <p:sp>
        <p:nvSpPr>
          <p:cNvPr id="21" name="Rectangle 97"/>
          <p:cNvSpPr/>
          <p:nvPr/>
        </p:nvSpPr>
        <p:spPr>
          <a:xfrm>
            <a:off x="4038489" y="2555297"/>
            <a:ext cx="2018326" cy="3062167"/>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spcAft>
                <a:spcPts val="500"/>
              </a:spcAft>
              <a:buFont typeface="Arial" panose="020B0604020202020204" pitchFamily="34" charset="0"/>
              <a:buChar char="•"/>
            </a:pPr>
            <a:r>
              <a:rPr lang="en-CA" sz="1200" dirty="0">
                <a:solidFill>
                  <a:schemeClr val="tx1"/>
                </a:solidFill>
              </a:rPr>
              <a:t>Data access can often become frustrating and </a:t>
            </a:r>
            <a:r>
              <a:rPr lang="en-CA" sz="1200" dirty="0" smtClean="0">
                <a:solidFill>
                  <a:schemeClr val="tx1"/>
                </a:solidFill>
              </a:rPr>
              <a:t>complex </a:t>
            </a:r>
            <a:r>
              <a:rPr lang="en-CA" sz="1200" dirty="0">
                <a:solidFill>
                  <a:schemeClr val="tx1"/>
                </a:solidFill>
              </a:rPr>
              <a:t>when working with multiple business </a:t>
            </a:r>
            <a:r>
              <a:rPr lang="en-CA" sz="1200" dirty="0" smtClean="0">
                <a:solidFill>
                  <a:schemeClr val="tx1"/>
                </a:solidFill>
              </a:rPr>
              <a:t>groups.</a:t>
            </a:r>
          </a:p>
          <a:p>
            <a:pPr marL="171450" lvl="0" indent="-171450">
              <a:spcAft>
                <a:spcPts val="500"/>
              </a:spcAft>
              <a:buFont typeface="Arial" panose="020B0604020202020204" pitchFamily="34" charset="0"/>
              <a:buChar char="•"/>
            </a:pPr>
            <a:r>
              <a:rPr lang="en-CA" sz="1200" dirty="0" smtClean="0">
                <a:solidFill>
                  <a:schemeClr val="tx1"/>
                </a:solidFill>
              </a:rPr>
              <a:t>Used </a:t>
            </a:r>
            <a:r>
              <a:rPr lang="en-CA" sz="1200" dirty="0">
                <a:solidFill>
                  <a:schemeClr val="tx1"/>
                </a:solidFill>
              </a:rPr>
              <a:t>appropriately, your API </a:t>
            </a:r>
            <a:r>
              <a:rPr lang="en-CA" sz="1200" dirty="0" smtClean="0">
                <a:solidFill>
                  <a:schemeClr val="tx1"/>
                </a:solidFill>
              </a:rPr>
              <a:t>speeds </a:t>
            </a:r>
            <a:r>
              <a:rPr lang="en-CA" sz="1200" dirty="0">
                <a:solidFill>
                  <a:schemeClr val="tx1"/>
                </a:solidFill>
              </a:rPr>
              <a:t>up </a:t>
            </a:r>
            <a:r>
              <a:rPr lang="en-CA" sz="1200" dirty="0" smtClean="0">
                <a:solidFill>
                  <a:schemeClr val="tx1"/>
                </a:solidFill>
              </a:rPr>
              <a:t>system integrations </a:t>
            </a:r>
            <a:r>
              <a:rPr lang="en-CA" sz="1200" dirty="0">
                <a:solidFill>
                  <a:schemeClr val="tx1"/>
                </a:solidFill>
              </a:rPr>
              <a:t>for improved business </a:t>
            </a:r>
            <a:r>
              <a:rPr lang="en-CA" sz="1200" dirty="0" smtClean="0">
                <a:solidFill>
                  <a:schemeClr val="tx1"/>
                </a:solidFill>
              </a:rPr>
              <a:t>agility and provides a </a:t>
            </a:r>
            <a:r>
              <a:rPr lang="en-CA" sz="1200" dirty="0">
                <a:solidFill>
                  <a:schemeClr val="tx1"/>
                </a:solidFill>
              </a:rPr>
              <a:t>common path for transactions to flow </a:t>
            </a:r>
            <a:r>
              <a:rPr lang="en-CA" sz="1200" dirty="0" smtClean="0">
                <a:solidFill>
                  <a:schemeClr val="tx1"/>
                </a:solidFill>
              </a:rPr>
              <a:t>from which can </a:t>
            </a:r>
            <a:r>
              <a:rPr lang="en-CA" sz="1200" dirty="0">
                <a:solidFill>
                  <a:schemeClr val="tx1"/>
                </a:solidFill>
              </a:rPr>
              <a:t>potentially lead to a more efficient allocation of </a:t>
            </a:r>
            <a:r>
              <a:rPr lang="en-CA" sz="1200" dirty="0" smtClean="0">
                <a:solidFill>
                  <a:schemeClr val="tx1"/>
                </a:solidFill>
              </a:rPr>
              <a:t>resources.</a:t>
            </a:r>
            <a:endParaRPr lang="en-CA" sz="1200" dirty="0">
              <a:solidFill>
                <a:schemeClr val="tx1"/>
              </a:solidFill>
            </a:endParaRPr>
          </a:p>
        </p:txBody>
      </p:sp>
      <p:sp>
        <p:nvSpPr>
          <p:cNvPr id="22" name="Rectangle 97"/>
          <p:cNvSpPr/>
          <p:nvPr/>
        </p:nvSpPr>
        <p:spPr>
          <a:xfrm>
            <a:off x="6778904" y="2555297"/>
            <a:ext cx="1839052" cy="270853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spcAft>
                <a:spcPts val="500"/>
              </a:spcAft>
              <a:buFont typeface="Arial" panose="020B0604020202020204" pitchFamily="34" charset="0"/>
              <a:buChar char="•"/>
            </a:pPr>
            <a:r>
              <a:rPr lang="en-CA" sz="1200" dirty="0">
                <a:solidFill>
                  <a:schemeClr val="tx1"/>
                </a:solidFill>
              </a:rPr>
              <a:t>APIs can not only enable your business to manage internal processes, but also potentially lead to creating new business value chains by arranging existing services, </a:t>
            </a:r>
            <a:r>
              <a:rPr lang="en-CA" sz="1200" dirty="0" smtClean="0">
                <a:solidFill>
                  <a:schemeClr val="tx1"/>
                </a:solidFill>
              </a:rPr>
              <a:t>data, </a:t>
            </a:r>
            <a:r>
              <a:rPr lang="en-CA" sz="1200" dirty="0">
                <a:solidFill>
                  <a:schemeClr val="tx1"/>
                </a:solidFill>
              </a:rPr>
              <a:t>and functionalities into new and valuable configurations. </a:t>
            </a:r>
          </a:p>
        </p:txBody>
      </p:sp>
      <p:sp>
        <p:nvSpPr>
          <p:cNvPr id="23" name="Rectangle 18"/>
          <p:cNvSpPr/>
          <p:nvPr/>
        </p:nvSpPr>
        <p:spPr>
          <a:xfrm>
            <a:off x="240442" y="5586629"/>
            <a:ext cx="738600" cy="694664"/>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3477" y="5775856"/>
            <a:ext cx="372529" cy="372529"/>
          </a:xfrm>
          <a:prstGeom prst="rect">
            <a:avLst/>
          </a:prstGeom>
          <a:solidFill>
            <a:srgbClr val="B0C534"/>
          </a:solidFill>
        </p:spPr>
      </p:pic>
      <p:sp>
        <p:nvSpPr>
          <p:cNvPr id="25" name="Rectangle 97"/>
          <p:cNvSpPr/>
          <p:nvPr/>
        </p:nvSpPr>
        <p:spPr>
          <a:xfrm>
            <a:off x="975524" y="5775856"/>
            <a:ext cx="7893901" cy="505437"/>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spcAft>
                <a:spcPts val="500"/>
              </a:spcAft>
            </a:pPr>
            <a:r>
              <a:rPr lang="en-CA" sz="1200" dirty="0" smtClean="0">
                <a:solidFill>
                  <a:schemeClr val="tx1"/>
                </a:solidFill>
              </a:rPr>
              <a:t>A study conducted by McKinsey Global Institute estimated that organizations can </a:t>
            </a:r>
            <a:r>
              <a:rPr lang="en-CA" sz="1200" b="1" dirty="0" smtClean="0">
                <a:solidFill>
                  <a:schemeClr val="tx1"/>
                </a:solidFill>
              </a:rPr>
              <a:t>improve productivity levels by 20 to 25 percent by improving internal collaboration through the use of an internal API.</a:t>
            </a:r>
            <a:endParaRPr lang="en-CA" sz="1200" b="1" dirty="0">
              <a:solidFill>
                <a:schemeClr val="tx1"/>
              </a:solidFill>
            </a:endParaRPr>
          </a:p>
        </p:txBody>
      </p:sp>
      <p:sp>
        <p:nvSpPr>
          <p:cNvPr id="26" name="Text Placeholder 2"/>
          <p:cNvSpPr txBox="1">
            <a:spLocks/>
          </p:cNvSpPr>
          <p:nvPr/>
        </p:nvSpPr>
        <p:spPr bwMode="auto">
          <a:xfrm>
            <a:off x="1029955" y="6278975"/>
            <a:ext cx="7707643" cy="2290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CA" sz="1000" dirty="0" smtClean="0"/>
              <a:t>Source: Boyd</a:t>
            </a:r>
            <a:r>
              <a:rPr lang="en-CA" sz="1000" dirty="0"/>
              <a:t>. Mark. “6 Business Benefits of Private APIs”. </a:t>
            </a:r>
            <a:r>
              <a:rPr lang="en-CA" sz="1000" i="1" dirty="0"/>
              <a:t>Nordic APIs Blog</a:t>
            </a:r>
            <a:r>
              <a:rPr lang="en-CA" sz="1000" dirty="0"/>
              <a:t>. </a:t>
            </a:r>
            <a:r>
              <a:rPr lang="en-CA" sz="1000" dirty="0" smtClean="0"/>
              <a:t>2014.</a:t>
            </a:r>
          </a:p>
        </p:txBody>
      </p:sp>
      <p:sp>
        <p:nvSpPr>
          <p:cNvPr id="27" name="Rectangle 18"/>
          <p:cNvSpPr/>
          <p:nvPr/>
        </p:nvSpPr>
        <p:spPr>
          <a:xfrm>
            <a:off x="972660" y="5586629"/>
            <a:ext cx="78575" cy="58945"/>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sp>
        <p:nvSpPr>
          <p:cNvPr id="28" name="Rectangle 18"/>
          <p:cNvSpPr/>
          <p:nvPr/>
        </p:nvSpPr>
        <p:spPr>
          <a:xfrm>
            <a:off x="972660" y="5646560"/>
            <a:ext cx="119850" cy="58945"/>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sp>
        <p:nvSpPr>
          <p:cNvPr id="29" name="Rectangle 18"/>
          <p:cNvSpPr/>
          <p:nvPr/>
        </p:nvSpPr>
        <p:spPr>
          <a:xfrm>
            <a:off x="972659" y="5705505"/>
            <a:ext cx="167475" cy="70351"/>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sp>
        <p:nvSpPr>
          <p:cNvPr id="30" name="Rectangle 18"/>
          <p:cNvSpPr/>
          <p:nvPr/>
        </p:nvSpPr>
        <p:spPr>
          <a:xfrm>
            <a:off x="240442" y="6281293"/>
            <a:ext cx="854933" cy="58945"/>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spTree>
    <p:extLst>
      <p:ext uri="{BB962C8B-B14F-4D97-AF65-F5344CB8AC3E}">
        <p14:creationId xmlns:p14="http://schemas.microsoft.com/office/powerpoint/2010/main" val="2957065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a:t>
            </a:r>
            <a:r>
              <a:rPr lang="en-CA" dirty="0" smtClean="0"/>
              <a:t>web </a:t>
            </a:r>
            <a:r>
              <a:rPr lang="en-CA" dirty="0"/>
              <a:t>APIs to enable </a:t>
            </a:r>
            <a:r>
              <a:rPr lang="en-CA" dirty="0" smtClean="0"/>
              <a:t>above-</a:t>
            </a:r>
            <a:r>
              <a:rPr lang="en-CA" dirty="0"/>
              <a:t>the-line </a:t>
            </a:r>
            <a:r>
              <a:rPr lang="en-CA" dirty="0" smtClean="0"/>
              <a:t>revenue generation</a:t>
            </a:r>
            <a:endParaRPr lang="en-CA" dirty="0"/>
          </a:p>
        </p:txBody>
      </p:sp>
      <p:sp>
        <p:nvSpPr>
          <p:cNvPr id="58" name="Rectangle 97"/>
          <p:cNvSpPr/>
          <p:nvPr/>
        </p:nvSpPr>
        <p:spPr>
          <a:xfrm>
            <a:off x="5997865" y="3528350"/>
            <a:ext cx="2807983" cy="244837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indent="812800" defTabSz="812800">
              <a:spcAft>
                <a:spcPts val="500"/>
              </a:spcAft>
            </a:pPr>
            <a:r>
              <a:rPr lang="en-CA" sz="1400" dirty="0" smtClean="0">
                <a:solidFill>
                  <a:schemeClr val="tx1"/>
                </a:solidFill>
              </a:rPr>
              <a:t>In order to monetize 	your API, it is critical 	to understand how your API is being used. And the way to understand how your API is being used is through appropriate monitoring tools and metrics. Deploy a few monitoring initiatives at first and increase the level of monitoring as adoption of your API increases.</a:t>
            </a:r>
            <a:endParaRPr lang="en-CA" sz="1400" dirty="0"/>
          </a:p>
        </p:txBody>
      </p:sp>
      <p:sp>
        <p:nvSpPr>
          <p:cNvPr id="59" name="Rectangle 58"/>
          <p:cNvSpPr/>
          <p:nvPr/>
        </p:nvSpPr>
        <p:spPr>
          <a:xfrm>
            <a:off x="1101660" y="4135344"/>
            <a:ext cx="463314" cy="389306"/>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60" name="Oval 30"/>
          <p:cNvSpPr/>
          <p:nvPr/>
        </p:nvSpPr>
        <p:spPr>
          <a:xfrm>
            <a:off x="1383949" y="4397731"/>
            <a:ext cx="116675" cy="107182"/>
          </a:xfrm>
          <a:prstGeom prst="ellipse">
            <a:avLst/>
          </a:prstGeom>
          <a:solidFill>
            <a:schemeClr val="accent4"/>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61" name="Oval 30"/>
          <p:cNvSpPr/>
          <p:nvPr/>
        </p:nvSpPr>
        <p:spPr>
          <a:xfrm>
            <a:off x="1386593" y="4141048"/>
            <a:ext cx="116675" cy="107182"/>
          </a:xfrm>
          <a:prstGeom prst="ellipse">
            <a:avLst/>
          </a:prstGeom>
          <a:solidFill>
            <a:srgbClr val="B0C534"/>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62" name="Oval 30"/>
          <p:cNvSpPr/>
          <p:nvPr/>
        </p:nvSpPr>
        <p:spPr>
          <a:xfrm>
            <a:off x="1383950" y="4270813"/>
            <a:ext cx="116675" cy="107182"/>
          </a:xfrm>
          <a:prstGeom prst="ellipse">
            <a:avLst/>
          </a:prstGeom>
          <a:solidFill>
            <a:srgbClr val="B0C534"/>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65" name="Text Placeholder 10"/>
          <p:cNvSpPr txBox="1">
            <a:spLocks/>
          </p:cNvSpPr>
          <p:nvPr/>
        </p:nvSpPr>
        <p:spPr>
          <a:xfrm>
            <a:off x="2405743" y="1244735"/>
            <a:ext cx="6463682" cy="1550812"/>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Consider </a:t>
            </a:r>
            <a:r>
              <a:rPr lang="en-CA" sz="1600" b="1" dirty="0"/>
              <a:t>the possibility that your internal services can be monetized through </a:t>
            </a:r>
            <a:r>
              <a:rPr lang="en-CA" sz="1600" b="1" dirty="0" smtClean="0"/>
              <a:t>your web API</a:t>
            </a:r>
            <a:r>
              <a:rPr lang="en-CA" sz="1600" b="1" dirty="0"/>
              <a:t>. </a:t>
            </a:r>
            <a:r>
              <a:rPr lang="en-CA" sz="1600" b="1" dirty="0" smtClean="0"/>
              <a:t>Consider </a:t>
            </a:r>
            <a:r>
              <a:rPr lang="en-CA" sz="1600" b="1" dirty="0"/>
              <a:t>how valuable your internal services can be </a:t>
            </a:r>
            <a:r>
              <a:rPr lang="en-CA" sz="1600" b="1" dirty="0" smtClean="0"/>
              <a:t>to </a:t>
            </a:r>
            <a:r>
              <a:rPr lang="en-CA" sz="1600" b="1" dirty="0"/>
              <a:t>external third parties and business partners. Services like data transfer and partner integration are potential opportunities where your organization can take advantage of using an API.</a:t>
            </a:r>
          </a:p>
        </p:txBody>
      </p:sp>
      <p:sp>
        <p:nvSpPr>
          <p:cNvPr id="66" name="Oval 30"/>
          <p:cNvSpPr/>
          <p:nvPr/>
        </p:nvSpPr>
        <p:spPr>
          <a:xfrm>
            <a:off x="446951" y="1514101"/>
            <a:ext cx="729387" cy="729387"/>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pic>
        <p:nvPicPr>
          <p:cNvPr id="67" name="Picture 6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245" y="1641646"/>
            <a:ext cx="334797" cy="474296"/>
          </a:xfrm>
          <a:prstGeom prst="rect">
            <a:avLst/>
          </a:prstGeom>
        </p:spPr>
      </p:pic>
      <p:sp>
        <p:nvSpPr>
          <p:cNvPr id="68" name="Oval 2"/>
          <p:cNvSpPr/>
          <p:nvPr/>
        </p:nvSpPr>
        <p:spPr>
          <a:xfrm>
            <a:off x="1520242" y="1514100"/>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1766" y="1948185"/>
            <a:ext cx="158151" cy="180744"/>
          </a:xfrm>
          <a:prstGeom prst="rect">
            <a:avLst/>
          </a:prstGeom>
        </p:spPr>
      </p:pic>
      <p:cxnSp>
        <p:nvCxnSpPr>
          <p:cNvPr id="70" name="Straight Connector 2"/>
          <p:cNvCxnSpPr>
            <a:stCxn id="68" idx="2"/>
            <a:endCxn id="66" idx="6"/>
          </p:cNvCxnSpPr>
          <p:nvPr/>
        </p:nvCxnSpPr>
        <p:spPr>
          <a:xfrm flipH="1">
            <a:off x="1176338" y="1878794"/>
            <a:ext cx="343904" cy="1"/>
          </a:xfrm>
          <a:prstGeom prst="line">
            <a:avLst/>
          </a:prstGeom>
          <a:ln w="25400">
            <a:solidFill>
              <a:schemeClr val="bg1">
                <a:lumMod val="50000"/>
              </a:schemeClr>
            </a:solidFill>
            <a:prstDash val="sysDash"/>
            <a:headEnd type="triangle" w="lg" len="med"/>
            <a:tailEnd type="oval" w="med" len="med"/>
          </a:ln>
        </p:spPr>
        <p:style>
          <a:lnRef idx="1">
            <a:schemeClr val="accent1"/>
          </a:lnRef>
          <a:fillRef idx="0">
            <a:schemeClr val="accent1"/>
          </a:fillRef>
          <a:effectRef idx="0">
            <a:schemeClr val="accent1"/>
          </a:effectRef>
          <a:fontRef idx="minor">
            <a:schemeClr val="tx1"/>
          </a:fontRef>
        </p:style>
      </p:cxnSp>
      <p:pic>
        <p:nvPicPr>
          <p:cNvPr id="71" name="Picture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9953" y="1641646"/>
            <a:ext cx="232831" cy="372530"/>
          </a:xfrm>
          <a:prstGeom prst="rect">
            <a:avLst/>
          </a:prstGeom>
        </p:spPr>
      </p:pic>
      <p:sp>
        <p:nvSpPr>
          <p:cNvPr id="72" name="Text Placeholder 7"/>
          <p:cNvSpPr txBox="1">
            <a:spLocks/>
          </p:cNvSpPr>
          <p:nvPr/>
        </p:nvSpPr>
        <p:spPr bwMode="auto">
          <a:xfrm>
            <a:off x="241428" y="2862923"/>
            <a:ext cx="8627997" cy="640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a:t>It is important to consider what type of monetization model you will take on, what your API should charge, and who will pay for API usage. Depending on what services you provide with your API, certain methods of charging API consumers may be more appropriate than others.</a:t>
            </a:r>
            <a:endParaRPr lang="en-CA" dirty="0" smtClean="0"/>
          </a:p>
        </p:txBody>
      </p:sp>
      <p:sp>
        <p:nvSpPr>
          <p:cNvPr id="74" name="Rectangle 58"/>
          <p:cNvSpPr/>
          <p:nvPr/>
        </p:nvSpPr>
        <p:spPr>
          <a:xfrm>
            <a:off x="241428" y="3532015"/>
            <a:ext cx="1672464" cy="335494"/>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Pay As You Go</a:t>
            </a:r>
          </a:p>
        </p:txBody>
      </p:sp>
      <p:sp>
        <p:nvSpPr>
          <p:cNvPr id="75" name="Rectangle 58"/>
          <p:cNvSpPr/>
          <p:nvPr/>
        </p:nvSpPr>
        <p:spPr>
          <a:xfrm>
            <a:off x="2163218" y="3529876"/>
            <a:ext cx="1672464" cy="335494"/>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Tiered Pricing</a:t>
            </a:r>
          </a:p>
        </p:txBody>
      </p:sp>
      <p:sp>
        <p:nvSpPr>
          <p:cNvPr id="76" name="Rectangle 58"/>
          <p:cNvSpPr/>
          <p:nvPr/>
        </p:nvSpPr>
        <p:spPr>
          <a:xfrm>
            <a:off x="4085008" y="3529876"/>
            <a:ext cx="1672464" cy="335494"/>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Freemium</a:t>
            </a:r>
          </a:p>
        </p:txBody>
      </p:sp>
      <p:sp>
        <p:nvSpPr>
          <p:cNvPr id="79" name="Rectangle 58"/>
          <p:cNvSpPr/>
          <p:nvPr/>
        </p:nvSpPr>
        <p:spPr>
          <a:xfrm>
            <a:off x="736996" y="4011310"/>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80" name="Rectangle 58"/>
          <p:cNvSpPr/>
          <p:nvPr/>
        </p:nvSpPr>
        <p:spPr>
          <a:xfrm>
            <a:off x="773880" y="4146244"/>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81" name="Rectangle 58"/>
          <p:cNvSpPr/>
          <p:nvPr/>
        </p:nvSpPr>
        <p:spPr>
          <a:xfrm>
            <a:off x="728049" y="4293797"/>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82" name="Rectangle 58"/>
          <p:cNvSpPr/>
          <p:nvPr/>
        </p:nvSpPr>
        <p:spPr>
          <a:xfrm>
            <a:off x="616611" y="4411998"/>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cxnSp>
        <p:nvCxnSpPr>
          <p:cNvPr id="83" name="Straight Connector 2"/>
          <p:cNvCxnSpPr>
            <a:stCxn id="59" idx="1"/>
            <a:endCxn id="80" idx="3"/>
          </p:cNvCxnSpPr>
          <p:nvPr/>
        </p:nvCxnSpPr>
        <p:spPr>
          <a:xfrm flipH="1" flipV="1">
            <a:off x="847648" y="4180023"/>
            <a:ext cx="254012" cy="149974"/>
          </a:xfrm>
          <a:prstGeom prst="line">
            <a:avLst/>
          </a:prstGeom>
          <a:ln w="12700">
            <a:solidFill>
              <a:schemeClr val="bg1">
                <a:lumMod val="50000"/>
              </a:schemeClr>
            </a:solidFill>
            <a:prstDash val="sysDash"/>
            <a:headEnd type="none" w="lg" len="med"/>
            <a:tailEnd type="none" w="med" len="med"/>
          </a:ln>
        </p:spPr>
        <p:style>
          <a:lnRef idx="1">
            <a:schemeClr val="accent1"/>
          </a:lnRef>
          <a:fillRef idx="0">
            <a:schemeClr val="accent1"/>
          </a:fillRef>
          <a:effectRef idx="0">
            <a:schemeClr val="accent1"/>
          </a:effectRef>
          <a:fontRef idx="minor">
            <a:schemeClr val="tx1"/>
          </a:fontRef>
        </p:style>
      </p:cxnSp>
      <p:pic>
        <p:nvPicPr>
          <p:cNvPr id="84" name="Picture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84267" y="4153481"/>
            <a:ext cx="73605" cy="84120"/>
          </a:xfrm>
          <a:prstGeom prst="rect">
            <a:avLst/>
          </a:prstGeom>
        </p:spPr>
      </p:pic>
      <p:pic>
        <p:nvPicPr>
          <p:cNvPr id="85" name="Picture 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84267" y="4279916"/>
            <a:ext cx="73605" cy="84120"/>
          </a:xfrm>
          <a:prstGeom prst="rect">
            <a:avLst/>
          </a:prstGeom>
        </p:spPr>
      </p:pic>
      <p:pic>
        <p:nvPicPr>
          <p:cNvPr id="86" name="Picture 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84267" y="4413243"/>
            <a:ext cx="73605" cy="84120"/>
          </a:xfrm>
          <a:prstGeom prst="rect">
            <a:avLst/>
          </a:prstGeom>
        </p:spPr>
      </p:pic>
      <p:pic>
        <p:nvPicPr>
          <p:cNvPr id="87" name="Picture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01503" y="4153053"/>
            <a:ext cx="86645" cy="86645"/>
          </a:xfrm>
          <a:prstGeom prst="rect">
            <a:avLst/>
          </a:prstGeom>
        </p:spPr>
      </p:pic>
      <p:pic>
        <p:nvPicPr>
          <p:cNvPr id="88" name="Picture 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00681" y="4280394"/>
            <a:ext cx="86645" cy="86645"/>
          </a:xfrm>
          <a:prstGeom prst="rect">
            <a:avLst/>
          </a:prstGeom>
        </p:spPr>
      </p:pic>
      <p:pic>
        <p:nvPicPr>
          <p:cNvPr id="89" name="Picture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97494" y="4407735"/>
            <a:ext cx="90350" cy="90350"/>
          </a:xfrm>
          <a:prstGeom prst="rect">
            <a:avLst/>
          </a:prstGeom>
        </p:spPr>
      </p:pic>
      <p:pic>
        <p:nvPicPr>
          <p:cNvPr id="90" name="Picture 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391" y="4145374"/>
            <a:ext cx="68917" cy="110267"/>
          </a:xfrm>
          <a:prstGeom prst="rect">
            <a:avLst/>
          </a:prstGeom>
        </p:spPr>
      </p:pic>
      <p:pic>
        <p:nvPicPr>
          <p:cNvPr id="91" name="Picture 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391" y="4279586"/>
            <a:ext cx="68917" cy="110267"/>
          </a:xfrm>
          <a:prstGeom prst="rect">
            <a:avLst/>
          </a:prstGeom>
        </p:spPr>
      </p:pic>
      <p:sp>
        <p:nvSpPr>
          <p:cNvPr id="92" name="Oval 30"/>
          <p:cNvSpPr/>
          <p:nvPr/>
        </p:nvSpPr>
        <p:spPr>
          <a:xfrm>
            <a:off x="1496920" y="3964684"/>
            <a:ext cx="290957" cy="290957"/>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pic>
        <p:nvPicPr>
          <p:cNvPr id="93" name="Picture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84245" y="4055430"/>
            <a:ext cx="116305" cy="109464"/>
          </a:xfrm>
          <a:prstGeom prst="rect">
            <a:avLst/>
          </a:prstGeom>
        </p:spPr>
      </p:pic>
      <p:sp>
        <p:nvSpPr>
          <p:cNvPr id="94" name="Rectangle 97"/>
          <p:cNvSpPr/>
          <p:nvPr/>
        </p:nvSpPr>
        <p:spPr>
          <a:xfrm>
            <a:off x="238737" y="4637302"/>
            <a:ext cx="1672465" cy="334447"/>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spcAft>
                <a:spcPts val="500"/>
              </a:spcAft>
            </a:pPr>
            <a:r>
              <a:rPr lang="en-CA" sz="1200" dirty="0" smtClean="0">
                <a:solidFill>
                  <a:schemeClr val="tx1"/>
                </a:solidFill>
              </a:rPr>
              <a:t>Pay for what you use.</a:t>
            </a:r>
            <a:endParaRPr lang="en-CA" sz="1200" dirty="0">
              <a:solidFill>
                <a:schemeClr val="tx1"/>
              </a:solidFill>
            </a:endParaRPr>
          </a:p>
        </p:txBody>
      </p:sp>
      <p:sp>
        <p:nvSpPr>
          <p:cNvPr id="103" name="Rectangle 58"/>
          <p:cNvSpPr/>
          <p:nvPr/>
        </p:nvSpPr>
        <p:spPr>
          <a:xfrm>
            <a:off x="4575157" y="4011310"/>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04" name="Rectangle 58"/>
          <p:cNvSpPr/>
          <p:nvPr/>
        </p:nvSpPr>
        <p:spPr>
          <a:xfrm>
            <a:off x="4612041" y="4146244"/>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05" name="Rectangle 58"/>
          <p:cNvSpPr/>
          <p:nvPr/>
        </p:nvSpPr>
        <p:spPr>
          <a:xfrm>
            <a:off x="4566210" y="4293797"/>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06" name="Rectangle 58"/>
          <p:cNvSpPr/>
          <p:nvPr/>
        </p:nvSpPr>
        <p:spPr>
          <a:xfrm>
            <a:off x="4454772" y="4411998"/>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07" name="Rectangle 97"/>
          <p:cNvSpPr/>
          <p:nvPr/>
        </p:nvSpPr>
        <p:spPr>
          <a:xfrm>
            <a:off x="4079588" y="4629984"/>
            <a:ext cx="1677884" cy="345530"/>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spcAft>
                <a:spcPts val="500"/>
              </a:spcAft>
            </a:pPr>
            <a:r>
              <a:rPr lang="en-CA" sz="1200" dirty="0" smtClean="0">
                <a:solidFill>
                  <a:schemeClr val="tx1"/>
                </a:solidFill>
              </a:rPr>
              <a:t>Try before buying.</a:t>
            </a:r>
            <a:endParaRPr lang="en-CA" sz="1200" dirty="0">
              <a:solidFill>
                <a:schemeClr val="tx1"/>
              </a:solidFill>
            </a:endParaRPr>
          </a:p>
        </p:txBody>
      </p:sp>
      <p:sp>
        <p:nvSpPr>
          <p:cNvPr id="108" name="Rectangular Callout 107"/>
          <p:cNvSpPr/>
          <p:nvPr/>
        </p:nvSpPr>
        <p:spPr>
          <a:xfrm>
            <a:off x="4796392" y="3919216"/>
            <a:ext cx="886848" cy="624840"/>
          </a:xfrm>
          <a:prstGeom prst="wedgeRectCallout">
            <a:avLst>
              <a:gd name="adj1" fmla="val -60024"/>
              <a:gd name="adj2" fmla="val -16492"/>
            </a:avLst>
          </a:prstGeom>
          <a:solidFill>
            <a:srgbClr val="29475F"/>
          </a:solidFill>
          <a:ln>
            <a:noFill/>
          </a:ln>
          <a:effectLst>
            <a:outerShdw dist="12700" dir="2700000" algn="ctr" rotWithShape="0">
              <a:schemeClr val="tx1">
                <a:alpha val="1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Free Trial Upsell…</a:t>
            </a:r>
            <a:endParaRPr lang="en-CA" sz="1200" dirty="0"/>
          </a:p>
        </p:txBody>
      </p:sp>
      <p:sp>
        <p:nvSpPr>
          <p:cNvPr id="109" name="Rectangle 18"/>
          <p:cNvSpPr/>
          <p:nvPr/>
        </p:nvSpPr>
        <p:spPr>
          <a:xfrm>
            <a:off x="6068117" y="3596794"/>
            <a:ext cx="698624" cy="594722"/>
          </a:xfrm>
          <a:prstGeom prst="rect">
            <a:avLst/>
          </a:prstGeom>
          <a:solidFill>
            <a:srgbClr val="B0C53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sz="1200" dirty="0"/>
          </a:p>
        </p:txBody>
      </p:sp>
      <p:pic>
        <p:nvPicPr>
          <p:cNvPr id="110" name="Picture 10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41246" y="3717972"/>
            <a:ext cx="352366" cy="352366"/>
          </a:xfrm>
          <a:prstGeom prst="rect">
            <a:avLst/>
          </a:prstGeom>
        </p:spPr>
      </p:pic>
      <p:sp>
        <p:nvSpPr>
          <p:cNvPr id="111" name="Rectangle 58"/>
          <p:cNvSpPr/>
          <p:nvPr/>
        </p:nvSpPr>
        <p:spPr>
          <a:xfrm>
            <a:off x="2268235" y="3921580"/>
            <a:ext cx="1454341" cy="335494"/>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$10/month for first 500 transactions</a:t>
            </a:r>
          </a:p>
        </p:txBody>
      </p:sp>
      <p:sp>
        <p:nvSpPr>
          <p:cNvPr id="112" name="Rectangle 58"/>
          <p:cNvSpPr/>
          <p:nvPr/>
        </p:nvSpPr>
        <p:spPr>
          <a:xfrm>
            <a:off x="2264701" y="4634457"/>
            <a:ext cx="1454341" cy="335494"/>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$0.80/month for next 100 transactions…</a:t>
            </a:r>
          </a:p>
        </p:txBody>
      </p:sp>
      <p:sp>
        <p:nvSpPr>
          <p:cNvPr id="114" name="Oval 30"/>
          <p:cNvSpPr/>
          <p:nvPr/>
        </p:nvSpPr>
        <p:spPr>
          <a:xfrm>
            <a:off x="2848574" y="4293506"/>
            <a:ext cx="314759" cy="314759"/>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pic>
        <p:nvPicPr>
          <p:cNvPr id="113" name="Picture 1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8100000">
            <a:off x="2875252" y="4320708"/>
            <a:ext cx="261593" cy="261593"/>
          </a:xfrm>
          <a:prstGeom prst="rect">
            <a:avLst/>
          </a:prstGeom>
        </p:spPr>
      </p:pic>
      <p:sp>
        <p:nvSpPr>
          <p:cNvPr id="118" name="Rectangle 58"/>
          <p:cNvSpPr/>
          <p:nvPr/>
        </p:nvSpPr>
        <p:spPr>
          <a:xfrm>
            <a:off x="250260" y="5032944"/>
            <a:ext cx="2598314" cy="534277"/>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Unit-Based Pricing</a:t>
            </a:r>
          </a:p>
        </p:txBody>
      </p:sp>
      <p:sp>
        <p:nvSpPr>
          <p:cNvPr id="119" name="Rectangle 58"/>
          <p:cNvSpPr/>
          <p:nvPr/>
        </p:nvSpPr>
        <p:spPr>
          <a:xfrm>
            <a:off x="3191022" y="5032943"/>
            <a:ext cx="2566450" cy="534277"/>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Transaction Fee</a:t>
            </a:r>
          </a:p>
        </p:txBody>
      </p:sp>
      <p:sp>
        <p:nvSpPr>
          <p:cNvPr id="120" name="Rectangle 97"/>
          <p:cNvSpPr/>
          <p:nvPr/>
        </p:nvSpPr>
        <p:spPr>
          <a:xfrm>
            <a:off x="198044" y="6135386"/>
            <a:ext cx="2650530" cy="354313"/>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spcAft>
                <a:spcPts val="500"/>
              </a:spcAft>
            </a:pPr>
            <a:r>
              <a:rPr lang="en-CA" sz="1200" dirty="0" smtClean="0">
                <a:solidFill>
                  <a:schemeClr val="tx1"/>
                </a:solidFill>
              </a:rPr>
              <a:t>Fixed prices per number of service calls.</a:t>
            </a:r>
            <a:endParaRPr lang="en-CA" sz="1200" dirty="0">
              <a:solidFill>
                <a:schemeClr val="tx1"/>
              </a:solidFill>
            </a:endParaRPr>
          </a:p>
        </p:txBody>
      </p:sp>
      <p:sp>
        <p:nvSpPr>
          <p:cNvPr id="121" name="Rectangle 58"/>
          <p:cNvSpPr/>
          <p:nvPr/>
        </p:nvSpPr>
        <p:spPr>
          <a:xfrm>
            <a:off x="250260" y="5769794"/>
            <a:ext cx="818114" cy="335494"/>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$50 for 500 transactions</a:t>
            </a:r>
          </a:p>
        </p:txBody>
      </p:sp>
      <p:sp>
        <p:nvSpPr>
          <p:cNvPr id="122" name="Rectangle 58"/>
          <p:cNvSpPr/>
          <p:nvPr/>
        </p:nvSpPr>
        <p:spPr>
          <a:xfrm>
            <a:off x="1139274" y="5679874"/>
            <a:ext cx="818114" cy="335494"/>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$60 for 900 transactions</a:t>
            </a:r>
          </a:p>
        </p:txBody>
      </p:sp>
      <p:sp>
        <p:nvSpPr>
          <p:cNvPr id="125" name="Rectangle 58"/>
          <p:cNvSpPr/>
          <p:nvPr/>
        </p:nvSpPr>
        <p:spPr>
          <a:xfrm>
            <a:off x="2030460" y="5602047"/>
            <a:ext cx="818114" cy="335494"/>
          </a:xfrm>
          <a:prstGeom prst="rect">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$70 for 1300 transactions</a:t>
            </a:r>
          </a:p>
        </p:txBody>
      </p:sp>
      <p:sp>
        <p:nvSpPr>
          <p:cNvPr id="128" name="Rectangle 58"/>
          <p:cNvSpPr/>
          <p:nvPr/>
        </p:nvSpPr>
        <p:spPr>
          <a:xfrm>
            <a:off x="3691473" y="5694238"/>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29" name="Rectangle 58"/>
          <p:cNvSpPr/>
          <p:nvPr/>
        </p:nvSpPr>
        <p:spPr>
          <a:xfrm>
            <a:off x="3728357" y="5829172"/>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30" name="Rectangle 58"/>
          <p:cNvSpPr/>
          <p:nvPr/>
        </p:nvSpPr>
        <p:spPr>
          <a:xfrm>
            <a:off x="3682526" y="5976725"/>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sp>
        <p:nvSpPr>
          <p:cNvPr id="131" name="Rectangle 58"/>
          <p:cNvSpPr/>
          <p:nvPr/>
        </p:nvSpPr>
        <p:spPr>
          <a:xfrm>
            <a:off x="3571088" y="6094926"/>
            <a:ext cx="73768" cy="67558"/>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endParaRPr>
          </a:p>
        </p:txBody>
      </p:sp>
      <p:cxnSp>
        <p:nvCxnSpPr>
          <p:cNvPr id="132" name="Straight Connector 2"/>
          <p:cNvCxnSpPr>
            <a:stCxn id="146" idx="2"/>
            <a:endCxn id="129" idx="3"/>
          </p:cNvCxnSpPr>
          <p:nvPr/>
        </p:nvCxnSpPr>
        <p:spPr>
          <a:xfrm flipH="1" flipV="1">
            <a:off x="3802125" y="5862951"/>
            <a:ext cx="314625" cy="220069"/>
          </a:xfrm>
          <a:prstGeom prst="line">
            <a:avLst/>
          </a:prstGeom>
          <a:ln w="12700">
            <a:solidFill>
              <a:schemeClr val="bg1">
                <a:lumMod val="50000"/>
              </a:schemeClr>
            </a:solidFill>
            <a:prstDash val="sysDash"/>
            <a:headEnd type="none" w="lg"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Connector 2"/>
          <p:cNvCxnSpPr>
            <a:endCxn id="81" idx="3"/>
          </p:cNvCxnSpPr>
          <p:nvPr/>
        </p:nvCxnSpPr>
        <p:spPr>
          <a:xfrm flipH="1" flipV="1">
            <a:off x="801817" y="4327576"/>
            <a:ext cx="99820" cy="195468"/>
          </a:xfrm>
          <a:prstGeom prst="line">
            <a:avLst/>
          </a:prstGeom>
          <a:ln w="12700">
            <a:solidFill>
              <a:schemeClr val="bg1">
                <a:lumMod val="50000"/>
              </a:schemeClr>
            </a:solidFill>
            <a:prstDash val="sysDash"/>
            <a:headEnd type="none" w="lg"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Straight Connector 2"/>
          <p:cNvCxnSpPr>
            <a:endCxn id="79" idx="3"/>
          </p:cNvCxnSpPr>
          <p:nvPr/>
        </p:nvCxnSpPr>
        <p:spPr>
          <a:xfrm flipH="1">
            <a:off x="810764" y="3985370"/>
            <a:ext cx="276114" cy="59719"/>
          </a:xfrm>
          <a:prstGeom prst="line">
            <a:avLst/>
          </a:prstGeom>
          <a:ln w="12700">
            <a:solidFill>
              <a:schemeClr val="bg1">
                <a:lumMod val="50000"/>
              </a:schemeClr>
            </a:solidFill>
            <a:prstDash val="sysDash"/>
            <a:headEnd type="none" w="lg"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2"/>
          <p:cNvCxnSpPr>
            <a:endCxn id="82" idx="2"/>
          </p:cNvCxnSpPr>
          <p:nvPr/>
        </p:nvCxnSpPr>
        <p:spPr>
          <a:xfrm flipV="1">
            <a:off x="618689" y="4479556"/>
            <a:ext cx="34806" cy="94174"/>
          </a:xfrm>
          <a:prstGeom prst="line">
            <a:avLst/>
          </a:prstGeom>
          <a:ln w="12700">
            <a:solidFill>
              <a:schemeClr val="bg1">
                <a:lumMod val="50000"/>
              </a:schemeClr>
            </a:solidFill>
            <a:prstDash val="sysDash"/>
            <a:headEnd type="none" w="lg" len="med"/>
            <a:tailEnd type="none" w="med" len="med"/>
          </a:ln>
        </p:spPr>
        <p:style>
          <a:lnRef idx="1">
            <a:schemeClr val="accent1"/>
          </a:lnRef>
          <a:fillRef idx="0">
            <a:schemeClr val="accent1"/>
          </a:fillRef>
          <a:effectRef idx="0">
            <a:schemeClr val="accent1"/>
          </a:effectRef>
          <a:fontRef idx="minor">
            <a:schemeClr val="tx1"/>
          </a:fontRef>
        </p:style>
      </p:cxnSp>
      <p:sp>
        <p:nvSpPr>
          <p:cNvPr id="146" name="Oval 30"/>
          <p:cNvSpPr/>
          <p:nvPr/>
        </p:nvSpPr>
        <p:spPr>
          <a:xfrm>
            <a:off x="4116750" y="5937541"/>
            <a:ext cx="290957" cy="290957"/>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pic>
        <p:nvPicPr>
          <p:cNvPr id="147" name="Picture 14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04075" y="6028287"/>
            <a:ext cx="116305" cy="109464"/>
          </a:xfrm>
          <a:prstGeom prst="rect">
            <a:avLst/>
          </a:prstGeom>
        </p:spPr>
      </p:pic>
      <p:sp>
        <p:nvSpPr>
          <p:cNvPr id="149" name="Rectangular Callout 148"/>
          <p:cNvSpPr/>
          <p:nvPr/>
        </p:nvSpPr>
        <p:spPr>
          <a:xfrm>
            <a:off x="3914828" y="5623735"/>
            <a:ext cx="1129486" cy="256377"/>
          </a:xfrm>
          <a:prstGeom prst="wedgeRectCallout">
            <a:avLst>
              <a:gd name="adj1" fmla="val -57977"/>
              <a:gd name="adj2" fmla="val 31806"/>
            </a:avLst>
          </a:prstGeom>
          <a:solidFill>
            <a:srgbClr val="29475F"/>
          </a:solidFill>
          <a:ln>
            <a:noFill/>
          </a:ln>
          <a:effectLst>
            <a:outerShdw dist="12700" dir="2700000" algn="ctr" rotWithShape="0">
              <a:schemeClr val="tx1">
                <a:alpha val="1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$0.05 every time you call me.</a:t>
            </a:r>
            <a:endParaRPr lang="en-CA" sz="800" dirty="0"/>
          </a:p>
        </p:txBody>
      </p:sp>
      <p:sp>
        <p:nvSpPr>
          <p:cNvPr id="151" name="Text Placeholder 2"/>
          <p:cNvSpPr txBox="1">
            <a:spLocks/>
          </p:cNvSpPr>
          <p:nvPr/>
        </p:nvSpPr>
        <p:spPr bwMode="auto">
          <a:xfrm>
            <a:off x="2946343" y="6181575"/>
            <a:ext cx="2811129" cy="3069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CA" sz="1000" dirty="0" smtClean="0"/>
              <a:t>Source: Musser, John. “API Business Models.” </a:t>
            </a:r>
            <a:r>
              <a:rPr lang="en-CA" sz="1000" i="1" dirty="0" smtClean="0"/>
              <a:t>API Strategy Conference.</a:t>
            </a:r>
            <a:r>
              <a:rPr lang="en-CA" sz="1000" dirty="0"/>
              <a:t> </a:t>
            </a:r>
            <a:r>
              <a:rPr lang="en-CA" sz="1000" dirty="0" smtClean="0"/>
              <a:t>2013.</a:t>
            </a:r>
          </a:p>
        </p:txBody>
      </p:sp>
      <p:cxnSp>
        <p:nvCxnSpPr>
          <p:cNvPr id="77" name="Straight Arrow Connector 113"/>
          <p:cNvCxnSpPr/>
          <p:nvPr/>
        </p:nvCxnSpPr>
        <p:spPr>
          <a:xfrm>
            <a:off x="245497" y="5769794"/>
            <a:ext cx="823267" cy="0"/>
          </a:xfrm>
          <a:prstGeom prst="straightConnector1">
            <a:avLst/>
          </a:prstGeom>
          <a:ln w="25400">
            <a:solidFill>
              <a:schemeClr val="bg1">
                <a:lumMod val="75000"/>
              </a:schemeClr>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8" name="Straight Arrow Connector 113"/>
          <p:cNvCxnSpPr/>
          <p:nvPr/>
        </p:nvCxnSpPr>
        <p:spPr>
          <a:xfrm>
            <a:off x="1134121" y="5672756"/>
            <a:ext cx="823267" cy="0"/>
          </a:xfrm>
          <a:prstGeom prst="straightConnector1">
            <a:avLst/>
          </a:prstGeom>
          <a:ln w="25400">
            <a:solidFill>
              <a:schemeClr val="bg1">
                <a:lumMod val="75000"/>
              </a:schemeClr>
            </a:solidFill>
            <a:tailEnd type="arrow" w="lg" len="med"/>
          </a:ln>
        </p:spPr>
        <p:style>
          <a:lnRef idx="1">
            <a:schemeClr val="accent1"/>
          </a:lnRef>
          <a:fillRef idx="0">
            <a:schemeClr val="accent1"/>
          </a:fillRef>
          <a:effectRef idx="0">
            <a:schemeClr val="accent1"/>
          </a:effectRef>
          <a:fontRef idx="minor">
            <a:schemeClr val="tx1"/>
          </a:fontRef>
        </p:style>
      </p:cxnSp>
      <p:sp>
        <p:nvSpPr>
          <p:cNvPr id="134" name="Oval 2"/>
          <p:cNvSpPr/>
          <p:nvPr/>
        </p:nvSpPr>
        <p:spPr>
          <a:xfrm>
            <a:off x="235548" y="3935067"/>
            <a:ext cx="485049" cy="48504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35" name="Group 134"/>
          <p:cNvGrpSpPr/>
          <p:nvPr/>
        </p:nvGrpSpPr>
        <p:grpSpPr>
          <a:xfrm rot="16200000">
            <a:off x="328878" y="4015402"/>
            <a:ext cx="295378" cy="319371"/>
            <a:chOff x="5688292" y="4248257"/>
            <a:chExt cx="295378" cy="319371"/>
          </a:xfrm>
          <a:solidFill>
            <a:schemeClr val="bg1"/>
          </a:solidFill>
        </p:grpSpPr>
        <p:sp>
          <p:nvSpPr>
            <p:cNvPr id="137" name="Oval 136"/>
            <p:cNvSpPr/>
            <p:nvPr/>
          </p:nvSpPr>
          <p:spPr>
            <a:xfrm>
              <a:off x="5688292" y="4335936"/>
              <a:ext cx="144027" cy="144016"/>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139" name="Block Arc 138"/>
            <p:cNvSpPr/>
            <p:nvPr/>
          </p:nvSpPr>
          <p:spPr>
            <a:xfrm rot="5400000">
              <a:off x="5722724" y="4330943"/>
              <a:ext cx="219190" cy="154002"/>
            </a:xfrm>
            <a:prstGeom prst="blockArc">
              <a:avLst>
                <a:gd name="adj1" fmla="val 10800000"/>
                <a:gd name="adj2" fmla="val 20883"/>
                <a:gd name="adj3" fmla="val 14635"/>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sp>
          <p:nvSpPr>
            <p:cNvPr id="140" name="Block Arc 139"/>
            <p:cNvSpPr/>
            <p:nvPr/>
          </p:nvSpPr>
          <p:spPr>
            <a:xfrm rot="5400000">
              <a:off x="5709808" y="4293767"/>
              <a:ext cx="319371" cy="228352"/>
            </a:xfrm>
            <a:prstGeom prst="blockArc">
              <a:avLst>
                <a:gd name="adj1" fmla="val 10800000"/>
                <a:gd name="adj2" fmla="val 21522404"/>
                <a:gd name="adj3" fmla="val 9516"/>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grpSp>
      <p:sp>
        <p:nvSpPr>
          <p:cNvPr id="141" name="Oval 2"/>
          <p:cNvSpPr/>
          <p:nvPr/>
        </p:nvSpPr>
        <p:spPr>
          <a:xfrm>
            <a:off x="4077254" y="3931383"/>
            <a:ext cx="485049" cy="48504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42" name="Group 141"/>
          <p:cNvGrpSpPr/>
          <p:nvPr/>
        </p:nvGrpSpPr>
        <p:grpSpPr>
          <a:xfrm rot="16200000">
            <a:off x="4170584" y="4011718"/>
            <a:ext cx="295378" cy="319371"/>
            <a:chOff x="5688292" y="4248257"/>
            <a:chExt cx="295378" cy="319371"/>
          </a:xfrm>
          <a:solidFill>
            <a:schemeClr val="bg1"/>
          </a:solidFill>
        </p:grpSpPr>
        <p:sp>
          <p:nvSpPr>
            <p:cNvPr id="144" name="Oval 143"/>
            <p:cNvSpPr/>
            <p:nvPr/>
          </p:nvSpPr>
          <p:spPr>
            <a:xfrm>
              <a:off x="5688292" y="4335936"/>
              <a:ext cx="144027" cy="144016"/>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145" name="Block Arc 144"/>
            <p:cNvSpPr/>
            <p:nvPr/>
          </p:nvSpPr>
          <p:spPr>
            <a:xfrm rot="5400000">
              <a:off x="5722724" y="4330943"/>
              <a:ext cx="219190" cy="154002"/>
            </a:xfrm>
            <a:prstGeom prst="blockArc">
              <a:avLst>
                <a:gd name="adj1" fmla="val 10800000"/>
                <a:gd name="adj2" fmla="val 20883"/>
                <a:gd name="adj3" fmla="val 14635"/>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sp>
          <p:nvSpPr>
            <p:cNvPr id="148" name="Block Arc 147"/>
            <p:cNvSpPr/>
            <p:nvPr/>
          </p:nvSpPr>
          <p:spPr>
            <a:xfrm rot="5400000">
              <a:off x="5709808" y="4293767"/>
              <a:ext cx="319371" cy="228352"/>
            </a:xfrm>
            <a:prstGeom prst="blockArc">
              <a:avLst>
                <a:gd name="adj1" fmla="val 10800000"/>
                <a:gd name="adj2" fmla="val 21522404"/>
                <a:gd name="adj3" fmla="val 9516"/>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grpSp>
      <p:sp>
        <p:nvSpPr>
          <p:cNvPr id="150" name="Oval 2"/>
          <p:cNvSpPr/>
          <p:nvPr/>
        </p:nvSpPr>
        <p:spPr>
          <a:xfrm>
            <a:off x="3191022" y="5597971"/>
            <a:ext cx="485049" cy="48504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52" name="Group 151"/>
          <p:cNvGrpSpPr/>
          <p:nvPr/>
        </p:nvGrpSpPr>
        <p:grpSpPr>
          <a:xfrm rot="16200000">
            <a:off x="3284352" y="5678306"/>
            <a:ext cx="295378" cy="319371"/>
            <a:chOff x="5688292" y="4248257"/>
            <a:chExt cx="295378" cy="319371"/>
          </a:xfrm>
          <a:solidFill>
            <a:schemeClr val="bg1"/>
          </a:solidFill>
        </p:grpSpPr>
        <p:sp>
          <p:nvSpPr>
            <p:cNvPr id="153" name="Oval 152"/>
            <p:cNvSpPr/>
            <p:nvPr/>
          </p:nvSpPr>
          <p:spPr>
            <a:xfrm>
              <a:off x="5688292" y="4335936"/>
              <a:ext cx="144027" cy="144016"/>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154" name="Block Arc 153"/>
            <p:cNvSpPr/>
            <p:nvPr/>
          </p:nvSpPr>
          <p:spPr>
            <a:xfrm rot="5400000">
              <a:off x="5722724" y="4330943"/>
              <a:ext cx="219190" cy="154002"/>
            </a:xfrm>
            <a:prstGeom prst="blockArc">
              <a:avLst>
                <a:gd name="adj1" fmla="val 10800000"/>
                <a:gd name="adj2" fmla="val 20883"/>
                <a:gd name="adj3" fmla="val 14635"/>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sp>
          <p:nvSpPr>
            <p:cNvPr id="155" name="Block Arc 154"/>
            <p:cNvSpPr/>
            <p:nvPr/>
          </p:nvSpPr>
          <p:spPr>
            <a:xfrm rot="5400000">
              <a:off x="5709808" y="4293767"/>
              <a:ext cx="319371" cy="228352"/>
            </a:xfrm>
            <a:prstGeom prst="blockArc">
              <a:avLst>
                <a:gd name="adj1" fmla="val 10800000"/>
                <a:gd name="adj2" fmla="val 21522404"/>
                <a:gd name="adj3" fmla="val 9516"/>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chemeClr val="tx1"/>
                </a:solidFill>
              </a:endParaRPr>
            </a:p>
          </p:txBody>
        </p:sp>
      </p:grpSp>
      <p:sp>
        <p:nvSpPr>
          <p:cNvPr id="95" name="Text Placeholder 2"/>
          <p:cNvSpPr txBox="1">
            <a:spLocks/>
          </p:cNvSpPr>
          <p:nvPr/>
        </p:nvSpPr>
        <p:spPr bwMode="auto">
          <a:xfrm>
            <a:off x="5997865" y="6001635"/>
            <a:ext cx="2811129" cy="3069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CA" sz="1000" dirty="0" smtClean="0"/>
              <a:t>Source: Pedro, Bruno. “How to Monetize your API”</a:t>
            </a:r>
            <a:r>
              <a:rPr lang="en-CA" sz="1000" i="1" dirty="0" smtClean="0"/>
              <a:t>. Nordic APIs</a:t>
            </a:r>
            <a:r>
              <a:rPr lang="en-CA" sz="1000" dirty="0" smtClean="0"/>
              <a:t>. 2014.</a:t>
            </a:r>
          </a:p>
        </p:txBody>
      </p:sp>
    </p:spTree>
    <p:extLst>
      <p:ext uri="{BB962C8B-B14F-4D97-AF65-F5344CB8AC3E}">
        <p14:creationId xmlns:p14="http://schemas.microsoft.com/office/powerpoint/2010/main" val="2452697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264124"/>
            <a:ext cx="8625780" cy="864096"/>
          </a:xfrm>
        </p:spPr>
        <p:txBody>
          <a:bodyPr/>
          <a:lstStyle/>
          <a:p>
            <a:r>
              <a:rPr lang="en-US" dirty="0" smtClean="0"/>
              <a:t>Our understanding of the problem</a:t>
            </a:r>
            <a:endParaRPr lang="en-US" dirty="0"/>
          </a:p>
        </p:txBody>
      </p:sp>
      <p:sp>
        <p:nvSpPr>
          <p:cNvPr id="3" name="Text Placeholder 2"/>
          <p:cNvSpPr>
            <a:spLocks noGrp="1"/>
          </p:cNvSpPr>
          <p:nvPr>
            <p:ph type="body" sz="quarter" idx="16"/>
          </p:nvPr>
        </p:nvSpPr>
        <p:spPr/>
        <p:txBody>
          <a:bodyPr/>
          <a:lstStyle/>
          <a:p>
            <a:pPr>
              <a:spcBef>
                <a:spcPts val="600"/>
              </a:spcBef>
            </a:pPr>
            <a:r>
              <a:rPr lang="en-CA" dirty="0" smtClean="0"/>
              <a:t>CIOs looking for a way to improve quality and development throughput to support business priorities.</a:t>
            </a:r>
          </a:p>
          <a:p>
            <a:pPr>
              <a:spcBef>
                <a:spcPts val="600"/>
              </a:spcBef>
            </a:pPr>
            <a:r>
              <a:rPr lang="en-CA" dirty="0" smtClean="0"/>
              <a:t>Application development managers who want to understand best practices with API development.</a:t>
            </a:r>
          </a:p>
          <a:p>
            <a:pPr>
              <a:spcBef>
                <a:spcPts val="600"/>
              </a:spcBef>
            </a:pPr>
            <a:r>
              <a:rPr lang="en-CA" dirty="0" smtClean="0"/>
              <a:t>QA and test managers who need to create a testing practice for APIs.</a:t>
            </a:r>
            <a:endParaRPr lang="en-CA" dirty="0"/>
          </a:p>
        </p:txBody>
      </p:sp>
      <p:sp>
        <p:nvSpPr>
          <p:cNvPr id="4" name="Text Placeholder 3"/>
          <p:cNvSpPr>
            <a:spLocks noGrp="1"/>
          </p:cNvSpPr>
          <p:nvPr>
            <p:ph type="body" sz="quarter" idx="27"/>
          </p:nvPr>
        </p:nvSpPr>
        <p:spPr>
          <a:xfrm>
            <a:off x="323529" y="4252346"/>
            <a:ext cx="8496944" cy="1677491"/>
          </a:xfrm>
        </p:spPr>
        <p:txBody>
          <a:bodyPr/>
          <a:lstStyle/>
          <a:p>
            <a:pPr>
              <a:spcBef>
                <a:spcPts val="600"/>
              </a:spcBef>
            </a:pPr>
            <a:r>
              <a:rPr lang="en-CA" dirty="0" smtClean="0"/>
              <a:t>Alignment of API development with business priorities.</a:t>
            </a:r>
          </a:p>
          <a:p>
            <a:pPr>
              <a:spcBef>
                <a:spcPts val="600"/>
              </a:spcBef>
            </a:pPr>
            <a:r>
              <a:rPr lang="en-CA" dirty="0" smtClean="0"/>
              <a:t>Step-by-step approach on how to apply best-practice design and development techniques as it relates to API development.</a:t>
            </a:r>
          </a:p>
          <a:p>
            <a:pPr>
              <a:spcBef>
                <a:spcPts val="600"/>
              </a:spcBef>
            </a:pPr>
            <a:r>
              <a:rPr lang="en-CA" dirty="0" smtClean="0"/>
              <a:t>Preparation for ongoing evolution of APIs through monitoring and analysis of usage patterns.</a:t>
            </a:r>
          </a:p>
        </p:txBody>
      </p:sp>
      <p:sp>
        <p:nvSpPr>
          <p:cNvPr id="5" name="Text Placeholder 4"/>
          <p:cNvSpPr>
            <a:spLocks noGrp="1"/>
          </p:cNvSpPr>
          <p:nvPr>
            <p:ph type="body" sz="quarter" idx="26"/>
          </p:nvPr>
        </p:nvSpPr>
        <p:spPr/>
        <p:txBody>
          <a:bodyPr/>
          <a:lstStyle/>
          <a:p>
            <a:pPr>
              <a:spcBef>
                <a:spcPts val="600"/>
              </a:spcBef>
            </a:pPr>
            <a:r>
              <a:rPr lang="en-CA" dirty="0" smtClean="0"/>
              <a:t>Determine where the use of APIs can enable potential business benefits.</a:t>
            </a:r>
            <a:endParaRPr lang="en-CA" dirty="0"/>
          </a:p>
          <a:p>
            <a:pPr>
              <a:spcBef>
                <a:spcPts val="600"/>
              </a:spcBef>
            </a:pPr>
            <a:r>
              <a:rPr lang="en-CA" dirty="0" smtClean="0"/>
              <a:t>Implement effective, design, development, testing and monitoring techniques for API development.</a:t>
            </a:r>
            <a:endParaRPr lang="en-CA" dirty="0"/>
          </a:p>
        </p:txBody>
      </p:sp>
    </p:spTree>
    <p:extLst>
      <p:ext uri="{BB962C8B-B14F-4D97-AF65-F5344CB8AC3E}">
        <p14:creationId xmlns:p14="http://schemas.microsoft.com/office/powerpoint/2010/main" val="1818757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a:t>
            </a:r>
            <a:endParaRPr lang="en-US" dirty="0"/>
          </a:p>
        </p:txBody>
      </p:sp>
      <p:sp>
        <p:nvSpPr>
          <p:cNvPr id="7" name="Text Placeholder 6"/>
          <p:cNvSpPr>
            <a:spLocks noGrp="1"/>
          </p:cNvSpPr>
          <p:nvPr>
            <p:ph type="body" sz="quarter" idx="10"/>
          </p:nvPr>
        </p:nvSpPr>
        <p:spPr>
          <a:xfrm>
            <a:off x="333954" y="1535364"/>
            <a:ext cx="5403297" cy="1078992"/>
          </a:xfrm>
        </p:spPr>
        <p:txBody>
          <a:bodyPr/>
          <a:lstStyle/>
          <a:p>
            <a:r>
              <a:rPr lang="en-CA" dirty="0" smtClean="0"/>
              <a:t>Organizations are looking for ways to leverage web APIs in order to increase app quality, code reusability, and improved development throughput.</a:t>
            </a:r>
          </a:p>
          <a:p>
            <a:r>
              <a:rPr lang="en-CA" dirty="0" smtClean="0"/>
              <a:t>Organizations are looking for opportunities to create an application ecosystem which can expose internal services across the organization and/or external business partners.</a:t>
            </a:r>
            <a:endParaRPr lang="en-CA" dirty="0"/>
          </a:p>
        </p:txBody>
      </p:sp>
      <p:sp>
        <p:nvSpPr>
          <p:cNvPr id="8" name="Text Placeholder 7"/>
          <p:cNvSpPr>
            <a:spLocks noGrp="1"/>
          </p:cNvSpPr>
          <p:nvPr>
            <p:ph type="body" sz="quarter" idx="11"/>
          </p:nvPr>
        </p:nvSpPr>
        <p:spPr>
          <a:xfrm>
            <a:off x="333954" y="3358650"/>
            <a:ext cx="5403297" cy="1076983"/>
          </a:xfrm>
        </p:spPr>
        <p:txBody>
          <a:bodyPr/>
          <a:lstStyle/>
          <a:p>
            <a:r>
              <a:rPr lang="en-CA" dirty="0" smtClean="0"/>
              <a:t>Web APIs are regularly designed for short-term code reuse. When they eventually break, the redevelopment effort is significant.</a:t>
            </a:r>
          </a:p>
          <a:p>
            <a:r>
              <a:rPr lang="en-CA" dirty="0" smtClean="0"/>
              <a:t>Web APIs are commonly tested using functional testing through an application’s user interface. This ignores other testing techniques that are available, resulting in missed test cases.</a:t>
            </a:r>
            <a:endParaRPr lang="en-CA" dirty="0"/>
          </a:p>
        </p:txBody>
      </p:sp>
      <p:sp>
        <p:nvSpPr>
          <p:cNvPr id="9" name="Text Placeholder 8"/>
          <p:cNvSpPr>
            <a:spLocks noGrp="1"/>
          </p:cNvSpPr>
          <p:nvPr>
            <p:ph type="body" sz="quarter" idx="12"/>
          </p:nvPr>
        </p:nvSpPr>
        <p:spPr>
          <a:xfrm>
            <a:off x="333954" y="4968509"/>
            <a:ext cx="8545521" cy="1352581"/>
          </a:xfrm>
        </p:spPr>
        <p:txBody>
          <a:bodyPr/>
          <a:lstStyle/>
          <a:p>
            <a:r>
              <a:rPr lang="en-CA" dirty="0" smtClean="0"/>
              <a:t>Define the business purpose of the web API and the common uses cases that it will service.</a:t>
            </a:r>
          </a:p>
          <a:p>
            <a:r>
              <a:rPr lang="en-CA" dirty="0" smtClean="0"/>
              <a:t>Understand the development techniques are required to develop an effective web API based on Info-Tech’s web API development framework.</a:t>
            </a:r>
          </a:p>
          <a:p>
            <a:r>
              <a:rPr lang="en-CA" dirty="0" smtClean="0"/>
              <a:t>Continually improve your web API development approach to demonstrate to business stakeholders the value your web API provides.</a:t>
            </a:r>
            <a:endParaRPr lang="en-CA" dirty="0"/>
          </a:p>
        </p:txBody>
      </p:sp>
      <p:sp>
        <p:nvSpPr>
          <p:cNvPr id="10" name="Text Placeholder 9"/>
          <p:cNvSpPr>
            <a:spLocks noGrp="1"/>
          </p:cNvSpPr>
          <p:nvPr>
            <p:ph type="body" sz="quarter" idx="13"/>
          </p:nvPr>
        </p:nvSpPr>
        <p:spPr>
          <a:xfrm>
            <a:off x="5915278" y="1495997"/>
            <a:ext cx="2905194" cy="2939636"/>
          </a:xfrm>
        </p:spPr>
        <p:txBody>
          <a:bodyPr/>
          <a:lstStyle/>
          <a:p>
            <a:r>
              <a:rPr lang="en-CA" b="1" dirty="0" smtClean="0"/>
              <a:t>Make web </a:t>
            </a:r>
            <a:r>
              <a:rPr lang="en-CA" b="1" dirty="0"/>
              <a:t>API development </a:t>
            </a:r>
            <a:r>
              <a:rPr lang="en-CA" b="1" dirty="0" smtClean="0"/>
              <a:t>a </a:t>
            </a:r>
            <a:r>
              <a:rPr lang="en-CA" b="1" dirty="0"/>
              <a:t>strategic competency</a:t>
            </a:r>
            <a:r>
              <a:rPr lang="en-CA" dirty="0"/>
              <a:t> that is critical to enabling speed of development, quality of applications, reusability, innovation, and business alignment.</a:t>
            </a:r>
          </a:p>
          <a:p>
            <a:r>
              <a:rPr lang="en-CA" b="1" dirty="0"/>
              <a:t>Design your web API as a product </a:t>
            </a:r>
            <a:r>
              <a:rPr lang="en-CA" b="1" dirty="0" smtClean="0"/>
              <a:t>to be consumed</a:t>
            </a:r>
            <a:r>
              <a:rPr lang="en-CA" dirty="0" smtClean="0"/>
              <a:t> which will promote </a:t>
            </a:r>
            <a:r>
              <a:rPr lang="en-CA" dirty="0"/>
              <a:t>speed of development and service reuse.</a:t>
            </a:r>
          </a:p>
          <a:p>
            <a:r>
              <a:rPr lang="en-CA" b="1" dirty="0" smtClean="0"/>
              <a:t>Incrementally optimize the design, development, testing, and monitoring of your APIs</a:t>
            </a:r>
            <a:r>
              <a:rPr lang="en-CA" dirty="0" smtClean="0"/>
              <a:t> to cover all use cases in the long term. </a:t>
            </a:r>
          </a:p>
          <a:p>
            <a:endParaRPr lang="en-CA" dirty="0"/>
          </a:p>
        </p:txBody>
      </p:sp>
    </p:spTree>
    <p:extLst>
      <p:ext uri="{BB962C8B-B14F-4D97-AF65-F5344CB8AC3E}">
        <p14:creationId xmlns:p14="http://schemas.microsoft.com/office/powerpoint/2010/main" val="94262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rot="16200000">
            <a:off x="-1573244" y="3135994"/>
            <a:ext cx="441081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Info-Tech Involvement</a:t>
            </a:r>
          </a:p>
        </p:txBody>
      </p:sp>
      <p:sp>
        <p:nvSpPr>
          <p:cNvPr id="44" name="Rectangle 5"/>
          <p:cNvSpPr/>
          <p:nvPr/>
        </p:nvSpPr>
        <p:spPr>
          <a:xfrm>
            <a:off x="935880" y="1339447"/>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rgbClr val="007698">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45" name="Rectangle 3"/>
          <p:cNvSpPr/>
          <p:nvPr/>
        </p:nvSpPr>
        <p:spPr>
          <a:xfrm>
            <a:off x="935729" y="2167684"/>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rgbClr val="29475F">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grpSp>
        <p:nvGrpSpPr>
          <p:cNvPr id="46" name="Group 45"/>
          <p:cNvGrpSpPr/>
          <p:nvPr/>
        </p:nvGrpSpPr>
        <p:grpSpPr>
          <a:xfrm>
            <a:off x="789798" y="1223171"/>
            <a:ext cx="8017400" cy="4472879"/>
            <a:chOff x="755678" y="1691853"/>
            <a:chExt cx="8017400" cy="4431212"/>
          </a:xfrm>
        </p:grpSpPr>
        <p:sp>
          <p:nvSpPr>
            <p:cNvPr id="47" name="Oval 46"/>
            <p:cNvSpPr/>
            <p:nvPr/>
          </p:nvSpPr>
          <p:spPr>
            <a:xfrm>
              <a:off x="755678" y="5882841"/>
              <a:ext cx="240224" cy="240224"/>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49" name="Rectangle 48"/>
            <p:cNvSpPr/>
            <p:nvPr/>
          </p:nvSpPr>
          <p:spPr>
            <a:xfrm>
              <a:off x="883247" y="1691853"/>
              <a:ext cx="7889831" cy="4417405"/>
            </a:xfrm>
            <a:prstGeom prst="rect">
              <a:avLst/>
            </a:prstGeom>
            <a:noFill/>
            <a:ln w="666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grpSp>
      <p:sp>
        <p:nvSpPr>
          <p:cNvPr id="50" name="Right Triangle 49"/>
          <p:cNvSpPr/>
          <p:nvPr/>
        </p:nvSpPr>
        <p:spPr>
          <a:xfrm flipH="1">
            <a:off x="2024024" y="4067675"/>
            <a:ext cx="6620912" cy="1493803"/>
          </a:xfrm>
          <a:prstGeom prst="rtTriangl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Info-Tech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52" name="TextBox 51"/>
          <p:cNvSpPr txBox="1"/>
          <p:nvPr/>
        </p:nvSpPr>
        <p:spPr>
          <a:xfrm>
            <a:off x="1274686" y="2880754"/>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smtClean="0">
                <a:ln>
                  <a:noFill/>
                </a:ln>
                <a:solidFill>
                  <a:srgbClr val="29475F"/>
                </a:solidFill>
                <a:effectLst/>
                <a:uLnTx/>
                <a:uFillTx/>
              </a:rPr>
              <a:t>DIY Toolkit</a:t>
            </a:r>
          </a:p>
        </p:txBody>
      </p:sp>
      <p:sp>
        <p:nvSpPr>
          <p:cNvPr id="53" name="TextBox 52"/>
          <p:cNvSpPr txBox="1"/>
          <p:nvPr/>
        </p:nvSpPr>
        <p:spPr>
          <a:xfrm>
            <a:off x="3062242" y="2484464"/>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smtClean="0">
                <a:ln>
                  <a:noFill/>
                </a:ln>
                <a:solidFill>
                  <a:srgbClr val="29475F"/>
                </a:solidFill>
                <a:effectLst/>
                <a:uLnTx/>
                <a:uFillTx/>
              </a:rPr>
              <a:t>Guided Implementation</a:t>
            </a:r>
          </a:p>
        </p:txBody>
      </p:sp>
      <p:sp>
        <p:nvSpPr>
          <p:cNvPr id="54" name="TextBox 53"/>
          <p:cNvSpPr txBox="1"/>
          <p:nvPr/>
        </p:nvSpPr>
        <p:spPr>
          <a:xfrm>
            <a:off x="4849798" y="2088175"/>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smtClean="0">
                <a:ln>
                  <a:noFill/>
                </a:ln>
                <a:solidFill>
                  <a:srgbClr val="29475F"/>
                </a:solidFill>
                <a:effectLst/>
                <a:uLnTx/>
                <a:uFillTx/>
              </a:rPr>
              <a:t>Onsite Workshop</a:t>
            </a:r>
          </a:p>
        </p:txBody>
      </p:sp>
      <p:sp>
        <p:nvSpPr>
          <p:cNvPr id="55" name="TextBox 54"/>
          <p:cNvSpPr txBox="1"/>
          <p:nvPr/>
        </p:nvSpPr>
        <p:spPr>
          <a:xfrm>
            <a:off x="6637354" y="1691886"/>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smtClean="0">
                <a:ln>
                  <a:noFill/>
                </a:ln>
                <a:solidFill>
                  <a:srgbClr val="29475F"/>
                </a:solidFill>
                <a:effectLst/>
                <a:uLnTx/>
                <a:uFillTx/>
              </a:rPr>
              <a:t>Consulting</a:t>
            </a:r>
          </a:p>
        </p:txBody>
      </p:sp>
      <p:sp>
        <p:nvSpPr>
          <p:cNvPr id="56" name="TextBox 55"/>
          <p:cNvSpPr txBox="1"/>
          <p:nvPr/>
        </p:nvSpPr>
        <p:spPr>
          <a:xfrm>
            <a:off x="1274686" y="3874819"/>
            <a:ext cx="1620000" cy="1440000"/>
          </a:xfrm>
          <a:prstGeom prst="rect">
            <a:avLst/>
          </a:prstGeom>
          <a:noFill/>
        </p:spPr>
        <p:txBody>
          <a:bodyPr wrap="square" rtlCol="0">
            <a:noAutofit/>
          </a:bodyPr>
          <a:lstStyle/>
          <a:p>
            <a:pPr algn="ctr"/>
            <a:r>
              <a:rPr lang="en-CA" sz="1100" dirty="0">
                <a:solidFill>
                  <a:srgbClr val="43759B"/>
                </a:solidFill>
                <a:latin typeface="Georgia"/>
              </a:rPr>
              <a:t>“Our team has already made this critical project a priority, and we have the time and capability, but some guidance along the way would be helpful.”</a:t>
            </a:r>
          </a:p>
        </p:txBody>
      </p:sp>
      <p:sp>
        <p:nvSpPr>
          <p:cNvPr id="57" name="TextBox 56"/>
          <p:cNvSpPr txBox="1"/>
          <p:nvPr/>
        </p:nvSpPr>
        <p:spPr>
          <a:xfrm>
            <a:off x="3062242" y="3479135"/>
            <a:ext cx="1620000" cy="1440000"/>
          </a:xfrm>
          <a:prstGeom prst="rect">
            <a:avLst/>
          </a:prstGeom>
          <a:noFill/>
        </p:spPr>
        <p:txBody>
          <a:bodyPr wrap="square" rtlCol="0">
            <a:noAutofit/>
          </a:bodyPr>
          <a:lstStyle/>
          <a:p>
            <a:pPr algn="ctr"/>
            <a:r>
              <a:rPr lang="en-CA" sz="1100" dirty="0">
                <a:solidFill>
                  <a:srgbClr val="43759B"/>
                </a:solidFill>
                <a:latin typeface="Georgia"/>
              </a:rPr>
              <a:t>“Our team knows that we need to fix a process, but we need assistance to determine where to focus. Some check-ins along the way would help keep us on track.”</a:t>
            </a:r>
          </a:p>
        </p:txBody>
      </p:sp>
      <p:sp>
        <p:nvSpPr>
          <p:cNvPr id="58" name="TextBox 57"/>
          <p:cNvSpPr txBox="1"/>
          <p:nvPr/>
        </p:nvSpPr>
        <p:spPr>
          <a:xfrm>
            <a:off x="4849798" y="3083450"/>
            <a:ext cx="1620000" cy="1440000"/>
          </a:xfrm>
          <a:prstGeom prst="rect">
            <a:avLst/>
          </a:prstGeom>
          <a:noFill/>
        </p:spPr>
        <p:txBody>
          <a:bodyPr wrap="square" rtlCol="0">
            <a:noAutofit/>
          </a:bodyPr>
          <a:lstStyle/>
          <a:p>
            <a:pPr algn="ctr"/>
            <a:r>
              <a:rPr lang="en-CA" sz="1100" dirty="0">
                <a:solidFill>
                  <a:srgbClr val="43759B"/>
                </a:solidFill>
                <a:latin typeface="Georgia"/>
              </a:rPr>
              <a:t>“We need to hit the ground running and get this project kicked off immediately. Our team has the ability to take this over once we get a framework and strategy in place.”</a:t>
            </a:r>
          </a:p>
        </p:txBody>
      </p:sp>
      <p:sp>
        <p:nvSpPr>
          <p:cNvPr id="59" name="TextBox 58"/>
          <p:cNvSpPr txBox="1"/>
          <p:nvPr/>
        </p:nvSpPr>
        <p:spPr>
          <a:xfrm>
            <a:off x="6637354" y="2687765"/>
            <a:ext cx="1620000" cy="1440000"/>
          </a:xfrm>
          <a:prstGeom prst="rect">
            <a:avLst/>
          </a:prstGeom>
          <a:noFill/>
        </p:spPr>
        <p:txBody>
          <a:bodyPr wrap="square" rtlCol="0">
            <a:noAutofit/>
          </a:bodyPr>
          <a:lstStyle/>
          <a:p>
            <a:pPr algn="ctr"/>
            <a:r>
              <a:rPr lang="en-CA" sz="1100" dirty="0">
                <a:solidFill>
                  <a:srgbClr val="43759B"/>
                </a:solidFill>
                <a:latin typeface="Georgia"/>
              </a:rPr>
              <a:t>“Our team does not have the time or the knowledge to take this project on. We need assistance through the entirety of this project.”</a:t>
            </a:r>
          </a:p>
        </p:txBody>
      </p:sp>
      <p:grpSp>
        <p:nvGrpSpPr>
          <p:cNvPr id="60" name="Group 59"/>
          <p:cNvGrpSpPr/>
          <p:nvPr/>
        </p:nvGrpSpPr>
        <p:grpSpPr>
          <a:xfrm>
            <a:off x="7224770" y="2224239"/>
            <a:ext cx="438385" cy="438385"/>
            <a:chOff x="7224770" y="2436861"/>
            <a:chExt cx="438385" cy="438385"/>
          </a:xfrm>
        </p:grpSpPr>
        <p:sp>
          <p:nvSpPr>
            <p:cNvPr id="61" name="Rounded Rectangle 60"/>
            <p:cNvSpPr/>
            <p:nvPr/>
          </p:nvSpPr>
          <p:spPr>
            <a:xfrm>
              <a:off x="7224770" y="2436861"/>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62" name="Picture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63" name="TextBox 62"/>
          <p:cNvSpPr txBox="1"/>
          <p:nvPr/>
        </p:nvSpPr>
        <p:spPr>
          <a:xfrm>
            <a:off x="926623" y="5613203"/>
            <a:ext cx="764546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Degree of Customization</a:t>
            </a:r>
          </a:p>
        </p:txBody>
      </p:sp>
      <p:grpSp>
        <p:nvGrpSpPr>
          <p:cNvPr id="64" name="Group 63"/>
          <p:cNvGrpSpPr/>
          <p:nvPr/>
        </p:nvGrpSpPr>
        <p:grpSpPr>
          <a:xfrm>
            <a:off x="866464" y="1405289"/>
            <a:ext cx="7645468" cy="4256142"/>
            <a:chOff x="757287" y="1485881"/>
            <a:chExt cx="7997720" cy="4511276"/>
          </a:xfrm>
        </p:grpSpPr>
        <p:cxnSp>
          <p:nvCxnSpPr>
            <p:cNvPr id="65" name="Straight Arrow Connector 64"/>
            <p:cNvCxnSpPr/>
            <p:nvPr/>
          </p:nvCxnSpPr>
          <p:spPr>
            <a:xfrm flipV="1">
              <a:off x="763006" y="5926779"/>
              <a:ext cx="7992001" cy="0"/>
            </a:xfrm>
            <a:prstGeom prst="straightConnector1">
              <a:avLst/>
            </a:prstGeom>
            <a:noFill/>
            <a:ln w="69850" cap="flat" cmpd="sng" algn="ctr">
              <a:solidFill>
                <a:srgbClr val="29475F">
                  <a:lumMod val="60000"/>
                  <a:lumOff val="40000"/>
                </a:srgbClr>
              </a:solidFill>
              <a:prstDash val="solid"/>
              <a:headEnd type="oval"/>
              <a:tailEnd type="triangle" w="med" len="med"/>
            </a:ln>
            <a:effectLst/>
          </p:spPr>
        </p:cxnSp>
        <p:cxnSp>
          <p:nvCxnSpPr>
            <p:cNvPr id="66" name="Straight Arrow Connector 65"/>
            <p:cNvCxnSpPr/>
            <p:nvPr/>
          </p:nvCxnSpPr>
          <p:spPr>
            <a:xfrm rot="16200000" flipV="1">
              <a:off x="-1498351" y="3741519"/>
              <a:ext cx="4511276" cy="0"/>
            </a:xfrm>
            <a:prstGeom prst="straightConnector1">
              <a:avLst/>
            </a:prstGeom>
            <a:noFill/>
            <a:ln w="69850" cap="flat" cmpd="sng" algn="ctr">
              <a:solidFill>
                <a:srgbClr val="29475F">
                  <a:lumMod val="60000"/>
                  <a:lumOff val="40000"/>
                </a:srgbClr>
              </a:solidFill>
              <a:prstDash val="solid"/>
              <a:headEnd type="none"/>
              <a:tailEnd type="triangle" w="med" len="med"/>
            </a:ln>
            <a:effectLst/>
          </p:spPr>
        </p:cxnSp>
      </p:grpSp>
      <p:grpSp>
        <p:nvGrpSpPr>
          <p:cNvPr id="68" name="Group 67"/>
          <p:cNvGrpSpPr/>
          <p:nvPr/>
        </p:nvGrpSpPr>
        <p:grpSpPr>
          <a:xfrm>
            <a:off x="3645976" y="3010541"/>
            <a:ext cx="438385" cy="438385"/>
            <a:chOff x="3645976" y="3295353"/>
            <a:chExt cx="438385" cy="438385"/>
          </a:xfrm>
        </p:grpSpPr>
        <p:sp>
          <p:nvSpPr>
            <p:cNvPr id="69" name="Rounded Rectangle 68"/>
            <p:cNvSpPr/>
            <p:nvPr/>
          </p:nvSpPr>
          <p:spPr>
            <a:xfrm>
              <a:off x="3645976" y="3295353"/>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70" name="Picture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71" name="Group 70"/>
          <p:cNvGrpSpPr/>
          <p:nvPr/>
        </p:nvGrpSpPr>
        <p:grpSpPr>
          <a:xfrm>
            <a:off x="1856579" y="3403691"/>
            <a:ext cx="438385" cy="438385"/>
            <a:chOff x="1856579" y="3724599"/>
            <a:chExt cx="438385" cy="438385"/>
          </a:xfrm>
        </p:grpSpPr>
        <p:sp>
          <p:nvSpPr>
            <p:cNvPr id="72" name="Rounded Rectangle 71"/>
            <p:cNvSpPr/>
            <p:nvPr/>
          </p:nvSpPr>
          <p:spPr>
            <a:xfrm>
              <a:off x="1856579" y="3724599"/>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73" name="Picture 7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74" name="Group 73"/>
          <p:cNvGrpSpPr/>
          <p:nvPr/>
        </p:nvGrpSpPr>
        <p:grpSpPr>
          <a:xfrm>
            <a:off x="5435373" y="2617390"/>
            <a:ext cx="438385" cy="438385"/>
            <a:chOff x="5435373" y="2866107"/>
            <a:chExt cx="438385" cy="438385"/>
          </a:xfrm>
        </p:grpSpPr>
        <p:sp>
          <p:nvSpPr>
            <p:cNvPr id="75" name="Rounded Rectangle 74"/>
            <p:cNvSpPr/>
            <p:nvPr/>
          </p:nvSpPr>
          <p:spPr>
            <a:xfrm>
              <a:off x="5435373" y="2866107"/>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76" name="Picture 7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77" name="Right Arrow 76"/>
          <p:cNvSpPr/>
          <p:nvPr/>
        </p:nvSpPr>
        <p:spPr>
          <a:xfrm>
            <a:off x="926623" y="5913704"/>
            <a:ext cx="7323600" cy="484632"/>
          </a:xfrm>
          <a:prstGeom prst="rightArrow">
            <a:avLst/>
          </a:prstGeom>
          <a:solidFill>
            <a:srgbClr val="29475F"/>
          </a:solidFill>
          <a:ln w="25400" cap="flat" cmpd="sng" algn="ctr">
            <a:solidFill>
              <a:srgbClr val="29475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0" i="0" u="none" strike="noStrike" kern="0" cap="none" spc="0" normalizeH="0" baseline="0" noProof="0" dirty="0" smtClean="0">
                <a:ln>
                  <a:noFill/>
                </a:ln>
                <a:solidFill>
                  <a:srgbClr val="FFFFFF"/>
                </a:solidFill>
                <a:effectLst/>
                <a:uLnTx/>
                <a:uFillTx/>
              </a:rPr>
              <a:t>Diagnostics and consistent methodologies throughout all four options</a:t>
            </a:r>
          </a:p>
        </p:txBody>
      </p:sp>
    </p:spTree>
    <p:extLst>
      <p:ext uri="{BB962C8B-B14F-4D97-AF65-F5344CB8AC3E}">
        <p14:creationId xmlns:p14="http://schemas.microsoft.com/office/powerpoint/2010/main" val="1279108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4652522"/>
              </p:ext>
            </p:extLst>
          </p:nvPr>
        </p:nvGraphicFramePr>
        <p:xfrm>
          <a:off x="56645" y="1482712"/>
          <a:ext cx="8975055" cy="4900886"/>
        </p:xfrm>
        <a:graphic>
          <a:graphicData uri="http://schemas.openxmlformats.org/drawingml/2006/table">
            <a:tbl>
              <a:tblPr firstRow="1" bandRow="1">
                <a:tableStyleId>{5C22544A-7EE6-4342-B048-85BDC9FD1C3A}</a:tableStyleId>
              </a:tblPr>
              <a:tblGrid>
                <a:gridCol w="1223047"/>
                <a:gridCol w="1592982"/>
                <a:gridCol w="2977869"/>
                <a:gridCol w="1408014"/>
                <a:gridCol w="1773143"/>
              </a:tblGrid>
              <a:tr h="2299686">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300"/>
                        </a:spcAft>
                      </a:pPr>
                      <a:r>
                        <a:rPr lang="en-CA" sz="1000" b="0" dirty="0" smtClean="0">
                          <a:solidFill>
                            <a:schemeClr val="tx1"/>
                          </a:solidFill>
                        </a:rPr>
                        <a:t>1.1 Verify how your web API initiatives support your overall business objectives.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2.1.1 Understand how your web API fits into your system architecture.</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2.1.2 Define high-level design details.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2.1.3 Define your process workflows and business rules.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2.1.4 Map the relationships among data tables through ERDs.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2.1.5 Document your web API data flow diagrams.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2.1.6 Identify the integration risks, security gaps, bottlenecks, and other risks in your data flow.</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2.1.7 Define your objects by effectively referencing your data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a:spcAft>
                          <a:spcPts val="300"/>
                        </a:spcAft>
                      </a:pPr>
                      <a:r>
                        <a:rPr lang="en-CA" sz="1000" b="0" dirty="0" smtClean="0">
                          <a:solidFill>
                            <a:schemeClr val="tx1"/>
                          </a:solidFill>
                        </a:rPr>
                        <a:t>3.1 Create test cases using model, synthetic, and scenario-based test design techniques.</a:t>
                      </a:r>
                    </a:p>
                    <a:p>
                      <a:pPr>
                        <a:spcAft>
                          <a:spcPts val="300"/>
                        </a:spcAft>
                      </a:pPr>
                      <a:r>
                        <a:rPr lang="en-CA" sz="1000" b="0" dirty="0" smtClean="0">
                          <a:solidFill>
                            <a:schemeClr val="tx1"/>
                          </a:solidFill>
                        </a:rPr>
                        <a:t>3.2 Create a test plan for your web API.</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a:spcAft>
                          <a:spcPts val="300"/>
                        </a:spcAft>
                      </a:pPr>
                      <a:r>
                        <a:rPr lang="en-CA" sz="1000" b="0" dirty="0" smtClean="0">
                          <a:solidFill>
                            <a:schemeClr val="tx1"/>
                          </a:solidFill>
                        </a:rPr>
                        <a:t>4.1 Identify roles for your API development projects.</a:t>
                      </a:r>
                    </a:p>
                    <a:p>
                      <a:pPr>
                        <a:spcAft>
                          <a:spcPts val="300"/>
                        </a:spcAft>
                      </a:pPr>
                      <a:r>
                        <a:rPr lang="en-CA" sz="1000" b="0" dirty="0" smtClean="0">
                          <a:solidFill>
                            <a:schemeClr val="tx1"/>
                          </a:solidFill>
                        </a:rPr>
                        <a:t>4.2 Develop governance for web API development.</a:t>
                      </a:r>
                    </a:p>
                    <a:p>
                      <a:pPr>
                        <a:spcAft>
                          <a:spcPts val="300"/>
                        </a:spcAft>
                      </a:pPr>
                      <a:r>
                        <a:rPr lang="en-CA" sz="1000" b="0" dirty="0" smtClean="0">
                          <a:solidFill>
                            <a:schemeClr val="tx1"/>
                          </a:solidFill>
                        </a:rPr>
                        <a:t>4.3 Measure the value of your web API project.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899236">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CA" sz="1000" b="0" dirty="0" smtClean="0">
                          <a:cs typeface="Open Sans"/>
                        </a:rPr>
                        <a:t>Determine what value your web APIs offer.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Develop a process for designing your</a:t>
                      </a:r>
                      <a:r>
                        <a:rPr lang="en-US" sz="1000" b="0" baseline="0" dirty="0" smtClean="0">
                          <a:cs typeface="Open Sans"/>
                        </a:rPr>
                        <a:t> web APIs to determine your endpoints.</a:t>
                      </a:r>
                      <a:endParaRPr lang="en-US" sz="1000" b="0" dirty="0" smtClean="0">
                        <a:cs typeface="Open Sans"/>
                      </a:endParaRPr>
                    </a:p>
                    <a:p>
                      <a:pPr marL="228600" indent="-228600">
                        <a:spcAft>
                          <a:spcPts val="600"/>
                        </a:spcAft>
                        <a:buSzPct val="150000"/>
                        <a:buBlip>
                          <a:blip r:embed="rId2"/>
                        </a:buBlip>
                      </a:pPr>
                      <a:r>
                        <a:rPr lang="en-US" sz="1000" b="0" dirty="0" smtClean="0">
                          <a:cs typeface="Open Sans"/>
                        </a:rPr>
                        <a:t>Determine how to develop your web APIs </a:t>
                      </a:r>
                      <a:r>
                        <a:rPr lang="en-CA" sz="1000" b="0" dirty="0" smtClean="0">
                          <a:cs typeface="Open Sans"/>
                        </a:rPr>
                        <a:t>with considerations made for how it will be consumed.</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Develop a process for testing your web APIs.</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CA" sz="1000" b="0" dirty="0" smtClean="0">
                          <a:cs typeface="Open Sans"/>
                        </a:rPr>
                        <a:t>Develop a process</a:t>
                      </a:r>
                      <a:r>
                        <a:rPr lang="en-CA" sz="1000" b="0" baseline="0" dirty="0" smtClean="0">
                          <a:cs typeface="Open Sans"/>
                        </a:rPr>
                        <a:t> for m</a:t>
                      </a:r>
                      <a:r>
                        <a:rPr lang="en-CA" sz="1000" b="0" dirty="0" smtClean="0">
                          <a:cs typeface="Open Sans"/>
                        </a:rPr>
                        <a:t>onitoring your web APIs for continuous optimization.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r>
              <a:tr h="766487">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Examine the opportunities web APIs can enable.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Design your web API.</a:t>
                      </a:r>
                    </a:p>
                    <a:p>
                      <a:pPr marL="0" indent="0">
                        <a:buFont typeface="Arial" panose="020B0604020202020204" pitchFamily="34" charset="0"/>
                        <a:buNone/>
                      </a:pPr>
                      <a:r>
                        <a:rPr lang="en-CA" sz="1000" dirty="0" smtClean="0"/>
                        <a:t>Develop</a:t>
                      </a:r>
                      <a:r>
                        <a:rPr lang="en-CA" sz="1000" baseline="0" dirty="0" smtClean="0"/>
                        <a:t> your web API.</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Test your web API.</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Monitor and continuously</a:t>
                      </a:r>
                      <a:r>
                        <a:rPr lang="en-CA" sz="1000" baseline="0" dirty="0" smtClean="0"/>
                        <a:t> optimize your web API.</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r h="903519">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Identification</a:t>
                      </a:r>
                      <a:r>
                        <a:rPr lang="en-CA" sz="1000" baseline="0" dirty="0" smtClean="0"/>
                        <a:t> of web API benefits.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Proces</a:t>
                      </a:r>
                      <a:r>
                        <a:rPr lang="en-CA" sz="1000" baseline="0" dirty="0" smtClean="0"/>
                        <a:t>s flow, ERD, and data flow models.</a:t>
                      </a:r>
                    </a:p>
                    <a:p>
                      <a:pPr marL="171450" indent="-171450">
                        <a:buFont typeface="Arial" panose="020B0604020202020204" pitchFamily="34" charset="0"/>
                        <a:buChar char="•"/>
                      </a:pPr>
                      <a:r>
                        <a:rPr lang="en-CA" sz="1000" dirty="0" smtClean="0"/>
                        <a:t>URLs/objects</a:t>
                      </a:r>
                      <a:r>
                        <a:rPr lang="en-CA" sz="1000" baseline="0" dirty="0" smtClean="0"/>
                        <a:t> identified.</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Web</a:t>
                      </a:r>
                      <a:r>
                        <a:rPr lang="en-CA" sz="1000" baseline="0" dirty="0" smtClean="0"/>
                        <a:t> API test plan.</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IT governance and process</a:t>
                      </a:r>
                      <a:r>
                        <a:rPr lang="en-CA" sz="1000" baseline="0" dirty="0" smtClean="0"/>
                        <a:t> governance models for web API management.</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26" name="Picture 25"/>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39211" y="3813005"/>
            <a:ext cx="638064" cy="574792"/>
          </a:xfrm>
          <a:prstGeom prst="rect">
            <a:avLst/>
          </a:prstGeom>
        </p:spPr>
      </p:pic>
      <p:pic>
        <p:nvPicPr>
          <p:cNvPr id="27" name="Picture 26"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11056" y="164493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5" cstate="print"/>
          <a:srcRect l="12204" t="22820" r="8463" b="22257"/>
          <a:stretch/>
        </p:blipFill>
        <p:spPr>
          <a:xfrm>
            <a:off x="404602" y="4806184"/>
            <a:ext cx="507282" cy="326004"/>
          </a:xfrm>
          <a:prstGeom prst="rect">
            <a:avLst/>
          </a:prstGeom>
          <a:effectLst>
            <a:outerShdw blurRad="50800" dist="38100" dir="2700000" algn="tl" rotWithShape="0">
              <a:prstClr val="black">
                <a:alpha val="40000"/>
              </a:prstClr>
            </a:outerShdw>
          </a:effectLst>
        </p:spPr>
      </p:pic>
      <p:sp>
        <p:nvSpPr>
          <p:cNvPr id="29" name="Chevron 28"/>
          <p:cNvSpPr/>
          <p:nvPr/>
        </p:nvSpPr>
        <p:spPr>
          <a:xfrm>
            <a:off x="1284789" y="1029478"/>
            <a:ext cx="1717356"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rgbClr val="FFFFFF"/>
                </a:solidFill>
              </a:rPr>
              <a:t>Examine the opportunities web APIs can enable</a:t>
            </a:r>
          </a:p>
        </p:txBody>
      </p:sp>
      <p:sp>
        <p:nvSpPr>
          <p:cNvPr id="39" name="Chevron 38"/>
          <p:cNvSpPr/>
          <p:nvPr/>
        </p:nvSpPr>
        <p:spPr>
          <a:xfrm>
            <a:off x="2848396" y="1029477"/>
            <a:ext cx="3163985"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Design and develop a web API</a:t>
            </a:r>
            <a:endParaRPr lang="en-US" sz="1000" dirty="0">
              <a:solidFill>
                <a:srgbClr val="FFFFFF"/>
              </a:solidFill>
            </a:endParaRPr>
          </a:p>
        </p:txBody>
      </p:sp>
      <p:sp>
        <p:nvSpPr>
          <p:cNvPr id="40" name="Chevron 39"/>
          <p:cNvSpPr/>
          <p:nvPr/>
        </p:nvSpPr>
        <p:spPr>
          <a:xfrm>
            <a:off x="5842451" y="1029476"/>
            <a:ext cx="151321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Test the web API</a:t>
            </a:r>
            <a:endParaRPr lang="en-US" sz="1000" dirty="0">
              <a:solidFill>
                <a:srgbClr val="FFFFFF"/>
              </a:solidFill>
            </a:endParaRPr>
          </a:p>
        </p:txBody>
      </p:sp>
      <p:sp>
        <p:nvSpPr>
          <p:cNvPr id="41" name="Chevron 40"/>
          <p:cNvSpPr/>
          <p:nvPr/>
        </p:nvSpPr>
        <p:spPr>
          <a:xfrm>
            <a:off x="7193819" y="1029476"/>
            <a:ext cx="1845083"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rgbClr val="FFFFFF"/>
                </a:solidFill>
              </a:rPr>
              <a:t>Monitor and continuously optimize </a:t>
            </a:r>
            <a:r>
              <a:rPr lang="en-CA" sz="1000" dirty="0" smtClean="0">
                <a:solidFill>
                  <a:srgbClr val="FFFFFF"/>
                </a:solidFill>
              </a:rPr>
              <a:t>the </a:t>
            </a:r>
            <a:r>
              <a:rPr lang="en-CA" sz="1000" dirty="0">
                <a:solidFill>
                  <a:srgbClr val="FFFFFF"/>
                </a:solidFill>
              </a:rPr>
              <a:t>web API</a:t>
            </a:r>
          </a:p>
        </p:txBody>
      </p:sp>
      <p:sp>
        <p:nvSpPr>
          <p:cNvPr id="15"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a:t>Develop APIs That Work Properly for the Organization</a:t>
            </a:r>
            <a:endParaRPr lang="en-US" dirty="0"/>
          </a:p>
          <a:p>
            <a:r>
              <a:rPr lang="en-US" dirty="0" smtClean="0">
                <a:solidFill>
                  <a:srgbClr val="333333"/>
                </a:solidFill>
              </a:rPr>
              <a:t>– Project </a:t>
            </a:r>
            <a:r>
              <a:rPr lang="en-US" dirty="0">
                <a:solidFill>
                  <a:srgbClr val="333333"/>
                </a:solidFill>
              </a:rPr>
              <a:t>O</a:t>
            </a:r>
            <a:r>
              <a:rPr lang="en-US" dirty="0" smtClean="0">
                <a:solidFill>
                  <a:srgbClr val="333333"/>
                </a:solidFill>
              </a:rPr>
              <a:t>verview</a:t>
            </a:r>
            <a:endParaRPr lang="en-US" dirty="0">
              <a:solidFill>
                <a:srgbClr val="333333"/>
              </a:solidFill>
            </a:endParaRPr>
          </a:p>
        </p:txBody>
      </p:sp>
    </p:spTree>
    <p:extLst>
      <p:ext uri="{BB962C8B-B14F-4D97-AF65-F5344CB8AC3E}">
        <p14:creationId xmlns:p14="http://schemas.microsoft.com/office/powerpoint/2010/main" val="3267277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3"/>
          <p:cNvGraphicFramePr>
            <a:graphicFrameLocks noGrp="1"/>
          </p:cNvGraphicFramePr>
          <p:nvPr>
            <p:extLst>
              <p:ext uri="{D42A27DB-BD31-4B8C-83A1-F6EECF244321}">
                <p14:modId xmlns:p14="http://schemas.microsoft.com/office/powerpoint/2010/main" val="2110445075"/>
              </p:ext>
            </p:extLst>
          </p:nvPr>
        </p:nvGraphicFramePr>
        <p:xfrm>
          <a:off x="1190483" y="2009475"/>
          <a:ext cx="6503196" cy="3369379"/>
        </p:xfrm>
        <a:graphic>
          <a:graphicData uri="http://schemas.openxmlformats.org/drawingml/2006/table">
            <a:tbl>
              <a:tblPr firstRow="1" bandRow="1">
                <a:tableStyleId>{5C22544A-7EE6-4342-B048-85BDC9FD1C3A}</a:tableStyleId>
              </a:tblPr>
              <a:tblGrid>
                <a:gridCol w="2167732"/>
                <a:gridCol w="2167732"/>
                <a:gridCol w="2167732"/>
              </a:tblGrid>
              <a:tr h="243186">
                <a:tc>
                  <a:txBody>
                    <a:bodyPr/>
                    <a:lstStyle/>
                    <a:p>
                      <a:pPr algn="ctr"/>
                      <a:r>
                        <a:rPr lang="en-CA" sz="1200" b="0" i="0" dirty="0" smtClean="0">
                          <a:solidFill>
                            <a:schemeClr val="tx1"/>
                          </a:solidFill>
                        </a:rPr>
                        <a:t>Day</a:t>
                      </a:r>
                      <a:r>
                        <a:rPr lang="en-CA" sz="1200" b="0" i="0" baseline="0" dirty="0" smtClean="0">
                          <a:solidFill>
                            <a:schemeClr val="tx1"/>
                          </a:solidFill>
                        </a:rPr>
                        <a:t> 1</a:t>
                      </a:r>
                      <a:endParaRPr lang="en-CA" sz="1200" b="0" i="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0" dirty="0" smtClean="0">
                          <a:solidFill>
                            <a:schemeClr val="tx1"/>
                          </a:solidFill>
                        </a:rPr>
                        <a:t>Day</a:t>
                      </a:r>
                      <a:r>
                        <a:rPr lang="en-CA" sz="1200" b="0" i="0" baseline="0" dirty="0" smtClean="0">
                          <a:solidFill>
                            <a:schemeClr val="tx1"/>
                          </a:solidFill>
                        </a:rPr>
                        <a:t> 2</a:t>
                      </a:r>
                      <a:endParaRPr lang="en-CA" sz="1200" b="0" i="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0" dirty="0" smtClean="0">
                          <a:solidFill>
                            <a:schemeClr val="tx1"/>
                          </a:solidFill>
                        </a:rPr>
                        <a:t>Day</a:t>
                      </a:r>
                      <a:r>
                        <a:rPr lang="en-CA" sz="1200" b="0" i="0" baseline="0" dirty="0" smtClean="0">
                          <a:solidFill>
                            <a:schemeClr val="tx1"/>
                          </a:solidFill>
                        </a:rPr>
                        <a:t> 3</a:t>
                      </a:r>
                      <a:endParaRPr lang="en-CA" sz="1200" b="0" i="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0438">
                <a:tc>
                  <a:txBody>
                    <a:bodyPr/>
                    <a:lstStyle/>
                    <a:p>
                      <a:pPr algn="ctr"/>
                      <a:r>
                        <a:rPr lang="en-CA" sz="1400" b="1" dirty="0" smtClean="0">
                          <a:solidFill>
                            <a:schemeClr val="bg1"/>
                          </a:solidFill>
                        </a:rPr>
                        <a:t>Workshop Day</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r>
              <a:tr h="2744621">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Verify how your web API initiatives support your overall business objectives.</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Understand how your web API fits into your system architecture.</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Define high-level design details.</a:t>
                      </a:r>
                      <a:endParaRPr lang="en-CA" sz="1000" b="0" dirty="0" smtClean="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baseline="0" dirty="0" smtClean="0">
                          <a:solidFill>
                            <a:schemeClr val="tx1"/>
                          </a:solidFill>
                        </a:rPr>
                        <a:t>Itinerary</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Define your process workflows and business rules.</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Map the relationships among data tables through ERDs.</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Document your web API data flow diagrams.</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Identify the integration risks, security gaps, bottlenecks, and other risks in your data flow.</a:t>
                      </a:r>
                    </a:p>
                    <a:p>
                      <a:pPr marL="177800" indent="-177800">
                        <a:buFont typeface="Arial" panose="020B0604020202020204" pitchFamily="34" charset="0"/>
                        <a:buChar char="•"/>
                      </a:pPr>
                      <a:r>
                        <a:rPr kumimoji="0" lang="en-CA" sz="1000" b="0" i="0" u="none" strike="noStrike" kern="1200" cap="none" spc="0" normalizeH="0" baseline="0" noProof="0" dirty="0" smtClean="0">
                          <a:ln>
                            <a:noFill/>
                          </a:ln>
                          <a:solidFill>
                            <a:srgbClr val="333333"/>
                          </a:solidFill>
                          <a:effectLst/>
                          <a:uLnTx/>
                          <a:uFillTx/>
                          <a:latin typeface="+mn-lt"/>
                        </a:rPr>
                        <a:t>Define your objects by effectively referencing your data model.</a:t>
                      </a:r>
                      <a:endParaRPr lang="en-CA" sz="1000" b="0" baseline="0" dirty="0" smtClean="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baseline="0" dirty="0" smtClean="0">
                          <a:solidFill>
                            <a:schemeClr val="tx1"/>
                          </a:solidFill>
                        </a:rPr>
                        <a:t>Itinerary</a:t>
                      </a:r>
                    </a:p>
                    <a:p>
                      <a:pPr marL="177800" indent="-177800">
                        <a:buFont typeface="Arial" panose="020B0604020202020204" pitchFamily="34" charset="0"/>
                        <a:buChar char="•"/>
                      </a:pPr>
                      <a:r>
                        <a:rPr lang="en-CA" sz="1000" b="0" dirty="0" smtClean="0">
                          <a:solidFill>
                            <a:schemeClr val="tx1"/>
                          </a:solidFill>
                        </a:rPr>
                        <a:t>Create test cases using model, synthetic, and scenario-based test design techniques.</a:t>
                      </a:r>
                    </a:p>
                    <a:p>
                      <a:pPr marL="177800" indent="-177800">
                        <a:buFont typeface="Arial" panose="020B0604020202020204" pitchFamily="34" charset="0"/>
                        <a:buChar char="•"/>
                      </a:pPr>
                      <a:r>
                        <a:rPr lang="en-CA" sz="1000" b="0" dirty="0" smtClean="0">
                          <a:solidFill>
                            <a:schemeClr val="tx1"/>
                          </a:solidFill>
                        </a:rPr>
                        <a:t>Create a test plan for your web API.</a:t>
                      </a:r>
                    </a:p>
                    <a:p>
                      <a:pPr marL="177800" indent="-177800">
                        <a:buFont typeface="Arial" panose="020B0604020202020204" pitchFamily="34" charset="0"/>
                        <a:buChar char="•"/>
                      </a:pPr>
                      <a:r>
                        <a:rPr lang="en-CA" sz="1000" b="0" dirty="0" smtClean="0">
                          <a:solidFill>
                            <a:schemeClr val="tx1"/>
                          </a:solidFill>
                        </a:rPr>
                        <a:t>Identify roles for your API development projects.</a:t>
                      </a:r>
                    </a:p>
                    <a:p>
                      <a:pPr marL="177800" indent="-177800">
                        <a:buFont typeface="Arial" panose="020B0604020202020204" pitchFamily="34" charset="0"/>
                        <a:buChar char="•"/>
                      </a:pPr>
                      <a:r>
                        <a:rPr lang="en-CA" sz="1000" b="0" dirty="0" smtClean="0">
                          <a:solidFill>
                            <a:schemeClr val="tx1"/>
                          </a:solidFill>
                        </a:rPr>
                        <a:t>Develop governance for web API development.</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Measure the value of your web API project.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a:solidFill>
                  <a:srgbClr val="333333"/>
                </a:solidFill>
              </a:rPr>
              <a:t>This workshop can be deployed as either a </a:t>
            </a:r>
            <a:r>
              <a:rPr lang="en-CA" sz="1200" dirty="0" smtClean="0">
                <a:solidFill>
                  <a:srgbClr val="333333"/>
                </a:solidFill>
              </a:rPr>
              <a:t>three-day engagement </a:t>
            </a:r>
            <a:r>
              <a:rPr lang="en-CA" sz="1200" dirty="0">
                <a:solidFill>
                  <a:srgbClr val="333333"/>
                </a:solidFill>
              </a:rPr>
              <a:t>depending on the client’s level of completed preparation prior to the facilitator’s arrival onsite.</a:t>
            </a:r>
            <a:endParaRPr lang="en-CA" sz="1200" dirty="0" smtClean="0">
              <a:solidFill>
                <a:srgbClr val="333333"/>
              </a:solidFill>
            </a:endParaRPr>
          </a:p>
        </p:txBody>
      </p:sp>
      <p:pic>
        <p:nvPicPr>
          <p:cNvPr id="29" name="Picture 28"/>
          <p:cNvPicPr>
            <a:picLocks noChangeAspect="1"/>
          </p:cNvPicPr>
          <p:nvPr/>
        </p:nvPicPr>
        <p:blipFill>
          <a:blip r:embed="rId2"/>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
        <p:nvSpPr>
          <p:cNvPr id="30" name="TextBox 29"/>
          <p:cNvSpPr txBox="1"/>
          <p:nvPr/>
        </p:nvSpPr>
        <p:spPr>
          <a:xfrm>
            <a:off x="1867312" y="5848801"/>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62869" y="5849936"/>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3" cstate="print"/>
          <a:srcRect l="12204" t="22820" r="8463" b="22257"/>
          <a:stretch/>
        </p:blipFill>
        <p:spPr>
          <a:xfrm>
            <a:off x="3479375" y="2352512"/>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3" cstate="print"/>
          <a:srcRect l="12204" t="22820" r="8463" b="22257"/>
          <a:stretch/>
        </p:blipFill>
        <p:spPr>
          <a:xfrm>
            <a:off x="5626353" y="2352512"/>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8650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4"/>
              </a:rPr>
              <a:t>Workshops@InfoTech.com</a:t>
            </a:r>
            <a:r>
              <a:rPr lang="en-US" sz="1400" dirty="0" smtClean="0">
                <a:solidFill>
                  <a:srgbClr val="333333"/>
                </a:solidFill>
                <a:cs typeface="Open Sans"/>
              </a:rPr>
              <a:t> for more information.</a:t>
            </a:r>
            <a:endParaRPr lang="en-CA" sz="1400" dirty="0">
              <a:solidFill>
                <a:srgbClr val="333333"/>
              </a:solidFill>
            </a:endParaRPr>
          </a:p>
        </p:txBody>
      </p:sp>
      <p:pic>
        <p:nvPicPr>
          <p:cNvPr id="14" name="Picture 13" descr="on-site-workshops.png"/>
          <p:cNvPicPr>
            <a:picLocks noChangeAspect="1"/>
          </p:cNvPicPr>
          <p:nvPr/>
        </p:nvPicPr>
        <p:blipFill rotWithShape="1">
          <a:blip r:embed="rId3" cstate="print"/>
          <a:srcRect l="12204" t="22820" r="8463" b="22257"/>
          <a:stretch/>
        </p:blipFill>
        <p:spPr>
          <a:xfrm>
            <a:off x="1275386" y="2352512"/>
            <a:ext cx="276998" cy="19792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24341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59110" y="3248121"/>
            <a:ext cx="8625780" cy="557784"/>
          </a:xfrm>
          <a:prstGeom prst="roundRect">
            <a:avLst/>
          </a:prstGeom>
          <a:solidFill>
            <a:srgbClr val="DDDDDD"/>
          </a:solidFill>
          <a:ln>
            <a:solidFill>
              <a:srgbClr val="B0C534"/>
            </a:solidFill>
          </a:ln>
        </p:spPr>
        <p:style>
          <a:lnRef idx="2">
            <a:schemeClr val="dk1"/>
          </a:lnRef>
          <a:fillRef idx="1">
            <a:schemeClr val="lt1"/>
          </a:fillRef>
          <a:effectRef idx="0">
            <a:schemeClr val="dk1"/>
          </a:effectRef>
          <a:fontRef idx="minor">
            <a:schemeClr val="dk1"/>
          </a:fontRef>
        </p:style>
        <p:txBody>
          <a:bodyPr wrap="square" rtlCol="0">
            <a:noAutofit/>
          </a:bodyPr>
          <a:lstStyle/>
          <a:p>
            <a:pPr marL="901700" lvl="1"/>
            <a:r>
              <a:rPr lang="en-CA" sz="1000" b="1" dirty="0">
                <a:solidFill>
                  <a:sysClr val="windowText" lastClr="000000"/>
                </a:solidFill>
              </a:rPr>
              <a:t>Info-Tech </a:t>
            </a:r>
            <a:r>
              <a:rPr lang="en-CA" sz="1000" b="1" dirty="0" smtClean="0">
                <a:solidFill>
                  <a:sysClr val="windowText" lastClr="000000"/>
                </a:solidFill>
              </a:rPr>
              <a:t>Insight</a:t>
            </a:r>
            <a:endParaRPr lang="en-CA" sz="1000" b="1" dirty="0">
              <a:solidFill>
                <a:sysClr val="windowText" lastClr="000000"/>
              </a:solidFill>
            </a:endParaRPr>
          </a:p>
          <a:p>
            <a:pPr marL="901700" lvl="1"/>
            <a:r>
              <a:rPr lang="en-CA" sz="1000" dirty="0" smtClean="0">
                <a:solidFill>
                  <a:sysClr val="windowText" lastClr="000000"/>
                </a:solidFill>
              </a:rPr>
              <a:t>A symbol of unique insight from an Info-Tech analyst that relates to the completion of the current step of the project.</a:t>
            </a:r>
            <a:endParaRPr lang="en-CA" sz="1200" i="1" dirty="0" smtClean="0">
              <a:solidFill>
                <a:sysClr val="windowText" lastClr="000000"/>
              </a:solidFill>
            </a:endParaRPr>
          </a:p>
        </p:txBody>
      </p:sp>
      <p:sp>
        <p:nvSpPr>
          <p:cNvPr id="2" name="Title 1"/>
          <p:cNvSpPr>
            <a:spLocks noGrp="1"/>
          </p:cNvSpPr>
          <p:nvPr>
            <p:ph type="title"/>
          </p:nvPr>
        </p:nvSpPr>
        <p:spPr/>
        <p:txBody>
          <a:bodyPr/>
          <a:lstStyle/>
          <a:p>
            <a:r>
              <a:rPr lang="en-CA" dirty="0" smtClean="0"/>
              <a:t>Use these icons to help direct you as you navigate this research </a:t>
            </a:r>
            <a:endParaRPr lang="en-CA"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CA" sz="1400" dirty="0"/>
              <a:t>Use these icons to help guide you through each step of the blueprint and direct you to content related to the recommended activities. </a:t>
            </a:r>
          </a:p>
        </p:txBody>
      </p:sp>
      <p:grpSp>
        <p:nvGrpSpPr>
          <p:cNvPr id="29" name="Group 28"/>
          <p:cNvGrpSpPr/>
          <p:nvPr/>
        </p:nvGrpSpPr>
        <p:grpSpPr>
          <a:xfrm>
            <a:off x="259110" y="1942190"/>
            <a:ext cx="8625780" cy="557784"/>
            <a:chOff x="259110" y="4003408"/>
            <a:chExt cx="8625780" cy="557784"/>
          </a:xfrm>
        </p:grpSpPr>
        <p:sp>
          <p:nvSpPr>
            <p:cNvPr id="30" name="TextBox 29"/>
            <p:cNvSpPr txBox="1"/>
            <p:nvPr/>
          </p:nvSpPr>
          <p:spPr>
            <a:xfrm>
              <a:off x="259110" y="4003408"/>
              <a:ext cx="8625780" cy="557784"/>
            </a:xfrm>
            <a:prstGeom prst="roundRect">
              <a:avLst/>
            </a:prstGeom>
            <a:solidFill>
              <a:srgbClr val="DDDDDD"/>
            </a:solidFill>
            <a:ln>
              <a:solidFill>
                <a:srgbClr val="36A1C5"/>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lvl="2"/>
              <a:r>
                <a:rPr lang="en-CA" sz="1000" b="1" dirty="0" smtClean="0">
                  <a:solidFill>
                    <a:sysClr val="windowText" lastClr="000000"/>
                  </a:solidFill>
                </a:rPr>
                <a:t>Guided Implementation</a:t>
              </a:r>
              <a:endParaRPr lang="en-CA" sz="1000" dirty="0" smtClean="0">
                <a:solidFill>
                  <a:sysClr val="windowText" lastClr="000000"/>
                </a:solidFill>
              </a:endParaRPr>
            </a:p>
            <a:p>
              <a:pPr lvl="2"/>
              <a:r>
                <a:rPr lang="en-CA" sz="1000" dirty="0" smtClean="0">
                  <a:solidFill>
                    <a:sysClr val="windowText" lastClr="000000"/>
                  </a:solidFill>
                </a:rPr>
                <a:t>Signifies an opportunity to speak with an Info-Tech analyst to receive tailored advice for your organization on the completion of this project.</a:t>
              </a:r>
              <a:endParaRPr lang="en-CA" sz="200" dirty="0" smtClean="0">
                <a:solidFill>
                  <a:sysClr val="windowText" lastClr="000000"/>
                </a:solidFill>
              </a:endParaRPr>
            </a:p>
            <a:p>
              <a:pPr marL="444500"/>
              <a:endParaRPr lang="en-CA" sz="1200" dirty="0" smtClean="0">
                <a:solidFill>
                  <a:sysClr val="windowText" lastClr="000000"/>
                </a:solidFill>
              </a:endParaRPr>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899" y="4055174"/>
              <a:ext cx="535706" cy="454252"/>
            </a:xfrm>
            <a:prstGeom prst="rect">
              <a:avLst/>
            </a:prstGeom>
          </p:spPr>
        </p:pic>
      </p:grpSp>
      <p:grpSp>
        <p:nvGrpSpPr>
          <p:cNvPr id="32" name="Group 31"/>
          <p:cNvGrpSpPr/>
          <p:nvPr/>
        </p:nvGrpSpPr>
        <p:grpSpPr>
          <a:xfrm>
            <a:off x="259110" y="2595155"/>
            <a:ext cx="8625780" cy="557784"/>
            <a:chOff x="259110" y="4656373"/>
            <a:chExt cx="8625780" cy="557784"/>
          </a:xfrm>
        </p:grpSpPr>
        <p:sp>
          <p:nvSpPr>
            <p:cNvPr id="33" name="TextBox 32"/>
            <p:cNvSpPr txBox="1"/>
            <p:nvPr/>
          </p:nvSpPr>
          <p:spPr>
            <a:xfrm>
              <a:off x="259110" y="4656373"/>
              <a:ext cx="8625780" cy="557784"/>
            </a:xfrm>
            <a:prstGeom prst="roundRect">
              <a:avLst/>
            </a:prstGeom>
            <a:solidFill>
              <a:srgbClr val="DDDDDD"/>
            </a:solidFill>
            <a:ln>
              <a:solidFill>
                <a:srgbClr val="2576B7"/>
              </a:solidFill>
            </a:ln>
          </p:spPr>
          <p:style>
            <a:lnRef idx="2">
              <a:schemeClr val="dk1">
                <a:shade val="50000"/>
              </a:schemeClr>
            </a:lnRef>
            <a:fillRef idx="1">
              <a:schemeClr val="dk1"/>
            </a:fillRef>
            <a:effectRef idx="0">
              <a:schemeClr val="dk1"/>
            </a:effectRef>
            <a:fontRef idx="minor">
              <a:schemeClr val="lt1"/>
            </a:fontRef>
          </p:style>
          <p:txBody>
            <a:bodyPr wrap="square" rtlCol="0">
              <a:noAutofit/>
            </a:bodyPr>
            <a:lstStyle/>
            <a:p>
              <a:pPr lvl="2"/>
              <a:r>
                <a:rPr lang="en-CA" sz="1000" b="1" dirty="0" smtClean="0">
                  <a:solidFill>
                    <a:sysClr val="windowText" lastClr="000000"/>
                  </a:solidFill>
                </a:rPr>
                <a:t>Workshop Activity</a:t>
              </a:r>
              <a:endParaRPr lang="en-CA" sz="1000" dirty="0" smtClean="0">
                <a:solidFill>
                  <a:sysClr val="windowText" lastClr="000000"/>
                </a:solidFill>
              </a:endParaRPr>
            </a:p>
            <a:p>
              <a:pPr lvl="2"/>
              <a:r>
                <a:rPr lang="en-CA" sz="1000" dirty="0" smtClean="0">
                  <a:solidFill>
                    <a:sysClr val="windowText" lastClr="000000"/>
                  </a:solidFill>
                </a:rPr>
                <a:t>Indicates that there are further details regarding the completion of this project while working in workshop setting. </a:t>
              </a:r>
              <a:endParaRPr lang="en-CA" sz="200" dirty="0" smtClean="0">
                <a:solidFill>
                  <a:sysClr val="windowText" lastClr="000000"/>
                </a:solidFill>
              </a:endParaRPr>
            </a:p>
            <a:p>
              <a:pPr marL="444500"/>
              <a:endParaRPr lang="en-CA" sz="1200" dirty="0" smtClean="0">
                <a:solidFill>
                  <a:sysClr val="windowText" lastClr="000000"/>
                </a:solidFill>
              </a:endParaRPr>
            </a:p>
          </p:txBody>
        </p:sp>
        <p:grpSp>
          <p:nvGrpSpPr>
            <p:cNvPr id="34" name="Group 33"/>
            <p:cNvGrpSpPr/>
            <p:nvPr/>
          </p:nvGrpSpPr>
          <p:grpSpPr>
            <a:xfrm>
              <a:off x="489294" y="4703496"/>
              <a:ext cx="519313" cy="451132"/>
              <a:chOff x="6986061" y="251300"/>
              <a:chExt cx="755364" cy="660054"/>
            </a:xfrm>
          </p:grpSpPr>
          <p:sp>
            <p:nvSpPr>
              <p:cNvPr id="35" name="Rectangle 34"/>
              <p:cNvSpPr/>
              <p:nvPr/>
            </p:nvSpPr>
            <p:spPr>
              <a:xfrm>
                <a:off x="6986061" y="251300"/>
                <a:ext cx="755364" cy="660054"/>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36" name="Picture 35" descr="on-site-workshops.png"/>
              <p:cNvPicPr>
                <a:picLocks noChangeAspect="1"/>
              </p:cNvPicPr>
              <p:nvPr/>
            </p:nvPicPr>
            <p:blipFill rotWithShape="1">
              <a:blip r:embed="rId3" cstate="print"/>
              <a:srcRect l="12204" t="22820" r="8463" b="22257"/>
              <a:stretch/>
            </p:blipFill>
            <p:spPr>
              <a:xfrm>
                <a:off x="7037303" y="355330"/>
                <a:ext cx="652880" cy="451994"/>
              </a:xfrm>
              <a:prstGeom prst="rect">
                <a:avLst/>
              </a:prstGeom>
              <a:ln>
                <a:noFill/>
              </a:ln>
              <a:effectLst/>
            </p:spPr>
          </p:pic>
        </p:grpSp>
      </p:grpSp>
      <p:pic>
        <p:nvPicPr>
          <p:cNvPr id="16" name="Picture 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254" y="3273322"/>
            <a:ext cx="462997" cy="492034"/>
          </a:xfrm>
          <a:prstGeom prst="rect">
            <a:avLst/>
          </a:prstGeom>
        </p:spPr>
      </p:pic>
    </p:spTree>
    <p:extLst>
      <p:ext uri="{BB962C8B-B14F-4D97-AF65-F5344CB8AC3E}">
        <p14:creationId xmlns:p14="http://schemas.microsoft.com/office/powerpoint/2010/main" val="2043274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ight Arrow 79"/>
          <p:cNvSpPr/>
          <p:nvPr/>
        </p:nvSpPr>
        <p:spPr>
          <a:xfrm>
            <a:off x="3548" y="4989758"/>
            <a:ext cx="4555816" cy="799875"/>
          </a:xfrm>
          <a:prstGeom prst="right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Where in web services is REST being applied today?</a:t>
            </a:r>
            <a:endParaRPr lang="en-CA" sz="1200" dirty="0">
              <a:solidFill>
                <a:schemeClr val="tx1"/>
              </a:solidFill>
            </a:endParaRPr>
          </a:p>
        </p:txBody>
      </p:sp>
      <p:sp>
        <p:nvSpPr>
          <p:cNvPr id="6" name="Title 5"/>
          <p:cNvSpPr>
            <a:spLocks noGrp="1"/>
          </p:cNvSpPr>
          <p:nvPr>
            <p:ph type="title"/>
          </p:nvPr>
        </p:nvSpPr>
        <p:spPr/>
        <p:txBody>
          <a:bodyPr/>
          <a:lstStyle/>
          <a:p>
            <a:r>
              <a:rPr lang="en-CA" dirty="0" smtClean="0"/>
              <a:t>Realize the importance of web APIs in the technology landscape today</a:t>
            </a:r>
            <a:endParaRPr lang="en-CA" dirty="0"/>
          </a:p>
        </p:txBody>
      </p:sp>
      <p:sp>
        <p:nvSpPr>
          <p:cNvPr id="7" name="Text Placeholder 6"/>
          <p:cNvSpPr>
            <a:spLocks noGrp="1"/>
          </p:cNvSpPr>
          <p:nvPr>
            <p:ph type="body" sz="quarter" idx="16"/>
          </p:nvPr>
        </p:nvSpPr>
        <p:spPr>
          <a:xfrm>
            <a:off x="4696742" y="4989758"/>
            <a:ext cx="3400013" cy="799875"/>
          </a:xfrm>
        </p:spPr>
        <p:txBody>
          <a:bodyPr/>
          <a:lstStyle/>
          <a:p>
            <a:r>
              <a:rPr lang="en-CA" b="1" dirty="0" smtClean="0"/>
              <a:t>Microservices Architecture</a:t>
            </a:r>
          </a:p>
          <a:p>
            <a:r>
              <a:rPr lang="en-CA" b="1" dirty="0"/>
              <a:t>E</a:t>
            </a:r>
            <a:r>
              <a:rPr lang="en-CA" b="1" dirty="0" smtClean="0"/>
              <a:t>nterprise Integration &amp; Development</a:t>
            </a:r>
          </a:p>
          <a:p>
            <a:r>
              <a:rPr lang="en-CA" b="1" dirty="0" smtClean="0"/>
              <a:t>Cloud Services (SaaS, PaaS, IaaS)</a:t>
            </a:r>
          </a:p>
        </p:txBody>
      </p:sp>
      <p:grpSp>
        <p:nvGrpSpPr>
          <p:cNvPr id="8" name="Group 7"/>
          <p:cNvGrpSpPr/>
          <p:nvPr/>
        </p:nvGrpSpPr>
        <p:grpSpPr>
          <a:xfrm>
            <a:off x="0" y="2385857"/>
            <a:ext cx="9020018" cy="2335487"/>
            <a:chOff x="-43286" y="675601"/>
            <a:chExt cx="9020018" cy="2335487"/>
          </a:xfrm>
        </p:grpSpPr>
        <p:sp>
          <p:nvSpPr>
            <p:cNvPr id="9" name="Right Arrow 8"/>
            <p:cNvSpPr/>
            <p:nvPr/>
          </p:nvSpPr>
          <p:spPr>
            <a:xfrm>
              <a:off x="-43286" y="1187048"/>
              <a:ext cx="9020018" cy="637925"/>
            </a:xfrm>
            <a:prstGeom prst="right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ectangle 9"/>
            <p:cNvSpPr/>
            <p:nvPr/>
          </p:nvSpPr>
          <p:spPr>
            <a:xfrm>
              <a:off x="289506" y="1234727"/>
              <a:ext cx="1559883" cy="585747"/>
            </a:xfrm>
            <a:prstGeom prst="rect">
              <a:avLst/>
            </a:prstGeom>
            <a:solidFill>
              <a:srgbClr val="5389B5"/>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00"/>
                </a:spcAft>
              </a:pPr>
              <a:r>
                <a:rPr lang="en-CA" sz="1200" b="1" dirty="0" smtClean="0">
                  <a:solidFill>
                    <a:schemeClr val="bg1"/>
                  </a:solidFill>
                </a:rPr>
                <a:t>Monolithic Application Libraries</a:t>
              </a:r>
              <a:endParaRPr lang="en-CA" sz="1200" b="1" dirty="0">
                <a:solidFill>
                  <a:schemeClr val="bg1"/>
                </a:solidFill>
              </a:endParaRPr>
            </a:p>
          </p:txBody>
        </p:sp>
        <p:sp>
          <p:nvSpPr>
            <p:cNvPr id="11" name="TextBox 10"/>
            <p:cNvSpPr txBox="1"/>
            <p:nvPr/>
          </p:nvSpPr>
          <p:spPr>
            <a:xfrm>
              <a:off x="289506" y="1860119"/>
              <a:ext cx="1561508" cy="1150967"/>
            </a:xfrm>
            <a:prstGeom prst="rect">
              <a:avLst/>
            </a:prstGeom>
            <a:solidFill>
              <a:schemeClr val="accent4">
                <a:lumMod val="20000"/>
                <a:lumOff val="80000"/>
              </a:schemeClr>
            </a:solidFill>
          </p:spPr>
          <p:txBody>
            <a:bodyPr wrap="square" rtlCol="0">
              <a:noAutofit/>
            </a:bodyPr>
            <a:lstStyle/>
            <a:p>
              <a:pPr>
                <a:spcAft>
                  <a:spcPts val="500"/>
                </a:spcAft>
              </a:pPr>
              <a:r>
                <a:rPr lang="en-CA" sz="1200" dirty="0" smtClean="0"/>
                <a:t>Any change required would necessitate a recompilation of the entire application.</a:t>
              </a:r>
              <a:endParaRPr lang="en-CA" sz="1200" dirty="0"/>
            </a:p>
          </p:txBody>
        </p:sp>
        <p:sp>
          <p:nvSpPr>
            <p:cNvPr id="12" name="Rectangle 11"/>
            <p:cNvSpPr/>
            <p:nvPr/>
          </p:nvSpPr>
          <p:spPr>
            <a:xfrm>
              <a:off x="1966323" y="1230201"/>
              <a:ext cx="1559883" cy="585747"/>
            </a:xfrm>
            <a:prstGeom prst="rect">
              <a:avLst/>
            </a:prstGeom>
            <a:solidFill>
              <a:srgbClr val="3C688C"/>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00"/>
                </a:spcAft>
              </a:pPr>
              <a:r>
                <a:rPr lang="en-CA" sz="1200" b="1" dirty="0" smtClean="0">
                  <a:solidFill>
                    <a:schemeClr val="bg1"/>
                  </a:solidFill>
                </a:rPr>
                <a:t>CORBA/IIOP</a:t>
              </a:r>
              <a:endParaRPr lang="en-CA" sz="1200" b="1" dirty="0">
                <a:solidFill>
                  <a:schemeClr val="bg1"/>
                </a:solidFill>
              </a:endParaRPr>
            </a:p>
          </p:txBody>
        </p:sp>
        <p:sp>
          <p:nvSpPr>
            <p:cNvPr id="13" name="Rectangle 12"/>
            <p:cNvSpPr/>
            <p:nvPr/>
          </p:nvSpPr>
          <p:spPr>
            <a:xfrm>
              <a:off x="3639925" y="1224661"/>
              <a:ext cx="1559883" cy="597229"/>
            </a:xfrm>
            <a:prstGeom prst="rect">
              <a:avLst/>
            </a:prstGeom>
            <a:solidFill>
              <a:srgbClr val="396283"/>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00"/>
                </a:spcAft>
              </a:pPr>
              <a:r>
                <a:rPr lang="en-CA" sz="1200" b="1" dirty="0" smtClean="0">
                  <a:solidFill>
                    <a:schemeClr val="bg1"/>
                  </a:solidFill>
                </a:rPr>
                <a:t>SOAP</a:t>
              </a:r>
              <a:endParaRPr lang="en-CA" sz="1200" b="1" dirty="0">
                <a:solidFill>
                  <a:schemeClr val="bg1"/>
                </a:solidFill>
              </a:endParaRPr>
            </a:p>
          </p:txBody>
        </p:sp>
        <p:sp>
          <p:nvSpPr>
            <p:cNvPr id="14" name="Rectangle 13"/>
            <p:cNvSpPr/>
            <p:nvPr/>
          </p:nvSpPr>
          <p:spPr>
            <a:xfrm>
              <a:off x="5313527" y="1224660"/>
              <a:ext cx="1559883" cy="585747"/>
            </a:xfrm>
            <a:prstGeom prst="rect">
              <a:avLst/>
            </a:prstGeom>
            <a:solidFill>
              <a:srgbClr val="29475F"/>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00"/>
                </a:spcAft>
              </a:pPr>
              <a:r>
                <a:rPr lang="en-CA" sz="1200" b="1" dirty="0" smtClean="0">
                  <a:solidFill>
                    <a:schemeClr val="bg1"/>
                  </a:solidFill>
                </a:rPr>
                <a:t>REST</a:t>
              </a:r>
              <a:endParaRPr lang="en-CA" sz="1200" b="1" dirty="0">
                <a:solidFill>
                  <a:schemeClr val="bg1"/>
                </a:solidFill>
              </a:endParaRPr>
            </a:p>
          </p:txBody>
        </p:sp>
        <p:grpSp>
          <p:nvGrpSpPr>
            <p:cNvPr id="15" name="Group 14"/>
            <p:cNvGrpSpPr/>
            <p:nvPr/>
          </p:nvGrpSpPr>
          <p:grpSpPr>
            <a:xfrm>
              <a:off x="210372" y="1234727"/>
              <a:ext cx="5043565" cy="1705176"/>
              <a:chOff x="210372" y="1234727"/>
              <a:chExt cx="5043565" cy="2389106"/>
            </a:xfrm>
          </p:grpSpPr>
          <p:cxnSp>
            <p:nvCxnSpPr>
              <p:cNvPr id="21" name="Straight Connector 20"/>
              <p:cNvCxnSpPr/>
              <p:nvPr/>
            </p:nvCxnSpPr>
            <p:spPr>
              <a:xfrm flipV="1">
                <a:off x="1905144" y="1256741"/>
                <a:ext cx="0" cy="2367091"/>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574428" y="1234727"/>
                <a:ext cx="0" cy="2389105"/>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253937" y="1256740"/>
                <a:ext cx="0" cy="2367093"/>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10372" y="1256741"/>
                <a:ext cx="0" cy="2367092"/>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7322904" y="675601"/>
              <a:ext cx="1204332" cy="1631216"/>
            </a:xfrm>
            <a:prstGeom prst="rect">
              <a:avLst/>
            </a:prstGeom>
            <a:noFill/>
          </p:spPr>
          <p:txBody>
            <a:bodyPr wrap="square" rtlCol="0">
              <a:spAutoFit/>
            </a:bodyPr>
            <a:lstStyle/>
            <a:p>
              <a:r>
                <a:rPr lang="en-CA" sz="10000" b="1" i="1" dirty="0" smtClean="0">
                  <a:solidFill>
                    <a:schemeClr val="tx1">
                      <a:lumMod val="60000"/>
                      <a:lumOff val="40000"/>
                    </a:schemeClr>
                  </a:solidFill>
                </a:rPr>
                <a:t>∞</a:t>
              </a:r>
              <a:endParaRPr lang="en-CA" sz="10000" b="1" i="1" dirty="0">
                <a:solidFill>
                  <a:schemeClr val="tx1">
                    <a:lumMod val="60000"/>
                    <a:lumOff val="40000"/>
                  </a:schemeClr>
                </a:solidFill>
              </a:endParaRPr>
            </a:p>
          </p:txBody>
        </p:sp>
        <p:sp>
          <p:nvSpPr>
            <p:cNvPr id="17" name="TextBox 16"/>
            <p:cNvSpPr txBox="1"/>
            <p:nvPr/>
          </p:nvSpPr>
          <p:spPr>
            <a:xfrm>
              <a:off x="1960900" y="1860120"/>
              <a:ext cx="1565306" cy="1150968"/>
            </a:xfrm>
            <a:prstGeom prst="rect">
              <a:avLst/>
            </a:prstGeom>
            <a:solidFill>
              <a:schemeClr val="accent4">
                <a:lumMod val="20000"/>
                <a:lumOff val="80000"/>
              </a:schemeClr>
            </a:solidFill>
          </p:spPr>
          <p:txBody>
            <a:bodyPr wrap="square" rtlCol="0">
              <a:noAutofit/>
            </a:bodyPr>
            <a:lstStyle/>
            <a:p>
              <a:pPr>
                <a:spcAft>
                  <a:spcPts val="500"/>
                </a:spcAft>
              </a:pPr>
              <a:r>
                <a:rPr lang="en-CA" sz="1200" dirty="0" smtClean="0"/>
                <a:t>Implementation was complex and sometimes non-implementable.</a:t>
              </a:r>
            </a:p>
            <a:p>
              <a:pPr>
                <a:spcAft>
                  <a:spcPts val="500"/>
                </a:spcAft>
              </a:pPr>
              <a:r>
                <a:rPr lang="en-CA" sz="1200" dirty="0" smtClean="0"/>
                <a:t>Costly to implement.</a:t>
              </a:r>
            </a:p>
          </p:txBody>
        </p:sp>
        <p:sp>
          <p:nvSpPr>
            <p:cNvPr id="18" name="TextBox 17"/>
            <p:cNvSpPr txBox="1"/>
            <p:nvPr/>
          </p:nvSpPr>
          <p:spPr>
            <a:xfrm>
              <a:off x="3637450" y="1860119"/>
              <a:ext cx="1562357" cy="1150967"/>
            </a:xfrm>
            <a:prstGeom prst="rect">
              <a:avLst/>
            </a:prstGeom>
            <a:solidFill>
              <a:schemeClr val="accent4">
                <a:lumMod val="20000"/>
                <a:lumOff val="80000"/>
              </a:schemeClr>
            </a:solidFill>
          </p:spPr>
          <p:txBody>
            <a:bodyPr wrap="square" rtlCol="0">
              <a:noAutofit/>
            </a:bodyPr>
            <a:lstStyle/>
            <a:p>
              <a:pPr>
                <a:spcAft>
                  <a:spcPts val="500"/>
                </a:spcAft>
              </a:pPr>
              <a:r>
                <a:rPr lang="en-CA" sz="1200" dirty="0" smtClean="0"/>
                <a:t>Inconsistent APIs across providers.</a:t>
              </a:r>
            </a:p>
          </p:txBody>
        </p:sp>
        <p:sp>
          <p:nvSpPr>
            <p:cNvPr id="19" name="TextBox 18"/>
            <p:cNvSpPr txBox="1"/>
            <p:nvPr/>
          </p:nvSpPr>
          <p:spPr>
            <a:xfrm>
              <a:off x="5322655" y="1860119"/>
              <a:ext cx="1550756" cy="1150967"/>
            </a:xfrm>
            <a:prstGeom prst="rect">
              <a:avLst/>
            </a:prstGeom>
            <a:solidFill>
              <a:schemeClr val="accent3">
                <a:lumMod val="40000"/>
                <a:lumOff val="60000"/>
                <a:alpha val="22000"/>
              </a:schemeClr>
            </a:solidFill>
          </p:spPr>
          <p:txBody>
            <a:bodyPr wrap="square" rtlCol="0">
              <a:noAutofit/>
            </a:bodyPr>
            <a:lstStyle/>
            <a:p>
              <a:pPr>
                <a:spcAft>
                  <a:spcPts val="500"/>
                </a:spcAft>
              </a:pPr>
              <a:r>
                <a:rPr lang="en-CA" sz="1200" dirty="0" smtClean="0"/>
                <a:t>Consistent approach for web services to make function calls using GET, PUT, POST, DELETE.</a:t>
              </a:r>
            </a:p>
          </p:txBody>
        </p:sp>
        <p:sp>
          <p:nvSpPr>
            <p:cNvPr id="20" name="TextBox 19"/>
            <p:cNvSpPr txBox="1"/>
            <p:nvPr/>
          </p:nvSpPr>
          <p:spPr>
            <a:xfrm>
              <a:off x="7322905" y="1842495"/>
              <a:ext cx="1397484" cy="646331"/>
            </a:xfrm>
            <a:prstGeom prst="rect">
              <a:avLst/>
            </a:prstGeom>
            <a:noFill/>
          </p:spPr>
          <p:txBody>
            <a:bodyPr wrap="square" rtlCol="0">
              <a:spAutoFit/>
            </a:bodyPr>
            <a:lstStyle/>
            <a:p>
              <a:r>
                <a:rPr lang="en-CA" sz="1200" b="1" dirty="0" smtClean="0">
                  <a:solidFill>
                    <a:schemeClr val="tx1">
                      <a:lumMod val="60000"/>
                      <a:lumOff val="40000"/>
                    </a:schemeClr>
                  </a:solidFill>
                </a:rPr>
                <a:t>Technological Advancements in APIs…</a:t>
              </a:r>
              <a:endParaRPr lang="en-CA" sz="1200" b="1" dirty="0">
                <a:solidFill>
                  <a:schemeClr val="tx1">
                    <a:lumMod val="60000"/>
                    <a:lumOff val="40000"/>
                  </a:schemeClr>
                </a:solidFill>
              </a:endParaRPr>
            </a:p>
          </p:txBody>
        </p:sp>
      </p:grpSp>
      <p:sp>
        <p:nvSpPr>
          <p:cNvPr id="25" name="Text Placeholder 10"/>
          <p:cNvSpPr txBox="1">
            <a:spLocks/>
          </p:cNvSpPr>
          <p:nvPr/>
        </p:nvSpPr>
        <p:spPr>
          <a:xfrm>
            <a:off x="249302" y="1244735"/>
            <a:ext cx="8620124" cy="94691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As applications have become more distributed, technologies continued to evolve to allow for more scalable ways to develop APIs. Web APIs are now the forefront for web service communication between and within enterprise applications.</a:t>
            </a:r>
            <a:endParaRPr lang="en-CA" sz="1600" b="1" dirty="0"/>
          </a:p>
        </p:txBody>
      </p:sp>
      <p:sp>
        <p:nvSpPr>
          <p:cNvPr id="26" name="Pentagon 25"/>
          <p:cNvSpPr/>
          <p:nvPr/>
        </p:nvSpPr>
        <p:spPr>
          <a:xfrm>
            <a:off x="0" y="2385857"/>
            <a:ext cx="6584576" cy="438643"/>
          </a:xfrm>
          <a:prstGeom prst="homePlat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marL="176213"/>
            <a:r>
              <a:rPr lang="en-US" sz="1400" b="1" dirty="0" smtClean="0">
                <a:solidFill>
                  <a:schemeClr val="bg1"/>
                </a:solidFill>
              </a:rPr>
              <a:t>Application Architecture Evolution</a:t>
            </a:r>
            <a:endParaRPr lang="en-US" sz="1400" b="1" dirty="0">
              <a:solidFill>
                <a:schemeClr val="bg1"/>
              </a:solidFill>
            </a:endParaRPr>
          </a:p>
        </p:txBody>
      </p:sp>
    </p:spTree>
    <p:extLst>
      <p:ext uri="{BB962C8B-B14F-4D97-AF65-F5344CB8AC3E}">
        <p14:creationId xmlns:p14="http://schemas.microsoft.com/office/powerpoint/2010/main" val="138207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S:\CORPORATE\Departments\IT\Production Team\Stock Images\ThinkStock (2012)\empty cloud.jpg"/>
          <p:cNvPicPr>
            <a:picLocks noChangeAspect="1" noChangeArrowheads="1"/>
          </p:cNvPicPr>
          <p:nvPr/>
        </p:nvPicPr>
        <p:blipFill>
          <a:blip r:embed="rId14" cstate="print"/>
          <a:srcRect/>
          <a:stretch>
            <a:fillRect/>
          </a:stretch>
        </p:blipFill>
        <p:spPr bwMode="auto">
          <a:xfrm>
            <a:off x="940816" y="2298587"/>
            <a:ext cx="1047188" cy="785941"/>
          </a:xfrm>
          <a:prstGeom prst="rect">
            <a:avLst/>
          </a:prstGeom>
          <a:noFill/>
        </p:spPr>
      </p:pic>
      <p:pic>
        <p:nvPicPr>
          <p:cNvPr id="28" name="Picture 27" descr="S:\CORPORATE\Departments\IT\Production Team\Stock Images\ThinkStock (2012)\empty cloud.jpg"/>
          <p:cNvPicPr>
            <a:picLocks noChangeAspect="1" noChangeArrowheads="1"/>
          </p:cNvPicPr>
          <p:nvPr/>
        </p:nvPicPr>
        <p:blipFill>
          <a:blip r:embed="rId14" cstate="print"/>
          <a:srcRect/>
          <a:stretch>
            <a:fillRect/>
          </a:stretch>
        </p:blipFill>
        <p:spPr bwMode="auto">
          <a:xfrm>
            <a:off x="940816" y="3387604"/>
            <a:ext cx="1047188" cy="785941"/>
          </a:xfrm>
          <a:prstGeom prst="rect">
            <a:avLst/>
          </a:prstGeom>
          <a:noFill/>
        </p:spPr>
      </p:pic>
      <p:sp>
        <p:nvSpPr>
          <p:cNvPr id="29" name="Left-Right Arrow 28"/>
          <p:cNvSpPr/>
          <p:nvPr/>
        </p:nvSpPr>
        <p:spPr>
          <a:xfrm>
            <a:off x="1121214" y="2832325"/>
            <a:ext cx="665950" cy="126857"/>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30" name="Left-Right Arrow 29"/>
          <p:cNvSpPr/>
          <p:nvPr/>
        </p:nvSpPr>
        <p:spPr>
          <a:xfrm>
            <a:off x="1121213" y="3887502"/>
            <a:ext cx="665951" cy="126857"/>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ctr" rtl="0" fontAlgn="base">
              <a:spcBef>
                <a:spcPct val="0"/>
              </a:spcBef>
              <a:spcAft>
                <a:spcPct val="0"/>
              </a:spcAft>
              <a:defRPr kern="1200">
                <a:solidFill>
                  <a:schemeClr val="dk1"/>
                </a:solidFill>
                <a:latin typeface="+mn-lt"/>
                <a:ea typeface="+mn-ea"/>
                <a:cs typeface="+mn-cs"/>
              </a:defRPr>
            </a:lvl1pPr>
            <a:lvl2pPr marL="457200" algn="ctr" rtl="0" fontAlgn="base">
              <a:spcBef>
                <a:spcPct val="0"/>
              </a:spcBef>
              <a:spcAft>
                <a:spcPct val="0"/>
              </a:spcAft>
              <a:defRPr kern="1200">
                <a:solidFill>
                  <a:schemeClr val="dk1"/>
                </a:solidFill>
                <a:latin typeface="+mn-lt"/>
                <a:ea typeface="+mn-ea"/>
                <a:cs typeface="+mn-cs"/>
              </a:defRPr>
            </a:lvl2pPr>
            <a:lvl3pPr marL="914400" algn="ctr" rtl="0" fontAlgn="base">
              <a:spcBef>
                <a:spcPct val="0"/>
              </a:spcBef>
              <a:spcAft>
                <a:spcPct val="0"/>
              </a:spcAft>
              <a:defRPr kern="1200">
                <a:solidFill>
                  <a:schemeClr val="dk1"/>
                </a:solidFill>
                <a:latin typeface="+mn-lt"/>
                <a:ea typeface="+mn-ea"/>
                <a:cs typeface="+mn-cs"/>
              </a:defRPr>
            </a:lvl3pPr>
            <a:lvl4pPr marL="1371600" algn="ctr" rtl="0" fontAlgn="base">
              <a:spcBef>
                <a:spcPct val="0"/>
              </a:spcBef>
              <a:spcAft>
                <a:spcPct val="0"/>
              </a:spcAft>
              <a:defRPr kern="1200">
                <a:solidFill>
                  <a:schemeClr val="dk1"/>
                </a:solidFill>
                <a:latin typeface="+mn-lt"/>
                <a:ea typeface="+mn-ea"/>
                <a:cs typeface="+mn-cs"/>
              </a:defRPr>
            </a:lvl4pPr>
            <a:lvl5pPr marL="1828800" algn="ctr"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dirty="0"/>
          </a:p>
        </p:txBody>
      </p:sp>
      <p:sp>
        <p:nvSpPr>
          <p:cNvPr id="31" name="TextBox 59"/>
          <p:cNvSpPr txBox="1"/>
          <p:nvPr/>
        </p:nvSpPr>
        <p:spPr>
          <a:xfrm>
            <a:off x="927092" y="2400452"/>
            <a:ext cx="1028939" cy="38600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200" dirty="0" smtClean="0"/>
              <a:t>Transfer Protocol</a:t>
            </a:r>
            <a:endParaRPr lang="en-US" sz="1200" dirty="0"/>
          </a:p>
        </p:txBody>
      </p:sp>
      <p:sp>
        <p:nvSpPr>
          <p:cNvPr id="32" name="TextBox 64"/>
          <p:cNvSpPr txBox="1"/>
          <p:nvPr/>
        </p:nvSpPr>
        <p:spPr>
          <a:xfrm>
            <a:off x="927092" y="3469647"/>
            <a:ext cx="1028939" cy="38600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200" dirty="0" smtClean="0"/>
              <a:t>Transfer Protocol</a:t>
            </a:r>
            <a:endParaRPr lang="en-US" sz="1200" dirty="0"/>
          </a:p>
        </p:txBody>
      </p:sp>
      <p:sp>
        <p:nvSpPr>
          <p:cNvPr id="8" name="Title 7"/>
          <p:cNvSpPr>
            <a:spLocks noGrp="1"/>
          </p:cNvSpPr>
          <p:nvPr>
            <p:ph type="title"/>
          </p:nvPr>
        </p:nvSpPr>
        <p:spPr>
          <a:xfrm>
            <a:off x="251520" y="260648"/>
            <a:ext cx="8625780" cy="864096"/>
          </a:xfrm>
        </p:spPr>
        <p:txBody>
          <a:bodyPr/>
          <a:lstStyle/>
          <a:p>
            <a:r>
              <a:rPr lang="en-US" dirty="0"/>
              <a:t>The growing demand for efficient processes </a:t>
            </a:r>
            <a:r>
              <a:rPr lang="en-US" dirty="0" smtClean="0"/>
              <a:t>is driving the need for better integration among services and applications</a:t>
            </a:r>
            <a:endParaRPr lang="en-US" dirty="0"/>
          </a:p>
        </p:txBody>
      </p:sp>
      <p:sp>
        <p:nvSpPr>
          <p:cNvPr id="17" name="Text Placeholder 16"/>
          <p:cNvSpPr>
            <a:spLocks noGrp="1"/>
          </p:cNvSpPr>
          <p:nvPr>
            <p:ph type="body" sz="quarter" idx="19"/>
          </p:nvPr>
        </p:nvSpPr>
        <p:spPr>
          <a:xfrm>
            <a:off x="251520" y="1173106"/>
            <a:ext cx="8620124" cy="657225"/>
          </a:xfrm>
        </p:spPr>
        <p:txBody>
          <a:bodyPr/>
          <a:lstStyle/>
          <a:p>
            <a:r>
              <a:rPr lang="en-US" dirty="0" smtClean="0"/>
              <a:t>Business processes cross applications and services as well as leverage data assets to deliver functionality to users and integrate partners.</a:t>
            </a:r>
            <a:endParaRPr lang="en-US" dirty="0"/>
          </a:p>
        </p:txBody>
      </p:sp>
      <p:grpSp>
        <p:nvGrpSpPr>
          <p:cNvPr id="2" name="Group 1"/>
          <p:cNvGrpSpPr/>
          <p:nvPr/>
        </p:nvGrpSpPr>
        <p:grpSpPr>
          <a:xfrm>
            <a:off x="121986" y="2060848"/>
            <a:ext cx="5475239" cy="2848535"/>
            <a:chOff x="121986" y="2060848"/>
            <a:chExt cx="5475239" cy="2848535"/>
          </a:xfrm>
        </p:grpSpPr>
        <p:sp>
          <p:nvSpPr>
            <p:cNvPr id="9" name="Rounded Rectangle 8"/>
            <p:cNvSpPr/>
            <p:nvPr>
              <p:custDataLst>
                <p:tags r:id="rId2"/>
              </p:custDataLst>
            </p:nvPr>
          </p:nvSpPr>
          <p:spPr>
            <a:xfrm>
              <a:off x="2073375" y="2060848"/>
              <a:ext cx="3523850" cy="382442"/>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en-US" sz="1400" dirty="0" smtClean="0">
                  <a:solidFill>
                    <a:schemeClr val="tx1"/>
                  </a:solidFill>
                </a:rPr>
                <a:t>Process Orchestration</a:t>
              </a:r>
              <a:endParaRPr lang="en-US" sz="1400" dirty="0">
                <a:solidFill>
                  <a:schemeClr val="tx1"/>
                </a:solidFill>
              </a:endParaRPr>
            </a:p>
          </p:txBody>
        </p:sp>
        <p:sp>
          <p:nvSpPr>
            <p:cNvPr id="10" name="Rounded Rectangle 9"/>
            <p:cNvSpPr/>
            <p:nvPr>
              <p:custDataLst>
                <p:tags r:id="rId3"/>
              </p:custDataLst>
            </p:nvPr>
          </p:nvSpPr>
          <p:spPr>
            <a:xfrm>
              <a:off x="3943170" y="2508974"/>
              <a:ext cx="1654053" cy="1859462"/>
            </a:xfrm>
            <a:prstGeom prst="round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ctr" anchorCtr="0"/>
            <a:lstStyle/>
            <a:p>
              <a:pPr algn="r"/>
              <a:r>
                <a:rPr lang="en-US" sz="1400" dirty="0" smtClean="0">
                  <a:solidFill>
                    <a:schemeClr val="tx1"/>
                  </a:solidFill>
                </a:rPr>
                <a:t>Applications</a:t>
              </a:r>
              <a:endParaRPr lang="en-US" sz="1400" dirty="0">
                <a:solidFill>
                  <a:schemeClr val="tx1"/>
                </a:solidFill>
              </a:endParaRPr>
            </a:p>
          </p:txBody>
        </p:sp>
        <p:sp>
          <p:nvSpPr>
            <p:cNvPr id="11" name="Rounded Rectangle 10"/>
            <p:cNvSpPr/>
            <p:nvPr>
              <p:custDataLst>
                <p:tags r:id="rId4"/>
              </p:custDataLst>
            </p:nvPr>
          </p:nvSpPr>
          <p:spPr>
            <a:xfrm>
              <a:off x="2600754" y="3920308"/>
              <a:ext cx="2385191" cy="435193"/>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l"/>
              <a:r>
                <a:rPr lang="en-US" sz="1400" dirty="0" smtClean="0"/>
                <a:t>Data</a:t>
              </a:r>
              <a:endParaRPr lang="en-US" sz="1400" dirty="0"/>
            </a:p>
          </p:txBody>
        </p:sp>
        <p:sp>
          <p:nvSpPr>
            <p:cNvPr id="12" name="Rounded Rectangle 11"/>
            <p:cNvSpPr/>
            <p:nvPr>
              <p:custDataLst>
                <p:tags r:id="rId5"/>
              </p:custDataLst>
            </p:nvPr>
          </p:nvSpPr>
          <p:spPr>
            <a:xfrm>
              <a:off x="2073375" y="4434626"/>
              <a:ext cx="3523848" cy="474757"/>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b" anchorCtr="0"/>
            <a:lstStyle/>
            <a:p>
              <a:pPr algn="ctr"/>
              <a:r>
                <a:rPr lang="en-US" sz="1400" dirty="0" smtClean="0">
                  <a:solidFill>
                    <a:schemeClr val="tx1"/>
                  </a:solidFill>
                </a:rPr>
                <a:t>Infrastructure</a:t>
              </a:r>
              <a:endParaRPr lang="en-US" sz="1400" dirty="0">
                <a:solidFill>
                  <a:schemeClr val="tx1"/>
                </a:solidFill>
              </a:endParaRPr>
            </a:p>
          </p:txBody>
        </p:sp>
        <p:sp>
          <p:nvSpPr>
            <p:cNvPr id="13" name="Rounded Rectangle 12"/>
            <p:cNvSpPr/>
            <p:nvPr>
              <p:custDataLst>
                <p:tags r:id="rId6"/>
              </p:custDataLst>
            </p:nvPr>
          </p:nvSpPr>
          <p:spPr>
            <a:xfrm>
              <a:off x="2600754" y="2614728"/>
              <a:ext cx="1678024" cy="1186890"/>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b" anchorCtr="0"/>
            <a:lstStyle/>
            <a:p>
              <a:pPr algn="l"/>
              <a:r>
                <a:rPr lang="en-US" sz="1400" dirty="0" smtClean="0">
                  <a:solidFill>
                    <a:schemeClr val="tx1"/>
                  </a:solidFill>
                </a:rPr>
                <a:t>ESB</a:t>
              </a:r>
              <a:endParaRPr lang="en-US" sz="1400" dirty="0">
                <a:solidFill>
                  <a:schemeClr val="tx1"/>
                </a:solidFill>
              </a:endParaRPr>
            </a:p>
          </p:txBody>
        </p:sp>
        <p:sp>
          <p:nvSpPr>
            <p:cNvPr id="14" name="Rounded Rectangle 13"/>
            <p:cNvSpPr/>
            <p:nvPr>
              <p:custDataLst>
                <p:tags r:id="rId7"/>
              </p:custDataLst>
            </p:nvPr>
          </p:nvSpPr>
          <p:spPr>
            <a:xfrm rot="16200000">
              <a:off x="2850384" y="3334688"/>
              <a:ext cx="2281466" cy="287661"/>
            </a:xfrm>
            <a:prstGeom prst="round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solidFill>
                    <a:schemeClr val="tx1"/>
                  </a:solidFill>
                </a:rPr>
                <a:t>Internal  Web APIs</a:t>
              </a:r>
              <a:endParaRPr lang="en-US" sz="1400" dirty="0">
                <a:solidFill>
                  <a:schemeClr val="tx1"/>
                </a:solidFill>
              </a:endParaRPr>
            </a:p>
          </p:txBody>
        </p:sp>
        <p:sp>
          <p:nvSpPr>
            <p:cNvPr id="34" name="Rounded Rectangle 33"/>
            <p:cNvSpPr/>
            <p:nvPr>
              <p:custDataLst>
                <p:tags r:id="rId8"/>
              </p:custDataLst>
            </p:nvPr>
          </p:nvSpPr>
          <p:spPr>
            <a:xfrm>
              <a:off x="2061392" y="3247738"/>
              <a:ext cx="431490" cy="1107763"/>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vert="vert270" rtlCol="0" anchor="ctr" anchorCtr="0"/>
            <a:lstStyle/>
            <a:p>
              <a:r>
                <a:rPr lang="en-US" sz="1000" dirty="0" smtClean="0">
                  <a:solidFill>
                    <a:schemeClr val="tx1"/>
                  </a:solidFill>
                </a:rPr>
                <a:t>Partner Gateway</a:t>
              </a:r>
              <a:endParaRPr lang="en-US" sz="1000" dirty="0">
                <a:solidFill>
                  <a:schemeClr val="tx1"/>
                </a:solidFill>
              </a:endParaRPr>
            </a:p>
          </p:txBody>
        </p:sp>
        <p:sp>
          <p:nvSpPr>
            <p:cNvPr id="35" name="Rounded Rectangle 34"/>
            <p:cNvSpPr/>
            <p:nvPr>
              <p:custDataLst>
                <p:tags r:id="rId9"/>
              </p:custDataLst>
            </p:nvPr>
          </p:nvSpPr>
          <p:spPr>
            <a:xfrm>
              <a:off x="121986" y="3649587"/>
              <a:ext cx="982842" cy="606632"/>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nchorCtr="0"/>
            <a:lstStyle/>
            <a:p>
              <a:r>
                <a:rPr lang="en-US" sz="1400" dirty="0" smtClean="0">
                  <a:solidFill>
                    <a:schemeClr val="tx1"/>
                  </a:solidFill>
                </a:rPr>
                <a:t>Business Partners</a:t>
              </a:r>
              <a:endParaRPr lang="en-US" sz="1400" dirty="0">
                <a:solidFill>
                  <a:schemeClr val="tx1"/>
                </a:solidFill>
              </a:endParaRPr>
            </a:p>
          </p:txBody>
        </p:sp>
        <p:sp>
          <p:nvSpPr>
            <p:cNvPr id="36" name="Rounded Rectangle 35"/>
            <p:cNvSpPr/>
            <p:nvPr>
              <p:custDataLst>
                <p:tags r:id="rId10"/>
              </p:custDataLst>
            </p:nvPr>
          </p:nvSpPr>
          <p:spPr>
            <a:xfrm>
              <a:off x="124647" y="2622810"/>
              <a:ext cx="982842" cy="606632"/>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nchorCtr="0"/>
            <a:lstStyle/>
            <a:p>
              <a:r>
                <a:rPr lang="en-US" sz="1400" dirty="0" smtClean="0">
                  <a:solidFill>
                    <a:schemeClr val="tx1"/>
                  </a:solidFill>
                </a:rPr>
                <a:t>Business Users</a:t>
              </a:r>
              <a:endParaRPr lang="en-US" sz="1400" dirty="0">
                <a:solidFill>
                  <a:schemeClr val="tx1"/>
                </a:solidFill>
              </a:endParaRPr>
            </a:p>
          </p:txBody>
        </p:sp>
        <p:sp>
          <p:nvSpPr>
            <p:cNvPr id="37" name="Rounded Rectangle 36"/>
            <p:cNvSpPr/>
            <p:nvPr>
              <p:custDataLst>
                <p:tags r:id="rId11"/>
              </p:custDataLst>
            </p:nvPr>
          </p:nvSpPr>
          <p:spPr>
            <a:xfrm>
              <a:off x="2061392" y="2496041"/>
              <a:ext cx="431491" cy="672569"/>
            </a:xfrm>
            <a:prstGeom prst="roundRect">
              <a:avLst/>
            </a:prstGeom>
            <a:solidFill>
              <a:schemeClr val="tx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vert="vert270" rtlCol="0" anchor="ctr" anchorCtr="0"/>
            <a:lstStyle/>
            <a:p>
              <a:r>
                <a:rPr lang="en-US" sz="1000" dirty="0">
                  <a:solidFill>
                    <a:schemeClr val="tx1"/>
                  </a:solidFill>
                </a:rPr>
                <a:t>Web Servers</a:t>
              </a:r>
            </a:p>
          </p:txBody>
        </p:sp>
      </p:grpSp>
      <p:grpSp>
        <p:nvGrpSpPr>
          <p:cNvPr id="19" name="Group 28"/>
          <p:cNvGrpSpPr/>
          <p:nvPr/>
        </p:nvGrpSpPr>
        <p:grpSpPr>
          <a:xfrm>
            <a:off x="5707882" y="2060848"/>
            <a:ext cx="3184599" cy="4339951"/>
            <a:chOff x="-3970735" y="2489203"/>
            <a:chExt cx="2321540" cy="3246494"/>
          </a:xfrm>
        </p:grpSpPr>
        <p:sp>
          <p:nvSpPr>
            <p:cNvPr id="20" name="Rectangle 19"/>
            <p:cNvSpPr/>
            <p:nvPr/>
          </p:nvSpPr>
          <p:spPr>
            <a:xfrm>
              <a:off x="-3970735" y="2677732"/>
              <a:ext cx="2321540" cy="3057965"/>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82880" indent="-182880">
                <a:buFont typeface="Arial" pitchFamily="34" charset="0"/>
                <a:buChar char="•"/>
              </a:pPr>
              <a:r>
                <a:rPr lang="en-CA" sz="1200" b="1" dirty="0" smtClean="0">
                  <a:solidFill>
                    <a:schemeClr val="tx1"/>
                  </a:solidFill>
                </a:rPr>
                <a:t>APIs </a:t>
              </a:r>
              <a:r>
                <a:rPr lang="en-CA" sz="1200" b="1" dirty="0">
                  <a:solidFill>
                    <a:schemeClr val="tx1"/>
                  </a:solidFill>
                </a:rPr>
                <a:t>– </a:t>
              </a:r>
              <a:r>
                <a:rPr lang="en-CA" sz="1200" dirty="0">
                  <a:solidFill>
                    <a:schemeClr val="tx1"/>
                  </a:solidFill>
                </a:rPr>
                <a:t>a </a:t>
              </a:r>
              <a:r>
                <a:rPr lang="en-US" sz="1200" dirty="0">
                  <a:solidFill>
                    <a:schemeClr val="tx1"/>
                  </a:solidFill>
                </a:rPr>
                <a:t>programmatic interface into an application’s functions, data, or </a:t>
              </a:r>
              <a:r>
                <a:rPr lang="en-US" sz="1200" dirty="0" smtClean="0">
                  <a:solidFill>
                    <a:schemeClr val="tx1"/>
                  </a:solidFill>
                </a:rPr>
                <a:t>process</a:t>
              </a:r>
              <a:r>
                <a:rPr lang="en-US" sz="1200" dirty="0">
                  <a:solidFill>
                    <a:schemeClr val="tx1"/>
                  </a:solidFill>
                </a:rPr>
                <a:t> </a:t>
              </a:r>
              <a:r>
                <a:rPr lang="en-US" sz="1200" dirty="0" smtClean="0">
                  <a:solidFill>
                    <a:schemeClr val="tx1"/>
                  </a:solidFill>
                </a:rPr>
                <a:t>that operates over a network.</a:t>
              </a:r>
              <a:endParaRPr lang="en-CA" sz="1200" dirty="0">
                <a:solidFill>
                  <a:schemeClr val="tx1"/>
                </a:solidFill>
              </a:endParaRPr>
            </a:p>
            <a:p>
              <a:pPr marL="182880" indent="-182880" algn="l">
                <a:buFont typeface="Arial" pitchFamily="34" charset="0"/>
                <a:buChar char="•"/>
              </a:pPr>
              <a:r>
                <a:rPr lang="en-CA" sz="1200" b="1" dirty="0" smtClean="0">
                  <a:solidFill>
                    <a:schemeClr val="tx1"/>
                  </a:solidFill>
                </a:rPr>
                <a:t>ESB – </a:t>
              </a:r>
              <a:r>
                <a:rPr lang="en-CA" sz="1200" dirty="0" smtClean="0">
                  <a:solidFill>
                    <a:schemeClr val="tx1"/>
                  </a:solidFill>
                </a:rPr>
                <a:t>a software architecture model used for designing and implementing the interaction and communication between mutually interacting software applications.</a:t>
              </a:r>
            </a:p>
            <a:p>
              <a:pPr marL="182880" indent="-182880" algn="l">
                <a:buFont typeface="Arial" pitchFamily="34" charset="0"/>
                <a:buChar char="•"/>
              </a:pPr>
              <a:r>
                <a:rPr lang="en-CA" sz="1200" b="1" dirty="0" smtClean="0">
                  <a:solidFill>
                    <a:schemeClr val="tx1"/>
                  </a:solidFill>
                </a:rPr>
                <a:t>Process Orchestration –</a:t>
              </a:r>
              <a:r>
                <a:rPr lang="en-CA" sz="1200" dirty="0" smtClean="0">
                  <a:solidFill>
                    <a:schemeClr val="tx1"/>
                  </a:solidFill>
                </a:rPr>
                <a:t> management of multi-interaction processes across business applications and people.</a:t>
              </a:r>
            </a:p>
            <a:p>
              <a:pPr marL="182880" indent="-182880" algn="l">
                <a:buFont typeface="Arial" pitchFamily="34" charset="0"/>
                <a:buChar char="•"/>
              </a:pPr>
              <a:r>
                <a:rPr lang="en-CA" sz="1200" b="1" dirty="0" smtClean="0">
                  <a:solidFill>
                    <a:schemeClr val="tx1"/>
                  </a:solidFill>
                </a:rPr>
                <a:t>Application</a:t>
              </a:r>
              <a:r>
                <a:rPr lang="en-CA" sz="1200" dirty="0" smtClean="0">
                  <a:solidFill>
                    <a:schemeClr val="tx1"/>
                  </a:solidFill>
                </a:rPr>
                <a:t> </a:t>
              </a:r>
              <a:r>
                <a:rPr lang="en-CA" sz="1200" b="1" dirty="0" smtClean="0">
                  <a:solidFill>
                    <a:schemeClr val="tx1"/>
                  </a:solidFill>
                </a:rPr>
                <a:t>–</a:t>
              </a:r>
              <a:r>
                <a:rPr lang="en-CA" sz="1200" dirty="0" smtClean="0">
                  <a:solidFill>
                    <a:schemeClr val="tx1"/>
                  </a:solidFill>
                </a:rPr>
                <a:t> running instance of a business software program operated by a user or a running server program that responds to requests.</a:t>
              </a:r>
            </a:p>
            <a:p>
              <a:pPr marL="182880" indent="-182880" algn="l">
                <a:buFont typeface="Arial" pitchFamily="34" charset="0"/>
                <a:buChar char="•"/>
              </a:pPr>
              <a:r>
                <a:rPr lang="en-US" sz="1200" b="1" dirty="0" smtClean="0">
                  <a:solidFill>
                    <a:schemeClr val="tx1"/>
                  </a:solidFill>
                </a:rPr>
                <a:t>Partner gateway services </a:t>
              </a:r>
              <a:r>
                <a:rPr lang="en-US" sz="1200" dirty="0" smtClean="0">
                  <a:solidFill>
                    <a:schemeClr val="tx1"/>
                  </a:solidFill>
                </a:rPr>
                <a:t>and </a:t>
              </a:r>
              <a:r>
                <a:rPr lang="en-US" sz="1200" b="1" dirty="0" smtClean="0">
                  <a:solidFill>
                    <a:schemeClr val="tx1"/>
                  </a:solidFill>
                </a:rPr>
                <a:t>web servers </a:t>
              </a:r>
              <a:r>
                <a:rPr lang="en-US" sz="1200" dirty="0" smtClean="0">
                  <a:solidFill>
                    <a:schemeClr val="tx1"/>
                  </a:solidFill>
                </a:rPr>
                <a:t>act as a pipeline, transferring information from the business to clients and business partners.</a:t>
              </a:r>
            </a:p>
            <a:p>
              <a:pPr marL="182880" indent="-182880" algn="l">
                <a:buFont typeface="Arial" pitchFamily="34" charset="0"/>
                <a:buChar char="•"/>
              </a:pPr>
              <a:r>
                <a:rPr lang="en-CA" sz="1200" b="1" dirty="0" smtClean="0">
                  <a:solidFill>
                    <a:schemeClr val="tx1"/>
                  </a:solidFill>
                </a:rPr>
                <a:t>Data – </a:t>
              </a:r>
              <a:r>
                <a:rPr lang="en-CA" sz="1200" dirty="0" smtClean="0">
                  <a:solidFill>
                    <a:schemeClr val="tx1"/>
                  </a:solidFill>
                </a:rPr>
                <a:t>an application data repository.</a:t>
              </a:r>
            </a:p>
            <a:p>
              <a:pPr marL="182880" indent="-182880" algn="l">
                <a:buFont typeface="Arial" pitchFamily="34" charset="0"/>
                <a:buChar char="•"/>
              </a:pPr>
              <a:r>
                <a:rPr lang="en-CA" sz="1200" b="1" dirty="0" smtClean="0">
                  <a:solidFill>
                    <a:schemeClr val="tx1"/>
                  </a:solidFill>
                </a:rPr>
                <a:t>Infrastructure – </a:t>
              </a:r>
              <a:r>
                <a:rPr lang="en-CA" sz="1200" dirty="0" smtClean="0">
                  <a:solidFill>
                    <a:schemeClr val="tx1"/>
                  </a:solidFill>
                </a:rPr>
                <a:t>the underlying foundation of the system, which includes basic support services and hardware.</a:t>
              </a:r>
            </a:p>
            <a:p>
              <a:pPr algn="l">
                <a:buFont typeface="Arial" pitchFamily="34" charset="0"/>
                <a:buChar char="•"/>
              </a:pPr>
              <a:endParaRPr lang="en-CA" sz="1200" dirty="0" smtClean="0">
                <a:solidFill>
                  <a:schemeClr val="tx1"/>
                </a:solidFill>
              </a:endParaRPr>
            </a:p>
          </p:txBody>
        </p:sp>
        <p:sp>
          <p:nvSpPr>
            <p:cNvPr id="21" name="Round Same Side Corner Rectangle 20"/>
            <p:cNvSpPr/>
            <p:nvPr/>
          </p:nvSpPr>
          <p:spPr>
            <a:xfrm>
              <a:off x="-3970735" y="2489203"/>
              <a:ext cx="2321538" cy="20027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Architectural Components</a:t>
              </a:r>
              <a:endParaRPr lang="en-CA" sz="1200" b="1" dirty="0">
                <a:solidFill>
                  <a:schemeClr val="bg1"/>
                </a:solidFill>
              </a:endParaRPr>
            </a:p>
          </p:txBody>
        </p:sp>
      </p:grpSp>
      <p:sp>
        <p:nvSpPr>
          <p:cNvPr id="24" name="Rounded Rectangle 23"/>
          <p:cNvSpPr/>
          <p:nvPr>
            <p:custDataLst>
              <p:tags r:id="rId1"/>
            </p:custDataLst>
          </p:nvPr>
        </p:nvSpPr>
        <p:spPr>
          <a:xfrm rot="16200000">
            <a:off x="808384" y="3337038"/>
            <a:ext cx="2281466" cy="287661"/>
          </a:xfrm>
          <a:prstGeom prst="round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solidFill>
                  <a:schemeClr val="tx1"/>
                </a:solidFill>
              </a:rPr>
              <a:t>External Web  APIs</a:t>
            </a:r>
            <a:endParaRPr lang="en-US" sz="1400" dirty="0">
              <a:solidFill>
                <a:schemeClr val="tx1"/>
              </a:solidFill>
            </a:endParaRPr>
          </a:p>
        </p:txBody>
      </p:sp>
      <p:grpSp>
        <p:nvGrpSpPr>
          <p:cNvPr id="42" name="Group 41"/>
          <p:cNvGrpSpPr/>
          <p:nvPr/>
        </p:nvGrpSpPr>
        <p:grpSpPr>
          <a:xfrm>
            <a:off x="280706" y="5024658"/>
            <a:ext cx="5259766" cy="1322179"/>
            <a:chOff x="337457" y="4683515"/>
            <a:chExt cx="5259766" cy="1322179"/>
          </a:xfrm>
        </p:grpSpPr>
        <p:grpSp>
          <p:nvGrpSpPr>
            <p:cNvPr id="43" name="Group 35"/>
            <p:cNvGrpSpPr/>
            <p:nvPr/>
          </p:nvGrpSpPr>
          <p:grpSpPr>
            <a:xfrm>
              <a:off x="337457" y="4683515"/>
              <a:ext cx="5259766" cy="285749"/>
              <a:chOff x="2267744" y="1791644"/>
              <a:chExt cx="5259766" cy="285749"/>
            </a:xfrm>
            <a:solidFill>
              <a:srgbClr val="B0C534"/>
            </a:solidFill>
            <a:effectLst>
              <a:outerShdw blurRad="25400" dist="25400" dir="2700000" algn="ctr" rotWithShape="0">
                <a:srgbClr val="000000">
                  <a:alpha val="10000"/>
                </a:srgbClr>
              </a:outerShdw>
            </a:effectLst>
          </p:grpSpPr>
          <p:sp>
            <p:nvSpPr>
              <p:cNvPr id="45" name="Round Same Side Corner Rectangle 97"/>
              <p:cNvSpPr/>
              <p:nvPr/>
            </p:nvSpPr>
            <p:spPr>
              <a:xfrm>
                <a:off x="2267744" y="1791644"/>
                <a:ext cx="5259766" cy="285749"/>
              </a:xfrm>
              <a:prstGeom prst="rect">
                <a:avLst/>
              </a:prstGeom>
              <a:solidFill>
                <a:srgbClr val="B0C534"/>
              </a:solidFill>
              <a:ln w="25400" cap="flat" cmpd="sng" algn="ctr">
                <a:solidFill>
                  <a:srgbClr val="B0C534"/>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CA" sz="1100" b="0" i="1" u="none" strike="noStrike" kern="0" cap="none" spc="0" normalizeH="0" baseline="0" noProof="0" dirty="0" smtClean="0">
                    <a:ln>
                      <a:noFill/>
                    </a:ln>
                    <a:solidFill>
                      <a:srgbClr val="FFFFFF"/>
                    </a:solidFill>
                    <a:effectLst/>
                    <a:uLnTx/>
                    <a:uFillTx/>
                    <a:latin typeface="Georgia"/>
                    <a:ea typeface="+mn-ea"/>
                    <a:cs typeface="+mn-cs"/>
                  </a:rPr>
                  <a:t>Info-Tech Insight</a:t>
                </a:r>
              </a:p>
            </p:txBody>
          </p:sp>
          <p:pic>
            <p:nvPicPr>
              <p:cNvPr id="46" name="Picture 44" descr="insight-sm.wmf"/>
              <p:cNvPicPr>
                <a:picLocks noChangeAspect="1"/>
              </p:cNvPicPr>
              <p:nvPr/>
            </p:nvPicPr>
            <p:blipFill>
              <a:blip r:embed="rId15" cstate="print"/>
              <a:stretch>
                <a:fillRect/>
              </a:stretch>
            </p:blipFill>
            <p:spPr>
              <a:xfrm>
                <a:off x="7222840" y="1846230"/>
                <a:ext cx="240000" cy="180000"/>
              </a:xfrm>
              <a:prstGeom prst="rect">
                <a:avLst/>
              </a:prstGeom>
              <a:solidFill>
                <a:srgbClr val="B0C534"/>
              </a:solidFill>
              <a:ln w="25400">
                <a:solidFill>
                  <a:srgbClr val="B0C534"/>
                </a:solidFill>
              </a:ln>
            </p:spPr>
          </p:pic>
        </p:grpSp>
        <p:sp>
          <p:nvSpPr>
            <p:cNvPr id="44" name="Text Placeholder 12"/>
            <p:cNvSpPr txBox="1">
              <a:spLocks/>
            </p:cNvSpPr>
            <p:nvPr/>
          </p:nvSpPr>
          <p:spPr>
            <a:xfrm>
              <a:off x="337457" y="4990937"/>
              <a:ext cx="5259766" cy="1014757"/>
            </a:xfrm>
            <a:prstGeom prst="rect">
              <a:avLst/>
            </a:prstGeom>
            <a:solidFill>
              <a:srgbClr val="FFFFFF">
                <a:lumMod val="95000"/>
              </a:srgbClr>
            </a:solidFill>
            <a:ln w="25400">
              <a:solidFill>
                <a:srgbClr val="FFFFFF">
                  <a:lumMod val="95000"/>
                </a:srgb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Organizations that adopt a </a:t>
              </a:r>
              <a:r>
                <a:rPr lang="en-US" dirty="0" smtClean="0"/>
                <a:t>Service-Oriented </a:t>
              </a:r>
              <a:r>
                <a:rPr lang="en-US" dirty="0"/>
                <a:t>Architecture, without proper integration implementation, end up with SOS: </a:t>
              </a:r>
              <a:r>
                <a:rPr lang="en-US" dirty="0" smtClean="0"/>
                <a:t>Service-Oriented Spaghetti. </a:t>
              </a:r>
              <a:r>
                <a:rPr lang="en-US" dirty="0"/>
                <a:t>Use web APIs to map, </a:t>
              </a:r>
              <a:r>
                <a:rPr lang="en-US" dirty="0" smtClean="0"/>
                <a:t>manage, </a:t>
              </a:r>
              <a:r>
                <a:rPr lang="en-US" dirty="0"/>
                <a:t>and control service interactions regardless of underlying implementation to deliver appropriate functionality to business users.</a:t>
              </a:r>
              <a:endParaRPr lang="en-US" b="1" i="1" u="sng" dirty="0">
                <a:solidFill>
                  <a:srgbClr val="0070C0"/>
                </a:solidFill>
              </a:endParaRPr>
            </a:p>
          </p:txBody>
        </p:sp>
      </p:grpSp>
    </p:spTree>
    <p:extLst>
      <p:ext uri="{BB962C8B-B14F-4D97-AF65-F5344CB8AC3E}">
        <p14:creationId xmlns:p14="http://schemas.microsoft.com/office/powerpoint/2010/main" val="32685100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365bbbcf4b61bb75aa21172c5b5d669e43f826"/>
  <p:tag name="ISPRING_RESOURCE_PATHS_HASH_PRESENTER" val="9fe85daf02742da1adfe8e7456ec82fbda11f6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KbGn35i.sEi.9HXfLze1t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UTuOl6IfI0yvJPewHXaAH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2Y9PGouq4UGlKLLvEZGXW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6M3lv.BKyUOhZBhL_MJ8p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5NUkuy.nkCgH2z9m0217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YSMe4x4VE2RqK9jKfHsv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KbGn35i.sEi.9HXfLze1t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YSMe4x4VE2RqK9jKfHsv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YSMe4x4VE2RqK9jKfHsv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YSMe4x4VE2RqK9jKfHsv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YSMe4x4VE2RqK9jKfHsv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3159</Words>
  <Application>Microsoft Office PowerPoint</Application>
  <PresentationFormat>On-screen Show (4:3)</PresentationFormat>
  <Paragraphs>259</Paragraphs>
  <Slides>15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2" baseType="lpstr">
      <vt:lpstr>Arial</vt:lpstr>
      <vt:lpstr>Calibri</vt:lpstr>
      <vt:lpstr>Georgia</vt:lpstr>
      <vt:lpstr>Open Sans</vt:lpstr>
      <vt:lpstr>Wingdings</vt:lpstr>
      <vt:lpstr>Theme1</vt:lpstr>
      <vt:lpstr>PowerPoint Presentation</vt:lpstr>
      <vt:lpstr>Our understanding of the problem</vt:lpstr>
      <vt:lpstr>Executive summary </vt:lpstr>
      <vt:lpstr>PowerPoint Presentation</vt:lpstr>
      <vt:lpstr>PowerPoint Presentation</vt:lpstr>
      <vt:lpstr>Workshop Overview </vt:lpstr>
      <vt:lpstr>Use these icons to help direct you as you navigate this research </vt:lpstr>
      <vt:lpstr>Realize the importance of web APIs in the technology landscape today</vt:lpstr>
      <vt:lpstr>The growing demand for efficient processes is driving the need for better integration among services and applications</vt:lpstr>
      <vt:lpstr>The goal of web APIs is improved quality and reusability</vt:lpstr>
      <vt:lpstr>Understand the importance of web APIs in the marketplace</vt:lpstr>
      <vt:lpstr>Web APIs should enable business strategy execution</vt:lpstr>
      <vt:lpstr>Unfortunately not everyone is doing web API development effectively</vt:lpstr>
      <vt:lpstr>Use web APIs to enable below-the-line process improvement</vt:lpstr>
      <vt:lpstr>Use web APIs to enable above-the-line revenue generation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2015-07-13T14:28:44Z</dcterms:created>
  <dcterms:modified xsi:type="dcterms:W3CDTF">2015-07-13T14:30:00Z</dcterms:modified>
  <cp:contentStatus/>
</cp:coreProperties>
</file>