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21"/>
  </p:notesMasterIdLst>
  <p:handoutMasterIdLst>
    <p:handoutMasterId r:id="rId22"/>
  </p:handoutMasterIdLst>
  <p:sldIdLst>
    <p:sldId id="278" r:id="rId2"/>
    <p:sldId id="279" r:id="rId3"/>
    <p:sldId id="484" r:id="rId4"/>
    <p:sldId id="403" r:id="rId5"/>
    <p:sldId id="399" r:id="rId6"/>
    <p:sldId id="560" r:id="rId7"/>
    <p:sldId id="552" r:id="rId8"/>
    <p:sldId id="558" r:id="rId9"/>
    <p:sldId id="485" r:id="rId10"/>
    <p:sldId id="554" r:id="rId11"/>
    <p:sldId id="557" r:id="rId12"/>
    <p:sldId id="559" r:id="rId13"/>
    <p:sldId id="572" r:id="rId14"/>
    <p:sldId id="570" r:id="rId15"/>
    <p:sldId id="553" r:id="rId16"/>
    <p:sldId id="561" r:id="rId17"/>
    <p:sldId id="426" r:id="rId18"/>
    <p:sldId id="410" r:id="rId19"/>
    <p:sldId id="412" r:id="rId20"/>
  </p:sldIdLst>
  <p:sldSz cx="9144000" cy="6858000" type="screen4x3"/>
  <p:notesSz cx="6858000" cy="9144000"/>
  <p:custShowLst>
    <p:custShow name="Custom Show 1" id="0">
      <p:sldLst>
        <p:sld r:id="rId2"/>
        <p:sld r:id="rId3"/>
      </p:sldLst>
    </p:custShow>
  </p:custShowLst>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5" name="Author" initials="A" lastIdx="0" clrIdx="1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8BB6"/>
    <a:srgbClr val="7E909E"/>
    <a:srgbClr val="29475F"/>
    <a:srgbClr val="243F54"/>
    <a:srgbClr val="2B9E36"/>
    <a:srgbClr val="000000"/>
    <a:srgbClr val="A24130"/>
    <a:srgbClr val="CBDBE7"/>
    <a:srgbClr val="2576B7"/>
    <a:srgbClr val="B0C5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0EF20-D3F5-438B-8B59-32E1DC6D5C41}" v="39" dt="2020-08-13T16:16:32.027"/>
    <p1510:client id="{9FFA5B0D-36E8-46FE-B41E-29DCA10783DE}" v="4" dt="2020-08-12T16:30:38.0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6688" autoAdjust="0"/>
    <p:restoredTop sz="96807" autoAdjust="0"/>
  </p:normalViewPr>
  <p:slideViewPr>
    <p:cSldViewPr snapToGrid="0">
      <p:cViewPr varScale="1">
        <p:scale>
          <a:sx n="76" d="100"/>
          <a:sy n="76" d="100"/>
        </p:scale>
        <p:origin x="1412" y="64"/>
      </p:cViewPr>
      <p:guideLst>
        <p:guide orient="horz" pos="2160"/>
        <p:guide pos="20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94977E-675B-4FAE-8DDC-F132E0448FDE}"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CA"/>
        </a:p>
      </dgm:t>
    </dgm:pt>
    <dgm:pt modelId="{B6414A33-AE9B-4A57-951C-86ADB6269E7B}">
      <dgm:prSet phldrT="[Text]" custT="1">
        <dgm:style>
          <a:lnRef idx="3">
            <a:schemeClr val="lt1"/>
          </a:lnRef>
          <a:fillRef idx="1">
            <a:schemeClr val="accent2"/>
          </a:fillRef>
          <a:effectRef idx="1">
            <a:schemeClr val="accent2"/>
          </a:effectRef>
          <a:fontRef idx="minor">
            <a:schemeClr val="lt1"/>
          </a:fontRef>
        </dgm:style>
      </dgm:prSet>
      <dgm:spPr>
        <a:noFill/>
        <a:ln>
          <a:solidFill>
            <a:schemeClr val="accent2"/>
          </a:solidFill>
        </a:ln>
        <a:effectLst/>
      </dgm:spPr>
      <dgm:t>
        <a:bodyPr/>
        <a:lstStyle/>
        <a:p>
          <a:pPr algn="l"/>
          <a:r>
            <a:rPr lang="en-US" sz="1800" b="1" dirty="0">
              <a:solidFill>
                <a:schemeClr val="tx1"/>
              </a:solidFill>
              <a:latin typeface="+mn-lt"/>
            </a:rPr>
            <a:t>Why are you protecting data?</a:t>
          </a:r>
          <a:endParaRPr lang="en-CA" sz="1800" b="1" dirty="0">
            <a:solidFill>
              <a:schemeClr val="tx1"/>
            </a:solidFill>
            <a:latin typeface="+mn-lt"/>
          </a:endParaRPr>
        </a:p>
      </dgm:t>
    </dgm:pt>
    <dgm:pt modelId="{00A9EF79-7A06-4D76-8D07-936362AA37BC}" type="parTrans" cxnId="{E5EE9CE8-2FF5-458E-A239-F7FB0B5A7643}">
      <dgm:prSet/>
      <dgm:spPr/>
      <dgm:t>
        <a:bodyPr/>
        <a:lstStyle/>
        <a:p>
          <a:endParaRPr lang="en-CA">
            <a:latin typeface="+mn-lt"/>
          </a:endParaRPr>
        </a:p>
      </dgm:t>
    </dgm:pt>
    <dgm:pt modelId="{5A2EC44E-F62B-47A4-9541-5A74B5ED5F50}" type="sibTrans" cxnId="{E5EE9CE8-2FF5-458E-A239-F7FB0B5A7643}">
      <dgm:prSet/>
      <dgm:spPr/>
      <dgm:t>
        <a:bodyPr/>
        <a:lstStyle/>
        <a:p>
          <a:endParaRPr lang="en-CA">
            <a:latin typeface="+mn-lt"/>
          </a:endParaRPr>
        </a:p>
      </dgm:t>
    </dgm:pt>
    <dgm:pt modelId="{50894D89-F7A4-4446-ADC5-8431A4896A15}">
      <dgm:prSet phldrT="[Text]"/>
      <dgm:spPr/>
      <dgm:t>
        <a:bodyPr/>
        <a:lstStyle/>
        <a:p>
          <a:r>
            <a:rPr lang="en-US" dirty="0">
              <a:latin typeface="+mn-lt"/>
            </a:rPr>
            <a:t>Disaster Recovery</a:t>
          </a:r>
          <a:endParaRPr lang="en-CA" dirty="0">
            <a:latin typeface="+mn-lt"/>
          </a:endParaRPr>
        </a:p>
      </dgm:t>
    </dgm:pt>
    <dgm:pt modelId="{877F5FC6-F31F-4B8D-991D-BCB53B452FDD}" type="parTrans" cxnId="{FE114326-5E86-4879-8461-57C4BD5CA8D8}">
      <dgm:prSet/>
      <dgm:spPr/>
      <dgm:t>
        <a:bodyPr/>
        <a:lstStyle/>
        <a:p>
          <a:endParaRPr lang="en-CA">
            <a:latin typeface="+mn-lt"/>
          </a:endParaRPr>
        </a:p>
      </dgm:t>
    </dgm:pt>
    <dgm:pt modelId="{539BC4D0-8A2C-4A8E-8A12-E22BA9318945}" type="sibTrans" cxnId="{FE114326-5E86-4879-8461-57C4BD5CA8D8}">
      <dgm:prSet/>
      <dgm:spPr/>
      <dgm:t>
        <a:bodyPr/>
        <a:lstStyle/>
        <a:p>
          <a:endParaRPr lang="en-CA">
            <a:latin typeface="+mn-lt"/>
          </a:endParaRPr>
        </a:p>
      </dgm:t>
    </dgm:pt>
    <dgm:pt modelId="{8102C6DD-28FF-4F30-B171-A1754B2BD33F}">
      <dgm:prSet phldrT="[Text]">
        <dgm:style>
          <a:lnRef idx="3">
            <a:schemeClr val="lt1"/>
          </a:lnRef>
          <a:fillRef idx="1">
            <a:schemeClr val="accent2"/>
          </a:fillRef>
          <a:effectRef idx="1">
            <a:schemeClr val="accent2"/>
          </a:effectRef>
          <a:fontRef idx="minor">
            <a:schemeClr val="lt1"/>
          </a:fontRef>
        </dgm:style>
      </dgm:prSet>
      <dgm:spPr>
        <a:noFill/>
        <a:ln>
          <a:solidFill>
            <a:schemeClr val="accent2"/>
          </a:solidFill>
        </a:ln>
        <a:effectLst/>
      </dgm:spPr>
      <dgm:t>
        <a:bodyPr/>
        <a:lstStyle/>
        <a:p>
          <a:pPr algn="l"/>
          <a:r>
            <a:rPr lang="en-US" b="1" dirty="0">
              <a:solidFill>
                <a:schemeClr val="tx1"/>
              </a:solidFill>
              <a:latin typeface="+mn-lt"/>
            </a:rPr>
            <a:t>What are you protecting?</a:t>
          </a:r>
          <a:endParaRPr lang="en-CA" b="1" dirty="0">
            <a:solidFill>
              <a:schemeClr val="tx1"/>
            </a:solidFill>
            <a:latin typeface="+mn-lt"/>
          </a:endParaRPr>
        </a:p>
      </dgm:t>
    </dgm:pt>
    <dgm:pt modelId="{105844CA-1C42-46B6-B8C2-FFC95EFCA16C}" type="parTrans" cxnId="{8AEA1DDB-AA95-498B-8FFD-125A5A26E39C}">
      <dgm:prSet/>
      <dgm:spPr/>
      <dgm:t>
        <a:bodyPr/>
        <a:lstStyle/>
        <a:p>
          <a:endParaRPr lang="en-CA">
            <a:latin typeface="+mn-lt"/>
          </a:endParaRPr>
        </a:p>
      </dgm:t>
    </dgm:pt>
    <dgm:pt modelId="{6CCC285F-C2C2-4744-8C26-A1B1DB516417}" type="sibTrans" cxnId="{8AEA1DDB-AA95-498B-8FFD-125A5A26E39C}">
      <dgm:prSet/>
      <dgm:spPr/>
      <dgm:t>
        <a:bodyPr/>
        <a:lstStyle/>
        <a:p>
          <a:endParaRPr lang="en-CA">
            <a:latin typeface="+mn-lt"/>
          </a:endParaRPr>
        </a:p>
      </dgm:t>
    </dgm:pt>
    <dgm:pt modelId="{5B899CBC-265C-4DE5-9225-EB565A0FC1EC}">
      <dgm:prSet phldrT="[Text]"/>
      <dgm:spPr/>
      <dgm:t>
        <a:bodyPr/>
        <a:lstStyle/>
        <a:p>
          <a:r>
            <a:rPr lang="en-US" dirty="0">
              <a:latin typeface="+mn-lt"/>
            </a:rPr>
            <a:t>Device Type</a:t>
          </a:r>
          <a:endParaRPr lang="en-CA" dirty="0">
            <a:latin typeface="+mn-lt"/>
          </a:endParaRPr>
        </a:p>
      </dgm:t>
    </dgm:pt>
    <dgm:pt modelId="{A2FA06DB-CF08-4B18-9370-D191546E64BF}" type="parTrans" cxnId="{F422FDA6-3B96-4941-996E-81AA03B0EA94}">
      <dgm:prSet/>
      <dgm:spPr/>
      <dgm:t>
        <a:bodyPr/>
        <a:lstStyle/>
        <a:p>
          <a:endParaRPr lang="en-CA">
            <a:latin typeface="+mn-lt"/>
          </a:endParaRPr>
        </a:p>
      </dgm:t>
    </dgm:pt>
    <dgm:pt modelId="{41A5EB10-7903-4916-95B6-4D868F941A89}" type="sibTrans" cxnId="{F422FDA6-3B96-4941-996E-81AA03B0EA94}">
      <dgm:prSet/>
      <dgm:spPr/>
      <dgm:t>
        <a:bodyPr/>
        <a:lstStyle/>
        <a:p>
          <a:endParaRPr lang="en-CA">
            <a:latin typeface="+mn-lt"/>
          </a:endParaRPr>
        </a:p>
      </dgm:t>
    </dgm:pt>
    <dgm:pt modelId="{50BA2E8E-F9B3-4B98-A373-6C02EF9DF5D2}">
      <dgm:prSet phldrT="[Text]"/>
      <dgm:spPr/>
      <dgm:t>
        <a:bodyPr/>
        <a:lstStyle/>
        <a:p>
          <a:r>
            <a:rPr lang="en-US" dirty="0">
              <a:latin typeface="+mn-lt"/>
            </a:rPr>
            <a:t>Data Type</a:t>
          </a:r>
          <a:endParaRPr lang="en-CA" dirty="0">
            <a:latin typeface="+mn-lt"/>
          </a:endParaRPr>
        </a:p>
      </dgm:t>
    </dgm:pt>
    <dgm:pt modelId="{9CFC6BD4-F0DA-4CF2-A0C9-10AB0E79B107}" type="parTrans" cxnId="{E7748A16-C657-4248-9017-F64547826C36}">
      <dgm:prSet/>
      <dgm:spPr/>
      <dgm:t>
        <a:bodyPr/>
        <a:lstStyle/>
        <a:p>
          <a:endParaRPr lang="en-CA">
            <a:latin typeface="+mn-lt"/>
          </a:endParaRPr>
        </a:p>
      </dgm:t>
    </dgm:pt>
    <dgm:pt modelId="{BFFFF755-A489-4AA8-80C9-60E03F9C06B6}" type="sibTrans" cxnId="{E7748A16-C657-4248-9017-F64547826C36}">
      <dgm:prSet/>
      <dgm:spPr/>
      <dgm:t>
        <a:bodyPr/>
        <a:lstStyle/>
        <a:p>
          <a:endParaRPr lang="en-CA">
            <a:latin typeface="+mn-lt"/>
          </a:endParaRPr>
        </a:p>
      </dgm:t>
    </dgm:pt>
    <dgm:pt modelId="{A9F707A2-CD80-4CDB-ACC6-3C860A514230}">
      <dgm:prSet phldrT="[Text]">
        <dgm:style>
          <a:lnRef idx="3">
            <a:schemeClr val="lt1"/>
          </a:lnRef>
          <a:fillRef idx="1">
            <a:schemeClr val="accent2"/>
          </a:fillRef>
          <a:effectRef idx="1">
            <a:schemeClr val="accent2"/>
          </a:effectRef>
          <a:fontRef idx="minor">
            <a:schemeClr val="lt1"/>
          </a:fontRef>
        </dgm:style>
      </dgm:prSet>
      <dgm:spPr>
        <a:noFill/>
        <a:ln>
          <a:solidFill>
            <a:schemeClr val="accent2"/>
          </a:solidFill>
        </a:ln>
        <a:effectLst/>
      </dgm:spPr>
      <dgm:t>
        <a:bodyPr/>
        <a:lstStyle/>
        <a:p>
          <a:pPr algn="l"/>
          <a:r>
            <a:rPr lang="en-US" b="1" dirty="0">
              <a:solidFill>
                <a:schemeClr val="tx1"/>
              </a:solidFill>
              <a:latin typeface="+mn-lt"/>
            </a:rPr>
            <a:t>How are you protecting data?</a:t>
          </a:r>
          <a:endParaRPr lang="en-CA" b="1" dirty="0">
            <a:solidFill>
              <a:schemeClr val="tx1"/>
            </a:solidFill>
            <a:latin typeface="+mn-lt"/>
          </a:endParaRPr>
        </a:p>
      </dgm:t>
    </dgm:pt>
    <dgm:pt modelId="{52E0C6A9-EFC3-40E2-8A30-5925FB6BEAD2}" type="parTrans" cxnId="{4F1BC314-81B0-4778-92DD-431AE522660F}">
      <dgm:prSet/>
      <dgm:spPr/>
      <dgm:t>
        <a:bodyPr/>
        <a:lstStyle/>
        <a:p>
          <a:endParaRPr lang="en-CA">
            <a:latin typeface="+mn-lt"/>
          </a:endParaRPr>
        </a:p>
      </dgm:t>
    </dgm:pt>
    <dgm:pt modelId="{155F3BDF-FDE2-4F42-B763-4C7FBEF9A9F1}" type="sibTrans" cxnId="{4F1BC314-81B0-4778-92DD-431AE522660F}">
      <dgm:prSet/>
      <dgm:spPr/>
      <dgm:t>
        <a:bodyPr/>
        <a:lstStyle/>
        <a:p>
          <a:endParaRPr lang="en-CA">
            <a:latin typeface="+mn-lt"/>
          </a:endParaRPr>
        </a:p>
      </dgm:t>
    </dgm:pt>
    <dgm:pt modelId="{6564871E-5637-4A05-AA4E-FD00AE3BEF24}">
      <dgm:prSet phldrT="[Text]"/>
      <dgm:spPr/>
      <dgm:t>
        <a:bodyPr/>
        <a:lstStyle/>
        <a:p>
          <a:r>
            <a:rPr lang="en-US" dirty="0">
              <a:latin typeface="+mn-lt"/>
            </a:rPr>
            <a:t>Protection Technology</a:t>
          </a:r>
          <a:endParaRPr lang="en-CA" dirty="0">
            <a:latin typeface="+mn-lt"/>
          </a:endParaRPr>
        </a:p>
      </dgm:t>
    </dgm:pt>
    <dgm:pt modelId="{6BC7C6F6-8194-4F4E-864E-F271B62BECC3}" type="parTrans" cxnId="{B68851A5-07A0-4631-8523-4EF498EEE29A}">
      <dgm:prSet/>
      <dgm:spPr/>
      <dgm:t>
        <a:bodyPr/>
        <a:lstStyle/>
        <a:p>
          <a:endParaRPr lang="en-CA">
            <a:latin typeface="+mn-lt"/>
          </a:endParaRPr>
        </a:p>
      </dgm:t>
    </dgm:pt>
    <dgm:pt modelId="{1CE387EA-95EE-43F6-922C-68D102BB979E}" type="sibTrans" cxnId="{B68851A5-07A0-4631-8523-4EF498EEE29A}">
      <dgm:prSet/>
      <dgm:spPr/>
      <dgm:t>
        <a:bodyPr/>
        <a:lstStyle/>
        <a:p>
          <a:endParaRPr lang="en-CA">
            <a:latin typeface="+mn-lt"/>
          </a:endParaRPr>
        </a:p>
      </dgm:t>
    </dgm:pt>
    <dgm:pt modelId="{585CB348-8EE8-41B7-B3C1-7613422786A9}">
      <dgm:prSet phldrT="[Text]"/>
      <dgm:spPr/>
      <dgm:t>
        <a:bodyPr/>
        <a:lstStyle/>
        <a:p>
          <a:r>
            <a:rPr lang="en-US" dirty="0">
              <a:latin typeface="+mn-lt"/>
            </a:rPr>
            <a:t>Access Technology</a:t>
          </a:r>
          <a:endParaRPr lang="en-CA" dirty="0">
            <a:latin typeface="+mn-lt"/>
          </a:endParaRPr>
        </a:p>
      </dgm:t>
    </dgm:pt>
    <dgm:pt modelId="{609FA0D4-C996-439E-BD0B-760DC8ACA300}" type="parTrans" cxnId="{888A7661-5B8A-4935-B066-08153FB4667A}">
      <dgm:prSet/>
      <dgm:spPr/>
      <dgm:t>
        <a:bodyPr/>
        <a:lstStyle/>
        <a:p>
          <a:endParaRPr lang="en-CA">
            <a:latin typeface="+mn-lt"/>
          </a:endParaRPr>
        </a:p>
      </dgm:t>
    </dgm:pt>
    <dgm:pt modelId="{7B343898-F69D-40EF-8217-B8D738B74A78}" type="sibTrans" cxnId="{888A7661-5B8A-4935-B066-08153FB4667A}">
      <dgm:prSet/>
      <dgm:spPr/>
      <dgm:t>
        <a:bodyPr/>
        <a:lstStyle/>
        <a:p>
          <a:endParaRPr lang="en-CA">
            <a:latin typeface="+mn-lt"/>
          </a:endParaRPr>
        </a:p>
      </dgm:t>
    </dgm:pt>
    <dgm:pt modelId="{90C427FE-E4D2-401A-9A71-776082BC493D}">
      <dgm:prSet phldrT="[Text]">
        <dgm:style>
          <a:lnRef idx="3">
            <a:schemeClr val="lt1"/>
          </a:lnRef>
          <a:fillRef idx="1">
            <a:schemeClr val="accent2"/>
          </a:fillRef>
          <a:effectRef idx="1">
            <a:schemeClr val="accent2"/>
          </a:effectRef>
          <a:fontRef idx="minor">
            <a:schemeClr val="lt1"/>
          </a:fontRef>
        </dgm:style>
      </dgm:prSet>
      <dgm:spPr>
        <a:noFill/>
        <a:ln>
          <a:solidFill>
            <a:schemeClr val="accent2"/>
          </a:solidFill>
        </a:ln>
        <a:effectLst/>
      </dgm:spPr>
      <dgm:t>
        <a:bodyPr/>
        <a:lstStyle/>
        <a:p>
          <a:pPr algn="l"/>
          <a:r>
            <a:rPr lang="en-US" b="1" dirty="0">
              <a:solidFill>
                <a:schemeClr val="tx1"/>
              </a:solidFill>
              <a:latin typeface="+mn-lt"/>
            </a:rPr>
            <a:t>Where are you protecting data?</a:t>
          </a:r>
          <a:endParaRPr lang="en-CA" b="1" dirty="0">
            <a:solidFill>
              <a:schemeClr val="tx1"/>
            </a:solidFill>
            <a:latin typeface="+mn-lt"/>
          </a:endParaRPr>
        </a:p>
      </dgm:t>
    </dgm:pt>
    <dgm:pt modelId="{B2EEB478-4AED-487E-880A-F48A02E6D4A1}" type="parTrans" cxnId="{75E206CE-B612-497B-9981-03C077BCE1F9}">
      <dgm:prSet/>
      <dgm:spPr/>
      <dgm:t>
        <a:bodyPr/>
        <a:lstStyle/>
        <a:p>
          <a:endParaRPr lang="en-CA">
            <a:latin typeface="+mn-lt"/>
          </a:endParaRPr>
        </a:p>
      </dgm:t>
    </dgm:pt>
    <dgm:pt modelId="{B0FBCFB0-CE3E-45F2-9AB3-E5B4FE8AEBCB}" type="sibTrans" cxnId="{75E206CE-B612-497B-9981-03C077BCE1F9}">
      <dgm:prSet/>
      <dgm:spPr/>
      <dgm:t>
        <a:bodyPr/>
        <a:lstStyle/>
        <a:p>
          <a:endParaRPr lang="en-CA">
            <a:latin typeface="+mn-lt"/>
          </a:endParaRPr>
        </a:p>
      </dgm:t>
    </dgm:pt>
    <dgm:pt modelId="{D7992496-0D96-431C-B97E-3489094A0779}">
      <dgm:prSet phldrT="[Text]"/>
      <dgm:spPr/>
      <dgm:t>
        <a:bodyPr/>
        <a:lstStyle/>
        <a:p>
          <a:r>
            <a:rPr lang="en-US" dirty="0">
              <a:latin typeface="+mn-lt"/>
            </a:rPr>
            <a:t>Location Type</a:t>
          </a:r>
          <a:endParaRPr lang="en-CA" dirty="0">
            <a:latin typeface="+mn-lt"/>
          </a:endParaRPr>
        </a:p>
      </dgm:t>
    </dgm:pt>
    <dgm:pt modelId="{E719CB41-9C02-4E7A-B817-BB0D751392B6}" type="parTrans" cxnId="{0A3CABF6-9389-46AA-B9EF-757D308DFA83}">
      <dgm:prSet/>
      <dgm:spPr/>
      <dgm:t>
        <a:bodyPr/>
        <a:lstStyle/>
        <a:p>
          <a:endParaRPr lang="en-CA">
            <a:latin typeface="+mn-lt"/>
          </a:endParaRPr>
        </a:p>
      </dgm:t>
    </dgm:pt>
    <dgm:pt modelId="{0AEBA36D-2C48-4B5F-826F-807030173241}" type="sibTrans" cxnId="{0A3CABF6-9389-46AA-B9EF-757D308DFA83}">
      <dgm:prSet/>
      <dgm:spPr/>
      <dgm:t>
        <a:bodyPr/>
        <a:lstStyle/>
        <a:p>
          <a:endParaRPr lang="en-CA">
            <a:latin typeface="+mn-lt"/>
          </a:endParaRPr>
        </a:p>
      </dgm:t>
    </dgm:pt>
    <dgm:pt modelId="{5B67AB47-6871-430B-BD43-2D2A6934C1A7}">
      <dgm:prSet phldrT="[Text]">
        <dgm:style>
          <a:lnRef idx="3">
            <a:schemeClr val="lt1"/>
          </a:lnRef>
          <a:fillRef idx="1">
            <a:schemeClr val="accent2"/>
          </a:fillRef>
          <a:effectRef idx="1">
            <a:schemeClr val="accent2"/>
          </a:effectRef>
          <a:fontRef idx="minor">
            <a:schemeClr val="lt1"/>
          </a:fontRef>
        </dgm:style>
      </dgm:prSet>
      <dgm:spPr>
        <a:noFill/>
        <a:ln>
          <a:solidFill>
            <a:schemeClr val="accent2"/>
          </a:solidFill>
        </a:ln>
        <a:effectLst/>
      </dgm:spPr>
      <dgm:t>
        <a:bodyPr/>
        <a:lstStyle/>
        <a:p>
          <a:pPr algn="l"/>
          <a:r>
            <a:rPr lang="en-US" b="1" dirty="0">
              <a:solidFill>
                <a:schemeClr val="tx1"/>
              </a:solidFill>
              <a:latin typeface="+mn-lt"/>
            </a:rPr>
            <a:t>Who (what vendors) will help you protect data?</a:t>
          </a:r>
          <a:endParaRPr lang="en-CA" b="1" dirty="0">
            <a:solidFill>
              <a:schemeClr val="tx1"/>
            </a:solidFill>
            <a:latin typeface="+mn-lt"/>
          </a:endParaRPr>
        </a:p>
      </dgm:t>
    </dgm:pt>
    <dgm:pt modelId="{1C605217-AFDF-4EA3-82DA-0019AFF04CEA}" type="parTrans" cxnId="{36F1A0FC-9D3E-4002-A95B-0F8C190633F0}">
      <dgm:prSet/>
      <dgm:spPr/>
      <dgm:t>
        <a:bodyPr/>
        <a:lstStyle/>
        <a:p>
          <a:endParaRPr lang="en-CA">
            <a:latin typeface="+mn-lt"/>
          </a:endParaRPr>
        </a:p>
      </dgm:t>
    </dgm:pt>
    <dgm:pt modelId="{EE236FA0-BFD2-41DD-8022-8CFF5A5C30AD}" type="sibTrans" cxnId="{36F1A0FC-9D3E-4002-A95B-0F8C190633F0}">
      <dgm:prSet/>
      <dgm:spPr/>
      <dgm:t>
        <a:bodyPr/>
        <a:lstStyle/>
        <a:p>
          <a:endParaRPr lang="en-CA">
            <a:latin typeface="+mn-lt"/>
          </a:endParaRPr>
        </a:p>
      </dgm:t>
    </dgm:pt>
    <dgm:pt modelId="{530F08F7-471A-4885-9C51-A0F08BAF55AF}">
      <dgm:prSet phldrT="[Text]"/>
      <dgm:spPr/>
      <dgm:t>
        <a:bodyPr/>
        <a:lstStyle/>
        <a:p>
          <a:r>
            <a:rPr lang="en-US" dirty="0">
              <a:latin typeface="+mn-lt"/>
            </a:rPr>
            <a:t>Retention and Preservation</a:t>
          </a:r>
          <a:endParaRPr lang="en-CA" dirty="0">
            <a:latin typeface="+mn-lt"/>
          </a:endParaRPr>
        </a:p>
      </dgm:t>
    </dgm:pt>
    <dgm:pt modelId="{2F4E2DD8-162C-4F1B-A9C3-3C1AD8DC1631}" type="parTrans" cxnId="{C9282CBD-4CE3-4327-B63A-0DBC1E93BCE5}">
      <dgm:prSet/>
      <dgm:spPr/>
      <dgm:t>
        <a:bodyPr/>
        <a:lstStyle/>
        <a:p>
          <a:endParaRPr lang="en-CA">
            <a:latin typeface="+mn-lt"/>
          </a:endParaRPr>
        </a:p>
      </dgm:t>
    </dgm:pt>
    <dgm:pt modelId="{11C824CA-5708-469A-B299-66D976A74E66}" type="sibTrans" cxnId="{C9282CBD-4CE3-4327-B63A-0DBC1E93BCE5}">
      <dgm:prSet/>
      <dgm:spPr/>
      <dgm:t>
        <a:bodyPr/>
        <a:lstStyle/>
        <a:p>
          <a:endParaRPr lang="en-CA">
            <a:latin typeface="+mn-lt"/>
          </a:endParaRPr>
        </a:p>
      </dgm:t>
    </dgm:pt>
    <dgm:pt modelId="{92F7EBBA-6A03-43C4-9231-5DC0AAB0ED4B}">
      <dgm:prSet phldrT="[Text]"/>
      <dgm:spPr/>
      <dgm:t>
        <a:bodyPr/>
        <a:lstStyle/>
        <a:p>
          <a:r>
            <a:rPr lang="en-US" dirty="0">
              <a:latin typeface="+mn-lt"/>
            </a:rPr>
            <a:t>Governance, Risk &amp; Compliance</a:t>
          </a:r>
          <a:endParaRPr lang="en-CA" dirty="0">
            <a:latin typeface="+mn-lt"/>
          </a:endParaRPr>
        </a:p>
      </dgm:t>
    </dgm:pt>
    <dgm:pt modelId="{C0D83BD1-54D8-4412-9194-3E0E21664A9E}" type="parTrans" cxnId="{0FCD9CB8-FF5B-49AF-ABA6-0A40769415E5}">
      <dgm:prSet/>
      <dgm:spPr/>
      <dgm:t>
        <a:bodyPr/>
        <a:lstStyle/>
        <a:p>
          <a:endParaRPr lang="en-CA">
            <a:latin typeface="+mn-lt"/>
          </a:endParaRPr>
        </a:p>
      </dgm:t>
    </dgm:pt>
    <dgm:pt modelId="{946A0DD1-B3ED-408A-86EA-35385127E118}" type="sibTrans" cxnId="{0FCD9CB8-FF5B-49AF-ABA6-0A40769415E5}">
      <dgm:prSet/>
      <dgm:spPr/>
      <dgm:t>
        <a:bodyPr/>
        <a:lstStyle/>
        <a:p>
          <a:endParaRPr lang="en-CA">
            <a:latin typeface="+mn-lt"/>
          </a:endParaRPr>
        </a:p>
      </dgm:t>
    </dgm:pt>
    <dgm:pt modelId="{FC95A28A-0196-45B5-A67D-002FE7E2F2CF}">
      <dgm:prSet phldrT="[Text]"/>
      <dgm:spPr/>
      <dgm:t>
        <a:bodyPr/>
        <a:lstStyle/>
        <a:p>
          <a:r>
            <a:rPr lang="en-US" dirty="0">
              <a:latin typeface="+mn-lt"/>
            </a:rPr>
            <a:t>Content Type</a:t>
          </a:r>
          <a:endParaRPr lang="en-CA" dirty="0">
            <a:latin typeface="+mn-lt"/>
          </a:endParaRPr>
        </a:p>
      </dgm:t>
    </dgm:pt>
    <dgm:pt modelId="{0271A1AA-CEB5-4B39-B47C-9EBCDFEDF88C}" type="parTrans" cxnId="{87CC69F1-69BA-4B9F-A3A4-6096C127896D}">
      <dgm:prSet/>
      <dgm:spPr/>
      <dgm:t>
        <a:bodyPr/>
        <a:lstStyle/>
        <a:p>
          <a:endParaRPr lang="en-CA">
            <a:latin typeface="+mn-lt"/>
          </a:endParaRPr>
        </a:p>
      </dgm:t>
    </dgm:pt>
    <dgm:pt modelId="{252CF775-F1C8-448F-976B-B98BA1C761FA}" type="sibTrans" cxnId="{87CC69F1-69BA-4B9F-A3A4-6096C127896D}">
      <dgm:prSet/>
      <dgm:spPr/>
      <dgm:t>
        <a:bodyPr/>
        <a:lstStyle/>
        <a:p>
          <a:endParaRPr lang="en-CA">
            <a:latin typeface="+mn-lt"/>
          </a:endParaRPr>
        </a:p>
      </dgm:t>
    </dgm:pt>
    <dgm:pt modelId="{F74D6659-E7CD-42D2-A993-550FE78729A0}">
      <dgm:prSet phldrT="[Text]"/>
      <dgm:spPr/>
      <dgm:t>
        <a:bodyPr/>
        <a:lstStyle/>
        <a:p>
          <a:r>
            <a:rPr lang="en-US" dirty="0">
              <a:latin typeface="+mn-lt"/>
            </a:rPr>
            <a:t>Operational Environment</a:t>
          </a:r>
          <a:endParaRPr lang="en-CA" dirty="0">
            <a:latin typeface="+mn-lt"/>
          </a:endParaRPr>
        </a:p>
      </dgm:t>
    </dgm:pt>
    <dgm:pt modelId="{17350713-7B67-47B6-A1B2-ABBA785B9BD9}" type="parTrans" cxnId="{768E885B-E064-4B8E-BB65-224776442403}">
      <dgm:prSet/>
      <dgm:spPr/>
      <dgm:t>
        <a:bodyPr/>
        <a:lstStyle/>
        <a:p>
          <a:endParaRPr lang="en-CA">
            <a:latin typeface="+mn-lt"/>
          </a:endParaRPr>
        </a:p>
      </dgm:t>
    </dgm:pt>
    <dgm:pt modelId="{2B73BB3B-FB00-47B7-886C-AE41A0976DD3}" type="sibTrans" cxnId="{768E885B-E064-4B8E-BB65-224776442403}">
      <dgm:prSet/>
      <dgm:spPr/>
      <dgm:t>
        <a:bodyPr/>
        <a:lstStyle/>
        <a:p>
          <a:endParaRPr lang="en-CA">
            <a:latin typeface="+mn-lt"/>
          </a:endParaRPr>
        </a:p>
      </dgm:t>
    </dgm:pt>
    <dgm:pt modelId="{58F52174-7216-4716-A48B-8F07BB53E417}">
      <dgm:prSet phldrT="[Text]"/>
      <dgm:spPr/>
      <dgm:t>
        <a:bodyPr/>
        <a:lstStyle/>
        <a:p>
          <a:r>
            <a:rPr lang="en-US" dirty="0">
              <a:latin typeface="+mn-lt"/>
            </a:rPr>
            <a:t>Storage Technology</a:t>
          </a:r>
          <a:endParaRPr lang="en-CA" dirty="0">
            <a:latin typeface="+mn-lt"/>
          </a:endParaRPr>
        </a:p>
      </dgm:t>
    </dgm:pt>
    <dgm:pt modelId="{826800F2-7D60-401F-B444-AA8AAEE1C08D}" type="parTrans" cxnId="{53DB6207-7447-4D68-B9BD-7577AD0D5BD8}">
      <dgm:prSet/>
      <dgm:spPr/>
      <dgm:t>
        <a:bodyPr/>
        <a:lstStyle/>
        <a:p>
          <a:endParaRPr lang="en-CA">
            <a:latin typeface="+mn-lt"/>
          </a:endParaRPr>
        </a:p>
      </dgm:t>
    </dgm:pt>
    <dgm:pt modelId="{28DE5741-5F33-4037-93BA-1F1EB0103CD8}" type="sibTrans" cxnId="{53DB6207-7447-4D68-B9BD-7577AD0D5BD8}">
      <dgm:prSet/>
      <dgm:spPr/>
      <dgm:t>
        <a:bodyPr/>
        <a:lstStyle/>
        <a:p>
          <a:endParaRPr lang="en-CA">
            <a:latin typeface="+mn-lt"/>
          </a:endParaRPr>
        </a:p>
      </dgm:t>
    </dgm:pt>
    <dgm:pt modelId="{BD9C25B1-C00C-4B70-AD94-47C051435184}">
      <dgm:prSet phldrT="[Text]"/>
      <dgm:spPr/>
      <dgm:t>
        <a:bodyPr/>
        <a:lstStyle/>
        <a:p>
          <a:r>
            <a:rPr lang="en-US" dirty="0">
              <a:latin typeface="+mn-lt"/>
            </a:rPr>
            <a:t>Management Technology</a:t>
          </a:r>
          <a:endParaRPr lang="en-CA" dirty="0">
            <a:latin typeface="+mn-lt"/>
          </a:endParaRPr>
        </a:p>
      </dgm:t>
    </dgm:pt>
    <dgm:pt modelId="{6F4E9844-DCD1-49BD-A24E-ABE426BBFB8E}" type="parTrans" cxnId="{EBE77A31-4158-4495-8D2B-10873B06A865}">
      <dgm:prSet/>
      <dgm:spPr/>
      <dgm:t>
        <a:bodyPr/>
        <a:lstStyle/>
        <a:p>
          <a:endParaRPr lang="en-CA">
            <a:latin typeface="+mn-lt"/>
          </a:endParaRPr>
        </a:p>
      </dgm:t>
    </dgm:pt>
    <dgm:pt modelId="{44B2B004-BA4A-4D8C-92B6-AC24B9FD0C03}" type="sibTrans" cxnId="{EBE77A31-4158-4495-8D2B-10873B06A865}">
      <dgm:prSet/>
      <dgm:spPr/>
      <dgm:t>
        <a:bodyPr/>
        <a:lstStyle/>
        <a:p>
          <a:endParaRPr lang="en-CA">
            <a:latin typeface="+mn-lt"/>
          </a:endParaRPr>
        </a:p>
      </dgm:t>
    </dgm:pt>
    <dgm:pt modelId="{4546F3FD-B68C-4025-BC5C-C4596FD43E37}">
      <dgm:prSet phldrT="[Text]"/>
      <dgm:spPr/>
      <dgm:t>
        <a:bodyPr/>
        <a:lstStyle/>
        <a:p>
          <a:r>
            <a:rPr lang="en-US" dirty="0">
              <a:latin typeface="+mn-lt"/>
            </a:rPr>
            <a:t>Data Relocation</a:t>
          </a:r>
          <a:endParaRPr lang="en-CA" dirty="0">
            <a:latin typeface="+mn-lt"/>
          </a:endParaRPr>
        </a:p>
      </dgm:t>
    </dgm:pt>
    <dgm:pt modelId="{EC80494A-EFEF-49F8-BBE6-37B5B2000F85}" type="parTrans" cxnId="{233F61A3-187D-4792-B833-C0A9A48FD315}">
      <dgm:prSet/>
      <dgm:spPr/>
      <dgm:t>
        <a:bodyPr/>
        <a:lstStyle/>
        <a:p>
          <a:endParaRPr lang="en-CA">
            <a:latin typeface="+mn-lt"/>
          </a:endParaRPr>
        </a:p>
      </dgm:t>
    </dgm:pt>
    <dgm:pt modelId="{43B0F6E1-E89A-4048-8150-DBC3D53EB1DA}" type="sibTrans" cxnId="{233F61A3-187D-4792-B833-C0A9A48FD315}">
      <dgm:prSet/>
      <dgm:spPr/>
      <dgm:t>
        <a:bodyPr/>
        <a:lstStyle/>
        <a:p>
          <a:endParaRPr lang="en-CA">
            <a:latin typeface="+mn-lt"/>
          </a:endParaRPr>
        </a:p>
      </dgm:t>
    </dgm:pt>
    <dgm:pt modelId="{C8682835-97DD-4C88-A74B-6D988EE1D536}">
      <dgm:prSet phldrT="[Text]"/>
      <dgm:spPr/>
      <dgm:t>
        <a:bodyPr/>
        <a:lstStyle/>
        <a:p>
          <a:r>
            <a:rPr lang="en-US" dirty="0">
              <a:latin typeface="+mn-lt"/>
            </a:rPr>
            <a:t>Market Segments</a:t>
          </a:r>
          <a:endParaRPr lang="en-CA" dirty="0">
            <a:latin typeface="+mn-lt"/>
          </a:endParaRPr>
        </a:p>
      </dgm:t>
    </dgm:pt>
    <dgm:pt modelId="{065A153E-0057-4079-9D55-C6FFEFD0D0B5}" type="parTrans" cxnId="{FE8B5EA3-762D-4354-8D01-C7418A23586C}">
      <dgm:prSet/>
      <dgm:spPr/>
      <dgm:t>
        <a:bodyPr/>
        <a:lstStyle/>
        <a:p>
          <a:endParaRPr lang="en-CA">
            <a:latin typeface="+mn-lt"/>
          </a:endParaRPr>
        </a:p>
      </dgm:t>
    </dgm:pt>
    <dgm:pt modelId="{7CF27114-B66B-4355-81B5-95C43E336236}" type="sibTrans" cxnId="{FE8B5EA3-762D-4354-8D01-C7418A23586C}">
      <dgm:prSet/>
      <dgm:spPr/>
      <dgm:t>
        <a:bodyPr/>
        <a:lstStyle/>
        <a:p>
          <a:endParaRPr lang="en-CA">
            <a:latin typeface="+mn-lt"/>
          </a:endParaRPr>
        </a:p>
      </dgm:t>
    </dgm:pt>
    <dgm:pt modelId="{540684D5-8657-4F59-BB14-68290277CD7D}">
      <dgm:prSet phldrT="[Text]"/>
      <dgm:spPr/>
      <dgm:t>
        <a:bodyPr/>
        <a:lstStyle/>
        <a:p>
          <a:r>
            <a:rPr lang="en-US" dirty="0">
              <a:latin typeface="+mn-lt"/>
            </a:rPr>
            <a:t>Sales Channels</a:t>
          </a:r>
          <a:endParaRPr lang="en-CA" dirty="0">
            <a:latin typeface="+mn-lt"/>
          </a:endParaRPr>
        </a:p>
      </dgm:t>
    </dgm:pt>
    <dgm:pt modelId="{D0088625-5313-4163-B3A1-DAEB1AF4674E}" type="parTrans" cxnId="{15141D93-1A5B-4634-B0D8-4F9CD1FEA40A}">
      <dgm:prSet/>
      <dgm:spPr/>
      <dgm:t>
        <a:bodyPr/>
        <a:lstStyle/>
        <a:p>
          <a:endParaRPr lang="en-CA">
            <a:latin typeface="+mn-lt"/>
          </a:endParaRPr>
        </a:p>
      </dgm:t>
    </dgm:pt>
    <dgm:pt modelId="{4236D1D5-693D-43B1-A7F2-FDA7E2369880}" type="sibTrans" cxnId="{15141D93-1A5B-4634-B0D8-4F9CD1FEA40A}">
      <dgm:prSet/>
      <dgm:spPr/>
      <dgm:t>
        <a:bodyPr/>
        <a:lstStyle/>
        <a:p>
          <a:endParaRPr lang="en-CA">
            <a:latin typeface="+mn-lt"/>
          </a:endParaRPr>
        </a:p>
      </dgm:t>
    </dgm:pt>
    <dgm:pt modelId="{1DD4BAAA-19DF-44E4-A950-23EC566EE757}">
      <dgm:prSet phldrT="[Text]"/>
      <dgm:spPr/>
      <dgm:t>
        <a:bodyPr/>
        <a:lstStyle/>
        <a:p>
          <a:r>
            <a:rPr lang="en-US" dirty="0">
              <a:latin typeface="+mn-lt"/>
            </a:rPr>
            <a:t>Operational Recovery</a:t>
          </a:r>
          <a:endParaRPr lang="en-CA" dirty="0">
            <a:latin typeface="+mn-lt"/>
          </a:endParaRPr>
        </a:p>
      </dgm:t>
    </dgm:pt>
    <dgm:pt modelId="{733EA067-07C5-4F24-86A6-C7405137DD15}" type="sibTrans" cxnId="{9FE8B11E-7054-4F53-ADC8-2589241CC88E}">
      <dgm:prSet/>
      <dgm:spPr/>
      <dgm:t>
        <a:bodyPr/>
        <a:lstStyle/>
        <a:p>
          <a:endParaRPr lang="en-CA">
            <a:latin typeface="+mn-lt"/>
          </a:endParaRPr>
        </a:p>
      </dgm:t>
    </dgm:pt>
    <dgm:pt modelId="{B8DFC2EF-FD2E-40AD-AD07-C3BEC84670BC}" type="parTrans" cxnId="{9FE8B11E-7054-4F53-ADC8-2589241CC88E}">
      <dgm:prSet/>
      <dgm:spPr/>
      <dgm:t>
        <a:bodyPr/>
        <a:lstStyle/>
        <a:p>
          <a:endParaRPr lang="en-CA">
            <a:latin typeface="+mn-lt"/>
          </a:endParaRPr>
        </a:p>
      </dgm:t>
    </dgm:pt>
    <dgm:pt modelId="{B8BBEEA8-BCD7-4B0C-94A8-0CBB0F74959C}" type="pres">
      <dgm:prSet presAssocID="{E894977E-675B-4FAE-8DDC-F132E0448FDE}" presName="theList" presStyleCnt="0">
        <dgm:presLayoutVars>
          <dgm:dir/>
          <dgm:animLvl val="lvl"/>
          <dgm:resizeHandles val="exact"/>
        </dgm:presLayoutVars>
      </dgm:prSet>
      <dgm:spPr/>
    </dgm:pt>
    <dgm:pt modelId="{9662469B-A443-4E3C-8946-DCE76F704664}" type="pres">
      <dgm:prSet presAssocID="{B6414A33-AE9B-4A57-951C-86ADB6269E7B}" presName="compNode" presStyleCnt="0"/>
      <dgm:spPr/>
    </dgm:pt>
    <dgm:pt modelId="{36658AB8-F44D-4A8D-AD5E-4614776E7ADC}" type="pres">
      <dgm:prSet presAssocID="{B6414A33-AE9B-4A57-951C-86ADB6269E7B}" presName="aNode" presStyleLbl="bgShp" presStyleIdx="0" presStyleCnt="5"/>
      <dgm:spPr/>
    </dgm:pt>
    <dgm:pt modelId="{A057FCF3-3CDD-4F40-92F5-696AFB9550E0}" type="pres">
      <dgm:prSet presAssocID="{B6414A33-AE9B-4A57-951C-86ADB6269E7B}" presName="textNode" presStyleLbl="bgShp" presStyleIdx="0" presStyleCnt="5"/>
      <dgm:spPr/>
    </dgm:pt>
    <dgm:pt modelId="{C1A8A298-9A6F-40D3-961C-CA5180555A8C}" type="pres">
      <dgm:prSet presAssocID="{B6414A33-AE9B-4A57-951C-86ADB6269E7B}" presName="compChildNode" presStyleCnt="0"/>
      <dgm:spPr/>
    </dgm:pt>
    <dgm:pt modelId="{E1F33F1A-8739-4AEB-B4D1-357F9F0A4A4B}" type="pres">
      <dgm:prSet presAssocID="{B6414A33-AE9B-4A57-951C-86ADB6269E7B}" presName="theInnerList" presStyleCnt="0"/>
      <dgm:spPr/>
    </dgm:pt>
    <dgm:pt modelId="{44BF8366-7825-449D-BD81-4237BB39B8CB}" type="pres">
      <dgm:prSet presAssocID="{1DD4BAAA-19DF-44E4-A950-23EC566EE757}" presName="childNode" presStyleLbl="node1" presStyleIdx="0" presStyleCnt="16">
        <dgm:presLayoutVars>
          <dgm:bulletEnabled val="1"/>
        </dgm:presLayoutVars>
      </dgm:prSet>
      <dgm:spPr/>
    </dgm:pt>
    <dgm:pt modelId="{CF16CE08-9A1D-4A89-893B-7F26FFDAA323}" type="pres">
      <dgm:prSet presAssocID="{1DD4BAAA-19DF-44E4-A950-23EC566EE757}" presName="aSpace2" presStyleCnt="0"/>
      <dgm:spPr/>
    </dgm:pt>
    <dgm:pt modelId="{1DACD608-14C9-44E1-9481-DE1A5A1EB8FE}" type="pres">
      <dgm:prSet presAssocID="{50894D89-F7A4-4446-ADC5-8431A4896A15}" presName="childNode" presStyleLbl="node1" presStyleIdx="1" presStyleCnt="16">
        <dgm:presLayoutVars>
          <dgm:bulletEnabled val="1"/>
        </dgm:presLayoutVars>
      </dgm:prSet>
      <dgm:spPr/>
    </dgm:pt>
    <dgm:pt modelId="{6743F77C-FE28-4B53-8A78-F2EC87A6FE63}" type="pres">
      <dgm:prSet presAssocID="{50894D89-F7A4-4446-ADC5-8431A4896A15}" presName="aSpace2" presStyleCnt="0"/>
      <dgm:spPr/>
    </dgm:pt>
    <dgm:pt modelId="{04A5E0BE-F128-4251-817B-E5A2E57C78DC}" type="pres">
      <dgm:prSet presAssocID="{530F08F7-471A-4885-9C51-A0F08BAF55AF}" presName="childNode" presStyleLbl="node1" presStyleIdx="2" presStyleCnt="16">
        <dgm:presLayoutVars>
          <dgm:bulletEnabled val="1"/>
        </dgm:presLayoutVars>
      </dgm:prSet>
      <dgm:spPr/>
    </dgm:pt>
    <dgm:pt modelId="{2978F9D8-072A-40A2-B49A-33968BCEA51E}" type="pres">
      <dgm:prSet presAssocID="{530F08F7-471A-4885-9C51-A0F08BAF55AF}" presName="aSpace2" presStyleCnt="0"/>
      <dgm:spPr/>
    </dgm:pt>
    <dgm:pt modelId="{689352F2-C884-4455-9E67-AA232EDECC3C}" type="pres">
      <dgm:prSet presAssocID="{92F7EBBA-6A03-43C4-9231-5DC0AAB0ED4B}" presName="childNode" presStyleLbl="node1" presStyleIdx="3" presStyleCnt="16">
        <dgm:presLayoutVars>
          <dgm:bulletEnabled val="1"/>
        </dgm:presLayoutVars>
      </dgm:prSet>
      <dgm:spPr/>
    </dgm:pt>
    <dgm:pt modelId="{CDD0F29F-0795-4098-996E-7F46BC6BC925}" type="pres">
      <dgm:prSet presAssocID="{B6414A33-AE9B-4A57-951C-86ADB6269E7B}" presName="aSpace" presStyleCnt="0"/>
      <dgm:spPr/>
    </dgm:pt>
    <dgm:pt modelId="{1F8C2CA2-D772-447F-9ABC-591AC2E55235}" type="pres">
      <dgm:prSet presAssocID="{8102C6DD-28FF-4F30-B171-A1754B2BD33F}" presName="compNode" presStyleCnt="0"/>
      <dgm:spPr/>
    </dgm:pt>
    <dgm:pt modelId="{5C832D16-60DA-4BBD-BAD6-85A3282C31EC}" type="pres">
      <dgm:prSet presAssocID="{8102C6DD-28FF-4F30-B171-A1754B2BD33F}" presName="aNode" presStyleLbl="bgShp" presStyleIdx="1" presStyleCnt="5"/>
      <dgm:spPr/>
    </dgm:pt>
    <dgm:pt modelId="{91203075-F306-4980-B4B6-2ABD3DA3210A}" type="pres">
      <dgm:prSet presAssocID="{8102C6DD-28FF-4F30-B171-A1754B2BD33F}" presName="textNode" presStyleLbl="bgShp" presStyleIdx="1" presStyleCnt="5"/>
      <dgm:spPr/>
    </dgm:pt>
    <dgm:pt modelId="{59449C34-634A-42A6-92D4-BC3847AB17BC}" type="pres">
      <dgm:prSet presAssocID="{8102C6DD-28FF-4F30-B171-A1754B2BD33F}" presName="compChildNode" presStyleCnt="0"/>
      <dgm:spPr/>
    </dgm:pt>
    <dgm:pt modelId="{A8803F46-3152-4C90-A572-12DBA2E0C6A8}" type="pres">
      <dgm:prSet presAssocID="{8102C6DD-28FF-4F30-B171-A1754B2BD33F}" presName="theInnerList" presStyleCnt="0"/>
      <dgm:spPr/>
    </dgm:pt>
    <dgm:pt modelId="{241475E0-229E-4369-9BDA-B84C8FCCB0A5}" type="pres">
      <dgm:prSet presAssocID="{5B899CBC-265C-4DE5-9225-EB565A0FC1EC}" presName="childNode" presStyleLbl="node1" presStyleIdx="4" presStyleCnt="16">
        <dgm:presLayoutVars>
          <dgm:bulletEnabled val="1"/>
        </dgm:presLayoutVars>
      </dgm:prSet>
      <dgm:spPr/>
    </dgm:pt>
    <dgm:pt modelId="{8EE26314-7D0C-412F-91F7-262088C5C48A}" type="pres">
      <dgm:prSet presAssocID="{5B899CBC-265C-4DE5-9225-EB565A0FC1EC}" presName="aSpace2" presStyleCnt="0"/>
      <dgm:spPr/>
    </dgm:pt>
    <dgm:pt modelId="{B7A29B10-3615-4181-AF2E-EF0BA021DDAA}" type="pres">
      <dgm:prSet presAssocID="{50BA2E8E-F9B3-4B98-A373-6C02EF9DF5D2}" presName="childNode" presStyleLbl="node1" presStyleIdx="5" presStyleCnt="16">
        <dgm:presLayoutVars>
          <dgm:bulletEnabled val="1"/>
        </dgm:presLayoutVars>
      </dgm:prSet>
      <dgm:spPr/>
    </dgm:pt>
    <dgm:pt modelId="{17F44E67-AF4A-479D-9CE6-7F7064A17F65}" type="pres">
      <dgm:prSet presAssocID="{50BA2E8E-F9B3-4B98-A373-6C02EF9DF5D2}" presName="aSpace2" presStyleCnt="0"/>
      <dgm:spPr/>
    </dgm:pt>
    <dgm:pt modelId="{7F12DA12-0489-4661-9E61-6150CAD2BC21}" type="pres">
      <dgm:prSet presAssocID="{FC95A28A-0196-45B5-A67D-002FE7E2F2CF}" presName="childNode" presStyleLbl="node1" presStyleIdx="6" presStyleCnt="16">
        <dgm:presLayoutVars>
          <dgm:bulletEnabled val="1"/>
        </dgm:presLayoutVars>
      </dgm:prSet>
      <dgm:spPr/>
    </dgm:pt>
    <dgm:pt modelId="{21418DEB-6F51-4573-848A-AAE9BABC95B3}" type="pres">
      <dgm:prSet presAssocID="{FC95A28A-0196-45B5-A67D-002FE7E2F2CF}" presName="aSpace2" presStyleCnt="0"/>
      <dgm:spPr/>
    </dgm:pt>
    <dgm:pt modelId="{F98408F1-3E67-4DBF-AED3-B5E55D250B4F}" type="pres">
      <dgm:prSet presAssocID="{F74D6659-E7CD-42D2-A993-550FE78729A0}" presName="childNode" presStyleLbl="node1" presStyleIdx="7" presStyleCnt="16">
        <dgm:presLayoutVars>
          <dgm:bulletEnabled val="1"/>
        </dgm:presLayoutVars>
      </dgm:prSet>
      <dgm:spPr/>
    </dgm:pt>
    <dgm:pt modelId="{47C8B545-0FF3-4C31-A220-C9FD7FAAAAED}" type="pres">
      <dgm:prSet presAssocID="{8102C6DD-28FF-4F30-B171-A1754B2BD33F}" presName="aSpace" presStyleCnt="0"/>
      <dgm:spPr/>
    </dgm:pt>
    <dgm:pt modelId="{D443D780-D087-44EA-A928-04114ABDE17B}" type="pres">
      <dgm:prSet presAssocID="{A9F707A2-CD80-4CDB-ACC6-3C860A514230}" presName="compNode" presStyleCnt="0"/>
      <dgm:spPr/>
    </dgm:pt>
    <dgm:pt modelId="{1EC6A015-6810-447D-8EFF-667F9EE0B619}" type="pres">
      <dgm:prSet presAssocID="{A9F707A2-CD80-4CDB-ACC6-3C860A514230}" presName="aNode" presStyleLbl="bgShp" presStyleIdx="2" presStyleCnt="5"/>
      <dgm:spPr/>
    </dgm:pt>
    <dgm:pt modelId="{8040E84C-8EC8-4306-A57D-FFE99DBCEC19}" type="pres">
      <dgm:prSet presAssocID="{A9F707A2-CD80-4CDB-ACC6-3C860A514230}" presName="textNode" presStyleLbl="bgShp" presStyleIdx="2" presStyleCnt="5"/>
      <dgm:spPr/>
    </dgm:pt>
    <dgm:pt modelId="{42769A8A-1D19-4536-A2B9-7511AC28AAF5}" type="pres">
      <dgm:prSet presAssocID="{A9F707A2-CD80-4CDB-ACC6-3C860A514230}" presName="compChildNode" presStyleCnt="0"/>
      <dgm:spPr/>
    </dgm:pt>
    <dgm:pt modelId="{699B8BA0-A0FB-40BD-AAD8-1E8DAD6355B9}" type="pres">
      <dgm:prSet presAssocID="{A9F707A2-CD80-4CDB-ACC6-3C860A514230}" presName="theInnerList" presStyleCnt="0"/>
      <dgm:spPr/>
    </dgm:pt>
    <dgm:pt modelId="{EDCA44AB-E5E6-457F-A66C-44176103D64F}" type="pres">
      <dgm:prSet presAssocID="{6564871E-5637-4A05-AA4E-FD00AE3BEF24}" presName="childNode" presStyleLbl="node1" presStyleIdx="8" presStyleCnt="16">
        <dgm:presLayoutVars>
          <dgm:bulletEnabled val="1"/>
        </dgm:presLayoutVars>
      </dgm:prSet>
      <dgm:spPr/>
    </dgm:pt>
    <dgm:pt modelId="{C100B82F-3489-4753-81BD-2E1EBDEA0637}" type="pres">
      <dgm:prSet presAssocID="{6564871E-5637-4A05-AA4E-FD00AE3BEF24}" presName="aSpace2" presStyleCnt="0"/>
      <dgm:spPr/>
    </dgm:pt>
    <dgm:pt modelId="{6FFC7498-556A-4907-96B3-8592E16759A0}" type="pres">
      <dgm:prSet presAssocID="{58F52174-7216-4716-A48B-8F07BB53E417}" presName="childNode" presStyleLbl="node1" presStyleIdx="9" presStyleCnt="16">
        <dgm:presLayoutVars>
          <dgm:bulletEnabled val="1"/>
        </dgm:presLayoutVars>
      </dgm:prSet>
      <dgm:spPr/>
    </dgm:pt>
    <dgm:pt modelId="{F1B13778-B94C-446D-BA0F-CBBA9EE2737E}" type="pres">
      <dgm:prSet presAssocID="{58F52174-7216-4716-A48B-8F07BB53E417}" presName="aSpace2" presStyleCnt="0"/>
      <dgm:spPr/>
    </dgm:pt>
    <dgm:pt modelId="{535721DE-3DBD-4A3F-9639-EE9D758588BE}" type="pres">
      <dgm:prSet presAssocID="{585CB348-8EE8-41B7-B3C1-7613422786A9}" presName="childNode" presStyleLbl="node1" presStyleIdx="10" presStyleCnt="16">
        <dgm:presLayoutVars>
          <dgm:bulletEnabled val="1"/>
        </dgm:presLayoutVars>
      </dgm:prSet>
      <dgm:spPr/>
    </dgm:pt>
    <dgm:pt modelId="{AFF64E68-FB54-42EB-A69B-3DC767D6D7EA}" type="pres">
      <dgm:prSet presAssocID="{585CB348-8EE8-41B7-B3C1-7613422786A9}" presName="aSpace2" presStyleCnt="0"/>
      <dgm:spPr/>
    </dgm:pt>
    <dgm:pt modelId="{4E4C5687-BB6C-40E2-90DD-BF602E45D77B}" type="pres">
      <dgm:prSet presAssocID="{BD9C25B1-C00C-4B70-AD94-47C051435184}" presName="childNode" presStyleLbl="node1" presStyleIdx="11" presStyleCnt="16">
        <dgm:presLayoutVars>
          <dgm:bulletEnabled val="1"/>
        </dgm:presLayoutVars>
      </dgm:prSet>
      <dgm:spPr/>
    </dgm:pt>
    <dgm:pt modelId="{D2FF4DA5-6E9A-49E1-9C94-7E17E53AB383}" type="pres">
      <dgm:prSet presAssocID="{A9F707A2-CD80-4CDB-ACC6-3C860A514230}" presName="aSpace" presStyleCnt="0"/>
      <dgm:spPr/>
    </dgm:pt>
    <dgm:pt modelId="{ED1EE67F-CCD5-4D3F-B6BE-AAC4A249B9DF}" type="pres">
      <dgm:prSet presAssocID="{90C427FE-E4D2-401A-9A71-776082BC493D}" presName="compNode" presStyleCnt="0"/>
      <dgm:spPr/>
    </dgm:pt>
    <dgm:pt modelId="{E2349209-AD4F-49DD-AB2F-6E503693051D}" type="pres">
      <dgm:prSet presAssocID="{90C427FE-E4D2-401A-9A71-776082BC493D}" presName="aNode" presStyleLbl="bgShp" presStyleIdx="3" presStyleCnt="5"/>
      <dgm:spPr/>
    </dgm:pt>
    <dgm:pt modelId="{DE5707B8-42E6-4929-932C-A3739697785D}" type="pres">
      <dgm:prSet presAssocID="{90C427FE-E4D2-401A-9A71-776082BC493D}" presName="textNode" presStyleLbl="bgShp" presStyleIdx="3" presStyleCnt="5"/>
      <dgm:spPr/>
    </dgm:pt>
    <dgm:pt modelId="{02A35610-71ED-491A-8BE2-196D32F4F28A}" type="pres">
      <dgm:prSet presAssocID="{90C427FE-E4D2-401A-9A71-776082BC493D}" presName="compChildNode" presStyleCnt="0"/>
      <dgm:spPr/>
    </dgm:pt>
    <dgm:pt modelId="{FB3CC7B2-90E8-4F0C-9AF1-C47C2C47766B}" type="pres">
      <dgm:prSet presAssocID="{90C427FE-E4D2-401A-9A71-776082BC493D}" presName="theInnerList" presStyleCnt="0"/>
      <dgm:spPr/>
    </dgm:pt>
    <dgm:pt modelId="{BA71ACB7-8832-47CD-B86B-632E824A4E34}" type="pres">
      <dgm:prSet presAssocID="{D7992496-0D96-431C-B97E-3489094A0779}" presName="childNode" presStyleLbl="node1" presStyleIdx="12" presStyleCnt="16" custScaleY="22443">
        <dgm:presLayoutVars>
          <dgm:bulletEnabled val="1"/>
        </dgm:presLayoutVars>
      </dgm:prSet>
      <dgm:spPr/>
    </dgm:pt>
    <dgm:pt modelId="{2F58A026-72F4-496C-9F71-83D1606FCD18}" type="pres">
      <dgm:prSet presAssocID="{D7992496-0D96-431C-B97E-3489094A0779}" presName="aSpace2" presStyleCnt="0"/>
      <dgm:spPr/>
    </dgm:pt>
    <dgm:pt modelId="{846F5835-DECD-45AD-9A1F-92E2A5603F6D}" type="pres">
      <dgm:prSet presAssocID="{4546F3FD-B68C-4025-BC5C-C4596FD43E37}" presName="childNode" presStyleLbl="node1" presStyleIdx="13" presStyleCnt="16" custScaleY="22443">
        <dgm:presLayoutVars>
          <dgm:bulletEnabled val="1"/>
        </dgm:presLayoutVars>
      </dgm:prSet>
      <dgm:spPr/>
    </dgm:pt>
    <dgm:pt modelId="{CBC2F1D3-357F-4909-91A5-8484946941DD}" type="pres">
      <dgm:prSet presAssocID="{90C427FE-E4D2-401A-9A71-776082BC493D}" presName="aSpace" presStyleCnt="0"/>
      <dgm:spPr/>
    </dgm:pt>
    <dgm:pt modelId="{850F1439-1B2A-4809-9E03-FD75ADDC1EC7}" type="pres">
      <dgm:prSet presAssocID="{5B67AB47-6871-430B-BD43-2D2A6934C1A7}" presName="compNode" presStyleCnt="0"/>
      <dgm:spPr/>
    </dgm:pt>
    <dgm:pt modelId="{690C8EFA-15BB-429D-9040-21AEB738D055}" type="pres">
      <dgm:prSet presAssocID="{5B67AB47-6871-430B-BD43-2D2A6934C1A7}" presName="aNode" presStyleLbl="bgShp" presStyleIdx="4" presStyleCnt="5"/>
      <dgm:spPr/>
    </dgm:pt>
    <dgm:pt modelId="{0196B49E-7F57-4FD7-A5D9-23608BF6804F}" type="pres">
      <dgm:prSet presAssocID="{5B67AB47-6871-430B-BD43-2D2A6934C1A7}" presName="textNode" presStyleLbl="bgShp" presStyleIdx="4" presStyleCnt="5"/>
      <dgm:spPr/>
    </dgm:pt>
    <dgm:pt modelId="{C902BEBF-25C9-4E15-8C0D-24A2E7EA4493}" type="pres">
      <dgm:prSet presAssocID="{5B67AB47-6871-430B-BD43-2D2A6934C1A7}" presName="compChildNode" presStyleCnt="0"/>
      <dgm:spPr/>
    </dgm:pt>
    <dgm:pt modelId="{712EC51C-A45A-4268-8AE8-C22E436C2D26}" type="pres">
      <dgm:prSet presAssocID="{5B67AB47-6871-430B-BD43-2D2A6934C1A7}" presName="theInnerList" presStyleCnt="0"/>
      <dgm:spPr/>
    </dgm:pt>
    <dgm:pt modelId="{374E80E3-CA14-4C3B-98CB-BCF5BEF8545D}" type="pres">
      <dgm:prSet presAssocID="{C8682835-97DD-4C88-A74B-6D988EE1D536}" presName="childNode" presStyleLbl="node1" presStyleIdx="14" presStyleCnt="16" custScaleY="22443">
        <dgm:presLayoutVars>
          <dgm:bulletEnabled val="1"/>
        </dgm:presLayoutVars>
      </dgm:prSet>
      <dgm:spPr/>
    </dgm:pt>
    <dgm:pt modelId="{92438AEA-0F64-413F-BB7F-59A5A4D4690B}" type="pres">
      <dgm:prSet presAssocID="{C8682835-97DD-4C88-A74B-6D988EE1D536}" presName="aSpace2" presStyleCnt="0"/>
      <dgm:spPr/>
    </dgm:pt>
    <dgm:pt modelId="{AB02FD89-9708-4730-991B-5C5A74F40B3A}" type="pres">
      <dgm:prSet presAssocID="{540684D5-8657-4F59-BB14-68290277CD7D}" presName="childNode" presStyleLbl="node1" presStyleIdx="15" presStyleCnt="16" custScaleY="22443">
        <dgm:presLayoutVars>
          <dgm:bulletEnabled val="1"/>
        </dgm:presLayoutVars>
      </dgm:prSet>
      <dgm:spPr/>
    </dgm:pt>
  </dgm:ptLst>
  <dgm:cxnLst>
    <dgm:cxn modelId="{53DB6207-7447-4D68-B9BD-7577AD0D5BD8}" srcId="{A9F707A2-CD80-4CDB-ACC6-3C860A514230}" destId="{58F52174-7216-4716-A48B-8F07BB53E417}" srcOrd="1" destOrd="0" parTransId="{826800F2-7D60-401F-B444-AA8AAEE1C08D}" sibTransId="{28DE5741-5F33-4037-93BA-1F1EB0103CD8}"/>
    <dgm:cxn modelId="{64A8700A-B108-4A78-A8F7-04BC6AE2D1C2}" type="presOf" srcId="{50894D89-F7A4-4446-ADC5-8431A4896A15}" destId="{1DACD608-14C9-44E1-9481-DE1A5A1EB8FE}" srcOrd="0" destOrd="0" presId="urn:microsoft.com/office/officeart/2005/8/layout/lProcess2"/>
    <dgm:cxn modelId="{9832F60E-DB2B-423C-B15B-DE597D8E88B3}" type="presOf" srcId="{6564871E-5637-4A05-AA4E-FD00AE3BEF24}" destId="{EDCA44AB-E5E6-457F-A66C-44176103D64F}" srcOrd="0" destOrd="0" presId="urn:microsoft.com/office/officeart/2005/8/layout/lProcess2"/>
    <dgm:cxn modelId="{4F1BC314-81B0-4778-92DD-431AE522660F}" srcId="{E894977E-675B-4FAE-8DDC-F132E0448FDE}" destId="{A9F707A2-CD80-4CDB-ACC6-3C860A514230}" srcOrd="2" destOrd="0" parTransId="{52E0C6A9-EFC3-40E2-8A30-5925FB6BEAD2}" sibTransId="{155F3BDF-FDE2-4F42-B763-4C7FBEF9A9F1}"/>
    <dgm:cxn modelId="{E47C1415-E5B0-4916-BDB6-B5C49F0C1DB2}" type="presOf" srcId="{B6414A33-AE9B-4A57-951C-86ADB6269E7B}" destId="{A057FCF3-3CDD-4F40-92F5-696AFB9550E0}" srcOrd="1" destOrd="0" presId="urn:microsoft.com/office/officeart/2005/8/layout/lProcess2"/>
    <dgm:cxn modelId="{E7748A16-C657-4248-9017-F64547826C36}" srcId="{8102C6DD-28FF-4F30-B171-A1754B2BD33F}" destId="{50BA2E8E-F9B3-4B98-A373-6C02EF9DF5D2}" srcOrd="1" destOrd="0" parTransId="{9CFC6BD4-F0DA-4CF2-A0C9-10AB0E79B107}" sibTransId="{BFFFF755-A489-4AA8-80C9-60E03F9C06B6}"/>
    <dgm:cxn modelId="{9FE8B11E-7054-4F53-ADC8-2589241CC88E}" srcId="{B6414A33-AE9B-4A57-951C-86ADB6269E7B}" destId="{1DD4BAAA-19DF-44E4-A950-23EC566EE757}" srcOrd="0" destOrd="0" parTransId="{B8DFC2EF-FD2E-40AD-AD07-C3BEC84670BC}" sibTransId="{733EA067-07C5-4F24-86A6-C7405137DD15}"/>
    <dgm:cxn modelId="{FE114326-5E86-4879-8461-57C4BD5CA8D8}" srcId="{B6414A33-AE9B-4A57-951C-86ADB6269E7B}" destId="{50894D89-F7A4-4446-ADC5-8431A4896A15}" srcOrd="1" destOrd="0" parTransId="{877F5FC6-F31F-4B8D-991D-BCB53B452FDD}" sibTransId="{539BC4D0-8A2C-4A8E-8A12-E22BA9318945}"/>
    <dgm:cxn modelId="{83E87728-DCA2-43BB-A218-186EFC603EA8}" type="presOf" srcId="{FC95A28A-0196-45B5-A67D-002FE7E2F2CF}" destId="{7F12DA12-0489-4661-9E61-6150CAD2BC21}" srcOrd="0" destOrd="0" presId="urn:microsoft.com/office/officeart/2005/8/layout/lProcess2"/>
    <dgm:cxn modelId="{EBE77A31-4158-4495-8D2B-10873B06A865}" srcId="{A9F707A2-CD80-4CDB-ACC6-3C860A514230}" destId="{BD9C25B1-C00C-4B70-AD94-47C051435184}" srcOrd="3" destOrd="0" parTransId="{6F4E9844-DCD1-49BD-A24E-ABE426BBFB8E}" sibTransId="{44B2B004-BA4A-4D8C-92B6-AC24B9FD0C03}"/>
    <dgm:cxn modelId="{CFA86935-84E5-49D4-A236-A803C6E4A230}" type="presOf" srcId="{A9F707A2-CD80-4CDB-ACC6-3C860A514230}" destId="{8040E84C-8EC8-4306-A57D-FFE99DBCEC19}" srcOrd="1" destOrd="0" presId="urn:microsoft.com/office/officeart/2005/8/layout/lProcess2"/>
    <dgm:cxn modelId="{768E885B-E064-4B8E-BB65-224776442403}" srcId="{8102C6DD-28FF-4F30-B171-A1754B2BD33F}" destId="{F74D6659-E7CD-42D2-A993-550FE78729A0}" srcOrd="3" destOrd="0" parTransId="{17350713-7B67-47B6-A1B2-ABBA785B9BD9}" sibTransId="{2B73BB3B-FB00-47B7-886C-AE41A0976DD3}"/>
    <dgm:cxn modelId="{888A7661-5B8A-4935-B066-08153FB4667A}" srcId="{A9F707A2-CD80-4CDB-ACC6-3C860A514230}" destId="{585CB348-8EE8-41B7-B3C1-7613422786A9}" srcOrd="2" destOrd="0" parTransId="{609FA0D4-C996-439E-BD0B-760DC8ACA300}" sibTransId="{7B343898-F69D-40EF-8217-B8D738B74A78}"/>
    <dgm:cxn modelId="{A1896348-49E3-45C3-8744-93FAACCDAD28}" type="presOf" srcId="{50BA2E8E-F9B3-4B98-A373-6C02EF9DF5D2}" destId="{B7A29B10-3615-4181-AF2E-EF0BA021DDAA}" srcOrd="0" destOrd="0" presId="urn:microsoft.com/office/officeart/2005/8/layout/lProcess2"/>
    <dgm:cxn modelId="{B68B154A-70D6-4A7D-82B9-E49C0DA56343}" type="presOf" srcId="{5B67AB47-6871-430B-BD43-2D2A6934C1A7}" destId="{690C8EFA-15BB-429D-9040-21AEB738D055}" srcOrd="0" destOrd="0" presId="urn:microsoft.com/office/officeart/2005/8/layout/lProcess2"/>
    <dgm:cxn modelId="{6F9B6B70-3830-4ECB-AD63-DFF629A31B59}" type="presOf" srcId="{BD9C25B1-C00C-4B70-AD94-47C051435184}" destId="{4E4C5687-BB6C-40E2-90DD-BF602E45D77B}" srcOrd="0" destOrd="0" presId="urn:microsoft.com/office/officeart/2005/8/layout/lProcess2"/>
    <dgm:cxn modelId="{CE8CB870-D04D-48B0-80F0-D0061D09B644}" type="presOf" srcId="{C8682835-97DD-4C88-A74B-6D988EE1D536}" destId="{374E80E3-CA14-4C3B-98CB-BCF5BEF8545D}" srcOrd="0" destOrd="0" presId="urn:microsoft.com/office/officeart/2005/8/layout/lProcess2"/>
    <dgm:cxn modelId="{E80E0654-977F-4B03-8F6A-2E1586EA6C99}" type="presOf" srcId="{A9F707A2-CD80-4CDB-ACC6-3C860A514230}" destId="{1EC6A015-6810-447D-8EFF-667F9EE0B619}" srcOrd="0" destOrd="0" presId="urn:microsoft.com/office/officeart/2005/8/layout/lProcess2"/>
    <dgm:cxn modelId="{6EC30974-52B1-46A5-8C7B-8D07BC908A7B}" type="presOf" srcId="{B6414A33-AE9B-4A57-951C-86ADB6269E7B}" destId="{36658AB8-F44D-4A8D-AD5E-4614776E7ADC}" srcOrd="0" destOrd="0" presId="urn:microsoft.com/office/officeart/2005/8/layout/lProcess2"/>
    <dgm:cxn modelId="{CBF5F554-3211-4AE9-95D2-84BAF36B4D7A}" type="presOf" srcId="{F74D6659-E7CD-42D2-A993-550FE78729A0}" destId="{F98408F1-3E67-4DBF-AED3-B5E55D250B4F}" srcOrd="0" destOrd="0" presId="urn:microsoft.com/office/officeart/2005/8/layout/lProcess2"/>
    <dgm:cxn modelId="{BCEF4F77-3048-4053-9690-EC23AD8D7F86}" type="presOf" srcId="{8102C6DD-28FF-4F30-B171-A1754B2BD33F}" destId="{91203075-F306-4980-B4B6-2ABD3DA3210A}" srcOrd="1" destOrd="0" presId="urn:microsoft.com/office/officeart/2005/8/layout/lProcess2"/>
    <dgm:cxn modelId="{6D08D777-CBC4-45EE-AC8A-40D2B54A9732}" type="presOf" srcId="{D7992496-0D96-431C-B97E-3489094A0779}" destId="{BA71ACB7-8832-47CD-B86B-632E824A4E34}" srcOrd="0" destOrd="0" presId="urn:microsoft.com/office/officeart/2005/8/layout/lProcess2"/>
    <dgm:cxn modelId="{AF349C82-55A0-4C90-8794-F98387E3919A}" type="presOf" srcId="{530F08F7-471A-4885-9C51-A0F08BAF55AF}" destId="{04A5E0BE-F128-4251-817B-E5A2E57C78DC}" srcOrd="0" destOrd="0" presId="urn:microsoft.com/office/officeart/2005/8/layout/lProcess2"/>
    <dgm:cxn modelId="{4B91D482-99ED-4A65-92F2-0A7D83D9DFA6}" type="presOf" srcId="{5B67AB47-6871-430B-BD43-2D2A6934C1A7}" destId="{0196B49E-7F57-4FD7-A5D9-23608BF6804F}" srcOrd="1" destOrd="0" presId="urn:microsoft.com/office/officeart/2005/8/layout/lProcess2"/>
    <dgm:cxn modelId="{5F6A3C85-75E3-4A7A-BCDC-2CE8AD962F70}" type="presOf" srcId="{92F7EBBA-6A03-43C4-9231-5DC0AAB0ED4B}" destId="{689352F2-C884-4455-9E67-AA232EDECC3C}" srcOrd="0" destOrd="0" presId="urn:microsoft.com/office/officeart/2005/8/layout/lProcess2"/>
    <dgm:cxn modelId="{CB6B3F8D-AF75-4827-9797-7E7EB15803E5}" type="presOf" srcId="{1DD4BAAA-19DF-44E4-A950-23EC566EE757}" destId="{44BF8366-7825-449D-BD81-4237BB39B8CB}" srcOrd="0" destOrd="0" presId="urn:microsoft.com/office/officeart/2005/8/layout/lProcess2"/>
    <dgm:cxn modelId="{1F98D28D-E72D-4E8A-9096-A7F101D2B238}" type="presOf" srcId="{8102C6DD-28FF-4F30-B171-A1754B2BD33F}" destId="{5C832D16-60DA-4BBD-BAD6-85A3282C31EC}" srcOrd="0" destOrd="0" presId="urn:microsoft.com/office/officeart/2005/8/layout/lProcess2"/>
    <dgm:cxn modelId="{8B413392-3DCF-40A7-B669-7F688BE4CBBC}" type="presOf" srcId="{5B899CBC-265C-4DE5-9225-EB565A0FC1EC}" destId="{241475E0-229E-4369-9BDA-B84C8FCCB0A5}" srcOrd="0" destOrd="0" presId="urn:microsoft.com/office/officeart/2005/8/layout/lProcess2"/>
    <dgm:cxn modelId="{15141D93-1A5B-4634-B0D8-4F9CD1FEA40A}" srcId="{5B67AB47-6871-430B-BD43-2D2A6934C1A7}" destId="{540684D5-8657-4F59-BB14-68290277CD7D}" srcOrd="1" destOrd="0" parTransId="{D0088625-5313-4163-B3A1-DAEB1AF4674E}" sibTransId="{4236D1D5-693D-43B1-A7F2-FDA7E2369880}"/>
    <dgm:cxn modelId="{C4F53EA2-E048-4587-B583-3FEA42C4EC8D}" type="presOf" srcId="{4546F3FD-B68C-4025-BC5C-C4596FD43E37}" destId="{846F5835-DECD-45AD-9A1F-92E2A5603F6D}" srcOrd="0" destOrd="0" presId="urn:microsoft.com/office/officeart/2005/8/layout/lProcess2"/>
    <dgm:cxn modelId="{FE8B5EA3-762D-4354-8D01-C7418A23586C}" srcId="{5B67AB47-6871-430B-BD43-2D2A6934C1A7}" destId="{C8682835-97DD-4C88-A74B-6D988EE1D536}" srcOrd="0" destOrd="0" parTransId="{065A153E-0057-4079-9D55-C6FFEFD0D0B5}" sibTransId="{7CF27114-B66B-4355-81B5-95C43E336236}"/>
    <dgm:cxn modelId="{233F61A3-187D-4792-B833-C0A9A48FD315}" srcId="{90C427FE-E4D2-401A-9A71-776082BC493D}" destId="{4546F3FD-B68C-4025-BC5C-C4596FD43E37}" srcOrd="1" destOrd="0" parTransId="{EC80494A-EFEF-49F8-BBE6-37B5B2000F85}" sibTransId="{43B0F6E1-E89A-4048-8150-DBC3D53EB1DA}"/>
    <dgm:cxn modelId="{B68851A5-07A0-4631-8523-4EF498EEE29A}" srcId="{A9F707A2-CD80-4CDB-ACC6-3C860A514230}" destId="{6564871E-5637-4A05-AA4E-FD00AE3BEF24}" srcOrd="0" destOrd="0" parTransId="{6BC7C6F6-8194-4F4E-864E-F271B62BECC3}" sibTransId="{1CE387EA-95EE-43F6-922C-68D102BB979E}"/>
    <dgm:cxn modelId="{F422FDA6-3B96-4941-996E-81AA03B0EA94}" srcId="{8102C6DD-28FF-4F30-B171-A1754B2BD33F}" destId="{5B899CBC-265C-4DE5-9225-EB565A0FC1EC}" srcOrd="0" destOrd="0" parTransId="{A2FA06DB-CF08-4B18-9370-D191546E64BF}" sibTransId="{41A5EB10-7903-4916-95B6-4D868F941A89}"/>
    <dgm:cxn modelId="{0FCD9CB8-FF5B-49AF-ABA6-0A40769415E5}" srcId="{B6414A33-AE9B-4A57-951C-86ADB6269E7B}" destId="{92F7EBBA-6A03-43C4-9231-5DC0AAB0ED4B}" srcOrd="3" destOrd="0" parTransId="{C0D83BD1-54D8-4412-9194-3E0E21664A9E}" sibTransId="{946A0DD1-B3ED-408A-86EA-35385127E118}"/>
    <dgm:cxn modelId="{7EF432BC-19D5-462B-8CB0-6775E4C948E4}" type="presOf" srcId="{58F52174-7216-4716-A48B-8F07BB53E417}" destId="{6FFC7498-556A-4907-96B3-8592E16759A0}" srcOrd="0" destOrd="0" presId="urn:microsoft.com/office/officeart/2005/8/layout/lProcess2"/>
    <dgm:cxn modelId="{C9282CBD-4CE3-4327-B63A-0DBC1E93BCE5}" srcId="{B6414A33-AE9B-4A57-951C-86ADB6269E7B}" destId="{530F08F7-471A-4885-9C51-A0F08BAF55AF}" srcOrd="2" destOrd="0" parTransId="{2F4E2DD8-162C-4F1B-A9C3-3C1AD8DC1631}" sibTransId="{11C824CA-5708-469A-B299-66D976A74E66}"/>
    <dgm:cxn modelId="{33C4F2C0-EA37-4AEA-858B-1034EF32C6A6}" type="presOf" srcId="{90C427FE-E4D2-401A-9A71-776082BC493D}" destId="{DE5707B8-42E6-4929-932C-A3739697785D}" srcOrd="1" destOrd="0" presId="urn:microsoft.com/office/officeart/2005/8/layout/lProcess2"/>
    <dgm:cxn modelId="{75E206CE-B612-497B-9981-03C077BCE1F9}" srcId="{E894977E-675B-4FAE-8DDC-F132E0448FDE}" destId="{90C427FE-E4D2-401A-9A71-776082BC493D}" srcOrd="3" destOrd="0" parTransId="{B2EEB478-4AED-487E-880A-F48A02E6D4A1}" sibTransId="{B0FBCFB0-CE3E-45F2-9AB3-E5B4FE8AEBCB}"/>
    <dgm:cxn modelId="{8AEA1DDB-AA95-498B-8FFD-125A5A26E39C}" srcId="{E894977E-675B-4FAE-8DDC-F132E0448FDE}" destId="{8102C6DD-28FF-4F30-B171-A1754B2BD33F}" srcOrd="1" destOrd="0" parTransId="{105844CA-1C42-46B6-B8C2-FFC95EFCA16C}" sibTransId="{6CCC285F-C2C2-4744-8C26-A1B1DB516417}"/>
    <dgm:cxn modelId="{66D76EE7-CFAD-44DC-8578-FBD836CB1297}" type="presOf" srcId="{E894977E-675B-4FAE-8DDC-F132E0448FDE}" destId="{B8BBEEA8-BCD7-4B0C-94A8-0CBB0F74959C}" srcOrd="0" destOrd="0" presId="urn:microsoft.com/office/officeart/2005/8/layout/lProcess2"/>
    <dgm:cxn modelId="{E5EE9CE8-2FF5-458E-A239-F7FB0B5A7643}" srcId="{E894977E-675B-4FAE-8DDC-F132E0448FDE}" destId="{B6414A33-AE9B-4A57-951C-86ADB6269E7B}" srcOrd="0" destOrd="0" parTransId="{00A9EF79-7A06-4D76-8D07-936362AA37BC}" sibTransId="{5A2EC44E-F62B-47A4-9541-5A74B5ED5F50}"/>
    <dgm:cxn modelId="{87CC69F1-69BA-4B9F-A3A4-6096C127896D}" srcId="{8102C6DD-28FF-4F30-B171-A1754B2BD33F}" destId="{FC95A28A-0196-45B5-A67D-002FE7E2F2CF}" srcOrd="2" destOrd="0" parTransId="{0271A1AA-CEB5-4B39-B47C-9EBCDFEDF88C}" sibTransId="{252CF775-F1C8-448F-976B-B98BA1C761FA}"/>
    <dgm:cxn modelId="{3C4F11F3-37EC-4FBF-9495-2D981EA97A06}" type="presOf" srcId="{90C427FE-E4D2-401A-9A71-776082BC493D}" destId="{E2349209-AD4F-49DD-AB2F-6E503693051D}" srcOrd="0" destOrd="0" presId="urn:microsoft.com/office/officeart/2005/8/layout/lProcess2"/>
    <dgm:cxn modelId="{0A3CABF6-9389-46AA-B9EF-757D308DFA83}" srcId="{90C427FE-E4D2-401A-9A71-776082BC493D}" destId="{D7992496-0D96-431C-B97E-3489094A0779}" srcOrd="0" destOrd="0" parTransId="{E719CB41-9C02-4E7A-B817-BB0D751392B6}" sibTransId="{0AEBA36D-2C48-4B5F-826F-807030173241}"/>
    <dgm:cxn modelId="{889B41F8-32CA-4E0B-B7E2-F06177B6E620}" type="presOf" srcId="{540684D5-8657-4F59-BB14-68290277CD7D}" destId="{AB02FD89-9708-4730-991B-5C5A74F40B3A}" srcOrd="0" destOrd="0" presId="urn:microsoft.com/office/officeart/2005/8/layout/lProcess2"/>
    <dgm:cxn modelId="{36F1A0FC-9D3E-4002-A95B-0F8C190633F0}" srcId="{E894977E-675B-4FAE-8DDC-F132E0448FDE}" destId="{5B67AB47-6871-430B-BD43-2D2A6934C1A7}" srcOrd="4" destOrd="0" parTransId="{1C605217-AFDF-4EA3-82DA-0019AFF04CEA}" sibTransId="{EE236FA0-BFD2-41DD-8022-8CFF5A5C30AD}"/>
    <dgm:cxn modelId="{E8FBF2FD-EDC6-45C7-AC0A-5D7CEFEC9C47}" type="presOf" srcId="{585CB348-8EE8-41B7-B3C1-7613422786A9}" destId="{535721DE-3DBD-4A3F-9639-EE9D758588BE}" srcOrd="0" destOrd="0" presId="urn:microsoft.com/office/officeart/2005/8/layout/lProcess2"/>
    <dgm:cxn modelId="{5D1191AD-B93B-4F7B-88B7-CCC4793B2E96}" type="presParOf" srcId="{B8BBEEA8-BCD7-4B0C-94A8-0CBB0F74959C}" destId="{9662469B-A443-4E3C-8946-DCE76F704664}" srcOrd="0" destOrd="0" presId="urn:microsoft.com/office/officeart/2005/8/layout/lProcess2"/>
    <dgm:cxn modelId="{9DE323E4-E467-40A6-B570-A0029A011C79}" type="presParOf" srcId="{9662469B-A443-4E3C-8946-DCE76F704664}" destId="{36658AB8-F44D-4A8D-AD5E-4614776E7ADC}" srcOrd="0" destOrd="0" presId="urn:microsoft.com/office/officeart/2005/8/layout/lProcess2"/>
    <dgm:cxn modelId="{BF162471-984F-42CE-B782-C050CC7F38AF}" type="presParOf" srcId="{9662469B-A443-4E3C-8946-DCE76F704664}" destId="{A057FCF3-3CDD-4F40-92F5-696AFB9550E0}" srcOrd="1" destOrd="0" presId="urn:microsoft.com/office/officeart/2005/8/layout/lProcess2"/>
    <dgm:cxn modelId="{526816F9-42DC-4E59-9275-DF716413B7CD}" type="presParOf" srcId="{9662469B-A443-4E3C-8946-DCE76F704664}" destId="{C1A8A298-9A6F-40D3-961C-CA5180555A8C}" srcOrd="2" destOrd="0" presId="urn:microsoft.com/office/officeart/2005/8/layout/lProcess2"/>
    <dgm:cxn modelId="{B7B09F61-5C56-4F59-A38F-7C0C86022DAC}" type="presParOf" srcId="{C1A8A298-9A6F-40D3-961C-CA5180555A8C}" destId="{E1F33F1A-8739-4AEB-B4D1-357F9F0A4A4B}" srcOrd="0" destOrd="0" presId="urn:microsoft.com/office/officeart/2005/8/layout/lProcess2"/>
    <dgm:cxn modelId="{86657D95-0BC3-4520-9E5B-6C0C8A6C2F71}" type="presParOf" srcId="{E1F33F1A-8739-4AEB-B4D1-357F9F0A4A4B}" destId="{44BF8366-7825-449D-BD81-4237BB39B8CB}" srcOrd="0" destOrd="0" presId="urn:microsoft.com/office/officeart/2005/8/layout/lProcess2"/>
    <dgm:cxn modelId="{AD262420-7A71-47EE-BF63-5E53626AD7C2}" type="presParOf" srcId="{E1F33F1A-8739-4AEB-B4D1-357F9F0A4A4B}" destId="{CF16CE08-9A1D-4A89-893B-7F26FFDAA323}" srcOrd="1" destOrd="0" presId="urn:microsoft.com/office/officeart/2005/8/layout/lProcess2"/>
    <dgm:cxn modelId="{15B4C999-7A0C-4DDE-8B56-CC00F32CF8D2}" type="presParOf" srcId="{E1F33F1A-8739-4AEB-B4D1-357F9F0A4A4B}" destId="{1DACD608-14C9-44E1-9481-DE1A5A1EB8FE}" srcOrd="2" destOrd="0" presId="urn:microsoft.com/office/officeart/2005/8/layout/lProcess2"/>
    <dgm:cxn modelId="{31418200-928D-4742-A8D9-14E9D391C139}" type="presParOf" srcId="{E1F33F1A-8739-4AEB-B4D1-357F9F0A4A4B}" destId="{6743F77C-FE28-4B53-8A78-F2EC87A6FE63}" srcOrd="3" destOrd="0" presId="urn:microsoft.com/office/officeart/2005/8/layout/lProcess2"/>
    <dgm:cxn modelId="{8FC73D1C-69DD-4A5A-BC49-1280A664A810}" type="presParOf" srcId="{E1F33F1A-8739-4AEB-B4D1-357F9F0A4A4B}" destId="{04A5E0BE-F128-4251-817B-E5A2E57C78DC}" srcOrd="4" destOrd="0" presId="urn:microsoft.com/office/officeart/2005/8/layout/lProcess2"/>
    <dgm:cxn modelId="{CC52F8A6-7E46-4651-A690-814F7E2AD378}" type="presParOf" srcId="{E1F33F1A-8739-4AEB-B4D1-357F9F0A4A4B}" destId="{2978F9D8-072A-40A2-B49A-33968BCEA51E}" srcOrd="5" destOrd="0" presId="urn:microsoft.com/office/officeart/2005/8/layout/lProcess2"/>
    <dgm:cxn modelId="{9C5094FC-97CD-4197-84AB-709F2F421D7B}" type="presParOf" srcId="{E1F33F1A-8739-4AEB-B4D1-357F9F0A4A4B}" destId="{689352F2-C884-4455-9E67-AA232EDECC3C}" srcOrd="6" destOrd="0" presId="urn:microsoft.com/office/officeart/2005/8/layout/lProcess2"/>
    <dgm:cxn modelId="{6F34D282-35A7-499D-9BB6-FFFEF1A1C432}" type="presParOf" srcId="{B8BBEEA8-BCD7-4B0C-94A8-0CBB0F74959C}" destId="{CDD0F29F-0795-4098-996E-7F46BC6BC925}" srcOrd="1" destOrd="0" presId="urn:microsoft.com/office/officeart/2005/8/layout/lProcess2"/>
    <dgm:cxn modelId="{DD041A71-703B-48E3-9F9D-120BC4FE413C}" type="presParOf" srcId="{B8BBEEA8-BCD7-4B0C-94A8-0CBB0F74959C}" destId="{1F8C2CA2-D772-447F-9ABC-591AC2E55235}" srcOrd="2" destOrd="0" presId="urn:microsoft.com/office/officeart/2005/8/layout/lProcess2"/>
    <dgm:cxn modelId="{15FABA2E-9B77-4B9D-905F-27F0BD47E9E1}" type="presParOf" srcId="{1F8C2CA2-D772-447F-9ABC-591AC2E55235}" destId="{5C832D16-60DA-4BBD-BAD6-85A3282C31EC}" srcOrd="0" destOrd="0" presId="urn:microsoft.com/office/officeart/2005/8/layout/lProcess2"/>
    <dgm:cxn modelId="{DF0DFB40-B793-485B-A4E6-7370A39F324E}" type="presParOf" srcId="{1F8C2CA2-D772-447F-9ABC-591AC2E55235}" destId="{91203075-F306-4980-B4B6-2ABD3DA3210A}" srcOrd="1" destOrd="0" presId="urn:microsoft.com/office/officeart/2005/8/layout/lProcess2"/>
    <dgm:cxn modelId="{C607016B-05AD-486A-AEB1-F0F2C87528FC}" type="presParOf" srcId="{1F8C2CA2-D772-447F-9ABC-591AC2E55235}" destId="{59449C34-634A-42A6-92D4-BC3847AB17BC}" srcOrd="2" destOrd="0" presId="urn:microsoft.com/office/officeart/2005/8/layout/lProcess2"/>
    <dgm:cxn modelId="{944509A1-6A2A-4F2F-9DA5-7B6F2EF438DD}" type="presParOf" srcId="{59449C34-634A-42A6-92D4-BC3847AB17BC}" destId="{A8803F46-3152-4C90-A572-12DBA2E0C6A8}" srcOrd="0" destOrd="0" presId="urn:microsoft.com/office/officeart/2005/8/layout/lProcess2"/>
    <dgm:cxn modelId="{6026BF92-8B4A-4D34-8B4E-BF9F03370DD0}" type="presParOf" srcId="{A8803F46-3152-4C90-A572-12DBA2E0C6A8}" destId="{241475E0-229E-4369-9BDA-B84C8FCCB0A5}" srcOrd="0" destOrd="0" presId="urn:microsoft.com/office/officeart/2005/8/layout/lProcess2"/>
    <dgm:cxn modelId="{AEB4282C-A6FB-4031-A404-8A69D30B08F8}" type="presParOf" srcId="{A8803F46-3152-4C90-A572-12DBA2E0C6A8}" destId="{8EE26314-7D0C-412F-91F7-262088C5C48A}" srcOrd="1" destOrd="0" presId="urn:microsoft.com/office/officeart/2005/8/layout/lProcess2"/>
    <dgm:cxn modelId="{DF5275A0-B938-4FC5-A472-3F5618B6D176}" type="presParOf" srcId="{A8803F46-3152-4C90-A572-12DBA2E0C6A8}" destId="{B7A29B10-3615-4181-AF2E-EF0BA021DDAA}" srcOrd="2" destOrd="0" presId="urn:microsoft.com/office/officeart/2005/8/layout/lProcess2"/>
    <dgm:cxn modelId="{39E4F602-3086-430D-9C3E-17CB3AD54691}" type="presParOf" srcId="{A8803F46-3152-4C90-A572-12DBA2E0C6A8}" destId="{17F44E67-AF4A-479D-9CE6-7F7064A17F65}" srcOrd="3" destOrd="0" presId="urn:microsoft.com/office/officeart/2005/8/layout/lProcess2"/>
    <dgm:cxn modelId="{63073944-B916-420A-9666-48B394216F74}" type="presParOf" srcId="{A8803F46-3152-4C90-A572-12DBA2E0C6A8}" destId="{7F12DA12-0489-4661-9E61-6150CAD2BC21}" srcOrd="4" destOrd="0" presId="urn:microsoft.com/office/officeart/2005/8/layout/lProcess2"/>
    <dgm:cxn modelId="{A9BA6268-10DB-415B-A0BE-D4710946D263}" type="presParOf" srcId="{A8803F46-3152-4C90-A572-12DBA2E0C6A8}" destId="{21418DEB-6F51-4573-848A-AAE9BABC95B3}" srcOrd="5" destOrd="0" presId="urn:microsoft.com/office/officeart/2005/8/layout/lProcess2"/>
    <dgm:cxn modelId="{B65661E7-C459-4C7A-B590-DFEC28D98DFC}" type="presParOf" srcId="{A8803F46-3152-4C90-A572-12DBA2E0C6A8}" destId="{F98408F1-3E67-4DBF-AED3-B5E55D250B4F}" srcOrd="6" destOrd="0" presId="urn:microsoft.com/office/officeart/2005/8/layout/lProcess2"/>
    <dgm:cxn modelId="{85932BDA-C402-4D4A-B7D0-A70036ACADCB}" type="presParOf" srcId="{B8BBEEA8-BCD7-4B0C-94A8-0CBB0F74959C}" destId="{47C8B545-0FF3-4C31-A220-C9FD7FAAAAED}" srcOrd="3" destOrd="0" presId="urn:microsoft.com/office/officeart/2005/8/layout/lProcess2"/>
    <dgm:cxn modelId="{226A51C5-7780-43FE-921C-4BCD5FEBA432}" type="presParOf" srcId="{B8BBEEA8-BCD7-4B0C-94A8-0CBB0F74959C}" destId="{D443D780-D087-44EA-A928-04114ABDE17B}" srcOrd="4" destOrd="0" presId="urn:microsoft.com/office/officeart/2005/8/layout/lProcess2"/>
    <dgm:cxn modelId="{B9AF5E04-0850-4ADA-9844-2DED92BA6308}" type="presParOf" srcId="{D443D780-D087-44EA-A928-04114ABDE17B}" destId="{1EC6A015-6810-447D-8EFF-667F9EE0B619}" srcOrd="0" destOrd="0" presId="urn:microsoft.com/office/officeart/2005/8/layout/lProcess2"/>
    <dgm:cxn modelId="{11A663C8-5A05-4363-9FE9-4B8985C00C55}" type="presParOf" srcId="{D443D780-D087-44EA-A928-04114ABDE17B}" destId="{8040E84C-8EC8-4306-A57D-FFE99DBCEC19}" srcOrd="1" destOrd="0" presId="urn:microsoft.com/office/officeart/2005/8/layout/lProcess2"/>
    <dgm:cxn modelId="{E9024F86-8C5B-448B-8409-38248E7DDF80}" type="presParOf" srcId="{D443D780-D087-44EA-A928-04114ABDE17B}" destId="{42769A8A-1D19-4536-A2B9-7511AC28AAF5}" srcOrd="2" destOrd="0" presId="urn:microsoft.com/office/officeart/2005/8/layout/lProcess2"/>
    <dgm:cxn modelId="{5DD6486A-1942-436B-8AA9-1140CCCC22DC}" type="presParOf" srcId="{42769A8A-1D19-4536-A2B9-7511AC28AAF5}" destId="{699B8BA0-A0FB-40BD-AAD8-1E8DAD6355B9}" srcOrd="0" destOrd="0" presId="urn:microsoft.com/office/officeart/2005/8/layout/lProcess2"/>
    <dgm:cxn modelId="{41A47BF7-4B1D-42EB-B8F2-3D0A08E83C5A}" type="presParOf" srcId="{699B8BA0-A0FB-40BD-AAD8-1E8DAD6355B9}" destId="{EDCA44AB-E5E6-457F-A66C-44176103D64F}" srcOrd="0" destOrd="0" presId="urn:microsoft.com/office/officeart/2005/8/layout/lProcess2"/>
    <dgm:cxn modelId="{89C90C24-F265-4D1D-B725-D1E7E8A7C2A4}" type="presParOf" srcId="{699B8BA0-A0FB-40BD-AAD8-1E8DAD6355B9}" destId="{C100B82F-3489-4753-81BD-2E1EBDEA0637}" srcOrd="1" destOrd="0" presId="urn:microsoft.com/office/officeart/2005/8/layout/lProcess2"/>
    <dgm:cxn modelId="{BB270635-964C-4EB4-947F-E7F2D1C467FC}" type="presParOf" srcId="{699B8BA0-A0FB-40BD-AAD8-1E8DAD6355B9}" destId="{6FFC7498-556A-4907-96B3-8592E16759A0}" srcOrd="2" destOrd="0" presId="urn:microsoft.com/office/officeart/2005/8/layout/lProcess2"/>
    <dgm:cxn modelId="{9642E6A7-9FA9-4BC3-959B-1D6D01F29BE6}" type="presParOf" srcId="{699B8BA0-A0FB-40BD-AAD8-1E8DAD6355B9}" destId="{F1B13778-B94C-446D-BA0F-CBBA9EE2737E}" srcOrd="3" destOrd="0" presId="urn:microsoft.com/office/officeart/2005/8/layout/lProcess2"/>
    <dgm:cxn modelId="{02B70904-26F8-4E87-B36E-0A52D4C57496}" type="presParOf" srcId="{699B8BA0-A0FB-40BD-AAD8-1E8DAD6355B9}" destId="{535721DE-3DBD-4A3F-9639-EE9D758588BE}" srcOrd="4" destOrd="0" presId="urn:microsoft.com/office/officeart/2005/8/layout/lProcess2"/>
    <dgm:cxn modelId="{9A4C07BC-0490-4CE8-8400-BADC5066A8C0}" type="presParOf" srcId="{699B8BA0-A0FB-40BD-AAD8-1E8DAD6355B9}" destId="{AFF64E68-FB54-42EB-A69B-3DC767D6D7EA}" srcOrd="5" destOrd="0" presId="urn:microsoft.com/office/officeart/2005/8/layout/lProcess2"/>
    <dgm:cxn modelId="{713460B4-2E4A-447C-BB94-02C027363CE1}" type="presParOf" srcId="{699B8BA0-A0FB-40BD-AAD8-1E8DAD6355B9}" destId="{4E4C5687-BB6C-40E2-90DD-BF602E45D77B}" srcOrd="6" destOrd="0" presId="urn:microsoft.com/office/officeart/2005/8/layout/lProcess2"/>
    <dgm:cxn modelId="{F18F73EE-5CB8-45B0-A300-7402383ACB3C}" type="presParOf" srcId="{B8BBEEA8-BCD7-4B0C-94A8-0CBB0F74959C}" destId="{D2FF4DA5-6E9A-49E1-9C94-7E17E53AB383}" srcOrd="5" destOrd="0" presId="urn:microsoft.com/office/officeart/2005/8/layout/lProcess2"/>
    <dgm:cxn modelId="{CC17DBC5-EF8E-4CD3-A9DB-EE17B8B9A5B8}" type="presParOf" srcId="{B8BBEEA8-BCD7-4B0C-94A8-0CBB0F74959C}" destId="{ED1EE67F-CCD5-4D3F-B6BE-AAC4A249B9DF}" srcOrd="6" destOrd="0" presId="urn:microsoft.com/office/officeart/2005/8/layout/lProcess2"/>
    <dgm:cxn modelId="{EDA5FCC2-0CA4-4CC4-AA02-5B0A83443129}" type="presParOf" srcId="{ED1EE67F-CCD5-4D3F-B6BE-AAC4A249B9DF}" destId="{E2349209-AD4F-49DD-AB2F-6E503693051D}" srcOrd="0" destOrd="0" presId="urn:microsoft.com/office/officeart/2005/8/layout/lProcess2"/>
    <dgm:cxn modelId="{1786E490-7CB1-43AB-9A09-A8DF57FE5B08}" type="presParOf" srcId="{ED1EE67F-CCD5-4D3F-B6BE-AAC4A249B9DF}" destId="{DE5707B8-42E6-4929-932C-A3739697785D}" srcOrd="1" destOrd="0" presId="urn:microsoft.com/office/officeart/2005/8/layout/lProcess2"/>
    <dgm:cxn modelId="{47DD5EBE-A7AD-437E-A00F-06D4CC2F5483}" type="presParOf" srcId="{ED1EE67F-CCD5-4D3F-B6BE-AAC4A249B9DF}" destId="{02A35610-71ED-491A-8BE2-196D32F4F28A}" srcOrd="2" destOrd="0" presId="urn:microsoft.com/office/officeart/2005/8/layout/lProcess2"/>
    <dgm:cxn modelId="{8CC08BF5-4C5A-4398-8C4B-3C88543F5D46}" type="presParOf" srcId="{02A35610-71ED-491A-8BE2-196D32F4F28A}" destId="{FB3CC7B2-90E8-4F0C-9AF1-C47C2C47766B}" srcOrd="0" destOrd="0" presId="urn:microsoft.com/office/officeart/2005/8/layout/lProcess2"/>
    <dgm:cxn modelId="{20462B50-A2E4-4115-B1F9-021A56338A9A}" type="presParOf" srcId="{FB3CC7B2-90E8-4F0C-9AF1-C47C2C47766B}" destId="{BA71ACB7-8832-47CD-B86B-632E824A4E34}" srcOrd="0" destOrd="0" presId="urn:microsoft.com/office/officeart/2005/8/layout/lProcess2"/>
    <dgm:cxn modelId="{F1538851-F6D6-49F4-ACD4-ED251397E2DC}" type="presParOf" srcId="{FB3CC7B2-90E8-4F0C-9AF1-C47C2C47766B}" destId="{2F58A026-72F4-496C-9F71-83D1606FCD18}" srcOrd="1" destOrd="0" presId="urn:microsoft.com/office/officeart/2005/8/layout/lProcess2"/>
    <dgm:cxn modelId="{7EA4AA71-9CB9-4F98-8864-8C21D6A7DE44}" type="presParOf" srcId="{FB3CC7B2-90E8-4F0C-9AF1-C47C2C47766B}" destId="{846F5835-DECD-45AD-9A1F-92E2A5603F6D}" srcOrd="2" destOrd="0" presId="urn:microsoft.com/office/officeart/2005/8/layout/lProcess2"/>
    <dgm:cxn modelId="{D178F56B-EDED-411F-90A6-9BDA0F1B6287}" type="presParOf" srcId="{B8BBEEA8-BCD7-4B0C-94A8-0CBB0F74959C}" destId="{CBC2F1D3-357F-4909-91A5-8484946941DD}" srcOrd="7" destOrd="0" presId="urn:microsoft.com/office/officeart/2005/8/layout/lProcess2"/>
    <dgm:cxn modelId="{D052BD87-114B-4FB1-AB0C-AB325DD6663C}" type="presParOf" srcId="{B8BBEEA8-BCD7-4B0C-94A8-0CBB0F74959C}" destId="{850F1439-1B2A-4809-9E03-FD75ADDC1EC7}" srcOrd="8" destOrd="0" presId="urn:microsoft.com/office/officeart/2005/8/layout/lProcess2"/>
    <dgm:cxn modelId="{6B3192BF-A814-4E4D-91D9-84F871C19460}" type="presParOf" srcId="{850F1439-1B2A-4809-9E03-FD75ADDC1EC7}" destId="{690C8EFA-15BB-429D-9040-21AEB738D055}" srcOrd="0" destOrd="0" presId="urn:microsoft.com/office/officeart/2005/8/layout/lProcess2"/>
    <dgm:cxn modelId="{A5A69330-D5F4-4DE2-A763-E7994622D475}" type="presParOf" srcId="{850F1439-1B2A-4809-9E03-FD75ADDC1EC7}" destId="{0196B49E-7F57-4FD7-A5D9-23608BF6804F}" srcOrd="1" destOrd="0" presId="urn:microsoft.com/office/officeart/2005/8/layout/lProcess2"/>
    <dgm:cxn modelId="{2BCAD2C9-FDB6-4208-9CDA-FD28F802614A}" type="presParOf" srcId="{850F1439-1B2A-4809-9E03-FD75ADDC1EC7}" destId="{C902BEBF-25C9-4E15-8C0D-24A2E7EA4493}" srcOrd="2" destOrd="0" presId="urn:microsoft.com/office/officeart/2005/8/layout/lProcess2"/>
    <dgm:cxn modelId="{F47640FB-D253-45B6-81D4-3AB067C0633D}" type="presParOf" srcId="{C902BEBF-25C9-4E15-8C0D-24A2E7EA4493}" destId="{712EC51C-A45A-4268-8AE8-C22E436C2D26}" srcOrd="0" destOrd="0" presId="urn:microsoft.com/office/officeart/2005/8/layout/lProcess2"/>
    <dgm:cxn modelId="{313A492D-9C35-4FC9-920D-8B0C52AF6D22}" type="presParOf" srcId="{712EC51C-A45A-4268-8AE8-C22E436C2D26}" destId="{374E80E3-CA14-4C3B-98CB-BCF5BEF8545D}" srcOrd="0" destOrd="0" presId="urn:microsoft.com/office/officeart/2005/8/layout/lProcess2"/>
    <dgm:cxn modelId="{0D74D62F-964A-4FAD-99C8-8F571078D15B}" type="presParOf" srcId="{712EC51C-A45A-4268-8AE8-C22E436C2D26}" destId="{92438AEA-0F64-413F-BB7F-59A5A4D4690B}" srcOrd="1" destOrd="0" presId="urn:microsoft.com/office/officeart/2005/8/layout/lProcess2"/>
    <dgm:cxn modelId="{FFBE7DC9-4821-4CF7-9986-D33522693D3E}" type="presParOf" srcId="{712EC51C-A45A-4268-8AE8-C22E436C2D26}" destId="{AB02FD89-9708-4730-991B-5C5A74F40B3A}"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658AB8-F44D-4A8D-AD5E-4614776E7ADC}">
      <dsp:nvSpPr>
        <dsp:cNvPr id="0" name=""/>
        <dsp:cNvSpPr/>
      </dsp:nvSpPr>
      <dsp:spPr>
        <a:xfrm>
          <a:off x="4629" y="0"/>
          <a:ext cx="1624691" cy="4464020"/>
        </a:xfrm>
        <a:prstGeom prst="roundRect">
          <a:avLst>
            <a:gd name="adj" fmla="val 10000"/>
          </a:avLst>
        </a:prstGeom>
        <a:noFill/>
        <a:ln w="38100" cap="flat" cmpd="sng" algn="ctr">
          <a:solidFill>
            <a:schemeClr val="accent2"/>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latin typeface="+mn-lt"/>
            </a:rPr>
            <a:t>Why are you protecting data?</a:t>
          </a:r>
          <a:endParaRPr lang="en-CA" sz="1800" b="1" kern="1200" dirty="0">
            <a:solidFill>
              <a:schemeClr val="tx1"/>
            </a:solidFill>
            <a:latin typeface="+mn-lt"/>
          </a:endParaRPr>
        </a:p>
      </dsp:txBody>
      <dsp:txXfrm>
        <a:off x="4629" y="0"/>
        <a:ext cx="1624691" cy="1339206"/>
      </dsp:txXfrm>
    </dsp:sp>
    <dsp:sp modelId="{44BF8366-7825-449D-BD81-4237BB39B8CB}">
      <dsp:nvSpPr>
        <dsp:cNvPr id="0" name=""/>
        <dsp:cNvSpPr/>
      </dsp:nvSpPr>
      <dsp:spPr>
        <a:xfrm>
          <a:off x="167099" y="1339314"/>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Operational Recovery</a:t>
          </a:r>
          <a:endParaRPr lang="en-CA" sz="1400" kern="1200" dirty="0">
            <a:latin typeface="+mn-lt"/>
          </a:endParaRPr>
        </a:p>
      </dsp:txBody>
      <dsp:txXfrm>
        <a:off x="186146" y="1358361"/>
        <a:ext cx="1261659" cy="612218"/>
      </dsp:txXfrm>
    </dsp:sp>
    <dsp:sp modelId="{1DACD608-14C9-44E1-9481-DE1A5A1EB8FE}">
      <dsp:nvSpPr>
        <dsp:cNvPr id="0" name=""/>
        <dsp:cNvSpPr/>
      </dsp:nvSpPr>
      <dsp:spPr>
        <a:xfrm>
          <a:off x="167099" y="2089675"/>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Disaster Recovery</a:t>
          </a:r>
          <a:endParaRPr lang="en-CA" sz="1400" kern="1200" dirty="0">
            <a:latin typeface="+mn-lt"/>
          </a:endParaRPr>
        </a:p>
      </dsp:txBody>
      <dsp:txXfrm>
        <a:off x="186146" y="2108722"/>
        <a:ext cx="1261659" cy="612218"/>
      </dsp:txXfrm>
    </dsp:sp>
    <dsp:sp modelId="{04A5E0BE-F128-4251-817B-E5A2E57C78DC}">
      <dsp:nvSpPr>
        <dsp:cNvPr id="0" name=""/>
        <dsp:cNvSpPr/>
      </dsp:nvSpPr>
      <dsp:spPr>
        <a:xfrm>
          <a:off x="167099" y="2840036"/>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Retention and Preservation</a:t>
          </a:r>
          <a:endParaRPr lang="en-CA" sz="1400" kern="1200" dirty="0">
            <a:latin typeface="+mn-lt"/>
          </a:endParaRPr>
        </a:p>
      </dsp:txBody>
      <dsp:txXfrm>
        <a:off x="186146" y="2859083"/>
        <a:ext cx="1261659" cy="612218"/>
      </dsp:txXfrm>
    </dsp:sp>
    <dsp:sp modelId="{689352F2-C884-4455-9E67-AA232EDECC3C}">
      <dsp:nvSpPr>
        <dsp:cNvPr id="0" name=""/>
        <dsp:cNvSpPr/>
      </dsp:nvSpPr>
      <dsp:spPr>
        <a:xfrm>
          <a:off x="167099" y="3590397"/>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Governance, Risk &amp; Compliance</a:t>
          </a:r>
          <a:endParaRPr lang="en-CA" sz="1400" kern="1200" dirty="0">
            <a:latin typeface="+mn-lt"/>
          </a:endParaRPr>
        </a:p>
      </dsp:txBody>
      <dsp:txXfrm>
        <a:off x="186146" y="3609444"/>
        <a:ext cx="1261659" cy="612218"/>
      </dsp:txXfrm>
    </dsp:sp>
    <dsp:sp modelId="{5C832D16-60DA-4BBD-BAD6-85A3282C31EC}">
      <dsp:nvSpPr>
        <dsp:cNvPr id="0" name=""/>
        <dsp:cNvSpPr/>
      </dsp:nvSpPr>
      <dsp:spPr>
        <a:xfrm>
          <a:off x="1751173" y="0"/>
          <a:ext cx="1624691" cy="4464020"/>
        </a:xfrm>
        <a:prstGeom prst="roundRect">
          <a:avLst>
            <a:gd name="adj" fmla="val 10000"/>
          </a:avLst>
        </a:prstGeom>
        <a:noFill/>
        <a:ln w="38100" cap="flat" cmpd="sng" algn="ctr">
          <a:solidFill>
            <a:schemeClr val="accent2"/>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latin typeface="+mn-lt"/>
            </a:rPr>
            <a:t>What are you protecting?</a:t>
          </a:r>
          <a:endParaRPr lang="en-CA" sz="1800" b="1" kern="1200" dirty="0">
            <a:solidFill>
              <a:schemeClr val="tx1"/>
            </a:solidFill>
            <a:latin typeface="+mn-lt"/>
          </a:endParaRPr>
        </a:p>
      </dsp:txBody>
      <dsp:txXfrm>
        <a:off x="1751173" y="0"/>
        <a:ext cx="1624691" cy="1339206"/>
      </dsp:txXfrm>
    </dsp:sp>
    <dsp:sp modelId="{241475E0-229E-4369-9BDA-B84C8FCCB0A5}">
      <dsp:nvSpPr>
        <dsp:cNvPr id="0" name=""/>
        <dsp:cNvSpPr/>
      </dsp:nvSpPr>
      <dsp:spPr>
        <a:xfrm>
          <a:off x="1913642" y="1339314"/>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Device Type</a:t>
          </a:r>
          <a:endParaRPr lang="en-CA" sz="1400" kern="1200" dirty="0">
            <a:latin typeface="+mn-lt"/>
          </a:endParaRPr>
        </a:p>
      </dsp:txBody>
      <dsp:txXfrm>
        <a:off x="1932689" y="1358361"/>
        <a:ext cx="1261659" cy="612218"/>
      </dsp:txXfrm>
    </dsp:sp>
    <dsp:sp modelId="{B7A29B10-3615-4181-AF2E-EF0BA021DDAA}">
      <dsp:nvSpPr>
        <dsp:cNvPr id="0" name=""/>
        <dsp:cNvSpPr/>
      </dsp:nvSpPr>
      <dsp:spPr>
        <a:xfrm>
          <a:off x="1913642" y="2089675"/>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Data Type</a:t>
          </a:r>
          <a:endParaRPr lang="en-CA" sz="1400" kern="1200" dirty="0">
            <a:latin typeface="+mn-lt"/>
          </a:endParaRPr>
        </a:p>
      </dsp:txBody>
      <dsp:txXfrm>
        <a:off x="1932689" y="2108722"/>
        <a:ext cx="1261659" cy="612218"/>
      </dsp:txXfrm>
    </dsp:sp>
    <dsp:sp modelId="{7F12DA12-0489-4661-9E61-6150CAD2BC21}">
      <dsp:nvSpPr>
        <dsp:cNvPr id="0" name=""/>
        <dsp:cNvSpPr/>
      </dsp:nvSpPr>
      <dsp:spPr>
        <a:xfrm>
          <a:off x="1913642" y="2840036"/>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Content Type</a:t>
          </a:r>
          <a:endParaRPr lang="en-CA" sz="1400" kern="1200" dirty="0">
            <a:latin typeface="+mn-lt"/>
          </a:endParaRPr>
        </a:p>
      </dsp:txBody>
      <dsp:txXfrm>
        <a:off x="1932689" y="2859083"/>
        <a:ext cx="1261659" cy="612218"/>
      </dsp:txXfrm>
    </dsp:sp>
    <dsp:sp modelId="{F98408F1-3E67-4DBF-AED3-B5E55D250B4F}">
      <dsp:nvSpPr>
        <dsp:cNvPr id="0" name=""/>
        <dsp:cNvSpPr/>
      </dsp:nvSpPr>
      <dsp:spPr>
        <a:xfrm>
          <a:off x="1913642" y="3590397"/>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Operational Environment</a:t>
          </a:r>
          <a:endParaRPr lang="en-CA" sz="1400" kern="1200" dirty="0">
            <a:latin typeface="+mn-lt"/>
          </a:endParaRPr>
        </a:p>
      </dsp:txBody>
      <dsp:txXfrm>
        <a:off x="1932689" y="3609444"/>
        <a:ext cx="1261659" cy="612218"/>
      </dsp:txXfrm>
    </dsp:sp>
    <dsp:sp modelId="{1EC6A015-6810-447D-8EFF-667F9EE0B619}">
      <dsp:nvSpPr>
        <dsp:cNvPr id="0" name=""/>
        <dsp:cNvSpPr/>
      </dsp:nvSpPr>
      <dsp:spPr>
        <a:xfrm>
          <a:off x="3497716" y="0"/>
          <a:ext cx="1624691" cy="4464020"/>
        </a:xfrm>
        <a:prstGeom prst="roundRect">
          <a:avLst>
            <a:gd name="adj" fmla="val 10000"/>
          </a:avLst>
        </a:prstGeom>
        <a:noFill/>
        <a:ln w="38100" cap="flat" cmpd="sng" algn="ctr">
          <a:solidFill>
            <a:schemeClr val="accent2"/>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latin typeface="+mn-lt"/>
            </a:rPr>
            <a:t>How are you protecting data?</a:t>
          </a:r>
          <a:endParaRPr lang="en-CA" sz="1800" b="1" kern="1200" dirty="0">
            <a:solidFill>
              <a:schemeClr val="tx1"/>
            </a:solidFill>
            <a:latin typeface="+mn-lt"/>
          </a:endParaRPr>
        </a:p>
      </dsp:txBody>
      <dsp:txXfrm>
        <a:off x="3497716" y="0"/>
        <a:ext cx="1624691" cy="1339206"/>
      </dsp:txXfrm>
    </dsp:sp>
    <dsp:sp modelId="{EDCA44AB-E5E6-457F-A66C-44176103D64F}">
      <dsp:nvSpPr>
        <dsp:cNvPr id="0" name=""/>
        <dsp:cNvSpPr/>
      </dsp:nvSpPr>
      <dsp:spPr>
        <a:xfrm>
          <a:off x="3660185" y="1339314"/>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Protection Technology</a:t>
          </a:r>
          <a:endParaRPr lang="en-CA" sz="1400" kern="1200" dirty="0">
            <a:latin typeface="+mn-lt"/>
          </a:endParaRPr>
        </a:p>
      </dsp:txBody>
      <dsp:txXfrm>
        <a:off x="3679232" y="1358361"/>
        <a:ext cx="1261659" cy="612218"/>
      </dsp:txXfrm>
    </dsp:sp>
    <dsp:sp modelId="{6FFC7498-556A-4907-96B3-8592E16759A0}">
      <dsp:nvSpPr>
        <dsp:cNvPr id="0" name=""/>
        <dsp:cNvSpPr/>
      </dsp:nvSpPr>
      <dsp:spPr>
        <a:xfrm>
          <a:off x="3660185" y="2089675"/>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Storage Technology</a:t>
          </a:r>
          <a:endParaRPr lang="en-CA" sz="1400" kern="1200" dirty="0">
            <a:latin typeface="+mn-lt"/>
          </a:endParaRPr>
        </a:p>
      </dsp:txBody>
      <dsp:txXfrm>
        <a:off x="3679232" y="2108722"/>
        <a:ext cx="1261659" cy="612218"/>
      </dsp:txXfrm>
    </dsp:sp>
    <dsp:sp modelId="{535721DE-3DBD-4A3F-9639-EE9D758588BE}">
      <dsp:nvSpPr>
        <dsp:cNvPr id="0" name=""/>
        <dsp:cNvSpPr/>
      </dsp:nvSpPr>
      <dsp:spPr>
        <a:xfrm>
          <a:off x="3660185" y="2840036"/>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Access Technology</a:t>
          </a:r>
          <a:endParaRPr lang="en-CA" sz="1400" kern="1200" dirty="0">
            <a:latin typeface="+mn-lt"/>
          </a:endParaRPr>
        </a:p>
      </dsp:txBody>
      <dsp:txXfrm>
        <a:off x="3679232" y="2859083"/>
        <a:ext cx="1261659" cy="612218"/>
      </dsp:txXfrm>
    </dsp:sp>
    <dsp:sp modelId="{4E4C5687-BB6C-40E2-90DD-BF602E45D77B}">
      <dsp:nvSpPr>
        <dsp:cNvPr id="0" name=""/>
        <dsp:cNvSpPr/>
      </dsp:nvSpPr>
      <dsp:spPr>
        <a:xfrm>
          <a:off x="3660185" y="3590397"/>
          <a:ext cx="1299753" cy="6503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Management Technology</a:t>
          </a:r>
          <a:endParaRPr lang="en-CA" sz="1400" kern="1200" dirty="0">
            <a:latin typeface="+mn-lt"/>
          </a:endParaRPr>
        </a:p>
      </dsp:txBody>
      <dsp:txXfrm>
        <a:off x="3679232" y="3609444"/>
        <a:ext cx="1261659" cy="612218"/>
      </dsp:txXfrm>
    </dsp:sp>
    <dsp:sp modelId="{E2349209-AD4F-49DD-AB2F-6E503693051D}">
      <dsp:nvSpPr>
        <dsp:cNvPr id="0" name=""/>
        <dsp:cNvSpPr/>
      </dsp:nvSpPr>
      <dsp:spPr>
        <a:xfrm>
          <a:off x="5244259" y="0"/>
          <a:ext cx="1624691" cy="4464020"/>
        </a:xfrm>
        <a:prstGeom prst="roundRect">
          <a:avLst>
            <a:gd name="adj" fmla="val 10000"/>
          </a:avLst>
        </a:prstGeom>
        <a:noFill/>
        <a:ln w="38100" cap="flat" cmpd="sng" algn="ctr">
          <a:solidFill>
            <a:schemeClr val="accent2"/>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latin typeface="+mn-lt"/>
            </a:rPr>
            <a:t>Where are you protecting data?</a:t>
          </a:r>
          <a:endParaRPr lang="en-CA" sz="1800" b="1" kern="1200" dirty="0">
            <a:solidFill>
              <a:schemeClr val="tx1"/>
            </a:solidFill>
            <a:latin typeface="+mn-lt"/>
          </a:endParaRPr>
        </a:p>
      </dsp:txBody>
      <dsp:txXfrm>
        <a:off x="5244259" y="0"/>
        <a:ext cx="1624691" cy="1339206"/>
      </dsp:txXfrm>
    </dsp:sp>
    <dsp:sp modelId="{BA71ACB7-8832-47CD-B86B-632E824A4E34}">
      <dsp:nvSpPr>
        <dsp:cNvPr id="0" name=""/>
        <dsp:cNvSpPr/>
      </dsp:nvSpPr>
      <dsp:spPr>
        <a:xfrm>
          <a:off x="5406728" y="1915602"/>
          <a:ext cx="1299753" cy="651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Location Type</a:t>
          </a:r>
          <a:endParaRPr lang="en-CA" sz="1400" kern="1200" dirty="0">
            <a:latin typeface="+mn-lt"/>
          </a:endParaRPr>
        </a:p>
      </dsp:txBody>
      <dsp:txXfrm>
        <a:off x="5425801" y="1934675"/>
        <a:ext cx="1261607" cy="613063"/>
      </dsp:txXfrm>
    </dsp:sp>
    <dsp:sp modelId="{846F5835-DECD-45AD-9A1F-92E2A5603F6D}">
      <dsp:nvSpPr>
        <dsp:cNvPr id="0" name=""/>
        <dsp:cNvSpPr/>
      </dsp:nvSpPr>
      <dsp:spPr>
        <a:xfrm>
          <a:off x="5406728" y="3013213"/>
          <a:ext cx="1299753" cy="651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Data Relocation</a:t>
          </a:r>
          <a:endParaRPr lang="en-CA" sz="1400" kern="1200" dirty="0">
            <a:latin typeface="+mn-lt"/>
          </a:endParaRPr>
        </a:p>
      </dsp:txBody>
      <dsp:txXfrm>
        <a:off x="5425801" y="3032286"/>
        <a:ext cx="1261607" cy="613063"/>
      </dsp:txXfrm>
    </dsp:sp>
    <dsp:sp modelId="{690C8EFA-15BB-429D-9040-21AEB738D055}">
      <dsp:nvSpPr>
        <dsp:cNvPr id="0" name=""/>
        <dsp:cNvSpPr/>
      </dsp:nvSpPr>
      <dsp:spPr>
        <a:xfrm>
          <a:off x="6990802" y="0"/>
          <a:ext cx="1624691" cy="4464020"/>
        </a:xfrm>
        <a:prstGeom prst="roundRect">
          <a:avLst>
            <a:gd name="adj" fmla="val 10000"/>
          </a:avLst>
        </a:prstGeom>
        <a:noFill/>
        <a:ln w="38100" cap="flat" cmpd="sng" algn="ctr">
          <a:solidFill>
            <a:schemeClr val="accent2"/>
          </a:solidFill>
          <a:prstDash val="solid"/>
        </a:ln>
        <a:effectLst/>
      </dsp:spPr>
      <dsp:style>
        <a:lnRef idx="3">
          <a:schemeClr val="lt1"/>
        </a:lnRef>
        <a:fillRef idx="1">
          <a:schemeClr val="accent2"/>
        </a:fillRef>
        <a:effectRef idx="1">
          <a:schemeClr val="accent2"/>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tx1"/>
              </a:solidFill>
              <a:latin typeface="+mn-lt"/>
            </a:rPr>
            <a:t>Who (what vendors) will help you protect data?</a:t>
          </a:r>
          <a:endParaRPr lang="en-CA" sz="1800" b="1" kern="1200" dirty="0">
            <a:solidFill>
              <a:schemeClr val="tx1"/>
            </a:solidFill>
            <a:latin typeface="+mn-lt"/>
          </a:endParaRPr>
        </a:p>
      </dsp:txBody>
      <dsp:txXfrm>
        <a:off x="6990802" y="0"/>
        <a:ext cx="1624691" cy="1339206"/>
      </dsp:txXfrm>
    </dsp:sp>
    <dsp:sp modelId="{374E80E3-CA14-4C3B-98CB-BCF5BEF8545D}">
      <dsp:nvSpPr>
        <dsp:cNvPr id="0" name=""/>
        <dsp:cNvSpPr/>
      </dsp:nvSpPr>
      <dsp:spPr>
        <a:xfrm>
          <a:off x="7153271" y="1915602"/>
          <a:ext cx="1299753" cy="651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Market Segments</a:t>
          </a:r>
          <a:endParaRPr lang="en-CA" sz="1400" kern="1200" dirty="0">
            <a:latin typeface="+mn-lt"/>
          </a:endParaRPr>
        </a:p>
      </dsp:txBody>
      <dsp:txXfrm>
        <a:off x="7172344" y="1934675"/>
        <a:ext cx="1261607" cy="613063"/>
      </dsp:txXfrm>
    </dsp:sp>
    <dsp:sp modelId="{AB02FD89-9708-4730-991B-5C5A74F40B3A}">
      <dsp:nvSpPr>
        <dsp:cNvPr id="0" name=""/>
        <dsp:cNvSpPr/>
      </dsp:nvSpPr>
      <dsp:spPr>
        <a:xfrm>
          <a:off x="7153271" y="3013213"/>
          <a:ext cx="1299753" cy="6512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mn-lt"/>
            </a:rPr>
            <a:t>Sales Channels</a:t>
          </a:r>
          <a:endParaRPr lang="en-CA" sz="1400" kern="1200" dirty="0">
            <a:latin typeface="+mn-lt"/>
          </a:endParaRPr>
        </a:p>
      </dsp:txBody>
      <dsp:txXfrm>
        <a:off x="7172344" y="3032286"/>
        <a:ext cx="1261607" cy="61306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8/13/2020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8/13/2020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333333"/>
                </a:solidFill>
              </a:rPr>
              <a:pPr>
                <a:defRPr/>
              </a:pPr>
              <a:t>1</a:t>
            </a:fld>
            <a:endParaRPr lang="en-US" dirty="0">
              <a:solidFill>
                <a:srgbClr val="333333"/>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10</a:t>
            </a:fld>
            <a:endParaRPr lang="en-US" dirty="0">
              <a:solidFill>
                <a:srgbClr val="333333"/>
              </a:solidFill>
            </a:endParaRPr>
          </a:p>
        </p:txBody>
      </p:sp>
    </p:spTree>
    <p:extLst>
      <p:ext uri="{BB962C8B-B14F-4D97-AF65-F5344CB8AC3E}">
        <p14:creationId xmlns:p14="http://schemas.microsoft.com/office/powerpoint/2010/main" val="1808089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11</a:t>
            </a:fld>
            <a:endParaRPr lang="en-US" dirty="0">
              <a:solidFill>
                <a:srgbClr val="333333"/>
              </a:solidFill>
            </a:endParaRPr>
          </a:p>
        </p:txBody>
      </p:sp>
    </p:spTree>
    <p:extLst>
      <p:ext uri="{BB962C8B-B14F-4D97-AF65-F5344CB8AC3E}">
        <p14:creationId xmlns:p14="http://schemas.microsoft.com/office/powerpoint/2010/main" val="1484303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12</a:t>
            </a:fld>
            <a:endParaRPr lang="en-US" dirty="0">
              <a:solidFill>
                <a:srgbClr val="333333"/>
              </a:solidFill>
            </a:endParaRPr>
          </a:p>
        </p:txBody>
      </p:sp>
    </p:spTree>
    <p:extLst>
      <p:ext uri="{BB962C8B-B14F-4D97-AF65-F5344CB8AC3E}">
        <p14:creationId xmlns:p14="http://schemas.microsoft.com/office/powerpoint/2010/main" val="1810414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13</a:t>
            </a:fld>
            <a:endParaRPr lang="en-US" dirty="0">
              <a:solidFill>
                <a:srgbClr val="333333"/>
              </a:solidFill>
            </a:endParaRPr>
          </a:p>
        </p:txBody>
      </p:sp>
    </p:spTree>
    <p:extLst>
      <p:ext uri="{BB962C8B-B14F-4D97-AF65-F5344CB8AC3E}">
        <p14:creationId xmlns:p14="http://schemas.microsoft.com/office/powerpoint/2010/main" val="9975390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14</a:t>
            </a:fld>
            <a:endParaRPr lang="en-US" dirty="0">
              <a:solidFill>
                <a:srgbClr val="333333"/>
              </a:solidFill>
            </a:endParaRPr>
          </a:p>
        </p:txBody>
      </p:sp>
    </p:spTree>
    <p:extLst>
      <p:ext uri="{BB962C8B-B14F-4D97-AF65-F5344CB8AC3E}">
        <p14:creationId xmlns:p14="http://schemas.microsoft.com/office/powerpoint/2010/main" val="39859073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15</a:t>
            </a:fld>
            <a:endParaRPr lang="en-US" dirty="0">
              <a:solidFill>
                <a:srgbClr val="333333"/>
              </a:solidFill>
            </a:endParaRPr>
          </a:p>
        </p:txBody>
      </p:sp>
    </p:spTree>
    <p:extLst>
      <p:ext uri="{BB962C8B-B14F-4D97-AF65-F5344CB8AC3E}">
        <p14:creationId xmlns:p14="http://schemas.microsoft.com/office/powerpoint/2010/main" val="374017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16</a:t>
            </a:fld>
            <a:endParaRPr lang="en-US" dirty="0">
              <a:solidFill>
                <a:srgbClr val="333333"/>
              </a:solidFill>
            </a:endParaRPr>
          </a:p>
        </p:txBody>
      </p:sp>
    </p:spTree>
    <p:extLst>
      <p:ext uri="{BB962C8B-B14F-4D97-AF65-F5344CB8AC3E}">
        <p14:creationId xmlns:p14="http://schemas.microsoft.com/office/powerpoint/2010/main" val="22360590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333333"/>
                </a:solidFill>
              </a:rPr>
              <a:t>17</a:t>
            </a:fld>
            <a:endParaRPr lang="en-US" dirty="0">
              <a:solidFill>
                <a:srgbClr val="333333"/>
              </a:solidFill>
            </a:endParaRPr>
          </a:p>
        </p:txBody>
      </p:sp>
    </p:spTree>
    <p:extLst>
      <p:ext uri="{BB962C8B-B14F-4D97-AF65-F5344CB8AC3E}">
        <p14:creationId xmlns:p14="http://schemas.microsoft.com/office/powerpoint/2010/main" val="41514213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333333"/>
                </a:solidFill>
              </a:rPr>
              <a:pPr>
                <a:defRPr/>
              </a:pPr>
              <a:t>18</a:t>
            </a:fld>
            <a:endParaRPr lang="en-US" dirty="0">
              <a:solidFill>
                <a:srgbClr val="333333"/>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333333"/>
                </a:solidFill>
              </a:rPr>
              <a:t>19</a:t>
            </a:fld>
            <a:endParaRPr lang="en-US" dirty="0">
              <a:solidFill>
                <a:srgbClr val="333333"/>
              </a:solidFill>
            </a:endParaRPr>
          </a:p>
        </p:txBody>
      </p:sp>
    </p:spTree>
    <p:extLst>
      <p:ext uri="{BB962C8B-B14F-4D97-AF65-F5344CB8AC3E}">
        <p14:creationId xmlns:p14="http://schemas.microsoft.com/office/powerpoint/2010/main" val="400821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333333"/>
                </a:solidFill>
              </a:rPr>
              <a:t>2</a:t>
            </a:fld>
            <a:endParaRPr lang="en-US" dirty="0">
              <a:solidFill>
                <a:srgbClr val="333333"/>
              </a:solidFill>
            </a:endParaRPr>
          </a:p>
        </p:txBody>
      </p:sp>
    </p:spTree>
    <p:extLst>
      <p:ext uri="{BB962C8B-B14F-4D97-AF65-F5344CB8AC3E}">
        <p14:creationId xmlns:p14="http://schemas.microsoft.com/office/powerpoint/2010/main" val="1928671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3</a:t>
            </a:fld>
            <a:endParaRPr lang="en-US" dirty="0">
              <a:solidFill>
                <a:srgbClr val="333333"/>
              </a:solidFill>
            </a:endParaRPr>
          </a:p>
        </p:txBody>
      </p:sp>
    </p:spTree>
    <p:extLst>
      <p:ext uri="{BB962C8B-B14F-4D97-AF65-F5344CB8AC3E}">
        <p14:creationId xmlns:p14="http://schemas.microsoft.com/office/powerpoint/2010/main" val="943368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333333"/>
                </a:solidFill>
              </a:rPr>
              <a:t>4</a:t>
            </a:fld>
            <a:endParaRPr lang="en-US" dirty="0">
              <a:solidFill>
                <a:srgbClr val="333333"/>
              </a:solidFill>
            </a:endParaRPr>
          </a:p>
        </p:txBody>
      </p:sp>
    </p:spTree>
    <p:extLst>
      <p:ext uri="{BB962C8B-B14F-4D97-AF65-F5344CB8AC3E}">
        <p14:creationId xmlns:p14="http://schemas.microsoft.com/office/powerpoint/2010/main" val="3144001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333333"/>
                </a:solidFill>
              </a:rPr>
              <a:t>5</a:t>
            </a:fld>
            <a:endParaRPr lang="en-US" dirty="0">
              <a:solidFill>
                <a:srgbClr val="333333"/>
              </a:solidFill>
            </a:endParaRPr>
          </a:p>
        </p:txBody>
      </p:sp>
    </p:spTree>
    <p:extLst>
      <p:ext uri="{BB962C8B-B14F-4D97-AF65-F5344CB8AC3E}">
        <p14:creationId xmlns:p14="http://schemas.microsoft.com/office/powerpoint/2010/main" val="3898375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6</a:t>
            </a:fld>
            <a:endParaRPr lang="en-US" dirty="0">
              <a:solidFill>
                <a:srgbClr val="333333"/>
              </a:solidFill>
            </a:endParaRPr>
          </a:p>
        </p:txBody>
      </p:sp>
    </p:spTree>
    <p:extLst>
      <p:ext uri="{BB962C8B-B14F-4D97-AF65-F5344CB8AC3E}">
        <p14:creationId xmlns:p14="http://schemas.microsoft.com/office/powerpoint/2010/main" val="323805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7</a:t>
            </a:fld>
            <a:endParaRPr lang="en-US" dirty="0">
              <a:solidFill>
                <a:srgbClr val="333333"/>
              </a:solidFill>
            </a:endParaRPr>
          </a:p>
        </p:txBody>
      </p:sp>
    </p:spTree>
    <p:extLst>
      <p:ext uri="{BB962C8B-B14F-4D97-AF65-F5344CB8AC3E}">
        <p14:creationId xmlns:p14="http://schemas.microsoft.com/office/powerpoint/2010/main" val="1262201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8</a:t>
            </a:fld>
            <a:endParaRPr lang="en-US" dirty="0">
              <a:solidFill>
                <a:srgbClr val="333333"/>
              </a:solidFill>
            </a:endParaRPr>
          </a:p>
        </p:txBody>
      </p:sp>
    </p:spTree>
    <p:extLst>
      <p:ext uri="{BB962C8B-B14F-4D97-AF65-F5344CB8AC3E}">
        <p14:creationId xmlns:p14="http://schemas.microsoft.com/office/powerpoint/2010/main" val="1212226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latin typeface="Arial" panose="020B0604020202020204" pitchFamily="34" charset="0"/>
            </a:endParaRPr>
          </a:p>
        </p:txBody>
      </p:sp>
      <p:sp>
        <p:nvSpPr>
          <p:cNvPr id="4" name="Slide Number Placeholder 3"/>
          <p:cNvSpPr>
            <a:spLocks noGrp="1"/>
          </p:cNvSpPr>
          <p:nvPr>
            <p:ph type="sldNum" sz="quarter" idx="5"/>
          </p:nvPr>
        </p:nvSpPr>
        <p:spPr/>
        <p:txBody>
          <a:bodyPr/>
          <a:lstStyle/>
          <a:p>
            <a:fld id="{65F1ACBD-245E-4A24-AC78-063168A88622}" type="slidenum">
              <a:rPr lang="en-US" smtClean="0">
                <a:solidFill>
                  <a:srgbClr val="333333"/>
                </a:solidFill>
              </a:rPr>
              <a:t>9</a:t>
            </a:fld>
            <a:endParaRPr lang="en-US" dirty="0">
              <a:solidFill>
                <a:srgbClr val="333333"/>
              </a:solidFill>
            </a:endParaRPr>
          </a:p>
        </p:txBody>
      </p:sp>
    </p:spTree>
    <p:extLst>
      <p:ext uri="{BB962C8B-B14F-4D97-AF65-F5344CB8AC3E}">
        <p14:creationId xmlns:p14="http://schemas.microsoft.com/office/powerpoint/2010/main" val="2115205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61017885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30877" y="4738289"/>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57174" y="1152108"/>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335897"/>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47848" y="5098844"/>
            <a:ext cx="8623607" cy="1164004"/>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193177"/>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20943" y="4791267"/>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477908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12923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72" r:id="rId1"/>
    <p:sldLayoutId id="2147483765" r:id="rId2"/>
    <p:sldLayoutId id="2147483706" r:id="rId3"/>
    <p:sldLayoutId id="2147483721" r:id="rId4"/>
    <p:sldLayoutId id="2147483699" r:id="rId5"/>
    <p:sldLayoutId id="2147483726" r:id="rId6"/>
    <p:sldLayoutId id="2147483761" r:id="rId7"/>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1.xml"/><Relationship Id="rId1" Type="http://schemas.openxmlformats.org/officeDocument/2006/relationships/tags" Target="../tags/tag60.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21.png"/><Relationship Id="rId4"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image" Target="../media/image9.emf"/><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oleObject" Target="../embeddings/oleObject1.bin"/><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notesSlide" Target="../notesSlides/notesSlide6.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slideLayout" Target="../slideLayouts/slideLayout2.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8"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3" Type="http://schemas.openxmlformats.org/officeDocument/2006/relationships/tags" Target="../tags/tag42.xml"/><Relationship Id="rId18" Type="http://schemas.openxmlformats.org/officeDocument/2006/relationships/tags" Target="../tags/tag47.xml"/><Relationship Id="rId26" Type="http://schemas.openxmlformats.org/officeDocument/2006/relationships/tags" Target="../tags/tag55.xml"/><Relationship Id="rId3" Type="http://schemas.openxmlformats.org/officeDocument/2006/relationships/tags" Target="../tags/tag32.xml"/><Relationship Id="rId21" Type="http://schemas.openxmlformats.org/officeDocument/2006/relationships/tags" Target="../tags/tag50.xml"/><Relationship Id="rId34" Type="http://schemas.openxmlformats.org/officeDocument/2006/relationships/image" Target="../media/image10.emf"/><Relationship Id="rId7" Type="http://schemas.openxmlformats.org/officeDocument/2006/relationships/tags" Target="../tags/tag36.xml"/><Relationship Id="rId12" Type="http://schemas.openxmlformats.org/officeDocument/2006/relationships/tags" Target="../tags/tag41.xml"/><Relationship Id="rId17" Type="http://schemas.openxmlformats.org/officeDocument/2006/relationships/tags" Target="../tags/tag46.xml"/><Relationship Id="rId25" Type="http://schemas.openxmlformats.org/officeDocument/2006/relationships/tags" Target="../tags/tag54.xml"/><Relationship Id="rId33" Type="http://schemas.openxmlformats.org/officeDocument/2006/relationships/oleObject" Target="../embeddings/oleObject2.bin"/><Relationship Id="rId2" Type="http://schemas.openxmlformats.org/officeDocument/2006/relationships/tags" Target="../tags/tag31.xml"/><Relationship Id="rId16" Type="http://schemas.openxmlformats.org/officeDocument/2006/relationships/tags" Target="../tags/tag45.xml"/><Relationship Id="rId20" Type="http://schemas.openxmlformats.org/officeDocument/2006/relationships/tags" Target="../tags/tag49.xml"/><Relationship Id="rId29" Type="http://schemas.openxmlformats.org/officeDocument/2006/relationships/tags" Target="../tags/tag58.xml"/><Relationship Id="rId1" Type="http://schemas.openxmlformats.org/officeDocument/2006/relationships/vmlDrawing" Target="../drawings/vmlDrawing2.vml"/><Relationship Id="rId6" Type="http://schemas.openxmlformats.org/officeDocument/2006/relationships/tags" Target="../tags/tag35.xml"/><Relationship Id="rId11" Type="http://schemas.openxmlformats.org/officeDocument/2006/relationships/tags" Target="../tags/tag40.xml"/><Relationship Id="rId24" Type="http://schemas.openxmlformats.org/officeDocument/2006/relationships/tags" Target="../tags/tag53.xml"/><Relationship Id="rId32" Type="http://schemas.openxmlformats.org/officeDocument/2006/relationships/notesSlide" Target="../notesSlides/notesSlide8.xml"/><Relationship Id="rId5" Type="http://schemas.openxmlformats.org/officeDocument/2006/relationships/tags" Target="../tags/tag34.xml"/><Relationship Id="rId15" Type="http://schemas.openxmlformats.org/officeDocument/2006/relationships/tags" Target="../tags/tag44.xml"/><Relationship Id="rId23" Type="http://schemas.openxmlformats.org/officeDocument/2006/relationships/tags" Target="../tags/tag52.xml"/><Relationship Id="rId28" Type="http://schemas.openxmlformats.org/officeDocument/2006/relationships/tags" Target="../tags/tag57.xml"/><Relationship Id="rId10" Type="http://schemas.openxmlformats.org/officeDocument/2006/relationships/tags" Target="../tags/tag39.xml"/><Relationship Id="rId19" Type="http://schemas.openxmlformats.org/officeDocument/2006/relationships/tags" Target="../tags/tag48.xml"/><Relationship Id="rId31" Type="http://schemas.openxmlformats.org/officeDocument/2006/relationships/slideLayout" Target="../slideLayouts/slideLayout2.xml"/><Relationship Id="rId4" Type="http://schemas.openxmlformats.org/officeDocument/2006/relationships/tags" Target="../tags/tag33.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tags" Target="../tags/tag51.xml"/><Relationship Id="rId27" Type="http://schemas.openxmlformats.org/officeDocument/2006/relationships/tags" Target="../tags/tag56.xml"/><Relationship Id="rId30" Type="http://schemas.openxmlformats.org/officeDocument/2006/relationships/tags" Target="../tags/tag59.xml"/><Relationship Id="rId8" Type="http://schemas.openxmlformats.org/officeDocument/2006/relationships/tags" Target="../tags/tag37.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Establish an Effective Data Protection Plan</a:t>
            </a:r>
          </a:p>
        </p:txBody>
      </p:sp>
      <p:sp>
        <p:nvSpPr>
          <p:cNvPr id="5" name="Tagline"/>
          <p:cNvSpPr>
            <a:spLocks noGrp="1"/>
          </p:cNvSpPr>
          <p:nvPr>
            <p:ph type="body" sz="quarter" idx="16"/>
          </p:nvPr>
        </p:nvSpPr>
        <p:spPr>
          <a:xfrm>
            <a:off x="762000" y="3715965"/>
            <a:ext cx="7467600" cy="508000"/>
          </a:xfrm>
        </p:spPr>
        <p:txBody>
          <a:bodyPr/>
          <a:lstStyle/>
          <a:p>
            <a:r>
              <a:rPr lang="en-US" dirty="0"/>
              <a:t>Give data the attention it deserves by building a strategy that goes beyond backup.</a:t>
            </a:r>
          </a:p>
        </p:txBody>
      </p:sp>
      <p:pic>
        <p:nvPicPr>
          <p:cNvPr id="2" name="Picture 1">
            <a:extLst>
              <a:ext uri="{FF2B5EF4-FFF2-40B4-BE49-F238E27FC236}">
                <a16:creationId xmlns:a16="http://schemas.microsoft.com/office/drawing/2014/main" id="{EABF1976-9F6D-465B-B275-0AEFA709779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2598" y="4107990"/>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966" y="167665"/>
            <a:ext cx="8620125" cy="877887"/>
          </a:xfrm>
        </p:spPr>
        <p:txBody>
          <a:bodyPr/>
          <a:lstStyle/>
          <a:p>
            <a:r>
              <a:rPr lang="en-US" dirty="0"/>
              <a:t>Determine the metrics you will use to assess the performance of your data protection project </a:t>
            </a:r>
          </a:p>
        </p:txBody>
      </p:sp>
      <p:graphicFrame>
        <p:nvGraphicFramePr>
          <p:cNvPr id="3" name="Table 2"/>
          <p:cNvGraphicFramePr>
            <a:graphicFrameLocks noGrp="1"/>
          </p:cNvGraphicFramePr>
          <p:nvPr>
            <p:extLst>
              <p:ext uri="{D42A27DB-BD31-4B8C-83A1-F6EECF244321}">
                <p14:modId xmlns:p14="http://schemas.microsoft.com/office/powerpoint/2010/main" val="2090927733"/>
              </p:ext>
            </p:extLst>
          </p:nvPr>
        </p:nvGraphicFramePr>
        <p:xfrm>
          <a:off x="343630" y="1782322"/>
          <a:ext cx="8464795" cy="4038041"/>
        </p:xfrm>
        <a:graphic>
          <a:graphicData uri="http://schemas.openxmlformats.org/drawingml/2006/table">
            <a:tbl>
              <a:tblPr firstRow="1" bandRow="1">
                <a:tableStyleId>{5C22544A-7EE6-4342-B048-85BDC9FD1C3A}</a:tableStyleId>
              </a:tblPr>
              <a:tblGrid>
                <a:gridCol w="2380377">
                  <a:extLst>
                    <a:ext uri="{9D8B030D-6E8A-4147-A177-3AD203B41FA5}">
                      <a16:colId xmlns:a16="http://schemas.microsoft.com/office/drawing/2014/main" val="20000"/>
                    </a:ext>
                  </a:extLst>
                </a:gridCol>
                <a:gridCol w="6084418">
                  <a:extLst>
                    <a:ext uri="{9D8B030D-6E8A-4147-A177-3AD203B41FA5}">
                      <a16:colId xmlns:a16="http://schemas.microsoft.com/office/drawing/2014/main" val="20001"/>
                    </a:ext>
                  </a:extLst>
                </a:gridCol>
              </a:tblGrid>
              <a:tr h="468509">
                <a:tc>
                  <a:txBody>
                    <a:bodyPr/>
                    <a:lstStyle/>
                    <a:p>
                      <a:r>
                        <a:rPr lang="en-US" dirty="0"/>
                        <a:t>Metric </a:t>
                      </a:r>
                      <a:endParaRPr lang="en-CA" dirty="0"/>
                    </a:p>
                  </a:txBody>
                  <a:tcPr/>
                </a:tc>
                <a:tc>
                  <a:txBody>
                    <a:bodyPr/>
                    <a:lstStyle/>
                    <a:p>
                      <a:r>
                        <a:rPr lang="en-US" dirty="0"/>
                        <a:t>Methodology</a:t>
                      </a:r>
                      <a:r>
                        <a:rPr lang="en-US" baseline="0" dirty="0"/>
                        <a:t> </a:t>
                      </a:r>
                      <a:endParaRPr lang="en-CA" dirty="0"/>
                    </a:p>
                  </a:txBody>
                  <a:tcPr/>
                </a:tc>
                <a:extLst>
                  <a:ext uri="{0D108BD9-81ED-4DB2-BD59-A6C34878D82A}">
                    <a16:rowId xmlns:a16="http://schemas.microsoft.com/office/drawing/2014/main" val="10000"/>
                  </a:ext>
                </a:extLst>
              </a:tr>
              <a:tr h="679023">
                <a:tc>
                  <a:txBody>
                    <a:bodyPr/>
                    <a:lstStyle/>
                    <a:p>
                      <a:r>
                        <a:rPr lang="en-US" b="1" i="1" dirty="0"/>
                        <a:t>User satisfaction </a:t>
                      </a:r>
                      <a:endParaRPr lang="en-CA" b="1" i="1" dirty="0"/>
                    </a:p>
                  </a:txBody>
                  <a:tcPr/>
                </a:tc>
                <a:tc>
                  <a:txBody>
                    <a:bodyPr/>
                    <a:lstStyle/>
                    <a:p>
                      <a:r>
                        <a:rPr lang="en-US" sz="1600" dirty="0"/>
                        <a:t>(% Business user satisfaction post</a:t>
                      </a:r>
                      <a:r>
                        <a:rPr lang="en-US" sz="1600" baseline="0" dirty="0"/>
                        <a:t> project) minus (% Business user satisfaction prior to project) </a:t>
                      </a:r>
                      <a:r>
                        <a:rPr lang="en-US" sz="1600" dirty="0"/>
                        <a:t> </a:t>
                      </a:r>
                      <a:endParaRPr lang="en-CA" sz="1600" dirty="0"/>
                    </a:p>
                  </a:txBody>
                  <a:tcPr/>
                </a:tc>
                <a:extLst>
                  <a:ext uri="{0D108BD9-81ED-4DB2-BD59-A6C34878D82A}">
                    <a16:rowId xmlns:a16="http://schemas.microsoft.com/office/drawing/2014/main" val="10001"/>
                  </a:ext>
                </a:extLst>
              </a:tr>
              <a:tr h="679023">
                <a:tc>
                  <a:txBody>
                    <a:bodyPr/>
                    <a:lstStyle/>
                    <a:p>
                      <a:r>
                        <a:rPr lang="en-US" b="1" i="1" dirty="0"/>
                        <a:t>Cost Savings </a:t>
                      </a:r>
                      <a:endParaRPr lang="en-CA" b="1" i="1" dirty="0"/>
                    </a:p>
                  </a:txBody>
                  <a:tcPr/>
                </a:tc>
                <a:tc>
                  <a:txBody>
                    <a:bodyPr/>
                    <a:lstStyle/>
                    <a:p>
                      <a:r>
                        <a:rPr lang="en-US" sz="1600" dirty="0"/>
                        <a:t>(Cost of the data</a:t>
                      </a:r>
                      <a:r>
                        <a:rPr lang="en-US" sz="1600" baseline="0" dirty="0"/>
                        <a:t> protection program post project) minus (Cost of data protection program prior to project)* </a:t>
                      </a:r>
                      <a:endParaRPr lang="en-CA" sz="1600" dirty="0"/>
                    </a:p>
                  </a:txBody>
                  <a:tcPr/>
                </a:tc>
                <a:extLst>
                  <a:ext uri="{0D108BD9-81ED-4DB2-BD59-A6C34878D82A}">
                    <a16:rowId xmlns:a16="http://schemas.microsoft.com/office/drawing/2014/main" val="10002"/>
                  </a:ext>
                </a:extLst>
              </a:tr>
              <a:tr h="679023">
                <a:tc>
                  <a:txBody>
                    <a:bodyPr/>
                    <a:lstStyle/>
                    <a:p>
                      <a:r>
                        <a:rPr lang="en-US" b="1" i="1" dirty="0"/>
                        <a:t>SLO</a:t>
                      </a:r>
                      <a:r>
                        <a:rPr lang="en-US" b="1" i="1" baseline="30000" dirty="0"/>
                        <a:t>1 </a:t>
                      </a:r>
                      <a:r>
                        <a:rPr lang="en-US" b="1" i="1" dirty="0"/>
                        <a:t>Adherence </a:t>
                      </a:r>
                      <a:endParaRPr lang="en-CA" b="1" i="1" dirty="0"/>
                    </a:p>
                  </a:txBody>
                  <a:tcPr/>
                </a:tc>
                <a:tc>
                  <a:txBody>
                    <a:bodyPr/>
                    <a:lstStyle/>
                    <a:p>
                      <a:r>
                        <a:rPr lang="en-US" sz="1600" dirty="0"/>
                        <a:t>(Number of SLO failures post project</a:t>
                      </a:r>
                      <a:r>
                        <a:rPr lang="en-US" sz="1600" baseline="0" dirty="0"/>
                        <a:t> per year) minus (Number of SLO failures per year prior to project)*</a:t>
                      </a:r>
                      <a:endParaRPr lang="en-CA" sz="1600" dirty="0"/>
                    </a:p>
                  </a:txBody>
                  <a:tcPr/>
                </a:tc>
                <a:extLst>
                  <a:ext uri="{0D108BD9-81ED-4DB2-BD59-A6C34878D82A}">
                    <a16:rowId xmlns:a16="http://schemas.microsoft.com/office/drawing/2014/main" val="10003"/>
                  </a:ext>
                </a:extLst>
              </a:tr>
              <a:tr h="679023">
                <a:tc>
                  <a:txBody>
                    <a:bodyPr/>
                    <a:lstStyle/>
                    <a:p>
                      <a:r>
                        <a:rPr lang="en-US" b="1" i="1" dirty="0"/>
                        <a:t>RGO</a:t>
                      </a:r>
                      <a:r>
                        <a:rPr lang="en-US" b="1" i="1" baseline="30000" dirty="0"/>
                        <a:t>2</a:t>
                      </a:r>
                      <a:r>
                        <a:rPr lang="en-US" b="1" i="1" baseline="0" dirty="0"/>
                        <a:t> Adherence </a:t>
                      </a:r>
                      <a:endParaRPr lang="en-CA" b="1" i="1" dirty="0"/>
                    </a:p>
                  </a:txBody>
                  <a:tcPr/>
                </a:tc>
                <a:tc>
                  <a:txBody>
                    <a:bodyPr/>
                    <a:lstStyle/>
                    <a:p>
                      <a:r>
                        <a:rPr lang="en-US" sz="1600" dirty="0"/>
                        <a:t>(Number of RGO failures per year post project) minus</a:t>
                      </a:r>
                      <a:r>
                        <a:rPr lang="en-US" sz="1600" baseline="0" dirty="0"/>
                        <a:t> (Number of RGO failures per year prior to project) </a:t>
                      </a:r>
                      <a:endParaRPr lang="en-CA" sz="1600" dirty="0"/>
                    </a:p>
                  </a:txBody>
                  <a:tcPr/>
                </a:tc>
                <a:extLst>
                  <a:ext uri="{0D108BD9-81ED-4DB2-BD59-A6C34878D82A}">
                    <a16:rowId xmlns:a16="http://schemas.microsoft.com/office/drawing/2014/main" val="10004"/>
                  </a:ext>
                </a:extLst>
              </a:tr>
              <a:tr h="679023">
                <a:tc>
                  <a:txBody>
                    <a:bodyPr/>
                    <a:lstStyle/>
                    <a:p>
                      <a:r>
                        <a:rPr lang="en-US" b="1" i="1" dirty="0"/>
                        <a:t>RTO</a:t>
                      </a:r>
                      <a:r>
                        <a:rPr lang="en-US" b="1" i="1" baseline="30000" dirty="0"/>
                        <a:t>3</a:t>
                      </a:r>
                      <a:r>
                        <a:rPr lang="en-US" b="1" i="1" dirty="0"/>
                        <a:t> Adherence </a:t>
                      </a:r>
                      <a:endParaRPr lang="en-CA" b="1" i="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(Number of RTO failures post project</a:t>
                      </a:r>
                      <a:r>
                        <a:rPr lang="en-US" sz="1600" baseline="0" dirty="0"/>
                        <a:t> per year) minus (Number of RTO failures per year prior to project)* </a:t>
                      </a:r>
                      <a:endParaRPr lang="en-CA" sz="1600" dirty="0"/>
                    </a:p>
                    <a:p>
                      <a:endParaRPr lang="en-CA" dirty="0"/>
                    </a:p>
                  </a:txBody>
                  <a:tcPr/>
                </a:tc>
                <a:extLst>
                  <a:ext uri="{0D108BD9-81ED-4DB2-BD59-A6C34878D82A}">
                    <a16:rowId xmlns:a16="http://schemas.microsoft.com/office/drawing/2014/main" val="10005"/>
                  </a:ext>
                </a:extLst>
              </a:tr>
            </a:tbl>
          </a:graphicData>
        </a:graphic>
      </p:graphicFrame>
      <p:sp>
        <p:nvSpPr>
          <p:cNvPr id="4" name="Rectangle 3"/>
          <p:cNvSpPr/>
          <p:nvPr/>
        </p:nvSpPr>
        <p:spPr>
          <a:xfrm>
            <a:off x="265966" y="1135991"/>
            <a:ext cx="8464795" cy="646331"/>
          </a:xfrm>
          <a:prstGeom prst="rect">
            <a:avLst/>
          </a:prstGeom>
        </p:spPr>
        <p:txBody>
          <a:bodyPr wrap="square">
            <a:spAutoFit/>
          </a:bodyPr>
          <a:lstStyle/>
          <a:p>
            <a:r>
              <a:rPr lang="en-US" dirty="0">
                <a:solidFill>
                  <a:srgbClr val="333333"/>
                </a:solidFill>
              </a:rPr>
              <a:t>Consider the following as ways to evaluate the performance and success of your data protection project. </a:t>
            </a:r>
            <a:endParaRPr lang="en-US" dirty="0"/>
          </a:p>
        </p:txBody>
      </p:sp>
      <p:sp>
        <p:nvSpPr>
          <p:cNvPr id="5" name="TextBox 4"/>
          <p:cNvSpPr txBox="1"/>
          <p:nvPr/>
        </p:nvSpPr>
        <p:spPr>
          <a:xfrm>
            <a:off x="265966" y="5820363"/>
            <a:ext cx="4517049" cy="577081"/>
          </a:xfrm>
          <a:prstGeom prst="rect">
            <a:avLst/>
          </a:prstGeom>
        </p:spPr>
        <p:txBody>
          <a:bodyPr wrap="square" rtlCol="0">
            <a:spAutoFit/>
          </a:bodyPr>
          <a:lstStyle/>
          <a:p>
            <a:pPr marL="228600" indent="-228600">
              <a:buAutoNum type="arabicPeriod"/>
            </a:pPr>
            <a:r>
              <a:rPr lang="en-US" sz="1050" dirty="0"/>
              <a:t>Service-Level Objective </a:t>
            </a:r>
          </a:p>
          <a:p>
            <a:pPr marL="228600" indent="-228600">
              <a:buAutoNum type="arabicPeriod"/>
            </a:pPr>
            <a:r>
              <a:rPr lang="en-US" sz="1050" dirty="0"/>
              <a:t>Recovery Granularity Objective</a:t>
            </a:r>
          </a:p>
          <a:p>
            <a:pPr marL="228600" indent="-228600">
              <a:buAutoNum type="arabicPeriod"/>
            </a:pPr>
            <a:r>
              <a:rPr lang="en-US" sz="1050" dirty="0"/>
              <a:t>Recovery Time Objective </a:t>
            </a:r>
          </a:p>
        </p:txBody>
      </p:sp>
      <p:sp>
        <p:nvSpPr>
          <p:cNvPr id="6" name="TextBox 5"/>
          <p:cNvSpPr txBox="1"/>
          <p:nvPr/>
        </p:nvSpPr>
        <p:spPr>
          <a:xfrm>
            <a:off x="6110653" y="6108903"/>
            <a:ext cx="3235569" cy="261610"/>
          </a:xfrm>
          <a:prstGeom prst="rect">
            <a:avLst/>
          </a:prstGeom>
        </p:spPr>
        <p:txBody>
          <a:bodyPr wrap="square" rtlCol="0">
            <a:spAutoFit/>
          </a:bodyPr>
          <a:lstStyle/>
          <a:p>
            <a:r>
              <a:rPr lang="en-US" sz="1100" dirty="0"/>
              <a:t>* Negative number indicates improvement </a:t>
            </a:r>
          </a:p>
        </p:txBody>
      </p:sp>
    </p:spTree>
    <p:extLst>
      <p:ext uri="{BB962C8B-B14F-4D97-AF65-F5344CB8AC3E}">
        <p14:creationId xmlns:p14="http://schemas.microsoft.com/office/powerpoint/2010/main" val="4021482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Articulate the need for a robust data protection plan  </a:t>
            </a:r>
          </a:p>
        </p:txBody>
      </p:sp>
      <p:sp>
        <p:nvSpPr>
          <p:cNvPr id="4" name="Text Placeholder 15"/>
          <p:cNvSpPr txBox="1">
            <a:spLocks/>
          </p:cNvSpPr>
          <p:nvPr/>
        </p:nvSpPr>
        <p:spPr>
          <a:xfrm>
            <a:off x="254347" y="1133475"/>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The </a:t>
            </a:r>
            <a:r>
              <a:rPr lang="en-US" sz="1600" i="1" dirty="0"/>
              <a:t>importance</a:t>
            </a:r>
            <a:r>
              <a:rPr lang="en-US" sz="1600" dirty="0"/>
              <a:t> of backups is obvious, but many organizations continue to misunderstand its </a:t>
            </a:r>
            <a:r>
              <a:rPr lang="en-US" sz="1600" i="1" dirty="0"/>
              <a:t>value</a:t>
            </a:r>
            <a:r>
              <a:rPr lang="en-US" sz="1600" dirty="0"/>
              <a:t>.</a:t>
            </a:r>
          </a:p>
          <a:p>
            <a:endParaRPr lang="en-US" dirty="0"/>
          </a:p>
        </p:txBody>
      </p:sp>
      <p:sp>
        <p:nvSpPr>
          <p:cNvPr id="5" name="Text Placeholder 14"/>
          <p:cNvSpPr txBox="1">
            <a:spLocks/>
          </p:cNvSpPr>
          <p:nvPr/>
        </p:nvSpPr>
        <p:spPr>
          <a:xfrm>
            <a:off x="257174" y="1790700"/>
            <a:ext cx="8632479" cy="3514731"/>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400" b="1" dirty="0"/>
              <a:t>Backup cannot be valued based on traditional ROI metrics. </a:t>
            </a:r>
            <a:r>
              <a:rPr lang="en-US" dirty="0"/>
              <a:t>Most of the time, it doesn’t create revenue, enhance productivity, or save time. As a result, backup risks being dismissed as a tedious task that must be performed or a sunk cost that isn’t worth investing in.</a:t>
            </a:r>
          </a:p>
          <a:p>
            <a:pPr marL="0" indent="0">
              <a:buFont typeface="Arial" pitchFamily="34" charset="0"/>
              <a:buNone/>
            </a:pPr>
            <a:endParaRPr lang="en-US" dirty="0"/>
          </a:p>
          <a:p>
            <a:pPr marL="0" indent="0">
              <a:buFont typeface="Arial" pitchFamily="34" charset="0"/>
              <a:buNone/>
            </a:pPr>
            <a:r>
              <a:rPr lang="en-US" sz="1400" b="1" dirty="0"/>
              <a:t>The proof of value is in recovery, not in meeting the backup window.</a:t>
            </a:r>
            <a:r>
              <a:rPr lang="en-US" sz="1400" dirty="0"/>
              <a:t> </a:t>
            </a:r>
            <a:r>
              <a:rPr lang="en-US" dirty="0"/>
              <a:t>Some organizations are content to hear that their backup objectives are being met, without realizing that their recovery goals may be unattainable. If the solution can complete its task within the backup window, administrators assume that backup operations were successful. But unless the backup is recoverable, you may as well have not backed up at all. </a:t>
            </a:r>
          </a:p>
          <a:p>
            <a:pPr marL="0" indent="0">
              <a:buFont typeface="Arial" pitchFamily="34" charset="0"/>
              <a:buNone/>
            </a:pPr>
            <a:endParaRPr lang="en-US" dirty="0"/>
          </a:p>
          <a:p>
            <a:pPr marL="0" indent="0">
              <a:buFont typeface="Arial" pitchFamily="34" charset="0"/>
              <a:buNone/>
            </a:pPr>
            <a:r>
              <a:rPr lang="en-US" sz="1400" b="1" dirty="0"/>
              <a:t>An underprovisioned backup system poses a significant financial risk to your organization. </a:t>
            </a:r>
            <a:r>
              <a:rPr lang="en-US" dirty="0"/>
              <a:t>This means investing in the technology, the training, the people, and the processes that go into ensuring that backups are successful, reliable, and that they can be restored in line with the organization’s recovery time objective (RTO). In an under provisioned backup environment, something will slip through the cracks – with potentially disastrous results. </a:t>
            </a:r>
            <a:endParaRPr lang="en-US" b="1" dirty="0"/>
          </a:p>
          <a:p>
            <a:endParaRPr lang="en-US" dirty="0"/>
          </a:p>
          <a:p>
            <a:endParaRPr lang="en-US" dirty="0"/>
          </a:p>
          <a:p>
            <a:endParaRPr lang="en-US" dirty="0"/>
          </a:p>
        </p:txBody>
      </p:sp>
      <p:sp>
        <p:nvSpPr>
          <p:cNvPr id="6" name="AutoShape 3"/>
          <p:cNvSpPr>
            <a:spLocks noChangeAspect="1" noChangeArrowheads="1" noTextEdit="1"/>
          </p:cNvSpPr>
          <p:nvPr/>
        </p:nvSpPr>
        <p:spPr bwMode="auto">
          <a:xfrm>
            <a:off x="726294" y="5121188"/>
            <a:ext cx="1109402" cy="10572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7" name="Picture 6" descr="quote2.wmf"/>
          <p:cNvPicPr>
            <a:picLocks noChangeAspect="1"/>
          </p:cNvPicPr>
          <p:nvPr/>
        </p:nvPicPr>
        <p:blipFill>
          <a:blip r:embed="rId3" cstate="print"/>
          <a:stretch>
            <a:fillRect/>
          </a:stretch>
        </p:blipFill>
        <p:spPr>
          <a:xfrm>
            <a:off x="8194166" y="5649801"/>
            <a:ext cx="409474" cy="292482"/>
          </a:xfrm>
          <a:prstGeom prst="rect">
            <a:avLst/>
          </a:prstGeom>
        </p:spPr>
      </p:pic>
      <p:pic>
        <p:nvPicPr>
          <p:cNvPr id="8" name="Picture 7" descr="quote1.wmf"/>
          <p:cNvPicPr>
            <a:picLocks noChangeAspect="1"/>
          </p:cNvPicPr>
          <p:nvPr/>
        </p:nvPicPr>
        <p:blipFill>
          <a:blip r:embed="rId4" cstate="print"/>
          <a:stretch>
            <a:fillRect/>
          </a:stretch>
        </p:blipFill>
        <p:spPr>
          <a:xfrm>
            <a:off x="326032" y="5421116"/>
            <a:ext cx="420856" cy="300612"/>
          </a:xfrm>
          <a:prstGeom prst="rect">
            <a:avLst/>
          </a:prstGeom>
        </p:spPr>
      </p:pic>
      <p:sp>
        <p:nvSpPr>
          <p:cNvPr id="9" name="TextBox 8"/>
          <p:cNvSpPr txBox="1"/>
          <p:nvPr/>
        </p:nvSpPr>
        <p:spPr>
          <a:xfrm>
            <a:off x="867679" y="5401548"/>
            <a:ext cx="7393461" cy="707886"/>
          </a:xfrm>
          <a:prstGeom prst="rect">
            <a:avLst/>
          </a:prstGeom>
        </p:spPr>
        <p:txBody>
          <a:bodyPr wrap="square" rtlCol="0">
            <a:spAutoFit/>
          </a:bodyPr>
          <a:lstStyle/>
          <a:p>
            <a:r>
              <a:rPr lang="en-US" sz="1400" dirty="0">
                <a:latin typeface="+mj-lt"/>
              </a:rPr>
              <a:t>It’s never the business’s problem, it’s never your problem, until they don’t have the data</a:t>
            </a:r>
            <a:r>
              <a:rPr lang="en-US" sz="1400" dirty="0"/>
              <a:t>.</a:t>
            </a:r>
          </a:p>
          <a:p>
            <a:endParaRPr lang="en-US" sz="1400" dirty="0"/>
          </a:p>
          <a:p>
            <a:r>
              <a:rPr lang="en-US" sz="1200" dirty="0"/>
              <a:t>– Darryl Levesque, Principal Research Advisor, Info-Tech Research Group</a:t>
            </a:r>
          </a:p>
        </p:txBody>
      </p:sp>
      <p:sp>
        <p:nvSpPr>
          <p:cNvPr id="10" name="Oval 9"/>
          <p:cNvSpPr/>
          <p:nvPr/>
        </p:nvSpPr>
        <p:spPr>
          <a:xfrm>
            <a:off x="7997251" y="187053"/>
            <a:ext cx="803304" cy="82229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t>1</a:t>
            </a:r>
          </a:p>
        </p:txBody>
      </p:sp>
    </p:spTree>
    <p:extLst>
      <p:ext uri="{BB962C8B-B14F-4D97-AF65-F5344CB8AC3E}">
        <p14:creationId xmlns:p14="http://schemas.microsoft.com/office/powerpoint/2010/main" val="866102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01" y="165910"/>
            <a:ext cx="8040120" cy="877887"/>
          </a:xfrm>
        </p:spPr>
        <p:txBody>
          <a:bodyPr/>
          <a:lstStyle/>
          <a:p>
            <a:r>
              <a:rPr lang="en-US" dirty="0"/>
              <a:t>Use a business impact analysis to determine requirements for the organization’s data </a:t>
            </a:r>
          </a:p>
        </p:txBody>
      </p:sp>
      <p:sp>
        <p:nvSpPr>
          <p:cNvPr id="3" name="Text Placeholder 42"/>
          <p:cNvSpPr txBox="1">
            <a:spLocks/>
          </p:cNvSpPr>
          <p:nvPr>
            <p:custDataLst>
              <p:tags r:id="rId1"/>
            </p:custDataLst>
          </p:nvPr>
        </p:nvSpPr>
        <p:spPr>
          <a:xfrm>
            <a:off x="241427" y="1092240"/>
            <a:ext cx="8627997" cy="49739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1600" b="1" dirty="0"/>
              <a:t>All storage tiers must be backed up and recoverable, within appropriate timelines and in compliance with the business value they add. </a:t>
            </a:r>
          </a:p>
          <a:p>
            <a:endParaRPr lang="en-US" dirty="0"/>
          </a:p>
        </p:txBody>
      </p:sp>
      <p:pic>
        <p:nvPicPr>
          <p:cNvPr id="4" name="Picture 3" descr="primary storage 3.png"/>
          <p:cNvPicPr>
            <a:picLocks noChangeAspect="1"/>
          </p:cNvPicPr>
          <p:nvPr/>
        </p:nvPicPr>
        <p:blipFill>
          <a:blip r:embed="rId5" cstate="print"/>
          <a:stretch>
            <a:fillRect/>
          </a:stretch>
        </p:blipFill>
        <p:spPr>
          <a:xfrm>
            <a:off x="1047818" y="2612116"/>
            <a:ext cx="4320480" cy="2631537"/>
          </a:xfrm>
          <a:prstGeom prst="rect">
            <a:avLst/>
          </a:prstGeom>
        </p:spPr>
      </p:pic>
      <p:pic>
        <p:nvPicPr>
          <p:cNvPr id="5" name="Picture 4" descr="Icon - Primary Data 2.png"/>
          <p:cNvPicPr>
            <a:picLocks noChangeAspect="1"/>
          </p:cNvPicPr>
          <p:nvPr/>
        </p:nvPicPr>
        <p:blipFill>
          <a:blip r:embed="rId6" cstate="print"/>
          <a:stretch>
            <a:fillRect/>
          </a:stretch>
        </p:blipFill>
        <p:spPr>
          <a:xfrm>
            <a:off x="5532374" y="3033387"/>
            <a:ext cx="2515182" cy="1365929"/>
          </a:xfrm>
          <a:prstGeom prst="rect">
            <a:avLst/>
          </a:prstGeom>
        </p:spPr>
      </p:pic>
      <p:sp>
        <p:nvSpPr>
          <p:cNvPr id="6" name="TextBox 5"/>
          <p:cNvSpPr txBox="1"/>
          <p:nvPr/>
        </p:nvSpPr>
        <p:spPr>
          <a:xfrm>
            <a:off x="208783" y="1708701"/>
            <a:ext cx="8620123" cy="954107"/>
          </a:xfrm>
          <a:prstGeom prst="rect">
            <a:avLst/>
          </a:prstGeom>
          <a:noFill/>
        </p:spPr>
        <p:txBody>
          <a:bodyPr wrap="square" rtlCol="0">
            <a:spAutoFit/>
          </a:bodyPr>
          <a:lstStyle/>
          <a:p>
            <a:r>
              <a:rPr lang="en-US" sz="1400" b="1" dirty="0">
                <a:solidFill>
                  <a:srgbClr val="333333"/>
                </a:solidFill>
              </a:rPr>
              <a:t>Start the backup strategy by understanding requirements for primary data.</a:t>
            </a:r>
            <a:r>
              <a:rPr lang="en-US" sz="1400" dirty="0">
                <a:solidFill>
                  <a:srgbClr val="333333"/>
                </a:solidFill>
              </a:rPr>
              <a:t> Successful backup architecture implementations require a clear picture of what is required to ensure reasonable availability and business continuity for all primary data. This will be critical to eventually determining what backup media and architecture effectively supports the organization’s data at the most appropriate total cost.</a:t>
            </a:r>
          </a:p>
        </p:txBody>
      </p:sp>
      <p:sp>
        <p:nvSpPr>
          <p:cNvPr id="7" name="Oval 6"/>
          <p:cNvSpPr/>
          <p:nvPr/>
        </p:nvSpPr>
        <p:spPr>
          <a:xfrm>
            <a:off x="7904861" y="193705"/>
            <a:ext cx="803304" cy="82229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t>2</a:t>
            </a:r>
          </a:p>
        </p:txBody>
      </p:sp>
      <p:sp>
        <p:nvSpPr>
          <p:cNvPr id="8" name="Text Placeholder 5"/>
          <p:cNvSpPr txBox="1">
            <a:spLocks/>
          </p:cNvSpPr>
          <p:nvPr>
            <p:custDataLst>
              <p:tags r:id="rId2"/>
            </p:custDataLst>
          </p:nvPr>
        </p:nvSpPr>
        <p:spPr bwMode="auto">
          <a:xfrm>
            <a:off x="407225" y="5267875"/>
            <a:ext cx="8312150" cy="151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defRPr/>
            </a:pPr>
            <a:r>
              <a:rPr lang="en-US" sz="1300" dirty="0"/>
              <a:t>The physical architecture of storage typically consists of three separate tiers that house data of different value.</a:t>
            </a:r>
            <a:br>
              <a:rPr lang="en-US" sz="1300" dirty="0"/>
            </a:br>
            <a:endParaRPr lang="en-US" sz="500" dirty="0"/>
          </a:p>
          <a:p>
            <a:pPr indent="-225425">
              <a:spcBef>
                <a:spcPts val="0"/>
              </a:spcBef>
              <a:defRPr/>
            </a:pPr>
            <a:r>
              <a:rPr lang="en-US" b="1" dirty="0"/>
              <a:t>Primary Tier:</a:t>
            </a:r>
            <a:r>
              <a:rPr lang="en-US" dirty="0"/>
              <a:t> Highest performance and fastest storage </a:t>
            </a:r>
            <a:r>
              <a:rPr lang="en-US" dirty="0">
                <a:sym typeface="Wingdings" pitchFamily="2" charset="2"/>
              </a:rPr>
              <a:t></a:t>
            </a:r>
            <a:r>
              <a:rPr lang="en-US" dirty="0"/>
              <a:t> typically houses mission-critical data.</a:t>
            </a:r>
          </a:p>
          <a:p>
            <a:pPr indent="-225425">
              <a:spcBef>
                <a:spcPts val="0"/>
              </a:spcBef>
              <a:defRPr/>
            </a:pPr>
            <a:r>
              <a:rPr lang="en-US" b="1" dirty="0"/>
              <a:t>Secondary Tier:</a:t>
            </a:r>
            <a:r>
              <a:rPr lang="en-US" dirty="0"/>
              <a:t> Intermediate speed and performance </a:t>
            </a:r>
            <a:r>
              <a:rPr lang="en-US" dirty="0">
                <a:sym typeface="Wingdings" pitchFamily="2" charset="2"/>
              </a:rPr>
              <a:t> </a:t>
            </a:r>
            <a:r>
              <a:rPr lang="en-US" dirty="0"/>
              <a:t>can be a mix of mission-critical and non-critical data.</a:t>
            </a:r>
          </a:p>
          <a:p>
            <a:pPr indent="-225425">
              <a:spcBef>
                <a:spcPts val="0"/>
              </a:spcBef>
              <a:defRPr/>
            </a:pPr>
            <a:r>
              <a:rPr lang="en-US" b="1" dirty="0"/>
              <a:t>Archival Tier:</a:t>
            </a:r>
            <a:r>
              <a:rPr lang="en-US" dirty="0"/>
              <a:t> Slowest and cheapest storage </a:t>
            </a:r>
            <a:r>
              <a:rPr lang="en-US" dirty="0">
                <a:sym typeface="Wingdings" pitchFamily="2" charset="2"/>
              </a:rPr>
              <a:t></a:t>
            </a:r>
            <a:r>
              <a:rPr lang="en-US" dirty="0"/>
              <a:t> for data that rarely needs to be read and is not time-sensitive. </a:t>
            </a:r>
          </a:p>
        </p:txBody>
      </p:sp>
    </p:spTree>
    <p:extLst>
      <p:ext uri="{BB962C8B-B14F-4D97-AF65-F5344CB8AC3E}">
        <p14:creationId xmlns:p14="http://schemas.microsoft.com/office/powerpoint/2010/main" val="689054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Identify requirements for your future state </a:t>
            </a:r>
          </a:p>
        </p:txBody>
      </p:sp>
      <p:sp>
        <p:nvSpPr>
          <p:cNvPr id="3" name="Text Placeholder 3"/>
          <p:cNvSpPr txBox="1">
            <a:spLocks/>
          </p:cNvSpPr>
          <p:nvPr/>
        </p:nvSpPr>
        <p:spPr>
          <a:xfrm>
            <a:off x="2905912" y="2043747"/>
            <a:ext cx="5400601" cy="2840969"/>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Font typeface="Arial" pitchFamily="34" charset="0"/>
              <a:buNone/>
            </a:pPr>
            <a:r>
              <a:rPr lang="en-US" sz="1400" b="1" dirty="0"/>
              <a:t>Be certain that your backup process will capture data with the kind of regularity required by your recovery objectives.</a:t>
            </a:r>
            <a:r>
              <a:rPr lang="en-US" sz="1400" dirty="0"/>
              <a:t> If you need to recover from ten minutes ago but are only performing daily backups, your schedule is not meeting your organization’s needs.</a:t>
            </a:r>
          </a:p>
          <a:p>
            <a:pPr marL="0" indent="0">
              <a:spcBef>
                <a:spcPts val="1200"/>
              </a:spcBef>
              <a:buFont typeface="Arial" pitchFamily="34" charset="0"/>
              <a:buNone/>
            </a:pPr>
            <a:r>
              <a:rPr lang="en-US" sz="1400" b="1" dirty="0"/>
              <a:t>Discuss the gaps between the desired state and the present state. </a:t>
            </a:r>
            <a:r>
              <a:rPr lang="en-US" sz="1400" dirty="0"/>
              <a:t>Consider the current backup plan versus the desired plan. What are the points of divergence? What is the case for doing them one way rather than the other? Are there factors that are not being considered that should be acknowledged in your policy?</a:t>
            </a:r>
            <a:endParaRPr lang="en-US" sz="1400" b="1" dirty="0"/>
          </a:p>
          <a:p>
            <a:pPr marL="0" indent="0">
              <a:spcBef>
                <a:spcPts val="1200"/>
              </a:spcBef>
              <a:buFont typeface="Arial" pitchFamily="34" charset="0"/>
              <a:buNone/>
            </a:pPr>
            <a:r>
              <a:rPr lang="en-US" sz="1400" b="1" dirty="0"/>
              <a:t>Think about how technology can help – but make sure that you start with your requirements.</a:t>
            </a:r>
            <a:r>
              <a:rPr lang="en-US" sz="1400" dirty="0"/>
              <a:t> Requirements drive technological needs, not the other way around. Identify places where software or hardware solutions can help you meet your needs.</a:t>
            </a:r>
          </a:p>
        </p:txBody>
      </p:sp>
      <p:pic>
        <p:nvPicPr>
          <p:cNvPr id="8" name="Picture 7" descr="C:\Users\afink\AppData\Local\Microsoft\Windows\Temporary Internet Files\Content.IE5\3KAM5C0B\MC900240373[1].wmf"/>
          <p:cNvPicPr>
            <a:picLocks noChangeAspect="1" noChangeArrowheads="1"/>
          </p:cNvPicPr>
          <p:nvPr/>
        </p:nvPicPr>
        <p:blipFill>
          <a:blip r:embed="rId3" cstate="print"/>
          <a:srcRect/>
          <a:stretch>
            <a:fillRect/>
          </a:stretch>
        </p:blipFill>
        <p:spPr bwMode="auto">
          <a:xfrm>
            <a:off x="491269" y="2986440"/>
            <a:ext cx="2174899" cy="1508821"/>
          </a:xfrm>
          <a:prstGeom prst="rect">
            <a:avLst/>
          </a:prstGeom>
          <a:noFill/>
        </p:spPr>
      </p:pic>
      <p:sp>
        <p:nvSpPr>
          <p:cNvPr id="10" name="TextBox 9"/>
          <p:cNvSpPr txBox="1"/>
          <p:nvPr/>
        </p:nvSpPr>
        <p:spPr>
          <a:xfrm>
            <a:off x="257174" y="1182795"/>
            <a:ext cx="8133273" cy="584775"/>
          </a:xfrm>
          <a:prstGeom prst="rect">
            <a:avLst/>
          </a:prstGeom>
        </p:spPr>
        <p:txBody>
          <a:bodyPr wrap="square" rtlCol="0">
            <a:spAutoFit/>
          </a:bodyPr>
          <a:lstStyle/>
          <a:p>
            <a:r>
              <a:rPr lang="en-US" sz="1600" dirty="0">
                <a:solidFill>
                  <a:srgbClr val="333333"/>
                </a:solidFill>
              </a:rPr>
              <a:t>Consider all your requirements and devise a data protection plan that can best meet them. Compare your desired recovery capabilities with what is currently attainable.</a:t>
            </a:r>
            <a:endParaRPr lang="en-US" sz="1600" dirty="0"/>
          </a:p>
        </p:txBody>
      </p:sp>
      <p:sp>
        <p:nvSpPr>
          <p:cNvPr id="11" name="Oval 10"/>
          <p:cNvSpPr/>
          <p:nvPr/>
        </p:nvSpPr>
        <p:spPr>
          <a:xfrm>
            <a:off x="7904861" y="193705"/>
            <a:ext cx="803304" cy="82229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t>3</a:t>
            </a:r>
          </a:p>
        </p:txBody>
      </p:sp>
    </p:spTree>
    <p:extLst>
      <p:ext uri="{BB962C8B-B14F-4D97-AF65-F5344CB8AC3E}">
        <p14:creationId xmlns:p14="http://schemas.microsoft.com/office/powerpoint/2010/main" val="586649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Don’t neglect the role of governance </a:t>
            </a:r>
          </a:p>
        </p:txBody>
      </p:sp>
      <p:sp>
        <p:nvSpPr>
          <p:cNvPr id="3" name="Oval 2"/>
          <p:cNvSpPr/>
          <p:nvPr/>
        </p:nvSpPr>
        <p:spPr>
          <a:xfrm>
            <a:off x="7904861" y="193705"/>
            <a:ext cx="803304" cy="822295"/>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a:t>4</a:t>
            </a:r>
          </a:p>
        </p:txBody>
      </p:sp>
      <p:sp>
        <p:nvSpPr>
          <p:cNvPr id="7" name="TextBox 6"/>
          <p:cNvSpPr txBox="1"/>
          <p:nvPr/>
        </p:nvSpPr>
        <p:spPr>
          <a:xfrm>
            <a:off x="253222" y="1245058"/>
            <a:ext cx="8412486" cy="461665"/>
          </a:xfrm>
          <a:prstGeom prst="rect">
            <a:avLst/>
          </a:prstGeom>
          <a:noFill/>
        </p:spPr>
        <p:txBody>
          <a:bodyPr wrap="square" rtlCol="0">
            <a:spAutoFit/>
          </a:bodyPr>
          <a:lstStyle/>
          <a:p>
            <a:r>
              <a:rPr lang="en-US" sz="2400" dirty="0">
                <a:ea typeface="Roboto" panose="02000000000000000000" pitchFamily="2" charset="0"/>
              </a:rPr>
              <a:t>IT Governance Is… </a:t>
            </a:r>
            <a:endParaRPr lang="en-US" sz="2400" dirty="0">
              <a:ea typeface="Roboto Light" panose="02000000000000000000" pitchFamily="2" charset="0"/>
            </a:endParaRPr>
          </a:p>
        </p:txBody>
      </p:sp>
      <p:sp>
        <p:nvSpPr>
          <p:cNvPr id="8" name="TextBox 7"/>
          <p:cNvSpPr txBox="1"/>
          <p:nvPr/>
        </p:nvSpPr>
        <p:spPr>
          <a:xfrm>
            <a:off x="588617" y="1682984"/>
            <a:ext cx="7957238" cy="1846659"/>
          </a:xfrm>
          <a:prstGeom prst="rect">
            <a:avLst/>
          </a:prstGeom>
          <a:noFill/>
        </p:spPr>
        <p:txBody>
          <a:bodyPr wrap="square" rtlCol="0">
            <a:spAutoFit/>
          </a:bodyPr>
          <a:lstStyle/>
          <a:p>
            <a:endParaRPr lang="en-US" sz="1600" b="1" dirty="0"/>
          </a:p>
          <a:p>
            <a:r>
              <a:rPr lang="en-US" sz="1400" dirty="0"/>
              <a:t>An enabling framework for decision-making context and accountabilities for related processes.</a:t>
            </a:r>
          </a:p>
          <a:p>
            <a:endParaRPr lang="en-US" sz="1400" dirty="0"/>
          </a:p>
          <a:p>
            <a:r>
              <a:rPr lang="en-US" sz="1400" dirty="0"/>
              <a:t>A means of ensuring business-IT collaboration, leading to increased consistency and transparency in decision making and prioritization of initiatives.</a:t>
            </a:r>
          </a:p>
          <a:p>
            <a:endParaRPr lang="en-US" sz="1400" dirty="0"/>
          </a:p>
          <a:p>
            <a:r>
              <a:rPr lang="en-US" sz="1400" dirty="0"/>
              <a:t>A critical component of ensuring delivery of business value from IT spend and driving high satisfaction with IT.  </a:t>
            </a:r>
          </a:p>
        </p:txBody>
      </p:sp>
      <p:cxnSp>
        <p:nvCxnSpPr>
          <p:cNvPr id="9" name="Straight Connector 8"/>
          <p:cNvCxnSpPr/>
          <p:nvPr/>
        </p:nvCxnSpPr>
        <p:spPr>
          <a:xfrm>
            <a:off x="7590988" y="3887451"/>
            <a:ext cx="1229278" cy="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Chevron 9"/>
          <p:cNvSpPr/>
          <p:nvPr/>
        </p:nvSpPr>
        <p:spPr>
          <a:xfrm rot="5400000">
            <a:off x="7316753" y="3729563"/>
            <a:ext cx="116346" cy="432123"/>
          </a:xfrm>
          <a:prstGeom prst="chevron">
            <a:avLst>
              <a:gd name="adj" fmla="val 102439"/>
            </a:avLst>
          </a:prstGeom>
          <a:ln w="285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11" name="Straight Connector 10"/>
          <p:cNvCxnSpPr/>
          <p:nvPr/>
        </p:nvCxnSpPr>
        <p:spPr>
          <a:xfrm>
            <a:off x="0" y="3887451"/>
            <a:ext cx="7165502" cy="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5679" y="4024081"/>
            <a:ext cx="8412486" cy="461665"/>
          </a:xfrm>
          <a:prstGeom prst="rect">
            <a:avLst/>
          </a:prstGeom>
          <a:noFill/>
        </p:spPr>
        <p:txBody>
          <a:bodyPr wrap="square" rtlCol="0">
            <a:spAutoFit/>
          </a:bodyPr>
          <a:lstStyle/>
          <a:p>
            <a:pPr algn="r"/>
            <a:r>
              <a:rPr lang="en-US" sz="2400" dirty="0">
                <a:ea typeface="Roboto" panose="02000000000000000000" pitchFamily="2" charset="0"/>
              </a:rPr>
              <a:t>IT Governance Is Not… </a:t>
            </a:r>
            <a:endParaRPr lang="en-US" sz="2400" dirty="0">
              <a:ea typeface="Roboto Light" panose="02000000000000000000" pitchFamily="2" charset="0"/>
            </a:endParaRPr>
          </a:p>
        </p:txBody>
      </p:sp>
      <p:sp>
        <p:nvSpPr>
          <p:cNvPr id="13" name="TextBox 12"/>
          <p:cNvSpPr txBox="1"/>
          <p:nvPr/>
        </p:nvSpPr>
        <p:spPr>
          <a:xfrm>
            <a:off x="705917" y="4361060"/>
            <a:ext cx="7959791" cy="1815882"/>
          </a:xfrm>
          <a:prstGeom prst="rect">
            <a:avLst/>
          </a:prstGeom>
          <a:noFill/>
        </p:spPr>
        <p:txBody>
          <a:bodyPr wrap="square" rtlCol="0">
            <a:spAutoFit/>
          </a:bodyPr>
          <a:lstStyle/>
          <a:p>
            <a:endParaRPr lang="en-US" sz="1400" b="1" dirty="0"/>
          </a:p>
          <a:p>
            <a:r>
              <a:rPr lang="en-US" sz="1400" dirty="0"/>
              <a:t>An annoying, finger-waving roadblock in the way of getting things done. </a:t>
            </a:r>
          </a:p>
          <a:p>
            <a:endParaRPr lang="en-US" sz="1400" dirty="0"/>
          </a:p>
          <a:p>
            <a:r>
              <a:rPr lang="en-US" sz="1400" dirty="0"/>
              <a:t>Limited to making decisions about technology.</a:t>
            </a:r>
          </a:p>
          <a:p>
            <a:endParaRPr lang="en-US" sz="1400" dirty="0"/>
          </a:p>
          <a:p>
            <a:r>
              <a:rPr lang="en-US" sz="1400" dirty="0"/>
              <a:t>Designed tacitly; it is purposeful, with business objectives in mind. </a:t>
            </a:r>
          </a:p>
          <a:p>
            <a:endParaRPr lang="en-US" sz="1400" dirty="0"/>
          </a:p>
          <a:p>
            <a:r>
              <a:rPr lang="en-US" sz="1400" dirty="0"/>
              <a:t>A one-time project; you must review and revalidate the efficiency.</a:t>
            </a:r>
          </a:p>
        </p:txBody>
      </p:sp>
    </p:spTree>
    <p:extLst>
      <p:ext uri="{BB962C8B-B14F-4D97-AF65-F5344CB8AC3E}">
        <p14:creationId xmlns:p14="http://schemas.microsoft.com/office/powerpoint/2010/main" val="2293484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Table 22"/>
          <p:cNvGraphicFramePr>
            <a:graphicFrameLocks noGrp="1"/>
          </p:cNvGraphicFramePr>
          <p:nvPr>
            <p:extLst>
              <p:ext uri="{D42A27DB-BD31-4B8C-83A1-F6EECF244321}">
                <p14:modId xmlns:p14="http://schemas.microsoft.com/office/powerpoint/2010/main" val="1071615149"/>
              </p:ext>
            </p:extLst>
          </p:nvPr>
        </p:nvGraphicFramePr>
        <p:xfrm>
          <a:off x="5226170" y="1897856"/>
          <a:ext cx="3564616" cy="3049520"/>
        </p:xfrm>
        <a:graphic>
          <a:graphicData uri="http://schemas.openxmlformats.org/drawingml/2006/table">
            <a:tbl>
              <a:tblPr/>
              <a:tblGrid>
                <a:gridCol w="2805626">
                  <a:extLst>
                    <a:ext uri="{9D8B030D-6E8A-4147-A177-3AD203B41FA5}">
                      <a16:colId xmlns:a16="http://schemas.microsoft.com/office/drawing/2014/main" val="20000"/>
                    </a:ext>
                  </a:extLst>
                </a:gridCol>
                <a:gridCol w="633006">
                  <a:extLst>
                    <a:ext uri="{9D8B030D-6E8A-4147-A177-3AD203B41FA5}">
                      <a16:colId xmlns:a16="http://schemas.microsoft.com/office/drawing/2014/main" val="20001"/>
                    </a:ext>
                  </a:extLst>
                </a:gridCol>
                <a:gridCol w="125984">
                  <a:extLst>
                    <a:ext uri="{9D8B030D-6E8A-4147-A177-3AD203B41FA5}">
                      <a16:colId xmlns:a16="http://schemas.microsoft.com/office/drawing/2014/main" val="20002"/>
                    </a:ext>
                  </a:extLst>
                </a:gridCol>
              </a:tblGrid>
              <a:tr h="288032">
                <a:tc>
                  <a:txBody>
                    <a:bodyPr/>
                    <a:lstStyle/>
                    <a:p>
                      <a:pPr algn="l" fontAlgn="b"/>
                      <a:r>
                        <a:rPr lang="en-US" sz="1200" b="1" i="0" u="none" strike="noStrike" dirty="0">
                          <a:solidFill>
                            <a:schemeClr val="tx1"/>
                          </a:solidFill>
                          <a:latin typeface="+mn-lt"/>
                        </a:rPr>
                        <a:t>Hard dollar recovery costs</a:t>
                      </a:r>
                    </a:p>
                  </a:txBody>
                  <a:tcPr marR="9144" marT="9144" marB="0" anchor="b">
                    <a:lnL w="28575" cap="flat" cmpd="sng" algn="ctr">
                      <a:noFill/>
                      <a:prstDash val="solid"/>
                      <a:round/>
                      <a:headEnd type="none" w="med" len="med"/>
                      <a:tailEnd type="none" w="med" len="med"/>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457200">
                <a:tc>
                  <a:txBody>
                    <a:bodyPr/>
                    <a:lstStyle/>
                    <a:p>
                      <a:pPr algn="l" fontAlgn="b"/>
                      <a:r>
                        <a:rPr lang="en-US" sz="1200" b="0" i="0" u="none" strike="noStrike" dirty="0">
                          <a:solidFill>
                            <a:schemeClr val="tx1"/>
                          </a:solidFill>
                          <a:latin typeface="+mn-lt"/>
                        </a:rPr>
                        <a:t>Backup specialist</a:t>
                      </a:r>
                      <a:r>
                        <a:rPr lang="en-US" sz="1200" b="0" i="0" u="none" strike="noStrike" baseline="0" dirty="0">
                          <a:solidFill>
                            <a:schemeClr val="tx1"/>
                          </a:solidFill>
                          <a:latin typeface="+mn-lt"/>
                        </a:rPr>
                        <a:t> (vendor) to assist with restoring data from tape</a:t>
                      </a:r>
                      <a:endParaRPr lang="en-US" sz="1200" b="0" i="0" u="none" strike="noStrike" dirty="0">
                        <a:solidFill>
                          <a:schemeClr val="tx1"/>
                        </a:solidFill>
                        <a:latin typeface="+mn-lt"/>
                      </a:endParaRP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$12,000</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457200">
                <a:tc>
                  <a:txBody>
                    <a:bodyPr/>
                    <a:lstStyle/>
                    <a:p>
                      <a:pPr algn="l" fontAlgn="b"/>
                      <a:r>
                        <a:rPr lang="en-CA" sz="1200" b="0" i="0" u="none" strike="noStrike" dirty="0">
                          <a:solidFill>
                            <a:schemeClr val="tx1"/>
                          </a:solidFill>
                          <a:latin typeface="+mn-lt"/>
                        </a:rPr>
                        <a:t>Temps to re-enter one month of data</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marL="0" algn="r" defTabSz="914400" rtl="0" eaLnBrk="1" fontAlgn="b" latinLnBrk="0" hangingPunct="1"/>
                      <a:r>
                        <a:rPr lang="en-US" sz="1200" b="0" i="0" u="none" strike="noStrike" kern="1200" dirty="0">
                          <a:solidFill>
                            <a:schemeClr val="tx1"/>
                          </a:solidFill>
                          <a:latin typeface="+mn-lt"/>
                          <a:ea typeface="+mn-ea"/>
                          <a:cs typeface="+mn-cs"/>
                        </a:rPr>
                        <a:t>$5,000</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marL="0" algn="r" defTabSz="914400" rtl="0" eaLnBrk="1" fontAlgn="b" latinLnBrk="0" hangingPunct="1"/>
                      <a:endParaRPr lang="en-US" sz="1200" b="0" i="0" u="none" strike="noStrike" kern="1200" dirty="0">
                        <a:solidFill>
                          <a:schemeClr val="tx1"/>
                        </a:solidFill>
                        <a:latin typeface="+mn-lt"/>
                        <a:ea typeface="+mn-ea"/>
                        <a:cs typeface="+mn-cs"/>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r h="457200">
                <a:tc>
                  <a:txBody>
                    <a:bodyPr/>
                    <a:lstStyle/>
                    <a:p>
                      <a:pPr algn="l" fontAlgn="b"/>
                      <a:r>
                        <a:rPr lang="en-CA" sz="1200" b="0" i="0" u="none" strike="noStrike" dirty="0">
                          <a:solidFill>
                            <a:schemeClr val="tx1"/>
                          </a:solidFill>
                          <a:latin typeface="+mn-lt"/>
                        </a:rPr>
                        <a:t>Weekend overtime for four people (approximately 24 hours per person) </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$5,538</a:t>
                      </a:r>
                    </a:p>
                  </a:txBody>
                  <a:tcPr marL="9144" marR="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457200">
                <a:tc>
                  <a:txBody>
                    <a:bodyPr/>
                    <a:lstStyle/>
                    <a:p>
                      <a:pPr algn="l" fontAlgn="b"/>
                      <a:r>
                        <a:rPr lang="en-CA" sz="1200" b="0" i="0" u="none" strike="noStrike" dirty="0">
                          <a:solidFill>
                            <a:schemeClr val="tx1"/>
                          </a:solidFill>
                          <a:latin typeface="+mn-lt"/>
                        </a:rPr>
                        <a:t>Productivity cost for affected employees for one day of downtime</a:t>
                      </a:r>
                    </a:p>
                  </a:txBody>
                  <a:tcPr marT="9144" marB="0" anchor="ctr">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$76,923</a:t>
                      </a:r>
                    </a:p>
                  </a:txBody>
                  <a:tcPr marL="9144" marR="9144" marT="9144" marB="0" anchor="ctr">
                    <a:lnL>
                      <a:noFill/>
                    </a:lnL>
                    <a:lnR w="28575"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ctr">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190500">
                <a:tc>
                  <a:txBody>
                    <a:bodyPr/>
                    <a:lstStyle/>
                    <a:p>
                      <a:pPr algn="r" fontAlgn="b"/>
                      <a:r>
                        <a:rPr lang="en-US" sz="1200" b="1" i="0" u="none" strike="noStrike" dirty="0">
                          <a:solidFill>
                            <a:schemeClr val="tx1"/>
                          </a:solidFill>
                          <a:latin typeface="+mn-lt"/>
                        </a:rPr>
                        <a:t>Total</a:t>
                      </a:r>
                    </a:p>
                  </a:txBody>
                  <a:tcPr marL="9144" marT="9144" marB="0" anchor="b">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r" fontAlgn="b"/>
                      <a:r>
                        <a:rPr lang="en-US" sz="1200" b="0" i="0" u="none" strike="noStrike" dirty="0">
                          <a:solidFill>
                            <a:schemeClr val="tx1"/>
                          </a:solidFill>
                          <a:latin typeface="+mn-lt"/>
                        </a:rPr>
                        <a:t>$99,462</a:t>
                      </a:r>
                    </a:p>
                  </a:txBody>
                  <a:tcPr marL="9144" marR="9144" marT="9144" marB="0" anchor="b">
                    <a:lnL>
                      <a:noFill/>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r" fontAlgn="b"/>
                      <a:endParaRPr lang="en-US" sz="1200" b="0" i="0" u="none" strike="noStrike" dirty="0">
                        <a:solidFill>
                          <a:schemeClr val="tx1"/>
                        </a:solidFill>
                        <a:latin typeface="+mn-lt"/>
                      </a:endParaRPr>
                    </a:p>
                  </a:txBody>
                  <a:tcPr marL="9144" marT="9144" marB="0" anchor="b">
                    <a:lnL>
                      <a:noFill/>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190500">
                <a:tc>
                  <a:txBody>
                    <a:bodyPr/>
                    <a:lstStyle/>
                    <a:p>
                      <a:pPr algn="l" fontAlgn="b"/>
                      <a:r>
                        <a:rPr lang="en-US" sz="1200" b="1" i="0" u="none" strike="noStrike" dirty="0">
                          <a:solidFill>
                            <a:schemeClr val="tx1"/>
                          </a:solidFill>
                          <a:latin typeface="+mn-lt"/>
                        </a:rPr>
                        <a:t>Intangible costs</a:t>
                      </a:r>
                    </a:p>
                  </a:txBody>
                  <a:tcPr marR="9144" marT="91440" marB="0" anchor="b">
                    <a:lnL w="28575"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l" fontAlgn="b"/>
                      <a:endParaRPr lang="en-US" sz="1200" b="1" i="0" u="none" strike="noStrike" dirty="0">
                        <a:solidFill>
                          <a:schemeClr val="tx1"/>
                        </a:solidFill>
                        <a:latin typeface="+mn-lt"/>
                      </a:endParaRPr>
                    </a:p>
                  </a:txBody>
                  <a:tcPr marL="9525" marR="9525" marT="9525" marB="0" anchor="b">
                    <a:lnL>
                      <a:noFill/>
                    </a:lnL>
                    <a:lnR w="28575"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6"/>
                  </a:ext>
                </a:extLst>
              </a:tr>
              <a:tr h="371475">
                <a:tc gridSpan="3">
                  <a:txBody>
                    <a:bodyPr/>
                    <a:lstStyle/>
                    <a:p>
                      <a:pPr algn="l" fontAlgn="b"/>
                      <a:r>
                        <a:rPr lang="en-CA" sz="1200" b="0" i="0" u="none" strike="noStrike" dirty="0">
                          <a:solidFill>
                            <a:schemeClr val="tx1"/>
                          </a:solidFill>
                          <a:latin typeface="+mn-lt"/>
                        </a:rPr>
                        <a:t>High “goodwill” impact for internal staff</a:t>
                      </a:r>
                      <a:r>
                        <a:rPr lang="en-CA" sz="1200" b="0" i="0" u="none" strike="noStrike" baseline="0" dirty="0">
                          <a:solidFill>
                            <a:schemeClr val="tx1"/>
                          </a:solidFill>
                          <a:latin typeface="+mn-lt"/>
                        </a:rPr>
                        <a:t> and </a:t>
                      </a:r>
                      <a:r>
                        <a:rPr lang="en-CA" sz="1200" b="0" i="0" u="none" strike="noStrike" dirty="0">
                          <a:solidFill>
                            <a:schemeClr val="tx1"/>
                          </a:solidFill>
                          <a:latin typeface="+mn-lt"/>
                        </a:rPr>
                        <a:t>customers.</a:t>
                      </a:r>
                    </a:p>
                  </a:txBody>
                  <a:tcPr marR="9144" marT="9144" marB="91440" anchor="b">
                    <a:lnL w="28575" cap="flat" cmpd="sng" algn="ctr">
                      <a:noFill/>
                      <a:prstDash val="solid"/>
                      <a:round/>
                      <a:headEnd type="none" w="med" len="med"/>
                      <a:tailEnd type="none" w="med" len="med"/>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a:solidFill>
                          <a:srgbClr val="000000"/>
                        </a:solidFill>
                        <a:latin typeface="+mn-lt"/>
                      </a:endParaRPr>
                    </a:p>
                  </a:txBody>
                  <a:tcPr marL="9525" marR="9525" marT="9525" marB="0" anchor="b">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l" fontAlgn="b"/>
                      <a:endParaRPr lang="en-US" sz="1200" b="0" i="0" u="none" strike="noStrike">
                        <a:solidFill>
                          <a:srgbClr val="000000"/>
                        </a:solidFill>
                        <a:latin typeface="+mn-lt"/>
                      </a:endParaRPr>
                    </a:p>
                  </a:txBody>
                  <a:tcPr marL="9525" marR="9525" marT="9525" marB="0" anchor="b">
                    <a:lnL>
                      <a:noFill/>
                    </a:lnL>
                    <a:lnR w="28575" cap="flat" cmpd="sng" algn="ctr">
                      <a:no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3" name="Rectangle 3"/>
          <p:cNvSpPr/>
          <p:nvPr/>
        </p:nvSpPr>
        <p:spPr>
          <a:xfrm>
            <a:off x="-1" y="1884974"/>
            <a:ext cx="5149971" cy="4642413"/>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dirty="0"/>
              <a:t>Inadequate SOPs led to a major data loss and over $99,000 in recovery costs  </a:t>
            </a:r>
            <a:endParaRPr lang="en-US" sz="2400" dirty="0">
              <a:latin typeface="+mj-lt"/>
            </a:endParaRPr>
          </a:p>
        </p:txBody>
      </p:sp>
      <p:sp>
        <p:nvSpPr>
          <p:cNvPr id="4" name="TextBox 3"/>
          <p:cNvSpPr txBox="1"/>
          <p:nvPr/>
        </p:nvSpPr>
        <p:spPr>
          <a:xfrm>
            <a:off x="227373" y="1978172"/>
            <a:ext cx="4656763" cy="4539704"/>
          </a:xfrm>
          <a:prstGeom prst="rect">
            <a:avLst/>
          </a:prstGeom>
        </p:spPr>
        <p:txBody>
          <a:bodyPr wrap="square" rtlCol="0">
            <a:spAutoFit/>
          </a:bodyPr>
          <a:lstStyle/>
          <a:p>
            <a:pPr>
              <a:spcAft>
                <a:spcPts val="600"/>
              </a:spcAft>
            </a:pPr>
            <a:r>
              <a:rPr lang="en-US" sz="1200" b="1" dirty="0">
                <a:solidFill>
                  <a:schemeClr val="bg1"/>
                </a:solidFill>
              </a:rPr>
              <a:t>Situation</a:t>
            </a:r>
          </a:p>
          <a:p>
            <a:pPr marL="171450" indent="-171450">
              <a:spcAft>
                <a:spcPts val="600"/>
              </a:spcAft>
              <a:buFont typeface="Arial" panose="020B0604020202020204" pitchFamily="34" charset="0"/>
              <a:buChar char="•"/>
            </a:pPr>
            <a:r>
              <a:rPr lang="en-US" sz="1200" dirty="0">
                <a:solidFill>
                  <a:schemeClr val="bg1"/>
                </a:solidFill>
              </a:rPr>
              <a:t>IT supports storage nodes replicated across two data centers. SOPs for backup procedures did not include an escalation procedure for failed backups or a step to communicate successful backups. Management was not aware of the issue and therefore could not address it before a failure occurred.</a:t>
            </a:r>
          </a:p>
          <a:p>
            <a:pPr>
              <a:spcBef>
                <a:spcPts val="600"/>
              </a:spcBef>
              <a:spcAft>
                <a:spcPts val="600"/>
              </a:spcAft>
            </a:pPr>
            <a:r>
              <a:rPr lang="en-US" sz="1200" b="1" dirty="0">
                <a:solidFill>
                  <a:schemeClr val="bg1"/>
                </a:solidFill>
              </a:rPr>
              <a:t>Incident</a:t>
            </a:r>
          </a:p>
          <a:p>
            <a:pPr marL="171450" indent="-171450">
              <a:buFont typeface="Arial" panose="020B0604020202020204" pitchFamily="34" charset="0"/>
              <a:buChar char="•"/>
            </a:pPr>
            <a:r>
              <a:rPr lang="en-US" sz="1200" dirty="0">
                <a:solidFill>
                  <a:srgbClr val="FFFFFF"/>
                </a:solidFill>
              </a:rPr>
              <a:t>Primary storage had a catastrophic failure, and that put pressure on the secondary storage, which then also failed. All active storage failed, and the data became corrupted. Daily backups were failing due to lack of disk space on the backup device. The organization had to resort to monthly tape backups.</a:t>
            </a:r>
          </a:p>
          <a:p>
            <a:endParaRPr lang="en-US" sz="1200" dirty="0">
              <a:solidFill>
                <a:srgbClr val="FFFFFF"/>
              </a:solidFill>
            </a:endParaRPr>
          </a:p>
          <a:p>
            <a:pPr>
              <a:spcAft>
                <a:spcPts val="600"/>
              </a:spcAft>
            </a:pPr>
            <a:r>
              <a:rPr lang="en-US" sz="1200" b="1" dirty="0">
                <a:solidFill>
                  <a:srgbClr val="FFFFFF"/>
                </a:solidFill>
              </a:rPr>
              <a:t>Impact</a:t>
            </a:r>
          </a:p>
          <a:p>
            <a:pPr marL="171450" indent="-171450">
              <a:buFont typeface="Arial" panose="020B0604020202020204" pitchFamily="34" charset="0"/>
              <a:buChar char="•"/>
            </a:pPr>
            <a:r>
              <a:rPr lang="en-US" sz="1200" dirty="0">
                <a:solidFill>
                  <a:srgbClr val="FFFFFF"/>
                </a:solidFill>
              </a:rPr>
              <a:t>Lost one month of data (had to go back to the last tape backup).</a:t>
            </a:r>
          </a:p>
          <a:p>
            <a:pPr marL="171450" indent="-171450">
              <a:buFont typeface="Arial" panose="020B0604020202020204" pitchFamily="34" charset="0"/>
              <a:buChar char="•"/>
            </a:pPr>
            <a:r>
              <a:rPr lang="en-US" sz="1200" dirty="0">
                <a:solidFill>
                  <a:srgbClr val="FFFFFF"/>
                </a:solidFill>
              </a:rPr>
              <a:t>Recovery also took much longer because recovery procedures were also not documented.</a:t>
            </a:r>
          </a:p>
          <a:p>
            <a:pPr marL="171450" indent="-171450">
              <a:buFont typeface="Arial" panose="020B0604020202020204" pitchFamily="34" charset="0"/>
              <a:buChar char="•"/>
            </a:pPr>
            <a:r>
              <a:rPr lang="en-US" sz="1200" dirty="0">
                <a:solidFill>
                  <a:srgbClr val="FFFFFF"/>
                </a:solidFill>
              </a:rPr>
              <a:t>Key steps such as notifying impacted customers were overlooked. Customers were left unhappy not only with the outage and data loss but also the lack of communication.</a:t>
            </a:r>
          </a:p>
          <a:p>
            <a:endParaRPr lang="en-US" sz="1200" dirty="0">
              <a:solidFill>
                <a:srgbClr val="FFFFFF"/>
              </a:solidFill>
            </a:endParaRPr>
          </a:p>
        </p:txBody>
      </p:sp>
      <p:grpSp>
        <p:nvGrpSpPr>
          <p:cNvPr id="12" name="Group 11"/>
          <p:cNvGrpSpPr/>
          <p:nvPr/>
        </p:nvGrpSpPr>
        <p:grpSpPr>
          <a:xfrm>
            <a:off x="-1" y="1139383"/>
            <a:ext cx="9144001" cy="744931"/>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400" b="1" dirty="0"/>
                <a:t>CASE STUDY 1</a:t>
              </a:r>
            </a:p>
          </p:txBody>
        </p:sp>
        <p:sp>
          <p:nvSpPr>
            <p:cNvPr id="14" name="TextBox 13"/>
            <p:cNvSpPr txBox="1"/>
            <p:nvPr/>
          </p:nvSpPr>
          <p:spPr>
            <a:xfrm>
              <a:off x="3260376" y="374666"/>
              <a:ext cx="953483" cy="691091"/>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Company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68912" y="374667"/>
              <a:ext cx="4785094"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b="0" i="1" dirty="0"/>
                <a:t>A mid-sized US organization with over 1,000 employees</a:t>
              </a:r>
            </a:p>
            <a:p>
              <a:r>
                <a:rPr lang="en-CA" b="0" i="1" dirty="0"/>
                <a:t>Info-Tech Interview</a:t>
              </a:r>
            </a:p>
          </p:txBody>
        </p:sp>
      </p:grpSp>
      <p:sp>
        <p:nvSpPr>
          <p:cNvPr id="25" name="TextBox 24"/>
          <p:cNvSpPr txBox="1"/>
          <p:nvPr/>
        </p:nvSpPr>
        <p:spPr>
          <a:xfrm>
            <a:off x="5084265" y="4907149"/>
            <a:ext cx="3804037" cy="830997"/>
          </a:xfrm>
          <a:prstGeom prst="rect">
            <a:avLst/>
          </a:prstGeom>
          <a:noFill/>
          <a:ln w="19050">
            <a:noFill/>
          </a:ln>
        </p:spPr>
        <p:txBody>
          <a:bodyPr wrap="square" rtlCol="0">
            <a:spAutoFit/>
          </a:bodyPr>
          <a:lstStyle/>
          <a:p>
            <a:pPr algn="ctr">
              <a:spcAft>
                <a:spcPts val="600"/>
              </a:spcAft>
            </a:pPr>
            <a:r>
              <a:rPr lang="en-US" sz="1200" i="1" dirty="0">
                <a:latin typeface="+mj-lt"/>
              </a:rPr>
              <a:t>The data loss pointed out a glaring hole in our processes – the lack of an escalation procedure. If I knew backups weren’t being completed, I would have done something about that immediately.</a:t>
            </a:r>
            <a:endParaRPr lang="en-US" sz="1200" i="1" dirty="0">
              <a:solidFill>
                <a:srgbClr val="FF0000"/>
              </a:solidFill>
              <a:latin typeface="+mj-lt"/>
            </a:endParaRPr>
          </a:p>
        </p:txBody>
      </p:sp>
      <p:sp>
        <p:nvSpPr>
          <p:cNvPr id="28" name="Rectangle 27"/>
          <p:cNvSpPr/>
          <p:nvPr/>
        </p:nvSpPr>
        <p:spPr>
          <a:xfrm>
            <a:off x="5664849" y="5934491"/>
            <a:ext cx="2988766" cy="461665"/>
          </a:xfrm>
          <a:prstGeom prst="rect">
            <a:avLst/>
          </a:prstGeom>
        </p:spPr>
        <p:txBody>
          <a:bodyPr wrap="square">
            <a:spAutoFit/>
          </a:bodyPr>
          <a:lstStyle/>
          <a:p>
            <a:pPr algn="r">
              <a:spcAft>
                <a:spcPts val="600"/>
              </a:spcAft>
            </a:pPr>
            <a:r>
              <a:rPr lang="en-US" sz="1200" dirty="0"/>
              <a:t>– Senior Division Manager, </a:t>
            </a:r>
            <a:br>
              <a:rPr lang="en-US" sz="1200" dirty="0"/>
            </a:br>
            <a:r>
              <a:rPr lang="en-US" sz="1200" dirty="0"/>
              <a:t>Information Technology Division</a:t>
            </a:r>
          </a:p>
        </p:txBody>
      </p:sp>
      <p:pic>
        <p:nvPicPr>
          <p:cNvPr id="18" name="Picture 102"/>
          <p:cNvPicPr>
            <a:picLocks noChangeAspect="1"/>
          </p:cNvPicPr>
          <p:nvPr/>
        </p:nvPicPr>
        <p:blipFill>
          <a:blip r:embed="rId4"/>
          <a:stretch>
            <a:fillRect/>
          </a:stretch>
        </p:blipFill>
        <p:spPr>
          <a:xfrm>
            <a:off x="5090151" y="4880775"/>
            <a:ext cx="313743" cy="219475"/>
          </a:xfrm>
          <a:prstGeom prst="rect">
            <a:avLst/>
          </a:prstGeom>
        </p:spPr>
      </p:pic>
      <p:pic>
        <p:nvPicPr>
          <p:cNvPr id="19" name="Picture 103"/>
          <p:cNvPicPr>
            <a:picLocks noChangeAspect="1"/>
          </p:cNvPicPr>
          <p:nvPr/>
        </p:nvPicPr>
        <p:blipFill>
          <a:blip r:embed="rId5"/>
          <a:stretch>
            <a:fillRect/>
          </a:stretch>
        </p:blipFill>
        <p:spPr>
          <a:xfrm>
            <a:off x="8496651" y="5578275"/>
            <a:ext cx="294135" cy="286537"/>
          </a:xfrm>
          <a:prstGeom prst="rect">
            <a:avLst/>
          </a:prstGeom>
        </p:spPr>
      </p:pic>
    </p:spTree>
    <p:extLst>
      <p:ext uri="{BB962C8B-B14F-4D97-AF65-F5344CB8AC3E}">
        <p14:creationId xmlns:p14="http://schemas.microsoft.com/office/powerpoint/2010/main" val="31365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 with </a:t>
            </a:r>
            <a:r>
              <a:rPr lang="en-US" b="1" i="1" dirty="0"/>
              <a:t>why?</a:t>
            </a:r>
            <a:r>
              <a:rPr lang="en-US" dirty="0"/>
              <a:t>: Explore the data protection taxonomy</a:t>
            </a:r>
            <a:r>
              <a:rPr lang="en-US" baseline="30000" dirty="0"/>
              <a:t>1</a:t>
            </a:r>
            <a:r>
              <a:rPr lang="en-US" dirty="0"/>
              <a:t>  </a:t>
            </a:r>
          </a:p>
        </p:txBody>
      </p:sp>
      <p:graphicFrame>
        <p:nvGraphicFramePr>
          <p:cNvPr id="3" name="Diagram 2">
            <a:extLst>
              <a:ext uri="{FF2B5EF4-FFF2-40B4-BE49-F238E27FC236}">
                <a16:creationId xmlns:a16="http://schemas.microsoft.com/office/drawing/2014/main" id="{B9908288-3E70-44BB-BAE3-1E7B85E06935}"/>
              </a:ext>
            </a:extLst>
          </p:cNvPr>
          <p:cNvGraphicFramePr/>
          <p:nvPr>
            <p:extLst>
              <p:ext uri="{D42A27DB-BD31-4B8C-83A1-F6EECF244321}">
                <p14:modId xmlns:p14="http://schemas.microsoft.com/office/powerpoint/2010/main" val="4239614763"/>
              </p:ext>
            </p:extLst>
          </p:nvPr>
        </p:nvGraphicFramePr>
        <p:xfrm>
          <a:off x="257174" y="1193293"/>
          <a:ext cx="8620124" cy="44640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p:cNvSpPr/>
          <p:nvPr/>
        </p:nvSpPr>
        <p:spPr>
          <a:xfrm>
            <a:off x="257174" y="5802593"/>
            <a:ext cx="6929839" cy="384560"/>
          </a:xfrm>
          <a:prstGeom prst="rect">
            <a:avLst/>
          </a:prstGeom>
          <a:ln>
            <a:noFill/>
          </a:ln>
          <a:effectLst>
            <a:outerShdw blurRad="25400" dist="25145" dir="2699990" rotWithShape="0">
              <a:srgbClr val="000000">
                <a:alpha val="14000"/>
              </a:srgb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Discussed in this blueprint </a:t>
            </a:r>
          </a:p>
        </p:txBody>
      </p:sp>
      <p:sp>
        <p:nvSpPr>
          <p:cNvPr id="5" name="Rectangle 4"/>
          <p:cNvSpPr/>
          <p:nvPr/>
        </p:nvSpPr>
        <p:spPr>
          <a:xfrm>
            <a:off x="7342263" y="5802593"/>
            <a:ext cx="1535036" cy="384560"/>
          </a:xfrm>
          <a:prstGeom prst="rect">
            <a:avLst/>
          </a:prstGeom>
          <a:ln>
            <a:noFill/>
          </a:ln>
          <a:effectLst>
            <a:outerShdw blurRad="25400" dist="25145" dir="2699990" rotWithShape="0">
              <a:srgbClr val="000000">
                <a:alpha val="14000"/>
              </a:srgbClr>
            </a:outerShdw>
          </a:effectLst>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a:t>Not Covered</a:t>
            </a:r>
          </a:p>
        </p:txBody>
      </p:sp>
      <p:sp>
        <p:nvSpPr>
          <p:cNvPr id="6" name="TextBox 5"/>
          <p:cNvSpPr txBox="1"/>
          <p:nvPr/>
        </p:nvSpPr>
        <p:spPr>
          <a:xfrm>
            <a:off x="257174" y="6264068"/>
            <a:ext cx="1298161" cy="276999"/>
          </a:xfrm>
          <a:prstGeom prst="rect">
            <a:avLst/>
          </a:prstGeom>
        </p:spPr>
        <p:txBody>
          <a:bodyPr wrap="square" rtlCol="0">
            <a:spAutoFit/>
          </a:bodyPr>
          <a:lstStyle/>
          <a:p>
            <a:r>
              <a:rPr lang="en-US" sz="1200" dirty="0"/>
              <a:t>1. SNIA</a:t>
            </a:r>
          </a:p>
        </p:txBody>
      </p:sp>
    </p:spTree>
    <p:extLst>
      <p:ext uri="{BB962C8B-B14F-4D97-AF65-F5344CB8AC3E}">
        <p14:creationId xmlns:p14="http://schemas.microsoft.com/office/powerpoint/2010/main" val="2514608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US"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8496730"/>
              </p:ext>
            </p:extLst>
          </p:nvPr>
        </p:nvGraphicFramePr>
        <p:xfrm>
          <a:off x="86984" y="1735991"/>
          <a:ext cx="9057017" cy="4519481"/>
        </p:xfrm>
        <a:graphic>
          <a:graphicData uri="http://schemas.openxmlformats.org/drawingml/2006/table">
            <a:tbl>
              <a:tblPr firstRow="1" bandRow="1">
                <a:tableStyleId>{5C22544A-7EE6-4342-B048-85BDC9FD1C3A}</a:tableStyleId>
              </a:tblPr>
              <a:tblGrid>
                <a:gridCol w="1135065">
                  <a:extLst>
                    <a:ext uri="{9D8B030D-6E8A-4147-A177-3AD203B41FA5}">
                      <a16:colId xmlns:a16="http://schemas.microsoft.com/office/drawing/2014/main" val="20000"/>
                    </a:ext>
                  </a:extLst>
                </a:gridCol>
                <a:gridCol w="2034950">
                  <a:extLst>
                    <a:ext uri="{9D8B030D-6E8A-4147-A177-3AD203B41FA5}">
                      <a16:colId xmlns:a16="http://schemas.microsoft.com/office/drawing/2014/main" val="20001"/>
                    </a:ext>
                  </a:extLst>
                </a:gridCol>
                <a:gridCol w="1962334">
                  <a:extLst>
                    <a:ext uri="{9D8B030D-6E8A-4147-A177-3AD203B41FA5}">
                      <a16:colId xmlns:a16="http://schemas.microsoft.com/office/drawing/2014/main" val="20002"/>
                    </a:ext>
                  </a:extLst>
                </a:gridCol>
                <a:gridCol w="1962334">
                  <a:extLst>
                    <a:ext uri="{9D8B030D-6E8A-4147-A177-3AD203B41FA5}">
                      <a16:colId xmlns:a16="http://schemas.microsoft.com/office/drawing/2014/main" val="20003"/>
                    </a:ext>
                  </a:extLst>
                </a:gridCol>
                <a:gridCol w="1962334">
                  <a:extLst>
                    <a:ext uri="{9D8B030D-6E8A-4147-A177-3AD203B41FA5}">
                      <a16:colId xmlns:a16="http://schemas.microsoft.com/office/drawing/2014/main" val="20004"/>
                    </a:ext>
                  </a:extLst>
                </a:gridCol>
              </a:tblGrid>
              <a:tr h="1578161">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Identify</a:t>
                      </a:r>
                      <a:r>
                        <a:rPr lang="en-CA" sz="1000" baseline="0" dirty="0">
                          <a:solidFill>
                            <a:schemeClr val="tx1"/>
                          </a:solidFill>
                        </a:rPr>
                        <a:t> project rationale</a:t>
                      </a:r>
                    </a:p>
                    <a:p>
                      <a:pPr>
                        <a:spcAft>
                          <a:spcPts val="600"/>
                        </a:spcAft>
                      </a:pPr>
                      <a:r>
                        <a:rPr lang="en-CA" sz="1000" dirty="0">
                          <a:solidFill>
                            <a:schemeClr val="tx1"/>
                          </a:solidFill>
                        </a:rPr>
                        <a:t>1.2 Document</a:t>
                      </a:r>
                      <a:r>
                        <a:rPr lang="en-CA" sz="1000" baseline="0" dirty="0">
                          <a:solidFill>
                            <a:schemeClr val="tx1"/>
                          </a:solidFill>
                        </a:rPr>
                        <a:t> the </a:t>
                      </a:r>
                      <a:r>
                        <a:rPr lang="en-CA" sz="1000" dirty="0">
                          <a:solidFill>
                            <a:schemeClr val="tx1"/>
                          </a:solidFill>
                        </a:rPr>
                        <a:t>current state methodology </a:t>
                      </a:r>
                    </a:p>
                    <a:p>
                      <a:pPr>
                        <a:spcAft>
                          <a:spcPts val="600"/>
                        </a:spcAft>
                      </a:pPr>
                      <a:r>
                        <a:rPr lang="en-CA" sz="1000" dirty="0">
                          <a:solidFill>
                            <a:schemeClr val="tx1"/>
                          </a:solidFill>
                        </a:rPr>
                        <a:t>1.3</a:t>
                      </a:r>
                      <a:r>
                        <a:rPr lang="en-CA" sz="1000" baseline="0" dirty="0">
                          <a:solidFill>
                            <a:schemeClr val="tx1"/>
                          </a:solidFill>
                        </a:rPr>
                        <a:t> Determine problems and opportunities for the data protection plan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Understand the importance of a business impact analysis (BIA)</a:t>
                      </a:r>
                      <a:endParaRPr kumimoji="0" lang="en-CA" sz="400" b="0" i="0" u="none" strike="noStrike" kern="1200" cap="none" spc="0" normalizeH="0" baseline="0" noProof="0" dirty="0">
                        <a:ln>
                          <a:noFill/>
                        </a:ln>
                        <a:solidFill>
                          <a:srgbClr val="333333"/>
                        </a:solidFill>
                        <a:effectLst/>
                        <a:uLnTx/>
                        <a:uFillTx/>
                        <a:latin typeface="+mn-lt"/>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00" b="1" i="0" u="none" strike="noStrike" kern="1200" cap="none" spc="0" normalizeH="0" baseline="0" noProof="0" dirty="0">
                          <a:ln>
                            <a:noFill/>
                          </a:ln>
                          <a:solidFill>
                            <a:srgbClr val="333333"/>
                          </a:solidFill>
                          <a:effectLst/>
                          <a:uLnTx/>
                          <a:uFillTx/>
                          <a:latin typeface="+mn-lt"/>
                        </a:rPr>
                        <a:t>2.2 Conduct the impact analysis </a:t>
                      </a:r>
                      <a:endParaRPr kumimoji="0" lang="en-CA" sz="1000" b="1"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Determine</a:t>
                      </a:r>
                      <a:r>
                        <a:rPr lang="en-CA" sz="1000" baseline="0" dirty="0">
                          <a:solidFill>
                            <a:schemeClr val="tx1"/>
                          </a:solidFill>
                        </a:rPr>
                        <a:t> requirements for future state solution </a:t>
                      </a:r>
                    </a:p>
                    <a:p>
                      <a:pPr marL="0" marR="0" lvl="0" indent="0" algn="l" defTabSz="914400" rtl="0" eaLnBrk="1" fontAlgn="auto" latinLnBrk="0" hangingPunct="1">
                        <a:lnSpc>
                          <a:spcPct val="100000"/>
                        </a:lnSpc>
                        <a:spcBef>
                          <a:spcPts val="0"/>
                        </a:spcBef>
                        <a:spcAft>
                          <a:spcPts val="600"/>
                        </a:spcAft>
                        <a:buClrTx/>
                        <a:buSzTx/>
                        <a:buFontTx/>
                        <a:buNone/>
                        <a:tabLst/>
                        <a:defRPr/>
                      </a:pPr>
                      <a:r>
                        <a:rPr lang="en-US" sz="1000" baseline="0" dirty="0">
                          <a:solidFill>
                            <a:schemeClr val="tx1"/>
                          </a:solidFill>
                        </a:rPr>
                        <a:t>3.3 Document the desired features for the future state</a:t>
                      </a:r>
                    </a:p>
                    <a:p>
                      <a:pPr>
                        <a:spcAft>
                          <a:spcPts val="600"/>
                        </a:spcAft>
                      </a:pPr>
                      <a:r>
                        <a:rPr lang="en-US" sz="1000" baseline="0" dirty="0">
                          <a:solidFill>
                            <a:schemeClr val="tx1"/>
                          </a:solidFill>
                        </a:rPr>
                        <a:t>3.2  Document the desired future state methodology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4.1</a:t>
                      </a:r>
                      <a:r>
                        <a:rPr lang="en-CA" sz="1000" baseline="0" dirty="0">
                          <a:solidFill>
                            <a:schemeClr val="tx1"/>
                          </a:solidFill>
                        </a:rPr>
                        <a:t> Explore components of proper governance for the data protection plan</a:t>
                      </a:r>
                      <a:endParaRPr lang="en-CA" sz="1000" dirty="0">
                        <a:solidFill>
                          <a:schemeClr val="tx1"/>
                        </a:solidFill>
                      </a:endParaRPr>
                    </a:p>
                    <a:p>
                      <a:pPr>
                        <a:spcAft>
                          <a:spcPts val="600"/>
                        </a:spcAft>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232211">
                <a:tc>
                  <a:txBody>
                    <a:bodyPr/>
                    <a:lstStyle/>
                    <a:p>
                      <a:pPr algn="ctr"/>
                      <a:r>
                        <a:rPr lang="en-CA" sz="1000" b="1" dirty="0">
                          <a:solidFill>
                            <a:schemeClr val="bg1"/>
                          </a:solidFill>
                        </a:rPr>
                        <a:t>Guided Implementation</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Establish project</a:t>
                      </a:r>
                      <a:r>
                        <a:rPr lang="en-US" sz="1000" b="0" baseline="0" dirty="0">
                          <a:cs typeface="Open Sans"/>
                        </a:rPr>
                        <a:t> rationale </a:t>
                      </a:r>
                      <a:endParaRPr lang="en-US" sz="1000" b="0" dirty="0">
                        <a:cs typeface="Open Sans"/>
                      </a:endParaRPr>
                    </a:p>
                    <a:p>
                      <a:pPr marL="228600" indent="-228600">
                        <a:spcAft>
                          <a:spcPts val="600"/>
                        </a:spcAft>
                        <a:buSzPct val="150000"/>
                        <a:buBlip>
                          <a:blip r:embed="rId3"/>
                        </a:buBlip>
                      </a:pPr>
                      <a:r>
                        <a:rPr lang="en-US" sz="1000" b="0" dirty="0">
                          <a:cs typeface="Open Sans"/>
                        </a:rPr>
                        <a:t>Create a diagram</a:t>
                      </a:r>
                      <a:r>
                        <a:rPr lang="en-US" sz="1000" b="0" baseline="0" dirty="0">
                          <a:cs typeface="Open Sans"/>
                        </a:rPr>
                        <a:t> of the current state </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Identify problems and opportunities</a:t>
                      </a:r>
                      <a:r>
                        <a:rPr lang="en-US" sz="1000" b="0" baseline="0" dirty="0">
                          <a:latin typeface="Arial" pitchFamily="34" charset="0"/>
                          <a:cs typeface="Arial" pitchFamily="34" charset="0"/>
                        </a:rPr>
                        <a:t> </a:t>
                      </a:r>
                      <a:endParaRPr lang="en-US" sz="1000" b="0" dirty="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baseline="0" dirty="0">
                          <a:cs typeface="Open Sans"/>
                        </a:rPr>
                        <a:t>Identify systems and scoring criteria </a:t>
                      </a:r>
                      <a:endParaRPr lang="en-US" sz="1000" b="0" dirty="0">
                        <a:cs typeface="Open Sans"/>
                      </a:endParaRPr>
                    </a:p>
                    <a:p>
                      <a:pPr marL="228600" indent="-228600">
                        <a:spcAft>
                          <a:spcPts val="600"/>
                        </a:spcAft>
                        <a:buSzPct val="150000"/>
                        <a:buBlip>
                          <a:blip r:embed="rId3"/>
                        </a:buBlip>
                      </a:pPr>
                      <a:r>
                        <a:rPr lang="en-US" sz="1000" b="0" baseline="0" dirty="0">
                          <a:cs typeface="Open Sans"/>
                        </a:rPr>
                        <a:t>Conduct the impact analysis </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Determine attributes</a:t>
                      </a:r>
                      <a:r>
                        <a:rPr lang="en-US" sz="1000" b="0" baseline="0" dirty="0">
                          <a:cs typeface="Open Sans"/>
                        </a:rPr>
                        <a:t> for data protection solution </a:t>
                      </a:r>
                    </a:p>
                    <a:p>
                      <a:pPr marL="228600" indent="-228600">
                        <a:spcAft>
                          <a:spcPts val="600"/>
                        </a:spcAft>
                        <a:buSzPct val="150000"/>
                        <a:buBlip>
                          <a:blip r:embed="rId3"/>
                        </a:buBlip>
                      </a:pPr>
                      <a:r>
                        <a:rPr lang="en-US" sz="1000" b="0" dirty="0">
                          <a:cs typeface="Open Sans"/>
                        </a:rPr>
                        <a:t>Create a diagram</a:t>
                      </a:r>
                      <a:r>
                        <a:rPr lang="en-US" sz="1000" b="0" baseline="0" dirty="0">
                          <a:cs typeface="Open Sans"/>
                        </a:rPr>
                        <a:t> of the future state </a:t>
                      </a:r>
                      <a:endParaRPr lang="en-US" sz="1000" b="0" dirty="0">
                        <a:cs typeface="Open Sans"/>
                      </a:endParaRPr>
                    </a:p>
                    <a:p>
                      <a:pPr marL="228600" indent="-228600">
                        <a:spcAft>
                          <a:spcPts val="600"/>
                        </a:spcAft>
                        <a:buSzPct val="150000"/>
                        <a:buBlip>
                          <a:blip r:embed="rId3"/>
                        </a:buBlip>
                      </a:pPr>
                      <a:r>
                        <a:rPr lang="en-US" sz="1000" b="0" dirty="0">
                          <a:latin typeface="Arial" pitchFamily="34" charset="0"/>
                          <a:cs typeface="Arial" pitchFamily="34" charset="0"/>
                        </a:rPr>
                        <a:t>Find knockout</a:t>
                      </a:r>
                      <a:r>
                        <a:rPr lang="en-US" sz="1000" b="0" baseline="0" dirty="0">
                          <a:latin typeface="Arial" pitchFamily="34" charset="0"/>
                          <a:cs typeface="Arial" pitchFamily="34" charset="0"/>
                        </a:rPr>
                        <a:t> criteria </a:t>
                      </a:r>
                      <a:endParaRPr lang="en-US" sz="1000" b="0" dirty="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baseline="0" dirty="0">
                          <a:cs typeface="Open Sans"/>
                        </a:rPr>
                        <a:t>Review IT operations, auditing, and compliance best practices for data protection plan </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730820">
                <a:tc>
                  <a:txBody>
                    <a:bodyPr/>
                    <a:lstStyle/>
                    <a:p>
                      <a:pPr algn="ctr"/>
                      <a:r>
                        <a:rPr lang="en-CA" sz="1000" b="1" dirty="0">
                          <a:solidFill>
                            <a:schemeClr val="bg1"/>
                          </a:solidFill>
                        </a:rPr>
                        <a:t>Onsite</a:t>
                      </a:r>
                      <a:r>
                        <a:rPr lang="en-CA" sz="1000" b="1" baseline="0" dirty="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1000" b="1" dirty="0"/>
                        <a:t>Module</a:t>
                      </a:r>
                      <a:r>
                        <a:rPr lang="en-CA" sz="1000" b="1" baseline="0" dirty="0"/>
                        <a:t> 1</a:t>
                      </a:r>
                      <a:r>
                        <a:rPr lang="en-CA" sz="1000" b="1" dirty="0"/>
                        <a:t>:</a:t>
                      </a:r>
                      <a:r>
                        <a:rPr lang="en-CA" sz="1000" b="1" baseline="0" dirty="0"/>
                        <a:t> </a:t>
                      </a:r>
                    </a:p>
                    <a:p>
                      <a:r>
                        <a:rPr lang="en-CA" sz="1000" b="0" baseline="0" dirty="0"/>
                        <a:t>Define the current state of your data protection plan </a:t>
                      </a:r>
                      <a:endParaRPr lang="en-CA" sz="10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2</a:t>
                      </a:r>
                      <a:r>
                        <a:rPr lang="en-CA" sz="1000" b="1" dirty="0"/>
                        <a:t>:</a:t>
                      </a:r>
                      <a:r>
                        <a:rPr lang="en-CA" sz="1000" b="1" baseline="0" dirty="0"/>
                        <a:t> </a:t>
                      </a:r>
                    </a:p>
                    <a:p>
                      <a:r>
                        <a:rPr lang="en-CA" sz="1000" b="0" baseline="0" dirty="0"/>
                        <a:t>Conduct a business impact analysis to understand the requirements for restoring data </a:t>
                      </a:r>
                      <a:endParaRPr lang="en-CA" sz="10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3</a:t>
                      </a:r>
                      <a:r>
                        <a:rPr lang="en-CA" sz="1000" b="1" dirty="0"/>
                        <a:t>:</a:t>
                      </a:r>
                      <a:r>
                        <a:rPr lang="en-CA" sz="1000" b="1" baseline="0" dirty="0"/>
                        <a:t> </a:t>
                      </a:r>
                    </a:p>
                    <a:p>
                      <a:r>
                        <a:rPr lang="en-CA" sz="1000" b="0" baseline="0" dirty="0"/>
                        <a:t>Propose the future state of your data protection plan </a:t>
                      </a:r>
                      <a:endParaRPr lang="en-CA" sz="10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Module</a:t>
                      </a:r>
                      <a:r>
                        <a:rPr lang="en-CA" sz="1000" b="1" baseline="0" dirty="0"/>
                        <a:t> 4</a:t>
                      </a:r>
                      <a:r>
                        <a:rPr lang="en-CA" sz="1000" b="1" dirty="0"/>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dirty="0"/>
                        <a:t>Establish proper governance around your data protection plan </a:t>
                      </a: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07606">
                <a:tc>
                  <a:txBody>
                    <a:bodyPr/>
                    <a:lstStyle/>
                    <a:p>
                      <a:endParaRPr lang="en-CA"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1000" b="1" dirty="0"/>
                        <a:t>Phase 1 Results:</a:t>
                      </a:r>
                    </a:p>
                    <a:p>
                      <a:pPr marL="171450" indent="-171450">
                        <a:buFont typeface="Arial" panose="020B0604020202020204" pitchFamily="34" charset="0"/>
                        <a:buChar char="•"/>
                      </a:pPr>
                      <a:r>
                        <a:rPr lang="en-US" sz="1000" b="0" dirty="0"/>
                        <a:t>Current</a:t>
                      </a:r>
                      <a:r>
                        <a:rPr lang="en-US" sz="1000" b="0" baseline="0" dirty="0"/>
                        <a:t> state RACI </a:t>
                      </a:r>
                    </a:p>
                    <a:p>
                      <a:pPr marL="171450" indent="-171450">
                        <a:buFont typeface="Arial" panose="020B0604020202020204" pitchFamily="34" charset="0"/>
                        <a:buChar char="•"/>
                      </a:pPr>
                      <a:r>
                        <a:rPr lang="en-US" sz="1000" b="0" baseline="0" dirty="0"/>
                        <a:t>Current state table-top exercise</a:t>
                      </a:r>
                    </a:p>
                    <a:p>
                      <a:pPr marL="171450" indent="-171450">
                        <a:buFont typeface="Arial" panose="020B0604020202020204" pitchFamily="34" charset="0"/>
                        <a:buChar char="•"/>
                      </a:pPr>
                      <a:r>
                        <a:rPr lang="en-US" sz="1000" b="0" baseline="0" dirty="0"/>
                        <a:t>Value proposition canvas</a:t>
                      </a:r>
                      <a:endParaRPr lang="en-CA" sz="1000" b="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2 Results:</a:t>
                      </a:r>
                    </a:p>
                    <a:p>
                      <a:pPr marL="171450" indent="-171450">
                        <a:buFont typeface="Arial" panose="020B0604020202020204" pitchFamily="34" charset="0"/>
                        <a:buChar char="•"/>
                      </a:pPr>
                      <a:r>
                        <a:rPr lang="en-US" sz="1000" dirty="0"/>
                        <a:t>Business</a:t>
                      </a:r>
                      <a:r>
                        <a:rPr lang="en-US" sz="1000" baseline="0" dirty="0"/>
                        <a:t> impact analysis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3 Results:</a:t>
                      </a:r>
                    </a:p>
                    <a:p>
                      <a:pPr marL="171450" indent="-171450">
                        <a:buFont typeface="Arial" panose="020B0604020202020204" pitchFamily="34" charset="0"/>
                        <a:buChar char="•"/>
                      </a:pPr>
                      <a:r>
                        <a:rPr lang="en-US" sz="1000" dirty="0"/>
                        <a:t>Future</a:t>
                      </a:r>
                      <a:r>
                        <a:rPr lang="en-US" sz="1000" baseline="0" dirty="0"/>
                        <a:t> state table-top </a:t>
                      </a:r>
                    </a:p>
                    <a:p>
                      <a:pPr marL="171450" indent="-171450">
                        <a:buFont typeface="Arial" panose="020B0604020202020204" pitchFamily="34" charset="0"/>
                        <a:buChar char="•"/>
                      </a:pPr>
                      <a:r>
                        <a:rPr lang="en-US" sz="1000" baseline="0" dirty="0"/>
                        <a:t>Future state solution requirements </a:t>
                      </a:r>
                    </a:p>
                    <a:p>
                      <a:pPr marL="171450" indent="-171450">
                        <a:buFont typeface="Arial" panose="020B0604020202020204" pitchFamily="34" charset="0"/>
                        <a:buChar char="•"/>
                      </a:pPr>
                      <a:r>
                        <a:rPr lang="en-US" sz="1000" baseline="0" dirty="0"/>
                        <a:t>Value proposition canvas </a:t>
                      </a:r>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1000" b="1" dirty="0"/>
                        <a:t>Phase 4 Results:</a:t>
                      </a:r>
                    </a:p>
                    <a:p>
                      <a:pPr marL="171450" indent="-171450">
                        <a:buFont typeface="Arial" panose="020B0604020202020204" pitchFamily="34" charset="0"/>
                        <a:buChar char="•"/>
                      </a:pPr>
                      <a:r>
                        <a:rPr lang="en-US" sz="1000" dirty="0"/>
                        <a:t>Data</a:t>
                      </a:r>
                      <a:r>
                        <a:rPr lang="en-US" sz="1000" baseline="0" dirty="0"/>
                        <a:t> protection plan </a:t>
                      </a:r>
                      <a:endParaRPr lang="en-CA" sz="1000" dirty="0"/>
                    </a:p>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382176"/>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61630"/>
            <a:ext cx="1094375" cy="1088500"/>
          </a:xfrm>
          <a:prstGeom prst="rect">
            <a:avLst/>
          </a:prstGeom>
          <a:solidFill>
            <a:schemeClr val="accent1">
              <a:alpha val="0"/>
            </a:schemeClr>
          </a:solidFill>
          <a:effectLst/>
        </p:spPr>
      </p:pic>
      <p:pic>
        <p:nvPicPr>
          <p:cNvPr id="28" name="Picture 27" descr="on-site-workshops.png"/>
          <p:cNvPicPr>
            <a:picLocks noChangeAspect="1"/>
          </p:cNvPicPr>
          <p:nvPr/>
        </p:nvPicPr>
        <p:blipFill rotWithShape="1">
          <a:blip r:embed="rId6" cstate="print"/>
          <a:srcRect l="12204" t="22820" r="8463" b="22257"/>
          <a:stretch/>
        </p:blipFill>
        <p:spPr>
          <a:xfrm>
            <a:off x="257174" y="4607933"/>
            <a:ext cx="752006" cy="483279"/>
          </a:xfrm>
          <a:prstGeom prst="rect">
            <a:avLst/>
          </a:prstGeom>
          <a:effectLst/>
        </p:spPr>
      </p:pic>
      <p:sp>
        <p:nvSpPr>
          <p:cNvPr id="29" name="Chevron 28"/>
          <p:cNvSpPr/>
          <p:nvPr/>
        </p:nvSpPr>
        <p:spPr>
          <a:xfrm>
            <a:off x="1284789" y="1146169"/>
            <a:ext cx="2074686" cy="61545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FFFFFF"/>
                </a:solidFill>
              </a:rPr>
              <a:t>1. Define the Current State</a:t>
            </a:r>
            <a:endParaRPr lang="en-US" sz="2400" dirty="0">
              <a:solidFill>
                <a:srgbClr val="FFFFFF"/>
              </a:solidFill>
            </a:endParaRPr>
          </a:p>
        </p:txBody>
      </p:sp>
      <p:sp>
        <p:nvSpPr>
          <p:cNvPr id="39" name="Chevron 38"/>
          <p:cNvSpPr/>
          <p:nvPr/>
        </p:nvSpPr>
        <p:spPr>
          <a:xfrm>
            <a:off x="3223317" y="1146168"/>
            <a:ext cx="2074686" cy="61546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rgbClr val="FFFFFF"/>
                </a:solidFill>
              </a:rPr>
              <a:t>2. Conduct a Business Impact Analysis </a:t>
            </a:r>
          </a:p>
        </p:txBody>
      </p:sp>
      <p:sp>
        <p:nvSpPr>
          <p:cNvPr id="40" name="Chevron 39"/>
          <p:cNvSpPr/>
          <p:nvPr/>
        </p:nvSpPr>
        <p:spPr>
          <a:xfrm>
            <a:off x="5161845" y="1146167"/>
            <a:ext cx="2074686" cy="615461"/>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3. Propose the Future State</a:t>
            </a:r>
          </a:p>
        </p:txBody>
      </p:sp>
      <p:sp>
        <p:nvSpPr>
          <p:cNvPr id="41" name="Chevron 40"/>
          <p:cNvSpPr/>
          <p:nvPr/>
        </p:nvSpPr>
        <p:spPr>
          <a:xfrm>
            <a:off x="7100373" y="1146167"/>
            <a:ext cx="1938528" cy="615461"/>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4. Establish Governance</a:t>
            </a:r>
          </a:p>
        </p:txBody>
      </p:sp>
      <p:sp>
        <p:nvSpPr>
          <p:cNvPr id="3" name="Title 2"/>
          <p:cNvSpPr>
            <a:spLocks noGrp="1"/>
          </p:cNvSpPr>
          <p:nvPr>
            <p:ph type="title"/>
          </p:nvPr>
        </p:nvSpPr>
        <p:spPr/>
        <p:txBody>
          <a:bodyPr/>
          <a:lstStyle/>
          <a:p>
            <a:r>
              <a:rPr lang="en-US" dirty="0"/>
              <a:t>Establish an Effective Data Protection Plan – Project Overview</a:t>
            </a:r>
          </a:p>
        </p:txBody>
      </p:sp>
    </p:spTree>
    <p:extLst>
      <p:ext uri="{BB962C8B-B14F-4D97-AF65-F5344CB8AC3E}">
        <p14:creationId xmlns:p14="http://schemas.microsoft.com/office/powerpoint/2010/main" val="263823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Table of contents</a:t>
            </a:r>
          </a:p>
        </p:txBody>
      </p:sp>
      <p:graphicFrame>
        <p:nvGraphicFramePr>
          <p:cNvPr id="6" name="Table 5"/>
          <p:cNvGraphicFramePr>
            <a:graphicFrameLocks noGrp="1"/>
          </p:cNvGraphicFramePr>
          <p:nvPr>
            <p:extLst>
              <p:ext uri="{D42A27DB-BD31-4B8C-83A1-F6EECF244321}">
                <p14:modId xmlns:p14="http://schemas.microsoft.com/office/powerpoint/2010/main" val="2163292505"/>
              </p:ext>
            </p:extLst>
          </p:nvPr>
        </p:nvGraphicFramePr>
        <p:xfrm>
          <a:off x="345597" y="1404343"/>
          <a:ext cx="7949173" cy="2818239"/>
        </p:xfrm>
        <a:graphic>
          <a:graphicData uri="http://schemas.openxmlformats.org/drawingml/2006/table">
            <a:tbl>
              <a:tblPr firstRow="1" bandRow="1">
                <a:tableStyleId>{2D5ABB26-0587-4C30-8999-92F81FD0307C}</a:tableStyleId>
              </a:tblPr>
              <a:tblGrid>
                <a:gridCol w="7949173">
                  <a:extLst>
                    <a:ext uri="{9D8B030D-6E8A-4147-A177-3AD203B41FA5}">
                      <a16:colId xmlns:a16="http://schemas.microsoft.com/office/drawing/2014/main" val="20000"/>
                    </a:ext>
                  </a:extLst>
                </a:gridCol>
              </a:tblGrid>
              <a:tr h="291037">
                <a:tc>
                  <a:txBody>
                    <a:bodyPr/>
                    <a:lstStyle/>
                    <a:p>
                      <a:pPr marL="0" indent="0">
                        <a:buNone/>
                      </a:pPr>
                      <a:r>
                        <a:rPr lang="en-US" sz="1200" dirty="0"/>
                        <a:t>1. </a:t>
                      </a:r>
                      <a:r>
                        <a:rPr lang="en-US" sz="1200" dirty="0">
                          <a:hlinkClick r:id="rId3" action="ppaction://hlinksldjump"/>
                        </a:rPr>
                        <a:t>Executive</a:t>
                      </a:r>
                      <a:r>
                        <a:rPr lang="en-US" sz="1200" baseline="0" dirty="0">
                          <a:hlinkClick r:id="rId3" action="ppaction://hlinksldjump"/>
                        </a:rPr>
                        <a:t> Summary </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1037">
                <a:tc>
                  <a:txBody>
                    <a:bodyPr/>
                    <a:lstStyle/>
                    <a:p>
                      <a:pPr marL="0" indent="0">
                        <a:buNone/>
                      </a:pPr>
                      <a:r>
                        <a:rPr lang="en-US" sz="1200" dirty="0"/>
                        <a:t>2. </a:t>
                      </a:r>
                      <a:r>
                        <a:rPr lang="en-US" sz="1200" dirty="0">
                          <a:hlinkClick r:id="rId4" action="ppaction://hlinksldjump"/>
                        </a:rPr>
                        <a:t>Execute the Project/DIY Guide</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1521766"/>
                  </a:ext>
                </a:extLst>
              </a:tr>
              <a:tr h="1603297">
                <a:tc>
                  <a:txBody>
                    <a:bodyPr/>
                    <a:lstStyle/>
                    <a:p>
                      <a:pPr marL="542925" marR="0" lvl="0" indent="0" algn="l" defTabSz="914400" rtl="0" eaLnBrk="1" fontAlgn="auto" latinLnBrk="0" hangingPunct="1">
                        <a:lnSpc>
                          <a:spcPct val="200000"/>
                        </a:lnSpc>
                        <a:spcBef>
                          <a:spcPts val="0"/>
                        </a:spcBef>
                        <a:spcAft>
                          <a:spcPts val="0"/>
                        </a:spcAft>
                        <a:buClrTx/>
                        <a:buSzTx/>
                        <a:buFontTx/>
                        <a:buNone/>
                        <a:tabLst/>
                        <a:defRPr/>
                      </a:pPr>
                      <a:r>
                        <a:rPr lang="en-US" sz="1200" dirty="0"/>
                        <a:t>2.1 </a:t>
                      </a:r>
                      <a:r>
                        <a:rPr lang="en-US" sz="1200" dirty="0">
                          <a:hlinkClick r:id="" action="ppaction://noaction"/>
                        </a:rPr>
                        <a:t>Phase</a:t>
                      </a:r>
                      <a:r>
                        <a:rPr lang="en-US" sz="1200" baseline="0" dirty="0">
                          <a:hlinkClick r:id="" action="ppaction://noaction"/>
                        </a:rPr>
                        <a:t> 1: </a:t>
                      </a:r>
                      <a:r>
                        <a:rPr lang="en-US" sz="1200" dirty="0">
                          <a:hlinkClick r:id="" action="ppaction://noaction"/>
                        </a:rPr>
                        <a:t>Define the Current State of Your Data Protection Plan </a:t>
                      </a:r>
                      <a:endParaRPr lang="en-US" sz="1200" dirty="0"/>
                    </a:p>
                    <a:p>
                      <a:pPr marL="542925" marR="0" lvl="0" indent="0" algn="l" defTabSz="914400" rtl="0" eaLnBrk="1" fontAlgn="auto" latinLnBrk="0" hangingPunct="1">
                        <a:lnSpc>
                          <a:spcPct val="200000"/>
                        </a:lnSpc>
                        <a:spcBef>
                          <a:spcPts val="0"/>
                        </a:spcBef>
                        <a:spcAft>
                          <a:spcPts val="0"/>
                        </a:spcAft>
                        <a:buClrTx/>
                        <a:buSzTx/>
                        <a:buFontTx/>
                        <a:buNone/>
                        <a:tabLst/>
                        <a:defRPr/>
                      </a:pPr>
                      <a:r>
                        <a:rPr lang="en-US" sz="1200" dirty="0"/>
                        <a:t>2.2 </a:t>
                      </a:r>
                      <a:r>
                        <a:rPr lang="en-US" sz="1200" dirty="0">
                          <a:hlinkClick r:id="" action="ppaction://noaction"/>
                        </a:rPr>
                        <a:t>Phase</a:t>
                      </a:r>
                      <a:r>
                        <a:rPr lang="en-US" sz="1200" baseline="0" dirty="0">
                          <a:hlinkClick r:id="" action="ppaction://noaction"/>
                        </a:rPr>
                        <a:t> 2: </a:t>
                      </a:r>
                      <a:r>
                        <a:rPr lang="en-US" sz="1200" dirty="0">
                          <a:hlinkClick r:id="" action="ppaction://noaction"/>
                        </a:rPr>
                        <a:t>Conduct a Business Impact Analysis to Understand Requirements for Restoring Data</a:t>
                      </a:r>
                      <a:endParaRPr lang="en-US" sz="1200" baseline="0" dirty="0"/>
                    </a:p>
                    <a:p>
                      <a:pPr marL="542925" marR="0" lvl="0" indent="0" algn="l" defTabSz="914400" rtl="0" eaLnBrk="1" fontAlgn="auto" latinLnBrk="0" hangingPunct="1">
                        <a:lnSpc>
                          <a:spcPct val="200000"/>
                        </a:lnSpc>
                        <a:spcBef>
                          <a:spcPts val="0"/>
                        </a:spcBef>
                        <a:spcAft>
                          <a:spcPts val="0"/>
                        </a:spcAft>
                        <a:buClrTx/>
                        <a:buSzTx/>
                        <a:buFontTx/>
                        <a:buNone/>
                        <a:tabLst/>
                        <a:defRPr/>
                      </a:pPr>
                      <a:r>
                        <a:rPr lang="en-US" sz="1200" dirty="0"/>
                        <a:t>2.3 </a:t>
                      </a:r>
                      <a:r>
                        <a:rPr lang="en-US" sz="1200" baseline="0" dirty="0">
                          <a:hlinkClick r:id="" action="ppaction://noaction"/>
                        </a:rPr>
                        <a:t>Phase 3: Propose the Future State of Your Data Protection Plan </a:t>
                      </a:r>
                      <a:endParaRPr lang="en-US" sz="1200" baseline="0" dirty="0"/>
                    </a:p>
                    <a:p>
                      <a:pPr marL="542925" marR="0" lvl="0" indent="0" algn="l" defTabSz="914400" rtl="0" eaLnBrk="1" fontAlgn="auto" latinLnBrk="0" hangingPunct="1">
                        <a:lnSpc>
                          <a:spcPct val="200000"/>
                        </a:lnSpc>
                        <a:spcBef>
                          <a:spcPts val="0"/>
                        </a:spcBef>
                        <a:spcAft>
                          <a:spcPts val="0"/>
                        </a:spcAft>
                        <a:buClrTx/>
                        <a:buSzTx/>
                        <a:buFontTx/>
                        <a:buNone/>
                        <a:tabLst/>
                        <a:defRPr/>
                      </a:pPr>
                      <a:r>
                        <a:rPr lang="en-US" sz="1200" dirty="0"/>
                        <a:t>2.4 </a:t>
                      </a:r>
                      <a:r>
                        <a:rPr lang="en-US" sz="1200" baseline="0" dirty="0">
                          <a:hlinkClick r:id="" action="ppaction://noaction"/>
                        </a:rPr>
                        <a:t>Phase 4: </a:t>
                      </a:r>
                      <a:r>
                        <a:rPr lang="en-US" sz="1200" dirty="0">
                          <a:hlinkClick r:id="" action="ppaction://noaction"/>
                        </a:rPr>
                        <a:t>Establish Proper Governance Around Your Data Protection Plan </a:t>
                      </a:r>
                      <a:endParaRPr lang="en-US" sz="12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41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4. </a:t>
                      </a:r>
                      <a:r>
                        <a:rPr lang="en-US" sz="1200" u="none" baseline="0" dirty="0">
                          <a:hlinkClick r:id="" action="ppaction://noaction"/>
                        </a:rPr>
                        <a:t>Next Steps</a:t>
                      </a:r>
                      <a:r>
                        <a:rPr lang="en-US" sz="1200" u="none" baseline="0" dirty="0"/>
                        <a:t> </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910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5. </a:t>
                      </a:r>
                      <a:r>
                        <a:rPr lang="en-US" sz="1200" u="none" dirty="0">
                          <a:hlinkClick r:id="" action="ppaction://noaction"/>
                        </a:rPr>
                        <a:t>Bibliography</a:t>
                      </a:r>
                      <a:r>
                        <a:rPr lang="en-US" sz="1200" u="none" baseline="0" dirty="0"/>
                        <a:t> </a:t>
                      </a:r>
                      <a:endParaRPr lang="en-US" sz="1200" u="none"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2210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43920" y="2129801"/>
            <a:ext cx="6589368" cy="3731791"/>
          </a:xfrm>
          <a:prstGeom prst="rect">
            <a:avLst/>
          </a:prstGeom>
        </p:spPr>
        <p:txBody>
          <a:bodyPr wrap="square" rtlCol="0">
            <a:spAutoFit/>
          </a:bodyPr>
          <a:lstStyle/>
          <a:p>
            <a:pPr>
              <a:spcAft>
                <a:spcPts val="500"/>
              </a:spcAft>
            </a:pPr>
            <a:r>
              <a:rPr lang="en-US" sz="1600" i="1" dirty="0">
                <a:solidFill>
                  <a:schemeClr val="bg1"/>
                </a:solidFill>
                <a:latin typeface="+mj-lt"/>
              </a:rPr>
              <a:t>Data protection is not like traditional projects that rely on ROI calculations to demonstrate success. </a:t>
            </a:r>
          </a:p>
          <a:p>
            <a:pPr>
              <a:spcAft>
                <a:spcPts val="500"/>
              </a:spcAft>
            </a:pPr>
            <a:r>
              <a:rPr lang="en-US" sz="1600" i="1" dirty="0">
                <a:solidFill>
                  <a:schemeClr val="bg1"/>
                </a:solidFill>
                <a:latin typeface="+mj-lt"/>
              </a:rPr>
              <a:t>The value of your data protection strategy comes to life only after an incident occurs. The absence of a robust data protection strategy can expose the organization to so much risk that it halts operations altogether. So why is it that, despite this enormous risk, getting feedback from the business is like pulling teeth? </a:t>
            </a:r>
          </a:p>
          <a:p>
            <a:pPr>
              <a:spcAft>
                <a:spcPts val="500"/>
              </a:spcAft>
            </a:pPr>
            <a:r>
              <a:rPr lang="en-US" sz="1600" i="1" dirty="0">
                <a:solidFill>
                  <a:schemeClr val="bg1"/>
                </a:solidFill>
                <a:latin typeface="+mj-lt"/>
              </a:rPr>
              <a:t>IT departments need to simplify the technical language, build business facing documentation, and communicate the consequences of failure, to have the right conversations.</a:t>
            </a:r>
          </a:p>
          <a:p>
            <a:pPr>
              <a:spcAft>
                <a:spcPts val="500"/>
              </a:spcAft>
            </a:pPr>
            <a:r>
              <a:rPr lang="en-US" sz="1600" i="1" dirty="0">
                <a:solidFill>
                  <a:schemeClr val="bg1"/>
                </a:solidFill>
                <a:latin typeface="+mj-lt"/>
              </a:rPr>
              <a:t>Start by changing the paradigm from backup, which is focused on the </a:t>
            </a:r>
            <a:r>
              <a:rPr lang="en-US" sz="1600" b="1" i="1" dirty="0">
                <a:solidFill>
                  <a:schemeClr val="bg1"/>
                </a:solidFill>
                <a:latin typeface="+mj-lt"/>
              </a:rPr>
              <a:t>task</a:t>
            </a:r>
            <a:r>
              <a:rPr lang="en-US" sz="1600" i="1" dirty="0">
                <a:solidFill>
                  <a:schemeClr val="bg1"/>
                </a:solidFill>
                <a:latin typeface="+mj-lt"/>
              </a:rPr>
              <a:t>, to data protection, which is focused on the </a:t>
            </a:r>
            <a:r>
              <a:rPr lang="en-US" sz="1600" b="1" i="1" dirty="0">
                <a:solidFill>
                  <a:schemeClr val="bg1"/>
                </a:solidFill>
                <a:latin typeface="+mj-lt"/>
              </a:rPr>
              <a:t>outcome</a:t>
            </a:r>
            <a:r>
              <a:rPr lang="en-US" sz="1600" i="1" dirty="0">
                <a:solidFill>
                  <a:schemeClr val="bg1"/>
                </a:solidFill>
                <a:latin typeface="+mj-lt"/>
              </a:rPr>
              <a:t>. </a:t>
            </a:r>
            <a:br>
              <a:rPr lang="en-US" sz="1600" i="1" dirty="0">
                <a:solidFill>
                  <a:schemeClr val="bg1"/>
                </a:solidFill>
                <a:latin typeface="+mj-lt"/>
              </a:rPr>
            </a:br>
            <a:br>
              <a:rPr lang="en-US" sz="1600" b="1" i="1" dirty="0">
                <a:solidFill>
                  <a:schemeClr val="bg1"/>
                </a:solidFill>
                <a:latin typeface="+mj-lt"/>
              </a:rPr>
            </a:br>
            <a:endParaRPr lang="en-US"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US" sz="1400" b="1" i="1" dirty="0">
                <a:solidFill>
                  <a:schemeClr val="bg1"/>
                </a:solidFill>
              </a:rPr>
              <a:t>Teodora Siman, </a:t>
            </a:r>
          </a:p>
          <a:p>
            <a:pPr algn="r"/>
            <a:r>
              <a:rPr lang="en-US" sz="1400" i="1" dirty="0">
                <a:solidFill>
                  <a:schemeClr val="bg1"/>
                </a:solidFill>
              </a:rPr>
              <a:t>Research Analyst, Infrastructure Practice </a:t>
            </a:r>
            <a:br>
              <a:rPr lang="en-US" sz="1400" i="1" dirty="0">
                <a:solidFill>
                  <a:schemeClr val="bg1"/>
                </a:solidFill>
              </a:rPr>
            </a:br>
            <a:r>
              <a:rPr lang="en-US" sz="1400" i="1" dirty="0">
                <a:solidFill>
                  <a:schemeClr val="bg1"/>
                </a:solidFill>
              </a:rPr>
              <a:t>Info-Tech Research Group</a:t>
            </a:r>
          </a:p>
        </p:txBody>
      </p:sp>
      <p:sp>
        <p:nvSpPr>
          <p:cNvPr id="4" name="TextBox 3"/>
          <p:cNvSpPr txBox="1"/>
          <p:nvPr/>
        </p:nvSpPr>
        <p:spPr>
          <a:xfrm>
            <a:off x="545852" y="1502566"/>
            <a:ext cx="5944995" cy="338554"/>
          </a:xfrm>
          <a:prstGeom prst="rect">
            <a:avLst/>
          </a:prstGeom>
        </p:spPr>
        <p:txBody>
          <a:bodyPr wrap="square" rtlCol="0">
            <a:spAutoFit/>
          </a:bodyPr>
          <a:lstStyle/>
          <a:p>
            <a:r>
              <a:rPr lang="en-US" sz="1600" b="1" dirty="0">
                <a:solidFill>
                  <a:schemeClr val="bg1"/>
                </a:solidFill>
              </a:rPr>
              <a:t>It should be called data recovery, not data backup! </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US" sz="4000" b="1" dirty="0">
                <a:solidFill>
                  <a:schemeClr val="bg1"/>
                </a:solidFill>
              </a:rPr>
              <a:t>ANALYST PERSPECTIVE </a:t>
            </a:r>
          </a:p>
        </p:txBody>
      </p:sp>
      <p:pic>
        <p:nvPicPr>
          <p:cNvPr id="8" name="Picture 104"/>
          <p:cNvPicPr>
            <a:picLocks noChangeAspect="1"/>
          </p:cNvPicPr>
          <p:nvPr/>
        </p:nvPicPr>
        <p:blipFill rotWithShape="1">
          <a:blip r:embed="rId3"/>
          <a:srcRect l="34768" t="21801" r="35751" b="57796"/>
          <a:stretch/>
        </p:blipFill>
        <p:spPr>
          <a:xfrm>
            <a:off x="545852" y="1749556"/>
            <a:ext cx="598068" cy="528294"/>
          </a:xfrm>
          <a:prstGeom prst="rect">
            <a:avLst/>
          </a:prstGeom>
        </p:spPr>
      </p:pic>
      <p:pic>
        <p:nvPicPr>
          <p:cNvPr id="9" name="Picture 105"/>
          <p:cNvPicPr>
            <a:picLocks noChangeAspect="1"/>
          </p:cNvPicPr>
          <p:nvPr/>
        </p:nvPicPr>
        <p:blipFill>
          <a:blip r:embed="rId4"/>
          <a:stretch>
            <a:fillRect/>
          </a:stretch>
        </p:blipFill>
        <p:spPr>
          <a:xfrm>
            <a:off x="7663959" y="4800309"/>
            <a:ext cx="619651" cy="457362"/>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pPr>
              <a:spcBef>
                <a:spcPts val="600"/>
              </a:spcBef>
            </a:pPr>
            <a:r>
              <a:rPr lang="en-US" dirty="0"/>
              <a:t>Enterprises seeking to reengineer their backup strategy and architecture</a:t>
            </a:r>
          </a:p>
          <a:p>
            <a:pPr>
              <a:spcBef>
                <a:spcPts val="600"/>
              </a:spcBef>
            </a:pPr>
            <a:r>
              <a:rPr lang="en-US" dirty="0"/>
              <a:t>IT managers and system admins that need to select a backup solution</a:t>
            </a:r>
          </a:p>
          <a:p>
            <a:pPr marL="0" indent="0">
              <a:buNone/>
            </a:pPr>
            <a:endParaRPr lang="en-US" dirty="0"/>
          </a:p>
        </p:txBody>
      </p:sp>
      <p:sp>
        <p:nvSpPr>
          <p:cNvPr id="14" name="Text Placeholder 13"/>
          <p:cNvSpPr>
            <a:spLocks noGrp="1"/>
          </p:cNvSpPr>
          <p:nvPr>
            <p:ph type="body" sz="quarter" idx="26"/>
          </p:nvPr>
        </p:nvSpPr>
        <p:spPr/>
        <p:txBody>
          <a:bodyPr/>
          <a:lstStyle/>
          <a:p>
            <a:r>
              <a:rPr lang="en-US" dirty="0"/>
              <a:t>Evaluate your current data protection practices.</a:t>
            </a:r>
          </a:p>
          <a:p>
            <a:r>
              <a:rPr lang="en-US" dirty="0"/>
              <a:t>Select the data protection solution that fits with your organization’s specific requirements.</a:t>
            </a:r>
          </a:p>
          <a:p>
            <a:r>
              <a:rPr lang="en-US" dirty="0"/>
              <a:t>Consider the ongoing governance required for data protection. </a:t>
            </a:r>
          </a:p>
          <a:p>
            <a:endParaRPr lang="en-US" dirty="0"/>
          </a:p>
        </p:txBody>
      </p:sp>
      <p:sp>
        <p:nvSpPr>
          <p:cNvPr id="15" name="Text Placeholder 14"/>
          <p:cNvSpPr>
            <a:spLocks noGrp="1"/>
          </p:cNvSpPr>
          <p:nvPr>
            <p:ph type="body" sz="quarter" idx="27"/>
          </p:nvPr>
        </p:nvSpPr>
        <p:spPr/>
        <p:txBody>
          <a:bodyPr/>
          <a:lstStyle/>
          <a:p>
            <a:r>
              <a:rPr lang="en-US" dirty="0"/>
              <a:t> Data owners</a:t>
            </a:r>
          </a:p>
        </p:txBody>
      </p:sp>
      <p:sp>
        <p:nvSpPr>
          <p:cNvPr id="16" name="Text Placeholder 15"/>
          <p:cNvSpPr>
            <a:spLocks noGrp="1"/>
          </p:cNvSpPr>
          <p:nvPr>
            <p:ph type="body" sz="quarter" idx="28"/>
          </p:nvPr>
        </p:nvSpPr>
        <p:spPr/>
        <p:txBody>
          <a:bodyPr/>
          <a:lstStyle/>
          <a:p>
            <a:r>
              <a:rPr lang="en-US" dirty="0"/>
              <a:t> Understand how their data is being protected. </a:t>
            </a:r>
          </a:p>
          <a:p>
            <a:r>
              <a:rPr lang="en-US" dirty="0"/>
              <a:t> Provide feedback on the necessary future state.</a:t>
            </a:r>
          </a:p>
        </p:txBody>
      </p:sp>
    </p:spTree>
    <p:extLst>
      <p:ext uri="{BB962C8B-B14F-4D97-AF65-F5344CB8AC3E}">
        <p14:creationId xmlns:p14="http://schemas.microsoft.com/office/powerpoint/2010/main" val="2619900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47847" y="1471092"/>
            <a:ext cx="5332263" cy="1201769"/>
          </a:xfrm>
        </p:spPr>
        <p:txBody>
          <a:bodyPr/>
          <a:lstStyle/>
          <a:p>
            <a:r>
              <a:rPr lang="en-US" b="1" dirty="0"/>
              <a:t>Data is critical to business operations. </a:t>
            </a:r>
            <a:r>
              <a:rPr lang="en-US" dirty="0"/>
              <a:t>In fact, not having the proper data when it’s needed can lead to lost opportunities and have a damaging financial impact. </a:t>
            </a:r>
          </a:p>
          <a:p>
            <a:r>
              <a:rPr lang="en-US" b="1" dirty="0"/>
              <a:t>Backup is viewed as a necessary but undervalued process. </a:t>
            </a:r>
            <a:r>
              <a:rPr lang="en-US" dirty="0"/>
              <a:t>Too much focus is placed on backing up the data, but not enough focus is placed on the requirements for restoring in case of an incident. </a:t>
            </a:r>
          </a:p>
        </p:txBody>
      </p:sp>
      <p:sp>
        <p:nvSpPr>
          <p:cNvPr id="4" name="Text Placeholder 3"/>
          <p:cNvSpPr>
            <a:spLocks noGrp="1"/>
          </p:cNvSpPr>
          <p:nvPr>
            <p:ph type="body" sz="quarter" idx="11"/>
          </p:nvPr>
        </p:nvSpPr>
        <p:spPr>
          <a:xfrm>
            <a:off x="247847" y="2974004"/>
            <a:ext cx="5657297" cy="1076983"/>
          </a:xfrm>
        </p:spPr>
        <p:txBody>
          <a:bodyPr/>
          <a:lstStyle/>
          <a:p>
            <a:r>
              <a:rPr lang="en-US" b="1" dirty="0"/>
              <a:t>Business requirements can be vague. </a:t>
            </a:r>
            <a:r>
              <a:rPr lang="en-US" dirty="0"/>
              <a:t>Not knowing the business needs often results in over expenditure and overexposure to liability through data hoarding. </a:t>
            </a:r>
          </a:p>
          <a:p>
            <a:r>
              <a:rPr lang="en-US" b="1" dirty="0"/>
              <a:t>Backup options are abundant.</a:t>
            </a:r>
            <a:r>
              <a:rPr lang="en-US" dirty="0"/>
              <a:t> Disk, tape, or cloud? Each has drawbacks, efficiencies, and cost factors that should be considered. </a:t>
            </a:r>
          </a:p>
          <a:p>
            <a:r>
              <a:rPr lang="en-US" b="1" dirty="0"/>
              <a:t>Backup infrastructure is never greenfield. </a:t>
            </a:r>
            <a:r>
              <a:rPr lang="en-US" dirty="0"/>
              <a:t>Any organization with a history has been doing backup. Existing software was likely determined by past choices and architecture.</a:t>
            </a:r>
          </a:p>
          <a:p>
            <a:endParaRPr lang="en-US" dirty="0"/>
          </a:p>
        </p:txBody>
      </p:sp>
      <p:sp>
        <p:nvSpPr>
          <p:cNvPr id="5" name="Text Placeholder 4"/>
          <p:cNvSpPr>
            <a:spLocks noGrp="1"/>
          </p:cNvSpPr>
          <p:nvPr>
            <p:ph type="body" sz="quarter" idx="12"/>
          </p:nvPr>
        </p:nvSpPr>
        <p:spPr/>
        <p:txBody>
          <a:bodyPr/>
          <a:lstStyle/>
          <a:p>
            <a:r>
              <a:rPr lang="en-US" dirty="0"/>
              <a:t>Determine the </a:t>
            </a:r>
            <a:r>
              <a:rPr lang="en-US" b="1" i="1" dirty="0"/>
              <a:t>current state </a:t>
            </a:r>
            <a:r>
              <a:rPr lang="en-US" dirty="0"/>
              <a:t>of your data protection strategy by identifying the pains and gains of the solution and create a business facing diagram to present to relevant stakeholders. </a:t>
            </a:r>
          </a:p>
          <a:p>
            <a:r>
              <a:rPr lang="en-US" dirty="0"/>
              <a:t>Quantify the </a:t>
            </a:r>
            <a:r>
              <a:rPr lang="en-US" b="1" i="1" dirty="0"/>
              <a:t>value of data </a:t>
            </a:r>
            <a:r>
              <a:rPr lang="en-US" dirty="0"/>
              <a:t>to the business to properly understand the requirements for data protection through a business impact analysis.</a:t>
            </a:r>
          </a:p>
          <a:p>
            <a:r>
              <a:rPr lang="en-US" dirty="0"/>
              <a:t>Identify the </a:t>
            </a:r>
            <a:r>
              <a:rPr lang="en-US" b="1" i="1" dirty="0"/>
              <a:t>attributes and necessary requirements </a:t>
            </a:r>
            <a:r>
              <a:rPr lang="en-US" dirty="0"/>
              <a:t>for your data tiers to procure a fit-for-purpose solution. </a:t>
            </a:r>
          </a:p>
        </p:txBody>
      </p:sp>
      <p:sp>
        <p:nvSpPr>
          <p:cNvPr id="6" name="Text Placeholder 5"/>
          <p:cNvSpPr>
            <a:spLocks noGrp="1"/>
          </p:cNvSpPr>
          <p:nvPr>
            <p:ph type="body" sz="quarter" idx="13"/>
          </p:nvPr>
        </p:nvSpPr>
        <p:spPr>
          <a:xfrm>
            <a:off x="5580111" y="1951665"/>
            <a:ext cx="3291344" cy="2523241"/>
          </a:xfrm>
        </p:spPr>
        <p:txBody>
          <a:bodyPr/>
          <a:lstStyle/>
          <a:p>
            <a:pPr marL="228600" indent="-228600">
              <a:spcBef>
                <a:spcPts val="600"/>
              </a:spcBef>
              <a:spcAft>
                <a:spcPts val="600"/>
              </a:spcAft>
              <a:buSzPct val="100000"/>
              <a:buFont typeface="+mj-lt"/>
              <a:buAutoNum type="arabicPeriod"/>
            </a:pPr>
            <a:r>
              <a:rPr lang="en-US" b="1" dirty="0"/>
              <a:t>Don’t let failure be your metric. </a:t>
            </a:r>
            <a:br>
              <a:rPr lang="en-US" b="1" dirty="0">
                <a:solidFill>
                  <a:srgbClr val="333333"/>
                </a:solidFill>
              </a:rPr>
            </a:br>
            <a:r>
              <a:rPr lang="en-US" dirty="0">
                <a:solidFill>
                  <a:srgbClr val="333333"/>
                </a:solidFill>
              </a:rPr>
              <a:t>The</a:t>
            </a:r>
            <a:r>
              <a:rPr lang="en-US" b="1" dirty="0">
                <a:solidFill>
                  <a:srgbClr val="333333"/>
                </a:solidFill>
              </a:rPr>
              <a:t> </a:t>
            </a:r>
            <a:r>
              <a:rPr lang="en-US" dirty="0"/>
              <a:t>p</a:t>
            </a:r>
            <a:r>
              <a:rPr lang="en-US" dirty="0">
                <a:solidFill>
                  <a:srgbClr val="333333"/>
                </a:solidFill>
              </a:rPr>
              <a:t>ast is not an indication of </a:t>
            </a:r>
            <a:r>
              <a:rPr lang="en-US" dirty="0"/>
              <a:t>future performance. Quantify the cost of your data being unavailable to demonstrate value to the business. </a:t>
            </a:r>
          </a:p>
          <a:p>
            <a:pPr marL="228600" indent="-228600">
              <a:spcBef>
                <a:spcPts val="600"/>
              </a:spcBef>
              <a:spcAft>
                <a:spcPts val="600"/>
              </a:spcAft>
              <a:buSzPct val="100000"/>
              <a:buFont typeface="+mj-lt"/>
              <a:buAutoNum type="arabicPeriod"/>
            </a:pPr>
            <a:r>
              <a:rPr lang="en-US" b="1" dirty="0"/>
              <a:t>Stop offloading backup to your most junior staff. </a:t>
            </a:r>
            <a:br>
              <a:rPr lang="en-US" b="1" dirty="0">
                <a:solidFill>
                  <a:srgbClr val="333333"/>
                </a:solidFill>
              </a:rPr>
            </a:br>
            <a:r>
              <a:rPr lang="en-US" dirty="0">
                <a:solidFill>
                  <a:srgbClr val="333333"/>
                </a:solidFill>
              </a:rPr>
              <a:t>Data protection should not </a:t>
            </a:r>
            <a:r>
              <a:rPr lang="en-US" dirty="0"/>
              <a:t>exist in isolation. Get key leadership involved to ensure you can meet organizational requirements.</a:t>
            </a:r>
          </a:p>
          <a:p>
            <a:pPr marL="228600" indent="-228600">
              <a:spcBef>
                <a:spcPts val="600"/>
              </a:spcBef>
              <a:spcAft>
                <a:spcPts val="600"/>
              </a:spcAft>
              <a:buSzPct val="100000"/>
              <a:buFont typeface="+mj-lt"/>
              <a:buAutoNum type="arabicPeriod"/>
            </a:pPr>
            <a:r>
              <a:rPr lang="en-US" b="1" dirty="0"/>
              <a:t>A lot of data is useless. </a:t>
            </a:r>
            <a:r>
              <a:rPr lang="en-US" dirty="0"/>
              <a:t>Neglecting to properly tag and classify data will lead to a costly data protection solution that protects redundant, useless, or outdated data. </a:t>
            </a:r>
            <a:br>
              <a:rPr lang="en-US" b="1" dirty="0">
                <a:solidFill>
                  <a:srgbClr val="333333"/>
                </a:solidFill>
              </a:rPr>
            </a:b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t>It’s about restoration: focus on recovery for success in backup</a:t>
            </a:r>
          </a:p>
        </p:txBody>
      </p:sp>
      <p:graphicFrame>
        <p:nvGraphicFramePr>
          <p:cNvPr id="3" name="Object 2"/>
          <p:cNvGraphicFramePr>
            <a:graphicFrameLocks noChangeAspect="1"/>
          </p:cNvGraphicFramePr>
          <p:nvPr>
            <p:custDataLst>
              <p:tags r:id="rId2"/>
            </p:custDataLst>
          </p:nvPr>
        </p:nvGraphicFramePr>
        <p:xfrm>
          <a:off x="5029200" y="2628900"/>
          <a:ext cx="3657600" cy="1781085"/>
        </p:xfrm>
        <a:graphic>
          <a:graphicData uri="http://schemas.openxmlformats.org/presentationml/2006/ole">
            <mc:AlternateContent xmlns:mc="http://schemas.openxmlformats.org/markup-compatibility/2006">
              <mc:Choice xmlns:v="urn:schemas-microsoft-com:vml" Requires="v">
                <p:oleObj spid="_x0000_s1032" name="Chart" r:id="rId33" imgW="3657600" imgH="1781306" progId="MSGraph.Chart.8">
                  <p:embed followColorScheme="full"/>
                </p:oleObj>
              </mc:Choice>
              <mc:Fallback>
                <p:oleObj name="Chart" r:id="rId33" imgW="3657600" imgH="1781306" progId="MSGraph.Chart.8">
                  <p:embed followColorScheme="full"/>
                  <p:pic>
                    <p:nvPicPr>
                      <p:cNvPr id="3" name="Object 2"/>
                      <p:cNvPicPr>
                        <a:picLocks noChangeAspect="1" noChangeArrowheads="1"/>
                      </p:cNvPicPr>
                      <p:nvPr/>
                    </p:nvPicPr>
                    <p:blipFill>
                      <a:blip r:embed="rId34"/>
                      <a:srcRect/>
                      <a:stretch>
                        <a:fillRect/>
                      </a:stretch>
                    </p:blipFill>
                    <p:spPr bwMode="auto">
                      <a:xfrm>
                        <a:off x="5029200" y="2628900"/>
                        <a:ext cx="3657600" cy="1781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4" name="Straight Connector 3"/>
          <p:cNvCxnSpPr/>
          <p:nvPr>
            <p:custDataLst>
              <p:tags r:id="rId3"/>
            </p:custDataLst>
          </p:nvPr>
        </p:nvCxnSpPr>
        <p:spPr bwMode="auto">
          <a:xfrm>
            <a:off x="5505450" y="2451100"/>
            <a:ext cx="2047875" cy="0"/>
          </a:xfrm>
          <a:prstGeom prst="line">
            <a:avLst/>
          </a:prstGeom>
          <a:ln w="1270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custDataLst>
              <p:tags r:id="rId4"/>
            </p:custDataLst>
          </p:nvPr>
        </p:nvCxnSpPr>
        <p:spPr bwMode="auto">
          <a:xfrm>
            <a:off x="7553325" y="2451101"/>
            <a:ext cx="0" cy="390525"/>
          </a:xfrm>
          <a:prstGeom prst="line">
            <a:avLst/>
          </a:prstGeom>
          <a:ln w="12700">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5"/>
            </p:custDataLst>
          </p:nvPr>
        </p:nvCxnSpPr>
        <p:spPr bwMode="auto">
          <a:xfrm flipV="1">
            <a:off x="5505450" y="2451100"/>
            <a:ext cx="0" cy="76200"/>
          </a:xfrm>
          <a:prstGeom prst="line">
            <a:avLst/>
          </a:prstGeom>
          <a:ln w="1270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6"/>
            </p:custDataLst>
          </p:nvPr>
        </p:nvSpPr>
        <p:spPr bwMode="gray">
          <a:xfrm>
            <a:off x="6729412" y="28511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ADF15654-6B7C-4C77-B3CE-442672F0835E}" type="datetime'''''''''''''''4''''5''''''''''''''''''%'''''''">
              <a:rPr lang="en-US" sz="1000" smtClean="0">
                <a:solidFill>
                  <a:schemeClr val="tx1"/>
                </a:solidFill>
              </a:rPr>
              <a:pPr/>
              <a:t>45%</a:t>
            </a:fld>
            <a:endParaRPr lang="en-US" sz="1000" dirty="0">
              <a:solidFill>
                <a:schemeClr val="tx1"/>
              </a:solidFill>
              <a:sym typeface="+mn-lt"/>
            </a:endParaRPr>
          </a:p>
        </p:txBody>
      </p:sp>
      <p:sp>
        <p:nvSpPr>
          <p:cNvPr id="8" name="Rectangle 7"/>
          <p:cNvSpPr/>
          <p:nvPr>
            <p:custDataLst>
              <p:tags r:id="rId7"/>
            </p:custDataLst>
          </p:nvPr>
        </p:nvSpPr>
        <p:spPr bwMode="gray">
          <a:xfrm>
            <a:off x="6729412" y="3900487"/>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0BD3518F-4BB2-452B-B48F-8EA38CB0A857}" type="datetime'''''''''''2''''''''''''''''''''''''''''''''3''''''''''''''''%'">
              <a:rPr lang="en-US" sz="1000" smtClean="0">
                <a:solidFill>
                  <a:schemeClr val="bg1"/>
                </a:solidFill>
                <a:sym typeface="+mn-lt"/>
              </a:rPr>
              <a:pPr/>
              <a:t>23%</a:t>
            </a:fld>
            <a:endParaRPr lang="en-US" sz="1000" dirty="0">
              <a:solidFill>
                <a:schemeClr val="bg1"/>
              </a:solidFill>
              <a:sym typeface="+mn-lt"/>
            </a:endParaRPr>
          </a:p>
        </p:txBody>
      </p:sp>
      <p:sp>
        <p:nvSpPr>
          <p:cNvPr id="9" name="Rectangle 8"/>
          <p:cNvSpPr/>
          <p:nvPr>
            <p:custDataLst>
              <p:tags r:id="rId8"/>
            </p:custDataLst>
          </p:nvPr>
        </p:nvSpPr>
        <p:spPr bwMode="gray">
          <a:xfrm>
            <a:off x="6729412" y="3262312"/>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C54A817A-960D-47A3-9647-73990D7C8414}" type="datetime'''''''''''''''''''''''''''''''2''''''''''2''''''''%'''''''''''">
              <a:rPr lang="en-US" sz="1000" smtClean="0">
                <a:solidFill>
                  <a:schemeClr val="bg1"/>
                </a:solidFill>
                <a:latin typeface="Arial"/>
                <a:sym typeface="Arial"/>
              </a:rPr>
              <a:pPr/>
              <a:t>22%</a:t>
            </a:fld>
            <a:endParaRPr lang="en-US" sz="1000" dirty="0">
              <a:solidFill>
                <a:schemeClr val="bg1"/>
              </a:solidFill>
              <a:latin typeface="Arial"/>
              <a:sym typeface="Arial"/>
            </a:endParaRPr>
          </a:p>
        </p:txBody>
      </p:sp>
      <p:sp>
        <p:nvSpPr>
          <p:cNvPr id="10" name="Rectangle 9"/>
          <p:cNvSpPr/>
          <p:nvPr>
            <p:custDataLst>
              <p:tags r:id="rId9"/>
            </p:custDataLst>
          </p:nvPr>
        </p:nvSpPr>
        <p:spPr bwMode="auto">
          <a:xfrm rot="10800000">
            <a:off x="5353050" y="4422775"/>
            <a:ext cx="304800" cy="15462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a:solidFill>
                  <a:schemeClr val="tx1"/>
                </a:solidFill>
                <a:sym typeface="+mn-lt"/>
              </a:rPr>
              <a:t>Completing Backups Within</a:t>
            </a:r>
          </a:p>
          <a:p>
            <a:pPr algn="l"/>
            <a:r>
              <a:rPr lang="en-US" sz="1000" dirty="0">
                <a:solidFill>
                  <a:schemeClr val="tx1"/>
                </a:solidFill>
                <a:sym typeface="+mn-lt"/>
              </a:rPr>
              <a:t>the Required Time Interval</a:t>
            </a:r>
          </a:p>
        </p:txBody>
      </p:sp>
      <p:sp>
        <p:nvSpPr>
          <p:cNvPr id="11" name="Rectangle 10"/>
          <p:cNvSpPr/>
          <p:nvPr>
            <p:custDataLst>
              <p:tags r:id="rId10"/>
            </p:custDataLst>
          </p:nvPr>
        </p:nvSpPr>
        <p:spPr bwMode="gray">
          <a:xfrm>
            <a:off x="5362575" y="25654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784828CC-5CE2-445C-A618-38D4A8B31D43}" type="datetime'''''''''''''5''''''''''5''''''''%'''''''''''''">
              <a:rPr lang="en-US" sz="1000" smtClean="0">
                <a:solidFill>
                  <a:schemeClr val="tx1"/>
                </a:solidFill>
              </a:rPr>
              <a:pPr/>
              <a:t>55%</a:t>
            </a:fld>
            <a:endParaRPr lang="en-US" sz="1000" dirty="0">
              <a:solidFill>
                <a:schemeClr val="tx1"/>
              </a:solidFill>
              <a:latin typeface="Arial"/>
              <a:sym typeface="Arial"/>
            </a:endParaRPr>
          </a:p>
        </p:txBody>
      </p:sp>
      <p:sp>
        <p:nvSpPr>
          <p:cNvPr id="12" name="Rectangle 11"/>
          <p:cNvSpPr/>
          <p:nvPr>
            <p:custDataLst>
              <p:tags r:id="rId11"/>
            </p:custDataLst>
          </p:nvPr>
        </p:nvSpPr>
        <p:spPr bwMode="gray">
          <a:xfrm>
            <a:off x="5362575" y="376237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CAD32DEB-AC38-4B29-9CB7-AB80D87FD2B9}" type="datetime'''''''''3''''''''3''''''''''''''''''''''''''''%'''''''''''''">
              <a:rPr lang="en-US" sz="1000" smtClean="0">
                <a:solidFill>
                  <a:schemeClr val="bg1"/>
                </a:solidFill>
                <a:sym typeface="+mn-lt"/>
              </a:rPr>
              <a:pPr/>
              <a:t>33%</a:t>
            </a:fld>
            <a:endParaRPr lang="en-US" sz="1000" dirty="0">
              <a:solidFill>
                <a:schemeClr val="bg1"/>
              </a:solidFill>
              <a:sym typeface="+mn-lt"/>
            </a:endParaRPr>
          </a:p>
        </p:txBody>
      </p:sp>
      <p:sp>
        <p:nvSpPr>
          <p:cNvPr id="13" name="Rectangle 12"/>
          <p:cNvSpPr/>
          <p:nvPr>
            <p:custDataLst>
              <p:tags r:id="rId12"/>
            </p:custDataLst>
          </p:nvPr>
        </p:nvSpPr>
        <p:spPr bwMode="gray">
          <a:xfrm>
            <a:off x="5362575" y="29813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9CE3674E-5951-4677-AE21-0B4CDC996C3F}" type="datetime'''''2''''''''''''''''''2''''''%'''''''''''''''''''''''">
              <a:rPr lang="en-US" sz="1000" smtClean="0">
                <a:solidFill>
                  <a:schemeClr val="bg1"/>
                </a:solidFill>
                <a:latin typeface="Arial"/>
                <a:sym typeface="Arial"/>
              </a:rPr>
              <a:pPr/>
              <a:t>22%</a:t>
            </a:fld>
            <a:endParaRPr lang="en-US" sz="1000" dirty="0">
              <a:solidFill>
                <a:schemeClr val="bg1"/>
              </a:solidFill>
              <a:latin typeface="Arial"/>
              <a:sym typeface="Arial"/>
            </a:endParaRPr>
          </a:p>
        </p:txBody>
      </p:sp>
      <p:sp>
        <p:nvSpPr>
          <p:cNvPr id="14" name="Rectangle 13"/>
          <p:cNvSpPr/>
          <p:nvPr>
            <p:custDataLst>
              <p:tags r:id="rId13"/>
            </p:custDataLst>
          </p:nvPr>
        </p:nvSpPr>
        <p:spPr bwMode="auto">
          <a:xfrm rot="10800000">
            <a:off x="6038850" y="4422775"/>
            <a:ext cx="304800" cy="14319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a:solidFill>
                  <a:schemeClr val="tx1"/>
                </a:solidFill>
                <a:latin typeface="Arial"/>
                <a:sym typeface="Arial"/>
              </a:rPr>
              <a:t>Ensuring Consistency of </a:t>
            </a:r>
          </a:p>
          <a:p>
            <a:pPr algn="l"/>
            <a:r>
              <a:rPr lang="en-US" sz="1000" dirty="0">
                <a:solidFill>
                  <a:schemeClr val="tx1"/>
                </a:solidFill>
                <a:latin typeface="Arial"/>
                <a:sym typeface="Arial"/>
              </a:rPr>
              <a:t>Backup With Original Data</a:t>
            </a:r>
          </a:p>
        </p:txBody>
      </p:sp>
      <p:sp>
        <p:nvSpPr>
          <p:cNvPr id="15" name="Rectangle 14"/>
          <p:cNvSpPr/>
          <p:nvPr>
            <p:custDataLst>
              <p:tags r:id="rId14"/>
            </p:custDataLst>
          </p:nvPr>
        </p:nvSpPr>
        <p:spPr bwMode="gray">
          <a:xfrm>
            <a:off x="6048375" y="38195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4C9F167C-8B25-4F23-97A2-16734D5B71A3}" type="datetime'''''''''''''''''''''''''2''''9''''''%'''''''''''">
              <a:rPr lang="en-US" sz="1000" smtClean="0">
                <a:solidFill>
                  <a:schemeClr val="bg1"/>
                </a:solidFill>
                <a:sym typeface="+mn-lt"/>
              </a:rPr>
              <a:pPr/>
              <a:t>29%</a:t>
            </a:fld>
            <a:endParaRPr lang="en-US" sz="1000" dirty="0">
              <a:solidFill>
                <a:schemeClr val="bg1"/>
              </a:solidFill>
              <a:sym typeface="+mn-lt"/>
            </a:endParaRPr>
          </a:p>
        </p:txBody>
      </p:sp>
      <p:sp>
        <p:nvSpPr>
          <p:cNvPr id="16" name="Rectangle 15"/>
          <p:cNvSpPr/>
          <p:nvPr>
            <p:custDataLst>
              <p:tags r:id="rId15"/>
            </p:custDataLst>
          </p:nvPr>
        </p:nvSpPr>
        <p:spPr bwMode="gray">
          <a:xfrm>
            <a:off x="6048375" y="30956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95C4A928-CCA8-4455-8EED-CEA176E7CAAD}" type="datetime'2''''''''''''''''''''''2''''''''%'''''''''''''''''''">
              <a:rPr lang="en-US" sz="1000" smtClean="0">
                <a:solidFill>
                  <a:schemeClr val="bg1"/>
                </a:solidFill>
                <a:sym typeface="+mn-lt"/>
              </a:rPr>
              <a:pPr/>
              <a:t>22%</a:t>
            </a:fld>
            <a:endParaRPr lang="en-US" sz="1000" dirty="0">
              <a:solidFill>
                <a:schemeClr val="bg1"/>
              </a:solidFill>
              <a:sym typeface="+mn-lt"/>
            </a:endParaRPr>
          </a:p>
        </p:txBody>
      </p:sp>
      <p:sp>
        <p:nvSpPr>
          <p:cNvPr id="17" name="Rectangle 16"/>
          <p:cNvSpPr/>
          <p:nvPr>
            <p:custDataLst>
              <p:tags r:id="rId16"/>
            </p:custDataLst>
          </p:nvPr>
        </p:nvSpPr>
        <p:spPr bwMode="gray">
          <a:xfrm>
            <a:off x="6048375" y="26797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6D6CD780-7C4A-4181-B018-6AB7039ADA35}" type="datetime'''''''''''''''5''''''''''''1''''''%'''''''''''''''''">
              <a:rPr lang="en-US" sz="1000" smtClean="0">
                <a:solidFill>
                  <a:schemeClr val="tx1"/>
                </a:solidFill>
                <a:latin typeface="Arial"/>
                <a:sym typeface="Arial"/>
              </a:rPr>
              <a:pPr/>
              <a:t>51%</a:t>
            </a:fld>
            <a:endParaRPr lang="en-US" sz="1000" dirty="0">
              <a:solidFill>
                <a:schemeClr val="tx1"/>
              </a:solidFill>
              <a:latin typeface="Arial"/>
              <a:sym typeface="Arial"/>
            </a:endParaRPr>
          </a:p>
        </p:txBody>
      </p:sp>
      <p:sp>
        <p:nvSpPr>
          <p:cNvPr id="18" name="Rectangle 17"/>
          <p:cNvSpPr/>
          <p:nvPr>
            <p:custDataLst>
              <p:tags r:id="rId17"/>
            </p:custDataLst>
          </p:nvPr>
        </p:nvSpPr>
        <p:spPr bwMode="gray">
          <a:xfrm>
            <a:off x="7410450" y="3805237"/>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7EB1E21B-D2B4-447E-B91A-5725EE89E0AC}" type="datetime'''''''''3''''''''''''''''0''%'''''''''''''">
              <a:rPr lang="en-US" sz="1000" smtClean="0">
                <a:solidFill>
                  <a:schemeClr val="bg1"/>
                </a:solidFill>
                <a:sym typeface="+mn-lt"/>
              </a:rPr>
              <a:pPr/>
              <a:t>30%</a:t>
            </a:fld>
            <a:endParaRPr lang="en-US" sz="1000" dirty="0">
              <a:solidFill>
                <a:schemeClr val="bg1"/>
              </a:solidFill>
              <a:sym typeface="+mn-lt"/>
            </a:endParaRPr>
          </a:p>
        </p:txBody>
      </p:sp>
      <p:sp>
        <p:nvSpPr>
          <p:cNvPr id="19" name="Rectangle 18"/>
          <p:cNvSpPr/>
          <p:nvPr>
            <p:custDataLst>
              <p:tags r:id="rId18"/>
            </p:custDataLst>
          </p:nvPr>
        </p:nvSpPr>
        <p:spPr bwMode="gray">
          <a:xfrm>
            <a:off x="7410450" y="31813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77682E76-30A3-47D5-8C3A-32B3F7539D35}" type="datetime'''''''''''''''''''1''''''''''''''4''''''''%'">
              <a:rPr lang="en-US" sz="1000" smtClean="0">
                <a:solidFill>
                  <a:schemeClr val="bg1"/>
                </a:solidFill>
                <a:sym typeface="+mn-lt"/>
              </a:rPr>
              <a:pPr/>
              <a:t>14%</a:t>
            </a:fld>
            <a:endParaRPr lang="en-US" sz="1000" dirty="0">
              <a:solidFill>
                <a:schemeClr val="bg1"/>
              </a:solidFill>
              <a:sym typeface="+mn-lt"/>
            </a:endParaRPr>
          </a:p>
        </p:txBody>
      </p:sp>
      <p:sp>
        <p:nvSpPr>
          <p:cNvPr id="20" name="Rectangle 19"/>
          <p:cNvSpPr/>
          <p:nvPr>
            <p:custDataLst>
              <p:tags r:id="rId19"/>
            </p:custDataLst>
          </p:nvPr>
        </p:nvSpPr>
        <p:spPr bwMode="auto">
          <a:xfrm rot="10800000">
            <a:off x="6643687" y="4422775"/>
            <a:ext cx="457200" cy="13525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a:solidFill>
                  <a:schemeClr val="tx1"/>
                </a:solidFill>
                <a:sym typeface="+mn-lt"/>
              </a:rPr>
              <a:t>Responding to Changes</a:t>
            </a:r>
          </a:p>
          <a:p>
            <a:pPr algn="l"/>
            <a:r>
              <a:rPr lang="en-US" sz="1000" dirty="0">
                <a:solidFill>
                  <a:schemeClr val="tx1"/>
                </a:solidFill>
                <a:sym typeface="+mn-lt"/>
              </a:rPr>
              <a:t>in the Organization's </a:t>
            </a:r>
          </a:p>
          <a:p>
            <a:pPr algn="l"/>
            <a:r>
              <a:rPr lang="en-US" sz="1000" dirty="0">
                <a:solidFill>
                  <a:schemeClr val="tx1"/>
                </a:solidFill>
                <a:sym typeface="+mn-lt"/>
              </a:rPr>
              <a:t>Backup Needs</a:t>
            </a:r>
          </a:p>
        </p:txBody>
      </p:sp>
      <p:sp>
        <p:nvSpPr>
          <p:cNvPr id="21" name="Oval 20"/>
          <p:cNvSpPr/>
          <p:nvPr>
            <p:custDataLst>
              <p:tags r:id="rId20"/>
            </p:custDataLst>
          </p:nvPr>
        </p:nvSpPr>
        <p:spPr bwMode="auto">
          <a:xfrm>
            <a:off x="6319837" y="2354262"/>
            <a:ext cx="419100" cy="193675"/>
          </a:xfrm>
          <a:prstGeom prst="ellipse">
            <a:avLst/>
          </a:prstGeom>
          <a:solidFill>
            <a:srgbClr val="FFFFFF"/>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nSpc>
                <a:spcPct val="90000"/>
              </a:lnSpc>
            </a:pPr>
            <a:r>
              <a:rPr lang="en-US" sz="1000" b="1" dirty="0">
                <a:solidFill>
                  <a:schemeClr val="tx1"/>
                </a:solidFill>
              </a:rPr>
              <a:t>-11%</a:t>
            </a:r>
            <a:endParaRPr lang="en-US" sz="1000" b="1" dirty="0">
              <a:solidFill>
                <a:schemeClr val="tx1"/>
              </a:solidFill>
              <a:sym typeface="+mn-lt"/>
            </a:endParaRPr>
          </a:p>
        </p:txBody>
      </p:sp>
      <p:sp>
        <p:nvSpPr>
          <p:cNvPr id="22" name="Rectangle 21"/>
          <p:cNvSpPr/>
          <p:nvPr>
            <p:custDataLst>
              <p:tags r:id="rId21"/>
            </p:custDataLst>
          </p:nvPr>
        </p:nvSpPr>
        <p:spPr bwMode="auto">
          <a:xfrm rot="10800000">
            <a:off x="8086725" y="4422775"/>
            <a:ext cx="304800" cy="116681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a:solidFill>
                  <a:schemeClr val="tx1"/>
                </a:solidFill>
                <a:sym typeface="+mn-lt"/>
              </a:rPr>
              <a:t>Managing Core User</a:t>
            </a:r>
          </a:p>
          <a:p>
            <a:pPr algn="l"/>
            <a:r>
              <a:rPr lang="en-US" sz="1000" dirty="0">
                <a:solidFill>
                  <a:schemeClr val="tx1"/>
                </a:solidFill>
                <a:sym typeface="+mn-lt"/>
              </a:rPr>
              <a:t>Expectations</a:t>
            </a:r>
          </a:p>
        </p:txBody>
      </p:sp>
      <p:sp>
        <p:nvSpPr>
          <p:cNvPr id="23" name="Rectangle 22"/>
          <p:cNvSpPr/>
          <p:nvPr>
            <p:custDataLst>
              <p:tags r:id="rId22"/>
            </p:custDataLst>
          </p:nvPr>
        </p:nvSpPr>
        <p:spPr bwMode="gray">
          <a:xfrm>
            <a:off x="8096250" y="30797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C9EC0CB5-2AEA-4525-9F96-F934F398746C}" type="datetime'''''3''''''''''''''''''''''7''''''%'''''''''''">
              <a:rPr lang="en-US" sz="1000" smtClean="0">
                <a:solidFill>
                  <a:schemeClr val="tx1"/>
                </a:solidFill>
                <a:sym typeface="+mn-lt"/>
              </a:rPr>
              <a:pPr/>
              <a:t>37%</a:t>
            </a:fld>
            <a:endParaRPr lang="en-US" sz="1000" dirty="0">
              <a:solidFill>
                <a:schemeClr val="tx1"/>
              </a:solidFill>
              <a:sym typeface="+mn-lt"/>
            </a:endParaRPr>
          </a:p>
        </p:txBody>
      </p:sp>
      <p:sp>
        <p:nvSpPr>
          <p:cNvPr id="24" name="Rectangle 23"/>
          <p:cNvSpPr/>
          <p:nvPr>
            <p:custDataLst>
              <p:tags r:id="rId23"/>
            </p:custDataLst>
          </p:nvPr>
        </p:nvSpPr>
        <p:spPr bwMode="gray">
          <a:xfrm>
            <a:off x="8096250" y="391477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42556D5B-26BC-43A0-A04A-2576EC5F3338}" type="datetime'''''''''2''2''%'''''''''''">
              <a:rPr lang="en-US" sz="1000" smtClean="0">
                <a:solidFill>
                  <a:schemeClr val="bg1"/>
                </a:solidFill>
                <a:sym typeface="+mn-lt"/>
              </a:rPr>
              <a:pPr/>
              <a:t>22%</a:t>
            </a:fld>
            <a:endParaRPr lang="en-US" sz="1000" dirty="0">
              <a:solidFill>
                <a:schemeClr val="bg1"/>
              </a:solidFill>
              <a:sym typeface="+mn-lt"/>
            </a:endParaRPr>
          </a:p>
        </p:txBody>
      </p:sp>
      <p:sp>
        <p:nvSpPr>
          <p:cNvPr id="25" name="Rectangle 24"/>
          <p:cNvSpPr/>
          <p:nvPr>
            <p:custDataLst>
              <p:tags r:id="rId24"/>
            </p:custDataLst>
          </p:nvPr>
        </p:nvSpPr>
        <p:spPr bwMode="gray">
          <a:xfrm>
            <a:off x="8096250" y="33909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8AC0AA56-6021-410B-BA9D-C7872DB81106}" type="datetime'''''''''''''''''''1''5''''''''''''''''''''''''''''''''%'">
              <a:rPr lang="en-US" sz="1000" smtClean="0">
                <a:solidFill>
                  <a:schemeClr val="bg1"/>
                </a:solidFill>
                <a:sym typeface="+mn-lt"/>
              </a:rPr>
              <a:pPr/>
              <a:t>15%</a:t>
            </a:fld>
            <a:endParaRPr lang="en-US" sz="1000" dirty="0">
              <a:solidFill>
                <a:schemeClr val="bg1"/>
              </a:solidFill>
              <a:sym typeface="+mn-lt"/>
            </a:endParaRPr>
          </a:p>
        </p:txBody>
      </p:sp>
      <p:sp>
        <p:nvSpPr>
          <p:cNvPr id="26" name="Rectangle 25"/>
          <p:cNvSpPr/>
          <p:nvPr>
            <p:custDataLst>
              <p:tags r:id="rId25"/>
            </p:custDataLst>
          </p:nvPr>
        </p:nvSpPr>
        <p:spPr bwMode="auto">
          <a:xfrm rot="10800000">
            <a:off x="7324725" y="4422775"/>
            <a:ext cx="457200" cy="14811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a:solidFill>
                  <a:schemeClr val="tx1"/>
                </a:solidFill>
                <a:sym typeface="+mn-lt"/>
              </a:rPr>
              <a:t>Restoring Lost Data Within</a:t>
            </a:r>
          </a:p>
          <a:p>
            <a:pPr algn="l"/>
            <a:r>
              <a:rPr lang="en-US" sz="1000" dirty="0">
                <a:solidFill>
                  <a:schemeClr val="tx1"/>
                </a:solidFill>
                <a:sym typeface="+mn-lt"/>
              </a:rPr>
              <a:t>the Recovery Time </a:t>
            </a:r>
          </a:p>
          <a:p>
            <a:pPr algn="l"/>
            <a:r>
              <a:rPr lang="en-US" sz="1000" dirty="0">
                <a:solidFill>
                  <a:schemeClr val="tx1"/>
                </a:solidFill>
                <a:sym typeface="+mn-lt"/>
              </a:rPr>
              <a:t>Objective</a:t>
            </a:r>
          </a:p>
        </p:txBody>
      </p:sp>
      <p:sp>
        <p:nvSpPr>
          <p:cNvPr id="27" name="Rectangle 26"/>
          <p:cNvSpPr/>
          <p:nvPr>
            <p:custDataLst>
              <p:tags r:id="rId26"/>
            </p:custDataLst>
          </p:nvPr>
        </p:nvSpPr>
        <p:spPr bwMode="gray">
          <a:xfrm>
            <a:off x="7410450" y="28797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DC88B586-2ACA-4026-8CC5-866B19196F2F}" type="datetime'''''''''''''''''''''''4''''4''''''''''''''''''''''''%'''''''">
              <a:rPr lang="en-US" sz="1000" smtClean="0">
                <a:solidFill>
                  <a:schemeClr val="tx1"/>
                </a:solidFill>
                <a:sym typeface="+mn-lt"/>
              </a:rPr>
              <a:pPr/>
              <a:t>44%</a:t>
            </a:fld>
            <a:endParaRPr lang="en-US" sz="1000" dirty="0">
              <a:solidFill>
                <a:schemeClr val="tx1"/>
              </a:solidFill>
              <a:sym typeface="+mn-lt"/>
            </a:endParaRPr>
          </a:p>
        </p:txBody>
      </p:sp>
      <p:sp>
        <p:nvSpPr>
          <p:cNvPr id="28" name="Text Placeholder 45"/>
          <p:cNvSpPr txBox="1">
            <a:spLocks/>
          </p:cNvSpPr>
          <p:nvPr/>
        </p:nvSpPr>
        <p:spPr>
          <a:xfrm>
            <a:off x="320675" y="1192274"/>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b="1" dirty="0"/>
              <a:t>There is a significant confidence gap between backup and restore capabilities.</a:t>
            </a:r>
          </a:p>
        </p:txBody>
      </p:sp>
      <p:sp>
        <p:nvSpPr>
          <p:cNvPr id="29" name="TextBox 28"/>
          <p:cNvSpPr txBox="1"/>
          <p:nvPr/>
        </p:nvSpPr>
        <p:spPr>
          <a:xfrm>
            <a:off x="407605" y="1676449"/>
            <a:ext cx="4273933" cy="4257576"/>
          </a:xfrm>
          <a:prstGeom prst="rect">
            <a:avLst/>
          </a:prstGeom>
          <a:noFill/>
        </p:spPr>
        <p:txBody>
          <a:bodyPr wrap="square" rtlCol="0">
            <a:spAutoFit/>
          </a:bodyPr>
          <a:lstStyle/>
          <a:p>
            <a:pPr algn="l">
              <a:spcBef>
                <a:spcPts val="500"/>
              </a:spcBef>
            </a:pPr>
            <a:r>
              <a:rPr lang="en-US" sz="1400" b="1" dirty="0"/>
              <a:t>1. The backup window dictates the backup policy – but meeting it does not guarantee recoverability. </a:t>
            </a:r>
            <a:r>
              <a:rPr lang="en-US" sz="1200" dirty="0"/>
              <a:t>While 55% of respondents said they were “very confident” or “completely confident” in their ability to meet their backup window, only 44% were confident in meeting their recovery time objective. </a:t>
            </a:r>
          </a:p>
          <a:p>
            <a:pPr marL="228600" indent="-228600" algn="l">
              <a:spcBef>
                <a:spcPts val="500"/>
              </a:spcBef>
              <a:buAutoNum type="arabicPeriod"/>
            </a:pPr>
            <a:endParaRPr lang="en-US" sz="1200" b="1" dirty="0"/>
          </a:p>
          <a:p>
            <a:pPr algn="l">
              <a:spcBef>
                <a:spcPts val="500"/>
              </a:spcBef>
            </a:pPr>
            <a:r>
              <a:rPr lang="en-US" sz="1400" b="1" dirty="0"/>
              <a:t>2. Organizations are uneasy about responding to the changing needs.</a:t>
            </a:r>
            <a:r>
              <a:rPr lang="en-US" sz="1400" dirty="0"/>
              <a:t> </a:t>
            </a:r>
            <a:r>
              <a:rPr lang="en-US" sz="1200" dirty="0"/>
              <a:t>The expansion of programs such as cloud and digital workplaces has increased the diversity of backup ecosystems. Specialized solutions for highly virtualized systems have added new features to backup but have increased complexity and contributed to a piecemeal approach to backups where some apps and data sets are overprotected and others are underprotected.</a:t>
            </a:r>
          </a:p>
          <a:p>
            <a:pPr algn="l">
              <a:spcBef>
                <a:spcPts val="500"/>
              </a:spcBef>
            </a:pPr>
            <a:endParaRPr lang="en-US" sz="1200" dirty="0"/>
          </a:p>
          <a:p>
            <a:pPr algn="l">
              <a:spcBef>
                <a:spcPts val="500"/>
              </a:spcBef>
            </a:pPr>
            <a:r>
              <a:rPr lang="en-US" sz="1400" b="1" dirty="0"/>
              <a:t>3. There is a disconnect between backup admins and core users.</a:t>
            </a:r>
            <a:r>
              <a:rPr lang="en-US" sz="1400" dirty="0"/>
              <a:t> </a:t>
            </a:r>
            <a:r>
              <a:rPr lang="en-US" sz="1200" dirty="0"/>
              <a:t>Involving users in planning; the backup environment can help better meet their needs while setting realistic expectations.</a:t>
            </a:r>
          </a:p>
        </p:txBody>
      </p:sp>
      <p:sp>
        <p:nvSpPr>
          <p:cNvPr id="30" name="Rectangle 29"/>
          <p:cNvSpPr/>
          <p:nvPr>
            <p:custDataLst>
              <p:tags r:id="rId27"/>
            </p:custDataLst>
          </p:nvPr>
        </p:nvSpPr>
        <p:spPr bwMode="auto">
          <a:xfrm>
            <a:off x="7131050" y="2187575"/>
            <a:ext cx="179388" cy="133350"/>
          </a:xfrm>
          <a:prstGeom prst="rect">
            <a:avLst/>
          </a:prstGeom>
          <a:solidFill>
            <a:schemeClr val="accent2"/>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custDataLst>
              <p:tags r:id="rId28"/>
            </p:custDataLst>
          </p:nvPr>
        </p:nvSpPr>
        <p:spPr bwMode="auto">
          <a:xfrm>
            <a:off x="5584825" y="2187575"/>
            <a:ext cx="179388" cy="133350"/>
          </a:xfrm>
          <a:prstGeom prst="rect">
            <a:avLst/>
          </a:prstGeom>
          <a:solidFill>
            <a:schemeClr val="accent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custDataLst>
              <p:tags r:id="rId29"/>
            </p:custDataLst>
          </p:nvPr>
        </p:nvSpPr>
        <p:spPr bwMode="auto">
          <a:xfrm>
            <a:off x="7361237" y="2184400"/>
            <a:ext cx="8064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A1760C8A-8D04-44FD-9FF8-931287A9A2AD}" type="datetime'''''''V''''er''''''y'''''' ''''c''o''''n''''f''''i''d''ent'''">
              <a:rPr lang="en-US" sz="1000" smtClean="0">
                <a:solidFill>
                  <a:schemeClr val="tx1"/>
                </a:solidFill>
                <a:latin typeface="Arial"/>
                <a:sym typeface="Arial"/>
              </a:rPr>
              <a:pPr algn="l"/>
              <a:t>Very confident</a:t>
            </a:fld>
            <a:endParaRPr lang="en-US" sz="1000" dirty="0">
              <a:solidFill>
                <a:schemeClr val="tx1"/>
              </a:solidFill>
              <a:latin typeface="Arial"/>
              <a:sym typeface="Arial"/>
            </a:endParaRPr>
          </a:p>
        </p:txBody>
      </p:sp>
      <p:sp>
        <p:nvSpPr>
          <p:cNvPr id="33" name="Rectangle 32"/>
          <p:cNvSpPr/>
          <p:nvPr>
            <p:custDataLst>
              <p:tags r:id="rId30"/>
            </p:custDataLst>
          </p:nvPr>
        </p:nvSpPr>
        <p:spPr bwMode="auto">
          <a:xfrm>
            <a:off x="5815012" y="2184400"/>
            <a:ext cx="12144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38555F96-48FE-4F93-BC40-1A9826E1345E}" type="datetime'''C''''''omp''''l''''e''''tel''y ''confi''d''''e''''n''t'">
              <a:rPr lang="en-US" sz="1000" smtClean="0">
                <a:solidFill>
                  <a:schemeClr val="tx1"/>
                </a:solidFill>
                <a:sym typeface="+mn-lt"/>
              </a:rPr>
              <a:pPr algn="l"/>
              <a:t>Completely confident</a:t>
            </a:fld>
            <a:r>
              <a:rPr lang="en-US" sz="1000" dirty="0">
                <a:solidFill>
                  <a:schemeClr val="tx1"/>
                </a:solidFill>
                <a:sym typeface="+mn-lt"/>
              </a:rPr>
              <a:t> </a:t>
            </a:r>
          </a:p>
        </p:txBody>
      </p:sp>
      <p:sp>
        <p:nvSpPr>
          <p:cNvPr id="34" name="TextBox 33"/>
          <p:cNvSpPr txBox="1"/>
          <p:nvPr/>
        </p:nvSpPr>
        <p:spPr>
          <a:xfrm>
            <a:off x="4857750" y="1889981"/>
            <a:ext cx="4037013" cy="246221"/>
          </a:xfrm>
          <a:prstGeom prst="rect">
            <a:avLst/>
          </a:prstGeom>
          <a:noFill/>
        </p:spPr>
        <p:txBody>
          <a:bodyPr wrap="square" rtlCol="0">
            <a:spAutoFit/>
          </a:bodyPr>
          <a:lstStyle/>
          <a:p>
            <a:r>
              <a:rPr lang="en-US" sz="1000" b="1" dirty="0"/>
              <a:t>Level of Confidence in Organization's Backup Abilities</a:t>
            </a:r>
          </a:p>
        </p:txBody>
      </p:sp>
      <p:sp>
        <p:nvSpPr>
          <p:cNvPr id="35" name="TextBox 34"/>
          <p:cNvSpPr txBox="1"/>
          <p:nvPr/>
        </p:nvSpPr>
        <p:spPr>
          <a:xfrm>
            <a:off x="5152206" y="6063099"/>
            <a:ext cx="3524250" cy="246221"/>
          </a:xfrm>
          <a:prstGeom prst="rect">
            <a:avLst/>
          </a:prstGeom>
          <a:noFill/>
        </p:spPr>
        <p:txBody>
          <a:bodyPr wrap="square" rtlCol="0">
            <a:spAutoFit/>
          </a:bodyPr>
          <a:lstStyle/>
          <a:p>
            <a:r>
              <a:rPr lang="en-US" sz="1000" dirty="0"/>
              <a:t>Source: Info-Tech Research Group; </a:t>
            </a:r>
            <a:r>
              <a:rPr lang="en-US" sz="1000" i="1" dirty="0"/>
              <a:t>N=74</a:t>
            </a:r>
          </a:p>
        </p:txBody>
      </p:sp>
      <p:sp>
        <p:nvSpPr>
          <p:cNvPr id="36" name="Rectangle 35"/>
          <p:cNvSpPr/>
          <p:nvPr/>
        </p:nvSpPr>
        <p:spPr>
          <a:xfrm>
            <a:off x="7200292" y="2852936"/>
            <a:ext cx="681311" cy="1530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7406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914780" y="1408488"/>
            <a:ext cx="5047154" cy="4746696"/>
          </a:xfrm>
          <a:prstGeom prst="rect">
            <a:avLst/>
          </a:prstGeom>
          <a:solidFill>
            <a:schemeClr val="bg1">
              <a:lumMod val="95000"/>
            </a:schemeClr>
          </a:solidFill>
          <a:ln>
            <a:noFill/>
          </a:ln>
          <a:effectLst>
            <a:outerShdw blurRad="25400" dist="25145" dir="2699990" rotWithShape="0">
              <a:srgbClr val="000000">
                <a:alpha val="14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t>Stop data hoarding and start protecting what matters</a:t>
            </a:r>
          </a:p>
        </p:txBody>
      </p:sp>
      <p:grpSp>
        <p:nvGrpSpPr>
          <p:cNvPr id="18" name="Group 17"/>
          <p:cNvGrpSpPr/>
          <p:nvPr/>
        </p:nvGrpSpPr>
        <p:grpSpPr>
          <a:xfrm>
            <a:off x="3894623" y="1408488"/>
            <a:ext cx="4950439" cy="4563982"/>
            <a:chOff x="3789115" y="1551802"/>
            <a:chExt cx="4950439" cy="4563982"/>
          </a:xfrm>
        </p:grpSpPr>
        <p:sp>
          <p:nvSpPr>
            <p:cNvPr id="3" name="Isosceles Triangle 2"/>
            <p:cNvSpPr/>
            <p:nvPr/>
          </p:nvSpPr>
          <p:spPr>
            <a:xfrm>
              <a:off x="5565531" y="2074986"/>
              <a:ext cx="3174023" cy="1960684"/>
            </a:xfrm>
            <a:prstGeom prst="triangl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p>
          </p:txBody>
        </p:sp>
        <p:sp>
          <p:nvSpPr>
            <p:cNvPr id="4" name="Isosceles Triangle 3"/>
            <p:cNvSpPr/>
            <p:nvPr/>
          </p:nvSpPr>
          <p:spPr>
            <a:xfrm rot="10800000">
              <a:off x="5565530" y="4155100"/>
              <a:ext cx="3174023" cy="196068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0" name="Straight Arrow Connector 9"/>
            <p:cNvCxnSpPr/>
            <p:nvPr/>
          </p:nvCxnSpPr>
          <p:spPr>
            <a:xfrm>
              <a:off x="4985237" y="2567355"/>
              <a:ext cx="169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518878" y="3159370"/>
              <a:ext cx="169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868614" y="4287716"/>
              <a:ext cx="169691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985236" y="2224048"/>
              <a:ext cx="1459525" cy="276999"/>
            </a:xfrm>
            <a:prstGeom prst="rect">
              <a:avLst/>
            </a:prstGeom>
          </p:spPr>
          <p:txBody>
            <a:bodyPr wrap="square" rtlCol="0">
              <a:spAutoFit/>
            </a:bodyPr>
            <a:lstStyle/>
            <a:p>
              <a:r>
                <a:rPr lang="en-US" sz="1200" dirty="0"/>
                <a:t>14% Clean Data </a:t>
              </a:r>
              <a:endParaRPr lang="en-CA" sz="1200" dirty="0"/>
            </a:p>
          </p:txBody>
        </p:sp>
        <p:sp>
          <p:nvSpPr>
            <p:cNvPr id="14" name="TextBox 13"/>
            <p:cNvSpPr txBox="1"/>
            <p:nvPr/>
          </p:nvSpPr>
          <p:spPr>
            <a:xfrm>
              <a:off x="4518878" y="2803588"/>
              <a:ext cx="1459525" cy="276999"/>
            </a:xfrm>
            <a:prstGeom prst="rect">
              <a:avLst/>
            </a:prstGeom>
          </p:spPr>
          <p:txBody>
            <a:bodyPr wrap="square" rtlCol="0">
              <a:spAutoFit/>
            </a:bodyPr>
            <a:lstStyle/>
            <a:p>
              <a:r>
                <a:rPr lang="en-US" sz="1200" dirty="0"/>
                <a:t>32% ROT Data </a:t>
              </a:r>
              <a:endParaRPr lang="en-CA" sz="1200" dirty="0"/>
            </a:p>
          </p:txBody>
        </p:sp>
        <p:sp>
          <p:nvSpPr>
            <p:cNvPr id="15" name="TextBox 14"/>
            <p:cNvSpPr txBox="1"/>
            <p:nvPr/>
          </p:nvSpPr>
          <p:spPr>
            <a:xfrm>
              <a:off x="3789115" y="4010717"/>
              <a:ext cx="1459525" cy="276999"/>
            </a:xfrm>
            <a:prstGeom prst="rect">
              <a:avLst/>
            </a:prstGeom>
          </p:spPr>
          <p:txBody>
            <a:bodyPr wrap="square" rtlCol="0">
              <a:spAutoFit/>
            </a:bodyPr>
            <a:lstStyle/>
            <a:p>
              <a:r>
                <a:rPr lang="en-US" sz="1200" dirty="0"/>
                <a:t>54% Dark Data </a:t>
              </a:r>
              <a:endParaRPr lang="en-CA" sz="1200" dirty="0"/>
            </a:p>
          </p:txBody>
        </p:sp>
        <p:sp>
          <p:nvSpPr>
            <p:cNvPr id="16" name="TextBox 15"/>
            <p:cNvSpPr txBox="1"/>
            <p:nvPr/>
          </p:nvSpPr>
          <p:spPr>
            <a:xfrm>
              <a:off x="5565529" y="1551802"/>
              <a:ext cx="3015763" cy="276999"/>
            </a:xfrm>
            <a:prstGeom prst="rect">
              <a:avLst/>
            </a:prstGeom>
          </p:spPr>
          <p:txBody>
            <a:bodyPr wrap="square" rtlCol="0">
              <a:spAutoFit/>
            </a:bodyPr>
            <a:lstStyle/>
            <a:p>
              <a:r>
                <a:rPr lang="en-US" sz="1200" b="1" dirty="0"/>
                <a:t>The Veritas Databerg</a:t>
              </a:r>
              <a:r>
                <a:rPr lang="en-US" sz="1200" b="1" baseline="30000" dirty="0"/>
                <a:t>1</a:t>
              </a:r>
              <a:endParaRPr lang="en-CA" sz="1200" b="1" baseline="30000" dirty="0"/>
            </a:p>
          </p:txBody>
        </p:sp>
      </p:grpSp>
      <p:sp>
        <p:nvSpPr>
          <p:cNvPr id="17" name="TextBox 16"/>
          <p:cNvSpPr txBox="1"/>
          <p:nvPr/>
        </p:nvSpPr>
        <p:spPr>
          <a:xfrm>
            <a:off x="213210" y="6246916"/>
            <a:ext cx="1987063" cy="276999"/>
          </a:xfrm>
          <a:prstGeom prst="rect">
            <a:avLst/>
          </a:prstGeom>
        </p:spPr>
        <p:txBody>
          <a:bodyPr wrap="square" rtlCol="0">
            <a:spAutoFit/>
          </a:bodyPr>
          <a:lstStyle/>
          <a:p>
            <a:r>
              <a:rPr lang="en-US" sz="1200" dirty="0"/>
              <a:t>1. Veritas, 2015 </a:t>
            </a:r>
          </a:p>
        </p:txBody>
      </p:sp>
      <p:sp>
        <p:nvSpPr>
          <p:cNvPr id="20" name="TextBox 19"/>
          <p:cNvSpPr txBox="1"/>
          <p:nvPr/>
        </p:nvSpPr>
        <p:spPr>
          <a:xfrm>
            <a:off x="307728" y="2020743"/>
            <a:ext cx="3217984" cy="3970318"/>
          </a:xfrm>
          <a:prstGeom prst="rect">
            <a:avLst/>
          </a:prstGeom>
        </p:spPr>
        <p:txBody>
          <a:bodyPr wrap="square" rtlCol="0">
            <a:spAutoFit/>
          </a:bodyPr>
          <a:lstStyle/>
          <a:p>
            <a:endParaRPr lang="en-US" sz="1200" dirty="0"/>
          </a:p>
          <a:p>
            <a:endParaRPr lang="en-US" sz="1200" dirty="0"/>
          </a:p>
          <a:p>
            <a:endParaRPr lang="en-US" sz="1200" dirty="0"/>
          </a:p>
          <a:p>
            <a:endParaRPr lang="en-US" sz="1200" dirty="0"/>
          </a:p>
          <a:p>
            <a:r>
              <a:rPr lang="en-US" sz="1200" b="1" dirty="0"/>
              <a:t>Clean Data:</a:t>
            </a:r>
            <a:r>
              <a:rPr lang="en-US" sz="1200" dirty="0"/>
              <a:t> Data that has been defined as business critical. This is data that is important for the day-to-day operations of the business. Without it, the business could quickly come to a halt. </a:t>
            </a:r>
          </a:p>
          <a:p>
            <a:endParaRPr lang="en-US" sz="1200" dirty="0"/>
          </a:p>
          <a:p>
            <a:r>
              <a:rPr lang="en-US" sz="1200" b="1" dirty="0"/>
              <a:t>ROT </a:t>
            </a:r>
            <a:r>
              <a:rPr lang="en-US" sz="1200" dirty="0"/>
              <a:t>(Redundant, Obsolete, Trivial) </a:t>
            </a:r>
            <a:r>
              <a:rPr lang="en-US" sz="1200" b="1" dirty="0"/>
              <a:t>Data: </a:t>
            </a:r>
            <a:r>
              <a:rPr lang="en-US" sz="1200" dirty="0"/>
              <a:t>Data that has little to no business function. This data takes up space on storage and backup appliances without delivering value.</a:t>
            </a:r>
          </a:p>
          <a:p>
            <a:endParaRPr lang="en-US" sz="1200" dirty="0"/>
          </a:p>
          <a:p>
            <a:r>
              <a:rPr lang="en-US" sz="1200" b="1" dirty="0"/>
              <a:t>Dark Data: </a:t>
            </a:r>
            <a:r>
              <a:rPr lang="en-US" sz="1200" dirty="0"/>
              <a:t>Data that has not been classified yet. It could be valuable, or it could be useless, but the organization has not taken the time to find out. Dark data poses a threat of noncompliance, which leaves the business exposed to more risk. </a:t>
            </a:r>
          </a:p>
        </p:txBody>
      </p:sp>
      <p:sp>
        <p:nvSpPr>
          <p:cNvPr id="21" name="TextBox 20"/>
          <p:cNvSpPr txBox="1"/>
          <p:nvPr/>
        </p:nvSpPr>
        <p:spPr>
          <a:xfrm>
            <a:off x="4029464" y="5825051"/>
            <a:ext cx="817685" cy="276999"/>
          </a:xfrm>
          <a:prstGeom prst="rect">
            <a:avLst/>
          </a:prstGeom>
        </p:spPr>
        <p:txBody>
          <a:bodyPr wrap="square" rtlCol="0">
            <a:spAutoFit/>
          </a:bodyPr>
          <a:lstStyle/>
          <a:p>
            <a:r>
              <a:rPr lang="en-US" sz="1200" i="1" dirty="0"/>
              <a:t>N=1,475</a:t>
            </a:r>
          </a:p>
        </p:txBody>
      </p:sp>
      <p:sp>
        <p:nvSpPr>
          <p:cNvPr id="22" name="TextBox 21"/>
          <p:cNvSpPr txBox="1"/>
          <p:nvPr/>
        </p:nvSpPr>
        <p:spPr>
          <a:xfrm>
            <a:off x="257174" y="1199816"/>
            <a:ext cx="3657606" cy="1384995"/>
          </a:xfrm>
          <a:prstGeom prst="rect">
            <a:avLst/>
          </a:prstGeom>
        </p:spPr>
        <p:txBody>
          <a:bodyPr wrap="square" rtlCol="0">
            <a:spAutoFit/>
          </a:bodyPr>
          <a:lstStyle/>
          <a:p>
            <a:r>
              <a:rPr lang="en-US" sz="1400" b="1" dirty="0"/>
              <a:t>Take the time to understand the data that exists within the organization. </a:t>
            </a:r>
            <a:r>
              <a:rPr lang="en-US" sz="1400" dirty="0"/>
              <a:t>This step is critical to effective cost management of the data protection program. You will likely be surprised by the amount of data that is duplicated and/or not useful.</a:t>
            </a:r>
          </a:p>
        </p:txBody>
      </p:sp>
      <p:cxnSp>
        <p:nvCxnSpPr>
          <p:cNvPr id="24" name="Straight Connector 23"/>
          <p:cNvCxnSpPr/>
          <p:nvPr/>
        </p:nvCxnSpPr>
        <p:spPr>
          <a:xfrm flipV="1">
            <a:off x="4476387" y="1827451"/>
            <a:ext cx="1486" cy="20162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16200000">
            <a:off x="3666761" y="2594590"/>
            <a:ext cx="1266092" cy="276999"/>
          </a:xfrm>
          <a:prstGeom prst="rect">
            <a:avLst/>
          </a:prstGeom>
        </p:spPr>
        <p:txBody>
          <a:bodyPr wrap="square" rtlCol="0">
            <a:spAutoFit/>
          </a:bodyPr>
          <a:lstStyle/>
          <a:p>
            <a:r>
              <a:rPr lang="en-US" sz="1200" dirty="0"/>
              <a:t>Classified Data </a:t>
            </a:r>
          </a:p>
        </p:txBody>
      </p:sp>
    </p:spTree>
    <p:extLst>
      <p:ext uri="{BB962C8B-B14F-4D97-AF65-F5344CB8AC3E}">
        <p14:creationId xmlns:p14="http://schemas.microsoft.com/office/powerpoint/2010/main" val="146389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People are often the roadblock to effective data protection</a:t>
            </a:r>
          </a:p>
        </p:txBody>
      </p:sp>
      <p:sp>
        <p:nvSpPr>
          <p:cNvPr id="3" name="Text Placeholder 1"/>
          <p:cNvSpPr txBox="1">
            <a:spLocks/>
          </p:cNvSpPr>
          <p:nvPr/>
        </p:nvSpPr>
        <p:spPr>
          <a:xfrm>
            <a:off x="261938" y="1180261"/>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Human error more frequently leads to data loss than any other factor. Optimizing processes and procedures can help mitigate the problem. </a:t>
            </a:r>
          </a:p>
        </p:txBody>
      </p:sp>
      <p:graphicFrame>
        <p:nvGraphicFramePr>
          <p:cNvPr id="4" name="Object 3"/>
          <p:cNvGraphicFramePr>
            <a:graphicFrameLocks noChangeAspect="1"/>
          </p:cNvGraphicFramePr>
          <p:nvPr>
            <p:custDataLst>
              <p:tags r:id="rId2"/>
            </p:custDataLst>
            <p:extLst>
              <p:ext uri="{D42A27DB-BD31-4B8C-83A1-F6EECF244321}">
                <p14:modId xmlns:p14="http://schemas.microsoft.com/office/powerpoint/2010/main" val="2068749204"/>
              </p:ext>
            </p:extLst>
          </p:nvPr>
        </p:nvGraphicFramePr>
        <p:xfrm>
          <a:off x="534460" y="2617866"/>
          <a:ext cx="7362757" cy="2638335"/>
        </p:xfrm>
        <a:graphic>
          <a:graphicData uri="http://schemas.openxmlformats.org/presentationml/2006/ole">
            <mc:AlternateContent xmlns:mc="http://schemas.openxmlformats.org/markup-compatibility/2006">
              <mc:Choice xmlns:v="urn:schemas-microsoft-com:vml" Requires="v">
                <p:oleObj spid="_x0000_s2056" name="Chart" r:id="rId33" imgW="7362548" imgH="2638556" progId="MSGraph.Chart.8">
                  <p:embed followColorScheme="full"/>
                </p:oleObj>
              </mc:Choice>
              <mc:Fallback>
                <p:oleObj name="Chart" r:id="rId33" imgW="7362548" imgH="2638556" progId="MSGraph.Chart.8">
                  <p:embed followColorScheme="full"/>
                  <p:pic>
                    <p:nvPicPr>
                      <p:cNvPr id="4" name="Object 3"/>
                      <p:cNvPicPr>
                        <a:picLocks noChangeAspect="1" noChangeArrowheads="1"/>
                      </p:cNvPicPr>
                      <p:nvPr/>
                    </p:nvPicPr>
                    <p:blipFill>
                      <a:blip r:embed="rId34"/>
                      <a:srcRect/>
                      <a:stretch>
                        <a:fillRect/>
                      </a:stretch>
                    </p:blipFill>
                    <p:spPr bwMode="auto">
                      <a:xfrm>
                        <a:off x="534460" y="2617866"/>
                        <a:ext cx="7362757" cy="26383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custDataLst>
              <p:tags r:id="rId3"/>
            </p:custDataLst>
          </p:nvPr>
        </p:nvSpPr>
        <p:spPr bwMode="auto">
          <a:xfrm>
            <a:off x="6732060" y="5268991"/>
            <a:ext cx="9207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68907D72-B566-48A9-A024-3D073A61421D}" type="datetime'Na''''tu''''''r''a''l'' Dis''''a''s''t''''''''e''''''''''r'">
              <a:rPr lang="en-US" sz="1000" smtClean="0">
                <a:solidFill>
                  <a:schemeClr val="tx1"/>
                </a:solidFill>
              </a:rPr>
              <a:pPr/>
              <a:t>Natural Disaster</a:t>
            </a:fld>
            <a:endParaRPr lang="en-US" sz="1000" dirty="0">
              <a:solidFill>
                <a:schemeClr val="tx1"/>
              </a:solidFill>
              <a:latin typeface="Arial"/>
              <a:sym typeface="Arial"/>
            </a:endParaRPr>
          </a:p>
        </p:txBody>
      </p:sp>
      <p:sp>
        <p:nvSpPr>
          <p:cNvPr id="6" name="Rectangle 5"/>
          <p:cNvSpPr/>
          <p:nvPr>
            <p:custDataLst>
              <p:tags r:id="rId4"/>
            </p:custDataLst>
          </p:nvPr>
        </p:nvSpPr>
        <p:spPr bwMode="gray">
          <a:xfrm>
            <a:off x="7020985" y="4478416"/>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B1113E85-E25A-4FCF-9649-0676EDDBE032}" type="datetime'''''''''''''''''''''''1''''''2''''''''''''''''''%'''">
              <a:rPr lang="en-US" sz="1200" smtClean="0">
                <a:solidFill>
                  <a:schemeClr val="tx1"/>
                </a:solidFill>
              </a:rPr>
              <a:pPr/>
              <a:t>12%</a:t>
            </a:fld>
            <a:endParaRPr lang="en-US" sz="1200" dirty="0">
              <a:solidFill>
                <a:schemeClr val="tx1"/>
              </a:solidFill>
              <a:sym typeface="+mn-lt"/>
            </a:endParaRPr>
          </a:p>
        </p:txBody>
      </p:sp>
      <p:sp>
        <p:nvSpPr>
          <p:cNvPr id="7" name="Rectangle 6"/>
          <p:cNvSpPr/>
          <p:nvPr>
            <p:custDataLst>
              <p:tags r:id="rId5"/>
            </p:custDataLst>
          </p:nvPr>
        </p:nvSpPr>
        <p:spPr bwMode="gray">
          <a:xfrm>
            <a:off x="7062260" y="4889578"/>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D0F84B1-DFA2-44E9-A178-38D5DDD14891}" type="datetime'''''''''''''''9''''''''''''''''''''''%'''''''''''''''''">
              <a:rPr lang="en-US" sz="1200" smtClean="0">
                <a:solidFill>
                  <a:schemeClr val="bg1"/>
                </a:solidFill>
              </a:rPr>
              <a:pPr/>
              <a:t>9%</a:t>
            </a:fld>
            <a:endParaRPr lang="en-US" sz="1200" dirty="0">
              <a:solidFill>
                <a:schemeClr val="bg1"/>
              </a:solidFill>
              <a:sym typeface="+mn-lt"/>
            </a:endParaRPr>
          </a:p>
        </p:txBody>
      </p:sp>
      <p:sp>
        <p:nvSpPr>
          <p:cNvPr id="8" name="Rectangle 7"/>
          <p:cNvSpPr/>
          <p:nvPr>
            <p:custDataLst>
              <p:tags r:id="rId6"/>
            </p:custDataLst>
          </p:nvPr>
        </p:nvSpPr>
        <p:spPr bwMode="gray">
          <a:xfrm>
            <a:off x="7062260" y="4660978"/>
            <a:ext cx="260350" cy="18256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716BC38D-D428-4F7E-BC40-A2DCB6EBFEB6}" type="datetime'''''''''''''''''''''''''''''''''''3''''''%'''''''''''''''''">
              <a:rPr lang="en-US" sz="1200" smtClean="0">
                <a:solidFill>
                  <a:schemeClr val="bg1"/>
                </a:solidFill>
              </a:rPr>
              <a:pPr/>
              <a:t>3%</a:t>
            </a:fld>
            <a:endParaRPr lang="en-US" sz="1200" dirty="0">
              <a:solidFill>
                <a:schemeClr val="bg1"/>
              </a:solidFill>
              <a:sym typeface="+mn-lt"/>
            </a:endParaRPr>
          </a:p>
        </p:txBody>
      </p:sp>
      <p:sp>
        <p:nvSpPr>
          <p:cNvPr id="9" name="Rectangle 8"/>
          <p:cNvSpPr/>
          <p:nvPr>
            <p:custDataLst>
              <p:tags r:id="rId7"/>
            </p:custDataLst>
          </p:nvPr>
        </p:nvSpPr>
        <p:spPr bwMode="auto">
          <a:xfrm>
            <a:off x="5514447" y="5268991"/>
            <a:ext cx="974725"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13DF3D40-143C-4BC6-8E19-FAB715CFF1B0}" type="datetime'''Equi''pment o''''''''r B''u''ildin''''''''g'' D''amag''''e'">
              <a:rPr lang="en-US" sz="1000" smtClean="0">
                <a:solidFill>
                  <a:schemeClr val="tx1"/>
                </a:solidFill>
              </a:rPr>
              <a:pPr/>
              <a:t>Equipment or Building Damage</a:t>
            </a:fld>
            <a:endParaRPr lang="en-US" sz="1000" dirty="0">
              <a:solidFill>
                <a:schemeClr val="tx1"/>
              </a:solidFill>
              <a:latin typeface="Arial"/>
              <a:sym typeface="Arial"/>
            </a:endParaRPr>
          </a:p>
        </p:txBody>
      </p:sp>
      <p:sp>
        <p:nvSpPr>
          <p:cNvPr id="10" name="Rectangle 9"/>
          <p:cNvSpPr/>
          <p:nvPr>
            <p:custDataLst>
              <p:tags r:id="rId8"/>
            </p:custDataLst>
          </p:nvPr>
        </p:nvSpPr>
        <p:spPr bwMode="gray">
          <a:xfrm>
            <a:off x="5830360" y="4333953"/>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4D092C30-765E-4E8C-91FA-DE088FFBF1A0}" type="datetime'''1''''6''''''''''''''%'''''''''">
              <a:rPr lang="en-US" sz="1200" smtClean="0">
                <a:solidFill>
                  <a:schemeClr val="tx1"/>
                </a:solidFill>
              </a:rPr>
              <a:pPr/>
              <a:t>16%</a:t>
            </a:fld>
            <a:endParaRPr lang="en-US" sz="1200" dirty="0">
              <a:solidFill>
                <a:schemeClr val="tx1"/>
              </a:solidFill>
              <a:sym typeface="+mn-lt"/>
            </a:endParaRPr>
          </a:p>
        </p:txBody>
      </p:sp>
      <p:sp>
        <p:nvSpPr>
          <p:cNvPr id="11" name="Rectangle 10"/>
          <p:cNvSpPr/>
          <p:nvPr>
            <p:custDataLst>
              <p:tags r:id="rId9"/>
            </p:custDataLst>
          </p:nvPr>
        </p:nvSpPr>
        <p:spPr bwMode="gray">
          <a:xfrm>
            <a:off x="5830360" y="483242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5A93ACE8-9B43-45A6-B98F-8DAA59B93759}" type="datetime'1''''''''''''''''''''''''''2''''''%'''''">
              <a:rPr lang="en-US" sz="1200" smtClean="0">
                <a:solidFill>
                  <a:schemeClr val="bg1"/>
                </a:solidFill>
              </a:rPr>
              <a:pPr/>
              <a:t>12%</a:t>
            </a:fld>
            <a:endParaRPr lang="en-US" sz="1200" dirty="0">
              <a:solidFill>
                <a:schemeClr val="bg1"/>
              </a:solidFill>
              <a:sym typeface="+mn-lt"/>
            </a:endParaRPr>
          </a:p>
        </p:txBody>
      </p:sp>
      <p:sp>
        <p:nvSpPr>
          <p:cNvPr id="12" name="Rectangle 11"/>
          <p:cNvSpPr/>
          <p:nvPr>
            <p:custDataLst>
              <p:tags r:id="rId10"/>
            </p:custDataLst>
          </p:nvPr>
        </p:nvSpPr>
        <p:spPr bwMode="gray">
          <a:xfrm>
            <a:off x="5871635" y="4527628"/>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C86BE77-8E38-442C-8E54-021144DE922E}" type="datetime'''''''4''''''%'''">
              <a:rPr lang="en-US" sz="1200" smtClean="0">
                <a:solidFill>
                  <a:schemeClr val="bg1"/>
                </a:solidFill>
              </a:rPr>
              <a:pPr/>
              <a:t>4%</a:t>
            </a:fld>
            <a:endParaRPr lang="en-US" sz="1200" dirty="0">
              <a:solidFill>
                <a:schemeClr val="bg1"/>
              </a:solidFill>
              <a:sym typeface="+mn-lt"/>
            </a:endParaRPr>
          </a:p>
        </p:txBody>
      </p:sp>
      <p:sp>
        <p:nvSpPr>
          <p:cNvPr id="13" name="Rectangle 12"/>
          <p:cNvSpPr/>
          <p:nvPr>
            <p:custDataLst>
              <p:tags r:id="rId11"/>
            </p:custDataLst>
          </p:nvPr>
        </p:nvSpPr>
        <p:spPr bwMode="auto">
          <a:xfrm>
            <a:off x="4419072" y="5268991"/>
            <a:ext cx="7937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821985AA-C6C9-4E80-8F6E-9ED5F79DCAB4}" type="datetime'P''''o''''we''''r F''''''''''''''a''''i''l''''''u''r''e'">
              <a:rPr lang="en-US" sz="1000" smtClean="0">
                <a:solidFill>
                  <a:schemeClr val="tx1"/>
                </a:solidFill>
              </a:rPr>
              <a:pPr/>
              <a:t>Power Failure</a:t>
            </a:fld>
            <a:endParaRPr lang="en-US" sz="1000" dirty="0">
              <a:solidFill>
                <a:schemeClr val="tx1"/>
              </a:solidFill>
              <a:latin typeface="Arial"/>
              <a:sym typeface="Arial"/>
            </a:endParaRPr>
          </a:p>
        </p:txBody>
      </p:sp>
      <p:sp>
        <p:nvSpPr>
          <p:cNvPr id="14" name="Rectangle 13"/>
          <p:cNvSpPr/>
          <p:nvPr>
            <p:custDataLst>
              <p:tags r:id="rId12"/>
            </p:custDataLst>
          </p:nvPr>
        </p:nvSpPr>
        <p:spPr bwMode="gray">
          <a:xfrm>
            <a:off x="4644497" y="4029153"/>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B926B89E-23D3-4832-8710-0C573581A919}" type="datetime'''''''''''''''''''2''''''''''''''4''''''''''''%'">
              <a:rPr lang="en-US" sz="1200" smtClean="0">
                <a:solidFill>
                  <a:schemeClr val="tx1"/>
                </a:solidFill>
              </a:rPr>
              <a:pPr/>
              <a:t>24%</a:t>
            </a:fld>
            <a:endParaRPr lang="en-US" sz="1200" dirty="0">
              <a:solidFill>
                <a:schemeClr val="tx1"/>
              </a:solidFill>
              <a:sym typeface="+mn-lt"/>
            </a:endParaRPr>
          </a:p>
        </p:txBody>
      </p:sp>
      <p:sp>
        <p:nvSpPr>
          <p:cNvPr id="15" name="Rectangle 14"/>
          <p:cNvSpPr/>
          <p:nvPr>
            <p:custDataLst>
              <p:tags r:id="rId13"/>
            </p:custDataLst>
          </p:nvPr>
        </p:nvSpPr>
        <p:spPr bwMode="gray">
          <a:xfrm>
            <a:off x="4644497" y="477527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400B0781-2E37-4793-A98A-2FF666875C8E}" type="datetime'''''''''''''''''''''''''15''''''''''''''''''''%'''''''''''''">
              <a:rPr lang="en-US" sz="1200" smtClean="0">
                <a:solidFill>
                  <a:schemeClr val="bg1"/>
                </a:solidFill>
              </a:rPr>
              <a:pPr/>
              <a:t>15%</a:t>
            </a:fld>
            <a:endParaRPr lang="en-US" sz="1200" dirty="0">
              <a:solidFill>
                <a:schemeClr val="bg1"/>
              </a:solidFill>
              <a:sym typeface="+mn-lt"/>
            </a:endParaRPr>
          </a:p>
        </p:txBody>
      </p:sp>
      <p:sp>
        <p:nvSpPr>
          <p:cNvPr id="16" name="Rectangle 15"/>
          <p:cNvSpPr/>
          <p:nvPr>
            <p:custDataLst>
              <p:tags r:id="rId14"/>
            </p:custDataLst>
          </p:nvPr>
        </p:nvSpPr>
        <p:spPr bwMode="gray">
          <a:xfrm>
            <a:off x="4685772" y="4318078"/>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56628BDD-06A2-420B-B59C-97427168D059}" type="datetime'''''''''''''''''''''''''9%'''''''''''''''''''''''''''''''''">
              <a:rPr lang="en-US" sz="1200" smtClean="0">
                <a:solidFill>
                  <a:schemeClr val="bg1"/>
                </a:solidFill>
              </a:rPr>
              <a:pPr/>
              <a:t>9%</a:t>
            </a:fld>
            <a:endParaRPr lang="en-US" sz="1200" dirty="0">
              <a:solidFill>
                <a:schemeClr val="bg1"/>
              </a:solidFill>
              <a:sym typeface="+mn-lt"/>
            </a:endParaRPr>
          </a:p>
        </p:txBody>
      </p:sp>
      <p:sp>
        <p:nvSpPr>
          <p:cNvPr id="17" name="Rectangle 16"/>
          <p:cNvSpPr/>
          <p:nvPr>
            <p:custDataLst>
              <p:tags r:id="rId15"/>
            </p:custDataLst>
          </p:nvPr>
        </p:nvSpPr>
        <p:spPr bwMode="auto">
          <a:xfrm>
            <a:off x="3137960" y="5268991"/>
            <a:ext cx="984250"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2BAFF42E-555E-4955-AFA0-5F92848FF173}" type="datetime'I''''sol''ated'''' H''''ardware'''' ''F''a''''il''u''r''e'''''">
              <a:rPr lang="en-US" sz="1000" smtClean="0">
                <a:solidFill>
                  <a:schemeClr val="tx1"/>
                </a:solidFill>
              </a:rPr>
              <a:pPr/>
              <a:t>Isolated Hardware Failure</a:t>
            </a:fld>
            <a:endParaRPr lang="en-US" sz="1000" dirty="0">
              <a:solidFill>
                <a:schemeClr val="tx1"/>
              </a:solidFill>
              <a:latin typeface="Arial"/>
              <a:sym typeface="Arial"/>
            </a:endParaRPr>
          </a:p>
        </p:txBody>
      </p:sp>
      <p:sp>
        <p:nvSpPr>
          <p:cNvPr id="18" name="Rectangle 17"/>
          <p:cNvSpPr/>
          <p:nvPr>
            <p:custDataLst>
              <p:tags r:id="rId16"/>
            </p:custDataLst>
          </p:nvPr>
        </p:nvSpPr>
        <p:spPr bwMode="gray">
          <a:xfrm>
            <a:off x="3458635" y="352432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D4515A45-049E-42D9-8DA2-34D3D8DC6ECD}" type="datetime'''''''''''''''''3''''''''''''''''''''''''''''''''''7%'''''''">
              <a:rPr lang="en-US" sz="1200" smtClean="0">
                <a:solidFill>
                  <a:schemeClr val="tx1"/>
                </a:solidFill>
              </a:rPr>
              <a:pPr/>
              <a:t>37%</a:t>
            </a:fld>
            <a:endParaRPr lang="en-US" sz="1200" dirty="0">
              <a:solidFill>
                <a:schemeClr val="tx1"/>
              </a:solidFill>
              <a:sym typeface="+mn-lt"/>
            </a:endParaRPr>
          </a:p>
        </p:txBody>
      </p:sp>
      <p:sp>
        <p:nvSpPr>
          <p:cNvPr id="19" name="Rectangle 18"/>
          <p:cNvSpPr/>
          <p:nvPr>
            <p:custDataLst>
              <p:tags r:id="rId17"/>
            </p:custDataLst>
          </p:nvPr>
        </p:nvSpPr>
        <p:spPr bwMode="gray">
          <a:xfrm>
            <a:off x="3458635" y="448952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9136AEF7-3BB1-4B39-9D46-E932F1236611}" type="datetime'''''''''''''''3''''''''''''''''''''''''''''''''''''''''0%'''''">
              <a:rPr lang="en-US" sz="1200" smtClean="0">
                <a:solidFill>
                  <a:schemeClr val="bg1"/>
                </a:solidFill>
              </a:rPr>
              <a:pPr/>
              <a:t>30%</a:t>
            </a:fld>
            <a:endParaRPr lang="en-US" sz="1200" dirty="0">
              <a:solidFill>
                <a:schemeClr val="bg1"/>
              </a:solidFill>
              <a:latin typeface="Arial"/>
              <a:sym typeface="Arial"/>
            </a:endParaRPr>
          </a:p>
        </p:txBody>
      </p:sp>
      <p:sp>
        <p:nvSpPr>
          <p:cNvPr id="20" name="Rectangle 19"/>
          <p:cNvSpPr/>
          <p:nvPr>
            <p:custDataLst>
              <p:tags r:id="rId18"/>
            </p:custDataLst>
          </p:nvPr>
        </p:nvSpPr>
        <p:spPr bwMode="gray">
          <a:xfrm>
            <a:off x="3499910" y="3779916"/>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363C6CB7-D7C6-4708-9F1D-C8522E3EF96D}" type="datetime'''''''''''''''''''7''''''''''''''''''''''''%'''''''">
              <a:rPr lang="en-US" sz="1200" smtClean="0">
                <a:solidFill>
                  <a:schemeClr val="bg1"/>
                </a:solidFill>
              </a:rPr>
              <a:pPr/>
              <a:t>7%</a:t>
            </a:fld>
            <a:endParaRPr lang="en-US" sz="1200" dirty="0">
              <a:solidFill>
                <a:schemeClr val="bg1"/>
              </a:solidFill>
              <a:sym typeface="+mn-lt"/>
            </a:endParaRPr>
          </a:p>
        </p:txBody>
      </p:sp>
      <p:sp>
        <p:nvSpPr>
          <p:cNvPr id="21" name="Rectangle 20"/>
          <p:cNvSpPr/>
          <p:nvPr>
            <p:custDataLst>
              <p:tags r:id="rId19"/>
            </p:custDataLst>
          </p:nvPr>
        </p:nvSpPr>
        <p:spPr bwMode="auto">
          <a:xfrm>
            <a:off x="2015597" y="5268991"/>
            <a:ext cx="847725"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DEE4DF59-5995-433E-A2F3-2CF9ACCAA85D}" type="datetime'So''''f''''tw''''''a''''re'''''' ''''''''''''I''''ss''''ue'''">
              <a:rPr lang="en-US" sz="1000" smtClean="0">
                <a:solidFill>
                  <a:schemeClr val="tx1"/>
                </a:solidFill>
              </a:rPr>
              <a:pPr/>
              <a:t>Software Issue</a:t>
            </a:fld>
            <a:endParaRPr lang="en-US" sz="1000" dirty="0">
              <a:solidFill>
                <a:schemeClr val="tx1"/>
              </a:solidFill>
              <a:latin typeface="Arial"/>
              <a:sym typeface="Arial"/>
            </a:endParaRPr>
          </a:p>
        </p:txBody>
      </p:sp>
      <p:sp>
        <p:nvSpPr>
          <p:cNvPr id="22" name="Rectangle 21"/>
          <p:cNvSpPr/>
          <p:nvPr>
            <p:custDataLst>
              <p:tags r:id="rId20"/>
            </p:custDataLst>
          </p:nvPr>
        </p:nvSpPr>
        <p:spPr bwMode="gray">
          <a:xfrm>
            <a:off x="2268010" y="276232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69DA408A-3360-43F5-85C9-E63572D847E8}" type="datetime'''''''''5''''''''7''''%'''''''''''''''''''''''''''''''">
              <a:rPr lang="en-US" sz="1200" smtClean="0">
                <a:solidFill>
                  <a:schemeClr val="tx1"/>
                </a:solidFill>
              </a:rPr>
              <a:pPr/>
              <a:t>57%</a:t>
            </a:fld>
            <a:endParaRPr lang="en-US" sz="1200" dirty="0">
              <a:solidFill>
                <a:schemeClr val="tx1"/>
              </a:solidFill>
              <a:sym typeface="+mn-lt"/>
            </a:endParaRPr>
          </a:p>
        </p:txBody>
      </p:sp>
      <p:sp>
        <p:nvSpPr>
          <p:cNvPr id="23" name="Rectangle 22"/>
          <p:cNvSpPr/>
          <p:nvPr>
            <p:custDataLst>
              <p:tags r:id="rId21"/>
            </p:custDataLst>
          </p:nvPr>
        </p:nvSpPr>
        <p:spPr bwMode="gray">
          <a:xfrm>
            <a:off x="2268010" y="4122816"/>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65BA6FEA-70ED-4ADC-8B84-CE202F0F8D1F}" type="datetime'''4''''''''''''''''''''''''''''''''''''''''''''9''%'">
              <a:rPr lang="en-US" sz="1200" smtClean="0">
                <a:solidFill>
                  <a:schemeClr val="bg1"/>
                </a:solidFill>
              </a:rPr>
              <a:pPr/>
              <a:t>49%</a:t>
            </a:fld>
            <a:endParaRPr lang="en-US" sz="1200" dirty="0">
              <a:solidFill>
                <a:schemeClr val="bg1"/>
              </a:solidFill>
              <a:sym typeface="+mn-lt"/>
            </a:endParaRPr>
          </a:p>
        </p:txBody>
      </p:sp>
      <p:sp>
        <p:nvSpPr>
          <p:cNvPr id="24" name="Rectangle 23"/>
          <p:cNvSpPr/>
          <p:nvPr>
            <p:custDataLst>
              <p:tags r:id="rId22"/>
            </p:custDataLst>
          </p:nvPr>
        </p:nvSpPr>
        <p:spPr bwMode="gray">
          <a:xfrm>
            <a:off x="2309285" y="3032203"/>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E4667FAD-AFF2-4660-924F-FC8BFC1E2A42}" type="datetime'''''''''''''''''''''''8''''''''''''''''''''''''%'">
              <a:rPr lang="en-US" sz="1200" smtClean="0">
                <a:solidFill>
                  <a:schemeClr val="bg1"/>
                </a:solidFill>
              </a:rPr>
              <a:pPr/>
              <a:t>8%</a:t>
            </a:fld>
            <a:endParaRPr lang="en-US" sz="1200" dirty="0">
              <a:solidFill>
                <a:schemeClr val="bg1"/>
              </a:solidFill>
              <a:sym typeface="+mn-lt"/>
            </a:endParaRPr>
          </a:p>
        </p:txBody>
      </p:sp>
      <p:sp>
        <p:nvSpPr>
          <p:cNvPr id="25" name="Rectangle 24"/>
          <p:cNvSpPr/>
          <p:nvPr>
            <p:custDataLst>
              <p:tags r:id="rId23"/>
            </p:custDataLst>
          </p:nvPr>
        </p:nvSpPr>
        <p:spPr bwMode="auto">
          <a:xfrm>
            <a:off x="880535" y="5268991"/>
            <a:ext cx="73818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94BB57BA-FA09-46BD-91B6-189013F94243}" type="datetime'''''''Hu''''m''an ''''''''''E''''r''ror'''''">
              <a:rPr lang="en-US" sz="1000" smtClean="0">
                <a:solidFill>
                  <a:schemeClr val="tx1"/>
                </a:solidFill>
              </a:rPr>
              <a:pPr/>
              <a:t>Human Error</a:t>
            </a:fld>
            <a:endParaRPr lang="en-US" sz="1000" dirty="0">
              <a:solidFill>
                <a:schemeClr val="tx1"/>
              </a:solidFill>
              <a:sym typeface="+mn-lt"/>
            </a:endParaRPr>
          </a:p>
        </p:txBody>
      </p:sp>
      <p:sp>
        <p:nvSpPr>
          <p:cNvPr id="26" name="Rectangle 25"/>
          <p:cNvSpPr/>
          <p:nvPr>
            <p:custDataLst>
              <p:tags r:id="rId24"/>
            </p:custDataLst>
          </p:nvPr>
        </p:nvSpPr>
        <p:spPr bwMode="gray">
          <a:xfrm>
            <a:off x="1077385" y="2533728"/>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51C61A2B-E976-4BFD-B551-FE9787E0B85E}" type="datetime'''''''''''''63''''''''''''''''''''''''''''''%'''''''''">
              <a:rPr lang="en-US" sz="1200" smtClean="0">
                <a:solidFill>
                  <a:schemeClr val="tx1"/>
                </a:solidFill>
              </a:rPr>
              <a:pPr/>
              <a:t>63%</a:t>
            </a:fld>
            <a:endParaRPr lang="en-US" sz="1200" dirty="0">
              <a:solidFill>
                <a:schemeClr val="tx1"/>
              </a:solidFill>
              <a:sym typeface="+mn-lt"/>
            </a:endParaRPr>
          </a:p>
        </p:txBody>
      </p:sp>
      <p:sp>
        <p:nvSpPr>
          <p:cNvPr id="27" name="Rectangle 26"/>
          <p:cNvSpPr/>
          <p:nvPr>
            <p:custDataLst>
              <p:tags r:id="rId25"/>
            </p:custDataLst>
          </p:nvPr>
        </p:nvSpPr>
        <p:spPr bwMode="gray">
          <a:xfrm>
            <a:off x="1077385" y="4408566"/>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A6B4521E-D984-41D4-9ED0-92987991603E}" type="datetime'''''''3''''''''''''''''''''''''''4''''''''''''''''''''''%'''">
              <a:rPr lang="en-US" sz="1200" smtClean="0">
                <a:solidFill>
                  <a:schemeClr val="bg1"/>
                </a:solidFill>
              </a:rPr>
              <a:pPr/>
              <a:t>34%</a:t>
            </a:fld>
            <a:endParaRPr lang="en-US" sz="1200" dirty="0">
              <a:solidFill>
                <a:schemeClr val="bg1"/>
              </a:solidFill>
              <a:sym typeface="+mn-lt"/>
            </a:endParaRPr>
          </a:p>
        </p:txBody>
      </p:sp>
      <p:sp>
        <p:nvSpPr>
          <p:cNvPr id="28" name="Rectangle 27"/>
          <p:cNvSpPr/>
          <p:nvPr>
            <p:custDataLst>
              <p:tags r:id="rId26"/>
            </p:custDataLst>
          </p:nvPr>
        </p:nvSpPr>
        <p:spPr bwMode="gray">
          <a:xfrm>
            <a:off x="1077385" y="3203653"/>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F56D5B9D-6F3D-4903-BD38-DF332DCF25F5}" type="datetime'''''''''''''''''''''''''2''''''''''9''''''''''''''''''%'">
              <a:rPr lang="en-US" sz="1200" smtClean="0">
                <a:solidFill>
                  <a:schemeClr val="bg1"/>
                </a:solidFill>
              </a:rPr>
              <a:pPr/>
              <a:t>29%</a:t>
            </a:fld>
            <a:endParaRPr lang="en-US" sz="1200" dirty="0">
              <a:solidFill>
                <a:schemeClr val="bg1"/>
              </a:solidFill>
              <a:latin typeface="Arial"/>
              <a:sym typeface="Arial"/>
            </a:endParaRPr>
          </a:p>
        </p:txBody>
      </p:sp>
      <p:sp>
        <p:nvSpPr>
          <p:cNvPr id="29" name="Rectangle 28"/>
          <p:cNvSpPr/>
          <p:nvPr>
            <p:custDataLst>
              <p:tags r:id="rId27"/>
            </p:custDataLst>
          </p:nvPr>
        </p:nvSpPr>
        <p:spPr bwMode="auto">
          <a:xfrm>
            <a:off x="6333597" y="3227466"/>
            <a:ext cx="179387" cy="133350"/>
          </a:xfrm>
          <a:prstGeom prst="rect">
            <a:avLst/>
          </a:prstGeom>
          <a:solidFill>
            <a:schemeClr val="accent2"/>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custDataLst>
              <p:tags r:id="rId28"/>
            </p:custDataLst>
          </p:nvPr>
        </p:nvSpPr>
        <p:spPr bwMode="auto">
          <a:xfrm>
            <a:off x="6333597" y="3024266"/>
            <a:ext cx="179387" cy="133350"/>
          </a:xfrm>
          <a:prstGeom prst="rect">
            <a:avLst/>
          </a:prstGeom>
          <a:solidFill>
            <a:schemeClr val="accent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custDataLst>
              <p:tags r:id="rId29"/>
            </p:custDataLst>
          </p:nvPr>
        </p:nvSpPr>
        <p:spPr bwMode="auto">
          <a:xfrm>
            <a:off x="6563785" y="3224291"/>
            <a:ext cx="5969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33F9DA9A-70DA-4A23-BF4A-70C68E8F5F5B}" type="datetime'''''Fr''''''''''''e''q''u''''''''e''''''''nt''''''l''''''''y'">
              <a:rPr lang="en-US" sz="1000" smtClean="0">
                <a:solidFill>
                  <a:schemeClr val="tx1"/>
                </a:solidFill>
              </a:rPr>
              <a:pPr algn="l"/>
              <a:t>Frequently</a:t>
            </a:fld>
            <a:endParaRPr lang="en-US" sz="1000" dirty="0">
              <a:solidFill>
                <a:schemeClr val="tx1"/>
              </a:solidFill>
              <a:sym typeface="+mn-lt"/>
            </a:endParaRPr>
          </a:p>
        </p:txBody>
      </p:sp>
      <p:sp>
        <p:nvSpPr>
          <p:cNvPr id="32" name="Rectangle 31"/>
          <p:cNvSpPr/>
          <p:nvPr>
            <p:custDataLst>
              <p:tags r:id="rId30"/>
            </p:custDataLst>
          </p:nvPr>
        </p:nvSpPr>
        <p:spPr bwMode="auto">
          <a:xfrm>
            <a:off x="6563785" y="3021091"/>
            <a:ext cx="892175"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EF7D1784-6493-4F75-BB76-03673C43B319}" type="datetime'''V''''''''e''''''''r''y ''''''''''F''''r''e''qu''''''ently'">
              <a:rPr lang="en-US" sz="1000" smtClean="0">
                <a:solidFill>
                  <a:schemeClr val="tx1"/>
                </a:solidFill>
              </a:rPr>
              <a:pPr algn="l"/>
              <a:t>Very Frequently</a:t>
            </a:fld>
            <a:endParaRPr lang="en-US" sz="1000" dirty="0">
              <a:solidFill>
                <a:schemeClr val="tx1"/>
              </a:solidFill>
              <a:latin typeface="Arial"/>
              <a:sym typeface="Arial"/>
            </a:endParaRPr>
          </a:p>
        </p:txBody>
      </p:sp>
      <p:sp>
        <p:nvSpPr>
          <p:cNvPr id="33" name="TextBox 32"/>
          <p:cNvSpPr txBox="1"/>
          <p:nvPr/>
        </p:nvSpPr>
        <p:spPr>
          <a:xfrm>
            <a:off x="675118" y="1760805"/>
            <a:ext cx="6977692" cy="523220"/>
          </a:xfrm>
          <a:prstGeom prst="rect">
            <a:avLst/>
          </a:prstGeom>
          <a:noFill/>
        </p:spPr>
        <p:txBody>
          <a:bodyPr wrap="square" rtlCol="0">
            <a:spAutoFit/>
          </a:bodyPr>
          <a:lstStyle/>
          <a:p>
            <a:r>
              <a:rPr lang="en-US" sz="1400" b="1" dirty="0"/>
              <a:t>How frequently does each of the following lead to a data loss that requires recovery from backup?</a:t>
            </a:r>
          </a:p>
        </p:txBody>
      </p:sp>
      <p:sp>
        <p:nvSpPr>
          <p:cNvPr id="34" name="TextBox 33"/>
          <p:cNvSpPr txBox="1"/>
          <p:nvPr/>
        </p:nvSpPr>
        <p:spPr>
          <a:xfrm>
            <a:off x="2104498" y="5768706"/>
            <a:ext cx="4251325" cy="246221"/>
          </a:xfrm>
          <a:prstGeom prst="rect">
            <a:avLst/>
          </a:prstGeom>
          <a:noFill/>
        </p:spPr>
        <p:txBody>
          <a:bodyPr wrap="square" rtlCol="0">
            <a:spAutoFit/>
          </a:bodyPr>
          <a:lstStyle/>
          <a:p>
            <a:r>
              <a:rPr lang="en-US" sz="1000" dirty="0"/>
              <a:t>Source: Info-Tech Research Group; </a:t>
            </a:r>
            <a:r>
              <a:rPr lang="en-US" sz="1000" i="1" dirty="0"/>
              <a:t>N=82</a:t>
            </a:r>
          </a:p>
        </p:txBody>
      </p:sp>
      <p:sp>
        <p:nvSpPr>
          <p:cNvPr id="35" name="Rectangle 34"/>
          <p:cNvSpPr/>
          <p:nvPr/>
        </p:nvSpPr>
        <p:spPr>
          <a:xfrm>
            <a:off x="737772" y="2492342"/>
            <a:ext cx="1008111" cy="27224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6205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p:nvPr/>
        </p:nvSpPr>
        <p:spPr>
          <a:xfrm>
            <a:off x="-1" y="-1905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US" sz="2400" dirty="0"/>
              <a:t>Human error almost lost Pixar the Toy Story 2 film  </a:t>
            </a:r>
            <a:endParaRPr lang="en-US" sz="2400" dirty="0">
              <a:latin typeface="+mj-lt"/>
            </a:endParaRPr>
          </a:p>
        </p:txBody>
      </p:sp>
      <p:sp>
        <p:nvSpPr>
          <p:cNvPr id="3" name="Rectangle 3"/>
          <p:cNvSpPr/>
          <p:nvPr/>
        </p:nvSpPr>
        <p:spPr>
          <a:xfrm>
            <a:off x="0" y="1920036"/>
            <a:ext cx="5460024" cy="4604590"/>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200" dirty="0">
              <a:latin typeface="+mj-lt"/>
            </a:endParaRPr>
          </a:p>
        </p:txBody>
      </p:sp>
      <p:sp>
        <p:nvSpPr>
          <p:cNvPr id="4" name="TextBox 3"/>
          <p:cNvSpPr txBox="1"/>
          <p:nvPr/>
        </p:nvSpPr>
        <p:spPr>
          <a:xfrm>
            <a:off x="251521" y="1999510"/>
            <a:ext cx="4656763" cy="4324261"/>
          </a:xfrm>
          <a:prstGeom prst="rect">
            <a:avLst/>
          </a:prstGeom>
        </p:spPr>
        <p:txBody>
          <a:bodyPr wrap="square" rtlCol="0">
            <a:spAutoFit/>
          </a:bodyPr>
          <a:lstStyle/>
          <a:p>
            <a:pPr>
              <a:spcAft>
                <a:spcPts val="600"/>
              </a:spcAft>
            </a:pPr>
            <a:r>
              <a:rPr lang="en-US" sz="1200" b="1" dirty="0">
                <a:solidFill>
                  <a:schemeClr val="bg1"/>
                </a:solidFill>
              </a:rPr>
              <a:t>Situation </a:t>
            </a:r>
          </a:p>
          <a:p>
            <a:pPr>
              <a:spcAft>
                <a:spcPts val="600"/>
              </a:spcAft>
            </a:pPr>
            <a:r>
              <a:rPr lang="en-US" sz="1200" dirty="0">
                <a:solidFill>
                  <a:schemeClr val="bg1"/>
                </a:solidFill>
              </a:rPr>
              <a:t>In the late 1990s, the Pixar team was working on the production of Toy Story 2. The team was using Linux machines, which contain a command that deletes all data below the current directory that it is run on. </a:t>
            </a:r>
          </a:p>
          <a:p>
            <a:pPr>
              <a:spcAft>
                <a:spcPts val="600"/>
              </a:spcAft>
            </a:pPr>
            <a:r>
              <a:rPr lang="en-US" sz="1200" b="1" dirty="0">
                <a:solidFill>
                  <a:schemeClr val="bg1"/>
                </a:solidFill>
              </a:rPr>
              <a:t>Incident  </a:t>
            </a:r>
          </a:p>
          <a:p>
            <a:pPr>
              <a:spcAft>
                <a:spcPts val="600"/>
              </a:spcAft>
            </a:pPr>
            <a:r>
              <a:rPr lang="en-US" sz="1200" dirty="0">
                <a:solidFill>
                  <a:schemeClr val="bg1"/>
                </a:solidFill>
              </a:rPr>
              <a:t>An employee accidently ran the command at the root level of the project. The Toy Story project started disappearing. In a panicked attempt to save the data, they unplugged the machines. When they restarted the machines, 90% of the movie was gone. The effort required to recreate the film up to that point would have taken a full year with 150 staff. </a:t>
            </a:r>
          </a:p>
          <a:p>
            <a:pPr>
              <a:spcBef>
                <a:spcPts val="600"/>
              </a:spcBef>
              <a:spcAft>
                <a:spcPts val="600"/>
              </a:spcAft>
            </a:pPr>
            <a:r>
              <a:rPr lang="en-US" sz="1200" b="1" dirty="0">
                <a:solidFill>
                  <a:schemeClr val="bg1"/>
                </a:solidFill>
              </a:rPr>
              <a:t>Impact </a:t>
            </a:r>
          </a:p>
          <a:p>
            <a:pPr>
              <a:spcBef>
                <a:spcPts val="600"/>
              </a:spcBef>
              <a:spcAft>
                <a:spcPts val="600"/>
              </a:spcAft>
            </a:pPr>
            <a:r>
              <a:rPr lang="en-US" sz="1200" dirty="0">
                <a:solidFill>
                  <a:schemeClr val="bg1"/>
                </a:solidFill>
              </a:rPr>
              <a:t>The technical director turned to their backups of the film. It turns out the backups from the last month had failed. Because they were not in the habit of regularly testing their backups, they had not realized this. The Technical Director had a backup of the film on her home computer. It was about two weeks old, but they were able to retrieve the data and footage by connecting her machine to the local network and copying over the files. </a:t>
            </a:r>
          </a:p>
        </p:txBody>
      </p:sp>
      <p:grpSp>
        <p:nvGrpSpPr>
          <p:cNvPr id="12" name="Group 11"/>
          <p:cNvGrpSpPr/>
          <p:nvPr/>
        </p:nvGrpSpPr>
        <p:grpSpPr>
          <a:xfrm>
            <a:off x="-1" y="1139383"/>
            <a:ext cx="9144001" cy="796519"/>
            <a:chOff x="-2" y="294436"/>
            <a:chExt cx="9144001" cy="796519"/>
          </a:xfrm>
          <a:solidFill>
            <a:schemeClr val="accent3"/>
          </a:solidFill>
        </p:grpSpPr>
        <p:sp>
          <p:nvSpPr>
            <p:cNvPr id="13" name="Rectangle 12"/>
            <p:cNvSpPr/>
            <p:nvPr/>
          </p:nvSpPr>
          <p:spPr>
            <a:xfrm>
              <a:off x="-2" y="294436"/>
              <a:ext cx="9144001" cy="796519"/>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a:t>CASE STUDY</a:t>
              </a:r>
            </a:p>
          </p:txBody>
        </p:sp>
        <p:sp>
          <p:nvSpPr>
            <p:cNvPr id="14" name="TextBox 13"/>
            <p:cNvSpPr txBox="1"/>
            <p:nvPr/>
          </p:nvSpPr>
          <p:spPr>
            <a:xfrm>
              <a:off x="3260376" y="374666"/>
              <a:ext cx="870437" cy="612155"/>
            </a:xfrm>
            <a:prstGeom prst="rect">
              <a:avLst/>
            </a:prstGeom>
            <a:solidFill>
              <a:schemeClr val="accent1"/>
            </a:solidFill>
          </p:spPr>
          <p:txBody>
            <a:bodyPr wrap="square" rtlCol="0">
              <a:spAutoFit/>
            </a:bodyPr>
            <a:lstStyle/>
            <a:p>
              <a:pPr algn="r">
                <a:lnSpc>
                  <a:spcPct val="150000"/>
                </a:lnSpc>
              </a:pPr>
              <a:r>
                <a:rPr lang="en-CA" sz="1200" b="1" dirty="0">
                  <a:solidFill>
                    <a:schemeClr val="bg1"/>
                  </a:solidFill>
                </a:rPr>
                <a:t>Industry</a:t>
              </a:r>
            </a:p>
            <a:p>
              <a:pPr algn="r">
                <a:lnSpc>
                  <a:spcPct val="150000"/>
                </a:lnSpc>
              </a:pPr>
              <a:r>
                <a:rPr lang="en-CA" sz="1200" b="1" dirty="0">
                  <a:solidFill>
                    <a:schemeClr val="bg1"/>
                  </a:solidFill>
                </a:rPr>
                <a:t>Source</a:t>
              </a:r>
            </a:p>
          </p:txBody>
        </p:sp>
        <p:cxnSp>
          <p:nvCxnSpPr>
            <p:cNvPr id="15" name="Straight Connector 14"/>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noFill/>
            <a:ln>
              <a:noFill/>
            </a:ln>
            <a:effectLst>
              <a:outerShdw blurRad="25400" dist="25400" dir="2700000" algn="tl" rotWithShape="0">
                <a:prstClr val="black">
                  <a:alpha val="15000"/>
                </a:prstClr>
              </a:outerShdw>
            </a:effectLst>
          </p:spPr>
        </p:pic>
        <p:sp>
          <p:nvSpPr>
            <p:cNvPr id="17" name="Text Placeholder 9"/>
            <p:cNvSpPr txBox="1">
              <a:spLocks/>
            </p:cNvSpPr>
            <p:nvPr/>
          </p:nvSpPr>
          <p:spPr>
            <a:xfrm>
              <a:off x="4130813" y="374667"/>
              <a:ext cx="3740952" cy="646330"/>
            </a:xfrm>
            <a:prstGeom prst="rect">
              <a:avLst/>
            </a:prstGeom>
            <a:noFill/>
          </p:spPr>
          <p:txBody>
            <a:bodyPr/>
            <a:lstStyle>
              <a:lvl1pPr marL="0" indent="0" algn="l" rtl="0" eaLnBrk="1" fontAlgn="base" hangingPunct="1">
                <a:lnSpc>
                  <a:spcPct val="150000"/>
                </a:lnSpc>
                <a:spcBef>
                  <a:spcPts val="0"/>
                </a:spcBef>
                <a:spcAft>
                  <a:spcPct val="0"/>
                </a:spcAft>
                <a:buClr>
                  <a:schemeClr val="tx1"/>
                </a:buClr>
                <a:buSzPct val="120000"/>
                <a:buFont typeface="Arial" pitchFamily="34" charset="0"/>
                <a:buNone/>
                <a:defRPr sz="1200" b="1" kern="1200">
                  <a:solidFill>
                    <a:schemeClr val="bg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0" i="1" dirty="0"/>
                <a:t>Entertainment and Film </a:t>
              </a:r>
            </a:p>
            <a:p>
              <a:r>
                <a:rPr lang="en-US" b="0" i="1" dirty="0"/>
                <a:t>Dynamic Business Technologies </a:t>
              </a:r>
              <a:endParaRPr lang="en-CA" b="0" i="1" dirty="0"/>
            </a:p>
          </p:txBody>
        </p:sp>
      </p:grpSp>
      <p:pic>
        <p:nvPicPr>
          <p:cNvPr id="7" name="Picture 6" descr="A picture containing person, young, sitting, boy&#10;&#10;Description automatically generated">
            <a:extLst>
              <a:ext uri="{FF2B5EF4-FFF2-40B4-BE49-F238E27FC236}">
                <a16:creationId xmlns:a16="http://schemas.microsoft.com/office/drawing/2014/main" id="{4356AD52-66C8-4371-8B93-8B5F58CF910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460025" y="1937142"/>
            <a:ext cx="3683976" cy="4587483"/>
          </a:xfrm>
          <a:prstGeom prst="rect">
            <a:avLst/>
          </a:prstGeom>
        </p:spPr>
      </p:pic>
    </p:spTree>
    <p:extLst>
      <p:ext uri="{BB962C8B-B14F-4D97-AF65-F5344CB8AC3E}">
        <p14:creationId xmlns:p14="http://schemas.microsoft.com/office/powerpoint/2010/main" val="13892678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mISm2XMHlkq2hEdYx1rBW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8U5t7oUK2U.qy9tm3S_GT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vQo0V6J2vUy_I4hKV_uqP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rqhPaRnvU2zenPrJy3.r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pOF7Xc6DBEmUlOAbjO_2p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pHr3esesAkmeDYvmnbVJ0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PUA_gcxn6ki9jz8Uzce7y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W1VN4.D1k0eN.xosqZcNY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5AU62j1EGkOsMphgaV5Zn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zHEesFNFk02j5i1E4D6gh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IIYGXALZb0yQEjCsewC3y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lgvz_XkAK06_ptznDRVtxg"/>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IzhpEttMW0imVjEo4KNOa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pprqnvJirEaLp3GmqUjqAQ"/>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XVwODeTz7kaUL6zWHvvyC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ksBcpx5Nik.UGnjoMXx2W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SoL_AZjIhUSVTKSh8Wnc9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0y0ztqLccki2sr5J6yaOvQ"/>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x8SqtGkx0SPqhrESCWrrA"/>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aeGcsQwGrEmVrQZLkNyrV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CbCP1kAZJ0muNATZWR8b0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mrINFifIE6KGH4gPh615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Xmt1CY5Kp02aZpR_5zpJ3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0_l2v9w1uUiCbf._D2Ss3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Fm7gy_GPc0uZUSy9lhKez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iPd81Okh80C7txLq2lozH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pzQuIBHhQEG5dMnXLZynK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i1SU8H6b00C6ruKDoUdXQ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DgHyvfQnCUCi8kPuALoJV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eVmPfcgaCE2EqNSihRhMjA"/>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qbV7TizKUSZNU2uSnXsX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cVqujZ0dkE6AlajjpSVK9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g1jTaDe2IE60IU1BduvWr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n97rn9sHikixy8.Y4D0xpg"/>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q37II._dnEuNgg2qUP26w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Jw3eP45.60C88SHfkPjFIQ"/>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jVEgFJk8pkm06Dj8ldPU.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_TaK3AP7kU6mEM6svZ4dfQ"/>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dJ8lkGP6Ckmfc0_Ed2Tlo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zxMvxymGnU2KHL7aDCOic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dVKV9u1.SkG7am1zDcsEp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zEDqPChaPkCN868ZpQwpW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bpRv89hCvkO0EAXjdNHTL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ZZAEjXBBa0q7Sr.BQFUhI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kuUPbk2f30ykrz6HtlfAd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3WXhS3nGok2MBiBBkV_Sq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tnGhRay0YU2uGkTnJrjzj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SYQGQlyVDEi1xzuvv.vdsg"/>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eYs1r3pHkuv7GnN5CZj0w"/>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X1mATCkR1UKruKPCA6zH.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yBNDpeYGQUKzdrFA99NrSw"/>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9_krhklXfEazPv0MsXEgI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Bn.2juFXWE.igPihD44jQA"/>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dDRIFzyqekuPwYdhnIWiQ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l3CdWdaIdEGfPJGPMSdR0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s8hK5ZAXtESrVJtZYW4j6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JGM9FMBhku.CfAdNlqcr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MUVRjN8FAkeHRjX8GeuRY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_93SiEPrw0eQf9M_WPNME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dHRO8M0qgUKZhvRu9380NQ"/>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3226</Words>
  <Application>Microsoft Office PowerPoint</Application>
  <PresentationFormat>On-screen Show (4:3)</PresentationFormat>
  <Paragraphs>335</Paragraphs>
  <Slides>19</Slides>
  <Notes>19</Notes>
  <HiddenSlides>0</HiddenSlides>
  <MMClips>0</MMClips>
  <ScaleCrop>false</ScaleCrop>
  <HeadingPairs>
    <vt:vector size="10"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ariant>
        <vt:lpstr>Custom Shows</vt:lpstr>
      </vt:variant>
      <vt:variant>
        <vt:i4>1</vt:i4>
      </vt:variant>
    </vt:vector>
  </HeadingPairs>
  <TitlesOfParts>
    <vt:vector size="27" baseType="lpstr">
      <vt:lpstr>Arial</vt:lpstr>
      <vt:lpstr>Calibri</vt:lpstr>
      <vt:lpstr>Georgia</vt:lpstr>
      <vt:lpstr>Open Sans</vt:lpstr>
      <vt:lpstr>Wingdings</vt:lpstr>
      <vt:lpstr>Theme1</vt:lpstr>
      <vt:lpstr>Chart</vt:lpstr>
      <vt:lpstr>PowerPoint Presentation</vt:lpstr>
      <vt:lpstr>Table of contents</vt:lpstr>
      <vt:lpstr>PowerPoint Presentation</vt:lpstr>
      <vt:lpstr>Our understanding of the problem</vt:lpstr>
      <vt:lpstr>Executive summary</vt:lpstr>
      <vt:lpstr>It’s about restoration: focus on recovery for success in backup</vt:lpstr>
      <vt:lpstr>Stop data hoarding and start protecting what matters</vt:lpstr>
      <vt:lpstr>People are often the roadblock to effective data protection</vt:lpstr>
      <vt:lpstr>PowerPoint Presentation</vt:lpstr>
      <vt:lpstr>Determine the metrics you will use to assess the performance of your data protection project </vt:lpstr>
      <vt:lpstr>Articulate the need for a robust data protection plan  </vt:lpstr>
      <vt:lpstr>Use a business impact analysis to determine requirements for the organization’s data </vt:lpstr>
      <vt:lpstr>Identify requirements for your future state </vt:lpstr>
      <vt:lpstr>Don’t neglect the role of governance </vt:lpstr>
      <vt:lpstr>PowerPoint Presentation</vt:lpstr>
      <vt:lpstr>Start with why?: Explore the data protection taxonomy1  </vt:lpstr>
      <vt:lpstr>Use these icons to help direct you as you navigate this research </vt:lpstr>
      <vt:lpstr>Info-Tech offers various levels of support to best suit your needs</vt:lpstr>
      <vt:lpstr>Establish an Effective Data Protection Plan – Project Overview</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2020-08-13T16:20:40Z</dcterms:created>
  <dcterms:modified xsi:type="dcterms:W3CDTF">2020-08-13T16:27:11Z</dcterms:modified>
</cp:coreProperties>
</file>