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18"/>
  </p:notesMasterIdLst>
  <p:handoutMasterIdLst>
    <p:handoutMasterId r:id="rId19"/>
  </p:handoutMasterIdLst>
  <p:sldIdLst>
    <p:sldId id="483" r:id="rId2"/>
    <p:sldId id="403" r:id="rId3"/>
    <p:sldId id="399" r:id="rId4"/>
    <p:sldId id="487" r:id="rId5"/>
    <p:sldId id="702" r:id="rId6"/>
    <p:sldId id="488" r:id="rId7"/>
    <p:sldId id="701" r:id="rId8"/>
    <p:sldId id="489" r:id="rId9"/>
    <p:sldId id="493" r:id="rId10"/>
    <p:sldId id="494" r:id="rId11"/>
    <p:sldId id="490" r:id="rId12"/>
    <p:sldId id="672" r:id="rId13"/>
    <p:sldId id="410" r:id="rId14"/>
    <p:sldId id="685" r:id="rId15"/>
    <p:sldId id="708" r:id="rId16"/>
    <p:sldId id="426" r:id="rId17"/>
  </p:sldIdLst>
  <p:sldSz cx="9144000" cy="6858000" type="screen4x3"/>
  <p:notesSz cx="6858000" cy="9144000"/>
  <p:custShowLst>
    <p:custShow name="Custom Show 1" id="0">
      <p:sldLst/>
    </p:custShow>
  </p:custShowLst>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408" userDrawn="1">
          <p15:clr>
            <a:srgbClr val="A4A3A4"/>
          </p15:clr>
        </p15:guide>
        <p15:guide id="3" orient="horz" pos="2341" userDrawn="1">
          <p15:clr>
            <a:srgbClr val="A4A3A4"/>
          </p15:clr>
        </p15:guide>
        <p15:guide id="4" orient="horz" pos="2432" userDrawn="1">
          <p15:clr>
            <a:srgbClr val="A4A3A4"/>
          </p15:clr>
        </p15:guide>
        <p15:guide id="5" pos="1701" userDrawn="1">
          <p15:clr>
            <a:srgbClr val="A4A3A4"/>
          </p15:clr>
        </p15:guide>
        <p15:guide id="6" pos="635" userDrawn="1">
          <p15:clr>
            <a:srgbClr val="A4A3A4"/>
          </p15:clr>
        </p15:guide>
        <p15:guide id="7" orient="horz" pos="3022" userDrawn="1">
          <p15:clr>
            <a:srgbClr val="A4A3A4"/>
          </p15:clr>
        </p15:guide>
        <p15:guide id="8" orient="horz" pos="3181" userDrawn="1">
          <p15:clr>
            <a:srgbClr val="A4A3A4"/>
          </p15:clr>
        </p15:guide>
        <p15:guide id="9" orient="horz" pos="2931"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9" name="Author" initials="A" lastIdx="472" clrIdx="8"/>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4130"/>
    <a:srgbClr val="B0C534"/>
    <a:srgbClr val="FF5050"/>
    <a:srgbClr val="243F54"/>
    <a:srgbClr val="000000"/>
    <a:srgbClr val="CBDBE7"/>
    <a:srgbClr val="2576B7"/>
    <a:srgbClr val="365D7E"/>
    <a:srgbClr val="406F96"/>
    <a:srgbClr val="7CAD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433" autoAdjust="0"/>
  </p:normalViewPr>
  <p:slideViewPr>
    <p:cSldViewPr snapToGrid="0">
      <p:cViewPr varScale="1">
        <p:scale>
          <a:sx n="86" d="100"/>
          <a:sy n="86" d="100"/>
        </p:scale>
        <p:origin x="2076" y="90"/>
      </p:cViewPr>
      <p:guideLst>
        <p:guide orient="horz" pos="2160"/>
        <p:guide pos="408"/>
        <p:guide orient="horz" pos="2341"/>
        <p:guide orient="horz" pos="2432"/>
        <p:guide pos="1701"/>
        <p:guide pos="635"/>
        <p:guide orient="horz" pos="3022"/>
        <p:guide orient="horz" pos="3181"/>
        <p:guide orient="horz" pos="2931"/>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BA9BF4-41FD-45E5-AC0F-9F275CF93273}"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CA"/>
        </a:p>
      </dgm:t>
    </dgm:pt>
    <dgm:pt modelId="{F7BCA344-642F-48FF-A91A-F64FB0F0D250}">
      <dgm:prSet phldrT="[Text]"/>
      <dgm:spPr>
        <a:solidFill>
          <a:schemeClr val="accent1"/>
        </a:solidFill>
      </dgm:spPr>
      <dgm:t>
        <a:bodyPr/>
        <a:lstStyle/>
        <a:p>
          <a:r>
            <a:rPr lang="en-CA" b="1" dirty="0"/>
            <a:t>Revenue Growth</a:t>
          </a:r>
        </a:p>
      </dgm:t>
    </dgm:pt>
    <dgm:pt modelId="{CDDE63AF-C7CD-48AB-9215-9600919D20C0}" type="parTrans" cxnId="{D6471B9B-6F9E-46C9-98D9-27C530429B94}">
      <dgm:prSet/>
      <dgm:spPr/>
      <dgm:t>
        <a:bodyPr/>
        <a:lstStyle/>
        <a:p>
          <a:endParaRPr lang="en-CA"/>
        </a:p>
      </dgm:t>
    </dgm:pt>
    <dgm:pt modelId="{57EDA964-50FF-4629-83D7-40B683D2888E}" type="sibTrans" cxnId="{D6471B9B-6F9E-46C9-98D9-27C530429B94}">
      <dgm:prSet/>
      <dgm:spPr/>
      <dgm:t>
        <a:bodyPr/>
        <a:lstStyle/>
        <a:p>
          <a:endParaRPr lang="en-CA"/>
        </a:p>
      </dgm:t>
    </dgm:pt>
    <dgm:pt modelId="{9360734D-E22E-43A4-8EC9-B49F0E0257FF}">
      <dgm:prSet phldrT="[Text]"/>
      <dgm:spPr>
        <a:solidFill>
          <a:schemeClr val="accent1"/>
        </a:solidFill>
        <a:ln>
          <a:solidFill>
            <a:srgbClr val="A24130"/>
          </a:solidFill>
        </a:ln>
      </dgm:spPr>
      <dgm:t>
        <a:bodyPr/>
        <a:lstStyle/>
        <a:p>
          <a:r>
            <a:rPr lang="en-CA" b="1" dirty="0"/>
            <a:t>Product Purchase</a:t>
          </a:r>
        </a:p>
      </dgm:t>
    </dgm:pt>
    <dgm:pt modelId="{35534F53-F62B-4AE7-9CFE-64AA60FE0070}" type="parTrans" cxnId="{DD33B820-97F2-40AA-B12D-72B01B6C1710}">
      <dgm:prSet/>
      <dgm:spPr/>
      <dgm:t>
        <a:bodyPr/>
        <a:lstStyle/>
        <a:p>
          <a:endParaRPr lang="en-CA"/>
        </a:p>
      </dgm:t>
    </dgm:pt>
    <dgm:pt modelId="{91C36FA6-6446-4B6C-8424-2CD1E6D151C0}" type="sibTrans" cxnId="{DD33B820-97F2-40AA-B12D-72B01B6C1710}">
      <dgm:prSet/>
      <dgm:spPr/>
      <dgm:t>
        <a:bodyPr/>
        <a:lstStyle/>
        <a:p>
          <a:endParaRPr lang="en-CA"/>
        </a:p>
      </dgm:t>
    </dgm:pt>
    <dgm:pt modelId="{8FD3621C-56DA-48B4-89F7-C7EE07E12732}">
      <dgm:prSet phldrT="[Text]"/>
      <dgm:spPr>
        <a:solidFill>
          <a:schemeClr val="accent1"/>
        </a:solidFill>
      </dgm:spPr>
      <dgm:t>
        <a:bodyPr/>
        <a:lstStyle/>
        <a:p>
          <a:r>
            <a:rPr lang="en-CA" b="1" dirty="0"/>
            <a:t>Sales Enablement</a:t>
          </a:r>
        </a:p>
      </dgm:t>
    </dgm:pt>
    <dgm:pt modelId="{494EB30B-ECB0-456A-963D-81937946D906}" type="parTrans" cxnId="{00795615-7AFE-430E-94B6-1BE66CF236A2}">
      <dgm:prSet/>
      <dgm:spPr/>
      <dgm:t>
        <a:bodyPr/>
        <a:lstStyle/>
        <a:p>
          <a:endParaRPr lang="en-CA"/>
        </a:p>
      </dgm:t>
    </dgm:pt>
    <dgm:pt modelId="{F78E49B2-F707-4247-82F9-F8B015483BA8}" type="sibTrans" cxnId="{00795615-7AFE-430E-94B6-1BE66CF236A2}">
      <dgm:prSet/>
      <dgm:spPr/>
      <dgm:t>
        <a:bodyPr/>
        <a:lstStyle/>
        <a:p>
          <a:endParaRPr lang="en-CA"/>
        </a:p>
      </dgm:t>
    </dgm:pt>
    <dgm:pt modelId="{1130A6DE-713F-42BD-928D-61851306B6E5}">
      <dgm:prSet phldrT="[Text]"/>
      <dgm:spPr>
        <a:solidFill>
          <a:schemeClr val="accent1"/>
        </a:solidFill>
      </dgm:spPr>
      <dgm:t>
        <a:bodyPr/>
        <a:lstStyle/>
        <a:p>
          <a:r>
            <a:rPr lang="en-CA" b="1" dirty="0"/>
            <a:t>Sales Transaction Mgmt.</a:t>
          </a:r>
        </a:p>
      </dgm:t>
    </dgm:pt>
    <dgm:pt modelId="{9EBD8C37-D9B3-41A8-B005-10A5875823BC}" type="parTrans" cxnId="{78B9D339-737B-4A0E-85D4-A3BC52B496DC}">
      <dgm:prSet/>
      <dgm:spPr/>
      <dgm:t>
        <a:bodyPr/>
        <a:lstStyle/>
        <a:p>
          <a:endParaRPr lang="en-CA"/>
        </a:p>
      </dgm:t>
    </dgm:pt>
    <dgm:pt modelId="{A8030D15-7CD1-4F85-B529-99D651DE2E47}" type="sibTrans" cxnId="{78B9D339-737B-4A0E-85D4-A3BC52B496DC}">
      <dgm:prSet/>
      <dgm:spPr/>
      <dgm:t>
        <a:bodyPr/>
        <a:lstStyle/>
        <a:p>
          <a:endParaRPr lang="en-CA"/>
        </a:p>
      </dgm:t>
    </dgm:pt>
    <dgm:pt modelId="{0E147B21-D09A-49F2-830D-F09B6F749B67}">
      <dgm:prSet phldrT="[Text]"/>
      <dgm:spPr>
        <a:solidFill>
          <a:schemeClr val="accent2"/>
        </a:solidFill>
      </dgm:spPr>
      <dgm:t>
        <a:bodyPr/>
        <a:lstStyle/>
        <a:p>
          <a:pPr algn="l"/>
          <a:r>
            <a:rPr lang="en-CA" b="0" dirty="0"/>
            <a:t>Goals</a:t>
          </a:r>
        </a:p>
      </dgm:t>
    </dgm:pt>
    <dgm:pt modelId="{8DE0907F-03AD-4DBB-819C-F3BE9EBA81F7}" type="parTrans" cxnId="{0AD0D5B2-E1EE-41E1-9280-5EBCC346C2AF}">
      <dgm:prSet/>
      <dgm:spPr/>
      <dgm:t>
        <a:bodyPr/>
        <a:lstStyle/>
        <a:p>
          <a:endParaRPr lang="en-CA"/>
        </a:p>
      </dgm:t>
    </dgm:pt>
    <dgm:pt modelId="{A5704DB0-8733-432E-AAA8-2294EAC5ECE4}" type="sibTrans" cxnId="{0AD0D5B2-E1EE-41E1-9280-5EBCC346C2AF}">
      <dgm:prSet/>
      <dgm:spPr/>
      <dgm:t>
        <a:bodyPr/>
        <a:lstStyle/>
        <a:p>
          <a:endParaRPr lang="en-CA"/>
        </a:p>
      </dgm:t>
    </dgm:pt>
    <dgm:pt modelId="{B4FF0E13-149E-4608-909C-F14C4BAD8A94}">
      <dgm:prSet phldrT="[Text]"/>
      <dgm:spPr>
        <a:solidFill>
          <a:schemeClr val="bg1">
            <a:lumMod val="65000"/>
          </a:schemeClr>
        </a:solidFill>
      </dgm:spPr>
      <dgm:t>
        <a:bodyPr/>
        <a:lstStyle/>
        <a:p>
          <a:pPr algn="l"/>
          <a:r>
            <a:rPr lang="en-CA" b="0" dirty="0">
              <a:solidFill>
                <a:schemeClr val="tx1"/>
              </a:solidFill>
            </a:rPr>
            <a:t>Value Streams</a:t>
          </a:r>
        </a:p>
      </dgm:t>
    </dgm:pt>
    <dgm:pt modelId="{B25EAB41-4B55-48A2-9AB3-B5714684E809}" type="parTrans" cxnId="{8B094F62-DEAE-4FA6-A019-D562AB3E59D3}">
      <dgm:prSet/>
      <dgm:spPr/>
      <dgm:t>
        <a:bodyPr/>
        <a:lstStyle/>
        <a:p>
          <a:endParaRPr lang="en-CA"/>
        </a:p>
      </dgm:t>
    </dgm:pt>
    <dgm:pt modelId="{C79A9896-F06E-43EF-B230-DB3D438D0608}" type="sibTrans" cxnId="{8B094F62-DEAE-4FA6-A019-D562AB3E59D3}">
      <dgm:prSet/>
      <dgm:spPr/>
      <dgm:t>
        <a:bodyPr/>
        <a:lstStyle/>
        <a:p>
          <a:endParaRPr lang="en-CA"/>
        </a:p>
      </dgm:t>
    </dgm:pt>
    <dgm:pt modelId="{C3E78BFE-CD5B-4199-9534-8B12B63CAA08}">
      <dgm:prSet phldrT="[Text]"/>
      <dgm:spPr>
        <a:solidFill>
          <a:schemeClr val="accent3"/>
        </a:solidFill>
      </dgm:spPr>
      <dgm:t>
        <a:bodyPr/>
        <a:lstStyle/>
        <a:p>
          <a:pPr algn="l"/>
          <a:r>
            <a:rPr lang="en-CA" b="0" u="none" dirty="0"/>
            <a:t>Capabilities</a:t>
          </a:r>
        </a:p>
      </dgm:t>
    </dgm:pt>
    <dgm:pt modelId="{7000161A-583D-482A-A5DF-E7A3C29A95F0}" type="parTrans" cxnId="{7E1ED626-4A01-472B-A4D7-F29EDB7C1FEA}">
      <dgm:prSet/>
      <dgm:spPr/>
      <dgm:t>
        <a:bodyPr/>
        <a:lstStyle/>
        <a:p>
          <a:endParaRPr lang="en-CA"/>
        </a:p>
      </dgm:t>
    </dgm:pt>
    <dgm:pt modelId="{ED51FA92-2DC9-472F-BB9F-9A5DF11F15B4}" type="sibTrans" cxnId="{7E1ED626-4A01-472B-A4D7-F29EDB7C1FEA}">
      <dgm:prSet/>
      <dgm:spPr/>
      <dgm:t>
        <a:bodyPr/>
        <a:lstStyle/>
        <a:p>
          <a:endParaRPr lang="en-CA"/>
        </a:p>
      </dgm:t>
    </dgm:pt>
    <dgm:pt modelId="{42CFADB0-AFF9-45A9-A5EA-C83BB2B72880}">
      <dgm:prSet phldrT="[Text]"/>
      <dgm:spPr>
        <a:solidFill>
          <a:schemeClr val="accent1"/>
        </a:solidFill>
        <a:ln>
          <a:solidFill>
            <a:srgbClr val="A24130"/>
          </a:solidFill>
        </a:ln>
      </dgm:spPr>
      <dgm:t>
        <a:bodyPr/>
        <a:lstStyle/>
        <a:p>
          <a:r>
            <a:rPr lang="en-CA" b="1" dirty="0"/>
            <a:t>Marketing</a:t>
          </a:r>
          <a:r>
            <a:rPr lang="en-CA" b="1" baseline="0" dirty="0"/>
            <a:t> Strategy</a:t>
          </a:r>
          <a:endParaRPr lang="en-CA" b="1" dirty="0"/>
        </a:p>
      </dgm:t>
    </dgm:pt>
    <dgm:pt modelId="{067D0F37-E2CA-4A32-86D9-B61ED4C7BDBD}" type="parTrans" cxnId="{55BD6264-954D-4DFA-982B-0AA2946B986A}">
      <dgm:prSet/>
      <dgm:spPr/>
      <dgm:t>
        <a:bodyPr/>
        <a:lstStyle/>
        <a:p>
          <a:endParaRPr lang="en-CA"/>
        </a:p>
      </dgm:t>
    </dgm:pt>
    <dgm:pt modelId="{4C8BB92E-748B-4556-BA64-A3C180736BE0}" type="sibTrans" cxnId="{55BD6264-954D-4DFA-982B-0AA2946B986A}">
      <dgm:prSet/>
      <dgm:spPr/>
      <dgm:t>
        <a:bodyPr/>
        <a:lstStyle/>
        <a:p>
          <a:endParaRPr lang="en-CA"/>
        </a:p>
      </dgm:t>
    </dgm:pt>
    <dgm:pt modelId="{F4D47197-3D04-4C55-BB2D-8AE75E6ACCDF}" type="pres">
      <dgm:prSet presAssocID="{82BA9BF4-41FD-45E5-AC0F-9F275CF93273}" presName="mainComposite" presStyleCnt="0">
        <dgm:presLayoutVars>
          <dgm:chPref val="1"/>
          <dgm:dir/>
          <dgm:animOne val="branch"/>
          <dgm:animLvl val="lvl"/>
          <dgm:resizeHandles val="exact"/>
        </dgm:presLayoutVars>
      </dgm:prSet>
      <dgm:spPr/>
    </dgm:pt>
    <dgm:pt modelId="{BC9710EA-E21B-4868-8DA4-C930671AAF85}" type="pres">
      <dgm:prSet presAssocID="{82BA9BF4-41FD-45E5-AC0F-9F275CF93273}" presName="hierFlow" presStyleCnt="0"/>
      <dgm:spPr/>
    </dgm:pt>
    <dgm:pt modelId="{DF10D13E-9169-482C-A660-8022BEF5A9A3}" type="pres">
      <dgm:prSet presAssocID="{82BA9BF4-41FD-45E5-AC0F-9F275CF93273}" presName="firstBuf" presStyleCnt="0"/>
      <dgm:spPr/>
    </dgm:pt>
    <dgm:pt modelId="{5F535104-C005-4605-BDFE-5E017A83FF45}" type="pres">
      <dgm:prSet presAssocID="{82BA9BF4-41FD-45E5-AC0F-9F275CF93273}" presName="hierChild1" presStyleCnt="0">
        <dgm:presLayoutVars>
          <dgm:chPref val="1"/>
          <dgm:animOne val="branch"/>
          <dgm:animLvl val="lvl"/>
        </dgm:presLayoutVars>
      </dgm:prSet>
      <dgm:spPr/>
    </dgm:pt>
    <dgm:pt modelId="{E40A92E1-A64A-4269-9437-3CF4FFFC7FD2}" type="pres">
      <dgm:prSet presAssocID="{F7BCA344-642F-48FF-A91A-F64FB0F0D250}" presName="Name14" presStyleCnt="0"/>
      <dgm:spPr/>
    </dgm:pt>
    <dgm:pt modelId="{9C407DAE-8F5A-4CDA-A8DB-D6989E3918A6}" type="pres">
      <dgm:prSet presAssocID="{F7BCA344-642F-48FF-A91A-F64FB0F0D250}" presName="level1Shape" presStyleLbl="node0" presStyleIdx="0" presStyleCnt="1">
        <dgm:presLayoutVars>
          <dgm:chPref val="3"/>
        </dgm:presLayoutVars>
      </dgm:prSet>
      <dgm:spPr/>
    </dgm:pt>
    <dgm:pt modelId="{E16A5B25-9911-4EC4-A588-2E272901C31E}" type="pres">
      <dgm:prSet presAssocID="{F7BCA344-642F-48FF-A91A-F64FB0F0D250}" presName="hierChild2" presStyleCnt="0"/>
      <dgm:spPr/>
    </dgm:pt>
    <dgm:pt modelId="{46F2A504-F8F2-4084-80AE-C990F372FCB8}" type="pres">
      <dgm:prSet presAssocID="{35534F53-F62B-4AE7-9CFE-64AA60FE0070}" presName="Name19" presStyleLbl="parChTrans1D2" presStyleIdx="0" presStyleCnt="1"/>
      <dgm:spPr/>
    </dgm:pt>
    <dgm:pt modelId="{3388AE0C-1164-4CF0-ABFC-C57D39F9A04E}" type="pres">
      <dgm:prSet presAssocID="{9360734D-E22E-43A4-8EC9-B49F0E0257FF}" presName="Name21" presStyleCnt="0"/>
      <dgm:spPr/>
    </dgm:pt>
    <dgm:pt modelId="{55114A1D-632F-490D-BCD7-57AD3FA0FD9C}" type="pres">
      <dgm:prSet presAssocID="{9360734D-E22E-43A4-8EC9-B49F0E0257FF}" presName="level2Shape" presStyleLbl="node2" presStyleIdx="0" presStyleCnt="1"/>
      <dgm:spPr/>
    </dgm:pt>
    <dgm:pt modelId="{D0483028-9BDE-400B-99F8-C88BEC01C09C}" type="pres">
      <dgm:prSet presAssocID="{9360734D-E22E-43A4-8EC9-B49F0E0257FF}" presName="hierChild3" presStyleCnt="0"/>
      <dgm:spPr/>
    </dgm:pt>
    <dgm:pt modelId="{1CA807BC-48B4-47E9-9575-AA184C39BE99}" type="pres">
      <dgm:prSet presAssocID="{494EB30B-ECB0-456A-963D-81937946D906}" presName="Name19" presStyleLbl="parChTrans1D3" presStyleIdx="0" presStyleCnt="3"/>
      <dgm:spPr/>
    </dgm:pt>
    <dgm:pt modelId="{797A9F78-A443-4A09-9893-97F404C1AF78}" type="pres">
      <dgm:prSet presAssocID="{8FD3621C-56DA-48B4-89F7-C7EE07E12732}" presName="Name21" presStyleCnt="0"/>
      <dgm:spPr/>
    </dgm:pt>
    <dgm:pt modelId="{FEDB2F09-0AF1-46BE-98E7-781C163FD057}" type="pres">
      <dgm:prSet presAssocID="{8FD3621C-56DA-48B4-89F7-C7EE07E12732}" presName="level2Shape" presStyleLbl="node3" presStyleIdx="0" presStyleCnt="3"/>
      <dgm:spPr/>
    </dgm:pt>
    <dgm:pt modelId="{7522134A-2EDB-4F2E-B712-58ABFFE77C7F}" type="pres">
      <dgm:prSet presAssocID="{8FD3621C-56DA-48B4-89F7-C7EE07E12732}" presName="hierChild3" presStyleCnt="0"/>
      <dgm:spPr/>
    </dgm:pt>
    <dgm:pt modelId="{BD421722-0AA3-4774-82CD-420B4FE9C521}" type="pres">
      <dgm:prSet presAssocID="{9EBD8C37-D9B3-41A8-B005-10A5875823BC}" presName="Name19" presStyleLbl="parChTrans1D3" presStyleIdx="1" presStyleCnt="3"/>
      <dgm:spPr/>
    </dgm:pt>
    <dgm:pt modelId="{7EF20212-20D1-424B-9A9B-E02DD1207727}" type="pres">
      <dgm:prSet presAssocID="{1130A6DE-713F-42BD-928D-61851306B6E5}" presName="Name21" presStyleCnt="0"/>
      <dgm:spPr/>
    </dgm:pt>
    <dgm:pt modelId="{7B1C1D88-0F38-4890-8409-7C6245560AB2}" type="pres">
      <dgm:prSet presAssocID="{1130A6DE-713F-42BD-928D-61851306B6E5}" presName="level2Shape" presStyleLbl="node3" presStyleIdx="1" presStyleCnt="3"/>
      <dgm:spPr/>
    </dgm:pt>
    <dgm:pt modelId="{49A92C77-E01C-409A-884B-A971A02CE27E}" type="pres">
      <dgm:prSet presAssocID="{1130A6DE-713F-42BD-928D-61851306B6E5}" presName="hierChild3" presStyleCnt="0"/>
      <dgm:spPr/>
    </dgm:pt>
    <dgm:pt modelId="{09E409B3-328C-4C58-93D0-A026F63699B3}" type="pres">
      <dgm:prSet presAssocID="{067D0F37-E2CA-4A32-86D9-B61ED4C7BDBD}" presName="Name19" presStyleLbl="parChTrans1D3" presStyleIdx="2" presStyleCnt="3"/>
      <dgm:spPr/>
    </dgm:pt>
    <dgm:pt modelId="{E2AA2130-F305-4F9B-857F-868BEC7389C7}" type="pres">
      <dgm:prSet presAssocID="{42CFADB0-AFF9-45A9-A5EA-C83BB2B72880}" presName="Name21" presStyleCnt="0"/>
      <dgm:spPr/>
    </dgm:pt>
    <dgm:pt modelId="{D72A8D04-1773-455C-8BC7-880731B04A6B}" type="pres">
      <dgm:prSet presAssocID="{42CFADB0-AFF9-45A9-A5EA-C83BB2B72880}" presName="level2Shape" presStyleLbl="node3" presStyleIdx="2" presStyleCnt="3"/>
      <dgm:spPr/>
    </dgm:pt>
    <dgm:pt modelId="{571E784A-EF45-4A42-A2A4-261D75424B59}" type="pres">
      <dgm:prSet presAssocID="{42CFADB0-AFF9-45A9-A5EA-C83BB2B72880}" presName="hierChild3" presStyleCnt="0"/>
      <dgm:spPr/>
    </dgm:pt>
    <dgm:pt modelId="{96BABE6A-2F2D-4DE6-86DB-AD6880D6549B}" type="pres">
      <dgm:prSet presAssocID="{82BA9BF4-41FD-45E5-AC0F-9F275CF93273}" presName="bgShapesFlow" presStyleCnt="0"/>
      <dgm:spPr/>
    </dgm:pt>
    <dgm:pt modelId="{6D05ED06-E369-4B60-94B0-63257780A895}" type="pres">
      <dgm:prSet presAssocID="{0E147B21-D09A-49F2-830D-F09B6F749B67}" presName="rectComp" presStyleCnt="0"/>
      <dgm:spPr/>
    </dgm:pt>
    <dgm:pt modelId="{65C36A53-58DE-45A1-83DB-21577E044580}" type="pres">
      <dgm:prSet presAssocID="{0E147B21-D09A-49F2-830D-F09B6F749B67}" presName="bgRect" presStyleLbl="bgShp" presStyleIdx="0" presStyleCnt="3"/>
      <dgm:spPr/>
    </dgm:pt>
    <dgm:pt modelId="{31AC2FDC-AD10-4274-9D62-6A798EE12360}" type="pres">
      <dgm:prSet presAssocID="{0E147B21-D09A-49F2-830D-F09B6F749B67}" presName="bgRectTx" presStyleLbl="bgShp" presStyleIdx="0" presStyleCnt="3">
        <dgm:presLayoutVars>
          <dgm:bulletEnabled val="1"/>
        </dgm:presLayoutVars>
      </dgm:prSet>
      <dgm:spPr/>
    </dgm:pt>
    <dgm:pt modelId="{7C9B3546-AD1E-41E9-BE09-CE5889D3A534}" type="pres">
      <dgm:prSet presAssocID="{0E147B21-D09A-49F2-830D-F09B6F749B67}" presName="spComp" presStyleCnt="0"/>
      <dgm:spPr/>
    </dgm:pt>
    <dgm:pt modelId="{E1E9C736-4A74-468A-9100-E35D44F549F6}" type="pres">
      <dgm:prSet presAssocID="{0E147B21-D09A-49F2-830D-F09B6F749B67}" presName="vSp" presStyleCnt="0"/>
      <dgm:spPr/>
    </dgm:pt>
    <dgm:pt modelId="{3432C08B-D18B-44A0-8B54-27E6D2AB92F0}" type="pres">
      <dgm:prSet presAssocID="{B4FF0E13-149E-4608-909C-F14C4BAD8A94}" presName="rectComp" presStyleCnt="0"/>
      <dgm:spPr/>
    </dgm:pt>
    <dgm:pt modelId="{42CBAD10-8B60-4F23-B3AA-92D23514C393}" type="pres">
      <dgm:prSet presAssocID="{B4FF0E13-149E-4608-909C-F14C4BAD8A94}" presName="bgRect" presStyleLbl="bgShp" presStyleIdx="1" presStyleCnt="3"/>
      <dgm:spPr/>
    </dgm:pt>
    <dgm:pt modelId="{E58B3BC0-B920-4172-A9C6-9DE7A5CE8BE1}" type="pres">
      <dgm:prSet presAssocID="{B4FF0E13-149E-4608-909C-F14C4BAD8A94}" presName="bgRectTx" presStyleLbl="bgShp" presStyleIdx="1" presStyleCnt="3">
        <dgm:presLayoutVars>
          <dgm:bulletEnabled val="1"/>
        </dgm:presLayoutVars>
      </dgm:prSet>
      <dgm:spPr/>
    </dgm:pt>
    <dgm:pt modelId="{42F0E28C-E007-4466-B22B-29CD155FFFF5}" type="pres">
      <dgm:prSet presAssocID="{B4FF0E13-149E-4608-909C-F14C4BAD8A94}" presName="spComp" presStyleCnt="0"/>
      <dgm:spPr/>
    </dgm:pt>
    <dgm:pt modelId="{17024BE1-D87C-41EF-9EDF-CB37495E8413}" type="pres">
      <dgm:prSet presAssocID="{B4FF0E13-149E-4608-909C-F14C4BAD8A94}" presName="vSp" presStyleCnt="0"/>
      <dgm:spPr/>
    </dgm:pt>
    <dgm:pt modelId="{457984AF-5DE8-4EB2-A5B3-1190B207FA9E}" type="pres">
      <dgm:prSet presAssocID="{C3E78BFE-CD5B-4199-9534-8B12B63CAA08}" presName="rectComp" presStyleCnt="0"/>
      <dgm:spPr/>
    </dgm:pt>
    <dgm:pt modelId="{75D80DBC-6FAB-4E97-8E22-2CE993D9685D}" type="pres">
      <dgm:prSet presAssocID="{C3E78BFE-CD5B-4199-9534-8B12B63CAA08}" presName="bgRect" presStyleLbl="bgShp" presStyleIdx="2" presStyleCnt="3"/>
      <dgm:spPr/>
    </dgm:pt>
    <dgm:pt modelId="{A66A40EA-4D71-4E26-8DE9-FC91933DE0C9}" type="pres">
      <dgm:prSet presAssocID="{C3E78BFE-CD5B-4199-9534-8B12B63CAA08}" presName="bgRectTx" presStyleLbl="bgShp" presStyleIdx="2" presStyleCnt="3">
        <dgm:presLayoutVars>
          <dgm:bulletEnabled val="1"/>
        </dgm:presLayoutVars>
      </dgm:prSet>
      <dgm:spPr/>
    </dgm:pt>
  </dgm:ptLst>
  <dgm:cxnLst>
    <dgm:cxn modelId="{00795615-7AFE-430E-94B6-1BE66CF236A2}" srcId="{9360734D-E22E-43A4-8EC9-B49F0E0257FF}" destId="{8FD3621C-56DA-48B4-89F7-C7EE07E12732}" srcOrd="0" destOrd="0" parTransId="{494EB30B-ECB0-456A-963D-81937946D906}" sibTransId="{F78E49B2-F707-4247-82F9-F8B015483BA8}"/>
    <dgm:cxn modelId="{F904001A-82D4-4C48-95D8-914C3CEB08CA}" type="presOf" srcId="{1130A6DE-713F-42BD-928D-61851306B6E5}" destId="{7B1C1D88-0F38-4890-8409-7C6245560AB2}" srcOrd="0" destOrd="0" presId="urn:microsoft.com/office/officeart/2005/8/layout/hierarchy6"/>
    <dgm:cxn modelId="{DD33B820-97F2-40AA-B12D-72B01B6C1710}" srcId="{F7BCA344-642F-48FF-A91A-F64FB0F0D250}" destId="{9360734D-E22E-43A4-8EC9-B49F0E0257FF}" srcOrd="0" destOrd="0" parTransId="{35534F53-F62B-4AE7-9CFE-64AA60FE0070}" sibTransId="{91C36FA6-6446-4B6C-8424-2CD1E6D151C0}"/>
    <dgm:cxn modelId="{ADDCC823-BCDC-4BC4-ADF1-ABB5AE3C3B91}" type="presOf" srcId="{35534F53-F62B-4AE7-9CFE-64AA60FE0070}" destId="{46F2A504-F8F2-4084-80AE-C990F372FCB8}" srcOrd="0" destOrd="0" presId="urn:microsoft.com/office/officeart/2005/8/layout/hierarchy6"/>
    <dgm:cxn modelId="{7E1ED626-4A01-472B-A4D7-F29EDB7C1FEA}" srcId="{82BA9BF4-41FD-45E5-AC0F-9F275CF93273}" destId="{C3E78BFE-CD5B-4199-9534-8B12B63CAA08}" srcOrd="3" destOrd="0" parTransId="{7000161A-583D-482A-A5DF-E7A3C29A95F0}" sibTransId="{ED51FA92-2DC9-472F-BB9F-9A5DF11F15B4}"/>
    <dgm:cxn modelId="{7AD5D827-6B24-4333-BBB4-3DDF2AD544F1}" type="presOf" srcId="{0E147B21-D09A-49F2-830D-F09B6F749B67}" destId="{31AC2FDC-AD10-4274-9D62-6A798EE12360}" srcOrd="1" destOrd="0" presId="urn:microsoft.com/office/officeart/2005/8/layout/hierarchy6"/>
    <dgm:cxn modelId="{4269162A-0FCF-4B22-B2E7-F94FA100909C}" type="presOf" srcId="{067D0F37-E2CA-4A32-86D9-B61ED4C7BDBD}" destId="{09E409B3-328C-4C58-93D0-A026F63699B3}" srcOrd="0" destOrd="0" presId="urn:microsoft.com/office/officeart/2005/8/layout/hierarchy6"/>
    <dgm:cxn modelId="{78B9D339-737B-4A0E-85D4-A3BC52B496DC}" srcId="{9360734D-E22E-43A4-8EC9-B49F0E0257FF}" destId="{1130A6DE-713F-42BD-928D-61851306B6E5}" srcOrd="1" destOrd="0" parTransId="{9EBD8C37-D9B3-41A8-B005-10A5875823BC}" sibTransId="{A8030D15-7CD1-4F85-B529-99D651DE2E47}"/>
    <dgm:cxn modelId="{4F85693D-3717-4236-B0EC-0D145ABAD9CF}" type="presOf" srcId="{9EBD8C37-D9B3-41A8-B005-10A5875823BC}" destId="{BD421722-0AA3-4774-82CD-420B4FE9C521}" srcOrd="0" destOrd="0" presId="urn:microsoft.com/office/officeart/2005/8/layout/hierarchy6"/>
    <dgm:cxn modelId="{8B094F62-DEAE-4FA6-A019-D562AB3E59D3}" srcId="{82BA9BF4-41FD-45E5-AC0F-9F275CF93273}" destId="{B4FF0E13-149E-4608-909C-F14C4BAD8A94}" srcOrd="2" destOrd="0" parTransId="{B25EAB41-4B55-48A2-9AB3-B5714684E809}" sibTransId="{C79A9896-F06E-43EF-B230-DB3D438D0608}"/>
    <dgm:cxn modelId="{55BD6264-954D-4DFA-982B-0AA2946B986A}" srcId="{9360734D-E22E-43A4-8EC9-B49F0E0257FF}" destId="{42CFADB0-AFF9-45A9-A5EA-C83BB2B72880}" srcOrd="2" destOrd="0" parTransId="{067D0F37-E2CA-4A32-86D9-B61ED4C7BDBD}" sibTransId="{4C8BB92E-748B-4556-BA64-A3C180736BE0}"/>
    <dgm:cxn modelId="{EDB05852-10FF-41A5-9362-B618C2812C29}" type="presOf" srcId="{C3E78BFE-CD5B-4199-9534-8B12B63CAA08}" destId="{75D80DBC-6FAB-4E97-8E22-2CE993D9685D}" srcOrd="0" destOrd="0" presId="urn:microsoft.com/office/officeart/2005/8/layout/hierarchy6"/>
    <dgm:cxn modelId="{57BB6E78-0F5D-4BEB-BDA9-ED468A3CD57A}" type="presOf" srcId="{494EB30B-ECB0-456A-963D-81937946D906}" destId="{1CA807BC-48B4-47E9-9575-AA184C39BE99}" srcOrd="0" destOrd="0" presId="urn:microsoft.com/office/officeart/2005/8/layout/hierarchy6"/>
    <dgm:cxn modelId="{70E3098F-0CAF-469E-92EB-C03D8F040B65}" type="presOf" srcId="{B4FF0E13-149E-4608-909C-F14C4BAD8A94}" destId="{42CBAD10-8B60-4F23-B3AA-92D23514C393}" srcOrd="0" destOrd="0" presId="urn:microsoft.com/office/officeart/2005/8/layout/hierarchy6"/>
    <dgm:cxn modelId="{213AA495-6A6E-48A4-926D-89B90EE3846F}" type="presOf" srcId="{B4FF0E13-149E-4608-909C-F14C4BAD8A94}" destId="{E58B3BC0-B920-4172-A9C6-9DE7A5CE8BE1}" srcOrd="1" destOrd="0" presId="urn:microsoft.com/office/officeart/2005/8/layout/hierarchy6"/>
    <dgm:cxn modelId="{D6471B9B-6F9E-46C9-98D9-27C530429B94}" srcId="{82BA9BF4-41FD-45E5-AC0F-9F275CF93273}" destId="{F7BCA344-642F-48FF-A91A-F64FB0F0D250}" srcOrd="0" destOrd="0" parTransId="{CDDE63AF-C7CD-48AB-9215-9600919D20C0}" sibTransId="{57EDA964-50FF-4629-83D7-40B683D2888E}"/>
    <dgm:cxn modelId="{0AD0D5B2-E1EE-41E1-9280-5EBCC346C2AF}" srcId="{82BA9BF4-41FD-45E5-AC0F-9F275CF93273}" destId="{0E147B21-D09A-49F2-830D-F09B6F749B67}" srcOrd="1" destOrd="0" parTransId="{8DE0907F-03AD-4DBB-819C-F3BE9EBA81F7}" sibTransId="{A5704DB0-8733-432E-AAA8-2294EAC5ECE4}"/>
    <dgm:cxn modelId="{BE1C50CD-F343-45E6-B6A9-53D7A14BA868}" type="presOf" srcId="{F7BCA344-642F-48FF-A91A-F64FB0F0D250}" destId="{9C407DAE-8F5A-4CDA-A8DB-D6989E3918A6}" srcOrd="0" destOrd="0" presId="urn:microsoft.com/office/officeart/2005/8/layout/hierarchy6"/>
    <dgm:cxn modelId="{B05550D0-99F9-4399-9C3D-A0C7B767DCF9}" type="presOf" srcId="{42CFADB0-AFF9-45A9-A5EA-C83BB2B72880}" destId="{D72A8D04-1773-455C-8BC7-880731B04A6B}" srcOrd="0" destOrd="0" presId="urn:microsoft.com/office/officeart/2005/8/layout/hierarchy6"/>
    <dgm:cxn modelId="{D0B450D4-4FB2-4EC4-B909-B58D430A1CBA}" type="presOf" srcId="{82BA9BF4-41FD-45E5-AC0F-9F275CF93273}" destId="{F4D47197-3D04-4C55-BB2D-8AE75E6ACCDF}" srcOrd="0" destOrd="0" presId="urn:microsoft.com/office/officeart/2005/8/layout/hierarchy6"/>
    <dgm:cxn modelId="{03F351E0-ADD9-4F2B-92BF-F6FF91848FCD}" type="presOf" srcId="{8FD3621C-56DA-48B4-89F7-C7EE07E12732}" destId="{FEDB2F09-0AF1-46BE-98E7-781C163FD057}" srcOrd="0" destOrd="0" presId="urn:microsoft.com/office/officeart/2005/8/layout/hierarchy6"/>
    <dgm:cxn modelId="{64F818E6-7C52-4E3A-887A-A97F9C89AB51}" type="presOf" srcId="{9360734D-E22E-43A4-8EC9-B49F0E0257FF}" destId="{55114A1D-632F-490D-BCD7-57AD3FA0FD9C}" srcOrd="0" destOrd="0" presId="urn:microsoft.com/office/officeart/2005/8/layout/hierarchy6"/>
    <dgm:cxn modelId="{F5EFDAEA-0842-4C3C-8B11-5AC76AC25FBC}" type="presOf" srcId="{0E147B21-D09A-49F2-830D-F09B6F749B67}" destId="{65C36A53-58DE-45A1-83DB-21577E044580}" srcOrd="0" destOrd="0" presId="urn:microsoft.com/office/officeart/2005/8/layout/hierarchy6"/>
    <dgm:cxn modelId="{2C0E76F0-4462-4FBD-B1B8-B30E5B837BCC}" type="presOf" srcId="{C3E78BFE-CD5B-4199-9534-8B12B63CAA08}" destId="{A66A40EA-4D71-4E26-8DE9-FC91933DE0C9}" srcOrd="1" destOrd="0" presId="urn:microsoft.com/office/officeart/2005/8/layout/hierarchy6"/>
    <dgm:cxn modelId="{062FFED5-14BB-4E67-8633-02E488683667}" type="presParOf" srcId="{F4D47197-3D04-4C55-BB2D-8AE75E6ACCDF}" destId="{BC9710EA-E21B-4868-8DA4-C930671AAF85}" srcOrd="0" destOrd="0" presId="urn:microsoft.com/office/officeart/2005/8/layout/hierarchy6"/>
    <dgm:cxn modelId="{14EF207A-39ED-4131-BA0B-1F902A043519}" type="presParOf" srcId="{BC9710EA-E21B-4868-8DA4-C930671AAF85}" destId="{DF10D13E-9169-482C-A660-8022BEF5A9A3}" srcOrd="0" destOrd="0" presId="urn:microsoft.com/office/officeart/2005/8/layout/hierarchy6"/>
    <dgm:cxn modelId="{77CA613A-1AA8-4BED-A4AE-6FD7F371528F}" type="presParOf" srcId="{BC9710EA-E21B-4868-8DA4-C930671AAF85}" destId="{5F535104-C005-4605-BDFE-5E017A83FF45}" srcOrd="1" destOrd="0" presId="urn:microsoft.com/office/officeart/2005/8/layout/hierarchy6"/>
    <dgm:cxn modelId="{C82AE064-787A-4C49-94B2-F516936CBD83}" type="presParOf" srcId="{5F535104-C005-4605-BDFE-5E017A83FF45}" destId="{E40A92E1-A64A-4269-9437-3CF4FFFC7FD2}" srcOrd="0" destOrd="0" presId="urn:microsoft.com/office/officeart/2005/8/layout/hierarchy6"/>
    <dgm:cxn modelId="{6EC7E5A5-80B5-4002-8484-D0E965BD563C}" type="presParOf" srcId="{E40A92E1-A64A-4269-9437-3CF4FFFC7FD2}" destId="{9C407DAE-8F5A-4CDA-A8DB-D6989E3918A6}" srcOrd="0" destOrd="0" presId="urn:microsoft.com/office/officeart/2005/8/layout/hierarchy6"/>
    <dgm:cxn modelId="{7012B9A9-304F-48EA-B6B6-97E3F1F7CF65}" type="presParOf" srcId="{E40A92E1-A64A-4269-9437-3CF4FFFC7FD2}" destId="{E16A5B25-9911-4EC4-A588-2E272901C31E}" srcOrd="1" destOrd="0" presId="urn:microsoft.com/office/officeart/2005/8/layout/hierarchy6"/>
    <dgm:cxn modelId="{F1E919C9-C9F1-403C-883B-63BDC0A5CC5B}" type="presParOf" srcId="{E16A5B25-9911-4EC4-A588-2E272901C31E}" destId="{46F2A504-F8F2-4084-80AE-C990F372FCB8}" srcOrd="0" destOrd="0" presId="urn:microsoft.com/office/officeart/2005/8/layout/hierarchy6"/>
    <dgm:cxn modelId="{15E4A571-5400-41C3-85BA-65929DABD8C7}" type="presParOf" srcId="{E16A5B25-9911-4EC4-A588-2E272901C31E}" destId="{3388AE0C-1164-4CF0-ABFC-C57D39F9A04E}" srcOrd="1" destOrd="0" presId="urn:microsoft.com/office/officeart/2005/8/layout/hierarchy6"/>
    <dgm:cxn modelId="{618F8BDC-8E81-4023-A3E0-F12B20B5C05B}" type="presParOf" srcId="{3388AE0C-1164-4CF0-ABFC-C57D39F9A04E}" destId="{55114A1D-632F-490D-BCD7-57AD3FA0FD9C}" srcOrd="0" destOrd="0" presId="urn:microsoft.com/office/officeart/2005/8/layout/hierarchy6"/>
    <dgm:cxn modelId="{C581858D-7BA4-4FD7-B814-59C6667A3159}" type="presParOf" srcId="{3388AE0C-1164-4CF0-ABFC-C57D39F9A04E}" destId="{D0483028-9BDE-400B-99F8-C88BEC01C09C}" srcOrd="1" destOrd="0" presId="urn:microsoft.com/office/officeart/2005/8/layout/hierarchy6"/>
    <dgm:cxn modelId="{B7116324-F315-41F6-8DE9-55204C7600F7}" type="presParOf" srcId="{D0483028-9BDE-400B-99F8-C88BEC01C09C}" destId="{1CA807BC-48B4-47E9-9575-AA184C39BE99}" srcOrd="0" destOrd="0" presId="urn:microsoft.com/office/officeart/2005/8/layout/hierarchy6"/>
    <dgm:cxn modelId="{A407185C-C88A-4F2E-89A8-93C79EE44DDC}" type="presParOf" srcId="{D0483028-9BDE-400B-99F8-C88BEC01C09C}" destId="{797A9F78-A443-4A09-9893-97F404C1AF78}" srcOrd="1" destOrd="0" presId="urn:microsoft.com/office/officeart/2005/8/layout/hierarchy6"/>
    <dgm:cxn modelId="{6861A3BC-77EA-4277-AE34-9F5954974767}" type="presParOf" srcId="{797A9F78-A443-4A09-9893-97F404C1AF78}" destId="{FEDB2F09-0AF1-46BE-98E7-781C163FD057}" srcOrd="0" destOrd="0" presId="urn:microsoft.com/office/officeart/2005/8/layout/hierarchy6"/>
    <dgm:cxn modelId="{C62B0827-E129-4CBB-80FF-047FB37391C5}" type="presParOf" srcId="{797A9F78-A443-4A09-9893-97F404C1AF78}" destId="{7522134A-2EDB-4F2E-B712-58ABFFE77C7F}" srcOrd="1" destOrd="0" presId="urn:microsoft.com/office/officeart/2005/8/layout/hierarchy6"/>
    <dgm:cxn modelId="{4A1D650F-F763-419E-95DB-573C096B5F19}" type="presParOf" srcId="{D0483028-9BDE-400B-99F8-C88BEC01C09C}" destId="{BD421722-0AA3-4774-82CD-420B4FE9C521}" srcOrd="2" destOrd="0" presId="urn:microsoft.com/office/officeart/2005/8/layout/hierarchy6"/>
    <dgm:cxn modelId="{261FDE28-D02A-4487-A577-391C23723279}" type="presParOf" srcId="{D0483028-9BDE-400B-99F8-C88BEC01C09C}" destId="{7EF20212-20D1-424B-9A9B-E02DD1207727}" srcOrd="3" destOrd="0" presId="urn:microsoft.com/office/officeart/2005/8/layout/hierarchy6"/>
    <dgm:cxn modelId="{0400F609-8923-4EED-B0D2-DB8F64B84ADF}" type="presParOf" srcId="{7EF20212-20D1-424B-9A9B-E02DD1207727}" destId="{7B1C1D88-0F38-4890-8409-7C6245560AB2}" srcOrd="0" destOrd="0" presId="urn:microsoft.com/office/officeart/2005/8/layout/hierarchy6"/>
    <dgm:cxn modelId="{D87A03EA-9E07-41B2-8A17-E6C088523768}" type="presParOf" srcId="{7EF20212-20D1-424B-9A9B-E02DD1207727}" destId="{49A92C77-E01C-409A-884B-A971A02CE27E}" srcOrd="1" destOrd="0" presId="urn:microsoft.com/office/officeart/2005/8/layout/hierarchy6"/>
    <dgm:cxn modelId="{558E4B91-66AA-45AB-B48F-A0C420421972}" type="presParOf" srcId="{D0483028-9BDE-400B-99F8-C88BEC01C09C}" destId="{09E409B3-328C-4C58-93D0-A026F63699B3}" srcOrd="4" destOrd="0" presId="urn:microsoft.com/office/officeart/2005/8/layout/hierarchy6"/>
    <dgm:cxn modelId="{7C356CEF-E0D0-4955-AA7C-136A1E91E2E7}" type="presParOf" srcId="{D0483028-9BDE-400B-99F8-C88BEC01C09C}" destId="{E2AA2130-F305-4F9B-857F-868BEC7389C7}" srcOrd="5" destOrd="0" presId="urn:microsoft.com/office/officeart/2005/8/layout/hierarchy6"/>
    <dgm:cxn modelId="{78FA6F32-BAC3-45E4-AF0C-FD480001F0FE}" type="presParOf" srcId="{E2AA2130-F305-4F9B-857F-868BEC7389C7}" destId="{D72A8D04-1773-455C-8BC7-880731B04A6B}" srcOrd="0" destOrd="0" presId="urn:microsoft.com/office/officeart/2005/8/layout/hierarchy6"/>
    <dgm:cxn modelId="{627ECB41-D030-4E81-A52D-1A9FF45F1177}" type="presParOf" srcId="{E2AA2130-F305-4F9B-857F-868BEC7389C7}" destId="{571E784A-EF45-4A42-A2A4-261D75424B59}" srcOrd="1" destOrd="0" presId="urn:microsoft.com/office/officeart/2005/8/layout/hierarchy6"/>
    <dgm:cxn modelId="{796CD8A5-D5AE-4EB9-A1A3-A9B59BE3576D}" type="presParOf" srcId="{F4D47197-3D04-4C55-BB2D-8AE75E6ACCDF}" destId="{96BABE6A-2F2D-4DE6-86DB-AD6880D6549B}" srcOrd="1" destOrd="0" presId="urn:microsoft.com/office/officeart/2005/8/layout/hierarchy6"/>
    <dgm:cxn modelId="{7E5ADBAF-517D-4294-9039-C7AFAE50696E}" type="presParOf" srcId="{96BABE6A-2F2D-4DE6-86DB-AD6880D6549B}" destId="{6D05ED06-E369-4B60-94B0-63257780A895}" srcOrd="0" destOrd="0" presId="urn:microsoft.com/office/officeart/2005/8/layout/hierarchy6"/>
    <dgm:cxn modelId="{D4150D82-6434-4C8E-9EB8-B63BB58005B1}" type="presParOf" srcId="{6D05ED06-E369-4B60-94B0-63257780A895}" destId="{65C36A53-58DE-45A1-83DB-21577E044580}" srcOrd="0" destOrd="0" presId="urn:microsoft.com/office/officeart/2005/8/layout/hierarchy6"/>
    <dgm:cxn modelId="{B500BEE8-ED6E-425F-9424-D263C1023820}" type="presParOf" srcId="{6D05ED06-E369-4B60-94B0-63257780A895}" destId="{31AC2FDC-AD10-4274-9D62-6A798EE12360}" srcOrd="1" destOrd="0" presId="urn:microsoft.com/office/officeart/2005/8/layout/hierarchy6"/>
    <dgm:cxn modelId="{1D8EBCB1-4E69-471C-8DA3-40E5BA6424B6}" type="presParOf" srcId="{96BABE6A-2F2D-4DE6-86DB-AD6880D6549B}" destId="{7C9B3546-AD1E-41E9-BE09-CE5889D3A534}" srcOrd="1" destOrd="0" presId="urn:microsoft.com/office/officeart/2005/8/layout/hierarchy6"/>
    <dgm:cxn modelId="{DDBC0446-C76A-4CCD-AF77-F9D4A4ACBF4A}" type="presParOf" srcId="{7C9B3546-AD1E-41E9-BE09-CE5889D3A534}" destId="{E1E9C736-4A74-468A-9100-E35D44F549F6}" srcOrd="0" destOrd="0" presId="urn:microsoft.com/office/officeart/2005/8/layout/hierarchy6"/>
    <dgm:cxn modelId="{F0B287E5-24C8-4811-8F80-B955DE051192}" type="presParOf" srcId="{96BABE6A-2F2D-4DE6-86DB-AD6880D6549B}" destId="{3432C08B-D18B-44A0-8B54-27E6D2AB92F0}" srcOrd="2" destOrd="0" presId="urn:microsoft.com/office/officeart/2005/8/layout/hierarchy6"/>
    <dgm:cxn modelId="{9D770623-6942-48F1-BDAD-7F1FA6105B40}" type="presParOf" srcId="{3432C08B-D18B-44A0-8B54-27E6D2AB92F0}" destId="{42CBAD10-8B60-4F23-B3AA-92D23514C393}" srcOrd="0" destOrd="0" presId="urn:microsoft.com/office/officeart/2005/8/layout/hierarchy6"/>
    <dgm:cxn modelId="{8C82A932-8AB7-4141-94BD-8DA2B11D1927}" type="presParOf" srcId="{3432C08B-D18B-44A0-8B54-27E6D2AB92F0}" destId="{E58B3BC0-B920-4172-A9C6-9DE7A5CE8BE1}" srcOrd="1" destOrd="0" presId="urn:microsoft.com/office/officeart/2005/8/layout/hierarchy6"/>
    <dgm:cxn modelId="{528CCF4F-2918-41D9-9E45-D1394EFA4479}" type="presParOf" srcId="{96BABE6A-2F2D-4DE6-86DB-AD6880D6549B}" destId="{42F0E28C-E007-4466-B22B-29CD155FFFF5}" srcOrd="3" destOrd="0" presId="urn:microsoft.com/office/officeart/2005/8/layout/hierarchy6"/>
    <dgm:cxn modelId="{5236B683-E754-4F72-89A9-79F92EE95841}" type="presParOf" srcId="{42F0E28C-E007-4466-B22B-29CD155FFFF5}" destId="{17024BE1-D87C-41EF-9EDF-CB37495E8413}" srcOrd="0" destOrd="0" presId="urn:microsoft.com/office/officeart/2005/8/layout/hierarchy6"/>
    <dgm:cxn modelId="{769A6880-1FF5-4A77-89EF-1035CEF0153D}" type="presParOf" srcId="{96BABE6A-2F2D-4DE6-86DB-AD6880D6549B}" destId="{457984AF-5DE8-4EB2-A5B3-1190B207FA9E}" srcOrd="4" destOrd="0" presId="urn:microsoft.com/office/officeart/2005/8/layout/hierarchy6"/>
    <dgm:cxn modelId="{6D9A0466-4F1F-440B-943C-D5EA55FBD619}" type="presParOf" srcId="{457984AF-5DE8-4EB2-A5B3-1190B207FA9E}" destId="{75D80DBC-6FAB-4E97-8E22-2CE993D9685D}" srcOrd="0" destOrd="0" presId="urn:microsoft.com/office/officeart/2005/8/layout/hierarchy6"/>
    <dgm:cxn modelId="{3BA64294-91AE-4A63-BFF8-AF2922B0329B}" type="presParOf" srcId="{457984AF-5DE8-4EB2-A5B3-1190B207FA9E}" destId="{A66A40EA-4D71-4E26-8DE9-FC91933DE0C9}"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D80DBC-6FAB-4E97-8E22-2CE993D9685D}">
      <dsp:nvSpPr>
        <dsp:cNvPr id="0" name=""/>
        <dsp:cNvSpPr/>
      </dsp:nvSpPr>
      <dsp:spPr>
        <a:xfrm>
          <a:off x="0" y="2242139"/>
          <a:ext cx="4319587" cy="652156"/>
        </a:xfrm>
        <a:prstGeom prst="roundRect">
          <a:avLst>
            <a:gd name="adj" fmla="val 10000"/>
          </a:avLst>
        </a:prstGeom>
        <a:solidFill>
          <a:schemeClr val="accent3"/>
        </a:solidFill>
        <a:ln>
          <a:noFill/>
        </a:ln>
        <a:effectLst/>
      </dsp:spPr>
      <dsp:style>
        <a:lnRef idx="0">
          <a:scrgbClr r="0" g="0" b="0"/>
        </a:lnRef>
        <a:fillRef idx="1">
          <a:scrgbClr r="0" g="0" b="0"/>
        </a:fillRef>
        <a:effectRef idx="0">
          <a:scrgbClr r="0" g="0" b="0"/>
        </a:effectRef>
        <a:fontRef idx="minor"/>
      </dsp:style>
      <dsp:txBody>
        <a:bodyPr spcFirstLastPara="0" vert="horz" wrap="square" lIns="113792" tIns="113792" rIns="113792" bIns="113792" numCol="1" spcCol="1270" anchor="ctr" anchorCtr="0">
          <a:noAutofit/>
        </a:bodyPr>
        <a:lstStyle/>
        <a:p>
          <a:pPr marL="0" lvl="0" indent="0" algn="l" defTabSz="711200">
            <a:lnSpc>
              <a:spcPct val="90000"/>
            </a:lnSpc>
            <a:spcBef>
              <a:spcPct val="0"/>
            </a:spcBef>
            <a:spcAft>
              <a:spcPct val="35000"/>
            </a:spcAft>
            <a:buNone/>
          </a:pPr>
          <a:r>
            <a:rPr lang="en-CA" sz="1600" b="0" u="none" kern="1200" dirty="0"/>
            <a:t>Capabilities</a:t>
          </a:r>
        </a:p>
      </dsp:txBody>
      <dsp:txXfrm>
        <a:off x="0" y="2242139"/>
        <a:ext cx="1295876" cy="652156"/>
      </dsp:txXfrm>
    </dsp:sp>
    <dsp:sp modelId="{42CBAD10-8B60-4F23-B3AA-92D23514C393}">
      <dsp:nvSpPr>
        <dsp:cNvPr id="0" name=""/>
        <dsp:cNvSpPr/>
      </dsp:nvSpPr>
      <dsp:spPr>
        <a:xfrm>
          <a:off x="0" y="1481290"/>
          <a:ext cx="4319587" cy="652156"/>
        </a:xfrm>
        <a:prstGeom prst="roundRect">
          <a:avLst>
            <a:gd name="adj" fmla="val 10000"/>
          </a:avLst>
        </a:prstGeom>
        <a:solidFill>
          <a:schemeClr val="bg1">
            <a:lumMod val="65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3792" tIns="113792" rIns="113792" bIns="113792" numCol="1" spcCol="1270" anchor="ctr" anchorCtr="0">
          <a:noAutofit/>
        </a:bodyPr>
        <a:lstStyle/>
        <a:p>
          <a:pPr marL="0" lvl="0" indent="0" algn="l" defTabSz="711200">
            <a:lnSpc>
              <a:spcPct val="90000"/>
            </a:lnSpc>
            <a:spcBef>
              <a:spcPct val="0"/>
            </a:spcBef>
            <a:spcAft>
              <a:spcPct val="35000"/>
            </a:spcAft>
            <a:buNone/>
          </a:pPr>
          <a:r>
            <a:rPr lang="en-CA" sz="1600" b="0" kern="1200" dirty="0">
              <a:solidFill>
                <a:schemeClr val="tx1"/>
              </a:solidFill>
            </a:rPr>
            <a:t>Value Streams</a:t>
          </a:r>
        </a:p>
      </dsp:txBody>
      <dsp:txXfrm>
        <a:off x="0" y="1481290"/>
        <a:ext cx="1295876" cy="652156"/>
      </dsp:txXfrm>
    </dsp:sp>
    <dsp:sp modelId="{65C36A53-58DE-45A1-83DB-21577E044580}">
      <dsp:nvSpPr>
        <dsp:cNvPr id="0" name=""/>
        <dsp:cNvSpPr/>
      </dsp:nvSpPr>
      <dsp:spPr>
        <a:xfrm>
          <a:off x="0" y="720441"/>
          <a:ext cx="4319587" cy="652156"/>
        </a:xfrm>
        <a:prstGeom prst="roundRect">
          <a:avLst>
            <a:gd name="adj" fmla="val 10000"/>
          </a:avLst>
        </a:prstGeom>
        <a:solidFill>
          <a:schemeClr val="accent2"/>
        </a:solidFill>
        <a:ln>
          <a:noFill/>
        </a:ln>
        <a:effectLst/>
      </dsp:spPr>
      <dsp:style>
        <a:lnRef idx="0">
          <a:scrgbClr r="0" g="0" b="0"/>
        </a:lnRef>
        <a:fillRef idx="1">
          <a:scrgbClr r="0" g="0" b="0"/>
        </a:fillRef>
        <a:effectRef idx="0">
          <a:scrgbClr r="0" g="0" b="0"/>
        </a:effectRef>
        <a:fontRef idx="minor"/>
      </dsp:style>
      <dsp:txBody>
        <a:bodyPr spcFirstLastPara="0" vert="horz" wrap="square" lIns="113792" tIns="113792" rIns="113792" bIns="113792" numCol="1" spcCol="1270" anchor="ctr" anchorCtr="0">
          <a:noAutofit/>
        </a:bodyPr>
        <a:lstStyle/>
        <a:p>
          <a:pPr marL="0" lvl="0" indent="0" algn="l" defTabSz="711200">
            <a:lnSpc>
              <a:spcPct val="90000"/>
            </a:lnSpc>
            <a:spcBef>
              <a:spcPct val="0"/>
            </a:spcBef>
            <a:spcAft>
              <a:spcPct val="35000"/>
            </a:spcAft>
            <a:buNone/>
          </a:pPr>
          <a:r>
            <a:rPr lang="en-CA" sz="1600" b="0" kern="1200" dirty="0"/>
            <a:t>Goals</a:t>
          </a:r>
        </a:p>
      </dsp:txBody>
      <dsp:txXfrm>
        <a:off x="0" y="720441"/>
        <a:ext cx="1295876" cy="652156"/>
      </dsp:txXfrm>
    </dsp:sp>
    <dsp:sp modelId="{9C407DAE-8F5A-4CDA-A8DB-D6989E3918A6}">
      <dsp:nvSpPr>
        <dsp:cNvPr id="0" name=""/>
        <dsp:cNvSpPr/>
      </dsp:nvSpPr>
      <dsp:spPr>
        <a:xfrm>
          <a:off x="2356937" y="774788"/>
          <a:ext cx="815195" cy="543463"/>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CA" sz="900" b="1" kern="1200" dirty="0"/>
            <a:t>Revenue Growth</a:t>
          </a:r>
        </a:p>
      </dsp:txBody>
      <dsp:txXfrm>
        <a:off x="2372854" y="790705"/>
        <a:ext cx="783361" cy="511629"/>
      </dsp:txXfrm>
    </dsp:sp>
    <dsp:sp modelId="{46F2A504-F8F2-4084-80AE-C990F372FCB8}">
      <dsp:nvSpPr>
        <dsp:cNvPr id="0" name=""/>
        <dsp:cNvSpPr/>
      </dsp:nvSpPr>
      <dsp:spPr>
        <a:xfrm>
          <a:off x="2718815" y="1318251"/>
          <a:ext cx="91440" cy="217385"/>
        </a:xfrm>
        <a:custGeom>
          <a:avLst/>
          <a:gdLst/>
          <a:ahLst/>
          <a:cxnLst/>
          <a:rect l="0" t="0" r="0" b="0"/>
          <a:pathLst>
            <a:path>
              <a:moveTo>
                <a:pt x="45720" y="0"/>
              </a:moveTo>
              <a:lnTo>
                <a:pt x="45720" y="2173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114A1D-632F-490D-BCD7-57AD3FA0FD9C}">
      <dsp:nvSpPr>
        <dsp:cNvPr id="0" name=""/>
        <dsp:cNvSpPr/>
      </dsp:nvSpPr>
      <dsp:spPr>
        <a:xfrm>
          <a:off x="2356937" y="1535637"/>
          <a:ext cx="815195" cy="543463"/>
        </a:xfrm>
        <a:prstGeom prst="roundRect">
          <a:avLst>
            <a:gd name="adj" fmla="val 10000"/>
          </a:avLst>
        </a:prstGeom>
        <a:solidFill>
          <a:schemeClr val="accent1"/>
        </a:solidFill>
        <a:ln w="25400" cap="flat" cmpd="sng" algn="ctr">
          <a:solidFill>
            <a:srgbClr val="A2413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CA" sz="900" b="1" kern="1200" dirty="0"/>
            <a:t>Product Purchase</a:t>
          </a:r>
        </a:p>
      </dsp:txBody>
      <dsp:txXfrm>
        <a:off x="2372854" y="1551554"/>
        <a:ext cx="783361" cy="511629"/>
      </dsp:txXfrm>
    </dsp:sp>
    <dsp:sp modelId="{1CA807BC-48B4-47E9-9575-AA184C39BE99}">
      <dsp:nvSpPr>
        <dsp:cNvPr id="0" name=""/>
        <dsp:cNvSpPr/>
      </dsp:nvSpPr>
      <dsp:spPr>
        <a:xfrm>
          <a:off x="1704781" y="2079100"/>
          <a:ext cx="1059754" cy="217385"/>
        </a:xfrm>
        <a:custGeom>
          <a:avLst/>
          <a:gdLst/>
          <a:ahLst/>
          <a:cxnLst/>
          <a:rect l="0" t="0" r="0" b="0"/>
          <a:pathLst>
            <a:path>
              <a:moveTo>
                <a:pt x="1059754" y="0"/>
              </a:moveTo>
              <a:lnTo>
                <a:pt x="1059754" y="108692"/>
              </a:lnTo>
              <a:lnTo>
                <a:pt x="0" y="108692"/>
              </a:lnTo>
              <a:lnTo>
                <a:pt x="0" y="21738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DB2F09-0AF1-46BE-98E7-781C163FD057}">
      <dsp:nvSpPr>
        <dsp:cNvPr id="0" name=""/>
        <dsp:cNvSpPr/>
      </dsp:nvSpPr>
      <dsp:spPr>
        <a:xfrm>
          <a:off x="1297183" y="2296486"/>
          <a:ext cx="815195" cy="543463"/>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CA" sz="900" b="1" kern="1200" dirty="0"/>
            <a:t>Sales Enablement</a:t>
          </a:r>
        </a:p>
      </dsp:txBody>
      <dsp:txXfrm>
        <a:off x="1313100" y="2312403"/>
        <a:ext cx="783361" cy="511629"/>
      </dsp:txXfrm>
    </dsp:sp>
    <dsp:sp modelId="{BD421722-0AA3-4774-82CD-420B4FE9C521}">
      <dsp:nvSpPr>
        <dsp:cNvPr id="0" name=""/>
        <dsp:cNvSpPr/>
      </dsp:nvSpPr>
      <dsp:spPr>
        <a:xfrm>
          <a:off x="2718815" y="2079100"/>
          <a:ext cx="91440" cy="217385"/>
        </a:xfrm>
        <a:custGeom>
          <a:avLst/>
          <a:gdLst/>
          <a:ahLst/>
          <a:cxnLst/>
          <a:rect l="0" t="0" r="0" b="0"/>
          <a:pathLst>
            <a:path>
              <a:moveTo>
                <a:pt x="45720" y="0"/>
              </a:moveTo>
              <a:lnTo>
                <a:pt x="45720" y="21738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1C1D88-0F38-4890-8409-7C6245560AB2}">
      <dsp:nvSpPr>
        <dsp:cNvPr id="0" name=""/>
        <dsp:cNvSpPr/>
      </dsp:nvSpPr>
      <dsp:spPr>
        <a:xfrm>
          <a:off x="2356937" y="2296486"/>
          <a:ext cx="815195" cy="543463"/>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CA" sz="900" b="1" kern="1200" dirty="0"/>
            <a:t>Sales Transaction Mgmt.</a:t>
          </a:r>
        </a:p>
      </dsp:txBody>
      <dsp:txXfrm>
        <a:off x="2372854" y="2312403"/>
        <a:ext cx="783361" cy="511629"/>
      </dsp:txXfrm>
    </dsp:sp>
    <dsp:sp modelId="{09E409B3-328C-4C58-93D0-A026F63699B3}">
      <dsp:nvSpPr>
        <dsp:cNvPr id="0" name=""/>
        <dsp:cNvSpPr/>
      </dsp:nvSpPr>
      <dsp:spPr>
        <a:xfrm>
          <a:off x="2764535" y="2079100"/>
          <a:ext cx="1059754" cy="217385"/>
        </a:xfrm>
        <a:custGeom>
          <a:avLst/>
          <a:gdLst/>
          <a:ahLst/>
          <a:cxnLst/>
          <a:rect l="0" t="0" r="0" b="0"/>
          <a:pathLst>
            <a:path>
              <a:moveTo>
                <a:pt x="0" y="0"/>
              </a:moveTo>
              <a:lnTo>
                <a:pt x="0" y="108692"/>
              </a:lnTo>
              <a:lnTo>
                <a:pt x="1059754" y="108692"/>
              </a:lnTo>
              <a:lnTo>
                <a:pt x="1059754" y="21738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2A8D04-1773-455C-8BC7-880731B04A6B}">
      <dsp:nvSpPr>
        <dsp:cNvPr id="0" name=""/>
        <dsp:cNvSpPr/>
      </dsp:nvSpPr>
      <dsp:spPr>
        <a:xfrm>
          <a:off x="3416692" y="2296486"/>
          <a:ext cx="815195" cy="543463"/>
        </a:xfrm>
        <a:prstGeom prst="roundRect">
          <a:avLst>
            <a:gd name="adj" fmla="val 10000"/>
          </a:avLst>
        </a:prstGeom>
        <a:solidFill>
          <a:schemeClr val="accent1"/>
        </a:solidFill>
        <a:ln w="25400" cap="flat" cmpd="sng" algn="ctr">
          <a:solidFill>
            <a:srgbClr val="A2413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CA" sz="900" b="1" kern="1200" dirty="0"/>
            <a:t>Marketing</a:t>
          </a:r>
          <a:r>
            <a:rPr lang="en-CA" sz="900" b="1" kern="1200" baseline="0" dirty="0"/>
            <a:t> Strategy</a:t>
          </a:r>
          <a:endParaRPr lang="en-CA" sz="900" b="1" kern="1200" dirty="0"/>
        </a:p>
      </dsp:txBody>
      <dsp:txXfrm>
        <a:off x="3432609" y="2312403"/>
        <a:ext cx="783361" cy="51162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7/28/2020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7/28/2020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a:t>
            </a:fld>
            <a:endParaRPr lang="en-US" dirty="0"/>
          </a:p>
        </p:txBody>
      </p:sp>
    </p:spTree>
    <p:extLst>
      <p:ext uri="{BB962C8B-B14F-4D97-AF65-F5344CB8AC3E}">
        <p14:creationId xmlns:p14="http://schemas.microsoft.com/office/powerpoint/2010/main" val="2944590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a:t>
            </a:fld>
            <a:endParaRPr lang="en-US" dirty="0"/>
          </a:p>
        </p:txBody>
      </p:sp>
    </p:spTree>
    <p:extLst>
      <p:ext uri="{BB962C8B-B14F-4D97-AF65-F5344CB8AC3E}">
        <p14:creationId xmlns:p14="http://schemas.microsoft.com/office/powerpoint/2010/main" val="3879846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1225589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13</a:t>
            </a:fld>
            <a:endParaRPr lang="en-US" dirty="0">
              <a:solidFill>
                <a:prstClr val="black"/>
              </a:solidFill>
            </a:endParaRPr>
          </a:p>
        </p:txBody>
      </p:sp>
    </p:spTree>
    <p:extLst>
      <p:ext uri="{BB962C8B-B14F-4D97-AF65-F5344CB8AC3E}">
        <p14:creationId xmlns:p14="http://schemas.microsoft.com/office/powerpoint/2010/main" val="34576337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2007964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20069591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16</a:t>
            </a:fld>
            <a:endParaRPr lang="en-US" dirty="0"/>
          </a:p>
        </p:txBody>
      </p:sp>
    </p:spTree>
    <p:extLst>
      <p:ext uri="{BB962C8B-B14F-4D97-AF65-F5344CB8AC3E}">
        <p14:creationId xmlns:p14="http://schemas.microsoft.com/office/powerpoint/2010/main" val="10901115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7"/>
            <a:ext cx="9144000" cy="767953"/>
            <a:chOff x="0" y="6090047"/>
            <a:chExt cx="9144000" cy="767953"/>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1997-2016 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a:t>Subhead (Arial, 14pt)</a:t>
            </a:r>
          </a:p>
        </p:txBody>
      </p:sp>
      <p:sp>
        <p:nvSpPr>
          <p:cNvPr id="9" name="TextBox 8"/>
          <p:cNvSpPr txBox="1"/>
          <p:nvPr/>
        </p:nvSpPr>
        <p:spPr>
          <a:xfrm>
            <a:off x="8460432" y="214890"/>
            <a:ext cx="539552" cy="276999"/>
          </a:xfrm>
          <a:prstGeom prst="rect">
            <a:avLst/>
          </a:prstGeom>
          <a:noFill/>
        </p:spPr>
        <p:txBody>
          <a:bodyPr wrap="square" rtlCol="0">
            <a:spAutoFit/>
          </a:bodyPr>
          <a:lstStyle/>
          <a:p>
            <a:r>
              <a:rPr lang="en-CA" sz="1200" b="0" dirty="0">
                <a:solidFill>
                  <a:schemeClr val="bg1"/>
                </a:solidFill>
              </a:rPr>
              <a:t>V4</a:t>
            </a:r>
          </a:p>
        </p:txBody>
      </p:sp>
    </p:spTree>
    <p:extLst>
      <p:ext uri="{BB962C8B-B14F-4D97-AF65-F5344CB8AC3E}">
        <p14:creationId xmlns:p14="http://schemas.microsoft.com/office/powerpoint/2010/main" val="3544028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4756935"/>
            <a:ext cx="6418263" cy="1013628"/>
          </a:xfrm>
        </p:spPr>
        <p:txBody>
          <a:bodyPr anchor="ctr"/>
          <a:lstStyle>
            <a:lvl1pPr marL="0" indent="0" algn="r">
              <a:buNone/>
              <a:defRPr sz="2400" b="1" baseline="0">
                <a:solidFill>
                  <a:schemeClr val="accent1"/>
                </a:solidFill>
              </a:defRPr>
            </a:lvl1pPr>
          </a:lstStyle>
          <a:p>
            <a:pPr lvl="0"/>
            <a:r>
              <a:rPr lang="en-CA" sz="1800" dirty="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5400">
                <a:solidFill>
                  <a:schemeClr val="accent1"/>
                </a:solidFill>
              </a:defRPr>
            </a:lvl1pPr>
          </a:lstStyle>
          <a:p>
            <a:pPr lvl="0"/>
            <a:r>
              <a:rPr lang="en-CA" sz="8800" dirty="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1997-2016 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chemeClr val="accent1"/>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a:t>Blueprint Title</a:t>
            </a:r>
          </a:p>
        </p:txBody>
      </p:sp>
    </p:spTree>
    <p:extLst>
      <p:ext uri="{BB962C8B-B14F-4D97-AF65-F5344CB8AC3E}">
        <p14:creationId xmlns:p14="http://schemas.microsoft.com/office/powerpoint/2010/main" val="2129235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Tree>
    <p:extLst>
      <p:ext uri="{BB962C8B-B14F-4D97-AF65-F5344CB8AC3E}">
        <p14:creationId xmlns:p14="http://schemas.microsoft.com/office/powerpoint/2010/main" val="824160603"/>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Header">
    <p:spTree>
      <p:nvGrpSpPr>
        <p:cNvPr id="1" name=""/>
        <p:cNvGrpSpPr/>
        <p:nvPr/>
      </p:nvGrpSpPr>
      <p:grpSpPr>
        <a:xfrm>
          <a:off x="0" y="0"/>
          <a:ext cx="0" cy="0"/>
          <a:chOff x="0" y="0"/>
          <a:chExt cx="0" cy="0"/>
        </a:xfrm>
      </p:grpSpPr>
      <p:cxnSp>
        <p:nvCxnSpPr>
          <p:cNvPr id="3" name="Straight Connector 2"/>
          <p:cNvCxnSpPr/>
          <p:nvPr userDrawn="1"/>
        </p:nvCxnSpPr>
        <p:spPr>
          <a:xfrm>
            <a:off x="323850" y="1125538"/>
            <a:ext cx="8496300"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p:nvPr>
        </p:nvSpPr>
        <p:spPr>
          <a:xfrm>
            <a:off x="251520" y="260648"/>
            <a:ext cx="8625780" cy="864096"/>
          </a:xfrm>
        </p:spPr>
        <p:txBody>
          <a:bodyPr/>
          <a:lstStyle>
            <a:lvl1pPr algn="l">
              <a:lnSpc>
                <a:spcPts val="2600"/>
              </a:lnSpc>
              <a:defRPr sz="2400" baseline="0">
                <a:solidFill>
                  <a:schemeClr val="tx1"/>
                </a:solidFill>
              </a:defRPr>
            </a:lvl1pPr>
          </a:lstStyle>
          <a:p>
            <a:r>
              <a:rPr lang="en-US"/>
              <a:t>Click to edit Master title style</a:t>
            </a:r>
            <a:endParaRPr lang="en-CA" dirty="0"/>
          </a:p>
        </p:txBody>
      </p:sp>
    </p:spTree>
    <p:extLst>
      <p:ext uri="{BB962C8B-B14F-4D97-AF65-F5344CB8AC3E}">
        <p14:creationId xmlns:p14="http://schemas.microsoft.com/office/powerpoint/2010/main" val="447392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3611407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Tree>
    <p:extLst>
      <p:ext uri="{BB962C8B-B14F-4D97-AF65-F5344CB8AC3E}">
        <p14:creationId xmlns:p14="http://schemas.microsoft.com/office/powerpoint/2010/main" val="477908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1325"/>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Them:</a:t>
            </a:r>
          </a:p>
        </p:txBody>
      </p:sp>
    </p:spTree>
    <p:extLst>
      <p:ext uri="{BB962C8B-B14F-4D97-AF65-F5344CB8AC3E}">
        <p14:creationId xmlns:p14="http://schemas.microsoft.com/office/powerpoint/2010/main" val="81466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646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Situation</a:t>
            </a:r>
          </a:p>
        </p:txBody>
      </p:sp>
      <p:sp>
        <p:nvSpPr>
          <p:cNvPr id="11" name="Rectangle 10"/>
          <p:cNvSpPr/>
          <p:nvPr userDrawn="1"/>
        </p:nvSpPr>
        <p:spPr>
          <a:xfrm>
            <a:off x="247848" y="2491303"/>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9"/>
          <p:cNvSpPr>
            <a:spLocks noGrp="1"/>
          </p:cNvSpPr>
          <p:nvPr userDrawn="1">
            <p:ph type="body" sz="quarter" idx="11"/>
          </p:nvPr>
        </p:nvSpPr>
        <p:spPr>
          <a:xfrm>
            <a:off x="247848" y="2805563"/>
            <a:ext cx="5257800" cy="10769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a:solidFill>
                    <a:srgbClr val="FFFFFF"/>
                  </a:solidFill>
                  <a:latin typeface="Georgia"/>
                </a:rPr>
                <a:t>Info-Tech Insight</a:t>
              </a: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563676"/>
            <a:ext cx="211099" cy="211099"/>
          </a:xfrm>
          <a:prstGeom prst="rect">
            <a:avLst/>
          </a:prstGeom>
        </p:spPr>
      </p:pic>
    </p:spTree>
    <p:extLst>
      <p:ext uri="{BB962C8B-B14F-4D97-AF65-F5344CB8AC3E}">
        <p14:creationId xmlns:p14="http://schemas.microsoft.com/office/powerpoint/2010/main" val="3355300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156219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a:t>Two small sections, </a:t>
            </a:r>
            <a:r>
              <a:rPr lang="en-US"/>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Header Activity Overview">
    <p:spTree>
      <p:nvGrpSpPr>
        <p:cNvPr id="1" name=""/>
        <p:cNvGrpSpPr/>
        <p:nvPr/>
      </p:nvGrpSpPr>
      <p:grpSpPr>
        <a:xfrm>
          <a:off x="0" y="0"/>
          <a:ext cx="0" cy="0"/>
          <a:chOff x="0" y="0"/>
          <a:chExt cx="0" cy="0"/>
        </a:xfrm>
      </p:grpSpPr>
      <p:sp>
        <p:nvSpPr>
          <p:cNvPr id="10" name="Rectangle 9"/>
          <p:cNvSpPr/>
          <p:nvPr userDrawn="1"/>
        </p:nvSpPr>
        <p:spPr>
          <a:xfrm>
            <a:off x="616688" y="113200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51519" y="1132006"/>
            <a:ext cx="352780" cy="364690"/>
            <a:chOff x="6966056" y="197732"/>
            <a:chExt cx="751526" cy="785348"/>
          </a:xfrm>
          <a:solidFill>
            <a:srgbClr val="243F54"/>
          </a:solidFill>
        </p:grpSpPr>
        <p:sp>
          <p:nvSpPr>
            <p:cNvPr id="13" name="Rectangle 12"/>
            <p:cNvSpPr/>
            <p:nvPr/>
          </p:nvSpPr>
          <p:spPr>
            <a:xfrm>
              <a:off x="6966056" y="197732"/>
              <a:ext cx="751526" cy="785348"/>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
        <p:nvSpPr>
          <p:cNvPr id="7" name="Rectangle 6"/>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 name="Title 1"/>
          <p:cNvSpPr>
            <a:spLocks noGrp="1"/>
          </p:cNvSpPr>
          <p:nvPr>
            <p:ph type="title" hasCustomPrompt="1"/>
          </p:nvPr>
        </p:nvSpPr>
        <p:spPr>
          <a:xfrm>
            <a:off x="257174" y="255588"/>
            <a:ext cx="8620125" cy="877887"/>
          </a:xfrm>
        </p:spPr>
        <p:txBody>
          <a:bodyPr/>
          <a:lstStyle>
            <a:lvl1pPr>
              <a:defRPr baseline="0">
                <a:solidFill>
                  <a:schemeClr val="bg1"/>
                </a:solidFill>
                <a:latin typeface="+mn-lt"/>
              </a:defRPr>
            </a:lvl1pPr>
          </a:lstStyle>
          <a:p>
            <a:r>
              <a:rPr lang="en-US" dirty="0"/>
              <a:t>Two small sections, </a:t>
            </a:r>
            <a:r>
              <a:rPr lang="en-US"/>
              <a:t>one large</a:t>
            </a:r>
            <a:endParaRPr lang="en-US" dirty="0"/>
          </a:p>
        </p:txBody>
      </p:sp>
    </p:spTree>
    <p:extLst>
      <p:ext uri="{BB962C8B-B14F-4D97-AF65-F5344CB8AC3E}">
        <p14:creationId xmlns:p14="http://schemas.microsoft.com/office/powerpoint/2010/main" val="533265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6" r:id="rId4"/>
    <p:sldLayoutId id="2147483721" r:id="rId5"/>
    <p:sldLayoutId id="2147483710" r:id="rId6"/>
    <p:sldLayoutId id="2147483711" r:id="rId7"/>
    <p:sldLayoutId id="2147483771" r:id="rId8"/>
    <p:sldLayoutId id="2147483764" r:id="rId9"/>
    <p:sldLayoutId id="2147483762" r:id="rId10"/>
    <p:sldLayoutId id="2147483761" r:id="rId11"/>
    <p:sldLayoutId id="2147483763" r:id="rId12"/>
    <p:sldLayoutId id="2147483766" r:id="rId13"/>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22.png"/><Relationship Id="rId4" Type="http://schemas.openxmlformats.org/officeDocument/2006/relationships/image" Target="../media/image21.png"/></Relationships>
</file>

<file path=ppt/slides/_rels/slide15.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CA"/>
              <a:t>Document Your Business Architecture</a:t>
            </a:r>
            <a:endParaRPr lang="en-US" dirty="0"/>
          </a:p>
        </p:txBody>
      </p:sp>
      <p:sp>
        <p:nvSpPr>
          <p:cNvPr id="3" name="Text Placeholder 2"/>
          <p:cNvSpPr>
            <a:spLocks noGrp="1"/>
          </p:cNvSpPr>
          <p:nvPr>
            <p:ph type="body" sz="quarter" idx="16"/>
          </p:nvPr>
        </p:nvSpPr>
        <p:spPr>
          <a:xfrm>
            <a:off x="774700" y="3715965"/>
            <a:ext cx="5965965" cy="508000"/>
          </a:xfrm>
        </p:spPr>
        <p:txBody>
          <a:bodyPr/>
          <a:lstStyle/>
          <a:p>
            <a:r>
              <a:rPr lang="en-US"/>
              <a:t>Bridge your business goals and your IT solutions.</a:t>
            </a:r>
            <a:endParaRPr lang="en-US" dirty="0"/>
          </a:p>
        </p:txBody>
      </p:sp>
      <p:pic>
        <p:nvPicPr>
          <p:cNvPr id="4" name="Picture 3" descr="executive-brief-stamp.png"/>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390947" y="3929891"/>
            <a:ext cx="2279546" cy="1796282"/>
          </a:xfrm>
          <a:prstGeom prst="rect">
            <a:avLst/>
          </a:prstGeom>
        </p:spPr>
      </p:pic>
    </p:spTree>
    <p:extLst>
      <p:ext uri="{BB962C8B-B14F-4D97-AF65-F5344CB8AC3E}">
        <p14:creationId xmlns:p14="http://schemas.microsoft.com/office/powerpoint/2010/main" val="346279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role of the business architect?</a:t>
            </a:r>
            <a:endParaRPr lang="en-CA" dirty="0"/>
          </a:p>
        </p:txBody>
      </p:sp>
      <p:grpSp>
        <p:nvGrpSpPr>
          <p:cNvPr id="22" name="Group 21"/>
          <p:cNvGrpSpPr/>
          <p:nvPr/>
        </p:nvGrpSpPr>
        <p:grpSpPr>
          <a:xfrm>
            <a:off x="1554939" y="2151016"/>
            <a:ext cx="5985597" cy="3895682"/>
            <a:chOff x="1554939" y="2151016"/>
            <a:chExt cx="5985597" cy="3895682"/>
          </a:xfrm>
        </p:grpSpPr>
        <p:pic>
          <p:nvPicPr>
            <p:cNvPr id="21" name="Picture 20"/>
            <p:cNvPicPr>
              <a:picLocks noChangeAspect="1"/>
            </p:cNvPicPr>
            <p:nvPr/>
          </p:nvPicPr>
          <p:blipFill>
            <a:blip r:embed="rId2"/>
            <a:stretch>
              <a:fillRect/>
            </a:stretch>
          </p:blipFill>
          <p:spPr>
            <a:xfrm>
              <a:off x="1554939" y="2151016"/>
              <a:ext cx="847417" cy="3895682"/>
            </a:xfrm>
            <a:prstGeom prst="rect">
              <a:avLst/>
            </a:prstGeom>
          </p:spPr>
        </p:pic>
        <p:grpSp>
          <p:nvGrpSpPr>
            <p:cNvPr id="3" name="Group 2"/>
            <p:cNvGrpSpPr/>
            <p:nvPr/>
          </p:nvGrpSpPr>
          <p:grpSpPr>
            <a:xfrm>
              <a:off x="1569098" y="2222914"/>
              <a:ext cx="5971438" cy="3595421"/>
              <a:chOff x="1569098" y="2222914"/>
              <a:chExt cx="5971438" cy="3595421"/>
            </a:xfrm>
          </p:grpSpPr>
          <p:sp>
            <p:nvSpPr>
              <p:cNvPr id="12" name="Freeform 11"/>
              <p:cNvSpPr/>
              <p:nvPr/>
            </p:nvSpPr>
            <p:spPr>
              <a:xfrm>
                <a:off x="1959851" y="2301065"/>
                <a:ext cx="5580684" cy="625205"/>
              </a:xfrm>
              <a:custGeom>
                <a:avLst/>
                <a:gdLst>
                  <a:gd name="connsiteX0" fmla="*/ 0 w 5580684"/>
                  <a:gd name="connsiteY0" fmla="*/ 0 h 625205"/>
                  <a:gd name="connsiteX1" fmla="*/ 5580684 w 5580684"/>
                  <a:gd name="connsiteY1" fmla="*/ 0 h 625205"/>
                  <a:gd name="connsiteX2" fmla="*/ 5580684 w 5580684"/>
                  <a:gd name="connsiteY2" fmla="*/ 625205 h 625205"/>
                  <a:gd name="connsiteX3" fmla="*/ 0 w 5580684"/>
                  <a:gd name="connsiteY3" fmla="*/ 625205 h 625205"/>
                  <a:gd name="connsiteX4" fmla="*/ 0 w 5580684"/>
                  <a:gd name="connsiteY4" fmla="*/ 0 h 6252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80684" h="625205">
                    <a:moveTo>
                      <a:pt x="0" y="0"/>
                    </a:moveTo>
                    <a:lnTo>
                      <a:pt x="5580684" y="0"/>
                    </a:lnTo>
                    <a:lnTo>
                      <a:pt x="5580684" y="625205"/>
                    </a:lnTo>
                    <a:lnTo>
                      <a:pt x="0" y="625205"/>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96257" tIns="30480" rIns="30480" bIns="30480" numCol="1" spcCol="1270" anchor="ctr" anchorCtr="0">
                <a:noAutofit/>
              </a:bodyPr>
              <a:lstStyle/>
              <a:p>
                <a:pPr lvl="0" algn="l" defTabSz="533400">
                  <a:lnSpc>
                    <a:spcPct val="90000"/>
                  </a:lnSpc>
                  <a:spcBef>
                    <a:spcPct val="0"/>
                  </a:spcBef>
                  <a:spcAft>
                    <a:spcPct val="35000"/>
                  </a:spcAft>
                </a:pPr>
                <a:r>
                  <a:rPr lang="en-CA" sz="1200" kern="1200" dirty="0"/>
                  <a:t>Business Architect (Responsible)</a:t>
                </a:r>
              </a:p>
            </p:txBody>
          </p:sp>
          <p:sp>
            <p:nvSpPr>
              <p:cNvPr id="13" name="Oval 12"/>
              <p:cNvSpPr/>
              <p:nvPr/>
            </p:nvSpPr>
            <p:spPr>
              <a:xfrm>
                <a:off x="1569098" y="2222914"/>
                <a:ext cx="781507" cy="781507"/>
              </a:xfrm>
              <a:prstGeom prst="ellipse">
                <a:avLst/>
              </a:prstGeom>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4" name="Freeform 13"/>
              <p:cNvSpPr/>
              <p:nvPr/>
            </p:nvSpPr>
            <p:spPr>
              <a:xfrm>
                <a:off x="2318296" y="3239036"/>
                <a:ext cx="5222240" cy="625205"/>
              </a:xfrm>
              <a:custGeom>
                <a:avLst/>
                <a:gdLst>
                  <a:gd name="connsiteX0" fmla="*/ 0 w 5222240"/>
                  <a:gd name="connsiteY0" fmla="*/ 0 h 625205"/>
                  <a:gd name="connsiteX1" fmla="*/ 5222240 w 5222240"/>
                  <a:gd name="connsiteY1" fmla="*/ 0 h 625205"/>
                  <a:gd name="connsiteX2" fmla="*/ 5222240 w 5222240"/>
                  <a:gd name="connsiteY2" fmla="*/ 625205 h 625205"/>
                  <a:gd name="connsiteX3" fmla="*/ 0 w 5222240"/>
                  <a:gd name="connsiteY3" fmla="*/ 625205 h 625205"/>
                  <a:gd name="connsiteX4" fmla="*/ 0 w 5222240"/>
                  <a:gd name="connsiteY4" fmla="*/ 0 h 6252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2240" h="625205">
                    <a:moveTo>
                      <a:pt x="0" y="0"/>
                    </a:moveTo>
                    <a:lnTo>
                      <a:pt x="5222240" y="0"/>
                    </a:lnTo>
                    <a:lnTo>
                      <a:pt x="5222240" y="625205"/>
                    </a:lnTo>
                    <a:lnTo>
                      <a:pt x="0" y="625205"/>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96257" tIns="30480" rIns="30480" bIns="30480" numCol="1" spcCol="1270" anchor="ctr" anchorCtr="0">
                <a:noAutofit/>
              </a:bodyPr>
              <a:lstStyle/>
              <a:p>
                <a:pPr lvl="0" algn="l" defTabSz="533400">
                  <a:lnSpc>
                    <a:spcPct val="90000"/>
                  </a:lnSpc>
                  <a:spcBef>
                    <a:spcPct val="0"/>
                  </a:spcBef>
                  <a:spcAft>
                    <a:spcPct val="35000"/>
                  </a:spcAft>
                </a:pPr>
                <a:r>
                  <a:rPr lang="en-CA" sz="1200" kern="1200" dirty="0"/>
                  <a:t>Business Unit Leads (Accountable)</a:t>
                </a:r>
              </a:p>
            </p:txBody>
          </p:sp>
          <p:sp>
            <p:nvSpPr>
              <p:cNvPr id="15" name="Oval 14"/>
              <p:cNvSpPr/>
              <p:nvPr/>
            </p:nvSpPr>
            <p:spPr>
              <a:xfrm>
                <a:off x="1927542" y="3160885"/>
                <a:ext cx="781507" cy="781507"/>
              </a:xfrm>
              <a:prstGeom prst="ellipse">
                <a:avLst/>
              </a:prstGeom>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6" name="Freeform 15"/>
              <p:cNvSpPr/>
              <p:nvPr/>
            </p:nvSpPr>
            <p:spPr>
              <a:xfrm>
                <a:off x="2318296" y="4177007"/>
                <a:ext cx="5222240" cy="625205"/>
              </a:xfrm>
              <a:custGeom>
                <a:avLst/>
                <a:gdLst>
                  <a:gd name="connsiteX0" fmla="*/ 0 w 5222240"/>
                  <a:gd name="connsiteY0" fmla="*/ 0 h 625205"/>
                  <a:gd name="connsiteX1" fmla="*/ 5222240 w 5222240"/>
                  <a:gd name="connsiteY1" fmla="*/ 0 h 625205"/>
                  <a:gd name="connsiteX2" fmla="*/ 5222240 w 5222240"/>
                  <a:gd name="connsiteY2" fmla="*/ 625205 h 625205"/>
                  <a:gd name="connsiteX3" fmla="*/ 0 w 5222240"/>
                  <a:gd name="connsiteY3" fmla="*/ 625205 h 625205"/>
                  <a:gd name="connsiteX4" fmla="*/ 0 w 5222240"/>
                  <a:gd name="connsiteY4" fmla="*/ 0 h 6252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2240" h="625205">
                    <a:moveTo>
                      <a:pt x="0" y="0"/>
                    </a:moveTo>
                    <a:lnTo>
                      <a:pt x="5222240" y="0"/>
                    </a:lnTo>
                    <a:lnTo>
                      <a:pt x="5222240" y="625205"/>
                    </a:lnTo>
                    <a:lnTo>
                      <a:pt x="0" y="625205"/>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96257" tIns="30480" rIns="30480" bIns="30480" numCol="1" spcCol="1270" anchor="ctr" anchorCtr="0">
                <a:noAutofit/>
              </a:bodyPr>
              <a:lstStyle/>
              <a:p>
                <a:pPr lvl="0" algn="l" defTabSz="533400">
                  <a:lnSpc>
                    <a:spcPct val="90000"/>
                  </a:lnSpc>
                  <a:spcBef>
                    <a:spcPct val="0"/>
                  </a:spcBef>
                  <a:spcAft>
                    <a:spcPct val="35000"/>
                  </a:spcAft>
                </a:pPr>
                <a:r>
                  <a:rPr lang="en-CA" sz="1200" kern="1200" dirty="0"/>
                  <a:t>Subject-Matter Experts (Consulted)</a:t>
                </a:r>
              </a:p>
              <a:p>
                <a:pPr lvl="0" algn="l" defTabSz="533400">
                  <a:lnSpc>
                    <a:spcPct val="90000"/>
                  </a:lnSpc>
                  <a:spcBef>
                    <a:spcPct val="0"/>
                  </a:spcBef>
                  <a:spcAft>
                    <a:spcPct val="35000"/>
                  </a:spcAft>
                </a:pPr>
                <a:r>
                  <a:rPr lang="en-CA" sz="1200" kern="1200" dirty="0"/>
                  <a:t>– Business Lines, Operations, Data, Technology Systems &amp; Infrastructure Leads</a:t>
                </a:r>
              </a:p>
            </p:txBody>
          </p:sp>
          <p:sp>
            <p:nvSpPr>
              <p:cNvPr id="17" name="Oval 16"/>
              <p:cNvSpPr/>
              <p:nvPr/>
            </p:nvSpPr>
            <p:spPr>
              <a:xfrm>
                <a:off x="1927542" y="4098857"/>
                <a:ext cx="781507" cy="781507"/>
              </a:xfrm>
              <a:prstGeom prst="ellipse">
                <a:avLst/>
              </a:prstGeom>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8" name="Freeform 17"/>
              <p:cNvSpPr/>
              <p:nvPr/>
            </p:nvSpPr>
            <p:spPr>
              <a:xfrm>
                <a:off x="1959851" y="5114978"/>
                <a:ext cx="5580684" cy="625205"/>
              </a:xfrm>
              <a:custGeom>
                <a:avLst/>
                <a:gdLst>
                  <a:gd name="connsiteX0" fmla="*/ 0 w 5580684"/>
                  <a:gd name="connsiteY0" fmla="*/ 0 h 625205"/>
                  <a:gd name="connsiteX1" fmla="*/ 5580684 w 5580684"/>
                  <a:gd name="connsiteY1" fmla="*/ 0 h 625205"/>
                  <a:gd name="connsiteX2" fmla="*/ 5580684 w 5580684"/>
                  <a:gd name="connsiteY2" fmla="*/ 625205 h 625205"/>
                  <a:gd name="connsiteX3" fmla="*/ 0 w 5580684"/>
                  <a:gd name="connsiteY3" fmla="*/ 625205 h 625205"/>
                  <a:gd name="connsiteX4" fmla="*/ 0 w 5580684"/>
                  <a:gd name="connsiteY4" fmla="*/ 0 h 6252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80684" h="625205">
                    <a:moveTo>
                      <a:pt x="0" y="0"/>
                    </a:moveTo>
                    <a:lnTo>
                      <a:pt x="5580684" y="0"/>
                    </a:lnTo>
                    <a:lnTo>
                      <a:pt x="5580684" y="625205"/>
                    </a:lnTo>
                    <a:lnTo>
                      <a:pt x="0" y="625205"/>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96257" tIns="30480" rIns="30480" bIns="30480" numCol="1" spcCol="1270" anchor="ctr" anchorCtr="0">
                <a:noAutofit/>
              </a:bodyPr>
              <a:lstStyle/>
              <a:p>
                <a:pPr lvl="0" algn="l" defTabSz="533400">
                  <a:lnSpc>
                    <a:spcPct val="90000"/>
                  </a:lnSpc>
                  <a:spcBef>
                    <a:spcPct val="0"/>
                  </a:spcBef>
                  <a:spcAft>
                    <a:spcPct val="35000"/>
                  </a:spcAft>
                </a:pPr>
                <a:r>
                  <a:rPr lang="en-CA" sz="1200" kern="1200" dirty="0"/>
                  <a:t>Business Operators (Informed)</a:t>
                </a:r>
              </a:p>
              <a:p>
                <a:pPr lvl="0" algn="l" defTabSz="533400">
                  <a:lnSpc>
                    <a:spcPct val="90000"/>
                  </a:lnSpc>
                  <a:spcBef>
                    <a:spcPct val="0"/>
                  </a:spcBef>
                  <a:spcAft>
                    <a:spcPct val="35000"/>
                  </a:spcAft>
                </a:pPr>
                <a:r>
                  <a:rPr lang="en-CA" sz="1200" kern="1200" dirty="0"/>
                  <a:t>– Process, Data, Technology Systems &amp; Infrastructure</a:t>
                </a:r>
              </a:p>
            </p:txBody>
          </p:sp>
          <p:sp>
            <p:nvSpPr>
              <p:cNvPr id="19" name="Oval 18"/>
              <p:cNvSpPr/>
              <p:nvPr/>
            </p:nvSpPr>
            <p:spPr>
              <a:xfrm>
                <a:off x="1569098" y="5036828"/>
                <a:ext cx="781507" cy="781507"/>
              </a:xfrm>
              <a:prstGeom prst="ellipse">
                <a:avLst/>
              </a:prstGeom>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grpSp>
      <p:sp>
        <p:nvSpPr>
          <p:cNvPr id="6" name="TextBox 5"/>
          <p:cNvSpPr txBox="1"/>
          <p:nvPr/>
        </p:nvSpPr>
        <p:spPr>
          <a:xfrm>
            <a:off x="1683143" y="2242400"/>
            <a:ext cx="477430" cy="707886"/>
          </a:xfrm>
          <a:prstGeom prst="rect">
            <a:avLst/>
          </a:prstGeom>
        </p:spPr>
        <p:txBody>
          <a:bodyPr wrap="square" rtlCol="0">
            <a:spAutoFit/>
          </a:bodyPr>
          <a:lstStyle/>
          <a:p>
            <a:r>
              <a:rPr lang="en-CA" sz="4000" b="1" dirty="0">
                <a:solidFill>
                  <a:schemeClr val="accent3"/>
                </a:solidFill>
              </a:rPr>
              <a:t>R</a:t>
            </a:r>
          </a:p>
        </p:txBody>
      </p:sp>
      <p:sp>
        <p:nvSpPr>
          <p:cNvPr id="7" name="TextBox 6"/>
          <p:cNvSpPr txBox="1"/>
          <p:nvPr/>
        </p:nvSpPr>
        <p:spPr>
          <a:xfrm>
            <a:off x="2029752" y="3222542"/>
            <a:ext cx="477430" cy="707886"/>
          </a:xfrm>
          <a:prstGeom prst="rect">
            <a:avLst/>
          </a:prstGeom>
        </p:spPr>
        <p:txBody>
          <a:bodyPr wrap="square" rtlCol="0">
            <a:spAutoFit/>
          </a:bodyPr>
          <a:lstStyle/>
          <a:p>
            <a:r>
              <a:rPr lang="en-CA" sz="4000" b="1" dirty="0">
                <a:solidFill>
                  <a:schemeClr val="accent3"/>
                </a:solidFill>
              </a:rPr>
              <a:t>A</a:t>
            </a:r>
          </a:p>
        </p:txBody>
      </p:sp>
      <p:sp>
        <p:nvSpPr>
          <p:cNvPr id="8" name="TextBox 7"/>
          <p:cNvSpPr txBox="1"/>
          <p:nvPr/>
        </p:nvSpPr>
        <p:spPr>
          <a:xfrm>
            <a:off x="2029752" y="4147512"/>
            <a:ext cx="477430" cy="707886"/>
          </a:xfrm>
          <a:prstGeom prst="rect">
            <a:avLst/>
          </a:prstGeom>
        </p:spPr>
        <p:txBody>
          <a:bodyPr wrap="square" rtlCol="0">
            <a:spAutoFit/>
          </a:bodyPr>
          <a:lstStyle/>
          <a:p>
            <a:r>
              <a:rPr lang="en-CA" sz="4000" b="1" dirty="0">
                <a:solidFill>
                  <a:schemeClr val="accent3"/>
                </a:solidFill>
              </a:rPr>
              <a:t>C</a:t>
            </a:r>
          </a:p>
        </p:txBody>
      </p:sp>
      <p:sp>
        <p:nvSpPr>
          <p:cNvPr id="9" name="TextBox 8"/>
          <p:cNvSpPr txBox="1"/>
          <p:nvPr/>
        </p:nvSpPr>
        <p:spPr>
          <a:xfrm>
            <a:off x="1791037" y="5100068"/>
            <a:ext cx="477430" cy="707886"/>
          </a:xfrm>
          <a:prstGeom prst="rect">
            <a:avLst/>
          </a:prstGeom>
        </p:spPr>
        <p:txBody>
          <a:bodyPr wrap="square" rtlCol="0">
            <a:spAutoFit/>
          </a:bodyPr>
          <a:lstStyle/>
          <a:p>
            <a:r>
              <a:rPr lang="en-CA" sz="4000" b="1" dirty="0">
                <a:solidFill>
                  <a:schemeClr val="accent3"/>
                </a:solidFill>
              </a:rPr>
              <a:t>I</a:t>
            </a:r>
          </a:p>
        </p:txBody>
      </p:sp>
      <p:sp>
        <p:nvSpPr>
          <p:cNvPr id="11" name="TextBox 10"/>
          <p:cNvSpPr txBox="1"/>
          <p:nvPr/>
        </p:nvSpPr>
        <p:spPr>
          <a:xfrm>
            <a:off x="323681" y="1205713"/>
            <a:ext cx="8448085" cy="646331"/>
          </a:xfrm>
          <a:prstGeom prst="rect">
            <a:avLst/>
          </a:prstGeom>
        </p:spPr>
        <p:txBody>
          <a:bodyPr wrap="square" rtlCol="0">
            <a:spAutoFit/>
          </a:bodyPr>
          <a:lstStyle/>
          <a:p>
            <a:r>
              <a:rPr lang="en-CA" dirty="0"/>
              <a:t>The business owns the strategy and operating model, the business architect connects all the pieces together.</a:t>
            </a:r>
          </a:p>
        </p:txBody>
      </p:sp>
    </p:spTree>
    <p:extLst>
      <p:ext uri="{BB962C8B-B14F-4D97-AF65-F5344CB8AC3E}">
        <p14:creationId xmlns:p14="http://schemas.microsoft.com/office/powerpoint/2010/main" val="79076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r>
              <a:rPr lang="en-CA" dirty="0"/>
              <a:t>Info-Tech’s three components for practicing business architecture: </a:t>
            </a:r>
            <a:r>
              <a:rPr lang="en-CA" i="1" dirty="0"/>
              <a:t>Engage – Model – Drive </a:t>
            </a:r>
            <a:endParaRPr lang="en-CA" dirty="0"/>
          </a:p>
        </p:txBody>
      </p:sp>
      <p:sp>
        <p:nvSpPr>
          <p:cNvPr id="4" name="TextBox 3"/>
          <p:cNvSpPr txBox="1"/>
          <p:nvPr/>
        </p:nvSpPr>
        <p:spPr>
          <a:xfrm>
            <a:off x="251520" y="1165829"/>
            <a:ext cx="8625780" cy="923330"/>
          </a:xfrm>
          <a:prstGeom prst="rect">
            <a:avLst/>
          </a:prstGeom>
          <a:noFill/>
        </p:spPr>
        <p:txBody>
          <a:bodyPr wrap="square" rtlCol="0">
            <a:spAutoFit/>
          </a:bodyPr>
          <a:lstStyle/>
          <a:p>
            <a:r>
              <a:rPr lang="en-CA" dirty="0"/>
              <a:t>Organizations easily fall into the trap of not managing the end-to-end process of business architecture, dramatically reducing the benefits. Info-Tech created the EMD Framework to help avoid this.</a:t>
            </a:r>
          </a:p>
        </p:txBody>
      </p:sp>
      <p:sp>
        <p:nvSpPr>
          <p:cNvPr id="5" name="Rectangle 4"/>
          <p:cNvSpPr/>
          <p:nvPr/>
        </p:nvSpPr>
        <p:spPr>
          <a:xfrm>
            <a:off x="3615267" y="2302805"/>
            <a:ext cx="5262033" cy="3493264"/>
          </a:xfrm>
          <a:prstGeom prst="rect">
            <a:avLst/>
          </a:prstGeom>
        </p:spPr>
        <p:txBody>
          <a:bodyPr wrap="square">
            <a:spAutoFit/>
          </a:bodyPr>
          <a:lstStyle/>
          <a:p>
            <a:pPr>
              <a:spcAft>
                <a:spcPts val="600"/>
              </a:spcAft>
              <a:defRPr/>
            </a:pPr>
            <a:r>
              <a:rPr lang="en-US" sz="1400" dirty="0"/>
              <a:t>Info-Tech’s research findings indicate that for an enterprise to realize the value of business architecture, the team needs to succeed at the three key components of the job, regardless of business architecture methodology in use.</a:t>
            </a:r>
          </a:p>
          <a:p>
            <a:pPr marL="628650" lvl="1" indent="-171450">
              <a:spcAft>
                <a:spcPts val="600"/>
              </a:spcAft>
              <a:buFont typeface="Arial" panose="020B0604020202020204" pitchFamily="34" charset="0"/>
              <a:buChar char="•"/>
              <a:defRPr/>
            </a:pPr>
            <a:r>
              <a:rPr lang="en-CA" sz="1400" b="1" dirty="0"/>
              <a:t>Engage stakeholders. </a:t>
            </a:r>
            <a:r>
              <a:rPr lang="en-CA" sz="1200" dirty="0"/>
              <a:t>This involves identifying opportunities for business architecture work, and identifying and effectively engaging business architecture project stakeholders.</a:t>
            </a:r>
          </a:p>
          <a:p>
            <a:pPr marL="628650" lvl="1" indent="-171450">
              <a:spcAft>
                <a:spcPts val="600"/>
              </a:spcAft>
              <a:buFont typeface="Arial" panose="020B0604020202020204" pitchFamily="34" charset="0"/>
              <a:buChar char="•"/>
              <a:defRPr/>
            </a:pPr>
            <a:r>
              <a:rPr lang="en-CA" sz="1400" b="1" dirty="0"/>
              <a:t>Model and standardize.</a:t>
            </a:r>
            <a:r>
              <a:rPr lang="en-CA" sz="1400" dirty="0"/>
              <a:t> </a:t>
            </a:r>
            <a:r>
              <a:rPr lang="en-CA" sz="1200" dirty="0"/>
              <a:t>This includes analyzing business objectives and designing the target/transitionary state business architecture blueprints by applying techniques such as</a:t>
            </a:r>
            <a:r>
              <a:rPr lang="en-US" sz="1200" dirty="0"/>
              <a:t> strategy mapping, value stream mapping, and business capability mapping</a:t>
            </a:r>
            <a:r>
              <a:rPr lang="en-CA" sz="1200" dirty="0"/>
              <a:t>.</a:t>
            </a:r>
          </a:p>
          <a:p>
            <a:pPr marL="628650" lvl="1" indent="-171450">
              <a:spcAft>
                <a:spcPts val="600"/>
              </a:spcAft>
              <a:buFont typeface="Arial" panose="020B0604020202020204" pitchFamily="34" charset="0"/>
              <a:buChar char="•"/>
              <a:defRPr/>
            </a:pPr>
            <a:r>
              <a:rPr lang="en-CA" sz="1400" b="1" dirty="0"/>
              <a:t>Drive adoption and compliance. </a:t>
            </a:r>
            <a:r>
              <a:rPr lang="en-CA" sz="1200" dirty="0"/>
              <a:t>This includes </a:t>
            </a:r>
            <a:r>
              <a:rPr lang="en-US" sz="1200" dirty="0"/>
              <a:t>determining the gaps between the baseline and target state descriptions by conducting business capability assessments, identifying options for resolution, and defining roadmap components. </a:t>
            </a:r>
          </a:p>
        </p:txBody>
      </p:sp>
      <p:grpSp>
        <p:nvGrpSpPr>
          <p:cNvPr id="2" name="Group 1"/>
          <p:cNvGrpSpPr/>
          <p:nvPr/>
        </p:nvGrpSpPr>
        <p:grpSpPr>
          <a:xfrm>
            <a:off x="422343" y="2560809"/>
            <a:ext cx="2984208" cy="2969598"/>
            <a:chOff x="422343" y="2560809"/>
            <a:chExt cx="2984208" cy="2969598"/>
          </a:xfrm>
        </p:grpSpPr>
        <p:sp>
          <p:nvSpPr>
            <p:cNvPr id="6" name="Freeform 5"/>
            <p:cNvSpPr/>
            <p:nvPr/>
          </p:nvSpPr>
          <p:spPr>
            <a:xfrm>
              <a:off x="686601" y="2719359"/>
              <a:ext cx="2561189" cy="2561189"/>
            </a:xfrm>
            <a:custGeom>
              <a:avLst/>
              <a:gdLst>
                <a:gd name="connsiteX0" fmla="*/ 1280594 w 2561189"/>
                <a:gd name="connsiteY0" fmla="*/ 0 h 2561189"/>
                <a:gd name="connsiteX1" fmla="*/ 2389622 w 2561189"/>
                <a:gd name="connsiteY1" fmla="*/ 640297 h 2561189"/>
                <a:gd name="connsiteX2" fmla="*/ 2389622 w 2561189"/>
                <a:gd name="connsiteY2" fmla="*/ 1920892 h 2561189"/>
                <a:gd name="connsiteX3" fmla="*/ 1280595 w 2561189"/>
                <a:gd name="connsiteY3" fmla="*/ 1280595 h 2561189"/>
                <a:gd name="connsiteX4" fmla="*/ 1280594 w 2561189"/>
                <a:gd name="connsiteY4" fmla="*/ 0 h 25611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1189" h="2561189">
                  <a:moveTo>
                    <a:pt x="1280594" y="0"/>
                  </a:moveTo>
                  <a:cubicBezTo>
                    <a:pt x="1738107" y="0"/>
                    <a:pt x="2160866" y="244080"/>
                    <a:pt x="2389622" y="640297"/>
                  </a:cubicBezTo>
                  <a:cubicBezTo>
                    <a:pt x="2618378" y="1036514"/>
                    <a:pt x="2618378" y="1524675"/>
                    <a:pt x="2389622" y="1920892"/>
                  </a:cubicBezTo>
                  <a:lnTo>
                    <a:pt x="1280595" y="1280595"/>
                  </a:lnTo>
                  <a:cubicBezTo>
                    <a:pt x="1280595" y="853730"/>
                    <a:pt x="1280594" y="426865"/>
                    <a:pt x="1280594" y="0"/>
                  </a:cubicBezTo>
                  <a:close/>
                </a:path>
              </a:pathLst>
            </a:custGeom>
            <a:solidFill>
              <a:schemeClr val="accent3"/>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372667" tIns="565588" rIns="319532" bIns="1279063" numCol="1" spcCol="1270" anchor="ctr" anchorCtr="0">
              <a:noAutofit/>
            </a:bodyPr>
            <a:lstStyle/>
            <a:p>
              <a:pPr lvl="0" algn="ctr" defTabSz="800100">
                <a:lnSpc>
                  <a:spcPct val="90000"/>
                </a:lnSpc>
                <a:spcBef>
                  <a:spcPct val="0"/>
                </a:spcBef>
                <a:spcAft>
                  <a:spcPct val="35000"/>
                </a:spcAft>
              </a:pPr>
              <a:r>
                <a:rPr lang="en-CA" sz="1800" b="1" kern="1200" dirty="0"/>
                <a:t>Model</a:t>
              </a:r>
            </a:p>
          </p:txBody>
        </p:sp>
        <p:sp>
          <p:nvSpPr>
            <p:cNvPr id="7" name="Freeform 6"/>
            <p:cNvSpPr/>
            <p:nvPr/>
          </p:nvSpPr>
          <p:spPr>
            <a:xfrm>
              <a:off x="633852" y="2810830"/>
              <a:ext cx="2561189" cy="2561189"/>
            </a:xfrm>
            <a:custGeom>
              <a:avLst/>
              <a:gdLst>
                <a:gd name="connsiteX0" fmla="*/ 2389622 w 2561189"/>
                <a:gd name="connsiteY0" fmla="*/ 1920892 h 2561189"/>
                <a:gd name="connsiteX1" fmla="*/ 1280594 w 2561189"/>
                <a:gd name="connsiteY1" fmla="*/ 2561190 h 2561189"/>
                <a:gd name="connsiteX2" fmla="*/ 171566 w 2561189"/>
                <a:gd name="connsiteY2" fmla="*/ 1920893 h 2561189"/>
                <a:gd name="connsiteX3" fmla="*/ 1280595 w 2561189"/>
                <a:gd name="connsiteY3" fmla="*/ 1280595 h 2561189"/>
                <a:gd name="connsiteX4" fmla="*/ 2389622 w 2561189"/>
                <a:gd name="connsiteY4" fmla="*/ 1920892 h 25611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1189" h="2561189">
                  <a:moveTo>
                    <a:pt x="2389622" y="1920892"/>
                  </a:moveTo>
                  <a:cubicBezTo>
                    <a:pt x="2160866" y="2317109"/>
                    <a:pt x="1738107" y="2561190"/>
                    <a:pt x="1280594" y="2561190"/>
                  </a:cubicBezTo>
                  <a:cubicBezTo>
                    <a:pt x="823081" y="2561190"/>
                    <a:pt x="400322" y="2317110"/>
                    <a:pt x="171566" y="1920893"/>
                  </a:cubicBezTo>
                  <a:lnTo>
                    <a:pt x="1280595" y="1280595"/>
                  </a:lnTo>
                  <a:lnTo>
                    <a:pt x="2389622" y="1920892"/>
                  </a:lnTo>
                  <a:close/>
                </a:path>
              </a:pathLst>
            </a:custGeom>
            <a:solidFill>
              <a:schemeClr val="accent3"/>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632667" tIns="1684584" rIns="602177" bIns="251538" numCol="1" spcCol="1270" anchor="ctr" anchorCtr="0">
              <a:noAutofit/>
            </a:bodyPr>
            <a:lstStyle/>
            <a:p>
              <a:pPr lvl="0" algn="ctr" defTabSz="800100">
                <a:lnSpc>
                  <a:spcPct val="90000"/>
                </a:lnSpc>
                <a:spcBef>
                  <a:spcPct val="0"/>
                </a:spcBef>
                <a:spcAft>
                  <a:spcPct val="35000"/>
                </a:spcAft>
              </a:pPr>
              <a:r>
                <a:rPr lang="en-CA" sz="1800" b="1" kern="1200" dirty="0"/>
                <a:t>Drive</a:t>
              </a:r>
            </a:p>
          </p:txBody>
        </p:sp>
        <p:sp>
          <p:nvSpPr>
            <p:cNvPr id="8" name="Freeform 7"/>
            <p:cNvSpPr/>
            <p:nvPr/>
          </p:nvSpPr>
          <p:spPr>
            <a:xfrm>
              <a:off x="581104" y="2719359"/>
              <a:ext cx="2561189" cy="2561189"/>
            </a:xfrm>
            <a:custGeom>
              <a:avLst/>
              <a:gdLst>
                <a:gd name="connsiteX0" fmla="*/ 171567 w 2561189"/>
                <a:gd name="connsiteY0" fmla="*/ 1920892 h 2561189"/>
                <a:gd name="connsiteX1" fmla="*/ 171567 w 2561189"/>
                <a:gd name="connsiteY1" fmla="*/ 640297 h 2561189"/>
                <a:gd name="connsiteX2" fmla="*/ 1280595 w 2561189"/>
                <a:gd name="connsiteY2" fmla="*/ -1 h 2561189"/>
                <a:gd name="connsiteX3" fmla="*/ 1280595 w 2561189"/>
                <a:gd name="connsiteY3" fmla="*/ 1280595 h 2561189"/>
                <a:gd name="connsiteX4" fmla="*/ 171567 w 2561189"/>
                <a:gd name="connsiteY4" fmla="*/ 1920892 h 25611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1189" h="2561189">
                  <a:moveTo>
                    <a:pt x="171567" y="1920892"/>
                  </a:moveTo>
                  <a:cubicBezTo>
                    <a:pt x="-57189" y="1524675"/>
                    <a:pt x="-57189" y="1036514"/>
                    <a:pt x="171567" y="640297"/>
                  </a:cubicBezTo>
                  <a:cubicBezTo>
                    <a:pt x="400323" y="244080"/>
                    <a:pt x="823082" y="-1"/>
                    <a:pt x="1280595" y="-1"/>
                  </a:cubicBezTo>
                  <a:lnTo>
                    <a:pt x="1280595" y="1280595"/>
                  </a:lnTo>
                  <a:lnTo>
                    <a:pt x="171567" y="1920892"/>
                  </a:lnTo>
                  <a:close/>
                </a:path>
              </a:pathLst>
            </a:custGeom>
            <a:solidFill>
              <a:schemeClr val="accent3"/>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19531" tIns="565588" rIns="1372668" bIns="1279063" numCol="1" spcCol="1270" anchor="ctr" anchorCtr="0">
              <a:noAutofit/>
            </a:bodyPr>
            <a:lstStyle/>
            <a:p>
              <a:pPr lvl="0" algn="ctr" defTabSz="800100">
                <a:lnSpc>
                  <a:spcPct val="90000"/>
                </a:lnSpc>
                <a:spcBef>
                  <a:spcPct val="0"/>
                </a:spcBef>
                <a:spcAft>
                  <a:spcPct val="35000"/>
                </a:spcAft>
              </a:pPr>
              <a:r>
                <a:rPr lang="en-CA" sz="1800" b="1" kern="1200" dirty="0"/>
                <a:t>Engage</a:t>
              </a:r>
            </a:p>
          </p:txBody>
        </p:sp>
        <p:sp>
          <p:nvSpPr>
            <p:cNvPr id="9" name="Circular Arrow 8"/>
            <p:cNvSpPr/>
            <p:nvPr/>
          </p:nvSpPr>
          <p:spPr>
            <a:xfrm>
              <a:off x="528262" y="2560809"/>
              <a:ext cx="2878289" cy="2878289"/>
            </a:xfrm>
            <a:prstGeom prst="circularArrow">
              <a:avLst>
                <a:gd name="adj1" fmla="val 5085"/>
                <a:gd name="adj2" fmla="val 327528"/>
                <a:gd name="adj3" fmla="val 1472472"/>
                <a:gd name="adj4" fmla="val 16199432"/>
                <a:gd name="adj5" fmla="val 5932"/>
              </a:avLst>
            </a:prstGeom>
            <a:solidFill>
              <a:schemeClr val="accent2">
                <a:lumMod val="60000"/>
                <a:lumOff val="40000"/>
              </a:schemeClr>
            </a:solidFill>
            <a:ln w="25400">
              <a:solidFill>
                <a:schemeClr val="tx1"/>
              </a:solidFill>
            </a:ln>
          </p:spPr>
          <p:style>
            <a:lnRef idx="0">
              <a:scrgbClr r="0" g="0" b="0"/>
            </a:lnRef>
            <a:fillRef idx="1">
              <a:scrgbClr r="0" g="0" b="0"/>
            </a:fillRef>
            <a:effectRef idx="0">
              <a:schemeClr val="accent1">
                <a:tint val="60000"/>
                <a:hueOff val="0"/>
                <a:satOff val="0"/>
                <a:lumOff val="0"/>
                <a:alphaOff val="0"/>
              </a:schemeClr>
            </a:effectRef>
            <a:fontRef idx="minor">
              <a:schemeClr val="lt1"/>
            </a:fontRef>
          </p:style>
        </p:sp>
        <p:sp>
          <p:nvSpPr>
            <p:cNvPr id="11" name="Circular Arrow 10"/>
            <p:cNvSpPr/>
            <p:nvPr/>
          </p:nvSpPr>
          <p:spPr>
            <a:xfrm>
              <a:off x="475302" y="2652118"/>
              <a:ext cx="2878289" cy="2878289"/>
            </a:xfrm>
            <a:prstGeom prst="circularArrow">
              <a:avLst>
                <a:gd name="adj1" fmla="val 5085"/>
                <a:gd name="adj2" fmla="val 327528"/>
                <a:gd name="adj3" fmla="val 8671970"/>
                <a:gd name="adj4" fmla="val 1800502"/>
                <a:gd name="adj5" fmla="val 5932"/>
              </a:avLst>
            </a:prstGeom>
            <a:solidFill>
              <a:schemeClr val="accent2">
                <a:lumMod val="60000"/>
                <a:lumOff val="40000"/>
              </a:schemeClr>
            </a:solidFill>
            <a:ln w="25400">
              <a:solidFill>
                <a:schemeClr val="tx1"/>
              </a:solidFill>
            </a:ln>
          </p:spPr>
          <p:style>
            <a:lnRef idx="0">
              <a:scrgbClr r="0" g="0" b="0"/>
            </a:lnRef>
            <a:fillRef idx="1">
              <a:scrgbClr r="0" g="0" b="0"/>
            </a:fillRef>
            <a:effectRef idx="0">
              <a:schemeClr val="accent1">
                <a:tint val="60000"/>
                <a:hueOff val="0"/>
                <a:satOff val="0"/>
                <a:lumOff val="0"/>
                <a:alphaOff val="0"/>
              </a:schemeClr>
            </a:effectRef>
            <a:fontRef idx="minor">
              <a:schemeClr val="lt1"/>
            </a:fontRef>
          </p:style>
        </p:sp>
        <p:sp>
          <p:nvSpPr>
            <p:cNvPr id="12" name="Circular Arrow 11"/>
            <p:cNvSpPr/>
            <p:nvPr/>
          </p:nvSpPr>
          <p:spPr>
            <a:xfrm>
              <a:off x="422343" y="2560809"/>
              <a:ext cx="2878289" cy="2878289"/>
            </a:xfrm>
            <a:prstGeom prst="circularArrow">
              <a:avLst>
                <a:gd name="adj1" fmla="val 5085"/>
                <a:gd name="adj2" fmla="val 327528"/>
                <a:gd name="adj3" fmla="val 15873039"/>
                <a:gd name="adj4" fmla="val 9000000"/>
                <a:gd name="adj5" fmla="val 5932"/>
              </a:avLst>
            </a:prstGeom>
            <a:solidFill>
              <a:schemeClr val="accent2">
                <a:lumMod val="60000"/>
                <a:lumOff val="40000"/>
              </a:schemeClr>
            </a:solidFill>
            <a:ln w="25400">
              <a:solidFill>
                <a:schemeClr val="tx1"/>
              </a:solidFill>
            </a:ln>
          </p:spPr>
          <p:style>
            <a:lnRef idx="0">
              <a:scrgbClr r="0" g="0" b="0"/>
            </a:lnRef>
            <a:fillRef idx="1">
              <a:scrgbClr r="0" g="0" b="0"/>
            </a:fillRef>
            <a:effectRef idx="0">
              <a:schemeClr val="accent1">
                <a:tint val="60000"/>
                <a:hueOff val="0"/>
                <a:satOff val="0"/>
                <a:lumOff val="0"/>
                <a:alphaOff val="0"/>
              </a:schemeClr>
            </a:effectRef>
            <a:fontRef idx="minor">
              <a:schemeClr val="lt1"/>
            </a:fontRef>
          </p:style>
        </p:sp>
      </p:grpSp>
    </p:spTree>
    <p:extLst>
      <p:ext uri="{BB962C8B-B14F-4D97-AF65-F5344CB8AC3E}">
        <p14:creationId xmlns:p14="http://schemas.microsoft.com/office/powerpoint/2010/main" val="3696361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17"/>
          <p:cNvSpPr/>
          <p:nvPr/>
        </p:nvSpPr>
        <p:spPr>
          <a:xfrm>
            <a:off x="3194694" y="3806382"/>
            <a:ext cx="2762877" cy="193909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CA" sz="1000" dirty="0">
                <a:solidFill>
                  <a:schemeClr val="tx1"/>
                </a:solidFill>
              </a:rPr>
              <a:t>2.1. Create strategy maps to connect business goals to organizational perspectives.</a:t>
            </a:r>
          </a:p>
          <a:p>
            <a:r>
              <a:rPr lang="en-CA" sz="1000" dirty="0">
                <a:solidFill>
                  <a:schemeClr val="tx1"/>
                </a:solidFill>
              </a:rPr>
              <a:t>2.2 Identify &amp; define value streams that support specific business goals.</a:t>
            </a:r>
          </a:p>
          <a:p>
            <a:r>
              <a:rPr lang="en-CA" sz="1000" dirty="0">
                <a:solidFill>
                  <a:schemeClr val="tx1"/>
                </a:solidFill>
              </a:rPr>
              <a:t>2.3 Decompose the organization into its capabilities using business capability maps.</a:t>
            </a:r>
          </a:p>
          <a:p>
            <a:r>
              <a:rPr lang="en-CA" sz="1000" dirty="0">
                <a:solidFill>
                  <a:schemeClr val="tx1"/>
                </a:solidFill>
              </a:rPr>
              <a:t>2.4 Connect value streams to business capabilities. </a:t>
            </a:r>
          </a:p>
        </p:txBody>
      </p:sp>
      <p:sp>
        <p:nvSpPr>
          <p:cNvPr id="36" name="Rectangle 18"/>
          <p:cNvSpPr/>
          <p:nvPr/>
        </p:nvSpPr>
        <p:spPr>
          <a:xfrm>
            <a:off x="6095895" y="3806383"/>
            <a:ext cx="2762877" cy="112614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CA" sz="1000" dirty="0">
                <a:solidFill>
                  <a:schemeClr val="tx1"/>
                </a:solidFill>
              </a:rPr>
              <a:t>3.1 Create an application capability map.</a:t>
            </a:r>
          </a:p>
          <a:p>
            <a:r>
              <a:rPr lang="en-CA" sz="1000" dirty="0">
                <a:solidFill>
                  <a:schemeClr val="tx1"/>
                </a:solidFill>
              </a:rPr>
              <a:t>3.2 Create application capability heat map.</a:t>
            </a:r>
          </a:p>
          <a:p>
            <a:r>
              <a:rPr lang="en-CA" sz="1000" dirty="0">
                <a:solidFill>
                  <a:schemeClr val="tx1"/>
                </a:solidFill>
              </a:rPr>
              <a:t>3.3 Prioritize business capabilities using Info-Tech’s prioritization framework.</a:t>
            </a:r>
          </a:p>
          <a:p>
            <a:r>
              <a:rPr lang="en-CA" sz="1000" dirty="0">
                <a:solidFill>
                  <a:schemeClr val="tx1"/>
                </a:solidFill>
              </a:rPr>
              <a:t>3.4 Conduct investment analysis through initiative portfolio maps.</a:t>
            </a:r>
          </a:p>
        </p:txBody>
      </p:sp>
      <p:sp>
        <p:nvSpPr>
          <p:cNvPr id="4" name="Rectangle 10"/>
          <p:cNvSpPr/>
          <p:nvPr/>
        </p:nvSpPr>
        <p:spPr>
          <a:xfrm>
            <a:off x="269629" y="1334679"/>
            <a:ext cx="2798958" cy="983315"/>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72000" rIns="91440" bIns="72000" numCol="1" spcCol="0" rtlCol="0" fromWordArt="0" anchor="ctr" anchorCtr="0" forceAA="0" compatLnSpc="1">
            <a:prstTxWarp prst="textNoShape">
              <a:avLst/>
            </a:prstTxWarp>
            <a:noAutofit/>
          </a:bodyPr>
          <a:lstStyle/>
          <a:p>
            <a:pPr algn="ctr"/>
            <a:r>
              <a:rPr lang="en-CA" sz="1400" b="1" dirty="0"/>
              <a:t>Engage</a:t>
            </a:r>
          </a:p>
          <a:p>
            <a:pPr algn="ctr"/>
            <a:r>
              <a:rPr lang="en-CA" sz="1400" b="1" dirty="0">
                <a:solidFill>
                  <a:schemeClr val="accent3"/>
                </a:solidFill>
              </a:rPr>
              <a:t>Led by: CIO</a:t>
            </a:r>
          </a:p>
        </p:txBody>
      </p:sp>
      <p:sp>
        <p:nvSpPr>
          <p:cNvPr id="5" name="Rectangle 11"/>
          <p:cNvSpPr/>
          <p:nvPr/>
        </p:nvSpPr>
        <p:spPr>
          <a:xfrm>
            <a:off x="6096450" y="1334679"/>
            <a:ext cx="2798959" cy="983315"/>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72000" rIns="91440" bIns="72000" numCol="1" spcCol="0" rtlCol="0" fromWordArt="0" anchor="ctr" anchorCtr="0" forceAA="0" compatLnSpc="1">
            <a:prstTxWarp prst="textNoShape">
              <a:avLst/>
            </a:prstTxWarp>
            <a:noAutofit/>
          </a:bodyPr>
          <a:lstStyle/>
          <a:p>
            <a:pPr algn="ctr"/>
            <a:r>
              <a:rPr lang="en-CA" sz="1400" b="1" dirty="0"/>
              <a:t>Drive</a:t>
            </a:r>
          </a:p>
          <a:p>
            <a:pPr algn="ctr"/>
            <a:r>
              <a:rPr lang="en-CA" sz="1400" b="1" dirty="0">
                <a:solidFill>
                  <a:schemeClr val="accent3"/>
                </a:solidFill>
              </a:rPr>
              <a:t>Led by: Business Architect</a:t>
            </a:r>
          </a:p>
        </p:txBody>
      </p:sp>
      <p:sp>
        <p:nvSpPr>
          <p:cNvPr id="6" name="Rectangle 12"/>
          <p:cNvSpPr/>
          <p:nvPr/>
        </p:nvSpPr>
        <p:spPr>
          <a:xfrm>
            <a:off x="3183037" y="1334679"/>
            <a:ext cx="2798959" cy="983315"/>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72000" rIns="91440" bIns="72000" numCol="1" spcCol="0" rtlCol="0" fromWordArt="0" anchor="ctr" anchorCtr="0" forceAA="0" compatLnSpc="1">
            <a:prstTxWarp prst="textNoShape">
              <a:avLst/>
            </a:prstTxWarp>
            <a:noAutofit/>
          </a:bodyPr>
          <a:lstStyle/>
          <a:p>
            <a:pPr algn="ctr"/>
            <a:r>
              <a:rPr lang="en-CA" sz="1400" b="1" dirty="0"/>
              <a:t>Model</a:t>
            </a:r>
          </a:p>
          <a:p>
            <a:pPr algn="ctr"/>
            <a:r>
              <a:rPr lang="en-CA" sz="1400" b="1" dirty="0">
                <a:solidFill>
                  <a:schemeClr val="accent3"/>
                </a:solidFill>
              </a:rPr>
              <a:t>Led by: Business Architect</a:t>
            </a:r>
          </a:p>
        </p:txBody>
      </p:sp>
      <p:cxnSp>
        <p:nvCxnSpPr>
          <p:cNvPr id="24" name="Straight Connector 2"/>
          <p:cNvCxnSpPr/>
          <p:nvPr/>
        </p:nvCxnSpPr>
        <p:spPr>
          <a:xfrm flipH="1" flipV="1">
            <a:off x="3107975" y="1334679"/>
            <a:ext cx="2742" cy="4982114"/>
          </a:xfrm>
          <a:prstGeom prst="line">
            <a:avLst/>
          </a:prstGeom>
          <a:ln w="25400">
            <a:solidFill>
              <a:schemeClr val="bg1">
                <a:lumMod val="9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7" name="Straight Connector 2"/>
          <p:cNvCxnSpPr/>
          <p:nvPr/>
        </p:nvCxnSpPr>
        <p:spPr>
          <a:xfrm flipV="1">
            <a:off x="6011918" y="1345830"/>
            <a:ext cx="20854" cy="4999212"/>
          </a:xfrm>
          <a:prstGeom prst="line">
            <a:avLst/>
          </a:prstGeom>
          <a:ln w="25400">
            <a:solidFill>
              <a:schemeClr val="bg1">
                <a:lumMod val="9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8" name="Rectangle 54"/>
          <p:cNvSpPr/>
          <p:nvPr/>
        </p:nvSpPr>
        <p:spPr>
          <a:xfrm>
            <a:off x="269629" y="3806382"/>
            <a:ext cx="2762877" cy="109894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CA" sz="1000" dirty="0">
                <a:solidFill>
                  <a:schemeClr val="tx1"/>
                </a:solidFill>
              </a:rPr>
              <a:t>1.1 Identify the right opportunity for business architecture work.</a:t>
            </a:r>
          </a:p>
          <a:p>
            <a:r>
              <a:rPr lang="en-CA" sz="1000" dirty="0">
                <a:solidFill>
                  <a:schemeClr val="tx1"/>
                </a:solidFill>
              </a:rPr>
              <a:t>1.2 Identify &amp; conduct stakeholder analysis.</a:t>
            </a:r>
          </a:p>
          <a:p>
            <a:r>
              <a:rPr lang="en-CA" sz="1000" dirty="0">
                <a:solidFill>
                  <a:schemeClr val="tx1"/>
                </a:solidFill>
              </a:rPr>
              <a:t>1.3 Develop a tailored stakeholder engagement strategy.</a:t>
            </a:r>
          </a:p>
        </p:txBody>
      </p:sp>
      <p:sp>
        <p:nvSpPr>
          <p:cNvPr id="29" name="Rectangle 13"/>
          <p:cNvSpPr/>
          <p:nvPr/>
        </p:nvSpPr>
        <p:spPr>
          <a:xfrm>
            <a:off x="251520" y="3443565"/>
            <a:ext cx="8631674" cy="336188"/>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88900"/>
            <a:r>
              <a:rPr lang="en-CA" sz="1400" b="1" dirty="0">
                <a:solidFill>
                  <a:schemeClr val="tx1"/>
                </a:solidFill>
              </a:rPr>
              <a:t>KEY PHASE OUTCOMES:</a:t>
            </a:r>
          </a:p>
        </p:txBody>
      </p:sp>
      <p:sp>
        <p:nvSpPr>
          <p:cNvPr id="31" name="Rectangle 13"/>
          <p:cNvSpPr/>
          <p:nvPr/>
        </p:nvSpPr>
        <p:spPr>
          <a:xfrm>
            <a:off x="263813" y="5030499"/>
            <a:ext cx="8631674" cy="336188"/>
          </a:xfrm>
          <a:prstGeom prst="rect">
            <a:avLst/>
          </a:pr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88900"/>
            <a:r>
              <a:rPr lang="en-CA" sz="1400" b="1" dirty="0">
                <a:solidFill>
                  <a:schemeClr val="accent1"/>
                </a:solidFill>
              </a:rPr>
              <a:t>Info-Tech Tools and Templates:</a:t>
            </a:r>
            <a:endParaRPr lang="en-CA" sz="1200" b="1" dirty="0">
              <a:solidFill>
                <a:schemeClr val="accent1"/>
              </a:solidFill>
            </a:endParaRPr>
          </a:p>
        </p:txBody>
      </p:sp>
      <p:sp>
        <p:nvSpPr>
          <p:cNvPr id="26" name="Rectangle 16"/>
          <p:cNvSpPr/>
          <p:nvPr/>
        </p:nvSpPr>
        <p:spPr>
          <a:xfrm>
            <a:off x="3173841" y="2384382"/>
            <a:ext cx="651400" cy="592357"/>
          </a:xfrm>
          <a:prstGeom prst="rect">
            <a:avLst/>
          </a:prstGeom>
          <a:solidFill>
            <a:schemeClr val="bg2">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CA" sz="1400" b="1" i="1" dirty="0">
                <a:solidFill>
                  <a:schemeClr val="accent1"/>
                </a:solidFill>
              </a:rPr>
              <a:t>2.1</a:t>
            </a:r>
          </a:p>
        </p:txBody>
      </p:sp>
      <p:sp>
        <p:nvSpPr>
          <p:cNvPr id="39" name="TextBox 38"/>
          <p:cNvSpPr txBox="1"/>
          <p:nvPr/>
        </p:nvSpPr>
        <p:spPr>
          <a:xfrm>
            <a:off x="270048" y="3077050"/>
            <a:ext cx="2780986" cy="307777"/>
          </a:xfrm>
          <a:prstGeom prst="rect">
            <a:avLst/>
          </a:prstGeom>
          <a:noFill/>
        </p:spPr>
        <p:txBody>
          <a:bodyPr wrap="square" rtlCol="0">
            <a:spAutoFit/>
          </a:bodyPr>
          <a:lstStyle/>
          <a:p>
            <a:pPr algn="ctr"/>
            <a:r>
              <a:rPr lang="en-CA" sz="1400" b="1" dirty="0"/>
              <a:t>2–3 WEEKS</a:t>
            </a:r>
          </a:p>
        </p:txBody>
      </p:sp>
      <p:sp>
        <p:nvSpPr>
          <p:cNvPr id="40" name="TextBox 39"/>
          <p:cNvSpPr txBox="1"/>
          <p:nvPr/>
        </p:nvSpPr>
        <p:spPr>
          <a:xfrm>
            <a:off x="3207323" y="3077050"/>
            <a:ext cx="2780986" cy="307777"/>
          </a:xfrm>
          <a:prstGeom prst="rect">
            <a:avLst/>
          </a:prstGeom>
          <a:noFill/>
        </p:spPr>
        <p:txBody>
          <a:bodyPr wrap="square" rtlCol="0">
            <a:spAutoFit/>
          </a:bodyPr>
          <a:lstStyle/>
          <a:p>
            <a:pPr algn="ctr"/>
            <a:r>
              <a:rPr lang="en-CA" sz="1400" b="1" dirty="0"/>
              <a:t>3–4 WEEKS</a:t>
            </a:r>
          </a:p>
        </p:txBody>
      </p:sp>
      <p:sp>
        <p:nvSpPr>
          <p:cNvPr id="41" name="TextBox 40"/>
          <p:cNvSpPr txBox="1"/>
          <p:nvPr/>
        </p:nvSpPr>
        <p:spPr>
          <a:xfrm>
            <a:off x="6114423" y="3077050"/>
            <a:ext cx="2780986" cy="307777"/>
          </a:xfrm>
          <a:prstGeom prst="rect">
            <a:avLst/>
          </a:prstGeom>
          <a:noFill/>
        </p:spPr>
        <p:txBody>
          <a:bodyPr wrap="square" rtlCol="0">
            <a:spAutoFit/>
          </a:bodyPr>
          <a:lstStyle/>
          <a:p>
            <a:pPr algn="ctr"/>
            <a:r>
              <a:rPr lang="en-CA" sz="1400" b="1" dirty="0"/>
              <a:t>3–4 WEEKS</a:t>
            </a:r>
          </a:p>
        </p:txBody>
      </p:sp>
      <p:sp>
        <p:nvSpPr>
          <p:cNvPr id="25" name="Rectangle 16"/>
          <p:cNvSpPr/>
          <p:nvPr/>
        </p:nvSpPr>
        <p:spPr>
          <a:xfrm>
            <a:off x="262020" y="2393098"/>
            <a:ext cx="864415" cy="592357"/>
          </a:xfrm>
          <a:prstGeom prst="rect">
            <a:avLst/>
          </a:prstGeom>
          <a:solidFill>
            <a:schemeClr val="bg2">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CA" sz="1400" b="1" i="1" dirty="0">
                <a:solidFill>
                  <a:schemeClr val="accent1"/>
                </a:solidFill>
              </a:rPr>
              <a:t>1.1</a:t>
            </a:r>
          </a:p>
        </p:txBody>
      </p:sp>
      <p:sp>
        <p:nvSpPr>
          <p:cNvPr id="42" name="Rectangle 16"/>
          <p:cNvSpPr/>
          <p:nvPr/>
        </p:nvSpPr>
        <p:spPr>
          <a:xfrm>
            <a:off x="1207777" y="2385448"/>
            <a:ext cx="889626" cy="592357"/>
          </a:xfrm>
          <a:prstGeom prst="rect">
            <a:avLst/>
          </a:prstGeom>
          <a:solidFill>
            <a:schemeClr val="bg2">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CA" sz="1400" b="1" i="1" dirty="0">
                <a:solidFill>
                  <a:schemeClr val="accent1"/>
                </a:solidFill>
              </a:rPr>
              <a:t>1.2</a:t>
            </a:r>
          </a:p>
        </p:txBody>
      </p:sp>
      <p:sp>
        <p:nvSpPr>
          <p:cNvPr id="43" name="Rectangle 16"/>
          <p:cNvSpPr/>
          <p:nvPr/>
        </p:nvSpPr>
        <p:spPr>
          <a:xfrm>
            <a:off x="2168182" y="2393098"/>
            <a:ext cx="889626" cy="592357"/>
          </a:xfrm>
          <a:prstGeom prst="rect">
            <a:avLst/>
          </a:prstGeom>
          <a:solidFill>
            <a:schemeClr val="bg2">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CA" sz="1400" b="1" i="1" dirty="0">
                <a:solidFill>
                  <a:schemeClr val="accent1"/>
                </a:solidFill>
              </a:rPr>
              <a:t>1.3</a:t>
            </a:r>
          </a:p>
        </p:txBody>
      </p:sp>
      <p:sp>
        <p:nvSpPr>
          <p:cNvPr id="34" name="Rectangle 16"/>
          <p:cNvSpPr/>
          <p:nvPr/>
        </p:nvSpPr>
        <p:spPr>
          <a:xfrm>
            <a:off x="3878355" y="2386008"/>
            <a:ext cx="651400" cy="592357"/>
          </a:xfrm>
          <a:prstGeom prst="rect">
            <a:avLst/>
          </a:prstGeom>
          <a:solidFill>
            <a:schemeClr val="bg2">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CA" sz="1400" b="1" i="1" dirty="0">
                <a:solidFill>
                  <a:schemeClr val="accent1"/>
                </a:solidFill>
              </a:rPr>
              <a:t>2.2</a:t>
            </a:r>
          </a:p>
        </p:txBody>
      </p:sp>
      <p:sp>
        <p:nvSpPr>
          <p:cNvPr id="38" name="Rectangle 16"/>
          <p:cNvSpPr/>
          <p:nvPr/>
        </p:nvSpPr>
        <p:spPr>
          <a:xfrm>
            <a:off x="4592879" y="2376732"/>
            <a:ext cx="651400" cy="592357"/>
          </a:xfrm>
          <a:prstGeom prst="rect">
            <a:avLst/>
          </a:prstGeom>
          <a:solidFill>
            <a:schemeClr val="bg2">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CA" sz="1400" b="1" i="1" dirty="0">
                <a:solidFill>
                  <a:schemeClr val="accent1"/>
                </a:solidFill>
              </a:rPr>
              <a:t>2.3</a:t>
            </a:r>
          </a:p>
        </p:txBody>
      </p:sp>
      <p:sp>
        <p:nvSpPr>
          <p:cNvPr id="45" name="Rectangle 16"/>
          <p:cNvSpPr/>
          <p:nvPr/>
        </p:nvSpPr>
        <p:spPr>
          <a:xfrm>
            <a:off x="5303566" y="2376732"/>
            <a:ext cx="651400" cy="592357"/>
          </a:xfrm>
          <a:prstGeom prst="rect">
            <a:avLst/>
          </a:prstGeom>
          <a:solidFill>
            <a:schemeClr val="bg2">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CA" sz="1400" b="1" i="1" dirty="0">
                <a:solidFill>
                  <a:schemeClr val="accent1"/>
                </a:solidFill>
              </a:rPr>
              <a:t>2.4</a:t>
            </a:r>
          </a:p>
        </p:txBody>
      </p:sp>
      <p:sp>
        <p:nvSpPr>
          <p:cNvPr id="46" name="Rectangle 16"/>
          <p:cNvSpPr/>
          <p:nvPr/>
        </p:nvSpPr>
        <p:spPr>
          <a:xfrm>
            <a:off x="6114284" y="2375106"/>
            <a:ext cx="651400" cy="592357"/>
          </a:xfrm>
          <a:prstGeom prst="rect">
            <a:avLst/>
          </a:prstGeom>
          <a:solidFill>
            <a:schemeClr val="bg2">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CA" sz="1400" b="1" i="1" dirty="0">
                <a:solidFill>
                  <a:schemeClr val="accent1"/>
                </a:solidFill>
              </a:rPr>
              <a:t>3.1</a:t>
            </a:r>
          </a:p>
        </p:txBody>
      </p:sp>
      <p:sp>
        <p:nvSpPr>
          <p:cNvPr id="47" name="Rectangle 16"/>
          <p:cNvSpPr/>
          <p:nvPr/>
        </p:nvSpPr>
        <p:spPr>
          <a:xfrm>
            <a:off x="6818798" y="2376732"/>
            <a:ext cx="651400" cy="592357"/>
          </a:xfrm>
          <a:prstGeom prst="rect">
            <a:avLst/>
          </a:prstGeom>
          <a:solidFill>
            <a:schemeClr val="bg2">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CA" sz="1400" b="1" i="1" dirty="0">
                <a:solidFill>
                  <a:schemeClr val="accent1"/>
                </a:solidFill>
              </a:rPr>
              <a:t>3.2</a:t>
            </a:r>
          </a:p>
        </p:txBody>
      </p:sp>
      <p:sp>
        <p:nvSpPr>
          <p:cNvPr id="48" name="Rectangle 16"/>
          <p:cNvSpPr/>
          <p:nvPr/>
        </p:nvSpPr>
        <p:spPr>
          <a:xfrm>
            <a:off x="7533322" y="2367456"/>
            <a:ext cx="651400" cy="592357"/>
          </a:xfrm>
          <a:prstGeom prst="rect">
            <a:avLst/>
          </a:prstGeom>
          <a:solidFill>
            <a:schemeClr val="bg2">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CA" sz="1400" b="1" i="1" dirty="0">
                <a:solidFill>
                  <a:schemeClr val="accent1"/>
                </a:solidFill>
              </a:rPr>
              <a:t>3.3</a:t>
            </a:r>
          </a:p>
        </p:txBody>
      </p:sp>
      <p:sp>
        <p:nvSpPr>
          <p:cNvPr id="49" name="Rectangle 16"/>
          <p:cNvSpPr/>
          <p:nvPr/>
        </p:nvSpPr>
        <p:spPr>
          <a:xfrm>
            <a:off x="8244009" y="2367456"/>
            <a:ext cx="651400" cy="592357"/>
          </a:xfrm>
          <a:prstGeom prst="rect">
            <a:avLst/>
          </a:prstGeom>
          <a:solidFill>
            <a:schemeClr val="bg2">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CA" sz="1400" b="1" i="1" dirty="0">
                <a:solidFill>
                  <a:schemeClr val="accent1"/>
                </a:solidFill>
              </a:rPr>
              <a:t>3.4</a:t>
            </a:r>
          </a:p>
        </p:txBody>
      </p:sp>
      <p:sp>
        <p:nvSpPr>
          <p:cNvPr id="33" name="Rectangle 54"/>
          <p:cNvSpPr/>
          <p:nvPr/>
        </p:nvSpPr>
        <p:spPr>
          <a:xfrm>
            <a:off x="298309" y="5357756"/>
            <a:ext cx="2762877" cy="6985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66700" indent="-266700">
              <a:buFont typeface="Arial" panose="020B0604020202020204" pitchFamily="34" charset="0"/>
              <a:buChar char="•"/>
            </a:pPr>
            <a:r>
              <a:rPr lang="en-CA" sz="1000" dirty="0">
                <a:solidFill>
                  <a:srgbClr val="333333"/>
                </a:solidFill>
              </a:rPr>
              <a:t>Stakeholder Engagement Strategy Template</a:t>
            </a:r>
          </a:p>
        </p:txBody>
      </p:sp>
      <p:sp>
        <p:nvSpPr>
          <p:cNvPr id="35" name="Rectangle 54"/>
          <p:cNvSpPr/>
          <p:nvPr/>
        </p:nvSpPr>
        <p:spPr>
          <a:xfrm>
            <a:off x="3194693" y="5325647"/>
            <a:ext cx="2762877" cy="6985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66700" indent="-266700">
              <a:buFont typeface="Arial" panose="020B0604020202020204" pitchFamily="34" charset="0"/>
              <a:buChar char="•"/>
            </a:pPr>
            <a:r>
              <a:rPr lang="en-CA" sz="1000" dirty="0">
                <a:solidFill>
                  <a:srgbClr val="333333"/>
                </a:solidFill>
              </a:rPr>
              <a:t>Strategy Map and Scorecard Template</a:t>
            </a:r>
          </a:p>
          <a:p>
            <a:pPr marL="266700" indent="-266700">
              <a:buFont typeface="Arial" panose="020B0604020202020204" pitchFamily="34" charset="0"/>
              <a:buChar char="•"/>
            </a:pPr>
            <a:r>
              <a:rPr lang="en-CA" sz="1000" dirty="0">
                <a:solidFill>
                  <a:srgbClr val="333333"/>
                </a:solidFill>
              </a:rPr>
              <a:t>Value Stream Map Template</a:t>
            </a:r>
          </a:p>
          <a:p>
            <a:pPr marL="266700" indent="-266700">
              <a:buFont typeface="Arial" panose="020B0604020202020204" pitchFamily="34" charset="0"/>
              <a:buChar char="•"/>
            </a:pPr>
            <a:r>
              <a:rPr lang="en-CA" sz="1000" dirty="0">
                <a:solidFill>
                  <a:srgbClr val="333333"/>
                </a:solidFill>
              </a:rPr>
              <a:t>Business Capability Map Template</a:t>
            </a:r>
          </a:p>
          <a:p>
            <a:pPr marL="266700" indent="-266700">
              <a:buFont typeface="Arial" panose="020B0604020202020204" pitchFamily="34" charset="0"/>
              <a:buChar char="•"/>
            </a:pPr>
            <a:r>
              <a:rPr lang="en-CA" sz="1000" dirty="0">
                <a:solidFill>
                  <a:srgbClr val="333333"/>
                </a:solidFill>
              </a:rPr>
              <a:t>Value Stream – Capability Mapping Template</a:t>
            </a:r>
          </a:p>
          <a:p>
            <a:pPr marL="266700" indent="-266700">
              <a:buFont typeface="Arial" panose="020B0604020202020204" pitchFamily="34" charset="0"/>
              <a:buChar char="•"/>
            </a:pPr>
            <a:r>
              <a:rPr lang="en-CA" sz="1000" dirty="0">
                <a:solidFill>
                  <a:srgbClr val="333333"/>
                </a:solidFill>
              </a:rPr>
              <a:t>Business Architecture Industry Accelerators</a:t>
            </a:r>
          </a:p>
        </p:txBody>
      </p:sp>
      <p:sp>
        <p:nvSpPr>
          <p:cNvPr id="44" name="Rectangle 54"/>
          <p:cNvSpPr/>
          <p:nvPr/>
        </p:nvSpPr>
        <p:spPr>
          <a:xfrm>
            <a:off x="6137097" y="5330703"/>
            <a:ext cx="2762877" cy="6985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66700" indent="-266700">
              <a:buFont typeface="Arial" panose="020B0604020202020204" pitchFamily="34" charset="0"/>
              <a:buChar char="•"/>
            </a:pPr>
            <a:r>
              <a:rPr lang="en-CA" sz="1000" dirty="0">
                <a:solidFill>
                  <a:srgbClr val="333333"/>
                </a:solidFill>
              </a:rPr>
              <a:t>Application Capability Template</a:t>
            </a:r>
          </a:p>
          <a:p>
            <a:pPr marL="266700" indent="-266700">
              <a:buFont typeface="Arial" panose="020B0604020202020204" pitchFamily="34" charset="0"/>
              <a:buChar char="•"/>
            </a:pPr>
            <a:r>
              <a:rPr lang="en-CA" sz="1000" dirty="0">
                <a:solidFill>
                  <a:srgbClr val="333333"/>
                </a:solidFill>
              </a:rPr>
              <a:t>Capability Assessment Worksheet</a:t>
            </a:r>
          </a:p>
          <a:p>
            <a:pPr marL="266700" indent="-266700">
              <a:buFont typeface="Arial" panose="020B0604020202020204" pitchFamily="34" charset="0"/>
              <a:buChar char="•"/>
            </a:pPr>
            <a:r>
              <a:rPr lang="en-CA" sz="1000" dirty="0">
                <a:solidFill>
                  <a:srgbClr val="333333"/>
                </a:solidFill>
              </a:rPr>
              <a:t>Capability Prioritization Template</a:t>
            </a:r>
          </a:p>
          <a:p>
            <a:pPr marL="266700" indent="-266700">
              <a:buFont typeface="Arial" panose="020B0604020202020204" pitchFamily="34" charset="0"/>
              <a:buChar char="•"/>
            </a:pPr>
            <a:r>
              <a:rPr lang="en-CA" sz="1000" dirty="0">
                <a:solidFill>
                  <a:srgbClr val="333333"/>
                </a:solidFill>
              </a:rPr>
              <a:t>Initiative Portfolio Map Template</a:t>
            </a:r>
          </a:p>
        </p:txBody>
      </p:sp>
      <p:sp>
        <p:nvSpPr>
          <p:cNvPr id="2" name="Title 1"/>
          <p:cNvSpPr>
            <a:spLocks noGrp="1"/>
          </p:cNvSpPr>
          <p:nvPr>
            <p:ph type="title"/>
          </p:nvPr>
        </p:nvSpPr>
        <p:spPr/>
        <p:txBody>
          <a:bodyPr/>
          <a:lstStyle/>
          <a:p>
            <a:r>
              <a:rPr lang="en-CA" dirty="0"/>
              <a:t>This blueprint will walk you through Info-Tech’s process to bridge IT and the business with business architecture</a:t>
            </a:r>
            <a:endParaRPr lang="en-US" dirty="0"/>
          </a:p>
        </p:txBody>
      </p:sp>
    </p:spTree>
    <p:extLst>
      <p:ext uri="{BB962C8B-B14F-4D97-AF65-F5344CB8AC3E}">
        <p14:creationId xmlns:p14="http://schemas.microsoft.com/office/powerpoint/2010/main" val="4278751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ounded Rectangle 44"/>
          <p:cNvSpPr/>
          <p:nvPr/>
        </p:nvSpPr>
        <p:spPr>
          <a:xfrm>
            <a:off x="4749479"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46" name="Rounded Rectangle 45"/>
          <p:cNvSpPr/>
          <p:nvPr/>
        </p:nvSpPr>
        <p:spPr>
          <a:xfrm>
            <a:off x="361346"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47" name="Rectangle 46"/>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cxnSp>
        <p:nvCxnSpPr>
          <p:cNvPr id="48" name="Straight Arrow Connector 47"/>
          <p:cNvCxnSpPr>
            <a:stCxn id="60" idx="2"/>
          </p:cNvCxnSpPr>
          <p:nvPr/>
        </p:nvCxnSpPr>
        <p:spPr>
          <a:xfrm>
            <a:off x="811401" y="2920539"/>
            <a:ext cx="7769458" cy="0"/>
          </a:xfrm>
          <a:prstGeom prst="straightConnector1">
            <a:avLst/>
          </a:prstGeom>
          <a:noFill/>
          <a:ln w="38100" cap="flat" cmpd="sng" algn="ctr">
            <a:solidFill>
              <a:srgbClr val="FFFFFF">
                <a:lumMod val="85000"/>
              </a:srgbClr>
            </a:solidFill>
            <a:prstDash val="sysDot"/>
            <a:tailEnd type="triangle" w="lg" len="med"/>
          </a:ln>
          <a:effectLst/>
        </p:spPr>
      </p:cxnSp>
      <p:grpSp>
        <p:nvGrpSpPr>
          <p:cNvPr id="49" name="Group 48"/>
          <p:cNvGrpSpPr/>
          <p:nvPr/>
        </p:nvGrpSpPr>
        <p:grpSpPr>
          <a:xfrm>
            <a:off x="6944182" y="2025295"/>
            <a:ext cx="1636677" cy="2763778"/>
            <a:chOff x="6637354" y="1574599"/>
            <a:chExt cx="1636677" cy="2763778"/>
          </a:xfrm>
        </p:grpSpPr>
        <p:sp>
          <p:nvSpPr>
            <p:cNvPr id="50" name="Oval 49"/>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51" name="TextBox 50"/>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497EA9"/>
                  </a:solidFill>
                  <a:effectLst/>
                  <a:uLnTx/>
                  <a:uFillTx/>
                </a:rPr>
                <a:t>Consulting</a:t>
              </a:r>
            </a:p>
          </p:txBody>
        </p:sp>
        <p:sp>
          <p:nvSpPr>
            <p:cNvPr id="52" name="TextBox 51"/>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does not have the time or the knowledge to take this project on. We need assistance through the entirety of this project.”</a:t>
              </a:r>
            </a:p>
          </p:txBody>
        </p:sp>
        <p:pic>
          <p:nvPicPr>
            <p:cNvPr id="53" name="Picture 5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54" name="Group 53"/>
          <p:cNvGrpSpPr/>
          <p:nvPr/>
        </p:nvGrpSpPr>
        <p:grpSpPr>
          <a:xfrm>
            <a:off x="2334987" y="1877373"/>
            <a:ext cx="2129440" cy="2937609"/>
            <a:chOff x="2807522" y="2074912"/>
            <a:chExt cx="2129440" cy="2937609"/>
          </a:xfrm>
        </p:grpSpPr>
        <p:sp>
          <p:nvSpPr>
            <p:cNvPr id="55" name="Oval 54"/>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56" name="TextBox 55"/>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a:ln>
                    <a:noFill/>
                  </a:ln>
                  <a:solidFill>
                    <a:srgbClr val="365D7E"/>
                  </a:solidFill>
                  <a:effectLst/>
                  <a:uLnTx/>
                  <a:uFillTx/>
                </a:rPr>
                <a:t>Guided Implementation</a:t>
              </a:r>
            </a:p>
          </p:txBody>
        </p:sp>
        <p:sp>
          <p:nvSpPr>
            <p:cNvPr id="57" name="TextBox 56"/>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58" name="Picture 5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59" name="Group 58"/>
          <p:cNvGrpSpPr/>
          <p:nvPr/>
        </p:nvGrpSpPr>
        <p:grpSpPr>
          <a:xfrm>
            <a:off x="367160" y="2025295"/>
            <a:ext cx="1628660" cy="2794213"/>
            <a:chOff x="1266026" y="2731218"/>
            <a:chExt cx="1628660" cy="2794213"/>
          </a:xfrm>
        </p:grpSpPr>
        <p:sp>
          <p:nvSpPr>
            <p:cNvPr id="60" name="Oval 59"/>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61" name="TextBox 60"/>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29475F"/>
                  </a:solidFill>
                  <a:effectLst/>
                  <a:uLnTx/>
                  <a:uFillTx/>
                </a:rPr>
                <a:t>DIY Toolkit</a:t>
              </a:r>
            </a:p>
          </p:txBody>
        </p:sp>
        <p:sp>
          <p:nvSpPr>
            <p:cNvPr id="62" name="TextBox 61"/>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63" name="Picture 6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64" name="Group 63"/>
          <p:cNvGrpSpPr/>
          <p:nvPr/>
        </p:nvGrpSpPr>
        <p:grpSpPr>
          <a:xfrm>
            <a:off x="4969850" y="2025295"/>
            <a:ext cx="1635165" cy="2795710"/>
            <a:chOff x="4834633" y="1938352"/>
            <a:chExt cx="1635165" cy="2795710"/>
          </a:xfrm>
        </p:grpSpPr>
        <p:sp>
          <p:nvSpPr>
            <p:cNvPr id="65" name="Oval 64"/>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66" name="TextBox 65"/>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3F6D93"/>
                  </a:solidFill>
                  <a:effectLst/>
                  <a:uLnTx/>
                  <a:uFillTx/>
                </a:rPr>
                <a:t>Workshop</a:t>
              </a:r>
            </a:p>
          </p:txBody>
        </p:sp>
        <p:sp>
          <p:nvSpPr>
            <p:cNvPr id="67" name="TextBox 66"/>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68" name="Picture 6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69" name="Rectangle 68"/>
          <p:cNvSpPr/>
          <p:nvPr/>
        </p:nvSpPr>
        <p:spPr>
          <a:xfrm>
            <a:off x="968616"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a:ln>
                  <a:noFill/>
                </a:ln>
                <a:solidFill>
                  <a:srgbClr val="29475F"/>
                </a:solidFill>
                <a:effectLst/>
                <a:uLnTx/>
                <a:uFillTx/>
              </a:rPr>
              <a:t>Diagnostics and consistent frameworks used throughout all four options</a:t>
            </a:r>
          </a:p>
        </p:txBody>
      </p:sp>
      <p:sp>
        <p:nvSpPr>
          <p:cNvPr id="3" name="Title 2"/>
          <p:cNvSpPr>
            <a:spLocks noGrp="1"/>
          </p:cNvSpPr>
          <p:nvPr>
            <p:ph type="title"/>
          </p:nvPr>
        </p:nvSpPr>
        <p:spPr/>
        <p:txBody>
          <a:bodyPr/>
          <a:lstStyle/>
          <a:p>
            <a:pPr lvl="0">
              <a:lnSpc>
                <a:spcPts val="2600"/>
              </a:lnSpc>
              <a:defRPr/>
            </a:pPr>
            <a:r>
              <a:rPr lang="en-CA" dirty="0"/>
              <a:t>Info-Tech offers various levels of support to best suit your needs</a:t>
            </a:r>
          </a:p>
        </p:txBody>
      </p:sp>
    </p:spTree>
    <p:extLst>
      <p:ext uri="{BB962C8B-B14F-4D97-AF65-F5344CB8AC3E}">
        <p14:creationId xmlns:p14="http://schemas.microsoft.com/office/powerpoint/2010/main" val="3960344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Bridge IT and the Business with Business Architecture – project overview</a:t>
            </a:r>
          </a:p>
        </p:txBody>
      </p:sp>
      <p:graphicFrame>
        <p:nvGraphicFramePr>
          <p:cNvPr id="7" name="Table 6"/>
          <p:cNvGraphicFramePr>
            <a:graphicFrameLocks noGrp="1"/>
          </p:cNvGraphicFramePr>
          <p:nvPr>
            <p:extLst>
              <p:ext uri="{D42A27DB-BD31-4B8C-83A1-F6EECF244321}">
                <p14:modId xmlns:p14="http://schemas.microsoft.com/office/powerpoint/2010/main" val="2598964000"/>
              </p:ext>
            </p:extLst>
          </p:nvPr>
        </p:nvGraphicFramePr>
        <p:xfrm>
          <a:off x="77423" y="1610567"/>
          <a:ext cx="8934230" cy="4847844"/>
        </p:xfrm>
        <a:graphic>
          <a:graphicData uri="http://schemas.openxmlformats.org/drawingml/2006/table">
            <a:tbl>
              <a:tblPr firstRow="1" bandRow="1">
                <a:tableStyleId>{5C22544A-7EE6-4342-B048-85BDC9FD1C3A}</a:tableStyleId>
              </a:tblPr>
              <a:tblGrid>
                <a:gridCol w="1191600">
                  <a:extLst>
                    <a:ext uri="{9D8B030D-6E8A-4147-A177-3AD203B41FA5}">
                      <a16:colId xmlns:a16="http://schemas.microsoft.com/office/drawing/2014/main" val="20000"/>
                    </a:ext>
                  </a:extLst>
                </a:gridCol>
                <a:gridCol w="2316388">
                  <a:extLst>
                    <a:ext uri="{9D8B030D-6E8A-4147-A177-3AD203B41FA5}">
                      <a16:colId xmlns:a16="http://schemas.microsoft.com/office/drawing/2014/main" val="20001"/>
                    </a:ext>
                  </a:extLst>
                </a:gridCol>
                <a:gridCol w="2786814">
                  <a:extLst>
                    <a:ext uri="{9D8B030D-6E8A-4147-A177-3AD203B41FA5}">
                      <a16:colId xmlns:a16="http://schemas.microsoft.com/office/drawing/2014/main" val="20002"/>
                    </a:ext>
                  </a:extLst>
                </a:gridCol>
                <a:gridCol w="2639428">
                  <a:extLst>
                    <a:ext uri="{9D8B030D-6E8A-4147-A177-3AD203B41FA5}">
                      <a16:colId xmlns:a16="http://schemas.microsoft.com/office/drawing/2014/main" val="20003"/>
                    </a:ext>
                  </a:extLst>
                </a:gridCol>
              </a:tblGrid>
              <a:tr h="1961308">
                <a:tc>
                  <a:txBody>
                    <a:bodyPr/>
                    <a:lstStyle/>
                    <a:p>
                      <a:pPr algn="ctr"/>
                      <a:r>
                        <a:rPr lang="en-CA" sz="1000" dirty="0">
                          <a:solidFill>
                            <a:schemeClr val="bg1"/>
                          </a:solidFill>
                        </a:rPr>
                        <a:t>Best-Practice Toolkit</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b="0" dirty="0">
                          <a:solidFill>
                            <a:schemeClr val="tx1"/>
                          </a:solidFill>
                        </a:rPr>
                        <a:t>1.1 Identify the</a:t>
                      </a:r>
                      <a:r>
                        <a:rPr lang="en-CA" sz="1000" b="0" baseline="0" dirty="0">
                          <a:solidFill>
                            <a:schemeClr val="tx1"/>
                          </a:solidFill>
                        </a:rPr>
                        <a:t> right opportunity for business architecture work.</a:t>
                      </a:r>
                      <a:endParaRPr lang="en-CA" sz="400" b="0" dirty="0">
                        <a:solidFill>
                          <a:schemeClr val="tx1"/>
                        </a:solidFill>
                      </a:endParaRPr>
                    </a:p>
                    <a:p>
                      <a:pPr>
                        <a:spcAft>
                          <a:spcPts val="600"/>
                        </a:spcAft>
                      </a:pPr>
                      <a:r>
                        <a:rPr lang="en-CA" sz="1000" b="0" dirty="0">
                          <a:solidFill>
                            <a:schemeClr val="tx1"/>
                          </a:solidFill>
                        </a:rPr>
                        <a:t>1.2 Identify</a:t>
                      </a:r>
                      <a:r>
                        <a:rPr lang="en-CA" sz="1000" b="0" baseline="0" dirty="0">
                          <a:solidFill>
                            <a:schemeClr val="tx1"/>
                          </a:solidFill>
                        </a:rPr>
                        <a:t> &amp; c</a:t>
                      </a:r>
                      <a:r>
                        <a:rPr lang="en-CA" sz="1000" b="0" dirty="0">
                          <a:solidFill>
                            <a:schemeClr val="tx1"/>
                          </a:solidFill>
                        </a:rPr>
                        <a:t>onduct stakeholder analysis.</a:t>
                      </a:r>
                    </a:p>
                    <a:p>
                      <a:pPr>
                        <a:spcAft>
                          <a:spcPts val="600"/>
                        </a:spcAft>
                      </a:pPr>
                      <a:r>
                        <a:rPr lang="en-CA" sz="1000" b="0" dirty="0">
                          <a:solidFill>
                            <a:schemeClr val="tx1"/>
                          </a:solidFill>
                        </a:rPr>
                        <a:t>1.3 Develop a</a:t>
                      </a:r>
                      <a:r>
                        <a:rPr lang="en-CA" sz="1000" b="0" baseline="0" dirty="0">
                          <a:solidFill>
                            <a:schemeClr val="tx1"/>
                          </a:solidFill>
                        </a:rPr>
                        <a:t> tailored s</a:t>
                      </a:r>
                      <a:r>
                        <a:rPr lang="en-CA" sz="1000" b="0" dirty="0">
                          <a:solidFill>
                            <a:schemeClr val="tx1"/>
                          </a:solidFill>
                        </a:rPr>
                        <a:t>takeholder</a:t>
                      </a:r>
                      <a:r>
                        <a:rPr lang="en-CA" sz="1000" b="0" baseline="0" dirty="0">
                          <a:solidFill>
                            <a:schemeClr val="tx1"/>
                          </a:solidFill>
                        </a:rPr>
                        <a:t> engagement strategy.</a:t>
                      </a:r>
                      <a:endParaRPr lang="en-CA" sz="1000" b="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0" i="0" u="none" strike="noStrike" kern="1200" cap="none" spc="0" normalizeH="0" baseline="0" noProof="0" dirty="0">
                          <a:ln>
                            <a:noFill/>
                          </a:ln>
                          <a:solidFill>
                            <a:srgbClr val="333333"/>
                          </a:solidFill>
                          <a:effectLst/>
                          <a:uLnTx/>
                          <a:uFillTx/>
                          <a:latin typeface="+mn-lt"/>
                        </a:rPr>
                        <a:t>2.1 Understand business architecture modelling principles.</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0" i="0" u="none" strike="noStrike" kern="1200" cap="none" spc="0" normalizeH="0" baseline="0" noProof="0" dirty="0">
                          <a:ln>
                            <a:noFill/>
                          </a:ln>
                          <a:solidFill>
                            <a:srgbClr val="333333"/>
                          </a:solidFill>
                          <a:effectLst/>
                          <a:uLnTx/>
                          <a:uFillTx/>
                          <a:latin typeface="+mn-lt"/>
                        </a:rPr>
                        <a:t>2.2. Create strategy maps to connect business goals to organizational perspectives.</a:t>
                      </a:r>
                      <a:endParaRPr kumimoji="0" lang="en-CA" sz="400" b="0" i="0" u="none" strike="noStrike" kern="1200" cap="none" spc="0" normalizeH="0" baseline="0" noProof="0" dirty="0">
                        <a:ln>
                          <a:noFill/>
                        </a:ln>
                        <a:solidFill>
                          <a:srgbClr val="333333"/>
                        </a:solidFill>
                        <a:effectLst/>
                        <a:uLnTx/>
                        <a:uFillTx/>
                        <a:latin typeface="+mn-lt"/>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0" i="0" u="none" strike="noStrike" kern="1200" cap="none" spc="0" normalizeH="0" baseline="0" noProof="0" dirty="0">
                          <a:ln>
                            <a:noFill/>
                          </a:ln>
                          <a:solidFill>
                            <a:srgbClr val="333333"/>
                          </a:solidFill>
                          <a:effectLst/>
                          <a:uLnTx/>
                          <a:uFillTx/>
                          <a:latin typeface="+mn-lt"/>
                        </a:rPr>
                        <a:t>2.3 Identify &amp; define value streams that support specific business goals.</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0" i="0" u="none" strike="noStrike" kern="1200" cap="none" spc="0" normalizeH="0" baseline="0" noProof="0" dirty="0">
                          <a:ln>
                            <a:noFill/>
                          </a:ln>
                          <a:solidFill>
                            <a:srgbClr val="333333"/>
                          </a:solidFill>
                          <a:effectLst/>
                          <a:uLnTx/>
                          <a:uFillTx/>
                          <a:latin typeface="+mn-lt"/>
                        </a:rPr>
                        <a:t>2.4 Decompose the organization into its capabilities using business capability maps.</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0" i="0" u="none" strike="noStrike" kern="1200" cap="none" spc="0" normalizeH="0" baseline="0" noProof="0" dirty="0">
                          <a:ln>
                            <a:noFill/>
                          </a:ln>
                          <a:solidFill>
                            <a:srgbClr val="333333"/>
                          </a:solidFill>
                          <a:effectLst/>
                          <a:uLnTx/>
                          <a:uFillTx/>
                          <a:latin typeface="+mn-lt"/>
                        </a:rPr>
                        <a:t>2.5 Connect value streams to business capabilities.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b="0" dirty="0">
                          <a:solidFill>
                            <a:schemeClr val="tx1"/>
                          </a:solidFill>
                        </a:rPr>
                        <a:t>3.1 Understand</a:t>
                      </a:r>
                      <a:r>
                        <a:rPr lang="en-CA" sz="1000" b="0" baseline="0" dirty="0">
                          <a:solidFill>
                            <a:schemeClr val="tx1"/>
                          </a:solidFill>
                        </a:rPr>
                        <a:t> Info-Tech’s capability assessment </a:t>
                      </a:r>
                      <a:r>
                        <a:rPr lang="en-CA" sz="1000" b="0" dirty="0">
                          <a:solidFill>
                            <a:schemeClr val="tx1"/>
                          </a:solidFill>
                        </a:rPr>
                        <a:t>framework.</a:t>
                      </a:r>
                      <a:endParaRPr lang="en-CA" sz="1000" b="0" baseline="0" dirty="0">
                        <a:solidFill>
                          <a:schemeClr val="tx1"/>
                        </a:solidFill>
                      </a:endParaRPr>
                    </a:p>
                    <a:p>
                      <a:pPr>
                        <a:spcAft>
                          <a:spcPts val="600"/>
                        </a:spcAft>
                      </a:pPr>
                      <a:r>
                        <a:rPr lang="en-CA" sz="1000" b="0" baseline="0" dirty="0">
                          <a:solidFill>
                            <a:schemeClr val="tx1"/>
                          </a:solidFill>
                        </a:rPr>
                        <a:t>3.2 Create an application capability map.</a:t>
                      </a:r>
                    </a:p>
                    <a:p>
                      <a:pPr>
                        <a:spcAft>
                          <a:spcPts val="600"/>
                        </a:spcAft>
                      </a:pPr>
                      <a:r>
                        <a:rPr lang="en-CA" sz="1000" b="0" baseline="0" dirty="0">
                          <a:solidFill>
                            <a:schemeClr val="tx1"/>
                          </a:solidFill>
                        </a:rPr>
                        <a:t>3.3 Create application capability heat map.</a:t>
                      </a:r>
                    </a:p>
                    <a:p>
                      <a:pPr>
                        <a:spcAft>
                          <a:spcPts val="600"/>
                        </a:spcAft>
                      </a:pPr>
                      <a:r>
                        <a:rPr lang="en-CA" sz="1000" b="0" baseline="0" dirty="0">
                          <a:solidFill>
                            <a:schemeClr val="tx1"/>
                          </a:solidFill>
                        </a:rPr>
                        <a:t>3.4 Prioritize business capabilities using Info-Tech’s prioritization framework.</a:t>
                      </a:r>
                    </a:p>
                    <a:p>
                      <a:pPr>
                        <a:spcAft>
                          <a:spcPts val="600"/>
                        </a:spcAft>
                      </a:pPr>
                      <a:r>
                        <a:rPr lang="en-CA" sz="1000" b="0" baseline="0" dirty="0">
                          <a:solidFill>
                            <a:schemeClr val="tx1"/>
                          </a:solidFill>
                        </a:rPr>
                        <a:t>3.5 Conduct investment analysis through initiative portfolio maps.</a:t>
                      </a:r>
                    </a:p>
                    <a:p>
                      <a:pPr>
                        <a:spcAft>
                          <a:spcPts val="600"/>
                        </a:spcAft>
                      </a:pPr>
                      <a:r>
                        <a:rPr lang="en-CA" sz="1000" b="0" baseline="0" dirty="0">
                          <a:solidFill>
                            <a:schemeClr val="tx1"/>
                          </a:solidFill>
                        </a:rPr>
                        <a:t>3.6 Review business architecture best practices.</a:t>
                      </a:r>
                      <a:endParaRPr lang="en-CA" sz="900" b="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1167023">
                <a:tc>
                  <a:txBody>
                    <a:bodyPr/>
                    <a:lstStyle/>
                    <a:p>
                      <a:pPr algn="ctr"/>
                      <a:r>
                        <a:rPr lang="en-CA" sz="1000" b="1" dirty="0">
                          <a:solidFill>
                            <a:schemeClr val="bg1"/>
                          </a:solidFill>
                        </a:rPr>
                        <a:t>Guided Implementations</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US" sz="1000" b="0" dirty="0">
                          <a:cs typeface="Open Sans"/>
                        </a:rPr>
                        <a:t>Introduce</a:t>
                      </a:r>
                      <a:r>
                        <a:rPr lang="en-US" sz="1000" b="0" baseline="0" dirty="0">
                          <a:cs typeface="Open Sans"/>
                        </a:rPr>
                        <a:t> Info-Tech’s business architecture methodology.</a:t>
                      </a:r>
                      <a:endParaRPr lang="en-US" sz="1000" b="0" dirty="0">
                        <a:cs typeface="Open Sans"/>
                      </a:endParaRPr>
                    </a:p>
                    <a:p>
                      <a:pPr marL="228600" indent="-228600">
                        <a:spcAft>
                          <a:spcPts val="600"/>
                        </a:spcAft>
                        <a:buSzPct val="150000"/>
                        <a:buBlip>
                          <a:blip r:embed="rId3"/>
                        </a:buBlip>
                      </a:pPr>
                      <a:r>
                        <a:rPr lang="en-US" sz="1000" b="0" dirty="0">
                          <a:cs typeface="Open Sans"/>
                        </a:rPr>
                        <a:t>Develop</a:t>
                      </a:r>
                      <a:r>
                        <a:rPr lang="en-US" sz="1000" b="0" baseline="0" dirty="0">
                          <a:cs typeface="Open Sans"/>
                        </a:rPr>
                        <a:t> a s</a:t>
                      </a:r>
                      <a:r>
                        <a:rPr lang="en-US" sz="1000" b="0" dirty="0">
                          <a:cs typeface="Open Sans"/>
                        </a:rPr>
                        <a:t>takeholder engagement strategy.</a:t>
                      </a:r>
                    </a:p>
                    <a:p>
                      <a:pPr marL="228600" indent="-228600">
                        <a:spcAft>
                          <a:spcPts val="600"/>
                        </a:spcAft>
                        <a:buSzPct val="150000"/>
                        <a:buBlip>
                          <a:blip r:embed="rId3"/>
                        </a:buBlip>
                      </a:pPr>
                      <a:r>
                        <a:rPr lang="en-US" sz="1000" b="0" dirty="0">
                          <a:latin typeface="Arial" pitchFamily="34" charset="0"/>
                          <a:cs typeface="Arial" pitchFamily="34" charset="0"/>
                        </a:rPr>
                        <a:t>Review the stakeholder engagement strategy.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a:cs typeface="Open Sans"/>
                        </a:rPr>
                        <a:t>Create a</a:t>
                      </a:r>
                      <a:r>
                        <a:rPr lang="en-US" sz="1000" b="0" baseline="0" dirty="0">
                          <a:cs typeface="Open Sans"/>
                        </a:rPr>
                        <a:t> </a:t>
                      </a:r>
                      <a:r>
                        <a:rPr lang="en-US" sz="1000" b="0" dirty="0">
                          <a:cs typeface="Open Sans"/>
                        </a:rPr>
                        <a:t>strategy map</a:t>
                      </a:r>
                      <a:r>
                        <a:rPr lang="en-US" sz="1000" b="0" baseline="0" dirty="0">
                          <a:cs typeface="Open Sans"/>
                        </a:rPr>
                        <a:t> &amp; define value streams.</a:t>
                      </a:r>
                    </a:p>
                    <a:p>
                      <a:pPr marL="228600" indent="-228600">
                        <a:spcAft>
                          <a:spcPts val="600"/>
                        </a:spcAft>
                        <a:buSzPct val="150000"/>
                        <a:buBlip>
                          <a:blip r:embed="rId3"/>
                        </a:buBlip>
                      </a:pPr>
                      <a:r>
                        <a:rPr lang="en-US" sz="1000" b="0" baseline="0" dirty="0">
                          <a:cs typeface="Open Sans"/>
                        </a:rPr>
                        <a:t>Model business capability maps.</a:t>
                      </a:r>
                    </a:p>
                    <a:p>
                      <a:pPr marL="228600" indent="-228600">
                        <a:spcAft>
                          <a:spcPts val="600"/>
                        </a:spcAft>
                        <a:buSzPct val="150000"/>
                        <a:buBlip>
                          <a:blip r:embed="rId3"/>
                        </a:buBlip>
                      </a:pPr>
                      <a:r>
                        <a:rPr lang="en-US" sz="1000" b="0" baseline="0" dirty="0">
                          <a:cs typeface="Open Sans"/>
                        </a:rPr>
                        <a:t>Map value streams to business capabilities.</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a:cs typeface="Open Sans"/>
                        </a:rPr>
                        <a:t>Introduce</a:t>
                      </a:r>
                      <a:r>
                        <a:rPr lang="en-US" sz="1000" b="0" baseline="0" dirty="0">
                          <a:cs typeface="Open Sans"/>
                        </a:rPr>
                        <a:t> Info-Tech’s capability assessment framework.</a:t>
                      </a:r>
                      <a:endParaRPr lang="en-US" sz="1000" b="0" dirty="0">
                        <a:cs typeface="Open Sans"/>
                      </a:endParaRPr>
                    </a:p>
                    <a:p>
                      <a:pPr marL="228600" indent="-228600">
                        <a:spcAft>
                          <a:spcPts val="600"/>
                        </a:spcAft>
                        <a:buSzPct val="150000"/>
                        <a:buBlip>
                          <a:blip r:embed="rId3"/>
                        </a:buBlip>
                      </a:pPr>
                      <a:r>
                        <a:rPr lang="en-US" sz="1000" b="0" dirty="0">
                          <a:cs typeface="Open Sans"/>
                        </a:rPr>
                        <a:t>Create and assess application capability map.</a:t>
                      </a:r>
                    </a:p>
                    <a:p>
                      <a:pPr marL="228600" indent="-228600">
                        <a:spcAft>
                          <a:spcPts val="600"/>
                        </a:spcAft>
                        <a:buSzPct val="150000"/>
                        <a:buBlip>
                          <a:blip r:embed="rId3"/>
                        </a:buBlip>
                      </a:pPr>
                      <a:r>
                        <a:rPr lang="en-US" sz="1000" b="0" dirty="0">
                          <a:latin typeface="Arial" pitchFamily="34" charset="0"/>
                          <a:cs typeface="Arial" pitchFamily="34" charset="0"/>
                        </a:rPr>
                        <a:t>Analyze investments</a:t>
                      </a:r>
                      <a:r>
                        <a:rPr lang="en-US" sz="1000" b="0" baseline="0" dirty="0">
                          <a:latin typeface="Arial" pitchFamily="34" charset="0"/>
                          <a:cs typeface="Arial" pitchFamily="34" charset="0"/>
                        </a:rPr>
                        <a:t> through initiative portfolio maps.</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830941">
                <a:tc>
                  <a:txBody>
                    <a:bodyPr/>
                    <a:lstStyle/>
                    <a:p>
                      <a:pPr algn="ctr"/>
                      <a:r>
                        <a:rPr lang="en-CA" sz="1000" b="1" dirty="0">
                          <a:solidFill>
                            <a:schemeClr val="bg1"/>
                          </a:solidFill>
                        </a:rPr>
                        <a:t>Onsite</a:t>
                      </a:r>
                      <a:r>
                        <a:rPr lang="en-CA" sz="1000" b="1" baseline="0" dirty="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a:t>Module</a:t>
                      </a:r>
                      <a:r>
                        <a:rPr lang="en-CA" sz="1000" b="1" baseline="0" dirty="0"/>
                        <a:t> 1</a:t>
                      </a:r>
                      <a:r>
                        <a:rPr lang="en-CA" sz="1000" b="1" dirty="0"/>
                        <a:t>:</a:t>
                      </a:r>
                    </a:p>
                    <a:p>
                      <a:pPr marL="0" indent="0">
                        <a:buFont typeface="Arial" panose="020B0604020202020204" pitchFamily="34" charset="0"/>
                        <a:buNone/>
                      </a:pPr>
                      <a:r>
                        <a:rPr lang="en-CA" sz="1000" dirty="0"/>
                        <a:t>Engage</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Module</a:t>
                      </a:r>
                      <a:r>
                        <a:rPr lang="en-CA" sz="1000" b="1" baseline="0" dirty="0"/>
                        <a:t> 2</a:t>
                      </a:r>
                      <a:r>
                        <a:rPr lang="en-CA" sz="1000" b="1" dirty="0"/>
                        <a:t>:</a:t>
                      </a:r>
                    </a:p>
                    <a:p>
                      <a:pPr marL="0" indent="0">
                        <a:buFont typeface="Arial" panose="020B0604020202020204" pitchFamily="34" charset="0"/>
                        <a:buNone/>
                      </a:pPr>
                      <a:r>
                        <a:rPr lang="en-CA" sz="1000" dirty="0"/>
                        <a:t>Model</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Module</a:t>
                      </a:r>
                      <a:r>
                        <a:rPr lang="en-CA" sz="1000" b="1" baseline="0" dirty="0"/>
                        <a:t> 3</a:t>
                      </a:r>
                      <a:r>
                        <a:rPr lang="en-CA" sz="1000" b="1" dirty="0"/>
                        <a:t>:</a:t>
                      </a:r>
                    </a:p>
                    <a:p>
                      <a:pPr marL="0" indent="0">
                        <a:buFont typeface="Arial" panose="020B0604020202020204" pitchFamily="34" charset="0"/>
                        <a:buNone/>
                      </a:pPr>
                      <a:r>
                        <a:rPr lang="en-CA" sz="1000" dirty="0"/>
                        <a:t>Drive</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r h="731854">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a:t>Phase 1 Outcome:</a:t>
                      </a:r>
                    </a:p>
                    <a:p>
                      <a:pPr marL="171450" indent="-171450">
                        <a:buFont typeface="Arial" panose="020B0604020202020204" pitchFamily="34" charset="0"/>
                        <a:buChar char="•"/>
                      </a:pPr>
                      <a:r>
                        <a:rPr lang="en-CA" sz="1000" baseline="0" dirty="0"/>
                        <a:t>Stakeholder Engagement Strategy</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Phase 2 Outcome:</a:t>
                      </a:r>
                    </a:p>
                    <a:p>
                      <a:pPr marL="171450" indent="-171450">
                        <a:buFont typeface="Arial" panose="020B0604020202020204" pitchFamily="34" charset="0"/>
                        <a:buChar char="•"/>
                      </a:pPr>
                      <a:r>
                        <a:rPr lang="en-CA" sz="1000" dirty="0"/>
                        <a:t>Strategy Map</a:t>
                      </a:r>
                      <a:endParaRPr lang="en-CA" sz="1000" baseline="0" dirty="0"/>
                    </a:p>
                    <a:p>
                      <a:pPr marL="171450" indent="-171450">
                        <a:buFont typeface="Arial" panose="020B0604020202020204" pitchFamily="34" charset="0"/>
                        <a:buChar char="•"/>
                      </a:pPr>
                      <a:r>
                        <a:rPr lang="en-CA" sz="1000" baseline="0" dirty="0"/>
                        <a:t>Value Stream Definitions and Maps</a:t>
                      </a:r>
                    </a:p>
                    <a:p>
                      <a:pPr marL="171450" indent="-171450">
                        <a:buFont typeface="Arial" panose="020B0604020202020204" pitchFamily="34" charset="0"/>
                        <a:buChar char="•"/>
                      </a:pPr>
                      <a:r>
                        <a:rPr lang="en-CA" sz="1000" baseline="0" dirty="0"/>
                        <a:t>Level-0 Business Capability Map</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Phase 3 Outcome:</a:t>
                      </a:r>
                    </a:p>
                    <a:p>
                      <a:pPr marL="171450" indent="-171450">
                        <a:buFont typeface="Arial" panose="020B0604020202020204" pitchFamily="34" charset="0"/>
                        <a:buChar char="•"/>
                      </a:pPr>
                      <a:r>
                        <a:rPr lang="en-CA" sz="1000" dirty="0"/>
                        <a:t>Level-1 Business Capability Map</a:t>
                      </a:r>
                    </a:p>
                    <a:p>
                      <a:pPr marL="171450" indent="-171450">
                        <a:buFont typeface="Arial" panose="020B0604020202020204" pitchFamily="34" charset="0"/>
                        <a:buChar char="•"/>
                      </a:pPr>
                      <a:r>
                        <a:rPr lang="en-CA" sz="1000" dirty="0"/>
                        <a:t>Application Capability Assessment and Heat Map</a:t>
                      </a:r>
                    </a:p>
                    <a:p>
                      <a:pPr marL="171450" indent="-171450">
                        <a:buFont typeface="Arial" panose="020B0604020202020204" pitchFamily="34" charset="0"/>
                        <a:buChar char="•"/>
                      </a:pPr>
                      <a:r>
                        <a:rPr lang="en-CA" sz="1000" dirty="0"/>
                        <a:t>Initiative Portfolio Map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3"/>
                  </a:ext>
                </a:extLst>
              </a:tr>
            </a:tbl>
          </a:graphicData>
        </a:graphic>
      </p:graphicFrame>
      <p:pic>
        <p:nvPicPr>
          <p:cNvPr id="8" name="Picture 7"/>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61422" y="3628262"/>
            <a:ext cx="974520" cy="877885"/>
          </a:xfrm>
          <a:prstGeom prst="rect">
            <a:avLst/>
          </a:prstGeom>
        </p:spPr>
      </p:pic>
      <p:pic>
        <p:nvPicPr>
          <p:cNvPr id="9" name="Picture 8"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01495" y="1896621"/>
            <a:ext cx="1094375" cy="1088500"/>
          </a:xfrm>
          <a:prstGeom prst="rect">
            <a:avLst/>
          </a:prstGeom>
          <a:solidFill>
            <a:schemeClr val="accent1">
              <a:alpha val="0"/>
            </a:schemeClr>
          </a:solidFill>
          <a:effectLst/>
        </p:spPr>
      </p:pic>
      <p:pic>
        <p:nvPicPr>
          <p:cNvPr id="10" name="Picture 9" descr="on-site-workshops.png"/>
          <p:cNvPicPr>
            <a:picLocks noChangeAspect="1"/>
          </p:cNvPicPr>
          <p:nvPr/>
        </p:nvPicPr>
        <p:blipFill rotWithShape="1">
          <a:blip r:embed="rId6" cstate="print"/>
          <a:srcRect l="12204" t="22820" r="8463" b="22257"/>
          <a:stretch/>
        </p:blipFill>
        <p:spPr>
          <a:xfrm>
            <a:off x="272679" y="4810234"/>
            <a:ext cx="752006" cy="483279"/>
          </a:xfrm>
          <a:prstGeom prst="rect">
            <a:avLst/>
          </a:prstGeom>
          <a:effectLst/>
        </p:spPr>
      </p:pic>
      <p:sp>
        <p:nvSpPr>
          <p:cNvPr id="11" name="Chevron 10"/>
          <p:cNvSpPr/>
          <p:nvPr/>
        </p:nvSpPr>
        <p:spPr>
          <a:xfrm>
            <a:off x="1292127" y="1195433"/>
            <a:ext cx="2451198" cy="404767"/>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1. Engage</a:t>
            </a:r>
          </a:p>
        </p:txBody>
      </p:sp>
      <p:sp>
        <p:nvSpPr>
          <p:cNvPr id="12" name="Chevron 11"/>
          <p:cNvSpPr/>
          <p:nvPr/>
        </p:nvSpPr>
        <p:spPr>
          <a:xfrm>
            <a:off x="3609975" y="1195432"/>
            <a:ext cx="2907385" cy="404767"/>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2. Model</a:t>
            </a:r>
          </a:p>
        </p:txBody>
      </p:sp>
      <p:sp>
        <p:nvSpPr>
          <p:cNvPr id="13" name="Chevron 12"/>
          <p:cNvSpPr/>
          <p:nvPr/>
        </p:nvSpPr>
        <p:spPr>
          <a:xfrm>
            <a:off x="6381750" y="1195432"/>
            <a:ext cx="2629902" cy="404767"/>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3. Drive</a:t>
            </a:r>
          </a:p>
        </p:txBody>
      </p:sp>
    </p:spTree>
    <p:extLst>
      <p:ext uri="{BB962C8B-B14F-4D97-AF65-F5344CB8AC3E}">
        <p14:creationId xmlns:p14="http://schemas.microsoft.com/office/powerpoint/2010/main" val="2414286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Info-Tech’s business architecture workshop overview </a:t>
            </a:r>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a:solidFill>
                  <a:srgbClr val="333333"/>
                </a:solidFill>
              </a:rPr>
              <a:t>Contact your account representative or e</a:t>
            </a:r>
            <a:r>
              <a:rPr lang="en-US" sz="1400" dirty="0">
                <a:solidFill>
                  <a:srgbClr val="333333"/>
                </a:solidFill>
                <a:cs typeface="Open Sans"/>
              </a:rPr>
              <a:t>mail </a:t>
            </a:r>
            <a:r>
              <a:rPr lang="en-US" sz="1400" dirty="0">
                <a:solidFill>
                  <a:srgbClr val="333333"/>
                </a:solidFill>
                <a:cs typeface="Open Sans"/>
                <a:hlinkClick r:id="rId3"/>
              </a:rPr>
              <a:t>Workshops@InfoTech.com</a:t>
            </a:r>
            <a:r>
              <a:rPr lang="en-US" sz="1400" dirty="0">
                <a:solidFill>
                  <a:srgbClr val="333333"/>
                </a:solidFill>
                <a:cs typeface="Open Sans"/>
              </a:rPr>
              <a:t> for more information.</a:t>
            </a:r>
            <a:endParaRPr lang="en-US" sz="1400"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2446057137"/>
              </p:ext>
            </p:extLst>
          </p:nvPr>
        </p:nvGraphicFramePr>
        <p:xfrm>
          <a:off x="251519" y="1677686"/>
          <a:ext cx="8625780" cy="4572382"/>
        </p:xfrm>
        <a:graphic>
          <a:graphicData uri="http://schemas.openxmlformats.org/drawingml/2006/table">
            <a:tbl>
              <a:tblPr firstRow="1" bandRow="1">
                <a:tableStyleId>{5C22544A-7EE6-4342-B048-85BDC9FD1C3A}</a:tableStyleId>
              </a:tblPr>
              <a:tblGrid>
                <a:gridCol w="402620">
                  <a:extLst>
                    <a:ext uri="{9D8B030D-6E8A-4147-A177-3AD203B41FA5}">
                      <a16:colId xmlns:a16="http://schemas.microsoft.com/office/drawing/2014/main" val="20000"/>
                    </a:ext>
                  </a:extLst>
                </a:gridCol>
                <a:gridCol w="2055790">
                  <a:extLst>
                    <a:ext uri="{9D8B030D-6E8A-4147-A177-3AD203B41FA5}">
                      <a16:colId xmlns:a16="http://schemas.microsoft.com/office/drawing/2014/main" val="20001"/>
                    </a:ext>
                  </a:extLst>
                </a:gridCol>
                <a:gridCol w="2055790">
                  <a:extLst>
                    <a:ext uri="{9D8B030D-6E8A-4147-A177-3AD203B41FA5}">
                      <a16:colId xmlns:a16="http://schemas.microsoft.com/office/drawing/2014/main" val="20002"/>
                    </a:ext>
                  </a:extLst>
                </a:gridCol>
                <a:gridCol w="2055790">
                  <a:extLst>
                    <a:ext uri="{9D8B030D-6E8A-4147-A177-3AD203B41FA5}">
                      <a16:colId xmlns:a16="http://schemas.microsoft.com/office/drawing/2014/main" val="20003"/>
                    </a:ext>
                  </a:extLst>
                </a:gridCol>
                <a:gridCol w="2055790">
                  <a:extLst>
                    <a:ext uri="{9D8B030D-6E8A-4147-A177-3AD203B41FA5}">
                      <a16:colId xmlns:a16="http://schemas.microsoft.com/office/drawing/2014/main" val="20004"/>
                    </a:ext>
                  </a:extLst>
                </a:gridCol>
              </a:tblGrid>
              <a:tr h="287991">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a:solidFill>
                            <a:schemeClr val="bg1"/>
                          </a:solidFill>
                        </a:rPr>
                        <a:t>Workshop Day 1</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a:solidFill>
                            <a:schemeClr val="bg1"/>
                          </a:solidFill>
                        </a:rPr>
                        <a:t>Workshop Day 2</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a:solidFill>
                            <a:schemeClr val="bg1"/>
                          </a:solidFill>
                        </a:rPr>
                        <a:t>Workshop Day 3</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a:solidFill>
                            <a:schemeClr val="bg1"/>
                          </a:solidFill>
                        </a:rPr>
                        <a:t>Workshop Day 4</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extLst>
                  <a:ext uri="{0D108BD9-81ED-4DB2-BD59-A6C34878D82A}">
                    <a16:rowId xmlns:a16="http://schemas.microsoft.com/office/drawing/2014/main" val="10000"/>
                  </a:ext>
                </a:extLst>
              </a:tr>
              <a:tr h="517750">
                <a:tc>
                  <a:txBody>
                    <a:bodyPr/>
                    <a:lstStyle/>
                    <a:p>
                      <a:pPr marL="216000" indent="-457200" algn="ctr">
                        <a:spcAft>
                          <a:spcPts val="500"/>
                        </a:spcAft>
                      </a:pPr>
                      <a:endParaRPr lang="en-CA" sz="1200" b="1" baseline="0" dirty="0">
                        <a:solidFill>
                          <a:schemeClr val="bg1"/>
                        </a:solidFill>
                      </a:endParaRP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40000"/>
                        <a:lumOff val="60000"/>
                      </a:schemeClr>
                    </a:solidFill>
                  </a:tcPr>
                </a:tc>
                <a:tc>
                  <a:txBody>
                    <a:bodyPr/>
                    <a:lstStyle/>
                    <a:p>
                      <a:pPr marL="215900" marR="0" indent="-457200" algn="ctr" defTabSz="914400" rtl="0" eaLnBrk="1" fontAlgn="auto" latinLnBrk="0" hangingPunct="1">
                        <a:lnSpc>
                          <a:spcPct val="100000"/>
                        </a:lnSpc>
                        <a:spcBef>
                          <a:spcPts val="0"/>
                        </a:spcBef>
                        <a:spcAft>
                          <a:spcPts val="600"/>
                        </a:spcAft>
                        <a:buClrTx/>
                        <a:buSzTx/>
                        <a:buFontTx/>
                        <a:buNone/>
                        <a:tabLst/>
                        <a:defRPr/>
                      </a:pPr>
                      <a:r>
                        <a:rPr lang="en-CA" sz="1000" b="1" dirty="0">
                          <a:solidFill>
                            <a:schemeClr val="tx1"/>
                          </a:solidFill>
                        </a:rPr>
                        <a:t>Opportunity</a:t>
                      </a:r>
                      <a:r>
                        <a:rPr lang="en-CA" sz="1000" b="1" baseline="0" dirty="0">
                          <a:solidFill>
                            <a:schemeClr val="tx1"/>
                          </a:solidFill>
                        </a:rPr>
                        <a:t> Identification &amp; Stakeholder Analysis</a:t>
                      </a:r>
                      <a:endParaRPr lang="en-CA" sz="1000" b="1"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40000"/>
                        <a:lumOff val="60000"/>
                      </a:schemeClr>
                    </a:solidFill>
                  </a:tcPr>
                </a:tc>
                <a:tc>
                  <a:txBody>
                    <a:bodyPr/>
                    <a:lstStyle/>
                    <a:p>
                      <a:pPr marL="216000" marR="0" indent="-457200" algn="ctr" defTabSz="914400" rtl="0" eaLnBrk="1" fontAlgn="auto" latinLnBrk="0" hangingPunct="1">
                        <a:lnSpc>
                          <a:spcPct val="100000"/>
                        </a:lnSpc>
                        <a:spcBef>
                          <a:spcPts val="0"/>
                        </a:spcBef>
                        <a:spcAft>
                          <a:spcPts val="600"/>
                        </a:spcAft>
                        <a:buClrTx/>
                        <a:buSzTx/>
                        <a:buFontTx/>
                        <a:buNone/>
                        <a:tabLst/>
                        <a:defRPr/>
                      </a:pPr>
                      <a:r>
                        <a:rPr lang="en-CA" sz="1000" b="1" dirty="0">
                          <a:solidFill>
                            <a:schemeClr val="tx1"/>
                          </a:solidFill>
                        </a:rPr>
                        <a:t>Value Stream</a:t>
                      </a:r>
                      <a:r>
                        <a:rPr lang="en-CA" sz="1000" b="1" baseline="0" dirty="0">
                          <a:solidFill>
                            <a:schemeClr val="tx1"/>
                          </a:solidFill>
                        </a:rPr>
                        <a:t> Modeling</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40000"/>
                        <a:lumOff val="60000"/>
                      </a:schemeClr>
                    </a:solidFill>
                  </a:tcPr>
                </a:tc>
                <a:tc>
                  <a:txBody>
                    <a:bodyPr/>
                    <a:lstStyle/>
                    <a:p>
                      <a:pPr marL="216000" marR="0" indent="-457200" algn="ctr" defTabSz="914400" rtl="0" eaLnBrk="1" fontAlgn="auto" latinLnBrk="0" hangingPunct="1">
                        <a:lnSpc>
                          <a:spcPct val="100000"/>
                        </a:lnSpc>
                        <a:spcBef>
                          <a:spcPts val="0"/>
                        </a:spcBef>
                        <a:spcAft>
                          <a:spcPts val="600"/>
                        </a:spcAft>
                        <a:buClrTx/>
                        <a:buSzTx/>
                        <a:buFontTx/>
                        <a:buNone/>
                        <a:tabLst/>
                        <a:defRPr/>
                      </a:pPr>
                      <a:r>
                        <a:rPr lang="en-CA" sz="1000" b="1" dirty="0">
                          <a:solidFill>
                            <a:schemeClr val="tx1"/>
                          </a:solidFill>
                        </a:rPr>
                        <a:t>Business Capability</a:t>
                      </a:r>
                      <a:r>
                        <a:rPr lang="en-CA" sz="1000" b="1" baseline="0" dirty="0">
                          <a:solidFill>
                            <a:schemeClr val="tx1"/>
                          </a:solidFill>
                        </a:rPr>
                        <a:t> Modeling</a:t>
                      </a:r>
                      <a:endParaRPr lang="en-CA" sz="1000" b="1"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40000"/>
                        <a:lumOff val="60000"/>
                      </a:schemeClr>
                    </a:solidFill>
                  </a:tcPr>
                </a:tc>
                <a:tc>
                  <a:txBody>
                    <a:bodyPr/>
                    <a:lstStyle/>
                    <a:p>
                      <a:pPr marL="216000" marR="0" indent="-457200" algn="ctr" defTabSz="914400" rtl="0" eaLnBrk="1" fontAlgn="auto" latinLnBrk="0" hangingPunct="1">
                        <a:lnSpc>
                          <a:spcPct val="100000"/>
                        </a:lnSpc>
                        <a:spcBef>
                          <a:spcPts val="0"/>
                        </a:spcBef>
                        <a:spcAft>
                          <a:spcPts val="600"/>
                        </a:spcAft>
                        <a:buClrTx/>
                        <a:buSzTx/>
                        <a:buFontTx/>
                        <a:buNone/>
                        <a:tabLst/>
                        <a:defRPr/>
                      </a:pPr>
                      <a:r>
                        <a:rPr lang="en-CA" sz="1000" b="1" dirty="0">
                          <a:solidFill>
                            <a:schemeClr val="tx1"/>
                          </a:solidFill>
                        </a:rPr>
                        <a:t>Portfolio Analysis &amp; Business Capability Assessment</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40000"/>
                        <a:lumOff val="60000"/>
                      </a:schemeClr>
                    </a:solidFill>
                  </a:tcPr>
                </a:tc>
                <a:extLst>
                  <a:ext uri="{0D108BD9-81ED-4DB2-BD59-A6C34878D82A}">
                    <a16:rowId xmlns:a16="http://schemas.microsoft.com/office/drawing/2014/main" val="10001"/>
                  </a:ext>
                </a:extLst>
              </a:tr>
              <a:tr h="2450459">
                <a:tc>
                  <a:txBody>
                    <a:bodyPr/>
                    <a:lstStyle/>
                    <a:p>
                      <a:pPr marL="216000" indent="-457200" algn="ctr">
                        <a:spcAft>
                          <a:spcPts val="500"/>
                        </a:spcAft>
                      </a:pPr>
                      <a:r>
                        <a:rPr lang="en-CA" sz="1200" b="1" baseline="0" dirty="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15900" indent="-457200">
                        <a:spcAft>
                          <a:spcPts val="600"/>
                        </a:spcAft>
                      </a:pPr>
                      <a:r>
                        <a:rPr lang="en-CA" sz="1000" b="0" dirty="0">
                          <a:solidFill>
                            <a:schemeClr val="tx1"/>
                          </a:solidFill>
                        </a:rPr>
                        <a:t>1.1</a:t>
                      </a:r>
                      <a:r>
                        <a:rPr lang="en-CA" sz="1000" b="1" dirty="0">
                          <a:solidFill>
                            <a:schemeClr val="tx1"/>
                          </a:solidFill>
                        </a:rPr>
                        <a:t> </a:t>
                      </a:r>
                      <a:r>
                        <a:rPr lang="en-CA" sz="1000" b="0" dirty="0">
                          <a:solidFill>
                            <a:schemeClr val="tx1"/>
                          </a:solidFill>
                        </a:rPr>
                        <a:t>Introduction</a:t>
                      </a:r>
                      <a:r>
                        <a:rPr lang="en-CA" sz="1000" b="0" baseline="0" dirty="0">
                          <a:solidFill>
                            <a:schemeClr val="tx1"/>
                          </a:solidFill>
                        </a:rPr>
                        <a:t> to Info-Tech’s business architecture methodology</a:t>
                      </a:r>
                      <a:endParaRPr lang="en-CA" sz="1000" b="0" dirty="0">
                        <a:solidFill>
                          <a:schemeClr val="tx1"/>
                        </a:solidFill>
                      </a:endParaRPr>
                    </a:p>
                    <a:p>
                      <a:pPr marL="215900" indent="-457200">
                        <a:spcAft>
                          <a:spcPts val="600"/>
                        </a:spcAft>
                      </a:pPr>
                      <a:r>
                        <a:rPr lang="en-CA" sz="1000" b="0" dirty="0">
                          <a:solidFill>
                            <a:schemeClr val="tx1"/>
                          </a:solidFill>
                        </a:rPr>
                        <a:t>1.2 Gain a clear</a:t>
                      </a:r>
                      <a:r>
                        <a:rPr lang="en-CA" sz="1000" b="0" baseline="0" dirty="0">
                          <a:solidFill>
                            <a:schemeClr val="tx1"/>
                          </a:solidFill>
                        </a:rPr>
                        <a:t> understanding of the </a:t>
                      </a:r>
                      <a:r>
                        <a:rPr lang="en-CA" sz="1000" b="0" dirty="0">
                          <a:solidFill>
                            <a:schemeClr val="tx1"/>
                          </a:solidFill>
                        </a:rPr>
                        <a:t>business</a:t>
                      </a:r>
                      <a:r>
                        <a:rPr lang="en-CA" sz="1000" b="0" baseline="0" dirty="0">
                          <a:solidFill>
                            <a:schemeClr val="tx1"/>
                          </a:solidFill>
                        </a:rPr>
                        <a:t> operating environment </a:t>
                      </a:r>
                      <a:endParaRPr lang="en-CA" sz="1000" b="0" dirty="0">
                        <a:solidFill>
                          <a:schemeClr val="tx1"/>
                        </a:solidFill>
                      </a:endParaRPr>
                    </a:p>
                    <a:p>
                      <a:pPr marL="215900" indent="-457200">
                        <a:spcAft>
                          <a:spcPts val="600"/>
                        </a:spcAft>
                      </a:pPr>
                      <a:r>
                        <a:rPr lang="en-CA" sz="1000" dirty="0">
                          <a:solidFill>
                            <a:schemeClr val="tx1"/>
                          </a:solidFill>
                        </a:rPr>
                        <a:t>1.3 Identify the</a:t>
                      </a:r>
                      <a:r>
                        <a:rPr lang="en-CA" sz="1000" baseline="0" dirty="0">
                          <a:solidFill>
                            <a:schemeClr val="tx1"/>
                          </a:solidFill>
                        </a:rPr>
                        <a:t> right opportunity for business architecture work</a:t>
                      </a:r>
                      <a:endParaRPr lang="en-CA" sz="400" b="0" dirty="0">
                        <a:solidFill>
                          <a:schemeClr val="tx1"/>
                        </a:solidFill>
                      </a:endParaRPr>
                    </a:p>
                    <a:p>
                      <a:pPr marL="215900" indent="-457200">
                        <a:spcAft>
                          <a:spcPts val="600"/>
                        </a:spcAft>
                      </a:pPr>
                      <a:r>
                        <a:rPr lang="en-CA" sz="1000" dirty="0">
                          <a:solidFill>
                            <a:schemeClr val="tx1"/>
                          </a:solidFill>
                        </a:rPr>
                        <a:t>1.4 Identify</a:t>
                      </a:r>
                      <a:r>
                        <a:rPr lang="en-CA" sz="1000" baseline="0" dirty="0">
                          <a:solidFill>
                            <a:schemeClr val="tx1"/>
                          </a:solidFill>
                        </a:rPr>
                        <a:t> &amp; c</a:t>
                      </a:r>
                      <a:r>
                        <a:rPr lang="en-CA" sz="1000" dirty="0">
                          <a:solidFill>
                            <a:schemeClr val="tx1"/>
                          </a:solidFill>
                        </a:rPr>
                        <a:t>onduct stakeholder analysis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216000" indent="-457200">
                        <a:spcAft>
                          <a:spcPts val="600"/>
                        </a:spcAft>
                      </a:pPr>
                      <a:r>
                        <a:rPr lang="en-CA" sz="1000" b="0" dirty="0">
                          <a:solidFill>
                            <a:schemeClr val="tx1"/>
                          </a:solidFill>
                        </a:rPr>
                        <a:t>2.1</a:t>
                      </a:r>
                      <a:r>
                        <a:rPr lang="en-CA" sz="1000" b="0" baseline="0" dirty="0">
                          <a:solidFill>
                            <a:schemeClr val="tx1"/>
                          </a:solidFill>
                        </a:rPr>
                        <a:t> </a:t>
                      </a:r>
                      <a:r>
                        <a:rPr lang="en-CA" sz="1000" b="0" dirty="0">
                          <a:solidFill>
                            <a:schemeClr val="tx1"/>
                          </a:solidFill>
                        </a:rPr>
                        <a:t>Introduction to value streams framework</a:t>
                      </a:r>
                    </a:p>
                    <a:p>
                      <a:pPr marL="216000" indent="-457200">
                        <a:spcAft>
                          <a:spcPts val="600"/>
                        </a:spcAft>
                      </a:pPr>
                      <a:r>
                        <a:rPr lang="en-CA" sz="1000" b="0" dirty="0">
                          <a:solidFill>
                            <a:schemeClr val="tx1"/>
                          </a:solidFill>
                        </a:rPr>
                        <a:t>2.2 Value stream identification &amp; high-level definitions</a:t>
                      </a:r>
                    </a:p>
                    <a:p>
                      <a:pPr marL="216000" indent="-457200">
                        <a:spcAft>
                          <a:spcPts val="600"/>
                        </a:spcAft>
                      </a:pPr>
                      <a:r>
                        <a:rPr lang="en-CA" sz="1000" b="0" dirty="0">
                          <a:solidFill>
                            <a:schemeClr val="tx1"/>
                          </a:solidFill>
                        </a:rPr>
                        <a:t>2.3</a:t>
                      </a:r>
                      <a:r>
                        <a:rPr lang="en-CA" sz="1000" b="0" baseline="0" dirty="0">
                          <a:solidFill>
                            <a:schemeClr val="tx1"/>
                          </a:solidFill>
                        </a:rPr>
                        <a:t> Develop detailed models for a selected set of value streams</a:t>
                      </a:r>
                    </a:p>
                    <a:p>
                      <a:pPr marL="216000" indent="-457200">
                        <a:spcAft>
                          <a:spcPts val="600"/>
                        </a:spcAft>
                      </a:pPr>
                      <a:r>
                        <a:rPr lang="en-CA" sz="1000" b="0" baseline="0" dirty="0">
                          <a:solidFill>
                            <a:schemeClr val="tx1"/>
                          </a:solidFill>
                        </a:rPr>
                        <a:t>2.4 Review value streams with business SMEs</a:t>
                      </a:r>
                      <a:endParaRPr lang="en-CA" sz="1000" b="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216000" marR="0" lvl="0" indent="-457200" algn="l" defTabSz="914400" rtl="0" eaLnBrk="1" fontAlgn="auto" latinLnBrk="0" hangingPunct="1">
                        <a:lnSpc>
                          <a:spcPct val="100000"/>
                        </a:lnSpc>
                        <a:spcBef>
                          <a:spcPts val="0"/>
                        </a:spcBef>
                        <a:spcAft>
                          <a:spcPts val="600"/>
                        </a:spcAft>
                        <a:buClrTx/>
                        <a:buSzTx/>
                        <a:buFontTx/>
                        <a:buNone/>
                        <a:tabLst/>
                        <a:defRPr/>
                      </a:pPr>
                      <a:r>
                        <a:rPr lang="en-CA" sz="1000" b="0" dirty="0">
                          <a:solidFill>
                            <a:schemeClr val="tx1"/>
                          </a:solidFill>
                        </a:rPr>
                        <a:t>3.1 </a:t>
                      </a:r>
                      <a:r>
                        <a:rPr kumimoji="0" lang="en-CA" sz="1000" b="0" i="0" u="none" strike="noStrike" kern="1200" cap="none" spc="0" normalizeH="0" baseline="0" noProof="0" dirty="0">
                          <a:ln>
                            <a:noFill/>
                          </a:ln>
                          <a:solidFill>
                            <a:srgbClr val="333333"/>
                          </a:solidFill>
                          <a:effectLst/>
                          <a:uLnTx/>
                          <a:uFillTx/>
                          <a:latin typeface="+mn-lt"/>
                        </a:rPr>
                        <a:t>Introduction to the concept of business capability</a:t>
                      </a:r>
                      <a:endParaRPr lang="en-CA" sz="1000" b="0" dirty="0">
                        <a:solidFill>
                          <a:schemeClr val="tx1"/>
                        </a:solidFill>
                      </a:endParaRPr>
                    </a:p>
                    <a:p>
                      <a:pPr marL="216000" indent="-457200">
                        <a:spcAft>
                          <a:spcPts val="600"/>
                        </a:spcAft>
                      </a:pPr>
                      <a:r>
                        <a:rPr lang="en-CA" sz="1000" b="0" dirty="0">
                          <a:solidFill>
                            <a:schemeClr val="tx1"/>
                          </a:solidFill>
                        </a:rPr>
                        <a:t>3.2 </a:t>
                      </a:r>
                      <a:r>
                        <a:rPr kumimoji="0" lang="en-CA" sz="1000" b="0" i="0" u="none" strike="noStrike" kern="1200" cap="none" spc="0" normalizeH="0" baseline="0" noProof="0" dirty="0">
                          <a:ln>
                            <a:noFill/>
                          </a:ln>
                          <a:solidFill>
                            <a:srgbClr val="333333"/>
                          </a:solidFill>
                          <a:effectLst/>
                          <a:uLnTx/>
                          <a:uFillTx/>
                          <a:latin typeface="+mn-lt"/>
                        </a:rPr>
                        <a:t>Define a level-0 capability map</a:t>
                      </a:r>
                    </a:p>
                    <a:p>
                      <a:pPr marL="216000" indent="-457200">
                        <a:spcAft>
                          <a:spcPts val="600"/>
                        </a:spcAft>
                      </a:pPr>
                      <a:r>
                        <a:rPr kumimoji="0" lang="en-CA" sz="1000" b="0" i="0" u="none" strike="noStrike" kern="1200" cap="none" spc="0" normalizeH="0" baseline="0" noProof="0" dirty="0">
                          <a:ln>
                            <a:noFill/>
                          </a:ln>
                          <a:solidFill>
                            <a:srgbClr val="333333"/>
                          </a:solidFill>
                          <a:effectLst/>
                          <a:uLnTx/>
                          <a:uFillTx/>
                          <a:latin typeface="+mn-lt"/>
                        </a:rPr>
                        <a:t>3.3 Review the level 0 capability map with business SMEs</a:t>
                      </a:r>
                    </a:p>
                    <a:p>
                      <a:pPr marL="216000" indent="-457200">
                        <a:spcAft>
                          <a:spcPts val="600"/>
                        </a:spcAft>
                      </a:pPr>
                      <a:r>
                        <a:rPr kumimoji="0" lang="en-CA" sz="1000" b="0" i="0" u="none" strike="noStrike" kern="1200" cap="none" spc="0" normalizeH="0" baseline="0" noProof="0" dirty="0">
                          <a:ln>
                            <a:noFill/>
                          </a:ln>
                          <a:solidFill>
                            <a:srgbClr val="333333"/>
                          </a:solidFill>
                          <a:effectLst/>
                          <a:uLnTx/>
                          <a:uFillTx/>
                          <a:latin typeface="+mn-lt"/>
                        </a:rPr>
                        <a:t>3.4 Capability stratification (Identify strategic business capabilities)</a:t>
                      </a:r>
                    </a:p>
                    <a:p>
                      <a:pPr marL="216000" indent="-457200">
                        <a:spcAft>
                          <a:spcPts val="600"/>
                        </a:spcAft>
                      </a:pPr>
                      <a:r>
                        <a:rPr kumimoji="0" lang="en-CA" sz="1000" b="0" i="0" u="none" strike="noStrike" kern="1200" cap="none" spc="0" normalizeH="0" baseline="0" noProof="0" dirty="0">
                          <a:ln>
                            <a:noFill/>
                          </a:ln>
                          <a:solidFill>
                            <a:srgbClr val="333333"/>
                          </a:solidFill>
                          <a:effectLst/>
                          <a:uLnTx/>
                          <a:uFillTx/>
                          <a:latin typeface="+mn-lt"/>
                        </a:rPr>
                        <a:t>3.5 Define level-1 capabilities for a few selected areas</a:t>
                      </a:r>
                      <a:endParaRPr lang="en-CA" sz="1000" b="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216000" indent="-457200">
                        <a:spcAft>
                          <a:spcPts val="600"/>
                        </a:spcAft>
                      </a:pPr>
                      <a:r>
                        <a:rPr lang="en-CA" sz="1000" b="0" dirty="0">
                          <a:solidFill>
                            <a:schemeClr val="tx1"/>
                          </a:solidFill>
                        </a:rPr>
                        <a:t>4.1 Map value streams to capabilities </a:t>
                      </a:r>
                    </a:p>
                    <a:p>
                      <a:pPr marL="216000" indent="-457200">
                        <a:spcAft>
                          <a:spcPts val="600"/>
                        </a:spcAft>
                      </a:pPr>
                      <a:r>
                        <a:rPr lang="en-CA" sz="1000" b="0" dirty="0">
                          <a:solidFill>
                            <a:schemeClr val="tx1"/>
                          </a:solidFill>
                        </a:rPr>
                        <a:t>4.2 Introduction to Info-Tech’s capability assessment framework</a:t>
                      </a:r>
                    </a:p>
                    <a:p>
                      <a:pPr marL="216000" indent="-457200">
                        <a:spcAft>
                          <a:spcPts val="600"/>
                        </a:spcAft>
                      </a:pPr>
                      <a:r>
                        <a:rPr lang="en-CA" sz="1000" b="0" dirty="0">
                          <a:solidFill>
                            <a:schemeClr val="tx1"/>
                          </a:solidFill>
                        </a:rPr>
                        <a:t>4.3 Map applications to business capabilities</a:t>
                      </a:r>
                    </a:p>
                    <a:p>
                      <a:pPr marL="216000" indent="-457200">
                        <a:spcAft>
                          <a:spcPts val="600"/>
                        </a:spcAft>
                      </a:pPr>
                      <a:r>
                        <a:rPr lang="en-CA" sz="1000" b="0" dirty="0">
                          <a:solidFill>
                            <a:schemeClr val="tx1"/>
                          </a:solidFill>
                        </a:rPr>
                        <a:t>4.4 Create application capability assessment</a:t>
                      </a:r>
                      <a:r>
                        <a:rPr lang="en-CA" sz="1000" b="0" baseline="0" dirty="0">
                          <a:solidFill>
                            <a:schemeClr val="tx1"/>
                          </a:solidFill>
                        </a:rPr>
                        <a:t> &amp;</a:t>
                      </a:r>
                      <a:r>
                        <a:rPr lang="en-CA" sz="1000" b="0" dirty="0">
                          <a:solidFill>
                            <a:schemeClr val="tx1"/>
                          </a:solidFill>
                        </a:rPr>
                        <a:t> heat map</a:t>
                      </a:r>
                    </a:p>
                    <a:p>
                      <a:pPr marL="216000" indent="-457200">
                        <a:spcAft>
                          <a:spcPts val="600"/>
                        </a:spcAft>
                      </a:pPr>
                      <a:r>
                        <a:rPr lang="en-CA" sz="1000" b="0" dirty="0">
                          <a:solidFill>
                            <a:schemeClr val="tx1"/>
                          </a:solidFill>
                        </a:rPr>
                        <a:t>4.5 Conduct investment analysis through initiative portfolio map</a:t>
                      </a:r>
                    </a:p>
                    <a:p>
                      <a:pPr marL="216000" indent="-457200">
                        <a:spcAft>
                          <a:spcPts val="600"/>
                        </a:spcAft>
                      </a:pPr>
                      <a:r>
                        <a:rPr lang="en-CA" sz="1000" b="0" dirty="0">
                          <a:solidFill>
                            <a:schemeClr val="tx1"/>
                          </a:solidFill>
                        </a:rPr>
                        <a:t>4.6 Discuss</a:t>
                      </a:r>
                      <a:r>
                        <a:rPr lang="en-CA" sz="1000" b="0" baseline="0" dirty="0">
                          <a:solidFill>
                            <a:schemeClr val="tx1"/>
                          </a:solidFill>
                        </a:rPr>
                        <a:t> next steps</a:t>
                      </a:r>
                      <a:endParaRPr lang="en-CA" sz="1000" b="0" dirty="0">
                        <a:solidFill>
                          <a:schemeClr val="tx1"/>
                        </a:solidFill>
                      </a:endParaRPr>
                    </a:p>
                    <a:p>
                      <a:pPr marL="216000" indent="-457200">
                        <a:spcAft>
                          <a:spcPts val="600"/>
                        </a:spcAft>
                      </a:pPr>
                      <a:r>
                        <a:rPr lang="en-CA" sz="1000" b="0" dirty="0">
                          <a:solidFill>
                            <a:schemeClr val="tx1"/>
                          </a:solidFill>
                        </a:rPr>
                        <a:t>4.7 Workshop final presentation</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02"/>
                  </a:ext>
                </a:extLst>
              </a:tr>
              <a:tr h="1084401">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indent="-228600">
                        <a:spcAft>
                          <a:spcPts val="0"/>
                        </a:spcAft>
                        <a:buClrTx/>
                        <a:buFont typeface="+mj-lt"/>
                        <a:buAutoNum type="arabicPeriod"/>
                      </a:pPr>
                      <a:r>
                        <a:rPr lang="nb-NO" sz="1000" b="0" i="0" baseline="0" dirty="0">
                          <a:solidFill>
                            <a:schemeClr val="tx1"/>
                          </a:solidFill>
                        </a:rPr>
                        <a:t>Completed business model canvas</a:t>
                      </a:r>
                    </a:p>
                    <a:p>
                      <a:pPr marL="228600" indent="-228600">
                        <a:spcAft>
                          <a:spcPts val="0"/>
                        </a:spcAft>
                        <a:buClrTx/>
                        <a:buFont typeface="+mj-lt"/>
                        <a:buAutoNum type="arabicPeriod"/>
                      </a:pPr>
                      <a:r>
                        <a:rPr lang="nb-NO" sz="1000" b="0" i="0" baseline="0" dirty="0">
                          <a:solidFill>
                            <a:schemeClr val="tx1"/>
                          </a:solidFill>
                        </a:rPr>
                        <a:t>Completed opportunity canvas for business architecture</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a:solidFill>
                            <a:schemeClr val="tx1"/>
                          </a:solidFill>
                        </a:rPr>
                        <a:t>List of organizational value streams</a:t>
                      </a:r>
                    </a:p>
                    <a:p>
                      <a:pPr marL="144000" indent="-144000">
                        <a:spcAft>
                          <a:spcPts val="0"/>
                        </a:spcAft>
                        <a:buClrTx/>
                        <a:buFont typeface="+mj-lt"/>
                        <a:buAutoNum type="arabicPeriod"/>
                      </a:pPr>
                      <a:r>
                        <a:rPr lang="en-CA" sz="1000" b="0" baseline="0" dirty="0">
                          <a:solidFill>
                            <a:schemeClr val="tx1"/>
                          </a:solidFill>
                        </a:rPr>
                        <a:t>Detailed value stream definition(s)</a:t>
                      </a:r>
                      <a:endParaRPr lang="en-CA" sz="1000" b="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a:solidFill>
                            <a:schemeClr val="tx1"/>
                          </a:solidFill>
                        </a:rPr>
                        <a:t>Level-0 business capability map</a:t>
                      </a:r>
                    </a:p>
                    <a:p>
                      <a:pPr marL="144000" indent="-144000">
                        <a:spcAft>
                          <a:spcPts val="0"/>
                        </a:spcAft>
                        <a:buClrTx/>
                        <a:buFont typeface="+mj-lt"/>
                        <a:buAutoNum type="arabicPeriod"/>
                      </a:pPr>
                      <a:r>
                        <a:rPr lang="en-CA" sz="1000" b="0" baseline="0" dirty="0">
                          <a:solidFill>
                            <a:schemeClr val="tx1"/>
                          </a:solidFill>
                        </a:rPr>
                        <a:t>Level-1 capabilities for areas of interest</a:t>
                      </a:r>
                    </a:p>
                    <a:p>
                      <a:pPr marL="144000" marR="0" indent="-144000" algn="l" defTabSz="914400" rtl="0" eaLnBrk="1" fontAlgn="auto" latinLnBrk="0" hangingPunct="1">
                        <a:lnSpc>
                          <a:spcPct val="100000"/>
                        </a:lnSpc>
                        <a:spcBef>
                          <a:spcPts val="0"/>
                        </a:spcBef>
                        <a:spcAft>
                          <a:spcPts val="0"/>
                        </a:spcAft>
                        <a:buClrTx/>
                        <a:buSzTx/>
                        <a:buFont typeface="+mj-lt"/>
                        <a:buAutoNum type="arabicPeriod"/>
                        <a:tabLst/>
                        <a:defRPr/>
                      </a:pPr>
                      <a:r>
                        <a:rPr lang="en-CA" sz="1000" b="0" baseline="0" dirty="0">
                          <a:solidFill>
                            <a:schemeClr val="tx1"/>
                          </a:solidFill>
                        </a:rPr>
                        <a:t>Prioritized list of business capabilities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a:solidFill>
                            <a:schemeClr val="tx1"/>
                          </a:solidFill>
                        </a:rPr>
                        <a:t>Application capability assessment &amp; heat map</a:t>
                      </a:r>
                    </a:p>
                    <a:p>
                      <a:pPr marL="144000" marR="0" indent="-144000" algn="l" defTabSz="914400" rtl="0" eaLnBrk="1" fontAlgn="auto" latinLnBrk="0" hangingPunct="1">
                        <a:lnSpc>
                          <a:spcPct val="100000"/>
                        </a:lnSpc>
                        <a:spcBef>
                          <a:spcPts val="0"/>
                        </a:spcBef>
                        <a:spcAft>
                          <a:spcPts val="0"/>
                        </a:spcAft>
                        <a:buClrTx/>
                        <a:buSzTx/>
                        <a:buFont typeface="+mj-lt"/>
                        <a:buAutoNum type="arabicPeriod"/>
                        <a:tabLst/>
                        <a:defRPr/>
                      </a:pPr>
                      <a:r>
                        <a:rPr lang="en-CA" sz="1000" b="0" dirty="0">
                          <a:solidFill>
                            <a:schemeClr val="tx1"/>
                          </a:solidFill>
                        </a:rPr>
                        <a:t>Initiative portfolio map</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3112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these icons to help direct you as you navigate this research </a:t>
            </a:r>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a:t>This icon denotes a slide where a supporting Info-Tech tool or template will help you perform the activity or step associated with the slide. Refer to the supporting tool or template to get the best results and proceed to the next step of the project.</a:t>
            </a:r>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a:t>This icon denotes a slide with an associated activity. The activity can be performed either as part of your project or with the support of Info-Tech team members, who will come onsite to facilitate a workshop for your organization.</a:t>
            </a:r>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a:t>Use these icons to help guide you through each step of the blueprint and direct you to content related to the recommended activities. </a:t>
            </a:r>
          </a:p>
        </p:txBody>
      </p:sp>
    </p:spTree>
    <p:extLst>
      <p:ext uri="{BB962C8B-B14F-4D97-AF65-F5344CB8AC3E}">
        <p14:creationId xmlns:p14="http://schemas.microsoft.com/office/powerpoint/2010/main" val="4239230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Our understanding of the problem</a:t>
            </a:r>
          </a:p>
        </p:txBody>
      </p:sp>
      <p:sp>
        <p:nvSpPr>
          <p:cNvPr id="13" name="Text Placeholder 12"/>
          <p:cNvSpPr>
            <a:spLocks noGrp="1"/>
          </p:cNvSpPr>
          <p:nvPr>
            <p:ph type="body" sz="quarter" idx="16"/>
          </p:nvPr>
        </p:nvSpPr>
        <p:spPr/>
        <p:txBody>
          <a:bodyPr/>
          <a:lstStyle/>
          <a:p>
            <a:r>
              <a:rPr lang="en-US" dirty="0"/>
              <a:t>CIO</a:t>
            </a:r>
          </a:p>
          <a:p>
            <a:r>
              <a:rPr lang="en-US" dirty="0"/>
              <a:t>Business VPs</a:t>
            </a:r>
          </a:p>
          <a:p>
            <a:r>
              <a:rPr lang="en-US" dirty="0"/>
              <a:t>Chief Architect</a:t>
            </a:r>
          </a:p>
          <a:p>
            <a:r>
              <a:rPr lang="en-US" dirty="0"/>
              <a:t>Business Architect</a:t>
            </a:r>
          </a:p>
          <a:p>
            <a:r>
              <a:rPr lang="en-US" dirty="0"/>
              <a:t>Enterprise Architect</a:t>
            </a:r>
          </a:p>
          <a:p>
            <a:endParaRPr lang="en-US" dirty="0"/>
          </a:p>
        </p:txBody>
      </p:sp>
      <p:sp>
        <p:nvSpPr>
          <p:cNvPr id="14" name="Text Placeholder 13"/>
          <p:cNvSpPr>
            <a:spLocks noGrp="1"/>
          </p:cNvSpPr>
          <p:nvPr>
            <p:ph type="body" sz="quarter" idx="26"/>
          </p:nvPr>
        </p:nvSpPr>
        <p:spPr>
          <a:xfrm>
            <a:off x="4835436" y="1607231"/>
            <a:ext cx="4041648" cy="2154278"/>
          </a:xfrm>
        </p:spPr>
        <p:txBody>
          <a:bodyPr/>
          <a:lstStyle/>
          <a:p>
            <a:r>
              <a:rPr lang="en-US" sz="1200" dirty="0"/>
              <a:t>Leverage business architecture to connect business strategy and IT strategy to project execution.</a:t>
            </a:r>
          </a:p>
          <a:p>
            <a:r>
              <a:rPr lang="en-US" sz="1200" dirty="0"/>
              <a:t>Develop an understanding of business architecture and its techniques such as strategy mapping, value stream mapping, and business capability mapping.</a:t>
            </a:r>
          </a:p>
          <a:p>
            <a:r>
              <a:rPr lang="en-US" sz="1200" dirty="0"/>
              <a:t>Understand how to scope your business architecture initiative.</a:t>
            </a:r>
          </a:p>
          <a:p>
            <a:r>
              <a:rPr lang="en-US" sz="1200" dirty="0"/>
              <a:t>Effectively engage stakeholders and subject-matter experts.</a:t>
            </a:r>
          </a:p>
        </p:txBody>
      </p:sp>
      <p:sp>
        <p:nvSpPr>
          <p:cNvPr id="15" name="Text Placeholder 14"/>
          <p:cNvSpPr>
            <a:spLocks noGrp="1"/>
          </p:cNvSpPr>
          <p:nvPr>
            <p:ph type="body" sz="quarter" idx="27"/>
          </p:nvPr>
        </p:nvSpPr>
        <p:spPr/>
        <p:txBody>
          <a:bodyPr/>
          <a:lstStyle/>
          <a:p>
            <a:r>
              <a:rPr lang="en-US" dirty="0"/>
              <a:t>Business Relationship Managers</a:t>
            </a:r>
          </a:p>
          <a:p>
            <a:r>
              <a:rPr lang="en-US" dirty="0"/>
              <a:t>Business Analysts</a:t>
            </a:r>
          </a:p>
          <a:p>
            <a:endParaRPr lang="en-US" dirty="0"/>
          </a:p>
        </p:txBody>
      </p:sp>
      <p:sp>
        <p:nvSpPr>
          <p:cNvPr id="16" name="Text Placeholder 15"/>
          <p:cNvSpPr>
            <a:spLocks noGrp="1"/>
          </p:cNvSpPr>
          <p:nvPr>
            <p:ph type="body" sz="quarter" idx="28"/>
          </p:nvPr>
        </p:nvSpPr>
        <p:spPr/>
        <p:txBody>
          <a:bodyPr/>
          <a:lstStyle/>
          <a:p>
            <a:r>
              <a:rPr lang="en-US" sz="1200" dirty="0"/>
              <a:t>Understand and manage your stakeholders from planning to execution.</a:t>
            </a:r>
          </a:p>
          <a:p>
            <a:r>
              <a:rPr lang="en-US" sz="1200" dirty="0"/>
              <a:t>Apply architectural blueprints to drive real, tangible change at your organization.</a:t>
            </a:r>
          </a:p>
          <a:p>
            <a:endParaRPr lang="en-US" sz="1200" dirty="0"/>
          </a:p>
        </p:txBody>
      </p:sp>
    </p:spTree>
    <p:extLst>
      <p:ext uri="{BB962C8B-B14F-4D97-AF65-F5344CB8AC3E}">
        <p14:creationId xmlns:p14="http://schemas.microsoft.com/office/powerpoint/2010/main" val="2619900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summary</a:t>
            </a:r>
          </a:p>
        </p:txBody>
      </p:sp>
      <p:sp>
        <p:nvSpPr>
          <p:cNvPr id="3" name="Text Placeholder 2"/>
          <p:cNvSpPr>
            <a:spLocks noGrp="1"/>
          </p:cNvSpPr>
          <p:nvPr>
            <p:ph type="body" sz="quarter" idx="10"/>
          </p:nvPr>
        </p:nvSpPr>
        <p:spPr>
          <a:xfrm>
            <a:off x="247848" y="1567732"/>
            <a:ext cx="5254736" cy="1078992"/>
          </a:xfrm>
        </p:spPr>
        <p:txBody>
          <a:bodyPr/>
          <a:lstStyle/>
          <a:p>
            <a:r>
              <a:rPr lang="en-US" dirty="0"/>
              <a:t>You have established the capabilities for business architecture at your organization; you have the right people, processes, and technology in place.</a:t>
            </a:r>
          </a:p>
          <a:p>
            <a:endParaRPr lang="en-US" dirty="0"/>
          </a:p>
        </p:txBody>
      </p:sp>
      <p:sp>
        <p:nvSpPr>
          <p:cNvPr id="4" name="Text Placeholder 3"/>
          <p:cNvSpPr>
            <a:spLocks noGrp="1"/>
          </p:cNvSpPr>
          <p:nvPr>
            <p:ph type="body" sz="quarter" idx="11"/>
          </p:nvPr>
        </p:nvSpPr>
        <p:spPr>
          <a:xfrm>
            <a:off x="247848" y="2829352"/>
            <a:ext cx="5368026" cy="1076983"/>
          </a:xfrm>
        </p:spPr>
        <p:txBody>
          <a:bodyPr/>
          <a:lstStyle/>
          <a:p>
            <a:r>
              <a:rPr lang="en-US" dirty="0"/>
              <a:t>You don’t know where or how to begin, or how to engage the right people, model the business, and drive the value of business architecture.</a:t>
            </a:r>
          </a:p>
          <a:p>
            <a:r>
              <a:rPr lang="en-US" dirty="0"/>
              <a:t>There is confusion around how to create effective blueprints that accurately model the right parts of the business.</a:t>
            </a:r>
          </a:p>
          <a:p>
            <a:r>
              <a:rPr lang="en-US" dirty="0"/>
              <a:t>Alternatively, you have drawn up great models, but are unable to put them into use.</a:t>
            </a:r>
          </a:p>
          <a:p>
            <a:endParaRPr lang="en-US" dirty="0"/>
          </a:p>
        </p:txBody>
      </p:sp>
      <p:sp>
        <p:nvSpPr>
          <p:cNvPr id="5" name="Text Placeholder 4"/>
          <p:cNvSpPr>
            <a:spLocks noGrp="1"/>
          </p:cNvSpPr>
          <p:nvPr>
            <p:ph type="body" sz="quarter" idx="12"/>
          </p:nvPr>
        </p:nvSpPr>
        <p:spPr>
          <a:xfrm>
            <a:off x="255868" y="4496469"/>
            <a:ext cx="8623607" cy="2003186"/>
          </a:xfrm>
        </p:spPr>
        <p:txBody>
          <a:bodyPr/>
          <a:lstStyle/>
          <a:p>
            <a:r>
              <a:rPr lang="en-US" b="1" dirty="0"/>
              <a:t>Engage your stakeholders.</a:t>
            </a:r>
            <a:endParaRPr lang="en-US" dirty="0"/>
          </a:p>
          <a:p>
            <a:pPr lvl="1"/>
            <a:r>
              <a:rPr lang="en-US" dirty="0"/>
              <a:t>Recognize the opportunity for architecture work, analyze the current and target states of your business strategy, and identify and engage the right stakeholders.</a:t>
            </a:r>
          </a:p>
          <a:p>
            <a:r>
              <a:rPr lang="en-US" b="1" dirty="0"/>
              <a:t>Model the business in the form of architectural blueprints.</a:t>
            </a:r>
            <a:endParaRPr lang="en-US" dirty="0"/>
          </a:p>
          <a:p>
            <a:pPr lvl="1"/>
            <a:r>
              <a:rPr lang="en-US" dirty="0"/>
              <a:t>Apply business architecture techniques such as strategy maps, value streams, and business capability maps to design usable and accurate blueprints of the business.</a:t>
            </a:r>
            <a:endParaRPr lang="en-US" strike="sngStrike" dirty="0"/>
          </a:p>
          <a:p>
            <a:r>
              <a:rPr lang="en-US" b="1" dirty="0"/>
              <a:t>Drive business architecture forward to promote real value to the organization.</a:t>
            </a:r>
            <a:endParaRPr lang="en-US" dirty="0"/>
          </a:p>
          <a:p>
            <a:pPr lvl="1"/>
            <a:r>
              <a:rPr lang="en-US" dirty="0"/>
              <a:t>Assess your current projects to determine if you are investing in the right capabilities. Conduct business capability assessments to identify opportunities (such as application rationalization) and prioritize projects. </a:t>
            </a:r>
          </a:p>
        </p:txBody>
      </p:sp>
      <p:sp>
        <p:nvSpPr>
          <p:cNvPr id="6" name="Text Placeholder 5"/>
          <p:cNvSpPr>
            <a:spLocks noGrp="1"/>
          </p:cNvSpPr>
          <p:nvPr>
            <p:ph type="body" sz="quarter" idx="13"/>
          </p:nvPr>
        </p:nvSpPr>
        <p:spPr>
          <a:xfrm>
            <a:off x="5737240" y="1567732"/>
            <a:ext cx="3083232" cy="2523241"/>
          </a:xfrm>
        </p:spPr>
        <p:txBody>
          <a:bodyPr anchor="t" anchorCtr="0"/>
          <a:lstStyle/>
          <a:p>
            <a:pPr marL="0" indent="0">
              <a:spcBef>
                <a:spcPts val="0"/>
              </a:spcBef>
              <a:spcAft>
                <a:spcPts val="600"/>
              </a:spcAft>
              <a:buSzPct val="100000"/>
              <a:buNone/>
            </a:pPr>
            <a:r>
              <a:rPr lang="en-CA" sz="1400" dirty="0"/>
              <a:t>Business architecture is not just a tool to create a common language between the business and IT. </a:t>
            </a:r>
          </a:p>
          <a:p>
            <a:pPr marL="0" indent="0">
              <a:spcBef>
                <a:spcPts val="0"/>
              </a:spcBef>
              <a:spcAft>
                <a:spcPts val="600"/>
              </a:spcAft>
              <a:buSzPct val="100000"/>
              <a:buNone/>
            </a:pPr>
            <a:r>
              <a:rPr lang="en-CA" sz="1400" dirty="0"/>
              <a:t>Business architecture is a set of strategic planning techniques that </a:t>
            </a:r>
            <a:r>
              <a:rPr lang="en-CA" sz="1400" b="1" dirty="0"/>
              <a:t>connect strategy to execution </a:t>
            </a:r>
            <a:r>
              <a:rPr lang="en-CA" sz="1400" dirty="0"/>
              <a:t>in a manner that is accurate, traceable, and promotes the efficient use of organizational resources. </a:t>
            </a:r>
          </a:p>
        </p:txBody>
      </p:sp>
    </p:spTree>
    <p:extLst>
      <p:ext uri="{BB962C8B-B14F-4D97-AF65-F5344CB8AC3E}">
        <p14:creationId xmlns:p14="http://schemas.microsoft.com/office/powerpoint/2010/main" val="61988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 will need business architecture when faced with the following three scenarios</a:t>
            </a:r>
            <a:endParaRPr lang="en-CA"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296878" y="4916356"/>
            <a:ext cx="1337943" cy="1291405"/>
          </a:xfrm>
          <a:prstGeom prst="rect">
            <a:avLst/>
          </a:prstGeom>
        </p:spPr>
      </p:pic>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96878" y="3366122"/>
            <a:ext cx="1337943" cy="1289291"/>
          </a:xfrm>
          <a:prstGeom prst="rect">
            <a:avLst/>
          </a:prstGeom>
        </p:spPr>
      </p:pic>
      <p:pic>
        <p:nvPicPr>
          <p:cNvPr id="6" name="Picture 5"/>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296878" y="1668241"/>
            <a:ext cx="1337943" cy="1314471"/>
          </a:xfrm>
          <a:prstGeom prst="rect">
            <a:avLst/>
          </a:prstGeom>
        </p:spPr>
      </p:pic>
      <p:sp>
        <p:nvSpPr>
          <p:cNvPr id="8" name="Rectangle 7"/>
          <p:cNvSpPr/>
          <p:nvPr/>
        </p:nvSpPr>
        <p:spPr>
          <a:xfrm>
            <a:off x="289811" y="4689090"/>
            <a:ext cx="8564378" cy="3200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600" b="1" dirty="0">
                <a:solidFill>
                  <a:srgbClr val="FFFFFF"/>
                </a:solidFill>
              </a:rPr>
              <a:t>Scenario 3 – Enabling IT-Led Business Innovation</a:t>
            </a:r>
          </a:p>
        </p:txBody>
      </p:sp>
      <p:sp>
        <p:nvSpPr>
          <p:cNvPr id="9" name="Rectangle 8"/>
          <p:cNvSpPr/>
          <p:nvPr/>
        </p:nvSpPr>
        <p:spPr>
          <a:xfrm>
            <a:off x="289811" y="3033492"/>
            <a:ext cx="8560707"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rgbClr val="FFFFFF"/>
                </a:solidFill>
              </a:rPr>
              <a:t>Scenario 2 – Re-aligning IT and the Business</a:t>
            </a:r>
          </a:p>
        </p:txBody>
      </p:sp>
      <p:sp>
        <p:nvSpPr>
          <p:cNvPr id="10" name="TextBox 9"/>
          <p:cNvSpPr txBox="1"/>
          <p:nvPr/>
        </p:nvSpPr>
        <p:spPr>
          <a:xfrm>
            <a:off x="1634821" y="1648368"/>
            <a:ext cx="7115236" cy="1354217"/>
          </a:xfrm>
          <a:prstGeom prst="rect">
            <a:avLst/>
          </a:prstGeom>
          <a:noFill/>
        </p:spPr>
        <p:txBody>
          <a:bodyPr wrap="square" rtlCol="0">
            <a:spAutoFit/>
          </a:bodyPr>
          <a:lstStyle/>
          <a:p>
            <a:pPr marL="179388" indent="-179388" fontAlgn="base">
              <a:spcBef>
                <a:spcPct val="0"/>
              </a:spcBef>
              <a:spcAft>
                <a:spcPts val="600"/>
              </a:spcAft>
              <a:buFont typeface="Arial" pitchFamily="34" charset="0"/>
              <a:buChar char="•"/>
            </a:pPr>
            <a:r>
              <a:rPr lang="en-CA" sz="1200" dirty="0">
                <a:solidFill>
                  <a:srgbClr val="333333"/>
                </a:solidFill>
              </a:rPr>
              <a:t>Business architecture can ease a large-scale business transformation by giving a holistic view of how different parts of the business interact and by providing a long-term roadmap of the changes.</a:t>
            </a:r>
          </a:p>
          <a:p>
            <a:pPr marL="179388" indent="-179388" fontAlgn="base">
              <a:spcBef>
                <a:spcPct val="0"/>
              </a:spcBef>
              <a:spcAft>
                <a:spcPts val="600"/>
              </a:spcAft>
              <a:buFont typeface="Arial" pitchFamily="34" charset="0"/>
              <a:buChar char="•"/>
            </a:pPr>
            <a:r>
              <a:rPr lang="en-CA" sz="1200" dirty="0">
                <a:solidFill>
                  <a:srgbClr val="333333"/>
                </a:solidFill>
              </a:rPr>
              <a:t>Transformations include:</a:t>
            </a:r>
          </a:p>
          <a:p>
            <a:pPr marL="636588" lvl="1" indent="-179388" fontAlgn="base">
              <a:spcBef>
                <a:spcPct val="0"/>
              </a:spcBef>
              <a:spcAft>
                <a:spcPct val="0"/>
              </a:spcAft>
              <a:buFont typeface="Courier New" panose="02070309020205020404" pitchFamily="49" charset="0"/>
              <a:buChar char="o"/>
            </a:pPr>
            <a:r>
              <a:rPr lang="en-CA" sz="1200" dirty="0">
                <a:solidFill>
                  <a:srgbClr val="333333"/>
                </a:solidFill>
              </a:rPr>
              <a:t>Mergers and acquisitions</a:t>
            </a:r>
          </a:p>
          <a:p>
            <a:pPr marL="636588" lvl="1" indent="-179388" fontAlgn="base">
              <a:spcBef>
                <a:spcPct val="0"/>
              </a:spcBef>
              <a:spcAft>
                <a:spcPct val="0"/>
              </a:spcAft>
              <a:buFont typeface="Courier New" panose="02070309020205020404" pitchFamily="49" charset="0"/>
              <a:buChar char="o"/>
            </a:pPr>
            <a:r>
              <a:rPr lang="en-CA" sz="1200" dirty="0">
                <a:solidFill>
                  <a:srgbClr val="333333"/>
                </a:solidFill>
              </a:rPr>
              <a:t>Major product launch</a:t>
            </a:r>
          </a:p>
          <a:p>
            <a:pPr marL="636588" lvl="1" indent="-179388" fontAlgn="base">
              <a:spcBef>
                <a:spcPct val="0"/>
              </a:spcBef>
              <a:spcAft>
                <a:spcPct val="0"/>
              </a:spcAft>
              <a:buFont typeface="Courier New" panose="02070309020205020404" pitchFamily="49" charset="0"/>
              <a:buChar char="o"/>
            </a:pPr>
            <a:r>
              <a:rPr lang="en-CA" sz="1200" dirty="0">
                <a:solidFill>
                  <a:srgbClr val="333333"/>
                </a:solidFill>
              </a:rPr>
              <a:t>Mass reorganizations</a:t>
            </a:r>
          </a:p>
        </p:txBody>
      </p:sp>
      <p:sp>
        <p:nvSpPr>
          <p:cNvPr id="11" name="Rectangle 10"/>
          <p:cNvSpPr/>
          <p:nvPr/>
        </p:nvSpPr>
        <p:spPr>
          <a:xfrm>
            <a:off x="289811" y="1308849"/>
            <a:ext cx="8535064" cy="32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rgbClr val="FFFFFF"/>
                </a:solidFill>
              </a:rPr>
              <a:t>Scenario 1 – Supporting Business Transformation </a:t>
            </a:r>
          </a:p>
        </p:txBody>
      </p:sp>
      <p:sp>
        <p:nvSpPr>
          <p:cNvPr id="12" name="TextBox 11"/>
          <p:cNvSpPr txBox="1"/>
          <p:nvPr/>
        </p:nvSpPr>
        <p:spPr>
          <a:xfrm>
            <a:off x="1634821" y="3479853"/>
            <a:ext cx="6822042" cy="1061829"/>
          </a:xfrm>
          <a:prstGeom prst="rect">
            <a:avLst/>
          </a:prstGeom>
          <a:noFill/>
        </p:spPr>
        <p:txBody>
          <a:bodyPr wrap="square" rtlCol="0">
            <a:spAutoFit/>
          </a:bodyPr>
          <a:lstStyle/>
          <a:p>
            <a:pPr marL="179388" indent="-179388" fontAlgn="base">
              <a:spcAft>
                <a:spcPts val="600"/>
              </a:spcAft>
              <a:buFont typeface="Arial" pitchFamily="34" charset="0"/>
              <a:buChar char="•"/>
            </a:pPr>
            <a:r>
              <a:rPr lang="en-CA" sz="1200" dirty="0">
                <a:solidFill>
                  <a:srgbClr val="333333"/>
                </a:solidFill>
              </a:rPr>
              <a:t>IT strategy does not seem to line up with the overall business strategy.</a:t>
            </a:r>
          </a:p>
          <a:p>
            <a:pPr marL="179388" indent="-179388" fontAlgn="base">
              <a:spcAft>
                <a:spcPts val="600"/>
              </a:spcAft>
              <a:buFont typeface="Arial" pitchFamily="34" charset="0"/>
              <a:buChar char="•"/>
            </a:pPr>
            <a:r>
              <a:rPr lang="en-CA" sz="1200" dirty="0">
                <a:solidFill>
                  <a:srgbClr val="333333"/>
                </a:solidFill>
              </a:rPr>
              <a:t>The organization does not see IT as a business enabler.</a:t>
            </a:r>
          </a:p>
          <a:p>
            <a:pPr marL="179388" indent="-179388" fontAlgn="base">
              <a:spcAft>
                <a:spcPts val="600"/>
              </a:spcAft>
              <a:buFont typeface="Arial" pitchFamily="34" charset="0"/>
              <a:buChar char="•"/>
            </a:pPr>
            <a:r>
              <a:rPr lang="en-CA" sz="1200" dirty="0">
                <a:solidFill>
                  <a:srgbClr val="333333"/>
                </a:solidFill>
              </a:rPr>
              <a:t>IT is considered more of a cost center than a strategic partner.</a:t>
            </a:r>
          </a:p>
          <a:p>
            <a:pPr marL="179388" indent="-179388" fontAlgn="base">
              <a:spcAft>
                <a:spcPts val="600"/>
              </a:spcAft>
              <a:buFont typeface="Arial" pitchFamily="34" charset="0"/>
              <a:buChar char="•"/>
            </a:pPr>
            <a:r>
              <a:rPr lang="en-CA" sz="1200" dirty="0">
                <a:solidFill>
                  <a:srgbClr val="333333"/>
                </a:solidFill>
              </a:rPr>
              <a:t>You want to bridge the gap between IT and the business.</a:t>
            </a:r>
          </a:p>
        </p:txBody>
      </p:sp>
      <p:sp>
        <p:nvSpPr>
          <p:cNvPr id="13" name="TextBox 12"/>
          <p:cNvSpPr txBox="1"/>
          <p:nvPr/>
        </p:nvSpPr>
        <p:spPr>
          <a:xfrm>
            <a:off x="1634821" y="5108088"/>
            <a:ext cx="6905170" cy="907941"/>
          </a:xfrm>
          <a:prstGeom prst="rect">
            <a:avLst/>
          </a:prstGeom>
          <a:noFill/>
        </p:spPr>
        <p:txBody>
          <a:bodyPr wrap="square" rtlCol="0">
            <a:spAutoFit/>
          </a:bodyPr>
          <a:lstStyle/>
          <a:p>
            <a:pPr marL="179388" indent="-179388" fontAlgn="base">
              <a:spcBef>
                <a:spcPct val="0"/>
              </a:spcBef>
              <a:spcAft>
                <a:spcPts val="600"/>
              </a:spcAft>
              <a:buFont typeface="Arial" pitchFamily="34" charset="0"/>
              <a:buChar char="•"/>
            </a:pPr>
            <a:r>
              <a:rPr lang="en-CA" sz="1200" dirty="0">
                <a:solidFill>
                  <a:srgbClr val="333333"/>
                </a:solidFill>
              </a:rPr>
              <a:t>The business knows where it wants to be down the road and has asked IT to help it find the solutions to get there.</a:t>
            </a:r>
          </a:p>
          <a:p>
            <a:pPr marL="179388" indent="-179388" fontAlgn="base">
              <a:spcBef>
                <a:spcPct val="0"/>
              </a:spcBef>
              <a:spcAft>
                <a:spcPts val="600"/>
              </a:spcAft>
              <a:buFont typeface="Arial" pitchFamily="34" charset="0"/>
              <a:buChar char="•"/>
            </a:pPr>
            <a:r>
              <a:rPr lang="en-CA" sz="1200" dirty="0">
                <a:solidFill>
                  <a:srgbClr val="333333"/>
                </a:solidFill>
              </a:rPr>
              <a:t>IT wants to contribute to the strategic planning of the organization and contribute innovative solutions, such as automated processes, to get there.</a:t>
            </a:r>
          </a:p>
        </p:txBody>
      </p:sp>
    </p:spTree>
    <p:extLst>
      <p:ext uri="{BB962C8B-B14F-4D97-AF65-F5344CB8AC3E}">
        <p14:creationId xmlns:p14="http://schemas.microsoft.com/office/powerpoint/2010/main" val="1895095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is business architecture? </a:t>
            </a:r>
          </a:p>
        </p:txBody>
      </p:sp>
      <p:sp>
        <p:nvSpPr>
          <p:cNvPr id="3" name="Text Placeholder 2"/>
          <p:cNvSpPr>
            <a:spLocks noGrp="1"/>
          </p:cNvSpPr>
          <p:nvPr>
            <p:ph type="body" sz="quarter" idx="4294967295"/>
          </p:nvPr>
        </p:nvSpPr>
        <p:spPr>
          <a:xfrm>
            <a:off x="322813" y="1281540"/>
            <a:ext cx="3779838" cy="2344737"/>
          </a:xfrm>
          <a:prstGeom prst="rect">
            <a:avLst/>
          </a:prstGeom>
        </p:spPr>
        <p:txBody>
          <a:bodyPr/>
          <a:lstStyle/>
          <a:p>
            <a:pPr marL="0" indent="0">
              <a:buNone/>
            </a:pPr>
            <a:r>
              <a:rPr lang="en-CA" dirty="0"/>
              <a:t>As an organization moves from strategy towards execution, it is often unclear as to exactly how decisions pertaining to execution are being made, why priority is given to certain areas, and how the planning function operates. </a:t>
            </a:r>
          </a:p>
          <a:p>
            <a:r>
              <a:rPr lang="en-CA" b="1" dirty="0"/>
              <a:t>The business architect’s primary role is to model this process and document it.</a:t>
            </a:r>
          </a:p>
          <a:p>
            <a:pPr lvl="1"/>
            <a:r>
              <a:rPr lang="en-CA" dirty="0"/>
              <a:t>In doing so, the business architect creates a unified view as to how strategy connects to execution so that it is clearly understood by all levels of the organization.  </a:t>
            </a:r>
          </a:p>
        </p:txBody>
      </p:sp>
      <p:grpSp>
        <p:nvGrpSpPr>
          <p:cNvPr id="24" name="Group 23"/>
          <p:cNvGrpSpPr/>
          <p:nvPr/>
        </p:nvGrpSpPr>
        <p:grpSpPr>
          <a:xfrm>
            <a:off x="4929201" y="1657158"/>
            <a:ext cx="3393221" cy="4038601"/>
            <a:chOff x="4492231" y="1611351"/>
            <a:chExt cx="3393221" cy="4038601"/>
          </a:xfrm>
        </p:grpSpPr>
        <p:grpSp>
          <p:nvGrpSpPr>
            <p:cNvPr id="13" name="Group 12"/>
            <p:cNvGrpSpPr/>
            <p:nvPr/>
          </p:nvGrpSpPr>
          <p:grpSpPr>
            <a:xfrm>
              <a:off x="4492231" y="3011759"/>
              <a:ext cx="3393221" cy="1237784"/>
              <a:chOff x="1194110" y="3170665"/>
              <a:chExt cx="4504162" cy="1237785"/>
            </a:xfrm>
          </p:grpSpPr>
          <p:sp>
            <p:nvSpPr>
              <p:cNvPr id="7" name="Rectangle 6"/>
              <p:cNvSpPr/>
              <p:nvPr/>
            </p:nvSpPr>
            <p:spPr>
              <a:xfrm>
                <a:off x="1821365" y="3434576"/>
                <a:ext cx="3248722" cy="973874"/>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 name="Oval 7"/>
              <p:cNvSpPr/>
              <p:nvPr/>
            </p:nvSpPr>
            <p:spPr>
              <a:xfrm>
                <a:off x="1194110" y="3378820"/>
                <a:ext cx="1256371" cy="1025912"/>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9" name="Oval 8"/>
              <p:cNvSpPr/>
              <p:nvPr/>
            </p:nvSpPr>
            <p:spPr>
              <a:xfrm>
                <a:off x="1901281" y="3226421"/>
                <a:ext cx="1256371" cy="1025912"/>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 name="Oval 9"/>
              <p:cNvSpPr/>
              <p:nvPr/>
            </p:nvSpPr>
            <p:spPr>
              <a:xfrm>
                <a:off x="2731119" y="3170665"/>
                <a:ext cx="1256371" cy="1025912"/>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 name="Oval 10"/>
              <p:cNvSpPr/>
              <p:nvPr/>
            </p:nvSpPr>
            <p:spPr>
              <a:xfrm>
                <a:off x="3661315" y="3170665"/>
                <a:ext cx="1256371" cy="1025912"/>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Oval 11"/>
              <p:cNvSpPr/>
              <p:nvPr/>
            </p:nvSpPr>
            <p:spPr>
              <a:xfrm>
                <a:off x="4441901" y="3378820"/>
                <a:ext cx="1256371" cy="1025912"/>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4" name="Isosceles Triangle 13"/>
            <p:cNvSpPr/>
            <p:nvPr/>
          </p:nvSpPr>
          <p:spPr>
            <a:xfrm rot="10800000">
              <a:off x="5072409" y="1611351"/>
              <a:ext cx="2166125" cy="1152293"/>
            </a:xfrm>
            <a:prstGeom prst="triangl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Isosceles Triangle 14"/>
            <p:cNvSpPr/>
            <p:nvPr/>
          </p:nvSpPr>
          <p:spPr>
            <a:xfrm>
              <a:off x="5072410" y="4497659"/>
              <a:ext cx="2166125" cy="1152293"/>
            </a:xfrm>
            <a:prstGeom prst="triangle">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TextBox 15"/>
            <p:cNvSpPr txBox="1"/>
            <p:nvPr/>
          </p:nvSpPr>
          <p:spPr>
            <a:xfrm>
              <a:off x="5487492" y="3532418"/>
              <a:ext cx="1402701" cy="369332"/>
            </a:xfrm>
            <a:prstGeom prst="rect">
              <a:avLst/>
            </a:prstGeom>
          </p:spPr>
          <p:txBody>
            <a:bodyPr wrap="square" rtlCol="0">
              <a:spAutoFit/>
            </a:bodyPr>
            <a:lstStyle/>
            <a:p>
              <a:pPr algn="ctr"/>
              <a:r>
                <a:rPr lang="en-CA" b="1" dirty="0">
                  <a:solidFill>
                    <a:schemeClr val="accent3"/>
                  </a:solidFill>
                </a:rPr>
                <a:t>Planning</a:t>
              </a:r>
            </a:p>
          </p:txBody>
        </p:sp>
        <p:sp>
          <p:nvSpPr>
            <p:cNvPr id="17" name="TextBox 16"/>
            <p:cNvSpPr txBox="1"/>
            <p:nvPr/>
          </p:nvSpPr>
          <p:spPr>
            <a:xfrm>
              <a:off x="5492443" y="1675818"/>
              <a:ext cx="1402701" cy="369332"/>
            </a:xfrm>
            <a:prstGeom prst="rect">
              <a:avLst/>
            </a:prstGeom>
          </p:spPr>
          <p:txBody>
            <a:bodyPr wrap="square" rtlCol="0">
              <a:spAutoFit/>
            </a:bodyPr>
            <a:lstStyle/>
            <a:p>
              <a:pPr algn="ctr"/>
              <a:r>
                <a:rPr lang="en-CA" b="1" dirty="0">
                  <a:solidFill>
                    <a:schemeClr val="bg1"/>
                  </a:solidFill>
                </a:rPr>
                <a:t>Strategy</a:t>
              </a:r>
            </a:p>
          </p:txBody>
        </p:sp>
        <p:sp>
          <p:nvSpPr>
            <p:cNvPr id="18" name="TextBox 17"/>
            <p:cNvSpPr txBox="1"/>
            <p:nvPr/>
          </p:nvSpPr>
          <p:spPr>
            <a:xfrm>
              <a:off x="5454120" y="5223976"/>
              <a:ext cx="1402701" cy="369332"/>
            </a:xfrm>
            <a:prstGeom prst="rect">
              <a:avLst/>
            </a:prstGeom>
          </p:spPr>
          <p:txBody>
            <a:bodyPr wrap="square" rtlCol="0">
              <a:spAutoFit/>
            </a:bodyPr>
            <a:lstStyle/>
            <a:p>
              <a:pPr algn="ctr"/>
              <a:r>
                <a:rPr lang="en-CA" b="1" dirty="0">
                  <a:solidFill>
                    <a:schemeClr val="bg1"/>
                  </a:solidFill>
                </a:rPr>
                <a:t>Execution</a:t>
              </a:r>
            </a:p>
          </p:txBody>
        </p:sp>
      </p:grpSp>
      <p:grpSp>
        <p:nvGrpSpPr>
          <p:cNvPr id="19" name="Group 18"/>
          <p:cNvGrpSpPr/>
          <p:nvPr/>
        </p:nvGrpSpPr>
        <p:grpSpPr>
          <a:xfrm>
            <a:off x="316244" y="3886955"/>
            <a:ext cx="3786407" cy="1953672"/>
            <a:chOff x="337457" y="4683515"/>
            <a:chExt cx="3084068" cy="2192175"/>
          </a:xfrm>
        </p:grpSpPr>
        <p:grpSp>
          <p:nvGrpSpPr>
            <p:cNvPr id="20" name="Group 35"/>
            <p:cNvGrpSpPr/>
            <p:nvPr/>
          </p:nvGrpSpPr>
          <p:grpSpPr>
            <a:xfrm>
              <a:off x="337457" y="4683515"/>
              <a:ext cx="3084068" cy="285749"/>
              <a:chOff x="2267744" y="1791644"/>
              <a:chExt cx="3084068" cy="285749"/>
            </a:xfrm>
            <a:solidFill>
              <a:srgbClr val="B0C534"/>
            </a:solidFill>
            <a:effectLst>
              <a:outerShdw blurRad="25400" dist="25400" dir="2700000" algn="ctr" rotWithShape="0">
                <a:srgbClr val="000000">
                  <a:alpha val="10000"/>
                </a:srgbClr>
              </a:outerShdw>
            </a:effectLst>
          </p:grpSpPr>
          <p:sp>
            <p:nvSpPr>
              <p:cNvPr id="22" name="Round Same Side Corner Rectangle 97"/>
              <p:cNvSpPr/>
              <p:nvPr/>
            </p:nvSpPr>
            <p:spPr>
              <a:xfrm>
                <a:off x="2267744" y="1791644"/>
                <a:ext cx="3084068" cy="285749"/>
              </a:xfrm>
              <a:prstGeom prst="rect">
                <a:avLst/>
              </a:prstGeom>
              <a:solidFill>
                <a:schemeClr val="accent2"/>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a:solidFill>
                      <a:srgbClr val="FFFFFF"/>
                    </a:solidFill>
                    <a:latin typeface="Georgia"/>
                  </a:rPr>
                  <a:t>Info-Tech Insight</a:t>
                </a:r>
              </a:p>
            </p:txBody>
          </p:sp>
          <p:pic>
            <p:nvPicPr>
              <p:cNvPr id="23" name="Picture 44" descr="insight-sm.wmf"/>
              <p:cNvPicPr>
                <a:picLocks noChangeAspect="1"/>
              </p:cNvPicPr>
              <p:nvPr/>
            </p:nvPicPr>
            <p:blipFill>
              <a:blip r:embed="rId2" cstate="print"/>
              <a:stretch>
                <a:fillRect/>
              </a:stretch>
            </p:blipFill>
            <p:spPr>
              <a:xfrm>
                <a:off x="5074188" y="1828916"/>
                <a:ext cx="220010" cy="227316"/>
              </a:xfrm>
              <a:prstGeom prst="rect">
                <a:avLst/>
              </a:prstGeom>
              <a:solidFill>
                <a:schemeClr val="accent2"/>
              </a:solidFill>
              <a:ln w="25400">
                <a:solidFill>
                  <a:schemeClr val="accent2"/>
                </a:solidFill>
              </a:ln>
            </p:spPr>
          </p:pic>
        </p:grpSp>
        <p:sp>
          <p:nvSpPr>
            <p:cNvPr id="21" name="Text Placeholder 12"/>
            <p:cNvSpPr txBox="1">
              <a:spLocks/>
            </p:cNvSpPr>
            <p:nvPr/>
          </p:nvSpPr>
          <p:spPr>
            <a:xfrm>
              <a:off x="337457" y="4990938"/>
              <a:ext cx="3084068" cy="1884752"/>
            </a:xfrm>
            <a:prstGeom prst="rect">
              <a:avLst/>
            </a:prstGeom>
            <a:solidFill>
              <a:schemeClr val="bg1">
                <a:lumMod val="95000"/>
              </a:schemeClr>
            </a:solidFill>
            <a:ln w="25400">
              <a:solidFill>
                <a:schemeClr val="bg1">
                  <a:lumMod val="95000"/>
                </a:schemeClr>
              </a:solidFill>
            </a:ln>
            <a:effectLst>
              <a:outerShdw blurRad="25400" dist="25400" dir="2700000" algn="ctr" rotWithShape="0">
                <a:srgbClr val="000000">
                  <a:alpha val="10000"/>
                </a:srgbClr>
              </a:outerShdw>
            </a:effectLst>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b="1" dirty="0"/>
                <a:t>Business architecture must be branded as a front-end planning function </a:t>
              </a:r>
              <a:r>
                <a:rPr lang="en-CA" dirty="0"/>
                <a:t>to be appropriately embedded in the organization’s planning process. </a:t>
              </a:r>
            </a:p>
            <a:p>
              <a:r>
                <a:rPr lang="en-CA" dirty="0"/>
                <a:t>Brand business architecture as an early planning pre-requisite on the basis of maintaining clarity of communication and spreading an accurate awareness of how strategic decisions are being made.</a:t>
              </a:r>
            </a:p>
          </p:txBody>
        </p:sp>
      </p:grpSp>
    </p:spTree>
    <p:extLst>
      <p:ext uri="{BB962C8B-B14F-4D97-AF65-F5344CB8AC3E}">
        <p14:creationId xmlns:p14="http://schemas.microsoft.com/office/powerpoint/2010/main" val="3479038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CA" dirty="0"/>
              <a:t>Business architecture is a planning function that connects strategy to execution</a:t>
            </a:r>
          </a:p>
        </p:txBody>
      </p:sp>
      <p:sp>
        <p:nvSpPr>
          <p:cNvPr id="5" name="TextBox 4"/>
          <p:cNvSpPr txBox="1"/>
          <p:nvPr/>
        </p:nvSpPr>
        <p:spPr>
          <a:xfrm>
            <a:off x="304050" y="2038102"/>
            <a:ext cx="4314051" cy="523220"/>
          </a:xfrm>
          <a:prstGeom prst="rect">
            <a:avLst/>
          </a:prstGeom>
          <a:noFill/>
        </p:spPr>
        <p:txBody>
          <a:bodyPr wrap="square" rtlCol="0">
            <a:spAutoFit/>
          </a:bodyPr>
          <a:lstStyle/>
          <a:p>
            <a:r>
              <a:rPr lang="en-CA" sz="1400" dirty="0"/>
              <a:t>A business architecture practice typically makes use of the following techniques:</a:t>
            </a:r>
            <a:endParaRPr lang="en-CA" sz="1200" dirty="0"/>
          </a:p>
        </p:txBody>
      </p:sp>
      <p:sp>
        <p:nvSpPr>
          <p:cNvPr id="6" name="Rectangle 5"/>
          <p:cNvSpPr/>
          <p:nvPr/>
        </p:nvSpPr>
        <p:spPr>
          <a:xfrm>
            <a:off x="287557" y="1149534"/>
            <a:ext cx="8590215" cy="584775"/>
          </a:xfrm>
          <a:prstGeom prst="rect">
            <a:avLst/>
          </a:prstGeom>
        </p:spPr>
        <p:txBody>
          <a:bodyPr wrap="square">
            <a:spAutoFit/>
          </a:bodyPr>
          <a:lstStyle/>
          <a:p>
            <a:r>
              <a:rPr lang="en-CA" sz="1600" dirty="0"/>
              <a:t>Business architecture provides a framework that connects business strategy and IT strategy to project execution through a set of models that provide clarity and actionable insights.   </a:t>
            </a:r>
          </a:p>
        </p:txBody>
      </p:sp>
      <p:grpSp>
        <p:nvGrpSpPr>
          <p:cNvPr id="12" name="Group 11"/>
          <p:cNvGrpSpPr/>
          <p:nvPr/>
        </p:nvGrpSpPr>
        <p:grpSpPr>
          <a:xfrm>
            <a:off x="5018870" y="2264375"/>
            <a:ext cx="3374378" cy="3374378"/>
            <a:chOff x="5018870" y="2264375"/>
            <a:chExt cx="3374378" cy="3374378"/>
          </a:xfrm>
        </p:grpSpPr>
        <p:sp>
          <p:nvSpPr>
            <p:cNvPr id="13" name="Freeform 12"/>
            <p:cNvSpPr/>
            <p:nvPr/>
          </p:nvSpPr>
          <p:spPr>
            <a:xfrm>
              <a:off x="5862464" y="2264375"/>
              <a:ext cx="1687189" cy="1687189"/>
            </a:xfrm>
            <a:custGeom>
              <a:avLst/>
              <a:gdLst>
                <a:gd name="connsiteX0" fmla="*/ 0 w 1687189"/>
                <a:gd name="connsiteY0" fmla="*/ 1687189 h 1687189"/>
                <a:gd name="connsiteX1" fmla="*/ 843595 w 1687189"/>
                <a:gd name="connsiteY1" fmla="*/ 0 h 1687189"/>
                <a:gd name="connsiteX2" fmla="*/ 1687189 w 1687189"/>
                <a:gd name="connsiteY2" fmla="*/ 1687189 h 1687189"/>
                <a:gd name="connsiteX3" fmla="*/ 0 w 1687189"/>
                <a:gd name="connsiteY3" fmla="*/ 1687189 h 1687189"/>
              </a:gdLst>
              <a:ahLst/>
              <a:cxnLst>
                <a:cxn ang="0">
                  <a:pos x="connsiteX0" y="connsiteY0"/>
                </a:cxn>
                <a:cxn ang="0">
                  <a:pos x="connsiteX1" y="connsiteY1"/>
                </a:cxn>
                <a:cxn ang="0">
                  <a:pos x="connsiteX2" y="connsiteY2"/>
                </a:cxn>
                <a:cxn ang="0">
                  <a:pos x="connsiteX3" y="connsiteY3"/>
                </a:cxn>
              </a:cxnLst>
              <a:rect l="l" t="t" r="r" b="b"/>
              <a:pathLst>
                <a:path w="1687189" h="1687189">
                  <a:moveTo>
                    <a:pt x="0" y="1687189"/>
                  </a:moveTo>
                  <a:lnTo>
                    <a:pt x="843595" y="0"/>
                  </a:lnTo>
                  <a:lnTo>
                    <a:pt x="1687189" y="1687189"/>
                  </a:lnTo>
                  <a:lnTo>
                    <a:pt x="0" y="1687189"/>
                  </a:lnTo>
                  <a:close/>
                </a:path>
              </a:pathLst>
            </a:custGeom>
            <a:ln>
              <a:solidFill>
                <a:schemeClr val="accent1"/>
              </a:solidFill>
            </a:ln>
          </p:spPr>
          <p:style>
            <a:lnRef idx="2">
              <a:scrgbClr r="0" g="0" b="0"/>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459897" tIns="881695" rIns="459897" bIns="38100" numCol="1" spcCol="1270" anchor="ctr" anchorCtr="0">
              <a:noAutofit/>
            </a:bodyPr>
            <a:lstStyle/>
            <a:p>
              <a:pPr lvl="0" algn="ctr" defTabSz="444500">
                <a:lnSpc>
                  <a:spcPct val="90000"/>
                </a:lnSpc>
                <a:spcBef>
                  <a:spcPct val="0"/>
                </a:spcBef>
                <a:spcAft>
                  <a:spcPct val="35000"/>
                </a:spcAft>
              </a:pPr>
              <a:r>
                <a:rPr lang="en-CA" sz="1000" b="1" kern="1200" dirty="0">
                  <a:latin typeface="Arial" panose="020B0604020202020204" pitchFamily="34" charset="0"/>
                  <a:cs typeface="Arial" panose="020B0604020202020204" pitchFamily="34" charset="0"/>
                </a:rPr>
                <a:t>Business Strategy</a:t>
              </a:r>
            </a:p>
          </p:txBody>
        </p:sp>
        <p:sp>
          <p:nvSpPr>
            <p:cNvPr id="14" name="Freeform 13"/>
            <p:cNvSpPr/>
            <p:nvPr/>
          </p:nvSpPr>
          <p:spPr>
            <a:xfrm>
              <a:off x="5018870" y="3951564"/>
              <a:ext cx="1687189" cy="1687189"/>
            </a:xfrm>
            <a:custGeom>
              <a:avLst/>
              <a:gdLst>
                <a:gd name="connsiteX0" fmla="*/ 0 w 1687189"/>
                <a:gd name="connsiteY0" fmla="*/ 1687189 h 1687189"/>
                <a:gd name="connsiteX1" fmla="*/ 843595 w 1687189"/>
                <a:gd name="connsiteY1" fmla="*/ 0 h 1687189"/>
                <a:gd name="connsiteX2" fmla="*/ 1687189 w 1687189"/>
                <a:gd name="connsiteY2" fmla="*/ 1687189 h 1687189"/>
                <a:gd name="connsiteX3" fmla="*/ 0 w 1687189"/>
                <a:gd name="connsiteY3" fmla="*/ 1687189 h 1687189"/>
              </a:gdLst>
              <a:ahLst/>
              <a:cxnLst>
                <a:cxn ang="0">
                  <a:pos x="connsiteX0" y="connsiteY0"/>
                </a:cxn>
                <a:cxn ang="0">
                  <a:pos x="connsiteX1" y="connsiteY1"/>
                </a:cxn>
                <a:cxn ang="0">
                  <a:pos x="connsiteX2" y="connsiteY2"/>
                </a:cxn>
                <a:cxn ang="0">
                  <a:pos x="connsiteX3" y="connsiteY3"/>
                </a:cxn>
              </a:cxnLst>
              <a:rect l="l" t="t" r="r" b="b"/>
              <a:pathLst>
                <a:path w="1687189" h="1687189">
                  <a:moveTo>
                    <a:pt x="0" y="1687189"/>
                  </a:moveTo>
                  <a:lnTo>
                    <a:pt x="843595" y="0"/>
                  </a:lnTo>
                  <a:lnTo>
                    <a:pt x="1687189" y="1687189"/>
                  </a:lnTo>
                  <a:lnTo>
                    <a:pt x="0" y="1687189"/>
                  </a:lnTo>
                  <a:close/>
                </a:path>
              </a:pathLst>
            </a:custGeom>
            <a:ln>
              <a:solidFill>
                <a:schemeClr val="accent1"/>
              </a:solidFill>
            </a:ln>
          </p:spPr>
          <p:style>
            <a:lnRef idx="2">
              <a:scrgbClr r="0" g="0" b="0"/>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459897" tIns="881695" rIns="459897" bIns="38100" numCol="1" spcCol="1270" anchor="ctr" anchorCtr="0">
              <a:noAutofit/>
            </a:bodyPr>
            <a:lstStyle/>
            <a:p>
              <a:pPr lvl="0" algn="ctr" defTabSz="444500">
                <a:lnSpc>
                  <a:spcPct val="90000"/>
                </a:lnSpc>
                <a:spcBef>
                  <a:spcPct val="0"/>
                </a:spcBef>
                <a:spcAft>
                  <a:spcPct val="35000"/>
                </a:spcAft>
              </a:pPr>
              <a:r>
                <a:rPr lang="en-CA" sz="1000" b="1" kern="1200" dirty="0">
                  <a:latin typeface="Arial" panose="020B0604020202020204" pitchFamily="34" charset="0"/>
                  <a:cs typeface="Arial" panose="020B0604020202020204" pitchFamily="34" charset="0"/>
                </a:rPr>
                <a:t>IT Strategy</a:t>
              </a:r>
            </a:p>
          </p:txBody>
        </p:sp>
        <p:sp>
          <p:nvSpPr>
            <p:cNvPr id="15" name="Freeform 14"/>
            <p:cNvSpPr/>
            <p:nvPr/>
          </p:nvSpPr>
          <p:spPr>
            <a:xfrm rot="21600000">
              <a:off x="5862464" y="3951563"/>
              <a:ext cx="1687190" cy="1687190"/>
            </a:xfrm>
            <a:custGeom>
              <a:avLst/>
              <a:gdLst>
                <a:gd name="connsiteX0" fmla="*/ 0 w 1687189"/>
                <a:gd name="connsiteY0" fmla="*/ 1687189 h 1687189"/>
                <a:gd name="connsiteX1" fmla="*/ 843595 w 1687189"/>
                <a:gd name="connsiteY1" fmla="*/ 0 h 1687189"/>
                <a:gd name="connsiteX2" fmla="*/ 1687189 w 1687189"/>
                <a:gd name="connsiteY2" fmla="*/ 1687189 h 1687189"/>
                <a:gd name="connsiteX3" fmla="*/ 0 w 1687189"/>
                <a:gd name="connsiteY3" fmla="*/ 1687189 h 1687189"/>
              </a:gdLst>
              <a:ahLst/>
              <a:cxnLst>
                <a:cxn ang="0">
                  <a:pos x="connsiteX0" y="connsiteY0"/>
                </a:cxn>
                <a:cxn ang="0">
                  <a:pos x="connsiteX1" y="connsiteY1"/>
                </a:cxn>
                <a:cxn ang="0">
                  <a:pos x="connsiteX2" y="connsiteY2"/>
                </a:cxn>
                <a:cxn ang="0">
                  <a:pos x="connsiteX3" y="connsiteY3"/>
                </a:cxn>
              </a:cxnLst>
              <a:rect l="l" t="t" r="r" b="b"/>
              <a:pathLst>
                <a:path w="1687189" h="1687189">
                  <a:moveTo>
                    <a:pt x="1687189" y="0"/>
                  </a:moveTo>
                  <a:lnTo>
                    <a:pt x="843594" y="1687189"/>
                  </a:lnTo>
                  <a:lnTo>
                    <a:pt x="0" y="0"/>
                  </a:lnTo>
                  <a:lnTo>
                    <a:pt x="1687189" y="0"/>
                  </a:lnTo>
                  <a:close/>
                </a:path>
              </a:pathLst>
            </a:custGeom>
            <a:solidFill>
              <a:schemeClr val="accent1"/>
            </a:solidFill>
            <a:ln>
              <a:solidFill>
                <a:schemeClr val="accent1"/>
              </a:solidFill>
            </a:ln>
          </p:spPr>
          <p:style>
            <a:lnRef idx="2">
              <a:scrgbClr r="0" g="0" b="0"/>
            </a:lnRef>
            <a:fillRef idx="1">
              <a:scrgbClr r="0" g="0" b="0"/>
            </a:fillRef>
            <a:effectRef idx="0">
              <a:schemeClr val="accent4">
                <a:hueOff val="0"/>
                <a:satOff val="0"/>
                <a:lumOff val="0"/>
                <a:alphaOff val="0"/>
              </a:schemeClr>
            </a:effectRef>
            <a:fontRef idx="minor">
              <a:schemeClr val="lt1"/>
            </a:fontRef>
          </p:style>
          <p:txBody>
            <a:bodyPr spcFirstLastPara="0" vert="horz" wrap="square" lIns="459897" tIns="38101" rIns="459898" bIns="881695" numCol="1" spcCol="1270" anchor="ctr" anchorCtr="0">
              <a:noAutofit/>
            </a:bodyPr>
            <a:lstStyle/>
            <a:p>
              <a:pPr lvl="0" algn="ctr" defTabSz="444500">
                <a:lnSpc>
                  <a:spcPct val="90000"/>
                </a:lnSpc>
                <a:spcBef>
                  <a:spcPct val="0"/>
                </a:spcBef>
                <a:spcAft>
                  <a:spcPct val="35000"/>
                </a:spcAft>
              </a:pPr>
              <a:r>
                <a:rPr lang="en-CA" sz="1000" b="1" kern="1200" dirty="0">
                  <a:latin typeface="Arial" panose="020B0604020202020204" pitchFamily="34" charset="0"/>
                  <a:cs typeface="Arial" panose="020B0604020202020204" pitchFamily="34" charset="0"/>
                </a:rPr>
                <a:t>Business Architecture</a:t>
              </a:r>
            </a:p>
          </p:txBody>
        </p:sp>
        <p:sp>
          <p:nvSpPr>
            <p:cNvPr id="16" name="Freeform 15"/>
            <p:cNvSpPr/>
            <p:nvPr/>
          </p:nvSpPr>
          <p:spPr>
            <a:xfrm>
              <a:off x="6706059" y="3951564"/>
              <a:ext cx="1687189" cy="1687189"/>
            </a:xfrm>
            <a:custGeom>
              <a:avLst/>
              <a:gdLst>
                <a:gd name="connsiteX0" fmla="*/ 0 w 1687189"/>
                <a:gd name="connsiteY0" fmla="*/ 1687189 h 1687189"/>
                <a:gd name="connsiteX1" fmla="*/ 843595 w 1687189"/>
                <a:gd name="connsiteY1" fmla="*/ 0 h 1687189"/>
                <a:gd name="connsiteX2" fmla="*/ 1687189 w 1687189"/>
                <a:gd name="connsiteY2" fmla="*/ 1687189 h 1687189"/>
                <a:gd name="connsiteX3" fmla="*/ 0 w 1687189"/>
                <a:gd name="connsiteY3" fmla="*/ 1687189 h 1687189"/>
              </a:gdLst>
              <a:ahLst/>
              <a:cxnLst>
                <a:cxn ang="0">
                  <a:pos x="connsiteX0" y="connsiteY0"/>
                </a:cxn>
                <a:cxn ang="0">
                  <a:pos x="connsiteX1" y="connsiteY1"/>
                </a:cxn>
                <a:cxn ang="0">
                  <a:pos x="connsiteX2" y="connsiteY2"/>
                </a:cxn>
                <a:cxn ang="0">
                  <a:pos x="connsiteX3" y="connsiteY3"/>
                </a:cxn>
              </a:cxnLst>
              <a:rect l="l" t="t" r="r" b="b"/>
              <a:pathLst>
                <a:path w="1687189" h="1687189">
                  <a:moveTo>
                    <a:pt x="0" y="1687189"/>
                  </a:moveTo>
                  <a:lnTo>
                    <a:pt x="843595" y="0"/>
                  </a:lnTo>
                  <a:lnTo>
                    <a:pt x="1687189" y="1687189"/>
                  </a:lnTo>
                  <a:lnTo>
                    <a:pt x="0" y="1687189"/>
                  </a:lnTo>
                  <a:close/>
                </a:path>
              </a:pathLst>
            </a:custGeom>
            <a:solidFill>
              <a:schemeClr val="accent4">
                <a:lumMod val="65000"/>
              </a:schemeClr>
            </a:solidFill>
            <a:ln>
              <a:solidFill>
                <a:schemeClr val="accent1"/>
              </a:solidFill>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spcFirstLastPara="0" vert="horz" wrap="square" lIns="459897" tIns="881695" rIns="459897" bIns="38100" numCol="1" spcCol="1270" anchor="ctr" anchorCtr="0">
              <a:noAutofit/>
            </a:bodyPr>
            <a:lstStyle/>
            <a:p>
              <a:pPr lvl="0" algn="ctr" defTabSz="444500">
                <a:lnSpc>
                  <a:spcPct val="90000"/>
                </a:lnSpc>
                <a:spcBef>
                  <a:spcPct val="0"/>
                </a:spcBef>
                <a:spcAft>
                  <a:spcPct val="35000"/>
                </a:spcAft>
              </a:pPr>
              <a:r>
                <a:rPr lang="en-CA" sz="1000" b="1" kern="1200" dirty="0">
                  <a:latin typeface="Arial" panose="020B0604020202020204" pitchFamily="34" charset="0"/>
                  <a:cs typeface="Arial" panose="020B0604020202020204" pitchFamily="34" charset="0"/>
                </a:rPr>
                <a:t>Project Execution</a:t>
              </a:r>
            </a:p>
          </p:txBody>
        </p:sp>
      </p:grpSp>
      <p:grpSp>
        <p:nvGrpSpPr>
          <p:cNvPr id="3" name="Group 2"/>
          <p:cNvGrpSpPr/>
          <p:nvPr/>
        </p:nvGrpSpPr>
        <p:grpSpPr>
          <a:xfrm>
            <a:off x="304050" y="2655942"/>
            <a:ext cx="4260360" cy="2585323"/>
            <a:chOff x="301290" y="2809976"/>
            <a:chExt cx="4260360" cy="2585323"/>
          </a:xfrm>
        </p:grpSpPr>
        <p:sp>
          <p:nvSpPr>
            <p:cNvPr id="2" name="Rectangle 1"/>
            <p:cNvSpPr/>
            <p:nvPr/>
          </p:nvSpPr>
          <p:spPr>
            <a:xfrm>
              <a:off x="713888" y="2809976"/>
              <a:ext cx="3847762" cy="2585323"/>
            </a:xfrm>
            <a:prstGeom prst="rect">
              <a:avLst/>
            </a:prstGeom>
          </p:spPr>
          <p:txBody>
            <a:bodyPr wrap="square">
              <a:spAutoFit/>
            </a:bodyPr>
            <a:lstStyle/>
            <a:p>
              <a:pPr>
                <a:lnSpc>
                  <a:spcPct val="150000"/>
                </a:lnSpc>
              </a:pPr>
              <a:r>
                <a:rPr lang="en-CA" sz="1200" b="1" dirty="0"/>
                <a:t>Strategy Mapping</a:t>
              </a:r>
              <a:endParaRPr lang="en-CA" sz="1200" dirty="0"/>
            </a:p>
            <a:p>
              <a:pPr marL="742950" lvl="1" indent="-285750">
                <a:buFont typeface="Arial" panose="020B0604020202020204" pitchFamily="34" charset="0"/>
                <a:buChar char="•"/>
              </a:pPr>
              <a:r>
                <a:rPr lang="en-CA" sz="1200" dirty="0"/>
                <a:t>Connects business goals to value generation activities which are further supported by business capabilities.</a:t>
              </a:r>
            </a:p>
            <a:p>
              <a:pPr>
                <a:lnSpc>
                  <a:spcPct val="150000"/>
                </a:lnSpc>
              </a:pPr>
              <a:r>
                <a:rPr lang="en-CA" sz="1200" b="1" dirty="0"/>
                <a:t>Value Stream Mapping</a:t>
              </a:r>
              <a:endParaRPr lang="en-CA" sz="1200" dirty="0"/>
            </a:p>
            <a:p>
              <a:pPr marL="742950" lvl="1" indent="-285750">
                <a:buFont typeface="Arial" panose="020B0604020202020204" pitchFamily="34" charset="0"/>
                <a:buChar char="•"/>
              </a:pPr>
              <a:r>
                <a:rPr lang="en-CA" sz="1200" dirty="0"/>
                <a:t>Groups, segments, and creates coherent narratives for the organization’s value generation activities.</a:t>
              </a:r>
            </a:p>
            <a:p>
              <a:pPr lvl="1" indent="-457200">
                <a:lnSpc>
                  <a:spcPct val="150000"/>
                </a:lnSpc>
              </a:pPr>
              <a:r>
                <a:rPr lang="en-CA" sz="1200" b="1" dirty="0"/>
                <a:t>Business Capability Mapping </a:t>
              </a:r>
            </a:p>
            <a:p>
              <a:pPr marL="742950" lvl="1" indent="-285750">
                <a:buFont typeface="Arial" panose="020B0604020202020204" pitchFamily="34" charset="0"/>
                <a:buChar char="•"/>
              </a:pPr>
              <a:r>
                <a:rPr lang="en-CA" sz="1200" dirty="0"/>
                <a:t>Breaks down an organization into its component parts and helps connect them to specific value realization activities.</a:t>
              </a:r>
            </a:p>
          </p:txBody>
        </p:sp>
        <p:sp>
          <p:nvSpPr>
            <p:cNvPr id="8" name="Oval 145407"/>
            <p:cNvSpPr/>
            <p:nvPr/>
          </p:nvSpPr>
          <p:spPr>
            <a:xfrm>
              <a:off x="301290" y="2809976"/>
              <a:ext cx="400594" cy="400594"/>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1</a:t>
              </a:r>
            </a:p>
          </p:txBody>
        </p:sp>
        <p:sp>
          <p:nvSpPr>
            <p:cNvPr id="9" name="Oval 145408"/>
            <p:cNvSpPr/>
            <p:nvPr/>
          </p:nvSpPr>
          <p:spPr>
            <a:xfrm>
              <a:off x="307259" y="3645243"/>
              <a:ext cx="400594" cy="400594"/>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2</a:t>
              </a:r>
            </a:p>
          </p:txBody>
        </p:sp>
        <p:sp>
          <p:nvSpPr>
            <p:cNvPr id="10" name="Oval 145410"/>
            <p:cNvSpPr/>
            <p:nvPr/>
          </p:nvSpPr>
          <p:spPr>
            <a:xfrm>
              <a:off x="313294" y="4480510"/>
              <a:ext cx="400594" cy="400594"/>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3</a:t>
              </a:r>
            </a:p>
          </p:txBody>
        </p:sp>
      </p:grpSp>
    </p:spTree>
    <p:extLst>
      <p:ext uri="{BB962C8B-B14F-4D97-AF65-F5344CB8AC3E}">
        <p14:creationId xmlns:p14="http://schemas.microsoft.com/office/powerpoint/2010/main" val="3379480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title"/>
          </p:nvPr>
        </p:nvSpPr>
        <p:spPr/>
        <p:txBody>
          <a:bodyPr/>
          <a:lstStyle/>
          <a:p>
            <a:r>
              <a:rPr lang="en-CA" dirty="0"/>
              <a:t>Business Architecture techniques at a glance</a:t>
            </a:r>
          </a:p>
        </p:txBody>
      </p:sp>
      <p:grpSp>
        <p:nvGrpSpPr>
          <p:cNvPr id="4" name="Group 3"/>
          <p:cNvGrpSpPr/>
          <p:nvPr/>
        </p:nvGrpSpPr>
        <p:grpSpPr>
          <a:xfrm>
            <a:off x="251520" y="870160"/>
            <a:ext cx="7300963" cy="5470282"/>
            <a:chOff x="251520" y="870160"/>
            <a:chExt cx="7300963" cy="5470282"/>
          </a:xfrm>
        </p:grpSpPr>
        <p:sp>
          <p:nvSpPr>
            <p:cNvPr id="23" name="TextBox 22"/>
            <p:cNvSpPr txBox="1"/>
            <p:nvPr/>
          </p:nvSpPr>
          <p:spPr>
            <a:xfrm>
              <a:off x="251520" y="5198100"/>
              <a:ext cx="3514270" cy="307777"/>
            </a:xfrm>
            <a:prstGeom prst="rect">
              <a:avLst/>
            </a:prstGeom>
          </p:spPr>
          <p:txBody>
            <a:bodyPr wrap="square" rtlCol="0">
              <a:spAutoFit/>
            </a:bodyPr>
            <a:lstStyle/>
            <a:p>
              <a:r>
                <a:rPr lang="en-CA" sz="1400" b="1" i="1" dirty="0"/>
                <a:t>Example Value Stream</a:t>
              </a:r>
            </a:p>
          </p:txBody>
        </p:sp>
        <p:grpSp>
          <p:nvGrpSpPr>
            <p:cNvPr id="29" name="Group 28"/>
            <p:cNvGrpSpPr/>
            <p:nvPr/>
          </p:nvGrpSpPr>
          <p:grpSpPr>
            <a:xfrm>
              <a:off x="251520" y="870160"/>
              <a:ext cx="7300963" cy="5470282"/>
              <a:chOff x="164118" y="1305243"/>
              <a:chExt cx="7300963" cy="5470282"/>
            </a:xfrm>
          </p:grpSpPr>
          <p:grpSp>
            <p:nvGrpSpPr>
              <p:cNvPr id="22" name="Group 21"/>
              <p:cNvGrpSpPr/>
              <p:nvPr/>
            </p:nvGrpSpPr>
            <p:grpSpPr>
              <a:xfrm>
                <a:off x="249302" y="5966211"/>
                <a:ext cx="7143328" cy="763734"/>
                <a:chOff x="-1053517" y="3172468"/>
                <a:chExt cx="7143328" cy="763734"/>
              </a:xfrm>
            </p:grpSpPr>
            <p:grpSp>
              <p:nvGrpSpPr>
                <p:cNvPr id="12" name="Group 11"/>
                <p:cNvGrpSpPr/>
                <p:nvPr/>
              </p:nvGrpSpPr>
              <p:grpSpPr>
                <a:xfrm>
                  <a:off x="-1053517" y="3468203"/>
                  <a:ext cx="7143328" cy="467999"/>
                  <a:chOff x="-857716" y="3627909"/>
                  <a:chExt cx="7143328" cy="581969"/>
                </a:xfrm>
              </p:grpSpPr>
              <p:sp>
                <p:nvSpPr>
                  <p:cNvPr id="13" name="Chevron 12"/>
                  <p:cNvSpPr/>
                  <p:nvPr/>
                </p:nvSpPr>
                <p:spPr>
                  <a:xfrm>
                    <a:off x="-857716" y="3633878"/>
                    <a:ext cx="1224000" cy="576000"/>
                  </a:xfrm>
                  <a:prstGeom prst="chevron">
                    <a:avLst>
                      <a:gd name="adj" fmla="val 21598"/>
                    </a:avLst>
                  </a:prstGeom>
                  <a:solidFill>
                    <a:srgbClr val="96B8D2"/>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CA" sz="1000" dirty="0">
                        <a:solidFill>
                          <a:srgbClr val="FFFFFF"/>
                        </a:solidFill>
                      </a:rPr>
                      <a:t>Identify Options</a:t>
                    </a:r>
                  </a:p>
                </p:txBody>
              </p:sp>
              <p:sp>
                <p:nvSpPr>
                  <p:cNvPr id="14" name="Chevron 13"/>
                  <p:cNvSpPr/>
                  <p:nvPr/>
                </p:nvSpPr>
                <p:spPr>
                  <a:xfrm>
                    <a:off x="326150" y="3633878"/>
                    <a:ext cx="1224000" cy="576000"/>
                  </a:xfrm>
                  <a:prstGeom prst="chevron">
                    <a:avLst>
                      <a:gd name="adj" fmla="val 21598"/>
                    </a:avLst>
                  </a:prstGeom>
                  <a:solidFill>
                    <a:srgbClr val="96B8D2"/>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CA" sz="1000" dirty="0">
                        <a:solidFill>
                          <a:srgbClr val="FFFFFF"/>
                        </a:solidFill>
                      </a:rPr>
                      <a:t>Evaluate Options</a:t>
                    </a:r>
                  </a:p>
                </p:txBody>
              </p:sp>
              <p:sp>
                <p:nvSpPr>
                  <p:cNvPr id="15" name="Chevron 14"/>
                  <p:cNvSpPr/>
                  <p:nvPr/>
                </p:nvSpPr>
                <p:spPr>
                  <a:xfrm>
                    <a:off x="1510016" y="3633878"/>
                    <a:ext cx="1224000" cy="576000"/>
                  </a:xfrm>
                  <a:prstGeom prst="chevron">
                    <a:avLst>
                      <a:gd name="adj" fmla="val 21598"/>
                    </a:avLst>
                  </a:prstGeom>
                  <a:solidFill>
                    <a:srgbClr val="96B8D2"/>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CA" sz="1000" dirty="0">
                        <a:solidFill>
                          <a:srgbClr val="FFFFFF"/>
                        </a:solidFill>
                      </a:rPr>
                      <a:t>Negotiate Price and Delivery Date</a:t>
                    </a:r>
                  </a:p>
                </p:txBody>
              </p:sp>
              <p:sp>
                <p:nvSpPr>
                  <p:cNvPr id="16" name="Chevron 15"/>
                  <p:cNvSpPr/>
                  <p:nvPr/>
                </p:nvSpPr>
                <p:spPr>
                  <a:xfrm>
                    <a:off x="2693882" y="3633878"/>
                    <a:ext cx="1224000" cy="576000"/>
                  </a:xfrm>
                  <a:prstGeom prst="chevron">
                    <a:avLst>
                      <a:gd name="adj" fmla="val 21598"/>
                    </a:avLst>
                  </a:prstGeom>
                  <a:solidFill>
                    <a:srgbClr val="96B8D2"/>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CA" sz="1000" dirty="0">
                        <a:solidFill>
                          <a:srgbClr val="FFFFFF"/>
                        </a:solidFill>
                      </a:rPr>
                      <a:t>Place Order</a:t>
                    </a:r>
                  </a:p>
                </p:txBody>
              </p:sp>
              <p:sp>
                <p:nvSpPr>
                  <p:cNvPr id="17" name="Chevron 16"/>
                  <p:cNvSpPr/>
                  <p:nvPr/>
                </p:nvSpPr>
                <p:spPr>
                  <a:xfrm>
                    <a:off x="3877748" y="3633878"/>
                    <a:ext cx="1224000" cy="576000"/>
                  </a:xfrm>
                  <a:prstGeom prst="chevron">
                    <a:avLst>
                      <a:gd name="adj" fmla="val 21598"/>
                    </a:avLst>
                  </a:prstGeom>
                  <a:solidFill>
                    <a:srgbClr val="96B8D2"/>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CA" sz="1000" dirty="0">
                        <a:solidFill>
                          <a:srgbClr val="FFFFFF"/>
                        </a:solidFill>
                      </a:rPr>
                      <a:t>Get Invoice</a:t>
                    </a:r>
                  </a:p>
                </p:txBody>
              </p:sp>
              <p:sp>
                <p:nvSpPr>
                  <p:cNvPr id="18" name="Chevron 17"/>
                  <p:cNvSpPr/>
                  <p:nvPr/>
                </p:nvSpPr>
                <p:spPr>
                  <a:xfrm>
                    <a:off x="5061612" y="3627909"/>
                    <a:ext cx="1224000" cy="576000"/>
                  </a:xfrm>
                  <a:prstGeom prst="chevron">
                    <a:avLst>
                      <a:gd name="adj" fmla="val 21598"/>
                    </a:avLst>
                  </a:prstGeom>
                  <a:solidFill>
                    <a:srgbClr val="96B8D2"/>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CA" sz="1000" dirty="0">
                        <a:solidFill>
                          <a:srgbClr val="FFFFFF"/>
                        </a:solidFill>
                      </a:rPr>
                      <a:t>Make Payment</a:t>
                    </a:r>
                  </a:p>
                </p:txBody>
              </p:sp>
            </p:grpSp>
            <p:sp>
              <p:nvSpPr>
                <p:cNvPr id="19" name="Rectangle 18"/>
                <p:cNvSpPr/>
                <p:nvPr/>
              </p:nvSpPr>
              <p:spPr>
                <a:xfrm>
                  <a:off x="-1050048" y="3172468"/>
                  <a:ext cx="2484000" cy="216000"/>
                </a:xfrm>
                <a:prstGeom prst="rect">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marL="0" lvl="1"/>
                  <a:r>
                    <a:rPr lang="en-CA" sz="1400" dirty="0">
                      <a:solidFill>
                        <a:srgbClr val="FFFFFF"/>
                      </a:solidFill>
                      <a:cs typeface="Arial" panose="020B0604020202020204" pitchFamily="34" charset="0"/>
                    </a:rPr>
                    <a:t>Product Purchase</a:t>
                  </a:r>
                </a:p>
              </p:txBody>
            </p:sp>
          </p:grpSp>
          <p:grpSp>
            <p:nvGrpSpPr>
              <p:cNvPr id="28" name="Group 27"/>
              <p:cNvGrpSpPr/>
              <p:nvPr/>
            </p:nvGrpSpPr>
            <p:grpSpPr>
              <a:xfrm>
                <a:off x="164118" y="1305243"/>
                <a:ext cx="7300963" cy="5470282"/>
                <a:chOff x="164118" y="1305243"/>
                <a:chExt cx="7300963" cy="5470282"/>
              </a:xfrm>
            </p:grpSpPr>
            <p:grpSp>
              <p:nvGrpSpPr>
                <p:cNvPr id="7" name="Group 6"/>
                <p:cNvGrpSpPr/>
                <p:nvPr/>
              </p:nvGrpSpPr>
              <p:grpSpPr>
                <a:xfrm>
                  <a:off x="192027" y="1305243"/>
                  <a:ext cx="4390888" cy="3614738"/>
                  <a:chOff x="4419838" y="806811"/>
                  <a:chExt cx="4390888" cy="3614738"/>
                </a:xfrm>
              </p:grpSpPr>
              <p:graphicFrame>
                <p:nvGraphicFramePr>
                  <p:cNvPr id="8" name="Diagram 7"/>
                  <p:cNvGraphicFramePr/>
                  <p:nvPr>
                    <p:extLst>
                      <p:ext uri="{D42A27DB-BD31-4B8C-83A1-F6EECF244321}">
                        <p14:modId xmlns:p14="http://schemas.microsoft.com/office/powerpoint/2010/main" val="457131944"/>
                      </p:ext>
                    </p:extLst>
                  </p:nvPr>
                </p:nvGraphicFramePr>
                <p:xfrm>
                  <a:off x="4491139" y="806811"/>
                  <a:ext cx="4319587" cy="36147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p:cNvSpPr txBox="1"/>
                  <p:nvPr/>
                </p:nvSpPr>
                <p:spPr>
                  <a:xfrm>
                    <a:off x="4419838" y="1205882"/>
                    <a:ext cx="3514270" cy="307777"/>
                  </a:xfrm>
                  <a:prstGeom prst="rect">
                    <a:avLst/>
                  </a:prstGeom>
                </p:spPr>
                <p:txBody>
                  <a:bodyPr wrap="square" rtlCol="0">
                    <a:spAutoFit/>
                  </a:bodyPr>
                  <a:lstStyle/>
                  <a:p>
                    <a:r>
                      <a:rPr lang="en-CA" sz="1400" b="1" i="1" dirty="0"/>
                      <a:t>Example Strategy Map</a:t>
                    </a:r>
                  </a:p>
                </p:txBody>
              </p:sp>
              <p:cxnSp>
                <p:nvCxnSpPr>
                  <p:cNvPr id="10" name="Straight Arrow Connector 9"/>
                  <p:cNvCxnSpPr/>
                  <p:nvPr/>
                </p:nvCxnSpPr>
                <p:spPr>
                  <a:xfrm flipV="1">
                    <a:off x="7315200" y="2263806"/>
                    <a:ext cx="0" cy="1770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7315200" y="3037642"/>
                    <a:ext cx="0" cy="1770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24" name="Rectangle 23"/>
                <p:cNvSpPr/>
                <p:nvPr/>
              </p:nvSpPr>
              <p:spPr>
                <a:xfrm>
                  <a:off x="164118" y="5535640"/>
                  <a:ext cx="7300963" cy="1239885"/>
                </a:xfrm>
                <a:prstGeom prst="rect">
                  <a:avLst/>
                </a:prstGeom>
                <a:noFill/>
                <a:ln w="19050">
                  <a:solidFill>
                    <a:srgbClr val="A2413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grpSp>
      <p:cxnSp>
        <p:nvCxnSpPr>
          <p:cNvPr id="3" name="Straight Connector 2"/>
          <p:cNvCxnSpPr/>
          <p:nvPr/>
        </p:nvCxnSpPr>
        <p:spPr>
          <a:xfrm flipV="1">
            <a:off x="2516585" y="2702707"/>
            <a:ext cx="187851" cy="1"/>
          </a:xfrm>
          <a:prstGeom prst="line">
            <a:avLst/>
          </a:prstGeom>
          <a:ln w="19050">
            <a:solidFill>
              <a:srgbClr val="A24130"/>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2516585" y="2702707"/>
            <a:ext cx="0" cy="2397850"/>
          </a:xfrm>
          <a:prstGeom prst="line">
            <a:avLst/>
          </a:prstGeom>
          <a:ln w="19050">
            <a:solidFill>
              <a:srgbClr val="A24130"/>
            </a:solidFill>
            <a:prstDash val="sysDot"/>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5053687" y="2460241"/>
            <a:ext cx="3909215" cy="2142795"/>
            <a:chOff x="3135742" y="1605512"/>
            <a:chExt cx="5577570" cy="2528807"/>
          </a:xfrm>
        </p:grpSpPr>
        <p:sp>
          <p:nvSpPr>
            <p:cNvPr id="25" name="Rectangle 4"/>
            <p:cNvSpPr>
              <a:spLocks noChangeArrowheads="1"/>
            </p:cNvSpPr>
            <p:nvPr/>
          </p:nvSpPr>
          <p:spPr bwMode="auto">
            <a:xfrm>
              <a:off x="3135742" y="1605512"/>
              <a:ext cx="5577570" cy="2528807"/>
            </a:xfrm>
            <a:prstGeom prst="rect">
              <a:avLst/>
            </a:prstGeom>
            <a:solidFill>
              <a:schemeClr val="accent5">
                <a:lumMod val="60000"/>
                <a:lumOff val="40000"/>
              </a:schemeClr>
            </a:solidFill>
            <a:ln w="12700">
              <a:solidFill>
                <a:schemeClr val="tx2"/>
              </a:solidFill>
              <a:prstDash val="solid"/>
              <a:miter lim="800000"/>
              <a:headEnd/>
              <a:tailEnd/>
            </a:ln>
            <a:effectLst/>
          </p:spPr>
          <p:txBody>
            <a:bodyPr lIns="45720" tIns="33338" rIns="45720" bIns="33338"/>
            <a:lstStyle/>
            <a:p>
              <a:pPr algn="ctr" defTabSz="447675" eaLnBrk="0" fontAlgn="base" hangingPunct="0">
                <a:spcBef>
                  <a:spcPct val="0"/>
                </a:spcBef>
                <a:spcAft>
                  <a:spcPct val="0"/>
                </a:spcAft>
              </a:pPr>
              <a:r>
                <a:rPr lang="en-US" sz="1200" b="1" dirty="0">
                  <a:solidFill>
                    <a:srgbClr val="333333"/>
                  </a:solidFill>
                </a:rPr>
                <a:t>Marketing Strategy</a:t>
              </a:r>
            </a:p>
          </p:txBody>
        </p:sp>
        <p:sp>
          <p:nvSpPr>
            <p:cNvPr id="26" name="Text Box 51"/>
            <p:cNvSpPr txBox="1">
              <a:spLocks noChangeArrowheads="1"/>
            </p:cNvSpPr>
            <p:nvPr/>
          </p:nvSpPr>
          <p:spPr bwMode="auto">
            <a:xfrm>
              <a:off x="4589849" y="2993184"/>
              <a:ext cx="1262069" cy="1008000"/>
            </a:xfrm>
            <a:prstGeom prst="rect">
              <a:avLst/>
            </a:prstGeom>
            <a:solidFill>
              <a:schemeClr val="bg1">
                <a:lumMod val="95000"/>
              </a:schemeClr>
            </a:solidFill>
            <a:ln w="12700" algn="ctr">
              <a:solidFill>
                <a:schemeClr val="tx1"/>
              </a:solidFill>
              <a:miter lim="800000"/>
              <a:headEnd type="none" w="sm" len="sm"/>
              <a:tailEnd type="none" w="sm" len="sm"/>
            </a:ln>
            <a:effectLst/>
          </p:spPr>
          <p:txBody>
            <a:bodyPr lIns="45720" rIns="45720" anchor="t" anchorCtr="0"/>
            <a:lstStyle/>
            <a:p>
              <a:pPr algn="ctr" eaLnBrk="0" fontAlgn="base" hangingPunct="0">
                <a:spcBef>
                  <a:spcPct val="0"/>
                </a:spcBef>
                <a:spcAft>
                  <a:spcPct val="0"/>
                </a:spcAft>
                <a:defRPr/>
              </a:pPr>
              <a:r>
                <a:rPr lang="en-US" sz="900" b="1" kern="0" dirty="0">
                  <a:solidFill>
                    <a:srgbClr val="333333"/>
                  </a:solidFill>
                </a:rPr>
                <a:t>Customer Need Analysis</a:t>
              </a:r>
            </a:p>
          </p:txBody>
        </p:sp>
        <p:sp>
          <p:nvSpPr>
            <p:cNvPr id="32" name="Text Box 53" descr="Light downward diagonal"/>
            <p:cNvSpPr txBox="1">
              <a:spLocks noChangeArrowheads="1"/>
            </p:cNvSpPr>
            <p:nvPr/>
          </p:nvSpPr>
          <p:spPr bwMode="auto">
            <a:xfrm>
              <a:off x="4589083" y="1891657"/>
              <a:ext cx="1263600" cy="1008000"/>
            </a:xfrm>
            <a:prstGeom prst="rect">
              <a:avLst/>
            </a:prstGeom>
            <a:solidFill>
              <a:schemeClr val="bg1">
                <a:lumMod val="95000"/>
              </a:schemeClr>
            </a:solidFill>
            <a:ln w="12700" algn="ctr">
              <a:solidFill>
                <a:schemeClr val="tx1"/>
              </a:solidFill>
              <a:miter lim="800000"/>
              <a:headEnd type="none" w="sm" len="sm"/>
              <a:tailEnd type="none" w="sm" len="sm"/>
            </a:ln>
            <a:effectLst/>
          </p:spPr>
          <p:txBody>
            <a:bodyPr lIns="45720" rIns="45720" anchor="t" anchorCtr="1"/>
            <a:lstStyle/>
            <a:p>
              <a:pPr algn="ctr" eaLnBrk="0" fontAlgn="base" hangingPunct="0">
                <a:spcBef>
                  <a:spcPct val="0"/>
                </a:spcBef>
                <a:spcAft>
                  <a:spcPct val="0"/>
                </a:spcAft>
              </a:pPr>
              <a:r>
                <a:rPr lang="en-US" sz="900" b="1" dirty="0">
                  <a:solidFill>
                    <a:srgbClr val="333333"/>
                  </a:solidFill>
                </a:rPr>
                <a:t>Competitive Intelligence</a:t>
              </a:r>
            </a:p>
          </p:txBody>
        </p:sp>
        <p:sp>
          <p:nvSpPr>
            <p:cNvPr id="33" name="Text Box 56" descr="Light downward diagonal"/>
            <p:cNvSpPr txBox="1">
              <a:spLocks noChangeArrowheads="1"/>
            </p:cNvSpPr>
            <p:nvPr/>
          </p:nvSpPr>
          <p:spPr bwMode="auto">
            <a:xfrm>
              <a:off x="3231800" y="2993184"/>
              <a:ext cx="1263600" cy="1008000"/>
            </a:xfrm>
            <a:prstGeom prst="rect">
              <a:avLst/>
            </a:prstGeom>
            <a:solidFill>
              <a:schemeClr val="bg1">
                <a:lumMod val="95000"/>
              </a:schemeClr>
            </a:solidFill>
            <a:ln w="12700" algn="ctr">
              <a:solidFill>
                <a:schemeClr val="tx1"/>
              </a:solidFill>
              <a:miter lim="800000"/>
              <a:headEnd type="none" w="sm" len="sm"/>
              <a:tailEnd type="none" w="sm" len="sm"/>
            </a:ln>
            <a:effectLst/>
          </p:spPr>
          <p:txBody>
            <a:bodyPr lIns="45720" rIns="45720" anchor="t" anchorCtr="0"/>
            <a:lstStyle/>
            <a:p>
              <a:pPr algn="ctr" eaLnBrk="0" fontAlgn="base" hangingPunct="0">
                <a:spcBef>
                  <a:spcPct val="0"/>
                </a:spcBef>
                <a:spcAft>
                  <a:spcPct val="0"/>
                </a:spcAft>
              </a:pPr>
              <a:r>
                <a:rPr lang="en-US" sz="900" b="1" dirty="0">
                  <a:solidFill>
                    <a:srgbClr val="333333"/>
                  </a:solidFill>
                </a:rPr>
                <a:t>Customer Segmentation</a:t>
              </a:r>
            </a:p>
          </p:txBody>
        </p:sp>
        <p:sp>
          <p:nvSpPr>
            <p:cNvPr id="34" name="Text Box 51"/>
            <p:cNvSpPr txBox="1">
              <a:spLocks noChangeArrowheads="1"/>
            </p:cNvSpPr>
            <p:nvPr/>
          </p:nvSpPr>
          <p:spPr bwMode="auto">
            <a:xfrm>
              <a:off x="5986870" y="2993184"/>
              <a:ext cx="1263600" cy="1008000"/>
            </a:xfrm>
            <a:prstGeom prst="rect">
              <a:avLst/>
            </a:prstGeom>
            <a:solidFill>
              <a:schemeClr val="bg1">
                <a:lumMod val="95000"/>
              </a:schemeClr>
            </a:solidFill>
            <a:ln w="12700" algn="ctr">
              <a:solidFill>
                <a:schemeClr val="tx1"/>
              </a:solidFill>
              <a:miter lim="800000"/>
              <a:headEnd type="none" w="sm" len="sm"/>
              <a:tailEnd type="none" w="sm" len="sm"/>
            </a:ln>
            <a:effectLst/>
          </p:spPr>
          <p:txBody>
            <a:bodyPr lIns="45720" rIns="45720" anchor="t" anchorCtr="0"/>
            <a:lstStyle/>
            <a:p>
              <a:pPr algn="ctr" eaLnBrk="0" fontAlgn="base" hangingPunct="0">
                <a:spcBef>
                  <a:spcPct val="0"/>
                </a:spcBef>
                <a:spcAft>
                  <a:spcPct val="0"/>
                </a:spcAft>
                <a:defRPr/>
              </a:pPr>
              <a:r>
                <a:rPr lang="en-US" sz="900" b="1" kern="0" dirty="0">
                  <a:solidFill>
                    <a:srgbClr val="333333"/>
                  </a:solidFill>
                </a:rPr>
                <a:t>Customer Experience Mgmt.</a:t>
              </a:r>
            </a:p>
          </p:txBody>
        </p:sp>
        <p:sp>
          <p:nvSpPr>
            <p:cNvPr id="35" name="Text Box 52" descr="Light downward diagonal"/>
            <p:cNvSpPr txBox="1">
              <a:spLocks noChangeArrowheads="1"/>
            </p:cNvSpPr>
            <p:nvPr/>
          </p:nvSpPr>
          <p:spPr bwMode="auto">
            <a:xfrm>
              <a:off x="5986870" y="1891657"/>
              <a:ext cx="1263600" cy="1008000"/>
            </a:xfrm>
            <a:prstGeom prst="rect">
              <a:avLst/>
            </a:prstGeom>
            <a:solidFill>
              <a:schemeClr val="bg1">
                <a:lumMod val="95000"/>
              </a:schemeClr>
            </a:solidFill>
            <a:ln w="12700" algn="ctr">
              <a:solidFill>
                <a:schemeClr val="tx1"/>
              </a:solidFill>
              <a:miter lim="800000"/>
              <a:headEnd type="none" w="sm" len="sm"/>
              <a:tailEnd type="none" w="sm" len="sm"/>
            </a:ln>
            <a:effectLst/>
          </p:spPr>
          <p:txBody>
            <a:bodyPr lIns="45720" rIns="45720" anchor="t" anchorCtr="0"/>
            <a:lstStyle/>
            <a:p>
              <a:pPr algn="ctr" eaLnBrk="0" fontAlgn="base" hangingPunct="0">
                <a:spcBef>
                  <a:spcPct val="0"/>
                </a:spcBef>
                <a:spcAft>
                  <a:spcPct val="0"/>
                </a:spcAft>
              </a:pPr>
              <a:r>
                <a:rPr lang="en-US" sz="900" b="1" dirty="0">
                  <a:solidFill>
                    <a:srgbClr val="333333"/>
                  </a:solidFill>
                </a:rPr>
                <a:t>Planning</a:t>
              </a:r>
            </a:p>
          </p:txBody>
        </p:sp>
        <p:sp>
          <p:nvSpPr>
            <p:cNvPr id="36" name="Text Box 52" descr="Light downward diagonal"/>
            <p:cNvSpPr txBox="1">
              <a:spLocks noChangeArrowheads="1"/>
            </p:cNvSpPr>
            <p:nvPr/>
          </p:nvSpPr>
          <p:spPr bwMode="auto">
            <a:xfrm>
              <a:off x="3231800" y="1891658"/>
              <a:ext cx="1263600" cy="1007998"/>
            </a:xfrm>
            <a:prstGeom prst="rect">
              <a:avLst/>
            </a:prstGeom>
            <a:solidFill>
              <a:schemeClr val="bg1">
                <a:lumMod val="95000"/>
              </a:schemeClr>
            </a:solidFill>
            <a:ln w="12700" algn="ctr">
              <a:solidFill>
                <a:schemeClr val="tx1"/>
              </a:solidFill>
              <a:miter lim="800000"/>
              <a:headEnd type="none" w="sm" len="sm"/>
              <a:tailEnd type="none" w="sm" len="sm"/>
            </a:ln>
            <a:effectLst/>
          </p:spPr>
          <p:txBody>
            <a:bodyPr lIns="45720" rIns="45720" anchor="t" anchorCtr="1"/>
            <a:lstStyle/>
            <a:p>
              <a:pPr algn="ctr" eaLnBrk="0" fontAlgn="base" hangingPunct="0">
                <a:spcBef>
                  <a:spcPct val="0"/>
                </a:spcBef>
                <a:spcAft>
                  <a:spcPct val="0"/>
                </a:spcAft>
              </a:pPr>
              <a:r>
                <a:rPr lang="en-US" sz="900" b="1" dirty="0">
                  <a:solidFill>
                    <a:srgbClr val="333333"/>
                  </a:solidFill>
                </a:rPr>
                <a:t>Market Assessment</a:t>
              </a:r>
            </a:p>
          </p:txBody>
        </p:sp>
        <p:sp>
          <p:nvSpPr>
            <p:cNvPr id="37" name="Text Box 51"/>
            <p:cNvSpPr txBox="1">
              <a:spLocks noChangeArrowheads="1"/>
            </p:cNvSpPr>
            <p:nvPr/>
          </p:nvSpPr>
          <p:spPr bwMode="auto">
            <a:xfrm>
              <a:off x="7347630" y="2993184"/>
              <a:ext cx="1263600" cy="1008000"/>
            </a:xfrm>
            <a:prstGeom prst="rect">
              <a:avLst/>
            </a:prstGeom>
            <a:solidFill>
              <a:schemeClr val="bg1">
                <a:lumMod val="95000"/>
              </a:schemeClr>
            </a:solidFill>
            <a:ln w="12700" algn="ctr">
              <a:solidFill>
                <a:schemeClr val="tx1"/>
              </a:solidFill>
              <a:miter lim="800000"/>
              <a:headEnd type="none" w="sm" len="sm"/>
              <a:tailEnd type="none" w="sm" len="sm"/>
            </a:ln>
            <a:effectLst/>
          </p:spPr>
          <p:txBody>
            <a:bodyPr lIns="45720" rIns="45720" anchor="t" anchorCtr="0"/>
            <a:lstStyle/>
            <a:p>
              <a:pPr algn="ctr" eaLnBrk="0" fontAlgn="base" hangingPunct="0">
                <a:spcBef>
                  <a:spcPct val="0"/>
                </a:spcBef>
                <a:spcAft>
                  <a:spcPct val="0"/>
                </a:spcAft>
                <a:defRPr/>
              </a:pPr>
              <a:r>
                <a:rPr lang="en-US" sz="900" b="1" kern="0" dirty="0">
                  <a:solidFill>
                    <a:srgbClr val="333333"/>
                  </a:solidFill>
                </a:rPr>
                <a:t>New Product Development &amp; Packaging</a:t>
              </a:r>
            </a:p>
          </p:txBody>
        </p:sp>
        <p:sp>
          <p:nvSpPr>
            <p:cNvPr id="38" name="Text Box 52" descr="Light downward diagonal"/>
            <p:cNvSpPr txBox="1">
              <a:spLocks noChangeArrowheads="1"/>
            </p:cNvSpPr>
            <p:nvPr/>
          </p:nvSpPr>
          <p:spPr bwMode="auto">
            <a:xfrm>
              <a:off x="7347630" y="1891657"/>
              <a:ext cx="1263600" cy="1008000"/>
            </a:xfrm>
            <a:prstGeom prst="rect">
              <a:avLst/>
            </a:prstGeom>
            <a:solidFill>
              <a:schemeClr val="bg1">
                <a:lumMod val="95000"/>
              </a:schemeClr>
            </a:solidFill>
            <a:ln w="12700" algn="ctr">
              <a:solidFill>
                <a:schemeClr val="tx1"/>
              </a:solidFill>
              <a:miter lim="800000"/>
              <a:headEnd type="none" w="sm" len="sm"/>
              <a:tailEnd type="none" w="sm" len="sm"/>
            </a:ln>
            <a:effectLst/>
          </p:spPr>
          <p:txBody>
            <a:bodyPr lIns="45720" rIns="45720" anchor="t" anchorCtr="0"/>
            <a:lstStyle/>
            <a:p>
              <a:pPr algn="ctr" eaLnBrk="0" fontAlgn="base" hangingPunct="0">
                <a:spcBef>
                  <a:spcPct val="0"/>
                </a:spcBef>
                <a:spcAft>
                  <a:spcPct val="0"/>
                </a:spcAft>
              </a:pPr>
              <a:r>
                <a:rPr lang="en-US" sz="900" b="1" dirty="0">
                  <a:solidFill>
                    <a:srgbClr val="333333"/>
                  </a:solidFill>
                </a:rPr>
                <a:t>New Product Introduction</a:t>
              </a:r>
            </a:p>
          </p:txBody>
        </p:sp>
      </p:grpSp>
      <p:sp>
        <p:nvSpPr>
          <p:cNvPr id="41" name="Rectangle 40"/>
          <p:cNvSpPr/>
          <p:nvPr/>
        </p:nvSpPr>
        <p:spPr>
          <a:xfrm>
            <a:off x="4900247" y="1851050"/>
            <a:ext cx="4173415" cy="2885073"/>
          </a:xfrm>
          <a:prstGeom prst="rect">
            <a:avLst/>
          </a:prstGeom>
          <a:noFill/>
          <a:ln>
            <a:solidFill>
              <a:srgbClr val="A2413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cxnSp>
        <p:nvCxnSpPr>
          <p:cNvPr id="47" name="Elbow Connector 46"/>
          <p:cNvCxnSpPr>
            <a:endCxn id="41" idx="1"/>
          </p:cNvCxnSpPr>
          <p:nvPr/>
        </p:nvCxnSpPr>
        <p:spPr>
          <a:xfrm flipV="1">
            <a:off x="4583723" y="3293587"/>
            <a:ext cx="316524" cy="117828"/>
          </a:xfrm>
          <a:prstGeom prst="bentConnector3">
            <a:avLst>
              <a:gd name="adj1" fmla="val 50000"/>
            </a:avLst>
          </a:prstGeom>
          <a:ln w="19050">
            <a:solidFill>
              <a:srgbClr val="A24130"/>
            </a:solidFill>
            <a:prstDash val="sysDot"/>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4934221" y="1962721"/>
            <a:ext cx="3514270" cy="307777"/>
          </a:xfrm>
          <a:prstGeom prst="rect">
            <a:avLst/>
          </a:prstGeom>
        </p:spPr>
        <p:txBody>
          <a:bodyPr wrap="square" rtlCol="0">
            <a:spAutoFit/>
          </a:bodyPr>
          <a:lstStyle/>
          <a:p>
            <a:r>
              <a:rPr lang="en-CA" sz="1400" b="1" i="1" dirty="0"/>
              <a:t>Example Capability Map</a:t>
            </a:r>
          </a:p>
        </p:txBody>
      </p:sp>
    </p:spTree>
    <p:extLst>
      <p:ext uri="{BB962C8B-B14F-4D97-AF65-F5344CB8AC3E}">
        <p14:creationId xmlns:p14="http://schemas.microsoft.com/office/powerpoint/2010/main" val="674891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r>
              <a:rPr lang="en-CA" dirty="0"/>
              <a:t>How does business architecture fit within enterprise architecture (EA)?</a:t>
            </a:r>
          </a:p>
        </p:txBody>
      </p:sp>
      <p:sp>
        <p:nvSpPr>
          <p:cNvPr id="4" name="Rectangle 3"/>
          <p:cNvSpPr/>
          <p:nvPr/>
        </p:nvSpPr>
        <p:spPr>
          <a:xfrm>
            <a:off x="251520" y="1124460"/>
            <a:ext cx="8625780" cy="1169551"/>
          </a:xfrm>
          <a:prstGeom prst="rect">
            <a:avLst/>
          </a:prstGeom>
        </p:spPr>
        <p:txBody>
          <a:bodyPr wrap="square">
            <a:spAutoFit/>
          </a:bodyPr>
          <a:lstStyle/>
          <a:p>
            <a:pPr>
              <a:spcAft>
                <a:spcPts val="1200"/>
              </a:spcAft>
            </a:pPr>
            <a:r>
              <a:rPr lang="en-US" sz="1600" dirty="0">
                <a:ea typeface="Times New Roman" panose="02020603050405020304" pitchFamily="18" charset="0"/>
              </a:rPr>
              <a:t>The scope of enterprise architecture includes all the four architectural domains: business, data, application, and technology architectures.</a:t>
            </a:r>
            <a:endParaRPr lang="en-CA" sz="1600" dirty="0">
              <a:ea typeface="Times New Roman" panose="02020603050405020304" pitchFamily="18" charset="0"/>
            </a:endParaRPr>
          </a:p>
          <a:p>
            <a:pPr marL="285750" indent="-285750">
              <a:buFont typeface="Arial" panose="020B0604020202020204" pitchFamily="34" charset="0"/>
              <a:buChar char="•"/>
            </a:pPr>
            <a:r>
              <a:rPr lang="en-US" sz="1400" dirty="0">
                <a:ea typeface="Times New Roman" panose="02020603050405020304" pitchFamily="18" charset="0"/>
              </a:rPr>
              <a:t>Business architecture is the cornerstone that sets the foundation for all other architectural domains: data, application, and technology.</a:t>
            </a:r>
            <a:endParaRPr lang="en-CA" sz="1400" dirty="0">
              <a:effectLst/>
              <a:ea typeface="Times New Roman" panose="02020603050405020304" pitchFamily="18" charset="0"/>
            </a:endParaRPr>
          </a:p>
        </p:txBody>
      </p:sp>
      <p:grpSp>
        <p:nvGrpSpPr>
          <p:cNvPr id="18" name="Group 17"/>
          <p:cNvGrpSpPr/>
          <p:nvPr/>
        </p:nvGrpSpPr>
        <p:grpSpPr>
          <a:xfrm>
            <a:off x="1827933" y="3059043"/>
            <a:ext cx="5472953" cy="2746621"/>
            <a:chOff x="1827933" y="3487921"/>
            <a:chExt cx="5472953" cy="2746621"/>
          </a:xfrm>
        </p:grpSpPr>
        <p:grpSp>
          <p:nvGrpSpPr>
            <p:cNvPr id="5" name="Group 4"/>
            <p:cNvGrpSpPr/>
            <p:nvPr/>
          </p:nvGrpSpPr>
          <p:grpSpPr>
            <a:xfrm>
              <a:off x="2301139" y="4065764"/>
              <a:ext cx="4636233" cy="1987999"/>
              <a:chOff x="1980505" y="3897587"/>
              <a:chExt cx="4636233" cy="1987999"/>
            </a:xfrm>
          </p:grpSpPr>
          <p:sp>
            <p:nvSpPr>
              <p:cNvPr id="6" name="Rectangle 5"/>
              <p:cNvSpPr/>
              <p:nvPr/>
            </p:nvSpPr>
            <p:spPr>
              <a:xfrm>
                <a:off x="3676379" y="5297526"/>
                <a:ext cx="1291935" cy="588060"/>
              </a:xfrm>
              <a:prstGeom prst="rect">
                <a:avLst/>
              </a:prstGeom>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a:t>Application Architecture</a:t>
                </a:r>
              </a:p>
            </p:txBody>
          </p:sp>
          <p:sp>
            <p:nvSpPr>
              <p:cNvPr id="7" name="Rectangle 6"/>
              <p:cNvSpPr/>
              <p:nvPr/>
            </p:nvSpPr>
            <p:spPr>
              <a:xfrm>
                <a:off x="3673143" y="3897587"/>
                <a:ext cx="1291935" cy="588060"/>
              </a:xfrm>
              <a:prstGeom prst="rect">
                <a:avLst/>
              </a:prstGeom>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a:t>Data</a:t>
                </a:r>
                <a:br>
                  <a:rPr lang="en-CA" sz="1400" b="1" dirty="0"/>
                </a:br>
                <a:r>
                  <a:rPr lang="en-CA" sz="1400" b="1" dirty="0"/>
                  <a:t>Architecture</a:t>
                </a:r>
              </a:p>
            </p:txBody>
          </p:sp>
          <p:sp>
            <p:nvSpPr>
              <p:cNvPr id="8" name="Rectangle 7"/>
              <p:cNvSpPr/>
              <p:nvPr/>
            </p:nvSpPr>
            <p:spPr>
              <a:xfrm>
                <a:off x="1980505" y="4519647"/>
                <a:ext cx="1291935" cy="697803"/>
              </a:xfrm>
              <a:prstGeom prst="rect">
                <a:avLst/>
              </a:prstGeom>
              <a:solidFill>
                <a:schemeClr val="accent3"/>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a:t>Business Architecture</a:t>
                </a:r>
              </a:p>
            </p:txBody>
          </p:sp>
          <p:cxnSp>
            <p:nvCxnSpPr>
              <p:cNvPr id="9" name="Straight Arrow Connector 4"/>
              <p:cNvCxnSpPr>
                <a:stCxn id="8" idx="0"/>
                <a:endCxn id="7" idx="1"/>
              </p:cNvCxnSpPr>
              <p:nvPr/>
            </p:nvCxnSpPr>
            <p:spPr>
              <a:xfrm rot="5400000" flipH="1" flipV="1">
                <a:off x="2985793" y="3832297"/>
                <a:ext cx="328030" cy="1046670"/>
              </a:xfrm>
              <a:prstGeom prst="bentConnector2">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16"/>
              <p:cNvCxnSpPr>
                <a:stCxn id="8" idx="2"/>
                <a:endCxn id="6" idx="1"/>
              </p:cNvCxnSpPr>
              <p:nvPr/>
            </p:nvCxnSpPr>
            <p:spPr>
              <a:xfrm rot="16200000" flipH="1">
                <a:off x="2964373" y="4879550"/>
                <a:ext cx="374106" cy="1049906"/>
              </a:xfrm>
              <a:prstGeom prst="bentConnector2">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4"/>
              <p:cNvCxnSpPr>
                <a:stCxn id="7" idx="2"/>
                <a:endCxn id="14" idx="1"/>
              </p:cNvCxnSpPr>
              <p:nvPr/>
            </p:nvCxnSpPr>
            <p:spPr>
              <a:xfrm rot="16200000" flipH="1">
                <a:off x="4623868" y="4180890"/>
                <a:ext cx="396178" cy="1005692"/>
              </a:xfrm>
              <a:prstGeom prst="bentConnector2">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4"/>
              <p:cNvCxnSpPr>
                <a:stCxn id="6" idx="0"/>
                <a:endCxn id="14" idx="1"/>
              </p:cNvCxnSpPr>
              <p:nvPr/>
            </p:nvCxnSpPr>
            <p:spPr>
              <a:xfrm rot="5400000" flipH="1" flipV="1">
                <a:off x="4615725" y="4588448"/>
                <a:ext cx="415701" cy="1002456"/>
              </a:xfrm>
              <a:prstGeom prst="bentConnector2">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grpSp>
            <p:nvGrpSpPr>
              <p:cNvPr id="13" name="Group 12"/>
              <p:cNvGrpSpPr/>
              <p:nvPr/>
            </p:nvGrpSpPr>
            <p:grpSpPr>
              <a:xfrm>
                <a:off x="5324803" y="4146750"/>
                <a:ext cx="1291935" cy="1470150"/>
                <a:chOff x="3552885" y="3368700"/>
                <a:chExt cx="1291935" cy="1470150"/>
              </a:xfrm>
            </p:grpSpPr>
            <p:sp>
              <p:nvSpPr>
                <p:cNvPr id="14" name="Rectangle 13"/>
                <p:cNvSpPr/>
                <p:nvPr/>
              </p:nvSpPr>
              <p:spPr>
                <a:xfrm>
                  <a:off x="3552885" y="3368700"/>
                  <a:ext cx="1291935" cy="1470150"/>
                </a:xfrm>
                <a:prstGeom prst="rect">
                  <a:avLst/>
                </a:prstGeom>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CA" sz="1400" b="1" dirty="0"/>
                    <a:t>Technology Architecture</a:t>
                  </a:r>
                </a:p>
              </p:txBody>
            </p:sp>
            <p:sp>
              <p:nvSpPr>
                <p:cNvPr id="15" name="Rectangle 14"/>
                <p:cNvSpPr/>
                <p:nvPr/>
              </p:nvSpPr>
              <p:spPr>
                <a:xfrm>
                  <a:off x="3664467" y="3937401"/>
                  <a:ext cx="1068771" cy="333030"/>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b="1" dirty="0"/>
                    <a:t>Infrastructure</a:t>
                  </a:r>
                </a:p>
              </p:txBody>
            </p:sp>
            <p:sp>
              <p:nvSpPr>
                <p:cNvPr id="16" name="Rectangle 15"/>
                <p:cNvSpPr/>
                <p:nvPr/>
              </p:nvSpPr>
              <p:spPr>
                <a:xfrm>
                  <a:off x="3664466" y="4352961"/>
                  <a:ext cx="1068771" cy="333030"/>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b="1" dirty="0"/>
                    <a:t>Security</a:t>
                  </a:r>
                </a:p>
              </p:txBody>
            </p:sp>
          </p:grpSp>
        </p:grpSp>
        <p:sp>
          <p:nvSpPr>
            <p:cNvPr id="17" name="Rectangle 16"/>
            <p:cNvSpPr/>
            <p:nvPr/>
          </p:nvSpPr>
          <p:spPr>
            <a:xfrm>
              <a:off x="1827933" y="3487921"/>
              <a:ext cx="5472953" cy="27466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0"/>
                </a:spcAft>
              </a:pPr>
              <a:r>
                <a:rPr lang="en-US" b="1" dirty="0">
                  <a:solidFill>
                    <a:schemeClr val="tx1"/>
                  </a:solidFill>
                  <a:ea typeface="Times New Roman" panose="02020603050405020304" pitchFamily="18" charset="0"/>
                </a:rPr>
                <a:t>Enterprise Architecture</a:t>
              </a:r>
              <a:endParaRPr lang="en-CA" b="1" dirty="0">
                <a:solidFill>
                  <a:schemeClr val="tx1"/>
                </a:solidFill>
                <a:ea typeface="Times New Roman" panose="02020603050405020304" pitchFamily="18" charset="0"/>
              </a:endParaRPr>
            </a:p>
          </p:txBody>
        </p:sp>
      </p:grpSp>
    </p:spTree>
    <p:extLst>
      <p:ext uri="{BB962C8B-B14F-4D97-AF65-F5344CB8AC3E}">
        <p14:creationId xmlns:p14="http://schemas.microsoft.com/office/powerpoint/2010/main" val="3882273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should business leaders expect from business architecture?</a:t>
            </a:r>
          </a:p>
        </p:txBody>
      </p:sp>
      <p:sp>
        <p:nvSpPr>
          <p:cNvPr id="3" name="Text Placeholder 2"/>
          <p:cNvSpPr>
            <a:spLocks noGrp="1"/>
          </p:cNvSpPr>
          <p:nvPr>
            <p:ph type="body" sz="quarter" idx="4294967295"/>
          </p:nvPr>
        </p:nvSpPr>
        <p:spPr>
          <a:xfrm>
            <a:off x="145500" y="1233010"/>
            <a:ext cx="8628063" cy="903287"/>
          </a:xfrm>
        </p:spPr>
        <p:txBody>
          <a:bodyPr/>
          <a:lstStyle/>
          <a:p>
            <a:pPr marL="0" indent="0">
              <a:buNone/>
            </a:pPr>
            <a:r>
              <a:rPr lang="en-CA" sz="1600" dirty="0"/>
              <a:t>Business architecture is defined as “</a:t>
            </a:r>
            <a:r>
              <a:rPr lang="en-CA" sz="1600" i="1" dirty="0"/>
              <a:t>a blueprint of the enterprise that provides a common understanding of the organization and is used to align strategic objectives and tactical demands.”</a:t>
            </a:r>
            <a:endParaRPr lang="en-CA" dirty="0"/>
          </a:p>
          <a:p>
            <a:pPr marL="0" indent="0">
              <a:buNone/>
            </a:pPr>
            <a:endParaRPr lang="en-CA" sz="1600" b="1" dirty="0"/>
          </a:p>
          <a:p>
            <a:pPr marL="0" indent="0">
              <a:buNone/>
            </a:pPr>
            <a:endParaRPr lang="en-CA" sz="1600" b="1" dirty="0"/>
          </a:p>
        </p:txBody>
      </p:sp>
      <p:sp>
        <p:nvSpPr>
          <p:cNvPr id="5" name="Rectangle 4"/>
          <p:cNvSpPr/>
          <p:nvPr/>
        </p:nvSpPr>
        <p:spPr>
          <a:xfrm>
            <a:off x="190163" y="6099888"/>
            <a:ext cx="4572000" cy="246221"/>
          </a:xfrm>
          <a:prstGeom prst="rect">
            <a:avLst/>
          </a:prstGeom>
        </p:spPr>
        <p:txBody>
          <a:bodyPr>
            <a:spAutoFit/>
          </a:bodyPr>
          <a:lstStyle/>
          <a:p>
            <a:r>
              <a:rPr lang="en-CA" sz="1000" dirty="0"/>
              <a:t>Source: OMG Business Architecture Special Interest Group</a:t>
            </a:r>
          </a:p>
        </p:txBody>
      </p:sp>
      <p:grpSp>
        <p:nvGrpSpPr>
          <p:cNvPr id="15" name="Group 14"/>
          <p:cNvGrpSpPr/>
          <p:nvPr/>
        </p:nvGrpSpPr>
        <p:grpSpPr>
          <a:xfrm>
            <a:off x="347097" y="2789414"/>
            <a:ext cx="3868558" cy="2492990"/>
            <a:chOff x="1441644" y="2591873"/>
            <a:chExt cx="3868558" cy="2492990"/>
          </a:xfrm>
        </p:grpSpPr>
        <p:grpSp>
          <p:nvGrpSpPr>
            <p:cNvPr id="12" name="Group 11"/>
            <p:cNvGrpSpPr/>
            <p:nvPr/>
          </p:nvGrpSpPr>
          <p:grpSpPr>
            <a:xfrm>
              <a:off x="1441644" y="2642605"/>
              <a:ext cx="347129" cy="1912529"/>
              <a:chOff x="1232701" y="3056100"/>
              <a:chExt cx="334436" cy="1677770"/>
            </a:xfrm>
          </p:grpSpPr>
          <p:sp>
            <p:nvSpPr>
              <p:cNvPr id="7" name="Oval 145407"/>
              <p:cNvSpPr/>
              <p:nvPr/>
            </p:nvSpPr>
            <p:spPr>
              <a:xfrm>
                <a:off x="1233741" y="3056100"/>
                <a:ext cx="333396" cy="317842"/>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1</a:t>
                </a:r>
              </a:p>
            </p:txBody>
          </p:sp>
          <p:sp>
            <p:nvSpPr>
              <p:cNvPr id="8" name="Oval 145408"/>
              <p:cNvSpPr/>
              <p:nvPr/>
            </p:nvSpPr>
            <p:spPr>
              <a:xfrm>
                <a:off x="1232701" y="3672426"/>
                <a:ext cx="333396" cy="317842"/>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2</a:t>
                </a:r>
              </a:p>
            </p:txBody>
          </p:sp>
          <p:sp>
            <p:nvSpPr>
              <p:cNvPr id="9" name="Oval 145410"/>
              <p:cNvSpPr/>
              <p:nvPr/>
            </p:nvSpPr>
            <p:spPr>
              <a:xfrm>
                <a:off x="1232702" y="4416028"/>
                <a:ext cx="333396" cy="317842"/>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3</a:t>
                </a:r>
              </a:p>
            </p:txBody>
          </p:sp>
        </p:grpSp>
        <p:sp>
          <p:nvSpPr>
            <p:cNvPr id="11" name="Rectangle 10"/>
            <p:cNvSpPr/>
            <p:nvPr/>
          </p:nvSpPr>
          <p:spPr>
            <a:xfrm>
              <a:off x="1831215" y="2591873"/>
              <a:ext cx="3478987" cy="2492990"/>
            </a:xfrm>
            <a:prstGeom prst="rect">
              <a:avLst/>
            </a:prstGeom>
          </p:spPr>
          <p:txBody>
            <a:bodyPr wrap="square">
              <a:spAutoFit/>
            </a:bodyPr>
            <a:lstStyle/>
            <a:p>
              <a:pPr>
                <a:spcAft>
                  <a:spcPts val="1800"/>
                </a:spcAft>
              </a:pPr>
              <a:r>
                <a:rPr lang="en-CA" sz="1400" dirty="0">
                  <a:cs typeface="Arial" panose="020B0604020202020204" pitchFamily="34" charset="0"/>
                </a:rPr>
                <a:t>Deliver a common understanding of the business and its component parts.</a:t>
              </a:r>
            </a:p>
            <a:p>
              <a:pPr>
                <a:spcAft>
                  <a:spcPts val="1800"/>
                </a:spcAft>
              </a:pPr>
              <a:r>
                <a:rPr lang="en-CA" sz="1400" dirty="0">
                  <a:cs typeface="Arial" panose="020B0604020202020204" pitchFamily="34" charset="0"/>
                </a:rPr>
                <a:t>Facilitate a coherent and consistent implementation of strategy across all the business enablement layers.</a:t>
              </a:r>
            </a:p>
            <a:p>
              <a:pPr>
                <a:spcAft>
                  <a:spcPts val="1800"/>
                </a:spcAft>
              </a:pPr>
              <a:r>
                <a:rPr lang="en-CA" sz="1400" dirty="0">
                  <a:cs typeface="Arial" panose="020B0604020202020204" pitchFamily="34" charset="0"/>
                </a:rPr>
                <a:t>Create a clear line of sight on the organization’s investments, including their impact and progress towards the desired organizational goals. </a:t>
              </a:r>
            </a:p>
          </p:txBody>
        </p:sp>
      </p:grpSp>
      <p:sp>
        <p:nvSpPr>
          <p:cNvPr id="4" name="Rectangle 3"/>
          <p:cNvSpPr/>
          <p:nvPr/>
        </p:nvSpPr>
        <p:spPr>
          <a:xfrm>
            <a:off x="301366" y="2204639"/>
            <a:ext cx="4349592" cy="584775"/>
          </a:xfrm>
          <a:prstGeom prst="rect">
            <a:avLst/>
          </a:prstGeom>
        </p:spPr>
        <p:txBody>
          <a:bodyPr wrap="square">
            <a:spAutoFit/>
          </a:bodyPr>
          <a:lstStyle/>
          <a:p>
            <a:r>
              <a:rPr lang="en-CA" sz="1600" b="1" dirty="0"/>
              <a:t>Business leaders should expect a business architecture practice to:</a:t>
            </a:r>
            <a:endParaRPr lang="en-CA" sz="1600"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88485" y="2244309"/>
            <a:ext cx="3899223" cy="2927466"/>
          </a:xfrm>
          <a:prstGeom prst="rect">
            <a:avLst/>
          </a:prstGeom>
        </p:spPr>
      </p:pic>
    </p:spTree>
    <p:extLst>
      <p:ext uri="{BB962C8B-B14F-4D97-AF65-F5344CB8AC3E}">
        <p14:creationId xmlns:p14="http://schemas.microsoft.com/office/powerpoint/2010/main" val="209427908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2286</Words>
  <Application>Microsoft Office PowerPoint</Application>
  <PresentationFormat>On-screen Show (4:3)</PresentationFormat>
  <Paragraphs>291</Paragraphs>
  <Slides>16</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Slide Titles</vt:lpstr>
      </vt:variant>
      <vt:variant>
        <vt:i4>16</vt:i4>
      </vt:variant>
      <vt:variant>
        <vt:lpstr>Custom Shows</vt:lpstr>
      </vt:variant>
      <vt:variant>
        <vt:i4>1</vt:i4>
      </vt:variant>
    </vt:vector>
  </HeadingPairs>
  <TitlesOfParts>
    <vt:vector size="24" baseType="lpstr">
      <vt:lpstr>Arial</vt:lpstr>
      <vt:lpstr>Calibri</vt:lpstr>
      <vt:lpstr>Courier New</vt:lpstr>
      <vt:lpstr>Georgia</vt:lpstr>
      <vt:lpstr>Open Sans</vt:lpstr>
      <vt:lpstr>Wingdings</vt:lpstr>
      <vt:lpstr>Theme1</vt:lpstr>
      <vt:lpstr>PowerPoint Presentation</vt:lpstr>
      <vt:lpstr>Our understanding of the problem</vt:lpstr>
      <vt:lpstr>Executive summary</vt:lpstr>
      <vt:lpstr>You will need business architecture when faced with the following three scenarios</vt:lpstr>
      <vt:lpstr>What is business architecture? </vt:lpstr>
      <vt:lpstr>Business architecture is a planning function that connects strategy to execution</vt:lpstr>
      <vt:lpstr>Business Architecture techniques at a glance</vt:lpstr>
      <vt:lpstr>How does business architecture fit within enterprise architecture (EA)?</vt:lpstr>
      <vt:lpstr>What should business leaders expect from business architecture?</vt:lpstr>
      <vt:lpstr>What is the role of the business architect?</vt:lpstr>
      <vt:lpstr>Info-Tech’s three components for practicing business architecture: Engage – Model – Drive </vt:lpstr>
      <vt:lpstr>This blueprint will walk you through Info-Tech’s process to bridge IT and the business with business architecture</vt:lpstr>
      <vt:lpstr>Info-Tech offers various levels of support to best suit your needs</vt:lpstr>
      <vt:lpstr>Bridge IT and the Business with Business Architecture – project overview</vt:lpstr>
      <vt:lpstr>Info-Tech’s business architecture workshop overview </vt:lpstr>
      <vt:lpstr>Use these icons to help direct you as you navigate this research </vt:lpstr>
      <vt:lpstr>Custom Show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2016-12-21T16:22:27Z</dcterms:created>
  <dcterms:modified xsi:type="dcterms:W3CDTF">2020-07-28T12:15:28Z</dcterms:modified>
  <cp:contentStatus/>
</cp:coreProperties>
</file>