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97" r:id="rId2"/>
    <p:sldMasterId id="2147483821" r:id="rId3"/>
  </p:sldMasterIdLst>
  <p:notesMasterIdLst>
    <p:notesMasterId r:id="rId16"/>
  </p:notesMasterIdLst>
  <p:sldIdLst>
    <p:sldId id="257" r:id="rId4"/>
    <p:sldId id="259" r:id="rId5"/>
    <p:sldId id="426" r:id="rId6"/>
    <p:sldId id="488" r:id="rId7"/>
    <p:sldId id="264" r:id="rId8"/>
    <p:sldId id="268" r:id="rId9"/>
    <p:sldId id="352" r:id="rId10"/>
    <p:sldId id="293" r:id="rId11"/>
    <p:sldId id="292" r:id="rId12"/>
    <p:sldId id="362" r:id="rId13"/>
    <p:sldId id="409" r:id="rId14"/>
    <p:sldId id="4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ADC1"/>
    <a:srgbClr val="D17D08"/>
    <a:srgbClr val="858585"/>
    <a:srgbClr val="F2F2F2"/>
    <a:srgbClr val="29475F"/>
    <a:srgbClr val="007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44" autoAdjust="0"/>
    <p:restoredTop sz="96469" autoAdjust="0"/>
  </p:normalViewPr>
  <p:slideViewPr>
    <p:cSldViewPr snapToGrid="0">
      <p:cViewPr varScale="1">
        <p:scale>
          <a:sx n="129" d="100"/>
          <a:sy n="129" d="100"/>
        </p:scale>
        <p:origin x="11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71111111111112"/>
          <c:y val="3.2337962962962964E-2"/>
          <c:w val="0.83241851851851856"/>
          <c:h val="0.78935717592592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'Comparison to Other Areas'!$H$1</c:f>
              <c:strCache>
                <c:ptCount val="1"/>
                <c:pt idx="0">
                  <c:v>Average Score</c:v>
                </c:pt>
              </c:strCache>
            </c:strRef>
          </c:tx>
          <c:spPr>
            <a:solidFill>
              <a:srgbClr val="A52E2E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'Comparison to Other Areas'!$G$2:$G$8</c:f>
              <c:strCache>
                <c:ptCount val="7"/>
                <c:pt idx="0">
                  <c:v>Compliance Management</c:v>
                </c:pt>
                <c:pt idx="1">
                  <c:v>Event and Incident Management</c:v>
                </c:pt>
                <c:pt idx="2">
                  <c:v>Vulnerability</c:v>
                </c:pt>
                <c:pt idx="3">
                  <c:v>Auditing</c:v>
                </c:pt>
                <c:pt idx="4">
                  <c:v>Risk Analysis</c:v>
                </c:pt>
                <c:pt idx="5">
                  <c:v>Policy and Process Governance</c:v>
                </c:pt>
                <c:pt idx="6">
                  <c:v>Security Culture</c:v>
                </c:pt>
              </c:strCache>
            </c:strRef>
          </c:cat>
          <c:val>
            <c:numRef>
              <c:f>'Comparison to Other Areas'!$H$2:$H$8</c:f>
              <c:numCache>
                <c:formatCode>0.0%</c:formatCode>
                <c:ptCount val="7"/>
                <c:pt idx="0">
                  <c:v>0.60189999999999999</c:v>
                </c:pt>
                <c:pt idx="1">
                  <c:v>0.56640000000000001</c:v>
                </c:pt>
                <c:pt idx="2">
                  <c:v>0.5615</c:v>
                </c:pt>
                <c:pt idx="3">
                  <c:v>0.51670000000000005</c:v>
                </c:pt>
                <c:pt idx="4">
                  <c:v>0.49380000000000002</c:v>
                </c:pt>
                <c:pt idx="5">
                  <c:v>0.47639999999999999</c:v>
                </c:pt>
                <c:pt idx="6">
                  <c:v>0.4052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505397744"/>
        <c:axId val="505398136"/>
      </c:barChart>
      <c:catAx>
        <c:axId val="505397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dirty="0">
                    <a:solidFill>
                      <a:schemeClr val="tx1"/>
                    </a:solidFill>
                  </a:rPr>
                  <a:t>Governance</a:t>
                </a:r>
                <a:r>
                  <a:rPr lang="en-CA" baseline="0" dirty="0">
                    <a:solidFill>
                      <a:schemeClr val="tx1"/>
                    </a:solidFill>
                  </a:rPr>
                  <a:t> &amp; </a:t>
                </a:r>
                <a:r>
                  <a:rPr lang="en-CA" dirty="0">
                    <a:solidFill>
                      <a:schemeClr val="tx1"/>
                    </a:solidFill>
                  </a:rPr>
                  <a:t>Management Areas</a:t>
                </a:r>
              </a:p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CA" i="1" dirty="0">
                    <a:solidFill>
                      <a:schemeClr val="tx1"/>
                    </a:solidFill>
                  </a:rPr>
                  <a:t>n = 145</a:t>
                </a:r>
              </a:p>
            </c:rich>
          </c:tx>
          <c:layout>
            <c:manualLayout>
              <c:xMode val="edge"/>
              <c:yMode val="edge"/>
              <c:x val="0.36981925925925924"/>
              <c:y val="0.923564814814814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5398136"/>
        <c:crosses val="autoZero"/>
        <c:auto val="1"/>
        <c:lblAlgn val="ctr"/>
        <c:lblOffset val="100"/>
        <c:noMultiLvlLbl val="0"/>
      </c:catAx>
      <c:valAx>
        <c:axId val="5053981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CA" dirty="0">
                    <a:solidFill>
                      <a:schemeClr val="tx1"/>
                    </a:solidFill>
                  </a:rPr>
                  <a:t>Average Score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5397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'Comparison to Other Areas'!$H$31</c:f>
              <c:strCache>
                <c:ptCount val="1"/>
                <c:pt idx="0">
                  <c:v>Average Score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1451654360248832E-3"/>
                  <c:y val="-0.2434658708899900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098124912498577"/>
                  <c:y val="5.978078684165504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456008213466955"/>
                  <c:y val="0.1483268298749581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083916666666674"/>
                  <c:y val="0.1713541666666666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8593990251102294E-2"/>
                  <c:y val="-8.61477283559833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1.5872184158244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2.07420444953974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'Comparison to Other Areas'!$G$32:$G$38</c:f>
              <c:strCache>
                <c:ptCount val="7"/>
                <c:pt idx="0">
                  <c:v>Security Culture</c:v>
                </c:pt>
                <c:pt idx="1">
                  <c:v>Auditing</c:v>
                </c:pt>
                <c:pt idx="2">
                  <c:v>Policy and Process Governance</c:v>
                </c:pt>
                <c:pt idx="3">
                  <c:v>Risk Analysis</c:v>
                </c:pt>
                <c:pt idx="4">
                  <c:v>Compliance Management</c:v>
                </c:pt>
                <c:pt idx="5">
                  <c:v>Event and Incident Management</c:v>
                </c:pt>
                <c:pt idx="6">
                  <c:v>Vulnerability</c:v>
                </c:pt>
              </c:strCache>
            </c:strRef>
          </c:cat>
          <c:val>
            <c:numRef>
              <c:f>'Comparison to Other Areas'!$H$32:$H$38</c:f>
              <c:numCache>
                <c:formatCode>0%</c:formatCode>
                <c:ptCount val="7"/>
                <c:pt idx="0">
                  <c:v>0.45517241379310347</c:v>
                </c:pt>
                <c:pt idx="1">
                  <c:v>0.14482758620689656</c:v>
                </c:pt>
                <c:pt idx="2">
                  <c:v>0.13793103448275862</c:v>
                </c:pt>
                <c:pt idx="3">
                  <c:v>0.13793103448275862</c:v>
                </c:pt>
                <c:pt idx="4">
                  <c:v>4.8275862068965517E-2</c:v>
                </c:pt>
                <c:pt idx="5">
                  <c:v>4.1379310344827586E-2</c:v>
                </c:pt>
                <c:pt idx="6">
                  <c:v>3.4482758620689655E-2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bg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5E2B1-0D14-4259-B70F-8DBD2276BE58}" type="datetimeFigureOut">
              <a:rPr lang="en-CA" smtClean="0"/>
              <a:t>05/06/2015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AF492-DD17-4FA3-9959-36F210027BF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85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8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F492-DD17-4FA3-9959-36F210027BF3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588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2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1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1997-2015 Info-Tech 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1365467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53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5" y="1724277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912331" y="1724277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1999" y="1780950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34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White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325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Whiteboard (Georgia, 24pt)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/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076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4"/>
            <a:ext cx="3917950" cy="38790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ular Callout 20"/>
          <p:cNvSpPr/>
          <p:nvPr userDrawn="1"/>
        </p:nvSpPr>
        <p:spPr>
          <a:xfrm>
            <a:off x="1151165" y="5324397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9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30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1" name="Rectangle 30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3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6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739812"/>
            <a:ext cx="3917950" cy="35256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727321"/>
            <a:ext cx="3711575" cy="3511738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739812"/>
            <a:ext cx="0" cy="3422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ular Callout 20"/>
          <p:cNvSpPr/>
          <p:nvPr userDrawn="1"/>
        </p:nvSpPr>
        <p:spPr>
          <a:xfrm>
            <a:off x="1101925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739812"/>
            <a:ext cx="0" cy="3422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33" name="Rectangle 3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34" name="Picture 3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5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36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grpSp>
        <p:nvGrpSpPr>
          <p:cNvPr id="28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9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30" name="Picture 13" descr="tool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7" name="Rectangle 36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7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8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9" name="Rectangle 28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10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716145"/>
            <a:ext cx="3917950" cy="354967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715783"/>
            <a:ext cx="3711575" cy="355003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801692"/>
            <a:ext cx="0" cy="33606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472940" y="1801692"/>
            <a:ext cx="0" cy="33606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0" name="Rectangle 39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1" name="Picture 40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2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grpSp>
        <p:nvGrpSpPr>
          <p:cNvPr id="25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6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7" name="Picture 13" descr="tool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9" name="Rectangle 28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85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4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5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6" name="Rectangle 25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00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470699" y="1655754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5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6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7" name="Rectangle 26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16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0394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3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4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5" name="Rectangle 24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0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327191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9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50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grpSp>
        <p:nvGrpSpPr>
          <p:cNvPr id="24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5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6" name="Picture 13" descr="tool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7" name="Rectangle 26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0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171507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20688" y="3986213"/>
            <a:ext cx="3740150" cy="2014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60413" y="1197814"/>
            <a:ext cx="671512" cy="339725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 smtClean="0"/>
              <a:t>#.#</a:t>
            </a:r>
            <a:endParaRPr lang="en-CA" dirty="0"/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grpSp>
        <p:nvGrpSpPr>
          <p:cNvPr id="29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30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31" name="Picture 13" descr="tool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2" name="Rectangle 31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327191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9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50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</p:spTree>
    <p:extLst>
      <p:ext uri="{BB962C8B-B14F-4D97-AF65-F5344CB8AC3E}">
        <p14:creationId xmlns:p14="http://schemas.microsoft.com/office/powerpoint/2010/main" val="398706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327191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3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9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50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4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34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327191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3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9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50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4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89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17755088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26680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269227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263211"/>
            <a:ext cx="4713222" cy="383015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410915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51520" y="1132006"/>
            <a:ext cx="365168" cy="36469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616688" y="1132006"/>
            <a:ext cx="8260611" cy="3646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333333"/>
              </a:solidFill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272071" y="1144504"/>
            <a:ext cx="344617" cy="339694"/>
            <a:chOff x="6983446" y="224644"/>
            <a:chExt cx="734136" cy="731520"/>
          </a:xfrm>
          <a:solidFill>
            <a:schemeClr val="accent1"/>
          </a:solidFill>
        </p:grpSpPr>
        <p:sp>
          <p:nvSpPr>
            <p:cNvPr id="23" name="Rectangle 2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24" name="Picture 2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6983446" y="336280"/>
              <a:ext cx="734136" cy="50824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4126415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1520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1520" y="1132006"/>
            <a:ext cx="365168" cy="36469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16688" y="1132006"/>
            <a:ext cx="8260611" cy="3646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333333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72071" y="1144504"/>
            <a:ext cx="344617" cy="339694"/>
            <a:chOff x="6983446" y="224644"/>
            <a:chExt cx="734136" cy="731520"/>
          </a:xfrm>
          <a:solidFill>
            <a:schemeClr val="accent1"/>
          </a:solidFill>
        </p:grpSpPr>
        <p:sp>
          <p:nvSpPr>
            <p:cNvPr id="13" name="Rectangle 1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6983446" y="336280"/>
              <a:ext cx="734136" cy="50824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954159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9134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600291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1997-2014 Info-Tech 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5472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3047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1270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29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Assist: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Also Assist: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Them: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46703" y="36023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93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93847" y="1238250"/>
            <a:ext cx="1047750" cy="436044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Infographic</a:t>
            </a:r>
            <a:r>
              <a:rPr lang="en-US" dirty="0" smtClean="0"/>
              <a:t> (Georgia, 24pt)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208213" y="1238250"/>
            <a:ext cx="6669087" cy="507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93847" y="5699241"/>
            <a:ext cx="1047750" cy="61107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597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40296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GI Slide (Georgia, 24pt)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563" y="1204535"/>
            <a:ext cx="2834640" cy="804672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Prior to the Guided Implementation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4139" y="1204535"/>
            <a:ext cx="2834640" cy="804672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During the Guided Implementation</a:t>
            </a:r>
          </a:p>
        </p:txBody>
      </p:sp>
      <p:sp>
        <p:nvSpPr>
          <p:cNvPr id="48" name="Freeform 47"/>
          <p:cNvSpPr/>
          <p:nvPr/>
        </p:nvSpPr>
        <p:spPr>
          <a:xfrm>
            <a:off x="3558827" y="1306232"/>
            <a:ext cx="331564" cy="564101"/>
          </a:xfrm>
          <a:custGeom>
            <a:avLst/>
            <a:gdLst>
              <a:gd name="connsiteX0" fmla="*/ 146416 w 331564"/>
              <a:gd name="connsiteY0" fmla="*/ 0 h 564101"/>
              <a:gd name="connsiteX1" fmla="*/ 176895 w 331564"/>
              <a:gd name="connsiteY1" fmla="*/ 0 h 564101"/>
              <a:gd name="connsiteX2" fmla="*/ 184515 w 331564"/>
              <a:gd name="connsiteY2" fmla="*/ 7620 h 564101"/>
              <a:gd name="connsiteX3" fmla="*/ 184515 w 331564"/>
              <a:gd name="connsiteY3" fmla="*/ 72684 h 564101"/>
              <a:gd name="connsiteX4" fmla="*/ 285569 w 331564"/>
              <a:gd name="connsiteY4" fmla="*/ 34770 h 564101"/>
              <a:gd name="connsiteX5" fmla="*/ 331564 w 331564"/>
              <a:gd name="connsiteY5" fmla="*/ 55668 h 564101"/>
              <a:gd name="connsiteX6" fmla="*/ 310666 w 331564"/>
              <a:gd name="connsiteY6" fmla="*/ 101663 h 564101"/>
              <a:gd name="connsiteX7" fmla="*/ 184515 w 331564"/>
              <a:gd name="connsiteY7" fmla="*/ 148993 h 564101"/>
              <a:gd name="connsiteX8" fmla="*/ 184515 w 331564"/>
              <a:gd name="connsiteY8" fmla="*/ 269997 h 564101"/>
              <a:gd name="connsiteX9" fmla="*/ 328899 w 331564"/>
              <a:gd name="connsiteY9" fmla="*/ 292866 h 564101"/>
              <a:gd name="connsiteX10" fmla="*/ 288028 w 331564"/>
              <a:gd name="connsiteY10" fmla="*/ 322560 h 564101"/>
              <a:gd name="connsiteX11" fmla="*/ 317723 w 331564"/>
              <a:gd name="connsiteY11" fmla="*/ 363432 h 564101"/>
              <a:gd name="connsiteX12" fmla="*/ 184515 w 331564"/>
              <a:gd name="connsiteY12" fmla="*/ 342334 h 564101"/>
              <a:gd name="connsiteX13" fmla="*/ 184515 w 331564"/>
              <a:gd name="connsiteY13" fmla="*/ 526856 h 564101"/>
              <a:gd name="connsiteX14" fmla="*/ 176895 w 331564"/>
              <a:gd name="connsiteY14" fmla="*/ 534476 h 564101"/>
              <a:gd name="connsiteX15" fmla="*/ 161683 w 331564"/>
              <a:gd name="connsiteY15" fmla="*/ 534476 h 564101"/>
              <a:gd name="connsiteX16" fmla="*/ 193510 w 331564"/>
              <a:gd name="connsiteY16" fmla="*/ 535639 h 564101"/>
              <a:gd name="connsiteX17" fmla="*/ 243492 w 331564"/>
              <a:gd name="connsiteY17" fmla="*/ 549288 h 564101"/>
              <a:gd name="connsiteX18" fmla="*/ 243491 w 331564"/>
              <a:gd name="connsiteY18" fmla="*/ 564101 h 564101"/>
              <a:gd name="connsiteX19" fmla="*/ 79820 w 331564"/>
              <a:gd name="connsiteY19" fmla="*/ 564101 h 564101"/>
              <a:gd name="connsiteX20" fmla="*/ 79820 w 331564"/>
              <a:gd name="connsiteY20" fmla="*/ 549288 h 564101"/>
              <a:gd name="connsiteX21" fmla="*/ 129802 w 331564"/>
              <a:gd name="connsiteY21" fmla="*/ 535639 h 564101"/>
              <a:gd name="connsiteX22" fmla="*/ 161629 w 331564"/>
              <a:gd name="connsiteY22" fmla="*/ 534476 h 564101"/>
              <a:gd name="connsiteX23" fmla="*/ 146416 w 331564"/>
              <a:gd name="connsiteY23" fmla="*/ 534476 h 564101"/>
              <a:gd name="connsiteX24" fmla="*/ 138796 w 331564"/>
              <a:gd name="connsiteY24" fmla="*/ 526856 h 564101"/>
              <a:gd name="connsiteX25" fmla="*/ 138796 w 331564"/>
              <a:gd name="connsiteY25" fmla="*/ 335093 h 564101"/>
              <a:gd name="connsiteX26" fmla="*/ 29695 w 331564"/>
              <a:gd name="connsiteY26" fmla="*/ 317813 h 564101"/>
              <a:gd name="connsiteX27" fmla="*/ 0 w 331564"/>
              <a:gd name="connsiteY27" fmla="*/ 276941 h 564101"/>
              <a:gd name="connsiteX28" fmla="*/ 40871 w 331564"/>
              <a:gd name="connsiteY28" fmla="*/ 247246 h 564101"/>
              <a:gd name="connsiteX29" fmla="*/ 138796 w 331564"/>
              <a:gd name="connsiteY29" fmla="*/ 262756 h 564101"/>
              <a:gd name="connsiteX30" fmla="*/ 138796 w 331564"/>
              <a:gd name="connsiteY30" fmla="*/ 166146 h 564101"/>
              <a:gd name="connsiteX31" fmla="*/ 37632 w 331564"/>
              <a:gd name="connsiteY31" fmla="*/ 204100 h 564101"/>
              <a:gd name="connsiteX32" fmla="*/ 58530 w 331564"/>
              <a:gd name="connsiteY32" fmla="*/ 158105 h 564101"/>
              <a:gd name="connsiteX33" fmla="*/ 12535 w 331564"/>
              <a:gd name="connsiteY33" fmla="*/ 137207 h 564101"/>
              <a:gd name="connsiteX34" fmla="*/ 138796 w 331564"/>
              <a:gd name="connsiteY34" fmla="*/ 89837 h 564101"/>
              <a:gd name="connsiteX35" fmla="*/ 138796 w 331564"/>
              <a:gd name="connsiteY35" fmla="*/ 7620 h 564101"/>
              <a:gd name="connsiteX36" fmla="*/ 146416 w 331564"/>
              <a:gd name="connsiteY36" fmla="*/ 0 h 56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1564" h="564101">
                <a:moveTo>
                  <a:pt x="146416" y="0"/>
                </a:moveTo>
                <a:lnTo>
                  <a:pt x="176895" y="0"/>
                </a:lnTo>
                <a:cubicBezTo>
                  <a:pt x="181103" y="0"/>
                  <a:pt x="184515" y="3412"/>
                  <a:pt x="184515" y="7620"/>
                </a:cubicBezTo>
                <a:lnTo>
                  <a:pt x="184515" y="72684"/>
                </a:lnTo>
                <a:lnTo>
                  <a:pt x="285569" y="34770"/>
                </a:lnTo>
                <a:lnTo>
                  <a:pt x="331564" y="55668"/>
                </a:lnTo>
                <a:lnTo>
                  <a:pt x="310666" y="101663"/>
                </a:lnTo>
                <a:lnTo>
                  <a:pt x="184515" y="148993"/>
                </a:lnTo>
                <a:lnTo>
                  <a:pt x="184515" y="269997"/>
                </a:lnTo>
                <a:lnTo>
                  <a:pt x="328899" y="292866"/>
                </a:lnTo>
                <a:lnTo>
                  <a:pt x="288028" y="322560"/>
                </a:lnTo>
                <a:lnTo>
                  <a:pt x="317723" y="363432"/>
                </a:lnTo>
                <a:lnTo>
                  <a:pt x="184515" y="342334"/>
                </a:lnTo>
                <a:lnTo>
                  <a:pt x="184515" y="526856"/>
                </a:lnTo>
                <a:cubicBezTo>
                  <a:pt x="184515" y="531064"/>
                  <a:pt x="181103" y="534476"/>
                  <a:pt x="176895" y="534476"/>
                </a:cubicBezTo>
                <a:lnTo>
                  <a:pt x="161683" y="534476"/>
                </a:lnTo>
                <a:lnTo>
                  <a:pt x="193510" y="535639"/>
                </a:lnTo>
                <a:cubicBezTo>
                  <a:pt x="222883" y="537888"/>
                  <a:pt x="243492" y="543152"/>
                  <a:pt x="243492" y="549288"/>
                </a:cubicBezTo>
                <a:lnTo>
                  <a:pt x="243491" y="564101"/>
                </a:lnTo>
                <a:lnTo>
                  <a:pt x="79820" y="564101"/>
                </a:lnTo>
                <a:lnTo>
                  <a:pt x="79820" y="549288"/>
                </a:lnTo>
                <a:cubicBezTo>
                  <a:pt x="79820" y="543152"/>
                  <a:pt x="100429" y="537888"/>
                  <a:pt x="129802" y="535639"/>
                </a:cubicBezTo>
                <a:lnTo>
                  <a:pt x="161629" y="534476"/>
                </a:lnTo>
                <a:lnTo>
                  <a:pt x="146416" y="534476"/>
                </a:lnTo>
                <a:cubicBezTo>
                  <a:pt x="142208" y="534476"/>
                  <a:pt x="138796" y="531064"/>
                  <a:pt x="138796" y="526856"/>
                </a:cubicBezTo>
                <a:lnTo>
                  <a:pt x="138796" y="335093"/>
                </a:lnTo>
                <a:lnTo>
                  <a:pt x="29695" y="317813"/>
                </a:lnTo>
                <a:lnTo>
                  <a:pt x="0" y="276941"/>
                </a:lnTo>
                <a:lnTo>
                  <a:pt x="40871" y="247246"/>
                </a:lnTo>
                <a:lnTo>
                  <a:pt x="138796" y="262756"/>
                </a:lnTo>
                <a:lnTo>
                  <a:pt x="138796" y="166146"/>
                </a:lnTo>
                <a:lnTo>
                  <a:pt x="37632" y="204100"/>
                </a:lnTo>
                <a:lnTo>
                  <a:pt x="58530" y="158105"/>
                </a:lnTo>
                <a:lnTo>
                  <a:pt x="12535" y="137207"/>
                </a:lnTo>
                <a:lnTo>
                  <a:pt x="138796" y="89837"/>
                </a:lnTo>
                <a:lnTo>
                  <a:pt x="138796" y="7620"/>
                </a:lnTo>
                <a:cubicBezTo>
                  <a:pt x="138796" y="3412"/>
                  <a:pt x="142208" y="0"/>
                  <a:pt x="14641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32649" y="1204535"/>
            <a:ext cx="2834640" cy="804672"/>
          </a:xfrm>
          <a:prstGeom prst="rect">
            <a:avLst/>
          </a:prstGeo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Value &amp; Outcome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02259" y="1390418"/>
            <a:ext cx="549066" cy="385492"/>
            <a:chOff x="3843717" y="3180543"/>
            <a:chExt cx="1813617" cy="1245818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3843717" y="4074453"/>
              <a:ext cx="234669" cy="35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38454" y="3997838"/>
              <a:ext cx="234669" cy="4285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33191" y="3892573"/>
              <a:ext cx="234669" cy="5337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7928" y="3576680"/>
              <a:ext cx="234669" cy="84968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2665" y="3180543"/>
              <a:ext cx="234669" cy="12458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154209" y="2025863"/>
            <a:ext cx="2806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An Info-Tech Consulting Analyst will discuss with you: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0866" y="2019179"/>
            <a:ext cx="282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At the conclusion of the Guided Implementation call, you will have: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7174" y="5491804"/>
            <a:ext cx="8646207" cy="320040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FFFFFF"/>
                </a:solidFill>
              </a:rPr>
              <a:t>Arrange a call now:</a:t>
            </a:r>
          </a:p>
        </p:txBody>
      </p:sp>
      <p:sp>
        <p:nvSpPr>
          <p:cNvPr id="47" name="Freeform 46"/>
          <p:cNvSpPr/>
          <p:nvPr/>
        </p:nvSpPr>
        <p:spPr>
          <a:xfrm rot="19343114">
            <a:off x="8079721" y="337681"/>
            <a:ext cx="286530" cy="702289"/>
          </a:xfrm>
          <a:custGeom>
            <a:avLst/>
            <a:gdLst>
              <a:gd name="connsiteX0" fmla="*/ 252432 w 286530"/>
              <a:gd name="connsiteY0" fmla="*/ 17456 h 702289"/>
              <a:gd name="connsiteX1" fmla="*/ 269887 w 286530"/>
              <a:gd name="connsiteY1" fmla="*/ 59599 h 702289"/>
              <a:gd name="connsiteX2" fmla="*/ 269887 w 286530"/>
              <a:gd name="connsiteY2" fmla="*/ 115944 h 702289"/>
              <a:gd name="connsiteX3" fmla="*/ 210288 w 286530"/>
              <a:gd name="connsiteY3" fmla="*/ 175543 h 702289"/>
              <a:gd name="connsiteX4" fmla="*/ 135246 w 286530"/>
              <a:gd name="connsiteY4" fmla="*/ 175543 h 702289"/>
              <a:gd name="connsiteX5" fmla="*/ 107408 w 286530"/>
              <a:gd name="connsiteY5" fmla="*/ 169922 h 702289"/>
              <a:gd name="connsiteX6" fmla="*/ 98443 w 286530"/>
              <a:gd name="connsiteY6" fmla="*/ 163878 h 702289"/>
              <a:gd name="connsiteX7" fmla="*/ 97499 w 286530"/>
              <a:gd name="connsiteY7" fmla="*/ 170341 h 702289"/>
              <a:gd name="connsiteX8" fmla="*/ 89081 w 286530"/>
              <a:gd name="connsiteY8" fmla="*/ 351864 h 702289"/>
              <a:gd name="connsiteX9" fmla="*/ 97487 w 286530"/>
              <a:gd name="connsiteY9" fmla="*/ 533122 h 702289"/>
              <a:gd name="connsiteX10" fmla="*/ 112880 w 286530"/>
              <a:gd name="connsiteY10" fmla="*/ 526746 h 702289"/>
              <a:gd name="connsiteX11" fmla="*/ 226931 w 286530"/>
              <a:gd name="connsiteY11" fmla="*/ 526746 h 702289"/>
              <a:gd name="connsiteX12" fmla="*/ 286530 w 286530"/>
              <a:gd name="connsiteY12" fmla="*/ 586345 h 702289"/>
              <a:gd name="connsiteX13" fmla="*/ 286529 w 286530"/>
              <a:gd name="connsiteY13" fmla="*/ 642690 h 702289"/>
              <a:gd name="connsiteX14" fmla="*/ 226930 w 286530"/>
              <a:gd name="connsiteY14" fmla="*/ 702289 h 702289"/>
              <a:gd name="connsiteX15" fmla="*/ 112880 w 286530"/>
              <a:gd name="connsiteY15" fmla="*/ 702289 h 702289"/>
              <a:gd name="connsiteX16" fmla="*/ 89892 w 286530"/>
              <a:gd name="connsiteY16" fmla="*/ 692767 h 702289"/>
              <a:gd name="connsiteX17" fmla="*/ 86996 w 286530"/>
              <a:gd name="connsiteY17" fmla="*/ 685776 h 702289"/>
              <a:gd name="connsiteX18" fmla="*/ 74614 w 286530"/>
              <a:gd name="connsiteY18" fmla="*/ 674751 h 702289"/>
              <a:gd name="connsiteX19" fmla="*/ 0 w 286530"/>
              <a:gd name="connsiteY19" fmla="*/ 351865 h 702289"/>
              <a:gd name="connsiteX20" fmla="*/ 97547 w 286530"/>
              <a:gd name="connsiteY20" fmla="*/ 8561 h 702289"/>
              <a:gd name="connsiteX21" fmla="*/ 107177 w 286530"/>
              <a:gd name="connsiteY21" fmla="*/ 5776 h 702289"/>
              <a:gd name="connsiteX22" fmla="*/ 107408 w 286530"/>
              <a:gd name="connsiteY22" fmla="*/ 5620 h 702289"/>
              <a:gd name="connsiteX23" fmla="*/ 108427 w 286530"/>
              <a:gd name="connsiteY23" fmla="*/ 5414 h 702289"/>
              <a:gd name="connsiteX24" fmla="*/ 122168 w 286530"/>
              <a:gd name="connsiteY24" fmla="*/ 1441 h 702289"/>
              <a:gd name="connsiteX25" fmla="*/ 121988 w 286530"/>
              <a:gd name="connsiteY25" fmla="*/ 2677 h 702289"/>
              <a:gd name="connsiteX26" fmla="*/ 135246 w 286530"/>
              <a:gd name="connsiteY26" fmla="*/ 0 h 702289"/>
              <a:gd name="connsiteX27" fmla="*/ 210288 w 286530"/>
              <a:gd name="connsiteY27" fmla="*/ 0 h 702289"/>
              <a:gd name="connsiteX28" fmla="*/ 252432 w 286530"/>
              <a:gd name="connsiteY28" fmla="*/ 17456 h 7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6530" h="702289">
                <a:moveTo>
                  <a:pt x="252432" y="17456"/>
                </a:moveTo>
                <a:cubicBezTo>
                  <a:pt x="263217" y="28241"/>
                  <a:pt x="269887" y="43141"/>
                  <a:pt x="269887" y="59599"/>
                </a:cubicBezTo>
                <a:lnTo>
                  <a:pt x="269887" y="115944"/>
                </a:lnTo>
                <a:cubicBezTo>
                  <a:pt x="269887" y="148860"/>
                  <a:pt x="243204" y="175543"/>
                  <a:pt x="210288" y="175543"/>
                </a:cubicBezTo>
                <a:lnTo>
                  <a:pt x="135246" y="175543"/>
                </a:lnTo>
                <a:cubicBezTo>
                  <a:pt x="125372" y="175543"/>
                  <a:pt x="115965" y="173542"/>
                  <a:pt x="107408" y="169922"/>
                </a:cubicBezTo>
                <a:lnTo>
                  <a:pt x="98443" y="163878"/>
                </a:lnTo>
                <a:lnTo>
                  <a:pt x="97499" y="170341"/>
                </a:lnTo>
                <a:cubicBezTo>
                  <a:pt x="91936" y="229261"/>
                  <a:pt x="89081" y="290286"/>
                  <a:pt x="89081" y="351864"/>
                </a:cubicBezTo>
                <a:lnTo>
                  <a:pt x="97487" y="533122"/>
                </a:lnTo>
                <a:lnTo>
                  <a:pt x="112880" y="526746"/>
                </a:lnTo>
                <a:lnTo>
                  <a:pt x="226931" y="526746"/>
                </a:lnTo>
                <a:cubicBezTo>
                  <a:pt x="259846" y="526746"/>
                  <a:pt x="286530" y="553429"/>
                  <a:pt x="286530" y="586345"/>
                </a:cubicBezTo>
                <a:lnTo>
                  <a:pt x="286529" y="642690"/>
                </a:lnTo>
                <a:cubicBezTo>
                  <a:pt x="286529" y="675606"/>
                  <a:pt x="259847" y="702289"/>
                  <a:pt x="226930" y="702289"/>
                </a:cubicBezTo>
                <a:lnTo>
                  <a:pt x="112880" y="702289"/>
                </a:lnTo>
                <a:cubicBezTo>
                  <a:pt x="103903" y="702289"/>
                  <a:pt x="95775" y="698650"/>
                  <a:pt x="89892" y="692767"/>
                </a:cubicBezTo>
                <a:lnTo>
                  <a:pt x="86996" y="685776"/>
                </a:lnTo>
                <a:lnTo>
                  <a:pt x="74614" y="674751"/>
                </a:lnTo>
                <a:cubicBezTo>
                  <a:pt x="30766" y="621554"/>
                  <a:pt x="0" y="497015"/>
                  <a:pt x="0" y="351865"/>
                </a:cubicBezTo>
                <a:cubicBezTo>
                  <a:pt x="0" y="182523"/>
                  <a:pt x="41876" y="41236"/>
                  <a:pt x="97547" y="8561"/>
                </a:cubicBezTo>
                <a:lnTo>
                  <a:pt x="107177" y="5776"/>
                </a:lnTo>
                <a:lnTo>
                  <a:pt x="107408" y="5620"/>
                </a:lnTo>
                <a:lnTo>
                  <a:pt x="108427" y="5414"/>
                </a:lnTo>
                <a:lnTo>
                  <a:pt x="122168" y="1441"/>
                </a:lnTo>
                <a:lnTo>
                  <a:pt x="121988" y="2677"/>
                </a:lnTo>
                <a:lnTo>
                  <a:pt x="135246" y="0"/>
                </a:lnTo>
                <a:lnTo>
                  <a:pt x="210288" y="0"/>
                </a:lnTo>
                <a:cubicBezTo>
                  <a:pt x="226746" y="0"/>
                  <a:pt x="241646" y="6671"/>
                  <a:pt x="252432" y="174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>
          <a:xfrm>
            <a:off x="283988" y="2025650"/>
            <a:ext cx="2798064" cy="3316288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3"/>
          </p:nvPr>
        </p:nvSpPr>
        <p:spPr>
          <a:xfrm>
            <a:off x="3144139" y="2420513"/>
            <a:ext cx="2816352" cy="2915761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032649" y="2420512"/>
            <a:ext cx="2834640" cy="2926525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9937" y="5821933"/>
            <a:ext cx="8622792" cy="482614"/>
          </a:xfr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Email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  <a:hlinkClick r:id="rId2"/>
              </a:rPr>
              <a:t>GuidedImplementations@InfoTech.com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or call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</a:rPr>
              <a:t>1-888-670-8889 and ask for the Guided Implementation Coordinator to book a Guided Implementation in your organization.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323528" y="1221621"/>
            <a:ext cx="922384" cy="8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9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658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latinLnBrk="0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rgbClr val="D9A210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sections (Georgia, 24pt)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293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5A7D5C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14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6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White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325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Whiteboard (Georgia, 24pt)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/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2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solidFill>
              <a:srgbClr val="D17D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7" name="Rounded Rectangular Callout 6"/>
          <p:cNvSpPr/>
          <p:nvPr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4"/>
            <a:ext cx="3917950" cy="38790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sp>
        <p:nvSpPr>
          <p:cNvPr id="21" name="Rounded Rectangular Callout 20"/>
          <p:cNvSpPr/>
          <p:nvPr userDrawn="1"/>
        </p:nvSpPr>
        <p:spPr>
          <a:xfrm>
            <a:off x="793670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190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solidFill>
              <a:srgbClr val="D17D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20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6802284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44272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269227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263211"/>
            <a:ext cx="4713222" cy="383015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74513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39" y="1376773"/>
            <a:ext cx="1035598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94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Assist: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Also Assist: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Them: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46703" y="36023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09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1520" y="1132006"/>
            <a:ext cx="365168" cy="36469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16688" y="1132006"/>
            <a:ext cx="8260611" cy="3646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333333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72071" y="1144504"/>
            <a:ext cx="344617" cy="339694"/>
            <a:chOff x="6983446" y="224644"/>
            <a:chExt cx="734136" cy="731520"/>
          </a:xfrm>
          <a:solidFill>
            <a:schemeClr val="accent1"/>
          </a:solidFill>
        </p:grpSpPr>
        <p:sp>
          <p:nvSpPr>
            <p:cNvPr id="13" name="Rectangle 1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6983446" y="336280"/>
              <a:ext cx="734136" cy="50824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28378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51520" y="1132006"/>
            <a:ext cx="365168" cy="36469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616688" y="1132006"/>
            <a:ext cx="8260611" cy="3646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333333"/>
              </a:solidFill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272071" y="1144504"/>
            <a:ext cx="344617" cy="339694"/>
            <a:chOff x="6983446" y="224644"/>
            <a:chExt cx="734136" cy="731520"/>
          </a:xfrm>
          <a:solidFill>
            <a:schemeClr val="accent1"/>
          </a:solidFill>
        </p:grpSpPr>
        <p:sp>
          <p:nvSpPr>
            <p:cNvPr id="23" name="Rectangle 2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24" name="Picture 2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6983446" y="336280"/>
              <a:ext cx="734136" cy="50824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75317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Header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8198606" y="145554"/>
            <a:ext cx="812044" cy="804512"/>
            <a:chOff x="6986062" y="224644"/>
            <a:chExt cx="731520" cy="731520"/>
          </a:xfrm>
        </p:grpSpPr>
        <p:sp>
          <p:nvSpPr>
            <p:cNvPr id="5" name="Rectangle 4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7" name="TextBox 6"/>
          <p:cNvSpPr txBox="1"/>
          <p:nvPr userDrawn="1"/>
        </p:nvSpPr>
        <p:spPr>
          <a:xfrm>
            <a:off x="251520" y="1080390"/>
            <a:ext cx="86257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FFFF"/>
                </a:solidFill>
              </a:rPr>
              <a:t>Book a workshop with an ITRG analyst</a:t>
            </a:r>
          </a:p>
        </p:txBody>
      </p:sp>
    </p:spTree>
    <p:extLst>
      <p:ext uri="{BB962C8B-B14F-4D97-AF65-F5344CB8AC3E}">
        <p14:creationId xmlns:p14="http://schemas.microsoft.com/office/powerpoint/2010/main" val="35803499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Header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8198606" y="145554"/>
            <a:ext cx="812044" cy="804512"/>
            <a:chOff x="6986062" y="224644"/>
            <a:chExt cx="731520" cy="731520"/>
          </a:xfrm>
        </p:grpSpPr>
        <p:sp>
          <p:nvSpPr>
            <p:cNvPr id="5" name="Rectangle 4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7" name="TextBox 6"/>
          <p:cNvSpPr txBox="1"/>
          <p:nvPr userDrawn="1"/>
        </p:nvSpPr>
        <p:spPr>
          <a:xfrm>
            <a:off x="251520" y="1080390"/>
            <a:ext cx="862578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052078"/>
            <a:ext cx="3129939" cy="346075"/>
          </a:xfrm>
          <a:noFill/>
          <a:ln>
            <a:noFill/>
          </a:ln>
        </p:spPr>
        <p:txBody>
          <a:bodyPr anchor="ctr"/>
          <a:lstStyle>
            <a:lvl1pPr marL="0" indent="0">
              <a:buNone/>
              <a:defRPr sz="14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Identify Activities</a:t>
            </a:r>
          </a:p>
        </p:txBody>
      </p:sp>
    </p:spTree>
    <p:extLst>
      <p:ext uri="{BB962C8B-B14F-4D97-AF65-F5344CB8AC3E}">
        <p14:creationId xmlns:p14="http://schemas.microsoft.com/office/powerpoint/2010/main" val="42623806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3828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1997-2015 Info-Tech 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42868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6787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839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279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Assist: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Also Assist: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rgbClr val="FFFFFF"/>
                </a:solidFill>
              </a:rPr>
              <a:t>This Research Will Help Them: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46703" y="36023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576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93847" y="1238250"/>
            <a:ext cx="1047750" cy="436044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Infographic</a:t>
            </a:r>
            <a:r>
              <a:rPr lang="en-US" dirty="0" smtClean="0"/>
              <a:t> (Georgia, 24pt)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208213" y="1238250"/>
            <a:ext cx="6669087" cy="507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93847" y="5699241"/>
            <a:ext cx="1047750" cy="61107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7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93847" y="1238250"/>
            <a:ext cx="1047750" cy="4360445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Infographic</a:t>
            </a:r>
            <a:r>
              <a:rPr lang="en-US" dirty="0" smtClean="0"/>
              <a:t> (Georgia, 24pt)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208213" y="1238250"/>
            <a:ext cx="6669087" cy="507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93847" y="5699241"/>
            <a:ext cx="1047750" cy="61107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86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40296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GI Slide (Georgia, 24pt)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563" y="1204535"/>
            <a:ext cx="2834640" cy="804672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Prior to the Guided Implementation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4139" y="1204535"/>
            <a:ext cx="2834640" cy="804672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During the Guided Implementation</a:t>
            </a:r>
          </a:p>
        </p:txBody>
      </p:sp>
      <p:sp>
        <p:nvSpPr>
          <p:cNvPr id="48" name="Freeform 47"/>
          <p:cNvSpPr/>
          <p:nvPr/>
        </p:nvSpPr>
        <p:spPr>
          <a:xfrm>
            <a:off x="3558827" y="1306232"/>
            <a:ext cx="331564" cy="564101"/>
          </a:xfrm>
          <a:custGeom>
            <a:avLst/>
            <a:gdLst>
              <a:gd name="connsiteX0" fmla="*/ 146416 w 331564"/>
              <a:gd name="connsiteY0" fmla="*/ 0 h 564101"/>
              <a:gd name="connsiteX1" fmla="*/ 176895 w 331564"/>
              <a:gd name="connsiteY1" fmla="*/ 0 h 564101"/>
              <a:gd name="connsiteX2" fmla="*/ 184515 w 331564"/>
              <a:gd name="connsiteY2" fmla="*/ 7620 h 564101"/>
              <a:gd name="connsiteX3" fmla="*/ 184515 w 331564"/>
              <a:gd name="connsiteY3" fmla="*/ 72684 h 564101"/>
              <a:gd name="connsiteX4" fmla="*/ 285569 w 331564"/>
              <a:gd name="connsiteY4" fmla="*/ 34770 h 564101"/>
              <a:gd name="connsiteX5" fmla="*/ 331564 w 331564"/>
              <a:gd name="connsiteY5" fmla="*/ 55668 h 564101"/>
              <a:gd name="connsiteX6" fmla="*/ 310666 w 331564"/>
              <a:gd name="connsiteY6" fmla="*/ 101663 h 564101"/>
              <a:gd name="connsiteX7" fmla="*/ 184515 w 331564"/>
              <a:gd name="connsiteY7" fmla="*/ 148993 h 564101"/>
              <a:gd name="connsiteX8" fmla="*/ 184515 w 331564"/>
              <a:gd name="connsiteY8" fmla="*/ 269997 h 564101"/>
              <a:gd name="connsiteX9" fmla="*/ 328899 w 331564"/>
              <a:gd name="connsiteY9" fmla="*/ 292866 h 564101"/>
              <a:gd name="connsiteX10" fmla="*/ 288028 w 331564"/>
              <a:gd name="connsiteY10" fmla="*/ 322560 h 564101"/>
              <a:gd name="connsiteX11" fmla="*/ 317723 w 331564"/>
              <a:gd name="connsiteY11" fmla="*/ 363432 h 564101"/>
              <a:gd name="connsiteX12" fmla="*/ 184515 w 331564"/>
              <a:gd name="connsiteY12" fmla="*/ 342334 h 564101"/>
              <a:gd name="connsiteX13" fmla="*/ 184515 w 331564"/>
              <a:gd name="connsiteY13" fmla="*/ 526856 h 564101"/>
              <a:gd name="connsiteX14" fmla="*/ 176895 w 331564"/>
              <a:gd name="connsiteY14" fmla="*/ 534476 h 564101"/>
              <a:gd name="connsiteX15" fmla="*/ 161683 w 331564"/>
              <a:gd name="connsiteY15" fmla="*/ 534476 h 564101"/>
              <a:gd name="connsiteX16" fmla="*/ 193510 w 331564"/>
              <a:gd name="connsiteY16" fmla="*/ 535639 h 564101"/>
              <a:gd name="connsiteX17" fmla="*/ 243492 w 331564"/>
              <a:gd name="connsiteY17" fmla="*/ 549288 h 564101"/>
              <a:gd name="connsiteX18" fmla="*/ 243491 w 331564"/>
              <a:gd name="connsiteY18" fmla="*/ 564101 h 564101"/>
              <a:gd name="connsiteX19" fmla="*/ 79820 w 331564"/>
              <a:gd name="connsiteY19" fmla="*/ 564101 h 564101"/>
              <a:gd name="connsiteX20" fmla="*/ 79820 w 331564"/>
              <a:gd name="connsiteY20" fmla="*/ 549288 h 564101"/>
              <a:gd name="connsiteX21" fmla="*/ 129802 w 331564"/>
              <a:gd name="connsiteY21" fmla="*/ 535639 h 564101"/>
              <a:gd name="connsiteX22" fmla="*/ 161629 w 331564"/>
              <a:gd name="connsiteY22" fmla="*/ 534476 h 564101"/>
              <a:gd name="connsiteX23" fmla="*/ 146416 w 331564"/>
              <a:gd name="connsiteY23" fmla="*/ 534476 h 564101"/>
              <a:gd name="connsiteX24" fmla="*/ 138796 w 331564"/>
              <a:gd name="connsiteY24" fmla="*/ 526856 h 564101"/>
              <a:gd name="connsiteX25" fmla="*/ 138796 w 331564"/>
              <a:gd name="connsiteY25" fmla="*/ 335093 h 564101"/>
              <a:gd name="connsiteX26" fmla="*/ 29695 w 331564"/>
              <a:gd name="connsiteY26" fmla="*/ 317813 h 564101"/>
              <a:gd name="connsiteX27" fmla="*/ 0 w 331564"/>
              <a:gd name="connsiteY27" fmla="*/ 276941 h 564101"/>
              <a:gd name="connsiteX28" fmla="*/ 40871 w 331564"/>
              <a:gd name="connsiteY28" fmla="*/ 247246 h 564101"/>
              <a:gd name="connsiteX29" fmla="*/ 138796 w 331564"/>
              <a:gd name="connsiteY29" fmla="*/ 262756 h 564101"/>
              <a:gd name="connsiteX30" fmla="*/ 138796 w 331564"/>
              <a:gd name="connsiteY30" fmla="*/ 166146 h 564101"/>
              <a:gd name="connsiteX31" fmla="*/ 37632 w 331564"/>
              <a:gd name="connsiteY31" fmla="*/ 204100 h 564101"/>
              <a:gd name="connsiteX32" fmla="*/ 58530 w 331564"/>
              <a:gd name="connsiteY32" fmla="*/ 158105 h 564101"/>
              <a:gd name="connsiteX33" fmla="*/ 12535 w 331564"/>
              <a:gd name="connsiteY33" fmla="*/ 137207 h 564101"/>
              <a:gd name="connsiteX34" fmla="*/ 138796 w 331564"/>
              <a:gd name="connsiteY34" fmla="*/ 89837 h 564101"/>
              <a:gd name="connsiteX35" fmla="*/ 138796 w 331564"/>
              <a:gd name="connsiteY35" fmla="*/ 7620 h 564101"/>
              <a:gd name="connsiteX36" fmla="*/ 146416 w 331564"/>
              <a:gd name="connsiteY36" fmla="*/ 0 h 56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1564" h="564101">
                <a:moveTo>
                  <a:pt x="146416" y="0"/>
                </a:moveTo>
                <a:lnTo>
                  <a:pt x="176895" y="0"/>
                </a:lnTo>
                <a:cubicBezTo>
                  <a:pt x="181103" y="0"/>
                  <a:pt x="184515" y="3412"/>
                  <a:pt x="184515" y="7620"/>
                </a:cubicBezTo>
                <a:lnTo>
                  <a:pt x="184515" y="72684"/>
                </a:lnTo>
                <a:lnTo>
                  <a:pt x="285569" y="34770"/>
                </a:lnTo>
                <a:lnTo>
                  <a:pt x="331564" y="55668"/>
                </a:lnTo>
                <a:lnTo>
                  <a:pt x="310666" y="101663"/>
                </a:lnTo>
                <a:lnTo>
                  <a:pt x="184515" y="148993"/>
                </a:lnTo>
                <a:lnTo>
                  <a:pt x="184515" y="269997"/>
                </a:lnTo>
                <a:lnTo>
                  <a:pt x="328899" y="292866"/>
                </a:lnTo>
                <a:lnTo>
                  <a:pt x="288028" y="322560"/>
                </a:lnTo>
                <a:lnTo>
                  <a:pt x="317723" y="363432"/>
                </a:lnTo>
                <a:lnTo>
                  <a:pt x="184515" y="342334"/>
                </a:lnTo>
                <a:lnTo>
                  <a:pt x="184515" y="526856"/>
                </a:lnTo>
                <a:cubicBezTo>
                  <a:pt x="184515" y="531064"/>
                  <a:pt x="181103" y="534476"/>
                  <a:pt x="176895" y="534476"/>
                </a:cubicBezTo>
                <a:lnTo>
                  <a:pt x="161683" y="534476"/>
                </a:lnTo>
                <a:lnTo>
                  <a:pt x="193510" y="535639"/>
                </a:lnTo>
                <a:cubicBezTo>
                  <a:pt x="222883" y="537888"/>
                  <a:pt x="243492" y="543152"/>
                  <a:pt x="243492" y="549288"/>
                </a:cubicBezTo>
                <a:lnTo>
                  <a:pt x="243491" y="564101"/>
                </a:lnTo>
                <a:lnTo>
                  <a:pt x="79820" y="564101"/>
                </a:lnTo>
                <a:lnTo>
                  <a:pt x="79820" y="549288"/>
                </a:lnTo>
                <a:cubicBezTo>
                  <a:pt x="79820" y="543152"/>
                  <a:pt x="100429" y="537888"/>
                  <a:pt x="129802" y="535639"/>
                </a:cubicBezTo>
                <a:lnTo>
                  <a:pt x="161629" y="534476"/>
                </a:lnTo>
                <a:lnTo>
                  <a:pt x="146416" y="534476"/>
                </a:lnTo>
                <a:cubicBezTo>
                  <a:pt x="142208" y="534476"/>
                  <a:pt x="138796" y="531064"/>
                  <a:pt x="138796" y="526856"/>
                </a:cubicBezTo>
                <a:lnTo>
                  <a:pt x="138796" y="335093"/>
                </a:lnTo>
                <a:lnTo>
                  <a:pt x="29695" y="317813"/>
                </a:lnTo>
                <a:lnTo>
                  <a:pt x="0" y="276941"/>
                </a:lnTo>
                <a:lnTo>
                  <a:pt x="40871" y="247246"/>
                </a:lnTo>
                <a:lnTo>
                  <a:pt x="138796" y="262756"/>
                </a:lnTo>
                <a:lnTo>
                  <a:pt x="138796" y="166146"/>
                </a:lnTo>
                <a:lnTo>
                  <a:pt x="37632" y="204100"/>
                </a:lnTo>
                <a:lnTo>
                  <a:pt x="58530" y="158105"/>
                </a:lnTo>
                <a:lnTo>
                  <a:pt x="12535" y="137207"/>
                </a:lnTo>
                <a:lnTo>
                  <a:pt x="138796" y="89837"/>
                </a:lnTo>
                <a:lnTo>
                  <a:pt x="138796" y="7620"/>
                </a:lnTo>
                <a:cubicBezTo>
                  <a:pt x="138796" y="3412"/>
                  <a:pt x="142208" y="0"/>
                  <a:pt x="14641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32649" y="1204535"/>
            <a:ext cx="2834640" cy="804672"/>
          </a:xfrm>
          <a:prstGeom prst="rect">
            <a:avLst/>
          </a:prstGeo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Value &amp; Outcome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02259" y="1390418"/>
            <a:ext cx="549066" cy="385492"/>
            <a:chOff x="3843717" y="3180543"/>
            <a:chExt cx="1813617" cy="1245818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3843717" y="4074453"/>
              <a:ext cx="234669" cy="35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38454" y="3997838"/>
              <a:ext cx="234669" cy="4285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33191" y="3892573"/>
              <a:ext cx="234669" cy="5337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7928" y="3576680"/>
              <a:ext cx="234669" cy="84968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2665" y="3180543"/>
              <a:ext cx="234669" cy="12458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154209" y="2025863"/>
            <a:ext cx="2806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An Info-Tech Consulting Analyst will discuss with you: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0866" y="2019179"/>
            <a:ext cx="282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At the conclusion of the Guided Implementation call, you will have: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7174" y="5491804"/>
            <a:ext cx="8646207" cy="320040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FFFFFF"/>
                </a:solidFill>
              </a:rPr>
              <a:t>Arrange a call now:</a:t>
            </a:r>
          </a:p>
        </p:txBody>
      </p:sp>
      <p:sp>
        <p:nvSpPr>
          <p:cNvPr id="47" name="Freeform 46"/>
          <p:cNvSpPr/>
          <p:nvPr/>
        </p:nvSpPr>
        <p:spPr>
          <a:xfrm rot="19343114">
            <a:off x="8079721" y="337681"/>
            <a:ext cx="286530" cy="702289"/>
          </a:xfrm>
          <a:custGeom>
            <a:avLst/>
            <a:gdLst>
              <a:gd name="connsiteX0" fmla="*/ 252432 w 286530"/>
              <a:gd name="connsiteY0" fmla="*/ 17456 h 702289"/>
              <a:gd name="connsiteX1" fmla="*/ 269887 w 286530"/>
              <a:gd name="connsiteY1" fmla="*/ 59599 h 702289"/>
              <a:gd name="connsiteX2" fmla="*/ 269887 w 286530"/>
              <a:gd name="connsiteY2" fmla="*/ 115944 h 702289"/>
              <a:gd name="connsiteX3" fmla="*/ 210288 w 286530"/>
              <a:gd name="connsiteY3" fmla="*/ 175543 h 702289"/>
              <a:gd name="connsiteX4" fmla="*/ 135246 w 286530"/>
              <a:gd name="connsiteY4" fmla="*/ 175543 h 702289"/>
              <a:gd name="connsiteX5" fmla="*/ 107408 w 286530"/>
              <a:gd name="connsiteY5" fmla="*/ 169922 h 702289"/>
              <a:gd name="connsiteX6" fmla="*/ 98443 w 286530"/>
              <a:gd name="connsiteY6" fmla="*/ 163878 h 702289"/>
              <a:gd name="connsiteX7" fmla="*/ 97499 w 286530"/>
              <a:gd name="connsiteY7" fmla="*/ 170341 h 702289"/>
              <a:gd name="connsiteX8" fmla="*/ 89081 w 286530"/>
              <a:gd name="connsiteY8" fmla="*/ 351864 h 702289"/>
              <a:gd name="connsiteX9" fmla="*/ 97487 w 286530"/>
              <a:gd name="connsiteY9" fmla="*/ 533122 h 702289"/>
              <a:gd name="connsiteX10" fmla="*/ 112880 w 286530"/>
              <a:gd name="connsiteY10" fmla="*/ 526746 h 702289"/>
              <a:gd name="connsiteX11" fmla="*/ 226931 w 286530"/>
              <a:gd name="connsiteY11" fmla="*/ 526746 h 702289"/>
              <a:gd name="connsiteX12" fmla="*/ 286530 w 286530"/>
              <a:gd name="connsiteY12" fmla="*/ 586345 h 702289"/>
              <a:gd name="connsiteX13" fmla="*/ 286529 w 286530"/>
              <a:gd name="connsiteY13" fmla="*/ 642690 h 702289"/>
              <a:gd name="connsiteX14" fmla="*/ 226930 w 286530"/>
              <a:gd name="connsiteY14" fmla="*/ 702289 h 702289"/>
              <a:gd name="connsiteX15" fmla="*/ 112880 w 286530"/>
              <a:gd name="connsiteY15" fmla="*/ 702289 h 702289"/>
              <a:gd name="connsiteX16" fmla="*/ 89892 w 286530"/>
              <a:gd name="connsiteY16" fmla="*/ 692767 h 702289"/>
              <a:gd name="connsiteX17" fmla="*/ 86996 w 286530"/>
              <a:gd name="connsiteY17" fmla="*/ 685776 h 702289"/>
              <a:gd name="connsiteX18" fmla="*/ 74614 w 286530"/>
              <a:gd name="connsiteY18" fmla="*/ 674751 h 702289"/>
              <a:gd name="connsiteX19" fmla="*/ 0 w 286530"/>
              <a:gd name="connsiteY19" fmla="*/ 351865 h 702289"/>
              <a:gd name="connsiteX20" fmla="*/ 97547 w 286530"/>
              <a:gd name="connsiteY20" fmla="*/ 8561 h 702289"/>
              <a:gd name="connsiteX21" fmla="*/ 107177 w 286530"/>
              <a:gd name="connsiteY21" fmla="*/ 5776 h 702289"/>
              <a:gd name="connsiteX22" fmla="*/ 107408 w 286530"/>
              <a:gd name="connsiteY22" fmla="*/ 5620 h 702289"/>
              <a:gd name="connsiteX23" fmla="*/ 108427 w 286530"/>
              <a:gd name="connsiteY23" fmla="*/ 5414 h 702289"/>
              <a:gd name="connsiteX24" fmla="*/ 122168 w 286530"/>
              <a:gd name="connsiteY24" fmla="*/ 1441 h 702289"/>
              <a:gd name="connsiteX25" fmla="*/ 121988 w 286530"/>
              <a:gd name="connsiteY25" fmla="*/ 2677 h 702289"/>
              <a:gd name="connsiteX26" fmla="*/ 135246 w 286530"/>
              <a:gd name="connsiteY26" fmla="*/ 0 h 702289"/>
              <a:gd name="connsiteX27" fmla="*/ 210288 w 286530"/>
              <a:gd name="connsiteY27" fmla="*/ 0 h 702289"/>
              <a:gd name="connsiteX28" fmla="*/ 252432 w 286530"/>
              <a:gd name="connsiteY28" fmla="*/ 17456 h 7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6530" h="702289">
                <a:moveTo>
                  <a:pt x="252432" y="17456"/>
                </a:moveTo>
                <a:cubicBezTo>
                  <a:pt x="263217" y="28241"/>
                  <a:pt x="269887" y="43141"/>
                  <a:pt x="269887" y="59599"/>
                </a:cubicBezTo>
                <a:lnTo>
                  <a:pt x="269887" y="115944"/>
                </a:lnTo>
                <a:cubicBezTo>
                  <a:pt x="269887" y="148860"/>
                  <a:pt x="243204" y="175543"/>
                  <a:pt x="210288" y="175543"/>
                </a:cubicBezTo>
                <a:lnTo>
                  <a:pt x="135246" y="175543"/>
                </a:lnTo>
                <a:cubicBezTo>
                  <a:pt x="125372" y="175543"/>
                  <a:pt x="115965" y="173542"/>
                  <a:pt x="107408" y="169922"/>
                </a:cubicBezTo>
                <a:lnTo>
                  <a:pt x="98443" y="163878"/>
                </a:lnTo>
                <a:lnTo>
                  <a:pt x="97499" y="170341"/>
                </a:lnTo>
                <a:cubicBezTo>
                  <a:pt x="91936" y="229261"/>
                  <a:pt x="89081" y="290286"/>
                  <a:pt x="89081" y="351864"/>
                </a:cubicBezTo>
                <a:lnTo>
                  <a:pt x="97487" y="533122"/>
                </a:lnTo>
                <a:lnTo>
                  <a:pt x="112880" y="526746"/>
                </a:lnTo>
                <a:lnTo>
                  <a:pt x="226931" y="526746"/>
                </a:lnTo>
                <a:cubicBezTo>
                  <a:pt x="259846" y="526746"/>
                  <a:pt x="286530" y="553429"/>
                  <a:pt x="286530" y="586345"/>
                </a:cubicBezTo>
                <a:lnTo>
                  <a:pt x="286529" y="642690"/>
                </a:lnTo>
                <a:cubicBezTo>
                  <a:pt x="286529" y="675606"/>
                  <a:pt x="259847" y="702289"/>
                  <a:pt x="226930" y="702289"/>
                </a:cubicBezTo>
                <a:lnTo>
                  <a:pt x="112880" y="702289"/>
                </a:lnTo>
                <a:cubicBezTo>
                  <a:pt x="103903" y="702289"/>
                  <a:pt x="95775" y="698650"/>
                  <a:pt x="89892" y="692767"/>
                </a:cubicBezTo>
                <a:lnTo>
                  <a:pt x="86996" y="685776"/>
                </a:lnTo>
                <a:lnTo>
                  <a:pt x="74614" y="674751"/>
                </a:lnTo>
                <a:cubicBezTo>
                  <a:pt x="30766" y="621554"/>
                  <a:pt x="0" y="497015"/>
                  <a:pt x="0" y="351865"/>
                </a:cubicBezTo>
                <a:cubicBezTo>
                  <a:pt x="0" y="182523"/>
                  <a:pt x="41876" y="41236"/>
                  <a:pt x="97547" y="8561"/>
                </a:cubicBezTo>
                <a:lnTo>
                  <a:pt x="107177" y="5776"/>
                </a:lnTo>
                <a:lnTo>
                  <a:pt x="107408" y="5620"/>
                </a:lnTo>
                <a:lnTo>
                  <a:pt x="108427" y="5414"/>
                </a:lnTo>
                <a:lnTo>
                  <a:pt x="122168" y="1441"/>
                </a:lnTo>
                <a:lnTo>
                  <a:pt x="121988" y="2677"/>
                </a:lnTo>
                <a:lnTo>
                  <a:pt x="135246" y="0"/>
                </a:lnTo>
                <a:lnTo>
                  <a:pt x="210288" y="0"/>
                </a:lnTo>
                <a:cubicBezTo>
                  <a:pt x="226746" y="0"/>
                  <a:pt x="241646" y="6671"/>
                  <a:pt x="252432" y="174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>
          <a:xfrm>
            <a:off x="283988" y="2025650"/>
            <a:ext cx="2798064" cy="3316288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3"/>
          </p:nvPr>
        </p:nvSpPr>
        <p:spPr>
          <a:xfrm>
            <a:off x="3144139" y="2420513"/>
            <a:ext cx="2816352" cy="2915761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032649" y="2420512"/>
            <a:ext cx="2834640" cy="2926525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9937" y="5821933"/>
            <a:ext cx="8622792" cy="482614"/>
          </a:xfr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Email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  <a:hlinkClick r:id="rId2"/>
              </a:rPr>
              <a:t>GuidedImplementations@InfoTech.com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or call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</a:rPr>
              <a:t>1-888-670-8889 and ask for the Guided Implementation Coordinator to book a Guided Implementation in your organization.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323528" y="1221621"/>
            <a:ext cx="922384" cy="8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62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latinLnBrk="0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rgbClr val="D9A210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sections (Georgia, 24pt)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97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5A7D5C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94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11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5" y="1724277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912331" y="1724277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1999" y="1780950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2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89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White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325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Whiteboard (Georgia, 24pt)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/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2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4"/>
            <a:ext cx="3917950" cy="38790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ular Callout 20"/>
          <p:cNvSpPr/>
          <p:nvPr userDrawn="1"/>
        </p:nvSpPr>
        <p:spPr>
          <a:xfrm>
            <a:off x="1151165" y="5324397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9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30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1" name="Rectangle 30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3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310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739812"/>
            <a:ext cx="3917950" cy="352560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727321"/>
            <a:ext cx="3711575" cy="3511738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739812"/>
            <a:ext cx="0" cy="3422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ular Callout 20"/>
          <p:cNvSpPr/>
          <p:nvPr userDrawn="1"/>
        </p:nvSpPr>
        <p:spPr>
          <a:xfrm>
            <a:off x="1101925" y="5324398"/>
            <a:ext cx="2700300" cy="989003"/>
          </a:xfrm>
          <a:prstGeom prst="wedgeRoundRectCallout">
            <a:avLst>
              <a:gd name="adj1" fmla="val 70556"/>
              <a:gd name="adj2" fmla="val 23025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739812"/>
            <a:ext cx="0" cy="3422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33" name="Rectangle 3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34" name="Picture 3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5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36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grpSp>
        <p:nvGrpSpPr>
          <p:cNvPr id="28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9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30" name="Picture 13" descr="tool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7" name="Rectangle 36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94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40296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GI Slide (Georgia, 24pt)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563" y="1204535"/>
            <a:ext cx="2834640" cy="804672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Prior to the Guided Implementation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4139" y="1204535"/>
            <a:ext cx="2834640" cy="804672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During the Guided Implementation</a:t>
            </a:r>
          </a:p>
        </p:txBody>
      </p:sp>
      <p:sp>
        <p:nvSpPr>
          <p:cNvPr id="48" name="Freeform 47"/>
          <p:cNvSpPr/>
          <p:nvPr/>
        </p:nvSpPr>
        <p:spPr>
          <a:xfrm>
            <a:off x="3558827" y="1306232"/>
            <a:ext cx="331564" cy="564101"/>
          </a:xfrm>
          <a:custGeom>
            <a:avLst/>
            <a:gdLst>
              <a:gd name="connsiteX0" fmla="*/ 146416 w 331564"/>
              <a:gd name="connsiteY0" fmla="*/ 0 h 564101"/>
              <a:gd name="connsiteX1" fmla="*/ 176895 w 331564"/>
              <a:gd name="connsiteY1" fmla="*/ 0 h 564101"/>
              <a:gd name="connsiteX2" fmla="*/ 184515 w 331564"/>
              <a:gd name="connsiteY2" fmla="*/ 7620 h 564101"/>
              <a:gd name="connsiteX3" fmla="*/ 184515 w 331564"/>
              <a:gd name="connsiteY3" fmla="*/ 72684 h 564101"/>
              <a:gd name="connsiteX4" fmla="*/ 285569 w 331564"/>
              <a:gd name="connsiteY4" fmla="*/ 34770 h 564101"/>
              <a:gd name="connsiteX5" fmla="*/ 331564 w 331564"/>
              <a:gd name="connsiteY5" fmla="*/ 55668 h 564101"/>
              <a:gd name="connsiteX6" fmla="*/ 310666 w 331564"/>
              <a:gd name="connsiteY6" fmla="*/ 101663 h 564101"/>
              <a:gd name="connsiteX7" fmla="*/ 184515 w 331564"/>
              <a:gd name="connsiteY7" fmla="*/ 148993 h 564101"/>
              <a:gd name="connsiteX8" fmla="*/ 184515 w 331564"/>
              <a:gd name="connsiteY8" fmla="*/ 269997 h 564101"/>
              <a:gd name="connsiteX9" fmla="*/ 328899 w 331564"/>
              <a:gd name="connsiteY9" fmla="*/ 292866 h 564101"/>
              <a:gd name="connsiteX10" fmla="*/ 288028 w 331564"/>
              <a:gd name="connsiteY10" fmla="*/ 322560 h 564101"/>
              <a:gd name="connsiteX11" fmla="*/ 317723 w 331564"/>
              <a:gd name="connsiteY11" fmla="*/ 363432 h 564101"/>
              <a:gd name="connsiteX12" fmla="*/ 184515 w 331564"/>
              <a:gd name="connsiteY12" fmla="*/ 342334 h 564101"/>
              <a:gd name="connsiteX13" fmla="*/ 184515 w 331564"/>
              <a:gd name="connsiteY13" fmla="*/ 526856 h 564101"/>
              <a:gd name="connsiteX14" fmla="*/ 176895 w 331564"/>
              <a:gd name="connsiteY14" fmla="*/ 534476 h 564101"/>
              <a:gd name="connsiteX15" fmla="*/ 161683 w 331564"/>
              <a:gd name="connsiteY15" fmla="*/ 534476 h 564101"/>
              <a:gd name="connsiteX16" fmla="*/ 193510 w 331564"/>
              <a:gd name="connsiteY16" fmla="*/ 535639 h 564101"/>
              <a:gd name="connsiteX17" fmla="*/ 243492 w 331564"/>
              <a:gd name="connsiteY17" fmla="*/ 549288 h 564101"/>
              <a:gd name="connsiteX18" fmla="*/ 243491 w 331564"/>
              <a:gd name="connsiteY18" fmla="*/ 564101 h 564101"/>
              <a:gd name="connsiteX19" fmla="*/ 79820 w 331564"/>
              <a:gd name="connsiteY19" fmla="*/ 564101 h 564101"/>
              <a:gd name="connsiteX20" fmla="*/ 79820 w 331564"/>
              <a:gd name="connsiteY20" fmla="*/ 549288 h 564101"/>
              <a:gd name="connsiteX21" fmla="*/ 129802 w 331564"/>
              <a:gd name="connsiteY21" fmla="*/ 535639 h 564101"/>
              <a:gd name="connsiteX22" fmla="*/ 161629 w 331564"/>
              <a:gd name="connsiteY22" fmla="*/ 534476 h 564101"/>
              <a:gd name="connsiteX23" fmla="*/ 146416 w 331564"/>
              <a:gd name="connsiteY23" fmla="*/ 534476 h 564101"/>
              <a:gd name="connsiteX24" fmla="*/ 138796 w 331564"/>
              <a:gd name="connsiteY24" fmla="*/ 526856 h 564101"/>
              <a:gd name="connsiteX25" fmla="*/ 138796 w 331564"/>
              <a:gd name="connsiteY25" fmla="*/ 335093 h 564101"/>
              <a:gd name="connsiteX26" fmla="*/ 29695 w 331564"/>
              <a:gd name="connsiteY26" fmla="*/ 317813 h 564101"/>
              <a:gd name="connsiteX27" fmla="*/ 0 w 331564"/>
              <a:gd name="connsiteY27" fmla="*/ 276941 h 564101"/>
              <a:gd name="connsiteX28" fmla="*/ 40871 w 331564"/>
              <a:gd name="connsiteY28" fmla="*/ 247246 h 564101"/>
              <a:gd name="connsiteX29" fmla="*/ 138796 w 331564"/>
              <a:gd name="connsiteY29" fmla="*/ 262756 h 564101"/>
              <a:gd name="connsiteX30" fmla="*/ 138796 w 331564"/>
              <a:gd name="connsiteY30" fmla="*/ 166146 h 564101"/>
              <a:gd name="connsiteX31" fmla="*/ 37632 w 331564"/>
              <a:gd name="connsiteY31" fmla="*/ 204100 h 564101"/>
              <a:gd name="connsiteX32" fmla="*/ 58530 w 331564"/>
              <a:gd name="connsiteY32" fmla="*/ 158105 h 564101"/>
              <a:gd name="connsiteX33" fmla="*/ 12535 w 331564"/>
              <a:gd name="connsiteY33" fmla="*/ 137207 h 564101"/>
              <a:gd name="connsiteX34" fmla="*/ 138796 w 331564"/>
              <a:gd name="connsiteY34" fmla="*/ 89837 h 564101"/>
              <a:gd name="connsiteX35" fmla="*/ 138796 w 331564"/>
              <a:gd name="connsiteY35" fmla="*/ 7620 h 564101"/>
              <a:gd name="connsiteX36" fmla="*/ 146416 w 331564"/>
              <a:gd name="connsiteY36" fmla="*/ 0 h 56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1564" h="564101">
                <a:moveTo>
                  <a:pt x="146416" y="0"/>
                </a:moveTo>
                <a:lnTo>
                  <a:pt x="176895" y="0"/>
                </a:lnTo>
                <a:cubicBezTo>
                  <a:pt x="181103" y="0"/>
                  <a:pt x="184515" y="3412"/>
                  <a:pt x="184515" y="7620"/>
                </a:cubicBezTo>
                <a:lnTo>
                  <a:pt x="184515" y="72684"/>
                </a:lnTo>
                <a:lnTo>
                  <a:pt x="285569" y="34770"/>
                </a:lnTo>
                <a:lnTo>
                  <a:pt x="331564" y="55668"/>
                </a:lnTo>
                <a:lnTo>
                  <a:pt x="310666" y="101663"/>
                </a:lnTo>
                <a:lnTo>
                  <a:pt x="184515" y="148993"/>
                </a:lnTo>
                <a:lnTo>
                  <a:pt x="184515" y="269997"/>
                </a:lnTo>
                <a:lnTo>
                  <a:pt x="328899" y="292866"/>
                </a:lnTo>
                <a:lnTo>
                  <a:pt x="288028" y="322560"/>
                </a:lnTo>
                <a:lnTo>
                  <a:pt x="317723" y="363432"/>
                </a:lnTo>
                <a:lnTo>
                  <a:pt x="184515" y="342334"/>
                </a:lnTo>
                <a:lnTo>
                  <a:pt x="184515" y="526856"/>
                </a:lnTo>
                <a:cubicBezTo>
                  <a:pt x="184515" y="531064"/>
                  <a:pt x="181103" y="534476"/>
                  <a:pt x="176895" y="534476"/>
                </a:cubicBezTo>
                <a:lnTo>
                  <a:pt x="161683" y="534476"/>
                </a:lnTo>
                <a:lnTo>
                  <a:pt x="193510" y="535639"/>
                </a:lnTo>
                <a:cubicBezTo>
                  <a:pt x="222883" y="537888"/>
                  <a:pt x="243492" y="543152"/>
                  <a:pt x="243492" y="549288"/>
                </a:cubicBezTo>
                <a:lnTo>
                  <a:pt x="243491" y="564101"/>
                </a:lnTo>
                <a:lnTo>
                  <a:pt x="79820" y="564101"/>
                </a:lnTo>
                <a:lnTo>
                  <a:pt x="79820" y="549288"/>
                </a:lnTo>
                <a:cubicBezTo>
                  <a:pt x="79820" y="543152"/>
                  <a:pt x="100429" y="537888"/>
                  <a:pt x="129802" y="535639"/>
                </a:cubicBezTo>
                <a:lnTo>
                  <a:pt x="161629" y="534476"/>
                </a:lnTo>
                <a:lnTo>
                  <a:pt x="146416" y="534476"/>
                </a:lnTo>
                <a:cubicBezTo>
                  <a:pt x="142208" y="534476"/>
                  <a:pt x="138796" y="531064"/>
                  <a:pt x="138796" y="526856"/>
                </a:cubicBezTo>
                <a:lnTo>
                  <a:pt x="138796" y="335093"/>
                </a:lnTo>
                <a:lnTo>
                  <a:pt x="29695" y="317813"/>
                </a:lnTo>
                <a:lnTo>
                  <a:pt x="0" y="276941"/>
                </a:lnTo>
                <a:lnTo>
                  <a:pt x="40871" y="247246"/>
                </a:lnTo>
                <a:lnTo>
                  <a:pt x="138796" y="262756"/>
                </a:lnTo>
                <a:lnTo>
                  <a:pt x="138796" y="166146"/>
                </a:lnTo>
                <a:lnTo>
                  <a:pt x="37632" y="204100"/>
                </a:lnTo>
                <a:lnTo>
                  <a:pt x="58530" y="158105"/>
                </a:lnTo>
                <a:lnTo>
                  <a:pt x="12535" y="137207"/>
                </a:lnTo>
                <a:lnTo>
                  <a:pt x="138796" y="89837"/>
                </a:lnTo>
                <a:lnTo>
                  <a:pt x="138796" y="7620"/>
                </a:lnTo>
                <a:cubicBezTo>
                  <a:pt x="138796" y="3412"/>
                  <a:pt x="142208" y="0"/>
                  <a:pt x="14641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32649" y="1204535"/>
            <a:ext cx="2834640" cy="804672"/>
          </a:xfrm>
          <a:prstGeom prst="rect">
            <a:avLst/>
          </a:prstGeo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Value &amp; Outcome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02259" y="1390418"/>
            <a:ext cx="549066" cy="385492"/>
            <a:chOff x="3843717" y="3180543"/>
            <a:chExt cx="1813617" cy="1245818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3843717" y="4074453"/>
              <a:ext cx="234669" cy="35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38454" y="3997838"/>
              <a:ext cx="234669" cy="4285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33191" y="3892573"/>
              <a:ext cx="234669" cy="5337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7928" y="3576680"/>
              <a:ext cx="234669" cy="84968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2665" y="3180543"/>
              <a:ext cx="234669" cy="12458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154209" y="2025863"/>
            <a:ext cx="2806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An Info-Tech Consulting Analyst will discuss with you: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0866" y="2019179"/>
            <a:ext cx="282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At the conclusion of the Guided Implementation call, you will have: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7174" y="5491804"/>
            <a:ext cx="8646207" cy="320040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FFFFFF"/>
                </a:solidFill>
              </a:rPr>
              <a:t>Arrange a call now:</a:t>
            </a:r>
          </a:p>
        </p:txBody>
      </p:sp>
      <p:sp>
        <p:nvSpPr>
          <p:cNvPr id="47" name="Freeform 46"/>
          <p:cNvSpPr/>
          <p:nvPr/>
        </p:nvSpPr>
        <p:spPr>
          <a:xfrm rot="19343114">
            <a:off x="8079721" y="337681"/>
            <a:ext cx="286530" cy="702289"/>
          </a:xfrm>
          <a:custGeom>
            <a:avLst/>
            <a:gdLst>
              <a:gd name="connsiteX0" fmla="*/ 252432 w 286530"/>
              <a:gd name="connsiteY0" fmla="*/ 17456 h 702289"/>
              <a:gd name="connsiteX1" fmla="*/ 269887 w 286530"/>
              <a:gd name="connsiteY1" fmla="*/ 59599 h 702289"/>
              <a:gd name="connsiteX2" fmla="*/ 269887 w 286530"/>
              <a:gd name="connsiteY2" fmla="*/ 115944 h 702289"/>
              <a:gd name="connsiteX3" fmla="*/ 210288 w 286530"/>
              <a:gd name="connsiteY3" fmla="*/ 175543 h 702289"/>
              <a:gd name="connsiteX4" fmla="*/ 135246 w 286530"/>
              <a:gd name="connsiteY4" fmla="*/ 175543 h 702289"/>
              <a:gd name="connsiteX5" fmla="*/ 107408 w 286530"/>
              <a:gd name="connsiteY5" fmla="*/ 169922 h 702289"/>
              <a:gd name="connsiteX6" fmla="*/ 98443 w 286530"/>
              <a:gd name="connsiteY6" fmla="*/ 163878 h 702289"/>
              <a:gd name="connsiteX7" fmla="*/ 97499 w 286530"/>
              <a:gd name="connsiteY7" fmla="*/ 170341 h 702289"/>
              <a:gd name="connsiteX8" fmla="*/ 89081 w 286530"/>
              <a:gd name="connsiteY8" fmla="*/ 351864 h 702289"/>
              <a:gd name="connsiteX9" fmla="*/ 97487 w 286530"/>
              <a:gd name="connsiteY9" fmla="*/ 533122 h 702289"/>
              <a:gd name="connsiteX10" fmla="*/ 112880 w 286530"/>
              <a:gd name="connsiteY10" fmla="*/ 526746 h 702289"/>
              <a:gd name="connsiteX11" fmla="*/ 226931 w 286530"/>
              <a:gd name="connsiteY11" fmla="*/ 526746 h 702289"/>
              <a:gd name="connsiteX12" fmla="*/ 286530 w 286530"/>
              <a:gd name="connsiteY12" fmla="*/ 586345 h 702289"/>
              <a:gd name="connsiteX13" fmla="*/ 286529 w 286530"/>
              <a:gd name="connsiteY13" fmla="*/ 642690 h 702289"/>
              <a:gd name="connsiteX14" fmla="*/ 226930 w 286530"/>
              <a:gd name="connsiteY14" fmla="*/ 702289 h 702289"/>
              <a:gd name="connsiteX15" fmla="*/ 112880 w 286530"/>
              <a:gd name="connsiteY15" fmla="*/ 702289 h 702289"/>
              <a:gd name="connsiteX16" fmla="*/ 89892 w 286530"/>
              <a:gd name="connsiteY16" fmla="*/ 692767 h 702289"/>
              <a:gd name="connsiteX17" fmla="*/ 86996 w 286530"/>
              <a:gd name="connsiteY17" fmla="*/ 685776 h 702289"/>
              <a:gd name="connsiteX18" fmla="*/ 74614 w 286530"/>
              <a:gd name="connsiteY18" fmla="*/ 674751 h 702289"/>
              <a:gd name="connsiteX19" fmla="*/ 0 w 286530"/>
              <a:gd name="connsiteY19" fmla="*/ 351865 h 702289"/>
              <a:gd name="connsiteX20" fmla="*/ 97547 w 286530"/>
              <a:gd name="connsiteY20" fmla="*/ 8561 h 702289"/>
              <a:gd name="connsiteX21" fmla="*/ 107177 w 286530"/>
              <a:gd name="connsiteY21" fmla="*/ 5776 h 702289"/>
              <a:gd name="connsiteX22" fmla="*/ 107408 w 286530"/>
              <a:gd name="connsiteY22" fmla="*/ 5620 h 702289"/>
              <a:gd name="connsiteX23" fmla="*/ 108427 w 286530"/>
              <a:gd name="connsiteY23" fmla="*/ 5414 h 702289"/>
              <a:gd name="connsiteX24" fmla="*/ 122168 w 286530"/>
              <a:gd name="connsiteY24" fmla="*/ 1441 h 702289"/>
              <a:gd name="connsiteX25" fmla="*/ 121988 w 286530"/>
              <a:gd name="connsiteY25" fmla="*/ 2677 h 702289"/>
              <a:gd name="connsiteX26" fmla="*/ 135246 w 286530"/>
              <a:gd name="connsiteY26" fmla="*/ 0 h 702289"/>
              <a:gd name="connsiteX27" fmla="*/ 210288 w 286530"/>
              <a:gd name="connsiteY27" fmla="*/ 0 h 702289"/>
              <a:gd name="connsiteX28" fmla="*/ 252432 w 286530"/>
              <a:gd name="connsiteY28" fmla="*/ 17456 h 7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6530" h="702289">
                <a:moveTo>
                  <a:pt x="252432" y="17456"/>
                </a:moveTo>
                <a:cubicBezTo>
                  <a:pt x="263217" y="28241"/>
                  <a:pt x="269887" y="43141"/>
                  <a:pt x="269887" y="59599"/>
                </a:cubicBezTo>
                <a:lnTo>
                  <a:pt x="269887" y="115944"/>
                </a:lnTo>
                <a:cubicBezTo>
                  <a:pt x="269887" y="148860"/>
                  <a:pt x="243204" y="175543"/>
                  <a:pt x="210288" y="175543"/>
                </a:cubicBezTo>
                <a:lnTo>
                  <a:pt x="135246" y="175543"/>
                </a:lnTo>
                <a:cubicBezTo>
                  <a:pt x="125372" y="175543"/>
                  <a:pt x="115965" y="173542"/>
                  <a:pt x="107408" y="169922"/>
                </a:cubicBezTo>
                <a:lnTo>
                  <a:pt x="98443" y="163878"/>
                </a:lnTo>
                <a:lnTo>
                  <a:pt x="97499" y="170341"/>
                </a:lnTo>
                <a:cubicBezTo>
                  <a:pt x="91936" y="229261"/>
                  <a:pt x="89081" y="290286"/>
                  <a:pt x="89081" y="351864"/>
                </a:cubicBezTo>
                <a:lnTo>
                  <a:pt x="97487" y="533122"/>
                </a:lnTo>
                <a:lnTo>
                  <a:pt x="112880" y="526746"/>
                </a:lnTo>
                <a:lnTo>
                  <a:pt x="226931" y="526746"/>
                </a:lnTo>
                <a:cubicBezTo>
                  <a:pt x="259846" y="526746"/>
                  <a:pt x="286530" y="553429"/>
                  <a:pt x="286530" y="586345"/>
                </a:cubicBezTo>
                <a:lnTo>
                  <a:pt x="286529" y="642690"/>
                </a:lnTo>
                <a:cubicBezTo>
                  <a:pt x="286529" y="675606"/>
                  <a:pt x="259847" y="702289"/>
                  <a:pt x="226930" y="702289"/>
                </a:cubicBezTo>
                <a:lnTo>
                  <a:pt x="112880" y="702289"/>
                </a:lnTo>
                <a:cubicBezTo>
                  <a:pt x="103903" y="702289"/>
                  <a:pt x="95775" y="698650"/>
                  <a:pt x="89892" y="692767"/>
                </a:cubicBezTo>
                <a:lnTo>
                  <a:pt x="86996" y="685776"/>
                </a:lnTo>
                <a:lnTo>
                  <a:pt x="74614" y="674751"/>
                </a:lnTo>
                <a:cubicBezTo>
                  <a:pt x="30766" y="621554"/>
                  <a:pt x="0" y="497015"/>
                  <a:pt x="0" y="351865"/>
                </a:cubicBezTo>
                <a:cubicBezTo>
                  <a:pt x="0" y="182523"/>
                  <a:pt x="41876" y="41236"/>
                  <a:pt x="97547" y="8561"/>
                </a:cubicBezTo>
                <a:lnTo>
                  <a:pt x="107177" y="5776"/>
                </a:lnTo>
                <a:lnTo>
                  <a:pt x="107408" y="5620"/>
                </a:lnTo>
                <a:lnTo>
                  <a:pt x="108427" y="5414"/>
                </a:lnTo>
                <a:lnTo>
                  <a:pt x="122168" y="1441"/>
                </a:lnTo>
                <a:lnTo>
                  <a:pt x="121988" y="2677"/>
                </a:lnTo>
                <a:lnTo>
                  <a:pt x="135246" y="0"/>
                </a:lnTo>
                <a:lnTo>
                  <a:pt x="210288" y="0"/>
                </a:lnTo>
                <a:cubicBezTo>
                  <a:pt x="226746" y="0"/>
                  <a:pt x="241646" y="6671"/>
                  <a:pt x="252432" y="174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>
          <a:xfrm>
            <a:off x="283988" y="2025650"/>
            <a:ext cx="2798064" cy="3316288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3"/>
          </p:nvPr>
        </p:nvSpPr>
        <p:spPr>
          <a:xfrm>
            <a:off x="3144139" y="2420513"/>
            <a:ext cx="2816352" cy="2915761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032649" y="2420512"/>
            <a:ext cx="2834640" cy="2926525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9937" y="5821933"/>
            <a:ext cx="8622792" cy="482614"/>
          </a:xfr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Email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  <a:hlinkClick r:id="rId2"/>
              </a:rPr>
              <a:t>GuidedImplementations@InfoTech.com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or call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</a:rPr>
              <a:t>1-888-670-8889 and ask for the Guided Implementation Coordinator to book a Guided Implementation in your organization.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323528" y="1221621"/>
            <a:ext cx="922384" cy="8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5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7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8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9" name="Rectangle 28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70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716145"/>
            <a:ext cx="3917950" cy="354967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715783"/>
            <a:ext cx="3711575" cy="3550033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801692"/>
            <a:ext cx="0" cy="33606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472940" y="1801692"/>
            <a:ext cx="0" cy="33606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0" name="Rectangle 39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1" name="Picture 40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2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grpSp>
        <p:nvGrpSpPr>
          <p:cNvPr id="25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6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7" name="Picture 13" descr="tool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9" name="Rectangle 28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46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4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5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6" name="Rectangle 25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470699" y="1655754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5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6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7" name="Rectangle 26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48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3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4" name="Picture 13" descr="tool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5" name="Rectangle 24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327191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9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50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grpSp>
        <p:nvGrpSpPr>
          <p:cNvPr id="24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25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26" name="Picture 13" descr="tool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7" name="Rectangle 26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57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171507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20688" y="3986213"/>
            <a:ext cx="3740150" cy="2014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60413" y="1197814"/>
            <a:ext cx="671512" cy="339725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 smtClean="0"/>
              <a:t>#.#</a:t>
            </a:r>
            <a:endParaRPr lang="en-CA" dirty="0"/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grpSp>
        <p:nvGrpSpPr>
          <p:cNvPr id="29" name="Group 6"/>
          <p:cNvGrpSpPr>
            <a:grpSpLocks noChangeAspect="1"/>
          </p:cNvGrpSpPr>
          <p:nvPr userDrawn="1"/>
        </p:nvGrpSpPr>
        <p:grpSpPr>
          <a:xfrm>
            <a:off x="4472940" y="5502293"/>
            <a:ext cx="780866" cy="757991"/>
            <a:chOff x="3375893" y="3714688"/>
            <a:chExt cx="815991" cy="792088"/>
          </a:xfrm>
          <a:effectLst>
            <a:outerShdw blurRad="12700" dist="12700" dir="2700000" algn="tl" rotWithShape="0">
              <a:prstClr val="black">
                <a:alpha val="4000"/>
              </a:prstClr>
            </a:outerShdw>
          </a:effectLst>
        </p:grpSpPr>
        <p:sp>
          <p:nvSpPr>
            <p:cNvPr id="30" name="Rounded Rectangle 6"/>
            <p:cNvSpPr/>
            <p:nvPr/>
          </p:nvSpPr>
          <p:spPr>
            <a:xfrm>
              <a:off x="3375893" y="3714688"/>
              <a:ext cx="815991" cy="792088"/>
            </a:xfrm>
            <a:prstGeom prst="roundRect">
              <a:avLst>
                <a:gd name="adj" fmla="val 0"/>
              </a:avLst>
            </a:prstGeom>
            <a:solidFill>
              <a:srgbClr val="7B7B7B">
                <a:lumMod val="20000"/>
                <a:lumOff val="80000"/>
              </a:srgbClr>
            </a:solidFill>
            <a:ln w="25400" cap="flat" cmpd="sng" algn="ctr">
              <a:noFill/>
              <a:prstDash val="solid"/>
            </a:ln>
            <a:effectLst>
              <a:outerShdw blurRad="12700" dist="25400" dir="2700000" algn="tl" rotWithShape="0">
                <a:prstClr val="black">
                  <a:alpha val="4000"/>
                </a:prstClr>
              </a:outerShdw>
            </a:effectLst>
          </p:spPr>
          <p:txBody>
            <a:bodyPr rtlCol="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31" name="Picture 13" descr="tool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2" name="Rectangle 31"/>
          <p:cNvSpPr/>
          <p:nvPr userDrawn="1"/>
        </p:nvSpPr>
        <p:spPr>
          <a:xfrm>
            <a:off x="5332451" y="5500592"/>
            <a:ext cx="3436174" cy="761391"/>
          </a:xfrm>
          <a:prstGeom prst="rect">
            <a:avLst/>
          </a:prstGeom>
          <a:solidFill>
            <a:schemeClr val="accent6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408269" y="5528899"/>
            <a:ext cx="3284538" cy="69980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 b="0" i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[Workshop]</a:t>
            </a:r>
            <a:endParaRPr lang="en-CA" sz="1400" b="1" i="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02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327191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9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50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</p:spTree>
    <p:extLst>
      <p:ext uri="{BB962C8B-B14F-4D97-AF65-F5344CB8AC3E}">
        <p14:creationId xmlns:p14="http://schemas.microsoft.com/office/powerpoint/2010/main" val="2228430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327191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3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9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50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4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1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2075379"/>
            <a:ext cx="3917950" cy="31904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993901"/>
            <a:ext cx="3711575" cy="327191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257174" y="1198369"/>
            <a:ext cx="8638963" cy="370246"/>
          </a:xfrm>
          <a:prstGeom prst="rect">
            <a:avLst/>
          </a:prstGeom>
          <a:solidFill>
            <a:srgbClr val="2F76B7"/>
          </a:solidFill>
          <a:ln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95589" y="1208484"/>
            <a:ext cx="343389" cy="339694"/>
            <a:chOff x="6986062" y="224644"/>
            <a:chExt cx="731520" cy="731520"/>
          </a:xfrm>
        </p:grpSpPr>
        <p:sp>
          <p:nvSpPr>
            <p:cNvPr id="47" name="Rectangle 46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48" name="Picture 47" descr="on-site-workshops.png"/>
            <p:cNvPicPr>
              <a:picLocks noChangeAspect="1"/>
            </p:cNvPicPr>
            <p:nvPr/>
          </p:nvPicPr>
          <p:blipFill rotWithShape="1">
            <a:blip r:embed="rId3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9" name="Text Placeholder 26"/>
          <p:cNvSpPr>
            <a:spLocks noGrp="1"/>
          </p:cNvSpPr>
          <p:nvPr>
            <p:ph type="body" sz="quarter" idx="13" hasCustomPrompt="1"/>
          </p:nvPr>
        </p:nvSpPr>
        <p:spPr>
          <a:xfrm>
            <a:off x="773313" y="1198370"/>
            <a:ext cx="657225" cy="370432"/>
          </a:xfrm>
        </p:spPr>
        <p:txBody>
          <a:bodyPr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#.#</a:t>
            </a:r>
          </a:p>
        </p:txBody>
      </p:sp>
      <p:sp>
        <p:nvSpPr>
          <p:cNvPr id="50" name="Text Placeholder 26"/>
          <p:cNvSpPr>
            <a:spLocks noGrp="1"/>
          </p:cNvSpPr>
          <p:nvPr>
            <p:ph type="body" sz="quarter" idx="14" hasCustomPrompt="1"/>
          </p:nvPr>
        </p:nvSpPr>
        <p:spPr>
          <a:xfrm>
            <a:off x="1431280" y="1208485"/>
            <a:ext cx="7427054" cy="356730"/>
          </a:xfrm>
        </p:spPr>
        <p:txBody>
          <a:bodyPr anchor="ctr"/>
          <a:lstStyle>
            <a:lvl1pPr marL="0" indent="0" algn="r">
              <a:buNone/>
              <a:defRPr baseline="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  <a:lvl3pPr marL="361950" indent="0">
              <a:buNone/>
              <a:defRPr/>
            </a:lvl3pPr>
            <a:lvl4pPr marL="542925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[Provide estimated time for workshop activity or other guidelines.]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4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36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latinLnBrk="0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rgbClr val="D9A210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sections (Georgia, 24pt)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540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1494884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21487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269227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263211"/>
            <a:ext cx="4713222" cy="383015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283745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39" y="1376773"/>
            <a:ext cx="1035598" cy="113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355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23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1399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51520" y="1132006"/>
            <a:ext cx="365168" cy="36469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616688" y="1132006"/>
            <a:ext cx="8260611" cy="3646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333333"/>
              </a:solidFill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272071" y="1144504"/>
            <a:ext cx="344617" cy="339694"/>
            <a:chOff x="6983446" y="224644"/>
            <a:chExt cx="734136" cy="731520"/>
          </a:xfrm>
          <a:solidFill>
            <a:schemeClr val="accent1"/>
          </a:solidFill>
        </p:grpSpPr>
        <p:sp>
          <p:nvSpPr>
            <p:cNvPr id="23" name="Rectangle 2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24" name="Picture 2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6983446" y="336280"/>
              <a:ext cx="734136" cy="50824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74911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1520" y="1132006"/>
            <a:ext cx="365168" cy="36469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16688" y="1132006"/>
            <a:ext cx="8260611" cy="3646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rgbClr val="333333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72071" y="1144504"/>
            <a:ext cx="344617" cy="339694"/>
            <a:chOff x="6983446" y="224644"/>
            <a:chExt cx="734136" cy="731520"/>
          </a:xfrm>
          <a:solidFill>
            <a:schemeClr val="accent1"/>
          </a:solidFill>
        </p:grpSpPr>
        <p:sp>
          <p:nvSpPr>
            <p:cNvPr id="13" name="Rectangle 12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6983446" y="336280"/>
              <a:ext cx="734136" cy="508248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95685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356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281708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5A7D5C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16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  <p:extLst>
      <p:ext uri="{BB962C8B-B14F-4D97-AF65-F5344CB8AC3E}">
        <p14:creationId xmlns:p14="http://schemas.microsoft.com/office/powerpoint/2010/main" val="199437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63909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70588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125013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255868" y="4125411"/>
            <a:ext cx="8640578" cy="461665"/>
            <a:chOff x="247848" y="4125411"/>
            <a:chExt cx="8640578" cy="461665"/>
          </a:xfrm>
        </p:grpSpPr>
        <p:sp>
          <p:nvSpPr>
            <p:cNvPr id="9" name="Rectangle 8"/>
            <p:cNvSpPr/>
            <p:nvPr userDrawn="1"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solidFill>
              <a:srgbClr val="5A7D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400" b="1" dirty="0">
                  <a:solidFill>
                    <a:srgbClr val="FFFFFF"/>
                  </a:solidFill>
                </a:rPr>
                <a:t>Resolution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4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>
                  <a:solidFill>
                    <a:srgbClr val="FFFFFF"/>
                  </a:solidFill>
                  <a:sym typeface="Wingdings" panose="05000000000000000000" pitchFamily="2" charset="2"/>
                </a:rPr>
                <a:t>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rgbClr val="A241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rgbClr val="FFFFFF"/>
                  </a:solidFill>
                </a:rPr>
                <a:t>Situation</a:t>
              </a:r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rgbClr val="333333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>
                  <a:solidFill>
                    <a:srgbClr val="924E6B"/>
                  </a:solidFill>
                </a:rPr>
                <a:t>!</a:t>
              </a:r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247848" y="2639247"/>
            <a:ext cx="5266944" cy="369332"/>
            <a:chOff x="251520" y="2526953"/>
            <a:chExt cx="5266944" cy="36933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rgbClr val="007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>
                  <a:solidFill>
                    <a:srgbClr val="FFFFFF"/>
                  </a:solidFill>
                </a:rPr>
                <a:t>Complication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FFFF"/>
                  </a:solidFill>
                </a:rPr>
                <a:t>?</a:t>
              </a: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736405" y="1210905"/>
            <a:ext cx="3084068" cy="285749"/>
            <a:chOff x="2267744" y="1844804"/>
            <a:chExt cx="3084068" cy="285749"/>
          </a:xfrm>
          <a:solidFill>
            <a:srgbClr val="FF3C0D"/>
          </a:solidFill>
        </p:grpSpPr>
        <p:sp>
          <p:nvSpPr>
            <p:cNvPr id="31" name="Round Same Side Corner Rectangle 97"/>
            <p:cNvSpPr/>
            <p:nvPr/>
          </p:nvSpPr>
          <p:spPr>
            <a:xfrm>
              <a:off x="2267744" y="1844804"/>
              <a:ext cx="3084068" cy="285749"/>
            </a:xfrm>
            <a:prstGeom prst="rect">
              <a:avLst/>
            </a:prstGeom>
            <a:solidFill>
              <a:srgbClr val="D17D0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>
                  <a:solidFill>
                    <a:srgbClr val="FFFFFF"/>
                  </a:solidFill>
                  <a:latin typeface="Georgia"/>
                </a:rPr>
                <a:t>Info-Tech Insight</a:t>
              </a:r>
            </a:p>
          </p:txBody>
        </p:sp>
        <p:pic>
          <p:nvPicPr>
            <p:cNvPr id="32" name="Picture 31" descr="insight-sm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4425" y="1889932"/>
              <a:ext cx="240000" cy="180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54460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53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42.xml"/><Relationship Id="rId19" Type="http://schemas.openxmlformats.org/officeDocument/2006/relationships/slideLayout" Target="../slideLayouts/slideLayout51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slideLayout" Target="../slideLayouts/slideLayout5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26" Type="http://schemas.openxmlformats.org/officeDocument/2006/relationships/slideLayout" Target="../slideLayouts/slideLayout80.xml"/><Relationship Id="rId39" Type="http://schemas.openxmlformats.org/officeDocument/2006/relationships/slideLayout" Target="../slideLayouts/slideLayout93.xml"/><Relationship Id="rId3" Type="http://schemas.openxmlformats.org/officeDocument/2006/relationships/slideLayout" Target="../slideLayouts/slideLayout57.xml"/><Relationship Id="rId21" Type="http://schemas.openxmlformats.org/officeDocument/2006/relationships/slideLayout" Target="../slideLayouts/slideLayout75.xml"/><Relationship Id="rId34" Type="http://schemas.openxmlformats.org/officeDocument/2006/relationships/slideLayout" Target="../slideLayouts/slideLayout88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5" Type="http://schemas.openxmlformats.org/officeDocument/2006/relationships/slideLayout" Target="../slideLayouts/slideLayout79.xml"/><Relationship Id="rId33" Type="http://schemas.openxmlformats.org/officeDocument/2006/relationships/slideLayout" Target="../slideLayouts/slideLayout87.xml"/><Relationship Id="rId38" Type="http://schemas.openxmlformats.org/officeDocument/2006/relationships/slideLayout" Target="../slideLayouts/slideLayout92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29" Type="http://schemas.openxmlformats.org/officeDocument/2006/relationships/slideLayout" Target="../slideLayouts/slideLayout83.xml"/><Relationship Id="rId41" Type="http://schemas.openxmlformats.org/officeDocument/2006/relationships/theme" Target="../theme/theme3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24" Type="http://schemas.openxmlformats.org/officeDocument/2006/relationships/slideLayout" Target="../slideLayouts/slideLayout78.xml"/><Relationship Id="rId32" Type="http://schemas.openxmlformats.org/officeDocument/2006/relationships/slideLayout" Target="../slideLayouts/slideLayout86.xml"/><Relationship Id="rId37" Type="http://schemas.openxmlformats.org/officeDocument/2006/relationships/slideLayout" Target="../slideLayouts/slideLayout91.xml"/><Relationship Id="rId40" Type="http://schemas.openxmlformats.org/officeDocument/2006/relationships/slideLayout" Target="../slideLayouts/slideLayout94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23" Type="http://schemas.openxmlformats.org/officeDocument/2006/relationships/slideLayout" Target="../slideLayouts/slideLayout77.xml"/><Relationship Id="rId28" Type="http://schemas.openxmlformats.org/officeDocument/2006/relationships/slideLayout" Target="../slideLayouts/slideLayout82.xml"/><Relationship Id="rId36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31" Type="http://schemas.openxmlformats.org/officeDocument/2006/relationships/slideLayout" Target="../slideLayouts/slideLayout85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slideLayout" Target="../slideLayouts/slideLayout76.xml"/><Relationship Id="rId27" Type="http://schemas.openxmlformats.org/officeDocument/2006/relationships/slideLayout" Target="../slideLayouts/slideLayout81.xml"/><Relationship Id="rId30" Type="http://schemas.openxmlformats.org/officeDocument/2006/relationships/slideLayout" Target="../slideLayouts/slideLayout84.xml"/><Relationship Id="rId35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kern="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5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811" r:id="rId11"/>
    <p:sldLayoutId id="2147483805" r:id="rId12"/>
    <p:sldLayoutId id="2147483684" r:id="rId13"/>
    <p:sldLayoutId id="2147483685" r:id="rId14"/>
    <p:sldLayoutId id="2147483809" r:id="rId15"/>
    <p:sldLayoutId id="2147483686" r:id="rId16"/>
    <p:sldLayoutId id="2147483810" r:id="rId17"/>
    <p:sldLayoutId id="2147483807" r:id="rId18"/>
    <p:sldLayoutId id="2147483806" r:id="rId19"/>
    <p:sldLayoutId id="2147483812" r:id="rId20"/>
    <p:sldLayoutId id="2147483808" r:id="rId21"/>
    <p:sldLayoutId id="2147483813" r:id="rId22"/>
    <p:sldLayoutId id="2147483816" r:id="rId23"/>
    <p:sldLayoutId id="2147483814" r:id="rId24"/>
    <p:sldLayoutId id="2147483815" r:id="rId25"/>
    <p:sldLayoutId id="2147483687" r:id="rId26"/>
    <p:sldLayoutId id="2147483688" r:id="rId27"/>
    <p:sldLayoutId id="2147483689" r:id="rId28"/>
    <p:sldLayoutId id="2147483693" r:id="rId29"/>
    <p:sldLayoutId id="2147483694" r:id="rId30"/>
    <p:sldLayoutId id="2147483696" r:id="rId31"/>
    <p:sldLayoutId id="2147483720" r:id="rId3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kern="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2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864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kern="0" dirty="0">
                <a:solidFill>
                  <a:srgbClr val="FFFFFF"/>
                </a:solidFill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3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  <p:sldLayoutId id="2147483839" r:id="rId18"/>
    <p:sldLayoutId id="2147483840" r:id="rId19"/>
    <p:sldLayoutId id="2147483841" r:id="rId20"/>
    <p:sldLayoutId id="2147483842" r:id="rId21"/>
    <p:sldLayoutId id="2147483843" r:id="rId22"/>
    <p:sldLayoutId id="2147483844" r:id="rId23"/>
    <p:sldLayoutId id="2147483845" r:id="rId24"/>
    <p:sldLayoutId id="2147483846" r:id="rId25"/>
    <p:sldLayoutId id="2147483847" r:id="rId26"/>
    <p:sldLayoutId id="2147483848" r:id="rId27"/>
    <p:sldLayoutId id="2147483849" r:id="rId28"/>
    <p:sldLayoutId id="2147483850" r:id="rId29"/>
    <p:sldLayoutId id="2147483851" r:id="rId30"/>
    <p:sldLayoutId id="2147483852" r:id="rId31"/>
    <p:sldLayoutId id="2147483853" r:id="rId32"/>
    <p:sldLayoutId id="2147483854" r:id="rId33"/>
    <p:sldLayoutId id="2147483855" r:id="rId34"/>
    <p:sldLayoutId id="2147483856" r:id="rId35"/>
    <p:sldLayoutId id="2147483857" r:id="rId36"/>
    <p:sldLayoutId id="2147483858" r:id="rId37"/>
    <p:sldLayoutId id="2147483859" r:id="rId38"/>
    <p:sldLayoutId id="2147483860" r:id="rId39"/>
    <p:sldLayoutId id="2147483861" r:id="rId4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://www.infotech.com/" TargetMode="External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13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Relationship Id="rId1" Type="http://schemas.openxmlformats.org/officeDocument/2006/relationships/slideLayout" Target="../slideLayouts/slideLayout94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8.png"/><Relationship Id="rId7" Type="http://schemas.openxmlformats.org/officeDocument/2006/relationships/image" Target="../media/image13.png"/><Relationship Id="rId2" Type="http://schemas.openxmlformats.org/officeDocument/2006/relationships/hyperlink" Target="http://www.infotech.com/benchmarking/it-security/business-satisfaction-and-alignment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Relationship Id="rId5" Type="http://schemas.openxmlformats.org/officeDocument/2006/relationships/hyperlink" Target="mailto:WorkshopBooking@InfoTech.com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tech.com/benchmarking/it-security/business-satisfaction-and-alignment" TargetMode="External"/><Relationship Id="rId13" Type="http://schemas.openxmlformats.org/officeDocument/2006/relationships/hyperlink" Target="mailto:GuidedImplementations@InfoTech.com?subject=Build%20a%20Security%20Awareness%20and%20Training%20Program%20GI%201" TargetMode="External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15.png"/><Relationship Id="rId2" Type="http://schemas.openxmlformats.org/officeDocument/2006/relationships/tags" Target="../tags/tag18.xml"/><Relationship Id="rId16" Type="http://schemas.openxmlformats.org/officeDocument/2006/relationships/image" Target="../media/image14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21.png"/><Relationship Id="rId5" Type="http://schemas.openxmlformats.org/officeDocument/2006/relationships/tags" Target="../tags/tag21.xml"/><Relationship Id="rId15" Type="http://schemas.openxmlformats.org/officeDocument/2006/relationships/image" Target="../media/image13.png"/><Relationship Id="rId10" Type="http://schemas.openxmlformats.org/officeDocument/2006/relationships/image" Target="../media/image7.wmf"/><Relationship Id="rId4" Type="http://schemas.openxmlformats.org/officeDocument/2006/relationships/tags" Target="../tags/tag20.xml"/><Relationship Id="rId9" Type="http://schemas.openxmlformats.org/officeDocument/2006/relationships/image" Target="../media/image20.png"/><Relationship Id="rId14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13.png"/><Relationship Id="rId5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build-a-security-awareness-and-training-program-phases-1-4?utm_source=SS_Sample&amp;utm_medium=Collateral&amp;utm_campaign=Collateral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ueprint Title"/>
          <p:cNvSpPr>
            <a:spLocks noGrp="1"/>
          </p:cNvSpPr>
          <p:nvPr>
            <p:ph type="body" sz="quarter" idx="15"/>
          </p:nvPr>
        </p:nvSpPr>
        <p:spPr>
          <a:xfrm>
            <a:off x="774700" y="2816028"/>
            <a:ext cx="7454900" cy="899937"/>
          </a:xfrm>
        </p:spPr>
        <p:txBody>
          <a:bodyPr/>
          <a:lstStyle/>
          <a:p>
            <a:r>
              <a:rPr lang="en-US" dirty="0" smtClean="0"/>
              <a:t>Build a Security Awareness and Training Program</a:t>
            </a:r>
            <a:endParaRPr lang="en-US" dirty="0"/>
          </a:p>
        </p:txBody>
      </p:sp>
      <p:sp>
        <p:nvSpPr>
          <p:cNvPr id="5" name="Tagline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Your weakest link is between the keyboard and the chair.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pic>
          <p:nvPicPr>
            <p:cNvPr id="7" name="Picture 6" descr="sample-titlebar-itrgNEW.gif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/>
            <a:srcRect b="40634"/>
            <a:stretch>
              <a:fillRect/>
            </a:stretch>
          </p:blipFill>
          <p:spPr>
            <a:xfrm>
              <a:off x="0" y="5402461"/>
              <a:ext cx="9144000" cy="864096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0" y="6266557"/>
              <a:ext cx="9144000" cy="591443"/>
              <a:chOff x="0" y="6266557"/>
              <a:chExt cx="9144000" cy="59144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6266557"/>
                <a:ext cx="7308304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4625" algn="r"/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Info-Tech's products and services combine actionable insight and relevant advice with ready-to-use tools</a:t>
                </a:r>
                <a:b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and templates that cover the full spectrum of IT concerns.© 1997 - 2015 Info-Tech Research Group</a:t>
                </a:r>
                <a:endParaRPr lang="en-CA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08304" y="6266557"/>
                <a:ext cx="1835696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1" name="Picture 10" descr="itrg-logo-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529512" y="6360368"/>
                <a:ext cx="1400175" cy="381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1568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CA" dirty="0"/>
              <a:t>An adversary knows the user is always on, always </a:t>
            </a:r>
            <a:r>
              <a:rPr lang="en-CA" dirty="0" smtClean="0"/>
              <a:t>connected, </a:t>
            </a:r>
            <a:r>
              <a:rPr lang="en-CA" dirty="0"/>
              <a:t>and increasingly </a:t>
            </a:r>
            <a:r>
              <a:rPr lang="en-CA" dirty="0" smtClean="0"/>
              <a:t>mobile – the ability to exploit has exploded.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End users today need to be educated and aware of security more than ever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452832" y="4708159"/>
            <a:ext cx="6282031" cy="509451"/>
          </a:xfrm>
          <a:prstGeom prst="wedgeRoundRectCallout">
            <a:avLst>
              <a:gd name="adj1" fmla="val -19481"/>
              <a:gd name="adj2" fmla="val -64287"/>
              <a:gd name="adj3" fmla="val 16667"/>
            </a:avLst>
          </a:prstGeom>
          <a:ln w="28575">
            <a:solidFill>
              <a:schemeClr val="accent1"/>
            </a:solidFill>
          </a:ln>
        </p:spPr>
        <p:txBody>
          <a:bodyPr/>
          <a:lstStyle/>
          <a:p>
            <a:pPr marL="0" lvl="0" indent="0">
              <a:buNone/>
            </a:pPr>
            <a:r>
              <a:rPr lang="en-CA" b="1" dirty="0" smtClean="0"/>
              <a:t>Once you accept that your security prevention solutions won’t be successful 100% of the time, you realize the need for end-user security awareness and training. </a:t>
            </a:r>
            <a:endParaRPr lang="en-CA" b="1" dirty="0"/>
          </a:p>
        </p:txBody>
      </p:sp>
      <p:graphicFrame>
        <p:nvGraphicFramePr>
          <p:cNvPr id="5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381059"/>
              </p:ext>
            </p:extLst>
          </p:nvPr>
        </p:nvGraphicFramePr>
        <p:xfrm>
          <a:off x="270902" y="2508726"/>
          <a:ext cx="8602197" cy="1920240"/>
        </p:xfrm>
        <a:graphic>
          <a:graphicData uri="http://schemas.openxmlformats.org/drawingml/2006/table">
            <a:tbl>
              <a:tblPr firstRow="1" bandRow="1">
                <a:effectLst>
                  <a:outerShdw blurRad="12700" dist="12700" dir="2700000" algn="tl" rotWithShape="0">
                    <a:prstClr val="black">
                      <a:alpha val="4000"/>
                    </a:prstClr>
                  </a:outerShdw>
                </a:effectLst>
                <a:tableStyleId>{5C22544A-7EE6-4342-B048-85BDC9FD1C3A}</a:tableStyleId>
              </a:tblPr>
              <a:tblGrid>
                <a:gridCol w="2638218"/>
                <a:gridCol w="5963979"/>
              </a:tblGrid>
              <a:tr h="193153">
                <a:tc gridSpan="2">
                  <a:txBody>
                    <a:bodyPr/>
                    <a:lstStyle/>
                    <a:p>
                      <a:r>
                        <a:rPr lang="en-CA" sz="1200" dirty="0" smtClean="0"/>
                        <a:t>There are more and more reasons why end users need to be better educated today. </a:t>
                      </a:r>
                      <a:endParaRPr lang="en-CA" sz="12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193153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Mobile</a:t>
                      </a:r>
                      <a:r>
                        <a:rPr lang="en-CA" sz="1200" baseline="0" dirty="0" smtClean="0"/>
                        <a:t> Device Proliferation</a:t>
                      </a:r>
                      <a:endParaRPr lang="en-CA" sz="12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All users</a:t>
                      </a:r>
                      <a:r>
                        <a:rPr lang="en-CA" sz="1200" baseline="0" dirty="0" smtClean="0"/>
                        <a:t> have mobile devices, whether personal or corporate owned, resulting in an explosion of attack vectors. </a:t>
                      </a:r>
                      <a:endParaRPr lang="en-CA" sz="1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3153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Increased</a:t>
                      </a:r>
                      <a:r>
                        <a:rPr lang="en-CA" sz="1200" baseline="0" dirty="0" smtClean="0"/>
                        <a:t> Access to Sensitive Data</a:t>
                      </a:r>
                      <a:endParaRPr lang="en-CA" sz="12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Most users today either have unfettered access to corporate sensitive data or are able</a:t>
                      </a:r>
                      <a:r>
                        <a:rPr lang="en-CA" sz="1200" baseline="0" dirty="0" smtClean="0"/>
                        <a:t> to use privileged access credentials from other employees.</a:t>
                      </a:r>
                      <a:endParaRPr lang="en-CA" sz="1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3153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The Rise of Cyber Espionage</a:t>
                      </a:r>
                      <a:endParaRPr lang="en-CA" sz="12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Targeted attacks from nation</a:t>
                      </a:r>
                      <a:r>
                        <a:rPr lang="en-CA" sz="1200" baseline="0" dirty="0" smtClean="0"/>
                        <a:t>-backed hackers are common headlines in news today. </a:t>
                      </a:r>
                      <a:endParaRPr lang="en-CA" sz="1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3153"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Fast </a:t>
                      </a:r>
                      <a:r>
                        <a:rPr lang="en-CA" sz="1200" baseline="0" dirty="0" smtClean="0"/>
                        <a:t>Technological Advances</a:t>
                      </a:r>
                      <a:endParaRPr lang="en-CA" sz="12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The average consumer device changes</a:t>
                      </a:r>
                      <a:r>
                        <a:rPr lang="en-CA" sz="1200" baseline="0" dirty="0" smtClean="0"/>
                        <a:t> every three years, resulting in countless device types and operating systems that need to be secured. </a:t>
                      </a:r>
                      <a:endParaRPr lang="en-CA" sz="12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1" y="1889981"/>
            <a:ext cx="8651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Most technologies and security processes have long developed best practices with standard operating procedures. This is not true for the end user though. They operate in a world of near complete freedom that is expanding more and more.  </a:t>
            </a:r>
            <a:endParaRPr lang="en-CA" sz="1200" dirty="0"/>
          </a:p>
        </p:txBody>
      </p:sp>
      <p:grpSp>
        <p:nvGrpSpPr>
          <p:cNvPr id="7" name="Group 101"/>
          <p:cNvGrpSpPr/>
          <p:nvPr/>
        </p:nvGrpSpPr>
        <p:grpSpPr>
          <a:xfrm>
            <a:off x="409258" y="5464762"/>
            <a:ext cx="8336106" cy="888395"/>
            <a:chOff x="304383" y="5517063"/>
            <a:chExt cx="8336106" cy="888395"/>
          </a:xfrm>
        </p:grpSpPr>
        <p:sp>
          <p:nvSpPr>
            <p:cNvPr id="8" name="Rectangle 102"/>
            <p:cNvSpPr/>
            <p:nvPr/>
          </p:nvSpPr>
          <p:spPr>
            <a:xfrm>
              <a:off x="337457" y="5532210"/>
              <a:ext cx="8303032" cy="8603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25400" dist="254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074738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200" dirty="0" smtClean="0">
                  <a:solidFill>
                    <a:schemeClr val="tx1"/>
                  </a:solidFill>
                </a:rPr>
                <a:t>In </a:t>
              </a:r>
              <a:r>
                <a:rPr lang="en-CA" sz="1200" dirty="0">
                  <a:solidFill>
                    <a:schemeClr val="tx1"/>
                  </a:solidFill>
                </a:rPr>
                <a:t>the end, it is simply not possible </a:t>
              </a:r>
              <a:r>
                <a:rPr lang="en-CA" sz="1200" dirty="0" smtClean="0">
                  <a:solidFill>
                    <a:schemeClr val="tx1"/>
                  </a:solidFill>
                </a:rPr>
                <a:t>to make foolproof security that your end users can’t break. Engineering your </a:t>
              </a:r>
              <a:r>
                <a:rPr lang="en-CA" sz="1200" dirty="0">
                  <a:solidFill>
                    <a:schemeClr val="tx1"/>
                  </a:solidFill>
                </a:rPr>
                <a:t>security controls around your end </a:t>
              </a:r>
              <a:r>
                <a:rPr lang="en-CA" sz="1200" dirty="0" smtClean="0">
                  <a:solidFill>
                    <a:schemeClr val="tx1"/>
                  </a:solidFill>
                </a:rPr>
                <a:t>users is not a winnable strategy. </a:t>
              </a:r>
              <a:r>
                <a:rPr lang="en-CA" sz="1200" dirty="0">
                  <a:solidFill>
                    <a:schemeClr val="tx1"/>
                  </a:solidFill>
                </a:rPr>
                <a:t>They play a critical role in your organization’s security and need to be accounted for when preparing controls and techniques for your technology and processes</a:t>
              </a:r>
              <a:r>
                <a:rPr lang="en-CA" sz="1200" dirty="0" smtClean="0">
                  <a:solidFill>
                    <a:schemeClr val="tx1"/>
                  </a:solidFill>
                </a:rPr>
                <a:t>.</a:t>
              </a:r>
              <a:endParaRPr lang="en-CA" sz="1200" dirty="0">
                <a:solidFill>
                  <a:schemeClr val="tx1"/>
                </a:solidFill>
              </a:endParaRPr>
            </a:p>
          </p:txBody>
        </p:sp>
        <p:pic>
          <p:nvPicPr>
            <p:cNvPr id="9" name="Picture 10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383" y="5517063"/>
              <a:ext cx="838617" cy="888395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1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731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713670"/>
              </p:ext>
            </p:extLst>
          </p:nvPr>
        </p:nvGraphicFramePr>
        <p:xfrm>
          <a:off x="178667" y="2031000"/>
          <a:ext cx="54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Security culture is the lowest Information Security Governance and Management area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842932" y="3293533"/>
            <a:ext cx="550335" cy="26227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ular Callout 4"/>
          <p:cNvSpPr/>
          <p:nvPr/>
        </p:nvSpPr>
        <p:spPr>
          <a:xfrm>
            <a:off x="1627773" y="1197480"/>
            <a:ext cx="4773028" cy="1109301"/>
          </a:xfrm>
          <a:prstGeom prst="wedgeRectCallout">
            <a:avLst>
              <a:gd name="adj1" fmla="val 23477"/>
              <a:gd name="adj2" fmla="val 119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</a:rPr>
              <a:t>Based on the results from 145 unique organizations, Info-Tech Research Group determined that on average security culture was the lowest scoring governance and management area with a score of </a:t>
            </a:r>
            <a:r>
              <a:rPr lang="en-CA" sz="1200" b="1" dirty="0" smtClean="0">
                <a:solidFill>
                  <a:schemeClr val="tx1"/>
                </a:solidFill>
              </a:rPr>
              <a:t>40.5%.</a:t>
            </a:r>
            <a:r>
              <a:rPr lang="en-CA" sz="1200" dirty="0" smtClean="0">
                <a:solidFill>
                  <a:schemeClr val="tx1"/>
                </a:solidFill>
              </a:rPr>
              <a:t> In fact, </a:t>
            </a:r>
            <a:r>
              <a:rPr lang="en-CA" sz="1200" b="1" dirty="0" smtClean="0">
                <a:solidFill>
                  <a:schemeClr val="tx1"/>
                </a:solidFill>
              </a:rPr>
              <a:t>46%</a:t>
            </a:r>
            <a:r>
              <a:rPr lang="en-CA" sz="1200" dirty="0" smtClean="0">
                <a:solidFill>
                  <a:schemeClr val="tx1"/>
                </a:solidFill>
              </a:rPr>
              <a:t> of organizations had security culture as their </a:t>
            </a:r>
            <a:r>
              <a:rPr lang="en-CA" sz="1200" b="1" dirty="0" smtClean="0">
                <a:solidFill>
                  <a:schemeClr val="tx1"/>
                </a:solidFill>
              </a:rPr>
              <a:t>lowest scoring governance and management area.</a:t>
            </a:r>
            <a:endParaRPr lang="en-CA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829643"/>
              </p:ext>
            </p:extLst>
          </p:nvPr>
        </p:nvGraphicFramePr>
        <p:xfrm>
          <a:off x="4842932" y="3109911"/>
          <a:ext cx="4135647" cy="316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60093" y="2716028"/>
            <a:ext cx="2751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i="1" dirty="0" smtClean="0"/>
              <a:t>The lowest scoring Governance and Management Area breakdown</a:t>
            </a:r>
          </a:p>
          <a:p>
            <a:pPr algn="ctr"/>
            <a:r>
              <a:rPr lang="en-CA" sz="1200" b="1" i="1" dirty="0" smtClean="0"/>
              <a:t>(% of Organizations)</a:t>
            </a:r>
            <a:endParaRPr lang="en-CA" sz="1200" b="1" i="1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1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7845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Sign up for free trial membership to get practical</a:t>
            </a:r>
          </a:p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b="1" dirty="0" smtClean="0">
                <a:latin typeface="+mn-lt"/>
                <a:hlinkClick r:id="rId2"/>
              </a:rPr>
              <a:t>www.infotech.com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een_button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Quickly get up to speed</a:t>
            </a:r>
            <a:br>
              <a:rPr lang="en-CA" sz="1400" dirty="0" smtClean="0"/>
            </a:br>
            <a:r>
              <a:rPr lang="en-CA" sz="1400" dirty="0" smtClean="0"/>
              <a:t>with new technologies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Make the right technology</a:t>
            </a:r>
            <a:br>
              <a:rPr lang="en-CA" sz="1400" dirty="0" smtClean="0"/>
            </a:br>
            <a:r>
              <a:rPr lang="en-CA" sz="1400" dirty="0" smtClean="0"/>
              <a:t>purchasing decisions – fast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Deliver critical IT</a:t>
            </a:r>
            <a:br>
              <a:rPr lang="en-CA" sz="1400" dirty="0" smtClean="0"/>
            </a:br>
            <a:r>
              <a:rPr lang="en-CA" sz="1400" dirty="0" smtClean="0"/>
              <a:t>projects, on time and</a:t>
            </a:r>
            <a:br>
              <a:rPr lang="en-CA" sz="1400" dirty="0" smtClean="0"/>
            </a:br>
            <a:r>
              <a:rPr lang="en-CA" sz="1400" dirty="0" smtClean="0"/>
              <a:t>within budget</a:t>
            </a:r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Manage business expectations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Justify IT spending and</a:t>
            </a:r>
            <a:br>
              <a:rPr lang="en-CA" sz="1400" dirty="0" smtClean="0"/>
            </a:br>
            <a:r>
              <a:rPr lang="en-CA" sz="1400" dirty="0" smtClean="0"/>
              <a:t>prove the value of IT</a:t>
            </a:r>
            <a:r>
              <a:rPr lang="en-CA" sz="1400" dirty="0"/>
              <a:t/>
            </a:r>
            <a:br>
              <a:rPr lang="en-CA" sz="1400" dirty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Train IT staff and effectively</a:t>
            </a:r>
            <a:br>
              <a:rPr lang="en-CA" sz="1400" dirty="0" smtClean="0"/>
            </a:br>
            <a:r>
              <a:rPr lang="en-CA" sz="1400" dirty="0" smtClean="0"/>
              <a:t>manage an IT department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Toll Free: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1-888-670-8889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27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15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CISOs and Security managers looking to educate their employees on security best practices and increase their security posture.</a:t>
            </a:r>
          </a:p>
          <a:p>
            <a:r>
              <a:rPr lang="en-US" dirty="0" smtClean="0"/>
              <a:t>CIOs and IT Directors looking to increase the level of security awareness within their organization.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Determine what content should be covered in your security training program.</a:t>
            </a:r>
          </a:p>
          <a:p>
            <a:r>
              <a:rPr lang="en-US" dirty="0" smtClean="0"/>
              <a:t>Leverage training best practices to deliver the material appropriately.</a:t>
            </a:r>
          </a:p>
          <a:p>
            <a:r>
              <a:rPr lang="en-US" dirty="0" smtClean="0"/>
              <a:t>Measure the level of success of your security awareness and training.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Business executives who are looking to decrease the level of risk that end users can pose to the company.</a:t>
            </a:r>
          </a:p>
          <a:p>
            <a:r>
              <a:rPr lang="en-US" dirty="0" smtClean="0"/>
              <a:t>HR personnel looking to enhance their training programs to all employees.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Assess how to tackle security awareness and training for the general end user.</a:t>
            </a:r>
          </a:p>
          <a:p>
            <a:r>
              <a:rPr lang="en-US" dirty="0" smtClean="0"/>
              <a:t>Improve the overall risk profile of your organization by protecting the human link.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81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Security threats and exploits continue to be on the rise in the form of advanced persistent threats (APTs) and other unique attack types.</a:t>
            </a:r>
          </a:p>
          <a:p>
            <a:r>
              <a:rPr lang="en-US" dirty="0" smtClean="0"/>
              <a:t>APTs and attackers are looking to go after the weakest link within your organization – the people.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47848" y="2974004"/>
            <a:ext cx="5257800" cy="1188093"/>
          </a:xfrm>
        </p:spPr>
        <p:txBody>
          <a:bodyPr/>
          <a:lstStyle/>
          <a:p>
            <a:r>
              <a:rPr lang="en-US" dirty="0" smtClean="0"/>
              <a:t>Whether it is a lack of knowledge or a disregard for security, your end users are either the intentional or unintentional cause of security threats for your organization. Organizations often consider large investments into technology-based security controls to secure their organizations. Even with these highly advanced (and costly) tools, end users will continue to be one of the weakest links.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Increase the knowledge of your end users by creating a comprehensive and engaging security awareness and training program for your organization.</a:t>
            </a:r>
          </a:p>
          <a:p>
            <a:r>
              <a:rPr lang="en-US" dirty="0" smtClean="0"/>
              <a:t>Focus on increasing their knowledge within the training but actively going beyond to change their behavior by making them all security aware.</a:t>
            </a:r>
          </a:p>
          <a:p>
            <a:r>
              <a:rPr lang="en-US" dirty="0" smtClean="0"/>
              <a:t>Go beyond the standard classroom style learning that is expected of training – use new teaching methods and positive reinforcement to ensure that your end users become more security aware.</a:t>
            </a:r>
          </a:p>
          <a:p>
            <a:r>
              <a:rPr lang="en-US" dirty="0" smtClean="0"/>
              <a:t>Use Info-Tech’s blueprint and methodology to craft a program that will engage your audiences and employees, while ensuring to review important security-related topics with them.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666100"/>
          </a:xfrm>
        </p:spPr>
        <p:txBody>
          <a:bodyPr/>
          <a:lstStyle/>
          <a:p>
            <a:pPr marL="228600" indent="-228600">
              <a:spcBef>
                <a:spcPts val="600"/>
              </a:spcBef>
              <a:spcAft>
                <a:spcPts val="400"/>
              </a:spcAft>
              <a:buSzPct val="100000"/>
              <a:buFont typeface="+mj-lt"/>
              <a:buAutoNum type="arabicPeriod"/>
            </a:pPr>
            <a:r>
              <a:rPr lang="en-CA" b="1" dirty="0" smtClean="0"/>
              <a:t>Security Policies are your Foundation. </a:t>
            </a:r>
            <a:r>
              <a:rPr lang="en-CA" dirty="0" smtClean="0"/>
              <a:t>For any security awareness and training to be effective, it must be rooted in organizational security policies. </a:t>
            </a:r>
            <a:endParaRPr lang="en-CA" b="1" dirty="0" smtClean="0"/>
          </a:p>
          <a:p>
            <a:pPr marL="228600" indent="-228600">
              <a:spcBef>
                <a:spcPts val="600"/>
              </a:spcBef>
              <a:spcAft>
                <a:spcPts val="400"/>
              </a:spcAft>
              <a:buSzPct val="100000"/>
              <a:buFont typeface="+mj-lt"/>
              <a:buAutoNum type="arabicPeriod"/>
            </a:pPr>
            <a:r>
              <a:rPr lang="en-CA" b="1" dirty="0" smtClean="0">
                <a:solidFill>
                  <a:srgbClr val="333333"/>
                </a:solidFill>
              </a:rPr>
              <a:t>Develop an Agile Program. </a:t>
            </a:r>
            <a:r>
              <a:rPr lang="en-CA" dirty="0" smtClean="0"/>
              <a:t>Applying the agile software development approach to security education is the most effective solution. </a:t>
            </a:r>
            <a:endParaRPr lang="en-CA" b="1" dirty="0" smtClean="0">
              <a:solidFill>
                <a:srgbClr val="333333"/>
              </a:solidFill>
            </a:endParaRPr>
          </a:p>
          <a:p>
            <a:pPr marL="228600" indent="-228600">
              <a:spcBef>
                <a:spcPts val="600"/>
              </a:spcBef>
              <a:spcAft>
                <a:spcPts val="400"/>
              </a:spcAft>
              <a:buSzPct val="100000"/>
              <a:buFont typeface="+mj-lt"/>
              <a:buAutoNum type="arabicPeriod"/>
            </a:pPr>
            <a:r>
              <a:rPr lang="en-CA" b="1" dirty="0" smtClean="0"/>
              <a:t>Test your End Users. </a:t>
            </a:r>
            <a:r>
              <a:rPr lang="en-CA" dirty="0" smtClean="0"/>
              <a:t>Any sort of mock/simulated testing of end users’ susceptibility to exploitation can be highly informative to your program. </a:t>
            </a:r>
            <a:endParaRPr lang="en-CA" dirty="0">
              <a:solidFill>
                <a:srgbClr val="333333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68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01546"/>
              </p:ext>
            </p:extLst>
          </p:nvPr>
        </p:nvGraphicFramePr>
        <p:xfrm>
          <a:off x="86984" y="1606441"/>
          <a:ext cx="8944715" cy="485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07"/>
                <a:gridCol w="1938002"/>
                <a:gridCol w="1938002"/>
                <a:gridCol w="1992357"/>
                <a:gridCol w="1883647"/>
              </a:tblGrid>
              <a:tr h="1632242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bg1"/>
                          </a:solidFill>
                        </a:rPr>
                        <a:t>Best-Practice Toolkit</a:t>
                      </a:r>
                      <a:endParaRPr lang="en-CA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3F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0" lang="en-CA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Assess your program appropriateness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n-CA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 your need for a program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Define your benefits and objectives for a program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 Gain an executive champion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 Measure the business satisfaction with security</a:t>
                      </a:r>
                      <a:endParaRPr kumimoji="0" lang="en-US" sz="10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1.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Identify existing security topics and policies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2.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Identify missing security policies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3.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Identify unique security topics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4.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Prioritize your security topics </a:t>
                      </a:r>
                      <a:endParaRPr kumimoji="0" lang="en-CA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Develop program governance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Perform a current state assessment of your end users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Determine your target state </a:t>
                      </a:r>
                      <a:endParaRPr kumimoji="0" lang="en-CA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 Develop your communication methods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1. Create an implementation timeline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2. Run a pilot program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Develop a review and update process</a:t>
                      </a:r>
                      <a:endParaRPr lang="en-CA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C9C9"/>
                    </a:solidFill>
                  </a:tcPr>
                </a:tc>
              </a:tr>
              <a:tr h="1313652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solidFill>
                            <a:schemeClr val="bg1"/>
                          </a:solidFill>
                        </a:rPr>
                        <a:t>Guided Implementations</a:t>
                      </a:r>
                      <a:endParaRPr lang="en-CA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1C5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/>
                        <a:t>Determine your program appropriateness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/>
                        <a:t>Measure the business satisfaction with security</a:t>
                      </a:r>
                      <a:endParaRPr lang="en-US" sz="10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2E6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/>
                        <a:t>Identify any missing security policies and topics</a:t>
                      </a:r>
                      <a:endParaRPr lang="en-US" sz="1000" b="0" dirty="0" smtClean="0">
                        <a:cs typeface="Open Sans"/>
                      </a:endParaRP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/>
                        <a:t>Understand the</a:t>
                      </a:r>
                      <a:r>
                        <a:rPr lang="en-CA" sz="1000" b="0" baseline="0" dirty="0" smtClean="0"/>
                        <a:t> Threat Intelligence market space and prioritize your content</a:t>
                      </a:r>
                      <a:endParaRPr lang="en-CA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2E6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Create a project charter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Review your program governance</a:t>
                      </a:r>
                      <a:r>
                        <a:rPr lang="en-US" sz="1000" b="0" baseline="0" dirty="0" smtClean="0">
                          <a:cs typeface="Open Sans"/>
                        </a:rPr>
                        <a:t> and target state</a:t>
                      </a:r>
                      <a:endParaRPr lang="en-US" sz="1000" b="0" dirty="0" smtClean="0">
                        <a:cs typeface="Open Sans"/>
                      </a:endParaRP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latin typeface="Arial" pitchFamily="34" charset="0"/>
                          <a:cs typeface="Arial" pitchFamily="34" charset="0"/>
                        </a:rPr>
                        <a:t>Evaluate</a:t>
                      </a:r>
                      <a:r>
                        <a:rPr lang="en-US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 communication method options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2E6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Create an implementation</a:t>
                      </a:r>
                      <a:r>
                        <a:rPr lang="en-US" sz="1000" b="0" baseline="0" dirty="0" smtClean="0">
                          <a:cs typeface="Open Sans"/>
                        </a:rPr>
                        <a:t> timeline</a:t>
                      </a:r>
                      <a:endParaRPr lang="en-US" sz="1000" b="0" dirty="0" smtClean="0">
                        <a:cs typeface="Open Sans"/>
                      </a:endParaRP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Run a pilot program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b="0" dirty="0" smtClean="0">
                          <a:cs typeface="Open Sans"/>
                        </a:rPr>
                        <a:t>Develop a review and update process</a:t>
                      </a: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2E6"/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solidFill>
                            <a:schemeClr val="bg1"/>
                          </a:solidFill>
                        </a:rPr>
                        <a:t>Onsite</a:t>
                      </a:r>
                      <a:r>
                        <a:rPr lang="en-CA" sz="1000" b="1" baseline="0" dirty="0" smtClean="0">
                          <a:solidFill>
                            <a:schemeClr val="bg1"/>
                          </a:solidFill>
                        </a:rPr>
                        <a:t> Workshop</a:t>
                      </a:r>
                      <a:endParaRPr lang="en-CA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76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1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algn="l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Determine your appropriateness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2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your content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3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000" dirty="0" smtClean="0"/>
                        <a:t>Determine how to execute your plan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4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000" baseline="0" dirty="0" smtClean="0"/>
                        <a:t>Implement your awareness and training</a:t>
                      </a:r>
                      <a:endParaRPr lang="en-CA" sz="1000" dirty="0" smtClean="0"/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AED"/>
                    </a:solidFill>
                  </a:tcPr>
                </a:tc>
              </a:tr>
              <a:tr h="73185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1 Results: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Determined program appropriateness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Identified security alignment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AB9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2 Results: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Identified content you will be training your end users on</a:t>
                      </a:r>
                      <a:endParaRPr lang="en-CA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AB9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3 Results: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Developed program governance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Identified target state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Determined communication methods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AB9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4 Results: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timeline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Pilot</a:t>
                      </a:r>
                      <a:r>
                        <a:rPr lang="en-CA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Completed planning</a:t>
                      </a:r>
                      <a:endParaRPr lang="en-CA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AB9E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36A1C5"/>
              </a:clrFrom>
              <a:clrTo>
                <a:srgbClr val="36A1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83" y="3284001"/>
            <a:ext cx="974520" cy="877885"/>
          </a:xfrm>
          <a:prstGeom prst="rect">
            <a:avLst/>
          </a:prstGeom>
        </p:spPr>
      </p:pic>
      <p:pic>
        <p:nvPicPr>
          <p:cNvPr id="27" name="Picture 26" descr="best-practice-blueprints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056" y="1768670"/>
            <a:ext cx="1094375" cy="1088500"/>
          </a:xfrm>
          <a:prstGeom prst="rect">
            <a:avLst/>
          </a:prstGeom>
          <a:solidFill>
            <a:schemeClr val="accent1">
              <a:alpha val="0"/>
            </a:schemeClr>
          </a:solidFill>
          <a:effectLst/>
        </p:spPr>
      </p:pic>
      <p:pic>
        <p:nvPicPr>
          <p:cNvPr id="28" name="Picture 27" descr="on-site-workshops.png"/>
          <p:cNvPicPr>
            <a:picLocks noChangeAspect="1"/>
          </p:cNvPicPr>
          <p:nvPr/>
        </p:nvPicPr>
        <p:blipFill rotWithShape="1">
          <a:blip r:embed="rId6" cstate="print"/>
          <a:srcRect l="12204" t="22820" r="8463" b="22257"/>
          <a:stretch/>
        </p:blipFill>
        <p:spPr>
          <a:xfrm>
            <a:off x="282240" y="4588717"/>
            <a:ext cx="752006" cy="4832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Chevron 28"/>
          <p:cNvSpPr/>
          <p:nvPr/>
        </p:nvSpPr>
        <p:spPr>
          <a:xfrm>
            <a:off x="1284789" y="1153209"/>
            <a:ext cx="2074686" cy="44443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Determine </a:t>
            </a:r>
            <a:r>
              <a:rPr lang="en-US" sz="1200" dirty="0" smtClean="0">
                <a:solidFill>
                  <a:srgbClr val="FFFFFF"/>
                </a:solidFill>
              </a:rPr>
              <a:t>the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smtClean="0">
                <a:solidFill>
                  <a:srgbClr val="FFFFFF"/>
                </a:solidFill>
              </a:rPr>
              <a:t>appropriateness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9" name="Chevron 38"/>
          <p:cNvSpPr/>
          <p:nvPr/>
        </p:nvSpPr>
        <p:spPr>
          <a:xfrm>
            <a:off x="3223317" y="1153208"/>
            <a:ext cx="2074686" cy="44443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Identify </a:t>
            </a:r>
            <a:r>
              <a:rPr lang="en-US" sz="1200" dirty="0" smtClean="0">
                <a:solidFill>
                  <a:srgbClr val="FFFFFF"/>
                </a:solidFill>
              </a:rPr>
              <a:t>the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smtClean="0">
                <a:solidFill>
                  <a:srgbClr val="FFFFFF"/>
                </a:solidFill>
              </a:rPr>
              <a:t>content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0" name="Chevron 39"/>
          <p:cNvSpPr/>
          <p:nvPr/>
        </p:nvSpPr>
        <p:spPr>
          <a:xfrm>
            <a:off x="5161845" y="1153207"/>
            <a:ext cx="2074686" cy="44443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Determine how to execute </a:t>
            </a:r>
            <a:r>
              <a:rPr lang="en-US" sz="1200" dirty="0" smtClean="0">
                <a:solidFill>
                  <a:srgbClr val="FFFFFF"/>
                </a:solidFill>
              </a:rPr>
              <a:t>the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 smtClean="0">
                <a:solidFill>
                  <a:srgbClr val="FFFFFF"/>
                </a:solidFill>
              </a:rPr>
              <a:t>plan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41" name="Chevron 40"/>
          <p:cNvSpPr/>
          <p:nvPr/>
        </p:nvSpPr>
        <p:spPr>
          <a:xfrm>
            <a:off x="7100373" y="1153207"/>
            <a:ext cx="1938528" cy="44443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51520" y="260648"/>
            <a:ext cx="8625780" cy="864096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rgbClr val="333333"/>
                </a:solidFill>
              </a:rPr>
              <a:t>Build a </a:t>
            </a:r>
            <a:r>
              <a:rPr lang="en-US" dirty="0">
                <a:solidFill>
                  <a:srgbClr val="333333"/>
                </a:solidFill>
              </a:rPr>
              <a:t>s</a:t>
            </a:r>
            <a:r>
              <a:rPr lang="en-US" dirty="0" smtClean="0">
                <a:solidFill>
                  <a:srgbClr val="333333"/>
                </a:solidFill>
              </a:rPr>
              <a:t>ecurity awareness and training </a:t>
            </a:r>
            <a:r>
              <a:rPr lang="en-US" dirty="0">
                <a:solidFill>
                  <a:srgbClr val="333333"/>
                </a:solidFill>
              </a:rPr>
              <a:t>p</a:t>
            </a:r>
            <a:r>
              <a:rPr lang="en-US" dirty="0" smtClean="0">
                <a:solidFill>
                  <a:srgbClr val="333333"/>
                </a:solidFill>
              </a:rPr>
              <a:t>rogram project overview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51900" y="1153207"/>
            <a:ext cx="163547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2"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rgbClr val="FFFFFF"/>
                </a:solidFill>
              </a:rPr>
              <a:t>Implement </a:t>
            </a:r>
            <a:r>
              <a:rPr lang="en-US" sz="1200" dirty="0" smtClean="0">
                <a:solidFill>
                  <a:srgbClr val="FFFFFF"/>
                </a:solidFill>
              </a:rPr>
              <a:t>the</a:t>
            </a:r>
            <a:r>
              <a:rPr lang="en-US" sz="1200" dirty="0" smtClean="0">
                <a:solidFill>
                  <a:srgbClr val="FFFFFF"/>
                </a:solidFill>
              </a:rPr>
              <a:t> </a:t>
            </a:r>
            <a:r>
              <a:rPr lang="en-US" sz="1200" dirty="0">
                <a:solidFill>
                  <a:srgbClr val="FFFFFF"/>
                </a:solidFill>
              </a:rPr>
              <a:t>program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3" name="Picture 3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trg-logo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0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866501"/>
              </p:ext>
            </p:extLst>
          </p:nvPr>
        </p:nvGraphicFramePr>
        <p:xfrm>
          <a:off x="206370" y="2062429"/>
          <a:ext cx="8753305" cy="3765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661"/>
                <a:gridCol w="1750661"/>
                <a:gridCol w="1750661"/>
                <a:gridCol w="1750661"/>
                <a:gridCol w="175066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1200" b="0" i="1" dirty="0" smtClean="0">
                          <a:solidFill>
                            <a:schemeClr val="tx1"/>
                          </a:solidFill>
                        </a:rPr>
                        <a:t>Day 1</a:t>
                      </a:r>
                      <a:endParaRPr lang="en-CA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i="1" dirty="0" smtClean="0">
                          <a:solidFill>
                            <a:schemeClr val="tx1"/>
                          </a:solidFill>
                        </a:rPr>
                        <a:t>Day 2</a:t>
                      </a:r>
                      <a:endParaRPr lang="en-CA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i="1" dirty="0" smtClean="0">
                          <a:solidFill>
                            <a:schemeClr val="tx1"/>
                          </a:solidFill>
                        </a:rPr>
                        <a:t>Day 3</a:t>
                      </a:r>
                      <a:endParaRPr lang="en-CA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i="1" dirty="0" smtClean="0">
                          <a:solidFill>
                            <a:schemeClr val="tx1"/>
                          </a:solidFill>
                        </a:rPr>
                        <a:t>Day 4</a:t>
                      </a:r>
                      <a:endParaRPr lang="en-CA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i="1" dirty="0" smtClean="0">
                          <a:solidFill>
                            <a:schemeClr val="tx1"/>
                          </a:solidFill>
                        </a:rPr>
                        <a:t>Day</a:t>
                      </a:r>
                      <a:r>
                        <a:rPr lang="en-CA" sz="1200" b="0" i="1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en-CA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303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bg1"/>
                          </a:solidFill>
                        </a:rPr>
                        <a:t>Preparation</a:t>
                      </a:r>
                      <a:endParaRPr lang="en-CA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75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>
                          <a:solidFill>
                            <a:schemeClr val="bg1"/>
                          </a:solidFill>
                        </a:rPr>
                        <a:t>Workshop Day</a:t>
                      </a:r>
                      <a:endParaRPr lang="en-CA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76B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>
                          <a:solidFill>
                            <a:schemeClr val="bg1"/>
                          </a:solidFill>
                        </a:rPr>
                        <a:t>Workshop Day</a:t>
                      </a:r>
                      <a:endParaRPr lang="en-CA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76B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400" b="1" dirty="0" smtClean="0">
                          <a:solidFill>
                            <a:schemeClr val="bg1"/>
                          </a:solidFill>
                        </a:rPr>
                        <a:t>Workshop Day</a:t>
                      </a:r>
                      <a:endParaRPr lang="en-CA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76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bg1"/>
                          </a:solidFill>
                        </a:rPr>
                        <a:t>Working Session</a:t>
                      </a:r>
                      <a:endParaRPr lang="en-CA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475F"/>
                    </a:solidFill>
                  </a:tcPr>
                </a:tc>
              </a:tr>
              <a:tr h="3096000"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Workshop Preparation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Document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your current security policy suite and identify any missing security policies that will be needed for your program development. 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Complete Info-Tech’s </a:t>
                      </a:r>
                      <a:r>
                        <a:rPr lang="en-CA" sz="1000" i="1" dirty="0" smtClean="0">
                          <a:solidFill>
                            <a:schemeClr val="bg1"/>
                          </a:solidFill>
                          <a:hlinkClick r:id="rId2"/>
                        </a:rPr>
                        <a:t>Security Business Satisfaction and Alignment Report</a:t>
                      </a:r>
                      <a:r>
                        <a:rPr lang="en-CA" sz="1000" i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endParaRPr lang="en-CA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Morning</a:t>
                      </a:r>
                      <a:r>
                        <a:rPr lang="en-CA" sz="1000" b="1" baseline="0" dirty="0" smtClean="0">
                          <a:solidFill>
                            <a:schemeClr val="tx1"/>
                          </a:solidFill>
                        </a:rPr>
                        <a:t> Itinerary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Determine your program appropriateness.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Measure the business satisfaction with security and identify your security alignment needs.</a:t>
                      </a: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Aft>
                          <a:spcPts val="5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000" b="1" baseline="0" dirty="0" smtClean="0">
                          <a:solidFill>
                            <a:schemeClr val="tx1"/>
                          </a:solidFill>
                        </a:rPr>
                        <a:t>Afternoon Itinerary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Identify any missing and unique security topics to be covered in the program.</a:t>
                      </a: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Prioritize your security topics.</a:t>
                      </a:r>
                      <a:endParaRPr lang="en-CA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Morning</a:t>
                      </a:r>
                      <a:r>
                        <a:rPr lang="en-CA" sz="1000" b="1" baseline="0" dirty="0" smtClean="0">
                          <a:solidFill>
                            <a:schemeClr val="tx1"/>
                          </a:solidFill>
                        </a:rPr>
                        <a:t> Itinerary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Develop your program governance. 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Perform a current state assessment.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Aft>
                          <a:spcPts val="5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000" b="1" baseline="0" dirty="0" smtClean="0">
                          <a:solidFill>
                            <a:schemeClr val="tx1"/>
                          </a:solidFill>
                        </a:rPr>
                        <a:t>Afternoon Itinerary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Define your target state.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Determine your organizational constraints.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Determine communication methods for each audience group.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Morning</a:t>
                      </a:r>
                      <a:r>
                        <a:rPr lang="en-CA" sz="1000" b="1" baseline="0" dirty="0" smtClean="0">
                          <a:solidFill>
                            <a:schemeClr val="tx1"/>
                          </a:solidFill>
                        </a:rPr>
                        <a:t> Itinerary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Continue to determine communication methods for each audience group.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Develop continuous training and development methodologies.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Determine end-user testing methods.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Aft>
                          <a:spcPts val="5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000" b="1" baseline="0" dirty="0" smtClean="0">
                          <a:solidFill>
                            <a:schemeClr val="tx1"/>
                          </a:solidFill>
                        </a:rPr>
                        <a:t>Afternoon Itinerary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Create a project timeline.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Outline your pilot program.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Workshop Debrief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Develop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a program communication plan. 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500"/>
                        </a:spcAft>
                      </a:pPr>
                      <a:r>
                        <a:rPr lang="en-CA" sz="1000" b="1" dirty="0" smtClean="0">
                          <a:solidFill>
                            <a:schemeClr val="tx1"/>
                          </a:solidFill>
                        </a:rPr>
                        <a:t>Next Steps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CA" sz="1000" b="0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  <a:r>
                        <a:rPr lang="en-CA" sz="1000" b="0" baseline="0" dirty="0" smtClean="0">
                          <a:solidFill>
                            <a:schemeClr val="tx1"/>
                          </a:solidFill>
                        </a:rPr>
                        <a:t> development of your agile security awareness and training program. </a:t>
                      </a: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Workshop overview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06366" y="1540929"/>
            <a:ext cx="8670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333333"/>
                </a:solidFill>
              </a:rPr>
              <a:t>This workshop can be deployed as either a four or five day engagement depending on the level of preparation completed by the client prior to the facilitator arriving onsite.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45" y="5617268"/>
            <a:ext cx="1070409" cy="7946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TextBox 29"/>
          <p:cNvSpPr txBox="1"/>
          <p:nvPr/>
        </p:nvSpPr>
        <p:spPr>
          <a:xfrm>
            <a:off x="1985427" y="5829705"/>
            <a:ext cx="689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333333"/>
                </a:solidFill>
              </a:rPr>
              <a:t>The light blue slides at the end of each section highlight the key activities and exercises that will be completed during the engagement with our analyst team.</a:t>
            </a:r>
          </a:p>
        </p:txBody>
      </p:sp>
      <p:sp>
        <p:nvSpPr>
          <p:cNvPr id="31" name="Chevron 30"/>
          <p:cNvSpPr/>
          <p:nvPr/>
        </p:nvSpPr>
        <p:spPr>
          <a:xfrm rot="10800000">
            <a:off x="1462869" y="5830886"/>
            <a:ext cx="404442" cy="438411"/>
          </a:xfrm>
          <a:prstGeom prst="chevron">
            <a:avLst/>
          </a:prstGeom>
          <a:solidFill>
            <a:srgbClr val="257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333333"/>
              </a:solidFill>
            </a:endParaRPr>
          </a:p>
        </p:txBody>
      </p:sp>
      <p:pic>
        <p:nvPicPr>
          <p:cNvPr id="32" name="Picture 31" descr="on-site-workshops.png"/>
          <p:cNvPicPr>
            <a:picLocks noChangeAspect="1"/>
          </p:cNvPicPr>
          <p:nvPr/>
        </p:nvPicPr>
        <p:blipFill rotWithShape="1">
          <a:blip r:embed="rId4" cstate="print"/>
          <a:srcRect l="12204" t="22820" r="8463" b="22257"/>
          <a:stretch/>
        </p:blipFill>
        <p:spPr>
          <a:xfrm>
            <a:off x="2022522" y="2427818"/>
            <a:ext cx="276998" cy="197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Picture 32" descr="on-site-workshops.png"/>
          <p:cNvPicPr>
            <a:picLocks noChangeAspect="1"/>
          </p:cNvPicPr>
          <p:nvPr/>
        </p:nvPicPr>
        <p:blipFill rotWithShape="1">
          <a:blip r:embed="rId4" cstate="print"/>
          <a:srcRect l="12204" t="22820" r="8463" b="22257"/>
          <a:stretch/>
        </p:blipFill>
        <p:spPr>
          <a:xfrm>
            <a:off x="3772990" y="2427818"/>
            <a:ext cx="276998" cy="197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Picture 33" descr="on-site-workshops.png"/>
          <p:cNvPicPr>
            <a:picLocks noChangeAspect="1"/>
          </p:cNvPicPr>
          <p:nvPr/>
        </p:nvPicPr>
        <p:blipFill rotWithShape="1">
          <a:blip r:embed="rId4" cstate="print"/>
          <a:srcRect l="12204" t="22820" r="8463" b="22257"/>
          <a:stretch/>
        </p:blipFill>
        <p:spPr>
          <a:xfrm>
            <a:off x="5536704" y="2427818"/>
            <a:ext cx="276998" cy="197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639475" y="1143778"/>
            <a:ext cx="81994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33333"/>
              </a:buClr>
              <a:buFont typeface="Arial" pitchFamily="34" charset="0"/>
              <a:buNone/>
            </a:pPr>
            <a:r>
              <a:rPr lang="en-CA" sz="1400" dirty="0" smtClean="0">
                <a:solidFill>
                  <a:srgbClr val="333333"/>
                </a:solidFill>
              </a:rPr>
              <a:t>Contact your account representative </a:t>
            </a:r>
            <a:r>
              <a:rPr lang="en-US" sz="1400" dirty="0" smtClean="0">
                <a:solidFill>
                  <a:srgbClr val="333333"/>
                </a:solidFill>
              </a:rPr>
              <a:t>or e</a:t>
            </a:r>
            <a:r>
              <a:rPr lang="en-US" sz="1400" dirty="0" smtClean="0">
                <a:solidFill>
                  <a:srgbClr val="333333"/>
                </a:solidFill>
                <a:cs typeface="Open Sans"/>
              </a:rPr>
              <a:t>mail </a:t>
            </a:r>
            <a:r>
              <a:rPr lang="en-US" sz="1400" dirty="0" smtClean="0">
                <a:solidFill>
                  <a:srgbClr val="333333"/>
                </a:solidFill>
                <a:cs typeface="Open Sans"/>
                <a:hlinkClick r:id="rId5"/>
              </a:rPr>
              <a:t>Workshops@InfoTech.com</a:t>
            </a:r>
            <a:r>
              <a:rPr lang="en-US" sz="1400" dirty="0" smtClean="0">
                <a:solidFill>
                  <a:srgbClr val="333333"/>
                </a:solidFill>
                <a:cs typeface="Open Sans"/>
              </a:rPr>
              <a:t> for more information.</a:t>
            </a:r>
            <a:endParaRPr lang="en-CA" sz="1400" dirty="0">
              <a:solidFill>
                <a:srgbClr val="333333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4" name="Picture 3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itrg-logo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9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CA" dirty="0" smtClean="0"/>
              <a:t>Phase 1: Determine </a:t>
            </a:r>
            <a:r>
              <a:rPr lang="en-CA" dirty="0" smtClean="0"/>
              <a:t>the</a:t>
            </a:r>
            <a:r>
              <a:rPr lang="en-CA" dirty="0" smtClean="0"/>
              <a:t> </a:t>
            </a:r>
            <a:r>
              <a:rPr lang="en-CA" dirty="0" smtClean="0"/>
              <a:t>appropriateness</a:t>
            </a:r>
            <a:endParaRPr lang="en-CA" dirty="0"/>
          </a:p>
        </p:txBody>
      </p:sp>
      <p:sp>
        <p:nvSpPr>
          <p:cNvPr id="13" name="Chevron 12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333333"/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08" y="1001955"/>
            <a:ext cx="8865410" cy="1774893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24" name="Freeform 4"/>
          <p:cNvSpPr/>
          <p:nvPr/>
        </p:nvSpPr>
        <p:spPr>
          <a:xfrm>
            <a:off x="2316743" y="4596580"/>
            <a:ext cx="2376000" cy="93600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377214" tIns="16002" rIns="345209" bIns="16002" numCol="1" spcCol="1270" anchor="ctr" anchorCtr="0">
            <a:noAutofit/>
          </a:bodyPr>
          <a:lstStyle/>
          <a:p>
            <a:pPr marL="122237"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srgbClr val="FFFFFF"/>
                </a:solidFill>
              </a:rPr>
              <a:t>Identify </a:t>
            </a:r>
            <a:r>
              <a:rPr lang="en-US" sz="1600" b="1" dirty="0" smtClean="0">
                <a:solidFill>
                  <a:srgbClr val="FFFFFF"/>
                </a:solidFill>
              </a:rPr>
              <a:t>the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sz="1600" b="1" dirty="0" smtClean="0">
                <a:solidFill>
                  <a:srgbClr val="FFFFFF"/>
                </a:solidFill>
              </a:rPr>
              <a:t>content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7" name="Freeform 5"/>
          <p:cNvSpPr/>
          <p:nvPr/>
        </p:nvSpPr>
        <p:spPr>
          <a:xfrm>
            <a:off x="4281040" y="4596580"/>
            <a:ext cx="2376000" cy="93600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377214" tIns="16002" rIns="345209" bIns="16002" numCol="1" spcCol="127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srgbClr val="FFFFFF"/>
                </a:solidFill>
              </a:rPr>
              <a:t>Determine </a:t>
            </a:r>
            <a:r>
              <a:rPr lang="en-US" sz="1600" b="1" dirty="0" smtClean="0">
                <a:solidFill>
                  <a:srgbClr val="FFFFFF"/>
                </a:solidFill>
              </a:rPr>
              <a:t>how to execute </a:t>
            </a:r>
          </a:p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the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sz="1600" b="1" dirty="0">
                <a:solidFill>
                  <a:srgbClr val="FFFFFF"/>
                </a:solidFill>
              </a:rPr>
              <a:t>plan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05779" y="4290592"/>
            <a:ext cx="128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333333"/>
                </a:solidFill>
              </a:rPr>
              <a:t>Phase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3076" y="4281067"/>
            <a:ext cx="128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333333"/>
                </a:solidFill>
              </a:rPr>
              <a:t>Phase 3:</a:t>
            </a:r>
          </a:p>
        </p:txBody>
      </p:sp>
      <p:sp>
        <p:nvSpPr>
          <p:cNvPr id="30" name="Freeform 4"/>
          <p:cNvSpPr/>
          <p:nvPr/>
        </p:nvSpPr>
        <p:spPr>
          <a:xfrm>
            <a:off x="352446" y="4596580"/>
            <a:ext cx="2376000" cy="93600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377214" tIns="16002" rIns="345209" bIns="16002" numCol="1" spcCol="1270" anchor="ctr" anchorCtr="0">
            <a:noAutofit/>
          </a:bodyPr>
          <a:lstStyle/>
          <a:p>
            <a:pPr marL="122237"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srgbClr val="FFFFFF"/>
                </a:solidFill>
              </a:rPr>
              <a:t>Determine </a:t>
            </a:r>
            <a:r>
              <a:rPr lang="en-US" sz="1600" b="1" dirty="0" smtClean="0">
                <a:solidFill>
                  <a:srgbClr val="FFFFFF"/>
                </a:solidFill>
              </a:rPr>
              <a:t>the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sz="1600" b="1" dirty="0" smtClean="0">
                <a:solidFill>
                  <a:srgbClr val="FFFFFF"/>
                </a:solidFill>
              </a:rPr>
              <a:t>appropriate-ness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8603" y="4288421"/>
            <a:ext cx="128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333333"/>
                </a:solidFill>
              </a:rPr>
              <a:t>Phase 1:</a:t>
            </a:r>
          </a:p>
        </p:txBody>
      </p:sp>
      <p:sp>
        <p:nvSpPr>
          <p:cNvPr id="32" name="Freeform 5"/>
          <p:cNvSpPr/>
          <p:nvPr/>
        </p:nvSpPr>
        <p:spPr>
          <a:xfrm>
            <a:off x="6245338" y="4588844"/>
            <a:ext cx="2376000" cy="936000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377214" tIns="16002" rIns="345209" bIns="16002" numCol="1" spcCol="1270" anchor="ctr" anchorCtr="0">
            <a:noAutofit/>
          </a:bodyPr>
          <a:lstStyle/>
          <a:p>
            <a:pPr marL="176212" algn="ctr"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srgbClr val="FFFFFF"/>
                </a:solidFill>
              </a:rPr>
              <a:t>Implement </a:t>
            </a:r>
            <a:r>
              <a:rPr lang="en-US" sz="1600" b="1" dirty="0" smtClean="0">
                <a:solidFill>
                  <a:srgbClr val="FFFFFF"/>
                </a:solidFill>
              </a:rPr>
              <a:t>the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sz="1600" b="1" dirty="0" smtClean="0">
                <a:solidFill>
                  <a:srgbClr val="FFFFFF"/>
                </a:solidFill>
              </a:rPr>
              <a:t>program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48337" y="4288421"/>
            <a:ext cx="128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333333"/>
                </a:solidFill>
              </a:rPr>
              <a:t>Phase 4: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6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16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Phase 1 outline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13132" y="1459526"/>
            <a:ext cx="8625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srgbClr val="333333"/>
                </a:solidFill>
              </a:rPr>
              <a:t>Complete these steps on your own, or call us to complete a guided implementation. A guided implementation is a series of 2-3 advisory calls that help you execute each phase of a project. They are included in most advisory memberships.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635145"/>
              </p:ext>
            </p:extLst>
          </p:nvPr>
        </p:nvGraphicFramePr>
        <p:xfrm>
          <a:off x="236678" y="1890065"/>
          <a:ext cx="8640622" cy="4610100"/>
        </p:xfrm>
        <a:graphic>
          <a:graphicData uri="http://schemas.openxmlformats.org/drawingml/2006/table">
            <a:tbl>
              <a:tblPr firstRow="1" bandRow="1"/>
              <a:tblGrid>
                <a:gridCol w="4320311"/>
                <a:gridCol w="4320311"/>
              </a:tblGrid>
              <a:tr h="61111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400" b="1" dirty="0" smtClean="0"/>
                        <a:t>Guided Implementation 1: Determine</a:t>
                      </a:r>
                      <a:r>
                        <a:rPr lang="en-US" sz="1400" b="1" baseline="0" dirty="0" smtClean="0"/>
                        <a:t> your Security Awareness and Training Program Appropriateness</a:t>
                      </a:r>
                      <a:endParaRPr lang="en-US" sz="1400" b="1" dirty="0" smtClean="0"/>
                    </a:p>
                    <a:p>
                      <a:r>
                        <a:rPr lang="en-US" sz="1000" b="1" dirty="0" smtClean="0"/>
                        <a:t>Proposed Time to Completion (in weeks): Less</a:t>
                      </a:r>
                      <a:r>
                        <a:rPr lang="en-US" sz="1000" b="1" baseline="0" dirty="0" smtClean="0"/>
                        <a:t> than 1</a:t>
                      </a:r>
                      <a:r>
                        <a:rPr lang="en-US" sz="1000" b="1" dirty="0" smtClean="0"/>
                        <a:t> Week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1C5"/>
                    </a:solidFill>
                  </a:tcPr>
                </a:tc>
              </a:tr>
              <a:tr h="250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CA" sz="1200" b="1" dirty="0" smtClean="0"/>
                        <a:t>Step 1.1: Determine your program appropriateness</a:t>
                      </a:r>
                      <a:endParaRPr lang="en-CA" sz="1200" b="1" baseline="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B7C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/>
                        <a:t>Step 1.7: Measure the business satisfaction with security</a:t>
                      </a:r>
                      <a:endParaRPr lang="en-CA" sz="1200" b="1" baseline="0" dirty="0" smtClean="0"/>
                    </a:p>
                  </a:txBody>
                  <a:tcPr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B7C3">
                        <a:lumMod val="20000"/>
                        <a:lumOff val="80000"/>
                      </a:srgbClr>
                    </a:solidFill>
                  </a:tcPr>
                </a:tc>
              </a:tr>
              <a:tr h="9166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341313" indent="0" algn="l"/>
                      <a:r>
                        <a:rPr lang="en-CA" sz="1100" b="1" dirty="0" smtClean="0"/>
                        <a:t>Complete these activities:</a:t>
                      </a:r>
                      <a:endParaRPr lang="en-CA" sz="1100" b="1" baseline="0" dirty="0" smtClean="0"/>
                    </a:p>
                    <a:p>
                      <a:pPr marL="446088" indent="-90488" algn="l"/>
                      <a:endParaRPr lang="en-CA" sz="500" b="1" dirty="0" smtClean="0"/>
                    </a:p>
                    <a:p>
                      <a:pPr marL="4460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dirty="0" smtClean="0"/>
                        <a:t>Fill out the </a:t>
                      </a:r>
                      <a:r>
                        <a:rPr lang="en-CA" sz="1100" i="1" dirty="0" smtClean="0"/>
                        <a:t>Information Security Awareness and Training Appropriateness Tool.</a:t>
                      </a:r>
                    </a:p>
                    <a:p>
                      <a:pPr marL="446088" indent="-90488" algn="l">
                        <a:buFont typeface="Arial" panose="020B0604020202020204" pitchFamily="34" charset="0"/>
                        <a:buChar char="•"/>
                      </a:pPr>
                      <a:endParaRPr lang="en-CA" sz="11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B7C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46088" indent="-90488" algn="l"/>
                      <a:r>
                        <a:rPr lang="en-CA" sz="1100" b="1" dirty="0" smtClean="0"/>
                        <a:t>Complete these activities: </a:t>
                      </a:r>
                      <a:endParaRPr lang="en-CA" sz="1100" b="1" baseline="0" dirty="0" smtClean="0"/>
                    </a:p>
                    <a:p>
                      <a:pPr marL="446088" indent="-90488" algn="l"/>
                      <a:endParaRPr lang="en-CA" sz="500" b="1" dirty="0" smtClean="0"/>
                    </a:p>
                    <a:p>
                      <a:pPr marL="449262" indent="0" algn="l">
                        <a:spcAft>
                          <a:spcPts val="300"/>
                        </a:spcAft>
                        <a:buSzPct val="175000"/>
                        <a:buNone/>
                      </a:pPr>
                      <a:r>
                        <a:rPr lang="en-CA" sz="1100" dirty="0" smtClean="0"/>
                        <a:t>Document</a:t>
                      </a:r>
                      <a:r>
                        <a:rPr lang="en-CA" sz="1100" baseline="0" dirty="0" smtClean="0"/>
                        <a:t> your program appropriateness and benefits in the </a:t>
                      </a:r>
                      <a:r>
                        <a:rPr lang="en-CA" sz="1100" i="1" dirty="0" smtClean="0"/>
                        <a:t>Information Security Awareness and Training Program</a:t>
                      </a:r>
                      <a:r>
                        <a:rPr lang="en-CA" sz="1100" i="1" baseline="0" dirty="0" smtClean="0"/>
                        <a:t> </a:t>
                      </a:r>
                      <a:r>
                        <a:rPr lang="en-CA" sz="1100" i="1" dirty="0" smtClean="0"/>
                        <a:t>Workbook</a:t>
                      </a:r>
                      <a:endParaRPr lang="en-CA" sz="11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460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dirty="0" smtClean="0"/>
                        <a:t>Complete</a:t>
                      </a:r>
                      <a:r>
                        <a:rPr lang="en-CA" sz="1100" baseline="0" dirty="0" smtClean="0"/>
                        <a:t> the </a:t>
                      </a:r>
                      <a:r>
                        <a:rPr lang="en-CA" sz="1100" i="1" dirty="0" smtClean="0">
                          <a:solidFill>
                            <a:schemeClr val="bg1"/>
                          </a:solidFill>
                          <a:hlinkClick r:id="rId8"/>
                        </a:rPr>
                        <a:t>Security Business Satisfaction and Alignment Report</a:t>
                      </a:r>
                      <a:r>
                        <a:rPr lang="en-CA" sz="1100" i="1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CA" sz="1100" i="1" u="none" baseline="0" dirty="0" smtClean="0"/>
                        <a:t> </a:t>
                      </a:r>
                      <a:endParaRPr lang="en-CA" sz="1100" i="1" u="none" dirty="0" smtClean="0"/>
                    </a:p>
                  </a:txBody>
                  <a:tcPr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B7C3">
                        <a:lumMod val="20000"/>
                        <a:lumOff val="80000"/>
                      </a:srgbClr>
                    </a:solidFill>
                  </a:tcPr>
                </a:tc>
              </a:tr>
              <a:tr h="1124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46088" indent="-90488" algn="l"/>
                      <a:r>
                        <a:rPr lang="en-CA" sz="1100" b="1" dirty="0" smtClean="0"/>
                        <a:t>Then speak with an analyst:</a:t>
                      </a:r>
                      <a:r>
                        <a:rPr lang="en-CA" sz="1100" b="1" baseline="0" dirty="0" smtClean="0"/>
                        <a:t> </a:t>
                      </a:r>
                      <a:endParaRPr lang="en-CA" sz="1100" b="1" dirty="0" smtClean="0"/>
                    </a:p>
                    <a:p>
                      <a:pPr marL="446088" indent="-90488" algn="l"/>
                      <a:endParaRPr lang="en-CA" sz="500" b="1" dirty="0" smtClean="0"/>
                    </a:p>
                    <a:p>
                      <a:pPr marL="4460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dirty="0" smtClean="0"/>
                        <a:t>Review and discuss your results from the tool.</a:t>
                      </a:r>
                    </a:p>
                    <a:p>
                      <a:pPr marL="4460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dirty="0" smtClean="0"/>
                        <a:t>Understand how appropriate a program is for your organization compared to</a:t>
                      </a:r>
                      <a:r>
                        <a:rPr lang="en-CA" sz="1100" baseline="0" dirty="0" smtClean="0"/>
                        <a:t> others. </a:t>
                      </a:r>
                      <a:endParaRPr lang="en-CA" sz="1100" dirty="0" smtClean="0"/>
                    </a:p>
                    <a:p>
                      <a:pPr marL="4460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dirty="0" smtClean="0"/>
                        <a:t>Determine</a:t>
                      </a:r>
                      <a:r>
                        <a:rPr lang="en-CA" sz="1100" baseline="0" dirty="0" smtClean="0"/>
                        <a:t> what the main contributing factors to your organization’s needs for a program are. </a:t>
                      </a:r>
                      <a:endParaRPr lang="en-CA" sz="11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B7C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446088" indent="-90488" algn="l"/>
                      <a:r>
                        <a:rPr lang="en-CA" sz="1100" b="1" dirty="0" smtClean="0"/>
                        <a:t>Then</a:t>
                      </a:r>
                      <a:r>
                        <a:rPr lang="en-CA" sz="1100" b="1" baseline="0" dirty="0" smtClean="0"/>
                        <a:t> speak with an analyst:</a:t>
                      </a:r>
                      <a:endParaRPr lang="en-CA" sz="1100" b="1" dirty="0" smtClean="0"/>
                    </a:p>
                    <a:p>
                      <a:pPr marL="446088" indent="-90488" algn="l"/>
                      <a:endParaRPr lang="en-CA" sz="500" b="1" dirty="0" smtClean="0"/>
                    </a:p>
                    <a:p>
                      <a:pPr marL="4460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dirty="0" smtClean="0"/>
                        <a:t>Have a dedicated</a:t>
                      </a:r>
                      <a:r>
                        <a:rPr lang="en-CA" sz="1100" baseline="0" dirty="0" smtClean="0"/>
                        <a:t> results call with an analyst to discuss your results from the diagnostic survey, and understand the implications and how to leverage the results. </a:t>
                      </a:r>
                      <a:endParaRPr lang="en-CA" sz="1100" dirty="0" smtClean="0"/>
                    </a:p>
                    <a:p>
                      <a:pPr marL="446088" indent="-90488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dirty="0" smtClean="0"/>
                        <a:t>Discuss</a:t>
                      </a:r>
                      <a:r>
                        <a:rPr lang="en-CA" sz="1100" baseline="0" dirty="0" smtClean="0"/>
                        <a:t> your overall program appropriateness. </a:t>
                      </a:r>
                      <a:endParaRPr lang="en-CA" sz="1100" dirty="0" smtClean="0"/>
                    </a:p>
                  </a:txBody>
                  <a:tcPr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B7C3">
                        <a:lumMod val="20000"/>
                        <a:lumOff val="80000"/>
                      </a:srgbClr>
                    </a:solidFill>
                  </a:tcPr>
                </a:tc>
              </a:tr>
              <a:tr h="6386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539750" indent="-90488" algn="l"/>
                      <a:r>
                        <a:rPr lang="en-CA" sz="1100" b="1" dirty="0" smtClean="0"/>
                        <a:t>And continue your documentation with this </a:t>
                      </a:r>
                      <a:r>
                        <a:rPr lang="en-CA" sz="1100" b="1" baseline="0" dirty="0" smtClean="0"/>
                        <a:t>template:</a:t>
                      </a:r>
                    </a:p>
                    <a:p>
                      <a:pPr marL="539750" indent="-90488" algn="l"/>
                      <a:endParaRPr lang="en-CA" sz="500" b="1" dirty="0" smtClean="0"/>
                    </a:p>
                    <a:p>
                      <a:pPr marL="449262" indent="0" algn="l">
                        <a:spcAft>
                          <a:spcPts val="300"/>
                        </a:spcAft>
                        <a:buSzPct val="175000"/>
                        <a:buNone/>
                      </a:pPr>
                      <a:r>
                        <a:rPr lang="en-CA" sz="1100" i="0" dirty="0" smtClean="0"/>
                        <a:t>Information Security Awareness and Training Program</a:t>
                      </a:r>
                      <a:r>
                        <a:rPr lang="en-CA" sz="1100" i="0" baseline="0" dirty="0" smtClean="0"/>
                        <a:t> </a:t>
                      </a:r>
                      <a:r>
                        <a:rPr lang="en-CA" sz="1100" i="0" dirty="0" smtClean="0"/>
                        <a:t>Workbook</a:t>
                      </a:r>
                      <a:endParaRPr lang="en-CA" sz="11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B7C3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539750" indent="-90488" algn="l"/>
                      <a:r>
                        <a:rPr lang="en-CA" sz="1100" b="1" dirty="0" smtClean="0"/>
                        <a:t>With these tools &amp;</a:t>
                      </a:r>
                      <a:r>
                        <a:rPr lang="en-CA" sz="1100" b="1" baseline="0" dirty="0" smtClean="0"/>
                        <a:t> templates:</a:t>
                      </a:r>
                    </a:p>
                    <a:p>
                      <a:pPr marL="539750" indent="-90488" algn="l"/>
                      <a:endParaRPr lang="en-CA" sz="500" b="1" dirty="0" smtClean="0"/>
                    </a:p>
                    <a:p>
                      <a:pPr marL="449262" indent="0" algn="l">
                        <a:spcAft>
                          <a:spcPts val="300"/>
                        </a:spcAft>
                        <a:buSzPct val="175000"/>
                        <a:buNone/>
                      </a:pPr>
                      <a:r>
                        <a:rPr lang="en-CA" sz="1100" i="0" dirty="0" smtClean="0">
                          <a:solidFill>
                            <a:schemeClr val="tx1"/>
                          </a:solidFill>
                        </a:rPr>
                        <a:t>Security Business Satisfaction and Alignment Report</a:t>
                      </a:r>
                      <a:endParaRPr lang="en-CA" sz="11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DB7C3">
                        <a:lumMod val="20000"/>
                        <a:lumOff val="80000"/>
                      </a:srgbClr>
                    </a:solidFill>
                  </a:tcPr>
                </a:tc>
              </a:tr>
              <a:tr h="55555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Phase 1 Results &amp; Insights:</a:t>
                      </a:r>
                    </a:p>
                    <a:p>
                      <a:pPr marL="447675" indent="-179388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Determined initial program benefits and rationale for overall appropriateness.</a:t>
                      </a:r>
                    </a:p>
                    <a:p>
                      <a:pPr marL="447675" indent="-179388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Identified current security alignment by end users and IT.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AB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93" y="3906329"/>
            <a:ext cx="338488" cy="304923"/>
          </a:xfrm>
          <a:prstGeom prst="rect">
            <a:avLst/>
          </a:prstGeom>
        </p:spPr>
      </p:pic>
      <p:grpSp>
        <p:nvGrpSpPr>
          <p:cNvPr id="20" name="Group 25"/>
          <p:cNvGrpSpPr/>
          <p:nvPr>
            <p:custDataLst>
              <p:tags r:id="rId1"/>
            </p:custDataLst>
          </p:nvPr>
        </p:nvGrpSpPr>
        <p:grpSpPr>
          <a:xfrm>
            <a:off x="352866" y="2915197"/>
            <a:ext cx="266976" cy="250703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21" name="Rounded Rectangle 20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22" name="Picture 21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 cstate="print"/>
            <a:stretch>
              <a:fillRect/>
            </a:stretch>
          </p:blipFill>
          <p:spPr>
            <a:xfrm>
              <a:off x="3463829" y="3795627"/>
              <a:ext cx="633902" cy="614791"/>
            </a:xfrm>
            <a:prstGeom prst="rect">
              <a:avLst/>
            </a:prstGeom>
            <a:grpFill/>
          </p:spPr>
        </p:pic>
      </p:grpSp>
      <p:pic>
        <p:nvPicPr>
          <p:cNvPr id="24" name="Picture 2" descr="http://static.infotech.com/images/icons/word-icon-20x20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7176" y="5380991"/>
            <a:ext cx="157686" cy="157686"/>
          </a:xfrm>
          <a:prstGeom prst="rect">
            <a:avLst/>
          </a:prstGeom>
          <a:noFill/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17" y="4029294"/>
            <a:ext cx="338488" cy="304923"/>
          </a:xfrm>
          <a:prstGeom prst="rect">
            <a:avLst/>
          </a:prstGeom>
        </p:spPr>
      </p:pic>
      <p:grpSp>
        <p:nvGrpSpPr>
          <p:cNvPr id="38" name="Group 25"/>
          <p:cNvGrpSpPr/>
          <p:nvPr>
            <p:custDataLst>
              <p:tags r:id="rId2"/>
            </p:custDataLst>
          </p:nvPr>
        </p:nvGrpSpPr>
        <p:grpSpPr>
          <a:xfrm>
            <a:off x="4653290" y="2908949"/>
            <a:ext cx="266976" cy="250703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39" name="Rounded Rectangle 38"/>
            <p:cNvSpPr/>
            <p:nvPr>
              <p:custDataLst>
                <p:tags r:id="rId3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40" name="Picture 39" descr="tool.wmf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0" cstate="print"/>
            <a:stretch>
              <a:fillRect/>
            </a:stretch>
          </p:blipFill>
          <p:spPr>
            <a:xfrm>
              <a:off x="3463829" y="3795627"/>
              <a:ext cx="633902" cy="614791"/>
            </a:xfrm>
            <a:prstGeom prst="rect">
              <a:avLst/>
            </a:prstGeom>
            <a:grpFill/>
          </p:spPr>
        </p:pic>
      </p:grpSp>
      <p:sp>
        <p:nvSpPr>
          <p:cNvPr id="31" name="Text Placeholder 2"/>
          <p:cNvSpPr txBox="1">
            <a:spLocks/>
          </p:cNvSpPr>
          <p:nvPr/>
        </p:nvSpPr>
        <p:spPr bwMode="auto">
          <a:xfrm>
            <a:off x="639475" y="1143778"/>
            <a:ext cx="81994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 eaLnBrk="0" hangingPunct="0">
              <a:spcBef>
                <a:spcPts val="0"/>
              </a:spcBef>
              <a:spcAft>
                <a:spcPts val="450"/>
              </a:spcAft>
              <a:buClr>
                <a:srgbClr val="333333"/>
              </a:buClr>
              <a:buSzPct val="100000"/>
              <a:buFont typeface="Arial" pitchFamily="34" charset="0"/>
              <a:buBlip>
                <a:blip r:embed="rId12"/>
              </a:buBlip>
              <a:defRPr/>
            </a:pPr>
            <a:r>
              <a:rPr lang="en-US" sz="1400" b="1" dirty="0">
                <a:solidFill>
                  <a:srgbClr val="333333"/>
                </a:solidFill>
                <a:cs typeface="Open Sans"/>
              </a:rPr>
              <a:t>Call 1-888-670-8889 </a:t>
            </a:r>
            <a:r>
              <a:rPr lang="en-US" sz="1400" dirty="0">
                <a:solidFill>
                  <a:srgbClr val="333333"/>
                </a:solidFill>
                <a:cs typeface="Open Sans"/>
              </a:rPr>
              <a:t>or email </a:t>
            </a:r>
            <a:r>
              <a:rPr lang="en-US" sz="1400" dirty="0" smtClean="0">
                <a:solidFill>
                  <a:srgbClr val="333333"/>
                </a:solidFill>
                <a:cs typeface="Open Sans"/>
                <a:hlinkClick r:id="rId13"/>
              </a:rPr>
              <a:t>GuidedImplementations@InfoTech.com</a:t>
            </a:r>
            <a:r>
              <a:rPr lang="en-US" sz="1400" dirty="0" smtClean="0">
                <a:solidFill>
                  <a:srgbClr val="333333"/>
                </a:solidFill>
                <a:cs typeface="Open Sans"/>
              </a:rPr>
              <a:t> for more information. </a:t>
            </a:r>
            <a:endParaRPr lang="en-US" sz="1400" dirty="0">
              <a:solidFill>
                <a:srgbClr val="333333"/>
              </a:solidFill>
              <a:cs typeface="Open San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6" name="Picture 3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itrg-logo.png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71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775857" y="1185013"/>
            <a:ext cx="6018893" cy="1507197"/>
          </a:xfrm>
          <a:prstGeom prst="rect">
            <a:avLst/>
          </a:prstGeom>
          <a:solidFill>
            <a:srgbClr val="66ADC1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Securing the end user is a major aspect of information security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1520" y="2688197"/>
            <a:ext cx="6997727" cy="167539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Most </a:t>
            </a:r>
            <a:r>
              <a:rPr lang="en-CA" dirty="0"/>
              <a:t>organizations are </a:t>
            </a:r>
            <a:r>
              <a:rPr lang="en-CA" dirty="0" smtClean="0"/>
              <a:t>aware of these three areas; </a:t>
            </a:r>
            <a:r>
              <a:rPr lang="en-CA" b="1" dirty="0" smtClean="0"/>
              <a:t>however,</a:t>
            </a:r>
            <a:r>
              <a:rPr lang="en-CA" dirty="0" smtClean="0"/>
              <a:t> </a:t>
            </a:r>
            <a:r>
              <a:rPr lang="en-CA" dirty="0"/>
              <a:t>many focus purely on the technology and process aspects. </a:t>
            </a:r>
            <a:endParaRPr lang="en-CA" dirty="0" smtClean="0"/>
          </a:p>
          <a:p>
            <a:r>
              <a:rPr lang="en-CA" dirty="0" smtClean="0"/>
              <a:t>This </a:t>
            </a:r>
            <a:r>
              <a:rPr lang="en-CA" dirty="0"/>
              <a:t>includes investing in security technologies such as </a:t>
            </a:r>
            <a:r>
              <a:rPr lang="en-CA" dirty="0" smtClean="0"/>
              <a:t>SIEM, IDPS, NGFWs, and many more. Technological-focused security controls need </a:t>
            </a:r>
            <a:r>
              <a:rPr lang="en-CA" dirty="0"/>
              <a:t>to be applied </a:t>
            </a:r>
            <a:r>
              <a:rPr lang="en-CA" dirty="0" smtClean="0"/>
              <a:t>across a breadth of varying </a:t>
            </a:r>
            <a:r>
              <a:rPr lang="en-CA" dirty="0"/>
              <a:t>operating systems, mobile devices, and networks </a:t>
            </a:r>
            <a:r>
              <a:rPr lang="en-CA" dirty="0" smtClean="0"/>
              <a:t>with accompanying processes </a:t>
            </a:r>
            <a:r>
              <a:rPr lang="en-CA" dirty="0"/>
              <a:t>in place for these to be properly enacted. </a:t>
            </a:r>
            <a:endParaRPr lang="en-CA" dirty="0" smtClean="0"/>
          </a:p>
          <a:p>
            <a:r>
              <a:rPr lang="en-CA" dirty="0" smtClean="0"/>
              <a:t>Beyond </a:t>
            </a:r>
            <a:r>
              <a:rPr lang="en-CA" dirty="0"/>
              <a:t>that, many full time employees (</a:t>
            </a:r>
            <a:r>
              <a:rPr lang="en-CA" dirty="0" smtClean="0"/>
              <a:t>FTEs) </a:t>
            </a:r>
            <a:r>
              <a:rPr lang="en-CA" dirty="0"/>
              <a:t>are often needed to ensure that these technologies are maintained and running smoothly</a:t>
            </a:r>
            <a:r>
              <a:rPr lang="en-CA" dirty="0" smtClean="0"/>
              <a:t>.</a:t>
            </a:r>
            <a:endParaRPr lang="en-CA" dirty="0"/>
          </a:p>
          <a:p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417621" y="1280714"/>
            <a:ext cx="21382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There are three main areas that security needs to focus on:</a:t>
            </a:r>
            <a:endParaRPr lang="en-CA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50533" y="2181549"/>
            <a:ext cx="25799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00" dirty="0" smtClean="0"/>
              <a:t>People</a:t>
            </a:r>
            <a:endParaRPr lang="en-CA" sz="1500" dirty="0"/>
          </a:p>
        </p:txBody>
      </p:sp>
      <p:sp>
        <p:nvSpPr>
          <p:cNvPr id="15" name="TextBox 14"/>
          <p:cNvSpPr txBox="1"/>
          <p:nvPr/>
        </p:nvSpPr>
        <p:spPr>
          <a:xfrm>
            <a:off x="4543878" y="2321577"/>
            <a:ext cx="25799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00" dirty="0" smtClean="0"/>
              <a:t>Process</a:t>
            </a:r>
            <a:endParaRPr lang="en-CA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2401691" y="2279265"/>
            <a:ext cx="25799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500" dirty="0" smtClean="0"/>
              <a:t>Technology</a:t>
            </a:r>
            <a:endParaRPr lang="en-CA" sz="1500" dirty="0"/>
          </a:p>
        </p:txBody>
      </p:sp>
      <p:sp>
        <p:nvSpPr>
          <p:cNvPr id="17" name="Oval 16"/>
          <p:cNvSpPr/>
          <p:nvPr/>
        </p:nvSpPr>
        <p:spPr>
          <a:xfrm>
            <a:off x="7249247" y="1283003"/>
            <a:ext cx="1382485" cy="1321019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Down Arrow 23"/>
          <p:cNvSpPr/>
          <p:nvPr/>
        </p:nvSpPr>
        <p:spPr>
          <a:xfrm>
            <a:off x="7511145" y="2889948"/>
            <a:ext cx="914400" cy="1126277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" name="Rectangle 24"/>
          <p:cNvSpPr/>
          <p:nvPr/>
        </p:nvSpPr>
        <p:spPr>
          <a:xfrm>
            <a:off x="4030289" y="4176091"/>
            <a:ext cx="4847010" cy="137410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r>
              <a:rPr lang="en-CA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resources and budget spent on the people aspect of security pales in comparison to process and technology.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Often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, very little resourcing is focused on securing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employees of an organization with a new hire orientation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often being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the sole opportunity for users to learn about cybersecurity.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Cyber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criminals target the employees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because they know it is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possible to get around the defenses of an organization through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people. </a:t>
            </a:r>
            <a:endParaRPr lang="en-CA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098" y="1305375"/>
            <a:ext cx="893477" cy="10345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299" y="1430321"/>
            <a:ext cx="812698" cy="812698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32844" y="5007929"/>
            <a:ext cx="3416119" cy="11588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r>
              <a:rPr lang="en-CA" sz="2000" b="1" dirty="0" smtClean="0">
                <a:solidFill>
                  <a:srgbClr val="29475F"/>
                </a:solidFill>
              </a:rPr>
              <a:t>93</a:t>
            </a:r>
            <a:r>
              <a:rPr lang="en-CA" sz="2000" b="1" dirty="0">
                <a:solidFill>
                  <a:srgbClr val="29475F"/>
                </a:solidFill>
              </a:rPr>
              <a:t>% </a:t>
            </a:r>
            <a:r>
              <a:rPr lang="en-CA" sz="1400" dirty="0">
                <a:solidFill>
                  <a:srgbClr val="29475F"/>
                </a:solidFill>
              </a:rPr>
              <a:t>of respondents to an insider threat survey were looking to increase or maintain their existing spend on information security in the upcoming year</a:t>
            </a:r>
            <a:r>
              <a:rPr lang="en-CA" sz="1400" dirty="0" smtClean="0">
                <a:solidFill>
                  <a:srgbClr val="29475F"/>
                </a:solidFill>
              </a:rPr>
              <a:t>.</a:t>
            </a:r>
            <a:endParaRPr lang="en-CA" sz="1400" dirty="0">
              <a:solidFill>
                <a:srgbClr val="29475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3107" y="6135610"/>
            <a:ext cx="32740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Source: </a:t>
            </a:r>
            <a:r>
              <a:rPr lang="en-CA" sz="800" b="1" dirty="0" smtClean="0"/>
              <a:t>2015 Vormetric Insider Threat Report</a:t>
            </a:r>
            <a:endParaRPr lang="en-CA" sz="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0295" y="4321632"/>
            <a:ext cx="3801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10000"/>
              <a:buFont typeface="Arial" panose="020B0604020202020204" pitchFamily="34" charset="0"/>
              <a:buChar char="•"/>
            </a:pPr>
            <a:r>
              <a:rPr lang="en-CA" sz="1200" b="1" dirty="0" smtClean="0"/>
              <a:t>For any organization to succeed with its technology and process related controls, the people need to be security aware and trained. </a:t>
            </a:r>
            <a:endParaRPr lang="en-CA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4030288" y="5560419"/>
            <a:ext cx="484701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If you don’t educate your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employees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their responsibility to security,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money that is spent on technology and processes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goes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to waste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because you have not secured your weakest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link –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people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04" y="1446505"/>
            <a:ext cx="787317" cy="74100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1" name="Picture 3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0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Most security breaches are a result of end-user error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069383" y="2123110"/>
            <a:ext cx="7807917" cy="393238"/>
          </a:xfrm>
        </p:spPr>
        <p:txBody>
          <a:bodyPr/>
          <a:lstStyle/>
          <a:p>
            <a:pPr marL="0" lvl="0" indent="0">
              <a:buNone/>
            </a:pPr>
            <a:r>
              <a:rPr lang="en-CA" dirty="0" smtClean="0"/>
              <a:t>A separate 2014 study from the Ponemon institute indicated that the </a:t>
            </a:r>
            <a:r>
              <a:rPr lang="en-CA" b="1" dirty="0" smtClean="0"/>
              <a:t>average cost of a data breach due to human error was approximately $160</a:t>
            </a:r>
            <a:r>
              <a:rPr lang="en-CA" dirty="0"/>
              <a:t> </a:t>
            </a:r>
            <a:r>
              <a:rPr lang="en-CA" dirty="0" smtClean="0"/>
              <a:t>per record compromised.*</a:t>
            </a:r>
            <a:endParaRPr lang="en-CA" sz="11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49303" y="1124744"/>
            <a:ext cx="86279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/>
              <a:t>End users are often seen as the weakest link </a:t>
            </a:r>
            <a:r>
              <a:rPr lang="en-CA" sz="1200" dirty="0" smtClean="0"/>
              <a:t>in the information security chain. Human </a:t>
            </a:r>
            <a:r>
              <a:rPr lang="en-CA" sz="1200" dirty="0"/>
              <a:t>error can put an organization largely at risk despite any security technologies or software that they may already have in place. </a:t>
            </a:r>
            <a:r>
              <a:rPr lang="en-CA" sz="1200" dirty="0" smtClean="0"/>
              <a:t>Adversaries </a:t>
            </a:r>
            <a:r>
              <a:rPr lang="en-CA" sz="1200" dirty="0"/>
              <a:t>will attempt to take advantage of the </a:t>
            </a:r>
            <a:r>
              <a:rPr lang="en-CA" sz="1200" dirty="0" smtClean="0"/>
              <a:t>users through </a:t>
            </a:r>
            <a:r>
              <a:rPr lang="en-CA" sz="1200" dirty="0"/>
              <a:t>social engineering and other </a:t>
            </a:r>
            <a:r>
              <a:rPr lang="en-CA" sz="1200" dirty="0" smtClean="0"/>
              <a:t>exploit-based threats</a:t>
            </a:r>
            <a:r>
              <a:rPr lang="en-CA" sz="1200" dirty="0"/>
              <a:t>. </a:t>
            </a:r>
            <a:endParaRPr lang="en-CA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/>
              <a:t>For example, advanced </a:t>
            </a:r>
            <a:r>
              <a:rPr lang="en-CA" sz="1200" dirty="0"/>
              <a:t>persistent threats (APTs) </a:t>
            </a:r>
            <a:r>
              <a:rPr lang="en-CA" sz="1200" dirty="0" smtClean="0"/>
              <a:t>are often focused </a:t>
            </a:r>
            <a:r>
              <a:rPr lang="en-CA" sz="1200" dirty="0"/>
              <a:t>on the </a:t>
            </a:r>
            <a:r>
              <a:rPr lang="en-CA" sz="1200" dirty="0" smtClean="0"/>
              <a:t>end user </a:t>
            </a:r>
            <a:r>
              <a:rPr lang="en-CA" sz="1200" dirty="0"/>
              <a:t>where social </a:t>
            </a:r>
            <a:r>
              <a:rPr lang="en-CA" sz="1200" dirty="0" smtClean="0"/>
              <a:t>engineering </a:t>
            </a:r>
            <a:r>
              <a:rPr lang="en-CA" sz="1200" dirty="0"/>
              <a:t>tactics are used to gain information.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9383" y="3024561"/>
            <a:ext cx="7807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sz="1200" dirty="0"/>
              <a:t>According to a survey about insider threats, </a:t>
            </a:r>
            <a:r>
              <a:rPr lang="en-CA" sz="1200" b="1" dirty="0"/>
              <a:t>only 11% of respondents </a:t>
            </a:r>
            <a:r>
              <a:rPr lang="en-CA" sz="1200" dirty="0"/>
              <a:t>believed that their organization is not vulnerable to insider risks</a:t>
            </a:r>
            <a:r>
              <a:rPr lang="en-CA" sz="1200" dirty="0" smtClean="0"/>
              <a:t>.**</a:t>
            </a:r>
            <a:endParaRPr lang="en-CA" sz="1200" dirty="0"/>
          </a:p>
        </p:txBody>
      </p:sp>
      <p:sp>
        <p:nvSpPr>
          <p:cNvPr id="9" name="Rectangle 8"/>
          <p:cNvSpPr/>
          <p:nvPr/>
        </p:nvSpPr>
        <p:spPr>
          <a:xfrm>
            <a:off x="1058423" y="2532504"/>
            <a:ext cx="78188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19% of organizations found that the </a:t>
            </a:r>
            <a:r>
              <a:rPr lang="en-CA" sz="1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cost of a social engineering incident was more than $100,000.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For organizations with more than 5,000 employees, this increased to 30%.*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33" y="2152074"/>
            <a:ext cx="237765" cy="3353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32" y="2592932"/>
            <a:ext cx="237765" cy="3353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32" y="3085759"/>
            <a:ext cx="237765" cy="33530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69383" y="3502334"/>
            <a:ext cx="7807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34% of respondents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to a survey felt either very or </a:t>
            </a:r>
            <a:r>
              <a:rPr lang="en-CA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extremely vulnerable to an insider attack,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 with 89% finding themselves now more at risk than ever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.**</a:t>
            </a:r>
            <a:endParaRPr lang="en-CA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31" y="3565511"/>
            <a:ext cx="237765" cy="33530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97564" y="4369712"/>
            <a:ext cx="8295861" cy="1039059"/>
          </a:xfrm>
          <a:prstGeom prst="rect">
            <a:avLst/>
          </a:prstGeom>
          <a:solidFill>
            <a:srgbClr val="D17D08"/>
          </a:solidFill>
          <a:ln w="38100"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Insider threats are caused by employees who either </a:t>
            </a:r>
            <a:r>
              <a:rPr lang="en-CA" sz="1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actively or accidentally </a:t>
            </a:r>
            <a:r>
              <a:rPr lang="en-CA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perform actions that put an organization and its information at risk. </a:t>
            </a:r>
            <a:endParaRPr lang="en-CA" sz="1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has slowly become more complex due to the fact that it is not just IT staff, but employees, partners, suppliers, and third-party services that have access to company networks and thereby can have access to critical data. Securing the active and accidental insider threat takes very different tactics. </a:t>
            </a:r>
            <a:endParaRPr lang="en-CA" sz="1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3370" y="5982734"/>
            <a:ext cx="3440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800" dirty="0" smtClean="0"/>
              <a:t>Sources: </a:t>
            </a:r>
          </a:p>
          <a:p>
            <a:pPr algn="r"/>
            <a:r>
              <a:rPr lang="en-CA" sz="800" b="1" dirty="0" smtClean="0"/>
              <a:t>* Ponemon </a:t>
            </a:r>
            <a:r>
              <a:rPr lang="en-CA" sz="800" b="1" dirty="0"/>
              <a:t>Institute, 2014 Cost of a Data Breach</a:t>
            </a:r>
          </a:p>
          <a:p>
            <a:pPr algn="r"/>
            <a:r>
              <a:rPr lang="en-CA" sz="800" b="1" dirty="0" smtClean="0"/>
              <a:t>** 2015 Vormetric Inside Threat Report</a:t>
            </a:r>
          </a:p>
          <a:p>
            <a:pPr algn="r"/>
            <a:r>
              <a:rPr lang="en-CA" sz="800" b="1" dirty="0" smtClean="0"/>
              <a:t>*** IBM Security Services 2014 Cyber Security Intelligence Index</a:t>
            </a:r>
          </a:p>
        </p:txBody>
      </p:sp>
      <p:sp>
        <p:nvSpPr>
          <p:cNvPr id="5" name="Rectangle 4"/>
          <p:cNvSpPr/>
          <p:nvPr/>
        </p:nvSpPr>
        <p:spPr>
          <a:xfrm>
            <a:off x="4395353" y="5408771"/>
            <a:ext cx="441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accidental threat is not necessarily more difficult to detect, but they are almost always more frustrating to organizations. This research focuses on these insider threats. </a:t>
            </a:r>
            <a:endParaRPr lang="en-CA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7564" y="5408771"/>
            <a:ext cx="3740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The active insider threat is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willingly malicious.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These individuals are detected </a:t>
            </a:r>
            <a:r>
              <a:rPr lang="en-CA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CA" sz="1200" dirty="0">
                <a:ea typeface="Calibri" panose="020F0502020204030204" pitchFamily="34" charset="0"/>
                <a:cs typeface="Times New Roman" panose="02020603050405020304" pitchFamily="18" charset="0"/>
              </a:rPr>
              <a:t>similar ways that most external threats are.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58423" y="3997557"/>
            <a:ext cx="78079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>
                <a:cs typeface="Times New Roman" panose="02020603050405020304" pitchFamily="18" charset="0"/>
              </a:rPr>
              <a:t>Over </a:t>
            </a:r>
            <a:r>
              <a:rPr lang="en-CA" sz="1200" b="1" dirty="0" smtClean="0">
                <a:cs typeface="Times New Roman" panose="02020603050405020304" pitchFamily="18" charset="0"/>
              </a:rPr>
              <a:t>95% of all security incidents </a:t>
            </a:r>
            <a:r>
              <a:rPr lang="en-CA" sz="1200" dirty="0" smtClean="0">
                <a:cs typeface="Times New Roman" panose="02020603050405020304" pitchFamily="18" charset="0"/>
              </a:rPr>
              <a:t>investigated recognized human error as a contributing error.*** </a:t>
            </a:r>
            <a:endParaRPr lang="en-CA" sz="1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71" y="3975263"/>
            <a:ext cx="237765" cy="335309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1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72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heme/theme1.xml><?xml version="1.0" encoding="utf-8"?>
<a:theme xmlns:a="http://schemas.openxmlformats.org/drawingml/2006/main" name="Theme1">
  <a:themeElements>
    <a:clrScheme name="ITRG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9475F"/>
      </a:accent1>
      <a:accent2>
        <a:srgbClr val="007698"/>
      </a:accent2>
      <a:accent3>
        <a:srgbClr val="5A7D5C"/>
      </a:accent3>
      <a:accent4>
        <a:srgbClr val="A24130"/>
      </a:accent4>
      <a:accent5>
        <a:srgbClr val="D9A210"/>
      </a:accent5>
      <a:accent6>
        <a:srgbClr val="D17D08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1_Theme1">
  <a:themeElements>
    <a:clrScheme name="ITRG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9475F"/>
      </a:accent1>
      <a:accent2>
        <a:srgbClr val="007698"/>
      </a:accent2>
      <a:accent3>
        <a:srgbClr val="5A7D5C"/>
      </a:accent3>
      <a:accent4>
        <a:srgbClr val="A24130"/>
      </a:accent4>
      <a:accent5>
        <a:srgbClr val="D9A210"/>
      </a:accent5>
      <a:accent6>
        <a:srgbClr val="D17D08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3.xml><?xml version="1.0" encoding="utf-8"?>
<a:theme xmlns:a="http://schemas.openxmlformats.org/drawingml/2006/main" name="2_Theme1">
  <a:themeElements>
    <a:clrScheme name="ITRG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9475F"/>
      </a:accent1>
      <a:accent2>
        <a:srgbClr val="007698"/>
      </a:accent2>
      <a:accent3>
        <a:srgbClr val="5A7D5C"/>
      </a:accent3>
      <a:accent4>
        <a:srgbClr val="A24130"/>
      </a:accent4>
      <a:accent5>
        <a:srgbClr val="D9A210"/>
      </a:accent5>
      <a:accent6>
        <a:srgbClr val="D17D08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2376</Words>
  <Application>Microsoft Office PowerPoint</Application>
  <PresentationFormat>On-screen Show (4:3)</PresentationFormat>
  <Paragraphs>239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Georgia</vt:lpstr>
      <vt:lpstr>Open Sans</vt:lpstr>
      <vt:lpstr>Times New Roman</vt:lpstr>
      <vt:lpstr>Wingdings</vt:lpstr>
      <vt:lpstr>Theme1</vt:lpstr>
      <vt:lpstr>1_Theme1</vt:lpstr>
      <vt:lpstr>2_Theme1</vt:lpstr>
      <vt:lpstr>PowerPoint Presentation</vt:lpstr>
      <vt:lpstr>Our understanding of the problem</vt:lpstr>
      <vt:lpstr>Executive summary</vt:lpstr>
      <vt:lpstr>PowerPoint Presentation</vt:lpstr>
      <vt:lpstr>Workshop overview </vt:lpstr>
      <vt:lpstr>PowerPoint Presentation</vt:lpstr>
      <vt:lpstr>Phase 1 outline</vt:lpstr>
      <vt:lpstr>Securing the end user is a major aspect of information security</vt:lpstr>
      <vt:lpstr>Most security breaches are a result of end-user error</vt:lpstr>
      <vt:lpstr>End users today need to be educated and aware of security more than ever</vt:lpstr>
      <vt:lpstr>Security culture is the lowest Information Security Governance and Management area</vt:lpstr>
      <vt:lpstr>Info-Tech Research Group Helps IT Professionals To: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2015-06-05T19:21:27Z</dcterms:created>
  <dcterms:modified xsi:type="dcterms:W3CDTF">2015-06-05T20:26:27Z</dcterms:modified>
  <cp:contentStatus/>
</cp:coreProperties>
</file>