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7"/>
  </p:notesMasterIdLst>
  <p:handoutMasterIdLst>
    <p:handoutMasterId r:id="rId28"/>
  </p:handoutMasterIdLst>
  <p:sldIdLst>
    <p:sldId id="483" r:id="rId2"/>
    <p:sldId id="484" r:id="rId3"/>
    <p:sldId id="587" r:id="rId4"/>
    <p:sldId id="588" r:id="rId5"/>
    <p:sldId id="589" r:id="rId6"/>
    <p:sldId id="590" r:id="rId7"/>
    <p:sldId id="591" r:id="rId8"/>
    <p:sldId id="592" r:id="rId9"/>
    <p:sldId id="593" r:id="rId10"/>
    <p:sldId id="594" r:id="rId11"/>
    <p:sldId id="595" r:id="rId12"/>
    <p:sldId id="596" r:id="rId13"/>
    <p:sldId id="597" r:id="rId14"/>
    <p:sldId id="598" r:id="rId15"/>
    <p:sldId id="599" r:id="rId16"/>
    <p:sldId id="600" r:id="rId17"/>
    <p:sldId id="601" r:id="rId18"/>
    <p:sldId id="602" r:id="rId19"/>
    <p:sldId id="603" r:id="rId20"/>
    <p:sldId id="604" r:id="rId21"/>
    <p:sldId id="605" r:id="rId22"/>
    <p:sldId id="426" r:id="rId23"/>
    <p:sldId id="410" r:id="rId24"/>
    <p:sldId id="411" r:id="rId25"/>
    <p:sldId id="413" r:id="rId26"/>
  </p:sldIdLst>
  <p:sldSz cx="9144000" cy="6858000" type="screen4x3"/>
  <p:notesSz cx="6858000" cy="9144000"/>
  <p:custShowLst>
    <p:custShow name="Custom Show 1" id="0">
      <p:sldLst/>
    </p:custShow>
  </p:custShowLst>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243F54"/>
    <a:srgbClr val="D4E0EA"/>
    <a:srgbClr val="767171"/>
    <a:srgbClr val="548235"/>
    <a:srgbClr val="FFC000"/>
    <a:srgbClr val="5B9B17"/>
    <a:srgbClr val="C55A11"/>
    <a:srgbClr val="000000"/>
    <a:srgbClr val="A24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434" autoAdjust="0"/>
  </p:normalViewPr>
  <p:slideViewPr>
    <p:cSldViewPr snapToGrid="0">
      <p:cViewPr varScale="1">
        <p:scale>
          <a:sx n="86" d="100"/>
          <a:sy n="86" d="100"/>
        </p:scale>
        <p:origin x="2076"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16836"/>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CA" sz="1000" b="1" dirty="0"/>
              <a:t>Business Value Metrics</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percentStacked"/>
        <c:varyColors val="0"/>
        <c:ser>
          <c:idx val="0"/>
          <c:order val="0"/>
          <c:tx>
            <c:strRef>
              <c:f>Sheet1!$A$2</c:f>
              <c:strCache>
                <c:ptCount val="1"/>
                <c:pt idx="0">
                  <c:v>Effective</c:v>
                </c:pt>
              </c:strCache>
            </c:strRef>
          </c:tx>
          <c:spPr>
            <a:solidFill>
              <a:schemeClr val="accent2">
                <a:shade val="58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Sheet1!$E$1:$F$1</c:f>
              <c:strCache>
                <c:ptCount val="2"/>
                <c:pt idx="0">
                  <c:v>CIO</c:v>
                </c:pt>
                <c:pt idx="1">
                  <c:v>CXO</c:v>
                </c:pt>
              </c:strCache>
            </c:strRef>
          </c:cat>
          <c:val>
            <c:numRef>
              <c:f>Sheet1!$E$2:$F$2</c:f>
              <c:numCache>
                <c:formatCode>0%</c:formatCode>
                <c:ptCount val="2"/>
                <c:pt idx="0">
                  <c:v>5.2631578947368418E-2</c:v>
                </c:pt>
                <c:pt idx="1">
                  <c:v>0.14150943396226415</c:v>
                </c:pt>
              </c:numCache>
            </c:numRef>
          </c:val>
          <c:extLst>
            <c:ext xmlns:c16="http://schemas.microsoft.com/office/drawing/2014/chart" uri="{C3380CC4-5D6E-409C-BE32-E72D297353CC}">
              <c16:uniqueId val="{00000000-AF96-4145-AAA3-ED60BB10EC93}"/>
            </c:ext>
          </c:extLst>
        </c:ser>
        <c:ser>
          <c:idx val="1"/>
          <c:order val="1"/>
          <c:tx>
            <c:strRef>
              <c:f>Sheet1!$A$3</c:f>
              <c:strCache>
                <c:ptCount val="1"/>
                <c:pt idx="0">
                  <c:v>Some Improvement Necessary</c:v>
                </c:pt>
              </c:strCache>
            </c:strRef>
          </c:tx>
          <c:spPr>
            <a:solidFill>
              <a:schemeClr val="accent2">
                <a:shade val="86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Sheet1!$E$1:$F$1</c:f>
              <c:strCache>
                <c:ptCount val="2"/>
                <c:pt idx="0">
                  <c:v>CIO</c:v>
                </c:pt>
                <c:pt idx="1">
                  <c:v>CXO</c:v>
                </c:pt>
              </c:strCache>
            </c:strRef>
          </c:cat>
          <c:val>
            <c:numRef>
              <c:f>Sheet1!$E$3:$F$3</c:f>
              <c:numCache>
                <c:formatCode>0%</c:formatCode>
                <c:ptCount val="2"/>
                <c:pt idx="0">
                  <c:v>0.28947368421052633</c:v>
                </c:pt>
                <c:pt idx="1">
                  <c:v>0.45283018867924529</c:v>
                </c:pt>
              </c:numCache>
            </c:numRef>
          </c:val>
          <c:extLst>
            <c:ext xmlns:c16="http://schemas.microsoft.com/office/drawing/2014/chart" uri="{C3380CC4-5D6E-409C-BE32-E72D297353CC}">
              <c16:uniqueId val="{00000001-AF96-4145-AAA3-ED60BB10EC93}"/>
            </c:ext>
          </c:extLst>
        </c:ser>
        <c:ser>
          <c:idx val="2"/>
          <c:order val="2"/>
          <c:tx>
            <c:strRef>
              <c:f>Sheet1!$A$4</c:f>
              <c:strCache>
                <c:ptCount val="1"/>
                <c:pt idx="0">
                  <c:v>Significant Improvement Necessary</c:v>
                </c:pt>
              </c:strCache>
            </c:strRef>
          </c:tx>
          <c:spPr>
            <a:solidFill>
              <a:schemeClr val="accent2">
                <a:tint val="86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Sheet1!$E$1:$F$1</c:f>
              <c:strCache>
                <c:ptCount val="2"/>
                <c:pt idx="0">
                  <c:v>CIO</c:v>
                </c:pt>
                <c:pt idx="1">
                  <c:v>CXO</c:v>
                </c:pt>
              </c:strCache>
            </c:strRef>
          </c:cat>
          <c:val>
            <c:numRef>
              <c:f>Sheet1!$E$4:$F$4</c:f>
              <c:numCache>
                <c:formatCode>0%</c:formatCode>
                <c:ptCount val="2"/>
                <c:pt idx="0">
                  <c:v>0.59868421052631582</c:v>
                </c:pt>
                <c:pt idx="1">
                  <c:v>0.35377358490566035</c:v>
                </c:pt>
              </c:numCache>
            </c:numRef>
          </c:val>
          <c:extLst>
            <c:ext xmlns:c16="http://schemas.microsoft.com/office/drawing/2014/chart" uri="{C3380CC4-5D6E-409C-BE32-E72D297353CC}">
              <c16:uniqueId val="{00000002-AF96-4145-AAA3-ED60BB10EC93}"/>
            </c:ext>
          </c:extLst>
        </c:ser>
        <c:ser>
          <c:idx val="3"/>
          <c:order val="3"/>
          <c:tx>
            <c:strRef>
              <c:f>Sheet1!$A$5</c:f>
              <c:strCache>
                <c:ptCount val="1"/>
                <c:pt idx="0">
                  <c:v>Not Required</c:v>
                </c:pt>
              </c:strCache>
            </c:strRef>
          </c:tx>
          <c:spPr>
            <a:solidFill>
              <a:schemeClr val="accent2">
                <a:tint val="58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Sheet1!$E$1:$F$1</c:f>
              <c:strCache>
                <c:ptCount val="2"/>
                <c:pt idx="0">
                  <c:v>CIO</c:v>
                </c:pt>
                <c:pt idx="1">
                  <c:v>CXO</c:v>
                </c:pt>
              </c:strCache>
            </c:strRef>
          </c:cat>
          <c:val>
            <c:numRef>
              <c:f>Sheet1!$E$5:$F$5</c:f>
              <c:numCache>
                <c:formatCode>0%</c:formatCode>
                <c:ptCount val="2"/>
                <c:pt idx="0">
                  <c:v>5.921052631578947E-2</c:v>
                </c:pt>
                <c:pt idx="1">
                  <c:v>5.1886792452830191E-2</c:v>
                </c:pt>
              </c:numCache>
            </c:numRef>
          </c:val>
          <c:extLst>
            <c:ext xmlns:c16="http://schemas.microsoft.com/office/drawing/2014/chart" uri="{C3380CC4-5D6E-409C-BE32-E72D297353CC}">
              <c16:uniqueId val="{00000003-AF96-4145-AAA3-ED60BB10EC93}"/>
            </c:ext>
          </c:extLst>
        </c:ser>
        <c:dLbls>
          <c:dLblPos val="ctr"/>
          <c:showLegendKey val="0"/>
          <c:showVal val="1"/>
          <c:showCatName val="0"/>
          <c:showSerName val="0"/>
          <c:showPercent val="0"/>
          <c:showBubbleSize val="0"/>
        </c:dLbls>
        <c:gapWidth val="50"/>
        <c:overlap val="100"/>
        <c:axId val="608009296"/>
        <c:axId val="586249080"/>
      </c:barChart>
      <c:catAx>
        <c:axId val="608009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86249080"/>
        <c:crosses val="autoZero"/>
        <c:auto val="1"/>
        <c:lblAlgn val="ctr"/>
        <c:lblOffset val="100"/>
        <c:noMultiLvlLbl val="0"/>
      </c:catAx>
      <c:valAx>
        <c:axId val="58624908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CA"/>
                  <a:t>Frequency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08009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CA" sz="1000" b="1" dirty="0"/>
              <a:t>Stakeholder Satisfaction Reporting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percentStacked"/>
        <c:varyColors val="0"/>
        <c:ser>
          <c:idx val="0"/>
          <c:order val="0"/>
          <c:tx>
            <c:strRef>
              <c:f>Sheet1!$A$8</c:f>
              <c:strCache>
                <c:ptCount val="1"/>
                <c:pt idx="0">
                  <c:v>Effective</c:v>
                </c:pt>
              </c:strCache>
            </c:strRef>
          </c:tx>
          <c:spPr>
            <a:solidFill>
              <a:schemeClr val="accent3">
                <a:tint val="58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Sheet1!$E$7:$F$7</c:f>
              <c:strCache>
                <c:ptCount val="2"/>
                <c:pt idx="0">
                  <c:v>CIO</c:v>
                </c:pt>
                <c:pt idx="1">
                  <c:v>CXO</c:v>
                </c:pt>
              </c:strCache>
            </c:strRef>
          </c:cat>
          <c:val>
            <c:numRef>
              <c:f>Sheet1!$E$8:$F$8</c:f>
              <c:numCache>
                <c:formatCode>0%</c:formatCode>
                <c:ptCount val="2"/>
                <c:pt idx="0">
                  <c:v>7.2368421052631582E-2</c:v>
                </c:pt>
                <c:pt idx="1">
                  <c:v>0.19339622641509435</c:v>
                </c:pt>
              </c:numCache>
            </c:numRef>
          </c:val>
          <c:extLst>
            <c:ext xmlns:c16="http://schemas.microsoft.com/office/drawing/2014/chart" uri="{C3380CC4-5D6E-409C-BE32-E72D297353CC}">
              <c16:uniqueId val="{00000000-88B2-46FC-8B06-8BF7D69093F7}"/>
            </c:ext>
          </c:extLst>
        </c:ser>
        <c:ser>
          <c:idx val="1"/>
          <c:order val="1"/>
          <c:tx>
            <c:strRef>
              <c:f>Sheet1!$A$9</c:f>
              <c:strCache>
                <c:ptCount val="1"/>
                <c:pt idx="0">
                  <c:v>Some Improvement Necessary</c:v>
                </c:pt>
              </c:strCache>
            </c:strRef>
          </c:tx>
          <c:spPr>
            <a:solidFill>
              <a:schemeClr val="accent3">
                <a:tint val="86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Sheet1!$E$7:$F$7</c:f>
              <c:strCache>
                <c:ptCount val="2"/>
                <c:pt idx="0">
                  <c:v>CIO</c:v>
                </c:pt>
                <c:pt idx="1">
                  <c:v>CXO</c:v>
                </c:pt>
              </c:strCache>
            </c:strRef>
          </c:cat>
          <c:val>
            <c:numRef>
              <c:f>Sheet1!$E$9:$F$9</c:f>
              <c:numCache>
                <c:formatCode>0%</c:formatCode>
                <c:ptCount val="2"/>
                <c:pt idx="0">
                  <c:v>0.40131578947368424</c:v>
                </c:pt>
                <c:pt idx="1">
                  <c:v>0.46226415094339623</c:v>
                </c:pt>
              </c:numCache>
            </c:numRef>
          </c:val>
          <c:extLst>
            <c:ext xmlns:c16="http://schemas.microsoft.com/office/drawing/2014/chart" uri="{C3380CC4-5D6E-409C-BE32-E72D297353CC}">
              <c16:uniqueId val="{00000001-88B2-46FC-8B06-8BF7D69093F7}"/>
            </c:ext>
          </c:extLst>
        </c:ser>
        <c:ser>
          <c:idx val="2"/>
          <c:order val="2"/>
          <c:tx>
            <c:strRef>
              <c:f>Sheet1!$A$10</c:f>
              <c:strCache>
                <c:ptCount val="1"/>
                <c:pt idx="0">
                  <c:v>Significant Improvement Necessary</c:v>
                </c:pt>
              </c:strCache>
            </c:strRef>
          </c:tx>
          <c:spPr>
            <a:solidFill>
              <a:schemeClr val="accent3">
                <a:shade val="86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Sheet1!$E$7:$F$7</c:f>
              <c:strCache>
                <c:ptCount val="2"/>
                <c:pt idx="0">
                  <c:v>CIO</c:v>
                </c:pt>
                <c:pt idx="1">
                  <c:v>CXO</c:v>
                </c:pt>
              </c:strCache>
            </c:strRef>
          </c:cat>
          <c:val>
            <c:numRef>
              <c:f>Sheet1!$E$10:$F$10</c:f>
              <c:numCache>
                <c:formatCode>0%</c:formatCode>
                <c:ptCount val="2"/>
                <c:pt idx="0">
                  <c:v>0.47368421052631576</c:v>
                </c:pt>
                <c:pt idx="1">
                  <c:v>0.25943396226415094</c:v>
                </c:pt>
              </c:numCache>
            </c:numRef>
          </c:val>
          <c:extLst>
            <c:ext xmlns:c16="http://schemas.microsoft.com/office/drawing/2014/chart" uri="{C3380CC4-5D6E-409C-BE32-E72D297353CC}">
              <c16:uniqueId val="{00000002-88B2-46FC-8B06-8BF7D69093F7}"/>
            </c:ext>
          </c:extLst>
        </c:ser>
        <c:ser>
          <c:idx val="3"/>
          <c:order val="3"/>
          <c:tx>
            <c:strRef>
              <c:f>Sheet1!$A$11</c:f>
              <c:strCache>
                <c:ptCount val="1"/>
                <c:pt idx="0">
                  <c:v>Not Required</c:v>
                </c:pt>
              </c:strCache>
            </c:strRef>
          </c:tx>
          <c:spPr>
            <a:solidFill>
              <a:schemeClr val="accent3">
                <a:shade val="58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Sheet1!$E$7:$F$7</c:f>
              <c:strCache>
                <c:ptCount val="2"/>
                <c:pt idx="0">
                  <c:v>CIO</c:v>
                </c:pt>
                <c:pt idx="1">
                  <c:v>CXO</c:v>
                </c:pt>
              </c:strCache>
            </c:strRef>
          </c:cat>
          <c:val>
            <c:numRef>
              <c:f>Sheet1!$E$11:$F$11</c:f>
              <c:numCache>
                <c:formatCode>0%</c:formatCode>
                <c:ptCount val="2"/>
                <c:pt idx="0">
                  <c:v>5.2631578947368418E-2</c:v>
                </c:pt>
                <c:pt idx="1">
                  <c:v>8.4905660377358486E-2</c:v>
                </c:pt>
              </c:numCache>
            </c:numRef>
          </c:val>
          <c:extLst>
            <c:ext xmlns:c16="http://schemas.microsoft.com/office/drawing/2014/chart" uri="{C3380CC4-5D6E-409C-BE32-E72D297353CC}">
              <c16:uniqueId val="{00000003-88B2-46FC-8B06-8BF7D69093F7}"/>
            </c:ext>
          </c:extLst>
        </c:ser>
        <c:dLbls>
          <c:dLblPos val="ctr"/>
          <c:showLegendKey val="0"/>
          <c:showVal val="1"/>
          <c:showCatName val="0"/>
          <c:showSerName val="0"/>
          <c:showPercent val="0"/>
          <c:showBubbleSize val="0"/>
        </c:dLbls>
        <c:gapWidth val="50"/>
        <c:overlap val="100"/>
        <c:axId val="661600600"/>
        <c:axId val="661600992"/>
      </c:barChart>
      <c:catAx>
        <c:axId val="6616006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61600992"/>
        <c:crosses val="autoZero"/>
        <c:auto val="1"/>
        <c:lblAlgn val="ctr"/>
        <c:lblOffset val="100"/>
        <c:noMultiLvlLbl val="0"/>
      </c:catAx>
      <c:valAx>
        <c:axId val="6616009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CA"/>
                  <a:t>Frequency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61600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CA" sz="1000" b="1"/>
              <a:t>Business Value Metrics</a:t>
            </a:r>
          </a:p>
        </c:rich>
      </c:tx>
      <c:layout>
        <c:manualLayout>
          <c:xMode val="edge"/>
          <c:yMode val="edge"/>
          <c:x val="0.34484711286089237"/>
          <c:y val="0"/>
        </c:manualLayout>
      </c:layout>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dPt>
            <c:idx val="0"/>
            <c:bubble3D val="0"/>
            <c:spPr>
              <a:solidFill>
                <a:schemeClr val="accent2">
                  <a:tint val="58000"/>
                </a:schemeClr>
              </a:solidFill>
              <a:ln w="19050">
                <a:solidFill>
                  <a:schemeClr val="lt1"/>
                </a:solidFill>
              </a:ln>
              <a:effectLst/>
            </c:spPr>
            <c:extLst>
              <c:ext xmlns:c16="http://schemas.microsoft.com/office/drawing/2014/chart" uri="{C3380CC4-5D6E-409C-BE32-E72D297353CC}">
                <c16:uniqueId val="{00000001-4950-40C2-8333-624CC3DA842D}"/>
              </c:ext>
            </c:extLst>
          </c:dPt>
          <c:dPt>
            <c:idx val="1"/>
            <c:bubble3D val="0"/>
            <c:spPr>
              <a:solidFill>
                <a:schemeClr val="accent2">
                  <a:tint val="86000"/>
                </a:schemeClr>
              </a:solidFill>
              <a:ln w="19050">
                <a:solidFill>
                  <a:schemeClr val="lt1"/>
                </a:solidFill>
              </a:ln>
              <a:effectLst/>
            </c:spPr>
            <c:extLst>
              <c:ext xmlns:c16="http://schemas.microsoft.com/office/drawing/2014/chart" uri="{C3380CC4-5D6E-409C-BE32-E72D297353CC}">
                <c16:uniqueId val="{00000003-4950-40C2-8333-624CC3DA842D}"/>
              </c:ext>
            </c:extLst>
          </c:dPt>
          <c:dPt>
            <c:idx val="2"/>
            <c:bubble3D val="0"/>
            <c:spPr>
              <a:solidFill>
                <a:schemeClr val="accent2">
                  <a:shade val="86000"/>
                </a:schemeClr>
              </a:solidFill>
              <a:ln w="19050">
                <a:solidFill>
                  <a:schemeClr val="lt1"/>
                </a:solidFill>
              </a:ln>
              <a:effectLst/>
            </c:spPr>
            <c:extLst>
              <c:ext xmlns:c16="http://schemas.microsoft.com/office/drawing/2014/chart" uri="{C3380CC4-5D6E-409C-BE32-E72D297353CC}">
                <c16:uniqueId val="{00000005-4950-40C2-8333-624CC3DA842D}"/>
              </c:ext>
            </c:extLst>
          </c:dPt>
          <c:dPt>
            <c:idx val="3"/>
            <c:bubble3D val="0"/>
            <c:spPr>
              <a:solidFill>
                <a:schemeClr val="accent2">
                  <a:shade val="58000"/>
                </a:schemeClr>
              </a:solidFill>
              <a:ln w="19050">
                <a:solidFill>
                  <a:schemeClr val="lt1"/>
                </a:solidFill>
              </a:ln>
              <a:effectLst/>
            </c:spPr>
            <c:extLst>
              <c:ext xmlns:c16="http://schemas.microsoft.com/office/drawing/2014/chart" uri="{C3380CC4-5D6E-409C-BE32-E72D297353CC}">
                <c16:uniqueId val="{00000007-4950-40C2-8333-624CC3DA842D}"/>
              </c:ext>
            </c:extLst>
          </c:dPt>
          <c:dLbls>
            <c:dLbl>
              <c:idx val="0"/>
              <c:layout>
                <c:manualLayout>
                  <c:x val="4.0156605424321958E-2"/>
                  <c:y val="-7.261956838728492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50-40C2-8333-624CC3DA842D}"/>
                </c:ext>
              </c:extLst>
            </c:dLbl>
            <c:dLbl>
              <c:idx val="1"/>
              <c:layout>
                <c:manualLayout>
                  <c:x val="9.1825240594925629E-3"/>
                  <c:y val="1.9145158938466026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950-40C2-8333-624CC3DA842D}"/>
                </c:ext>
              </c:extLst>
            </c:dLbl>
            <c:dLbl>
              <c:idx val="2"/>
              <c:layout>
                <c:manualLayout>
                  <c:x val="-2.5246172353455817E-2"/>
                  <c:y val="-5.4671186934966462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950-40C2-8333-624CC3DA842D}"/>
                </c:ext>
              </c:extLst>
            </c:dLbl>
            <c:dLbl>
              <c:idx val="3"/>
              <c:layout>
                <c:manualLayout>
                  <c:x val="-4.7119203849518808E-2"/>
                  <c:y val="3.7079687955672208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950-40C2-8333-624CC3DA842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Results!$A$15:$A$18</c:f>
              <c:strCache>
                <c:ptCount val="4"/>
                <c:pt idx="0">
                  <c:v>Effective</c:v>
                </c:pt>
                <c:pt idx="1">
                  <c:v>Some Improvement Necessary</c:v>
                </c:pt>
                <c:pt idx="2">
                  <c:v>Significant Improvement Necessary</c:v>
                </c:pt>
                <c:pt idx="3">
                  <c:v>Not Required</c:v>
                </c:pt>
              </c:strCache>
            </c:strRef>
          </c:cat>
          <c:val>
            <c:numRef>
              <c:f>Results!$E$15:$E$18</c:f>
              <c:numCache>
                <c:formatCode>0%</c:formatCode>
                <c:ptCount val="4"/>
                <c:pt idx="0">
                  <c:v>0.14285714285714285</c:v>
                </c:pt>
                <c:pt idx="1">
                  <c:v>0.2857142857142857</c:v>
                </c:pt>
                <c:pt idx="2">
                  <c:v>0.5</c:v>
                </c:pt>
                <c:pt idx="3">
                  <c:v>7.1428571428571425E-2</c:v>
                </c:pt>
              </c:numCache>
            </c:numRef>
          </c:val>
          <c:extLst>
            <c:ext xmlns:c16="http://schemas.microsoft.com/office/drawing/2014/chart" uri="{C3380CC4-5D6E-409C-BE32-E72D297353CC}">
              <c16:uniqueId val="{00000008-4950-40C2-8333-624CC3DA842D}"/>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Reversed" id="23">
  <a:schemeClr val="accent3"/>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CFD5E4-1F65-4442-9296-A8713B75353D}" type="doc">
      <dgm:prSet loTypeId="urn:microsoft.com/office/officeart/2005/8/layout/venn1" loCatId="relationship" qsTypeId="urn:microsoft.com/office/officeart/2005/8/quickstyle/simple1" qsCatId="simple" csTypeId="urn:microsoft.com/office/officeart/2005/8/colors/colorful2" csCatId="colorful" phldr="1"/>
      <dgm:spPr/>
    </dgm:pt>
    <dgm:pt modelId="{56B9E711-AD39-4139-832A-B55303035C6C}">
      <dgm:prSet phldrT="[Text]"/>
      <dgm:spPr/>
      <dgm:t>
        <a:bodyPr/>
        <a:lstStyle/>
        <a:p>
          <a:r>
            <a:rPr lang="en-CA" b="1" dirty="0"/>
            <a:t>Business Relationship Management </a:t>
          </a:r>
        </a:p>
      </dgm:t>
    </dgm:pt>
    <dgm:pt modelId="{215EF385-2DFF-4455-ABC4-008190062D68}" type="parTrans" cxnId="{4791C657-57B8-4169-8B2F-A9E690E2AB50}">
      <dgm:prSet/>
      <dgm:spPr/>
      <dgm:t>
        <a:bodyPr/>
        <a:lstStyle/>
        <a:p>
          <a:endParaRPr lang="en-CA"/>
        </a:p>
      </dgm:t>
    </dgm:pt>
    <dgm:pt modelId="{FE7D4885-1D43-4F07-A854-8CC64D065A95}" type="sibTrans" cxnId="{4791C657-57B8-4169-8B2F-A9E690E2AB50}">
      <dgm:prSet/>
      <dgm:spPr/>
      <dgm:t>
        <a:bodyPr/>
        <a:lstStyle/>
        <a:p>
          <a:endParaRPr lang="en-CA"/>
        </a:p>
      </dgm:t>
    </dgm:pt>
    <dgm:pt modelId="{D229C4DD-19A8-489F-B459-5381BB70A949}">
      <dgm:prSet phldrT="[Text]"/>
      <dgm:spPr>
        <a:solidFill>
          <a:schemeClr val="accent4">
            <a:lumMod val="65000"/>
            <a:alpha val="50000"/>
          </a:schemeClr>
        </a:solidFill>
      </dgm:spPr>
      <dgm:t>
        <a:bodyPr/>
        <a:lstStyle/>
        <a:p>
          <a:r>
            <a:rPr lang="en-CA" b="1" dirty="0">
              <a:solidFill>
                <a:schemeClr val="tx1"/>
              </a:solidFill>
            </a:rPr>
            <a:t>Service Level Management </a:t>
          </a:r>
        </a:p>
      </dgm:t>
    </dgm:pt>
    <dgm:pt modelId="{E63E55F3-7CDA-48CB-9696-965FCC69648F}" type="parTrans" cxnId="{342FABB8-9F09-4036-AC2C-69CCA01C8F1D}">
      <dgm:prSet/>
      <dgm:spPr/>
      <dgm:t>
        <a:bodyPr/>
        <a:lstStyle/>
        <a:p>
          <a:endParaRPr lang="en-CA"/>
        </a:p>
      </dgm:t>
    </dgm:pt>
    <dgm:pt modelId="{43CF1AD7-F235-475D-A4E5-E2AFE9489F27}" type="sibTrans" cxnId="{342FABB8-9F09-4036-AC2C-69CCA01C8F1D}">
      <dgm:prSet/>
      <dgm:spPr/>
      <dgm:t>
        <a:bodyPr/>
        <a:lstStyle/>
        <a:p>
          <a:endParaRPr lang="en-CA"/>
        </a:p>
      </dgm:t>
    </dgm:pt>
    <dgm:pt modelId="{D6BFB510-B5BB-4B70-8A40-BDE629C42323}">
      <dgm:prSet phldrT="[Text]"/>
      <dgm:spPr/>
      <dgm:t>
        <a:bodyPr/>
        <a:lstStyle/>
        <a:p>
          <a:r>
            <a:rPr lang="en-CA" b="1" dirty="0"/>
            <a:t>Service Metrics</a:t>
          </a:r>
        </a:p>
      </dgm:t>
    </dgm:pt>
    <dgm:pt modelId="{A6972889-6EDC-462F-A569-B2EE08E1EAA5}" type="parTrans" cxnId="{292A47E9-933D-4138-86DD-E34DC66F4F67}">
      <dgm:prSet/>
      <dgm:spPr/>
      <dgm:t>
        <a:bodyPr/>
        <a:lstStyle/>
        <a:p>
          <a:endParaRPr lang="en-CA"/>
        </a:p>
      </dgm:t>
    </dgm:pt>
    <dgm:pt modelId="{280E92FE-B5F8-414A-BFA5-86D1FF8F6F19}" type="sibTrans" cxnId="{292A47E9-933D-4138-86DD-E34DC66F4F67}">
      <dgm:prSet/>
      <dgm:spPr/>
      <dgm:t>
        <a:bodyPr/>
        <a:lstStyle/>
        <a:p>
          <a:endParaRPr lang="en-CA"/>
        </a:p>
      </dgm:t>
    </dgm:pt>
    <dgm:pt modelId="{615BB7A4-A569-488B-880C-C425D86BBB06}" type="pres">
      <dgm:prSet presAssocID="{76CFD5E4-1F65-4442-9296-A8713B75353D}" presName="compositeShape" presStyleCnt="0">
        <dgm:presLayoutVars>
          <dgm:chMax val="7"/>
          <dgm:dir/>
          <dgm:resizeHandles val="exact"/>
        </dgm:presLayoutVars>
      </dgm:prSet>
      <dgm:spPr/>
    </dgm:pt>
    <dgm:pt modelId="{0058DE08-7537-4BE5-AAE5-EDD029D0D08E}" type="pres">
      <dgm:prSet presAssocID="{56B9E711-AD39-4139-832A-B55303035C6C}" presName="circ1" presStyleLbl="vennNode1" presStyleIdx="0" presStyleCnt="3"/>
      <dgm:spPr/>
    </dgm:pt>
    <dgm:pt modelId="{91F36210-F1A6-4301-88DE-3EBF3931F8ED}" type="pres">
      <dgm:prSet presAssocID="{56B9E711-AD39-4139-832A-B55303035C6C}" presName="circ1Tx" presStyleLbl="revTx" presStyleIdx="0" presStyleCnt="0">
        <dgm:presLayoutVars>
          <dgm:chMax val="0"/>
          <dgm:chPref val="0"/>
          <dgm:bulletEnabled val="1"/>
        </dgm:presLayoutVars>
      </dgm:prSet>
      <dgm:spPr/>
    </dgm:pt>
    <dgm:pt modelId="{06E9C4E6-9641-45FB-A53B-15483AF9D854}" type="pres">
      <dgm:prSet presAssocID="{D229C4DD-19A8-489F-B459-5381BB70A949}" presName="circ2" presStyleLbl="vennNode1" presStyleIdx="1" presStyleCnt="3"/>
      <dgm:spPr/>
    </dgm:pt>
    <dgm:pt modelId="{5E403CA7-0B19-44F5-9DCC-29F390B0F8FF}" type="pres">
      <dgm:prSet presAssocID="{D229C4DD-19A8-489F-B459-5381BB70A949}" presName="circ2Tx" presStyleLbl="revTx" presStyleIdx="0" presStyleCnt="0">
        <dgm:presLayoutVars>
          <dgm:chMax val="0"/>
          <dgm:chPref val="0"/>
          <dgm:bulletEnabled val="1"/>
        </dgm:presLayoutVars>
      </dgm:prSet>
      <dgm:spPr/>
    </dgm:pt>
    <dgm:pt modelId="{BA1E555B-2FA8-48EA-A7C2-3E4648501218}" type="pres">
      <dgm:prSet presAssocID="{D6BFB510-B5BB-4B70-8A40-BDE629C42323}" presName="circ3" presStyleLbl="vennNode1" presStyleIdx="2" presStyleCnt="3"/>
      <dgm:spPr/>
    </dgm:pt>
    <dgm:pt modelId="{5B0AFBB4-2B2C-4D6F-8F97-4F7704BA662B}" type="pres">
      <dgm:prSet presAssocID="{D6BFB510-B5BB-4B70-8A40-BDE629C42323}" presName="circ3Tx" presStyleLbl="revTx" presStyleIdx="0" presStyleCnt="0">
        <dgm:presLayoutVars>
          <dgm:chMax val="0"/>
          <dgm:chPref val="0"/>
          <dgm:bulletEnabled val="1"/>
        </dgm:presLayoutVars>
      </dgm:prSet>
      <dgm:spPr/>
    </dgm:pt>
  </dgm:ptLst>
  <dgm:cxnLst>
    <dgm:cxn modelId="{1126381B-0DE8-4F9E-87DB-D718B7E5B84B}" type="presOf" srcId="{56B9E711-AD39-4139-832A-B55303035C6C}" destId="{91F36210-F1A6-4301-88DE-3EBF3931F8ED}" srcOrd="1" destOrd="0" presId="urn:microsoft.com/office/officeart/2005/8/layout/venn1"/>
    <dgm:cxn modelId="{7261D95B-F199-4B25-A9E5-13AF52B9FABB}" type="presOf" srcId="{56B9E711-AD39-4139-832A-B55303035C6C}" destId="{0058DE08-7537-4BE5-AAE5-EDD029D0D08E}" srcOrd="0" destOrd="0" presId="urn:microsoft.com/office/officeart/2005/8/layout/venn1"/>
    <dgm:cxn modelId="{44F27344-FBBC-4B93-B257-483C85637431}" type="presOf" srcId="{D6BFB510-B5BB-4B70-8A40-BDE629C42323}" destId="{BA1E555B-2FA8-48EA-A7C2-3E4648501218}" srcOrd="0" destOrd="0" presId="urn:microsoft.com/office/officeart/2005/8/layout/venn1"/>
    <dgm:cxn modelId="{4791C657-57B8-4169-8B2F-A9E690E2AB50}" srcId="{76CFD5E4-1F65-4442-9296-A8713B75353D}" destId="{56B9E711-AD39-4139-832A-B55303035C6C}" srcOrd="0" destOrd="0" parTransId="{215EF385-2DFF-4455-ABC4-008190062D68}" sibTransId="{FE7D4885-1D43-4F07-A854-8CC64D065A95}"/>
    <dgm:cxn modelId="{9815CE82-9AD0-40B0-B444-4FF8FE34375A}" type="presOf" srcId="{76CFD5E4-1F65-4442-9296-A8713B75353D}" destId="{615BB7A4-A569-488B-880C-C425D86BBB06}" srcOrd="0" destOrd="0" presId="urn:microsoft.com/office/officeart/2005/8/layout/venn1"/>
    <dgm:cxn modelId="{E085E297-57C3-499E-90AA-C6F7FC7646F8}" type="presOf" srcId="{D229C4DD-19A8-489F-B459-5381BB70A949}" destId="{5E403CA7-0B19-44F5-9DCC-29F390B0F8FF}" srcOrd="1" destOrd="0" presId="urn:microsoft.com/office/officeart/2005/8/layout/venn1"/>
    <dgm:cxn modelId="{56EAB4AE-DF22-405C-840B-C0A78424A401}" type="presOf" srcId="{D229C4DD-19A8-489F-B459-5381BB70A949}" destId="{06E9C4E6-9641-45FB-A53B-15483AF9D854}" srcOrd="0" destOrd="0" presId="urn:microsoft.com/office/officeart/2005/8/layout/venn1"/>
    <dgm:cxn modelId="{342FABB8-9F09-4036-AC2C-69CCA01C8F1D}" srcId="{76CFD5E4-1F65-4442-9296-A8713B75353D}" destId="{D229C4DD-19A8-489F-B459-5381BB70A949}" srcOrd="1" destOrd="0" parTransId="{E63E55F3-7CDA-48CB-9696-965FCC69648F}" sibTransId="{43CF1AD7-F235-475D-A4E5-E2AFE9489F27}"/>
    <dgm:cxn modelId="{86557BC9-5B93-4E4A-8885-35CE7CA6F701}" type="presOf" srcId="{D6BFB510-B5BB-4B70-8A40-BDE629C42323}" destId="{5B0AFBB4-2B2C-4D6F-8F97-4F7704BA662B}" srcOrd="1" destOrd="0" presId="urn:microsoft.com/office/officeart/2005/8/layout/venn1"/>
    <dgm:cxn modelId="{292A47E9-933D-4138-86DD-E34DC66F4F67}" srcId="{76CFD5E4-1F65-4442-9296-A8713B75353D}" destId="{D6BFB510-B5BB-4B70-8A40-BDE629C42323}" srcOrd="2" destOrd="0" parTransId="{A6972889-6EDC-462F-A569-B2EE08E1EAA5}" sibTransId="{280E92FE-B5F8-414A-BFA5-86D1FF8F6F19}"/>
    <dgm:cxn modelId="{D904146A-F624-4F63-A3EA-DE1E2679052C}" type="presParOf" srcId="{615BB7A4-A569-488B-880C-C425D86BBB06}" destId="{0058DE08-7537-4BE5-AAE5-EDD029D0D08E}" srcOrd="0" destOrd="0" presId="urn:microsoft.com/office/officeart/2005/8/layout/venn1"/>
    <dgm:cxn modelId="{5F6D46A9-9F42-4022-9D02-1B041EDA188F}" type="presParOf" srcId="{615BB7A4-A569-488B-880C-C425D86BBB06}" destId="{91F36210-F1A6-4301-88DE-3EBF3931F8ED}" srcOrd="1" destOrd="0" presId="urn:microsoft.com/office/officeart/2005/8/layout/venn1"/>
    <dgm:cxn modelId="{8E360DB0-6AB5-4938-BFBF-2AA17585E337}" type="presParOf" srcId="{615BB7A4-A569-488B-880C-C425D86BBB06}" destId="{06E9C4E6-9641-45FB-A53B-15483AF9D854}" srcOrd="2" destOrd="0" presId="urn:microsoft.com/office/officeart/2005/8/layout/venn1"/>
    <dgm:cxn modelId="{BDDA41D2-D1B7-466E-9BC7-E5EB8E902F8F}" type="presParOf" srcId="{615BB7A4-A569-488B-880C-C425D86BBB06}" destId="{5E403CA7-0B19-44F5-9DCC-29F390B0F8FF}" srcOrd="3" destOrd="0" presId="urn:microsoft.com/office/officeart/2005/8/layout/venn1"/>
    <dgm:cxn modelId="{9ABABB25-4764-4869-A0B1-106B1E5FB7C6}" type="presParOf" srcId="{615BB7A4-A569-488B-880C-C425D86BBB06}" destId="{BA1E555B-2FA8-48EA-A7C2-3E4648501218}" srcOrd="4" destOrd="0" presId="urn:microsoft.com/office/officeart/2005/8/layout/venn1"/>
    <dgm:cxn modelId="{A15751FF-96C9-4BB0-B56A-73713CB8C565}" type="presParOf" srcId="{615BB7A4-A569-488B-880C-C425D86BBB06}" destId="{5B0AFBB4-2B2C-4D6F-8F97-4F7704BA662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CFD5E4-1F65-4442-9296-A8713B75353D}" type="doc">
      <dgm:prSet loTypeId="urn:microsoft.com/office/officeart/2005/8/layout/venn1" loCatId="relationship" qsTypeId="urn:microsoft.com/office/officeart/2005/8/quickstyle/simple1" qsCatId="simple" csTypeId="urn:microsoft.com/office/officeart/2005/8/colors/colorful2" csCatId="colorful" phldr="1"/>
      <dgm:spPr/>
    </dgm:pt>
    <dgm:pt modelId="{56B9E711-AD39-4139-832A-B55303035C6C}">
      <dgm:prSet phldrT="[Text]"/>
      <dgm:spPr/>
      <dgm:t>
        <a:bodyPr/>
        <a:lstStyle/>
        <a:p>
          <a:r>
            <a:rPr lang="en-CA" b="1" dirty="0">
              <a:solidFill>
                <a:schemeClr val="tx1"/>
              </a:solidFill>
            </a:rPr>
            <a:t>Business Relationship Management </a:t>
          </a:r>
        </a:p>
      </dgm:t>
    </dgm:pt>
    <dgm:pt modelId="{215EF385-2DFF-4455-ABC4-008190062D68}" type="parTrans" cxnId="{4791C657-57B8-4169-8B2F-A9E690E2AB50}">
      <dgm:prSet/>
      <dgm:spPr/>
      <dgm:t>
        <a:bodyPr/>
        <a:lstStyle/>
        <a:p>
          <a:endParaRPr lang="en-CA"/>
        </a:p>
      </dgm:t>
    </dgm:pt>
    <dgm:pt modelId="{FE7D4885-1D43-4F07-A854-8CC64D065A95}" type="sibTrans" cxnId="{4791C657-57B8-4169-8B2F-A9E690E2AB50}">
      <dgm:prSet/>
      <dgm:spPr/>
      <dgm:t>
        <a:bodyPr/>
        <a:lstStyle/>
        <a:p>
          <a:endParaRPr lang="en-CA"/>
        </a:p>
      </dgm:t>
    </dgm:pt>
    <dgm:pt modelId="{D229C4DD-19A8-489F-B459-5381BB70A949}">
      <dgm:prSet phldrT="[Text]"/>
      <dgm:spPr>
        <a:solidFill>
          <a:schemeClr val="accent4">
            <a:lumMod val="65000"/>
            <a:alpha val="50000"/>
          </a:schemeClr>
        </a:solidFill>
      </dgm:spPr>
      <dgm:t>
        <a:bodyPr/>
        <a:lstStyle/>
        <a:p>
          <a:r>
            <a:rPr lang="en-CA" b="1" dirty="0"/>
            <a:t>Service Level Management </a:t>
          </a:r>
        </a:p>
      </dgm:t>
    </dgm:pt>
    <dgm:pt modelId="{E63E55F3-7CDA-48CB-9696-965FCC69648F}" type="parTrans" cxnId="{342FABB8-9F09-4036-AC2C-69CCA01C8F1D}">
      <dgm:prSet/>
      <dgm:spPr/>
      <dgm:t>
        <a:bodyPr/>
        <a:lstStyle/>
        <a:p>
          <a:endParaRPr lang="en-CA"/>
        </a:p>
      </dgm:t>
    </dgm:pt>
    <dgm:pt modelId="{43CF1AD7-F235-475D-A4E5-E2AFE9489F27}" type="sibTrans" cxnId="{342FABB8-9F09-4036-AC2C-69CCA01C8F1D}">
      <dgm:prSet/>
      <dgm:spPr/>
      <dgm:t>
        <a:bodyPr/>
        <a:lstStyle/>
        <a:p>
          <a:endParaRPr lang="en-CA"/>
        </a:p>
      </dgm:t>
    </dgm:pt>
    <dgm:pt modelId="{D6BFB510-B5BB-4B70-8A40-BDE629C42323}">
      <dgm:prSet phldrT="[Text]"/>
      <dgm:spPr/>
      <dgm:t>
        <a:bodyPr/>
        <a:lstStyle/>
        <a:p>
          <a:r>
            <a:rPr lang="en-CA" b="1" dirty="0"/>
            <a:t>Service Metrics</a:t>
          </a:r>
        </a:p>
      </dgm:t>
    </dgm:pt>
    <dgm:pt modelId="{A6972889-6EDC-462F-A569-B2EE08E1EAA5}" type="parTrans" cxnId="{292A47E9-933D-4138-86DD-E34DC66F4F67}">
      <dgm:prSet/>
      <dgm:spPr/>
      <dgm:t>
        <a:bodyPr/>
        <a:lstStyle/>
        <a:p>
          <a:endParaRPr lang="en-CA"/>
        </a:p>
      </dgm:t>
    </dgm:pt>
    <dgm:pt modelId="{280E92FE-B5F8-414A-BFA5-86D1FF8F6F19}" type="sibTrans" cxnId="{292A47E9-933D-4138-86DD-E34DC66F4F67}">
      <dgm:prSet/>
      <dgm:spPr/>
      <dgm:t>
        <a:bodyPr/>
        <a:lstStyle/>
        <a:p>
          <a:endParaRPr lang="en-CA"/>
        </a:p>
      </dgm:t>
    </dgm:pt>
    <dgm:pt modelId="{615BB7A4-A569-488B-880C-C425D86BBB06}" type="pres">
      <dgm:prSet presAssocID="{76CFD5E4-1F65-4442-9296-A8713B75353D}" presName="compositeShape" presStyleCnt="0">
        <dgm:presLayoutVars>
          <dgm:chMax val="7"/>
          <dgm:dir/>
          <dgm:resizeHandles val="exact"/>
        </dgm:presLayoutVars>
      </dgm:prSet>
      <dgm:spPr/>
    </dgm:pt>
    <dgm:pt modelId="{0058DE08-7537-4BE5-AAE5-EDD029D0D08E}" type="pres">
      <dgm:prSet presAssocID="{56B9E711-AD39-4139-832A-B55303035C6C}" presName="circ1" presStyleLbl="vennNode1" presStyleIdx="0" presStyleCnt="3"/>
      <dgm:spPr/>
    </dgm:pt>
    <dgm:pt modelId="{91F36210-F1A6-4301-88DE-3EBF3931F8ED}" type="pres">
      <dgm:prSet presAssocID="{56B9E711-AD39-4139-832A-B55303035C6C}" presName="circ1Tx" presStyleLbl="revTx" presStyleIdx="0" presStyleCnt="0">
        <dgm:presLayoutVars>
          <dgm:chMax val="0"/>
          <dgm:chPref val="0"/>
          <dgm:bulletEnabled val="1"/>
        </dgm:presLayoutVars>
      </dgm:prSet>
      <dgm:spPr/>
    </dgm:pt>
    <dgm:pt modelId="{06E9C4E6-9641-45FB-A53B-15483AF9D854}" type="pres">
      <dgm:prSet presAssocID="{D229C4DD-19A8-489F-B459-5381BB70A949}" presName="circ2" presStyleLbl="vennNode1" presStyleIdx="1" presStyleCnt="3"/>
      <dgm:spPr/>
    </dgm:pt>
    <dgm:pt modelId="{5E403CA7-0B19-44F5-9DCC-29F390B0F8FF}" type="pres">
      <dgm:prSet presAssocID="{D229C4DD-19A8-489F-B459-5381BB70A949}" presName="circ2Tx" presStyleLbl="revTx" presStyleIdx="0" presStyleCnt="0">
        <dgm:presLayoutVars>
          <dgm:chMax val="0"/>
          <dgm:chPref val="0"/>
          <dgm:bulletEnabled val="1"/>
        </dgm:presLayoutVars>
      </dgm:prSet>
      <dgm:spPr/>
    </dgm:pt>
    <dgm:pt modelId="{BA1E555B-2FA8-48EA-A7C2-3E4648501218}" type="pres">
      <dgm:prSet presAssocID="{D6BFB510-B5BB-4B70-8A40-BDE629C42323}" presName="circ3" presStyleLbl="vennNode1" presStyleIdx="2" presStyleCnt="3" custLinFactNeighborX="972" custLinFactNeighborY="24336"/>
      <dgm:spPr/>
    </dgm:pt>
    <dgm:pt modelId="{5B0AFBB4-2B2C-4D6F-8F97-4F7704BA662B}" type="pres">
      <dgm:prSet presAssocID="{D6BFB510-B5BB-4B70-8A40-BDE629C42323}" presName="circ3Tx" presStyleLbl="revTx" presStyleIdx="0" presStyleCnt="0">
        <dgm:presLayoutVars>
          <dgm:chMax val="0"/>
          <dgm:chPref val="0"/>
          <dgm:bulletEnabled val="1"/>
        </dgm:presLayoutVars>
      </dgm:prSet>
      <dgm:spPr/>
    </dgm:pt>
  </dgm:ptLst>
  <dgm:cxnLst>
    <dgm:cxn modelId="{FF539C06-E5AF-4E89-9AC3-63E1C2BEC00E}" type="presOf" srcId="{56B9E711-AD39-4139-832A-B55303035C6C}" destId="{0058DE08-7537-4BE5-AAE5-EDD029D0D08E}" srcOrd="0" destOrd="0" presId="urn:microsoft.com/office/officeart/2005/8/layout/venn1"/>
    <dgm:cxn modelId="{A290851C-0C04-421C-8305-BACE2A77C3F7}" type="presOf" srcId="{76CFD5E4-1F65-4442-9296-A8713B75353D}" destId="{615BB7A4-A569-488B-880C-C425D86BBB06}" srcOrd="0" destOrd="0" presId="urn:microsoft.com/office/officeart/2005/8/layout/venn1"/>
    <dgm:cxn modelId="{5CF0F646-A943-491F-BB06-7B396AC3ECF0}" type="presOf" srcId="{D229C4DD-19A8-489F-B459-5381BB70A949}" destId="{06E9C4E6-9641-45FB-A53B-15483AF9D854}" srcOrd="0" destOrd="0" presId="urn:microsoft.com/office/officeart/2005/8/layout/venn1"/>
    <dgm:cxn modelId="{6207F969-A393-4084-884D-74C96A4BCC06}" type="presOf" srcId="{D6BFB510-B5BB-4B70-8A40-BDE629C42323}" destId="{5B0AFBB4-2B2C-4D6F-8F97-4F7704BA662B}" srcOrd="1" destOrd="0" presId="urn:microsoft.com/office/officeart/2005/8/layout/venn1"/>
    <dgm:cxn modelId="{4791C657-57B8-4169-8B2F-A9E690E2AB50}" srcId="{76CFD5E4-1F65-4442-9296-A8713B75353D}" destId="{56B9E711-AD39-4139-832A-B55303035C6C}" srcOrd="0" destOrd="0" parTransId="{215EF385-2DFF-4455-ABC4-008190062D68}" sibTransId="{FE7D4885-1D43-4F07-A854-8CC64D065A95}"/>
    <dgm:cxn modelId="{92793484-AC15-413C-BA5D-A6C521CEBEE8}" type="presOf" srcId="{D229C4DD-19A8-489F-B459-5381BB70A949}" destId="{5E403CA7-0B19-44F5-9DCC-29F390B0F8FF}" srcOrd="1" destOrd="0" presId="urn:microsoft.com/office/officeart/2005/8/layout/venn1"/>
    <dgm:cxn modelId="{342FABB8-9F09-4036-AC2C-69CCA01C8F1D}" srcId="{76CFD5E4-1F65-4442-9296-A8713B75353D}" destId="{D229C4DD-19A8-489F-B459-5381BB70A949}" srcOrd="1" destOrd="0" parTransId="{E63E55F3-7CDA-48CB-9696-965FCC69648F}" sibTransId="{43CF1AD7-F235-475D-A4E5-E2AFE9489F27}"/>
    <dgm:cxn modelId="{10E60CBA-501E-4955-93F7-4E93B4208CD9}" type="presOf" srcId="{D6BFB510-B5BB-4B70-8A40-BDE629C42323}" destId="{BA1E555B-2FA8-48EA-A7C2-3E4648501218}" srcOrd="0" destOrd="0" presId="urn:microsoft.com/office/officeart/2005/8/layout/venn1"/>
    <dgm:cxn modelId="{319A93D8-49B4-4BB0-BEB9-794CE0A2F590}" type="presOf" srcId="{56B9E711-AD39-4139-832A-B55303035C6C}" destId="{91F36210-F1A6-4301-88DE-3EBF3931F8ED}" srcOrd="1" destOrd="0" presId="urn:microsoft.com/office/officeart/2005/8/layout/venn1"/>
    <dgm:cxn modelId="{292A47E9-933D-4138-86DD-E34DC66F4F67}" srcId="{76CFD5E4-1F65-4442-9296-A8713B75353D}" destId="{D6BFB510-B5BB-4B70-8A40-BDE629C42323}" srcOrd="2" destOrd="0" parTransId="{A6972889-6EDC-462F-A569-B2EE08E1EAA5}" sibTransId="{280E92FE-B5F8-414A-BFA5-86D1FF8F6F19}"/>
    <dgm:cxn modelId="{834D2B6D-9655-403F-A49D-65D1A96B30B2}" type="presParOf" srcId="{615BB7A4-A569-488B-880C-C425D86BBB06}" destId="{0058DE08-7537-4BE5-AAE5-EDD029D0D08E}" srcOrd="0" destOrd="0" presId="urn:microsoft.com/office/officeart/2005/8/layout/venn1"/>
    <dgm:cxn modelId="{3EB251E8-8293-4C4E-B568-8D16FD0139E9}" type="presParOf" srcId="{615BB7A4-A569-488B-880C-C425D86BBB06}" destId="{91F36210-F1A6-4301-88DE-3EBF3931F8ED}" srcOrd="1" destOrd="0" presId="urn:microsoft.com/office/officeart/2005/8/layout/venn1"/>
    <dgm:cxn modelId="{3F4C09AB-41DD-4AC8-89F8-9F377D9A374A}" type="presParOf" srcId="{615BB7A4-A569-488B-880C-C425D86BBB06}" destId="{06E9C4E6-9641-45FB-A53B-15483AF9D854}" srcOrd="2" destOrd="0" presId="urn:microsoft.com/office/officeart/2005/8/layout/venn1"/>
    <dgm:cxn modelId="{AC1A8B63-7698-4D0A-A6C0-8659DC9C1364}" type="presParOf" srcId="{615BB7A4-A569-488B-880C-C425D86BBB06}" destId="{5E403CA7-0B19-44F5-9DCC-29F390B0F8FF}" srcOrd="3" destOrd="0" presId="urn:microsoft.com/office/officeart/2005/8/layout/venn1"/>
    <dgm:cxn modelId="{C1F83273-1AE3-4D7E-B341-BC87C6123B1F}" type="presParOf" srcId="{615BB7A4-A569-488B-880C-C425D86BBB06}" destId="{BA1E555B-2FA8-48EA-A7C2-3E4648501218}" srcOrd="4" destOrd="0" presId="urn:microsoft.com/office/officeart/2005/8/layout/venn1"/>
    <dgm:cxn modelId="{0F8E8F8A-A87A-4B19-99E3-A0FFC757C77F}" type="presParOf" srcId="{615BB7A4-A569-488B-880C-C425D86BBB06}" destId="{5B0AFBB4-2B2C-4D6F-8F97-4F7704BA662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8DE08-7537-4BE5-AAE5-EDD029D0D08E}">
      <dsp:nvSpPr>
        <dsp:cNvPr id="0" name=""/>
        <dsp:cNvSpPr/>
      </dsp:nvSpPr>
      <dsp:spPr>
        <a:xfrm>
          <a:off x="1184798" y="35195"/>
          <a:ext cx="1689393" cy="1689393"/>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CA" sz="1300" b="1" kern="1200" dirty="0"/>
            <a:t>Business Relationship Management </a:t>
          </a:r>
        </a:p>
      </dsp:txBody>
      <dsp:txXfrm>
        <a:off x="1410051" y="330839"/>
        <a:ext cx="1238888" cy="760227"/>
      </dsp:txXfrm>
    </dsp:sp>
    <dsp:sp modelId="{06E9C4E6-9641-45FB-A53B-15483AF9D854}">
      <dsp:nvSpPr>
        <dsp:cNvPr id="0" name=""/>
        <dsp:cNvSpPr/>
      </dsp:nvSpPr>
      <dsp:spPr>
        <a:xfrm>
          <a:off x="1794388" y="1091066"/>
          <a:ext cx="1689393" cy="1689393"/>
        </a:xfrm>
        <a:prstGeom prst="ellipse">
          <a:avLst/>
        </a:prstGeom>
        <a:solidFill>
          <a:schemeClr val="accent4">
            <a:lumMod val="6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CA" sz="1300" b="1" kern="1200" dirty="0">
              <a:solidFill>
                <a:schemeClr val="tx1"/>
              </a:solidFill>
            </a:rPr>
            <a:t>Service Level Management </a:t>
          </a:r>
        </a:p>
      </dsp:txBody>
      <dsp:txXfrm>
        <a:off x="2311061" y="1527493"/>
        <a:ext cx="1013636" cy="929166"/>
      </dsp:txXfrm>
    </dsp:sp>
    <dsp:sp modelId="{BA1E555B-2FA8-48EA-A7C2-3E4648501218}">
      <dsp:nvSpPr>
        <dsp:cNvPr id="0" name=""/>
        <dsp:cNvSpPr/>
      </dsp:nvSpPr>
      <dsp:spPr>
        <a:xfrm>
          <a:off x="575209" y="1091066"/>
          <a:ext cx="1689393" cy="1689393"/>
        </a:xfrm>
        <a:prstGeom prst="ellipse">
          <a:avLst/>
        </a:prstGeom>
        <a:solidFill>
          <a:schemeClr val="accent2">
            <a:alpha val="50000"/>
            <a:hueOff val="9780463"/>
            <a:satOff val="-35695"/>
            <a:lumOff val="20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CA" sz="1300" b="1" kern="1200" dirty="0"/>
            <a:t>Service Metrics</a:t>
          </a:r>
        </a:p>
      </dsp:txBody>
      <dsp:txXfrm>
        <a:off x="734293" y="1527493"/>
        <a:ext cx="1013636" cy="9291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8DE08-7537-4BE5-AAE5-EDD029D0D08E}">
      <dsp:nvSpPr>
        <dsp:cNvPr id="0" name=""/>
        <dsp:cNvSpPr/>
      </dsp:nvSpPr>
      <dsp:spPr>
        <a:xfrm>
          <a:off x="1184798" y="35195"/>
          <a:ext cx="1689393" cy="1689393"/>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CA" sz="1300" b="1" kern="1200" dirty="0">
              <a:solidFill>
                <a:schemeClr val="tx1"/>
              </a:solidFill>
            </a:rPr>
            <a:t>Business Relationship Management </a:t>
          </a:r>
        </a:p>
      </dsp:txBody>
      <dsp:txXfrm>
        <a:off x="1410051" y="330839"/>
        <a:ext cx="1238888" cy="760227"/>
      </dsp:txXfrm>
    </dsp:sp>
    <dsp:sp modelId="{06E9C4E6-9641-45FB-A53B-15483AF9D854}">
      <dsp:nvSpPr>
        <dsp:cNvPr id="0" name=""/>
        <dsp:cNvSpPr/>
      </dsp:nvSpPr>
      <dsp:spPr>
        <a:xfrm>
          <a:off x="1794388" y="1091066"/>
          <a:ext cx="1689393" cy="1689393"/>
        </a:xfrm>
        <a:prstGeom prst="ellipse">
          <a:avLst/>
        </a:prstGeom>
        <a:solidFill>
          <a:schemeClr val="accent4">
            <a:lumMod val="6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CA" sz="1300" b="1" kern="1200" dirty="0"/>
            <a:t>Service Level Management </a:t>
          </a:r>
        </a:p>
      </dsp:txBody>
      <dsp:txXfrm>
        <a:off x="2311061" y="1527493"/>
        <a:ext cx="1013636" cy="929166"/>
      </dsp:txXfrm>
    </dsp:sp>
    <dsp:sp modelId="{BA1E555B-2FA8-48EA-A7C2-3E4648501218}">
      <dsp:nvSpPr>
        <dsp:cNvPr id="0" name=""/>
        <dsp:cNvSpPr/>
      </dsp:nvSpPr>
      <dsp:spPr>
        <a:xfrm>
          <a:off x="591630" y="1126262"/>
          <a:ext cx="1689393" cy="1689393"/>
        </a:xfrm>
        <a:prstGeom prst="ellipse">
          <a:avLst/>
        </a:prstGeom>
        <a:solidFill>
          <a:schemeClr val="accent2">
            <a:alpha val="50000"/>
            <a:hueOff val="9780463"/>
            <a:satOff val="-35695"/>
            <a:lumOff val="20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CA" sz="1300" b="1" kern="1200" dirty="0"/>
            <a:t>Service Metrics</a:t>
          </a:r>
        </a:p>
      </dsp:txBody>
      <dsp:txXfrm>
        <a:off x="750714" y="1562689"/>
        <a:ext cx="1013636" cy="9291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7/13/2020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3960399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865238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615798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713214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22</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23</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24</a:t>
            </a:fld>
            <a:endParaRPr lang="en-US" dirty="0"/>
          </a:p>
        </p:txBody>
      </p:sp>
    </p:spTree>
    <p:extLst>
      <p:ext uri="{BB962C8B-B14F-4D97-AF65-F5344CB8AC3E}">
        <p14:creationId xmlns:p14="http://schemas.microsoft.com/office/powerpoint/2010/main" val="4160297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25</a:t>
            </a:fld>
            <a:endParaRPr lang="en-US" dirty="0"/>
          </a:p>
        </p:txBody>
      </p:sp>
    </p:spTree>
    <p:extLst>
      <p:ext uri="{BB962C8B-B14F-4D97-AF65-F5344CB8AC3E}">
        <p14:creationId xmlns:p14="http://schemas.microsoft.com/office/powerpoint/2010/main" val="1675102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C78B956-3C08-4CB0-92A1-16E4CADD92FE}" type="datetimeFigureOut">
              <a:rPr lang="en-CA" smtClean="0"/>
              <a:t>7/13/20</a:t>
            </a:fld>
            <a:endParaRPr lang="en-CA"/>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0B44FFE-B4D8-4025-A3D6-0D9419C74716}" type="slidenum">
              <a:rPr lang="en-CA" smtClean="0"/>
              <a:t>‹#›</a:t>
            </a:fld>
            <a:endParaRPr lang="en-CA"/>
          </a:p>
        </p:txBody>
      </p:sp>
    </p:spTree>
    <p:extLst>
      <p:ext uri="{BB962C8B-B14F-4D97-AF65-F5344CB8AC3E}">
        <p14:creationId xmlns:p14="http://schemas.microsoft.com/office/powerpoint/2010/main" val="1097263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C78B956-3C08-4CB0-92A1-16E4CADD92FE}" type="datetimeFigureOut">
              <a:rPr lang="en-CA" smtClean="0"/>
              <a:t>7/13/20</a:t>
            </a:fld>
            <a:endParaRPr lang="en-CA"/>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0B44FFE-B4D8-4025-A3D6-0D9419C74716}" type="slidenum">
              <a:rPr lang="en-CA" smtClean="0"/>
              <a:t>‹#›</a:t>
            </a:fld>
            <a:endParaRPr lang="en-CA"/>
          </a:p>
        </p:txBody>
      </p:sp>
    </p:spTree>
    <p:extLst>
      <p:ext uri="{BB962C8B-B14F-4D97-AF65-F5344CB8AC3E}">
        <p14:creationId xmlns:p14="http://schemas.microsoft.com/office/powerpoint/2010/main" val="359804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26400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76821"/>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316981"/>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8" r:id="rId14"/>
    <p:sldLayoutId id="2147483769" r:id="rId15"/>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2.png"/><Relationship Id="rId4" Type="http://schemas.openxmlformats.org/officeDocument/2006/relationships/image" Target="../media/image28.png"/></Relationships>
</file>

<file path=ppt/slides/_rels/slide25.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774701" y="3314697"/>
            <a:ext cx="7454900" cy="508001"/>
          </a:xfrm>
        </p:spPr>
        <p:txBody>
          <a:bodyPr/>
          <a:lstStyle/>
          <a:p>
            <a:r>
              <a:rPr lang="en-CA" dirty="0"/>
              <a:t>Develop Meaningful </a:t>
            </a:r>
            <a:r>
              <a:rPr lang="en-CA"/>
              <a:t>Service Metrics</a:t>
            </a:r>
            <a:endParaRPr lang="en-US" dirty="0"/>
          </a:p>
          <a:p>
            <a:endParaRPr lang="en-US" dirty="0"/>
          </a:p>
        </p:txBody>
      </p:sp>
      <p:sp>
        <p:nvSpPr>
          <p:cNvPr id="3" name="Text Placeholder 2"/>
          <p:cNvSpPr>
            <a:spLocks noGrp="1"/>
          </p:cNvSpPr>
          <p:nvPr>
            <p:ph type="body" sz="quarter" idx="16"/>
          </p:nvPr>
        </p:nvSpPr>
        <p:spPr>
          <a:xfrm>
            <a:off x="774701" y="3974236"/>
            <a:ext cx="6377214" cy="508000"/>
          </a:xfrm>
        </p:spPr>
        <p:txBody>
          <a:bodyPr/>
          <a:lstStyle/>
          <a:p>
            <a:r>
              <a:rPr lang="en-US"/>
              <a:t>Select IT service metrics that drive business value.</a:t>
            </a:r>
            <a:endParaRPr lang="en-US" dirty="0"/>
          </a:p>
        </p:txBody>
      </p:sp>
      <p:pic>
        <p:nvPicPr>
          <p:cNvPr id="5" name="Picture 4" descr="executive-brief-stamp.pn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90947" y="4093790"/>
            <a:ext cx="2279546" cy="1796282"/>
          </a:xfrm>
          <a:prstGeom prst="rect">
            <a:avLst/>
          </a:prstGeom>
        </p:spPr>
      </p:pic>
    </p:spTree>
    <p:extLst>
      <p:ext uri="{BB962C8B-B14F-4D97-AF65-F5344CB8AC3E}">
        <p14:creationId xmlns:p14="http://schemas.microsoft.com/office/powerpoint/2010/main" val="2882467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Differentiate between different types of metrics</a:t>
            </a:r>
          </a:p>
        </p:txBody>
      </p:sp>
      <p:sp>
        <p:nvSpPr>
          <p:cNvPr id="3" name="Rectangle 2"/>
          <p:cNvSpPr/>
          <p:nvPr/>
        </p:nvSpPr>
        <p:spPr>
          <a:xfrm>
            <a:off x="605306" y="2637580"/>
            <a:ext cx="2485622" cy="332275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500" b="1" dirty="0">
                <a:solidFill>
                  <a:srgbClr val="333333"/>
                </a:solidFill>
              </a:rPr>
              <a:t>Determine Business Success</a:t>
            </a:r>
          </a:p>
          <a:p>
            <a:pPr algn="ctr"/>
            <a:endParaRPr lang="en-CA" sz="1500" b="1" dirty="0">
              <a:solidFill>
                <a:srgbClr val="333333"/>
              </a:solidFill>
            </a:endParaRPr>
          </a:p>
          <a:p>
            <a:r>
              <a:rPr lang="en-CA" sz="1400" dirty="0">
                <a:solidFill>
                  <a:srgbClr val="333333"/>
                </a:solidFill>
              </a:rPr>
              <a:t>Business metrics are derived from a pure business perspective. These are the metrics that the business stakeholders will measure themselves on, and business success is determined using these metrics</a:t>
            </a:r>
            <a:r>
              <a:rPr lang="en-CA" sz="1500" dirty="0">
                <a:solidFill>
                  <a:srgbClr val="333333"/>
                </a:solidFill>
              </a:rPr>
              <a:t>. </a:t>
            </a:r>
          </a:p>
        </p:txBody>
      </p:sp>
      <p:sp>
        <p:nvSpPr>
          <p:cNvPr id="6" name="Rectangle 5"/>
          <p:cNvSpPr/>
          <p:nvPr/>
        </p:nvSpPr>
        <p:spPr>
          <a:xfrm>
            <a:off x="3389021" y="2637580"/>
            <a:ext cx="2485622" cy="332275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500" b="1" dirty="0">
                <a:solidFill>
                  <a:srgbClr val="333333"/>
                </a:solidFill>
              </a:rPr>
              <a:t>Manage Service Value to the Business</a:t>
            </a:r>
          </a:p>
          <a:p>
            <a:pPr algn="ctr"/>
            <a:endParaRPr lang="en-CA" sz="1500" b="1" dirty="0">
              <a:solidFill>
                <a:srgbClr val="333333"/>
              </a:solidFill>
            </a:endParaRPr>
          </a:p>
          <a:p>
            <a:r>
              <a:rPr lang="en-CA" sz="1400" dirty="0">
                <a:solidFill>
                  <a:srgbClr val="333333"/>
                </a:solidFill>
              </a:rPr>
              <a:t>Service metrics are used to measure IT service performance against business outcomes. These metrics, while relating to IT services, are presented in business terms and are tied to business goals.  </a:t>
            </a:r>
          </a:p>
        </p:txBody>
      </p:sp>
      <p:sp>
        <p:nvSpPr>
          <p:cNvPr id="7" name="Rectangle 6"/>
          <p:cNvSpPr/>
          <p:nvPr/>
        </p:nvSpPr>
        <p:spPr>
          <a:xfrm>
            <a:off x="6172736" y="2637580"/>
            <a:ext cx="2485622" cy="332275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00" b="1" dirty="0">
              <a:solidFill>
                <a:srgbClr val="333333"/>
              </a:solidFill>
            </a:endParaRPr>
          </a:p>
          <a:p>
            <a:pPr algn="ctr"/>
            <a:r>
              <a:rPr lang="en-CA" sz="1500" b="1" dirty="0">
                <a:solidFill>
                  <a:srgbClr val="333333"/>
                </a:solidFill>
              </a:rPr>
              <a:t>Enable Operational Excellence</a:t>
            </a:r>
          </a:p>
          <a:p>
            <a:pPr algn="ctr"/>
            <a:endParaRPr lang="en-CA" sz="1500" b="1" dirty="0">
              <a:solidFill>
                <a:srgbClr val="333333"/>
              </a:solidFill>
            </a:endParaRPr>
          </a:p>
          <a:p>
            <a:r>
              <a:rPr lang="en-CA" sz="1400" dirty="0">
                <a:solidFill>
                  <a:srgbClr val="333333"/>
                </a:solidFill>
              </a:rPr>
              <a:t>IT metrics are internal to the IT organization and used to manage IT service delivery. These metrics are technical, IT-specific, and drive action for IT. They are not presented to the business, and are not written in business language.</a:t>
            </a:r>
          </a:p>
        </p:txBody>
      </p:sp>
      <p:sp>
        <p:nvSpPr>
          <p:cNvPr id="8" name="Right Arrow 7"/>
          <p:cNvSpPr/>
          <p:nvPr/>
        </p:nvSpPr>
        <p:spPr>
          <a:xfrm>
            <a:off x="3046790" y="2946674"/>
            <a:ext cx="360609" cy="669701"/>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9" name="Right Arrow 8"/>
          <p:cNvSpPr/>
          <p:nvPr/>
        </p:nvSpPr>
        <p:spPr>
          <a:xfrm>
            <a:off x="5843385" y="2946674"/>
            <a:ext cx="360609" cy="669701"/>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4" name="TextBox 3"/>
          <p:cNvSpPr txBox="1"/>
          <p:nvPr/>
        </p:nvSpPr>
        <p:spPr>
          <a:xfrm>
            <a:off x="605306" y="2292814"/>
            <a:ext cx="2485622" cy="338554"/>
          </a:xfrm>
          <a:prstGeom prst="rect">
            <a:avLst/>
          </a:prstGeom>
          <a:solidFill>
            <a:schemeClr val="bg1">
              <a:lumMod val="85000"/>
            </a:schemeClr>
          </a:solidFill>
        </p:spPr>
        <p:txBody>
          <a:bodyPr wrap="square" rtlCol="0">
            <a:spAutoFit/>
          </a:bodyPr>
          <a:lstStyle/>
          <a:p>
            <a:pPr algn="ctr"/>
            <a:r>
              <a:rPr lang="en-CA" sz="1600" b="1" dirty="0">
                <a:solidFill>
                  <a:srgbClr val="333333"/>
                </a:solidFill>
              </a:rPr>
              <a:t>Business Metrics </a:t>
            </a:r>
          </a:p>
        </p:txBody>
      </p:sp>
      <p:sp>
        <p:nvSpPr>
          <p:cNvPr id="12" name="TextBox 11"/>
          <p:cNvSpPr txBox="1"/>
          <p:nvPr/>
        </p:nvSpPr>
        <p:spPr>
          <a:xfrm>
            <a:off x="3389021" y="2292814"/>
            <a:ext cx="2485622" cy="338554"/>
          </a:xfrm>
          <a:prstGeom prst="rect">
            <a:avLst/>
          </a:prstGeom>
          <a:solidFill>
            <a:schemeClr val="bg1">
              <a:lumMod val="85000"/>
            </a:schemeClr>
          </a:solidFill>
        </p:spPr>
        <p:txBody>
          <a:bodyPr wrap="square" rtlCol="0">
            <a:spAutoFit/>
          </a:bodyPr>
          <a:lstStyle/>
          <a:p>
            <a:pPr algn="ctr"/>
            <a:r>
              <a:rPr lang="en-CA" sz="1600" b="1" dirty="0">
                <a:solidFill>
                  <a:srgbClr val="333333"/>
                </a:solidFill>
              </a:rPr>
              <a:t>Service Metrics </a:t>
            </a:r>
          </a:p>
        </p:txBody>
      </p:sp>
      <p:sp>
        <p:nvSpPr>
          <p:cNvPr id="13" name="TextBox 12"/>
          <p:cNvSpPr txBox="1"/>
          <p:nvPr/>
        </p:nvSpPr>
        <p:spPr>
          <a:xfrm>
            <a:off x="6172736" y="2292814"/>
            <a:ext cx="2485622" cy="338554"/>
          </a:xfrm>
          <a:prstGeom prst="rect">
            <a:avLst/>
          </a:prstGeom>
          <a:solidFill>
            <a:schemeClr val="bg1">
              <a:lumMod val="85000"/>
            </a:schemeClr>
          </a:solidFill>
        </p:spPr>
        <p:txBody>
          <a:bodyPr wrap="square" rtlCol="0">
            <a:spAutoFit/>
          </a:bodyPr>
          <a:lstStyle/>
          <a:p>
            <a:pPr algn="ctr"/>
            <a:r>
              <a:rPr lang="en-CA" sz="1600" b="1" dirty="0">
                <a:solidFill>
                  <a:srgbClr val="333333"/>
                </a:solidFill>
              </a:rPr>
              <a:t>IT Metrics </a:t>
            </a:r>
          </a:p>
        </p:txBody>
      </p:sp>
      <p:sp>
        <p:nvSpPr>
          <p:cNvPr id="5" name="TextBox 4"/>
          <p:cNvSpPr txBox="1"/>
          <p:nvPr/>
        </p:nvSpPr>
        <p:spPr>
          <a:xfrm>
            <a:off x="257173" y="1391686"/>
            <a:ext cx="8620125" cy="584775"/>
          </a:xfrm>
          <a:prstGeom prst="rect">
            <a:avLst/>
          </a:prstGeom>
          <a:solidFill>
            <a:schemeClr val="accent4">
              <a:lumMod val="95000"/>
            </a:schemeClr>
          </a:solidFill>
        </p:spPr>
        <p:txBody>
          <a:bodyPr wrap="square" rtlCol="0">
            <a:spAutoFit/>
          </a:bodyPr>
          <a:lstStyle/>
          <a:p>
            <a:r>
              <a:rPr lang="en-CA" sz="1600" dirty="0">
                <a:solidFill>
                  <a:srgbClr val="333333"/>
                </a:solidFill>
              </a:rPr>
              <a:t>Stakeholders have different goals and objectives; therefore, it is critical to identify what type of metrics should be presented to each stakeholder. </a:t>
            </a:r>
          </a:p>
        </p:txBody>
      </p:sp>
    </p:spTree>
    <p:extLst>
      <p:ext uri="{BB962C8B-B14F-4D97-AF65-F5344CB8AC3E}">
        <p14:creationId xmlns:p14="http://schemas.microsoft.com/office/powerpoint/2010/main" val="4096972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Implementing service metrics is a key step in becoming a service provider and business partner </a:t>
            </a:r>
          </a:p>
        </p:txBody>
      </p:sp>
      <p:sp>
        <p:nvSpPr>
          <p:cNvPr id="6" name="TextBox 5"/>
          <p:cNvSpPr txBox="1"/>
          <p:nvPr/>
        </p:nvSpPr>
        <p:spPr>
          <a:xfrm>
            <a:off x="391301" y="1513967"/>
            <a:ext cx="8317667" cy="1431161"/>
          </a:xfrm>
          <a:prstGeom prst="rect">
            <a:avLst/>
          </a:prstGeom>
        </p:spPr>
        <p:txBody>
          <a:bodyPr wrap="square" rtlCol="0">
            <a:spAutoFit/>
          </a:bodyPr>
          <a:lstStyle/>
          <a:p>
            <a:r>
              <a:rPr lang="en-CA" sz="1500" b="1" dirty="0">
                <a:solidFill>
                  <a:schemeClr val="accent1"/>
                </a:solidFill>
              </a:rPr>
              <a:t>As a prerequisite, IT organizations must have already established a </a:t>
            </a:r>
            <a:r>
              <a:rPr lang="en-CA" sz="1500" b="1" i="1" dirty="0">
                <a:solidFill>
                  <a:srgbClr val="D9A210"/>
                </a:solidFill>
              </a:rPr>
              <a:t>solid relationship with the business</a:t>
            </a:r>
            <a:r>
              <a:rPr lang="en-CA" sz="1500" b="1" dirty="0">
                <a:solidFill>
                  <a:schemeClr val="accent1"/>
                </a:solidFill>
              </a:rPr>
              <a:t> and have a clear </a:t>
            </a:r>
            <a:r>
              <a:rPr lang="en-CA" sz="1500" b="1" i="1" dirty="0">
                <a:solidFill>
                  <a:srgbClr val="D9A210"/>
                </a:solidFill>
              </a:rPr>
              <a:t>understanding of its critical business-facing services</a:t>
            </a:r>
            <a:r>
              <a:rPr lang="en-CA" sz="1500" b="1" dirty="0">
                <a:solidFill>
                  <a:schemeClr val="accent1"/>
                </a:solidFill>
              </a:rPr>
              <a:t>.</a:t>
            </a:r>
            <a:r>
              <a:rPr lang="en-CA" sz="1500" b="1" dirty="0">
                <a:solidFill>
                  <a:srgbClr val="29475F"/>
                </a:solidFill>
              </a:rPr>
              <a:t> </a:t>
            </a:r>
          </a:p>
          <a:p>
            <a:endParaRPr lang="en-CA" sz="1500" b="1" dirty="0">
              <a:solidFill>
                <a:srgbClr val="29475F"/>
              </a:solidFill>
            </a:endParaRPr>
          </a:p>
          <a:p>
            <a:r>
              <a:rPr lang="en-CA" sz="1400" dirty="0">
                <a:solidFill>
                  <a:srgbClr val="333333"/>
                </a:solidFill>
              </a:rPr>
              <a:t>At the very least, IT needs to have a service-oriented view and understand the specific needs and objectives associated with each stakeholder. </a:t>
            </a:r>
          </a:p>
          <a:p>
            <a:endParaRPr lang="en-CA" sz="1400" dirty="0">
              <a:solidFill>
                <a:srgbClr val="333333"/>
              </a:solidFill>
            </a:endParaRPr>
          </a:p>
        </p:txBody>
      </p:sp>
      <p:sp>
        <p:nvSpPr>
          <p:cNvPr id="4" name="Rectangle 3"/>
          <p:cNvSpPr/>
          <p:nvPr/>
        </p:nvSpPr>
        <p:spPr>
          <a:xfrm>
            <a:off x="425503" y="5013590"/>
            <a:ext cx="8283466" cy="738664"/>
          </a:xfrm>
          <a:prstGeom prst="rect">
            <a:avLst/>
          </a:prstGeom>
        </p:spPr>
        <p:txBody>
          <a:bodyPr wrap="square">
            <a:spAutoFit/>
          </a:bodyPr>
          <a:lstStyle/>
          <a:p>
            <a:r>
              <a:rPr lang="en-CA" sz="1400" dirty="0">
                <a:solidFill>
                  <a:srgbClr val="333333"/>
                </a:solidFill>
              </a:rPr>
              <a:t>Once IT can present service metrics that the business cares about, it can continue on the service provider journey by managing the performance of services based on business needs, determine and influence service demand, and assess service value to maximize benefits to the business. </a:t>
            </a:r>
          </a:p>
        </p:txBody>
      </p:sp>
      <p:sp>
        <p:nvSpPr>
          <p:cNvPr id="22" name="Rectangle 21"/>
          <p:cNvSpPr/>
          <p:nvPr/>
        </p:nvSpPr>
        <p:spPr>
          <a:xfrm>
            <a:off x="0" y="3108177"/>
            <a:ext cx="9144000" cy="1596216"/>
          </a:xfrm>
          <a:prstGeom prst="rect">
            <a:avLst/>
          </a:prstGeom>
          <a:solidFill>
            <a:srgbClr val="66ADC1">
              <a:alpha val="25000"/>
            </a:srgbClr>
          </a:solidFill>
          <a:ln w="25400" cap="flat" cmpd="sng" algn="ctr">
            <a:noFill/>
            <a:prstDash val="solid"/>
          </a:ln>
          <a:effectLst/>
        </p:spPr>
        <p:txBody>
          <a:bodyPr rtlCol="0" anchor="ctr"/>
          <a:lstStyle/>
          <a:p>
            <a:pPr algn="ctr">
              <a:defRPr/>
            </a:pPr>
            <a:endParaRPr lang="en-CA" kern="0" dirty="0">
              <a:solidFill>
                <a:srgbClr val="FFFFFF"/>
              </a:solidFill>
            </a:endParaRPr>
          </a:p>
        </p:txBody>
      </p:sp>
      <p:cxnSp>
        <p:nvCxnSpPr>
          <p:cNvPr id="23" name="Straight Connector 22"/>
          <p:cNvCxnSpPr/>
          <p:nvPr/>
        </p:nvCxnSpPr>
        <p:spPr>
          <a:xfrm>
            <a:off x="6016051" y="3445810"/>
            <a:ext cx="222630" cy="0"/>
          </a:xfrm>
          <a:prstGeom prst="line">
            <a:avLst/>
          </a:prstGeom>
          <a:noFill/>
          <a:ln w="38100" cap="flat" cmpd="sng" algn="ctr">
            <a:solidFill>
              <a:srgbClr val="66ADC1"/>
            </a:solidFill>
            <a:prstDash val="solid"/>
          </a:ln>
          <a:effectLst/>
        </p:spPr>
      </p:cxnSp>
      <p:cxnSp>
        <p:nvCxnSpPr>
          <p:cNvPr id="24" name="Straight Connector 23"/>
          <p:cNvCxnSpPr/>
          <p:nvPr/>
        </p:nvCxnSpPr>
        <p:spPr>
          <a:xfrm>
            <a:off x="6523210" y="3247977"/>
            <a:ext cx="222630" cy="0"/>
          </a:xfrm>
          <a:prstGeom prst="line">
            <a:avLst/>
          </a:prstGeom>
          <a:noFill/>
          <a:ln w="38100" cap="flat" cmpd="sng" algn="ctr">
            <a:solidFill>
              <a:srgbClr val="66ADC1"/>
            </a:solidFill>
            <a:prstDash val="solid"/>
          </a:ln>
          <a:effectLst/>
        </p:spPr>
      </p:cxnSp>
      <p:cxnSp>
        <p:nvCxnSpPr>
          <p:cNvPr id="25" name="Straight Connector 24"/>
          <p:cNvCxnSpPr/>
          <p:nvPr/>
        </p:nvCxnSpPr>
        <p:spPr>
          <a:xfrm>
            <a:off x="4423049" y="4307372"/>
            <a:ext cx="222630" cy="0"/>
          </a:xfrm>
          <a:prstGeom prst="line">
            <a:avLst/>
          </a:prstGeom>
          <a:noFill/>
          <a:ln w="38100" cap="flat" cmpd="sng" algn="ctr">
            <a:solidFill>
              <a:srgbClr val="66ADC1"/>
            </a:solidFill>
            <a:prstDash val="solid"/>
          </a:ln>
          <a:effectLst/>
        </p:spPr>
      </p:cxnSp>
      <p:cxnSp>
        <p:nvCxnSpPr>
          <p:cNvPr id="26" name="Straight Connector 25"/>
          <p:cNvCxnSpPr/>
          <p:nvPr/>
        </p:nvCxnSpPr>
        <p:spPr>
          <a:xfrm>
            <a:off x="4890295" y="4002353"/>
            <a:ext cx="222630" cy="0"/>
          </a:xfrm>
          <a:prstGeom prst="line">
            <a:avLst/>
          </a:prstGeom>
          <a:noFill/>
          <a:ln w="38100" cap="flat" cmpd="sng" algn="ctr">
            <a:solidFill>
              <a:srgbClr val="66ADC1"/>
            </a:solidFill>
            <a:prstDash val="solid"/>
          </a:ln>
          <a:effectLst/>
        </p:spPr>
      </p:cxnSp>
      <p:cxnSp>
        <p:nvCxnSpPr>
          <p:cNvPr id="27" name="Straight Connector 26"/>
          <p:cNvCxnSpPr/>
          <p:nvPr/>
        </p:nvCxnSpPr>
        <p:spPr>
          <a:xfrm>
            <a:off x="3889768" y="4565220"/>
            <a:ext cx="222630" cy="0"/>
          </a:xfrm>
          <a:prstGeom prst="line">
            <a:avLst/>
          </a:prstGeom>
          <a:noFill/>
          <a:ln w="38100" cap="flat" cmpd="sng" algn="ctr">
            <a:solidFill>
              <a:srgbClr val="66ADC1"/>
            </a:solidFill>
            <a:prstDash val="solid"/>
          </a:ln>
          <a:effectLst/>
        </p:spPr>
      </p:cxnSp>
      <p:sp>
        <p:nvSpPr>
          <p:cNvPr id="28" name="TextBox 27"/>
          <p:cNvSpPr txBox="1"/>
          <p:nvPr/>
        </p:nvSpPr>
        <p:spPr>
          <a:xfrm>
            <a:off x="6206131" y="3312338"/>
            <a:ext cx="1990599" cy="261610"/>
          </a:xfrm>
          <a:prstGeom prst="rect">
            <a:avLst/>
          </a:prstGeom>
          <a:noFill/>
        </p:spPr>
        <p:txBody>
          <a:bodyPr wrap="square" rtlCol="0">
            <a:spAutoFit/>
          </a:bodyPr>
          <a:lstStyle/>
          <a:p>
            <a:pPr>
              <a:defRPr/>
            </a:pPr>
            <a:r>
              <a:rPr lang="en-CA" sz="1100" kern="0" dirty="0">
                <a:solidFill>
                  <a:srgbClr val="333333"/>
                </a:solidFill>
              </a:rPr>
              <a:t>Demand Management</a:t>
            </a:r>
          </a:p>
        </p:txBody>
      </p:sp>
      <p:sp>
        <p:nvSpPr>
          <p:cNvPr id="29" name="TextBox 28"/>
          <p:cNvSpPr txBox="1"/>
          <p:nvPr/>
        </p:nvSpPr>
        <p:spPr>
          <a:xfrm>
            <a:off x="5609853" y="3591202"/>
            <a:ext cx="2929772" cy="261610"/>
          </a:xfrm>
          <a:prstGeom prst="rect">
            <a:avLst/>
          </a:prstGeom>
          <a:noFill/>
        </p:spPr>
        <p:txBody>
          <a:bodyPr wrap="square" rtlCol="0">
            <a:spAutoFit/>
          </a:bodyPr>
          <a:lstStyle/>
          <a:p>
            <a:pPr>
              <a:defRPr/>
            </a:pPr>
            <a:r>
              <a:rPr lang="en-CA" sz="1100" kern="0" dirty="0">
                <a:solidFill>
                  <a:srgbClr val="333333"/>
                </a:solidFill>
              </a:rPr>
              <a:t>Service Level Management</a:t>
            </a:r>
          </a:p>
        </p:txBody>
      </p:sp>
      <p:sp>
        <p:nvSpPr>
          <p:cNvPr id="30" name="TextBox 29"/>
          <p:cNvSpPr txBox="1"/>
          <p:nvPr/>
        </p:nvSpPr>
        <p:spPr>
          <a:xfrm>
            <a:off x="6707553" y="3109477"/>
            <a:ext cx="2560544" cy="261610"/>
          </a:xfrm>
          <a:prstGeom prst="rect">
            <a:avLst/>
          </a:prstGeom>
          <a:noFill/>
        </p:spPr>
        <p:txBody>
          <a:bodyPr wrap="square" rtlCol="0">
            <a:spAutoFit/>
          </a:bodyPr>
          <a:lstStyle/>
          <a:p>
            <a:pPr>
              <a:defRPr/>
            </a:pPr>
            <a:r>
              <a:rPr lang="en-CA" sz="1100" kern="0" dirty="0">
                <a:solidFill>
                  <a:srgbClr val="333333"/>
                </a:solidFill>
              </a:rPr>
              <a:t>Service Portfolio Management</a:t>
            </a:r>
          </a:p>
        </p:txBody>
      </p:sp>
      <p:sp>
        <p:nvSpPr>
          <p:cNvPr id="31" name="TextBox 30"/>
          <p:cNvSpPr txBox="1"/>
          <p:nvPr/>
        </p:nvSpPr>
        <p:spPr>
          <a:xfrm>
            <a:off x="4663102" y="4165444"/>
            <a:ext cx="1591612" cy="261610"/>
          </a:xfrm>
          <a:prstGeom prst="rect">
            <a:avLst/>
          </a:prstGeom>
          <a:noFill/>
        </p:spPr>
        <p:txBody>
          <a:bodyPr wrap="square" rtlCol="0">
            <a:spAutoFit/>
          </a:bodyPr>
          <a:lstStyle/>
          <a:p>
            <a:pPr>
              <a:defRPr/>
            </a:pPr>
            <a:r>
              <a:rPr lang="en-CA" sz="1100" kern="0" dirty="0">
                <a:solidFill>
                  <a:srgbClr val="333333"/>
                </a:solidFill>
              </a:rPr>
              <a:t>Service Catalog</a:t>
            </a:r>
          </a:p>
        </p:txBody>
      </p:sp>
      <p:sp>
        <p:nvSpPr>
          <p:cNvPr id="32" name="TextBox 31"/>
          <p:cNvSpPr txBox="1"/>
          <p:nvPr/>
        </p:nvSpPr>
        <p:spPr>
          <a:xfrm>
            <a:off x="4112398" y="4427056"/>
            <a:ext cx="2664935" cy="261610"/>
          </a:xfrm>
          <a:prstGeom prst="rect">
            <a:avLst/>
          </a:prstGeom>
          <a:noFill/>
        </p:spPr>
        <p:txBody>
          <a:bodyPr wrap="square" rtlCol="0">
            <a:spAutoFit/>
          </a:bodyPr>
          <a:lstStyle/>
          <a:p>
            <a:pPr>
              <a:defRPr/>
            </a:pPr>
            <a:r>
              <a:rPr lang="en-CA" sz="1100" kern="0" dirty="0">
                <a:solidFill>
                  <a:srgbClr val="333333"/>
                </a:solidFill>
              </a:rPr>
              <a:t>Business Relationship Management</a:t>
            </a:r>
          </a:p>
        </p:txBody>
      </p:sp>
      <p:sp>
        <p:nvSpPr>
          <p:cNvPr id="33" name="TextBox 32"/>
          <p:cNvSpPr txBox="1"/>
          <p:nvPr/>
        </p:nvSpPr>
        <p:spPr>
          <a:xfrm>
            <a:off x="7789704" y="2461844"/>
            <a:ext cx="1253943" cy="646331"/>
          </a:xfrm>
          <a:prstGeom prst="rect">
            <a:avLst/>
          </a:prstGeom>
          <a:noFill/>
        </p:spPr>
        <p:txBody>
          <a:bodyPr wrap="square" rtlCol="0">
            <a:spAutoFit/>
          </a:bodyPr>
          <a:lstStyle/>
          <a:p>
            <a:pPr algn="ctr">
              <a:defRPr/>
            </a:pPr>
            <a:r>
              <a:rPr lang="en-CA" b="1" kern="0" dirty="0">
                <a:solidFill>
                  <a:srgbClr val="007698"/>
                </a:solidFill>
              </a:rPr>
              <a:t>Strategic Partner</a:t>
            </a:r>
          </a:p>
        </p:txBody>
      </p:sp>
      <p:cxnSp>
        <p:nvCxnSpPr>
          <p:cNvPr id="34" name="Straight Connector 33"/>
          <p:cNvCxnSpPr/>
          <p:nvPr/>
        </p:nvCxnSpPr>
        <p:spPr>
          <a:xfrm>
            <a:off x="5387223" y="3709212"/>
            <a:ext cx="222630" cy="0"/>
          </a:xfrm>
          <a:prstGeom prst="line">
            <a:avLst/>
          </a:prstGeom>
          <a:noFill/>
          <a:ln w="38100" cap="flat" cmpd="sng" algn="ctr">
            <a:solidFill>
              <a:srgbClr val="66ADC1"/>
            </a:solidFill>
            <a:prstDash val="solid"/>
          </a:ln>
          <a:effectLst/>
        </p:spPr>
      </p:cxnSp>
      <p:sp>
        <p:nvSpPr>
          <p:cNvPr id="35" name="TextBox 34"/>
          <p:cNvSpPr txBox="1"/>
          <p:nvPr/>
        </p:nvSpPr>
        <p:spPr>
          <a:xfrm>
            <a:off x="5137700" y="3871548"/>
            <a:ext cx="2929772" cy="323165"/>
          </a:xfrm>
          <a:prstGeom prst="rect">
            <a:avLst/>
          </a:prstGeom>
          <a:noFill/>
        </p:spPr>
        <p:txBody>
          <a:bodyPr wrap="square" rtlCol="0">
            <a:spAutoFit/>
          </a:bodyPr>
          <a:lstStyle/>
          <a:p>
            <a:pPr>
              <a:defRPr/>
            </a:pPr>
            <a:r>
              <a:rPr lang="en-CA" sz="1500" b="1" kern="0" dirty="0">
                <a:solidFill>
                  <a:srgbClr val="333333"/>
                </a:solidFill>
              </a:rPr>
              <a:t>Service Metrics</a:t>
            </a:r>
          </a:p>
        </p:txBody>
      </p:sp>
      <p:sp>
        <p:nvSpPr>
          <p:cNvPr id="36" name="TextBox 35"/>
          <p:cNvSpPr txBox="1"/>
          <p:nvPr/>
        </p:nvSpPr>
        <p:spPr>
          <a:xfrm>
            <a:off x="548760" y="3593746"/>
            <a:ext cx="3399294" cy="461665"/>
          </a:xfrm>
          <a:prstGeom prst="rect">
            <a:avLst/>
          </a:prstGeom>
          <a:noFill/>
        </p:spPr>
        <p:txBody>
          <a:bodyPr wrap="square" rtlCol="0">
            <a:spAutoFit/>
          </a:bodyPr>
          <a:lstStyle/>
          <a:p>
            <a:pPr marL="171450" indent="-171450">
              <a:buFont typeface="Arial" panose="020B0604020202020204" pitchFamily="34" charset="0"/>
              <a:buChar char="•"/>
              <a:defRPr/>
            </a:pPr>
            <a:r>
              <a:rPr lang="en-CA" sz="1200" kern="0" dirty="0">
                <a:solidFill>
                  <a:srgbClr val="546C7F"/>
                </a:solidFill>
              </a:rPr>
              <a:t>Establish service-oriented culture and business-centric service delivery</a:t>
            </a:r>
          </a:p>
        </p:txBody>
      </p:sp>
      <p:sp>
        <p:nvSpPr>
          <p:cNvPr id="37" name="TextBox 36"/>
          <p:cNvSpPr txBox="1"/>
          <p:nvPr/>
        </p:nvSpPr>
        <p:spPr>
          <a:xfrm>
            <a:off x="34561" y="3138075"/>
            <a:ext cx="2764962" cy="400110"/>
          </a:xfrm>
          <a:prstGeom prst="rect">
            <a:avLst/>
          </a:prstGeom>
          <a:noFill/>
          <a:ln>
            <a:noFill/>
          </a:ln>
        </p:spPr>
        <p:txBody>
          <a:bodyPr wrap="square" rtlCol="0">
            <a:spAutoFit/>
          </a:bodyPr>
          <a:lstStyle/>
          <a:p>
            <a:pPr algn="ctr"/>
            <a:r>
              <a:rPr lang="en-CA" b="1" kern="0" dirty="0">
                <a:solidFill>
                  <a:srgbClr val="007698"/>
                </a:solidFill>
              </a:rPr>
              <a:t>Service</a:t>
            </a:r>
            <a:r>
              <a:rPr lang="en-CA" sz="2000" dirty="0">
                <a:solidFill>
                  <a:srgbClr val="007698"/>
                </a:solidFill>
              </a:rPr>
              <a:t> </a:t>
            </a:r>
            <a:r>
              <a:rPr lang="en-CA" b="1" kern="0" dirty="0">
                <a:solidFill>
                  <a:srgbClr val="007698"/>
                </a:solidFill>
              </a:rPr>
              <a:t>Provider</a:t>
            </a:r>
          </a:p>
        </p:txBody>
      </p:sp>
      <p:grpSp>
        <p:nvGrpSpPr>
          <p:cNvPr id="38" name="Group 37"/>
          <p:cNvGrpSpPr/>
          <p:nvPr/>
        </p:nvGrpSpPr>
        <p:grpSpPr>
          <a:xfrm>
            <a:off x="3768855" y="2701169"/>
            <a:ext cx="3735843" cy="2140587"/>
            <a:chOff x="4204456" y="1812581"/>
            <a:chExt cx="3170971" cy="1747687"/>
          </a:xfrm>
        </p:grpSpPr>
        <p:sp>
          <p:nvSpPr>
            <p:cNvPr id="39" name="Freeform 38"/>
            <p:cNvSpPr/>
            <p:nvPr/>
          </p:nvSpPr>
          <p:spPr>
            <a:xfrm>
              <a:off x="4391458" y="1901940"/>
              <a:ext cx="2927120" cy="1658328"/>
            </a:xfrm>
            <a:custGeom>
              <a:avLst/>
              <a:gdLst>
                <a:gd name="connsiteX0" fmla="*/ 0 w 7585364"/>
                <a:gd name="connsiteY0" fmla="*/ 4197928 h 4197928"/>
                <a:gd name="connsiteX1" fmla="*/ 529936 w 7585364"/>
                <a:gd name="connsiteY1" fmla="*/ 3345873 h 4197928"/>
                <a:gd name="connsiteX2" fmla="*/ 2119745 w 7585364"/>
                <a:gd name="connsiteY2" fmla="*/ 2358737 h 4197928"/>
                <a:gd name="connsiteX3" fmla="*/ 4862945 w 7585364"/>
                <a:gd name="connsiteY3" fmla="*/ 976746 h 4197928"/>
                <a:gd name="connsiteX4" fmla="*/ 7585364 w 7585364"/>
                <a:gd name="connsiteY4" fmla="*/ 0 h 4197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85364" h="4197928">
                  <a:moveTo>
                    <a:pt x="0" y="4197928"/>
                  </a:moveTo>
                  <a:cubicBezTo>
                    <a:pt x="88322" y="3925166"/>
                    <a:pt x="176645" y="3652405"/>
                    <a:pt x="529936" y="3345873"/>
                  </a:cubicBezTo>
                  <a:cubicBezTo>
                    <a:pt x="883227" y="3039341"/>
                    <a:pt x="1397577" y="2753591"/>
                    <a:pt x="2119745" y="2358737"/>
                  </a:cubicBezTo>
                  <a:cubicBezTo>
                    <a:pt x="2841913" y="1963883"/>
                    <a:pt x="3952009" y="1369869"/>
                    <a:pt x="4862945" y="976746"/>
                  </a:cubicBezTo>
                  <a:cubicBezTo>
                    <a:pt x="5773881" y="583623"/>
                    <a:pt x="7585364" y="0"/>
                    <a:pt x="7585364" y="0"/>
                  </a:cubicBezTo>
                </a:path>
              </a:pathLst>
            </a:cu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solidFill>
                  <a:srgbClr val="AD2525"/>
                </a:solidFill>
              </a:endParaRPr>
            </a:p>
          </p:txBody>
        </p:sp>
        <p:sp>
          <p:nvSpPr>
            <p:cNvPr id="43" name="Isosceles Triangle 42"/>
            <p:cNvSpPr/>
            <p:nvPr/>
          </p:nvSpPr>
          <p:spPr>
            <a:xfrm rot="4027465">
              <a:off x="7174228" y="1821796"/>
              <a:ext cx="210414" cy="191984"/>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b="1" dirty="0">
                <a:ln w="22225">
                  <a:solidFill>
                    <a:srgbClr val="B0C534"/>
                  </a:solidFill>
                  <a:prstDash val="solid"/>
                </a:ln>
                <a:solidFill>
                  <a:srgbClr val="B0C534">
                    <a:lumMod val="40000"/>
                    <a:lumOff val="60000"/>
                  </a:srgbClr>
                </a:solidFill>
              </a:endParaRPr>
            </a:p>
          </p:txBody>
        </p:sp>
        <p:sp>
          <p:nvSpPr>
            <p:cNvPr id="44" name="Oval 43"/>
            <p:cNvSpPr/>
            <p:nvPr/>
          </p:nvSpPr>
          <p:spPr>
            <a:xfrm>
              <a:off x="4204456" y="3297453"/>
              <a:ext cx="304208" cy="262815"/>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solidFill>
                  <a:srgbClr val="FFFFFF"/>
                </a:solidFill>
              </a:endParaRPr>
            </a:p>
          </p:txBody>
        </p:sp>
        <p:sp>
          <p:nvSpPr>
            <p:cNvPr id="45" name="Oval 44"/>
            <p:cNvSpPr/>
            <p:nvPr/>
          </p:nvSpPr>
          <p:spPr>
            <a:xfrm>
              <a:off x="6820969" y="1881514"/>
              <a:ext cx="301240" cy="266193"/>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solidFill>
                  <a:srgbClr val="FFFFFF"/>
                </a:solidFill>
              </a:endParaRPr>
            </a:p>
          </p:txBody>
        </p:sp>
      </p:grpSp>
    </p:spTree>
    <p:extLst>
      <p:ext uri="{BB962C8B-B14F-4D97-AF65-F5344CB8AC3E}">
        <p14:creationId xmlns:p14="http://schemas.microsoft.com/office/powerpoint/2010/main" val="2187152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p:nvPr/>
        </p:nvSpPr>
        <p:spPr>
          <a:xfrm>
            <a:off x="0" y="2378791"/>
            <a:ext cx="9144000" cy="3789998"/>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p:txBody>
          <a:bodyPr/>
          <a:lstStyle/>
          <a:p>
            <a:r>
              <a:rPr lang="en-CA" dirty="0"/>
              <a:t>Which processes drive service metrics? </a:t>
            </a:r>
          </a:p>
        </p:txBody>
      </p:sp>
      <p:sp>
        <p:nvSpPr>
          <p:cNvPr id="5" name="TextBox 4"/>
          <p:cNvSpPr txBox="1"/>
          <p:nvPr/>
        </p:nvSpPr>
        <p:spPr>
          <a:xfrm>
            <a:off x="4710023" y="2556692"/>
            <a:ext cx="4433978" cy="3754874"/>
          </a:xfrm>
          <a:prstGeom prst="rect">
            <a:avLst/>
          </a:prstGeom>
        </p:spPr>
        <p:txBody>
          <a:bodyPr wrap="square" rtlCol="0">
            <a:spAutoFit/>
          </a:bodyPr>
          <a:lstStyle/>
          <a:p>
            <a:r>
              <a:rPr lang="en-CA" sz="1400" dirty="0">
                <a:solidFill>
                  <a:srgbClr val="333333"/>
                </a:solidFill>
              </a:rPr>
              <a:t>BRM works to understand the goals and objectives of the business and inputs them into the design of the service metrics. </a:t>
            </a:r>
          </a:p>
          <a:p>
            <a:endParaRPr lang="en-CA" sz="1400" dirty="0">
              <a:solidFill>
                <a:srgbClr val="333333"/>
              </a:solidFill>
            </a:endParaRPr>
          </a:p>
          <a:p>
            <a:endParaRPr lang="en-CA" sz="1400" dirty="0">
              <a:solidFill>
                <a:srgbClr val="333333"/>
              </a:solidFill>
            </a:endParaRPr>
          </a:p>
          <a:p>
            <a:endParaRPr lang="en-CA" sz="1400" dirty="0">
              <a:solidFill>
                <a:srgbClr val="333333"/>
              </a:solidFill>
            </a:endParaRPr>
          </a:p>
          <a:p>
            <a:endParaRPr lang="en-CA" sz="1400" dirty="0">
              <a:solidFill>
                <a:srgbClr val="333333"/>
              </a:solidFill>
            </a:endParaRPr>
          </a:p>
          <a:p>
            <a:endParaRPr lang="en-CA" sz="1400" dirty="0">
              <a:solidFill>
                <a:srgbClr val="333333"/>
              </a:solidFill>
            </a:endParaRPr>
          </a:p>
          <a:p>
            <a:endParaRPr lang="en-CA" sz="1400" dirty="0">
              <a:solidFill>
                <a:srgbClr val="333333"/>
              </a:solidFill>
            </a:endParaRPr>
          </a:p>
          <a:p>
            <a:r>
              <a:rPr lang="en-CA" sz="1400" dirty="0" err="1">
                <a:solidFill>
                  <a:srgbClr val="333333"/>
                </a:solidFill>
              </a:rPr>
              <a:t>BRM</a:t>
            </a:r>
            <a:r>
              <a:rPr lang="en-CA" sz="1400" dirty="0">
                <a:solidFill>
                  <a:srgbClr val="333333"/>
                </a:solidFill>
              </a:rPr>
              <a:t> leverages service metrics to help IT organizations manage the relationship with the business. </a:t>
            </a:r>
          </a:p>
          <a:p>
            <a:endParaRPr lang="en-CA" sz="1400" dirty="0">
              <a:solidFill>
                <a:srgbClr val="333333"/>
              </a:solidFill>
            </a:endParaRPr>
          </a:p>
          <a:p>
            <a:r>
              <a:rPr lang="en-CA" sz="1400" dirty="0" err="1">
                <a:solidFill>
                  <a:srgbClr val="333333"/>
                </a:solidFill>
              </a:rPr>
              <a:t>BRM</a:t>
            </a:r>
            <a:r>
              <a:rPr lang="en-CA" sz="1400" dirty="0">
                <a:solidFill>
                  <a:srgbClr val="333333"/>
                </a:solidFill>
              </a:rPr>
              <a:t> articulates and manages expectations and ensures IT services are meeting business requirements. </a:t>
            </a:r>
          </a:p>
          <a:p>
            <a:endParaRPr lang="en-CA" sz="1400" dirty="0">
              <a:solidFill>
                <a:srgbClr val="333333"/>
              </a:solidFill>
            </a:endParaRPr>
          </a:p>
        </p:txBody>
      </p:sp>
      <p:graphicFrame>
        <p:nvGraphicFramePr>
          <p:cNvPr id="4" name="Diagram 3"/>
          <p:cNvGraphicFramePr/>
          <p:nvPr/>
        </p:nvGraphicFramePr>
        <p:xfrm>
          <a:off x="421312" y="2775271"/>
          <a:ext cx="4058991" cy="2815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4710023" y="2009459"/>
            <a:ext cx="4167276" cy="369332"/>
          </a:xfrm>
          <a:prstGeom prst="rect">
            <a:avLst/>
          </a:prstGeom>
          <a:solidFill>
            <a:schemeClr val="accent2">
              <a:lumMod val="40000"/>
              <a:lumOff val="60000"/>
            </a:schemeClr>
          </a:solidFill>
        </p:spPr>
        <p:txBody>
          <a:bodyPr wrap="square" rtlCol="0">
            <a:spAutoFit/>
          </a:bodyPr>
          <a:lstStyle/>
          <a:p>
            <a:pPr algn="ctr"/>
            <a:r>
              <a:rPr lang="en-CA" b="1" dirty="0"/>
              <a:t>Business Relationship Management </a:t>
            </a:r>
          </a:p>
        </p:txBody>
      </p:sp>
      <p:sp>
        <p:nvSpPr>
          <p:cNvPr id="9" name="TextBox 8"/>
          <p:cNvSpPr txBox="1"/>
          <p:nvPr/>
        </p:nvSpPr>
        <p:spPr>
          <a:xfrm>
            <a:off x="257174" y="1271810"/>
            <a:ext cx="8620125" cy="584775"/>
          </a:xfrm>
          <a:prstGeom prst="rect">
            <a:avLst/>
          </a:prstGeom>
          <a:solidFill>
            <a:schemeClr val="bg2">
              <a:lumMod val="95000"/>
            </a:schemeClr>
          </a:solidFill>
        </p:spPr>
        <p:txBody>
          <a:bodyPr wrap="square" rtlCol="0">
            <a:spAutoFit/>
          </a:bodyPr>
          <a:lstStyle/>
          <a:p>
            <a:r>
              <a:rPr lang="en-CA" sz="1600" b="1" dirty="0">
                <a:solidFill>
                  <a:srgbClr val="333333"/>
                </a:solidFill>
              </a:rPr>
              <a:t>Both business relationship management (</a:t>
            </a:r>
            <a:r>
              <a:rPr lang="en-CA" sz="1600" b="1" dirty="0" err="1">
                <a:solidFill>
                  <a:srgbClr val="333333"/>
                </a:solidFill>
              </a:rPr>
              <a:t>BRM</a:t>
            </a:r>
            <a:r>
              <a:rPr lang="en-CA" sz="1600" b="1" dirty="0">
                <a:solidFill>
                  <a:srgbClr val="333333"/>
                </a:solidFill>
              </a:rPr>
              <a:t>) and service level management (</a:t>
            </a:r>
            <a:r>
              <a:rPr lang="en-CA" sz="1600" b="1" dirty="0" err="1">
                <a:solidFill>
                  <a:srgbClr val="333333"/>
                </a:solidFill>
              </a:rPr>
              <a:t>SLM</a:t>
            </a:r>
            <a:r>
              <a:rPr lang="en-CA" sz="1600" b="1" dirty="0">
                <a:solidFill>
                  <a:srgbClr val="333333"/>
                </a:solidFill>
              </a:rPr>
              <a:t>) provide inputs into and receive outputs from service metrics. </a:t>
            </a:r>
          </a:p>
        </p:txBody>
      </p:sp>
      <p:sp>
        <p:nvSpPr>
          <p:cNvPr id="11" name="Rectangle 10"/>
          <p:cNvSpPr/>
          <p:nvPr/>
        </p:nvSpPr>
        <p:spPr>
          <a:xfrm>
            <a:off x="5754709" y="3751427"/>
            <a:ext cx="1959736" cy="30909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FFFFFF"/>
                </a:solidFill>
              </a:rPr>
              <a:t>Service Metrics </a:t>
            </a:r>
          </a:p>
        </p:txBody>
      </p:sp>
      <p:sp>
        <p:nvSpPr>
          <p:cNvPr id="10" name="Down Arrow 9"/>
          <p:cNvSpPr/>
          <p:nvPr/>
        </p:nvSpPr>
        <p:spPr>
          <a:xfrm>
            <a:off x="6446097" y="3339302"/>
            <a:ext cx="515155" cy="283336"/>
          </a:xfrm>
          <a:prstGeom prst="down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3" name="Down Arrow 12"/>
          <p:cNvSpPr/>
          <p:nvPr/>
        </p:nvSpPr>
        <p:spPr>
          <a:xfrm>
            <a:off x="6446097" y="4183099"/>
            <a:ext cx="515155" cy="283336"/>
          </a:xfrm>
          <a:prstGeom prst="down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Tree>
    <p:extLst>
      <p:ext uri="{BB962C8B-B14F-4D97-AF65-F5344CB8AC3E}">
        <p14:creationId xmlns:p14="http://schemas.microsoft.com/office/powerpoint/2010/main" val="967148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p:nvPr/>
        </p:nvSpPr>
        <p:spPr>
          <a:xfrm>
            <a:off x="0" y="2433383"/>
            <a:ext cx="9144000" cy="3789998"/>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p:txBody>
          <a:bodyPr/>
          <a:lstStyle/>
          <a:p>
            <a:r>
              <a:rPr lang="en-CA" dirty="0"/>
              <a:t>Which processes drive service metrics? </a:t>
            </a:r>
          </a:p>
        </p:txBody>
      </p:sp>
      <p:sp>
        <p:nvSpPr>
          <p:cNvPr id="6" name="TextBox 5"/>
          <p:cNvSpPr txBox="1"/>
          <p:nvPr/>
        </p:nvSpPr>
        <p:spPr>
          <a:xfrm>
            <a:off x="4567236" y="2628827"/>
            <a:ext cx="4108134" cy="3323987"/>
          </a:xfrm>
          <a:prstGeom prst="rect">
            <a:avLst/>
          </a:prstGeom>
        </p:spPr>
        <p:txBody>
          <a:bodyPr wrap="square" rtlCol="0">
            <a:spAutoFit/>
          </a:bodyPr>
          <a:lstStyle/>
          <a:p>
            <a:r>
              <a:rPr lang="en-CA" sz="1400" dirty="0">
                <a:solidFill>
                  <a:srgbClr val="333333"/>
                </a:solidFill>
              </a:rPr>
              <a:t>SLM works with the business to understand service requirements, which are key inputs in designing the service metrics. </a:t>
            </a:r>
          </a:p>
          <a:p>
            <a:endParaRPr lang="en-CA" sz="1400" dirty="0">
              <a:solidFill>
                <a:srgbClr val="333333"/>
              </a:solidFill>
            </a:endParaRPr>
          </a:p>
          <a:p>
            <a:endParaRPr lang="en-CA" sz="1400" dirty="0">
              <a:solidFill>
                <a:srgbClr val="333333"/>
              </a:solidFill>
            </a:endParaRPr>
          </a:p>
          <a:p>
            <a:endParaRPr lang="en-CA" sz="1400" dirty="0">
              <a:solidFill>
                <a:srgbClr val="333333"/>
              </a:solidFill>
            </a:endParaRPr>
          </a:p>
          <a:p>
            <a:endParaRPr lang="en-CA" sz="1400" dirty="0">
              <a:solidFill>
                <a:srgbClr val="333333"/>
              </a:solidFill>
            </a:endParaRPr>
          </a:p>
          <a:p>
            <a:endParaRPr lang="en-CA" sz="1400" dirty="0">
              <a:solidFill>
                <a:srgbClr val="333333"/>
              </a:solidFill>
            </a:endParaRPr>
          </a:p>
          <a:p>
            <a:endParaRPr lang="en-CA" sz="1400" dirty="0">
              <a:solidFill>
                <a:srgbClr val="333333"/>
              </a:solidFill>
            </a:endParaRPr>
          </a:p>
          <a:p>
            <a:endParaRPr lang="en-CA" sz="1400" dirty="0">
              <a:solidFill>
                <a:srgbClr val="333333"/>
              </a:solidFill>
            </a:endParaRPr>
          </a:p>
          <a:p>
            <a:r>
              <a:rPr lang="en-CA" sz="1400" dirty="0" err="1">
                <a:solidFill>
                  <a:srgbClr val="333333"/>
                </a:solidFill>
              </a:rPr>
              <a:t>SLM</a:t>
            </a:r>
            <a:r>
              <a:rPr lang="en-CA" sz="1400" dirty="0">
                <a:solidFill>
                  <a:srgbClr val="333333"/>
                </a:solidFill>
              </a:rPr>
              <a:t> leverages service metrics in overseeing the day-to-day delivery of IT services. It ensures they are provided to meet expected service level targets and objectives. </a:t>
            </a:r>
          </a:p>
          <a:p>
            <a:endParaRPr lang="en-CA" sz="1400" dirty="0">
              <a:solidFill>
                <a:srgbClr val="333333"/>
              </a:solidFill>
            </a:endParaRPr>
          </a:p>
        </p:txBody>
      </p:sp>
      <p:graphicFrame>
        <p:nvGraphicFramePr>
          <p:cNvPr id="4" name="Diagram 3"/>
          <p:cNvGraphicFramePr/>
          <p:nvPr/>
        </p:nvGraphicFramePr>
        <p:xfrm>
          <a:off x="508245" y="2820117"/>
          <a:ext cx="4058991" cy="2815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p:cNvSpPr txBox="1"/>
          <p:nvPr/>
        </p:nvSpPr>
        <p:spPr>
          <a:xfrm>
            <a:off x="4567236" y="2053966"/>
            <a:ext cx="4310063" cy="369332"/>
          </a:xfrm>
          <a:prstGeom prst="rect">
            <a:avLst/>
          </a:prstGeom>
          <a:solidFill>
            <a:schemeClr val="accent4">
              <a:lumMod val="85000"/>
            </a:schemeClr>
          </a:solidFill>
        </p:spPr>
        <p:txBody>
          <a:bodyPr wrap="square" rtlCol="0">
            <a:spAutoFit/>
          </a:bodyPr>
          <a:lstStyle/>
          <a:p>
            <a:pPr algn="ctr"/>
            <a:r>
              <a:rPr lang="en-CA" b="1" dirty="0"/>
              <a:t>Service Level Management </a:t>
            </a:r>
          </a:p>
        </p:txBody>
      </p:sp>
      <p:sp>
        <p:nvSpPr>
          <p:cNvPr id="9" name="TextBox 8"/>
          <p:cNvSpPr txBox="1"/>
          <p:nvPr/>
        </p:nvSpPr>
        <p:spPr>
          <a:xfrm>
            <a:off x="257174" y="1380551"/>
            <a:ext cx="8620125" cy="338554"/>
          </a:xfrm>
          <a:prstGeom prst="rect">
            <a:avLst/>
          </a:prstGeom>
          <a:solidFill>
            <a:schemeClr val="bg2">
              <a:lumMod val="95000"/>
            </a:schemeClr>
          </a:solidFill>
        </p:spPr>
        <p:txBody>
          <a:bodyPr wrap="square" rtlCol="0">
            <a:spAutoFit/>
          </a:bodyPr>
          <a:lstStyle/>
          <a:p>
            <a:r>
              <a:rPr lang="en-CA" sz="1600" b="1" dirty="0">
                <a:solidFill>
                  <a:srgbClr val="333333"/>
                </a:solidFill>
              </a:rPr>
              <a:t>Both </a:t>
            </a:r>
            <a:r>
              <a:rPr lang="en-CA" sz="1600" b="1" dirty="0" err="1">
                <a:solidFill>
                  <a:srgbClr val="333333"/>
                </a:solidFill>
              </a:rPr>
              <a:t>BRM</a:t>
            </a:r>
            <a:r>
              <a:rPr lang="en-CA" sz="1600" b="1" dirty="0">
                <a:solidFill>
                  <a:srgbClr val="333333"/>
                </a:solidFill>
              </a:rPr>
              <a:t> and </a:t>
            </a:r>
            <a:r>
              <a:rPr lang="en-CA" sz="1600" b="1" dirty="0" err="1">
                <a:solidFill>
                  <a:srgbClr val="333333"/>
                </a:solidFill>
              </a:rPr>
              <a:t>SLM</a:t>
            </a:r>
            <a:r>
              <a:rPr lang="en-CA" sz="1600" b="1" dirty="0">
                <a:solidFill>
                  <a:srgbClr val="333333"/>
                </a:solidFill>
              </a:rPr>
              <a:t> provide inputs into and receive outputs from service metrics. </a:t>
            </a:r>
          </a:p>
        </p:txBody>
      </p:sp>
      <p:sp>
        <p:nvSpPr>
          <p:cNvPr id="10" name="Rectangle 9"/>
          <p:cNvSpPr/>
          <p:nvPr/>
        </p:nvSpPr>
        <p:spPr>
          <a:xfrm>
            <a:off x="5742399" y="3918852"/>
            <a:ext cx="1959736" cy="30909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FFFFFF"/>
                </a:solidFill>
              </a:rPr>
              <a:t>Service Metrics </a:t>
            </a:r>
          </a:p>
        </p:txBody>
      </p:sp>
      <p:sp>
        <p:nvSpPr>
          <p:cNvPr id="11" name="Down Arrow 10"/>
          <p:cNvSpPr/>
          <p:nvPr/>
        </p:nvSpPr>
        <p:spPr>
          <a:xfrm>
            <a:off x="6433787" y="3506727"/>
            <a:ext cx="515155" cy="283336"/>
          </a:xfrm>
          <a:prstGeom prst="down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Down Arrow 11"/>
          <p:cNvSpPr/>
          <p:nvPr/>
        </p:nvSpPr>
        <p:spPr>
          <a:xfrm>
            <a:off x="6433787" y="4350524"/>
            <a:ext cx="515155" cy="283336"/>
          </a:xfrm>
          <a:prstGeom prst="down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Tree>
    <p:extLst>
      <p:ext uri="{BB962C8B-B14F-4D97-AF65-F5344CB8AC3E}">
        <p14:creationId xmlns:p14="http://schemas.microsoft.com/office/powerpoint/2010/main" val="1669417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1120594"/>
            <a:ext cx="9144000" cy="2546893"/>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4" name="Title 3"/>
          <p:cNvSpPr>
            <a:spLocks noGrp="1"/>
          </p:cNvSpPr>
          <p:nvPr>
            <p:ph type="title"/>
          </p:nvPr>
        </p:nvSpPr>
        <p:spPr/>
        <p:txBody>
          <a:bodyPr/>
          <a:lstStyle/>
          <a:p>
            <a:r>
              <a:rPr lang="en-CA" dirty="0"/>
              <a:t>Effective service metrics will deliver both </a:t>
            </a:r>
            <a:r>
              <a:rPr lang="en-CA" i="1" dirty="0"/>
              <a:t>service</a:t>
            </a:r>
            <a:r>
              <a:rPr lang="en-CA" dirty="0"/>
              <a:t> gains and </a:t>
            </a:r>
            <a:r>
              <a:rPr lang="en-CA" i="1" dirty="0"/>
              <a:t>relationship</a:t>
            </a:r>
            <a:r>
              <a:rPr lang="en-CA" dirty="0"/>
              <a:t> gains </a:t>
            </a:r>
          </a:p>
        </p:txBody>
      </p:sp>
      <p:sp>
        <p:nvSpPr>
          <p:cNvPr id="7" name="Rectangle 6"/>
          <p:cNvSpPr/>
          <p:nvPr/>
        </p:nvSpPr>
        <p:spPr>
          <a:xfrm>
            <a:off x="257174" y="1295099"/>
            <a:ext cx="5854810" cy="238526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b="1" dirty="0">
                <a:solidFill>
                  <a:srgbClr val="333333"/>
                </a:solidFill>
              </a:rPr>
              <a:t>Effective service metrics will provide the following </a:t>
            </a:r>
            <a:r>
              <a:rPr lang="en-CA" sz="1400" b="1" dirty="0">
                <a:solidFill>
                  <a:srgbClr val="7CADD4">
                    <a:lumMod val="75000"/>
                  </a:srgbClr>
                </a:solidFill>
              </a:rPr>
              <a:t>service gains</a:t>
            </a:r>
            <a:r>
              <a:rPr lang="en-CA" sz="1400" b="1" dirty="0"/>
              <a:t>:</a:t>
            </a:r>
            <a:r>
              <a:rPr lang="en-CA" sz="1400" b="1" dirty="0">
                <a:solidFill>
                  <a:srgbClr val="7CADD4">
                    <a:lumMod val="75000"/>
                  </a:srgbClr>
                </a:solidFill>
              </a:rPr>
              <a:t> </a:t>
            </a:r>
          </a:p>
          <a:p>
            <a:endParaRPr lang="en-CA" sz="1400" b="1" dirty="0">
              <a:solidFill>
                <a:srgbClr val="333333"/>
              </a:solidFill>
            </a:endParaRPr>
          </a:p>
          <a:p>
            <a:pPr marL="174625" indent="-174625">
              <a:spcAft>
                <a:spcPts val="600"/>
              </a:spcAft>
              <a:buClr>
                <a:srgbClr val="D9A210"/>
              </a:buClr>
              <a:buFont typeface="Wingdings" pitchFamily="2" charset="2"/>
              <a:buChar char=""/>
            </a:pPr>
            <a:r>
              <a:rPr lang="en-CA" sz="1400" dirty="0">
                <a:solidFill>
                  <a:srgbClr val="333333"/>
                </a:solidFill>
              </a:rPr>
              <a:t> Confirm service performance and identify gaps</a:t>
            </a:r>
          </a:p>
          <a:p>
            <a:pPr marL="174625" indent="-174625">
              <a:spcAft>
                <a:spcPts val="600"/>
              </a:spcAft>
              <a:buClr>
                <a:srgbClr val="D9A210"/>
              </a:buClr>
              <a:buFont typeface="Wingdings" pitchFamily="2" charset="2"/>
              <a:buChar char=""/>
            </a:pPr>
            <a:r>
              <a:rPr lang="en-CA" sz="1400" dirty="0"/>
              <a:t> Drive service improvement to maximize service value</a:t>
            </a:r>
          </a:p>
          <a:p>
            <a:pPr marL="174625" indent="-174625">
              <a:spcAft>
                <a:spcPts val="600"/>
              </a:spcAft>
              <a:buClr>
                <a:srgbClr val="D9A210"/>
              </a:buClr>
              <a:buFont typeface="Wingdings" pitchFamily="2" charset="2"/>
              <a:buChar char=""/>
            </a:pPr>
            <a:r>
              <a:rPr lang="en-CA" sz="1400" dirty="0"/>
              <a:t> Validate performance improvements while quantifying and demonstrating business value </a:t>
            </a:r>
          </a:p>
          <a:p>
            <a:pPr marL="174625" indent="-174625">
              <a:spcAft>
                <a:spcPts val="600"/>
              </a:spcAft>
              <a:buClr>
                <a:srgbClr val="D9A210"/>
              </a:buClr>
              <a:buFont typeface="Wingdings" pitchFamily="2" charset="2"/>
              <a:buChar char=""/>
            </a:pPr>
            <a:r>
              <a:rPr lang="en-CA" sz="1400" dirty="0"/>
              <a:t> Ensure service reporting </a:t>
            </a:r>
            <a:r>
              <a:rPr lang="en-CA" sz="1400" dirty="0">
                <a:solidFill>
                  <a:srgbClr val="333333"/>
                </a:solidFill>
              </a:rPr>
              <a:t>aligns with end-user experience</a:t>
            </a:r>
          </a:p>
          <a:p>
            <a:pPr marL="174625" indent="-174625">
              <a:spcAft>
                <a:spcPts val="600"/>
              </a:spcAft>
              <a:buClr>
                <a:srgbClr val="D9A210"/>
              </a:buClr>
              <a:buFont typeface="Wingdings" pitchFamily="2" charset="2"/>
              <a:buChar char=""/>
            </a:pPr>
            <a:r>
              <a:rPr lang="en-CA" sz="1400" dirty="0">
                <a:solidFill>
                  <a:srgbClr val="333333"/>
                </a:solidFill>
              </a:rPr>
              <a:t> Achieve and confirm process and regulatory compliance</a:t>
            </a:r>
          </a:p>
          <a:p>
            <a:pPr>
              <a:buClr>
                <a:srgbClr val="2B9E36"/>
              </a:buClr>
            </a:pPr>
            <a:endParaRPr lang="en-US" sz="1200" dirty="0">
              <a:solidFill>
                <a:srgbClr val="333333"/>
              </a:solidFill>
            </a:endParaRPr>
          </a:p>
        </p:txBody>
      </p:sp>
      <p:sp>
        <p:nvSpPr>
          <p:cNvPr id="8" name="Rectangle 7"/>
          <p:cNvSpPr/>
          <p:nvPr/>
        </p:nvSpPr>
        <p:spPr>
          <a:xfrm>
            <a:off x="2691685" y="3841992"/>
            <a:ext cx="6185614" cy="230832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b="1" dirty="0">
                <a:solidFill>
                  <a:srgbClr val="333333"/>
                </a:solidFill>
              </a:rPr>
              <a:t>Which will translate into the following </a:t>
            </a:r>
            <a:r>
              <a:rPr lang="en-CA" sz="1400" b="1" dirty="0">
                <a:solidFill>
                  <a:srgbClr val="7CADD4">
                    <a:lumMod val="75000"/>
                  </a:srgbClr>
                </a:solidFill>
              </a:rPr>
              <a:t>relationship gains</a:t>
            </a:r>
            <a:r>
              <a:rPr lang="en-CA" sz="1400" b="1" dirty="0">
                <a:solidFill>
                  <a:srgbClr val="333333"/>
                </a:solidFill>
              </a:rPr>
              <a:t>: </a:t>
            </a:r>
          </a:p>
          <a:p>
            <a:endParaRPr lang="en-CA" sz="1400" b="1" dirty="0">
              <a:solidFill>
                <a:srgbClr val="333333"/>
              </a:solidFill>
            </a:endParaRPr>
          </a:p>
          <a:p>
            <a:pPr marL="174625" indent="-174625">
              <a:spcAft>
                <a:spcPts val="600"/>
              </a:spcAft>
              <a:buClr>
                <a:srgbClr val="D9A210"/>
              </a:buClr>
              <a:buFont typeface="Wingdings" pitchFamily="2" charset="2"/>
              <a:buChar char=""/>
            </a:pPr>
            <a:r>
              <a:rPr lang="en-CA" sz="1400" dirty="0">
                <a:solidFill>
                  <a:srgbClr val="333333"/>
                </a:solidFill>
              </a:rPr>
              <a:t> Embed IT into business value achievement </a:t>
            </a:r>
          </a:p>
          <a:p>
            <a:pPr marL="174625" indent="-174625">
              <a:spcAft>
                <a:spcPts val="600"/>
              </a:spcAft>
              <a:buClr>
                <a:srgbClr val="D9A210"/>
              </a:buClr>
              <a:buFont typeface="Wingdings" pitchFamily="2" charset="2"/>
              <a:buChar char=""/>
            </a:pPr>
            <a:r>
              <a:rPr lang="en-CA" sz="1400" dirty="0">
                <a:solidFill>
                  <a:srgbClr val="333333"/>
                </a:solidFill>
              </a:rPr>
              <a:t> Improve relationship between the business and IT </a:t>
            </a:r>
          </a:p>
          <a:p>
            <a:pPr marL="174625" indent="-174625">
              <a:spcAft>
                <a:spcPts val="600"/>
              </a:spcAft>
              <a:buClr>
                <a:srgbClr val="D9A210"/>
              </a:buClr>
              <a:buFont typeface="Wingdings" pitchFamily="2" charset="2"/>
              <a:buChar char=""/>
            </a:pPr>
            <a:r>
              <a:rPr lang="en-CA" sz="1400" dirty="0">
                <a:solidFill>
                  <a:srgbClr val="333333"/>
                </a:solidFill>
              </a:rPr>
              <a:t> Achieve higher customer satisfaction (happier end users receiving expected service, the business is able to identify how things are really performing)</a:t>
            </a:r>
          </a:p>
          <a:p>
            <a:pPr marL="174625" indent="-174625">
              <a:spcAft>
                <a:spcPts val="600"/>
              </a:spcAft>
              <a:buClr>
                <a:srgbClr val="D9A210"/>
              </a:buClr>
              <a:buFont typeface="Wingdings" pitchFamily="2" charset="2"/>
              <a:buChar char=""/>
            </a:pPr>
            <a:r>
              <a:rPr lang="en-CA" sz="1400" dirty="0"/>
              <a:t> Reinforce desirable </a:t>
            </a:r>
            <a:r>
              <a:rPr lang="en-CA" sz="1400" dirty="0">
                <a:solidFill>
                  <a:srgbClr val="333333"/>
                </a:solidFill>
              </a:rPr>
              <a:t>actions and behaviors from both IT and the business</a:t>
            </a:r>
          </a:p>
          <a:p>
            <a:pPr>
              <a:buClr>
                <a:srgbClr val="2B9E36"/>
              </a:buClr>
            </a:pPr>
            <a:endParaRPr lang="en-US" sz="1200" dirty="0">
              <a:solidFill>
                <a:srgbClr val="333333"/>
              </a:solidFill>
            </a:endParaRPr>
          </a:p>
        </p:txBody>
      </p:sp>
      <p:sp>
        <p:nvSpPr>
          <p:cNvPr id="10" name="Bent Arrow 9"/>
          <p:cNvSpPr/>
          <p:nvPr/>
        </p:nvSpPr>
        <p:spPr>
          <a:xfrm flipV="1">
            <a:off x="1506828" y="3951066"/>
            <a:ext cx="940158" cy="1605772"/>
          </a:xfrm>
          <a:prstGeom prst="bent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333333"/>
              </a:solidFill>
            </a:endParaRPr>
          </a:p>
        </p:txBody>
      </p:sp>
    </p:spTree>
    <p:extLst>
      <p:ext uri="{BB962C8B-B14F-4D97-AF65-F5344CB8AC3E}">
        <p14:creationId xmlns:p14="http://schemas.microsoft.com/office/powerpoint/2010/main" val="3701607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Don’t let conventional wisdom become your roadblock</a:t>
            </a:r>
          </a:p>
        </p:txBody>
      </p:sp>
      <p:graphicFrame>
        <p:nvGraphicFramePr>
          <p:cNvPr id="4" name="Table 2"/>
          <p:cNvGraphicFramePr>
            <a:graphicFrameLocks noGrp="1"/>
          </p:cNvGraphicFramePr>
          <p:nvPr>
            <p:extLst>
              <p:ext uri="{D42A27DB-BD31-4B8C-83A1-F6EECF244321}">
                <p14:modId xmlns:p14="http://schemas.microsoft.com/office/powerpoint/2010/main" val="619450543"/>
              </p:ext>
            </p:extLst>
          </p:nvPr>
        </p:nvGraphicFramePr>
        <p:xfrm>
          <a:off x="375566" y="1403797"/>
          <a:ext cx="8392868" cy="4584881"/>
        </p:xfrm>
        <a:graphic>
          <a:graphicData uri="http://schemas.openxmlformats.org/drawingml/2006/table">
            <a:tbl>
              <a:tblPr firstRow="1" bandRow="1">
                <a:tableStyleId>{D27102A9-8310-4765-A935-A1911B00CA55}</a:tableStyleId>
              </a:tblPr>
              <a:tblGrid>
                <a:gridCol w="531053">
                  <a:extLst>
                    <a:ext uri="{9D8B030D-6E8A-4147-A177-3AD203B41FA5}">
                      <a16:colId xmlns:a16="http://schemas.microsoft.com/office/drawing/2014/main" val="20000"/>
                    </a:ext>
                  </a:extLst>
                </a:gridCol>
                <a:gridCol w="2709441">
                  <a:extLst>
                    <a:ext uri="{9D8B030D-6E8A-4147-A177-3AD203B41FA5}">
                      <a16:colId xmlns:a16="http://schemas.microsoft.com/office/drawing/2014/main" val="20001"/>
                    </a:ext>
                  </a:extLst>
                </a:gridCol>
                <a:gridCol w="4632462">
                  <a:extLst>
                    <a:ext uri="{9D8B030D-6E8A-4147-A177-3AD203B41FA5}">
                      <a16:colId xmlns:a16="http://schemas.microsoft.com/office/drawing/2014/main" val="20002"/>
                    </a:ext>
                  </a:extLst>
                </a:gridCol>
                <a:gridCol w="519912">
                  <a:extLst>
                    <a:ext uri="{9D8B030D-6E8A-4147-A177-3AD203B41FA5}">
                      <a16:colId xmlns:a16="http://schemas.microsoft.com/office/drawing/2014/main" val="20003"/>
                    </a:ext>
                  </a:extLst>
                </a:gridCol>
              </a:tblGrid>
              <a:tr h="824492">
                <a:tc rowSpan="5">
                  <a:txBody>
                    <a:bodyPr/>
                    <a:lstStyle/>
                    <a:p>
                      <a:pPr algn="ctr"/>
                      <a:r>
                        <a:rPr lang="en-CA" sz="1800" b="1" dirty="0">
                          <a:solidFill>
                            <a:schemeClr val="bg2"/>
                          </a:solidFill>
                        </a:rPr>
                        <a:t>Conventional</a:t>
                      </a:r>
                      <a:r>
                        <a:rPr lang="en-CA" sz="1800" b="1" baseline="0" dirty="0">
                          <a:solidFill>
                            <a:schemeClr val="bg2"/>
                          </a:solidFill>
                        </a:rPr>
                        <a:t> Wisdom </a:t>
                      </a:r>
                      <a:endParaRPr lang="en-CA" sz="18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300" b="0" dirty="0"/>
                        <a:t>Metrics are measured from an application or technology perspective </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300" b="1" i="0" dirty="0">
                          <a:solidFill>
                            <a:srgbClr val="2576B7"/>
                          </a:solidFill>
                        </a:rPr>
                        <a:t>Metrics need to be derived from a service and business outcome perspective. </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rowSpan="5">
                  <a:txBody>
                    <a:bodyPr/>
                    <a:lstStyle/>
                    <a:p>
                      <a:pPr algn="ctr"/>
                      <a:r>
                        <a:rPr lang="en-CA" sz="1800" b="1" dirty="0">
                          <a:solidFill>
                            <a:schemeClr val="bg2"/>
                          </a:solidFill>
                        </a:rPr>
                        <a:t>Info-Tech</a:t>
                      </a:r>
                      <a:r>
                        <a:rPr lang="en-CA" sz="1800" b="1" baseline="0" dirty="0">
                          <a:solidFill>
                            <a:schemeClr val="bg2"/>
                          </a:solidFill>
                        </a:rPr>
                        <a:t> Perspective</a:t>
                      </a:r>
                      <a:endParaRPr lang="en-CA" sz="18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926874">
                <a:tc vMerge="1">
                  <a:txBody>
                    <a:bodyPr/>
                    <a:lstStyle/>
                    <a:p>
                      <a:pPr algn="ctr"/>
                      <a:endParaRPr lang="en-CA" sz="1200" b="1" dirty="0">
                        <a:solidFill>
                          <a:schemeClr val="bg2"/>
                        </a:solidFill>
                      </a:endParaRPr>
                    </a:p>
                  </a:txBody>
                  <a:tcPr vert="vert270">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300" b="0" dirty="0"/>
                        <a:t>The business doesn’t care about metrics</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300" b="1" i="0" dirty="0">
                          <a:solidFill>
                            <a:srgbClr val="2576B7"/>
                          </a:solidFill>
                        </a:rPr>
                        <a:t>Metrics are not usually designed to speak in business terms about business outcomes. Linking metrics to business objectives creates metrics that the business cares about. </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2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944505">
                <a:tc vMerge="1">
                  <a:txBody>
                    <a:bodyPr/>
                    <a:lstStyle/>
                    <a:p>
                      <a:endParaRPr lang="en-CA"/>
                    </a:p>
                  </a:txBody>
                  <a:tcPr/>
                </a:tc>
                <a:tc>
                  <a:txBody>
                    <a:bodyPr/>
                    <a:lstStyle/>
                    <a:p>
                      <a:pPr algn="ctr"/>
                      <a:r>
                        <a:rPr lang="en-CA" sz="1300" dirty="0"/>
                        <a:t>It is difficult to have a metrics discussion with the business</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300" b="1" i="0" dirty="0">
                          <a:solidFill>
                            <a:srgbClr val="2576B7"/>
                          </a:solidFill>
                        </a:rPr>
                        <a:t>It is not a metrics/number discussion, it is a discussion on goals and outcomes. </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endParaRPr lang="en-CA"/>
                    </a:p>
                  </a:txBody>
                  <a:tcPr/>
                </a:tc>
                <a:extLst>
                  <a:ext uri="{0D108BD9-81ED-4DB2-BD59-A6C34878D82A}">
                    <a16:rowId xmlns:a16="http://schemas.microsoft.com/office/drawing/2014/main" val="10002"/>
                  </a:ext>
                </a:extLst>
              </a:tr>
              <a:tr h="944505">
                <a:tc vMerge="1">
                  <a:txBody>
                    <a:bodyPr/>
                    <a:lstStyle/>
                    <a:p>
                      <a:pPr algn="ctr"/>
                      <a:endParaRPr lang="en-CA" sz="18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algn="ctr"/>
                      <a:r>
                        <a:rPr lang="en-CA" sz="1300" dirty="0"/>
                        <a:t>Metrics are only presented for the implementation of the service, not the ongoing outcome of the service </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300" b="1" i="0" dirty="0">
                          <a:solidFill>
                            <a:srgbClr val="2576B7"/>
                          </a:solidFill>
                        </a:rPr>
                        <a:t>IT needs</a:t>
                      </a:r>
                      <a:r>
                        <a:rPr lang="en-CA" sz="1300" b="1" i="0" baseline="0" dirty="0">
                          <a:solidFill>
                            <a:srgbClr val="2576B7"/>
                          </a:solidFill>
                        </a:rPr>
                        <a:t> to focus on service outcome and not project outcome. </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8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944505">
                <a:tc vMerge="1">
                  <a:txBody>
                    <a:bodyPr/>
                    <a:lstStyle/>
                    <a:p>
                      <a:pPr algn="ctr"/>
                      <a:endParaRPr lang="en-CA" sz="18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algn="ctr"/>
                      <a:r>
                        <a:rPr lang="en-CA" sz="1300" dirty="0"/>
                        <a:t>Quality can’t be measured</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300" b="1" i="0" dirty="0">
                          <a:solidFill>
                            <a:srgbClr val="2576B7"/>
                          </a:solidFill>
                        </a:rPr>
                        <a:t>Quality must be measured in order to properly</a:t>
                      </a:r>
                      <a:r>
                        <a:rPr lang="en-CA" sz="1300" b="1" i="0" baseline="0" dirty="0">
                          <a:solidFill>
                            <a:srgbClr val="2576B7"/>
                          </a:solidFill>
                        </a:rPr>
                        <a:t> manage services.</a:t>
                      </a:r>
                      <a:endParaRPr lang="en-CA" sz="1300" b="1" i="0" dirty="0">
                        <a:solidFill>
                          <a:srgbClr val="2576B7"/>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8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3225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57174" y="4102083"/>
            <a:ext cx="8620125" cy="2328531"/>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p:nvPr>
        </p:nvSpPr>
        <p:spPr/>
        <p:txBody>
          <a:bodyPr/>
          <a:lstStyle/>
          <a:p>
            <a:r>
              <a:rPr lang="en-CA" dirty="0"/>
              <a:t>Our three-phase approach to service metrics development</a:t>
            </a:r>
          </a:p>
        </p:txBody>
      </p:sp>
      <p:sp>
        <p:nvSpPr>
          <p:cNvPr id="9" name="TextBox 8"/>
          <p:cNvSpPr txBox="1"/>
          <p:nvPr/>
        </p:nvSpPr>
        <p:spPr>
          <a:xfrm>
            <a:off x="257174" y="1215772"/>
            <a:ext cx="8620125" cy="369332"/>
          </a:xfrm>
          <a:prstGeom prst="rect">
            <a:avLst/>
          </a:prstGeom>
        </p:spPr>
        <p:txBody>
          <a:bodyPr wrap="square" rtlCol="0">
            <a:spAutoFit/>
          </a:bodyPr>
          <a:lstStyle/>
          <a:p>
            <a:r>
              <a:rPr lang="en-CA" b="1" dirty="0">
                <a:solidFill>
                  <a:srgbClr val="333333"/>
                </a:solidFill>
              </a:rPr>
              <a:t>Let Info-Tech guide you through your service metrics journey </a:t>
            </a:r>
          </a:p>
        </p:txBody>
      </p:sp>
      <p:cxnSp>
        <p:nvCxnSpPr>
          <p:cNvPr id="11" name="Straight Connector 2"/>
          <p:cNvCxnSpPr/>
          <p:nvPr/>
        </p:nvCxnSpPr>
        <p:spPr>
          <a:xfrm flipV="1">
            <a:off x="3136605" y="4196869"/>
            <a:ext cx="4199" cy="2052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2"/>
          <p:cNvCxnSpPr/>
          <p:nvPr/>
        </p:nvCxnSpPr>
        <p:spPr>
          <a:xfrm flipV="1">
            <a:off x="6066914" y="4196869"/>
            <a:ext cx="4199" cy="2052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238966" y="2081370"/>
            <a:ext cx="2549821" cy="553998"/>
          </a:xfrm>
          <a:prstGeom prst="rect">
            <a:avLst/>
          </a:prstGeom>
        </p:spPr>
        <p:txBody>
          <a:bodyPr wrap="square" rtlCol="0">
            <a:spAutoFit/>
          </a:bodyPr>
          <a:lstStyle/>
          <a:p>
            <a:pPr algn="ctr"/>
            <a:r>
              <a:rPr lang="en-US" sz="1500" b="1" dirty="0">
                <a:solidFill>
                  <a:srgbClr val="333333"/>
                </a:solidFill>
              </a:rPr>
              <a:t>Implement, Track, and Maintain </a:t>
            </a:r>
            <a:endParaRPr lang="en-CA" sz="1500" b="1" dirty="0">
              <a:solidFill>
                <a:srgbClr val="333333"/>
              </a:solidFill>
            </a:endParaRPr>
          </a:p>
        </p:txBody>
      </p:sp>
      <p:sp>
        <p:nvSpPr>
          <p:cNvPr id="15" name="TextBox 14"/>
          <p:cNvSpPr txBox="1"/>
          <p:nvPr/>
        </p:nvSpPr>
        <p:spPr>
          <a:xfrm>
            <a:off x="3376675" y="2081370"/>
            <a:ext cx="2549821" cy="553998"/>
          </a:xfrm>
          <a:prstGeom prst="rect">
            <a:avLst/>
          </a:prstGeom>
        </p:spPr>
        <p:txBody>
          <a:bodyPr wrap="square" rtlCol="0">
            <a:spAutoFit/>
          </a:bodyPr>
          <a:lstStyle/>
          <a:p>
            <a:pPr algn="ctr"/>
            <a:r>
              <a:rPr lang="en-CA" sz="1500" b="1" dirty="0">
                <a:solidFill>
                  <a:srgbClr val="333333"/>
                </a:solidFill>
              </a:rPr>
              <a:t>Develop and Validate Reporting</a:t>
            </a:r>
          </a:p>
        </p:txBody>
      </p:sp>
      <p:sp>
        <p:nvSpPr>
          <p:cNvPr id="16" name="TextBox 15"/>
          <p:cNvSpPr txBox="1"/>
          <p:nvPr/>
        </p:nvSpPr>
        <p:spPr>
          <a:xfrm>
            <a:off x="352061" y="2196787"/>
            <a:ext cx="2680414" cy="323165"/>
          </a:xfrm>
          <a:prstGeom prst="rect">
            <a:avLst/>
          </a:prstGeom>
        </p:spPr>
        <p:txBody>
          <a:bodyPr wrap="square" rtlCol="0">
            <a:spAutoFit/>
          </a:bodyPr>
          <a:lstStyle/>
          <a:p>
            <a:pPr algn="ctr"/>
            <a:r>
              <a:rPr lang="en-CA" sz="1500" b="1" dirty="0">
                <a:solidFill>
                  <a:srgbClr val="333333"/>
                </a:solidFill>
              </a:rPr>
              <a:t>Design Your Metrics</a:t>
            </a:r>
          </a:p>
        </p:txBody>
      </p:sp>
      <p:sp>
        <p:nvSpPr>
          <p:cNvPr id="17" name="TextBox 16"/>
          <p:cNvSpPr txBox="1"/>
          <p:nvPr/>
        </p:nvSpPr>
        <p:spPr>
          <a:xfrm>
            <a:off x="1412246" y="1431708"/>
            <a:ext cx="560044" cy="769441"/>
          </a:xfrm>
          <a:prstGeom prst="rect">
            <a:avLst/>
          </a:prstGeom>
          <a:noFill/>
        </p:spPr>
        <p:txBody>
          <a:bodyPr wrap="square" rtlCol="0">
            <a:spAutoFit/>
          </a:bodyPr>
          <a:lstStyle/>
          <a:p>
            <a:r>
              <a:rPr lang="en-CA" sz="4400" b="1" i="1" dirty="0">
                <a:solidFill>
                  <a:srgbClr val="7CADD4">
                    <a:lumMod val="60000"/>
                    <a:lumOff val="40000"/>
                  </a:srgbClr>
                </a:solidFill>
              </a:rPr>
              <a:t>1</a:t>
            </a:r>
          </a:p>
        </p:txBody>
      </p:sp>
      <p:sp>
        <p:nvSpPr>
          <p:cNvPr id="18" name="TextBox 17"/>
          <p:cNvSpPr txBox="1"/>
          <p:nvPr/>
        </p:nvSpPr>
        <p:spPr>
          <a:xfrm>
            <a:off x="4371563" y="1431708"/>
            <a:ext cx="560044" cy="769441"/>
          </a:xfrm>
          <a:prstGeom prst="rect">
            <a:avLst/>
          </a:prstGeom>
          <a:noFill/>
        </p:spPr>
        <p:txBody>
          <a:bodyPr wrap="square" rtlCol="0">
            <a:spAutoFit/>
          </a:bodyPr>
          <a:lstStyle/>
          <a:p>
            <a:r>
              <a:rPr lang="en-CA" sz="4400" b="1" i="1" dirty="0">
                <a:solidFill>
                  <a:srgbClr val="7CADD4">
                    <a:lumMod val="60000"/>
                    <a:lumOff val="40000"/>
                  </a:srgbClr>
                </a:solidFill>
              </a:rPr>
              <a:t>2</a:t>
            </a:r>
          </a:p>
        </p:txBody>
      </p:sp>
      <p:sp>
        <p:nvSpPr>
          <p:cNvPr id="19" name="TextBox 18"/>
          <p:cNvSpPr txBox="1"/>
          <p:nvPr/>
        </p:nvSpPr>
        <p:spPr>
          <a:xfrm>
            <a:off x="7233854" y="1431708"/>
            <a:ext cx="560044" cy="769441"/>
          </a:xfrm>
          <a:prstGeom prst="rect">
            <a:avLst/>
          </a:prstGeom>
          <a:noFill/>
        </p:spPr>
        <p:txBody>
          <a:bodyPr wrap="square" rtlCol="0">
            <a:spAutoFit/>
          </a:bodyPr>
          <a:lstStyle/>
          <a:p>
            <a:r>
              <a:rPr lang="en-CA" sz="4400" b="1" i="1" dirty="0">
                <a:solidFill>
                  <a:srgbClr val="7CADD4">
                    <a:lumMod val="60000"/>
                    <a:lumOff val="40000"/>
                  </a:srgbClr>
                </a:solidFill>
              </a:rPr>
              <a:t>3</a:t>
            </a:r>
          </a:p>
        </p:txBody>
      </p:sp>
      <p:sp>
        <p:nvSpPr>
          <p:cNvPr id="20" name="TextBox 19"/>
          <p:cNvSpPr txBox="1"/>
          <p:nvPr/>
        </p:nvSpPr>
        <p:spPr>
          <a:xfrm>
            <a:off x="490789" y="4901714"/>
            <a:ext cx="2402958" cy="1292662"/>
          </a:xfrm>
          <a:prstGeom prst="rect">
            <a:avLst/>
          </a:prstGeom>
        </p:spPr>
        <p:txBody>
          <a:bodyPr wrap="square" rtlCol="0">
            <a:spAutoFit/>
          </a:bodyPr>
          <a:lstStyle/>
          <a:p>
            <a:pPr algn="ctr"/>
            <a:r>
              <a:rPr lang="en-US" sz="1300" dirty="0">
                <a:solidFill>
                  <a:srgbClr val="333333"/>
                </a:solidFill>
              </a:rPr>
              <a:t>Start the development and </a:t>
            </a:r>
            <a:r>
              <a:rPr lang="en-US" sz="1300" dirty="0"/>
              <a:t>creation of your service metrics by keeping business perspectives in mind</a:t>
            </a:r>
            <a:r>
              <a:rPr lang="en-US" sz="1300" dirty="0">
                <a:solidFill>
                  <a:srgbClr val="333333"/>
                </a:solidFill>
              </a:rPr>
              <a:t>, so they are fully aligned with business objectives. </a:t>
            </a:r>
            <a:endParaRPr lang="en-CA" sz="1300" dirty="0">
              <a:solidFill>
                <a:srgbClr val="333333"/>
              </a:solidFill>
            </a:endParaRPr>
          </a:p>
        </p:txBody>
      </p:sp>
      <p:sp>
        <p:nvSpPr>
          <p:cNvPr id="21" name="TextBox 20"/>
          <p:cNvSpPr txBox="1"/>
          <p:nvPr/>
        </p:nvSpPr>
        <p:spPr>
          <a:xfrm>
            <a:off x="3240274" y="4901714"/>
            <a:ext cx="2822622" cy="892552"/>
          </a:xfrm>
          <a:prstGeom prst="rect">
            <a:avLst/>
          </a:prstGeom>
        </p:spPr>
        <p:txBody>
          <a:bodyPr wrap="square" rtlCol="0">
            <a:spAutoFit/>
          </a:bodyPr>
          <a:lstStyle/>
          <a:p>
            <a:pPr algn="ctr"/>
            <a:r>
              <a:rPr lang="en-CA" sz="1300" dirty="0">
                <a:solidFill>
                  <a:srgbClr val="333333"/>
                </a:solidFill>
              </a:rPr>
              <a:t>Identify the most appropriate presentation format based on stakeholder </a:t>
            </a:r>
            <a:r>
              <a:rPr lang="en-CA" sz="1300" dirty="0"/>
              <a:t>preference and need for metrics. </a:t>
            </a:r>
          </a:p>
        </p:txBody>
      </p:sp>
      <p:sp>
        <p:nvSpPr>
          <p:cNvPr id="22" name="TextBox 21"/>
          <p:cNvSpPr txBox="1"/>
          <p:nvPr/>
        </p:nvSpPr>
        <p:spPr>
          <a:xfrm>
            <a:off x="6196883" y="4901714"/>
            <a:ext cx="2633987" cy="1092607"/>
          </a:xfrm>
          <a:prstGeom prst="rect">
            <a:avLst/>
          </a:prstGeom>
        </p:spPr>
        <p:txBody>
          <a:bodyPr wrap="square" rtlCol="0">
            <a:spAutoFit/>
          </a:bodyPr>
          <a:lstStyle/>
          <a:p>
            <a:pPr algn="ctr"/>
            <a:r>
              <a:rPr lang="en-CA" sz="1300" dirty="0">
                <a:solidFill>
                  <a:srgbClr val="333333"/>
                </a:solidFill>
              </a:rPr>
              <a:t>Track goals and success metrics for your service metrics programs. It allows you to set long-term goals and track your results </a:t>
            </a:r>
            <a:r>
              <a:rPr lang="en-CA" sz="1300" dirty="0"/>
              <a:t>over time</a:t>
            </a:r>
            <a:r>
              <a:rPr lang="en-CA" sz="1300" dirty="0">
                <a:solidFill>
                  <a:srgbClr val="333333"/>
                </a:solidFill>
              </a:rPr>
              <a:t>. </a:t>
            </a:r>
          </a:p>
        </p:txBody>
      </p:sp>
      <p:grpSp>
        <p:nvGrpSpPr>
          <p:cNvPr id="23" name="Group 22"/>
          <p:cNvGrpSpPr/>
          <p:nvPr/>
        </p:nvGrpSpPr>
        <p:grpSpPr>
          <a:xfrm>
            <a:off x="6224589" y="2635368"/>
            <a:ext cx="2578574" cy="1594666"/>
            <a:chOff x="6252296" y="2635368"/>
            <a:chExt cx="2578574" cy="1594666"/>
          </a:xfrm>
        </p:grpSpPr>
        <p:pic>
          <p:nvPicPr>
            <p:cNvPr id="12" name="Picture 11"/>
            <p:cNvPicPr>
              <a:picLocks noChangeAspect="1"/>
            </p:cNvPicPr>
            <p:nvPr/>
          </p:nvPicPr>
          <p:blipFill rotWithShape="1">
            <a:blip r:embed="rId2"/>
            <a:srcRect r="28765"/>
            <a:stretch/>
          </p:blipFill>
          <p:spPr>
            <a:xfrm>
              <a:off x="6364801" y="2635368"/>
              <a:ext cx="2466069" cy="1079763"/>
            </a:xfrm>
            <a:prstGeom prst="rect">
              <a:avLst/>
            </a:prstGeom>
            <a:effectLst>
              <a:outerShdw blurRad="50800" dist="25400" dir="2700000" algn="tl" rotWithShape="0">
                <a:prstClr val="black">
                  <a:alpha val="40000"/>
                </a:prstClr>
              </a:outerShdw>
            </a:effectLst>
          </p:spPr>
        </p:pic>
        <p:pic>
          <p:nvPicPr>
            <p:cNvPr id="29" name="Picture 28"/>
            <p:cNvPicPr>
              <a:picLocks noChangeAspect="1"/>
            </p:cNvPicPr>
            <p:nvPr/>
          </p:nvPicPr>
          <p:blipFill>
            <a:blip r:embed="rId3"/>
            <a:stretch>
              <a:fillRect/>
            </a:stretch>
          </p:blipFill>
          <p:spPr>
            <a:xfrm>
              <a:off x="6252296" y="3273779"/>
              <a:ext cx="2265130" cy="956255"/>
            </a:xfrm>
            <a:prstGeom prst="rect">
              <a:avLst/>
            </a:prstGeom>
            <a:noFill/>
            <a:ln>
              <a:noFill/>
            </a:ln>
            <a:effectLst>
              <a:outerShdw blurRad="50800" dist="25400" dir="2700000" algn="tl" rotWithShape="0">
                <a:prstClr val="black">
                  <a:alpha val="40000"/>
                </a:prstClr>
              </a:outerShdw>
            </a:effectLst>
          </p:spPr>
        </p:pic>
      </p:grpSp>
      <p:grpSp>
        <p:nvGrpSpPr>
          <p:cNvPr id="5" name="Group 4"/>
          <p:cNvGrpSpPr/>
          <p:nvPr/>
        </p:nvGrpSpPr>
        <p:grpSpPr>
          <a:xfrm>
            <a:off x="811974" y="2635431"/>
            <a:ext cx="1760589" cy="2149082"/>
            <a:chOff x="745056" y="2635431"/>
            <a:chExt cx="1760589" cy="2149082"/>
          </a:xfrm>
        </p:grpSpPr>
        <p:pic>
          <p:nvPicPr>
            <p:cNvPr id="4" name="Picture 3"/>
            <p:cNvPicPr>
              <a:picLocks noChangeAspect="1"/>
            </p:cNvPicPr>
            <p:nvPr/>
          </p:nvPicPr>
          <p:blipFill>
            <a:blip r:embed="rId4"/>
            <a:stretch>
              <a:fillRect/>
            </a:stretch>
          </p:blipFill>
          <p:spPr>
            <a:xfrm>
              <a:off x="1122298" y="2635431"/>
              <a:ext cx="1383347" cy="1795773"/>
            </a:xfrm>
            <a:prstGeom prst="rect">
              <a:avLst/>
            </a:prstGeom>
            <a:effectLst>
              <a:outerShdw blurRad="50800" dist="25400" dir="2700000" algn="tl" rotWithShape="0">
                <a:prstClr val="black">
                  <a:alpha val="40000"/>
                </a:prstClr>
              </a:outerShdw>
            </a:effectLst>
          </p:spPr>
        </p:pic>
        <p:pic>
          <p:nvPicPr>
            <p:cNvPr id="3" name="Picture 2"/>
            <p:cNvPicPr>
              <a:picLocks noChangeAspect="1"/>
            </p:cNvPicPr>
            <p:nvPr/>
          </p:nvPicPr>
          <p:blipFill>
            <a:blip r:embed="rId5"/>
            <a:stretch>
              <a:fillRect/>
            </a:stretch>
          </p:blipFill>
          <p:spPr>
            <a:xfrm>
              <a:off x="745056" y="2967407"/>
              <a:ext cx="1390951" cy="1817106"/>
            </a:xfrm>
            <a:prstGeom prst="rect">
              <a:avLst/>
            </a:prstGeom>
            <a:effectLst>
              <a:outerShdw blurRad="50800" dist="25400" dir="2700000" algn="tl" rotWithShape="0">
                <a:prstClr val="black">
                  <a:alpha val="40000"/>
                </a:prstClr>
              </a:outerShdw>
            </a:effectLst>
          </p:spPr>
        </p:pic>
      </p:grpSp>
      <p:grpSp>
        <p:nvGrpSpPr>
          <p:cNvPr id="8" name="Group 7"/>
          <p:cNvGrpSpPr/>
          <p:nvPr/>
        </p:nvGrpSpPr>
        <p:grpSpPr>
          <a:xfrm>
            <a:off x="3752369" y="2635537"/>
            <a:ext cx="1798433" cy="2142990"/>
            <a:chOff x="3730188" y="2635537"/>
            <a:chExt cx="1798433" cy="2142990"/>
          </a:xfrm>
        </p:grpSpPr>
        <p:pic>
          <p:nvPicPr>
            <p:cNvPr id="7" name="Picture 6"/>
            <p:cNvPicPr>
              <a:picLocks noChangeAspect="1"/>
            </p:cNvPicPr>
            <p:nvPr/>
          </p:nvPicPr>
          <p:blipFill>
            <a:blip r:embed="rId6"/>
            <a:stretch>
              <a:fillRect/>
            </a:stretch>
          </p:blipFill>
          <p:spPr>
            <a:xfrm>
              <a:off x="4095766" y="2635537"/>
              <a:ext cx="1432855" cy="1870983"/>
            </a:xfrm>
            <a:prstGeom prst="rect">
              <a:avLst/>
            </a:prstGeom>
            <a:effectLst>
              <a:outerShdw blurRad="50800" dist="25400" dir="2700000" algn="tl" rotWithShape="0">
                <a:prstClr val="black">
                  <a:alpha val="40000"/>
                </a:prstClr>
              </a:outerShdw>
            </a:effectLst>
          </p:spPr>
        </p:pic>
        <p:pic>
          <p:nvPicPr>
            <p:cNvPr id="6" name="Picture 5"/>
            <p:cNvPicPr>
              <a:picLocks noChangeAspect="1"/>
            </p:cNvPicPr>
            <p:nvPr/>
          </p:nvPicPr>
          <p:blipFill>
            <a:blip r:embed="rId7"/>
            <a:stretch>
              <a:fillRect/>
            </a:stretch>
          </p:blipFill>
          <p:spPr>
            <a:xfrm>
              <a:off x="3730188" y="2963924"/>
              <a:ext cx="1395017" cy="1814603"/>
            </a:xfrm>
            <a:prstGeom prst="rect">
              <a:avLst/>
            </a:prstGeom>
            <a:effectLst>
              <a:outerShdw blurRad="50800" dist="25400" dir="2700000" algn="tl" rotWithShape="0">
                <a:prstClr val="black">
                  <a:alpha val="40000"/>
                </a:prstClr>
              </a:outerShdw>
            </a:effectLst>
          </p:spPr>
        </p:pic>
      </p:grpSp>
    </p:spTree>
    <p:extLst>
      <p:ext uri="{BB962C8B-B14F-4D97-AF65-F5344CB8AC3E}">
        <p14:creationId xmlns:p14="http://schemas.microsoft.com/office/powerpoint/2010/main" val="4122587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CIOs must actively lead the design of the service metrics program</a:t>
            </a:r>
          </a:p>
        </p:txBody>
      </p:sp>
      <p:sp>
        <p:nvSpPr>
          <p:cNvPr id="4" name="Rounded Rectangle 3"/>
          <p:cNvSpPr/>
          <p:nvPr/>
        </p:nvSpPr>
        <p:spPr>
          <a:xfrm>
            <a:off x="4201371" y="1199445"/>
            <a:ext cx="1828153" cy="1063861"/>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b="1" dirty="0">
              <a:solidFill>
                <a:srgbClr val="333333"/>
              </a:solidFill>
            </a:endParaRPr>
          </a:p>
        </p:txBody>
      </p:sp>
      <p:sp>
        <p:nvSpPr>
          <p:cNvPr id="6" name="Rectangle 5"/>
          <p:cNvSpPr/>
          <p:nvPr/>
        </p:nvSpPr>
        <p:spPr>
          <a:xfrm>
            <a:off x="474826" y="3195445"/>
            <a:ext cx="444020" cy="388069"/>
          </a:xfrm>
          <a:prstGeom prst="rect">
            <a:avLst/>
          </a:prstGeom>
          <a:solidFill>
            <a:srgbClr val="2576B7"/>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Georgia"/>
              </a:rPr>
              <a:t>3</a:t>
            </a:r>
            <a:endParaRPr lang="en-US" sz="1200" b="1" dirty="0">
              <a:solidFill>
                <a:srgbClr val="FFFFFF"/>
              </a:solidFill>
              <a:latin typeface="Georgia"/>
            </a:endParaRPr>
          </a:p>
        </p:txBody>
      </p:sp>
      <p:sp>
        <p:nvSpPr>
          <p:cNvPr id="7" name="TextBox 6"/>
          <p:cNvSpPr txBox="1"/>
          <p:nvPr/>
        </p:nvSpPr>
        <p:spPr>
          <a:xfrm>
            <a:off x="965544" y="2074399"/>
            <a:ext cx="5544692" cy="292388"/>
          </a:xfrm>
          <a:prstGeom prst="rect">
            <a:avLst/>
          </a:prstGeom>
        </p:spPr>
        <p:txBody>
          <a:bodyPr wrap="square" rtlCol="0">
            <a:spAutoFit/>
          </a:bodyPr>
          <a:lstStyle/>
          <a:p>
            <a:r>
              <a:rPr lang="en-CA" sz="1300" dirty="0">
                <a:solidFill>
                  <a:srgbClr val="333333"/>
                </a:solidFill>
              </a:rPr>
              <a:t>Show visible support and demonstrate importance </a:t>
            </a:r>
          </a:p>
        </p:txBody>
      </p:sp>
      <p:sp>
        <p:nvSpPr>
          <p:cNvPr id="8" name="Rectangle 7"/>
          <p:cNvSpPr/>
          <p:nvPr/>
        </p:nvSpPr>
        <p:spPr>
          <a:xfrm>
            <a:off x="474826" y="2564566"/>
            <a:ext cx="444020" cy="388069"/>
          </a:xfrm>
          <a:prstGeom prst="rect">
            <a:avLst/>
          </a:prstGeom>
          <a:solidFill>
            <a:srgbClr val="2576B7"/>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Georgia"/>
              </a:rPr>
              <a:t>2</a:t>
            </a:r>
            <a:endParaRPr lang="en-US" sz="1200" b="1" dirty="0">
              <a:solidFill>
                <a:srgbClr val="FFFFFF"/>
              </a:solidFill>
              <a:latin typeface="Georgia"/>
            </a:endParaRPr>
          </a:p>
        </p:txBody>
      </p:sp>
      <p:sp>
        <p:nvSpPr>
          <p:cNvPr id="9" name="Rectangle 8"/>
          <p:cNvSpPr/>
          <p:nvPr/>
        </p:nvSpPr>
        <p:spPr>
          <a:xfrm>
            <a:off x="474826" y="1913326"/>
            <a:ext cx="444020" cy="388069"/>
          </a:xfrm>
          <a:prstGeom prst="rect">
            <a:avLst/>
          </a:prstGeom>
          <a:solidFill>
            <a:srgbClr val="2576B7"/>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Georgia"/>
              </a:rPr>
              <a:t>1</a:t>
            </a:r>
            <a:endParaRPr lang="en-US" sz="1200" b="1" dirty="0">
              <a:solidFill>
                <a:srgbClr val="FFFFFF"/>
              </a:solidFill>
              <a:latin typeface="Georgia"/>
            </a:endParaRPr>
          </a:p>
        </p:txBody>
      </p:sp>
      <p:sp>
        <p:nvSpPr>
          <p:cNvPr id="10" name="TextBox 9"/>
          <p:cNvSpPr txBox="1"/>
          <p:nvPr/>
        </p:nvSpPr>
        <p:spPr>
          <a:xfrm>
            <a:off x="965544" y="2716429"/>
            <a:ext cx="2717766" cy="292388"/>
          </a:xfrm>
          <a:prstGeom prst="rect">
            <a:avLst/>
          </a:prstGeom>
        </p:spPr>
        <p:txBody>
          <a:bodyPr wrap="square" rtlCol="0">
            <a:spAutoFit/>
          </a:bodyPr>
          <a:lstStyle/>
          <a:p>
            <a:r>
              <a:rPr lang="en-CA" sz="1300" dirty="0">
                <a:solidFill>
                  <a:srgbClr val="333333"/>
                </a:solidFill>
              </a:rPr>
              <a:t>Establish the urgency and benefits</a:t>
            </a:r>
          </a:p>
        </p:txBody>
      </p:sp>
      <p:sp>
        <p:nvSpPr>
          <p:cNvPr id="11" name="TextBox 10"/>
          <p:cNvSpPr txBox="1"/>
          <p:nvPr/>
        </p:nvSpPr>
        <p:spPr>
          <a:xfrm>
            <a:off x="965544" y="3363933"/>
            <a:ext cx="4350459" cy="292388"/>
          </a:xfrm>
          <a:prstGeom prst="rect">
            <a:avLst/>
          </a:prstGeom>
        </p:spPr>
        <p:txBody>
          <a:bodyPr wrap="square" rtlCol="0">
            <a:spAutoFit/>
          </a:bodyPr>
          <a:lstStyle/>
          <a:p>
            <a:r>
              <a:rPr lang="en-CA" sz="1300" dirty="0">
                <a:solidFill>
                  <a:srgbClr val="333333"/>
                </a:solidFill>
              </a:rPr>
              <a:t>Find the best people to get the job done</a:t>
            </a:r>
          </a:p>
        </p:txBody>
      </p:sp>
      <p:sp>
        <p:nvSpPr>
          <p:cNvPr id="12" name="TextBox 11"/>
          <p:cNvSpPr txBox="1"/>
          <p:nvPr/>
        </p:nvSpPr>
        <p:spPr>
          <a:xfrm>
            <a:off x="965544" y="3991501"/>
            <a:ext cx="3778274" cy="292388"/>
          </a:xfrm>
          <a:prstGeom prst="rect">
            <a:avLst/>
          </a:prstGeom>
        </p:spPr>
        <p:txBody>
          <a:bodyPr wrap="square" rtlCol="0">
            <a:spAutoFit/>
          </a:bodyPr>
          <a:lstStyle/>
          <a:p>
            <a:r>
              <a:rPr lang="en-CA" sz="1300" dirty="0">
                <a:solidFill>
                  <a:srgbClr val="333333"/>
                </a:solidFill>
              </a:rPr>
              <a:t>Lead brainstorming with senior business leaders</a:t>
            </a:r>
          </a:p>
        </p:txBody>
      </p:sp>
      <p:sp>
        <p:nvSpPr>
          <p:cNvPr id="13" name="TextBox 12"/>
          <p:cNvSpPr txBox="1"/>
          <p:nvPr/>
        </p:nvSpPr>
        <p:spPr>
          <a:xfrm>
            <a:off x="965544" y="4655609"/>
            <a:ext cx="6469375" cy="292388"/>
          </a:xfrm>
          <a:prstGeom prst="rect">
            <a:avLst/>
          </a:prstGeom>
        </p:spPr>
        <p:txBody>
          <a:bodyPr wrap="square" rtlCol="0">
            <a:spAutoFit/>
          </a:bodyPr>
          <a:lstStyle/>
          <a:p>
            <a:r>
              <a:rPr lang="en-CA" sz="1300" dirty="0">
                <a:solidFill>
                  <a:srgbClr val="333333"/>
                </a:solidFill>
              </a:rPr>
              <a:t>Identify the best presentation approach for senior stakeholders</a:t>
            </a:r>
          </a:p>
        </p:txBody>
      </p:sp>
      <p:sp>
        <p:nvSpPr>
          <p:cNvPr id="14" name="Rectangle 13"/>
          <p:cNvSpPr/>
          <p:nvPr/>
        </p:nvSpPr>
        <p:spPr>
          <a:xfrm>
            <a:off x="474826" y="5127021"/>
            <a:ext cx="444020" cy="388069"/>
          </a:xfrm>
          <a:prstGeom prst="rect">
            <a:avLst/>
          </a:prstGeom>
          <a:solidFill>
            <a:srgbClr val="2576B7"/>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Georgia"/>
              </a:rPr>
              <a:t>6</a:t>
            </a:r>
            <a:endParaRPr lang="en-US" sz="1200" b="1" dirty="0">
              <a:solidFill>
                <a:srgbClr val="FFFFFF"/>
              </a:solidFill>
              <a:latin typeface="Georgia"/>
            </a:endParaRPr>
          </a:p>
        </p:txBody>
      </p:sp>
      <p:sp>
        <p:nvSpPr>
          <p:cNvPr id="15" name="Rectangle 14"/>
          <p:cNvSpPr/>
          <p:nvPr/>
        </p:nvSpPr>
        <p:spPr>
          <a:xfrm>
            <a:off x="474826" y="4477190"/>
            <a:ext cx="444020" cy="388069"/>
          </a:xfrm>
          <a:prstGeom prst="rect">
            <a:avLst/>
          </a:prstGeom>
          <a:solidFill>
            <a:srgbClr val="2576B7"/>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Georgia"/>
              </a:rPr>
              <a:t>5</a:t>
            </a:r>
            <a:endParaRPr lang="en-US" sz="1200" b="1" dirty="0">
              <a:solidFill>
                <a:srgbClr val="FFFFFF"/>
              </a:solidFill>
              <a:latin typeface="Georgia"/>
            </a:endParaRPr>
          </a:p>
        </p:txBody>
      </p:sp>
      <p:sp>
        <p:nvSpPr>
          <p:cNvPr id="16" name="Rectangle 15"/>
          <p:cNvSpPr/>
          <p:nvPr/>
        </p:nvSpPr>
        <p:spPr>
          <a:xfrm>
            <a:off x="474826" y="3817698"/>
            <a:ext cx="444020" cy="388069"/>
          </a:xfrm>
          <a:prstGeom prst="rect">
            <a:avLst/>
          </a:prstGeom>
          <a:solidFill>
            <a:srgbClr val="2576B7"/>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Georgia"/>
              </a:rPr>
              <a:t>4</a:t>
            </a:r>
            <a:endParaRPr lang="en-US" sz="1200" b="1" dirty="0">
              <a:solidFill>
                <a:srgbClr val="FFFFFF"/>
              </a:solidFill>
              <a:latin typeface="Georgia"/>
            </a:endParaRPr>
          </a:p>
        </p:txBody>
      </p:sp>
      <p:sp>
        <p:nvSpPr>
          <p:cNvPr id="17" name="TextBox 16"/>
          <p:cNvSpPr txBox="1"/>
          <p:nvPr/>
        </p:nvSpPr>
        <p:spPr>
          <a:xfrm>
            <a:off x="965544" y="1828274"/>
            <a:ext cx="4786190" cy="307777"/>
          </a:xfrm>
          <a:prstGeom prst="rect">
            <a:avLst/>
          </a:prstGeom>
        </p:spPr>
        <p:txBody>
          <a:bodyPr wrap="square" rtlCol="0">
            <a:spAutoFit/>
          </a:bodyPr>
          <a:lstStyle/>
          <a:p>
            <a:r>
              <a:rPr lang="en-CA" sz="1400" b="1" dirty="0">
                <a:solidFill>
                  <a:srgbClr val="333333"/>
                </a:solidFill>
              </a:rPr>
              <a:t>Lead the initiative by defining the need</a:t>
            </a:r>
          </a:p>
        </p:txBody>
      </p:sp>
      <p:sp>
        <p:nvSpPr>
          <p:cNvPr id="18" name="TextBox 17"/>
          <p:cNvSpPr txBox="1"/>
          <p:nvPr/>
        </p:nvSpPr>
        <p:spPr>
          <a:xfrm>
            <a:off x="965544" y="3131797"/>
            <a:ext cx="4282625" cy="307777"/>
          </a:xfrm>
          <a:prstGeom prst="rect">
            <a:avLst/>
          </a:prstGeom>
        </p:spPr>
        <p:txBody>
          <a:bodyPr wrap="square" rtlCol="0">
            <a:spAutoFit/>
          </a:bodyPr>
          <a:lstStyle/>
          <a:p>
            <a:r>
              <a:rPr lang="en-CA" sz="1400" b="1" dirty="0">
                <a:solidFill>
                  <a:srgbClr val="333333"/>
                </a:solidFill>
              </a:rPr>
              <a:t>Select and assemble an implementation group</a:t>
            </a:r>
          </a:p>
        </p:txBody>
      </p:sp>
      <p:sp>
        <p:nvSpPr>
          <p:cNvPr id="19" name="TextBox 18"/>
          <p:cNvSpPr txBox="1"/>
          <p:nvPr/>
        </p:nvSpPr>
        <p:spPr>
          <a:xfrm>
            <a:off x="965544" y="2477725"/>
            <a:ext cx="4376780" cy="307777"/>
          </a:xfrm>
          <a:prstGeom prst="rect">
            <a:avLst/>
          </a:prstGeom>
        </p:spPr>
        <p:txBody>
          <a:bodyPr wrap="square" rtlCol="0">
            <a:spAutoFit/>
          </a:bodyPr>
          <a:lstStyle/>
          <a:p>
            <a:r>
              <a:rPr lang="en-CA" sz="1400" b="1" dirty="0">
                <a:solidFill>
                  <a:srgbClr val="333333"/>
                </a:solidFill>
              </a:rPr>
              <a:t>Articulate the value to both IT and the business</a:t>
            </a:r>
          </a:p>
        </p:txBody>
      </p:sp>
      <p:sp>
        <p:nvSpPr>
          <p:cNvPr id="20" name="TextBox 19"/>
          <p:cNvSpPr txBox="1"/>
          <p:nvPr/>
        </p:nvSpPr>
        <p:spPr>
          <a:xfrm>
            <a:off x="965544" y="3767801"/>
            <a:ext cx="5802512" cy="307777"/>
          </a:xfrm>
          <a:prstGeom prst="rect">
            <a:avLst/>
          </a:prstGeom>
        </p:spPr>
        <p:txBody>
          <a:bodyPr wrap="square" rtlCol="0">
            <a:spAutoFit/>
          </a:bodyPr>
          <a:lstStyle/>
          <a:p>
            <a:r>
              <a:rPr lang="en-CA" sz="1400" b="1" dirty="0">
                <a:solidFill>
                  <a:srgbClr val="333333"/>
                </a:solidFill>
              </a:rPr>
              <a:t>Drive initial metrics discussions: goals, objectives, actions</a:t>
            </a:r>
          </a:p>
        </p:txBody>
      </p:sp>
      <p:sp>
        <p:nvSpPr>
          <p:cNvPr id="21" name="TextBox 20"/>
          <p:cNvSpPr txBox="1"/>
          <p:nvPr/>
        </p:nvSpPr>
        <p:spPr>
          <a:xfrm>
            <a:off x="965544" y="4415913"/>
            <a:ext cx="7808311" cy="307777"/>
          </a:xfrm>
          <a:prstGeom prst="rect">
            <a:avLst/>
          </a:prstGeom>
        </p:spPr>
        <p:txBody>
          <a:bodyPr wrap="square" rtlCol="0">
            <a:spAutoFit/>
          </a:bodyPr>
          <a:lstStyle/>
          <a:p>
            <a:r>
              <a:rPr lang="en-CA" sz="1400" b="1" dirty="0">
                <a:solidFill>
                  <a:srgbClr val="333333"/>
                </a:solidFill>
              </a:rPr>
              <a:t>Work with the team to determine presentation formats and communication methods</a:t>
            </a:r>
            <a:r>
              <a:rPr lang="en-CA" sz="1200" b="1" dirty="0">
                <a:solidFill>
                  <a:srgbClr val="333333"/>
                </a:solidFill>
              </a:rPr>
              <a:t> </a:t>
            </a:r>
          </a:p>
        </p:txBody>
      </p:sp>
      <p:sp>
        <p:nvSpPr>
          <p:cNvPr id="22" name="TextBox 21"/>
          <p:cNvSpPr txBox="1"/>
          <p:nvPr/>
        </p:nvSpPr>
        <p:spPr>
          <a:xfrm>
            <a:off x="965544" y="5044651"/>
            <a:ext cx="7079775" cy="307777"/>
          </a:xfrm>
          <a:prstGeom prst="rect">
            <a:avLst/>
          </a:prstGeom>
        </p:spPr>
        <p:txBody>
          <a:bodyPr wrap="square" rtlCol="0">
            <a:spAutoFit/>
          </a:bodyPr>
          <a:lstStyle/>
          <a:p>
            <a:r>
              <a:rPr lang="en-CA" sz="1400" b="1" dirty="0">
                <a:solidFill>
                  <a:srgbClr val="333333"/>
                </a:solidFill>
              </a:rPr>
              <a:t>Establish a feedback loop for senior management </a:t>
            </a:r>
          </a:p>
        </p:txBody>
      </p:sp>
      <p:sp>
        <p:nvSpPr>
          <p:cNvPr id="23" name="Rectangle 22"/>
          <p:cNvSpPr/>
          <p:nvPr/>
        </p:nvSpPr>
        <p:spPr>
          <a:xfrm>
            <a:off x="965544" y="5281799"/>
            <a:ext cx="3609731" cy="292388"/>
          </a:xfrm>
          <a:prstGeom prst="rect">
            <a:avLst/>
          </a:prstGeom>
        </p:spPr>
        <p:txBody>
          <a:bodyPr wrap="square">
            <a:spAutoFit/>
          </a:bodyPr>
          <a:lstStyle/>
          <a:p>
            <a:r>
              <a:rPr lang="en-CA" sz="1300" dirty="0">
                <a:solidFill>
                  <a:srgbClr val="333333"/>
                </a:solidFill>
              </a:rPr>
              <a:t>Solicit feedback on improvements </a:t>
            </a:r>
          </a:p>
        </p:txBody>
      </p:sp>
      <p:sp>
        <p:nvSpPr>
          <p:cNvPr id="24" name="Rectangle 23"/>
          <p:cNvSpPr/>
          <p:nvPr/>
        </p:nvSpPr>
        <p:spPr>
          <a:xfrm>
            <a:off x="474826" y="5755983"/>
            <a:ext cx="444020" cy="388069"/>
          </a:xfrm>
          <a:prstGeom prst="rect">
            <a:avLst/>
          </a:prstGeom>
          <a:solidFill>
            <a:srgbClr val="2576B7"/>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Georgia"/>
              </a:rPr>
              <a:t>7</a:t>
            </a:r>
          </a:p>
        </p:txBody>
      </p:sp>
      <p:sp>
        <p:nvSpPr>
          <p:cNvPr id="25" name="TextBox 24"/>
          <p:cNvSpPr txBox="1"/>
          <p:nvPr/>
        </p:nvSpPr>
        <p:spPr>
          <a:xfrm>
            <a:off x="965544" y="5671706"/>
            <a:ext cx="3603083" cy="307777"/>
          </a:xfrm>
          <a:prstGeom prst="rect">
            <a:avLst/>
          </a:prstGeom>
        </p:spPr>
        <p:txBody>
          <a:bodyPr wrap="square" rtlCol="0">
            <a:spAutoFit/>
          </a:bodyPr>
          <a:lstStyle/>
          <a:p>
            <a:r>
              <a:rPr lang="en-CA" sz="1400" b="1" dirty="0">
                <a:solidFill>
                  <a:srgbClr val="333333"/>
                </a:solidFill>
              </a:rPr>
              <a:t>Validate the success of the metrics</a:t>
            </a:r>
          </a:p>
        </p:txBody>
      </p:sp>
      <p:sp>
        <p:nvSpPr>
          <p:cNvPr id="26" name="Rectangle 25"/>
          <p:cNvSpPr/>
          <p:nvPr/>
        </p:nvSpPr>
        <p:spPr>
          <a:xfrm>
            <a:off x="965544" y="5917060"/>
            <a:ext cx="4260728" cy="292388"/>
          </a:xfrm>
          <a:prstGeom prst="rect">
            <a:avLst/>
          </a:prstGeom>
        </p:spPr>
        <p:txBody>
          <a:bodyPr wrap="square">
            <a:spAutoFit/>
          </a:bodyPr>
          <a:lstStyle/>
          <a:p>
            <a:r>
              <a:rPr lang="en-CA" sz="1300" dirty="0">
                <a:solidFill>
                  <a:srgbClr val="333333"/>
                </a:solidFill>
              </a:rPr>
              <a:t>Confirm service metrics support business outcomes</a:t>
            </a:r>
          </a:p>
        </p:txBody>
      </p:sp>
      <p:sp>
        <p:nvSpPr>
          <p:cNvPr id="27" name="TextBox 26"/>
          <p:cNvSpPr txBox="1"/>
          <p:nvPr/>
        </p:nvSpPr>
        <p:spPr>
          <a:xfrm>
            <a:off x="229089" y="1216051"/>
            <a:ext cx="8685823" cy="492443"/>
          </a:xfrm>
          <a:prstGeom prst="rect">
            <a:avLst/>
          </a:prstGeom>
        </p:spPr>
        <p:txBody>
          <a:bodyPr wrap="square" rtlCol="0">
            <a:spAutoFit/>
          </a:bodyPr>
          <a:lstStyle/>
          <a:p>
            <a:r>
              <a:rPr lang="en-CA" sz="1300" dirty="0">
                <a:solidFill>
                  <a:srgbClr val="333333"/>
                </a:solidFill>
              </a:rPr>
              <a:t>The CIO must actively demonstrate support for the service metrics program and lead the initial discussions to determine what matters to business leaders. </a:t>
            </a:r>
          </a:p>
        </p:txBody>
      </p:sp>
    </p:spTree>
    <p:extLst>
      <p:ext uri="{BB962C8B-B14F-4D97-AF65-F5344CB8AC3E}">
        <p14:creationId xmlns:p14="http://schemas.microsoft.com/office/powerpoint/2010/main" val="2914055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rot="5400000">
            <a:off x="2884066" y="599042"/>
            <a:ext cx="3409401" cy="769379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p:nvPr>
        </p:nvSpPr>
        <p:spPr/>
        <p:txBody>
          <a:bodyPr/>
          <a:lstStyle/>
          <a:p>
            <a:r>
              <a:rPr lang="en-CA" dirty="0"/>
              <a:t>Measure the success of your service metrics </a:t>
            </a:r>
          </a:p>
        </p:txBody>
      </p:sp>
      <p:sp>
        <p:nvSpPr>
          <p:cNvPr id="3" name="TextBox 2"/>
          <p:cNvSpPr txBox="1"/>
          <p:nvPr/>
        </p:nvSpPr>
        <p:spPr>
          <a:xfrm>
            <a:off x="342965" y="1300765"/>
            <a:ext cx="8092697" cy="738664"/>
          </a:xfrm>
          <a:prstGeom prst="rect">
            <a:avLst/>
          </a:prstGeom>
        </p:spPr>
        <p:txBody>
          <a:bodyPr wrap="square" rtlCol="0">
            <a:spAutoFit/>
          </a:bodyPr>
          <a:lstStyle/>
          <a:p>
            <a:r>
              <a:rPr lang="en-CA" sz="1400" dirty="0">
                <a:solidFill>
                  <a:srgbClr val="333333"/>
                </a:solidFill>
              </a:rPr>
              <a:t>It is critical to determine if the designed service metrics are fulfilling</a:t>
            </a:r>
            <a:r>
              <a:rPr lang="en-CA" sz="1400" dirty="0"/>
              <a:t> their </a:t>
            </a:r>
            <a:r>
              <a:rPr lang="en-CA" sz="1400" dirty="0">
                <a:solidFill>
                  <a:srgbClr val="333333"/>
                </a:solidFill>
              </a:rPr>
              <a:t>intended purpose. The process of maintaining the service metrics program and the outcomes of implementing service metrics need to be monitored and tracked. </a:t>
            </a:r>
          </a:p>
        </p:txBody>
      </p:sp>
      <p:sp>
        <p:nvSpPr>
          <p:cNvPr id="5" name="Rectangle 4"/>
          <p:cNvSpPr/>
          <p:nvPr/>
        </p:nvSpPr>
        <p:spPr>
          <a:xfrm>
            <a:off x="347730" y="2213333"/>
            <a:ext cx="8448541" cy="3539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rgbClr val="FFFFFF"/>
                </a:solidFill>
              </a:rPr>
              <a:t>Validating Service Metrics Design</a:t>
            </a:r>
          </a:p>
        </p:txBody>
      </p:sp>
      <p:sp>
        <p:nvSpPr>
          <p:cNvPr id="7" name="Rectangle 6"/>
          <p:cNvSpPr/>
          <p:nvPr/>
        </p:nvSpPr>
        <p:spPr>
          <a:xfrm>
            <a:off x="355041" y="2598548"/>
            <a:ext cx="386831" cy="37368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a:solidFill>
                  <a:srgbClr val="FFFFFF"/>
                </a:solidFill>
              </a:rPr>
              <a:t>Target Outcome </a:t>
            </a:r>
          </a:p>
        </p:txBody>
      </p:sp>
      <p:sp>
        <p:nvSpPr>
          <p:cNvPr id="8" name="Rectangle 7"/>
          <p:cNvSpPr/>
          <p:nvPr/>
        </p:nvSpPr>
        <p:spPr>
          <a:xfrm>
            <a:off x="8402757" y="2598548"/>
            <a:ext cx="388749" cy="37368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a:solidFill>
                  <a:srgbClr val="FFFFFF"/>
                </a:solidFill>
              </a:rPr>
              <a:t>Related Metrics </a:t>
            </a:r>
          </a:p>
        </p:txBody>
      </p:sp>
      <p:sp>
        <p:nvSpPr>
          <p:cNvPr id="9" name="Rectangle 8"/>
          <p:cNvSpPr/>
          <p:nvPr/>
        </p:nvSpPr>
        <p:spPr>
          <a:xfrm>
            <a:off x="1068946" y="2977713"/>
            <a:ext cx="2904186" cy="734432"/>
          </a:xfrm>
          <a:prstGeom prst="rect">
            <a:avLst/>
          </a:prstGeom>
        </p:spPr>
        <p:txBody>
          <a:bodyPr wrap="square">
            <a:spAutoFit/>
          </a:bodyPr>
          <a:lstStyle/>
          <a:p>
            <a:pPr>
              <a:lnSpc>
                <a:spcPct val="107000"/>
              </a:lnSpc>
            </a:pPr>
            <a:r>
              <a:rPr lang="en-US" sz="1300" dirty="0">
                <a:solidFill>
                  <a:srgbClr val="333333"/>
                </a:solidFill>
              </a:rPr>
              <a:t>The business is enabled to identify and improve service performance to their end customer</a:t>
            </a:r>
            <a:endParaRPr lang="en-CA" sz="13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346961" y="2878455"/>
            <a:ext cx="4068931" cy="948465"/>
          </a:xfrm>
          <a:prstGeom prst="rect">
            <a:avLst/>
          </a:prstGeom>
        </p:spPr>
        <p:txBody>
          <a:bodyPr wrap="square">
            <a:spAutoFit/>
          </a:bodyPr>
          <a:lstStyle/>
          <a:p>
            <a:pPr>
              <a:lnSpc>
                <a:spcPct val="107000"/>
              </a:lnSpc>
            </a:pPr>
            <a:r>
              <a:rPr lang="en-US" sz="1300" dirty="0">
                <a:solidFill>
                  <a:srgbClr val="333333"/>
                </a:solidFill>
              </a:rPr>
              <a:t># of improvement initiatives created based on service metrics</a:t>
            </a:r>
          </a:p>
          <a:p>
            <a:pPr>
              <a:lnSpc>
                <a:spcPct val="107000"/>
              </a:lnSpc>
            </a:pPr>
            <a:r>
              <a:rPr lang="en-US" sz="1300" dirty="0">
                <a:solidFill>
                  <a:srgbClr val="333333"/>
                </a:solidFill>
              </a:rPr>
              <a:t>$ cost savings/revenue generated due to actions derived from service metrics</a:t>
            </a:r>
            <a:endParaRPr lang="en-CA" sz="1300" dirty="0">
              <a:solidFill>
                <a:srgbClr val="333333"/>
              </a:solidFill>
            </a:endParaRPr>
          </a:p>
        </p:txBody>
      </p:sp>
      <p:sp>
        <p:nvSpPr>
          <p:cNvPr id="10" name="Rectangle 9"/>
          <p:cNvSpPr/>
          <p:nvPr/>
        </p:nvSpPr>
        <p:spPr>
          <a:xfrm>
            <a:off x="1068946" y="4291316"/>
            <a:ext cx="2904186" cy="520399"/>
          </a:xfrm>
          <a:prstGeom prst="rect">
            <a:avLst/>
          </a:prstGeom>
        </p:spPr>
        <p:txBody>
          <a:bodyPr wrap="square">
            <a:spAutoFit/>
          </a:bodyPr>
          <a:lstStyle/>
          <a:p>
            <a:pPr>
              <a:lnSpc>
                <a:spcPct val="107000"/>
              </a:lnSpc>
            </a:pPr>
            <a:r>
              <a:rPr lang="en-US" sz="1300" dirty="0">
                <a:solidFill>
                  <a:srgbClr val="333333"/>
                </a:solidFill>
              </a:rPr>
              <a:t>Procedure to validate the usefulness of IT metrics </a:t>
            </a:r>
            <a:endParaRPr lang="en-CA" sz="13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4346961" y="4398332"/>
            <a:ext cx="4068931" cy="306366"/>
          </a:xfrm>
          <a:prstGeom prst="rect">
            <a:avLst/>
          </a:prstGeom>
        </p:spPr>
        <p:txBody>
          <a:bodyPr wrap="square">
            <a:spAutoFit/>
          </a:bodyPr>
          <a:lstStyle/>
          <a:p>
            <a:pPr>
              <a:lnSpc>
                <a:spcPct val="107000"/>
              </a:lnSpc>
            </a:pPr>
            <a:r>
              <a:rPr lang="en-US" sz="1300" dirty="0">
                <a:solidFill>
                  <a:srgbClr val="333333"/>
                </a:solidFill>
              </a:rPr>
              <a:t># / % of service metrics added/removed per year</a:t>
            </a:r>
            <a:endParaRPr lang="en-CA" sz="1300" dirty="0">
              <a:solidFill>
                <a:srgbClr val="333333"/>
              </a:solidFill>
            </a:endParaRPr>
          </a:p>
        </p:txBody>
      </p:sp>
      <p:sp>
        <p:nvSpPr>
          <p:cNvPr id="12" name="Rectangle 11"/>
          <p:cNvSpPr/>
          <p:nvPr/>
        </p:nvSpPr>
        <p:spPr>
          <a:xfrm>
            <a:off x="1068946" y="5257536"/>
            <a:ext cx="2814033" cy="520399"/>
          </a:xfrm>
          <a:prstGeom prst="rect">
            <a:avLst/>
          </a:prstGeom>
        </p:spPr>
        <p:txBody>
          <a:bodyPr wrap="square">
            <a:spAutoFit/>
          </a:bodyPr>
          <a:lstStyle/>
          <a:p>
            <a:pPr>
              <a:lnSpc>
                <a:spcPct val="107000"/>
              </a:lnSpc>
            </a:pPr>
            <a:r>
              <a:rPr lang="en-US" sz="1300" dirty="0">
                <a:solidFill>
                  <a:srgbClr val="333333"/>
                </a:solidFill>
              </a:rPr>
              <a:t>Alignment between IT and business objectives and processes</a:t>
            </a:r>
            <a:endParaRPr lang="en-CA" sz="13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4346961" y="5364552"/>
            <a:ext cx="2292857" cy="306366"/>
          </a:xfrm>
          <a:prstGeom prst="rect">
            <a:avLst/>
          </a:prstGeom>
        </p:spPr>
        <p:txBody>
          <a:bodyPr wrap="square">
            <a:spAutoFit/>
          </a:bodyPr>
          <a:lstStyle/>
          <a:p>
            <a:pPr>
              <a:lnSpc>
                <a:spcPct val="107000"/>
              </a:lnSpc>
            </a:pPr>
            <a:r>
              <a:rPr lang="en-US" sz="1300" dirty="0">
                <a:solidFill>
                  <a:srgbClr val="333333"/>
                </a:solidFill>
              </a:rPr>
              <a:t>Business’ satisfaction with IT </a:t>
            </a:r>
            <a:endParaRPr lang="en-CA" sz="13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16" name="Straight Connector 2"/>
          <p:cNvCxnSpPr/>
          <p:nvPr/>
        </p:nvCxnSpPr>
        <p:spPr>
          <a:xfrm flipH="1">
            <a:off x="2555687" y="3984511"/>
            <a:ext cx="4023093" cy="16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
          <p:cNvCxnSpPr/>
          <p:nvPr/>
        </p:nvCxnSpPr>
        <p:spPr>
          <a:xfrm flipH="1">
            <a:off x="2521039" y="4982408"/>
            <a:ext cx="4023093" cy="16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5471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rot="5400000">
            <a:off x="2884066" y="599042"/>
            <a:ext cx="3409401" cy="769379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5" name="Rectangle 14"/>
          <p:cNvSpPr/>
          <p:nvPr/>
        </p:nvSpPr>
        <p:spPr>
          <a:xfrm>
            <a:off x="355041" y="2598548"/>
            <a:ext cx="386831" cy="37368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a:solidFill>
                  <a:srgbClr val="FFFFFF"/>
                </a:solidFill>
              </a:rPr>
              <a:t>Target Outcome </a:t>
            </a:r>
          </a:p>
        </p:txBody>
      </p:sp>
      <p:sp>
        <p:nvSpPr>
          <p:cNvPr id="17" name="Rectangle 16"/>
          <p:cNvSpPr/>
          <p:nvPr/>
        </p:nvSpPr>
        <p:spPr>
          <a:xfrm>
            <a:off x="8402757" y="2598548"/>
            <a:ext cx="388749" cy="37368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a:solidFill>
                  <a:srgbClr val="FFFFFF"/>
                </a:solidFill>
              </a:rPr>
              <a:t>Related Metrics </a:t>
            </a:r>
          </a:p>
        </p:txBody>
      </p:sp>
      <p:sp>
        <p:nvSpPr>
          <p:cNvPr id="2" name="Title 1"/>
          <p:cNvSpPr>
            <a:spLocks noGrp="1"/>
          </p:cNvSpPr>
          <p:nvPr>
            <p:ph type="title"/>
          </p:nvPr>
        </p:nvSpPr>
        <p:spPr/>
        <p:txBody>
          <a:bodyPr/>
          <a:lstStyle/>
          <a:p>
            <a:r>
              <a:rPr lang="en-CA" dirty="0"/>
              <a:t>Measure the success of your service metrics </a:t>
            </a:r>
          </a:p>
        </p:txBody>
      </p:sp>
      <p:sp>
        <p:nvSpPr>
          <p:cNvPr id="3" name="TextBox 2"/>
          <p:cNvSpPr txBox="1"/>
          <p:nvPr/>
        </p:nvSpPr>
        <p:spPr>
          <a:xfrm>
            <a:off x="342965" y="1300765"/>
            <a:ext cx="8092697" cy="738664"/>
          </a:xfrm>
          <a:prstGeom prst="rect">
            <a:avLst/>
          </a:prstGeom>
        </p:spPr>
        <p:txBody>
          <a:bodyPr wrap="square" rtlCol="0">
            <a:spAutoFit/>
          </a:bodyPr>
          <a:lstStyle/>
          <a:p>
            <a:r>
              <a:rPr lang="en-CA" sz="1400" dirty="0">
                <a:solidFill>
                  <a:srgbClr val="333333"/>
                </a:solidFill>
              </a:rPr>
              <a:t>It is critical to determine if the designed service metrics are </a:t>
            </a:r>
            <a:r>
              <a:rPr lang="en-CA" sz="1400" dirty="0"/>
              <a:t>fulfilling their </a:t>
            </a:r>
            <a:r>
              <a:rPr lang="en-CA" sz="1400" dirty="0">
                <a:solidFill>
                  <a:srgbClr val="333333"/>
                </a:solidFill>
              </a:rPr>
              <a:t>intended purpose. The process of maintaining the service metrics program and the outcomes of implementing service metrics need to be monitored and tracked. </a:t>
            </a:r>
          </a:p>
        </p:txBody>
      </p:sp>
      <p:sp>
        <p:nvSpPr>
          <p:cNvPr id="5" name="Rectangle 4"/>
          <p:cNvSpPr/>
          <p:nvPr/>
        </p:nvSpPr>
        <p:spPr>
          <a:xfrm>
            <a:off x="342965" y="2213333"/>
            <a:ext cx="8448541" cy="3539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rgbClr val="FFFFFF"/>
                </a:solidFill>
              </a:rPr>
              <a:t>Validating Service Metrics Process</a:t>
            </a:r>
          </a:p>
        </p:txBody>
      </p:sp>
      <p:sp>
        <p:nvSpPr>
          <p:cNvPr id="9" name="Rectangle 8"/>
          <p:cNvSpPr/>
          <p:nvPr/>
        </p:nvSpPr>
        <p:spPr>
          <a:xfrm>
            <a:off x="963901" y="2992929"/>
            <a:ext cx="3013656" cy="1025409"/>
          </a:xfrm>
          <a:prstGeom prst="rect">
            <a:avLst/>
          </a:prstGeom>
        </p:spPr>
        <p:txBody>
          <a:bodyPr wrap="square">
            <a:spAutoFit/>
          </a:bodyPr>
          <a:lstStyle/>
          <a:p>
            <a:pPr>
              <a:lnSpc>
                <a:spcPct val="107000"/>
              </a:lnSpc>
              <a:spcBef>
                <a:spcPts val="1200"/>
              </a:spcBef>
            </a:pPr>
            <a:r>
              <a:rPr lang="en-CA" sz="1300" dirty="0">
                <a:solidFill>
                  <a:srgbClr val="333333"/>
                </a:solidFill>
              </a:rPr>
              <a:t>Properly defined service metrics aligned with business goals/outcomes</a:t>
            </a:r>
          </a:p>
          <a:p>
            <a:pPr>
              <a:lnSpc>
                <a:spcPct val="107000"/>
              </a:lnSpc>
              <a:spcBef>
                <a:spcPts val="600"/>
              </a:spcBef>
            </a:pPr>
            <a:r>
              <a:rPr lang="en-CA" sz="1300" dirty="0">
                <a:solidFill>
                  <a:srgbClr val="333333"/>
                </a:solidFill>
              </a:rPr>
              <a:t>Easy understood measurement methodologies</a:t>
            </a:r>
            <a:endParaRPr lang="en-CA" sz="13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115578" y="2992929"/>
            <a:ext cx="4024718" cy="948465"/>
          </a:xfrm>
          <a:prstGeom prst="rect">
            <a:avLst/>
          </a:prstGeom>
        </p:spPr>
        <p:txBody>
          <a:bodyPr wrap="square">
            <a:spAutoFit/>
          </a:bodyPr>
          <a:lstStyle/>
          <a:p>
            <a:pPr>
              <a:lnSpc>
                <a:spcPct val="107000"/>
              </a:lnSpc>
            </a:pPr>
            <a:r>
              <a:rPr lang="en-CA" sz="1300" dirty="0">
                <a:solidFill>
                  <a:srgbClr val="333333"/>
                </a:solidFill>
              </a:rPr>
              <a:t>% of services with (or without) defined service metrics</a:t>
            </a:r>
          </a:p>
          <a:p>
            <a:pPr>
              <a:lnSpc>
                <a:spcPct val="107000"/>
              </a:lnSpc>
            </a:pPr>
            <a:endParaRPr lang="en-CA" sz="1300" dirty="0">
              <a:solidFill>
                <a:srgbClr val="333333"/>
              </a:solidFill>
            </a:endParaRPr>
          </a:p>
          <a:p>
            <a:pPr>
              <a:lnSpc>
                <a:spcPct val="107000"/>
              </a:lnSpc>
            </a:pPr>
            <a:r>
              <a:rPr lang="en-CA" sz="1300" dirty="0">
                <a:solidFill>
                  <a:srgbClr val="333333"/>
                </a:solidFill>
              </a:rPr>
              <a:t>% of service metrics tied to business goals</a:t>
            </a:r>
            <a:endParaRPr lang="en-CA" sz="13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963901" y="4777021"/>
            <a:ext cx="2904186" cy="520399"/>
          </a:xfrm>
          <a:prstGeom prst="rect">
            <a:avLst/>
          </a:prstGeom>
        </p:spPr>
        <p:txBody>
          <a:bodyPr wrap="square">
            <a:spAutoFit/>
          </a:bodyPr>
          <a:lstStyle/>
          <a:p>
            <a:pPr>
              <a:lnSpc>
                <a:spcPct val="107000"/>
              </a:lnSpc>
            </a:pPr>
            <a:r>
              <a:rPr lang="en-CA" sz="1300" dirty="0">
                <a:solidFill>
                  <a:srgbClr val="333333"/>
                </a:solidFill>
              </a:rPr>
              <a:t>Consistent approach to review and adjust metrics</a:t>
            </a:r>
            <a:endParaRPr lang="en-CA" sz="13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4115578" y="4675390"/>
            <a:ext cx="4333741" cy="723660"/>
          </a:xfrm>
          <a:prstGeom prst="rect">
            <a:avLst/>
          </a:prstGeom>
        </p:spPr>
        <p:txBody>
          <a:bodyPr wrap="square">
            <a:spAutoFit/>
          </a:bodyPr>
          <a:lstStyle/>
          <a:p>
            <a:pPr>
              <a:lnSpc>
                <a:spcPct val="107000"/>
              </a:lnSpc>
            </a:pPr>
            <a:r>
              <a:rPr lang="en-CA" sz="1300" dirty="0">
                <a:solidFill>
                  <a:srgbClr val="333333"/>
                </a:solidFill>
              </a:rPr>
              <a:t># of service metrics adjusted based on service reviews</a:t>
            </a:r>
          </a:p>
          <a:p>
            <a:pPr>
              <a:lnSpc>
                <a:spcPct val="107000"/>
              </a:lnSpc>
            </a:pPr>
            <a:r>
              <a:rPr lang="en-CA" sz="1300" dirty="0">
                <a:solidFill>
                  <a:srgbClr val="333333"/>
                </a:solidFill>
              </a:rPr>
              <a:t> </a:t>
            </a:r>
          </a:p>
          <a:p>
            <a:pPr>
              <a:lnSpc>
                <a:spcPct val="107000"/>
              </a:lnSpc>
            </a:pPr>
            <a:r>
              <a:rPr lang="en-CA" sz="1300" dirty="0">
                <a:solidFill>
                  <a:srgbClr val="333333"/>
                </a:solidFill>
              </a:rPr>
              <a:t>% of service metrics reviewed on schedule</a:t>
            </a:r>
            <a:endParaRPr lang="en-CA" sz="13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16" name="Straight Connector 2"/>
          <p:cNvCxnSpPr/>
          <p:nvPr/>
        </p:nvCxnSpPr>
        <p:spPr>
          <a:xfrm flipH="1">
            <a:off x="2608750" y="4230653"/>
            <a:ext cx="4023093" cy="16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31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43920" y="2177330"/>
            <a:ext cx="6589368" cy="3108543"/>
          </a:xfrm>
          <a:prstGeom prst="rect">
            <a:avLst/>
          </a:prstGeom>
        </p:spPr>
        <p:txBody>
          <a:bodyPr wrap="square" rtlCol="0">
            <a:spAutoFit/>
          </a:bodyPr>
          <a:lstStyle/>
          <a:p>
            <a:pPr>
              <a:spcBef>
                <a:spcPts val="600"/>
              </a:spcBef>
              <a:spcAft>
                <a:spcPts val="600"/>
              </a:spcAft>
            </a:pPr>
            <a:r>
              <a:rPr lang="en-CA" sz="1600" i="1" dirty="0">
                <a:solidFill>
                  <a:schemeClr val="bg1"/>
                </a:solidFill>
                <a:latin typeface="+mj-lt"/>
              </a:rPr>
              <a:t>Service metrics are one of the key tools at IT’s disposal in articulating and ensuring its value to the business, yet metrics are rarely designed and used for that purpose.</a:t>
            </a:r>
          </a:p>
          <a:p>
            <a:pPr>
              <a:spcBef>
                <a:spcPts val="600"/>
              </a:spcBef>
              <a:spcAft>
                <a:spcPts val="600"/>
              </a:spcAft>
            </a:pPr>
            <a:r>
              <a:rPr lang="en-CA" sz="1600" i="1" dirty="0">
                <a:solidFill>
                  <a:schemeClr val="bg1"/>
                </a:solidFill>
                <a:latin typeface="+mj-lt"/>
              </a:rPr>
              <a:t>Creating IT service metrics directly from business and stakeholder outcomes and goals, written from the business perspective and using business language, is critical to ensuring that the services that IT provides are meeting business needs.</a:t>
            </a:r>
          </a:p>
          <a:p>
            <a:pPr>
              <a:spcBef>
                <a:spcPts val="600"/>
              </a:spcBef>
              <a:spcAft>
                <a:spcPts val="600"/>
              </a:spcAft>
            </a:pPr>
            <a:r>
              <a:rPr lang="en-CA" sz="1600" i="1" dirty="0">
                <a:solidFill>
                  <a:schemeClr val="bg1"/>
                </a:solidFill>
                <a:latin typeface="+mj-lt"/>
              </a:rPr>
              <a:t>The ability to measure, manage, and improve IT service performance in relation to critical business success factors, with properly designed metrics, embeds IT in the value chain of the business and ensures IT’s focus on where and how it enables business outcomes.</a:t>
            </a: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CA" sz="1400" b="1" i="1" dirty="0">
                <a:solidFill>
                  <a:schemeClr val="bg1"/>
                </a:solidFill>
              </a:rPr>
              <a:t>Valence Howden, </a:t>
            </a:r>
          </a:p>
          <a:p>
            <a:pPr algn="r"/>
            <a:r>
              <a:rPr lang="en-CA" sz="1400" i="1" dirty="0">
                <a:solidFill>
                  <a:schemeClr val="bg1"/>
                </a:solidFill>
              </a:rPr>
              <a:t>Senior Manager, CIO Advisory </a:t>
            </a:r>
            <a:br>
              <a:rPr lang="en-CA" sz="1400" i="1" dirty="0">
                <a:solidFill>
                  <a:schemeClr val="bg1"/>
                </a:solidFill>
              </a:rPr>
            </a:br>
            <a:r>
              <a:rPr lang="en-CA" sz="1400" i="1" dirty="0">
                <a:solidFill>
                  <a:schemeClr val="bg1"/>
                </a:solidFill>
              </a:rPr>
              <a:t>Info-Tech Research Group</a:t>
            </a:r>
          </a:p>
        </p:txBody>
      </p:sp>
      <p:sp>
        <p:nvSpPr>
          <p:cNvPr id="4" name="TextBox 3"/>
          <p:cNvSpPr txBox="1"/>
          <p:nvPr/>
        </p:nvSpPr>
        <p:spPr>
          <a:xfrm>
            <a:off x="545852" y="1453603"/>
            <a:ext cx="7850003" cy="461665"/>
          </a:xfrm>
          <a:prstGeom prst="rect">
            <a:avLst/>
          </a:prstGeom>
        </p:spPr>
        <p:txBody>
          <a:bodyPr wrap="square" rtlCol="0">
            <a:spAutoFit/>
          </a:bodyPr>
          <a:lstStyle/>
          <a:p>
            <a:r>
              <a:rPr lang="en-CA" sz="1600" b="1" dirty="0">
                <a:solidFill>
                  <a:schemeClr val="bg1"/>
                </a:solidFill>
              </a:rPr>
              <a:t>Are you measuring and reporting what the business needs to know?</a:t>
            </a:r>
            <a:r>
              <a:rPr lang="en-CA" sz="2400" b="1" dirty="0">
                <a:solidFill>
                  <a:schemeClr val="bg1"/>
                </a:solidFill>
              </a:rPr>
              <a:t> </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45852" y="1952876"/>
            <a:ext cx="598068" cy="528294"/>
          </a:xfrm>
          <a:prstGeom prst="rect">
            <a:avLst/>
          </a:prstGeom>
        </p:spPr>
      </p:pic>
      <p:pic>
        <p:nvPicPr>
          <p:cNvPr id="9" name="Picture 105"/>
          <p:cNvPicPr>
            <a:picLocks noChangeAspect="1"/>
          </p:cNvPicPr>
          <p:nvPr/>
        </p:nvPicPr>
        <p:blipFill>
          <a:blip r:embed="rId3"/>
          <a:stretch>
            <a:fillRect/>
          </a:stretch>
        </p:blipFill>
        <p:spPr>
          <a:xfrm>
            <a:off x="7663959" y="4898006"/>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1120594"/>
            <a:ext cx="4308460" cy="5408995"/>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p:nvPr>
        </p:nvSpPr>
        <p:spPr/>
        <p:txBody>
          <a:bodyPr/>
          <a:lstStyle/>
          <a:p>
            <a:r>
              <a:rPr lang="en-CA" dirty="0"/>
              <a:t>Demonstrate monetary value and impact through the service metrics program </a:t>
            </a:r>
          </a:p>
        </p:txBody>
      </p:sp>
      <p:sp>
        <p:nvSpPr>
          <p:cNvPr id="3" name="TextBox 2"/>
          <p:cNvSpPr txBox="1"/>
          <p:nvPr/>
        </p:nvSpPr>
        <p:spPr>
          <a:xfrm>
            <a:off x="4308461" y="1637423"/>
            <a:ext cx="4557432" cy="4185761"/>
          </a:xfrm>
          <a:prstGeom prst="rect">
            <a:avLst/>
          </a:prstGeom>
        </p:spPr>
        <p:txBody>
          <a:bodyPr wrap="square" rtlCol="0">
            <a:spAutoFit/>
          </a:bodyPr>
          <a:lstStyle/>
          <a:p>
            <a:r>
              <a:rPr lang="en-CA" sz="1400" dirty="0"/>
              <a:t>A s</a:t>
            </a:r>
            <a:r>
              <a:rPr lang="en-CA" sz="1400" dirty="0">
                <a:solidFill>
                  <a:srgbClr val="333333"/>
                </a:solidFill>
              </a:rPr>
              <a:t>ervice metric is defined for: “</a:t>
            </a:r>
            <a:r>
              <a:rPr lang="en-CA" sz="1400" b="1" dirty="0">
                <a:solidFill>
                  <a:srgbClr val="0070C0"/>
                </a:solidFill>
              </a:rPr>
              <a:t>Response time for Business Application A</a:t>
            </a:r>
            <a:r>
              <a:rPr lang="en-CA" sz="1400" dirty="0">
                <a:solidFill>
                  <a:srgbClr val="333333"/>
                </a:solidFill>
              </a:rPr>
              <a:t>”</a:t>
            </a:r>
          </a:p>
          <a:p>
            <a:endParaRPr lang="en-CA" sz="1400" dirty="0">
              <a:solidFill>
                <a:srgbClr val="333333"/>
              </a:solidFill>
            </a:endParaRPr>
          </a:p>
          <a:p>
            <a:r>
              <a:rPr lang="en-CA" sz="1400" dirty="0">
                <a:solidFill>
                  <a:srgbClr val="333333"/>
                </a:solidFill>
              </a:rPr>
              <a:t>The expected response time </a:t>
            </a:r>
            <a:r>
              <a:rPr lang="en-CA" sz="1400" b="1" dirty="0">
                <a:solidFill>
                  <a:srgbClr val="0070C0"/>
                </a:solidFill>
              </a:rPr>
              <a:t>has not been achieved </a:t>
            </a:r>
            <a:r>
              <a:rPr lang="en-CA" sz="1400" dirty="0">
                <a:solidFill>
                  <a:srgbClr val="333333"/>
                </a:solidFill>
              </a:rPr>
              <a:t>and this is visible in the service metrics. The reduced performance has been identified as having an impact of $250,000 per month in lost revenue potential.</a:t>
            </a:r>
          </a:p>
          <a:p>
            <a:r>
              <a:rPr lang="en-CA" sz="1400" dirty="0">
                <a:solidFill>
                  <a:srgbClr val="333333"/>
                </a:solidFill>
              </a:rPr>
              <a:t> </a:t>
            </a:r>
          </a:p>
          <a:p>
            <a:r>
              <a:rPr lang="en-CA" sz="1400" dirty="0">
                <a:solidFill>
                  <a:srgbClr val="333333"/>
                </a:solidFill>
              </a:rPr>
              <a:t>The service metric drove an </a:t>
            </a:r>
            <a:r>
              <a:rPr lang="en-CA" sz="1400" b="1" dirty="0">
                <a:solidFill>
                  <a:srgbClr val="0070C0"/>
                </a:solidFill>
              </a:rPr>
              <a:t>action</a:t>
            </a:r>
            <a:r>
              <a:rPr lang="en-CA" sz="1400" dirty="0">
                <a:solidFill>
                  <a:srgbClr val="333333"/>
                </a:solidFill>
              </a:rPr>
              <a:t> to perform a root-cause analysis, which identified a network switch issue and drove a resolution action to fix the technology and architect redundancy to ensure continuity.</a:t>
            </a:r>
          </a:p>
          <a:p>
            <a:r>
              <a:rPr lang="en-CA" sz="1400" dirty="0">
                <a:solidFill>
                  <a:srgbClr val="333333"/>
                </a:solidFill>
              </a:rPr>
              <a:t> </a:t>
            </a:r>
          </a:p>
          <a:p>
            <a:r>
              <a:rPr lang="en-CA" sz="1400" dirty="0">
                <a:solidFill>
                  <a:srgbClr val="333333"/>
                </a:solidFill>
              </a:rPr>
              <a:t>The fix eliminated the performance impact, allowing for </a:t>
            </a:r>
            <a:r>
              <a:rPr lang="en-CA" sz="1400" b="1" dirty="0">
                <a:solidFill>
                  <a:srgbClr val="0070C0"/>
                </a:solidFill>
              </a:rPr>
              <a:t>recovery of the $250K per month in revenue,</a:t>
            </a:r>
            <a:r>
              <a:rPr lang="en-CA" sz="1400" dirty="0">
                <a:solidFill>
                  <a:srgbClr val="333333"/>
                </a:solidFill>
              </a:rPr>
              <a:t> improved end-user confidence in the organization, and increased use of the application, </a:t>
            </a:r>
            <a:r>
              <a:rPr lang="en-CA" sz="1400" b="1" dirty="0">
                <a:solidFill>
                  <a:srgbClr val="0070C0"/>
                </a:solidFill>
              </a:rPr>
              <a:t>creating additional revenue</a:t>
            </a:r>
            <a:r>
              <a:rPr lang="en-CA" sz="1400" dirty="0">
                <a:solidFill>
                  <a:srgbClr val="333333"/>
                </a:solidFill>
              </a:rPr>
              <a:t>.</a:t>
            </a:r>
          </a:p>
          <a:p>
            <a:endParaRPr lang="en-CA" sz="1400" b="1" i="1" dirty="0">
              <a:solidFill>
                <a:srgbClr val="333333"/>
              </a:solidFill>
            </a:endParaRPr>
          </a:p>
        </p:txBody>
      </p:sp>
      <p:sp>
        <p:nvSpPr>
          <p:cNvPr id="4" name="TextBox 3"/>
          <p:cNvSpPr txBox="1"/>
          <p:nvPr/>
        </p:nvSpPr>
        <p:spPr>
          <a:xfrm>
            <a:off x="257175" y="2571530"/>
            <a:ext cx="3777496" cy="1477328"/>
          </a:xfrm>
          <a:prstGeom prst="rect">
            <a:avLst/>
          </a:prstGeom>
        </p:spPr>
        <p:txBody>
          <a:bodyPr wrap="square" rtlCol="0">
            <a:spAutoFit/>
          </a:bodyPr>
          <a:lstStyle/>
          <a:p>
            <a:pPr marL="285750" indent="-285750">
              <a:buFont typeface="Arial" panose="020B0604020202020204" pitchFamily="34" charset="0"/>
              <a:buChar char="•"/>
            </a:pPr>
            <a:r>
              <a:rPr lang="en-CA" dirty="0">
                <a:solidFill>
                  <a:srgbClr val="D9A210"/>
                </a:solidFill>
                <a:cs typeface="Andalus" panose="02020603050405020304" pitchFamily="18" charset="-78"/>
              </a:rPr>
              <a:t>88% customer satisfaction rate</a:t>
            </a:r>
          </a:p>
          <a:p>
            <a:pPr marL="285750" indent="-285750">
              <a:buFont typeface="Arial" panose="020B0604020202020204" pitchFamily="34" charset="0"/>
              <a:buChar char="•"/>
            </a:pPr>
            <a:r>
              <a:rPr lang="en-CA" dirty="0">
                <a:solidFill>
                  <a:srgbClr val="D9A210"/>
                </a:solidFill>
                <a:cs typeface="Andalus" panose="02020603050405020304" pitchFamily="18" charset="-78"/>
              </a:rPr>
              <a:t>60% service profitability </a:t>
            </a:r>
          </a:p>
          <a:p>
            <a:pPr marL="285750" indent="-285750">
              <a:buFont typeface="Arial" panose="020B0604020202020204" pitchFamily="34" charset="0"/>
              <a:buChar char="•"/>
            </a:pPr>
            <a:r>
              <a:rPr lang="en-CA" dirty="0">
                <a:solidFill>
                  <a:srgbClr val="D9A210"/>
                </a:solidFill>
                <a:cs typeface="Andalus" panose="02020603050405020304" pitchFamily="18" charset="-78"/>
              </a:rPr>
              <a:t>15% increase in workforce productivity over the last 12 months </a:t>
            </a:r>
          </a:p>
        </p:txBody>
      </p:sp>
      <p:sp>
        <p:nvSpPr>
          <p:cNvPr id="6" name="TextBox 5"/>
          <p:cNvSpPr txBox="1"/>
          <p:nvPr/>
        </p:nvSpPr>
        <p:spPr>
          <a:xfrm>
            <a:off x="257174" y="1552205"/>
            <a:ext cx="3598834" cy="892552"/>
          </a:xfrm>
          <a:prstGeom prst="rect">
            <a:avLst/>
          </a:prstGeom>
        </p:spPr>
        <p:txBody>
          <a:bodyPr wrap="square" rtlCol="0">
            <a:spAutoFit/>
          </a:bodyPr>
          <a:lstStyle/>
          <a:p>
            <a:r>
              <a:rPr lang="en-CA" sz="1300" b="1" dirty="0">
                <a:solidFill>
                  <a:srgbClr val="29475F"/>
                </a:solidFill>
              </a:rPr>
              <a:t>In a study done by the Aberdeen Group, organizations engaged in the use of metrics benchmarking and measurement have: </a:t>
            </a:r>
          </a:p>
        </p:txBody>
      </p:sp>
      <p:pic>
        <p:nvPicPr>
          <p:cNvPr id="7" name="Picture 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47584" y="4402005"/>
            <a:ext cx="3213295" cy="1636623"/>
          </a:xfrm>
          <a:prstGeom prst="rect">
            <a:avLst/>
          </a:prstGeom>
        </p:spPr>
      </p:pic>
      <p:sp>
        <p:nvSpPr>
          <p:cNvPr id="5" name="Rectangle 4"/>
          <p:cNvSpPr/>
          <p:nvPr/>
        </p:nvSpPr>
        <p:spPr>
          <a:xfrm>
            <a:off x="1" y="6283368"/>
            <a:ext cx="4308460" cy="246221"/>
          </a:xfrm>
          <a:prstGeom prst="rect">
            <a:avLst/>
          </a:prstGeom>
        </p:spPr>
        <p:txBody>
          <a:bodyPr wrap="square">
            <a:spAutoFit/>
          </a:bodyPr>
          <a:lstStyle/>
          <a:p>
            <a:r>
              <a:rPr lang="en-CA" sz="1000" dirty="0"/>
              <a:t>Source: Aberdeen Group. “Service Benchmarking and Measurement.”</a:t>
            </a:r>
          </a:p>
        </p:txBody>
      </p:sp>
    </p:spTree>
    <p:extLst>
      <p:ext uri="{BB962C8B-B14F-4D97-AF65-F5344CB8AC3E}">
        <p14:creationId xmlns:p14="http://schemas.microsoft.com/office/powerpoint/2010/main" val="129901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1905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solidFill>
                  <a:srgbClr val="FFFFFF"/>
                </a:solidFill>
              </a:rPr>
              <a:t>Implementing and measuring a video conferencing service</a:t>
            </a:r>
            <a:endParaRPr lang="en-CA" sz="2400" dirty="0">
              <a:solidFill>
                <a:srgbClr val="FFFFFF"/>
              </a:solidFill>
              <a:latin typeface="Georgia"/>
            </a:endParaRPr>
          </a:p>
        </p:txBody>
      </p:sp>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solidFill>
                <a:srgbClr val="FFFFFF"/>
              </a:solidFill>
              <a:latin typeface="Georgia"/>
            </a:endParaRPr>
          </a:p>
        </p:txBody>
      </p:sp>
      <p:sp>
        <p:nvSpPr>
          <p:cNvPr id="4" name="TextBox 3"/>
          <p:cNvSpPr txBox="1"/>
          <p:nvPr/>
        </p:nvSpPr>
        <p:spPr>
          <a:xfrm>
            <a:off x="227373" y="2016272"/>
            <a:ext cx="4656763" cy="4370427"/>
          </a:xfrm>
          <a:prstGeom prst="rect">
            <a:avLst/>
          </a:prstGeom>
        </p:spPr>
        <p:txBody>
          <a:bodyPr wrap="square" rtlCol="0">
            <a:spAutoFit/>
          </a:bodyPr>
          <a:lstStyle/>
          <a:p>
            <a:pPr>
              <a:spcAft>
                <a:spcPts val="600"/>
              </a:spcAft>
            </a:pPr>
            <a:r>
              <a:rPr lang="en-CA" sz="1200" b="1" dirty="0">
                <a:solidFill>
                  <a:srgbClr val="FFFFFF"/>
                </a:solidFill>
              </a:rPr>
              <a:t>Situation</a:t>
            </a:r>
          </a:p>
          <a:p>
            <a:pPr>
              <a:spcAft>
                <a:spcPts val="600"/>
              </a:spcAft>
            </a:pPr>
            <a:r>
              <a:rPr lang="en-CA" sz="1200" dirty="0">
                <a:solidFill>
                  <a:srgbClr val="FFFFFF"/>
                </a:solidFill>
              </a:rPr>
              <a:t>The manufacturing business operates within numerous countries </a:t>
            </a:r>
            <a:r>
              <a:rPr lang="en-CA" sz="1200" dirty="0">
                <a:solidFill>
                  <a:schemeClr val="bg1"/>
                </a:solidFill>
              </a:rPr>
              <a:t>and requires a lot of coordination of functions and governance oversight. The </a:t>
            </a:r>
            <a:r>
              <a:rPr lang="en-CA" sz="1200" dirty="0">
                <a:solidFill>
                  <a:srgbClr val="FFFFFF"/>
                </a:solidFill>
              </a:rPr>
              <a:t>company has monthly meetings, both regional and national, and key management and executives travel to attend and participate in the meetings.</a:t>
            </a:r>
          </a:p>
          <a:p>
            <a:pPr>
              <a:spcBef>
                <a:spcPts val="600"/>
              </a:spcBef>
              <a:spcAft>
                <a:spcPts val="600"/>
              </a:spcAft>
            </a:pPr>
            <a:r>
              <a:rPr lang="en-CA" sz="1200" b="1" dirty="0">
                <a:solidFill>
                  <a:srgbClr val="FFFFFF"/>
                </a:solidFill>
              </a:rPr>
              <a:t>Complication</a:t>
            </a:r>
          </a:p>
          <a:p>
            <a:pPr>
              <a:spcAft>
                <a:spcPts val="600"/>
              </a:spcAft>
            </a:pPr>
            <a:r>
              <a:rPr lang="en-CA" sz="1200" dirty="0">
                <a:solidFill>
                  <a:srgbClr val="FFFFFF"/>
                </a:solidFill>
              </a:rPr>
              <a:t>While the meetings provide a lot of organizational value, the business has grown significantly and the cost of business travel has started to become prohibitive.</a:t>
            </a:r>
          </a:p>
          <a:p>
            <a:pPr>
              <a:spcBef>
                <a:spcPts val="600"/>
              </a:spcBef>
              <a:spcAft>
                <a:spcPts val="600"/>
              </a:spcAft>
            </a:pPr>
            <a:r>
              <a:rPr lang="en-CA" sz="1200" b="1" dirty="0">
                <a:solidFill>
                  <a:srgbClr val="FFFFFF"/>
                </a:solidFill>
              </a:rPr>
              <a:t>Action </a:t>
            </a:r>
          </a:p>
          <a:p>
            <a:pPr>
              <a:spcAft>
                <a:spcPts val="600"/>
              </a:spcAft>
            </a:pPr>
            <a:r>
              <a:rPr lang="en-CA" sz="1200" dirty="0">
                <a:solidFill>
                  <a:srgbClr val="FFFFFF"/>
                </a:solidFill>
              </a:rPr>
              <a:t>It was decided that only a few core meetings would require onsite face-to-face meetings, and for all other meetings, the company would look at alternative means. The face-to-face aspect of the meetings was still considered critical so they focused on options to retain that aspect.  </a:t>
            </a:r>
          </a:p>
          <a:p>
            <a:pPr>
              <a:spcBef>
                <a:spcPts val="600"/>
              </a:spcBef>
              <a:spcAft>
                <a:spcPts val="600"/>
              </a:spcAft>
            </a:pPr>
            <a:r>
              <a:rPr lang="en-CA" sz="1200" dirty="0">
                <a:solidFill>
                  <a:srgbClr val="FFFFFF"/>
                </a:solidFill>
              </a:rPr>
              <a:t>The IT organization identified that they could provide a video conferencing service to meet the business need. The initiative was approved and rolled out in the organization.</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a:r>
                <a:rPr lang="en-CA" sz="2800" b="1" dirty="0">
                  <a:solidFill>
                    <a:srgbClr val="FFFFFF"/>
                  </a:solidFill>
                </a:rPr>
                <a:t>CASE STUDY</a:t>
              </a: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rgbClr val="FFFFFF"/>
                  </a:solidFill>
                </a:rPr>
                <a:t>Industry</a:t>
              </a:r>
            </a:p>
            <a:p>
              <a:pPr algn="r">
                <a:lnSpc>
                  <a:spcPct val="150000"/>
                </a:lnSpc>
              </a:pPr>
              <a:r>
                <a:rPr lang="en-CA" sz="1200" b="1" dirty="0">
                  <a:solidFill>
                    <a:srgbClr val="FFFFFF"/>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33"/>
                </a:buClr>
              </a:pPr>
              <a:r>
                <a:rPr lang="en-CA" b="0" i="1" dirty="0">
                  <a:solidFill>
                    <a:srgbClr val="FFFFFF"/>
                  </a:solidFill>
                </a:rPr>
                <a:t>Manufacturing </a:t>
              </a:r>
            </a:p>
            <a:p>
              <a:pPr>
                <a:buClr>
                  <a:srgbClr val="333333"/>
                </a:buClr>
              </a:pPr>
              <a:r>
                <a:rPr lang="en-CA" b="0" i="1" dirty="0">
                  <a:solidFill>
                    <a:srgbClr val="FFFFFF"/>
                  </a:solidFill>
                </a:rPr>
                <a:t>CIO interview and case material</a:t>
              </a:r>
            </a:p>
          </p:txBody>
        </p:sp>
      </p:grpSp>
      <p:sp>
        <p:nvSpPr>
          <p:cNvPr id="23" name="TextBox 22"/>
          <p:cNvSpPr txBox="1"/>
          <p:nvPr/>
        </p:nvSpPr>
        <p:spPr>
          <a:xfrm>
            <a:off x="5149970" y="2115046"/>
            <a:ext cx="3723865" cy="4247317"/>
          </a:xfrm>
          <a:prstGeom prst="rect">
            <a:avLst/>
          </a:prstGeom>
        </p:spPr>
        <p:txBody>
          <a:bodyPr wrap="square" rtlCol="0">
            <a:spAutoFit/>
          </a:bodyPr>
          <a:lstStyle/>
          <a:p>
            <a:pPr>
              <a:spcBef>
                <a:spcPts val="600"/>
              </a:spcBef>
              <a:spcAft>
                <a:spcPts val="600"/>
              </a:spcAft>
            </a:pPr>
            <a:r>
              <a:rPr lang="en-CA" sz="1600" b="1" i="1" dirty="0">
                <a:solidFill>
                  <a:srgbClr val="333333"/>
                </a:solidFill>
              </a:rPr>
              <a:t>Result:</a:t>
            </a:r>
          </a:p>
          <a:p>
            <a:pPr>
              <a:spcBef>
                <a:spcPts val="600"/>
              </a:spcBef>
              <a:spcAft>
                <a:spcPts val="600"/>
              </a:spcAft>
            </a:pPr>
            <a:r>
              <a:rPr lang="en-CA" sz="1400" dirty="0">
                <a:solidFill>
                  <a:srgbClr val="333333"/>
                </a:solidFill>
              </a:rPr>
              <a:t>IT service metrics needed to be designed to confirm that the expected value outcome of the implementation of video conferencing was achieved</a:t>
            </a:r>
            <a:r>
              <a:rPr lang="en-CA" sz="1400" i="1" dirty="0">
                <a:solidFill>
                  <a:srgbClr val="333333"/>
                </a:solidFill>
              </a:rPr>
              <a:t>.</a:t>
            </a:r>
          </a:p>
          <a:p>
            <a:pPr>
              <a:spcBef>
                <a:spcPts val="600"/>
              </a:spcBef>
              <a:spcAft>
                <a:spcPts val="600"/>
              </a:spcAft>
            </a:pPr>
            <a:r>
              <a:rPr lang="en-CA" sz="1400" dirty="0">
                <a:solidFill>
                  <a:srgbClr val="333333"/>
                </a:solidFill>
              </a:rPr>
              <a:t>Under the direction of the CIO, the business goals and needs driving use of the service </a:t>
            </a:r>
            <a:r>
              <a:rPr lang="en-CA" sz="1400" b="1" i="1" dirty="0">
                <a:solidFill>
                  <a:srgbClr val="333333"/>
                </a:solidFill>
              </a:rPr>
              <a:t>(i.e. reduction in travel costs, efficiency, no loss of positive outcome)</a:t>
            </a:r>
            <a:r>
              <a:rPr lang="en-CA" sz="1400" b="1" dirty="0">
                <a:solidFill>
                  <a:srgbClr val="333333"/>
                </a:solidFill>
              </a:rPr>
              <a:t> </a:t>
            </a:r>
            <a:r>
              <a:rPr lang="en-CA" sz="1400" dirty="0">
                <a:solidFill>
                  <a:srgbClr val="333333"/>
                </a:solidFill>
              </a:rPr>
              <a:t>were used to identify success criteria and key questions to confirm success.</a:t>
            </a:r>
          </a:p>
          <a:p>
            <a:pPr>
              <a:spcBef>
                <a:spcPts val="600"/>
              </a:spcBef>
              <a:spcAft>
                <a:spcPts val="600"/>
              </a:spcAft>
            </a:pPr>
            <a:r>
              <a:rPr lang="en-CA" sz="1400" dirty="0">
                <a:solidFill>
                  <a:srgbClr val="333333"/>
                </a:solidFill>
              </a:rPr>
              <a:t>With this information, the service manager was able to implement </a:t>
            </a:r>
            <a:r>
              <a:rPr lang="en-CA" sz="1400" b="1" dirty="0">
                <a:solidFill>
                  <a:srgbClr val="333333"/>
                </a:solidFill>
              </a:rPr>
              <a:t>relevant service metrics in business language </a:t>
            </a:r>
            <a:r>
              <a:rPr lang="en-CA" sz="1400" dirty="0">
                <a:solidFill>
                  <a:srgbClr val="333333"/>
                </a:solidFill>
              </a:rPr>
              <a:t>and confirmed an </a:t>
            </a:r>
            <a:r>
              <a:rPr lang="en-CA" sz="1400" b="1" dirty="0">
                <a:solidFill>
                  <a:srgbClr val="333333"/>
                </a:solidFill>
              </a:rPr>
              <a:t>80% adoption rate </a:t>
            </a:r>
            <a:r>
              <a:rPr lang="en-CA" sz="1400" dirty="0">
                <a:solidFill>
                  <a:srgbClr val="333333"/>
                </a:solidFill>
              </a:rPr>
              <a:t>and a </a:t>
            </a:r>
            <a:r>
              <a:rPr lang="en-CA" sz="1400" b="1" dirty="0">
                <a:solidFill>
                  <a:srgbClr val="333333"/>
                </a:solidFill>
              </a:rPr>
              <a:t>95% success rate</a:t>
            </a:r>
            <a:r>
              <a:rPr lang="en-CA" sz="1400" dirty="0">
                <a:solidFill>
                  <a:srgbClr val="333333"/>
                </a:solidFill>
              </a:rPr>
              <a:t> in term meetings running as expected and achieving core outcomes.</a:t>
            </a:r>
            <a:endParaRPr lang="en-CA" sz="1400" b="1" dirty="0">
              <a:solidFill>
                <a:srgbClr val="333333"/>
              </a:solidFill>
            </a:endParaRPr>
          </a:p>
        </p:txBody>
      </p:sp>
    </p:spTree>
    <p:extLst>
      <p:ext uri="{BB962C8B-B14F-4D97-AF65-F5344CB8AC3E}">
        <p14:creationId xmlns:p14="http://schemas.microsoft.com/office/powerpoint/2010/main" val="186310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59192561"/>
              </p:ext>
            </p:extLst>
          </p:nvPr>
        </p:nvGraphicFramePr>
        <p:xfrm>
          <a:off x="86984" y="1589011"/>
          <a:ext cx="8790314" cy="4839969"/>
        </p:xfrm>
        <a:graphic>
          <a:graphicData uri="http://schemas.openxmlformats.org/drawingml/2006/table">
            <a:tbl>
              <a:tblPr firstRow="1" bandRow="1">
                <a:tableStyleId>{5C22544A-7EE6-4342-B048-85BDC9FD1C3A}</a:tableStyleId>
              </a:tblPr>
              <a:tblGrid>
                <a:gridCol w="1190306">
                  <a:extLst>
                    <a:ext uri="{9D8B030D-6E8A-4147-A177-3AD203B41FA5}">
                      <a16:colId xmlns:a16="http://schemas.microsoft.com/office/drawing/2014/main" val="20000"/>
                    </a:ext>
                  </a:extLst>
                </a:gridCol>
                <a:gridCol w="2533336">
                  <a:extLst>
                    <a:ext uri="{9D8B030D-6E8A-4147-A177-3AD203B41FA5}">
                      <a16:colId xmlns:a16="http://schemas.microsoft.com/office/drawing/2014/main" val="20001"/>
                    </a:ext>
                  </a:extLst>
                </a:gridCol>
                <a:gridCol w="2533336">
                  <a:extLst>
                    <a:ext uri="{9D8B030D-6E8A-4147-A177-3AD203B41FA5}">
                      <a16:colId xmlns:a16="http://schemas.microsoft.com/office/drawing/2014/main" val="20002"/>
                    </a:ext>
                  </a:extLst>
                </a:gridCol>
                <a:gridCol w="2533336">
                  <a:extLst>
                    <a:ext uri="{9D8B030D-6E8A-4147-A177-3AD203B41FA5}">
                      <a16:colId xmlns:a16="http://schemas.microsoft.com/office/drawing/2014/main" val="20003"/>
                    </a:ext>
                  </a:extLst>
                </a:gridCol>
              </a:tblGrid>
              <a:tr h="197833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228600" indent="-228600">
                        <a:buFont typeface="+mj-lt"/>
                        <a:buAutoNum type="arabicPeriod"/>
                      </a:pPr>
                      <a:r>
                        <a:rPr kumimoji="0" lang="en-US" sz="1000" b="0" i="0" u="none" strike="noStrike" kern="1200" cap="none" spc="0" normalizeH="0" baseline="0" noProof="0" dirty="0">
                          <a:ln>
                            <a:noFill/>
                          </a:ln>
                          <a:solidFill>
                            <a:schemeClr val="tx1"/>
                          </a:solidFill>
                          <a:effectLst/>
                          <a:uLnTx/>
                          <a:uFillTx/>
                          <a:latin typeface="+mn-lt"/>
                          <a:ea typeface="+mn-ea"/>
                          <a:cs typeface="+mn-cs"/>
                        </a:rPr>
                        <a:t>Defining stakeholder needs for IT based on their success criteria</a:t>
                      </a:r>
                    </a:p>
                    <a:p>
                      <a:pPr marL="228600" indent="-228600">
                        <a:buFont typeface="+mj-lt"/>
                        <a:buAutoNum type="arabicPeriod"/>
                      </a:pPr>
                      <a:r>
                        <a:rPr kumimoji="0" lang="en-US" sz="1000" b="0" i="0" u="none" strike="noStrike" kern="1200" cap="none" spc="0" normalizeH="0" baseline="0" noProof="0" dirty="0">
                          <a:ln>
                            <a:noFill/>
                          </a:ln>
                          <a:solidFill>
                            <a:schemeClr val="tx1"/>
                          </a:solidFill>
                          <a:effectLst/>
                          <a:uLnTx/>
                          <a:uFillTx/>
                          <a:latin typeface="+mn-lt"/>
                          <a:ea typeface="+mn-ea"/>
                          <a:cs typeface="+mn-cs"/>
                        </a:rPr>
                        <a:t>Derive meaningful service metrics based on identified IT services and validate with business stakeholders </a:t>
                      </a:r>
                    </a:p>
                    <a:p>
                      <a:pPr marL="228600" indent="-228600">
                        <a:buFont typeface="+mj-lt"/>
                        <a:buAutoNum type="arabicPeriod"/>
                      </a:pPr>
                      <a:r>
                        <a:rPr kumimoji="0" lang="en-US" sz="1000" b="0" i="0" u="none" strike="noStrike" kern="1200" cap="none" spc="0" normalizeH="0" baseline="0" noProof="0" dirty="0">
                          <a:ln>
                            <a:noFill/>
                          </a:ln>
                          <a:solidFill>
                            <a:schemeClr val="tx1"/>
                          </a:solidFill>
                          <a:effectLst/>
                          <a:uLnTx/>
                          <a:uFillTx/>
                          <a:latin typeface="+mn-lt"/>
                          <a:ea typeface="+mn-ea"/>
                          <a:cs typeface="+mn-cs"/>
                        </a:rPr>
                        <a:t>Validate metrics can be collected and measured</a:t>
                      </a:r>
                    </a:p>
                    <a:p>
                      <a:pPr marL="228600" indent="-228600">
                        <a:buFont typeface="+mj-lt"/>
                        <a:buAutoNum type="arabicPeriod"/>
                      </a:pPr>
                      <a:r>
                        <a:rPr kumimoji="0" lang="en-US" sz="1000" b="0" i="0" u="none" strike="noStrike" kern="1200" cap="none" spc="0" normalizeH="0" baseline="0" noProof="0" dirty="0">
                          <a:ln>
                            <a:noFill/>
                          </a:ln>
                          <a:solidFill>
                            <a:schemeClr val="tx1"/>
                          </a:solidFill>
                          <a:effectLst/>
                          <a:uLnTx/>
                          <a:uFillTx/>
                          <a:latin typeface="+mn-lt"/>
                          <a:ea typeface="+mn-ea"/>
                          <a:cs typeface="+mn-cs"/>
                        </a:rPr>
                        <a:t>Determine calculation methodology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buFont typeface="+mj-lt"/>
                        <a:buAutoNum type="arabicPeriod"/>
                      </a:pPr>
                      <a:r>
                        <a:rPr kumimoji="0" lang="en-US" sz="1000" b="0" i="0" u="none" strike="noStrike" kern="1200" cap="none" spc="0" normalizeH="0" baseline="0" noProof="0" dirty="0">
                          <a:ln>
                            <a:noFill/>
                          </a:ln>
                          <a:solidFill>
                            <a:schemeClr val="tx1"/>
                          </a:solidFill>
                          <a:effectLst/>
                          <a:uLnTx/>
                          <a:uFillTx/>
                          <a:latin typeface="+mn-lt"/>
                          <a:ea typeface="+mn-ea"/>
                          <a:cs typeface="+mn-cs"/>
                        </a:rPr>
                        <a:t>Presentation format selected based on stakeholder needs and preference for information</a:t>
                      </a:r>
                    </a:p>
                    <a:p>
                      <a:pPr marL="228600" indent="-228600">
                        <a:buFont typeface="+mj-lt"/>
                        <a:buAutoNum type="arabicPeriod"/>
                      </a:pPr>
                      <a:r>
                        <a:rPr kumimoji="0" lang="en-US" sz="1000" b="0" i="0" u="none" strike="noStrike" kern="1200" cap="none" spc="0" normalizeH="0" baseline="0" noProof="0" dirty="0">
                          <a:ln>
                            <a:noFill/>
                          </a:ln>
                          <a:solidFill>
                            <a:schemeClr val="tx1"/>
                          </a:solidFill>
                          <a:effectLst/>
                          <a:uLnTx/>
                          <a:uFillTx/>
                          <a:latin typeface="+mn-lt"/>
                          <a:ea typeface="+mn-ea"/>
                          <a:cs typeface="+mn-cs"/>
                        </a:rPr>
                        <a:t>Presentation format validated with stakeholders </a:t>
                      </a:r>
                      <a:endParaRPr lang="en-CA" sz="1000" dirty="0">
                        <a:solidFill>
                          <a:schemeClr val="tx1"/>
                        </a:solidFill>
                      </a:endParaRPr>
                    </a:p>
                    <a:p>
                      <a:pPr marL="0" indent="0">
                        <a:spcAft>
                          <a:spcPts val="600"/>
                        </a:spcAft>
                        <a:buSzPct val="175000"/>
                        <a:buNone/>
                      </a:pP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Font typeface="+mj-lt"/>
                        <a:buAutoNum type="arabicPeriod"/>
                      </a:pPr>
                      <a:r>
                        <a:rPr lang="en-CA" sz="1000" b="0" dirty="0">
                          <a:solidFill>
                            <a:schemeClr val="tx1"/>
                          </a:solidFill>
                        </a:rPr>
                        <a:t>Identify metrics that will be presented first to the stakeholders based on urgency or impact of the IT service</a:t>
                      </a:r>
                    </a:p>
                    <a:p>
                      <a:pPr marL="228600" indent="-228600">
                        <a:spcAft>
                          <a:spcPts val="600"/>
                        </a:spcAft>
                        <a:buFont typeface="+mj-lt"/>
                        <a:buAutoNum type="arabicPeriod"/>
                      </a:pPr>
                      <a:r>
                        <a:rPr lang="en-CA" sz="1000" b="0" dirty="0">
                          <a:solidFill>
                            <a:schemeClr val="tx1"/>
                          </a:solidFill>
                        </a:rPr>
                        <a:t>Determine the process to collect data, select initial targets, and integrate with SLM and BRM functions</a:t>
                      </a:r>
                    </a:p>
                    <a:p>
                      <a:pPr marL="228600" indent="-228600">
                        <a:spcAft>
                          <a:spcPts val="600"/>
                        </a:spcAft>
                        <a:buFont typeface="+mj-lt"/>
                        <a:buAutoNum type="arabicPeriod"/>
                      </a:pPr>
                      <a:r>
                        <a:rPr lang="en-CA" sz="1000" b="0" dirty="0">
                          <a:solidFill>
                            <a:schemeClr val="tx1"/>
                          </a:solidFill>
                        </a:rPr>
                        <a:t>Roll out the metrics implementation for a broader audience</a:t>
                      </a:r>
                    </a:p>
                    <a:p>
                      <a:pPr marL="228600" indent="-228600">
                        <a:spcAft>
                          <a:spcPts val="600"/>
                        </a:spcAft>
                        <a:buFont typeface="+mj-lt"/>
                        <a:buAutoNum type="arabicPeriod"/>
                      </a:pPr>
                      <a:r>
                        <a:rPr lang="en-CA" sz="1000" b="0" dirty="0">
                          <a:solidFill>
                            <a:schemeClr val="tx1"/>
                          </a:solidFill>
                        </a:rPr>
                        <a:t>Establish roles and timelines for metrics maintenance </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992236">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a:t>Design</a:t>
                      </a:r>
                      <a:r>
                        <a:rPr lang="en-CA" sz="1000" b="0" baseline="0" dirty="0"/>
                        <a:t> metrics based on business needs</a:t>
                      </a:r>
                    </a:p>
                    <a:p>
                      <a:pPr marL="228600" indent="-228600">
                        <a:spcAft>
                          <a:spcPts val="600"/>
                        </a:spcAft>
                        <a:buSzPct val="150000"/>
                        <a:buBlip>
                          <a:blip r:embed="rId3"/>
                        </a:buBlip>
                      </a:pPr>
                      <a:r>
                        <a:rPr lang="en-US" sz="1000" b="0" dirty="0">
                          <a:cs typeface="Open Sans"/>
                        </a:rPr>
                        <a:t>Validate the metrics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Select presentation format</a:t>
                      </a:r>
                    </a:p>
                    <a:p>
                      <a:pPr marL="228600" indent="-228600">
                        <a:spcAft>
                          <a:spcPts val="600"/>
                        </a:spcAft>
                        <a:buSzPct val="150000"/>
                        <a:buBlip>
                          <a:blip r:embed="rId3"/>
                        </a:buBlip>
                      </a:pPr>
                      <a:r>
                        <a:rPr lang="en-US" sz="1000" b="0" dirty="0">
                          <a:cs typeface="Open Sans"/>
                        </a:rPr>
                        <a:t>Review</a:t>
                      </a:r>
                      <a:r>
                        <a:rPr lang="en-US" sz="1000" b="0" baseline="0" dirty="0">
                          <a:cs typeface="Open Sans"/>
                        </a:rPr>
                        <a:t> metrics presentation design</a:t>
                      </a: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Select</a:t>
                      </a:r>
                      <a:r>
                        <a:rPr lang="en-US" sz="1000" b="0" baseline="0" dirty="0">
                          <a:cs typeface="Open Sans"/>
                        </a:rPr>
                        <a:t> and implement pilot metrics</a:t>
                      </a:r>
                      <a:endParaRPr lang="en-US" sz="1000" b="0" dirty="0">
                        <a:cs typeface="Open Sans"/>
                      </a:endParaRPr>
                    </a:p>
                    <a:p>
                      <a:pPr marL="228600" indent="-228600">
                        <a:spcAft>
                          <a:spcPts val="600"/>
                        </a:spcAft>
                        <a:buSzPct val="150000"/>
                        <a:buBlip>
                          <a:blip r:embed="rId3"/>
                        </a:buBlip>
                      </a:pPr>
                      <a:r>
                        <a:rPr lang="en-US" sz="1000" b="0" dirty="0">
                          <a:cs typeface="Open Sans"/>
                        </a:rPr>
                        <a:t>Determine</a:t>
                      </a:r>
                      <a:r>
                        <a:rPr lang="en-US" sz="1000" b="0" baseline="0" dirty="0">
                          <a:cs typeface="Open Sans"/>
                        </a:rPr>
                        <a:t> rollout process and establish maintenance/tracking mechanism</a:t>
                      </a:r>
                      <a:endParaRPr lang="en-US" sz="1000" b="0" dirty="0">
                        <a:cs typeface="Open Sans"/>
                      </a:endParaRPr>
                    </a:p>
                    <a:p>
                      <a:pPr marL="228600" indent="-228600">
                        <a:spcAft>
                          <a:spcPts val="600"/>
                        </a:spcAft>
                        <a:buSzPct val="150000"/>
                        <a:buBlip>
                          <a:blip r:embed="rId3"/>
                        </a:buBlip>
                      </a:pPr>
                      <a:endParaRPr lang="en-US" sz="1000" b="0" dirty="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831849">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US" sz="1000" dirty="0"/>
                        <a:t>Derive</a:t>
                      </a:r>
                      <a:r>
                        <a:rPr lang="en-US" sz="1000" baseline="0" dirty="0"/>
                        <a:t> Service</a:t>
                      </a:r>
                      <a:r>
                        <a:rPr lang="en-US" sz="1000" dirty="0"/>
                        <a:t> Metrics From</a:t>
                      </a:r>
                      <a:r>
                        <a:rPr lang="en-US" sz="1000" baseline="0" dirty="0"/>
                        <a:t> Business Goals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r>
                        <a:rPr lang="en-US" sz="1000" dirty="0"/>
                        <a:t>Selec</a:t>
                      </a:r>
                      <a:r>
                        <a:rPr lang="en-US" sz="1000" baseline="0" dirty="0"/>
                        <a:t>t and </a:t>
                      </a:r>
                      <a:r>
                        <a:rPr lang="en-US" sz="1000" dirty="0"/>
                        <a:t>Design Reports and Dashboards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pPr marL="0" indent="0">
                        <a:buFont typeface="Arial" panose="020B0604020202020204" pitchFamily="34" charset="0"/>
                        <a:buNone/>
                      </a:pPr>
                      <a:r>
                        <a:rPr lang="en-CA" sz="1000" dirty="0"/>
                        <a:t>Implement, Track, and Maintain Your Metrics to Ensure</a:t>
                      </a:r>
                      <a:r>
                        <a:rPr lang="en-CA" sz="1000" baseline="0" dirty="0"/>
                        <a:t> Success</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669142">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Meaningful</a:t>
                      </a:r>
                      <a:r>
                        <a:rPr lang="en-CA" sz="1000" baseline="0" dirty="0"/>
                        <a:t> service metrics designed from stakeholder needs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Appropriate presentation format selected</a:t>
                      </a:r>
                      <a:r>
                        <a:rPr lang="en-CA" sz="1000" baseline="0" dirty="0"/>
                        <a:t> for each stakeholder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CA" sz="1000" dirty="0"/>
                        <a:t>Metrics</a:t>
                      </a:r>
                      <a:r>
                        <a:rPr lang="en-CA" sz="1000" baseline="0" dirty="0"/>
                        <a:t> implemented and process established to maintain and track program success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709265"/>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932391"/>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906018"/>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a:t>
            </a:r>
            <a:r>
              <a:rPr lang="en-US" sz="1400" dirty="0"/>
              <a:t>Design the Metrics</a:t>
            </a: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FFFFFF"/>
                </a:solidFill>
              </a:rPr>
              <a:t>2. </a:t>
            </a:r>
            <a:r>
              <a:rPr lang="en-US" sz="1400" dirty="0"/>
              <a:t>Design Reports and Dashboards</a:t>
            </a: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Implement, Track, and Maintain </a:t>
            </a:r>
          </a:p>
        </p:txBody>
      </p:sp>
      <p:sp>
        <p:nvSpPr>
          <p:cNvPr id="4" name="Title 3"/>
          <p:cNvSpPr>
            <a:spLocks noGrp="1"/>
          </p:cNvSpPr>
          <p:nvPr>
            <p:ph type="title"/>
          </p:nvPr>
        </p:nvSpPr>
        <p:spPr/>
        <p:txBody>
          <a:bodyPr/>
          <a:lstStyle/>
          <a:p>
            <a:r>
              <a:rPr lang="en-CA" dirty="0"/>
              <a:t>Develop meaningful service metrics to ensure business and user satisfaction</a:t>
            </a:r>
            <a:endParaRPr lang="en-US" dirty="0"/>
          </a:p>
        </p:txBody>
      </p:sp>
    </p:spTree>
    <p:extLst>
      <p:ext uri="{BB962C8B-B14F-4D97-AF65-F5344CB8AC3E}">
        <p14:creationId xmlns:p14="http://schemas.microsoft.com/office/powerpoint/2010/main" val="2371893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1821378377"/>
              </p:ext>
            </p:extLst>
          </p:nvPr>
        </p:nvGraphicFramePr>
        <p:xfrm>
          <a:off x="251519" y="1637732"/>
          <a:ext cx="8625780" cy="4634360"/>
        </p:xfrm>
        <a:graphic>
          <a:graphicData uri="http://schemas.openxmlformats.org/drawingml/2006/table">
            <a:tbl>
              <a:tblPr firstRow="1" bandRow="1">
                <a:tableStyleId>{5C22544A-7EE6-4342-B048-85BDC9FD1C3A}</a:tableStyleId>
              </a:tblPr>
              <a:tblGrid>
                <a:gridCol w="402620">
                  <a:extLst>
                    <a:ext uri="{9D8B030D-6E8A-4147-A177-3AD203B41FA5}">
                      <a16:colId xmlns:a16="http://schemas.microsoft.com/office/drawing/2014/main" val="20000"/>
                    </a:ext>
                  </a:extLst>
                </a:gridCol>
                <a:gridCol w="2055790">
                  <a:extLst>
                    <a:ext uri="{9D8B030D-6E8A-4147-A177-3AD203B41FA5}">
                      <a16:colId xmlns:a16="http://schemas.microsoft.com/office/drawing/2014/main" val="20001"/>
                    </a:ext>
                  </a:extLst>
                </a:gridCol>
                <a:gridCol w="2055790">
                  <a:extLst>
                    <a:ext uri="{9D8B030D-6E8A-4147-A177-3AD203B41FA5}">
                      <a16:colId xmlns:a16="http://schemas.microsoft.com/office/drawing/2014/main" val="20002"/>
                    </a:ext>
                  </a:extLst>
                </a:gridCol>
                <a:gridCol w="2055790">
                  <a:extLst>
                    <a:ext uri="{9D8B030D-6E8A-4147-A177-3AD203B41FA5}">
                      <a16:colId xmlns:a16="http://schemas.microsoft.com/office/drawing/2014/main" val="20003"/>
                    </a:ext>
                  </a:extLst>
                </a:gridCol>
                <a:gridCol w="2055790">
                  <a:extLst>
                    <a:ext uri="{9D8B030D-6E8A-4147-A177-3AD203B41FA5}">
                      <a16:colId xmlns:a16="http://schemas.microsoft.com/office/drawing/2014/main" val="20004"/>
                    </a:ext>
                  </a:extLst>
                </a:gridCol>
              </a:tblGrid>
              <a:tr h="290495">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val="10000"/>
                  </a:ext>
                </a:extLst>
              </a:tr>
              <a:tr h="2447672">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 Design the Metrics</a:t>
                      </a:r>
                    </a:p>
                    <a:p>
                      <a:pPr marL="216000" indent="-457200">
                        <a:spcAft>
                          <a:spcPts val="0"/>
                        </a:spcAft>
                      </a:pPr>
                      <a:r>
                        <a:rPr lang="en-CA" sz="1000" b="1" dirty="0">
                          <a:solidFill>
                            <a:schemeClr val="tx1"/>
                          </a:solidFill>
                        </a:rPr>
                        <a:t>1 .1 </a:t>
                      </a:r>
                      <a:r>
                        <a:rPr lang="en-CA" sz="1000" b="0" dirty="0">
                          <a:solidFill>
                            <a:schemeClr val="tx1"/>
                          </a:solidFill>
                        </a:rPr>
                        <a:t>Determine stakeholder needs</a:t>
                      </a:r>
                    </a:p>
                    <a:p>
                      <a:pPr marL="216000" indent="-457200">
                        <a:spcAft>
                          <a:spcPts val="0"/>
                        </a:spcAft>
                      </a:pPr>
                      <a:r>
                        <a:rPr lang="en-CA" sz="1000" b="1" dirty="0">
                          <a:solidFill>
                            <a:schemeClr val="tx1"/>
                          </a:solidFill>
                        </a:rPr>
                        <a:t>1.2</a:t>
                      </a:r>
                      <a:r>
                        <a:rPr lang="en-CA" sz="1000" b="0" baseline="0" dirty="0">
                          <a:solidFill>
                            <a:schemeClr val="tx1"/>
                          </a:solidFill>
                        </a:rPr>
                        <a:t> </a:t>
                      </a:r>
                      <a:r>
                        <a:rPr lang="en-CA" sz="1000" b="0" dirty="0">
                          <a:solidFill>
                            <a:schemeClr val="tx1"/>
                          </a:solidFill>
                        </a:rPr>
                        <a:t>Determine</a:t>
                      </a:r>
                      <a:r>
                        <a:rPr lang="en-CA" sz="1000" b="0" baseline="0" dirty="0">
                          <a:solidFill>
                            <a:schemeClr val="tx1"/>
                          </a:solidFill>
                        </a:rPr>
                        <a:t> success criteria and key performance indicators</a:t>
                      </a:r>
                      <a:endParaRPr lang="en-CA" sz="1000" b="0" dirty="0">
                        <a:solidFill>
                          <a:schemeClr val="tx1"/>
                        </a:solidFill>
                      </a:endParaRPr>
                    </a:p>
                    <a:p>
                      <a:pPr marL="216000" indent="-457200">
                        <a:spcAft>
                          <a:spcPts val="0"/>
                        </a:spcAft>
                      </a:pPr>
                      <a:r>
                        <a:rPr lang="en-CA" sz="1000" b="1" dirty="0">
                          <a:solidFill>
                            <a:schemeClr val="tx1"/>
                          </a:solidFill>
                        </a:rPr>
                        <a:t>1.3 </a:t>
                      </a:r>
                      <a:r>
                        <a:rPr lang="en-CA" sz="1000" b="0" dirty="0">
                          <a:solidFill>
                            <a:schemeClr val="tx1"/>
                          </a:solidFill>
                        </a:rPr>
                        <a:t>Derive metrics</a:t>
                      </a:r>
                      <a:r>
                        <a:rPr lang="en-CA" sz="1000" b="0" baseline="0" dirty="0">
                          <a:solidFill>
                            <a:schemeClr val="tx1"/>
                          </a:solidFill>
                        </a:rPr>
                        <a:t> </a:t>
                      </a:r>
                      <a:endParaRPr lang="en-CA" sz="1000" b="0" dirty="0">
                        <a:solidFill>
                          <a:schemeClr val="tx1"/>
                        </a:solidFill>
                      </a:endParaRPr>
                    </a:p>
                    <a:p>
                      <a:pPr marL="216000" indent="-457200">
                        <a:spcAft>
                          <a:spcPts val="0"/>
                        </a:spcAft>
                      </a:pPr>
                      <a:r>
                        <a:rPr lang="en-CA" sz="1000" b="1" dirty="0">
                          <a:solidFill>
                            <a:schemeClr val="tx1"/>
                          </a:solidFill>
                        </a:rPr>
                        <a:t>1.4 </a:t>
                      </a:r>
                      <a:r>
                        <a:rPr lang="en-CA" sz="1000" b="0" dirty="0">
                          <a:solidFill>
                            <a:schemeClr val="tx1"/>
                          </a:solidFill>
                        </a:rPr>
                        <a:t>Validate the metric collection </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Determine Presentation Format</a:t>
                      </a:r>
                      <a:r>
                        <a:rPr lang="en-CA" sz="1000" b="1" baseline="0" dirty="0">
                          <a:solidFill>
                            <a:schemeClr val="tx1"/>
                          </a:solidFill>
                        </a:rPr>
                        <a:t> and Implement Metrics </a:t>
                      </a:r>
                    </a:p>
                    <a:p>
                      <a:pPr marL="0" marR="0" lvl="0" indent="0" algn="l" defTabSz="914400" rtl="0" eaLnBrk="1" fontAlgn="auto" latinLnBrk="0" hangingPunct="1">
                        <a:lnSpc>
                          <a:spcPct val="100000"/>
                        </a:lnSpc>
                        <a:spcBef>
                          <a:spcPts val="0"/>
                        </a:spcBef>
                        <a:spcAft>
                          <a:spcPts val="200"/>
                        </a:spcAft>
                        <a:buClrTx/>
                        <a:buSzTx/>
                        <a:buFontTx/>
                        <a:buNone/>
                        <a:tabLst/>
                        <a:defRPr/>
                      </a:pPr>
                      <a:r>
                        <a:rPr lang="en-CA" sz="1000" b="1" dirty="0">
                          <a:solidFill>
                            <a:schemeClr val="tx1"/>
                          </a:solidFill>
                        </a:rPr>
                        <a:t>2.1 </a:t>
                      </a:r>
                      <a:r>
                        <a:rPr lang="en-CA" sz="1000" dirty="0"/>
                        <a:t>Discuss</a:t>
                      </a:r>
                      <a:r>
                        <a:rPr lang="en-CA" sz="1000" baseline="0" dirty="0"/>
                        <a:t> stakeholder needs/preference for data and select presentation format </a:t>
                      </a:r>
                    </a:p>
                    <a:p>
                      <a:pPr marL="0" marR="0" lvl="0" indent="0" algn="l" defTabSz="914400" rtl="0" eaLnBrk="1" fontAlgn="auto" latinLnBrk="0" hangingPunct="1">
                        <a:lnSpc>
                          <a:spcPct val="100000"/>
                        </a:lnSpc>
                        <a:spcBef>
                          <a:spcPts val="0"/>
                        </a:spcBef>
                        <a:spcAft>
                          <a:spcPts val="200"/>
                        </a:spcAft>
                        <a:buClrTx/>
                        <a:buSzTx/>
                        <a:buFontTx/>
                        <a:buNone/>
                        <a:tabLst/>
                        <a:defRPr/>
                      </a:pPr>
                      <a:r>
                        <a:rPr lang="en-CA" sz="1000" b="1" dirty="0">
                          <a:solidFill>
                            <a:schemeClr val="tx1"/>
                          </a:solidFill>
                        </a:rPr>
                        <a:t>2.2 </a:t>
                      </a:r>
                      <a:r>
                        <a:rPr lang="en-CA" sz="1000" dirty="0"/>
                        <a:t>Select and design the metric report</a:t>
                      </a:r>
                    </a:p>
                    <a:p>
                      <a:pPr marL="0" marR="0" lvl="0" indent="0" algn="l" defTabSz="914400" rtl="0" eaLnBrk="1" fontAlgn="auto" latinLnBrk="0" hangingPunct="1">
                        <a:lnSpc>
                          <a:spcPct val="100000"/>
                        </a:lnSpc>
                        <a:spcBef>
                          <a:spcPts val="0"/>
                        </a:spcBef>
                        <a:spcAft>
                          <a:spcPts val="200"/>
                        </a:spcAft>
                        <a:buClrTx/>
                        <a:buSzTx/>
                        <a:buFontTx/>
                        <a:buNone/>
                        <a:tabLst/>
                        <a:defRPr/>
                      </a:pPr>
                      <a:endParaRPr lang="en-CA" sz="1000" baseline="0" dirty="0"/>
                    </a:p>
                    <a:p>
                      <a:pPr algn="l">
                        <a:spcAft>
                          <a:spcPts val="1200"/>
                        </a:spcAft>
                      </a:pPr>
                      <a:endParaRPr lang="en-CA" sz="1000" baseline="0" dirty="0"/>
                    </a:p>
                    <a:p>
                      <a:pPr algn="l">
                        <a:spcAft>
                          <a:spcPts val="1200"/>
                        </a:spcAft>
                      </a:pPr>
                      <a:endParaRPr lang="en-CA" sz="1000" dirty="0"/>
                    </a:p>
                    <a:p>
                      <a:pPr marL="216000" indent="-457200">
                        <a:spcAft>
                          <a:spcPts val="0"/>
                        </a:spcAft>
                      </a:pP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Gather</a:t>
                      </a:r>
                      <a:r>
                        <a:rPr lang="en-CA" sz="1000" b="1" baseline="0" dirty="0">
                          <a:solidFill>
                            <a:schemeClr val="tx1"/>
                          </a:solidFill>
                        </a:rPr>
                        <a:t> Service Level Requirements </a:t>
                      </a:r>
                      <a:endParaRPr lang="en-CA" sz="1000" b="1" dirty="0">
                        <a:solidFill>
                          <a:schemeClr val="tx1"/>
                        </a:solidFill>
                      </a:endParaRPr>
                    </a:p>
                    <a:p>
                      <a:pPr lvl="0"/>
                      <a:r>
                        <a:rPr lang="en-CA" sz="1000" b="1" dirty="0">
                          <a:solidFill>
                            <a:schemeClr val="tx1"/>
                          </a:solidFill>
                        </a:rPr>
                        <a:t>3.1 </a:t>
                      </a:r>
                      <a:r>
                        <a:rPr lang="en-CA" sz="1000" dirty="0"/>
                        <a:t>Determine the business requirements </a:t>
                      </a:r>
                    </a:p>
                    <a:p>
                      <a:pPr lvl="0"/>
                      <a:r>
                        <a:rPr lang="en-CA" sz="1000" b="1" dirty="0">
                          <a:solidFill>
                            <a:schemeClr val="tx1"/>
                          </a:solidFill>
                        </a:rPr>
                        <a:t>3.2 </a:t>
                      </a:r>
                      <a:r>
                        <a:rPr lang="en-CA" sz="1000" dirty="0"/>
                        <a:t>Negotiate service levels</a:t>
                      </a:r>
                    </a:p>
                    <a:p>
                      <a:pPr lvl="0"/>
                      <a:r>
                        <a:rPr lang="en-CA" sz="1000" b="1" dirty="0">
                          <a:solidFill>
                            <a:schemeClr val="tx1"/>
                          </a:solidFill>
                        </a:rPr>
                        <a:t>3.3</a:t>
                      </a:r>
                      <a:r>
                        <a:rPr lang="en-CA" sz="1000" b="0" dirty="0">
                          <a:solidFill>
                            <a:schemeClr val="tx1"/>
                          </a:solidFill>
                        </a:rPr>
                        <a:t> </a:t>
                      </a:r>
                      <a:r>
                        <a:rPr lang="en-CA" sz="1000" dirty="0"/>
                        <a:t>Align </a:t>
                      </a:r>
                      <a:r>
                        <a:rPr lang="en-CA" sz="1000" dirty="0" err="1"/>
                        <a:t>OLAs</a:t>
                      </a:r>
                      <a:r>
                        <a:rPr lang="en-CA" sz="1000" dirty="0"/>
                        <a:t> and supplier contracts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Monitor and Improve Service Levels</a:t>
                      </a:r>
                    </a:p>
                    <a:p>
                      <a:pPr lvl="0"/>
                      <a:r>
                        <a:rPr lang="en-CA" sz="1000" b="1" dirty="0">
                          <a:solidFill>
                            <a:schemeClr val="tx1"/>
                          </a:solidFill>
                        </a:rPr>
                        <a:t>4.1 </a:t>
                      </a:r>
                      <a:r>
                        <a:rPr lang="en-CA" sz="1000" b="0" dirty="0">
                          <a:solidFill>
                            <a:schemeClr val="tx1"/>
                          </a:solidFill>
                        </a:rPr>
                        <a:t>Conduct service report and p</a:t>
                      </a:r>
                      <a:r>
                        <a:rPr lang="en-CA" sz="1000" dirty="0"/>
                        <a:t>erform service review</a:t>
                      </a:r>
                    </a:p>
                    <a:p>
                      <a:pPr lvl="0"/>
                      <a:r>
                        <a:rPr lang="en-CA" sz="1000" b="1" dirty="0">
                          <a:solidFill>
                            <a:schemeClr val="tx1"/>
                          </a:solidFill>
                        </a:rPr>
                        <a:t>4.2</a:t>
                      </a:r>
                      <a:r>
                        <a:rPr lang="en-CA" sz="1000" b="0" dirty="0">
                          <a:solidFill>
                            <a:schemeClr val="tx1"/>
                          </a:solidFill>
                        </a:rPr>
                        <a:t> </a:t>
                      </a:r>
                      <a:r>
                        <a:rPr lang="en-CA" sz="1000" dirty="0"/>
                        <a:t>Communicate service review</a:t>
                      </a:r>
                    </a:p>
                    <a:p>
                      <a:pPr lvl="0"/>
                      <a:r>
                        <a:rPr lang="en-CA" sz="1000" b="1" dirty="0">
                          <a:solidFill>
                            <a:schemeClr val="tx1"/>
                          </a:solidFill>
                        </a:rPr>
                        <a:t>4.3</a:t>
                      </a:r>
                      <a:r>
                        <a:rPr lang="en-CA" sz="1000" b="0" dirty="0">
                          <a:solidFill>
                            <a:schemeClr val="tx1"/>
                          </a:solidFill>
                        </a:rPr>
                        <a:t> </a:t>
                      </a:r>
                      <a:r>
                        <a:rPr lang="en-CA" sz="1000" dirty="0"/>
                        <a:t>Remediate issues using action</a:t>
                      </a:r>
                      <a:r>
                        <a:rPr lang="en-CA" sz="1000" baseline="0" dirty="0"/>
                        <a:t> plan</a:t>
                      </a:r>
                      <a:endParaRPr lang="en-CA" sz="1000" dirty="0"/>
                    </a:p>
                    <a:p>
                      <a:pPr lvl="0"/>
                      <a:r>
                        <a:rPr lang="en-CA" sz="1000" b="1" dirty="0">
                          <a:solidFill>
                            <a:schemeClr val="tx1"/>
                          </a:solidFill>
                        </a:rPr>
                        <a:t>4.4</a:t>
                      </a:r>
                      <a:r>
                        <a:rPr lang="en-CA" sz="1000" b="0" dirty="0">
                          <a:solidFill>
                            <a:schemeClr val="tx1"/>
                          </a:solidFill>
                        </a:rPr>
                        <a:t> </a:t>
                      </a:r>
                      <a:r>
                        <a:rPr lang="en-CA" sz="1000" dirty="0"/>
                        <a:t>Proactive prevention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896193">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Metrics Development Workbook </a:t>
                      </a:r>
                    </a:p>
                    <a:p>
                      <a:pPr marL="228600" indent="-228600">
                        <a:spcAft>
                          <a:spcPts val="0"/>
                        </a:spcAft>
                        <a:buClrTx/>
                        <a:buFont typeface="+mj-lt"/>
                        <a:buAutoNum type="arabicPeriod"/>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a:solidFill>
                            <a:schemeClr val="tx1"/>
                          </a:solidFill>
                        </a:rPr>
                        <a:t>Metrics Presentation</a:t>
                      </a:r>
                      <a:r>
                        <a:rPr lang="en-CA" sz="1000" b="0" baseline="0">
                          <a:solidFill>
                            <a:schemeClr val="tx1"/>
                          </a:solidFill>
                        </a:rPr>
                        <a:t> </a:t>
                      </a:r>
                      <a:r>
                        <a:rPr lang="en-CA" sz="1000" b="0" baseline="0" dirty="0">
                          <a:solidFill>
                            <a:schemeClr val="tx1"/>
                          </a:solidFill>
                        </a:rPr>
                        <a:t>Format Selection Guide</a:t>
                      </a:r>
                    </a:p>
                    <a:p>
                      <a:pPr marL="144000" indent="-144000">
                        <a:spcAft>
                          <a:spcPts val="0"/>
                        </a:spcAft>
                        <a:buClrTx/>
                        <a:buFont typeface="+mj-lt"/>
                        <a:buAutoNum type="arabicPeriod"/>
                      </a:pPr>
                      <a:r>
                        <a:rPr lang="en-CA" sz="1000" b="0" baseline="0" dirty="0">
                          <a:solidFill>
                            <a:schemeClr val="tx1"/>
                          </a:solidFill>
                        </a:rPr>
                        <a:t>Metrics Tracking Tool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Service Level Management SOP</a:t>
                      </a:r>
                    </a:p>
                    <a:p>
                      <a:pPr marL="144000" indent="-144000">
                        <a:spcAft>
                          <a:spcPts val="0"/>
                        </a:spcAft>
                        <a:buClrTx/>
                        <a:buFont typeface="+mj-lt"/>
                        <a:buAutoNum type="arabicPeriod"/>
                      </a:pPr>
                      <a:r>
                        <a:rPr lang="en-CA" sz="1000" b="0" baseline="0" dirty="0">
                          <a:solidFill>
                            <a:schemeClr val="tx1"/>
                          </a:solidFill>
                        </a:rPr>
                        <a:t>Service Level Agreement </a:t>
                      </a:r>
                    </a:p>
                    <a:p>
                      <a:pPr marL="0" indent="0">
                        <a:spcAft>
                          <a:spcPts val="0"/>
                        </a:spcAft>
                        <a:buClrTx/>
                        <a:buFont typeface="+mj-lt"/>
                        <a:buNone/>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Service Level Report </a:t>
                      </a:r>
                      <a:endParaRPr lang="en-CA" sz="1000" b="0" baseline="0" dirty="0">
                        <a:solidFill>
                          <a:schemeClr val="tx1"/>
                        </a:solidFill>
                      </a:endParaRPr>
                    </a:p>
                    <a:p>
                      <a:pPr marL="144000" indent="-144000">
                        <a:spcAft>
                          <a:spcPts val="0"/>
                        </a:spcAft>
                        <a:buClrTx/>
                        <a:buFont typeface="+mj-lt"/>
                        <a:buAutoNum type="arabicPeriod"/>
                      </a:pPr>
                      <a:r>
                        <a:rPr lang="en-CA" sz="1000" b="0" dirty="0">
                          <a:solidFill>
                            <a:schemeClr val="tx1"/>
                          </a:solidFill>
                        </a:rPr>
                        <a:t>Service Level Review</a:t>
                      </a:r>
                      <a:endParaRPr lang="en-CA" sz="1000" b="0" baseline="0" dirty="0">
                        <a:solidFill>
                          <a:schemeClr val="tx1"/>
                        </a:solidFill>
                      </a:endParaRP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a:solidFill>
                            <a:schemeClr val="tx1"/>
                          </a:solidFill>
                        </a:rPr>
                        <a:t>Business Satisfaction Report </a:t>
                      </a:r>
                    </a:p>
                    <a:p>
                      <a:pPr marL="144000" indent="-144000">
                        <a:spcAft>
                          <a:spcPts val="0"/>
                        </a:spcAft>
                        <a:buClrTx/>
                        <a:buFont typeface="+mj-lt"/>
                        <a:buAutoNum type="arabicPeriod"/>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CIO</a:t>
            </a:r>
          </a:p>
          <a:p>
            <a:r>
              <a:rPr lang="en-US" dirty="0"/>
              <a:t>IT VPs</a:t>
            </a:r>
          </a:p>
        </p:txBody>
      </p:sp>
      <p:sp>
        <p:nvSpPr>
          <p:cNvPr id="14" name="Text Placeholder 13"/>
          <p:cNvSpPr>
            <a:spLocks noGrp="1"/>
          </p:cNvSpPr>
          <p:nvPr>
            <p:ph type="body" sz="quarter" idx="26"/>
          </p:nvPr>
        </p:nvSpPr>
        <p:spPr>
          <a:xfrm>
            <a:off x="4830836" y="1633598"/>
            <a:ext cx="4041648" cy="1677491"/>
          </a:xfrm>
        </p:spPr>
        <p:txBody>
          <a:bodyPr/>
          <a:lstStyle/>
          <a:p>
            <a:r>
              <a:rPr lang="en-CA" dirty="0"/>
              <a:t>Align business/IT objectives (design top-down or outside-in)</a:t>
            </a:r>
          </a:p>
          <a:p>
            <a:r>
              <a:rPr lang="en-US" dirty="0"/>
              <a:t>Significantly improve the relationship between the business and IT aspects of the organization </a:t>
            </a:r>
            <a:endParaRPr lang="en-CA" dirty="0"/>
          </a:p>
          <a:p>
            <a:r>
              <a:rPr lang="en-US" dirty="0"/>
              <a:t>Reinforce desirable actions and behaviors</a:t>
            </a:r>
          </a:p>
          <a:p>
            <a:endParaRPr lang="en-US" dirty="0"/>
          </a:p>
        </p:txBody>
      </p:sp>
      <p:sp>
        <p:nvSpPr>
          <p:cNvPr id="15" name="Text Placeholder 14"/>
          <p:cNvSpPr>
            <a:spLocks noGrp="1"/>
          </p:cNvSpPr>
          <p:nvPr>
            <p:ph type="body" sz="quarter" idx="27"/>
          </p:nvPr>
        </p:nvSpPr>
        <p:spPr/>
        <p:txBody>
          <a:bodyPr/>
          <a:lstStyle/>
          <a:p>
            <a:r>
              <a:rPr lang="en-US" dirty="0"/>
              <a:t>Service Level Managers</a:t>
            </a:r>
          </a:p>
          <a:p>
            <a:r>
              <a:rPr lang="en-US" dirty="0"/>
              <a:t>Service Owners</a:t>
            </a:r>
          </a:p>
          <a:p>
            <a:r>
              <a:rPr lang="en-US" dirty="0"/>
              <a:t>Program Owners</a:t>
            </a:r>
          </a:p>
          <a:p>
            <a:endParaRPr lang="en-US" dirty="0"/>
          </a:p>
        </p:txBody>
      </p:sp>
      <p:sp>
        <p:nvSpPr>
          <p:cNvPr id="16" name="Text Placeholder 15"/>
          <p:cNvSpPr>
            <a:spLocks noGrp="1"/>
          </p:cNvSpPr>
          <p:nvPr>
            <p:ph type="body" sz="quarter" idx="28"/>
          </p:nvPr>
        </p:nvSpPr>
        <p:spPr/>
        <p:txBody>
          <a:bodyPr/>
          <a:lstStyle/>
          <a:p>
            <a:r>
              <a:rPr lang="en-US" dirty="0"/>
              <a:t>Identify unusual deviations from the normal operating state</a:t>
            </a:r>
            <a:endParaRPr lang="en-CA" dirty="0"/>
          </a:p>
          <a:p>
            <a:r>
              <a:rPr lang="en-CA" dirty="0"/>
              <a:t>Drive service improvement to maximize service value</a:t>
            </a:r>
          </a:p>
          <a:p>
            <a:r>
              <a:rPr lang="en-CA" dirty="0"/>
              <a:t>Validate the value of performance improvements while quantifying and demonstrating benefits realization</a:t>
            </a:r>
          </a:p>
        </p:txBody>
      </p:sp>
    </p:spTree>
    <p:extLst>
      <p:ext uri="{BB962C8B-B14F-4D97-AF65-F5344CB8AC3E}">
        <p14:creationId xmlns:p14="http://schemas.microsoft.com/office/powerpoint/2010/main" val="732710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IT organizations measure services from a technology perspective yet rarely measure services from a business goal/outcome perspective.</a:t>
            </a:r>
            <a:endParaRPr lang="en-CA" dirty="0"/>
          </a:p>
          <a:p>
            <a:r>
              <a:rPr lang="en-US" dirty="0"/>
              <a:t>Most organizations do a poor job of identifying and measuring service outcomes over the duration of a service’s lifecycle – never ensuring the services remain valuable and meet expected long-term ROI.</a:t>
            </a:r>
          </a:p>
        </p:txBody>
      </p:sp>
      <p:sp>
        <p:nvSpPr>
          <p:cNvPr id="4" name="Text Placeholder 3"/>
          <p:cNvSpPr>
            <a:spLocks noGrp="1"/>
          </p:cNvSpPr>
          <p:nvPr>
            <p:ph type="body" sz="quarter" idx="11"/>
          </p:nvPr>
        </p:nvSpPr>
        <p:spPr>
          <a:xfrm>
            <a:off x="247848" y="2974004"/>
            <a:ext cx="5257800" cy="1235687"/>
          </a:xfrm>
        </p:spPr>
        <p:txBody>
          <a:bodyPr/>
          <a:lstStyle/>
          <a:p>
            <a:r>
              <a:rPr lang="en-US" dirty="0"/>
              <a:t>IT organizations have difficulty identifying the right metrics to demonstrate the value of IT services to the business in tangible terms.</a:t>
            </a:r>
            <a:endParaRPr lang="en-CA" dirty="0"/>
          </a:p>
          <a:p>
            <a:r>
              <a:rPr lang="en-CA" dirty="0"/>
              <a:t>IT metrics, as currently designed, reinforce division between the IT and business perspectives of service performance. They drive siloed thinking and finger-pointing within the IT structure, and prevent IT resources from understanding how their work impacts business value.</a:t>
            </a:r>
          </a:p>
          <a:p>
            <a:endParaRPr lang="en-US" dirty="0"/>
          </a:p>
          <a:p>
            <a:endParaRPr lang="en-US" dirty="0"/>
          </a:p>
        </p:txBody>
      </p:sp>
      <p:sp>
        <p:nvSpPr>
          <p:cNvPr id="5" name="Text Placeholder 4"/>
          <p:cNvSpPr>
            <a:spLocks noGrp="1"/>
          </p:cNvSpPr>
          <p:nvPr>
            <p:ph type="body" sz="quarter" idx="12"/>
          </p:nvPr>
        </p:nvSpPr>
        <p:spPr/>
        <p:txBody>
          <a:bodyPr/>
          <a:lstStyle/>
          <a:p>
            <a:r>
              <a:rPr lang="en-CA" dirty="0"/>
              <a:t>Our program enables IT to develop the right service metrics to tie IT service performance to business value and user experience. </a:t>
            </a:r>
          </a:p>
          <a:p>
            <a:r>
              <a:rPr lang="en-CA" dirty="0"/>
              <a:t>Ensure the metrics you implement have immediate stakeholder value, reinforcing alignment between IT and the business while influencing behavior in the desired direction.</a:t>
            </a:r>
          </a:p>
          <a:p>
            <a:r>
              <a:rPr lang="en-CA" dirty="0"/>
              <a:t>Make sure that your metrics are defined in relation to the business goals and drivers, ensuring they will provide actionable outcomes.</a:t>
            </a:r>
          </a:p>
          <a:p>
            <a:endParaRPr lang="en-US" dirty="0"/>
          </a:p>
        </p:txBody>
      </p:sp>
      <p:sp>
        <p:nvSpPr>
          <p:cNvPr id="6" name="Text Placeholder 5"/>
          <p:cNvSpPr>
            <a:spLocks noGrp="1"/>
          </p:cNvSpPr>
          <p:nvPr>
            <p:ph type="body" sz="quarter" idx="13"/>
          </p:nvPr>
        </p:nvSpPr>
        <p:spPr>
          <a:xfrm>
            <a:off x="5712929" y="1535364"/>
            <a:ext cx="3181622" cy="2523241"/>
          </a:xfrm>
        </p:spPr>
        <p:txBody>
          <a:bodyPr/>
          <a:lstStyle/>
          <a:p>
            <a:pPr marL="228600" indent="-228600">
              <a:spcBef>
                <a:spcPts val="600"/>
              </a:spcBef>
              <a:spcAft>
                <a:spcPts val="600"/>
              </a:spcAft>
              <a:buSzPct val="100000"/>
              <a:buFont typeface="+mj-lt"/>
              <a:buAutoNum type="arabicPeriod"/>
            </a:pPr>
            <a:r>
              <a:rPr lang="en-CA" dirty="0"/>
              <a:t>Service metrics are critical to ensuring alignment of IT service performance and business service value achievement. </a:t>
            </a:r>
          </a:p>
          <a:p>
            <a:pPr marL="228600" indent="-228600">
              <a:spcBef>
                <a:spcPts val="600"/>
              </a:spcBef>
              <a:spcAft>
                <a:spcPts val="600"/>
              </a:spcAft>
              <a:buSzPct val="100000"/>
              <a:buFont typeface="+mj-lt"/>
              <a:buAutoNum type="arabicPeriod"/>
            </a:pPr>
            <a:r>
              <a:rPr lang="en-CA" dirty="0"/>
              <a:t>Service metrics reinforce positive business and end-user relationships by providing user-centric information that drives responsiveness and consistent service improvement.</a:t>
            </a:r>
          </a:p>
          <a:p>
            <a:pPr marL="228600" indent="-228600">
              <a:spcBef>
                <a:spcPts val="600"/>
              </a:spcBef>
              <a:spcAft>
                <a:spcPts val="600"/>
              </a:spcAft>
              <a:buSzPct val="100000"/>
              <a:buFont typeface="+mj-lt"/>
              <a:buAutoNum type="arabicPeriod"/>
            </a:pPr>
            <a:r>
              <a:rPr lang="en-CA" dirty="0"/>
              <a:t>Poorly designed metrics drive unintended and unproductive behaviors, </a:t>
            </a:r>
            <a:r>
              <a:rPr lang="en-CA" dirty="0">
                <a:solidFill>
                  <a:schemeClr val="tx1"/>
                </a:solidFill>
              </a:rPr>
              <a:t>which have negative impacts on IT and produce negative </a:t>
            </a:r>
            <a:r>
              <a:rPr lang="en-CA" dirty="0"/>
              <a:t>service outcomes.</a:t>
            </a:r>
            <a:endParaRPr lang="en-US" dirty="0">
              <a:solidFill>
                <a:srgbClr val="333333"/>
              </a:solidFill>
            </a:endParaRPr>
          </a:p>
        </p:txBody>
      </p:sp>
    </p:spTree>
    <p:extLst>
      <p:ext uri="{BB962C8B-B14F-4D97-AF65-F5344CB8AC3E}">
        <p14:creationId xmlns:p14="http://schemas.microsoft.com/office/powerpoint/2010/main" val="274584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Service metrics 101</a:t>
            </a:r>
          </a:p>
        </p:txBody>
      </p:sp>
      <p:sp>
        <p:nvSpPr>
          <p:cNvPr id="3" name="TextBox 2"/>
          <p:cNvSpPr txBox="1"/>
          <p:nvPr/>
        </p:nvSpPr>
        <p:spPr>
          <a:xfrm>
            <a:off x="257174" y="1336431"/>
            <a:ext cx="4244488" cy="1077218"/>
          </a:xfrm>
          <a:prstGeom prst="rect">
            <a:avLst/>
          </a:prstGeom>
        </p:spPr>
        <p:txBody>
          <a:bodyPr wrap="square" rtlCol="0">
            <a:spAutoFit/>
          </a:bodyPr>
          <a:lstStyle/>
          <a:p>
            <a:r>
              <a:rPr lang="en-CA" sz="3200" b="1" dirty="0">
                <a:solidFill>
                  <a:srgbClr val="29475F"/>
                </a:solidFill>
              </a:rPr>
              <a:t>What are service metrics ?</a:t>
            </a:r>
          </a:p>
        </p:txBody>
      </p:sp>
      <p:sp>
        <p:nvSpPr>
          <p:cNvPr id="9" name="TextBox 8"/>
          <p:cNvSpPr txBox="1"/>
          <p:nvPr/>
        </p:nvSpPr>
        <p:spPr>
          <a:xfrm>
            <a:off x="257174" y="2453728"/>
            <a:ext cx="4371354" cy="954107"/>
          </a:xfrm>
          <a:prstGeom prst="rect">
            <a:avLst/>
          </a:prstGeom>
        </p:spPr>
        <p:txBody>
          <a:bodyPr wrap="square" rtlCol="0">
            <a:spAutoFit/>
          </a:bodyPr>
          <a:lstStyle/>
          <a:p>
            <a:r>
              <a:rPr lang="en-CA" sz="1400" b="1" dirty="0">
                <a:solidFill>
                  <a:schemeClr val="accent1"/>
                </a:solidFill>
              </a:rPr>
              <a:t>Service metrics measure IT services in a way that relates to a business outcome. IT needs to measure performance from the business perspective using business language.</a:t>
            </a:r>
          </a:p>
        </p:txBody>
      </p:sp>
      <p:grpSp>
        <p:nvGrpSpPr>
          <p:cNvPr id="38" name="Group 37"/>
          <p:cNvGrpSpPr/>
          <p:nvPr/>
        </p:nvGrpSpPr>
        <p:grpSpPr>
          <a:xfrm>
            <a:off x="401377" y="4501993"/>
            <a:ext cx="748800" cy="747346"/>
            <a:chOff x="532154" y="4330989"/>
            <a:chExt cx="748800" cy="747346"/>
          </a:xfrm>
        </p:grpSpPr>
        <p:sp>
          <p:nvSpPr>
            <p:cNvPr id="16" name="Oval 15"/>
            <p:cNvSpPr/>
            <p:nvPr/>
          </p:nvSpPr>
          <p:spPr>
            <a:xfrm>
              <a:off x="532154" y="4330989"/>
              <a:ext cx="748800" cy="7473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pic>
          <p:nvPicPr>
            <p:cNvPr id="13" name="Picture 12"/>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31582" y="4478215"/>
              <a:ext cx="549943" cy="452894"/>
            </a:xfrm>
            <a:prstGeom prst="rect">
              <a:avLst/>
            </a:prstGeom>
          </p:spPr>
        </p:pic>
      </p:grpSp>
      <p:sp>
        <p:nvSpPr>
          <p:cNvPr id="25" name="TextBox 24"/>
          <p:cNvSpPr txBox="1"/>
          <p:nvPr/>
        </p:nvSpPr>
        <p:spPr>
          <a:xfrm>
            <a:off x="257174" y="3770889"/>
            <a:ext cx="2920157" cy="400110"/>
          </a:xfrm>
          <a:prstGeom prst="rect">
            <a:avLst/>
          </a:prstGeom>
        </p:spPr>
        <p:txBody>
          <a:bodyPr wrap="square" rtlCol="0">
            <a:spAutoFit/>
          </a:bodyPr>
          <a:lstStyle/>
          <a:p>
            <a:r>
              <a:rPr lang="en-CA" sz="2000" b="1" dirty="0">
                <a:solidFill>
                  <a:srgbClr val="7CADD4"/>
                </a:solidFill>
              </a:rPr>
              <a:t>Perspectives Matter </a:t>
            </a:r>
          </a:p>
        </p:txBody>
      </p:sp>
      <p:sp>
        <p:nvSpPr>
          <p:cNvPr id="35" name="TextBox 34"/>
          <p:cNvSpPr txBox="1"/>
          <p:nvPr/>
        </p:nvSpPr>
        <p:spPr>
          <a:xfrm>
            <a:off x="1281576" y="4275501"/>
            <a:ext cx="3660605" cy="1200329"/>
          </a:xfrm>
          <a:prstGeom prst="rect">
            <a:avLst/>
          </a:prstGeom>
        </p:spPr>
        <p:txBody>
          <a:bodyPr wrap="square" rtlCol="0">
            <a:spAutoFit/>
          </a:bodyPr>
          <a:lstStyle/>
          <a:p>
            <a:r>
              <a:rPr lang="en-CA" sz="1200" b="1" i="1" dirty="0">
                <a:solidFill>
                  <a:srgbClr val="333333"/>
                </a:solidFill>
              </a:rPr>
              <a:t>Different stakeholders will require different types of metrics. </a:t>
            </a:r>
            <a:r>
              <a:rPr lang="en-CA" sz="1200" dirty="0">
                <a:solidFill>
                  <a:srgbClr val="333333"/>
                </a:solidFill>
              </a:rPr>
              <a:t>A CEO may require metrics that provide a snapshot of the critical success of the company while a business manager is more concerned about the performance metrics of their department. </a:t>
            </a:r>
          </a:p>
        </p:txBody>
      </p:sp>
      <p:sp>
        <p:nvSpPr>
          <p:cNvPr id="42" name="Rectangle 41"/>
          <p:cNvSpPr/>
          <p:nvPr/>
        </p:nvSpPr>
        <p:spPr>
          <a:xfrm>
            <a:off x="5073580" y="1133476"/>
            <a:ext cx="4070420" cy="5164294"/>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43" name="TextBox 42"/>
          <p:cNvSpPr txBox="1"/>
          <p:nvPr/>
        </p:nvSpPr>
        <p:spPr>
          <a:xfrm>
            <a:off x="5277522" y="1432975"/>
            <a:ext cx="3531137" cy="4439677"/>
          </a:xfrm>
          <a:prstGeom prst="rect">
            <a:avLst/>
          </a:prstGeom>
        </p:spPr>
        <p:txBody>
          <a:bodyPr wrap="square" rtlCol="0">
            <a:spAutoFit/>
          </a:bodyPr>
          <a:lstStyle/>
          <a:p>
            <a:pPr>
              <a:spcAft>
                <a:spcPts val="500"/>
              </a:spcAft>
            </a:pPr>
            <a:r>
              <a:rPr lang="en-CA" sz="1400" b="1" dirty="0">
                <a:solidFill>
                  <a:srgbClr val="7CADD4"/>
                </a:solidFill>
              </a:rPr>
              <a:t>Why do we need service metrics? </a:t>
            </a:r>
          </a:p>
          <a:p>
            <a:pPr>
              <a:spcBef>
                <a:spcPts val="300"/>
              </a:spcBef>
            </a:pPr>
            <a:r>
              <a:rPr lang="en-CA" sz="1200" dirty="0">
                <a:solidFill>
                  <a:srgbClr val="333333"/>
                </a:solidFill>
              </a:rPr>
              <a:t>To ensure the business cares about the metrics that IT produces, start with business needs to make sure you’re measuring the right things. This will give IT the opportunity talk to the right stakeholders and develop metrics that will meet their business needs. </a:t>
            </a:r>
          </a:p>
          <a:p>
            <a:pPr marL="285750" indent="-285750">
              <a:spcBef>
                <a:spcPts val="300"/>
              </a:spcBef>
              <a:buFont typeface="Arial" panose="020B0604020202020204" pitchFamily="34" charset="0"/>
              <a:buChar char="•"/>
            </a:pPr>
            <a:endParaRPr lang="en-CA" sz="1200" dirty="0">
              <a:solidFill>
                <a:srgbClr val="333333"/>
              </a:solidFill>
            </a:endParaRPr>
          </a:p>
          <a:p>
            <a:pPr>
              <a:spcBef>
                <a:spcPts val="300"/>
              </a:spcBef>
            </a:pPr>
            <a:r>
              <a:rPr lang="en-CA" sz="1200" dirty="0">
                <a:solidFill>
                  <a:srgbClr val="333333"/>
                </a:solidFill>
              </a:rPr>
              <a:t>Service metrics are </a:t>
            </a:r>
            <a:r>
              <a:rPr lang="en-CA" sz="1200" b="1" dirty="0">
                <a:solidFill>
                  <a:srgbClr val="333333"/>
                </a:solidFill>
              </a:rPr>
              <a:t>designed with the business perspective in mind</a:t>
            </a:r>
            <a:r>
              <a:rPr lang="en-CA" sz="1200" dirty="0">
                <a:solidFill>
                  <a:srgbClr val="333333"/>
                </a:solidFill>
              </a:rPr>
              <a:t>, so they are fully aligned with business objectives. </a:t>
            </a:r>
          </a:p>
          <a:p>
            <a:pPr marL="285750" indent="-285750">
              <a:buFont typeface="Arial" panose="020B0604020202020204" pitchFamily="34" charset="0"/>
              <a:buChar char="•"/>
            </a:pPr>
            <a:endParaRPr lang="en-CA" sz="1200" dirty="0">
              <a:solidFill>
                <a:srgbClr val="333333"/>
              </a:solidFill>
            </a:endParaRPr>
          </a:p>
          <a:p>
            <a:pPr>
              <a:spcAft>
                <a:spcPts val="500"/>
              </a:spcAft>
            </a:pPr>
            <a:endParaRPr lang="en-CA" sz="1400" dirty="0">
              <a:solidFill>
                <a:srgbClr val="7CADD4"/>
              </a:solidFill>
            </a:endParaRPr>
          </a:p>
          <a:p>
            <a:pPr>
              <a:spcAft>
                <a:spcPts val="500"/>
              </a:spcAft>
            </a:pPr>
            <a:r>
              <a:rPr lang="en-CA" sz="1400" b="1" dirty="0">
                <a:solidFill>
                  <a:srgbClr val="7CADD4"/>
                </a:solidFill>
              </a:rPr>
              <a:t>What are the benefits of implementing service metrics? </a:t>
            </a:r>
          </a:p>
          <a:p>
            <a:pPr>
              <a:spcBef>
                <a:spcPts val="300"/>
              </a:spcBef>
            </a:pPr>
            <a:r>
              <a:rPr lang="en-CA" sz="1200" dirty="0"/>
              <a:t>Service metrics help </a:t>
            </a:r>
            <a:r>
              <a:rPr lang="en-CA" sz="1200" dirty="0">
                <a:solidFill>
                  <a:srgbClr val="333333"/>
                </a:solidFill>
              </a:rPr>
              <a:t>IT communicate with the business in business terms and enables IT to articulate how and where they provide business value.</a:t>
            </a:r>
            <a:r>
              <a:rPr lang="en-CA" sz="1200" b="1" dirty="0">
                <a:solidFill>
                  <a:srgbClr val="333333"/>
                </a:solidFill>
              </a:rPr>
              <a:t> </a:t>
            </a:r>
            <a:r>
              <a:rPr lang="en-CA" sz="1200" b="1" dirty="0"/>
              <a:t>Business stakeholders can also easily understand how IT services contribute to their success. </a:t>
            </a:r>
          </a:p>
        </p:txBody>
      </p:sp>
      <p:cxnSp>
        <p:nvCxnSpPr>
          <p:cNvPr id="44" name="Straight Connector 2"/>
          <p:cNvCxnSpPr/>
          <p:nvPr/>
        </p:nvCxnSpPr>
        <p:spPr>
          <a:xfrm flipH="1">
            <a:off x="5184000" y="3995602"/>
            <a:ext cx="3960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8720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ular Callout 7"/>
          <p:cNvSpPr/>
          <p:nvPr/>
        </p:nvSpPr>
        <p:spPr>
          <a:xfrm>
            <a:off x="359407" y="2383409"/>
            <a:ext cx="1537127" cy="2896929"/>
          </a:xfrm>
          <a:prstGeom prst="wedgeRectCallout">
            <a:avLst>
              <a:gd name="adj1" fmla="val 71090"/>
              <a:gd name="adj2" fmla="val 30512"/>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solidFill>
                <a:srgbClr val="333333"/>
              </a:solidFill>
            </a:endParaRPr>
          </a:p>
        </p:txBody>
      </p:sp>
      <p:sp>
        <p:nvSpPr>
          <p:cNvPr id="2" name="Title 1"/>
          <p:cNvSpPr>
            <a:spLocks noGrp="1"/>
          </p:cNvSpPr>
          <p:nvPr>
            <p:ph type="title"/>
          </p:nvPr>
        </p:nvSpPr>
        <p:spPr/>
        <p:txBody>
          <a:bodyPr/>
          <a:lstStyle/>
          <a:p>
            <a:r>
              <a:rPr lang="en-CA" dirty="0"/>
              <a:t>The majority of CIOs feel metrics relating to </a:t>
            </a:r>
            <a:r>
              <a:rPr lang="en-CA" i="1" dirty="0"/>
              <a:t>business value </a:t>
            </a:r>
            <a:r>
              <a:rPr lang="en-CA" dirty="0"/>
              <a:t>and </a:t>
            </a:r>
            <a:r>
              <a:rPr lang="en-CA" i="1" dirty="0"/>
              <a:t>stakeholder satisfaction </a:t>
            </a:r>
            <a:r>
              <a:rPr lang="en-CA" dirty="0"/>
              <a:t>require significant improvement</a:t>
            </a:r>
          </a:p>
        </p:txBody>
      </p:sp>
      <p:graphicFrame>
        <p:nvGraphicFramePr>
          <p:cNvPr id="3" name="Chart 2"/>
          <p:cNvGraphicFramePr>
            <a:graphicFrameLocks/>
          </p:cNvGraphicFramePr>
          <p:nvPr>
            <p:extLst>
              <p:ext uri="{D42A27DB-BD31-4B8C-83A1-F6EECF244321}">
                <p14:modId xmlns:p14="http://schemas.microsoft.com/office/powerpoint/2010/main" val="3431580070"/>
              </p:ext>
            </p:extLst>
          </p:nvPr>
        </p:nvGraphicFramePr>
        <p:xfrm>
          <a:off x="2276680" y="1357201"/>
          <a:ext cx="6372225" cy="21859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60278429"/>
              </p:ext>
            </p:extLst>
          </p:nvPr>
        </p:nvGraphicFramePr>
        <p:xfrm>
          <a:off x="2276680" y="3833833"/>
          <a:ext cx="6372225" cy="218598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810705" y="6019821"/>
            <a:ext cx="838200" cy="215444"/>
          </a:xfrm>
          <a:prstGeom prst="rect">
            <a:avLst/>
          </a:prstGeom>
          <a:noFill/>
        </p:spPr>
        <p:txBody>
          <a:bodyPr wrap="square" rtlCol="0">
            <a:spAutoFit/>
          </a:bodyPr>
          <a:lstStyle/>
          <a:p>
            <a:pPr algn="ctr"/>
            <a:r>
              <a:rPr lang="en-CA" sz="800" i="1" dirty="0">
                <a:solidFill>
                  <a:srgbClr val="333333"/>
                </a:solidFill>
              </a:rPr>
              <a:t>N = 364</a:t>
            </a:r>
          </a:p>
        </p:txBody>
      </p:sp>
      <p:sp>
        <p:nvSpPr>
          <p:cNvPr id="6" name="TextBox 5"/>
          <p:cNvSpPr txBox="1"/>
          <p:nvPr/>
        </p:nvSpPr>
        <p:spPr>
          <a:xfrm>
            <a:off x="7760150" y="3581745"/>
            <a:ext cx="838200" cy="215444"/>
          </a:xfrm>
          <a:prstGeom prst="rect">
            <a:avLst/>
          </a:prstGeom>
          <a:noFill/>
        </p:spPr>
        <p:txBody>
          <a:bodyPr wrap="square" rtlCol="0">
            <a:spAutoFit/>
          </a:bodyPr>
          <a:lstStyle/>
          <a:p>
            <a:pPr algn="ctr"/>
            <a:r>
              <a:rPr lang="en-CA" sz="800" i="1" dirty="0">
                <a:solidFill>
                  <a:srgbClr val="333333"/>
                </a:solidFill>
              </a:rPr>
              <a:t>N = 364</a:t>
            </a:r>
          </a:p>
        </p:txBody>
      </p:sp>
      <p:sp>
        <p:nvSpPr>
          <p:cNvPr id="7" name="Rectangular Callout 6"/>
          <p:cNvSpPr/>
          <p:nvPr/>
        </p:nvSpPr>
        <p:spPr>
          <a:xfrm>
            <a:off x="257174" y="1790163"/>
            <a:ext cx="1639360" cy="3490175"/>
          </a:xfrm>
          <a:prstGeom prst="wedgeRectCallout">
            <a:avLst>
              <a:gd name="adj1" fmla="val 67634"/>
              <a:gd name="adj2" fmla="val -30668"/>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rgbClr val="333333"/>
                </a:solidFill>
              </a:rPr>
              <a:t>A significantly higher proportion of CIOs than CEOs feel that there is significant improvement necessary for business value metrics and stakeholder satisfaction reporting</a:t>
            </a:r>
            <a:r>
              <a:rPr lang="en-CA" sz="1200" dirty="0">
                <a:solidFill>
                  <a:srgbClr val="333333"/>
                </a:solidFill>
              </a:rPr>
              <a:t>.</a:t>
            </a:r>
          </a:p>
        </p:txBody>
      </p:sp>
      <p:sp>
        <p:nvSpPr>
          <p:cNvPr id="9" name="Rectangle 8"/>
          <p:cNvSpPr/>
          <p:nvPr/>
        </p:nvSpPr>
        <p:spPr>
          <a:xfrm>
            <a:off x="3408874" y="6175786"/>
            <a:ext cx="4107837" cy="231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333333"/>
                </a:solidFill>
              </a:rPr>
              <a:t>Source: Info-Tech CIO-CXO Alignment Diagnostic Survey</a:t>
            </a:r>
          </a:p>
        </p:txBody>
      </p:sp>
    </p:spTree>
    <p:extLst>
      <p:ext uri="{BB962C8B-B14F-4D97-AF65-F5344CB8AC3E}">
        <p14:creationId xmlns:p14="http://schemas.microsoft.com/office/powerpoint/2010/main" val="234387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Meaningless metrics are a headache for the business</a:t>
            </a:r>
          </a:p>
        </p:txBody>
      </p:sp>
      <p:sp>
        <p:nvSpPr>
          <p:cNvPr id="3" name="TextBox 2"/>
          <p:cNvSpPr txBox="1"/>
          <p:nvPr/>
        </p:nvSpPr>
        <p:spPr>
          <a:xfrm>
            <a:off x="257174" y="1380551"/>
            <a:ext cx="8620125" cy="584775"/>
          </a:xfrm>
          <a:prstGeom prst="rect">
            <a:avLst/>
          </a:prstGeom>
          <a:solidFill>
            <a:schemeClr val="bg2">
              <a:lumMod val="95000"/>
            </a:schemeClr>
          </a:solidFill>
        </p:spPr>
        <p:txBody>
          <a:bodyPr wrap="square" rtlCol="0">
            <a:spAutoFit/>
          </a:bodyPr>
          <a:lstStyle/>
          <a:p>
            <a:r>
              <a:rPr lang="en-CA" sz="1600" b="1" dirty="0">
                <a:solidFill>
                  <a:srgbClr val="D9A210"/>
                </a:solidFill>
              </a:rPr>
              <a:t>A major pitfall of many IT organizations is that they often provide pages of technical metrics that are meaningless to </a:t>
            </a:r>
            <a:r>
              <a:rPr lang="en-CA" sz="1600" b="1" dirty="0">
                <a:solidFill>
                  <a:schemeClr val="accent2"/>
                </a:solidFill>
              </a:rPr>
              <a:t>their </a:t>
            </a:r>
            <a:r>
              <a:rPr lang="en-CA" sz="1600" b="1" dirty="0">
                <a:solidFill>
                  <a:srgbClr val="D9A210"/>
                </a:solidFill>
              </a:rPr>
              <a:t>business stakeholders. </a:t>
            </a:r>
            <a:endParaRPr lang="en-CA" b="1" i="1" dirty="0">
              <a:solidFill>
                <a:srgbClr val="333333"/>
              </a:solidFill>
            </a:endParaRPr>
          </a:p>
        </p:txBody>
      </p:sp>
      <p:grpSp>
        <p:nvGrpSpPr>
          <p:cNvPr id="4" name="Group 4"/>
          <p:cNvGrpSpPr/>
          <p:nvPr/>
        </p:nvGrpSpPr>
        <p:grpSpPr>
          <a:xfrm>
            <a:off x="236580" y="2265408"/>
            <a:ext cx="4280318" cy="1078268"/>
            <a:chOff x="256159" y="1682860"/>
            <a:chExt cx="5104264" cy="1078268"/>
          </a:xfrm>
        </p:grpSpPr>
        <p:sp>
          <p:nvSpPr>
            <p:cNvPr id="5" name="Rectangle 6"/>
            <p:cNvSpPr/>
            <p:nvPr/>
          </p:nvSpPr>
          <p:spPr>
            <a:xfrm>
              <a:off x="886621" y="1682860"/>
              <a:ext cx="4473802" cy="990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CA" sz="1400" b="1" dirty="0">
                  <a:solidFill>
                    <a:srgbClr val="29475F"/>
                  </a:solidFill>
                </a:rPr>
                <a:t>Too Many Metrics</a:t>
              </a:r>
            </a:p>
            <a:p>
              <a:r>
                <a:rPr lang="en-CA" sz="1200" dirty="0">
                  <a:solidFill>
                    <a:srgbClr val="333333"/>
                  </a:solidFill>
                </a:rPr>
                <a:t>Too many metrics are provided and business leaders don’t know what to do with these metrics.</a:t>
              </a:r>
            </a:p>
          </p:txBody>
        </p:sp>
        <p:sp>
          <p:nvSpPr>
            <p:cNvPr id="6" name="TextBox 7"/>
            <p:cNvSpPr txBox="1"/>
            <p:nvPr/>
          </p:nvSpPr>
          <p:spPr>
            <a:xfrm>
              <a:off x="256159" y="1745465"/>
              <a:ext cx="1001865" cy="1015663"/>
            </a:xfrm>
            <a:prstGeom prst="rect">
              <a:avLst/>
            </a:prstGeom>
          </p:spPr>
          <p:txBody>
            <a:bodyPr wrap="square" rtlCol="0">
              <a:spAutoFit/>
            </a:bodyPr>
            <a:lstStyle/>
            <a:p>
              <a:r>
                <a:rPr lang="en-CA" sz="6000" b="1" dirty="0">
                  <a:solidFill>
                    <a:srgbClr val="243F54"/>
                  </a:solidFill>
                </a:rPr>
                <a:t>1</a:t>
              </a:r>
            </a:p>
          </p:txBody>
        </p:sp>
      </p:grpSp>
      <p:grpSp>
        <p:nvGrpSpPr>
          <p:cNvPr id="7" name="Group 19"/>
          <p:cNvGrpSpPr/>
          <p:nvPr/>
        </p:nvGrpSpPr>
        <p:grpSpPr>
          <a:xfrm>
            <a:off x="236580" y="3616475"/>
            <a:ext cx="4295047" cy="1078268"/>
            <a:chOff x="261347" y="2887896"/>
            <a:chExt cx="5121830" cy="1078268"/>
          </a:xfrm>
        </p:grpSpPr>
        <p:sp>
          <p:nvSpPr>
            <p:cNvPr id="8" name="Rectangle 25"/>
            <p:cNvSpPr/>
            <p:nvPr/>
          </p:nvSpPr>
          <p:spPr>
            <a:xfrm>
              <a:off x="899544" y="2887896"/>
              <a:ext cx="4483633" cy="990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CA" sz="1400" b="1" dirty="0">
                  <a:solidFill>
                    <a:srgbClr val="29475F"/>
                  </a:solidFill>
                </a:rPr>
                <a:t>Metrics Are Too Technical</a:t>
              </a:r>
            </a:p>
            <a:p>
              <a:r>
                <a:rPr lang="en-CA" sz="1200" dirty="0">
                  <a:solidFill>
                    <a:srgbClr val="333333"/>
                  </a:solidFill>
                </a:rPr>
                <a:t>IT provides </a:t>
              </a:r>
              <a:r>
                <a:rPr lang="en-CA" sz="1200" dirty="0">
                  <a:solidFill>
                    <a:schemeClr val="tx1"/>
                  </a:solidFill>
                </a:rPr>
                <a:t>technical metrics that are hard to relate to </a:t>
              </a:r>
              <a:r>
                <a:rPr lang="en-CA" sz="1200" dirty="0">
                  <a:solidFill>
                    <a:srgbClr val="333333"/>
                  </a:solidFill>
                </a:rPr>
                <a:t>business needs, and methods of calculating metrics are not clearly understood, articulated, and agreed on. </a:t>
              </a:r>
            </a:p>
          </p:txBody>
        </p:sp>
        <p:sp>
          <p:nvSpPr>
            <p:cNvPr id="9" name="TextBox 30"/>
            <p:cNvSpPr txBox="1"/>
            <p:nvPr/>
          </p:nvSpPr>
          <p:spPr>
            <a:xfrm>
              <a:off x="261347" y="2950501"/>
              <a:ext cx="1001865" cy="1015663"/>
            </a:xfrm>
            <a:prstGeom prst="rect">
              <a:avLst/>
            </a:prstGeom>
          </p:spPr>
          <p:txBody>
            <a:bodyPr wrap="square" rtlCol="0">
              <a:spAutoFit/>
            </a:bodyPr>
            <a:lstStyle/>
            <a:p>
              <a:r>
                <a:rPr lang="en-CA" sz="6000" b="1" dirty="0">
                  <a:solidFill>
                    <a:srgbClr val="243F54"/>
                  </a:solidFill>
                </a:rPr>
                <a:t>2</a:t>
              </a:r>
            </a:p>
          </p:txBody>
        </p:sp>
      </p:grpSp>
      <p:grpSp>
        <p:nvGrpSpPr>
          <p:cNvPr id="10" name="Group 40"/>
          <p:cNvGrpSpPr/>
          <p:nvPr/>
        </p:nvGrpSpPr>
        <p:grpSpPr>
          <a:xfrm>
            <a:off x="236580" y="4967541"/>
            <a:ext cx="4300913" cy="1078268"/>
            <a:chOff x="241432" y="4093038"/>
            <a:chExt cx="5128825" cy="1078268"/>
          </a:xfrm>
        </p:grpSpPr>
        <p:sp>
          <p:nvSpPr>
            <p:cNvPr id="11" name="Rectangle 41"/>
            <p:cNvSpPr/>
            <p:nvPr/>
          </p:nvSpPr>
          <p:spPr>
            <a:xfrm>
              <a:off x="886623" y="4093038"/>
              <a:ext cx="4483634" cy="990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CA" sz="1400" b="1" dirty="0">
                  <a:solidFill>
                    <a:srgbClr val="29475F"/>
                  </a:solidFill>
                </a:rPr>
                <a:t>Metrics Have No Business Value</a:t>
              </a:r>
            </a:p>
            <a:p>
              <a:r>
                <a:rPr lang="en-CA" sz="1200" dirty="0">
                  <a:solidFill>
                    <a:srgbClr val="333333"/>
                  </a:solidFill>
                </a:rPr>
                <a:t>Service metrics are not mapped to business goals/objectives and they drive incorrect actions or spend.</a:t>
              </a:r>
            </a:p>
          </p:txBody>
        </p:sp>
        <p:sp>
          <p:nvSpPr>
            <p:cNvPr id="12" name="TextBox 42"/>
            <p:cNvSpPr txBox="1"/>
            <p:nvPr/>
          </p:nvSpPr>
          <p:spPr>
            <a:xfrm>
              <a:off x="241432" y="4155643"/>
              <a:ext cx="1001865" cy="1015663"/>
            </a:xfrm>
            <a:prstGeom prst="rect">
              <a:avLst/>
            </a:prstGeom>
          </p:spPr>
          <p:txBody>
            <a:bodyPr wrap="square" rtlCol="0">
              <a:spAutoFit/>
            </a:bodyPr>
            <a:lstStyle/>
            <a:p>
              <a:r>
                <a:rPr lang="en-CA" sz="6000" b="1" dirty="0">
                  <a:solidFill>
                    <a:srgbClr val="243F54"/>
                  </a:solidFill>
                </a:rPr>
                <a:t>3</a:t>
              </a:r>
            </a:p>
          </p:txBody>
        </p:sp>
      </p:grpSp>
      <p:sp>
        <p:nvSpPr>
          <p:cNvPr id="16" name="TextBox 15"/>
          <p:cNvSpPr txBox="1"/>
          <p:nvPr/>
        </p:nvSpPr>
        <p:spPr>
          <a:xfrm>
            <a:off x="5066804" y="2452901"/>
            <a:ext cx="3235475" cy="1384995"/>
          </a:xfrm>
          <a:prstGeom prst="rect">
            <a:avLst/>
          </a:prstGeom>
          <a:noFill/>
        </p:spPr>
        <p:txBody>
          <a:bodyPr wrap="square" rtlCol="0">
            <a:spAutoFit/>
          </a:bodyPr>
          <a:lstStyle/>
          <a:p>
            <a:pPr algn="ctr"/>
            <a:r>
              <a:rPr lang="en-CA" sz="1400" dirty="0">
                <a:solidFill>
                  <a:srgbClr val="333333"/>
                </a:solidFill>
              </a:rPr>
              <a:t>When </a:t>
            </a:r>
            <a:r>
              <a:rPr lang="en-CA" sz="1400" dirty="0"/>
              <a:t>considering only CEOs </a:t>
            </a:r>
            <a:r>
              <a:rPr lang="en-CA" sz="1400" dirty="0">
                <a:solidFill>
                  <a:srgbClr val="333333"/>
                </a:solidFill>
              </a:rPr>
              <a:t>who said that stakeholder satisfaction reporting needed significant improvement, the average satisfaction score goes down to 61.6%, which is a drop in satisfaction of 12%.</a:t>
            </a:r>
          </a:p>
        </p:txBody>
      </p:sp>
      <p:grpSp>
        <p:nvGrpSpPr>
          <p:cNvPr id="14" name="Group 13"/>
          <p:cNvGrpSpPr/>
          <p:nvPr/>
        </p:nvGrpSpPr>
        <p:grpSpPr>
          <a:xfrm>
            <a:off x="5766549" y="4241841"/>
            <a:ext cx="1803616" cy="1598028"/>
            <a:chOff x="5811409" y="4241841"/>
            <a:chExt cx="1803616" cy="1598028"/>
          </a:xfrm>
        </p:grpSpPr>
        <p:sp>
          <p:nvSpPr>
            <p:cNvPr id="13" name="Rectangle 12"/>
            <p:cNvSpPr/>
            <p:nvPr/>
          </p:nvSpPr>
          <p:spPr>
            <a:xfrm>
              <a:off x="5868537" y="4263259"/>
              <a:ext cx="423080" cy="15766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7" name="Rectangle 16"/>
            <p:cNvSpPr/>
            <p:nvPr/>
          </p:nvSpPr>
          <p:spPr>
            <a:xfrm>
              <a:off x="7030708" y="4566907"/>
              <a:ext cx="423080" cy="12729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cxnSp>
          <p:nvCxnSpPr>
            <p:cNvPr id="18" name="Straight Arrow Connector 17"/>
            <p:cNvCxnSpPr>
              <a:endCxn id="17" idx="0"/>
            </p:cNvCxnSpPr>
            <p:nvPr/>
          </p:nvCxnSpPr>
          <p:spPr>
            <a:xfrm>
              <a:off x="6291617" y="4241841"/>
              <a:ext cx="950631" cy="32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811409" y="4685467"/>
              <a:ext cx="641445" cy="323165"/>
            </a:xfrm>
            <a:prstGeom prst="rect">
              <a:avLst/>
            </a:prstGeom>
          </p:spPr>
          <p:txBody>
            <a:bodyPr wrap="square" rtlCol="0">
              <a:spAutoFit/>
            </a:bodyPr>
            <a:lstStyle/>
            <a:p>
              <a:r>
                <a:rPr lang="en-CA" sz="1500" b="1" dirty="0">
                  <a:solidFill>
                    <a:srgbClr val="FFFFFF"/>
                  </a:solidFill>
                </a:rPr>
                <a:t>73%</a:t>
              </a:r>
            </a:p>
          </p:txBody>
        </p:sp>
        <p:sp>
          <p:nvSpPr>
            <p:cNvPr id="20" name="TextBox 19"/>
            <p:cNvSpPr txBox="1"/>
            <p:nvPr/>
          </p:nvSpPr>
          <p:spPr>
            <a:xfrm>
              <a:off x="6973580" y="4862744"/>
              <a:ext cx="641445" cy="323165"/>
            </a:xfrm>
            <a:prstGeom prst="rect">
              <a:avLst/>
            </a:prstGeom>
          </p:spPr>
          <p:txBody>
            <a:bodyPr wrap="square" rtlCol="0">
              <a:spAutoFit/>
            </a:bodyPr>
            <a:lstStyle/>
            <a:p>
              <a:r>
                <a:rPr lang="en-CA" sz="1500" b="1" dirty="0">
                  <a:solidFill>
                    <a:srgbClr val="FFFFFF"/>
                  </a:solidFill>
                </a:rPr>
                <a:t>61%</a:t>
              </a:r>
            </a:p>
          </p:txBody>
        </p:sp>
      </p:grpSp>
      <p:sp>
        <p:nvSpPr>
          <p:cNvPr id="22" name="Rectangle 21"/>
          <p:cNvSpPr/>
          <p:nvPr/>
        </p:nvSpPr>
        <p:spPr>
          <a:xfrm>
            <a:off x="1340076" y="6262049"/>
            <a:ext cx="6551203" cy="231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333333"/>
                </a:solidFill>
              </a:rPr>
              <a:t>Source: Info-Tech Research Group CIO-CXO Alignment Diagnostic Survey</a:t>
            </a:r>
          </a:p>
        </p:txBody>
      </p:sp>
    </p:spTree>
    <p:extLst>
      <p:ext uri="{BB962C8B-B14F-4D97-AF65-F5344CB8AC3E}">
        <p14:creationId xmlns:p14="http://schemas.microsoft.com/office/powerpoint/2010/main" val="45035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55588"/>
            <a:ext cx="8717009" cy="877887"/>
          </a:xfrm>
        </p:spPr>
        <p:txBody>
          <a:bodyPr/>
          <a:lstStyle/>
          <a:p>
            <a:r>
              <a:rPr lang="en-CA" dirty="0"/>
              <a:t>Poorly designed metrics hurt IT’s image within the organization </a:t>
            </a:r>
          </a:p>
        </p:txBody>
      </p:sp>
      <p:sp>
        <p:nvSpPr>
          <p:cNvPr id="3" name="TextBox 2"/>
          <p:cNvSpPr txBox="1"/>
          <p:nvPr/>
        </p:nvSpPr>
        <p:spPr>
          <a:xfrm>
            <a:off x="257174" y="1380551"/>
            <a:ext cx="8620125" cy="584775"/>
          </a:xfrm>
          <a:prstGeom prst="rect">
            <a:avLst/>
          </a:prstGeom>
          <a:solidFill>
            <a:schemeClr val="bg2">
              <a:lumMod val="95000"/>
            </a:schemeClr>
          </a:solidFill>
        </p:spPr>
        <p:txBody>
          <a:bodyPr wrap="square" rtlCol="0">
            <a:spAutoFit/>
          </a:bodyPr>
          <a:lstStyle/>
          <a:p>
            <a:r>
              <a:rPr lang="en-CA" sz="1600" b="1" dirty="0">
                <a:solidFill>
                  <a:srgbClr val="D9A210"/>
                </a:solidFill>
              </a:rPr>
              <a:t>By providing metrics that do not articulate the value of IT services, IT reinforces its role as a utility provider and an outsider to strategic decisions. </a:t>
            </a:r>
            <a:endParaRPr lang="en-CA" b="1" i="1" dirty="0">
              <a:solidFill>
                <a:srgbClr val="333333"/>
              </a:solidFill>
            </a:endParaRPr>
          </a:p>
        </p:txBody>
      </p:sp>
      <p:grpSp>
        <p:nvGrpSpPr>
          <p:cNvPr id="13" name="Group 46"/>
          <p:cNvGrpSpPr/>
          <p:nvPr/>
        </p:nvGrpSpPr>
        <p:grpSpPr>
          <a:xfrm>
            <a:off x="4578040" y="2281493"/>
            <a:ext cx="4212357" cy="1031052"/>
            <a:chOff x="261347" y="5301229"/>
            <a:chExt cx="4212357" cy="1031052"/>
          </a:xfrm>
        </p:grpSpPr>
        <p:sp>
          <p:nvSpPr>
            <p:cNvPr id="14" name="TextBox 47"/>
            <p:cNvSpPr txBox="1"/>
            <p:nvPr/>
          </p:nvSpPr>
          <p:spPr>
            <a:xfrm>
              <a:off x="873704" y="5301229"/>
              <a:ext cx="3600000" cy="861774"/>
            </a:xfrm>
            <a:prstGeom prst="rect">
              <a:avLst/>
            </a:prstGeom>
            <a:solidFill>
              <a:schemeClr val="accent3">
                <a:lumMod val="40000"/>
                <a:lumOff val="60000"/>
              </a:schemeClr>
            </a:solidFill>
          </p:spPr>
          <p:txBody>
            <a:bodyPr wrap="square" rtlCol="0">
              <a:spAutoFit/>
            </a:bodyPr>
            <a:lstStyle/>
            <a:p>
              <a:r>
                <a:rPr lang="en-CA" sz="1400" b="1" dirty="0">
                  <a:solidFill>
                    <a:schemeClr val="accent1"/>
                  </a:solidFill>
                </a:rPr>
                <a:t>Reinforce t</a:t>
              </a:r>
              <a:r>
                <a:rPr lang="en-CA" sz="1400" b="1" dirty="0">
                  <a:solidFill>
                    <a:srgbClr val="29475F"/>
                  </a:solidFill>
                </a:rPr>
                <a:t>he wrong behavior</a:t>
              </a:r>
            </a:p>
            <a:p>
              <a:r>
                <a:rPr lang="en-CA" sz="1200" dirty="0">
                  <a:solidFill>
                    <a:schemeClr val="accent1"/>
                  </a:solidFill>
                </a:rPr>
                <a:t>The wrong metrics drive us-against-them, siloed thinking within IT, and meeting metric targets is prioritized over providing meaningful outcomes. </a:t>
              </a:r>
            </a:p>
          </p:txBody>
        </p:sp>
        <p:sp>
          <p:nvSpPr>
            <p:cNvPr id="15" name="TextBox 48"/>
            <p:cNvSpPr txBox="1"/>
            <p:nvPr/>
          </p:nvSpPr>
          <p:spPr>
            <a:xfrm>
              <a:off x="261347" y="5316618"/>
              <a:ext cx="1001865" cy="1015663"/>
            </a:xfrm>
            <a:prstGeom prst="rect">
              <a:avLst/>
            </a:prstGeom>
          </p:spPr>
          <p:txBody>
            <a:bodyPr wrap="square" rtlCol="0">
              <a:spAutoFit/>
            </a:bodyPr>
            <a:lstStyle/>
            <a:p>
              <a:r>
                <a:rPr lang="en-CA" sz="6000" b="1" dirty="0">
                  <a:solidFill>
                    <a:srgbClr val="243F54"/>
                  </a:solidFill>
                </a:rPr>
                <a:t>1</a:t>
              </a:r>
            </a:p>
          </p:txBody>
        </p:sp>
      </p:grpSp>
      <p:grpSp>
        <p:nvGrpSpPr>
          <p:cNvPr id="16" name="Group 46"/>
          <p:cNvGrpSpPr/>
          <p:nvPr/>
        </p:nvGrpSpPr>
        <p:grpSpPr>
          <a:xfrm>
            <a:off x="4578040" y="3649570"/>
            <a:ext cx="4212357" cy="1031052"/>
            <a:chOff x="261347" y="5301229"/>
            <a:chExt cx="4212357" cy="1031052"/>
          </a:xfrm>
        </p:grpSpPr>
        <p:sp>
          <p:nvSpPr>
            <p:cNvPr id="17" name="TextBox 47"/>
            <p:cNvSpPr txBox="1"/>
            <p:nvPr/>
          </p:nvSpPr>
          <p:spPr>
            <a:xfrm>
              <a:off x="873704" y="5301229"/>
              <a:ext cx="3600000" cy="861774"/>
            </a:xfrm>
            <a:prstGeom prst="rect">
              <a:avLst/>
            </a:prstGeom>
            <a:solidFill>
              <a:schemeClr val="accent3">
                <a:lumMod val="40000"/>
                <a:lumOff val="60000"/>
              </a:schemeClr>
            </a:solidFill>
          </p:spPr>
          <p:txBody>
            <a:bodyPr wrap="square" rtlCol="0" anchor="ctr">
              <a:noAutofit/>
            </a:bodyPr>
            <a:lstStyle/>
            <a:p>
              <a:r>
                <a:rPr lang="en-CA" sz="1400" b="1" dirty="0">
                  <a:solidFill>
                    <a:schemeClr val="accent1"/>
                  </a:solidFill>
                </a:rPr>
                <a:t>Do not </a:t>
              </a:r>
              <a:r>
                <a:rPr lang="en-CA" sz="1400" b="1" dirty="0">
                  <a:solidFill>
                    <a:srgbClr val="29475F"/>
                  </a:solidFill>
                </a:rPr>
                <a:t>reflect user experience</a:t>
              </a:r>
            </a:p>
            <a:p>
              <a:r>
                <a:rPr lang="en-CA" sz="1200" dirty="0">
                  <a:solidFill>
                    <a:schemeClr val="accent1"/>
                  </a:solidFill>
                </a:rPr>
                <a:t>Metrics don’t align with actual business/user experience, reinforcing a poor view of IT services. </a:t>
              </a:r>
            </a:p>
          </p:txBody>
        </p:sp>
        <p:sp>
          <p:nvSpPr>
            <p:cNvPr id="18" name="TextBox 48"/>
            <p:cNvSpPr txBox="1"/>
            <p:nvPr/>
          </p:nvSpPr>
          <p:spPr>
            <a:xfrm>
              <a:off x="261347" y="5316618"/>
              <a:ext cx="1001865" cy="1015663"/>
            </a:xfrm>
            <a:prstGeom prst="rect">
              <a:avLst/>
            </a:prstGeom>
          </p:spPr>
          <p:txBody>
            <a:bodyPr wrap="square" rtlCol="0">
              <a:spAutoFit/>
            </a:bodyPr>
            <a:lstStyle/>
            <a:p>
              <a:r>
                <a:rPr lang="en-CA" sz="6000" b="1" dirty="0">
                  <a:solidFill>
                    <a:srgbClr val="243F54"/>
                  </a:solidFill>
                </a:rPr>
                <a:t>2</a:t>
              </a:r>
            </a:p>
          </p:txBody>
        </p:sp>
      </p:grpSp>
      <p:grpSp>
        <p:nvGrpSpPr>
          <p:cNvPr id="19" name="Group 46"/>
          <p:cNvGrpSpPr/>
          <p:nvPr/>
        </p:nvGrpSpPr>
        <p:grpSpPr>
          <a:xfrm>
            <a:off x="4578040" y="5017647"/>
            <a:ext cx="4212357" cy="1031052"/>
            <a:chOff x="261347" y="5301229"/>
            <a:chExt cx="4212357" cy="1031052"/>
          </a:xfrm>
        </p:grpSpPr>
        <p:sp>
          <p:nvSpPr>
            <p:cNvPr id="20" name="TextBox 47"/>
            <p:cNvSpPr txBox="1"/>
            <p:nvPr/>
          </p:nvSpPr>
          <p:spPr>
            <a:xfrm>
              <a:off x="873704" y="5301229"/>
              <a:ext cx="3600000" cy="861774"/>
            </a:xfrm>
            <a:prstGeom prst="rect">
              <a:avLst/>
            </a:prstGeom>
            <a:solidFill>
              <a:schemeClr val="accent3">
                <a:lumMod val="40000"/>
                <a:lumOff val="60000"/>
              </a:schemeClr>
            </a:solidFill>
          </p:spPr>
          <p:txBody>
            <a:bodyPr wrap="square" rtlCol="0">
              <a:spAutoFit/>
            </a:bodyPr>
            <a:lstStyle/>
            <a:p>
              <a:r>
                <a:rPr lang="en-CA" sz="1400" b="1" dirty="0">
                  <a:solidFill>
                    <a:srgbClr val="29475F"/>
                  </a:solidFill>
                </a:rPr>
                <a:t>Effort </a:t>
              </a:r>
              <a:r>
                <a:rPr lang="en-CA" sz="1400" dirty="0">
                  <a:solidFill>
                    <a:srgbClr val="29475F"/>
                  </a:solidFill>
                </a:rPr>
                <a:t>≠ </a:t>
              </a:r>
              <a:r>
                <a:rPr lang="en-CA" sz="1400" b="1" dirty="0">
                  <a:solidFill>
                    <a:srgbClr val="29475F"/>
                  </a:solidFill>
                </a:rPr>
                <a:t>Value</a:t>
              </a:r>
            </a:p>
            <a:p>
              <a:r>
                <a:rPr lang="en-CA" sz="1200" dirty="0">
                  <a:solidFill>
                    <a:schemeClr val="accent1"/>
                  </a:solidFill>
                </a:rPr>
                <a:t>Investing dedicated resources and effort to the achievement of the wrong metrics will only leave IT more constrained for other important initiatives. </a:t>
              </a:r>
            </a:p>
          </p:txBody>
        </p:sp>
        <p:sp>
          <p:nvSpPr>
            <p:cNvPr id="21" name="TextBox 48"/>
            <p:cNvSpPr txBox="1"/>
            <p:nvPr/>
          </p:nvSpPr>
          <p:spPr>
            <a:xfrm>
              <a:off x="261347" y="5316618"/>
              <a:ext cx="1001865" cy="1015663"/>
            </a:xfrm>
            <a:prstGeom prst="rect">
              <a:avLst/>
            </a:prstGeom>
          </p:spPr>
          <p:txBody>
            <a:bodyPr wrap="square" rtlCol="0">
              <a:spAutoFit/>
            </a:bodyPr>
            <a:lstStyle/>
            <a:p>
              <a:r>
                <a:rPr lang="en-CA" sz="6000" b="1" dirty="0">
                  <a:solidFill>
                    <a:srgbClr val="243F54"/>
                  </a:solidFill>
                </a:rPr>
                <a:t>3</a:t>
              </a:r>
            </a:p>
          </p:txBody>
        </p:sp>
      </p:grpSp>
      <p:sp>
        <p:nvSpPr>
          <p:cNvPr id="24" name="TextBox 23"/>
          <p:cNvSpPr txBox="1"/>
          <p:nvPr/>
        </p:nvSpPr>
        <p:spPr>
          <a:xfrm>
            <a:off x="390301" y="2207635"/>
            <a:ext cx="4161070" cy="692497"/>
          </a:xfrm>
          <a:prstGeom prst="rect">
            <a:avLst/>
          </a:prstGeom>
          <a:noFill/>
        </p:spPr>
        <p:txBody>
          <a:bodyPr wrap="square" rtlCol="0">
            <a:spAutoFit/>
          </a:bodyPr>
          <a:lstStyle/>
          <a:p>
            <a:pPr algn="ctr"/>
            <a:r>
              <a:rPr lang="en-CA" sz="1300" dirty="0"/>
              <a:t>When the CIOs believe business value metrics weren’t required, 50% of their CEOs said that significant improvements were necessary.</a:t>
            </a:r>
          </a:p>
        </p:txBody>
      </p:sp>
      <p:graphicFrame>
        <p:nvGraphicFramePr>
          <p:cNvPr id="25" name="Chart 24"/>
          <p:cNvGraphicFramePr>
            <a:graphicFrameLocks/>
          </p:cNvGraphicFramePr>
          <p:nvPr>
            <p:extLst>
              <p:ext uri="{D42A27DB-BD31-4B8C-83A1-F6EECF244321}">
                <p14:modId xmlns:p14="http://schemas.microsoft.com/office/powerpoint/2010/main" val="1382269129"/>
              </p:ext>
            </p:extLst>
          </p:nvPr>
        </p:nvGraphicFramePr>
        <p:xfrm>
          <a:off x="257174" y="3115576"/>
          <a:ext cx="4470734" cy="3163301"/>
        </p:xfrm>
        <a:graphic>
          <a:graphicData uri="http://schemas.openxmlformats.org/drawingml/2006/chart">
            <c:chart xmlns:c="http://schemas.openxmlformats.org/drawingml/2006/chart" xmlns:r="http://schemas.openxmlformats.org/officeDocument/2006/relationships" r:id="rId2"/>
          </a:graphicData>
        </a:graphic>
      </p:graphicFrame>
      <p:sp>
        <p:nvSpPr>
          <p:cNvPr id="22" name="Rectangle 21"/>
          <p:cNvSpPr/>
          <p:nvPr/>
        </p:nvSpPr>
        <p:spPr>
          <a:xfrm>
            <a:off x="345443" y="6108114"/>
            <a:ext cx="4294197" cy="231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333333"/>
                </a:solidFill>
              </a:rPr>
              <a:t>Source: Info-Tech Research Group CIO-CXO Alignment Diagnostic Survey</a:t>
            </a:r>
          </a:p>
        </p:txBody>
      </p:sp>
    </p:spTree>
    <p:extLst>
      <p:ext uri="{BB962C8B-B14F-4D97-AF65-F5344CB8AC3E}">
        <p14:creationId xmlns:p14="http://schemas.microsoft.com/office/powerpoint/2010/main" val="2080828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26785" y="4135899"/>
            <a:ext cx="8260784" cy="2008436"/>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Rectangle 1"/>
          <p:cNvSpPr/>
          <p:nvPr/>
        </p:nvSpPr>
        <p:spPr>
          <a:xfrm>
            <a:off x="426785" y="2474980"/>
            <a:ext cx="8260784" cy="715798"/>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4" name="TextBox 3"/>
          <p:cNvSpPr txBox="1"/>
          <p:nvPr/>
        </p:nvSpPr>
        <p:spPr>
          <a:xfrm>
            <a:off x="4584880" y="2581128"/>
            <a:ext cx="4102689" cy="2893100"/>
          </a:xfrm>
          <a:prstGeom prst="rect">
            <a:avLst/>
          </a:prstGeom>
        </p:spPr>
        <p:txBody>
          <a:bodyPr wrap="square" rtlCol="0">
            <a:spAutoFit/>
          </a:bodyPr>
          <a:lstStyle/>
          <a:p>
            <a:r>
              <a:rPr lang="en-CA" sz="1300" dirty="0">
                <a:solidFill>
                  <a:srgbClr val="333333"/>
                </a:solidFill>
              </a:rPr>
              <a:t>For each business process, business stakeholders and their </a:t>
            </a:r>
            <a:r>
              <a:rPr lang="en-CA" sz="1300" b="1" i="1" dirty="0">
                <a:solidFill>
                  <a:srgbClr val="333333"/>
                </a:solidFill>
              </a:rPr>
              <a:t>goals and objectives </a:t>
            </a:r>
            <a:r>
              <a:rPr lang="en-CA" sz="1300" dirty="0">
                <a:solidFill>
                  <a:srgbClr val="333333"/>
                </a:solidFill>
              </a:rPr>
              <a:t>should be identified. </a:t>
            </a:r>
          </a:p>
          <a:p>
            <a:r>
              <a:rPr lang="en-CA" sz="1300" dirty="0">
                <a:solidFill>
                  <a:srgbClr val="333333"/>
                </a:solidFill>
              </a:rPr>
              <a:t>  </a:t>
            </a:r>
          </a:p>
          <a:p>
            <a:r>
              <a:rPr lang="en-CA" sz="1300" dirty="0">
                <a:solidFill>
                  <a:srgbClr val="333333"/>
                </a:solidFill>
              </a:rPr>
              <a:t>For each business activity that supports the completion of a business process, define the </a:t>
            </a:r>
            <a:r>
              <a:rPr lang="en-CA" sz="1300" b="1" i="1" dirty="0">
                <a:solidFill>
                  <a:srgbClr val="333333"/>
                </a:solidFill>
              </a:rPr>
              <a:t>success criteria</a:t>
            </a:r>
            <a:r>
              <a:rPr lang="en-CA" sz="1300" dirty="0">
                <a:solidFill>
                  <a:srgbClr val="333333"/>
                </a:solidFill>
              </a:rPr>
              <a:t> that must be met in order to produce the desirable outcome. </a:t>
            </a:r>
          </a:p>
          <a:p>
            <a:endParaRPr lang="en-CA" sz="1300" dirty="0">
              <a:solidFill>
                <a:srgbClr val="333333"/>
              </a:solidFill>
            </a:endParaRPr>
          </a:p>
          <a:p>
            <a:endParaRPr lang="en-CA" sz="1300" dirty="0">
              <a:solidFill>
                <a:srgbClr val="333333"/>
              </a:solidFill>
            </a:endParaRPr>
          </a:p>
          <a:p>
            <a:r>
              <a:rPr lang="en-CA" sz="1300" dirty="0">
                <a:solidFill>
                  <a:srgbClr val="333333"/>
                </a:solidFill>
              </a:rPr>
              <a:t>Identify the </a:t>
            </a:r>
            <a:r>
              <a:rPr lang="en-CA" sz="1300" b="1" i="1" dirty="0">
                <a:solidFill>
                  <a:srgbClr val="333333"/>
                </a:solidFill>
              </a:rPr>
              <a:t>IT services </a:t>
            </a:r>
            <a:r>
              <a:rPr lang="en-CA" sz="1300" dirty="0">
                <a:solidFill>
                  <a:srgbClr val="333333"/>
                </a:solidFill>
              </a:rPr>
              <a:t>that are used by business stakeholders for each business activity. Measure the performance of these services from a business perspective to arrive at the appropriate service metrics. </a:t>
            </a:r>
          </a:p>
        </p:txBody>
      </p:sp>
      <p:sp>
        <p:nvSpPr>
          <p:cNvPr id="3" name="Title 2"/>
          <p:cNvSpPr>
            <a:spLocks noGrp="1"/>
          </p:cNvSpPr>
          <p:nvPr>
            <p:ph type="title"/>
          </p:nvPr>
        </p:nvSpPr>
        <p:spPr/>
        <p:txBody>
          <a:bodyPr/>
          <a:lstStyle/>
          <a:p>
            <a:r>
              <a:rPr lang="en-CA" dirty="0"/>
              <a:t>Articulate meaningful service performance that supports the achievement of business outcomes</a:t>
            </a:r>
          </a:p>
        </p:txBody>
      </p:sp>
      <p:sp>
        <p:nvSpPr>
          <p:cNvPr id="6" name="TextBox 5"/>
          <p:cNvSpPr txBox="1"/>
          <p:nvPr/>
        </p:nvSpPr>
        <p:spPr>
          <a:xfrm>
            <a:off x="257174" y="1253860"/>
            <a:ext cx="8371973" cy="553998"/>
          </a:xfrm>
          <a:prstGeom prst="rect">
            <a:avLst/>
          </a:prstGeom>
        </p:spPr>
        <p:txBody>
          <a:bodyPr wrap="square" rtlCol="0">
            <a:spAutoFit/>
          </a:bodyPr>
          <a:lstStyle/>
          <a:p>
            <a:r>
              <a:rPr lang="en-CA" sz="1500" b="1" dirty="0">
                <a:solidFill>
                  <a:srgbClr val="333333"/>
                </a:solidFill>
              </a:rPr>
              <a:t>Service metrics measure the performance of </a:t>
            </a:r>
            <a:r>
              <a:rPr lang="en-CA" sz="1500" b="1" dirty="0"/>
              <a:t>IT services </a:t>
            </a:r>
            <a:r>
              <a:rPr lang="en-CA" sz="1500" b="1" dirty="0">
                <a:solidFill>
                  <a:srgbClr val="333333"/>
                </a:solidFill>
              </a:rPr>
              <a:t>and how they enable or drive the activity outcomes. </a:t>
            </a:r>
          </a:p>
        </p:txBody>
      </p:sp>
      <p:grpSp>
        <p:nvGrpSpPr>
          <p:cNvPr id="21" name="Group 20"/>
          <p:cNvGrpSpPr/>
          <p:nvPr/>
        </p:nvGrpSpPr>
        <p:grpSpPr>
          <a:xfrm>
            <a:off x="426785" y="2599447"/>
            <a:ext cx="3812179" cy="3289932"/>
            <a:chOff x="894862" y="2695086"/>
            <a:chExt cx="3812179" cy="3289932"/>
          </a:xfrm>
        </p:grpSpPr>
        <p:sp>
          <p:nvSpPr>
            <p:cNvPr id="8" name="Rectangle 7"/>
            <p:cNvSpPr/>
            <p:nvPr/>
          </p:nvSpPr>
          <p:spPr>
            <a:xfrm>
              <a:off x="894862" y="2695086"/>
              <a:ext cx="3785352" cy="4565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29475F"/>
                  </a:solidFill>
                </a:rPr>
                <a:t>Business Process </a:t>
              </a:r>
            </a:p>
          </p:txBody>
        </p:sp>
        <p:sp>
          <p:nvSpPr>
            <p:cNvPr id="9" name="Rectangle 8"/>
            <p:cNvSpPr/>
            <p:nvPr/>
          </p:nvSpPr>
          <p:spPr>
            <a:xfrm>
              <a:off x="894862" y="3407855"/>
              <a:ext cx="1286733" cy="6154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Business Activity</a:t>
              </a:r>
            </a:p>
          </p:txBody>
        </p:sp>
        <p:sp>
          <p:nvSpPr>
            <p:cNvPr id="10" name="Rectangle 9"/>
            <p:cNvSpPr/>
            <p:nvPr/>
          </p:nvSpPr>
          <p:spPr>
            <a:xfrm>
              <a:off x="2225841" y="3407853"/>
              <a:ext cx="1205572" cy="6154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Business Activity</a:t>
              </a:r>
            </a:p>
          </p:txBody>
        </p:sp>
        <p:sp>
          <p:nvSpPr>
            <p:cNvPr id="11" name="Rectangle 10"/>
            <p:cNvSpPr/>
            <p:nvPr/>
          </p:nvSpPr>
          <p:spPr>
            <a:xfrm>
              <a:off x="3475659" y="3407853"/>
              <a:ext cx="1205627" cy="6154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Business Activity</a:t>
              </a:r>
            </a:p>
          </p:txBody>
        </p:sp>
        <p:sp>
          <p:nvSpPr>
            <p:cNvPr id="12" name="Rectangle 11"/>
            <p:cNvSpPr/>
            <p:nvPr/>
          </p:nvSpPr>
          <p:spPr>
            <a:xfrm>
              <a:off x="2235703" y="4411844"/>
              <a:ext cx="1205572" cy="429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IT Service </a:t>
              </a:r>
            </a:p>
          </p:txBody>
        </p:sp>
        <p:sp>
          <p:nvSpPr>
            <p:cNvPr id="13" name="Rectangle 12"/>
            <p:cNvSpPr/>
            <p:nvPr/>
          </p:nvSpPr>
          <p:spPr>
            <a:xfrm>
              <a:off x="2225841" y="4958585"/>
              <a:ext cx="1205572" cy="429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IT Service </a:t>
              </a:r>
            </a:p>
          </p:txBody>
        </p:sp>
        <p:sp>
          <p:nvSpPr>
            <p:cNvPr id="14" name="Rectangle 13"/>
            <p:cNvSpPr/>
            <p:nvPr/>
          </p:nvSpPr>
          <p:spPr>
            <a:xfrm>
              <a:off x="2225841" y="5555483"/>
              <a:ext cx="1205572" cy="429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IT Service </a:t>
              </a:r>
            </a:p>
          </p:txBody>
        </p:sp>
        <p:sp>
          <p:nvSpPr>
            <p:cNvPr id="15" name="Rectangle 14"/>
            <p:cNvSpPr/>
            <p:nvPr/>
          </p:nvSpPr>
          <p:spPr>
            <a:xfrm>
              <a:off x="3501469" y="4411844"/>
              <a:ext cx="1205572" cy="429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IT Service </a:t>
              </a:r>
            </a:p>
          </p:txBody>
        </p:sp>
        <p:sp>
          <p:nvSpPr>
            <p:cNvPr id="16" name="Rectangle 15"/>
            <p:cNvSpPr/>
            <p:nvPr/>
          </p:nvSpPr>
          <p:spPr>
            <a:xfrm>
              <a:off x="918818" y="4426524"/>
              <a:ext cx="1205572" cy="429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IT Service </a:t>
              </a:r>
            </a:p>
          </p:txBody>
        </p:sp>
        <p:sp>
          <p:nvSpPr>
            <p:cNvPr id="17" name="Rectangle 16"/>
            <p:cNvSpPr/>
            <p:nvPr/>
          </p:nvSpPr>
          <p:spPr>
            <a:xfrm>
              <a:off x="3501469" y="4973204"/>
              <a:ext cx="1205572" cy="429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IT Service </a:t>
              </a:r>
            </a:p>
          </p:txBody>
        </p:sp>
      </p:grpSp>
      <p:sp>
        <p:nvSpPr>
          <p:cNvPr id="20" name="Rectangle 19"/>
          <p:cNvSpPr/>
          <p:nvPr/>
        </p:nvSpPr>
        <p:spPr>
          <a:xfrm>
            <a:off x="257173" y="1925064"/>
            <a:ext cx="8371974" cy="492443"/>
          </a:xfrm>
          <a:prstGeom prst="rect">
            <a:avLst/>
          </a:prstGeom>
        </p:spPr>
        <p:txBody>
          <a:bodyPr wrap="square">
            <a:spAutoFit/>
          </a:bodyPr>
          <a:lstStyle/>
          <a:p>
            <a:r>
              <a:rPr lang="en-CA" sz="1300" dirty="0">
                <a:solidFill>
                  <a:srgbClr val="333333"/>
                </a:solidFill>
              </a:rPr>
              <a:t>A business process consists of multiple business activities. In many cases, these business activities require one or more supporting IT services. </a:t>
            </a:r>
          </a:p>
        </p:txBody>
      </p:sp>
    </p:spTree>
    <p:extLst>
      <p:ext uri="{BB962C8B-B14F-4D97-AF65-F5344CB8AC3E}">
        <p14:creationId xmlns:p14="http://schemas.microsoft.com/office/powerpoint/2010/main" val="21571649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3543</Words>
  <Application>Microsoft Office PowerPoint</Application>
  <PresentationFormat>On-screen Show (4:3)</PresentationFormat>
  <Paragraphs>373</Paragraphs>
  <Slides>25</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25</vt:i4>
      </vt:variant>
      <vt:variant>
        <vt:lpstr>Custom Shows</vt:lpstr>
      </vt:variant>
      <vt:variant>
        <vt:i4>1</vt:i4>
      </vt:variant>
    </vt:vector>
  </HeadingPairs>
  <TitlesOfParts>
    <vt:vector size="32" baseType="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Service metrics 101</vt:lpstr>
      <vt:lpstr>The majority of CIOs feel metrics relating to business value and stakeholder satisfaction require significant improvement</vt:lpstr>
      <vt:lpstr>Meaningless metrics are a headache for the business</vt:lpstr>
      <vt:lpstr>Poorly designed metrics hurt IT’s image within the organization </vt:lpstr>
      <vt:lpstr>Articulate meaningful service performance that supports the achievement of business outcomes</vt:lpstr>
      <vt:lpstr>Differentiate between different types of metrics</vt:lpstr>
      <vt:lpstr>Implementing service metrics is a key step in becoming a service provider and business partner </vt:lpstr>
      <vt:lpstr>Which processes drive service metrics? </vt:lpstr>
      <vt:lpstr>Which processes drive service metrics? </vt:lpstr>
      <vt:lpstr>Effective service metrics will deliver both service gains and relationship gains </vt:lpstr>
      <vt:lpstr>Don’t let conventional wisdom become your roadblock</vt:lpstr>
      <vt:lpstr>Our three-phase approach to service metrics development</vt:lpstr>
      <vt:lpstr>CIOs must actively lead the design of the service metrics program</vt:lpstr>
      <vt:lpstr>Measure the success of your service metrics </vt:lpstr>
      <vt:lpstr>Measure the success of your service metrics </vt:lpstr>
      <vt:lpstr>Demonstrate monetary value and impact through the service metrics program </vt:lpstr>
      <vt:lpstr>PowerPoint Presentation</vt:lpstr>
      <vt:lpstr>Use these icons to help direct you as you navigate this research </vt:lpstr>
      <vt:lpstr>Info-Tech offers various levels of support to best suit your needs</vt:lpstr>
      <vt:lpstr>Develop meaningful service metrics to ensure business and user satisfaction</vt:lpstr>
      <vt:lpstr>Workshop overview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2016-11-02T21:35:55Z</dcterms:created>
  <dcterms:modified xsi:type="dcterms:W3CDTF">2020-07-13T12:30:27Z</dcterms:modified>
</cp:coreProperties>
</file>