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4.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5" r:id="rId1"/>
  </p:sldMasterIdLst>
  <p:notesMasterIdLst>
    <p:notesMasterId r:id="rId17"/>
  </p:notesMasterIdLst>
  <p:handoutMasterIdLst>
    <p:handoutMasterId r:id="rId18"/>
  </p:handoutMasterIdLst>
  <p:sldIdLst>
    <p:sldId id="278" r:id="rId2"/>
    <p:sldId id="924" r:id="rId3"/>
    <p:sldId id="403" r:id="rId4"/>
    <p:sldId id="399" r:id="rId5"/>
    <p:sldId id="725" r:id="rId6"/>
    <p:sldId id="719" r:id="rId7"/>
    <p:sldId id="919" r:id="rId8"/>
    <p:sldId id="918" r:id="rId9"/>
    <p:sldId id="723" r:id="rId10"/>
    <p:sldId id="424" r:id="rId11"/>
    <p:sldId id="852" r:id="rId12"/>
    <p:sldId id="427" r:id="rId13"/>
    <p:sldId id="926" r:id="rId14"/>
    <p:sldId id="922" r:id="rId15"/>
    <p:sldId id="923" r:id="rId16"/>
  </p:sldIdLst>
  <p:sldSz cx="9144000" cy="6858000" type="screen4x3"/>
  <p:notesSz cx="6858000" cy="9144000"/>
  <p:custShowLst>
    <p:custShow name="Custom Show 1" id="0">
      <p:sldLst>
        <p:sld r:id="rId2"/>
      </p:sldLst>
    </p:custShow>
  </p:custShowLst>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83DC1864-2267-42D8-869B-74D3FC322049}">
          <p14:sldIdLst>
            <p14:sldId id="278"/>
            <p14:sldId id="924"/>
          </p14:sldIdLst>
        </p14:section>
        <p14:section name="Introduction" id="{84FCD5F7-ADF0-4D52-A454-FEA42EA2FD55}">
          <p14:sldIdLst>
            <p14:sldId id="403"/>
            <p14:sldId id="399"/>
          </p14:sldIdLst>
        </p14:section>
        <p14:section name="The CIO's Brief" id="{DD6C3B3F-C625-48B1-A87B-6F4DCF912AD9}">
          <p14:sldIdLst>
            <p14:sldId id="725"/>
            <p14:sldId id="719"/>
            <p14:sldId id="919"/>
            <p14:sldId id="918"/>
            <p14:sldId id="723"/>
            <p14:sldId id="424"/>
            <p14:sldId id="852"/>
            <p14:sldId id="427"/>
          </p14:sldIdLst>
        </p14:section>
        <p14:section name="Next Steps" id="{85F7EECD-FF25-49A0-A3E0-151B5916B6FD}">
          <p14:sldIdLst>
            <p14:sldId id="926"/>
            <p14:sldId id="922"/>
            <p14:sldId id="92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DBE8"/>
    <a:srgbClr val="E5E9EC"/>
    <a:srgbClr val="B4CFE6"/>
    <a:srgbClr val="7CADD4"/>
    <a:srgbClr val="DFE8AA"/>
    <a:srgbClr val="B0C534"/>
    <a:srgbClr val="497EA9"/>
    <a:srgbClr val="29475F"/>
    <a:srgbClr val="427198"/>
    <a:srgbClr val="355B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5512" autoAdjust="0"/>
  </p:normalViewPr>
  <p:slideViewPr>
    <p:cSldViewPr snapToGrid="0">
      <p:cViewPr>
        <p:scale>
          <a:sx n="100" d="100"/>
          <a:sy n="100" d="100"/>
        </p:scale>
        <p:origin x="2694" y="5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r>
              <a:rPr lang="en-CA" b="1" dirty="0" smtClean="0"/>
              <a:t>Pain Points for Organizations with  Low and High Resourcing Maturity*</a:t>
            </a:r>
            <a:endParaRPr lang="en-CA" b="1" dirty="0"/>
          </a:p>
        </c:rich>
      </c:tx>
      <c:layout>
        <c:manualLayout>
          <c:xMode val="edge"/>
          <c:yMode val="edge"/>
          <c:x val="0.41784222571640373"/>
          <c:y val="2.4448583377850931E-3"/>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Low Maturity (n=87)</c:v>
                </c:pt>
              </c:strCache>
            </c:strRef>
          </c:tx>
          <c:spPr>
            <a:solidFill>
              <a:schemeClr val="accent1"/>
            </a:solidFill>
            <a:ln>
              <a:noFill/>
            </a:ln>
            <a:effectLst/>
          </c:spPr>
          <c:invertIfNegative val="0"/>
          <c:cat>
            <c:strRef>
              <c:f>Sheet1!$A$2:$A$7</c:f>
              <c:strCache>
                <c:ptCount val="6"/>
                <c:pt idx="0">
                  <c:v>Over-committed resources</c:v>
                </c:pt>
                <c:pt idx="1">
                  <c:v>Constant change that affects assignments and availability</c:v>
                </c:pt>
                <c:pt idx="2">
                  <c:v>Inaccurate resource estimates</c:v>
                </c:pt>
                <c:pt idx="3">
                  <c:v>Inability to identify the right resources at the right time for project assignments</c:v>
                </c:pt>
                <c:pt idx="4">
                  <c:v>Insufficient visibility into resource capacity</c:v>
                </c:pt>
                <c:pt idx="5">
                  <c:v>Lack of combined, holistic view of both resource capacity and pipeline demand</c:v>
                </c:pt>
              </c:strCache>
            </c:strRef>
          </c:cat>
          <c:val>
            <c:numRef>
              <c:f>Sheet1!$B$2:$B$7</c:f>
              <c:numCache>
                <c:formatCode>General</c:formatCode>
                <c:ptCount val="6"/>
                <c:pt idx="0">
                  <c:v>83</c:v>
                </c:pt>
                <c:pt idx="1">
                  <c:v>66</c:v>
                </c:pt>
                <c:pt idx="2">
                  <c:v>60</c:v>
                </c:pt>
                <c:pt idx="3">
                  <c:v>43</c:v>
                </c:pt>
                <c:pt idx="4">
                  <c:v>77</c:v>
                </c:pt>
                <c:pt idx="5">
                  <c:v>75</c:v>
                </c:pt>
              </c:numCache>
            </c:numRef>
          </c:val>
        </c:ser>
        <c:ser>
          <c:idx val="1"/>
          <c:order val="1"/>
          <c:tx>
            <c:strRef>
              <c:f>Sheet1!$C$1</c:f>
              <c:strCache>
                <c:ptCount val="1"/>
                <c:pt idx="0">
                  <c:v>High Maturity (n=59)</c:v>
                </c:pt>
              </c:strCache>
            </c:strRef>
          </c:tx>
          <c:spPr>
            <a:solidFill>
              <a:schemeClr val="accent2"/>
            </a:solidFill>
            <a:ln>
              <a:noFill/>
            </a:ln>
            <a:effectLst/>
          </c:spPr>
          <c:invertIfNegative val="0"/>
          <c:cat>
            <c:strRef>
              <c:f>Sheet1!$A$2:$A$7</c:f>
              <c:strCache>
                <c:ptCount val="6"/>
                <c:pt idx="0">
                  <c:v>Over-committed resources</c:v>
                </c:pt>
                <c:pt idx="1">
                  <c:v>Constant change that affects assignments and availability</c:v>
                </c:pt>
                <c:pt idx="2">
                  <c:v>Inaccurate resource estimates</c:v>
                </c:pt>
                <c:pt idx="3">
                  <c:v>Inability to identify the right resources at the right time for project assignments</c:v>
                </c:pt>
                <c:pt idx="4">
                  <c:v>Insufficient visibility into resource capacity</c:v>
                </c:pt>
                <c:pt idx="5">
                  <c:v>Lack of combined, holistic view of both resource capacity and pipeline demand</c:v>
                </c:pt>
              </c:strCache>
            </c:strRef>
          </c:cat>
          <c:val>
            <c:numRef>
              <c:f>Sheet1!$C$2:$C$7</c:f>
              <c:numCache>
                <c:formatCode>General</c:formatCode>
                <c:ptCount val="6"/>
                <c:pt idx="0">
                  <c:v>41</c:v>
                </c:pt>
                <c:pt idx="1">
                  <c:v>36</c:v>
                </c:pt>
                <c:pt idx="2">
                  <c:v>28</c:v>
                </c:pt>
                <c:pt idx="3">
                  <c:v>15</c:v>
                </c:pt>
                <c:pt idx="4">
                  <c:v>14</c:v>
                </c:pt>
                <c:pt idx="5">
                  <c:v>15</c:v>
                </c:pt>
              </c:numCache>
            </c:numRef>
          </c:val>
        </c:ser>
        <c:dLbls>
          <c:showLegendKey val="0"/>
          <c:showVal val="0"/>
          <c:showCatName val="0"/>
          <c:showSerName val="0"/>
          <c:showPercent val="0"/>
          <c:showBubbleSize val="0"/>
        </c:dLbls>
        <c:gapWidth val="75"/>
        <c:overlap val="-25"/>
        <c:axId val="164800048"/>
        <c:axId val="151232328"/>
      </c:barChart>
      <c:catAx>
        <c:axId val="164800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51232328"/>
        <c:crosses val="autoZero"/>
        <c:auto val="1"/>
        <c:lblAlgn val="ctr"/>
        <c:lblOffset val="100"/>
        <c:noMultiLvlLbl val="0"/>
      </c:catAx>
      <c:valAx>
        <c:axId val="15123232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4800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b="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manualLayout>
          <c:layoutTarget val="inner"/>
          <c:xMode val="edge"/>
          <c:yMode val="edge"/>
          <c:x val="3.1746031746031744E-2"/>
          <c:y val="2.8753993610223641E-2"/>
          <c:w val="0.95238095238095233"/>
          <c:h val="0.95846645367412142"/>
        </c:manualLayout>
      </c:layout>
      <c:pieChart>
        <c:varyColors val="1"/>
        <c:dLbls>
          <c:showLegendKey val="0"/>
          <c:showVal val="0"/>
          <c:showCatName val="0"/>
          <c:showSerName val="0"/>
          <c:showPercent val="0"/>
          <c:showBubbleSize val="0"/>
          <c:showLeaderLines val="0"/>
        </c:dLbls>
        <c:firstSliceAng val="0"/>
      </c:pieChart>
      <c:spPr>
        <a:noFill/>
        <a:ln w="22791">
          <a:noFill/>
        </a:ln>
        <a:effectLst/>
      </c:spPr>
    </c:plotArea>
    <c:plotVisOnly val="1"/>
    <c:dispBlanksAs val="zero"/>
    <c:showDLblsOverMax val="0"/>
  </c:chart>
  <c:spPr>
    <a:solidFill>
      <a:schemeClr val="accent4"/>
    </a:solidFill>
    <a:ln w="9525" cap="flat" cmpd="sng" algn="ctr">
      <a:noFill/>
      <a:prstDash val="solid"/>
    </a:ln>
    <a:effectLst/>
  </c:spPr>
  <c:txPr>
    <a:bodyPr/>
    <a:lstStyle/>
    <a:p>
      <a:pPr>
        <a:defRPr sz="1077" b="1" i="0" u="none" strike="noStrike" baseline="0">
          <a:solidFill>
            <a:schemeClr val="tx1"/>
          </a:solidFill>
          <a:latin typeface="Calibri"/>
          <a:ea typeface="Calibri"/>
          <a:cs typeface="Calibri"/>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0.38596</cdr:x>
      <cdr:y>0.06669</cdr:y>
    </cdr:from>
    <cdr:to>
      <cdr:x>0.49551</cdr:x>
      <cdr:y>0.47829</cdr:y>
    </cdr:to>
    <cdr:cxnSp macro="">
      <cdr:nvCxnSpPr>
        <cdr:cNvPr id="3" name="Straight Connector 2"/>
        <cdr:cNvCxnSpPr/>
      </cdr:nvCxnSpPr>
      <cdr:spPr>
        <a:xfrm xmlns:a="http://schemas.openxmlformats.org/drawingml/2006/main" flipH="1" flipV="1">
          <a:off x="989513" y="156666"/>
          <a:ext cx="280859" cy="966864"/>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0.12455</cdr:x>
      <cdr:y>0.32367</cdr:y>
    </cdr:from>
    <cdr:to>
      <cdr:x>0.87984</cdr:x>
      <cdr:y>0.63049</cdr:y>
    </cdr:to>
    <cdr:cxnSp macro="">
      <cdr:nvCxnSpPr>
        <cdr:cNvPr id="5" name="Straight Connector 4"/>
        <cdr:cNvCxnSpPr/>
      </cdr:nvCxnSpPr>
      <cdr:spPr>
        <a:xfrm xmlns:a="http://schemas.openxmlformats.org/drawingml/2006/main" flipV="1">
          <a:off x="319326" y="760316"/>
          <a:ext cx="1936376" cy="720738"/>
        </a:xfrm>
        <a:prstGeom xmlns:a="http://schemas.openxmlformats.org/drawingml/2006/main" prst="line">
          <a:avLst/>
        </a:prstGeom>
        <a:ln xmlns:a="http://schemas.openxmlformats.org/drawingml/2006/main" w="1905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5/27/2015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5/27/2015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4055574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2346700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881888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610322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5" Type="http://schemas.openxmlformats.org/officeDocument/2006/relationships/tags" Target="../tags/tag6.xml"/><Relationship Id="rId4" Type="http://schemas.openxmlformats.org/officeDocument/2006/relationships/tags" Target="../tags/tag5.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10.xml"/><Relationship Id="rId7"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GuidedImplementations@infotech.com"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829667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Small 1 Large">
    <p:spTree>
      <p:nvGrpSpPr>
        <p:cNvPr id="1" name=""/>
        <p:cNvGrpSpPr/>
        <p:nvPr/>
      </p:nvGrpSpPr>
      <p:grpSpPr>
        <a:xfrm>
          <a:off x="0" y="0"/>
          <a:ext cx="0" cy="0"/>
          <a:chOff x="0" y="0"/>
          <a:chExt cx="0" cy="0"/>
        </a:xfrm>
      </p:grpSpPr>
      <p:sp>
        <p:nvSpPr>
          <p:cNvPr id="17" name="Text Placeholder 13"/>
          <p:cNvSpPr>
            <a:spLocks noGrp="1"/>
          </p:cNvSpPr>
          <p:nvPr>
            <p:ph type="body" sz="quarter" idx="12" hasCustomPrompt="1"/>
          </p:nvPr>
        </p:nvSpPr>
        <p:spPr>
          <a:xfrm>
            <a:off x="261455" y="3323354"/>
            <a:ext cx="8615844" cy="320040"/>
          </a:xfr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6" name="Text Placeholder 13"/>
          <p:cNvSpPr>
            <a:spLocks noGrp="1"/>
          </p:cNvSpPr>
          <p:nvPr>
            <p:ph type="body" sz="quarter" idx="11" hasCustomPrompt="1"/>
          </p:nvPr>
        </p:nvSpPr>
        <p:spPr>
          <a:xfrm>
            <a:off x="4612662" y="1210647"/>
            <a:ext cx="4267532"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solidFill>
                  <a:schemeClr val="lt1"/>
                </a:solidFill>
              </a:defRPr>
            </a:lvl1pPr>
          </a:lstStyle>
          <a:p>
            <a:pPr marL="0" lvl="0" defTabSz="914400" eaLnBrk="1" latinLnBrk="0" hangingPunct="1"/>
            <a:r>
              <a:rPr lang="en-US" dirty="0" smtClean="0"/>
              <a:t>Click to replace text (Arial, 14pt)</a:t>
            </a:r>
          </a:p>
        </p:txBody>
      </p:sp>
      <p:sp>
        <p:nvSpPr>
          <p:cNvPr id="15" name="Text Placeholder 13"/>
          <p:cNvSpPr>
            <a:spLocks noGrp="1"/>
          </p:cNvSpPr>
          <p:nvPr>
            <p:ph type="body" sz="quarter" idx="10" hasCustomPrompt="1"/>
          </p:nvPr>
        </p:nvSpPr>
        <p:spPr>
          <a:xfrm>
            <a:off x="257727" y="1210647"/>
            <a:ext cx="4267532" cy="320040"/>
          </a:xfrm>
          <a:solidFill>
            <a:srgbClr val="5A7D5C"/>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633920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 slide - Group activit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6686" cy="877887"/>
          </a:xfrm>
        </p:spPr>
        <p:txBody>
          <a:bodyPr/>
          <a:lstStyle>
            <a:lvl1pPr>
              <a:defRPr baseline="0"/>
            </a:lvl1pPr>
          </a:lstStyle>
          <a:p>
            <a:r>
              <a:rPr lang="en-US" dirty="0" smtClean="0"/>
              <a:t>Activity slide – Group activity (Georgia, 24pt)</a:t>
            </a:r>
            <a:endParaRPr lang="en-US" dirty="0"/>
          </a:p>
        </p:txBody>
      </p:sp>
      <p:pic>
        <p:nvPicPr>
          <p:cNvPr id="3" name="Picture 2"/>
          <p:cNvPicPr>
            <a:picLocks noChangeAspect="1"/>
          </p:cNvPicPr>
          <p:nvPr/>
        </p:nvPicPr>
        <p:blipFill rotWithShape="1">
          <a:blip r:embed="rId2"/>
          <a:srcRect l="10611" t="14400" r="8358" b="4767"/>
          <a:stretch/>
        </p:blipFill>
        <p:spPr>
          <a:xfrm>
            <a:off x="8174830" y="420243"/>
            <a:ext cx="702469" cy="548575"/>
          </a:xfrm>
          <a:prstGeom prst="rect">
            <a:avLst/>
          </a:prstGeom>
        </p:spPr>
      </p:pic>
      <p:sp>
        <p:nvSpPr>
          <p:cNvPr id="6"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Picture Placeholder 7"/>
          <p:cNvSpPr>
            <a:spLocks noGrp="1"/>
          </p:cNvSpPr>
          <p:nvPr>
            <p:ph type="pic" sz="quarter" idx="11" hasCustomPrompt="1"/>
          </p:nvPr>
        </p:nvSpPr>
        <p:spPr>
          <a:xfrm>
            <a:off x="4872227" y="1419476"/>
            <a:ext cx="4005072" cy="3786187"/>
          </a:xfrm>
        </p:spPr>
        <p:txBody>
          <a:bodyPr/>
          <a:lstStyle>
            <a:lvl1pPr>
              <a:defRPr/>
            </a:lvl1pPr>
          </a:lstStyle>
          <a:p>
            <a:r>
              <a:rPr lang="en-US" dirty="0" smtClean="0"/>
              <a:t>Put a picture, text box, or insight box here.</a:t>
            </a:r>
            <a:endParaRPr lang="en-US" dirty="0"/>
          </a:p>
        </p:txBody>
      </p:sp>
      <p:cxnSp>
        <p:nvCxnSpPr>
          <p:cNvPr id="7" name="Straight Connector 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srcRect l="10611" t="14400" r="8358" b="4767"/>
          <a:stretch/>
        </p:blipFill>
        <p:spPr>
          <a:xfrm>
            <a:off x="8174830" y="420243"/>
            <a:ext cx="702469" cy="548575"/>
          </a:xfrm>
          <a:prstGeom prst="rect">
            <a:avLst/>
          </a:prstGeom>
        </p:spPr>
      </p:pic>
    </p:spTree>
    <p:extLst>
      <p:ext uri="{BB962C8B-B14F-4D97-AF65-F5344CB8AC3E}">
        <p14:creationId xmlns:p14="http://schemas.microsoft.com/office/powerpoint/2010/main" val="51072804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 Slide - Whitebo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763256" cy="877887"/>
          </a:xfrm>
        </p:spPr>
        <p:txBody>
          <a:bodyPr/>
          <a:lstStyle>
            <a:lvl1pPr>
              <a:defRPr baseline="0"/>
            </a:lvl1pPr>
          </a:lstStyle>
          <a:p>
            <a:r>
              <a:rPr lang="en-US" dirty="0" smtClean="0"/>
              <a:t>Activity slide – Whiteboard (Georgia, 24pt)</a:t>
            </a:r>
            <a:endParaRPr lang="en-US" dirty="0"/>
          </a:p>
        </p:txBody>
      </p:sp>
      <p:sp>
        <p:nvSpPr>
          <p:cNvPr id="8" name="Picture Placeholder 7"/>
          <p:cNvSpPr>
            <a:spLocks noGrp="1"/>
          </p:cNvSpPr>
          <p:nvPr>
            <p:ph type="pic" sz="quarter" idx="11" hasCustomPrompt="1"/>
          </p:nvPr>
        </p:nvSpPr>
        <p:spPr>
          <a:xfrm>
            <a:off x="4872227" y="1419476"/>
            <a:ext cx="4005072" cy="3786187"/>
          </a:xfrm>
        </p:spPr>
        <p:txBody>
          <a:bodyPr/>
          <a:lstStyle/>
          <a:p>
            <a:r>
              <a:rPr lang="en-US" dirty="0" smtClean="0"/>
              <a:t>Put a picture, text box, or insight box here.</a:t>
            </a:r>
            <a:endParaRPr lang="en-US" dirty="0"/>
          </a:p>
        </p:txBody>
      </p:sp>
      <p:pic>
        <p:nvPicPr>
          <p:cNvPr id="7" name="Picture 6"/>
          <p:cNvPicPr>
            <a:picLocks noChangeAspect="1"/>
          </p:cNvPicPr>
          <p:nvPr/>
        </p:nvPicPr>
        <p:blipFill rotWithShape="1">
          <a:blip r:embed="rId2"/>
          <a:srcRect l="8531" r="19901" b="39093"/>
          <a:stretch/>
        </p:blipFill>
        <p:spPr>
          <a:xfrm>
            <a:off x="8102202" y="360947"/>
            <a:ext cx="796512" cy="713008"/>
          </a:xfrm>
          <a:prstGeom prst="rect">
            <a:avLst/>
          </a:prstGeom>
        </p:spPr>
      </p:pic>
      <p:cxnSp>
        <p:nvCxnSpPr>
          <p:cNvPr id="9" name="Straight Connector 8"/>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65703"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0"/>
          </p:nvPr>
        </p:nvSpPr>
        <p:spPr>
          <a:xfrm>
            <a:off x="257174" y="1419476"/>
            <a:ext cx="4002004" cy="3786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0" name="Picture 9"/>
          <p:cNvPicPr>
            <a:picLocks noChangeAspect="1"/>
          </p:cNvPicPr>
          <p:nvPr userDrawn="1"/>
        </p:nvPicPr>
        <p:blipFill rotWithShape="1">
          <a:blip r:embed="rId2"/>
          <a:srcRect l="8531" r="19901" b="39093"/>
          <a:stretch/>
        </p:blipFill>
        <p:spPr>
          <a:xfrm>
            <a:off x="8102202" y="360947"/>
            <a:ext cx="796512" cy="713008"/>
          </a:xfrm>
          <a:prstGeom prst="rect">
            <a:avLst/>
          </a:prstGeom>
        </p:spPr>
      </p:pic>
    </p:spTree>
    <p:extLst>
      <p:ext uri="{BB962C8B-B14F-4D97-AF65-F5344CB8AC3E}">
        <p14:creationId xmlns:p14="http://schemas.microsoft.com/office/powerpoint/2010/main" val="407422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2_Tool Activity - First use">
    <p:spTree>
      <p:nvGrpSpPr>
        <p:cNvPr id="1" name=""/>
        <p:cNvGrpSpPr/>
        <p:nvPr/>
      </p:nvGrpSpPr>
      <p:grpSpPr>
        <a:xfrm>
          <a:off x="0" y="0"/>
          <a:ext cx="0" cy="0"/>
          <a:chOff x="0" y="0"/>
          <a:chExt cx="0" cy="0"/>
        </a:xfrm>
      </p:grpSpPr>
      <p:sp>
        <p:nvSpPr>
          <p:cNvPr id="15" name="Pentagon 14"/>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 (First Use) </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7" name="Rounded Rectangular Callout 6"/>
          <p:cNvSpPr/>
          <p:nvPr/>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4"/>
            <a:ext cx="3917950" cy="3879056"/>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20" name="Picture 19"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sp>
        <p:nvSpPr>
          <p:cNvPr id="21" name="Rounded Rectangular Callout 20"/>
          <p:cNvSpPr/>
          <p:nvPr userDrawn="1"/>
        </p:nvSpPr>
        <p:spPr>
          <a:xfrm>
            <a:off x="793670" y="5324398"/>
            <a:ext cx="2700300" cy="989003"/>
          </a:xfrm>
          <a:prstGeom prst="wedgeRoundRectCallout">
            <a:avLst>
              <a:gd name="adj1" fmla="val 70556"/>
              <a:gd name="adj2" fmla="val 23025"/>
              <a:gd name="adj3" fmla="val 1666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dirty="0" smtClean="0">
                <a:solidFill>
                  <a:srgbClr val="333333">
                    <a:lumMod val="75000"/>
                  </a:srgbClr>
                </a:solidFill>
              </a:rPr>
              <a:t>Look for this icon at the bottom right of slides where recording data into the tool is required.</a:t>
            </a:r>
            <a:endParaRPr lang="en-US" sz="1400" dirty="0">
              <a:solidFill>
                <a:srgbClr val="333333">
                  <a:lumMod val="75000"/>
                </a:srgbClr>
              </a:solidFill>
            </a:endParaRPr>
          </a:p>
        </p:txBody>
      </p:sp>
      <p:cxnSp>
        <p:nvCxnSpPr>
          <p:cNvPr id="22" name="Straight Connector 21"/>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174987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ool Activity">
    <p:spTree>
      <p:nvGrpSpPr>
        <p:cNvPr id="1" name=""/>
        <p:cNvGrpSpPr/>
        <p:nvPr/>
      </p:nvGrpSpPr>
      <p:grpSpPr>
        <a:xfrm>
          <a:off x="0" y="0"/>
          <a:ext cx="0" cy="0"/>
          <a:chOff x="0" y="0"/>
          <a:chExt cx="0" cy="0"/>
        </a:xfrm>
      </p:grpSpPr>
      <p:sp>
        <p:nvSpPr>
          <p:cNvPr id="13" name="Pentagon 12"/>
          <p:cNvSpPr/>
          <p:nvPr userDrawn="1">
            <p:custDataLst>
              <p:tags r:id="rId1"/>
            </p:custDataLst>
          </p:nvPr>
        </p:nvSpPr>
        <p:spPr>
          <a:xfrm>
            <a:off x="4734057" y="5528703"/>
            <a:ext cx="4143243" cy="719933"/>
          </a:xfrm>
          <a:prstGeom prst="homePlate">
            <a:avLst/>
          </a:prstGeom>
          <a:noFill/>
          <a:ln>
            <a:solidFill>
              <a:srgbClr val="D17D0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smtClean="0"/>
              <a:t>Activity Slide - Tool</a:t>
            </a:r>
            <a:endParaRPr lang="en-US" dirty="0"/>
          </a:p>
        </p:txBody>
      </p:sp>
      <p:sp>
        <p:nvSpPr>
          <p:cNvPr id="3" name="Pentagon 2"/>
          <p:cNvSpPr/>
          <p:nvPr>
            <p:custDataLst>
              <p:tags r:id="rId2"/>
            </p:custDataLst>
          </p:nvPr>
        </p:nvSpPr>
        <p:spPr>
          <a:xfrm>
            <a:off x="4734057" y="5528703"/>
            <a:ext cx="4143243" cy="719933"/>
          </a:xfrm>
          <a:prstGeom prst="homePlate">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2575" fontAlgn="base">
              <a:spcBef>
                <a:spcPct val="0"/>
              </a:spcBef>
              <a:spcAft>
                <a:spcPct val="0"/>
              </a:spcAft>
            </a:pPr>
            <a:endParaRPr lang="en-CA" sz="1400" b="1" dirty="0">
              <a:solidFill>
                <a:srgbClr val="FFFFFF"/>
              </a:solidFill>
            </a:endParaRPr>
          </a:p>
        </p:txBody>
      </p:sp>
      <p:grpSp>
        <p:nvGrpSpPr>
          <p:cNvPr id="4" name="Group 25"/>
          <p:cNvGrpSpPr/>
          <p:nvPr>
            <p:custDataLst>
              <p:tags r:id="rId3"/>
            </p:custDataLst>
          </p:nvPr>
        </p:nvGrpSpPr>
        <p:grpSpPr>
          <a:xfrm>
            <a:off x="4126861" y="5463937"/>
            <a:ext cx="875098" cy="849464"/>
            <a:chOff x="3375893" y="3714688"/>
            <a:chExt cx="815991" cy="792088"/>
          </a:xfrm>
          <a:solidFill>
            <a:schemeClr val="bg1">
              <a:lumMod val="85000"/>
            </a:schemeClr>
          </a:solidFill>
        </p:grpSpPr>
        <p:sp>
          <p:nvSpPr>
            <p:cNvPr id="5" name="Rounded Rectangle 4"/>
            <p:cNvSpPr/>
            <p:nvPr>
              <p:custDataLst>
                <p:tags r:id="rId5"/>
              </p:custDataLst>
            </p:nvPr>
          </p:nvSpPr>
          <p:spPr>
            <a:xfrm>
              <a:off x="3375893" y="3714688"/>
              <a:ext cx="815991" cy="792088"/>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6" name="Picture 5" descr="tool.wmf"/>
            <p:cNvPicPr>
              <a:picLocks noChangeAspect="1"/>
            </p:cNvPicPr>
            <p:nvPr>
              <p:custDataLst>
                <p:tags r:id="rId6"/>
              </p:custDataLst>
            </p:nvPr>
          </p:nvPicPr>
          <p:blipFill>
            <a:blip r:embed="rId8" cstate="print"/>
            <a:stretch>
              <a:fillRect/>
            </a:stretch>
          </p:blipFill>
          <p:spPr>
            <a:xfrm>
              <a:off x="3463829" y="3795631"/>
              <a:ext cx="633902" cy="614790"/>
            </a:xfrm>
            <a:prstGeom prst="rect">
              <a:avLst/>
            </a:prstGeom>
            <a:grpFill/>
          </p:spPr>
        </p:pic>
      </p:grpSp>
      <p:sp>
        <p:nvSpPr>
          <p:cNvPr id="12" name="Text Placeholder 11"/>
          <p:cNvSpPr>
            <a:spLocks noGrp="1"/>
          </p:cNvSpPr>
          <p:nvPr>
            <p:ph type="body" sz="quarter" idx="10" hasCustomPrompt="1"/>
          </p:nvPr>
        </p:nvSpPr>
        <p:spPr>
          <a:xfrm>
            <a:off x="5096265" y="5605766"/>
            <a:ext cx="3284538" cy="549275"/>
          </a:xfrm>
        </p:spPr>
        <p:txBody>
          <a:bodyPr/>
          <a:lstStyle>
            <a:lvl1pPr marL="0" marR="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sz="1200">
                <a:solidFill>
                  <a:schemeClr val="bg1"/>
                </a:solidFill>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pPr>
            <a:r>
              <a:rPr lang="en-CA" sz="1400" dirty="0" smtClean="0">
                <a:solidFill>
                  <a:srgbClr val="FFFFFF"/>
                </a:solidFill>
              </a:rPr>
              <a:t>Record in Info-Tech’s [</a:t>
            </a:r>
            <a:r>
              <a:rPr lang="en-CA" sz="1400" i="1" dirty="0" smtClean="0">
                <a:solidFill>
                  <a:srgbClr val="FFFFFF"/>
                </a:solidFill>
              </a:rPr>
              <a:t>Tool Name] – [Worksheet Name]</a:t>
            </a:r>
            <a:endParaRPr lang="en-CA" sz="1400" b="1" dirty="0" smtClean="0">
              <a:solidFill>
                <a:srgbClr val="FFFFFF"/>
              </a:solidFill>
            </a:endParaRPr>
          </a:p>
        </p:txBody>
      </p:sp>
      <p:sp>
        <p:nvSpPr>
          <p:cNvPr id="14" name="Picture Placeholder 13"/>
          <p:cNvSpPr>
            <a:spLocks noGrp="1"/>
          </p:cNvSpPr>
          <p:nvPr>
            <p:ph type="pic" sz="quarter" idx="11" hasCustomPrompt="1"/>
          </p:nvPr>
        </p:nvSpPr>
        <p:spPr>
          <a:xfrm>
            <a:off x="4779559" y="1386363"/>
            <a:ext cx="3917950" cy="3879454"/>
          </a:xfrm>
        </p:spPr>
        <p:txBody>
          <a:bodyPr/>
          <a:lstStyle>
            <a:lvl1pPr>
              <a:defRPr/>
            </a:lvl1pPr>
          </a:lstStyle>
          <a:p>
            <a:r>
              <a:rPr lang="en-US" dirty="0" smtClean="0"/>
              <a:t>Tool Screenshot</a:t>
            </a:r>
            <a:endParaRPr lang="en-US" dirty="0"/>
          </a:p>
        </p:txBody>
      </p:sp>
      <p:sp>
        <p:nvSpPr>
          <p:cNvPr id="16" name="Text Placeholder 15"/>
          <p:cNvSpPr>
            <a:spLocks noGrp="1"/>
          </p:cNvSpPr>
          <p:nvPr>
            <p:ph type="body" sz="quarter" idx="12"/>
          </p:nvPr>
        </p:nvSpPr>
        <p:spPr>
          <a:xfrm>
            <a:off x="415286" y="1385967"/>
            <a:ext cx="3711575" cy="3879850"/>
          </a:xfrm>
        </p:spPr>
        <p:txBody>
          <a:bodyPr/>
          <a:lstStyle>
            <a:lvl5pPr marL="1828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8" name="Straight Connector 17"/>
          <p:cNvCxnSpPr/>
          <p:nvPr/>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9" name="Picture 18" descr="tool.wmf"/>
          <p:cNvPicPr>
            <a:picLocks noChangeAspect="1"/>
          </p:cNvPicPr>
          <p:nvPr>
            <p:custDataLst>
              <p:tags r:id="rId4"/>
            </p:custDataLst>
          </p:nvPr>
        </p:nvPicPr>
        <p:blipFill>
          <a:blip r:embed="rId8" cstate="print"/>
          <a:stretch>
            <a:fillRect/>
          </a:stretch>
        </p:blipFill>
        <p:spPr>
          <a:xfrm>
            <a:off x="4221165" y="5550742"/>
            <a:ext cx="679819" cy="659323"/>
          </a:xfrm>
          <a:prstGeom prst="rect">
            <a:avLst/>
          </a:prstGeom>
        </p:spPr>
      </p:pic>
      <p:cxnSp>
        <p:nvCxnSpPr>
          <p:cNvPr id="20" name="Straight Connector 19"/>
          <p:cNvCxnSpPr/>
          <p:nvPr userDrawn="1"/>
        </p:nvCxnSpPr>
        <p:spPr>
          <a:xfrm>
            <a:off x="4472940" y="1489472"/>
            <a:ext cx="0" cy="36728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28397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829730518"/>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232873662"/>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ight Blank">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Text Placeholder 41"/>
          <p:cNvSpPr>
            <a:spLocks noGrp="1"/>
          </p:cNvSpPr>
          <p:nvPr>
            <p:ph type="body" sz="quarter" idx="22" hasCustomPrompt="1"/>
          </p:nvPr>
        </p:nvSpPr>
        <p:spPr>
          <a:xfrm>
            <a:off x="249303" y="5269227"/>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263211"/>
            <a:ext cx="4713222" cy="383015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23969003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99686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Left/Right Blank &amp; Line">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21283"/>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9766407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Section Cover Page">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p:ph type="body" sz="quarter" idx="18" hasCustomPrompt="1"/>
          </p:nvPr>
        </p:nvSpPr>
        <p:spPr>
          <a:xfrm>
            <a:off x="687148" y="4295384"/>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3919791" y="4307741"/>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p:nvSpPr>
        <p:spPr>
          <a:xfrm>
            <a:off x="3919791" y="3976699"/>
            <a:ext cx="269351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What’s in this Section:</a:t>
            </a:r>
          </a:p>
        </p:txBody>
      </p:sp>
      <p:sp>
        <p:nvSpPr>
          <p:cNvPr id="14" name="TextBox 13"/>
          <p:cNvSpPr txBox="1"/>
          <p:nvPr/>
        </p:nvSpPr>
        <p:spPr>
          <a:xfrm>
            <a:off x="447639" y="3976700"/>
            <a:ext cx="1025578" cy="307777"/>
          </a:xfrm>
          <a:prstGeom prst="rect">
            <a:avLst/>
          </a:prstGeom>
          <a:noFill/>
        </p:spPr>
        <p:txBody>
          <a:bodyPr wrap="square" rtlCol="0">
            <a:spAutoFit/>
          </a:bodyPr>
          <a:lstStyle/>
          <a:p>
            <a:pPr fontAlgn="base">
              <a:spcBef>
                <a:spcPct val="0"/>
              </a:spcBef>
              <a:spcAft>
                <a:spcPct val="0"/>
              </a:spcAft>
            </a:pPr>
            <a:r>
              <a:rPr lang="en-CA" sz="1400" b="1" dirty="0">
                <a:solidFill>
                  <a:srgbClr val="333333"/>
                </a:solidFill>
              </a:rPr>
              <a:t>Sections:</a:t>
            </a:r>
          </a:p>
        </p:txBody>
      </p:sp>
      <p:cxnSp>
        <p:nvCxnSpPr>
          <p:cNvPr id="7" name="Straight Connector 6"/>
          <p:cNvCxnSpPr/>
          <p:nvPr/>
        </p:nvCxnSpPr>
        <p:spPr>
          <a:xfrm>
            <a:off x="3749514" y="4311718"/>
            <a:ext cx="0" cy="190613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749514" y="6217856"/>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749514" y="4311718"/>
            <a:ext cx="8281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5862439"/>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1362083" y="1132006"/>
            <a:ext cx="7515216" cy="36469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grpSp>
        <p:nvGrpSpPr>
          <p:cNvPr id="22" name="Group 21"/>
          <p:cNvGrpSpPr/>
          <p:nvPr userDrawn="1"/>
        </p:nvGrpSpPr>
        <p:grpSpPr>
          <a:xfrm>
            <a:off x="317376" y="1133211"/>
            <a:ext cx="343389" cy="339694"/>
            <a:chOff x="6986062" y="224644"/>
            <a:chExt cx="731520" cy="731520"/>
          </a:xfrm>
          <a:solidFill>
            <a:schemeClr val="accent2"/>
          </a:solidFill>
        </p:grpSpPr>
        <p:sp>
          <p:nvSpPr>
            <p:cNvPr id="23" name="Rectangle 22"/>
            <p:cNvSpPr/>
            <p:nvPr/>
          </p:nvSpPr>
          <p:spPr>
            <a:xfrm>
              <a:off x="6986062" y="224644"/>
              <a:ext cx="731520" cy="731520"/>
            </a:xfrm>
            <a:prstGeom prst="rec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noFill/>
            <a:ln>
              <a:noFill/>
            </a:ln>
            <a:effectLst>
              <a:outerShdw blurRad="50800" dist="38100" dir="2700000" algn="tl" rotWithShape="0">
                <a:prstClr val="black">
                  <a:alpha val="40000"/>
                </a:prstClr>
              </a:outerShdw>
            </a:effectLst>
          </p:spPr>
        </p:pic>
      </p:grpSp>
      <p:sp>
        <p:nvSpPr>
          <p:cNvPr id="25" name="Rectangle 24"/>
          <p:cNvSpPr/>
          <p:nvPr userDrawn="1"/>
        </p:nvSpPr>
        <p:spPr>
          <a:xfrm>
            <a:off x="604637" y="1132006"/>
            <a:ext cx="757446" cy="364691"/>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solidFill>
                <a:srgbClr val="FFFFFF"/>
              </a:solidFill>
            </a:endParaRPr>
          </a:p>
        </p:txBody>
      </p:sp>
      <p:sp>
        <p:nvSpPr>
          <p:cNvPr id="28" name="Text Placeholder 26"/>
          <p:cNvSpPr>
            <a:spLocks noGrp="1"/>
          </p:cNvSpPr>
          <p:nvPr>
            <p:ph type="body" sz="quarter" idx="11" hasCustomPrompt="1"/>
          </p:nvPr>
        </p:nvSpPr>
        <p:spPr>
          <a:xfrm>
            <a:off x="1450245" y="1124744"/>
            <a:ext cx="7427054" cy="346075"/>
          </a:xfrm>
          <a:solidFill>
            <a:schemeClr val="accent2"/>
          </a:solidFill>
          <a:ln>
            <a:solidFill>
              <a:schemeClr val="accent2"/>
            </a:solidFill>
          </a:ln>
        </p:spPr>
        <p:txBody>
          <a:bodyPr anchor="ctr"/>
          <a:lstStyle>
            <a:lvl1pPr marL="0" indent="0">
              <a:buNone/>
              <a:defRPr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99703340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0930661"/>
      </p:ext>
    </p:extLst>
  </p:cSld>
  <p:clrMapOvr>
    <a:masterClrMapping/>
  </p:clrMapOvr>
  <p:timing>
    <p:tnLst>
      <p:par>
        <p:cTn id="1" dur="indefinite" restart="never" nodeType="tmRoot"/>
      </p:par>
    </p:tnLst>
  </p:timing>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251520" y="1132006"/>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1" name="Rectangle 20"/>
          <p:cNvSpPr/>
          <p:nvPr userDrawn="1"/>
        </p:nvSpPr>
        <p:spPr>
          <a:xfrm>
            <a:off x="616688" y="1132006"/>
            <a:ext cx="8260611"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chemeClr val="bg1"/>
              </a:solidFill>
            </a:endParaRPr>
          </a:p>
        </p:txBody>
      </p:sp>
      <p:grpSp>
        <p:nvGrpSpPr>
          <p:cNvPr id="22" name="Group 21"/>
          <p:cNvGrpSpPr/>
          <p:nvPr userDrawn="1"/>
        </p:nvGrpSpPr>
        <p:grpSpPr>
          <a:xfrm>
            <a:off x="272071" y="1144504"/>
            <a:ext cx="344617" cy="339694"/>
            <a:chOff x="6983446" y="224644"/>
            <a:chExt cx="734136" cy="731520"/>
          </a:xfrm>
          <a:solidFill>
            <a:schemeClr val="accent1"/>
          </a:solidFill>
        </p:grpSpPr>
        <p:sp>
          <p:nvSpPr>
            <p:cNvPr id="23" name="Rectangle 22"/>
            <p:cNvSpPr/>
            <p:nvPr/>
          </p:nvSpPr>
          <p:spPr>
            <a:xfrm>
              <a:off x="6986062" y="224644"/>
              <a:ext cx="731520" cy="731520"/>
            </a:xfrm>
            <a:prstGeom prst="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chemeClr val="accent1"/>
              </a:solidFill>
            </a:ln>
            <a:effectLst/>
          </p:spPr>
        </p:pic>
      </p:grpSp>
    </p:spTree>
    <p:extLst>
      <p:ext uri="{BB962C8B-B14F-4D97-AF65-F5344CB8AC3E}">
        <p14:creationId xmlns:p14="http://schemas.microsoft.com/office/powerpoint/2010/main" val="19553075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4864317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917324643"/>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cxnSp>
        <p:nvCxnSpPr>
          <p:cNvPr id="23" name="Straight Connector 22"/>
          <p:cNvCxnSpPr/>
          <p:nvPr userDrawn="1"/>
        </p:nvCxnSpPr>
        <p:spPr>
          <a:xfrm flipV="1">
            <a:off x="246703" y="3602382"/>
            <a:ext cx="8634981" cy="2159"/>
          </a:xfrm>
          <a:prstGeom prst="line">
            <a:avLst/>
          </a:prstGeom>
          <a:ln w="25400"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91268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grpSp>
        <p:nvGrpSpPr>
          <p:cNvPr id="26" name="Group 25"/>
          <p:cNvGrpSpPr/>
          <p:nvPr userDrawn="1"/>
        </p:nvGrpSpPr>
        <p:grpSpPr>
          <a:xfrm>
            <a:off x="255868" y="4125411"/>
            <a:ext cx="8640578" cy="461665"/>
            <a:chOff x="247848" y="4125411"/>
            <a:chExt cx="8640578" cy="461665"/>
          </a:xfrm>
        </p:grpSpPr>
        <p:sp>
          <p:nvSpPr>
            <p:cNvPr id="9" name="Rectangle 8"/>
            <p:cNvSpPr/>
            <p:nvPr userDrawn="1"/>
          </p:nvSpPr>
          <p:spPr>
            <a:xfrm>
              <a:off x="247848" y="4199835"/>
              <a:ext cx="8640578" cy="312818"/>
            </a:xfrm>
            <a:prstGeom prst="rect">
              <a:avLst/>
            </a:prstGeo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r>
                <a:rPr lang="en-CA" sz="1400" b="1" dirty="0"/>
                <a:t>Resolution</a:t>
              </a:r>
            </a:p>
          </p:txBody>
        </p:sp>
        <p:sp>
          <p:nvSpPr>
            <p:cNvPr id="15" name="TextBox 14"/>
            <p:cNvSpPr txBox="1"/>
            <p:nvPr userDrawn="1"/>
          </p:nvSpPr>
          <p:spPr>
            <a:xfrm>
              <a:off x="8461706" y="4125411"/>
              <a:ext cx="426720"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sz="1400"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smtClean="0">
                  <a:sym typeface="Wingdings" panose="05000000000000000000" pitchFamily="2" charset="2"/>
                </a:rPr>
                <a:t></a:t>
              </a:r>
              <a:endParaRPr lang="en-US" dirty="0"/>
            </a:p>
          </p:txBody>
        </p:sp>
      </p:grpSp>
      <p:grpSp>
        <p:nvGrpSpPr>
          <p:cNvPr id="25" name="Group 24"/>
          <p:cNvGrpSpPr/>
          <p:nvPr userDrawn="1"/>
        </p:nvGrpSpPr>
        <p:grpSpPr>
          <a:xfrm>
            <a:off x="247848" y="1210905"/>
            <a:ext cx="5266944" cy="325508"/>
            <a:chOff x="277163" y="1210905"/>
            <a:chExt cx="5266944" cy="325508"/>
          </a:xfrm>
        </p:grpSpPr>
        <p:sp>
          <p:nvSpPr>
            <p:cNvPr id="13" name="Rectangle 12"/>
            <p:cNvSpPr/>
            <p:nvPr userDrawn="1"/>
          </p:nvSpPr>
          <p:spPr>
            <a:xfrm>
              <a:off x="277163" y="1210905"/>
              <a:ext cx="5266944" cy="320040"/>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6" name="Isosceles Triangle 15"/>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chemeClr val="tx1"/>
                </a:solidFill>
              </a:endParaRPr>
            </a:p>
          </p:txBody>
        </p:sp>
        <p:sp>
          <p:nvSpPr>
            <p:cNvPr id="17" name="TextBox 16"/>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chemeClr val="tx1"/>
                  </a:solidFill>
                </a:rPr>
                <a:t>!</a:t>
              </a:r>
              <a:endParaRPr lang="en-US" sz="1200" dirty="0">
                <a:solidFill>
                  <a:schemeClr val="tx1"/>
                </a:solidFill>
              </a:endParaRPr>
            </a:p>
          </p:txBody>
        </p:sp>
      </p:grpSp>
      <p:grpSp>
        <p:nvGrpSpPr>
          <p:cNvPr id="24" name="Group 23"/>
          <p:cNvGrpSpPr/>
          <p:nvPr userDrawn="1"/>
        </p:nvGrpSpPr>
        <p:grpSpPr>
          <a:xfrm>
            <a:off x="247848" y="2639247"/>
            <a:ext cx="5266944" cy="369332"/>
            <a:chOff x="251520" y="2526953"/>
            <a:chExt cx="5266944" cy="369332"/>
          </a:xfrm>
        </p:grpSpPr>
        <p:sp>
          <p:nvSpPr>
            <p:cNvPr id="11" name="Rectangle 10"/>
            <p:cNvSpPr/>
            <p:nvPr userDrawn="1"/>
          </p:nvSpPr>
          <p:spPr>
            <a:xfrm>
              <a:off x="251520" y="2547450"/>
              <a:ext cx="5266944" cy="32004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18" name="TextBox 17"/>
            <p:cNvSpPr txBox="1"/>
            <p:nvPr userDrawn="1"/>
          </p:nvSpPr>
          <p:spPr>
            <a:xfrm>
              <a:off x="5177595" y="2526953"/>
              <a:ext cx="262664" cy="369332"/>
            </a:xfrm>
            <a:prstGeom prst="rect">
              <a:avLst/>
            </a:prstGeom>
            <a:noFill/>
          </p:spPr>
          <p:txBody>
            <a:bodyPr wrap="square" rtlCol="0">
              <a:spAutoFit/>
            </a:bodyPr>
            <a:lstStyle/>
            <a:p>
              <a:r>
                <a:rPr lang="en-US" b="1" dirty="0" smtClean="0">
                  <a:solidFill>
                    <a:schemeClr val="bg1"/>
                  </a:solidFill>
                </a:rPr>
                <a:t>?</a:t>
              </a:r>
              <a:endParaRPr lang="en-US" b="1" dirty="0">
                <a:solidFill>
                  <a:schemeClr val="bg1"/>
                </a:solidFill>
              </a:endParaRPr>
            </a:p>
          </p:txBody>
        </p:sp>
      </p:gr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495997"/>
            <a:ext cx="3083231" cy="2523241"/>
          </a:xfrm>
          <a:ln/>
        </p:spPr>
        <p:style>
          <a:lnRef idx="2">
            <a:schemeClr val="accent2"/>
          </a:lnRef>
          <a:fillRef idx="1">
            <a:schemeClr val="lt1"/>
          </a:fillRef>
          <a:effectRef idx="0">
            <a:schemeClr val="accent2"/>
          </a:effectRef>
          <a:fontRef idx="none"/>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FF3C0D"/>
          </a:solidFill>
        </p:grpSpPr>
        <p:sp>
          <p:nvSpPr>
            <p:cNvPr id="31" name="Round Same Side Corner Rectangle 97"/>
            <p:cNvSpPr/>
            <p:nvPr/>
          </p:nvSpPr>
          <p:spPr>
            <a:xfrm>
              <a:off x="2267744" y="1844804"/>
              <a:ext cx="3084068" cy="285749"/>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94425" y="1889932"/>
              <a:ext cx="240000" cy="180000"/>
            </a:xfrm>
            <a:prstGeom prst="rect">
              <a:avLst/>
            </a:prstGeom>
            <a:noFill/>
            <a:ln>
              <a:noFill/>
            </a:ln>
          </p:spPr>
        </p:pic>
      </p:grpSp>
    </p:spTree>
    <p:extLst>
      <p:ext uri="{BB962C8B-B14F-4D97-AF65-F5344CB8AC3E}">
        <p14:creationId xmlns:p14="http://schemas.microsoft.com/office/powerpoint/2010/main" val="277258055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fo Graphic">
    <p:spTree>
      <p:nvGrpSpPr>
        <p:cNvPr id="1" name=""/>
        <p:cNvGrpSpPr/>
        <p:nvPr/>
      </p:nvGrpSpPr>
      <p:grpSpPr>
        <a:xfrm>
          <a:off x="0" y="0"/>
          <a:ext cx="0" cy="0"/>
          <a:chOff x="0" y="0"/>
          <a:chExt cx="0" cy="0"/>
        </a:xfrm>
      </p:grpSpPr>
      <p:sp>
        <p:nvSpPr>
          <p:cNvPr id="12" name="Picture Placeholder 11"/>
          <p:cNvSpPr>
            <a:spLocks noGrp="1"/>
          </p:cNvSpPr>
          <p:nvPr>
            <p:ph type="pic" sz="quarter" idx="17"/>
          </p:nvPr>
        </p:nvSpPr>
        <p:spPr>
          <a:xfrm>
            <a:off x="393847" y="1238250"/>
            <a:ext cx="1047750" cy="4360445"/>
          </a:xfrm>
        </p:spPr>
        <p:txBody>
          <a:bodyPr/>
          <a:lstStyle/>
          <a:p>
            <a:r>
              <a:rPr lang="en-US" dirty="0" smtClean="0"/>
              <a:t>Click icon to add picture</a:t>
            </a:r>
            <a:endParaRPr lang="en-US" dirty="0"/>
          </a:p>
        </p:txBody>
      </p:sp>
      <p:sp>
        <p:nvSpPr>
          <p:cNvPr id="7" name="Title 1"/>
          <p:cNvSpPr>
            <a:spLocks noGrp="1"/>
          </p:cNvSpPr>
          <p:nvPr>
            <p:ph type="title" hasCustomPrompt="1"/>
          </p:nvPr>
        </p:nvSpPr>
        <p:spPr>
          <a:xfrm>
            <a:off x="251520" y="260648"/>
            <a:ext cx="8625780" cy="864096"/>
          </a:xfrm>
        </p:spPr>
        <p:txBody>
          <a:bodyPr/>
          <a:lstStyle>
            <a:lvl1pPr>
              <a:defRPr/>
            </a:lvl1pPr>
          </a:lstStyle>
          <a:p>
            <a:r>
              <a:rPr lang="en-US" dirty="0" err="1" smtClean="0"/>
              <a:t>Infographic</a:t>
            </a:r>
            <a:r>
              <a:rPr lang="en-US" dirty="0" smtClean="0"/>
              <a:t> (Georgia, 24pt)</a:t>
            </a:r>
            <a:endParaRPr lang="en-US" dirty="0"/>
          </a:p>
        </p:txBody>
      </p:sp>
      <p:sp>
        <p:nvSpPr>
          <p:cNvPr id="14" name="Text Placeholder 13"/>
          <p:cNvSpPr>
            <a:spLocks noGrp="1"/>
          </p:cNvSpPr>
          <p:nvPr>
            <p:ph type="body" sz="quarter" idx="18"/>
          </p:nvPr>
        </p:nvSpPr>
        <p:spPr>
          <a:xfrm>
            <a:off x="2208213" y="1238250"/>
            <a:ext cx="6669087" cy="50720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5"/>
          <p:cNvSpPr>
            <a:spLocks noGrp="1"/>
          </p:cNvSpPr>
          <p:nvPr>
            <p:ph type="body" sz="quarter" idx="19"/>
          </p:nvPr>
        </p:nvSpPr>
        <p:spPr>
          <a:xfrm>
            <a:off x="393847" y="5699241"/>
            <a:ext cx="1047750" cy="611071"/>
          </a:xfrm>
        </p:spPr>
        <p:txBody>
          <a:bodyPr/>
          <a:lstStyle>
            <a:lvl1pPr marL="0" indent="0" algn="ctr">
              <a:buNone/>
              <a:defRPr/>
            </a:lvl1pPr>
          </a:lstStyle>
          <a:p>
            <a:pPr lvl="0"/>
            <a:r>
              <a:rPr lang="en-US" smtClean="0"/>
              <a:t>Click to edit Master text styles</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51905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GI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175" y="255588"/>
            <a:ext cx="7402966" cy="877887"/>
          </a:xfrm>
        </p:spPr>
        <p:txBody>
          <a:bodyPr/>
          <a:lstStyle>
            <a:lvl1pPr>
              <a:defRPr baseline="0"/>
            </a:lvl1pPr>
          </a:lstStyle>
          <a:p>
            <a:r>
              <a:rPr lang="en-US" dirty="0" smtClean="0"/>
              <a:t>GI Slide (Georgia, 24pt)</a:t>
            </a:r>
            <a:endParaRPr lang="en-US" dirty="0"/>
          </a:p>
        </p:txBody>
      </p:sp>
      <p:sp>
        <p:nvSpPr>
          <p:cNvPr id="5" name="Rectangle 4"/>
          <p:cNvSpPr/>
          <p:nvPr/>
        </p:nvSpPr>
        <p:spPr>
          <a:xfrm>
            <a:off x="269563" y="1204535"/>
            <a:ext cx="2834640" cy="804672"/>
          </a:xfrm>
          <a:prstGeom prst="rect">
            <a:avLst/>
          </a:prstGeo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Prior to the Guided Implementation</a:t>
            </a:r>
          </a:p>
        </p:txBody>
      </p:sp>
      <p:sp>
        <p:nvSpPr>
          <p:cNvPr id="12" name="Rectangle 11"/>
          <p:cNvSpPr/>
          <p:nvPr/>
        </p:nvSpPr>
        <p:spPr>
          <a:xfrm>
            <a:off x="3144139" y="1204535"/>
            <a:ext cx="2834640" cy="804672"/>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During the Guided Implementation</a:t>
            </a:r>
          </a:p>
        </p:txBody>
      </p:sp>
      <p:sp>
        <p:nvSpPr>
          <p:cNvPr id="48" name="Freeform 47"/>
          <p:cNvSpPr/>
          <p:nvPr/>
        </p:nvSpPr>
        <p:spPr>
          <a:xfrm>
            <a:off x="3558827" y="1306232"/>
            <a:ext cx="331564" cy="564101"/>
          </a:xfrm>
          <a:custGeom>
            <a:avLst/>
            <a:gdLst>
              <a:gd name="connsiteX0" fmla="*/ 146416 w 331564"/>
              <a:gd name="connsiteY0" fmla="*/ 0 h 564101"/>
              <a:gd name="connsiteX1" fmla="*/ 176895 w 331564"/>
              <a:gd name="connsiteY1" fmla="*/ 0 h 564101"/>
              <a:gd name="connsiteX2" fmla="*/ 184515 w 331564"/>
              <a:gd name="connsiteY2" fmla="*/ 7620 h 564101"/>
              <a:gd name="connsiteX3" fmla="*/ 184515 w 331564"/>
              <a:gd name="connsiteY3" fmla="*/ 72684 h 564101"/>
              <a:gd name="connsiteX4" fmla="*/ 285569 w 331564"/>
              <a:gd name="connsiteY4" fmla="*/ 34770 h 564101"/>
              <a:gd name="connsiteX5" fmla="*/ 331564 w 331564"/>
              <a:gd name="connsiteY5" fmla="*/ 55668 h 564101"/>
              <a:gd name="connsiteX6" fmla="*/ 310666 w 331564"/>
              <a:gd name="connsiteY6" fmla="*/ 101663 h 564101"/>
              <a:gd name="connsiteX7" fmla="*/ 184515 w 331564"/>
              <a:gd name="connsiteY7" fmla="*/ 148993 h 564101"/>
              <a:gd name="connsiteX8" fmla="*/ 184515 w 331564"/>
              <a:gd name="connsiteY8" fmla="*/ 269997 h 564101"/>
              <a:gd name="connsiteX9" fmla="*/ 328899 w 331564"/>
              <a:gd name="connsiteY9" fmla="*/ 292866 h 564101"/>
              <a:gd name="connsiteX10" fmla="*/ 288028 w 331564"/>
              <a:gd name="connsiteY10" fmla="*/ 322560 h 564101"/>
              <a:gd name="connsiteX11" fmla="*/ 317723 w 331564"/>
              <a:gd name="connsiteY11" fmla="*/ 363432 h 564101"/>
              <a:gd name="connsiteX12" fmla="*/ 184515 w 331564"/>
              <a:gd name="connsiteY12" fmla="*/ 342334 h 564101"/>
              <a:gd name="connsiteX13" fmla="*/ 184515 w 331564"/>
              <a:gd name="connsiteY13" fmla="*/ 526856 h 564101"/>
              <a:gd name="connsiteX14" fmla="*/ 176895 w 331564"/>
              <a:gd name="connsiteY14" fmla="*/ 534476 h 564101"/>
              <a:gd name="connsiteX15" fmla="*/ 161683 w 331564"/>
              <a:gd name="connsiteY15" fmla="*/ 534476 h 564101"/>
              <a:gd name="connsiteX16" fmla="*/ 193510 w 331564"/>
              <a:gd name="connsiteY16" fmla="*/ 535639 h 564101"/>
              <a:gd name="connsiteX17" fmla="*/ 243492 w 331564"/>
              <a:gd name="connsiteY17" fmla="*/ 549288 h 564101"/>
              <a:gd name="connsiteX18" fmla="*/ 243491 w 331564"/>
              <a:gd name="connsiteY18" fmla="*/ 564101 h 564101"/>
              <a:gd name="connsiteX19" fmla="*/ 79820 w 331564"/>
              <a:gd name="connsiteY19" fmla="*/ 564101 h 564101"/>
              <a:gd name="connsiteX20" fmla="*/ 79820 w 331564"/>
              <a:gd name="connsiteY20" fmla="*/ 549288 h 564101"/>
              <a:gd name="connsiteX21" fmla="*/ 129802 w 331564"/>
              <a:gd name="connsiteY21" fmla="*/ 535639 h 564101"/>
              <a:gd name="connsiteX22" fmla="*/ 161629 w 331564"/>
              <a:gd name="connsiteY22" fmla="*/ 534476 h 564101"/>
              <a:gd name="connsiteX23" fmla="*/ 146416 w 331564"/>
              <a:gd name="connsiteY23" fmla="*/ 534476 h 564101"/>
              <a:gd name="connsiteX24" fmla="*/ 138796 w 331564"/>
              <a:gd name="connsiteY24" fmla="*/ 526856 h 564101"/>
              <a:gd name="connsiteX25" fmla="*/ 138796 w 331564"/>
              <a:gd name="connsiteY25" fmla="*/ 335093 h 564101"/>
              <a:gd name="connsiteX26" fmla="*/ 29695 w 331564"/>
              <a:gd name="connsiteY26" fmla="*/ 317813 h 564101"/>
              <a:gd name="connsiteX27" fmla="*/ 0 w 331564"/>
              <a:gd name="connsiteY27" fmla="*/ 276941 h 564101"/>
              <a:gd name="connsiteX28" fmla="*/ 40871 w 331564"/>
              <a:gd name="connsiteY28" fmla="*/ 247246 h 564101"/>
              <a:gd name="connsiteX29" fmla="*/ 138796 w 331564"/>
              <a:gd name="connsiteY29" fmla="*/ 262756 h 564101"/>
              <a:gd name="connsiteX30" fmla="*/ 138796 w 331564"/>
              <a:gd name="connsiteY30" fmla="*/ 166146 h 564101"/>
              <a:gd name="connsiteX31" fmla="*/ 37632 w 331564"/>
              <a:gd name="connsiteY31" fmla="*/ 204100 h 564101"/>
              <a:gd name="connsiteX32" fmla="*/ 58530 w 331564"/>
              <a:gd name="connsiteY32" fmla="*/ 158105 h 564101"/>
              <a:gd name="connsiteX33" fmla="*/ 12535 w 331564"/>
              <a:gd name="connsiteY33" fmla="*/ 137207 h 564101"/>
              <a:gd name="connsiteX34" fmla="*/ 138796 w 331564"/>
              <a:gd name="connsiteY34" fmla="*/ 89837 h 564101"/>
              <a:gd name="connsiteX35" fmla="*/ 138796 w 331564"/>
              <a:gd name="connsiteY35" fmla="*/ 7620 h 564101"/>
              <a:gd name="connsiteX36" fmla="*/ 146416 w 331564"/>
              <a:gd name="connsiteY36" fmla="*/ 0 h 56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1564" h="564101">
                <a:moveTo>
                  <a:pt x="146416" y="0"/>
                </a:moveTo>
                <a:lnTo>
                  <a:pt x="176895" y="0"/>
                </a:lnTo>
                <a:cubicBezTo>
                  <a:pt x="181103" y="0"/>
                  <a:pt x="184515" y="3412"/>
                  <a:pt x="184515" y="7620"/>
                </a:cubicBezTo>
                <a:lnTo>
                  <a:pt x="184515" y="72684"/>
                </a:lnTo>
                <a:lnTo>
                  <a:pt x="285569" y="34770"/>
                </a:lnTo>
                <a:lnTo>
                  <a:pt x="331564" y="55668"/>
                </a:lnTo>
                <a:lnTo>
                  <a:pt x="310666" y="101663"/>
                </a:lnTo>
                <a:lnTo>
                  <a:pt x="184515" y="148993"/>
                </a:lnTo>
                <a:lnTo>
                  <a:pt x="184515" y="269997"/>
                </a:lnTo>
                <a:lnTo>
                  <a:pt x="328899" y="292866"/>
                </a:lnTo>
                <a:lnTo>
                  <a:pt x="288028" y="322560"/>
                </a:lnTo>
                <a:lnTo>
                  <a:pt x="317723" y="363432"/>
                </a:lnTo>
                <a:lnTo>
                  <a:pt x="184515" y="342334"/>
                </a:lnTo>
                <a:lnTo>
                  <a:pt x="184515" y="526856"/>
                </a:lnTo>
                <a:cubicBezTo>
                  <a:pt x="184515" y="531064"/>
                  <a:pt x="181103" y="534476"/>
                  <a:pt x="176895" y="534476"/>
                </a:cubicBezTo>
                <a:lnTo>
                  <a:pt x="161683" y="534476"/>
                </a:lnTo>
                <a:lnTo>
                  <a:pt x="193510" y="535639"/>
                </a:lnTo>
                <a:cubicBezTo>
                  <a:pt x="222883" y="537888"/>
                  <a:pt x="243492" y="543152"/>
                  <a:pt x="243492" y="549288"/>
                </a:cubicBezTo>
                <a:lnTo>
                  <a:pt x="243491" y="564101"/>
                </a:lnTo>
                <a:lnTo>
                  <a:pt x="79820" y="564101"/>
                </a:lnTo>
                <a:lnTo>
                  <a:pt x="79820" y="549288"/>
                </a:lnTo>
                <a:cubicBezTo>
                  <a:pt x="79820" y="543152"/>
                  <a:pt x="100429" y="537888"/>
                  <a:pt x="129802" y="535639"/>
                </a:cubicBezTo>
                <a:lnTo>
                  <a:pt x="161629" y="534476"/>
                </a:lnTo>
                <a:lnTo>
                  <a:pt x="146416" y="534476"/>
                </a:lnTo>
                <a:cubicBezTo>
                  <a:pt x="142208" y="534476"/>
                  <a:pt x="138796" y="531064"/>
                  <a:pt x="138796" y="526856"/>
                </a:cubicBezTo>
                <a:lnTo>
                  <a:pt x="138796" y="335093"/>
                </a:lnTo>
                <a:lnTo>
                  <a:pt x="29695" y="317813"/>
                </a:lnTo>
                <a:lnTo>
                  <a:pt x="0" y="276941"/>
                </a:lnTo>
                <a:lnTo>
                  <a:pt x="40871" y="247246"/>
                </a:lnTo>
                <a:lnTo>
                  <a:pt x="138796" y="262756"/>
                </a:lnTo>
                <a:lnTo>
                  <a:pt x="138796" y="166146"/>
                </a:lnTo>
                <a:lnTo>
                  <a:pt x="37632" y="204100"/>
                </a:lnTo>
                <a:lnTo>
                  <a:pt x="58530" y="158105"/>
                </a:lnTo>
                <a:lnTo>
                  <a:pt x="12535" y="137207"/>
                </a:lnTo>
                <a:lnTo>
                  <a:pt x="138796" y="89837"/>
                </a:lnTo>
                <a:lnTo>
                  <a:pt x="138796" y="7620"/>
                </a:lnTo>
                <a:cubicBezTo>
                  <a:pt x="138796" y="3412"/>
                  <a:pt x="142208" y="0"/>
                  <a:pt x="146416"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p:cNvSpPr/>
          <p:nvPr/>
        </p:nvSpPr>
        <p:spPr>
          <a:xfrm>
            <a:off x="6032649" y="1204535"/>
            <a:ext cx="2834640" cy="804672"/>
          </a:xfrm>
          <a:prstGeom prst="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defRPr/>
            </a:pPr>
            <a:r>
              <a:rPr lang="en-US" sz="1350" b="1" dirty="0">
                <a:solidFill>
                  <a:srgbClr val="FFFFFF"/>
                </a:solidFill>
                <a:effectLst>
                  <a:outerShdw blurRad="50800" dist="38100" dir="2700000" algn="tl" rotWithShape="0">
                    <a:prstClr val="black">
                      <a:alpha val="40000"/>
                    </a:prstClr>
                  </a:outerShdw>
                </a:effectLst>
                <a:cs typeface="Open Sans"/>
              </a:rPr>
              <a:t>Value &amp; Outcome</a:t>
            </a:r>
          </a:p>
        </p:txBody>
      </p:sp>
      <p:grpSp>
        <p:nvGrpSpPr>
          <p:cNvPr id="20" name="Group 19"/>
          <p:cNvGrpSpPr/>
          <p:nvPr/>
        </p:nvGrpSpPr>
        <p:grpSpPr>
          <a:xfrm>
            <a:off x="6402259" y="1390418"/>
            <a:ext cx="549066" cy="385492"/>
            <a:chOff x="3843717" y="3180543"/>
            <a:chExt cx="1813617" cy="1245818"/>
          </a:xfrm>
          <a:solidFill>
            <a:schemeClr val="bg1"/>
          </a:solidFill>
        </p:grpSpPr>
        <p:sp>
          <p:nvSpPr>
            <p:cNvPr id="21" name="Rectangle 20"/>
            <p:cNvSpPr/>
            <p:nvPr/>
          </p:nvSpPr>
          <p:spPr>
            <a:xfrm>
              <a:off x="3843717" y="4074453"/>
              <a:ext cx="234669" cy="35190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4238454" y="3997838"/>
              <a:ext cx="234669" cy="428523"/>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p:nvSpPr>
          <p:spPr>
            <a:xfrm>
              <a:off x="4633191" y="3892573"/>
              <a:ext cx="234669" cy="53378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5027928" y="3576680"/>
              <a:ext cx="234669" cy="849681"/>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p:nvSpPr>
          <p:spPr>
            <a:xfrm>
              <a:off x="5422665" y="3180543"/>
              <a:ext cx="234669" cy="1245818"/>
            </a:xfrm>
            <a:prstGeom prst="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Rectangle 25"/>
          <p:cNvSpPr/>
          <p:nvPr/>
        </p:nvSpPr>
        <p:spPr>
          <a:xfrm>
            <a:off x="3154209" y="2025863"/>
            <a:ext cx="2806281" cy="461665"/>
          </a:xfrm>
          <a:prstGeom prst="rect">
            <a:avLst/>
          </a:prstGeom>
        </p:spPr>
        <p:txBody>
          <a:bodyPr wrap="square">
            <a:spAutoFit/>
          </a:bodyPr>
          <a:lstStyle/>
          <a:p>
            <a:r>
              <a:rPr lang="en-US" sz="1200" b="1" dirty="0">
                <a:solidFill>
                  <a:srgbClr val="333333"/>
                </a:solidFill>
                <a:cs typeface="Arial" pitchFamily="34" charset="0"/>
              </a:rPr>
              <a:t>An Info-Tech Consulting Analyst </a:t>
            </a:r>
            <a:r>
              <a:rPr lang="en-US" sz="1200" b="1" dirty="0" smtClean="0">
                <a:solidFill>
                  <a:srgbClr val="333333"/>
                </a:solidFill>
                <a:cs typeface="Arial" pitchFamily="34" charset="0"/>
              </a:rPr>
              <a:t>will discuss </a:t>
            </a:r>
            <a:r>
              <a:rPr lang="en-US" sz="1200" b="1" dirty="0">
                <a:solidFill>
                  <a:srgbClr val="333333"/>
                </a:solidFill>
                <a:cs typeface="Arial" pitchFamily="34" charset="0"/>
              </a:rPr>
              <a:t>with you</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7" name="Rectangle 26"/>
          <p:cNvSpPr/>
          <p:nvPr/>
        </p:nvSpPr>
        <p:spPr>
          <a:xfrm>
            <a:off x="6040866" y="2019179"/>
            <a:ext cx="2826423" cy="461665"/>
          </a:xfrm>
          <a:prstGeom prst="rect">
            <a:avLst/>
          </a:prstGeom>
        </p:spPr>
        <p:txBody>
          <a:bodyPr wrap="square">
            <a:spAutoFit/>
          </a:bodyPr>
          <a:lstStyle/>
          <a:p>
            <a:r>
              <a:rPr lang="en-US" sz="1200" b="1" dirty="0">
                <a:solidFill>
                  <a:srgbClr val="333333"/>
                </a:solidFill>
                <a:cs typeface="Arial" pitchFamily="34" charset="0"/>
              </a:rPr>
              <a:t>At the conclusion of the Guided Implementation call, you will have</a:t>
            </a:r>
            <a:r>
              <a:rPr lang="en-US" sz="1200" b="1" dirty="0" smtClean="0">
                <a:solidFill>
                  <a:srgbClr val="333333"/>
                </a:solidFill>
                <a:cs typeface="Arial" pitchFamily="34" charset="0"/>
              </a:rPr>
              <a:t>:</a:t>
            </a:r>
            <a:endParaRPr lang="en-US" sz="1200" b="1" dirty="0">
              <a:solidFill>
                <a:srgbClr val="333333"/>
              </a:solidFill>
              <a:cs typeface="Arial" pitchFamily="34" charset="0"/>
            </a:endParaRPr>
          </a:p>
        </p:txBody>
      </p:sp>
      <p:sp>
        <p:nvSpPr>
          <p:cNvPr id="28" name="Rectangle 27"/>
          <p:cNvSpPr/>
          <p:nvPr/>
        </p:nvSpPr>
        <p:spPr>
          <a:xfrm>
            <a:off x="257174" y="5491804"/>
            <a:ext cx="8646207" cy="320040"/>
          </a:xfrm>
          <a:prstGeom prst="rect">
            <a:avLst/>
          </a:prstGeom>
          <a:solidFill>
            <a:srgbClr val="36A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smtClean="0">
                <a:solidFill>
                  <a:srgbClr val="FFFFFF"/>
                </a:solidFill>
              </a:rPr>
              <a:t>Arrange a call now:</a:t>
            </a:r>
            <a:endParaRPr lang="en-CA" sz="1400" b="1" dirty="0">
              <a:solidFill>
                <a:srgbClr val="FFFFFF"/>
              </a:solidFill>
            </a:endParaRPr>
          </a:p>
        </p:txBody>
      </p:sp>
      <p:sp>
        <p:nvSpPr>
          <p:cNvPr id="47" name="Freeform 46"/>
          <p:cNvSpPr/>
          <p:nvPr/>
        </p:nvSpPr>
        <p:spPr>
          <a:xfrm rot="19343114">
            <a:off x="8079721" y="337681"/>
            <a:ext cx="286530" cy="702289"/>
          </a:xfrm>
          <a:custGeom>
            <a:avLst/>
            <a:gdLst>
              <a:gd name="connsiteX0" fmla="*/ 252432 w 286530"/>
              <a:gd name="connsiteY0" fmla="*/ 17456 h 702289"/>
              <a:gd name="connsiteX1" fmla="*/ 269887 w 286530"/>
              <a:gd name="connsiteY1" fmla="*/ 59599 h 702289"/>
              <a:gd name="connsiteX2" fmla="*/ 269887 w 286530"/>
              <a:gd name="connsiteY2" fmla="*/ 115944 h 702289"/>
              <a:gd name="connsiteX3" fmla="*/ 210288 w 286530"/>
              <a:gd name="connsiteY3" fmla="*/ 175543 h 702289"/>
              <a:gd name="connsiteX4" fmla="*/ 135246 w 286530"/>
              <a:gd name="connsiteY4" fmla="*/ 175543 h 702289"/>
              <a:gd name="connsiteX5" fmla="*/ 107408 w 286530"/>
              <a:gd name="connsiteY5" fmla="*/ 169922 h 702289"/>
              <a:gd name="connsiteX6" fmla="*/ 98443 w 286530"/>
              <a:gd name="connsiteY6" fmla="*/ 163878 h 702289"/>
              <a:gd name="connsiteX7" fmla="*/ 97499 w 286530"/>
              <a:gd name="connsiteY7" fmla="*/ 170341 h 702289"/>
              <a:gd name="connsiteX8" fmla="*/ 89081 w 286530"/>
              <a:gd name="connsiteY8" fmla="*/ 351864 h 702289"/>
              <a:gd name="connsiteX9" fmla="*/ 97487 w 286530"/>
              <a:gd name="connsiteY9" fmla="*/ 533122 h 702289"/>
              <a:gd name="connsiteX10" fmla="*/ 112880 w 286530"/>
              <a:gd name="connsiteY10" fmla="*/ 526746 h 702289"/>
              <a:gd name="connsiteX11" fmla="*/ 226931 w 286530"/>
              <a:gd name="connsiteY11" fmla="*/ 526746 h 702289"/>
              <a:gd name="connsiteX12" fmla="*/ 286530 w 286530"/>
              <a:gd name="connsiteY12" fmla="*/ 586345 h 702289"/>
              <a:gd name="connsiteX13" fmla="*/ 286529 w 286530"/>
              <a:gd name="connsiteY13" fmla="*/ 642690 h 702289"/>
              <a:gd name="connsiteX14" fmla="*/ 226930 w 286530"/>
              <a:gd name="connsiteY14" fmla="*/ 702289 h 702289"/>
              <a:gd name="connsiteX15" fmla="*/ 112880 w 286530"/>
              <a:gd name="connsiteY15" fmla="*/ 702289 h 702289"/>
              <a:gd name="connsiteX16" fmla="*/ 89892 w 286530"/>
              <a:gd name="connsiteY16" fmla="*/ 692767 h 702289"/>
              <a:gd name="connsiteX17" fmla="*/ 86996 w 286530"/>
              <a:gd name="connsiteY17" fmla="*/ 685776 h 702289"/>
              <a:gd name="connsiteX18" fmla="*/ 74614 w 286530"/>
              <a:gd name="connsiteY18" fmla="*/ 674751 h 702289"/>
              <a:gd name="connsiteX19" fmla="*/ 0 w 286530"/>
              <a:gd name="connsiteY19" fmla="*/ 351865 h 702289"/>
              <a:gd name="connsiteX20" fmla="*/ 97547 w 286530"/>
              <a:gd name="connsiteY20" fmla="*/ 8561 h 702289"/>
              <a:gd name="connsiteX21" fmla="*/ 107177 w 286530"/>
              <a:gd name="connsiteY21" fmla="*/ 5776 h 702289"/>
              <a:gd name="connsiteX22" fmla="*/ 107408 w 286530"/>
              <a:gd name="connsiteY22" fmla="*/ 5620 h 702289"/>
              <a:gd name="connsiteX23" fmla="*/ 108427 w 286530"/>
              <a:gd name="connsiteY23" fmla="*/ 5414 h 702289"/>
              <a:gd name="connsiteX24" fmla="*/ 122168 w 286530"/>
              <a:gd name="connsiteY24" fmla="*/ 1441 h 702289"/>
              <a:gd name="connsiteX25" fmla="*/ 121988 w 286530"/>
              <a:gd name="connsiteY25" fmla="*/ 2677 h 702289"/>
              <a:gd name="connsiteX26" fmla="*/ 135246 w 286530"/>
              <a:gd name="connsiteY26" fmla="*/ 0 h 702289"/>
              <a:gd name="connsiteX27" fmla="*/ 210288 w 286530"/>
              <a:gd name="connsiteY27" fmla="*/ 0 h 702289"/>
              <a:gd name="connsiteX28" fmla="*/ 252432 w 286530"/>
              <a:gd name="connsiteY28" fmla="*/ 17456 h 70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86530" h="702289">
                <a:moveTo>
                  <a:pt x="252432" y="17456"/>
                </a:moveTo>
                <a:cubicBezTo>
                  <a:pt x="263217" y="28241"/>
                  <a:pt x="269887" y="43141"/>
                  <a:pt x="269887" y="59599"/>
                </a:cubicBezTo>
                <a:lnTo>
                  <a:pt x="269887" y="115944"/>
                </a:lnTo>
                <a:cubicBezTo>
                  <a:pt x="269887" y="148860"/>
                  <a:pt x="243204" y="175543"/>
                  <a:pt x="210288" y="175543"/>
                </a:cubicBezTo>
                <a:lnTo>
                  <a:pt x="135246" y="175543"/>
                </a:lnTo>
                <a:cubicBezTo>
                  <a:pt x="125372" y="175543"/>
                  <a:pt x="115965" y="173542"/>
                  <a:pt x="107408" y="169922"/>
                </a:cubicBezTo>
                <a:lnTo>
                  <a:pt x="98443" y="163878"/>
                </a:lnTo>
                <a:lnTo>
                  <a:pt x="97499" y="170341"/>
                </a:lnTo>
                <a:cubicBezTo>
                  <a:pt x="91936" y="229261"/>
                  <a:pt x="89081" y="290286"/>
                  <a:pt x="89081" y="351864"/>
                </a:cubicBezTo>
                <a:lnTo>
                  <a:pt x="97487" y="533122"/>
                </a:lnTo>
                <a:lnTo>
                  <a:pt x="112880" y="526746"/>
                </a:lnTo>
                <a:lnTo>
                  <a:pt x="226931" y="526746"/>
                </a:lnTo>
                <a:cubicBezTo>
                  <a:pt x="259846" y="526746"/>
                  <a:pt x="286530" y="553429"/>
                  <a:pt x="286530" y="586345"/>
                </a:cubicBezTo>
                <a:lnTo>
                  <a:pt x="286529" y="642690"/>
                </a:lnTo>
                <a:cubicBezTo>
                  <a:pt x="286529" y="675606"/>
                  <a:pt x="259847" y="702289"/>
                  <a:pt x="226930" y="702289"/>
                </a:cubicBezTo>
                <a:lnTo>
                  <a:pt x="112880" y="702289"/>
                </a:lnTo>
                <a:cubicBezTo>
                  <a:pt x="103903" y="702289"/>
                  <a:pt x="95775" y="698650"/>
                  <a:pt x="89892" y="692767"/>
                </a:cubicBezTo>
                <a:lnTo>
                  <a:pt x="86996" y="685776"/>
                </a:lnTo>
                <a:lnTo>
                  <a:pt x="74614" y="674751"/>
                </a:lnTo>
                <a:cubicBezTo>
                  <a:pt x="30766" y="621554"/>
                  <a:pt x="0" y="497015"/>
                  <a:pt x="0" y="351865"/>
                </a:cubicBezTo>
                <a:cubicBezTo>
                  <a:pt x="0" y="182523"/>
                  <a:pt x="41876" y="41236"/>
                  <a:pt x="97547" y="8561"/>
                </a:cubicBezTo>
                <a:lnTo>
                  <a:pt x="107177" y="5776"/>
                </a:lnTo>
                <a:lnTo>
                  <a:pt x="107408" y="5620"/>
                </a:lnTo>
                <a:lnTo>
                  <a:pt x="108427" y="5414"/>
                </a:lnTo>
                <a:lnTo>
                  <a:pt x="122168" y="1441"/>
                </a:lnTo>
                <a:lnTo>
                  <a:pt x="121988" y="2677"/>
                </a:lnTo>
                <a:lnTo>
                  <a:pt x="135246" y="0"/>
                </a:lnTo>
                <a:lnTo>
                  <a:pt x="210288" y="0"/>
                </a:lnTo>
                <a:cubicBezTo>
                  <a:pt x="226746" y="0"/>
                  <a:pt x="241646" y="6671"/>
                  <a:pt x="252432" y="1745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Text Placeholder 35"/>
          <p:cNvSpPr>
            <a:spLocks noGrp="1"/>
          </p:cNvSpPr>
          <p:nvPr>
            <p:ph type="body" sz="quarter" idx="10"/>
          </p:nvPr>
        </p:nvSpPr>
        <p:spPr>
          <a:xfrm>
            <a:off x="283988" y="2025650"/>
            <a:ext cx="2798064" cy="3316288"/>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0" name="Text Placeholder 35"/>
          <p:cNvSpPr>
            <a:spLocks noGrp="1"/>
          </p:cNvSpPr>
          <p:nvPr>
            <p:ph type="body" sz="quarter" idx="13"/>
          </p:nvPr>
        </p:nvSpPr>
        <p:spPr>
          <a:xfrm>
            <a:off x="3144139" y="2420513"/>
            <a:ext cx="2816352" cy="2915761"/>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sp>
        <p:nvSpPr>
          <p:cNvPr id="41" name="Text Placeholder 35"/>
          <p:cNvSpPr>
            <a:spLocks noGrp="1"/>
          </p:cNvSpPr>
          <p:nvPr>
            <p:ph type="body" sz="quarter" idx="14"/>
          </p:nvPr>
        </p:nvSpPr>
        <p:spPr>
          <a:xfrm>
            <a:off x="6032649" y="2420512"/>
            <a:ext cx="2834640" cy="2926525"/>
          </a:xfrm>
        </p:spPr>
        <p:txBody>
          <a:bodyPr/>
          <a:lstStyle>
            <a:lvl1pPr marL="227013" indent="-227013" algn="l" defTabSz="914400" rtl="0" eaLnBrk="1" latinLnBrk="0" hangingPunct="1">
              <a:spcBef>
                <a:spcPts val="400"/>
              </a:spcBef>
              <a:buSzPct val="100000"/>
              <a:buFont typeface="Arial" panose="020B0604020202020204" pitchFamily="34" charset="0"/>
              <a:buChar char="•"/>
              <a:defRPr lang="en-US" sz="1200" kern="1200" dirty="0" smtClean="0">
                <a:solidFill>
                  <a:schemeClr val="tx1"/>
                </a:solidFill>
                <a:latin typeface="+mn-lt"/>
                <a:ea typeface="+mn-ea"/>
                <a:cs typeface="Arial" pitchFamily="34" charset="0"/>
              </a:defRPr>
            </a:lvl1pPr>
          </a:lstStyle>
          <a:p>
            <a:pPr lvl="0"/>
            <a:r>
              <a:rPr lang="en-US" smtClean="0"/>
              <a:t>Click to edit Master text styles</a:t>
            </a:r>
          </a:p>
        </p:txBody>
      </p:sp>
      <p:cxnSp>
        <p:nvCxnSpPr>
          <p:cNvPr id="42" name="Straight Connector 41"/>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5" hasCustomPrompt="1"/>
          </p:nvPr>
        </p:nvSpPr>
        <p:spPr>
          <a:xfrm>
            <a:off x="259937" y="5821933"/>
            <a:ext cx="8622792" cy="482614"/>
          </a:xfrm>
        </p:spPr>
        <p:txBody>
          <a:bodyPr/>
          <a:lstStyle>
            <a:lvl1pPr marL="171450" marR="0" indent="-171450" algn="l" defTabSz="914400" rtl="0" eaLnBrk="0" fontAlgn="base" latinLnBrk="0" hangingPunct="0">
              <a:lnSpc>
                <a:spcPct val="100000"/>
              </a:lnSpc>
              <a:spcBef>
                <a:spcPct val="20000"/>
              </a:spcBef>
              <a:spcAft>
                <a:spcPct val="0"/>
              </a:spcAft>
              <a:buClr>
                <a:schemeClr val="tx1"/>
              </a:buClr>
              <a:buSzPct val="120000"/>
              <a:buFont typeface="Arial" pitchFamily="34" charset="0"/>
              <a:buNone/>
              <a:tabLst/>
              <a:defRPr/>
            </a:lvl1pPr>
          </a:lstStyle>
          <a:p>
            <a:pPr marL="0" marR="0" lvl="0" indent="0" algn="l" defTabSz="914400" rtl="0" eaLnBrk="0" fontAlgn="base" latinLnBrk="0" hangingPunct="0">
              <a:lnSpc>
                <a:spcPct val="100000"/>
              </a:lnSpc>
              <a:spcBef>
                <a:spcPct val="20000"/>
              </a:spcBef>
              <a:spcAft>
                <a:spcPct val="0"/>
              </a:spcAft>
              <a:buClr>
                <a:schemeClr val="tx1"/>
              </a:buClr>
              <a:buSzPct val="120000"/>
              <a:tabLst/>
              <a:defRPr/>
            </a:pP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Email </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hlinkClick r:id="rId2"/>
              </a:rPr>
              <a:t>GuidedImplementations@InfoTech.com</a:t>
            </a:r>
            <a:r>
              <a:rPr kumimoji="0" lang="en-US" sz="1200" b="0" i="0" u="none" strike="noStrike" kern="1200" cap="none" spc="0" normalizeH="0" baseline="0" noProof="0" dirty="0" smtClean="0">
                <a:ln>
                  <a:noFill/>
                </a:ln>
                <a:solidFill>
                  <a:srgbClr val="FFFFFF"/>
                </a:solidFill>
                <a:effectLst/>
                <a:uLnTx/>
                <a:uFillTx/>
                <a:latin typeface="+mn-lt"/>
                <a:cs typeface="Arial" pitchFamily="34" charset="0"/>
              </a:rPr>
              <a:t> </a:t>
            </a:r>
            <a:r>
              <a:rPr kumimoji="0" lang="en-US" sz="1200" b="0" i="0" u="none" strike="noStrike" kern="1200" cap="none" spc="0" normalizeH="0" baseline="0" noProof="0" dirty="0" smtClean="0">
                <a:ln>
                  <a:noFill/>
                </a:ln>
                <a:solidFill>
                  <a:srgbClr val="333333"/>
                </a:solidFill>
                <a:effectLst/>
                <a:uLnTx/>
                <a:uFillTx/>
                <a:latin typeface="+mn-lt"/>
                <a:cs typeface="Arial" pitchFamily="34" charset="0"/>
              </a:rPr>
              <a:t>or call </a:t>
            </a:r>
            <a:r>
              <a:rPr kumimoji="0" lang="en-CA" sz="1200" b="0" i="0" u="none" strike="noStrike" kern="1200" cap="none" spc="0" normalizeH="0" baseline="0" noProof="0" dirty="0" smtClean="0">
                <a:ln>
                  <a:noFill/>
                </a:ln>
                <a:solidFill>
                  <a:srgbClr val="333333"/>
                </a:solidFill>
                <a:effectLst/>
                <a:uLnTx/>
                <a:uFillTx/>
                <a:latin typeface="+mn-lt"/>
              </a:rPr>
              <a:t>1-888-670-8889 and ask for the Guided Implementation Coordinator to book a Guided Implementation in your organization.</a:t>
            </a:r>
            <a:endParaRPr lang="en-US" dirty="0" smtClean="0"/>
          </a:p>
          <a:p>
            <a:pPr lvl="0"/>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0" name="Picture 2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30020" y="328771"/>
            <a:ext cx="857643" cy="731520"/>
          </a:xfrm>
          <a:prstGeom prst="rect">
            <a:avLst/>
          </a:prstGeom>
        </p:spPr>
      </p:pic>
      <p:pic>
        <p:nvPicPr>
          <p:cNvPr id="32" name="Picture 3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5534" y="5510359"/>
            <a:ext cx="331710" cy="282929"/>
          </a:xfrm>
          <a:prstGeom prst="rect">
            <a:avLst/>
          </a:prstGeom>
        </p:spPr>
      </p:pic>
      <p:pic>
        <p:nvPicPr>
          <p:cNvPr id="33" name="Picture 32"/>
          <p:cNvPicPr>
            <a:picLocks noChangeAspect="1"/>
          </p:cNvPicPr>
          <p:nvPr userDrawn="1"/>
        </p:nvPicPr>
        <p:blipFill>
          <a:blip r:embed="rId5"/>
          <a:stretch>
            <a:fillRect/>
          </a:stretch>
        </p:blipFill>
        <p:spPr>
          <a:xfrm flipH="1">
            <a:off x="323528" y="1221621"/>
            <a:ext cx="922384" cy="843383"/>
          </a:xfrm>
          <a:prstGeom prst="rect">
            <a:avLst/>
          </a:prstGeom>
        </p:spPr>
      </p:pic>
    </p:spTree>
    <p:extLst>
      <p:ext uri="{BB962C8B-B14F-4D97-AF65-F5344CB8AC3E}">
        <p14:creationId xmlns:p14="http://schemas.microsoft.com/office/powerpoint/2010/main" val="31243487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rgbClr val="5A7D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rgbClr val="D9A210"/>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22685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90089576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 id="2147483772" r:id="rId17"/>
    <p:sldLayoutId id="2147483774" r:id="rId18"/>
    <p:sldLayoutId id="2147483779" r:id="rId19"/>
    <p:sldLayoutId id="2147483782" r:id="rId20"/>
    <p:sldLayoutId id="2147483783" r:id="rId21"/>
    <p:sldLayoutId id="2147483784" r:id="rId2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1.xml"/><Relationship Id="rId5" Type="http://schemas.openxmlformats.org/officeDocument/2006/relationships/image" Target="../media/image9.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9.png"/><Relationship Id="rId1" Type="http://schemas.openxmlformats.org/officeDocument/2006/relationships/slideLayout" Target="../slideLayouts/slideLayout22.xml"/><Relationship Id="rId4" Type="http://schemas.openxmlformats.org/officeDocument/2006/relationships/hyperlink" Target="mailto:Workshops@InfoTec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rmcp.planview.com/" TargetMode="Externa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rmcp.planview.com/" TargetMode="Externa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454900" cy="889644"/>
          </a:xfrm>
        </p:spPr>
        <p:txBody>
          <a:bodyPr/>
          <a:lstStyle/>
          <a:p>
            <a:r>
              <a:rPr lang="en-CA" dirty="0"/>
              <a:t>Five Secrets to Optimize Your People, Technology, and Budget</a:t>
            </a:r>
            <a:endParaRPr lang="en-US" dirty="0"/>
          </a:p>
        </p:txBody>
      </p:sp>
      <p:sp>
        <p:nvSpPr>
          <p:cNvPr id="5" name="Tagline"/>
          <p:cNvSpPr>
            <a:spLocks noGrp="1"/>
          </p:cNvSpPr>
          <p:nvPr>
            <p:ph type="body" sz="quarter" idx="16"/>
          </p:nvPr>
        </p:nvSpPr>
        <p:spPr>
          <a:xfrm>
            <a:off x="774700" y="3950342"/>
            <a:ext cx="7467600" cy="508000"/>
          </a:xfrm>
        </p:spPr>
        <p:txBody>
          <a:bodyPr/>
          <a:lstStyle/>
          <a:p>
            <a:r>
              <a:rPr lang="en-US" dirty="0" smtClean="0"/>
              <a:t>You can do anything, but you can’t do everything.</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Leverage Info-Tech’s tools and templates to overcome key resource strategy development challenges</a:t>
            </a:r>
            <a:endParaRPr lang="en-CA" dirty="0"/>
          </a:p>
        </p:txBody>
      </p:sp>
      <p:sp>
        <p:nvSpPr>
          <p:cNvPr id="24" name="Rectangle 23"/>
          <p:cNvSpPr/>
          <p:nvPr/>
        </p:nvSpPr>
        <p:spPr>
          <a:xfrm>
            <a:off x="251520" y="1150382"/>
            <a:ext cx="8625780" cy="954107"/>
          </a:xfrm>
          <a:prstGeom prst="rect">
            <a:avLst/>
          </a:prstGeom>
        </p:spPr>
        <p:txBody>
          <a:bodyPr wrap="square">
            <a:spAutoFit/>
          </a:bodyPr>
          <a:lstStyle/>
          <a:p>
            <a:r>
              <a:rPr lang="en-CA" sz="1400" dirty="0"/>
              <a:t>In consultation with clients and industry experts,</a:t>
            </a:r>
            <a:r>
              <a:rPr lang="en-CA" sz="1400" b="1" dirty="0"/>
              <a:t> </a:t>
            </a:r>
            <a:r>
              <a:rPr lang="en-CA" sz="1400" dirty="0"/>
              <a:t>Info-Tech has identified some of the most common challenges in creating a resource strategy. </a:t>
            </a:r>
            <a:r>
              <a:rPr lang="en-CA" sz="1400" dirty="0" smtClean="0"/>
              <a:t>This </a:t>
            </a:r>
            <a:r>
              <a:rPr lang="en-CA" sz="1400" dirty="0"/>
              <a:t>blueprint is designed to help simplify this process for </a:t>
            </a:r>
            <a:r>
              <a:rPr lang="en-CA" sz="1400" dirty="0" smtClean="0"/>
              <a:t>the CIO </a:t>
            </a:r>
            <a:r>
              <a:rPr lang="en-CA" sz="1400" dirty="0"/>
              <a:t>and </a:t>
            </a:r>
            <a:r>
              <a:rPr lang="en-CA" sz="1400" dirty="0" smtClean="0"/>
              <a:t>Project Managers </a:t>
            </a:r>
            <a:r>
              <a:rPr lang="en-CA" sz="1400" dirty="0"/>
              <a:t>executing this </a:t>
            </a:r>
            <a:r>
              <a:rPr lang="en-CA" sz="1400" dirty="0" smtClean="0"/>
              <a:t>project. This project will help you overcome </a:t>
            </a:r>
            <a:r>
              <a:rPr lang="en-CA" sz="1400" dirty="0"/>
              <a:t>these challenges and take the pain out of designing your resource </a:t>
            </a:r>
            <a:r>
              <a:rPr lang="en-CA" sz="1400" dirty="0" smtClean="0"/>
              <a:t>strategy. </a:t>
            </a:r>
            <a:endParaRPr lang="en-CA" sz="1200" dirty="0"/>
          </a:p>
        </p:txBody>
      </p:sp>
      <p:sp>
        <p:nvSpPr>
          <p:cNvPr id="25" name="Rectangle 24"/>
          <p:cNvSpPr/>
          <p:nvPr/>
        </p:nvSpPr>
        <p:spPr>
          <a:xfrm>
            <a:off x="2432854" y="2178657"/>
            <a:ext cx="4687614" cy="4232901"/>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Rectangle 30"/>
          <p:cNvSpPr/>
          <p:nvPr/>
        </p:nvSpPr>
        <p:spPr>
          <a:xfrm>
            <a:off x="237911" y="2663220"/>
            <a:ext cx="1716023" cy="806110"/>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Building the tool</a:t>
            </a:r>
            <a:endParaRPr lang="en-CA" sz="1200" b="1" dirty="0">
              <a:solidFill>
                <a:schemeClr val="bg1"/>
              </a:solidFill>
            </a:endParaRPr>
          </a:p>
        </p:txBody>
      </p:sp>
      <p:sp>
        <p:nvSpPr>
          <p:cNvPr id="32" name="Rectangle 31"/>
          <p:cNvSpPr/>
          <p:nvPr/>
        </p:nvSpPr>
        <p:spPr>
          <a:xfrm>
            <a:off x="251520" y="3571616"/>
            <a:ext cx="1704280" cy="821107"/>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Determining the best way to represent and communicate the data</a:t>
            </a:r>
            <a:endParaRPr lang="en-CA" sz="1200" b="1" dirty="0">
              <a:solidFill>
                <a:schemeClr val="bg1"/>
              </a:solidFill>
            </a:endParaRPr>
          </a:p>
        </p:txBody>
      </p:sp>
      <p:sp>
        <p:nvSpPr>
          <p:cNvPr id="33" name="Rectangle 32"/>
          <p:cNvSpPr/>
          <p:nvPr/>
        </p:nvSpPr>
        <p:spPr>
          <a:xfrm>
            <a:off x="237911" y="4492203"/>
            <a:ext cx="1716023" cy="864478"/>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Right-sizing </a:t>
            </a:r>
            <a:r>
              <a:rPr lang="en-CA" sz="1200" b="1" dirty="0">
                <a:solidFill>
                  <a:schemeClr val="bg1"/>
                </a:solidFill>
              </a:rPr>
              <a:t>the effort to collect </a:t>
            </a:r>
            <a:r>
              <a:rPr lang="en-CA" sz="1200" b="1" dirty="0" smtClean="0">
                <a:solidFill>
                  <a:schemeClr val="bg1"/>
                </a:solidFill>
              </a:rPr>
              <a:t>data</a:t>
            </a:r>
            <a:endParaRPr lang="en-CA" sz="1200" b="1" dirty="0">
              <a:solidFill>
                <a:schemeClr val="bg1"/>
              </a:solidFill>
            </a:endParaRPr>
          </a:p>
        </p:txBody>
      </p:sp>
      <p:sp>
        <p:nvSpPr>
          <p:cNvPr id="34" name="Rectangle 33"/>
          <p:cNvSpPr/>
          <p:nvPr/>
        </p:nvSpPr>
        <p:spPr>
          <a:xfrm>
            <a:off x="237911" y="5461770"/>
            <a:ext cx="1716023" cy="864477"/>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bg1"/>
                </a:solidFill>
              </a:rPr>
              <a:t>Finding the time to do the work</a:t>
            </a:r>
            <a:endParaRPr lang="en-CA" sz="1200" b="1" dirty="0">
              <a:solidFill>
                <a:schemeClr val="bg1"/>
              </a:solidFill>
            </a:endParaRPr>
          </a:p>
        </p:txBody>
      </p:sp>
      <p:sp>
        <p:nvSpPr>
          <p:cNvPr id="35" name="Rectangle 34"/>
          <p:cNvSpPr/>
          <p:nvPr/>
        </p:nvSpPr>
        <p:spPr>
          <a:xfrm>
            <a:off x="3011682" y="1988840"/>
            <a:ext cx="5852008" cy="491884"/>
          </a:xfrm>
          <a:prstGeom prst="rect">
            <a:avLst/>
          </a:prstGeom>
          <a:no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a:solidFill>
                <a:schemeClr val="tx1"/>
              </a:solidFill>
            </a:endParaRPr>
          </a:p>
        </p:txBody>
      </p:sp>
      <p:sp>
        <p:nvSpPr>
          <p:cNvPr id="36" name="Rectangle 35"/>
          <p:cNvSpPr/>
          <p:nvPr/>
        </p:nvSpPr>
        <p:spPr>
          <a:xfrm>
            <a:off x="2523067" y="2594341"/>
            <a:ext cx="4591335" cy="881513"/>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Don’t build your tool from scratch or buy expensive software! Instead, leverage Info-Tech’s </a:t>
            </a:r>
            <a:r>
              <a:rPr lang="en-CA" sz="1200" i="1" dirty="0">
                <a:solidFill>
                  <a:schemeClr val="tx1"/>
                </a:solidFill>
              </a:rPr>
              <a:t>Resource Optimization </a:t>
            </a:r>
            <a:r>
              <a:rPr lang="en-CA" sz="1200" i="1" dirty="0" smtClean="0">
                <a:solidFill>
                  <a:schemeClr val="tx1"/>
                </a:solidFill>
              </a:rPr>
              <a:t>Workbook</a:t>
            </a:r>
            <a:r>
              <a:rPr lang="en-CA" sz="1200" dirty="0" smtClean="0">
                <a:solidFill>
                  <a:schemeClr val="tx1"/>
                </a:solidFill>
              </a:rPr>
              <a:t> and the usage instructions provided in this blueprint. </a:t>
            </a:r>
          </a:p>
        </p:txBody>
      </p:sp>
      <p:sp>
        <p:nvSpPr>
          <p:cNvPr id="37" name="Rectangle 36"/>
          <p:cNvSpPr/>
          <p:nvPr/>
        </p:nvSpPr>
        <p:spPr>
          <a:xfrm>
            <a:off x="2500379" y="3526845"/>
            <a:ext cx="4597896" cy="864477"/>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Info-Tech’s Resource Optimization Workbook provides you with key graphics on your people, technology, and cost utilization, with specifics on who to share these with and why. </a:t>
            </a:r>
            <a:endParaRPr lang="en-CA" sz="1200" dirty="0">
              <a:solidFill>
                <a:schemeClr val="tx1"/>
              </a:solidFill>
            </a:endParaRPr>
          </a:p>
        </p:txBody>
      </p:sp>
      <p:sp>
        <p:nvSpPr>
          <p:cNvPr id="38" name="Rectangle 37"/>
          <p:cNvSpPr/>
          <p:nvPr/>
        </p:nvSpPr>
        <p:spPr>
          <a:xfrm>
            <a:off x="2500379" y="4492203"/>
            <a:ext cx="4597895" cy="864477"/>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This Blueprint provides you with a variety of opportunities to right-size your data collection and effort based on the time you have to devote to the initiative and the information you currently have available.</a:t>
            </a:r>
            <a:endParaRPr lang="en-CA" sz="1200" dirty="0">
              <a:solidFill>
                <a:schemeClr val="tx1"/>
              </a:solidFill>
            </a:endParaRPr>
          </a:p>
        </p:txBody>
      </p:sp>
      <p:sp>
        <p:nvSpPr>
          <p:cNvPr id="39" name="Rectangle 38"/>
          <p:cNvSpPr/>
          <p:nvPr/>
        </p:nvSpPr>
        <p:spPr>
          <a:xfrm>
            <a:off x="2514112" y="5461770"/>
            <a:ext cx="4587972" cy="864477"/>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tx1"/>
                </a:solidFill>
              </a:rPr>
              <a:t>There is no workaround here – getting this project done will take time. However, Info-Tech’s streamlined methodology and Guided Implementation support takes the guesswork out of the process and provides the needed materials to get the project done right. </a:t>
            </a:r>
            <a:endParaRPr lang="en-CA" sz="1200" dirty="0">
              <a:solidFill>
                <a:schemeClr val="tx1"/>
              </a:solidFill>
            </a:endParaRPr>
          </a:p>
        </p:txBody>
      </p:sp>
      <p:sp>
        <p:nvSpPr>
          <p:cNvPr id="40" name="Chevron 39"/>
          <p:cNvSpPr/>
          <p:nvPr/>
        </p:nvSpPr>
        <p:spPr>
          <a:xfrm>
            <a:off x="2058158" y="5617748"/>
            <a:ext cx="274320" cy="54130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1" name="Chevron 40"/>
          <p:cNvSpPr/>
          <p:nvPr/>
        </p:nvSpPr>
        <p:spPr>
          <a:xfrm>
            <a:off x="2069784" y="4653790"/>
            <a:ext cx="274320" cy="54130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2" name="Chevron 41"/>
          <p:cNvSpPr/>
          <p:nvPr/>
        </p:nvSpPr>
        <p:spPr>
          <a:xfrm>
            <a:off x="2044549" y="2772282"/>
            <a:ext cx="274320" cy="54130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3" name="Chevron 42"/>
          <p:cNvSpPr/>
          <p:nvPr/>
        </p:nvSpPr>
        <p:spPr>
          <a:xfrm>
            <a:off x="2069784" y="3689833"/>
            <a:ext cx="274320" cy="541302"/>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4" name="TextBox 43"/>
          <p:cNvSpPr txBox="1"/>
          <p:nvPr/>
        </p:nvSpPr>
        <p:spPr>
          <a:xfrm>
            <a:off x="75539" y="2178658"/>
            <a:ext cx="2106193" cy="382279"/>
          </a:xfrm>
          <a:prstGeom prst="rect">
            <a:avLst/>
          </a:prstGeom>
          <a:noFill/>
        </p:spPr>
        <p:txBody>
          <a:bodyPr wrap="square" rtlCol="0">
            <a:spAutoFit/>
          </a:bodyPr>
          <a:lstStyle/>
          <a:p>
            <a:pPr algn="ctr"/>
            <a:r>
              <a:rPr lang="en-CA" b="1" dirty="0" smtClean="0">
                <a:solidFill>
                  <a:schemeClr val="accent5"/>
                </a:solidFill>
              </a:rPr>
              <a:t>Key Challenges</a:t>
            </a:r>
            <a:endParaRPr lang="en-CA" b="1" dirty="0">
              <a:solidFill>
                <a:schemeClr val="accent5"/>
              </a:solidFill>
            </a:endParaRPr>
          </a:p>
        </p:txBody>
      </p:sp>
      <p:sp>
        <p:nvSpPr>
          <p:cNvPr id="45" name="Rectangle 44"/>
          <p:cNvSpPr/>
          <p:nvPr/>
        </p:nvSpPr>
        <p:spPr>
          <a:xfrm>
            <a:off x="2457855" y="2192508"/>
            <a:ext cx="4608954" cy="382279"/>
          </a:xfrm>
          <a:prstGeom prst="rect">
            <a:avLst/>
          </a:prstGeom>
        </p:spPr>
        <p:txBody>
          <a:bodyPr wrap="none">
            <a:spAutoFit/>
          </a:bodyPr>
          <a:lstStyle/>
          <a:p>
            <a:r>
              <a:rPr lang="en-CA" b="1" dirty="0">
                <a:solidFill>
                  <a:schemeClr val="accent5"/>
                </a:solidFill>
              </a:rPr>
              <a:t>Opportunities to Leverage this Blueprint</a:t>
            </a:r>
          </a:p>
        </p:txBody>
      </p:sp>
      <p:sp>
        <p:nvSpPr>
          <p:cNvPr id="46" name="Rectangle 45"/>
          <p:cNvSpPr/>
          <p:nvPr/>
        </p:nvSpPr>
        <p:spPr>
          <a:xfrm>
            <a:off x="7209219" y="2198981"/>
            <a:ext cx="1654472" cy="369332"/>
          </a:xfrm>
          <a:prstGeom prst="rect">
            <a:avLst/>
          </a:prstGeom>
        </p:spPr>
        <p:txBody>
          <a:bodyPr wrap="square">
            <a:spAutoFit/>
          </a:bodyPr>
          <a:lstStyle/>
          <a:p>
            <a:pPr algn="ctr"/>
            <a:r>
              <a:rPr lang="en-CA" b="1" dirty="0" smtClean="0">
                <a:solidFill>
                  <a:schemeClr val="accent5"/>
                </a:solidFill>
              </a:rPr>
              <a:t>Metrics</a:t>
            </a:r>
            <a:endParaRPr lang="en-CA" b="1" dirty="0">
              <a:solidFill>
                <a:schemeClr val="accent5"/>
              </a:solidFill>
            </a:endParaRPr>
          </a:p>
        </p:txBody>
      </p:sp>
      <p:sp>
        <p:nvSpPr>
          <p:cNvPr id="47" name="Rectangle 46"/>
          <p:cNvSpPr/>
          <p:nvPr/>
        </p:nvSpPr>
        <p:spPr>
          <a:xfrm>
            <a:off x="7271655" y="2615816"/>
            <a:ext cx="1548490" cy="3736558"/>
          </a:xfrm>
          <a:prstGeom prst="rect">
            <a:avLst/>
          </a:prstGeom>
          <a:solidFill>
            <a:schemeClr val="bg2"/>
          </a:solidFill>
          <a:ln>
            <a:solidFill>
              <a:schemeClr val="accent2"/>
            </a:solid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200" dirty="0" smtClean="0">
                <a:solidFill>
                  <a:schemeClr val="tx1"/>
                </a:solidFill>
              </a:rPr>
              <a:t># of hours to build a resource optimization tool  internally from scratch X salary of individual</a:t>
            </a:r>
          </a:p>
          <a:p>
            <a:endParaRPr lang="en-CA" sz="1200" dirty="0" smtClean="0">
              <a:solidFill>
                <a:schemeClr val="tx1"/>
              </a:solidFill>
            </a:endParaRPr>
          </a:p>
          <a:p>
            <a:pPr marL="171450" indent="-171450">
              <a:buFont typeface="Arial" panose="020B0604020202020204" pitchFamily="34" charset="0"/>
              <a:buChar char="•"/>
            </a:pPr>
            <a:r>
              <a:rPr lang="en-CA" sz="1200" dirty="0" smtClean="0">
                <a:solidFill>
                  <a:schemeClr val="tx1"/>
                </a:solidFill>
              </a:rPr>
              <a:t>$ cost of buying an external tool from procurement to implementation</a:t>
            </a:r>
          </a:p>
          <a:p>
            <a:endParaRPr lang="en-CA" sz="1200" dirty="0" smtClean="0">
              <a:solidFill>
                <a:schemeClr val="tx1"/>
              </a:solidFill>
            </a:endParaRPr>
          </a:p>
          <a:p>
            <a:pPr marL="171450" indent="-171450">
              <a:buFont typeface="Arial" panose="020B0604020202020204" pitchFamily="34" charset="0"/>
              <a:buChar char="•"/>
            </a:pPr>
            <a:r>
              <a:rPr lang="en-CA" sz="1200" dirty="0" smtClean="0">
                <a:solidFill>
                  <a:schemeClr val="tx1"/>
                </a:solidFill>
              </a:rPr>
              <a:t># of hours required to build tools, templates, and process for data collections X cost of doing so</a:t>
            </a:r>
          </a:p>
          <a:p>
            <a:pPr marL="171450" indent="-171450">
              <a:buFont typeface="Arial" panose="020B0604020202020204" pitchFamily="34" charset="0"/>
              <a:buChar char="•"/>
            </a:pPr>
            <a:endParaRPr lang="en-CA" sz="1200" dirty="0" smtClean="0">
              <a:solidFill>
                <a:schemeClr val="tx1"/>
              </a:solidFill>
            </a:endParaRPr>
          </a:p>
        </p:txBody>
      </p:sp>
    </p:spTree>
    <p:extLst>
      <p:ext uri="{BB962C8B-B14F-4D97-AF65-F5344CB8AC3E}">
        <p14:creationId xmlns:p14="http://schemas.microsoft.com/office/powerpoint/2010/main" val="1311102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Anyone </a:t>
            </a:r>
            <a:r>
              <a:rPr lang="en-CA" dirty="0"/>
              <a:t>can do this project – optimize some, many, or all of your resources with </a:t>
            </a:r>
            <a:r>
              <a:rPr lang="en-CA" dirty="0" smtClean="0"/>
              <a:t>Info-Tech</a:t>
            </a:r>
            <a:endParaRPr lang="en-CA" dirty="0"/>
          </a:p>
        </p:txBody>
      </p:sp>
      <p:sp>
        <p:nvSpPr>
          <p:cNvPr id="15" name="Rectangle 14"/>
          <p:cNvSpPr/>
          <p:nvPr/>
        </p:nvSpPr>
        <p:spPr>
          <a:xfrm>
            <a:off x="6396908" y="2004210"/>
            <a:ext cx="2480391" cy="4430457"/>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p:nvSpPr>
        <p:spPr>
          <a:xfrm>
            <a:off x="6484469" y="3285783"/>
            <a:ext cx="2305268" cy="3069861"/>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1200"/>
              </a:spcBef>
              <a:buFont typeface="Arial" panose="020B0604020202020204" pitchFamily="34" charset="0"/>
              <a:buChar char="•"/>
            </a:pPr>
            <a:r>
              <a:rPr lang="en-CA" sz="1200" dirty="0" smtClean="0">
                <a:solidFill>
                  <a:schemeClr val="tx1"/>
                </a:solidFill>
              </a:rPr>
              <a:t>Address all resources in your optimization exercise.</a:t>
            </a:r>
          </a:p>
          <a:p>
            <a:pPr marL="171450" indent="-171450">
              <a:spcBef>
                <a:spcPts val="1200"/>
              </a:spcBef>
              <a:buFont typeface="Arial" panose="020B0604020202020204" pitchFamily="34" charset="0"/>
              <a:buChar char="•"/>
            </a:pPr>
            <a:r>
              <a:rPr lang="en-CA" sz="1200" dirty="0" smtClean="0">
                <a:solidFill>
                  <a:schemeClr val="tx1"/>
                </a:solidFill>
              </a:rPr>
              <a:t>Input supply and demand information for every resource into the tool or use resource management software.</a:t>
            </a:r>
          </a:p>
          <a:p>
            <a:pPr marL="171450" indent="-171450">
              <a:spcBef>
                <a:spcPts val="1200"/>
              </a:spcBef>
              <a:buFont typeface="Arial" panose="020B0604020202020204" pitchFamily="34" charset="0"/>
              <a:buChar char="•"/>
            </a:pPr>
            <a:r>
              <a:rPr lang="en-CA" sz="1200" dirty="0" smtClean="0">
                <a:solidFill>
                  <a:schemeClr val="tx1"/>
                </a:solidFill>
              </a:rPr>
              <a:t>This method will require rigorous data collection and analysis. It will take significant time and effort to complete.</a:t>
            </a:r>
          </a:p>
        </p:txBody>
      </p:sp>
      <p:sp>
        <p:nvSpPr>
          <p:cNvPr id="17" name="Rectangle 16"/>
          <p:cNvSpPr/>
          <p:nvPr/>
        </p:nvSpPr>
        <p:spPr>
          <a:xfrm>
            <a:off x="3350320" y="2004210"/>
            <a:ext cx="2480391" cy="4430457"/>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p:nvSpPr>
        <p:spPr>
          <a:xfrm>
            <a:off x="3437881" y="3285783"/>
            <a:ext cx="2305268" cy="3069861"/>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1200"/>
              </a:spcBef>
              <a:buFont typeface="Arial" panose="020B0604020202020204" pitchFamily="34" charset="0"/>
              <a:buChar char="•"/>
            </a:pPr>
            <a:r>
              <a:rPr lang="en-CA" sz="1200" dirty="0" smtClean="0">
                <a:solidFill>
                  <a:schemeClr val="tx1"/>
                </a:solidFill>
              </a:rPr>
              <a:t>Focus your optimization exercise on the resources that are difficult to obtain, such as people only, or some of your most critical and/or expensive resources.</a:t>
            </a:r>
          </a:p>
          <a:p>
            <a:pPr marL="171450" indent="-171450">
              <a:spcBef>
                <a:spcPts val="1200"/>
              </a:spcBef>
              <a:buFont typeface="Arial" panose="020B0604020202020204" pitchFamily="34" charset="0"/>
              <a:buChar char="•"/>
            </a:pPr>
            <a:r>
              <a:rPr lang="en-CA" sz="1200" dirty="0" smtClean="0">
                <a:solidFill>
                  <a:schemeClr val="tx1"/>
                </a:solidFill>
              </a:rPr>
              <a:t>Complete data entry exercise as directed and optimize to level supply and demand at or near the maximum threshold.</a:t>
            </a:r>
          </a:p>
          <a:p>
            <a:pPr marL="171450" indent="-171450">
              <a:spcBef>
                <a:spcPts val="1200"/>
              </a:spcBef>
              <a:buFont typeface="Arial" panose="020B0604020202020204" pitchFamily="34" charset="0"/>
              <a:buChar char="•"/>
            </a:pPr>
            <a:r>
              <a:rPr lang="en-CA" sz="1200" dirty="0" smtClean="0">
                <a:solidFill>
                  <a:schemeClr val="tx1"/>
                </a:solidFill>
              </a:rPr>
              <a:t>This method should take about three weeks depending on your resources.</a:t>
            </a:r>
          </a:p>
        </p:txBody>
      </p:sp>
      <p:sp>
        <p:nvSpPr>
          <p:cNvPr id="19" name="Rectangle 18"/>
          <p:cNvSpPr/>
          <p:nvPr/>
        </p:nvSpPr>
        <p:spPr>
          <a:xfrm>
            <a:off x="251520" y="2004210"/>
            <a:ext cx="2480391" cy="4430457"/>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p:nvSpPr>
        <p:spPr>
          <a:xfrm>
            <a:off x="339715" y="2061815"/>
            <a:ext cx="2304000" cy="1144229"/>
          </a:xfrm>
          <a:prstGeom prst="rect">
            <a:avLst/>
          </a:prstGeom>
          <a:solidFill>
            <a:srgbClr val="7CADD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bg2"/>
                </a:solidFill>
              </a:rPr>
              <a:t>Are you low on time, money, and staff to complete the resource optimization exercise?</a:t>
            </a:r>
            <a:endParaRPr lang="en-CA" sz="1200" b="1" i="1" dirty="0">
              <a:solidFill>
                <a:schemeClr val="tx1"/>
              </a:solidFill>
            </a:endParaRPr>
          </a:p>
        </p:txBody>
      </p:sp>
      <p:sp>
        <p:nvSpPr>
          <p:cNvPr id="21" name="Rectangle 20"/>
          <p:cNvSpPr/>
          <p:nvPr/>
        </p:nvSpPr>
        <p:spPr>
          <a:xfrm>
            <a:off x="3438515" y="2072883"/>
            <a:ext cx="2304000" cy="1144229"/>
          </a:xfrm>
          <a:prstGeom prst="rect">
            <a:avLst/>
          </a:prstGeom>
          <a:solidFill>
            <a:srgbClr val="3B7DB3"/>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bg2"/>
                </a:solidFill>
              </a:rPr>
              <a:t>Do you have money, time, and staff available to optimize </a:t>
            </a:r>
            <a:r>
              <a:rPr lang="en-CA" sz="1400" b="1" dirty="0" smtClean="0">
                <a:solidFill>
                  <a:schemeClr val="bg2"/>
                </a:solidFill>
              </a:rPr>
              <a:t>some</a:t>
            </a:r>
            <a:r>
              <a:rPr lang="en-CA" sz="1200" b="1" dirty="0" smtClean="0">
                <a:solidFill>
                  <a:schemeClr val="bg2"/>
                </a:solidFill>
              </a:rPr>
              <a:t> </a:t>
            </a:r>
            <a:r>
              <a:rPr lang="en-CA" sz="1400" b="1" dirty="0">
                <a:solidFill>
                  <a:schemeClr val="bg2"/>
                </a:solidFill>
              </a:rPr>
              <a:t>of your resources?</a:t>
            </a:r>
            <a:endParaRPr lang="en-CA" sz="1200" b="1" i="1" dirty="0">
              <a:solidFill>
                <a:schemeClr val="tx1"/>
              </a:solidFill>
            </a:endParaRPr>
          </a:p>
        </p:txBody>
      </p:sp>
      <p:sp>
        <p:nvSpPr>
          <p:cNvPr id="22" name="Rectangle 21"/>
          <p:cNvSpPr/>
          <p:nvPr/>
        </p:nvSpPr>
        <p:spPr>
          <a:xfrm>
            <a:off x="6485103" y="2081564"/>
            <a:ext cx="2304000" cy="1126866"/>
          </a:xfrm>
          <a:prstGeom prst="rect">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bg2"/>
                </a:solidFill>
              </a:rPr>
              <a:t>Do you have the capacity to run a significant resource</a:t>
            </a:r>
            <a:r>
              <a:rPr lang="en-CA" sz="1200" b="1" i="1" dirty="0">
                <a:solidFill>
                  <a:schemeClr val="bg2"/>
                </a:solidFill>
              </a:rPr>
              <a:t> </a:t>
            </a:r>
            <a:r>
              <a:rPr lang="en-CA" sz="1400" b="1" dirty="0">
                <a:solidFill>
                  <a:schemeClr val="bg2"/>
                </a:solidFill>
              </a:rPr>
              <a:t>optimization exercise?</a:t>
            </a:r>
            <a:endParaRPr lang="en-CA" sz="1200" b="1" i="1" dirty="0">
              <a:solidFill>
                <a:schemeClr val="tx1"/>
              </a:solidFill>
            </a:endParaRPr>
          </a:p>
        </p:txBody>
      </p:sp>
      <p:sp>
        <p:nvSpPr>
          <p:cNvPr id="23" name="Rounded Rectangle 4"/>
          <p:cNvSpPr/>
          <p:nvPr/>
        </p:nvSpPr>
        <p:spPr>
          <a:xfrm>
            <a:off x="319964" y="1279452"/>
            <a:ext cx="8557335" cy="645018"/>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b="1" dirty="0" smtClean="0">
                <a:solidFill>
                  <a:schemeClr val="tx1"/>
                </a:solidFill>
              </a:rPr>
              <a:t>Every CIO can leverage Info-Tech’s methodology by right-sizing this project. Benefits will be realized even if only one resource is optimized.</a:t>
            </a:r>
            <a:endParaRPr lang="en-US" b="1" dirty="0">
              <a:solidFill>
                <a:schemeClr val="tx1"/>
              </a:solidFill>
            </a:endParaRPr>
          </a:p>
        </p:txBody>
      </p:sp>
      <p:sp>
        <p:nvSpPr>
          <p:cNvPr id="26" name="Rectangle 25"/>
          <p:cNvSpPr/>
          <p:nvPr/>
        </p:nvSpPr>
        <p:spPr>
          <a:xfrm>
            <a:off x="339081" y="3285783"/>
            <a:ext cx="2305268" cy="3069861"/>
          </a:xfrm>
          <a:prstGeom prst="rect">
            <a:avLst/>
          </a:prstGeom>
          <a:solidFill>
            <a:schemeClr val="bg2"/>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spcBef>
                <a:spcPts val="1200"/>
              </a:spcBef>
              <a:buFont typeface="Arial" panose="020B0604020202020204" pitchFamily="34" charset="0"/>
              <a:buChar char="•"/>
            </a:pPr>
            <a:r>
              <a:rPr lang="en-CA" sz="1200" dirty="0" smtClean="0">
                <a:solidFill>
                  <a:schemeClr val="tx1"/>
                </a:solidFill>
              </a:rPr>
              <a:t>Focus your optimization exercise on your most constrained resources only. </a:t>
            </a:r>
          </a:p>
          <a:p>
            <a:pPr marL="171450" indent="-171450">
              <a:spcBef>
                <a:spcPts val="1200"/>
              </a:spcBef>
              <a:buFont typeface="Arial" panose="020B0604020202020204" pitchFamily="34" charset="0"/>
              <a:buChar char="•"/>
            </a:pPr>
            <a:r>
              <a:rPr lang="en-CA" sz="1200" dirty="0" smtClean="0">
                <a:solidFill>
                  <a:schemeClr val="tx1"/>
                </a:solidFill>
              </a:rPr>
              <a:t>Complete the data entry exercises as directed and optimize to ensure that your constrained resources are consistently utilized at or around the maximum threshold.</a:t>
            </a:r>
          </a:p>
          <a:p>
            <a:pPr marL="171450" indent="-171450">
              <a:spcBef>
                <a:spcPts val="1200"/>
              </a:spcBef>
              <a:buFont typeface="Arial" panose="020B0604020202020204" pitchFamily="34" charset="0"/>
              <a:buChar char="•"/>
            </a:pPr>
            <a:r>
              <a:rPr lang="en-CA" sz="1200" dirty="0" smtClean="0">
                <a:solidFill>
                  <a:schemeClr val="tx1"/>
                </a:solidFill>
              </a:rPr>
              <a:t>This method should only take about one week of work.</a:t>
            </a:r>
          </a:p>
        </p:txBody>
      </p:sp>
    </p:spTree>
    <p:extLst>
      <p:ext uri="{BB962C8B-B14F-4D97-AF65-F5344CB8AC3E}">
        <p14:creationId xmlns:p14="http://schemas.microsoft.com/office/powerpoint/2010/main" val="4024008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 </a:t>
            </a:r>
            <a:r>
              <a:rPr lang="en-CA" dirty="0" smtClean="0"/>
              <a:t>Info-Tech’s </a:t>
            </a:r>
            <a:r>
              <a:rPr lang="en-CA" dirty="0"/>
              <a:t>blueprint to help you to optimize technology and personnel resources and make the case for growth </a:t>
            </a:r>
          </a:p>
        </p:txBody>
      </p:sp>
      <p:sp>
        <p:nvSpPr>
          <p:cNvPr id="19" name="Rectangle 18"/>
          <p:cNvSpPr/>
          <p:nvPr/>
        </p:nvSpPr>
        <p:spPr>
          <a:xfrm>
            <a:off x="251520" y="1190582"/>
            <a:ext cx="8639389" cy="922696"/>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extBox 19"/>
          <p:cNvSpPr txBox="1"/>
          <p:nvPr/>
        </p:nvSpPr>
        <p:spPr>
          <a:xfrm>
            <a:off x="251520" y="1157018"/>
            <a:ext cx="8625780" cy="954107"/>
          </a:xfrm>
          <a:prstGeom prst="rect">
            <a:avLst/>
          </a:prstGeom>
          <a:noFill/>
        </p:spPr>
        <p:txBody>
          <a:bodyPr wrap="square" rtlCol="0">
            <a:spAutoFit/>
          </a:bodyPr>
          <a:lstStyle/>
          <a:p>
            <a:r>
              <a:rPr lang="en-CA" sz="1400" dirty="0" smtClean="0"/>
              <a:t>This blueprint is designed to provide a step-by-step process to help organizations of all sizes and in all industries build a resource strategy. Variation for completing the project changes not based on the size of the organization – but on the amount of work involved. Each organization should look at the maturity levels and data collection options and right-size this for themselves.  </a:t>
            </a:r>
            <a:endParaRPr lang="en-CA" sz="1400" dirty="0"/>
          </a:p>
        </p:txBody>
      </p:sp>
      <p:sp>
        <p:nvSpPr>
          <p:cNvPr id="21" name="Donut 15"/>
          <p:cNvSpPr/>
          <p:nvPr/>
        </p:nvSpPr>
        <p:spPr>
          <a:xfrm>
            <a:off x="3052638" y="2923873"/>
            <a:ext cx="2716634" cy="2734211"/>
          </a:xfrm>
          <a:prstGeom prst="donut">
            <a:avLst>
              <a:gd name="adj" fmla="val 10712"/>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sz="1200" dirty="0">
              <a:solidFill>
                <a:prstClr val="black"/>
              </a:solidFill>
            </a:endParaRPr>
          </a:p>
        </p:txBody>
      </p:sp>
      <p:sp>
        <p:nvSpPr>
          <p:cNvPr id="22" name="TextBox 16"/>
          <p:cNvSpPr txBox="1"/>
          <p:nvPr/>
        </p:nvSpPr>
        <p:spPr>
          <a:xfrm>
            <a:off x="2533909" y="2464364"/>
            <a:ext cx="1870342" cy="276999"/>
          </a:xfrm>
          <a:prstGeom prst="rect">
            <a:avLst/>
          </a:prstGeom>
          <a:noFill/>
        </p:spPr>
        <p:txBody>
          <a:bodyPr wrap="square" rtlCol="0">
            <a:spAutoFit/>
          </a:bodyPr>
          <a:lstStyle/>
          <a:p>
            <a:pPr marL="171450" indent="-171450" algn="l">
              <a:buFont typeface="Arial" panose="020B0604020202020204" pitchFamily="34" charset="0"/>
              <a:buChar char="•"/>
            </a:pPr>
            <a:endParaRPr lang="en-US" sz="1200" dirty="0">
              <a:solidFill>
                <a:srgbClr val="FFFFFF"/>
              </a:solidFill>
              <a:latin typeface="Arial"/>
            </a:endParaRPr>
          </a:p>
        </p:txBody>
      </p:sp>
      <p:graphicFrame>
        <p:nvGraphicFramePr>
          <p:cNvPr id="23" name="Object 39"/>
          <p:cNvGraphicFramePr>
            <a:graphicFrameLocks/>
          </p:cNvGraphicFramePr>
          <p:nvPr>
            <p:custDataLst>
              <p:tags r:id="rId1"/>
            </p:custDataLst>
            <p:extLst>
              <p:ext uri="{D42A27DB-BD31-4B8C-83A1-F6EECF244321}">
                <p14:modId xmlns:p14="http://schemas.microsoft.com/office/powerpoint/2010/main" val="1158546908"/>
              </p:ext>
            </p:extLst>
          </p:nvPr>
        </p:nvGraphicFramePr>
        <p:xfrm>
          <a:off x="3133879" y="3167448"/>
          <a:ext cx="2563778" cy="2349065"/>
        </p:xfrm>
        <a:graphic>
          <a:graphicData uri="http://schemas.openxmlformats.org/drawingml/2006/chart">
            <c:chart xmlns:c="http://schemas.openxmlformats.org/drawingml/2006/chart" xmlns:r="http://schemas.openxmlformats.org/officeDocument/2006/relationships" r:id="rId3"/>
          </a:graphicData>
        </a:graphic>
      </p:graphicFrame>
      <p:sp>
        <p:nvSpPr>
          <p:cNvPr id="24" name="Donut 18"/>
          <p:cNvSpPr/>
          <p:nvPr/>
        </p:nvSpPr>
        <p:spPr>
          <a:xfrm>
            <a:off x="3052638" y="2923873"/>
            <a:ext cx="2716634" cy="2734211"/>
          </a:xfrm>
          <a:prstGeom prst="donut">
            <a:avLst>
              <a:gd name="adj" fmla="val 10712"/>
            </a:avLst>
          </a:prstGeom>
          <a:solidFill>
            <a:srgbClr val="FFFFFF"/>
          </a:solidFill>
          <a:ln w="25400" cap="flat" cmpd="sng" algn="ctr">
            <a:solidFill>
              <a:srgbClr val="FFFFFF"/>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CA" sz="1200" b="0" i="0" u="none" strike="noStrike" kern="0" cap="none" spc="0" normalizeH="0" baseline="0" noProof="0" dirty="0" smtClean="0">
              <a:ln>
                <a:noFill/>
              </a:ln>
              <a:solidFill>
                <a:prstClr val="black"/>
              </a:solidFill>
              <a:effectLst/>
              <a:uLnTx/>
              <a:uFillTx/>
              <a:latin typeface="Arial"/>
            </a:endParaRPr>
          </a:p>
        </p:txBody>
      </p:sp>
      <p:sp>
        <p:nvSpPr>
          <p:cNvPr id="25" name="Freeform 19"/>
          <p:cNvSpPr>
            <a:spLocks/>
          </p:cNvSpPr>
          <p:nvPr/>
        </p:nvSpPr>
        <p:spPr bwMode="auto">
          <a:xfrm>
            <a:off x="946673" y="2032703"/>
            <a:ext cx="3675273" cy="1511702"/>
          </a:xfrm>
          <a:custGeom>
            <a:avLst/>
            <a:gdLst/>
            <a:ahLst/>
            <a:cxnLst>
              <a:cxn ang="0">
                <a:pos x="1184" y="793"/>
              </a:cxn>
              <a:cxn ang="0">
                <a:pos x="1093" y="722"/>
              </a:cxn>
              <a:cxn ang="0">
                <a:pos x="924" y="587"/>
              </a:cxn>
              <a:cxn ang="0">
                <a:pos x="1131" y="646"/>
              </a:cxn>
              <a:cxn ang="0">
                <a:pos x="1693" y="805"/>
              </a:cxn>
              <a:cxn ang="0">
                <a:pos x="1709" y="810"/>
              </a:cxn>
              <a:cxn ang="0">
                <a:pos x="1718" y="825"/>
              </a:cxn>
              <a:cxn ang="0">
                <a:pos x="1900" y="1154"/>
              </a:cxn>
              <a:cxn ang="0">
                <a:pos x="1900" y="1154"/>
              </a:cxn>
              <a:cxn ang="0">
                <a:pos x="1923" y="1130"/>
              </a:cxn>
              <a:cxn ang="0">
                <a:pos x="1946" y="1108"/>
              </a:cxn>
              <a:cxn ang="0">
                <a:pos x="1972" y="1086"/>
              </a:cxn>
              <a:cxn ang="0">
                <a:pos x="1997" y="1066"/>
              </a:cxn>
              <a:cxn ang="0">
                <a:pos x="2023" y="1047"/>
              </a:cxn>
              <a:cxn ang="0">
                <a:pos x="2050" y="1029"/>
              </a:cxn>
              <a:cxn ang="0">
                <a:pos x="2078" y="1012"/>
              </a:cxn>
              <a:cxn ang="0">
                <a:pos x="2107" y="996"/>
              </a:cxn>
              <a:cxn ang="0">
                <a:pos x="2137" y="981"/>
              </a:cxn>
              <a:cxn ang="0">
                <a:pos x="2166" y="967"/>
              </a:cxn>
              <a:cxn ang="0">
                <a:pos x="2197" y="956"/>
              </a:cxn>
              <a:cxn ang="0">
                <a:pos x="2229" y="946"/>
              </a:cxn>
              <a:cxn ang="0">
                <a:pos x="2261" y="935"/>
              </a:cxn>
              <a:cxn ang="0">
                <a:pos x="2293" y="928"/>
              </a:cxn>
              <a:cxn ang="0">
                <a:pos x="2326" y="921"/>
              </a:cxn>
              <a:cxn ang="0">
                <a:pos x="2359" y="916"/>
              </a:cxn>
              <a:cxn ang="0">
                <a:pos x="2359" y="916"/>
              </a:cxn>
              <a:cxn ang="0">
                <a:pos x="2403" y="911"/>
              </a:cxn>
              <a:cxn ang="0">
                <a:pos x="2403" y="1076"/>
              </a:cxn>
              <a:cxn ang="0">
                <a:pos x="2403" y="1076"/>
              </a:cxn>
              <a:cxn ang="0">
                <a:pos x="2403" y="1076"/>
              </a:cxn>
              <a:cxn ang="0">
                <a:pos x="2473" y="908"/>
              </a:cxn>
              <a:cxn ang="0">
                <a:pos x="2627" y="539"/>
              </a:cxn>
              <a:cxn ang="0">
                <a:pos x="2472" y="165"/>
              </a:cxn>
              <a:cxn ang="0">
                <a:pos x="2403" y="0"/>
              </a:cxn>
              <a:cxn ang="0">
                <a:pos x="2403" y="0"/>
              </a:cxn>
              <a:cxn ang="0">
                <a:pos x="2403" y="0"/>
              </a:cxn>
              <a:cxn ang="0">
                <a:pos x="2403" y="165"/>
              </a:cxn>
              <a:cxn ang="0">
                <a:pos x="2403" y="165"/>
              </a:cxn>
              <a:cxn ang="0">
                <a:pos x="2379" y="166"/>
              </a:cxn>
              <a:cxn ang="0">
                <a:pos x="2359" y="166"/>
              </a:cxn>
              <a:cxn ang="0">
                <a:pos x="0" y="166"/>
              </a:cxn>
              <a:cxn ang="0">
                <a:pos x="0" y="906"/>
              </a:cxn>
              <a:cxn ang="0">
                <a:pos x="1113" y="906"/>
              </a:cxn>
              <a:cxn ang="0">
                <a:pos x="1113" y="906"/>
              </a:cxn>
              <a:cxn ang="0">
                <a:pos x="1136" y="868"/>
              </a:cxn>
              <a:cxn ang="0">
                <a:pos x="1157" y="834"/>
              </a:cxn>
              <a:cxn ang="0">
                <a:pos x="1184" y="793"/>
              </a:cxn>
              <a:cxn ang="0">
                <a:pos x="1184" y="793"/>
              </a:cxn>
            </a:cxnLst>
            <a:rect l="0" t="0" r="r" b="b"/>
            <a:pathLst>
              <a:path w="2627" h="1154">
                <a:moveTo>
                  <a:pt x="1184" y="793"/>
                </a:moveTo>
                <a:lnTo>
                  <a:pt x="1093" y="722"/>
                </a:lnTo>
                <a:lnTo>
                  <a:pt x="924" y="587"/>
                </a:lnTo>
                <a:lnTo>
                  <a:pt x="1131" y="646"/>
                </a:lnTo>
                <a:lnTo>
                  <a:pt x="1693" y="805"/>
                </a:lnTo>
                <a:lnTo>
                  <a:pt x="1709" y="810"/>
                </a:lnTo>
                <a:lnTo>
                  <a:pt x="1718" y="825"/>
                </a:lnTo>
                <a:lnTo>
                  <a:pt x="1900" y="1154"/>
                </a:lnTo>
                <a:lnTo>
                  <a:pt x="1900" y="1154"/>
                </a:lnTo>
                <a:lnTo>
                  <a:pt x="1923" y="1130"/>
                </a:lnTo>
                <a:lnTo>
                  <a:pt x="1946" y="1108"/>
                </a:lnTo>
                <a:lnTo>
                  <a:pt x="1972" y="1086"/>
                </a:lnTo>
                <a:lnTo>
                  <a:pt x="1997" y="1066"/>
                </a:lnTo>
                <a:lnTo>
                  <a:pt x="2023" y="1047"/>
                </a:lnTo>
                <a:lnTo>
                  <a:pt x="2050" y="1029"/>
                </a:lnTo>
                <a:lnTo>
                  <a:pt x="2078" y="1012"/>
                </a:lnTo>
                <a:lnTo>
                  <a:pt x="2107" y="996"/>
                </a:lnTo>
                <a:lnTo>
                  <a:pt x="2137" y="981"/>
                </a:lnTo>
                <a:lnTo>
                  <a:pt x="2166" y="967"/>
                </a:lnTo>
                <a:lnTo>
                  <a:pt x="2197" y="956"/>
                </a:lnTo>
                <a:lnTo>
                  <a:pt x="2229" y="946"/>
                </a:lnTo>
                <a:lnTo>
                  <a:pt x="2261" y="935"/>
                </a:lnTo>
                <a:lnTo>
                  <a:pt x="2293" y="928"/>
                </a:lnTo>
                <a:lnTo>
                  <a:pt x="2326" y="921"/>
                </a:lnTo>
                <a:lnTo>
                  <a:pt x="2359" y="916"/>
                </a:lnTo>
                <a:lnTo>
                  <a:pt x="2359" y="916"/>
                </a:lnTo>
                <a:lnTo>
                  <a:pt x="2403" y="911"/>
                </a:lnTo>
                <a:lnTo>
                  <a:pt x="2403" y="1076"/>
                </a:lnTo>
                <a:lnTo>
                  <a:pt x="2403" y="1076"/>
                </a:lnTo>
                <a:lnTo>
                  <a:pt x="2403" y="1076"/>
                </a:lnTo>
                <a:lnTo>
                  <a:pt x="2473" y="908"/>
                </a:lnTo>
                <a:lnTo>
                  <a:pt x="2627" y="539"/>
                </a:lnTo>
                <a:lnTo>
                  <a:pt x="2472" y="165"/>
                </a:lnTo>
                <a:lnTo>
                  <a:pt x="2403" y="0"/>
                </a:lnTo>
                <a:lnTo>
                  <a:pt x="2403" y="0"/>
                </a:lnTo>
                <a:lnTo>
                  <a:pt x="2403" y="0"/>
                </a:lnTo>
                <a:lnTo>
                  <a:pt x="2403" y="165"/>
                </a:lnTo>
                <a:lnTo>
                  <a:pt x="2403" y="165"/>
                </a:lnTo>
                <a:lnTo>
                  <a:pt x="2379" y="166"/>
                </a:lnTo>
                <a:lnTo>
                  <a:pt x="2359" y="166"/>
                </a:lnTo>
                <a:lnTo>
                  <a:pt x="0" y="166"/>
                </a:lnTo>
                <a:lnTo>
                  <a:pt x="0" y="906"/>
                </a:lnTo>
                <a:lnTo>
                  <a:pt x="1113" y="906"/>
                </a:lnTo>
                <a:lnTo>
                  <a:pt x="1113" y="906"/>
                </a:lnTo>
                <a:lnTo>
                  <a:pt x="1136" y="868"/>
                </a:lnTo>
                <a:lnTo>
                  <a:pt x="1157" y="834"/>
                </a:lnTo>
                <a:lnTo>
                  <a:pt x="1184" y="793"/>
                </a:lnTo>
                <a:lnTo>
                  <a:pt x="1184" y="793"/>
                </a:lnTo>
                <a:close/>
              </a:path>
            </a:pathLst>
          </a:custGeom>
          <a:solidFill>
            <a:schemeClr val="accent2"/>
          </a:solidFill>
          <a:ln w="19050">
            <a:solidFill>
              <a:schemeClr val="tx1"/>
            </a:solidFill>
            <a:round/>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chemeClr val="bg1"/>
                </a:solidFill>
                <a:effectLst/>
                <a:uLnTx/>
                <a:uFillTx/>
                <a:latin typeface="Arial"/>
              </a:rPr>
              <a:t>Build and optimize your resources</a:t>
            </a:r>
          </a:p>
          <a:p>
            <a:pPr marL="0" marR="0" lvl="0" indent="0" algn="l" defTabSz="914400" eaLnBrk="1" fontAlgn="auto" latinLnBrk="0" hangingPunct="1">
              <a:lnSpc>
                <a:spcPct val="100000"/>
              </a:lnSpc>
              <a:spcBef>
                <a:spcPts val="0"/>
              </a:spcBef>
              <a:spcAft>
                <a:spcPts val="0"/>
              </a:spcAft>
              <a:buClrTx/>
              <a:buSzTx/>
              <a:buFontTx/>
              <a:buNone/>
              <a:tabLst/>
              <a:defRPr/>
            </a:pPr>
            <a:endParaRPr lang="en-CA" sz="1200" b="1" kern="0" dirty="0">
              <a:solidFill>
                <a:schemeClr val="bg1"/>
              </a:solidFill>
              <a:latin typeface="Arial"/>
            </a:endParaRPr>
          </a:p>
          <a:p>
            <a:pPr marL="0" marR="0" lvl="0" indent="0" algn="l" defTabSz="914400" eaLnBrk="1" fontAlgn="auto" latinLnBrk="0" hangingPunct="1">
              <a:lnSpc>
                <a:spcPct val="100000"/>
              </a:lnSpc>
              <a:spcBef>
                <a:spcPts val="0"/>
              </a:spcBef>
              <a:spcAft>
                <a:spcPts val="0"/>
              </a:spcAft>
              <a:buClrTx/>
              <a:buSzTx/>
              <a:buFontTx/>
              <a:buNone/>
              <a:tabLst/>
              <a:defRPr/>
            </a:pPr>
            <a:endParaRPr kumimoji="0" lang="en-CA" sz="1200" b="1" i="0" u="none" strike="noStrike" kern="0" cap="none" spc="0" normalizeH="0" baseline="0" noProof="0" dirty="0" smtClean="0">
              <a:ln>
                <a:noFill/>
              </a:ln>
              <a:solidFill>
                <a:schemeClr val="bg1"/>
              </a:solidFill>
              <a:effectLst/>
              <a:uLnTx/>
              <a:uFillTx/>
              <a:latin typeface="Arial"/>
            </a:endParaRPr>
          </a:p>
        </p:txBody>
      </p:sp>
      <p:sp>
        <p:nvSpPr>
          <p:cNvPr id="26" name="Freeform 20"/>
          <p:cNvSpPr>
            <a:spLocks/>
          </p:cNvSpPr>
          <p:nvPr/>
        </p:nvSpPr>
        <p:spPr bwMode="auto">
          <a:xfrm>
            <a:off x="4488655" y="2217366"/>
            <a:ext cx="2052235" cy="1677240"/>
          </a:xfrm>
          <a:custGeom>
            <a:avLst/>
            <a:gdLst/>
            <a:ahLst/>
            <a:cxnLst>
              <a:cxn ang="0">
                <a:pos x="150" y="390"/>
              </a:cxn>
              <a:cxn ang="0">
                <a:pos x="0" y="746"/>
              </a:cxn>
              <a:cxn ang="0">
                <a:pos x="91" y="759"/>
              </a:cxn>
              <a:cxn ang="0">
                <a:pos x="179" y="781"/>
              </a:cxn>
              <a:cxn ang="0">
                <a:pos x="261" y="814"/>
              </a:cxn>
              <a:cxn ang="0">
                <a:pos x="339" y="855"/>
              </a:cxn>
              <a:cxn ang="0">
                <a:pos x="412" y="905"/>
              </a:cxn>
              <a:cxn ang="0">
                <a:pos x="477" y="962"/>
              </a:cxn>
              <a:cxn ang="0">
                <a:pos x="536" y="1028"/>
              </a:cxn>
              <a:cxn ang="0">
                <a:pos x="587" y="1098"/>
              </a:cxn>
              <a:cxn ang="0">
                <a:pos x="610" y="1136"/>
              </a:cxn>
              <a:cxn ang="0">
                <a:pos x="467" y="1190"/>
              </a:cxn>
              <a:cxn ang="0">
                <a:pos x="641" y="1196"/>
              </a:cxn>
              <a:cxn ang="0">
                <a:pos x="1340" y="938"/>
              </a:cxn>
              <a:cxn ang="0">
                <a:pos x="1312" y="873"/>
              </a:cxn>
              <a:cxn ang="0">
                <a:pos x="1292" y="834"/>
              </a:cxn>
              <a:cxn ang="0">
                <a:pos x="1269" y="790"/>
              </a:cxn>
              <a:cxn ang="0">
                <a:pos x="1219" y="704"/>
              </a:cxn>
              <a:cxn ang="0">
                <a:pos x="1163" y="621"/>
              </a:cxn>
              <a:cxn ang="0">
                <a:pos x="1102" y="543"/>
              </a:cxn>
              <a:cxn ang="0">
                <a:pos x="1035" y="468"/>
              </a:cxn>
              <a:cxn ang="0">
                <a:pos x="965" y="399"/>
              </a:cxn>
              <a:cxn ang="0">
                <a:pos x="889" y="334"/>
              </a:cxn>
              <a:cxn ang="0">
                <a:pos x="810" y="274"/>
              </a:cxn>
              <a:cxn ang="0">
                <a:pos x="727" y="219"/>
              </a:cxn>
              <a:cxn ang="0">
                <a:pos x="640" y="170"/>
              </a:cxn>
              <a:cxn ang="0">
                <a:pos x="549" y="127"/>
              </a:cxn>
              <a:cxn ang="0">
                <a:pos x="456" y="90"/>
              </a:cxn>
              <a:cxn ang="0">
                <a:pos x="358" y="58"/>
              </a:cxn>
              <a:cxn ang="0">
                <a:pos x="260" y="33"/>
              </a:cxn>
              <a:cxn ang="0">
                <a:pos x="157" y="14"/>
              </a:cxn>
              <a:cxn ang="0">
                <a:pos x="54" y="4"/>
              </a:cxn>
              <a:cxn ang="0">
                <a:pos x="150" y="357"/>
              </a:cxn>
            </a:cxnLst>
            <a:rect l="0" t="0" r="r" b="b"/>
            <a:pathLst>
              <a:path w="1474" h="1211">
                <a:moveTo>
                  <a:pt x="156" y="374"/>
                </a:moveTo>
                <a:lnTo>
                  <a:pt x="150" y="390"/>
                </a:lnTo>
                <a:lnTo>
                  <a:pt x="0" y="746"/>
                </a:lnTo>
                <a:lnTo>
                  <a:pt x="0" y="746"/>
                </a:lnTo>
                <a:lnTo>
                  <a:pt x="46" y="751"/>
                </a:lnTo>
                <a:lnTo>
                  <a:pt x="91" y="759"/>
                </a:lnTo>
                <a:lnTo>
                  <a:pt x="136" y="769"/>
                </a:lnTo>
                <a:lnTo>
                  <a:pt x="179" y="781"/>
                </a:lnTo>
                <a:lnTo>
                  <a:pt x="220" y="796"/>
                </a:lnTo>
                <a:lnTo>
                  <a:pt x="261" y="814"/>
                </a:lnTo>
                <a:lnTo>
                  <a:pt x="301" y="833"/>
                </a:lnTo>
                <a:lnTo>
                  <a:pt x="339" y="855"/>
                </a:lnTo>
                <a:lnTo>
                  <a:pt x="376" y="879"/>
                </a:lnTo>
                <a:lnTo>
                  <a:pt x="412" y="905"/>
                </a:lnTo>
                <a:lnTo>
                  <a:pt x="445" y="933"/>
                </a:lnTo>
                <a:lnTo>
                  <a:pt x="477" y="962"/>
                </a:lnTo>
                <a:lnTo>
                  <a:pt x="508" y="994"/>
                </a:lnTo>
                <a:lnTo>
                  <a:pt x="536" y="1028"/>
                </a:lnTo>
                <a:lnTo>
                  <a:pt x="563" y="1062"/>
                </a:lnTo>
                <a:lnTo>
                  <a:pt x="587" y="1098"/>
                </a:lnTo>
                <a:lnTo>
                  <a:pt x="587" y="1098"/>
                </a:lnTo>
                <a:lnTo>
                  <a:pt x="610" y="1136"/>
                </a:lnTo>
                <a:lnTo>
                  <a:pt x="467" y="1190"/>
                </a:lnTo>
                <a:lnTo>
                  <a:pt x="467" y="1190"/>
                </a:lnTo>
                <a:lnTo>
                  <a:pt x="467" y="1190"/>
                </a:lnTo>
                <a:lnTo>
                  <a:pt x="641" y="1196"/>
                </a:lnTo>
                <a:lnTo>
                  <a:pt x="1049" y="1211"/>
                </a:lnTo>
                <a:lnTo>
                  <a:pt x="1340" y="938"/>
                </a:lnTo>
                <a:lnTo>
                  <a:pt x="1474" y="811"/>
                </a:lnTo>
                <a:lnTo>
                  <a:pt x="1312" y="873"/>
                </a:lnTo>
                <a:lnTo>
                  <a:pt x="1312" y="873"/>
                </a:lnTo>
                <a:lnTo>
                  <a:pt x="1292" y="834"/>
                </a:lnTo>
                <a:lnTo>
                  <a:pt x="1292" y="834"/>
                </a:lnTo>
                <a:lnTo>
                  <a:pt x="1269" y="790"/>
                </a:lnTo>
                <a:lnTo>
                  <a:pt x="1245" y="746"/>
                </a:lnTo>
                <a:lnTo>
                  <a:pt x="1219" y="704"/>
                </a:lnTo>
                <a:lnTo>
                  <a:pt x="1191" y="662"/>
                </a:lnTo>
                <a:lnTo>
                  <a:pt x="1163" y="621"/>
                </a:lnTo>
                <a:lnTo>
                  <a:pt x="1132" y="581"/>
                </a:lnTo>
                <a:lnTo>
                  <a:pt x="1102" y="543"/>
                </a:lnTo>
                <a:lnTo>
                  <a:pt x="1068" y="505"/>
                </a:lnTo>
                <a:lnTo>
                  <a:pt x="1035" y="468"/>
                </a:lnTo>
                <a:lnTo>
                  <a:pt x="1001" y="433"/>
                </a:lnTo>
                <a:lnTo>
                  <a:pt x="965" y="399"/>
                </a:lnTo>
                <a:lnTo>
                  <a:pt x="928" y="366"/>
                </a:lnTo>
                <a:lnTo>
                  <a:pt x="889" y="334"/>
                </a:lnTo>
                <a:lnTo>
                  <a:pt x="850" y="303"/>
                </a:lnTo>
                <a:lnTo>
                  <a:pt x="810" y="274"/>
                </a:lnTo>
                <a:lnTo>
                  <a:pt x="769" y="246"/>
                </a:lnTo>
                <a:lnTo>
                  <a:pt x="727" y="219"/>
                </a:lnTo>
                <a:lnTo>
                  <a:pt x="683" y="195"/>
                </a:lnTo>
                <a:lnTo>
                  <a:pt x="640" y="170"/>
                </a:lnTo>
                <a:lnTo>
                  <a:pt x="595" y="147"/>
                </a:lnTo>
                <a:lnTo>
                  <a:pt x="549" y="127"/>
                </a:lnTo>
                <a:lnTo>
                  <a:pt x="503" y="108"/>
                </a:lnTo>
                <a:lnTo>
                  <a:pt x="456" y="90"/>
                </a:lnTo>
                <a:lnTo>
                  <a:pt x="407" y="73"/>
                </a:lnTo>
                <a:lnTo>
                  <a:pt x="358" y="58"/>
                </a:lnTo>
                <a:lnTo>
                  <a:pt x="310" y="45"/>
                </a:lnTo>
                <a:lnTo>
                  <a:pt x="260" y="33"/>
                </a:lnTo>
                <a:lnTo>
                  <a:pt x="209" y="23"/>
                </a:lnTo>
                <a:lnTo>
                  <a:pt x="157" y="14"/>
                </a:lnTo>
                <a:lnTo>
                  <a:pt x="106" y="8"/>
                </a:lnTo>
                <a:lnTo>
                  <a:pt x="54" y="4"/>
                </a:lnTo>
                <a:lnTo>
                  <a:pt x="1" y="0"/>
                </a:lnTo>
                <a:lnTo>
                  <a:pt x="150" y="357"/>
                </a:lnTo>
                <a:lnTo>
                  <a:pt x="156" y="374"/>
                </a:lnTo>
                <a:close/>
              </a:path>
            </a:pathLst>
          </a:custGeom>
          <a:solidFill>
            <a:schemeClr val="accent1"/>
          </a:solidFill>
          <a:ln w="19050">
            <a:solidFill>
              <a:schemeClr val="tx1"/>
            </a:solidFill>
            <a:round/>
            <a:headEnd/>
            <a:tailEnd/>
          </a:ln>
        </p:spPr>
        <p:txBody>
          <a:bodyPr vert="horz" wrap="square" lIns="91440" tIns="45720" rIns="91440" bIns="45720" numCol="1" anchor="ctr" anchorCtr="0" compatLnSpc="1">
            <a:prstTxWarp prst="textNoShape">
              <a:avLst/>
            </a:prstTxWarp>
          </a:bodyPr>
          <a:lstStyle/>
          <a:p>
            <a:pPr marL="182563" marR="0" lvl="0" indent="1588" defTabSz="914400" eaLnBrk="1" fontAlgn="auto" latinLnBrk="0" hangingPunct="1">
              <a:lnSpc>
                <a:spcPct val="100000"/>
              </a:lnSpc>
              <a:spcBef>
                <a:spcPts val="0"/>
              </a:spcBef>
              <a:spcAft>
                <a:spcPts val="0"/>
              </a:spcAft>
              <a:buClrTx/>
              <a:buSzTx/>
              <a:buFontTx/>
              <a:buNone/>
              <a:tabLst/>
              <a:defRPr/>
            </a:pPr>
            <a:r>
              <a:rPr lang="en-CA" sz="1200" b="1" kern="0" dirty="0" smtClean="0">
                <a:solidFill>
                  <a:schemeClr val="bg1"/>
                </a:solidFill>
                <a:latin typeface="Arial"/>
              </a:rPr>
              <a:t>CIO: </a:t>
            </a:r>
            <a:r>
              <a:rPr lang="en-CA" sz="1200" kern="0" dirty="0" smtClean="0">
                <a:solidFill>
                  <a:schemeClr val="bg1"/>
                </a:solidFill>
                <a:latin typeface="Arial"/>
              </a:rPr>
              <a:t>Structure </a:t>
            </a:r>
          </a:p>
          <a:p>
            <a:pPr marL="182563" marR="0" lvl="0" indent="1588" defTabSz="914400" eaLnBrk="1" fontAlgn="auto" latinLnBrk="0" hangingPunct="1">
              <a:lnSpc>
                <a:spcPct val="100000"/>
              </a:lnSpc>
              <a:spcBef>
                <a:spcPts val="0"/>
              </a:spcBef>
              <a:spcAft>
                <a:spcPts val="0"/>
              </a:spcAft>
              <a:buClrTx/>
              <a:buSzTx/>
              <a:buFontTx/>
              <a:buNone/>
              <a:tabLst/>
              <a:defRPr/>
            </a:pPr>
            <a:r>
              <a:rPr kumimoji="0" lang="en-CA" sz="1200" b="0" i="0" u="none" strike="noStrike" kern="0" cap="none" spc="0" normalizeH="0" baseline="0" noProof="0" dirty="0" smtClean="0">
                <a:ln>
                  <a:noFill/>
                </a:ln>
                <a:solidFill>
                  <a:schemeClr val="bg1"/>
                </a:solidFill>
                <a:effectLst/>
                <a:uLnTx/>
                <a:uFillTx/>
                <a:latin typeface="Arial"/>
              </a:rPr>
              <a:t>your</a:t>
            </a:r>
            <a:r>
              <a:rPr kumimoji="0" lang="en-CA" sz="1200" b="0" i="0" u="none" strike="noStrike" kern="0" cap="none" spc="0" normalizeH="0" noProof="0" dirty="0" smtClean="0">
                <a:ln>
                  <a:noFill/>
                </a:ln>
                <a:solidFill>
                  <a:schemeClr val="bg1"/>
                </a:solidFill>
                <a:effectLst/>
                <a:uLnTx/>
                <a:uFillTx/>
                <a:latin typeface="Arial"/>
              </a:rPr>
              <a:t> project</a:t>
            </a:r>
            <a:endParaRPr kumimoji="0" lang="en-CA" sz="1200" b="0" i="0" u="none" strike="noStrike" kern="0" cap="none" spc="0" normalizeH="0" baseline="0" noProof="0" dirty="0" smtClean="0">
              <a:ln>
                <a:noFill/>
              </a:ln>
              <a:solidFill>
                <a:schemeClr val="bg1"/>
              </a:solidFill>
              <a:effectLst/>
              <a:uLnTx/>
              <a:uFillTx/>
              <a:latin typeface="Arial"/>
            </a:endParaRPr>
          </a:p>
        </p:txBody>
      </p:sp>
      <p:sp>
        <p:nvSpPr>
          <p:cNvPr id="27" name="Freeform 21"/>
          <p:cNvSpPr>
            <a:spLocks/>
          </p:cNvSpPr>
          <p:nvPr/>
        </p:nvSpPr>
        <p:spPr bwMode="auto">
          <a:xfrm>
            <a:off x="5184312" y="3587134"/>
            <a:ext cx="1296955" cy="2113760"/>
          </a:xfrm>
          <a:custGeom>
            <a:avLst/>
            <a:gdLst/>
            <a:ahLst/>
            <a:cxnLst>
              <a:cxn ang="0">
                <a:pos x="939" y="528"/>
              </a:cxn>
              <a:cxn ang="0">
                <a:pos x="938" y="459"/>
              </a:cxn>
              <a:cxn ang="0">
                <a:pos x="933" y="391"/>
              </a:cxn>
              <a:cxn ang="0">
                <a:pos x="925" y="323"/>
              </a:cxn>
              <a:cxn ang="0">
                <a:pos x="901" y="191"/>
              </a:cxn>
              <a:cxn ang="0">
                <a:pos x="866" y="62"/>
              </a:cxn>
              <a:cxn ang="0">
                <a:pos x="566" y="262"/>
              </a:cxn>
              <a:cxn ang="0">
                <a:pos x="535" y="273"/>
              </a:cxn>
              <a:cxn ang="0">
                <a:pos x="146" y="259"/>
              </a:cxn>
              <a:cxn ang="0">
                <a:pos x="166" y="323"/>
              </a:cxn>
              <a:cxn ang="0">
                <a:pos x="182" y="389"/>
              </a:cxn>
              <a:cxn ang="0">
                <a:pos x="192" y="457"/>
              </a:cxn>
              <a:cxn ang="0">
                <a:pos x="195" y="528"/>
              </a:cxn>
              <a:cxn ang="0">
                <a:pos x="193" y="570"/>
              </a:cxn>
              <a:cxn ang="0">
                <a:pos x="184" y="651"/>
              </a:cxn>
              <a:cxn ang="0">
                <a:pos x="168" y="730"/>
              </a:cxn>
              <a:cxn ang="0">
                <a:pos x="142" y="805"/>
              </a:cxn>
              <a:cxn ang="0">
                <a:pos x="127" y="841"/>
              </a:cxn>
              <a:cxn ang="0">
                <a:pos x="0" y="768"/>
              </a:cxn>
              <a:cxn ang="0">
                <a:pos x="0" y="768"/>
              </a:cxn>
              <a:cxn ang="0">
                <a:pos x="68" y="950"/>
              </a:cxn>
              <a:cxn ang="0">
                <a:pos x="591" y="1491"/>
              </a:cxn>
              <a:cxn ang="0">
                <a:pos x="733" y="1555"/>
              </a:cxn>
              <a:cxn ang="0">
                <a:pos x="630" y="1443"/>
              </a:cxn>
              <a:cxn ang="0">
                <a:pos x="655" y="1408"/>
              </a:cxn>
              <a:cxn ang="0">
                <a:pos x="688" y="1361"/>
              </a:cxn>
              <a:cxn ang="0">
                <a:pos x="749" y="1262"/>
              </a:cxn>
              <a:cxn ang="0">
                <a:pos x="801" y="1160"/>
              </a:cxn>
              <a:cxn ang="0">
                <a:pos x="845" y="1054"/>
              </a:cxn>
              <a:cxn ang="0">
                <a:pos x="882" y="942"/>
              </a:cxn>
              <a:cxn ang="0">
                <a:pos x="910" y="827"/>
              </a:cxn>
              <a:cxn ang="0">
                <a:pos x="929" y="709"/>
              </a:cxn>
              <a:cxn ang="0">
                <a:pos x="938" y="589"/>
              </a:cxn>
              <a:cxn ang="0">
                <a:pos x="939" y="528"/>
              </a:cxn>
            </a:cxnLst>
            <a:rect l="0" t="0" r="r" b="b"/>
            <a:pathLst>
              <a:path w="939" h="1555">
                <a:moveTo>
                  <a:pt x="939" y="528"/>
                </a:moveTo>
                <a:lnTo>
                  <a:pt x="939" y="528"/>
                </a:lnTo>
                <a:lnTo>
                  <a:pt x="939" y="493"/>
                </a:lnTo>
                <a:lnTo>
                  <a:pt x="938" y="459"/>
                </a:lnTo>
                <a:lnTo>
                  <a:pt x="935" y="424"/>
                </a:lnTo>
                <a:lnTo>
                  <a:pt x="933" y="391"/>
                </a:lnTo>
                <a:lnTo>
                  <a:pt x="929" y="356"/>
                </a:lnTo>
                <a:lnTo>
                  <a:pt x="925" y="323"/>
                </a:lnTo>
                <a:lnTo>
                  <a:pt x="915" y="256"/>
                </a:lnTo>
                <a:lnTo>
                  <a:pt x="901" y="191"/>
                </a:lnTo>
                <a:lnTo>
                  <a:pt x="886" y="126"/>
                </a:lnTo>
                <a:lnTo>
                  <a:pt x="866" y="62"/>
                </a:lnTo>
                <a:lnTo>
                  <a:pt x="845" y="0"/>
                </a:lnTo>
                <a:lnTo>
                  <a:pt x="566" y="262"/>
                </a:lnTo>
                <a:lnTo>
                  <a:pt x="553" y="273"/>
                </a:lnTo>
                <a:lnTo>
                  <a:pt x="535" y="273"/>
                </a:lnTo>
                <a:lnTo>
                  <a:pt x="146" y="259"/>
                </a:lnTo>
                <a:lnTo>
                  <a:pt x="146" y="259"/>
                </a:lnTo>
                <a:lnTo>
                  <a:pt x="157" y="291"/>
                </a:lnTo>
                <a:lnTo>
                  <a:pt x="166" y="323"/>
                </a:lnTo>
                <a:lnTo>
                  <a:pt x="175" y="356"/>
                </a:lnTo>
                <a:lnTo>
                  <a:pt x="182" y="389"/>
                </a:lnTo>
                <a:lnTo>
                  <a:pt x="188" y="423"/>
                </a:lnTo>
                <a:lnTo>
                  <a:pt x="192" y="457"/>
                </a:lnTo>
                <a:lnTo>
                  <a:pt x="195" y="493"/>
                </a:lnTo>
                <a:lnTo>
                  <a:pt x="195" y="528"/>
                </a:lnTo>
                <a:lnTo>
                  <a:pt x="195" y="528"/>
                </a:lnTo>
                <a:lnTo>
                  <a:pt x="193" y="570"/>
                </a:lnTo>
                <a:lnTo>
                  <a:pt x="191" y="611"/>
                </a:lnTo>
                <a:lnTo>
                  <a:pt x="184" y="651"/>
                </a:lnTo>
                <a:lnTo>
                  <a:pt x="178" y="690"/>
                </a:lnTo>
                <a:lnTo>
                  <a:pt x="168" y="730"/>
                </a:lnTo>
                <a:lnTo>
                  <a:pt x="156" y="768"/>
                </a:lnTo>
                <a:lnTo>
                  <a:pt x="142" y="805"/>
                </a:lnTo>
                <a:lnTo>
                  <a:pt x="127" y="841"/>
                </a:lnTo>
                <a:lnTo>
                  <a:pt x="127" y="841"/>
                </a:lnTo>
                <a:lnTo>
                  <a:pt x="108" y="883"/>
                </a:lnTo>
                <a:lnTo>
                  <a:pt x="0" y="768"/>
                </a:lnTo>
                <a:lnTo>
                  <a:pt x="0" y="768"/>
                </a:lnTo>
                <a:lnTo>
                  <a:pt x="0" y="768"/>
                </a:lnTo>
                <a:lnTo>
                  <a:pt x="68" y="950"/>
                </a:lnTo>
                <a:lnTo>
                  <a:pt x="68" y="950"/>
                </a:lnTo>
                <a:lnTo>
                  <a:pt x="202" y="1315"/>
                </a:lnTo>
                <a:lnTo>
                  <a:pt x="591" y="1491"/>
                </a:lnTo>
                <a:lnTo>
                  <a:pt x="733" y="1555"/>
                </a:lnTo>
                <a:lnTo>
                  <a:pt x="733" y="1555"/>
                </a:lnTo>
                <a:lnTo>
                  <a:pt x="733" y="1555"/>
                </a:lnTo>
                <a:lnTo>
                  <a:pt x="630" y="1443"/>
                </a:lnTo>
                <a:lnTo>
                  <a:pt x="630" y="1443"/>
                </a:lnTo>
                <a:lnTo>
                  <a:pt x="655" y="1408"/>
                </a:lnTo>
                <a:lnTo>
                  <a:pt x="655" y="1408"/>
                </a:lnTo>
                <a:lnTo>
                  <a:pt x="688" y="1361"/>
                </a:lnTo>
                <a:lnTo>
                  <a:pt x="719" y="1312"/>
                </a:lnTo>
                <a:lnTo>
                  <a:pt x="749" y="1262"/>
                </a:lnTo>
                <a:lnTo>
                  <a:pt x="775" y="1212"/>
                </a:lnTo>
                <a:lnTo>
                  <a:pt x="801" y="1160"/>
                </a:lnTo>
                <a:lnTo>
                  <a:pt x="824" y="1107"/>
                </a:lnTo>
                <a:lnTo>
                  <a:pt x="845" y="1054"/>
                </a:lnTo>
                <a:lnTo>
                  <a:pt x="864" y="999"/>
                </a:lnTo>
                <a:lnTo>
                  <a:pt x="882" y="942"/>
                </a:lnTo>
                <a:lnTo>
                  <a:pt x="897" y="885"/>
                </a:lnTo>
                <a:lnTo>
                  <a:pt x="910" y="827"/>
                </a:lnTo>
                <a:lnTo>
                  <a:pt x="920" y="770"/>
                </a:lnTo>
                <a:lnTo>
                  <a:pt x="929" y="709"/>
                </a:lnTo>
                <a:lnTo>
                  <a:pt x="934" y="649"/>
                </a:lnTo>
                <a:lnTo>
                  <a:pt x="938" y="589"/>
                </a:lnTo>
                <a:lnTo>
                  <a:pt x="939" y="528"/>
                </a:lnTo>
                <a:lnTo>
                  <a:pt x="939" y="528"/>
                </a:lnTo>
                <a:close/>
              </a:path>
            </a:pathLst>
          </a:custGeom>
          <a:solidFill>
            <a:srgbClr val="497EA9"/>
          </a:solidFill>
          <a:ln w="19050">
            <a:solidFill>
              <a:schemeClr val="tx1"/>
            </a:solidFill>
            <a:round/>
            <a:headEnd/>
            <a:tailEnd/>
          </a:ln>
        </p:spPr>
        <p:txBody>
          <a:bodyPr vert="horz" wrap="square" lIns="180000" tIns="45720" rIns="91440" bIns="45720" numCol="1" anchor="ctr" anchorCtr="0" compatLnSpc="1">
            <a:prstTxWarp prst="textNoShape">
              <a:avLst/>
            </a:prstTxWarp>
          </a:bodyPr>
          <a:lstStyle/>
          <a:p>
            <a:pPr marL="182563" marR="0" lvl="0" indent="374650" defTabSz="914400" eaLnBrk="1" fontAlgn="auto" latinLnBrk="0" hangingPunct="1">
              <a:lnSpc>
                <a:spcPct val="100000"/>
              </a:lnSpc>
              <a:spcBef>
                <a:spcPts val="0"/>
              </a:spcBef>
              <a:spcAft>
                <a:spcPts val="0"/>
              </a:spcAft>
              <a:buClrTx/>
              <a:buSzTx/>
              <a:buFontTx/>
              <a:buNone/>
              <a:tabLst/>
              <a:defRPr/>
            </a:pPr>
            <a:r>
              <a:rPr kumimoji="0" lang="en-CA" sz="1200" b="0" i="0" u="none" strike="noStrike" kern="0" cap="none" spc="0" normalizeH="0" baseline="0" noProof="0" dirty="0" smtClean="0">
                <a:ln>
                  <a:noFill/>
                </a:ln>
                <a:solidFill>
                  <a:schemeClr val="bg1"/>
                </a:solidFill>
                <a:effectLst/>
                <a:uLnTx/>
                <a:uFillTx/>
                <a:latin typeface="Arial"/>
              </a:rPr>
              <a:t/>
            </a:r>
            <a:br>
              <a:rPr kumimoji="0" lang="en-CA" sz="1200" b="0" i="0" u="none" strike="noStrike" kern="0" cap="none" spc="0" normalizeH="0" baseline="0" noProof="0" dirty="0" smtClean="0">
                <a:ln>
                  <a:noFill/>
                </a:ln>
                <a:solidFill>
                  <a:schemeClr val="bg1"/>
                </a:solidFill>
                <a:effectLst/>
                <a:uLnTx/>
                <a:uFillTx/>
                <a:latin typeface="Arial"/>
              </a:rPr>
            </a:br>
            <a:r>
              <a:rPr kumimoji="0" lang="en-CA" sz="1200" b="1" i="0" u="none" strike="noStrike" kern="0" cap="none" spc="0" normalizeH="0" baseline="0" noProof="0" dirty="0" smtClean="0">
                <a:ln>
                  <a:noFill/>
                </a:ln>
                <a:solidFill>
                  <a:schemeClr val="bg1"/>
                </a:solidFill>
                <a:effectLst/>
                <a:uLnTx/>
                <a:uFillTx/>
                <a:latin typeface="Arial"/>
              </a:rPr>
              <a:t>PMO:</a:t>
            </a:r>
            <a:r>
              <a:rPr kumimoji="0" lang="en-CA" sz="1200" b="0" i="0" u="none" strike="noStrike" kern="0" cap="none" spc="0" normalizeH="0" baseline="0" noProof="0" dirty="0" smtClean="0">
                <a:ln>
                  <a:noFill/>
                </a:ln>
                <a:solidFill>
                  <a:schemeClr val="bg1"/>
                </a:solidFill>
                <a:effectLst/>
                <a:uLnTx/>
                <a:uFillTx/>
                <a:latin typeface="Arial"/>
              </a:rPr>
              <a:t> Identify</a:t>
            </a:r>
            <a:r>
              <a:rPr kumimoji="0" lang="en-CA" sz="1200" b="0" i="0" u="none" strike="noStrike" kern="0" cap="none" spc="0" normalizeH="0" noProof="0" dirty="0" smtClean="0">
                <a:ln>
                  <a:noFill/>
                </a:ln>
                <a:solidFill>
                  <a:schemeClr val="bg1"/>
                </a:solidFill>
                <a:effectLst/>
                <a:uLnTx/>
                <a:uFillTx/>
                <a:latin typeface="Arial"/>
              </a:rPr>
              <a:t> technology and personnel capacity</a:t>
            </a:r>
            <a:endParaRPr kumimoji="0" lang="en-CA" sz="1200" b="0" i="0" u="none" strike="noStrike" kern="0" cap="none" spc="0" normalizeH="0" baseline="0" noProof="0" dirty="0" smtClean="0">
              <a:ln>
                <a:noFill/>
              </a:ln>
              <a:solidFill>
                <a:schemeClr val="bg1"/>
              </a:solidFill>
              <a:effectLst/>
              <a:uLnTx/>
              <a:uFillTx/>
              <a:latin typeface="Arial"/>
            </a:endParaRPr>
          </a:p>
        </p:txBody>
      </p:sp>
      <p:sp>
        <p:nvSpPr>
          <p:cNvPr id="28" name="Freeform 22"/>
          <p:cNvSpPr>
            <a:spLocks/>
          </p:cNvSpPr>
          <p:nvPr/>
        </p:nvSpPr>
        <p:spPr bwMode="auto">
          <a:xfrm>
            <a:off x="3847746" y="4921860"/>
            <a:ext cx="2081507" cy="1608651"/>
          </a:xfrm>
          <a:custGeom>
            <a:avLst/>
            <a:gdLst/>
            <a:ahLst/>
            <a:cxnLst>
              <a:cxn ang="0">
                <a:pos x="1172" y="338"/>
              </a:cxn>
              <a:cxn ang="0">
                <a:pos x="1046" y="0"/>
              </a:cxn>
              <a:cxn ang="0">
                <a:pos x="990" y="65"/>
              </a:cxn>
              <a:cxn ang="0">
                <a:pos x="927" y="124"/>
              </a:cxn>
              <a:cxn ang="0">
                <a:pos x="858" y="175"/>
              </a:cxn>
              <a:cxn ang="0">
                <a:pos x="783" y="219"/>
              </a:cxn>
              <a:cxn ang="0">
                <a:pos x="702" y="254"/>
              </a:cxn>
              <a:cxn ang="0">
                <a:pos x="619" y="280"/>
              </a:cxn>
              <a:cxn ang="0">
                <a:pos x="531" y="296"/>
              </a:cxn>
              <a:cxn ang="0">
                <a:pos x="438" y="301"/>
              </a:cxn>
              <a:cxn ang="0">
                <a:pos x="404" y="300"/>
              </a:cxn>
              <a:cxn ang="0">
                <a:pos x="359" y="297"/>
              </a:cxn>
              <a:cxn ang="0">
                <a:pos x="413" y="168"/>
              </a:cxn>
              <a:cxn ang="0">
                <a:pos x="293" y="287"/>
              </a:cxn>
              <a:cxn ang="0">
                <a:pos x="0" y="579"/>
              </a:cxn>
              <a:cxn ang="0">
                <a:pos x="0" y="1162"/>
              </a:cxn>
              <a:cxn ang="0">
                <a:pos x="67" y="999"/>
              </a:cxn>
              <a:cxn ang="0">
                <a:pos x="110" y="1010"/>
              </a:cxn>
              <a:cxn ang="0">
                <a:pos x="190" y="1025"/>
              </a:cxn>
              <a:cxn ang="0">
                <a:pos x="272" y="1037"/>
              </a:cxn>
              <a:cxn ang="0">
                <a:pos x="354" y="1043"/>
              </a:cxn>
              <a:cxn ang="0">
                <a:pos x="438" y="1046"/>
              </a:cxn>
              <a:cxn ang="0">
                <a:pos x="481" y="1046"/>
              </a:cxn>
              <a:cxn ang="0">
                <a:pos x="564" y="1040"/>
              </a:cxn>
              <a:cxn ang="0">
                <a:pos x="646" y="1031"/>
              </a:cxn>
              <a:cxn ang="0">
                <a:pos x="728" y="1017"/>
              </a:cxn>
              <a:cxn ang="0">
                <a:pos x="807" y="1001"/>
              </a:cxn>
              <a:cxn ang="0">
                <a:pos x="884" y="979"/>
              </a:cxn>
              <a:cxn ang="0">
                <a:pos x="960" y="952"/>
              </a:cxn>
              <a:cxn ang="0">
                <a:pos x="1033" y="923"/>
              </a:cxn>
              <a:cxn ang="0">
                <a:pos x="1106" y="889"/>
              </a:cxn>
              <a:cxn ang="0">
                <a:pos x="1175" y="852"/>
              </a:cxn>
              <a:cxn ang="0">
                <a:pos x="1243" y="813"/>
              </a:cxn>
              <a:cxn ang="0">
                <a:pos x="1310" y="769"/>
              </a:cxn>
              <a:cxn ang="0">
                <a:pos x="1372" y="722"/>
              </a:cxn>
              <a:cxn ang="0">
                <a:pos x="1433" y="671"/>
              </a:cxn>
              <a:cxn ang="0">
                <a:pos x="1490" y="618"/>
              </a:cxn>
              <a:cxn ang="0">
                <a:pos x="1545" y="562"/>
              </a:cxn>
              <a:cxn ang="0">
                <a:pos x="1193" y="362"/>
              </a:cxn>
            </a:cxnLst>
            <a:rect l="0" t="0" r="r" b="b"/>
            <a:pathLst>
              <a:path w="1571" h="1162">
                <a:moveTo>
                  <a:pt x="1178" y="355"/>
                </a:moveTo>
                <a:lnTo>
                  <a:pt x="1172" y="338"/>
                </a:lnTo>
                <a:lnTo>
                  <a:pt x="1046" y="0"/>
                </a:lnTo>
                <a:lnTo>
                  <a:pt x="1046" y="0"/>
                </a:lnTo>
                <a:lnTo>
                  <a:pt x="1019" y="33"/>
                </a:lnTo>
                <a:lnTo>
                  <a:pt x="990" y="65"/>
                </a:lnTo>
                <a:lnTo>
                  <a:pt x="959" y="96"/>
                </a:lnTo>
                <a:lnTo>
                  <a:pt x="927" y="124"/>
                </a:lnTo>
                <a:lnTo>
                  <a:pt x="893" y="151"/>
                </a:lnTo>
                <a:lnTo>
                  <a:pt x="858" y="175"/>
                </a:lnTo>
                <a:lnTo>
                  <a:pt x="821" y="198"/>
                </a:lnTo>
                <a:lnTo>
                  <a:pt x="783" y="219"/>
                </a:lnTo>
                <a:lnTo>
                  <a:pt x="743" y="238"/>
                </a:lnTo>
                <a:lnTo>
                  <a:pt x="702" y="254"/>
                </a:lnTo>
                <a:lnTo>
                  <a:pt x="661" y="268"/>
                </a:lnTo>
                <a:lnTo>
                  <a:pt x="619" y="280"/>
                </a:lnTo>
                <a:lnTo>
                  <a:pt x="574" y="289"/>
                </a:lnTo>
                <a:lnTo>
                  <a:pt x="531" y="296"/>
                </a:lnTo>
                <a:lnTo>
                  <a:pt x="485" y="300"/>
                </a:lnTo>
                <a:lnTo>
                  <a:pt x="438" y="301"/>
                </a:lnTo>
                <a:lnTo>
                  <a:pt x="438" y="301"/>
                </a:lnTo>
                <a:lnTo>
                  <a:pt x="404" y="300"/>
                </a:lnTo>
                <a:lnTo>
                  <a:pt x="404" y="300"/>
                </a:lnTo>
                <a:lnTo>
                  <a:pt x="359" y="297"/>
                </a:lnTo>
                <a:lnTo>
                  <a:pt x="413" y="168"/>
                </a:lnTo>
                <a:lnTo>
                  <a:pt x="413" y="168"/>
                </a:lnTo>
                <a:lnTo>
                  <a:pt x="413" y="168"/>
                </a:lnTo>
                <a:lnTo>
                  <a:pt x="293" y="287"/>
                </a:lnTo>
                <a:lnTo>
                  <a:pt x="293" y="287"/>
                </a:lnTo>
                <a:lnTo>
                  <a:pt x="0" y="579"/>
                </a:lnTo>
                <a:lnTo>
                  <a:pt x="0" y="980"/>
                </a:lnTo>
                <a:lnTo>
                  <a:pt x="0" y="1162"/>
                </a:lnTo>
                <a:lnTo>
                  <a:pt x="67" y="999"/>
                </a:lnTo>
                <a:lnTo>
                  <a:pt x="67" y="999"/>
                </a:lnTo>
                <a:lnTo>
                  <a:pt x="110" y="1010"/>
                </a:lnTo>
                <a:lnTo>
                  <a:pt x="110" y="1010"/>
                </a:lnTo>
                <a:lnTo>
                  <a:pt x="149" y="1017"/>
                </a:lnTo>
                <a:lnTo>
                  <a:pt x="190" y="1025"/>
                </a:lnTo>
                <a:lnTo>
                  <a:pt x="231" y="1031"/>
                </a:lnTo>
                <a:lnTo>
                  <a:pt x="272" y="1037"/>
                </a:lnTo>
                <a:lnTo>
                  <a:pt x="313" y="1040"/>
                </a:lnTo>
                <a:lnTo>
                  <a:pt x="354" y="1043"/>
                </a:lnTo>
                <a:lnTo>
                  <a:pt x="396" y="1044"/>
                </a:lnTo>
                <a:lnTo>
                  <a:pt x="438" y="1046"/>
                </a:lnTo>
                <a:lnTo>
                  <a:pt x="438" y="1046"/>
                </a:lnTo>
                <a:lnTo>
                  <a:pt x="481" y="1046"/>
                </a:lnTo>
                <a:lnTo>
                  <a:pt x="523" y="1043"/>
                </a:lnTo>
                <a:lnTo>
                  <a:pt x="564" y="1040"/>
                </a:lnTo>
                <a:lnTo>
                  <a:pt x="606" y="1037"/>
                </a:lnTo>
                <a:lnTo>
                  <a:pt x="646" y="1031"/>
                </a:lnTo>
                <a:lnTo>
                  <a:pt x="687" y="1025"/>
                </a:lnTo>
                <a:lnTo>
                  <a:pt x="728" y="1017"/>
                </a:lnTo>
                <a:lnTo>
                  <a:pt x="767" y="1010"/>
                </a:lnTo>
                <a:lnTo>
                  <a:pt x="807" y="1001"/>
                </a:lnTo>
                <a:lnTo>
                  <a:pt x="845" y="989"/>
                </a:lnTo>
                <a:lnTo>
                  <a:pt x="884" y="979"/>
                </a:lnTo>
                <a:lnTo>
                  <a:pt x="922" y="966"/>
                </a:lnTo>
                <a:lnTo>
                  <a:pt x="960" y="952"/>
                </a:lnTo>
                <a:lnTo>
                  <a:pt x="998" y="938"/>
                </a:lnTo>
                <a:lnTo>
                  <a:pt x="1033" y="923"/>
                </a:lnTo>
                <a:lnTo>
                  <a:pt x="1071" y="907"/>
                </a:lnTo>
                <a:lnTo>
                  <a:pt x="1106" y="889"/>
                </a:lnTo>
                <a:lnTo>
                  <a:pt x="1141" y="872"/>
                </a:lnTo>
                <a:lnTo>
                  <a:pt x="1175" y="852"/>
                </a:lnTo>
                <a:lnTo>
                  <a:pt x="1210" y="833"/>
                </a:lnTo>
                <a:lnTo>
                  <a:pt x="1243" y="813"/>
                </a:lnTo>
                <a:lnTo>
                  <a:pt x="1277" y="791"/>
                </a:lnTo>
                <a:lnTo>
                  <a:pt x="1310" y="769"/>
                </a:lnTo>
                <a:lnTo>
                  <a:pt x="1340" y="745"/>
                </a:lnTo>
                <a:lnTo>
                  <a:pt x="1372" y="722"/>
                </a:lnTo>
                <a:lnTo>
                  <a:pt x="1403" y="696"/>
                </a:lnTo>
                <a:lnTo>
                  <a:pt x="1433" y="671"/>
                </a:lnTo>
                <a:lnTo>
                  <a:pt x="1462" y="645"/>
                </a:lnTo>
                <a:lnTo>
                  <a:pt x="1490" y="618"/>
                </a:lnTo>
                <a:lnTo>
                  <a:pt x="1518" y="590"/>
                </a:lnTo>
                <a:lnTo>
                  <a:pt x="1545" y="562"/>
                </a:lnTo>
                <a:lnTo>
                  <a:pt x="1571" y="532"/>
                </a:lnTo>
                <a:lnTo>
                  <a:pt x="1193" y="362"/>
                </a:lnTo>
                <a:lnTo>
                  <a:pt x="1178" y="355"/>
                </a:lnTo>
                <a:close/>
              </a:path>
            </a:pathLst>
          </a:custGeom>
          <a:solidFill>
            <a:srgbClr val="497EA9"/>
          </a:solidFill>
          <a:ln w="19050">
            <a:solidFill>
              <a:schemeClr val="tx1"/>
            </a:solidFill>
            <a:round/>
            <a:headEnd/>
            <a:tailEnd/>
          </a:ln>
        </p:spPr>
        <p:txBody>
          <a:bodyPr vert="horz" wrap="square" lIns="91440" tIns="45720" rIns="91440" bIns="45720" numCol="1" anchor="ctr" anchorCtr="0" compatLnSpc="1">
            <a:prstTxWarp prst="textNoShape">
              <a:avLst/>
            </a:prstTxWarp>
          </a:bodyPr>
          <a:lstStyle/>
          <a:p>
            <a:pPr marL="85725" marR="0" lvl="0" indent="-1588" defTabSz="914400" eaLnBrk="1" fontAlgn="auto" latinLnBrk="0" hangingPunct="1">
              <a:lnSpc>
                <a:spcPct val="100000"/>
              </a:lnSpc>
              <a:spcBef>
                <a:spcPts val="0"/>
              </a:spcBef>
              <a:spcAft>
                <a:spcPts val="0"/>
              </a:spcAft>
              <a:buClrTx/>
              <a:buSzTx/>
              <a:buFontTx/>
              <a:buNone/>
              <a:tabLst/>
              <a:defRPr/>
            </a:pPr>
            <a:r>
              <a:rPr kumimoji="0" lang="en-CA" sz="1200" b="0" i="0" u="none" strike="noStrike" kern="0" cap="none" spc="0" normalizeH="0" baseline="0" noProof="0" dirty="0" smtClean="0">
                <a:ln>
                  <a:noFill/>
                </a:ln>
                <a:solidFill>
                  <a:schemeClr val="bg1"/>
                </a:solidFill>
                <a:effectLst/>
                <a:uLnTx/>
                <a:uFillTx/>
                <a:latin typeface="Arial"/>
              </a:rPr>
              <a:t/>
            </a:r>
            <a:br>
              <a:rPr kumimoji="0" lang="en-CA" sz="1200" b="0" i="0" u="none" strike="noStrike" kern="0" cap="none" spc="0" normalizeH="0" baseline="0" noProof="0" dirty="0" smtClean="0">
                <a:ln>
                  <a:noFill/>
                </a:ln>
                <a:solidFill>
                  <a:schemeClr val="bg1"/>
                </a:solidFill>
                <a:effectLst/>
                <a:uLnTx/>
                <a:uFillTx/>
                <a:latin typeface="Arial"/>
              </a:rPr>
            </a:br>
            <a:r>
              <a:rPr kumimoji="0" lang="en-CA" sz="1200" b="1" i="0" u="none" strike="noStrike" kern="0" cap="none" spc="0" normalizeH="0" baseline="0" noProof="0" dirty="0" smtClean="0">
                <a:ln>
                  <a:noFill/>
                </a:ln>
                <a:solidFill>
                  <a:schemeClr val="bg1"/>
                </a:solidFill>
                <a:effectLst/>
                <a:uLnTx/>
                <a:uFillTx/>
                <a:latin typeface="Arial"/>
              </a:rPr>
              <a:t>PMO: </a:t>
            </a:r>
            <a:r>
              <a:rPr kumimoji="0" lang="en-CA" sz="1200" b="0" i="0" u="none" strike="noStrike" kern="0" cap="none" spc="0" normalizeH="0" baseline="0" noProof="0" dirty="0" smtClean="0">
                <a:ln>
                  <a:noFill/>
                </a:ln>
                <a:solidFill>
                  <a:schemeClr val="bg1"/>
                </a:solidFill>
                <a:effectLst/>
                <a:uLnTx/>
                <a:uFillTx/>
                <a:latin typeface="Arial"/>
              </a:rPr>
              <a:t>Identify your technology and </a:t>
            </a:r>
            <a:br>
              <a:rPr kumimoji="0" lang="en-CA" sz="1200" b="0" i="0" u="none" strike="noStrike" kern="0" cap="none" spc="0" normalizeH="0" baseline="0" noProof="0" dirty="0" smtClean="0">
                <a:ln>
                  <a:noFill/>
                </a:ln>
                <a:solidFill>
                  <a:schemeClr val="bg1"/>
                </a:solidFill>
                <a:effectLst/>
                <a:uLnTx/>
                <a:uFillTx/>
                <a:latin typeface="Arial"/>
              </a:rPr>
            </a:br>
            <a:r>
              <a:rPr kumimoji="0" lang="en-CA" sz="1200" b="0" i="0" u="none" strike="noStrike" kern="0" cap="none" spc="0" normalizeH="0" baseline="0" noProof="0" dirty="0" smtClean="0">
                <a:ln>
                  <a:noFill/>
                </a:ln>
                <a:solidFill>
                  <a:schemeClr val="bg1"/>
                </a:solidFill>
                <a:effectLst/>
                <a:uLnTx/>
                <a:uFillTx/>
                <a:latin typeface="Arial"/>
              </a:rPr>
              <a:t>personnel</a:t>
            </a:r>
            <a:r>
              <a:rPr kumimoji="0" lang="en-CA" sz="1200" b="0" i="0" u="none" strike="noStrike" kern="0" cap="none" spc="0" normalizeH="0" noProof="0" dirty="0" smtClean="0">
                <a:ln>
                  <a:noFill/>
                </a:ln>
                <a:solidFill>
                  <a:schemeClr val="bg1"/>
                </a:solidFill>
                <a:effectLst/>
                <a:uLnTx/>
                <a:uFillTx/>
                <a:latin typeface="Arial"/>
              </a:rPr>
              <a:t> </a:t>
            </a:r>
            <a:r>
              <a:rPr kumimoji="0" lang="en-CA" sz="1200" b="0" i="0" u="none" strike="noStrike" kern="0" cap="none" spc="0" normalizeH="0" baseline="0" noProof="0" dirty="0" smtClean="0">
                <a:ln>
                  <a:noFill/>
                </a:ln>
                <a:solidFill>
                  <a:schemeClr val="bg1"/>
                </a:solidFill>
                <a:effectLst/>
                <a:uLnTx/>
                <a:uFillTx/>
                <a:latin typeface="Arial"/>
              </a:rPr>
              <a:t>demand</a:t>
            </a:r>
          </a:p>
        </p:txBody>
      </p:sp>
      <p:sp>
        <p:nvSpPr>
          <p:cNvPr id="29" name="Freeform 23"/>
          <p:cNvSpPr>
            <a:spLocks/>
          </p:cNvSpPr>
          <p:nvPr/>
        </p:nvSpPr>
        <p:spPr bwMode="auto">
          <a:xfrm>
            <a:off x="2220534" y="4580452"/>
            <a:ext cx="1950701" cy="1697827"/>
          </a:xfrm>
          <a:custGeom>
            <a:avLst/>
            <a:gdLst/>
            <a:ahLst/>
            <a:cxnLst>
              <a:cxn ang="0">
                <a:pos x="1383" y="541"/>
              </a:cxn>
              <a:cxn ang="0">
                <a:pos x="1310" y="518"/>
              </a:cxn>
              <a:cxn ang="0">
                <a:pos x="1241" y="488"/>
              </a:cxn>
              <a:cxn ang="0">
                <a:pos x="1174" y="452"/>
              </a:cxn>
              <a:cxn ang="0">
                <a:pos x="1113" y="408"/>
              </a:cxn>
              <a:cxn ang="0">
                <a:pos x="1056" y="360"/>
              </a:cxn>
              <a:cxn ang="0">
                <a:pos x="1004" y="306"/>
              </a:cxn>
              <a:cxn ang="0">
                <a:pos x="958" y="248"/>
              </a:cxn>
              <a:cxn ang="0">
                <a:pos x="917" y="184"/>
              </a:cxn>
              <a:cxn ang="0">
                <a:pos x="895" y="145"/>
              </a:cxn>
              <a:cxn ang="0">
                <a:pos x="1054" y="113"/>
              </a:cxn>
              <a:cxn ang="0">
                <a:pos x="888" y="79"/>
              </a:cxn>
              <a:cxn ang="0">
                <a:pos x="482" y="0"/>
              </a:cxn>
              <a:cxn ang="0">
                <a:pos x="0" y="326"/>
              </a:cxn>
              <a:cxn ang="0">
                <a:pos x="152" y="296"/>
              </a:cxn>
              <a:cxn ang="0">
                <a:pos x="167" y="337"/>
              </a:cxn>
              <a:cxn ang="0">
                <a:pos x="199" y="413"/>
              </a:cxn>
              <a:cxn ang="0">
                <a:pos x="235" y="490"/>
              </a:cxn>
              <a:cxn ang="0">
                <a:pos x="276" y="563"/>
              </a:cxn>
              <a:cxn ang="0">
                <a:pos x="319" y="633"/>
              </a:cxn>
              <a:cxn ang="0">
                <a:pos x="367" y="701"/>
              </a:cxn>
              <a:cxn ang="0">
                <a:pos x="418" y="766"/>
              </a:cxn>
              <a:cxn ang="0">
                <a:pos x="473" y="829"/>
              </a:cxn>
              <a:cxn ang="0">
                <a:pos x="531" y="888"/>
              </a:cxn>
              <a:cxn ang="0">
                <a:pos x="592" y="943"/>
              </a:cxn>
              <a:cxn ang="0">
                <a:pos x="656" y="996"/>
              </a:cxn>
              <a:cxn ang="0">
                <a:pos x="724" y="1045"/>
              </a:cxn>
              <a:cxn ang="0">
                <a:pos x="793" y="1090"/>
              </a:cxn>
              <a:cxn ang="0">
                <a:pos x="866" y="1132"/>
              </a:cxn>
              <a:cxn ang="0">
                <a:pos x="940" y="1170"/>
              </a:cxn>
              <a:cxn ang="0">
                <a:pos x="1017" y="1203"/>
              </a:cxn>
              <a:cxn ang="0">
                <a:pos x="1096" y="1232"/>
              </a:cxn>
              <a:cxn ang="0">
                <a:pos x="1096" y="827"/>
              </a:cxn>
              <a:cxn ang="0">
                <a:pos x="1383" y="541"/>
              </a:cxn>
            </a:cxnLst>
            <a:rect l="0" t="0" r="r" b="b"/>
            <a:pathLst>
              <a:path w="1383" h="1232">
                <a:moveTo>
                  <a:pt x="1383" y="541"/>
                </a:moveTo>
                <a:lnTo>
                  <a:pt x="1383" y="541"/>
                </a:lnTo>
                <a:lnTo>
                  <a:pt x="1346" y="531"/>
                </a:lnTo>
                <a:lnTo>
                  <a:pt x="1310" y="518"/>
                </a:lnTo>
                <a:lnTo>
                  <a:pt x="1275" y="504"/>
                </a:lnTo>
                <a:lnTo>
                  <a:pt x="1241" y="488"/>
                </a:lnTo>
                <a:lnTo>
                  <a:pt x="1207" y="471"/>
                </a:lnTo>
                <a:lnTo>
                  <a:pt x="1174" y="452"/>
                </a:lnTo>
                <a:lnTo>
                  <a:pt x="1143" y="430"/>
                </a:lnTo>
                <a:lnTo>
                  <a:pt x="1113" y="408"/>
                </a:lnTo>
                <a:lnTo>
                  <a:pt x="1085" y="385"/>
                </a:lnTo>
                <a:lnTo>
                  <a:pt x="1056" y="360"/>
                </a:lnTo>
                <a:lnTo>
                  <a:pt x="1030" y="334"/>
                </a:lnTo>
                <a:lnTo>
                  <a:pt x="1004" y="306"/>
                </a:lnTo>
                <a:lnTo>
                  <a:pt x="980" y="278"/>
                </a:lnTo>
                <a:lnTo>
                  <a:pt x="958" y="248"/>
                </a:lnTo>
                <a:lnTo>
                  <a:pt x="936" y="216"/>
                </a:lnTo>
                <a:lnTo>
                  <a:pt x="917" y="184"/>
                </a:lnTo>
                <a:lnTo>
                  <a:pt x="917" y="184"/>
                </a:lnTo>
                <a:lnTo>
                  <a:pt x="895" y="145"/>
                </a:lnTo>
                <a:lnTo>
                  <a:pt x="1054" y="113"/>
                </a:lnTo>
                <a:lnTo>
                  <a:pt x="1054" y="113"/>
                </a:lnTo>
                <a:lnTo>
                  <a:pt x="1054" y="113"/>
                </a:lnTo>
                <a:lnTo>
                  <a:pt x="888" y="79"/>
                </a:lnTo>
                <a:lnTo>
                  <a:pt x="865" y="75"/>
                </a:lnTo>
                <a:lnTo>
                  <a:pt x="482" y="0"/>
                </a:lnTo>
                <a:lnTo>
                  <a:pt x="133" y="235"/>
                </a:lnTo>
                <a:lnTo>
                  <a:pt x="0" y="326"/>
                </a:lnTo>
                <a:lnTo>
                  <a:pt x="152" y="296"/>
                </a:lnTo>
                <a:lnTo>
                  <a:pt x="152" y="296"/>
                </a:lnTo>
                <a:lnTo>
                  <a:pt x="167" y="337"/>
                </a:lnTo>
                <a:lnTo>
                  <a:pt x="167" y="337"/>
                </a:lnTo>
                <a:lnTo>
                  <a:pt x="183" y="375"/>
                </a:lnTo>
                <a:lnTo>
                  <a:pt x="199" y="413"/>
                </a:lnTo>
                <a:lnTo>
                  <a:pt x="217" y="452"/>
                </a:lnTo>
                <a:lnTo>
                  <a:pt x="235" y="490"/>
                </a:lnTo>
                <a:lnTo>
                  <a:pt x="255" y="526"/>
                </a:lnTo>
                <a:lnTo>
                  <a:pt x="276" y="563"/>
                </a:lnTo>
                <a:lnTo>
                  <a:pt x="296" y="599"/>
                </a:lnTo>
                <a:lnTo>
                  <a:pt x="319" y="633"/>
                </a:lnTo>
                <a:lnTo>
                  <a:pt x="342" y="668"/>
                </a:lnTo>
                <a:lnTo>
                  <a:pt x="367" y="701"/>
                </a:lnTo>
                <a:lnTo>
                  <a:pt x="392" y="734"/>
                </a:lnTo>
                <a:lnTo>
                  <a:pt x="418" y="766"/>
                </a:lnTo>
                <a:lnTo>
                  <a:pt x="445" y="798"/>
                </a:lnTo>
                <a:lnTo>
                  <a:pt x="473" y="829"/>
                </a:lnTo>
                <a:lnTo>
                  <a:pt x="502" y="859"/>
                </a:lnTo>
                <a:lnTo>
                  <a:pt x="531" y="888"/>
                </a:lnTo>
                <a:lnTo>
                  <a:pt x="561" y="916"/>
                </a:lnTo>
                <a:lnTo>
                  <a:pt x="592" y="943"/>
                </a:lnTo>
                <a:lnTo>
                  <a:pt x="624" y="970"/>
                </a:lnTo>
                <a:lnTo>
                  <a:pt x="656" y="996"/>
                </a:lnTo>
                <a:lnTo>
                  <a:pt x="689" y="1021"/>
                </a:lnTo>
                <a:lnTo>
                  <a:pt x="724" y="1045"/>
                </a:lnTo>
                <a:lnTo>
                  <a:pt x="758" y="1068"/>
                </a:lnTo>
                <a:lnTo>
                  <a:pt x="793" y="1090"/>
                </a:lnTo>
                <a:lnTo>
                  <a:pt x="829" y="1112"/>
                </a:lnTo>
                <a:lnTo>
                  <a:pt x="866" y="1132"/>
                </a:lnTo>
                <a:lnTo>
                  <a:pt x="903" y="1152"/>
                </a:lnTo>
                <a:lnTo>
                  <a:pt x="940" y="1170"/>
                </a:lnTo>
                <a:lnTo>
                  <a:pt x="978" y="1187"/>
                </a:lnTo>
                <a:lnTo>
                  <a:pt x="1017" y="1203"/>
                </a:lnTo>
                <a:lnTo>
                  <a:pt x="1056" y="1218"/>
                </a:lnTo>
                <a:lnTo>
                  <a:pt x="1096" y="1232"/>
                </a:lnTo>
                <a:lnTo>
                  <a:pt x="1096" y="845"/>
                </a:lnTo>
                <a:lnTo>
                  <a:pt x="1096" y="827"/>
                </a:lnTo>
                <a:lnTo>
                  <a:pt x="1109" y="814"/>
                </a:lnTo>
                <a:lnTo>
                  <a:pt x="1383" y="541"/>
                </a:lnTo>
                <a:close/>
              </a:path>
            </a:pathLst>
          </a:custGeom>
          <a:solidFill>
            <a:srgbClr val="497EA9"/>
          </a:solidFill>
          <a:ln w="19050">
            <a:solidFill>
              <a:schemeClr val="tx1"/>
            </a:solidFill>
            <a:round/>
            <a:headEnd/>
            <a:tailEnd/>
          </a:ln>
        </p:spPr>
        <p:txBody>
          <a:bodyPr vert="horz" wrap="square" lIns="91440" tIns="45720" rIns="91440" bIns="45720" numCol="1" anchor="t" anchorCtr="0" compatLnSpc="1">
            <a:prstTxWarp prst="textNoShape">
              <a:avLst/>
            </a:prstTxWarp>
          </a:bodyPr>
          <a:lstStyle/>
          <a:p>
            <a:pPr marL="342900" marR="0" lvl="0" indent="288925" defTabSz="914400" eaLnBrk="1" fontAlgn="auto" latinLnBrk="0" hangingPunct="1">
              <a:lnSpc>
                <a:spcPct val="100000"/>
              </a:lnSpc>
              <a:spcBef>
                <a:spcPts val="0"/>
              </a:spcBef>
              <a:spcAft>
                <a:spcPts val="0"/>
              </a:spcAft>
              <a:buClrTx/>
              <a:buSzTx/>
              <a:buFontTx/>
              <a:buNone/>
              <a:tabLst/>
              <a:defRPr/>
            </a:pPr>
            <a:endParaRPr kumimoji="0" lang="en-CA" sz="1200" b="0" i="0" u="none" strike="noStrike" kern="0" cap="none" spc="0" normalizeH="0" baseline="0" noProof="0" dirty="0" smtClean="0">
              <a:ln>
                <a:noFill/>
              </a:ln>
              <a:solidFill>
                <a:schemeClr val="bg1"/>
              </a:solidFill>
              <a:effectLst/>
              <a:uLnTx/>
              <a:uFillTx/>
              <a:latin typeface="Arial"/>
            </a:endParaRPr>
          </a:p>
          <a:p>
            <a:pPr marL="722313" marR="0" lvl="0" indent="-539750" defTabSz="914400" eaLnBrk="1" fontAlgn="auto" latinLnBrk="0" hangingPunct="1">
              <a:lnSpc>
                <a:spcPct val="100000"/>
              </a:lnSpc>
              <a:spcBef>
                <a:spcPts val="0"/>
              </a:spcBef>
              <a:spcAft>
                <a:spcPts val="0"/>
              </a:spcAft>
              <a:buClrTx/>
              <a:buSzTx/>
              <a:buFontTx/>
              <a:buNone/>
              <a:tabLst/>
              <a:defRPr/>
            </a:pPr>
            <a:r>
              <a:rPr kumimoji="0" lang="en-CA" sz="1200" b="0" i="0" u="none" strike="noStrike" kern="0" cap="none" spc="0" normalizeH="0" baseline="0" noProof="0" dirty="0" smtClean="0">
                <a:ln>
                  <a:noFill/>
                </a:ln>
                <a:solidFill>
                  <a:schemeClr val="bg1"/>
                </a:solidFill>
                <a:effectLst/>
                <a:uLnTx/>
                <a:uFillTx/>
                <a:latin typeface="Arial"/>
              </a:rPr>
              <a:t> </a:t>
            </a:r>
          </a:p>
          <a:p>
            <a:pPr marL="722313" marR="0" lvl="0" indent="-454025"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chemeClr val="bg1"/>
                </a:solidFill>
                <a:effectLst/>
                <a:uLnTx/>
                <a:uFillTx/>
                <a:latin typeface="Arial"/>
              </a:rPr>
              <a:t>PMO: </a:t>
            </a:r>
            <a:r>
              <a:rPr kumimoji="0" lang="en-CA" sz="1200" b="0" i="0" u="none" strike="noStrike" kern="0" cap="none" spc="0" normalizeH="0" baseline="0" noProof="0" dirty="0" smtClean="0">
                <a:ln>
                  <a:noFill/>
                </a:ln>
                <a:solidFill>
                  <a:schemeClr val="bg1"/>
                </a:solidFill>
                <a:effectLst/>
                <a:uLnTx/>
                <a:uFillTx/>
                <a:latin typeface="Arial"/>
              </a:rPr>
              <a:t>Optimize </a:t>
            </a:r>
          </a:p>
          <a:p>
            <a:pPr marL="452438" marR="0" lvl="0" defTabSz="717550" eaLnBrk="1" fontAlgn="auto" latinLnBrk="0" hangingPunct="1">
              <a:lnSpc>
                <a:spcPct val="100000"/>
              </a:lnSpc>
              <a:spcBef>
                <a:spcPts val="0"/>
              </a:spcBef>
              <a:spcAft>
                <a:spcPts val="0"/>
              </a:spcAft>
              <a:buClrTx/>
              <a:buSzTx/>
              <a:buFontTx/>
              <a:buNone/>
              <a:tabLst>
                <a:tab pos="1165225" algn="l"/>
                <a:tab pos="1347788" algn="l"/>
              </a:tabLst>
              <a:defRPr/>
            </a:pPr>
            <a:r>
              <a:rPr kumimoji="0" lang="en-CA" sz="1200" b="0" i="0" u="none" strike="noStrike" kern="0" cap="none" spc="0" normalizeH="0" baseline="0" noProof="0" dirty="0" smtClean="0">
                <a:ln>
                  <a:noFill/>
                </a:ln>
                <a:solidFill>
                  <a:schemeClr val="bg1"/>
                </a:solidFill>
                <a:effectLst/>
                <a:uLnTx/>
                <a:uFillTx/>
                <a:latin typeface="Arial"/>
              </a:rPr>
              <a:t>your resource</a:t>
            </a:r>
            <a:r>
              <a:rPr kumimoji="0" lang="en-CA" sz="1200" b="0" i="0" u="none" strike="noStrike" kern="0" cap="none" spc="0" normalizeH="0" noProof="0" dirty="0" smtClean="0">
                <a:ln>
                  <a:noFill/>
                </a:ln>
                <a:solidFill>
                  <a:schemeClr val="bg1"/>
                </a:solidFill>
                <a:effectLst/>
                <a:uLnTx/>
                <a:uFillTx/>
                <a:latin typeface="Arial"/>
              </a:rPr>
              <a:t> </a:t>
            </a:r>
          </a:p>
          <a:p>
            <a:pPr marL="625475" marR="0" lvl="0" indent="182563" defTabSz="717550" eaLnBrk="1" fontAlgn="auto" latinLnBrk="0" hangingPunct="1">
              <a:lnSpc>
                <a:spcPct val="100000"/>
              </a:lnSpc>
              <a:spcBef>
                <a:spcPts val="0"/>
              </a:spcBef>
              <a:spcAft>
                <a:spcPts val="0"/>
              </a:spcAft>
              <a:buClrTx/>
              <a:buSzTx/>
              <a:buFontTx/>
              <a:buNone/>
              <a:tabLst>
                <a:tab pos="1165225" algn="l"/>
                <a:tab pos="1347788" algn="l"/>
              </a:tabLst>
              <a:defRPr/>
            </a:pPr>
            <a:r>
              <a:rPr kumimoji="0" lang="en-CA" sz="1200" b="0" i="0" u="none" strike="noStrike" kern="0" cap="none" spc="0" normalizeH="0" noProof="0" dirty="0" smtClean="0">
                <a:ln>
                  <a:noFill/>
                </a:ln>
                <a:solidFill>
                  <a:schemeClr val="bg1"/>
                </a:solidFill>
                <a:effectLst/>
                <a:uLnTx/>
                <a:uFillTx/>
                <a:latin typeface="Arial"/>
              </a:rPr>
              <a:t>plan</a:t>
            </a:r>
            <a:endParaRPr kumimoji="0" lang="en-CA" sz="1200" b="0" i="0" u="none" strike="noStrike" kern="0" cap="none" spc="0" normalizeH="0" baseline="0" noProof="0" dirty="0" smtClean="0">
              <a:ln>
                <a:noFill/>
              </a:ln>
              <a:solidFill>
                <a:schemeClr val="bg1"/>
              </a:solidFill>
              <a:effectLst/>
              <a:uLnTx/>
              <a:uFillTx/>
              <a:latin typeface="Arial"/>
            </a:endParaRPr>
          </a:p>
        </p:txBody>
      </p:sp>
      <p:sp>
        <p:nvSpPr>
          <p:cNvPr id="30" name="Freeform 24"/>
          <p:cNvSpPr>
            <a:spLocks/>
          </p:cNvSpPr>
          <p:nvPr/>
        </p:nvSpPr>
        <p:spPr bwMode="auto">
          <a:xfrm>
            <a:off x="2306938" y="2947860"/>
            <a:ext cx="1404539" cy="1899628"/>
          </a:xfrm>
          <a:custGeom>
            <a:avLst/>
            <a:gdLst/>
            <a:ahLst/>
            <a:cxnLst>
              <a:cxn ang="0">
                <a:pos x="1013" y="668"/>
              </a:cxn>
              <a:cxn ang="0">
                <a:pos x="730" y="159"/>
              </a:cxn>
              <a:cxn ang="0">
                <a:pos x="169" y="0"/>
              </a:cxn>
              <a:cxn ang="0">
                <a:pos x="169" y="0"/>
              </a:cxn>
              <a:cxn ang="0">
                <a:pos x="290" y="96"/>
              </a:cxn>
              <a:cxn ang="0">
                <a:pos x="268" y="128"/>
              </a:cxn>
              <a:cxn ang="0">
                <a:pos x="265" y="131"/>
              </a:cxn>
              <a:cxn ang="0">
                <a:pos x="248" y="158"/>
              </a:cxn>
              <a:cxn ang="0">
                <a:pos x="247" y="159"/>
              </a:cxn>
              <a:cxn ang="0">
                <a:pos x="230" y="186"/>
              </a:cxn>
              <a:cxn ang="0">
                <a:pos x="211" y="218"/>
              </a:cxn>
              <a:cxn ang="0">
                <a:pos x="186" y="261"/>
              </a:cxn>
              <a:cxn ang="0">
                <a:pos x="142" y="348"/>
              </a:cxn>
              <a:cxn ang="0">
                <a:pos x="102" y="439"/>
              </a:cxn>
              <a:cxn ang="0">
                <a:pos x="70" y="534"/>
              </a:cxn>
              <a:cxn ang="0">
                <a:pos x="43" y="630"/>
              </a:cxn>
              <a:cxn ang="0">
                <a:pos x="23" y="730"/>
              </a:cxn>
              <a:cxn ang="0">
                <a:pos x="9" y="831"/>
              </a:cxn>
              <a:cxn ang="0">
                <a:pos x="1" y="933"/>
              </a:cxn>
              <a:cxn ang="0">
                <a:pos x="0" y="986"/>
              </a:cxn>
              <a:cxn ang="0">
                <a:pos x="3" y="1087"/>
              </a:cxn>
              <a:cxn ang="0">
                <a:pos x="14" y="1185"/>
              </a:cxn>
              <a:cxn ang="0">
                <a:pos x="29" y="1281"/>
              </a:cxn>
              <a:cxn ang="0">
                <a:pos x="52" y="1376"/>
              </a:cxn>
              <a:cxn ang="0">
                <a:pos x="404" y="1138"/>
              </a:cxn>
              <a:cxn ang="0">
                <a:pos x="779" y="1212"/>
              </a:cxn>
              <a:cxn ang="0">
                <a:pos x="771" y="1185"/>
              </a:cxn>
              <a:cxn ang="0">
                <a:pos x="758" y="1130"/>
              </a:cxn>
              <a:cxn ang="0">
                <a:pos x="749" y="1073"/>
              </a:cxn>
              <a:cxn ang="0">
                <a:pos x="746" y="1015"/>
              </a:cxn>
              <a:cxn ang="0">
                <a:pos x="744" y="986"/>
              </a:cxn>
              <a:cxn ang="0">
                <a:pos x="747" y="933"/>
              </a:cxn>
              <a:cxn ang="0">
                <a:pos x="752" y="881"/>
              </a:cxn>
              <a:cxn ang="0">
                <a:pos x="761" y="831"/>
              </a:cxn>
              <a:cxn ang="0">
                <a:pos x="772" y="781"/>
              </a:cxn>
              <a:cxn ang="0">
                <a:pos x="788" y="732"/>
              </a:cxn>
              <a:cxn ang="0">
                <a:pos x="806" y="685"/>
              </a:cxn>
              <a:cxn ang="0">
                <a:pos x="827" y="640"/>
              </a:cxn>
              <a:cxn ang="0">
                <a:pos x="852" y="597"/>
              </a:cxn>
              <a:cxn ang="0">
                <a:pos x="875" y="560"/>
              </a:cxn>
            </a:cxnLst>
            <a:rect l="0" t="0" r="r" b="b"/>
            <a:pathLst>
              <a:path w="1013" h="1376">
                <a:moveTo>
                  <a:pt x="875" y="560"/>
                </a:moveTo>
                <a:lnTo>
                  <a:pt x="1013" y="668"/>
                </a:lnTo>
                <a:lnTo>
                  <a:pt x="920" y="501"/>
                </a:lnTo>
                <a:lnTo>
                  <a:pt x="730" y="159"/>
                </a:lnTo>
                <a:lnTo>
                  <a:pt x="169" y="0"/>
                </a:lnTo>
                <a:lnTo>
                  <a:pt x="169" y="0"/>
                </a:lnTo>
                <a:lnTo>
                  <a:pt x="169" y="0"/>
                </a:lnTo>
                <a:lnTo>
                  <a:pt x="169" y="0"/>
                </a:lnTo>
                <a:lnTo>
                  <a:pt x="258" y="71"/>
                </a:lnTo>
                <a:lnTo>
                  <a:pt x="290" y="96"/>
                </a:lnTo>
                <a:lnTo>
                  <a:pt x="290" y="96"/>
                </a:lnTo>
                <a:lnTo>
                  <a:pt x="268" y="128"/>
                </a:lnTo>
                <a:lnTo>
                  <a:pt x="265" y="131"/>
                </a:lnTo>
                <a:lnTo>
                  <a:pt x="265" y="131"/>
                </a:lnTo>
                <a:lnTo>
                  <a:pt x="248" y="158"/>
                </a:lnTo>
                <a:lnTo>
                  <a:pt x="248" y="158"/>
                </a:lnTo>
                <a:lnTo>
                  <a:pt x="247" y="159"/>
                </a:lnTo>
                <a:lnTo>
                  <a:pt x="247" y="159"/>
                </a:lnTo>
                <a:lnTo>
                  <a:pt x="247" y="159"/>
                </a:lnTo>
                <a:lnTo>
                  <a:pt x="230" y="186"/>
                </a:lnTo>
                <a:lnTo>
                  <a:pt x="209" y="218"/>
                </a:lnTo>
                <a:lnTo>
                  <a:pt x="211" y="218"/>
                </a:lnTo>
                <a:lnTo>
                  <a:pt x="211" y="218"/>
                </a:lnTo>
                <a:lnTo>
                  <a:pt x="186" y="261"/>
                </a:lnTo>
                <a:lnTo>
                  <a:pt x="163" y="305"/>
                </a:lnTo>
                <a:lnTo>
                  <a:pt x="142" y="348"/>
                </a:lnTo>
                <a:lnTo>
                  <a:pt x="121" y="395"/>
                </a:lnTo>
                <a:lnTo>
                  <a:pt x="102" y="439"/>
                </a:lnTo>
                <a:lnTo>
                  <a:pt x="85" y="487"/>
                </a:lnTo>
                <a:lnTo>
                  <a:pt x="70" y="534"/>
                </a:lnTo>
                <a:lnTo>
                  <a:pt x="56" y="581"/>
                </a:lnTo>
                <a:lnTo>
                  <a:pt x="43" y="630"/>
                </a:lnTo>
                <a:lnTo>
                  <a:pt x="32" y="680"/>
                </a:lnTo>
                <a:lnTo>
                  <a:pt x="23" y="730"/>
                </a:lnTo>
                <a:lnTo>
                  <a:pt x="14" y="780"/>
                </a:lnTo>
                <a:lnTo>
                  <a:pt x="9" y="831"/>
                </a:lnTo>
                <a:lnTo>
                  <a:pt x="3" y="882"/>
                </a:lnTo>
                <a:lnTo>
                  <a:pt x="1" y="933"/>
                </a:lnTo>
                <a:lnTo>
                  <a:pt x="0" y="986"/>
                </a:lnTo>
                <a:lnTo>
                  <a:pt x="0" y="986"/>
                </a:lnTo>
                <a:lnTo>
                  <a:pt x="1" y="1037"/>
                </a:lnTo>
                <a:lnTo>
                  <a:pt x="3" y="1087"/>
                </a:lnTo>
                <a:lnTo>
                  <a:pt x="7" y="1135"/>
                </a:lnTo>
                <a:lnTo>
                  <a:pt x="14" y="1185"/>
                </a:lnTo>
                <a:lnTo>
                  <a:pt x="20" y="1234"/>
                </a:lnTo>
                <a:lnTo>
                  <a:pt x="29" y="1281"/>
                </a:lnTo>
                <a:lnTo>
                  <a:pt x="39" y="1329"/>
                </a:lnTo>
                <a:lnTo>
                  <a:pt x="52" y="1376"/>
                </a:lnTo>
                <a:lnTo>
                  <a:pt x="389" y="1148"/>
                </a:lnTo>
                <a:lnTo>
                  <a:pt x="404" y="1138"/>
                </a:lnTo>
                <a:lnTo>
                  <a:pt x="422" y="1142"/>
                </a:lnTo>
                <a:lnTo>
                  <a:pt x="779" y="1212"/>
                </a:lnTo>
                <a:lnTo>
                  <a:pt x="779" y="1212"/>
                </a:lnTo>
                <a:lnTo>
                  <a:pt x="771" y="1185"/>
                </a:lnTo>
                <a:lnTo>
                  <a:pt x="764" y="1157"/>
                </a:lnTo>
                <a:lnTo>
                  <a:pt x="758" y="1130"/>
                </a:lnTo>
                <a:lnTo>
                  <a:pt x="753" y="1102"/>
                </a:lnTo>
                <a:lnTo>
                  <a:pt x="749" y="1073"/>
                </a:lnTo>
                <a:lnTo>
                  <a:pt x="747" y="1045"/>
                </a:lnTo>
                <a:lnTo>
                  <a:pt x="746" y="1015"/>
                </a:lnTo>
                <a:lnTo>
                  <a:pt x="744" y="986"/>
                </a:lnTo>
                <a:lnTo>
                  <a:pt x="744" y="986"/>
                </a:lnTo>
                <a:lnTo>
                  <a:pt x="746" y="959"/>
                </a:lnTo>
                <a:lnTo>
                  <a:pt x="747" y="933"/>
                </a:lnTo>
                <a:lnTo>
                  <a:pt x="748" y="906"/>
                </a:lnTo>
                <a:lnTo>
                  <a:pt x="752" y="881"/>
                </a:lnTo>
                <a:lnTo>
                  <a:pt x="756" y="855"/>
                </a:lnTo>
                <a:lnTo>
                  <a:pt x="761" y="831"/>
                </a:lnTo>
                <a:lnTo>
                  <a:pt x="766" y="805"/>
                </a:lnTo>
                <a:lnTo>
                  <a:pt x="772" y="781"/>
                </a:lnTo>
                <a:lnTo>
                  <a:pt x="780" y="757"/>
                </a:lnTo>
                <a:lnTo>
                  <a:pt x="788" y="732"/>
                </a:lnTo>
                <a:lnTo>
                  <a:pt x="797" y="708"/>
                </a:lnTo>
                <a:lnTo>
                  <a:pt x="806" y="685"/>
                </a:lnTo>
                <a:lnTo>
                  <a:pt x="817" y="662"/>
                </a:lnTo>
                <a:lnTo>
                  <a:pt x="827" y="640"/>
                </a:lnTo>
                <a:lnTo>
                  <a:pt x="839" y="618"/>
                </a:lnTo>
                <a:lnTo>
                  <a:pt x="852" y="597"/>
                </a:lnTo>
                <a:lnTo>
                  <a:pt x="852" y="597"/>
                </a:lnTo>
                <a:lnTo>
                  <a:pt x="875" y="560"/>
                </a:lnTo>
                <a:lnTo>
                  <a:pt x="875" y="560"/>
                </a:lnTo>
                <a:close/>
              </a:path>
            </a:pathLst>
          </a:custGeom>
          <a:solidFill>
            <a:schemeClr val="accent1"/>
          </a:solidFill>
          <a:ln w="19050">
            <a:solidFill>
              <a:schemeClr val="tx1"/>
            </a:solidFill>
            <a:round/>
            <a:headEnd/>
            <a:tailEnd/>
          </a:ln>
        </p:spPr>
        <p:txBody>
          <a:bodyPr vert="horz" wrap="square" lIns="91440" tIns="45720" rIns="91440" bIns="45720" numCol="1" anchor="ctr" anchorCtr="0" compatLnSpc="1">
            <a:prstTxWarp prst="textNoShape">
              <a:avLst/>
            </a:prstTxWarp>
          </a:bodyPr>
          <a:lstStyle/>
          <a:p>
            <a:pPr marL="85725" indent="1588" algn="l"/>
            <a:r>
              <a:rPr lang="en-CA" sz="1200" b="1" dirty="0" smtClean="0">
                <a:solidFill>
                  <a:schemeClr val="bg1"/>
                </a:solidFill>
                <a:latin typeface="Arial"/>
              </a:rPr>
              <a:t>CIO: </a:t>
            </a:r>
            <a:r>
              <a:rPr lang="en-CA" sz="1200" dirty="0" smtClean="0">
                <a:solidFill>
                  <a:schemeClr val="bg1"/>
                </a:solidFill>
                <a:latin typeface="Arial"/>
              </a:rPr>
              <a:t>Leverage </a:t>
            </a:r>
          </a:p>
          <a:p>
            <a:pPr marL="85725" indent="1588" algn="l"/>
            <a:r>
              <a:rPr lang="en-CA" sz="1200" dirty="0" smtClean="0">
                <a:solidFill>
                  <a:schemeClr val="bg1"/>
                </a:solidFill>
                <a:latin typeface="Arial"/>
              </a:rPr>
              <a:t>and monitor your </a:t>
            </a:r>
          </a:p>
          <a:p>
            <a:pPr marL="85725" indent="1588" algn="l"/>
            <a:r>
              <a:rPr lang="en-CA" sz="1200" dirty="0" smtClean="0">
                <a:solidFill>
                  <a:schemeClr val="bg1"/>
                </a:solidFill>
                <a:latin typeface="Arial"/>
              </a:rPr>
              <a:t>resource</a:t>
            </a:r>
          </a:p>
          <a:p>
            <a:pPr marL="85725" indent="1588" algn="l"/>
            <a:r>
              <a:rPr lang="en-CA" sz="1200" dirty="0" smtClean="0">
                <a:solidFill>
                  <a:schemeClr val="bg1"/>
                </a:solidFill>
                <a:latin typeface="Arial"/>
              </a:rPr>
              <a:t>plan</a:t>
            </a:r>
            <a:endParaRPr lang="en-CA" sz="1200" dirty="0">
              <a:solidFill>
                <a:schemeClr val="bg1"/>
              </a:solidFill>
              <a:latin typeface="Arial"/>
            </a:endParaRPr>
          </a:p>
        </p:txBody>
      </p:sp>
      <p:sp>
        <p:nvSpPr>
          <p:cNvPr id="31" name="TextBox 25"/>
          <p:cNvSpPr txBox="1"/>
          <p:nvPr/>
        </p:nvSpPr>
        <p:spPr>
          <a:xfrm>
            <a:off x="4423660" y="3617607"/>
            <a:ext cx="1462066" cy="276999"/>
          </a:xfrm>
          <a:prstGeom prst="rect">
            <a:avLst/>
          </a:prstGeom>
          <a:noFill/>
        </p:spPr>
        <p:txBody>
          <a:bodyPr wrap="square" rtlCol="0">
            <a:spAutoFit/>
          </a:bodyPr>
          <a:lstStyle/>
          <a:p>
            <a:r>
              <a:rPr lang="en-CA" sz="1200" b="1" dirty="0" smtClean="0">
                <a:solidFill>
                  <a:prstClr val="black"/>
                </a:solidFill>
                <a:latin typeface="Arial"/>
              </a:rPr>
              <a:t>Assess</a:t>
            </a:r>
            <a:endParaRPr lang="en-CA" sz="1200" b="1" dirty="0">
              <a:solidFill>
                <a:prstClr val="black"/>
              </a:solidFill>
              <a:latin typeface="Arial"/>
            </a:endParaRPr>
          </a:p>
        </p:txBody>
      </p:sp>
      <p:sp>
        <p:nvSpPr>
          <p:cNvPr id="32" name="TextBox 26"/>
          <p:cNvSpPr txBox="1"/>
          <p:nvPr/>
        </p:nvSpPr>
        <p:spPr>
          <a:xfrm>
            <a:off x="3528509" y="4596031"/>
            <a:ext cx="1850316" cy="276999"/>
          </a:xfrm>
          <a:prstGeom prst="rect">
            <a:avLst/>
          </a:prstGeom>
          <a:noFill/>
        </p:spPr>
        <p:txBody>
          <a:bodyPr wrap="square" rtlCol="0">
            <a:spAutoFit/>
          </a:bodyPr>
          <a:lstStyle/>
          <a:p>
            <a:pPr algn="ctr"/>
            <a:r>
              <a:rPr lang="en-CA" sz="1200" b="1" dirty="0" smtClean="0">
                <a:solidFill>
                  <a:prstClr val="black"/>
                </a:solidFill>
                <a:latin typeface="Arial"/>
              </a:rPr>
              <a:t>Build</a:t>
            </a:r>
            <a:endParaRPr lang="en-CA" sz="1200" b="1" dirty="0">
              <a:solidFill>
                <a:prstClr val="black"/>
              </a:solidFill>
              <a:latin typeface="Arial"/>
            </a:endParaRPr>
          </a:p>
        </p:txBody>
      </p:sp>
      <p:sp>
        <p:nvSpPr>
          <p:cNvPr id="33" name="TextBox 27"/>
          <p:cNvSpPr txBox="1"/>
          <p:nvPr/>
        </p:nvSpPr>
        <p:spPr>
          <a:xfrm>
            <a:off x="3372059" y="3932770"/>
            <a:ext cx="1113942" cy="276999"/>
          </a:xfrm>
          <a:prstGeom prst="rect">
            <a:avLst/>
          </a:prstGeom>
          <a:noFill/>
        </p:spPr>
        <p:txBody>
          <a:bodyPr wrap="square" rtlCol="0">
            <a:spAutoFit/>
          </a:bodyPr>
          <a:lstStyle/>
          <a:p>
            <a:r>
              <a:rPr lang="en-CA" sz="1200" b="1" dirty="0" smtClean="0">
                <a:solidFill>
                  <a:prstClr val="black"/>
                </a:solidFill>
                <a:latin typeface="Arial"/>
              </a:rPr>
              <a:t>Implement</a:t>
            </a:r>
            <a:endParaRPr lang="en-CA" sz="1200" b="1" dirty="0">
              <a:solidFill>
                <a:prstClr val="black"/>
              </a:solidFill>
              <a:latin typeface="Arial"/>
            </a:endParaRPr>
          </a:p>
        </p:txBody>
      </p:sp>
    </p:spTree>
    <p:extLst>
      <p:ext uri="{BB962C8B-B14F-4D97-AF65-F5344CB8AC3E}">
        <p14:creationId xmlns:p14="http://schemas.microsoft.com/office/powerpoint/2010/main" val="1549715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Info-Tech offers various levels of project support to best suit your needs</a:t>
            </a:r>
          </a:p>
        </p:txBody>
      </p:sp>
      <p:sp>
        <p:nvSpPr>
          <p:cNvPr id="4" name="Rectangle 5"/>
          <p:cNvSpPr/>
          <p:nvPr/>
        </p:nvSpPr>
        <p:spPr>
          <a:xfrm>
            <a:off x="935880" y="1357225"/>
            <a:ext cx="7654087" cy="4164602"/>
          </a:xfrm>
          <a:custGeom>
            <a:avLst/>
            <a:gdLst>
              <a:gd name="connsiteX0" fmla="*/ 0 w 7653121"/>
              <a:gd name="connsiteY0" fmla="*/ 0 h 4065514"/>
              <a:gd name="connsiteX1" fmla="*/ 7653121 w 7653121"/>
              <a:gd name="connsiteY1" fmla="*/ 0 h 4065514"/>
              <a:gd name="connsiteX2" fmla="*/ 7653121 w 7653121"/>
              <a:gd name="connsiteY2" fmla="*/ 4065514 h 4065514"/>
              <a:gd name="connsiteX3" fmla="*/ 0 w 7653121"/>
              <a:gd name="connsiteY3" fmla="*/ 4065514 h 4065514"/>
              <a:gd name="connsiteX4" fmla="*/ 0 w 7653121"/>
              <a:gd name="connsiteY4" fmla="*/ 0 h 4065514"/>
              <a:gd name="connsiteX0" fmla="*/ 0 w 7653121"/>
              <a:gd name="connsiteY0" fmla="*/ 482600 h 4548114"/>
              <a:gd name="connsiteX1" fmla="*/ 7644654 w 7653121"/>
              <a:gd name="connsiteY1" fmla="*/ 0 h 4548114"/>
              <a:gd name="connsiteX2" fmla="*/ 7653121 w 7653121"/>
              <a:gd name="connsiteY2" fmla="*/ 4548114 h 4548114"/>
              <a:gd name="connsiteX3" fmla="*/ 0 w 7653121"/>
              <a:gd name="connsiteY3" fmla="*/ 4548114 h 4548114"/>
              <a:gd name="connsiteX4" fmla="*/ 0 w 7653121"/>
              <a:gd name="connsiteY4" fmla="*/ 482600 h 4548114"/>
              <a:gd name="connsiteX0" fmla="*/ 0 w 7653934"/>
              <a:gd name="connsiteY0" fmla="*/ 465667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465667 h 4531181"/>
              <a:gd name="connsiteX0" fmla="*/ 0 w 7653934"/>
              <a:gd name="connsiteY0" fmla="*/ 2006601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2006601 h 4531181"/>
              <a:gd name="connsiteX0" fmla="*/ 0 w 7653934"/>
              <a:gd name="connsiteY0" fmla="*/ 1871134 h 4395714"/>
              <a:gd name="connsiteX1" fmla="*/ 7653120 w 7653934"/>
              <a:gd name="connsiteY1" fmla="*/ 0 h 4395714"/>
              <a:gd name="connsiteX2" fmla="*/ 7653121 w 7653934"/>
              <a:gd name="connsiteY2" fmla="*/ 4395714 h 4395714"/>
              <a:gd name="connsiteX3" fmla="*/ 0 w 7653934"/>
              <a:gd name="connsiteY3" fmla="*/ 4395714 h 4395714"/>
              <a:gd name="connsiteX4" fmla="*/ 0 w 7653934"/>
              <a:gd name="connsiteY4" fmla="*/ 1871134 h 439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3934" h="4395714">
                <a:moveTo>
                  <a:pt x="0" y="1871134"/>
                </a:moveTo>
                <a:lnTo>
                  <a:pt x="7653120" y="0"/>
                </a:lnTo>
                <a:cubicBezTo>
                  <a:pt x="7655942" y="1516038"/>
                  <a:pt x="7650299" y="2879676"/>
                  <a:pt x="7653121" y="4395714"/>
                </a:cubicBezTo>
                <a:lnTo>
                  <a:pt x="0" y="4395714"/>
                </a:lnTo>
                <a:lnTo>
                  <a:pt x="0" y="1871134"/>
                </a:lnTo>
                <a:close/>
              </a:path>
            </a:pathLst>
          </a:custGeom>
          <a:solidFill>
            <a:srgbClr val="E5E9EC"/>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5" name="Rectangle 3"/>
          <p:cNvSpPr/>
          <p:nvPr/>
        </p:nvSpPr>
        <p:spPr>
          <a:xfrm>
            <a:off x="935729" y="2185462"/>
            <a:ext cx="7654239" cy="3342992"/>
          </a:xfrm>
          <a:custGeom>
            <a:avLst/>
            <a:gdLst>
              <a:gd name="connsiteX0" fmla="*/ 0 w 7653121"/>
              <a:gd name="connsiteY0" fmla="*/ 0 h 1372873"/>
              <a:gd name="connsiteX1" fmla="*/ 7653121 w 7653121"/>
              <a:gd name="connsiteY1" fmla="*/ 0 h 1372873"/>
              <a:gd name="connsiteX2" fmla="*/ 7653121 w 7653121"/>
              <a:gd name="connsiteY2" fmla="*/ 1372873 h 1372873"/>
              <a:gd name="connsiteX3" fmla="*/ 0 w 7653121"/>
              <a:gd name="connsiteY3" fmla="*/ 1372873 h 1372873"/>
              <a:gd name="connsiteX4" fmla="*/ 0 w 7653121"/>
              <a:gd name="connsiteY4" fmla="*/ 0 h 1372873"/>
              <a:gd name="connsiteX0" fmla="*/ 0 w 7662646"/>
              <a:gd name="connsiteY0" fmla="*/ 2162175 h 3535048"/>
              <a:gd name="connsiteX1" fmla="*/ 7662646 w 7662646"/>
              <a:gd name="connsiteY1" fmla="*/ 0 h 3535048"/>
              <a:gd name="connsiteX2" fmla="*/ 7653121 w 7662646"/>
              <a:gd name="connsiteY2" fmla="*/ 3535048 h 3535048"/>
              <a:gd name="connsiteX3" fmla="*/ 0 w 7662646"/>
              <a:gd name="connsiteY3" fmla="*/ 3535048 h 3535048"/>
              <a:gd name="connsiteX4" fmla="*/ 0 w 7662646"/>
              <a:gd name="connsiteY4" fmla="*/ 2162175 h 3535048"/>
              <a:gd name="connsiteX0" fmla="*/ 9525 w 7662646"/>
              <a:gd name="connsiteY0" fmla="*/ 1809750 h 3535048"/>
              <a:gd name="connsiteX1" fmla="*/ 7662646 w 7662646"/>
              <a:gd name="connsiteY1" fmla="*/ 0 h 3535048"/>
              <a:gd name="connsiteX2" fmla="*/ 7653121 w 7662646"/>
              <a:gd name="connsiteY2" fmla="*/ 3535048 h 3535048"/>
              <a:gd name="connsiteX3" fmla="*/ 0 w 7662646"/>
              <a:gd name="connsiteY3" fmla="*/ 3535048 h 3535048"/>
              <a:gd name="connsiteX4" fmla="*/ 9525 w 7662646"/>
              <a:gd name="connsiteY4" fmla="*/ 1809750 h 3535048"/>
              <a:gd name="connsiteX0" fmla="*/ 9525 w 7663766"/>
              <a:gd name="connsiteY0" fmla="*/ 1809750 h 3535048"/>
              <a:gd name="connsiteX1" fmla="*/ 7662646 w 7663766"/>
              <a:gd name="connsiteY1" fmla="*/ 0 h 3535048"/>
              <a:gd name="connsiteX2" fmla="*/ 7663766 w 7663766"/>
              <a:gd name="connsiteY2" fmla="*/ 3529732 h 3535048"/>
              <a:gd name="connsiteX3" fmla="*/ 0 w 7663766"/>
              <a:gd name="connsiteY3" fmla="*/ 3535048 h 3535048"/>
              <a:gd name="connsiteX4" fmla="*/ 9525 w 7663766"/>
              <a:gd name="connsiteY4" fmla="*/ 1809750 h 3535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766" h="3535048">
                <a:moveTo>
                  <a:pt x="9525" y="1809750"/>
                </a:moveTo>
                <a:lnTo>
                  <a:pt x="7662646" y="0"/>
                </a:lnTo>
                <a:cubicBezTo>
                  <a:pt x="7663019" y="1176577"/>
                  <a:pt x="7663393" y="2353155"/>
                  <a:pt x="7663766" y="3529732"/>
                </a:cubicBezTo>
                <a:lnTo>
                  <a:pt x="0" y="3535048"/>
                </a:lnTo>
                <a:lnTo>
                  <a:pt x="9525" y="1809750"/>
                </a:lnTo>
                <a:close/>
              </a:path>
            </a:pathLst>
          </a:custGeom>
          <a:solidFill>
            <a:srgbClr val="CBDBE8"/>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grpSp>
        <p:nvGrpSpPr>
          <p:cNvPr id="6" name="Group 5"/>
          <p:cNvGrpSpPr/>
          <p:nvPr/>
        </p:nvGrpSpPr>
        <p:grpSpPr>
          <a:xfrm>
            <a:off x="789798" y="1240949"/>
            <a:ext cx="8017400" cy="4472879"/>
            <a:chOff x="755678" y="1691853"/>
            <a:chExt cx="8017400" cy="4431212"/>
          </a:xfrm>
        </p:grpSpPr>
        <p:sp>
          <p:nvSpPr>
            <p:cNvPr id="7" name="Oval 6"/>
            <p:cNvSpPr/>
            <p:nvPr/>
          </p:nvSpPr>
          <p:spPr>
            <a:xfrm>
              <a:off x="755678" y="5882841"/>
              <a:ext cx="240224" cy="24022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8" name="Rectangle 7"/>
            <p:cNvSpPr/>
            <p:nvPr/>
          </p:nvSpPr>
          <p:spPr>
            <a:xfrm>
              <a:off x="883247" y="1691853"/>
              <a:ext cx="7889831" cy="4417405"/>
            </a:xfrm>
            <a:prstGeom prst="rect">
              <a:avLst/>
            </a:prstGeom>
            <a:noFill/>
            <a:ln w="666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grpSp>
      <p:sp>
        <p:nvSpPr>
          <p:cNvPr id="9" name="Right Triangle 8"/>
          <p:cNvSpPr/>
          <p:nvPr/>
        </p:nvSpPr>
        <p:spPr>
          <a:xfrm flipH="1">
            <a:off x="2024024" y="4085453"/>
            <a:ext cx="6620912" cy="149380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sp>
        <p:nvSpPr>
          <p:cNvPr id="10" name="TextBox 9"/>
          <p:cNvSpPr txBox="1"/>
          <p:nvPr/>
        </p:nvSpPr>
        <p:spPr>
          <a:xfrm>
            <a:off x="1274686" y="2898532"/>
            <a:ext cx="1620000" cy="540000"/>
          </a:xfrm>
          <a:prstGeom prst="rect">
            <a:avLst/>
          </a:prstGeom>
          <a:noFill/>
        </p:spPr>
        <p:txBody>
          <a:bodyPr wrap="square" rtlCol="0" anchor="b">
            <a:noAutofit/>
          </a:bodyPr>
          <a:lstStyle/>
          <a:p>
            <a:pPr algn="ctr"/>
            <a:r>
              <a:rPr lang="en-CA" sz="1400" b="1" dirty="0">
                <a:solidFill>
                  <a:schemeClr val="accent1"/>
                </a:solidFill>
              </a:rPr>
              <a:t>DIY Toolkit</a:t>
            </a:r>
          </a:p>
        </p:txBody>
      </p:sp>
      <p:sp>
        <p:nvSpPr>
          <p:cNvPr id="11" name="TextBox 10"/>
          <p:cNvSpPr txBox="1"/>
          <p:nvPr/>
        </p:nvSpPr>
        <p:spPr>
          <a:xfrm>
            <a:off x="3062242" y="2502242"/>
            <a:ext cx="1620000" cy="540000"/>
          </a:xfrm>
          <a:prstGeom prst="rect">
            <a:avLst/>
          </a:prstGeom>
          <a:noFill/>
        </p:spPr>
        <p:txBody>
          <a:bodyPr wrap="square" rtlCol="0" anchor="b">
            <a:noAutofit/>
          </a:bodyPr>
          <a:lstStyle/>
          <a:p>
            <a:pPr algn="ctr"/>
            <a:r>
              <a:rPr lang="en-CA" sz="1400" b="1" dirty="0">
                <a:solidFill>
                  <a:schemeClr val="accent1"/>
                </a:solidFill>
              </a:rPr>
              <a:t>Guided Implementation</a:t>
            </a:r>
          </a:p>
        </p:txBody>
      </p:sp>
      <p:sp>
        <p:nvSpPr>
          <p:cNvPr id="12" name="TextBox 11"/>
          <p:cNvSpPr txBox="1"/>
          <p:nvPr/>
        </p:nvSpPr>
        <p:spPr>
          <a:xfrm>
            <a:off x="4849798" y="2207551"/>
            <a:ext cx="1620000" cy="540000"/>
          </a:xfrm>
          <a:prstGeom prst="rect">
            <a:avLst/>
          </a:prstGeom>
          <a:noFill/>
        </p:spPr>
        <p:txBody>
          <a:bodyPr wrap="square" rtlCol="0" anchor="ctr">
            <a:noAutofit/>
          </a:bodyPr>
          <a:lstStyle/>
          <a:p>
            <a:pPr algn="ctr"/>
            <a:r>
              <a:rPr lang="en-CA" sz="1400" b="1" dirty="0" smtClean="0">
                <a:solidFill>
                  <a:schemeClr val="accent1"/>
                </a:solidFill>
              </a:rPr>
              <a:t>Workshop</a:t>
            </a:r>
            <a:endParaRPr lang="en-CA" sz="1400" b="1" dirty="0">
              <a:solidFill>
                <a:schemeClr val="accent1"/>
              </a:solidFill>
            </a:endParaRPr>
          </a:p>
        </p:txBody>
      </p:sp>
      <p:sp>
        <p:nvSpPr>
          <p:cNvPr id="13" name="TextBox 12"/>
          <p:cNvSpPr txBox="1"/>
          <p:nvPr/>
        </p:nvSpPr>
        <p:spPr>
          <a:xfrm>
            <a:off x="6637354" y="1709664"/>
            <a:ext cx="1620000" cy="540000"/>
          </a:xfrm>
          <a:prstGeom prst="rect">
            <a:avLst/>
          </a:prstGeom>
          <a:noFill/>
        </p:spPr>
        <p:txBody>
          <a:bodyPr wrap="square" rtlCol="0" anchor="b">
            <a:noAutofit/>
          </a:bodyPr>
          <a:lstStyle/>
          <a:p>
            <a:pPr algn="ctr"/>
            <a:r>
              <a:rPr lang="en-CA" sz="1400" b="1" dirty="0">
                <a:solidFill>
                  <a:schemeClr val="accent1"/>
                </a:solidFill>
              </a:rPr>
              <a:t>Consulting</a:t>
            </a:r>
          </a:p>
        </p:txBody>
      </p:sp>
      <p:sp>
        <p:nvSpPr>
          <p:cNvPr id="14" name="TextBox 13"/>
          <p:cNvSpPr txBox="1"/>
          <p:nvPr/>
        </p:nvSpPr>
        <p:spPr>
          <a:xfrm>
            <a:off x="1274686" y="3892597"/>
            <a:ext cx="1620000" cy="1440000"/>
          </a:xfrm>
          <a:prstGeom prst="rect">
            <a:avLst/>
          </a:prstGeom>
          <a:noFill/>
        </p:spPr>
        <p:txBody>
          <a:bodyPr wrap="square" rtlCol="0">
            <a:noAutofit/>
          </a:bodyPr>
          <a:lstStyle/>
          <a:p>
            <a:pPr algn="ctr"/>
            <a:r>
              <a:rPr lang="en-CA" sz="1100" dirty="0">
                <a:solidFill>
                  <a:schemeClr val="accent1"/>
                </a:solidFill>
                <a:latin typeface="Georgia"/>
              </a:rPr>
              <a:t>“</a:t>
            </a:r>
            <a:r>
              <a:rPr lang="en-CA" sz="1100" i="1" dirty="0">
                <a:solidFill>
                  <a:schemeClr val="accent1"/>
                </a:solidFill>
                <a:latin typeface="Georgia"/>
              </a:rPr>
              <a:t>Our team has already made this critical project a priority, and we have the time and capability, but some guidance along the way would be helpful.</a:t>
            </a:r>
            <a:r>
              <a:rPr lang="en-CA" sz="1100" dirty="0">
                <a:solidFill>
                  <a:schemeClr val="accent1"/>
                </a:solidFill>
                <a:latin typeface="Georgia"/>
              </a:rPr>
              <a:t>”</a:t>
            </a:r>
          </a:p>
        </p:txBody>
      </p:sp>
      <p:sp>
        <p:nvSpPr>
          <p:cNvPr id="15" name="TextBox 14"/>
          <p:cNvSpPr txBox="1"/>
          <p:nvPr/>
        </p:nvSpPr>
        <p:spPr>
          <a:xfrm>
            <a:off x="3062242" y="3496913"/>
            <a:ext cx="1620000" cy="1440000"/>
          </a:xfrm>
          <a:prstGeom prst="rect">
            <a:avLst/>
          </a:prstGeom>
          <a:noFill/>
        </p:spPr>
        <p:txBody>
          <a:bodyPr wrap="square" rtlCol="0">
            <a:noAutofit/>
          </a:bodyPr>
          <a:lstStyle/>
          <a:p>
            <a:pPr algn="ctr"/>
            <a:r>
              <a:rPr lang="en-CA" sz="1100" dirty="0">
                <a:solidFill>
                  <a:schemeClr val="accent1"/>
                </a:solidFill>
                <a:latin typeface="Georgia"/>
              </a:rPr>
              <a:t>“</a:t>
            </a:r>
            <a:r>
              <a:rPr lang="en-CA" sz="1100" i="1" dirty="0">
                <a:solidFill>
                  <a:schemeClr val="accent1"/>
                </a:solidFill>
                <a:latin typeface="Georgia"/>
              </a:rPr>
              <a:t>Our team knows that we need to fix a process, but we need assistance to determine where to focus. Some check-ins along the way would help keep us on track.</a:t>
            </a:r>
            <a:r>
              <a:rPr lang="en-CA" sz="1100" dirty="0">
                <a:solidFill>
                  <a:schemeClr val="accent1"/>
                </a:solidFill>
                <a:latin typeface="Georgia"/>
              </a:rPr>
              <a:t>”</a:t>
            </a:r>
          </a:p>
        </p:txBody>
      </p:sp>
      <p:sp>
        <p:nvSpPr>
          <p:cNvPr id="16" name="TextBox 15"/>
          <p:cNvSpPr txBox="1"/>
          <p:nvPr/>
        </p:nvSpPr>
        <p:spPr>
          <a:xfrm>
            <a:off x="4849798" y="3101228"/>
            <a:ext cx="1620000" cy="1440000"/>
          </a:xfrm>
          <a:prstGeom prst="rect">
            <a:avLst/>
          </a:prstGeom>
          <a:noFill/>
        </p:spPr>
        <p:txBody>
          <a:bodyPr wrap="square" rtlCol="0">
            <a:noAutofit/>
          </a:bodyPr>
          <a:lstStyle/>
          <a:p>
            <a:pPr algn="ctr"/>
            <a:r>
              <a:rPr lang="en-CA" sz="1100" dirty="0">
                <a:solidFill>
                  <a:schemeClr val="accent1"/>
                </a:solidFill>
                <a:latin typeface="Georgia"/>
              </a:rPr>
              <a:t>“</a:t>
            </a:r>
            <a:r>
              <a:rPr lang="en-CA" sz="1100" i="1" dirty="0">
                <a:solidFill>
                  <a:schemeClr val="accent1"/>
                </a:solidFill>
                <a:latin typeface="Georgia"/>
              </a:rPr>
              <a:t>We need to hit the ground running and get this project kicked off immediately. Our team has the ability to take this over once we get a framework and strategy in place.</a:t>
            </a:r>
            <a:r>
              <a:rPr lang="en-CA" sz="1100" dirty="0">
                <a:solidFill>
                  <a:schemeClr val="accent1"/>
                </a:solidFill>
                <a:latin typeface="Georgia"/>
              </a:rPr>
              <a:t>”</a:t>
            </a:r>
          </a:p>
        </p:txBody>
      </p:sp>
      <p:sp>
        <p:nvSpPr>
          <p:cNvPr id="17" name="TextBox 16"/>
          <p:cNvSpPr txBox="1"/>
          <p:nvPr/>
        </p:nvSpPr>
        <p:spPr>
          <a:xfrm>
            <a:off x="6637354" y="2705543"/>
            <a:ext cx="1620000" cy="1440000"/>
          </a:xfrm>
          <a:prstGeom prst="rect">
            <a:avLst/>
          </a:prstGeom>
          <a:noFill/>
        </p:spPr>
        <p:txBody>
          <a:bodyPr wrap="square" rtlCol="0">
            <a:noAutofit/>
          </a:bodyPr>
          <a:lstStyle/>
          <a:p>
            <a:pPr algn="ctr"/>
            <a:r>
              <a:rPr lang="en-CA" sz="1100" dirty="0">
                <a:solidFill>
                  <a:schemeClr val="accent1"/>
                </a:solidFill>
                <a:latin typeface="Georgia"/>
              </a:rPr>
              <a:t>“</a:t>
            </a:r>
            <a:r>
              <a:rPr lang="en-CA" sz="1100" i="1" dirty="0">
                <a:solidFill>
                  <a:schemeClr val="accent1"/>
                </a:solidFill>
                <a:latin typeface="Georgia"/>
              </a:rPr>
              <a:t>Our team does not have the time or the knowledge to take this project on. We need assistance through the entirety of this project.</a:t>
            </a:r>
            <a:r>
              <a:rPr lang="en-CA" sz="1100" dirty="0">
                <a:solidFill>
                  <a:schemeClr val="accent1"/>
                </a:solidFill>
                <a:latin typeface="Georgia"/>
              </a:rPr>
              <a:t>”</a:t>
            </a:r>
          </a:p>
        </p:txBody>
      </p:sp>
      <p:grpSp>
        <p:nvGrpSpPr>
          <p:cNvPr id="18" name="Group 17"/>
          <p:cNvGrpSpPr/>
          <p:nvPr/>
        </p:nvGrpSpPr>
        <p:grpSpPr>
          <a:xfrm>
            <a:off x="7224770" y="2242017"/>
            <a:ext cx="438385" cy="438385"/>
            <a:chOff x="7224770" y="2436861"/>
            <a:chExt cx="438385" cy="438385"/>
          </a:xfrm>
        </p:grpSpPr>
        <p:sp>
          <p:nvSpPr>
            <p:cNvPr id="19" name="Rounded Rectangle 18"/>
            <p:cNvSpPr/>
            <p:nvPr/>
          </p:nvSpPr>
          <p:spPr>
            <a:xfrm>
              <a:off x="7224770" y="2436861"/>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5713" y="2511129"/>
              <a:ext cx="301995" cy="301995"/>
            </a:xfrm>
            <a:prstGeom prst="rect">
              <a:avLst/>
            </a:prstGeom>
          </p:spPr>
        </p:pic>
      </p:grpSp>
      <p:sp>
        <p:nvSpPr>
          <p:cNvPr id="21" name="TextBox 20"/>
          <p:cNvSpPr txBox="1"/>
          <p:nvPr/>
        </p:nvSpPr>
        <p:spPr>
          <a:xfrm>
            <a:off x="926623" y="5630981"/>
            <a:ext cx="7645469" cy="338554"/>
          </a:xfrm>
          <a:prstGeom prst="rect">
            <a:avLst/>
          </a:prstGeom>
          <a:noFill/>
        </p:spPr>
        <p:txBody>
          <a:bodyPr wrap="square" rtlCol="0">
            <a:spAutoFit/>
          </a:bodyPr>
          <a:lstStyle/>
          <a:p>
            <a:pPr algn="ctr"/>
            <a:r>
              <a:rPr lang="en-US" sz="1600" b="1" dirty="0">
                <a:solidFill>
                  <a:srgbClr val="243F54">
                    <a:lumMod val="40000"/>
                    <a:lumOff val="60000"/>
                  </a:srgbClr>
                </a:solidFill>
              </a:rPr>
              <a:t>Degree of Customization</a:t>
            </a:r>
          </a:p>
        </p:txBody>
      </p:sp>
      <p:grpSp>
        <p:nvGrpSpPr>
          <p:cNvPr id="22" name="Group 21"/>
          <p:cNvGrpSpPr/>
          <p:nvPr/>
        </p:nvGrpSpPr>
        <p:grpSpPr>
          <a:xfrm>
            <a:off x="866464" y="1423067"/>
            <a:ext cx="7645468" cy="4256142"/>
            <a:chOff x="757287" y="1485881"/>
            <a:chExt cx="7997720" cy="4511276"/>
          </a:xfrm>
        </p:grpSpPr>
        <p:cxnSp>
          <p:nvCxnSpPr>
            <p:cNvPr id="23" name="Straight Arrow Connector 22"/>
            <p:cNvCxnSpPr/>
            <p:nvPr/>
          </p:nvCxnSpPr>
          <p:spPr>
            <a:xfrm flipV="1">
              <a:off x="763006" y="5926779"/>
              <a:ext cx="7992001" cy="0"/>
            </a:xfrm>
            <a:prstGeom prst="straightConnector1">
              <a:avLst/>
            </a:prstGeom>
            <a:ln w="69850">
              <a:solidFill>
                <a:schemeClr val="accent1">
                  <a:lumMod val="60000"/>
                  <a:lumOff val="40000"/>
                </a:schemeClr>
              </a:solidFill>
              <a:headEnd type="oval"/>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V="1">
              <a:off x="-1498351" y="3741519"/>
              <a:ext cx="4511276" cy="0"/>
            </a:xfrm>
            <a:prstGeom prst="straightConnector1">
              <a:avLst/>
            </a:prstGeom>
            <a:ln w="69850">
              <a:solidFill>
                <a:schemeClr val="accent1">
                  <a:lumMod val="60000"/>
                  <a:lumOff val="40000"/>
                </a:schemeClr>
              </a:solidFill>
              <a:headEnd type="none"/>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3645976" y="3028319"/>
            <a:ext cx="438385" cy="438385"/>
            <a:chOff x="3645976" y="3295353"/>
            <a:chExt cx="438385" cy="438385"/>
          </a:xfrm>
        </p:grpSpPr>
        <p:sp>
          <p:nvSpPr>
            <p:cNvPr id="26" name="Rounded Rectangle 25"/>
            <p:cNvSpPr/>
            <p:nvPr/>
          </p:nvSpPr>
          <p:spPr>
            <a:xfrm>
              <a:off x="3645976" y="3295353"/>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pic>
          <p:nvPicPr>
            <p:cNvPr id="27" name="Picture 2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1429" y="3367258"/>
              <a:ext cx="302400" cy="302400"/>
            </a:xfrm>
            <a:prstGeom prst="rect">
              <a:avLst/>
            </a:prstGeom>
          </p:spPr>
        </p:pic>
      </p:grpSp>
      <p:grpSp>
        <p:nvGrpSpPr>
          <p:cNvPr id="28" name="Group 27"/>
          <p:cNvGrpSpPr/>
          <p:nvPr/>
        </p:nvGrpSpPr>
        <p:grpSpPr>
          <a:xfrm>
            <a:off x="1856579" y="3421469"/>
            <a:ext cx="438385" cy="438385"/>
            <a:chOff x="1856579" y="3724599"/>
            <a:chExt cx="438385" cy="438385"/>
          </a:xfrm>
        </p:grpSpPr>
        <p:sp>
          <p:nvSpPr>
            <p:cNvPr id="29" name="Rounded Rectangle 28"/>
            <p:cNvSpPr/>
            <p:nvPr/>
          </p:nvSpPr>
          <p:spPr>
            <a:xfrm>
              <a:off x="1856579" y="3724599"/>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pic>
          <p:nvPicPr>
            <p:cNvPr id="30" name="Picture 2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4174" y="3791739"/>
              <a:ext cx="264600" cy="302400"/>
            </a:xfrm>
            <a:prstGeom prst="rect">
              <a:avLst/>
            </a:prstGeom>
          </p:spPr>
        </p:pic>
      </p:grpSp>
      <p:grpSp>
        <p:nvGrpSpPr>
          <p:cNvPr id="31" name="Group 30"/>
          <p:cNvGrpSpPr/>
          <p:nvPr/>
        </p:nvGrpSpPr>
        <p:grpSpPr>
          <a:xfrm>
            <a:off x="5435373" y="2635168"/>
            <a:ext cx="438385" cy="438385"/>
            <a:chOff x="5435373" y="2866107"/>
            <a:chExt cx="438385" cy="438385"/>
          </a:xfrm>
        </p:grpSpPr>
        <p:sp>
          <p:nvSpPr>
            <p:cNvPr id="32" name="Rounded Rectangle 31"/>
            <p:cNvSpPr/>
            <p:nvPr/>
          </p:nvSpPr>
          <p:spPr>
            <a:xfrm>
              <a:off x="5435373" y="2866107"/>
              <a:ext cx="438385" cy="438385"/>
            </a:xfrm>
            <a:prstGeom prst="roundRect">
              <a:avLst>
                <a:gd name="adj" fmla="val 13322"/>
              </a:avLst>
            </a:prstGeom>
            <a:solidFill>
              <a:schemeClr val="accent1">
                <a:lumMod val="60000"/>
                <a:lumOff val="40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pic>
          <p:nvPicPr>
            <p:cNvPr id="33" name="Picture 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94862" y="2980417"/>
              <a:ext cx="324000" cy="216000"/>
            </a:xfrm>
            <a:prstGeom prst="rect">
              <a:avLst/>
            </a:prstGeom>
          </p:spPr>
        </p:pic>
      </p:grpSp>
      <p:sp>
        <p:nvSpPr>
          <p:cNvPr id="34" name="Right Arrow 33"/>
          <p:cNvSpPr/>
          <p:nvPr/>
        </p:nvSpPr>
        <p:spPr>
          <a:xfrm>
            <a:off x="909910" y="5925973"/>
            <a:ext cx="7602022" cy="48463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rgbClr val="FFFFFF"/>
                </a:solidFill>
              </a:rPr>
              <a:t>Diagnostics and consistent frameworks used throughout four options</a:t>
            </a:r>
            <a:endParaRPr lang="en-CA" sz="1400" b="1" dirty="0">
              <a:solidFill>
                <a:srgbClr val="FFFFFF"/>
              </a:solidFill>
            </a:endParaRPr>
          </a:p>
        </p:txBody>
      </p:sp>
      <p:sp>
        <p:nvSpPr>
          <p:cNvPr id="36" name="TextBox 35"/>
          <p:cNvSpPr txBox="1"/>
          <p:nvPr/>
        </p:nvSpPr>
        <p:spPr>
          <a:xfrm rot="16200000">
            <a:off x="-1573244" y="3153772"/>
            <a:ext cx="4410810" cy="338554"/>
          </a:xfrm>
          <a:prstGeom prst="rect">
            <a:avLst/>
          </a:prstGeom>
          <a:noFill/>
        </p:spPr>
        <p:txBody>
          <a:bodyPr wrap="square" rtlCol="0">
            <a:spAutoFit/>
          </a:bodyPr>
          <a:lstStyle/>
          <a:p>
            <a:pPr algn="ctr"/>
            <a:r>
              <a:rPr lang="en-US" sz="1600" b="1" dirty="0" smtClean="0">
                <a:solidFill>
                  <a:srgbClr val="243F54">
                    <a:lumMod val="40000"/>
                    <a:lumOff val="60000"/>
                  </a:srgbClr>
                </a:solidFill>
              </a:rPr>
              <a:t>Info-Tech Involvement</a:t>
            </a:r>
            <a:endParaRPr lang="en-US" sz="1600" b="1" dirty="0">
              <a:solidFill>
                <a:srgbClr val="243F54">
                  <a:lumMod val="40000"/>
                  <a:lumOff val="60000"/>
                </a:srgbClr>
              </a:solidFill>
            </a:endParaRPr>
          </a:p>
        </p:txBody>
      </p:sp>
    </p:spTree>
    <p:extLst>
      <p:ext uri="{BB962C8B-B14F-4D97-AF65-F5344CB8AC3E}">
        <p14:creationId xmlns:p14="http://schemas.microsoft.com/office/powerpoint/2010/main" val="3899724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rgbClr val="333333"/>
                </a:solidFill>
              </a:rPr>
              <a:t>Optimize people, technology, and budget – </a:t>
            </a:r>
            <a:r>
              <a:rPr lang="en-US" dirty="0" smtClean="0">
                <a:solidFill>
                  <a:srgbClr val="333333"/>
                </a:solidFill>
              </a:rPr>
              <a:t>project overview</a:t>
            </a:r>
            <a:endParaRPr lang="en-US" dirty="0">
              <a:solidFill>
                <a:srgbClr val="333333"/>
              </a:solidFill>
            </a:endParaRPr>
          </a:p>
        </p:txBody>
      </p:sp>
      <p:graphicFrame>
        <p:nvGraphicFramePr>
          <p:cNvPr id="10" name="Table 2"/>
          <p:cNvGraphicFramePr>
            <a:graphicFrameLocks noGrp="1"/>
          </p:cNvGraphicFramePr>
          <p:nvPr>
            <p:extLst>
              <p:ext uri="{D42A27DB-BD31-4B8C-83A1-F6EECF244321}">
                <p14:modId xmlns:p14="http://schemas.microsoft.com/office/powerpoint/2010/main" val="1722706686"/>
              </p:ext>
            </p:extLst>
          </p:nvPr>
        </p:nvGraphicFramePr>
        <p:xfrm>
          <a:off x="86984" y="1547446"/>
          <a:ext cx="8799876" cy="4786922"/>
        </p:xfrm>
        <a:graphic>
          <a:graphicData uri="http://schemas.openxmlformats.org/drawingml/2006/table">
            <a:tbl>
              <a:tblPr firstRow="1" bandRow="1">
                <a:tableStyleId>{5C22544A-7EE6-4342-B048-85BDC9FD1C3A}</a:tableStyleId>
              </a:tblPr>
              <a:tblGrid>
                <a:gridCol w="1191600"/>
                <a:gridCol w="2536092"/>
                <a:gridCol w="2536092"/>
                <a:gridCol w="2536092"/>
              </a:tblGrid>
              <a:tr h="1348154">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 CIO Brief</a:t>
                      </a:r>
                      <a:endParaRPr lang="en-CA" sz="400" b="0" dirty="0" smtClean="0">
                        <a:solidFill>
                          <a:schemeClr val="tx1"/>
                        </a:solidFill>
                      </a:endParaRPr>
                    </a:p>
                    <a:p>
                      <a:pPr>
                        <a:spcAft>
                          <a:spcPts val="600"/>
                        </a:spcAft>
                      </a:pPr>
                      <a:r>
                        <a:rPr lang="en-CA" sz="1000" dirty="0" smtClean="0">
                          <a:solidFill>
                            <a:schemeClr val="tx1"/>
                          </a:solidFill>
                        </a:rPr>
                        <a:t>2. Structure the Project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3. Identify Resource Supply</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4. Identify Resource Demand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5. Optimize the Resources</a:t>
                      </a:r>
                      <a:endParaRPr lang="en-CA" sz="1000" dirty="0" smtClean="0">
                        <a:solidFill>
                          <a:schemeClr val="tx1"/>
                        </a:solidFill>
                      </a:endParaRPr>
                    </a:p>
                    <a:p>
                      <a:pPr>
                        <a:spcAft>
                          <a:spcPts val="600"/>
                        </a:spcAft>
                      </a:pPr>
                      <a:r>
                        <a:rPr lang="en-CA" sz="1000" dirty="0" smtClean="0">
                          <a:solidFill>
                            <a:schemeClr val="tx1"/>
                          </a:solidFill>
                        </a:rPr>
                        <a:t>6.</a:t>
                      </a:r>
                      <a:r>
                        <a:rPr lang="en-CA" sz="1000" baseline="0" dirty="0" smtClean="0">
                          <a:solidFill>
                            <a:schemeClr val="tx1"/>
                          </a:solidFill>
                        </a:rPr>
                        <a:t> Leverage the Strategy</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r>
              <a:tr h="1221983">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2"/>
                        </a:buBlip>
                      </a:pPr>
                      <a:r>
                        <a:rPr lang="en-US" sz="1000" b="0" dirty="0" smtClean="0">
                          <a:cs typeface="Open Sans"/>
                        </a:rPr>
                        <a:t>Scoping</a:t>
                      </a:r>
                      <a:r>
                        <a:rPr lang="en-US" sz="1000" b="0" baseline="0" dirty="0" smtClean="0">
                          <a:cs typeface="Open Sans"/>
                        </a:rPr>
                        <a:t> call to establish the relevance of this project for your organization</a:t>
                      </a:r>
                    </a:p>
                    <a:p>
                      <a:pPr marL="228600" indent="-228600">
                        <a:spcAft>
                          <a:spcPts val="600"/>
                        </a:spcAft>
                        <a:buSzPct val="150000"/>
                        <a:buBlip>
                          <a:blip r:embed="rId2"/>
                        </a:buBlip>
                      </a:pPr>
                      <a:r>
                        <a:rPr lang="en-US" sz="1000" b="0" baseline="0" dirty="0" smtClean="0">
                          <a:cs typeface="Open Sans"/>
                        </a:rPr>
                        <a:t>Discuss your current state assessment and project plan</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cs typeface="Open Sans"/>
                        </a:rPr>
                        <a:t>Determine the current</a:t>
                      </a:r>
                      <a:r>
                        <a:rPr lang="en-US" sz="1000" b="0" baseline="0" dirty="0" smtClean="0">
                          <a:cs typeface="Open Sans"/>
                        </a:rPr>
                        <a:t> capacity for technology and people resources</a:t>
                      </a:r>
                    </a:p>
                    <a:p>
                      <a:pPr marL="228600" indent="-228600">
                        <a:spcAft>
                          <a:spcPts val="600"/>
                        </a:spcAft>
                        <a:buSzPct val="150000"/>
                        <a:buBlip>
                          <a:blip r:embed="rId2"/>
                        </a:buBlip>
                      </a:pPr>
                      <a:r>
                        <a:rPr lang="en-US" sz="1000" b="0" baseline="0" dirty="0" smtClean="0">
                          <a:cs typeface="Open Sans"/>
                        </a:rPr>
                        <a:t>Discuss the project, and non-project demand for technology and people resources</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c>
                  <a:txBody>
                    <a:bodyPr/>
                    <a:lstStyle/>
                    <a:p>
                      <a:pPr marL="228600" indent="-228600">
                        <a:spcAft>
                          <a:spcPts val="600"/>
                        </a:spcAft>
                        <a:buSzPct val="150000"/>
                        <a:buBlip>
                          <a:blip r:embed="rId2"/>
                        </a:buBlip>
                      </a:pPr>
                      <a:r>
                        <a:rPr lang="en-US" sz="1000" b="0" dirty="0" smtClean="0">
                          <a:solidFill>
                            <a:schemeClr val="tx1"/>
                          </a:solidFill>
                          <a:cs typeface="Open Sans"/>
                        </a:rPr>
                        <a:t>Review your resource strategy</a:t>
                      </a:r>
                      <a:r>
                        <a:rPr lang="en-US" sz="1000" b="0" baseline="0" dirty="0" smtClean="0">
                          <a:solidFill>
                            <a:schemeClr val="tx1"/>
                          </a:solidFill>
                          <a:cs typeface="Open Sans"/>
                        </a:rPr>
                        <a:t> conflicts and t</a:t>
                      </a:r>
                      <a:r>
                        <a:rPr lang="en-US" sz="1000" b="0" dirty="0" smtClean="0">
                          <a:solidFill>
                            <a:schemeClr val="tx1"/>
                          </a:solidFill>
                          <a:cs typeface="Open Sans"/>
                        </a:rPr>
                        <a:t>est optimization methods</a:t>
                      </a:r>
                    </a:p>
                    <a:p>
                      <a:pPr marL="228600" indent="-228600">
                        <a:spcAft>
                          <a:spcPts val="600"/>
                        </a:spcAft>
                        <a:buSzPct val="150000"/>
                        <a:buBlip>
                          <a:blip r:embed="rId2"/>
                        </a:buBlip>
                      </a:pPr>
                      <a:r>
                        <a:rPr lang="en-US" sz="1000" b="0" dirty="0" smtClean="0">
                          <a:cs typeface="Open Sans"/>
                        </a:rPr>
                        <a:t>Discuss</a:t>
                      </a:r>
                      <a:r>
                        <a:rPr lang="en-US" sz="1000" b="0" baseline="0" dirty="0" smtClean="0">
                          <a:cs typeface="Open Sans"/>
                        </a:rPr>
                        <a:t> and seek out opportunities to l</a:t>
                      </a:r>
                      <a:r>
                        <a:rPr lang="en-US" sz="1000" b="0" dirty="0" smtClean="0">
                          <a:cs typeface="Open Sans"/>
                        </a:rPr>
                        <a:t>everage</a:t>
                      </a:r>
                      <a:r>
                        <a:rPr lang="en-US" sz="1000" b="0" baseline="0" dirty="0" smtClean="0">
                          <a:cs typeface="Open Sans"/>
                        </a:rPr>
                        <a:t> the strategy and reports</a:t>
                      </a:r>
                      <a:endParaRPr lang="en-US" sz="1000" b="0" dirty="0" smtClean="0">
                        <a:cs typeface="Open Sans"/>
                      </a:endParaRPr>
                    </a:p>
                    <a:p>
                      <a:pPr marL="0" indent="0">
                        <a:spcAft>
                          <a:spcPts val="600"/>
                        </a:spcAft>
                        <a:buSzPct val="150000"/>
                        <a:buNone/>
                      </a:pPr>
                      <a:endParaRPr lang="en-US" sz="1000" b="0" dirty="0" smtClean="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solidFill>
                  </a:tcPr>
                </a:tc>
              </a:tr>
              <a:tr h="1046088">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Assess and</a:t>
                      </a:r>
                      <a:r>
                        <a:rPr lang="en-CA" sz="1000" baseline="0" dirty="0" smtClean="0"/>
                        <a:t> Plan</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Develop a Resource Management</a:t>
                      </a:r>
                      <a:r>
                        <a:rPr lang="en-CA" sz="1000" baseline="0" dirty="0" smtClean="0"/>
                        <a:t> Strategy</a:t>
                      </a:r>
                      <a:endParaRPr lang="en-CA" sz="1000" dirty="0" smtClean="0"/>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c>
                  <a:txBody>
                    <a:bodyPr/>
                    <a:lstStyle/>
                    <a:p>
                      <a:r>
                        <a:rPr lang="en-CA" sz="1000" b="1" dirty="0" smtClean="0"/>
                        <a:t>Module</a:t>
                      </a:r>
                      <a:r>
                        <a:rPr lang="en-CA" sz="1000" b="1" baseline="0" dirty="0" smtClean="0"/>
                        <a:t> 3</a:t>
                      </a:r>
                      <a:r>
                        <a:rPr lang="en-CA" sz="1000" b="1" dirty="0" smtClean="0"/>
                        <a:t>:</a:t>
                      </a:r>
                      <a:endParaRPr lang="en-CA" sz="1000" b="0" dirty="0">
                        <a:solidFill>
                          <a:schemeClr val="tx1"/>
                        </a:solidFill>
                      </a:endParaRPr>
                    </a:p>
                    <a:p>
                      <a:r>
                        <a:rPr lang="en-CA" sz="1000" b="0" dirty="0" smtClean="0">
                          <a:solidFill>
                            <a:schemeClr val="tx1"/>
                          </a:solidFill>
                        </a:rPr>
                        <a:t>Optimize</a:t>
                      </a:r>
                      <a:r>
                        <a:rPr lang="en-CA" sz="1000" b="0" baseline="0" dirty="0" smtClean="0">
                          <a:solidFill>
                            <a:schemeClr val="tx1"/>
                          </a:solidFill>
                        </a:rPr>
                        <a:t> and Identify Opportunities to Leverage the Resource Strategy</a:t>
                      </a:r>
                      <a:endParaRPr lang="en-CA" sz="1000" b="1"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285750" indent="-285750">
                        <a:buFont typeface="Arial" panose="020B0604020202020204" pitchFamily="34" charset="0"/>
                        <a:buChar char="•"/>
                      </a:pPr>
                      <a:r>
                        <a:rPr lang="en-CA" sz="1000" dirty="0" smtClean="0"/>
                        <a:t>Documented key metrics</a:t>
                      </a:r>
                    </a:p>
                    <a:p>
                      <a:pPr marL="285750" indent="-285750">
                        <a:buFont typeface="Arial" panose="020B0604020202020204" pitchFamily="34" charset="0"/>
                        <a:buChar char="•"/>
                      </a:pPr>
                      <a:r>
                        <a:rPr lang="en-CA" sz="1000" dirty="0" smtClean="0"/>
                        <a:t>Identified key pain points and project goals</a:t>
                      </a:r>
                    </a:p>
                    <a:p>
                      <a:pPr marL="285750" indent="-285750">
                        <a:buFont typeface="Arial" panose="020B0604020202020204" pitchFamily="34" charset="0"/>
                        <a:buChar char="•"/>
                      </a:pPr>
                      <a:r>
                        <a:rPr lang="en-CA" sz="1000" dirty="0" smtClean="0"/>
                        <a:t>Identified desired maturity level</a:t>
                      </a:r>
                    </a:p>
                    <a:p>
                      <a:pPr marL="285750" indent="-285750">
                        <a:buFont typeface="Arial" panose="020B0604020202020204" pitchFamily="34" charset="0"/>
                        <a:buChar char="•"/>
                      </a:pPr>
                      <a:r>
                        <a:rPr lang="en-CA" sz="1000" dirty="0" smtClean="0"/>
                        <a:t>Built project plan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Built the resource strategy</a:t>
                      </a:r>
                    </a:p>
                    <a:p>
                      <a:pPr marL="0" indent="0">
                        <a:buFont typeface="Arial" panose="020B0604020202020204" pitchFamily="34" charset="0"/>
                        <a:buNone/>
                      </a:pP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Optimized the resource strategy</a:t>
                      </a:r>
                    </a:p>
                    <a:p>
                      <a:pPr marL="171450" indent="-171450">
                        <a:buFont typeface="Arial" panose="020B0604020202020204" pitchFamily="34" charset="0"/>
                        <a:buChar char="•"/>
                      </a:pPr>
                      <a:r>
                        <a:rPr lang="en-CA" sz="1000" dirty="0" smtClean="0"/>
                        <a:t>Identified</a:t>
                      </a:r>
                      <a:r>
                        <a:rPr lang="en-CA" sz="1000" baseline="0" dirty="0" smtClean="0"/>
                        <a:t> opportunities to leverage the strategy</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r>
            </a:tbl>
          </a:graphicData>
        </a:graphic>
      </p:graphicFrame>
      <p:pic>
        <p:nvPicPr>
          <p:cNvPr id="11" name="Picture 10"/>
          <p:cNvPicPr>
            <a:picLocks noChangeAspect="1"/>
          </p:cNvPicPr>
          <p:nvPr/>
        </p:nvPicPr>
        <p:blipFill>
          <a:blip r:embed="rId3"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2" y="2994836"/>
            <a:ext cx="974520" cy="877885"/>
          </a:xfrm>
          <a:prstGeom prst="rect">
            <a:avLst/>
          </a:prstGeom>
        </p:spPr>
      </p:pic>
      <p:pic>
        <p:nvPicPr>
          <p:cNvPr id="12" name="Picture 11" descr="best-practice-blueprints.png"/>
          <p:cNvPicPr>
            <a:picLocks noChangeAspect="1"/>
          </p:cNvPicPr>
          <p:nvPr/>
        </p:nvPicPr>
        <p:blipFill>
          <a:blip r:embed="rId4" cstate="print">
            <a:clrChange>
              <a:clrFrom>
                <a:srgbClr val="000000">
                  <a:alpha val="0"/>
                </a:srgbClr>
              </a:clrFrom>
              <a:clrTo>
                <a:srgbClr val="000000">
                  <a:alpha val="0"/>
                </a:srgbClr>
              </a:clrTo>
            </a:clrChange>
          </a:blip>
          <a:stretch>
            <a:fillRect/>
          </a:stretch>
        </p:blipFill>
        <p:spPr>
          <a:xfrm>
            <a:off x="111055" y="1515540"/>
            <a:ext cx="1094375" cy="1088500"/>
          </a:xfrm>
          <a:prstGeom prst="rect">
            <a:avLst/>
          </a:prstGeom>
          <a:solidFill>
            <a:schemeClr val="accent1">
              <a:alpha val="0"/>
            </a:schemeClr>
          </a:solidFill>
          <a:effectLst/>
        </p:spPr>
      </p:pic>
      <p:pic>
        <p:nvPicPr>
          <p:cNvPr id="14" name="Picture 13" descr="on-site-workshops.png"/>
          <p:cNvPicPr>
            <a:picLocks noChangeAspect="1"/>
          </p:cNvPicPr>
          <p:nvPr/>
        </p:nvPicPr>
        <p:blipFill rotWithShape="1">
          <a:blip r:embed="rId5" cstate="print"/>
          <a:srcRect l="12204" t="22820" r="8463" b="22257"/>
          <a:stretch/>
        </p:blipFill>
        <p:spPr>
          <a:xfrm>
            <a:off x="282239" y="4418426"/>
            <a:ext cx="752006" cy="483279"/>
          </a:xfrm>
          <a:prstGeom prst="rect">
            <a:avLst/>
          </a:prstGeom>
          <a:effectLst>
            <a:outerShdw blurRad="50800" dist="38100" dir="2700000" algn="tl" rotWithShape="0">
              <a:prstClr val="black">
                <a:alpha val="40000"/>
              </a:prstClr>
            </a:outerShdw>
          </a:effectLst>
        </p:spPr>
      </p:pic>
      <p:sp>
        <p:nvSpPr>
          <p:cNvPr id="18" name="Chevron 17"/>
          <p:cNvSpPr/>
          <p:nvPr/>
        </p:nvSpPr>
        <p:spPr>
          <a:xfrm>
            <a:off x="1301687" y="1094212"/>
            <a:ext cx="2692549"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Structure the </a:t>
            </a:r>
            <a:r>
              <a:rPr lang="en-US" sz="1400" dirty="0" smtClean="0">
                <a:solidFill>
                  <a:srgbClr val="FFFFFF"/>
                </a:solidFill>
              </a:rPr>
              <a:t>Project</a:t>
            </a:r>
            <a:endParaRPr lang="en-US" sz="1400" dirty="0">
              <a:solidFill>
                <a:srgbClr val="FFFFFF"/>
              </a:solidFill>
            </a:endParaRPr>
          </a:p>
        </p:txBody>
      </p:sp>
      <p:sp>
        <p:nvSpPr>
          <p:cNvPr id="22" name="Chevron 21"/>
          <p:cNvSpPr/>
          <p:nvPr/>
        </p:nvSpPr>
        <p:spPr>
          <a:xfrm>
            <a:off x="3838233" y="1094211"/>
            <a:ext cx="2697480"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solidFill>
              </a:rPr>
              <a:t>2. Build the </a:t>
            </a:r>
            <a:r>
              <a:rPr lang="en-US" sz="1400" dirty="0" smtClean="0">
                <a:solidFill>
                  <a:schemeClr val="bg2"/>
                </a:solidFill>
              </a:rPr>
              <a:t>Strategy</a:t>
            </a:r>
            <a:endParaRPr lang="en-US" sz="1400" dirty="0">
              <a:solidFill>
                <a:schemeClr val="bg2"/>
              </a:solidFill>
            </a:endParaRPr>
          </a:p>
        </p:txBody>
      </p:sp>
      <p:sp>
        <p:nvSpPr>
          <p:cNvPr id="23" name="Chevron 22"/>
          <p:cNvSpPr/>
          <p:nvPr/>
        </p:nvSpPr>
        <p:spPr>
          <a:xfrm>
            <a:off x="6371121" y="1094211"/>
            <a:ext cx="2532888"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r>
              <a:rPr lang="en-US" sz="1400" dirty="0">
                <a:solidFill>
                  <a:srgbClr val="FFFFFF"/>
                </a:solidFill>
              </a:rPr>
              <a:t>3. Leverage the </a:t>
            </a:r>
            <a:r>
              <a:rPr lang="en-US" sz="1400" dirty="0" smtClean="0">
                <a:solidFill>
                  <a:srgbClr val="FFFFFF"/>
                </a:solidFill>
              </a:rPr>
              <a:t>Strategy</a:t>
            </a:r>
            <a:endParaRPr lang="en-US" sz="1400" dirty="0">
              <a:solidFill>
                <a:srgbClr val="FFFFFF"/>
              </a:solidFill>
            </a:endParaRPr>
          </a:p>
        </p:txBody>
      </p:sp>
    </p:spTree>
    <p:extLst>
      <p:ext uri="{BB962C8B-B14F-4D97-AF65-F5344CB8AC3E}">
        <p14:creationId xmlns:p14="http://schemas.microsoft.com/office/powerpoint/2010/main" val="1027046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Workshop overview </a:t>
            </a:r>
            <a:endParaRPr lang="en-CA" dirty="0"/>
          </a:p>
        </p:txBody>
      </p:sp>
      <p:graphicFrame>
        <p:nvGraphicFramePr>
          <p:cNvPr id="15" name="Table 14"/>
          <p:cNvGraphicFramePr>
            <a:graphicFrameLocks noGrp="1"/>
          </p:cNvGraphicFramePr>
          <p:nvPr>
            <p:extLst>
              <p:ext uri="{D42A27DB-BD31-4B8C-83A1-F6EECF244321}">
                <p14:modId xmlns:p14="http://schemas.microsoft.com/office/powerpoint/2010/main" val="113207269"/>
              </p:ext>
            </p:extLst>
          </p:nvPr>
        </p:nvGraphicFramePr>
        <p:xfrm>
          <a:off x="206368" y="2062429"/>
          <a:ext cx="8632544" cy="3663253"/>
        </p:xfrm>
        <a:graphic>
          <a:graphicData uri="http://schemas.openxmlformats.org/drawingml/2006/table">
            <a:tbl>
              <a:tblPr firstRow="1" bandRow="1">
                <a:tableStyleId>{5C22544A-7EE6-4342-B048-85BDC9FD1C3A}</a:tableStyleId>
              </a:tblPr>
              <a:tblGrid>
                <a:gridCol w="2158136"/>
                <a:gridCol w="2158136"/>
                <a:gridCol w="2158136"/>
                <a:gridCol w="2158136"/>
              </a:tblGrid>
              <a:tr h="0">
                <a:tc>
                  <a:txBody>
                    <a:bodyPr/>
                    <a:lstStyle/>
                    <a:p>
                      <a:pPr algn="ctr"/>
                      <a:r>
                        <a:rPr lang="en-CA" sz="1200" b="0" i="1" dirty="0" smtClean="0">
                          <a:solidFill>
                            <a:schemeClr val="tx1"/>
                          </a:solidFill>
                        </a:rPr>
                        <a:t>Day 1</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2</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3</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0" i="1" dirty="0" smtClean="0">
                          <a:solidFill>
                            <a:schemeClr val="tx1"/>
                          </a:solidFill>
                        </a:rPr>
                        <a:t>Day 4</a:t>
                      </a:r>
                      <a:endParaRPr lang="en-CA" sz="1200" b="0" i="1"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95303">
                <a:tc>
                  <a:txBody>
                    <a:bodyPr/>
                    <a:lstStyle/>
                    <a:p>
                      <a:pPr algn="ctr"/>
                      <a:r>
                        <a:rPr lang="en-CA" sz="1400" b="1" dirty="0" smtClean="0">
                          <a:solidFill>
                            <a:schemeClr val="bg1"/>
                          </a:solidFill>
                        </a:rPr>
                        <a:t>Workshop Day</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algn="ctr"/>
                      <a:r>
                        <a:rPr lang="en-CA" sz="1400" b="1" dirty="0" smtClean="0">
                          <a:solidFill>
                            <a:schemeClr val="bg1"/>
                          </a:solidFill>
                        </a:rPr>
                        <a:t>Advisory Days</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576B7"/>
                    </a:solidFill>
                  </a:tcPr>
                </a:tc>
                <a:tc hMerge="1">
                  <a:txBody>
                    <a:bodyPr/>
                    <a:lstStyle/>
                    <a:p>
                      <a:pPr algn="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2993630">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1450" indent="-171450">
                        <a:buFont typeface="Arial" panose="020B0604020202020204" pitchFamily="34" charset="0"/>
                        <a:buChar char="•"/>
                      </a:pPr>
                      <a:r>
                        <a:rPr lang="en-CA" sz="1000" b="0" dirty="0" smtClean="0">
                          <a:solidFill>
                            <a:srgbClr val="333333"/>
                          </a:solidFill>
                        </a:rPr>
                        <a:t>Identifying resourcing pain points </a:t>
                      </a:r>
                    </a:p>
                    <a:p>
                      <a:pPr marL="171450" indent="-171450">
                        <a:buFont typeface="Arial" panose="020B0604020202020204" pitchFamily="34" charset="0"/>
                        <a:buChar char="•"/>
                      </a:pPr>
                      <a:r>
                        <a:rPr lang="en-US" sz="1000" b="0" dirty="0" smtClean="0">
                          <a:solidFill>
                            <a:srgbClr val="333333"/>
                          </a:solidFill>
                        </a:rPr>
                        <a:t>Identify key goals and metrics </a:t>
                      </a:r>
                    </a:p>
                    <a:p>
                      <a:pPr marL="171450" indent="-171450">
                        <a:buFont typeface="Arial" panose="020B0604020202020204" pitchFamily="34" charset="0"/>
                        <a:buChar char="•"/>
                      </a:pPr>
                      <a:endParaRPr lang="en-US" sz="1000" b="0" dirty="0" smtClean="0">
                        <a:solidFill>
                          <a:srgbClr val="333333"/>
                        </a:solidFill>
                      </a:endParaRPr>
                    </a:p>
                    <a:p>
                      <a:pPr marL="0" indent="0">
                        <a:buFont typeface="Arial" panose="020B0604020202020204" pitchFamily="34" charset="0"/>
                        <a:buNone/>
                      </a:pPr>
                      <a:r>
                        <a:rPr lang="en-US" sz="1000" b="1" dirty="0" smtClean="0">
                          <a:solidFill>
                            <a:srgbClr val="333333"/>
                          </a:solidFill>
                        </a:rPr>
                        <a:t>Afternoon Itinerary</a:t>
                      </a:r>
                    </a:p>
                    <a:p>
                      <a:pPr marL="171450" indent="-171450">
                        <a:buFont typeface="Arial" panose="020B0604020202020204" pitchFamily="34" charset="0"/>
                        <a:buChar char="•"/>
                      </a:pPr>
                      <a:r>
                        <a:rPr lang="en-US" sz="1000" b="0" dirty="0" smtClean="0">
                          <a:solidFill>
                            <a:srgbClr val="333333"/>
                          </a:solidFill>
                        </a:rPr>
                        <a:t>Identify your desired maturity level</a:t>
                      </a:r>
                    </a:p>
                    <a:p>
                      <a:pPr marL="171450" indent="-171450">
                        <a:buFont typeface="Arial" panose="020B0604020202020204" pitchFamily="34" charset="0"/>
                        <a:buChar char="•"/>
                      </a:pPr>
                      <a:r>
                        <a:rPr lang="en-CA" sz="1000" b="0" dirty="0" smtClean="0">
                          <a:solidFill>
                            <a:srgbClr val="333333"/>
                          </a:solidFill>
                        </a:rPr>
                        <a:t>Develop the project purpose statement </a:t>
                      </a:r>
                      <a:endParaRPr lang="en-CA" sz="1000" b="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1450" indent="-171450">
                        <a:buFont typeface="Arial" panose="020B0604020202020204" pitchFamily="34" charset="0"/>
                        <a:buChar char="•"/>
                      </a:pPr>
                      <a:r>
                        <a:rPr lang="en-CA" sz="1000" b="0" dirty="0" smtClean="0">
                          <a:solidFill>
                            <a:srgbClr val="333333"/>
                          </a:solidFill>
                        </a:rPr>
                        <a:t>Identify resource supply</a:t>
                      </a:r>
                    </a:p>
                    <a:p>
                      <a:pPr marL="0" indent="0">
                        <a:spcAft>
                          <a:spcPts val="500"/>
                        </a:spcAft>
                        <a:buFont typeface="Arial" panose="020B0604020202020204" pitchFamily="34" charset="0"/>
                        <a:buNone/>
                      </a:pPr>
                      <a:endParaRPr lang="en-CA" sz="1000" b="1"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smtClean="0">
                          <a:solidFill>
                            <a:srgbClr val="333333"/>
                          </a:solidFill>
                        </a:rPr>
                        <a:t>Identify non-project resource demand</a:t>
                      </a:r>
                      <a:endParaRPr lang="en-CA" sz="1000" b="0" baseline="0" dirty="0" smtClean="0">
                        <a:solidFill>
                          <a:schemeClr val="tx1"/>
                        </a:solidFill>
                      </a:endParaRPr>
                    </a:p>
                  </a:txBody>
                  <a:tcPr>
                    <a:lnL w="1270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&amp; Afternoon Itinerary</a:t>
                      </a:r>
                    </a:p>
                    <a:p>
                      <a:pPr marL="171450" indent="-171450">
                        <a:spcAft>
                          <a:spcPts val="500"/>
                        </a:spcAft>
                        <a:buFont typeface="Arial" panose="020B0604020202020204" pitchFamily="34" charset="0"/>
                        <a:buChar char="•"/>
                      </a:pPr>
                      <a:r>
                        <a:rPr lang="en-CA" sz="1000" b="0" baseline="0" dirty="0" smtClean="0">
                          <a:solidFill>
                            <a:schemeClr val="tx1"/>
                          </a:solidFill>
                        </a:rPr>
                        <a:t>Identify project resource demand</a:t>
                      </a:r>
                    </a:p>
                    <a:p>
                      <a:pPr marL="171450" indent="-171450">
                        <a:spcAft>
                          <a:spcPts val="500"/>
                        </a:spcAft>
                        <a:buFont typeface="Arial" panose="020B0604020202020204" pitchFamily="34" charset="0"/>
                        <a:buChar char="•"/>
                      </a:pPr>
                      <a:endParaRPr lang="en-CA" sz="1000" b="1" baseline="0" dirty="0" smtClean="0">
                        <a:solidFill>
                          <a:schemeClr val="tx1"/>
                        </a:solidFill>
                      </a:endParaRPr>
                    </a:p>
                    <a:p>
                      <a:pPr marL="0" indent="0">
                        <a:spcAft>
                          <a:spcPts val="500"/>
                        </a:spcAft>
                        <a:buFont typeface="Arial" panose="020B0604020202020204" pitchFamily="34" charset="0"/>
                        <a:buNone/>
                      </a:pPr>
                      <a:endParaRPr lang="en-CA" sz="1000" b="1" baseline="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1450" indent="-171450">
                        <a:buFont typeface="Arial" panose="020B0604020202020204" pitchFamily="34" charset="0"/>
                        <a:buChar char="•"/>
                      </a:pPr>
                      <a:r>
                        <a:rPr lang="en-CA" sz="1000" b="0" dirty="0" smtClean="0">
                          <a:solidFill>
                            <a:srgbClr val="333333"/>
                          </a:solidFill>
                        </a:rPr>
                        <a:t>Review the utilization graphs</a:t>
                      </a:r>
                    </a:p>
                    <a:p>
                      <a:pPr marL="171450" indent="-171450">
                        <a:buFont typeface="Arial" panose="020B0604020202020204" pitchFamily="34" charset="0"/>
                        <a:buChar char="•"/>
                      </a:pPr>
                      <a:r>
                        <a:rPr lang="en-US" sz="1000" b="0" dirty="0" smtClean="0">
                          <a:solidFill>
                            <a:srgbClr val="333333"/>
                          </a:solidFill>
                        </a:rPr>
                        <a:t>Identify optimization opportunities</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1450" indent="-171450">
                        <a:buFont typeface="Arial" panose="020B0604020202020204" pitchFamily="34" charset="0"/>
                        <a:buChar char="•"/>
                      </a:pPr>
                      <a:r>
                        <a:rPr lang="en-US" sz="1000" b="0" dirty="0" smtClean="0">
                          <a:solidFill>
                            <a:srgbClr val="333333"/>
                          </a:solidFill>
                        </a:rPr>
                        <a:t>Conduct sensitivity testing </a:t>
                      </a:r>
                      <a:endParaRPr lang="en-CA" sz="1000" b="0" dirty="0" smtClean="0"/>
                    </a:p>
                    <a:p>
                      <a:pPr marL="171450" indent="-171450">
                        <a:buFont typeface="Arial" panose="020B0604020202020204" pitchFamily="34" charset="0"/>
                        <a:buChar char="•"/>
                      </a:pPr>
                      <a:r>
                        <a:rPr lang="en-CA" sz="1000" b="0" dirty="0" smtClean="0">
                          <a:solidFill>
                            <a:srgbClr val="333333"/>
                          </a:solidFill>
                        </a:rPr>
                        <a:t>Determine report use cases</a:t>
                      </a:r>
                      <a:endParaRPr lang="en-CA" sz="1000" b="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95000"/>
                      </a:schemeClr>
                    </a:solidFill>
                  </a:tcPr>
                </a:tc>
              </a:tr>
            </a:tbl>
          </a:graphicData>
        </a:graphic>
      </p:graphicFrame>
      <p:sp>
        <p:nvSpPr>
          <p:cNvPr id="16" name="TextBox 15"/>
          <p:cNvSpPr txBox="1"/>
          <p:nvPr/>
        </p:nvSpPr>
        <p:spPr>
          <a:xfrm>
            <a:off x="206366" y="1540929"/>
            <a:ext cx="8670933" cy="461665"/>
          </a:xfrm>
          <a:prstGeom prst="rect">
            <a:avLst/>
          </a:prstGeom>
          <a:noFill/>
        </p:spPr>
        <p:txBody>
          <a:bodyPr wrap="square" rtlCol="0">
            <a:spAutoFit/>
          </a:bodyPr>
          <a:lstStyle/>
          <a:p>
            <a:r>
              <a:rPr lang="en-CA" sz="1200" dirty="0" smtClean="0">
                <a:solidFill>
                  <a:srgbClr val="333333"/>
                </a:solidFill>
              </a:rPr>
              <a:t>This workshop can be deployed as either a four or five day engagement depending on the level of preparation completed by the client prior to the facilitator arriving onsite.</a:t>
            </a:r>
          </a:p>
        </p:txBody>
      </p:sp>
      <p:pic>
        <p:nvPicPr>
          <p:cNvPr id="17" name="Picture 16"/>
          <p:cNvPicPr>
            <a:picLocks noChangeAspect="1"/>
          </p:cNvPicPr>
          <p:nvPr/>
        </p:nvPicPr>
        <p:blipFill>
          <a:blip r:embed="rId2"/>
          <a:stretch>
            <a:fillRect/>
          </a:stretch>
        </p:blipFill>
        <p:spPr>
          <a:xfrm>
            <a:off x="274345" y="5617268"/>
            <a:ext cx="1070409" cy="794698"/>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1985427" y="5829705"/>
            <a:ext cx="6891872" cy="461665"/>
          </a:xfrm>
          <a:prstGeom prst="rect">
            <a:avLst/>
          </a:prstGeom>
          <a:noFill/>
        </p:spPr>
        <p:txBody>
          <a:bodyPr wrap="square" rtlCol="0">
            <a:spAutoFit/>
          </a:bodyPr>
          <a:lstStyle/>
          <a:p>
            <a:r>
              <a:rPr lang="en-CA" sz="1200" dirty="0" smtClean="0">
                <a:solidFill>
                  <a:srgbClr val="333333"/>
                </a:solidFill>
              </a:rPr>
              <a:t>The light blue slides at the end of each section highlight the key activities and exercises that will be completed during the engagement with our analyst team.</a:t>
            </a:r>
            <a:endParaRPr lang="en-CA" sz="1200" dirty="0">
              <a:solidFill>
                <a:srgbClr val="333333"/>
              </a:solidFill>
            </a:endParaRPr>
          </a:p>
        </p:txBody>
      </p:sp>
      <p:sp>
        <p:nvSpPr>
          <p:cNvPr id="19" name="Chevron 18"/>
          <p:cNvSpPr/>
          <p:nvPr/>
        </p:nvSpPr>
        <p:spPr>
          <a:xfrm rot="10800000">
            <a:off x="1462869" y="5830886"/>
            <a:ext cx="404442" cy="438411"/>
          </a:xfrm>
          <a:prstGeom prst="chevron">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333333"/>
              </a:solidFill>
            </a:endParaRPr>
          </a:p>
        </p:txBody>
      </p:sp>
      <p:pic>
        <p:nvPicPr>
          <p:cNvPr id="20" name="Picture 19" descr="on-site-workshops.png"/>
          <p:cNvPicPr>
            <a:picLocks noChangeAspect="1"/>
          </p:cNvPicPr>
          <p:nvPr/>
        </p:nvPicPr>
        <p:blipFill rotWithShape="1">
          <a:blip r:embed="rId3" cstate="print"/>
          <a:srcRect l="12204" t="22820" r="8463" b="22257"/>
          <a:stretch/>
        </p:blipFill>
        <p:spPr>
          <a:xfrm>
            <a:off x="3520324" y="2427818"/>
            <a:ext cx="276998" cy="197924"/>
          </a:xfrm>
          <a:prstGeom prst="rect">
            <a:avLst/>
          </a:prstGeom>
          <a:effectLst>
            <a:outerShdw blurRad="50800" dist="38100" dir="2700000" algn="tl" rotWithShape="0">
              <a:prstClr val="black">
                <a:alpha val="40000"/>
              </a:prstClr>
            </a:outerShdw>
          </a:effectLst>
        </p:spPr>
      </p:pic>
      <p:sp>
        <p:nvSpPr>
          <p:cNvPr id="21"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400" dirty="0"/>
              <a:t>Contact your account representative </a:t>
            </a:r>
            <a:r>
              <a:rPr lang="en-US" sz="1400" dirty="0"/>
              <a:t>or e</a:t>
            </a:r>
            <a:r>
              <a:rPr lang="en-US" sz="1400" dirty="0">
                <a:cs typeface="Open Sans"/>
              </a:rPr>
              <a:t>mail </a:t>
            </a:r>
            <a:r>
              <a:rPr lang="en-US" sz="1400" dirty="0" smtClean="0">
                <a:cs typeface="Open Sans"/>
                <a:hlinkClick r:id="rId4"/>
              </a:rPr>
              <a:t>Workshops@InfoTech.com</a:t>
            </a:r>
            <a:r>
              <a:rPr lang="en-US" sz="1400" dirty="0" smtClean="0">
                <a:cs typeface="Open Sans"/>
              </a:rPr>
              <a:t> </a:t>
            </a:r>
            <a:r>
              <a:rPr lang="en-US" sz="1400" dirty="0">
                <a:cs typeface="Open Sans"/>
              </a:rPr>
              <a:t>for more information</a:t>
            </a:r>
            <a:r>
              <a:rPr lang="en-US" sz="1400" dirty="0" smtClean="0">
                <a:cs typeface="Open Sans"/>
              </a:rPr>
              <a:t>.</a:t>
            </a:r>
            <a:endParaRPr lang="en-CA" sz="1400" dirty="0"/>
          </a:p>
        </p:txBody>
      </p:sp>
      <p:pic>
        <p:nvPicPr>
          <p:cNvPr id="22" name="Picture 21" descr="on-site-workshops.png"/>
          <p:cNvPicPr>
            <a:picLocks noChangeAspect="1"/>
          </p:cNvPicPr>
          <p:nvPr/>
        </p:nvPicPr>
        <p:blipFill rotWithShape="1">
          <a:blip r:embed="rId3" cstate="print"/>
          <a:srcRect l="12204" t="22820" r="8463" b="22257"/>
          <a:stretch/>
        </p:blipFill>
        <p:spPr>
          <a:xfrm>
            <a:off x="6766028" y="2418779"/>
            <a:ext cx="276998" cy="197924"/>
          </a:xfrm>
          <a:prstGeom prst="rect">
            <a:avLst/>
          </a:prstGeom>
          <a:effectLst>
            <a:outerShdw blurRad="50800" dist="38100" dir="2700000" algn="tl" rotWithShape="0">
              <a:prstClr val="black">
                <a:alpha val="40000"/>
              </a:prstClr>
            </a:outerShdw>
          </a:effectLst>
        </p:spPr>
      </p:pic>
      <p:pic>
        <p:nvPicPr>
          <p:cNvPr id="23" name="Picture 22" descr="on-site-workshops.png"/>
          <p:cNvPicPr>
            <a:picLocks noChangeAspect="1"/>
          </p:cNvPicPr>
          <p:nvPr/>
        </p:nvPicPr>
        <p:blipFill rotWithShape="1">
          <a:blip r:embed="rId3" cstate="print"/>
          <a:srcRect l="12204" t="22820" r="8463" b="22257"/>
          <a:stretch/>
        </p:blipFill>
        <p:spPr>
          <a:xfrm>
            <a:off x="274619" y="2427818"/>
            <a:ext cx="276998" cy="19792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589556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Info-Tech’s process</a:t>
            </a:r>
            <a:endParaRPr lang="en-CA" dirty="0"/>
          </a:p>
        </p:txBody>
      </p:sp>
      <p:sp>
        <p:nvSpPr>
          <p:cNvPr id="35" name="Rectangle 17"/>
          <p:cNvSpPr/>
          <p:nvPr/>
        </p:nvSpPr>
        <p:spPr>
          <a:xfrm>
            <a:off x="3194694" y="3773725"/>
            <a:ext cx="2762877" cy="923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100" dirty="0" smtClean="0">
                <a:solidFill>
                  <a:schemeClr val="tx1"/>
                </a:solidFill>
              </a:rPr>
              <a:t>2.1  Identified resource capacity</a:t>
            </a:r>
            <a:endParaRPr lang="en-CA" sz="1100" dirty="0">
              <a:solidFill>
                <a:schemeClr val="tx1"/>
              </a:solidFill>
            </a:endParaRPr>
          </a:p>
          <a:p>
            <a:r>
              <a:rPr lang="en-CA" sz="1100" dirty="0" smtClean="0">
                <a:solidFill>
                  <a:schemeClr val="tx1"/>
                </a:solidFill>
              </a:rPr>
              <a:t>2.2  Identified resource demand</a:t>
            </a:r>
            <a:endParaRPr lang="en-CA" sz="1100" dirty="0">
              <a:solidFill>
                <a:schemeClr val="tx1"/>
              </a:solidFill>
            </a:endParaRPr>
          </a:p>
        </p:txBody>
      </p:sp>
      <p:sp>
        <p:nvSpPr>
          <p:cNvPr id="37" name="Rectangle 18"/>
          <p:cNvSpPr/>
          <p:nvPr/>
        </p:nvSpPr>
        <p:spPr>
          <a:xfrm>
            <a:off x="6095895" y="3773725"/>
            <a:ext cx="2762877" cy="923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r>
              <a:rPr lang="en-CA" sz="1100" dirty="0" smtClean="0">
                <a:solidFill>
                  <a:schemeClr val="tx1"/>
                </a:solidFill>
              </a:rPr>
              <a:t>3.1 Optimized resource plan</a:t>
            </a:r>
          </a:p>
          <a:p>
            <a:pPr marL="266700" indent="-266700"/>
            <a:r>
              <a:rPr lang="en-CA" sz="1100" dirty="0" smtClean="0">
                <a:solidFill>
                  <a:schemeClr val="tx1"/>
                </a:solidFill>
              </a:rPr>
              <a:t>3.2 Identified opportunities to leverage your resource strategy</a:t>
            </a:r>
            <a:endParaRPr lang="en-CA" sz="1100" dirty="0">
              <a:solidFill>
                <a:schemeClr val="tx1"/>
              </a:solidFill>
            </a:endParaRPr>
          </a:p>
        </p:txBody>
      </p:sp>
      <p:sp>
        <p:nvSpPr>
          <p:cNvPr id="42" name="Rectangle 10"/>
          <p:cNvSpPr/>
          <p:nvPr/>
        </p:nvSpPr>
        <p:spPr>
          <a:xfrm>
            <a:off x="269629" y="1334679"/>
            <a:ext cx="2798958" cy="98331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CA" sz="1400" b="1" dirty="0" smtClean="0"/>
              <a:t>CIO: Structure your project</a:t>
            </a:r>
            <a:endParaRPr lang="en-CA" sz="1400" b="1" dirty="0"/>
          </a:p>
        </p:txBody>
      </p:sp>
      <p:sp>
        <p:nvSpPr>
          <p:cNvPr id="43" name="Rectangle 11"/>
          <p:cNvSpPr/>
          <p:nvPr/>
        </p:nvSpPr>
        <p:spPr>
          <a:xfrm>
            <a:off x="6096450" y="1334679"/>
            <a:ext cx="2798959" cy="983315"/>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CA" sz="1400" b="1" dirty="0" smtClean="0"/>
              <a:t>CIO: Leverage &amp; monitor your resource</a:t>
            </a:r>
          </a:p>
          <a:p>
            <a:pPr algn="ctr"/>
            <a:r>
              <a:rPr lang="en-CA" sz="1400" b="1" dirty="0" smtClean="0"/>
              <a:t>plan</a:t>
            </a:r>
            <a:endParaRPr lang="en-CA" sz="1400" b="1" dirty="0"/>
          </a:p>
        </p:txBody>
      </p:sp>
      <p:sp>
        <p:nvSpPr>
          <p:cNvPr id="44" name="Rectangle 12"/>
          <p:cNvSpPr/>
          <p:nvPr/>
        </p:nvSpPr>
        <p:spPr>
          <a:xfrm>
            <a:off x="3183037" y="1334679"/>
            <a:ext cx="2798959" cy="983315"/>
          </a:xfrm>
          <a:prstGeom prst="rect">
            <a:avLst/>
          </a:prstGeom>
          <a:solidFill>
            <a:srgbClr val="497EA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r>
              <a:rPr lang="en-CA" sz="1400" b="1" dirty="0" smtClean="0"/>
              <a:t>PMO: Build and optimize your resource plan</a:t>
            </a:r>
            <a:endParaRPr lang="en-CA" sz="1400" b="1" dirty="0"/>
          </a:p>
        </p:txBody>
      </p:sp>
      <p:sp>
        <p:nvSpPr>
          <p:cNvPr id="45" name="Rectangle 13"/>
          <p:cNvSpPr/>
          <p:nvPr/>
        </p:nvSpPr>
        <p:spPr>
          <a:xfrm>
            <a:off x="269629" y="2380831"/>
            <a:ext cx="1350344" cy="592357"/>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smtClean="0"/>
              <a:t>1.1</a:t>
            </a:r>
            <a:endParaRPr lang="en-CA" sz="1400" b="1" i="1" dirty="0"/>
          </a:p>
        </p:txBody>
      </p:sp>
      <p:sp>
        <p:nvSpPr>
          <p:cNvPr id="46" name="Rectangle 16"/>
          <p:cNvSpPr/>
          <p:nvPr/>
        </p:nvSpPr>
        <p:spPr>
          <a:xfrm>
            <a:off x="1730961" y="2380831"/>
            <a:ext cx="1337627" cy="592357"/>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smtClean="0"/>
              <a:t>1.2</a:t>
            </a:r>
            <a:endParaRPr lang="en-CA" sz="1400" b="1" i="1" dirty="0"/>
          </a:p>
        </p:txBody>
      </p:sp>
      <p:sp>
        <p:nvSpPr>
          <p:cNvPr id="47" name="Rectangle 13"/>
          <p:cNvSpPr/>
          <p:nvPr/>
        </p:nvSpPr>
        <p:spPr>
          <a:xfrm>
            <a:off x="6087670" y="2380831"/>
            <a:ext cx="1376708" cy="592357"/>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smtClean="0"/>
              <a:t>3.1</a:t>
            </a:r>
            <a:endParaRPr lang="en-CA" sz="1400" b="1" i="1" dirty="0"/>
          </a:p>
        </p:txBody>
      </p:sp>
      <p:cxnSp>
        <p:nvCxnSpPr>
          <p:cNvPr id="48" name="Straight Connector 2"/>
          <p:cNvCxnSpPr/>
          <p:nvPr/>
        </p:nvCxnSpPr>
        <p:spPr>
          <a:xfrm flipH="1" flipV="1">
            <a:off x="3107975" y="1334679"/>
            <a:ext cx="2742" cy="4982114"/>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9" name="Straight Connector 2"/>
          <p:cNvCxnSpPr/>
          <p:nvPr/>
        </p:nvCxnSpPr>
        <p:spPr>
          <a:xfrm flipV="1">
            <a:off x="6011918" y="1345830"/>
            <a:ext cx="20854" cy="4999212"/>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0" name="Rectangle 54"/>
          <p:cNvSpPr/>
          <p:nvPr/>
        </p:nvSpPr>
        <p:spPr>
          <a:xfrm>
            <a:off x="269629" y="3773725"/>
            <a:ext cx="2762877" cy="9234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266700"/>
            <a:r>
              <a:rPr lang="en-CA" sz="1100" dirty="0" smtClean="0">
                <a:solidFill>
                  <a:schemeClr val="tx1"/>
                </a:solidFill>
              </a:rPr>
              <a:t>1.1 Go/no-go </a:t>
            </a:r>
            <a:r>
              <a:rPr lang="en-CA" sz="1100" dirty="0">
                <a:solidFill>
                  <a:schemeClr val="tx1"/>
                </a:solidFill>
              </a:rPr>
              <a:t>decision on resource </a:t>
            </a:r>
            <a:r>
              <a:rPr lang="en-CA" sz="1100" dirty="0" smtClean="0">
                <a:solidFill>
                  <a:schemeClr val="tx1"/>
                </a:solidFill>
              </a:rPr>
              <a:t>strategy </a:t>
            </a:r>
            <a:r>
              <a:rPr lang="en-CA" sz="1100" dirty="0">
                <a:solidFill>
                  <a:schemeClr val="tx1"/>
                </a:solidFill>
              </a:rPr>
              <a:t>investment</a:t>
            </a:r>
          </a:p>
          <a:p>
            <a:r>
              <a:rPr lang="en-CA" sz="1100" dirty="0">
                <a:solidFill>
                  <a:schemeClr val="tx1"/>
                </a:solidFill>
              </a:rPr>
              <a:t>1</a:t>
            </a:r>
            <a:r>
              <a:rPr lang="en-CA" sz="1100" dirty="0" smtClean="0">
                <a:solidFill>
                  <a:schemeClr val="tx1"/>
                </a:solidFill>
              </a:rPr>
              <a:t>.2  </a:t>
            </a:r>
            <a:r>
              <a:rPr lang="en-CA" sz="1100" dirty="0">
                <a:solidFill>
                  <a:schemeClr val="tx1"/>
                </a:solidFill>
              </a:rPr>
              <a:t>Defined metrics and goals</a:t>
            </a:r>
          </a:p>
          <a:p>
            <a:r>
              <a:rPr lang="en-CA" sz="1100" dirty="0">
                <a:solidFill>
                  <a:schemeClr val="tx1"/>
                </a:solidFill>
              </a:rPr>
              <a:t> </a:t>
            </a:r>
            <a:r>
              <a:rPr lang="en-CA" sz="1100" dirty="0" smtClean="0">
                <a:solidFill>
                  <a:schemeClr val="tx1"/>
                </a:solidFill>
              </a:rPr>
              <a:t>      </a:t>
            </a:r>
            <a:r>
              <a:rPr lang="en-CA" sz="1100" dirty="0">
                <a:solidFill>
                  <a:schemeClr val="tx1"/>
                </a:solidFill>
              </a:rPr>
              <a:t>Defined </a:t>
            </a:r>
            <a:r>
              <a:rPr lang="en-CA" sz="1100" dirty="0" smtClean="0">
                <a:solidFill>
                  <a:schemeClr val="tx1"/>
                </a:solidFill>
              </a:rPr>
              <a:t>project plan</a:t>
            </a:r>
            <a:endParaRPr lang="en-CA" sz="1100" dirty="0">
              <a:solidFill>
                <a:schemeClr val="tx1"/>
              </a:solidFill>
            </a:endParaRPr>
          </a:p>
        </p:txBody>
      </p:sp>
      <p:sp>
        <p:nvSpPr>
          <p:cNvPr id="51" name="Rectangle 13"/>
          <p:cNvSpPr/>
          <p:nvPr/>
        </p:nvSpPr>
        <p:spPr>
          <a:xfrm>
            <a:off x="251520" y="3443565"/>
            <a:ext cx="8631674" cy="336188"/>
          </a:xfrm>
          <a:prstGeom prst="rect">
            <a:avLst/>
          </a:prstGeom>
          <a:solidFill>
            <a:srgbClr val="B0C53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88900"/>
            <a:r>
              <a:rPr lang="en-CA" sz="1400" b="1" dirty="0">
                <a:solidFill>
                  <a:schemeClr val="tx1"/>
                </a:solidFill>
              </a:rPr>
              <a:t>Key </a:t>
            </a:r>
            <a:r>
              <a:rPr lang="en-CA" sz="1400" b="1" dirty="0" smtClean="0">
                <a:solidFill>
                  <a:schemeClr val="tx1"/>
                </a:solidFill>
              </a:rPr>
              <a:t>Phase Outcomes</a:t>
            </a:r>
            <a:r>
              <a:rPr lang="en-CA" sz="1400" b="1" dirty="0">
                <a:solidFill>
                  <a:schemeClr val="tx1"/>
                </a:solidFill>
              </a:rPr>
              <a:t>:</a:t>
            </a:r>
          </a:p>
        </p:txBody>
      </p:sp>
      <p:sp>
        <p:nvSpPr>
          <p:cNvPr id="52" name="Rectangle 56"/>
          <p:cNvSpPr/>
          <p:nvPr/>
        </p:nvSpPr>
        <p:spPr>
          <a:xfrm>
            <a:off x="269629" y="5152463"/>
            <a:ext cx="2762877" cy="116432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100" dirty="0" smtClean="0">
                <a:solidFill>
                  <a:schemeClr val="tx1"/>
                </a:solidFill>
              </a:rPr>
              <a:t>Resource Strategy Project Plan</a:t>
            </a:r>
          </a:p>
          <a:p>
            <a:pPr marL="171450" indent="-171450">
              <a:buFont typeface="Arial" panose="020B0604020202020204" pitchFamily="34" charset="0"/>
              <a:buChar char="•"/>
            </a:pPr>
            <a:r>
              <a:rPr lang="en-CA" sz="1100" dirty="0" smtClean="0">
                <a:solidFill>
                  <a:schemeClr val="tx1"/>
                </a:solidFill>
              </a:rPr>
              <a:t>Resource Optimization Opportunity Overview Template</a:t>
            </a:r>
            <a:endParaRPr lang="en-CA" sz="1100" dirty="0">
              <a:solidFill>
                <a:schemeClr val="tx1"/>
              </a:solidFill>
            </a:endParaRPr>
          </a:p>
        </p:txBody>
      </p:sp>
      <p:sp>
        <p:nvSpPr>
          <p:cNvPr id="53" name="Rectangle 13"/>
          <p:cNvSpPr/>
          <p:nvPr/>
        </p:nvSpPr>
        <p:spPr>
          <a:xfrm>
            <a:off x="251520" y="4897747"/>
            <a:ext cx="8631674" cy="336188"/>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88900"/>
            <a:r>
              <a:rPr lang="en-CA" sz="1400" b="1" dirty="0">
                <a:solidFill>
                  <a:schemeClr val="bg1"/>
                </a:solidFill>
              </a:rPr>
              <a:t>Info-Tech Tools and Templates:</a:t>
            </a:r>
            <a:endParaRPr lang="en-CA" sz="1200" b="1" dirty="0">
              <a:solidFill>
                <a:schemeClr val="bg1"/>
              </a:solidFill>
            </a:endParaRPr>
          </a:p>
        </p:txBody>
      </p:sp>
      <p:sp>
        <p:nvSpPr>
          <p:cNvPr id="54" name="Rectangle 58"/>
          <p:cNvSpPr/>
          <p:nvPr/>
        </p:nvSpPr>
        <p:spPr>
          <a:xfrm>
            <a:off x="3185918" y="5233935"/>
            <a:ext cx="2762877" cy="10828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CA" sz="1100" dirty="0" smtClean="0">
                <a:solidFill>
                  <a:schemeClr val="tx1"/>
                </a:solidFill>
              </a:rPr>
              <a:t>Resource Optimization Workbook</a:t>
            </a:r>
          </a:p>
          <a:p>
            <a:pPr marL="171450" indent="-171450">
              <a:buFont typeface="Arial" panose="020B0604020202020204" pitchFamily="34" charset="0"/>
              <a:buChar char="•"/>
            </a:pPr>
            <a:r>
              <a:rPr lang="en-CA" sz="1100" dirty="0" smtClean="0">
                <a:solidFill>
                  <a:schemeClr val="tx1"/>
                </a:solidFill>
              </a:rPr>
              <a:t>Resource Optimization Primer Email</a:t>
            </a:r>
          </a:p>
          <a:p>
            <a:pPr marL="171450" indent="-171450">
              <a:buFont typeface="Arial" panose="020B0604020202020204" pitchFamily="34" charset="0"/>
              <a:buChar char="•"/>
            </a:pPr>
            <a:r>
              <a:rPr lang="en-CA" sz="1100" dirty="0" smtClean="0">
                <a:solidFill>
                  <a:schemeClr val="tx1"/>
                </a:solidFill>
              </a:rPr>
              <a:t>Resourcing Strategy Interview Guides</a:t>
            </a:r>
          </a:p>
          <a:p>
            <a:pPr marL="171450" indent="-171450">
              <a:buFont typeface="Arial" panose="020B0604020202020204" pitchFamily="34" charset="0"/>
              <a:buChar char="•"/>
            </a:pPr>
            <a:r>
              <a:rPr lang="en-CA" sz="1100" dirty="0" smtClean="0">
                <a:solidFill>
                  <a:schemeClr val="tx1"/>
                </a:solidFill>
              </a:rPr>
              <a:t>Time </a:t>
            </a:r>
            <a:r>
              <a:rPr lang="en-CA" sz="1100" dirty="0">
                <a:solidFill>
                  <a:schemeClr val="tx1"/>
                </a:solidFill>
              </a:rPr>
              <a:t>Tracking </a:t>
            </a:r>
            <a:r>
              <a:rPr lang="en-CA" sz="1100" dirty="0" smtClean="0">
                <a:solidFill>
                  <a:schemeClr val="tx1"/>
                </a:solidFill>
              </a:rPr>
              <a:t>Survey</a:t>
            </a:r>
          </a:p>
          <a:p>
            <a:pPr marL="171450" indent="-171450">
              <a:buFont typeface="Arial" panose="020B0604020202020204" pitchFamily="34" charset="0"/>
              <a:buChar char="•"/>
            </a:pPr>
            <a:r>
              <a:rPr lang="en-CA" sz="1100" dirty="0">
                <a:solidFill>
                  <a:schemeClr val="tx1"/>
                </a:solidFill>
              </a:rPr>
              <a:t>Resource Optimization Time Tracking </a:t>
            </a:r>
            <a:r>
              <a:rPr lang="en-CA" sz="1100" dirty="0" smtClean="0">
                <a:solidFill>
                  <a:schemeClr val="tx1"/>
                </a:solidFill>
              </a:rPr>
              <a:t>Template</a:t>
            </a:r>
            <a:endParaRPr lang="en-CA" sz="1100" dirty="0">
              <a:solidFill>
                <a:schemeClr val="tx1"/>
              </a:solidFill>
            </a:endParaRPr>
          </a:p>
        </p:txBody>
      </p:sp>
      <p:sp>
        <p:nvSpPr>
          <p:cNvPr id="55" name="Rectangle 59"/>
          <p:cNvSpPr/>
          <p:nvPr/>
        </p:nvSpPr>
        <p:spPr>
          <a:xfrm>
            <a:off x="6082939" y="5233935"/>
            <a:ext cx="2762877" cy="10828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buFont typeface="Arial" panose="020B0604020202020204" pitchFamily="34" charset="0"/>
              <a:buChar char="•"/>
            </a:pPr>
            <a:r>
              <a:rPr lang="en-CA" sz="1100" dirty="0" smtClean="0">
                <a:solidFill>
                  <a:schemeClr val="tx1"/>
                </a:solidFill>
              </a:rPr>
              <a:t>Resource Strategy Issue and Change Log</a:t>
            </a:r>
          </a:p>
          <a:p>
            <a:pPr marL="177800" indent="-177800">
              <a:buFont typeface="Arial" panose="020B0604020202020204" pitchFamily="34" charset="0"/>
              <a:buChar char="•"/>
            </a:pPr>
            <a:r>
              <a:rPr lang="en-CA" sz="1100" dirty="0" smtClean="0">
                <a:solidFill>
                  <a:schemeClr val="tx1"/>
                </a:solidFill>
              </a:rPr>
              <a:t>Resource </a:t>
            </a:r>
            <a:r>
              <a:rPr lang="en-CA" sz="1100" dirty="0">
                <a:solidFill>
                  <a:schemeClr val="tx1"/>
                </a:solidFill>
              </a:rPr>
              <a:t>Optimization Opportunity Overview Template</a:t>
            </a:r>
          </a:p>
          <a:p>
            <a:pPr marL="177800" indent="-177800">
              <a:buFont typeface="Arial" panose="020B0604020202020204" pitchFamily="34" charset="0"/>
              <a:buChar char="•"/>
            </a:pPr>
            <a:endParaRPr lang="en-CA" sz="1100" dirty="0">
              <a:solidFill>
                <a:schemeClr val="tx1"/>
              </a:solidFill>
            </a:endParaRPr>
          </a:p>
        </p:txBody>
      </p:sp>
      <p:sp>
        <p:nvSpPr>
          <p:cNvPr id="56" name="Rectangle 13"/>
          <p:cNvSpPr/>
          <p:nvPr/>
        </p:nvSpPr>
        <p:spPr>
          <a:xfrm>
            <a:off x="7539847" y="2380831"/>
            <a:ext cx="1376708" cy="592357"/>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smtClean="0"/>
              <a:t>3.2</a:t>
            </a:r>
            <a:endParaRPr lang="en-CA" sz="1400" b="1" i="1" dirty="0"/>
          </a:p>
        </p:txBody>
      </p:sp>
      <p:sp>
        <p:nvSpPr>
          <p:cNvPr id="57" name="Rectangle 16"/>
          <p:cNvSpPr/>
          <p:nvPr/>
        </p:nvSpPr>
        <p:spPr>
          <a:xfrm>
            <a:off x="3177275" y="2380831"/>
            <a:ext cx="1337627" cy="592357"/>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smtClean="0"/>
              <a:t>2.1</a:t>
            </a:r>
            <a:endParaRPr lang="en-CA" sz="1400" b="1" i="1" dirty="0"/>
          </a:p>
        </p:txBody>
      </p:sp>
      <p:sp>
        <p:nvSpPr>
          <p:cNvPr id="58" name="Rectangle 16"/>
          <p:cNvSpPr/>
          <p:nvPr/>
        </p:nvSpPr>
        <p:spPr>
          <a:xfrm>
            <a:off x="4623379" y="2380831"/>
            <a:ext cx="1337627" cy="592357"/>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CA" sz="1400" b="1" i="1" dirty="0" smtClean="0"/>
              <a:t>2.2</a:t>
            </a:r>
            <a:endParaRPr lang="en-CA" sz="1400" b="1" i="1" dirty="0"/>
          </a:p>
        </p:txBody>
      </p:sp>
      <p:sp>
        <p:nvSpPr>
          <p:cNvPr id="59" name="TextBox 58"/>
          <p:cNvSpPr txBox="1"/>
          <p:nvPr/>
        </p:nvSpPr>
        <p:spPr>
          <a:xfrm>
            <a:off x="270048" y="3077050"/>
            <a:ext cx="2780986" cy="307777"/>
          </a:xfrm>
          <a:prstGeom prst="rect">
            <a:avLst/>
          </a:prstGeom>
          <a:noFill/>
        </p:spPr>
        <p:txBody>
          <a:bodyPr wrap="square" rtlCol="0">
            <a:spAutoFit/>
          </a:bodyPr>
          <a:lstStyle/>
          <a:p>
            <a:pPr algn="ctr"/>
            <a:r>
              <a:rPr lang="en-CA" sz="1400" b="1" dirty="0" smtClean="0">
                <a:solidFill>
                  <a:schemeClr val="accent5"/>
                </a:solidFill>
              </a:rPr>
              <a:t>1-2 WEEKS ONE TIME</a:t>
            </a:r>
            <a:endParaRPr lang="en-CA" sz="1400" b="1" dirty="0">
              <a:solidFill>
                <a:schemeClr val="accent5"/>
              </a:solidFill>
            </a:endParaRPr>
          </a:p>
        </p:txBody>
      </p:sp>
      <p:sp>
        <p:nvSpPr>
          <p:cNvPr id="60" name="TextBox 59"/>
          <p:cNvSpPr txBox="1"/>
          <p:nvPr/>
        </p:nvSpPr>
        <p:spPr>
          <a:xfrm>
            <a:off x="3207323" y="3077050"/>
            <a:ext cx="2780986" cy="307777"/>
          </a:xfrm>
          <a:prstGeom prst="rect">
            <a:avLst/>
          </a:prstGeom>
          <a:noFill/>
        </p:spPr>
        <p:txBody>
          <a:bodyPr wrap="square" rtlCol="0">
            <a:spAutoFit/>
          </a:bodyPr>
          <a:lstStyle/>
          <a:p>
            <a:pPr algn="ctr"/>
            <a:r>
              <a:rPr lang="en-CA" sz="1400" b="1" dirty="0" smtClean="0">
                <a:solidFill>
                  <a:schemeClr val="accent5"/>
                </a:solidFill>
              </a:rPr>
              <a:t>3-18 WEEKS UPFRONT</a:t>
            </a:r>
            <a:endParaRPr lang="en-CA" sz="1400" b="1" dirty="0">
              <a:solidFill>
                <a:schemeClr val="accent5"/>
              </a:solidFill>
            </a:endParaRPr>
          </a:p>
        </p:txBody>
      </p:sp>
      <p:sp>
        <p:nvSpPr>
          <p:cNvPr id="61" name="TextBox 60"/>
          <p:cNvSpPr txBox="1"/>
          <p:nvPr/>
        </p:nvSpPr>
        <p:spPr>
          <a:xfrm>
            <a:off x="6114423" y="3077050"/>
            <a:ext cx="2780986" cy="307777"/>
          </a:xfrm>
          <a:prstGeom prst="rect">
            <a:avLst/>
          </a:prstGeom>
          <a:noFill/>
        </p:spPr>
        <p:txBody>
          <a:bodyPr wrap="square" rtlCol="0">
            <a:spAutoFit/>
          </a:bodyPr>
          <a:lstStyle/>
          <a:p>
            <a:pPr algn="ctr"/>
            <a:r>
              <a:rPr lang="en-CA" sz="1400" b="1" dirty="0" smtClean="0">
                <a:solidFill>
                  <a:schemeClr val="accent5"/>
                </a:solidFill>
              </a:rPr>
              <a:t>2 WEEKS + ONGOING</a:t>
            </a:r>
            <a:endParaRPr lang="en-CA" sz="1400" b="1" dirty="0">
              <a:solidFill>
                <a:schemeClr val="accent5"/>
              </a:solidFill>
            </a:endParaRPr>
          </a:p>
        </p:txBody>
      </p:sp>
    </p:spTree>
    <p:extLst>
      <p:ext uri="{BB962C8B-B14F-4D97-AF65-F5344CB8AC3E}">
        <p14:creationId xmlns:p14="http://schemas.microsoft.com/office/powerpoint/2010/main" val="1999147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1" name="Text Placeholder 12"/>
          <p:cNvSpPr>
            <a:spLocks noGrp="1"/>
          </p:cNvSpPr>
          <p:nvPr>
            <p:ph type="body" sz="quarter" idx="16"/>
          </p:nvPr>
        </p:nvSpPr>
        <p:spPr>
          <a:xfrm>
            <a:off x="246703" y="1607231"/>
            <a:ext cx="4041648" cy="1677491"/>
          </a:xfrm>
        </p:spPr>
        <p:txBody>
          <a:bodyPr/>
          <a:lstStyle/>
          <a:p>
            <a:r>
              <a:rPr lang="en-US" dirty="0"/>
              <a:t>CIO and Heads of IT</a:t>
            </a:r>
          </a:p>
        </p:txBody>
      </p:sp>
      <p:sp>
        <p:nvSpPr>
          <p:cNvPr id="17" name="Text Placeholder 13"/>
          <p:cNvSpPr>
            <a:spLocks noGrp="1"/>
          </p:cNvSpPr>
          <p:nvPr>
            <p:ph type="body" sz="quarter" idx="26"/>
          </p:nvPr>
        </p:nvSpPr>
        <p:spPr>
          <a:xfrm>
            <a:off x="4835436" y="1607231"/>
            <a:ext cx="4041648" cy="1973457"/>
          </a:xfrm>
        </p:spPr>
        <p:txBody>
          <a:bodyPr/>
          <a:lstStyle/>
          <a:p>
            <a:r>
              <a:rPr lang="en-US" dirty="0"/>
              <a:t>Identify your IT resources (both people and technology).</a:t>
            </a:r>
          </a:p>
          <a:p>
            <a:r>
              <a:rPr lang="en-US" dirty="0"/>
              <a:t>Assess your resource capacity and demand to determine </a:t>
            </a:r>
            <a:r>
              <a:rPr lang="en-US" dirty="0" smtClean="0"/>
              <a:t>under </a:t>
            </a:r>
            <a:r>
              <a:rPr lang="en-US" dirty="0"/>
              <a:t>or </a:t>
            </a:r>
            <a:r>
              <a:rPr lang="en-US" dirty="0" smtClean="0"/>
              <a:t>overutilization</a:t>
            </a:r>
            <a:r>
              <a:rPr lang="en-US" dirty="0"/>
              <a:t>.</a:t>
            </a:r>
          </a:p>
          <a:p>
            <a:r>
              <a:rPr lang="en-US" dirty="0"/>
              <a:t>Optimize your resources to balance resource capacity with demand.</a:t>
            </a:r>
          </a:p>
          <a:p>
            <a:r>
              <a:rPr lang="en-US" dirty="0"/>
              <a:t>Prove that IT can meet the needs of the business.</a:t>
            </a:r>
          </a:p>
        </p:txBody>
      </p:sp>
      <p:sp>
        <p:nvSpPr>
          <p:cNvPr id="18" name="Text Placeholder 14"/>
          <p:cNvSpPr>
            <a:spLocks noGrp="1"/>
          </p:cNvSpPr>
          <p:nvPr>
            <p:ph type="body" sz="quarter" idx="27"/>
          </p:nvPr>
        </p:nvSpPr>
        <p:spPr>
          <a:xfrm>
            <a:off x="246703" y="4252346"/>
            <a:ext cx="4041648" cy="1677491"/>
          </a:xfrm>
        </p:spPr>
        <p:txBody>
          <a:bodyPr/>
          <a:lstStyle/>
          <a:p>
            <a:r>
              <a:rPr lang="en-CA" dirty="0"/>
              <a:t>PMO and Heads of Project </a:t>
            </a:r>
            <a:r>
              <a:rPr lang="en-CA" dirty="0" smtClean="0"/>
              <a:t>Delivery</a:t>
            </a:r>
          </a:p>
          <a:p>
            <a:r>
              <a:rPr lang="en-CA" dirty="0" smtClean="0"/>
              <a:t>Service Owners / Managers</a:t>
            </a:r>
            <a:endParaRPr lang="en-CA" dirty="0"/>
          </a:p>
          <a:p>
            <a:endParaRPr lang="en-US" dirty="0"/>
          </a:p>
        </p:txBody>
      </p:sp>
      <p:sp>
        <p:nvSpPr>
          <p:cNvPr id="19" name="Text Placeholder 15"/>
          <p:cNvSpPr>
            <a:spLocks noGrp="1"/>
          </p:cNvSpPr>
          <p:nvPr>
            <p:ph type="body" sz="quarter" idx="28"/>
          </p:nvPr>
        </p:nvSpPr>
        <p:spPr>
          <a:xfrm>
            <a:off x="4830836" y="4248103"/>
            <a:ext cx="4041648" cy="1939052"/>
          </a:xfrm>
        </p:spPr>
        <p:txBody>
          <a:bodyPr/>
          <a:lstStyle/>
          <a:p>
            <a:r>
              <a:rPr lang="en-US" dirty="0"/>
              <a:t>Collect resource data in an efficient and effective way.</a:t>
            </a:r>
          </a:p>
          <a:p>
            <a:r>
              <a:rPr lang="en-US" dirty="0"/>
              <a:t>Analyze resource data to ensure that projects </a:t>
            </a:r>
            <a:r>
              <a:rPr lang="en-US" smtClean="0"/>
              <a:t>and operations </a:t>
            </a:r>
            <a:r>
              <a:rPr lang="en-US" dirty="0" smtClean="0"/>
              <a:t>can </a:t>
            </a:r>
            <a:r>
              <a:rPr lang="en-US" dirty="0"/>
              <a:t>be completed as required and with the requested resources.</a:t>
            </a:r>
          </a:p>
          <a:p>
            <a:r>
              <a:rPr lang="en-US" dirty="0"/>
              <a:t>Present the data to the CIO and make suggestions on the most appropriate optimization method.</a:t>
            </a:r>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11" name="Text Placeholder 2"/>
          <p:cNvSpPr>
            <a:spLocks noGrp="1"/>
          </p:cNvSpPr>
          <p:nvPr>
            <p:ph type="body" sz="quarter" idx="10"/>
          </p:nvPr>
        </p:nvSpPr>
        <p:spPr>
          <a:xfrm>
            <a:off x="247848" y="1535364"/>
            <a:ext cx="5257800" cy="1078992"/>
          </a:xfrm>
        </p:spPr>
        <p:txBody>
          <a:bodyPr/>
          <a:lstStyle/>
          <a:p>
            <a:r>
              <a:rPr lang="en-US" dirty="0" smtClean="0"/>
              <a:t>IT is frequently under pressure from the business to deliver projects and services within tight deadlines. When IT </a:t>
            </a:r>
            <a:r>
              <a:rPr lang="en-US" dirty="0"/>
              <a:t>cannot deliver on the people or technology side </a:t>
            </a:r>
            <a:r>
              <a:rPr lang="en-US" dirty="0" smtClean="0"/>
              <a:t>due to resource constraints, IT is often perceived as a bottleneck or inhibitor to success. </a:t>
            </a:r>
            <a:endParaRPr lang="en-US" dirty="0"/>
          </a:p>
        </p:txBody>
      </p:sp>
      <p:sp>
        <p:nvSpPr>
          <p:cNvPr id="12" name="Text Placeholder 3"/>
          <p:cNvSpPr>
            <a:spLocks noGrp="1"/>
          </p:cNvSpPr>
          <p:nvPr>
            <p:ph type="body" sz="quarter" idx="11"/>
          </p:nvPr>
        </p:nvSpPr>
        <p:spPr>
          <a:xfrm>
            <a:off x="247847" y="2974004"/>
            <a:ext cx="5323219" cy="1076983"/>
          </a:xfrm>
        </p:spPr>
        <p:txBody>
          <a:bodyPr/>
          <a:lstStyle/>
          <a:p>
            <a:r>
              <a:rPr lang="en-US" dirty="0" smtClean="0"/>
              <a:t>Without documented data on the use of people and technology resources, CIOs do not have the evidence they need to demonstrate the strain on IT and the need for increased staff or budget to cover demand. </a:t>
            </a:r>
          </a:p>
          <a:p>
            <a:r>
              <a:rPr lang="en-US" dirty="0" smtClean="0"/>
              <a:t>Software available on the market is expensive and building </a:t>
            </a:r>
            <a:r>
              <a:rPr lang="en-US" dirty="0"/>
              <a:t>from scratch </a:t>
            </a:r>
            <a:r>
              <a:rPr lang="en-US" dirty="0" smtClean="0"/>
              <a:t>is cumbersome. CIOs need reliable processes and tools to be successful. </a:t>
            </a:r>
            <a:endParaRPr lang="en-US" dirty="0"/>
          </a:p>
        </p:txBody>
      </p:sp>
      <p:sp>
        <p:nvSpPr>
          <p:cNvPr id="13" name="Text Placeholder 4"/>
          <p:cNvSpPr>
            <a:spLocks noGrp="1"/>
          </p:cNvSpPr>
          <p:nvPr>
            <p:ph type="body" sz="quarter" idx="12"/>
          </p:nvPr>
        </p:nvSpPr>
        <p:spPr>
          <a:xfrm>
            <a:off x="255868" y="4512653"/>
            <a:ext cx="8623607" cy="1808438"/>
          </a:xfrm>
        </p:spPr>
        <p:txBody>
          <a:bodyPr/>
          <a:lstStyle/>
          <a:p>
            <a:r>
              <a:rPr lang="en-US" dirty="0" smtClean="0"/>
              <a:t>Leverage Info-Tech’s resource optimization blueprint, tools, and templates to get started on your resource strategy today.  Our approach is grounded in COBIT 5, and provides a three-level maturity model for CIOs to right-size the effort and time they put into the program. Info-Tech’s five steps include:</a:t>
            </a:r>
          </a:p>
          <a:p>
            <a:pPr marL="590550" lvl="2" indent="-228600">
              <a:buSzPct val="100000"/>
              <a:buAutoNum type="arabicPeriod"/>
            </a:pPr>
            <a:r>
              <a:rPr lang="en-US" dirty="0" smtClean="0"/>
              <a:t>Structure the project to meet your defined goals</a:t>
            </a:r>
          </a:p>
          <a:p>
            <a:pPr marL="590550" lvl="2" indent="-228600">
              <a:buSzPct val="100000"/>
              <a:buAutoNum type="arabicPeriod"/>
            </a:pPr>
            <a:r>
              <a:rPr lang="en-US" dirty="0" smtClean="0"/>
              <a:t>Identify your people and technology capacity</a:t>
            </a:r>
          </a:p>
          <a:p>
            <a:pPr marL="590550" lvl="2" indent="-228600">
              <a:buSzPct val="100000"/>
              <a:buAutoNum type="arabicPeriod"/>
            </a:pPr>
            <a:r>
              <a:rPr lang="en-US" dirty="0" smtClean="0"/>
              <a:t>Identify your people and technology demand</a:t>
            </a:r>
          </a:p>
          <a:p>
            <a:pPr marL="590550" lvl="2" indent="-228600">
              <a:buSzPct val="100000"/>
              <a:buAutoNum type="arabicPeriod"/>
            </a:pPr>
            <a:r>
              <a:rPr lang="en-US" dirty="0" smtClean="0"/>
              <a:t>Optimize your resource strategy</a:t>
            </a:r>
          </a:p>
          <a:p>
            <a:pPr marL="590550" lvl="2" indent="-228600">
              <a:buSzPct val="100000"/>
              <a:buAutoNum type="arabicPeriod"/>
            </a:pPr>
            <a:r>
              <a:rPr lang="en-US" dirty="0" smtClean="0"/>
              <a:t>Leverage your resource strategy</a:t>
            </a:r>
          </a:p>
        </p:txBody>
      </p:sp>
      <p:sp>
        <p:nvSpPr>
          <p:cNvPr id="14" name="Text Placeholder 5"/>
          <p:cNvSpPr>
            <a:spLocks noGrp="1"/>
          </p:cNvSpPr>
          <p:nvPr>
            <p:ph type="body" sz="quarter" idx="4294967295"/>
          </p:nvPr>
        </p:nvSpPr>
        <p:spPr>
          <a:xfrm>
            <a:off x="5737241" y="1513089"/>
            <a:ext cx="3083231" cy="2523241"/>
          </a:xfrm>
          <a:ln>
            <a:noFill/>
          </a:ln>
        </p:spPr>
        <p:txBody>
          <a:bodyPr/>
          <a:lstStyle/>
          <a:p>
            <a:r>
              <a:rPr lang="en-CA" b="1" dirty="0"/>
              <a:t>Turn </a:t>
            </a:r>
            <a:r>
              <a:rPr lang="en-CA" b="1" dirty="0" smtClean="0"/>
              <a:t>“I think” into “I know.” </a:t>
            </a:r>
            <a:r>
              <a:rPr lang="en-CA" dirty="0"/>
              <a:t>Take the </a:t>
            </a:r>
            <a:r>
              <a:rPr lang="en-CA" dirty="0" smtClean="0"/>
              <a:t>emotion </a:t>
            </a:r>
            <a:r>
              <a:rPr lang="en-CA" dirty="0"/>
              <a:t>out of decision </a:t>
            </a:r>
            <a:r>
              <a:rPr lang="en-CA" dirty="0" smtClean="0"/>
              <a:t>making by using data to prove the need for budget and staffing changes.</a:t>
            </a:r>
            <a:endParaRPr lang="en-CA" b="1" dirty="0" smtClean="0"/>
          </a:p>
          <a:p>
            <a:r>
              <a:rPr lang="en-CA" b="1" dirty="0" smtClean="0"/>
              <a:t>Right-size your resource strategy!  You </a:t>
            </a:r>
            <a:r>
              <a:rPr lang="en-CA" b="1" dirty="0"/>
              <a:t>don’t need to know or do everything to get results </a:t>
            </a:r>
            <a:r>
              <a:rPr lang="en-CA" dirty="0"/>
              <a:t>– </a:t>
            </a:r>
            <a:r>
              <a:rPr lang="en-CA" dirty="0" smtClean="0"/>
              <a:t>know your limits and plan within them. </a:t>
            </a:r>
            <a:endParaRPr lang="en-CA" b="1" dirty="0"/>
          </a:p>
          <a:p>
            <a:r>
              <a:rPr lang="en-CA" b="1" dirty="0"/>
              <a:t>Take an agile approach to optimization </a:t>
            </a:r>
            <a:r>
              <a:rPr lang="en-CA" dirty="0"/>
              <a:t>– </a:t>
            </a:r>
            <a:r>
              <a:rPr lang="en-CA" dirty="0" smtClean="0"/>
              <a:t>and if </a:t>
            </a:r>
            <a:r>
              <a:rPr lang="en-CA" dirty="0"/>
              <a:t>you don’t </a:t>
            </a:r>
            <a:r>
              <a:rPr lang="en-CA" dirty="0" smtClean="0"/>
              <a:t>succeed the first time, try </a:t>
            </a:r>
            <a:r>
              <a:rPr lang="en-CA" dirty="0"/>
              <a:t>again. </a:t>
            </a:r>
            <a:endParaRPr lang="en-CA" dirty="0" smtClean="0"/>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Maximize the value of your people and technology resources through effective planning and optimization</a:t>
            </a:r>
          </a:p>
        </p:txBody>
      </p:sp>
      <p:sp>
        <p:nvSpPr>
          <p:cNvPr id="19" name="Rectangle 18"/>
          <p:cNvSpPr/>
          <p:nvPr/>
        </p:nvSpPr>
        <p:spPr>
          <a:xfrm>
            <a:off x="294249" y="1177187"/>
            <a:ext cx="8580187" cy="5083763"/>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p:nvSpPr>
        <p:spPr>
          <a:xfrm>
            <a:off x="371175" y="1278720"/>
            <a:ext cx="4036365" cy="14687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144000" bIns="72000" rtlCol="0" anchor="t"/>
          <a:lstStyle/>
          <a:p>
            <a:r>
              <a:rPr lang="en-CA" sz="1400" b="1" dirty="0">
                <a:solidFill>
                  <a:schemeClr val="tx1"/>
                </a:solidFill>
              </a:rPr>
              <a:t>A resource strategy is a high level plan of how IT resources will be spent in a year. </a:t>
            </a:r>
            <a:r>
              <a:rPr lang="en-CA" sz="1400" dirty="0">
                <a:solidFill>
                  <a:schemeClr val="tx1"/>
                </a:solidFill>
              </a:rPr>
              <a:t>The resource strategy details which people and technology resources are available, how they will be utilized, and ensures spending and utilization is </a:t>
            </a:r>
            <a:r>
              <a:rPr lang="en-CA" sz="1400" dirty="0" smtClean="0">
                <a:solidFill>
                  <a:schemeClr val="tx1"/>
                </a:solidFill>
              </a:rPr>
              <a:t>matched </a:t>
            </a:r>
            <a:r>
              <a:rPr lang="en-CA" sz="1400" dirty="0">
                <a:solidFill>
                  <a:schemeClr val="tx1"/>
                </a:solidFill>
              </a:rPr>
              <a:t>throughout the year. </a:t>
            </a:r>
            <a:endParaRPr lang="en-CA" sz="1400" b="1" dirty="0">
              <a:solidFill>
                <a:schemeClr val="tx1"/>
              </a:solidFill>
            </a:endParaRPr>
          </a:p>
        </p:txBody>
      </p:sp>
      <p:sp>
        <p:nvSpPr>
          <p:cNvPr id="21" name="Rectangle 20"/>
          <p:cNvSpPr/>
          <p:nvPr/>
        </p:nvSpPr>
        <p:spPr>
          <a:xfrm>
            <a:off x="371174" y="2822594"/>
            <a:ext cx="4036365" cy="2226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144000" rIns="144000" bIns="72000" rtlCol="0" anchor="t"/>
          <a:lstStyle/>
          <a:p>
            <a:r>
              <a:rPr lang="en-CA" sz="1400" b="1" dirty="0">
                <a:solidFill>
                  <a:schemeClr val="tx1"/>
                </a:solidFill>
              </a:rPr>
              <a:t>Resource strategies should enable the corporate and IT strategies. </a:t>
            </a:r>
            <a:r>
              <a:rPr lang="en-CA" sz="1400" dirty="0" smtClean="0">
                <a:solidFill>
                  <a:schemeClr val="tx1"/>
                </a:solidFill>
              </a:rPr>
              <a:t>To </a:t>
            </a:r>
            <a:r>
              <a:rPr lang="en-CA" sz="1400" dirty="0">
                <a:solidFill>
                  <a:schemeClr val="tx1"/>
                </a:solidFill>
              </a:rPr>
              <a:t>do so they need to be designed purposely with business objectives in mind. </a:t>
            </a:r>
            <a:r>
              <a:rPr lang="en-CA" sz="1400" dirty="0" smtClean="0">
                <a:solidFill>
                  <a:schemeClr val="tx1"/>
                </a:solidFill>
              </a:rPr>
              <a:t>Too </a:t>
            </a:r>
            <a:r>
              <a:rPr lang="en-CA" sz="1400" dirty="0">
                <a:solidFill>
                  <a:schemeClr val="tx1"/>
                </a:solidFill>
              </a:rPr>
              <a:t>often, an organization’s resource usage is reactive, or ad hoc. </a:t>
            </a:r>
            <a:r>
              <a:rPr lang="en-CA" sz="1400" dirty="0" smtClean="0">
                <a:solidFill>
                  <a:schemeClr val="tx1"/>
                </a:solidFill>
              </a:rPr>
              <a:t>These “band-aid” </a:t>
            </a:r>
            <a:r>
              <a:rPr lang="en-CA" sz="1400" dirty="0">
                <a:solidFill>
                  <a:schemeClr val="tx1"/>
                </a:solidFill>
              </a:rPr>
              <a:t>solutions to resourcing mean that organizations are unable to meet project needs on </a:t>
            </a:r>
            <a:r>
              <a:rPr lang="en-CA" sz="1400" dirty="0" smtClean="0">
                <a:solidFill>
                  <a:schemeClr val="tx1"/>
                </a:solidFill>
              </a:rPr>
              <a:t>time, on budget, </a:t>
            </a:r>
            <a:r>
              <a:rPr lang="en-CA" sz="1400" dirty="0">
                <a:solidFill>
                  <a:schemeClr val="tx1"/>
                </a:solidFill>
              </a:rPr>
              <a:t>and result in reputational losses to IT when they are unable to deliver.</a:t>
            </a:r>
          </a:p>
        </p:txBody>
      </p:sp>
      <p:sp>
        <p:nvSpPr>
          <p:cNvPr id="22" name="Rectangle 12"/>
          <p:cNvSpPr/>
          <p:nvPr/>
        </p:nvSpPr>
        <p:spPr>
          <a:xfrm>
            <a:off x="371174" y="5092065"/>
            <a:ext cx="4036365" cy="11688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44000" tIns="72000" rIns="252000" bIns="72000" rtlCol="0" anchor="t"/>
          <a:lstStyle/>
          <a:p>
            <a:pPr lvl="0"/>
            <a:r>
              <a:rPr lang="en-US" sz="1400" b="1" dirty="0">
                <a:solidFill>
                  <a:srgbClr val="333333"/>
                </a:solidFill>
              </a:rPr>
              <a:t>Organizations with optimized resource strategies turn data into action. </a:t>
            </a:r>
            <a:r>
              <a:rPr lang="en-US" sz="1400" dirty="0">
                <a:solidFill>
                  <a:srgbClr val="333333"/>
                </a:solidFill>
              </a:rPr>
              <a:t>By doing </a:t>
            </a:r>
            <a:r>
              <a:rPr lang="en-US" sz="1400" dirty="0" smtClean="0">
                <a:solidFill>
                  <a:srgbClr val="333333"/>
                </a:solidFill>
              </a:rPr>
              <a:t>so, </a:t>
            </a:r>
            <a:r>
              <a:rPr lang="en-US" sz="1400" dirty="0">
                <a:solidFill>
                  <a:srgbClr val="333333"/>
                </a:solidFill>
              </a:rPr>
              <a:t>IT moves from a reactive to a proactive footing, anticipating problems before they are problems.</a:t>
            </a:r>
          </a:p>
          <a:p>
            <a:endParaRPr lang="en-CA" sz="1400" dirty="0">
              <a:solidFill>
                <a:schemeClr val="tx1"/>
              </a:solidFill>
            </a:endParaRPr>
          </a:p>
        </p:txBody>
      </p:sp>
      <p:cxnSp>
        <p:nvCxnSpPr>
          <p:cNvPr id="24" name="Straight Connector 2"/>
          <p:cNvCxnSpPr/>
          <p:nvPr/>
        </p:nvCxnSpPr>
        <p:spPr>
          <a:xfrm>
            <a:off x="5551586" y="6046689"/>
            <a:ext cx="2865566"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4561026" y="2222113"/>
            <a:ext cx="4359003" cy="4054087"/>
            <a:chOff x="4212330" y="1308628"/>
            <a:chExt cx="4675153" cy="4527591"/>
          </a:xfrm>
        </p:grpSpPr>
        <p:cxnSp>
          <p:nvCxnSpPr>
            <p:cNvPr id="27" name="Straight Connector 2"/>
            <p:cNvCxnSpPr/>
            <p:nvPr/>
          </p:nvCxnSpPr>
          <p:spPr>
            <a:xfrm>
              <a:off x="5100120" y="4172249"/>
              <a:ext cx="3073400"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3"/>
            <p:cNvCxnSpPr/>
            <p:nvPr/>
          </p:nvCxnSpPr>
          <p:spPr>
            <a:xfrm>
              <a:off x="5274733" y="2800649"/>
              <a:ext cx="2370667"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Oval 13"/>
            <p:cNvSpPr/>
            <p:nvPr/>
          </p:nvSpPr>
          <p:spPr>
            <a:xfrm>
              <a:off x="4212330" y="1308628"/>
              <a:ext cx="1701908" cy="1731024"/>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4000" b="1" dirty="0"/>
                <a:t>60</a:t>
              </a:r>
              <a:r>
                <a:rPr lang="en-CA" sz="4000" b="1" dirty="0" smtClean="0"/>
                <a:t>%</a:t>
              </a:r>
              <a:endParaRPr lang="en-CA" sz="4000" b="1" dirty="0"/>
            </a:p>
          </p:txBody>
        </p:sp>
        <p:sp>
          <p:nvSpPr>
            <p:cNvPr id="30" name="Oval 17"/>
            <p:cNvSpPr/>
            <p:nvPr/>
          </p:nvSpPr>
          <p:spPr>
            <a:xfrm>
              <a:off x="7117094" y="2632102"/>
              <a:ext cx="1770389" cy="1833622"/>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4000" b="1" dirty="0" smtClean="0"/>
                <a:t>47%</a:t>
              </a:r>
              <a:endParaRPr lang="en-CA" sz="4000" b="1" dirty="0"/>
            </a:p>
          </p:txBody>
        </p:sp>
        <p:sp>
          <p:nvSpPr>
            <p:cNvPr id="31" name="Oval 25"/>
            <p:cNvSpPr/>
            <p:nvPr/>
          </p:nvSpPr>
          <p:spPr>
            <a:xfrm>
              <a:off x="4227770" y="4103222"/>
              <a:ext cx="1686468" cy="1732997"/>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A" sz="4000" b="1" dirty="0" smtClean="0"/>
                <a:t>50%</a:t>
              </a:r>
              <a:endParaRPr lang="en-CA" sz="4000" b="1" dirty="0"/>
            </a:p>
          </p:txBody>
        </p:sp>
        <p:sp>
          <p:nvSpPr>
            <p:cNvPr id="32" name="TextBox 26"/>
            <p:cNvSpPr txBox="1"/>
            <p:nvPr/>
          </p:nvSpPr>
          <p:spPr>
            <a:xfrm>
              <a:off x="5945396" y="4640245"/>
              <a:ext cx="2678553" cy="824938"/>
            </a:xfrm>
            <a:prstGeom prst="rect">
              <a:avLst/>
            </a:prstGeom>
            <a:noFill/>
          </p:spPr>
          <p:txBody>
            <a:bodyPr wrap="square" rtlCol="0">
              <a:spAutoFit/>
            </a:bodyPr>
            <a:lstStyle/>
            <a:p>
              <a:r>
                <a:rPr lang="en-CA" sz="1400" dirty="0" smtClean="0"/>
                <a:t>cited </a:t>
              </a:r>
              <a:r>
                <a:rPr lang="en-CA" sz="1400" dirty="0"/>
                <a:t>the risk of increased project costs as a top </a:t>
              </a:r>
              <a:r>
                <a:rPr lang="en-CA" sz="1400" dirty="0" smtClean="0"/>
                <a:t>challenge.</a:t>
              </a:r>
              <a:endParaRPr lang="en-CA" sz="1400" i="1" dirty="0"/>
            </a:p>
          </p:txBody>
        </p:sp>
        <p:sp>
          <p:nvSpPr>
            <p:cNvPr id="33" name="TextBox 15"/>
            <p:cNvSpPr txBox="1"/>
            <p:nvPr/>
          </p:nvSpPr>
          <p:spPr>
            <a:xfrm>
              <a:off x="5914237" y="1560838"/>
              <a:ext cx="2709712" cy="1065544"/>
            </a:xfrm>
            <a:prstGeom prst="rect">
              <a:avLst/>
            </a:prstGeom>
            <a:noFill/>
          </p:spPr>
          <p:txBody>
            <a:bodyPr wrap="square" rtlCol="0">
              <a:spAutoFit/>
            </a:bodyPr>
            <a:lstStyle/>
            <a:p>
              <a:r>
                <a:rPr lang="en-CA" sz="1400" dirty="0" smtClean="0"/>
                <a:t>of </a:t>
              </a:r>
              <a:r>
                <a:rPr lang="en-CA" sz="1400" dirty="0"/>
                <a:t>IT and PMO leaders </a:t>
              </a:r>
              <a:r>
                <a:rPr lang="en-CA" sz="1400" dirty="0" smtClean="0"/>
                <a:t>selected </a:t>
              </a:r>
              <a:r>
                <a:rPr lang="en-CA" sz="1400" dirty="0"/>
                <a:t>resource </a:t>
              </a:r>
              <a:r>
                <a:rPr lang="en-CA" sz="1400" dirty="0" smtClean="0"/>
                <a:t>over-commitment </a:t>
              </a:r>
              <a:r>
                <a:rPr lang="en-CA" sz="1400" dirty="0"/>
                <a:t>as their top pain point.</a:t>
              </a:r>
            </a:p>
          </p:txBody>
        </p:sp>
        <p:sp>
          <p:nvSpPr>
            <p:cNvPr id="36" name="TextBox 15"/>
            <p:cNvSpPr txBox="1"/>
            <p:nvPr/>
          </p:nvSpPr>
          <p:spPr>
            <a:xfrm>
              <a:off x="4294445" y="3039652"/>
              <a:ext cx="2826512" cy="1065544"/>
            </a:xfrm>
            <a:prstGeom prst="rect">
              <a:avLst/>
            </a:prstGeom>
            <a:noFill/>
          </p:spPr>
          <p:txBody>
            <a:bodyPr wrap="square" rtlCol="0">
              <a:spAutoFit/>
            </a:bodyPr>
            <a:lstStyle/>
            <a:p>
              <a:pPr algn="r"/>
              <a:r>
                <a:rPr lang="en-CA" sz="1400" dirty="0" smtClean="0"/>
                <a:t>The #1 </a:t>
              </a:r>
              <a:r>
                <a:rPr lang="en-CA" sz="1400" dirty="0"/>
                <a:t>risk of not improving resource planning and capacity is the inability to complete projects on time.</a:t>
              </a:r>
            </a:p>
          </p:txBody>
        </p:sp>
      </p:grpSp>
      <p:sp>
        <p:nvSpPr>
          <p:cNvPr id="37" name="Rectangle 36"/>
          <p:cNvSpPr/>
          <p:nvPr/>
        </p:nvSpPr>
        <p:spPr>
          <a:xfrm>
            <a:off x="4561026" y="1272682"/>
            <a:ext cx="4625704" cy="830997"/>
          </a:xfrm>
          <a:prstGeom prst="rect">
            <a:avLst/>
          </a:prstGeom>
        </p:spPr>
        <p:txBody>
          <a:bodyPr wrap="square">
            <a:spAutoFit/>
          </a:bodyPr>
          <a:lstStyle/>
          <a:p>
            <a:r>
              <a:rPr lang="en-CA" sz="1600" b="1" dirty="0">
                <a:solidFill>
                  <a:schemeClr val="accent1"/>
                </a:solidFill>
              </a:rPr>
              <a:t>ACCORDING TO THE 2014 RESOURCE MANAGEMENT AND CAPACITY PLANNING STUDY BY </a:t>
            </a:r>
            <a:r>
              <a:rPr lang="en-CA" sz="1600" b="1" dirty="0" smtClean="0">
                <a:solidFill>
                  <a:schemeClr val="accent1"/>
                </a:solidFill>
              </a:rPr>
              <a:t>PLANVIEW</a:t>
            </a:r>
            <a:endParaRPr lang="en-CA" sz="1600" b="1" dirty="0">
              <a:solidFill>
                <a:schemeClr val="accent1"/>
              </a:solidFill>
            </a:endParaRPr>
          </a:p>
        </p:txBody>
      </p:sp>
      <p:sp>
        <p:nvSpPr>
          <p:cNvPr id="38" name="Rectangle 37"/>
          <p:cNvSpPr/>
          <p:nvPr/>
        </p:nvSpPr>
        <p:spPr>
          <a:xfrm>
            <a:off x="7282387" y="6029979"/>
            <a:ext cx="1213794" cy="246221"/>
          </a:xfrm>
          <a:prstGeom prst="rect">
            <a:avLst/>
          </a:prstGeom>
        </p:spPr>
        <p:txBody>
          <a:bodyPr wrap="none">
            <a:spAutoFit/>
          </a:bodyPr>
          <a:lstStyle/>
          <a:p>
            <a:pPr algn="ctr"/>
            <a:r>
              <a:rPr lang="en-CA" sz="1000" dirty="0" smtClean="0"/>
              <a:t>Source</a:t>
            </a:r>
            <a:r>
              <a:rPr lang="en-CA" sz="1000" dirty="0"/>
              <a:t>: </a:t>
            </a:r>
            <a:r>
              <a:rPr lang="en-CA" sz="1000" dirty="0" smtClean="0">
                <a:hlinkClick r:id="rId2"/>
              </a:rPr>
              <a:t>Planview</a:t>
            </a:r>
            <a:endParaRPr lang="en-CA" sz="1000" dirty="0"/>
          </a:p>
        </p:txBody>
      </p:sp>
    </p:spTree>
    <p:extLst>
      <p:ext uri="{BB962C8B-B14F-4D97-AF65-F5344CB8AC3E}">
        <p14:creationId xmlns:p14="http://schemas.microsoft.com/office/powerpoint/2010/main" val="316466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Harness the benefits of an optimized IT resource strategy</a:t>
            </a:r>
            <a:endParaRPr lang="en-CA" dirty="0"/>
          </a:p>
        </p:txBody>
      </p:sp>
      <p:sp>
        <p:nvSpPr>
          <p:cNvPr id="35" name="Rectangle 34"/>
          <p:cNvSpPr/>
          <p:nvPr/>
        </p:nvSpPr>
        <p:spPr>
          <a:xfrm>
            <a:off x="251520" y="1177187"/>
            <a:ext cx="2835925" cy="5083763"/>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36" name="Straight Connector 2"/>
          <p:cNvCxnSpPr/>
          <p:nvPr/>
        </p:nvCxnSpPr>
        <p:spPr>
          <a:xfrm flipH="1">
            <a:off x="3657298" y="2503532"/>
            <a:ext cx="5220000" cy="0"/>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2"/>
          <p:cNvCxnSpPr/>
          <p:nvPr/>
        </p:nvCxnSpPr>
        <p:spPr>
          <a:xfrm flipH="1">
            <a:off x="3657298" y="3542656"/>
            <a:ext cx="5220000" cy="0"/>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2"/>
          <p:cNvCxnSpPr/>
          <p:nvPr/>
        </p:nvCxnSpPr>
        <p:spPr>
          <a:xfrm flipH="1">
            <a:off x="3657298" y="4416311"/>
            <a:ext cx="5220000" cy="0"/>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2"/>
          <p:cNvCxnSpPr/>
          <p:nvPr/>
        </p:nvCxnSpPr>
        <p:spPr>
          <a:xfrm flipH="1">
            <a:off x="3657298" y="5455435"/>
            <a:ext cx="5220000" cy="0"/>
          </a:xfrm>
          <a:prstGeom prst="line">
            <a:avLst/>
          </a:prstGeom>
          <a:ln w="25400">
            <a:solidFill>
              <a:schemeClr val="bg1">
                <a:lumMod val="9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2" name="Rectangle 22"/>
          <p:cNvSpPr/>
          <p:nvPr/>
        </p:nvSpPr>
        <p:spPr>
          <a:xfrm>
            <a:off x="3657298" y="1603532"/>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en-CA" sz="1200" b="1" dirty="0" smtClean="0">
                <a:solidFill>
                  <a:schemeClr val="tx1"/>
                </a:solidFill>
              </a:rPr>
              <a:t>Limit unplanned costs</a:t>
            </a:r>
            <a:r>
              <a:rPr lang="en-CA" sz="1200" b="1" dirty="0">
                <a:solidFill>
                  <a:schemeClr val="tx1"/>
                </a:solidFill>
              </a:rPr>
              <a:t> </a:t>
            </a:r>
            <a:r>
              <a:rPr lang="en-CA" sz="1200" dirty="0" smtClean="0">
                <a:solidFill>
                  <a:schemeClr val="tx1"/>
                </a:solidFill>
              </a:rPr>
              <a:t>by knowing when resource needs are coming and procuring at the most affordable times, in the most accurate quantities. Leverage this to build, buy, or rent (contract) people and technology based on demand.</a:t>
            </a:r>
            <a:endParaRPr lang="en-CA" sz="1200" dirty="0">
              <a:solidFill>
                <a:schemeClr val="tx1"/>
              </a:solidFill>
            </a:endParaRPr>
          </a:p>
        </p:txBody>
      </p:sp>
      <p:sp>
        <p:nvSpPr>
          <p:cNvPr id="43" name="Chevron 42"/>
          <p:cNvSpPr/>
          <p:nvPr/>
        </p:nvSpPr>
        <p:spPr>
          <a:xfrm>
            <a:off x="3284706" y="1792047"/>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44" name="Group 43"/>
          <p:cNvGrpSpPr/>
          <p:nvPr/>
        </p:nvGrpSpPr>
        <p:grpSpPr>
          <a:xfrm>
            <a:off x="332721" y="1693532"/>
            <a:ext cx="2673522" cy="792000"/>
            <a:chOff x="316068" y="1693532"/>
            <a:chExt cx="2673522" cy="792000"/>
          </a:xfrm>
        </p:grpSpPr>
        <p:sp>
          <p:nvSpPr>
            <p:cNvPr id="45" name="Rectangle 23"/>
            <p:cNvSpPr/>
            <p:nvPr/>
          </p:nvSpPr>
          <p:spPr>
            <a:xfrm>
              <a:off x="316068" y="1693532"/>
              <a:ext cx="2673522"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Optimize Spending</a:t>
              </a:r>
              <a:endParaRPr lang="en-CA" sz="1400" b="1" dirty="0">
                <a:solidFill>
                  <a:srgbClr val="FFFFFF"/>
                </a:solidFill>
              </a:endParaRPr>
            </a:p>
          </p:txBody>
        </p:sp>
        <p:sp>
          <p:nvSpPr>
            <p:cNvPr id="46" name="Oval 45"/>
            <p:cNvSpPr>
              <a:spLocks noChangeAspect="1"/>
            </p:cNvSpPr>
            <p:nvPr/>
          </p:nvSpPr>
          <p:spPr>
            <a:xfrm>
              <a:off x="412333" y="1892197"/>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1</a:t>
              </a:r>
            </a:p>
          </p:txBody>
        </p:sp>
      </p:grpSp>
      <p:sp>
        <p:nvSpPr>
          <p:cNvPr id="47" name="Rectangle 22"/>
          <p:cNvSpPr/>
          <p:nvPr/>
        </p:nvSpPr>
        <p:spPr>
          <a:xfrm>
            <a:off x="3657298" y="5459349"/>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CA" sz="1200" b="1" dirty="0" smtClean="0">
                <a:solidFill>
                  <a:srgbClr val="333333"/>
                </a:solidFill>
              </a:rPr>
              <a:t>Ensure the most appropriate resources are on the most appropriate projects</a:t>
            </a:r>
            <a:r>
              <a:rPr lang="en-CA" sz="1200" dirty="0" smtClean="0">
                <a:solidFill>
                  <a:srgbClr val="333333"/>
                </a:solidFill>
              </a:rPr>
              <a:t>, and have concrete data on your project planning effectiveness to improve your processes.</a:t>
            </a:r>
          </a:p>
        </p:txBody>
      </p:sp>
      <p:sp>
        <p:nvSpPr>
          <p:cNvPr id="48" name="Chevron 47"/>
          <p:cNvSpPr/>
          <p:nvPr/>
        </p:nvSpPr>
        <p:spPr>
          <a:xfrm>
            <a:off x="3294425" y="5647864"/>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49" name="Group 48"/>
          <p:cNvGrpSpPr/>
          <p:nvPr/>
        </p:nvGrpSpPr>
        <p:grpSpPr>
          <a:xfrm>
            <a:off x="337581" y="5482779"/>
            <a:ext cx="2663803" cy="792000"/>
            <a:chOff x="316068" y="5482779"/>
            <a:chExt cx="2663803" cy="792000"/>
          </a:xfrm>
        </p:grpSpPr>
        <p:sp>
          <p:nvSpPr>
            <p:cNvPr id="50" name="Rectangle 23"/>
            <p:cNvSpPr/>
            <p:nvPr/>
          </p:nvSpPr>
          <p:spPr>
            <a:xfrm>
              <a:off x="316068" y="5482779"/>
              <a:ext cx="2663803"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Increase Effectiveness</a:t>
              </a:r>
              <a:endParaRPr lang="en-CA" sz="1400" b="1" dirty="0">
                <a:solidFill>
                  <a:srgbClr val="FFFFFF"/>
                </a:solidFill>
              </a:endParaRPr>
            </a:p>
          </p:txBody>
        </p:sp>
        <p:sp>
          <p:nvSpPr>
            <p:cNvPr id="51" name="Oval 50"/>
            <p:cNvSpPr>
              <a:spLocks noChangeAspect="1"/>
            </p:cNvSpPr>
            <p:nvPr/>
          </p:nvSpPr>
          <p:spPr>
            <a:xfrm>
              <a:off x="412333" y="5720797"/>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smtClean="0">
                  <a:solidFill>
                    <a:srgbClr val="FFFFFF"/>
                  </a:solidFill>
                </a:rPr>
                <a:t>5</a:t>
              </a:r>
              <a:endParaRPr lang="en-CA" sz="2400" b="1" dirty="0">
                <a:solidFill>
                  <a:srgbClr val="FFFFFF"/>
                </a:solidFill>
              </a:endParaRPr>
            </a:p>
          </p:txBody>
        </p:sp>
      </p:grpSp>
      <p:sp>
        <p:nvSpPr>
          <p:cNvPr id="52" name="Rectangle 22"/>
          <p:cNvSpPr/>
          <p:nvPr/>
        </p:nvSpPr>
        <p:spPr>
          <a:xfrm>
            <a:off x="3657298" y="4495394"/>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CA" sz="1200" b="1" dirty="0" smtClean="0">
                <a:solidFill>
                  <a:srgbClr val="333333"/>
                </a:solidFill>
              </a:rPr>
              <a:t>Limit employee need for “fire-fighting”</a:t>
            </a:r>
            <a:r>
              <a:rPr lang="en-CA" sz="1200" dirty="0" smtClean="0">
                <a:solidFill>
                  <a:srgbClr val="333333"/>
                </a:solidFill>
              </a:rPr>
              <a:t> and level work expectations to ensure productivity throughout the year, and identify when and why overtime hours are needed.  </a:t>
            </a:r>
            <a:endParaRPr lang="en-CA" sz="1200" dirty="0">
              <a:solidFill>
                <a:srgbClr val="333333"/>
              </a:solidFill>
            </a:endParaRPr>
          </a:p>
        </p:txBody>
      </p:sp>
      <p:sp>
        <p:nvSpPr>
          <p:cNvPr id="53" name="Chevron 52"/>
          <p:cNvSpPr/>
          <p:nvPr/>
        </p:nvSpPr>
        <p:spPr>
          <a:xfrm>
            <a:off x="3284704" y="4683909"/>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54" name="Group 53"/>
          <p:cNvGrpSpPr/>
          <p:nvPr/>
        </p:nvGrpSpPr>
        <p:grpSpPr>
          <a:xfrm>
            <a:off x="332721" y="4532011"/>
            <a:ext cx="2673523" cy="792000"/>
            <a:chOff x="316068" y="4518824"/>
            <a:chExt cx="2673523" cy="792000"/>
          </a:xfrm>
        </p:grpSpPr>
        <p:sp>
          <p:nvSpPr>
            <p:cNvPr id="63" name="Rectangle 23"/>
            <p:cNvSpPr/>
            <p:nvPr/>
          </p:nvSpPr>
          <p:spPr>
            <a:xfrm>
              <a:off x="316068" y="4518824"/>
              <a:ext cx="2673523"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Improve Employee Morale</a:t>
              </a:r>
              <a:endParaRPr lang="en-CA" sz="1400" b="1" dirty="0">
                <a:solidFill>
                  <a:srgbClr val="FFFFFF"/>
                </a:solidFill>
              </a:endParaRPr>
            </a:p>
          </p:txBody>
        </p:sp>
        <p:sp>
          <p:nvSpPr>
            <p:cNvPr id="64" name="Oval 63"/>
            <p:cNvSpPr>
              <a:spLocks noChangeAspect="1"/>
            </p:cNvSpPr>
            <p:nvPr/>
          </p:nvSpPr>
          <p:spPr>
            <a:xfrm>
              <a:off x="412333" y="4741263"/>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smtClean="0">
                  <a:solidFill>
                    <a:srgbClr val="FFFFFF"/>
                  </a:solidFill>
                </a:rPr>
                <a:t>4</a:t>
              </a:r>
              <a:endParaRPr lang="en-CA" sz="2400" b="1" dirty="0">
                <a:solidFill>
                  <a:srgbClr val="FFFFFF"/>
                </a:solidFill>
              </a:endParaRPr>
            </a:p>
          </p:txBody>
        </p:sp>
      </p:grpSp>
      <p:sp>
        <p:nvSpPr>
          <p:cNvPr id="65" name="TextBox 64"/>
          <p:cNvSpPr txBox="1"/>
          <p:nvPr/>
        </p:nvSpPr>
        <p:spPr>
          <a:xfrm>
            <a:off x="241800" y="1235620"/>
            <a:ext cx="2048638" cy="369332"/>
          </a:xfrm>
          <a:prstGeom prst="rect">
            <a:avLst/>
          </a:prstGeom>
          <a:noFill/>
        </p:spPr>
        <p:txBody>
          <a:bodyPr wrap="none" rtlCol="0">
            <a:spAutoFit/>
          </a:bodyPr>
          <a:lstStyle/>
          <a:p>
            <a:r>
              <a:rPr lang="en-CA" b="1" dirty="0" smtClean="0">
                <a:solidFill>
                  <a:schemeClr val="tx1">
                    <a:lumMod val="60000"/>
                    <a:lumOff val="40000"/>
                  </a:schemeClr>
                </a:solidFill>
              </a:rPr>
              <a:t>TOP 5 BENEFITS</a:t>
            </a:r>
            <a:endParaRPr lang="en-CA" b="1" dirty="0">
              <a:solidFill>
                <a:schemeClr val="tx1">
                  <a:lumMod val="60000"/>
                  <a:lumOff val="40000"/>
                </a:schemeClr>
              </a:solidFill>
            </a:endParaRPr>
          </a:p>
        </p:txBody>
      </p:sp>
      <p:pic>
        <p:nvPicPr>
          <p:cNvPr id="66" name="Picture 6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0438" y="1340275"/>
            <a:ext cx="278220" cy="151756"/>
          </a:xfrm>
          <a:prstGeom prst="rect">
            <a:avLst/>
          </a:prstGeom>
        </p:spPr>
      </p:pic>
      <p:sp>
        <p:nvSpPr>
          <p:cNvPr id="67" name="Rectangle 22"/>
          <p:cNvSpPr/>
          <p:nvPr/>
        </p:nvSpPr>
        <p:spPr>
          <a:xfrm>
            <a:off x="3657298" y="2567486"/>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CA" sz="1200" dirty="0" smtClean="0">
                <a:solidFill>
                  <a:srgbClr val="333333"/>
                </a:solidFill>
              </a:rPr>
              <a:t>Be able to </a:t>
            </a:r>
            <a:r>
              <a:rPr lang="en-CA" sz="1200" b="1" dirty="0" smtClean="0">
                <a:solidFill>
                  <a:srgbClr val="333333"/>
                </a:solidFill>
              </a:rPr>
              <a:t>demonstrate how your capacity constraints are limiting </a:t>
            </a:r>
            <a:r>
              <a:rPr lang="en-CA" sz="1200" dirty="0" smtClean="0">
                <a:solidFill>
                  <a:srgbClr val="333333"/>
                </a:solidFill>
              </a:rPr>
              <a:t>your ability to complete work, and the opportunities you are missing due to lack of resources.</a:t>
            </a:r>
            <a:endParaRPr lang="en-CA" sz="1200" dirty="0">
              <a:solidFill>
                <a:srgbClr val="333333"/>
              </a:solidFill>
            </a:endParaRPr>
          </a:p>
        </p:txBody>
      </p:sp>
      <p:sp>
        <p:nvSpPr>
          <p:cNvPr id="68" name="Chevron 67"/>
          <p:cNvSpPr/>
          <p:nvPr/>
        </p:nvSpPr>
        <p:spPr>
          <a:xfrm>
            <a:off x="3294423" y="2756001"/>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69" name="Group 68"/>
          <p:cNvGrpSpPr/>
          <p:nvPr/>
        </p:nvGrpSpPr>
        <p:grpSpPr>
          <a:xfrm>
            <a:off x="337581" y="2644301"/>
            <a:ext cx="2663803" cy="792000"/>
            <a:chOff x="316068" y="2657486"/>
            <a:chExt cx="2663803" cy="792000"/>
          </a:xfrm>
        </p:grpSpPr>
        <p:sp>
          <p:nvSpPr>
            <p:cNvPr id="70" name="Rectangle 23"/>
            <p:cNvSpPr/>
            <p:nvPr/>
          </p:nvSpPr>
          <p:spPr>
            <a:xfrm>
              <a:off x="316068" y="2657486"/>
              <a:ext cx="2663803" cy="79200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Demonstrate Proof of Resource Need</a:t>
              </a:r>
              <a:endParaRPr lang="en-CA" sz="1400" b="1" dirty="0">
                <a:solidFill>
                  <a:srgbClr val="FFFFFF"/>
                </a:solidFill>
              </a:endParaRPr>
            </a:p>
          </p:txBody>
        </p:sp>
        <p:sp>
          <p:nvSpPr>
            <p:cNvPr id="71" name="Oval 70"/>
            <p:cNvSpPr>
              <a:spLocks noChangeAspect="1"/>
            </p:cNvSpPr>
            <p:nvPr/>
          </p:nvSpPr>
          <p:spPr>
            <a:xfrm>
              <a:off x="412333" y="2875686"/>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2</a:t>
              </a:r>
            </a:p>
          </p:txBody>
        </p:sp>
      </p:grpSp>
      <p:sp>
        <p:nvSpPr>
          <p:cNvPr id="72" name="Rectangle 22"/>
          <p:cNvSpPr/>
          <p:nvPr/>
        </p:nvSpPr>
        <p:spPr>
          <a:xfrm>
            <a:off x="3657298" y="3531440"/>
            <a:ext cx="5220000" cy="900000"/>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CA" sz="1200" b="1" dirty="0" smtClean="0">
                <a:solidFill>
                  <a:srgbClr val="333333"/>
                </a:solidFill>
              </a:rPr>
              <a:t>Increase the number of projects delivered on time and on budget </a:t>
            </a:r>
            <a:r>
              <a:rPr lang="en-CA" sz="1200" dirty="0" smtClean="0">
                <a:solidFill>
                  <a:srgbClr val="333333"/>
                </a:solidFill>
              </a:rPr>
              <a:t>through effective IT planning, the appropriate allocation of resources, and the visual demonstration of IT productivity.</a:t>
            </a:r>
            <a:endParaRPr lang="en-CA" sz="1200" dirty="0">
              <a:solidFill>
                <a:srgbClr val="333333"/>
              </a:solidFill>
            </a:endParaRPr>
          </a:p>
        </p:txBody>
      </p:sp>
      <p:sp>
        <p:nvSpPr>
          <p:cNvPr id="73" name="Chevron 72"/>
          <p:cNvSpPr/>
          <p:nvPr/>
        </p:nvSpPr>
        <p:spPr>
          <a:xfrm>
            <a:off x="3294423" y="3719955"/>
            <a:ext cx="274320" cy="52297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nvGrpSpPr>
          <p:cNvPr id="80" name="Group 79"/>
          <p:cNvGrpSpPr/>
          <p:nvPr/>
        </p:nvGrpSpPr>
        <p:grpSpPr>
          <a:xfrm>
            <a:off x="337579" y="3595070"/>
            <a:ext cx="2663806" cy="778172"/>
            <a:chOff x="316068" y="3563269"/>
            <a:chExt cx="2663806" cy="778172"/>
          </a:xfrm>
        </p:grpSpPr>
        <p:sp>
          <p:nvSpPr>
            <p:cNvPr id="81" name="Rectangle 23"/>
            <p:cNvSpPr/>
            <p:nvPr/>
          </p:nvSpPr>
          <p:spPr>
            <a:xfrm>
              <a:off x="316068" y="3563269"/>
              <a:ext cx="2663806" cy="778172"/>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2913"/>
              <a:r>
                <a:rPr lang="en-CA" sz="1400" b="1" dirty="0" smtClean="0">
                  <a:solidFill>
                    <a:srgbClr val="FFFFFF"/>
                  </a:solidFill>
                </a:rPr>
                <a:t>Improve Client Satisfaction</a:t>
              </a:r>
              <a:endParaRPr lang="en-CA" sz="1400" b="1" dirty="0">
                <a:solidFill>
                  <a:srgbClr val="FFFFFF"/>
                </a:solidFill>
              </a:endParaRPr>
            </a:p>
          </p:txBody>
        </p:sp>
        <p:sp>
          <p:nvSpPr>
            <p:cNvPr id="82" name="Oval 81"/>
            <p:cNvSpPr>
              <a:spLocks noChangeAspect="1"/>
            </p:cNvSpPr>
            <p:nvPr/>
          </p:nvSpPr>
          <p:spPr>
            <a:xfrm>
              <a:off x="412333" y="3785163"/>
              <a:ext cx="360000" cy="364929"/>
            </a:xfrm>
            <a:prstGeom prst="ellipse">
              <a:avLst/>
            </a:prstGeom>
            <a:solidFill>
              <a:schemeClr val="accent2"/>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fontAlgn="base">
                <a:spcBef>
                  <a:spcPct val="0"/>
                </a:spcBef>
                <a:spcAft>
                  <a:spcPct val="0"/>
                </a:spcAft>
              </a:pPr>
              <a:r>
                <a:rPr lang="en-CA" sz="2400" b="1" dirty="0">
                  <a:solidFill>
                    <a:srgbClr val="FFFFFF"/>
                  </a:solidFill>
                </a:rPr>
                <a:t>3</a:t>
              </a:r>
            </a:p>
          </p:txBody>
        </p:sp>
      </p:grpSp>
    </p:spTree>
    <p:extLst>
      <p:ext uri="{BB962C8B-B14F-4D97-AF65-F5344CB8AC3E}">
        <p14:creationId xmlns:p14="http://schemas.microsoft.com/office/powerpoint/2010/main" val="3161482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Improving your resource and capacity planning maturity will help to limit the following pain points</a:t>
            </a:r>
            <a:endParaRPr lang="en-CA" dirty="0"/>
          </a:p>
        </p:txBody>
      </p:sp>
      <p:graphicFrame>
        <p:nvGraphicFramePr>
          <p:cNvPr id="15" name="Chart 2"/>
          <p:cNvGraphicFramePr/>
          <p:nvPr>
            <p:extLst>
              <p:ext uri="{D42A27DB-BD31-4B8C-83A1-F6EECF244321}">
                <p14:modId xmlns:p14="http://schemas.microsoft.com/office/powerpoint/2010/main" val="516124121"/>
              </p:ext>
            </p:extLst>
          </p:nvPr>
        </p:nvGraphicFramePr>
        <p:xfrm>
          <a:off x="251520" y="1415143"/>
          <a:ext cx="6617986" cy="4904175"/>
        </p:xfrm>
        <a:graphic>
          <a:graphicData uri="http://schemas.openxmlformats.org/drawingml/2006/chart">
            <c:chart xmlns:c="http://schemas.openxmlformats.org/drawingml/2006/chart" xmlns:r="http://schemas.openxmlformats.org/officeDocument/2006/relationships" r:id="rId2"/>
          </a:graphicData>
        </a:graphic>
      </p:graphicFrame>
      <p:sp>
        <p:nvSpPr>
          <p:cNvPr id="17" name="Rectangle 16"/>
          <p:cNvSpPr/>
          <p:nvPr/>
        </p:nvSpPr>
        <p:spPr>
          <a:xfrm>
            <a:off x="6588470" y="1786406"/>
            <a:ext cx="2372762" cy="567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200" b="1" dirty="0" smtClean="0">
                <a:solidFill>
                  <a:schemeClr val="tx1"/>
                </a:solidFill>
              </a:rPr>
              <a:t>Variance</a:t>
            </a:r>
            <a:endParaRPr lang="en-CA" sz="1200" b="1" dirty="0">
              <a:solidFill>
                <a:schemeClr val="tx1"/>
              </a:solidFill>
            </a:endParaRPr>
          </a:p>
        </p:txBody>
      </p:sp>
      <p:grpSp>
        <p:nvGrpSpPr>
          <p:cNvPr id="18" name="Group 17"/>
          <p:cNvGrpSpPr/>
          <p:nvPr/>
        </p:nvGrpSpPr>
        <p:grpSpPr>
          <a:xfrm>
            <a:off x="6760864" y="2055137"/>
            <a:ext cx="2007793" cy="3559034"/>
            <a:chOff x="6869506" y="1798217"/>
            <a:chExt cx="2007793" cy="3815954"/>
          </a:xfrm>
        </p:grpSpPr>
        <p:sp>
          <p:nvSpPr>
            <p:cNvPr id="24" name="Oval 2"/>
            <p:cNvSpPr/>
            <p:nvPr/>
          </p:nvSpPr>
          <p:spPr>
            <a:xfrm>
              <a:off x="6889687" y="1798217"/>
              <a:ext cx="1987612" cy="584390"/>
            </a:xfrm>
            <a:prstGeom prst="rect">
              <a:avLst/>
            </a:prstGeom>
            <a:solidFill>
              <a:schemeClr val="accent4"/>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60%</a:t>
              </a:r>
              <a:endParaRPr lang="en-CA" sz="1200" b="1" dirty="0">
                <a:solidFill>
                  <a:schemeClr val="tx1"/>
                </a:solidFill>
              </a:endParaRPr>
            </a:p>
          </p:txBody>
        </p:sp>
        <p:sp>
          <p:nvSpPr>
            <p:cNvPr id="25" name="Oval 2"/>
            <p:cNvSpPr/>
            <p:nvPr/>
          </p:nvSpPr>
          <p:spPr>
            <a:xfrm>
              <a:off x="6889687" y="2445720"/>
              <a:ext cx="1987612" cy="583200"/>
            </a:xfrm>
            <a:prstGeom prst="rect">
              <a:avLst/>
            </a:prstGeom>
            <a:solidFill>
              <a:schemeClr val="accent4"/>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63%</a:t>
              </a:r>
              <a:endParaRPr lang="en-CA" sz="1200" b="1" dirty="0">
                <a:solidFill>
                  <a:schemeClr val="tx1"/>
                </a:solidFill>
              </a:endParaRPr>
            </a:p>
          </p:txBody>
        </p:sp>
        <p:sp>
          <p:nvSpPr>
            <p:cNvPr id="27" name="Oval 2"/>
            <p:cNvSpPr/>
            <p:nvPr/>
          </p:nvSpPr>
          <p:spPr>
            <a:xfrm>
              <a:off x="6882772" y="3092033"/>
              <a:ext cx="1987612" cy="583200"/>
            </a:xfrm>
            <a:prstGeom prst="rect">
              <a:avLst/>
            </a:prstGeom>
            <a:solidFill>
              <a:schemeClr val="accent4"/>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28%</a:t>
              </a:r>
              <a:endParaRPr lang="en-CA" sz="1200" b="1" dirty="0">
                <a:solidFill>
                  <a:schemeClr val="tx1"/>
                </a:solidFill>
              </a:endParaRPr>
            </a:p>
          </p:txBody>
        </p:sp>
        <p:sp>
          <p:nvSpPr>
            <p:cNvPr id="28" name="Oval 2"/>
            <p:cNvSpPr/>
            <p:nvPr/>
          </p:nvSpPr>
          <p:spPr>
            <a:xfrm>
              <a:off x="6869506" y="3738346"/>
              <a:ext cx="1987612" cy="583200"/>
            </a:xfrm>
            <a:prstGeom prst="rect">
              <a:avLst/>
            </a:prstGeom>
            <a:solidFill>
              <a:schemeClr val="accent4"/>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32%</a:t>
              </a:r>
              <a:endParaRPr lang="en-CA" sz="1200" b="1" dirty="0">
                <a:solidFill>
                  <a:schemeClr val="tx1"/>
                </a:solidFill>
              </a:endParaRPr>
            </a:p>
          </p:txBody>
        </p:sp>
        <p:sp>
          <p:nvSpPr>
            <p:cNvPr id="29" name="Oval 2"/>
            <p:cNvSpPr/>
            <p:nvPr/>
          </p:nvSpPr>
          <p:spPr>
            <a:xfrm>
              <a:off x="6869506" y="4384659"/>
              <a:ext cx="1987612" cy="583200"/>
            </a:xfrm>
            <a:prstGeom prst="rect">
              <a:avLst/>
            </a:prstGeom>
            <a:solidFill>
              <a:schemeClr val="accent4"/>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30%</a:t>
              </a:r>
              <a:endParaRPr lang="en-CA" sz="1200" b="1" dirty="0">
                <a:solidFill>
                  <a:schemeClr val="tx1"/>
                </a:solidFill>
              </a:endParaRPr>
            </a:p>
          </p:txBody>
        </p:sp>
        <p:sp>
          <p:nvSpPr>
            <p:cNvPr id="30" name="Oval 2"/>
            <p:cNvSpPr/>
            <p:nvPr/>
          </p:nvSpPr>
          <p:spPr>
            <a:xfrm>
              <a:off x="6869506" y="5030971"/>
              <a:ext cx="1987612" cy="583200"/>
            </a:xfrm>
            <a:prstGeom prst="rect">
              <a:avLst/>
            </a:prstGeom>
            <a:solidFill>
              <a:schemeClr val="accent4"/>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42%</a:t>
              </a:r>
              <a:endParaRPr lang="en-CA" sz="1200" b="1" dirty="0">
                <a:solidFill>
                  <a:schemeClr val="tx1"/>
                </a:solidFill>
              </a:endParaRPr>
            </a:p>
          </p:txBody>
        </p:sp>
      </p:grpSp>
      <p:sp>
        <p:nvSpPr>
          <p:cNvPr id="31" name="Rectangle 30"/>
          <p:cNvSpPr/>
          <p:nvPr/>
        </p:nvSpPr>
        <p:spPr>
          <a:xfrm>
            <a:off x="3957513" y="6260716"/>
            <a:ext cx="1213794" cy="246221"/>
          </a:xfrm>
          <a:prstGeom prst="rect">
            <a:avLst/>
          </a:prstGeom>
        </p:spPr>
        <p:txBody>
          <a:bodyPr wrap="none">
            <a:spAutoFit/>
          </a:bodyPr>
          <a:lstStyle/>
          <a:p>
            <a:pPr algn="ctr"/>
            <a:r>
              <a:rPr lang="en-CA" sz="1000" dirty="0" smtClean="0"/>
              <a:t>Source</a:t>
            </a:r>
            <a:r>
              <a:rPr lang="en-CA" sz="1000" dirty="0"/>
              <a:t>: </a:t>
            </a:r>
            <a:r>
              <a:rPr lang="en-CA" sz="1000" dirty="0" smtClean="0">
                <a:hlinkClick r:id="rId3"/>
              </a:rPr>
              <a:t>Planview</a:t>
            </a:r>
            <a:endParaRPr lang="en-CA" sz="1000" dirty="0"/>
          </a:p>
        </p:txBody>
      </p:sp>
    </p:spTree>
    <p:extLst>
      <p:ext uri="{BB962C8B-B14F-4D97-AF65-F5344CB8AC3E}">
        <p14:creationId xmlns:p14="http://schemas.microsoft.com/office/powerpoint/2010/main" val="3447728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25780" cy="864096"/>
          </a:xfrm>
        </p:spPr>
        <p:txBody>
          <a:bodyPr/>
          <a:lstStyle/>
          <a:p>
            <a:r>
              <a:rPr lang="en-CA" dirty="0" smtClean="0"/>
              <a:t>Invest in resource optimization to increase project quality, </a:t>
            </a:r>
            <a:r>
              <a:rPr lang="en-CA" dirty="0"/>
              <a:t>cut costs, and </a:t>
            </a:r>
            <a:r>
              <a:rPr lang="en-CA" dirty="0" smtClean="0"/>
              <a:t>improve IT-business alignment</a:t>
            </a:r>
            <a:endParaRPr lang="en-CA" dirty="0"/>
          </a:p>
        </p:txBody>
      </p:sp>
      <p:cxnSp>
        <p:nvCxnSpPr>
          <p:cNvPr id="16" name="Straight Connector 15"/>
          <p:cNvCxnSpPr/>
          <p:nvPr/>
        </p:nvCxnSpPr>
        <p:spPr>
          <a:xfrm>
            <a:off x="344186" y="1097696"/>
            <a:ext cx="843053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74133" y="1219834"/>
            <a:ext cx="4830444" cy="646331"/>
          </a:xfrm>
          <a:prstGeom prst="rect">
            <a:avLst/>
          </a:prstGeom>
          <a:noFill/>
          <a:effectLst/>
        </p:spPr>
        <p:txBody>
          <a:bodyPr wrap="square">
            <a:spAutoFit/>
          </a:bodyPr>
          <a:lstStyle/>
          <a:p>
            <a:pPr algn="r"/>
            <a:r>
              <a:rPr lang="en-CA" b="1" dirty="0" smtClean="0">
                <a:solidFill>
                  <a:schemeClr val="tx1">
                    <a:lumMod val="60000"/>
                    <a:lumOff val="40000"/>
                  </a:schemeClr>
                </a:solidFill>
              </a:rPr>
              <a:t>SIGNS YOUR ORGANIZATION MAY NEED A </a:t>
            </a:r>
            <a:r>
              <a:rPr lang="en-CA" b="1" dirty="0" smtClean="0">
                <a:solidFill>
                  <a:srgbClr val="B0C534"/>
                </a:solidFill>
              </a:rPr>
              <a:t>RESOURCING STRATEGY…</a:t>
            </a:r>
            <a:endParaRPr lang="en-CA" b="1" dirty="0">
              <a:solidFill>
                <a:srgbClr val="B0C534"/>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141088200"/>
              </p:ext>
            </p:extLst>
          </p:nvPr>
        </p:nvGraphicFramePr>
        <p:xfrm>
          <a:off x="251520" y="1866165"/>
          <a:ext cx="5136910" cy="4088586"/>
        </p:xfrm>
        <a:graphic>
          <a:graphicData uri="http://schemas.openxmlformats.org/drawingml/2006/table">
            <a:tbl>
              <a:tblPr firstRow="1" bandRow="1">
                <a:tableStyleId>{5C22544A-7EE6-4342-B048-85BDC9FD1C3A}</a:tableStyleId>
              </a:tblPr>
              <a:tblGrid>
                <a:gridCol w="5136910"/>
              </a:tblGrid>
              <a:tr h="411662">
                <a:tc>
                  <a:txBody>
                    <a:bodyPr/>
                    <a:lstStyle/>
                    <a:p>
                      <a:pPr algn="r"/>
                      <a:r>
                        <a:rPr lang="en-CA" sz="1400" b="0" dirty="0" smtClean="0">
                          <a:solidFill>
                            <a:schemeClr val="tx1"/>
                          </a:solidFill>
                        </a:rPr>
                        <a:t>I</a:t>
                      </a:r>
                      <a:r>
                        <a:rPr lang="en-CA" sz="1400" b="0" baseline="0" dirty="0" smtClean="0">
                          <a:solidFill>
                            <a:schemeClr val="tx1"/>
                          </a:solidFill>
                        </a:rPr>
                        <a:t> need a quantitative way of tracking and demonstrating the work and value that IT generates for the organization</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2700" cmpd="sng">
                      <a:noFill/>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1166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400" b="0" dirty="0" smtClean="0">
                          <a:solidFill>
                            <a:schemeClr val="tx1"/>
                          </a:solidFill>
                        </a:rPr>
                        <a:t>I’ve noticed teams frequently work overtime</a:t>
                      </a:r>
                      <a:r>
                        <a:rPr lang="en-CA" sz="1400" b="0" baseline="0" dirty="0" smtClean="0">
                          <a:solidFill>
                            <a:schemeClr val="tx1"/>
                          </a:solidFill>
                        </a:rPr>
                        <a:t> </a:t>
                      </a:r>
                      <a:r>
                        <a:rPr lang="en-CA" sz="1400" b="0" dirty="0" smtClean="0">
                          <a:solidFill>
                            <a:schemeClr val="tx1"/>
                          </a:solidFill>
                        </a:rPr>
                        <a:t>and I need evidence</a:t>
                      </a:r>
                      <a:r>
                        <a:rPr lang="en-CA" sz="1400" b="0" baseline="0" dirty="0" smtClean="0">
                          <a:solidFill>
                            <a:schemeClr val="tx1"/>
                          </a:solidFill>
                        </a:rPr>
                        <a:t> on the need to increase IT staffing</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11662">
                <a:tc>
                  <a:txBody>
                    <a:bodyPr/>
                    <a:lstStyle/>
                    <a:p>
                      <a:pPr algn="r"/>
                      <a:r>
                        <a:rPr lang="en-CA" sz="1400" b="0" dirty="0" smtClean="0">
                          <a:solidFill>
                            <a:schemeClr val="tx1"/>
                          </a:solidFill>
                        </a:rPr>
                        <a:t>I</a:t>
                      </a:r>
                      <a:r>
                        <a:rPr lang="en-CA" sz="1400" b="0" baseline="0" dirty="0" smtClean="0">
                          <a:solidFill>
                            <a:schemeClr val="tx1"/>
                          </a:solidFill>
                        </a:rPr>
                        <a:t> feel like my</a:t>
                      </a:r>
                      <a:r>
                        <a:rPr lang="en-CA" sz="1400" b="0" dirty="0" smtClean="0">
                          <a:solidFill>
                            <a:schemeClr val="tx1"/>
                          </a:solidFill>
                        </a:rPr>
                        <a:t> teams are constantly in firefighting mode</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11662">
                <a:tc>
                  <a:txBody>
                    <a:bodyPr/>
                    <a:lstStyle/>
                    <a:p>
                      <a:pPr algn="r"/>
                      <a:r>
                        <a:rPr lang="en-CA" sz="1400" b="0" dirty="0" smtClean="0">
                          <a:solidFill>
                            <a:schemeClr val="tx1"/>
                          </a:solidFill>
                        </a:rPr>
                        <a:t>I</a:t>
                      </a:r>
                      <a:r>
                        <a:rPr lang="en-CA" sz="1400" b="0" baseline="0" dirty="0" smtClean="0">
                          <a:solidFill>
                            <a:schemeClr val="tx1"/>
                          </a:solidFill>
                        </a:rPr>
                        <a:t> feel like</a:t>
                      </a:r>
                      <a:r>
                        <a:rPr lang="en-CA" sz="1400" b="0" dirty="0" smtClean="0">
                          <a:solidFill>
                            <a:schemeClr val="tx1"/>
                          </a:solidFill>
                        </a:rPr>
                        <a:t> IT</a:t>
                      </a:r>
                      <a:r>
                        <a:rPr lang="en-CA" sz="1400" b="0" baseline="0" dirty="0" smtClean="0">
                          <a:solidFill>
                            <a:schemeClr val="tx1"/>
                          </a:solidFill>
                        </a:rPr>
                        <a:t> </a:t>
                      </a:r>
                      <a:r>
                        <a:rPr lang="en-CA" sz="1400" b="0" dirty="0" smtClean="0">
                          <a:solidFill>
                            <a:schemeClr val="tx1"/>
                          </a:solidFill>
                        </a:rPr>
                        <a:t>has more work than we</a:t>
                      </a:r>
                      <a:r>
                        <a:rPr lang="en-CA" sz="1400" b="0" baseline="0" dirty="0" smtClean="0">
                          <a:solidFill>
                            <a:schemeClr val="tx1"/>
                          </a:solidFill>
                        </a:rPr>
                        <a:t> are able to complete</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11662">
                <a:tc>
                  <a:txBody>
                    <a:bodyPr/>
                    <a:lstStyle/>
                    <a:p>
                      <a:pPr algn="r"/>
                      <a:r>
                        <a:rPr lang="en-CA" sz="1400" b="0" dirty="0" smtClean="0">
                          <a:solidFill>
                            <a:schemeClr val="tx1"/>
                          </a:solidFill>
                        </a:rPr>
                        <a:t>I’m concerned</a:t>
                      </a:r>
                      <a:r>
                        <a:rPr lang="en-CA" sz="1400" b="0" baseline="0" dirty="0" smtClean="0">
                          <a:solidFill>
                            <a:schemeClr val="tx1"/>
                          </a:solidFill>
                        </a:rPr>
                        <a:t> that if I turn down projects, the business will cut IT out of the process and shadow IT will increase</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11662">
                <a:tc>
                  <a:txBody>
                    <a:bodyPr/>
                    <a:lstStyle/>
                    <a:p>
                      <a:pPr algn="r"/>
                      <a:r>
                        <a:rPr lang="en-CA" sz="1400" b="0" dirty="0" smtClean="0">
                          <a:solidFill>
                            <a:schemeClr val="tx1"/>
                          </a:solidFill>
                        </a:rPr>
                        <a:t>Project delays are frequent and</a:t>
                      </a:r>
                      <a:r>
                        <a:rPr lang="en-CA" sz="1400" b="0" baseline="0" dirty="0" smtClean="0">
                          <a:solidFill>
                            <a:schemeClr val="tx1"/>
                          </a:solidFill>
                        </a:rPr>
                        <a:t> </a:t>
                      </a:r>
                      <a:r>
                        <a:rPr lang="en-CA" sz="1400" b="0" dirty="0" smtClean="0">
                          <a:solidFill>
                            <a:schemeClr val="tx1"/>
                          </a:solidFill>
                        </a:rPr>
                        <a:t>impact other IT work</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506104">
                <a:tc>
                  <a:txBody>
                    <a:bodyPr/>
                    <a:lstStyle/>
                    <a:p>
                      <a:pPr algn="r"/>
                      <a:r>
                        <a:rPr lang="en-CA" sz="1400" b="0" dirty="0" smtClean="0">
                          <a:solidFill>
                            <a:schemeClr val="tx1"/>
                          </a:solidFill>
                        </a:rPr>
                        <a:t>I feel like the business</a:t>
                      </a:r>
                      <a:r>
                        <a:rPr lang="en-CA" sz="1400" b="0" baseline="0" dirty="0" smtClean="0">
                          <a:solidFill>
                            <a:schemeClr val="tx1"/>
                          </a:solidFill>
                        </a:rPr>
                        <a:t> doesn’t know why they should  care about IT capacity challenges</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r h="490194">
                <a:tc>
                  <a:txBody>
                    <a:bodyPr/>
                    <a:lstStyle/>
                    <a:p>
                      <a:pPr algn="r"/>
                      <a:r>
                        <a:rPr lang="en-CA" sz="1400" b="0" dirty="0" smtClean="0">
                          <a:solidFill>
                            <a:schemeClr val="tx1"/>
                          </a:solidFill>
                        </a:rPr>
                        <a:t>IT frequently gets additional</a:t>
                      </a:r>
                      <a:r>
                        <a:rPr lang="en-CA" sz="1400" b="0" baseline="0" dirty="0" smtClean="0">
                          <a:solidFill>
                            <a:schemeClr val="tx1"/>
                          </a:solidFill>
                        </a:rPr>
                        <a:t> priority projects, and I need to demonstrate the impact these have on IT work</a:t>
                      </a:r>
                      <a:endParaRPr lang="en-CA" sz="1400" b="0" dirty="0">
                        <a:solidFill>
                          <a:schemeClr val="tx1"/>
                        </a:solidFill>
                      </a:endParaRPr>
                    </a:p>
                  </a:txBody>
                  <a:tcPr marT="72000" marB="72000" anchor="ctr">
                    <a:lnL w="12700" cmpd="sng">
                      <a:noFill/>
                    </a:lnL>
                    <a:lnR w="12700" cap="flat" cmpd="sng" algn="ctr">
                      <a:solidFill>
                        <a:schemeClr val="accent4"/>
                      </a:solidFill>
                      <a:prstDash val="solid"/>
                      <a:round/>
                      <a:headEnd type="none" w="med" len="med"/>
                      <a:tailEnd type="none" w="med" len="med"/>
                    </a:lnR>
                    <a:lnT w="19050" cap="flat" cmpd="sng" algn="ctr">
                      <a:solidFill>
                        <a:schemeClr val="bg1">
                          <a:lumMod val="85000"/>
                        </a:schemeClr>
                      </a:solidFill>
                      <a:prstDash val="sysDot"/>
                      <a:round/>
                      <a:headEnd type="none" w="med" len="med"/>
                      <a:tailEnd type="none" w="med" len="med"/>
                    </a:lnT>
                    <a:lnB w="19050" cap="flat" cmpd="sng" algn="ctr">
                      <a:solidFill>
                        <a:schemeClr val="bg1">
                          <a:lumMod val="85000"/>
                        </a:schemeClr>
                      </a:solidFill>
                      <a:prstDash val="sysDot"/>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3" name="Text Placeholder 12"/>
          <p:cNvSpPr txBox="1">
            <a:spLocks/>
          </p:cNvSpPr>
          <p:nvPr/>
        </p:nvSpPr>
        <p:spPr>
          <a:xfrm>
            <a:off x="5761067" y="2352255"/>
            <a:ext cx="3084068" cy="2271020"/>
          </a:xfrm>
          <a:prstGeom prst="rect">
            <a:avLst/>
          </a:prstGeom>
          <a:solidFill>
            <a:srgbClr val="F2F2F2"/>
          </a:solidFill>
          <a:ln w="25400">
            <a:noFill/>
          </a:ln>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SzPct val="100000"/>
              <a:buNone/>
            </a:pPr>
            <a:r>
              <a:rPr lang="en-US" sz="1400" b="1" dirty="0" smtClean="0"/>
              <a:t>An </a:t>
            </a:r>
            <a:r>
              <a:rPr lang="en-US" sz="1400" b="1" dirty="0"/>
              <a:t>optimized resource strategy is more than a staffing </a:t>
            </a:r>
            <a:r>
              <a:rPr lang="en-US" sz="1400" b="1" dirty="0" smtClean="0"/>
              <a:t>plan. </a:t>
            </a:r>
            <a:r>
              <a:rPr lang="en-US" sz="1400" dirty="0"/>
              <a:t>It’s an opportunity to have critical conversations with the business about what IT can and cannot deliver based on empirical evidence, and to demonstrate what opportunities exist if capacity was increased</a:t>
            </a:r>
            <a:r>
              <a:rPr lang="en-US" sz="1400" dirty="0" smtClean="0"/>
              <a:t>.</a:t>
            </a:r>
            <a:endParaRPr lang="en-US" sz="1400" dirty="0"/>
          </a:p>
        </p:txBody>
      </p:sp>
      <p:sp>
        <p:nvSpPr>
          <p:cNvPr id="14" name="Round Same Side Corner Rectangle 97"/>
          <p:cNvSpPr/>
          <p:nvPr/>
        </p:nvSpPr>
        <p:spPr>
          <a:xfrm>
            <a:off x="5761067" y="2056551"/>
            <a:ext cx="3084068" cy="285749"/>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15" name="Picture 44" descr="insight-sm.wmf"/>
          <p:cNvPicPr>
            <a:picLocks noChangeAspect="1"/>
          </p:cNvPicPr>
          <p:nvPr/>
        </p:nvPicPr>
        <p:blipFill>
          <a:blip r:embed="rId2" cstate="print"/>
          <a:stretch>
            <a:fillRect/>
          </a:stretch>
        </p:blipFill>
        <p:spPr>
          <a:xfrm>
            <a:off x="8534716" y="2109425"/>
            <a:ext cx="240000" cy="180000"/>
          </a:xfrm>
          <a:prstGeom prst="rect">
            <a:avLst/>
          </a:prstGeom>
          <a:solidFill>
            <a:schemeClr val="accent2"/>
          </a:solidFill>
          <a:ln w="25400">
            <a:solidFill>
              <a:schemeClr val="accent2"/>
            </a:solidFill>
          </a:ln>
        </p:spPr>
      </p:pic>
    </p:spTree>
    <p:extLst>
      <p:ext uri="{BB962C8B-B14F-4D97-AF65-F5344CB8AC3E}">
        <p14:creationId xmlns:p14="http://schemas.microsoft.com/office/powerpoint/2010/main" val="2298392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Understand the difference between resource planning, management, and strategy</a:t>
            </a:r>
            <a:endParaRPr lang="en-CA" dirty="0"/>
          </a:p>
        </p:txBody>
      </p:sp>
      <p:cxnSp>
        <p:nvCxnSpPr>
          <p:cNvPr id="5" name="Straight Connector 4"/>
          <p:cNvCxnSpPr/>
          <p:nvPr/>
        </p:nvCxnSpPr>
        <p:spPr>
          <a:xfrm>
            <a:off x="344186" y="1097696"/>
            <a:ext cx="843053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44186" y="1097696"/>
            <a:ext cx="843053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4265548" y="3369107"/>
            <a:ext cx="4611752" cy="381090"/>
            <a:chOff x="4336424" y="2411551"/>
            <a:chExt cx="4438292" cy="381090"/>
          </a:xfrm>
          <a:solidFill>
            <a:schemeClr val="accent1"/>
          </a:solidFill>
        </p:grpSpPr>
        <p:sp>
          <p:nvSpPr>
            <p:cNvPr id="46" name="Rectangle 45"/>
            <p:cNvSpPr/>
            <p:nvPr/>
          </p:nvSpPr>
          <p:spPr>
            <a:xfrm>
              <a:off x="4336424" y="2411551"/>
              <a:ext cx="4438292" cy="381090"/>
            </a:xfrm>
            <a:prstGeom prst="rect">
              <a:avLst/>
            </a:prstGeom>
            <a:grp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TextBox 46"/>
            <p:cNvSpPr txBox="1"/>
            <p:nvPr/>
          </p:nvSpPr>
          <p:spPr>
            <a:xfrm>
              <a:off x="4354008" y="2437927"/>
              <a:ext cx="1996670" cy="307777"/>
            </a:xfrm>
            <a:prstGeom prst="rect">
              <a:avLst/>
            </a:prstGeom>
            <a:grpFill/>
          </p:spPr>
          <p:txBody>
            <a:bodyPr wrap="none" rtlCol="0">
              <a:spAutoFit/>
            </a:bodyPr>
            <a:lstStyle/>
            <a:p>
              <a:r>
                <a:rPr lang="en-CA" sz="1400" b="1" dirty="0" smtClean="0">
                  <a:solidFill>
                    <a:schemeClr val="bg1"/>
                  </a:solidFill>
                </a:rPr>
                <a:t>RESOURCE PLAN</a:t>
              </a:r>
              <a:endParaRPr lang="en-CA" sz="1400" b="1" dirty="0">
                <a:solidFill>
                  <a:schemeClr val="bg1"/>
                </a:solidFill>
              </a:endParaRPr>
            </a:p>
          </p:txBody>
        </p:sp>
      </p:grpSp>
      <p:grpSp>
        <p:nvGrpSpPr>
          <p:cNvPr id="50" name="Group 49"/>
          <p:cNvGrpSpPr/>
          <p:nvPr/>
        </p:nvGrpSpPr>
        <p:grpSpPr>
          <a:xfrm>
            <a:off x="4265547" y="4804033"/>
            <a:ext cx="4611753" cy="381090"/>
            <a:chOff x="4336424" y="3634011"/>
            <a:chExt cx="4438292" cy="381090"/>
          </a:xfrm>
          <a:solidFill>
            <a:schemeClr val="accent1"/>
          </a:solidFill>
        </p:grpSpPr>
        <p:sp>
          <p:nvSpPr>
            <p:cNvPr id="51" name="Rectangle 50"/>
            <p:cNvSpPr/>
            <p:nvPr/>
          </p:nvSpPr>
          <p:spPr>
            <a:xfrm>
              <a:off x="4336424" y="3634011"/>
              <a:ext cx="4438292" cy="381090"/>
            </a:xfrm>
            <a:prstGeom prst="rect">
              <a:avLst/>
            </a:prstGeom>
            <a:grp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TextBox 51"/>
            <p:cNvSpPr txBox="1"/>
            <p:nvPr/>
          </p:nvSpPr>
          <p:spPr>
            <a:xfrm>
              <a:off x="4336424" y="3657474"/>
              <a:ext cx="2944963" cy="307777"/>
            </a:xfrm>
            <a:prstGeom prst="rect">
              <a:avLst/>
            </a:prstGeom>
            <a:grpFill/>
          </p:spPr>
          <p:txBody>
            <a:bodyPr wrap="none" rtlCol="0">
              <a:spAutoFit/>
            </a:bodyPr>
            <a:lstStyle/>
            <a:p>
              <a:r>
                <a:rPr lang="en-CA" sz="1400" b="1" dirty="0" smtClean="0">
                  <a:solidFill>
                    <a:schemeClr val="bg1"/>
                  </a:solidFill>
                </a:rPr>
                <a:t>RESOURCE MANAGEMENT</a:t>
              </a:r>
              <a:endParaRPr lang="en-CA" sz="1400" b="1" dirty="0">
                <a:solidFill>
                  <a:schemeClr val="bg1"/>
                </a:solidFill>
              </a:endParaRPr>
            </a:p>
          </p:txBody>
        </p:sp>
      </p:grpSp>
      <p:sp>
        <p:nvSpPr>
          <p:cNvPr id="53" name="TextBox 52"/>
          <p:cNvSpPr txBox="1"/>
          <p:nvPr/>
        </p:nvSpPr>
        <p:spPr>
          <a:xfrm>
            <a:off x="4265547" y="5218544"/>
            <a:ext cx="4611753" cy="1015663"/>
          </a:xfrm>
          <a:prstGeom prst="rect">
            <a:avLst/>
          </a:prstGeom>
          <a:noFill/>
        </p:spPr>
        <p:txBody>
          <a:bodyPr wrap="square" rtlCol="0">
            <a:spAutoFit/>
          </a:bodyPr>
          <a:lstStyle/>
          <a:p>
            <a:r>
              <a:rPr lang="en-CA" sz="1200" dirty="0" smtClean="0"/>
              <a:t>Day-to-day monitoring and direction of employees at the project level. </a:t>
            </a:r>
          </a:p>
          <a:p>
            <a:endParaRPr lang="en-CA" sz="1200" dirty="0">
              <a:solidFill>
                <a:srgbClr val="FF0000"/>
              </a:solidFill>
            </a:endParaRPr>
          </a:p>
          <a:p>
            <a:r>
              <a:rPr lang="en-CA" sz="1200" b="1" dirty="0" smtClean="0"/>
              <a:t>Audience</a:t>
            </a:r>
            <a:r>
              <a:rPr lang="en-CA" sz="1200" dirty="0" smtClean="0"/>
              <a:t>:</a:t>
            </a:r>
            <a:r>
              <a:rPr lang="en-CA" sz="1200" b="1" dirty="0" smtClean="0"/>
              <a:t> </a:t>
            </a:r>
            <a:r>
              <a:rPr lang="en-CA" sz="1200" dirty="0" smtClean="0"/>
              <a:t>Project Managers, Project Sponsors, Project Teams, Operations Managers</a:t>
            </a:r>
            <a:endParaRPr lang="en-CA" sz="1200" dirty="0"/>
          </a:p>
        </p:txBody>
      </p:sp>
      <p:sp>
        <p:nvSpPr>
          <p:cNvPr id="54" name="Rectangle 53"/>
          <p:cNvSpPr/>
          <p:nvPr/>
        </p:nvSpPr>
        <p:spPr>
          <a:xfrm>
            <a:off x="4265548" y="1178534"/>
            <a:ext cx="4629335" cy="1931380"/>
          </a:xfrm>
          <a:prstGeom prst="rect">
            <a:avLst/>
          </a:prstGeom>
          <a:noFill/>
          <a:ln w="38100">
            <a:solidFill>
              <a:schemeClr val="accent2"/>
            </a:solid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b="1" i="1" dirty="0">
              <a:solidFill>
                <a:schemeClr val="tx1"/>
              </a:solidFill>
            </a:endParaRPr>
          </a:p>
        </p:txBody>
      </p:sp>
      <p:grpSp>
        <p:nvGrpSpPr>
          <p:cNvPr id="56" name="Group 55"/>
          <p:cNvGrpSpPr/>
          <p:nvPr/>
        </p:nvGrpSpPr>
        <p:grpSpPr>
          <a:xfrm>
            <a:off x="4808854" y="1280702"/>
            <a:ext cx="3982987" cy="381090"/>
            <a:chOff x="4229577" y="2411551"/>
            <a:chExt cx="4545140" cy="381090"/>
          </a:xfrm>
          <a:solidFill>
            <a:schemeClr val="accent1"/>
          </a:solidFill>
        </p:grpSpPr>
        <p:sp>
          <p:nvSpPr>
            <p:cNvPr id="57" name="Rectangle 56"/>
            <p:cNvSpPr/>
            <p:nvPr/>
          </p:nvSpPr>
          <p:spPr>
            <a:xfrm>
              <a:off x="4229577" y="2411551"/>
              <a:ext cx="4545139" cy="381090"/>
            </a:xfrm>
            <a:prstGeom prst="rect">
              <a:avLst/>
            </a:prstGeom>
            <a:grp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8" name="TextBox 57"/>
            <p:cNvSpPr txBox="1"/>
            <p:nvPr/>
          </p:nvSpPr>
          <p:spPr>
            <a:xfrm>
              <a:off x="4229578" y="2437927"/>
              <a:ext cx="4545139" cy="307777"/>
            </a:xfrm>
            <a:prstGeom prst="rect">
              <a:avLst/>
            </a:prstGeom>
            <a:grpFill/>
          </p:spPr>
          <p:txBody>
            <a:bodyPr wrap="square" rtlCol="0">
              <a:spAutoFit/>
            </a:bodyPr>
            <a:lstStyle/>
            <a:p>
              <a:r>
                <a:rPr lang="en-CA" sz="1400" b="1" dirty="0" smtClean="0">
                  <a:solidFill>
                    <a:schemeClr val="bg1"/>
                  </a:solidFill>
                </a:rPr>
                <a:t>RESOURCE STRATEGY</a:t>
              </a:r>
              <a:endParaRPr lang="en-CA" sz="1400" b="1" dirty="0">
                <a:solidFill>
                  <a:schemeClr val="bg1"/>
                </a:solidFill>
              </a:endParaRPr>
            </a:p>
          </p:txBody>
        </p:sp>
      </p:grpSp>
      <p:sp>
        <p:nvSpPr>
          <p:cNvPr id="59" name="TextBox 58"/>
          <p:cNvSpPr txBox="1"/>
          <p:nvPr/>
        </p:nvSpPr>
        <p:spPr>
          <a:xfrm>
            <a:off x="4894314" y="1677670"/>
            <a:ext cx="3982986" cy="1384995"/>
          </a:xfrm>
          <a:prstGeom prst="rect">
            <a:avLst/>
          </a:prstGeom>
          <a:noFill/>
        </p:spPr>
        <p:txBody>
          <a:bodyPr wrap="square" rtlCol="0">
            <a:spAutoFit/>
          </a:bodyPr>
          <a:lstStyle/>
          <a:p>
            <a:pPr marL="171450" indent="-171450">
              <a:buFont typeface="Arial" panose="020B0604020202020204" pitchFamily="34" charset="0"/>
              <a:buChar char="•"/>
            </a:pPr>
            <a:r>
              <a:rPr lang="en-CA" sz="1200" dirty="0" smtClean="0"/>
              <a:t>High level view of how people and technology resources will be utilized throughout the year. </a:t>
            </a:r>
          </a:p>
          <a:p>
            <a:pPr marL="171450" indent="-171450">
              <a:buFont typeface="Arial" panose="020B0604020202020204" pitchFamily="34" charset="0"/>
              <a:buChar char="•"/>
            </a:pPr>
            <a:r>
              <a:rPr lang="en-CA" sz="1200" dirty="0" smtClean="0"/>
              <a:t>Provides a clear picture of demand vs. supply of resources. </a:t>
            </a:r>
          </a:p>
          <a:p>
            <a:endParaRPr lang="en-CA" sz="1200" b="1" dirty="0" smtClean="0"/>
          </a:p>
          <a:p>
            <a:r>
              <a:rPr lang="en-CA" sz="1200" b="1" dirty="0" smtClean="0"/>
              <a:t>Audience</a:t>
            </a:r>
            <a:r>
              <a:rPr lang="en-CA" sz="1200" dirty="0" smtClean="0"/>
              <a:t>: CIO, IT Governance Committees, Boards, CFO, CEO, Lines of Business Leads</a:t>
            </a:r>
          </a:p>
        </p:txBody>
      </p:sp>
      <p:sp>
        <p:nvSpPr>
          <p:cNvPr id="60" name="TextBox 59"/>
          <p:cNvSpPr txBox="1"/>
          <p:nvPr/>
        </p:nvSpPr>
        <p:spPr>
          <a:xfrm>
            <a:off x="4285218" y="3734037"/>
            <a:ext cx="4609666" cy="830997"/>
          </a:xfrm>
          <a:prstGeom prst="rect">
            <a:avLst/>
          </a:prstGeom>
          <a:noFill/>
        </p:spPr>
        <p:txBody>
          <a:bodyPr wrap="square" rtlCol="0">
            <a:spAutoFit/>
          </a:bodyPr>
          <a:lstStyle/>
          <a:p>
            <a:pPr marL="171450" indent="-171450">
              <a:buFont typeface="Arial" panose="020B0604020202020204" pitchFamily="34" charset="0"/>
              <a:buChar char="•"/>
            </a:pPr>
            <a:r>
              <a:rPr lang="en-CA" sz="1200" dirty="0" smtClean="0"/>
              <a:t>Detailed view at the role level of how projects and operational work is staffed. </a:t>
            </a:r>
          </a:p>
          <a:p>
            <a:endParaRPr lang="en-CA" sz="1200" dirty="0" smtClean="0"/>
          </a:p>
          <a:p>
            <a:r>
              <a:rPr lang="en-CA" sz="1200" b="1" dirty="0" smtClean="0"/>
              <a:t>Audience</a:t>
            </a:r>
            <a:r>
              <a:rPr lang="en-CA" sz="1200" dirty="0" smtClean="0"/>
              <a:t>: PMO, Project Managers, Operations Managers</a:t>
            </a:r>
            <a:endParaRPr lang="en-CA" sz="1200" dirty="0">
              <a:solidFill>
                <a:srgbClr val="FF0000"/>
              </a:solidFill>
            </a:endParaRPr>
          </a:p>
        </p:txBody>
      </p:sp>
      <p:sp>
        <p:nvSpPr>
          <p:cNvPr id="61" name="Rectangle 60"/>
          <p:cNvSpPr/>
          <p:nvPr/>
        </p:nvSpPr>
        <p:spPr>
          <a:xfrm rot="16200000">
            <a:off x="3545873" y="1913391"/>
            <a:ext cx="1931379" cy="461665"/>
          </a:xfrm>
          <a:prstGeom prst="rect">
            <a:avLst/>
          </a:prstGeom>
          <a:solidFill>
            <a:schemeClr val="accent2"/>
          </a:solidFill>
        </p:spPr>
        <p:txBody>
          <a:bodyPr wrap="square" anchor="ctr">
            <a:spAutoFit/>
          </a:bodyPr>
          <a:lstStyle/>
          <a:p>
            <a:pPr algn="ctr"/>
            <a:r>
              <a:rPr lang="en-CA" sz="1200" b="1" dirty="0" smtClean="0">
                <a:solidFill>
                  <a:schemeClr val="bg1"/>
                </a:solidFill>
              </a:rPr>
              <a:t>This blueprint focuses on resource strategy</a:t>
            </a:r>
            <a:endParaRPr lang="en-CA" sz="1200" b="1" dirty="0">
              <a:solidFill>
                <a:schemeClr val="bg1"/>
              </a:solidFill>
            </a:endParaRPr>
          </a:p>
        </p:txBody>
      </p:sp>
      <p:cxnSp>
        <p:nvCxnSpPr>
          <p:cNvPr id="63" name="Straight Connector 2"/>
          <p:cNvCxnSpPr/>
          <p:nvPr/>
        </p:nvCxnSpPr>
        <p:spPr>
          <a:xfrm flipH="1" flipV="1">
            <a:off x="4163688" y="1219388"/>
            <a:ext cx="8469" cy="5066311"/>
          </a:xfrm>
          <a:prstGeom prst="line">
            <a:avLst/>
          </a:prstGeom>
          <a:ln w="25400">
            <a:solidFill>
              <a:schemeClr val="bg1">
                <a:lumMod val="95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65" name="Group 64"/>
          <p:cNvGrpSpPr/>
          <p:nvPr/>
        </p:nvGrpSpPr>
        <p:grpSpPr>
          <a:xfrm>
            <a:off x="231986" y="1895681"/>
            <a:ext cx="3883504" cy="4381047"/>
            <a:chOff x="224402" y="1417456"/>
            <a:chExt cx="3967025" cy="4660772"/>
          </a:xfrm>
        </p:grpSpPr>
        <p:grpSp>
          <p:nvGrpSpPr>
            <p:cNvPr id="66" name="Group 65"/>
            <p:cNvGrpSpPr/>
            <p:nvPr/>
          </p:nvGrpSpPr>
          <p:grpSpPr>
            <a:xfrm>
              <a:off x="1585459" y="1417456"/>
              <a:ext cx="1260000" cy="1302151"/>
              <a:chOff x="1570617" y="1417456"/>
              <a:chExt cx="1260000" cy="1302151"/>
            </a:xfrm>
          </p:grpSpPr>
          <p:sp>
            <p:nvSpPr>
              <p:cNvPr id="81" name="Oval 80"/>
              <p:cNvSpPr/>
              <p:nvPr/>
            </p:nvSpPr>
            <p:spPr>
              <a:xfrm>
                <a:off x="1570617" y="1417456"/>
                <a:ext cx="1260000" cy="1302151"/>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i="1" dirty="0">
                  <a:solidFill>
                    <a:schemeClr val="tx1"/>
                  </a:solidFill>
                </a:endParaRPr>
              </a:p>
            </p:txBody>
          </p:sp>
          <p:sp>
            <p:nvSpPr>
              <p:cNvPr id="82" name="Rectangle 81"/>
              <p:cNvSpPr/>
              <p:nvPr/>
            </p:nvSpPr>
            <p:spPr>
              <a:xfrm>
                <a:off x="1750013" y="1893569"/>
                <a:ext cx="901208" cy="307777"/>
              </a:xfrm>
              <a:prstGeom prst="rect">
                <a:avLst/>
              </a:prstGeom>
            </p:spPr>
            <p:txBody>
              <a:bodyPr wrap="none">
                <a:spAutoFit/>
              </a:bodyPr>
              <a:lstStyle/>
              <a:p>
                <a:pPr algn="ctr"/>
                <a:r>
                  <a:rPr lang="en-CA" sz="1400" b="1" dirty="0">
                    <a:solidFill>
                      <a:schemeClr val="bg1"/>
                    </a:solidFill>
                  </a:rPr>
                  <a:t>Strategy</a:t>
                </a:r>
              </a:p>
            </p:txBody>
          </p:sp>
        </p:grpSp>
        <p:sp>
          <p:nvSpPr>
            <p:cNvPr id="67" name="Oval 66"/>
            <p:cNvSpPr/>
            <p:nvPr/>
          </p:nvSpPr>
          <p:spPr>
            <a:xfrm>
              <a:off x="1585459" y="3137578"/>
              <a:ext cx="1260000" cy="1302151"/>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Plan</a:t>
              </a:r>
              <a:endParaRPr lang="en-CA" sz="1400" b="1" dirty="0">
                <a:solidFill>
                  <a:schemeClr val="bg1"/>
                </a:solidFill>
              </a:endParaRPr>
            </a:p>
          </p:txBody>
        </p:sp>
        <p:grpSp>
          <p:nvGrpSpPr>
            <p:cNvPr id="68" name="Group 67"/>
            <p:cNvGrpSpPr/>
            <p:nvPr/>
          </p:nvGrpSpPr>
          <p:grpSpPr>
            <a:xfrm>
              <a:off x="1576502" y="4776077"/>
              <a:ext cx="1277914" cy="1302151"/>
              <a:chOff x="1582388" y="4743803"/>
              <a:chExt cx="1277914" cy="1302151"/>
            </a:xfrm>
            <a:solidFill>
              <a:srgbClr val="427198"/>
            </a:solidFill>
          </p:grpSpPr>
          <p:sp>
            <p:nvSpPr>
              <p:cNvPr id="79" name="Oval 78"/>
              <p:cNvSpPr/>
              <p:nvPr/>
            </p:nvSpPr>
            <p:spPr>
              <a:xfrm>
                <a:off x="1591345" y="4743803"/>
                <a:ext cx="1260000" cy="1302151"/>
              </a:xfrm>
              <a:prstGeom prst="ellipse">
                <a:avLst/>
              </a:prstGeom>
              <a:solidFill>
                <a:schemeClr val="accent1"/>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b="1" dirty="0">
                  <a:solidFill>
                    <a:schemeClr val="tx1"/>
                  </a:solidFill>
                </a:endParaRPr>
              </a:p>
            </p:txBody>
          </p:sp>
          <p:sp>
            <p:nvSpPr>
              <p:cNvPr id="80" name="Rectangle 79"/>
              <p:cNvSpPr/>
              <p:nvPr/>
            </p:nvSpPr>
            <p:spPr>
              <a:xfrm>
                <a:off x="1582388" y="5219916"/>
                <a:ext cx="1277914" cy="307777"/>
              </a:xfrm>
              <a:prstGeom prst="rect">
                <a:avLst/>
              </a:prstGeom>
              <a:noFill/>
            </p:spPr>
            <p:txBody>
              <a:bodyPr wrap="none">
                <a:spAutoFit/>
              </a:bodyPr>
              <a:lstStyle/>
              <a:p>
                <a:pPr algn="ctr"/>
                <a:r>
                  <a:rPr lang="en-CA" sz="1400" b="1" dirty="0">
                    <a:solidFill>
                      <a:schemeClr val="bg1"/>
                    </a:solidFill>
                  </a:rPr>
                  <a:t>Management</a:t>
                </a:r>
              </a:p>
            </p:txBody>
          </p:sp>
        </p:grpSp>
        <p:sp>
          <p:nvSpPr>
            <p:cNvPr id="70" name="TextBox 69"/>
            <p:cNvSpPr txBox="1"/>
            <p:nvPr/>
          </p:nvSpPr>
          <p:spPr>
            <a:xfrm>
              <a:off x="258412" y="4189622"/>
              <a:ext cx="1027756" cy="1309711"/>
            </a:xfrm>
            <a:prstGeom prst="rect">
              <a:avLst/>
            </a:prstGeom>
            <a:noFill/>
          </p:spPr>
          <p:txBody>
            <a:bodyPr wrap="square" rtlCol="0">
              <a:spAutoFit/>
            </a:bodyPr>
            <a:lstStyle/>
            <a:p>
              <a:r>
                <a:rPr lang="en-CA" sz="1400" b="1" dirty="0" smtClean="0">
                  <a:solidFill>
                    <a:schemeClr val="accent2"/>
                  </a:solidFill>
                </a:rPr>
                <a:t>INPUT</a:t>
              </a:r>
              <a:r>
                <a:rPr lang="en-CA" sz="1400" b="1" dirty="0" smtClean="0">
                  <a:solidFill>
                    <a:schemeClr val="accent5"/>
                  </a:solidFill>
                </a:rPr>
                <a:t>: </a:t>
              </a:r>
            </a:p>
            <a:p>
              <a:r>
                <a:rPr lang="en-CA" sz="1200" dirty="0" smtClean="0"/>
                <a:t>The plan determines who and what is managed.</a:t>
              </a:r>
              <a:endParaRPr lang="en-CA" sz="1200" dirty="0"/>
            </a:p>
          </p:txBody>
        </p:sp>
        <p:sp>
          <p:nvSpPr>
            <p:cNvPr id="71" name="TextBox 70"/>
            <p:cNvSpPr txBox="1"/>
            <p:nvPr/>
          </p:nvSpPr>
          <p:spPr>
            <a:xfrm>
              <a:off x="224402" y="2017233"/>
              <a:ext cx="1061765" cy="1309711"/>
            </a:xfrm>
            <a:prstGeom prst="rect">
              <a:avLst/>
            </a:prstGeom>
            <a:noFill/>
          </p:spPr>
          <p:txBody>
            <a:bodyPr wrap="square" rtlCol="0">
              <a:spAutoFit/>
            </a:bodyPr>
            <a:lstStyle/>
            <a:p>
              <a:r>
                <a:rPr lang="en-CA" sz="1400" b="1" dirty="0" smtClean="0">
                  <a:solidFill>
                    <a:schemeClr val="accent2"/>
                  </a:solidFill>
                </a:rPr>
                <a:t>INPUT</a:t>
              </a:r>
              <a:r>
                <a:rPr lang="en-CA" sz="1200" dirty="0" smtClean="0">
                  <a:solidFill>
                    <a:schemeClr val="accent2"/>
                  </a:solidFill>
                </a:rPr>
                <a:t>: </a:t>
              </a:r>
            </a:p>
            <a:p>
              <a:r>
                <a:rPr lang="en-CA" sz="1200" dirty="0"/>
                <a:t>T</a:t>
              </a:r>
              <a:r>
                <a:rPr lang="en-CA" sz="1200" dirty="0" smtClean="0"/>
                <a:t>he strategy indicates what projects are staffed.</a:t>
              </a:r>
              <a:endParaRPr lang="en-CA" sz="1200" dirty="0"/>
            </a:p>
          </p:txBody>
        </p:sp>
        <p:sp>
          <p:nvSpPr>
            <p:cNvPr id="72" name="TextBox 71"/>
            <p:cNvSpPr txBox="1"/>
            <p:nvPr/>
          </p:nvSpPr>
          <p:spPr>
            <a:xfrm>
              <a:off x="3082462" y="2017233"/>
              <a:ext cx="1080260" cy="1506167"/>
            </a:xfrm>
            <a:prstGeom prst="rect">
              <a:avLst/>
            </a:prstGeom>
            <a:noFill/>
          </p:spPr>
          <p:txBody>
            <a:bodyPr wrap="square" rtlCol="0">
              <a:spAutoFit/>
            </a:bodyPr>
            <a:lstStyle/>
            <a:p>
              <a:r>
                <a:rPr lang="en-CA" sz="1400" b="1" dirty="0" smtClean="0">
                  <a:solidFill>
                    <a:schemeClr val="accent2"/>
                  </a:solidFill>
                </a:rPr>
                <a:t>INPUT</a:t>
              </a:r>
              <a:r>
                <a:rPr lang="en-CA" sz="1200" dirty="0" smtClean="0">
                  <a:solidFill>
                    <a:schemeClr val="accent2"/>
                  </a:solidFill>
                </a:rPr>
                <a:t>: </a:t>
              </a:r>
            </a:p>
            <a:p>
              <a:r>
                <a:rPr lang="en-CA" sz="1200" dirty="0" smtClean="0"/>
                <a:t>The plan provides reporting on project status – for the strategy.</a:t>
              </a:r>
              <a:endParaRPr lang="en-CA" sz="1200" dirty="0"/>
            </a:p>
          </p:txBody>
        </p:sp>
        <p:cxnSp>
          <p:nvCxnSpPr>
            <p:cNvPr id="74" name="Elbow Connector 73"/>
            <p:cNvCxnSpPr>
              <a:stCxn id="67" idx="3"/>
              <a:endCxn id="79" idx="2"/>
            </p:cNvCxnSpPr>
            <p:nvPr/>
          </p:nvCxnSpPr>
          <p:spPr>
            <a:xfrm rot="5400000">
              <a:off x="1088661" y="4745832"/>
              <a:ext cx="1178119" cy="184524"/>
            </a:xfrm>
            <a:prstGeom prst="bentConnector4">
              <a:avLst>
                <a:gd name="adj1" fmla="val -2239"/>
                <a:gd name="adj2" fmla="val 22655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3082462" y="4189622"/>
              <a:ext cx="1108965" cy="1702624"/>
            </a:xfrm>
            <a:prstGeom prst="rect">
              <a:avLst/>
            </a:prstGeom>
            <a:noFill/>
          </p:spPr>
          <p:txBody>
            <a:bodyPr wrap="square" rtlCol="0">
              <a:spAutoFit/>
            </a:bodyPr>
            <a:lstStyle/>
            <a:p>
              <a:r>
                <a:rPr lang="en-CA" sz="1400" b="1" dirty="0" smtClean="0">
                  <a:solidFill>
                    <a:schemeClr val="accent2"/>
                  </a:solidFill>
                </a:rPr>
                <a:t>INPUT</a:t>
              </a:r>
              <a:r>
                <a:rPr lang="en-CA" sz="1200" dirty="0" smtClean="0"/>
                <a:t>: </a:t>
              </a:r>
            </a:p>
            <a:p>
              <a:r>
                <a:rPr lang="en-CA" sz="1200" dirty="0" smtClean="0"/>
                <a:t>Management provides reporting on staff skills, capabilities, and project status.</a:t>
              </a:r>
              <a:endParaRPr lang="en-CA" sz="1200" dirty="0"/>
            </a:p>
          </p:txBody>
        </p:sp>
        <p:cxnSp>
          <p:nvCxnSpPr>
            <p:cNvPr id="78" name="Elbow Connector 77"/>
            <p:cNvCxnSpPr>
              <a:stCxn id="79" idx="6"/>
              <a:endCxn id="67" idx="5"/>
            </p:cNvCxnSpPr>
            <p:nvPr/>
          </p:nvCxnSpPr>
          <p:spPr>
            <a:xfrm flipH="1" flipV="1">
              <a:off x="2660936" y="4249033"/>
              <a:ext cx="184522" cy="1178119"/>
            </a:xfrm>
            <a:prstGeom prst="bentConnector4">
              <a:avLst>
                <a:gd name="adj1" fmla="val -126552"/>
                <a:gd name="adj2" fmla="val 99653"/>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83" name="TextBox 82"/>
          <p:cNvSpPr txBox="1"/>
          <p:nvPr/>
        </p:nvSpPr>
        <p:spPr>
          <a:xfrm>
            <a:off x="223057" y="1157018"/>
            <a:ext cx="3735757" cy="738664"/>
          </a:xfrm>
          <a:prstGeom prst="rect">
            <a:avLst/>
          </a:prstGeom>
          <a:noFill/>
        </p:spPr>
        <p:txBody>
          <a:bodyPr wrap="square" rtlCol="0">
            <a:spAutoFit/>
          </a:bodyPr>
          <a:lstStyle/>
          <a:p>
            <a:r>
              <a:rPr lang="en-CA" sz="1400" b="1" dirty="0" smtClean="0">
                <a:solidFill>
                  <a:schemeClr val="accent5"/>
                </a:solidFill>
              </a:rPr>
              <a:t>OUTPUTS FROM STRATEGY, PLANNING, AND MANAGEMENT ARE INPUTS TO EACH OTHER.</a:t>
            </a:r>
            <a:endParaRPr lang="en-CA" sz="1400" b="1" dirty="0">
              <a:solidFill>
                <a:schemeClr val="accent5"/>
              </a:solidFill>
            </a:endParaRPr>
          </a:p>
        </p:txBody>
      </p:sp>
      <p:cxnSp>
        <p:nvCxnSpPr>
          <p:cNvPr id="84" name="Elbow Connector 83"/>
          <p:cNvCxnSpPr>
            <a:stCxn id="67" idx="7"/>
            <a:endCxn id="81" idx="6"/>
          </p:cNvCxnSpPr>
          <p:nvPr/>
        </p:nvCxnSpPr>
        <p:spPr>
          <a:xfrm rot="5400000" flipH="1" flipV="1">
            <a:off x="2115473" y="3009431"/>
            <a:ext cx="1184137" cy="180638"/>
          </a:xfrm>
          <a:prstGeom prst="bentConnector4">
            <a:avLst>
              <a:gd name="adj1" fmla="val -3397"/>
              <a:gd name="adj2" fmla="val 22655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Elbow Connector 84"/>
          <p:cNvCxnSpPr>
            <a:stCxn id="81" idx="2"/>
            <a:endCxn id="67" idx="1"/>
          </p:cNvCxnSpPr>
          <p:nvPr/>
        </p:nvCxnSpPr>
        <p:spPr>
          <a:xfrm rot="10800000" flipH="1" flipV="1">
            <a:off x="1564388" y="2507680"/>
            <a:ext cx="180638" cy="1184137"/>
          </a:xfrm>
          <a:prstGeom prst="bentConnector4">
            <a:avLst>
              <a:gd name="adj1" fmla="val -126551"/>
              <a:gd name="adj2" fmla="val 9916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92158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65fQwKQN8Eu_SvL45mF2r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za5tjlK6.E.x4CrBCUWjL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WEnvIeHi0yXIJdCj4IaU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Kj8l48tp_UK_EHFusKah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2OwXycjSQEmav5PD3GOPbA"/>
</p:tagLst>
</file>

<file path=ppt/theme/theme1.xml><?xml version="1.0" encoding="utf-8"?>
<a:theme xmlns:a="http://schemas.openxmlformats.org/drawingml/2006/main" name="2_Theme1">
  <a:themeElements>
    <a:clrScheme name="Harmony">
      <a:dk1>
        <a:srgbClr val="333333"/>
      </a:dk1>
      <a:lt1>
        <a:srgbClr val="FFFFFF"/>
      </a:lt1>
      <a:dk2>
        <a:srgbClr val="FFFFFF"/>
      </a:dk2>
      <a:lt2>
        <a:srgbClr val="FFFFFF"/>
      </a:lt2>
      <a:accent1>
        <a:srgbClr val="29475F"/>
      </a:accent1>
      <a:accent2>
        <a:srgbClr val="B0C534"/>
      </a:accent2>
      <a:accent3>
        <a:srgbClr val="96B8D2"/>
      </a:accent3>
      <a:accent4>
        <a:srgbClr val="F2F2F2"/>
      </a:accent4>
      <a:accent5>
        <a:srgbClr val="858585"/>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outerShdw blurRad="25400" dist="25400" dir="2700000" algn="tl" rotWithShape="0">
            <a:prstClr val="black">
              <a:alpha val="10000"/>
            </a:prstClr>
          </a:outerShdw>
        </a:effectLst>
      </a:spPr>
      <a:bodyPr rtlCol="0" anchor="ctr"/>
      <a:lstStyle>
        <a:defPPr>
          <a:defRPr sz="1200" b="1" i="1"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2497</Words>
  <Application>Microsoft Office PowerPoint</Application>
  <PresentationFormat>On-screen Show (4:3)</PresentationFormat>
  <Paragraphs>271</Paragraphs>
  <Slides>15</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22" baseType="lpstr">
      <vt:lpstr>Arial</vt:lpstr>
      <vt:lpstr>Calibri</vt:lpstr>
      <vt:lpstr>Georgia</vt:lpstr>
      <vt:lpstr>Open Sans</vt:lpstr>
      <vt:lpstr>Wingdings</vt:lpstr>
      <vt:lpstr>2_Theme1</vt:lpstr>
      <vt:lpstr>PowerPoint Presentation</vt:lpstr>
      <vt:lpstr>Info-Tech’s process</vt:lpstr>
      <vt:lpstr>Our understanding of the problem</vt:lpstr>
      <vt:lpstr>Executive summary</vt:lpstr>
      <vt:lpstr>Maximize the value of your people and technology resources through effective planning and optimization</vt:lpstr>
      <vt:lpstr>Harness the benefits of an optimized IT resource strategy</vt:lpstr>
      <vt:lpstr>Improving your resource and capacity planning maturity will help to limit the following pain points</vt:lpstr>
      <vt:lpstr>Invest in resource optimization to increase project quality, cut costs, and improve IT-business alignment</vt:lpstr>
      <vt:lpstr>Understand the difference between resource planning, management, and strategy</vt:lpstr>
      <vt:lpstr>Leverage Info-Tech’s tools and templates to overcome key resource strategy development challenges</vt:lpstr>
      <vt:lpstr>Anyone can do this project – optimize some, many, or all of your resources with Info-Tech</vt:lpstr>
      <vt:lpstr>Use Info-Tech’s blueprint to help you to optimize technology and personnel resources and make the case for growth </vt:lpstr>
      <vt:lpstr>Info-Tech offers various levels of project support to best suit your needs</vt:lpstr>
      <vt:lpstr>PowerPoint Presentation</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2015-05-13T20:16:49Z</dcterms:created>
  <dcterms:modified xsi:type="dcterms:W3CDTF">2015-05-27T15:21:07Z</dcterms:modified>
</cp:coreProperties>
</file>