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3.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32" r:id="rId2"/>
  </p:sldMasterIdLst>
  <p:notesMasterIdLst>
    <p:notesMasterId r:id="rId15"/>
  </p:notesMasterIdLst>
  <p:handoutMasterIdLst>
    <p:handoutMasterId r:id="rId16"/>
  </p:handoutMasterIdLst>
  <p:sldIdLst>
    <p:sldId id="278" r:id="rId3"/>
    <p:sldId id="485" r:id="rId4"/>
    <p:sldId id="486" r:id="rId5"/>
    <p:sldId id="488" r:id="rId6"/>
    <p:sldId id="489" r:id="rId7"/>
    <p:sldId id="423" r:id="rId8"/>
    <p:sldId id="490" r:id="rId9"/>
    <p:sldId id="450" r:id="rId10"/>
    <p:sldId id="495" r:id="rId11"/>
    <p:sldId id="480" r:id="rId12"/>
    <p:sldId id="496" r:id="rId13"/>
    <p:sldId id="497" r:id="rId14"/>
  </p:sldIdLst>
  <p:sldSz cx="9144000" cy="6858000" type="screen4x3"/>
  <p:notesSz cx="6858000" cy="9144000"/>
  <p:custShowLst>
    <p:custShow name="Custom Show 1" id="0">
      <p:sldLst>
        <p:sld r:id="rId3"/>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7D08"/>
    <a:srgbClr val="243F54"/>
    <a:srgbClr val="5A7D5C"/>
    <a:srgbClr val="A24130"/>
    <a:srgbClr val="647455"/>
    <a:srgbClr val="D9A210"/>
    <a:srgbClr val="B2B2B2"/>
    <a:srgbClr val="DDDDDD"/>
    <a:srgbClr val="007698"/>
    <a:srgbClr val="2B9E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438" autoAdjust="0"/>
    <p:restoredTop sz="96469" autoAdjust="0"/>
  </p:normalViewPr>
  <p:slideViewPr>
    <p:cSldViewPr snapToGrid="0">
      <p:cViewPr varScale="1">
        <p:scale>
          <a:sx n="129" d="100"/>
          <a:sy n="129" d="100"/>
        </p:scale>
        <p:origin x="1164" y="12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3/26/2015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3/26/2015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1799372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13737639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10.xml"/><Relationship Id="rId7"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GuidedImplementations@infotech.com" TargetMode="External"/><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16.xml"/><Relationship Id="rId7" Type="http://schemas.openxmlformats.org/officeDocument/2006/relationships/slideMaster" Target="../slideMasters/slideMaster2.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s>
</file>

<file path=ppt/slideLayouts/_rels/slideLayout3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22.xml"/><Relationship Id="rId7" Type="http://schemas.openxmlformats.org/officeDocument/2006/relationships/slideMaster" Target="../slideMasters/slideMaster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GuidedImplementations@infotech.com"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ctivity slide - Group activit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6686" cy="877887"/>
          </a:xfrm>
        </p:spPr>
        <p:txBody>
          <a:bodyPr/>
          <a:lstStyle>
            <a:lvl1pPr>
              <a:defRPr baseline="0"/>
            </a:lvl1pPr>
          </a:lstStyle>
          <a:p>
            <a:r>
              <a:rPr lang="en-US" dirty="0" smtClean="0"/>
              <a:t>Activity slide – Group activity (Georgia, 24pt)</a:t>
            </a:r>
            <a:endParaRPr lang="en-US" dirty="0"/>
          </a:p>
        </p:txBody>
      </p:sp>
      <p:pic>
        <p:nvPicPr>
          <p:cNvPr id="3" name="Picture 2"/>
          <p:cNvPicPr>
            <a:picLocks noChangeAspect="1"/>
          </p:cNvPicPr>
          <p:nvPr/>
        </p:nvPicPr>
        <p:blipFill rotWithShape="1">
          <a:blip r:embed="rId2"/>
          <a:srcRect l="10611" t="14400" r="8358" b="4767"/>
          <a:stretch/>
        </p:blipFill>
        <p:spPr>
          <a:xfrm>
            <a:off x="8174830" y="420243"/>
            <a:ext cx="702469" cy="548575"/>
          </a:xfrm>
          <a:prstGeom prst="rect">
            <a:avLst/>
          </a:prstGeom>
        </p:spPr>
      </p:pic>
      <p:sp>
        <p:nvSpPr>
          <p:cNvPr id="6"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Picture Placeholder 7"/>
          <p:cNvSpPr>
            <a:spLocks noGrp="1"/>
          </p:cNvSpPr>
          <p:nvPr>
            <p:ph type="pic" sz="quarter" idx="11" hasCustomPrompt="1"/>
          </p:nvPr>
        </p:nvSpPr>
        <p:spPr>
          <a:xfrm>
            <a:off x="4872227" y="1419476"/>
            <a:ext cx="4005072" cy="3786187"/>
          </a:xfrm>
        </p:spPr>
        <p:txBody>
          <a:bodyPr/>
          <a:lstStyle>
            <a:lvl1pPr>
              <a:defRPr/>
            </a:lvl1pPr>
          </a:lstStyle>
          <a:p>
            <a:r>
              <a:rPr lang="en-US" dirty="0" smtClean="0"/>
              <a:t>Put a picture, text box, or insight box here.</a:t>
            </a:r>
            <a:endParaRPr lang="en-US" dirty="0"/>
          </a:p>
        </p:txBody>
      </p:sp>
      <p:cxnSp>
        <p:nvCxnSpPr>
          <p:cNvPr id="7" name="Straight Connector 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srcRect l="10611" t="14400" r="8358" b="4767"/>
          <a:stretch/>
        </p:blipFill>
        <p:spPr>
          <a:xfrm>
            <a:off x="8174830" y="420243"/>
            <a:ext cx="702469" cy="548575"/>
          </a:xfrm>
          <a:prstGeom prst="rect">
            <a:avLst/>
          </a:prstGeom>
        </p:spPr>
      </p:pic>
    </p:spTree>
    <p:extLst>
      <p:ext uri="{BB962C8B-B14F-4D97-AF65-F5344CB8AC3E}">
        <p14:creationId xmlns:p14="http://schemas.microsoft.com/office/powerpoint/2010/main" val="27953396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 Slide - Whitebo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3256" cy="877887"/>
          </a:xfrm>
        </p:spPr>
        <p:txBody>
          <a:bodyPr/>
          <a:lstStyle>
            <a:lvl1pPr>
              <a:defRPr baseline="0"/>
            </a:lvl1pPr>
          </a:lstStyle>
          <a:p>
            <a:r>
              <a:rPr lang="en-US" dirty="0" smtClean="0"/>
              <a:t>Activity slide – Whiteboard (Georgia, 24pt)</a:t>
            </a:r>
            <a:endParaRPr lang="en-US" dirty="0"/>
          </a:p>
        </p:txBody>
      </p:sp>
      <p:sp>
        <p:nvSpPr>
          <p:cNvPr id="8" name="Picture Placeholder 7"/>
          <p:cNvSpPr>
            <a:spLocks noGrp="1"/>
          </p:cNvSpPr>
          <p:nvPr>
            <p:ph type="pic" sz="quarter" idx="11" hasCustomPrompt="1"/>
          </p:nvPr>
        </p:nvSpPr>
        <p:spPr>
          <a:xfrm>
            <a:off x="4872227" y="1419476"/>
            <a:ext cx="4005072" cy="3786187"/>
          </a:xfrm>
        </p:spPr>
        <p:txBody>
          <a:bodyPr/>
          <a:lstStyle/>
          <a:p>
            <a:r>
              <a:rPr lang="en-US" dirty="0" smtClean="0"/>
              <a:t>Put a picture, text box, or insight box here.</a:t>
            </a:r>
            <a:endParaRPr lang="en-US" dirty="0"/>
          </a:p>
        </p:txBody>
      </p:sp>
      <p:pic>
        <p:nvPicPr>
          <p:cNvPr id="7" name="Picture 6"/>
          <p:cNvPicPr>
            <a:picLocks noChangeAspect="1"/>
          </p:cNvPicPr>
          <p:nvPr/>
        </p:nvPicPr>
        <p:blipFill rotWithShape="1">
          <a:blip r:embed="rId2"/>
          <a:srcRect l="8531" r="19901" b="39093"/>
          <a:stretch/>
        </p:blipFill>
        <p:spPr>
          <a:xfrm>
            <a:off x="8102202" y="360947"/>
            <a:ext cx="796512" cy="713008"/>
          </a:xfrm>
          <a:prstGeom prst="rect">
            <a:avLst/>
          </a:prstGeom>
        </p:spPr>
      </p:pic>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0" name="Picture 9"/>
          <p:cNvPicPr>
            <a:picLocks noChangeAspect="1"/>
          </p:cNvPicPr>
          <p:nvPr userDrawn="1"/>
        </p:nvPicPr>
        <p:blipFill rotWithShape="1">
          <a:blip r:embed="rId2"/>
          <a:srcRect l="8531" r="19901" b="39093"/>
          <a:stretch/>
        </p:blipFill>
        <p:spPr>
          <a:xfrm>
            <a:off x="8102202" y="360947"/>
            <a:ext cx="796512" cy="713008"/>
          </a:xfrm>
          <a:prstGeom prst="rect">
            <a:avLst/>
          </a:prstGeom>
        </p:spPr>
      </p:pic>
    </p:spTree>
    <p:extLst>
      <p:ext uri="{BB962C8B-B14F-4D97-AF65-F5344CB8AC3E}">
        <p14:creationId xmlns:p14="http://schemas.microsoft.com/office/powerpoint/2010/main" val="23926407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_Tool Activity - First use">
    <p:spTree>
      <p:nvGrpSpPr>
        <p:cNvPr id="1" name=""/>
        <p:cNvGrpSpPr/>
        <p:nvPr/>
      </p:nvGrpSpPr>
      <p:grpSpPr>
        <a:xfrm>
          <a:off x="0" y="0"/>
          <a:ext cx="0" cy="0"/>
          <a:chOff x="0" y="0"/>
          <a:chExt cx="0" cy="0"/>
        </a:xfrm>
      </p:grpSpPr>
      <p:sp>
        <p:nvSpPr>
          <p:cNvPr id="15" name="Pentagon 14"/>
          <p:cNvSpPr/>
          <p:nvPr userDrawn="1">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 (First Use) </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7" name="Rounded Rectangular Callout 6"/>
          <p:cNvSpPr/>
          <p:nvPr/>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4"/>
            <a:ext cx="3917950" cy="3879056"/>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20" name="Picture 19"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sp>
        <p:nvSpPr>
          <p:cNvPr id="21" name="Rounded Rectangular Callout 20"/>
          <p:cNvSpPr/>
          <p:nvPr userDrawn="1"/>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cxnSp>
        <p:nvCxnSpPr>
          <p:cNvPr id="22" name="Straight Connector 21"/>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75137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ool Activity">
    <p:spTree>
      <p:nvGrpSpPr>
        <p:cNvPr id="1" name=""/>
        <p:cNvGrpSpPr/>
        <p:nvPr/>
      </p:nvGrpSpPr>
      <p:grpSpPr>
        <a:xfrm>
          <a:off x="0" y="0"/>
          <a:ext cx="0" cy="0"/>
          <a:chOff x="0" y="0"/>
          <a:chExt cx="0" cy="0"/>
        </a:xfrm>
      </p:grpSpPr>
      <p:sp>
        <p:nvSpPr>
          <p:cNvPr id="13" name="Pentagon 12"/>
          <p:cNvSpPr/>
          <p:nvPr userDrawn="1">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3"/>
            <a:ext cx="3917950" cy="3879454"/>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9" name="Picture 18"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cxnSp>
        <p:nvCxnSpPr>
          <p:cNvPr id="20" name="Straight Connector 19"/>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6192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566405943"/>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619239665"/>
      </p:ext>
    </p:extLst>
  </p:cSld>
  <p:clrMapOvr>
    <a:masterClrMapping/>
  </p:clrMapOvr>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Text Placeholder 41"/>
          <p:cNvSpPr>
            <a:spLocks noGrp="1"/>
          </p:cNvSpPr>
          <p:nvPr>
            <p:ph type="body" sz="quarter" idx="22" hasCustomPrompt="1"/>
          </p:nvPr>
        </p:nvSpPr>
        <p:spPr>
          <a:xfrm>
            <a:off x="249303" y="5269227"/>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263211"/>
            <a:ext cx="4713222" cy="383015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1062027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ase Stud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p:nvPicPr>
        <p:blipFill>
          <a:blip r:embed="rId2" cstate="print"/>
          <a:stretch>
            <a:fillRect/>
          </a:stretch>
        </p:blipFill>
        <p:spPr>
          <a:xfrm>
            <a:off x="464339" y="1376773"/>
            <a:ext cx="1035598" cy="1136822"/>
          </a:xfrm>
          <a:prstGeom prst="rect">
            <a:avLst/>
          </a:prstGeom>
        </p:spPr>
      </p:pic>
    </p:spTree>
    <p:extLst>
      <p:ext uri="{BB962C8B-B14F-4D97-AF65-F5344CB8AC3E}">
        <p14:creationId xmlns:p14="http://schemas.microsoft.com/office/powerpoint/2010/main" val="4169633245"/>
      </p:ext>
    </p:extLst>
  </p:cSld>
  <p:clrMapOvr>
    <a:masterClrMapping/>
  </p:clrMapOvr>
  <p:timing>
    <p:tnLst>
      <p:par>
        <p:cTn id="1" dur="indefinite" restart="never" nodeType="tmRoot"/>
      </p:par>
    </p:tnLst>
  </p:timing>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9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251520" y="1132006"/>
            <a:ext cx="365168" cy="36469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21" name="Rectangle 20"/>
          <p:cNvSpPr/>
          <p:nvPr userDrawn="1"/>
        </p:nvSpPr>
        <p:spPr>
          <a:xfrm>
            <a:off x="616688" y="1132006"/>
            <a:ext cx="8260611" cy="36469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22" name="Group 21"/>
          <p:cNvGrpSpPr/>
          <p:nvPr userDrawn="1"/>
        </p:nvGrpSpPr>
        <p:grpSpPr>
          <a:xfrm>
            <a:off x="272071" y="1144504"/>
            <a:ext cx="344617" cy="339694"/>
            <a:chOff x="6983446" y="224644"/>
            <a:chExt cx="734136" cy="731520"/>
          </a:xfrm>
          <a:solidFill>
            <a:schemeClr val="accent1"/>
          </a:solidFill>
        </p:grpSpPr>
        <p:sp>
          <p:nvSpPr>
            <p:cNvPr id="23" name="Rectangle 22"/>
            <p:cNvSpPr/>
            <p:nvPr/>
          </p:nvSpPr>
          <p:spPr>
            <a:xfrm>
              <a:off x="6986062" y="224644"/>
              <a:ext cx="731520" cy="731520"/>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chemeClr val="accent1"/>
              </a:solidFill>
            </a:ln>
            <a:effectLst/>
          </p:spPr>
        </p:pic>
      </p:grpSp>
    </p:spTree>
    <p:extLst>
      <p:ext uri="{BB962C8B-B14F-4D97-AF65-F5344CB8AC3E}">
        <p14:creationId xmlns:p14="http://schemas.microsoft.com/office/powerpoint/2010/main" val="13478301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7502413"/>
      </p:ext>
    </p:extLst>
  </p:cSld>
  <p:clrMapOvr>
    <a:masterClrMapping/>
  </p:clrMapOvr>
  <p:timing>
    <p:tnLst>
      <p:par>
        <p:cTn id="1" dur="indefinite" restart="never" nodeType="tmRoot"/>
      </p:par>
    </p:tnLst>
  </p:timing>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9" name="Rectangle 8"/>
          <p:cNvSpPr/>
          <p:nvPr userDrawn="1"/>
        </p:nvSpPr>
        <p:spPr>
          <a:xfrm>
            <a:off x="251520" y="1132006"/>
            <a:ext cx="365168" cy="36469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10" name="Rectangle 9"/>
          <p:cNvSpPr/>
          <p:nvPr userDrawn="1"/>
        </p:nvSpPr>
        <p:spPr>
          <a:xfrm>
            <a:off x="616688" y="1132006"/>
            <a:ext cx="8260611" cy="36469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72071" y="1144504"/>
            <a:ext cx="344617" cy="339694"/>
            <a:chOff x="6983446" y="224644"/>
            <a:chExt cx="734136" cy="731520"/>
          </a:xfrm>
          <a:solidFill>
            <a:schemeClr val="accent1"/>
          </a:solidFill>
        </p:grpSpPr>
        <p:sp>
          <p:nvSpPr>
            <p:cNvPr id="13" name="Rectangle 12"/>
            <p:cNvSpPr/>
            <p:nvPr/>
          </p:nvSpPr>
          <p:spPr>
            <a:xfrm>
              <a:off x="6986062" y="224644"/>
              <a:ext cx="731520" cy="731520"/>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chemeClr val="accent1"/>
              </a:solidFill>
            </a:ln>
            <a:effectLst/>
          </p:spPr>
        </p:pic>
      </p:grpSp>
    </p:spTree>
    <p:extLst>
      <p:ext uri="{BB962C8B-B14F-4D97-AF65-F5344CB8AC3E}">
        <p14:creationId xmlns:p14="http://schemas.microsoft.com/office/powerpoint/2010/main" val="303212816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6_Section Cover Page">
    <p:spTree>
      <p:nvGrpSpPr>
        <p:cNvPr id="1" name=""/>
        <p:cNvGrpSpPr/>
        <p:nvPr/>
      </p:nvGrpSpPr>
      <p:grpSpPr>
        <a:xfrm>
          <a:off x="0" y="0"/>
          <a:ext cx="0" cy="0"/>
          <a:chOff x="0" y="0"/>
          <a:chExt cx="0" cy="0"/>
        </a:xfrm>
      </p:grpSpPr>
      <p:sp>
        <p:nvSpPr>
          <p:cNvPr id="15"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Tree>
    <p:extLst>
      <p:ext uri="{BB962C8B-B14F-4D97-AF65-F5344CB8AC3E}">
        <p14:creationId xmlns:p14="http://schemas.microsoft.com/office/powerpoint/2010/main" val="1045844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1439811873"/>
      </p:ext>
    </p:extLst>
  </p:cSld>
  <p:clrMapOvr>
    <a:masterClrMapping/>
  </p:clrMapOvr>
  <p:timing>
    <p:tnLst>
      <p:par>
        <p:cTn id="1" dur="indefinite" restart="never" nodeType="tmRoot"/>
      </p:par>
    </p:tnLst>
  </p:timing>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1997-2014 Info-Tech Research Group Inc.</a:t>
            </a:r>
          </a:p>
        </p:txBody>
      </p:sp>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50099643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Tree>
    <p:extLst>
      <p:ext uri="{BB962C8B-B14F-4D97-AF65-F5344CB8AC3E}">
        <p14:creationId xmlns:p14="http://schemas.microsoft.com/office/powerpoint/2010/main" val="2426771086"/>
      </p:ext>
    </p:extLst>
  </p:cSld>
  <p:clrMapOvr>
    <a:masterClrMapping/>
  </p:clrMapOvr>
  <p:timing>
    <p:tnLst>
      <p:par>
        <p:cTn id="1" dur="indefinite" restart="never" nodeType="tmRoot"/>
      </p:par>
    </p:tnLst>
  </p:timing>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211318527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282128266"/>
      </p:ext>
    </p:extLst>
  </p:cSld>
  <p:clrMapOvr>
    <a:masterClrMapping/>
  </p:clrMapOvr>
  <p:timing>
    <p:tnLst>
      <p:par>
        <p:cTn id="1" dur="indefinite" restart="never" nodeType="tmRoot"/>
      </p:par>
    </p:tnLst>
  </p:timing>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cxnSp>
        <p:nvCxnSpPr>
          <p:cNvPr id="23" name="Straight Connector 22"/>
          <p:cNvCxnSpPr/>
          <p:nvPr userDrawn="1"/>
        </p:nvCxnSpPr>
        <p:spPr>
          <a:xfrm flipV="1">
            <a:off x="246703" y="3602382"/>
            <a:ext cx="8634981" cy="2159"/>
          </a:xfrm>
          <a:prstGeom prst="line">
            <a:avLst/>
          </a:prstGeom>
          <a:ln w="254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902659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nfo Graphic">
    <p:spTree>
      <p:nvGrpSpPr>
        <p:cNvPr id="1" name=""/>
        <p:cNvGrpSpPr/>
        <p:nvPr/>
      </p:nvGrpSpPr>
      <p:grpSpPr>
        <a:xfrm>
          <a:off x="0" y="0"/>
          <a:ext cx="0" cy="0"/>
          <a:chOff x="0" y="0"/>
          <a:chExt cx="0" cy="0"/>
        </a:xfrm>
      </p:grpSpPr>
      <p:sp>
        <p:nvSpPr>
          <p:cNvPr id="12" name="Picture Placeholder 11"/>
          <p:cNvSpPr>
            <a:spLocks noGrp="1"/>
          </p:cNvSpPr>
          <p:nvPr>
            <p:ph type="pic" sz="quarter" idx="17"/>
          </p:nvPr>
        </p:nvSpPr>
        <p:spPr>
          <a:xfrm>
            <a:off x="393847" y="1238250"/>
            <a:ext cx="1047750" cy="4360445"/>
          </a:xfrm>
        </p:spPr>
        <p:txBody>
          <a:bodyPr/>
          <a:lstStyle/>
          <a:p>
            <a:r>
              <a:rPr lang="en-US" dirty="0" smtClean="0"/>
              <a:t>Click icon to add picture</a:t>
            </a:r>
            <a:endParaRPr lang="en-US" dirty="0"/>
          </a:p>
        </p:txBody>
      </p:sp>
      <p:sp>
        <p:nvSpPr>
          <p:cNvPr id="7" name="Title 1"/>
          <p:cNvSpPr>
            <a:spLocks noGrp="1"/>
          </p:cNvSpPr>
          <p:nvPr>
            <p:ph type="title" hasCustomPrompt="1"/>
          </p:nvPr>
        </p:nvSpPr>
        <p:spPr>
          <a:xfrm>
            <a:off x="251520" y="260648"/>
            <a:ext cx="8625780" cy="864096"/>
          </a:xfrm>
        </p:spPr>
        <p:txBody>
          <a:bodyPr/>
          <a:lstStyle>
            <a:lvl1pPr>
              <a:defRPr/>
            </a:lvl1pPr>
          </a:lstStyle>
          <a:p>
            <a:r>
              <a:rPr lang="en-US" dirty="0" err="1" smtClean="0"/>
              <a:t>Infographic</a:t>
            </a:r>
            <a:r>
              <a:rPr lang="en-US" dirty="0" smtClean="0"/>
              <a:t> (Georgia, 24pt)</a:t>
            </a:r>
            <a:endParaRPr lang="en-US" dirty="0"/>
          </a:p>
        </p:txBody>
      </p:sp>
      <p:sp>
        <p:nvSpPr>
          <p:cNvPr id="14" name="Text Placeholder 13"/>
          <p:cNvSpPr>
            <a:spLocks noGrp="1"/>
          </p:cNvSpPr>
          <p:nvPr>
            <p:ph type="body" sz="quarter" idx="18"/>
          </p:nvPr>
        </p:nvSpPr>
        <p:spPr>
          <a:xfrm>
            <a:off x="2208213" y="1238250"/>
            <a:ext cx="6669087" cy="5072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5"/>
          <p:cNvSpPr>
            <a:spLocks noGrp="1"/>
          </p:cNvSpPr>
          <p:nvPr>
            <p:ph type="body" sz="quarter" idx="19"/>
          </p:nvPr>
        </p:nvSpPr>
        <p:spPr>
          <a:xfrm>
            <a:off x="393847" y="5699241"/>
            <a:ext cx="1047750" cy="611071"/>
          </a:xfrm>
        </p:spPr>
        <p:txBody>
          <a:bodyPr/>
          <a:lstStyle>
            <a:lvl1pPr marL="0" indent="0" algn="ctr">
              <a:buNone/>
              <a:defRPr/>
            </a:lvl1pPr>
          </a:lstStyle>
          <a:p>
            <a:pPr lvl="0"/>
            <a:r>
              <a:rPr lang="en-US" smtClean="0"/>
              <a:t>Click to edit Master text styles</a:t>
            </a:r>
          </a:p>
        </p:txBody>
      </p:sp>
      <p:cxnSp>
        <p:nvCxnSpPr>
          <p:cNvPr id="17" name="Straight Connector 16"/>
          <p:cNvCxnSpPr/>
          <p:nvPr/>
        </p:nvCxnSpPr>
        <p:spPr>
          <a:xfrm>
            <a:off x="251520" y="1124744"/>
            <a:ext cx="8568952"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338628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GI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402966" cy="877887"/>
          </a:xfrm>
        </p:spPr>
        <p:txBody>
          <a:bodyPr/>
          <a:lstStyle>
            <a:lvl1pPr>
              <a:defRPr baseline="0"/>
            </a:lvl1pPr>
          </a:lstStyle>
          <a:p>
            <a:r>
              <a:rPr lang="en-US" dirty="0" smtClean="0"/>
              <a:t>GI Slide (Georgia, 24pt)</a:t>
            </a:r>
            <a:endParaRPr lang="en-US" dirty="0"/>
          </a:p>
        </p:txBody>
      </p:sp>
      <p:sp>
        <p:nvSpPr>
          <p:cNvPr id="5" name="Rectangle 4"/>
          <p:cNvSpPr/>
          <p:nvPr/>
        </p:nvSpPr>
        <p:spPr>
          <a:xfrm>
            <a:off x="269563" y="1204535"/>
            <a:ext cx="2834640" cy="804672"/>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Prior to the Guided Implementation</a:t>
            </a:r>
          </a:p>
        </p:txBody>
      </p:sp>
      <p:sp>
        <p:nvSpPr>
          <p:cNvPr id="12" name="Rectangle 11"/>
          <p:cNvSpPr/>
          <p:nvPr/>
        </p:nvSpPr>
        <p:spPr>
          <a:xfrm>
            <a:off x="3144139" y="1204535"/>
            <a:ext cx="2834640" cy="804672"/>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During the Guided Implementation</a:t>
            </a:r>
          </a:p>
        </p:txBody>
      </p:sp>
      <p:sp>
        <p:nvSpPr>
          <p:cNvPr id="48" name="Freeform 47"/>
          <p:cNvSpPr/>
          <p:nvPr/>
        </p:nvSpPr>
        <p:spPr>
          <a:xfrm>
            <a:off x="3558827" y="1306232"/>
            <a:ext cx="331564" cy="564101"/>
          </a:xfrm>
          <a:custGeom>
            <a:avLst/>
            <a:gdLst>
              <a:gd name="connsiteX0" fmla="*/ 146416 w 331564"/>
              <a:gd name="connsiteY0" fmla="*/ 0 h 564101"/>
              <a:gd name="connsiteX1" fmla="*/ 176895 w 331564"/>
              <a:gd name="connsiteY1" fmla="*/ 0 h 564101"/>
              <a:gd name="connsiteX2" fmla="*/ 184515 w 331564"/>
              <a:gd name="connsiteY2" fmla="*/ 7620 h 564101"/>
              <a:gd name="connsiteX3" fmla="*/ 184515 w 331564"/>
              <a:gd name="connsiteY3" fmla="*/ 72684 h 564101"/>
              <a:gd name="connsiteX4" fmla="*/ 285569 w 331564"/>
              <a:gd name="connsiteY4" fmla="*/ 34770 h 564101"/>
              <a:gd name="connsiteX5" fmla="*/ 331564 w 331564"/>
              <a:gd name="connsiteY5" fmla="*/ 55668 h 564101"/>
              <a:gd name="connsiteX6" fmla="*/ 310666 w 331564"/>
              <a:gd name="connsiteY6" fmla="*/ 101663 h 564101"/>
              <a:gd name="connsiteX7" fmla="*/ 184515 w 331564"/>
              <a:gd name="connsiteY7" fmla="*/ 148993 h 564101"/>
              <a:gd name="connsiteX8" fmla="*/ 184515 w 331564"/>
              <a:gd name="connsiteY8" fmla="*/ 269997 h 564101"/>
              <a:gd name="connsiteX9" fmla="*/ 328899 w 331564"/>
              <a:gd name="connsiteY9" fmla="*/ 292866 h 564101"/>
              <a:gd name="connsiteX10" fmla="*/ 288028 w 331564"/>
              <a:gd name="connsiteY10" fmla="*/ 322560 h 564101"/>
              <a:gd name="connsiteX11" fmla="*/ 317723 w 331564"/>
              <a:gd name="connsiteY11" fmla="*/ 363432 h 564101"/>
              <a:gd name="connsiteX12" fmla="*/ 184515 w 331564"/>
              <a:gd name="connsiteY12" fmla="*/ 342334 h 564101"/>
              <a:gd name="connsiteX13" fmla="*/ 184515 w 331564"/>
              <a:gd name="connsiteY13" fmla="*/ 526856 h 564101"/>
              <a:gd name="connsiteX14" fmla="*/ 176895 w 331564"/>
              <a:gd name="connsiteY14" fmla="*/ 534476 h 564101"/>
              <a:gd name="connsiteX15" fmla="*/ 161683 w 331564"/>
              <a:gd name="connsiteY15" fmla="*/ 534476 h 564101"/>
              <a:gd name="connsiteX16" fmla="*/ 193510 w 331564"/>
              <a:gd name="connsiteY16" fmla="*/ 535639 h 564101"/>
              <a:gd name="connsiteX17" fmla="*/ 243492 w 331564"/>
              <a:gd name="connsiteY17" fmla="*/ 549288 h 564101"/>
              <a:gd name="connsiteX18" fmla="*/ 243491 w 331564"/>
              <a:gd name="connsiteY18" fmla="*/ 564101 h 564101"/>
              <a:gd name="connsiteX19" fmla="*/ 79820 w 331564"/>
              <a:gd name="connsiteY19" fmla="*/ 564101 h 564101"/>
              <a:gd name="connsiteX20" fmla="*/ 79820 w 331564"/>
              <a:gd name="connsiteY20" fmla="*/ 549288 h 564101"/>
              <a:gd name="connsiteX21" fmla="*/ 129802 w 331564"/>
              <a:gd name="connsiteY21" fmla="*/ 535639 h 564101"/>
              <a:gd name="connsiteX22" fmla="*/ 161629 w 331564"/>
              <a:gd name="connsiteY22" fmla="*/ 534476 h 564101"/>
              <a:gd name="connsiteX23" fmla="*/ 146416 w 331564"/>
              <a:gd name="connsiteY23" fmla="*/ 534476 h 564101"/>
              <a:gd name="connsiteX24" fmla="*/ 138796 w 331564"/>
              <a:gd name="connsiteY24" fmla="*/ 526856 h 564101"/>
              <a:gd name="connsiteX25" fmla="*/ 138796 w 331564"/>
              <a:gd name="connsiteY25" fmla="*/ 335093 h 564101"/>
              <a:gd name="connsiteX26" fmla="*/ 29695 w 331564"/>
              <a:gd name="connsiteY26" fmla="*/ 317813 h 564101"/>
              <a:gd name="connsiteX27" fmla="*/ 0 w 331564"/>
              <a:gd name="connsiteY27" fmla="*/ 276941 h 564101"/>
              <a:gd name="connsiteX28" fmla="*/ 40871 w 331564"/>
              <a:gd name="connsiteY28" fmla="*/ 247246 h 564101"/>
              <a:gd name="connsiteX29" fmla="*/ 138796 w 331564"/>
              <a:gd name="connsiteY29" fmla="*/ 262756 h 564101"/>
              <a:gd name="connsiteX30" fmla="*/ 138796 w 331564"/>
              <a:gd name="connsiteY30" fmla="*/ 166146 h 564101"/>
              <a:gd name="connsiteX31" fmla="*/ 37632 w 331564"/>
              <a:gd name="connsiteY31" fmla="*/ 204100 h 564101"/>
              <a:gd name="connsiteX32" fmla="*/ 58530 w 331564"/>
              <a:gd name="connsiteY32" fmla="*/ 158105 h 564101"/>
              <a:gd name="connsiteX33" fmla="*/ 12535 w 331564"/>
              <a:gd name="connsiteY33" fmla="*/ 137207 h 564101"/>
              <a:gd name="connsiteX34" fmla="*/ 138796 w 331564"/>
              <a:gd name="connsiteY34" fmla="*/ 89837 h 564101"/>
              <a:gd name="connsiteX35" fmla="*/ 138796 w 331564"/>
              <a:gd name="connsiteY35" fmla="*/ 7620 h 564101"/>
              <a:gd name="connsiteX36" fmla="*/ 146416 w 331564"/>
              <a:gd name="connsiteY36" fmla="*/ 0 h 56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1564" h="564101">
                <a:moveTo>
                  <a:pt x="146416" y="0"/>
                </a:moveTo>
                <a:lnTo>
                  <a:pt x="176895" y="0"/>
                </a:lnTo>
                <a:cubicBezTo>
                  <a:pt x="181103" y="0"/>
                  <a:pt x="184515" y="3412"/>
                  <a:pt x="184515" y="7620"/>
                </a:cubicBezTo>
                <a:lnTo>
                  <a:pt x="184515" y="72684"/>
                </a:lnTo>
                <a:lnTo>
                  <a:pt x="285569" y="34770"/>
                </a:lnTo>
                <a:lnTo>
                  <a:pt x="331564" y="55668"/>
                </a:lnTo>
                <a:lnTo>
                  <a:pt x="310666" y="101663"/>
                </a:lnTo>
                <a:lnTo>
                  <a:pt x="184515" y="148993"/>
                </a:lnTo>
                <a:lnTo>
                  <a:pt x="184515" y="269997"/>
                </a:lnTo>
                <a:lnTo>
                  <a:pt x="328899" y="292866"/>
                </a:lnTo>
                <a:lnTo>
                  <a:pt x="288028" y="322560"/>
                </a:lnTo>
                <a:lnTo>
                  <a:pt x="317723" y="363432"/>
                </a:lnTo>
                <a:lnTo>
                  <a:pt x="184515" y="342334"/>
                </a:lnTo>
                <a:lnTo>
                  <a:pt x="184515" y="526856"/>
                </a:lnTo>
                <a:cubicBezTo>
                  <a:pt x="184515" y="531064"/>
                  <a:pt x="181103" y="534476"/>
                  <a:pt x="176895" y="534476"/>
                </a:cubicBezTo>
                <a:lnTo>
                  <a:pt x="161683" y="534476"/>
                </a:lnTo>
                <a:lnTo>
                  <a:pt x="193510" y="535639"/>
                </a:lnTo>
                <a:cubicBezTo>
                  <a:pt x="222883" y="537888"/>
                  <a:pt x="243492" y="543152"/>
                  <a:pt x="243492" y="549288"/>
                </a:cubicBezTo>
                <a:lnTo>
                  <a:pt x="243491" y="564101"/>
                </a:lnTo>
                <a:lnTo>
                  <a:pt x="79820" y="564101"/>
                </a:lnTo>
                <a:lnTo>
                  <a:pt x="79820" y="549288"/>
                </a:lnTo>
                <a:cubicBezTo>
                  <a:pt x="79820" y="543152"/>
                  <a:pt x="100429" y="537888"/>
                  <a:pt x="129802" y="535639"/>
                </a:cubicBezTo>
                <a:lnTo>
                  <a:pt x="161629" y="534476"/>
                </a:lnTo>
                <a:lnTo>
                  <a:pt x="146416" y="534476"/>
                </a:lnTo>
                <a:cubicBezTo>
                  <a:pt x="142208" y="534476"/>
                  <a:pt x="138796" y="531064"/>
                  <a:pt x="138796" y="526856"/>
                </a:cubicBezTo>
                <a:lnTo>
                  <a:pt x="138796" y="335093"/>
                </a:lnTo>
                <a:lnTo>
                  <a:pt x="29695" y="317813"/>
                </a:lnTo>
                <a:lnTo>
                  <a:pt x="0" y="276941"/>
                </a:lnTo>
                <a:lnTo>
                  <a:pt x="40871" y="247246"/>
                </a:lnTo>
                <a:lnTo>
                  <a:pt x="138796" y="262756"/>
                </a:lnTo>
                <a:lnTo>
                  <a:pt x="138796" y="166146"/>
                </a:lnTo>
                <a:lnTo>
                  <a:pt x="37632" y="204100"/>
                </a:lnTo>
                <a:lnTo>
                  <a:pt x="58530" y="158105"/>
                </a:lnTo>
                <a:lnTo>
                  <a:pt x="12535" y="137207"/>
                </a:lnTo>
                <a:lnTo>
                  <a:pt x="138796" y="89837"/>
                </a:lnTo>
                <a:lnTo>
                  <a:pt x="138796" y="7620"/>
                </a:lnTo>
                <a:cubicBezTo>
                  <a:pt x="138796" y="3412"/>
                  <a:pt x="142208" y="0"/>
                  <a:pt x="146416"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FFFF"/>
              </a:solidFill>
            </a:endParaRPr>
          </a:p>
        </p:txBody>
      </p:sp>
      <p:sp>
        <p:nvSpPr>
          <p:cNvPr id="19" name="Rectangle 18"/>
          <p:cNvSpPr/>
          <p:nvPr/>
        </p:nvSpPr>
        <p:spPr>
          <a:xfrm>
            <a:off x="6032649" y="1204535"/>
            <a:ext cx="2834640" cy="804672"/>
          </a:xfrm>
          <a:prstGeom prst="rect">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Value &amp; Outcome</a:t>
            </a:r>
          </a:p>
        </p:txBody>
      </p:sp>
      <p:grpSp>
        <p:nvGrpSpPr>
          <p:cNvPr id="20" name="Group 19"/>
          <p:cNvGrpSpPr/>
          <p:nvPr/>
        </p:nvGrpSpPr>
        <p:grpSpPr>
          <a:xfrm>
            <a:off x="6402259" y="1390418"/>
            <a:ext cx="549066" cy="385492"/>
            <a:chOff x="3843717" y="3180543"/>
            <a:chExt cx="1813617" cy="1245818"/>
          </a:xfrm>
          <a:solidFill>
            <a:schemeClr val="bg1"/>
          </a:solidFill>
        </p:grpSpPr>
        <p:sp>
          <p:nvSpPr>
            <p:cNvPr id="21" name="Rectangle 20"/>
            <p:cNvSpPr/>
            <p:nvPr/>
          </p:nvSpPr>
          <p:spPr>
            <a:xfrm>
              <a:off x="3843717" y="4074453"/>
              <a:ext cx="234669" cy="35190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2" name="Rectangle 21"/>
            <p:cNvSpPr/>
            <p:nvPr/>
          </p:nvSpPr>
          <p:spPr>
            <a:xfrm>
              <a:off x="4238454" y="3997838"/>
              <a:ext cx="234669" cy="428523"/>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3" name="Rectangle 22"/>
            <p:cNvSpPr/>
            <p:nvPr/>
          </p:nvSpPr>
          <p:spPr>
            <a:xfrm>
              <a:off x="4633191" y="3892573"/>
              <a:ext cx="234669" cy="5337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4" name="Rectangle 23"/>
            <p:cNvSpPr/>
            <p:nvPr/>
          </p:nvSpPr>
          <p:spPr>
            <a:xfrm>
              <a:off x="5027928" y="3576680"/>
              <a:ext cx="234669" cy="849681"/>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5" name="Rectangle 24"/>
            <p:cNvSpPr/>
            <p:nvPr/>
          </p:nvSpPr>
          <p:spPr>
            <a:xfrm>
              <a:off x="5422665" y="3180543"/>
              <a:ext cx="234669" cy="124581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sp>
        <p:nvSpPr>
          <p:cNvPr id="26" name="Rectangle 25"/>
          <p:cNvSpPr/>
          <p:nvPr/>
        </p:nvSpPr>
        <p:spPr>
          <a:xfrm>
            <a:off x="3154209" y="2025863"/>
            <a:ext cx="2806281" cy="461665"/>
          </a:xfrm>
          <a:prstGeom prst="rect">
            <a:avLst/>
          </a:prstGeom>
        </p:spPr>
        <p:txBody>
          <a:bodyPr wrap="square">
            <a:spAutoFit/>
          </a:bodyPr>
          <a:lstStyle/>
          <a:p>
            <a:r>
              <a:rPr lang="en-US" sz="1200" b="1" dirty="0">
                <a:solidFill>
                  <a:srgbClr val="333333"/>
                </a:solidFill>
                <a:cs typeface="Arial" pitchFamily="34" charset="0"/>
              </a:rPr>
              <a:t>An Info-Tech Consulting Analyst </a:t>
            </a:r>
            <a:r>
              <a:rPr lang="en-US" sz="1200" b="1" dirty="0" smtClean="0">
                <a:solidFill>
                  <a:srgbClr val="333333"/>
                </a:solidFill>
                <a:cs typeface="Arial" pitchFamily="34" charset="0"/>
              </a:rPr>
              <a:t>will discuss </a:t>
            </a:r>
            <a:r>
              <a:rPr lang="en-US" sz="1200" b="1" dirty="0">
                <a:solidFill>
                  <a:srgbClr val="333333"/>
                </a:solidFill>
                <a:cs typeface="Arial" pitchFamily="34" charset="0"/>
              </a:rPr>
              <a:t>with you</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7" name="Rectangle 26"/>
          <p:cNvSpPr/>
          <p:nvPr/>
        </p:nvSpPr>
        <p:spPr>
          <a:xfrm>
            <a:off x="6040866" y="2019179"/>
            <a:ext cx="2826423" cy="461665"/>
          </a:xfrm>
          <a:prstGeom prst="rect">
            <a:avLst/>
          </a:prstGeom>
        </p:spPr>
        <p:txBody>
          <a:bodyPr wrap="square">
            <a:spAutoFit/>
          </a:bodyPr>
          <a:lstStyle/>
          <a:p>
            <a:r>
              <a:rPr lang="en-US" sz="1200" b="1" dirty="0">
                <a:solidFill>
                  <a:srgbClr val="333333"/>
                </a:solidFill>
                <a:cs typeface="Arial" pitchFamily="34" charset="0"/>
              </a:rPr>
              <a:t>At the conclusion of the Guided Implementation call, you will have</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8" name="Rectangle 27"/>
          <p:cNvSpPr/>
          <p:nvPr/>
        </p:nvSpPr>
        <p:spPr>
          <a:xfrm>
            <a:off x="257174" y="5491804"/>
            <a:ext cx="8646207" cy="320040"/>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smtClean="0">
                <a:solidFill>
                  <a:srgbClr val="FFFFFF"/>
                </a:solidFill>
              </a:rPr>
              <a:t>Arrange a call now:</a:t>
            </a:r>
            <a:endParaRPr lang="en-CA" sz="1400" b="1" dirty="0">
              <a:solidFill>
                <a:srgbClr val="FFFFFF"/>
              </a:solidFill>
            </a:endParaRPr>
          </a:p>
        </p:txBody>
      </p:sp>
      <p:sp>
        <p:nvSpPr>
          <p:cNvPr id="47" name="Freeform 46"/>
          <p:cNvSpPr/>
          <p:nvPr/>
        </p:nvSpPr>
        <p:spPr>
          <a:xfrm rot="19343114">
            <a:off x="8079721" y="337681"/>
            <a:ext cx="286530" cy="702289"/>
          </a:xfrm>
          <a:custGeom>
            <a:avLst/>
            <a:gdLst>
              <a:gd name="connsiteX0" fmla="*/ 252432 w 286530"/>
              <a:gd name="connsiteY0" fmla="*/ 17456 h 702289"/>
              <a:gd name="connsiteX1" fmla="*/ 269887 w 286530"/>
              <a:gd name="connsiteY1" fmla="*/ 59599 h 702289"/>
              <a:gd name="connsiteX2" fmla="*/ 269887 w 286530"/>
              <a:gd name="connsiteY2" fmla="*/ 115944 h 702289"/>
              <a:gd name="connsiteX3" fmla="*/ 210288 w 286530"/>
              <a:gd name="connsiteY3" fmla="*/ 175543 h 702289"/>
              <a:gd name="connsiteX4" fmla="*/ 135246 w 286530"/>
              <a:gd name="connsiteY4" fmla="*/ 175543 h 702289"/>
              <a:gd name="connsiteX5" fmla="*/ 107408 w 286530"/>
              <a:gd name="connsiteY5" fmla="*/ 169922 h 702289"/>
              <a:gd name="connsiteX6" fmla="*/ 98443 w 286530"/>
              <a:gd name="connsiteY6" fmla="*/ 163878 h 702289"/>
              <a:gd name="connsiteX7" fmla="*/ 97499 w 286530"/>
              <a:gd name="connsiteY7" fmla="*/ 170341 h 702289"/>
              <a:gd name="connsiteX8" fmla="*/ 89081 w 286530"/>
              <a:gd name="connsiteY8" fmla="*/ 351864 h 702289"/>
              <a:gd name="connsiteX9" fmla="*/ 97487 w 286530"/>
              <a:gd name="connsiteY9" fmla="*/ 533122 h 702289"/>
              <a:gd name="connsiteX10" fmla="*/ 112880 w 286530"/>
              <a:gd name="connsiteY10" fmla="*/ 526746 h 702289"/>
              <a:gd name="connsiteX11" fmla="*/ 226931 w 286530"/>
              <a:gd name="connsiteY11" fmla="*/ 526746 h 702289"/>
              <a:gd name="connsiteX12" fmla="*/ 286530 w 286530"/>
              <a:gd name="connsiteY12" fmla="*/ 586345 h 702289"/>
              <a:gd name="connsiteX13" fmla="*/ 286529 w 286530"/>
              <a:gd name="connsiteY13" fmla="*/ 642690 h 702289"/>
              <a:gd name="connsiteX14" fmla="*/ 226930 w 286530"/>
              <a:gd name="connsiteY14" fmla="*/ 702289 h 702289"/>
              <a:gd name="connsiteX15" fmla="*/ 112880 w 286530"/>
              <a:gd name="connsiteY15" fmla="*/ 702289 h 702289"/>
              <a:gd name="connsiteX16" fmla="*/ 89892 w 286530"/>
              <a:gd name="connsiteY16" fmla="*/ 692767 h 702289"/>
              <a:gd name="connsiteX17" fmla="*/ 86996 w 286530"/>
              <a:gd name="connsiteY17" fmla="*/ 685776 h 702289"/>
              <a:gd name="connsiteX18" fmla="*/ 74614 w 286530"/>
              <a:gd name="connsiteY18" fmla="*/ 674751 h 702289"/>
              <a:gd name="connsiteX19" fmla="*/ 0 w 286530"/>
              <a:gd name="connsiteY19" fmla="*/ 351865 h 702289"/>
              <a:gd name="connsiteX20" fmla="*/ 97547 w 286530"/>
              <a:gd name="connsiteY20" fmla="*/ 8561 h 702289"/>
              <a:gd name="connsiteX21" fmla="*/ 107177 w 286530"/>
              <a:gd name="connsiteY21" fmla="*/ 5776 h 702289"/>
              <a:gd name="connsiteX22" fmla="*/ 107408 w 286530"/>
              <a:gd name="connsiteY22" fmla="*/ 5620 h 702289"/>
              <a:gd name="connsiteX23" fmla="*/ 108427 w 286530"/>
              <a:gd name="connsiteY23" fmla="*/ 5414 h 702289"/>
              <a:gd name="connsiteX24" fmla="*/ 122168 w 286530"/>
              <a:gd name="connsiteY24" fmla="*/ 1441 h 702289"/>
              <a:gd name="connsiteX25" fmla="*/ 121988 w 286530"/>
              <a:gd name="connsiteY25" fmla="*/ 2677 h 702289"/>
              <a:gd name="connsiteX26" fmla="*/ 135246 w 286530"/>
              <a:gd name="connsiteY26" fmla="*/ 0 h 702289"/>
              <a:gd name="connsiteX27" fmla="*/ 210288 w 286530"/>
              <a:gd name="connsiteY27" fmla="*/ 0 h 702289"/>
              <a:gd name="connsiteX28" fmla="*/ 252432 w 286530"/>
              <a:gd name="connsiteY28" fmla="*/ 17456 h 70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86530" h="702289">
                <a:moveTo>
                  <a:pt x="252432" y="17456"/>
                </a:moveTo>
                <a:cubicBezTo>
                  <a:pt x="263217" y="28241"/>
                  <a:pt x="269887" y="43141"/>
                  <a:pt x="269887" y="59599"/>
                </a:cubicBezTo>
                <a:lnTo>
                  <a:pt x="269887" y="115944"/>
                </a:lnTo>
                <a:cubicBezTo>
                  <a:pt x="269887" y="148860"/>
                  <a:pt x="243204" y="175543"/>
                  <a:pt x="210288" y="175543"/>
                </a:cubicBezTo>
                <a:lnTo>
                  <a:pt x="135246" y="175543"/>
                </a:lnTo>
                <a:cubicBezTo>
                  <a:pt x="125372" y="175543"/>
                  <a:pt x="115965" y="173542"/>
                  <a:pt x="107408" y="169922"/>
                </a:cubicBezTo>
                <a:lnTo>
                  <a:pt x="98443" y="163878"/>
                </a:lnTo>
                <a:lnTo>
                  <a:pt x="97499" y="170341"/>
                </a:lnTo>
                <a:cubicBezTo>
                  <a:pt x="91936" y="229261"/>
                  <a:pt x="89081" y="290286"/>
                  <a:pt x="89081" y="351864"/>
                </a:cubicBezTo>
                <a:lnTo>
                  <a:pt x="97487" y="533122"/>
                </a:lnTo>
                <a:lnTo>
                  <a:pt x="112880" y="526746"/>
                </a:lnTo>
                <a:lnTo>
                  <a:pt x="226931" y="526746"/>
                </a:lnTo>
                <a:cubicBezTo>
                  <a:pt x="259846" y="526746"/>
                  <a:pt x="286530" y="553429"/>
                  <a:pt x="286530" y="586345"/>
                </a:cubicBezTo>
                <a:lnTo>
                  <a:pt x="286529" y="642690"/>
                </a:lnTo>
                <a:cubicBezTo>
                  <a:pt x="286529" y="675606"/>
                  <a:pt x="259847" y="702289"/>
                  <a:pt x="226930" y="702289"/>
                </a:cubicBezTo>
                <a:lnTo>
                  <a:pt x="112880" y="702289"/>
                </a:lnTo>
                <a:cubicBezTo>
                  <a:pt x="103903" y="702289"/>
                  <a:pt x="95775" y="698650"/>
                  <a:pt x="89892" y="692767"/>
                </a:cubicBezTo>
                <a:lnTo>
                  <a:pt x="86996" y="685776"/>
                </a:lnTo>
                <a:lnTo>
                  <a:pt x="74614" y="674751"/>
                </a:lnTo>
                <a:cubicBezTo>
                  <a:pt x="30766" y="621554"/>
                  <a:pt x="0" y="497015"/>
                  <a:pt x="0" y="351865"/>
                </a:cubicBezTo>
                <a:cubicBezTo>
                  <a:pt x="0" y="182523"/>
                  <a:pt x="41876" y="41236"/>
                  <a:pt x="97547" y="8561"/>
                </a:cubicBezTo>
                <a:lnTo>
                  <a:pt x="107177" y="5776"/>
                </a:lnTo>
                <a:lnTo>
                  <a:pt x="107408" y="5620"/>
                </a:lnTo>
                <a:lnTo>
                  <a:pt x="108427" y="5414"/>
                </a:lnTo>
                <a:lnTo>
                  <a:pt x="122168" y="1441"/>
                </a:lnTo>
                <a:lnTo>
                  <a:pt x="121988" y="2677"/>
                </a:lnTo>
                <a:lnTo>
                  <a:pt x="135246" y="0"/>
                </a:lnTo>
                <a:lnTo>
                  <a:pt x="210288" y="0"/>
                </a:lnTo>
                <a:cubicBezTo>
                  <a:pt x="226746" y="0"/>
                  <a:pt x="241646" y="6671"/>
                  <a:pt x="252432" y="1745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FFFF"/>
              </a:solidFill>
            </a:endParaRPr>
          </a:p>
        </p:txBody>
      </p:sp>
      <p:sp>
        <p:nvSpPr>
          <p:cNvPr id="36" name="Text Placeholder 35"/>
          <p:cNvSpPr>
            <a:spLocks noGrp="1"/>
          </p:cNvSpPr>
          <p:nvPr>
            <p:ph type="body" sz="quarter" idx="10"/>
          </p:nvPr>
        </p:nvSpPr>
        <p:spPr>
          <a:xfrm>
            <a:off x="283988" y="2025650"/>
            <a:ext cx="2798064" cy="3316288"/>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0" name="Text Placeholder 35"/>
          <p:cNvSpPr>
            <a:spLocks noGrp="1"/>
          </p:cNvSpPr>
          <p:nvPr>
            <p:ph type="body" sz="quarter" idx="13"/>
          </p:nvPr>
        </p:nvSpPr>
        <p:spPr>
          <a:xfrm>
            <a:off x="3144139" y="2420513"/>
            <a:ext cx="2816352" cy="2915761"/>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1" name="Text Placeholder 35"/>
          <p:cNvSpPr>
            <a:spLocks noGrp="1"/>
          </p:cNvSpPr>
          <p:nvPr>
            <p:ph type="body" sz="quarter" idx="14"/>
          </p:nvPr>
        </p:nvSpPr>
        <p:spPr>
          <a:xfrm>
            <a:off x="6032649" y="2420512"/>
            <a:ext cx="2834640" cy="2926525"/>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cxnSp>
        <p:nvCxnSpPr>
          <p:cNvPr id="42" name="Straight Connector 4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5" hasCustomPrompt="1"/>
          </p:nvPr>
        </p:nvSpPr>
        <p:spPr>
          <a:xfrm>
            <a:off x="259937" y="5821933"/>
            <a:ext cx="8622792" cy="482614"/>
          </a:xfrm>
        </p:spPr>
        <p:txBody>
          <a:bodyPr/>
          <a:lstStyle>
            <a:lvl1pPr marL="171450" marR="0" indent="-17145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tabLst/>
              <a:defRPr/>
            </a:pP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Email </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hlinkClick r:id="rId2"/>
              </a:rPr>
              <a:t>GuidedImplementations@InfoTech.com</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rPr>
              <a:t> </a:t>
            </a: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or call </a:t>
            </a:r>
            <a:r>
              <a:rPr kumimoji="0" lang="en-CA" sz="1200" b="0" i="0" u="none" strike="noStrike" kern="1200" cap="none" spc="0" normalizeH="0" baseline="0" noProof="0" dirty="0" smtClean="0">
                <a:ln>
                  <a:noFill/>
                </a:ln>
                <a:solidFill>
                  <a:srgbClr val="333333"/>
                </a:solidFill>
                <a:effectLst/>
                <a:uLnTx/>
                <a:uFillTx/>
                <a:latin typeface="+mn-lt"/>
              </a:rPr>
              <a:t>1-888-670-8889 and ask for the Guided Implementation Coordinator to book a Guided Implementation in your organization.</a:t>
            </a:r>
            <a:endParaRPr lang="en-US" dirty="0" smtClean="0"/>
          </a:p>
          <a:p>
            <a:pPr lvl="0"/>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0" name="Picture 2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2" name="Picture 3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3" name="Picture 32"/>
          <p:cNvPicPr>
            <a:picLocks noChangeAspect="1"/>
          </p:cNvPicPr>
          <p:nvPr userDrawn="1"/>
        </p:nvPicPr>
        <p:blipFill>
          <a:blip r:embed="rId5"/>
          <a:stretch>
            <a:fillRect/>
          </a:stretch>
        </p:blipFill>
        <p:spPr>
          <a:xfrm flipH="1">
            <a:off x="323528" y="1221621"/>
            <a:ext cx="922384" cy="843383"/>
          </a:xfrm>
          <a:prstGeom prst="rect">
            <a:avLst/>
          </a:prstGeom>
        </p:spPr>
      </p:pic>
    </p:spTree>
    <p:extLst>
      <p:ext uri="{BB962C8B-B14F-4D97-AF65-F5344CB8AC3E}">
        <p14:creationId xmlns:p14="http://schemas.microsoft.com/office/powerpoint/2010/main" val="5946929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rgbClr val="D9A210"/>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301832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2 Small 1 Large">
    <p:spTree>
      <p:nvGrpSpPr>
        <p:cNvPr id="1" name=""/>
        <p:cNvGrpSpPr/>
        <p:nvPr/>
      </p:nvGrpSpPr>
      <p:grpSpPr>
        <a:xfrm>
          <a:off x="0" y="0"/>
          <a:ext cx="0" cy="0"/>
          <a:chOff x="0" y="0"/>
          <a:chExt cx="0" cy="0"/>
        </a:xfrm>
      </p:grpSpPr>
      <p:sp>
        <p:nvSpPr>
          <p:cNvPr id="17" name="Text Placeholder 13"/>
          <p:cNvSpPr>
            <a:spLocks noGrp="1"/>
          </p:cNvSpPr>
          <p:nvPr>
            <p:ph type="body" sz="quarter" idx="12" hasCustomPrompt="1"/>
          </p:nvPr>
        </p:nvSpPr>
        <p:spPr>
          <a:xfrm>
            <a:off x="261455" y="3323354"/>
            <a:ext cx="8615844" cy="320040"/>
          </a:xfr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6" name="Text Placeholder 13"/>
          <p:cNvSpPr>
            <a:spLocks noGrp="1"/>
          </p:cNvSpPr>
          <p:nvPr>
            <p:ph type="body" sz="quarter" idx="11" hasCustomPrompt="1"/>
          </p:nvPr>
        </p:nvSpPr>
        <p:spPr>
          <a:xfrm>
            <a:off x="4612662" y="1210647"/>
            <a:ext cx="4267532"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5" name="Text Placeholder 13"/>
          <p:cNvSpPr>
            <a:spLocks noGrp="1"/>
          </p:cNvSpPr>
          <p:nvPr>
            <p:ph type="body" sz="quarter" idx="10" hasCustomPrompt="1"/>
          </p:nvPr>
        </p:nvSpPr>
        <p:spPr>
          <a:xfrm>
            <a:off x="257727" y="1210647"/>
            <a:ext cx="4267532" cy="320040"/>
          </a:xfrm>
          <a:solidFill>
            <a:srgbClr val="5A7D5C"/>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9020889"/>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Activity slide - Group activit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6686" cy="877887"/>
          </a:xfrm>
        </p:spPr>
        <p:txBody>
          <a:bodyPr/>
          <a:lstStyle>
            <a:lvl1pPr>
              <a:defRPr baseline="0"/>
            </a:lvl1pPr>
          </a:lstStyle>
          <a:p>
            <a:r>
              <a:rPr lang="en-US" dirty="0" smtClean="0"/>
              <a:t>Activity slide – Group activity (Georgia, 24pt)</a:t>
            </a:r>
            <a:endParaRPr lang="en-US" dirty="0"/>
          </a:p>
        </p:txBody>
      </p:sp>
      <p:pic>
        <p:nvPicPr>
          <p:cNvPr id="3" name="Picture 2"/>
          <p:cNvPicPr>
            <a:picLocks noChangeAspect="1"/>
          </p:cNvPicPr>
          <p:nvPr/>
        </p:nvPicPr>
        <p:blipFill rotWithShape="1">
          <a:blip r:embed="rId2"/>
          <a:srcRect l="10611" t="14400" r="8358" b="4767"/>
          <a:stretch/>
        </p:blipFill>
        <p:spPr>
          <a:xfrm>
            <a:off x="8174830" y="420243"/>
            <a:ext cx="702469" cy="548575"/>
          </a:xfrm>
          <a:prstGeom prst="rect">
            <a:avLst/>
          </a:prstGeom>
        </p:spPr>
      </p:pic>
      <p:sp>
        <p:nvSpPr>
          <p:cNvPr id="6"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Picture Placeholder 7"/>
          <p:cNvSpPr>
            <a:spLocks noGrp="1"/>
          </p:cNvSpPr>
          <p:nvPr>
            <p:ph type="pic" sz="quarter" idx="11" hasCustomPrompt="1"/>
          </p:nvPr>
        </p:nvSpPr>
        <p:spPr>
          <a:xfrm>
            <a:off x="4872227" y="1419476"/>
            <a:ext cx="4005072" cy="3786187"/>
          </a:xfrm>
        </p:spPr>
        <p:txBody>
          <a:bodyPr/>
          <a:lstStyle>
            <a:lvl1pPr>
              <a:defRPr/>
            </a:lvl1pPr>
          </a:lstStyle>
          <a:p>
            <a:r>
              <a:rPr lang="en-US" dirty="0" smtClean="0"/>
              <a:t>Put a picture, text box, or insight box here.</a:t>
            </a:r>
            <a:endParaRPr lang="en-US" dirty="0"/>
          </a:p>
        </p:txBody>
      </p:sp>
      <p:cxnSp>
        <p:nvCxnSpPr>
          <p:cNvPr id="7" name="Straight Connector 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srcRect l="10611" t="14400" r="8358" b="4767"/>
          <a:stretch/>
        </p:blipFill>
        <p:spPr>
          <a:xfrm>
            <a:off x="8174830" y="420243"/>
            <a:ext cx="702469" cy="548575"/>
          </a:xfrm>
          <a:prstGeom prst="rect">
            <a:avLst/>
          </a:prstGeom>
        </p:spPr>
      </p:pic>
    </p:spTree>
    <p:extLst>
      <p:ext uri="{BB962C8B-B14F-4D97-AF65-F5344CB8AC3E}">
        <p14:creationId xmlns:p14="http://schemas.microsoft.com/office/powerpoint/2010/main" val="60948175"/>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Activity Slide - Whitebo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3256" cy="877887"/>
          </a:xfrm>
        </p:spPr>
        <p:txBody>
          <a:bodyPr/>
          <a:lstStyle>
            <a:lvl1pPr>
              <a:defRPr baseline="0"/>
            </a:lvl1pPr>
          </a:lstStyle>
          <a:p>
            <a:r>
              <a:rPr lang="en-US" dirty="0" smtClean="0"/>
              <a:t>Activity slide – Whiteboard (Georgia, 24pt)</a:t>
            </a:r>
            <a:endParaRPr lang="en-US" dirty="0"/>
          </a:p>
        </p:txBody>
      </p:sp>
      <p:sp>
        <p:nvSpPr>
          <p:cNvPr id="8" name="Picture Placeholder 7"/>
          <p:cNvSpPr>
            <a:spLocks noGrp="1"/>
          </p:cNvSpPr>
          <p:nvPr>
            <p:ph type="pic" sz="quarter" idx="11" hasCustomPrompt="1"/>
          </p:nvPr>
        </p:nvSpPr>
        <p:spPr>
          <a:xfrm>
            <a:off x="4872227" y="1419476"/>
            <a:ext cx="4005072" cy="3786187"/>
          </a:xfrm>
        </p:spPr>
        <p:txBody>
          <a:bodyPr/>
          <a:lstStyle/>
          <a:p>
            <a:r>
              <a:rPr lang="en-US" dirty="0" smtClean="0"/>
              <a:t>Put a picture, text box, or insight box here.</a:t>
            </a:r>
            <a:endParaRPr lang="en-US" dirty="0"/>
          </a:p>
        </p:txBody>
      </p:sp>
      <p:pic>
        <p:nvPicPr>
          <p:cNvPr id="7" name="Picture 6"/>
          <p:cNvPicPr>
            <a:picLocks noChangeAspect="1"/>
          </p:cNvPicPr>
          <p:nvPr/>
        </p:nvPicPr>
        <p:blipFill rotWithShape="1">
          <a:blip r:embed="rId2"/>
          <a:srcRect l="8531" r="19901" b="39093"/>
          <a:stretch/>
        </p:blipFill>
        <p:spPr>
          <a:xfrm>
            <a:off x="8102202" y="360947"/>
            <a:ext cx="796512" cy="713008"/>
          </a:xfrm>
          <a:prstGeom prst="rect">
            <a:avLst/>
          </a:prstGeom>
        </p:spPr>
      </p:pic>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0" name="Picture 9"/>
          <p:cNvPicPr>
            <a:picLocks noChangeAspect="1"/>
          </p:cNvPicPr>
          <p:nvPr userDrawn="1"/>
        </p:nvPicPr>
        <p:blipFill rotWithShape="1">
          <a:blip r:embed="rId2"/>
          <a:srcRect l="8531" r="19901" b="39093"/>
          <a:stretch/>
        </p:blipFill>
        <p:spPr>
          <a:xfrm>
            <a:off x="8102202" y="360947"/>
            <a:ext cx="796512" cy="713008"/>
          </a:xfrm>
          <a:prstGeom prst="rect">
            <a:avLst/>
          </a:prstGeom>
        </p:spPr>
      </p:pic>
    </p:spTree>
    <p:extLst>
      <p:ext uri="{BB962C8B-B14F-4D97-AF65-F5344CB8AC3E}">
        <p14:creationId xmlns:p14="http://schemas.microsoft.com/office/powerpoint/2010/main" val="208836929"/>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2_Tool Activity - First use">
    <p:spTree>
      <p:nvGrpSpPr>
        <p:cNvPr id="1" name=""/>
        <p:cNvGrpSpPr/>
        <p:nvPr/>
      </p:nvGrpSpPr>
      <p:grpSpPr>
        <a:xfrm>
          <a:off x="0" y="0"/>
          <a:ext cx="0" cy="0"/>
          <a:chOff x="0" y="0"/>
          <a:chExt cx="0" cy="0"/>
        </a:xfrm>
      </p:grpSpPr>
      <p:sp>
        <p:nvSpPr>
          <p:cNvPr id="15" name="Pentagon 14"/>
          <p:cNvSpPr/>
          <p:nvPr userDrawn="1">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 (First Use) </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7" name="Rounded Rectangular Callout 6"/>
          <p:cNvSpPr/>
          <p:nvPr/>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4"/>
            <a:ext cx="3917950" cy="3879056"/>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20" name="Picture 19"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sp>
        <p:nvSpPr>
          <p:cNvPr id="21" name="Rounded Rectangular Callout 20"/>
          <p:cNvSpPr/>
          <p:nvPr userDrawn="1"/>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cxnSp>
        <p:nvCxnSpPr>
          <p:cNvPr id="22" name="Straight Connector 21"/>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3321369"/>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1_Tool Activity">
    <p:spTree>
      <p:nvGrpSpPr>
        <p:cNvPr id="1" name=""/>
        <p:cNvGrpSpPr/>
        <p:nvPr/>
      </p:nvGrpSpPr>
      <p:grpSpPr>
        <a:xfrm>
          <a:off x="0" y="0"/>
          <a:ext cx="0" cy="0"/>
          <a:chOff x="0" y="0"/>
          <a:chExt cx="0" cy="0"/>
        </a:xfrm>
      </p:grpSpPr>
      <p:sp>
        <p:nvSpPr>
          <p:cNvPr id="13" name="Pentagon 12"/>
          <p:cNvSpPr/>
          <p:nvPr userDrawn="1">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3"/>
            <a:ext cx="3917950" cy="3879454"/>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9" name="Picture 18"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cxnSp>
        <p:nvCxnSpPr>
          <p:cNvPr id="20" name="Straight Connector 19"/>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3449464"/>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138992667"/>
      </p:ext>
    </p:extLst>
  </p:cSld>
  <p:clrMapOvr>
    <a:masterClrMapping/>
  </p:clrMapOvr>
  <p:timing>
    <p:tnLst>
      <p:par>
        <p:cTn id="1" dur="indefinite" restart="never" nodeType="tmRoot"/>
      </p:par>
    </p:tnLst>
  </p:timing>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2392534290"/>
      </p:ext>
    </p:extLst>
  </p:cSld>
  <p:clrMapOvr>
    <a:masterClrMapping/>
  </p:clrMapOvr>
  <p:timing>
    <p:tnLst>
      <p:par>
        <p:cTn id="1" dur="indefinite" restart="never" nodeType="tmRoot"/>
      </p:par>
    </p:tnLst>
  </p:timing>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Text Placeholder 41"/>
          <p:cNvSpPr>
            <a:spLocks noGrp="1"/>
          </p:cNvSpPr>
          <p:nvPr>
            <p:ph type="body" sz="quarter" idx="22" hasCustomPrompt="1"/>
          </p:nvPr>
        </p:nvSpPr>
        <p:spPr>
          <a:xfrm>
            <a:off x="249303" y="5269227"/>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263211"/>
            <a:ext cx="4713222" cy="383015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688811755"/>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Case Stud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p:nvPicPr>
        <p:blipFill>
          <a:blip r:embed="rId2" cstate="print"/>
          <a:stretch>
            <a:fillRect/>
          </a:stretch>
        </p:blipFill>
        <p:spPr>
          <a:xfrm>
            <a:off x="464339" y="1376773"/>
            <a:ext cx="1035598" cy="1136822"/>
          </a:xfrm>
          <a:prstGeom prst="rect">
            <a:avLst/>
          </a:prstGeom>
        </p:spPr>
      </p:pic>
    </p:spTree>
    <p:extLst>
      <p:ext uri="{BB962C8B-B14F-4D97-AF65-F5344CB8AC3E}">
        <p14:creationId xmlns:p14="http://schemas.microsoft.com/office/powerpoint/2010/main" val="1099469603"/>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cxnSp>
        <p:nvCxnSpPr>
          <p:cNvPr id="23" name="Straight Connector 22"/>
          <p:cNvCxnSpPr/>
          <p:nvPr userDrawn="1"/>
        </p:nvCxnSpPr>
        <p:spPr>
          <a:xfrm flipV="1">
            <a:off x="246703" y="3699486"/>
            <a:ext cx="8634981" cy="2159"/>
          </a:xfrm>
          <a:prstGeom prst="line">
            <a:avLst/>
          </a:prstGeom>
          <a:ln w="254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9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251520" y="1132006"/>
            <a:ext cx="365168" cy="36469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21" name="Rectangle 20"/>
          <p:cNvSpPr/>
          <p:nvPr userDrawn="1"/>
        </p:nvSpPr>
        <p:spPr>
          <a:xfrm>
            <a:off x="616688" y="1132006"/>
            <a:ext cx="8260611" cy="36469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22" name="Group 21"/>
          <p:cNvGrpSpPr/>
          <p:nvPr userDrawn="1"/>
        </p:nvGrpSpPr>
        <p:grpSpPr>
          <a:xfrm>
            <a:off x="272071" y="1144504"/>
            <a:ext cx="344617" cy="339694"/>
            <a:chOff x="6983446" y="224644"/>
            <a:chExt cx="734136" cy="731520"/>
          </a:xfrm>
          <a:solidFill>
            <a:schemeClr val="accent1"/>
          </a:solidFill>
        </p:grpSpPr>
        <p:sp>
          <p:nvSpPr>
            <p:cNvPr id="23" name="Rectangle 22"/>
            <p:cNvSpPr/>
            <p:nvPr/>
          </p:nvSpPr>
          <p:spPr>
            <a:xfrm>
              <a:off x="6986062" y="224644"/>
              <a:ext cx="731520" cy="731520"/>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chemeClr val="accent1"/>
              </a:solidFill>
            </a:ln>
            <a:effectLst/>
          </p:spPr>
        </p:pic>
      </p:grpSp>
    </p:spTree>
    <p:extLst>
      <p:ext uri="{BB962C8B-B14F-4D97-AF65-F5344CB8AC3E}">
        <p14:creationId xmlns:p14="http://schemas.microsoft.com/office/powerpoint/2010/main" val="2235544128"/>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4_Header">
    <p:bg>
      <p:bgPr>
        <a:solidFill>
          <a:schemeClr val="accent1">
            <a:lumMod val="20000"/>
            <a:lumOff val="80000"/>
          </a:schemeClr>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7" name="TextBox 6"/>
          <p:cNvSpPr txBox="1"/>
          <p:nvPr userDrawn="1"/>
        </p:nvSpPr>
        <p:spPr>
          <a:xfrm>
            <a:off x="251520" y="1080390"/>
            <a:ext cx="8625780" cy="307777"/>
          </a:xfrm>
          <a:prstGeom prst="rect">
            <a:avLst/>
          </a:prstGeom>
          <a:solidFill>
            <a:schemeClr val="accent1"/>
          </a:solidFill>
        </p:spPr>
        <p:txBody>
          <a:bodyPr wrap="square" rtlCol="0">
            <a:spAutoFit/>
          </a:bodyPr>
          <a:lstStyle/>
          <a:p>
            <a:r>
              <a:rPr lang="en-US" sz="1400" b="1" dirty="0" smtClean="0">
                <a:solidFill>
                  <a:srgbClr val="FFFFFF"/>
                </a:solidFill>
              </a:rPr>
              <a:t>Book a workshop with an ITRG analyst</a:t>
            </a:r>
            <a:endParaRPr lang="en-US" sz="1400" b="1" dirty="0">
              <a:solidFill>
                <a:srgbClr val="FFFFFF"/>
              </a:solidFill>
            </a:endParaRPr>
          </a:p>
        </p:txBody>
      </p:sp>
    </p:spTree>
    <p:extLst>
      <p:ext uri="{BB962C8B-B14F-4D97-AF65-F5344CB8AC3E}">
        <p14:creationId xmlns:p14="http://schemas.microsoft.com/office/powerpoint/2010/main" val="2939312627"/>
      </p:ext>
    </p:extLst>
  </p:cSld>
  <p:clrMapOvr>
    <a:masterClrMapping/>
  </p:clrMapOvr>
  <p:timing>
    <p:tnLst>
      <p:par>
        <p:cTn id="1" dur="indefinite" restart="never" nodeType="tmRoot"/>
      </p:par>
    </p:tnLst>
  </p:timing>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7_Header">
    <p:bg>
      <p:bgPr>
        <a:solidFill>
          <a:schemeClr val="accent1">
            <a:lumMod val="20000"/>
            <a:lumOff val="80000"/>
          </a:schemeClr>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7" name="TextBox 6"/>
          <p:cNvSpPr txBox="1"/>
          <p:nvPr userDrawn="1"/>
        </p:nvSpPr>
        <p:spPr>
          <a:xfrm>
            <a:off x="251520" y="1080390"/>
            <a:ext cx="8625780" cy="307777"/>
          </a:xfrm>
          <a:prstGeom prst="rect">
            <a:avLst/>
          </a:prstGeom>
          <a:solidFill>
            <a:schemeClr val="accent1"/>
          </a:solidFill>
        </p:spPr>
        <p:txBody>
          <a:bodyPr wrap="square" rtlCol="0">
            <a:spAutoFit/>
          </a:bodyPr>
          <a:lstStyle/>
          <a:p>
            <a:endParaRPr lang="en-US" sz="1400" b="1" dirty="0">
              <a:solidFill>
                <a:srgbClr val="FFFFFF"/>
              </a:solidFill>
            </a:endParaRPr>
          </a:p>
        </p:txBody>
      </p:sp>
      <p:sp>
        <p:nvSpPr>
          <p:cNvPr id="8" name="Text Placeholder 26"/>
          <p:cNvSpPr>
            <a:spLocks noGrp="1"/>
          </p:cNvSpPr>
          <p:nvPr>
            <p:ph type="body" sz="quarter" idx="10" hasCustomPrompt="1"/>
          </p:nvPr>
        </p:nvSpPr>
        <p:spPr>
          <a:xfrm>
            <a:off x="323528" y="1052078"/>
            <a:ext cx="3129939" cy="346075"/>
          </a:xfrm>
          <a:noFill/>
          <a:ln>
            <a:noFill/>
          </a:ln>
        </p:spPr>
        <p:txBody>
          <a:bodyPr anchor="ctr"/>
          <a:lstStyle>
            <a:lvl1pPr marL="0" indent="0">
              <a:buNone/>
              <a:defRPr sz="1400" b="1"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Identify Activities</a:t>
            </a:r>
          </a:p>
        </p:txBody>
      </p:sp>
    </p:spTree>
    <p:extLst>
      <p:ext uri="{BB962C8B-B14F-4D97-AF65-F5344CB8AC3E}">
        <p14:creationId xmlns:p14="http://schemas.microsoft.com/office/powerpoint/2010/main" val="604466778"/>
      </p:ext>
    </p:extLst>
  </p:cSld>
  <p:clrMapOvr>
    <a:masterClrMapping/>
  </p:clrMapOvr>
  <p:timing>
    <p:tnLst>
      <p:par>
        <p:cTn id="1" dur="indefinite" restart="never" nodeType="tmRoot"/>
      </p:par>
    </p:tnLst>
  </p:timing>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1567489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grpSp>
        <p:nvGrpSpPr>
          <p:cNvPr id="26" name="Group 25"/>
          <p:cNvGrpSpPr/>
          <p:nvPr userDrawn="1"/>
        </p:nvGrpSpPr>
        <p:grpSpPr>
          <a:xfrm>
            <a:off x="255868" y="4228151"/>
            <a:ext cx="8640578" cy="461665"/>
            <a:chOff x="247848" y="4228151"/>
            <a:chExt cx="8640578" cy="461665"/>
          </a:xfrm>
        </p:grpSpPr>
        <p:sp>
          <p:nvSpPr>
            <p:cNvPr id="9" name="Rectangle 8"/>
            <p:cNvSpPr/>
            <p:nvPr userDrawn="1"/>
          </p:nvSpPr>
          <p:spPr>
            <a:xfrm>
              <a:off x="247848" y="4302575"/>
              <a:ext cx="8640578" cy="312818"/>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5" name="TextBox 14"/>
            <p:cNvSpPr txBox="1"/>
            <p:nvPr userDrawn="1"/>
          </p:nvSpPr>
          <p:spPr>
            <a:xfrm>
              <a:off x="8461706" y="4228151"/>
              <a:ext cx="426720"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defRPr sz="14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US" dirty="0" smtClean="0">
                  <a:sym typeface="Wingdings" panose="05000000000000000000" pitchFamily="2" charset="2"/>
                </a:rPr>
                <a:t></a:t>
              </a:r>
              <a:endParaRPr lang="en-US" dirty="0"/>
            </a:p>
          </p:txBody>
        </p:sp>
      </p:grpSp>
      <p:grpSp>
        <p:nvGrpSpPr>
          <p:cNvPr id="25" name="Group 24"/>
          <p:cNvGrpSpPr/>
          <p:nvPr userDrawn="1"/>
        </p:nvGrpSpPr>
        <p:grpSpPr>
          <a:xfrm>
            <a:off x="247848" y="1210905"/>
            <a:ext cx="5266944" cy="325508"/>
            <a:chOff x="277163" y="1210905"/>
            <a:chExt cx="5266944" cy="325508"/>
          </a:xfrm>
        </p:grpSpPr>
        <p:sp>
          <p:nvSpPr>
            <p:cNvPr id="13" name="Rectangle 12"/>
            <p:cNvSpPr/>
            <p:nvPr userDrawn="1"/>
          </p:nvSpPr>
          <p:spPr>
            <a:xfrm>
              <a:off x="277163" y="1210905"/>
              <a:ext cx="5266944" cy="320040"/>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6" name="Isosceles Triangle 15"/>
            <p:cNvSpPr/>
            <p:nvPr userDrawn="1"/>
          </p:nvSpPr>
          <p:spPr>
            <a:xfrm>
              <a:off x="5223565" y="1254045"/>
              <a:ext cx="216694" cy="22383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17" name="TextBox 16"/>
            <p:cNvSpPr txBox="1"/>
            <p:nvPr userDrawn="1"/>
          </p:nvSpPr>
          <p:spPr>
            <a:xfrm>
              <a:off x="5297384" y="1259414"/>
              <a:ext cx="69056" cy="276999"/>
            </a:xfrm>
            <a:prstGeom prst="rect">
              <a:avLst/>
            </a:prstGeom>
            <a:noFill/>
          </p:spPr>
          <p:txBody>
            <a:bodyPr wrap="square" rtlCol="0" anchor="ctr">
              <a:spAutoFit/>
            </a:bodyPr>
            <a:lstStyle/>
            <a:p>
              <a:pPr algn="ctr"/>
              <a:r>
                <a:rPr lang="en-US" sz="1200" dirty="0" smtClean="0">
                  <a:solidFill>
                    <a:srgbClr val="924E6B"/>
                  </a:solidFill>
                </a:rPr>
                <a:t>!</a:t>
              </a:r>
              <a:endParaRPr lang="en-US" sz="1200" dirty="0">
                <a:solidFill>
                  <a:srgbClr val="924E6B"/>
                </a:solidFill>
              </a:endParaRPr>
            </a:p>
          </p:txBody>
        </p:sp>
      </p:grpSp>
      <p:grpSp>
        <p:nvGrpSpPr>
          <p:cNvPr id="24" name="Group 23"/>
          <p:cNvGrpSpPr/>
          <p:nvPr userDrawn="1"/>
        </p:nvGrpSpPr>
        <p:grpSpPr>
          <a:xfrm>
            <a:off x="247848" y="2639247"/>
            <a:ext cx="5266944" cy="369332"/>
            <a:chOff x="251520" y="2526953"/>
            <a:chExt cx="5266944" cy="369332"/>
          </a:xfrm>
        </p:grpSpPr>
        <p:sp>
          <p:nvSpPr>
            <p:cNvPr id="11" name="Rectangle 10"/>
            <p:cNvSpPr/>
            <p:nvPr userDrawn="1"/>
          </p:nvSpPr>
          <p:spPr>
            <a:xfrm>
              <a:off x="251520" y="2547450"/>
              <a:ext cx="5266944"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18" name="TextBox 17"/>
            <p:cNvSpPr txBox="1"/>
            <p:nvPr userDrawn="1"/>
          </p:nvSpPr>
          <p:spPr>
            <a:xfrm>
              <a:off x="5177595" y="2526953"/>
              <a:ext cx="262664" cy="369332"/>
            </a:xfrm>
            <a:prstGeom prst="rect">
              <a:avLst/>
            </a:prstGeom>
            <a:noFill/>
          </p:spPr>
          <p:txBody>
            <a:bodyPr wrap="square" rtlCol="0">
              <a:spAutoFit/>
            </a:bodyPr>
            <a:lstStyle/>
            <a:p>
              <a:r>
                <a:rPr lang="en-US" b="1" dirty="0" smtClean="0">
                  <a:solidFill>
                    <a:schemeClr val="bg1"/>
                  </a:solidFill>
                </a:rPr>
                <a:t>?</a:t>
              </a:r>
              <a:endParaRPr lang="en-US" b="1" dirty="0">
                <a:solidFill>
                  <a:schemeClr val="bg1"/>
                </a:solidFill>
              </a:endParaRPr>
            </a:p>
          </p:txBody>
        </p:sp>
      </p:gr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615393"/>
            <a:ext cx="8623607" cy="170569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5737241" y="1495997"/>
            <a:ext cx="3083231" cy="2523241"/>
          </a:xfrm>
          <a:noFill/>
          <a:ln w="12700"/>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FF3C0D"/>
          </a:solidFill>
        </p:grpSpPr>
        <p:sp>
          <p:nvSpPr>
            <p:cNvPr id="31" name="Round Same Side Corner Rectangle 97"/>
            <p:cNvSpPr/>
            <p:nvPr/>
          </p:nvSpPr>
          <p:spPr>
            <a:xfrm>
              <a:off x="2267744" y="1844804"/>
              <a:ext cx="3084068" cy="285749"/>
            </a:xfrm>
            <a:prstGeom prst="rect">
              <a:avLst/>
            </a:prstGeom>
            <a:solidFill>
              <a:srgbClr val="D17D0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94425" y="1889932"/>
              <a:ext cx="240000" cy="180000"/>
            </a:xfrm>
            <a:prstGeom prst="rect">
              <a:avLst/>
            </a:prstGeom>
            <a:noFill/>
            <a:ln>
              <a:noFill/>
            </a:ln>
          </p:spPr>
        </p:pic>
      </p:grpSp>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nfo Graphic">
    <p:spTree>
      <p:nvGrpSpPr>
        <p:cNvPr id="1" name=""/>
        <p:cNvGrpSpPr/>
        <p:nvPr/>
      </p:nvGrpSpPr>
      <p:grpSpPr>
        <a:xfrm>
          <a:off x="0" y="0"/>
          <a:ext cx="0" cy="0"/>
          <a:chOff x="0" y="0"/>
          <a:chExt cx="0" cy="0"/>
        </a:xfrm>
      </p:grpSpPr>
      <p:sp>
        <p:nvSpPr>
          <p:cNvPr id="12" name="Picture Placeholder 11"/>
          <p:cNvSpPr>
            <a:spLocks noGrp="1"/>
          </p:cNvSpPr>
          <p:nvPr>
            <p:ph type="pic" sz="quarter" idx="17"/>
          </p:nvPr>
        </p:nvSpPr>
        <p:spPr>
          <a:xfrm>
            <a:off x="393847" y="1238250"/>
            <a:ext cx="1047750" cy="4360445"/>
          </a:xfrm>
        </p:spPr>
        <p:txBody>
          <a:bodyPr/>
          <a:lstStyle/>
          <a:p>
            <a:r>
              <a:rPr lang="en-US" dirty="0" smtClean="0"/>
              <a:t>Click icon to add picture</a:t>
            </a:r>
            <a:endParaRPr lang="en-US" dirty="0"/>
          </a:p>
        </p:txBody>
      </p:sp>
      <p:sp>
        <p:nvSpPr>
          <p:cNvPr id="7" name="Title 1"/>
          <p:cNvSpPr>
            <a:spLocks noGrp="1"/>
          </p:cNvSpPr>
          <p:nvPr>
            <p:ph type="title" hasCustomPrompt="1"/>
          </p:nvPr>
        </p:nvSpPr>
        <p:spPr>
          <a:xfrm>
            <a:off x="251520" y="260648"/>
            <a:ext cx="8625780" cy="864096"/>
          </a:xfrm>
        </p:spPr>
        <p:txBody>
          <a:bodyPr/>
          <a:lstStyle>
            <a:lvl1pPr>
              <a:defRPr/>
            </a:lvl1pPr>
          </a:lstStyle>
          <a:p>
            <a:r>
              <a:rPr lang="en-US" dirty="0" err="1" smtClean="0"/>
              <a:t>Infographic</a:t>
            </a:r>
            <a:r>
              <a:rPr lang="en-US" dirty="0" smtClean="0"/>
              <a:t> (Georgia, 24pt)</a:t>
            </a:r>
            <a:endParaRPr lang="en-US" dirty="0"/>
          </a:p>
        </p:txBody>
      </p:sp>
      <p:sp>
        <p:nvSpPr>
          <p:cNvPr id="14" name="Text Placeholder 13"/>
          <p:cNvSpPr>
            <a:spLocks noGrp="1"/>
          </p:cNvSpPr>
          <p:nvPr>
            <p:ph type="body" sz="quarter" idx="18"/>
          </p:nvPr>
        </p:nvSpPr>
        <p:spPr>
          <a:xfrm>
            <a:off x="2208213" y="1238250"/>
            <a:ext cx="6669087" cy="5072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5"/>
          <p:cNvSpPr>
            <a:spLocks noGrp="1"/>
          </p:cNvSpPr>
          <p:nvPr>
            <p:ph type="body" sz="quarter" idx="19"/>
          </p:nvPr>
        </p:nvSpPr>
        <p:spPr>
          <a:xfrm>
            <a:off x="393847" y="5699241"/>
            <a:ext cx="1047750" cy="611071"/>
          </a:xfrm>
        </p:spPr>
        <p:txBody>
          <a:bodyPr/>
          <a:lstStyle>
            <a:lvl1pPr marL="0" indent="0" algn="ctr">
              <a:buNone/>
              <a:defRPr/>
            </a:lvl1pPr>
          </a:lstStyle>
          <a:p>
            <a:pPr lvl="0"/>
            <a:r>
              <a:rPr lang="en-US" smtClean="0"/>
              <a:t>Click to edit Master text styles</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5054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GI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402966" cy="877887"/>
          </a:xfrm>
        </p:spPr>
        <p:txBody>
          <a:bodyPr/>
          <a:lstStyle>
            <a:lvl1pPr>
              <a:defRPr baseline="0"/>
            </a:lvl1pPr>
          </a:lstStyle>
          <a:p>
            <a:r>
              <a:rPr lang="en-US" dirty="0" smtClean="0"/>
              <a:t>GI Slide (Georgia, 24pt)</a:t>
            </a:r>
            <a:endParaRPr lang="en-US" dirty="0"/>
          </a:p>
        </p:txBody>
      </p:sp>
      <p:sp>
        <p:nvSpPr>
          <p:cNvPr id="5" name="Rectangle 4"/>
          <p:cNvSpPr/>
          <p:nvPr/>
        </p:nvSpPr>
        <p:spPr>
          <a:xfrm>
            <a:off x="269563" y="1204535"/>
            <a:ext cx="2834640" cy="804672"/>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Prior to the Guided Implementation</a:t>
            </a:r>
          </a:p>
        </p:txBody>
      </p:sp>
      <p:sp>
        <p:nvSpPr>
          <p:cNvPr id="12" name="Rectangle 11"/>
          <p:cNvSpPr/>
          <p:nvPr/>
        </p:nvSpPr>
        <p:spPr>
          <a:xfrm>
            <a:off x="3144139" y="1204535"/>
            <a:ext cx="2834640" cy="804672"/>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During the Guided Implementation</a:t>
            </a:r>
          </a:p>
        </p:txBody>
      </p:sp>
      <p:sp>
        <p:nvSpPr>
          <p:cNvPr id="48" name="Freeform 47"/>
          <p:cNvSpPr/>
          <p:nvPr/>
        </p:nvSpPr>
        <p:spPr>
          <a:xfrm>
            <a:off x="3558827" y="1306232"/>
            <a:ext cx="331564" cy="564101"/>
          </a:xfrm>
          <a:custGeom>
            <a:avLst/>
            <a:gdLst>
              <a:gd name="connsiteX0" fmla="*/ 146416 w 331564"/>
              <a:gd name="connsiteY0" fmla="*/ 0 h 564101"/>
              <a:gd name="connsiteX1" fmla="*/ 176895 w 331564"/>
              <a:gd name="connsiteY1" fmla="*/ 0 h 564101"/>
              <a:gd name="connsiteX2" fmla="*/ 184515 w 331564"/>
              <a:gd name="connsiteY2" fmla="*/ 7620 h 564101"/>
              <a:gd name="connsiteX3" fmla="*/ 184515 w 331564"/>
              <a:gd name="connsiteY3" fmla="*/ 72684 h 564101"/>
              <a:gd name="connsiteX4" fmla="*/ 285569 w 331564"/>
              <a:gd name="connsiteY4" fmla="*/ 34770 h 564101"/>
              <a:gd name="connsiteX5" fmla="*/ 331564 w 331564"/>
              <a:gd name="connsiteY5" fmla="*/ 55668 h 564101"/>
              <a:gd name="connsiteX6" fmla="*/ 310666 w 331564"/>
              <a:gd name="connsiteY6" fmla="*/ 101663 h 564101"/>
              <a:gd name="connsiteX7" fmla="*/ 184515 w 331564"/>
              <a:gd name="connsiteY7" fmla="*/ 148993 h 564101"/>
              <a:gd name="connsiteX8" fmla="*/ 184515 w 331564"/>
              <a:gd name="connsiteY8" fmla="*/ 269997 h 564101"/>
              <a:gd name="connsiteX9" fmla="*/ 328899 w 331564"/>
              <a:gd name="connsiteY9" fmla="*/ 292866 h 564101"/>
              <a:gd name="connsiteX10" fmla="*/ 288028 w 331564"/>
              <a:gd name="connsiteY10" fmla="*/ 322560 h 564101"/>
              <a:gd name="connsiteX11" fmla="*/ 317723 w 331564"/>
              <a:gd name="connsiteY11" fmla="*/ 363432 h 564101"/>
              <a:gd name="connsiteX12" fmla="*/ 184515 w 331564"/>
              <a:gd name="connsiteY12" fmla="*/ 342334 h 564101"/>
              <a:gd name="connsiteX13" fmla="*/ 184515 w 331564"/>
              <a:gd name="connsiteY13" fmla="*/ 526856 h 564101"/>
              <a:gd name="connsiteX14" fmla="*/ 176895 w 331564"/>
              <a:gd name="connsiteY14" fmla="*/ 534476 h 564101"/>
              <a:gd name="connsiteX15" fmla="*/ 161683 w 331564"/>
              <a:gd name="connsiteY15" fmla="*/ 534476 h 564101"/>
              <a:gd name="connsiteX16" fmla="*/ 193510 w 331564"/>
              <a:gd name="connsiteY16" fmla="*/ 535639 h 564101"/>
              <a:gd name="connsiteX17" fmla="*/ 243492 w 331564"/>
              <a:gd name="connsiteY17" fmla="*/ 549288 h 564101"/>
              <a:gd name="connsiteX18" fmla="*/ 243491 w 331564"/>
              <a:gd name="connsiteY18" fmla="*/ 564101 h 564101"/>
              <a:gd name="connsiteX19" fmla="*/ 79820 w 331564"/>
              <a:gd name="connsiteY19" fmla="*/ 564101 h 564101"/>
              <a:gd name="connsiteX20" fmla="*/ 79820 w 331564"/>
              <a:gd name="connsiteY20" fmla="*/ 549288 h 564101"/>
              <a:gd name="connsiteX21" fmla="*/ 129802 w 331564"/>
              <a:gd name="connsiteY21" fmla="*/ 535639 h 564101"/>
              <a:gd name="connsiteX22" fmla="*/ 161629 w 331564"/>
              <a:gd name="connsiteY22" fmla="*/ 534476 h 564101"/>
              <a:gd name="connsiteX23" fmla="*/ 146416 w 331564"/>
              <a:gd name="connsiteY23" fmla="*/ 534476 h 564101"/>
              <a:gd name="connsiteX24" fmla="*/ 138796 w 331564"/>
              <a:gd name="connsiteY24" fmla="*/ 526856 h 564101"/>
              <a:gd name="connsiteX25" fmla="*/ 138796 w 331564"/>
              <a:gd name="connsiteY25" fmla="*/ 335093 h 564101"/>
              <a:gd name="connsiteX26" fmla="*/ 29695 w 331564"/>
              <a:gd name="connsiteY26" fmla="*/ 317813 h 564101"/>
              <a:gd name="connsiteX27" fmla="*/ 0 w 331564"/>
              <a:gd name="connsiteY27" fmla="*/ 276941 h 564101"/>
              <a:gd name="connsiteX28" fmla="*/ 40871 w 331564"/>
              <a:gd name="connsiteY28" fmla="*/ 247246 h 564101"/>
              <a:gd name="connsiteX29" fmla="*/ 138796 w 331564"/>
              <a:gd name="connsiteY29" fmla="*/ 262756 h 564101"/>
              <a:gd name="connsiteX30" fmla="*/ 138796 w 331564"/>
              <a:gd name="connsiteY30" fmla="*/ 166146 h 564101"/>
              <a:gd name="connsiteX31" fmla="*/ 37632 w 331564"/>
              <a:gd name="connsiteY31" fmla="*/ 204100 h 564101"/>
              <a:gd name="connsiteX32" fmla="*/ 58530 w 331564"/>
              <a:gd name="connsiteY32" fmla="*/ 158105 h 564101"/>
              <a:gd name="connsiteX33" fmla="*/ 12535 w 331564"/>
              <a:gd name="connsiteY33" fmla="*/ 137207 h 564101"/>
              <a:gd name="connsiteX34" fmla="*/ 138796 w 331564"/>
              <a:gd name="connsiteY34" fmla="*/ 89837 h 564101"/>
              <a:gd name="connsiteX35" fmla="*/ 138796 w 331564"/>
              <a:gd name="connsiteY35" fmla="*/ 7620 h 564101"/>
              <a:gd name="connsiteX36" fmla="*/ 146416 w 331564"/>
              <a:gd name="connsiteY36" fmla="*/ 0 h 56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1564" h="564101">
                <a:moveTo>
                  <a:pt x="146416" y="0"/>
                </a:moveTo>
                <a:lnTo>
                  <a:pt x="176895" y="0"/>
                </a:lnTo>
                <a:cubicBezTo>
                  <a:pt x="181103" y="0"/>
                  <a:pt x="184515" y="3412"/>
                  <a:pt x="184515" y="7620"/>
                </a:cubicBezTo>
                <a:lnTo>
                  <a:pt x="184515" y="72684"/>
                </a:lnTo>
                <a:lnTo>
                  <a:pt x="285569" y="34770"/>
                </a:lnTo>
                <a:lnTo>
                  <a:pt x="331564" y="55668"/>
                </a:lnTo>
                <a:lnTo>
                  <a:pt x="310666" y="101663"/>
                </a:lnTo>
                <a:lnTo>
                  <a:pt x="184515" y="148993"/>
                </a:lnTo>
                <a:lnTo>
                  <a:pt x="184515" y="269997"/>
                </a:lnTo>
                <a:lnTo>
                  <a:pt x="328899" y="292866"/>
                </a:lnTo>
                <a:lnTo>
                  <a:pt x="288028" y="322560"/>
                </a:lnTo>
                <a:lnTo>
                  <a:pt x="317723" y="363432"/>
                </a:lnTo>
                <a:lnTo>
                  <a:pt x="184515" y="342334"/>
                </a:lnTo>
                <a:lnTo>
                  <a:pt x="184515" y="526856"/>
                </a:lnTo>
                <a:cubicBezTo>
                  <a:pt x="184515" y="531064"/>
                  <a:pt x="181103" y="534476"/>
                  <a:pt x="176895" y="534476"/>
                </a:cubicBezTo>
                <a:lnTo>
                  <a:pt x="161683" y="534476"/>
                </a:lnTo>
                <a:lnTo>
                  <a:pt x="193510" y="535639"/>
                </a:lnTo>
                <a:cubicBezTo>
                  <a:pt x="222883" y="537888"/>
                  <a:pt x="243492" y="543152"/>
                  <a:pt x="243492" y="549288"/>
                </a:cubicBezTo>
                <a:lnTo>
                  <a:pt x="243491" y="564101"/>
                </a:lnTo>
                <a:lnTo>
                  <a:pt x="79820" y="564101"/>
                </a:lnTo>
                <a:lnTo>
                  <a:pt x="79820" y="549288"/>
                </a:lnTo>
                <a:cubicBezTo>
                  <a:pt x="79820" y="543152"/>
                  <a:pt x="100429" y="537888"/>
                  <a:pt x="129802" y="535639"/>
                </a:cubicBezTo>
                <a:lnTo>
                  <a:pt x="161629" y="534476"/>
                </a:lnTo>
                <a:lnTo>
                  <a:pt x="146416" y="534476"/>
                </a:lnTo>
                <a:cubicBezTo>
                  <a:pt x="142208" y="534476"/>
                  <a:pt x="138796" y="531064"/>
                  <a:pt x="138796" y="526856"/>
                </a:cubicBezTo>
                <a:lnTo>
                  <a:pt x="138796" y="335093"/>
                </a:lnTo>
                <a:lnTo>
                  <a:pt x="29695" y="317813"/>
                </a:lnTo>
                <a:lnTo>
                  <a:pt x="0" y="276941"/>
                </a:lnTo>
                <a:lnTo>
                  <a:pt x="40871" y="247246"/>
                </a:lnTo>
                <a:lnTo>
                  <a:pt x="138796" y="262756"/>
                </a:lnTo>
                <a:lnTo>
                  <a:pt x="138796" y="166146"/>
                </a:lnTo>
                <a:lnTo>
                  <a:pt x="37632" y="204100"/>
                </a:lnTo>
                <a:lnTo>
                  <a:pt x="58530" y="158105"/>
                </a:lnTo>
                <a:lnTo>
                  <a:pt x="12535" y="137207"/>
                </a:lnTo>
                <a:lnTo>
                  <a:pt x="138796" y="89837"/>
                </a:lnTo>
                <a:lnTo>
                  <a:pt x="138796" y="7620"/>
                </a:lnTo>
                <a:cubicBezTo>
                  <a:pt x="138796" y="3412"/>
                  <a:pt x="142208" y="0"/>
                  <a:pt x="146416"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p:cNvSpPr/>
          <p:nvPr/>
        </p:nvSpPr>
        <p:spPr>
          <a:xfrm>
            <a:off x="6032649" y="1204535"/>
            <a:ext cx="2834640" cy="804672"/>
          </a:xfrm>
          <a:prstGeom prst="rect">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Value &amp; Outcome</a:t>
            </a:r>
          </a:p>
        </p:txBody>
      </p:sp>
      <p:grpSp>
        <p:nvGrpSpPr>
          <p:cNvPr id="20" name="Group 19"/>
          <p:cNvGrpSpPr/>
          <p:nvPr/>
        </p:nvGrpSpPr>
        <p:grpSpPr>
          <a:xfrm>
            <a:off x="6402259" y="1390418"/>
            <a:ext cx="549066" cy="385492"/>
            <a:chOff x="3843717" y="3180543"/>
            <a:chExt cx="1813617" cy="1245818"/>
          </a:xfrm>
          <a:solidFill>
            <a:schemeClr val="bg1"/>
          </a:solidFill>
        </p:grpSpPr>
        <p:sp>
          <p:nvSpPr>
            <p:cNvPr id="21" name="Rectangle 20"/>
            <p:cNvSpPr/>
            <p:nvPr/>
          </p:nvSpPr>
          <p:spPr>
            <a:xfrm>
              <a:off x="3843717" y="4074453"/>
              <a:ext cx="234669" cy="35190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238454" y="3997838"/>
              <a:ext cx="234669" cy="428523"/>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4633191" y="3892573"/>
              <a:ext cx="234669" cy="5337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5027928" y="3576680"/>
              <a:ext cx="234669" cy="849681"/>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422665" y="3180543"/>
              <a:ext cx="234669" cy="124581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Rectangle 25"/>
          <p:cNvSpPr/>
          <p:nvPr/>
        </p:nvSpPr>
        <p:spPr>
          <a:xfrm>
            <a:off x="3154209" y="2025863"/>
            <a:ext cx="2806281" cy="461665"/>
          </a:xfrm>
          <a:prstGeom prst="rect">
            <a:avLst/>
          </a:prstGeom>
        </p:spPr>
        <p:txBody>
          <a:bodyPr wrap="square">
            <a:spAutoFit/>
          </a:bodyPr>
          <a:lstStyle/>
          <a:p>
            <a:r>
              <a:rPr lang="en-US" sz="1200" b="1" dirty="0">
                <a:solidFill>
                  <a:srgbClr val="333333"/>
                </a:solidFill>
                <a:cs typeface="Arial" pitchFamily="34" charset="0"/>
              </a:rPr>
              <a:t>An Info-Tech Consulting Analyst </a:t>
            </a:r>
            <a:r>
              <a:rPr lang="en-US" sz="1200" b="1" dirty="0" smtClean="0">
                <a:solidFill>
                  <a:srgbClr val="333333"/>
                </a:solidFill>
                <a:cs typeface="Arial" pitchFamily="34" charset="0"/>
              </a:rPr>
              <a:t>will discuss </a:t>
            </a:r>
            <a:r>
              <a:rPr lang="en-US" sz="1200" b="1" dirty="0">
                <a:solidFill>
                  <a:srgbClr val="333333"/>
                </a:solidFill>
                <a:cs typeface="Arial" pitchFamily="34" charset="0"/>
              </a:rPr>
              <a:t>with you</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7" name="Rectangle 26"/>
          <p:cNvSpPr/>
          <p:nvPr/>
        </p:nvSpPr>
        <p:spPr>
          <a:xfrm>
            <a:off x="6040866" y="2019179"/>
            <a:ext cx="2826423" cy="461665"/>
          </a:xfrm>
          <a:prstGeom prst="rect">
            <a:avLst/>
          </a:prstGeom>
        </p:spPr>
        <p:txBody>
          <a:bodyPr wrap="square">
            <a:spAutoFit/>
          </a:bodyPr>
          <a:lstStyle/>
          <a:p>
            <a:r>
              <a:rPr lang="en-US" sz="1200" b="1" dirty="0">
                <a:solidFill>
                  <a:srgbClr val="333333"/>
                </a:solidFill>
                <a:cs typeface="Arial" pitchFamily="34" charset="0"/>
              </a:rPr>
              <a:t>At the conclusion of the Guided Implementation call, you will have</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8" name="Rectangle 27"/>
          <p:cNvSpPr/>
          <p:nvPr/>
        </p:nvSpPr>
        <p:spPr>
          <a:xfrm>
            <a:off x="257174" y="5491804"/>
            <a:ext cx="8646207" cy="320040"/>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smtClean="0">
                <a:solidFill>
                  <a:srgbClr val="FFFFFF"/>
                </a:solidFill>
              </a:rPr>
              <a:t>Arrange a call now:</a:t>
            </a:r>
            <a:endParaRPr lang="en-CA" sz="1400" b="1" dirty="0">
              <a:solidFill>
                <a:srgbClr val="FFFFFF"/>
              </a:solidFill>
            </a:endParaRPr>
          </a:p>
        </p:txBody>
      </p:sp>
      <p:sp>
        <p:nvSpPr>
          <p:cNvPr id="47" name="Freeform 46"/>
          <p:cNvSpPr/>
          <p:nvPr/>
        </p:nvSpPr>
        <p:spPr>
          <a:xfrm rot="19343114">
            <a:off x="8079721" y="337681"/>
            <a:ext cx="286530" cy="702289"/>
          </a:xfrm>
          <a:custGeom>
            <a:avLst/>
            <a:gdLst>
              <a:gd name="connsiteX0" fmla="*/ 252432 w 286530"/>
              <a:gd name="connsiteY0" fmla="*/ 17456 h 702289"/>
              <a:gd name="connsiteX1" fmla="*/ 269887 w 286530"/>
              <a:gd name="connsiteY1" fmla="*/ 59599 h 702289"/>
              <a:gd name="connsiteX2" fmla="*/ 269887 w 286530"/>
              <a:gd name="connsiteY2" fmla="*/ 115944 h 702289"/>
              <a:gd name="connsiteX3" fmla="*/ 210288 w 286530"/>
              <a:gd name="connsiteY3" fmla="*/ 175543 h 702289"/>
              <a:gd name="connsiteX4" fmla="*/ 135246 w 286530"/>
              <a:gd name="connsiteY4" fmla="*/ 175543 h 702289"/>
              <a:gd name="connsiteX5" fmla="*/ 107408 w 286530"/>
              <a:gd name="connsiteY5" fmla="*/ 169922 h 702289"/>
              <a:gd name="connsiteX6" fmla="*/ 98443 w 286530"/>
              <a:gd name="connsiteY6" fmla="*/ 163878 h 702289"/>
              <a:gd name="connsiteX7" fmla="*/ 97499 w 286530"/>
              <a:gd name="connsiteY7" fmla="*/ 170341 h 702289"/>
              <a:gd name="connsiteX8" fmla="*/ 89081 w 286530"/>
              <a:gd name="connsiteY8" fmla="*/ 351864 h 702289"/>
              <a:gd name="connsiteX9" fmla="*/ 97487 w 286530"/>
              <a:gd name="connsiteY9" fmla="*/ 533122 h 702289"/>
              <a:gd name="connsiteX10" fmla="*/ 112880 w 286530"/>
              <a:gd name="connsiteY10" fmla="*/ 526746 h 702289"/>
              <a:gd name="connsiteX11" fmla="*/ 226931 w 286530"/>
              <a:gd name="connsiteY11" fmla="*/ 526746 h 702289"/>
              <a:gd name="connsiteX12" fmla="*/ 286530 w 286530"/>
              <a:gd name="connsiteY12" fmla="*/ 586345 h 702289"/>
              <a:gd name="connsiteX13" fmla="*/ 286529 w 286530"/>
              <a:gd name="connsiteY13" fmla="*/ 642690 h 702289"/>
              <a:gd name="connsiteX14" fmla="*/ 226930 w 286530"/>
              <a:gd name="connsiteY14" fmla="*/ 702289 h 702289"/>
              <a:gd name="connsiteX15" fmla="*/ 112880 w 286530"/>
              <a:gd name="connsiteY15" fmla="*/ 702289 h 702289"/>
              <a:gd name="connsiteX16" fmla="*/ 89892 w 286530"/>
              <a:gd name="connsiteY16" fmla="*/ 692767 h 702289"/>
              <a:gd name="connsiteX17" fmla="*/ 86996 w 286530"/>
              <a:gd name="connsiteY17" fmla="*/ 685776 h 702289"/>
              <a:gd name="connsiteX18" fmla="*/ 74614 w 286530"/>
              <a:gd name="connsiteY18" fmla="*/ 674751 h 702289"/>
              <a:gd name="connsiteX19" fmla="*/ 0 w 286530"/>
              <a:gd name="connsiteY19" fmla="*/ 351865 h 702289"/>
              <a:gd name="connsiteX20" fmla="*/ 97547 w 286530"/>
              <a:gd name="connsiteY20" fmla="*/ 8561 h 702289"/>
              <a:gd name="connsiteX21" fmla="*/ 107177 w 286530"/>
              <a:gd name="connsiteY21" fmla="*/ 5776 h 702289"/>
              <a:gd name="connsiteX22" fmla="*/ 107408 w 286530"/>
              <a:gd name="connsiteY22" fmla="*/ 5620 h 702289"/>
              <a:gd name="connsiteX23" fmla="*/ 108427 w 286530"/>
              <a:gd name="connsiteY23" fmla="*/ 5414 h 702289"/>
              <a:gd name="connsiteX24" fmla="*/ 122168 w 286530"/>
              <a:gd name="connsiteY24" fmla="*/ 1441 h 702289"/>
              <a:gd name="connsiteX25" fmla="*/ 121988 w 286530"/>
              <a:gd name="connsiteY25" fmla="*/ 2677 h 702289"/>
              <a:gd name="connsiteX26" fmla="*/ 135246 w 286530"/>
              <a:gd name="connsiteY26" fmla="*/ 0 h 702289"/>
              <a:gd name="connsiteX27" fmla="*/ 210288 w 286530"/>
              <a:gd name="connsiteY27" fmla="*/ 0 h 702289"/>
              <a:gd name="connsiteX28" fmla="*/ 252432 w 286530"/>
              <a:gd name="connsiteY28" fmla="*/ 17456 h 70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86530" h="702289">
                <a:moveTo>
                  <a:pt x="252432" y="17456"/>
                </a:moveTo>
                <a:cubicBezTo>
                  <a:pt x="263217" y="28241"/>
                  <a:pt x="269887" y="43141"/>
                  <a:pt x="269887" y="59599"/>
                </a:cubicBezTo>
                <a:lnTo>
                  <a:pt x="269887" y="115944"/>
                </a:lnTo>
                <a:cubicBezTo>
                  <a:pt x="269887" y="148860"/>
                  <a:pt x="243204" y="175543"/>
                  <a:pt x="210288" y="175543"/>
                </a:cubicBezTo>
                <a:lnTo>
                  <a:pt x="135246" y="175543"/>
                </a:lnTo>
                <a:cubicBezTo>
                  <a:pt x="125372" y="175543"/>
                  <a:pt x="115965" y="173542"/>
                  <a:pt x="107408" y="169922"/>
                </a:cubicBezTo>
                <a:lnTo>
                  <a:pt x="98443" y="163878"/>
                </a:lnTo>
                <a:lnTo>
                  <a:pt x="97499" y="170341"/>
                </a:lnTo>
                <a:cubicBezTo>
                  <a:pt x="91936" y="229261"/>
                  <a:pt x="89081" y="290286"/>
                  <a:pt x="89081" y="351864"/>
                </a:cubicBezTo>
                <a:lnTo>
                  <a:pt x="97487" y="533122"/>
                </a:lnTo>
                <a:lnTo>
                  <a:pt x="112880" y="526746"/>
                </a:lnTo>
                <a:lnTo>
                  <a:pt x="226931" y="526746"/>
                </a:lnTo>
                <a:cubicBezTo>
                  <a:pt x="259846" y="526746"/>
                  <a:pt x="286530" y="553429"/>
                  <a:pt x="286530" y="586345"/>
                </a:cubicBezTo>
                <a:lnTo>
                  <a:pt x="286529" y="642690"/>
                </a:lnTo>
                <a:cubicBezTo>
                  <a:pt x="286529" y="675606"/>
                  <a:pt x="259847" y="702289"/>
                  <a:pt x="226930" y="702289"/>
                </a:cubicBezTo>
                <a:lnTo>
                  <a:pt x="112880" y="702289"/>
                </a:lnTo>
                <a:cubicBezTo>
                  <a:pt x="103903" y="702289"/>
                  <a:pt x="95775" y="698650"/>
                  <a:pt x="89892" y="692767"/>
                </a:cubicBezTo>
                <a:lnTo>
                  <a:pt x="86996" y="685776"/>
                </a:lnTo>
                <a:lnTo>
                  <a:pt x="74614" y="674751"/>
                </a:lnTo>
                <a:cubicBezTo>
                  <a:pt x="30766" y="621554"/>
                  <a:pt x="0" y="497015"/>
                  <a:pt x="0" y="351865"/>
                </a:cubicBezTo>
                <a:cubicBezTo>
                  <a:pt x="0" y="182523"/>
                  <a:pt x="41876" y="41236"/>
                  <a:pt x="97547" y="8561"/>
                </a:cubicBezTo>
                <a:lnTo>
                  <a:pt x="107177" y="5776"/>
                </a:lnTo>
                <a:lnTo>
                  <a:pt x="107408" y="5620"/>
                </a:lnTo>
                <a:lnTo>
                  <a:pt x="108427" y="5414"/>
                </a:lnTo>
                <a:lnTo>
                  <a:pt x="122168" y="1441"/>
                </a:lnTo>
                <a:lnTo>
                  <a:pt x="121988" y="2677"/>
                </a:lnTo>
                <a:lnTo>
                  <a:pt x="135246" y="0"/>
                </a:lnTo>
                <a:lnTo>
                  <a:pt x="210288" y="0"/>
                </a:lnTo>
                <a:cubicBezTo>
                  <a:pt x="226746" y="0"/>
                  <a:pt x="241646" y="6671"/>
                  <a:pt x="252432" y="1745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Text Placeholder 35"/>
          <p:cNvSpPr>
            <a:spLocks noGrp="1"/>
          </p:cNvSpPr>
          <p:nvPr>
            <p:ph type="body" sz="quarter" idx="10"/>
          </p:nvPr>
        </p:nvSpPr>
        <p:spPr>
          <a:xfrm>
            <a:off x="283988" y="2025650"/>
            <a:ext cx="2798064" cy="3316288"/>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0" name="Text Placeholder 35"/>
          <p:cNvSpPr>
            <a:spLocks noGrp="1"/>
          </p:cNvSpPr>
          <p:nvPr>
            <p:ph type="body" sz="quarter" idx="13"/>
          </p:nvPr>
        </p:nvSpPr>
        <p:spPr>
          <a:xfrm>
            <a:off x="3144139" y="2420513"/>
            <a:ext cx="2816352" cy="2915761"/>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1" name="Text Placeholder 35"/>
          <p:cNvSpPr>
            <a:spLocks noGrp="1"/>
          </p:cNvSpPr>
          <p:nvPr>
            <p:ph type="body" sz="quarter" idx="14"/>
          </p:nvPr>
        </p:nvSpPr>
        <p:spPr>
          <a:xfrm>
            <a:off x="6032649" y="2420512"/>
            <a:ext cx="2834640" cy="2926525"/>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cxnSp>
        <p:nvCxnSpPr>
          <p:cNvPr id="42" name="Straight Connector 4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5" hasCustomPrompt="1"/>
          </p:nvPr>
        </p:nvSpPr>
        <p:spPr>
          <a:xfrm>
            <a:off x="259937" y="5821933"/>
            <a:ext cx="8622792" cy="482614"/>
          </a:xfrm>
        </p:spPr>
        <p:txBody>
          <a:bodyPr/>
          <a:lstStyle>
            <a:lvl1pPr marL="171450" marR="0" indent="-17145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tabLst/>
              <a:defRPr/>
            </a:pP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Email </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hlinkClick r:id="rId2"/>
              </a:rPr>
              <a:t>GuidedImplementations@InfoTech.com</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rPr>
              <a:t> </a:t>
            </a: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or call </a:t>
            </a:r>
            <a:r>
              <a:rPr kumimoji="0" lang="en-CA" sz="1200" b="0" i="0" u="none" strike="noStrike" kern="1200" cap="none" spc="0" normalizeH="0" baseline="0" noProof="0" dirty="0" smtClean="0">
                <a:ln>
                  <a:noFill/>
                </a:ln>
                <a:solidFill>
                  <a:srgbClr val="333333"/>
                </a:solidFill>
                <a:effectLst/>
                <a:uLnTx/>
                <a:uFillTx/>
                <a:latin typeface="+mn-lt"/>
              </a:rPr>
              <a:t>1-888-670-8889 and ask for the Guided Implementation Coordinator to book a Guided Implementation in your organization.</a:t>
            </a:r>
            <a:endParaRPr lang="en-US" dirty="0" smtClean="0"/>
          </a:p>
          <a:p>
            <a:pPr lvl="0"/>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0" name="Picture 2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2" name="Picture 3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3" name="Picture 32"/>
          <p:cNvPicPr>
            <a:picLocks noChangeAspect="1"/>
          </p:cNvPicPr>
          <p:nvPr userDrawn="1"/>
        </p:nvPicPr>
        <p:blipFill>
          <a:blip r:embed="rId5"/>
          <a:stretch>
            <a:fillRect/>
          </a:stretch>
        </p:blipFill>
        <p:spPr>
          <a:xfrm flipH="1">
            <a:off x="323528" y="1221621"/>
            <a:ext cx="922384" cy="843383"/>
          </a:xfrm>
          <a:prstGeom prst="rect">
            <a:avLst/>
          </a:prstGeom>
        </p:spPr>
      </p:pic>
    </p:spTree>
    <p:extLst>
      <p:ext uri="{BB962C8B-B14F-4D97-AF65-F5344CB8AC3E}">
        <p14:creationId xmlns:p14="http://schemas.microsoft.com/office/powerpoint/2010/main" val="23549936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rgbClr val="D9A210"/>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Small 1 Large">
    <p:spTree>
      <p:nvGrpSpPr>
        <p:cNvPr id="1" name=""/>
        <p:cNvGrpSpPr/>
        <p:nvPr/>
      </p:nvGrpSpPr>
      <p:grpSpPr>
        <a:xfrm>
          <a:off x="0" y="0"/>
          <a:ext cx="0" cy="0"/>
          <a:chOff x="0" y="0"/>
          <a:chExt cx="0" cy="0"/>
        </a:xfrm>
      </p:grpSpPr>
      <p:sp>
        <p:nvSpPr>
          <p:cNvPr id="17" name="Text Placeholder 13"/>
          <p:cNvSpPr>
            <a:spLocks noGrp="1"/>
          </p:cNvSpPr>
          <p:nvPr>
            <p:ph type="body" sz="quarter" idx="12" hasCustomPrompt="1"/>
          </p:nvPr>
        </p:nvSpPr>
        <p:spPr>
          <a:xfrm>
            <a:off x="261455" y="3323354"/>
            <a:ext cx="8615844" cy="320040"/>
          </a:xfr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6" name="Text Placeholder 13"/>
          <p:cNvSpPr>
            <a:spLocks noGrp="1"/>
          </p:cNvSpPr>
          <p:nvPr>
            <p:ph type="body" sz="quarter" idx="11" hasCustomPrompt="1"/>
          </p:nvPr>
        </p:nvSpPr>
        <p:spPr>
          <a:xfrm>
            <a:off x="4612662" y="1210647"/>
            <a:ext cx="4267532"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5" name="Text Placeholder 13"/>
          <p:cNvSpPr>
            <a:spLocks noGrp="1"/>
          </p:cNvSpPr>
          <p:nvPr>
            <p:ph type="body" sz="quarter" idx="10" hasCustomPrompt="1"/>
          </p:nvPr>
        </p:nvSpPr>
        <p:spPr>
          <a:xfrm>
            <a:off x="257727" y="1210647"/>
            <a:ext cx="4267532" cy="320040"/>
          </a:xfrm>
          <a:solidFill>
            <a:srgbClr val="5A7D5C"/>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21" Type="http://schemas.openxmlformats.org/officeDocument/2006/relationships/slideLayout" Target="../slideLayouts/slideLayout4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23" r:id="rId2"/>
    <p:sldLayoutId id="2147483699" r:id="rId3"/>
    <p:sldLayoutId id="2147483706" r:id="rId4"/>
    <p:sldLayoutId id="2147483721" r:id="rId5"/>
    <p:sldLayoutId id="2147483708" r:id="rId6"/>
    <p:sldLayoutId id="2147483709" r:id="rId7"/>
    <p:sldLayoutId id="2147483710" r:id="rId8"/>
    <p:sldLayoutId id="2147483711" r:id="rId9"/>
    <p:sldLayoutId id="2147483712" r:id="rId10"/>
    <p:sldLayoutId id="2147483713" r:id="rId11"/>
    <p:sldLayoutId id="2147483724" r:id="rId12"/>
    <p:sldLayoutId id="2147483725" r:id="rId13"/>
    <p:sldLayoutId id="2147483716" r:id="rId14"/>
    <p:sldLayoutId id="2147483717" r:id="rId15"/>
    <p:sldLayoutId id="2147483718" r:id="rId16"/>
    <p:sldLayoutId id="2147483719" r:id="rId17"/>
    <p:sldLayoutId id="2147483726" r:id="rId18"/>
    <p:sldLayoutId id="2147483727" r:id="rId19"/>
    <p:sldLayoutId id="2147483728" r:id="rId20"/>
    <p:sldLayoutId id="2147483731" r:id="rId21"/>
    <p:sldLayoutId id="2147483756" r:id="rId22"/>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59063189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 id="2147483751" r:id="rId18"/>
    <p:sldLayoutId id="2147483752" r:id="rId19"/>
    <p:sldLayoutId id="2147483753" r:id="rId20"/>
    <p:sldLayoutId id="2147483757" r:id="rId2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build-or-refresh-the-wireless-lan?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ss/build-or-refresh-the-wireless-lan?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39.xml"/><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39.xml"/><Relationship Id="rId7" Type="http://schemas.openxmlformats.org/officeDocument/2006/relationships/image" Target="../media/image24.jpg"/><Relationship Id="rId12" Type="http://schemas.openxmlformats.org/officeDocument/2006/relationships/image" Target="../media/image14.png"/><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slideLayout" Target="../slideLayouts/slideLayout26.xml"/><Relationship Id="rId11" Type="http://schemas.openxmlformats.org/officeDocument/2006/relationships/image" Target="../media/image13.png"/><Relationship Id="rId5" Type="http://schemas.openxmlformats.org/officeDocument/2006/relationships/tags" Target="../tags/tag41.xml"/><Relationship Id="rId10" Type="http://schemas.openxmlformats.org/officeDocument/2006/relationships/hyperlink" Target="http://www.infotech.com/research/ss/build-or-refresh-the-wireless-lan?utm_source=SS_Sample&amp;utm_medium=Collateral&amp;utm_campaign=Collateral" TargetMode="External"/><Relationship Id="rId4" Type="http://schemas.openxmlformats.org/officeDocument/2006/relationships/tags" Target="../tags/tag40.xml"/><Relationship Id="rId9" Type="http://schemas.openxmlformats.org/officeDocument/2006/relationships/hyperlink" Target="http://www.infotech.com/research/wireless-lan-build-or-refresh-business-case-templat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build-or-refresh-the-wireless-lan?utm_source=SS_Sample&amp;utm_medium=Collateral&amp;utm_campaign=Collateral" TargetMode="External"/><Relationship Id="rId7" Type="http://schemas.openxmlformats.org/officeDocument/2006/relationships/image" Target="../media/image14.png"/><Relationship Id="rId2" Type="http://schemas.openxmlformats.org/officeDocument/2006/relationships/hyperlink" Target="http://www.infotech.com/" TargetMode="External"/><Relationship Id="rId1" Type="http://schemas.openxmlformats.org/officeDocument/2006/relationships/slideLayout" Target="../slideLayouts/slideLayout43.xml"/><Relationship Id="rId6" Type="http://schemas.openxmlformats.org/officeDocument/2006/relationships/image" Target="../media/image13.png"/><Relationship Id="rId5" Type="http://schemas.openxmlformats.org/officeDocument/2006/relationships/image" Target="../media/image26.png"/><Relationship Id="rId4" Type="http://schemas.openxmlformats.org/officeDocument/2006/relationships/image" Target="../media/image25.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infotech.com/research/ss/build-or-refresh-the-wireless-lan?utm_source=SS_Sample&amp;utm_medium=Collateral&amp;utm_campaign=Collateral" TargetMode="External"/><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infotech.com/research/ss/build-or-refresh-the-wireless-lan?utm_source=SS_Sample&amp;utm_medium=Collateral&amp;utm_campaign=Collateral" TargetMode="External"/><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6.png"/><Relationship Id="rId7" Type="http://schemas.openxmlformats.org/officeDocument/2006/relationships/image" Target="../media/image13.png"/><Relationship Id="rId2" Type="http://schemas.openxmlformats.org/officeDocument/2006/relationships/image" Target="../media/image15.png"/><Relationship Id="rId1" Type="http://schemas.openxmlformats.org/officeDocument/2006/relationships/slideLayout" Target="../slideLayouts/slideLayout18.xml"/><Relationship Id="rId6" Type="http://schemas.openxmlformats.org/officeDocument/2006/relationships/hyperlink" Target="http://www.infotech.com/research/ss/build-or-refresh-the-wireless-lan?utm_source=SS_Sample&amp;utm_medium=Collateral&amp;utm_campaign=Collateral" TargetMode="External"/><Relationship Id="rId5" Type="http://schemas.openxmlformats.org/officeDocument/2006/relationships/image" Target="../media/image10.png"/><Relationship Id="rId4" Type="http://schemas.openxmlformats.org/officeDocument/2006/relationships/image" Target="../media/image17.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18.png"/><Relationship Id="rId1" Type="http://schemas.openxmlformats.org/officeDocument/2006/relationships/slideLayout" Target="../slideLayouts/slideLayout19.xml"/><Relationship Id="rId6" Type="http://schemas.openxmlformats.org/officeDocument/2006/relationships/image" Target="../media/image13.png"/><Relationship Id="rId5" Type="http://schemas.openxmlformats.org/officeDocument/2006/relationships/hyperlink" Target="http://www.infotech.com/research/ss/build-or-refresh-the-wireless-lan?utm_source=SS_Sample&amp;utm_medium=Collateral&amp;utm_campaign=Collateral" TargetMode="External"/><Relationship Id="rId4" Type="http://schemas.openxmlformats.org/officeDocument/2006/relationships/hyperlink" Target="mailto:WorkshopBooking@InfoTech.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2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hyperlink" Target="http://www.infotech.com/research/ss/build-or-refresh-the-wireless-lan?utm_source=SS_Sample&amp;utm_medium=Collateral&amp;utm_campaign=Collateral"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hyperlink" Target="http://www.infotech.com/research/ss/build-or-refresh-the-wireless-lan?utm_source=SS_Sample&amp;utm_medium=Collateral&amp;utm_campaign=Collateral" TargetMode="External"/><Relationship Id="rId3" Type="http://schemas.openxmlformats.org/officeDocument/2006/relationships/tags" Target="../tags/tag28.xml"/><Relationship Id="rId7" Type="http://schemas.openxmlformats.org/officeDocument/2006/relationships/slideLayout" Target="../slideLayouts/slideLayout20.xml"/><Relationship Id="rId12" Type="http://schemas.openxmlformats.org/officeDocument/2006/relationships/hyperlink" Target="mailto:GuidedImplementations@InfoTech.com?subject=Build%20or%20Refresh%20the%20Wireless%20LAN%20GI%201" TargetMode="Externa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11" Type="http://schemas.openxmlformats.org/officeDocument/2006/relationships/image" Target="../media/image15.png"/><Relationship Id="rId5" Type="http://schemas.openxmlformats.org/officeDocument/2006/relationships/tags" Target="../tags/tag30.xml"/><Relationship Id="rId15" Type="http://schemas.openxmlformats.org/officeDocument/2006/relationships/image" Target="../media/image14.png"/><Relationship Id="rId10" Type="http://schemas.openxmlformats.org/officeDocument/2006/relationships/image" Target="../media/image21.png"/><Relationship Id="rId4" Type="http://schemas.openxmlformats.org/officeDocument/2006/relationships/tags" Target="../tags/tag29.xml"/><Relationship Id="rId9" Type="http://schemas.openxmlformats.org/officeDocument/2006/relationships/image" Target="../media/image8.wmf"/><Relationship Id="rId1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hyperlink" Target="http://www.infotech.com/research/ss/build-or-refresh-the-wireless-lan?utm_source=SS_Sample&amp;utm_medium=Collateral&amp;utm_campaign=Collateral" TargetMode="External"/><Relationship Id="rId2" Type="http://schemas.openxmlformats.org/officeDocument/2006/relationships/image" Target="../media/image22.jpg"/><Relationship Id="rId1" Type="http://schemas.openxmlformats.org/officeDocument/2006/relationships/slideLayout" Target="../slideLayouts/slideLayout36.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8" Type="http://schemas.openxmlformats.org/officeDocument/2006/relationships/hyperlink" Target="http://www.infotech.com/research/wireless-lan-build-or-refresh-business-case-template" TargetMode="External"/><Relationship Id="rId3" Type="http://schemas.openxmlformats.org/officeDocument/2006/relationships/tags" Target="../tags/tag34.xml"/><Relationship Id="rId7" Type="http://schemas.openxmlformats.org/officeDocument/2006/relationships/image" Target="../media/image8.wmf"/><Relationship Id="rId12" Type="http://schemas.openxmlformats.org/officeDocument/2006/relationships/image" Target="../media/image14.png"/><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slideLayout" Target="../slideLayouts/slideLayout26.xml"/><Relationship Id="rId11" Type="http://schemas.openxmlformats.org/officeDocument/2006/relationships/image" Target="../media/image13.png"/><Relationship Id="rId5" Type="http://schemas.openxmlformats.org/officeDocument/2006/relationships/tags" Target="../tags/tag36.xml"/><Relationship Id="rId10" Type="http://schemas.openxmlformats.org/officeDocument/2006/relationships/hyperlink" Target="http://www.infotech.com/research/ss/build-or-refresh-the-wireless-lan?utm_source=SS_Sample&amp;utm_medium=Collateral&amp;utm_campaign=Collateral" TargetMode="External"/><Relationship Id="rId4" Type="http://schemas.openxmlformats.org/officeDocument/2006/relationships/tags" Target="../tags/tag35.xml"/><Relationship Id="rId9" Type="http://schemas.openxmlformats.org/officeDocument/2006/relationships/image" Target="../media/image2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Build or Refresh the Wireless LAN</a:t>
            </a:r>
            <a:endParaRPr lang="en-US" dirty="0"/>
          </a:p>
        </p:txBody>
      </p:sp>
      <p:sp>
        <p:nvSpPr>
          <p:cNvPr id="5" name="Tagline"/>
          <p:cNvSpPr>
            <a:spLocks noGrp="1"/>
          </p:cNvSpPr>
          <p:nvPr>
            <p:ph type="body" sz="quarter" idx="16"/>
          </p:nvPr>
        </p:nvSpPr>
        <p:spPr/>
        <p:txBody>
          <a:bodyPr/>
          <a:lstStyle/>
          <a:p>
            <a:r>
              <a:rPr lang="en-US" dirty="0" smtClean="0"/>
              <a:t>Right-size your WLAN to support your ever-evolving business needs.</a:t>
            </a:r>
            <a:endParaRPr lang="en-US" dirty="0"/>
          </a:p>
        </p:txBody>
      </p:sp>
      <p:grpSp>
        <p:nvGrpSpPr>
          <p:cNvPr id="6" name="Group 5"/>
          <p:cNvGrpSpPr/>
          <p:nvPr/>
        </p:nvGrpSpPr>
        <p:grpSpPr>
          <a:xfrm>
            <a:off x="0" y="5402461"/>
            <a:ext cx="9144000" cy="1455539"/>
            <a:chOff x="0" y="5402461"/>
            <a:chExt cx="9144000" cy="1455539"/>
          </a:xfrm>
        </p:grpSpPr>
        <p:pic>
          <p:nvPicPr>
            <p:cNvPr id="7" name="Picture 6"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8" name="Group 7"/>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1997 - 2015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p:txBody>
          <a:bodyPr/>
          <a:lstStyle/>
          <a:p>
            <a:r>
              <a:rPr lang="en-CA" dirty="0" smtClean="0"/>
              <a:t>The education sector faces unique capacity challenges</a:t>
            </a:r>
            <a:endParaRPr lang="en-CA" dirty="0"/>
          </a:p>
        </p:txBody>
      </p:sp>
      <p:sp>
        <p:nvSpPr>
          <p:cNvPr id="22" name="Chevron 21"/>
          <p:cNvSpPr/>
          <p:nvPr/>
        </p:nvSpPr>
        <p:spPr>
          <a:xfrm>
            <a:off x="5952570" y="4372506"/>
            <a:ext cx="257096" cy="588372"/>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333333"/>
              </a:solidFill>
            </a:endParaRPr>
          </a:p>
        </p:txBody>
      </p:sp>
      <p:grpSp>
        <p:nvGrpSpPr>
          <p:cNvPr id="2" name="Group 1"/>
          <p:cNvGrpSpPr/>
          <p:nvPr/>
        </p:nvGrpSpPr>
        <p:grpSpPr>
          <a:xfrm>
            <a:off x="267704" y="2809603"/>
            <a:ext cx="2571569" cy="3615473"/>
            <a:chOff x="267704" y="3020753"/>
            <a:chExt cx="2571569" cy="3397544"/>
          </a:xfrm>
        </p:grpSpPr>
        <p:sp>
          <p:nvSpPr>
            <p:cNvPr id="40" name="Rectangle 39"/>
            <p:cNvSpPr/>
            <p:nvPr/>
          </p:nvSpPr>
          <p:spPr>
            <a:xfrm>
              <a:off x="267704" y="3313399"/>
              <a:ext cx="2571569" cy="3104898"/>
            </a:xfrm>
            <a:prstGeom prst="rect">
              <a:avLst/>
            </a:prstGeom>
            <a:solidFill>
              <a:schemeClr val="bg1"/>
            </a:solidFill>
            <a:ln w="12700">
              <a:solidFill>
                <a:schemeClr val="accent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spcBef>
                  <a:spcPts val="600"/>
                </a:spcBef>
                <a:buFont typeface="Arial" panose="020B0604020202020204" pitchFamily="34" charset="0"/>
                <a:buChar char="•"/>
              </a:pPr>
              <a:r>
                <a:rPr lang="en-CA" sz="1200" dirty="0" smtClean="0">
                  <a:solidFill>
                    <a:schemeClr val="tx1"/>
                  </a:solidFill>
                </a:rPr>
                <a:t>The Brescia Region District School Board has 80,000 students and staff between 125 buildings.</a:t>
              </a:r>
            </a:p>
            <a:p>
              <a:pPr marL="171450" indent="-171450">
                <a:spcBef>
                  <a:spcPts val="600"/>
                </a:spcBef>
                <a:buFont typeface="Arial" panose="020B0604020202020204" pitchFamily="34" charset="0"/>
                <a:buChar char="•"/>
              </a:pPr>
              <a:r>
                <a:rPr lang="en-CA" sz="1200" dirty="0" smtClean="0">
                  <a:solidFill>
                    <a:schemeClr val="tx1"/>
                  </a:solidFill>
                </a:rPr>
                <a:t>All of the school board’s integrated systems are reliant on the WLAN, including the centralized heating and cooling.</a:t>
              </a:r>
            </a:p>
            <a:p>
              <a:pPr marL="171450" indent="-171450">
                <a:spcBef>
                  <a:spcPts val="600"/>
                </a:spcBef>
                <a:buFont typeface="Arial" panose="020B0604020202020204" pitchFamily="34" charset="0"/>
                <a:buChar char="•"/>
              </a:pPr>
              <a:r>
                <a:rPr lang="en-CA" sz="1200" dirty="0" smtClean="0">
                  <a:solidFill>
                    <a:schemeClr val="tx1"/>
                  </a:solidFill>
                </a:rPr>
                <a:t>The Brescia </a:t>
              </a:r>
              <a:r>
                <a:rPr lang="en-CA" sz="1200" dirty="0">
                  <a:solidFill>
                    <a:schemeClr val="tx1"/>
                  </a:solidFill>
                </a:rPr>
                <a:t>Region District School Board has a goal of eliminating blue wires completely by </a:t>
              </a:r>
              <a:r>
                <a:rPr lang="en-CA" sz="1200" dirty="0" smtClean="0">
                  <a:solidFill>
                    <a:schemeClr val="tx1"/>
                  </a:solidFill>
                </a:rPr>
                <a:t>2020.</a:t>
              </a:r>
              <a:endParaRPr lang="en-CA" sz="1200" dirty="0">
                <a:solidFill>
                  <a:schemeClr val="tx1"/>
                </a:solidFill>
              </a:endParaRPr>
            </a:p>
            <a:p>
              <a:pPr marL="171450" indent="-171450">
                <a:spcBef>
                  <a:spcPts val="600"/>
                </a:spcBef>
                <a:buFont typeface="Arial" panose="020B0604020202020204" pitchFamily="34" charset="0"/>
                <a:buChar char="•"/>
              </a:pPr>
              <a:r>
                <a:rPr lang="en-CA" sz="1200" dirty="0">
                  <a:solidFill>
                    <a:schemeClr val="tx1"/>
                  </a:solidFill>
                </a:rPr>
                <a:t>The school board is looking to also open YouTube to students for use by February 2015, which is expected to triple </a:t>
              </a:r>
              <a:r>
                <a:rPr lang="en-CA" sz="1200" dirty="0" smtClean="0">
                  <a:solidFill>
                    <a:schemeClr val="tx1"/>
                  </a:solidFill>
                </a:rPr>
                <a:t>usage.</a:t>
              </a:r>
              <a:endParaRPr lang="en-CA" sz="1200" dirty="0">
                <a:solidFill>
                  <a:schemeClr val="tx1"/>
                </a:solidFill>
              </a:endParaRPr>
            </a:p>
            <a:p>
              <a:pPr marL="171450" indent="-171450">
                <a:spcBef>
                  <a:spcPts val="600"/>
                </a:spcBef>
                <a:buFont typeface="Arial" panose="020B0604020202020204" pitchFamily="34" charset="0"/>
                <a:buChar char="•"/>
              </a:pPr>
              <a:endParaRPr lang="en-CA" sz="1200" dirty="0" smtClean="0">
                <a:solidFill>
                  <a:schemeClr val="tx1"/>
                </a:solidFill>
              </a:endParaRPr>
            </a:p>
            <a:p>
              <a:pPr marL="171450" indent="-171450">
                <a:spcBef>
                  <a:spcPts val="600"/>
                </a:spcBef>
                <a:buFont typeface="Arial" panose="020B0604020202020204" pitchFamily="34" charset="0"/>
                <a:buChar char="•"/>
              </a:pPr>
              <a:endParaRPr lang="en-CA" sz="1200" dirty="0">
                <a:solidFill>
                  <a:schemeClr val="tx1"/>
                </a:solidFill>
              </a:endParaRPr>
            </a:p>
          </p:txBody>
        </p:sp>
        <p:sp>
          <p:nvSpPr>
            <p:cNvPr id="42" name="Rectangle 41"/>
            <p:cNvSpPr/>
            <p:nvPr/>
          </p:nvSpPr>
          <p:spPr>
            <a:xfrm>
              <a:off x="267706" y="3020753"/>
              <a:ext cx="2571567" cy="288001"/>
            </a:xfrm>
            <a:prstGeom prst="rect">
              <a:avLst/>
            </a:prstGeom>
            <a:solidFill>
              <a:srgbClr val="A2413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Situation</a:t>
              </a:r>
              <a:endParaRPr lang="en-CA" sz="1200" b="1" dirty="0">
                <a:solidFill>
                  <a:schemeClr val="bg1"/>
                </a:solidFill>
              </a:endParaRPr>
            </a:p>
          </p:txBody>
        </p:sp>
      </p:grpSp>
      <p:grpSp>
        <p:nvGrpSpPr>
          <p:cNvPr id="3" name="Group 2"/>
          <p:cNvGrpSpPr/>
          <p:nvPr/>
        </p:nvGrpSpPr>
        <p:grpSpPr>
          <a:xfrm>
            <a:off x="3286123" y="2809603"/>
            <a:ext cx="2571570" cy="3615472"/>
            <a:chOff x="3286123" y="3023076"/>
            <a:chExt cx="2571570" cy="3395002"/>
          </a:xfrm>
        </p:grpSpPr>
        <p:sp>
          <p:nvSpPr>
            <p:cNvPr id="47" name="Rectangle 46"/>
            <p:cNvSpPr/>
            <p:nvPr/>
          </p:nvSpPr>
          <p:spPr>
            <a:xfrm>
              <a:off x="3286124" y="3311077"/>
              <a:ext cx="2571569" cy="3107001"/>
            </a:xfrm>
            <a:prstGeom prst="rect">
              <a:avLst/>
            </a:prstGeom>
            <a:solidFill>
              <a:schemeClr val="bg1"/>
            </a:solidFill>
            <a:ln w="12700">
              <a:solidFill>
                <a:schemeClr val="accent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5888" indent="-115888">
                <a:spcBef>
                  <a:spcPts val="600"/>
                </a:spcBef>
                <a:buFont typeface="Arial" pitchFamily="34" charset="0"/>
                <a:buChar char="•"/>
              </a:pPr>
              <a:r>
                <a:rPr lang="en-CA" sz="1200" dirty="0">
                  <a:solidFill>
                    <a:schemeClr val="tx1"/>
                  </a:solidFill>
                </a:rPr>
                <a:t>The education sector faces density challenges that are generally unmatched by other </a:t>
              </a:r>
              <a:r>
                <a:rPr lang="en-CA" sz="1200" dirty="0" smtClean="0">
                  <a:solidFill>
                    <a:schemeClr val="tx1"/>
                  </a:solidFill>
                </a:rPr>
                <a:t>industries.</a:t>
              </a:r>
            </a:p>
            <a:p>
              <a:pPr marL="115888" indent="-115888">
                <a:spcBef>
                  <a:spcPts val="600"/>
                </a:spcBef>
                <a:buFont typeface="Arial" pitchFamily="34" charset="0"/>
                <a:buChar char="•"/>
              </a:pPr>
              <a:r>
                <a:rPr lang="en-CA" sz="1200" dirty="0">
                  <a:solidFill>
                    <a:schemeClr val="tx1"/>
                  </a:solidFill>
                </a:rPr>
                <a:t>T</a:t>
              </a:r>
              <a:r>
                <a:rPr lang="en-CA" sz="1200" dirty="0" smtClean="0">
                  <a:solidFill>
                    <a:schemeClr val="tx1"/>
                  </a:solidFill>
                </a:rPr>
                <a:t>hree classrooms is equivalent to a 2700 square foot house, but hold 90 students instead of four to five people in a family.</a:t>
              </a:r>
            </a:p>
            <a:p>
              <a:pPr marL="115888" indent="-115888">
                <a:spcBef>
                  <a:spcPts val="600"/>
                </a:spcBef>
                <a:buFont typeface="Arial" pitchFamily="34" charset="0"/>
                <a:buChar char="•"/>
              </a:pPr>
              <a:r>
                <a:rPr lang="en-CA" sz="1200" dirty="0" smtClean="0">
                  <a:solidFill>
                    <a:schemeClr val="tx1"/>
                  </a:solidFill>
                </a:rPr>
                <a:t>The BRDSB needs to refresh its WLANs and upgrade from 1 GB connections to 10 GB connections over the next year.</a:t>
              </a:r>
            </a:p>
            <a:p>
              <a:pPr marL="115888" indent="-115888">
                <a:spcBef>
                  <a:spcPts val="600"/>
                </a:spcBef>
                <a:buFont typeface="Arial" pitchFamily="34" charset="0"/>
                <a:buChar char="•"/>
              </a:pPr>
              <a:endParaRPr lang="en-CA" sz="1200" dirty="0">
                <a:solidFill>
                  <a:schemeClr val="tx1"/>
                </a:solidFill>
              </a:endParaRPr>
            </a:p>
            <a:p>
              <a:pPr marL="115888" indent="-115888">
                <a:spcBef>
                  <a:spcPts val="600"/>
                </a:spcBef>
                <a:buFont typeface="Arial" pitchFamily="34" charset="0"/>
                <a:buChar char="•"/>
              </a:pPr>
              <a:endParaRPr lang="en-CA" sz="1200" dirty="0" smtClean="0">
                <a:solidFill>
                  <a:schemeClr val="tx1"/>
                </a:solidFill>
              </a:endParaRPr>
            </a:p>
          </p:txBody>
        </p:sp>
        <p:sp>
          <p:nvSpPr>
            <p:cNvPr id="48" name="Rectangle 47"/>
            <p:cNvSpPr/>
            <p:nvPr/>
          </p:nvSpPr>
          <p:spPr>
            <a:xfrm>
              <a:off x="3286123" y="3023076"/>
              <a:ext cx="2571568" cy="288001"/>
            </a:xfrm>
            <a:prstGeom prst="rect">
              <a:avLst/>
            </a:prstGeom>
            <a:solidFill>
              <a:srgbClr val="5A7D5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Challenge</a:t>
              </a:r>
              <a:endParaRPr lang="en-CA" sz="1200" b="1" dirty="0">
                <a:solidFill>
                  <a:schemeClr val="bg1"/>
                </a:solidFill>
              </a:endParaRPr>
            </a:p>
          </p:txBody>
        </p:sp>
      </p:grpSp>
      <p:grpSp>
        <p:nvGrpSpPr>
          <p:cNvPr id="4" name="Group 3"/>
          <p:cNvGrpSpPr/>
          <p:nvPr/>
        </p:nvGrpSpPr>
        <p:grpSpPr>
          <a:xfrm>
            <a:off x="6304543" y="2809604"/>
            <a:ext cx="2571569" cy="3615471"/>
            <a:chOff x="6304543" y="3022388"/>
            <a:chExt cx="2571569" cy="3395754"/>
          </a:xfrm>
        </p:grpSpPr>
        <p:sp>
          <p:nvSpPr>
            <p:cNvPr id="50" name="Rectangle 49"/>
            <p:cNvSpPr/>
            <p:nvPr/>
          </p:nvSpPr>
          <p:spPr>
            <a:xfrm>
              <a:off x="6304543" y="3310681"/>
              <a:ext cx="2571569" cy="3107461"/>
            </a:xfrm>
            <a:prstGeom prst="rect">
              <a:avLst/>
            </a:prstGeom>
            <a:solidFill>
              <a:schemeClr val="bg1"/>
            </a:solidFill>
            <a:ln w="12700">
              <a:solidFill>
                <a:schemeClr val="accent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spcBef>
                  <a:spcPts val="600"/>
                </a:spcBef>
                <a:buFont typeface="Arial" panose="020B0604020202020204" pitchFamily="34" charset="0"/>
                <a:buChar char="•"/>
              </a:pPr>
              <a:r>
                <a:rPr lang="en-CA" sz="1200" dirty="0" smtClean="0">
                  <a:solidFill>
                    <a:schemeClr val="tx1"/>
                  </a:solidFill>
                </a:rPr>
                <a:t>The Brescia </a:t>
              </a:r>
              <a:r>
                <a:rPr lang="en-CA" sz="1200" dirty="0">
                  <a:solidFill>
                    <a:schemeClr val="tx1"/>
                  </a:solidFill>
                </a:rPr>
                <a:t>Region District School Board partnered with </a:t>
              </a:r>
              <a:r>
                <a:rPr lang="en-CA" sz="1200" dirty="0" smtClean="0">
                  <a:solidFill>
                    <a:schemeClr val="tx1"/>
                  </a:solidFill>
                </a:rPr>
                <a:t>QNET (a public high-speed, high-capacity information network that uses fiber optic cables) </a:t>
              </a:r>
              <a:r>
                <a:rPr lang="en-CA" sz="1200" dirty="0">
                  <a:solidFill>
                    <a:schemeClr val="tx1"/>
                  </a:solidFill>
                </a:rPr>
                <a:t>and is now the largest user of all the </a:t>
              </a:r>
              <a:r>
                <a:rPr lang="en-CA" sz="1200" dirty="0" smtClean="0">
                  <a:solidFill>
                    <a:schemeClr val="tx1"/>
                  </a:solidFill>
                </a:rPr>
                <a:t>partners.</a:t>
              </a:r>
              <a:endParaRPr lang="en-CA" sz="1200" dirty="0">
                <a:solidFill>
                  <a:schemeClr val="tx1"/>
                </a:solidFill>
              </a:endParaRPr>
            </a:p>
            <a:p>
              <a:pPr marL="171450" indent="-171450">
                <a:spcBef>
                  <a:spcPts val="600"/>
                </a:spcBef>
                <a:buFont typeface="Arial" panose="020B0604020202020204" pitchFamily="34" charset="0"/>
                <a:buChar char="•"/>
              </a:pPr>
              <a:r>
                <a:rPr lang="en-CA" sz="1200" dirty="0" smtClean="0">
                  <a:solidFill>
                    <a:schemeClr val="tx1"/>
                  </a:solidFill>
                </a:rPr>
                <a:t>Brescia Region District School Board currently hosts the fastest network within its respective province of school boards.</a:t>
              </a:r>
            </a:p>
            <a:p>
              <a:pPr marL="171450" indent="-171450">
                <a:spcBef>
                  <a:spcPts val="600"/>
                </a:spcBef>
                <a:buFont typeface="Arial" panose="020B0604020202020204" pitchFamily="34" charset="0"/>
                <a:buChar char="•"/>
              </a:pPr>
              <a:r>
                <a:rPr lang="en-CA" sz="1200" dirty="0" smtClean="0">
                  <a:solidFill>
                    <a:schemeClr val="tx1"/>
                  </a:solidFill>
                </a:rPr>
                <a:t>The school board has upgraded the WLAN for six out of ten secondary schools and is aiming to complete all ten by February 2015.</a:t>
              </a:r>
            </a:p>
          </p:txBody>
        </p:sp>
        <p:sp>
          <p:nvSpPr>
            <p:cNvPr id="51" name="Rectangle 50"/>
            <p:cNvSpPr/>
            <p:nvPr/>
          </p:nvSpPr>
          <p:spPr>
            <a:xfrm>
              <a:off x="6304543" y="3022388"/>
              <a:ext cx="2571568" cy="288001"/>
            </a:xfrm>
            <a:prstGeom prst="rect">
              <a:avLst/>
            </a:prstGeom>
            <a:solidFill>
              <a:srgbClr val="00769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Action</a:t>
              </a:r>
              <a:endParaRPr lang="en-CA" sz="1200" b="1" dirty="0">
                <a:solidFill>
                  <a:schemeClr val="bg1"/>
                </a:solidFill>
              </a:endParaRPr>
            </a:p>
          </p:txBody>
        </p:sp>
      </p:grpSp>
      <p:sp>
        <p:nvSpPr>
          <p:cNvPr id="52" name="Chevron 51"/>
          <p:cNvSpPr/>
          <p:nvPr/>
        </p:nvSpPr>
        <p:spPr>
          <a:xfrm>
            <a:off x="2934150" y="4372506"/>
            <a:ext cx="257096" cy="588373"/>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8" name="Text Placeholder 29"/>
          <p:cNvSpPr>
            <a:spLocks noGrp="1"/>
          </p:cNvSpPr>
          <p:nvPr/>
        </p:nvSpPr>
        <p:spPr bwMode="auto">
          <a:xfrm>
            <a:off x="1698738" y="1253217"/>
            <a:ext cx="6717568"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0" fontAlgn="base" hangingPunct="0">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0" fontAlgn="base" hangingPunct="0">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0" fontAlgn="base" hangingPunct="0">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dirty="0" smtClean="0"/>
              <a:t>Brescia Region District School Board</a:t>
            </a:r>
            <a:endParaRPr lang="en-CA" dirty="0"/>
          </a:p>
        </p:txBody>
      </p:sp>
      <p:grpSp>
        <p:nvGrpSpPr>
          <p:cNvPr id="20" name="Group 19"/>
          <p:cNvGrpSpPr/>
          <p:nvPr/>
        </p:nvGrpSpPr>
        <p:grpSpPr>
          <a:xfrm>
            <a:off x="1383678" y="1686364"/>
            <a:ext cx="6804756" cy="276999"/>
            <a:chOff x="2159732" y="2240868"/>
            <a:chExt cx="6804756" cy="276999"/>
          </a:xfrm>
        </p:grpSpPr>
        <p:sp>
          <p:nvSpPr>
            <p:cNvPr id="21" name="TextBox 31"/>
            <p:cNvSpPr txBox="1"/>
            <p:nvPr/>
          </p:nvSpPr>
          <p:spPr>
            <a:xfrm>
              <a:off x="2159732" y="2240868"/>
              <a:ext cx="1944216" cy="276999"/>
            </a:xfrm>
            <a:prstGeom prst="rect">
              <a:avLst/>
            </a:prstGeom>
            <a:noFill/>
          </p:spPr>
          <p:txBody>
            <a:bodyPr wrap="square" rtlCol="0">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CA" sz="1200" b="1" dirty="0" smtClean="0"/>
                <a:t>Sector:</a:t>
              </a:r>
            </a:p>
          </p:txBody>
        </p:sp>
        <p:sp>
          <p:nvSpPr>
            <p:cNvPr id="23" name="TextBox 34"/>
            <p:cNvSpPr txBox="1"/>
            <p:nvPr/>
          </p:nvSpPr>
          <p:spPr>
            <a:xfrm>
              <a:off x="4103948" y="2240868"/>
              <a:ext cx="4860540" cy="276999"/>
            </a:xfrm>
            <a:prstGeom prst="rect">
              <a:avLst/>
            </a:prstGeom>
            <a:noFill/>
          </p:spPr>
          <p:txBody>
            <a:bodyPr wrap="square" rtlCol="0">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r>
                <a:rPr lang="en-CA" sz="1200" dirty="0" smtClean="0"/>
                <a:t>Education</a:t>
              </a:r>
            </a:p>
          </p:txBody>
        </p:sp>
      </p:grpSp>
      <p:grpSp>
        <p:nvGrpSpPr>
          <p:cNvPr id="19" name="Group 18"/>
          <p:cNvGrpSpPr/>
          <p:nvPr/>
        </p:nvGrpSpPr>
        <p:grpSpPr>
          <a:xfrm>
            <a:off x="1383678" y="1963363"/>
            <a:ext cx="6804756" cy="276999"/>
            <a:chOff x="2159732" y="2240868"/>
            <a:chExt cx="6804756" cy="276999"/>
          </a:xfrm>
        </p:grpSpPr>
        <p:sp>
          <p:nvSpPr>
            <p:cNvPr id="25" name="TextBox 31"/>
            <p:cNvSpPr txBox="1"/>
            <p:nvPr/>
          </p:nvSpPr>
          <p:spPr>
            <a:xfrm>
              <a:off x="2159732" y="2240868"/>
              <a:ext cx="1944216" cy="276999"/>
            </a:xfrm>
            <a:prstGeom prst="rect">
              <a:avLst/>
            </a:prstGeom>
            <a:noFill/>
          </p:spPr>
          <p:txBody>
            <a:bodyPr wrap="square" rtlCol="0">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CA" sz="1200" b="1" dirty="0" smtClean="0"/>
                <a:t>Number of devices:</a:t>
              </a:r>
            </a:p>
          </p:txBody>
        </p:sp>
        <p:sp>
          <p:nvSpPr>
            <p:cNvPr id="26" name="TextBox 34"/>
            <p:cNvSpPr txBox="1"/>
            <p:nvPr/>
          </p:nvSpPr>
          <p:spPr>
            <a:xfrm>
              <a:off x="4103948" y="2240868"/>
              <a:ext cx="4860540" cy="276999"/>
            </a:xfrm>
            <a:prstGeom prst="rect">
              <a:avLst/>
            </a:prstGeom>
            <a:noFill/>
          </p:spPr>
          <p:txBody>
            <a:bodyPr wrap="square" rtlCol="0">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r>
                <a:rPr lang="en-CA" sz="1200" dirty="0"/>
                <a:t>8</a:t>
              </a:r>
              <a:r>
                <a:rPr lang="en-CA" sz="1200" dirty="0" smtClean="0"/>
                <a:t>0,000</a:t>
              </a:r>
            </a:p>
          </p:txBody>
        </p:sp>
      </p:grpSp>
      <p:grpSp>
        <p:nvGrpSpPr>
          <p:cNvPr id="27" name="Group 26"/>
          <p:cNvGrpSpPr/>
          <p:nvPr/>
        </p:nvGrpSpPr>
        <p:grpSpPr>
          <a:xfrm>
            <a:off x="1385966" y="2247984"/>
            <a:ext cx="6804756" cy="276999"/>
            <a:chOff x="2159732" y="2240868"/>
            <a:chExt cx="6804756" cy="276999"/>
          </a:xfrm>
        </p:grpSpPr>
        <p:sp>
          <p:nvSpPr>
            <p:cNvPr id="28" name="TextBox 31"/>
            <p:cNvSpPr txBox="1"/>
            <p:nvPr/>
          </p:nvSpPr>
          <p:spPr>
            <a:xfrm>
              <a:off x="2159732" y="2240868"/>
              <a:ext cx="1944216" cy="276999"/>
            </a:xfrm>
            <a:prstGeom prst="rect">
              <a:avLst/>
            </a:prstGeom>
            <a:noFill/>
          </p:spPr>
          <p:txBody>
            <a:bodyPr wrap="square" rtlCol="0">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CA" sz="1200" b="1" dirty="0" smtClean="0"/>
                <a:t>Number of sites:</a:t>
              </a:r>
            </a:p>
          </p:txBody>
        </p:sp>
        <p:sp>
          <p:nvSpPr>
            <p:cNvPr id="30" name="TextBox 34"/>
            <p:cNvSpPr txBox="1"/>
            <p:nvPr/>
          </p:nvSpPr>
          <p:spPr>
            <a:xfrm>
              <a:off x="4103948" y="2240868"/>
              <a:ext cx="4860540" cy="276999"/>
            </a:xfrm>
            <a:prstGeom prst="rect">
              <a:avLst/>
            </a:prstGeom>
            <a:noFill/>
          </p:spPr>
          <p:txBody>
            <a:bodyPr wrap="square" rtlCol="0">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r>
                <a:rPr lang="en-CA" sz="1200" dirty="0" smtClean="0"/>
                <a:t>125</a:t>
              </a:r>
            </a:p>
          </p:txBody>
        </p:sp>
      </p:grpSp>
      <p:grpSp>
        <p:nvGrpSpPr>
          <p:cNvPr id="24" name="Group 23"/>
          <p:cNvGrpSpPr/>
          <p:nvPr/>
        </p:nvGrpSpPr>
        <p:grpSpPr>
          <a:xfrm>
            <a:off x="0" y="6422955"/>
            <a:ext cx="9144000" cy="437555"/>
            <a:chOff x="0" y="6422955"/>
            <a:chExt cx="9144000" cy="437555"/>
          </a:xfrm>
        </p:grpSpPr>
        <p:pic>
          <p:nvPicPr>
            <p:cNvPr id="31"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32" name="Picture 31"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285099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Activity: Document your goals for the WLAN build or refresh</a:t>
            </a:r>
            <a:endParaRPr lang="en-CA" dirty="0"/>
          </a:p>
        </p:txBody>
      </p:sp>
      <p:sp>
        <p:nvSpPr>
          <p:cNvPr id="3" name="Text Placeholder 2"/>
          <p:cNvSpPr>
            <a:spLocks noGrp="1"/>
          </p:cNvSpPr>
          <p:nvPr>
            <p:ph type="body" sz="quarter" idx="10"/>
          </p:nvPr>
        </p:nvSpPr>
        <p:spPr/>
        <p:txBody>
          <a:bodyPr/>
          <a:lstStyle/>
          <a:p>
            <a:r>
              <a:rPr lang="en-CA" dirty="0" smtClean="0"/>
              <a:t>1.2</a:t>
            </a:r>
            <a:endParaRPr lang="en-CA" dirty="0"/>
          </a:p>
        </p:txBody>
      </p:sp>
      <p:cxnSp>
        <p:nvCxnSpPr>
          <p:cNvPr id="5" name="Straight Connector 4"/>
          <p:cNvCxnSpPr/>
          <p:nvPr/>
        </p:nvCxnSpPr>
        <p:spPr>
          <a:xfrm>
            <a:off x="251520" y="1124744"/>
            <a:ext cx="8568952"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6" name="Text Placeholder 4"/>
          <p:cNvSpPr txBox="1">
            <a:spLocks/>
          </p:cNvSpPr>
          <p:nvPr/>
        </p:nvSpPr>
        <p:spPr>
          <a:xfrm>
            <a:off x="249303" y="1232757"/>
            <a:ext cx="8571170" cy="1223279"/>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b="1" dirty="0"/>
              <a:t>Whiteboard Activity</a:t>
            </a:r>
          </a:p>
          <a:p>
            <a:pPr marL="0" indent="0">
              <a:buNone/>
            </a:pPr>
            <a:r>
              <a:rPr lang="en-CA" dirty="0" smtClean="0"/>
              <a:t>Participants:</a:t>
            </a:r>
            <a:endParaRPr lang="en-CA" dirty="0"/>
          </a:p>
          <a:p>
            <a:r>
              <a:rPr lang="en-CA" dirty="0"/>
              <a:t>IT Director/CIO</a:t>
            </a:r>
          </a:p>
          <a:p>
            <a:r>
              <a:rPr lang="en-CA" dirty="0"/>
              <a:t>Infrastructure manager/VP</a:t>
            </a:r>
          </a:p>
          <a:p>
            <a:r>
              <a:rPr lang="en-CA" dirty="0"/>
              <a:t>Network </a:t>
            </a:r>
            <a:r>
              <a:rPr lang="en-CA" dirty="0" smtClean="0"/>
              <a:t>manager</a:t>
            </a:r>
          </a:p>
        </p:txBody>
      </p:sp>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91466" y="1504286"/>
            <a:ext cx="3644875" cy="3644875"/>
          </a:xfrm>
          <a:prstGeom prst="rect">
            <a:avLst/>
          </a:prstGeom>
        </p:spPr>
      </p:pic>
      <p:sp>
        <p:nvSpPr>
          <p:cNvPr id="8" name="TextBox 7"/>
          <p:cNvSpPr txBox="1"/>
          <p:nvPr/>
        </p:nvSpPr>
        <p:spPr>
          <a:xfrm>
            <a:off x="5045416" y="1986478"/>
            <a:ext cx="1760262" cy="369332"/>
          </a:xfrm>
          <a:prstGeom prst="rect">
            <a:avLst/>
          </a:prstGeom>
          <a:noFill/>
        </p:spPr>
        <p:txBody>
          <a:bodyPr wrap="square" rtlCol="0">
            <a:spAutoFit/>
          </a:bodyPr>
          <a:lstStyle/>
          <a:p>
            <a:pPr algn="ctr"/>
            <a:r>
              <a:rPr lang="en-CA" b="1" dirty="0" smtClean="0"/>
              <a:t>Stakeholders</a:t>
            </a:r>
            <a:endParaRPr lang="en-CA" b="1" dirty="0"/>
          </a:p>
        </p:txBody>
      </p:sp>
      <p:sp>
        <p:nvSpPr>
          <p:cNvPr id="9" name="TextBox 8"/>
          <p:cNvSpPr txBox="1"/>
          <p:nvPr/>
        </p:nvSpPr>
        <p:spPr>
          <a:xfrm>
            <a:off x="6760993" y="1986478"/>
            <a:ext cx="1158552" cy="369332"/>
          </a:xfrm>
          <a:prstGeom prst="rect">
            <a:avLst/>
          </a:prstGeom>
          <a:noFill/>
        </p:spPr>
        <p:txBody>
          <a:bodyPr wrap="square" rtlCol="0">
            <a:spAutoFit/>
          </a:bodyPr>
          <a:lstStyle/>
          <a:p>
            <a:pPr algn="ctr"/>
            <a:r>
              <a:rPr lang="en-CA" b="1" dirty="0" smtClean="0"/>
              <a:t>Goals</a:t>
            </a:r>
            <a:endParaRPr lang="en-CA" b="1" dirty="0"/>
          </a:p>
        </p:txBody>
      </p:sp>
      <p:cxnSp>
        <p:nvCxnSpPr>
          <p:cNvPr id="11" name="Straight Connector 10"/>
          <p:cNvCxnSpPr/>
          <p:nvPr/>
        </p:nvCxnSpPr>
        <p:spPr>
          <a:xfrm>
            <a:off x="6764972" y="2055534"/>
            <a:ext cx="0" cy="19991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102936" y="2355810"/>
            <a:ext cx="3030673"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Pentagon 11"/>
          <p:cNvSpPr/>
          <p:nvPr>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14" name="Group 25"/>
          <p:cNvGrpSpPr/>
          <p:nvPr>
            <p:custDataLst>
              <p:tags r:id="rId2"/>
            </p:custDataLst>
          </p:nvPr>
        </p:nvGrpSpPr>
        <p:grpSpPr>
          <a:xfrm>
            <a:off x="4126861" y="5463937"/>
            <a:ext cx="875098" cy="849464"/>
            <a:chOff x="3375893" y="3714688"/>
            <a:chExt cx="815991" cy="792088"/>
          </a:xfrm>
          <a:solidFill>
            <a:schemeClr val="bg1">
              <a:lumMod val="85000"/>
            </a:schemeClr>
          </a:solidFill>
        </p:grpSpPr>
        <p:sp>
          <p:nvSpPr>
            <p:cNvPr id="15" name="Rounded Rectangle 14"/>
            <p:cNvSpPr/>
            <p:nvPr>
              <p:custDataLst>
                <p:tags r:id="rId4"/>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16" name="Picture 15" descr="tool.wmf"/>
            <p:cNvPicPr>
              <a:picLocks noChangeAspect="1"/>
            </p:cNvPicPr>
            <p:nvPr>
              <p:custDataLst>
                <p:tags r:id="rId5"/>
              </p:custDataLst>
            </p:nvPr>
          </p:nvPicPr>
          <p:blipFill>
            <a:blip r:embed="rId8" cstate="print"/>
            <a:stretch>
              <a:fillRect/>
            </a:stretch>
          </p:blipFill>
          <p:spPr>
            <a:xfrm>
              <a:off x="3463829" y="3795631"/>
              <a:ext cx="633902" cy="614790"/>
            </a:xfrm>
            <a:prstGeom prst="rect">
              <a:avLst/>
            </a:prstGeom>
            <a:grpFill/>
          </p:spPr>
        </p:pic>
      </p:grpSp>
      <p:pic>
        <p:nvPicPr>
          <p:cNvPr id="17" name="Picture 16" descr="tool.wmf"/>
          <p:cNvPicPr>
            <a:picLocks noChangeAspect="1"/>
          </p:cNvPicPr>
          <p:nvPr>
            <p:custDataLst>
              <p:tags r:id="rId3"/>
            </p:custDataLst>
          </p:nvPr>
        </p:nvPicPr>
        <p:blipFill>
          <a:blip r:embed="rId8" cstate="print"/>
          <a:stretch>
            <a:fillRect/>
          </a:stretch>
        </p:blipFill>
        <p:spPr>
          <a:xfrm>
            <a:off x="4221165" y="5550742"/>
            <a:ext cx="679819" cy="659323"/>
          </a:xfrm>
          <a:prstGeom prst="rect">
            <a:avLst/>
          </a:prstGeom>
        </p:spPr>
      </p:pic>
      <p:sp>
        <p:nvSpPr>
          <p:cNvPr id="19" name="Text Placeholder 11"/>
          <p:cNvSpPr txBox="1">
            <a:spLocks/>
          </p:cNvSpPr>
          <p:nvPr/>
        </p:nvSpPr>
        <p:spPr bwMode="auto">
          <a:xfrm>
            <a:off x="5096265" y="5605766"/>
            <a:ext cx="3284538"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CA" sz="1400" b="0" dirty="0" smtClean="0">
                <a:solidFill>
                  <a:schemeClr val="tx1"/>
                </a:solidFill>
              </a:rPr>
              <a:t>Transfer your goals to the </a:t>
            </a:r>
            <a:r>
              <a:rPr lang="en-CA" sz="1400" b="0" i="1" dirty="0">
                <a:solidFill>
                  <a:schemeClr val="tx1"/>
                </a:solidFill>
                <a:hlinkClick r:id="rId9"/>
              </a:rPr>
              <a:t>Wireless LAN Build or Refresh Business Case Template</a:t>
            </a:r>
            <a:r>
              <a:rPr lang="en-CA" sz="1400" b="0" dirty="0">
                <a:solidFill>
                  <a:schemeClr val="tx1"/>
                </a:solidFill>
              </a:rPr>
              <a:t>.</a:t>
            </a:r>
            <a:endParaRPr lang="en-CA" sz="1400" dirty="0" smtClean="0">
              <a:solidFill>
                <a:srgbClr val="FFFFFF"/>
              </a:solidFill>
            </a:endParaRPr>
          </a:p>
        </p:txBody>
      </p:sp>
      <p:sp>
        <p:nvSpPr>
          <p:cNvPr id="4" name="TextBox 3"/>
          <p:cNvSpPr txBox="1"/>
          <p:nvPr/>
        </p:nvSpPr>
        <p:spPr>
          <a:xfrm>
            <a:off x="277395" y="2443783"/>
            <a:ext cx="4311771" cy="3674852"/>
          </a:xfrm>
          <a:prstGeom prst="rect">
            <a:avLst/>
          </a:prstGeom>
          <a:noFill/>
        </p:spPr>
        <p:txBody>
          <a:bodyPr wrap="square" rtlCol="0">
            <a:spAutoFit/>
          </a:bodyPr>
          <a:lstStyle/>
          <a:p>
            <a:r>
              <a:rPr lang="en-CA" sz="1200" dirty="0" smtClean="0"/>
              <a:t>Steps:</a:t>
            </a:r>
            <a:endParaRPr lang="en-CA" sz="1200" dirty="0"/>
          </a:p>
          <a:p>
            <a:pPr marL="180975" indent="-180975" fontAlgn="base">
              <a:spcBef>
                <a:spcPct val="20000"/>
              </a:spcBef>
              <a:spcAft>
                <a:spcPct val="0"/>
              </a:spcAft>
              <a:buClr>
                <a:schemeClr val="tx1"/>
              </a:buClr>
              <a:buSzPct val="120000"/>
              <a:buFont typeface="Arial" pitchFamily="34" charset="0"/>
              <a:buChar char="•"/>
            </a:pPr>
            <a:r>
              <a:rPr lang="en-CA" sz="1200" dirty="0"/>
              <a:t>Divide the whiteboard into two columns: </a:t>
            </a:r>
            <a:r>
              <a:rPr lang="en-CA" sz="1200" dirty="0" smtClean="0"/>
              <a:t>Stakeholders, Goals.</a:t>
            </a:r>
            <a:endParaRPr lang="en-CA" sz="1200" dirty="0"/>
          </a:p>
          <a:p>
            <a:pPr marL="180975" indent="-180975" fontAlgn="base">
              <a:spcBef>
                <a:spcPct val="20000"/>
              </a:spcBef>
              <a:spcAft>
                <a:spcPct val="0"/>
              </a:spcAft>
              <a:buClr>
                <a:schemeClr val="tx1"/>
              </a:buClr>
              <a:buSzPct val="120000"/>
              <a:buFont typeface="Arial" pitchFamily="34" charset="0"/>
              <a:buChar char="•"/>
            </a:pPr>
            <a:r>
              <a:rPr lang="en-CA" sz="1200" dirty="0"/>
              <a:t>Collectively brainstorm </a:t>
            </a:r>
            <a:r>
              <a:rPr lang="en-CA" sz="1200" dirty="0" smtClean="0"/>
              <a:t>who the </a:t>
            </a:r>
            <a:r>
              <a:rPr lang="en-CA" sz="1200" dirty="0"/>
              <a:t>stakeholders </a:t>
            </a:r>
            <a:r>
              <a:rPr lang="en-CA" sz="1200" dirty="0" smtClean="0"/>
              <a:t>are behind </a:t>
            </a:r>
            <a:r>
              <a:rPr lang="en-CA" sz="1200" dirty="0"/>
              <a:t>this </a:t>
            </a:r>
            <a:r>
              <a:rPr lang="en-CA" sz="1200" dirty="0" smtClean="0"/>
              <a:t>project.</a:t>
            </a:r>
            <a:endParaRPr lang="en-CA" sz="1200" dirty="0"/>
          </a:p>
          <a:p>
            <a:pPr marL="180975" indent="-180975" fontAlgn="base">
              <a:spcBef>
                <a:spcPct val="20000"/>
              </a:spcBef>
              <a:spcAft>
                <a:spcPct val="0"/>
              </a:spcAft>
              <a:buClr>
                <a:schemeClr val="tx1"/>
              </a:buClr>
              <a:buSzPct val="120000"/>
              <a:buFont typeface="Arial" pitchFamily="34" charset="0"/>
              <a:buChar char="•"/>
            </a:pPr>
            <a:r>
              <a:rPr lang="en-CA" sz="1200" dirty="0" smtClean="0"/>
              <a:t>Discuss the </a:t>
            </a:r>
            <a:r>
              <a:rPr lang="en-CA" sz="1200" dirty="0"/>
              <a:t>goals of each </a:t>
            </a:r>
            <a:r>
              <a:rPr lang="en-CA" sz="1200" dirty="0" smtClean="0"/>
              <a:t>stakeholder.</a:t>
            </a:r>
          </a:p>
          <a:p>
            <a:pPr marL="180975" indent="-180975" fontAlgn="base">
              <a:spcBef>
                <a:spcPct val="20000"/>
              </a:spcBef>
              <a:spcAft>
                <a:spcPct val="0"/>
              </a:spcAft>
              <a:buClr>
                <a:schemeClr val="tx1"/>
              </a:buClr>
              <a:buSzPct val="120000"/>
              <a:buFont typeface="Arial" pitchFamily="34" charset="0"/>
              <a:buChar char="•"/>
            </a:pPr>
            <a:r>
              <a:rPr lang="en-CA" sz="1200" dirty="0" smtClean="0"/>
              <a:t>Based on this discussion, summarize by asking:</a:t>
            </a:r>
          </a:p>
          <a:p>
            <a:pPr marL="638175" lvl="1" indent="-180975" fontAlgn="base">
              <a:spcBef>
                <a:spcPct val="20000"/>
              </a:spcBef>
              <a:spcAft>
                <a:spcPct val="0"/>
              </a:spcAft>
              <a:buClr>
                <a:schemeClr val="tx1"/>
              </a:buClr>
              <a:buSzPct val="120000"/>
              <a:buFont typeface="Courier New" panose="02070309020205020404" pitchFamily="49" charset="0"/>
              <a:buChar char="o"/>
            </a:pPr>
            <a:r>
              <a:rPr lang="en-CA" sz="1200" dirty="0" smtClean="0"/>
              <a:t>What </a:t>
            </a:r>
            <a:r>
              <a:rPr lang="en-CA" sz="1200" dirty="0"/>
              <a:t>is the business reason behind this </a:t>
            </a:r>
            <a:r>
              <a:rPr lang="en-CA" sz="1200" dirty="0" smtClean="0"/>
              <a:t>project?</a:t>
            </a:r>
          </a:p>
          <a:p>
            <a:pPr marL="638175" lvl="1" indent="-180975" fontAlgn="base">
              <a:spcBef>
                <a:spcPct val="20000"/>
              </a:spcBef>
              <a:spcAft>
                <a:spcPct val="0"/>
              </a:spcAft>
              <a:buClr>
                <a:schemeClr val="tx1"/>
              </a:buClr>
              <a:buSzPct val="120000"/>
              <a:buFont typeface="Courier New" panose="02070309020205020404" pitchFamily="49" charset="0"/>
              <a:buChar char="o"/>
            </a:pPr>
            <a:r>
              <a:rPr lang="en-CA" sz="1200" dirty="0" smtClean="0"/>
              <a:t>Is </a:t>
            </a:r>
            <a:r>
              <a:rPr lang="en-CA" sz="1200" dirty="0"/>
              <a:t>this a crucial project or an optional one?</a:t>
            </a:r>
          </a:p>
          <a:p>
            <a:pPr marL="180975" indent="-180975" fontAlgn="base">
              <a:spcBef>
                <a:spcPct val="20000"/>
              </a:spcBef>
              <a:spcAft>
                <a:spcPct val="0"/>
              </a:spcAft>
              <a:buClr>
                <a:schemeClr val="tx1"/>
              </a:buClr>
              <a:buSzPct val="120000"/>
              <a:buFont typeface="Arial" pitchFamily="34" charset="0"/>
              <a:buChar char="•"/>
            </a:pPr>
            <a:r>
              <a:rPr lang="en-CA" sz="1200" dirty="0"/>
              <a:t>Transfer this section to the goals section in the business </a:t>
            </a:r>
            <a:r>
              <a:rPr lang="en-CA" sz="1200" dirty="0" smtClean="0"/>
              <a:t>case.</a:t>
            </a:r>
            <a:endParaRPr lang="en-CA" sz="1200" dirty="0"/>
          </a:p>
          <a:p>
            <a:endParaRPr lang="en-CA" sz="1200" dirty="0" smtClean="0"/>
          </a:p>
          <a:p>
            <a:r>
              <a:rPr lang="en-CA" sz="1200" dirty="0" smtClean="0"/>
              <a:t>Common benefits:</a:t>
            </a:r>
          </a:p>
          <a:p>
            <a:pPr marL="171450" indent="-171450">
              <a:buFont typeface="Arial" panose="020B0604020202020204" pitchFamily="34" charset="0"/>
              <a:buChar char="•"/>
            </a:pPr>
            <a:r>
              <a:rPr lang="en-CA" sz="1200" dirty="0" smtClean="0"/>
              <a:t>Increased </a:t>
            </a:r>
            <a:r>
              <a:rPr lang="en-CA" sz="1200" dirty="0"/>
              <a:t>c</a:t>
            </a:r>
            <a:r>
              <a:rPr lang="en-CA" sz="1200" dirty="0" smtClean="0"/>
              <a:t>ustomer satisfaction.</a:t>
            </a:r>
            <a:endParaRPr lang="en-CA" sz="1200" dirty="0"/>
          </a:p>
          <a:p>
            <a:pPr marL="171450" indent="-171450">
              <a:buFont typeface="Arial" panose="020B0604020202020204" pitchFamily="34" charset="0"/>
              <a:buChar char="•"/>
            </a:pPr>
            <a:r>
              <a:rPr lang="en-CA" sz="1200" dirty="0" smtClean="0"/>
              <a:t>Increase </a:t>
            </a:r>
            <a:r>
              <a:rPr lang="en-CA" sz="1200" dirty="0"/>
              <a:t>in network </a:t>
            </a:r>
            <a:r>
              <a:rPr lang="en-CA" sz="1200" dirty="0" smtClean="0"/>
              <a:t>capacity and speed.</a:t>
            </a:r>
            <a:endParaRPr lang="en-CA" sz="1200" dirty="0"/>
          </a:p>
          <a:p>
            <a:pPr marL="171450" indent="-171450">
              <a:buFont typeface="Arial" panose="020B0604020202020204" pitchFamily="34" charset="0"/>
              <a:buChar char="•"/>
            </a:pPr>
            <a:r>
              <a:rPr lang="en-CA" sz="1200" dirty="0" smtClean="0"/>
              <a:t>Increased </a:t>
            </a:r>
            <a:r>
              <a:rPr lang="en-CA" sz="1200" dirty="0"/>
              <a:t>organizational </a:t>
            </a:r>
            <a:r>
              <a:rPr lang="en-CA" sz="1200" dirty="0" smtClean="0"/>
              <a:t>flexibility. </a:t>
            </a:r>
            <a:endParaRPr lang="en-CA" sz="1200" dirty="0"/>
          </a:p>
          <a:p>
            <a:pPr marL="171450" indent="-171450">
              <a:buFont typeface="Arial" panose="020B0604020202020204" pitchFamily="34" charset="0"/>
              <a:buChar char="•"/>
            </a:pPr>
            <a:r>
              <a:rPr lang="en-CA" sz="1200" dirty="0" smtClean="0"/>
              <a:t>Facilitates </a:t>
            </a:r>
            <a:r>
              <a:rPr lang="en-CA" sz="1200" dirty="0"/>
              <a:t>usage for temporary and new users on </a:t>
            </a:r>
            <a:r>
              <a:rPr lang="en-CA" sz="1200" dirty="0" smtClean="0"/>
              <a:t/>
            </a:r>
            <a:br>
              <a:rPr lang="en-CA" sz="1200" dirty="0" smtClean="0"/>
            </a:br>
            <a:r>
              <a:rPr lang="en-CA" sz="1200" dirty="0" smtClean="0"/>
              <a:t>the </a:t>
            </a:r>
            <a:r>
              <a:rPr lang="en-CA" sz="1200" dirty="0"/>
              <a:t>network</a:t>
            </a:r>
            <a:r>
              <a:rPr lang="en-CA" sz="1200" dirty="0" smtClean="0"/>
              <a:t>.</a:t>
            </a:r>
            <a:endParaRPr lang="en-CA" sz="1200" dirty="0"/>
          </a:p>
        </p:txBody>
      </p:sp>
      <p:grpSp>
        <p:nvGrpSpPr>
          <p:cNvPr id="18" name="Group 17"/>
          <p:cNvGrpSpPr/>
          <p:nvPr/>
        </p:nvGrpSpPr>
        <p:grpSpPr>
          <a:xfrm>
            <a:off x="0" y="6422955"/>
            <a:ext cx="9144000" cy="437555"/>
            <a:chOff x="0" y="6422955"/>
            <a:chExt cx="9144000" cy="437555"/>
          </a:xfrm>
        </p:grpSpPr>
        <p:pic>
          <p:nvPicPr>
            <p:cNvPr id="20" name="Picture 3">
              <a:hlinkClick r:id="rId10"/>
            </p:cNvPr>
            <p:cNvPicPr>
              <a:picLocks noChangeAspect="1" noChangeArrowheads="1"/>
            </p:cNvPicPr>
            <p:nvPr/>
          </p:nvPicPr>
          <p:blipFill>
            <a:blip r:embed="rId11" cstate="print"/>
            <a:srcRect/>
            <a:stretch>
              <a:fillRect/>
            </a:stretch>
          </p:blipFill>
          <p:spPr bwMode="auto">
            <a:xfrm>
              <a:off x="0" y="6422955"/>
              <a:ext cx="9144000" cy="437555"/>
            </a:xfrm>
            <a:prstGeom prst="rect">
              <a:avLst/>
            </a:prstGeom>
            <a:noFill/>
            <a:ln w="9525">
              <a:noFill/>
              <a:miter lim="800000"/>
              <a:headEnd/>
              <a:tailEnd/>
            </a:ln>
          </p:spPr>
        </p:pic>
        <p:pic>
          <p:nvPicPr>
            <p:cNvPr id="21" name="Picture 20" descr="itrg-logo.png"/>
            <p:cNvPicPr>
              <a:picLocks noChangeAspect="1"/>
            </p:cNvPicPr>
            <p:nvPr/>
          </p:nvPicPr>
          <p:blipFill>
            <a:blip r:embed="rId12"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5941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056349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This research will guide you through the process of building or refreshing your WLAN</a:t>
            </a:r>
            <a:endParaRPr lang="en-US" dirty="0"/>
          </a:p>
        </p:txBody>
      </p:sp>
      <p:sp>
        <p:nvSpPr>
          <p:cNvPr id="13" name="Text Placeholder 12"/>
          <p:cNvSpPr>
            <a:spLocks noGrp="1"/>
          </p:cNvSpPr>
          <p:nvPr>
            <p:ph type="body" sz="quarter" idx="16"/>
          </p:nvPr>
        </p:nvSpPr>
        <p:spPr/>
        <p:txBody>
          <a:bodyPr/>
          <a:lstStyle/>
          <a:p>
            <a:r>
              <a:rPr lang="en-US" dirty="0" smtClean="0"/>
              <a:t>Network Managers</a:t>
            </a:r>
          </a:p>
          <a:p>
            <a:r>
              <a:rPr lang="en-US" dirty="0" smtClean="0"/>
              <a:t>Infrastructure VPs</a:t>
            </a:r>
            <a:endParaRPr lang="en-US" dirty="0"/>
          </a:p>
        </p:txBody>
      </p:sp>
      <p:sp>
        <p:nvSpPr>
          <p:cNvPr id="14" name="Text Placeholder 13"/>
          <p:cNvSpPr>
            <a:spLocks noGrp="1"/>
          </p:cNvSpPr>
          <p:nvPr>
            <p:ph type="body" sz="quarter" idx="26"/>
          </p:nvPr>
        </p:nvSpPr>
        <p:spPr>
          <a:xfrm>
            <a:off x="4835436" y="1607231"/>
            <a:ext cx="4041648" cy="1901877"/>
          </a:xfrm>
        </p:spPr>
        <p:txBody>
          <a:bodyPr/>
          <a:lstStyle/>
          <a:p>
            <a:r>
              <a:rPr lang="en-US" dirty="0" smtClean="0"/>
              <a:t>Decide whether to refresh or build your wireless local area network (WLAN)</a:t>
            </a:r>
          </a:p>
          <a:p>
            <a:r>
              <a:rPr lang="en-US" dirty="0" smtClean="0"/>
              <a:t>Understand your business and technical requirements</a:t>
            </a:r>
          </a:p>
          <a:p>
            <a:r>
              <a:rPr lang="en-US" dirty="0" smtClean="0"/>
              <a:t>Develop a business case</a:t>
            </a:r>
          </a:p>
          <a:p>
            <a:r>
              <a:rPr lang="en-US" dirty="0" smtClean="0"/>
              <a:t>Develop an RFP and select a vendor</a:t>
            </a:r>
          </a:p>
          <a:p>
            <a:r>
              <a:rPr lang="en-US" dirty="0" smtClean="0"/>
              <a:t>Design and deploy your WLAN</a:t>
            </a:r>
          </a:p>
          <a:p>
            <a:r>
              <a:rPr lang="en-US" dirty="0" smtClean="0"/>
              <a:t>Continuously monitor and improve your WLAN</a:t>
            </a:r>
            <a:endParaRPr lang="en-US" dirty="0"/>
          </a:p>
        </p:txBody>
      </p:sp>
      <p:sp>
        <p:nvSpPr>
          <p:cNvPr id="15" name="Text Placeholder 14"/>
          <p:cNvSpPr>
            <a:spLocks noGrp="1"/>
          </p:cNvSpPr>
          <p:nvPr>
            <p:ph type="body" sz="quarter" idx="27"/>
          </p:nvPr>
        </p:nvSpPr>
        <p:spPr/>
        <p:txBody>
          <a:bodyPr/>
          <a:lstStyle/>
          <a:p>
            <a:r>
              <a:rPr lang="en-US" dirty="0" smtClean="0"/>
              <a:t>CIOs/IT Directors</a:t>
            </a:r>
          </a:p>
          <a:p>
            <a:pPr marL="0" indent="0">
              <a:buNone/>
            </a:pPr>
            <a:endParaRPr lang="en-US" dirty="0"/>
          </a:p>
        </p:txBody>
      </p:sp>
      <p:sp>
        <p:nvSpPr>
          <p:cNvPr id="16" name="Text Placeholder 15"/>
          <p:cNvSpPr>
            <a:spLocks noGrp="1"/>
          </p:cNvSpPr>
          <p:nvPr>
            <p:ph type="body" sz="quarter" idx="28"/>
          </p:nvPr>
        </p:nvSpPr>
        <p:spPr>
          <a:xfrm>
            <a:off x="4830836" y="4248103"/>
            <a:ext cx="4041648" cy="1293005"/>
          </a:xfrm>
        </p:spPr>
        <p:txBody>
          <a:bodyPr/>
          <a:lstStyle/>
          <a:p>
            <a:r>
              <a:rPr lang="en-US" dirty="0" smtClean="0"/>
              <a:t>Ensure their organization’s IT capabilities support the evolving business needs</a:t>
            </a:r>
          </a:p>
          <a:p>
            <a:r>
              <a:rPr lang="en-US" dirty="0" smtClean="0"/>
              <a:t>Understand and articulate the benefits of implementing or refreshing a WLAN to the business</a:t>
            </a:r>
          </a:p>
          <a:p>
            <a:endParaRPr lang="en-US" dirty="0" smtClean="0"/>
          </a:p>
          <a:p>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018759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US" dirty="0" smtClean="0"/>
              <a:t>Your end users are embracing wireless and you can’t afford to live in the past. They’re demanding faster and more reliable wireless networks as they push the limits of your network’s capacity with a growing number of devices per person.</a:t>
            </a:r>
            <a:endParaRPr lang="en-US" dirty="0"/>
          </a:p>
        </p:txBody>
      </p:sp>
      <p:sp>
        <p:nvSpPr>
          <p:cNvPr id="4" name="Text Placeholder 3"/>
          <p:cNvSpPr>
            <a:spLocks noGrp="1"/>
          </p:cNvSpPr>
          <p:nvPr>
            <p:ph type="body" sz="quarter" idx="11"/>
          </p:nvPr>
        </p:nvSpPr>
        <p:spPr>
          <a:xfrm>
            <a:off x="247848" y="2974004"/>
            <a:ext cx="5257800" cy="1287445"/>
          </a:xfrm>
        </p:spPr>
        <p:txBody>
          <a:bodyPr/>
          <a:lstStyle/>
          <a:p>
            <a:r>
              <a:rPr lang="en-US" dirty="0" smtClean="0"/>
              <a:t>Building or refreshing your WLAN can be an expensive project and getting business buy-in may be tough.</a:t>
            </a:r>
          </a:p>
          <a:p>
            <a:r>
              <a:rPr lang="en-US" dirty="0" smtClean="0"/>
              <a:t>Poorly defined technical requirements can result in failure to meet business needs.</a:t>
            </a:r>
          </a:p>
          <a:p>
            <a:r>
              <a:rPr lang="en-US" dirty="0" smtClean="0"/>
              <a:t>A poorly designed network and implementation timeline can result in re-work and costly additional headaches.</a:t>
            </a:r>
          </a:p>
        </p:txBody>
      </p:sp>
      <p:sp>
        <p:nvSpPr>
          <p:cNvPr id="5" name="Text Placeholder 4"/>
          <p:cNvSpPr>
            <a:spLocks noGrp="1"/>
          </p:cNvSpPr>
          <p:nvPr>
            <p:ph type="body" sz="quarter" idx="12"/>
          </p:nvPr>
        </p:nvSpPr>
        <p:spPr/>
        <p:txBody>
          <a:bodyPr/>
          <a:lstStyle/>
          <a:p>
            <a:r>
              <a:rPr lang="en-US" dirty="0" smtClean="0"/>
              <a:t>Make a solid business case for your WLAN build or refresh project by understanding the value it provides to the business and be prepared to support it. </a:t>
            </a:r>
          </a:p>
          <a:p>
            <a:r>
              <a:rPr lang="en-US" dirty="0" smtClean="0"/>
              <a:t>Define the business context for your WLAN and make sure your technical requirements can satisfy your business requirements.</a:t>
            </a:r>
          </a:p>
          <a:p>
            <a:r>
              <a:rPr lang="en-US" dirty="0" smtClean="0"/>
              <a:t>Develop a comprehensive request for proposal based on your requirements and score your responses using a standard methodology.</a:t>
            </a:r>
          </a:p>
          <a:p>
            <a:r>
              <a:rPr lang="en-US" dirty="0" smtClean="0"/>
              <a:t>Carefully plan your network design and action plan prior to implementation.</a:t>
            </a:r>
            <a:endParaRPr lang="en-US" dirty="0"/>
          </a:p>
        </p:txBody>
      </p:sp>
      <p:sp>
        <p:nvSpPr>
          <p:cNvPr id="6" name="Text Placeholder 5"/>
          <p:cNvSpPr>
            <a:spLocks noGrp="1"/>
          </p:cNvSpPr>
          <p:nvPr>
            <p:ph type="body" sz="quarter" idx="13"/>
          </p:nvPr>
        </p:nvSpPr>
        <p:spPr>
          <a:xfrm>
            <a:off x="5737241" y="1495997"/>
            <a:ext cx="3083231" cy="2639585"/>
          </a:xfrm>
        </p:spPr>
        <p:txBody>
          <a:bodyPr/>
          <a:lstStyle/>
          <a:p>
            <a:pPr marL="0" indent="0">
              <a:spcBef>
                <a:spcPts val="600"/>
              </a:spcBef>
              <a:spcAft>
                <a:spcPts val="600"/>
              </a:spcAft>
              <a:buSzPct val="100000"/>
              <a:buNone/>
            </a:pPr>
            <a:endParaRPr lang="en-CA" b="1" dirty="0" smtClean="0">
              <a:solidFill>
                <a:srgbClr val="333333"/>
              </a:solidFill>
            </a:endParaRPr>
          </a:p>
          <a:p>
            <a:pPr marL="228600" indent="-228600">
              <a:spcBef>
                <a:spcPts val="600"/>
              </a:spcBef>
              <a:spcAft>
                <a:spcPts val="600"/>
              </a:spcAft>
              <a:buSzPct val="100000"/>
              <a:buFont typeface="+mj-lt"/>
              <a:buAutoNum type="arabicPeriod"/>
            </a:pPr>
            <a:r>
              <a:rPr lang="en-CA" b="1" dirty="0" smtClean="0">
                <a:solidFill>
                  <a:srgbClr val="333333"/>
                </a:solidFill>
              </a:rPr>
              <a:t>Historical network usage and capacity data can support your business case for your WLAN build or refresh.</a:t>
            </a:r>
            <a:r>
              <a:rPr lang="en-CA" b="1" dirty="0">
                <a:solidFill>
                  <a:srgbClr val="333333"/>
                </a:solidFill>
              </a:rPr>
              <a:t/>
            </a:r>
            <a:br>
              <a:rPr lang="en-CA" b="1" dirty="0">
                <a:solidFill>
                  <a:srgbClr val="333333"/>
                </a:solidFill>
              </a:rPr>
            </a:br>
            <a:endParaRPr lang="en-CA" dirty="0" smtClean="0">
              <a:solidFill>
                <a:srgbClr val="333333"/>
              </a:solidFill>
            </a:endParaRPr>
          </a:p>
          <a:p>
            <a:pPr marL="228600" indent="-228600">
              <a:spcBef>
                <a:spcPts val="600"/>
              </a:spcBef>
              <a:spcAft>
                <a:spcPts val="600"/>
              </a:spcAft>
              <a:buSzPct val="100000"/>
              <a:buFont typeface="+mj-lt"/>
              <a:buAutoNum type="arabicPeriod"/>
            </a:pPr>
            <a:r>
              <a:rPr lang="en-CA" b="1" dirty="0" smtClean="0"/>
              <a:t>Define your technical WLAN requirements based on your business context and requirements.</a:t>
            </a:r>
            <a:r>
              <a:rPr lang="en-CA" b="1" dirty="0" smtClean="0">
                <a:solidFill>
                  <a:srgbClr val="333333"/>
                </a:solidFill>
              </a:rPr>
              <a:t/>
            </a:r>
            <a:br>
              <a:rPr lang="en-CA" b="1" dirty="0" smtClean="0">
                <a:solidFill>
                  <a:srgbClr val="333333"/>
                </a:solidFill>
              </a:rPr>
            </a:br>
            <a:r>
              <a:rPr lang="en-CA" dirty="0" smtClean="0">
                <a:solidFill>
                  <a:srgbClr val="333333"/>
                </a:solidFill>
              </a:rPr>
              <a:t> </a:t>
            </a:r>
          </a:p>
          <a:p>
            <a:pPr marL="228600" indent="-228600">
              <a:spcBef>
                <a:spcPts val="600"/>
              </a:spcBef>
              <a:spcAft>
                <a:spcPts val="600"/>
              </a:spcAft>
              <a:buSzPct val="100000"/>
              <a:buFont typeface="+mj-lt"/>
              <a:buAutoNum type="arabicPeriod"/>
            </a:pPr>
            <a:r>
              <a:rPr lang="en-CA" b="1" dirty="0" smtClean="0"/>
              <a:t>If you design </a:t>
            </a:r>
            <a:r>
              <a:rPr lang="en-CA" b="1" dirty="0" smtClean="0">
                <a:solidFill>
                  <a:srgbClr val="333333"/>
                </a:solidFill>
              </a:rPr>
              <a:t>for capacity, density and coverage will follow.</a:t>
            </a:r>
            <a:br>
              <a:rPr lang="en-CA" b="1" dirty="0" smtClean="0">
                <a:solidFill>
                  <a:srgbClr val="333333"/>
                </a:solidFill>
              </a:rPr>
            </a:br>
            <a:r>
              <a:rPr lang="en-CA" dirty="0" smtClean="0">
                <a:solidFill>
                  <a:srgbClr val="333333"/>
                </a:solidFill>
              </a:rPr>
              <a:t> </a:t>
            </a:r>
            <a:endParaRPr lang="en-CA" dirty="0">
              <a:solidFill>
                <a:srgbClr val="333333"/>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300104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77842658"/>
              </p:ext>
            </p:extLst>
          </p:nvPr>
        </p:nvGraphicFramePr>
        <p:xfrm>
          <a:off x="328177" y="1537661"/>
          <a:ext cx="8337600" cy="4747471"/>
        </p:xfrm>
        <a:graphic>
          <a:graphicData uri="http://schemas.openxmlformats.org/drawingml/2006/table">
            <a:tbl>
              <a:tblPr firstRow="1" bandRow="1">
                <a:tableStyleId>{5C22544A-7EE6-4342-B048-85BDC9FD1C3A}</a:tableStyleId>
              </a:tblPr>
              <a:tblGrid>
                <a:gridCol w="1192495"/>
                <a:gridCol w="1380136"/>
                <a:gridCol w="1459459"/>
                <a:gridCol w="1470255"/>
                <a:gridCol w="1412912"/>
                <a:gridCol w="1422343"/>
              </a:tblGrid>
              <a:tr h="163224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marL="228600" indent="-228600">
                        <a:spcAft>
                          <a:spcPts val="600"/>
                        </a:spcAft>
                        <a:buAutoNum type="arabicPeriod"/>
                      </a:pPr>
                      <a:r>
                        <a:rPr lang="en-CA" sz="1000" b="0" dirty="0" smtClean="0">
                          <a:solidFill>
                            <a:schemeClr val="tx1"/>
                          </a:solidFill>
                        </a:rPr>
                        <a:t>Document your goals for the project</a:t>
                      </a:r>
                    </a:p>
                    <a:p>
                      <a:pPr marL="228600" indent="-228600">
                        <a:spcAft>
                          <a:spcPts val="600"/>
                        </a:spcAft>
                        <a:buAutoNum type="arabicPeriod"/>
                      </a:pPr>
                      <a:r>
                        <a:rPr lang="en-CA" sz="1000" b="0" dirty="0" smtClean="0">
                          <a:solidFill>
                            <a:schemeClr val="tx1"/>
                          </a:solidFill>
                        </a:rPr>
                        <a:t>Assess</a:t>
                      </a:r>
                      <a:r>
                        <a:rPr lang="en-CA" sz="1000" b="0" baseline="0" dirty="0" smtClean="0">
                          <a:solidFill>
                            <a:schemeClr val="tx1"/>
                          </a:solidFill>
                        </a:rPr>
                        <a:t> your business context</a:t>
                      </a:r>
                    </a:p>
                    <a:p>
                      <a:pPr marL="228600" indent="-228600">
                        <a:spcAft>
                          <a:spcPts val="600"/>
                        </a:spcAft>
                        <a:buAutoNum type="arabicPeriod"/>
                      </a:pPr>
                      <a:r>
                        <a:rPr lang="en-CA" sz="1000" b="0" baseline="0" dirty="0" smtClean="0">
                          <a:solidFill>
                            <a:schemeClr val="tx1"/>
                          </a:solidFill>
                        </a:rPr>
                        <a:t>Decide whether to proceed with the project</a:t>
                      </a:r>
                    </a:p>
                    <a:p>
                      <a:pPr marL="228600" indent="-228600">
                        <a:spcAft>
                          <a:spcPts val="600"/>
                        </a:spcAft>
                        <a:buAutoNum type="arabicPeriod"/>
                      </a:pPr>
                      <a:r>
                        <a:rPr lang="en-CA" sz="1000" b="0" baseline="0" dirty="0" smtClean="0">
                          <a:solidFill>
                            <a:schemeClr val="tx1"/>
                          </a:solidFill>
                        </a:rPr>
                        <a:t>Determine your technical requirements</a:t>
                      </a: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c>
                  <a:txBody>
                    <a:bodyPr/>
                    <a:lstStyle/>
                    <a:p>
                      <a:pPr marL="228600" marR="0" lvl="0" indent="-228600" algn="l" defTabSz="914400" rtl="0" eaLnBrk="1" fontAlgn="auto" latinLnBrk="0" hangingPunct="1">
                        <a:lnSpc>
                          <a:spcPct val="100000"/>
                        </a:lnSpc>
                        <a:spcBef>
                          <a:spcPts val="0"/>
                        </a:spcBef>
                        <a:spcAft>
                          <a:spcPts val="600"/>
                        </a:spcAft>
                        <a:buClrTx/>
                        <a:buSzTx/>
                        <a:buFont typeface="+mj-lt"/>
                        <a:buAutoNum type="arabicPeriod" startAt="5"/>
                        <a:tabLst/>
                        <a:defRPr/>
                      </a:pPr>
                      <a:r>
                        <a:rPr kumimoji="0" lang="en-CA" sz="1000" b="0" i="0" u="none" strike="noStrike" kern="1200" cap="none" spc="0" normalizeH="0" baseline="0" noProof="0" dirty="0" smtClean="0">
                          <a:ln>
                            <a:noFill/>
                          </a:ln>
                          <a:solidFill>
                            <a:srgbClr val="333333"/>
                          </a:solidFill>
                          <a:effectLst/>
                          <a:uLnTx/>
                          <a:uFillTx/>
                          <a:latin typeface="+mn-lt"/>
                        </a:rPr>
                        <a:t>Map the stakeholders and their goals</a:t>
                      </a:r>
                    </a:p>
                    <a:p>
                      <a:pPr marL="228600" marR="0" lvl="0" indent="-228600" algn="l" defTabSz="914400" rtl="0" eaLnBrk="1" fontAlgn="auto" latinLnBrk="0" hangingPunct="1">
                        <a:lnSpc>
                          <a:spcPct val="100000"/>
                        </a:lnSpc>
                        <a:spcBef>
                          <a:spcPts val="0"/>
                        </a:spcBef>
                        <a:spcAft>
                          <a:spcPts val="600"/>
                        </a:spcAft>
                        <a:buClrTx/>
                        <a:buSzTx/>
                        <a:buFont typeface="+mj-lt"/>
                        <a:buAutoNum type="arabicPeriod" startAt="5"/>
                        <a:tabLst/>
                        <a:defRPr/>
                      </a:pPr>
                      <a:r>
                        <a:rPr kumimoji="0" lang="en-CA" sz="1000" b="0" i="0" u="none" strike="noStrike" kern="1200" cap="none" spc="0" normalizeH="0" baseline="0" noProof="0" dirty="0" smtClean="0">
                          <a:ln>
                            <a:noFill/>
                          </a:ln>
                          <a:solidFill>
                            <a:srgbClr val="333333"/>
                          </a:solidFill>
                          <a:effectLst/>
                          <a:uLnTx/>
                          <a:uFillTx/>
                          <a:latin typeface="+mn-lt"/>
                        </a:rPr>
                        <a:t>Assess project financials</a:t>
                      </a:r>
                    </a:p>
                    <a:p>
                      <a:pPr marL="228600" marR="0" lvl="0" indent="-228600" algn="l" defTabSz="914400" rtl="0" eaLnBrk="1" fontAlgn="auto" latinLnBrk="0" hangingPunct="1">
                        <a:lnSpc>
                          <a:spcPct val="100000"/>
                        </a:lnSpc>
                        <a:spcBef>
                          <a:spcPts val="0"/>
                        </a:spcBef>
                        <a:spcAft>
                          <a:spcPts val="600"/>
                        </a:spcAft>
                        <a:buClrTx/>
                        <a:buSzTx/>
                        <a:buFont typeface="+mj-lt"/>
                        <a:buAutoNum type="arabicPeriod" startAt="5"/>
                        <a:tabLst/>
                        <a:defRPr/>
                      </a:pPr>
                      <a:r>
                        <a:rPr kumimoji="0" lang="en-CA" sz="1000" b="0" i="0" u="none" strike="noStrike" kern="1200" cap="none" spc="0" normalizeH="0" baseline="0" noProof="0" dirty="0" smtClean="0">
                          <a:ln>
                            <a:noFill/>
                          </a:ln>
                          <a:solidFill>
                            <a:srgbClr val="333333"/>
                          </a:solidFill>
                          <a:effectLst/>
                          <a:uLnTx/>
                          <a:uFillTx/>
                          <a:latin typeface="+mn-lt"/>
                        </a:rPr>
                        <a:t>Develop your success metrics and complete the business case</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CA" sz="1000" b="1" i="0" u="none" strike="noStrike" kern="1200" cap="none" spc="0" normalizeH="0" baseline="0" noProof="0" dirty="0" smtClean="0">
                        <a:ln>
                          <a:noFill/>
                        </a:ln>
                        <a:solidFill>
                          <a:srgbClr val="333333"/>
                        </a:solidFill>
                        <a:effectLst/>
                        <a:uLnTx/>
                        <a:uFillTx/>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c>
                  <a:txBody>
                    <a:bodyPr/>
                    <a:lstStyle/>
                    <a:p>
                      <a:pPr marL="228600" indent="-228600">
                        <a:spcAft>
                          <a:spcPts val="600"/>
                        </a:spcAft>
                        <a:buFont typeface="+mj-lt"/>
                        <a:buAutoNum type="arabicPeriod" startAt="8"/>
                      </a:pPr>
                      <a:r>
                        <a:rPr lang="en-CA" sz="1000" b="0" dirty="0" smtClean="0">
                          <a:solidFill>
                            <a:schemeClr val="tx1"/>
                          </a:solidFill>
                        </a:rPr>
                        <a:t>Assess</a:t>
                      </a:r>
                      <a:r>
                        <a:rPr lang="en-CA" sz="1000" b="0" baseline="0" dirty="0" smtClean="0">
                          <a:solidFill>
                            <a:schemeClr val="tx1"/>
                          </a:solidFill>
                        </a:rPr>
                        <a:t> the vendor marketplace</a:t>
                      </a:r>
                    </a:p>
                    <a:p>
                      <a:pPr marL="228600" indent="-228600">
                        <a:spcAft>
                          <a:spcPts val="600"/>
                        </a:spcAft>
                        <a:buFont typeface="+mj-lt"/>
                        <a:buAutoNum type="arabicPeriod" startAt="8"/>
                      </a:pPr>
                      <a:r>
                        <a:rPr lang="en-CA" sz="1000" b="0" baseline="0" dirty="0" smtClean="0">
                          <a:solidFill>
                            <a:schemeClr val="tx1"/>
                          </a:solidFill>
                        </a:rPr>
                        <a:t>Develop an RFP</a:t>
                      </a:r>
                    </a:p>
                    <a:p>
                      <a:pPr marL="228600" indent="-228600">
                        <a:spcAft>
                          <a:spcPts val="600"/>
                        </a:spcAft>
                        <a:buFont typeface="+mj-lt"/>
                        <a:buAutoNum type="arabicPeriod" startAt="8"/>
                      </a:pPr>
                      <a:r>
                        <a:rPr lang="en-CA" sz="1000" b="0" baseline="0" dirty="0" smtClean="0">
                          <a:solidFill>
                            <a:schemeClr val="tx1"/>
                          </a:solidFill>
                        </a:rPr>
                        <a:t>Score RFP responses and perform due diligence</a:t>
                      </a:r>
                    </a:p>
                    <a:p>
                      <a:pPr marL="228600" indent="-228600">
                        <a:spcAft>
                          <a:spcPts val="600"/>
                        </a:spcAft>
                        <a:buFont typeface="+mj-lt"/>
                        <a:buAutoNum type="arabicPeriod" startAt="8"/>
                      </a:pPr>
                      <a:r>
                        <a:rPr lang="en-CA" sz="1000" b="0" baseline="0" dirty="0" smtClean="0">
                          <a:solidFill>
                            <a:schemeClr val="tx1"/>
                          </a:solidFill>
                        </a:rPr>
                        <a:t>Review your contract</a:t>
                      </a:r>
                      <a:endParaRPr lang="en-CA" sz="1000" b="0" dirty="0" smtClean="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c>
                  <a:txBody>
                    <a:bodyPr/>
                    <a:lstStyle/>
                    <a:p>
                      <a:pPr marL="228600" indent="-228600">
                        <a:spcAft>
                          <a:spcPts val="600"/>
                        </a:spcAft>
                        <a:buFont typeface="+mj-lt"/>
                        <a:buAutoNum type="arabicPeriod"/>
                      </a:pPr>
                      <a:r>
                        <a:rPr lang="en-CA" sz="1000" b="0" dirty="0" smtClean="0">
                          <a:solidFill>
                            <a:schemeClr val="tx1"/>
                          </a:solidFill>
                        </a:rPr>
                        <a:t>Determine whether you’ll need to conduct a site survey</a:t>
                      </a:r>
                    </a:p>
                    <a:p>
                      <a:pPr marL="228600" indent="-228600">
                        <a:spcAft>
                          <a:spcPts val="600"/>
                        </a:spcAft>
                        <a:buFont typeface="+mj-lt"/>
                        <a:buAutoNum type="arabicPeriod"/>
                      </a:pPr>
                      <a:r>
                        <a:rPr lang="en-CA" sz="1000" b="0" dirty="0" smtClean="0">
                          <a:solidFill>
                            <a:schemeClr val="tx1"/>
                          </a:solidFill>
                        </a:rPr>
                        <a:t>Design the network</a:t>
                      </a:r>
                    </a:p>
                    <a:p>
                      <a:pPr marL="228600" indent="-228600">
                        <a:spcAft>
                          <a:spcPts val="600"/>
                        </a:spcAft>
                        <a:buFont typeface="+mj-lt"/>
                        <a:buAutoNum type="arabicPeriod"/>
                      </a:pPr>
                      <a:r>
                        <a:rPr lang="en-CA" sz="1000" b="0" dirty="0" smtClean="0">
                          <a:solidFill>
                            <a:schemeClr val="tx1"/>
                          </a:solidFill>
                        </a:rPr>
                        <a:t>Build your WLAN implementation timeline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c>
                  <a:txBody>
                    <a:bodyPr/>
                    <a:lstStyle/>
                    <a:p>
                      <a:pPr marL="228600" indent="-228600">
                        <a:spcAft>
                          <a:spcPts val="600"/>
                        </a:spcAft>
                        <a:buFont typeface="+mj-lt"/>
                        <a:buAutoNum type="arabicPeriod"/>
                      </a:pPr>
                      <a:r>
                        <a:rPr lang="en-CA" sz="1000" b="0" dirty="0" smtClean="0">
                          <a:solidFill>
                            <a:schemeClr val="tx1"/>
                          </a:solidFill>
                        </a:rPr>
                        <a:t>Deploy</a:t>
                      </a:r>
                      <a:r>
                        <a:rPr lang="en-CA" sz="1000" b="0" baseline="0" dirty="0" smtClean="0">
                          <a:solidFill>
                            <a:schemeClr val="tx1"/>
                          </a:solidFill>
                        </a:rPr>
                        <a:t> the network</a:t>
                      </a:r>
                    </a:p>
                    <a:p>
                      <a:pPr marL="228600" indent="-228600">
                        <a:spcAft>
                          <a:spcPts val="600"/>
                        </a:spcAft>
                        <a:buFont typeface="+mj-lt"/>
                        <a:buAutoNum type="arabicPeriod"/>
                      </a:pPr>
                      <a:r>
                        <a:rPr lang="en-CA" sz="1000" b="0" baseline="0" dirty="0" smtClean="0">
                          <a:solidFill>
                            <a:schemeClr val="tx1"/>
                          </a:solidFill>
                        </a:rPr>
                        <a:t>Validate and adapt your network</a:t>
                      </a:r>
                    </a:p>
                    <a:p>
                      <a:pPr marL="228600" indent="-228600">
                        <a:spcAft>
                          <a:spcPts val="600"/>
                        </a:spcAft>
                        <a:buFont typeface="+mj-lt"/>
                        <a:buAutoNum type="arabicPeriod"/>
                      </a:pPr>
                      <a:r>
                        <a:rPr lang="en-CA" sz="1000" b="0" baseline="0" dirty="0" smtClean="0">
                          <a:solidFill>
                            <a:schemeClr val="tx1"/>
                          </a:solidFill>
                        </a:rPr>
                        <a:t>Plan periodic network service check-ins</a:t>
                      </a: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r>
              <a:tr h="1159037">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2"/>
                        </a:buBlip>
                      </a:pPr>
                      <a:r>
                        <a:rPr lang="en-US" sz="1000" b="0" dirty="0" smtClean="0">
                          <a:cs typeface="Open Sans"/>
                        </a:rPr>
                        <a:t>Scoping</a:t>
                      </a:r>
                      <a:r>
                        <a:rPr lang="en-US" sz="1000" b="0" baseline="0" dirty="0" smtClean="0">
                          <a:cs typeface="Open Sans"/>
                        </a:rPr>
                        <a:t> call</a:t>
                      </a:r>
                    </a:p>
                    <a:p>
                      <a:pPr marL="228600" indent="-228600">
                        <a:spcAft>
                          <a:spcPts val="600"/>
                        </a:spcAft>
                        <a:buSzPct val="150000"/>
                        <a:buBlip>
                          <a:blip r:embed="rId2"/>
                        </a:buBlip>
                      </a:pPr>
                      <a:r>
                        <a:rPr lang="en-US" sz="1000" b="0" baseline="0" dirty="0" smtClean="0">
                          <a:cs typeface="Open Sans"/>
                        </a:rPr>
                        <a:t>Understand your business context</a:t>
                      </a:r>
                    </a:p>
                    <a:p>
                      <a:pPr marL="228600" indent="-228600">
                        <a:spcAft>
                          <a:spcPts val="600"/>
                        </a:spcAft>
                        <a:buSzPct val="150000"/>
                        <a:buBlip>
                          <a:blip r:embed="rId2"/>
                        </a:buBlip>
                      </a:pPr>
                      <a:r>
                        <a:rPr lang="en-US" sz="1000" b="0" baseline="0" dirty="0" smtClean="0">
                          <a:cs typeface="Open Sans"/>
                        </a:rPr>
                        <a:t>Determine your technical requirements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solidFill>
                  </a:tcPr>
                </a:tc>
                <a:tc>
                  <a:txBody>
                    <a:bodyPr/>
                    <a:lstStyle/>
                    <a:p>
                      <a:pPr marL="228600" indent="-228600">
                        <a:spcAft>
                          <a:spcPts val="600"/>
                        </a:spcAft>
                        <a:buSzPct val="150000"/>
                        <a:buBlip>
                          <a:blip r:embed="rId2"/>
                        </a:buBlip>
                      </a:pPr>
                      <a:r>
                        <a:rPr lang="en-US" sz="1000" b="0" dirty="0" smtClean="0">
                          <a:cs typeface="Open Sans"/>
                        </a:rPr>
                        <a:t>Scoping call</a:t>
                      </a:r>
                    </a:p>
                    <a:p>
                      <a:pPr marL="228600" indent="-228600">
                        <a:spcAft>
                          <a:spcPts val="600"/>
                        </a:spcAft>
                        <a:buSzPct val="150000"/>
                        <a:buBlip>
                          <a:blip r:embed="rId2"/>
                        </a:buBlip>
                      </a:pPr>
                      <a:r>
                        <a:rPr lang="en-US" sz="1000" b="0" dirty="0" smtClean="0">
                          <a:cs typeface="Open Sans"/>
                        </a:rPr>
                        <a:t>Review your project financials</a:t>
                      </a:r>
                    </a:p>
                    <a:p>
                      <a:pPr marL="228600" indent="-228600">
                        <a:spcAft>
                          <a:spcPts val="600"/>
                        </a:spcAft>
                        <a:buSzPct val="150000"/>
                        <a:buBlip>
                          <a:blip r:embed="rId2"/>
                        </a:buBlip>
                      </a:pPr>
                      <a:r>
                        <a:rPr lang="en-US" sz="1000" b="0" dirty="0" smtClean="0">
                          <a:cs typeface="Open Sans"/>
                        </a:rPr>
                        <a:t>Review</a:t>
                      </a:r>
                      <a:r>
                        <a:rPr lang="en-US" sz="1000" b="0" baseline="0" dirty="0" smtClean="0">
                          <a:cs typeface="Open Sans"/>
                        </a:rPr>
                        <a:t> your business case</a:t>
                      </a:r>
                      <a:endParaRPr lang="en-US" sz="1000" b="0" dirty="0" smtClean="0">
                        <a:cs typeface="Open Sans"/>
                      </a:endParaRPr>
                    </a:p>
                    <a:p>
                      <a:pPr marL="228600" indent="-228600">
                        <a:spcAft>
                          <a:spcPts val="600"/>
                        </a:spcAft>
                        <a:buSzPct val="150000"/>
                        <a:buBlip>
                          <a:blip r:embed="rId2"/>
                        </a:buBlip>
                      </a:pPr>
                      <a:endParaRPr lang="en-US" sz="1000" b="0" dirty="0" smtClean="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solidFill>
                  </a:tcPr>
                </a:tc>
                <a:tc>
                  <a:txBody>
                    <a:bodyPr/>
                    <a:lstStyle/>
                    <a:p>
                      <a:pPr marL="228600" indent="-228600">
                        <a:spcAft>
                          <a:spcPts val="600"/>
                        </a:spcAft>
                        <a:buSzPct val="150000"/>
                        <a:buBlip>
                          <a:blip r:embed="rId2"/>
                        </a:buBlip>
                      </a:pPr>
                      <a:r>
                        <a:rPr lang="en-US" sz="1000" b="0" dirty="0" smtClean="0">
                          <a:cs typeface="Open Sans"/>
                        </a:rPr>
                        <a:t>Scoping call</a:t>
                      </a:r>
                    </a:p>
                    <a:p>
                      <a:pPr marL="228600" indent="-228600">
                        <a:spcAft>
                          <a:spcPts val="600"/>
                        </a:spcAft>
                        <a:buSzPct val="150000"/>
                        <a:buBlip>
                          <a:blip r:embed="rId2"/>
                        </a:buBlip>
                      </a:pPr>
                      <a:r>
                        <a:rPr lang="en-US" sz="1000" b="0" dirty="0" smtClean="0">
                          <a:cs typeface="Open Sans"/>
                        </a:rPr>
                        <a:t>Review the RFP</a:t>
                      </a:r>
                    </a:p>
                    <a:p>
                      <a:pPr marL="228600" indent="-228600">
                        <a:spcAft>
                          <a:spcPts val="600"/>
                        </a:spcAft>
                        <a:buSzPct val="150000"/>
                        <a:buBlip>
                          <a:blip r:embed="rId2"/>
                        </a:buBlip>
                      </a:pPr>
                      <a:r>
                        <a:rPr lang="en-US" sz="1000" b="0" dirty="0" smtClean="0">
                          <a:cs typeface="Open Sans"/>
                        </a:rPr>
                        <a:t>Review the</a:t>
                      </a:r>
                      <a:r>
                        <a:rPr lang="en-US" sz="1000" b="0" baseline="0" dirty="0" smtClean="0">
                          <a:cs typeface="Open Sans"/>
                        </a:rPr>
                        <a:t> RFP responses and contract</a:t>
                      </a:r>
                      <a:endParaRPr lang="en-US" sz="1000" b="0" dirty="0" smtClean="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solidFill>
                  </a:tcPr>
                </a:tc>
                <a:tc>
                  <a:txBody>
                    <a:bodyPr/>
                    <a:lstStyle/>
                    <a:p>
                      <a:pPr marL="228600" indent="-228600">
                        <a:spcAft>
                          <a:spcPts val="600"/>
                        </a:spcAft>
                        <a:buSzPct val="150000"/>
                        <a:buBlip>
                          <a:blip r:embed="rId2"/>
                        </a:buBlip>
                      </a:pPr>
                      <a:r>
                        <a:rPr lang="en-US" sz="1000" b="0" dirty="0" smtClean="0">
                          <a:cs typeface="Open Sans"/>
                        </a:rPr>
                        <a:t>Scoping call</a:t>
                      </a:r>
                    </a:p>
                    <a:p>
                      <a:pPr marL="228600" indent="-228600">
                        <a:spcAft>
                          <a:spcPts val="600"/>
                        </a:spcAft>
                        <a:buSzPct val="150000"/>
                        <a:buBlip>
                          <a:blip r:embed="rId2"/>
                        </a:buBlip>
                      </a:pPr>
                      <a:r>
                        <a:rPr lang="en-US" sz="1000" b="0" dirty="0" smtClean="0">
                          <a:cs typeface="Open Sans"/>
                        </a:rPr>
                        <a:t>Develop the implementation plan</a:t>
                      </a:r>
                    </a:p>
                    <a:p>
                      <a:pPr marL="228600" indent="-228600">
                        <a:spcAft>
                          <a:spcPts val="600"/>
                        </a:spcAft>
                        <a:buSzPct val="150000"/>
                        <a:buBlip>
                          <a:blip r:embed="rId2"/>
                        </a:buBlip>
                      </a:pPr>
                      <a:r>
                        <a:rPr lang="en-US" sz="1000" b="0" dirty="0" smtClean="0">
                          <a:cs typeface="Open Sans"/>
                        </a:rPr>
                        <a:t>Finalize the plan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solidFill>
                  </a:tcPr>
                </a:tc>
                <a:tc>
                  <a:txBody>
                    <a:bodyPr/>
                    <a:lstStyle/>
                    <a:p>
                      <a:pPr marL="228600" indent="-228600" algn="l" defTabSz="914400" rtl="0" eaLnBrk="1" latinLnBrk="0" hangingPunct="1">
                        <a:spcAft>
                          <a:spcPts val="600"/>
                        </a:spcAft>
                        <a:buSzPct val="150000"/>
                        <a:buBlip>
                          <a:blip r:embed="rId2"/>
                        </a:buBlip>
                      </a:pPr>
                      <a:r>
                        <a:rPr lang="en-US" sz="1000" b="0" kern="1200" dirty="0" smtClean="0">
                          <a:solidFill>
                            <a:schemeClr val="dk1"/>
                          </a:solidFill>
                          <a:latin typeface="+mn-lt"/>
                          <a:ea typeface="+mn-ea"/>
                          <a:cs typeface="Open Sans"/>
                        </a:rPr>
                        <a:t>Scoping</a:t>
                      </a:r>
                      <a:r>
                        <a:rPr lang="en-US" sz="1000" b="0" kern="1200" baseline="0" dirty="0" smtClean="0">
                          <a:solidFill>
                            <a:schemeClr val="dk1"/>
                          </a:solidFill>
                          <a:latin typeface="+mn-lt"/>
                          <a:ea typeface="+mn-ea"/>
                          <a:cs typeface="Open Sans"/>
                        </a:rPr>
                        <a:t> call</a:t>
                      </a:r>
                    </a:p>
                    <a:p>
                      <a:pPr marL="228600" indent="-228600" algn="l" defTabSz="914400" rtl="0" eaLnBrk="1" latinLnBrk="0" hangingPunct="1">
                        <a:spcAft>
                          <a:spcPts val="600"/>
                        </a:spcAft>
                        <a:buSzPct val="150000"/>
                        <a:buBlip>
                          <a:blip r:embed="rId2"/>
                        </a:buBlip>
                      </a:pPr>
                      <a:r>
                        <a:rPr lang="en-US" sz="1000" b="0" kern="1200" baseline="0" dirty="0" smtClean="0">
                          <a:solidFill>
                            <a:schemeClr val="dk1"/>
                          </a:solidFill>
                          <a:latin typeface="+mn-lt"/>
                          <a:ea typeface="+mn-ea"/>
                          <a:cs typeface="Open Sans"/>
                        </a:rPr>
                        <a:t>Review the initial project implementation</a:t>
                      </a:r>
                    </a:p>
                    <a:p>
                      <a:pPr marL="228600" indent="-228600" algn="l" defTabSz="914400" rtl="0" eaLnBrk="1" latinLnBrk="0" hangingPunct="1">
                        <a:spcAft>
                          <a:spcPts val="600"/>
                        </a:spcAft>
                        <a:buSzPct val="150000"/>
                        <a:buBlip>
                          <a:blip r:embed="rId2"/>
                        </a:buBlip>
                      </a:pPr>
                      <a:r>
                        <a:rPr lang="en-US" sz="1000" b="0" kern="1200" baseline="0" dirty="0" smtClean="0">
                          <a:solidFill>
                            <a:schemeClr val="dk1"/>
                          </a:solidFill>
                          <a:latin typeface="+mn-lt"/>
                          <a:ea typeface="+mn-ea"/>
                          <a:cs typeface="Open Sans"/>
                        </a:rPr>
                        <a:t>Monitor the WLAN</a:t>
                      </a:r>
                      <a:endParaRPr lang="en-US" sz="1000" b="0" kern="1200" dirty="0" smtClean="0">
                        <a:solidFill>
                          <a:schemeClr val="dk1"/>
                        </a:solidFill>
                        <a:latin typeface="+mn-lt"/>
                        <a:ea typeface="+mn-ea"/>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solidFill>
                  </a:tcPr>
                </a:tc>
              </a:tr>
              <a:tr h="815551">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r>
                        <a:rPr lang="en-CA" sz="1000" b="0" dirty="0" smtClean="0"/>
                        <a:t>Define your WLAN state and requirements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c>
                  <a:txBody>
                    <a:bodyPr/>
                    <a:lstStyle/>
                    <a:p>
                      <a:r>
                        <a:rPr lang="en-CA" sz="1000" b="1" dirty="0" smtClean="0"/>
                        <a:t>Module</a:t>
                      </a:r>
                      <a:r>
                        <a:rPr lang="en-CA" sz="1000" b="1" baseline="0" dirty="0" smtClean="0"/>
                        <a:t> 2</a:t>
                      </a:r>
                      <a:r>
                        <a:rPr lang="en-CA" sz="1000" b="1" dirty="0" smtClean="0"/>
                        <a:t>:</a:t>
                      </a:r>
                    </a:p>
                    <a:p>
                      <a:r>
                        <a:rPr lang="en-CA" sz="1000" b="0" dirty="0" smtClean="0"/>
                        <a:t>Build the business case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c>
                  <a:txBody>
                    <a:bodyPr/>
                    <a:lstStyle/>
                    <a:p>
                      <a:r>
                        <a:rPr lang="en-CA" sz="1000" b="1" dirty="0" smtClean="0"/>
                        <a:t>Module</a:t>
                      </a:r>
                      <a:r>
                        <a:rPr lang="en-CA" sz="1000" b="1" baseline="0" dirty="0" smtClean="0"/>
                        <a:t> 3</a:t>
                      </a:r>
                      <a:r>
                        <a:rPr lang="en-CA" sz="1000" b="1" dirty="0" smtClean="0"/>
                        <a:t>:</a:t>
                      </a:r>
                    </a:p>
                    <a:p>
                      <a:r>
                        <a:rPr lang="en-CA" sz="1000" b="0" dirty="0" smtClean="0"/>
                        <a:t>Select your equipment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c>
                  <a:txBody>
                    <a:bodyPr/>
                    <a:lstStyle/>
                    <a:p>
                      <a:r>
                        <a:rPr lang="en-CA" sz="1000" b="1" dirty="0" smtClean="0"/>
                        <a:t>Module</a:t>
                      </a:r>
                      <a:r>
                        <a:rPr lang="en-CA" sz="1000" b="1" baseline="0" dirty="0" smtClean="0"/>
                        <a:t> 4</a:t>
                      </a:r>
                      <a:r>
                        <a:rPr lang="en-CA" sz="1000" b="1" dirty="0" smtClean="0"/>
                        <a:t>:</a:t>
                      </a:r>
                    </a:p>
                    <a:p>
                      <a:r>
                        <a:rPr lang="en-CA" sz="1000" dirty="0" smtClean="0">
                          <a:solidFill>
                            <a:schemeClr val="tx1"/>
                          </a:solidFill>
                        </a:rPr>
                        <a:t>Design the network</a:t>
                      </a:r>
                      <a:r>
                        <a:rPr lang="en-CA" sz="1000" baseline="0" dirty="0" smtClean="0">
                          <a:solidFill>
                            <a:schemeClr val="tx1"/>
                          </a:solidFill>
                        </a:rPr>
                        <a:t> and develop a plan</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c>
                  <a:txBody>
                    <a:bodyPr/>
                    <a:lstStyle/>
                    <a:p>
                      <a:pPr marL="0" algn="l" defTabSz="914400" rtl="0" eaLnBrk="1" latinLnBrk="0" hangingPunct="1"/>
                      <a:r>
                        <a:rPr lang="en-CA" sz="1000" b="1" kern="1200" dirty="0" smtClean="0">
                          <a:solidFill>
                            <a:schemeClr val="dk1"/>
                          </a:solidFill>
                          <a:latin typeface="+mn-lt"/>
                          <a:ea typeface="+mn-ea"/>
                          <a:cs typeface="+mn-cs"/>
                        </a:rPr>
                        <a:t>Module 5:</a:t>
                      </a:r>
                    </a:p>
                    <a:p>
                      <a:pPr marL="0" algn="l" defTabSz="914400" rtl="0" eaLnBrk="1" latinLnBrk="0" hangingPunct="1"/>
                      <a:r>
                        <a:rPr lang="en-CA" sz="1000" b="0" kern="1200" dirty="0" smtClean="0">
                          <a:solidFill>
                            <a:schemeClr val="dk1"/>
                          </a:solidFill>
                          <a:latin typeface="+mn-lt"/>
                          <a:ea typeface="+mn-ea"/>
                          <a:cs typeface="+mn-cs"/>
                        </a:rPr>
                        <a:t>Deploy</a:t>
                      </a:r>
                      <a:r>
                        <a:rPr lang="en-CA" sz="1000" b="0" kern="1200" baseline="0" dirty="0" smtClean="0">
                          <a:solidFill>
                            <a:schemeClr val="dk1"/>
                          </a:solidFill>
                          <a:latin typeface="+mn-lt"/>
                          <a:ea typeface="+mn-ea"/>
                          <a:cs typeface="+mn-cs"/>
                        </a:rPr>
                        <a:t> the network and measure success</a:t>
                      </a:r>
                      <a:endParaRPr lang="en-CA" sz="1000" b="0" kern="1200" dirty="0" smtClean="0">
                        <a:solidFill>
                          <a:schemeClr val="dk1"/>
                        </a:solidFill>
                        <a:latin typeface="+mn-lt"/>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r>
              <a:tr h="547077">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Results:</a:t>
                      </a:r>
                    </a:p>
                    <a:p>
                      <a:pPr marL="171450" indent="-171450">
                        <a:buFont typeface="Arial" panose="020B0604020202020204" pitchFamily="34" charset="0"/>
                        <a:buChar char="•"/>
                      </a:pPr>
                      <a:r>
                        <a:rPr lang="en-CA" sz="1000" b="0" dirty="0" smtClean="0"/>
                        <a:t>Go/no</a:t>
                      </a:r>
                      <a:r>
                        <a:rPr lang="en-CA" sz="1000" b="0" baseline="0" dirty="0" smtClean="0"/>
                        <a:t> go decision</a:t>
                      </a:r>
                    </a:p>
                    <a:p>
                      <a:pPr marL="171450" indent="-171450">
                        <a:buFont typeface="Arial" panose="020B0604020202020204" pitchFamily="34" charset="0"/>
                        <a:buChar char="•"/>
                      </a:pPr>
                      <a:r>
                        <a:rPr lang="en-CA" sz="1000" b="0" baseline="0" dirty="0" smtClean="0"/>
                        <a:t>Defined requirements</a:t>
                      </a:r>
                      <a:endParaRPr lang="en-CA" sz="1000" b="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c>
                  <a:txBody>
                    <a:bodyPr/>
                    <a:lstStyle/>
                    <a:p>
                      <a:r>
                        <a:rPr lang="en-CA" sz="1000" b="1" dirty="0" smtClean="0"/>
                        <a:t>Phase 2 Results:</a:t>
                      </a:r>
                    </a:p>
                    <a:p>
                      <a:pPr marL="171450" indent="-171450">
                        <a:buFont typeface="Arial" panose="020B0604020202020204" pitchFamily="34" charset="0"/>
                        <a:buChar char="•"/>
                      </a:pPr>
                      <a:r>
                        <a:rPr lang="en-CA" sz="1000" b="0" dirty="0" smtClean="0"/>
                        <a:t>Business case</a:t>
                      </a:r>
                    </a:p>
                    <a:p>
                      <a:pPr marL="171450" indent="-171450">
                        <a:buFont typeface="Arial" panose="020B0604020202020204" pitchFamily="34" charset="0"/>
                        <a:buChar char="•"/>
                      </a:pPr>
                      <a:r>
                        <a:rPr lang="en-CA" sz="1000" b="0" dirty="0" smtClean="0"/>
                        <a:t>Project approval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c>
                  <a:txBody>
                    <a:bodyPr/>
                    <a:lstStyle/>
                    <a:p>
                      <a:r>
                        <a:rPr lang="en-CA" sz="1000" b="1" dirty="0" smtClean="0"/>
                        <a:t>Phase 3 Results:</a:t>
                      </a:r>
                    </a:p>
                    <a:p>
                      <a:pPr marL="171450" indent="-171450">
                        <a:buFont typeface="Arial" panose="020B0604020202020204" pitchFamily="34" charset="0"/>
                        <a:buChar char="•"/>
                      </a:pPr>
                      <a:r>
                        <a:rPr lang="en-CA" sz="1000" b="0" dirty="0" smtClean="0"/>
                        <a:t>Selected</a:t>
                      </a:r>
                      <a:r>
                        <a:rPr lang="en-CA" sz="1000" b="0" baseline="0" dirty="0" smtClean="0"/>
                        <a:t> vendor and equipment</a:t>
                      </a:r>
                      <a:endParaRPr lang="en-CA" sz="1000" b="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c>
                  <a:txBody>
                    <a:bodyPr/>
                    <a:lstStyle/>
                    <a:p>
                      <a:r>
                        <a:rPr lang="en-CA" sz="1000" b="1" dirty="0" smtClean="0"/>
                        <a:t>Phase 4 Results:</a:t>
                      </a:r>
                    </a:p>
                    <a:p>
                      <a:pPr marL="171450" indent="-171450">
                        <a:buFont typeface="Arial" panose="020B0604020202020204" pitchFamily="34" charset="0"/>
                        <a:buChar char="•"/>
                      </a:pPr>
                      <a:r>
                        <a:rPr lang="en-CA" sz="1000" b="0" dirty="0" smtClean="0"/>
                        <a:t>Network design</a:t>
                      </a:r>
                    </a:p>
                    <a:p>
                      <a:pPr marL="171450" indent="-171450">
                        <a:buFont typeface="Arial" panose="020B0604020202020204" pitchFamily="34" charset="0"/>
                        <a:buChar char="•"/>
                      </a:pPr>
                      <a:r>
                        <a:rPr lang="en-CA" sz="1000" b="0" dirty="0" smtClean="0"/>
                        <a:t>Implementation plan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Phase 5 Results: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000" b="0" i="0" u="none" strike="noStrike" kern="1200" cap="none" spc="0" normalizeH="0" baseline="0" noProof="0" dirty="0" smtClean="0">
                          <a:ln>
                            <a:noFill/>
                          </a:ln>
                          <a:solidFill>
                            <a:srgbClr val="333333"/>
                          </a:solidFill>
                          <a:effectLst/>
                          <a:uLnTx/>
                          <a:uFillTx/>
                          <a:latin typeface="+mn-lt"/>
                        </a:rPr>
                        <a:t>Continuous improvement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000" b="0" i="0" u="none" strike="noStrike" kern="1200" cap="none" spc="0" normalizeH="0" baseline="0" noProof="0" dirty="0" smtClean="0">
                          <a:ln>
                            <a:noFill/>
                          </a:ln>
                          <a:solidFill>
                            <a:srgbClr val="333333"/>
                          </a:solidFill>
                          <a:effectLst/>
                          <a:uLnTx/>
                          <a:uFillTx/>
                          <a:latin typeface="+mn-lt"/>
                        </a:rPr>
                        <a:t>Measured success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r>
            </a:tbl>
          </a:graphicData>
        </a:graphic>
      </p:graphicFrame>
      <p:pic>
        <p:nvPicPr>
          <p:cNvPr id="26" name="Picture 25"/>
          <p:cNvPicPr>
            <a:picLocks noChangeAspect="1"/>
          </p:cNvPicPr>
          <p:nvPr/>
        </p:nvPicPr>
        <p:blipFill>
          <a:blip r:embed="rId3"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374183" y="3613617"/>
            <a:ext cx="974520" cy="877885"/>
          </a:xfrm>
          <a:prstGeom prst="rect">
            <a:avLst/>
          </a:prstGeom>
        </p:spPr>
      </p:pic>
      <p:pic>
        <p:nvPicPr>
          <p:cNvPr id="27" name="Picture 26" descr="best-practice-blueprints.png"/>
          <p:cNvPicPr>
            <a:picLocks noChangeAspect="1"/>
          </p:cNvPicPr>
          <p:nvPr/>
        </p:nvPicPr>
        <p:blipFill>
          <a:blip r:embed="rId4" cstate="print">
            <a:clrChange>
              <a:clrFrom>
                <a:srgbClr val="000000">
                  <a:alpha val="0"/>
                </a:srgbClr>
              </a:clrFrom>
              <a:clrTo>
                <a:srgbClr val="000000">
                  <a:alpha val="0"/>
                </a:srgbClr>
              </a:clrTo>
            </a:clrChange>
          </a:blip>
          <a:stretch>
            <a:fillRect/>
          </a:stretch>
        </p:blipFill>
        <p:spPr>
          <a:xfrm>
            <a:off x="314256" y="1710037"/>
            <a:ext cx="1094375" cy="1088500"/>
          </a:xfrm>
          <a:prstGeom prst="rect">
            <a:avLst/>
          </a:prstGeom>
          <a:solidFill>
            <a:schemeClr val="accent1">
              <a:alpha val="0"/>
            </a:schemeClr>
          </a:solidFill>
          <a:effectLst/>
        </p:spPr>
      </p:pic>
      <p:pic>
        <p:nvPicPr>
          <p:cNvPr id="28" name="Picture 27" descr="on-site-workshops.png"/>
          <p:cNvPicPr>
            <a:picLocks noChangeAspect="1"/>
          </p:cNvPicPr>
          <p:nvPr/>
        </p:nvPicPr>
        <p:blipFill rotWithShape="1">
          <a:blip r:embed="rId5" cstate="print"/>
          <a:srcRect l="12204" t="22820" r="8463" b="22257"/>
          <a:stretch/>
        </p:blipFill>
        <p:spPr>
          <a:xfrm>
            <a:off x="485440" y="4770272"/>
            <a:ext cx="752006" cy="483279"/>
          </a:xfrm>
          <a:prstGeom prst="rect">
            <a:avLst/>
          </a:prstGeom>
          <a:effectLst>
            <a:outerShdw blurRad="50800" dist="38100" dir="2700000" algn="tl" rotWithShape="0">
              <a:prstClr val="black">
                <a:alpha val="40000"/>
              </a:prstClr>
            </a:outerShdw>
          </a:effectLst>
        </p:spPr>
      </p:pic>
      <p:sp>
        <p:nvSpPr>
          <p:cNvPr id="29" name="Chevron 28"/>
          <p:cNvSpPr/>
          <p:nvPr/>
        </p:nvSpPr>
        <p:spPr>
          <a:xfrm>
            <a:off x="1509401" y="1094188"/>
            <a:ext cx="1499975"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Define your WLAN state</a:t>
            </a:r>
            <a:endParaRPr lang="en-US" sz="1000" dirty="0">
              <a:solidFill>
                <a:srgbClr val="FFFFFF"/>
              </a:solidFill>
            </a:endParaRPr>
          </a:p>
        </p:txBody>
      </p:sp>
      <p:sp>
        <p:nvSpPr>
          <p:cNvPr id="15" name="Title 1"/>
          <p:cNvSpPr txBox="1">
            <a:spLocks/>
          </p:cNvSpPr>
          <p:nvPr/>
        </p:nvSpPr>
        <p:spPr>
          <a:xfrm>
            <a:off x="251520" y="260648"/>
            <a:ext cx="8625780" cy="864096"/>
          </a:xfrm>
          <a:prstGeom prst="rect">
            <a:avLst/>
          </a:prstGeom>
        </p:spPr>
        <p:txBody>
          <a:bodyPr anchor="ct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rgbClr val="333333"/>
                </a:solidFill>
              </a:rPr>
              <a:t>Build or refresh the Wireless LAN – </a:t>
            </a:r>
            <a:r>
              <a:rPr lang="en-US" dirty="0">
                <a:solidFill>
                  <a:srgbClr val="333333"/>
                </a:solidFill>
              </a:rPr>
              <a:t>Project </a:t>
            </a:r>
            <a:r>
              <a:rPr lang="en-US" dirty="0" smtClean="0">
                <a:solidFill>
                  <a:srgbClr val="333333"/>
                </a:solidFill>
              </a:rPr>
              <a:t>Overview</a:t>
            </a:r>
            <a:endParaRPr lang="en-US" dirty="0">
              <a:solidFill>
                <a:srgbClr val="333333"/>
              </a:solidFill>
            </a:endParaRPr>
          </a:p>
        </p:txBody>
      </p:sp>
      <p:sp>
        <p:nvSpPr>
          <p:cNvPr id="12" name="Chevron 11"/>
          <p:cNvSpPr/>
          <p:nvPr/>
        </p:nvSpPr>
        <p:spPr>
          <a:xfrm>
            <a:off x="2962101" y="1094191"/>
            <a:ext cx="1499975"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solidFill>
                  <a:srgbClr val="FFFFFF"/>
                </a:solidFill>
              </a:rPr>
              <a:t>Build the business case</a:t>
            </a:r>
            <a:endParaRPr lang="en-US" sz="1000" dirty="0">
              <a:solidFill>
                <a:srgbClr val="FFFFFF"/>
              </a:solidFill>
            </a:endParaRPr>
          </a:p>
        </p:txBody>
      </p:sp>
      <p:sp>
        <p:nvSpPr>
          <p:cNvPr id="13" name="Chevron 12"/>
          <p:cNvSpPr/>
          <p:nvPr/>
        </p:nvSpPr>
        <p:spPr>
          <a:xfrm>
            <a:off x="4429606" y="1094187"/>
            <a:ext cx="1499975"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Select your WLAN solution</a:t>
            </a:r>
            <a:endParaRPr lang="en-US" sz="1000" dirty="0">
              <a:solidFill>
                <a:srgbClr val="FFFFFF"/>
              </a:solidFill>
            </a:endParaRPr>
          </a:p>
        </p:txBody>
      </p:sp>
      <p:sp>
        <p:nvSpPr>
          <p:cNvPr id="14" name="Chevron 13"/>
          <p:cNvSpPr/>
          <p:nvPr/>
        </p:nvSpPr>
        <p:spPr>
          <a:xfrm>
            <a:off x="5832171" y="1094190"/>
            <a:ext cx="1564915"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Design the network </a:t>
            </a:r>
            <a:r>
              <a:rPr lang="en-US" sz="1000" dirty="0">
                <a:solidFill>
                  <a:srgbClr val="FFFFFF"/>
                </a:solidFill>
              </a:rPr>
              <a:t>&amp;</a:t>
            </a:r>
            <a:r>
              <a:rPr lang="en-US" sz="1000" dirty="0" smtClean="0">
                <a:solidFill>
                  <a:srgbClr val="FFFFFF"/>
                </a:solidFill>
              </a:rPr>
              <a:t> deployment plan</a:t>
            </a:r>
            <a:endParaRPr lang="en-US" sz="1000" dirty="0">
              <a:solidFill>
                <a:srgbClr val="FFFFFF"/>
              </a:solidFill>
            </a:endParaRPr>
          </a:p>
        </p:txBody>
      </p:sp>
      <p:sp>
        <p:nvSpPr>
          <p:cNvPr id="16" name="Chevron 15"/>
          <p:cNvSpPr/>
          <p:nvPr/>
        </p:nvSpPr>
        <p:spPr>
          <a:xfrm>
            <a:off x="7267206" y="1094189"/>
            <a:ext cx="1499975"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Deploy network and monitor success</a:t>
            </a:r>
            <a:endParaRPr lang="en-US" sz="1000" dirty="0">
              <a:solidFill>
                <a:srgbClr val="FFFFFF"/>
              </a:solidFill>
            </a:endParaRPr>
          </a:p>
        </p:txBody>
      </p:sp>
      <p:grpSp>
        <p:nvGrpSpPr>
          <p:cNvPr id="17" name="Group 16"/>
          <p:cNvGrpSpPr/>
          <p:nvPr/>
        </p:nvGrpSpPr>
        <p:grpSpPr>
          <a:xfrm>
            <a:off x="0" y="6422955"/>
            <a:ext cx="9144000" cy="437555"/>
            <a:chOff x="0" y="6422955"/>
            <a:chExt cx="9144000" cy="437555"/>
          </a:xfrm>
        </p:grpSpPr>
        <p:pic>
          <p:nvPicPr>
            <p:cNvPr id="18"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516976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12220090"/>
              </p:ext>
            </p:extLst>
          </p:nvPr>
        </p:nvGraphicFramePr>
        <p:xfrm>
          <a:off x="206370" y="2062429"/>
          <a:ext cx="8753305" cy="3765623"/>
        </p:xfrm>
        <a:graphic>
          <a:graphicData uri="http://schemas.openxmlformats.org/drawingml/2006/table">
            <a:tbl>
              <a:tblPr firstRow="1" bandRow="1">
                <a:tableStyleId>{5C22544A-7EE6-4342-B048-85BDC9FD1C3A}</a:tableStyleId>
              </a:tblPr>
              <a:tblGrid>
                <a:gridCol w="1750661"/>
                <a:gridCol w="1750661"/>
                <a:gridCol w="1750661"/>
                <a:gridCol w="1750661"/>
                <a:gridCol w="1750661"/>
              </a:tblGrid>
              <a:tr h="0">
                <a:tc>
                  <a:txBody>
                    <a:bodyPr/>
                    <a:lstStyle/>
                    <a:p>
                      <a:pPr algn="ctr"/>
                      <a:r>
                        <a:rPr lang="en-CA" sz="1200" b="0" i="1" dirty="0" smtClean="0">
                          <a:solidFill>
                            <a:schemeClr val="tx1"/>
                          </a:solidFill>
                        </a:rPr>
                        <a:t>Day 1</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2</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3</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4</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a:t>
                      </a:r>
                      <a:r>
                        <a:rPr lang="en-CA" sz="1200" b="0" i="1" baseline="0" dirty="0" smtClean="0">
                          <a:solidFill>
                            <a:schemeClr val="tx1"/>
                          </a:solidFill>
                        </a:rPr>
                        <a:t> 5</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95303">
                <a:tc>
                  <a:txBody>
                    <a:bodyPr/>
                    <a:lstStyle/>
                    <a:p>
                      <a:pPr algn="ctr"/>
                      <a:r>
                        <a:rPr lang="en-CA" sz="1400" b="1" dirty="0" smtClean="0">
                          <a:solidFill>
                            <a:schemeClr val="bg1"/>
                          </a:solidFill>
                        </a:rPr>
                        <a:t>Preparation</a:t>
                      </a:r>
                      <a:endParaRPr lang="en-CA" sz="14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9475F"/>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ctr"/>
                      <a:r>
                        <a:rPr lang="en-CA" sz="1400" b="1" dirty="0" smtClean="0">
                          <a:solidFill>
                            <a:schemeClr val="bg1"/>
                          </a:solidFill>
                        </a:rPr>
                        <a:t>Working Session</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9475F"/>
                    </a:solidFill>
                  </a:tcPr>
                </a:tc>
              </a:tr>
              <a:tr h="3096000">
                <a:tc>
                  <a:txBody>
                    <a:bodyPr/>
                    <a:lstStyle/>
                    <a:p>
                      <a:pPr>
                        <a:spcAft>
                          <a:spcPts val="500"/>
                        </a:spcAft>
                      </a:pPr>
                      <a:r>
                        <a:rPr lang="en-CA" sz="1000" b="1" dirty="0" smtClean="0">
                          <a:solidFill>
                            <a:schemeClr val="tx1"/>
                          </a:solidFill>
                        </a:rPr>
                        <a:t>Workshop Preparation</a:t>
                      </a:r>
                    </a:p>
                    <a:p>
                      <a:pPr marL="177800" indent="-177800">
                        <a:buFont typeface="Arial" panose="020B0604020202020204" pitchFamily="34" charset="0"/>
                        <a:buChar char="•"/>
                      </a:pPr>
                      <a:r>
                        <a:rPr lang="en-CA" sz="1000" b="0" dirty="0" smtClean="0">
                          <a:solidFill>
                            <a:schemeClr val="tx1"/>
                          </a:solidFill>
                        </a:rPr>
                        <a:t>Scope</a:t>
                      </a:r>
                      <a:r>
                        <a:rPr lang="en-CA" sz="1000" b="0" baseline="0" dirty="0" smtClean="0">
                          <a:solidFill>
                            <a:schemeClr val="tx1"/>
                          </a:solidFill>
                        </a:rPr>
                        <a:t> the state of the company’s WLAN and workshop objectives.</a:t>
                      </a:r>
                    </a:p>
                    <a:p>
                      <a:pPr marL="177800" indent="-177800">
                        <a:buFont typeface="Arial" panose="020B0604020202020204" pitchFamily="34" charset="0"/>
                        <a:buChar char="•"/>
                      </a:pPr>
                      <a:r>
                        <a:rPr lang="en-CA" sz="1000" b="0" baseline="0" dirty="0" smtClean="0">
                          <a:solidFill>
                            <a:schemeClr val="tx1"/>
                          </a:solidFill>
                        </a:rPr>
                        <a:t>Identify and invite project stakeholders to attend the workshop.</a:t>
                      </a:r>
                      <a:endParaRPr lang="en-CA" sz="1000" b="0" dirty="0" smtClean="0">
                        <a:solidFill>
                          <a:schemeClr val="tx1"/>
                        </a:solidFill>
                      </a:endParaRPr>
                    </a:p>
                    <a:p>
                      <a:pPr marL="177800" indent="-177800">
                        <a:buFont typeface="Arial" panose="020B0604020202020204" pitchFamily="34" charset="0"/>
                        <a:buChar char="•"/>
                      </a:pPr>
                      <a:r>
                        <a:rPr lang="en-CA" sz="1000" b="0" dirty="0" smtClean="0">
                          <a:solidFill>
                            <a:schemeClr val="tx1"/>
                          </a:solidFill>
                        </a:rPr>
                        <a:t>Send workshop agenda to all participants.</a:t>
                      </a:r>
                      <a:endParaRPr lang="en-CA" sz="1000" b="0" dirty="0">
                        <a:solidFill>
                          <a:schemeClr val="tx1"/>
                        </a:solidFill>
                      </a:endParaRPr>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indent="-177800">
                        <a:buFont typeface="Arial" panose="020B0604020202020204" pitchFamily="34" charset="0"/>
                        <a:buChar char="•"/>
                      </a:pPr>
                      <a:r>
                        <a:rPr lang="en-CA" sz="1000" b="0" baseline="0" dirty="0" smtClean="0">
                          <a:solidFill>
                            <a:schemeClr val="tx1"/>
                          </a:solidFill>
                        </a:rPr>
                        <a:t>Discuss and document the current challenges, project drivers, and goals.</a:t>
                      </a:r>
                    </a:p>
                    <a:p>
                      <a:pPr marL="177800" indent="-177800">
                        <a:buFont typeface="Arial" panose="020B0604020202020204" pitchFamily="34" charset="0"/>
                        <a:buChar char="•"/>
                      </a:pPr>
                      <a:r>
                        <a:rPr lang="en-CA" sz="1000" b="0" baseline="0" dirty="0" smtClean="0">
                          <a:solidFill>
                            <a:schemeClr val="tx1"/>
                          </a:solidFill>
                        </a:rPr>
                        <a:t>Assess the business context.</a:t>
                      </a: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indent="-177800">
                        <a:buFont typeface="Arial" panose="020B0604020202020204" pitchFamily="34" charset="0"/>
                        <a:buChar char="•"/>
                      </a:pPr>
                      <a:r>
                        <a:rPr lang="en-CA" sz="1000" b="0" baseline="0" dirty="0" smtClean="0">
                          <a:solidFill>
                            <a:schemeClr val="tx1"/>
                          </a:solidFill>
                        </a:rPr>
                        <a:t>Determine the optimal timing for the WLAN build/refresh implementation.</a:t>
                      </a:r>
                    </a:p>
                    <a:p>
                      <a:pPr marL="177800" indent="-177800">
                        <a:buFont typeface="Arial" panose="020B0604020202020204" pitchFamily="34" charset="0"/>
                        <a:buChar char="•"/>
                      </a:pPr>
                      <a:r>
                        <a:rPr lang="en-CA" sz="1000" b="0" baseline="0" dirty="0" smtClean="0">
                          <a:solidFill>
                            <a:schemeClr val="tx1"/>
                          </a:solidFill>
                        </a:rPr>
                        <a:t>Evaluate and document your technical requirements.</a:t>
                      </a:r>
                      <a:endParaRPr lang="en-CA" sz="1000" b="0" dirty="0">
                        <a:solidFill>
                          <a:schemeClr val="tx1"/>
                        </a:solidFill>
                      </a:endParaRPr>
                    </a:p>
                  </a:txBody>
                  <a:tcP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indent="-177800">
                        <a:buFont typeface="Arial" panose="020B0604020202020204" pitchFamily="34" charset="0"/>
                        <a:buChar char="•"/>
                      </a:pPr>
                      <a:r>
                        <a:rPr lang="en-CA" sz="1000" b="0" baseline="0" dirty="0" smtClean="0">
                          <a:solidFill>
                            <a:schemeClr val="tx1"/>
                          </a:solidFill>
                        </a:rPr>
                        <a:t>Recap of Day 2.</a:t>
                      </a:r>
                    </a:p>
                    <a:p>
                      <a:pPr marL="177800" indent="-177800">
                        <a:buFont typeface="Arial" panose="020B0604020202020204" pitchFamily="34" charset="0"/>
                        <a:buChar char="•"/>
                      </a:pPr>
                      <a:r>
                        <a:rPr lang="en-CA" sz="1000" b="0" baseline="0" dirty="0" smtClean="0">
                          <a:solidFill>
                            <a:schemeClr val="tx1"/>
                          </a:solidFill>
                        </a:rPr>
                        <a:t>Assess project financials.</a:t>
                      </a:r>
                    </a:p>
                    <a:p>
                      <a:pPr marL="177800" indent="-177800">
                        <a:buFont typeface="Arial" panose="020B0604020202020204" pitchFamily="34" charset="0"/>
                        <a:buChar char="•"/>
                      </a:pPr>
                      <a:r>
                        <a:rPr lang="en-CA" sz="1000" b="0" baseline="0" dirty="0" smtClean="0">
                          <a:solidFill>
                            <a:schemeClr val="tx1"/>
                          </a:solidFill>
                        </a:rPr>
                        <a:t>Develop success metrics.</a:t>
                      </a:r>
                    </a:p>
                    <a:p>
                      <a:pPr marL="177800" indent="-177800">
                        <a:buFont typeface="Arial" panose="020B0604020202020204" pitchFamily="34" charset="0"/>
                        <a:buChar char="•"/>
                      </a:pPr>
                      <a:r>
                        <a:rPr lang="en-CA" sz="1000" b="0" baseline="0" dirty="0" smtClean="0">
                          <a:solidFill>
                            <a:schemeClr val="tx1"/>
                          </a:solidFill>
                        </a:rPr>
                        <a:t>Begin developing the business case.</a:t>
                      </a: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indent="-177800">
                        <a:buFont typeface="Arial" panose="020B0604020202020204" pitchFamily="34" charset="0"/>
                        <a:buChar char="•"/>
                      </a:pPr>
                      <a:r>
                        <a:rPr lang="en-CA" sz="1000" b="0" baseline="0" dirty="0" smtClean="0">
                          <a:solidFill>
                            <a:schemeClr val="tx1"/>
                          </a:solidFill>
                        </a:rPr>
                        <a:t>Complete the business case.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indent="-177800">
                        <a:buFont typeface="Arial" panose="020B0604020202020204" pitchFamily="34" charset="0"/>
                        <a:buChar char="•"/>
                      </a:pPr>
                      <a:r>
                        <a:rPr lang="en-CA" sz="1000" b="0" baseline="0" dirty="0" smtClean="0">
                          <a:solidFill>
                            <a:schemeClr val="tx1"/>
                          </a:solidFill>
                        </a:rPr>
                        <a:t>Recap of Day 3.</a:t>
                      </a:r>
                    </a:p>
                    <a:p>
                      <a:pPr marL="177800" indent="-177800">
                        <a:buFont typeface="Arial" panose="020B0604020202020204" pitchFamily="34" charset="0"/>
                        <a:buChar char="•"/>
                      </a:pPr>
                      <a:r>
                        <a:rPr lang="en-CA" sz="1000" b="0" baseline="0" dirty="0" smtClean="0">
                          <a:solidFill>
                            <a:schemeClr val="tx1"/>
                          </a:solidFill>
                        </a:rPr>
                        <a:t>Develop an RFP.</a:t>
                      </a:r>
                    </a:p>
                    <a:p>
                      <a:pPr marL="177800" indent="-177800">
                        <a:buFont typeface="Arial" panose="020B0604020202020204" pitchFamily="34" charset="0"/>
                        <a:buChar char="•"/>
                      </a:pPr>
                      <a:r>
                        <a:rPr lang="en-CA" sz="1000" b="0" baseline="0" dirty="0" smtClean="0">
                          <a:solidFill>
                            <a:schemeClr val="tx1"/>
                          </a:solidFill>
                        </a:rPr>
                        <a:t>Develop your RFP scoring methodology.</a:t>
                      </a: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indent="-177800">
                        <a:buFont typeface="Arial" panose="020B0604020202020204" pitchFamily="34" charset="0"/>
                        <a:buChar char="•"/>
                      </a:pPr>
                      <a:r>
                        <a:rPr lang="en-CA" sz="1000" b="0" baseline="0" dirty="0" smtClean="0">
                          <a:solidFill>
                            <a:schemeClr val="tx1"/>
                          </a:solidFill>
                        </a:rPr>
                        <a:t>Determine whether you’ll need to conduct a site survey.</a:t>
                      </a:r>
                    </a:p>
                    <a:p>
                      <a:pPr marL="177800" indent="-177800">
                        <a:buFont typeface="Arial" panose="020B0604020202020204" pitchFamily="34" charset="0"/>
                        <a:buChar char="•"/>
                      </a:pPr>
                      <a:r>
                        <a:rPr lang="en-CA" sz="1000" b="0" baseline="0" dirty="0" smtClean="0">
                          <a:solidFill>
                            <a:schemeClr val="tx1"/>
                          </a:solidFill>
                        </a:rPr>
                        <a:t>Develop a high-level network design.</a:t>
                      </a:r>
                    </a:p>
                    <a:p>
                      <a:pPr marL="177800" indent="-177800">
                        <a:buFont typeface="Arial" panose="020B0604020202020204" pitchFamily="34" charset="0"/>
                        <a:buChar char="•"/>
                      </a:pPr>
                      <a:r>
                        <a:rPr lang="en-CA" sz="1000" b="0" baseline="0" dirty="0" smtClean="0">
                          <a:solidFill>
                            <a:schemeClr val="tx1"/>
                          </a:solidFill>
                        </a:rPr>
                        <a:t>Build your WLAN deployment plan.</a:t>
                      </a: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pPr>
                        <a:spcAft>
                          <a:spcPts val="500"/>
                        </a:spcAft>
                      </a:pPr>
                      <a:r>
                        <a:rPr lang="en-CA" sz="1000" b="1" dirty="0" smtClean="0">
                          <a:solidFill>
                            <a:schemeClr val="tx1"/>
                          </a:solidFill>
                        </a:rPr>
                        <a:t>Workshop Debrief</a:t>
                      </a:r>
                    </a:p>
                    <a:p>
                      <a:pPr marL="177800" indent="-177800">
                        <a:buFont typeface="Arial" panose="020B0604020202020204" pitchFamily="34" charset="0"/>
                        <a:buChar char="•"/>
                      </a:pPr>
                      <a:r>
                        <a:rPr lang="en-CA" sz="1000" b="0" dirty="0" smtClean="0">
                          <a:solidFill>
                            <a:schemeClr val="tx1"/>
                          </a:solidFill>
                        </a:rPr>
                        <a:t>Review</a:t>
                      </a:r>
                      <a:r>
                        <a:rPr lang="en-CA" sz="1000" b="0" baseline="0" dirty="0" smtClean="0">
                          <a:solidFill>
                            <a:schemeClr val="tx1"/>
                          </a:solidFill>
                        </a:rPr>
                        <a:t> the final deliverables: Business Case, RFP, RFP Scoring Tool, and the implementation plan.</a:t>
                      </a:r>
                      <a:endParaRPr lang="en-CA" sz="1000" b="0" dirty="0" smtClean="0">
                        <a:solidFill>
                          <a:schemeClr val="tx1"/>
                        </a:solidFill>
                      </a:endParaRPr>
                    </a:p>
                    <a:p>
                      <a:pPr marL="177800" indent="-177800">
                        <a:buFont typeface="Arial" panose="020B0604020202020204" pitchFamily="34" charset="0"/>
                        <a:buChar char="•"/>
                      </a:pPr>
                      <a:r>
                        <a:rPr lang="en-CA" sz="1000" b="0" dirty="0" smtClean="0">
                          <a:solidFill>
                            <a:schemeClr val="tx1"/>
                          </a:solidFill>
                        </a:rPr>
                        <a:t>Discuss</a:t>
                      </a:r>
                      <a:r>
                        <a:rPr lang="en-CA" sz="1000" b="0" baseline="0" dirty="0" smtClean="0">
                          <a:solidFill>
                            <a:schemeClr val="tx1"/>
                          </a:solidFill>
                        </a:rPr>
                        <a:t> concerns and questions. </a:t>
                      </a:r>
                      <a:endParaRPr lang="en-CA" sz="1000" b="0" dirty="0" smtClean="0">
                        <a:solidFill>
                          <a:schemeClr val="tx1"/>
                        </a:solidFill>
                      </a:endParaRPr>
                    </a:p>
                    <a:p>
                      <a:endParaRPr lang="en-CA" sz="1000" b="0" dirty="0" smtClean="0">
                        <a:solidFill>
                          <a:schemeClr val="tx1"/>
                        </a:solidFill>
                      </a:endParaRPr>
                    </a:p>
                    <a:p>
                      <a:pPr>
                        <a:spcAft>
                          <a:spcPts val="500"/>
                        </a:spcAft>
                      </a:pPr>
                      <a:r>
                        <a:rPr lang="en-CA" sz="1000" b="1" dirty="0" smtClean="0">
                          <a:solidFill>
                            <a:schemeClr val="tx1"/>
                          </a:solidFill>
                        </a:rPr>
                        <a:t>Next Steps</a:t>
                      </a:r>
                    </a:p>
                    <a:p>
                      <a:pPr marL="177800" indent="-177800">
                        <a:buFont typeface="Arial" panose="020B0604020202020204" pitchFamily="34" charset="0"/>
                        <a:buChar char="•"/>
                      </a:pPr>
                      <a:r>
                        <a:rPr lang="en-CA" sz="1000" b="0" dirty="0" smtClean="0">
                          <a:solidFill>
                            <a:schemeClr val="tx1"/>
                          </a:solidFill>
                        </a:rPr>
                        <a:t>Engage</a:t>
                      </a:r>
                      <a:r>
                        <a:rPr lang="en-CA" sz="1000" b="0" baseline="0" dirty="0" smtClean="0">
                          <a:solidFill>
                            <a:schemeClr val="tx1"/>
                          </a:solidFill>
                        </a:rPr>
                        <a:t> with Info-Tech when evaluating RFP responses and to review your final contract.</a:t>
                      </a:r>
                      <a:endParaRPr lang="en-CA" sz="1000" b="0" dirty="0" smtClean="0">
                        <a:solidFill>
                          <a:schemeClr val="tx1"/>
                        </a:solidFill>
                      </a:endParaRPr>
                    </a:p>
                    <a:p>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r>
            </a:tbl>
          </a:graphicData>
        </a:graphic>
      </p:graphicFrame>
      <p:sp>
        <p:nvSpPr>
          <p:cNvPr id="2" name="Title 1"/>
          <p:cNvSpPr>
            <a:spLocks noGrp="1"/>
          </p:cNvSpPr>
          <p:nvPr>
            <p:ph type="title"/>
          </p:nvPr>
        </p:nvSpPr>
        <p:spPr/>
        <p:txBody>
          <a:bodyPr/>
          <a:lstStyle/>
          <a:p>
            <a:r>
              <a:rPr lang="en-CA" dirty="0" smtClean="0"/>
              <a:t>Workshop overview </a:t>
            </a:r>
            <a:endParaRPr lang="en-CA" dirty="0"/>
          </a:p>
        </p:txBody>
      </p:sp>
      <p:sp>
        <p:nvSpPr>
          <p:cNvPr id="5" name="TextBox 4"/>
          <p:cNvSpPr txBox="1"/>
          <p:nvPr/>
        </p:nvSpPr>
        <p:spPr>
          <a:xfrm>
            <a:off x="206366" y="1540929"/>
            <a:ext cx="8670933" cy="461665"/>
          </a:xfrm>
          <a:prstGeom prst="rect">
            <a:avLst/>
          </a:prstGeom>
          <a:noFill/>
        </p:spPr>
        <p:txBody>
          <a:bodyPr wrap="square" rtlCol="0">
            <a:spAutoFit/>
          </a:bodyPr>
          <a:lstStyle/>
          <a:p>
            <a:r>
              <a:rPr lang="en-CA" sz="1200" dirty="0" smtClean="0">
                <a:solidFill>
                  <a:srgbClr val="333333"/>
                </a:solidFill>
              </a:rPr>
              <a:t>This workshop can be deployed as either a four or five day engagement depending on the level of preparation completed by the client prior to the facilitator arriving onsite.</a:t>
            </a:r>
          </a:p>
        </p:txBody>
      </p:sp>
      <p:pic>
        <p:nvPicPr>
          <p:cNvPr id="29" name="Picture 28"/>
          <p:cNvPicPr>
            <a:picLocks noChangeAspect="1"/>
          </p:cNvPicPr>
          <p:nvPr/>
        </p:nvPicPr>
        <p:blipFill>
          <a:blip r:embed="rId2"/>
          <a:stretch>
            <a:fillRect/>
          </a:stretch>
        </p:blipFill>
        <p:spPr>
          <a:xfrm>
            <a:off x="274345" y="5617268"/>
            <a:ext cx="1070409" cy="794698"/>
          </a:xfrm>
          <a:prstGeom prst="rect">
            <a:avLst/>
          </a:prstGeom>
          <a:effectLst>
            <a:outerShdw blurRad="50800" dist="38100" dir="2700000" algn="tl" rotWithShape="0">
              <a:prstClr val="black">
                <a:alpha val="40000"/>
              </a:prstClr>
            </a:outerShdw>
          </a:effectLst>
        </p:spPr>
      </p:pic>
      <p:sp>
        <p:nvSpPr>
          <p:cNvPr id="30" name="TextBox 29"/>
          <p:cNvSpPr txBox="1"/>
          <p:nvPr/>
        </p:nvSpPr>
        <p:spPr>
          <a:xfrm>
            <a:off x="1985427" y="5829705"/>
            <a:ext cx="6891872" cy="461665"/>
          </a:xfrm>
          <a:prstGeom prst="rect">
            <a:avLst/>
          </a:prstGeom>
          <a:noFill/>
        </p:spPr>
        <p:txBody>
          <a:bodyPr wrap="square" rtlCol="0">
            <a:spAutoFit/>
          </a:bodyPr>
          <a:lstStyle/>
          <a:p>
            <a:r>
              <a:rPr lang="en-CA" sz="1200" dirty="0" smtClean="0">
                <a:solidFill>
                  <a:srgbClr val="333333"/>
                </a:solidFill>
              </a:rPr>
              <a:t>The light blue slides at the end of each section highlight the key activities and exercises that will be completed during the engagement with our analyst team.</a:t>
            </a:r>
            <a:endParaRPr lang="en-CA" sz="1200" dirty="0">
              <a:solidFill>
                <a:srgbClr val="333333"/>
              </a:solidFill>
            </a:endParaRPr>
          </a:p>
        </p:txBody>
      </p:sp>
      <p:sp>
        <p:nvSpPr>
          <p:cNvPr id="31" name="Chevron 30"/>
          <p:cNvSpPr/>
          <p:nvPr/>
        </p:nvSpPr>
        <p:spPr>
          <a:xfrm rot="10800000">
            <a:off x="1462869" y="5830886"/>
            <a:ext cx="404442" cy="438411"/>
          </a:xfrm>
          <a:prstGeom prst="chevron">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pic>
        <p:nvPicPr>
          <p:cNvPr id="32" name="Picture 31" descr="on-site-workshops.png"/>
          <p:cNvPicPr>
            <a:picLocks noChangeAspect="1"/>
          </p:cNvPicPr>
          <p:nvPr/>
        </p:nvPicPr>
        <p:blipFill rotWithShape="1">
          <a:blip r:embed="rId3" cstate="print"/>
          <a:srcRect l="12204" t="22820" r="8463" b="22257"/>
          <a:stretch/>
        </p:blipFill>
        <p:spPr>
          <a:xfrm>
            <a:off x="2022522" y="2427818"/>
            <a:ext cx="276998" cy="197924"/>
          </a:xfrm>
          <a:prstGeom prst="rect">
            <a:avLst/>
          </a:prstGeom>
          <a:effectLst>
            <a:outerShdw blurRad="50800" dist="38100" dir="2700000" algn="tl" rotWithShape="0">
              <a:prstClr val="black">
                <a:alpha val="40000"/>
              </a:prstClr>
            </a:outerShdw>
          </a:effectLst>
        </p:spPr>
      </p:pic>
      <p:pic>
        <p:nvPicPr>
          <p:cNvPr id="33" name="Picture 32" descr="on-site-workshops.png"/>
          <p:cNvPicPr>
            <a:picLocks noChangeAspect="1"/>
          </p:cNvPicPr>
          <p:nvPr/>
        </p:nvPicPr>
        <p:blipFill rotWithShape="1">
          <a:blip r:embed="rId3" cstate="print"/>
          <a:srcRect l="12204" t="22820" r="8463" b="22257"/>
          <a:stretch/>
        </p:blipFill>
        <p:spPr>
          <a:xfrm>
            <a:off x="3772990" y="2427818"/>
            <a:ext cx="276998" cy="197924"/>
          </a:xfrm>
          <a:prstGeom prst="rect">
            <a:avLst/>
          </a:prstGeom>
          <a:effectLst>
            <a:outerShdw blurRad="50800" dist="38100" dir="2700000" algn="tl" rotWithShape="0">
              <a:prstClr val="black">
                <a:alpha val="40000"/>
              </a:prstClr>
            </a:outerShdw>
          </a:effectLst>
        </p:spPr>
      </p:pic>
      <p:pic>
        <p:nvPicPr>
          <p:cNvPr id="34" name="Picture 33" descr="on-site-workshops.png"/>
          <p:cNvPicPr>
            <a:picLocks noChangeAspect="1"/>
          </p:cNvPicPr>
          <p:nvPr/>
        </p:nvPicPr>
        <p:blipFill rotWithShape="1">
          <a:blip r:embed="rId3" cstate="print"/>
          <a:srcRect l="12204" t="22820" r="8463" b="22257"/>
          <a:stretch/>
        </p:blipFill>
        <p:spPr>
          <a:xfrm>
            <a:off x="5536704" y="2427818"/>
            <a:ext cx="276998" cy="197924"/>
          </a:xfrm>
          <a:prstGeom prst="rect">
            <a:avLst/>
          </a:prstGeom>
          <a:effectLst>
            <a:outerShdw blurRad="50800" dist="38100" dir="2700000" algn="tl" rotWithShape="0">
              <a:prstClr val="black">
                <a:alpha val="40000"/>
              </a:prstClr>
            </a:outerShdw>
          </a:effectLst>
        </p:spPr>
      </p:pic>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CA" sz="1400" dirty="0" smtClean="0">
                <a:solidFill>
                  <a:srgbClr val="333333"/>
                </a:solidFill>
              </a:rPr>
              <a:t>Contact your account representative </a:t>
            </a:r>
            <a:r>
              <a:rPr lang="en-US" sz="1400" dirty="0" smtClean="0">
                <a:solidFill>
                  <a:srgbClr val="333333"/>
                </a:solidFill>
              </a:rPr>
              <a:t>or e</a:t>
            </a:r>
            <a:r>
              <a:rPr lang="en-US" sz="1400" dirty="0" smtClean="0">
                <a:solidFill>
                  <a:srgbClr val="333333"/>
                </a:solidFill>
                <a:cs typeface="Open Sans"/>
              </a:rPr>
              <a:t>mail </a:t>
            </a:r>
            <a:r>
              <a:rPr lang="en-US" sz="1400" dirty="0" smtClean="0">
                <a:solidFill>
                  <a:srgbClr val="333333"/>
                </a:solidFill>
                <a:cs typeface="Open Sans"/>
                <a:hlinkClick r:id="rId4"/>
              </a:rPr>
              <a:t>Workshops@InfoTech.com</a:t>
            </a:r>
            <a:r>
              <a:rPr lang="en-US" sz="1400" dirty="0" smtClean="0">
                <a:solidFill>
                  <a:srgbClr val="333333"/>
                </a:solidFill>
                <a:cs typeface="Open Sans"/>
              </a:rPr>
              <a:t> for more information.</a:t>
            </a:r>
            <a:endParaRPr lang="en-CA" sz="1400" dirty="0">
              <a:solidFill>
                <a:srgbClr val="333333"/>
              </a:solidFill>
            </a:endParaRPr>
          </a:p>
        </p:txBody>
      </p:sp>
      <p:grpSp>
        <p:nvGrpSpPr>
          <p:cNvPr id="13" name="Group 12"/>
          <p:cNvGrpSpPr/>
          <p:nvPr/>
        </p:nvGrpSpPr>
        <p:grpSpPr>
          <a:xfrm>
            <a:off x="0" y="6422955"/>
            <a:ext cx="9144000" cy="437555"/>
            <a:chOff x="0" y="6422955"/>
            <a:chExt cx="9144000" cy="437555"/>
          </a:xfrm>
        </p:grpSpPr>
        <p:pic>
          <p:nvPicPr>
            <p:cNvPr id="14"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5" name="Picture 14"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724692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sz="quarter" idx="15"/>
          </p:nvPr>
        </p:nvSpPr>
        <p:spPr/>
        <p:txBody>
          <a:bodyPr/>
          <a:lstStyle/>
          <a:p>
            <a:r>
              <a:rPr lang="en-CA" dirty="0" smtClean="0"/>
              <a:t>Phase 1: Define your WLAN state and requirements</a:t>
            </a:r>
            <a:endParaRPr lang="en-CA" dirty="0"/>
          </a:p>
        </p:txBody>
      </p:sp>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sp>
        <p:nvSpPr>
          <p:cNvPr id="24" name="Freeform 4"/>
          <p:cNvSpPr/>
          <p:nvPr/>
        </p:nvSpPr>
        <p:spPr>
          <a:xfrm>
            <a:off x="1956048" y="4588844"/>
            <a:ext cx="1980000" cy="936000"/>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377214" tIns="16002" rIns="345209" bIns="16002" numCol="1" spcCol="1270" anchor="ctr" anchorCtr="0">
            <a:noAutofit/>
          </a:bodyPr>
          <a:lstStyle/>
          <a:p>
            <a:pPr marL="122237" algn="ctr" defTabSz="533400" fontAlgn="base">
              <a:lnSpc>
                <a:spcPct val="90000"/>
              </a:lnSpc>
              <a:spcBef>
                <a:spcPct val="0"/>
              </a:spcBef>
              <a:spcAft>
                <a:spcPct val="35000"/>
              </a:spcAft>
            </a:pPr>
            <a:r>
              <a:rPr lang="en-US" sz="1400" b="1" dirty="0" smtClean="0">
                <a:solidFill>
                  <a:srgbClr val="FFFFFF"/>
                </a:solidFill>
              </a:rPr>
              <a:t>Build the business case</a:t>
            </a:r>
            <a:endParaRPr lang="en-US" sz="1400" b="1" dirty="0">
              <a:solidFill>
                <a:srgbClr val="FFFFFF"/>
              </a:solidFill>
            </a:endParaRPr>
          </a:p>
        </p:txBody>
      </p:sp>
      <p:sp>
        <p:nvSpPr>
          <p:cNvPr id="27" name="Freeform 5"/>
          <p:cNvSpPr/>
          <p:nvPr/>
        </p:nvSpPr>
        <p:spPr>
          <a:xfrm>
            <a:off x="3559650" y="4588844"/>
            <a:ext cx="1980000" cy="936000"/>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377214" tIns="16002" rIns="345209" bIns="16002" numCol="1" spcCol="1270" anchor="ctr" anchorCtr="0">
            <a:noAutofit/>
          </a:bodyPr>
          <a:lstStyle/>
          <a:p>
            <a:pPr marL="176212" algn="ctr" defTabSz="533400" fontAlgn="base">
              <a:lnSpc>
                <a:spcPct val="90000"/>
              </a:lnSpc>
              <a:spcBef>
                <a:spcPct val="0"/>
              </a:spcBef>
              <a:spcAft>
                <a:spcPct val="35000"/>
              </a:spcAft>
            </a:pPr>
            <a:r>
              <a:rPr lang="en-US" sz="1400" b="1" dirty="0" smtClean="0">
                <a:solidFill>
                  <a:srgbClr val="FFFFFF"/>
                </a:solidFill>
              </a:rPr>
              <a:t>Select your WLAN solution</a:t>
            </a:r>
            <a:endParaRPr lang="en-US" sz="1400" b="1" dirty="0">
              <a:solidFill>
                <a:srgbClr val="FFFFFF"/>
              </a:solidFill>
            </a:endParaRPr>
          </a:p>
        </p:txBody>
      </p:sp>
      <p:sp>
        <p:nvSpPr>
          <p:cNvPr id="28" name="TextBox 27"/>
          <p:cNvSpPr txBox="1"/>
          <p:nvPr/>
        </p:nvSpPr>
        <p:spPr>
          <a:xfrm>
            <a:off x="2345604" y="4290592"/>
            <a:ext cx="1288208" cy="307777"/>
          </a:xfrm>
          <a:prstGeom prst="rect">
            <a:avLst/>
          </a:prstGeom>
          <a:noFill/>
        </p:spPr>
        <p:txBody>
          <a:bodyPr wrap="square" rtlCol="0">
            <a:spAutoFit/>
          </a:bodyPr>
          <a:lstStyle/>
          <a:p>
            <a:r>
              <a:rPr lang="en-US" sz="1400" b="1" i="1" dirty="0" smtClean="0">
                <a:solidFill>
                  <a:srgbClr val="333333"/>
                </a:solidFill>
              </a:rPr>
              <a:t>Phase 2:</a:t>
            </a:r>
            <a:endParaRPr lang="en-US" sz="1400" b="1" i="1" dirty="0">
              <a:solidFill>
                <a:srgbClr val="333333"/>
              </a:solidFill>
            </a:endParaRPr>
          </a:p>
        </p:txBody>
      </p:sp>
      <p:sp>
        <p:nvSpPr>
          <p:cNvPr id="29" name="TextBox 28"/>
          <p:cNvSpPr txBox="1"/>
          <p:nvPr/>
        </p:nvSpPr>
        <p:spPr>
          <a:xfrm>
            <a:off x="3916102" y="4281067"/>
            <a:ext cx="1288208" cy="307777"/>
          </a:xfrm>
          <a:prstGeom prst="rect">
            <a:avLst/>
          </a:prstGeom>
          <a:noFill/>
        </p:spPr>
        <p:txBody>
          <a:bodyPr wrap="square" rtlCol="0">
            <a:spAutoFit/>
          </a:bodyPr>
          <a:lstStyle/>
          <a:p>
            <a:r>
              <a:rPr lang="en-US" sz="1400" b="1" i="1" dirty="0" smtClean="0">
                <a:solidFill>
                  <a:srgbClr val="333333"/>
                </a:solidFill>
              </a:rPr>
              <a:t>Phase 3:</a:t>
            </a:r>
            <a:endParaRPr lang="en-US" sz="1400" b="1" i="1" dirty="0">
              <a:solidFill>
                <a:srgbClr val="333333"/>
              </a:solidFill>
            </a:endParaRPr>
          </a:p>
        </p:txBody>
      </p:sp>
      <p:sp>
        <p:nvSpPr>
          <p:cNvPr id="30" name="Freeform 4"/>
          <p:cNvSpPr/>
          <p:nvPr/>
        </p:nvSpPr>
        <p:spPr>
          <a:xfrm>
            <a:off x="352446" y="4588844"/>
            <a:ext cx="1980000" cy="936000"/>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377214" tIns="16002" rIns="345209" bIns="16002" numCol="1" spcCol="1270" anchor="ctr" anchorCtr="0">
            <a:noAutofit/>
          </a:bodyPr>
          <a:lstStyle/>
          <a:p>
            <a:pPr marL="122237" algn="ctr" defTabSz="533400" fontAlgn="base">
              <a:lnSpc>
                <a:spcPct val="90000"/>
              </a:lnSpc>
              <a:spcBef>
                <a:spcPct val="0"/>
              </a:spcBef>
              <a:spcAft>
                <a:spcPct val="35000"/>
              </a:spcAft>
            </a:pPr>
            <a:r>
              <a:rPr lang="en-US" sz="1400" b="1" dirty="0" smtClean="0">
                <a:solidFill>
                  <a:srgbClr val="FFFFFF"/>
                </a:solidFill>
              </a:rPr>
              <a:t>Define your WLAN state</a:t>
            </a:r>
            <a:endParaRPr lang="en-US" sz="1400" b="1" dirty="0">
              <a:solidFill>
                <a:srgbClr val="FFFFFF"/>
              </a:solidFill>
            </a:endParaRPr>
          </a:p>
        </p:txBody>
      </p:sp>
      <p:sp>
        <p:nvSpPr>
          <p:cNvPr id="31" name="TextBox 30"/>
          <p:cNvSpPr txBox="1"/>
          <p:nvPr/>
        </p:nvSpPr>
        <p:spPr>
          <a:xfrm>
            <a:off x="775106" y="4294934"/>
            <a:ext cx="1288208" cy="307777"/>
          </a:xfrm>
          <a:prstGeom prst="rect">
            <a:avLst/>
          </a:prstGeom>
          <a:noFill/>
        </p:spPr>
        <p:txBody>
          <a:bodyPr wrap="square" rtlCol="0">
            <a:spAutoFit/>
          </a:bodyPr>
          <a:lstStyle/>
          <a:p>
            <a:r>
              <a:rPr lang="en-US" sz="1400" b="1" i="1" dirty="0" smtClean="0">
                <a:solidFill>
                  <a:srgbClr val="333333"/>
                </a:solidFill>
              </a:rPr>
              <a:t>Phase 1:</a:t>
            </a:r>
            <a:endParaRPr lang="en-US" sz="1400" b="1" i="1" dirty="0">
              <a:solidFill>
                <a:srgbClr val="333333"/>
              </a:solidFill>
            </a:endParaRPr>
          </a:p>
        </p:txBody>
      </p:sp>
      <p:sp>
        <p:nvSpPr>
          <p:cNvPr id="32" name="Freeform 5"/>
          <p:cNvSpPr/>
          <p:nvPr/>
        </p:nvSpPr>
        <p:spPr>
          <a:xfrm>
            <a:off x="5163252" y="4588844"/>
            <a:ext cx="1980000" cy="936000"/>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377214" tIns="16002" rIns="345209" bIns="16002" numCol="1" spcCol="1270" anchor="ctr" anchorCtr="0">
            <a:noAutofit/>
          </a:bodyPr>
          <a:lstStyle/>
          <a:p>
            <a:pPr marL="176212" algn="ctr" defTabSz="533400" fontAlgn="base">
              <a:lnSpc>
                <a:spcPct val="90000"/>
              </a:lnSpc>
              <a:spcBef>
                <a:spcPct val="0"/>
              </a:spcBef>
              <a:spcAft>
                <a:spcPct val="35000"/>
              </a:spcAft>
            </a:pPr>
            <a:r>
              <a:rPr lang="en-US" sz="1400" b="1" dirty="0" smtClean="0">
                <a:solidFill>
                  <a:srgbClr val="FFFFFF"/>
                </a:solidFill>
              </a:rPr>
              <a:t>Design the network and deployment plan</a:t>
            </a:r>
            <a:endParaRPr lang="en-US" sz="1400" b="1" dirty="0">
              <a:solidFill>
                <a:srgbClr val="FFFFFF"/>
              </a:solidFill>
            </a:endParaRPr>
          </a:p>
        </p:txBody>
      </p:sp>
      <p:sp>
        <p:nvSpPr>
          <p:cNvPr id="33" name="TextBox 32"/>
          <p:cNvSpPr txBox="1"/>
          <p:nvPr/>
        </p:nvSpPr>
        <p:spPr>
          <a:xfrm>
            <a:off x="5486600" y="4281067"/>
            <a:ext cx="1288208" cy="307777"/>
          </a:xfrm>
          <a:prstGeom prst="rect">
            <a:avLst/>
          </a:prstGeom>
          <a:noFill/>
        </p:spPr>
        <p:txBody>
          <a:bodyPr wrap="square" rtlCol="0">
            <a:spAutoFit/>
          </a:bodyPr>
          <a:lstStyle/>
          <a:p>
            <a:r>
              <a:rPr lang="en-US" sz="1400" b="1" i="1" dirty="0" smtClean="0">
                <a:solidFill>
                  <a:srgbClr val="333333"/>
                </a:solidFill>
              </a:rPr>
              <a:t>Phase 4:</a:t>
            </a:r>
            <a:endParaRPr lang="en-US" sz="1400" b="1" i="1" dirty="0">
              <a:solidFill>
                <a:srgbClr val="333333"/>
              </a:solidFill>
            </a:endParaRPr>
          </a:p>
        </p:txBody>
      </p:sp>
      <p:sp>
        <p:nvSpPr>
          <p:cNvPr id="15" name="Freeform 5"/>
          <p:cNvSpPr/>
          <p:nvPr/>
        </p:nvSpPr>
        <p:spPr>
          <a:xfrm>
            <a:off x="6766854" y="4588844"/>
            <a:ext cx="1980000" cy="936000"/>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377214" tIns="16002" rIns="345209" bIns="16002" numCol="1" spcCol="1270" anchor="ctr" anchorCtr="0">
            <a:noAutofit/>
          </a:bodyPr>
          <a:lstStyle/>
          <a:p>
            <a:pPr marL="176212" algn="ctr" defTabSz="533400" fontAlgn="base">
              <a:lnSpc>
                <a:spcPct val="90000"/>
              </a:lnSpc>
              <a:spcBef>
                <a:spcPct val="0"/>
              </a:spcBef>
              <a:spcAft>
                <a:spcPct val="35000"/>
              </a:spcAft>
            </a:pPr>
            <a:r>
              <a:rPr lang="en-US" sz="1400" b="1" dirty="0" smtClean="0">
                <a:solidFill>
                  <a:srgbClr val="FFFFFF"/>
                </a:solidFill>
              </a:rPr>
              <a:t>Deploy the network and monitor success</a:t>
            </a:r>
            <a:endParaRPr lang="en-US" sz="1400" b="1" dirty="0">
              <a:solidFill>
                <a:srgbClr val="FFFFFF"/>
              </a:solidFill>
            </a:endParaRPr>
          </a:p>
        </p:txBody>
      </p:sp>
      <p:sp>
        <p:nvSpPr>
          <p:cNvPr id="16" name="TextBox 15"/>
          <p:cNvSpPr txBox="1"/>
          <p:nvPr/>
        </p:nvSpPr>
        <p:spPr>
          <a:xfrm>
            <a:off x="7057098" y="4281067"/>
            <a:ext cx="1288208" cy="307777"/>
          </a:xfrm>
          <a:prstGeom prst="rect">
            <a:avLst/>
          </a:prstGeom>
          <a:noFill/>
        </p:spPr>
        <p:txBody>
          <a:bodyPr wrap="square" rtlCol="0">
            <a:spAutoFit/>
          </a:bodyPr>
          <a:lstStyle/>
          <a:p>
            <a:r>
              <a:rPr lang="en-US" sz="1400" b="1" i="1" dirty="0" smtClean="0">
                <a:solidFill>
                  <a:srgbClr val="333333"/>
                </a:solidFill>
              </a:rPr>
              <a:t>Phase 5:</a:t>
            </a:r>
            <a:endParaRPr lang="en-US" sz="1400" b="1" i="1" dirty="0">
              <a:solidFill>
                <a:srgbClr val="333333"/>
              </a:solidFill>
            </a:endParaRPr>
          </a:p>
        </p:txBody>
      </p:sp>
      <p:pic>
        <p:nvPicPr>
          <p:cNvPr id="17" name="Picture 2"/>
          <p:cNvPicPr>
            <a:picLocks noChangeAspect="1" noChangeArrowheads="1"/>
          </p:cNvPicPr>
          <p:nvPr/>
        </p:nvPicPr>
        <p:blipFill>
          <a:blip r:embed="rId3" cstate="print"/>
          <a:srcRect/>
          <a:stretch>
            <a:fillRect/>
          </a:stretch>
        </p:blipFill>
        <p:spPr bwMode="auto">
          <a:xfrm>
            <a:off x="257641" y="1087101"/>
            <a:ext cx="8620636" cy="1774893"/>
          </a:xfrm>
          <a:prstGeom prst="rect">
            <a:avLst/>
          </a:prstGeom>
          <a:noFill/>
          <a:ln w="9525">
            <a:noFill/>
            <a:miter lim="800000"/>
            <a:headEnd/>
            <a:tailEnd/>
          </a:ln>
        </p:spPr>
      </p:pic>
      <p:grpSp>
        <p:nvGrpSpPr>
          <p:cNvPr id="19" name="Group 18"/>
          <p:cNvGrpSpPr/>
          <p:nvPr/>
        </p:nvGrpSpPr>
        <p:grpSpPr>
          <a:xfrm>
            <a:off x="0" y="6422955"/>
            <a:ext cx="9144000" cy="437555"/>
            <a:chOff x="0" y="6422955"/>
            <a:chExt cx="9144000" cy="437555"/>
          </a:xfrm>
        </p:grpSpPr>
        <p:pic>
          <p:nvPicPr>
            <p:cNvPr id="20"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1" name="Picture 20"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400323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Phase 1 outline</a:t>
            </a:r>
            <a:endParaRPr lang="en-CA" dirty="0"/>
          </a:p>
        </p:txBody>
      </p:sp>
      <p:sp>
        <p:nvSpPr>
          <p:cNvPr id="4" name="Rectangle 3"/>
          <p:cNvSpPr/>
          <p:nvPr/>
        </p:nvSpPr>
        <p:spPr>
          <a:xfrm>
            <a:off x="251520" y="1562744"/>
            <a:ext cx="8625780" cy="461665"/>
          </a:xfrm>
          <a:prstGeom prst="rect">
            <a:avLst/>
          </a:prstGeom>
        </p:spPr>
        <p:txBody>
          <a:bodyPr wrap="square">
            <a:spAutoFit/>
          </a:bodyPr>
          <a:lstStyle/>
          <a:p>
            <a:r>
              <a:rPr lang="en-CA" sz="1200" dirty="0" smtClean="0">
                <a:solidFill>
                  <a:srgbClr val="333333"/>
                </a:solidFill>
              </a:rPr>
              <a:t>Complete these steps on your own, or call us to complete a guided implementation. A </a:t>
            </a:r>
            <a:r>
              <a:rPr lang="en-CA" sz="1200" dirty="0">
                <a:solidFill>
                  <a:srgbClr val="333333"/>
                </a:solidFill>
              </a:rPr>
              <a:t>guided implementation is a series of 2-3 advisory calls that help you execute each phase of a project. They are included in most advisory memberships. </a:t>
            </a:r>
          </a:p>
        </p:txBody>
      </p:sp>
      <p:graphicFrame>
        <p:nvGraphicFramePr>
          <p:cNvPr id="14" name="Table 13"/>
          <p:cNvGraphicFramePr>
            <a:graphicFrameLocks noGrp="1"/>
          </p:cNvGraphicFramePr>
          <p:nvPr>
            <p:extLst>
              <p:ext uri="{D42A27DB-BD31-4B8C-83A1-F6EECF244321}">
                <p14:modId xmlns:p14="http://schemas.microsoft.com/office/powerpoint/2010/main" val="2001256157"/>
              </p:ext>
            </p:extLst>
          </p:nvPr>
        </p:nvGraphicFramePr>
        <p:xfrm>
          <a:off x="251520" y="1995429"/>
          <a:ext cx="8640621" cy="4450700"/>
        </p:xfrm>
        <a:graphic>
          <a:graphicData uri="http://schemas.openxmlformats.org/drawingml/2006/table">
            <a:tbl>
              <a:tblPr firstRow="1" bandRow="1"/>
              <a:tblGrid>
                <a:gridCol w="2732381"/>
                <a:gridCol w="2954120"/>
                <a:gridCol w="2954120"/>
              </a:tblGrid>
              <a:tr h="484397">
                <a:tc gridSpan="3">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r>
                        <a:rPr lang="en-US" sz="1400" b="1" dirty="0" smtClean="0"/>
                        <a:t>Guided Implementation:</a:t>
                      </a:r>
                      <a:r>
                        <a:rPr lang="en-US" sz="1400" b="1" baseline="0" dirty="0" smtClean="0"/>
                        <a:t>  Understand your requirements and project scope</a:t>
                      </a:r>
                      <a:endParaRPr lang="en-US" sz="1400" b="1" dirty="0" smtClean="0"/>
                    </a:p>
                    <a:p>
                      <a:r>
                        <a:rPr lang="en-US" sz="1000" b="1" dirty="0" smtClean="0"/>
                        <a:t>Proposed Time to Completion (in weeks): 3 weeks</a:t>
                      </a:r>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hMerge="1">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hMerge="1">
                  <a:txBody>
                    <a:bodyPr/>
                    <a:lstStyle/>
                    <a:p>
                      <a:endParaRPr lang="en-US" sz="1000" b="1" dirty="0" smtClean="0"/>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r>
              <a:tr h="445764">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n-CA" sz="1200" b="1" dirty="0" smtClean="0"/>
                        <a:t>Step 1.1: Scoping</a:t>
                      </a:r>
                      <a:r>
                        <a:rPr lang="en-CA" sz="1200" b="1" baseline="0" dirty="0" smtClean="0"/>
                        <a:t> call</a:t>
                      </a:r>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DB7C3">
                        <a:lumMod val="20000"/>
                        <a:lumOff val="8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b="1" dirty="0" smtClean="0"/>
                        <a:t>Step 1.2: Understand</a:t>
                      </a:r>
                      <a:r>
                        <a:rPr lang="en-CA" sz="1200" b="1" baseline="0" dirty="0" smtClean="0"/>
                        <a:t> your business context</a:t>
                      </a:r>
                    </a:p>
                  </a:txBody>
                  <a:tcPr>
                    <a:lnL w="57150" cap="flat" cmpd="sng" algn="ctr">
                      <a:solidFill>
                        <a:srgbClr val="FFFFFF"/>
                      </a:solidFill>
                      <a:prstDash val="solid"/>
                      <a:round/>
                      <a:headEnd type="none" w="med" len="med"/>
                      <a:tailEnd type="none" w="med" len="med"/>
                    </a:lnL>
                    <a:lnR w="5715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DB7C3">
                        <a:lumMod val="20000"/>
                        <a:lumOff val="8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b="1" dirty="0" smtClean="0"/>
                        <a:t>Step 1.3: Define</a:t>
                      </a:r>
                      <a:r>
                        <a:rPr lang="en-CA" sz="1200" b="1" baseline="0" dirty="0" smtClean="0"/>
                        <a:t> your technical requirements</a:t>
                      </a:r>
                    </a:p>
                  </a:txBody>
                  <a:tcPr>
                    <a:lnL w="57150" cap="flat" cmpd="sng" algn="ctr">
                      <a:solidFill>
                        <a:srgbClr val="FFFFFF"/>
                      </a:solidFill>
                      <a:prstDash val="solid"/>
                      <a:round/>
                      <a:headEnd type="none" w="med" len="med"/>
                      <a:tailEnd type="none" w="med" len="med"/>
                    </a:lnL>
                    <a:lnR w="5715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DB7C3">
                        <a:lumMod val="20000"/>
                        <a:lumOff val="80000"/>
                      </a:srgbClr>
                    </a:solidFill>
                  </a:tcPr>
                </a:tc>
              </a:tr>
              <a:tr h="968796">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341313" indent="0" algn="l"/>
                      <a:r>
                        <a:rPr lang="en-CA" sz="1100" b="1" dirty="0" smtClean="0"/>
                        <a:t>Start with an analyst</a:t>
                      </a:r>
                      <a:r>
                        <a:rPr lang="en-CA" sz="1100" b="1" baseline="0" dirty="0" smtClean="0"/>
                        <a:t> kick off call:</a:t>
                      </a:r>
                    </a:p>
                    <a:p>
                      <a:pPr marL="446088" indent="-90488" algn="l"/>
                      <a:endParaRPr lang="en-CA" sz="500" b="1" dirty="0" smtClean="0"/>
                    </a:p>
                    <a:p>
                      <a:pPr marL="446088" indent="-90488" algn="l">
                        <a:buFont typeface="Arial" panose="020B0604020202020204" pitchFamily="34" charset="0"/>
                        <a:buChar char="•"/>
                      </a:pPr>
                      <a:r>
                        <a:rPr lang="en-CA" sz="1100" dirty="0" smtClean="0"/>
                        <a:t>Discuss the drivers for your</a:t>
                      </a:r>
                      <a:r>
                        <a:rPr lang="en-CA" sz="1100" baseline="0" dirty="0" smtClean="0"/>
                        <a:t> WLAN build or refresh project.</a:t>
                      </a:r>
                    </a:p>
                    <a:p>
                      <a:pPr marL="446088" indent="-90488" algn="l">
                        <a:buFont typeface="Arial" panose="020B0604020202020204" pitchFamily="34" charset="0"/>
                        <a:buChar char="•"/>
                      </a:pPr>
                      <a:r>
                        <a:rPr lang="en-CA" sz="1100" baseline="0" dirty="0" smtClean="0"/>
                        <a:t>Discuss and document your goals.</a:t>
                      </a:r>
                      <a:endParaRPr lang="en-CA" sz="1100" dirty="0" smtClean="0"/>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DB7C3">
                        <a:lumMod val="20000"/>
                        <a:lumOff val="8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446088" indent="-90488" algn="l"/>
                      <a:r>
                        <a:rPr lang="en-CA" sz="1100" b="1" dirty="0" smtClean="0"/>
                        <a:t>Review</a:t>
                      </a:r>
                      <a:r>
                        <a:rPr lang="en-CA" sz="1100" b="1" baseline="0" dirty="0" smtClean="0"/>
                        <a:t> findings with analyst:</a:t>
                      </a:r>
                    </a:p>
                    <a:p>
                      <a:pPr marL="446088" indent="-90488" algn="l"/>
                      <a:endParaRPr lang="en-CA" sz="500" b="1" dirty="0" smtClean="0"/>
                    </a:p>
                    <a:p>
                      <a:pPr marL="446088" indent="-90488" algn="l">
                        <a:buFont typeface="Arial" panose="020B0604020202020204" pitchFamily="34" charset="0"/>
                        <a:buChar char="•"/>
                      </a:pPr>
                      <a:r>
                        <a:rPr lang="en-CA" sz="1100" dirty="0" smtClean="0"/>
                        <a:t>Review your business context assessment from a performance, capacity, integration with BYOD, coverage, and security perspective.</a:t>
                      </a:r>
                    </a:p>
                    <a:p>
                      <a:pPr marL="446088" indent="-90488" algn="l">
                        <a:buFont typeface="Arial" panose="020B0604020202020204" pitchFamily="34" charset="0"/>
                        <a:buChar char="•"/>
                      </a:pPr>
                      <a:r>
                        <a:rPr lang="en-CA" sz="1100" dirty="0" smtClean="0"/>
                        <a:t>Decide whether to</a:t>
                      </a:r>
                      <a:r>
                        <a:rPr lang="en-CA" sz="1100" baseline="0" dirty="0" smtClean="0"/>
                        <a:t> proceed with the project.</a:t>
                      </a:r>
                      <a:endParaRPr lang="en-CA" sz="1100" dirty="0" smtClean="0"/>
                    </a:p>
                  </a:txBody>
                  <a:tcPr>
                    <a:lnL w="57150" cap="flat" cmpd="sng" algn="ctr">
                      <a:solidFill>
                        <a:srgbClr val="FFFFFF"/>
                      </a:solid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DB7C3">
                        <a:lumMod val="20000"/>
                        <a:lumOff val="8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446088" indent="-90488" algn="l"/>
                      <a:r>
                        <a:rPr lang="en-CA" sz="1100" b="1" dirty="0" smtClean="0"/>
                        <a:t>Finalize phase deliverable:</a:t>
                      </a:r>
                      <a:endParaRPr lang="en-CA" sz="1100" b="1" baseline="0" dirty="0" smtClean="0"/>
                    </a:p>
                    <a:p>
                      <a:pPr marL="446088" indent="-90488" algn="l"/>
                      <a:endParaRPr lang="en-CA" sz="500" b="1" dirty="0" smtClean="0"/>
                    </a:p>
                    <a:p>
                      <a:pPr marL="446088" indent="-90488" algn="l">
                        <a:buFont typeface="Arial" panose="020B0604020202020204" pitchFamily="34" charset="0"/>
                        <a:buChar char="•"/>
                      </a:pPr>
                      <a:r>
                        <a:rPr lang="en-CA" sz="1100" dirty="0" smtClean="0"/>
                        <a:t>Discuss and review your technical requirements.</a:t>
                      </a:r>
                    </a:p>
                    <a:p>
                      <a:pPr marL="446088" indent="-90488" algn="l">
                        <a:buFont typeface="Arial" panose="020B0604020202020204" pitchFamily="34" charset="0"/>
                        <a:buChar char="•"/>
                      </a:pPr>
                      <a:r>
                        <a:rPr lang="en-CA" sz="1100" dirty="0" smtClean="0"/>
                        <a:t>Connect your technical</a:t>
                      </a:r>
                      <a:r>
                        <a:rPr lang="en-CA" sz="1100" baseline="0" dirty="0" smtClean="0"/>
                        <a:t> requirements to your business context.</a:t>
                      </a:r>
                      <a:endParaRPr lang="en-CA" sz="1100" dirty="0" smtClean="0"/>
                    </a:p>
                  </a:txBody>
                  <a:tcPr>
                    <a:lnL w="57150" cap="flat" cmpd="sng" algn="ctr">
                      <a:solidFill>
                        <a:srgbClr val="FFFFFF"/>
                      </a:solid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DB7C3">
                        <a:lumMod val="20000"/>
                        <a:lumOff val="80000"/>
                      </a:srgbClr>
                    </a:solidFill>
                  </a:tcPr>
                </a:tc>
              </a:tr>
              <a:tr h="887823">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446088" indent="-90488" algn="l"/>
                      <a:r>
                        <a:rPr lang="en-CA" sz="1100" b="1" dirty="0" smtClean="0"/>
                        <a:t>Then complete these activities…</a:t>
                      </a:r>
                    </a:p>
                    <a:p>
                      <a:pPr marL="446088" indent="-90488" algn="l"/>
                      <a:endParaRPr lang="en-CA" sz="500" b="1" dirty="0" smtClean="0"/>
                    </a:p>
                    <a:p>
                      <a:pPr marL="446088" indent="-90488" algn="l">
                        <a:buFont typeface="Arial" panose="020B0604020202020204" pitchFamily="34" charset="0"/>
                        <a:buChar char="•"/>
                      </a:pPr>
                      <a:r>
                        <a:rPr lang="en-CA" sz="1100" dirty="0" smtClean="0"/>
                        <a:t>Assess </a:t>
                      </a:r>
                      <a:r>
                        <a:rPr lang="en-CA" sz="1100" baseline="0" dirty="0" smtClean="0"/>
                        <a:t>your business context.</a:t>
                      </a:r>
                      <a:endParaRPr lang="en-CA" sz="1100" dirty="0" smtClean="0"/>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DB7C3">
                        <a:lumMod val="20000"/>
                        <a:lumOff val="8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446088" indent="-90488" algn="l"/>
                      <a:r>
                        <a:rPr lang="en-CA" sz="1100" b="1" dirty="0" smtClean="0"/>
                        <a:t>Then complete these activities…</a:t>
                      </a:r>
                    </a:p>
                    <a:p>
                      <a:pPr marL="446088" indent="-90488" algn="l"/>
                      <a:endParaRPr lang="en-CA" sz="500" b="1" dirty="0" smtClean="0"/>
                    </a:p>
                    <a:p>
                      <a:pPr marL="446088" indent="-90488" algn="l">
                        <a:buFont typeface="Arial" panose="020B0604020202020204" pitchFamily="34" charset="0"/>
                        <a:buChar char="•"/>
                      </a:pPr>
                      <a:r>
                        <a:rPr lang="en-CA" sz="1100" dirty="0" smtClean="0"/>
                        <a:t>Determine</a:t>
                      </a:r>
                      <a:r>
                        <a:rPr lang="en-CA" sz="1100" baseline="0" dirty="0" smtClean="0"/>
                        <a:t> your technical requirements.</a:t>
                      </a:r>
                      <a:endParaRPr lang="en-CA" sz="1100" dirty="0" smtClean="0"/>
                    </a:p>
                  </a:txBody>
                  <a:tcPr>
                    <a:lnL w="57150" cap="flat" cmpd="sng" algn="ctr">
                      <a:solidFill>
                        <a:srgbClr val="FFFFFF"/>
                      </a:solid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DB7C3">
                        <a:lumMod val="20000"/>
                        <a:lumOff val="8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446088" indent="-90488" algn="l"/>
                      <a:endParaRPr lang="en-CA" sz="1100" dirty="0" smtClean="0"/>
                    </a:p>
                  </a:txBody>
                  <a:tcPr>
                    <a:lnL w="57150" cap="flat" cmpd="sng" algn="ctr">
                      <a:solidFill>
                        <a:srgbClr val="FFFFFF"/>
                      </a:solid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DB7C3">
                        <a:lumMod val="20000"/>
                        <a:lumOff val="80000"/>
                      </a:srgbClr>
                    </a:solidFill>
                  </a:tcPr>
                </a:tc>
              </a:tr>
              <a:tr h="635777">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539750" indent="-90488" algn="l"/>
                      <a:r>
                        <a:rPr lang="en-CA" sz="1100" b="1" dirty="0" smtClean="0"/>
                        <a:t>With these tools &amp;</a:t>
                      </a:r>
                      <a:r>
                        <a:rPr lang="en-CA" sz="1100" b="1" baseline="0" dirty="0" smtClean="0"/>
                        <a:t> templates:</a:t>
                      </a:r>
                    </a:p>
                    <a:p>
                      <a:pPr marL="539750" indent="-90488" algn="l"/>
                      <a:endParaRPr lang="en-CA" sz="500" b="1" dirty="0" smtClean="0"/>
                    </a:p>
                    <a:p>
                      <a:pPr marL="449262" indent="0" algn="l">
                        <a:spcAft>
                          <a:spcPts val="300"/>
                        </a:spcAft>
                        <a:buSzPct val="175000"/>
                        <a:buNone/>
                      </a:pPr>
                      <a:r>
                        <a:rPr lang="en-CA" sz="1100" b="0" dirty="0" smtClean="0">
                          <a:solidFill>
                            <a:schemeClr val="tx1"/>
                          </a:solidFill>
                        </a:rPr>
                        <a:t>Wireless LAN Requirements Gathering Tool</a:t>
                      </a:r>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DB7C3">
                        <a:lumMod val="20000"/>
                        <a:lumOff val="8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539750" indent="-90488" algn="l"/>
                      <a:r>
                        <a:rPr lang="en-CA" sz="1100" b="1" dirty="0" smtClean="0"/>
                        <a:t>With these tools &amp;</a:t>
                      </a:r>
                      <a:r>
                        <a:rPr lang="en-CA" sz="1100" b="1" baseline="0" dirty="0" smtClean="0"/>
                        <a:t> templates:</a:t>
                      </a:r>
                    </a:p>
                    <a:p>
                      <a:pPr marL="539750" indent="-90488" algn="l"/>
                      <a:endParaRPr lang="en-CA" sz="500" b="1" dirty="0" smtClean="0"/>
                    </a:p>
                    <a:p>
                      <a:pPr marL="449262" indent="0" algn="l">
                        <a:spcAft>
                          <a:spcPts val="300"/>
                        </a:spcAft>
                        <a:buSzPct val="175000"/>
                        <a:buNone/>
                      </a:pPr>
                      <a:r>
                        <a:rPr lang="en-CA" sz="1100" b="0" dirty="0" smtClean="0">
                          <a:solidFill>
                            <a:schemeClr val="tx1"/>
                          </a:solidFill>
                        </a:rPr>
                        <a:t>Wireless</a:t>
                      </a:r>
                      <a:r>
                        <a:rPr lang="en-CA" sz="1100" b="0" baseline="0" dirty="0" smtClean="0">
                          <a:solidFill>
                            <a:schemeClr val="tx1"/>
                          </a:solidFill>
                        </a:rPr>
                        <a:t> </a:t>
                      </a:r>
                      <a:r>
                        <a:rPr lang="en-CA" sz="1100" b="0" dirty="0" smtClean="0">
                          <a:solidFill>
                            <a:schemeClr val="tx1"/>
                          </a:solidFill>
                        </a:rPr>
                        <a:t>LAN</a:t>
                      </a:r>
                      <a:r>
                        <a:rPr lang="en-CA" sz="1100" b="0" baseline="0" dirty="0" smtClean="0">
                          <a:solidFill>
                            <a:schemeClr val="tx1"/>
                          </a:solidFill>
                        </a:rPr>
                        <a:t> Requirements Gathering Tool</a:t>
                      </a:r>
                      <a:endParaRPr lang="en-CA" sz="1100" b="0" dirty="0" smtClean="0">
                        <a:solidFill>
                          <a:schemeClr val="tx1"/>
                        </a:solidFill>
                      </a:endParaRPr>
                    </a:p>
                  </a:txBody>
                  <a:tcPr>
                    <a:lnL w="57150" cap="flat" cmpd="sng" algn="ctr">
                      <a:solidFill>
                        <a:srgbClr val="FFFFFF"/>
                      </a:solid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DB7C3">
                        <a:lumMod val="20000"/>
                        <a:lumOff val="8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539750" indent="-90488" algn="l"/>
                      <a:endParaRPr lang="en-CA" sz="1100" b="0" dirty="0" smtClean="0">
                        <a:solidFill>
                          <a:schemeClr val="tx1"/>
                        </a:solidFill>
                      </a:endParaRPr>
                    </a:p>
                  </a:txBody>
                  <a:tcPr>
                    <a:lnL w="57150" cap="flat" cmpd="sng" algn="ctr">
                      <a:solidFill>
                        <a:srgbClr val="FFFFFF"/>
                      </a:solid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DB7C3">
                        <a:lumMod val="20000"/>
                        <a:lumOff val="80000"/>
                      </a:srgbClr>
                    </a:solidFill>
                  </a:tcPr>
                </a:tc>
              </a:tr>
              <a:tr h="596691">
                <a:tc gridSpan="3">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pitchFamily="34" charset="0"/>
                          <a:cs typeface="Arial" pitchFamily="34" charset="0"/>
                        </a:rPr>
                        <a:t>Phase 1 Results &amp; Insights:</a:t>
                      </a:r>
                    </a:p>
                    <a:p>
                      <a:pPr marL="447675" indent="-179388">
                        <a:buFont typeface="Arial" panose="020B0604020202020204" pitchFamily="34" charset="0"/>
                        <a:buChar char="•"/>
                      </a:pPr>
                      <a:r>
                        <a:rPr lang="en-CA" sz="1000" dirty="0" smtClean="0"/>
                        <a:t>Decision of whether to proceed with the project.</a:t>
                      </a:r>
                    </a:p>
                    <a:p>
                      <a:pPr marL="447675" indent="-179388">
                        <a:buFont typeface="Arial" panose="020B0604020202020204" pitchFamily="34" charset="0"/>
                        <a:buChar char="•"/>
                      </a:pPr>
                      <a:r>
                        <a:rPr lang="en-CA" sz="1000" dirty="0" smtClean="0"/>
                        <a:t>Alignment between business</a:t>
                      </a:r>
                      <a:r>
                        <a:rPr lang="en-CA" sz="1000" baseline="0" dirty="0" smtClean="0"/>
                        <a:t> context and technical requirements.</a:t>
                      </a:r>
                      <a:endParaRPr lang="en-CA" sz="1000" dirty="0"/>
                    </a:p>
                  </a:txBody>
                  <a:tcPr>
                    <a:lnL w="12700" cap="flat" cmpd="sng" algn="ctr">
                      <a:noFill/>
                      <a:prstDash val="solid"/>
                      <a:round/>
                      <a:headEnd type="none" w="med" len="med"/>
                      <a:tailEnd type="none" w="med" len="med"/>
                    </a:lnL>
                    <a:lnR w="57150" cap="flat" cmpd="sng" algn="ctr">
                      <a:no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DAB9E"/>
                    </a:solidFill>
                  </a:tcPr>
                </a:tc>
                <a:tc hMerge="1">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447675" indent="-179388">
                        <a:buFont typeface="Arial" panose="020B0604020202020204" pitchFamily="34" charset="0"/>
                        <a:buChar char="•"/>
                      </a:pPr>
                      <a:endParaRPr lang="en-CA" sz="1000" dirty="0"/>
                    </a:p>
                  </a:txBody>
                  <a:tcPr>
                    <a:lnL w="12700" cap="flat" cmpd="sng" algn="ctr">
                      <a:no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DAB9E"/>
                    </a:solidFill>
                  </a:tcPr>
                </a:tc>
              </a:tr>
            </a:tbl>
          </a:graphicData>
        </a:graphic>
      </p:graphicFrame>
      <p:pic>
        <p:nvPicPr>
          <p:cNvPr id="19" name="Picture 1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84232" y="2910556"/>
            <a:ext cx="338488" cy="304923"/>
          </a:xfrm>
          <a:prstGeom prst="rect">
            <a:avLst/>
          </a:prstGeom>
        </p:spPr>
      </p:pic>
      <p:grpSp>
        <p:nvGrpSpPr>
          <p:cNvPr id="20" name="Group 25"/>
          <p:cNvGrpSpPr/>
          <p:nvPr>
            <p:custDataLst>
              <p:tags r:id="rId1"/>
            </p:custDataLst>
          </p:nvPr>
        </p:nvGrpSpPr>
        <p:grpSpPr>
          <a:xfrm>
            <a:off x="319988" y="4339056"/>
            <a:ext cx="266976" cy="250703"/>
            <a:chOff x="3375893" y="3714688"/>
            <a:chExt cx="815991" cy="792088"/>
          </a:xfrm>
          <a:solidFill>
            <a:schemeClr val="bg1">
              <a:lumMod val="85000"/>
            </a:schemeClr>
          </a:solidFill>
        </p:grpSpPr>
        <p:sp>
          <p:nvSpPr>
            <p:cNvPr id="21" name="Rounded Rectangle 20"/>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22" name="Picture 21" descr="tool.wmf"/>
            <p:cNvPicPr>
              <a:picLocks noChangeAspect="1"/>
            </p:cNvPicPr>
            <p:nvPr>
              <p:custDataLst>
                <p:tags r:id="rId6"/>
              </p:custDataLst>
            </p:nvPr>
          </p:nvPicPr>
          <p:blipFill>
            <a:blip r:embed="rId9" cstate="print"/>
            <a:stretch>
              <a:fillRect/>
            </a:stretch>
          </p:blipFill>
          <p:spPr>
            <a:xfrm>
              <a:off x="3463829" y="3795627"/>
              <a:ext cx="633902" cy="614791"/>
            </a:xfrm>
            <a:prstGeom prst="rect">
              <a:avLst/>
            </a:prstGeom>
            <a:grpFill/>
          </p:spPr>
        </p:pic>
      </p:grpSp>
      <p:pic>
        <p:nvPicPr>
          <p:cNvPr id="25" name="Picture 4" descr="http://static.infotech.com/images/icons/excel-icon-20x20.png"/>
          <p:cNvPicPr>
            <a:picLocks noChangeAspect="1" noChangeArrowheads="1"/>
          </p:cNvPicPr>
          <p:nvPr/>
        </p:nvPicPr>
        <p:blipFill>
          <a:blip r:embed="rId10" cstate="print"/>
          <a:srcRect/>
          <a:stretch>
            <a:fillRect/>
          </a:stretch>
        </p:blipFill>
        <p:spPr bwMode="auto">
          <a:xfrm>
            <a:off x="442833" y="5438790"/>
            <a:ext cx="157438" cy="157438"/>
          </a:xfrm>
          <a:prstGeom prst="rect">
            <a:avLst/>
          </a:prstGeom>
          <a:noFill/>
        </p:spPr>
      </p:pic>
      <p:pic>
        <p:nvPicPr>
          <p:cNvPr id="37" name="Picture 3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039722" y="2910896"/>
            <a:ext cx="338488" cy="304923"/>
          </a:xfrm>
          <a:prstGeom prst="rect">
            <a:avLst/>
          </a:prstGeom>
        </p:spPr>
      </p:pic>
      <p:grpSp>
        <p:nvGrpSpPr>
          <p:cNvPr id="38" name="Group 25"/>
          <p:cNvGrpSpPr/>
          <p:nvPr>
            <p:custDataLst>
              <p:tags r:id="rId2"/>
            </p:custDataLst>
          </p:nvPr>
        </p:nvGrpSpPr>
        <p:grpSpPr>
          <a:xfrm>
            <a:off x="3076495" y="4313438"/>
            <a:ext cx="266976" cy="250703"/>
            <a:chOff x="3375893" y="3714688"/>
            <a:chExt cx="815991" cy="792088"/>
          </a:xfrm>
          <a:solidFill>
            <a:schemeClr val="bg1">
              <a:lumMod val="85000"/>
            </a:schemeClr>
          </a:solidFill>
        </p:grpSpPr>
        <p:sp>
          <p:nvSpPr>
            <p:cNvPr id="39" name="Rounded Rectangle 38"/>
            <p:cNvSpPr/>
            <p:nvPr>
              <p:custDataLst>
                <p:tags r:id="rId3"/>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40" name="Picture 39" descr="tool.wmf"/>
            <p:cNvPicPr>
              <a:picLocks noChangeAspect="1"/>
            </p:cNvPicPr>
            <p:nvPr>
              <p:custDataLst>
                <p:tags r:id="rId4"/>
              </p:custDataLst>
            </p:nvPr>
          </p:nvPicPr>
          <p:blipFill>
            <a:blip r:embed="rId9" cstate="print"/>
            <a:stretch>
              <a:fillRect/>
            </a:stretch>
          </p:blipFill>
          <p:spPr>
            <a:xfrm>
              <a:off x="3463829" y="3795627"/>
              <a:ext cx="633902" cy="614791"/>
            </a:xfrm>
            <a:prstGeom prst="rect">
              <a:avLst/>
            </a:prstGeom>
            <a:grpFill/>
          </p:spPr>
        </p:pic>
      </p:grpSp>
      <p:pic>
        <p:nvPicPr>
          <p:cNvPr id="41" name="Picture 4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005660" y="2904467"/>
            <a:ext cx="338488" cy="304923"/>
          </a:xfrm>
          <a:prstGeom prst="rect">
            <a:avLst/>
          </a:prstGeom>
        </p:spPr>
      </p:pic>
      <p:pic>
        <p:nvPicPr>
          <p:cNvPr id="47" name="Picture 4" descr="http://static.infotech.com/images/icons/excel-icon-20x20.png"/>
          <p:cNvPicPr>
            <a:picLocks noChangeAspect="1" noChangeArrowheads="1"/>
          </p:cNvPicPr>
          <p:nvPr/>
        </p:nvPicPr>
        <p:blipFill>
          <a:blip r:embed="rId10" cstate="print"/>
          <a:srcRect/>
          <a:stretch>
            <a:fillRect/>
          </a:stretch>
        </p:blipFill>
        <p:spPr bwMode="auto">
          <a:xfrm>
            <a:off x="3186033" y="5438790"/>
            <a:ext cx="157438" cy="157438"/>
          </a:xfrm>
          <a:prstGeom prst="rect">
            <a:avLst/>
          </a:prstGeom>
          <a:noFill/>
        </p:spPr>
      </p:pic>
      <p:sp>
        <p:nvSpPr>
          <p:cNvPr id="17"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6213" indent="-176213" eaLnBrk="0" hangingPunct="0">
              <a:spcBef>
                <a:spcPts val="0"/>
              </a:spcBef>
              <a:spcAft>
                <a:spcPts val="450"/>
              </a:spcAft>
              <a:buClr>
                <a:srgbClr val="333333"/>
              </a:buClr>
              <a:buSzPct val="100000"/>
              <a:buFont typeface="Arial" pitchFamily="34" charset="0"/>
              <a:buBlip>
                <a:blip r:embed="rId11"/>
              </a:buBlip>
              <a:defRPr/>
            </a:pPr>
            <a:r>
              <a:rPr lang="en-US" sz="1400" b="1" dirty="0">
                <a:solidFill>
                  <a:srgbClr val="333333"/>
                </a:solidFill>
                <a:cs typeface="Open Sans"/>
              </a:rPr>
              <a:t>Call 1-888-670-8889 </a:t>
            </a:r>
            <a:r>
              <a:rPr lang="en-US" sz="1400" dirty="0">
                <a:solidFill>
                  <a:srgbClr val="333333"/>
                </a:solidFill>
                <a:cs typeface="Open Sans"/>
              </a:rPr>
              <a:t>or email </a:t>
            </a:r>
            <a:r>
              <a:rPr lang="en-US" sz="1400" dirty="0" smtClean="0">
                <a:solidFill>
                  <a:srgbClr val="333333"/>
                </a:solidFill>
                <a:cs typeface="Open Sans"/>
                <a:hlinkClick r:id="rId12"/>
              </a:rPr>
              <a:t>GuidedImplementations@InfoTech.com</a:t>
            </a:r>
            <a:r>
              <a:rPr lang="en-US" sz="1400" dirty="0" smtClean="0">
                <a:solidFill>
                  <a:srgbClr val="333333"/>
                </a:solidFill>
                <a:cs typeface="Open Sans"/>
              </a:rPr>
              <a:t> for more information. </a:t>
            </a:r>
            <a:endParaRPr lang="en-US" sz="1400" dirty="0">
              <a:solidFill>
                <a:srgbClr val="333333"/>
              </a:solidFill>
              <a:cs typeface="Open Sans"/>
            </a:endParaRPr>
          </a:p>
        </p:txBody>
      </p:sp>
      <p:grpSp>
        <p:nvGrpSpPr>
          <p:cNvPr id="18" name="Group 17"/>
          <p:cNvGrpSpPr/>
          <p:nvPr/>
        </p:nvGrpSpPr>
        <p:grpSpPr>
          <a:xfrm>
            <a:off x="0" y="6422955"/>
            <a:ext cx="9144000" cy="437555"/>
            <a:chOff x="0" y="6422955"/>
            <a:chExt cx="9144000" cy="437555"/>
          </a:xfrm>
        </p:grpSpPr>
        <p:pic>
          <p:nvPicPr>
            <p:cNvPr id="23" name="Picture 3">
              <a:hlinkClick r:id="rId13"/>
            </p:cNvPr>
            <p:cNvPicPr>
              <a:picLocks noChangeAspect="1" noChangeArrowheads="1"/>
            </p:cNvPicPr>
            <p:nvPr/>
          </p:nvPicPr>
          <p:blipFill>
            <a:blip r:embed="rId14" cstate="print"/>
            <a:srcRect/>
            <a:stretch>
              <a:fillRect/>
            </a:stretch>
          </p:blipFill>
          <p:spPr bwMode="auto">
            <a:xfrm>
              <a:off x="0" y="6422955"/>
              <a:ext cx="9144000" cy="437555"/>
            </a:xfrm>
            <a:prstGeom prst="rect">
              <a:avLst/>
            </a:prstGeom>
            <a:noFill/>
            <a:ln w="9525">
              <a:noFill/>
              <a:miter lim="800000"/>
              <a:headEnd/>
              <a:tailEnd/>
            </a:ln>
          </p:spPr>
        </p:pic>
        <p:pic>
          <p:nvPicPr>
            <p:cNvPr id="24" name="Picture 23" descr="itrg-logo.png"/>
            <p:cNvPicPr>
              <a:picLocks noChangeAspect="1"/>
            </p:cNvPicPr>
            <p:nvPr/>
          </p:nvPicPr>
          <p:blipFill>
            <a:blip r:embed="rId1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86229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BYOE, device proliferation, and bandwidth intensive content are driving wireless network build and refresh projects</a:t>
            </a:r>
            <a:endParaRPr lang="en-CA" dirty="0"/>
          </a:p>
        </p:txBody>
      </p:sp>
      <p:sp>
        <p:nvSpPr>
          <p:cNvPr id="5" name="Rectangle 4"/>
          <p:cNvSpPr/>
          <p:nvPr/>
        </p:nvSpPr>
        <p:spPr>
          <a:xfrm>
            <a:off x="251519" y="1666310"/>
            <a:ext cx="5504428" cy="90991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CA" sz="1600" b="1" dirty="0" smtClean="0"/>
              <a:t>Bring your own everything</a:t>
            </a:r>
          </a:p>
          <a:p>
            <a:r>
              <a:rPr lang="en-CA" sz="1200" dirty="0" smtClean="0"/>
              <a:t>Personal devices are in almost every workplace and employees are demanding the ability to use the corporate network. Of organizations, 55% already explicitly allow the use of personal devices for work purposes.</a:t>
            </a:r>
            <a:endParaRPr lang="en-CA" sz="1200" dirty="0"/>
          </a:p>
        </p:txBody>
      </p:sp>
      <p:sp>
        <p:nvSpPr>
          <p:cNvPr id="6" name="Rectangle 5"/>
          <p:cNvSpPr/>
          <p:nvPr/>
        </p:nvSpPr>
        <p:spPr>
          <a:xfrm>
            <a:off x="251519" y="3266249"/>
            <a:ext cx="5504427" cy="142652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CA" sz="1600" b="1" dirty="0" smtClean="0"/>
              <a:t>Demand for capacity</a:t>
            </a:r>
          </a:p>
          <a:p>
            <a:r>
              <a:rPr lang="en-CA" sz="1200" dirty="0" smtClean="0"/>
              <a:t>There is an increased demand for capacity due to the following:</a:t>
            </a:r>
          </a:p>
          <a:p>
            <a:pPr marL="228600" indent="-228600">
              <a:buAutoNum type="arabicPeriod"/>
            </a:pPr>
            <a:r>
              <a:rPr lang="en-CA" sz="1200" dirty="0" smtClean="0"/>
              <a:t>Growth of number of devices per user.</a:t>
            </a:r>
          </a:p>
          <a:p>
            <a:pPr marL="628650" lvl="1" indent="-171450">
              <a:buFont typeface="Arial" panose="020B0604020202020204" pitchFamily="34" charset="0"/>
              <a:buChar char="•"/>
            </a:pPr>
            <a:r>
              <a:rPr lang="en-CA" sz="1200" b="1" dirty="0"/>
              <a:t>There were approximately 16 billion active wireless connected devices in 2014, and this number is expected to reach 40.9 billion in </a:t>
            </a:r>
            <a:r>
              <a:rPr lang="en-CA" sz="1200" b="1" dirty="0" smtClean="0"/>
              <a:t>2020 </a:t>
            </a:r>
            <a:r>
              <a:rPr lang="en-CA" sz="1200" dirty="0" smtClean="0"/>
              <a:t>(</a:t>
            </a:r>
            <a:r>
              <a:rPr lang="en-CA" sz="1200" dirty="0"/>
              <a:t>ABI Research, 2014</a:t>
            </a:r>
            <a:r>
              <a:rPr lang="en-CA" sz="1200" dirty="0" smtClean="0"/>
              <a:t>).</a:t>
            </a:r>
            <a:endParaRPr lang="en-CA" sz="1200" dirty="0"/>
          </a:p>
          <a:p>
            <a:pPr marL="228600" indent="-228600">
              <a:buAutoNum type="arabicPeriod"/>
            </a:pPr>
            <a:r>
              <a:rPr lang="en-CA" sz="1200" dirty="0" smtClean="0"/>
              <a:t>Users are accessing more bandwidth intensive content.</a:t>
            </a:r>
            <a:endParaRPr lang="en-CA" sz="1200" dirty="0"/>
          </a:p>
        </p:txBody>
      </p:sp>
      <p:sp>
        <p:nvSpPr>
          <p:cNvPr id="7" name="Rectangle 6"/>
          <p:cNvSpPr/>
          <p:nvPr/>
        </p:nvSpPr>
        <p:spPr>
          <a:xfrm>
            <a:off x="251520" y="4742777"/>
            <a:ext cx="5504426" cy="86978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CA" sz="1600" b="1" dirty="0" smtClean="0"/>
              <a:t>Increased user expectations</a:t>
            </a:r>
          </a:p>
          <a:p>
            <a:r>
              <a:rPr lang="en-CA" sz="1200" dirty="0" smtClean="0"/>
              <a:t>Wi-Fi has become widespread in homes and users want the same kind of accessibility and speed they have at home – fast Wi-Fi when they want it, where they want it.</a:t>
            </a:r>
            <a:endParaRPr lang="en-CA" sz="1200" dirty="0"/>
          </a:p>
        </p:txBody>
      </p:sp>
      <p:sp>
        <p:nvSpPr>
          <p:cNvPr id="8" name="Rectangle 7"/>
          <p:cNvSpPr/>
          <p:nvPr/>
        </p:nvSpPr>
        <p:spPr>
          <a:xfrm>
            <a:off x="251520" y="5662558"/>
            <a:ext cx="5504426" cy="67960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CA" sz="1600" b="1" dirty="0" smtClean="0"/>
              <a:t>New standards (802.11ac)</a:t>
            </a:r>
          </a:p>
          <a:p>
            <a:r>
              <a:rPr lang="en-CA" sz="1200" dirty="0" smtClean="0"/>
              <a:t>Devices are made for the new standards and the old standards are getting slowly phased out. </a:t>
            </a:r>
            <a:endParaRPr lang="en-CA" sz="1200" dirty="0"/>
          </a:p>
        </p:txBody>
      </p:sp>
      <p:sp>
        <p:nvSpPr>
          <p:cNvPr id="9" name="TextBox 8"/>
          <p:cNvSpPr txBox="1"/>
          <p:nvPr/>
        </p:nvSpPr>
        <p:spPr>
          <a:xfrm>
            <a:off x="2499773" y="1292546"/>
            <a:ext cx="1007918" cy="338554"/>
          </a:xfrm>
          <a:prstGeom prst="rect">
            <a:avLst/>
          </a:prstGeom>
          <a:noFill/>
        </p:spPr>
        <p:txBody>
          <a:bodyPr wrap="square" rtlCol="0">
            <a:spAutoFit/>
          </a:bodyPr>
          <a:lstStyle/>
          <a:p>
            <a:pPr algn="ctr"/>
            <a:r>
              <a:rPr lang="en-CA" sz="1600" b="1" dirty="0" smtClean="0"/>
              <a:t>Drivers</a:t>
            </a:r>
            <a:endParaRPr lang="en-CA" sz="1600" b="1"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3654" y="3131829"/>
            <a:ext cx="2263646" cy="1695366"/>
          </a:xfrm>
          <a:prstGeom prst="rect">
            <a:avLst/>
          </a:prstGeom>
        </p:spPr>
      </p:pic>
      <p:sp>
        <p:nvSpPr>
          <p:cNvPr id="15" name="Chevron 14"/>
          <p:cNvSpPr/>
          <p:nvPr/>
        </p:nvSpPr>
        <p:spPr>
          <a:xfrm>
            <a:off x="5870723" y="3606449"/>
            <a:ext cx="500000" cy="598118"/>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0" name="Rectangle 9"/>
          <p:cNvSpPr/>
          <p:nvPr/>
        </p:nvSpPr>
        <p:spPr>
          <a:xfrm>
            <a:off x="251519" y="2626221"/>
            <a:ext cx="5504428" cy="59002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CA" sz="1600" b="1" dirty="0" smtClean="0"/>
              <a:t>Internet of things</a:t>
            </a:r>
          </a:p>
          <a:p>
            <a:r>
              <a:rPr lang="en-CA" sz="1200" dirty="0" smtClean="0"/>
              <a:t>The “internet of things” is driving increased demand for capacity and reliability</a:t>
            </a:r>
            <a:r>
              <a:rPr lang="en-CA" sz="1200" dirty="0"/>
              <a:t>.</a:t>
            </a:r>
          </a:p>
        </p:txBody>
      </p:sp>
      <p:grpSp>
        <p:nvGrpSpPr>
          <p:cNvPr id="11" name="Group 10"/>
          <p:cNvGrpSpPr/>
          <p:nvPr/>
        </p:nvGrpSpPr>
        <p:grpSpPr>
          <a:xfrm>
            <a:off x="0" y="6422955"/>
            <a:ext cx="9144000" cy="437555"/>
            <a:chOff x="0" y="6422955"/>
            <a:chExt cx="9144000" cy="437555"/>
          </a:xfrm>
        </p:grpSpPr>
        <p:pic>
          <p:nvPicPr>
            <p:cNvPr id="13"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4" name="Picture 13"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650130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Assess your current network challenges and project drivers</a:t>
            </a:r>
            <a:endParaRPr lang="en-CA" dirty="0"/>
          </a:p>
        </p:txBody>
      </p:sp>
      <p:sp>
        <p:nvSpPr>
          <p:cNvPr id="3" name="Text Placeholder 2"/>
          <p:cNvSpPr>
            <a:spLocks noGrp="1"/>
          </p:cNvSpPr>
          <p:nvPr>
            <p:ph type="body" sz="quarter" idx="10"/>
          </p:nvPr>
        </p:nvSpPr>
        <p:spPr/>
        <p:txBody>
          <a:bodyPr/>
          <a:lstStyle/>
          <a:p>
            <a:r>
              <a:rPr lang="en-CA" dirty="0" smtClean="0"/>
              <a:t>1.1</a:t>
            </a:r>
            <a:endParaRPr lang="en-CA" dirty="0"/>
          </a:p>
        </p:txBody>
      </p:sp>
      <p:cxnSp>
        <p:nvCxnSpPr>
          <p:cNvPr id="4" name="Straight Connector 3"/>
          <p:cNvCxnSpPr/>
          <p:nvPr/>
        </p:nvCxnSpPr>
        <p:spPr>
          <a:xfrm>
            <a:off x="251520" y="1124744"/>
            <a:ext cx="8568952"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 name="Text Placeholder 4"/>
          <p:cNvSpPr txBox="1">
            <a:spLocks/>
          </p:cNvSpPr>
          <p:nvPr/>
        </p:nvSpPr>
        <p:spPr>
          <a:xfrm>
            <a:off x="249302" y="1232756"/>
            <a:ext cx="8627997" cy="1915689"/>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800" b="1" dirty="0" smtClean="0"/>
              <a:t>Why are you considering building or refreshing your WLAN?</a:t>
            </a:r>
          </a:p>
          <a:p>
            <a:pPr marL="0" indent="0">
              <a:buNone/>
            </a:pPr>
            <a:endParaRPr lang="en-CA" dirty="0" smtClean="0"/>
          </a:p>
          <a:p>
            <a:pPr marL="0" indent="0">
              <a:buNone/>
            </a:pPr>
            <a:r>
              <a:rPr lang="en-CA" b="1" dirty="0" smtClean="0"/>
              <a:t>Sticky Note Exercise</a:t>
            </a:r>
          </a:p>
          <a:p>
            <a:pPr marL="0" indent="0">
              <a:buNone/>
            </a:pPr>
            <a:r>
              <a:rPr lang="en-CA" dirty="0" smtClean="0"/>
              <a:t>Participants:</a:t>
            </a:r>
          </a:p>
          <a:p>
            <a:r>
              <a:rPr lang="en-CA" dirty="0" smtClean="0"/>
              <a:t>IT Director/CIO</a:t>
            </a:r>
          </a:p>
          <a:p>
            <a:r>
              <a:rPr lang="en-CA" dirty="0" smtClean="0"/>
              <a:t>Infrastructure manager/VP</a:t>
            </a:r>
          </a:p>
          <a:p>
            <a:r>
              <a:rPr lang="en-CA" dirty="0" smtClean="0"/>
              <a:t>Network manager</a:t>
            </a:r>
          </a:p>
          <a:p>
            <a:r>
              <a:rPr lang="en-CA" dirty="0" smtClean="0"/>
              <a:t>Network team</a:t>
            </a:r>
          </a:p>
          <a:p>
            <a:pPr marL="0" indent="0">
              <a:buNone/>
            </a:pPr>
            <a:endParaRPr lang="en-CA" dirty="0"/>
          </a:p>
        </p:txBody>
      </p:sp>
      <p:sp>
        <p:nvSpPr>
          <p:cNvPr id="6" name="TextBox 5"/>
          <p:cNvSpPr txBox="1"/>
          <p:nvPr/>
        </p:nvSpPr>
        <p:spPr>
          <a:xfrm>
            <a:off x="249301" y="3256456"/>
            <a:ext cx="8627997" cy="1791260"/>
          </a:xfrm>
          <a:prstGeom prst="rect">
            <a:avLst/>
          </a:prstGeom>
          <a:noFill/>
        </p:spPr>
        <p:txBody>
          <a:bodyPr wrap="square" rtlCol="0">
            <a:spAutoFit/>
          </a:bodyPr>
          <a:lstStyle/>
          <a:p>
            <a:r>
              <a:rPr lang="en-CA" sz="1200" dirty="0" smtClean="0"/>
              <a:t>Steps:</a:t>
            </a:r>
            <a:endParaRPr lang="en-CA" sz="1200" dirty="0"/>
          </a:p>
          <a:p>
            <a:pPr marL="180975" indent="-180975" fontAlgn="base">
              <a:spcBef>
                <a:spcPct val="20000"/>
              </a:spcBef>
              <a:spcAft>
                <a:spcPct val="0"/>
              </a:spcAft>
              <a:buClr>
                <a:schemeClr val="tx1"/>
              </a:buClr>
              <a:buSzPct val="120000"/>
              <a:buFont typeface="Arial" pitchFamily="34" charset="0"/>
              <a:buChar char="•"/>
            </a:pPr>
            <a:r>
              <a:rPr lang="en-CA" sz="1200" dirty="0"/>
              <a:t>Pass a stack of sticky notes to each participant.</a:t>
            </a:r>
          </a:p>
          <a:p>
            <a:pPr marL="180975" indent="-180975" fontAlgn="base">
              <a:spcBef>
                <a:spcPct val="20000"/>
              </a:spcBef>
              <a:spcAft>
                <a:spcPct val="0"/>
              </a:spcAft>
              <a:buClr>
                <a:schemeClr val="tx1"/>
              </a:buClr>
              <a:buSzPct val="120000"/>
              <a:buFont typeface="Arial" pitchFamily="34" charset="0"/>
              <a:buChar char="•"/>
            </a:pPr>
            <a:r>
              <a:rPr lang="en-CA" sz="1200" dirty="0"/>
              <a:t>Within </a:t>
            </a:r>
            <a:r>
              <a:rPr lang="en-CA" sz="1200" dirty="0" smtClean="0"/>
              <a:t>three </a:t>
            </a:r>
            <a:r>
              <a:rPr lang="en-CA" sz="1200" dirty="0"/>
              <a:t>minutes, come up with as many current network challenges as possible.</a:t>
            </a:r>
          </a:p>
          <a:p>
            <a:pPr marL="180975" indent="-180975" fontAlgn="base">
              <a:spcBef>
                <a:spcPct val="20000"/>
              </a:spcBef>
              <a:spcAft>
                <a:spcPct val="0"/>
              </a:spcAft>
              <a:buClr>
                <a:schemeClr val="tx1"/>
              </a:buClr>
              <a:buSzPct val="120000"/>
              <a:buFont typeface="Arial" pitchFamily="34" charset="0"/>
              <a:buChar char="•"/>
            </a:pPr>
            <a:r>
              <a:rPr lang="en-CA" sz="1200" dirty="0"/>
              <a:t>Have each participant post their sticky notes on a whiteboard and group related </a:t>
            </a:r>
            <a:r>
              <a:rPr lang="en-CA" sz="1200" dirty="0" smtClean="0"/>
              <a:t>challenges.</a:t>
            </a:r>
            <a:endParaRPr lang="en-CA" sz="1200" dirty="0"/>
          </a:p>
          <a:p>
            <a:pPr marL="180975" indent="-180975" fontAlgn="base">
              <a:spcBef>
                <a:spcPct val="20000"/>
              </a:spcBef>
              <a:spcAft>
                <a:spcPct val="0"/>
              </a:spcAft>
              <a:buClr>
                <a:schemeClr val="tx1"/>
              </a:buClr>
              <a:buSzPct val="120000"/>
              <a:buFont typeface="Arial" pitchFamily="34" charset="0"/>
              <a:buChar char="•"/>
            </a:pPr>
            <a:r>
              <a:rPr lang="en-CA" sz="1200" dirty="0"/>
              <a:t>Which of these challenges are drivers </a:t>
            </a:r>
            <a:r>
              <a:rPr lang="en-CA" sz="1200" dirty="0" smtClean="0"/>
              <a:t>for </a:t>
            </a:r>
            <a:r>
              <a:rPr lang="en-CA" sz="1200" dirty="0"/>
              <a:t>doing this project</a:t>
            </a:r>
            <a:r>
              <a:rPr lang="en-CA" sz="1200" dirty="0" smtClean="0"/>
              <a:t>?</a:t>
            </a:r>
          </a:p>
          <a:p>
            <a:pPr marL="638175" lvl="1" indent="-180975" fontAlgn="base">
              <a:spcBef>
                <a:spcPct val="20000"/>
              </a:spcBef>
              <a:spcAft>
                <a:spcPct val="0"/>
              </a:spcAft>
              <a:buClr>
                <a:schemeClr val="tx1"/>
              </a:buClr>
              <a:buSzPct val="120000"/>
              <a:buFont typeface="Courier New" panose="02070309020205020404" pitchFamily="49" charset="0"/>
              <a:buChar char="o"/>
            </a:pPr>
            <a:r>
              <a:rPr lang="en-CA" sz="1200" dirty="0" smtClean="0"/>
              <a:t>Include discussions around current number of users and devices, the growth of users and devices, user expectations, capacity constraints, etc.</a:t>
            </a:r>
          </a:p>
          <a:p>
            <a:pPr marL="180975" indent="-180975" fontAlgn="base">
              <a:spcBef>
                <a:spcPct val="20000"/>
              </a:spcBef>
              <a:spcAft>
                <a:spcPct val="0"/>
              </a:spcAft>
              <a:buClr>
                <a:schemeClr val="tx1"/>
              </a:buClr>
              <a:buSzPct val="120000"/>
              <a:buFont typeface="Arial" pitchFamily="34" charset="0"/>
              <a:buChar char="•"/>
            </a:pPr>
            <a:r>
              <a:rPr lang="en-CA" sz="1200" dirty="0" smtClean="0"/>
              <a:t>Record your current challenges and project drivers into your business case template.</a:t>
            </a:r>
            <a:endParaRPr lang="en-CA" sz="1200" dirty="0"/>
          </a:p>
        </p:txBody>
      </p:sp>
      <p:sp>
        <p:nvSpPr>
          <p:cNvPr id="7" name="Pentagon 6"/>
          <p:cNvSpPr/>
          <p:nvPr>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8" name="Group 25"/>
          <p:cNvGrpSpPr/>
          <p:nvPr>
            <p:custDataLst>
              <p:tags r:id="rId2"/>
            </p:custDataLst>
          </p:nvPr>
        </p:nvGrpSpPr>
        <p:grpSpPr>
          <a:xfrm>
            <a:off x="4126861" y="5463937"/>
            <a:ext cx="875098" cy="849464"/>
            <a:chOff x="3375893" y="3714688"/>
            <a:chExt cx="815991" cy="792088"/>
          </a:xfrm>
          <a:solidFill>
            <a:schemeClr val="bg1">
              <a:lumMod val="85000"/>
            </a:schemeClr>
          </a:solidFill>
        </p:grpSpPr>
        <p:sp>
          <p:nvSpPr>
            <p:cNvPr id="9" name="Rounded Rectangle 8"/>
            <p:cNvSpPr/>
            <p:nvPr>
              <p:custDataLst>
                <p:tags r:id="rId4"/>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10" name="Picture 9" descr="tool.wmf"/>
            <p:cNvPicPr>
              <a:picLocks noChangeAspect="1"/>
            </p:cNvPicPr>
            <p:nvPr>
              <p:custDataLst>
                <p:tags r:id="rId5"/>
              </p:custDataLst>
            </p:nvPr>
          </p:nvPicPr>
          <p:blipFill>
            <a:blip r:embed="rId7" cstate="print"/>
            <a:stretch>
              <a:fillRect/>
            </a:stretch>
          </p:blipFill>
          <p:spPr>
            <a:xfrm>
              <a:off x="3463829" y="3795631"/>
              <a:ext cx="633902" cy="614790"/>
            </a:xfrm>
            <a:prstGeom prst="rect">
              <a:avLst/>
            </a:prstGeom>
            <a:grpFill/>
          </p:spPr>
        </p:pic>
      </p:grpSp>
      <p:pic>
        <p:nvPicPr>
          <p:cNvPr id="11" name="Picture 10" descr="tool.wmf"/>
          <p:cNvPicPr>
            <a:picLocks noChangeAspect="1"/>
          </p:cNvPicPr>
          <p:nvPr>
            <p:custDataLst>
              <p:tags r:id="rId3"/>
            </p:custDataLst>
          </p:nvPr>
        </p:nvPicPr>
        <p:blipFill>
          <a:blip r:embed="rId7" cstate="print"/>
          <a:stretch>
            <a:fillRect/>
          </a:stretch>
        </p:blipFill>
        <p:spPr>
          <a:xfrm>
            <a:off x="4221165" y="5550742"/>
            <a:ext cx="679819" cy="659323"/>
          </a:xfrm>
          <a:prstGeom prst="rect">
            <a:avLst/>
          </a:prstGeom>
        </p:spPr>
      </p:pic>
      <p:sp>
        <p:nvSpPr>
          <p:cNvPr id="12" name="Rounded Rectangular Callout 11"/>
          <p:cNvSpPr/>
          <p:nvPr/>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sp>
        <p:nvSpPr>
          <p:cNvPr id="13" name="Text Placeholder 11"/>
          <p:cNvSpPr txBox="1">
            <a:spLocks/>
          </p:cNvSpPr>
          <p:nvPr/>
        </p:nvSpPr>
        <p:spPr bwMode="auto">
          <a:xfrm>
            <a:off x="5096264" y="5605766"/>
            <a:ext cx="3489385" cy="6042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CA" sz="1400" b="0" dirty="0" smtClean="0">
                <a:solidFill>
                  <a:schemeClr val="tx1"/>
                </a:solidFill>
              </a:rPr>
              <a:t>Transfer your current challenges and drivers to the </a:t>
            </a:r>
            <a:r>
              <a:rPr lang="en-CA" sz="1400" b="0" i="1" dirty="0" smtClean="0">
                <a:solidFill>
                  <a:schemeClr val="tx1"/>
                </a:solidFill>
                <a:hlinkClick r:id="rId8"/>
              </a:rPr>
              <a:t>Wireless </a:t>
            </a:r>
            <a:r>
              <a:rPr lang="en-CA" sz="1400" b="0" i="1" dirty="0">
                <a:solidFill>
                  <a:schemeClr val="tx1"/>
                </a:solidFill>
                <a:hlinkClick r:id="rId8"/>
              </a:rPr>
              <a:t>LAN Build or Refresh Business Case Template</a:t>
            </a:r>
            <a:r>
              <a:rPr lang="en-CA" sz="1400" b="0" dirty="0">
                <a:solidFill>
                  <a:schemeClr val="tx1"/>
                </a:solidFill>
              </a:rPr>
              <a:t>.</a:t>
            </a:r>
            <a:endParaRPr lang="en-CA" sz="1400" dirty="0" smtClean="0">
              <a:solidFill>
                <a:srgbClr val="FFFFFF"/>
              </a:solidFill>
            </a:endParaRPr>
          </a:p>
        </p:txBody>
      </p:sp>
      <p:pic>
        <p:nvPicPr>
          <p:cNvPr id="14" name="Picture 1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33689" y="1832222"/>
            <a:ext cx="2071989" cy="1424233"/>
          </a:xfrm>
          <a:prstGeom prst="rect">
            <a:avLst/>
          </a:prstGeom>
        </p:spPr>
      </p:pic>
      <p:grpSp>
        <p:nvGrpSpPr>
          <p:cNvPr id="15" name="Group 14"/>
          <p:cNvGrpSpPr/>
          <p:nvPr/>
        </p:nvGrpSpPr>
        <p:grpSpPr>
          <a:xfrm>
            <a:off x="0" y="6422955"/>
            <a:ext cx="9144000" cy="437555"/>
            <a:chOff x="0" y="6422955"/>
            <a:chExt cx="9144000" cy="437555"/>
          </a:xfrm>
        </p:grpSpPr>
        <p:pic>
          <p:nvPicPr>
            <p:cNvPr id="16" name="Picture 3">
              <a:hlinkClick r:id="rId10"/>
            </p:cNvPr>
            <p:cNvPicPr>
              <a:picLocks noChangeAspect="1" noChangeArrowheads="1"/>
            </p:cNvPicPr>
            <p:nvPr/>
          </p:nvPicPr>
          <p:blipFill>
            <a:blip r:embed="rId11"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12"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3267088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heme/theme1.xml><?xml version="1.0" encoding="utf-8"?>
<a:theme xmlns:a="http://schemas.openxmlformats.org/drawingml/2006/main" name="Theme1">
  <a:themeElements>
    <a:clrScheme name="ITRG">
      <a:dk1>
        <a:srgbClr val="333333"/>
      </a:dk1>
      <a:lt1>
        <a:srgbClr val="FFFFFF"/>
      </a:lt1>
      <a:dk2>
        <a:srgbClr val="FFFFFF"/>
      </a:dk2>
      <a:lt2>
        <a:srgbClr val="FFFFFF"/>
      </a:lt2>
      <a:accent1>
        <a:srgbClr val="29475F"/>
      </a:accent1>
      <a:accent2>
        <a:srgbClr val="007698"/>
      </a:accent2>
      <a:accent3>
        <a:srgbClr val="5A7D5C"/>
      </a:accent3>
      <a:accent4>
        <a:srgbClr val="A24130"/>
      </a:accent4>
      <a:accent5>
        <a:srgbClr val="D9A210"/>
      </a:accent5>
      <a:accent6>
        <a:srgbClr val="D17D08"/>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ITRG">
      <a:dk1>
        <a:srgbClr val="333333"/>
      </a:dk1>
      <a:lt1>
        <a:srgbClr val="FFFFFF"/>
      </a:lt1>
      <a:dk2>
        <a:srgbClr val="FFFFFF"/>
      </a:dk2>
      <a:lt2>
        <a:srgbClr val="FFFFFF"/>
      </a:lt2>
      <a:accent1>
        <a:srgbClr val="29475F"/>
      </a:accent1>
      <a:accent2>
        <a:srgbClr val="007698"/>
      </a:accent2>
      <a:accent3>
        <a:srgbClr val="5A7D5C"/>
      </a:accent3>
      <a:accent4>
        <a:srgbClr val="A24130"/>
      </a:accent4>
      <a:accent5>
        <a:srgbClr val="D9A210"/>
      </a:accent5>
      <a:accent6>
        <a:srgbClr val="D17D08"/>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1892</Words>
  <Application>Microsoft Office PowerPoint</Application>
  <PresentationFormat>On-screen Show (4:3)</PresentationFormat>
  <Paragraphs>282</Paragraphs>
  <Slides>12</Slides>
  <Notes>3</Notes>
  <HiddenSlides>0</HiddenSlides>
  <MMClips>0</MMClips>
  <ScaleCrop>false</ScaleCrop>
  <HeadingPairs>
    <vt:vector size="8" baseType="variant">
      <vt:variant>
        <vt:lpstr>Fonts Used</vt:lpstr>
      </vt:variant>
      <vt:variant>
        <vt:i4>6</vt:i4>
      </vt:variant>
      <vt:variant>
        <vt:lpstr>Theme</vt:lpstr>
      </vt:variant>
      <vt:variant>
        <vt:i4>2</vt:i4>
      </vt:variant>
      <vt:variant>
        <vt:lpstr>Slide Titles</vt:lpstr>
      </vt:variant>
      <vt:variant>
        <vt:i4>12</vt:i4>
      </vt:variant>
      <vt:variant>
        <vt:lpstr>Custom Shows</vt:lpstr>
      </vt:variant>
      <vt:variant>
        <vt:i4>1</vt:i4>
      </vt:variant>
    </vt:vector>
  </HeadingPairs>
  <TitlesOfParts>
    <vt:vector size="21" baseType="lpstr">
      <vt:lpstr>Arial</vt:lpstr>
      <vt:lpstr>Calibri</vt:lpstr>
      <vt:lpstr>Courier New</vt:lpstr>
      <vt:lpstr>Georgia</vt:lpstr>
      <vt:lpstr>Open Sans</vt:lpstr>
      <vt:lpstr>Wingdings</vt:lpstr>
      <vt:lpstr>Theme1</vt:lpstr>
      <vt:lpstr>1_Theme1</vt:lpstr>
      <vt:lpstr>PowerPoint Presentation</vt:lpstr>
      <vt:lpstr>This research will guide you through the process of building or refreshing your WLAN</vt:lpstr>
      <vt:lpstr>Executive Summary</vt:lpstr>
      <vt:lpstr>PowerPoint Presentation</vt:lpstr>
      <vt:lpstr>Workshop overview </vt:lpstr>
      <vt:lpstr>PowerPoint Presentation</vt:lpstr>
      <vt:lpstr>Phase 1 outline</vt:lpstr>
      <vt:lpstr>BYOE, device proliferation, and bandwidth intensive content are driving wireless network build and refresh projects</vt:lpstr>
      <vt:lpstr>Assess your current network challenges and project drivers</vt:lpstr>
      <vt:lpstr>The education sector faces unique capacity challenges</vt:lpstr>
      <vt:lpstr>Activity: Document your goals for the WLAN build or refresh</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2015-03-26T19:32:11Z</dcterms:created>
  <dcterms:modified xsi:type="dcterms:W3CDTF">2015-03-26T20:00:20Z</dcterms:modified>
</cp:coreProperties>
</file>