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409" r:id="rId2"/>
    <p:sldId id="410" r:id="rId3"/>
    <p:sldId id="411" r:id="rId4"/>
    <p:sldId id="412" r:id="rId5"/>
    <p:sldId id="413" r:id="rId6"/>
    <p:sldId id="414" r:id="rId7"/>
    <p:sldId id="696" r:id="rId8"/>
    <p:sldId id="1041" r:id="rId9"/>
    <p:sldId id="434" r:id="rId10"/>
    <p:sldId id="683" r:id="rId11"/>
    <p:sldId id="417" r:id="rId12"/>
    <p:sldId id="1043" r:id="rId13"/>
  </p:sldIdLst>
  <p:sldSz cx="9144000" cy="6858000" type="screen4x3"/>
  <p:notesSz cx="7315200" cy="9601200"/>
  <p:custShowLst>
    <p:custShow name="Custom Show 1" id="0">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83"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7D08"/>
    <a:srgbClr val="A24130"/>
    <a:srgbClr val="29475F"/>
    <a:srgbClr val="5A7D5C"/>
    <a:srgbClr val="D9A210"/>
    <a:srgbClr val="EEE9B2"/>
    <a:srgbClr val="000066"/>
    <a:srgbClr val="192B39"/>
    <a:srgbClr val="DDDECE"/>
    <a:srgbClr val="8233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6433" autoAdjust="0"/>
  </p:normalViewPr>
  <p:slideViewPr>
    <p:cSldViewPr snapToGrid="0">
      <p:cViewPr>
        <p:scale>
          <a:sx n="100" d="100"/>
          <a:sy n="100" d="100"/>
        </p:scale>
        <p:origin x="1656" y="-174"/>
      </p:cViewPr>
      <p:guideLst>
        <p:guide orient="horz" pos="2448"/>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63" tIns="48332" rIns="96663" bIns="48332" rtlCol="0"/>
          <a:lstStyle>
            <a:lvl1pPr algn="l">
              <a:defRPr sz="1300"/>
            </a:lvl1pPr>
          </a:lstStyle>
          <a:p>
            <a:endParaRPr lang="en-US" dirty="0"/>
          </a:p>
        </p:txBody>
      </p:sp>
      <p:sp>
        <p:nvSpPr>
          <p:cNvPr id="3" name="Date Placeholder 2"/>
          <p:cNvSpPr>
            <a:spLocks noGrp="1"/>
          </p:cNvSpPr>
          <p:nvPr>
            <p:ph type="dt" sz="quarter" idx="1"/>
          </p:nvPr>
        </p:nvSpPr>
        <p:spPr>
          <a:xfrm>
            <a:off x="4143588" y="0"/>
            <a:ext cx="3169920" cy="481728"/>
          </a:xfrm>
          <a:prstGeom prst="rect">
            <a:avLst/>
          </a:prstGeom>
        </p:spPr>
        <p:txBody>
          <a:bodyPr vert="horz" lIns="96663" tIns="48332" rIns="96663" bIns="48332" rtlCol="0"/>
          <a:lstStyle>
            <a:lvl1pPr algn="r">
              <a:defRPr sz="1300"/>
            </a:lvl1pPr>
          </a:lstStyle>
          <a:p>
            <a:fld id="{ED006EA4-D462-4253-8FC7-D35175043F19}" type="datetimeFigureOut">
              <a:rPr lang="en-US" smtClean="0"/>
              <a:t>11/9/2015</a:t>
            </a:fld>
            <a:endParaRPr lang="en-US" dirty="0"/>
          </a:p>
        </p:txBody>
      </p:sp>
      <p:sp>
        <p:nvSpPr>
          <p:cNvPr id="4" name="Footer Placeholder 3"/>
          <p:cNvSpPr>
            <a:spLocks noGrp="1"/>
          </p:cNvSpPr>
          <p:nvPr>
            <p:ph type="ftr" sz="quarter" idx="2"/>
          </p:nvPr>
        </p:nvSpPr>
        <p:spPr>
          <a:xfrm>
            <a:off x="0" y="9119475"/>
            <a:ext cx="3169920" cy="481727"/>
          </a:xfrm>
          <a:prstGeom prst="rect">
            <a:avLst/>
          </a:prstGeom>
        </p:spPr>
        <p:txBody>
          <a:bodyPr vert="horz" lIns="96663" tIns="48332" rIns="96663" bIns="48332"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63" tIns="48332" rIns="96663" bIns="48332" rtlCol="0" anchor="b"/>
          <a:lstStyle>
            <a:lvl1pPr algn="r">
              <a:defRPr sz="13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63" tIns="48332" rIns="96663" bIns="48332" rtlCol="0"/>
          <a:lstStyle>
            <a:lvl1pPr algn="l">
              <a:defRPr sz="1300"/>
            </a:lvl1pPr>
          </a:lstStyle>
          <a:p>
            <a:endParaRPr lang="en-US" dirty="0"/>
          </a:p>
        </p:txBody>
      </p:sp>
      <p:sp>
        <p:nvSpPr>
          <p:cNvPr id="3" name="Date Placeholder 2"/>
          <p:cNvSpPr>
            <a:spLocks noGrp="1"/>
          </p:cNvSpPr>
          <p:nvPr>
            <p:ph type="dt" idx="1"/>
          </p:nvPr>
        </p:nvSpPr>
        <p:spPr>
          <a:xfrm>
            <a:off x="4143588" y="0"/>
            <a:ext cx="3169920" cy="481728"/>
          </a:xfrm>
          <a:prstGeom prst="rect">
            <a:avLst/>
          </a:prstGeom>
        </p:spPr>
        <p:txBody>
          <a:bodyPr vert="horz" lIns="96663" tIns="48332" rIns="96663" bIns="48332" rtlCol="0"/>
          <a:lstStyle>
            <a:lvl1pPr algn="r">
              <a:defRPr sz="1300"/>
            </a:lvl1pPr>
          </a:lstStyle>
          <a:p>
            <a:fld id="{34E1B6C9-DAE3-4E7B-AB3C-9473EC02D78D}" type="datetimeFigureOut">
              <a:rPr lang="en-US" smtClean="0"/>
              <a:t>11/9/2015</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3" tIns="48332" rIns="96663" bIns="48332" rtlCol="0" anchor="ctr"/>
          <a:lstStyle/>
          <a:p>
            <a:endParaRPr lang="en-US" dirty="0"/>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63" tIns="48332" rIns="96663" bIns="483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1727"/>
          </a:xfrm>
          <a:prstGeom prst="rect">
            <a:avLst/>
          </a:prstGeom>
        </p:spPr>
        <p:txBody>
          <a:bodyPr vert="horz" lIns="96663" tIns="48332" rIns="96663" bIns="48332"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63" tIns="48332" rIns="96663" bIns="48332" rtlCol="0" anchor="b"/>
          <a:lstStyle>
            <a:lvl1pPr algn="r">
              <a:defRPr sz="13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667814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79985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15432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848544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046708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4112666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106724624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rgbClr val="29475F"/>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rgbClr val="29475F"/>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rgbClr val="29475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3462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030549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6888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6888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9316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8892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6888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6888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863630"/>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t>Resolution</a:t>
              </a:r>
            </a:p>
          </p:txBody>
        </p:sp>
        <p:sp>
          <p:nvSpPr>
            <p:cNvPr id="15" name="TextBox 14"/>
            <p:cNvSpPr txBox="1"/>
            <p:nvPr userDrawn="1"/>
          </p:nvSpPr>
          <p:spPr>
            <a:xfrm>
              <a:off x="8461706" y="4125411"/>
              <a:ext cx="426720" cy="461665"/>
            </a:xfrm>
            <a:prstGeom prst="rect">
              <a:avLst/>
            </a:prstGeom>
            <a:noFill/>
          </p:spPr>
          <p:txBody>
            <a:bodyPr wrap="none" rtlCol="0" anchor="ctr">
              <a:spAutoFit/>
            </a:bodyPr>
            <a:lstStyle/>
            <a:p>
              <a:pPr algn="ctr"/>
              <a:r>
                <a:rPr lang="en-US" sz="2400" b="1" dirty="0" smtClean="0">
                  <a:solidFill>
                    <a:schemeClr val="bg1"/>
                  </a:solidFill>
                  <a:sym typeface="Wingdings" panose="05000000000000000000" pitchFamily="2" charset="2"/>
                </a:rPr>
                <a:t></a:t>
              </a:r>
              <a:endParaRPr lang="en-US" sz="2400" b="1" dirty="0">
                <a:solidFill>
                  <a:schemeClr val="bg1"/>
                </a:solidFill>
              </a:endParaRPr>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A24130"/>
                  </a:solidFill>
                </a:rPr>
                <a:t>!</a:t>
              </a:r>
              <a:endParaRPr lang="en-US" sz="1200" dirty="0">
                <a:solidFill>
                  <a:srgbClr val="A24130"/>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94425"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924E6B"/>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924E6B"/>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0" y="6519972"/>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19972"/>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6" r:id="rId4"/>
    <p:sldLayoutId id="2147483721" r:id="rId5"/>
    <p:sldLayoutId id="2147483708" r:id="rId6"/>
    <p:sldLayoutId id="2147483709" r:id="rId7"/>
    <p:sldLayoutId id="2147483710" r:id="rId8"/>
    <p:sldLayoutId id="2147483711" r:id="rId9"/>
    <p:sldLayoutId id="2147483712" r:id="rId10"/>
    <p:sldLayoutId id="2147483713" r:id="rId11"/>
    <p:sldLayoutId id="2147483724" r:id="rId12"/>
    <p:sldLayoutId id="2147483725" r:id="rId13"/>
    <p:sldLayoutId id="2147483716" r:id="rId14"/>
    <p:sldLayoutId id="2147483717" r:id="rId15"/>
    <p:sldLayoutId id="2147483718" r:id="rId16"/>
    <p:sldLayoutId id="2147483720" r:id="rId17"/>
    <p:sldLayoutId id="2147483726" r:id="rId18"/>
    <p:sldLayoutId id="2147483728" r:id="rId19"/>
    <p:sldLayoutId id="2147483729" r:id="rId20"/>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gif"/></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 Id="rId7" Type="http://schemas.openxmlformats.org/officeDocument/2006/relationships/image" Target="../media/image12.png"/><Relationship Id="rId2" Type="http://schemas.openxmlformats.org/officeDocument/2006/relationships/hyperlink" Target="http://www.infotech.com/" TargetMode="External"/><Relationship Id="rId1" Type="http://schemas.openxmlformats.org/officeDocument/2006/relationships/slideLayout" Target="../slideLayouts/slideLayout20.xml"/><Relationship Id="rId6" Type="http://schemas.openxmlformats.org/officeDocument/2006/relationships/image" Target="../media/image11.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 Id="rId2" Type="http://schemas.openxmlformats.org/officeDocument/2006/relationships/slide" Target="slide12.xml"/><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 Id="rId3" Type="http://schemas.openxmlformats.org/officeDocument/2006/relationships/hyperlink" Target="mailto:guidedimplementations@infotech.com" TargetMode="External"/><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mailto:workshopbooking@infotech.com" TargetMode="External"/><Relationship Id="rId5" Type="http://schemas.openxmlformats.org/officeDocument/2006/relationships/image" Target="../media/image14.png"/><Relationship Id="rId10" Type="http://schemas.openxmlformats.org/officeDocument/2006/relationships/image" Target="../media/image12.png"/><Relationship Id="rId4" Type="http://schemas.openxmlformats.org/officeDocument/2006/relationships/image" Target="../media/image13.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image" Target="../media/image14.png"/><Relationship Id="rId1" Type="http://schemas.openxmlformats.org/officeDocument/2006/relationships/slideLayout" Target="../slideLayouts/slideLayout1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create-an-effective-plan-to-implement-it-asset-management/storyboard-create-an-effective-plan-to-implement-it-asset-management?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774700" y="3060698"/>
            <a:ext cx="7454900" cy="919191"/>
          </a:xfrm>
        </p:spPr>
        <p:txBody>
          <a:bodyPr/>
          <a:lstStyle/>
          <a:p>
            <a:r>
              <a:rPr lang="en-US" dirty="0" smtClean="0"/>
              <a:t>Create an Effective Plan to Implement </a:t>
            </a:r>
            <a:br>
              <a:rPr lang="en-US" dirty="0" smtClean="0"/>
            </a:br>
            <a:r>
              <a:rPr lang="en-US" dirty="0" smtClean="0"/>
              <a:t>IT Asset Management</a:t>
            </a:r>
            <a:endParaRPr lang="en-US" dirty="0"/>
          </a:p>
        </p:txBody>
      </p:sp>
      <p:sp>
        <p:nvSpPr>
          <p:cNvPr id="5" name="Text Placeholder 4"/>
          <p:cNvSpPr>
            <a:spLocks noGrp="1"/>
          </p:cNvSpPr>
          <p:nvPr>
            <p:ph type="body" sz="quarter" idx="16"/>
          </p:nvPr>
        </p:nvSpPr>
        <p:spPr>
          <a:xfrm>
            <a:off x="774700" y="4089832"/>
            <a:ext cx="7581900" cy="508000"/>
          </a:xfrm>
        </p:spPr>
        <p:txBody>
          <a:bodyPr/>
          <a:lstStyle/>
          <a:p>
            <a:r>
              <a:rPr lang="en-US" dirty="0" smtClean="0"/>
              <a:t>Gain the support and knowledge you need to launch a successful ITAM practice to start saving money and making better decisions tomorrow.</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42891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59654" y="1268638"/>
            <a:ext cx="8459894" cy="4077045"/>
            <a:chOff x="359654" y="1268638"/>
            <a:chExt cx="8459894" cy="4077045"/>
          </a:xfrm>
        </p:grpSpPr>
        <p:sp>
          <p:nvSpPr>
            <p:cNvPr id="5" name="Freeform 4"/>
            <p:cNvSpPr/>
            <p:nvPr/>
          </p:nvSpPr>
          <p:spPr>
            <a:xfrm>
              <a:off x="359654" y="1268638"/>
              <a:ext cx="1275785" cy="678358"/>
            </a:xfrm>
            <a:custGeom>
              <a:avLst/>
              <a:gdLst>
                <a:gd name="connsiteX0" fmla="*/ 0 w 1275785"/>
                <a:gd name="connsiteY0" fmla="*/ 67836 h 678358"/>
                <a:gd name="connsiteX1" fmla="*/ 67836 w 1275785"/>
                <a:gd name="connsiteY1" fmla="*/ 0 h 678358"/>
                <a:gd name="connsiteX2" fmla="*/ 1207949 w 1275785"/>
                <a:gd name="connsiteY2" fmla="*/ 0 h 678358"/>
                <a:gd name="connsiteX3" fmla="*/ 1275785 w 1275785"/>
                <a:gd name="connsiteY3" fmla="*/ 67836 h 678358"/>
                <a:gd name="connsiteX4" fmla="*/ 1275785 w 1275785"/>
                <a:gd name="connsiteY4" fmla="*/ 610522 h 678358"/>
                <a:gd name="connsiteX5" fmla="*/ 1207949 w 1275785"/>
                <a:gd name="connsiteY5" fmla="*/ 678358 h 678358"/>
                <a:gd name="connsiteX6" fmla="*/ 67836 w 1275785"/>
                <a:gd name="connsiteY6" fmla="*/ 678358 h 678358"/>
                <a:gd name="connsiteX7" fmla="*/ 0 w 1275785"/>
                <a:gd name="connsiteY7" fmla="*/ 610522 h 678358"/>
                <a:gd name="connsiteX8" fmla="*/ 0 w 1275785"/>
                <a:gd name="connsiteY8" fmla="*/ 67836 h 678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5785" h="678358">
                  <a:moveTo>
                    <a:pt x="0" y="67836"/>
                  </a:moveTo>
                  <a:cubicBezTo>
                    <a:pt x="0" y="30371"/>
                    <a:pt x="30371" y="0"/>
                    <a:pt x="67836" y="0"/>
                  </a:cubicBezTo>
                  <a:lnTo>
                    <a:pt x="1207949" y="0"/>
                  </a:lnTo>
                  <a:cubicBezTo>
                    <a:pt x="1245414" y="0"/>
                    <a:pt x="1275785" y="30371"/>
                    <a:pt x="1275785" y="67836"/>
                  </a:cubicBezTo>
                  <a:lnTo>
                    <a:pt x="1275785" y="610522"/>
                  </a:lnTo>
                  <a:cubicBezTo>
                    <a:pt x="1275785" y="647987"/>
                    <a:pt x="1245414" y="678358"/>
                    <a:pt x="1207949" y="678358"/>
                  </a:cubicBezTo>
                  <a:lnTo>
                    <a:pt x="67836" y="678358"/>
                  </a:lnTo>
                  <a:cubicBezTo>
                    <a:pt x="30371" y="678358"/>
                    <a:pt x="0" y="647987"/>
                    <a:pt x="0" y="610522"/>
                  </a:cubicBezTo>
                  <a:lnTo>
                    <a:pt x="0" y="67836"/>
                  </a:lnTo>
                  <a:close/>
                </a:path>
              </a:pathLst>
            </a:custGeom>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6538" tIns="37648" rIns="46538" bIns="37648" numCol="1" spcCol="1270" anchor="ctr" anchorCtr="0">
              <a:noAutofit/>
            </a:bodyPr>
            <a:lstStyle/>
            <a:p>
              <a:pPr lvl="0" algn="ctr" defTabSz="622300">
                <a:lnSpc>
                  <a:spcPct val="90000"/>
                </a:lnSpc>
                <a:spcBef>
                  <a:spcPct val="0"/>
                </a:spcBef>
                <a:spcAft>
                  <a:spcPct val="35000"/>
                </a:spcAft>
              </a:pPr>
              <a:r>
                <a:rPr lang="en-US" sz="1400" kern="1200" dirty="0" smtClean="0"/>
                <a:t>Introduction</a:t>
              </a:r>
              <a:endParaRPr lang="en-US" sz="1400" kern="1200" dirty="0"/>
            </a:p>
          </p:txBody>
        </p:sp>
        <p:sp>
          <p:nvSpPr>
            <p:cNvPr id="6" name="Freeform 5"/>
            <p:cNvSpPr/>
            <p:nvPr/>
          </p:nvSpPr>
          <p:spPr>
            <a:xfrm>
              <a:off x="441512" y="1946996"/>
              <a:ext cx="91440" cy="400965"/>
            </a:xfrm>
            <a:custGeom>
              <a:avLst/>
              <a:gdLst/>
              <a:ahLst/>
              <a:cxnLst/>
              <a:rect l="0" t="0" r="0" b="0"/>
              <a:pathLst>
                <a:path>
                  <a:moveTo>
                    <a:pt x="45720" y="0"/>
                  </a:moveTo>
                  <a:lnTo>
                    <a:pt x="45720" y="400965"/>
                  </a:lnTo>
                  <a:lnTo>
                    <a:pt x="112458" y="40096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7" name="Freeform 6"/>
            <p:cNvSpPr/>
            <p:nvPr/>
          </p:nvSpPr>
          <p:spPr>
            <a:xfrm>
              <a:off x="553971" y="2080651"/>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What is ITAM?</a:t>
              </a:r>
              <a:endParaRPr lang="en-US" sz="900" kern="1200" dirty="0"/>
            </a:p>
          </p:txBody>
        </p:sp>
        <p:sp>
          <p:nvSpPr>
            <p:cNvPr id="8" name="Freeform 7"/>
            <p:cNvSpPr/>
            <p:nvPr/>
          </p:nvSpPr>
          <p:spPr>
            <a:xfrm>
              <a:off x="441512" y="1946996"/>
              <a:ext cx="91440" cy="1069240"/>
            </a:xfrm>
            <a:custGeom>
              <a:avLst/>
              <a:gdLst/>
              <a:ahLst/>
              <a:cxnLst/>
              <a:rect l="0" t="0" r="0" b="0"/>
              <a:pathLst>
                <a:path>
                  <a:moveTo>
                    <a:pt x="45720" y="0"/>
                  </a:moveTo>
                  <a:lnTo>
                    <a:pt x="45720" y="1069240"/>
                  </a:lnTo>
                  <a:lnTo>
                    <a:pt x="112458" y="106924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9" name="Freeform 8"/>
            <p:cNvSpPr/>
            <p:nvPr/>
          </p:nvSpPr>
          <p:spPr>
            <a:xfrm>
              <a:off x="553971" y="2748926"/>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Benefits of ITAM</a:t>
              </a:r>
            </a:p>
          </p:txBody>
        </p:sp>
        <p:sp>
          <p:nvSpPr>
            <p:cNvPr id="10" name="Freeform 9"/>
            <p:cNvSpPr/>
            <p:nvPr/>
          </p:nvSpPr>
          <p:spPr>
            <a:xfrm>
              <a:off x="441512" y="1946996"/>
              <a:ext cx="91440" cy="1737515"/>
            </a:xfrm>
            <a:custGeom>
              <a:avLst/>
              <a:gdLst/>
              <a:ahLst/>
              <a:cxnLst/>
              <a:rect l="0" t="0" r="0" b="0"/>
              <a:pathLst>
                <a:path>
                  <a:moveTo>
                    <a:pt x="45720" y="0"/>
                  </a:moveTo>
                  <a:lnTo>
                    <a:pt x="45720" y="1737515"/>
                  </a:lnTo>
                  <a:lnTo>
                    <a:pt x="112458" y="173751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11" name="Freeform 10"/>
            <p:cNvSpPr/>
            <p:nvPr/>
          </p:nvSpPr>
          <p:spPr>
            <a:xfrm>
              <a:off x="553971" y="3417201"/>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Considerations for success</a:t>
              </a:r>
              <a:endParaRPr lang="en-US" sz="900" kern="1200" dirty="0" smtClean="0"/>
            </a:p>
          </p:txBody>
        </p:sp>
        <p:sp>
          <p:nvSpPr>
            <p:cNvPr id="12" name="Freeform 11"/>
            <p:cNvSpPr/>
            <p:nvPr/>
          </p:nvSpPr>
          <p:spPr>
            <a:xfrm>
              <a:off x="441512" y="1946996"/>
              <a:ext cx="91440" cy="2417889"/>
            </a:xfrm>
            <a:custGeom>
              <a:avLst/>
              <a:gdLst/>
              <a:ahLst/>
              <a:cxnLst/>
              <a:rect l="0" t="0" r="0" b="0"/>
              <a:pathLst>
                <a:path>
                  <a:moveTo>
                    <a:pt x="45720" y="0"/>
                  </a:moveTo>
                  <a:lnTo>
                    <a:pt x="45720" y="2417889"/>
                  </a:lnTo>
                  <a:lnTo>
                    <a:pt x="121448" y="2417889"/>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13" name="Freeform 12"/>
            <p:cNvSpPr/>
            <p:nvPr/>
          </p:nvSpPr>
          <p:spPr>
            <a:xfrm>
              <a:off x="562961" y="4097575"/>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Metrics to consider</a:t>
              </a:r>
              <a:endParaRPr lang="en-CA" sz="900" kern="1200" dirty="0"/>
            </a:p>
          </p:txBody>
        </p:sp>
        <p:sp>
          <p:nvSpPr>
            <p:cNvPr id="14" name="Freeform 13"/>
            <p:cNvSpPr/>
            <p:nvPr/>
          </p:nvSpPr>
          <p:spPr>
            <a:xfrm>
              <a:off x="1841910" y="1268638"/>
              <a:ext cx="1308985" cy="687441"/>
            </a:xfrm>
            <a:custGeom>
              <a:avLst/>
              <a:gdLst>
                <a:gd name="connsiteX0" fmla="*/ 0 w 1308985"/>
                <a:gd name="connsiteY0" fmla="*/ 68744 h 687441"/>
                <a:gd name="connsiteX1" fmla="*/ 68744 w 1308985"/>
                <a:gd name="connsiteY1" fmla="*/ 0 h 687441"/>
                <a:gd name="connsiteX2" fmla="*/ 1240241 w 1308985"/>
                <a:gd name="connsiteY2" fmla="*/ 0 h 687441"/>
                <a:gd name="connsiteX3" fmla="*/ 1308985 w 1308985"/>
                <a:gd name="connsiteY3" fmla="*/ 68744 h 687441"/>
                <a:gd name="connsiteX4" fmla="*/ 1308985 w 1308985"/>
                <a:gd name="connsiteY4" fmla="*/ 618697 h 687441"/>
                <a:gd name="connsiteX5" fmla="*/ 1240241 w 1308985"/>
                <a:gd name="connsiteY5" fmla="*/ 687441 h 687441"/>
                <a:gd name="connsiteX6" fmla="*/ 68744 w 1308985"/>
                <a:gd name="connsiteY6" fmla="*/ 687441 h 687441"/>
                <a:gd name="connsiteX7" fmla="*/ 0 w 1308985"/>
                <a:gd name="connsiteY7" fmla="*/ 618697 h 687441"/>
                <a:gd name="connsiteX8" fmla="*/ 0 w 1308985"/>
                <a:gd name="connsiteY8" fmla="*/ 68744 h 68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8985" h="687441">
                  <a:moveTo>
                    <a:pt x="0" y="68744"/>
                  </a:moveTo>
                  <a:cubicBezTo>
                    <a:pt x="0" y="30778"/>
                    <a:pt x="30778" y="0"/>
                    <a:pt x="68744" y="0"/>
                  </a:cubicBezTo>
                  <a:lnTo>
                    <a:pt x="1240241" y="0"/>
                  </a:lnTo>
                  <a:cubicBezTo>
                    <a:pt x="1278207" y="0"/>
                    <a:pt x="1308985" y="30778"/>
                    <a:pt x="1308985" y="68744"/>
                  </a:cubicBezTo>
                  <a:lnTo>
                    <a:pt x="1308985" y="618697"/>
                  </a:lnTo>
                  <a:cubicBezTo>
                    <a:pt x="1308985" y="656663"/>
                    <a:pt x="1278207" y="687441"/>
                    <a:pt x="1240241" y="687441"/>
                  </a:cubicBezTo>
                  <a:lnTo>
                    <a:pt x="68744" y="687441"/>
                  </a:lnTo>
                  <a:cubicBezTo>
                    <a:pt x="30778" y="687441"/>
                    <a:pt x="0" y="656663"/>
                    <a:pt x="0" y="618697"/>
                  </a:cubicBezTo>
                  <a:lnTo>
                    <a:pt x="0" y="68744"/>
                  </a:lnTo>
                  <a:close/>
                </a:path>
              </a:pathLst>
            </a:custGeom>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6804" tIns="37914" rIns="46804" bIns="37914" numCol="1" spcCol="1270" anchor="ctr" anchorCtr="0">
              <a:noAutofit/>
            </a:bodyPr>
            <a:lstStyle/>
            <a:p>
              <a:pPr lvl="0" algn="ctr" defTabSz="622300">
                <a:lnSpc>
                  <a:spcPct val="90000"/>
                </a:lnSpc>
                <a:spcBef>
                  <a:spcPct val="0"/>
                </a:spcBef>
                <a:spcAft>
                  <a:spcPct val="35000"/>
                </a:spcAft>
              </a:pPr>
              <a:r>
                <a:rPr lang="en-US" sz="1400" kern="1200" dirty="0" smtClean="0"/>
                <a:t>Build the  Business Case</a:t>
              </a:r>
              <a:endParaRPr lang="en-US" sz="1400" kern="1200" dirty="0"/>
            </a:p>
          </p:txBody>
        </p:sp>
        <p:sp>
          <p:nvSpPr>
            <p:cNvPr id="15" name="Freeform 14"/>
            <p:cNvSpPr/>
            <p:nvPr/>
          </p:nvSpPr>
          <p:spPr>
            <a:xfrm>
              <a:off x="1972808" y="1956079"/>
              <a:ext cx="130898" cy="400965"/>
            </a:xfrm>
            <a:custGeom>
              <a:avLst/>
              <a:gdLst/>
              <a:ahLst/>
              <a:cxnLst/>
              <a:rect l="0" t="0" r="0" b="0"/>
              <a:pathLst>
                <a:path>
                  <a:moveTo>
                    <a:pt x="0" y="0"/>
                  </a:moveTo>
                  <a:lnTo>
                    <a:pt x="0" y="400965"/>
                  </a:lnTo>
                  <a:lnTo>
                    <a:pt x="130898" y="40096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16" name="Freeform 15"/>
            <p:cNvSpPr/>
            <p:nvPr/>
          </p:nvSpPr>
          <p:spPr>
            <a:xfrm>
              <a:off x="2103707" y="2089734"/>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Identify &amp; interview stakeholders</a:t>
              </a:r>
              <a:endParaRPr lang="en-US" sz="900" kern="1200" dirty="0"/>
            </a:p>
          </p:txBody>
        </p:sp>
        <p:sp>
          <p:nvSpPr>
            <p:cNvPr id="17" name="Freeform 16"/>
            <p:cNvSpPr/>
            <p:nvPr/>
          </p:nvSpPr>
          <p:spPr>
            <a:xfrm>
              <a:off x="1972808" y="1956079"/>
              <a:ext cx="130898" cy="1069240"/>
            </a:xfrm>
            <a:custGeom>
              <a:avLst/>
              <a:gdLst/>
              <a:ahLst/>
              <a:cxnLst/>
              <a:rect l="0" t="0" r="0" b="0"/>
              <a:pathLst>
                <a:path>
                  <a:moveTo>
                    <a:pt x="0" y="0"/>
                  </a:moveTo>
                  <a:lnTo>
                    <a:pt x="0" y="1069240"/>
                  </a:lnTo>
                  <a:lnTo>
                    <a:pt x="130898" y="106924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18" name="Freeform 17"/>
            <p:cNvSpPr/>
            <p:nvPr/>
          </p:nvSpPr>
          <p:spPr>
            <a:xfrm>
              <a:off x="2103707" y="2758009"/>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Consolidate &amp; define goals</a:t>
              </a:r>
              <a:endParaRPr lang="en-US" sz="900" kern="1200" dirty="0"/>
            </a:p>
          </p:txBody>
        </p:sp>
        <p:sp>
          <p:nvSpPr>
            <p:cNvPr id="19" name="Freeform 18"/>
            <p:cNvSpPr/>
            <p:nvPr/>
          </p:nvSpPr>
          <p:spPr>
            <a:xfrm>
              <a:off x="1972808" y="1956079"/>
              <a:ext cx="130898" cy="1737515"/>
            </a:xfrm>
            <a:custGeom>
              <a:avLst/>
              <a:gdLst/>
              <a:ahLst/>
              <a:cxnLst/>
              <a:rect l="0" t="0" r="0" b="0"/>
              <a:pathLst>
                <a:path>
                  <a:moveTo>
                    <a:pt x="0" y="0"/>
                  </a:moveTo>
                  <a:lnTo>
                    <a:pt x="0" y="1737515"/>
                  </a:lnTo>
                  <a:lnTo>
                    <a:pt x="130898" y="173751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20" name="Freeform 19"/>
            <p:cNvSpPr/>
            <p:nvPr/>
          </p:nvSpPr>
          <p:spPr>
            <a:xfrm>
              <a:off x="2103707" y="3426285"/>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Calculate ROI</a:t>
              </a:r>
              <a:endParaRPr lang="en-CA" sz="900" kern="1200" dirty="0"/>
            </a:p>
          </p:txBody>
        </p:sp>
        <p:sp>
          <p:nvSpPr>
            <p:cNvPr id="21" name="Freeform 20"/>
            <p:cNvSpPr/>
            <p:nvPr/>
          </p:nvSpPr>
          <p:spPr>
            <a:xfrm>
              <a:off x="1972808" y="1956079"/>
              <a:ext cx="130898" cy="2405790"/>
            </a:xfrm>
            <a:custGeom>
              <a:avLst/>
              <a:gdLst/>
              <a:ahLst/>
              <a:cxnLst/>
              <a:rect l="0" t="0" r="0" b="0"/>
              <a:pathLst>
                <a:path>
                  <a:moveTo>
                    <a:pt x="0" y="0"/>
                  </a:moveTo>
                  <a:lnTo>
                    <a:pt x="0" y="2405790"/>
                  </a:lnTo>
                  <a:lnTo>
                    <a:pt x="130898" y="240579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22" name="Freeform 21"/>
            <p:cNvSpPr/>
            <p:nvPr/>
          </p:nvSpPr>
          <p:spPr>
            <a:xfrm>
              <a:off x="2103707" y="4094560"/>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Define business value</a:t>
              </a:r>
              <a:endParaRPr lang="en-US" sz="900" kern="1200" dirty="0"/>
            </a:p>
          </p:txBody>
        </p:sp>
        <p:sp>
          <p:nvSpPr>
            <p:cNvPr id="23" name="Freeform 22"/>
            <p:cNvSpPr/>
            <p:nvPr/>
          </p:nvSpPr>
          <p:spPr>
            <a:xfrm>
              <a:off x="1972808" y="1956079"/>
              <a:ext cx="130898" cy="3074066"/>
            </a:xfrm>
            <a:custGeom>
              <a:avLst/>
              <a:gdLst/>
              <a:ahLst/>
              <a:cxnLst/>
              <a:rect l="0" t="0" r="0" b="0"/>
              <a:pathLst>
                <a:path>
                  <a:moveTo>
                    <a:pt x="0" y="0"/>
                  </a:moveTo>
                  <a:lnTo>
                    <a:pt x="0" y="3074066"/>
                  </a:lnTo>
                  <a:lnTo>
                    <a:pt x="130898" y="3074066"/>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24" name="Freeform 23"/>
            <p:cNvSpPr/>
            <p:nvPr/>
          </p:nvSpPr>
          <p:spPr>
            <a:xfrm>
              <a:off x="2103707" y="4762835"/>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Document business case</a:t>
              </a:r>
              <a:endParaRPr lang="en-CA" sz="900" kern="1200" dirty="0"/>
            </a:p>
          </p:txBody>
        </p:sp>
        <p:sp>
          <p:nvSpPr>
            <p:cNvPr id="25" name="Freeform 24"/>
            <p:cNvSpPr/>
            <p:nvPr/>
          </p:nvSpPr>
          <p:spPr>
            <a:xfrm>
              <a:off x="3418205" y="1268638"/>
              <a:ext cx="1069240" cy="735669"/>
            </a:xfrm>
            <a:custGeom>
              <a:avLst/>
              <a:gdLst>
                <a:gd name="connsiteX0" fmla="*/ 0 w 1069240"/>
                <a:gd name="connsiteY0" fmla="*/ 73567 h 735669"/>
                <a:gd name="connsiteX1" fmla="*/ 73567 w 1069240"/>
                <a:gd name="connsiteY1" fmla="*/ 0 h 735669"/>
                <a:gd name="connsiteX2" fmla="*/ 995673 w 1069240"/>
                <a:gd name="connsiteY2" fmla="*/ 0 h 735669"/>
                <a:gd name="connsiteX3" fmla="*/ 1069240 w 1069240"/>
                <a:gd name="connsiteY3" fmla="*/ 73567 h 735669"/>
                <a:gd name="connsiteX4" fmla="*/ 1069240 w 1069240"/>
                <a:gd name="connsiteY4" fmla="*/ 662102 h 735669"/>
                <a:gd name="connsiteX5" fmla="*/ 995673 w 1069240"/>
                <a:gd name="connsiteY5" fmla="*/ 735669 h 735669"/>
                <a:gd name="connsiteX6" fmla="*/ 73567 w 1069240"/>
                <a:gd name="connsiteY6" fmla="*/ 735669 h 735669"/>
                <a:gd name="connsiteX7" fmla="*/ 0 w 1069240"/>
                <a:gd name="connsiteY7" fmla="*/ 662102 h 735669"/>
                <a:gd name="connsiteX8" fmla="*/ 0 w 1069240"/>
                <a:gd name="connsiteY8" fmla="*/ 73567 h 735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9240" h="735669">
                  <a:moveTo>
                    <a:pt x="0" y="73567"/>
                  </a:moveTo>
                  <a:cubicBezTo>
                    <a:pt x="0" y="32937"/>
                    <a:pt x="32937" y="0"/>
                    <a:pt x="73567" y="0"/>
                  </a:cubicBezTo>
                  <a:lnTo>
                    <a:pt x="995673" y="0"/>
                  </a:lnTo>
                  <a:cubicBezTo>
                    <a:pt x="1036303" y="0"/>
                    <a:pt x="1069240" y="32937"/>
                    <a:pt x="1069240" y="73567"/>
                  </a:cubicBezTo>
                  <a:lnTo>
                    <a:pt x="1069240" y="662102"/>
                  </a:lnTo>
                  <a:cubicBezTo>
                    <a:pt x="1069240" y="702732"/>
                    <a:pt x="1036303" y="735669"/>
                    <a:pt x="995673" y="735669"/>
                  </a:cubicBezTo>
                  <a:lnTo>
                    <a:pt x="73567" y="735669"/>
                  </a:lnTo>
                  <a:cubicBezTo>
                    <a:pt x="32937" y="735669"/>
                    <a:pt x="0" y="702732"/>
                    <a:pt x="0" y="662102"/>
                  </a:cubicBezTo>
                  <a:lnTo>
                    <a:pt x="0" y="73567"/>
                  </a:lnTo>
                  <a:close/>
                </a:path>
              </a:pathLst>
            </a:custGeom>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8217" tIns="39327" rIns="48217" bIns="39327" numCol="1" spcCol="1270" anchor="ctr" anchorCtr="0">
              <a:noAutofit/>
            </a:bodyPr>
            <a:lstStyle/>
            <a:p>
              <a:pPr lvl="0" algn="ctr" defTabSz="622300">
                <a:lnSpc>
                  <a:spcPct val="90000"/>
                </a:lnSpc>
                <a:spcBef>
                  <a:spcPct val="0"/>
                </a:spcBef>
                <a:spcAft>
                  <a:spcPct val="35000"/>
                </a:spcAft>
              </a:pPr>
              <a:r>
                <a:rPr lang="en-US" sz="1400" kern="1200" dirty="0" smtClean="0"/>
                <a:t>Define the project</a:t>
              </a:r>
              <a:endParaRPr lang="en-US" sz="1400" kern="1200" dirty="0"/>
            </a:p>
          </p:txBody>
        </p:sp>
        <p:sp>
          <p:nvSpPr>
            <p:cNvPr id="26" name="Freeform 25"/>
            <p:cNvSpPr/>
            <p:nvPr/>
          </p:nvSpPr>
          <p:spPr>
            <a:xfrm>
              <a:off x="3525129" y="2004307"/>
              <a:ext cx="135314" cy="380339"/>
            </a:xfrm>
            <a:custGeom>
              <a:avLst/>
              <a:gdLst/>
              <a:ahLst/>
              <a:cxnLst/>
              <a:rect l="0" t="0" r="0" b="0"/>
              <a:pathLst>
                <a:path>
                  <a:moveTo>
                    <a:pt x="0" y="0"/>
                  </a:moveTo>
                  <a:lnTo>
                    <a:pt x="0" y="380339"/>
                  </a:lnTo>
                  <a:lnTo>
                    <a:pt x="135314" y="380339"/>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27" name="Freeform 26"/>
            <p:cNvSpPr/>
            <p:nvPr/>
          </p:nvSpPr>
          <p:spPr>
            <a:xfrm>
              <a:off x="3660444" y="2117336"/>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Define scope</a:t>
              </a:r>
              <a:endParaRPr lang="en-US" sz="900" kern="1200" dirty="0" smtClean="0"/>
            </a:p>
          </p:txBody>
        </p:sp>
        <p:sp>
          <p:nvSpPr>
            <p:cNvPr id="28" name="Freeform 27"/>
            <p:cNvSpPr/>
            <p:nvPr/>
          </p:nvSpPr>
          <p:spPr>
            <a:xfrm>
              <a:off x="3525129" y="2004307"/>
              <a:ext cx="114417" cy="1721311"/>
            </a:xfrm>
            <a:custGeom>
              <a:avLst/>
              <a:gdLst/>
              <a:ahLst/>
              <a:cxnLst/>
              <a:rect l="0" t="0" r="0" b="0"/>
              <a:pathLst>
                <a:path>
                  <a:moveTo>
                    <a:pt x="0" y="0"/>
                  </a:moveTo>
                  <a:lnTo>
                    <a:pt x="0" y="1721311"/>
                  </a:lnTo>
                  <a:lnTo>
                    <a:pt x="114417" y="1721311"/>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29" name="Freeform 28"/>
            <p:cNvSpPr/>
            <p:nvPr/>
          </p:nvSpPr>
          <p:spPr>
            <a:xfrm>
              <a:off x="3639547" y="3458308"/>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Define timeline and milestones</a:t>
              </a:r>
              <a:endParaRPr lang="en-CA" sz="900" kern="1200" dirty="0"/>
            </a:p>
          </p:txBody>
        </p:sp>
        <p:sp>
          <p:nvSpPr>
            <p:cNvPr id="30" name="Freeform 29"/>
            <p:cNvSpPr/>
            <p:nvPr/>
          </p:nvSpPr>
          <p:spPr>
            <a:xfrm>
              <a:off x="3525129" y="2004307"/>
              <a:ext cx="114425" cy="1055463"/>
            </a:xfrm>
            <a:custGeom>
              <a:avLst/>
              <a:gdLst/>
              <a:ahLst/>
              <a:cxnLst/>
              <a:rect l="0" t="0" r="0" b="0"/>
              <a:pathLst>
                <a:path>
                  <a:moveTo>
                    <a:pt x="0" y="0"/>
                  </a:moveTo>
                  <a:lnTo>
                    <a:pt x="0" y="1055463"/>
                  </a:lnTo>
                  <a:lnTo>
                    <a:pt x="114425" y="1055463"/>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31" name="Freeform 30"/>
            <p:cNvSpPr/>
            <p:nvPr/>
          </p:nvSpPr>
          <p:spPr>
            <a:xfrm>
              <a:off x="3639555" y="2792460"/>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Determine required resources</a:t>
              </a:r>
              <a:endParaRPr lang="en-CA" sz="900" kern="1200" dirty="0"/>
            </a:p>
          </p:txBody>
        </p:sp>
        <p:sp>
          <p:nvSpPr>
            <p:cNvPr id="32" name="Freeform 31"/>
            <p:cNvSpPr/>
            <p:nvPr/>
          </p:nvSpPr>
          <p:spPr>
            <a:xfrm>
              <a:off x="3525129" y="2004307"/>
              <a:ext cx="106924" cy="2405790"/>
            </a:xfrm>
            <a:custGeom>
              <a:avLst/>
              <a:gdLst/>
              <a:ahLst/>
              <a:cxnLst/>
              <a:rect l="0" t="0" r="0" b="0"/>
              <a:pathLst>
                <a:path>
                  <a:moveTo>
                    <a:pt x="0" y="0"/>
                  </a:moveTo>
                  <a:lnTo>
                    <a:pt x="0" y="2405790"/>
                  </a:lnTo>
                  <a:lnTo>
                    <a:pt x="106924" y="240579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33" name="Freeform 32"/>
            <p:cNvSpPr/>
            <p:nvPr/>
          </p:nvSpPr>
          <p:spPr>
            <a:xfrm>
              <a:off x="3632053" y="4142788"/>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Define tasks</a:t>
              </a:r>
              <a:endParaRPr lang="en-CA" sz="900" kern="1200" dirty="0"/>
            </a:p>
          </p:txBody>
        </p:sp>
        <p:sp>
          <p:nvSpPr>
            <p:cNvPr id="34" name="Freeform 33"/>
            <p:cNvSpPr/>
            <p:nvPr/>
          </p:nvSpPr>
          <p:spPr>
            <a:xfrm>
              <a:off x="3525129" y="2004307"/>
              <a:ext cx="106924" cy="3074066"/>
            </a:xfrm>
            <a:custGeom>
              <a:avLst/>
              <a:gdLst/>
              <a:ahLst/>
              <a:cxnLst/>
              <a:rect l="0" t="0" r="0" b="0"/>
              <a:pathLst>
                <a:path>
                  <a:moveTo>
                    <a:pt x="0" y="0"/>
                  </a:moveTo>
                  <a:lnTo>
                    <a:pt x="0" y="3074066"/>
                  </a:lnTo>
                  <a:lnTo>
                    <a:pt x="106924" y="3074066"/>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35" name="Freeform 34"/>
            <p:cNvSpPr/>
            <p:nvPr/>
          </p:nvSpPr>
          <p:spPr>
            <a:xfrm>
              <a:off x="3632053" y="4811063"/>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Document project charter</a:t>
              </a:r>
              <a:endParaRPr lang="en-CA" sz="900" kern="1200" dirty="0"/>
            </a:p>
          </p:txBody>
        </p:sp>
        <p:sp>
          <p:nvSpPr>
            <p:cNvPr id="36" name="Freeform 35"/>
            <p:cNvSpPr/>
            <p:nvPr/>
          </p:nvSpPr>
          <p:spPr>
            <a:xfrm>
              <a:off x="4754756" y="1268638"/>
              <a:ext cx="1069240" cy="534620"/>
            </a:xfrm>
            <a:custGeom>
              <a:avLst/>
              <a:gdLst>
                <a:gd name="connsiteX0" fmla="*/ 0 w 1069240"/>
                <a:gd name="connsiteY0" fmla="*/ 53462 h 534620"/>
                <a:gd name="connsiteX1" fmla="*/ 53462 w 1069240"/>
                <a:gd name="connsiteY1" fmla="*/ 0 h 534620"/>
                <a:gd name="connsiteX2" fmla="*/ 1015778 w 1069240"/>
                <a:gd name="connsiteY2" fmla="*/ 0 h 534620"/>
                <a:gd name="connsiteX3" fmla="*/ 1069240 w 1069240"/>
                <a:gd name="connsiteY3" fmla="*/ 53462 h 534620"/>
                <a:gd name="connsiteX4" fmla="*/ 1069240 w 1069240"/>
                <a:gd name="connsiteY4" fmla="*/ 481158 h 534620"/>
                <a:gd name="connsiteX5" fmla="*/ 1015778 w 1069240"/>
                <a:gd name="connsiteY5" fmla="*/ 534620 h 534620"/>
                <a:gd name="connsiteX6" fmla="*/ 53462 w 1069240"/>
                <a:gd name="connsiteY6" fmla="*/ 534620 h 534620"/>
                <a:gd name="connsiteX7" fmla="*/ 0 w 1069240"/>
                <a:gd name="connsiteY7" fmla="*/ 481158 h 534620"/>
                <a:gd name="connsiteX8" fmla="*/ 0 w 1069240"/>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9240" h="534620">
                  <a:moveTo>
                    <a:pt x="0" y="53462"/>
                  </a:moveTo>
                  <a:cubicBezTo>
                    <a:pt x="0" y="23936"/>
                    <a:pt x="23936" y="0"/>
                    <a:pt x="53462" y="0"/>
                  </a:cubicBezTo>
                  <a:lnTo>
                    <a:pt x="1015778" y="0"/>
                  </a:lnTo>
                  <a:cubicBezTo>
                    <a:pt x="1045304" y="0"/>
                    <a:pt x="1069240" y="23936"/>
                    <a:pt x="1069240" y="53462"/>
                  </a:cubicBezTo>
                  <a:lnTo>
                    <a:pt x="1069240" y="481158"/>
                  </a:lnTo>
                  <a:cubicBezTo>
                    <a:pt x="1069240" y="510684"/>
                    <a:pt x="1045304" y="534620"/>
                    <a:pt x="1015778" y="534620"/>
                  </a:cubicBezTo>
                  <a:lnTo>
                    <a:pt x="53462" y="534620"/>
                  </a:lnTo>
                  <a:cubicBezTo>
                    <a:pt x="23936" y="534620"/>
                    <a:pt x="0" y="510684"/>
                    <a:pt x="0" y="481158"/>
                  </a:cubicBezTo>
                  <a:lnTo>
                    <a:pt x="0" y="53462"/>
                  </a:lnTo>
                  <a:close/>
                </a:path>
              </a:pathLst>
            </a:custGeom>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2328" tIns="33438" rIns="42328" bIns="33438" numCol="1" spcCol="1270" anchor="ctr" anchorCtr="0">
              <a:noAutofit/>
            </a:bodyPr>
            <a:lstStyle/>
            <a:p>
              <a:pPr lvl="0" algn="ctr" defTabSz="622300">
                <a:lnSpc>
                  <a:spcPct val="90000"/>
                </a:lnSpc>
                <a:spcBef>
                  <a:spcPct val="0"/>
                </a:spcBef>
                <a:spcAft>
                  <a:spcPct val="35000"/>
                </a:spcAft>
              </a:pPr>
              <a:r>
                <a:rPr lang="en-US" sz="1400" kern="1200" dirty="0" smtClean="0"/>
                <a:t>Select a Solution</a:t>
              </a:r>
            </a:p>
          </p:txBody>
        </p:sp>
        <p:sp>
          <p:nvSpPr>
            <p:cNvPr id="37" name="Freeform 36"/>
            <p:cNvSpPr/>
            <p:nvPr/>
          </p:nvSpPr>
          <p:spPr>
            <a:xfrm>
              <a:off x="4861680" y="1803258"/>
              <a:ext cx="106924" cy="400965"/>
            </a:xfrm>
            <a:custGeom>
              <a:avLst/>
              <a:gdLst/>
              <a:ahLst/>
              <a:cxnLst/>
              <a:rect l="0" t="0" r="0" b="0"/>
              <a:pathLst>
                <a:path>
                  <a:moveTo>
                    <a:pt x="0" y="0"/>
                  </a:moveTo>
                  <a:lnTo>
                    <a:pt x="0" y="400965"/>
                  </a:lnTo>
                  <a:lnTo>
                    <a:pt x="106924" y="40096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38" name="Freeform 37"/>
            <p:cNvSpPr/>
            <p:nvPr/>
          </p:nvSpPr>
          <p:spPr>
            <a:xfrm>
              <a:off x="4968604" y="1936913"/>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Define requirements</a:t>
              </a:r>
              <a:endParaRPr lang="en-US" sz="900" kern="1200" dirty="0"/>
            </a:p>
          </p:txBody>
        </p:sp>
        <p:sp>
          <p:nvSpPr>
            <p:cNvPr id="39" name="Freeform 38"/>
            <p:cNvSpPr/>
            <p:nvPr/>
          </p:nvSpPr>
          <p:spPr>
            <a:xfrm>
              <a:off x="4861680" y="1803258"/>
              <a:ext cx="106924" cy="1069240"/>
            </a:xfrm>
            <a:custGeom>
              <a:avLst/>
              <a:gdLst/>
              <a:ahLst/>
              <a:cxnLst/>
              <a:rect l="0" t="0" r="0" b="0"/>
              <a:pathLst>
                <a:path>
                  <a:moveTo>
                    <a:pt x="0" y="0"/>
                  </a:moveTo>
                  <a:lnTo>
                    <a:pt x="0" y="1069240"/>
                  </a:lnTo>
                  <a:lnTo>
                    <a:pt x="106924" y="106924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40" name="Freeform 39"/>
            <p:cNvSpPr/>
            <p:nvPr/>
          </p:nvSpPr>
          <p:spPr>
            <a:xfrm>
              <a:off x="4968604" y="2605188"/>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Shortlist vendors</a:t>
              </a:r>
            </a:p>
          </p:txBody>
        </p:sp>
        <p:sp>
          <p:nvSpPr>
            <p:cNvPr id="41" name="Freeform 40"/>
            <p:cNvSpPr/>
            <p:nvPr/>
          </p:nvSpPr>
          <p:spPr>
            <a:xfrm>
              <a:off x="4861680" y="1803258"/>
              <a:ext cx="106924" cy="1737515"/>
            </a:xfrm>
            <a:custGeom>
              <a:avLst/>
              <a:gdLst/>
              <a:ahLst/>
              <a:cxnLst/>
              <a:rect l="0" t="0" r="0" b="0"/>
              <a:pathLst>
                <a:path>
                  <a:moveTo>
                    <a:pt x="0" y="0"/>
                  </a:moveTo>
                  <a:lnTo>
                    <a:pt x="0" y="1737515"/>
                  </a:lnTo>
                  <a:lnTo>
                    <a:pt x="106924" y="173751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42" name="Freeform 41"/>
            <p:cNvSpPr/>
            <p:nvPr/>
          </p:nvSpPr>
          <p:spPr>
            <a:xfrm>
              <a:off x="4968604" y="3273463"/>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Create RFP &amp; demo script</a:t>
              </a:r>
              <a:endParaRPr lang="en-CA" sz="900" kern="1200" dirty="0"/>
            </a:p>
          </p:txBody>
        </p:sp>
        <p:sp>
          <p:nvSpPr>
            <p:cNvPr id="43" name="Freeform 42"/>
            <p:cNvSpPr/>
            <p:nvPr/>
          </p:nvSpPr>
          <p:spPr>
            <a:xfrm>
              <a:off x="4861680" y="1803258"/>
              <a:ext cx="106924" cy="2405790"/>
            </a:xfrm>
            <a:custGeom>
              <a:avLst/>
              <a:gdLst/>
              <a:ahLst/>
              <a:cxnLst/>
              <a:rect l="0" t="0" r="0" b="0"/>
              <a:pathLst>
                <a:path>
                  <a:moveTo>
                    <a:pt x="0" y="0"/>
                  </a:moveTo>
                  <a:lnTo>
                    <a:pt x="0" y="2405790"/>
                  </a:lnTo>
                  <a:lnTo>
                    <a:pt x="106924" y="240579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44" name="Freeform 43"/>
            <p:cNvSpPr/>
            <p:nvPr/>
          </p:nvSpPr>
          <p:spPr>
            <a:xfrm>
              <a:off x="4968604" y="3941739"/>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Evaluate proposals &amp; select vendor</a:t>
              </a:r>
            </a:p>
          </p:txBody>
        </p:sp>
        <p:sp>
          <p:nvSpPr>
            <p:cNvPr id="45" name="Freeform 44"/>
            <p:cNvSpPr/>
            <p:nvPr/>
          </p:nvSpPr>
          <p:spPr>
            <a:xfrm>
              <a:off x="4861680" y="1803258"/>
              <a:ext cx="106924" cy="3074066"/>
            </a:xfrm>
            <a:custGeom>
              <a:avLst/>
              <a:gdLst/>
              <a:ahLst/>
              <a:cxnLst/>
              <a:rect l="0" t="0" r="0" b="0"/>
              <a:pathLst>
                <a:path>
                  <a:moveTo>
                    <a:pt x="0" y="0"/>
                  </a:moveTo>
                  <a:lnTo>
                    <a:pt x="0" y="3074066"/>
                  </a:lnTo>
                  <a:lnTo>
                    <a:pt x="106924" y="3074066"/>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46" name="Freeform 45"/>
            <p:cNvSpPr/>
            <p:nvPr/>
          </p:nvSpPr>
          <p:spPr>
            <a:xfrm>
              <a:off x="4968604" y="4610014"/>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Validate and adjust ROI</a:t>
              </a:r>
              <a:endParaRPr lang="en-CA" sz="900" kern="1200" dirty="0"/>
            </a:p>
          </p:txBody>
        </p:sp>
        <p:sp>
          <p:nvSpPr>
            <p:cNvPr id="47" name="Freeform 46"/>
            <p:cNvSpPr/>
            <p:nvPr/>
          </p:nvSpPr>
          <p:spPr>
            <a:xfrm>
              <a:off x="6091306" y="1268638"/>
              <a:ext cx="1069240" cy="534620"/>
            </a:xfrm>
            <a:custGeom>
              <a:avLst/>
              <a:gdLst>
                <a:gd name="connsiteX0" fmla="*/ 0 w 1069240"/>
                <a:gd name="connsiteY0" fmla="*/ 53462 h 534620"/>
                <a:gd name="connsiteX1" fmla="*/ 53462 w 1069240"/>
                <a:gd name="connsiteY1" fmla="*/ 0 h 534620"/>
                <a:gd name="connsiteX2" fmla="*/ 1015778 w 1069240"/>
                <a:gd name="connsiteY2" fmla="*/ 0 h 534620"/>
                <a:gd name="connsiteX3" fmla="*/ 1069240 w 1069240"/>
                <a:gd name="connsiteY3" fmla="*/ 53462 h 534620"/>
                <a:gd name="connsiteX4" fmla="*/ 1069240 w 1069240"/>
                <a:gd name="connsiteY4" fmla="*/ 481158 h 534620"/>
                <a:gd name="connsiteX5" fmla="*/ 1015778 w 1069240"/>
                <a:gd name="connsiteY5" fmla="*/ 534620 h 534620"/>
                <a:gd name="connsiteX6" fmla="*/ 53462 w 1069240"/>
                <a:gd name="connsiteY6" fmla="*/ 534620 h 534620"/>
                <a:gd name="connsiteX7" fmla="*/ 0 w 1069240"/>
                <a:gd name="connsiteY7" fmla="*/ 481158 h 534620"/>
                <a:gd name="connsiteX8" fmla="*/ 0 w 1069240"/>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9240" h="534620">
                  <a:moveTo>
                    <a:pt x="0" y="53462"/>
                  </a:moveTo>
                  <a:cubicBezTo>
                    <a:pt x="0" y="23936"/>
                    <a:pt x="23936" y="0"/>
                    <a:pt x="53462" y="0"/>
                  </a:cubicBezTo>
                  <a:lnTo>
                    <a:pt x="1015778" y="0"/>
                  </a:lnTo>
                  <a:cubicBezTo>
                    <a:pt x="1045304" y="0"/>
                    <a:pt x="1069240" y="23936"/>
                    <a:pt x="1069240" y="53462"/>
                  </a:cubicBezTo>
                  <a:lnTo>
                    <a:pt x="1069240" y="481158"/>
                  </a:lnTo>
                  <a:cubicBezTo>
                    <a:pt x="1069240" y="510684"/>
                    <a:pt x="1045304" y="534620"/>
                    <a:pt x="1015778" y="534620"/>
                  </a:cubicBezTo>
                  <a:lnTo>
                    <a:pt x="53462" y="534620"/>
                  </a:lnTo>
                  <a:cubicBezTo>
                    <a:pt x="23936" y="534620"/>
                    <a:pt x="0" y="510684"/>
                    <a:pt x="0" y="481158"/>
                  </a:cubicBezTo>
                  <a:lnTo>
                    <a:pt x="0" y="53462"/>
                  </a:lnTo>
                  <a:close/>
                </a:path>
              </a:pathLst>
            </a:custGeom>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2328" tIns="33438" rIns="42328" bIns="33438" numCol="1" spcCol="1270" anchor="ctr" anchorCtr="0">
              <a:noAutofit/>
            </a:bodyPr>
            <a:lstStyle/>
            <a:p>
              <a:pPr lvl="0" algn="ctr" defTabSz="622300">
                <a:lnSpc>
                  <a:spcPct val="90000"/>
                </a:lnSpc>
                <a:spcBef>
                  <a:spcPct val="0"/>
                </a:spcBef>
                <a:spcAft>
                  <a:spcPct val="35000"/>
                </a:spcAft>
              </a:pPr>
              <a:r>
                <a:rPr lang="en-US" sz="1400" kern="1200" dirty="0" smtClean="0"/>
                <a:t>Implement a Solution</a:t>
              </a:r>
            </a:p>
          </p:txBody>
        </p:sp>
        <p:sp>
          <p:nvSpPr>
            <p:cNvPr id="48" name="Freeform 47"/>
            <p:cNvSpPr/>
            <p:nvPr/>
          </p:nvSpPr>
          <p:spPr>
            <a:xfrm>
              <a:off x="6198230" y="1803258"/>
              <a:ext cx="106924" cy="400965"/>
            </a:xfrm>
            <a:custGeom>
              <a:avLst/>
              <a:gdLst/>
              <a:ahLst/>
              <a:cxnLst/>
              <a:rect l="0" t="0" r="0" b="0"/>
              <a:pathLst>
                <a:path>
                  <a:moveTo>
                    <a:pt x="0" y="0"/>
                  </a:moveTo>
                  <a:lnTo>
                    <a:pt x="0" y="400965"/>
                  </a:lnTo>
                  <a:lnTo>
                    <a:pt x="106924" y="40096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49" name="Freeform 48"/>
            <p:cNvSpPr/>
            <p:nvPr/>
          </p:nvSpPr>
          <p:spPr>
            <a:xfrm>
              <a:off x="6305154" y="1936913"/>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Create project plan</a:t>
              </a:r>
            </a:p>
          </p:txBody>
        </p:sp>
        <p:sp>
          <p:nvSpPr>
            <p:cNvPr id="50" name="Freeform 49"/>
            <p:cNvSpPr/>
            <p:nvPr/>
          </p:nvSpPr>
          <p:spPr>
            <a:xfrm>
              <a:off x="6198230" y="1803258"/>
              <a:ext cx="106924" cy="1069240"/>
            </a:xfrm>
            <a:custGeom>
              <a:avLst/>
              <a:gdLst/>
              <a:ahLst/>
              <a:cxnLst/>
              <a:rect l="0" t="0" r="0" b="0"/>
              <a:pathLst>
                <a:path>
                  <a:moveTo>
                    <a:pt x="0" y="0"/>
                  </a:moveTo>
                  <a:lnTo>
                    <a:pt x="0" y="1069240"/>
                  </a:lnTo>
                  <a:lnTo>
                    <a:pt x="106924" y="106924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51" name="Freeform 50"/>
            <p:cNvSpPr/>
            <p:nvPr/>
          </p:nvSpPr>
          <p:spPr>
            <a:xfrm>
              <a:off x="6305154" y="2605188"/>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Create &amp; revise IT workflows</a:t>
              </a:r>
            </a:p>
          </p:txBody>
        </p:sp>
        <p:sp>
          <p:nvSpPr>
            <p:cNvPr id="52" name="Freeform 51"/>
            <p:cNvSpPr/>
            <p:nvPr/>
          </p:nvSpPr>
          <p:spPr>
            <a:xfrm>
              <a:off x="6198230" y="1803258"/>
              <a:ext cx="106924" cy="1737515"/>
            </a:xfrm>
            <a:custGeom>
              <a:avLst/>
              <a:gdLst/>
              <a:ahLst/>
              <a:cxnLst/>
              <a:rect l="0" t="0" r="0" b="0"/>
              <a:pathLst>
                <a:path>
                  <a:moveTo>
                    <a:pt x="0" y="0"/>
                  </a:moveTo>
                  <a:lnTo>
                    <a:pt x="0" y="1737515"/>
                  </a:lnTo>
                  <a:lnTo>
                    <a:pt x="106924" y="173751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53" name="Freeform 52"/>
            <p:cNvSpPr/>
            <p:nvPr/>
          </p:nvSpPr>
          <p:spPr>
            <a:xfrm>
              <a:off x="6305154" y="3273463"/>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Begin data collection</a:t>
              </a:r>
            </a:p>
          </p:txBody>
        </p:sp>
        <p:sp>
          <p:nvSpPr>
            <p:cNvPr id="54" name="Freeform 53"/>
            <p:cNvSpPr/>
            <p:nvPr/>
          </p:nvSpPr>
          <p:spPr>
            <a:xfrm>
              <a:off x="6198230" y="1803258"/>
              <a:ext cx="106924" cy="2405790"/>
            </a:xfrm>
            <a:custGeom>
              <a:avLst/>
              <a:gdLst/>
              <a:ahLst/>
              <a:cxnLst/>
              <a:rect l="0" t="0" r="0" b="0"/>
              <a:pathLst>
                <a:path>
                  <a:moveTo>
                    <a:pt x="0" y="0"/>
                  </a:moveTo>
                  <a:lnTo>
                    <a:pt x="0" y="2405790"/>
                  </a:lnTo>
                  <a:lnTo>
                    <a:pt x="106924" y="240579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55" name="Freeform 54"/>
            <p:cNvSpPr/>
            <p:nvPr/>
          </p:nvSpPr>
          <p:spPr>
            <a:xfrm>
              <a:off x="6305154" y="3941739"/>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Validate &amp; reconcile data</a:t>
              </a:r>
              <a:endParaRPr lang="en-US" sz="900" kern="1200" dirty="0"/>
            </a:p>
          </p:txBody>
        </p:sp>
        <p:sp>
          <p:nvSpPr>
            <p:cNvPr id="56" name="Freeform 55"/>
            <p:cNvSpPr/>
            <p:nvPr/>
          </p:nvSpPr>
          <p:spPr>
            <a:xfrm>
              <a:off x="6198230" y="1803258"/>
              <a:ext cx="114417" cy="3081561"/>
            </a:xfrm>
            <a:custGeom>
              <a:avLst/>
              <a:gdLst/>
              <a:ahLst/>
              <a:cxnLst/>
              <a:rect l="0" t="0" r="0" b="0"/>
              <a:pathLst>
                <a:path>
                  <a:moveTo>
                    <a:pt x="0" y="0"/>
                  </a:moveTo>
                  <a:lnTo>
                    <a:pt x="0" y="3081561"/>
                  </a:lnTo>
                  <a:lnTo>
                    <a:pt x="114417" y="3081561"/>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57" name="Freeform 56"/>
            <p:cNvSpPr/>
            <p:nvPr/>
          </p:nvSpPr>
          <p:spPr>
            <a:xfrm>
              <a:off x="6312648" y="4617509"/>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US" sz="900" kern="1200" dirty="0" smtClean="0"/>
                <a:t>Implement best practices and policies</a:t>
              </a:r>
              <a:endParaRPr lang="en-US" sz="900" kern="1200" dirty="0"/>
            </a:p>
          </p:txBody>
        </p:sp>
        <p:sp>
          <p:nvSpPr>
            <p:cNvPr id="58" name="Freeform 57"/>
            <p:cNvSpPr/>
            <p:nvPr/>
          </p:nvSpPr>
          <p:spPr>
            <a:xfrm>
              <a:off x="7427857" y="1268638"/>
              <a:ext cx="1391691" cy="534620"/>
            </a:xfrm>
            <a:custGeom>
              <a:avLst/>
              <a:gdLst>
                <a:gd name="connsiteX0" fmla="*/ 0 w 1391691"/>
                <a:gd name="connsiteY0" fmla="*/ 53462 h 534620"/>
                <a:gd name="connsiteX1" fmla="*/ 53462 w 1391691"/>
                <a:gd name="connsiteY1" fmla="*/ 0 h 534620"/>
                <a:gd name="connsiteX2" fmla="*/ 1338229 w 1391691"/>
                <a:gd name="connsiteY2" fmla="*/ 0 h 534620"/>
                <a:gd name="connsiteX3" fmla="*/ 1391691 w 1391691"/>
                <a:gd name="connsiteY3" fmla="*/ 53462 h 534620"/>
                <a:gd name="connsiteX4" fmla="*/ 1391691 w 1391691"/>
                <a:gd name="connsiteY4" fmla="*/ 481158 h 534620"/>
                <a:gd name="connsiteX5" fmla="*/ 1338229 w 1391691"/>
                <a:gd name="connsiteY5" fmla="*/ 534620 h 534620"/>
                <a:gd name="connsiteX6" fmla="*/ 53462 w 1391691"/>
                <a:gd name="connsiteY6" fmla="*/ 534620 h 534620"/>
                <a:gd name="connsiteX7" fmla="*/ 0 w 1391691"/>
                <a:gd name="connsiteY7" fmla="*/ 481158 h 534620"/>
                <a:gd name="connsiteX8" fmla="*/ 0 w 1391691"/>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691" h="534620">
                  <a:moveTo>
                    <a:pt x="0" y="53462"/>
                  </a:moveTo>
                  <a:cubicBezTo>
                    <a:pt x="0" y="23936"/>
                    <a:pt x="23936" y="0"/>
                    <a:pt x="53462" y="0"/>
                  </a:cubicBezTo>
                  <a:lnTo>
                    <a:pt x="1338229" y="0"/>
                  </a:lnTo>
                  <a:cubicBezTo>
                    <a:pt x="1367755" y="0"/>
                    <a:pt x="1391691" y="23936"/>
                    <a:pt x="1391691" y="53462"/>
                  </a:cubicBezTo>
                  <a:lnTo>
                    <a:pt x="1391691" y="481158"/>
                  </a:lnTo>
                  <a:cubicBezTo>
                    <a:pt x="1391691" y="510684"/>
                    <a:pt x="1367755" y="534620"/>
                    <a:pt x="1338229" y="534620"/>
                  </a:cubicBezTo>
                  <a:lnTo>
                    <a:pt x="53462" y="534620"/>
                  </a:lnTo>
                  <a:cubicBezTo>
                    <a:pt x="23936" y="534620"/>
                    <a:pt x="0" y="510684"/>
                    <a:pt x="0" y="481158"/>
                  </a:cubicBezTo>
                  <a:lnTo>
                    <a:pt x="0" y="53462"/>
                  </a:lnTo>
                  <a:close/>
                </a:path>
              </a:pathLst>
            </a:custGeom>
          </p:spPr>
          <p:style>
            <a:lnRef idx="2">
              <a:schemeClr val="accent5">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2328" tIns="33438" rIns="42328" bIns="33438" numCol="1" spcCol="1270" anchor="ctr" anchorCtr="0">
              <a:noAutofit/>
            </a:bodyPr>
            <a:lstStyle/>
            <a:p>
              <a:pPr lvl="0" algn="ctr" defTabSz="622300">
                <a:lnSpc>
                  <a:spcPct val="90000"/>
                </a:lnSpc>
                <a:spcBef>
                  <a:spcPct val="0"/>
                </a:spcBef>
                <a:spcAft>
                  <a:spcPct val="35000"/>
                </a:spcAft>
              </a:pPr>
              <a:r>
                <a:rPr lang="en-US" sz="1400" kern="1200" dirty="0" smtClean="0"/>
                <a:t>Track &amp; Communicate</a:t>
              </a:r>
            </a:p>
          </p:txBody>
        </p:sp>
        <p:sp>
          <p:nvSpPr>
            <p:cNvPr id="59" name="Freeform 58"/>
            <p:cNvSpPr/>
            <p:nvPr/>
          </p:nvSpPr>
          <p:spPr>
            <a:xfrm>
              <a:off x="7567026" y="1803258"/>
              <a:ext cx="139169" cy="400965"/>
            </a:xfrm>
            <a:custGeom>
              <a:avLst/>
              <a:gdLst/>
              <a:ahLst/>
              <a:cxnLst/>
              <a:rect l="0" t="0" r="0" b="0"/>
              <a:pathLst>
                <a:path>
                  <a:moveTo>
                    <a:pt x="0" y="0"/>
                  </a:moveTo>
                  <a:lnTo>
                    <a:pt x="0" y="400965"/>
                  </a:lnTo>
                  <a:lnTo>
                    <a:pt x="139169" y="400965"/>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60" name="Freeform 59"/>
            <p:cNvSpPr/>
            <p:nvPr/>
          </p:nvSpPr>
          <p:spPr>
            <a:xfrm>
              <a:off x="7706195" y="1936913"/>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Review metrics</a:t>
              </a:r>
              <a:endParaRPr lang="en-CA" sz="900" kern="1200" dirty="0"/>
            </a:p>
          </p:txBody>
        </p:sp>
        <p:sp>
          <p:nvSpPr>
            <p:cNvPr id="61" name="Freeform 60"/>
            <p:cNvSpPr/>
            <p:nvPr/>
          </p:nvSpPr>
          <p:spPr>
            <a:xfrm>
              <a:off x="7567026" y="1803258"/>
              <a:ext cx="139169" cy="1069240"/>
            </a:xfrm>
            <a:custGeom>
              <a:avLst/>
              <a:gdLst/>
              <a:ahLst/>
              <a:cxnLst/>
              <a:rect l="0" t="0" r="0" b="0"/>
              <a:pathLst>
                <a:path>
                  <a:moveTo>
                    <a:pt x="0" y="0"/>
                  </a:moveTo>
                  <a:lnTo>
                    <a:pt x="0" y="1069240"/>
                  </a:lnTo>
                  <a:lnTo>
                    <a:pt x="139169" y="1069240"/>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62" name="Freeform 61"/>
            <p:cNvSpPr/>
            <p:nvPr/>
          </p:nvSpPr>
          <p:spPr>
            <a:xfrm>
              <a:off x="7706195" y="2605188"/>
              <a:ext cx="855392" cy="534620"/>
            </a:xfrm>
            <a:custGeom>
              <a:avLst/>
              <a:gdLst>
                <a:gd name="connsiteX0" fmla="*/ 0 w 855392"/>
                <a:gd name="connsiteY0" fmla="*/ 53462 h 534620"/>
                <a:gd name="connsiteX1" fmla="*/ 53462 w 855392"/>
                <a:gd name="connsiteY1" fmla="*/ 0 h 534620"/>
                <a:gd name="connsiteX2" fmla="*/ 801930 w 855392"/>
                <a:gd name="connsiteY2" fmla="*/ 0 h 534620"/>
                <a:gd name="connsiteX3" fmla="*/ 855392 w 855392"/>
                <a:gd name="connsiteY3" fmla="*/ 53462 h 534620"/>
                <a:gd name="connsiteX4" fmla="*/ 855392 w 855392"/>
                <a:gd name="connsiteY4" fmla="*/ 481158 h 534620"/>
                <a:gd name="connsiteX5" fmla="*/ 801930 w 855392"/>
                <a:gd name="connsiteY5" fmla="*/ 534620 h 534620"/>
                <a:gd name="connsiteX6" fmla="*/ 53462 w 855392"/>
                <a:gd name="connsiteY6" fmla="*/ 534620 h 534620"/>
                <a:gd name="connsiteX7" fmla="*/ 0 w 855392"/>
                <a:gd name="connsiteY7" fmla="*/ 481158 h 534620"/>
                <a:gd name="connsiteX8" fmla="*/ 0 w 855392"/>
                <a:gd name="connsiteY8" fmla="*/ 53462 h 5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92" h="534620">
                  <a:moveTo>
                    <a:pt x="0" y="53462"/>
                  </a:moveTo>
                  <a:cubicBezTo>
                    <a:pt x="0" y="23936"/>
                    <a:pt x="23936" y="0"/>
                    <a:pt x="53462" y="0"/>
                  </a:cubicBezTo>
                  <a:lnTo>
                    <a:pt x="801930" y="0"/>
                  </a:lnTo>
                  <a:cubicBezTo>
                    <a:pt x="831456" y="0"/>
                    <a:pt x="855392" y="23936"/>
                    <a:pt x="855392" y="53462"/>
                  </a:cubicBezTo>
                  <a:lnTo>
                    <a:pt x="855392" y="481158"/>
                  </a:lnTo>
                  <a:cubicBezTo>
                    <a:pt x="855392" y="510684"/>
                    <a:pt x="831456" y="534620"/>
                    <a:pt x="801930" y="534620"/>
                  </a:cubicBezTo>
                  <a:lnTo>
                    <a:pt x="53462" y="534620"/>
                  </a:lnTo>
                  <a:cubicBezTo>
                    <a:pt x="23936" y="534620"/>
                    <a:pt x="0" y="510684"/>
                    <a:pt x="0" y="481158"/>
                  </a:cubicBezTo>
                  <a:lnTo>
                    <a:pt x="0" y="53462"/>
                  </a:lnTo>
                  <a:close/>
                </a:path>
              </a:pathLst>
            </a:custGeom>
          </p:spPr>
          <p:style>
            <a:lnRef idx="2">
              <a:schemeClr val="accent5">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803" tIns="27088" rIns="32803" bIns="27088" numCol="1" spcCol="1270" anchor="ctr" anchorCtr="0">
              <a:noAutofit/>
            </a:bodyPr>
            <a:lstStyle/>
            <a:p>
              <a:pPr lvl="0" algn="ctr" defTabSz="400050">
                <a:lnSpc>
                  <a:spcPct val="90000"/>
                </a:lnSpc>
                <a:spcBef>
                  <a:spcPct val="0"/>
                </a:spcBef>
                <a:spcAft>
                  <a:spcPct val="35000"/>
                </a:spcAft>
              </a:pPr>
              <a:r>
                <a:rPr lang="en-CA" sz="900" kern="1200" dirty="0" smtClean="0"/>
                <a:t>Communicate progress</a:t>
              </a:r>
              <a:endParaRPr lang="en-CA" sz="900" kern="1200" dirty="0"/>
            </a:p>
          </p:txBody>
        </p:sp>
      </p:grpSp>
      <p:sp>
        <p:nvSpPr>
          <p:cNvPr id="2" name="Title 1"/>
          <p:cNvSpPr>
            <a:spLocks noGrp="1"/>
          </p:cNvSpPr>
          <p:nvPr>
            <p:ph type="title"/>
          </p:nvPr>
        </p:nvSpPr>
        <p:spPr/>
        <p:txBody>
          <a:bodyPr/>
          <a:lstStyle/>
          <a:p>
            <a:r>
              <a:rPr lang="en-US" dirty="0" smtClean="0"/>
              <a:t>Project Outline</a:t>
            </a:r>
            <a:endParaRPr lang="en-US" dirty="0"/>
          </a:p>
        </p:txBody>
      </p:sp>
      <p:grpSp>
        <p:nvGrpSpPr>
          <p:cNvPr id="63" name="Group 62"/>
          <p:cNvGrpSpPr/>
          <p:nvPr/>
        </p:nvGrpSpPr>
        <p:grpSpPr>
          <a:xfrm>
            <a:off x="0" y="6422955"/>
            <a:ext cx="9144000" cy="437555"/>
            <a:chOff x="0" y="6422955"/>
            <a:chExt cx="9144000" cy="437555"/>
          </a:xfrm>
        </p:grpSpPr>
        <p:pic>
          <p:nvPicPr>
            <p:cNvPr id="64"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65" name="Picture 64"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15856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p:txBody>
          <a:bodyPr/>
          <a:lstStyle/>
          <a:p>
            <a:r>
              <a:rPr lang="en-CA" dirty="0"/>
              <a:t>Project </a:t>
            </a:r>
            <a:r>
              <a:rPr lang="en-CA" dirty="0" smtClean="0"/>
              <a:t>Rationale  </a:t>
            </a:r>
            <a:endParaRPr lang="en-CA" dirty="0"/>
          </a:p>
        </p:txBody>
      </p:sp>
      <p:sp>
        <p:nvSpPr>
          <p:cNvPr id="19" name="Text Placeholder 18"/>
          <p:cNvSpPr>
            <a:spLocks noGrp="1"/>
          </p:cNvSpPr>
          <p:nvPr>
            <p:ph type="body" sz="quarter" idx="18"/>
          </p:nvPr>
        </p:nvSpPr>
        <p:spPr/>
        <p:txBody>
          <a:bodyPr/>
          <a:lstStyle/>
          <a:p>
            <a:r>
              <a:rPr lang="en-CA" dirty="0"/>
              <a:t>Project Rationale</a:t>
            </a:r>
          </a:p>
          <a:p>
            <a:r>
              <a:rPr lang="en-CA" dirty="0" smtClean="0"/>
              <a:t>Build a Business Case</a:t>
            </a:r>
          </a:p>
          <a:p>
            <a:r>
              <a:rPr lang="en-CA" dirty="0" smtClean="0"/>
              <a:t>Define the Project</a:t>
            </a:r>
          </a:p>
          <a:p>
            <a:r>
              <a:rPr lang="en-CA" dirty="0" smtClean="0"/>
              <a:t>Select Solution</a:t>
            </a:r>
          </a:p>
          <a:p>
            <a:r>
              <a:rPr lang="en-CA" dirty="0" smtClean="0"/>
              <a:t>Implement Solution</a:t>
            </a:r>
          </a:p>
          <a:p>
            <a:r>
              <a:rPr lang="en-CA" dirty="0"/>
              <a:t>Track &amp; Communicate </a:t>
            </a:r>
            <a:endParaRPr lang="en-CA" dirty="0" smtClean="0"/>
          </a:p>
          <a:p>
            <a:pPr marL="119063" indent="109538"/>
            <a:r>
              <a:rPr lang="en-CA" dirty="0" smtClean="0"/>
              <a:t>Program Success</a:t>
            </a:r>
          </a:p>
          <a:p>
            <a:endParaRPr lang="en-CA" dirty="0"/>
          </a:p>
        </p:txBody>
      </p:sp>
      <p:sp>
        <p:nvSpPr>
          <p:cNvPr id="20" name="Text Placeholder 19"/>
          <p:cNvSpPr>
            <a:spLocks noGrp="1"/>
          </p:cNvSpPr>
          <p:nvPr>
            <p:ph type="body" sz="quarter" idx="21"/>
          </p:nvPr>
        </p:nvSpPr>
        <p:spPr/>
        <p:txBody>
          <a:bodyPr/>
          <a:lstStyle/>
          <a:p>
            <a:r>
              <a:rPr lang="en-CA" dirty="0" smtClean="0"/>
              <a:t>What is ITAM?</a:t>
            </a:r>
          </a:p>
          <a:p>
            <a:r>
              <a:rPr lang="en-CA" dirty="0" smtClean="0"/>
              <a:t>Identify potential benefits.</a:t>
            </a:r>
          </a:p>
          <a:p>
            <a:r>
              <a:rPr lang="en-CA" dirty="0" smtClean="0"/>
              <a:t>Describe Info-Tech insight and methodology.</a:t>
            </a:r>
          </a:p>
          <a:p>
            <a:r>
              <a:rPr lang="en-CA" dirty="0" smtClean="0"/>
              <a:t>Define useful metrics.</a:t>
            </a:r>
          </a:p>
          <a:p>
            <a:r>
              <a:rPr lang="en-CA" dirty="0" smtClean="0"/>
              <a:t>Assess fit.</a:t>
            </a:r>
            <a:endParaRPr lang="en-CA" dirty="0"/>
          </a:p>
        </p:txBody>
      </p:sp>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grpSp>
        <p:nvGrpSpPr>
          <p:cNvPr id="22" name="Group 21"/>
          <p:cNvGrpSpPr/>
          <p:nvPr/>
        </p:nvGrpSpPr>
        <p:grpSpPr>
          <a:xfrm>
            <a:off x="555884" y="4364385"/>
            <a:ext cx="3193987" cy="152064"/>
            <a:chOff x="555527" y="4357056"/>
            <a:chExt cx="3193987" cy="152064"/>
          </a:xfrm>
        </p:grpSpPr>
        <p:cxnSp>
          <p:nvCxnSpPr>
            <p:cNvPr id="3" name="Straight Connector 2"/>
            <p:cNvCxnSpPr/>
            <p:nvPr/>
          </p:nvCxnSpPr>
          <p:spPr>
            <a:xfrm flipV="1">
              <a:off x="2014297" y="4433088"/>
              <a:ext cx="1735217" cy="52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hevron 16"/>
            <p:cNvSpPr/>
            <p:nvPr/>
          </p:nvSpPr>
          <p:spPr>
            <a:xfrm>
              <a:off x="55552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grpSp>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07062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0326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Table of Contents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80792160"/>
              </p:ext>
            </p:extLst>
          </p:nvPr>
        </p:nvGraphicFramePr>
        <p:xfrm>
          <a:off x="398584" y="1453660"/>
          <a:ext cx="7932225" cy="3048000"/>
        </p:xfrm>
        <a:graphic>
          <a:graphicData uri="http://schemas.openxmlformats.org/drawingml/2006/table">
            <a:tbl>
              <a:tblPr firstRow="1" bandRow="1">
                <a:tableStyleId>{2D5ABB26-0587-4C30-8999-92F81FD0307C}</a:tableStyleId>
              </a:tblPr>
              <a:tblGrid>
                <a:gridCol w="7932225"/>
              </a:tblGrid>
              <a:tr h="273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rId2" action="ppaction://hlinksldjump"/>
                        </a:rPr>
                        <a:t>1. Project Rationale</a:t>
                      </a:r>
                      <a:endParaRPr lang="en-US" sz="1400" dirty="0" smtClean="0"/>
                    </a:p>
                  </a:txBody>
                  <a:tcPr>
                    <a:lnB w="12700" cap="flat" cmpd="sng" algn="ctr">
                      <a:solidFill>
                        <a:schemeClr val="tx1"/>
                      </a:solidFill>
                      <a:prstDash val="solid"/>
                      <a:round/>
                      <a:headEnd type="none" w="med" len="med"/>
                      <a:tailEnd type="none" w="med" len="med"/>
                    </a:lnB>
                  </a:tcPr>
                </a:tc>
              </a:tr>
              <a:tr h="273547">
                <a:tc>
                  <a:txBody>
                    <a:bodyPr/>
                    <a:lstStyle/>
                    <a:p>
                      <a:pPr marL="461963" indent="-461963">
                        <a:buNone/>
                        <a:tabLst>
                          <a:tab pos="515938" algn="l"/>
                        </a:tabLst>
                      </a:pPr>
                      <a:r>
                        <a:rPr lang="en-US" sz="1400" dirty="0" smtClean="0">
                          <a:hlinkClick r:id="" action="ppaction://noaction"/>
                        </a:rPr>
                        <a:t>2. Build the business</a:t>
                      </a:r>
                      <a:r>
                        <a:rPr lang="en-US" sz="1400" baseline="0" dirty="0" smtClean="0">
                          <a:hlinkClick r:id="" action="ppaction://noaction"/>
                        </a:rPr>
                        <a:t> case</a:t>
                      </a:r>
                      <a:endParaRPr lang="en-US" sz="14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4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 action="ppaction://noaction"/>
                        </a:rPr>
                        <a:t>3. Define the project</a:t>
                      </a:r>
                      <a:endParaRPr lang="en-US" sz="14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 action="ppaction://noaction"/>
                        </a:rPr>
                        <a:t>4. Select</a:t>
                      </a:r>
                      <a:r>
                        <a:rPr lang="en-US" sz="1400" baseline="0" dirty="0" smtClean="0">
                          <a:hlinkClick r:id="" action="ppaction://noaction"/>
                        </a:rPr>
                        <a:t> a solution</a:t>
                      </a:r>
                      <a:endParaRPr lang="en-US" sz="14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0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 action="ppaction://noaction"/>
                        </a:rPr>
                        <a:t>5. Implement a solution</a:t>
                      </a:r>
                      <a:endParaRPr lang="en-US" sz="14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 action="ppaction://noaction"/>
                        </a:rPr>
                        <a:t>6.  Track and communicate</a:t>
                      </a:r>
                      <a:endParaRPr lang="en-US" sz="14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 action="ppaction://noaction"/>
                        </a:rPr>
                        <a:t>5.</a:t>
                      </a:r>
                      <a:r>
                        <a:rPr lang="en-US" sz="1400" baseline="0" dirty="0" smtClean="0">
                          <a:hlinkClick r:id="" action="ppaction://noaction"/>
                        </a:rPr>
                        <a:t> </a:t>
                      </a:r>
                      <a:r>
                        <a:rPr lang="en-US" sz="1400" dirty="0" smtClean="0">
                          <a:hlinkClick r:id="" action="ppaction://noaction"/>
                        </a:rPr>
                        <a:t>Summary/Conclusion</a:t>
                      </a:r>
                      <a:endParaRPr lang="en-US" sz="14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 action="ppaction://noaction"/>
                        </a:rPr>
                        <a:t>6. Next Steps</a:t>
                      </a:r>
                      <a:endParaRPr lang="en-US" sz="14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 action="ppaction://noaction"/>
                        </a:rPr>
                        <a:t>7. Workshop Deck</a:t>
                      </a:r>
                      <a:endParaRPr lang="en-US" sz="14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547">
                <a:tc>
                  <a:txBody>
                    <a:bodyPr/>
                    <a:lstStyle/>
                    <a:p>
                      <a:pPr marL="0" indent="0">
                        <a:buNone/>
                      </a:pPr>
                      <a:r>
                        <a:rPr lang="en-US" sz="1400" dirty="0" smtClean="0">
                          <a:hlinkClick r:id="" action="ppaction://noaction"/>
                        </a:rPr>
                        <a:t>8. Appendices</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4" name="Group 3"/>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0209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97638" cy="936104"/>
          </a:xfrm>
        </p:spPr>
        <p:txBody>
          <a:bodyPr/>
          <a:lstStyle/>
          <a:p>
            <a:r>
              <a:rPr lang="en-CA" dirty="0" smtClean="0"/>
              <a:t>Audits, budgeting, and project planning all have one thing in common: Data.  </a:t>
            </a:r>
          </a:p>
          <a:p>
            <a:r>
              <a:rPr lang="en-CA" dirty="0" smtClean="0"/>
              <a:t>Without an active Asset Management (ITAM) practice in place, IT is challenged to find and analyze the data to inform these projects and reduce asset spending.</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32139" y="2786472"/>
            <a:ext cx="4034665" cy="2376264"/>
          </a:xfrm>
        </p:spPr>
        <p:txBody>
          <a:bodyPr/>
          <a:lstStyle/>
          <a:p>
            <a:r>
              <a:rPr lang="en-CA" dirty="0" smtClean="0"/>
              <a:t>CIOs and IT Managers who need to cut costs, increase asset visibility, and reduce the impact of vendor audits.</a:t>
            </a:r>
          </a:p>
          <a:p>
            <a:r>
              <a:rPr lang="en-CA" dirty="0" smtClean="0"/>
              <a:t>Service Desk Managers and personnel tasked with managing assets and reducing lost equipment.</a:t>
            </a:r>
          </a:p>
          <a:p>
            <a:r>
              <a:rPr lang="en-CA" dirty="0" smtClean="0"/>
              <a:t>Procurement professionals challenged to manage software and support contracts with little insight into current licensing.</a:t>
            </a:r>
          </a:p>
        </p:txBody>
      </p:sp>
      <p:sp>
        <p:nvSpPr>
          <p:cNvPr id="12" name="Text Placeholder 11"/>
          <p:cNvSpPr>
            <a:spLocks noGrp="1"/>
          </p:cNvSpPr>
          <p:nvPr>
            <p:ph type="body" sz="quarter" idx="23"/>
          </p:nvPr>
        </p:nvSpPr>
        <p:spPr>
          <a:xfrm>
            <a:off x="4842868" y="2786472"/>
            <a:ext cx="4032448" cy="2376264"/>
          </a:xfrm>
        </p:spPr>
        <p:txBody>
          <a:bodyPr/>
          <a:lstStyle/>
          <a:p>
            <a:r>
              <a:rPr lang="en-CA" dirty="0" smtClean="0"/>
              <a:t>Make the case for building an IT asset management practice.</a:t>
            </a:r>
          </a:p>
          <a:p>
            <a:r>
              <a:rPr lang="en-CA" dirty="0" smtClean="0"/>
              <a:t>Create a project charter that will aid in project execution.</a:t>
            </a:r>
          </a:p>
          <a:p>
            <a:r>
              <a:rPr lang="en-CA" dirty="0" smtClean="0"/>
              <a:t>Evaluate current asset management policies and address critical gaps.</a:t>
            </a:r>
          </a:p>
          <a:p>
            <a:r>
              <a:rPr lang="en-CA" dirty="0" smtClean="0"/>
              <a:t>Bolster existing asset lifecycle processes with efficient and effective management practices and tools.</a:t>
            </a:r>
            <a:endParaRPr lang="en-CA" dirty="0"/>
          </a:p>
        </p:txBody>
      </p:sp>
      <p:sp>
        <p:nvSpPr>
          <p:cNvPr id="8" name="TextBox 7"/>
          <p:cNvSpPr txBox="1"/>
          <p:nvPr/>
        </p:nvSpPr>
        <p:spPr>
          <a:xfrm>
            <a:off x="232138" y="2447739"/>
            <a:ext cx="3134566" cy="307777"/>
          </a:xfrm>
          <a:prstGeom prst="rect">
            <a:avLst/>
          </a:prstGeom>
          <a:noFill/>
        </p:spPr>
        <p:txBody>
          <a:bodyPr wrap="square" rtlCol="0">
            <a:spAutoFit/>
          </a:bodyPr>
          <a:lstStyle/>
          <a:p>
            <a:r>
              <a:rPr lang="en-CA" sz="1400" b="1" dirty="0" smtClean="0">
                <a:solidFill>
                  <a:srgbClr val="333333"/>
                </a:solidFill>
              </a:rPr>
              <a:t>This Research Is Designed For:</a:t>
            </a:r>
            <a:endParaRPr lang="en-CA" sz="1400" b="1" dirty="0">
              <a:solidFill>
                <a:srgbClr val="333333"/>
              </a:solidFill>
            </a:endParaRPr>
          </a:p>
        </p:txBody>
      </p:sp>
      <p:sp>
        <p:nvSpPr>
          <p:cNvPr id="9" name="TextBox 8"/>
          <p:cNvSpPr txBox="1"/>
          <p:nvPr/>
        </p:nvSpPr>
        <p:spPr>
          <a:xfrm>
            <a:off x="4842868" y="2447739"/>
            <a:ext cx="2808312" cy="307777"/>
          </a:xfrm>
          <a:prstGeom prst="rect">
            <a:avLst/>
          </a:prstGeom>
          <a:noFill/>
        </p:spPr>
        <p:txBody>
          <a:bodyPr wrap="square" rtlCol="0">
            <a:spAutoFit/>
          </a:bodyPr>
          <a:lstStyle/>
          <a:p>
            <a:r>
              <a:rPr lang="en-CA" sz="1400" b="1" dirty="0" smtClean="0">
                <a:solidFill>
                  <a:srgbClr val="333333"/>
                </a:solidFill>
              </a:rPr>
              <a:t>This Research Will Help You:</a:t>
            </a:r>
            <a:endParaRPr lang="en-CA" sz="1400" b="1" dirty="0">
              <a:solidFill>
                <a:srgbClr val="333333"/>
              </a:solidFill>
            </a:endParaRPr>
          </a:p>
        </p:txBody>
      </p:sp>
      <p:cxnSp>
        <p:nvCxnSpPr>
          <p:cNvPr id="13" name="Straight Connector 12"/>
          <p:cNvCxnSpPr/>
          <p:nvPr/>
        </p:nvCxnSpPr>
        <p:spPr>
          <a:xfrm rot="5400000">
            <a:off x="3366712" y="3974604"/>
            <a:ext cx="2376261" cy="0"/>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422955"/>
            <a:ext cx="9144000" cy="437555"/>
            <a:chOff x="0" y="6422955"/>
            <a:chExt cx="9144000" cy="437555"/>
          </a:xfrm>
        </p:grpSpPr>
        <p:pic>
          <p:nvPicPr>
            <p:cNvPr id="1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04402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205656" cy="2041823"/>
          </a:xfrm>
        </p:spPr>
        <p:txBody>
          <a:bodyPr/>
          <a:lstStyle/>
          <a:p>
            <a:pPr marL="49213" lvl="1" indent="0">
              <a:buNone/>
            </a:pPr>
            <a:r>
              <a:rPr lang="en-CA" b="1" dirty="0" smtClean="0"/>
              <a:t>The </a:t>
            </a:r>
            <a:r>
              <a:rPr lang="en-CA" b="1" dirty="0"/>
              <a:t>Infrastructure Manager who needs to: </a:t>
            </a:r>
            <a:endParaRPr lang="en-US" dirty="0"/>
          </a:p>
          <a:p>
            <a:pPr marL="230188" lvl="2">
              <a:buFont typeface="Arial" panose="020B0604020202020204" pitchFamily="34" charset="0"/>
              <a:buChar char="•"/>
            </a:pPr>
            <a:r>
              <a:rPr lang="en-CA" dirty="0"/>
              <a:t>Reduce </a:t>
            </a:r>
            <a:r>
              <a:rPr lang="en-CA" dirty="0" smtClean="0"/>
              <a:t>the IT </a:t>
            </a:r>
            <a:r>
              <a:rPr lang="en-CA" dirty="0"/>
              <a:t>budget, starting with hardware and software </a:t>
            </a:r>
            <a:r>
              <a:rPr lang="en-CA" dirty="0" smtClean="0"/>
              <a:t>assets.</a:t>
            </a:r>
            <a:endParaRPr lang="en-US" dirty="0"/>
          </a:p>
          <a:p>
            <a:pPr marL="230188" lvl="2">
              <a:buFont typeface="Arial" panose="020B0604020202020204" pitchFamily="34" charset="0"/>
              <a:buChar char="•"/>
            </a:pPr>
            <a:r>
              <a:rPr lang="en-CA" dirty="0"/>
              <a:t>Achieve and maintain software compliance and formalize audit </a:t>
            </a:r>
            <a:r>
              <a:rPr lang="en-CA" dirty="0" smtClean="0"/>
              <a:t>processes.</a:t>
            </a:r>
            <a:endParaRPr lang="en-US" dirty="0"/>
          </a:p>
          <a:p>
            <a:pPr marL="230188" lvl="2">
              <a:buFont typeface="Arial" panose="020B0604020202020204" pitchFamily="34" charset="0"/>
              <a:buChar char="•"/>
            </a:pPr>
            <a:r>
              <a:rPr lang="en-CA" dirty="0" smtClean="0"/>
              <a:t>Simplify and </a:t>
            </a:r>
            <a:r>
              <a:rPr lang="en-CA" dirty="0"/>
              <a:t>increase efficiency and accuracy of asset data collection and </a:t>
            </a:r>
            <a:r>
              <a:rPr lang="en-CA" dirty="0" smtClean="0"/>
              <a:t>analysis.</a:t>
            </a:r>
            <a:endParaRPr lang="en-US" dirty="0"/>
          </a:p>
          <a:p>
            <a:pPr marL="230188" lvl="2">
              <a:buFont typeface="Arial" panose="020B0604020202020204" pitchFamily="34" charset="0"/>
              <a:buChar char="•"/>
            </a:pPr>
            <a:r>
              <a:rPr lang="en-CA" dirty="0" smtClean="0"/>
              <a:t>Increase hardware visibility for patching, upgrades, and security efforts.</a:t>
            </a:r>
            <a:endParaRPr lang="en-US" dirty="0" smtClean="0"/>
          </a:p>
          <a:p>
            <a:endParaRPr lang="en-US" dirty="0"/>
          </a:p>
        </p:txBody>
      </p:sp>
      <p:sp>
        <p:nvSpPr>
          <p:cNvPr id="14" name="Text Placeholder 13"/>
          <p:cNvSpPr>
            <a:spLocks noGrp="1"/>
          </p:cNvSpPr>
          <p:nvPr>
            <p:ph type="body" sz="quarter" idx="26"/>
          </p:nvPr>
        </p:nvSpPr>
        <p:spPr/>
        <p:txBody>
          <a:bodyPr/>
          <a:lstStyle/>
          <a:p>
            <a:pPr marL="174625" lvl="1" indent="-174625">
              <a:buFont typeface="Wingdings" pitchFamily="2" charset="2"/>
              <a:buChar char="ü"/>
            </a:pPr>
            <a:r>
              <a:rPr lang="en-CA" dirty="0"/>
              <a:t>Implement IT Asset Management to reduce and rationalize </a:t>
            </a:r>
            <a:r>
              <a:rPr lang="en-CA" dirty="0" smtClean="0"/>
              <a:t>the IT </a:t>
            </a:r>
            <a:r>
              <a:rPr lang="en-CA" dirty="0"/>
              <a:t>budget by as much as 5</a:t>
            </a:r>
            <a:r>
              <a:rPr lang="en-CA" dirty="0" smtClean="0"/>
              <a:t>%.</a:t>
            </a:r>
            <a:endParaRPr lang="en-US" sz="1200" dirty="0"/>
          </a:p>
          <a:p>
            <a:pPr marL="174625" lvl="1" indent="-174625">
              <a:buFont typeface="Wingdings" pitchFamily="2" charset="2"/>
              <a:buChar char="ü"/>
            </a:pPr>
            <a:r>
              <a:rPr lang="en-CA" dirty="0"/>
              <a:t>Use ITAM to support process improvement initiatives, enabling deeper insights into costs to </a:t>
            </a:r>
            <a:r>
              <a:rPr lang="en-CA" dirty="0" smtClean="0"/>
              <a:t>serve.</a:t>
            </a:r>
            <a:endParaRPr lang="en-US" sz="1200" dirty="0"/>
          </a:p>
        </p:txBody>
      </p:sp>
      <p:sp>
        <p:nvSpPr>
          <p:cNvPr id="15" name="Text Placeholder 14"/>
          <p:cNvSpPr>
            <a:spLocks noGrp="1"/>
          </p:cNvSpPr>
          <p:nvPr>
            <p:ph type="body" sz="quarter" idx="27"/>
          </p:nvPr>
        </p:nvSpPr>
        <p:spPr/>
        <p:txBody>
          <a:bodyPr/>
          <a:lstStyle/>
          <a:p>
            <a:r>
              <a:rPr lang="en-US" dirty="0" smtClean="0"/>
              <a:t>Security staff</a:t>
            </a:r>
          </a:p>
          <a:p>
            <a:r>
              <a:rPr lang="en-US" dirty="0" smtClean="0"/>
              <a:t>The IT asset manager</a:t>
            </a:r>
          </a:p>
          <a:p>
            <a:pPr marL="0" indent="0">
              <a:buNone/>
            </a:pPr>
            <a:endParaRPr lang="en-US" dirty="0"/>
          </a:p>
        </p:txBody>
      </p:sp>
      <p:sp>
        <p:nvSpPr>
          <p:cNvPr id="16" name="Text Placeholder 15"/>
          <p:cNvSpPr>
            <a:spLocks noGrp="1"/>
          </p:cNvSpPr>
          <p:nvPr>
            <p:ph type="body" sz="quarter" idx="28"/>
          </p:nvPr>
        </p:nvSpPr>
        <p:spPr/>
        <p:txBody>
          <a:bodyPr/>
          <a:lstStyle/>
          <a:p>
            <a:pPr marL="174625" lvl="1" indent="-174625">
              <a:buFont typeface="Wingdings" pitchFamily="2" charset="2"/>
              <a:buChar char="ü"/>
            </a:pPr>
            <a:r>
              <a:rPr lang="en-CA" dirty="0"/>
              <a:t>Support security efforts through effective ITAM – you can’t secure what you can’t </a:t>
            </a:r>
            <a:r>
              <a:rPr lang="en-CA" dirty="0" smtClean="0"/>
              <a:t>find.</a:t>
            </a:r>
            <a:endParaRPr lang="en-US" sz="1200" dirty="0"/>
          </a:p>
          <a:p>
            <a:pPr marL="174625" lvl="1" indent="-174625">
              <a:buFont typeface="Wingdings" pitchFamily="2" charset="2"/>
              <a:buChar char="ü"/>
            </a:pPr>
            <a:r>
              <a:rPr lang="en-CA" dirty="0"/>
              <a:t>Identify and measure process improvements and cost savings through </a:t>
            </a:r>
            <a:r>
              <a:rPr lang="en-CA" dirty="0" smtClean="0"/>
              <a:t>KPIs.</a:t>
            </a:r>
          </a:p>
          <a:p>
            <a:pPr marL="174625" lvl="1" indent="-174625">
              <a:buFont typeface="Wingdings" pitchFamily="2" charset="2"/>
              <a:buChar char="ü"/>
            </a:pPr>
            <a:r>
              <a:rPr lang="en-CA" dirty="0" smtClean="0"/>
              <a:t>Achieve and maintain software compliance.</a:t>
            </a:r>
            <a:endParaRPr lang="en-US" dirty="0"/>
          </a:p>
          <a:p>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59342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IT Asset Management</a:t>
            </a:r>
            <a:endParaRPr lang="en-US" dirty="0"/>
          </a:p>
        </p:txBody>
      </p:sp>
      <p:sp>
        <p:nvSpPr>
          <p:cNvPr id="3" name="Text Placeholder 2"/>
          <p:cNvSpPr>
            <a:spLocks noGrp="1"/>
          </p:cNvSpPr>
          <p:nvPr>
            <p:ph type="body" sz="quarter" idx="10"/>
          </p:nvPr>
        </p:nvSpPr>
        <p:spPr/>
        <p:txBody>
          <a:bodyPr/>
          <a:lstStyle/>
          <a:p>
            <a:r>
              <a:rPr lang="en-US" dirty="0" smtClean="0"/>
              <a:t>Many asset management (ITAM) projects see delays or setbacks or just never get off the ground, as they are treated as side jobs.</a:t>
            </a:r>
          </a:p>
          <a:p>
            <a:r>
              <a:rPr lang="en-US" dirty="0" smtClean="0"/>
              <a:t>Many of the IT initiatives can be improved through better access data and many business initiatives can be funded through savings found in asset management.</a:t>
            </a:r>
            <a:endParaRPr lang="en-US" dirty="0"/>
          </a:p>
        </p:txBody>
      </p:sp>
      <p:sp>
        <p:nvSpPr>
          <p:cNvPr id="4" name="Text Placeholder 3"/>
          <p:cNvSpPr>
            <a:spLocks noGrp="1"/>
          </p:cNvSpPr>
          <p:nvPr>
            <p:ph type="body" sz="quarter" idx="11"/>
          </p:nvPr>
        </p:nvSpPr>
        <p:spPr/>
        <p:txBody>
          <a:bodyPr/>
          <a:lstStyle/>
          <a:p>
            <a:r>
              <a:rPr lang="en-US" dirty="0"/>
              <a:t>The effort to look under the covers for what appears to be an IT only initiative, is rarely made to understand how the business can benefit.  </a:t>
            </a:r>
            <a:endParaRPr lang="en-US" dirty="0" smtClean="0"/>
          </a:p>
          <a:p>
            <a:r>
              <a:rPr lang="en-US" dirty="0" smtClean="0"/>
              <a:t>Lack of funding for good discovery tools, resources, and process reworks often makes ITAM a half-hearted effort that doesn’t provide the level of value that will drive additional attention.</a:t>
            </a:r>
            <a:endParaRPr lang="en-US" dirty="0"/>
          </a:p>
          <a:p>
            <a:endParaRPr lang="en-US" dirty="0"/>
          </a:p>
        </p:txBody>
      </p:sp>
      <p:sp>
        <p:nvSpPr>
          <p:cNvPr id="5" name="Text Placeholder 4"/>
          <p:cNvSpPr>
            <a:spLocks noGrp="1"/>
          </p:cNvSpPr>
          <p:nvPr>
            <p:ph type="body" sz="quarter" idx="12"/>
          </p:nvPr>
        </p:nvSpPr>
        <p:spPr/>
        <p:txBody>
          <a:bodyPr/>
          <a:lstStyle/>
          <a:p>
            <a:r>
              <a:rPr lang="en-US" dirty="0" smtClean="0"/>
              <a:t>Reading through the introduction of this blueprint will highlight many of the ways ITAM can benefit an organization.</a:t>
            </a:r>
          </a:p>
          <a:p>
            <a:r>
              <a:rPr lang="en-US" dirty="0" smtClean="0"/>
              <a:t>Matching these benefits to needs within your own organization can be the catalyst to realizing significant savings on software and hardware, as well as driving efficiencies in support, data collection, procurement, and accounting.</a:t>
            </a:r>
          </a:p>
          <a:p>
            <a:r>
              <a:rPr lang="en-US" dirty="0" smtClean="0"/>
              <a:t>Effective asset management can go a long way to improving customer service and support.</a:t>
            </a:r>
          </a:p>
          <a:p>
            <a:r>
              <a:rPr lang="en-US" dirty="0" smtClean="0"/>
              <a:t>The tools are included to build a business case, calculate ROI, and plan the project. This will go a long way to ensuring that if there is opportunity to realize value, your organization will see it, and will thank you for the efforts.</a:t>
            </a:r>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0"/>
              </a:spcAft>
              <a:buSzPct val="100000"/>
              <a:buFont typeface="+mj-lt"/>
              <a:buAutoNum type="arabicPeriod"/>
            </a:pPr>
            <a:r>
              <a:rPr lang="en-CA" sz="1400" dirty="0" smtClean="0"/>
              <a:t>Executive and stakeholder support is critical to success for ITAM.</a:t>
            </a:r>
            <a:endParaRPr lang="en-CA" sz="1400" dirty="0">
              <a:solidFill>
                <a:srgbClr val="333333"/>
              </a:solidFill>
            </a:endParaRPr>
          </a:p>
          <a:p>
            <a:pPr marL="228600" indent="-228600">
              <a:spcBef>
                <a:spcPts val="600"/>
              </a:spcBef>
              <a:spcAft>
                <a:spcPts val="0"/>
              </a:spcAft>
              <a:buSzPct val="100000"/>
              <a:buFont typeface="+mj-lt"/>
              <a:buAutoNum type="arabicPeriod"/>
            </a:pPr>
            <a:r>
              <a:rPr lang="en-CA" sz="1400" dirty="0" smtClean="0"/>
              <a:t>Engaging the right staff and including ITAM in existing processes will drive value immediately.</a:t>
            </a:r>
            <a:endParaRPr lang="en-CA" sz="1400" dirty="0">
              <a:solidFill>
                <a:srgbClr val="333333"/>
              </a:solidFill>
            </a:endParaRPr>
          </a:p>
          <a:p>
            <a:pPr marL="228600" indent="-228600">
              <a:spcBef>
                <a:spcPts val="600"/>
              </a:spcBef>
              <a:spcAft>
                <a:spcPts val="0"/>
              </a:spcAft>
              <a:buSzPct val="100000"/>
              <a:buFont typeface="+mj-lt"/>
              <a:buAutoNum type="arabicPeriod"/>
            </a:pPr>
            <a:r>
              <a:rPr lang="en-CA" sz="1400" dirty="0" smtClean="0"/>
              <a:t>Dollar savings are the biggest incentive, but are easily supported through efficiencies and better data.</a:t>
            </a:r>
            <a:endParaRPr lang="en-CA" sz="1400"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80772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3146998" y="5162617"/>
            <a:ext cx="2851304" cy="1154031"/>
          </a:xfrm>
          <a:prstGeom prst="rect">
            <a:avLst/>
          </a:prstGeom>
          <a:noFill/>
          <a:ln w="28575">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350" b="1" dirty="0">
                <a:solidFill>
                  <a:srgbClr val="333333"/>
                </a:solidFill>
              </a:rPr>
              <a:t>Enroll in a GI for your project.</a:t>
            </a:r>
          </a:p>
          <a:p>
            <a:pPr algn="ctr" fontAlgn="base">
              <a:spcBef>
                <a:spcPct val="0"/>
              </a:spcBef>
              <a:spcAft>
                <a:spcPct val="0"/>
              </a:spcAft>
            </a:pPr>
            <a:r>
              <a:rPr lang="en-CA" sz="1200" dirty="0">
                <a:solidFill>
                  <a:srgbClr val="333333"/>
                </a:solidFill>
              </a:rPr>
              <a:t>Email </a:t>
            </a:r>
            <a:r>
              <a:rPr lang="en-CA" sz="1200" dirty="0" smtClean="0">
                <a:solidFill>
                  <a:srgbClr val="333333"/>
                </a:solidFill>
                <a:hlinkClick r:id="rId3"/>
              </a:rPr>
              <a:t>GuidedImplementations@InfoTech.com</a:t>
            </a:r>
            <a:endParaRPr lang="en-CA" sz="1200" dirty="0">
              <a:solidFill>
                <a:srgbClr val="333333"/>
              </a:solidFill>
            </a:endParaRPr>
          </a:p>
          <a:p>
            <a:pPr algn="ctr" fontAlgn="base">
              <a:spcBef>
                <a:spcPct val="0"/>
              </a:spcBef>
              <a:spcAft>
                <a:spcPct val="0"/>
              </a:spcAft>
            </a:pPr>
            <a:r>
              <a:rPr lang="en-CA" sz="1200" dirty="0">
                <a:solidFill>
                  <a:srgbClr val="333333"/>
                </a:solidFill>
              </a:rPr>
              <a:t>Or call 1-888-670-8889 and ask for the GI Coordinator.</a:t>
            </a:r>
          </a:p>
        </p:txBody>
      </p:sp>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165528" y="2128674"/>
            <a:ext cx="2807208" cy="2888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spcBef>
                <a:spcPct val="0"/>
              </a:spcBef>
              <a:spcAft>
                <a:spcPct val="0"/>
              </a:spcAft>
            </a:pPr>
            <a:r>
              <a:rPr lang="en-US" sz="1300" dirty="0">
                <a:solidFill>
                  <a:srgbClr val="333333"/>
                </a:solidFill>
                <a:cs typeface="Open Sans"/>
              </a:rPr>
              <a:t>We recommend that you supplement the </a:t>
            </a:r>
            <a:r>
              <a:rPr lang="en-US" sz="1300" dirty="0" smtClean="0">
                <a:solidFill>
                  <a:srgbClr val="333333"/>
                </a:solidFill>
                <a:cs typeface="Open Sans"/>
              </a:rPr>
              <a:t>Best-Practice </a:t>
            </a:r>
            <a:r>
              <a:rPr lang="en-US" sz="1300" dirty="0">
                <a:solidFill>
                  <a:srgbClr val="333333"/>
                </a:solidFill>
                <a:cs typeface="Open Sans"/>
              </a:rPr>
              <a:t>Toolkit with a </a:t>
            </a:r>
            <a:r>
              <a:rPr lang="en-US" sz="1300" b="1" dirty="0">
                <a:solidFill>
                  <a:srgbClr val="333333"/>
                </a:solidFill>
                <a:cs typeface="Open Sans"/>
              </a:rPr>
              <a:t>Guided Implementation.</a:t>
            </a:r>
            <a:r>
              <a:rPr lang="en-US" sz="1300" dirty="0">
                <a:solidFill>
                  <a:srgbClr val="333333"/>
                </a:solidFill>
                <a:cs typeface="Open Sans"/>
              </a:rPr>
              <a:t> </a:t>
            </a:r>
          </a:p>
          <a:p>
            <a:pPr fontAlgn="base">
              <a:spcBef>
                <a:spcPct val="0"/>
              </a:spcBef>
              <a:spcAft>
                <a:spcPct val="0"/>
              </a:spcAft>
            </a:pPr>
            <a:endParaRPr lang="en-US" sz="1300" dirty="0">
              <a:solidFill>
                <a:srgbClr val="333333"/>
              </a:solidFill>
              <a:cs typeface="Open Sans"/>
            </a:endParaRPr>
          </a:p>
          <a:p>
            <a:pPr fontAlgn="base">
              <a:spcBef>
                <a:spcPct val="0"/>
              </a:spcBef>
              <a:spcAft>
                <a:spcPct val="0"/>
              </a:spcAft>
            </a:pPr>
            <a:r>
              <a:rPr lang="en-CA" sz="1300" dirty="0">
                <a:solidFill>
                  <a:srgbClr val="333333"/>
                </a:solidFill>
                <a:cs typeface="Open Sans"/>
              </a:rPr>
              <a:t>Guided Implementations are included in most advisory membership seats</a:t>
            </a:r>
            <a:r>
              <a:rPr lang="en-US" sz="1300" dirty="0">
                <a:solidFill>
                  <a:srgbClr val="333333"/>
                </a:solidFill>
                <a:cs typeface="Open Sans"/>
              </a:rPr>
              <a:t>. Our expert analysts will provide telephone assistance to you and your team at key project milestones to review your materials, answer your questions, and explain our methodology</a:t>
            </a:r>
            <a:r>
              <a:rPr lang="en-US" sz="1200" dirty="0">
                <a:solidFill>
                  <a:srgbClr val="333333"/>
                </a:solidFill>
                <a:cs typeface="Open Sans"/>
              </a:rPr>
              <a:t>.</a:t>
            </a:r>
          </a:p>
        </p:txBody>
      </p:sp>
      <p:sp>
        <p:nvSpPr>
          <p:cNvPr id="4" name="Rectangle 3"/>
          <p:cNvSpPr/>
          <p:nvPr/>
        </p:nvSpPr>
        <p:spPr>
          <a:xfrm>
            <a:off x="6014778" y="2144858"/>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spcBef>
                <a:spcPct val="0"/>
              </a:spcBef>
              <a:spcAft>
                <a:spcPct val="0"/>
              </a:spcAft>
            </a:pPr>
            <a:r>
              <a:rPr lang="en-US" sz="1300" dirty="0">
                <a:solidFill>
                  <a:srgbClr val="333333"/>
                </a:solidFill>
                <a:cs typeface="Open Sans"/>
              </a:rPr>
              <a:t>Info-Tech Research Group’s expert analysts will come onsite 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onsite.</a:t>
            </a:r>
          </a:p>
          <a:p>
            <a:pPr fontAlgn="base">
              <a:spcBef>
                <a:spcPct val="0"/>
              </a:spcBef>
              <a:spcAft>
                <a:spcPct val="0"/>
              </a:spcAft>
            </a:pPr>
            <a:endParaRPr lang="en-US" sz="1300" dirty="0">
              <a:solidFill>
                <a:srgbClr val="333333"/>
              </a:solidFill>
              <a:cs typeface="Open Sans"/>
            </a:endParaRPr>
          </a:p>
        </p:txBody>
      </p:sp>
      <p:grpSp>
        <p:nvGrpSpPr>
          <p:cNvPr id="17" name="Group 16"/>
          <p:cNvGrpSpPr/>
          <p:nvPr/>
        </p:nvGrpSpPr>
        <p:grpSpPr>
          <a:xfrm>
            <a:off x="311516" y="1331907"/>
            <a:ext cx="2807208" cy="806823"/>
            <a:chOff x="311516" y="1331907"/>
            <a:chExt cx="2807208" cy="806823"/>
          </a:xfrm>
          <a:solidFill>
            <a:srgbClr val="29475F"/>
          </a:solidFill>
        </p:grpSpPr>
        <p:sp>
          <p:nvSpPr>
            <p:cNvPr id="8" name="Rectangle 7"/>
            <p:cNvSpPr/>
            <p:nvPr/>
          </p:nvSpPr>
          <p:spPr>
            <a:xfrm>
              <a:off x="311516" y="1331907"/>
              <a:ext cx="2807208" cy="80682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sp>
          <p:nvSpPr>
            <p:cNvPr id="9" name="Rectangle 8"/>
            <p:cNvSpPr/>
            <p:nvPr/>
          </p:nvSpPr>
          <p:spPr>
            <a:xfrm>
              <a:off x="500219" y="1468144"/>
              <a:ext cx="1404981" cy="54366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50" b="1" dirty="0">
                  <a:solidFill>
                    <a:srgbClr val="FFFFFF"/>
                  </a:solidFill>
                  <a:effectLst>
                    <a:outerShdw blurRad="50800" dist="38100" dir="2700000" algn="tl" rotWithShape="0">
                      <a:prstClr val="black">
                        <a:alpha val="40000"/>
                      </a:prstClr>
                    </a:outerShdw>
                  </a:effectLst>
                  <a:cs typeface="Open Sans"/>
                </a:rPr>
                <a:t>Do-It-Yourself Best-Practice Toolkit</a:t>
              </a:r>
            </a:p>
            <a:p>
              <a:pPr algn="ctr" fontAlgn="base">
                <a:spcBef>
                  <a:spcPct val="0"/>
                </a:spcBef>
                <a:spcAft>
                  <a:spcPct val="0"/>
                </a:spcAft>
              </a:pPr>
              <a:endParaRPr lang="en-US" sz="150" b="1" dirty="0">
                <a:solidFill>
                  <a:srgbClr val="FFFFFF"/>
                </a:solidFill>
                <a:effectLst>
                  <a:outerShdw blurRad="50800" dist="38100" dir="2700000" algn="tl" rotWithShape="0">
                    <a:prstClr val="black">
                      <a:alpha val="40000"/>
                    </a:prstClr>
                  </a:outerShdw>
                </a:effectLst>
                <a:cs typeface="Open Sans"/>
              </a:endParaRPr>
            </a:p>
          </p:txBody>
        </p:sp>
      </p:grpSp>
      <p:pic>
        <p:nvPicPr>
          <p:cNvPr id="15" name="Picture 14" descr="best-practice-blueprints.png"/>
          <p:cNvPicPr>
            <a:picLocks noChangeAspect="1"/>
          </p:cNvPicPr>
          <p:nvPr/>
        </p:nvPicPr>
        <p:blipFill>
          <a:blip r:embed="rId4" cstate="print"/>
          <a:stretch>
            <a:fillRect/>
          </a:stretch>
        </p:blipFill>
        <p:spPr>
          <a:xfrm>
            <a:off x="2101524" y="1233859"/>
            <a:ext cx="998444" cy="998444"/>
          </a:xfrm>
          <a:prstGeom prst="rect">
            <a:avLst/>
          </a:prstGeom>
          <a:effectLst>
            <a:outerShdw blurRad="50800" dist="38100" dir="2700000" algn="tl" rotWithShape="0">
              <a:prstClr val="black">
                <a:alpha val="40000"/>
              </a:prstClr>
            </a:outerShdw>
          </a:effectLst>
        </p:spPr>
      </p:pic>
      <p:grpSp>
        <p:nvGrpSpPr>
          <p:cNvPr id="7" name="Group 6"/>
          <p:cNvGrpSpPr/>
          <p:nvPr/>
        </p:nvGrpSpPr>
        <p:grpSpPr>
          <a:xfrm>
            <a:off x="6014778" y="1331907"/>
            <a:ext cx="2807208" cy="806823"/>
            <a:chOff x="6014778" y="1331907"/>
            <a:chExt cx="2807208" cy="806823"/>
          </a:xfrm>
          <a:solidFill>
            <a:srgbClr val="2576B7"/>
          </a:solidFill>
        </p:grpSpPr>
        <p:sp>
          <p:nvSpPr>
            <p:cNvPr id="12" name="Rectangle 11"/>
            <p:cNvSpPr/>
            <p:nvPr/>
          </p:nvSpPr>
          <p:spPr>
            <a:xfrm>
              <a:off x="6014778" y="1331907"/>
              <a:ext cx="2807208" cy="806823"/>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sp>
          <p:nvSpPr>
            <p:cNvPr id="13" name="Rectangle 12"/>
            <p:cNvSpPr/>
            <p:nvPr/>
          </p:nvSpPr>
          <p:spPr>
            <a:xfrm>
              <a:off x="6144216" y="1484328"/>
              <a:ext cx="1341059" cy="54366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50" b="1" dirty="0">
                  <a:solidFill>
                    <a:srgbClr val="FFFFFF"/>
                  </a:solidFill>
                  <a:effectLst>
                    <a:outerShdw blurRad="50800" dist="38100" dir="2700000" algn="tl" rotWithShape="0">
                      <a:prstClr val="black">
                        <a:alpha val="40000"/>
                      </a:prstClr>
                    </a:outerShdw>
                  </a:effectLst>
                  <a:cs typeface="Open Sans"/>
                </a:rPr>
                <a:t>Onsite</a:t>
              </a:r>
            </a:p>
            <a:p>
              <a:pPr algn="ctr" fontAlgn="base">
                <a:spcBef>
                  <a:spcPct val="0"/>
                </a:spcBef>
                <a:spcAft>
                  <a:spcPct val="0"/>
                </a:spcAft>
              </a:pPr>
              <a:r>
                <a:rPr lang="en-US" sz="1350" b="1" dirty="0">
                  <a:solidFill>
                    <a:srgbClr val="FFFFFF"/>
                  </a:solidFill>
                  <a:effectLst>
                    <a:outerShdw blurRad="50800" dist="38100" dir="2700000" algn="tl" rotWithShape="0">
                      <a:prstClr val="black">
                        <a:alpha val="40000"/>
                      </a:prstClr>
                    </a:outerShdw>
                  </a:effectLst>
                  <a:cs typeface="Open Sans"/>
                </a:rPr>
                <a:t>Workshops</a:t>
              </a:r>
              <a:endParaRPr lang="en-US" sz="150" b="1" dirty="0">
                <a:solidFill>
                  <a:srgbClr val="FFFFFF"/>
                </a:solidFill>
                <a:effectLst>
                  <a:outerShdw blurRad="50800" dist="38100" dir="2700000" algn="tl" rotWithShape="0">
                    <a:prstClr val="black">
                      <a:alpha val="40000"/>
                    </a:prstClr>
                  </a:outerShdw>
                </a:effectLst>
                <a:cs typeface="Open Sans"/>
              </a:endParaRPr>
            </a:p>
          </p:txBody>
        </p:sp>
      </p:grpSp>
      <p:pic>
        <p:nvPicPr>
          <p:cNvPr id="16" name="Picture 15" descr="on-site-workshops.png"/>
          <p:cNvPicPr>
            <a:picLocks noChangeAspect="1"/>
          </p:cNvPicPr>
          <p:nvPr/>
        </p:nvPicPr>
        <p:blipFill>
          <a:blip r:embed="rId5" cstate="print"/>
          <a:stretch>
            <a:fillRect/>
          </a:stretch>
        </p:blipFill>
        <p:spPr>
          <a:xfrm>
            <a:off x="7558757" y="1114179"/>
            <a:ext cx="1179980" cy="1179980"/>
          </a:xfrm>
          <a:prstGeom prst="rect">
            <a:avLst/>
          </a:prstGeom>
          <a:effectLst>
            <a:outerShdw blurRad="50800" dist="38100" dir="2700000" algn="tl" rotWithShape="0">
              <a:prstClr val="black">
                <a:alpha val="40000"/>
              </a:prstClr>
            </a:outerShdw>
          </a:effectLst>
        </p:spPr>
      </p:pic>
      <p:sp>
        <p:nvSpPr>
          <p:cNvPr id="21" name="Rectangle 20"/>
          <p:cNvSpPr/>
          <p:nvPr/>
        </p:nvSpPr>
        <p:spPr>
          <a:xfrm>
            <a:off x="6014778" y="5162617"/>
            <a:ext cx="2807208" cy="1155155"/>
          </a:xfrm>
          <a:prstGeom prst="rect">
            <a:avLst/>
          </a:prstGeom>
          <a:noFill/>
          <a:ln w="28575">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50" b="1" dirty="0">
                <a:solidFill>
                  <a:srgbClr val="333333"/>
                </a:solidFill>
                <a:cs typeface="Open Sans"/>
              </a:rPr>
              <a:t>Book your workshop now!</a:t>
            </a:r>
            <a:br>
              <a:rPr lang="en-US" sz="1350" b="1" dirty="0">
                <a:solidFill>
                  <a:srgbClr val="333333"/>
                </a:solidFill>
                <a:cs typeface="Open Sans"/>
              </a:rPr>
            </a:br>
            <a:r>
              <a:rPr lang="en-US" sz="1200" dirty="0">
                <a:solidFill>
                  <a:srgbClr val="333333"/>
                </a:solidFill>
                <a:cs typeface="Open Sans"/>
              </a:rPr>
              <a:t>Email </a:t>
            </a:r>
            <a:r>
              <a:rPr lang="en-US" sz="1200" dirty="0" smtClean="0">
                <a:solidFill>
                  <a:srgbClr val="333333"/>
                </a:solidFill>
                <a:cs typeface="Open Sans"/>
                <a:hlinkClick r:id="rId6"/>
              </a:rPr>
              <a:t>WorkshopBooking@InfoTech.com</a:t>
            </a:r>
            <a:r>
              <a:rPr lang="en-US" sz="1200" dirty="0" smtClean="0">
                <a:solidFill>
                  <a:srgbClr val="333333"/>
                </a:solidFill>
                <a:cs typeface="Open Sans"/>
              </a:rPr>
              <a:t> </a:t>
            </a:r>
            <a:r>
              <a:rPr lang="en-US" sz="1200" dirty="0">
                <a:solidFill>
                  <a:srgbClr val="333333"/>
                </a:solidFill>
                <a:cs typeface="Open Sans"/>
              </a:rPr>
              <a:t>to get started.</a:t>
            </a:r>
          </a:p>
        </p:txBody>
      </p:sp>
      <p:sp>
        <p:nvSpPr>
          <p:cNvPr id="29" name="Rectangle 28"/>
          <p:cNvSpPr/>
          <p:nvPr/>
        </p:nvSpPr>
        <p:spPr>
          <a:xfrm>
            <a:off x="311516" y="5162617"/>
            <a:ext cx="2807208" cy="1154031"/>
          </a:xfrm>
          <a:prstGeom prst="rect">
            <a:avLst/>
          </a:prstGeom>
          <a:noFill/>
          <a:ln w="28575">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350" dirty="0" smtClean="0">
                <a:solidFill>
                  <a:srgbClr val="333333"/>
                </a:solidFill>
              </a:rPr>
              <a:t>Leverage each </a:t>
            </a:r>
            <a:r>
              <a:rPr lang="en-CA" sz="1350" dirty="0">
                <a:solidFill>
                  <a:srgbClr val="333333"/>
                </a:solidFill>
              </a:rPr>
              <a:t>of the tools in this blueprint to complete the optimization of this project.</a:t>
            </a:r>
          </a:p>
        </p:txBody>
      </p:sp>
      <p:sp>
        <p:nvSpPr>
          <p:cNvPr id="5" name="Rectangle 4"/>
          <p:cNvSpPr/>
          <p:nvPr/>
        </p:nvSpPr>
        <p:spPr>
          <a:xfrm>
            <a:off x="327250" y="2145927"/>
            <a:ext cx="2772718" cy="2978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spcBef>
                <a:spcPts val="600"/>
              </a:spcBef>
              <a:spcAft>
                <a:spcPts val="600"/>
              </a:spcAft>
            </a:pPr>
            <a:r>
              <a:rPr lang="en-US" sz="1400" b="1" dirty="0">
                <a:solidFill>
                  <a:srgbClr val="333333"/>
                </a:solidFill>
                <a:cs typeface="Open Sans"/>
              </a:rPr>
              <a:t>Do-It-Yourself Implementation</a:t>
            </a:r>
          </a:p>
          <a:p>
            <a:pPr fontAlgn="base">
              <a:spcBef>
                <a:spcPct val="0"/>
              </a:spcBef>
              <a:spcAft>
                <a:spcPct val="0"/>
              </a:spcAft>
            </a:pPr>
            <a:r>
              <a:rPr lang="en-US" sz="1300" dirty="0">
                <a:solidFill>
                  <a:srgbClr val="333333"/>
                </a:solidFill>
                <a:cs typeface="Open Sans"/>
              </a:rPr>
              <a:t>Use this Best-Practice Blueprint to help you complete your project. The slides in this Blueprint will walk you step-by-step through every phase of your project with supporting tools and templates ready for you to use. You can also use this Best-Practice Blueprint to facilitate your own project accelerator workshop within your organization using the workshop slides and facilitation instructions provided in the Appendix</a:t>
            </a:r>
            <a:r>
              <a:rPr lang="en-US" sz="1200" dirty="0">
                <a:solidFill>
                  <a:srgbClr val="333333"/>
                </a:solidFill>
                <a:cs typeface="Open Sans"/>
              </a:rPr>
              <a:t>.</a:t>
            </a:r>
          </a:p>
          <a:p>
            <a:pPr fontAlgn="base">
              <a:spcBef>
                <a:spcPct val="0"/>
              </a:spcBef>
              <a:spcAft>
                <a:spcPct val="0"/>
              </a:spcAft>
            </a:pPr>
            <a:endParaRPr lang="en-US" sz="1200" dirty="0">
              <a:solidFill>
                <a:srgbClr val="333333"/>
              </a:solidFill>
              <a:cs typeface="Open Sans"/>
            </a:endParaRPr>
          </a:p>
          <a:p>
            <a:pPr fontAlgn="base">
              <a:spcBef>
                <a:spcPct val="0"/>
              </a:spcBef>
              <a:spcAft>
                <a:spcPct val="0"/>
              </a:spcAft>
            </a:pPr>
            <a:endParaRPr lang="en-US" sz="1200" dirty="0">
              <a:solidFill>
                <a:srgbClr val="333333"/>
              </a:solidFill>
              <a:cs typeface="Open Sans"/>
            </a:endParaRPr>
          </a:p>
        </p:txBody>
      </p:sp>
      <p:sp>
        <p:nvSpPr>
          <p:cNvPr id="10" name="Rectangle 9"/>
          <p:cNvSpPr/>
          <p:nvPr/>
        </p:nvSpPr>
        <p:spPr>
          <a:xfrm>
            <a:off x="3153769" y="1331907"/>
            <a:ext cx="2807208" cy="806823"/>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sp>
        <p:nvSpPr>
          <p:cNvPr id="11" name="Rectangle 10"/>
          <p:cNvSpPr/>
          <p:nvPr/>
        </p:nvSpPr>
        <p:spPr>
          <a:xfrm>
            <a:off x="3305335" y="1468144"/>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50" b="1" dirty="0">
                <a:solidFill>
                  <a:srgbClr val="FFFFFF"/>
                </a:solidFill>
                <a:effectLst>
                  <a:outerShdw blurRad="50800" dist="38100" dir="2700000" algn="tl" rotWithShape="0">
                    <a:prstClr val="black">
                      <a:alpha val="40000"/>
                    </a:prstClr>
                  </a:outerShdw>
                </a:effectLst>
                <a:cs typeface="Open Sans"/>
              </a:rPr>
              <a:t>Free Guided</a:t>
            </a:r>
          </a:p>
          <a:p>
            <a:pPr algn="ctr" fontAlgn="base">
              <a:spcBef>
                <a:spcPct val="0"/>
              </a:spcBef>
              <a:spcAft>
                <a:spcPct val="0"/>
              </a:spcAft>
            </a:pPr>
            <a:r>
              <a:rPr lang="en-US" sz="1350" b="1" dirty="0">
                <a:solidFill>
                  <a:srgbClr val="FFFFFF"/>
                </a:solidFill>
                <a:effectLst>
                  <a:outerShdw blurRad="50800" dist="38100" dir="2700000" algn="tl" rotWithShape="0">
                    <a:prstClr val="black">
                      <a:alpha val="40000"/>
                    </a:prstClr>
                  </a:outerShdw>
                </a:effectLst>
                <a:cs typeface="Open Sans"/>
              </a:rPr>
              <a:t>Implementation</a:t>
            </a:r>
            <a:endParaRPr lang="en-US" sz="150" b="1" dirty="0">
              <a:solidFill>
                <a:srgbClr val="FFFFFF"/>
              </a:solidFill>
              <a:effectLst>
                <a:outerShdw blurRad="50800" dist="38100" dir="2700000" algn="tl" rotWithShape="0">
                  <a:prstClr val="black">
                    <a:alpha val="40000"/>
                  </a:prstClr>
                </a:outerShdw>
              </a:effectLst>
              <a:cs typeface="Open Sans"/>
            </a:endParaRPr>
          </a:p>
        </p:txBody>
      </p:sp>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33309" y="1468144"/>
            <a:ext cx="626589" cy="559852"/>
          </a:xfrm>
          <a:prstGeom prst="rect">
            <a:avLst/>
          </a:prstGeom>
          <a:effectLst>
            <a:outerShdw blurRad="50800" dist="38100" dir="2700000" algn="tl" rotWithShape="0">
              <a:prstClr val="black">
                <a:alpha val="40000"/>
              </a:prstClr>
            </a:outerShdw>
          </a:effectLst>
        </p:spPr>
      </p:pic>
      <p:grpSp>
        <p:nvGrpSpPr>
          <p:cNvPr id="22" name="Group 21"/>
          <p:cNvGrpSpPr/>
          <p:nvPr/>
        </p:nvGrpSpPr>
        <p:grpSpPr>
          <a:xfrm>
            <a:off x="0" y="6422955"/>
            <a:ext cx="9144000" cy="437555"/>
            <a:chOff x="0" y="6422955"/>
            <a:chExt cx="9144000" cy="437555"/>
          </a:xfrm>
        </p:grpSpPr>
        <p:pic>
          <p:nvPicPr>
            <p:cNvPr id="23"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51719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1701420819"/>
              </p:ext>
            </p:extLst>
          </p:nvPr>
        </p:nvGraphicFramePr>
        <p:xfrm>
          <a:off x="235893" y="2457462"/>
          <a:ext cx="8451770" cy="2452247"/>
        </p:xfrm>
        <a:graphic>
          <a:graphicData uri="http://schemas.openxmlformats.org/drawingml/2006/table">
            <a:tbl>
              <a:tblPr bandRow="1">
                <a:tableStyleId>{2D5ABB26-0587-4C30-8999-92F81FD0307C}</a:tableStyleId>
              </a:tblPr>
              <a:tblGrid>
                <a:gridCol w="8451770"/>
              </a:tblGrid>
              <a:tr h="352671">
                <a:tc>
                  <a:txBody>
                    <a:bodyPr/>
                    <a:lstStyle/>
                    <a:p>
                      <a:pPr algn="l"/>
                      <a:r>
                        <a:rPr lang="en-US" sz="1200" b="1" dirty="0" smtClean="0">
                          <a:solidFill>
                            <a:schemeClr val="bg1"/>
                          </a:solidFill>
                          <a:latin typeface="+mn-lt"/>
                          <a:cs typeface="Open Sans"/>
                        </a:rPr>
                        <a:t>Section 1: </a:t>
                      </a:r>
                      <a:r>
                        <a:rPr lang="en-CA" sz="1200" b="1" kern="1200" dirty="0" smtClean="0">
                          <a:solidFill>
                            <a:schemeClr val="bg1"/>
                          </a:solidFill>
                          <a:latin typeface="+mn-lt"/>
                          <a:ea typeface="+mn-ea"/>
                          <a:cs typeface="Open Sans"/>
                        </a:rPr>
                        <a:t>Define your current Asset Management challenges</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698"/>
                    </a:solidFill>
                  </a:tcPr>
                </a:tc>
              </a:tr>
              <a:tr h="512030">
                <a:tc>
                  <a:txBody>
                    <a:bodyPr/>
                    <a:lstStyle/>
                    <a:p>
                      <a:pPr marL="0" lvl="1" algn="l"/>
                      <a:r>
                        <a:rPr lang="en-US" sz="1200" dirty="0" smtClean="0">
                          <a:solidFill>
                            <a:schemeClr val="tx1"/>
                          </a:solidFill>
                          <a:latin typeface="+mn-lt"/>
                          <a:cs typeface="Open Sans"/>
                        </a:rPr>
                        <a:t>Get the right people involved: Discuss how to engage stakeholders</a:t>
                      </a:r>
                      <a:r>
                        <a:rPr lang="en-US" sz="1200" baseline="0" dirty="0" smtClean="0">
                          <a:solidFill>
                            <a:schemeClr val="tx1"/>
                          </a:solidFill>
                          <a:latin typeface="+mn-lt"/>
                          <a:cs typeface="Open Sans"/>
                        </a:rPr>
                        <a:t> and how to gather the right information to complete the business case.</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52671">
                <a:tc>
                  <a:txBody>
                    <a:bodyPr/>
                    <a:lstStyle/>
                    <a:p>
                      <a:pPr algn="l"/>
                      <a:r>
                        <a:rPr lang="en-US" sz="1200" b="1" dirty="0" smtClean="0">
                          <a:solidFill>
                            <a:schemeClr val="bg1"/>
                          </a:solidFill>
                          <a:latin typeface="+mn-lt"/>
                          <a:cs typeface="Open Sans"/>
                        </a:rPr>
                        <a:t>Section 2: </a:t>
                      </a:r>
                      <a:r>
                        <a:rPr lang="en-US" sz="1200" b="1" kern="1200" dirty="0" smtClean="0">
                          <a:solidFill>
                            <a:schemeClr val="bg1"/>
                          </a:solidFill>
                          <a:latin typeface="+mn-lt"/>
                          <a:ea typeface="+mn-ea"/>
                          <a:cs typeface="Open Sans"/>
                        </a:rPr>
                        <a:t>Review the business case</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345075">
                <a:tc>
                  <a:txBody>
                    <a:bodyPr/>
                    <a:lstStyle/>
                    <a:p>
                      <a:pPr algn="l">
                        <a:spcBef>
                          <a:spcPts val="400"/>
                        </a:spcBef>
                      </a:pPr>
                      <a:r>
                        <a:rPr lang="en-US" sz="1200" dirty="0" smtClean="0">
                          <a:solidFill>
                            <a:schemeClr val="tx1"/>
                          </a:solidFill>
                          <a:latin typeface="+mn-lt"/>
                          <a:cs typeface="Open Sans"/>
                        </a:rPr>
                        <a:t>Make</a:t>
                      </a:r>
                      <a:r>
                        <a:rPr lang="en-US" sz="1200" baseline="0" dirty="0" smtClean="0">
                          <a:solidFill>
                            <a:schemeClr val="tx1"/>
                          </a:solidFill>
                          <a:latin typeface="+mn-lt"/>
                          <a:cs typeface="Open Sans"/>
                        </a:rPr>
                        <a:t> sure you get approval</a:t>
                      </a:r>
                      <a:r>
                        <a:rPr lang="en-US" sz="1200" dirty="0" smtClean="0">
                          <a:solidFill>
                            <a:schemeClr val="tx1"/>
                          </a:solidFill>
                          <a:latin typeface="+mn-lt"/>
                          <a:cs typeface="Open Sans"/>
                        </a:rPr>
                        <a:t>: Review the ROI data; discuss how to clearly</a:t>
                      </a:r>
                      <a:r>
                        <a:rPr lang="en-US" sz="1200" baseline="0" dirty="0" smtClean="0">
                          <a:solidFill>
                            <a:schemeClr val="tx1"/>
                          </a:solidFill>
                          <a:latin typeface="+mn-lt"/>
                          <a:cs typeface="Open Sans"/>
                        </a:rPr>
                        <a:t> communicate the need for a new ITAM tool.</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52671">
                <a:tc>
                  <a:txBody>
                    <a:bodyPr/>
                    <a:lstStyle/>
                    <a:p>
                      <a:pPr algn="l"/>
                      <a:r>
                        <a:rPr lang="en-US" sz="1200" b="1" dirty="0" smtClean="0">
                          <a:solidFill>
                            <a:schemeClr val="bg1"/>
                          </a:solidFill>
                          <a:latin typeface="+mn-lt"/>
                          <a:cs typeface="Open Sans"/>
                        </a:rPr>
                        <a:t>Section 3: </a:t>
                      </a:r>
                      <a:r>
                        <a:rPr lang="en-US" sz="1200" b="1" kern="1200" dirty="0" smtClean="0">
                          <a:solidFill>
                            <a:schemeClr val="bg1"/>
                          </a:solidFill>
                          <a:latin typeface="+mn-lt"/>
                          <a:ea typeface="+mn-ea"/>
                          <a:cs typeface="Open Sans"/>
                        </a:rPr>
                        <a:t>Review</a:t>
                      </a:r>
                      <a:r>
                        <a:rPr lang="en-US" sz="1200" b="1" kern="1200" baseline="0" dirty="0" smtClean="0">
                          <a:solidFill>
                            <a:schemeClr val="bg1"/>
                          </a:solidFill>
                          <a:latin typeface="+mn-lt"/>
                          <a:ea typeface="+mn-ea"/>
                          <a:cs typeface="Open Sans"/>
                        </a:rPr>
                        <a:t> the project charter</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A24130"/>
                    </a:solidFill>
                  </a:tcPr>
                </a:tc>
              </a:tr>
              <a:tr h="537129">
                <a:tc>
                  <a:txBody>
                    <a:bodyPr/>
                    <a:lstStyle/>
                    <a:p>
                      <a:pPr algn="l">
                        <a:spcBef>
                          <a:spcPts val="400"/>
                        </a:spcBef>
                      </a:pPr>
                      <a:r>
                        <a:rPr lang="en-US" sz="1200" kern="1200" dirty="0" smtClean="0">
                          <a:solidFill>
                            <a:schemeClr val="tx1"/>
                          </a:solidFill>
                          <a:latin typeface="+mn-lt"/>
                          <a:ea typeface="+mn-ea"/>
                          <a:cs typeface="Open Sans"/>
                        </a:rPr>
                        <a:t>Scope a</a:t>
                      </a:r>
                      <a:r>
                        <a:rPr lang="en-US" sz="1200" kern="1200" baseline="0" dirty="0" smtClean="0">
                          <a:solidFill>
                            <a:schemeClr val="tx1"/>
                          </a:solidFill>
                          <a:latin typeface="+mn-lt"/>
                          <a:ea typeface="+mn-ea"/>
                          <a:cs typeface="Open Sans"/>
                        </a:rPr>
                        <a:t> successful project</a:t>
                      </a:r>
                      <a:r>
                        <a:rPr lang="en-US" sz="1200" kern="1200" dirty="0" smtClean="0">
                          <a:solidFill>
                            <a:schemeClr val="tx1"/>
                          </a:solidFill>
                          <a:latin typeface="+mn-lt"/>
                          <a:ea typeface="+mn-ea"/>
                          <a:cs typeface="Open Sans"/>
                        </a:rPr>
                        <a:t>: Discuss the</a:t>
                      </a:r>
                      <a:r>
                        <a:rPr lang="en-US" sz="1200" kern="1200" baseline="0" dirty="0" smtClean="0">
                          <a:solidFill>
                            <a:schemeClr val="tx1"/>
                          </a:solidFill>
                          <a:latin typeface="+mn-lt"/>
                          <a:ea typeface="+mn-ea"/>
                          <a:cs typeface="Open Sans"/>
                        </a:rPr>
                        <a:t> milestones and project steps to ensure that it is realistic and clearly defines the value of the new ITAM solution proposed.</a:t>
                      </a:r>
                      <a:endParaRPr lang="en-US" sz="1200" kern="1200" dirty="0" smtClean="0">
                        <a:solidFill>
                          <a:schemeClr val="tx1"/>
                        </a:solidFill>
                        <a:latin typeface="+mn-lt"/>
                        <a:ea typeface="+mn-ea"/>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bl>
          </a:graphicData>
        </a:graphic>
      </p:graphicFrame>
      <p:sp>
        <p:nvSpPr>
          <p:cNvPr id="3" name="Title 2"/>
          <p:cNvSpPr>
            <a:spLocks noGrp="1"/>
          </p:cNvSpPr>
          <p:nvPr>
            <p:ph type="title"/>
          </p:nvPr>
        </p:nvSpPr>
        <p:spPr>
          <a:xfrm>
            <a:off x="251520" y="260648"/>
            <a:ext cx="7516714" cy="864096"/>
          </a:xfrm>
        </p:spPr>
        <p:txBody>
          <a:bodyPr/>
          <a:lstStyle/>
          <a:p>
            <a:r>
              <a:rPr lang="en-US" dirty="0" smtClean="0"/>
              <a:t>Info-Tech is ready to assist. Book a free guided </a:t>
            </a:r>
            <a:br>
              <a:rPr lang="en-US" dirty="0" smtClean="0"/>
            </a:br>
            <a:r>
              <a:rPr lang="en-US" dirty="0" smtClean="0"/>
              <a:t>implementation today!</a:t>
            </a:r>
            <a:endParaRPr lang="en-US" dirty="0"/>
          </a:p>
        </p:txBody>
      </p:sp>
      <p:sp>
        <p:nvSpPr>
          <p:cNvPr id="11" name="Text Placeholder 3"/>
          <p:cNvSpPr>
            <a:spLocks noGrp="1"/>
          </p:cNvSpPr>
          <p:nvPr>
            <p:ph type="body" sz="quarter" idx="16"/>
          </p:nvPr>
        </p:nvSpPr>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 </a:t>
            </a:r>
            <a:r>
              <a:rPr lang="en-US" sz="1400" dirty="0">
                <a:cs typeface="Open Sans"/>
              </a:rPr>
              <a:t>For most members, this service is available at no additional cost</a:t>
            </a:r>
            <a:r>
              <a:rPr lang="en-US" sz="1400" dirty="0" smtClean="0">
                <a:cs typeface="Open Sans"/>
              </a:rPr>
              <a:t>.*</a:t>
            </a:r>
            <a:endParaRPr lang="en-CA" sz="1400" dirty="0" smtClean="0">
              <a:cs typeface="Open Sans"/>
            </a:endParaRPr>
          </a:p>
        </p:txBody>
      </p:sp>
      <p:sp>
        <p:nvSpPr>
          <p:cNvPr id="6" name="TextBox 5"/>
          <p:cNvSpPr txBox="1"/>
          <p:nvPr/>
        </p:nvSpPr>
        <p:spPr>
          <a:xfrm>
            <a:off x="186117" y="6030602"/>
            <a:ext cx="4035079" cy="300082"/>
          </a:xfrm>
          <a:prstGeom prst="rect">
            <a:avLst/>
          </a:prstGeom>
          <a:noFill/>
        </p:spPr>
        <p:txBody>
          <a:bodyPr wrap="none" rtlCol="0">
            <a:spAutoFit/>
          </a:bodyPr>
          <a:lstStyle/>
          <a:p>
            <a:pPr lvl="0"/>
            <a:r>
              <a:rPr lang="en-CA" sz="1350" dirty="0">
                <a:solidFill>
                  <a:srgbClr val="333333"/>
                </a:solidFill>
              </a:rPr>
              <a:t>*</a:t>
            </a:r>
            <a:r>
              <a:rPr lang="en-CA" sz="900" dirty="0">
                <a:solidFill>
                  <a:srgbClr val="333333"/>
                </a:solidFill>
                <a:cs typeface="Open Sans"/>
              </a:rPr>
              <a:t>Guided Implementations are included in most advisory membership seats</a:t>
            </a:r>
            <a:r>
              <a:rPr lang="en-US" sz="900" dirty="0">
                <a:solidFill>
                  <a:srgbClr val="333333"/>
                </a:solidFill>
                <a:cs typeface="Open Sans"/>
              </a:rPr>
              <a:t>.</a:t>
            </a:r>
            <a:endParaRPr lang="en-CA" sz="900" dirty="0">
              <a:solidFill>
                <a:srgbClr val="333333"/>
              </a:solidFill>
            </a:endParaRPr>
          </a:p>
        </p:txBody>
      </p:sp>
      <p:sp>
        <p:nvSpPr>
          <p:cNvPr id="2" name="Rectangle 1"/>
          <p:cNvSpPr/>
          <p:nvPr/>
        </p:nvSpPr>
        <p:spPr>
          <a:xfrm>
            <a:off x="244696" y="1949839"/>
            <a:ext cx="8560962" cy="276999"/>
          </a:xfrm>
          <a:prstGeom prst="rect">
            <a:avLst/>
          </a:prstGeom>
        </p:spPr>
        <p:txBody>
          <a:bodyPr wrap="square">
            <a:spAutoFit/>
          </a:bodyPr>
          <a:lstStyle/>
          <a:p>
            <a:r>
              <a:rPr lang="en-CA" sz="1200" i="1" dirty="0">
                <a:solidFill>
                  <a:srgbClr val="333333"/>
                </a:solidFill>
                <a:cs typeface="Open Sans"/>
              </a:rPr>
              <a:t>Here are the suggested Guided Implementation points </a:t>
            </a:r>
            <a:r>
              <a:rPr lang="en-CA" sz="1200" i="1" dirty="0" smtClean="0">
                <a:cs typeface="Open Sans"/>
              </a:rPr>
              <a:t>for the approval phase of the Asset management project</a:t>
            </a:r>
            <a:r>
              <a:rPr lang="en-CA" sz="1200" i="1" dirty="0" smtClean="0">
                <a:solidFill>
                  <a:srgbClr val="333333"/>
                </a:solidFill>
                <a:cs typeface="Open Sans"/>
              </a:rPr>
              <a:t>:</a:t>
            </a:r>
            <a:endParaRPr lang="en-US" sz="1200" i="1" dirty="0">
              <a:solidFill>
                <a:srgbClr val="333333"/>
              </a:solidFill>
              <a:cs typeface="Open Sans"/>
            </a:endParaRPr>
          </a:p>
        </p:txBody>
      </p:sp>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58409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2691429957"/>
              </p:ext>
            </p:extLst>
          </p:nvPr>
        </p:nvGraphicFramePr>
        <p:xfrm>
          <a:off x="251520" y="2328993"/>
          <a:ext cx="8451770" cy="2580716"/>
        </p:xfrm>
        <a:graphic>
          <a:graphicData uri="http://schemas.openxmlformats.org/drawingml/2006/table">
            <a:tbl>
              <a:tblPr bandRow="1">
                <a:tableStyleId>{2D5ABB26-0587-4C30-8999-92F81FD0307C}</a:tableStyleId>
              </a:tblPr>
              <a:tblGrid>
                <a:gridCol w="8451770"/>
              </a:tblGrid>
              <a:tr h="352671">
                <a:tc>
                  <a:txBody>
                    <a:bodyPr/>
                    <a:lstStyle/>
                    <a:p>
                      <a:pPr algn="l"/>
                      <a:r>
                        <a:rPr lang="en-US" sz="1200" b="1" dirty="0" smtClean="0">
                          <a:solidFill>
                            <a:schemeClr val="bg1"/>
                          </a:solidFill>
                          <a:latin typeface="+mn-lt"/>
                          <a:cs typeface="Open Sans"/>
                        </a:rPr>
                        <a:t>Section 4: </a:t>
                      </a:r>
                      <a:r>
                        <a:rPr lang="en-CA" sz="1200" b="1" kern="1200" dirty="0" smtClean="0">
                          <a:solidFill>
                            <a:schemeClr val="bg1"/>
                          </a:solidFill>
                          <a:latin typeface="+mn-lt"/>
                          <a:ea typeface="+mn-ea"/>
                          <a:cs typeface="Open Sans"/>
                        </a:rPr>
                        <a:t>Vendor</a:t>
                      </a:r>
                      <a:r>
                        <a:rPr lang="en-CA" sz="1200" b="1" kern="1200" baseline="0" dirty="0" smtClean="0">
                          <a:solidFill>
                            <a:schemeClr val="bg1"/>
                          </a:solidFill>
                          <a:latin typeface="+mn-lt"/>
                          <a:ea typeface="+mn-ea"/>
                          <a:cs typeface="Open Sans"/>
                        </a:rPr>
                        <a:t> shortlisting </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698"/>
                    </a:solidFill>
                  </a:tcPr>
                </a:tc>
              </a:tr>
              <a:tr h="512030">
                <a:tc>
                  <a:txBody>
                    <a:bodyPr/>
                    <a:lstStyle/>
                    <a:p>
                      <a:pPr marL="0" lvl="1" algn="l"/>
                      <a:r>
                        <a:rPr lang="en-US" sz="1200" dirty="0" smtClean="0">
                          <a:solidFill>
                            <a:schemeClr val="tx1"/>
                          </a:solidFill>
                          <a:latin typeface="+mn-lt"/>
                          <a:cs typeface="Open Sans"/>
                        </a:rPr>
                        <a:t>Pick the right vendor: Discuss the requirements</a:t>
                      </a:r>
                      <a:r>
                        <a:rPr lang="en-US" sz="1200" baseline="0" dirty="0" smtClean="0">
                          <a:solidFill>
                            <a:schemeClr val="tx1"/>
                          </a:solidFill>
                          <a:latin typeface="+mn-lt"/>
                          <a:cs typeface="Open Sans"/>
                        </a:rPr>
                        <a:t> that were defined in the project charter</a:t>
                      </a:r>
                      <a:r>
                        <a:rPr lang="en-US" sz="1200" dirty="0" smtClean="0">
                          <a:solidFill>
                            <a:schemeClr val="tx1"/>
                          </a:solidFill>
                          <a:latin typeface="+mn-lt"/>
                          <a:cs typeface="Open Sans"/>
                        </a:rPr>
                        <a:t>, which vendors could</a:t>
                      </a:r>
                      <a:r>
                        <a:rPr lang="en-US" sz="1200" baseline="0" dirty="0" smtClean="0">
                          <a:solidFill>
                            <a:schemeClr val="tx1"/>
                          </a:solidFill>
                          <a:latin typeface="+mn-lt"/>
                          <a:cs typeface="Open Sans"/>
                        </a:rPr>
                        <a:t> potentially meet those requirements, and how to craft the RFP to evaluate the vendors</a:t>
                      </a:r>
                      <a:r>
                        <a:rPr lang="en-US" sz="1200" dirty="0" smtClean="0">
                          <a:solidFill>
                            <a:schemeClr val="tx1"/>
                          </a:solidFill>
                          <a:latin typeface="+mn-lt"/>
                          <a:cs typeface="Open Sans"/>
                        </a:rPr>
                        <a:t>.</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52671">
                <a:tc>
                  <a:txBody>
                    <a:bodyPr/>
                    <a:lstStyle/>
                    <a:p>
                      <a:pPr algn="l"/>
                      <a:r>
                        <a:rPr lang="en-US" sz="1200" b="1" dirty="0" smtClean="0">
                          <a:solidFill>
                            <a:schemeClr val="bg1"/>
                          </a:solidFill>
                          <a:latin typeface="+mn-lt"/>
                          <a:cs typeface="Open Sans"/>
                        </a:rPr>
                        <a:t>Section 5: </a:t>
                      </a:r>
                      <a:r>
                        <a:rPr lang="en-US" sz="1200" b="1" kern="1200" dirty="0" smtClean="0">
                          <a:solidFill>
                            <a:schemeClr val="bg1"/>
                          </a:solidFill>
                          <a:latin typeface="+mn-lt"/>
                          <a:ea typeface="+mn-ea"/>
                          <a:cs typeface="Open Sans"/>
                        </a:rPr>
                        <a:t>Contract</a:t>
                      </a:r>
                      <a:r>
                        <a:rPr lang="en-US" sz="1200" b="1" kern="1200" baseline="0" dirty="0" smtClean="0">
                          <a:solidFill>
                            <a:schemeClr val="bg1"/>
                          </a:solidFill>
                          <a:latin typeface="+mn-lt"/>
                          <a:ea typeface="+mn-ea"/>
                          <a:cs typeface="Open Sans"/>
                        </a:rPr>
                        <a:t> review</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473544">
                <a:tc>
                  <a:txBody>
                    <a:bodyPr/>
                    <a:lstStyle/>
                    <a:p>
                      <a:pPr algn="l">
                        <a:spcBef>
                          <a:spcPts val="400"/>
                        </a:spcBef>
                      </a:pPr>
                      <a:r>
                        <a:rPr lang="en-US" sz="1200" dirty="0" smtClean="0">
                          <a:solidFill>
                            <a:schemeClr val="tx1"/>
                          </a:solidFill>
                          <a:latin typeface="+mn-lt"/>
                          <a:cs typeface="Open Sans"/>
                        </a:rPr>
                        <a:t>Make</a:t>
                      </a:r>
                      <a:r>
                        <a:rPr lang="en-US" sz="1200" baseline="0" dirty="0" smtClean="0">
                          <a:solidFill>
                            <a:schemeClr val="tx1"/>
                          </a:solidFill>
                          <a:latin typeface="+mn-lt"/>
                          <a:cs typeface="Open Sans"/>
                        </a:rPr>
                        <a:t> sure that your contract meets your needs and not the vendor’s</a:t>
                      </a:r>
                      <a:r>
                        <a:rPr lang="en-US" sz="1200" dirty="0" smtClean="0">
                          <a:solidFill>
                            <a:schemeClr val="tx1"/>
                          </a:solidFill>
                          <a:latin typeface="+mn-lt"/>
                          <a:cs typeface="Open Sans"/>
                        </a:rPr>
                        <a:t>: Review the proposed</a:t>
                      </a:r>
                      <a:r>
                        <a:rPr lang="en-US" sz="1200" baseline="0" dirty="0" smtClean="0">
                          <a:solidFill>
                            <a:schemeClr val="tx1"/>
                          </a:solidFill>
                          <a:latin typeface="+mn-lt"/>
                          <a:cs typeface="Open Sans"/>
                        </a:rPr>
                        <a:t> contract and discuss any concerns or missing pieces from the contract.</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52671">
                <a:tc>
                  <a:txBody>
                    <a:bodyPr/>
                    <a:lstStyle/>
                    <a:p>
                      <a:pPr algn="l"/>
                      <a:r>
                        <a:rPr lang="en-US" sz="1200" b="1" dirty="0" smtClean="0">
                          <a:solidFill>
                            <a:schemeClr val="bg1"/>
                          </a:solidFill>
                          <a:latin typeface="+mn-lt"/>
                          <a:cs typeface="Open Sans"/>
                        </a:rPr>
                        <a:t>Section 6: </a:t>
                      </a:r>
                      <a:r>
                        <a:rPr lang="en-US" sz="1200" b="1" kern="1200" dirty="0" smtClean="0">
                          <a:solidFill>
                            <a:schemeClr val="bg1"/>
                          </a:solidFill>
                          <a:latin typeface="+mn-lt"/>
                          <a:ea typeface="+mn-ea"/>
                          <a:cs typeface="Open Sans"/>
                        </a:rPr>
                        <a:t>Manage expectations during the implementation</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A24130"/>
                    </a:solidFill>
                  </a:tcPr>
                </a:tc>
              </a:tr>
              <a:tr h="537129">
                <a:tc>
                  <a:txBody>
                    <a:bodyPr/>
                    <a:lstStyle/>
                    <a:p>
                      <a:pPr algn="l">
                        <a:spcBef>
                          <a:spcPts val="400"/>
                        </a:spcBef>
                      </a:pPr>
                      <a:r>
                        <a:rPr lang="en-US" sz="1200" kern="1200" dirty="0" smtClean="0">
                          <a:solidFill>
                            <a:schemeClr val="tx1"/>
                          </a:solidFill>
                          <a:latin typeface="+mn-lt"/>
                          <a:ea typeface="+mn-ea"/>
                          <a:cs typeface="Open Sans"/>
                        </a:rPr>
                        <a:t>Communicate and</a:t>
                      </a:r>
                      <a:r>
                        <a:rPr lang="en-US" sz="1200" kern="1200" baseline="0" dirty="0" smtClean="0">
                          <a:solidFill>
                            <a:schemeClr val="tx1"/>
                          </a:solidFill>
                          <a:latin typeface="+mn-lt"/>
                          <a:ea typeface="+mn-ea"/>
                          <a:cs typeface="Open Sans"/>
                        </a:rPr>
                        <a:t> engage stakeholders</a:t>
                      </a:r>
                      <a:r>
                        <a:rPr lang="en-US" sz="1200" kern="1200" dirty="0" smtClean="0">
                          <a:solidFill>
                            <a:schemeClr val="tx1"/>
                          </a:solidFill>
                          <a:latin typeface="+mn-lt"/>
                          <a:ea typeface="+mn-ea"/>
                          <a:cs typeface="Open Sans"/>
                        </a:rPr>
                        <a:t>: Discuss how to use the workshop</a:t>
                      </a:r>
                      <a:r>
                        <a:rPr lang="en-US" sz="1200" kern="1200" baseline="0" dirty="0" smtClean="0">
                          <a:solidFill>
                            <a:schemeClr val="tx1"/>
                          </a:solidFill>
                          <a:latin typeface="+mn-lt"/>
                          <a:ea typeface="+mn-ea"/>
                          <a:cs typeface="Open Sans"/>
                        </a:rPr>
                        <a:t> to accelerate the process building and stakeholder communication.</a:t>
                      </a:r>
                      <a:endParaRPr lang="en-US" sz="1200" kern="1200" dirty="0" smtClean="0">
                        <a:solidFill>
                          <a:schemeClr val="tx1"/>
                        </a:solidFill>
                        <a:latin typeface="+mn-lt"/>
                        <a:ea typeface="+mn-ea"/>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bl>
          </a:graphicData>
        </a:graphic>
      </p:graphicFrame>
      <p:sp>
        <p:nvSpPr>
          <p:cNvPr id="3" name="Title 2"/>
          <p:cNvSpPr>
            <a:spLocks noGrp="1"/>
          </p:cNvSpPr>
          <p:nvPr>
            <p:ph type="title"/>
          </p:nvPr>
        </p:nvSpPr>
        <p:spPr>
          <a:xfrm>
            <a:off x="251520" y="260648"/>
            <a:ext cx="7516714" cy="864096"/>
          </a:xfrm>
        </p:spPr>
        <p:txBody>
          <a:bodyPr/>
          <a:lstStyle/>
          <a:p>
            <a:r>
              <a:rPr lang="en-US" dirty="0" smtClean="0"/>
              <a:t>Info-Tech is ready to assist. Book a free guided </a:t>
            </a:r>
            <a:br>
              <a:rPr lang="en-US" dirty="0" smtClean="0"/>
            </a:br>
            <a:r>
              <a:rPr lang="en-US" dirty="0" smtClean="0"/>
              <a:t>implementation today!</a:t>
            </a:r>
            <a:endParaRPr lang="en-US" dirty="0"/>
          </a:p>
        </p:txBody>
      </p:sp>
      <p:sp>
        <p:nvSpPr>
          <p:cNvPr id="11" name="Text Placeholder 3"/>
          <p:cNvSpPr>
            <a:spLocks noGrp="1"/>
          </p:cNvSpPr>
          <p:nvPr>
            <p:ph type="body" sz="quarter" idx="16"/>
          </p:nvPr>
        </p:nvSpPr>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 </a:t>
            </a:r>
            <a:r>
              <a:rPr lang="en-US" sz="1400" dirty="0">
                <a:cs typeface="Open Sans"/>
              </a:rPr>
              <a:t>For most members, this service is available at no additional cost</a:t>
            </a:r>
            <a:r>
              <a:rPr lang="en-US" sz="1400" dirty="0" smtClean="0">
                <a:cs typeface="Open Sans"/>
              </a:rPr>
              <a:t>.*</a:t>
            </a:r>
            <a:endParaRPr lang="en-CA" sz="1400" dirty="0" smtClean="0">
              <a:cs typeface="Open Sans"/>
            </a:endParaRPr>
          </a:p>
        </p:txBody>
      </p:sp>
      <p:sp>
        <p:nvSpPr>
          <p:cNvPr id="6" name="TextBox 5"/>
          <p:cNvSpPr txBox="1"/>
          <p:nvPr/>
        </p:nvSpPr>
        <p:spPr>
          <a:xfrm>
            <a:off x="244696" y="6022510"/>
            <a:ext cx="4035079" cy="300082"/>
          </a:xfrm>
          <a:prstGeom prst="rect">
            <a:avLst/>
          </a:prstGeom>
          <a:noFill/>
        </p:spPr>
        <p:txBody>
          <a:bodyPr wrap="none" rtlCol="0">
            <a:spAutoFit/>
          </a:bodyPr>
          <a:lstStyle/>
          <a:p>
            <a:pPr lvl="0"/>
            <a:r>
              <a:rPr lang="en-CA" sz="1350" dirty="0">
                <a:solidFill>
                  <a:srgbClr val="333333"/>
                </a:solidFill>
              </a:rPr>
              <a:t>*</a:t>
            </a:r>
            <a:r>
              <a:rPr lang="en-CA" sz="900" dirty="0">
                <a:solidFill>
                  <a:srgbClr val="333333"/>
                </a:solidFill>
                <a:cs typeface="Open Sans"/>
              </a:rPr>
              <a:t>Guided Implementations are included in most advisory membership seats</a:t>
            </a:r>
            <a:r>
              <a:rPr lang="en-US" sz="900" dirty="0">
                <a:solidFill>
                  <a:srgbClr val="333333"/>
                </a:solidFill>
                <a:cs typeface="Open Sans"/>
              </a:rPr>
              <a:t>.</a:t>
            </a:r>
            <a:endParaRPr lang="en-CA" sz="900" dirty="0">
              <a:solidFill>
                <a:srgbClr val="333333"/>
              </a:solidFill>
            </a:endParaRPr>
          </a:p>
        </p:txBody>
      </p:sp>
      <p:sp>
        <p:nvSpPr>
          <p:cNvPr id="2" name="Rectangle 1"/>
          <p:cNvSpPr/>
          <p:nvPr/>
        </p:nvSpPr>
        <p:spPr>
          <a:xfrm>
            <a:off x="244696" y="1949839"/>
            <a:ext cx="8560962" cy="276999"/>
          </a:xfrm>
          <a:prstGeom prst="rect">
            <a:avLst/>
          </a:prstGeom>
        </p:spPr>
        <p:txBody>
          <a:bodyPr wrap="square">
            <a:spAutoFit/>
          </a:bodyPr>
          <a:lstStyle/>
          <a:p>
            <a:r>
              <a:rPr lang="en-CA" sz="1200" i="1" dirty="0">
                <a:solidFill>
                  <a:srgbClr val="333333"/>
                </a:solidFill>
                <a:cs typeface="Open Sans"/>
              </a:rPr>
              <a:t>Here are the suggested Guided Implementation points in the </a:t>
            </a:r>
            <a:r>
              <a:rPr lang="en-CA" sz="1200" i="1" dirty="0" smtClean="0">
                <a:solidFill>
                  <a:srgbClr val="333333"/>
                </a:solidFill>
                <a:cs typeface="Open Sans"/>
              </a:rPr>
              <a:t>solution selection phase of the </a:t>
            </a:r>
            <a:r>
              <a:rPr lang="en-CA" sz="1200" i="1" dirty="0" smtClean="0">
                <a:cs typeface="Open Sans"/>
              </a:rPr>
              <a:t>Asset management project</a:t>
            </a:r>
            <a:r>
              <a:rPr lang="en-CA" sz="1200" i="1" dirty="0">
                <a:solidFill>
                  <a:srgbClr val="333333"/>
                </a:solidFill>
                <a:cs typeface="Open Sans"/>
              </a:rPr>
              <a:t>:</a:t>
            </a:r>
            <a:endParaRPr lang="en-US" sz="1200" i="1" dirty="0">
              <a:solidFill>
                <a:srgbClr val="333333"/>
              </a:solidFill>
              <a:cs typeface="Open Sans"/>
            </a:endParaRPr>
          </a:p>
        </p:txBody>
      </p:sp>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13669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931681" y="326936"/>
            <a:ext cx="731520" cy="731520"/>
            <a:chOff x="6986062" y="224644"/>
            <a:chExt cx="731520" cy="731520"/>
          </a:xfrm>
        </p:grpSpPr>
        <p:sp>
          <p:nvSpPr>
            <p:cNvPr id="9" name="Rectangle 8"/>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9" name="Picture 18"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 name="Title 1"/>
          <p:cNvSpPr>
            <a:spLocks noGrp="1"/>
          </p:cNvSpPr>
          <p:nvPr>
            <p:ph type="title"/>
          </p:nvPr>
        </p:nvSpPr>
        <p:spPr/>
        <p:txBody>
          <a:bodyPr/>
          <a:lstStyle/>
          <a:p>
            <a:r>
              <a:rPr lang="en-US" dirty="0" smtClean="0"/>
              <a:t>Conduct a workshop, with us or on your own</a:t>
            </a:r>
            <a:endParaRPr lang="en-US" dirty="0"/>
          </a:p>
        </p:txBody>
      </p:sp>
      <p:sp>
        <p:nvSpPr>
          <p:cNvPr id="11" name="Text Placeholder 3"/>
          <p:cNvSpPr>
            <a:spLocks noGrp="1"/>
          </p:cNvSpPr>
          <p:nvPr>
            <p:ph type="body" sz="quarter" idx="16"/>
          </p:nvPr>
        </p:nvSpPr>
        <p:spPr>
          <a:xfrm>
            <a:off x="356050" y="1345427"/>
            <a:ext cx="8521250" cy="1244024"/>
          </a:xfrm>
        </p:spPr>
        <p:txBody>
          <a:bodyPr/>
          <a:lstStyle/>
          <a:p>
            <a:pPr marL="0" indent="0">
              <a:buNone/>
            </a:pPr>
            <a:r>
              <a:rPr lang="en-US" b="1" dirty="0" smtClean="0"/>
              <a:t>Onsite Workshops offer an easy way to accelerate your project</a:t>
            </a:r>
            <a:r>
              <a:rPr lang="en-US" dirty="0" smtClean="0"/>
              <a:t>. If you are unable to complete this project on your own and a Guided Implementation is not enough, we offer low-cost deliveries of each Blueprint.</a:t>
            </a:r>
          </a:p>
          <a:p>
            <a:pPr marL="0" indent="0">
              <a:buNone/>
            </a:pPr>
            <a:r>
              <a:rPr lang="en-US" b="1" dirty="0" smtClean="0"/>
              <a:t>Our </a:t>
            </a:r>
            <a:r>
              <a:rPr lang="en-US" b="1" dirty="0"/>
              <a:t>expert analysts will come onsite </a:t>
            </a:r>
            <a:r>
              <a:rPr lang="en-US" dirty="0"/>
              <a:t>to help you work through our project methodology </a:t>
            </a:r>
            <a:r>
              <a:rPr lang="en-US" dirty="0" smtClean="0"/>
              <a:t>over the course of 2-5 days. We step through each phase of your project and ensure that you have a road map in place to realize success.</a:t>
            </a:r>
          </a:p>
          <a:p>
            <a:pPr marL="0" indent="0">
              <a:buNone/>
            </a:pPr>
            <a:r>
              <a:rPr lang="en-US" dirty="0"/>
              <a:t>In some cases, we can even help you to </a:t>
            </a:r>
            <a:r>
              <a:rPr lang="en-US" b="1" dirty="0"/>
              <a:t>complete the project while we are </a:t>
            </a:r>
            <a:r>
              <a:rPr lang="en-US" b="1" dirty="0" smtClean="0"/>
              <a:t>onsite</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9639167"/>
              </p:ext>
            </p:extLst>
          </p:nvPr>
        </p:nvGraphicFramePr>
        <p:xfrm>
          <a:off x="356050" y="2727016"/>
          <a:ext cx="8407624" cy="2286000"/>
        </p:xfrm>
        <a:graphic>
          <a:graphicData uri="http://schemas.openxmlformats.org/drawingml/2006/table">
            <a:tbl>
              <a:tblPr firstRow="1" bandRow="1">
                <a:tableStyleId>{5C22544A-7EE6-4342-B048-85BDC9FD1C3A}</a:tableStyleId>
              </a:tblPr>
              <a:tblGrid>
                <a:gridCol w="8407624"/>
              </a:tblGrid>
              <a:tr h="136902">
                <a:tc>
                  <a:txBody>
                    <a:bodyPr/>
                    <a:lstStyle/>
                    <a:p>
                      <a:r>
                        <a:rPr lang="en-US" sz="1400" dirty="0" smtClean="0"/>
                        <a:t>1. Enroll in a 2-5 day</a:t>
                      </a:r>
                      <a:r>
                        <a:rPr lang="en-US" sz="1400" baseline="0" dirty="0" smtClean="0"/>
                        <a:t> workshop for your project</a:t>
                      </a:r>
                      <a:endParaRPr lang="en-US" sz="1400" dirty="0"/>
                    </a:p>
                  </a:txBody>
                  <a:tcPr>
                    <a:solidFill>
                      <a:srgbClr val="5A7D5C"/>
                    </a:solidFill>
                  </a:tcPr>
                </a:tc>
              </a:tr>
              <a:tr h="370840">
                <a:tc>
                  <a:txBody>
                    <a:bodyPr/>
                    <a:lstStyle/>
                    <a:p>
                      <a:pPr marL="0" marR="0" lvl="0" indent="0" algn="l" defTabSz="914400" rtl="0" eaLnBrk="0" fontAlgn="base" latinLnBrk="0" hangingPunct="0">
                        <a:lnSpc>
                          <a:spcPct val="100000"/>
                        </a:lnSpc>
                        <a:spcBef>
                          <a:spcPts val="0"/>
                        </a:spcBef>
                        <a:spcAft>
                          <a:spcPts val="450"/>
                        </a:spcAft>
                        <a:buClr>
                          <a:srgbClr val="333333"/>
                        </a:buClr>
                        <a:buSzPct val="100000"/>
                        <a:buFont typeface="+mj-lt"/>
                        <a:buNone/>
                        <a:tabLst/>
                        <a:defRPr/>
                      </a:pPr>
                      <a:r>
                        <a:rPr kumimoji="0" lang="en-US" sz="1200" b="0" i="0" u="none" strike="noStrike" kern="1200" cap="none" spc="0" normalizeH="0" baseline="0" noProof="0" dirty="0" smtClean="0">
                          <a:ln>
                            <a:noFill/>
                          </a:ln>
                          <a:solidFill>
                            <a:srgbClr val="333333"/>
                          </a:solidFill>
                          <a:effectLst/>
                          <a:uLnTx/>
                          <a:uFillTx/>
                          <a:latin typeface="+mn-lt"/>
                          <a:cs typeface="Open Sans"/>
                        </a:rPr>
                        <a:t>Send an email to </a:t>
                      </a:r>
                      <a:r>
                        <a:rPr kumimoji="0" lang="en-US" sz="1200" b="0" i="0" u="none" strike="noStrike" kern="1200" cap="none" spc="0" normalizeH="0" baseline="0" noProof="0" dirty="0" smtClean="0">
                          <a:ln>
                            <a:noFill/>
                          </a:ln>
                          <a:solidFill>
                            <a:srgbClr val="333333"/>
                          </a:solidFill>
                          <a:effectLst/>
                          <a:uLnTx/>
                          <a:uFillTx/>
                          <a:latin typeface="+mn-lt"/>
                          <a:cs typeface="Open Sans"/>
                          <a:hlinkClick r:id="rId3"/>
                        </a:rPr>
                        <a:t>WorkshopBooking@InfoTech.com</a:t>
                      </a:r>
                      <a:r>
                        <a:rPr kumimoji="0" lang="en-US" sz="1200" b="0" i="0" u="none" strike="noStrike" kern="1200" cap="none" spc="0" normalizeH="0" baseline="0" noProof="0" dirty="0" smtClean="0">
                          <a:ln>
                            <a:noFill/>
                          </a:ln>
                          <a:solidFill>
                            <a:srgbClr val="333333"/>
                          </a:solidFill>
                          <a:effectLst/>
                          <a:uLnTx/>
                          <a:uFillTx/>
                          <a:latin typeface="+mn-lt"/>
                          <a:cs typeface="Open Sans"/>
                        </a:rPr>
                        <a:t> or call </a:t>
                      </a:r>
                      <a:r>
                        <a:rPr kumimoji="0" lang="en-CA" sz="1200" b="0" i="0" u="none" strike="noStrike" kern="1200" cap="none" spc="0" normalizeH="0" baseline="0" noProof="0" dirty="0" smtClean="0">
                          <a:ln>
                            <a:noFill/>
                          </a:ln>
                          <a:solidFill>
                            <a:srgbClr val="333333"/>
                          </a:solidFill>
                          <a:effectLst/>
                          <a:uLnTx/>
                          <a:uFillTx/>
                          <a:latin typeface="+mn-lt"/>
                        </a:rPr>
                        <a:t>1-888-670-8889 Ext. 3001</a:t>
                      </a:r>
                      <a:r>
                        <a:rPr kumimoji="0" lang="en-US" sz="1200" b="0" i="0" u="none" strike="noStrike" kern="1200" cap="none" spc="0" normalizeH="0" baseline="0" noProof="0" dirty="0" smtClean="0">
                          <a:ln>
                            <a:noFill/>
                          </a:ln>
                          <a:solidFill>
                            <a:srgbClr val="333333"/>
                          </a:solidFill>
                          <a:effectLst/>
                          <a:uLnTx/>
                          <a:uFillTx/>
                          <a:latin typeface="+mn-lt"/>
                          <a:cs typeface="Open Sans"/>
                        </a:rPr>
                        <a:t>. Your account manager will contact you and quote you the cost of the workshop.</a:t>
                      </a:r>
                    </a:p>
                  </a:txBody>
                  <a:tcPr>
                    <a:solidFill>
                      <a:srgbClr val="FFFFFF"/>
                    </a:solidFill>
                  </a:tcPr>
                </a:tc>
              </a:tr>
              <a:tr h="125563">
                <a:tc>
                  <a:txBody>
                    <a:bodyPr/>
                    <a:lstStyle/>
                    <a:p>
                      <a:pPr marL="0" algn="l" defTabSz="914400" rtl="0" eaLnBrk="1" latinLnBrk="0" hangingPunct="1"/>
                      <a:r>
                        <a:rPr lang="en-US" sz="1400" b="1" kern="1200" dirty="0" smtClean="0">
                          <a:solidFill>
                            <a:schemeClr val="lt1"/>
                          </a:solidFill>
                          <a:latin typeface="+mn-lt"/>
                          <a:ea typeface="+mn-ea"/>
                          <a:cs typeface="+mn-cs"/>
                        </a:rPr>
                        <a:t>2. Book your workshop</a:t>
                      </a:r>
                      <a:endParaRPr lang="en-US" sz="1400" b="1" kern="1200" dirty="0">
                        <a:solidFill>
                          <a:schemeClr val="lt1"/>
                        </a:solidFill>
                        <a:latin typeface="+mn-lt"/>
                        <a:ea typeface="+mn-ea"/>
                        <a:cs typeface="+mn-cs"/>
                      </a:endParaRPr>
                    </a:p>
                  </a:txBody>
                  <a:tcPr>
                    <a:solidFill>
                      <a:srgbClr val="007698"/>
                    </a:solidFill>
                  </a:tcPr>
                </a:tc>
              </a:tr>
              <a:tr h="370840">
                <a:tc>
                  <a:txBody>
                    <a:bodyPr/>
                    <a:lstStyle/>
                    <a:p>
                      <a:pPr marL="0" marR="0" lvl="0" indent="0" algn="l" defTabSz="914400" rtl="0" eaLnBrk="0" fontAlgn="base" latinLnBrk="0" hangingPunct="0">
                        <a:lnSpc>
                          <a:spcPct val="100000"/>
                        </a:lnSpc>
                        <a:spcBef>
                          <a:spcPts val="500"/>
                        </a:spcBef>
                        <a:spcAft>
                          <a:spcPts val="450"/>
                        </a:spcAft>
                        <a:buClr>
                          <a:srgbClr val="333333"/>
                        </a:buClr>
                        <a:buSzPct val="100000"/>
                        <a:buFont typeface="+mj-lt"/>
                        <a:buNone/>
                        <a:tabLst/>
                        <a:defRPr/>
                      </a:pPr>
                      <a:r>
                        <a:rPr kumimoji="0" lang="en-US" sz="1200" b="0" i="0" u="none" strike="noStrike" kern="1200" cap="none" spc="0" normalizeH="0" baseline="0" noProof="0" dirty="0" smtClean="0">
                          <a:ln>
                            <a:noFill/>
                          </a:ln>
                          <a:solidFill>
                            <a:srgbClr val="333333"/>
                          </a:solidFill>
                          <a:effectLst/>
                          <a:uLnTx/>
                          <a:uFillTx/>
                          <a:latin typeface="+mn-lt"/>
                          <a:cs typeface="Open Sans"/>
                        </a:rPr>
                        <a:t>A Workshop Coordinator will contact you to book a workshop planning call with one of our facilitators and arrange dates for your workshop. We can hold the workshop in Info-Tech’s world-class facility in Toronto or at your location.</a:t>
                      </a:r>
                    </a:p>
                  </a:txBody>
                  <a:tcPr>
                    <a:solidFill>
                      <a:srgbClr val="FFFFFF"/>
                    </a:solidFill>
                  </a:tcPr>
                </a:tc>
              </a:tr>
              <a:tr h="0">
                <a:tc>
                  <a:txBody>
                    <a:bodyPr/>
                    <a:lstStyle/>
                    <a:p>
                      <a:pPr marL="0" algn="l" defTabSz="914400" rtl="0" eaLnBrk="1" latinLnBrk="0" hangingPunct="1"/>
                      <a:r>
                        <a:rPr lang="en-US" sz="1400" b="1" kern="1200" dirty="0" smtClean="0">
                          <a:solidFill>
                            <a:schemeClr val="lt1"/>
                          </a:solidFill>
                          <a:latin typeface="+mn-lt"/>
                          <a:ea typeface="+mn-ea"/>
                          <a:cs typeface="+mn-cs"/>
                        </a:rPr>
                        <a:t>3. Participate in your workshop</a:t>
                      </a:r>
                      <a:endParaRPr lang="en-US" sz="1400" b="1" kern="1200" dirty="0">
                        <a:solidFill>
                          <a:schemeClr val="lt1"/>
                        </a:solidFill>
                        <a:latin typeface="+mn-lt"/>
                        <a:ea typeface="+mn-ea"/>
                        <a:cs typeface="+mn-cs"/>
                      </a:endParaRPr>
                    </a:p>
                  </a:txBody>
                  <a:tcPr>
                    <a:solidFill>
                      <a:srgbClr val="A24130"/>
                    </a:solidFill>
                  </a:tcPr>
                </a:tc>
              </a:tr>
              <a:tr h="370840">
                <a:tc>
                  <a:txBody>
                    <a:bodyPr/>
                    <a:lstStyle/>
                    <a:p>
                      <a:pPr marL="0" marR="0" lvl="0" indent="0" algn="l" defTabSz="914400" rtl="0" eaLnBrk="0" fontAlgn="base" latinLnBrk="0" hangingPunct="0">
                        <a:lnSpc>
                          <a:spcPct val="100000"/>
                        </a:lnSpc>
                        <a:spcBef>
                          <a:spcPts val="450"/>
                        </a:spcBef>
                        <a:spcAft>
                          <a:spcPts val="450"/>
                        </a:spcAft>
                        <a:buClr>
                          <a:srgbClr val="333333"/>
                        </a:buClr>
                        <a:buSzPct val="100000"/>
                        <a:buFont typeface="+mj-lt"/>
                        <a:buNone/>
                        <a:tabLst/>
                        <a:defRPr/>
                      </a:pPr>
                      <a:r>
                        <a:rPr kumimoji="0" lang="en-US" sz="1200" b="0" i="0" u="none" strike="noStrike" kern="1200" cap="none" spc="0" normalizeH="0" baseline="0" noProof="0" dirty="0" smtClean="0">
                          <a:ln>
                            <a:noFill/>
                          </a:ln>
                          <a:solidFill>
                            <a:srgbClr val="333333"/>
                          </a:solidFill>
                          <a:effectLst/>
                          <a:uLnTx/>
                          <a:uFillTx/>
                          <a:latin typeface="+mn-lt"/>
                          <a:cs typeface="Open Sans"/>
                        </a:rPr>
                        <a:t>Our experienced workshop facilitators will take your project team through your tailored slides and exercises and will summarize all the workshop outputs into a final report.</a:t>
                      </a:r>
                    </a:p>
                  </a:txBody>
                  <a:tcPr>
                    <a:solidFill>
                      <a:srgbClr val="FFFFFF"/>
                    </a:solidFill>
                  </a:tcPr>
                </a:tc>
              </a:tr>
            </a:tbl>
          </a:graphicData>
        </a:graphic>
      </p:graphicFrame>
      <p:grpSp>
        <p:nvGrpSpPr>
          <p:cNvPr id="8" name="Group 7"/>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18564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ec5a1db3aa152cf2dad08c936663a66507268"/>
  <p:tag name="ISPRING_RESOURCE_PATHS_HASH_2" val="ca4f90769a582e66729c5716b112903877e6b317"/>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nfoTech PowerPoint">
      <a:dk1>
        <a:srgbClr val="333333"/>
      </a:dk1>
      <a:lt1>
        <a:srgbClr val="FFFFFF"/>
      </a:lt1>
      <a:dk2>
        <a:srgbClr val="FFFFFF"/>
      </a:dk2>
      <a:lt2>
        <a:srgbClr val="FFFFFF"/>
      </a:lt2>
      <a:accent1>
        <a:srgbClr val="924E6B"/>
      </a:accent1>
      <a:accent2>
        <a:srgbClr val="D9A210"/>
      </a:accent2>
      <a:accent3>
        <a:srgbClr val="333333"/>
      </a:accent3>
      <a:accent4>
        <a:srgbClr val="AD2525"/>
      </a:accent4>
      <a:accent5>
        <a:srgbClr val="007698"/>
      </a:accent5>
      <a:accent6>
        <a:srgbClr val="2B9E36"/>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0</TotalTime>
  <Words>1688</Words>
  <Application>Microsoft Office PowerPoint</Application>
  <PresentationFormat>On-screen Show (4:3)</PresentationFormat>
  <Paragraphs>163</Paragraphs>
  <Slides>12</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Open Sans</vt:lpstr>
      <vt:lpstr>Wingdings</vt:lpstr>
      <vt:lpstr>Theme1</vt:lpstr>
      <vt:lpstr>PowerPoint Presentation</vt:lpstr>
      <vt:lpstr>Table of Contents</vt:lpstr>
      <vt:lpstr>Introduction</vt:lpstr>
      <vt:lpstr>Our Understanding of the Problem</vt:lpstr>
      <vt:lpstr>Executive Summary, IT Asset Management</vt:lpstr>
      <vt:lpstr>How to use this blueprint</vt:lpstr>
      <vt:lpstr>Info-Tech is ready to assist. Book a free guided  implementation today!</vt:lpstr>
      <vt:lpstr>Info-Tech is ready to assist. Book a free guided  implementation today!</vt:lpstr>
      <vt:lpstr>Conduct a workshop, with us or on your own</vt:lpstr>
      <vt:lpstr>Project Outline</vt:lpstr>
      <vt:lpstr>PowerPoint Presentation</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2014-11-25T14:08:01Z</dcterms:created>
  <dcterms:modified xsi:type="dcterms:W3CDTF">2015-11-09T21:11:24Z</dcterms:modified>
</cp:coreProperties>
</file>