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2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73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59" r:id="rId4"/>
    <p:sldId id="263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</p:sldIdLst>
  <p:sldSz cx="9144000" cy="6858000" type="screen4x3"/>
  <p:notesSz cx="6950075" cy="9236075"/>
  <p:custShowLst>
    <p:custShow name="Custom Show 1" id="0">
      <p:sldLst>
        <p:sld r:id="rId6"/>
      </p:sldLst>
    </p:custShow>
  </p:custShowLst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Author" initials="A" lastIdx="49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7D5C"/>
    <a:srgbClr val="A24130"/>
    <a:srgbClr val="D17D08"/>
    <a:srgbClr val="647455"/>
    <a:srgbClr val="D9A210"/>
    <a:srgbClr val="B2B2B2"/>
    <a:srgbClr val="DDDDDD"/>
    <a:srgbClr val="243F54"/>
    <a:srgbClr val="007698"/>
    <a:srgbClr val="2B9E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187" autoAdjust="0"/>
    <p:restoredTop sz="96433" autoAdjust="0"/>
  </p:normalViewPr>
  <p:slideViewPr>
    <p:cSldViewPr snapToGrid="0">
      <p:cViewPr varScale="1">
        <p:scale>
          <a:sx n="116" d="100"/>
          <a:sy n="116" d="100"/>
        </p:scale>
        <p:origin x="2244" y="108"/>
      </p:cViewPr>
      <p:guideLst/>
    </p:cSldViewPr>
  </p:slideViewPr>
  <p:outlineViewPr>
    <p:cViewPr>
      <p:scale>
        <a:sx n="33" d="100"/>
        <a:sy n="33" d="100"/>
      </p:scale>
      <p:origin x="0" y="-1284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53712"/>
    </p:cViewPr>
  </p:sorterViewPr>
  <p:notesViewPr>
    <p:cSldViewPr snapToGrid="0">
      <p:cViewPr varScale="1">
        <p:scale>
          <a:sx n="90" d="100"/>
          <a:sy n="90" d="100"/>
        </p:scale>
        <p:origin x="369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ED006EA4-D462-4253-8FC7-D35175043F19}" type="datetimeFigureOut">
              <a:rPr lang="en-US" smtClean="0"/>
              <a:t>11/20/2014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502DA24A-F480-4AA7-ACF1-F7D1E577F3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409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34E1B6C9-DAE3-4E7B-AB3C-9473EC02D78D}" type="datetimeFigureOut">
              <a:rPr lang="en-US" smtClean="0"/>
              <a:t>11/20/2014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65F1ACBD-245E-4A24-AC78-063168A886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599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962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ACBD-245E-4A24-AC78-063168A8862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694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ACBD-245E-4A24-AC78-063168A8862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224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0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047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0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9220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0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1574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0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0628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428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tags" Target="../tags/tag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tags" Target="../tags/tag1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GuidedImplementations@infotech.com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6090047"/>
            <a:ext cx="6696236" cy="767953"/>
          </a:xfrm>
          <a:prstGeom prst="rect">
            <a:avLst/>
          </a:prstGeom>
          <a:solidFill>
            <a:srgbClr val="2947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CA" sz="800" dirty="0">
                <a:solidFill>
                  <a:srgbClr val="ADB7C3"/>
                </a:solidFill>
              </a:rPr>
              <a:t>Info-Tech Research Group, Inc. Is a global leader in providing IT research and advice.</a:t>
            </a:r>
            <a:br>
              <a:rPr lang="en-CA" sz="800" dirty="0">
                <a:solidFill>
                  <a:srgbClr val="ADB7C3"/>
                </a:solidFill>
              </a:rPr>
            </a:br>
            <a:r>
              <a:rPr lang="en-CA" sz="800" dirty="0">
                <a:solidFill>
                  <a:srgbClr val="ADB7C3"/>
                </a:solidFill>
              </a:rPr>
              <a:t>Info-Tech’s products and services combine actionable insight and relevant advice with</a:t>
            </a:r>
            <a:br>
              <a:rPr lang="en-CA" sz="800" dirty="0">
                <a:solidFill>
                  <a:srgbClr val="ADB7C3"/>
                </a:solidFill>
              </a:rPr>
            </a:br>
            <a:r>
              <a:rPr lang="en-CA" sz="800" dirty="0">
                <a:solidFill>
                  <a:srgbClr val="ADB7C3"/>
                </a:solidFill>
              </a:rPr>
              <a:t>ready-to-use tools and templates that cover the full spectrum of IT concerns.</a:t>
            </a:r>
            <a:br>
              <a:rPr lang="en-CA" sz="800" dirty="0">
                <a:solidFill>
                  <a:srgbClr val="ADB7C3"/>
                </a:solidFill>
              </a:rPr>
            </a:br>
            <a:r>
              <a:rPr lang="en-CA" sz="800" dirty="0">
                <a:solidFill>
                  <a:srgbClr val="ADB7C3"/>
                </a:solidFill>
              </a:rPr>
              <a:t>© 1997-2014 Info-Tech Research Group Inc.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696236" y="6090047"/>
            <a:ext cx="2447764" cy="767953"/>
          </a:xfrm>
          <a:prstGeom prst="rect">
            <a:avLst/>
          </a:prstGeom>
          <a:solidFill>
            <a:srgbClr val="2947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CA" sz="800" dirty="0">
              <a:solidFill>
                <a:srgbClr val="ADB7C3"/>
              </a:solidFill>
            </a:endParaRPr>
          </a:p>
        </p:txBody>
      </p:sp>
      <p:pic>
        <p:nvPicPr>
          <p:cNvPr id="32" name="Picture 31" descr="Info-Tech_Logo_2013-On-Screen-WHITE(transparent-background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6309320"/>
            <a:ext cx="1697008" cy="339401"/>
          </a:xfrm>
          <a:prstGeom prst="rect">
            <a:avLst/>
          </a:prstGeom>
        </p:spPr>
      </p:pic>
      <p:sp>
        <p:nvSpPr>
          <p:cNvPr id="28" name="Text Placeholder 27"/>
          <p:cNvSpPr>
            <a:spLocks noGrp="1"/>
          </p:cNvSpPr>
          <p:nvPr>
            <p:ph type="body" sz="quarter" idx="15" hasCustomPrompt="1"/>
          </p:nvPr>
        </p:nvSpPr>
        <p:spPr>
          <a:xfrm>
            <a:off x="774700" y="3060698"/>
            <a:ext cx="7454900" cy="655267"/>
          </a:xfrm>
        </p:spPr>
        <p:txBody>
          <a:bodyPr/>
          <a:lstStyle>
            <a:lvl1pPr marL="0" indent="0">
              <a:lnSpc>
                <a:spcPts val="3200"/>
              </a:lnSpc>
              <a:buNone/>
              <a:defRPr sz="2800" baseline="0">
                <a:latin typeface="+mj-lt"/>
              </a:defRPr>
            </a:lvl1pPr>
            <a:lvl2pPr>
              <a:buNone/>
              <a:defRPr sz="2800">
                <a:latin typeface="+mj-lt"/>
              </a:defRPr>
            </a:lvl2pPr>
            <a:lvl3pPr>
              <a:buNone/>
              <a:defRPr sz="2800">
                <a:latin typeface="+mj-lt"/>
              </a:defRPr>
            </a:lvl3pPr>
            <a:lvl4pPr>
              <a:buNone/>
              <a:defRPr sz="2800">
                <a:latin typeface="+mj-lt"/>
              </a:defRPr>
            </a:lvl4pPr>
            <a:lvl5pPr>
              <a:buNone/>
              <a:defRPr sz="2800">
                <a:latin typeface="+mj-lt"/>
              </a:defRPr>
            </a:lvl5pPr>
          </a:lstStyle>
          <a:p>
            <a:pPr lvl="0"/>
            <a:r>
              <a:rPr lang="en-US" dirty="0" smtClean="0"/>
              <a:t>Headline (Georgia, 28pt)</a:t>
            </a:r>
            <a:endParaRPr lang="en-CA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6" hasCustomPrompt="1"/>
          </p:nvPr>
        </p:nvSpPr>
        <p:spPr>
          <a:xfrm>
            <a:off x="774700" y="3724072"/>
            <a:ext cx="7467600" cy="508000"/>
          </a:xfrm>
        </p:spPr>
        <p:txBody>
          <a:bodyPr/>
          <a:lstStyle>
            <a:lvl1pPr marL="0" indent="0">
              <a:buNone/>
              <a:defRPr lang="en-US" sz="1400" baseline="0" dirty="0" smtClean="0"/>
            </a:lvl1pPr>
            <a:lvl2pPr marL="0" indent="0">
              <a:buNone/>
              <a:defRPr sz="1600"/>
            </a:lvl2pPr>
            <a:lvl3pPr marL="0" indent="0">
              <a:buNone/>
              <a:defRPr sz="1600"/>
            </a:lvl3pPr>
            <a:lvl4pPr marL="0" indent="0">
              <a:buNone/>
              <a:defRPr sz="1600"/>
            </a:lvl4pPr>
            <a:lvl5pPr marL="0" indent="0">
              <a:buNone/>
              <a:defRPr sz="1600"/>
            </a:lvl5pPr>
          </a:lstStyle>
          <a:p>
            <a:pPr lvl="0"/>
            <a:r>
              <a:rPr lang="en-US" dirty="0" smtClean="0"/>
              <a:t>Subhead (Arial, 14pt)</a:t>
            </a:r>
          </a:p>
        </p:txBody>
      </p:sp>
    </p:spTree>
    <p:extLst>
      <p:ext uri="{BB962C8B-B14F-4D97-AF65-F5344CB8AC3E}">
        <p14:creationId xmlns:p14="http://schemas.microsoft.com/office/powerpoint/2010/main" val="2442512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tivity slide - Group activ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7175" y="255588"/>
            <a:ext cx="7766686" cy="87788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Activity slide – Group activity (Georgia, 24pt)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0611" t="14400" r="8358" b="4767"/>
          <a:stretch/>
        </p:blipFill>
        <p:spPr>
          <a:xfrm>
            <a:off x="8174830" y="420243"/>
            <a:ext cx="702469" cy="548575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57174" y="1419476"/>
            <a:ext cx="4002004" cy="3786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4872227" y="1419476"/>
            <a:ext cx="4005072" cy="378618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Put a picture, text box, or insight box here.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565703" y="1489472"/>
            <a:ext cx="0" cy="36728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/>
          <a:srcRect l="10611" t="14400" r="8358" b="4767"/>
          <a:stretch/>
        </p:blipFill>
        <p:spPr>
          <a:xfrm>
            <a:off x="8174830" y="420243"/>
            <a:ext cx="702469" cy="54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719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tivity Slide - White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7175" y="255588"/>
            <a:ext cx="7763256" cy="87788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Activity slide – Whiteboard (Georgia, 24pt)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4872227" y="1419476"/>
            <a:ext cx="4005072" cy="3786187"/>
          </a:xfrm>
        </p:spPr>
        <p:txBody>
          <a:bodyPr/>
          <a:lstStyle/>
          <a:p>
            <a:r>
              <a:rPr lang="en-US" dirty="0" smtClean="0"/>
              <a:t>Put a picture, text box, or insight box here.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8531" r="19901" b="39093"/>
          <a:stretch/>
        </p:blipFill>
        <p:spPr>
          <a:xfrm>
            <a:off x="8102202" y="360947"/>
            <a:ext cx="796512" cy="713008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65703" y="1489472"/>
            <a:ext cx="0" cy="36728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57174" y="1419476"/>
            <a:ext cx="4002004" cy="3786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/>
          <a:srcRect l="8531" r="19901" b="39093"/>
          <a:stretch/>
        </p:blipFill>
        <p:spPr>
          <a:xfrm>
            <a:off x="8102202" y="360947"/>
            <a:ext cx="796512" cy="713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90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ool Activity - First 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entagon 14"/>
          <p:cNvSpPr/>
          <p:nvPr userDrawn="1">
            <p:custDataLst>
              <p:tags r:id="rId1"/>
            </p:custDataLst>
          </p:nvPr>
        </p:nvSpPr>
        <p:spPr>
          <a:xfrm>
            <a:off x="4734057" y="5528703"/>
            <a:ext cx="4143243" cy="719933"/>
          </a:xfrm>
          <a:prstGeom prst="homePlate">
            <a:avLst/>
          </a:prstGeom>
          <a:noFill/>
          <a:ln>
            <a:solidFill>
              <a:srgbClr val="D17D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2575" fontAlgn="base">
              <a:spcBef>
                <a:spcPct val="0"/>
              </a:spcBef>
              <a:spcAft>
                <a:spcPct val="0"/>
              </a:spcAft>
            </a:pPr>
            <a:endParaRPr lang="en-CA" sz="1400" b="1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Activity Slide – Tool (First Use) </a:t>
            </a:r>
            <a:endParaRPr lang="en-US" dirty="0"/>
          </a:p>
        </p:txBody>
      </p:sp>
      <p:sp>
        <p:nvSpPr>
          <p:cNvPr id="3" name="Pentagon 2"/>
          <p:cNvSpPr/>
          <p:nvPr>
            <p:custDataLst>
              <p:tags r:id="rId2"/>
            </p:custDataLst>
          </p:nvPr>
        </p:nvSpPr>
        <p:spPr>
          <a:xfrm>
            <a:off x="4734057" y="5528703"/>
            <a:ext cx="4143243" cy="719933"/>
          </a:xfrm>
          <a:prstGeom prst="homePlate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2575" fontAlgn="base">
              <a:spcBef>
                <a:spcPct val="0"/>
              </a:spcBef>
              <a:spcAft>
                <a:spcPct val="0"/>
              </a:spcAft>
            </a:pPr>
            <a:endParaRPr lang="en-CA" sz="1400" b="1" dirty="0">
              <a:solidFill>
                <a:srgbClr val="FFFFFF"/>
              </a:solidFill>
            </a:endParaRPr>
          </a:p>
        </p:txBody>
      </p:sp>
      <p:grpSp>
        <p:nvGrpSpPr>
          <p:cNvPr id="4" name="Group 25"/>
          <p:cNvGrpSpPr/>
          <p:nvPr>
            <p:custDataLst>
              <p:tags r:id="rId3"/>
            </p:custDataLst>
          </p:nvPr>
        </p:nvGrpSpPr>
        <p:grpSpPr>
          <a:xfrm>
            <a:off x="4126861" y="5463937"/>
            <a:ext cx="875098" cy="849464"/>
            <a:chOff x="3375893" y="3714688"/>
            <a:chExt cx="815991" cy="792088"/>
          </a:xfrm>
          <a:solidFill>
            <a:schemeClr val="bg1">
              <a:lumMod val="85000"/>
            </a:schemeClr>
          </a:solidFill>
        </p:grpSpPr>
        <p:sp>
          <p:nvSpPr>
            <p:cNvPr id="5" name="Rounded Rectangle 4"/>
            <p:cNvSpPr/>
            <p:nvPr>
              <p:custDataLst>
                <p:tags r:id="rId5"/>
              </p:custDataLst>
            </p:nvPr>
          </p:nvSpPr>
          <p:spPr>
            <a:xfrm>
              <a:off x="3375893" y="3714688"/>
              <a:ext cx="815991" cy="792088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pic>
          <p:nvPicPr>
            <p:cNvPr id="6" name="Picture 5" descr="tool.wmf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8" cstate="print"/>
            <a:stretch>
              <a:fillRect/>
            </a:stretch>
          </p:blipFill>
          <p:spPr>
            <a:xfrm>
              <a:off x="3463829" y="3795631"/>
              <a:ext cx="633902" cy="614790"/>
            </a:xfrm>
            <a:prstGeom prst="rect">
              <a:avLst/>
            </a:prstGeom>
            <a:grpFill/>
          </p:spPr>
        </p:pic>
      </p:grpSp>
      <p:sp>
        <p:nvSpPr>
          <p:cNvPr id="7" name="Rounded Rectangular Callout 6"/>
          <p:cNvSpPr/>
          <p:nvPr/>
        </p:nvSpPr>
        <p:spPr>
          <a:xfrm>
            <a:off x="793670" y="5324398"/>
            <a:ext cx="2700300" cy="989003"/>
          </a:xfrm>
          <a:prstGeom prst="wedgeRoundRectCallout">
            <a:avLst>
              <a:gd name="adj1" fmla="val 70556"/>
              <a:gd name="adj2" fmla="val 23025"/>
              <a:gd name="adj3" fmla="val 16667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333333">
                    <a:lumMod val="75000"/>
                  </a:srgbClr>
                </a:solidFill>
              </a:rPr>
              <a:t>Look for this icon at the bottom right of slides where recording data into the tool is required.</a:t>
            </a:r>
            <a:endParaRPr lang="en-US" sz="1400" dirty="0">
              <a:solidFill>
                <a:srgbClr val="333333">
                  <a:lumMod val="75000"/>
                </a:srgbClr>
              </a:solidFill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5096265" y="5605766"/>
            <a:ext cx="3284538" cy="54927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2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/>
            </a:pPr>
            <a:r>
              <a:rPr lang="en-CA" sz="1400" dirty="0" smtClean="0">
                <a:solidFill>
                  <a:srgbClr val="FFFFFF"/>
                </a:solidFill>
              </a:rPr>
              <a:t>Record in Info-Tech’s [</a:t>
            </a:r>
            <a:r>
              <a:rPr lang="en-CA" sz="1400" i="1" dirty="0" smtClean="0">
                <a:solidFill>
                  <a:srgbClr val="FFFFFF"/>
                </a:solidFill>
              </a:rPr>
              <a:t>Tool Name] – [Worksheet Name]</a:t>
            </a:r>
            <a:endParaRPr lang="en-CA" sz="1400" b="1" dirty="0" smtClean="0">
              <a:solidFill>
                <a:srgbClr val="FFFFFF"/>
              </a:solidFill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 hasCustomPrompt="1"/>
          </p:nvPr>
        </p:nvSpPr>
        <p:spPr>
          <a:xfrm>
            <a:off x="4779559" y="1386364"/>
            <a:ext cx="3917950" cy="387905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Tool Screenshot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415286" y="1385967"/>
            <a:ext cx="3711575" cy="3879850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4472940" y="1489472"/>
            <a:ext cx="0" cy="36728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tool.wmf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4221165" y="5550742"/>
            <a:ext cx="679819" cy="659323"/>
          </a:xfrm>
          <a:prstGeom prst="rect">
            <a:avLst/>
          </a:prstGeom>
        </p:spPr>
      </p:pic>
      <p:sp>
        <p:nvSpPr>
          <p:cNvPr id="21" name="Rounded Rectangular Callout 20"/>
          <p:cNvSpPr/>
          <p:nvPr userDrawn="1"/>
        </p:nvSpPr>
        <p:spPr>
          <a:xfrm>
            <a:off x="793670" y="5324398"/>
            <a:ext cx="2700300" cy="989003"/>
          </a:xfrm>
          <a:prstGeom prst="wedgeRoundRectCallout">
            <a:avLst>
              <a:gd name="adj1" fmla="val 70556"/>
              <a:gd name="adj2" fmla="val 23025"/>
              <a:gd name="adj3" fmla="val 16667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333333">
                    <a:lumMod val="75000"/>
                  </a:srgbClr>
                </a:solidFill>
              </a:rPr>
              <a:t>Look for this icon at the bottom right of slides where recording data into the tool is required.</a:t>
            </a:r>
            <a:endParaRPr lang="en-US" sz="1400" dirty="0">
              <a:solidFill>
                <a:srgbClr val="333333">
                  <a:lumMod val="75000"/>
                </a:srgbClr>
              </a:solidFill>
            </a:endParaRP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4472940" y="1489472"/>
            <a:ext cx="0" cy="36728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2599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ool Activ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entagon 12"/>
          <p:cNvSpPr/>
          <p:nvPr userDrawn="1">
            <p:custDataLst>
              <p:tags r:id="rId1"/>
            </p:custDataLst>
          </p:nvPr>
        </p:nvSpPr>
        <p:spPr>
          <a:xfrm>
            <a:off x="4734057" y="5528703"/>
            <a:ext cx="4143243" cy="719933"/>
          </a:xfrm>
          <a:prstGeom prst="homePlate">
            <a:avLst/>
          </a:prstGeom>
          <a:noFill/>
          <a:ln>
            <a:solidFill>
              <a:srgbClr val="D17D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2575" fontAlgn="base">
              <a:spcBef>
                <a:spcPct val="0"/>
              </a:spcBef>
              <a:spcAft>
                <a:spcPct val="0"/>
              </a:spcAft>
            </a:pPr>
            <a:endParaRPr lang="en-CA" sz="1400" b="1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Activity Slide - Tool</a:t>
            </a:r>
            <a:endParaRPr lang="en-US" dirty="0"/>
          </a:p>
        </p:txBody>
      </p:sp>
      <p:sp>
        <p:nvSpPr>
          <p:cNvPr id="3" name="Pentagon 2"/>
          <p:cNvSpPr/>
          <p:nvPr>
            <p:custDataLst>
              <p:tags r:id="rId2"/>
            </p:custDataLst>
          </p:nvPr>
        </p:nvSpPr>
        <p:spPr>
          <a:xfrm>
            <a:off x="4734057" y="5528703"/>
            <a:ext cx="4143243" cy="719933"/>
          </a:xfrm>
          <a:prstGeom prst="homePlate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2575" fontAlgn="base">
              <a:spcBef>
                <a:spcPct val="0"/>
              </a:spcBef>
              <a:spcAft>
                <a:spcPct val="0"/>
              </a:spcAft>
            </a:pPr>
            <a:endParaRPr lang="en-CA" sz="1400" b="1" dirty="0">
              <a:solidFill>
                <a:srgbClr val="FFFFFF"/>
              </a:solidFill>
            </a:endParaRPr>
          </a:p>
        </p:txBody>
      </p:sp>
      <p:grpSp>
        <p:nvGrpSpPr>
          <p:cNvPr id="4" name="Group 25"/>
          <p:cNvGrpSpPr/>
          <p:nvPr>
            <p:custDataLst>
              <p:tags r:id="rId3"/>
            </p:custDataLst>
          </p:nvPr>
        </p:nvGrpSpPr>
        <p:grpSpPr>
          <a:xfrm>
            <a:off x="4126861" y="5463937"/>
            <a:ext cx="875098" cy="849464"/>
            <a:chOff x="3375893" y="3714688"/>
            <a:chExt cx="815991" cy="792088"/>
          </a:xfrm>
          <a:solidFill>
            <a:schemeClr val="bg1">
              <a:lumMod val="85000"/>
            </a:schemeClr>
          </a:solidFill>
        </p:grpSpPr>
        <p:sp>
          <p:nvSpPr>
            <p:cNvPr id="5" name="Rounded Rectangle 4"/>
            <p:cNvSpPr/>
            <p:nvPr>
              <p:custDataLst>
                <p:tags r:id="rId5"/>
              </p:custDataLst>
            </p:nvPr>
          </p:nvSpPr>
          <p:spPr>
            <a:xfrm>
              <a:off x="3375893" y="3714688"/>
              <a:ext cx="815991" cy="792088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pic>
          <p:nvPicPr>
            <p:cNvPr id="6" name="Picture 5" descr="tool.wmf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8" cstate="print"/>
            <a:stretch>
              <a:fillRect/>
            </a:stretch>
          </p:blipFill>
          <p:spPr>
            <a:xfrm>
              <a:off x="3463829" y="3795631"/>
              <a:ext cx="633902" cy="614790"/>
            </a:xfrm>
            <a:prstGeom prst="rect">
              <a:avLst/>
            </a:prstGeom>
            <a:grpFill/>
          </p:spPr>
        </p:pic>
      </p:grp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5096265" y="5605766"/>
            <a:ext cx="3284538" cy="54927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2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/>
            </a:pPr>
            <a:r>
              <a:rPr lang="en-CA" sz="1400" dirty="0" smtClean="0">
                <a:solidFill>
                  <a:srgbClr val="FFFFFF"/>
                </a:solidFill>
              </a:rPr>
              <a:t>Record in Info-Tech’s [</a:t>
            </a:r>
            <a:r>
              <a:rPr lang="en-CA" sz="1400" i="1" dirty="0" smtClean="0">
                <a:solidFill>
                  <a:srgbClr val="FFFFFF"/>
                </a:solidFill>
              </a:rPr>
              <a:t>Tool Name] – [Worksheet Name]</a:t>
            </a:r>
            <a:endParaRPr lang="en-CA" sz="1400" b="1" dirty="0" smtClean="0">
              <a:solidFill>
                <a:srgbClr val="FFFFFF"/>
              </a:solidFill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 hasCustomPrompt="1"/>
          </p:nvPr>
        </p:nvSpPr>
        <p:spPr>
          <a:xfrm>
            <a:off x="4779559" y="1386363"/>
            <a:ext cx="3917950" cy="387945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Tool Screenshot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415286" y="1385967"/>
            <a:ext cx="3711575" cy="3879850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4472940" y="1489472"/>
            <a:ext cx="0" cy="36728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 descr="tool.wmf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4221165" y="5550742"/>
            <a:ext cx="679819" cy="659323"/>
          </a:xfrm>
          <a:prstGeom prst="rect">
            <a:avLst/>
          </a:prstGeom>
        </p:spPr>
      </p:pic>
      <p:cxnSp>
        <p:nvCxnSpPr>
          <p:cNvPr id="20" name="Straight Connector 19"/>
          <p:cNvCxnSpPr/>
          <p:nvPr userDrawn="1"/>
        </p:nvCxnSpPr>
        <p:spPr>
          <a:xfrm>
            <a:off x="4472940" y="1489472"/>
            <a:ext cx="0" cy="36728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5384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/ Body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1232756"/>
            <a:ext cx="8627997" cy="497392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</p:spTree>
    <p:extLst>
      <p:ext uri="{BB962C8B-B14F-4D97-AF65-F5344CB8AC3E}">
        <p14:creationId xmlns:p14="http://schemas.microsoft.com/office/powerpoint/2010/main" val="325941186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3282135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0" name="Text Placeholder 41"/>
          <p:cNvSpPr>
            <a:spLocks noGrp="1"/>
          </p:cNvSpPr>
          <p:nvPr>
            <p:ph type="body" sz="quarter" idx="22" hasCustomPrompt="1"/>
          </p:nvPr>
        </p:nvSpPr>
        <p:spPr>
          <a:xfrm>
            <a:off x="249303" y="5269227"/>
            <a:ext cx="4713221" cy="825760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itchFamily="34" charset="0"/>
              <a:buChar char="•"/>
              <a:defRPr sz="1400" i="1" baseline="0">
                <a:solidFill>
                  <a:schemeClr val="tx1"/>
                </a:solidFill>
                <a:latin typeface="+mj-lt"/>
              </a:defRPr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accent2"/>
              </a:buClr>
              <a:buSzPct val="100000"/>
              <a:buFont typeface="Arial" pitchFamily="34" charset="0"/>
              <a:buChar char="-"/>
              <a:defRPr sz="1200">
                <a:solidFill>
                  <a:schemeClr val="tx1"/>
                </a:solidFill>
              </a:defRPr>
            </a:lvl2pPr>
            <a:lvl3pPr marL="895350" indent="-176213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1254125" indent="-174625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Quote – Body Level (Georgia, 14pt)</a:t>
            </a:r>
          </a:p>
          <a:p>
            <a:pPr lvl="1"/>
            <a:r>
              <a:rPr lang="en-US" dirty="0" smtClean="0"/>
              <a:t>IT Role, IT Industry (Arial, 12pt)</a:t>
            </a:r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1263211"/>
            <a:ext cx="4713222" cy="3830157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 defTabSz="8953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 baseline="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</p:spTree>
    <p:extLst>
      <p:ext uri="{BB962C8B-B14F-4D97-AF65-F5344CB8AC3E}">
        <p14:creationId xmlns:p14="http://schemas.microsoft.com/office/powerpoint/2010/main" val="1105136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 /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1232756"/>
            <a:ext cx="8627997" cy="497392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1897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xecutive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Executive Summary (Georgia, 24pt)</a:t>
            </a:r>
            <a:endParaRPr lang="en-US" dirty="0"/>
          </a:p>
        </p:txBody>
      </p:sp>
      <p:grpSp>
        <p:nvGrpSpPr>
          <p:cNvPr id="26" name="Group 25"/>
          <p:cNvGrpSpPr/>
          <p:nvPr userDrawn="1"/>
        </p:nvGrpSpPr>
        <p:grpSpPr>
          <a:xfrm>
            <a:off x="255868" y="4181558"/>
            <a:ext cx="8640578" cy="461665"/>
            <a:chOff x="247848" y="4125411"/>
            <a:chExt cx="8640578" cy="461665"/>
          </a:xfrm>
        </p:grpSpPr>
        <p:sp>
          <p:nvSpPr>
            <p:cNvPr id="9" name="Rectangle 8"/>
            <p:cNvSpPr/>
            <p:nvPr userDrawn="1"/>
          </p:nvSpPr>
          <p:spPr>
            <a:xfrm>
              <a:off x="247848" y="4199835"/>
              <a:ext cx="8640578" cy="312818"/>
            </a:xfrm>
            <a:prstGeom prst="rect">
              <a:avLst/>
            </a:prstGeom>
            <a:solidFill>
              <a:srgbClr val="5A7D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en-CA" sz="1400" b="1" dirty="0"/>
                <a:t>Resolution</a:t>
              </a:r>
            </a:p>
          </p:txBody>
        </p:sp>
        <p:sp>
          <p:nvSpPr>
            <p:cNvPr id="15" name="TextBox 14"/>
            <p:cNvSpPr txBox="1"/>
            <p:nvPr userDrawn="1"/>
          </p:nvSpPr>
          <p:spPr>
            <a:xfrm>
              <a:off x="8461706" y="4125411"/>
              <a:ext cx="426720" cy="4616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>
                <a:defRPr sz="1400" b="1"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 lvl="0"/>
              <a:r>
                <a:rPr lang="en-US" dirty="0" smtClean="0">
                  <a:sym typeface="Wingdings" panose="05000000000000000000" pitchFamily="2" charset="2"/>
                </a:rPr>
                <a:t></a:t>
              </a:r>
              <a:endParaRPr lang="en-US" dirty="0"/>
            </a:p>
          </p:txBody>
        </p:sp>
      </p:grpSp>
      <p:grpSp>
        <p:nvGrpSpPr>
          <p:cNvPr id="25" name="Group 24"/>
          <p:cNvGrpSpPr/>
          <p:nvPr userDrawn="1"/>
        </p:nvGrpSpPr>
        <p:grpSpPr>
          <a:xfrm>
            <a:off x="247848" y="1210905"/>
            <a:ext cx="5266944" cy="325508"/>
            <a:chOff x="277163" y="1210905"/>
            <a:chExt cx="5266944" cy="325508"/>
          </a:xfrm>
        </p:grpSpPr>
        <p:sp>
          <p:nvSpPr>
            <p:cNvPr id="13" name="Rectangle 12"/>
            <p:cNvSpPr/>
            <p:nvPr userDrawn="1"/>
          </p:nvSpPr>
          <p:spPr>
            <a:xfrm>
              <a:off x="277163" y="1210905"/>
              <a:ext cx="5266944" cy="320040"/>
            </a:xfrm>
            <a:prstGeom prst="rect">
              <a:avLst/>
            </a:prstGeom>
            <a:solidFill>
              <a:srgbClr val="A241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 smtClean="0"/>
                <a:t>Situation</a:t>
              </a:r>
              <a:endParaRPr lang="en-US" sz="1400" b="1" dirty="0"/>
            </a:p>
          </p:txBody>
        </p:sp>
        <p:sp>
          <p:nvSpPr>
            <p:cNvPr id="16" name="Isosceles Triangle 15"/>
            <p:cNvSpPr/>
            <p:nvPr userDrawn="1"/>
          </p:nvSpPr>
          <p:spPr>
            <a:xfrm>
              <a:off x="5223565" y="1254045"/>
              <a:ext cx="216694" cy="223838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7" name="TextBox 16"/>
            <p:cNvSpPr txBox="1"/>
            <p:nvPr userDrawn="1"/>
          </p:nvSpPr>
          <p:spPr>
            <a:xfrm>
              <a:off x="5297384" y="1259414"/>
              <a:ext cx="690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924E6B"/>
                  </a:solidFill>
                </a:rPr>
                <a:t>!</a:t>
              </a:r>
              <a:endParaRPr lang="en-US" sz="1200" dirty="0">
                <a:solidFill>
                  <a:srgbClr val="924E6B"/>
                </a:solidFill>
              </a:endParaRPr>
            </a:p>
          </p:txBody>
        </p:sp>
      </p:grpSp>
      <p:grpSp>
        <p:nvGrpSpPr>
          <p:cNvPr id="24" name="Group 23"/>
          <p:cNvGrpSpPr/>
          <p:nvPr userDrawn="1"/>
        </p:nvGrpSpPr>
        <p:grpSpPr>
          <a:xfrm>
            <a:off x="247848" y="2639247"/>
            <a:ext cx="5266944" cy="369332"/>
            <a:chOff x="251520" y="2526953"/>
            <a:chExt cx="5266944" cy="369332"/>
          </a:xfrm>
        </p:grpSpPr>
        <p:sp>
          <p:nvSpPr>
            <p:cNvPr id="11" name="Rectangle 10"/>
            <p:cNvSpPr/>
            <p:nvPr userDrawn="1"/>
          </p:nvSpPr>
          <p:spPr>
            <a:xfrm>
              <a:off x="251520" y="2547450"/>
              <a:ext cx="5266944" cy="320040"/>
            </a:xfrm>
            <a:prstGeom prst="rect">
              <a:avLst/>
            </a:prstGeom>
            <a:solidFill>
              <a:srgbClr val="0076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b="1" dirty="0"/>
                <a:t>Complication</a:t>
              </a:r>
            </a:p>
          </p:txBody>
        </p:sp>
        <p:sp>
          <p:nvSpPr>
            <p:cNvPr id="18" name="TextBox 17"/>
            <p:cNvSpPr txBox="1"/>
            <p:nvPr userDrawn="1"/>
          </p:nvSpPr>
          <p:spPr>
            <a:xfrm>
              <a:off x="5177595" y="2526953"/>
              <a:ext cx="2626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?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" name="Text Placeholder 19"/>
          <p:cNvSpPr>
            <a:spLocks noGrp="1"/>
          </p:cNvSpPr>
          <p:nvPr userDrawn="1">
            <p:ph type="body" sz="quarter" idx="10"/>
          </p:nvPr>
        </p:nvSpPr>
        <p:spPr>
          <a:xfrm>
            <a:off x="247848" y="1535364"/>
            <a:ext cx="5257800" cy="107899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21" name="Text Placeholder 19"/>
          <p:cNvSpPr>
            <a:spLocks noGrp="1"/>
          </p:cNvSpPr>
          <p:nvPr userDrawn="1">
            <p:ph type="body" sz="quarter" idx="11"/>
          </p:nvPr>
        </p:nvSpPr>
        <p:spPr>
          <a:xfrm>
            <a:off x="247848" y="2974004"/>
            <a:ext cx="5257800" cy="107698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22" name="Text Placeholder 19"/>
          <p:cNvSpPr>
            <a:spLocks noGrp="1"/>
          </p:cNvSpPr>
          <p:nvPr userDrawn="1">
            <p:ph type="body" sz="quarter" idx="12"/>
          </p:nvPr>
        </p:nvSpPr>
        <p:spPr>
          <a:xfrm>
            <a:off x="255868" y="4558539"/>
            <a:ext cx="8623607" cy="176255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cxnSp>
        <p:nvCxnSpPr>
          <p:cNvPr id="27" name="Straight Connector 26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Placeholder 28"/>
          <p:cNvSpPr>
            <a:spLocks noGrp="1"/>
          </p:cNvSpPr>
          <p:nvPr>
            <p:ph type="body" sz="quarter" idx="13"/>
          </p:nvPr>
        </p:nvSpPr>
        <p:spPr>
          <a:xfrm>
            <a:off x="5737241" y="1495997"/>
            <a:ext cx="3083231" cy="2523241"/>
          </a:xfrm>
          <a:noFill/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>
              <a:defRPr lang="en-US" dirty="0">
                <a:solidFill>
                  <a:srgbClr val="333333"/>
                </a:solidFill>
              </a:defRPr>
            </a:lvl1pPr>
          </a:lstStyle>
          <a:p>
            <a:pPr marL="0" lvl="0" defTabSz="914400" latinLnBrk="0">
              <a:spcBef>
                <a:spcPct val="0"/>
              </a:spcBef>
            </a:pP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5736405" y="1210905"/>
            <a:ext cx="3084068" cy="285749"/>
            <a:chOff x="2267744" y="1844804"/>
            <a:chExt cx="3084068" cy="285749"/>
          </a:xfrm>
          <a:solidFill>
            <a:srgbClr val="FF3C0D"/>
          </a:solidFill>
        </p:grpSpPr>
        <p:sp>
          <p:nvSpPr>
            <p:cNvPr id="31" name="Round Same Side Corner Rectangle 97"/>
            <p:cNvSpPr/>
            <p:nvPr/>
          </p:nvSpPr>
          <p:spPr>
            <a:xfrm>
              <a:off x="2267744" y="1844804"/>
              <a:ext cx="3084068" cy="285749"/>
            </a:xfrm>
            <a:prstGeom prst="rect">
              <a:avLst/>
            </a:prstGeom>
            <a:solidFill>
              <a:srgbClr val="D17D08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CA" sz="1100" i="1" dirty="0" smtClean="0">
                  <a:solidFill>
                    <a:srgbClr val="FFFFFF"/>
                  </a:solidFill>
                  <a:latin typeface="Georgia"/>
                </a:rPr>
                <a:t>Info-Tech Insight</a:t>
              </a:r>
              <a:endParaRPr lang="en-CA" sz="1100" i="1" dirty="0">
                <a:solidFill>
                  <a:srgbClr val="FFFFFF"/>
                </a:solidFill>
                <a:latin typeface="Georgia"/>
              </a:endParaRPr>
            </a:p>
          </p:txBody>
        </p:sp>
        <p:pic>
          <p:nvPicPr>
            <p:cNvPr id="32" name="Picture 31" descr="insight-sm.wm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94425" y="1889932"/>
              <a:ext cx="240000" cy="18000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46472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ft/Right Blank &amp;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</a:t>
            </a:r>
            <a:endParaRPr lang="en-CA" dirty="0"/>
          </a:p>
        </p:txBody>
      </p:sp>
      <p:sp>
        <p:nvSpPr>
          <p:cNvPr id="21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</p:spTree>
    <p:extLst>
      <p:ext uri="{BB962C8B-B14F-4D97-AF65-F5344CB8AC3E}">
        <p14:creationId xmlns:p14="http://schemas.microsoft.com/office/powerpoint/2010/main" val="2063512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Section 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/>
          <p:cNvSpPr>
            <a:spLocks noGrp="1"/>
          </p:cNvSpPr>
          <p:nvPr>
            <p:ph type="body" sz="quarter" idx="15" hasCustomPrompt="1"/>
          </p:nvPr>
        </p:nvSpPr>
        <p:spPr>
          <a:xfrm>
            <a:off x="687148" y="3060700"/>
            <a:ext cx="7454900" cy="660400"/>
          </a:xfrm>
        </p:spPr>
        <p:txBody>
          <a:bodyPr/>
          <a:lstStyle>
            <a:lvl1pPr marL="0" indent="0">
              <a:lnSpc>
                <a:spcPts val="3200"/>
              </a:lnSpc>
              <a:buClr>
                <a:schemeClr val="accent2"/>
              </a:buClr>
              <a:buSzPct val="160000"/>
              <a:buFontTx/>
              <a:buNone/>
              <a:defRPr sz="2400" baseline="0">
                <a:latin typeface="+mj-lt"/>
              </a:defRPr>
            </a:lvl1pPr>
            <a:lvl2pPr>
              <a:buNone/>
              <a:defRPr sz="2800">
                <a:latin typeface="+mj-lt"/>
              </a:defRPr>
            </a:lvl2pPr>
            <a:lvl3pPr>
              <a:buNone/>
              <a:defRPr sz="2800">
                <a:latin typeface="+mj-lt"/>
              </a:defRPr>
            </a:lvl3pPr>
            <a:lvl4pPr>
              <a:buNone/>
              <a:defRPr sz="2800">
                <a:latin typeface="+mj-lt"/>
              </a:defRPr>
            </a:lvl4pPr>
            <a:lvl5pPr>
              <a:buNone/>
              <a:defRPr sz="2800">
                <a:latin typeface="+mj-lt"/>
              </a:defRPr>
            </a:lvl5pPr>
          </a:lstStyle>
          <a:p>
            <a:pPr lvl="0"/>
            <a:r>
              <a:rPr lang="en-US" dirty="0" smtClean="0"/>
              <a:t>Section Headline (Georgia, 24pt)</a:t>
            </a:r>
            <a:endParaRPr lang="en-CA" dirty="0"/>
          </a:p>
        </p:txBody>
      </p:sp>
      <p:sp>
        <p:nvSpPr>
          <p:cNvPr id="51" name="Text Placeholder 41"/>
          <p:cNvSpPr>
            <a:spLocks noGrp="1"/>
          </p:cNvSpPr>
          <p:nvPr>
            <p:ph type="body" sz="quarter" idx="18" hasCustomPrompt="1"/>
          </p:nvPr>
        </p:nvSpPr>
        <p:spPr>
          <a:xfrm>
            <a:off x="687148" y="4295384"/>
            <a:ext cx="2373549" cy="1938535"/>
          </a:xfrm>
        </p:spPr>
        <p:txBody>
          <a:bodyPr/>
          <a:lstStyle>
            <a:lvl1pPr marL="0" marR="0" indent="0" algn="l" defTabSz="89535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200" b="0" baseline="0">
                <a:solidFill>
                  <a:schemeClr val="tx1"/>
                </a:solidFill>
              </a:defRPr>
            </a:lvl1pPr>
            <a:lvl2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2pPr>
            <a:lvl3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14488" indent="-174625">
              <a:lnSpc>
                <a:spcPts val="1350"/>
              </a:lnSpc>
              <a:defRPr sz="1200">
                <a:solidFill>
                  <a:schemeClr val="accent5"/>
                </a:solidFill>
              </a:defRPr>
            </a:lvl4pPr>
            <a:lvl5pPr marL="2062163" indent="-174625">
              <a:lnSpc>
                <a:spcPts val="1350"/>
              </a:lnSpc>
              <a:tabLst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Solution Set Sections (Arial, 12)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30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3919791" y="4307741"/>
            <a:ext cx="4436996" cy="1906138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40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Contents of Current Section (Arial, 14pt)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Forth Level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19791" y="3976699"/>
            <a:ext cx="2693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sz="1400" b="1" dirty="0">
                <a:solidFill>
                  <a:srgbClr val="333333"/>
                </a:solidFill>
              </a:rPr>
              <a:t>What’s in this Section: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7639" y="3976700"/>
            <a:ext cx="10255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sz="1400" b="1" dirty="0">
                <a:solidFill>
                  <a:srgbClr val="333333"/>
                </a:solidFill>
              </a:rPr>
              <a:t>Sections: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749514" y="4311718"/>
            <a:ext cx="0" cy="19061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749514" y="6217856"/>
            <a:ext cx="82813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749514" y="4311718"/>
            <a:ext cx="82813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658825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Section 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687148" y="3060700"/>
            <a:ext cx="7454900" cy="660400"/>
          </a:xfrm>
        </p:spPr>
        <p:txBody>
          <a:bodyPr/>
          <a:lstStyle>
            <a:lvl1pPr marL="0" indent="0">
              <a:lnSpc>
                <a:spcPts val="3200"/>
              </a:lnSpc>
              <a:buClr>
                <a:schemeClr val="accent2"/>
              </a:buClr>
              <a:buSzPct val="160000"/>
              <a:buFontTx/>
              <a:buNone/>
              <a:defRPr sz="2400" baseline="0">
                <a:latin typeface="+mj-lt"/>
              </a:defRPr>
            </a:lvl1pPr>
            <a:lvl2pPr>
              <a:buNone/>
              <a:defRPr sz="2800">
                <a:latin typeface="+mj-lt"/>
              </a:defRPr>
            </a:lvl2pPr>
            <a:lvl3pPr>
              <a:buNone/>
              <a:defRPr sz="2800">
                <a:latin typeface="+mj-lt"/>
              </a:defRPr>
            </a:lvl3pPr>
            <a:lvl4pPr>
              <a:buNone/>
              <a:defRPr sz="2800">
                <a:latin typeface="+mj-lt"/>
              </a:defRPr>
            </a:lvl4pPr>
            <a:lvl5pPr>
              <a:buNone/>
              <a:defRPr sz="2800">
                <a:latin typeface="+mj-lt"/>
              </a:defRPr>
            </a:lvl5pPr>
          </a:lstStyle>
          <a:p>
            <a:pPr lvl="0"/>
            <a:r>
              <a:rPr lang="en-US" dirty="0" smtClean="0"/>
              <a:t>Section Headline (Georgia, 24pt)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81224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 / Subhead / Body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2022215"/>
            <a:ext cx="8627997" cy="4313785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</p:spTree>
    <p:extLst>
      <p:ext uri="{BB962C8B-B14F-4D97-AF65-F5344CB8AC3E}">
        <p14:creationId xmlns:p14="http://schemas.microsoft.com/office/powerpoint/2010/main" val="526639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34836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ctivity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entagon 22"/>
          <p:cNvSpPr/>
          <p:nvPr/>
        </p:nvSpPr>
        <p:spPr>
          <a:xfrm>
            <a:off x="0" y="411616"/>
            <a:ext cx="863588" cy="538410"/>
          </a:xfrm>
          <a:prstGeom prst="homePlate">
            <a:avLst>
              <a:gd name="adj" fmla="val 37631"/>
            </a:avLst>
          </a:prstGeom>
          <a:solidFill>
            <a:srgbClr val="D17D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863588" y="260648"/>
            <a:ext cx="8013712" cy="864096"/>
          </a:xfrm>
          <a:noFill/>
        </p:spPr>
        <p:txBody>
          <a:bodyPr/>
          <a:lstStyle>
            <a:lvl1pPr algn="l">
              <a:lnSpc>
                <a:spcPts val="2600"/>
              </a:lnSpc>
              <a:defRPr sz="2400" b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45442"/>
            <a:ext cx="641268" cy="891556"/>
          </a:xfrm>
        </p:spPr>
        <p:txBody>
          <a:bodyPr anchor="ctr"/>
          <a:lstStyle>
            <a:lvl1pPr algn="ctr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91055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6703" y="1607231"/>
            <a:ext cx="4041648" cy="167749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8" name="Rectangle 7"/>
          <p:cNvSpPr/>
          <p:nvPr/>
        </p:nvSpPr>
        <p:spPr>
          <a:xfrm>
            <a:off x="251519" y="1287191"/>
            <a:ext cx="4037263" cy="320040"/>
          </a:xfrm>
          <a:prstGeom prst="rect">
            <a:avLst/>
          </a:prstGeo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This Research is Designed For:</a:t>
            </a:r>
          </a:p>
        </p:txBody>
      </p:sp>
      <p:sp>
        <p:nvSpPr>
          <p:cNvPr id="9" name="Rectangle 8"/>
          <p:cNvSpPr/>
          <p:nvPr/>
        </p:nvSpPr>
        <p:spPr>
          <a:xfrm>
            <a:off x="4840036" y="1287191"/>
            <a:ext cx="4037263" cy="320040"/>
          </a:xfrm>
          <a:prstGeom prst="rect">
            <a:avLst/>
          </a:prstGeo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This Research Will Help You: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1519" y="3928063"/>
            <a:ext cx="4041648" cy="320040"/>
          </a:xfrm>
          <a:prstGeom prst="rect">
            <a:avLst/>
          </a:prstGeom>
          <a:solidFill>
            <a:srgbClr val="2B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/>
              <a:t>This Research Will Assist:</a:t>
            </a:r>
            <a:endParaRPr lang="en-US" sz="1400" b="1" dirty="0"/>
          </a:p>
        </p:txBody>
      </p:sp>
      <p:sp>
        <p:nvSpPr>
          <p:cNvPr id="13" name="Rectangle 12"/>
          <p:cNvSpPr/>
          <p:nvPr/>
        </p:nvSpPr>
        <p:spPr>
          <a:xfrm>
            <a:off x="4840036" y="3928063"/>
            <a:ext cx="4041648" cy="320040"/>
          </a:xfrm>
          <a:prstGeom prst="rect">
            <a:avLst/>
          </a:prstGeom>
          <a:solidFill>
            <a:srgbClr val="2B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/>
              <a:t>This Research Will Help You:</a:t>
            </a:r>
          </a:p>
        </p:txBody>
      </p:sp>
      <p:sp>
        <p:nvSpPr>
          <p:cNvPr id="17" name="Text Placeholder 41"/>
          <p:cNvSpPr>
            <a:spLocks noGrp="1"/>
          </p:cNvSpPr>
          <p:nvPr>
            <p:ph type="body" sz="quarter" idx="26" hasCustomPrompt="1"/>
          </p:nvPr>
        </p:nvSpPr>
        <p:spPr>
          <a:xfrm>
            <a:off x="4835436" y="1607231"/>
            <a:ext cx="4041648" cy="167749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27" hasCustomPrompt="1"/>
          </p:nvPr>
        </p:nvSpPr>
        <p:spPr>
          <a:xfrm>
            <a:off x="246703" y="4252346"/>
            <a:ext cx="4041648" cy="167749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19" name="Text Placeholder 41"/>
          <p:cNvSpPr>
            <a:spLocks noGrp="1"/>
          </p:cNvSpPr>
          <p:nvPr>
            <p:ph type="body" sz="quarter" idx="28" hasCustomPrompt="1"/>
          </p:nvPr>
        </p:nvSpPr>
        <p:spPr>
          <a:xfrm>
            <a:off x="4830836" y="4248103"/>
            <a:ext cx="4041648" cy="167749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251519" y="1287191"/>
            <a:ext cx="4037263" cy="320040"/>
          </a:xfrm>
          <a:prstGeom prst="rect">
            <a:avLst/>
          </a:prstGeo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This Research </a:t>
            </a:r>
            <a:r>
              <a:rPr lang="en-US" sz="1400" b="1" dirty="0" smtClean="0">
                <a:solidFill>
                  <a:srgbClr val="FFFFFF"/>
                </a:solidFill>
              </a:rPr>
              <a:t>Is </a:t>
            </a:r>
            <a:r>
              <a:rPr lang="en-US" sz="1400" b="1" dirty="0">
                <a:solidFill>
                  <a:srgbClr val="FFFFFF"/>
                </a:solidFill>
              </a:rPr>
              <a:t>Designed For: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4840036" y="1287191"/>
            <a:ext cx="4037263" cy="320040"/>
          </a:xfrm>
          <a:prstGeom prst="rect">
            <a:avLst/>
          </a:prstGeo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This Research Will Help You: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251519" y="3928063"/>
            <a:ext cx="4041648" cy="320040"/>
          </a:xfrm>
          <a:prstGeom prst="rect">
            <a:avLst/>
          </a:prstGeom>
          <a:solidFill>
            <a:srgbClr val="5A7D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/>
              <a:t>This Research Will Also Assist:</a:t>
            </a:r>
            <a:endParaRPr lang="en-US" sz="1400" b="1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4840036" y="3928063"/>
            <a:ext cx="4041648" cy="320040"/>
          </a:xfrm>
          <a:prstGeom prst="rect">
            <a:avLst/>
          </a:prstGeom>
          <a:solidFill>
            <a:srgbClr val="5A7D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400" b="1" dirty="0"/>
              <a:t>This Research Will Help </a:t>
            </a:r>
            <a:r>
              <a:rPr lang="en-US" sz="1400" b="1" dirty="0" smtClean="0"/>
              <a:t>Them:</a:t>
            </a:r>
            <a:endParaRPr lang="en-US" sz="1400" b="1" dirty="0"/>
          </a:p>
        </p:txBody>
      </p:sp>
      <p:cxnSp>
        <p:nvCxnSpPr>
          <p:cNvPr id="23" name="Straight Connector 22"/>
          <p:cNvCxnSpPr/>
          <p:nvPr userDrawn="1"/>
        </p:nvCxnSpPr>
        <p:spPr>
          <a:xfrm flipV="1">
            <a:off x="246703" y="3602382"/>
            <a:ext cx="8634981" cy="2159"/>
          </a:xfrm>
          <a:prstGeom prst="line">
            <a:avLst/>
          </a:prstGeom>
          <a:ln w="2540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4344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fo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393847" y="1238250"/>
            <a:ext cx="1047750" cy="4360445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Infographic</a:t>
            </a:r>
            <a:r>
              <a:rPr lang="en-US" dirty="0" smtClean="0"/>
              <a:t> (Georgia, 24pt)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2208213" y="1238250"/>
            <a:ext cx="6669087" cy="5072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9"/>
          </p:nvPr>
        </p:nvSpPr>
        <p:spPr>
          <a:xfrm>
            <a:off x="393847" y="5699241"/>
            <a:ext cx="1047750" cy="611071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31182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I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 userDrawn="1"/>
        </p:nvGrpSpPr>
        <p:grpSpPr>
          <a:xfrm>
            <a:off x="1291389" y="1204535"/>
            <a:ext cx="7575900" cy="804672"/>
            <a:chOff x="962527" y="1204535"/>
            <a:chExt cx="7904762" cy="804672"/>
          </a:xfrm>
        </p:grpSpPr>
        <p:sp>
          <p:nvSpPr>
            <p:cNvPr id="5" name="Rectangle 4"/>
            <p:cNvSpPr/>
            <p:nvPr/>
          </p:nvSpPr>
          <p:spPr>
            <a:xfrm>
              <a:off x="962527" y="1204535"/>
              <a:ext cx="2606172" cy="804672"/>
            </a:xfrm>
            <a:prstGeom prst="rect">
              <a:avLst/>
            </a:prstGeom>
            <a:solidFill>
              <a:srgbClr val="5A7D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350" b="1" dirty="0">
                  <a:solidFill>
                    <a:srgbClr val="FFFFFF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cs typeface="Open Sans"/>
                </a:rPr>
                <a:t>Prior to the Guided Implementation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605417" y="1204535"/>
              <a:ext cx="2606172" cy="804672"/>
            </a:xfrm>
            <a:prstGeom prst="rect">
              <a:avLst/>
            </a:prstGeom>
            <a:solidFill>
              <a:srgbClr val="36A1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350" b="1" dirty="0">
                  <a:solidFill>
                    <a:srgbClr val="FFFFFF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cs typeface="Open Sans"/>
                </a:rPr>
                <a:t>During the Guided Implementation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261117" y="1204535"/>
              <a:ext cx="2606172" cy="804672"/>
            </a:xfrm>
            <a:prstGeom prst="rect">
              <a:avLst/>
            </a:prstGeom>
            <a:solidFill>
              <a:srgbClr val="D9A2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350" b="1" dirty="0">
                  <a:solidFill>
                    <a:srgbClr val="FFFFFF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cs typeface="Open Sans"/>
                </a:rPr>
                <a:t>Value &amp; Outcome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7175" y="255588"/>
            <a:ext cx="7402966" cy="87788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GI Slide (Georgia, 24pt)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3836603" y="2002369"/>
            <a:ext cx="23749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333333"/>
                </a:solidFill>
                <a:cs typeface="Arial" pitchFamily="34" charset="0"/>
              </a:rPr>
              <a:t>An Info-Tech Consulting Analyst </a:t>
            </a:r>
            <a:r>
              <a:rPr lang="en-US" sz="1200" b="1" dirty="0" smtClean="0">
                <a:solidFill>
                  <a:srgbClr val="333333"/>
                </a:solidFill>
                <a:cs typeface="Arial" pitchFamily="34" charset="0"/>
              </a:rPr>
              <a:t>will discuss </a:t>
            </a:r>
            <a:r>
              <a:rPr lang="en-US" sz="1200" b="1" dirty="0">
                <a:solidFill>
                  <a:srgbClr val="333333"/>
                </a:solidFill>
                <a:cs typeface="Arial" pitchFamily="34" charset="0"/>
              </a:rPr>
              <a:t>with you</a:t>
            </a:r>
            <a:r>
              <a:rPr lang="en-US" sz="1200" b="1" dirty="0" smtClean="0">
                <a:solidFill>
                  <a:srgbClr val="333333"/>
                </a:solidFill>
                <a:cs typeface="Arial" pitchFamily="34" charset="0"/>
              </a:rPr>
              <a:t>:</a:t>
            </a:r>
            <a:endParaRPr lang="en-US" sz="1200" b="1" dirty="0">
              <a:solidFill>
                <a:srgbClr val="333333"/>
              </a:solidFill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394232" y="2002369"/>
            <a:ext cx="2606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333333"/>
                </a:solidFill>
                <a:cs typeface="Arial" pitchFamily="34" charset="0"/>
              </a:rPr>
              <a:t>At the conclusion of the </a:t>
            </a:r>
            <a:r>
              <a:rPr lang="en-US" sz="1200" b="1" dirty="0" smtClean="0">
                <a:solidFill>
                  <a:srgbClr val="333333"/>
                </a:solidFill>
                <a:cs typeface="Arial" pitchFamily="34" charset="0"/>
              </a:rPr>
              <a:t>call, </a:t>
            </a:r>
            <a:r>
              <a:rPr lang="en-US" sz="1200" b="1" dirty="0">
                <a:solidFill>
                  <a:srgbClr val="333333"/>
                </a:solidFill>
                <a:cs typeface="Arial" pitchFamily="34" charset="0"/>
              </a:rPr>
              <a:t>you will have</a:t>
            </a:r>
            <a:r>
              <a:rPr lang="en-US" sz="1200" b="1" dirty="0" smtClean="0">
                <a:solidFill>
                  <a:srgbClr val="333333"/>
                </a:solidFill>
                <a:cs typeface="Arial" pitchFamily="34" charset="0"/>
              </a:rPr>
              <a:t>:</a:t>
            </a:r>
            <a:endParaRPr lang="en-US" sz="1200" b="1" dirty="0">
              <a:solidFill>
                <a:srgbClr val="333333"/>
              </a:solidFill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57174" y="5491804"/>
            <a:ext cx="8646207" cy="320040"/>
          </a:xfrm>
          <a:prstGeom prst="rect">
            <a:avLst/>
          </a:prstGeom>
          <a:solidFill>
            <a:srgbClr val="36A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sz="1400" b="1" dirty="0" smtClean="0">
                <a:solidFill>
                  <a:srgbClr val="FFFFFF"/>
                </a:solidFill>
              </a:rPr>
              <a:t>Arrange a call now:</a:t>
            </a:r>
            <a:endParaRPr lang="en-CA" sz="1400" b="1" dirty="0">
              <a:solidFill>
                <a:srgbClr val="FFFFFF"/>
              </a:solidFill>
            </a:endParaRPr>
          </a:p>
        </p:txBody>
      </p:sp>
      <p:sp>
        <p:nvSpPr>
          <p:cNvPr id="47" name="Freeform 46"/>
          <p:cNvSpPr/>
          <p:nvPr/>
        </p:nvSpPr>
        <p:spPr>
          <a:xfrm rot="19343114">
            <a:off x="8079721" y="337681"/>
            <a:ext cx="286530" cy="702289"/>
          </a:xfrm>
          <a:custGeom>
            <a:avLst/>
            <a:gdLst>
              <a:gd name="connsiteX0" fmla="*/ 252432 w 286530"/>
              <a:gd name="connsiteY0" fmla="*/ 17456 h 702289"/>
              <a:gd name="connsiteX1" fmla="*/ 269887 w 286530"/>
              <a:gd name="connsiteY1" fmla="*/ 59599 h 702289"/>
              <a:gd name="connsiteX2" fmla="*/ 269887 w 286530"/>
              <a:gd name="connsiteY2" fmla="*/ 115944 h 702289"/>
              <a:gd name="connsiteX3" fmla="*/ 210288 w 286530"/>
              <a:gd name="connsiteY3" fmla="*/ 175543 h 702289"/>
              <a:gd name="connsiteX4" fmla="*/ 135246 w 286530"/>
              <a:gd name="connsiteY4" fmla="*/ 175543 h 702289"/>
              <a:gd name="connsiteX5" fmla="*/ 107408 w 286530"/>
              <a:gd name="connsiteY5" fmla="*/ 169922 h 702289"/>
              <a:gd name="connsiteX6" fmla="*/ 98443 w 286530"/>
              <a:gd name="connsiteY6" fmla="*/ 163878 h 702289"/>
              <a:gd name="connsiteX7" fmla="*/ 97499 w 286530"/>
              <a:gd name="connsiteY7" fmla="*/ 170341 h 702289"/>
              <a:gd name="connsiteX8" fmla="*/ 89081 w 286530"/>
              <a:gd name="connsiteY8" fmla="*/ 351864 h 702289"/>
              <a:gd name="connsiteX9" fmla="*/ 97487 w 286530"/>
              <a:gd name="connsiteY9" fmla="*/ 533122 h 702289"/>
              <a:gd name="connsiteX10" fmla="*/ 112880 w 286530"/>
              <a:gd name="connsiteY10" fmla="*/ 526746 h 702289"/>
              <a:gd name="connsiteX11" fmla="*/ 226931 w 286530"/>
              <a:gd name="connsiteY11" fmla="*/ 526746 h 702289"/>
              <a:gd name="connsiteX12" fmla="*/ 286530 w 286530"/>
              <a:gd name="connsiteY12" fmla="*/ 586345 h 702289"/>
              <a:gd name="connsiteX13" fmla="*/ 286529 w 286530"/>
              <a:gd name="connsiteY13" fmla="*/ 642690 h 702289"/>
              <a:gd name="connsiteX14" fmla="*/ 226930 w 286530"/>
              <a:gd name="connsiteY14" fmla="*/ 702289 h 702289"/>
              <a:gd name="connsiteX15" fmla="*/ 112880 w 286530"/>
              <a:gd name="connsiteY15" fmla="*/ 702289 h 702289"/>
              <a:gd name="connsiteX16" fmla="*/ 89892 w 286530"/>
              <a:gd name="connsiteY16" fmla="*/ 692767 h 702289"/>
              <a:gd name="connsiteX17" fmla="*/ 86996 w 286530"/>
              <a:gd name="connsiteY17" fmla="*/ 685776 h 702289"/>
              <a:gd name="connsiteX18" fmla="*/ 74614 w 286530"/>
              <a:gd name="connsiteY18" fmla="*/ 674751 h 702289"/>
              <a:gd name="connsiteX19" fmla="*/ 0 w 286530"/>
              <a:gd name="connsiteY19" fmla="*/ 351865 h 702289"/>
              <a:gd name="connsiteX20" fmla="*/ 97547 w 286530"/>
              <a:gd name="connsiteY20" fmla="*/ 8561 h 702289"/>
              <a:gd name="connsiteX21" fmla="*/ 107177 w 286530"/>
              <a:gd name="connsiteY21" fmla="*/ 5776 h 702289"/>
              <a:gd name="connsiteX22" fmla="*/ 107408 w 286530"/>
              <a:gd name="connsiteY22" fmla="*/ 5620 h 702289"/>
              <a:gd name="connsiteX23" fmla="*/ 108427 w 286530"/>
              <a:gd name="connsiteY23" fmla="*/ 5414 h 702289"/>
              <a:gd name="connsiteX24" fmla="*/ 122168 w 286530"/>
              <a:gd name="connsiteY24" fmla="*/ 1441 h 702289"/>
              <a:gd name="connsiteX25" fmla="*/ 121988 w 286530"/>
              <a:gd name="connsiteY25" fmla="*/ 2677 h 702289"/>
              <a:gd name="connsiteX26" fmla="*/ 135246 w 286530"/>
              <a:gd name="connsiteY26" fmla="*/ 0 h 702289"/>
              <a:gd name="connsiteX27" fmla="*/ 210288 w 286530"/>
              <a:gd name="connsiteY27" fmla="*/ 0 h 702289"/>
              <a:gd name="connsiteX28" fmla="*/ 252432 w 286530"/>
              <a:gd name="connsiteY28" fmla="*/ 17456 h 702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86530" h="702289">
                <a:moveTo>
                  <a:pt x="252432" y="17456"/>
                </a:moveTo>
                <a:cubicBezTo>
                  <a:pt x="263217" y="28241"/>
                  <a:pt x="269887" y="43141"/>
                  <a:pt x="269887" y="59599"/>
                </a:cubicBezTo>
                <a:lnTo>
                  <a:pt x="269887" y="115944"/>
                </a:lnTo>
                <a:cubicBezTo>
                  <a:pt x="269887" y="148860"/>
                  <a:pt x="243204" y="175543"/>
                  <a:pt x="210288" y="175543"/>
                </a:cubicBezTo>
                <a:lnTo>
                  <a:pt x="135246" y="175543"/>
                </a:lnTo>
                <a:cubicBezTo>
                  <a:pt x="125372" y="175543"/>
                  <a:pt x="115965" y="173542"/>
                  <a:pt x="107408" y="169922"/>
                </a:cubicBezTo>
                <a:lnTo>
                  <a:pt x="98443" y="163878"/>
                </a:lnTo>
                <a:lnTo>
                  <a:pt x="97499" y="170341"/>
                </a:lnTo>
                <a:cubicBezTo>
                  <a:pt x="91936" y="229261"/>
                  <a:pt x="89081" y="290286"/>
                  <a:pt x="89081" y="351864"/>
                </a:cubicBezTo>
                <a:lnTo>
                  <a:pt x="97487" y="533122"/>
                </a:lnTo>
                <a:lnTo>
                  <a:pt x="112880" y="526746"/>
                </a:lnTo>
                <a:lnTo>
                  <a:pt x="226931" y="526746"/>
                </a:lnTo>
                <a:cubicBezTo>
                  <a:pt x="259846" y="526746"/>
                  <a:pt x="286530" y="553429"/>
                  <a:pt x="286530" y="586345"/>
                </a:cubicBezTo>
                <a:lnTo>
                  <a:pt x="286529" y="642690"/>
                </a:lnTo>
                <a:cubicBezTo>
                  <a:pt x="286529" y="675606"/>
                  <a:pt x="259847" y="702289"/>
                  <a:pt x="226930" y="702289"/>
                </a:cubicBezTo>
                <a:lnTo>
                  <a:pt x="112880" y="702289"/>
                </a:lnTo>
                <a:cubicBezTo>
                  <a:pt x="103903" y="702289"/>
                  <a:pt x="95775" y="698650"/>
                  <a:pt x="89892" y="692767"/>
                </a:cubicBezTo>
                <a:lnTo>
                  <a:pt x="86996" y="685776"/>
                </a:lnTo>
                <a:lnTo>
                  <a:pt x="74614" y="674751"/>
                </a:lnTo>
                <a:cubicBezTo>
                  <a:pt x="30766" y="621554"/>
                  <a:pt x="0" y="497015"/>
                  <a:pt x="0" y="351865"/>
                </a:cubicBezTo>
                <a:cubicBezTo>
                  <a:pt x="0" y="182523"/>
                  <a:pt x="41876" y="41236"/>
                  <a:pt x="97547" y="8561"/>
                </a:cubicBezTo>
                <a:lnTo>
                  <a:pt x="107177" y="5776"/>
                </a:lnTo>
                <a:lnTo>
                  <a:pt x="107408" y="5620"/>
                </a:lnTo>
                <a:lnTo>
                  <a:pt x="108427" y="5414"/>
                </a:lnTo>
                <a:lnTo>
                  <a:pt x="122168" y="1441"/>
                </a:lnTo>
                <a:lnTo>
                  <a:pt x="121988" y="2677"/>
                </a:lnTo>
                <a:lnTo>
                  <a:pt x="135246" y="0"/>
                </a:lnTo>
                <a:lnTo>
                  <a:pt x="210288" y="0"/>
                </a:lnTo>
                <a:cubicBezTo>
                  <a:pt x="226746" y="0"/>
                  <a:pt x="241646" y="6671"/>
                  <a:pt x="252432" y="174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259937" y="5821933"/>
            <a:ext cx="8622792" cy="482614"/>
          </a:xfrm>
        </p:spPr>
        <p:txBody>
          <a:bodyPr/>
          <a:lstStyle>
            <a:lvl1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cs typeface="Arial" pitchFamily="34" charset="0"/>
              </a:rPr>
              <a:t>Email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cs typeface="Arial" pitchFamily="34" charset="0"/>
                <a:hlinkClick r:id="rId2"/>
              </a:rPr>
              <a:t>GuidedImplementations@InfoTech.com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cs typeface="Arial" pitchFamily="34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cs typeface="Arial" pitchFamily="34" charset="0"/>
              </a:rPr>
              <a:t>or call </a:t>
            </a:r>
            <a:r>
              <a:rPr kumimoji="0" lang="en-CA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</a:rPr>
              <a:t>1-888-670-8889 and ask for the Guided Implementation Coordinator to book a Guided Implementation in your organization.</a:t>
            </a:r>
            <a:endParaRPr lang="en-US" dirty="0" smtClean="0"/>
          </a:p>
          <a:p>
            <a:pPr lvl="0"/>
            <a:endParaRPr lang="en-US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020" y="328771"/>
            <a:ext cx="857643" cy="73152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5534" y="5510359"/>
            <a:ext cx="331710" cy="282929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020" y="328771"/>
            <a:ext cx="857643" cy="73152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5534" y="5510359"/>
            <a:ext cx="331710" cy="282929"/>
          </a:xfrm>
          <a:prstGeom prst="rect">
            <a:avLst/>
          </a:prstGeom>
        </p:spPr>
      </p:pic>
      <p:sp>
        <p:nvSpPr>
          <p:cNvPr id="48" name="Freeform 47"/>
          <p:cNvSpPr/>
          <p:nvPr/>
        </p:nvSpPr>
        <p:spPr>
          <a:xfrm>
            <a:off x="4023271" y="1321402"/>
            <a:ext cx="512896" cy="564101"/>
          </a:xfrm>
          <a:custGeom>
            <a:avLst/>
            <a:gdLst>
              <a:gd name="connsiteX0" fmla="*/ 146416 w 331564"/>
              <a:gd name="connsiteY0" fmla="*/ 0 h 564101"/>
              <a:gd name="connsiteX1" fmla="*/ 176895 w 331564"/>
              <a:gd name="connsiteY1" fmla="*/ 0 h 564101"/>
              <a:gd name="connsiteX2" fmla="*/ 184515 w 331564"/>
              <a:gd name="connsiteY2" fmla="*/ 7620 h 564101"/>
              <a:gd name="connsiteX3" fmla="*/ 184515 w 331564"/>
              <a:gd name="connsiteY3" fmla="*/ 72684 h 564101"/>
              <a:gd name="connsiteX4" fmla="*/ 285569 w 331564"/>
              <a:gd name="connsiteY4" fmla="*/ 34770 h 564101"/>
              <a:gd name="connsiteX5" fmla="*/ 331564 w 331564"/>
              <a:gd name="connsiteY5" fmla="*/ 55668 h 564101"/>
              <a:gd name="connsiteX6" fmla="*/ 310666 w 331564"/>
              <a:gd name="connsiteY6" fmla="*/ 101663 h 564101"/>
              <a:gd name="connsiteX7" fmla="*/ 184515 w 331564"/>
              <a:gd name="connsiteY7" fmla="*/ 148993 h 564101"/>
              <a:gd name="connsiteX8" fmla="*/ 184515 w 331564"/>
              <a:gd name="connsiteY8" fmla="*/ 269997 h 564101"/>
              <a:gd name="connsiteX9" fmla="*/ 328899 w 331564"/>
              <a:gd name="connsiteY9" fmla="*/ 292866 h 564101"/>
              <a:gd name="connsiteX10" fmla="*/ 288028 w 331564"/>
              <a:gd name="connsiteY10" fmla="*/ 322560 h 564101"/>
              <a:gd name="connsiteX11" fmla="*/ 317723 w 331564"/>
              <a:gd name="connsiteY11" fmla="*/ 363432 h 564101"/>
              <a:gd name="connsiteX12" fmla="*/ 184515 w 331564"/>
              <a:gd name="connsiteY12" fmla="*/ 342334 h 564101"/>
              <a:gd name="connsiteX13" fmla="*/ 184515 w 331564"/>
              <a:gd name="connsiteY13" fmla="*/ 526856 h 564101"/>
              <a:gd name="connsiteX14" fmla="*/ 176895 w 331564"/>
              <a:gd name="connsiteY14" fmla="*/ 534476 h 564101"/>
              <a:gd name="connsiteX15" fmla="*/ 161683 w 331564"/>
              <a:gd name="connsiteY15" fmla="*/ 534476 h 564101"/>
              <a:gd name="connsiteX16" fmla="*/ 193510 w 331564"/>
              <a:gd name="connsiteY16" fmla="*/ 535639 h 564101"/>
              <a:gd name="connsiteX17" fmla="*/ 243492 w 331564"/>
              <a:gd name="connsiteY17" fmla="*/ 549288 h 564101"/>
              <a:gd name="connsiteX18" fmla="*/ 243491 w 331564"/>
              <a:gd name="connsiteY18" fmla="*/ 564101 h 564101"/>
              <a:gd name="connsiteX19" fmla="*/ 79820 w 331564"/>
              <a:gd name="connsiteY19" fmla="*/ 564101 h 564101"/>
              <a:gd name="connsiteX20" fmla="*/ 79820 w 331564"/>
              <a:gd name="connsiteY20" fmla="*/ 549288 h 564101"/>
              <a:gd name="connsiteX21" fmla="*/ 129802 w 331564"/>
              <a:gd name="connsiteY21" fmla="*/ 535639 h 564101"/>
              <a:gd name="connsiteX22" fmla="*/ 161629 w 331564"/>
              <a:gd name="connsiteY22" fmla="*/ 534476 h 564101"/>
              <a:gd name="connsiteX23" fmla="*/ 146416 w 331564"/>
              <a:gd name="connsiteY23" fmla="*/ 534476 h 564101"/>
              <a:gd name="connsiteX24" fmla="*/ 138796 w 331564"/>
              <a:gd name="connsiteY24" fmla="*/ 526856 h 564101"/>
              <a:gd name="connsiteX25" fmla="*/ 138796 w 331564"/>
              <a:gd name="connsiteY25" fmla="*/ 335093 h 564101"/>
              <a:gd name="connsiteX26" fmla="*/ 29695 w 331564"/>
              <a:gd name="connsiteY26" fmla="*/ 317813 h 564101"/>
              <a:gd name="connsiteX27" fmla="*/ 0 w 331564"/>
              <a:gd name="connsiteY27" fmla="*/ 276941 h 564101"/>
              <a:gd name="connsiteX28" fmla="*/ 40871 w 331564"/>
              <a:gd name="connsiteY28" fmla="*/ 247246 h 564101"/>
              <a:gd name="connsiteX29" fmla="*/ 138796 w 331564"/>
              <a:gd name="connsiteY29" fmla="*/ 262756 h 564101"/>
              <a:gd name="connsiteX30" fmla="*/ 138796 w 331564"/>
              <a:gd name="connsiteY30" fmla="*/ 166146 h 564101"/>
              <a:gd name="connsiteX31" fmla="*/ 37632 w 331564"/>
              <a:gd name="connsiteY31" fmla="*/ 204100 h 564101"/>
              <a:gd name="connsiteX32" fmla="*/ 58530 w 331564"/>
              <a:gd name="connsiteY32" fmla="*/ 158105 h 564101"/>
              <a:gd name="connsiteX33" fmla="*/ 12535 w 331564"/>
              <a:gd name="connsiteY33" fmla="*/ 137207 h 564101"/>
              <a:gd name="connsiteX34" fmla="*/ 138796 w 331564"/>
              <a:gd name="connsiteY34" fmla="*/ 89837 h 564101"/>
              <a:gd name="connsiteX35" fmla="*/ 138796 w 331564"/>
              <a:gd name="connsiteY35" fmla="*/ 7620 h 564101"/>
              <a:gd name="connsiteX36" fmla="*/ 146416 w 331564"/>
              <a:gd name="connsiteY36" fmla="*/ 0 h 564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31564" h="564101">
                <a:moveTo>
                  <a:pt x="146416" y="0"/>
                </a:moveTo>
                <a:lnTo>
                  <a:pt x="176895" y="0"/>
                </a:lnTo>
                <a:cubicBezTo>
                  <a:pt x="181103" y="0"/>
                  <a:pt x="184515" y="3412"/>
                  <a:pt x="184515" y="7620"/>
                </a:cubicBezTo>
                <a:lnTo>
                  <a:pt x="184515" y="72684"/>
                </a:lnTo>
                <a:lnTo>
                  <a:pt x="285569" y="34770"/>
                </a:lnTo>
                <a:lnTo>
                  <a:pt x="331564" y="55668"/>
                </a:lnTo>
                <a:lnTo>
                  <a:pt x="310666" y="101663"/>
                </a:lnTo>
                <a:lnTo>
                  <a:pt x="184515" y="148993"/>
                </a:lnTo>
                <a:lnTo>
                  <a:pt x="184515" y="269997"/>
                </a:lnTo>
                <a:lnTo>
                  <a:pt x="328899" y="292866"/>
                </a:lnTo>
                <a:lnTo>
                  <a:pt x="288028" y="322560"/>
                </a:lnTo>
                <a:lnTo>
                  <a:pt x="317723" y="363432"/>
                </a:lnTo>
                <a:lnTo>
                  <a:pt x="184515" y="342334"/>
                </a:lnTo>
                <a:lnTo>
                  <a:pt x="184515" y="526856"/>
                </a:lnTo>
                <a:cubicBezTo>
                  <a:pt x="184515" y="531064"/>
                  <a:pt x="181103" y="534476"/>
                  <a:pt x="176895" y="534476"/>
                </a:cubicBezTo>
                <a:lnTo>
                  <a:pt x="161683" y="534476"/>
                </a:lnTo>
                <a:lnTo>
                  <a:pt x="193510" y="535639"/>
                </a:lnTo>
                <a:cubicBezTo>
                  <a:pt x="222883" y="537888"/>
                  <a:pt x="243492" y="543152"/>
                  <a:pt x="243492" y="549288"/>
                </a:cubicBezTo>
                <a:lnTo>
                  <a:pt x="243491" y="564101"/>
                </a:lnTo>
                <a:lnTo>
                  <a:pt x="79820" y="564101"/>
                </a:lnTo>
                <a:lnTo>
                  <a:pt x="79820" y="549288"/>
                </a:lnTo>
                <a:cubicBezTo>
                  <a:pt x="79820" y="543152"/>
                  <a:pt x="100429" y="537888"/>
                  <a:pt x="129802" y="535639"/>
                </a:cubicBezTo>
                <a:lnTo>
                  <a:pt x="161629" y="534476"/>
                </a:lnTo>
                <a:lnTo>
                  <a:pt x="146416" y="534476"/>
                </a:lnTo>
                <a:cubicBezTo>
                  <a:pt x="142208" y="534476"/>
                  <a:pt x="138796" y="531064"/>
                  <a:pt x="138796" y="526856"/>
                </a:cubicBezTo>
                <a:lnTo>
                  <a:pt x="138796" y="335093"/>
                </a:lnTo>
                <a:lnTo>
                  <a:pt x="29695" y="317813"/>
                </a:lnTo>
                <a:lnTo>
                  <a:pt x="0" y="276941"/>
                </a:lnTo>
                <a:lnTo>
                  <a:pt x="40871" y="247246"/>
                </a:lnTo>
                <a:lnTo>
                  <a:pt x="138796" y="262756"/>
                </a:lnTo>
                <a:lnTo>
                  <a:pt x="138796" y="166146"/>
                </a:lnTo>
                <a:lnTo>
                  <a:pt x="37632" y="204100"/>
                </a:lnTo>
                <a:lnTo>
                  <a:pt x="58530" y="158105"/>
                </a:lnTo>
                <a:lnTo>
                  <a:pt x="12535" y="137207"/>
                </a:lnTo>
                <a:lnTo>
                  <a:pt x="138796" y="89837"/>
                </a:lnTo>
                <a:lnTo>
                  <a:pt x="138796" y="7620"/>
                </a:lnTo>
                <a:cubicBezTo>
                  <a:pt x="138796" y="3412"/>
                  <a:pt x="142208" y="0"/>
                  <a:pt x="146416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6600937" y="1390418"/>
            <a:ext cx="504812" cy="385492"/>
            <a:chOff x="3843717" y="3180543"/>
            <a:chExt cx="1813617" cy="1245818"/>
          </a:xfrm>
          <a:solidFill>
            <a:schemeClr val="bg1"/>
          </a:solidFill>
        </p:grpSpPr>
        <p:sp>
          <p:nvSpPr>
            <p:cNvPr id="21" name="Rectangle 20"/>
            <p:cNvSpPr/>
            <p:nvPr/>
          </p:nvSpPr>
          <p:spPr>
            <a:xfrm>
              <a:off x="3843717" y="4074453"/>
              <a:ext cx="234669" cy="35190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238454" y="3997838"/>
              <a:ext cx="234669" cy="42852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633191" y="3892573"/>
              <a:ext cx="234669" cy="53378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027928" y="3576680"/>
              <a:ext cx="234669" cy="849681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22665" y="3180543"/>
              <a:ext cx="234669" cy="124581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flipH="1">
            <a:off x="1147533" y="1211197"/>
            <a:ext cx="953015" cy="843383"/>
          </a:xfrm>
          <a:prstGeom prst="rect">
            <a:avLst/>
          </a:prstGeom>
        </p:spPr>
      </p:pic>
      <p:sp>
        <p:nvSpPr>
          <p:cNvPr id="34" name="Rectangle 33"/>
          <p:cNvSpPr/>
          <p:nvPr userDrawn="1"/>
        </p:nvSpPr>
        <p:spPr>
          <a:xfrm>
            <a:off x="1309048" y="1987116"/>
            <a:ext cx="246781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rgbClr val="333333"/>
                </a:solidFill>
                <a:cs typeface="Arial" pitchFamily="34" charset="0"/>
              </a:rPr>
              <a:t>Before the call:</a:t>
            </a:r>
            <a:endParaRPr lang="en-US" sz="1200" b="1" dirty="0">
              <a:solidFill>
                <a:srgbClr val="333333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9859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Se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266219" y="4642215"/>
            <a:ext cx="8613648" cy="320040"/>
          </a:xfr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400" b="1" dirty="0" smtClean="0"/>
            </a:lvl1pPr>
          </a:lstStyle>
          <a:p>
            <a:pPr marL="0" lvl="0" defTabSz="914400" eaLnBrk="1" latinLnBrk="0" hangingPunct="1"/>
            <a:r>
              <a:rPr lang="en-US" dirty="0" smtClean="0"/>
              <a:t>Click to replace text (Arial, 14pt)</a:t>
            </a:r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266219" y="2931098"/>
            <a:ext cx="8613648" cy="320040"/>
          </a:xfrm>
          <a:solidFill>
            <a:srgbClr val="5A7D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US" sz="1400" b="1" dirty="0" smtClean="0"/>
            </a:lvl1pPr>
          </a:lstStyle>
          <a:p>
            <a:pPr marL="0" lvl="0" defTabSz="914400" latinLnBrk="0"/>
            <a:r>
              <a:rPr lang="en-US" dirty="0" smtClean="0"/>
              <a:t>Click to replace text (Arial, 14pt)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66219" y="1226948"/>
            <a:ext cx="8611080" cy="320040"/>
          </a:xfrm>
          <a:solidFill>
            <a:srgbClr val="D9A210"/>
          </a:soli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>
              <a:defRPr lang="en-US" sz="1400" b="1" dirty="0" smtClean="0">
                <a:solidFill>
                  <a:schemeClr val="lt1"/>
                </a:solidFill>
              </a:defRPr>
            </a:lvl1pPr>
          </a:lstStyle>
          <a:p>
            <a:pPr marL="0" lvl="0" indent="0" defTabSz="914400" latinLnBrk="0">
              <a:buNone/>
            </a:pPr>
            <a:r>
              <a:rPr lang="en-US" dirty="0" smtClean="0"/>
              <a:t>Click to replace text (Arial, 14pt)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Three sections (Georgia, 24pt)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66219" y="1546727"/>
            <a:ext cx="8595360" cy="1384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266219" y="3257915"/>
            <a:ext cx="8595360" cy="1384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266219" y="4969032"/>
            <a:ext cx="8595360" cy="13775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1765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Small 1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261455" y="3323354"/>
            <a:ext cx="8615844" cy="320040"/>
          </a:xfrm>
          <a:solidFill>
            <a:srgbClr val="D9A2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US" sz="1400" b="1" dirty="0" smtClean="0"/>
            </a:lvl1pPr>
          </a:lstStyle>
          <a:p>
            <a:pPr marL="0" lvl="0" defTabSz="914400" eaLnBrk="1" latinLnBrk="0" hangingPunct="1"/>
            <a:r>
              <a:rPr lang="en-US" dirty="0" smtClean="0"/>
              <a:t>Click to replace text (Arial, 14pt)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612662" y="1210647"/>
            <a:ext cx="4267532" cy="320040"/>
          </a:xfr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400" b="1" dirty="0" smtClean="0">
                <a:solidFill>
                  <a:schemeClr val="lt1"/>
                </a:solidFill>
              </a:defRPr>
            </a:lvl1pPr>
          </a:lstStyle>
          <a:p>
            <a:pPr marL="0" lvl="0" defTabSz="914400" eaLnBrk="1" latinLnBrk="0" hangingPunct="1"/>
            <a:r>
              <a:rPr lang="en-US" dirty="0" smtClean="0"/>
              <a:t>Click to replace text (Arial, 14pt)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57727" y="1210647"/>
            <a:ext cx="4267532" cy="320040"/>
          </a:xfrm>
          <a:solidFill>
            <a:srgbClr val="5A7D5C"/>
          </a:soli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>
              <a:defRPr lang="en-US" sz="1400" b="1" dirty="0" smtClean="0">
                <a:solidFill>
                  <a:schemeClr val="lt1"/>
                </a:solidFill>
              </a:defRPr>
            </a:lvl1pPr>
          </a:lstStyle>
          <a:p>
            <a:pPr marL="0" lvl="0" indent="0" defTabSz="914400" latinLnBrk="0">
              <a:buNone/>
            </a:pPr>
            <a:r>
              <a:rPr lang="en-US" dirty="0" smtClean="0"/>
              <a:t>Click to replace text (Arial, 14pt)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Two small sections, one large (Georgia, 24pt)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269541" y="1530350"/>
            <a:ext cx="4242816" cy="1693863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4624106" y="1530350"/>
            <a:ext cx="4242816" cy="1693863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261455" y="3643394"/>
            <a:ext cx="8615844" cy="2701259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7341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7174" y="255588"/>
            <a:ext cx="862012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7174" y="1600200"/>
            <a:ext cx="86201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525344"/>
            <a:ext cx="8388424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r" fontAlgn="base">
              <a:spcBef>
                <a:spcPct val="0"/>
              </a:spcBef>
              <a:spcAft>
                <a:spcPct val="0"/>
              </a:spcAft>
            </a:pPr>
            <a:r>
              <a:rPr lang="en-CA" sz="1000" dirty="0" smtClean="0">
                <a:solidFill>
                  <a:srgbClr val="FFFFFF"/>
                </a:solidFill>
              </a:rPr>
              <a:t>Info-Tech Research Group</a:t>
            </a:r>
            <a:endParaRPr lang="en-CA" sz="1000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88424" y="6525344"/>
            <a:ext cx="755576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fontAlgn="base">
              <a:spcBef>
                <a:spcPct val="0"/>
              </a:spcBef>
              <a:spcAft>
                <a:spcPct val="0"/>
              </a:spcAft>
            </a:pPr>
            <a:fld id="{FF20F8B6-5AB9-41C4-A82C-4155E8A92B2C}" type="slidenum">
              <a:rPr lang="en-CA" sz="1000" smtClean="0">
                <a:solidFill>
                  <a:srgbClr val="FFFFFF"/>
                </a:solidFill>
              </a:rPr>
              <a:pPr marL="179388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sz="1000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6525344"/>
            <a:ext cx="8388424" cy="338028"/>
          </a:xfrm>
          <a:prstGeom prst="rect">
            <a:avLst/>
          </a:prstGeom>
          <a:solidFill>
            <a:srgbClr val="243F5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266700" marR="0" lvl="0" indent="0" algn="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000" b="0" i="0" u="none" strike="noStrike" kern="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rPr>
              <a:t>Info-Tech Research Group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8388424" y="6525344"/>
            <a:ext cx="755576" cy="338028"/>
          </a:xfrm>
          <a:prstGeom prst="rect">
            <a:avLst/>
          </a:prstGeom>
          <a:solidFill>
            <a:srgbClr val="243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fontAlgn="base">
              <a:spcBef>
                <a:spcPct val="0"/>
              </a:spcBef>
              <a:spcAft>
                <a:spcPct val="0"/>
              </a:spcAft>
            </a:pPr>
            <a:fld id="{FF20F8B6-5AB9-41C4-A82C-4155E8A92B2C}" type="slidenum">
              <a:rPr lang="en-CA" sz="1000">
                <a:solidFill>
                  <a:srgbClr val="FFFFFF"/>
                </a:solidFill>
              </a:rPr>
              <a:pPr marL="179388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sz="1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656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  <p:sldLayoutId id="2147483755" r:id="rId17"/>
    <p:sldLayoutId id="2147483756" r:id="rId18"/>
    <p:sldLayoutId id="2147483757" r:id="rId19"/>
    <p:sldLayoutId id="2147483758" r:id="rId20"/>
    <p:sldLayoutId id="2147483759" r:id="rId2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180975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50000"/>
        <a:buFont typeface="Arial" pitchFamily="34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14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tech.com/research/storyboard-align-it-with-the-real-end-customer?utm_source=SS_Sample&amp;utm_medium=Collateral&amp;utm_campaign=Collatera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hyperlink" Target="http://www.infotech.com/research/storyboard-align-it-with-the-real-end-customer?utm_source=SS_Sample&amp;utm_medium=Collateral&amp;utm_campaign=Collatera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infotech.com/research/storyboard-align-it-with-the-real-end-customer?utm_source=SS_Sample&amp;utm_medium=Collateral&amp;utm_campaign=Collateral" TargetMode="Externa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tech.com/research/storyboard-align-it-with-the-real-end-customer?utm_source=SS_Sample&amp;utm_medium=Collateral&amp;utm_campaign=Collateral" TargetMode="External"/><Relationship Id="rId7" Type="http://schemas.openxmlformats.org/officeDocument/2006/relationships/image" Target="../media/image12.png"/><Relationship Id="rId2" Type="http://schemas.openxmlformats.org/officeDocument/2006/relationships/hyperlink" Target="http://www.infotech.com/" TargetMode="External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11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infotech.com/research/storyboard-align-it-with-the-real-end-customer?utm_source=SS_Sample&amp;utm_medium=Collateral&amp;utm_campaign=Collateral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infotech.com/research/storyboard-align-it-with-the-real-end-customer?utm_source=SS_Sample&amp;utm_medium=Collateral&amp;utm_campaign=Collateral" TargetMode="Externa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slideLayout" Target="../slideLayouts/slideLayout17.xml"/><Relationship Id="rId7" Type="http://schemas.openxmlformats.org/officeDocument/2006/relationships/image" Target="../media/image14.png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image" Target="../media/image13.png"/><Relationship Id="rId11" Type="http://schemas.openxmlformats.org/officeDocument/2006/relationships/image" Target="../media/image12.png"/><Relationship Id="rId5" Type="http://schemas.openxmlformats.org/officeDocument/2006/relationships/image" Target="../media/image2.png"/><Relationship Id="rId10" Type="http://schemas.openxmlformats.org/officeDocument/2006/relationships/image" Target="../media/image11.png"/><Relationship Id="rId4" Type="http://schemas.openxmlformats.org/officeDocument/2006/relationships/notesSlide" Target="../notesSlides/notesSlide2.xml"/><Relationship Id="rId9" Type="http://schemas.openxmlformats.org/officeDocument/2006/relationships/hyperlink" Target="http://www.infotech.com/research/storyboard-align-it-with-the-real-end-customer?utm_source=SS_Sample&amp;utm_medium=Collateral&amp;utm_campaign=Collatera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2.png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image" Target="../media/image11.png"/><Relationship Id="rId5" Type="http://schemas.openxmlformats.org/officeDocument/2006/relationships/hyperlink" Target="http://www.infotech.com/research/storyboard-align-it-with-the-real-end-customer?utm_source=SS_Sample&amp;utm_medium=Collateral&amp;utm_campaign=Collateral" TargetMode="External"/><Relationship Id="rId4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tech.com/research/storyboard-align-it-with-the-real-end-customer?utm_source=SS_Sample&amp;utm_medium=Collateral&amp;utm_campaign=Collatera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tech.com/research/storyboard-align-it-with-the-real-end-customer?utm_source=SS_Sample&amp;utm_medium=Collateral&amp;utm_campaign=Collatera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tech.com/research/storyboard-align-it-with-the-real-end-customer?utm_source=SS_Sample&amp;utm_medium=Collateral&amp;utm_campaign=Collatera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tech.com/research/storyboard-align-it-with-the-real-end-customer?utm_source=SS_Sample&amp;utm_medium=Collateral&amp;utm_campaign=Collatera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ueprint Title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Align IT with the Real End Customer</a:t>
            </a:r>
            <a:endParaRPr lang="en-US" dirty="0"/>
          </a:p>
        </p:txBody>
      </p:sp>
      <p:sp>
        <p:nvSpPr>
          <p:cNvPr id="5" name="Tagline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Ensure IT and the business are working towards the same goal: improving customer experience.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0" y="5402461"/>
            <a:ext cx="9144000" cy="1455539"/>
            <a:chOff x="0" y="5402461"/>
            <a:chExt cx="9144000" cy="1455539"/>
          </a:xfrm>
        </p:grpSpPr>
        <p:pic>
          <p:nvPicPr>
            <p:cNvPr id="7" name="Picture 6" descr="sample-titlebar-itrgNEW.gif">
              <a:hlinkClick r:id="rId3"/>
            </p:cNvPr>
            <p:cNvPicPr>
              <a:picLocks noChangeAspect="1"/>
            </p:cNvPicPr>
            <p:nvPr/>
          </p:nvPicPr>
          <p:blipFill>
            <a:blip r:embed="rId4" cstate="print"/>
            <a:srcRect b="40634"/>
            <a:stretch>
              <a:fillRect/>
            </a:stretch>
          </p:blipFill>
          <p:spPr>
            <a:xfrm>
              <a:off x="0" y="5402461"/>
              <a:ext cx="9144000" cy="864096"/>
            </a:xfrm>
            <a:prstGeom prst="rect">
              <a:avLst/>
            </a:prstGeom>
          </p:spPr>
        </p:pic>
        <p:grpSp>
          <p:nvGrpSpPr>
            <p:cNvPr id="8" name="Group 7"/>
            <p:cNvGrpSpPr/>
            <p:nvPr/>
          </p:nvGrpSpPr>
          <p:grpSpPr>
            <a:xfrm>
              <a:off x="0" y="6266557"/>
              <a:ext cx="9144000" cy="591443"/>
              <a:chOff x="0" y="6266557"/>
              <a:chExt cx="9144000" cy="591443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0" y="6266557"/>
                <a:ext cx="7308304" cy="59144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174625" algn="r"/>
                <a:r>
                  <a:rPr lang="en-CA" sz="800" dirty="0" smtClean="0">
                    <a:solidFill>
                      <a:schemeClr val="bg1">
                        <a:lumMod val="65000"/>
                      </a:schemeClr>
                    </a:solidFill>
                  </a:rPr>
                  <a:t>Info-Tech's products and services combine actionable insight and relevant advice with ready-to-use tools</a:t>
                </a:r>
                <a:br>
                  <a:rPr lang="en-CA" sz="800" dirty="0" smtClean="0">
                    <a:solidFill>
                      <a:schemeClr val="bg1">
                        <a:lumMod val="65000"/>
                      </a:schemeClr>
                    </a:solidFill>
                  </a:rPr>
                </a:br>
                <a:r>
                  <a:rPr lang="en-CA" sz="800" dirty="0" smtClean="0">
                    <a:solidFill>
                      <a:schemeClr val="bg1">
                        <a:lumMod val="65000"/>
                      </a:schemeClr>
                    </a:solidFill>
                  </a:rPr>
                  <a:t>and templates that cover the full spectrum of IT concerns.© 1997 - 2014 Info-Tech Research Group</a:t>
                </a:r>
                <a:endParaRPr lang="en-CA" sz="80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7308304" y="6266557"/>
                <a:ext cx="1835696" cy="59144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pic>
            <p:nvPicPr>
              <p:cNvPr id="11" name="Picture 10" descr="itrg-logo-blue.pn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7529512" y="6360368"/>
                <a:ext cx="1400175" cy="38100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78602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687148" y="3060699"/>
            <a:ext cx="7454900" cy="810909"/>
          </a:xfrm>
        </p:spPr>
        <p:txBody>
          <a:bodyPr/>
          <a:lstStyle/>
          <a:p>
            <a:r>
              <a:rPr lang="en-CA" b="1" dirty="0" smtClean="0"/>
              <a:t>Phase 1:</a:t>
            </a:r>
            <a:r>
              <a:rPr lang="en-CA" dirty="0" smtClean="0"/>
              <a:t> Launch the Project</a:t>
            </a:r>
            <a:endParaRPr lang="en-US" dirty="0"/>
          </a:p>
        </p:txBody>
      </p:sp>
      <p:sp>
        <p:nvSpPr>
          <p:cNvPr id="9" name="Chevron 8"/>
          <p:cNvSpPr/>
          <p:nvPr/>
        </p:nvSpPr>
        <p:spPr>
          <a:xfrm>
            <a:off x="431540" y="3141978"/>
            <a:ext cx="264872" cy="330797"/>
          </a:xfrm>
          <a:prstGeom prst="chevron">
            <a:avLst/>
          </a:prstGeom>
          <a:solidFill>
            <a:srgbClr val="D17D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CA" dirty="0">
              <a:solidFill>
                <a:srgbClr val="333333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07824"/>
            <a:ext cx="8856475" cy="1773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2"/>
          <p:cNvGrpSpPr/>
          <p:nvPr/>
        </p:nvGrpSpPr>
        <p:grpSpPr>
          <a:xfrm>
            <a:off x="1126807" y="4234928"/>
            <a:ext cx="6871503" cy="981643"/>
            <a:chOff x="1126807" y="4234928"/>
            <a:chExt cx="6871503" cy="981643"/>
          </a:xfrm>
        </p:grpSpPr>
        <p:sp>
          <p:nvSpPr>
            <p:cNvPr id="4" name="Freeform 3"/>
            <p:cNvSpPr/>
            <p:nvPr/>
          </p:nvSpPr>
          <p:spPr>
            <a:xfrm>
              <a:off x="1126807" y="4234928"/>
              <a:ext cx="2454108" cy="981643"/>
            </a:xfrm>
            <a:custGeom>
              <a:avLst/>
              <a:gdLst>
                <a:gd name="connsiteX0" fmla="*/ 0 w 2454108"/>
                <a:gd name="connsiteY0" fmla="*/ 0 h 981643"/>
                <a:gd name="connsiteX1" fmla="*/ 1963287 w 2454108"/>
                <a:gd name="connsiteY1" fmla="*/ 0 h 981643"/>
                <a:gd name="connsiteX2" fmla="*/ 2454108 w 2454108"/>
                <a:gd name="connsiteY2" fmla="*/ 490822 h 981643"/>
                <a:gd name="connsiteX3" fmla="*/ 1963287 w 2454108"/>
                <a:gd name="connsiteY3" fmla="*/ 981643 h 981643"/>
                <a:gd name="connsiteX4" fmla="*/ 0 w 2454108"/>
                <a:gd name="connsiteY4" fmla="*/ 981643 h 981643"/>
                <a:gd name="connsiteX5" fmla="*/ 490822 w 2454108"/>
                <a:gd name="connsiteY5" fmla="*/ 490822 h 981643"/>
                <a:gd name="connsiteX6" fmla="*/ 0 w 2454108"/>
                <a:gd name="connsiteY6" fmla="*/ 0 h 981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54108" h="981643">
                  <a:moveTo>
                    <a:pt x="0" y="0"/>
                  </a:moveTo>
                  <a:lnTo>
                    <a:pt x="1963287" y="0"/>
                  </a:lnTo>
                  <a:lnTo>
                    <a:pt x="2454108" y="490822"/>
                  </a:lnTo>
                  <a:lnTo>
                    <a:pt x="1963287" y="981643"/>
                  </a:lnTo>
                  <a:lnTo>
                    <a:pt x="0" y="981643"/>
                  </a:lnTo>
                  <a:lnTo>
                    <a:pt x="490822" y="49082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554830" tIns="21336" rIns="512157" bIns="21336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/>
                <a:t>Launch the Project</a:t>
              </a:r>
              <a:endParaRPr lang="en-US" sz="1600" b="1" kern="1200" dirty="0"/>
            </a:p>
          </p:txBody>
        </p:sp>
        <p:sp>
          <p:nvSpPr>
            <p:cNvPr id="5" name="Freeform 4"/>
            <p:cNvSpPr/>
            <p:nvPr/>
          </p:nvSpPr>
          <p:spPr>
            <a:xfrm>
              <a:off x="3335505" y="4234928"/>
              <a:ext cx="2454108" cy="981643"/>
            </a:xfrm>
            <a:custGeom>
              <a:avLst/>
              <a:gdLst>
                <a:gd name="connsiteX0" fmla="*/ 0 w 2454108"/>
                <a:gd name="connsiteY0" fmla="*/ 0 h 981643"/>
                <a:gd name="connsiteX1" fmla="*/ 1963287 w 2454108"/>
                <a:gd name="connsiteY1" fmla="*/ 0 h 981643"/>
                <a:gd name="connsiteX2" fmla="*/ 2454108 w 2454108"/>
                <a:gd name="connsiteY2" fmla="*/ 490822 h 981643"/>
                <a:gd name="connsiteX3" fmla="*/ 1963287 w 2454108"/>
                <a:gd name="connsiteY3" fmla="*/ 981643 h 981643"/>
                <a:gd name="connsiteX4" fmla="*/ 0 w 2454108"/>
                <a:gd name="connsiteY4" fmla="*/ 981643 h 981643"/>
                <a:gd name="connsiteX5" fmla="*/ 490822 w 2454108"/>
                <a:gd name="connsiteY5" fmla="*/ 490822 h 981643"/>
                <a:gd name="connsiteX6" fmla="*/ 0 w 2454108"/>
                <a:gd name="connsiteY6" fmla="*/ 0 h 981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54108" h="981643">
                  <a:moveTo>
                    <a:pt x="0" y="0"/>
                  </a:moveTo>
                  <a:lnTo>
                    <a:pt x="1963287" y="0"/>
                  </a:lnTo>
                  <a:lnTo>
                    <a:pt x="2454108" y="490822"/>
                  </a:lnTo>
                  <a:lnTo>
                    <a:pt x="1963287" y="981643"/>
                  </a:lnTo>
                  <a:lnTo>
                    <a:pt x="0" y="981643"/>
                  </a:lnTo>
                  <a:lnTo>
                    <a:pt x="490822" y="49082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54830" tIns="21336" rIns="512157" bIns="21336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Plan the Project</a:t>
              </a:r>
              <a:endParaRPr lang="en-US" sz="1600" kern="1200" dirty="0"/>
            </a:p>
          </p:txBody>
        </p:sp>
        <p:sp>
          <p:nvSpPr>
            <p:cNvPr id="6" name="Freeform 5"/>
            <p:cNvSpPr/>
            <p:nvPr/>
          </p:nvSpPr>
          <p:spPr>
            <a:xfrm>
              <a:off x="5544202" y="4234928"/>
              <a:ext cx="2454108" cy="981643"/>
            </a:xfrm>
            <a:custGeom>
              <a:avLst/>
              <a:gdLst>
                <a:gd name="connsiteX0" fmla="*/ 0 w 2454108"/>
                <a:gd name="connsiteY0" fmla="*/ 0 h 981643"/>
                <a:gd name="connsiteX1" fmla="*/ 1963287 w 2454108"/>
                <a:gd name="connsiteY1" fmla="*/ 0 h 981643"/>
                <a:gd name="connsiteX2" fmla="*/ 2454108 w 2454108"/>
                <a:gd name="connsiteY2" fmla="*/ 490822 h 981643"/>
                <a:gd name="connsiteX3" fmla="*/ 1963287 w 2454108"/>
                <a:gd name="connsiteY3" fmla="*/ 981643 h 981643"/>
                <a:gd name="connsiteX4" fmla="*/ 0 w 2454108"/>
                <a:gd name="connsiteY4" fmla="*/ 981643 h 981643"/>
                <a:gd name="connsiteX5" fmla="*/ 490822 w 2454108"/>
                <a:gd name="connsiteY5" fmla="*/ 490822 h 981643"/>
                <a:gd name="connsiteX6" fmla="*/ 0 w 2454108"/>
                <a:gd name="connsiteY6" fmla="*/ 0 h 981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54108" h="981643">
                  <a:moveTo>
                    <a:pt x="0" y="0"/>
                  </a:moveTo>
                  <a:lnTo>
                    <a:pt x="1963287" y="0"/>
                  </a:lnTo>
                  <a:lnTo>
                    <a:pt x="2454108" y="490822"/>
                  </a:lnTo>
                  <a:lnTo>
                    <a:pt x="1963287" y="981643"/>
                  </a:lnTo>
                  <a:lnTo>
                    <a:pt x="0" y="981643"/>
                  </a:lnTo>
                  <a:lnTo>
                    <a:pt x="490822" y="49082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54830" tIns="21336" rIns="512157" bIns="21336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Implement the Project</a:t>
              </a:r>
              <a:endParaRPr lang="en-US" sz="1600" kern="1200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100517" y="3875223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Phase 1:</a:t>
            </a:r>
            <a:endParaRPr lang="en-US" b="1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3311536" y="3875223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Phase 2:</a:t>
            </a:r>
            <a:endParaRPr lang="en-US" b="1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5522555" y="3875223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Phase 3:</a:t>
            </a:r>
            <a:endParaRPr lang="en-US" b="1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1483442" y="5233336"/>
            <a:ext cx="13558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We Are Here</a:t>
            </a:r>
            <a:endParaRPr lang="en-US" sz="16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15" name="Picture 3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16" descr="itrg-logo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2104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1 includes 2 key steps and 9 value driving activities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097864" y="1333796"/>
            <a:ext cx="4774892" cy="4844802"/>
            <a:chOff x="2275889" y="1277153"/>
            <a:chExt cx="4774892" cy="4844802"/>
          </a:xfrm>
        </p:grpSpPr>
        <p:sp>
          <p:nvSpPr>
            <p:cNvPr id="5" name="TextBox 4"/>
            <p:cNvSpPr txBox="1"/>
            <p:nvPr/>
          </p:nvSpPr>
          <p:spPr>
            <a:xfrm>
              <a:off x="2569261" y="2103822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i="1" dirty="0" smtClean="0"/>
                <a:t>Steps</a:t>
              </a:r>
              <a:endParaRPr lang="en-US" i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275889" y="3026314"/>
              <a:ext cx="1095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i="1" dirty="0" smtClean="0"/>
                <a:t>Activities</a:t>
              </a:r>
              <a:endParaRPr lang="en-US" i="1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559782" y="2801636"/>
              <a:ext cx="1097280" cy="76809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080" tIns="5080" rIns="5080" bIns="5080" numCol="1" spcCol="1270" anchor="t" anchorCtr="0">
              <a:noAutofit/>
            </a:bodyPr>
            <a:lstStyle/>
            <a:p>
              <a:pPr algn="ctr" defTabSz="355600">
                <a:lnSpc>
                  <a:spcPct val="90000"/>
                </a:lnSpc>
                <a:spcBef>
                  <a:spcPct val="0"/>
                </a:spcBef>
              </a:pPr>
              <a:r>
                <a:rPr lang="en-US" sz="1050" b="1" dirty="0">
                  <a:solidFill>
                    <a:sysClr val="windowText" lastClr="000000"/>
                  </a:solidFill>
                </a:rPr>
                <a:t>1.1.1 </a:t>
              </a:r>
            </a:p>
            <a:p>
              <a:pPr algn="ctr" defTabSz="355600">
                <a:lnSpc>
                  <a:spcPct val="90000"/>
                </a:lnSpc>
                <a:spcBef>
                  <a:spcPct val="0"/>
                </a:spcBef>
              </a:pPr>
              <a:r>
                <a:rPr lang="en-US" sz="1050" dirty="0" smtClean="0">
                  <a:solidFill>
                    <a:sysClr val="windowText" lastClr="000000"/>
                  </a:solidFill>
                </a:rPr>
                <a:t>Understand </a:t>
              </a:r>
              <a:r>
                <a:rPr lang="en-US" sz="1050" dirty="0">
                  <a:solidFill>
                    <a:sysClr val="windowText" lastClr="000000"/>
                  </a:solidFill>
                </a:rPr>
                <a:t>Risks of Absent </a:t>
              </a:r>
              <a:r>
                <a:rPr lang="en-US" sz="1050" dirty="0" smtClean="0">
                  <a:solidFill>
                    <a:sysClr val="windowText" lastClr="000000"/>
                  </a:solidFill>
                </a:rPr>
                <a:t>Customer Alignment</a:t>
              </a:r>
              <a:endParaRPr lang="en-US" sz="105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550286" y="3646171"/>
              <a:ext cx="1097280" cy="76809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080" tIns="5080" rIns="5080" bIns="5080" numCol="1" spcCol="1270" anchor="t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</a:pPr>
              <a:r>
                <a:rPr lang="en-US" sz="1050" b="1" kern="1200" dirty="0" smtClean="0">
                  <a:solidFill>
                    <a:sysClr val="windowText" lastClr="000000"/>
                  </a:solidFill>
                </a:rPr>
                <a:t>1.1.2 </a:t>
              </a:r>
            </a:p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</a:pPr>
              <a:r>
                <a:rPr lang="en-US" sz="1050" kern="1200" dirty="0" smtClean="0">
                  <a:solidFill>
                    <a:sysClr val="windowText" lastClr="000000"/>
                  </a:solidFill>
                </a:rPr>
                <a:t>Review the Benefits of Customer Alignment</a:t>
              </a:r>
              <a:endParaRPr lang="en-US" sz="1050" kern="12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552804" y="4505385"/>
              <a:ext cx="1097280" cy="76809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080" tIns="5080" rIns="5080" bIns="5080" numCol="1" spcCol="1270" anchor="t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</a:pPr>
              <a:r>
                <a:rPr lang="en-US" sz="1050" b="1" kern="1200" dirty="0" smtClean="0">
                  <a:solidFill>
                    <a:sysClr val="windowText" lastClr="000000"/>
                  </a:solidFill>
                </a:rPr>
                <a:t>1.1.3</a:t>
              </a:r>
              <a:r>
                <a:rPr lang="en-US" sz="1050" kern="1200" dirty="0" smtClean="0">
                  <a:solidFill>
                    <a:sysClr val="windowText" lastClr="000000"/>
                  </a:solidFill>
                </a:rPr>
                <a:t> </a:t>
              </a:r>
            </a:p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</a:pPr>
              <a:r>
                <a:rPr lang="en-US" sz="1050" kern="1200" dirty="0" smtClean="0">
                  <a:solidFill>
                    <a:sysClr val="windowText" lastClr="000000"/>
                  </a:solidFill>
                </a:rPr>
                <a:t>Assess Stage Gate to Proceed</a:t>
              </a:r>
              <a:endParaRPr lang="en-US" sz="1050" kern="1200" dirty="0">
                <a:solidFill>
                  <a:sysClr val="windowText" lastClr="000000"/>
                </a:solidFill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4756642" y="2786958"/>
              <a:ext cx="1097280" cy="768096"/>
              <a:chOff x="4474472" y="1246381"/>
              <a:chExt cx="876283" cy="438141"/>
            </a:xfrm>
            <a:solidFill>
              <a:schemeClr val="accent2">
                <a:lumMod val="20000"/>
                <a:lumOff val="80000"/>
              </a:schemeClr>
            </a:solidFill>
          </p:grpSpPr>
          <p:sp>
            <p:nvSpPr>
              <p:cNvPr id="40" name="Rectangle 39"/>
              <p:cNvSpPr/>
              <p:nvPr/>
            </p:nvSpPr>
            <p:spPr>
              <a:xfrm>
                <a:off x="4474472" y="1246381"/>
                <a:ext cx="876283" cy="438141"/>
              </a:xfrm>
              <a:prstGeom prst="rect">
                <a:avLst/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1" name="Rectangle 40"/>
              <p:cNvSpPr/>
              <p:nvPr/>
            </p:nvSpPr>
            <p:spPr>
              <a:xfrm>
                <a:off x="4474472" y="1246381"/>
                <a:ext cx="876283" cy="438141"/>
              </a:xfrm>
              <a:prstGeom prst="rect">
                <a:avLst/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080" tIns="5080" rIns="5080" bIns="5080" numCol="1" spcCol="1270" anchor="t" anchorCtr="0">
                <a:noAutofit/>
              </a:bodyPr>
              <a:lstStyle/>
              <a:p>
                <a:pPr lvl="0" algn="ctr" defTabSz="35560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sz="1050" b="1" kern="1200" dirty="0" smtClean="0">
                    <a:solidFill>
                      <a:sysClr val="windowText" lastClr="000000"/>
                    </a:solidFill>
                  </a:rPr>
                  <a:t>1.2.1 </a:t>
                </a:r>
              </a:p>
              <a:p>
                <a:pPr lvl="0" algn="ctr" defTabSz="35560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sz="1050" kern="1200" dirty="0" smtClean="0">
                    <a:solidFill>
                      <a:sysClr val="windowText" lastClr="000000"/>
                    </a:solidFill>
                  </a:rPr>
                  <a:t>Identify &amp; Interview Key Stakeholders</a:t>
                </a:r>
                <a:endParaRPr lang="en-US" sz="1050" kern="1200" dirty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39" name="Rectangle 38"/>
            <p:cNvSpPr/>
            <p:nvPr/>
          </p:nvSpPr>
          <p:spPr>
            <a:xfrm>
              <a:off x="4751894" y="3656910"/>
              <a:ext cx="1097280" cy="76809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080" tIns="5080" rIns="5080" bIns="5080" numCol="1" spcCol="1270" anchor="t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</a:pPr>
              <a:r>
                <a:rPr lang="en-US" sz="1050" b="1" kern="1200" dirty="0" smtClean="0">
                  <a:solidFill>
                    <a:sysClr val="windowText" lastClr="000000"/>
                  </a:solidFill>
                </a:rPr>
                <a:t>1.2.2</a:t>
              </a:r>
              <a:r>
                <a:rPr lang="en-US" sz="1050" kern="1200" dirty="0" smtClean="0">
                  <a:solidFill>
                    <a:sysClr val="windowText" lastClr="000000"/>
                  </a:solidFill>
                </a:rPr>
                <a:t> </a:t>
              </a:r>
            </a:p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</a:pPr>
              <a:r>
                <a:rPr lang="en-US" sz="1050" kern="1200" dirty="0" smtClean="0">
                  <a:solidFill>
                    <a:sysClr val="windowText" lastClr="000000"/>
                  </a:solidFill>
                </a:rPr>
                <a:t>Consolidate and Document Business Drivers &amp; Initiatives</a:t>
              </a:r>
              <a:endParaRPr lang="en-US" sz="1050" kern="12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751894" y="5353859"/>
              <a:ext cx="1097280" cy="76809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080" tIns="5080" rIns="5080" bIns="5080" numCol="1" spcCol="1270" anchor="t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</a:pPr>
              <a:r>
                <a:rPr lang="en-US" sz="1050" b="1" kern="1200" dirty="0" smtClean="0">
                  <a:solidFill>
                    <a:sysClr val="windowText" lastClr="000000"/>
                  </a:solidFill>
                </a:rPr>
                <a:t>1.2.4</a:t>
              </a:r>
              <a:r>
                <a:rPr lang="en-US" sz="1050" kern="1200" dirty="0" smtClean="0">
                  <a:solidFill>
                    <a:sysClr val="windowText" lastClr="000000"/>
                  </a:solidFill>
                </a:rPr>
                <a:t> </a:t>
              </a:r>
            </a:p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</a:pPr>
              <a:r>
                <a:rPr lang="en-US" sz="1050" kern="1200" dirty="0" smtClean="0">
                  <a:solidFill>
                    <a:sysClr val="windowText" lastClr="000000"/>
                  </a:solidFill>
                </a:rPr>
                <a:t>Outline Key Project Benefits in Terms of Business Drivers</a:t>
              </a:r>
              <a:endParaRPr lang="en-US" sz="1050" kern="12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751894" y="4505385"/>
              <a:ext cx="1097280" cy="76809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080" tIns="5080" rIns="5080" bIns="5080" numCol="1" spcCol="1270" anchor="t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</a:pPr>
              <a:r>
                <a:rPr lang="en-US" sz="1050" b="1" kern="1200" dirty="0" smtClean="0">
                  <a:solidFill>
                    <a:sysClr val="windowText" lastClr="000000"/>
                  </a:solidFill>
                </a:rPr>
                <a:t>1.2.3</a:t>
              </a:r>
            </a:p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</a:pPr>
              <a:r>
                <a:rPr lang="en-US" sz="1050" dirty="0">
                  <a:solidFill>
                    <a:sysClr val="windowText" lastClr="000000"/>
                  </a:solidFill>
                </a:rPr>
                <a:t>Ensure Alignment with Business </a:t>
              </a:r>
              <a:r>
                <a:rPr lang="en-US" sz="1050" dirty="0" smtClean="0">
                  <a:solidFill>
                    <a:sysClr val="windowText" lastClr="000000"/>
                  </a:solidFill>
                </a:rPr>
                <a:t>Drivers </a:t>
              </a:r>
              <a:r>
                <a:rPr lang="en-US" sz="1050" dirty="0">
                  <a:solidFill>
                    <a:sysClr val="windowText" lastClr="000000"/>
                  </a:solidFill>
                </a:rPr>
                <a:t>and Initiatives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953501" y="2786959"/>
              <a:ext cx="1097280" cy="76809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080" tIns="5080" rIns="5080" bIns="5080" numCol="1" spcCol="1270" anchor="t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</a:pPr>
              <a:r>
                <a:rPr lang="en-US" sz="1050" b="1" kern="1200" dirty="0" smtClean="0">
                  <a:solidFill>
                    <a:sysClr val="windowText" lastClr="000000"/>
                  </a:solidFill>
                </a:rPr>
                <a:t>1.2.5 </a:t>
              </a:r>
            </a:p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</a:pPr>
              <a:r>
                <a:rPr lang="en-US" sz="1050" kern="1200" dirty="0" smtClean="0">
                  <a:solidFill>
                    <a:sysClr val="windowText" lastClr="000000"/>
                  </a:solidFill>
                </a:rPr>
                <a:t>Create Metrics to Measure Project Value</a:t>
              </a:r>
              <a:endParaRPr lang="en-US" sz="1050" kern="12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953500" y="3656911"/>
              <a:ext cx="1097280" cy="76809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080" tIns="5080" rIns="5080" bIns="5080" numCol="1" spcCol="1270" anchor="t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</a:pPr>
              <a:r>
                <a:rPr lang="en-US" sz="1050" b="1" kern="1200" dirty="0" smtClean="0">
                  <a:solidFill>
                    <a:sysClr val="windowText" lastClr="000000"/>
                  </a:solidFill>
                </a:rPr>
                <a:t>1.2.6</a:t>
              </a:r>
              <a:r>
                <a:rPr lang="en-US" sz="1050" kern="1200" dirty="0" smtClean="0">
                  <a:solidFill>
                    <a:sysClr val="windowText" lastClr="000000"/>
                  </a:solidFill>
                </a:rPr>
                <a:t> </a:t>
              </a:r>
            </a:p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</a:pPr>
              <a:r>
                <a:rPr lang="en-US" sz="1050" kern="1200" dirty="0" smtClean="0">
                  <a:solidFill>
                    <a:sysClr val="windowText" lastClr="000000"/>
                  </a:solidFill>
                </a:rPr>
                <a:t>Receive Executive Sign-Off to Proceed</a:t>
              </a:r>
              <a:endParaRPr lang="en-US" sz="1050" kern="1200" dirty="0">
                <a:solidFill>
                  <a:sysClr val="windowText" lastClr="000000"/>
                </a:solidFill>
              </a:endParaRP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3565599" y="1277153"/>
              <a:ext cx="2284834" cy="1406702"/>
              <a:chOff x="3451342" y="1505531"/>
              <a:chExt cx="2284834" cy="1406702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3880691" y="1505531"/>
                <a:ext cx="1486675" cy="56767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/>
                  <a:t>Phase 1: Launch</a:t>
                </a:r>
                <a:endParaRPr lang="en-US" sz="1400" b="1" dirty="0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3451342" y="2148783"/>
                <a:ext cx="1093791" cy="763189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r>
                  <a:rPr lang="en-US" sz="1050" b="1" dirty="0" smtClean="0"/>
                  <a:t>1.1</a:t>
                </a:r>
                <a:r>
                  <a:rPr lang="en-US" sz="1050" dirty="0" smtClean="0"/>
                  <a:t> </a:t>
                </a:r>
              </a:p>
              <a:p>
                <a:pPr algn="ctr"/>
                <a:r>
                  <a:rPr lang="en-US" sz="1050" dirty="0" smtClean="0"/>
                  <a:t>Investigate Challenges and Benefits</a:t>
                </a:r>
                <a:endParaRPr lang="en-US" sz="1050" dirty="0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4642385" y="2149044"/>
                <a:ext cx="1093791" cy="763189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r>
                  <a:rPr lang="en-US" sz="1050" b="1" dirty="0" smtClean="0"/>
                  <a:t>1.2 </a:t>
                </a:r>
              </a:p>
              <a:p>
                <a:pPr algn="ctr"/>
                <a:r>
                  <a:rPr lang="en-US" sz="1050" dirty="0" smtClean="0"/>
                  <a:t>Build the Project Charter</a:t>
                </a:r>
                <a:endParaRPr lang="en-US" sz="1050" dirty="0"/>
              </a:p>
            </p:txBody>
          </p:sp>
        </p:grpSp>
      </p:grpSp>
      <p:grpSp>
        <p:nvGrpSpPr>
          <p:cNvPr id="22" name="Group 21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25" name="Picture 3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Picture 25" descr="itrg-logo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5222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Info-Tech Research Group Helps IT Professionals To:</a:t>
            </a:r>
            <a:endParaRPr lang="en-CA" dirty="0"/>
          </a:p>
        </p:txBody>
      </p:sp>
      <p:sp>
        <p:nvSpPr>
          <p:cNvPr id="5" name="Text Placeholder 1"/>
          <p:cNvSpPr txBox="1">
            <a:spLocks/>
          </p:cNvSpPr>
          <p:nvPr/>
        </p:nvSpPr>
        <p:spPr bwMode="auto">
          <a:xfrm>
            <a:off x="0" y="3789040"/>
            <a:ext cx="9144000" cy="612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hangingPunct="0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en-CA" b="1" dirty="0" smtClean="0">
                <a:latin typeface="+mn-lt"/>
              </a:rPr>
              <a:t>Sign up for free trial membership to get practical</a:t>
            </a:r>
          </a:p>
          <a:p>
            <a:pPr lvl="0" eaLnBrk="0" hangingPunct="0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en-CA" b="1" dirty="0" smtClean="0">
                <a:latin typeface="+mn-lt"/>
              </a:rPr>
              <a:t>solutions for your IT challenges</a:t>
            </a:r>
          </a:p>
        </p:txBody>
      </p:sp>
      <p:sp>
        <p:nvSpPr>
          <p:cNvPr id="6" name="Text Placeholder 3"/>
          <p:cNvSpPr txBox="1">
            <a:spLocks/>
          </p:cNvSpPr>
          <p:nvPr/>
        </p:nvSpPr>
        <p:spPr bwMode="auto">
          <a:xfrm>
            <a:off x="6672262" y="6097434"/>
            <a:ext cx="2246697" cy="322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4625" marR="0" lvl="0" indent="-174625" algn="r" defTabSz="914400" rtl="0" eaLnBrk="0" fontAlgn="base" latinLnBrk="0" hangingPunct="0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/>
            </a:pPr>
            <a:r>
              <a:rPr lang="en-CA" sz="1400" b="1" dirty="0" smtClean="0">
                <a:latin typeface="+mn-lt"/>
                <a:hlinkClick r:id="rId2"/>
              </a:rPr>
              <a:t>www.infotech.com</a:t>
            </a:r>
            <a:endParaRPr kumimoji="0" lang="en-CA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 descr="green_button.pn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71738" y="4476933"/>
            <a:ext cx="4200525" cy="61912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57176" y="1628800"/>
            <a:ext cx="30186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buFont typeface="Wingdings" pitchFamily="2" charset="2"/>
              <a:buChar char="ü"/>
            </a:pPr>
            <a:r>
              <a:rPr lang="en-CA" sz="1400" dirty="0" smtClean="0"/>
              <a:t>Quickly get up to speed</a:t>
            </a:r>
            <a:br>
              <a:rPr lang="en-CA" sz="1400" dirty="0" smtClean="0"/>
            </a:br>
            <a:r>
              <a:rPr lang="en-CA" sz="1400" dirty="0" smtClean="0"/>
              <a:t>with new technologies</a:t>
            </a:r>
            <a:br>
              <a:rPr lang="en-CA" sz="1400" dirty="0" smtClean="0"/>
            </a:br>
            <a:endParaRPr lang="en-CA" sz="1400" dirty="0" smtClean="0"/>
          </a:p>
          <a:p>
            <a:pPr marL="342900" indent="-342900" algn="l">
              <a:buFont typeface="Wingdings" pitchFamily="2" charset="2"/>
              <a:buChar char="ü"/>
            </a:pPr>
            <a:r>
              <a:rPr lang="en-CA" sz="1400" dirty="0" smtClean="0"/>
              <a:t>Make the right technology</a:t>
            </a:r>
            <a:br>
              <a:rPr lang="en-CA" sz="1400" dirty="0" smtClean="0"/>
            </a:br>
            <a:r>
              <a:rPr lang="en-CA" sz="1400" dirty="0" smtClean="0"/>
              <a:t>purchasing decisions – fast</a:t>
            </a:r>
            <a:br>
              <a:rPr lang="en-CA" sz="1400" dirty="0" smtClean="0"/>
            </a:br>
            <a:endParaRPr lang="en-CA" sz="1400" dirty="0" smtClean="0"/>
          </a:p>
          <a:p>
            <a:pPr marL="342900" indent="-342900" algn="l">
              <a:buFont typeface="Wingdings" pitchFamily="2" charset="2"/>
              <a:buChar char="ü"/>
            </a:pPr>
            <a:r>
              <a:rPr lang="en-CA" sz="1400" dirty="0" smtClean="0"/>
              <a:t>Deliver critical IT</a:t>
            </a:r>
            <a:br>
              <a:rPr lang="en-CA" sz="1400" dirty="0" smtClean="0"/>
            </a:br>
            <a:r>
              <a:rPr lang="en-CA" sz="1400" dirty="0" smtClean="0"/>
              <a:t>projects, on time and</a:t>
            </a:r>
            <a:br>
              <a:rPr lang="en-CA" sz="1400" dirty="0" smtClean="0"/>
            </a:br>
            <a:r>
              <a:rPr lang="en-CA" sz="1400" dirty="0" smtClean="0"/>
              <a:t>within budget</a:t>
            </a:r>
          </a:p>
          <a:p>
            <a:endParaRPr lang="en-CA" sz="1400" dirty="0"/>
          </a:p>
        </p:txBody>
      </p:sp>
      <p:sp>
        <p:nvSpPr>
          <p:cNvPr id="9" name="Rectangle 8"/>
          <p:cNvSpPr/>
          <p:nvPr/>
        </p:nvSpPr>
        <p:spPr>
          <a:xfrm>
            <a:off x="3095836" y="1628800"/>
            <a:ext cx="301868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buFont typeface="Wingdings" pitchFamily="2" charset="2"/>
              <a:buChar char="ü"/>
            </a:pPr>
            <a:r>
              <a:rPr lang="en-CA" sz="1400" dirty="0" smtClean="0"/>
              <a:t>Manage business expectations</a:t>
            </a:r>
            <a:br>
              <a:rPr lang="en-CA" sz="1400" dirty="0" smtClean="0"/>
            </a:br>
            <a:endParaRPr lang="en-CA" sz="1400" dirty="0" smtClean="0"/>
          </a:p>
          <a:p>
            <a:pPr marL="342900" indent="-342900" algn="l">
              <a:buFont typeface="Wingdings" pitchFamily="2" charset="2"/>
              <a:buChar char="ü"/>
            </a:pPr>
            <a:r>
              <a:rPr lang="en-CA" sz="1400" dirty="0" smtClean="0"/>
              <a:t>Justify IT spending and</a:t>
            </a:r>
            <a:br>
              <a:rPr lang="en-CA" sz="1400" dirty="0" smtClean="0"/>
            </a:br>
            <a:r>
              <a:rPr lang="en-CA" sz="1400" dirty="0" smtClean="0"/>
              <a:t>prove the value of IT</a:t>
            </a:r>
            <a:r>
              <a:rPr lang="en-CA" sz="1400" dirty="0"/>
              <a:t/>
            </a:r>
            <a:br>
              <a:rPr lang="en-CA" sz="1400" dirty="0"/>
            </a:br>
            <a:endParaRPr lang="en-CA" sz="1400" dirty="0" smtClean="0"/>
          </a:p>
          <a:p>
            <a:pPr marL="342900" indent="-342900" algn="l">
              <a:buFont typeface="Wingdings" pitchFamily="2" charset="2"/>
              <a:buChar char="ü"/>
            </a:pPr>
            <a:r>
              <a:rPr lang="en-CA" sz="1400" dirty="0" smtClean="0"/>
              <a:t>Train IT staff and effectively</a:t>
            </a:r>
            <a:br>
              <a:rPr lang="en-CA" sz="1400" dirty="0" smtClean="0"/>
            </a:br>
            <a:r>
              <a:rPr lang="en-CA" sz="1400" dirty="0" smtClean="0"/>
              <a:t>manage an IT department</a:t>
            </a:r>
          </a:p>
        </p:txBody>
      </p:sp>
      <p:sp>
        <p:nvSpPr>
          <p:cNvPr id="14" name="Text Placeholder 41"/>
          <p:cNvSpPr>
            <a:spLocks noGrp="1"/>
          </p:cNvSpPr>
          <p:nvPr>
            <p:ph type="body" sz="quarter" idx="4294967295"/>
          </p:nvPr>
        </p:nvSpPr>
        <p:spPr>
          <a:xfrm>
            <a:off x="2215390" y="5233017"/>
            <a:ext cx="4713221" cy="82576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itchFamily="34" charset="0"/>
              <a:buChar char="•"/>
              <a:defRPr sz="1200" i="1" baseline="0">
                <a:solidFill>
                  <a:schemeClr val="tx1"/>
                </a:solidFill>
                <a:latin typeface="+mj-lt"/>
              </a:defRPr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accent2"/>
              </a:buClr>
              <a:buSzPct val="100000"/>
              <a:buFont typeface="Arial" pitchFamily="34" charset="0"/>
              <a:buChar char="-"/>
              <a:defRPr sz="1000">
                <a:solidFill>
                  <a:schemeClr val="tx1"/>
                </a:solidFill>
              </a:defRPr>
            </a:lvl2pPr>
            <a:lvl3pPr marL="895350" indent="-176213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1254125" indent="-174625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 algn="ctr">
              <a:defRPr/>
            </a:pPr>
            <a:r>
              <a:rPr lang="en-CA" dirty="0" smtClean="0"/>
              <a:t>“Info-Tech helps me to be proactive instead of reactive –</a:t>
            </a:r>
            <a:br>
              <a:rPr lang="en-CA" dirty="0" smtClean="0"/>
            </a:br>
            <a:r>
              <a:rPr lang="en-CA" dirty="0" smtClean="0"/>
              <a:t>a cardinal rule in a stable and leading edge IT environment.</a:t>
            </a:r>
          </a:p>
          <a:p>
            <a:pPr lvl="1" algn="ctr">
              <a:buNone/>
              <a:defRPr/>
            </a:pPr>
            <a:r>
              <a:rPr lang="en-CA" dirty="0" smtClean="0"/>
              <a:t>- ARCS Commercial Mortgage Co., LP</a:t>
            </a:r>
            <a:endParaRPr lang="en-US" dirty="0" smtClean="0"/>
          </a:p>
        </p:txBody>
      </p:sp>
      <p:pic>
        <p:nvPicPr>
          <p:cNvPr id="15" name="Picture 14" descr="report_thumbnail-itrg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12731" y="1578285"/>
            <a:ext cx="2454020" cy="2138747"/>
          </a:xfrm>
          <a:prstGeom prst="rect">
            <a:avLst/>
          </a:prstGeom>
        </p:spPr>
      </p:pic>
      <p:sp>
        <p:nvSpPr>
          <p:cNvPr id="20" name="Text Placeholder 3"/>
          <p:cNvSpPr txBox="1">
            <a:spLocks/>
          </p:cNvSpPr>
          <p:nvPr/>
        </p:nvSpPr>
        <p:spPr bwMode="auto">
          <a:xfrm>
            <a:off x="287524" y="6097434"/>
            <a:ext cx="2762784" cy="3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4625" marR="0" lvl="0" indent="-174625" algn="l" defTabSz="914400" rtl="0" eaLnBrk="0" fontAlgn="base" latinLnBrk="0" hangingPunct="0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/>
            </a:pPr>
            <a:r>
              <a:rPr lang="en-CA" sz="1200" b="1" dirty="0" smtClean="0">
                <a:latin typeface="+mn-lt"/>
              </a:rPr>
              <a:t>Toll Free: </a:t>
            </a:r>
            <a:r>
              <a:rPr kumimoji="0" lang="en-C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1-888-670-8889</a:t>
            </a: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1027" name="Picture 3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15" descr="itrg-logo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3777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Understanding of the Problem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lvl="0"/>
            <a:r>
              <a:rPr lang="en-US" sz="1200" dirty="0"/>
              <a:t>The </a:t>
            </a:r>
            <a:r>
              <a:rPr lang="en-US" sz="1200" b="1" dirty="0"/>
              <a:t>CIO</a:t>
            </a:r>
            <a:r>
              <a:rPr lang="en-US" sz="1200" dirty="0"/>
              <a:t> who has accountability for ensuring that IT is behaving in a way that is complementary to the needs of the </a:t>
            </a:r>
            <a:r>
              <a:rPr lang="en-US" sz="1200" dirty="0" smtClean="0"/>
              <a:t>customer</a:t>
            </a:r>
            <a:r>
              <a:rPr lang="en-US" sz="1200" dirty="0"/>
              <a:t>. </a:t>
            </a:r>
          </a:p>
          <a:p>
            <a:pPr lvl="0"/>
            <a:r>
              <a:rPr lang="en-US" sz="1200" dirty="0" smtClean="0"/>
              <a:t>The </a:t>
            </a:r>
            <a:r>
              <a:rPr lang="en-US" sz="1200" b="1" dirty="0"/>
              <a:t>business partner/stakeholder</a:t>
            </a:r>
            <a:r>
              <a:rPr lang="en-US" sz="1200" dirty="0"/>
              <a:t> who is interested in ways to work with IT to improve upon existing processes relating to IT and the </a:t>
            </a:r>
            <a:r>
              <a:rPr lang="en-US" sz="1200" dirty="0" smtClean="0"/>
              <a:t>customer</a:t>
            </a:r>
            <a:r>
              <a:rPr lang="en-US" sz="1200" dirty="0"/>
              <a:t>.</a:t>
            </a:r>
          </a:p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pPr lvl="0"/>
            <a:r>
              <a:rPr lang="en-US" sz="1200" dirty="0"/>
              <a:t>Develop an IT department that understands the needs of the organization’s customer. </a:t>
            </a:r>
          </a:p>
          <a:p>
            <a:pPr lvl="0"/>
            <a:r>
              <a:rPr lang="en-US" sz="1200" dirty="0"/>
              <a:t>Assess what </a:t>
            </a:r>
            <a:r>
              <a:rPr lang="en-US" sz="1200" dirty="0" smtClean="0"/>
              <a:t>processes </a:t>
            </a:r>
            <a:r>
              <a:rPr lang="en-US" sz="1200" dirty="0"/>
              <a:t>IT staff are currently </a:t>
            </a:r>
            <a:r>
              <a:rPr lang="en-US" sz="1200" dirty="0" smtClean="0"/>
              <a:t>using </a:t>
            </a:r>
            <a:r>
              <a:rPr lang="en-US" sz="1200" dirty="0"/>
              <a:t>in relation to </a:t>
            </a:r>
            <a:r>
              <a:rPr lang="en-US" sz="1200" dirty="0" smtClean="0"/>
              <a:t>customer-related </a:t>
            </a:r>
            <a:r>
              <a:rPr lang="en-US" sz="1200" dirty="0"/>
              <a:t>tasks. Evaluate process modifications to close </a:t>
            </a:r>
            <a:r>
              <a:rPr lang="en-US" sz="1200" dirty="0" smtClean="0"/>
              <a:t>gaps. </a:t>
            </a:r>
            <a:endParaRPr lang="en-US" sz="1200" dirty="0"/>
          </a:p>
          <a:p>
            <a:pPr lvl="0"/>
            <a:r>
              <a:rPr lang="en-US" sz="1200" dirty="0"/>
              <a:t>Motivate new behaviors in IT staff by developing customer-centric </a:t>
            </a:r>
            <a:r>
              <a:rPr lang="en-US" sz="1200" dirty="0" smtClean="0"/>
              <a:t>metrics to track performance.</a:t>
            </a:r>
          </a:p>
          <a:p>
            <a:pPr lvl="0"/>
            <a:r>
              <a:rPr lang="en-US" sz="1200" dirty="0" smtClean="0"/>
              <a:t>Create a </a:t>
            </a:r>
            <a:r>
              <a:rPr lang="en-US" sz="1200" dirty="0"/>
              <a:t>communication plan </a:t>
            </a:r>
            <a:r>
              <a:rPr lang="en-US" sz="1200" dirty="0" smtClean="0"/>
              <a:t>and conduct experiential </a:t>
            </a:r>
            <a:r>
              <a:rPr lang="en-US" sz="1200" dirty="0"/>
              <a:t>training </a:t>
            </a:r>
            <a:r>
              <a:rPr lang="en-US" sz="1200" dirty="0" smtClean="0"/>
              <a:t>programs. </a:t>
            </a:r>
            <a:endParaRPr lang="en-US" sz="1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pPr lvl="0"/>
            <a:r>
              <a:rPr lang="en-US" sz="1200" dirty="0"/>
              <a:t>The </a:t>
            </a:r>
            <a:r>
              <a:rPr lang="en-US" sz="1200" b="1" dirty="0"/>
              <a:t>IT analysts and designers</a:t>
            </a:r>
            <a:r>
              <a:rPr lang="en-US" sz="1200" dirty="0"/>
              <a:t> who are responsible for creating customer-facing solutions.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sz="1200" dirty="0" smtClean="0"/>
              <a:t>Incorporate customer feedback faster and more accurately into their solutions. </a:t>
            </a:r>
          </a:p>
          <a:p>
            <a:r>
              <a:rPr lang="en-US" sz="1200" dirty="0"/>
              <a:t>Create solutions that provide a more positive customer experience. </a:t>
            </a:r>
          </a:p>
          <a:p>
            <a:endParaRPr lang="en-US" sz="1200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8" name="Picture 3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8" descr="itrg-logo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0658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26423" y="1535364"/>
            <a:ext cx="5279225" cy="1078992"/>
          </a:xfrm>
        </p:spPr>
        <p:txBody>
          <a:bodyPr/>
          <a:lstStyle/>
          <a:p>
            <a:pPr lvl="0"/>
            <a:r>
              <a:rPr lang="en-US" sz="1100" dirty="0"/>
              <a:t>Organizations are becoming increasingly focused on the customer and much of this focus places technology at the center. However, the </a:t>
            </a:r>
            <a:r>
              <a:rPr lang="en-US" sz="1100" dirty="0" smtClean="0"/>
              <a:t>business units </a:t>
            </a:r>
            <a:r>
              <a:rPr lang="en-US" sz="1100" dirty="0"/>
              <a:t>feel uncomfortable working with IT for customer-related projects because they don’t believe that IT understands the customer. IT struggles to understand what they should be doing </a:t>
            </a:r>
            <a:r>
              <a:rPr lang="en-US" sz="1100" dirty="0" smtClean="0"/>
              <a:t>differently </a:t>
            </a:r>
            <a:r>
              <a:rPr lang="en-US" sz="1100" dirty="0"/>
              <a:t>to support this growing customer-focus.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sz="1100" dirty="0"/>
              <a:t>Often by the time feedback from the customer reaches </a:t>
            </a:r>
            <a:r>
              <a:rPr lang="en-US" sz="1100" dirty="0" smtClean="0"/>
              <a:t>IT, it </a:t>
            </a:r>
            <a:r>
              <a:rPr lang="en-US" sz="1100" dirty="0"/>
              <a:t>has been passed through many layers of the organization </a:t>
            </a:r>
            <a:r>
              <a:rPr lang="en-US" sz="1100" dirty="0" smtClean="0"/>
              <a:t>altering the message</a:t>
            </a:r>
            <a:r>
              <a:rPr lang="en-US" sz="1100" dirty="0"/>
              <a:t>. </a:t>
            </a:r>
            <a:r>
              <a:rPr lang="en-US" sz="1100" dirty="0" smtClean="0"/>
              <a:t>This </a:t>
            </a:r>
            <a:r>
              <a:rPr lang="en-US" sz="1100" dirty="0"/>
              <a:t>process of passing on </a:t>
            </a:r>
            <a:r>
              <a:rPr lang="en-US" sz="1100" dirty="0" smtClean="0"/>
              <a:t>feedback is typically slow, delaying changes </a:t>
            </a:r>
            <a:r>
              <a:rPr lang="en-US" sz="1100" dirty="0"/>
              <a:t>to customer </a:t>
            </a:r>
            <a:r>
              <a:rPr lang="en-US" sz="1100" dirty="0" smtClean="0"/>
              <a:t>solutions.</a:t>
            </a:r>
            <a:endParaRPr lang="en-US" sz="1100" dirty="0"/>
          </a:p>
          <a:p>
            <a:pPr lvl="0"/>
            <a:r>
              <a:rPr lang="en-US" sz="1100" dirty="0"/>
              <a:t>Despite being uniquely positioned across the organization, IT is generally removed from decisions regarding the end customer. IT staff are unsure how to come forth with </a:t>
            </a:r>
            <a:r>
              <a:rPr lang="en-US" sz="1100" dirty="0" smtClean="0"/>
              <a:t>ideas </a:t>
            </a:r>
            <a:r>
              <a:rPr lang="en-US" sz="1100" dirty="0"/>
              <a:t>that could </a:t>
            </a:r>
            <a:r>
              <a:rPr lang="en-US" sz="1100" dirty="0" smtClean="0"/>
              <a:t>benefit the </a:t>
            </a:r>
            <a:r>
              <a:rPr lang="en-US" sz="1100" dirty="0"/>
              <a:t>end </a:t>
            </a:r>
            <a:r>
              <a:rPr lang="en-US" sz="1100" dirty="0" smtClean="0"/>
              <a:t>customer, resulting in many good </a:t>
            </a:r>
            <a:r>
              <a:rPr lang="en-US" sz="1100" dirty="0"/>
              <a:t>ideas </a:t>
            </a:r>
            <a:r>
              <a:rPr lang="en-US" sz="1100" dirty="0" smtClean="0"/>
              <a:t>going </a:t>
            </a:r>
            <a:r>
              <a:rPr lang="en-US" sz="1100" dirty="0"/>
              <a:t>unnoticed. 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CA" sz="1100" dirty="0" smtClean="0"/>
              <a:t>Aligning IT with the customer is in reach and, don’t worry, being successful doesn’t require turning your developers into sales representatives. Info-Tech’s </a:t>
            </a:r>
            <a:r>
              <a:rPr lang="en-CA" sz="1100" dirty="0"/>
              <a:t>approach for aligning IT </a:t>
            </a:r>
            <a:r>
              <a:rPr lang="en-CA" sz="1100" dirty="0" smtClean="0"/>
              <a:t>is grounded in what you know and equips </a:t>
            </a:r>
            <a:r>
              <a:rPr lang="en-CA" sz="1100" dirty="0"/>
              <a:t>you with the tools you need to take a holistic, step-by-step approach to </a:t>
            </a:r>
            <a:r>
              <a:rPr lang="en-CA" sz="1100" dirty="0" smtClean="0"/>
              <a:t>ensure </a:t>
            </a:r>
            <a:r>
              <a:rPr lang="en-CA" sz="1100" dirty="0"/>
              <a:t>your project is a success. </a:t>
            </a:r>
            <a:endParaRPr lang="en-CA" sz="1100" dirty="0" smtClean="0"/>
          </a:p>
          <a:p>
            <a:r>
              <a:rPr lang="en-CA" sz="1100" dirty="0" smtClean="0"/>
              <a:t>IT and the business must collaborate to talk to the customer </a:t>
            </a:r>
            <a:r>
              <a:rPr lang="en-CA" sz="1100" i="1" dirty="0" smtClean="0"/>
              <a:t>together</a:t>
            </a:r>
            <a:r>
              <a:rPr lang="en-CA" sz="1100" dirty="0" smtClean="0"/>
              <a:t> rather than the business passing on customer feedback to IT. Changing the process is absolutely essential to the success of this project. If </a:t>
            </a:r>
            <a:r>
              <a:rPr lang="en-CA" sz="1100" dirty="0"/>
              <a:t>you do not change the process, you can’t expect anything to happen. </a:t>
            </a:r>
            <a:r>
              <a:rPr lang="en-CA" sz="1100" dirty="0" smtClean="0"/>
              <a:t>Develop feedback loops between IT and the customer. Balance the feedback mechanism you choose with the size of investment and the delay your organization is willing to undertake.</a:t>
            </a:r>
          </a:p>
          <a:p>
            <a:r>
              <a:rPr lang="en-CA" sz="1100" dirty="0" smtClean="0"/>
              <a:t>To ensure the process changes are successful, the CIO needs to combine both “push” tactics like communication and training, with “pull” tactics like adjusting IT staff’s performance metrics.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737241" y="1495997"/>
            <a:ext cx="3083231" cy="2630941"/>
          </a:xfrm>
        </p:spPr>
        <p:txBody>
          <a:bodyPr/>
          <a:lstStyle/>
          <a:p>
            <a:pPr marL="228600" lvl="0" indent="-228600">
              <a:buFont typeface="+mj-lt"/>
              <a:buAutoNum type="arabicPeriod"/>
            </a:pPr>
            <a:r>
              <a:rPr lang="en-US" sz="1100" b="1" dirty="0"/>
              <a:t>Becoming </a:t>
            </a:r>
            <a:r>
              <a:rPr lang="en-US" sz="1100" b="1" dirty="0" smtClean="0"/>
              <a:t>aligned with the customer is doable. </a:t>
            </a:r>
            <a:r>
              <a:rPr lang="en-US" sz="1100" b="1" dirty="0"/>
              <a:t>By taking a step-by-step, holistic approach, the CIO can build a customer-centric IT department. </a:t>
            </a:r>
            <a:endParaRPr lang="en-US" sz="1100" b="1" dirty="0" smtClean="0"/>
          </a:p>
          <a:p>
            <a:pPr marL="228600" lvl="0" indent="-228600">
              <a:buFont typeface="+mj-lt"/>
              <a:buAutoNum type="arabicPeriod"/>
            </a:pPr>
            <a:endParaRPr lang="en-US" sz="1100" b="1" dirty="0"/>
          </a:p>
          <a:p>
            <a:pPr marL="228600" lvl="0" indent="-228600">
              <a:buFont typeface="+mj-lt"/>
              <a:buAutoNum type="arabicPeriod"/>
            </a:pPr>
            <a:r>
              <a:rPr lang="en-US" sz="1100" b="1" dirty="0"/>
              <a:t>Business Unit Heads are a key partner throughout this project. </a:t>
            </a:r>
            <a:r>
              <a:rPr lang="en-US" sz="1100" b="1" dirty="0" smtClean="0"/>
              <a:t>IT must engage the customer, </a:t>
            </a:r>
            <a:r>
              <a:rPr lang="en-US" sz="1100" b="1" i="1" dirty="0" smtClean="0"/>
              <a:t>with</a:t>
            </a:r>
            <a:r>
              <a:rPr lang="en-US" sz="1100" b="1" dirty="0" smtClean="0"/>
              <a:t> the business. </a:t>
            </a:r>
          </a:p>
          <a:p>
            <a:pPr marL="228600" lvl="0" indent="-228600">
              <a:buFont typeface="+mj-lt"/>
              <a:buAutoNum type="arabicPeriod"/>
            </a:pPr>
            <a:endParaRPr lang="en-US" sz="1100" b="1" dirty="0"/>
          </a:p>
          <a:p>
            <a:pPr marL="228600" lvl="0" indent="-228600">
              <a:buFont typeface="+mj-lt"/>
              <a:buAutoNum type="arabicPeriod"/>
            </a:pPr>
            <a:r>
              <a:rPr lang="en-US" sz="1100" b="1" dirty="0"/>
              <a:t>To minimize surprises, build an iterative process called a feedback loop to continually respond to customer preferences.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8" name="Picture 3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8" descr="itrg-logo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3062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1103794" y="2961287"/>
            <a:ext cx="7708688" cy="1588129"/>
          </a:xfrm>
          <a:prstGeom prst="rect">
            <a:avLst/>
          </a:prstGeom>
          <a:solidFill>
            <a:srgbClr val="BFD4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18616" y="4551366"/>
            <a:ext cx="7693866" cy="1596139"/>
          </a:xfrm>
          <a:prstGeom prst="rect">
            <a:avLst/>
          </a:prstGeom>
          <a:solidFill>
            <a:srgbClr val="B6DE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020" y="328771"/>
            <a:ext cx="857643" cy="73152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7516714" cy="864096"/>
          </a:xfrm>
        </p:spPr>
        <p:txBody>
          <a:bodyPr/>
          <a:lstStyle/>
          <a:p>
            <a:r>
              <a:rPr lang="en-US" dirty="0" smtClean="0"/>
              <a:t>Info-Tech is ready to assist. Book a free guided </a:t>
            </a:r>
            <a:br>
              <a:rPr lang="en-US" dirty="0" smtClean="0"/>
            </a:br>
            <a:r>
              <a:rPr lang="en-US" dirty="0" smtClean="0"/>
              <a:t>implementation today!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51520" y="1124744"/>
            <a:ext cx="8627997" cy="1012207"/>
          </a:xfrm>
        </p:spPr>
        <p:txBody>
          <a:bodyPr/>
          <a:lstStyle/>
          <a:p>
            <a:pPr marL="0" indent="0">
              <a:buNone/>
            </a:pPr>
            <a:r>
              <a:rPr lang="en-CA" sz="1400" b="1" dirty="0">
                <a:cs typeface="Open Sans"/>
              </a:rPr>
              <a:t>Book a Guided Implementation Today:</a:t>
            </a:r>
            <a:r>
              <a:rPr lang="en-CA" sz="1400" dirty="0">
                <a:cs typeface="Open Sans"/>
              </a:rPr>
              <a:t> Info-Tech is just a phone call away and can assist you with your project. Our expert </a:t>
            </a:r>
            <a:r>
              <a:rPr lang="en-CA" sz="1400" dirty="0" smtClean="0">
                <a:cs typeface="Open Sans"/>
              </a:rPr>
              <a:t>Analysts </a:t>
            </a:r>
            <a:r>
              <a:rPr lang="en-CA" sz="1400" dirty="0">
                <a:cs typeface="Open Sans"/>
              </a:rPr>
              <a:t>can guide you to successful project </a:t>
            </a:r>
            <a:r>
              <a:rPr lang="en-CA" sz="1400" dirty="0" smtClean="0">
                <a:cs typeface="Open Sans"/>
              </a:rPr>
              <a:t>completion. </a:t>
            </a:r>
            <a:r>
              <a:rPr lang="en-US" sz="1400" dirty="0">
                <a:cs typeface="Open Sans"/>
              </a:rPr>
              <a:t>For most members, this service is available at no additional cost</a:t>
            </a:r>
            <a:r>
              <a:rPr lang="en-US" sz="1400" dirty="0" smtClean="0">
                <a:cs typeface="Open Sans"/>
              </a:rPr>
              <a:t>.*</a:t>
            </a:r>
            <a:endParaRPr lang="en-CA" sz="1400" dirty="0" smtClean="0">
              <a:cs typeface="Open San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48276" y="6097925"/>
            <a:ext cx="406713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350" dirty="0" smtClean="0">
                <a:latin typeface="+mn-lt"/>
              </a:rPr>
              <a:t>*</a:t>
            </a:r>
            <a:r>
              <a:rPr lang="en-CA" sz="900" dirty="0" smtClean="0">
                <a:solidFill>
                  <a:srgbClr val="333333"/>
                </a:solidFill>
                <a:cs typeface="Open Sans"/>
              </a:rPr>
              <a:t>Guided </a:t>
            </a:r>
            <a:r>
              <a:rPr lang="en-CA" sz="900" dirty="0">
                <a:solidFill>
                  <a:srgbClr val="333333"/>
                </a:solidFill>
                <a:cs typeface="Open Sans"/>
              </a:rPr>
              <a:t>Implementations are included in most advisory membership seats</a:t>
            </a:r>
            <a:r>
              <a:rPr lang="en-US" sz="900" dirty="0">
                <a:solidFill>
                  <a:srgbClr val="333333"/>
                </a:solidFill>
                <a:cs typeface="Open Sans"/>
              </a:rPr>
              <a:t>.</a:t>
            </a:r>
            <a:endParaRPr lang="en-CA" sz="900" dirty="0"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1520" y="1785887"/>
            <a:ext cx="856096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l">
              <a:buNone/>
            </a:pPr>
            <a:r>
              <a:rPr lang="en-CA" sz="1200" i="1" dirty="0">
                <a:cs typeface="Open Sans"/>
              </a:rPr>
              <a:t>Here are the suggested Guided Implementation points in the </a:t>
            </a:r>
            <a:r>
              <a:rPr lang="en-CA" sz="1200" i="1" dirty="0" smtClean="0">
                <a:cs typeface="Open Sans"/>
              </a:rPr>
              <a:t>IT and Customer Alignment project</a:t>
            </a:r>
            <a:r>
              <a:rPr lang="en-CA" sz="1200" i="1" dirty="0">
                <a:cs typeface="Open Sans"/>
              </a:rPr>
              <a:t>:</a:t>
            </a:r>
            <a:endParaRPr lang="en-US" sz="1200" i="1" dirty="0">
              <a:cs typeface="Open San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354417" y="2311623"/>
            <a:ext cx="7333246" cy="2157946"/>
            <a:chOff x="457914" y="1214679"/>
            <a:chExt cx="8286871" cy="2331160"/>
          </a:xfrm>
        </p:grpSpPr>
        <p:sp>
          <p:nvSpPr>
            <p:cNvPr id="12" name="Rectangle 11"/>
            <p:cNvSpPr/>
            <p:nvPr/>
          </p:nvSpPr>
          <p:spPr>
            <a:xfrm>
              <a:off x="828211" y="1216785"/>
              <a:ext cx="1486675" cy="56767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Phase 1: Launch</a:t>
              </a:r>
              <a:endParaRPr lang="en-US" sz="1400" b="1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828487" y="1215248"/>
              <a:ext cx="1486675" cy="56767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Phase 2: </a:t>
              </a:r>
            </a:p>
            <a:p>
              <a:pPr algn="ctr"/>
              <a:r>
                <a:rPr lang="en-US" sz="1400" b="1" dirty="0" smtClean="0"/>
                <a:t>Plan </a:t>
              </a:r>
              <a:endParaRPr lang="en-US" sz="1400" b="1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57914" y="1947447"/>
              <a:ext cx="1093791" cy="763189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1000" b="1" dirty="0" smtClean="0"/>
                <a:t>1.1</a:t>
              </a:r>
              <a:r>
                <a:rPr lang="en-US" sz="1000" dirty="0"/>
                <a:t> </a:t>
              </a:r>
              <a:r>
                <a:rPr lang="en-US" sz="1000" dirty="0" smtClean="0"/>
                <a:t>Investigate Challenges and Benefits</a:t>
              </a:r>
              <a:endParaRPr lang="en-US" sz="100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609588" y="1947708"/>
              <a:ext cx="1093791" cy="763189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1000" b="1" dirty="0" smtClean="0"/>
                <a:t>1.2 </a:t>
              </a:r>
            </a:p>
            <a:p>
              <a:pPr algn="ctr"/>
              <a:r>
                <a:rPr lang="en-US" sz="1000" dirty="0" smtClean="0"/>
                <a:t>Build the Project Charter</a:t>
              </a:r>
              <a:endParaRPr lang="en-US" sz="10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837198" y="1947446"/>
              <a:ext cx="1093791" cy="763189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1000" b="1" dirty="0" smtClean="0"/>
                <a:t>2.1</a:t>
              </a:r>
              <a:r>
                <a:rPr lang="en-US" sz="1000" dirty="0" smtClean="0"/>
                <a:t> </a:t>
              </a:r>
            </a:p>
            <a:p>
              <a:pPr algn="ctr"/>
              <a:r>
                <a:rPr lang="en-US" sz="1000" dirty="0" smtClean="0"/>
                <a:t>Assess Current Processes</a:t>
              </a:r>
              <a:endParaRPr lang="en-US" sz="1000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024928" y="1947967"/>
              <a:ext cx="1093791" cy="763189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1000" b="1" dirty="0" smtClean="0"/>
                <a:t>2.2</a:t>
              </a:r>
            </a:p>
            <a:p>
              <a:pPr algn="ctr"/>
              <a:r>
                <a:rPr lang="en-US" sz="1000" dirty="0" smtClean="0"/>
                <a:t>Select Target Processes</a:t>
              </a:r>
              <a:endParaRPr lang="en-US" sz="1000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212658" y="1942214"/>
              <a:ext cx="1093791" cy="763189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1000" b="1" dirty="0" smtClean="0"/>
                <a:t>2.3</a:t>
              </a:r>
              <a:r>
                <a:rPr lang="en-US" sz="1000" dirty="0" smtClean="0"/>
                <a:t> Determine Process Modifications</a:t>
              </a:r>
              <a:endParaRPr lang="en-US" sz="1000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571823" y="2782649"/>
              <a:ext cx="1093791" cy="763189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1000" b="1" dirty="0" smtClean="0"/>
                <a:t>2.5</a:t>
              </a:r>
              <a:r>
                <a:rPr lang="en-US" sz="1000" dirty="0" smtClean="0"/>
                <a:t> </a:t>
              </a:r>
            </a:p>
            <a:p>
              <a:pPr algn="ctr"/>
              <a:r>
                <a:rPr lang="en-US" sz="1000" dirty="0" smtClean="0"/>
                <a:t>Motivate IT Staff</a:t>
              </a:r>
              <a:endParaRPr lang="en-US" sz="1000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381995" y="2782650"/>
              <a:ext cx="1093791" cy="763189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1000" b="1" dirty="0" smtClean="0"/>
                <a:t>2.4</a:t>
              </a:r>
              <a:r>
                <a:rPr lang="en-US" sz="1000" dirty="0" smtClean="0"/>
                <a:t> </a:t>
              </a:r>
            </a:p>
            <a:p>
              <a:pPr algn="ctr"/>
              <a:r>
                <a:rPr lang="en-US" sz="1000" dirty="0" smtClean="0"/>
                <a:t>Refine the </a:t>
              </a:r>
              <a:r>
                <a:rPr lang="en-US" sz="950" dirty="0" smtClean="0"/>
                <a:t>Organizational</a:t>
              </a:r>
              <a:r>
                <a:rPr lang="en-US" sz="1000" dirty="0" smtClean="0"/>
                <a:t> Design </a:t>
              </a:r>
              <a:endParaRPr lang="en-US" sz="1000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650994" y="1942213"/>
              <a:ext cx="1093791" cy="763189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1000" b="1" dirty="0" smtClean="0"/>
                <a:t>3.2</a:t>
              </a:r>
              <a:r>
                <a:rPr lang="en-US" sz="1000" dirty="0" smtClean="0"/>
                <a:t> </a:t>
              </a:r>
            </a:p>
            <a:p>
              <a:pPr algn="ctr"/>
              <a:r>
                <a:rPr lang="en-US" sz="1000" dirty="0" smtClean="0"/>
                <a:t>Train IT Staff</a:t>
              </a:r>
              <a:endParaRPr lang="en-US" sz="100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459951" y="1942213"/>
              <a:ext cx="1093791" cy="763189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1000" b="1" dirty="0" smtClean="0"/>
                <a:t>3.1 </a:t>
              </a:r>
              <a:r>
                <a:rPr lang="en-US" sz="1000" dirty="0" smtClean="0"/>
                <a:t>Communicate Effectively</a:t>
              </a:r>
              <a:endParaRPr lang="en-US" sz="1000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828763" y="1214679"/>
              <a:ext cx="1486675" cy="56767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Phase 3: Implement</a:t>
              </a:r>
              <a:endParaRPr lang="en-US" sz="1400" b="1" dirty="0"/>
            </a:p>
          </p:txBody>
        </p:sp>
        <p:cxnSp>
          <p:nvCxnSpPr>
            <p:cNvPr id="25" name="Straight Arrow Connector 24"/>
            <p:cNvCxnSpPr>
              <a:stCxn id="12" idx="3"/>
              <a:endCxn id="13" idx="1"/>
            </p:cNvCxnSpPr>
            <p:nvPr/>
          </p:nvCxnSpPr>
          <p:spPr>
            <a:xfrm flipV="1">
              <a:off x="2314886" y="1499082"/>
              <a:ext cx="1513600" cy="153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3" idx="3"/>
              <a:endCxn id="24" idx="1"/>
            </p:cNvCxnSpPr>
            <p:nvPr/>
          </p:nvCxnSpPr>
          <p:spPr>
            <a:xfrm flipV="1">
              <a:off x="5315162" y="1498513"/>
              <a:ext cx="1513600" cy="56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27" name="Line 45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 flipV="1">
            <a:off x="3399400" y="2985101"/>
            <a:ext cx="17448" cy="3027979"/>
          </a:xfrm>
          <a:prstGeom prst="line">
            <a:avLst/>
          </a:prstGeom>
          <a:noFill/>
          <a:ln w="28575" cap="rnd">
            <a:solidFill>
              <a:srgbClr val="969696"/>
            </a:solidFill>
            <a:prstDash val="sysDot"/>
            <a:round/>
            <a:headEnd/>
            <a:tailEnd type="none" w="lg" len="sm"/>
          </a:ln>
          <a:effectLst/>
        </p:spPr>
        <p:txBody>
          <a:bodyPr wrap="square" lIns="82124" tIns="41061" rIns="82124" bIns="41061" anchor="ctr">
            <a:spAutoFit/>
          </a:bodyPr>
          <a:lstStyle/>
          <a:p>
            <a:pPr algn="l"/>
            <a:endParaRPr lang="en-US" dirty="0">
              <a:solidFill>
                <a:srgbClr val="333333"/>
              </a:solidFill>
            </a:endParaRPr>
          </a:p>
        </p:txBody>
      </p:sp>
      <p:sp>
        <p:nvSpPr>
          <p:cNvPr id="28" name="Line 4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6612069" y="2985100"/>
            <a:ext cx="982" cy="3027979"/>
          </a:xfrm>
          <a:prstGeom prst="line">
            <a:avLst/>
          </a:prstGeom>
          <a:noFill/>
          <a:ln w="28575" cap="rnd">
            <a:solidFill>
              <a:srgbClr val="969696"/>
            </a:solidFill>
            <a:prstDash val="sysDot"/>
            <a:round/>
            <a:headEnd/>
            <a:tailEnd type="none" w="lg" len="sm"/>
          </a:ln>
          <a:effectLst/>
        </p:spPr>
        <p:txBody>
          <a:bodyPr wrap="square" lIns="82124" tIns="41061" rIns="82124" bIns="41061" anchor="ctr">
            <a:spAutoFit/>
          </a:bodyPr>
          <a:lstStyle/>
          <a:p>
            <a:pPr algn="l"/>
            <a:endParaRPr lang="en-US" dirty="0">
              <a:solidFill>
                <a:srgbClr val="333333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14988" y="2963483"/>
            <a:ext cx="1214133" cy="15929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Best Practices Toolkit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15622" y="4556449"/>
            <a:ext cx="1213499" cy="1591056"/>
          </a:xfrm>
          <a:prstGeom prst="rect">
            <a:avLst/>
          </a:prstGeom>
          <a:solidFill>
            <a:srgbClr val="36A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Guided Implementation</a:t>
            </a:r>
            <a:endParaRPr lang="en-US" sz="1100" b="1" dirty="0">
              <a:solidFill>
                <a:schemeClr val="bg1"/>
              </a:solidFill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73" y="4721721"/>
            <a:ext cx="576801" cy="519604"/>
          </a:xfrm>
          <a:prstGeom prst="rect">
            <a:avLst/>
          </a:prstGeom>
        </p:spPr>
      </p:pic>
      <p:grpSp>
        <p:nvGrpSpPr>
          <p:cNvPr id="32" name="Group 31"/>
          <p:cNvGrpSpPr/>
          <p:nvPr/>
        </p:nvGrpSpPr>
        <p:grpSpPr>
          <a:xfrm>
            <a:off x="277004" y="3083826"/>
            <a:ext cx="486382" cy="509031"/>
            <a:chOff x="1237917" y="1814115"/>
            <a:chExt cx="822406" cy="822406"/>
          </a:xfrm>
        </p:grpSpPr>
        <p:sp>
          <p:nvSpPr>
            <p:cNvPr id="33" name="Rectangle 32"/>
            <p:cNvSpPr/>
            <p:nvPr/>
          </p:nvSpPr>
          <p:spPr>
            <a:xfrm>
              <a:off x="1237917" y="1861457"/>
              <a:ext cx="822406" cy="7315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4" name="Picture 33" descr="best-practice-blueprints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237917" y="1814115"/>
              <a:ext cx="822406" cy="822406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effectLst/>
          </p:spPr>
        </p:pic>
      </p:grpSp>
      <p:sp>
        <p:nvSpPr>
          <p:cNvPr id="35" name="TextBox 34"/>
          <p:cNvSpPr txBox="1"/>
          <p:nvPr/>
        </p:nvSpPr>
        <p:spPr>
          <a:xfrm>
            <a:off x="1329755" y="4738583"/>
            <a:ext cx="18167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Aft>
                <a:spcPts val="600"/>
              </a:spcAft>
              <a:buSzPct val="150000"/>
              <a:buBlip>
                <a:blip r:embed="rId8"/>
              </a:buBlip>
            </a:pPr>
            <a:r>
              <a:rPr lang="en-US" sz="900" dirty="0" smtClean="0">
                <a:cs typeface="Open Sans"/>
              </a:rPr>
              <a:t>Introduce </a:t>
            </a:r>
            <a:r>
              <a:rPr lang="en-US" sz="900" dirty="0">
                <a:cs typeface="Open Sans"/>
              </a:rPr>
              <a:t>Project Steps and Assess Member Fit</a:t>
            </a:r>
          </a:p>
          <a:p>
            <a:pPr marL="228600" indent="-228600">
              <a:spcAft>
                <a:spcPts val="600"/>
              </a:spcAft>
              <a:buSzPct val="150000"/>
              <a:buBlip>
                <a:blip r:embed="rId8"/>
              </a:buBlip>
            </a:pPr>
            <a:r>
              <a:rPr lang="en-US" sz="900" dirty="0" smtClean="0">
                <a:cs typeface="Open Sans"/>
              </a:rPr>
              <a:t>Requirements </a:t>
            </a:r>
            <a:r>
              <a:rPr lang="en-US" sz="900" dirty="0">
                <a:cs typeface="Open Sans"/>
              </a:rPr>
              <a:t>Gathering: Identifying and Interviewing Stakeholders</a:t>
            </a:r>
          </a:p>
          <a:p>
            <a:pPr marL="228600" indent="-228600">
              <a:spcAft>
                <a:spcPts val="600"/>
              </a:spcAft>
              <a:buSzPct val="150000"/>
              <a:buBlip>
                <a:blip r:embed="rId8"/>
              </a:buBlip>
            </a:pPr>
            <a:r>
              <a:rPr lang="en-US" sz="900" dirty="0" smtClean="0">
                <a:cs typeface="Open Sans"/>
              </a:rPr>
              <a:t>Creating </a:t>
            </a:r>
            <a:r>
              <a:rPr lang="en-US" sz="900" dirty="0">
                <a:cs typeface="Open Sans"/>
              </a:rPr>
              <a:t>a Project Charter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582244" y="4720591"/>
            <a:ext cx="2977115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Aft>
                <a:spcPts val="600"/>
              </a:spcAft>
              <a:buSzPct val="150000"/>
              <a:buBlip>
                <a:blip r:embed="rId8"/>
              </a:buBlip>
            </a:pPr>
            <a:r>
              <a:rPr lang="en-US" sz="900" dirty="0" smtClean="0">
                <a:cs typeface="Open Sans"/>
              </a:rPr>
              <a:t>Building an IT/Customer Alignment Plan and Examining Current </a:t>
            </a:r>
            <a:r>
              <a:rPr lang="en-US" sz="900" dirty="0">
                <a:cs typeface="Open Sans"/>
              </a:rPr>
              <a:t>IT/Customer Processes</a:t>
            </a:r>
          </a:p>
          <a:p>
            <a:pPr marL="228600" indent="-228600">
              <a:spcAft>
                <a:spcPts val="600"/>
              </a:spcAft>
              <a:buSzPct val="150000"/>
              <a:buBlip>
                <a:blip r:embed="rId8"/>
              </a:buBlip>
            </a:pPr>
            <a:r>
              <a:rPr lang="en-US" sz="900" dirty="0" smtClean="0">
                <a:cs typeface="Open Sans"/>
              </a:rPr>
              <a:t>Determining Target IT/Customer Processes</a:t>
            </a:r>
            <a:endParaRPr lang="en-US" sz="900" dirty="0">
              <a:cs typeface="Open Sans"/>
            </a:endParaRPr>
          </a:p>
          <a:p>
            <a:pPr marL="228600" indent="-228600">
              <a:spcAft>
                <a:spcPts val="600"/>
              </a:spcAft>
              <a:buSzPct val="150000"/>
              <a:buBlip>
                <a:blip r:embed="rId8"/>
              </a:buBlip>
            </a:pPr>
            <a:r>
              <a:rPr lang="en-US" sz="900" dirty="0" smtClean="0">
                <a:cs typeface="Open Sans"/>
              </a:rPr>
              <a:t>Closing Gaps, Determining and Prioritizing Initiatives</a:t>
            </a:r>
          </a:p>
          <a:p>
            <a:pPr marL="228600" indent="-228600">
              <a:spcAft>
                <a:spcPts val="600"/>
              </a:spcAft>
              <a:buSzPct val="150000"/>
              <a:buBlip>
                <a:blip r:embed="rId8"/>
              </a:buBlip>
            </a:pPr>
            <a:r>
              <a:rPr lang="en-US" sz="900" dirty="0" smtClean="0">
                <a:cs typeface="Open Sans"/>
              </a:rPr>
              <a:t>Refining the Organizational Design </a:t>
            </a:r>
            <a:endParaRPr lang="en-US" sz="900" dirty="0">
              <a:cs typeface="Open Sans"/>
            </a:endParaRPr>
          </a:p>
          <a:p>
            <a:pPr marL="228600" indent="-228600">
              <a:spcAft>
                <a:spcPts val="600"/>
              </a:spcAft>
              <a:buSzPct val="150000"/>
              <a:buBlip>
                <a:blip r:embed="rId8"/>
              </a:buBlip>
            </a:pPr>
            <a:r>
              <a:rPr lang="en-US" sz="900" dirty="0" smtClean="0">
                <a:cs typeface="Open Sans"/>
              </a:rPr>
              <a:t>Motivating IT Staff </a:t>
            </a:r>
            <a:endParaRPr lang="en-US" sz="900" dirty="0">
              <a:cs typeface="Open San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72977" y="4693540"/>
            <a:ext cx="18146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Aft>
                <a:spcPts val="600"/>
              </a:spcAft>
              <a:buSzPct val="150000"/>
              <a:buBlip>
                <a:blip r:embed="rId8"/>
              </a:buBlip>
            </a:pPr>
            <a:r>
              <a:rPr lang="en-US" sz="900" dirty="0" smtClean="0">
                <a:cs typeface="Open Sans"/>
              </a:rPr>
              <a:t>Creating the IT and Organizational Communication Plan </a:t>
            </a:r>
            <a:endParaRPr lang="en-US" sz="900" dirty="0">
              <a:cs typeface="Open Sans"/>
            </a:endParaRPr>
          </a:p>
          <a:p>
            <a:pPr marL="228600" indent="-228600">
              <a:spcAft>
                <a:spcPts val="600"/>
              </a:spcAft>
              <a:buSzPct val="150000"/>
              <a:buBlip>
                <a:blip r:embed="rId8"/>
              </a:buBlip>
            </a:pPr>
            <a:r>
              <a:rPr lang="en-US" sz="900" dirty="0" smtClean="0">
                <a:cs typeface="Open Sans"/>
              </a:rPr>
              <a:t>Designing a Training Plan </a:t>
            </a:r>
            <a:endParaRPr lang="en-US" sz="900" dirty="0">
              <a:cs typeface="Open Sans"/>
            </a:endParaRPr>
          </a:p>
          <a:p>
            <a:pPr marL="228600" indent="-228600">
              <a:spcAft>
                <a:spcPts val="600"/>
              </a:spcAft>
              <a:buSzPct val="150000"/>
              <a:buBlip>
                <a:blip r:embed="rId8"/>
              </a:buBlip>
            </a:pPr>
            <a:r>
              <a:rPr lang="en-US" sz="900" dirty="0" smtClean="0">
                <a:cs typeface="Open Sans"/>
              </a:rPr>
              <a:t>Moving </a:t>
            </a:r>
            <a:r>
              <a:rPr lang="en-US" sz="900" dirty="0">
                <a:cs typeface="Open Sans"/>
              </a:rPr>
              <a:t>Forward with </a:t>
            </a:r>
            <a:r>
              <a:rPr lang="en-US" sz="900" dirty="0" smtClean="0">
                <a:cs typeface="Open Sans"/>
              </a:rPr>
              <a:t>Implementation</a:t>
            </a:r>
            <a:endParaRPr lang="en-US" sz="900" dirty="0">
              <a:cs typeface="Open Sans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41" name="Picture 3">
              <a:hlinkClick r:id="rId9"/>
            </p:cNvPr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" name="Picture 41" descr="itrg-logo.png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4497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54190" y="260648"/>
            <a:ext cx="8523110" cy="864096"/>
          </a:xfrm>
        </p:spPr>
        <p:txBody>
          <a:bodyPr/>
          <a:lstStyle/>
          <a:p>
            <a:r>
              <a:rPr lang="en-US" dirty="0" smtClean="0"/>
              <a:t>Use Info-Tech’s methodology to take </a:t>
            </a:r>
            <a:r>
              <a:rPr lang="en-US" dirty="0"/>
              <a:t>a </a:t>
            </a:r>
            <a:r>
              <a:rPr lang="en-US" dirty="0" smtClean="0"/>
              <a:t>holistic, step-by-step approach </a:t>
            </a:r>
            <a:r>
              <a:rPr lang="en-US" dirty="0"/>
              <a:t>to </a:t>
            </a:r>
            <a:r>
              <a:rPr lang="en-US" dirty="0" smtClean="0"/>
              <a:t>align IT with </a:t>
            </a:r>
            <a:r>
              <a:rPr lang="en-US" dirty="0"/>
              <a:t>the end customer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84541" y="1698605"/>
            <a:ext cx="1452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Assess Current State and Identify Gaps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69403" y="1682711"/>
            <a:ext cx="1452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Define Future State for App Maintenance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4190" y="5349164"/>
            <a:ext cx="8435621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CA" sz="1200" dirty="0" smtClean="0">
                <a:solidFill>
                  <a:srgbClr val="333333"/>
                </a:solidFill>
              </a:rPr>
              <a:t>Whether you engage Info-Tech, a third-party facilitator, or you do it yourself, we recommend you kick off this project over a four-day period to get as much of it done as possible and improve the changes of its success. The following slides walk you through a proposed schedule for doing so. This is also the schedule that Info-Tech facilitators use when they come onsite to work through this project with you.</a:t>
            </a:r>
            <a:endParaRPr lang="en-CA" sz="1200" dirty="0">
              <a:solidFill>
                <a:srgbClr val="333333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4190" y="3907104"/>
            <a:ext cx="8435621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CA" sz="1200" dirty="0"/>
              <a:t>Info-Tech’s </a:t>
            </a:r>
            <a:r>
              <a:rPr lang="en-CA" sz="1200" dirty="0" smtClean="0"/>
              <a:t>approach for aligning IT with the end customer equips you with the tools you need to take a holistic, step-by-step approach to ensure your project is a success. This methodology is grounded in process change. Info-Tech believes that for a project like this, if you do not change the process, you can’t expect anything to happen. However, Info-Tech recognizes that changing the process is not a standalone solution. Info-Tech’s methodology also provides you with the necessary tools to support process changes. This includes support regarding organizational design, staff motivation, and creating communication and training plans. </a:t>
            </a:r>
            <a:endParaRPr lang="en-US" sz="12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354190" y="5216746"/>
            <a:ext cx="8403143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399039" y="1461829"/>
            <a:ext cx="8345923" cy="2243750"/>
            <a:chOff x="398862" y="1302089"/>
            <a:chExt cx="8345923" cy="2243750"/>
          </a:xfrm>
        </p:grpSpPr>
        <p:sp>
          <p:nvSpPr>
            <p:cNvPr id="8" name="Rectangle 7"/>
            <p:cNvSpPr/>
            <p:nvPr/>
          </p:nvSpPr>
          <p:spPr>
            <a:xfrm>
              <a:off x="828211" y="1304195"/>
              <a:ext cx="1486675" cy="5676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Phase 1: Launch</a:t>
              </a:r>
              <a:endParaRPr lang="en-US" sz="1400" b="1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828487" y="1302658"/>
              <a:ext cx="1486675" cy="5676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Phase 2: </a:t>
              </a:r>
            </a:p>
            <a:p>
              <a:pPr algn="ctr"/>
              <a:r>
                <a:rPr lang="en-US" sz="1400" b="1" dirty="0" smtClean="0"/>
                <a:t>Plan </a:t>
              </a:r>
              <a:endParaRPr lang="en-US" sz="1400" b="1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98862" y="1947447"/>
              <a:ext cx="1093791" cy="763189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1100" b="1" dirty="0" smtClean="0"/>
                <a:t>1.1</a:t>
              </a:r>
            </a:p>
            <a:p>
              <a:pPr algn="ctr"/>
              <a:r>
                <a:rPr lang="en-US" sz="1100" dirty="0" smtClean="0"/>
                <a:t>Investigate Challenges and Benefits</a:t>
              </a:r>
              <a:endParaRPr lang="en-US" sz="1100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589905" y="1947708"/>
              <a:ext cx="1093791" cy="763189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1100" b="1" dirty="0" smtClean="0"/>
                <a:t>1.2 </a:t>
              </a:r>
            </a:p>
            <a:p>
              <a:pPr algn="ctr"/>
              <a:r>
                <a:rPr lang="en-US" sz="1100" dirty="0" smtClean="0"/>
                <a:t>Build the Project Charter</a:t>
              </a:r>
              <a:endParaRPr lang="en-US" sz="1100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837198" y="1947446"/>
              <a:ext cx="1093791" cy="763189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1100" b="1" dirty="0" smtClean="0"/>
                <a:t>2.1</a:t>
              </a:r>
              <a:r>
                <a:rPr lang="en-US" sz="1100" dirty="0" smtClean="0"/>
                <a:t> </a:t>
              </a:r>
            </a:p>
            <a:p>
              <a:pPr algn="ctr"/>
              <a:r>
                <a:rPr lang="en-US" sz="1100" dirty="0" smtClean="0"/>
                <a:t>Assess Current Processes</a:t>
              </a:r>
              <a:endParaRPr lang="en-US" sz="1100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024928" y="1947967"/>
              <a:ext cx="1093791" cy="763189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1100" b="1" dirty="0" smtClean="0"/>
                <a:t>2.2</a:t>
              </a:r>
              <a:r>
                <a:rPr lang="en-US" sz="1100" dirty="0" smtClean="0"/>
                <a:t> </a:t>
              </a:r>
            </a:p>
            <a:p>
              <a:pPr algn="ctr"/>
              <a:r>
                <a:rPr lang="en-US" sz="1100" dirty="0" smtClean="0"/>
                <a:t>Select Target Processes</a:t>
              </a:r>
              <a:endParaRPr lang="en-US" sz="1100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212658" y="1942214"/>
              <a:ext cx="1093791" cy="763189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1100" b="1" dirty="0" smtClean="0"/>
                <a:t>2.3</a:t>
              </a:r>
              <a:r>
                <a:rPr lang="en-US" sz="1100" dirty="0" smtClean="0"/>
                <a:t> </a:t>
              </a:r>
            </a:p>
            <a:p>
              <a:pPr algn="ctr"/>
              <a:r>
                <a:rPr lang="en-US" sz="1100" dirty="0" smtClean="0"/>
                <a:t>Determine Process Modifications</a:t>
              </a:r>
              <a:endParaRPr lang="en-US" sz="1100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571823" y="2782649"/>
              <a:ext cx="1093791" cy="763189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1100" b="1" dirty="0" smtClean="0"/>
                <a:t>2.5</a:t>
              </a:r>
              <a:r>
                <a:rPr lang="en-US" sz="1100" dirty="0" smtClean="0"/>
                <a:t> </a:t>
              </a:r>
            </a:p>
            <a:p>
              <a:pPr algn="ctr"/>
              <a:r>
                <a:rPr lang="en-US" sz="1100" dirty="0" smtClean="0"/>
                <a:t>Motivate IT Staff</a:t>
              </a:r>
              <a:endParaRPr lang="en-US" sz="1100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381995" y="2782650"/>
              <a:ext cx="1093791" cy="763189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1100" b="1" dirty="0" smtClean="0"/>
                <a:t>2.4</a:t>
              </a:r>
              <a:r>
                <a:rPr lang="en-US" sz="1100" dirty="0" smtClean="0"/>
                <a:t> </a:t>
              </a:r>
            </a:p>
            <a:p>
              <a:pPr algn="ctr"/>
              <a:r>
                <a:rPr lang="en-US" sz="1100" dirty="0" smtClean="0"/>
                <a:t>Refine the Organizational Design </a:t>
              </a:r>
              <a:endParaRPr lang="en-US" sz="1100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650994" y="1942213"/>
              <a:ext cx="1093791" cy="763189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1100" b="1" dirty="0" smtClean="0"/>
                <a:t>3.2</a:t>
              </a:r>
              <a:r>
                <a:rPr lang="en-US" sz="1100" dirty="0" smtClean="0"/>
                <a:t> </a:t>
              </a:r>
            </a:p>
            <a:p>
              <a:pPr algn="ctr"/>
              <a:r>
                <a:rPr lang="en-US" sz="1100" dirty="0" smtClean="0"/>
                <a:t>Train IT Staff</a:t>
              </a:r>
              <a:endParaRPr lang="en-US" sz="1100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459951" y="1942213"/>
              <a:ext cx="1093791" cy="763189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1100" b="1" dirty="0" smtClean="0"/>
                <a:t>3.1 </a:t>
              </a:r>
              <a:r>
                <a:rPr lang="en-US" sz="1100" dirty="0" smtClean="0"/>
                <a:t>Communicate Effectively</a:t>
              </a:r>
              <a:endParaRPr lang="en-US" sz="1100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828763" y="1302089"/>
              <a:ext cx="1486675" cy="5676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Phase 3: Implement</a:t>
              </a:r>
              <a:endParaRPr lang="en-US" sz="1400" b="1" dirty="0"/>
            </a:p>
          </p:txBody>
        </p:sp>
        <p:cxnSp>
          <p:nvCxnSpPr>
            <p:cNvPr id="10" name="Straight Arrow Connector 9"/>
            <p:cNvCxnSpPr>
              <a:stCxn id="8" idx="3"/>
              <a:endCxn id="28" idx="1"/>
            </p:cNvCxnSpPr>
            <p:nvPr/>
          </p:nvCxnSpPr>
          <p:spPr>
            <a:xfrm flipV="1">
              <a:off x="2314886" y="1586496"/>
              <a:ext cx="1513601" cy="153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28" idx="3"/>
              <a:endCxn id="39" idx="1"/>
            </p:cNvCxnSpPr>
            <p:nvPr/>
          </p:nvCxnSpPr>
          <p:spPr>
            <a:xfrm flipV="1">
              <a:off x="5315162" y="1585927"/>
              <a:ext cx="1513601" cy="56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43" name="Line 45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2769125" y="2101952"/>
            <a:ext cx="5373" cy="1603624"/>
          </a:xfrm>
          <a:prstGeom prst="line">
            <a:avLst/>
          </a:prstGeom>
          <a:noFill/>
          <a:ln w="28575" cap="rnd">
            <a:solidFill>
              <a:srgbClr val="969696"/>
            </a:solidFill>
            <a:prstDash val="sysDot"/>
            <a:round/>
            <a:headEnd/>
            <a:tailEnd type="none" w="lg" len="sm"/>
          </a:ln>
          <a:effectLst/>
        </p:spPr>
        <p:txBody>
          <a:bodyPr wrap="square" lIns="82124" tIns="41061" rIns="82124" bIns="41061" anchor="ctr">
            <a:spAutoFit/>
          </a:bodyPr>
          <a:lstStyle/>
          <a:p>
            <a:pPr algn="l"/>
            <a:endParaRPr lang="en-US" dirty="0">
              <a:solidFill>
                <a:srgbClr val="333333"/>
              </a:solidFill>
            </a:endParaRPr>
          </a:p>
        </p:txBody>
      </p:sp>
      <p:sp>
        <p:nvSpPr>
          <p:cNvPr id="44" name="Line 4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6377743" y="2101952"/>
            <a:ext cx="5373" cy="1603624"/>
          </a:xfrm>
          <a:prstGeom prst="line">
            <a:avLst/>
          </a:prstGeom>
          <a:noFill/>
          <a:ln w="28575" cap="rnd">
            <a:solidFill>
              <a:srgbClr val="969696"/>
            </a:solidFill>
            <a:prstDash val="sysDot"/>
            <a:round/>
            <a:headEnd/>
            <a:tailEnd type="none" w="lg" len="sm"/>
          </a:ln>
          <a:effectLst/>
        </p:spPr>
        <p:txBody>
          <a:bodyPr wrap="square" lIns="82124" tIns="41061" rIns="82124" bIns="41061" anchor="ctr">
            <a:spAutoFit/>
          </a:bodyPr>
          <a:lstStyle/>
          <a:p>
            <a:pPr algn="l"/>
            <a:endParaRPr lang="en-US" dirty="0">
              <a:solidFill>
                <a:srgbClr val="333333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26" name="Picture 3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29" descr="itrg-logo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6188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Four-Day </a:t>
            </a:r>
            <a:r>
              <a:rPr lang="en-CA" dirty="0"/>
              <a:t>Kick-Off: Align IT with the </a:t>
            </a:r>
            <a:r>
              <a:rPr lang="en-CA" dirty="0" smtClean="0"/>
              <a:t>real end customer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876329"/>
              </p:ext>
            </p:extLst>
          </p:nvPr>
        </p:nvGraphicFramePr>
        <p:xfrm>
          <a:off x="302692" y="1328057"/>
          <a:ext cx="8568952" cy="4602285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038747"/>
                <a:gridCol w="1322349"/>
                <a:gridCol w="3294980"/>
                <a:gridCol w="1155808"/>
                <a:gridCol w="1757068"/>
              </a:tblGrid>
              <a:tr h="53703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Time</a:t>
                      </a:r>
                      <a:endParaRPr lang="en-US" sz="1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Activity</a:t>
                      </a:r>
                      <a:endParaRPr lang="en-US" sz="1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Goals</a:t>
                      </a:r>
                      <a:endParaRPr lang="en-US" sz="1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Attendees</a:t>
                      </a:r>
                      <a:endParaRPr lang="en-US" sz="1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Deliverables</a:t>
                      </a:r>
                      <a:endParaRPr lang="en-US" sz="1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10481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Day 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</a:rPr>
                        <a:t>Morning</a:t>
                      </a:r>
                      <a:endParaRPr lang="en-US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Project Kick-Off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31775" indent="-231775"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00" dirty="0" smtClean="0">
                          <a:solidFill>
                            <a:srgbClr val="333333"/>
                          </a:solidFill>
                        </a:rPr>
                        <a:t>Understand objectives, schedule, and commitment for the week.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CA" sz="1000" dirty="0" smtClean="0">
                          <a:solidFill>
                            <a:srgbClr val="333333"/>
                          </a:solidFill>
                        </a:rPr>
                        <a:t>Project Team</a:t>
                      </a:r>
                      <a:endParaRPr lang="en-CA" sz="1000" dirty="0">
                        <a:solidFill>
                          <a:srgbClr val="3333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17413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1.1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sz="1000" dirty="0" smtClean="0"/>
                        <a:t>Investigate the Challenges and Review the Benefits of Aligning IT with the End</a:t>
                      </a:r>
                      <a:r>
                        <a:rPr lang="en-US" sz="1000" baseline="0" dirty="0" smtClean="0"/>
                        <a:t> Customer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31775" marR="0" indent="-2317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333333"/>
                          </a:solidFill>
                        </a:rPr>
                        <a:t>Assess if it’s suitable to move forward with aligning your IT department with the customer.</a:t>
                      </a:r>
                    </a:p>
                    <a:p>
                      <a:pPr marL="231775" indent="-231775"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00" dirty="0" smtClean="0">
                          <a:solidFill>
                            <a:srgbClr val="333333"/>
                          </a:solidFill>
                        </a:rPr>
                        <a:t>Develop an IT department that understands the needs of the organization’s customer in order to create a better customer experience as determined by loyalty and satisfaction.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00" kern="1200" dirty="0" smtClean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CIO</a:t>
                      </a:r>
                    </a:p>
                    <a:p>
                      <a:pPr marL="231775" marR="0" lvl="0" indent="-231775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00" kern="1200" dirty="0" smtClean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Senior IT Analysts and Designers</a:t>
                      </a:r>
                    </a:p>
                    <a:p>
                      <a:pPr marL="231775" marR="0" lvl="0" indent="-231775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00" kern="1200" dirty="0" smtClean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Business Unit Heads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0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 and Customer Alignment Readiness Checklist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373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Day 1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</a:rPr>
                        <a:t> Afternoon</a:t>
                      </a:r>
                      <a:endParaRPr lang="en-US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dk1"/>
                          </a:solidFill>
                        </a:rPr>
                        <a:t>1.2: Build the IT and Customer Alignment Project Charter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00" kern="1200" dirty="0" smtClean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A clear definition of the scope for the IT and customer alignment project.</a:t>
                      </a:r>
                    </a:p>
                    <a:p>
                      <a:pPr marL="231775" marR="0" lvl="0" indent="-231775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00" kern="1200" dirty="0" smtClean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Identification of key stakeholders, business drivers, and project fit with business drivers.</a:t>
                      </a:r>
                    </a:p>
                    <a:p>
                      <a:pPr marL="231775" marR="0" lvl="0" indent="-231775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00" kern="1200" dirty="0" smtClean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Identification of key metrics that will be used to gauge project success.</a:t>
                      </a:r>
                    </a:p>
                    <a:p>
                      <a:pPr marL="231775" marR="0" lvl="0" indent="-231775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00" kern="1200" dirty="0" smtClean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Approval to move forward with project.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00" kern="1200" dirty="0" smtClean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CIO</a:t>
                      </a:r>
                    </a:p>
                    <a:p>
                      <a:pPr marL="231775" marR="0" lvl="0" indent="-231775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00" kern="1200" dirty="0" smtClean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Senior IT Analysts and Designers</a:t>
                      </a:r>
                    </a:p>
                    <a:p>
                      <a:pPr marL="231775" marR="0" lvl="0" indent="-231775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00" kern="1200" dirty="0" smtClean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Business Unit Heads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000" i="1" kern="1200" dirty="0" smtClean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IT and Customer Alignment Stakeholder Interview Guide</a:t>
                      </a:r>
                    </a:p>
                    <a:p>
                      <a:pPr marL="114300" marR="0" lvl="0" indent="-1143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000" i="1" kern="1200" dirty="0" smtClean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IT and Customer Alignment Project Charter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6" name="Picture 3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6" descr="itrg-logo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666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Four-Day </a:t>
            </a:r>
            <a:r>
              <a:rPr lang="en-CA" dirty="0"/>
              <a:t>Kick-Off: Align IT with the </a:t>
            </a:r>
            <a:r>
              <a:rPr lang="en-CA" dirty="0" smtClean="0"/>
              <a:t>real end customer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574793"/>
              </p:ext>
            </p:extLst>
          </p:nvPr>
        </p:nvGraphicFramePr>
        <p:xfrm>
          <a:off x="302692" y="1328057"/>
          <a:ext cx="8568952" cy="3691804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038747"/>
                <a:gridCol w="1322349"/>
                <a:gridCol w="3294980"/>
                <a:gridCol w="1155808"/>
                <a:gridCol w="1757068"/>
              </a:tblGrid>
              <a:tr h="53703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Time</a:t>
                      </a:r>
                      <a:endParaRPr lang="en-US" sz="1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Activity</a:t>
                      </a:r>
                      <a:endParaRPr lang="en-US" sz="1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Goals</a:t>
                      </a:r>
                      <a:endParaRPr lang="en-US" sz="1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Attendees</a:t>
                      </a:r>
                      <a:endParaRPr lang="en-US" sz="1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Deliverables</a:t>
                      </a:r>
                      <a:endParaRPr lang="en-US" sz="1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174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Day 2 Morning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2.1: 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Assess the </a:t>
                      </a:r>
                      <a:r>
                        <a:rPr lang="en-US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Current 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tate 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 </a:t>
                      </a:r>
                      <a:r>
                        <a:rPr lang="en-US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</a:t>
                      </a:r>
                      <a:r>
                        <a:rPr lang="en-US" sz="10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en-US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Customer Processes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0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Recognize the ways in which IT impacts the organization’s </a:t>
                      </a:r>
                      <a:r>
                        <a:rPr lang="en-US" sz="1000" kern="1200" dirty="0" smtClean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customer.</a:t>
                      </a:r>
                      <a:endParaRPr lang="en-US" sz="1000" kern="1200" dirty="0">
                        <a:solidFill>
                          <a:srgbClr val="3333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31775" marR="0" lvl="0" indent="-231775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0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Define current </a:t>
                      </a:r>
                      <a:r>
                        <a:rPr lang="en-US" sz="1000" kern="1200" dirty="0" smtClean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r>
                        <a:rPr lang="en-US" sz="1000" kern="1200" baseline="0" dirty="0" smtClean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 and c</a:t>
                      </a:r>
                      <a:r>
                        <a:rPr lang="en-US" sz="1000" kern="1200" dirty="0" smtClean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ustomer processes.</a:t>
                      </a:r>
                    </a:p>
                    <a:p>
                      <a:pPr marL="231775" marR="0" lvl="0" indent="-231775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00" kern="1200" dirty="0" smtClean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Identify root causes</a:t>
                      </a:r>
                      <a:r>
                        <a:rPr lang="en-US" sz="1000" kern="1200" baseline="0" dirty="0" smtClean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 of issues with current processes.</a:t>
                      </a:r>
                      <a:endParaRPr lang="en-US" sz="1000" kern="1200" dirty="0" smtClean="0">
                        <a:solidFill>
                          <a:srgbClr val="3333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0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CIO</a:t>
                      </a:r>
                    </a:p>
                    <a:p>
                      <a:pPr marL="231775" marR="0" lvl="0" indent="-231775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0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Senior IT Analysts and Designers</a:t>
                      </a:r>
                    </a:p>
                    <a:p>
                      <a:pPr marL="231775" marR="0" lvl="0" indent="-231775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0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Business Unit Heads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Workbook: Processes Current State Section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373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Day 2 Afternoon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2.2: Select Target IT</a:t>
                      </a:r>
                      <a:r>
                        <a:rPr lang="en-US" sz="10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en-US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Customer Processes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00" kern="1200" dirty="0" smtClean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Realize </a:t>
                      </a:r>
                      <a:r>
                        <a:rPr lang="en-US" sz="100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opportunities for IT to demonstrate </a:t>
                      </a:r>
                      <a:r>
                        <a:rPr lang="en-US" sz="1000" kern="1200" dirty="0" smtClean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customer-centricity. </a:t>
                      </a:r>
                    </a:p>
                    <a:p>
                      <a:pPr marL="231775" marR="0" lvl="0" indent="-231775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00" kern="1200" dirty="0" smtClean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Assess </a:t>
                      </a:r>
                      <a:r>
                        <a:rPr lang="en-US" sz="100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the appropriateness of each opportunity as it pertains to your unique </a:t>
                      </a:r>
                      <a:r>
                        <a:rPr lang="en-US" sz="1000" kern="1200" dirty="0" smtClean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situation.</a:t>
                      </a:r>
                    </a:p>
                    <a:p>
                      <a:pPr marL="231775" marR="0" lvl="0" indent="-231775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00" kern="1200" dirty="0" smtClean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Map</a:t>
                      </a:r>
                      <a:r>
                        <a:rPr lang="en-US" sz="1000" kern="1200" baseline="0" dirty="0" smtClean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 target processes.</a:t>
                      </a:r>
                      <a:endParaRPr lang="en-US" sz="1000" kern="1200" dirty="0">
                        <a:solidFill>
                          <a:srgbClr val="3333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0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CIO</a:t>
                      </a:r>
                    </a:p>
                    <a:p>
                      <a:pPr marL="231775" marR="0" lvl="0" indent="-231775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0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Senior IT Analysts and Designers</a:t>
                      </a:r>
                    </a:p>
                    <a:p>
                      <a:pPr marL="231775" marR="0" lvl="0" indent="-231775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0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Business Unit Heads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Workbook: Processes 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Target 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State Section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6" name="Picture 3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6" descr="itrg-logo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0781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Four-Day </a:t>
            </a:r>
            <a:r>
              <a:rPr lang="en-CA" dirty="0"/>
              <a:t>Kick-Off: Align IT with the </a:t>
            </a:r>
            <a:r>
              <a:rPr lang="en-CA" dirty="0" smtClean="0"/>
              <a:t>real end customer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565656"/>
              </p:ext>
            </p:extLst>
          </p:nvPr>
        </p:nvGraphicFramePr>
        <p:xfrm>
          <a:off x="302692" y="1328056"/>
          <a:ext cx="8568952" cy="4489998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038747"/>
                <a:gridCol w="1322349"/>
                <a:gridCol w="3294980"/>
                <a:gridCol w="1155808"/>
                <a:gridCol w="1757068"/>
              </a:tblGrid>
              <a:tr h="549296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Time</a:t>
                      </a:r>
                      <a:endParaRPr lang="en-US" sz="1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Activity</a:t>
                      </a:r>
                      <a:endParaRPr lang="en-US" sz="1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Goals</a:t>
                      </a:r>
                      <a:endParaRPr lang="en-US" sz="1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Attendees</a:t>
                      </a:r>
                      <a:endParaRPr lang="en-US" sz="1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Deliverables</a:t>
                      </a:r>
                      <a:endParaRPr lang="en-US" sz="1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533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Day 3 Morning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2.3: 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Determine Process Modifications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00" kern="1200" dirty="0" smtClean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Determine </a:t>
                      </a:r>
                      <a:r>
                        <a:rPr lang="en-US" sz="100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gaps between current and target </a:t>
                      </a:r>
                      <a:r>
                        <a:rPr lang="en-US" sz="1000" kern="1200" dirty="0" smtClean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processes.</a:t>
                      </a:r>
                      <a:endParaRPr lang="en-US" sz="1000" kern="1200" dirty="0">
                        <a:solidFill>
                          <a:srgbClr val="3333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31775" marR="0" lvl="0" indent="-231775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0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Identify and prioritize initiatives necessary to close </a:t>
                      </a:r>
                      <a:r>
                        <a:rPr lang="en-US" sz="1000" kern="1200" dirty="0" smtClean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gaps.</a:t>
                      </a:r>
                      <a:endParaRPr lang="en-US" sz="1000" kern="1200" dirty="0">
                        <a:solidFill>
                          <a:srgbClr val="3333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0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CIO</a:t>
                      </a:r>
                    </a:p>
                    <a:p>
                      <a:pPr marL="231775" marR="0" lvl="0" indent="-231775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0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Senior IT Analysts and Designers</a:t>
                      </a:r>
                    </a:p>
                    <a:p>
                      <a:pPr marL="231775" marR="0" lvl="0" indent="-231775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0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Business Unit Heads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0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Workbook: Processes Gaps Section </a:t>
                      </a:r>
                    </a:p>
                    <a:p>
                      <a:pPr marL="0" marR="0" lvl="0" indent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itchFamily="34" charset="0"/>
                        <a:buNone/>
                      </a:pPr>
                      <a:endParaRPr lang="en-US" sz="1000" kern="1200" dirty="0">
                        <a:solidFill>
                          <a:srgbClr val="3333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5873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Day 3 Afternoon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2.4: 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Refine the Organizational Design </a:t>
                      </a:r>
                      <a:endParaRPr lang="en-US" sz="10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0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Examine options for embedding IT in the </a:t>
                      </a:r>
                      <a:r>
                        <a:rPr lang="en-US" sz="1000" kern="1200" dirty="0" smtClean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business.</a:t>
                      </a:r>
                      <a:endParaRPr lang="en-US" sz="1000" kern="1200" dirty="0">
                        <a:solidFill>
                          <a:srgbClr val="3333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31775" marR="0" lvl="0" indent="-231775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00" kern="1200" dirty="0" smtClean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Right-size</a:t>
                      </a:r>
                      <a:r>
                        <a:rPr lang="en-US" sz="1000" kern="1200" baseline="0" dirty="0" smtClean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 options for your unique situation.</a:t>
                      </a:r>
                      <a:endParaRPr lang="en-US" sz="1000" kern="1200" dirty="0">
                        <a:solidFill>
                          <a:srgbClr val="3333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31775" marR="0" lvl="0" indent="-231775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0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Outline </a:t>
                      </a:r>
                      <a:r>
                        <a:rPr lang="en-US" sz="1000" kern="1200" dirty="0" smtClean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organizational design initiatives. </a:t>
                      </a:r>
                      <a:endParaRPr lang="en-US" sz="1000" kern="1200" dirty="0">
                        <a:solidFill>
                          <a:srgbClr val="3333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00" kern="1200" dirty="0" smtClean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CIO</a:t>
                      </a:r>
                    </a:p>
                    <a:p>
                      <a:pPr marL="231775" marR="0" lvl="0" indent="-231775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00" kern="1200" dirty="0" smtClean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Business Unit Heads</a:t>
                      </a:r>
                      <a:endParaRPr lang="en-US" sz="1000" kern="1200" dirty="0">
                        <a:solidFill>
                          <a:srgbClr val="3333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0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Workbook: Organizational Design Section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6" name="Picture 3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6" descr="itrg-logo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9785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Four-Day </a:t>
            </a:r>
            <a:r>
              <a:rPr lang="en-CA" dirty="0"/>
              <a:t>Kick-Off: Align IT with the </a:t>
            </a:r>
            <a:r>
              <a:rPr lang="en-CA" dirty="0" smtClean="0"/>
              <a:t>real end customer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011798"/>
              </p:ext>
            </p:extLst>
          </p:nvPr>
        </p:nvGraphicFramePr>
        <p:xfrm>
          <a:off x="302692" y="1328057"/>
          <a:ext cx="8568952" cy="472383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038747"/>
                <a:gridCol w="1322349"/>
                <a:gridCol w="3294980"/>
                <a:gridCol w="1155808"/>
                <a:gridCol w="1757068"/>
              </a:tblGrid>
              <a:tr h="431461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Time</a:t>
                      </a:r>
                      <a:endParaRPr lang="en-US" sz="1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Activity</a:t>
                      </a:r>
                      <a:endParaRPr lang="en-US" sz="1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Goals</a:t>
                      </a:r>
                      <a:endParaRPr lang="en-US" sz="1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Attendees</a:t>
                      </a:r>
                      <a:endParaRPr lang="en-US" sz="1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Deliverables</a:t>
                      </a:r>
                      <a:endParaRPr lang="en-US" sz="1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387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Day 4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</a:rPr>
                        <a:t>Morning</a:t>
                      </a:r>
                      <a:endParaRPr lang="en-US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2.5: Motivate 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 Staff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00" kern="1200" dirty="0" smtClean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Recognize </a:t>
                      </a:r>
                      <a:r>
                        <a:rPr lang="en-US" sz="100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the importance of </a:t>
                      </a:r>
                      <a:r>
                        <a:rPr lang="en-US" sz="1000" kern="1200" dirty="0" smtClean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aligning </a:t>
                      </a:r>
                      <a:r>
                        <a:rPr lang="en-US" sz="100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performance targets to </a:t>
                      </a:r>
                      <a:r>
                        <a:rPr lang="en-US" sz="1000" kern="1200" dirty="0" smtClean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processes.</a:t>
                      </a:r>
                      <a:endParaRPr lang="en-US" sz="1000" kern="1200" dirty="0">
                        <a:solidFill>
                          <a:srgbClr val="3333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31775" marR="0" lvl="0" indent="-231775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0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Examine IT’s current metrics and </a:t>
                      </a:r>
                      <a:r>
                        <a:rPr lang="en-US" sz="1000" kern="1200" dirty="0" smtClean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incentives.</a:t>
                      </a:r>
                      <a:endParaRPr lang="en-US" sz="1000" kern="1200" dirty="0">
                        <a:solidFill>
                          <a:srgbClr val="3333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31775" marR="0" lvl="0" indent="-231775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0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Select customer metrics for </a:t>
                      </a:r>
                      <a:r>
                        <a:rPr lang="en-US" sz="1000" kern="1200" dirty="0" smtClean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IT.</a:t>
                      </a:r>
                    </a:p>
                    <a:p>
                      <a:pPr marL="231775" marR="0" lvl="0" indent="-231775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Understand what motivates IT staff.</a:t>
                      </a:r>
                    </a:p>
                    <a:p>
                      <a:pPr marL="231775" marR="0" lvl="0" indent="-231775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00" kern="1200" dirty="0" smtClean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Determine </a:t>
                      </a:r>
                      <a:r>
                        <a:rPr lang="en-US" sz="100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motivation </a:t>
                      </a:r>
                      <a:r>
                        <a:rPr lang="en-US" sz="1000" kern="1200" dirty="0" smtClean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strategy.</a:t>
                      </a:r>
                      <a:endParaRPr lang="en-US" sz="1000" kern="1200" dirty="0">
                        <a:solidFill>
                          <a:srgbClr val="3333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0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CIO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0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Workbook: </a:t>
                      </a:r>
                      <a:r>
                        <a:rPr lang="en-US" sz="1000" kern="1200" dirty="0" smtClean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Motivation </a:t>
                      </a:r>
                      <a:r>
                        <a:rPr lang="en-US" sz="100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Section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083154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Day 4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</a:rPr>
                        <a:t>Afternoon</a:t>
                      </a:r>
                      <a:endParaRPr lang="en-US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3.1: Communicate Effectively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0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Create the </a:t>
                      </a:r>
                      <a:r>
                        <a:rPr lang="en-US" sz="1000" kern="1200" dirty="0" smtClean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vision.</a:t>
                      </a:r>
                    </a:p>
                    <a:p>
                      <a:pPr marL="231775" marR="0" lvl="0" indent="-231775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00" kern="1200" dirty="0" smtClean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Effectively </a:t>
                      </a:r>
                      <a:r>
                        <a:rPr lang="en-US" sz="100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communicate changes to both IT and organizational </a:t>
                      </a:r>
                      <a:r>
                        <a:rPr lang="en-US" sz="1000" kern="1200" dirty="0" smtClean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stakeholders.</a:t>
                      </a:r>
                      <a:endParaRPr lang="en-US" sz="1000" kern="1200" dirty="0">
                        <a:solidFill>
                          <a:srgbClr val="3333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0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CIO</a:t>
                      </a:r>
                    </a:p>
                    <a:p>
                      <a:pPr marL="231775" marR="0" lvl="0" indent="-231775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00" kern="1200" dirty="0" smtClean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Business Unit Heads</a:t>
                      </a:r>
                      <a:r>
                        <a:rPr lang="en-US" sz="100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Proposed Communication Plan </a:t>
                      </a:r>
                    </a:p>
                    <a:p>
                      <a:pPr marL="231775" marR="0" lvl="0" indent="-231775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00" kern="1200" dirty="0" smtClean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Proposed</a:t>
                      </a:r>
                      <a:r>
                        <a:rPr lang="en-US" sz="1000" kern="1200" baseline="0" dirty="0" smtClean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kern="1200" dirty="0" smtClean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Communication Deck</a:t>
                      </a:r>
                      <a:endParaRPr lang="en-US" sz="1000" kern="1200" dirty="0">
                        <a:solidFill>
                          <a:srgbClr val="3333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4300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3.2: Train</a:t>
                      </a:r>
                      <a:r>
                        <a:rPr lang="en-US" sz="10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IT Staff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Understand different training </a:t>
                      </a:r>
                      <a:r>
                        <a:rPr lang="en-US" sz="1000" kern="1200" dirty="0" smtClean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methods.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Select</a:t>
                      </a:r>
                      <a:r>
                        <a:rPr lang="en-US" sz="1000" kern="1200" baseline="0" dirty="0" smtClean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 the best method of training for your organization.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CIO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Business Unit Heads</a:t>
                      </a:r>
                      <a:endParaRPr lang="en-US" sz="1000" kern="1200" dirty="0">
                        <a:solidFill>
                          <a:srgbClr val="3333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Proposed</a:t>
                      </a:r>
                      <a:r>
                        <a:rPr lang="en-US" sz="1000" kern="1200" baseline="0" dirty="0" smtClean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kern="1200" dirty="0" smtClean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Training </a:t>
                      </a:r>
                      <a:r>
                        <a:rPr lang="en-US" sz="100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Plan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27437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Wrap-Up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333333"/>
                          </a:solidFill>
                        </a:rPr>
                        <a:t>Provide</a:t>
                      </a:r>
                      <a:r>
                        <a:rPr lang="en-US" sz="1000" baseline="0" dirty="0" smtClean="0">
                          <a:solidFill>
                            <a:srgbClr val="333333"/>
                          </a:solidFill>
                        </a:rPr>
                        <a:t> additional guidance on any outstanding topics or additional subject matter.</a:t>
                      </a:r>
                      <a:endParaRPr lang="en-US" sz="1000" dirty="0" smtClean="0">
                        <a:solidFill>
                          <a:srgbClr val="3333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Project Team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0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6" name="Picture 3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6" descr="itrg-logo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8869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a79565a41421d0e5a461827ab8a64c2a6dcf93"/>
  <p:tag name="ISPRING_RESOURCE_PATHS_HASH_2" val="f1a382b495be36a5eac85fd212e8114d493f05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a5tjlK6.E.x4CrBCUWjL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j8l48tp_UK_EHFusKahE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WEnvIeHi0yXIJdCj4IaU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j8l48tp_UK_EHFusKahE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Dkqd2eVOkW7ALzFwqzQs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Dkqd2eVOkW7ALzFwqzQs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Dkqd2eVOkW7ALzFwqzQs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Dkqd2eVOkW7ALzFwqzQs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OwXycjSQEmav5PD3GOPb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OwXycjSQEmav5PD3GOPb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a5tjlK6.E.x4CrBCUWjL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j8l48tp_UK_EHFusKahE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WEnvIeHi0yXIJdCj4IaU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j8l48tp_UK_EHFusKahE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OwXycjSQEmav5PD3GOPb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OwXycjSQEmav5PD3GOPbA"/>
</p:tagLst>
</file>

<file path=ppt/theme/theme1.xml><?xml version="1.0" encoding="utf-8"?>
<a:theme xmlns:a="http://schemas.openxmlformats.org/drawingml/2006/main" name="Theme1">
  <a:themeElements>
    <a:clrScheme name="ITRG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29475F"/>
      </a:accent1>
      <a:accent2>
        <a:srgbClr val="007698"/>
      </a:accent2>
      <a:accent3>
        <a:srgbClr val="5A7D5C"/>
      </a:accent3>
      <a:accent4>
        <a:srgbClr val="A24130"/>
      </a:accent4>
      <a:accent5>
        <a:srgbClr val="D9A210"/>
      </a:accent5>
      <a:accent6>
        <a:srgbClr val="D17D08"/>
      </a:accent6>
      <a:hlink>
        <a:srgbClr val="2576B7"/>
      </a:hlink>
      <a:folHlink>
        <a:srgbClr val="C77709"/>
      </a:folHlink>
    </a:clrScheme>
    <a:fontScheme name="InfoTech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BFD412A-D0D7-4935-89A2-AA989FD4DBC8}" vid="{7B7BA5CB-5882-4576-92F3-CD74C431C8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1740</Words>
  <Application>Microsoft Office PowerPoint</Application>
  <PresentationFormat>On-screen Show (4:3)</PresentationFormat>
  <Paragraphs>251</Paragraphs>
  <Slides>12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  <vt:variant>
        <vt:lpstr>Custom Shows</vt:lpstr>
      </vt:variant>
      <vt:variant>
        <vt:i4>1</vt:i4>
      </vt:variant>
    </vt:vector>
  </HeadingPairs>
  <TitlesOfParts>
    <vt:vector size="20" baseType="lpstr">
      <vt:lpstr>Arial</vt:lpstr>
      <vt:lpstr>Calibri</vt:lpstr>
      <vt:lpstr>Georgia</vt:lpstr>
      <vt:lpstr>Open Sans</vt:lpstr>
      <vt:lpstr>Times New Roman</vt:lpstr>
      <vt:lpstr>Wingdings</vt:lpstr>
      <vt:lpstr>Theme1</vt:lpstr>
      <vt:lpstr>PowerPoint Presentation</vt:lpstr>
      <vt:lpstr>Our Understanding of the Problem</vt:lpstr>
      <vt:lpstr>Executive Summary</vt:lpstr>
      <vt:lpstr>Info-Tech is ready to assist. Book a free guided  implementation today!</vt:lpstr>
      <vt:lpstr>Use Info-Tech’s methodology to take a holistic, step-by-step approach to align IT with the end customer</vt:lpstr>
      <vt:lpstr>Four-Day Kick-Off: Align IT with the real end customer</vt:lpstr>
      <vt:lpstr>Four-Day Kick-Off: Align IT with the real end customer</vt:lpstr>
      <vt:lpstr>Four-Day Kick-Off: Align IT with the real end customer</vt:lpstr>
      <vt:lpstr>Four-Day Kick-Off: Align IT with the real end customer</vt:lpstr>
      <vt:lpstr>PowerPoint Presentation</vt:lpstr>
      <vt:lpstr>Phase 1 includes 2 key steps and 9 value driving activities</vt:lpstr>
      <vt:lpstr>Info-Tech Research Group Helps IT Professionals To:</vt:lpstr>
      <vt:lpstr>Custom Show 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2014-11-20T19:42:08Z</dcterms:created>
  <dcterms:modified xsi:type="dcterms:W3CDTF">2014-11-20T19:45:02Z</dcterms:modified>
  <cp:contentStatus/>
</cp:coreProperties>
</file>