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5.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6.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7.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notesSlides/notesSlide8.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notesSlides/notesSlide9.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p:sldMasterIdLst>
    <p:sldMasterId id="2147483661" r:id="rId1"/>
  </p:sldMasterIdLst>
  <p:notesMasterIdLst>
    <p:notesMasterId r:id="rId14"/>
  </p:notesMasterIdLst>
  <p:handoutMasterIdLst>
    <p:handoutMasterId r:id="rId15"/>
  </p:handoutMasterIdLst>
  <p:sldIdLst>
    <p:sldId id="433" r:id="rId2"/>
    <p:sldId id="257" r:id="rId3"/>
    <p:sldId id="259" r:id="rId4"/>
    <p:sldId id="260" r:id="rId5"/>
    <p:sldId id="261" r:id="rId6"/>
    <p:sldId id="271" r:id="rId7"/>
    <p:sldId id="277" r:id="rId8"/>
    <p:sldId id="396" r:id="rId9"/>
    <p:sldId id="308" r:id="rId10"/>
    <p:sldId id="311" r:id="rId11"/>
    <p:sldId id="320" r:id="rId12"/>
    <p:sldId id="434" r:id="rId13"/>
  </p:sldIdLst>
  <p:sldSz cx="9144000" cy="6858000" type="screen4x3"/>
  <p:notesSz cx="6950075" cy="9236075"/>
  <p:embeddedFontLst>
    <p:embeddedFont>
      <p:font typeface="Calibri" panose="020F0502020204030204" pitchFamily="34" charset="0"/>
      <p:regular r:id="rId16"/>
      <p:bold r:id="rId17"/>
      <p:italic r:id="rId18"/>
      <p:boldItalic r:id="rId19"/>
    </p:embeddedFont>
    <p:embeddedFont>
      <p:font typeface="Helvetica" panose="020B0604020202020204" pitchFamily="34" charset="0"/>
      <p:regular r:id="rId20"/>
      <p:bold r:id="rId21"/>
      <p:italic r:id="rId22"/>
      <p:boldItalic r:id="rId23"/>
    </p:embeddedFont>
    <p:embeddedFont>
      <p:font typeface="Georgia" panose="02040502050405020303" pitchFamily="18" charset="0"/>
      <p:regular r:id="rId24"/>
      <p:bold r:id="rId25"/>
      <p:italic r:id="rId26"/>
      <p:boldItalic r:id="rId27"/>
    </p:embeddedFont>
  </p:embeddedFontLst>
  <p:custDataLst>
    <p:tags r:id="rId28"/>
  </p:custDataLst>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4032">
          <p15:clr>
            <a:srgbClr val="A4A3A4"/>
          </p15:clr>
        </p15:guide>
        <p15:guide id="2" orient="horz" pos="173">
          <p15:clr>
            <a:srgbClr val="A4A3A4"/>
          </p15:clr>
        </p15:guide>
        <p15:guide id="3" orient="horz" pos="432">
          <p15:clr>
            <a:srgbClr val="A4A3A4"/>
          </p15:clr>
        </p15:guide>
        <p15:guide id="4" orient="horz" pos="1958">
          <p15:clr>
            <a:srgbClr val="A4A3A4"/>
          </p15:clr>
        </p15:guide>
        <p15:guide id="5" orient="horz" pos="4291">
          <p15:clr>
            <a:srgbClr val="A4A3A4"/>
          </p15:clr>
        </p15:guide>
        <p15:guide id="6" orient="horz" pos="2995">
          <p15:clr>
            <a:srgbClr val="A4A3A4"/>
          </p15:clr>
        </p15:guide>
        <p15:guide id="7" orient="horz" pos="691">
          <p15:clr>
            <a:srgbClr val="A4A3A4"/>
          </p15:clr>
        </p15:guide>
        <p15:guide id="8" orient="horz" pos="2477">
          <p15:clr>
            <a:srgbClr val="A4A3A4"/>
          </p15:clr>
        </p15:guide>
        <p15:guide id="9" orient="horz" pos="3542">
          <p15:clr>
            <a:srgbClr val="A4A3A4"/>
          </p15:clr>
        </p15:guide>
        <p15:guide id="10" pos="230">
          <p15:clr>
            <a:srgbClr val="A4A3A4"/>
          </p15:clr>
        </p15:guide>
        <p15:guide id="11" pos="979">
          <p15:clr>
            <a:srgbClr val="A4A3A4"/>
          </p15:clr>
        </p15:guide>
        <p15:guide id="12" pos="202">
          <p15:clr>
            <a:srgbClr val="A4A3A4"/>
          </p15:clr>
        </p15:guide>
        <p15:guide id="13" pos="5616">
          <p15:clr>
            <a:srgbClr val="A4A3A4"/>
          </p15:clr>
        </p15:guide>
        <p15:guide id="14" pos="5098">
          <p15:clr>
            <a:srgbClr val="A4A3A4"/>
          </p15:clr>
        </p15:guide>
        <p15:guide id="15" pos="4579">
          <p15:clr>
            <a:srgbClr val="A4A3A4"/>
          </p15:clr>
        </p15:guide>
        <p15:guide id="16" pos="691">
          <p15:clr>
            <a:srgbClr val="A4A3A4"/>
          </p15:clr>
        </p15:guide>
        <p15:guide id="17" pos="3571">
          <p15:clr>
            <a:srgbClr val="A4A3A4"/>
          </p15:clr>
        </p15:guide>
        <p15:guide id="18" pos="3600">
          <p15:clr>
            <a:srgbClr val="A4A3A4"/>
          </p15:clr>
        </p15:guide>
        <p15:guide id="19" pos="2477">
          <p15:clr>
            <a:srgbClr val="A4A3A4"/>
          </p15:clr>
        </p15:guide>
        <p15:guide id="20" pos="4003">
          <p15:clr>
            <a:srgbClr val="A4A3A4"/>
          </p15:clr>
        </p15:guide>
      </p15:sldGuideLst>
    </p:ext>
    <p:ext uri="{2D200454-40CA-4A62-9FC3-DE9A4176ACB9}">
      <p15:notesGuideLst xmlns:p15="http://schemas.microsoft.com/office/powerpoint/2012/main">
        <p15:guide id="1" orient="horz" pos="2909">
          <p15:clr>
            <a:srgbClr val="A4A3A4"/>
          </p15:clr>
        </p15:guide>
        <p15:guide id="2" pos="218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7709"/>
    <a:srgbClr val="D17D08"/>
    <a:srgbClr val="000000"/>
    <a:srgbClr val="36A1C5"/>
    <a:srgbClr val="C8DAE8"/>
    <a:srgbClr val="92B5D0"/>
    <a:srgbClr val="C4BE98"/>
    <a:srgbClr val="736B41"/>
    <a:srgbClr val="746B41"/>
    <a:srgbClr val="902E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827" autoAdjust="0"/>
    <p:restoredTop sz="96433" autoAdjust="0"/>
  </p:normalViewPr>
  <p:slideViewPr>
    <p:cSldViewPr snapToObjects="1">
      <p:cViewPr varScale="1">
        <p:scale>
          <a:sx n="88" d="100"/>
          <a:sy n="88" d="100"/>
        </p:scale>
        <p:origin x="2016" y="96"/>
      </p:cViewPr>
      <p:guideLst>
        <p:guide orient="horz" pos="4032"/>
        <p:guide orient="horz" pos="173"/>
        <p:guide orient="horz" pos="432"/>
        <p:guide orient="horz" pos="1958"/>
        <p:guide orient="horz" pos="4291"/>
        <p:guide orient="horz" pos="2995"/>
        <p:guide orient="horz" pos="691"/>
        <p:guide orient="horz" pos="2477"/>
        <p:guide orient="horz" pos="3542"/>
        <p:guide pos="230"/>
        <p:guide pos="979"/>
        <p:guide pos="202"/>
        <p:guide pos="5616"/>
        <p:guide pos="5098"/>
        <p:guide pos="4579"/>
        <p:guide pos="691"/>
        <p:guide pos="3571"/>
        <p:guide pos="3600"/>
        <p:guide pos="2477"/>
        <p:guide pos="4003"/>
      </p:guideLst>
    </p:cSldViewPr>
  </p:slideViewPr>
  <p:outlineViewPr>
    <p:cViewPr>
      <p:scale>
        <a:sx n="33" d="100"/>
        <a:sy n="33" d="100"/>
      </p:scale>
      <p:origin x="0" y="10692"/>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0" d="100"/>
          <a:sy n="80" d="100"/>
        </p:scale>
        <p:origin x="-1974" y="-90"/>
      </p:cViewPr>
      <p:guideLst>
        <p:guide orient="horz" pos="2909"/>
        <p:guide pos="2189"/>
      </p:guideLst>
    </p:cSldViewPr>
  </p:notesViewPr>
  <p:gridSpacing cx="45720" cy="4572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101856533988295"/>
          <c:y val="5.5537984310857921E-2"/>
          <c:w val="0.61699301348800295"/>
          <c:h val="0.81930901339075701"/>
        </c:manualLayout>
      </c:layout>
      <c:doughnutChart>
        <c:varyColors val="1"/>
        <c:ser>
          <c:idx val="0"/>
          <c:order val="0"/>
          <c:tx>
            <c:strRef>
              <c:f>Sheet1!$B$1</c:f>
              <c:strCache>
                <c:ptCount val="1"/>
                <c:pt idx="0">
                  <c:v>Column1</c:v>
                </c:pt>
              </c:strCache>
            </c:strRef>
          </c:tx>
          <c:dPt>
            <c:idx val="0"/>
            <c:bubble3D val="0"/>
            <c:spPr>
              <a:solidFill>
                <a:srgbClr val="243F54">
                  <a:lumMod val="40000"/>
                  <a:lumOff val="60000"/>
                </a:srgbClr>
              </a:solidFill>
            </c:spPr>
          </c:dPt>
          <c:dPt>
            <c:idx val="1"/>
            <c:bubble3D val="0"/>
            <c:spPr>
              <a:solidFill>
                <a:srgbClr val="243F54">
                  <a:lumMod val="20000"/>
                  <a:lumOff val="80000"/>
                </a:srgbClr>
              </a:solidFill>
            </c:spPr>
          </c:dPt>
          <c:dPt>
            <c:idx val="2"/>
            <c:bubble3D val="0"/>
            <c:spPr>
              <a:solidFill>
                <a:srgbClr val="FFFFFF">
                  <a:lumMod val="95000"/>
                </a:srgbClr>
              </a:solidFill>
            </c:spPr>
          </c:dPt>
          <c:dPt>
            <c:idx val="3"/>
            <c:bubble3D val="0"/>
            <c:spPr>
              <a:solidFill>
                <a:srgbClr val="243F54">
                  <a:lumMod val="60000"/>
                  <a:lumOff val="40000"/>
                </a:srgbClr>
              </a:solidFill>
            </c:spPr>
          </c:dPt>
          <c:dLbls>
            <c:spPr>
              <a:noFill/>
              <a:ln>
                <a:noFill/>
              </a:ln>
              <a:effectLst/>
            </c:spPr>
            <c:txPr>
              <a:bodyPr/>
              <a:lstStyle/>
              <a:p>
                <a:pPr>
                  <a:defRPr sz="1050" b="1"/>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Usability</c:v>
                </c:pt>
                <c:pt idx="1">
                  <c:v>Affordability</c:v>
                </c:pt>
                <c:pt idx="2">
                  <c:v>Architecture</c:v>
                </c:pt>
                <c:pt idx="3">
                  <c:v>Features</c:v>
                </c:pt>
              </c:strCache>
            </c:strRef>
          </c:cat>
          <c:val>
            <c:numRef>
              <c:f>Sheet1!$B$2:$B$5</c:f>
              <c:numCache>
                <c:formatCode>0%</c:formatCode>
                <c:ptCount val="4"/>
                <c:pt idx="0">
                  <c:v>0.1</c:v>
                </c:pt>
                <c:pt idx="1">
                  <c:v>0.25</c:v>
                </c:pt>
                <c:pt idx="2">
                  <c:v>0.25</c:v>
                </c:pt>
                <c:pt idx="3">
                  <c:v>0.4</c:v>
                </c:pt>
              </c:numCache>
            </c:numRef>
          </c:val>
        </c:ser>
        <c:dLbls>
          <c:showLegendKey val="0"/>
          <c:showVal val="1"/>
          <c:showCatName val="0"/>
          <c:showSerName val="0"/>
          <c:showPercent val="0"/>
          <c:showBubbleSize val="0"/>
          <c:showLeaderLines val="1"/>
        </c:dLbls>
        <c:firstSliceAng val="0"/>
        <c:holeSize val="50"/>
      </c:doughnutChart>
    </c:plotArea>
    <c:plotVisOnly val="1"/>
    <c:dispBlanksAs val="zero"/>
    <c:showDLblsOverMax val="0"/>
  </c:chart>
  <c:spPr>
    <a:ln>
      <a:noFill/>
    </a:ln>
  </c:spPr>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dPt>
            <c:idx val="0"/>
            <c:bubble3D val="0"/>
            <c:spPr>
              <a:solidFill>
                <a:srgbClr val="998F57">
                  <a:lumMod val="75000"/>
                </a:srgbClr>
              </a:solidFill>
            </c:spPr>
          </c:dPt>
          <c:dPt>
            <c:idx val="1"/>
            <c:bubble3D val="0"/>
            <c:spPr>
              <a:solidFill>
                <a:srgbClr val="243F54"/>
              </a:solidFill>
            </c:spPr>
          </c:dPt>
          <c:dPt>
            <c:idx val="2"/>
            <c:bubble3D val="0"/>
            <c:spPr>
              <a:solidFill>
                <a:schemeClr val="accent1">
                  <a:lumMod val="20000"/>
                  <a:lumOff val="80000"/>
                </a:schemeClr>
              </a:solidFill>
            </c:spPr>
          </c:dPt>
          <c:dLbls>
            <c:dLbl>
              <c:idx val="2"/>
              <c:delete val="1"/>
              <c:extLst>
                <c:ext xmlns:c15="http://schemas.microsoft.com/office/drawing/2012/chart" uri="{CE6537A1-D6FC-4f65-9D91-7224C49458BB}"/>
              </c:extLst>
            </c:dLbl>
            <c:spPr>
              <a:noFill/>
              <a:ln>
                <a:noFill/>
              </a:ln>
              <a:effectLst/>
            </c:spPr>
            <c:txPr>
              <a:bodyPr/>
              <a:lstStyle/>
              <a:p>
                <a:pPr>
                  <a:defRPr sz="1050" b="1">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Sheet1!$A$2:$A$4</c:f>
              <c:strCache>
                <c:ptCount val="2"/>
                <c:pt idx="0">
                  <c:v>Vendor</c:v>
                </c:pt>
                <c:pt idx="1">
                  <c:v>Product</c:v>
                </c:pt>
              </c:strCache>
            </c:strRef>
          </c:cat>
          <c:val>
            <c:numRef>
              <c:f>Sheet1!$B$2:$B$4</c:f>
              <c:numCache>
                <c:formatCode>0%</c:formatCode>
                <c:ptCount val="3"/>
                <c:pt idx="0">
                  <c:v>0.5</c:v>
                </c:pt>
                <c:pt idx="1">
                  <c:v>0.5</c:v>
                </c:pt>
              </c:numCache>
            </c:numRef>
          </c:val>
        </c:ser>
        <c:dLbls>
          <c:showLegendKey val="0"/>
          <c:showVal val="0"/>
          <c:showCatName val="0"/>
          <c:showSerName val="0"/>
          <c:showPercent val="0"/>
          <c:showBubbleSize val="0"/>
          <c:showLeaderLines val="1"/>
        </c:dLbls>
        <c:firstSliceAng val="90"/>
        <c:holeSize val="50"/>
      </c:doughnutChart>
    </c:plotArea>
    <c:plotVisOnly val="1"/>
    <c:dispBlanksAs val="zero"/>
    <c:showDLblsOverMax val="0"/>
  </c:chart>
  <c:spPr>
    <a:ln>
      <a:noFill/>
    </a:ln>
  </c:spPr>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110236220472442"/>
          <c:y val="8.3383991505871502E-2"/>
          <c:w val="0.62731350798131358"/>
          <c:h val="0.833232016988257"/>
        </c:manualLayout>
      </c:layout>
      <c:doughnutChart>
        <c:varyColors val="1"/>
        <c:ser>
          <c:idx val="0"/>
          <c:order val="0"/>
          <c:tx>
            <c:strRef>
              <c:f>Sheet1!$B$1</c:f>
              <c:strCache>
                <c:ptCount val="1"/>
                <c:pt idx="0">
                  <c:v>Column1</c:v>
                </c:pt>
              </c:strCache>
            </c:strRef>
          </c:tx>
          <c:dPt>
            <c:idx val="0"/>
            <c:bubble3D val="0"/>
            <c:spPr>
              <a:solidFill>
                <a:srgbClr val="998F57">
                  <a:lumMod val="60000"/>
                  <a:lumOff val="40000"/>
                </a:srgbClr>
              </a:solidFill>
            </c:spPr>
          </c:dPt>
          <c:dPt>
            <c:idx val="1"/>
            <c:bubble3D val="0"/>
            <c:spPr>
              <a:solidFill>
                <a:srgbClr val="998F57">
                  <a:lumMod val="40000"/>
                  <a:lumOff val="60000"/>
                </a:srgbClr>
              </a:solidFill>
            </c:spPr>
          </c:dPt>
          <c:dPt>
            <c:idx val="2"/>
            <c:bubble3D val="0"/>
            <c:spPr>
              <a:solidFill>
                <a:srgbClr val="998F57">
                  <a:lumMod val="20000"/>
                  <a:lumOff val="80000"/>
                </a:srgbClr>
              </a:solidFill>
            </c:spPr>
          </c:dPt>
          <c:dPt>
            <c:idx val="3"/>
            <c:bubble3D val="0"/>
            <c:spPr>
              <a:solidFill>
                <a:srgbClr val="998F57"/>
              </a:solidFill>
            </c:spPr>
          </c:dPt>
          <c:dLbls>
            <c:spPr>
              <a:noFill/>
              <a:ln>
                <a:noFill/>
              </a:ln>
              <a:effectLst/>
            </c:spPr>
            <c:txPr>
              <a:bodyPr/>
              <a:lstStyle/>
              <a:p>
                <a:pPr>
                  <a:defRPr sz="1050" b="1"/>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Strategy</c:v>
                </c:pt>
                <c:pt idx="1">
                  <c:v>Reach</c:v>
                </c:pt>
                <c:pt idx="2">
                  <c:v>Channel</c:v>
                </c:pt>
                <c:pt idx="3">
                  <c:v>Viability</c:v>
                </c:pt>
              </c:strCache>
            </c:strRef>
          </c:cat>
          <c:val>
            <c:numRef>
              <c:f>Sheet1!$B$2:$B$5</c:f>
              <c:numCache>
                <c:formatCode>0%</c:formatCode>
                <c:ptCount val="4"/>
                <c:pt idx="0">
                  <c:v>0.3</c:v>
                </c:pt>
                <c:pt idx="1">
                  <c:v>0.2</c:v>
                </c:pt>
                <c:pt idx="2">
                  <c:v>0.2</c:v>
                </c:pt>
                <c:pt idx="3">
                  <c:v>0.3</c:v>
                </c:pt>
              </c:numCache>
            </c:numRef>
          </c:val>
        </c:ser>
        <c:dLbls>
          <c:showLegendKey val="0"/>
          <c:showVal val="1"/>
          <c:showCatName val="0"/>
          <c:showSerName val="0"/>
          <c:showPercent val="0"/>
          <c:showBubbleSize val="0"/>
          <c:showLeaderLines val="1"/>
        </c:dLbls>
        <c:firstSliceAng val="0"/>
        <c:holeSize val="50"/>
      </c:doughnutChart>
    </c:plotArea>
    <c:plotVisOnly val="1"/>
    <c:dispBlanksAs val="zero"/>
    <c:showDLblsOverMax val="0"/>
  </c:chart>
  <c:spPr>
    <a:ln>
      <a:noFill/>
    </a:ln>
  </c:spPr>
  <c:txPr>
    <a:bodyPr/>
    <a:lstStyle/>
    <a:p>
      <a:pPr>
        <a:defRPr sz="1800"/>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CA"/>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110B9C36-03F4-41DF-9FFD-B4483F722394}" type="datetimeFigureOut">
              <a:rPr lang="en-CA" smtClean="0"/>
              <a:pPr/>
              <a:t>27/10/2014</a:t>
            </a:fld>
            <a:endParaRPr lang="en-CA"/>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CA"/>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2426C72D-894C-4E56-B9CB-84AA6ABBA4F8}" type="slidenum">
              <a:rPr lang="en-CA" smtClean="0"/>
              <a:pPr/>
              <a:t>‹#›</a:t>
            </a:fld>
            <a:endParaRPr lang="en-CA"/>
          </a:p>
        </p:txBody>
      </p:sp>
    </p:spTree>
    <p:extLst>
      <p:ext uri="{BB962C8B-B14F-4D97-AF65-F5344CB8AC3E}">
        <p14:creationId xmlns:p14="http://schemas.microsoft.com/office/powerpoint/2010/main" val="11211206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8193"/>
          <p:cNvSpPr>
            <a:spLocks noGrp="1" noChangeArrowheads="1"/>
          </p:cNvSpPr>
          <p:nvPr>
            <p:ph type="hdr" sz="quarter"/>
          </p:nvPr>
        </p:nvSpPr>
        <p:spPr bwMode="auto">
          <a:xfrm>
            <a:off x="0" y="0"/>
            <a:ext cx="3011699" cy="461804"/>
          </a:xfrm>
          <a:prstGeom prst="rect">
            <a:avLst/>
          </a:prstGeom>
          <a:noFill/>
          <a:ln w="9525">
            <a:noFill/>
            <a:miter lim="800000"/>
            <a:headEnd/>
            <a:tailEnd/>
          </a:ln>
        </p:spPr>
        <p:txBody>
          <a:bodyPr vert="horz" wrap="square" lIns="92492" tIns="46246" rIns="92492" bIns="46246" numCol="1" anchor="t" anchorCtr="0" compatLnSpc="1">
            <a:prstTxWarp prst="textNoShape">
              <a:avLst/>
            </a:prstTxWarp>
          </a:bodyPr>
          <a:lstStyle>
            <a:lvl1pPr algn="l">
              <a:defRPr sz="1200"/>
            </a:lvl1pPr>
          </a:lstStyle>
          <a:p>
            <a:pPr>
              <a:defRPr/>
            </a:pPr>
            <a:endParaRPr lang="en-US"/>
          </a:p>
        </p:txBody>
      </p:sp>
      <p:sp>
        <p:nvSpPr>
          <p:cNvPr id="7171" name="Rectangle 8194"/>
          <p:cNvSpPr>
            <a:spLocks noGrp="1" noChangeArrowheads="1"/>
          </p:cNvSpPr>
          <p:nvPr>
            <p:ph type="dt" idx="1"/>
          </p:nvPr>
        </p:nvSpPr>
        <p:spPr bwMode="auto">
          <a:xfrm>
            <a:off x="3936768" y="0"/>
            <a:ext cx="3011699" cy="461804"/>
          </a:xfrm>
          <a:prstGeom prst="rect">
            <a:avLst/>
          </a:prstGeom>
          <a:noFill/>
          <a:ln w="9525">
            <a:noFill/>
            <a:miter lim="800000"/>
            <a:headEnd/>
            <a:tailEnd/>
          </a:ln>
        </p:spPr>
        <p:txBody>
          <a:bodyPr vert="horz" wrap="square" lIns="92492" tIns="46246" rIns="92492" bIns="46246" numCol="1" anchor="t" anchorCtr="0" compatLnSpc="1">
            <a:prstTxWarp prst="textNoShape">
              <a:avLst/>
            </a:prstTxWarp>
          </a:bodyPr>
          <a:lstStyle>
            <a:lvl1pPr algn="r">
              <a:defRPr sz="1200"/>
            </a:lvl1pPr>
          </a:lstStyle>
          <a:p>
            <a:pPr>
              <a:defRPr/>
            </a:pPr>
            <a:endParaRPr lang="en-US"/>
          </a:p>
        </p:txBody>
      </p:sp>
      <p:sp>
        <p:nvSpPr>
          <p:cNvPr id="8196" name="Slide Image Placeholder 8195"/>
          <p:cNvSpPr>
            <a:spLocks noGrp="1" noRot="1" noChangeAspect="1" noChangeArrowheads="1" noTextEdit="1"/>
          </p:cNvSpPr>
          <p:nvPr>
            <p:ph type="sldImg" idx="2"/>
          </p:nvPr>
        </p:nvSpPr>
        <p:spPr bwMode="auto">
          <a:xfrm>
            <a:off x="1165225" y="692150"/>
            <a:ext cx="4619625" cy="3463925"/>
          </a:xfrm>
          <a:prstGeom prst="rect">
            <a:avLst/>
          </a:prstGeom>
          <a:noFill/>
          <a:ln w="9525" algn="ctr">
            <a:solidFill>
              <a:srgbClr val="000000"/>
            </a:solidFill>
            <a:miter lim="800000"/>
            <a:headEnd/>
            <a:tailEnd/>
          </a:ln>
        </p:spPr>
      </p:sp>
      <p:sp>
        <p:nvSpPr>
          <p:cNvPr id="15365" name="Notes Placeholder 15364"/>
          <p:cNvSpPr>
            <a:spLocks noGrp="1" noChangeArrowheads="1"/>
          </p:cNvSpPr>
          <p:nvPr>
            <p:ph type="body" sz="quarter" idx="3"/>
          </p:nvPr>
        </p:nvSpPr>
        <p:spPr bwMode="auto">
          <a:xfrm>
            <a:off x="695008" y="4387136"/>
            <a:ext cx="5560060" cy="4156234"/>
          </a:xfrm>
          <a:prstGeom prst="rect">
            <a:avLst/>
          </a:prstGeom>
          <a:noFill/>
          <a:ln w="9525" cap="flat" cmpd="sng" algn="ctr">
            <a:noFill/>
            <a:prstDash val="solid"/>
            <a:miter lim="800000"/>
            <a:headEnd type="none" w="med" len="med"/>
            <a:tailEnd type="none" w="med" len="med"/>
          </a:ln>
          <a:effectLst/>
        </p:spPr>
        <p:txBody>
          <a:bodyPr vert="horz" wrap="square" lIns="92492" tIns="46246" rIns="92492" bIns="4624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8197"/>
          <p:cNvSpPr>
            <a:spLocks noGrp="1" noChangeArrowheads="1"/>
          </p:cNvSpPr>
          <p:nvPr>
            <p:ph type="ftr" sz="quarter" idx="4"/>
          </p:nvPr>
        </p:nvSpPr>
        <p:spPr bwMode="auto">
          <a:xfrm>
            <a:off x="0" y="8772668"/>
            <a:ext cx="3011699" cy="461804"/>
          </a:xfrm>
          <a:prstGeom prst="rect">
            <a:avLst/>
          </a:prstGeom>
          <a:noFill/>
          <a:ln w="9525">
            <a:noFill/>
            <a:miter lim="800000"/>
            <a:headEnd/>
            <a:tailEnd/>
          </a:ln>
        </p:spPr>
        <p:txBody>
          <a:bodyPr vert="horz" wrap="square" lIns="92492" tIns="46246" rIns="92492" bIns="46246" numCol="1" anchor="b" anchorCtr="0" compatLnSpc="1">
            <a:prstTxWarp prst="textNoShape">
              <a:avLst/>
            </a:prstTxWarp>
          </a:bodyPr>
          <a:lstStyle>
            <a:lvl1pPr algn="l">
              <a:defRPr sz="1200"/>
            </a:lvl1pPr>
          </a:lstStyle>
          <a:p>
            <a:pPr>
              <a:defRPr/>
            </a:pPr>
            <a:endParaRPr lang="en-US"/>
          </a:p>
        </p:txBody>
      </p:sp>
      <p:sp>
        <p:nvSpPr>
          <p:cNvPr id="15367" name="Slide Number Placeholder 15366"/>
          <p:cNvSpPr>
            <a:spLocks noGrp="1" noChangeArrowheads="1"/>
          </p:cNvSpPr>
          <p:nvPr>
            <p:ph type="sldNum" sz="quarter" idx="5"/>
          </p:nvPr>
        </p:nvSpPr>
        <p:spPr bwMode="auto">
          <a:xfrm>
            <a:off x="3936768" y="8772668"/>
            <a:ext cx="3011699" cy="461804"/>
          </a:xfrm>
          <a:prstGeom prst="rect">
            <a:avLst/>
          </a:prstGeom>
          <a:noFill/>
          <a:ln w="9525" cap="flat" cmpd="sng" algn="ctr">
            <a:noFill/>
            <a:prstDash val="solid"/>
            <a:miter lim="800000"/>
            <a:headEnd type="none" w="med" len="med"/>
            <a:tailEnd type="none" w="med" len="med"/>
          </a:ln>
          <a:effectLst/>
        </p:spPr>
        <p:txBody>
          <a:bodyPr vert="horz" wrap="square" lIns="92492" tIns="46246" rIns="92492" bIns="46246" numCol="1" anchor="b" anchorCtr="0" compatLnSpc="1">
            <a:prstTxWarp prst="textNoShape">
              <a:avLst/>
            </a:prstTxWarp>
          </a:bodyPr>
          <a:lstStyle>
            <a:lvl1pPr algn="r">
              <a:defRPr sz="1200"/>
            </a:lvl1pPr>
          </a:lstStyle>
          <a:p>
            <a:pPr>
              <a:defRPr/>
            </a:pPr>
            <a:fld id="{44C65BAA-4C92-45F9-B685-78236DC3BAD1}" type="slidenum">
              <a:rPr lang="en-US"/>
              <a:pPr>
                <a:defRPr/>
              </a:pPr>
              <a:t>‹#›</a:t>
            </a:fld>
            <a:endParaRPr lang="en-US"/>
          </a:p>
        </p:txBody>
      </p:sp>
    </p:spTree>
    <p:extLst>
      <p:ext uri="{BB962C8B-B14F-4D97-AF65-F5344CB8AC3E}">
        <p14:creationId xmlns:p14="http://schemas.microsoft.com/office/powerpoint/2010/main" val="37867235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Helvetic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Helvetic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Helvetic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Helvetic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Helvetic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2</a:t>
            </a:fld>
            <a:endParaRPr lang="en-US">
              <a:solidFill>
                <a:srgbClr val="000000"/>
              </a:solidFill>
            </a:endParaRPr>
          </a:p>
        </p:txBody>
      </p:sp>
    </p:spTree>
    <p:extLst>
      <p:ext uri="{BB962C8B-B14F-4D97-AF65-F5344CB8AC3E}">
        <p14:creationId xmlns:p14="http://schemas.microsoft.com/office/powerpoint/2010/main" val="3722807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11</a:t>
            </a:fld>
            <a:endParaRPr lang="en-US">
              <a:solidFill>
                <a:srgbClr val="000000"/>
              </a:solidFill>
            </a:endParaRPr>
          </a:p>
        </p:txBody>
      </p:sp>
    </p:spTree>
    <p:extLst>
      <p:ext uri="{BB962C8B-B14F-4D97-AF65-F5344CB8AC3E}">
        <p14:creationId xmlns:p14="http://schemas.microsoft.com/office/powerpoint/2010/main" val="3955729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3</a:t>
            </a:fld>
            <a:endParaRPr lang="en-US">
              <a:solidFill>
                <a:srgbClr val="000000"/>
              </a:solidFill>
            </a:endParaRPr>
          </a:p>
        </p:txBody>
      </p:sp>
    </p:spTree>
    <p:extLst>
      <p:ext uri="{BB962C8B-B14F-4D97-AF65-F5344CB8AC3E}">
        <p14:creationId xmlns:p14="http://schemas.microsoft.com/office/powerpoint/2010/main" val="1221974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4</a:t>
            </a:fld>
            <a:endParaRPr lang="en-US">
              <a:solidFill>
                <a:srgbClr val="000000"/>
              </a:solidFill>
            </a:endParaRPr>
          </a:p>
        </p:txBody>
      </p:sp>
    </p:spTree>
    <p:extLst>
      <p:ext uri="{BB962C8B-B14F-4D97-AF65-F5344CB8AC3E}">
        <p14:creationId xmlns:p14="http://schemas.microsoft.com/office/powerpoint/2010/main" val="911423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5</a:t>
            </a:fld>
            <a:endParaRPr lang="en-US">
              <a:solidFill>
                <a:srgbClr val="000000"/>
              </a:solidFill>
            </a:endParaRPr>
          </a:p>
        </p:txBody>
      </p:sp>
    </p:spTree>
    <p:extLst>
      <p:ext uri="{BB962C8B-B14F-4D97-AF65-F5344CB8AC3E}">
        <p14:creationId xmlns:p14="http://schemas.microsoft.com/office/powerpoint/2010/main" val="1953583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6</a:t>
            </a:fld>
            <a:endParaRPr lang="en-US">
              <a:solidFill>
                <a:srgbClr val="000000"/>
              </a:solidFill>
            </a:endParaRPr>
          </a:p>
        </p:txBody>
      </p:sp>
    </p:spTree>
    <p:extLst>
      <p:ext uri="{BB962C8B-B14F-4D97-AF65-F5344CB8AC3E}">
        <p14:creationId xmlns:p14="http://schemas.microsoft.com/office/powerpoint/2010/main" val="3854728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7</a:t>
            </a:fld>
            <a:endParaRPr lang="en-US">
              <a:solidFill>
                <a:srgbClr val="000000"/>
              </a:solidFill>
            </a:endParaRPr>
          </a:p>
        </p:txBody>
      </p:sp>
    </p:spTree>
    <p:extLst>
      <p:ext uri="{BB962C8B-B14F-4D97-AF65-F5344CB8AC3E}">
        <p14:creationId xmlns:p14="http://schemas.microsoft.com/office/powerpoint/2010/main" val="2293723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8</a:t>
            </a:fld>
            <a:endParaRPr lang="en-US">
              <a:solidFill>
                <a:srgbClr val="000000"/>
              </a:solidFill>
            </a:endParaRPr>
          </a:p>
        </p:txBody>
      </p:sp>
    </p:spTree>
    <p:extLst>
      <p:ext uri="{BB962C8B-B14F-4D97-AF65-F5344CB8AC3E}">
        <p14:creationId xmlns:p14="http://schemas.microsoft.com/office/powerpoint/2010/main" val="3356373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9</a:t>
            </a:fld>
            <a:endParaRPr lang="en-US">
              <a:solidFill>
                <a:srgbClr val="000000"/>
              </a:solidFill>
            </a:endParaRPr>
          </a:p>
        </p:txBody>
      </p:sp>
    </p:spTree>
    <p:extLst>
      <p:ext uri="{BB962C8B-B14F-4D97-AF65-F5344CB8AC3E}">
        <p14:creationId xmlns:p14="http://schemas.microsoft.com/office/powerpoint/2010/main" val="23359056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10</a:t>
            </a:fld>
            <a:endParaRPr lang="en-US">
              <a:solidFill>
                <a:srgbClr val="000000"/>
              </a:solidFill>
            </a:endParaRPr>
          </a:p>
        </p:txBody>
      </p:sp>
    </p:spTree>
    <p:extLst>
      <p:ext uri="{BB962C8B-B14F-4D97-AF65-F5344CB8AC3E}">
        <p14:creationId xmlns:p14="http://schemas.microsoft.com/office/powerpoint/2010/main" val="12857893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sp>
        <p:nvSpPr>
          <p:cNvPr id="8" name="Rectangle 7"/>
          <p:cNvSpPr/>
          <p:nvPr userDrawn="1"/>
        </p:nvSpPr>
        <p:spPr>
          <a:xfrm>
            <a:off x="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Info-Tech</a:t>
            </a:r>
            <a:r>
              <a:rPr lang="en-CA" sz="800" baseline="0" dirty="0" smtClean="0">
                <a:solidFill>
                  <a:srgbClr val="ADB7C3"/>
                </a:solidFill>
              </a:rPr>
              <a:t> Research Group, Inc. Is a global leader in providing IT research and advice.</a:t>
            </a:r>
            <a:br>
              <a:rPr lang="en-CA" sz="800" baseline="0" dirty="0" smtClean="0">
                <a:solidFill>
                  <a:srgbClr val="ADB7C3"/>
                </a:solidFill>
              </a:rPr>
            </a:br>
            <a:r>
              <a:rPr lang="en-CA" sz="800" baseline="0" dirty="0" smtClean="0">
                <a:solidFill>
                  <a:srgbClr val="ADB7C3"/>
                </a:solidFill>
              </a:rPr>
              <a:t>Info-Tech’s products and services combine actionable insight and relevant advice with</a:t>
            </a:r>
            <a:br>
              <a:rPr lang="en-CA" sz="800" baseline="0" dirty="0" smtClean="0">
                <a:solidFill>
                  <a:srgbClr val="ADB7C3"/>
                </a:solidFill>
              </a:rPr>
            </a:br>
            <a:r>
              <a:rPr lang="en-CA" sz="800" baseline="0" dirty="0" smtClean="0">
                <a:solidFill>
                  <a:srgbClr val="ADB7C3"/>
                </a:solidFill>
              </a:rPr>
              <a:t>ready-to-use tools and templates that cover the full spectrum of IT concerns.</a:t>
            </a:r>
            <a:br>
              <a:rPr lang="en-CA" sz="800" baseline="0" dirty="0" smtClean="0">
                <a:solidFill>
                  <a:srgbClr val="ADB7C3"/>
                </a:solidFill>
              </a:rPr>
            </a:br>
            <a:r>
              <a:rPr lang="en-CA" sz="800" b="0" i="0" kern="1200" smtClean="0">
                <a:solidFill>
                  <a:srgbClr val="ADB7C3"/>
                </a:solidFill>
                <a:latin typeface="+mn-lt"/>
                <a:ea typeface="+mn-ea"/>
                <a:cs typeface="+mn-cs"/>
              </a:rPr>
              <a:t>© 1997-2014</a:t>
            </a:r>
            <a:r>
              <a:rPr lang="en-CA" sz="800" b="0" i="0" kern="1200" baseline="0" smtClean="0">
                <a:solidFill>
                  <a:srgbClr val="ADB7C3"/>
                </a:solidFill>
                <a:latin typeface="+mn-lt"/>
                <a:ea typeface="+mn-ea"/>
                <a:cs typeface="+mn-cs"/>
              </a:rPr>
              <a:t> </a:t>
            </a:r>
            <a:r>
              <a:rPr lang="en-CA" sz="800" b="0" i="0" kern="1200" baseline="0" dirty="0" smtClean="0">
                <a:solidFill>
                  <a:srgbClr val="ADB7C3"/>
                </a:solidFill>
                <a:latin typeface="+mn-lt"/>
                <a:ea typeface="+mn-ea"/>
                <a:cs typeface="+mn-cs"/>
              </a:rPr>
              <a:t>Info-Tech Research Group Inc.</a:t>
            </a:r>
            <a:endParaRPr lang="en-CA" sz="800" dirty="0">
              <a:solidFill>
                <a:srgbClr val="ADB7C3"/>
              </a:solidFill>
            </a:endParaRPr>
          </a:p>
        </p:txBody>
      </p:sp>
      <p:sp>
        <p:nvSpPr>
          <p:cNvPr id="9" name="Rectangle 8"/>
          <p:cNvSpPr/>
          <p:nvPr userDrawn="1"/>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CA" sz="800" dirty="0">
              <a:solidFill>
                <a:srgbClr val="ADB7C3"/>
              </a:solidFill>
            </a:endParaRPr>
          </a:p>
        </p:txBody>
      </p:sp>
      <p:pic>
        <p:nvPicPr>
          <p:cNvPr id="10" name="Picture 9" descr="Info-Tech_Logo_2013-On-Screen-WHITE(transparent-background).png"/>
          <p:cNvPicPr>
            <a:picLocks noChangeAspect="1"/>
          </p:cNvPicPr>
          <p:nvPr userDrawn="1"/>
        </p:nvPicPr>
        <p:blipFill>
          <a:blip r:embed="rId2" cstate="print"/>
          <a:stretch>
            <a:fillRect/>
          </a:stretch>
        </p:blipFill>
        <p:spPr>
          <a:xfrm>
            <a:off x="7020272" y="6309320"/>
            <a:ext cx="1697008" cy="339401"/>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f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000" baseline="0"/>
            </a:lvl1pPr>
            <a:lvl2pPr marL="361950" indent="-180975">
              <a:buClr>
                <a:schemeClr val="tx1"/>
              </a:buClr>
              <a:buSzPct val="150000"/>
              <a:buFont typeface="Arial" pitchFamily="34" charset="0"/>
              <a:buChar char="◦"/>
              <a:defRPr sz="1000" baseline="0"/>
            </a:lvl2pPr>
            <a:lvl3pPr marL="542925" indent="-180975">
              <a:buClr>
                <a:schemeClr val="tx1"/>
              </a:buClr>
              <a:buSzPct val="100000"/>
              <a:buFont typeface="Arial" pitchFamily="34" charset="0"/>
              <a:buChar char="–"/>
              <a:defRPr sz="1000" baseline="0"/>
            </a:lvl3pPr>
            <a:lvl4pPr marL="714375" indent="-171450">
              <a:buClr>
                <a:schemeClr val="tx1"/>
              </a:buClr>
              <a:buSzPct val="100000"/>
              <a:buFont typeface="Wingdings" pitchFamily="2" charset="2"/>
              <a:buChar char="§"/>
              <a:defRPr sz="1000" baseline="0"/>
            </a:lvl4pPr>
            <a:lvl5pPr marL="1619250" indent="-180975">
              <a:buSzPct val="150000"/>
              <a:buFont typeface="Arial" pitchFamily="34" charset="0"/>
              <a:buChar char="◦"/>
              <a:defRPr sz="1200"/>
            </a:lvl5pPr>
          </a:lstStyle>
          <a:p>
            <a:pPr lvl="0"/>
            <a:r>
              <a:rPr lang="en-US" dirty="0" smtClean="0"/>
              <a:t>First Level (Arial, 10pt)</a:t>
            </a:r>
          </a:p>
          <a:p>
            <a:pPr lvl="1"/>
            <a:r>
              <a:rPr lang="en-US" dirty="0" smtClean="0"/>
              <a:t>Second Level (Arial, 10pt)</a:t>
            </a:r>
          </a:p>
          <a:p>
            <a:pPr lvl="2"/>
            <a:r>
              <a:rPr lang="en-US" dirty="0" smtClean="0"/>
              <a:t>Third Level (Arial, 10pt)</a:t>
            </a:r>
          </a:p>
          <a:p>
            <a:pPr lvl="3"/>
            <a:r>
              <a:rPr lang="en-US" dirty="0" smtClean="0"/>
              <a:t>Forth Level (Arial, 10pt)</a:t>
            </a:r>
          </a:p>
        </p:txBody>
      </p:sp>
      <p:sp>
        <p:nvSpPr>
          <p:cNvPr id="14" name="Text Placeholder 41"/>
          <p:cNvSpPr>
            <a:spLocks noGrp="1"/>
          </p:cNvSpPr>
          <p:nvPr>
            <p:ph type="body" sz="quarter" idx="21" hasCustomPrompt="1"/>
          </p:nvPr>
        </p:nvSpPr>
        <p:spPr>
          <a:xfrm>
            <a:off x="5581649" y="5049180"/>
            <a:ext cx="323882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igh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cxnSp>
        <p:nvCxnSpPr>
          <p:cNvPr id="23" name="Straight Connector 22"/>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i="0"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12pt)</a:t>
            </a:r>
          </a:p>
          <a:p>
            <a:pPr lvl="1"/>
            <a:r>
              <a:rPr lang="en-US" dirty="0" smtClean="0"/>
              <a:t>IT Role, IT Industry (Arial, 10pt)</a:t>
            </a:r>
          </a:p>
        </p:txBody>
      </p:sp>
      <p:sp>
        <p:nvSpPr>
          <p:cNvPr id="25" name="Text Placeholder 41"/>
          <p:cNvSpPr>
            <a:spLocks noGrp="1"/>
          </p:cNvSpPr>
          <p:nvPr>
            <p:ph type="body" sz="quarter" idx="16" hasCustomPrompt="1"/>
          </p:nvPr>
        </p:nvSpPr>
        <p:spPr>
          <a:xfrm>
            <a:off x="249303" y="2022215"/>
            <a:ext cx="4713222"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defTabSz="895350">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py/Image (60/40) &amp; Quot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41"/>
          <p:cNvSpPr>
            <a:spLocks noGrp="1"/>
          </p:cNvSpPr>
          <p:nvPr>
            <p:ph type="body" sz="quarter" idx="16" hasCustomPrompt="1"/>
          </p:nvPr>
        </p:nvSpPr>
        <p:spPr>
          <a:xfrm>
            <a:off x="249303" y="2022215"/>
            <a:ext cx="4713222"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000" baseline="0"/>
            </a:lvl1pPr>
            <a:lvl2pPr marL="361950" indent="-180975">
              <a:buClr>
                <a:schemeClr val="tx1"/>
              </a:buClr>
              <a:buSzPct val="150000"/>
              <a:buFont typeface="Arial" pitchFamily="34" charset="0"/>
              <a:buChar char="◦"/>
              <a:defRPr sz="1000" baseline="0"/>
            </a:lvl2pPr>
            <a:lvl3pPr marL="542925" indent="-180975">
              <a:buClr>
                <a:schemeClr val="tx1"/>
              </a:buClr>
              <a:buSzPct val="100000"/>
              <a:buFont typeface="Arial" pitchFamily="34" charset="0"/>
              <a:buChar char="–"/>
              <a:defRPr sz="1000" baseline="0"/>
            </a:lvl3pPr>
            <a:lvl4pPr marL="714375" indent="-171450">
              <a:buClr>
                <a:schemeClr val="tx1"/>
              </a:buClr>
              <a:buSzPct val="100000"/>
              <a:buFont typeface="Wingdings" pitchFamily="2" charset="2"/>
              <a:buChar char="§"/>
              <a:defRPr sz="1000" baseline="0"/>
            </a:lvl4pPr>
            <a:lvl5pPr marL="1619250" indent="-180975">
              <a:buSzPct val="150000"/>
              <a:buFont typeface="Arial" pitchFamily="34" charset="0"/>
              <a:buChar char="◦"/>
              <a:defRPr sz="1200"/>
            </a:lvl5pPr>
          </a:lstStyle>
          <a:p>
            <a:pPr lvl="0"/>
            <a:r>
              <a:rPr lang="en-US" dirty="0" smtClean="0"/>
              <a:t>First Level (Arial, 10pt)</a:t>
            </a:r>
          </a:p>
          <a:p>
            <a:pPr lvl="1"/>
            <a:r>
              <a:rPr lang="en-US" dirty="0" smtClean="0"/>
              <a:t>Second Level (Arial, 10pt)</a:t>
            </a:r>
          </a:p>
          <a:p>
            <a:pPr lvl="2"/>
            <a:r>
              <a:rPr lang="en-US" dirty="0" smtClean="0"/>
              <a:t>Third Level (Arial, 10pt)</a:t>
            </a:r>
          </a:p>
          <a:p>
            <a:pPr lvl="3"/>
            <a:r>
              <a:rPr lang="en-US" dirty="0" smtClean="0"/>
              <a:t>Forth Level (Arial, 10pt)</a:t>
            </a:r>
          </a:p>
        </p:txBody>
      </p:sp>
      <p:sp>
        <p:nvSpPr>
          <p:cNvPr id="27" name="Text Placeholder 41"/>
          <p:cNvSpPr>
            <a:spLocks noGrp="1"/>
          </p:cNvSpPr>
          <p:nvPr>
            <p:ph type="body" sz="quarter" idx="21" hasCustomPrompt="1"/>
          </p:nvPr>
        </p:nvSpPr>
        <p:spPr>
          <a:xfrm>
            <a:off x="5581649" y="5049180"/>
            <a:ext cx="323882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29"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12pt)</a:t>
            </a:r>
          </a:p>
          <a:p>
            <a:pPr lvl="1"/>
            <a:r>
              <a:rPr lang="en-US" dirty="0" smtClean="0"/>
              <a:t>IT Role, IT Industry (Arial, 10pt)</a:t>
            </a:r>
          </a:p>
        </p:txBody>
      </p: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cxnSp>
        <p:nvCxnSpPr>
          <p:cNvPr id="37" name="Straight Connector 36"/>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py/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22" name="Straight Connector 21"/>
          <p:cNvCxnSpPr/>
          <p:nvPr userDrawn="1"/>
        </p:nvCxnSpPr>
        <p:spPr>
          <a:xfrm rot="5400000">
            <a:off x="2943223"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py &amp; Image / Image Equal Vendor Landscape 2">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2489821"/>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2022215"/>
            <a:ext cx="4059320" cy="1514797"/>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22" name="Straight Connector 21"/>
          <p:cNvCxnSpPr/>
          <p:nvPr userDrawn="1"/>
        </p:nvCxnSpPr>
        <p:spPr>
          <a:xfrm rot="5400000">
            <a:off x="3185634" y="3424714"/>
            <a:ext cx="277273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4" name="Text Placeholder 41"/>
          <p:cNvSpPr>
            <a:spLocks noGrp="1"/>
          </p:cNvSpPr>
          <p:nvPr>
            <p:ph type="body" sz="quarter" idx="21" hasCustomPrompt="1"/>
          </p:nvPr>
        </p:nvSpPr>
        <p:spPr>
          <a:xfrm>
            <a:off x="4824029" y="4509120"/>
            <a:ext cx="399644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5" name="Content Placeholder 25"/>
          <p:cNvSpPr>
            <a:spLocks noGrp="1"/>
          </p:cNvSpPr>
          <p:nvPr>
            <p:ph sz="quarter" idx="23" hasCustomPrompt="1"/>
          </p:nvPr>
        </p:nvSpPr>
        <p:spPr>
          <a:xfrm>
            <a:off x="260650" y="3717032"/>
            <a:ext cx="4059321" cy="1094047"/>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cxnSp>
        <p:nvCxnSpPr>
          <p:cNvPr id="23" name="Straight Connector 22"/>
          <p:cNvCxnSpPr/>
          <p:nvPr userDrawn="1"/>
        </p:nvCxnSpPr>
        <p:spPr>
          <a:xfrm rot="5400000">
            <a:off x="2443161" y="4167188"/>
            <a:ext cx="4257679"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ts val="1350"/>
              </a:lnSpc>
              <a:spcBef>
                <a:spcPts val="500"/>
              </a:spcBef>
              <a:spcAft>
                <a:spcPct val="0"/>
              </a:spcAft>
              <a:buClr>
                <a:schemeClr val="tx1"/>
              </a:buClr>
              <a:buSzPct val="120000"/>
              <a:buFontTx/>
              <a:buNone/>
              <a:tabLst/>
              <a:defRPr sz="10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10pt)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ts val="1350"/>
              </a:lnSpc>
              <a:spcBef>
                <a:spcPts val="500"/>
              </a:spcBef>
              <a:spcAft>
                <a:spcPct val="0"/>
              </a:spcAft>
              <a:buClr>
                <a:schemeClr val="tx1"/>
              </a:buClr>
              <a:buSzPct val="120000"/>
              <a:buFontTx/>
              <a:buNone/>
              <a:tabLst/>
              <a:defRPr sz="10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10pt)</a:t>
            </a:r>
          </a:p>
          <a:p>
            <a:pPr lvl="0"/>
            <a:endParaRPr lang="en-US" dirty="0" smtClean="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8_Title Only">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1223962" y="1196974"/>
            <a:ext cx="6480385" cy="4464273"/>
          </a:xfrm>
        </p:spPr>
        <p:txBody>
          <a:bodyPr/>
          <a:lstStyle>
            <a:lvl1pPr algn="ctr">
              <a:buFontTx/>
              <a:buNone/>
              <a:defRPr sz="8800" baseline="0">
                <a:solidFill>
                  <a:schemeClr val="bg1"/>
                </a:solidFill>
              </a:defRPr>
            </a:lvl1pPr>
            <a:lvl2pPr>
              <a:buFontTx/>
              <a:buNone/>
              <a:defRPr/>
            </a:lvl2pPr>
            <a:lvl3pPr>
              <a:buFontTx/>
              <a:buNone/>
              <a:defRPr/>
            </a:lvl3pPr>
            <a:lvl4pPr>
              <a:buFontTx/>
              <a:buNone/>
              <a:defRPr/>
            </a:lvl4pPr>
            <a:lvl5pPr>
              <a:buFontTx/>
              <a:buNone/>
              <a:defRPr/>
            </a:lvl5pPr>
          </a:lstStyle>
          <a:p>
            <a:pPr lvl="0"/>
            <a:r>
              <a:rPr lang="en-US" dirty="0" smtClean="0"/>
              <a:t>Thought</a:t>
            </a:r>
          </a:p>
          <a:p>
            <a:pPr lvl="0"/>
            <a:r>
              <a:rPr lang="en-US" dirty="0" smtClean="0"/>
              <a:t>Model</a:t>
            </a:r>
            <a:br>
              <a:rPr lang="en-US" dirty="0" smtClean="0"/>
            </a:br>
            <a:r>
              <a:rPr lang="en-US" dirty="0" smtClean="0"/>
              <a:t>Layouts</a:t>
            </a:r>
            <a:endParaRPr lang="en-CA"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Introduction">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55" name="Text Placeholder 41"/>
          <p:cNvSpPr>
            <a:spLocks noGrp="1"/>
          </p:cNvSpPr>
          <p:nvPr>
            <p:ph type="body" sz="quarter" idx="16" hasCustomPrompt="1"/>
          </p:nvPr>
        </p:nvSpPr>
        <p:spPr>
          <a:xfrm>
            <a:off x="249303" y="2924944"/>
            <a:ext cx="4034665" cy="2376264"/>
          </a:xfrm>
        </p:spPr>
        <p:txBody>
          <a:bodyPr/>
          <a:lstStyle>
            <a:lvl1pPr marL="174625" indent="-174625">
              <a:lnSpc>
                <a:spcPts val="1350"/>
              </a:lnSpc>
              <a:spcBef>
                <a:spcPts val="500"/>
              </a:spcBef>
              <a:buClr>
                <a:schemeClr val="tx1"/>
              </a:buClr>
              <a:buSzPct val="120000"/>
              <a:buFont typeface="Wingdings" pitchFamily="2" charset="2"/>
              <a:buChar char="ü"/>
              <a:defRPr sz="1200" baseline="0"/>
            </a:lvl1pPr>
            <a:lvl2pPr marL="361950" indent="-180975">
              <a:lnSpc>
                <a:spcPts val="1350"/>
              </a:lnSpc>
              <a:spcBef>
                <a:spcPts val="500"/>
              </a:spcBef>
              <a:buClr>
                <a:schemeClr val="tx1"/>
              </a:buClr>
              <a:buSzPct val="120000"/>
              <a:buFont typeface="Arial" pitchFamily="34" charset="0"/>
              <a:buChar char="•"/>
              <a:defRPr sz="1200"/>
            </a:lvl2pPr>
            <a:lvl3pPr marL="542925" indent="-180975">
              <a:lnSpc>
                <a:spcPts val="1350"/>
              </a:lnSpc>
              <a:spcBef>
                <a:spcPts val="500"/>
              </a:spcBef>
              <a:buClr>
                <a:schemeClr val="tx1"/>
              </a:buClr>
              <a:buSzPct val="150000"/>
              <a:buFont typeface="Arial" pitchFamily="34" charset="0"/>
              <a:buChar char="◦"/>
              <a:defRPr sz="1200" baseline="0"/>
            </a:lvl3pPr>
            <a:lvl4pPr marL="714375" indent="-171450">
              <a:lnSpc>
                <a:spcPts val="1350"/>
              </a:lnSpc>
              <a:spcBef>
                <a:spcPts val="500"/>
              </a:spcBef>
              <a:buSzPct val="100000"/>
              <a:buFont typeface="Arial" pitchFamily="34" charset="0"/>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63" name="Text Placeholder 53"/>
          <p:cNvSpPr>
            <a:spLocks noGrp="1"/>
          </p:cNvSpPr>
          <p:nvPr>
            <p:ph type="body" sz="quarter" idx="21" hasCustomPrompt="1"/>
          </p:nvPr>
        </p:nvSpPr>
        <p:spPr>
          <a:xfrm>
            <a:off x="249302" y="2316656"/>
            <a:ext cx="4034666" cy="608288"/>
          </a:xfrm>
        </p:spPr>
        <p:txBody>
          <a:bodyPr/>
          <a:lstStyle>
            <a:lvl1pPr marL="0" indent="0">
              <a:buNone/>
              <a:defRPr sz="14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This Research is Designed For:</a:t>
            </a:r>
            <a:endParaRPr lang="en-CA" dirty="0"/>
          </a:p>
        </p:txBody>
      </p:sp>
      <p:sp>
        <p:nvSpPr>
          <p:cNvPr id="64" name="Text Placeholder 53"/>
          <p:cNvSpPr>
            <a:spLocks noGrp="1"/>
          </p:cNvSpPr>
          <p:nvPr>
            <p:ph type="body" sz="quarter" idx="22" hasCustomPrompt="1"/>
          </p:nvPr>
        </p:nvSpPr>
        <p:spPr>
          <a:xfrm>
            <a:off x="4860032" y="2316656"/>
            <a:ext cx="4032448" cy="608288"/>
          </a:xfrm>
        </p:spPr>
        <p:txBody>
          <a:bodyPr/>
          <a:lstStyle>
            <a:lvl1pPr marL="0" indent="0">
              <a:buNone/>
              <a:defRPr sz="14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This Research Will Help You:</a:t>
            </a:r>
            <a:endParaRPr lang="en-CA" dirty="0"/>
          </a:p>
        </p:txBody>
      </p:sp>
      <p:sp>
        <p:nvSpPr>
          <p:cNvPr id="65" name="Text Placeholder 41"/>
          <p:cNvSpPr>
            <a:spLocks noGrp="1"/>
          </p:cNvSpPr>
          <p:nvPr>
            <p:ph type="body" sz="quarter" idx="23" hasCustomPrompt="1"/>
          </p:nvPr>
        </p:nvSpPr>
        <p:spPr>
          <a:xfrm>
            <a:off x="4860032" y="2924944"/>
            <a:ext cx="4032448" cy="2376264"/>
          </a:xfrm>
        </p:spPr>
        <p:txBody>
          <a:bodyPr/>
          <a:lstStyle>
            <a:lvl1pPr marL="174625" indent="-174625">
              <a:lnSpc>
                <a:spcPts val="1350"/>
              </a:lnSpc>
              <a:spcBef>
                <a:spcPts val="500"/>
              </a:spcBef>
              <a:buClr>
                <a:schemeClr val="tx1"/>
              </a:buClr>
              <a:buSzPct val="120000"/>
              <a:buFont typeface="Wingdings" pitchFamily="2" charset="2"/>
              <a:buChar char="ü"/>
              <a:defRPr sz="1200" baseline="0"/>
            </a:lvl1pPr>
            <a:lvl2pPr marL="361950" indent="-180975">
              <a:lnSpc>
                <a:spcPts val="1350"/>
              </a:lnSpc>
              <a:spcBef>
                <a:spcPts val="500"/>
              </a:spcBef>
              <a:buClr>
                <a:schemeClr val="tx1"/>
              </a:buClr>
              <a:buSzPct val="120000"/>
              <a:buFont typeface="Arial" pitchFamily="34" charset="0"/>
              <a:buChar char="•"/>
              <a:defRPr sz="1200"/>
            </a:lvl2pPr>
            <a:lvl3pPr marL="542925" indent="-180975">
              <a:lnSpc>
                <a:spcPts val="1350"/>
              </a:lnSpc>
              <a:spcBef>
                <a:spcPts val="500"/>
              </a:spcBef>
              <a:buClr>
                <a:schemeClr val="tx1"/>
              </a:buClr>
              <a:buSzPct val="150000"/>
              <a:buFont typeface="Arial" pitchFamily="34" charset="0"/>
              <a:buChar char="◦"/>
              <a:defRPr sz="1200" baseline="0"/>
            </a:lvl3pPr>
            <a:lvl4pPr marL="714375" indent="-171450">
              <a:lnSpc>
                <a:spcPts val="1350"/>
              </a:lnSpc>
              <a:spcBef>
                <a:spcPts val="500"/>
              </a:spcBef>
              <a:buSzPct val="100000"/>
              <a:buFont typeface="Arial" pitchFamily="34" charset="0"/>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66" name="Straight Connector 65"/>
          <p:cNvCxnSpPr/>
          <p:nvPr userDrawn="1"/>
        </p:nvCxnSpPr>
        <p:spPr>
          <a:xfrm rot="5400000">
            <a:off x="3079725" y="3808933"/>
            <a:ext cx="2984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Header / Subhead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55" name="Text Placeholder 41"/>
          <p:cNvSpPr>
            <a:spLocks noGrp="1"/>
          </p:cNvSpPr>
          <p:nvPr>
            <p:ph type="body" sz="quarter" idx="16" hasCustomPrompt="1"/>
          </p:nvPr>
        </p:nvSpPr>
        <p:spPr>
          <a:xfrm>
            <a:off x="249302" y="2022215"/>
            <a:ext cx="8627997" cy="43137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Header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cxnSp>
        <p:nvCxnSpPr>
          <p:cNvPr id="47" name="Straight Connector 46"/>
          <p:cNvCxnSpPr/>
          <p:nvPr userDrawn="1"/>
        </p:nvCxnSpPr>
        <p:spPr>
          <a:xfrm rot="5400000">
            <a:off x="4970829" y="5233490"/>
            <a:ext cx="1867710"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51" name="Text Placeholder 41"/>
          <p:cNvSpPr>
            <a:spLocks noGrp="1"/>
          </p:cNvSpPr>
          <p:nvPr userDrawn="1">
            <p:ph type="body" sz="quarter" idx="18" hasCustomPrompt="1"/>
          </p:nvPr>
        </p:nvSpPr>
        <p:spPr>
          <a:xfrm>
            <a:off x="6336196" y="4219074"/>
            <a:ext cx="2373549" cy="1938535"/>
          </a:xfrm>
        </p:spPr>
        <p:txBody>
          <a:bodyPr/>
          <a:lstStyle>
            <a:lvl1pPr marL="0" marR="0" indent="0" algn="l" defTabSz="895350" rtl="0" eaLnBrk="0" fontAlgn="base" latinLnBrk="0" hangingPunct="0">
              <a:lnSpc>
                <a:spcPts val="1350"/>
              </a:lnSpc>
              <a:spcBef>
                <a:spcPts val="500"/>
              </a:spcBef>
              <a:spcAft>
                <a:spcPct val="0"/>
              </a:spcAft>
              <a:buClr>
                <a:schemeClr val="tx1"/>
              </a:buClr>
              <a:buSzPct val="120000"/>
              <a:buFontTx/>
              <a:buNone/>
              <a:tabLst/>
              <a:defRPr sz="10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10pt)</a:t>
            </a:r>
          </a:p>
          <a:p>
            <a:pPr lvl="0"/>
            <a:endParaRPr lang="en-US" dirty="0" smtClean="0"/>
          </a:p>
          <a:p>
            <a:pPr lvl="0"/>
            <a:endParaRPr lang="en-US" dirty="0" smtClean="0"/>
          </a:p>
        </p:txBody>
      </p:sp>
      <p:sp>
        <p:nvSpPr>
          <p:cNvPr id="54" name="Text Placeholder 53"/>
          <p:cNvSpPr>
            <a:spLocks noGrp="1"/>
          </p:cNvSpPr>
          <p:nvPr userDrawn="1">
            <p:ph type="body" sz="quarter" idx="19" hasCustomPrompt="1"/>
          </p:nvPr>
        </p:nvSpPr>
        <p:spPr>
          <a:xfrm>
            <a:off x="798362" y="3969266"/>
            <a:ext cx="2130425" cy="223365"/>
          </a:xfrm>
        </p:spPr>
        <p:txBody>
          <a:bodyPr/>
          <a:lstStyle>
            <a:lvl1pPr marL="228600" indent="-228600">
              <a:buNone/>
              <a:defRPr sz="1200" b="1"/>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What’s in this Section:</a:t>
            </a:r>
            <a:endParaRPr lang="en-CA" dirty="0"/>
          </a:p>
        </p:txBody>
      </p:sp>
      <p:sp>
        <p:nvSpPr>
          <p:cNvPr id="55" name="Text Placeholder 53"/>
          <p:cNvSpPr>
            <a:spLocks noGrp="1"/>
          </p:cNvSpPr>
          <p:nvPr userDrawn="1">
            <p:ph type="body" sz="quarter" idx="20" hasCustomPrompt="1"/>
          </p:nvPr>
        </p:nvSpPr>
        <p:spPr>
          <a:xfrm>
            <a:off x="6096687" y="3966023"/>
            <a:ext cx="2130425" cy="223365"/>
          </a:xfrm>
        </p:spPr>
        <p:txBody>
          <a:bodyPr/>
          <a:lstStyle>
            <a:lvl1pPr marL="228600" indent="-228600">
              <a:buNone/>
              <a:defRPr sz="1200" b="1"/>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Sections:</a:t>
            </a:r>
            <a:endParaRPr lang="en-CA" dirty="0"/>
          </a:p>
        </p:txBody>
      </p:sp>
      <p:sp>
        <p:nvSpPr>
          <p:cNvPr id="30" name="Text Placeholder 41"/>
          <p:cNvSpPr>
            <a:spLocks noGrp="1"/>
          </p:cNvSpPr>
          <p:nvPr>
            <p:ph type="body" sz="quarter" idx="21" hasCustomPrompt="1"/>
          </p:nvPr>
        </p:nvSpPr>
        <p:spPr>
          <a:xfrm>
            <a:off x="791580" y="4232015"/>
            <a:ext cx="4436996" cy="1906138"/>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12pt)</a:t>
            </a:r>
          </a:p>
          <a:p>
            <a:pPr lvl="1"/>
            <a:r>
              <a:rPr lang="en-US" dirty="0" smtClean="0"/>
              <a:t>Second Level</a:t>
            </a:r>
          </a:p>
          <a:p>
            <a:pPr lvl="2"/>
            <a:r>
              <a:rPr lang="en-US" dirty="0" smtClean="0"/>
              <a:t>Third Level</a:t>
            </a:r>
          </a:p>
          <a:p>
            <a:pPr lvl="3"/>
            <a:r>
              <a:rPr lang="en-US" dirty="0" smtClean="0"/>
              <a:t>Forth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Vendor Landscape 40/60">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rot="5400000">
            <a:off x="2163422" y="3086579"/>
            <a:ext cx="344900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Left/Right Blank &amp; Lin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cxnSp>
        <p:nvCxnSpPr>
          <p:cNvPr id="34" name="Straight Connector 33"/>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Lef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000" baseline="0"/>
            </a:lvl1pPr>
            <a:lvl2pPr marL="361950" indent="-180975">
              <a:buClr>
                <a:schemeClr val="tx1"/>
              </a:buClr>
              <a:buSzPct val="150000"/>
              <a:buFont typeface="Arial" pitchFamily="34" charset="0"/>
              <a:buChar char="◦"/>
              <a:defRPr sz="1000" baseline="0"/>
            </a:lvl2pPr>
            <a:lvl3pPr marL="542925" indent="-180975">
              <a:buClr>
                <a:schemeClr val="tx1"/>
              </a:buClr>
              <a:buSzPct val="100000"/>
              <a:buFont typeface="Arial" pitchFamily="34" charset="0"/>
              <a:buChar char="–"/>
              <a:defRPr sz="1000" baseline="0"/>
            </a:lvl3pPr>
            <a:lvl4pPr marL="714375" indent="-171450">
              <a:buClr>
                <a:schemeClr val="tx1"/>
              </a:buClr>
              <a:buSzPct val="100000"/>
              <a:buFont typeface="Wingdings" pitchFamily="2" charset="2"/>
              <a:buChar char="§"/>
              <a:defRPr sz="1000" baseline="0"/>
            </a:lvl4pPr>
            <a:lvl5pPr marL="1619250" indent="-180975">
              <a:buSzPct val="150000"/>
              <a:buFont typeface="Arial" pitchFamily="34" charset="0"/>
              <a:buChar char="◦"/>
              <a:defRPr sz="1200"/>
            </a:lvl5pPr>
          </a:lstStyle>
          <a:p>
            <a:pPr lvl="0"/>
            <a:r>
              <a:rPr lang="en-US" dirty="0" smtClean="0"/>
              <a:t>First Level (Arial, 10pt)</a:t>
            </a:r>
          </a:p>
          <a:p>
            <a:pPr lvl="1"/>
            <a:r>
              <a:rPr lang="en-US" dirty="0" smtClean="0"/>
              <a:t>Second Level (Arial, 10pt)</a:t>
            </a:r>
          </a:p>
          <a:p>
            <a:pPr lvl="2"/>
            <a:r>
              <a:rPr lang="en-US" dirty="0" smtClean="0"/>
              <a:t>Third Level (Arial, 10pt)</a:t>
            </a:r>
          </a:p>
          <a:p>
            <a:pPr lvl="3"/>
            <a:r>
              <a:rPr lang="en-US" dirty="0" smtClean="0"/>
              <a:t>Forth Level (Arial, 10pt)</a:t>
            </a:r>
          </a:p>
        </p:txBody>
      </p:sp>
      <p:sp>
        <p:nvSpPr>
          <p:cNvPr id="14" name="Text Placeholder 41"/>
          <p:cNvSpPr>
            <a:spLocks noGrp="1"/>
          </p:cNvSpPr>
          <p:nvPr>
            <p:ph type="body" sz="quarter" idx="21" hasCustomPrompt="1"/>
          </p:nvPr>
        </p:nvSpPr>
        <p:spPr>
          <a:xfrm>
            <a:off x="5581649" y="5049180"/>
            <a:ext cx="323882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cxnSp>
        <p:nvCxnSpPr>
          <p:cNvPr id="20" name="Straight Connector 19"/>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Righ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12pt)</a:t>
            </a:r>
          </a:p>
          <a:p>
            <a:pPr lvl="1"/>
            <a:r>
              <a:rPr lang="en-US" dirty="0" smtClean="0"/>
              <a:t>IT Role, IT Industry (Arial, 10pt)</a:t>
            </a:r>
          </a:p>
        </p:txBody>
      </p:sp>
      <p:sp>
        <p:nvSpPr>
          <p:cNvPr id="25" name="Text Placeholder 41"/>
          <p:cNvSpPr>
            <a:spLocks noGrp="1"/>
          </p:cNvSpPr>
          <p:nvPr>
            <p:ph type="body" sz="quarter" idx="16" hasCustomPrompt="1"/>
          </p:nvPr>
        </p:nvSpPr>
        <p:spPr>
          <a:xfrm>
            <a:off x="249303" y="2022215"/>
            <a:ext cx="4713222"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defTabSz="895350">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py/Image (60/40) &amp; Quot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2" name="Text Placeholder 41"/>
          <p:cNvSpPr>
            <a:spLocks noGrp="1"/>
          </p:cNvSpPr>
          <p:nvPr>
            <p:ph type="body" sz="quarter" idx="16" hasCustomPrompt="1"/>
          </p:nvPr>
        </p:nvSpPr>
        <p:spPr>
          <a:xfrm>
            <a:off x="249303" y="2022215"/>
            <a:ext cx="4713222"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000" baseline="0"/>
            </a:lvl1pPr>
            <a:lvl2pPr marL="361950" indent="-180975">
              <a:buClr>
                <a:schemeClr val="tx1"/>
              </a:buClr>
              <a:buSzPct val="150000"/>
              <a:buFont typeface="Arial" pitchFamily="34" charset="0"/>
              <a:buChar char="◦"/>
              <a:defRPr sz="1000" baseline="0"/>
            </a:lvl2pPr>
            <a:lvl3pPr marL="542925" indent="-180975">
              <a:buClr>
                <a:schemeClr val="tx1"/>
              </a:buClr>
              <a:buSzPct val="100000"/>
              <a:buFont typeface="Arial" pitchFamily="34" charset="0"/>
              <a:buChar char="–"/>
              <a:defRPr sz="1000" baseline="0"/>
            </a:lvl3pPr>
            <a:lvl4pPr marL="714375" indent="-171450">
              <a:buClr>
                <a:schemeClr val="tx1"/>
              </a:buClr>
              <a:buSzPct val="100000"/>
              <a:buFont typeface="Wingdings" pitchFamily="2" charset="2"/>
              <a:buChar char="§"/>
              <a:defRPr sz="1000" baseline="0"/>
            </a:lvl4pPr>
            <a:lvl5pPr marL="1619250" indent="-180975">
              <a:buSzPct val="150000"/>
              <a:buFont typeface="Arial" pitchFamily="34" charset="0"/>
              <a:buChar char="◦"/>
              <a:defRPr sz="1200"/>
            </a:lvl5pPr>
          </a:lstStyle>
          <a:p>
            <a:pPr lvl="0"/>
            <a:r>
              <a:rPr lang="en-US" dirty="0" smtClean="0"/>
              <a:t>First Level (Arial, 10pt)</a:t>
            </a:r>
          </a:p>
          <a:p>
            <a:pPr lvl="1"/>
            <a:r>
              <a:rPr lang="en-US" dirty="0" smtClean="0"/>
              <a:t>Second Level (Arial, 10pt)</a:t>
            </a:r>
          </a:p>
          <a:p>
            <a:pPr lvl="2"/>
            <a:r>
              <a:rPr lang="en-US" dirty="0" smtClean="0"/>
              <a:t>Third Level (Arial, 10pt)</a:t>
            </a:r>
          </a:p>
          <a:p>
            <a:pPr lvl="3"/>
            <a:r>
              <a:rPr lang="en-US" dirty="0" smtClean="0"/>
              <a:t>Forth Level (Arial, 10pt)</a:t>
            </a:r>
          </a:p>
        </p:txBody>
      </p:sp>
      <p:sp>
        <p:nvSpPr>
          <p:cNvPr id="27" name="Text Placeholder 41"/>
          <p:cNvSpPr>
            <a:spLocks noGrp="1"/>
          </p:cNvSpPr>
          <p:nvPr>
            <p:ph type="body" sz="quarter" idx="21" hasCustomPrompt="1"/>
          </p:nvPr>
        </p:nvSpPr>
        <p:spPr>
          <a:xfrm>
            <a:off x="5581649" y="5049180"/>
            <a:ext cx="323882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29"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12pt)</a:t>
            </a:r>
          </a:p>
          <a:p>
            <a:pPr lvl="1"/>
            <a:r>
              <a:rPr lang="en-US" dirty="0" smtClean="0"/>
              <a:t>IT Role, IT Industry (Arial, 10pt)</a:t>
            </a:r>
          </a:p>
        </p:txBody>
      </p: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cxnSp>
        <p:nvCxnSpPr>
          <p:cNvPr id="37" name="Straight Connector 36"/>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1"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py/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22" name="Straight Connector 21"/>
          <p:cNvCxnSpPr/>
          <p:nvPr userDrawn="1"/>
        </p:nvCxnSpPr>
        <p:spPr>
          <a:xfrm rot="5400000">
            <a:off x="2943223"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py &amp; Image / Image Equal Vendor Landscape 2">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2489821"/>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2022215"/>
            <a:ext cx="4059320" cy="1514797"/>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22" name="Straight Connector 21"/>
          <p:cNvCxnSpPr/>
          <p:nvPr userDrawn="1"/>
        </p:nvCxnSpPr>
        <p:spPr>
          <a:xfrm rot="5400000">
            <a:off x="3185634" y="3424714"/>
            <a:ext cx="277273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4" name="Text Placeholder 41"/>
          <p:cNvSpPr>
            <a:spLocks noGrp="1"/>
          </p:cNvSpPr>
          <p:nvPr>
            <p:ph type="body" sz="quarter" idx="21" hasCustomPrompt="1"/>
          </p:nvPr>
        </p:nvSpPr>
        <p:spPr>
          <a:xfrm>
            <a:off x="4824029" y="4509120"/>
            <a:ext cx="399644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15" name="Content Placeholder 25"/>
          <p:cNvSpPr>
            <a:spLocks noGrp="1"/>
          </p:cNvSpPr>
          <p:nvPr>
            <p:ph sz="quarter" idx="23" hasCustomPrompt="1"/>
          </p:nvPr>
        </p:nvSpPr>
        <p:spPr>
          <a:xfrm>
            <a:off x="260650" y="3717032"/>
            <a:ext cx="4059321" cy="1094047"/>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Image/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cxnSp>
        <p:nvCxnSpPr>
          <p:cNvPr id="23" name="Straight Connector 22"/>
          <p:cNvCxnSpPr/>
          <p:nvPr userDrawn="1"/>
        </p:nvCxnSpPr>
        <p:spPr>
          <a:xfrm rot="5400000">
            <a:off x="2443161" y="4167188"/>
            <a:ext cx="4257679"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ts val="1350"/>
              </a:lnSpc>
              <a:spcBef>
                <a:spcPts val="500"/>
              </a:spcBef>
              <a:spcAft>
                <a:spcPct val="0"/>
              </a:spcAft>
              <a:buClr>
                <a:schemeClr val="tx1"/>
              </a:buClr>
              <a:buSzPct val="120000"/>
              <a:buFontTx/>
              <a:buNone/>
              <a:tabLst/>
              <a:defRPr sz="10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10pt)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ts val="1350"/>
              </a:lnSpc>
              <a:spcBef>
                <a:spcPts val="500"/>
              </a:spcBef>
              <a:spcAft>
                <a:spcPct val="0"/>
              </a:spcAft>
              <a:buClr>
                <a:schemeClr val="tx1"/>
              </a:buClr>
              <a:buSzPct val="120000"/>
              <a:buFontTx/>
              <a:buNone/>
              <a:tabLst/>
              <a:defRPr sz="10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10pt)</a:t>
            </a:r>
          </a:p>
          <a:p>
            <a:pPr lvl="0"/>
            <a:endParaRPr lang="en-US" dirty="0" smtClean="0"/>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3" y="2924944"/>
            <a:ext cx="4034665" cy="2376264"/>
          </a:xfrm>
        </p:spPr>
        <p:txBody>
          <a:bodyPr/>
          <a:lstStyle>
            <a:lvl1pPr marL="174625" indent="-174625">
              <a:lnSpc>
                <a:spcPts val="1350"/>
              </a:lnSpc>
              <a:spcBef>
                <a:spcPts val="500"/>
              </a:spcBef>
              <a:buClr>
                <a:schemeClr val="tx1"/>
              </a:buClr>
              <a:buSzPct val="120000"/>
              <a:buFont typeface="Wingdings" pitchFamily="2" charset="2"/>
              <a:buChar char="ü"/>
              <a:defRPr sz="1200" baseline="0"/>
            </a:lvl1pPr>
            <a:lvl2pPr marL="361950" indent="-180975">
              <a:lnSpc>
                <a:spcPts val="1350"/>
              </a:lnSpc>
              <a:spcBef>
                <a:spcPts val="500"/>
              </a:spcBef>
              <a:buClr>
                <a:schemeClr val="tx1"/>
              </a:buClr>
              <a:buSzPct val="120000"/>
              <a:buFont typeface="Arial" pitchFamily="34" charset="0"/>
              <a:buChar char="•"/>
              <a:defRPr sz="1200"/>
            </a:lvl2pPr>
            <a:lvl3pPr marL="542925" indent="-180975">
              <a:lnSpc>
                <a:spcPts val="1350"/>
              </a:lnSpc>
              <a:spcBef>
                <a:spcPts val="500"/>
              </a:spcBef>
              <a:buClr>
                <a:schemeClr val="tx1"/>
              </a:buClr>
              <a:buSzPct val="150000"/>
              <a:buFont typeface="Arial" pitchFamily="34" charset="0"/>
              <a:buChar char="◦"/>
              <a:defRPr sz="1200" baseline="0"/>
            </a:lvl3pPr>
            <a:lvl4pPr marL="714375" indent="-171450">
              <a:lnSpc>
                <a:spcPts val="1350"/>
              </a:lnSpc>
              <a:spcBef>
                <a:spcPts val="500"/>
              </a:spcBef>
              <a:buSzPct val="100000"/>
              <a:buFont typeface="Arial" pitchFamily="34" charset="0"/>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63" name="Text Placeholder 53"/>
          <p:cNvSpPr>
            <a:spLocks noGrp="1"/>
          </p:cNvSpPr>
          <p:nvPr>
            <p:ph type="body" sz="quarter" idx="21" hasCustomPrompt="1"/>
          </p:nvPr>
        </p:nvSpPr>
        <p:spPr>
          <a:xfrm>
            <a:off x="249302" y="2316656"/>
            <a:ext cx="4034666" cy="608288"/>
          </a:xfrm>
        </p:spPr>
        <p:txBody>
          <a:bodyPr/>
          <a:lstStyle>
            <a:lvl1pPr marL="0" indent="0">
              <a:buNone/>
              <a:defRPr sz="14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This Research Is Designed For:</a:t>
            </a:r>
            <a:endParaRPr lang="en-CA" dirty="0"/>
          </a:p>
        </p:txBody>
      </p:sp>
      <p:sp>
        <p:nvSpPr>
          <p:cNvPr id="64" name="Text Placeholder 53"/>
          <p:cNvSpPr>
            <a:spLocks noGrp="1"/>
          </p:cNvSpPr>
          <p:nvPr>
            <p:ph type="body" sz="quarter" idx="22" hasCustomPrompt="1"/>
          </p:nvPr>
        </p:nvSpPr>
        <p:spPr>
          <a:xfrm>
            <a:off x="4860032" y="2316656"/>
            <a:ext cx="4032448" cy="608288"/>
          </a:xfrm>
        </p:spPr>
        <p:txBody>
          <a:bodyPr/>
          <a:lstStyle>
            <a:lvl1pPr marL="0" indent="0">
              <a:buNone/>
              <a:defRPr sz="14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This Research Will Help You:</a:t>
            </a:r>
            <a:endParaRPr lang="en-CA" dirty="0"/>
          </a:p>
        </p:txBody>
      </p:sp>
      <p:sp>
        <p:nvSpPr>
          <p:cNvPr id="65" name="Text Placeholder 41"/>
          <p:cNvSpPr>
            <a:spLocks noGrp="1"/>
          </p:cNvSpPr>
          <p:nvPr>
            <p:ph type="body" sz="quarter" idx="23" hasCustomPrompt="1"/>
          </p:nvPr>
        </p:nvSpPr>
        <p:spPr>
          <a:xfrm>
            <a:off x="4860032" y="2924944"/>
            <a:ext cx="4032448" cy="2376264"/>
          </a:xfrm>
        </p:spPr>
        <p:txBody>
          <a:bodyPr/>
          <a:lstStyle>
            <a:lvl1pPr marL="174625" indent="-174625">
              <a:lnSpc>
                <a:spcPts val="1350"/>
              </a:lnSpc>
              <a:spcBef>
                <a:spcPts val="500"/>
              </a:spcBef>
              <a:buClr>
                <a:schemeClr val="tx1"/>
              </a:buClr>
              <a:buSzPct val="120000"/>
              <a:buFont typeface="Wingdings" pitchFamily="2" charset="2"/>
              <a:buChar char="ü"/>
              <a:defRPr sz="1200" baseline="0"/>
            </a:lvl1pPr>
            <a:lvl2pPr marL="361950" indent="-180975">
              <a:lnSpc>
                <a:spcPts val="1350"/>
              </a:lnSpc>
              <a:spcBef>
                <a:spcPts val="500"/>
              </a:spcBef>
              <a:buClr>
                <a:schemeClr val="tx1"/>
              </a:buClr>
              <a:buSzPct val="120000"/>
              <a:buFont typeface="Arial" pitchFamily="34" charset="0"/>
              <a:buChar char="•"/>
              <a:defRPr sz="1200"/>
            </a:lvl2pPr>
            <a:lvl3pPr marL="542925" indent="-180975">
              <a:lnSpc>
                <a:spcPts val="1350"/>
              </a:lnSpc>
              <a:spcBef>
                <a:spcPts val="500"/>
              </a:spcBef>
              <a:buClr>
                <a:schemeClr val="tx1"/>
              </a:buClr>
              <a:buSzPct val="150000"/>
              <a:buFont typeface="Arial" pitchFamily="34" charset="0"/>
              <a:buChar char="◦"/>
              <a:defRPr sz="1200" baseline="0"/>
            </a:lvl3pPr>
            <a:lvl4pPr marL="714375" indent="-171450">
              <a:lnSpc>
                <a:spcPts val="1350"/>
              </a:lnSpc>
              <a:spcBef>
                <a:spcPts val="500"/>
              </a:spcBef>
              <a:buSzPct val="100000"/>
              <a:buFont typeface="Arial" pitchFamily="34" charset="0"/>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 Subhead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2022215"/>
            <a:ext cx="8627997" cy="43137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159732" y="1362075"/>
            <a:ext cx="6717568"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pic>
        <p:nvPicPr>
          <p:cNvPr id="13" name="Picture 12" descr="case_study.wmf"/>
          <p:cNvPicPr>
            <a:picLocks noChangeAspect="1"/>
          </p:cNvPicPr>
          <p:nvPr userDrawn="1"/>
        </p:nvPicPr>
        <p:blipFill>
          <a:blip r:embed="rId2" cstate="print"/>
          <a:stretch>
            <a:fillRect/>
          </a:stretch>
        </p:blipFill>
        <p:spPr>
          <a:xfrm>
            <a:off x="464339" y="1376772"/>
            <a:ext cx="1410568" cy="154844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er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ndor Landscape 40/60">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ft/Right Blank &amp; Lin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cxnSp>
        <p:nvCxnSpPr>
          <p:cNvPr id="34" name="Straight Connector 33"/>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 (Georgia, 24pt)</a:t>
            </a:r>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10" name="Rectangle 9"/>
          <p:cNvSpPr/>
          <p:nvPr/>
        </p:nvSpPr>
        <p:spPr>
          <a:xfrm>
            <a:off x="6408204" y="6525344"/>
            <a:ext cx="273579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51063" indent="0" algn="l"/>
            <a:fld id="{FF20F8B6-5AB9-41C4-A82C-4155E8A92B2C}" type="slidenum">
              <a:rPr lang="en-CA" sz="1000" smtClean="0"/>
              <a:pPr marL="2151063" indent="0" algn="l"/>
              <a:t>‹#›</a:t>
            </a:fld>
            <a:endParaRPr lang="en-CA" sz="1000" dirty="0"/>
          </a:p>
        </p:txBody>
      </p:sp>
      <p:sp>
        <p:nvSpPr>
          <p:cNvPr id="9" name="Rectangle 8"/>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indent="0" algn="r"/>
            <a:r>
              <a:rPr lang="en-CA" sz="1000" dirty="0" smtClean="0"/>
              <a:t>Info-Tech Research Group</a:t>
            </a:r>
            <a:endParaRPr lang="en-CA" sz="1000" dirty="0"/>
          </a:p>
        </p:txBody>
      </p:sp>
      <p:sp>
        <p:nvSpPr>
          <p:cNvPr id="6" name="Rectangle 5"/>
          <p:cNvSpPr/>
          <p:nvPr userDrawn="1"/>
        </p:nvSpPr>
        <p:spPr>
          <a:xfrm>
            <a:off x="0" y="6517136"/>
            <a:ext cx="3383280" cy="3380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indent="0" algn="l"/>
            <a:r>
              <a:rPr lang="en-CA" sz="1000" dirty="0" smtClean="0"/>
              <a:t>Vendor Landscape: Secure Web Gateway</a:t>
            </a:r>
            <a:endParaRPr lang="en-CA" sz="1000" dirty="0">
              <a:solidFill>
                <a:srgbClr val="FF0000"/>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8" r:id="rId3"/>
    <p:sldLayoutId id="2147483695" r:id="rId4"/>
    <p:sldLayoutId id="2147483699" r:id="rId5"/>
    <p:sldLayoutId id="2147483698" r:id="rId6"/>
    <p:sldLayoutId id="2147483680" r:id="rId7"/>
    <p:sldLayoutId id="2147483697" r:id="rId8"/>
    <p:sldLayoutId id="2147483682" r:id="rId9"/>
    <p:sldLayoutId id="2147483696" r:id="rId10"/>
    <p:sldLayoutId id="2147483677" r:id="rId11"/>
    <p:sldLayoutId id="2147483667" r:id="rId12"/>
    <p:sldLayoutId id="2147483684" r:id="rId13"/>
    <p:sldLayoutId id="2147483700" r:id="rId14"/>
    <p:sldLayoutId id="2147483683" r:id="rId15"/>
    <p:sldLayoutId id="2147483694" r:id="rId16"/>
    <p:sldLayoutId id="2147483701" r:id="rId17"/>
    <p:sldLayoutId id="2147483702" r:id="rId18"/>
    <p:sldLayoutId id="2147483704" r:id="rId19"/>
    <p:sldLayoutId id="2147483705" r:id="rId20"/>
    <p:sldLayoutId id="2147483706" r:id="rId21"/>
    <p:sldLayoutId id="2147483707" r:id="rId22"/>
    <p:sldLayoutId id="2147483708" r:id="rId23"/>
    <p:sldLayoutId id="2147483709" r:id="rId24"/>
    <p:sldLayoutId id="2147483710" r:id="rId25"/>
    <p:sldLayoutId id="2147483711" r:id="rId26"/>
    <p:sldLayoutId id="2147483712" r:id="rId27"/>
    <p:sldLayoutId id="2147483713" r:id="rId28"/>
  </p:sldLayoutIdLst>
  <p:timing>
    <p:tnLst>
      <p:par>
        <p:cTn id="1" dur="indefinite" restart="never" nodeType="tmRoot"/>
      </p:par>
    </p:tnLst>
  </p:timing>
  <p:hf hdr="0" ftr="0" dt="0"/>
  <p:txStyles>
    <p:titleStyle>
      <a:lvl1pPr algn="l" rtl="0" eaLnBrk="0" fontAlgn="base" hangingPunct="0">
        <a:spcBef>
          <a:spcPct val="0"/>
        </a:spcBef>
        <a:spcAft>
          <a:spcPct val="0"/>
        </a:spcAft>
        <a:defRPr sz="2400" kern="1200" baseline="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180975" indent="-180975" algn="l" rtl="0" eaLnBrk="0" fontAlgn="base" hangingPunct="0">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0" fontAlgn="base" hangingPunct="0">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0" fontAlgn="base" hangingPunct="0">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0" fontAlgn="base" hangingPunct="0">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hyperlink" Target="http://www.infotech.com/research/ss/vendor-landscape-secure-web-gateways/vendor-landscape-storyboard-secure-web-gateways?utm_source=SS_Sample&amp;utm_medium=Collateral&amp;utm_campaign=Collateral" TargetMode="Externa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tags" Target="../tags/tag93.xml"/><Relationship Id="rId13" Type="http://schemas.openxmlformats.org/officeDocument/2006/relationships/tags" Target="../tags/tag98.xml"/><Relationship Id="rId18" Type="http://schemas.openxmlformats.org/officeDocument/2006/relationships/image" Target="../media/image9.emf"/><Relationship Id="rId3" Type="http://schemas.openxmlformats.org/officeDocument/2006/relationships/tags" Target="../tags/tag88.xml"/><Relationship Id="rId21" Type="http://schemas.openxmlformats.org/officeDocument/2006/relationships/image" Target="../media/image13.png"/><Relationship Id="rId7" Type="http://schemas.openxmlformats.org/officeDocument/2006/relationships/tags" Target="../tags/tag92.xml"/><Relationship Id="rId12" Type="http://schemas.openxmlformats.org/officeDocument/2006/relationships/tags" Target="../tags/tag97.xml"/><Relationship Id="rId17" Type="http://schemas.openxmlformats.org/officeDocument/2006/relationships/oleObject" Target="../embeddings/oleObject5.bin"/><Relationship Id="rId2" Type="http://schemas.openxmlformats.org/officeDocument/2006/relationships/tags" Target="../tags/tag87.xml"/><Relationship Id="rId16" Type="http://schemas.openxmlformats.org/officeDocument/2006/relationships/notesSlide" Target="../notesSlides/notesSlide9.xml"/><Relationship Id="rId20" Type="http://schemas.openxmlformats.org/officeDocument/2006/relationships/image" Target="../media/image11.png"/><Relationship Id="rId1" Type="http://schemas.openxmlformats.org/officeDocument/2006/relationships/vmlDrawing" Target="../drawings/vmlDrawing5.vml"/><Relationship Id="rId6" Type="http://schemas.openxmlformats.org/officeDocument/2006/relationships/tags" Target="../tags/tag91.xml"/><Relationship Id="rId11" Type="http://schemas.openxmlformats.org/officeDocument/2006/relationships/tags" Target="../tags/tag96.xml"/><Relationship Id="rId24" Type="http://schemas.openxmlformats.org/officeDocument/2006/relationships/image" Target="../media/image6.png"/><Relationship Id="rId5" Type="http://schemas.openxmlformats.org/officeDocument/2006/relationships/tags" Target="../tags/tag90.xml"/><Relationship Id="rId15" Type="http://schemas.openxmlformats.org/officeDocument/2006/relationships/slideLayout" Target="../slideLayouts/slideLayout4.xml"/><Relationship Id="rId23" Type="http://schemas.openxmlformats.org/officeDocument/2006/relationships/image" Target="../media/image5.png"/><Relationship Id="rId10" Type="http://schemas.openxmlformats.org/officeDocument/2006/relationships/tags" Target="../tags/tag95.xml"/><Relationship Id="rId19" Type="http://schemas.openxmlformats.org/officeDocument/2006/relationships/image" Target="../media/image10.jpeg"/><Relationship Id="rId4" Type="http://schemas.openxmlformats.org/officeDocument/2006/relationships/tags" Target="../tags/tag89.xml"/><Relationship Id="rId9" Type="http://schemas.openxmlformats.org/officeDocument/2006/relationships/tags" Target="../tags/tag94.xml"/><Relationship Id="rId14" Type="http://schemas.openxmlformats.org/officeDocument/2006/relationships/tags" Target="../tags/tag99.xml"/><Relationship Id="rId22" Type="http://schemas.openxmlformats.org/officeDocument/2006/relationships/hyperlink" Target="http://www.infotech.com/research/ss/vendor-landscape-secure-web-gateways/vendor-landscape-storyboard-secure-web-gateways?utm_source=SS_Sample&amp;utm_medium=Collateral&amp;utm_campaign=Collateral" TargetMode="External"/></Relationships>
</file>

<file path=ppt/slides/_rels/slide11.xml.rels><?xml version="1.0" encoding="UTF-8" standalone="yes"?>
<Relationships xmlns="http://schemas.openxmlformats.org/package/2006/relationships"><Relationship Id="rId8" Type="http://schemas.openxmlformats.org/officeDocument/2006/relationships/tags" Target="../tags/tag107.xml"/><Relationship Id="rId13" Type="http://schemas.openxmlformats.org/officeDocument/2006/relationships/image" Target="../media/image15.jpeg"/><Relationship Id="rId18" Type="http://schemas.openxmlformats.org/officeDocument/2006/relationships/image" Target="../media/image20.png"/><Relationship Id="rId26" Type="http://schemas.openxmlformats.org/officeDocument/2006/relationships/image" Target="../media/image6.png"/><Relationship Id="rId3" Type="http://schemas.openxmlformats.org/officeDocument/2006/relationships/tags" Target="../tags/tag102.xml"/><Relationship Id="rId21" Type="http://schemas.openxmlformats.org/officeDocument/2006/relationships/image" Target="../media/image23.jpeg"/><Relationship Id="rId7" Type="http://schemas.openxmlformats.org/officeDocument/2006/relationships/tags" Target="../tags/tag106.xml"/><Relationship Id="rId12" Type="http://schemas.openxmlformats.org/officeDocument/2006/relationships/image" Target="../media/image14.jpeg"/><Relationship Id="rId17" Type="http://schemas.openxmlformats.org/officeDocument/2006/relationships/image" Target="../media/image19.jpeg"/><Relationship Id="rId25" Type="http://schemas.openxmlformats.org/officeDocument/2006/relationships/image" Target="../media/image5.png"/><Relationship Id="rId2" Type="http://schemas.openxmlformats.org/officeDocument/2006/relationships/tags" Target="../tags/tag101.xml"/><Relationship Id="rId16" Type="http://schemas.openxmlformats.org/officeDocument/2006/relationships/image" Target="../media/image18.png"/><Relationship Id="rId20" Type="http://schemas.openxmlformats.org/officeDocument/2006/relationships/image" Target="../media/image22.jpeg"/><Relationship Id="rId1" Type="http://schemas.openxmlformats.org/officeDocument/2006/relationships/tags" Target="../tags/tag100.xml"/><Relationship Id="rId6" Type="http://schemas.openxmlformats.org/officeDocument/2006/relationships/tags" Target="../tags/tag105.xml"/><Relationship Id="rId11" Type="http://schemas.openxmlformats.org/officeDocument/2006/relationships/notesSlide" Target="../notesSlides/notesSlide10.xml"/><Relationship Id="rId24" Type="http://schemas.openxmlformats.org/officeDocument/2006/relationships/hyperlink" Target="http://www.infotech.com/research/ss/vendor-landscape-secure-web-gateways/vendor-landscape-storyboard-secure-web-gateways?utm_source=SS_Sample&amp;utm_medium=Collateral&amp;utm_campaign=Collateral" TargetMode="External"/><Relationship Id="rId5" Type="http://schemas.openxmlformats.org/officeDocument/2006/relationships/tags" Target="../tags/tag104.xml"/><Relationship Id="rId15" Type="http://schemas.openxmlformats.org/officeDocument/2006/relationships/image" Target="../media/image17.jpeg"/><Relationship Id="rId23" Type="http://schemas.openxmlformats.org/officeDocument/2006/relationships/image" Target="../media/image13.png"/><Relationship Id="rId10" Type="http://schemas.openxmlformats.org/officeDocument/2006/relationships/slideLayout" Target="../slideLayouts/slideLayout4.xml"/><Relationship Id="rId19" Type="http://schemas.openxmlformats.org/officeDocument/2006/relationships/image" Target="../media/image21.png"/><Relationship Id="rId4" Type="http://schemas.openxmlformats.org/officeDocument/2006/relationships/tags" Target="../tags/tag103.xml"/><Relationship Id="rId9" Type="http://schemas.openxmlformats.org/officeDocument/2006/relationships/tags" Target="../tags/tag108.xml"/><Relationship Id="rId14" Type="http://schemas.openxmlformats.org/officeDocument/2006/relationships/image" Target="../media/image16.png"/><Relationship Id="rId22"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hyperlink" Target="http://www.infotech.com/research/ss/vendor-landscape-secure-web-gateways/vendor-landscape-storyboard-secure-web-gateways?utm_source=SS_Sample&amp;utm_medium=Collateral&amp;utm_campaign=Collateral" TargetMode="External"/><Relationship Id="rId7" Type="http://schemas.openxmlformats.org/officeDocument/2006/relationships/image" Target="../media/image6.png"/><Relationship Id="rId2" Type="http://schemas.openxmlformats.org/officeDocument/2006/relationships/hyperlink" Target="http://www.infotech.com/" TargetMode="Externa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hyperlink" Target="http://www.infotech.com/research/ss/vendor-landscape-secure-web-gateways/vendor-landscape-storyboard-secure-web-gateways?utm_source=SS_Sample&amp;utm_medium=Collateral&amp;utm_campaign=Collateral"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oleObject" Target="../embeddings/oleObject1.bin"/><Relationship Id="rId18" Type="http://schemas.openxmlformats.org/officeDocument/2006/relationships/image" Target="../media/image6.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notesSlide" Target="../notesSlides/notesSlide2.xml"/><Relationship Id="rId17" Type="http://schemas.openxmlformats.org/officeDocument/2006/relationships/image" Target="../media/image5.png"/><Relationship Id="rId2" Type="http://schemas.openxmlformats.org/officeDocument/2006/relationships/tags" Target="../tags/tag2.xml"/><Relationship Id="rId16" Type="http://schemas.openxmlformats.org/officeDocument/2006/relationships/hyperlink" Target="http://www.infotech.com/research/ss/vendor-landscape-secure-web-gateways/vendor-landscape-storyboard-secure-web-gateways?utm_source=SS_Sample&amp;utm_medium=Collateral&amp;utm_campaign=Collateral" TargetMode="External"/><Relationship Id="rId1" Type="http://schemas.openxmlformats.org/officeDocument/2006/relationships/vmlDrawing" Target="../drawings/vmlDrawing1.vml"/><Relationship Id="rId6" Type="http://schemas.openxmlformats.org/officeDocument/2006/relationships/tags" Target="../tags/tag6.xml"/><Relationship Id="rId11" Type="http://schemas.openxmlformats.org/officeDocument/2006/relationships/slideLayout" Target="../slideLayouts/slideLayout3.xml"/><Relationship Id="rId5" Type="http://schemas.openxmlformats.org/officeDocument/2006/relationships/tags" Target="../tags/tag5.xml"/><Relationship Id="rId15" Type="http://schemas.openxmlformats.org/officeDocument/2006/relationships/image" Target="../media/image8.png"/><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7.emf"/></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hyperlink" Target="http://www.infotech.com/research/ss/vendor-landscape-secure-web-gateways/vendor-landscape-storyboard-secure-web-gateways?utm_source=SS_Sample&amp;utm_medium=Collateral&amp;utm_campaign=Collateral" TargetMode="External"/><Relationship Id="rId2" Type="http://schemas.openxmlformats.org/officeDocument/2006/relationships/tags" Target="../tags/tag11.xml"/><Relationship Id="rId1" Type="http://schemas.openxmlformats.org/officeDocument/2006/relationships/vmlDrawing" Target="../drawings/vmlDrawing2.vml"/><Relationship Id="rId6" Type="http://schemas.openxmlformats.org/officeDocument/2006/relationships/image" Target="../media/image7.emf"/><Relationship Id="rId5" Type="http://schemas.openxmlformats.org/officeDocument/2006/relationships/oleObject" Target="../embeddings/oleObject2.bin"/><Relationship Id="rId4" Type="http://schemas.openxmlformats.org/officeDocument/2006/relationships/notesSlide" Target="../notesSlides/notesSlide3.xml"/><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tags" Target="../tags/tag23.xml"/><Relationship Id="rId18" Type="http://schemas.openxmlformats.org/officeDocument/2006/relationships/tags" Target="../tags/tag28.xml"/><Relationship Id="rId26" Type="http://schemas.openxmlformats.org/officeDocument/2006/relationships/image" Target="../media/image7.emf"/><Relationship Id="rId3" Type="http://schemas.openxmlformats.org/officeDocument/2006/relationships/tags" Target="../tags/tag13.xml"/><Relationship Id="rId21" Type="http://schemas.openxmlformats.org/officeDocument/2006/relationships/tags" Target="../tags/tag31.xml"/><Relationship Id="rId7" Type="http://schemas.openxmlformats.org/officeDocument/2006/relationships/tags" Target="../tags/tag17.xml"/><Relationship Id="rId12" Type="http://schemas.openxmlformats.org/officeDocument/2006/relationships/tags" Target="../tags/tag22.xml"/><Relationship Id="rId17" Type="http://schemas.openxmlformats.org/officeDocument/2006/relationships/tags" Target="../tags/tag27.xml"/><Relationship Id="rId25" Type="http://schemas.openxmlformats.org/officeDocument/2006/relationships/oleObject" Target="../embeddings/oleObject3.bin"/><Relationship Id="rId2" Type="http://schemas.openxmlformats.org/officeDocument/2006/relationships/tags" Target="../tags/tag12.xml"/><Relationship Id="rId16" Type="http://schemas.openxmlformats.org/officeDocument/2006/relationships/tags" Target="../tags/tag26.xml"/><Relationship Id="rId20" Type="http://schemas.openxmlformats.org/officeDocument/2006/relationships/tags" Target="../tags/tag30.xml"/><Relationship Id="rId29" Type="http://schemas.openxmlformats.org/officeDocument/2006/relationships/chart" Target="../charts/chart3.xml"/><Relationship Id="rId1" Type="http://schemas.openxmlformats.org/officeDocument/2006/relationships/vmlDrawing" Target="../drawings/vmlDrawing3.vml"/><Relationship Id="rId6" Type="http://schemas.openxmlformats.org/officeDocument/2006/relationships/tags" Target="../tags/tag16.xml"/><Relationship Id="rId11" Type="http://schemas.openxmlformats.org/officeDocument/2006/relationships/tags" Target="../tags/tag21.xml"/><Relationship Id="rId24" Type="http://schemas.openxmlformats.org/officeDocument/2006/relationships/notesSlide" Target="../notesSlides/notesSlide4.xml"/><Relationship Id="rId32" Type="http://schemas.openxmlformats.org/officeDocument/2006/relationships/image" Target="../media/image6.png"/><Relationship Id="rId5" Type="http://schemas.openxmlformats.org/officeDocument/2006/relationships/tags" Target="../tags/tag15.xml"/><Relationship Id="rId15" Type="http://schemas.openxmlformats.org/officeDocument/2006/relationships/tags" Target="../tags/tag25.xml"/><Relationship Id="rId23" Type="http://schemas.openxmlformats.org/officeDocument/2006/relationships/slideLayout" Target="../slideLayouts/slideLayout10.xml"/><Relationship Id="rId28" Type="http://schemas.openxmlformats.org/officeDocument/2006/relationships/chart" Target="../charts/chart2.xml"/><Relationship Id="rId10" Type="http://schemas.openxmlformats.org/officeDocument/2006/relationships/tags" Target="../tags/tag20.xml"/><Relationship Id="rId19" Type="http://schemas.openxmlformats.org/officeDocument/2006/relationships/tags" Target="../tags/tag29.xml"/><Relationship Id="rId31" Type="http://schemas.openxmlformats.org/officeDocument/2006/relationships/image" Target="../media/image5.png"/><Relationship Id="rId4" Type="http://schemas.openxmlformats.org/officeDocument/2006/relationships/tags" Target="../tags/tag14.xml"/><Relationship Id="rId9" Type="http://schemas.openxmlformats.org/officeDocument/2006/relationships/tags" Target="../tags/tag19.xml"/><Relationship Id="rId14" Type="http://schemas.openxmlformats.org/officeDocument/2006/relationships/tags" Target="../tags/tag24.xml"/><Relationship Id="rId22" Type="http://schemas.openxmlformats.org/officeDocument/2006/relationships/tags" Target="../tags/tag32.xml"/><Relationship Id="rId27" Type="http://schemas.openxmlformats.org/officeDocument/2006/relationships/chart" Target="../charts/chart1.xml"/><Relationship Id="rId30" Type="http://schemas.openxmlformats.org/officeDocument/2006/relationships/hyperlink" Target="http://www.infotech.com/research/ss/vendor-landscape-secure-web-gateways/vendor-landscape-storyboard-secure-web-gateways?utm_source=SS_Sample&amp;utm_medium=Collateral&amp;utm_campaign=Collateral" TargetMode="External"/></Relationships>
</file>

<file path=ppt/slides/_rels/slide6.xml.rels><?xml version="1.0" encoding="UTF-8" standalone="yes"?>
<Relationships xmlns="http://schemas.openxmlformats.org/package/2006/relationships"><Relationship Id="rId8" Type="http://schemas.openxmlformats.org/officeDocument/2006/relationships/tags" Target="../tags/tag40.xml"/><Relationship Id="rId13" Type="http://schemas.openxmlformats.org/officeDocument/2006/relationships/tags" Target="../tags/tag45.xml"/><Relationship Id="rId18" Type="http://schemas.openxmlformats.org/officeDocument/2006/relationships/image" Target="../media/image5.png"/><Relationship Id="rId3" Type="http://schemas.openxmlformats.org/officeDocument/2006/relationships/tags" Target="../tags/tag35.xml"/><Relationship Id="rId7" Type="http://schemas.openxmlformats.org/officeDocument/2006/relationships/tags" Target="../tags/tag39.xml"/><Relationship Id="rId12" Type="http://schemas.openxmlformats.org/officeDocument/2006/relationships/tags" Target="../tags/tag44.xml"/><Relationship Id="rId17" Type="http://schemas.openxmlformats.org/officeDocument/2006/relationships/hyperlink" Target="http://www.infotech.com/research/ss/vendor-landscape-secure-web-gateways/vendor-landscape-storyboard-secure-web-gateways?utm_source=SS_Sample&amp;utm_medium=Collateral&amp;utm_campaign=Collateral" TargetMode="External"/><Relationship Id="rId2" Type="http://schemas.openxmlformats.org/officeDocument/2006/relationships/tags" Target="../tags/tag34.xml"/><Relationship Id="rId16" Type="http://schemas.openxmlformats.org/officeDocument/2006/relationships/image" Target="../media/image8.png"/><Relationship Id="rId1" Type="http://schemas.openxmlformats.org/officeDocument/2006/relationships/tags" Target="../tags/tag33.xml"/><Relationship Id="rId6" Type="http://schemas.openxmlformats.org/officeDocument/2006/relationships/tags" Target="../tags/tag38.xml"/><Relationship Id="rId11" Type="http://schemas.openxmlformats.org/officeDocument/2006/relationships/tags" Target="../tags/tag43.xml"/><Relationship Id="rId5" Type="http://schemas.openxmlformats.org/officeDocument/2006/relationships/tags" Target="../tags/tag37.xml"/><Relationship Id="rId15" Type="http://schemas.openxmlformats.org/officeDocument/2006/relationships/notesSlide" Target="../notesSlides/notesSlide5.xml"/><Relationship Id="rId10" Type="http://schemas.openxmlformats.org/officeDocument/2006/relationships/tags" Target="../tags/tag42.xml"/><Relationship Id="rId19" Type="http://schemas.openxmlformats.org/officeDocument/2006/relationships/image" Target="../media/image6.png"/><Relationship Id="rId4" Type="http://schemas.openxmlformats.org/officeDocument/2006/relationships/tags" Target="../tags/tag36.xml"/><Relationship Id="rId9" Type="http://schemas.openxmlformats.org/officeDocument/2006/relationships/tags" Target="../tags/tag41.xml"/><Relationship Id="rId14"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8" Type="http://schemas.openxmlformats.org/officeDocument/2006/relationships/tags" Target="../tags/tag53.xml"/><Relationship Id="rId13" Type="http://schemas.openxmlformats.org/officeDocument/2006/relationships/tags" Target="../tags/tag58.xml"/><Relationship Id="rId18" Type="http://schemas.openxmlformats.org/officeDocument/2006/relationships/notesSlide" Target="../notesSlides/notesSlide6.xml"/><Relationship Id="rId3" Type="http://schemas.openxmlformats.org/officeDocument/2006/relationships/tags" Target="../tags/tag48.xml"/><Relationship Id="rId21" Type="http://schemas.openxmlformats.org/officeDocument/2006/relationships/image" Target="../media/image6.png"/><Relationship Id="rId7" Type="http://schemas.openxmlformats.org/officeDocument/2006/relationships/tags" Target="../tags/tag52.xml"/><Relationship Id="rId12" Type="http://schemas.openxmlformats.org/officeDocument/2006/relationships/tags" Target="../tags/tag57.xml"/><Relationship Id="rId17" Type="http://schemas.openxmlformats.org/officeDocument/2006/relationships/slideLayout" Target="../slideLayouts/slideLayout4.xml"/><Relationship Id="rId2" Type="http://schemas.openxmlformats.org/officeDocument/2006/relationships/tags" Target="../tags/tag47.xml"/><Relationship Id="rId16" Type="http://schemas.openxmlformats.org/officeDocument/2006/relationships/tags" Target="../tags/tag61.xml"/><Relationship Id="rId20" Type="http://schemas.openxmlformats.org/officeDocument/2006/relationships/image" Target="../media/image5.png"/><Relationship Id="rId1" Type="http://schemas.openxmlformats.org/officeDocument/2006/relationships/tags" Target="../tags/tag46.xml"/><Relationship Id="rId6" Type="http://schemas.openxmlformats.org/officeDocument/2006/relationships/tags" Target="../tags/tag51.xml"/><Relationship Id="rId11" Type="http://schemas.openxmlformats.org/officeDocument/2006/relationships/tags" Target="../tags/tag56.xml"/><Relationship Id="rId5" Type="http://schemas.openxmlformats.org/officeDocument/2006/relationships/tags" Target="../tags/tag50.xml"/><Relationship Id="rId15" Type="http://schemas.openxmlformats.org/officeDocument/2006/relationships/tags" Target="../tags/tag60.xml"/><Relationship Id="rId10" Type="http://schemas.openxmlformats.org/officeDocument/2006/relationships/tags" Target="../tags/tag55.xml"/><Relationship Id="rId19" Type="http://schemas.openxmlformats.org/officeDocument/2006/relationships/hyperlink" Target="http://www.infotech.com/research/ss/vendor-landscape-secure-web-gateways/vendor-landscape-storyboard-secure-web-gateways?utm_source=SS_Sample&amp;utm_medium=Collateral&amp;utm_campaign=Collateral" TargetMode="External"/><Relationship Id="rId4" Type="http://schemas.openxmlformats.org/officeDocument/2006/relationships/tags" Target="../tags/tag49.xml"/><Relationship Id="rId9" Type="http://schemas.openxmlformats.org/officeDocument/2006/relationships/tags" Target="../tags/tag54.xml"/><Relationship Id="rId14" Type="http://schemas.openxmlformats.org/officeDocument/2006/relationships/tags" Target="../tags/tag59.xml"/></Relationships>
</file>

<file path=ppt/slides/_rels/slide8.xml.rels><?xml version="1.0" encoding="UTF-8" standalone="yes"?>
<Relationships xmlns="http://schemas.openxmlformats.org/package/2006/relationships"><Relationship Id="rId8" Type="http://schemas.openxmlformats.org/officeDocument/2006/relationships/tags" Target="../tags/tag69.xml"/><Relationship Id="rId13" Type="http://schemas.openxmlformats.org/officeDocument/2006/relationships/slideLayout" Target="../slideLayouts/slideLayout4.xml"/><Relationship Id="rId3" Type="http://schemas.openxmlformats.org/officeDocument/2006/relationships/tags" Target="../tags/tag64.xml"/><Relationship Id="rId7" Type="http://schemas.openxmlformats.org/officeDocument/2006/relationships/tags" Target="../tags/tag68.xml"/><Relationship Id="rId12" Type="http://schemas.openxmlformats.org/officeDocument/2006/relationships/tags" Target="../tags/tag73.xml"/><Relationship Id="rId17" Type="http://schemas.openxmlformats.org/officeDocument/2006/relationships/image" Target="../media/image6.png"/><Relationship Id="rId2" Type="http://schemas.openxmlformats.org/officeDocument/2006/relationships/tags" Target="../tags/tag63.xml"/><Relationship Id="rId16" Type="http://schemas.openxmlformats.org/officeDocument/2006/relationships/image" Target="../media/image5.png"/><Relationship Id="rId1" Type="http://schemas.openxmlformats.org/officeDocument/2006/relationships/tags" Target="../tags/tag62.xml"/><Relationship Id="rId6" Type="http://schemas.openxmlformats.org/officeDocument/2006/relationships/tags" Target="../tags/tag67.xml"/><Relationship Id="rId11" Type="http://schemas.openxmlformats.org/officeDocument/2006/relationships/tags" Target="../tags/tag72.xml"/><Relationship Id="rId5" Type="http://schemas.openxmlformats.org/officeDocument/2006/relationships/tags" Target="../tags/tag66.xml"/><Relationship Id="rId15" Type="http://schemas.openxmlformats.org/officeDocument/2006/relationships/hyperlink" Target="http://www.infotech.com/research/ss/vendor-landscape-secure-web-gateways/vendor-landscape-storyboard-secure-web-gateways?utm_source=SS_Sample&amp;utm_medium=Collateral&amp;utm_campaign=Collateral" TargetMode="External"/><Relationship Id="rId10" Type="http://schemas.openxmlformats.org/officeDocument/2006/relationships/tags" Target="../tags/tag71.xml"/><Relationship Id="rId4" Type="http://schemas.openxmlformats.org/officeDocument/2006/relationships/tags" Target="../tags/tag65.xml"/><Relationship Id="rId9" Type="http://schemas.openxmlformats.org/officeDocument/2006/relationships/tags" Target="../tags/tag70.xml"/><Relationship Id="rId1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8" Type="http://schemas.openxmlformats.org/officeDocument/2006/relationships/tags" Target="../tags/tag80.xml"/><Relationship Id="rId13" Type="http://schemas.openxmlformats.org/officeDocument/2006/relationships/tags" Target="../tags/tag85.xml"/><Relationship Id="rId18" Type="http://schemas.openxmlformats.org/officeDocument/2006/relationships/image" Target="../media/image9.emf"/><Relationship Id="rId3" Type="http://schemas.openxmlformats.org/officeDocument/2006/relationships/tags" Target="../tags/tag75.xml"/><Relationship Id="rId21" Type="http://schemas.openxmlformats.org/officeDocument/2006/relationships/image" Target="../media/image12.jpeg"/><Relationship Id="rId7" Type="http://schemas.openxmlformats.org/officeDocument/2006/relationships/tags" Target="../tags/tag79.xml"/><Relationship Id="rId12" Type="http://schemas.openxmlformats.org/officeDocument/2006/relationships/tags" Target="../tags/tag84.xml"/><Relationship Id="rId17" Type="http://schemas.openxmlformats.org/officeDocument/2006/relationships/oleObject" Target="../embeddings/oleObject4.bin"/><Relationship Id="rId2" Type="http://schemas.openxmlformats.org/officeDocument/2006/relationships/tags" Target="../tags/tag74.xml"/><Relationship Id="rId16" Type="http://schemas.openxmlformats.org/officeDocument/2006/relationships/notesSlide" Target="../notesSlides/notesSlide8.xml"/><Relationship Id="rId20" Type="http://schemas.openxmlformats.org/officeDocument/2006/relationships/image" Target="../media/image11.png"/><Relationship Id="rId1" Type="http://schemas.openxmlformats.org/officeDocument/2006/relationships/vmlDrawing" Target="../drawings/vmlDrawing4.vml"/><Relationship Id="rId6" Type="http://schemas.openxmlformats.org/officeDocument/2006/relationships/tags" Target="../tags/tag78.xml"/><Relationship Id="rId11" Type="http://schemas.openxmlformats.org/officeDocument/2006/relationships/tags" Target="../tags/tag83.xml"/><Relationship Id="rId24" Type="http://schemas.openxmlformats.org/officeDocument/2006/relationships/image" Target="../media/image6.png"/><Relationship Id="rId5" Type="http://schemas.openxmlformats.org/officeDocument/2006/relationships/tags" Target="../tags/tag77.xml"/><Relationship Id="rId15" Type="http://schemas.openxmlformats.org/officeDocument/2006/relationships/slideLayout" Target="../slideLayouts/slideLayout4.xml"/><Relationship Id="rId23" Type="http://schemas.openxmlformats.org/officeDocument/2006/relationships/image" Target="../media/image5.png"/><Relationship Id="rId10" Type="http://schemas.openxmlformats.org/officeDocument/2006/relationships/tags" Target="../tags/tag82.xml"/><Relationship Id="rId19" Type="http://schemas.openxmlformats.org/officeDocument/2006/relationships/image" Target="../media/image10.jpeg"/><Relationship Id="rId4" Type="http://schemas.openxmlformats.org/officeDocument/2006/relationships/tags" Target="../tags/tag76.xml"/><Relationship Id="rId9" Type="http://schemas.openxmlformats.org/officeDocument/2006/relationships/tags" Target="../tags/tag81.xml"/><Relationship Id="rId14" Type="http://schemas.openxmlformats.org/officeDocument/2006/relationships/tags" Target="../tags/tag86.xml"/><Relationship Id="rId22" Type="http://schemas.openxmlformats.org/officeDocument/2006/relationships/hyperlink" Target="http://www.infotech.com/research/ss/vendor-landscape-secure-web-gateways/vendor-landscape-storyboard-secure-web-gateways?utm_source=SS_Sample&amp;utm_medium=Collateral&amp;utm_campaign=Collatera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5"/>
          </p:nvPr>
        </p:nvSpPr>
        <p:spPr/>
        <p:txBody>
          <a:bodyPr/>
          <a:lstStyle/>
          <a:p>
            <a:pPr lvl="0"/>
            <a:r>
              <a:rPr lang="en-CA" dirty="0"/>
              <a:t>Vendor Landscape: Secure Web Gateways</a:t>
            </a:r>
            <a:endParaRPr lang="en-US" dirty="0">
              <a:solidFill>
                <a:srgbClr val="FF0000"/>
              </a:solidFill>
            </a:endParaRPr>
          </a:p>
        </p:txBody>
      </p:sp>
      <p:sp>
        <p:nvSpPr>
          <p:cNvPr id="8" name="Text Placeholder 7"/>
          <p:cNvSpPr>
            <a:spLocks noGrp="1"/>
          </p:cNvSpPr>
          <p:nvPr>
            <p:ph type="body" sz="quarter" idx="16"/>
          </p:nvPr>
        </p:nvSpPr>
        <p:spPr/>
        <p:txBody>
          <a:bodyPr/>
          <a:lstStyle/>
          <a:p>
            <a:r>
              <a:rPr lang="en-CA" dirty="0"/>
              <a:t>Just filter it.</a:t>
            </a:r>
          </a:p>
          <a:p>
            <a:endParaRPr lang="en-CA" dirty="0"/>
          </a:p>
        </p:txBody>
      </p:sp>
      <p:pic>
        <p:nvPicPr>
          <p:cNvPr id="5" name="Picture 4" descr="sample-titlebar-itrgNEW.gif">
            <a:hlinkClick r:id="rId2"/>
          </p:cNvPr>
          <p:cNvPicPr>
            <a:picLocks noChangeAspect="1"/>
          </p:cNvPicPr>
          <p:nvPr/>
        </p:nvPicPr>
        <p:blipFill>
          <a:blip r:embed="rId3" cstate="print"/>
          <a:srcRect b="40634"/>
          <a:stretch>
            <a:fillRect/>
          </a:stretch>
        </p:blipFill>
        <p:spPr>
          <a:xfrm>
            <a:off x="0" y="5402461"/>
            <a:ext cx="9144000" cy="864096"/>
          </a:xfrm>
          <a:prstGeom prst="rect">
            <a:avLst/>
          </a:prstGeom>
        </p:spPr>
      </p:pic>
      <p:grpSp>
        <p:nvGrpSpPr>
          <p:cNvPr id="15" name="Group 14"/>
          <p:cNvGrpSpPr/>
          <p:nvPr/>
        </p:nvGrpSpPr>
        <p:grpSpPr>
          <a:xfrm>
            <a:off x="0" y="6266557"/>
            <a:ext cx="9144000" cy="591443"/>
            <a:chOff x="0" y="6266557"/>
            <a:chExt cx="9144000" cy="591443"/>
          </a:xfrm>
        </p:grpSpPr>
        <p:sp>
          <p:nvSpPr>
            <p:cNvPr id="9" name="Rectangle 8"/>
            <p:cNvSpPr/>
            <p:nvPr/>
          </p:nvSpPr>
          <p:spPr>
            <a:xfrm>
              <a:off x="0" y="6266557"/>
              <a:ext cx="7308304" cy="591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algn="r"/>
              <a:r>
                <a:rPr lang="en-CA" sz="800" dirty="0" smtClean="0">
                  <a:solidFill>
                    <a:schemeClr val="bg1">
                      <a:lumMod val="65000"/>
                    </a:schemeClr>
                  </a:solidFill>
                </a:rPr>
                <a:t>Info-Tech's products and services combine actionable insight and relevant advice with ready-to-use tools</a:t>
              </a:r>
              <a:br>
                <a:rPr lang="en-CA" sz="800" dirty="0" smtClean="0">
                  <a:solidFill>
                    <a:schemeClr val="bg1">
                      <a:lumMod val="65000"/>
                    </a:schemeClr>
                  </a:solidFill>
                </a:rPr>
              </a:br>
              <a:r>
                <a:rPr lang="en-CA" sz="800" dirty="0" smtClean="0">
                  <a:solidFill>
                    <a:schemeClr val="bg1">
                      <a:lumMod val="65000"/>
                    </a:schemeClr>
                  </a:solidFill>
                </a:rPr>
                <a:t>and templates that cover the full spectrum of IT concerns.© 1997 - 2014 Info-Tech Research Group</a:t>
              </a:r>
              <a:endParaRPr lang="en-CA" sz="800" dirty="0">
                <a:solidFill>
                  <a:schemeClr val="bg1">
                    <a:lumMod val="65000"/>
                  </a:schemeClr>
                </a:solidFill>
              </a:endParaRPr>
            </a:p>
          </p:txBody>
        </p:sp>
        <p:sp>
          <p:nvSpPr>
            <p:cNvPr id="13" name="Rectangle 12"/>
            <p:cNvSpPr/>
            <p:nvPr/>
          </p:nvSpPr>
          <p:spPr>
            <a:xfrm>
              <a:off x="7308304" y="6266557"/>
              <a:ext cx="1835696" cy="591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4" name="Picture 13" descr="itrg-logo-blue.png"/>
            <p:cNvPicPr>
              <a:picLocks noChangeAspect="1"/>
            </p:cNvPicPr>
            <p:nvPr/>
          </p:nvPicPr>
          <p:blipFill>
            <a:blip r:embed="rId4" cstate="print"/>
            <a:stretch>
              <a:fillRect/>
            </a:stretch>
          </p:blipFill>
          <p:spPr>
            <a:xfrm>
              <a:off x="7529512" y="6360368"/>
              <a:ext cx="1400175" cy="381000"/>
            </a:xfrm>
            <a:prstGeom prst="rect">
              <a:avLst/>
            </a:prstGeom>
          </p:spPr>
        </p:pic>
      </p:grpSp>
    </p:spTree>
    <p:extLst>
      <p:ext uri="{BB962C8B-B14F-4D97-AF65-F5344CB8AC3E}">
        <p14:creationId xmlns:p14="http://schemas.microsoft.com/office/powerpoint/2010/main" val="25053372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 name="Object 6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038617" name="think-cell Slide" r:id="rId17" imgW="360" imgH="360" progId="TCLayout.ActiveDocument.1">
                  <p:embed/>
                </p:oleObj>
              </mc:Choice>
              <mc:Fallback>
                <p:oleObj name="think-cell Slide" r:id="rId17" imgW="360" imgH="360" progId="TCLayout.ActiveDocument.1">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ext Placeholder 1"/>
          <p:cNvSpPr>
            <a:spLocks noGrp="1"/>
          </p:cNvSpPr>
          <p:nvPr>
            <p:ph type="body" sz="quarter" idx="19"/>
            <p:custDataLst>
              <p:tags r:id="rId3"/>
            </p:custDataLst>
          </p:nvPr>
        </p:nvSpPr>
        <p:spPr>
          <a:xfrm>
            <a:off x="320040" y="1188720"/>
            <a:ext cx="8503285" cy="657225"/>
          </a:xfrm>
        </p:spPr>
        <p:txBody>
          <a:bodyPr/>
          <a:lstStyle/>
          <a:p>
            <a:r>
              <a:rPr lang="en-US" dirty="0" smtClean="0"/>
              <a:t>SSL inspection, advanced malware detection, and DLP capabilities are needed to maintain privacy and protection from web-based threats.</a:t>
            </a:r>
          </a:p>
          <a:p>
            <a:endParaRPr lang="en-US" dirty="0"/>
          </a:p>
        </p:txBody>
      </p:sp>
      <p:sp>
        <p:nvSpPr>
          <p:cNvPr id="3" name="Title 2"/>
          <p:cNvSpPr>
            <a:spLocks noGrp="1"/>
          </p:cNvSpPr>
          <p:nvPr>
            <p:ph type="title"/>
            <p:custDataLst>
              <p:tags r:id="rId4"/>
            </p:custDataLst>
          </p:nvPr>
        </p:nvSpPr>
        <p:spPr>
          <a:xfrm>
            <a:off x="248696" y="260648"/>
            <a:ext cx="8625780" cy="864096"/>
          </a:xfrm>
        </p:spPr>
        <p:txBody>
          <a:bodyPr/>
          <a:lstStyle/>
          <a:p>
            <a:r>
              <a:rPr lang="en-US" dirty="0" smtClean="0"/>
              <a:t>Securing web usage for most organizations is aimed at maintaining privacy and protecting data</a:t>
            </a:r>
            <a:endParaRPr lang="en-US" dirty="0"/>
          </a:p>
        </p:txBody>
      </p:sp>
      <p:sp>
        <p:nvSpPr>
          <p:cNvPr id="38" name="Rounded Rectangle 37"/>
          <p:cNvSpPr/>
          <p:nvPr>
            <p:custDataLst>
              <p:tags r:id="rId5"/>
            </p:custDataLst>
          </p:nvPr>
        </p:nvSpPr>
        <p:spPr>
          <a:xfrm>
            <a:off x="320676" y="3383280"/>
            <a:ext cx="2605087"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b="1" i="1" dirty="0" smtClean="0">
                <a:solidFill>
                  <a:srgbClr val="333333"/>
                </a:solidFill>
              </a:rPr>
              <a:t>Why Scenarios?</a:t>
            </a:r>
            <a:endParaRPr lang="en-CA" b="1" i="1" dirty="0">
              <a:solidFill>
                <a:srgbClr val="333333"/>
              </a:solidFill>
            </a:endParaRPr>
          </a:p>
        </p:txBody>
      </p:sp>
      <p:sp>
        <p:nvSpPr>
          <p:cNvPr id="39" name="Rectangle 38"/>
          <p:cNvSpPr/>
          <p:nvPr>
            <p:custDataLst>
              <p:tags r:id="rId6"/>
            </p:custDataLst>
          </p:nvPr>
        </p:nvSpPr>
        <p:spPr>
          <a:xfrm>
            <a:off x="320676" y="3748825"/>
            <a:ext cx="2605087" cy="2123658"/>
          </a:xfrm>
          <a:prstGeom prst="rect">
            <a:avLst/>
          </a:prstGeom>
        </p:spPr>
        <p:txBody>
          <a:bodyPr wrap="square">
            <a:spAutoFit/>
          </a:bodyPr>
          <a:lstStyle/>
          <a:p>
            <a:pPr algn="l"/>
            <a:r>
              <a:rPr lang="en-US" sz="1200" dirty="0" smtClean="0">
                <a:solidFill>
                  <a:srgbClr val="333333"/>
                </a:solidFill>
              </a:rPr>
              <a:t>In reviewing the products included in each Vendor </a:t>
            </a:r>
            <a:r>
              <a:rPr lang="en-US" sz="1200" dirty="0" err="1" smtClean="0">
                <a:solidFill>
                  <a:srgbClr val="333333"/>
                </a:solidFill>
              </a:rPr>
              <a:t>Landscape</a:t>
            </a:r>
            <a:r>
              <a:rPr lang="en-US" sz="1200" baseline="30000" dirty="0" err="1" smtClean="0">
                <a:solidFill>
                  <a:srgbClr val="333333"/>
                </a:solidFill>
              </a:rPr>
              <a:t>TM</a:t>
            </a:r>
            <a:r>
              <a:rPr lang="en-US" sz="1200" dirty="0" smtClean="0">
                <a:solidFill>
                  <a:srgbClr val="333333"/>
                </a:solidFill>
              </a:rPr>
              <a:t>, certain use cases come to the forefront. Whether those use cases are defined by applicability in certain locations, relevance for certain industries, or as strengths in delivering a specific capability, Info-Tech recognizes those use cases as Scenarios, and calls attention to them where they exist.</a:t>
            </a:r>
          </a:p>
        </p:txBody>
      </p:sp>
      <p:sp>
        <p:nvSpPr>
          <p:cNvPr id="40" name="Rounded Rectangle 39"/>
          <p:cNvSpPr/>
          <p:nvPr>
            <p:custDataLst>
              <p:tags r:id="rId7"/>
            </p:custDataLst>
          </p:nvPr>
        </p:nvSpPr>
        <p:spPr>
          <a:xfrm rot="10800000">
            <a:off x="320040" y="5852160"/>
            <a:ext cx="2605723"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algn="l"/>
            <a:endParaRPr lang="en-CA" b="1" i="1" dirty="0">
              <a:solidFill>
                <a:srgbClr val="333333"/>
              </a:solidFill>
            </a:endParaRPr>
          </a:p>
        </p:txBody>
      </p:sp>
      <p:cxnSp>
        <p:nvCxnSpPr>
          <p:cNvPr id="66" name="Straight Connector 65"/>
          <p:cNvCxnSpPr/>
          <p:nvPr/>
        </p:nvCxnSpPr>
        <p:spPr>
          <a:xfrm rot="10800000">
            <a:off x="3881431" y="2239963"/>
            <a:ext cx="5205341" cy="0"/>
          </a:xfrm>
          <a:prstGeom prst="line">
            <a:avLst/>
          </a:prstGeom>
          <a:ln w="3175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3938656" y="1908718"/>
            <a:ext cx="2226892" cy="338554"/>
          </a:xfrm>
          <a:prstGeom prst="rect">
            <a:avLst/>
          </a:prstGeom>
          <a:noFill/>
        </p:spPr>
        <p:txBody>
          <a:bodyPr wrap="none" rtlCol="0">
            <a:spAutoFit/>
          </a:bodyPr>
          <a:lstStyle/>
          <a:p>
            <a:pPr algn="l"/>
            <a:r>
              <a:rPr lang="en-US" sz="1600" i="1" dirty="0" smtClean="0">
                <a:solidFill>
                  <a:srgbClr val="333333"/>
                </a:solidFill>
              </a:rPr>
              <a:t>Exemplary Performers</a:t>
            </a:r>
            <a:endParaRPr lang="en-US" sz="1600" i="1" dirty="0">
              <a:solidFill>
                <a:srgbClr val="333333"/>
              </a:solidFill>
            </a:endParaRPr>
          </a:p>
        </p:txBody>
      </p:sp>
      <p:sp>
        <p:nvSpPr>
          <p:cNvPr id="42" name="TextBox 41"/>
          <p:cNvSpPr txBox="1"/>
          <p:nvPr/>
        </p:nvSpPr>
        <p:spPr>
          <a:xfrm>
            <a:off x="5303520" y="2423160"/>
            <a:ext cx="3788022" cy="1015663"/>
          </a:xfrm>
          <a:prstGeom prst="rect">
            <a:avLst/>
          </a:prstGeom>
          <a:noFill/>
        </p:spPr>
        <p:txBody>
          <a:bodyPr wrap="square" rtlCol="0" anchor="ctr" anchorCtr="0">
            <a:noAutofit/>
          </a:bodyPr>
          <a:lstStyle/>
          <a:p>
            <a:pPr algn="l"/>
            <a:r>
              <a:rPr lang="en-CA" sz="1200" dirty="0" err="1"/>
              <a:t>iboss</a:t>
            </a:r>
            <a:r>
              <a:rPr lang="en-CA" sz="1200" dirty="0"/>
              <a:t> provides DLP by </a:t>
            </a:r>
            <a:r>
              <a:rPr lang="en-CA" sz="1200" dirty="0" smtClean="0"/>
              <a:t>blending techniques, </a:t>
            </a:r>
            <a:r>
              <a:rPr lang="en-CA" sz="1200" dirty="0"/>
              <a:t>including </a:t>
            </a:r>
            <a:r>
              <a:rPr lang="en-CA" sz="1200" dirty="0" smtClean="0"/>
              <a:t>integrated </a:t>
            </a:r>
            <a:r>
              <a:rPr lang="en-CA" sz="1200" dirty="0"/>
              <a:t>IDPS technology, sandboxing, and Kaspersky AV. </a:t>
            </a:r>
            <a:r>
              <a:rPr lang="en-CA" sz="1200" dirty="0" smtClean="0"/>
              <a:t>Behavioral anomaly technology allows profiling of infrastructure and a heuristic data focus that protect against persistent threats. </a:t>
            </a:r>
            <a:endParaRPr lang="en-US" sz="1200" dirty="0" smtClean="0">
              <a:solidFill>
                <a:srgbClr val="FF0000"/>
              </a:solidFill>
            </a:endParaRPr>
          </a:p>
        </p:txBody>
      </p:sp>
      <p:sp>
        <p:nvSpPr>
          <p:cNvPr id="43" name="TextBox 42"/>
          <p:cNvSpPr txBox="1"/>
          <p:nvPr/>
        </p:nvSpPr>
        <p:spPr>
          <a:xfrm>
            <a:off x="5303520" y="3687590"/>
            <a:ext cx="3783252" cy="1015663"/>
          </a:xfrm>
          <a:prstGeom prst="rect">
            <a:avLst/>
          </a:prstGeom>
          <a:noFill/>
        </p:spPr>
        <p:txBody>
          <a:bodyPr wrap="square" rtlCol="0" anchor="ctr" anchorCtr="0">
            <a:noAutofit/>
          </a:bodyPr>
          <a:lstStyle/>
          <a:p>
            <a:pPr algn="l"/>
            <a:r>
              <a:rPr lang="en-US" sz="1200" dirty="0" err="1" smtClean="0"/>
              <a:t>ContentKeeper</a:t>
            </a:r>
            <a:r>
              <a:rPr lang="en-US" sz="1200" dirty="0" smtClean="0"/>
              <a:t> appliances support the ability to decode and analyze SSL traffic, allowing built-in DLP functionality to detect keywords embedded in documents or files. Bypassing </a:t>
            </a:r>
            <a:r>
              <a:rPr lang="en-US" sz="1200" dirty="0"/>
              <a:t>capabilities of banking and </a:t>
            </a:r>
            <a:r>
              <a:rPr lang="en-US" sz="1200" dirty="0" smtClean="0"/>
              <a:t>other </a:t>
            </a:r>
            <a:r>
              <a:rPr lang="en-US" sz="1200" dirty="0"/>
              <a:t>highly sensitive </a:t>
            </a:r>
            <a:r>
              <a:rPr lang="en-US" sz="1200" dirty="0" smtClean="0"/>
              <a:t>sites allows additional privacy protection. </a:t>
            </a:r>
          </a:p>
        </p:txBody>
      </p:sp>
      <p:sp>
        <p:nvSpPr>
          <p:cNvPr id="44" name="TextBox 43"/>
          <p:cNvSpPr txBox="1"/>
          <p:nvPr/>
        </p:nvSpPr>
        <p:spPr>
          <a:xfrm>
            <a:off x="5303520" y="4952021"/>
            <a:ext cx="3783252" cy="1015663"/>
          </a:xfrm>
          <a:prstGeom prst="rect">
            <a:avLst/>
          </a:prstGeom>
          <a:noFill/>
        </p:spPr>
        <p:txBody>
          <a:bodyPr wrap="square" rtlCol="0" anchor="ctr" anchorCtr="0">
            <a:noAutofit/>
          </a:bodyPr>
          <a:lstStyle/>
          <a:p>
            <a:pPr algn="l"/>
            <a:r>
              <a:rPr lang="en-US" sz="1200" dirty="0" smtClean="0"/>
              <a:t>Websense ported its DLP product’s functionality into the WSGA and specifically adapted it to address data theft and leakage at the web gateway. 1,700 pre-defined data classifiers and compliance templates allow quick data protection to customers. </a:t>
            </a:r>
          </a:p>
        </p:txBody>
      </p:sp>
      <p:cxnSp>
        <p:nvCxnSpPr>
          <p:cNvPr id="26" name="Straight Connector 25"/>
          <p:cNvCxnSpPr/>
          <p:nvPr/>
        </p:nvCxnSpPr>
        <p:spPr>
          <a:xfrm rot="10800000">
            <a:off x="3881430" y="3555086"/>
            <a:ext cx="5205341" cy="0"/>
          </a:xfrm>
          <a:prstGeom prst="line">
            <a:avLst/>
          </a:prstGeom>
          <a:ln w="3175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0800000">
            <a:off x="3886201" y="4826470"/>
            <a:ext cx="5205341" cy="0"/>
          </a:xfrm>
          <a:prstGeom prst="line">
            <a:avLst/>
          </a:prstGeom>
          <a:ln w="3175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8" name="Round Single Corner Rectangle 27"/>
          <p:cNvSpPr/>
          <p:nvPr>
            <p:custDataLst>
              <p:tags r:id="rId8"/>
            </p:custDataLst>
          </p:nvPr>
        </p:nvSpPr>
        <p:spPr>
          <a:xfrm rot="10800000" flipH="1">
            <a:off x="1" y="2410490"/>
            <a:ext cx="2971800" cy="822960"/>
          </a:xfrm>
          <a:prstGeom prst="round1Rect">
            <a:avLst/>
          </a:prstGeom>
          <a:solidFill>
            <a:schemeClr val="accent3"/>
          </a:solidFill>
          <a:ln w="9525">
            <a:solidFill>
              <a:schemeClr val="accent3">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a:solidFill>
                <a:srgbClr val="FFFFFF"/>
              </a:solidFill>
            </a:endParaRPr>
          </a:p>
        </p:txBody>
      </p:sp>
      <p:sp>
        <p:nvSpPr>
          <p:cNvPr id="29" name="TextBox 28"/>
          <p:cNvSpPr txBox="1"/>
          <p:nvPr>
            <p:custDataLst>
              <p:tags r:id="rId9"/>
            </p:custDataLst>
          </p:nvPr>
        </p:nvSpPr>
        <p:spPr>
          <a:xfrm>
            <a:off x="367386" y="2821970"/>
            <a:ext cx="344967" cy="400110"/>
          </a:xfrm>
          <a:prstGeom prst="rect">
            <a:avLst/>
          </a:prstGeom>
          <a:noFill/>
        </p:spPr>
        <p:txBody>
          <a:bodyPr wrap="none" anchor="b">
            <a:spAutoFit/>
          </a:bodyPr>
          <a:lstStyle/>
          <a:p>
            <a:pPr>
              <a:defRPr/>
            </a:pPr>
            <a:r>
              <a:rPr lang="en-US" sz="2000" b="1" i="1" dirty="0">
                <a:solidFill>
                  <a:srgbClr val="FFFFFF"/>
                </a:solidFill>
                <a:latin typeface="Georgia"/>
              </a:rPr>
              <a:t>3</a:t>
            </a:r>
          </a:p>
        </p:txBody>
      </p:sp>
      <p:sp>
        <p:nvSpPr>
          <p:cNvPr id="30" name="TextBox 29"/>
          <p:cNvSpPr txBox="1"/>
          <p:nvPr>
            <p:custDataLst>
              <p:tags r:id="rId10"/>
            </p:custDataLst>
          </p:nvPr>
        </p:nvSpPr>
        <p:spPr>
          <a:xfrm>
            <a:off x="-318" y="1875155"/>
            <a:ext cx="2972118" cy="822325"/>
          </a:xfrm>
          <a:prstGeom prst="homePlate">
            <a:avLst>
              <a:gd name="adj" fmla="val 0"/>
            </a:avLst>
          </a:prstGeom>
          <a:solidFill>
            <a:schemeClr val="accent3"/>
          </a:solidFill>
          <a:ln>
            <a:solidFill>
              <a:schemeClr val="accent3">
                <a:lumMod val="90000"/>
              </a:schemeClr>
            </a:solidFill>
          </a:ln>
        </p:spPr>
        <p:txBody>
          <a:bodyPr anchor="ctr"/>
          <a:lstStyle/>
          <a:p>
            <a:pPr marL="690563" algn="l">
              <a:defRPr/>
            </a:pPr>
            <a:endParaRPr lang="en-US" sz="1600" dirty="0">
              <a:solidFill>
                <a:srgbClr val="333333"/>
              </a:solidFill>
            </a:endParaRPr>
          </a:p>
        </p:txBody>
      </p:sp>
      <p:sp>
        <p:nvSpPr>
          <p:cNvPr id="31" name="TextBox 30"/>
          <p:cNvSpPr txBox="1"/>
          <p:nvPr>
            <p:custDataLst>
              <p:tags r:id="rId11"/>
            </p:custDataLst>
          </p:nvPr>
        </p:nvSpPr>
        <p:spPr>
          <a:xfrm>
            <a:off x="404965" y="1874520"/>
            <a:ext cx="309700" cy="400110"/>
          </a:xfrm>
          <a:prstGeom prst="rect">
            <a:avLst/>
          </a:prstGeom>
          <a:noFill/>
        </p:spPr>
        <p:txBody>
          <a:bodyPr wrap="none" anchor="t">
            <a:spAutoFit/>
          </a:bodyPr>
          <a:lstStyle/>
          <a:p>
            <a:pPr>
              <a:defRPr/>
            </a:pPr>
            <a:r>
              <a:rPr lang="en-US" sz="2000" b="1" i="1" dirty="0" smtClean="0">
                <a:solidFill>
                  <a:srgbClr val="FFFFFF"/>
                </a:solidFill>
                <a:latin typeface="Georgia"/>
              </a:rPr>
              <a:t>1</a:t>
            </a:r>
            <a:endParaRPr lang="en-US" sz="2000" b="1" i="1" dirty="0">
              <a:solidFill>
                <a:srgbClr val="FFFFFF"/>
              </a:solidFill>
              <a:latin typeface="Georgia"/>
            </a:endParaRPr>
          </a:p>
        </p:txBody>
      </p:sp>
      <p:sp>
        <p:nvSpPr>
          <p:cNvPr id="32" name="TextBox 31"/>
          <p:cNvSpPr txBox="1"/>
          <p:nvPr>
            <p:custDataLst>
              <p:tags r:id="rId12"/>
            </p:custDataLst>
          </p:nvPr>
        </p:nvSpPr>
        <p:spPr>
          <a:xfrm>
            <a:off x="0" y="2139098"/>
            <a:ext cx="3635896" cy="823912"/>
          </a:xfrm>
          <a:prstGeom prst="homePlate">
            <a:avLst>
              <a:gd name="adj" fmla="val 47046"/>
            </a:avLst>
          </a:prstGeom>
          <a:solidFill>
            <a:srgbClr val="C77709"/>
          </a:solidFill>
          <a:ln w="12700">
            <a:noFill/>
          </a:ln>
        </p:spPr>
        <p:txBody>
          <a:bodyPr anchor="ctr"/>
          <a:lstStyle/>
          <a:p>
            <a:pPr marL="690563" algn="l">
              <a:defRPr/>
            </a:pPr>
            <a:r>
              <a:rPr lang="en-US" sz="1600" b="1" dirty="0" smtClean="0">
                <a:latin typeface="Arial"/>
              </a:rPr>
              <a:t>Data Privacy and Protection</a:t>
            </a:r>
            <a:endParaRPr lang="en-US" sz="1600" b="1" dirty="0">
              <a:latin typeface="Arial"/>
            </a:endParaRPr>
          </a:p>
        </p:txBody>
      </p:sp>
      <p:sp>
        <p:nvSpPr>
          <p:cNvPr id="33" name="TextBox 32"/>
          <p:cNvSpPr txBox="1"/>
          <p:nvPr>
            <p:custDataLst>
              <p:tags r:id="rId13"/>
            </p:custDataLst>
          </p:nvPr>
        </p:nvSpPr>
        <p:spPr>
          <a:xfrm>
            <a:off x="185446" y="2011680"/>
            <a:ext cx="570990" cy="923330"/>
          </a:xfrm>
          <a:prstGeom prst="rect">
            <a:avLst/>
          </a:prstGeom>
          <a:noFill/>
        </p:spPr>
        <p:txBody>
          <a:bodyPr wrap="none">
            <a:spAutoFit/>
          </a:bodyPr>
          <a:lstStyle/>
          <a:p>
            <a:pPr>
              <a:defRPr/>
            </a:pPr>
            <a:r>
              <a:rPr lang="en-US" sz="5400" i="1" dirty="0">
                <a:solidFill>
                  <a:srgbClr val="333333"/>
                </a:solidFill>
                <a:latin typeface="Georgia"/>
              </a:rPr>
              <a:t>2</a:t>
            </a:r>
          </a:p>
        </p:txBody>
      </p:sp>
      <p:sp>
        <p:nvSpPr>
          <p:cNvPr id="34" name="TextBox 33"/>
          <p:cNvSpPr txBox="1"/>
          <p:nvPr>
            <p:custDataLst>
              <p:tags r:id="rId14"/>
            </p:custDataLst>
          </p:nvPr>
        </p:nvSpPr>
        <p:spPr>
          <a:xfrm>
            <a:off x="1" y="6246654"/>
            <a:ext cx="9143999" cy="246221"/>
          </a:xfrm>
          <a:prstGeom prst="rect">
            <a:avLst/>
          </a:prstGeom>
          <a:noFill/>
        </p:spPr>
        <p:txBody>
          <a:bodyPr wrap="square" rtlCol="0">
            <a:spAutoFit/>
          </a:bodyPr>
          <a:lstStyle/>
          <a:p>
            <a:r>
              <a:rPr lang="en-US" sz="1000" dirty="0" smtClean="0">
                <a:solidFill>
                  <a:srgbClr val="333333"/>
                </a:solidFill>
                <a:latin typeface="Arial"/>
              </a:rPr>
              <a:t>For an explanation of how Scenarios are determined, see </a:t>
            </a:r>
            <a:r>
              <a:rPr lang="en-US" sz="1000" dirty="0" smtClean="0">
                <a:solidFill>
                  <a:srgbClr val="333333"/>
                </a:solidFill>
                <a:hlinkClick r:id="" action="ppaction://noaction"/>
              </a:rPr>
              <a:t>Information Presentation – Scenarios</a:t>
            </a:r>
            <a:r>
              <a:rPr lang="en-US" sz="1000" dirty="0" smtClean="0">
                <a:solidFill>
                  <a:srgbClr val="333333"/>
                </a:solidFill>
              </a:rPr>
              <a:t> in the Appendix</a:t>
            </a:r>
            <a:r>
              <a:rPr lang="en-US" sz="1000" dirty="0" smtClean="0">
                <a:solidFill>
                  <a:srgbClr val="333333"/>
                </a:solidFill>
                <a:latin typeface="Arial"/>
              </a:rPr>
              <a:t>.</a:t>
            </a:r>
          </a:p>
        </p:txBody>
      </p:sp>
      <p:pic>
        <p:nvPicPr>
          <p:cNvPr id="36" name="Picture 15" descr="http://photos.prnewswire.com/prn/20130925/PH85613LOGO-b"/>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755142" y="2587177"/>
            <a:ext cx="1405140" cy="581728"/>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8" descr="http://www.comguard.in/photos/Partners_Pics/ck_logo.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423832" y="4023360"/>
            <a:ext cx="1742528" cy="33698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21"/>
          <a:stretch>
            <a:fillRect/>
          </a:stretch>
        </p:blipFill>
        <p:spPr>
          <a:xfrm>
            <a:off x="3520440" y="5245861"/>
            <a:ext cx="1636716" cy="277746"/>
          </a:xfrm>
          <a:prstGeom prst="rect">
            <a:avLst/>
          </a:prstGeom>
        </p:spPr>
      </p:pic>
      <p:pic>
        <p:nvPicPr>
          <p:cNvPr id="25" name="Picture 3">
            <a:hlinkClick r:id="rId22"/>
          </p:cNvPr>
          <p:cNvPicPr>
            <a:picLocks noChangeAspect="1" noChangeArrowheads="1"/>
          </p:cNvPicPr>
          <p:nvPr/>
        </p:nvPicPr>
        <p:blipFill>
          <a:blip r:embed="rId23" cstate="print"/>
          <a:srcRect/>
          <a:stretch>
            <a:fillRect/>
          </a:stretch>
        </p:blipFill>
        <p:spPr bwMode="auto">
          <a:xfrm>
            <a:off x="0" y="6422955"/>
            <a:ext cx="9144000" cy="437555"/>
          </a:xfrm>
          <a:prstGeom prst="rect">
            <a:avLst/>
          </a:prstGeom>
          <a:noFill/>
          <a:ln w="9525">
            <a:noFill/>
            <a:miter lim="800000"/>
            <a:headEnd/>
            <a:tailEnd/>
          </a:ln>
        </p:spPr>
      </p:pic>
      <p:pic>
        <p:nvPicPr>
          <p:cNvPr id="35" name="Picture 34" descr="itrg-logo.png"/>
          <p:cNvPicPr>
            <a:picLocks noChangeAspect="1"/>
          </p:cNvPicPr>
          <p:nvPr/>
        </p:nvPicPr>
        <p:blipFill>
          <a:blip r:embed="rId24" cstate="print"/>
          <a:stretch>
            <a:fillRect/>
          </a:stretch>
        </p:blipFill>
        <p:spPr>
          <a:xfrm>
            <a:off x="7477125" y="6453336"/>
            <a:ext cx="1400175" cy="381000"/>
          </a:xfrm>
          <a:prstGeom prst="rect">
            <a:avLst/>
          </a:prstGeom>
        </p:spPr>
      </p:pic>
    </p:spTree>
    <p:extLst>
      <p:ext uri="{BB962C8B-B14F-4D97-AF65-F5344CB8AC3E}">
        <p14:creationId xmlns:p14="http://schemas.microsoft.com/office/powerpoint/2010/main" val="24485804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20" descr="http://www.exclusive-networks.com/wp-content/uploads/2013/08/bluecoat-logo1.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83009" y="4225023"/>
            <a:ext cx="1200088" cy="755612"/>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9"/>
          </p:nvPr>
        </p:nvSpPr>
        <p:spPr>
          <a:xfrm>
            <a:off x="320676" y="1188720"/>
            <a:ext cx="8502649" cy="657225"/>
          </a:xfrm>
        </p:spPr>
        <p:txBody>
          <a:bodyPr/>
          <a:lstStyle/>
          <a:p>
            <a:r>
              <a:rPr lang="en-US" dirty="0" smtClean="0"/>
              <a:t>Major mobile operating system support and a robust guest user login portal with credential authentication is needed for guest Wi-Fi support.</a:t>
            </a:r>
          </a:p>
          <a:p>
            <a:endParaRPr lang="en-US" dirty="0"/>
          </a:p>
        </p:txBody>
      </p:sp>
      <p:sp>
        <p:nvSpPr>
          <p:cNvPr id="3" name="Title 2"/>
          <p:cNvSpPr>
            <a:spLocks noGrp="1"/>
          </p:cNvSpPr>
          <p:nvPr>
            <p:ph type="title"/>
          </p:nvPr>
        </p:nvSpPr>
        <p:spPr/>
        <p:txBody>
          <a:bodyPr/>
          <a:lstStyle/>
          <a:p>
            <a:r>
              <a:rPr lang="en-US" dirty="0" smtClean="0"/>
              <a:t>Organizations that have a public-facing physical presence must secure web usage for their guests </a:t>
            </a:r>
            <a:endParaRPr lang="en-US" dirty="0"/>
          </a:p>
        </p:txBody>
      </p:sp>
      <p:sp>
        <p:nvSpPr>
          <p:cNvPr id="28" name="Rounded Rectangle 27"/>
          <p:cNvSpPr/>
          <p:nvPr>
            <p:custDataLst>
              <p:tags r:id="rId1"/>
            </p:custDataLst>
          </p:nvPr>
        </p:nvSpPr>
        <p:spPr>
          <a:xfrm>
            <a:off x="320676" y="3383280"/>
            <a:ext cx="2605087"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b="1" i="1" dirty="0" smtClean="0">
                <a:solidFill>
                  <a:srgbClr val="333333"/>
                </a:solidFill>
              </a:rPr>
              <a:t>Why Scenarios?</a:t>
            </a:r>
            <a:endParaRPr lang="en-CA" b="1" i="1" dirty="0">
              <a:solidFill>
                <a:srgbClr val="333333"/>
              </a:solidFill>
            </a:endParaRPr>
          </a:p>
        </p:txBody>
      </p:sp>
      <p:sp>
        <p:nvSpPr>
          <p:cNvPr id="36" name="Rectangle 35"/>
          <p:cNvSpPr/>
          <p:nvPr/>
        </p:nvSpPr>
        <p:spPr>
          <a:xfrm>
            <a:off x="320676" y="3748825"/>
            <a:ext cx="2605087" cy="2123658"/>
          </a:xfrm>
          <a:prstGeom prst="rect">
            <a:avLst/>
          </a:prstGeom>
        </p:spPr>
        <p:txBody>
          <a:bodyPr wrap="square">
            <a:spAutoFit/>
          </a:bodyPr>
          <a:lstStyle/>
          <a:p>
            <a:pPr algn="l"/>
            <a:r>
              <a:rPr lang="en-US" sz="1200" dirty="0" smtClean="0">
                <a:solidFill>
                  <a:srgbClr val="333333"/>
                </a:solidFill>
              </a:rPr>
              <a:t>In reviewing the products included in each Vendor </a:t>
            </a:r>
            <a:r>
              <a:rPr lang="en-US" sz="1200" dirty="0" err="1" smtClean="0">
                <a:solidFill>
                  <a:srgbClr val="333333"/>
                </a:solidFill>
              </a:rPr>
              <a:t>Landscape</a:t>
            </a:r>
            <a:r>
              <a:rPr lang="en-US" sz="1200" baseline="30000" dirty="0" err="1" smtClean="0">
                <a:solidFill>
                  <a:srgbClr val="333333"/>
                </a:solidFill>
              </a:rPr>
              <a:t>TM</a:t>
            </a:r>
            <a:r>
              <a:rPr lang="en-US" sz="1200" dirty="0" smtClean="0">
                <a:solidFill>
                  <a:srgbClr val="333333"/>
                </a:solidFill>
              </a:rPr>
              <a:t>, certain use cases come to the forefront. Whether those use cases are defined by applicability in certain locations, relevance for certain industries, or as strengths in delivering a specific capability, Info-Tech recognizes those use cases as Scenarios, and calls attention to them where they exist.</a:t>
            </a:r>
          </a:p>
        </p:txBody>
      </p:sp>
      <p:sp>
        <p:nvSpPr>
          <p:cNvPr id="37" name="Rounded Rectangle 36"/>
          <p:cNvSpPr/>
          <p:nvPr>
            <p:custDataLst>
              <p:tags r:id="rId2"/>
            </p:custDataLst>
          </p:nvPr>
        </p:nvSpPr>
        <p:spPr>
          <a:xfrm rot="10800000">
            <a:off x="320040" y="5852160"/>
            <a:ext cx="2605723"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algn="l"/>
            <a:endParaRPr lang="en-CA" b="1" i="1" dirty="0">
              <a:solidFill>
                <a:srgbClr val="333333"/>
              </a:solidFill>
            </a:endParaRPr>
          </a:p>
        </p:txBody>
      </p:sp>
      <p:cxnSp>
        <p:nvCxnSpPr>
          <p:cNvPr id="38" name="Straight Connector 37"/>
          <p:cNvCxnSpPr/>
          <p:nvPr/>
        </p:nvCxnSpPr>
        <p:spPr>
          <a:xfrm rot="10800000">
            <a:off x="3881431" y="3809500"/>
            <a:ext cx="5205341" cy="0"/>
          </a:xfrm>
          <a:prstGeom prst="line">
            <a:avLst/>
          </a:prstGeom>
          <a:ln w="3175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0800000">
            <a:off x="3881431" y="5228786"/>
            <a:ext cx="5205341" cy="0"/>
          </a:xfrm>
          <a:prstGeom prst="line">
            <a:avLst/>
          </a:prstGeom>
          <a:ln w="3175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0800000">
            <a:off x="3881431" y="2240281"/>
            <a:ext cx="5205341" cy="0"/>
          </a:xfrm>
          <a:prstGeom prst="line">
            <a:avLst/>
          </a:prstGeom>
          <a:ln w="3175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35" name="TextBox 34"/>
          <p:cNvSpPr txBox="1"/>
          <p:nvPr>
            <p:custDataLst>
              <p:tags r:id="rId3"/>
            </p:custDataLst>
          </p:nvPr>
        </p:nvSpPr>
        <p:spPr>
          <a:xfrm>
            <a:off x="0" y="1875155"/>
            <a:ext cx="2697163" cy="822325"/>
          </a:xfrm>
          <a:prstGeom prst="homePlate">
            <a:avLst>
              <a:gd name="adj" fmla="val 0"/>
            </a:avLst>
          </a:prstGeom>
          <a:solidFill>
            <a:schemeClr val="accent3"/>
          </a:solidFill>
          <a:ln>
            <a:solidFill>
              <a:schemeClr val="accent3">
                <a:lumMod val="90000"/>
              </a:schemeClr>
            </a:solidFill>
          </a:ln>
        </p:spPr>
        <p:txBody>
          <a:bodyPr anchor="ctr"/>
          <a:lstStyle/>
          <a:p>
            <a:pPr marL="690563" algn="l">
              <a:defRPr/>
            </a:pPr>
            <a:endParaRPr lang="en-US" sz="1600" dirty="0">
              <a:solidFill>
                <a:srgbClr val="333333"/>
              </a:solidFill>
            </a:endParaRPr>
          </a:p>
        </p:txBody>
      </p:sp>
      <p:sp>
        <p:nvSpPr>
          <p:cNvPr id="62" name="TextBox 61"/>
          <p:cNvSpPr txBox="1"/>
          <p:nvPr>
            <p:custDataLst>
              <p:tags r:id="rId4"/>
            </p:custDataLst>
          </p:nvPr>
        </p:nvSpPr>
        <p:spPr>
          <a:xfrm>
            <a:off x="0" y="2148840"/>
            <a:ext cx="2971800" cy="823913"/>
          </a:xfrm>
          <a:prstGeom prst="homePlate">
            <a:avLst>
              <a:gd name="adj" fmla="val 0"/>
            </a:avLst>
          </a:prstGeom>
          <a:solidFill>
            <a:schemeClr val="accent3"/>
          </a:solidFill>
          <a:ln>
            <a:solidFill>
              <a:schemeClr val="accent3">
                <a:lumMod val="90000"/>
              </a:schemeClr>
            </a:solidFill>
          </a:ln>
        </p:spPr>
        <p:txBody>
          <a:bodyPr anchor="ctr"/>
          <a:lstStyle/>
          <a:p>
            <a:pPr marL="690563" algn="l">
              <a:defRPr/>
            </a:pPr>
            <a:endParaRPr lang="en-US" sz="1600" dirty="0">
              <a:solidFill>
                <a:srgbClr val="333333"/>
              </a:solidFill>
            </a:endParaRPr>
          </a:p>
        </p:txBody>
      </p:sp>
      <p:sp>
        <p:nvSpPr>
          <p:cNvPr id="63" name="TextBox 62"/>
          <p:cNvSpPr txBox="1"/>
          <p:nvPr>
            <p:custDataLst>
              <p:tags r:id="rId5"/>
            </p:custDataLst>
          </p:nvPr>
        </p:nvSpPr>
        <p:spPr>
          <a:xfrm>
            <a:off x="367387" y="2148840"/>
            <a:ext cx="344967" cy="400110"/>
          </a:xfrm>
          <a:prstGeom prst="rect">
            <a:avLst/>
          </a:prstGeom>
          <a:noFill/>
        </p:spPr>
        <p:txBody>
          <a:bodyPr wrap="none" anchor="t">
            <a:spAutoFit/>
          </a:bodyPr>
          <a:lstStyle/>
          <a:p>
            <a:pPr>
              <a:defRPr/>
            </a:pPr>
            <a:r>
              <a:rPr lang="en-US" sz="2000" b="1" i="1" dirty="0" smtClean="0">
                <a:solidFill>
                  <a:srgbClr val="FFFFFF"/>
                </a:solidFill>
                <a:latin typeface="Georgia"/>
              </a:rPr>
              <a:t>2</a:t>
            </a:r>
            <a:endParaRPr lang="en-US" sz="2000" b="1" i="1" dirty="0">
              <a:solidFill>
                <a:srgbClr val="FFFFFF"/>
              </a:solidFill>
              <a:latin typeface="Georgia"/>
            </a:endParaRPr>
          </a:p>
        </p:txBody>
      </p:sp>
      <p:sp>
        <p:nvSpPr>
          <p:cNvPr id="64" name="TextBox 63"/>
          <p:cNvSpPr txBox="1"/>
          <p:nvPr>
            <p:custDataLst>
              <p:tags r:id="rId6"/>
            </p:custDataLst>
          </p:nvPr>
        </p:nvSpPr>
        <p:spPr>
          <a:xfrm>
            <a:off x="404965" y="1874520"/>
            <a:ext cx="309700" cy="400110"/>
          </a:xfrm>
          <a:prstGeom prst="rect">
            <a:avLst/>
          </a:prstGeom>
          <a:noFill/>
        </p:spPr>
        <p:txBody>
          <a:bodyPr wrap="none" anchor="t">
            <a:spAutoFit/>
          </a:bodyPr>
          <a:lstStyle/>
          <a:p>
            <a:pPr>
              <a:defRPr/>
            </a:pPr>
            <a:r>
              <a:rPr lang="en-US" sz="2000" b="1" i="1" dirty="0" smtClean="0">
                <a:solidFill>
                  <a:srgbClr val="FFFFFF"/>
                </a:solidFill>
                <a:latin typeface="Georgia"/>
              </a:rPr>
              <a:t>1</a:t>
            </a:r>
            <a:endParaRPr lang="en-US" sz="2000" b="1" i="1" dirty="0">
              <a:solidFill>
                <a:srgbClr val="FFFFFF"/>
              </a:solidFill>
              <a:latin typeface="Georgia"/>
            </a:endParaRPr>
          </a:p>
        </p:txBody>
      </p:sp>
      <p:sp>
        <p:nvSpPr>
          <p:cNvPr id="65" name="TextBox 64"/>
          <p:cNvSpPr txBox="1"/>
          <p:nvPr>
            <p:custDataLst>
              <p:tags r:id="rId7"/>
            </p:custDataLst>
          </p:nvPr>
        </p:nvSpPr>
        <p:spPr>
          <a:xfrm>
            <a:off x="0" y="2402048"/>
            <a:ext cx="3635896" cy="823912"/>
          </a:xfrm>
          <a:prstGeom prst="homePlate">
            <a:avLst>
              <a:gd name="adj" fmla="val 47046"/>
            </a:avLst>
          </a:prstGeom>
          <a:solidFill>
            <a:srgbClr val="C77709"/>
          </a:solidFill>
          <a:ln w="12700">
            <a:noFill/>
          </a:ln>
        </p:spPr>
        <p:txBody>
          <a:bodyPr anchor="ctr"/>
          <a:lstStyle/>
          <a:p>
            <a:pPr marL="690563" algn="l">
              <a:defRPr/>
            </a:pPr>
            <a:r>
              <a:rPr lang="en-US" sz="1600" b="1" dirty="0" smtClean="0">
                <a:latin typeface="Arial"/>
              </a:rPr>
              <a:t>Guest Wi-Fi Support</a:t>
            </a:r>
            <a:endParaRPr lang="en-US" sz="1600" b="1" dirty="0">
              <a:latin typeface="Arial"/>
            </a:endParaRPr>
          </a:p>
        </p:txBody>
      </p:sp>
      <p:sp>
        <p:nvSpPr>
          <p:cNvPr id="66" name="TextBox 65"/>
          <p:cNvSpPr txBox="1"/>
          <p:nvPr>
            <p:custDataLst>
              <p:tags r:id="rId8"/>
            </p:custDataLst>
          </p:nvPr>
        </p:nvSpPr>
        <p:spPr>
          <a:xfrm>
            <a:off x="204613" y="2274630"/>
            <a:ext cx="570990" cy="923330"/>
          </a:xfrm>
          <a:prstGeom prst="rect">
            <a:avLst/>
          </a:prstGeom>
          <a:noFill/>
        </p:spPr>
        <p:txBody>
          <a:bodyPr wrap="none">
            <a:spAutoFit/>
          </a:bodyPr>
          <a:lstStyle/>
          <a:p>
            <a:pPr>
              <a:defRPr/>
            </a:pPr>
            <a:r>
              <a:rPr lang="en-US" sz="5400" i="1" dirty="0" smtClean="0">
                <a:solidFill>
                  <a:srgbClr val="333333"/>
                </a:solidFill>
                <a:latin typeface="Georgia"/>
              </a:rPr>
              <a:t>3</a:t>
            </a:r>
            <a:endParaRPr lang="en-US" sz="5400" i="1" dirty="0">
              <a:solidFill>
                <a:srgbClr val="333333"/>
              </a:solidFill>
              <a:latin typeface="Georgia"/>
            </a:endParaRPr>
          </a:p>
        </p:txBody>
      </p:sp>
      <p:sp>
        <p:nvSpPr>
          <p:cNvPr id="45" name="TextBox 44"/>
          <p:cNvSpPr txBox="1"/>
          <p:nvPr/>
        </p:nvSpPr>
        <p:spPr>
          <a:xfrm>
            <a:off x="3938656" y="1908718"/>
            <a:ext cx="4832349" cy="338554"/>
          </a:xfrm>
          <a:prstGeom prst="rect">
            <a:avLst/>
          </a:prstGeom>
          <a:noFill/>
        </p:spPr>
        <p:txBody>
          <a:bodyPr wrap="none" rtlCol="0">
            <a:spAutoFit/>
          </a:bodyPr>
          <a:lstStyle/>
          <a:p>
            <a:pPr algn="l"/>
            <a:r>
              <a:rPr lang="en-US" sz="1600" i="1" dirty="0" smtClean="0">
                <a:solidFill>
                  <a:srgbClr val="333333"/>
                </a:solidFill>
              </a:rPr>
              <a:t>Public Wi-Fi </a:t>
            </a:r>
            <a:r>
              <a:rPr lang="en-US" sz="1600" i="1" dirty="0">
                <a:solidFill>
                  <a:srgbClr val="333333"/>
                </a:solidFill>
              </a:rPr>
              <a:t>c</a:t>
            </a:r>
            <a:r>
              <a:rPr lang="en-US" sz="1600" i="1" dirty="0" smtClean="0">
                <a:solidFill>
                  <a:srgbClr val="333333"/>
                </a:solidFill>
              </a:rPr>
              <a:t>apable (Café, airport, university, etc.)</a:t>
            </a:r>
            <a:endParaRPr lang="en-US" sz="1600" i="1" dirty="0">
              <a:solidFill>
                <a:srgbClr val="333333"/>
              </a:solidFill>
            </a:endParaRPr>
          </a:p>
        </p:txBody>
      </p:sp>
      <p:sp>
        <p:nvSpPr>
          <p:cNvPr id="46" name="TextBox 45"/>
          <p:cNvSpPr txBox="1"/>
          <p:nvPr/>
        </p:nvSpPr>
        <p:spPr>
          <a:xfrm>
            <a:off x="3938659" y="3487794"/>
            <a:ext cx="3478837" cy="338554"/>
          </a:xfrm>
          <a:prstGeom prst="rect">
            <a:avLst/>
          </a:prstGeom>
          <a:noFill/>
        </p:spPr>
        <p:txBody>
          <a:bodyPr wrap="none" rtlCol="0">
            <a:spAutoFit/>
          </a:bodyPr>
          <a:lstStyle/>
          <a:p>
            <a:pPr algn="l"/>
            <a:r>
              <a:rPr lang="en-US" sz="1600" i="1" dirty="0" smtClean="0">
                <a:solidFill>
                  <a:srgbClr val="333333"/>
                </a:solidFill>
              </a:rPr>
              <a:t>Known guest environments suitable</a:t>
            </a:r>
            <a:endParaRPr lang="en-US" sz="1600" i="1" dirty="0">
              <a:solidFill>
                <a:srgbClr val="333333"/>
              </a:solidFill>
            </a:endParaRPr>
          </a:p>
        </p:txBody>
      </p:sp>
      <p:sp>
        <p:nvSpPr>
          <p:cNvPr id="47" name="TextBox 46"/>
          <p:cNvSpPr txBox="1"/>
          <p:nvPr/>
        </p:nvSpPr>
        <p:spPr>
          <a:xfrm>
            <a:off x="3938654" y="4915364"/>
            <a:ext cx="4368504" cy="338554"/>
          </a:xfrm>
          <a:prstGeom prst="rect">
            <a:avLst/>
          </a:prstGeom>
          <a:noFill/>
        </p:spPr>
        <p:txBody>
          <a:bodyPr wrap="none" rtlCol="0">
            <a:spAutoFit/>
          </a:bodyPr>
          <a:lstStyle/>
          <a:p>
            <a:pPr algn="l"/>
            <a:r>
              <a:rPr lang="en-US" sz="1600" i="1" dirty="0" smtClean="0">
                <a:solidFill>
                  <a:srgbClr val="333333"/>
                </a:solidFill>
              </a:rPr>
              <a:t>Closed network applicable (little to no guests)</a:t>
            </a:r>
            <a:endParaRPr lang="en-US" sz="1600" i="1" dirty="0">
              <a:solidFill>
                <a:srgbClr val="333333"/>
              </a:solidFill>
            </a:endParaRPr>
          </a:p>
        </p:txBody>
      </p:sp>
      <p:sp>
        <p:nvSpPr>
          <p:cNvPr id="41" name="TextBox 40"/>
          <p:cNvSpPr txBox="1"/>
          <p:nvPr>
            <p:custDataLst>
              <p:tags r:id="rId9"/>
            </p:custDataLst>
          </p:nvPr>
        </p:nvSpPr>
        <p:spPr>
          <a:xfrm>
            <a:off x="1" y="6246654"/>
            <a:ext cx="9143999" cy="246221"/>
          </a:xfrm>
          <a:prstGeom prst="rect">
            <a:avLst/>
          </a:prstGeom>
          <a:noFill/>
        </p:spPr>
        <p:txBody>
          <a:bodyPr wrap="square" rtlCol="0">
            <a:spAutoFit/>
          </a:bodyPr>
          <a:lstStyle/>
          <a:p>
            <a:r>
              <a:rPr lang="en-US" sz="1000" dirty="0" smtClean="0">
                <a:solidFill>
                  <a:srgbClr val="333333"/>
                </a:solidFill>
                <a:latin typeface="Arial"/>
              </a:rPr>
              <a:t>For an explanation of how Scenarios are determined, see </a:t>
            </a:r>
            <a:r>
              <a:rPr lang="en-US" sz="1000" dirty="0" smtClean="0">
                <a:solidFill>
                  <a:srgbClr val="333333"/>
                </a:solidFill>
                <a:hlinkClick r:id="" action="ppaction://noaction"/>
              </a:rPr>
              <a:t>Information Presentation – Scenarios</a:t>
            </a:r>
            <a:r>
              <a:rPr lang="en-US" sz="1000" dirty="0" smtClean="0">
                <a:solidFill>
                  <a:srgbClr val="333333"/>
                </a:solidFill>
              </a:rPr>
              <a:t> in the Appendix</a:t>
            </a:r>
            <a:r>
              <a:rPr lang="en-US" sz="1000" dirty="0" smtClean="0">
                <a:solidFill>
                  <a:srgbClr val="333333"/>
                </a:solidFill>
                <a:latin typeface="Arial"/>
              </a:rPr>
              <a:t>.</a:t>
            </a:r>
          </a:p>
        </p:txBody>
      </p:sp>
      <p:pic>
        <p:nvPicPr>
          <p:cNvPr id="42" name="Picture 15" descr="http://photos.prnewswire.com/prn/20130925/PH85613LOGO-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628996" y="2672552"/>
            <a:ext cx="1138708" cy="471425"/>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8" descr="http://www.comguard.in/photos/Partners_Pics/ck_logo.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987440" y="2490664"/>
            <a:ext cx="1589809" cy="307451"/>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1" descr="http://it1.com/wp-content/grand-media/image/Barracuda_networks_logo_id23.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693254" y="3940634"/>
            <a:ext cx="1476605" cy="383022"/>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9"/>
          <p:cNvPicPr>
            <a:picLocks noChangeAspect="1"/>
          </p:cNvPicPr>
          <p:nvPr/>
        </p:nvPicPr>
        <p:blipFill>
          <a:blip r:embed="rId16"/>
          <a:stretch>
            <a:fillRect/>
          </a:stretch>
        </p:blipFill>
        <p:spPr>
          <a:xfrm>
            <a:off x="5928793" y="2503267"/>
            <a:ext cx="1452649" cy="242695"/>
          </a:xfrm>
          <a:prstGeom prst="rect">
            <a:avLst/>
          </a:prstGeom>
        </p:spPr>
      </p:pic>
      <p:pic>
        <p:nvPicPr>
          <p:cNvPr id="52" name="Picture 19" descr="http://pspinfo.us/wp-content/uploads/2013/06/cisco-logo.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769882" y="4191772"/>
            <a:ext cx="901074" cy="491719"/>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5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526679" y="5488425"/>
            <a:ext cx="1539767" cy="363735"/>
          </a:xfrm>
          <a:prstGeom prst="rect">
            <a:avLst/>
          </a:prstGeom>
        </p:spPr>
      </p:pic>
      <p:pic>
        <p:nvPicPr>
          <p:cNvPr id="54" name="Picture 15" descr="http://www.asystec.ie/wp-content/uploads/2012/08/Symantec_logo_horizontal_2010-1.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416201" y="4406315"/>
            <a:ext cx="1273416" cy="335706"/>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54" descr="http://www.bpfdivasontour.ca/wp-content/uploads/2011/05/TrustwaveLogo_No-Tag_FlatBack.jp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6545750" y="5563122"/>
            <a:ext cx="1643025" cy="243110"/>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8" descr="http://customer-carenumber.com/wp-content/uploads/2013/11/trendmicro.com_.jp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6484101" y="3928815"/>
            <a:ext cx="1109951" cy="372134"/>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10" descr="http://siliconangle.com/files/2014/01/Zscaler-Logo-newTag.jp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5773435" y="2942617"/>
            <a:ext cx="1555247" cy="34922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p:cNvPicPr>
            <a:picLocks noChangeAspect="1"/>
          </p:cNvPicPr>
          <p:nvPr/>
        </p:nvPicPr>
        <p:blipFill>
          <a:blip r:embed="rId23"/>
          <a:stretch>
            <a:fillRect/>
          </a:stretch>
        </p:blipFill>
        <p:spPr>
          <a:xfrm>
            <a:off x="3974916" y="2976264"/>
            <a:ext cx="1636716" cy="277746"/>
          </a:xfrm>
          <a:prstGeom prst="rect">
            <a:avLst/>
          </a:prstGeom>
        </p:spPr>
      </p:pic>
      <p:pic>
        <p:nvPicPr>
          <p:cNvPr id="49" name="Picture 3">
            <a:hlinkClick r:id="rId24"/>
          </p:cNvPr>
          <p:cNvPicPr>
            <a:picLocks noChangeAspect="1" noChangeArrowheads="1"/>
          </p:cNvPicPr>
          <p:nvPr/>
        </p:nvPicPr>
        <p:blipFill>
          <a:blip r:embed="rId25" cstate="print"/>
          <a:srcRect/>
          <a:stretch>
            <a:fillRect/>
          </a:stretch>
        </p:blipFill>
        <p:spPr bwMode="auto">
          <a:xfrm>
            <a:off x="0" y="6422955"/>
            <a:ext cx="9144000" cy="437555"/>
          </a:xfrm>
          <a:prstGeom prst="rect">
            <a:avLst/>
          </a:prstGeom>
          <a:noFill/>
          <a:ln w="9525">
            <a:noFill/>
            <a:miter lim="800000"/>
            <a:headEnd/>
            <a:tailEnd/>
          </a:ln>
        </p:spPr>
      </p:pic>
      <p:pic>
        <p:nvPicPr>
          <p:cNvPr id="58" name="Picture 57" descr="itrg-logo.png"/>
          <p:cNvPicPr>
            <a:picLocks noChangeAspect="1"/>
          </p:cNvPicPr>
          <p:nvPr/>
        </p:nvPicPr>
        <p:blipFill>
          <a:blip r:embed="rId26" cstate="print"/>
          <a:stretch>
            <a:fillRect/>
          </a:stretch>
        </p:blipFill>
        <p:spPr>
          <a:xfrm>
            <a:off x="7477125" y="6453336"/>
            <a:ext cx="1400175" cy="381000"/>
          </a:xfrm>
          <a:prstGeom prst="rect">
            <a:avLst/>
          </a:prstGeom>
        </p:spPr>
      </p:pic>
    </p:spTree>
    <p:extLst>
      <p:ext uri="{BB962C8B-B14F-4D97-AF65-F5344CB8AC3E}">
        <p14:creationId xmlns:p14="http://schemas.microsoft.com/office/powerpoint/2010/main" val="22011118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Info-Tech Research Group Helps IT Professionals To:</a:t>
            </a:r>
            <a:endParaRPr lang="en-CA" dirty="0"/>
          </a:p>
        </p:txBody>
      </p:sp>
      <p:sp>
        <p:nvSpPr>
          <p:cNvPr id="5" name="Text Placeholder 1"/>
          <p:cNvSpPr txBox="1">
            <a:spLocks/>
          </p:cNvSpPr>
          <p:nvPr/>
        </p:nvSpPr>
        <p:spPr bwMode="auto">
          <a:xfrm>
            <a:off x="0" y="3789040"/>
            <a:ext cx="9144000" cy="6120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eaLnBrk="0" hangingPunct="0">
              <a:spcBef>
                <a:spcPts val="0"/>
              </a:spcBef>
              <a:buClr>
                <a:schemeClr val="tx1"/>
              </a:buClr>
              <a:buSzPct val="120000"/>
            </a:pPr>
            <a:r>
              <a:rPr lang="en-CA" b="1" dirty="0" smtClean="0">
                <a:latin typeface="+mn-lt"/>
              </a:rPr>
              <a:t>Sign up for free trial membership to get practical</a:t>
            </a:r>
          </a:p>
          <a:p>
            <a:pPr lvl="0" eaLnBrk="0" hangingPunct="0">
              <a:spcBef>
                <a:spcPts val="0"/>
              </a:spcBef>
              <a:buClr>
                <a:schemeClr val="tx1"/>
              </a:buClr>
              <a:buSzPct val="120000"/>
            </a:pPr>
            <a:r>
              <a:rPr lang="en-CA" b="1" dirty="0" smtClean="0">
                <a:latin typeface="+mn-lt"/>
              </a:rPr>
              <a:t>solutions for your IT challenges</a:t>
            </a:r>
          </a:p>
        </p:txBody>
      </p:sp>
      <p:sp>
        <p:nvSpPr>
          <p:cNvPr id="6" name="Text Placeholder 3"/>
          <p:cNvSpPr txBox="1">
            <a:spLocks/>
          </p:cNvSpPr>
          <p:nvPr/>
        </p:nvSpPr>
        <p:spPr bwMode="auto">
          <a:xfrm>
            <a:off x="6672262" y="6097434"/>
            <a:ext cx="2246697" cy="3224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4625" marR="0" lvl="0" indent="-174625" algn="r" defTabSz="914400" rtl="0" eaLnBrk="0" fontAlgn="base" latinLnBrk="0" hangingPunct="0">
              <a:lnSpc>
                <a:spcPts val="1350"/>
              </a:lnSpc>
              <a:spcBef>
                <a:spcPts val="500"/>
              </a:spcBef>
              <a:spcAft>
                <a:spcPct val="0"/>
              </a:spcAft>
              <a:buClr>
                <a:schemeClr val="tx1"/>
              </a:buClr>
              <a:buSzPct val="120000"/>
              <a:buFont typeface="Arial" pitchFamily="34" charset="0"/>
              <a:buNone/>
              <a:tabLst/>
              <a:defRPr/>
            </a:pPr>
            <a:r>
              <a:rPr lang="en-CA" sz="1400" b="1" dirty="0" smtClean="0">
                <a:latin typeface="+mn-lt"/>
                <a:hlinkClick r:id="rId2"/>
              </a:rPr>
              <a:t>www.infotech.com</a:t>
            </a:r>
            <a:endParaRPr kumimoji="0" lang="en-CA" sz="14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Picture 6" descr="green_button.png">
            <a:hlinkClick r:id="rId3"/>
          </p:cNvPr>
          <p:cNvPicPr>
            <a:picLocks noChangeAspect="1"/>
          </p:cNvPicPr>
          <p:nvPr/>
        </p:nvPicPr>
        <p:blipFill>
          <a:blip r:embed="rId4" cstate="print"/>
          <a:stretch>
            <a:fillRect/>
          </a:stretch>
        </p:blipFill>
        <p:spPr>
          <a:xfrm>
            <a:off x="2471738" y="4476933"/>
            <a:ext cx="4200525" cy="619125"/>
          </a:xfrm>
          <a:prstGeom prst="rect">
            <a:avLst/>
          </a:prstGeom>
        </p:spPr>
      </p:pic>
      <p:sp>
        <p:nvSpPr>
          <p:cNvPr id="8" name="Rectangle 7"/>
          <p:cNvSpPr/>
          <p:nvPr/>
        </p:nvSpPr>
        <p:spPr>
          <a:xfrm>
            <a:off x="257176" y="1628800"/>
            <a:ext cx="3018680" cy="2246769"/>
          </a:xfrm>
          <a:prstGeom prst="rect">
            <a:avLst/>
          </a:prstGeom>
        </p:spPr>
        <p:txBody>
          <a:bodyPr wrap="square">
            <a:spAutoFit/>
          </a:bodyPr>
          <a:lstStyle/>
          <a:p>
            <a:pPr marL="342900" indent="-342900" algn="l">
              <a:buFont typeface="Wingdings" pitchFamily="2" charset="2"/>
              <a:buChar char="ü"/>
            </a:pPr>
            <a:r>
              <a:rPr lang="en-CA" sz="1400" dirty="0" smtClean="0"/>
              <a:t>Quickly get up to speed</a:t>
            </a:r>
            <a:br>
              <a:rPr lang="en-CA" sz="1400" dirty="0" smtClean="0"/>
            </a:br>
            <a:r>
              <a:rPr lang="en-CA" sz="1400" dirty="0" smtClean="0"/>
              <a:t>with new technologies</a:t>
            </a:r>
            <a:br>
              <a:rPr lang="en-CA" sz="1400" dirty="0" smtClean="0"/>
            </a:br>
            <a:endParaRPr lang="en-CA" sz="1400" dirty="0" smtClean="0"/>
          </a:p>
          <a:p>
            <a:pPr marL="342900" indent="-342900" algn="l">
              <a:buFont typeface="Wingdings" pitchFamily="2" charset="2"/>
              <a:buChar char="ü"/>
            </a:pPr>
            <a:r>
              <a:rPr lang="en-CA" sz="1400" dirty="0" smtClean="0"/>
              <a:t>Make the right technology</a:t>
            </a:r>
            <a:br>
              <a:rPr lang="en-CA" sz="1400" dirty="0" smtClean="0"/>
            </a:br>
            <a:r>
              <a:rPr lang="en-CA" sz="1400" dirty="0" smtClean="0"/>
              <a:t>purchasing decisions – fast</a:t>
            </a:r>
            <a:br>
              <a:rPr lang="en-CA" sz="1400" dirty="0" smtClean="0"/>
            </a:br>
            <a:endParaRPr lang="en-CA" sz="1400" dirty="0" smtClean="0"/>
          </a:p>
          <a:p>
            <a:pPr marL="342900" indent="-342900" algn="l">
              <a:buFont typeface="Wingdings" pitchFamily="2" charset="2"/>
              <a:buChar char="ü"/>
            </a:pPr>
            <a:r>
              <a:rPr lang="en-CA" sz="1400" dirty="0" smtClean="0"/>
              <a:t>Deliver critical IT</a:t>
            </a:r>
            <a:br>
              <a:rPr lang="en-CA" sz="1400" dirty="0" smtClean="0"/>
            </a:br>
            <a:r>
              <a:rPr lang="en-CA" sz="1400" dirty="0" smtClean="0"/>
              <a:t>projects, on time and</a:t>
            </a:r>
            <a:br>
              <a:rPr lang="en-CA" sz="1400" dirty="0" smtClean="0"/>
            </a:br>
            <a:r>
              <a:rPr lang="en-CA" sz="1400" dirty="0" smtClean="0"/>
              <a:t>within budget</a:t>
            </a:r>
          </a:p>
          <a:p>
            <a:endParaRPr lang="en-CA" sz="1400" dirty="0"/>
          </a:p>
        </p:txBody>
      </p:sp>
      <p:sp>
        <p:nvSpPr>
          <p:cNvPr id="9" name="Rectangle 8"/>
          <p:cNvSpPr/>
          <p:nvPr/>
        </p:nvSpPr>
        <p:spPr>
          <a:xfrm>
            <a:off x="3095836" y="1628800"/>
            <a:ext cx="3018680" cy="1600438"/>
          </a:xfrm>
          <a:prstGeom prst="rect">
            <a:avLst/>
          </a:prstGeom>
        </p:spPr>
        <p:txBody>
          <a:bodyPr wrap="square">
            <a:spAutoFit/>
          </a:bodyPr>
          <a:lstStyle/>
          <a:p>
            <a:pPr marL="342900" indent="-342900" algn="l">
              <a:buFont typeface="Wingdings" pitchFamily="2" charset="2"/>
              <a:buChar char="ü"/>
            </a:pPr>
            <a:r>
              <a:rPr lang="en-CA" sz="1400" dirty="0" smtClean="0"/>
              <a:t>Manage business expectations</a:t>
            </a:r>
            <a:br>
              <a:rPr lang="en-CA" sz="1400" dirty="0" smtClean="0"/>
            </a:br>
            <a:endParaRPr lang="en-CA" sz="1400" dirty="0" smtClean="0"/>
          </a:p>
          <a:p>
            <a:pPr marL="342900" indent="-342900" algn="l">
              <a:buFont typeface="Wingdings" pitchFamily="2" charset="2"/>
              <a:buChar char="ü"/>
            </a:pPr>
            <a:r>
              <a:rPr lang="en-CA" sz="1400" dirty="0" smtClean="0"/>
              <a:t>Justify IT spending and</a:t>
            </a:r>
            <a:br>
              <a:rPr lang="en-CA" sz="1400" dirty="0" smtClean="0"/>
            </a:br>
            <a:r>
              <a:rPr lang="en-CA" sz="1400" dirty="0" smtClean="0"/>
              <a:t>prove the value of IT</a:t>
            </a:r>
            <a:r>
              <a:rPr lang="en-CA" sz="1400" dirty="0"/>
              <a:t/>
            </a:r>
            <a:br>
              <a:rPr lang="en-CA" sz="1400" dirty="0"/>
            </a:br>
            <a:endParaRPr lang="en-CA" sz="1400" dirty="0" smtClean="0"/>
          </a:p>
          <a:p>
            <a:pPr marL="342900" indent="-342900" algn="l">
              <a:buFont typeface="Wingdings" pitchFamily="2" charset="2"/>
              <a:buChar char="ü"/>
            </a:pPr>
            <a:r>
              <a:rPr lang="en-CA" sz="1400" dirty="0" smtClean="0"/>
              <a:t>Train IT staff and effectively</a:t>
            </a:r>
            <a:br>
              <a:rPr lang="en-CA" sz="1400" dirty="0" smtClean="0"/>
            </a:br>
            <a:r>
              <a:rPr lang="en-CA" sz="1400" dirty="0" smtClean="0"/>
              <a:t>manage an IT department</a:t>
            </a:r>
          </a:p>
        </p:txBody>
      </p:sp>
      <p:sp>
        <p:nvSpPr>
          <p:cNvPr id="14" name="Text Placeholder 41"/>
          <p:cNvSpPr>
            <a:spLocks noGrp="1"/>
          </p:cNvSpPr>
          <p:nvPr>
            <p:ph type="body" sz="quarter" idx="4294967295"/>
          </p:nvPr>
        </p:nvSpPr>
        <p:spPr>
          <a:xfrm>
            <a:off x="2215390" y="5233017"/>
            <a:ext cx="4713221" cy="825760"/>
          </a:xfrm>
          <a:prstGeom prst="rect">
            <a:avLst/>
          </a:prstGeo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lgn="ctr">
              <a:defRPr/>
            </a:pPr>
            <a:r>
              <a:rPr lang="en-CA" dirty="0" smtClean="0"/>
              <a:t>“Info-Tech helps me to be proactive instead of reactive –</a:t>
            </a:r>
            <a:br>
              <a:rPr lang="en-CA" dirty="0" smtClean="0"/>
            </a:br>
            <a:r>
              <a:rPr lang="en-CA" dirty="0" smtClean="0"/>
              <a:t>a cardinal rule in a stable and leading edge IT environment.</a:t>
            </a:r>
          </a:p>
          <a:p>
            <a:pPr lvl="1" algn="ctr">
              <a:buNone/>
              <a:defRPr/>
            </a:pPr>
            <a:r>
              <a:rPr lang="en-CA" dirty="0" smtClean="0"/>
              <a:t>- ARCS Commercial Mortgage Co., LP</a:t>
            </a:r>
            <a:endParaRPr lang="en-US" dirty="0" smtClean="0"/>
          </a:p>
        </p:txBody>
      </p:sp>
      <p:pic>
        <p:nvPicPr>
          <p:cNvPr id="15" name="Picture 14" descr="report_thumbnail-itrg.png"/>
          <p:cNvPicPr>
            <a:picLocks noChangeAspect="1"/>
          </p:cNvPicPr>
          <p:nvPr/>
        </p:nvPicPr>
        <p:blipFill>
          <a:blip r:embed="rId5" cstate="print"/>
          <a:stretch>
            <a:fillRect/>
          </a:stretch>
        </p:blipFill>
        <p:spPr>
          <a:xfrm>
            <a:off x="6312731" y="1578285"/>
            <a:ext cx="2454020" cy="2138747"/>
          </a:xfrm>
          <a:prstGeom prst="rect">
            <a:avLst/>
          </a:prstGeom>
        </p:spPr>
      </p:pic>
      <p:sp>
        <p:nvSpPr>
          <p:cNvPr id="20" name="Text Placeholder 3"/>
          <p:cNvSpPr txBox="1">
            <a:spLocks/>
          </p:cNvSpPr>
          <p:nvPr/>
        </p:nvSpPr>
        <p:spPr bwMode="auto">
          <a:xfrm>
            <a:off x="287524" y="6097434"/>
            <a:ext cx="2762784" cy="3255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4625" marR="0" lvl="0" indent="-174625" algn="l" defTabSz="914400" rtl="0" eaLnBrk="0" fontAlgn="base" latinLnBrk="0" hangingPunct="0">
              <a:lnSpc>
                <a:spcPts val="1350"/>
              </a:lnSpc>
              <a:spcBef>
                <a:spcPts val="500"/>
              </a:spcBef>
              <a:spcAft>
                <a:spcPct val="0"/>
              </a:spcAft>
              <a:buClr>
                <a:schemeClr val="tx1"/>
              </a:buClr>
              <a:buSzPct val="120000"/>
              <a:buFont typeface="Arial" pitchFamily="34" charset="0"/>
              <a:buNone/>
              <a:tabLst/>
              <a:defRPr/>
            </a:pPr>
            <a:r>
              <a:rPr lang="en-CA" sz="1200" b="1" dirty="0" smtClean="0">
                <a:latin typeface="+mn-lt"/>
              </a:rPr>
              <a:t>Toll Free: </a:t>
            </a:r>
            <a:r>
              <a:rPr kumimoji="0" lang="en-CA" sz="1200" b="0" i="0" u="none" strike="noStrike" kern="1200" cap="none" spc="0" normalizeH="0" baseline="0" noProof="0" dirty="0" smtClean="0">
                <a:ln>
                  <a:noFill/>
                </a:ln>
                <a:solidFill>
                  <a:schemeClr val="tx1"/>
                </a:solidFill>
                <a:effectLst/>
                <a:uLnTx/>
                <a:uFillTx/>
                <a:latin typeface="+mn-lt"/>
                <a:ea typeface="+mn-ea"/>
                <a:cs typeface="+mn-cs"/>
              </a:rPr>
              <a:t>1-888-670-8889</a:t>
            </a:r>
            <a:endParaRPr kumimoji="0" lang="en-CA" sz="12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17" name="Group 16"/>
          <p:cNvGrpSpPr/>
          <p:nvPr/>
        </p:nvGrpSpPr>
        <p:grpSpPr>
          <a:xfrm>
            <a:off x="0" y="6422955"/>
            <a:ext cx="9144000" cy="437555"/>
            <a:chOff x="0" y="6422955"/>
            <a:chExt cx="9144000" cy="437555"/>
          </a:xfrm>
        </p:grpSpPr>
        <p:pic>
          <p:nvPicPr>
            <p:cNvPr id="1027" name="Picture 3">
              <a:hlinkClick r:id="rId3"/>
            </p:cNvPr>
            <p:cNvPicPr>
              <a:picLocks noChangeAspect="1" noChangeArrowheads="1"/>
            </p:cNvPicPr>
            <p:nvPr/>
          </p:nvPicPr>
          <p:blipFill>
            <a:blip r:embed="rId6" cstate="print"/>
            <a:srcRect/>
            <a:stretch>
              <a:fillRect/>
            </a:stretch>
          </p:blipFill>
          <p:spPr bwMode="auto">
            <a:xfrm>
              <a:off x="0" y="6422955"/>
              <a:ext cx="9144000" cy="437555"/>
            </a:xfrm>
            <a:prstGeom prst="rect">
              <a:avLst/>
            </a:prstGeom>
            <a:noFill/>
            <a:ln w="9525">
              <a:noFill/>
              <a:miter lim="800000"/>
              <a:headEnd/>
              <a:tailEnd/>
            </a:ln>
          </p:spPr>
        </p:pic>
        <p:pic>
          <p:nvPicPr>
            <p:cNvPr id="16" name="Picture 15" descr="itrg-logo.png"/>
            <p:cNvPicPr>
              <a:picLocks noChangeAspect="1"/>
            </p:cNvPicPr>
            <p:nvPr/>
          </p:nvPicPr>
          <p:blipFill>
            <a:blip r:embed="rId7"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10140813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p:cNvSpPr>
            <a:spLocks noGrp="1"/>
          </p:cNvSpPr>
          <p:nvPr>
            <p:ph type="body" sz="quarter" idx="19"/>
          </p:nvPr>
        </p:nvSpPr>
        <p:spPr>
          <a:xfrm>
            <a:off x="320674" y="1179511"/>
            <a:ext cx="8502651" cy="685800"/>
          </a:xfrm>
        </p:spPr>
        <p:txBody>
          <a:bodyPr/>
          <a:lstStyle/>
          <a:p>
            <a:r>
              <a:rPr lang="en-CA" dirty="0" smtClean="0"/>
              <a:t>Secure Web Gateway (SWG) products are developing toward prevention techniques over conventional detection.  </a:t>
            </a:r>
          </a:p>
          <a:p>
            <a:endParaRPr lang="en-CA" dirty="0"/>
          </a:p>
        </p:txBody>
      </p:sp>
      <p:sp>
        <p:nvSpPr>
          <p:cNvPr id="7" name="Title 6"/>
          <p:cNvSpPr>
            <a:spLocks noGrp="1"/>
          </p:cNvSpPr>
          <p:nvPr>
            <p:ph type="title"/>
          </p:nvPr>
        </p:nvSpPr>
        <p:spPr/>
        <p:txBody>
          <a:bodyPr/>
          <a:lstStyle/>
          <a:p>
            <a:r>
              <a:rPr lang="en-CA" dirty="0" smtClean="0"/>
              <a:t>Introduction</a:t>
            </a:r>
            <a:endParaRPr lang="en-CA" dirty="0"/>
          </a:p>
        </p:txBody>
      </p:sp>
      <p:sp>
        <p:nvSpPr>
          <p:cNvPr id="18" name="Text Placeholder 17"/>
          <p:cNvSpPr>
            <a:spLocks noGrp="1"/>
          </p:cNvSpPr>
          <p:nvPr>
            <p:ph type="body" sz="quarter" idx="16"/>
          </p:nvPr>
        </p:nvSpPr>
        <p:spPr>
          <a:xfrm>
            <a:off x="320675" y="2468562"/>
            <a:ext cx="3702686" cy="3520757"/>
          </a:xfrm>
        </p:spPr>
        <p:txBody>
          <a:bodyPr/>
          <a:lstStyle/>
          <a:p>
            <a:pPr fontAlgn="ctr">
              <a:lnSpc>
                <a:spcPct val="100000"/>
              </a:lnSpc>
              <a:spcBef>
                <a:spcPts val="300"/>
              </a:spcBef>
              <a:spcAft>
                <a:spcPts val="300"/>
              </a:spcAft>
            </a:pPr>
            <a:r>
              <a:rPr lang="en-CA" sz="1400" dirty="0"/>
              <a:t>Enterprises seeking to select a solution for </a:t>
            </a:r>
            <a:r>
              <a:rPr lang="en-CA" sz="1400" dirty="0" smtClean="0"/>
              <a:t>SWG.</a:t>
            </a:r>
            <a:endParaRPr lang="en-CA" sz="1400" dirty="0"/>
          </a:p>
          <a:p>
            <a:pPr fontAlgn="ctr">
              <a:lnSpc>
                <a:spcPct val="100000"/>
              </a:lnSpc>
              <a:spcBef>
                <a:spcPts val="300"/>
              </a:spcBef>
              <a:spcAft>
                <a:spcPts val="300"/>
              </a:spcAft>
            </a:pPr>
            <a:r>
              <a:rPr lang="en-CA" sz="1400" dirty="0"/>
              <a:t>Their </a:t>
            </a:r>
            <a:r>
              <a:rPr lang="en-CA" sz="1400" dirty="0" smtClean="0"/>
              <a:t>SWG use </a:t>
            </a:r>
            <a:r>
              <a:rPr lang="en-CA" sz="1400" dirty="0"/>
              <a:t>case may include:</a:t>
            </a:r>
          </a:p>
          <a:p>
            <a:pPr lvl="1" fontAlgn="ctr">
              <a:lnSpc>
                <a:spcPct val="100000"/>
              </a:lnSpc>
              <a:spcBef>
                <a:spcPts val="300"/>
              </a:spcBef>
              <a:spcAft>
                <a:spcPts val="300"/>
              </a:spcAft>
            </a:pPr>
            <a:r>
              <a:rPr lang="en-CA" sz="1400" dirty="0"/>
              <a:t>IT leaders looking to enhance security against inbound and outbound malware threats.</a:t>
            </a:r>
          </a:p>
          <a:p>
            <a:pPr lvl="1" fontAlgn="ctr">
              <a:lnSpc>
                <a:spcPct val="100000"/>
              </a:lnSpc>
              <a:spcBef>
                <a:spcPts val="300"/>
              </a:spcBef>
              <a:spcAft>
                <a:spcPts val="300"/>
              </a:spcAft>
            </a:pPr>
            <a:r>
              <a:rPr lang="en-CA" sz="1400" dirty="0"/>
              <a:t>IT leaders looking to monitor and limit employee </a:t>
            </a:r>
            <a:r>
              <a:rPr lang="en-CA" sz="1400" dirty="0" smtClean="0"/>
              <a:t>web </a:t>
            </a:r>
            <a:r>
              <a:rPr lang="en-CA" sz="1400" dirty="0"/>
              <a:t>usage, as well as control employee access to some </a:t>
            </a:r>
            <a:r>
              <a:rPr lang="en-CA" sz="1400" dirty="0" smtClean="0"/>
              <a:t>apps </a:t>
            </a:r>
            <a:r>
              <a:rPr lang="en-CA" sz="1400" dirty="0"/>
              <a:t>(e.g. social media).</a:t>
            </a:r>
          </a:p>
          <a:p>
            <a:pPr lvl="1" fontAlgn="ctr">
              <a:lnSpc>
                <a:spcPct val="100000"/>
              </a:lnSpc>
              <a:spcBef>
                <a:spcPts val="300"/>
              </a:spcBef>
              <a:spcAft>
                <a:spcPts val="300"/>
              </a:spcAft>
            </a:pPr>
            <a:r>
              <a:rPr lang="en-CA" sz="1400" dirty="0"/>
              <a:t>Organizations with multiple remote users who require </a:t>
            </a:r>
            <a:r>
              <a:rPr lang="en-CA" sz="1400" dirty="0" smtClean="0"/>
              <a:t>web </a:t>
            </a:r>
            <a:r>
              <a:rPr lang="en-CA" sz="1400" dirty="0"/>
              <a:t>protection even </a:t>
            </a:r>
            <a:r>
              <a:rPr lang="en-CA" sz="1400" dirty="0" smtClean="0"/>
              <a:t>off the network</a:t>
            </a:r>
            <a:r>
              <a:rPr lang="en-CA" sz="1400" dirty="0"/>
              <a:t>.</a:t>
            </a:r>
          </a:p>
        </p:txBody>
      </p:sp>
      <p:sp>
        <p:nvSpPr>
          <p:cNvPr id="20" name="Text Placeholder 19"/>
          <p:cNvSpPr>
            <a:spLocks noGrp="1"/>
          </p:cNvSpPr>
          <p:nvPr>
            <p:ph type="body" sz="quarter" idx="21"/>
          </p:nvPr>
        </p:nvSpPr>
        <p:spPr>
          <a:xfrm>
            <a:off x="320675" y="1965960"/>
            <a:ext cx="4159250" cy="365760"/>
          </a:xfrm>
        </p:spPr>
        <p:txBody>
          <a:bodyPr/>
          <a:lstStyle/>
          <a:p>
            <a:r>
              <a:rPr lang="en-CA" dirty="0" smtClean="0"/>
              <a:t>This Research Is Designed For:</a:t>
            </a:r>
            <a:endParaRPr lang="en-CA" dirty="0"/>
          </a:p>
        </p:txBody>
      </p:sp>
      <p:sp>
        <p:nvSpPr>
          <p:cNvPr id="21" name="Text Placeholder 20"/>
          <p:cNvSpPr>
            <a:spLocks noGrp="1"/>
          </p:cNvSpPr>
          <p:nvPr>
            <p:ph type="body" sz="quarter" idx="22"/>
          </p:nvPr>
        </p:nvSpPr>
        <p:spPr>
          <a:xfrm>
            <a:off x="4664075" y="1965960"/>
            <a:ext cx="4159250" cy="365760"/>
          </a:xfrm>
        </p:spPr>
        <p:txBody>
          <a:bodyPr/>
          <a:lstStyle/>
          <a:p>
            <a:r>
              <a:rPr lang="en-CA" dirty="0" smtClean="0"/>
              <a:t>This Research Will Help You:</a:t>
            </a:r>
            <a:endParaRPr lang="en-CA" dirty="0"/>
          </a:p>
        </p:txBody>
      </p:sp>
      <p:sp>
        <p:nvSpPr>
          <p:cNvPr id="22" name="Text Placeholder 21"/>
          <p:cNvSpPr>
            <a:spLocks noGrp="1"/>
          </p:cNvSpPr>
          <p:nvPr>
            <p:ph type="body" sz="quarter" idx="23"/>
          </p:nvPr>
        </p:nvSpPr>
        <p:spPr>
          <a:xfrm>
            <a:off x="4664075" y="2468562"/>
            <a:ext cx="4159250" cy="2376264"/>
          </a:xfrm>
        </p:spPr>
        <p:txBody>
          <a:bodyPr/>
          <a:lstStyle/>
          <a:p>
            <a:pPr fontAlgn="ctr">
              <a:lnSpc>
                <a:spcPct val="100000"/>
              </a:lnSpc>
              <a:spcBef>
                <a:spcPts val="300"/>
              </a:spcBef>
              <a:spcAft>
                <a:spcPts val="300"/>
              </a:spcAft>
            </a:pPr>
            <a:r>
              <a:rPr lang="en-CA" sz="1400" dirty="0"/>
              <a:t>Understand what’s new in the </a:t>
            </a:r>
            <a:r>
              <a:rPr lang="en-CA" sz="1400" dirty="0" smtClean="0"/>
              <a:t>SWG </a:t>
            </a:r>
            <a:r>
              <a:rPr lang="en-CA" sz="1400" dirty="0"/>
              <a:t>market.</a:t>
            </a:r>
          </a:p>
          <a:p>
            <a:pPr fontAlgn="ctr">
              <a:lnSpc>
                <a:spcPct val="100000"/>
              </a:lnSpc>
              <a:spcBef>
                <a:spcPts val="300"/>
              </a:spcBef>
              <a:spcAft>
                <a:spcPts val="300"/>
              </a:spcAft>
            </a:pPr>
            <a:r>
              <a:rPr lang="en-CA" sz="1400" dirty="0"/>
              <a:t>Evaluate </a:t>
            </a:r>
            <a:r>
              <a:rPr lang="en-CA" sz="1400" dirty="0" smtClean="0"/>
              <a:t>SWG </a:t>
            </a:r>
            <a:r>
              <a:rPr lang="en-CA" sz="1400" dirty="0"/>
              <a:t>vendors and products for your enterprise needs.</a:t>
            </a:r>
          </a:p>
          <a:p>
            <a:pPr fontAlgn="ctr">
              <a:lnSpc>
                <a:spcPct val="100000"/>
              </a:lnSpc>
              <a:spcBef>
                <a:spcPts val="300"/>
              </a:spcBef>
              <a:spcAft>
                <a:spcPts val="300"/>
              </a:spcAft>
            </a:pPr>
            <a:r>
              <a:rPr lang="en-CA" sz="1400" dirty="0"/>
              <a:t>Determine which products are most appropriate for particular use cases and scenarios.</a:t>
            </a:r>
          </a:p>
        </p:txBody>
      </p:sp>
      <p:cxnSp>
        <p:nvCxnSpPr>
          <p:cNvPr id="8" name="Straight Connector 7"/>
          <p:cNvCxnSpPr/>
          <p:nvPr/>
        </p:nvCxnSpPr>
        <p:spPr>
          <a:xfrm rot="5400000">
            <a:off x="3200990" y="3657011"/>
            <a:ext cx="2376261"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pic>
        <p:nvPicPr>
          <p:cNvPr id="9" name="Picture 3">
            <a:hlinkClick r:id="rId3"/>
          </p:cNvPr>
          <p:cNvPicPr>
            <a:picLocks noChangeAspect="1" noChangeArrowheads="1"/>
          </p:cNvPicPr>
          <p:nvPr/>
        </p:nvPicPr>
        <p:blipFill>
          <a:blip r:embed="rId4" cstate="print"/>
          <a:srcRect/>
          <a:stretch>
            <a:fillRect/>
          </a:stretch>
        </p:blipFill>
        <p:spPr bwMode="auto">
          <a:xfrm>
            <a:off x="0" y="6422955"/>
            <a:ext cx="9144000" cy="437555"/>
          </a:xfrm>
          <a:prstGeom prst="rect">
            <a:avLst/>
          </a:prstGeom>
          <a:noFill/>
          <a:ln w="9525">
            <a:noFill/>
            <a:miter lim="800000"/>
            <a:headEnd/>
            <a:tailEnd/>
          </a:ln>
        </p:spPr>
      </p:pic>
      <p:pic>
        <p:nvPicPr>
          <p:cNvPr id="10" name="Picture 9" descr="itrg-logo.png"/>
          <p:cNvPicPr>
            <a:picLocks noChangeAspect="1"/>
          </p:cNvPicPr>
          <p:nvPr/>
        </p:nvPicPr>
        <p:blipFill>
          <a:blip r:embed="rId5" cstate="print"/>
          <a:stretch>
            <a:fillRect/>
          </a:stretch>
        </p:blipFill>
        <p:spPr>
          <a:xfrm>
            <a:off x="7477125" y="6453336"/>
            <a:ext cx="1400175" cy="381000"/>
          </a:xfrm>
          <a:prstGeom prst="rect">
            <a:avLst/>
          </a:prstGeom>
        </p:spPr>
      </p:pic>
    </p:spTree>
    <p:extLst>
      <p:ext uri="{BB962C8B-B14F-4D97-AF65-F5344CB8AC3E}">
        <p14:creationId xmlns:p14="http://schemas.microsoft.com/office/powerpoint/2010/main" val="10026723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3467" name="think-cell Slide" r:id="rId13" imgW="360" imgH="360" progId="TCLayout.ActiveDocument.1">
                  <p:embed/>
                </p:oleObj>
              </mc:Choice>
              <mc:Fallback>
                <p:oleObj name="think-cell Slide" r:id="rId13" imgW="360" imgH="360" progId="TCLayout.ActiveDocument.1">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ounded Rectangle 6"/>
          <p:cNvSpPr/>
          <p:nvPr>
            <p:custDataLst>
              <p:tags r:id="rId3"/>
            </p:custDataLst>
          </p:nvPr>
        </p:nvSpPr>
        <p:spPr>
          <a:xfrm rot="10800000">
            <a:off x="320040" y="5074919"/>
            <a:ext cx="4160520"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algn="l"/>
            <a:endParaRPr lang="en-CA" b="1" i="1" dirty="0">
              <a:solidFill>
                <a:srgbClr val="333333"/>
              </a:solidFill>
            </a:endParaRPr>
          </a:p>
        </p:txBody>
      </p:sp>
      <p:sp>
        <p:nvSpPr>
          <p:cNvPr id="8" name="Rounded Rectangle 7"/>
          <p:cNvSpPr/>
          <p:nvPr>
            <p:custDataLst>
              <p:tags r:id="rId4"/>
            </p:custDataLst>
          </p:nvPr>
        </p:nvSpPr>
        <p:spPr>
          <a:xfrm rot="10800000">
            <a:off x="4663440" y="5074919"/>
            <a:ext cx="4160520"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algn="l"/>
            <a:endParaRPr lang="en-CA" b="1" i="1" dirty="0">
              <a:solidFill>
                <a:srgbClr val="333333"/>
              </a:solidFill>
            </a:endParaRPr>
          </a:p>
        </p:txBody>
      </p:sp>
      <p:sp>
        <p:nvSpPr>
          <p:cNvPr id="2" name="Title 1"/>
          <p:cNvSpPr>
            <a:spLocks noGrp="1"/>
          </p:cNvSpPr>
          <p:nvPr>
            <p:ph type="title"/>
            <p:custDataLst>
              <p:tags r:id="rId5"/>
            </p:custDataLst>
          </p:nvPr>
        </p:nvSpPr>
        <p:spPr/>
        <p:txBody>
          <a:bodyPr/>
          <a:lstStyle/>
          <a:p>
            <a:r>
              <a:rPr lang="en-US" dirty="0" smtClean="0"/>
              <a:t>Market overview</a:t>
            </a:r>
            <a:endParaRPr lang="en-US" dirty="0"/>
          </a:p>
        </p:txBody>
      </p:sp>
      <p:sp>
        <p:nvSpPr>
          <p:cNvPr id="4" name="Rectangle 3"/>
          <p:cNvSpPr/>
          <p:nvPr>
            <p:custDataLst>
              <p:tags r:id="rId6"/>
            </p:custDataLst>
          </p:nvPr>
        </p:nvSpPr>
        <p:spPr>
          <a:xfrm>
            <a:off x="320675" y="1554480"/>
            <a:ext cx="4159250" cy="3785652"/>
          </a:xfrm>
          <a:prstGeom prst="rect">
            <a:avLst/>
          </a:prstGeom>
        </p:spPr>
        <p:txBody>
          <a:bodyPr wrap="square">
            <a:spAutoFit/>
          </a:bodyPr>
          <a:lstStyle/>
          <a:p>
            <a:pPr marL="171450" indent="-171450" algn="l" fontAlgn="ctr">
              <a:buFont typeface="Arial" panose="020B0604020202020204" pitchFamily="34" charset="0"/>
              <a:buChar char="•"/>
            </a:pPr>
            <a:r>
              <a:rPr lang="en-US" sz="1200" dirty="0" smtClean="0"/>
              <a:t>SWG has </a:t>
            </a:r>
            <a:r>
              <a:rPr lang="en-US" sz="1200" dirty="0"/>
              <a:t>existed since the 1990s, stemming from the U.S. Congress passing the Communications Indecency Act. However, civil liberties groups argued that banning all indecency from the Internet was an infringement of free speech, </a:t>
            </a:r>
            <a:r>
              <a:rPr lang="en-US" sz="1200" dirty="0" smtClean="0"/>
              <a:t>and thus </a:t>
            </a:r>
            <a:r>
              <a:rPr lang="en-US" sz="1200" dirty="0"/>
              <a:t>began the process of content filtering.</a:t>
            </a:r>
          </a:p>
          <a:p>
            <a:pPr marL="171450" indent="-171450" algn="l" fontAlgn="ctr">
              <a:buFont typeface="Arial" panose="020B0604020202020204" pitchFamily="34" charset="0"/>
              <a:buChar char="•"/>
            </a:pPr>
            <a:r>
              <a:rPr lang="en-US" sz="1200" dirty="0" smtClean="0"/>
              <a:t>Widespread web filtering is ubiquitous in some countries like China or Cuba, in an attempt to stop access to what is deemed objectionable. </a:t>
            </a:r>
          </a:p>
          <a:p>
            <a:pPr marL="171450" indent="-171450" algn="l" fontAlgn="ctr">
              <a:buFont typeface="Arial" panose="020B0604020202020204" pitchFamily="34" charset="0"/>
              <a:buChar char="•"/>
            </a:pPr>
            <a:r>
              <a:rPr lang="en-US" sz="1200" dirty="0" smtClean="0"/>
              <a:t>From web filtering of content, advancements in malware detection emerged, such as dynamic URL filtering, decryption support, and advanced techniques such as sandboxing or behavioral analysis. </a:t>
            </a:r>
          </a:p>
          <a:p>
            <a:pPr marL="171450" indent="-171450" algn="l" fontAlgn="ctr">
              <a:buFont typeface="Arial" panose="020B0604020202020204" pitchFamily="34" charset="0"/>
              <a:buChar char="•"/>
            </a:pPr>
            <a:r>
              <a:rPr lang="en-US" sz="1200" dirty="0" smtClean="0"/>
              <a:t>Organizations began to use SWGs as productivity controls to limit general internet distraction of employees, like placing time constraints on certain activities or restrictions on non-essential websites. </a:t>
            </a:r>
          </a:p>
          <a:p>
            <a:pPr marL="171450" indent="-171450" algn="l" fontAlgn="ctr">
              <a:buFont typeface="Arial" panose="020B0604020202020204" pitchFamily="34" charset="0"/>
              <a:buChar char="•"/>
            </a:pPr>
            <a:r>
              <a:rPr lang="en-US" sz="1200" dirty="0" smtClean="0"/>
              <a:t>Granular controls evolved around web-based applications or social media sites that would allow a certain level of use by an employee. </a:t>
            </a:r>
            <a:endParaRPr lang="en-US" sz="1200" dirty="0"/>
          </a:p>
        </p:txBody>
      </p:sp>
      <p:sp>
        <p:nvSpPr>
          <p:cNvPr id="5" name="Rectangle 4"/>
          <p:cNvSpPr/>
          <p:nvPr>
            <p:custDataLst>
              <p:tags r:id="rId7"/>
            </p:custDataLst>
          </p:nvPr>
        </p:nvSpPr>
        <p:spPr>
          <a:xfrm>
            <a:off x="4664074" y="1552218"/>
            <a:ext cx="4213225" cy="3785652"/>
          </a:xfrm>
          <a:prstGeom prst="rect">
            <a:avLst/>
          </a:prstGeom>
        </p:spPr>
        <p:txBody>
          <a:bodyPr wrap="square">
            <a:spAutoFit/>
          </a:bodyPr>
          <a:lstStyle/>
          <a:p>
            <a:pPr marL="169863" indent="-169863" algn="l">
              <a:spcBef>
                <a:spcPts val="0"/>
              </a:spcBef>
              <a:spcAft>
                <a:spcPts val="0"/>
              </a:spcAft>
              <a:buFont typeface="Arial" pitchFamily="34" charset="0"/>
              <a:buChar char="•"/>
            </a:pPr>
            <a:r>
              <a:rPr lang="en-US" sz="1200" dirty="0" smtClean="0"/>
              <a:t>A gradual move toward consolidation in the market is slowly eliminating mid-sized players as they are acquired by large firms. M86 by </a:t>
            </a:r>
            <a:r>
              <a:rPr lang="en-US" sz="1200" dirty="0" err="1" smtClean="0"/>
              <a:t>Trustwave</a:t>
            </a:r>
            <a:r>
              <a:rPr lang="en-US" sz="1200" dirty="0" smtClean="0"/>
              <a:t>, Crossbeam by Blue Coat, </a:t>
            </a:r>
            <a:r>
              <a:rPr lang="en-US" sz="1200" dirty="0" err="1" smtClean="0"/>
              <a:t>ValidEdge</a:t>
            </a:r>
            <a:r>
              <a:rPr lang="en-US" sz="1200" dirty="0" smtClean="0"/>
              <a:t> by McAfee, and Cognitive Security by Cisco name a few acquisitions. </a:t>
            </a:r>
            <a:endParaRPr lang="en-US" sz="1200" dirty="0"/>
          </a:p>
          <a:p>
            <a:pPr marL="169863" indent="-169863" algn="l">
              <a:spcBef>
                <a:spcPts val="0"/>
              </a:spcBef>
              <a:spcAft>
                <a:spcPts val="0"/>
              </a:spcAft>
              <a:buFont typeface="Arial" pitchFamily="34" charset="0"/>
              <a:buChar char="•"/>
            </a:pPr>
            <a:r>
              <a:rPr lang="en-US" sz="1200" dirty="0" smtClean="0"/>
              <a:t>The overall SWG marketplace is expanding from detection to prevention and response. Either integration or built-in native capabilities will further the security suite work that can be done by a SWG. </a:t>
            </a:r>
            <a:endParaRPr lang="en-US" sz="1200" dirty="0"/>
          </a:p>
          <a:p>
            <a:pPr marL="169863" indent="-169863" algn="l">
              <a:spcBef>
                <a:spcPts val="0"/>
              </a:spcBef>
              <a:spcAft>
                <a:spcPts val="0"/>
              </a:spcAft>
              <a:buFont typeface="Arial" pitchFamily="34" charset="0"/>
              <a:buChar char="•"/>
            </a:pPr>
            <a:r>
              <a:rPr lang="en-US" sz="1200" dirty="0" smtClean="0"/>
              <a:t>Cloud services, currently varied among vendors, will become a common feature as services need to support traffic redirection to the cloud and user authentication. </a:t>
            </a:r>
          </a:p>
          <a:p>
            <a:pPr marL="169863" indent="-169863" algn="l">
              <a:spcBef>
                <a:spcPts val="0"/>
              </a:spcBef>
              <a:spcAft>
                <a:spcPts val="0"/>
              </a:spcAft>
              <a:buFont typeface="Arial" pitchFamily="34" charset="0"/>
              <a:buChar char="•"/>
            </a:pPr>
            <a:r>
              <a:rPr lang="en-US" sz="1200" dirty="0" smtClean="0"/>
              <a:t>As greater use of smart mobile devices and BYOD takes hold, vendors will no longer be able to support only certain </a:t>
            </a:r>
            <a:r>
              <a:rPr lang="en-US" sz="1200" dirty="0" err="1" smtClean="0"/>
              <a:t>OSes</a:t>
            </a:r>
            <a:r>
              <a:rPr lang="en-US" sz="1200" dirty="0" smtClean="0"/>
              <a:t>. Vendors will overcome these architectural challenges to provide wide mobile and BYOD support. </a:t>
            </a:r>
          </a:p>
          <a:p>
            <a:pPr marL="169863" indent="-169863" algn="l">
              <a:spcBef>
                <a:spcPts val="0"/>
              </a:spcBef>
              <a:spcAft>
                <a:spcPts val="0"/>
              </a:spcAft>
              <a:buFont typeface="Arial" pitchFamily="34" charset="0"/>
              <a:buChar char="•"/>
            </a:pPr>
            <a:r>
              <a:rPr lang="en-US" sz="1200" dirty="0" smtClean="0"/>
              <a:t>As vendors market their compressive UTM </a:t>
            </a:r>
            <a:r>
              <a:rPr lang="en-US" sz="1200" dirty="0"/>
              <a:t>products more </a:t>
            </a:r>
            <a:r>
              <a:rPr lang="en-US" sz="1200" dirty="0" smtClean="0"/>
              <a:t>heavily, many SWG capabilities will be native to these products. Standalone SWG products, although still being offered, will not be a major focus from vendors. </a:t>
            </a:r>
          </a:p>
        </p:txBody>
      </p:sp>
      <p:sp>
        <p:nvSpPr>
          <p:cNvPr id="16" name="Rounded Rectangle 15"/>
          <p:cNvSpPr/>
          <p:nvPr>
            <p:custDataLst>
              <p:tags r:id="rId8"/>
            </p:custDataLst>
          </p:nvPr>
        </p:nvSpPr>
        <p:spPr>
          <a:xfrm>
            <a:off x="320675" y="1189038"/>
            <a:ext cx="4159250"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CA" b="1" i="1" dirty="0" smtClean="0">
                <a:solidFill>
                  <a:srgbClr val="333333"/>
                </a:solidFill>
              </a:rPr>
              <a:t>How it got here</a:t>
            </a:r>
            <a:endParaRPr lang="en-CA" b="1" i="1" dirty="0">
              <a:solidFill>
                <a:srgbClr val="333333"/>
              </a:solidFill>
            </a:endParaRPr>
          </a:p>
        </p:txBody>
      </p:sp>
      <p:sp>
        <p:nvSpPr>
          <p:cNvPr id="17" name="Rounded Rectangle 16"/>
          <p:cNvSpPr/>
          <p:nvPr>
            <p:custDataLst>
              <p:tags r:id="rId9"/>
            </p:custDataLst>
          </p:nvPr>
        </p:nvSpPr>
        <p:spPr>
          <a:xfrm>
            <a:off x="4664075" y="1189038"/>
            <a:ext cx="4159250" cy="371475"/>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CA" b="1" i="1" dirty="0" smtClean="0">
                <a:solidFill>
                  <a:srgbClr val="333333"/>
                </a:solidFill>
              </a:rPr>
              <a:t>Where it’s going</a:t>
            </a:r>
            <a:endParaRPr lang="en-CA" b="1" i="1" dirty="0">
              <a:solidFill>
                <a:srgbClr val="333333"/>
              </a:solidFill>
            </a:endParaRPr>
          </a:p>
        </p:txBody>
      </p:sp>
      <p:grpSp>
        <p:nvGrpSpPr>
          <p:cNvPr id="9" name="Group 135"/>
          <p:cNvGrpSpPr/>
          <p:nvPr>
            <p:custDataLst>
              <p:tags r:id="rId10"/>
            </p:custDataLst>
          </p:nvPr>
        </p:nvGrpSpPr>
        <p:grpSpPr>
          <a:xfrm>
            <a:off x="251520" y="5562599"/>
            <a:ext cx="8625780" cy="838201"/>
            <a:chOff x="328291" y="4509120"/>
            <a:chExt cx="8491858" cy="838201"/>
          </a:xfrm>
        </p:grpSpPr>
        <p:sp>
          <p:nvSpPr>
            <p:cNvPr id="10" name="Rounded Rectangle 9"/>
            <p:cNvSpPr/>
            <p:nvPr/>
          </p:nvSpPr>
          <p:spPr>
            <a:xfrm>
              <a:off x="328613" y="4509120"/>
              <a:ext cx="8491536" cy="838201"/>
            </a:xfrm>
            <a:prstGeom prst="roundRect">
              <a:avLst>
                <a:gd name="adj" fmla="val 6990"/>
              </a:avLst>
            </a:prstGeom>
            <a:solidFill>
              <a:srgbClr val="F1F2E0"/>
            </a:solidFill>
            <a:ln w="12700">
              <a:solidFill>
                <a:srgbClr val="D3D3B9"/>
              </a:solidFill>
            </a:ln>
            <a:effectLst>
              <a:outerShdw blurRad="25400" dist="254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57300" algn="l"/>
              <a:r>
                <a:rPr lang="en-CA" sz="1200" dirty="0" smtClean="0">
                  <a:solidFill>
                    <a:schemeClr val="tx1"/>
                  </a:solidFill>
                </a:rPr>
                <a:t>As the market evolves, capabilities that were once cutting edge become default and new functionality becomes differentiating. Bandwidth utilization </a:t>
              </a:r>
              <a:r>
                <a:rPr lang="en-CA" sz="1200" dirty="0">
                  <a:solidFill>
                    <a:schemeClr val="tx1"/>
                  </a:solidFill>
                </a:rPr>
                <a:t>m</a:t>
              </a:r>
              <a:r>
                <a:rPr lang="en-CA" sz="1200" dirty="0" smtClean="0">
                  <a:solidFill>
                    <a:schemeClr val="tx1"/>
                  </a:solidFill>
                </a:rPr>
                <a:t>anagement has become a Table Stakes capability and should no longer be used to differentiate solutions. Instead, focus on browser code emulation and multiple mobile OS support to get the best fit for your requirements.</a:t>
              </a:r>
            </a:p>
          </p:txBody>
        </p:sp>
        <p:pic>
          <p:nvPicPr>
            <p:cNvPr id="11" name="Picture 10" descr="insight.png"/>
            <p:cNvPicPr>
              <a:picLocks noChangeAspect="1"/>
            </p:cNvPicPr>
            <p:nvPr/>
          </p:nvPicPr>
          <p:blipFill>
            <a:blip r:embed="rId15" cstate="print"/>
            <a:stretch>
              <a:fillRect/>
            </a:stretch>
          </p:blipFill>
          <p:spPr>
            <a:xfrm>
              <a:off x="328291" y="4509120"/>
              <a:ext cx="1000207" cy="838201"/>
            </a:xfrm>
            <a:prstGeom prst="rect">
              <a:avLst/>
            </a:prstGeom>
          </p:spPr>
        </p:pic>
      </p:grpSp>
      <p:pic>
        <p:nvPicPr>
          <p:cNvPr id="13" name="Picture 3">
            <a:hlinkClick r:id="rId16"/>
          </p:cNvPr>
          <p:cNvPicPr>
            <a:picLocks noChangeAspect="1" noChangeArrowheads="1"/>
          </p:cNvPicPr>
          <p:nvPr/>
        </p:nvPicPr>
        <p:blipFill>
          <a:blip r:embed="rId17" cstate="print"/>
          <a:srcRect/>
          <a:stretch>
            <a:fillRect/>
          </a:stretch>
        </p:blipFill>
        <p:spPr bwMode="auto">
          <a:xfrm>
            <a:off x="0" y="6422955"/>
            <a:ext cx="9144000" cy="437555"/>
          </a:xfrm>
          <a:prstGeom prst="rect">
            <a:avLst/>
          </a:prstGeom>
          <a:noFill/>
          <a:ln w="9525">
            <a:noFill/>
            <a:miter lim="800000"/>
            <a:headEnd/>
            <a:tailEnd/>
          </a:ln>
        </p:spPr>
      </p:pic>
      <p:pic>
        <p:nvPicPr>
          <p:cNvPr id="14" name="Picture 13" descr="itrg-logo.png"/>
          <p:cNvPicPr>
            <a:picLocks noChangeAspect="1"/>
          </p:cNvPicPr>
          <p:nvPr/>
        </p:nvPicPr>
        <p:blipFill>
          <a:blip r:embed="rId18" cstate="print"/>
          <a:stretch>
            <a:fillRect/>
          </a:stretch>
        </p:blipFill>
        <p:spPr>
          <a:xfrm>
            <a:off x="7477125" y="6453336"/>
            <a:ext cx="1400175" cy="381000"/>
          </a:xfrm>
          <a:prstGeom prst="rect">
            <a:avLst/>
          </a:prstGeom>
        </p:spPr>
      </p:pic>
    </p:spTree>
    <p:extLst>
      <p:ext uri="{BB962C8B-B14F-4D97-AF65-F5344CB8AC3E}">
        <p14:creationId xmlns:p14="http://schemas.microsoft.com/office/powerpoint/2010/main" val="7867867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42138" name="think-cell Slide" r:id="rId5" imgW="360" imgH="360" progId="TCLayout.ActiveDocument.1">
                  <p:embed/>
                </p:oleObj>
              </mc:Choice>
              <mc:Fallback>
                <p:oleObj name="think-cell Slide"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itle 12"/>
          <p:cNvSpPr>
            <a:spLocks noGrp="1"/>
          </p:cNvSpPr>
          <p:nvPr>
            <p:ph type="title"/>
          </p:nvPr>
        </p:nvSpPr>
        <p:spPr/>
        <p:txBody>
          <a:bodyPr/>
          <a:lstStyle/>
          <a:p>
            <a:pPr lvl="0"/>
            <a:r>
              <a:rPr lang="en-US" dirty="0" smtClean="0"/>
              <a:t>SWG vendor selection / knock-out criteria: market share, mind share, and platform coverage</a:t>
            </a:r>
            <a:endParaRPr lang="en-US" dirty="0"/>
          </a:p>
        </p:txBody>
      </p:sp>
      <p:grpSp>
        <p:nvGrpSpPr>
          <p:cNvPr id="15" name="Group 33"/>
          <p:cNvGrpSpPr/>
          <p:nvPr/>
        </p:nvGrpSpPr>
        <p:grpSpPr>
          <a:xfrm>
            <a:off x="320675" y="2331721"/>
            <a:ext cx="8502650" cy="4160520"/>
            <a:chOff x="5543549" y="2722423"/>
            <a:chExt cx="3295651" cy="3736430"/>
          </a:xfrm>
        </p:grpSpPr>
        <p:sp>
          <p:nvSpPr>
            <p:cNvPr id="18" name="Rectangle 17"/>
            <p:cNvSpPr/>
            <p:nvPr/>
          </p:nvSpPr>
          <p:spPr>
            <a:xfrm>
              <a:off x="5543549" y="2980556"/>
              <a:ext cx="3295651" cy="3478297"/>
            </a:xfrm>
            <a:prstGeom prst="rect">
              <a:avLst/>
            </a:prstGeom>
            <a:solidFill>
              <a:schemeClr val="bg1"/>
            </a:solidFill>
            <a:ln w="12700">
              <a:solidFill>
                <a:schemeClr val="accent3"/>
              </a:solidFill>
            </a:ln>
            <a:effectLst>
              <a:outerShdw blurRad="25400" dist="254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33363" indent="-233363" algn="l">
                <a:spcBef>
                  <a:spcPts val="1000"/>
                </a:spcBef>
                <a:spcAft>
                  <a:spcPts val="0"/>
                </a:spcAft>
                <a:buFont typeface="Arial" pitchFamily="34" charset="0"/>
                <a:buChar char="•"/>
              </a:pPr>
              <a:r>
                <a:rPr lang="en-US" sz="1200" b="1" dirty="0" smtClean="0">
                  <a:solidFill>
                    <a:schemeClr val="tx1"/>
                  </a:solidFill>
                </a:rPr>
                <a:t>Barracuda.</a:t>
              </a:r>
              <a:r>
                <a:rPr lang="en-US" sz="1200" dirty="0" smtClean="0">
                  <a:solidFill>
                    <a:schemeClr val="tx1"/>
                  </a:solidFill>
                </a:rPr>
                <a:t> A strong and fast growth security vendor competing in the SWG market with the Barracuda Web Filter.</a:t>
              </a:r>
            </a:p>
            <a:p>
              <a:pPr marL="233363" indent="-233363" algn="l">
                <a:spcBef>
                  <a:spcPts val="1000"/>
                </a:spcBef>
                <a:spcAft>
                  <a:spcPts val="0"/>
                </a:spcAft>
                <a:buFont typeface="Arial" pitchFamily="34" charset="0"/>
                <a:buChar char="•"/>
              </a:pPr>
              <a:r>
                <a:rPr lang="en-US" sz="1200" b="1" dirty="0" smtClean="0">
                  <a:solidFill>
                    <a:schemeClr val="tx1"/>
                  </a:solidFill>
                </a:rPr>
                <a:t>Blue Coat.</a:t>
              </a:r>
              <a:r>
                <a:rPr lang="en-US" sz="1200" dirty="0" smtClean="0">
                  <a:solidFill>
                    <a:schemeClr val="tx1"/>
                  </a:solidFill>
                </a:rPr>
                <a:t> With both security and networking offerings, Blue Coat offers a multi part software and hardware SWG. </a:t>
              </a:r>
            </a:p>
            <a:p>
              <a:pPr marL="233363" indent="-233363" algn="l">
                <a:spcBef>
                  <a:spcPts val="1000"/>
                </a:spcBef>
                <a:spcAft>
                  <a:spcPts val="0"/>
                </a:spcAft>
                <a:buFont typeface="Arial" pitchFamily="34" charset="0"/>
                <a:buChar char="•"/>
              </a:pPr>
              <a:r>
                <a:rPr lang="en-US" sz="1200" b="1" dirty="0" smtClean="0">
                  <a:solidFill>
                    <a:schemeClr val="tx1"/>
                  </a:solidFill>
                </a:rPr>
                <a:t>Cisco.</a:t>
              </a:r>
              <a:r>
                <a:rPr lang="en-US" sz="1200" dirty="0" smtClean="0">
                  <a:solidFill>
                    <a:schemeClr val="tx1"/>
                  </a:solidFill>
                </a:rPr>
                <a:t> One of the largest network manufacturers, Cisco competes in various security spaces like SWG.</a:t>
              </a:r>
            </a:p>
            <a:p>
              <a:pPr marL="233363" indent="-233363" algn="l">
                <a:spcBef>
                  <a:spcPts val="1000"/>
                </a:spcBef>
                <a:spcAft>
                  <a:spcPts val="0"/>
                </a:spcAft>
                <a:buFont typeface="Arial" pitchFamily="34" charset="0"/>
                <a:buChar char="•"/>
              </a:pPr>
              <a:r>
                <a:rPr lang="en-US" sz="1200" b="1" dirty="0" err="1" smtClean="0">
                  <a:solidFill>
                    <a:schemeClr val="tx1"/>
                  </a:solidFill>
                </a:rPr>
                <a:t>ContentKeeper</a:t>
              </a:r>
              <a:r>
                <a:rPr lang="en-US" sz="1200" b="1" dirty="0" smtClean="0">
                  <a:solidFill>
                    <a:schemeClr val="tx1"/>
                  </a:solidFill>
                </a:rPr>
                <a:t>.</a:t>
              </a:r>
              <a:r>
                <a:rPr lang="en-US" sz="1200" dirty="0" smtClean="0">
                  <a:solidFill>
                    <a:schemeClr val="tx1"/>
                  </a:solidFill>
                </a:rPr>
                <a:t> Although one of the smaller sized vendors, </a:t>
              </a:r>
              <a:r>
                <a:rPr lang="en-US" sz="1200" dirty="0" err="1" smtClean="0">
                  <a:solidFill>
                    <a:schemeClr val="tx1"/>
                  </a:solidFill>
                </a:rPr>
                <a:t>ContentKeeper</a:t>
              </a:r>
              <a:r>
                <a:rPr lang="en-US" sz="1200" dirty="0" smtClean="0">
                  <a:solidFill>
                    <a:schemeClr val="tx1"/>
                  </a:solidFill>
                </a:rPr>
                <a:t> offers a feature-rich, robust SWG. </a:t>
              </a:r>
            </a:p>
            <a:p>
              <a:pPr marL="233363" indent="-233363" algn="l">
                <a:spcBef>
                  <a:spcPts val="1000"/>
                </a:spcBef>
                <a:spcAft>
                  <a:spcPts val="0"/>
                </a:spcAft>
                <a:buFont typeface="Arial" pitchFamily="34" charset="0"/>
                <a:buChar char="•"/>
              </a:pPr>
              <a:r>
                <a:rPr lang="en-US" sz="1200" b="1" dirty="0" smtClean="0">
                  <a:solidFill>
                    <a:schemeClr val="tx1"/>
                  </a:solidFill>
                </a:rPr>
                <a:t>McAfee.</a:t>
              </a:r>
              <a:r>
                <a:rPr lang="en-US" sz="1200" dirty="0" smtClean="0">
                  <a:solidFill>
                    <a:schemeClr val="tx1"/>
                  </a:solidFill>
                </a:rPr>
                <a:t> A subsidiary of Intel, McAfee is a strong player in the SWG market offering a family of products.</a:t>
              </a:r>
            </a:p>
            <a:p>
              <a:pPr marL="233363" indent="-233363" algn="l">
                <a:spcBef>
                  <a:spcPts val="1000"/>
                </a:spcBef>
                <a:spcAft>
                  <a:spcPts val="0"/>
                </a:spcAft>
                <a:buFont typeface="Arial" pitchFamily="34" charset="0"/>
                <a:buChar char="•"/>
              </a:pPr>
              <a:r>
                <a:rPr lang="en-US" sz="1200" b="1" dirty="0" err="1" smtClean="0">
                  <a:solidFill>
                    <a:schemeClr val="tx1"/>
                  </a:solidFill>
                </a:rPr>
                <a:t>iboss</a:t>
              </a:r>
              <a:r>
                <a:rPr lang="en-US" sz="1200" b="1" dirty="0" smtClean="0">
                  <a:solidFill>
                    <a:schemeClr val="tx1"/>
                  </a:solidFill>
                </a:rPr>
                <a:t>.</a:t>
              </a:r>
              <a:r>
                <a:rPr lang="en-US" sz="1200" dirty="0" smtClean="0">
                  <a:solidFill>
                    <a:schemeClr val="tx1"/>
                  </a:solidFill>
                </a:rPr>
                <a:t> Offerings in web security, mobile security, and advanced threat and data protection. </a:t>
              </a:r>
            </a:p>
            <a:p>
              <a:pPr marL="233363" indent="-233363" algn="l">
                <a:spcBef>
                  <a:spcPts val="1000"/>
                </a:spcBef>
                <a:spcAft>
                  <a:spcPts val="0"/>
                </a:spcAft>
                <a:buFont typeface="Arial" pitchFamily="34" charset="0"/>
                <a:buChar char="•"/>
              </a:pPr>
              <a:r>
                <a:rPr lang="en-US" sz="1200" b="1" dirty="0" smtClean="0">
                  <a:solidFill>
                    <a:schemeClr val="tx1"/>
                  </a:solidFill>
                </a:rPr>
                <a:t>Sophos.</a:t>
              </a:r>
              <a:r>
                <a:rPr lang="en-US" sz="1200" dirty="0" smtClean="0">
                  <a:solidFill>
                    <a:schemeClr val="tx1"/>
                  </a:solidFill>
                </a:rPr>
                <a:t> A security software and hardware vendor, Sophos offers an ecosystem of security including SWG. </a:t>
              </a:r>
            </a:p>
            <a:p>
              <a:pPr marL="233363" indent="-233363" algn="l">
                <a:spcBef>
                  <a:spcPts val="1000"/>
                </a:spcBef>
                <a:spcAft>
                  <a:spcPts val="0"/>
                </a:spcAft>
                <a:buFont typeface="Arial" pitchFamily="34" charset="0"/>
                <a:buChar char="•"/>
              </a:pPr>
              <a:r>
                <a:rPr lang="en-US" sz="1200" b="1" dirty="0" smtClean="0">
                  <a:solidFill>
                    <a:schemeClr val="tx1"/>
                  </a:solidFill>
                </a:rPr>
                <a:t>Symantec.</a:t>
              </a:r>
              <a:r>
                <a:rPr lang="en-US" sz="1200" dirty="0" smtClean="0">
                  <a:solidFill>
                    <a:schemeClr val="tx1"/>
                  </a:solidFill>
                </a:rPr>
                <a:t> The largest security software company leverages its global presence for the SWG enterprise market. </a:t>
              </a:r>
            </a:p>
            <a:p>
              <a:pPr marL="233363" indent="-233363" algn="l">
                <a:spcBef>
                  <a:spcPts val="1000"/>
                </a:spcBef>
                <a:spcAft>
                  <a:spcPts val="0"/>
                </a:spcAft>
                <a:buFont typeface="Arial" pitchFamily="34" charset="0"/>
                <a:buChar char="•"/>
              </a:pPr>
              <a:r>
                <a:rPr lang="en-US" sz="1200" b="1" dirty="0" err="1">
                  <a:solidFill>
                    <a:schemeClr val="tx1"/>
                  </a:solidFill>
                </a:rPr>
                <a:t>Trustwave</a:t>
              </a:r>
              <a:r>
                <a:rPr lang="en-US" sz="1200" b="1" dirty="0">
                  <a:solidFill>
                    <a:schemeClr val="tx1"/>
                  </a:solidFill>
                </a:rPr>
                <a:t>.</a:t>
              </a:r>
              <a:r>
                <a:rPr lang="en-US" sz="1200" dirty="0">
                  <a:solidFill>
                    <a:schemeClr val="tx1"/>
                  </a:solidFill>
                </a:rPr>
                <a:t> </a:t>
              </a:r>
              <a:r>
                <a:rPr lang="en-US" sz="1200" dirty="0" smtClean="0">
                  <a:solidFill>
                    <a:schemeClr val="tx1"/>
                  </a:solidFill>
                </a:rPr>
                <a:t>A mostly compliance (PCI specifically) vendor, </a:t>
              </a:r>
              <a:r>
                <a:rPr lang="en-US" sz="1200" dirty="0" err="1" smtClean="0">
                  <a:solidFill>
                    <a:schemeClr val="tx1"/>
                  </a:solidFill>
                </a:rPr>
                <a:t>Trustwave</a:t>
              </a:r>
              <a:r>
                <a:rPr lang="en-US" sz="1200" dirty="0" smtClean="0">
                  <a:solidFill>
                    <a:schemeClr val="tx1"/>
                  </a:solidFill>
                </a:rPr>
                <a:t> entered the SWG market with its purchase of M86.</a:t>
              </a:r>
              <a:endParaRPr lang="en-US" sz="1200" dirty="0">
                <a:solidFill>
                  <a:schemeClr val="tx1"/>
                </a:solidFill>
              </a:endParaRPr>
            </a:p>
            <a:p>
              <a:pPr marL="233363" indent="-233363" algn="l">
                <a:spcBef>
                  <a:spcPts val="1000"/>
                </a:spcBef>
                <a:spcAft>
                  <a:spcPts val="0"/>
                </a:spcAft>
                <a:buFont typeface="Arial" pitchFamily="34" charset="0"/>
                <a:buChar char="•"/>
              </a:pPr>
              <a:r>
                <a:rPr lang="en-US" sz="1200" b="1" dirty="0" smtClean="0">
                  <a:solidFill>
                    <a:schemeClr val="tx1"/>
                  </a:solidFill>
                </a:rPr>
                <a:t>Trend </a:t>
              </a:r>
              <a:r>
                <a:rPr lang="en-US" sz="1200" b="1" dirty="0">
                  <a:solidFill>
                    <a:schemeClr val="tx1"/>
                  </a:solidFill>
                </a:rPr>
                <a:t>Micro.</a:t>
              </a:r>
              <a:r>
                <a:rPr lang="en-US" sz="1200" dirty="0">
                  <a:solidFill>
                    <a:schemeClr val="tx1"/>
                  </a:solidFill>
                </a:rPr>
                <a:t> </a:t>
              </a:r>
              <a:r>
                <a:rPr lang="en-US" sz="1200" dirty="0" smtClean="0">
                  <a:solidFill>
                    <a:schemeClr val="tx1"/>
                  </a:solidFill>
                </a:rPr>
                <a:t>A diversified security vendor offering multiple SWG deployment options. </a:t>
              </a:r>
            </a:p>
            <a:p>
              <a:pPr marL="233363" indent="-233363" algn="l">
                <a:spcBef>
                  <a:spcPts val="1000"/>
                </a:spcBef>
                <a:spcAft>
                  <a:spcPts val="0"/>
                </a:spcAft>
                <a:buFont typeface="Arial" pitchFamily="34" charset="0"/>
                <a:buChar char="•"/>
              </a:pPr>
              <a:r>
                <a:rPr lang="en-US" sz="1200" b="1" dirty="0" smtClean="0">
                  <a:solidFill>
                    <a:schemeClr val="tx1"/>
                  </a:solidFill>
                </a:rPr>
                <a:t>Websense.</a:t>
              </a:r>
              <a:r>
                <a:rPr lang="en-US" sz="1200" dirty="0" smtClean="0">
                  <a:solidFill>
                    <a:schemeClr val="tx1"/>
                  </a:solidFill>
                </a:rPr>
                <a:t> With primary focus on its TRITON management (UTM product), Websense is a strong ecosystem vendor. </a:t>
              </a:r>
            </a:p>
            <a:p>
              <a:pPr marL="233363" indent="-233363" algn="l">
                <a:spcBef>
                  <a:spcPts val="1000"/>
                </a:spcBef>
                <a:spcAft>
                  <a:spcPts val="0"/>
                </a:spcAft>
                <a:buFont typeface="Arial" pitchFamily="34" charset="0"/>
                <a:buChar char="•"/>
              </a:pPr>
              <a:r>
                <a:rPr lang="en-US" sz="1200" b="1" dirty="0" err="1" smtClean="0">
                  <a:solidFill>
                    <a:schemeClr val="tx1"/>
                  </a:solidFill>
                </a:rPr>
                <a:t>Zscaler</a:t>
              </a:r>
              <a:r>
                <a:rPr lang="en-US" sz="1200" b="1" dirty="0" smtClean="0">
                  <a:solidFill>
                    <a:schemeClr val="tx1"/>
                  </a:solidFill>
                </a:rPr>
                <a:t>.</a:t>
              </a:r>
              <a:r>
                <a:rPr lang="en-US" sz="1200" dirty="0" smtClean="0">
                  <a:solidFill>
                    <a:schemeClr val="tx1"/>
                  </a:solidFill>
                </a:rPr>
                <a:t> The only fully cloud-based SWG vendor offers unique advantages but has not been fully hardened. </a:t>
              </a:r>
            </a:p>
            <a:p>
              <a:pPr marL="233363" indent="-233363" algn="l">
                <a:spcBef>
                  <a:spcPts val="1000"/>
                </a:spcBef>
                <a:spcAft>
                  <a:spcPts val="0"/>
                </a:spcAft>
              </a:pPr>
              <a:endParaRPr lang="en-US" sz="1200" dirty="0" smtClean="0">
                <a:solidFill>
                  <a:srgbClr val="333333">
                    <a:lumMod val="50000"/>
                  </a:srgbClr>
                </a:solidFill>
              </a:endParaRPr>
            </a:p>
          </p:txBody>
        </p:sp>
        <p:sp>
          <p:nvSpPr>
            <p:cNvPr id="19" name="Round Same Side Corner Rectangle 18"/>
            <p:cNvSpPr/>
            <p:nvPr/>
          </p:nvSpPr>
          <p:spPr>
            <a:xfrm>
              <a:off x="5543549" y="2722423"/>
              <a:ext cx="3295650" cy="258132"/>
            </a:xfrm>
            <a:prstGeom prst="round2SameRect">
              <a:avLst>
                <a:gd name="adj1" fmla="val 10667"/>
                <a:gd name="adj2" fmla="val 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CA" sz="1400" b="1" dirty="0" smtClean="0">
                  <a:solidFill>
                    <a:srgbClr val="FFFFFF"/>
                  </a:solidFill>
                </a:rPr>
                <a:t>Included in this Vendor Landscape:</a:t>
              </a:r>
              <a:endParaRPr lang="en-CA" sz="1400" b="1" dirty="0">
                <a:solidFill>
                  <a:srgbClr val="FFFFFF"/>
                </a:solidFill>
              </a:endParaRPr>
            </a:p>
          </p:txBody>
        </p:sp>
      </p:grpSp>
      <p:sp>
        <p:nvSpPr>
          <p:cNvPr id="20" name="Text Placeholder 2"/>
          <p:cNvSpPr>
            <a:spLocks noGrp="1"/>
          </p:cNvSpPr>
          <p:nvPr>
            <p:ph type="body" sz="quarter" idx="4294967295"/>
          </p:nvPr>
        </p:nvSpPr>
        <p:spPr>
          <a:xfrm>
            <a:off x="320675" y="1189038"/>
            <a:ext cx="8502650" cy="1142683"/>
          </a:xfrm>
          <a:prstGeom prst="rect">
            <a:avLst/>
          </a:prstGeom>
        </p:spPr>
        <p:txBody>
          <a:bodyPr>
            <a:noAutofit/>
          </a:bodyPr>
          <a:lstStyle/>
          <a:p>
            <a:pPr marL="182563" indent="-182563">
              <a:buFont typeface="Arial" pitchFamily="34" charset="0"/>
              <a:buChar char="•"/>
            </a:pPr>
            <a:r>
              <a:rPr lang="en-US" dirty="0" smtClean="0"/>
              <a:t>Advanced environment support (mobile OS, cloud, etc.) in addition to advanced executable detection are pushing vendors to offer more and more features in their SWG products. Content and context inspection and evaluation are now common in determining the nature and ultimate threat of inbound and outbound traffic. </a:t>
            </a:r>
          </a:p>
          <a:p>
            <a:pPr marL="182563" indent="-182563">
              <a:spcBef>
                <a:spcPts val="600"/>
              </a:spcBef>
              <a:buFont typeface="Arial" pitchFamily="34" charset="0"/>
              <a:buChar char="•"/>
            </a:pPr>
            <a:r>
              <a:rPr lang="en-US" dirty="0" smtClean="0"/>
              <a:t>For this Vendor Landscape, Info-Tech focused on those vendors that offer broad capabilities across multiple platforms and that have a strong market presence and/or reputational presence among mid and large-sized enterprises.</a:t>
            </a:r>
          </a:p>
        </p:txBody>
      </p:sp>
      <p:pic>
        <p:nvPicPr>
          <p:cNvPr id="8" name="Picture 3">
            <a:hlinkClick r:id="rId7"/>
          </p:cNvPr>
          <p:cNvPicPr>
            <a:picLocks noChangeAspect="1" noChangeArrowheads="1"/>
          </p:cNvPicPr>
          <p:nvPr/>
        </p:nvPicPr>
        <p:blipFill>
          <a:blip r:embed="rId8" cstate="print"/>
          <a:srcRect/>
          <a:stretch>
            <a:fillRect/>
          </a:stretch>
        </p:blipFill>
        <p:spPr bwMode="auto">
          <a:xfrm>
            <a:off x="0" y="6422955"/>
            <a:ext cx="9144000" cy="437555"/>
          </a:xfrm>
          <a:prstGeom prst="rect">
            <a:avLst/>
          </a:prstGeom>
          <a:noFill/>
          <a:ln w="9525">
            <a:noFill/>
            <a:miter lim="800000"/>
            <a:headEnd/>
            <a:tailEnd/>
          </a:ln>
        </p:spPr>
      </p:pic>
      <p:pic>
        <p:nvPicPr>
          <p:cNvPr id="9" name="Picture 8" descr="itrg-logo.png"/>
          <p:cNvPicPr>
            <a:picLocks noChangeAspect="1"/>
          </p:cNvPicPr>
          <p:nvPr/>
        </p:nvPicPr>
        <p:blipFill>
          <a:blip r:embed="rId9" cstate="print"/>
          <a:stretch>
            <a:fillRect/>
          </a:stretch>
        </p:blipFill>
        <p:spPr>
          <a:xfrm>
            <a:off x="7477125" y="6453336"/>
            <a:ext cx="1400175" cy="381000"/>
          </a:xfrm>
          <a:prstGeom prst="rect">
            <a:avLst/>
          </a:prstGeom>
        </p:spPr>
      </p:pic>
    </p:spTree>
    <p:extLst>
      <p:ext uri="{BB962C8B-B14F-4D97-AF65-F5344CB8AC3E}">
        <p14:creationId xmlns:p14="http://schemas.microsoft.com/office/powerpoint/2010/main" val="41921942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 name="Object 75"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2678" name="think-cell Slide" r:id="rId25" imgW="360" imgH="360" progId="TCLayout.ActiveDocument.1">
                  <p:embed/>
                </p:oleObj>
              </mc:Choice>
              <mc:Fallback>
                <p:oleObj name="think-cell Slide" r:id="rId25" imgW="360" imgH="360" progId="TCLayout.ActiveDocument.1">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7" name="Group 33"/>
          <p:cNvGrpSpPr/>
          <p:nvPr>
            <p:custDataLst>
              <p:tags r:id="rId3"/>
            </p:custDataLst>
          </p:nvPr>
        </p:nvGrpSpPr>
        <p:grpSpPr>
          <a:xfrm>
            <a:off x="5486400" y="1189038"/>
            <a:ext cx="3336924" cy="5257483"/>
            <a:chOff x="5543549" y="1518107"/>
            <a:chExt cx="3295651" cy="4947232"/>
          </a:xfrm>
        </p:grpSpPr>
        <p:sp>
          <p:nvSpPr>
            <p:cNvPr id="58" name="Rectangle 57"/>
            <p:cNvSpPr/>
            <p:nvPr/>
          </p:nvSpPr>
          <p:spPr>
            <a:xfrm>
              <a:off x="5543549" y="1775939"/>
              <a:ext cx="3295651" cy="4689400"/>
            </a:xfrm>
            <a:prstGeom prst="rect">
              <a:avLst/>
            </a:prstGeom>
            <a:solidFill>
              <a:schemeClr val="bg1"/>
            </a:solidFill>
            <a:ln w="12700">
              <a:solidFill>
                <a:schemeClr val="accent3"/>
              </a:solidFill>
            </a:ln>
            <a:effectLst>
              <a:outerShdw blurRad="25400" dist="254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33363" indent="-233363" algn="l">
                <a:lnSpc>
                  <a:spcPct val="150000"/>
                </a:lnSpc>
                <a:spcBef>
                  <a:spcPts val="300"/>
                </a:spcBef>
                <a:spcAft>
                  <a:spcPts val="300"/>
                </a:spcAft>
              </a:pPr>
              <a:endParaRPr lang="en-US" sz="1200" b="1" i="1" dirty="0" smtClean="0">
                <a:solidFill>
                  <a:srgbClr val="333333">
                    <a:lumMod val="50000"/>
                  </a:srgbClr>
                </a:solidFill>
                <a:latin typeface="Georgia" pitchFamily="18" charset="0"/>
              </a:endParaRPr>
            </a:p>
          </p:txBody>
        </p:sp>
        <p:sp>
          <p:nvSpPr>
            <p:cNvPr id="59" name="Round Same Side Corner Rectangle 58"/>
            <p:cNvSpPr/>
            <p:nvPr/>
          </p:nvSpPr>
          <p:spPr>
            <a:xfrm>
              <a:off x="5543549" y="1518107"/>
              <a:ext cx="3295650" cy="258132"/>
            </a:xfrm>
            <a:prstGeom prst="round2SameRect">
              <a:avLst>
                <a:gd name="adj1" fmla="val 10667"/>
                <a:gd name="adj2" fmla="val 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smtClean="0">
                  <a:solidFill>
                    <a:srgbClr val="FFFFFF"/>
                  </a:solidFill>
                </a:rPr>
                <a:t>Criteria Weighting</a:t>
              </a:r>
              <a:endParaRPr lang="en-CA" sz="1400" b="1" dirty="0">
                <a:solidFill>
                  <a:srgbClr val="FFFFFF"/>
                </a:solidFill>
              </a:endParaRPr>
            </a:p>
          </p:txBody>
        </p:sp>
      </p:grpSp>
      <p:sp>
        <p:nvSpPr>
          <p:cNvPr id="2" name="Title 1"/>
          <p:cNvSpPr>
            <a:spLocks noGrp="1"/>
          </p:cNvSpPr>
          <p:nvPr>
            <p:ph type="title"/>
            <p:custDataLst>
              <p:tags r:id="rId4"/>
            </p:custDataLst>
          </p:nvPr>
        </p:nvSpPr>
        <p:spPr/>
        <p:txBody>
          <a:bodyPr/>
          <a:lstStyle/>
          <a:p>
            <a:r>
              <a:rPr lang="en-US" dirty="0" smtClean="0"/>
              <a:t>SWG criteria &amp; weighting factors</a:t>
            </a:r>
            <a:endParaRPr lang="en-US" dirty="0"/>
          </a:p>
        </p:txBody>
      </p:sp>
      <p:graphicFrame>
        <p:nvGraphicFramePr>
          <p:cNvPr id="43" name="Chart 42"/>
          <p:cNvGraphicFramePr/>
          <p:nvPr>
            <p:extLst>
              <p:ext uri="{D42A27DB-BD31-4B8C-83A1-F6EECF244321}">
                <p14:modId xmlns:p14="http://schemas.microsoft.com/office/powerpoint/2010/main" val="4183940364"/>
              </p:ext>
            </p:extLst>
          </p:nvPr>
        </p:nvGraphicFramePr>
        <p:xfrm>
          <a:off x="5943600" y="1463040"/>
          <a:ext cx="2422525" cy="1824319"/>
        </p:xfrm>
        <a:graphic>
          <a:graphicData uri="http://schemas.openxmlformats.org/drawingml/2006/chart">
            <c:chart xmlns:c="http://schemas.openxmlformats.org/drawingml/2006/chart" xmlns:r="http://schemas.openxmlformats.org/officeDocument/2006/relationships" r:id="rId27"/>
          </a:graphicData>
        </a:graphic>
      </p:graphicFrame>
      <p:graphicFrame>
        <p:nvGraphicFramePr>
          <p:cNvPr id="50" name="Chart 49"/>
          <p:cNvGraphicFramePr/>
          <p:nvPr/>
        </p:nvGraphicFramePr>
        <p:xfrm>
          <a:off x="6263640" y="3063875"/>
          <a:ext cx="1737360" cy="1737360"/>
        </p:xfrm>
        <a:graphic>
          <a:graphicData uri="http://schemas.openxmlformats.org/drawingml/2006/chart">
            <c:chart xmlns:c="http://schemas.openxmlformats.org/drawingml/2006/chart" xmlns:r="http://schemas.openxmlformats.org/officeDocument/2006/relationships" r:id="rId28"/>
          </a:graphicData>
        </a:graphic>
      </p:graphicFrame>
      <p:sp>
        <p:nvSpPr>
          <p:cNvPr id="35" name="Flowchart: Stored Data 20"/>
          <p:cNvSpPr>
            <a:spLocks noChangeArrowheads="1"/>
          </p:cNvSpPr>
          <p:nvPr>
            <p:custDataLst>
              <p:tags r:id="rId5"/>
            </p:custDataLst>
          </p:nvPr>
        </p:nvSpPr>
        <p:spPr bwMode="auto">
          <a:xfrm flipH="1">
            <a:off x="1828800" y="4578293"/>
            <a:ext cx="3474720" cy="457200"/>
          </a:xfrm>
          <a:prstGeom prst="rect">
            <a:avLst/>
          </a:prstGeom>
          <a:solidFill>
            <a:schemeClr val="accent2">
              <a:lumMod val="20000"/>
              <a:lumOff val="80000"/>
            </a:schemeClr>
          </a:solidFill>
          <a:ln w="6350">
            <a:noFill/>
            <a:miter lim="800000"/>
            <a:headEnd/>
            <a:tailEnd/>
          </a:ln>
          <a:effectLst/>
        </p:spPr>
        <p:txBody>
          <a:bodyPr anchor="ctr"/>
          <a:lstStyle/>
          <a:p>
            <a:pPr algn="l">
              <a:defRPr/>
            </a:pPr>
            <a:r>
              <a:rPr lang="en-US" sz="1200" dirty="0" smtClean="0">
                <a:solidFill>
                  <a:srgbClr val="FFFFFF">
                    <a:lumMod val="10000"/>
                  </a:srgbClr>
                </a:solidFill>
                <a:latin typeface="Arial" pitchFamily="34" charset="0"/>
                <a:cs typeface="Arial" pitchFamily="34" charset="0"/>
              </a:rPr>
              <a:t>Vendor is committed to the space and has a future product and portfolio roadmap.</a:t>
            </a:r>
            <a:endParaRPr lang="en-US" sz="1200" dirty="0">
              <a:solidFill>
                <a:srgbClr val="FFFFFF">
                  <a:lumMod val="10000"/>
                </a:srgbClr>
              </a:solidFill>
              <a:latin typeface="Arial" pitchFamily="34" charset="0"/>
              <a:cs typeface="Arial" pitchFamily="34" charset="0"/>
            </a:endParaRPr>
          </a:p>
        </p:txBody>
      </p:sp>
      <p:sp>
        <p:nvSpPr>
          <p:cNvPr id="36" name="Rectangle 15"/>
          <p:cNvSpPr>
            <a:spLocks noChangeArrowheads="1"/>
          </p:cNvSpPr>
          <p:nvPr>
            <p:custDataLst>
              <p:tags r:id="rId6"/>
            </p:custDataLst>
          </p:nvPr>
        </p:nvSpPr>
        <p:spPr bwMode="auto">
          <a:xfrm flipH="1">
            <a:off x="320040" y="4578293"/>
            <a:ext cx="1463040" cy="457200"/>
          </a:xfrm>
          <a:prstGeom prst="rect">
            <a:avLst/>
          </a:prstGeom>
          <a:solidFill>
            <a:schemeClr val="accent2">
              <a:lumMod val="20000"/>
              <a:lumOff val="80000"/>
            </a:schemeClr>
          </a:solidFill>
          <a:ln w="25400">
            <a:noFill/>
            <a:miter lim="800000"/>
            <a:headEnd/>
            <a:tailEnd/>
          </a:ln>
          <a:effectLst/>
        </p:spPr>
        <p:txBody>
          <a:bodyPr anchor="ctr"/>
          <a:lstStyle/>
          <a:p>
            <a:pPr algn="r">
              <a:defRPr/>
            </a:pPr>
            <a:r>
              <a:rPr lang="en-US" sz="1400" dirty="0" smtClean="0">
                <a:solidFill>
                  <a:srgbClr val="FFFFFF">
                    <a:lumMod val="10000"/>
                  </a:srgbClr>
                </a:solidFill>
                <a:latin typeface="Arial" pitchFamily="34" charset="0"/>
                <a:cs typeface="Arial" pitchFamily="34" charset="0"/>
              </a:rPr>
              <a:t>Focus</a:t>
            </a:r>
            <a:endParaRPr lang="en-US" sz="1400" dirty="0">
              <a:solidFill>
                <a:srgbClr val="FFFFFF">
                  <a:lumMod val="10000"/>
                </a:srgbClr>
              </a:solidFill>
              <a:latin typeface="Arial" pitchFamily="34" charset="0"/>
              <a:cs typeface="Arial" pitchFamily="34" charset="0"/>
            </a:endParaRPr>
          </a:p>
        </p:txBody>
      </p:sp>
      <p:sp>
        <p:nvSpPr>
          <p:cNvPr id="38" name="Flowchart: Stored Data 21"/>
          <p:cNvSpPr>
            <a:spLocks noChangeArrowheads="1"/>
          </p:cNvSpPr>
          <p:nvPr>
            <p:custDataLst>
              <p:tags r:id="rId7"/>
            </p:custDataLst>
          </p:nvPr>
        </p:nvSpPr>
        <p:spPr bwMode="auto">
          <a:xfrm flipH="1">
            <a:off x="1828800" y="5081213"/>
            <a:ext cx="3474720" cy="457200"/>
          </a:xfrm>
          <a:prstGeom prst="rect">
            <a:avLst/>
          </a:prstGeom>
          <a:solidFill>
            <a:schemeClr val="accent2">
              <a:lumMod val="40000"/>
              <a:lumOff val="60000"/>
            </a:schemeClr>
          </a:solidFill>
          <a:ln w="6350">
            <a:noFill/>
            <a:miter lim="800000"/>
            <a:headEnd/>
            <a:tailEnd/>
          </a:ln>
          <a:effectLst/>
        </p:spPr>
        <p:txBody>
          <a:bodyPr anchor="ctr"/>
          <a:lstStyle/>
          <a:p>
            <a:pPr algn="l">
              <a:defRPr/>
            </a:pPr>
            <a:r>
              <a:rPr lang="en-US" sz="1200" dirty="0" smtClean="0">
                <a:solidFill>
                  <a:srgbClr val="FFFFFF">
                    <a:lumMod val="10000"/>
                  </a:srgbClr>
                </a:solidFill>
                <a:latin typeface="Arial" pitchFamily="34" charset="0"/>
                <a:cs typeface="Arial" pitchFamily="34" charset="0"/>
              </a:rPr>
              <a:t>Vendor offers global coverage and is able to sell and provide post-sales support. </a:t>
            </a:r>
            <a:endParaRPr lang="en-US" sz="1200" dirty="0">
              <a:solidFill>
                <a:srgbClr val="FFFFFF">
                  <a:lumMod val="10000"/>
                </a:srgbClr>
              </a:solidFill>
              <a:latin typeface="Arial" pitchFamily="34" charset="0"/>
              <a:cs typeface="Arial" pitchFamily="34" charset="0"/>
            </a:endParaRPr>
          </a:p>
        </p:txBody>
      </p:sp>
      <p:sp>
        <p:nvSpPr>
          <p:cNvPr id="39" name="Rectangle 38"/>
          <p:cNvSpPr>
            <a:spLocks noChangeArrowheads="1"/>
          </p:cNvSpPr>
          <p:nvPr>
            <p:custDataLst>
              <p:tags r:id="rId8"/>
            </p:custDataLst>
          </p:nvPr>
        </p:nvSpPr>
        <p:spPr bwMode="auto">
          <a:xfrm flipH="1">
            <a:off x="320040" y="5081213"/>
            <a:ext cx="1463040" cy="457200"/>
          </a:xfrm>
          <a:prstGeom prst="rect">
            <a:avLst/>
          </a:prstGeom>
          <a:solidFill>
            <a:schemeClr val="accent2">
              <a:lumMod val="40000"/>
              <a:lumOff val="60000"/>
            </a:schemeClr>
          </a:solidFill>
          <a:ln w="25400">
            <a:noFill/>
            <a:miter lim="800000"/>
            <a:headEnd/>
            <a:tailEnd/>
          </a:ln>
          <a:effectLst/>
        </p:spPr>
        <p:txBody>
          <a:bodyPr anchor="ctr"/>
          <a:lstStyle/>
          <a:p>
            <a:pPr algn="r">
              <a:defRPr/>
            </a:pPr>
            <a:r>
              <a:rPr lang="en-US" sz="1400" dirty="0" smtClean="0">
                <a:solidFill>
                  <a:srgbClr val="FFFFFF">
                    <a:lumMod val="10000"/>
                  </a:srgbClr>
                </a:solidFill>
                <a:latin typeface="Arial" pitchFamily="34" charset="0"/>
                <a:cs typeface="Arial" pitchFamily="34" charset="0"/>
              </a:rPr>
              <a:t>Support</a:t>
            </a:r>
            <a:endParaRPr lang="en-US" sz="1400" dirty="0">
              <a:solidFill>
                <a:srgbClr val="FFFFFF">
                  <a:lumMod val="10000"/>
                </a:srgbClr>
              </a:solidFill>
              <a:latin typeface="Arial" pitchFamily="34" charset="0"/>
              <a:cs typeface="Arial" pitchFamily="34" charset="0"/>
            </a:endParaRPr>
          </a:p>
        </p:txBody>
      </p:sp>
      <p:sp>
        <p:nvSpPr>
          <p:cNvPr id="41" name="Flowchart: Stored Data 19"/>
          <p:cNvSpPr>
            <a:spLocks noChangeArrowheads="1"/>
          </p:cNvSpPr>
          <p:nvPr>
            <p:custDataLst>
              <p:tags r:id="rId9"/>
            </p:custDataLst>
          </p:nvPr>
        </p:nvSpPr>
        <p:spPr bwMode="auto">
          <a:xfrm flipH="1">
            <a:off x="1828800" y="4075373"/>
            <a:ext cx="3474720" cy="457200"/>
          </a:xfrm>
          <a:prstGeom prst="rect">
            <a:avLst/>
          </a:prstGeom>
          <a:solidFill>
            <a:schemeClr val="accent2">
              <a:lumMod val="40000"/>
              <a:lumOff val="60000"/>
            </a:schemeClr>
          </a:solidFill>
          <a:ln w="6350">
            <a:noFill/>
            <a:miter lim="800000"/>
            <a:headEnd/>
            <a:tailEnd/>
          </a:ln>
        </p:spPr>
        <p:txBody>
          <a:bodyPr anchor="ctr"/>
          <a:lstStyle/>
          <a:p>
            <a:pPr algn="l"/>
            <a:r>
              <a:rPr lang="en-US" sz="1200" dirty="0" smtClean="0">
                <a:solidFill>
                  <a:srgbClr val="FFFFFF">
                    <a:lumMod val="10000"/>
                  </a:srgbClr>
                </a:solidFill>
                <a:latin typeface="Arial" pitchFamily="34" charset="0"/>
                <a:cs typeface="Arial" pitchFamily="34" charset="0"/>
              </a:rPr>
              <a:t>Vendor is profitable, knowledgeable, and will be around for the long term.</a:t>
            </a:r>
          </a:p>
        </p:txBody>
      </p:sp>
      <p:sp>
        <p:nvSpPr>
          <p:cNvPr id="42" name="Rectangle 15"/>
          <p:cNvSpPr>
            <a:spLocks noChangeArrowheads="1"/>
          </p:cNvSpPr>
          <p:nvPr>
            <p:custDataLst>
              <p:tags r:id="rId10"/>
            </p:custDataLst>
          </p:nvPr>
        </p:nvSpPr>
        <p:spPr bwMode="auto">
          <a:xfrm flipH="1">
            <a:off x="320040" y="4075373"/>
            <a:ext cx="1463040" cy="457200"/>
          </a:xfrm>
          <a:prstGeom prst="rect">
            <a:avLst/>
          </a:prstGeom>
          <a:solidFill>
            <a:schemeClr val="accent2">
              <a:lumMod val="40000"/>
              <a:lumOff val="60000"/>
            </a:schemeClr>
          </a:solidFill>
          <a:ln w="25400">
            <a:noFill/>
            <a:miter lim="800000"/>
            <a:headEnd/>
            <a:tailEnd/>
          </a:ln>
          <a:effectLst/>
        </p:spPr>
        <p:txBody>
          <a:bodyPr anchor="ctr"/>
          <a:lstStyle/>
          <a:p>
            <a:pPr algn="r">
              <a:defRPr/>
            </a:pPr>
            <a:r>
              <a:rPr lang="en-US" sz="1400" dirty="0" smtClean="0">
                <a:solidFill>
                  <a:srgbClr val="FFFFFF">
                    <a:lumMod val="10000"/>
                  </a:srgbClr>
                </a:solidFill>
                <a:latin typeface="Arial" pitchFamily="34" charset="0"/>
                <a:cs typeface="Arial" pitchFamily="34" charset="0"/>
              </a:rPr>
              <a:t>Viability</a:t>
            </a:r>
            <a:endParaRPr lang="en-US" sz="1400" dirty="0">
              <a:solidFill>
                <a:srgbClr val="FFFFFF">
                  <a:lumMod val="10000"/>
                </a:srgbClr>
              </a:solidFill>
              <a:latin typeface="Arial" pitchFamily="34" charset="0"/>
              <a:cs typeface="Arial" pitchFamily="34" charset="0"/>
            </a:endParaRPr>
          </a:p>
        </p:txBody>
      </p:sp>
      <p:sp>
        <p:nvSpPr>
          <p:cNvPr id="48" name="Flowchart: Stored Data 21"/>
          <p:cNvSpPr>
            <a:spLocks noChangeArrowheads="1"/>
          </p:cNvSpPr>
          <p:nvPr>
            <p:custDataLst>
              <p:tags r:id="rId11"/>
            </p:custDataLst>
          </p:nvPr>
        </p:nvSpPr>
        <p:spPr bwMode="auto">
          <a:xfrm flipH="1">
            <a:off x="1828800" y="5584133"/>
            <a:ext cx="3474720" cy="457200"/>
          </a:xfrm>
          <a:prstGeom prst="rect">
            <a:avLst/>
          </a:prstGeom>
          <a:solidFill>
            <a:schemeClr val="accent2">
              <a:lumMod val="20000"/>
              <a:lumOff val="80000"/>
            </a:schemeClr>
          </a:solidFill>
          <a:ln w="6350">
            <a:noFill/>
            <a:miter lim="800000"/>
            <a:headEnd/>
            <a:tailEnd/>
          </a:ln>
          <a:effectLst/>
        </p:spPr>
        <p:txBody>
          <a:bodyPr anchor="ctr"/>
          <a:lstStyle/>
          <a:p>
            <a:pPr algn="l">
              <a:defRPr/>
            </a:pPr>
            <a:r>
              <a:rPr lang="en-US" sz="1200" dirty="0" smtClean="0">
                <a:solidFill>
                  <a:srgbClr val="FFFFFF">
                    <a:lumMod val="10000"/>
                  </a:srgbClr>
                </a:solidFill>
                <a:latin typeface="Arial" pitchFamily="34" charset="0"/>
                <a:cs typeface="Arial" pitchFamily="34" charset="0"/>
              </a:rPr>
              <a:t>Vendor channel strategy is appropriate and the channels themselves are strong. </a:t>
            </a:r>
            <a:endParaRPr lang="en-US" sz="1200" dirty="0">
              <a:solidFill>
                <a:srgbClr val="FFFFFF">
                  <a:lumMod val="10000"/>
                </a:srgbClr>
              </a:solidFill>
              <a:latin typeface="Arial" pitchFamily="34" charset="0"/>
              <a:cs typeface="Arial" pitchFamily="34" charset="0"/>
            </a:endParaRPr>
          </a:p>
        </p:txBody>
      </p:sp>
      <p:sp>
        <p:nvSpPr>
          <p:cNvPr id="49" name="Rectangle 48"/>
          <p:cNvSpPr>
            <a:spLocks noChangeArrowheads="1"/>
          </p:cNvSpPr>
          <p:nvPr>
            <p:custDataLst>
              <p:tags r:id="rId12"/>
            </p:custDataLst>
          </p:nvPr>
        </p:nvSpPr>
        <p:spPr bwMode="auto">
          <a:xfrm flipH="1">
            <a:off x="320040" y="5584133"/>
            <a:ext cx="1463040" cy="457200"/>
          </a:xfrm>
          <a:prstGeom prst="rect">
            <a:avLst/>
          </a:prstGeom>
          <a:solidFill>
            <a:schemeClr val="accent2">
              <a:lumMod val="20000"/>
              <a:lumOff val="80000"/>
            </a:schemeClr>
          </a:solidFill>
          <a:ln w="25400">
            <a:noFill/>
            <a:miter lim="800000"/>
            <a:headEnd/>
            <a:tailEnd/>
          </a:ln>
          <a:effectLst/>
        </p:spPr>
        <p:txBody>
          <a:bodyPr anchor="ctr"/>
          <a:lstStyle/>
          <a:p>
            <a:pPr algn="r">
              <a:defRPr/>
            </a:pPr>
            <a:r>
              <a:rPr lang="en-US" sz="1400" dirty="0" smtClean="0">
                <a:solidFill>
                  <a:srgbClr val="FFFFFF">
                    <a:lumMod val="10000"/>
                  </a:srgbClr>
                </a:solidFill>
                <a:latin typeface="Arial" pitchFamily="34" charset="0"/>
                <a:cs typeface="Arial" pitchFamily="34" charset="0"/>
              </a:rPr>
              <a:t>Sales</a:t>
            </a:r>
            <a:endParaRPr lang="en-US" sz="1400" dirty="0">
              <a:solidFill>
                <a:srgbClr val="FFFFFF">
                  <a:lumMod val="10000"/>
                </a:srgbClr>
              </a:solidFill>
              <a:latin typeface="Arial" pitchFamily="34" charset="0"/>
              <a:cs typeface="Arial" pitchFamily="34" charset="0"/>
            </a:endParaRPr>
          </a:p>
        </p:txBody>
      </p:sp>
      <p:sp>
        <p:nvSpPr>
          <p:cNvPr id="22" name="Flowchart: Stored Data 21"/>
          <p:cNvSpPr>
            <a:spLocks noChangeArrowheads="1"/>
          </p:cNvSpPr>
          <p:nvPr>
            <p:custDataLst>
              <p:tags r:id="rId13"/>
            </p:custDataLst>
          </p:nvPr>
        </p:nvSpPr>
        <p:spPr bwMode="auto">
          <a:xfrm flipH="1">
            <a:off x="1828800" y="2612333"/>
            <a:ext cx="3474720" cy="457200"/>
          </a:xfrm>
          <a:prstGeom prst="rect">
            <a:avLst/>
          </a:prstGeom>
          <a:solidFill>
            <a:schemeClr val="accent1">
              <a:lumMod val="40000"/>
              <a:lumOff val="60000"/>
            </a:schemeClr>
          </a:solidFill>
          <a:ln w="6350">
            <a:noFill/>
            <a:miter lim="800000"/>
            <a:headEnd/>
            <a:tailEnd/>
          </a:ln>
          <a:effectLst/>
        </p:spPr>
        <p:txBody>
          <a:bodyPr anchor="ctr"/>
          <a:lstStyle/>
          <a:p>
            <a:pPr algn="l">
              <a:defRPr/>
            </a:pPr>
            <a:r>
              <a:rPr lang="en-CA" sz="1200" dirty="0">
                <a:solidFill>
                  <a:srgbClr val="FFFFFF">
                    <a:lumMod val="10000"/>
                  </a:srgbClr>
                </a:solidFill>
                <a:latin typeface="Arial" pitchFamily="34" charset="0"/>
                <a:cs typeface="Arial" pitchFamily="34" charset="0"/>
              </a:rPr>
              <a:t>Implementing and operating the solution is affordable given the technology.</a:t>
            </a:r>
            <a:endParaRPr lang="en-US" sz="1200" dirty="0">
              <a:solidFill>
                <a:srgbClr val="FFFFFF">
                  <a:lumMod val="10000"/>
                </a:srgbClr>
              </a:solidFill>
              <a:latin typeface="Arial" pitchFamily="34" charset="0"/>
              <a:cs typeface="Arial" pitchFamily="34" charset="0"/>
            </a:endParaRPr>
          </a:p>
        </p:txBody>
      </p:sp>
      <p:sp>
        <p:nvSpPr>
          <p:cNvPr id="23" name="Rectangle 22"/>
          <p:cNvSpPr>
            <a:spLocks noChangeArrowheads="1"/>
          </p:cNvSpPr>
          <p:nvPr>
            <p:custDataLst>
              <p:tags r:id="rId14"/>
            </p:custDataLst>
          </p:nvPr>
        </p:nvSpPr>
        <p:spPr bwMode="auto">
          <a:xfrm flipH="1">
            <a:off x="320040" y="2612333"/>
            <a:ext cx="1463040" cy="457200"/>
          </a:xfrm>
          <a:prstGeom prst="rect">
            <a:avLst/>
          </a:prstGeom>
          <a:solidFill>
            <a:schemeClr val="accent1">
              <a:lumMod val="40000"/>
              <a:lumOff val="60000"/>
            </a:schemeClr>
          </a:solidFill>
          <a:ln w="25400">
            <a:noFill/>
            <a:miter lim="800000"/>
            <a:headEnd/>
            <a:tailEnd/>
          </a:ln>
          <a:effectLst/>
        </p:spPr>
        <p:txBody>
          <a:bodyPr anchor="ctr"/>
          <a:lstStyle/>
          <a:p>
            <a:pPr algn="r">
              <a:defRPr/>
            </a:pPr>
            <a:r>
              <a:rPr lang="en-US" sz="1400" dirty="0" smtClean="0">
                <a:solidFill>
                  <a:srgbClr val="FFFFFF">
                    <a:lumMod val="10000"/>
                  </a:srgbClr>
                </a:solidFill>
                <a:latin typeface="Arial" pitchFamily="34" charset="0"/>
                <a:cs typeface="Arial" pitchFamily="34" charset="0"/>
              </a:rPr>
              <a:t>Affordability</a:t>
            </a:r>
            <a:endParaRPr lang="en-US" sz="1400" dirty="0">
              <a:solidFill>
                <a:srgbClr val="FFFFFF">
                  <a:lumMod val="10000"/>
                </a:srgbClr>
              </a:solidFill>
              <a:latin typeface="Arial" pitchFamily="34" charset="0"/>
              <a:cs typeface="Arial" pitchFamily="34" charset="0"/>
            </a:endParaRPr>
          </a:p>
        </p:txBody>
      </p:sp>
      <p:sp>
        <p:nvSpPr>
          <p:cNvPr id="45" name="Flowchart: Stored Data 21"/>
          <p:cNvSpPr>
            <a:spLocks noChangeArrowheads="1"/>
          </p:cNvSpPr>
          <p:nvPr>
            <p:custDataLst>
              <p:tags r:id="rId15"/>
            </p:custDataLst>
          </p:nvPr>
        </p:nvSpPr>
        <p:spPr bwMode="auto">
          <a:xfrm flipH="1">
            <a:off x="1828800" y="3115253"/>
            <a:ext cx="3474720" cy="457200"/>
          </a:xfrm>
          <a:prstGeom prst="rect">
            <a:avLst/>
          </a:prstGeom>
          <a:solidFill>
            <a:schemeClr val="accent1">
              <a:lumMod val="20000"/>
              <a:lumOff val="80000"/>
            </a:schemeClr>
          </a:solidFill>
          <a:ln w="6350">
            <a:noFill/>
            <a:miter lim="800000"/>
            <a:headEnd/>
            <a:tailEnd/>
          </a:ln>
          <a:effectLst/>
        </p:spPr>
        <p:txBody>
          <a:bodyPr anchor="ctr"/>
          <a:lstStyle/>
          <a:p>
            <a:pPr algn="l">
              <a:defRPr/>
            </a:pPr>
            <a:r>
              <a:rPr lang="en-US" sz="1200" dirty="0" smtClean="0">
                <a:solidFill>
                  <a:srgbClr val="FFFFFF">
                    <a:lumMod val="10000"/>
                  </a:srgbClr>
                </a:solidFill>
                <a:latin typeface="Arial" pitchFamily="34" charset="0"/>
                <a:cs typeface="Arial" pitchFamily="34" charset="0"/>
              </a:rPr>
              <a:t>Multiple deployment options and extensive integration capabilities are available.</a:t>
            </a:r>
            <a:endParaRPr lang="en-US" sz="1200" dirty="0">
              <a:solidFill>
                <a:srgbClr val="FFFFFF">
                  <a:lumMod val="10000"/>
                </a:srgbClr>
              </a:solidFill>
              <a:latin typeface="Arial" pitchFamily="34" charset="0"/>
              <a:cs typeface="Arial" pitchFamily="34" charset="0"/>
            </a:endParaRPr>
          </a:p>
        </p:txBody>
      </p:sp>
      <p:sp>
        <p:nvSpPr>
          <p:cNvPr id="46" name="Rectangle 45"/>
          <p:cNvSpPr>
            <a:spLocks noChangeArrowheads="1"/>
          </p:cNvSpPr>
          <p:nvPr>
            <p:custDataLst>
              <p:tags r:id="rId16"/>
            </p:custDataLst>
          </p:nvPr>
        </p:nvSpPr>
        <p:spPr bwMode="auto">
          <a:xfrm flipH="1">
            <a:off x="320040" y="3115253"/>
            <a:ext cx="1463040" cy="457200"/>
          </a:xfrm>
          <a:prstGeom prst="rect">
            <a:avLst/>
          </a:prstGeom>
          <a:solidFill>
            <a:schemeClr val="accent1">
              <a:lumMod val="20000"/>
              <a:lumOff val="80000"/>
            </a:schemeClr>
          </a:solidFill>
          <a:ln w="25400">
            <a:noFill/>
            <a:miter lim="800000"/>
            <a:headEnd/>
            <a:tailEnd/>
          </a:ln>
          <a:effectLst/>
        </p:spPr>
        <p:txBody>
          <a:bodyPr anchor="ctr"/>
          <a:lstStyle/>
          <a:p>
            <a:pPr algn="r">
              <a:defRPr/>
            </a:pPr>
            <a:r>
              <a:rPr lang="en-US" sz="1400" dirty="0" smtClean="0">
                <a:solidFill>
                  <a:srgbClr val="FFFFFF">
                    <a:lumMod val="10000"/>
                  </a:srgbClr>
                </a:solidFill>
                <a:latin typeface="Arial" pitchFamily="34" charset="0"/>
                <a:cs typeface="Arial" pitchFamily="34" charset="0"/>
              </a:rPr>
              <a:t>Architecture</a:t>
            </a:r>
            <a:endParaRPr lang="en-US" sz="1400" dirty="0">
              <a:solidFill>
                <a:srgbClr val="FFFFFF">
                  <a:lumMod val="10000"/>
                </a:srgbClr>
              </a:solidFill>
              <a:latin typeface="Arial" pitchFamily="34" charset="0"/>
              <a:cs typeface="Arial" pitchFamily="34" charset="0"/>
            </a:endParaRPr>
          </a:p>
        </p:txBody>
      </p:sp>
      <p:sp>
        <p:nvSpPr>
          <p:cNvPr id="26" name="Flowchart: Stored Data 20"/>
          <p:cNvSpPr>
            <a:spLocks noChangeArrowheads="1"/>
          </p:cNvSpPr>
          <p:nvPr>
            <p:custDataLst>
              <p:tags r:id="rId17"/>
            </p:custDataLst>
          </p:nvPr>
        </p:nvSpPr>
        <p:spPr bwMode="auto">
          <a:xfrm flipH="1">
            <a:off x="1828800" y="2109413"/>
            <a:ext cx="3474720" cy="457200"/>
          </a:xfrm>
          <a:prstGeom prst="rect">
            <a:avLst/>
          </a:prstGeom>
          <a:solidFill>
            <a:schemeClr val="accent1">
              <a:lumMod val="20000"/>
              <a:lumOff val="80000"/>
            </a:schemeClr>
          </a:solidFill>
          <a:ln w="6350">
            <a:noFill/>
            <a:miter lim="800000"/>
            <a:headEnd/>
            <a:tailEnd/>
          </a:ln>
          <a:effectLst/>
        </p:spPr>
        <p:txBody>
          <a:bodyPr anchor="ctr"/>
          <a:lstStyle/>
          <a:p>
            <a:pPr algn="l">
              <a:defRPr/>
            </a:pPr>
            <a:r>
              <a:rPr lang="en-US" sz="1200" dirty="0" smtClean="0">
                <a:solidFill>
                  <a:srgbClr val="FFFFFF">
                    <a:lumMod val="10000"/>
                  </a:srgbClr>
                </a:solidFill>
                <a:latin typeface="Arial" pitchFamily="34" charset="0"/>
                <a:cs typeface="Arial" pitchFamily="34" charset="0"/>
              </a:rPr>
              <a:t>The end-user and administrative interfaces are intuitive and offer streamlined workflow.</a:t>
            </a:r>
          </a:p>
        </p:txBody>
      </p:sp>
      <p:sp>
        <p:nvSpPr>
          <p:cNvPr id="78" name="Rectangle 77"/>
          <p:cNvSpPr>
            <a:spLocks noChangeArrowheads="1"/>
          </p:cNvSpPr>
          <p:nvPr>
            <p:custDataLst>
              <p:tags r:id="rId18"/>
            </p:custDataLst>
          </p:nvPr>
        </p:nvSpPr>
        <p:spPr bwMode="auto">
          <a:xfrm flipH="1">
            <a:off x="320040" y="2109413"/>
            <a:ext cx="1463040" cy="457200"/>
          </a:xfrm>
          <a:prstGeom prst="rect">
            <a:avLst/>
          </a:prstGeom>
          <a:solidFill>
            <a:schemeClr val="accent1">
              <a:lumMod val="20000"/>
              <a:lumOff val="80000"/>
            </a:schemeClr>
          </a:solidFill>
          <a:ln w="25400">
            <a:noFill/>
            <a:miter lim="800000"/>
            <a:headEnd/>
            <a:tailEnd/>
          </a:ln>
          <a:effectLst/>
        </p:spPr>
        <p:txBody>
          <a:bodyPr anchor="ctr"/>
          <a:lstStyle/>
          <a:p>
            <a:pPr algn="r">
              <a:defRPr/>
            </a:pPr>
            <a:r>
              <a:rPr lang="en-US" sz="1400" dirty="0" smtClean="0">
                <a:solidFill>
                  <a:srgbClr val="FFFFFF">
                    <a:lumMod val="10000"/>
                  </a:srgbClr>
                </a:solidFill>
                <a:latin typeface="Arial" pitchFamily="34" charset="0"/>
                <a:cs typeface="Arial" pitchFamily="34" charset="0"/>
              </a:rPr>
              <a:t>Interface</a:t>
            </a:r>
            <a:endParaRPr lang="en-US" sz="1400" dirty="0">
              <a:solidFill>
                <a:srgbClr val="FFFFFF">
                  <a:lumMod val="10000"/>
                </a:srgbClr>
              </a:solidFill>
              <a:latin typeface="Arial" pitchFamily="34" charset="0"/>
              <a:cs typeface="Arial" pitchFamily="34" charset="0"/>
            </a:endParaRPr>
          </a:p>
        </p:txBody>
      </p:sp>
      <p:sp>
        <p:nvSpPr>
          <p:cNvPr id="24" name="Flowchart: Stored Data 19"/>
          <p:cNvSpPr>
            <a:spLocks noChangeArrowheads="1"/>
          </p:cNvSpPr>
          <p:nvPr>
            <p:custDataLst>
              <p:tags r:id="rId19"/>
            </p:custDataLst>
          </p:nvPr>
        </p:nvSpPr>
        <p:spPr bwMode="auto">
          <a:xfrm flipH="1">
            <a:off x="1828800" y="1605858"/>
            <a:ext cx="3474720" cy="457200"/>
          </a:xfrm>
          <a:prstGeom prst="rect">
            <a:avLst/>
          </a:prstGeom>
          <a:solidFill>
            <a:schemeClr val="accent1">
              <a:lumMod val="40000"/>
              <a:lumOff val="60000"/>
            </a:schemeClr>
          </a:solidFill>
          <a:ln w="6350">
            <a:noFill/>
            <a:miter lim="800000"/>
            <a:headEnd/>
            <a:tailEnd/>
          </a:ln>
        </p:spPr>
        <p:txBody>
          <a:bodyPr anchor="ctr"/>
          <a:lstStyle/>
          <a:p>
            <a:pPr algn="l"/>
            <a:r>
              <a:rPr lang="en-US" sz="1200" dirty="0" smtClean="0">
                <a:solidFill>
                  <a:srgbClr val="FFFFFF">
                    <a:lumMod val="10000"/>
                  </a:srgbClr>
                </a:solidFill>
                <a:latin typeface="Arial" pitchFamily="34" charset="0"/>
                <a:cs typeface="Arial" pitchFamily="34" charset="0"/>
              </a:rPr>
              <a:t>The solution provides basic and advanced feature/functionality.</a:t>
            </a:r>
          </a:p>
        </p:txBody>
      </p:sp>
      <p:sp>
        <p:nvSpPr>
          <p:cNvPr id="79" name="Rectangle 78"/>
          <p:cNvSpPr>
            <a:spLocks noChangeArrowheads="1"/>
          </p:cNvSpPr>
          <p:nvPr>
            <p:custDataLst>
              <p:tags r:id="rId20"/>
            </p:custDataLst>
          </p:nvPr>
        </p:nvSpPr>
        <p:spPr bwMode="auto">
          <a:xfrm flipH="1">
            <a:off x="320040" y="1606493"/>
            <a:ext cx="1463040" cy="457200"/>
          </a:xfrm>
          <a:prstGeom prst="rect">
            <a:avLst/>
          </a:prstGeom>
          <a:solidFill>
            <a:schemeClr val="accent1">
              <a:lumMod val="40000"/>
              <a:lumOff val="60000"/>
            </a:schemeClr>
          </a:solidFill>
          <a:ln w="25400">
            <a:noFill/>
            <a:miter lim="800000"/>
            <a:headEnd/>
            <a:tailEnd/>
          </a:ln>
          <a:effectLst/>
        </p:spPr>
        <p:txBody>
          <a:bodyPr anchor="ctr"/>
          <a:lstStyle/>
          <a:p>
            <a:pPr algn="r">
              <a:defRPr/>
            </a:pPr>
            <a:r>
              <a:rPr lang="en-US" sz="1400" dirty="0" smtClean="0">
                <a:solidFill>
                  <a:srgbClr val="FFFFFF">
                    <a:lumMod val="10000"/>
                  </a:srgbClr>
                </a:solidFill>
                <a:latin typeface="Arial" pitchFamily="34" charset="0"/>
                <a:cs typeface="Arial" pitchFamily="34" charset="0"/>
              </a:rPr>
              <a:t>Features</a:t>
            </a:r>
            <a:endParaRPr lang="en-US" sz="1400" dirty="0">
              <a:solidFill>
                <a:srgbClr val="FFFFFF">
                  <a:lumMod val="10000"/>
                </a:srgbClr>
              </a:solidFill>
              <a:latin typeface="Arial" pitchFamily="34" charset="0"/>
              <a:cs typeface="Arial" pitchFamily="34" charset="0"/>
            </a:endParaRPr>
          </a:p>
        </p:txBody>
      </p:sp>
      <p:graphicFrame>
        <p:nvGraphicFramePr>
          <p:cNvPr id="54" name="Chart 53"/>
          <p:cNvGraphicFramePr/>
          <p:nvPr>
            <p:extLst>
              <p:ext uri="{D42A27DB-BD31-4B8C-83A1-F6EECF244321}">
                <p14:modId xmlns:p14="http://schemas.microsoft.com/office/powerpoint/2010/main" val="3598892430"/>
              </p:ext>
            </p:extLst>
          </p:nvPr>
        </p:nvGraphicFramePr>
        <p:xfrm>
          <a:off x="5943600" y="4668555"/>
          <a:ext cx="2423160" cy="1824319"/>
        </p:xfrm>
        <a:graphic>
          <a:graphicData uri="http://schemas.openxmlformats.org/drawingml/2006/chart">
            <c:chart xmlns:c="http://schemas.openxmlformats.org/drawingml/2006/chart" xmlns:r="http://schemas.openxmlformats.org/officeDocument/2006/relationships" r:id="rId29"/>
          </a:graphicData>
        </a:graphic>
      </p:graphicFrame>
      <p:sp>
        <p:nvSpPr>
          <p:cNvPr id="65" name="TextBox 64"/>
          <p:cNvSpPr txBox="1"/>
          <p:nvPr/>
        </p:nvSpPr>
        <p:spPr>
          <a:xfrm>
            <a:off x="5483689" y="1730039"/>
            <a:ext cx="1005840" cy="276999"/>
          </a:xfrm>
          <a:prstGeom prst="rect">
            <a:avLst/>
          </a:prstGeom>
          <a:noFill/>
        </p:spPr>
        <p:txBody>
          <a:bodyPr wrap="square" rtlCol="0">
            <a:spAutoFit/>
          </a:bodyPr>
          <a:lstStyle/>
          <a:p>
            <a:pPr algn="r"/>
            <a:r>
              <a:rPr lang="en-US" sz="1200" dirty="0" smtClean="0">
                <a:solidFill>
                  <a:srgbClr val="333333"/>
                </a:solidFill>
              </a:rPr>
              <a:t>Features</a:t>
            </a:r>
            <a:endParaRPr lang="en-US" sz="1200" dirty="0">
              <a:solidFill>
                <a:srgbClr val="333333"/>
              </a:solidFill>
            </a:endParaRPr>
          </a:p>
        </p:txBody>
      </p:sp>
      <p:sp>
        <p:nvSpPr>
          <p:cNvPr id="66" name="TextBox 65"/>
          <p:cNvSpPr txBox="1"/>
          <p:nvPr/>
        </p:nvSpPr>
        <p:spPr>
          <a:xfrm>
            <a:off x="7442445" y="1445623"/>
            <a:ext cx="1005840" cy="276999"/>
          </a:xfrm>
          <a:prstGeom prst="rect">
            <a:avLst/>
          </a:prstGeom>
          <a:noFill/>
        </p:spPr>
        <p:txBody>
          <a:bodyPr wrap="square" rtlCol="0">
            <a:spAutoFit/>
          </a:bodyPr>
          <a:lstStyle/>
          <a:p>
            <a:pPr algn="l"/>
            <a:r>
              <a:rPr lang="en-US" sz="1200" dirty="0" smtClean="0">
                <a:solidFill>
                  <a:srgbClr val="333333"/>
                </a:solidFill>
              </a:rPr>
              <a:t>Interface</a:t>
            </a:r>
            <a:endParaRPr lang="en-US" sz="1200" dirty="0">
              <a:solidFill>
                <a:srgbClr val="333333"/>
              </a:solidFill>
            </a:endParaRPr>
          </a:p>
        </p:txBody>
      </p:sp>
      <p:sp>
        <p:nvSpPr>
          <p:cNvPr id="67" name="TextBox 66"/>
          <p:cNvSpPr txBox="1"/>
          <p:nvPr/>
        </p:nvSpPr>
        <p:spPr>
          <a:xfrm>
            <a:off x="7498447" y="2847452"/>
            <a:ext cx="1005105" cy="276999"/>
          </a:xfrm>
          <a:prstGeom prst="rect">
            <a:avLst/>
          </a:prstGeom>
          <a:noFill/>
        </p:spPr>
        <p:txBody>
          <a:bodyPr wrap="square" rtlCol="0">
            <a:spAutoFit/>
          </a:bodyPr>
          <a:lstStyle/>
          <a:p>
            <a:pPr algn="r"/>
            <a:r>
              <a:rPr lang="en-US" sz="1200" dirty="0" smtClean="0">
                <a:solidFill>
                  <a:srgbClr val="333333"/>
                </a:solidFill>
              </a:rPr>
              <a:t>Architecture</a:t>
            </a:r>
          </a:p>
        </p:txBody>
      </p:sp>
      <p:sp>
        <p:nvSpPr>
          <p:cNvPr id="68" name="TextBox 67"/>
          <p:cNvSpPr txBox="1"/>
          <p:nvPr/>
        </p:nvSpPr>
        <p:spPr>
          <a:xfrm>
            <a:off x="7863205" y="1960025"/>
            <a:ext cx="1005840" cy="276999"/>
          </a:xfrm>
          <a:prstGeom prst="rect">
            <a:avLst/>
          </a:prstGeom>
          <a:noFill/>
        </p:spPr>
        <p:txBody>
          <a:bodyPr wrap="square" rtlCol="0">
            <a:spAutoFit/>
          </a:bodyPr>
          <a:lstStyle/>
          <a:p>
            <a:pPr algn="l"/>
            <a:r>
              <a:rPr lang="en-US" sz="1200" dirty="0" smtClean="0">
                <a:solidFill>
                  <a:srgbClr val="333333"/>
                </a:solidFill>
              </a:rPr>
              <a:t>Affordability</a:t>
            </a:r>
            <a:endParaRPr lang="en-US" sz="1200" dirty="0">
              <a:solidFill>
                <a:srgbClr val="333333"/>
              </a:solidFill>
            </a:endParaRPr>
          </a:p>
        </p:txBody>
      </p:sp>
      <p:sp>
        <p:nvSpPr>
          <p:cNvPr id="69" name="TextBox 68"/>
          <p:cNvSpPr txBox="1"/>
          <p:nvPr/>
        </p:nvSpPr>
        <p:spPr>
          <a:xfrm>
            <a:off x="6629718" y="3063875"/>
            <a:ext cx="1005840" cy="276999"/>
          </a:xfrm>
          <a:prstGeom prst="rect">
            <a:avLst/>
          </a:prstGeom>
          <a:noFill/>
        </p:spPr>
        <p:txBody>
          <a:bodyPr wrap="square" rtlCol="0" anchor="ctr">
            <a:spAutoFit/>
          </a:bodyPr>
          <a:lstStyle/>
          <a:p>
            <a:r>
              <a:rPr lang="en-US" sz="1200" b="1" dirty="0" smtClean="0">
                <a:solidFill>
                  <a:srgbClr val="333333"/>
                </a:solidFill>
              </a:rPr>
              <a:t>Product</a:t>
            </a:r>
            <a:endParaRPr lang="en-US" sz="1200" b="1" dirty="0">
              <a:solidFill>
                <a:srgbClr val="333333"/>
              </a:solidFill>
            </a:endParaRPr>
          </a:p>
        </p:txBody>
      </p:sp>
      <p:sp>
        <p:nvSpPr>
          <p:cNvPr id="70" name="TextBox 69"/>
          <p:cNvSpPr txBox="1"/>
          <p:nvPr/>
        </p:nvSpPr>
        <p:spPr>
          <a:xfrm>
            <a:off x="6629718" y="4526280"/>
            <a:ext cx="1005840" cy="274320"/>
          </a:xfrm>
          <a:prstGeom prst="rect">
            <a:avLst/>
          </a:prstGeom>
          <a:noFill/>
        </p:spPr>
        <p:txBody>
          <a:bodyPr wrap="square" rtlCol="0" anchor="ctr">
            <a:spAutoFit/>
          </a:bodyPr>
          <a:lstStyle/>
          <a:p>
            <a:r>
              <a:rPr lang="en-US" sz="1200" b="1" dirty="0" smtClean="0">
                <a:solidFill>
                  <a:srgbClr val="333333"/>
                </a:solidFill>
              </a:rPr>
              <a:t>Vendor</a:t>
            </a:r>
            <a:endParaRPr lang="en-US" sz="1200" b="1" dirty="0">
              <a:solidFill>
                <a:srgbClr val="333333"/>
              </a:solidFill>
            </a:endParaRPr>
          </a:p>
        </p:txBody>
      </p:sp>
      <p:sp>
        <p:nvSpPr>
          <p:cNvPr id="71" name="TextBox 70"/>
          <p:cNvSpPr txBox="1"/>
          <p:nvPr/>
        </p:nvSpPr>
        <p:spPr>
          <a:xfrm>
            <a:off x="5670539" y="4801235"/>
            <a:ext cx="1005840" cy="276999"/>
          </a:xfrm>
          <a:prstGeom prst="rect">
            <a:avLst/>
          </a:prstGeom>
          <a:noFill/>
        </p:spPr>
        <p:txBody>
          <a:bodyPr wrap="square" rtlCol="0">
            <a:spAutoFit/>
          </a:bodyPr>
          <a:lstStyle/>
          <a:p>
            <a:pPr algn="r"/>
            <a:r>
              <a:rPr lang="en-US" sz="1200" dirty="0" smtClean="0">
                <a:solidFill>
                  <a:srgbClr val="333333"/>
                </a:solidFill>
              </a:rPr>
              <a:t>Viability</a:t>
            </a:r>
            <a:endParaRPr lang="en-US" sz="1200" dirty="0">
              <a:solidFill>
                <a:srgbClr val="333333"/>
              </a:solidFill>
            </a:endParaRPr>
          </a:p>
        </p:txBody>
      </p:sp>
      <p:sp>
        <p:nvSpPr>
          <p:cNvPr id="72" name="TextBox 71"/>
          <p:cNvSpPr txBox="1"/>
          <p:nvPr/>
        </p:nvSpPr>
        <p:spPr>
          <a:xfrm>
            <a:off x="7725628" y="4801235"/>
            <a:ext cx="1005840" cy="276999"/>
          </a:xfrm>
          <a:prstGeom prst="rect">
            <a:avLst/>
          </a:prstGeom>
          <a:noFill/>
        </p:spPr>
        <p:txBody>
          <a:bodyPr wrap="square" rtlCol="0">
            <a:spAutoFit/>
          </a:bodyPr>
          <a:lstStyle/>
          <a:p>
            <a:pPr algn="l"/>
            <a:r>
              <a:rPr lang="en-US" sz="1200" dirty="0" smtClean="0">
                <a:solidFill>
                  <a:srgbClr val="333333"/>
                </a:solidFill>
              </a:rPr>
              <a:t>Focus</a:t>
            </a:r>
            <a:endParaRPr lang="en-US" sz="1200" dirty="0">
              <a:solidFill>
                <a:srgbClr val="333333"/>
              </a:solidFill>
            </a:endParaRPr>
          </a:p>
        </p:txBody>
      </p:sp>
      <p:sp>
        <p:nvSpPr>
          <p:cNvPr id="73" name="TextBox 72"/>
          <p:cNvSpPr txBox="1"/>
          <p:nvPr/>
        </p:nvSpPr>
        <p:spPr>
          <a:xfrm>
            <a:off x="5577105" y="6077764"/>
            <a:ext cx="1005840" cy="276999"/>
          </a:xfrm>
          <a:prstGeom prst="rect">
            <a:avLst/>
          </a:prstGeom>
          <a:noFill/>
        </p:spPr>
        <p:txBody>
          <a:bodyPr wrap="square" rtlCol="0">
            <a:spAutoFit/>
          </a:bodyPr>
          <a:lstStyle/>
          <a:p>
            <a:pPr algn="r"/>
            <a:r>
              <a:rPr lang="en-US" sz="1200" dirty="0" smtClean="0">
                <a:solidFill>
                  <a:srgbClr val="333333"/>
                </a:solidFill>
              </a:rPr>
              <a:t>Sales</a:t>
            </a:r>
            <a:endParaRPr lang="en-US" sz="1200" dirty="0">
              <a:solidFill>
                <a:srgbClr val="333333"/>
              </a:solidFill>
            </a:endParaRPr>
          </a:p>
        </p:txBody>
      </p:sp>
      <p:sp>
        <p:nvSpPr>
          <p:cNvPr id="74" name="TextBox 73"/>
          <p:cNvSpPr txBox="1"/>
          <p:nvPr/>
        </p:nvSpPr>
        <p:spPr>
          <a:xfrm>
            <a:off x="7725628" y="6077764"/>
            <a:ext cx="1005840" cy="276999"/>
          </a:xfrm>
          <a:prstGeom prst="rect">
            <a:avLst/>
          </a:prstGeom>
          <a:noFill/>
        </p:spPr>
        <p:txBody>
          <a:bodyPr wrap="square" rtlCol="0">
            <a:spAutoFit/>
          </a:bodyPr>
          <a:lstStyle/>
          <a:p>
            <a:pPr algn="l"/>
            <a:r>
              <a:rPr lang="en-US" sz="1200" dirty="0" smtClean="0">
                <a:solidFill>
                  <a:srgbClr val="333333"/>
                </a:solidFill>
              </a:rPr>
              <a:t>Support</a:t>
            </a:r>
          </a:p>
        </p:txBody>
      </p:sp>
      <p:sp>
        <p:nvSpPr>
          <p:cNvPr id="75" name="Flowchart: Stored Data 19"/>
          <p:cNvSpPr>
            <a:spLocks noChangeArrowheads="1"/>
          </p:cNvSpPr>
          <p:nvPr>
            <p:custDataLst>
              <p:tags r:id="rId21"/>
            </p:custDataLst>
          </p:nvPr>
        </p:nvSpPr>
        <p:spPr bwMode="auto">
          <a:xfrm flipH="1">
            <a:off x="320673" y="1194696"/>
            <a:ext cx="4983480" cy="366076"/>
          </a:xfrm>
          <a:prstGeom prst="rect">
            <a:avLst/>
          </a:prstGeom>
          <a:solidFill>
            <a:schemeClr val="accent1"/>
          </a:solidFill>
          <a:ln w="6350">
            <a:noFill/>
            <a:miter lim="800000"/>
            <a:headEnd/>
            <a:tailEnd/>
          </a:ln>
        </p:spPr>
        <p:txBody>
          <a:bodyPr anchor="ctr"/>
          <a:lstStyle/>
          <a:p>
            <a:pPr>
              <a:defRPr/>
            </a:pPr>
            <a:r>
              <a:rPr lang="en-US" sz="1400" b="1" dirty="0" smtClean="0">
                <a:solidFill>
                  <a:srgbClr val="FFFFFF"/>
                </a:solidFill>
                <a:latin typeface="Arial" pitchFamily="34" charset="0"/>
                <a:cs typeface="Arial" pitchFamily="34" charset="0"/>
              </a:rPr>
              <a:t>Product Evaluation Criteria</a:t>
            </a:r>
            <a:endParaRPr lang="en-US" sz="1400" b="1" dirty="0">
              <a:solidFill>
                <a:srgbClr val="FFFFFF"/>
              </a:solidFill>
              <a:latin typeface="Arial" pitchFamily="34" charset="0"/>
              <a:cs typeface="Arial" pitchFamily="34" charset="0"/>
            </a:endParaRPr>
          </a:p>
        </p:txBody>
      </p:sp>
      <p:sp>
        <p:nvSpPr>
          <p:cNvPr id="77" name="Flowchart: Stored Data 19"/>
          <p:cNvSpPr>
            <a:spLocks noChangeArrowheads="1"/>
          </p:cNvSpPr>
          <p:nvPr>
            <p:custDataLst>
              <p:tags r:id="rId22"/>
            </p:custDataLst>
          </p:nvPr>
        </p:nvSpPr>
        <p:spPr bwMode="auto">
          <a:xfrm flipH="1">
            <a:off x="320039" y="3663258"/>
            <a:ext cx="4983480" cy="366076"/>
          </a:xfrm>
          <a:prstGeom prst="rect">
            <a:avLst/>
          </a:prstGeom>
          <a:solidFill>
            <a:schemeClr val="accent2">
              <a:lumMod val="75000"/>
            </a:schemeClr>
          </a:solidFill>
          <a:ln w="6350">
            <a:noFill/>
            <a:miter lim="800000"/>
            <a:headEnd/>
            <a:tailEnd/>
          </a:ln>
        </p:spPr>
        <p:txBody>
          <a:bodyPr anchor="ctr"/>
          <a:lstStyle/>
          <a:p>
            <a:pPr>
              <a:defRPr/>
            </a:pPr>
            <a:r>
              <a:rPr lang="en-US" sz="1400" b="1" dirty="0" smtClean="0">
                <a:solidFill>
                  <a:srgbClr val="FFFFFF"/>
                </a:solidFill>
                <a:latin typeface="Arial" pitchFamily="34" charset="0"/>
                <a:cs typeface="Arial" pitchFamily="34" charset="0"/>
              </a:rPr>
              <a:t>Vendor Evaluation Criteria</a:t>
            </a:r>
            <a:endParaRPr lang="en-US" sz="1400" b="1" dirty="0">
              <a:solidFill>
                <a:srgbClr val="FFFFFF"/>
              </a:solidFill>
              <a:latin typeface="Arial" pitchFamily="34" charset="0"/>
              <a:cs typeface="Arial" pitchFamily="34" charset="0"/>
            </a:endParaRPr>
          </a:p>
        </p:txBody>
      </p:sp>
      <p:pic>
        <p:nvPicPr>
          <p:cNvPr id="40" name="Picture 3">
            <a:hlinkClick r:id="rId30"/>
          </p:cNvPr>
          <p:cNvPicPr>
            <a:picLocks noChangeAspect="1" noChangeArrowheads="1"/>
          </p:cNvPicPr>
          <p:nvPr/>
        </p:nvPicPr>
        <p:blipFill>
          <a:blip r:embed="rId31" cstate="print"/>
          <a:srcRect/>
          <a:stretch>
            <a:fillRect/>
          </a:stretch>
        </p:blipFill>
        <p:spPr bwMode="auto">
          <a:xfrm>
            <a:off x="0" y="6422955"/>
            <a:ext cx="9144000" cy="437555"/>
          </a:xfrm>
          <a:prstGeom prst="rect">
            <a:avLst/>
          </a:prstGeom>
          <a:noFill/>
          <a:ln w="9525">
            <a:noFill/>
            <a:miter lim="800000"/>
            <a:headEnd/>
            <a:tailEnd/>
          </a:ln>
        </p:spPr>
      </p:pic>
      <p:pic>
        <p:nvPicPr>
          <p:cNvPr id="44" name="Picture 43" descr="itrg-logo.png"/>
          <p:cNvPicPr>
            <a:picLocks noChangeAspect="1"/>
          </p:cNvPicPr>
          <p:nvPr/>
        </p:nvPicPr>
        <p:blipFill>
          <a:blip r:embed="rId32" cstate="print"/>
          <a:stretch>
            <a:fillRect/>
          </a:stretch>
        </p:blipFill>
        <p:spPr>
          <a:xfrm>
            <a:off x="7477125" y="6453336"/>
            <a:ext cx="1400175" cy="381000"/>
          </a:xfrm>
          <a:prstGeom prst="rect">
            <a:avLst/>
          </a:prstGeom>
        </p:spPr>
      </p:pic>
    </p:spTree>
    <p:extLst>
      <p:ext uri="{BB962C8B-B14F-4D97-AF65-F5344CB8AC3E}">
        <p14:creationId xmlns:p14="http://schemas.microsoft.com/office/powerpoint/2010/main" val="14066303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Stakes represent the minimum standard; without these, a product doesn’t even get reviewed</a:t>
            </a:r>
            <a:endParaRPr lang="en-US" dirty="0"/>
          </a:p>
        </p:txBody>
      </p:sp>
      <p:grpSp>
        <p:nvGrpSpPr>
          <p:cNvPr id="3" name="Group 136"/>
          <p:cNvGrpSpPr/>
          <p:nvPr/>
        </p:nvGrpSpPr>
        <p:grpSpPr>
          <a:xfrm>
            <a:off x="326232" y="5409220"/>
            <a:ext cx="8491536" cy="848310"/>
            <a:chOff x="328291" y="3598911"/>
            <a:chExt cx="8491536" cy="848310"/>
          </a:xfrm>
        </p:grpSpPr>
        <p:sp>
          <p:nvSpPr>
            <p:cNvPr id="97" name="Rounded Rectangle 96"/>
            <p:cNvSpPr/>
            <p:nvPr/>
          </p:nvSpPr>
          <p:spPr>
            <a:xfrm>
              <a:off x="328291" y="3598911"/>
              <a:ext cx="8491536" cy="838201"/>
            </a:xfrm>
            <a:prstGeom prst="roundRect">
              <a:avLst>
                <a:gd name="adj" fmla="val 6990"/>
              </a:avLst>
            </a:prstGeom>
            <a:solidFill>
              <a:srgbClr val="F1F2E0"/>
            </a:solidFill>
            <a:ln w="12700">
              <a:solidFill>
                <a:srgbClr val="D3D3B9"/>
              </a:solidFill>
            </a:ln>
            <a:effectLst>
              <a:outerShdw blurRad="25400" dist="254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7438" indent="-11113" algn="l"/>
              <a:r>
                <a:rPr lang="en-US" sz="1200" dirty="0" smtClean="0">
                  <a:solidFill>
                    <a:srgbClr val="333333"/>
                  </a:solidFill>
                </a:rPr>
                <a:t>If Table Stakes are all you need from your SWG solution, the only true differentiator for the organization is price. Otherwise, dig deeper to find the best price to value for your needs.</a:t>
              </a:r>
            </a:p>
          </p:txBody>
        </p:sp>
        <p:pic>
          <p:nvPicPr>
            <p:cNvPr id="98" name="Picture 97" descr="insight.png"/>
            <p:cNvPicPr>
              <a:picLocks noChangeAspect="1"/>
            </p:cNvPicPr>
            <p:nvPr/>
          </p:nvPicPr>
          <p:blipFill>
            <a:blip r:embed="rId16" cstate="print"/>
            <a:stretch>
              <a:fillRect/>
            </a:stretch>
          </p:blipFill>
          <p:spPr>
            <a:xfrm>
              <a:off x="328614" y="3609020"/>
              <a:ext cx="1000207" cy="838201"/>
            </a:xfrm>
            <a:prstGeom prst="rect">
              <a:avLst/>
            </a:prstGeom>
          </p:spPr>
        </p:pic>
      </p:grpSp>
      <p:sp>
        <p:nvSpPr>
          <p:cNvPr id="95" name="Rectangle 94"/>
          <p:cNvSpPr/>
          <p:nvPr/>
        </p:nvSpPr>
        <p:spPr>
          <a:xfrm>
            <a:off x="5486400" y="1537514"/>
            <a:ext cx="3336925" cy="1754326"/>
          </a:xfrm>
          <a:prstGeom prst="rect">
            <a:avLst/>
          </a:prstGeom>
        </p:spPr>
        <p:txBody>
          <a:bodyPr wrap="square">
            <a:spAutoFit/>
          </a:bodyPr>
          <a:lstStyle/>
          <a:p>
            <a:pPr algn="l"/>
            <a:r>
              <a:rPr lang="en-US" sz="1200" dirty="0" smtClean="0">
                <a:solidFill>
                  <a:srgbClr val="333333"/>
                </a:solidFill>
              </a:rPr>
              <a:t>The products assessed in this Vendor Landscape</a:t>
            </a:r>
            <a:r>
              <a:rPr lang="en-US" sz="1200" baseline="30000" dirty="0" smtClean="0">
                <a:solidFill>
                  <a:srgbClr val="333333"/>
                </a:solidFill>
              </a:rPr>
              <a:t>TM</a:t>
            </a:r>
            <a:r>
              <a:rPr lang="en-US" sz="1200" dirty="0" smtClean="0">
                <a:solidFill>
                  <a:srgbClr val="333333"/>
                </a:solidFill>
              </a:rPr>
              <a:t> meet, at the very least, the requirements outlined as Table Stakes. </a:t>
            </a:r>
          </a:p>
          <a:p>
            <a:pPr algn="l"/>
            <a:endParaRPr lang="en-US" sz="1200" dirty="0" smtClean="0">
              <a:solidFill>
                <a:srgbClr val="333333"/>
              </a:solidFill>
            </a:endParaRPr>
          </a:p>
          <a:p>
            <a:pPr algn="l"/>
            <a:r>
              <a:rPr lang="en-US" sz="1200" dirty="0" smtClean="0">
                <a:solidFill>
                  <a:srgbClr val="333333"/>
                </a:solidFill>
              </a:rPr>
              <a:t>Many of the vendors go above and beyond the outlined Table Stakes, some even do so in multiple categories. This section aims to highlight the products’ capabilities </a:t>
            </a:r>
            <a:r>
              <a:rPr lang="en-US" sz="1200" b="1" dirty="0" smtClean="0">
                <a:solidFill>
                  <a:srgbClr val="333333"/>
                </a:solidFill>
              </a:rPr>
              <a:t>in excess </a:t>
            </a:r>
            <a:r>
              <a:rPr lang="en-US" sz="1200" dirty="0" smtClean="0">
                <a:solidFill>
                  <a:srgbClr val="333333"/>
                </a:solidFill>
              </a:rPr>
              <a:t>of the criteria listed here. </a:t>
            </a:r>
            <a:endParaRPr lang="en-US" sz="1200" dirty="0">
              <a:solidFill>
                <a:srgbClr val="333333"/>
              </a:solidFill>
            </a:endParaRPr>
          </a:p>
        </p:txBody>
      </p:sp>
      <p:sp>
        <p:nvSpPr>
          <p:cNvPr id="106" name="Rounded Rectangle 105"/>
          <p:cNvSpPr/>
          <p:nvPr/>
        </p:nvSpPr>
        <p:spPr>
          <a:xfrm>
            <a:off x="320675" y="1188720"/>
            <a:ext cx="4971405" cy="365760"/>
          </a:xfrm>
          <a:prstGeom prst="roundRect">
            <a:avLst>
              <a:gd name="adj" fmla="val 15072"/>
            </a:avLst>
          </a:prstGeom>
          <a:gradFill>
            <a:gsLst>
              <a:gs pos="0">
                <a:schemeClr val="accent4">
                  <a:lumMod val="20000"/>
                  <a:lumOff val="80000"/>
                </a:schemeClr>
              </a:gs>
              <a:gs pos="100000">
                <a:schemeClr val="bg1"/>
              </a:gs>
            </a:gsLst>
            <a:lin ang="5400000" scaled="0"/>
          </a:gradFill>
          <a:ln w="12700">
            <a:gradFill>
              <a:gsLst>
                <a:gs pos="0">
                  <a:schemeClr val="accent4">
                    <a:lumMod val="20000"/>
                    <a:lumOff val="80000"/>
                  </a:schemeClr>
                </a:gs>
                <a:gs pos="50000">
                  <a:schemeClr val="bg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CA" b="1" i="1" dirty="0" smtClean="0">
                <a:solidFill>
                  <a:srgbClr val="333333"/>
                </a:solidFill>
              </a:rPr>
              <a:t>The Table Stakes</a:t>
            </a:r>
            <a:endParaRPr lang="en-CA" b="1" i="1" dirty="0">
              <a:solidFill>
                <a:srgbClr val="333333"/>
              </a:solidFill>
            </a:endParaRPr>
          </a:p>
        </p:txBody>
      </p:sp>
      <p:sp>
        <p:nvSpPr>
          <p:cNvPr id="107" name="Rounded Rectangle 106"/>
          <p:cNvSpPr/>
          <p:nvPr/>
        </p:nvSpPr>
        <p:spPr>
          <a:xfrm>
            <a:off x="5486400" y="1188720"/>
            <a:ext cx="3336925"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CA" b="1" i="1" dirty="0" smtClean="0">
                <a:solidFill>
                  <a:srgbClr val="333333"/>
                </a:solidFill>
              </a:rPr>
              <a:t>What does this mean?</a:t>
            </a:r>
            <a:endParaRPr lang="en-CA" b="1" i="1" dirty="0">
              <a:solidFill>
                <a:srgbClr val="333333"/>
              </a:solidFill>
            </a:endParaRPr>
          </a:p>
        </p:txBody>
      </p:sp>
      <p:sp>
        <p:nvSpPr>
          <p:cNvPr id="10" name="Flowchart: Stored Data 21"/>
          <p:cNvSpPr>
            <a:spLocks noChangeArrowheads="1"/>
          </p:cNvSpPr>
          <p:nvPr>
            <p:custDataLst>
              <p:tags r:id="rId1"/>
            </p:custDataLst>
          </p:nvPr>
        </p:nvSpPr>
        <p:spPr bwMode="auto">
          <a:xfrm flipH="1">
            <a:off x="1828167" y="3108960"/>
            <a:ext cx="3474720" cy="502920"/>
          </a:xfrm>
          <a:prstGeom prst="rect">
            <a:avLst/>
          </a:prstGeom>
          <a:solidFill>
            <a:schemeClr val="bg2">
              <a:lumMod val="85000"/>
            </a:schemeClr>
          </a:solidFill>
          <a:ln w="6350">
            <a:noFill/>
            <a:miter lim="800000"/>
            <a:headEnd/>
            <a:tailEnd/>
          </a:ln>
          <a:effectLst/>
        </p:spPr>
        <p:txBody>
          <a:bodyPr anchor="ctr"/>
          <a:lstStyle/>
          <a:p>
            <a:pPr algn="l"/>
            <a:r>
              <a:rPr lang="en-US" sz="1100" dirty="0" smtClean="0">
                <a:latin typeface="Arial" pitchFamily="34" charset="0"/>
                <a:cs typeface="Arial" pitchFamily="34" charset="0"/>
              </a:rPr>
              <a:t>The solution offers real-time reporting and integrates with third-party reporting packages. </a:t>
            </a:r>
          </a:p>
        </p:txBody>
      </p:sp>
      <p:sp>
        <p:nvSpPr>
          <p:cNvPr id="11" name="Rectangle 10"/>
          <p:cNvSpPr>
            <a:spLocks noChangeArrowheads="1"/>
          </p:cNvSpPr>
          <p:nvPr>
            <p:custDataLst>
              <p:tags r:id="rId2"/>
            </p:custDataLst>
          </p:nvPr>
        </p:nvSpPr>
        <p:spPr bwMode="auto">
          <a:xfrm flipH="1">
            <a:off x="319407" y="3108960"/>
            <a:ext cx="1463040" cy="502920"/>
          </a:xfrm>
          <a:prstGeom prst="rect">
            <a:avLst/>
          </a:prstGeom>
          <a:solidFill>
            <a:schemeClr val="bg2">
              <a:lumMod val="85000"/>
            </a:schemeClr>
          </a:solidFill>
          <a:ln w="25400">
            <a:noFill/>
            <a:miter lim="800000"/>
            <a:headEnd/>
            <a:tailEnd/>
          </a:ln>
          <a:effectLst/>
        </p:spPr>
        <p:txBody>
          <a:bodyPr anchor="ctr"/>
          <a:lstStyle/>
          <a:p>
            <a:pPr algn="l">
              <a:defRPr/>
            </a:pPr>
            <a:r>
              <a:rPr lang="en-US" sz="1100" dirty="0" smtClean="0">
                <a:latin typeface="Arial" pitchFamily="34" charset="0"/>
                <a:cs typeface="Arial" pitchFamily="34" charset="0"/>
              </a:rPr>
              <a:t>Reporting</a:t>
            </a:r>
            <a:endParaRPr lang="en-US" sz="1100" dirty="0">
              <a:latin typeface="Arial" pitchFamily="34" charset="0"/>
              <a:cs typeface="Arial" pitchFamily="34" charset="0"/>
            </a:endParaRPr>
          </a:p>
        </p:txBody>
      </p:sp>
      <p:sp>
        <p:nvSpPr>
          <p:cNvPr id="12" name="Flowchart: Stored Data 21"/>
          <p:cNvSpPr>
            <a:spLocks noChangeArrowheads="1"/>
          </p:cNvSpPr>
          <p:nvPr>
            <p:custDataLst>
              <p:tags r:id="rId3"/>
            </p:custDataLst>
          </p:nvPr>
        </p:nvSpPr>
        <p:spPr bwMode="auto">
          <a:xfrm flipH="1">
            <a:off x="1828167" y="3657600"/>
            <a:ext cx="3474720" cy="502920"/>
          </a:xfrm>
          <a:prstGeom prst="rect">
            <a:avLst/>
          </a:prstGeom>
          <a:solidFill>
            <a:schemeClr val="bg2">
              <a:lumMod val="95000"/>
            </a:schemeClr>
          </a:solidFill>
          <a:ln w="6350">
            <a:noFill/>
            <a:miter lim="800000"/>
            <a:headEnd/>
            <a:tailEnd/>
          </a:ln>
          <a:effectLst/>
        </p:spPr>
        <p:txBody>
          <a:bodyPr anchor="ctr"/>
          <a:lstStyle/>
          <a:p>
            <a:pPr algn="l"/>
            <a:r>
              <a:rPr lang="en-US" sz="1100" dirty="0" smtClean="0">
                <a:latin typeface="Arial" pitchFamily="34" charset="0"/>
                <a:cs typeface="Arial" pitchFamily="34" charset="0"/>
              </a:rPr>
              <a:t>The solution allows and blocks end users from viewing websites from a variety of different categories. </a:t>
            </a:r>
          </a:p>
        </p:txBody>
      </p:sp>
      <p:sp>
        <p:nvSpPr>
          <p:cNvPr id="13" name="Rectangle 12"/>
          <p:cNvSpPr>
            <a:spLocks noChangeArrowheads="1"/>
          </p:cNvSpPr>
          <p:nvPr>
            <p:custDataLst>
              <p:tags r:id="rId4"/>
            </p:custDataLst>
          </p:nvPr>
        </p:nvSpPr>
        <p:spPr bwMode="auto">
          <a:xfrm flipH="1">
            <a:off x="319407" y="3657600"/>
            <a:ext cx="1463040" cy="502920"/>
          </a:xfrm>
          <a:prstGeom prst="rect">
            <a:avLst/>
          </a:prstGeom>
          <a:solidFill>
            <a:schemeClr val="bg2">
              <a:lumMod val="95000"/>
            </a:schemeClr>
          </a:solidFill>
          <a:ln w="25400">
            <a:noFill/>
            <a:miter lim="800000"/>
            <a:headEnd/>
            <a:tailEnd/>
          </a:ln>
          <a:effectLst/>
        </p:spPr>
        <p:txBody>
          <a:bodyPr anchor="ctr"/>
          <a:lstStyle/>
          <a:p>
            <a:pPr algn="l">
              <a:defRPr/>
            </a:pPr>
            <a:r>
              <a:rPr lang="en-US" sz="1100" dirty="0" smtClean="0">
                <a:latin typeface="Arial" pitchFamily="34" charset="0"/>
                <a:cs typeface="Arial" pitchFamily="34" charset="0"/>
              </a:rPr>
              <a:t>URL Filtering</a:t>
            </a:r>
            <a:endParaRPr lang="en-US" sz="1100" dirty="0">
              <a:latin typeface="Arial" pitchFamily="34" charset="0"/>
              <a:cs typeface="Arial" pitchFamily="34" charset="0"/>
            </a:endParaRPr>
          </a:p>
        </p:txBody>
      </p:sp>
      <p:sp>
        <p:nvSpPr>
          <p:cNvPr id="14" name="Flowchart: Stored Data 20"/>
          <p:cNvSpPr>
            <a:spLocks noChangeArrowheads="1"/>
          </p:cNvSpPr>
          <p:nvPr>
            <p:custDataLst>
              <p:tags r:id="rId5"/>
            </p:custDataLst>
          </p:nvPr>
        </p:nvSpPr>
        <p:spPr bwMode="auto">
          <a:xfrm flipH="1">
            <a:off x="1828166" y="2560320"/>
            <a:ext cx="3475354" cy="502920"/>
          </a:xfrm>
          <a:prstGeom prst="rect">
            <a:avLst/>
          </a:prstGeom>
          <a:solidFill>
            <a:schemeClr val="bg2">
              <a:lumMod val="95000"/>
            </a:schemeClr>
          </a:solidFill>
          <a:ln w="6350">
            <a:noFill/>
            <a:miter lim="800000"/>
            <a:headEnd/>
            <a:tailEnd/>
          </a:ln>
          <a:effectLst/>
        </p:spPr>
        <p:txBody>
          <a:bodyPr anchor="ctr"/>
          <a:lstStyle/>
          <a:p>
            <a:pPr algn="l"/>
            <a:r>
              <a:rPr lang="en-US" sz="1100" dirty="0" smtClean="0">
                <a:latin typeface="Arial" pitchFamily="34" charset="0"/>
                <a:cs typeface="Arial" pitchFamily="34" charset="0"/>
              </a:rPr>
              <a:t>The solution can reduce bandwidth usage by controlling uplink and downlink traffic on certain websites and time-based policies. </a:t>
            </a:r>
          </a:p>
        </p:txBody>
      </p:sp>
      <p:sp>
        <p:nvSpPr>
          <p:cNvPr id="15" name="Rectangle 14"/>
          <p:cNvSpPr>
            <a:spLocks noChangeArrowheads="1"/>
          </p:cNvSpPr>
          <p:nvPr>
            <p:custDataLst>
              <p:tags r:id="rId6"/>
            </p:custDataLst>
          </p:nvPr>
        </p:nvSpPr>
        <p:spPr bwMode="auto">
          <a:xfrm flipH="1">
            <a:off x="319407" y="2560320"/>
            <a:ext cx="1463040" cy="502920"/>
          </a:xfrm>
          <a:prstGeom prst="rect">
            <a:avLst/>
          </a:prstGeom>
          <a:solidFill>
            <a:schemeClr val="bg2">
              <a:lumMod val="95000"/>
            </a:schemeClr>
          </a:solidFill>
          <a:ln w="25400">
            <a:noFill/>
            <a:miter lim="800000"/>
            <a:headEnd/>
            <a:tailEnd/>
          </a:ln>
          <a:effectLst/>
        </p:spPr>
        <p:txBody>
          <a:bodyPr anchor="ctr"/>
          <a:lstStyle/>
          <a:p>
            <a:pPr algn="l">
              <a:defRPr/>
            </a:pPr>
            <a:r>
              <a:rPr lang="en-US" sz="1100" dirty="0" smtClean="0">
                <a:latin typeface="Arial" pitchFamily="34" charset="0"/>
                <a:cs typeface="Arial" pitchFamily="34" charset="0"/>
              </a:rPr>
              <a:t>Bandwidth Utilization Management</a:t>
            </a:r>
            <a:endParaRPr lang="en-US" sz="1100" dirty="0">
              <a:latin typeface="Arial" pitchFamily="34" charset="0"/>
              <a:cs typeface="Arial" pitchFamily="34" charset="0"/>
            </a:endParaRPr>
          </a:p>
        </p:txBody>
      </p:sp>
      <p:sp>
        <p:nvSpPr>
          <p:cNvPr id="16" name="Flowchart: Stored Data 19"/>
          <p:cNvSpPr>
            <a:spLocks noChangeArrowheads="1"/>
          </p:cNvSpPr>
          <p:nvPr>
            <p:custDataLst>
              <p:tags r:id="rId7"/>
            </p:custDataLst>
          </p:nvPr>
        </p:nvSpPr>
        <p:spPr bwMode="auto">
          <a:xfrm flipH="1">
            <a:off x="1828167" y="2011362"/>
            <a:ext cx="3474720" cy="502920"/>
          </a:xfrm>
          <a:prstGeom prst="rect">
            <a:avLst/>
          </a:prstGeom>
          <a:solidFill>
            <a:schemeClr val="bg2">
              <a:lumMod val="85000"/>
            </a:schemeClr>
          </a:solidFill>
          <a:ln w="6350">
            <a:noFill/>
            <a:miter lim="800000"/>
            <a:headEnd/>
            <a:tailEnd/>
          </a:ln>
        </p:spPr>
        <p:txBody>
          <a:bodyPr anchor="ctr"/>
          <a:lstStyle/>
          <a:p>
            <a:pPr algn="l"/>
            <a:r>
              <a:rPr lang="en-US" sz="1100" dirty="0" smtClean="0">
                <a:latin typeface="Arial" pitchFamily="34" charset="0"/>
                <a:cs typeface="Arial" pitchFamily="34" charset="0"/>
              </a:rPr>
              <a:t>The solution allows for multi-instance deployments to be managed via a single administrative interface. </a:t>
            </a:r>
          </a:p>
        </p:txBody>
      </p:sp>
      <p:sp>
        <p:nvSpPr>
          <p:cNvPr id="17" name="Rectangle 16"/>
          <p:cNvSpPr>
            <a:spLocks noChangeArrowheads="1"/>
          </p:cNvSpPr>
          <p:nvPr>
            <p:custDataLst>
              <p:tags r:id="rId8"/>
            </p:custDataLst>
          </p:nvPr>
        </p:nvSpPr>
        <p:spPr bwMode="auto">
          <a:xfrm flipH="1">
            <a:off x="319407" y="2011997"/>
            <a:ext cx="1463040" cy="502920"/>
          </a:xfrm>
          <a:prstGeom prst="rect">
            <a:avLst/>
          </a:prstGeom>
          <a:solidFill>
            <a:schemeClr val="bg2">
              <a:lumMod val="85000"/>
            </a:schemeClr>
          </a:solidFill>
          <a:ln w="25400">
            <a:noFill/>
            <a:miter lim="800000"/>
            <a:headEnd/>
            <a:tailEnd/>
          </a:ln>
          <a:effectLst/>
        </p:spPr>
        <p:txBody>
          <a:bodyPr anchor="ctr"/>
          <a:lstStyle/>
          <a:p>
            <a:pPr algn="l">
              <a:defRPr/>
            </a:pPr>
            <a:r>
              <a:rPr lang="en-US" sz="1100" dirty="0" smtClean="0">
                <a:latin typeface="Arial" pitchFamily="34" charset="0"/>
                <a:cs typeface="Arial" pitchFamily="34" charset="0"/>
              </a:rPr>
              <a:t>Clustering</a:t>
            </a:r>
            <a:endParaRPr lang="en-US" sz="1100" dirty="0">
              <a:latin typeface="Arial" pitchFamily="34" charset="0"/>
              <a:cs typeface="Arial" pitchFamily="34" charset="0"/>
            </a:endParaRPr>
          </a:p>
        </p:txBody>
      </p:sp>
      <p:sp>
        <p:nvSpPr>
          <p:cNvPr id="18" name="Flowchart: Stored Data 21"/>
          <p:cNvSpPr>
            <a:spLocks noChangeArrowheads="1"/>
          </p:cNvSpPr>
          <p:nvPr>
            <p:custDataLst>
              <p:tags r:id="rId9"/>
            </p:custDataLst>
          </p:nvPr>
        </p:nvSpPr>
        <p:spPr bwMode="auto">
          <a:xfrm flipH="1">
            <a:off x="1828800" y="4206240"/>
            <a:ext cx="3474720" cy="502920"/>
          </a:xfrm>
          <a:prstGeom prst="rect">
            <a:avLst/>
          </a:prstGeom>
          <a:solidFill>
            <a:schemeClr val="bg2">
              <a:lumMod val="85000"/>
            </a:schemeClr>
          </a:solidFill>
          <a:ln w="6350">
            <a:noFill/>
            <a:miter lim="800000"/>
            <a:headEnd/>
            <a:tailEnd/>
          </a:ln>
          <a:effectLst/>
        </p:spPr>
        <p:txBody>
          <a:bodyPr anchor="ctr"/>
          <a:lstStyle/>
          <a:p>
            <a:pPr algn="l"/>
            <a:r>
              <a:rPr lang="en-US" sz="1100" dirty="0" smtClean="0">
                <a:latin typeface="Arial" pitchFamily="34" charset="0"/>
                <a:cs typeface="Arial" pitchFamily="34" charset="0"/>
              </a:rPr>
              <a:t>The solution can detect the traffic of inbound and outbound malware for multiple payload types and across multiple threat vectors. </a:t>
            </a:r>
          </a:p>
        </p:txBody>
      </p:sp>
      <p:sp>
        <p:nvSpPr>
          <p:cNvPr id="19" name="Rectangle 18"/>
          <p:cNvSpPr>
            <a:spLocks noChangeArrowheads="1"/>
          </p:cNvSpPr>
          <p:nvPr>
            <p:custDataLst>
              <p:tags r:id="rId10"/>
            </p:custDataLst>
          </p:nvPr>
        </p:nvSpPr>
        <p:spPr bwMode="auto">
          <a:xfrm flipH="1">
            <a:off x="320040" y="4206240"/>
            <a:ext cx="1463040" cy="502920"/>
          </a:xfrm>
          <a:prstGeom prst="rect">
            <a:avLst/>
          </a:prstGeom>
          <a:solidFill>
            <a:schemeClr val="bg2">
              <a:lumMod val="85000"/>
            </a:schemeClr>
          </a:solidFill>
          <a:ln w="25400">
            <a:noFill/>
            <a:miter lim="800000"/>
            <a:headEnd/>
            <a:tailEnd/>
          </a:ln>
          <a:effectLst/>
        </p:spPr>
        <p:txBody>
          <a:bodyPr anchor="ctr"/>
          <a:lstStyle/>
          <a:p>
            <a:pPr algn="l">
              <a:defRPr/>
            </a:pPr>
            <a:r>
              <a:rPr lang="en-US" sz="1100" dirty="0" smtClean="0">
                <a:latin typeface="Arial" pitchFamily="34" charset="0"/>
                <a:cs typeface="Arial" pitchFamily="34" charset="0"/>
              </a:rPr>
              <a:t>Real-Time Inbound and Outbound Malware Detection</a:t>
            </a:r>
            <a:endParaRPr lang="en-US" sz="1100" dirty="0">
              <a:latin typeface="Arial" pitchFamily="34" charset="0"/>
              <a:cs typeface="Arial" pitchFamily="34" charset="0"/>
            </a:endParaRPr>
          </a:p>
        </p:txBody>
      </p:sp>
      <p:sp>
        <p:nvSpPr>
          <p:cNvPr id="24" name="Flowchart: Stored Data 19"/>
          <p:cNvSpPr>
            <a:spLocks noChangeArrowheads="1"/>
          </p:cNvSpPr>
          <p:nvPr>
            <p:custDataLst>
              <p:tags r:id="rId11"/>
            </p:custDataLst>
          </p:nvPr>
        </p:nvSpPr>
        <p:spPr bwMode="auto">
          <a:xfrm flipH="1">
            <a:off x="1828800" y="1600200"/>
            <a:ext cx="3474720" cy="365760"/>
          </a:xfrm>
          <a:prstGeom prst="rect">
            <a:avLst/>
          </a:prstGeom>
          <a:solidFill>
            <a:schemeClr val="accent1"/>
          </a:solidFill>
          <a:ln w="6350">
            <a:noFill/>
            <a:miter lim="800000"/>
            <a:headEnd/>
            <a:tailEnd/>
          </a:ln>
        </p:spPr>
        <p:txBody>
          <a:bodyPr anchor="ctr"/>
          <a:lstStyle/>
          <a:p>
            <a:pPr algn="l"/>
            <a:r>
              <a:rPr lang="en-US" sz="1400" b="1" dirty="0" smtClean="0">
                <a:solidFill>
                  <a:srgbClr val="FFFFFF"/>
                </a:solidFill>
                <a:latin typeface="Arial" pitchFamily="34" charset="0"/>
                <a:cs typeface="Arial" pitchFamily="34" charset="0"/>
              </a:rPr>
              <a:t>What it is:</a:t>
            </a:r>
          </a:p>
        </p:txBody>
      </p:sp>
      <p:sp>
        <p:nvSpPr>
          <p:cNvPr id="25" name="Rectangle 24"/>
          <p:cNvSpPr>
            <a:spLocks noChangeArrowheads="1"/>
          </p:cNvSpPr>
          <p:nvPr>
            <p:custDataLst>
              <p:tags r:id="rId12"/>
            </p:custDataLst>
          </p:nvPr>
        </p:nvSpPr>
        <p:spPr bwMode="auto">
          <a:xfrm flipH="1">
            <a:off x="320039" y="1600835"/>
            <a:ext cx="1508127" cy="365760"/>
          </a:xfrm>
          <a:prstGeom prst="rect">
            <a:avLst/>
          </a:prstGeom>
          <a:solidFill>
            <a:schemeClr val="accent1"/>
          </a:solidFill>
          <a:ln w="25400">
            <a:noFill/>
            <a:miter lim="800000"/>
            <a:headEnd/>
            <a:tailEnd/>
          </a:ln>
          <a:effectLst/>
        </p:spPr>
        <p:txBody>
          <a:bodyPr anchor="ctr"/>
          <a:lstStyle/>
          <a:p>
            <a:pPr algn="l">
              <a:defRPr/>
            </a:pPr>
            <a:r>
              <a:rPr lang="en-US" sz="1400" b="1" dirty="0" smtClean="0">
                <a:solidFill>
                  <a:srgbClr val="FFFFFF"/>
                </a:solidFill>
                <a:latin typeface="Arial" pitchFamily="34" charset="0"/>
                <a:cs typeface="Arial" pitchFamily="34" charset="0"/>
              </a:rPr>
              <a:t>Feature</a:t>
            </a:r>
            <a:endParaRPr lang="en-US" sz="1400" b="1" dirty="0">
              <a:solidFill>
                <a:srgbClr val="FFFFFF"/>
              </a:solidFill>
              <a:latin typeface="Arial" pitchFamily="34" charset="0"/>
              <a:cs typeface="Arial" pitchFamily="34" charset="0"/>
            </a:endParaRPr>
          </a:p>
        </p:txBody>
      </p:sp>
      <p:sp>
        <p:nvSpPr>
          <p:cNvPr id="23" name="Rounded Rectangle 22"/>
          <p:cNvSpPr/>
          <p:nvPr>
            <p:custDataLst>
              <p:tags r:id="rId13"/>
            </p:custDataLst>
          </p:nvPr>
        </p:nvSpPr>
        <p:spPr>
          <a:xfrm rot="10800000">
            <a:off x="5486400" y="4343400"/>
            <a:ext cx="3337560"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algn="l"/>
            <a:endParaRPr lang="en-CA" b="1" i="1" dirty="0">
              <a:solidFill>
                <a:srgbClr val="333333"/>
              </a:solidFill>
            </a:endParaRPr>
          </a:p>
        </p:txBody>
      </p:sp>
      <p:pic>
        <p:nvPicPr>
          <p:cNvPr id="22" name="Picture 3">
            <a:hlinkClick r:id="rId17"/>
          </p:cNvPr>
          <p:cNvPicPr>
            <a:picLocks noChangeAspect="1" noChangeArrowheads="1"/>
          </p:cNvPicPr>
          <p:nvPr/>
        </p:nvPicPr>
        <p:blipFill>
          <a:blip r:embed="rId18" cstate="print"/>
          <a:srcRect/>
          <a:stretch>
            <a:fillRect/>
          </a:stretch>
        </p:blipFill>
        <p:spPr bwMode="auto">
          <a:xfrm>
            <a:off x="0" y="6422955"/>
            <a:ext cx="9144000" cy="437555"/>
          </a:xfrm>
          <a:prstGeom prst="rect">
            <a:avLst/>
          </a:prstGeom>
          <a:noFill/>
          <a:ln w="9525">
            <a:noFill/>
            <a:miter lim="800000"/>
            <a:headEnd/>
            <a:tailEnd/>
          </a:ln>
        </p:spPr>
      </p:pic>
      <p:pic>
        <p:nvPicPr>
          <p:cNvPr id="26" name="Picture 25" descr="itrg-logo.png"/>
          <p:cNvPicPr>
            <a:picLocks noChangeAspect="1"/>
          </p:cNvPicPr>
          <p:nvPr/>
        </p:nvPicPr>
        <p:blipFill>
          <a:blip r:embed="rId19" cstate="print"/>
          <a:stretch>
            <a:fillRect/>
          </a:stretch>
        </p:blipFill>
        <p:spPr>
          <a:xfrm>
            <a:off x="7477125" y="6453336"/>
            <a:ext cx="1400175" cy="381000"/>
          </a:xfrm>
          <a:prstGeom prst="rect">
            <a:avLst/>
          </a:prstGeom>
        </p:spPr>
      </p:pic>
    </p:spTree>
    <p:extLst>
      <p:ext uri="{BB962C8B-B14F-4D97-AF65-F5344CB8AC3E}">
        <p14:creationId xmlns:p14="http://schemas.microsoft.com/office/powerpoint/2010/main" val="32004837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p:txBody>
          <a:bodyPr/>
          <a:lstStyle/>
          <a:p>
            <a:r>
              <a:rPr lang="en-US" dirty="0" smtClean="0"/>
              <a:t>Advanced Features are the capabilities that allow for granular market differentiation</a:t>
            </a:r>
            <a:endParaRPr lang="en-US" dirty="0"/>
          </a:p>
        </p:txBody>
      </p:sp>
      <p:sp>
        <p:nvSpPr>
          <p:cNvPr id="43" name="Rectangle 42"/>
          <p:cNvSpPr/>
          <p:nvPr/>
        </p:nvSpPr>
        <p:spPr>
          <a:xfrm>
            <a:off x="323410" y="1541085"/>
            <a:ext cx="3334190" cy="1384995"/>
          </a:xfrm>
          <a:prstGeom prst="rect">
            <a:avLst/>
          </a:prstGeom>
        </p:spPr>
        <p:txBody>
          <a:bodyPr wrap="square">
            <a:spAutoFit/>
          </a:bodyPr>
          <a:lstStyle/>
          <a:p>
            <a:pPr algn="l"/>
            <a:r>
              <a:rPr lang="en-US" sz="1200" dirty="0" smtClean="0">
                <a:solidFill>
                  <a:srgbClr val="333333"/>
                </a:solidFill>
              </a:rPr>
              <a:t>Info-Tech scored each vendor’s features offering as a summation of its individual scores across the listed advanced features. Vendors were given one point for each feature the product inherently provided. Some categories were scored on a more granular scale with vendors receiving half points.</a:t>
            </a:r>
          </a:p>
        </p:txBody>
      </p:sp>
      <p:grpSp>
        <p:nvGrpSpPr>
          <p:cNvPr id="29" name="Group 28"/>
          <p:cNvGrpSpPr/>
          <p:nvPr/>
        </p:nvGrpSpPr>
        <p:grpSpPr>
          <a:xfrm>
            <a:off x="3839847" y="2011362"/>
            <a:ext cx="4984113" cy="3612198"/>
            <a:chOff x="3839847" y="2011362"/>
            <a:chExt cx="4984113" cy="2697798"/>
          </a:xfrm>
        </p:grpSpPr>
        <p:sp>
          <p:nvSpPr>
            <p:cNvPr id="7" name="Flowchart: Stored Data 21"/>
            <p:cNvSpPr>
              <a:spLocks noChangeArrowheads="1"/>
            </p:cNvSpPr>
            <p:nvPr>
              <p:custDataLst>
                <p:tags r:id="rId5"/>
              </p:custDataLst>
            </p:nvPr>
          </p:nvSpPr>
          <p:spPr bwMode="auto">
            <a:xfrm flipH="1">
              <a:off x="5348606" y="2926080"/>
              <a:ext cx="3475354" cy="411480"/>
            </a:xfrm>
            <a:prstGeom prst="rect">
              <a:avLst/>
            </a:prstGeom>
            <a:solidFill>
              <a:schemeClr val="bg2">
                <a:lumMod val="85000"/>
              </a:schemeClr>
            </a:solidFill>
            <a:ln w="6350">
              <a:noFill/>
              <a:miter lim="800000"/>
              <a:headEnd/>
              <a:tailEnd/>
            </a:ln>
            <a:effectLst/>
          </p:spPr>
          <p:txBody>
            <a:bodyPr anchor="ctr"/>
            <a:lstStyle/>
            <a:p>
              <a:pPr algn="l"/>
              <a:r>
                <a:rPr lang="en-US" sz="1200" dirty="0" smtClean="0">
                  <a:latin typeface="Arial" pitchFamily="34" charset="0"/>
                  <a:cs typeface="Arial" pitchFamily="34" charset="0"/>
                </a:rPr>
                <a:t>Inspection of executable files and a behavioral analysis engine performing real-time analysis of web objects using browser code emulation. </a:t>
              </a:r>
            </a:p>
          </p:txBody>
        </p:sp>
        <p:sp>
          <p:nvSpPr>
            <p:cNvPr id="8" name="Rectangle 7"/>
            <p:cNvSpPr>
              <a:spLocks noChangeArrowheads="1"/>
            </p:cNvSpPr>
            <p:nvPr>
              <p:custDataLst>
                <p:tags r:id="rId6"/>
              </p:custDataLst>
            </p:nvPr>
          </p:nvSpPr>
          <p:spPr bwMode="auto">
            <a:xfrm flipH="1">
              <a:off x="3839847" y="2926080"/>
              <a:ext cx="1463040" cy="411480"/>
            </a:xfrm>
            <a:prstGeom prst="rect">
              <a:avLst/>
            </a:prstGeom>
            <a:solidFill>
              <a:schemeClr val="bg2">
                <a:lumMod val="85000"/>
              </a:schemeClr>
            </a:solidFill>
            <a:ln w="25400">
              <a:noFill/>
              <a:miter lim="800000"/>
              <a:headEnd/>
              <a:tailEnd/>
            </a:ln>
            <a:effectLst/>
          </p:spPr>
          <p:txBody>
            <a:bodyPr anchor="ctr"/>
            <a:lstStyle/>
            <a:p>
              <a:pPr algn="l">
                <a:defRPr/>
              </a:pPr>
              <a:r>
                <a:rPr lang="en-US" sz="1200" dirty="0" smtClean="0">
                  <a:latin typeface="Arial" pitchFamily="34" charset="0"/>
                  <a:cs typeface="Arial" pitchFamily="34" charset="0"/>
                </a:rPr>
                <a:t>Advanced Malware Detection</a:t>
              </a:r>
              <a:endParaRPr lang="en-US" sz="1200" dirty="0">
                <a:latin typeface="Arial" pitchFamily="34" charset="0"/>
                <a:cs typeface="Arial" pitchFamily="34" charset="0"/>
              </a:endParaRPr>
            </a:p>
          </p:txBody>
        </p:sp>
        <p:sp>
          <p:nvSpPr>
            <p:cNvPr id="9" name="Flowchart: Stored Data 21"/>
            <p:cNvSpPr>
              <a:spLocks noChangeArrowheads="1"/>
            </p:cNvSpPr>
            <p:nvPr>
              <p:custDataLst>
                <p:tags r:id="rId7"/>
              </p:custDataLst>
            </p:nvPr>
          </p:nvSpPr>
          <p:spPr bwMode="auto">
            <a:xfrm flipH="1">
              <a:off x="5348607" y="3383280"/>
              <a:ext cx="3474720" cy="411480"/>
            </a:xfrm>
            <a:prstGeom prst="rect">
              <a:avLst/>
            </a:prstGeom>
            <a:solidFill>
              <a:schemeClr val="bg2">
                <a:lumMod val="95000"/>
              </a:schemeClr>
            </a:solidFill>
            <a:ln w="6350">
              <a:noFill/>
              <a:miter lim="800000"/>
              <a:headEnd/>
              <a:tailEnd/>
            </a:ln>
            <a:effectLst/>
          </p:spPr>
          <p:txBody>
            <a:bodyPr anchor="ctr"/>
            <a:lstStyle/>
            <a:p>
              <a:pPr algn="l"/>
              <a:r>
                <a:rPr lang="en-US" sz="1200" dirty="0" smtClean="0">
                  <a:latin typeface="Arial" pitchFamily="34" charset="0"/>
                  <a:cs typeface="Arial" pitchFamily="34" charset="0"/>
                </a:rPr>
                <a:t>The solution supports a breadth of enforcement actions across web-based applications. </a:t>
              </a:r>
            </a:p>
          </p:txBody>
        </p:sp>
        <p:sp>
          <p:nvSpPr>
            <p:cNvPr id="10" name="Rectangle 9"/>
            <p:cNvSpPr>
              <a:spLocks noChangeArrowheads="1"/>
            </p:cNvSpPr>
            <p:nvPr>
              <p:custDataLst>
                <p:tags r:id="rId8"/>
              </p:custDataLst>
            </p:nvPr>
          </p:nvSpPr>
          <p:spPr bwMode="auto">
            <a:xfrm flipH="1">
              <a:off x="3839847" y="3383280"/>
              <a:ext cx="1463040" cy="411480"/>
            </a:xfrm>
            <a:prstGeom prst="rect">
              <a:avLst/>
            </a:prstGeom>
            <a:solidFill>
              <a:schemeClr val="bg2">
                <a:lumMod val="95000"/>
              </a:schemeClr>
            </a:solidFill>
            <a:ln w="25400">
              <a:noFill/>
              <a:miter lim="800000"/>
              <a:headEnd/>
              <a:tailEnd/>
            </a:ln>
            <a:effectLst/>
          </p:spPr>
          <p:txBody>
            <a:bodyPr anchor="ctr"/>
            <a:lstStyle/>
            <a:p>
              <a:pPr algn="l">
                <a:defRPr/>
              </a:pPr>
              <a:r>
                <a:rPr lang="en-US" sz="1200" dirty="0" smtClean="0">
                  <a:latin typeface="Arial" pitchFamily="34" charset="0"/>
                  <a:cs typeface="Arial" pitchFamily="34" charset="0"/>
                </a:rPr>
                <a:t>Applications Control</a:t>
              </a:r>
              <a:endParaRPr lang="en-US" sz="1200" dirty="0">
                <a:latin typeface="Arial" pitchFamily="34" charset="0"/>
                <a:cs typeface="Arial" pitchFamily="34" charset="0"/>
              </a:endParaRPr>
            </a:p>
          </p:txBody>
        </p:sp>
        <p:sp>
          <p:nvSpPr>
            <p:cNvPr id="11" name="Flowchart: Stored Data 20"/>
            <p:cNvSpPr>
              <a:spLocks noChangeArrowheads="1"/>
            </p:cNvSpPr>
            <p:nvPr>
              <p:custDataLst>
                <p:tags r:id="rId9"/>
              </p:custDataLst>
            </p:nvPr>
          </p:nvSpPr>
          <p:spPr bwMode="auto">
            <a:xfrm flipH="1">
              <a:off x="5348607" y="2468880"/>
              <a:ext cx="3474720" cy="411480"/>
            </a:xfrm>
            <a:prstGeom prst="rect">
              <a:avLst/>
            </a:prstGeom>
            <a:solidFill>
              <a:schemeClr val="bg2">
                <a:lumMod val="95000"/>
              </a:schemeClr>
            </a:solidFill>
            <a:ln w="6350">
              <a:noFill/>
              <a:miter lim="800000"/>
              <a:headEnd/>
              <a:tailEnd/>
            </a:ln>
            <a:effectLst/>
          </p:spPr>
          <p:txBody>
            <a:bodyPr anchor="ctr"/>
            <a:lstStyle/>
            <a:p>
              <a:pPr algn="l"/>
              <a:r>
                <a:rPr lang="en-US" sz="1200" dirty="0" smtClean="0">
                  <a:latin typeface="Arial" pitchFamily="34" charset="0"/>
                  <a:cs typeface="Arial" pitchFamily="34" charset="0"/>
                </a:rPr>
                <a:t>The solution supports real-time reputation filtering including Secure Socket Layer (SSL) inspection and/or certificate validation. </a:t>
              </a:r>
            </a:p>
          </p:txBody>
        </p:sp>
        <p:sp>
          <p:nvSpPr>
            <p:cNvPr id="12" name="Rectangle 11"/>
            <p:cNvSpPr>
              <a:spLocks noChangeArrowheads="1"/>
            </p:cNvSpPr>
            <p:nvPr>
              <p:custDataLst>
                <p:tags r:id="rId10"/>
              </p:custDataLst>
            </p:nvPr>
          </p:nvSpPr>
          <p:spPr bwMode="auto">
            <a:xfrm flipH="1">
              <a:off x="3839847" y="2468880"/>
              <a:ext cx="1463040" cy="411480"/>
            </a:xfrm>
            <a:prstGeom prst="rect">
              <a:avLst/>
            </a:prstGeom>
            <a:solidFill>
              <a:schemeClr val="bg2">
                <a:lumMod val="95000"/>
              </a:schemeClr>
            </a:solidFill>
            <a:ln w="25400">
              <a:noFill/>
              <a:miter lim="800000"/>
              <a:headEnd/>
              <a:tailEnd/>
            </a:ln>
            <a:effectLst/>
          </p:spPr>
          <p:txBody>
            <a:bodyPr anchor="ctr"/>
            <a:lstStyle/>
            <a:p>
              <a:pPr algn="l">
                <a:defRPr/>
              </a:pPr>
              <a:r>
                <a:rPr lang="en-US" sz="1200" dirty="0" smtClean="0">
                  <a:latin typeface="Arial" pitchFamily="34" charset="0"/>
                  <a:cs typeface="Arial" pitchFamily="34" charset="0"/>
                </a:rPr>
                <a:t>Advanced URL Filtering</a:t>
              </a:r>
              <a:endParaRPr lang="en-US" sz="1200" dirty="0">
                <a:latin typeface="Arial" pitchFamily="34" charset="0"/>
                <a:cs typeface="Arial" pitchFamily="34" charset="0"/>
              </a:endParaRPr>
            </a:p>
          </p:txBody>
        </p:sp>
        <p:sp>
          <p:nvSpPr>
            <p:cNvPr id="13" name="Flowchart: Stored Data 19"/>
            <p:cNvSpPr>
              <a:spLocks noChangeArrowheads="1"/>
            </p:cNvSpPr>
            <p:nvPr>
              <p:custDataLst>
                <p:tags r:id="rId11"/>
              </p:custDataLst>
            </p:nvPr>
          </p:nvSpPr>
          <p:spPr bwMode="auto">
            <a:xfrm flipH="1">
              <a:off x="5348607" y="2011362"/>
              <a:ext cx="3474720" cy="411480"/>
            </a:xfrm>
            <a:prstGeom prst="rect">
              <a:avLst/>
            </a:prstGeom>
            <a:solidFill>
              <a:schemeClr val="bg2">
                <a:lumMod val="85000"/>
              </a:schemeClr>
            </a:solidFill>
            <a:ln w="6350">
              <a:noFill/>
              <a:miter lim="800000"/>
              <a:headEnd/>
              <a:tailEnd/>
            </a:ln>
          </p:spPr>
          <p:txBody>
            <a:bodyPr anchor="ctr"/>
            <a:lstStyle/>
            <a:p>
              <a:pPr algn="l"/>
              <a:r>
                <a:rPr lang="en-US" sz="1200" dirty="0" smtClean="0">
                  <a:latin typeface="Arial" pitchFamily="34" charset="0"/>
                  <a:cs typeface="Arial" pitchFamily="34" charset="0"/>
                </a:rPr>
                <a:t>The solution performs real-time unknown URL categorization supported by an out-of-the-box library of policies.</a:t>
              </a:r>
            </a:p>
          </p:txBody>
        </p:sp>
        <p:sp>
          <p:nvSpPr>
            <p:cNvPr id="14" name="Rectangle 13"/>
            <p:cNvSpPr>
              <a:spLocks noChangeArrowheads="1"/>
            </p:cNvSpPr>
            <p:nvPr>
              <p:custDataLst>
                <p:tags r:id="rId12"/>
              </p:custDataLst>
            </p:nvPr>
          </p:nvSpPr>
          <p:spPr bwMode="auto">
            <a:xfrm flipH="1">
              <a:off x="3839847" y="2011997"/>
              <a:ext cx="1463040" cy="411480"/>
            </a:xfrm>
            <a:prstGeom prst="rect">
              <a:avLst/>
            </a:prstGeom>
            <a:solidFill>
              <a:schemeClr val="bg2">
                <a:lumMod val="85000"/>
              </a:schemeClr>
            </a:solidFill>
            <a:ln w="25400">
              <a:noFill/>
              <a:miter lim="800000"/>
              <a:headEnd/>
              <a:tailEnd/>
            </a:ln>
            <a:effectLst/>
          </p:spPr>
          <p:txBody>
            <a:bodyPr anchor="ctr"/>
            <a:lstStyle/>
            <a:p>
              <a:pPr algn="l">
                <a:defRPr/>
              </a:pPr>
              <a:r>
                <a:rPr lang="en-US" sz="1200" dirty="0" smtClean="0">
                  <a:latin typeface="Arial" pitchFamily="34" charset="0"/>
                  <a:cs typeface="Arial" pitchFamily="34" charset="0"/>
                </a:rPr>
                <a:t>Dynamic URL Categorization</a:t>
              </a:r>
              <a:endParaRPr lang="en-US" sz="1200" dirty="0">
                <a:latin typeface="Arial" pitchFamily="34" charset="0"/>
                <a:cs typeface="Arial" pitchFamily="34" charset="0"/>
              </a:endParaRPr>
            </a:p>
          </p:txBody>
        </p:sp>
        <p:sp>
          <p:nvSpPr>
            <p:cNvPr id="16" name="Flowchart: Stored Data 21"/>
            <p:cNvSpPr>
              <a:spLocks noChangeArrowheads="1"/>
            </p:cNvSpPr>
            <p:nvPr>
              <p:custDataLst>
                <p:tags r:id="rId13"/>
              </p:custDataLst>
            </p:nvPr>
          </p:nvSpPr>
          <p:spPr bwMode="auto">
            <a:xfrm flipH="1">
              <a:off x="5349240" y="3840480"/>
              <a:ext cx="3474720" cy="411480"/>
            </a:xfrm>
            <a:prstGeom prst="rect">
              <a:avLst/>
            </a:prstGeom>
            <a:solidFill>
              <a:schemeClr val="bg2">
                <a:lumMod val="85000"/>
              </a:schemeClr>
            </a:solidFill>
            <a:ln w="6350">
              <a:noFill/>
              <a:miter lim="800000"/>
              <a:headEnd/>
              <a:tailEnd/>
            </a:ln>
            <a:effectLst/>
          </p:spPr>
          <p:txBody>
            <a:bodyPr anchor="ctr"/>
            <a:lstStyle/>
            <a:p>
              <a:pPr algn="l"/>
              <a:r>
                <a:rPr lang="en-US" sz="1200" dirty="0" smtClean="0">
                  <a:latin typeface="Arial" pitchFamily="34" charset="0"/>
                  <a:cs typeface="Arial" pitchFamily="34" charset="0"/>
                </a:rPr>
                <a:t>The solution provides ICAP support, anti-circumvention support, and an auto-record function of all traffic session details. </a:t>
              </a:r>
            </a:p>
          </p:txBody>
        </p:sp>
        <p:sp>
          <p:nvSpPr>
            <p:cNvPr id="17" name="Rectangle 16"/>
            <p:cNvSpPr>
              <a:spLocks noChangeArrowheads="1"/>
            </p:cNvSpPr>
            <p:nvPr>
              <p:custDataLst>
                <p:tags r:id="rId14"/>
              </p:custDataLst>
            </p:nvPr>
          </p:nvSpPr>
          <p:spPr bwMode="auto">
            <a:xfrm flipH="1">
              <a:off x="3840480" y="3840480"/>
              <a:ext cx="1463040" cy="411480"/>
            </a:xfrm>
            <a:prstGeom prst="rect">
              <a:avLst/>
            </a:prstGeom>
            <a:solidFill>
              <a:schemeClr val="bg2">
                <a:lumMod val="85000"/>
              </a:schemeClr>
            </a:solidFill>
            <a:ln w="25400">
              <a:noFill/>
              <a:miter lim="800000"/>
              <a:headEnd/>
              <a:tailEnd/>
            </a:ln>
            <a:effectLst/>
          </p:spPr>
          <p:txBody>
            <a:bodyPr anchor="ctr"/>
            <a:lstStyle/>
            <a:p>
              <a:pPr algn="l">
                <a:defRPr/>
              </a:pPr>
              <a:r>
                <a:rPr lang="en-US" sz="1200" dirty="0" smtClean="0">
                  <a:latin typeface="Arial" pitchFamily="34" charset="0"/>
                  <a:cs typeface="Arial" pitchFamily="34" charset="0"/>
                </a:rPr>
                <a:t>Advanced Applications Control</a:t>
              </a:r>
              <a:endParaRPr lang="en-US" sz="1200" dirty="0">
                <a:latin typeface="Arial" pitchFamily="34" charset="0"/>
                <a:cs typeface="Arial" pitchFamily="34" charset="0"/>
              </a:endParaRPr>
            </a:p>
          </p:txBody>
        </p:sp>
        <p:sp>
          <p:nvSpPr>
            <p:cNvPr id="18" name="Flowchart: Stored Data 21"/>
            <p:cNvSpPr>
              <a:spLocks noChangeArrowheads="1"/>
            </p:cNvSpPr>
            <p:nvPr>
              <p:custDataLst>
                <p:tags r:id="rId15"/>
              </p:custDataLst>
            </p:nvPr>
          </p:nvSpPr>
          <p:spPr bwMode="auto">
            <a:xfrm flipH="1">
              <a:off x="5349240" y="4297680"/>
              <a:ext cx="3474720" cy="411480"/>
            </a:xfrm>
            <a:prstGeom prst="rect">
              <a:avLst/>
            </a:prstGeom>
            <a:solidFill>
              <a:schemeClr val="bg2">
                <a:lumMod val="95000"/>
              </a:schemeClr>
            </a:solidFill>
            <a:ln w="6350">
              <a:noFill/>
              <a:miter lim="800000"/>
              <a:headEnd/>
              <a:tailEnd/>
            </a:ln>
            <a:effectLst/>
          </p:spPr>
          <p:txBody>
            <a:bodyPr anchor="ctr"/>
            <a:lstStyle/>
            <a:p>
              <a:pPr algn="l"/>
              <a:r>
                <a:rPr lang="en-US" sz="1200" dirty="0" smtClean="0">
                  <a:latin typeface="Arial" pitchFamily="34" charset="0"/>
                  <a:cs typeface="Arial" pitchFamily="34" charset="0"/>
                </a:rPr>
                <a:t>The solution provides DLP functionality consisting of sensitive data detection with multiple enforcement actions. </a:t>
              </a:r>
            </a:p>
          </p:txBody>
        </p:sp>
        <p:sp>
          <p:nvSpPr>
            <p:cNvPr id="19" name="Rectangle 18"/>
            <p:cNvSpPr>
              <a:spLocks noChangeArrowheads="1"/>
            </p:cNvSpPr>
            <p:nvPr>
              <p:custDataLst>
                <p:tags r:id="rId16"/>
              </p:custDataLst>
            </p:nvPr>
          </p:nvSpPr>
          <p:spPr bwMode="auto">
            <a:xfrm flipH="1">
              <a:off x="3840480" y="4297680"/>
              <a:ext cx="1463040" cy="411480"/>
            </a:xfrm>
            <a:prstGeom prst="rect">
              <a:avLst/>
            </a:prstGeom>
            <a:solidFill>
              <a:schemeClr val="bg2">
                <a:lumMod val="95000"/>
              </a:schemeClr>
            </a:solidFill>
            <a:ln w="25400">
              <a:noFill/>
              <a:miter lim="800000"/>
              <a:headEnd/>
              <a:tailEnd/>
            </a:ln>
            <a:effectLst/>
          </p:spPr>
          <p:txBody>
            <a:bodyPr anchor="ctr"/>
            <a:lstStyle/>
            <a:p>
              <a:pPr algn="l">
                <a:defRPr/>
              </a:pPr>
              <a:r>
                <a:rPr lang="en-US" sz="1200" dirty="0" smtClean="0">
                  <a:latin typeface="Arial" pitchFamily="34" charset="0"/>
                  <a:cs typeface="Arial" pitchFamily="34" charset="0"/>
                </a:rPr>
                <a:t>DLP Functionality</a:t>
              </a:r>
              <a:endParaRPr lang="en-US" sz="1200" dirty="0">
                <a:latin typeface="Arial" pitchFamily="34" charset="0"/>
                <a:cs typeface="Arial" pitchFamily="34" charset="0"/>
              </a:endParaRPr>
            </a:p>
          </p:txBody>
        </p:sp>
      </p:grpSp>
      <p:sp>
        <p:nvSpPr>
          <p:cNvPr id="30" name="Flowchart: Stored Data 19"/>
          <p:cNvSpPr>
            <a:spLocks noChangeArrowheads="1"/>
          </p:cNvSpPr>
          <p:nvPr>
            <p:custDataLst>
              <p:tags r:id="rId1"/>
            </p:custDataLst>
          </p:nvPr>
        </p:nvSpPr>
        <p:spPr bwMode="auto">
          <a:xfrm flipH="1">
            <a:off x="5349240" y="1600200"/>
            <a:ext cx="3474720" cy="365760"/>
          </a:xfrm>
          <a:prstGeom prst="rect">
            <a:avLst/>
          </a:prstGeom>
          <a:solidFill>
            <a:schemeClr val="accent1"/>
          </a:solidFill>
          <a:ln w="6350">
            <a:noFill/>
            <a:miter lim="800000"/>
            <a:headEnd/>
            <a:tailEnd/>
          </a:ln>
        </p:spPr>
        <p:txBody>
          <a:bodyPr anchor="ctr"/>
          <a:lstStyle/>
          <a:p>
            <a:pPr algn="l"/>
            <a:r>
              <a:rPr lang="en-US" sz="1400" b="1" dirty="0" smtClean="0">
                <a:solidFill>
                  <a:srgbClr val="FFFFFF"/>
                </a:solidFill>
                <a:latin typeface="Arial" pitchFamily="34" charset="0"/>
                <a:cs typeface="Arial" pitchFamily="34" charset="0"/>
              </a:rPr>
              <a:t>What we looked for:</a:t>
            </a:r>
          </a:p>
        </p:txBody>
      </p:sp>
      <p:sp>
        <p:nvSpPr>
          <p:cNvPr id="31" name="Rectangle 30"/>
          <p:cNvSpPr>
            <a:spLocks noChangeArrowheads="1"/>
          </p:cNvSpPr>
          <p:nvPr>
            <p:custDataLst>
              <p:tags r:id="rId2"/>
            </p:custDataLst>
          </p:nvPr>
        </p:nvSpPr>
        <p:spPr bwMode="auto">
          <a:xfrm flipH="1">
            <a:off x="3840479" y="1600835"/>
            <a:ext cx="1508127" cy="365760"/>
          </a:xfrm>
          <a:prstGeom prst="rect">
            <a:avLst/>
          </a:prstGeom>
          <a:solidFill>
            <a:schemeClr val="accent1"/>
          </a:solidFill>
          <a:ln w="25400">
            <a:noFill/>
            <a:miter lim="800000"/>
            <a:headEnd/>
            <a:tailEnd/>
          </a:ln>
          <a:effectLst/>
        </p:spPr>
        <p:txBody>
          <a:bodyPr anchor="ctr"/>
          <a:lstStyle/>
          <a:p>
            <a:pPr algn="l">
              <a:defRPr/>
            </a:pPr>
            <a:r>
              <a:rPr lang="en-US" sz="1400" b="1" dirty="0" smtClean="0">
                <a:solidFill>
                  <a:srgbClr val="FFFFFF"/>
                </a:solidFill>
                <a:latin typeface="Arial" pitchFamily="34" charset="0"/>
                <a:cs typeface="Arial" pitchFamily="34" charset="0"/>
              </a:rPr>
              <a:t>Feature</a:t>
            </a:r>
            <a:endParaRPr lang="en-US" sz="1400" b="1" dirty="0">
              <a:solidFill>
                <a:srgbClr val="FFFFFF"/>
              </a:solidFill>
              <a:latin typeface="Arial" pitchFamily="34" charset="0"/>
              <a:cs typeface="Arial" pitchFamily="34" charset="0"/>
            </a:endParaRPr>
          </a:p>
        </p:txBody>
      </p:sp>
      <p:sp>
        <p:nvSpPr>
          <p:cNvPr id="32" name="Rounded Rectangle 31"/>
          <p:cNvSpPr/>
          <p:nvPr>
            <p:custDataLst>
              <p:tags r:id="rId3"/>
            </p:custDataLst>
          </p:nvPr>
        </p:nvSpPr>
        <p:spPr>
          <a:xfrm rot="10800000">
            <a:off x="320040" y="5166360"/>
            <a:ext cx="3337560"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a:endParaRPr lang="en-CA" b="1" i="1" dirty="0">
              <a:solidFill>
                <a:srgbClr val="333333"/>
              </a:solidFill>
            </a:endParaRPr>
          </a:p>
        </p:txBody>
      </p:sp>
      <p:sp>
        <p:nvSpPr>
          <p:cNvPr id="28" name="Rounded Rectangle 27"/>
          <p:cNvSpPr/>
          <p:nvPr/>
        </p:nvSpPr>
        <p:spPr>
          <a:xfrm>
            <a:off x="3836622" y="1182688"/>
            <a:ext cx="4986703"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CA" b="1" i="1" dirty="0" smtClean="0">
                <a:solidFill>
                  <a:srgbClr val="333333"/>
                </a:solidFill>
              </a:rPr>
              <a:t>Advanced Features</a:t>
            </a:r>
            <a:endParaRPr lang="en-CA" b="1" i="1" dirty="0">
              <a:solidFill>
                <a:srgbClr val="333333"/>
              </a:solidFill>
            </a:endParaRPr>
          </a:p>
        </p:txBody>
      </p:sp>
      <p:sp>
        <p:nvSpPr>
          <p:cNvPr id="33" name="Rounded Rectangle 32"/>
          <p:cNvSpPr/>
          <p:nvPr/>
        </p:nvSpPr>
        <p:spPr>
          <a:xfrm>
            <a:off x="323411" y="1182687"/>
            <a:ext cx="3334190"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CA" b="1" i="1" dirty="0" smtClean="0">
                <a:solidFill>
                  <a:srgbClr val="333333"/>
                </a:solidFill>
              </a:rPr>
              <a:t>Scoring Methodology</a:t>
            </a:r>
            <a:endParaRPr lang="en-CA" b="1" i="1" dirty="0">
              <a:solidFill>
                <a:srgbClr val="333333"/>
              </a:solidFill>
            </a:endParaRPr>
          </a:p>
        </p:txBody>
      </p:sp>
      <p:sp>
        <p:nvSpPr>
          <p:cNvPr id="23" name="TextBox 22"/>
          <p:cNvSpPr txBox="1"/>
          <p:nvPr>
            <p:custDataLst>
              <p:tags r:id="rId4"/>
            </p:custDataLst>
          </p:nvPr>
        </p:nvSpPr>
        <p:spPr>
          <a:xfrm>
            <a:off x="1" y="6246654"/>
            <a:ext cx="9143999" cy="246221"/>
          </a:xfrm>
          <a:prstGeom prst="rect">
            <a:avLst/>
          </a:prstGeom>
          <a:noFill/>
        </p:spPr>
        <p:txBody>
          <a:bodyPr wrap="square" rtlCol="0">
            <a:spAutoFit/>
          </a:bodyPr>
          <a:lstStyle/>
          <a:p>
            <a:r>
              <a:rPr lang="en-US" sz="1000" dirty="0" smtClean="0">
                <a:solidFill>
                  <a:srgbClr val="333333"/>
                </a:solidFill>
                <a:latin typeface="Arial"/>
              </a:rPr>
              <a:t>For an explanation of how Advanced Features are determined, see </a:t>
            </a:r>
            <a:r>
              <a:rPr lang="en-US" sz="1000" dirty="0" smtClean="0">
                <a:solidFill>
                  <a:srgbClr val="333333"/>
                </a:solidFill>
                <a:hlinkClick r:id="" action="ppaction://noaction"/>
              </a:rPr>
              <a:t>Information Presentation – Feature Ranks (Stoplights)</a:t>
            </a:r>
            <a:r>
              <a:rPr lang="en-US" sz="1000" dirty="0" smtClean="0">
                <a:solidFill>
                  <a:srgbClr val="333333"/>
                </a:solidFill>
              </a:rPr>
              <a:t> in the Appendix</a:t>
            </a:r>
            <a:r>
              <a:rPr lang="en-US" sz="1000" dirty="0" smtClean="0">
                <a:solidFill>
                  <a:srgbClr val="333333"/>
                </a:solidFill>
                <a:latin typeface="Arial"/>
              </a:rPr>
              <a:t>.</a:t>
            </a:r>
          </a:p>
        </p:txBody>
      </p:sp>
      <p:pic>
        <p:nvPicPr>
          <p:cNvPr id="25" name="Picture 3">
            <a:hlinkClick r:id="rId19"/>
          </p:cNvPr>
          <p:cNvPicPr>
            <a:picLocks noChangeAspect="1" noChangeArrowheads="1"/>
          </p:cNvPicPr>
          <p:nvPr/>
        </p:nvPicPr>
        <p:blipFill>
          <a:blip r:embed="rId20" cstate="print"/>
          <a:srcRect/>
          <a:stretch>
            <a:fillRect/>
          </a:stretch>
        </p:blipFill>
        <p:spPr bwMode="auto">
          <a:xfrm>
            <a:off x="0" y="6422955"/>
            <a:ext cx="9144000" cy="437555"/>
          </a:xfrm>
          <a:prstGeom prst="rect">
            <a:avLst/>
          </a:prstGeom>
          <a:noFill/>
          <a:ln w="9525">
            <a:noFill/>
            <a:miter lim="800000"/>
            <a:headEnd/>
            <a:tailEnd/>
          </a:ln>
        </p:spPr>
      </p:pic>
      <p:pic>
        <p:nvPicPr>
          <p:cNvPr id="26" name="Picture 25" descr="itrg-logo.png"/>
          <p:cNvPicPr>
            <a:picLocks noChangeAspect="1"/>
          </p:cNvPicPr>
          <p:nvPr/>
        </p:nvPicPr>
        <p:blipFill>
          <a:blip r:embed="rId21" cstate="print"/>
          <a:stretch>
            <a:fillRect/>
          </a:stretch>
        </p:blipFill>
        <p:spPr>
          <a:xfrm>
            <a:off x="7477125" y="6453336"/>
            <a:ext cx="1400175" cy="381000"/>
          </a:xfrm>
          <a:prstGeom prst="rect">
            <a:avLst/>
          </a:prstGeom>
        </p:spPr>
      </p:pic>
    </p:spTree>
    <p:extLst>
      <p:ext uri="{BB962C8B-B14F-4D97-AF65-F5344CB8AC3E}">
        <p14:creationId xmlns:p14="http://schemas.microsoft.com/office/powerpoint/2010/main" val="24315605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p:txBody>
          <a:bodyPr/>
          <a:lstStyle/>
          <a:p>
            <a:r>
              <a:rPr lang="en-US" dirty="0" smtClean="0"/>
              <a:t>Advanced Features are the capabilities that allow for granular market differentiation</a:t>
            </a:r>
            <a:endParaRPr lang="en-US" dirty="0"/>
          </a:p>
        </p:txBody>
      </p:sp>
      <p:sp>
        <p:nvSpPr>
          <p:cNvPr id="43" name="Rectangle 42"/>
          <p:cNvSpPr/>
          <p:nvPr/>
        </p:nvSpPr>
        <p:spPr>
          <a:xfrm>
            <a:off x="323410" y="1541085"/>
            <a:ext cx="3334190" cy="1384995"/>
          </a:xfrm>
          <a:prstGeom prst="rect">
            <a:avLst/>
          </a:prstGeom>
        </p:spPr>
        <p:txBody>
          <a:bodyPr wrap="square">
            <a:spAutoFit/>
          </a:bodyPr>
          <a:lstStyle/>
          <a:p>
            <a:pPr algn="l"/>
            <a:r>
              <a:rPr lang="en-US" sz="1200" dirty="0" smtClean="0">
                <a:solidFill>
                  <a:srgbClr val="333333"/>
                </a:solidFill>
              </a:rPr>
              <a:t>Info-Tech scored each vendor’s features offering as a summation of its individual scores across the listed advanced features. Vendors were given one point for each feature the product inherently provided. Some categories were scored on a more granular scale with vendors receiving half points.</a:t>
            </a:r>
          </a:p>
        </p:txBody>
      </p:sp>
      <p:grpSp>
        <p:nvGrpSpPr>
          <p:cNvPr id="29" name="Group 28"/>
          <p:cNvGrpSpPr/>
          <p:nvPr/>
        </p:nvGrpSpPr>
        <p:grpSpPr>
          <a:xfrm>
            <a:off x="3839847" y="2011362"/>
            <a:ext cx="4983480" cy="2387868"/>
            <a:chOff x="3839847" y="2011362"/>
            <a:chExt cx="4983480" cy="1783398"/>
          </a:xfrm>
        </p:grpSpPr>
        <p:sp>
          <p:nvSpPr>
            <p:cNvPr id="7" name="Flowchart: Stored Data 21"/>
            <p:cNvSpPr>
              <a:spLocks noChangeArrowheads="1"/>
            </p:cNvSpPr>
            <p:nvPr>
              <p:custDataLst>
                <p:tags r:id="rId5"/>
              </p:custDataLst>
            </p:nvPr>
          </p:nvSpPr>
          <p:spPr bwMode="auto">
            <a:xfrm flipH="1">
              <a:off x="5348607" y="2926080"/>
              <a:ext cx="3474720" cy="411480"/>
            </a:xfrm>
            <a:prstGeom prst="rect">
              <a:avLst/>
            </a:prstGeom>
            <a:solidFill>
              <a:schemeClr val="bg2">
                <a:lumMod val="85000"/>
              </a:schemeClr>
            </a:solidFill>
            <a:ln w="6350">
              <a:noFill/>
              <a:miter lim="800000"/>
              <a:headEnd/>
              <a:tailEnd/>
            </a:ln>
            <a:effectLst/>
          </p:spPr>
          <p:txBody>
            <a:bodyPr anchor="ctr"/>
            <a:lstStyle/>
            <a:p>
              <a:pPr algn="l"/>
              <a:r>
                <a:rPr lang="en-US" sz="1200" dirty="0" smtClean="0">
                  <a:latin typeface="Arial" pitchFamily="34" charset="0"/>
                  <a:cs typeface="Arial" pitchFamily="34" charset="0"/>
                </a:rPr>
                <a:t>The solution comes out of the box with a library of customizable policies covering device type, user ID/user group, and multiple attributes.</a:t>
              </a:r>
            </a:p>
          </p:txBody>
        </p:sp>
        <p:sp>
          <p:nvSpPr>
            <p:cNvPr id="8" name="Rectangle 7"/>
            <p:cNvSpPr>
              <a:spLocks noChangeArrowheads="1"/>
            </p:cNvSpPr>
            <p:nvPr>
              <p:custDataLst>
                <p:tags r:id="rId6"/>
              </p:custDataLst>
            </p:nvPr>
          </p:nvSpPr>
          <p:spPr bwMode="auto">
            <a:xfrm flipH="1">
              <a:off x="3839847" y="2926080"/>
              <a:ext cx="1463040" cy="411480"/>
            </a:xfrm>
            <a:prstGeom prst="rect">
              <a:avLst/>
            </a:prstGeom>
            <a:solidFill>
              <a:schemeClr val="bg2">
                <a:lumMod val="85000"/>
              </a:schemeClr>
            </a:solidFill>
            <a:ln w="25400">
              <a:noFill/>
              <a:miter lim="800000"/>
              <a:headEnd/>
              <a:tailEnd/>
            </a:ln>
            <a:effectLst/>
          </p:spPr>
          <p:txBody>
            <a:bodyPr anchor="ctr"/>
            <a:lstStyle/>
            <a:p>
              <a:pPr algn="l">
                <a:defRPr/>
              </a:pPr>
              <a:r>
                <a:rPr lang="en-US" sz="1200" dirty="0" smtClean="0">
                  <a:latin typeface="Arial" pitchFamily="34" charset="0"/>
                  <a:cs typeface="Arial" pitchFamily="34" charset="0"/>
                </a:rPr>
                <a:t>Rule-Based Policy Engine</a:t>
              </a:r>
              <a:endParaRPr lang="en-US" sz="1200" dirty="0">
                <a:latin typeface="Arial" pitchFamily="34" charset="0"/>
                <a:cs typeface="Arial" pitchFamily="34" charset="0"/>
              </a:endParaRPr>
            </a:p>
          </p:txBody>
        </p:sp>
        <p:sp>
          <p:nvSpPr>
            <p:cNvPr id="9" name="Flowchart: Stored Data 21"/>
            <p:cNvSpPr>
              <a:spLocks noChangeArrowheads="1"/>
            </p:cNvSpPr>
            <p:nvPr>
              <p:custDataLst>
                <p:tags r:id="rId7"/>
              </p:custDataLst>
            </p:nvPr>
          </p:nvSpPr>
          <p:spPr bwMode="auto">
            <a:xfrm flipH="1">
              <a:off x="5348606" y="3383280"/>
              <a:ext cx="3474719" cy="411480"/>
            </a:xfrm>
            <a:prstGeom prst="rect">
              <a:avLst/>
            </a:prstGeom>
            <a:solidFill>
              <a:schemeClr val="bg2">
                <a:lumMod val="95000"/>
              </a:schemeClr>
            </a:solidFill>
            <a:ln w="6350">
              <a:noFill/>
              <a:miter lim="800000"/>
              <a:headEnd/>
              <a:tailEnd/>
            </a:ln>
            <a:effectLst/>
          </p:spPr>
          <p:txBody>
            <a:bodyPr anchor="ctr"/>
            <a:lstStyle/>
            <a:p>
              <a:pPr algn="l"/>
              <a:r>
                <a:rPr lang="en-US" sz="1200" dirty="0" smtClean="0">
                  <a:latin typeface="Arial" pitchFamily="34" charset="0"/>
                  <a:cs typeface="Arial" pitchFamily="34" charset="0"/>
                </a:rPr>
                <a:t>Role-based administration with a customizable dashboard, reporting engine integration, and out-of-the-box compliance templates.</a:t>
              </a:r>
            </a:p>
          </p:txBody>
        </p:sp>
        <p:sp>
          <p:nvSpPr>
            <p:cNvPr id="10" name="Rectangle 9"/>
            <p:cNvSpPr>
              <a:spLocks noChangeArrowheads="1"/>
            </p:cNvSpPr>
            <p:nvPr>
              <p:custDataLst>
                <p:tags r:id="rId8"/>
              </p:custDataLst>
            </p:nvPr>
          </p:nvSpPr>
          <p:spPr bwMode="auto">
            <a:xfrm flipH="1">
              <a:off x="3839847" y="3383280"/>
              <a:ext cx="1463040" cy="411480"/>
            </a:xfrm>
            <a:prstGeom prst="rect">
              <a:avLst/>
            </a:prstGeom>
            <a:solidFill>
              <a:schemeClr val="bg2">
                <a:lumMod val="95000"/>
              </a:schemeClr>
            </a:solidFill>
            <a:ln w="25400">
              <a:noFill/>
              <a:miter lim="800000"/>
              <a:headEnd/>
              <a:tailEnd/>
            </a:ln>
            <a:effectLst/>
          </p:spPr>
          <p:txBody>
            <a:bodyPr anchor="ctr"/>
            <a:lstStyle/>
            <a:p>
              <a:pPr algn="l">
                <a:defRPr/>
              </a:pPr>
              <a:r>
                <a:rPr lang="en-US" sz="1200" dirty="0" smtClean="0">
                  <a:latin typeface="Arial" pitchFamily="34" charset="0"/>
                  <a:cs typeface="Arial" pitchFamily="34" charset="0"/>
                </a:rPr>
                <a:t>Reporting</a:t>
              </a:r>
              <a:endParaRPr lang="en-US" sz="1200" dirty="0">
                <a:latin typeface="Arial" pitchFamily="34" charset="0"/>
                <a:cs typeface="Arial" pitchFamily="34" charset="0"/>
              </a:endParaRPr>
            </a:p>
          </p:txBody>
        </p:sp>
        <p:sp>
          <p:nvSpPr>
            <p:cNvPr id="11" name="Flowchart: Stored Data 20"/>
            <p:cNvSpPr>
              <a:spLocks noChangeArrowheads="1"/>
            </p:cNvSpPr>
            <p:nvPr>
              <p:custDataLst>
                <p:tags r:id="rId9"/>
              </p:custDataLst>
            </p:nvPr>
          </p:nvSpPr>
          <p:spPr bwMode="auto">
            <a:xfrm flipH="1">
              <a:off x="5348607" y="2468880"/>
              <a:ext cx="3474720" cy="411480"/>
            </a:xfrm>
            <a:prstGeom prst="rect">
              <a:avLst/>
            </a:prstGeom>
            <a:solidFill>
              <a:schemeClr val="bg2">
                <a:lumMod val="95000"/>
              </a:schemeClr>
            </a:solidFill>
            <a:ln w="6350">
              <a:noFill/>
              <a:miter lim="800000"/>
              <a:headEnd/>
              <a:tailEnd/>
            </a:ln>
            <a:effectLst/>
          </p:spPr>
          <p:txBody>
            <a:bodyPr anchor="ctr"/>
            <a:lstStyle/>
            <a:p>
              <a:pPr algn="l"/>
              <a:r>
                <a:rPr lang="en-US" sz="1200" dirty="0" smtClean="0">
                  <a:latin typeface="Arial" pitchFamily="34" charset="0"/>
                  <a:cs typeface="Arial" pitchFamily="34" charset="0"/>
                </a:rPr>
                <a:t>Multiple </a:t>
              </a:r>
              <a:r>
                <a:rPr lang="en-US" sz="1200" dirty="0" err="1" smtClean="0">
                  <a:latin typeface="Arial" pitchFamily="34" charset="0"/>
                  <a:cs typeface="Arial" pitchFamily="34" charset="0"/>
                </a:rPr>
                <a:t>OSes</a:t>
              </a:r>
              <a:r>
                <a:rPr lang="en-US" sz="1200" dirty="0" smtClean="0">
                  <a:latin typeface="Arial" pitchFamily="34" charset="0"/>
                  <a:cs typeface="Arial" pitchFamily="34" charset="0"/>
                </a:rPr>
                <a:t> are supported and a guest registration portal is supported for public or guest internet access. </a:t>
              </a:r>
            </a:p>
          </p:txBody>
        </p:sp>
        <p:sp>
          <p:nvSpPr>
            <p:cNvPr id="12" name="Rectangle 11"/>
            <p:cNvSpPr>
              <a:spLocks noChangeArrowheads="1"/>
            </p:cNvSpPr>
            <p:nvPr>
              <p:custDataLst>
                <p:tags r:id="rId10"/>
              </p:custDataLst>
            </p:nvPr>
          </p:nvSpPr>
          <p:spPr bwMode="auto">
            <a:xfrm flipH="1">
              <a:off x="3839847" y="2468880"/>
              <a:ext cx="1463040" cy="411480"/>
            </a:xfrm>
            <a:prstGeom prst="rect">
              <a:avLst/>
            </a:prstGeom>
            <a:solidFill>
              <a:schemeClr val="bg2">
                <a:lumMod val="95000"/>
              </a:schemeClr>
            </a:solidFill>
            <a:ln w="25400">
              <a:noFill/>
              <a:miter lim="800000"/>
              <a:headEnd/>
              <a:tailEnd/>
            </a:ln>
            <a:effectLst/>
          </p:spPr>
          <p:txBody>
            <a:bodyPr anchor="ctr"/>
            <a:lstStyle/>
            <a:p>
              <a:pPr algn="l">
                <a:defRPr/>
              </a:pPr>
              <a:r>
                <a:rPr lang="en-US" sz="1200" dirty="0" smtClean="0">
                  <a:latin typeface="Arial" pitchFamily="34" charset="0"/>
                  <a:cs typeface="Arial" pitchFamily="34" charset="0"/>
                </a:rPr>
                <a:t>Mobile Device Support</a:t>
              </a:r>
              <a:endParaRPr lang="en-US" sz="1200" dirty="0">
                <a:latin typeface="Arial" pitchFamily="34" charset="0"/>
                <a:cs typeface="Arial" pitchFamily="34" charset="0"/>
              </a:endParaRPr>
            </a:p>
          </p:txBody>
        </p:sp>
        <p:sp>
          <p:nvSpPr>
            <p:cNvPr id="13" name="Flowchart: Stored Data 19"/>
            <p:cNvSpPr>
              <a:spLocks noChangeArrowheads="1"/>
            </p:cNvSpPr>
            <p:nvPr>
              <p:custDataLst>
                <p:tags r:id="rId11"/>
              </p:custDataLst>
            </p:nvPr>
          </p:nvSpPr>
          <p:spPr bwMode="auto">
            <a:xfrm flipH="1">
              <a:off x="5348607" y="2011362"/>
              <a:ext cx="3474720" cy="411480"/>
            </a:xfrm>
            <a:prstGeom prst="rect">
              <a:avLst/>
            </a:prstGeom>
            <a:solidFill>
              <a:schemeClr val="bg2">
                <a:lumMod val="85000"/>
              </a:schemeClr>
            </a:solidFill>
            <a:ln w="6350">
              <a:noFill/>
              <a:miter lim="800000"/>
              <a:headEnd/>
              <a:tailEnd/>
            </a:ln>
          </p:spPr>
          <p:txBody>
            <a:bodyPr anchor="ctr"/>
            <a:lstStyle/>
            <a:p>
              <a:pPr algn="l"/>
              <a:r>
                <a:rPr lang="en-US" sz="1200" dirty="0" smtClean="0">
                  <a:latin typeface="Arial" pitchFamily="34" charset="0"/>
                  <a:cs typeface="Arial" pitchFamily="34" charset="0"/>
                </a:rPr>
                <a:t>The solution supports integration with NAC, SIEM and AD or LDAP product offerings. </a:t>
              </a:r>
            </a:p>
          </p:txBody>
        </p:sp>
        <p:sp>
          <p:nvSpPr>
            <p:cNvPr id="14" name="Rectangle 13"/>
            <p:cNvSpPr>
              <a:spLocks noChangeArrowheads="1"/>
            </p:cNvSpPr>
            <p:nvPr>
              <p:custDataLst>
                <p:tags r:id="rId12"/>
              </p:custDataLst>
            </p:nvPr>
          </p:nvSpPr>
          <p:spPr bwMode="auto">
            <a:xfrm flipH="1">
              <a:off x="3839847" y="2011997"/>
              <a:ext cx="1463040" cy="411480"/>
            </a:xfrm>
            <a:prstGeom prst="rect">
              <a:avLst/>
            </a:prstGeom>
            <a:solidFill>
              <a:schemeClr val="bg2">
                <a:lumMod val="85000"/>
              </a:schemeClr>
            </a:solidFill>
            <a:ln w="25400">
              <a:noFill/>
              <a:miter lim="800000"/>
              <a:headEnd/>
              <a:tailEnd/>
            </a:ln>
            <a:effectLst/>
          </p:spPr>
          <p:txBody>
            <a:bodyPr anchor="ctr"/>
            <a:lstStyle/>
            <a:p>
              <a:pPr algn="l">
                <a:defRPr/>
              </a:pPr>
              <a:r>
                <a:rPr lang="en-US" sz="1200" dirty="0" smtClean="0">
                  <a:latin typeface="Arial" pitchFamily="34" charset="0"/>
                  <a:cs typeface="Arial" pitchFamily="34" charset="0"/>
                </a:rPr>
                <a:t>Integration</a:t>
              </a:r>
              <a:endParaRPr lang="en-US" sz="1200" dirty="0">
                <a:latin typeface="Arial" pitchFamily="34" charset="0"/>
                <a:cs typeface="Arial" pitchFamily="34" charset="0"/>
              </a:endParaRPr>
            </a:p>
          </p:txBody>
        </p:sp>
      </p:grpSp>
      <p:sp>
        <p:nvSpPr>
          <p:cNvPr id="30" name="Flowchart: Stored Data 19"/>
          <p:cNvSpPr>
            <a:spLocks noChangeArrowheads="1"/>
          </p:cNvSpPr>
          <p:nvPr>
            <p:custDataLst>
              <p:tags r:id="rId1"/>
            </p:custDataLst>
          </p:nvPr>
        </p:nvSpPr>
        <p:spPr bwMode="auto">
          <a:xfrm flipH="1">
            <a:off x="5349240" y="1600200"/>
            <a:ext cx="3474720" cy="365760"/>
          </a:xfrm>
          <a:prstGeom prst="rect">
            <a:avLst/>
          </a:prstGeom>
          <a:solidFill>
            <a:schemeClr val="accent1"/>
          </a:solidFill>
          <a:ln w="6350">
            <a:noFill/>
            <a:miter lim="800000"/>
            <a:headEnd/>
            <a:tailEnd/>
          </a:ln>
        </p:spPr>
        <p:txBody>
          <a:bodyPr anchor="ctr"/>
          <a:lstStyle/>
          <a:p>
            <a:pPr algn="l"/>
            <a:r>
              <a:rPr lang="en-US" sz="1400" b="1" dirty="0" smtClean="0">
                <a:solidFill>
                  <a:srgbClr val="FFFFFF"/>
                </a:solidFill>
                <a:latin typeface="Arial" pitchFamily="34" charset="0"/>
                <a:cs typeface="Arial" pitchFamily="34" charset="0"/>
              </a:rPr>
              <a:t>What we looked for:</a:t>
            </a:r>
          </a:p>
        </p:txBody>
      </p:sp>
      <p:sp>
        <p:nvSpPr>
          <p:cNvPr id="31" name="Rectangle 30"/>
          <p:cNvSpPr>
            <a:spLocks noChangeArrowheads="1"/>
          </p:cNvSpPr>
          <p:nvPr>
            <p:custDataLst>
              <p:tags r:id="rId2"/>
            </p:custDataLst>
          </p:nvPr>
        </p:nvSpPr>
        <p:spPr bwMode="auto">
          <a:xfrm flipH="1">
            <a:off x="3840479" y="1600835"/>
            <a:ext cx="1508127" cy="365760"/>
          </a:xfrm>
          <a:prstGeom prst="rect">
            <a:avLst/>
          </a:prstGeom>
          <a:solidFill>
            <a:schemeClr val="accent1"/>
          </a:solidFill>
          <a:ln w="25400">
            <a:noFill/>
            <a:miter lim="800000"/>
            <a:headEnd/>
            <a:tailEnd/>
          </a:ln>
          <a:effectLst/>
        </p:spPr>
        <p:txBody>
          <a:bodyPr anchor="ctr"/>
          <a:lstStyle/>
          <a:p>
            <a:pPr algn="l">
              <a:defRPr/>
            </a:pPr>
            <a:r>
              <a:rPr lang="en-US" sz="1400" b="1" dirty="0" smtClean="0">
                <a:solidFill>
                  <a:srgbClr val="FFFFFF"/>
                </a:solidFill>
                <a:latin typeface="Arial" pitchFamily="34" charset="0"/>
                <a:cs typeface="Arial" pitchFamily="34" charset="0"/>
              </a:rPr>
              <a:t>Feature</a:t>
            </a:r>
            <a:endParaRPr lang="en-US" sz="1400" b="1" dirty="0">
              <a:solidFill>
                <a:srgbClr val="FFFFFF"/>
              </a:solidFill>
              <a:latin typeface="Arial" pitchFamily="34" charset="0"/>
              <a:cs typeface="Arial" pitchFamily="34" charset="0"/>
            </a:endParaRPr>
          </a:p>
        </p:txBody>
      </p:sp>
      <p:sp>
        <p:nvSpPr>
          <p:cNvPr id="32" name="Rounded Rectangle 31"/>
          <p:cNvSpPr/>
          <p:nvPr>
            <p:custDataLst>
              <p:tags r:id="rId3"/>
            </p:custDataLst>
          </p:nvPr>
        </p:nvSpPr>
        <p:spPr>
          <a:xfrm rot="10800000">
            <a:off x="320040" y="5166360"/>
            <a:ext cx="3337560"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a:endParaRPr lang="en-CA" b="1" i="1" dirty="0">
              <a:solidFill>
                <a:srgbClr val="333333"/>
              </a:solidFill>
            </a:endParaRPr>
          </a:p>
        </p:txBody>
      </p:sp>
      <p:sp>
        <p:nvSpPr>
          <p:cNvPr id="28" name="Rounded Rectangle 27"/>
          <p:cNvSpPr/>
          <p:nvPr/>
        </p:nvSpPr>
        <p:spPr>
          <a:xfrm>
            <a:off x="3836622" y="1182688"/>
            <a:ext cx="4986703"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CA" b="1" i="1" dirty="0" smtClean="0">
                <a:solidFill>
                  <a:srgbClr val="333333"/>
                </a:solidFill>
              </a:rPr>
              <a:t>Advanced Features</a:t>
            </a:r>
            <a:endParaRPr lang="en-CA" b="1" i="1" dirty="0">
              <a:solidFill>
                <a:srgbClr val="333333"/>
              </a:solidFill>
            </a:endParaRPr>
          </a:p>
        </p:txBody>
      </p:sp>
      <p:sp>
        <p:nvSpPr>
          <p:cNvPr id="33" name="Rounded Rectangle 32"/>
          <p:cNvSpPr/>
          <p:nvPr/>
        </p:nvSpPr>
        <p:spPr>
          <a:xfrm>
            <a:off x="323411" y="1182687"/>
            <a:ext cx="3334190"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CA" b="1" i="1" dirty="0" smtClean="0">
                <a:solidFill>
                  <a:srgbClr val="333333"/>
                </a:solidFill>
              </a:rPr>
              <a:t>Scoring Methodology</a:t>
            </a:r>
            <a:endParaRPr lang="en-CA" b="1" i="1" dirty="0">
              <a:solidFill>
                <a:srgbClr val="333333"/>
              </a:solidFill>
            </a:endParaRPr>
          </a:p>
        </p:txBody>
      </p:sp>
      <p:sp>
        <p:nvSpPr>
          <p:cNvPr id="23" name="TextBox 22"/>
          <p:cNvSpPr txBox="1"/>
          <p:nvPr>
            <p:custDataLst>
              <p:tags r:id="rId4"/>
            </p:custDataLst>
          </p:nvPr>
        </p:nvSpPr>
        <p:spPr>
          <a:xfrm>
            <a:off x="1" y="6246654"/>
            <a:ext cx="9143999" cy="246221"/>
          </a:xfrm>
          <a:prstGeom prst="rect">
            <a:avLst/>
          </a:prstGeom>
          <a:noFill/>
        </p:spPr>
        <p:txBody>
          <a:bodyPr wrap="square" rtlCol="0">
            <a:spAutoFit/>
          </a:bodyPr>
          <a:lstStyle/>
          <a:p>
            <a:r>
              <a:rPr lang="en-US" sz="1000" dirty="0" smtClean="0">
                <a:solidFill>
                  <a:srgbClr val="333333"/>
                </a:solidFill>
                <a:latin typeface="Arial"/>
              </a:rPr>
              <a:t>For an explanation of how Advanced Features are determined, see </a:t>
            </a:r>
            <a:r>
              <a:rPr lang="en-US" sz="1000" dirty="0" smtClean="0">
                <a:solidFill>
                  <a:srgbClr val="333333"/>
                </a:solidFill>
                <a:hlinkClick r:id="" action="ppaction://noaction"/>
              </a:rPr>
              <a:t>Information Presentation – Feature Ranks (Stoplights)</a:t>
            </a:r>
            <a:r>
              <a:rPr lang="en-US" sz="1000" dirty="0" smtClean="0">
                <a:solidFill>
                  <a:srgbClr val="333333"/>
                </a:solidFill>
              </a:rPr>
              <a:t> in the Appendix</a:t>
            </a:r>
            <a:r>
              <a:rPr lang="en-US" sz="1000" dirty="0" smtClean="0">
                <a:solidFill>
                  <a:srgbClr val="333333"/>
                </a:solidFill>
                <a:latin typeface="Arial"/>
              </a:rPr>
              <a:t>.</a:t>
            </a:r>
          </a:p>
        </p:txBody>
      </p:sp>
      <p:pic>
        <p:nvPicPr>
          <p:cNvPr id="19" name="Picture 3">
            <a:hlinkClick r:id="rId15"/>
          </p:cNvPr>
          <p:cNvPicPr>
            <a:picLocks noChangeAspect="1" noChangeArrowheads="1"/>
          </p:cNvPicPr>
          <p:nvPr/>
        </p:nvPicPr>
        <p:blipFill>
          <a:blip r:embed="rId16" cstate="print"/>
          <a:srcRect/>
          <a:stretch>
            <a:fillRect/>
          </a:stretch>
        </p:blipFill>
        <p:spPr bwMode="auto">
          <a:xfrm>
            <a:off x="0" y="6422955"/>
            <a:ext cx="9144000" cy="437555"/>
          </a:xfrm>
          <a:prstGeom prst="rect">
            <a:avLst/>
          </a:prstGeom>
          <a:noFill/>
          <a:ln w="9525">
            <a:noFill/>
            <a:miter lim="800000"/>
            <a:headEnd/>
            <a:tailEnd/>
          </a:ln>
        </p:spPr>
      </p:pic>
      <p:pic>
        <p:nvPicPr>
          <p:cNvPr id="20" name="Picture 19" descr="itrg-logo.png"/>
          <p:cNvPicPr>
            <a:picLocks noChangeAspect="1"/>
          </p:cNvPicPr>
          <p:nvPr/>
        </p:nvPicPr>
        <p:blipFill>
          <a:blip r:embed="rId17" cstate="print"/>
          <a:stretch>
            <a:fillRect/>
          </a:stretch>
        </p:blipFill>
        <p:spPr>
          <a:xfrm>
            <a:off x="7477125" y="6453336"/>
            <a:ext cx="1400175" cy="381000"/>
          </a:xfrm>
          <a:prstGeom prst="rect">
            <a:avLst/>
          </a:prstGeom>
        </p:spPr>
      </p:pic>
    </p:spTree>
    <p:extLst>
      <p:ext uri="{BB962C8B-B14F-4D97-AF65-F5344CB8AC3E}">
        <p14:creationId xmlns:p14="http://schemas.microsoft.com/office/powerpoint/2010/main" val="5048309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 name="Object 6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035547" name="think-cell Slide" r:id="rId17" imgW="360" imgH="360" progId="TCLayout.ActiveDocument.1">
                  <p:embed/>
                </p:oleObj>
              </mc:Choice>
              <mc:Fallback>
                <p:oleObj name="think-cell Slide" r:id="rId17" imgW="360" imgH="360" progId="TCLayout.ActiveDocument.1">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2" name="Round Single Corner Rectangle 61"/>
          <p:cNvSpPr/>
          <p:nvPr>
            <p:custDataLst>
              <p:tags r:id="rId3"/>
            </p:custDataLst>
          </p:nvPr>
        </p:nvSpPr>
        <p:spPr>
          <a:xfrm rot="10800000" flipH="1">
            <a:off x="1" y="2423160"/>
            <a:ext cx="2697480" cy="822960"/>
          </a:xfrm>
          <a:prstGeom prst="round1Rect">
            <a:avLst/>
          </a:prstGeom>
          <a:solidFill>
            <a:schemeClr val="accent3"/>
          </a:solidFill>
          <a:ln w="9525">
            <a:solidFill>
              <a:schemeClr val="accent3">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a:solidFill>
                <a:srgbClr val="FFFFFF"/>
              </a:solidFill>
            </a:endParaRPr>
          </a:p>
        </p:txBody>
      </p:sp>
      <p:sp>
        <p:nvSpPr>
          <p:cNvPr id="2" name="Text Placeholder 1"/>
          <p:cNvSpPr>
            <a:spLocks noGrp="1"/>
          </p:cNvSpPr>
          <p:nvPr>
            <p:ph type="body" sz="quarter" idx="19"/>
            <p:custDataLst>
              <p:tags r:id="rId4"/>
            </p:custDataLst>
          </p:nvPr>
        </p:nvSpPr>
        <p:spPr>
          <a:xfrm>
            <a:off x="320040" y="1188720"/>
            <a:ext cx="8503285" cy="657225"/>
          </a:xfrm>
        </p:spPr>
        <p:txBody>
          <a:bodyPr/>
          <a:lstStyle/>
          <a:p>
            <a:r>
              <a:rPr lang="en-US" dirty="0"/>
              <a:t>The broadest </a:t>
            </a:r>
            <a:r>
              <a:rPr lang="en-US" dirty="0" smtClean="0"/>
              <a:t>feature </a:t>
            </a:r>
            <a:r>
              <a:rPr lang="en-US" dirty="0"/>
              <a:t>functionality is required for total risk </a:t>
            </a:r>
            <a:r>
              <a:rPr lang="en-US" dirty="0" smtClean="0"/>
              <a:t>management of web usage.</a:t>
            </a:r>
            <a:endParaRPr lang="en-US" dirty="0"/>
          </a:p>
        </p:txBody>
      </p:sp>
      <p:sp>
        <p:nvSpPr>
          <p:cNvPr id="3" name="Title 2"/>
          <p:cNvSpPr>
            <a:spLocks noGrp="1"/>
          </p:cNvSpPr>
          <p:nvPr>
            <p:ph type="title"/>
            <p:custDataLst>
              <p:tags r:id="rId5"/>
            </p:custDataLst>
          </p:nvPr>
        </p:nvSpPr>
        <p:spPr>
          <a:xfrm>
            <a:off x="248696" y="260648"/>
            <a:ext cx="8625780" cy="864096"/>
          </a:xfrm>
        </p:spPr>
        <p:txBody>
          <a:bodyPr/>
          <a:lstStyle/>
          <a:p>
            <a:r>
              <a:rPr lang="en-US" dirty="0" smtClean="0"/>
              <a:t>Complete detection, control, and applicability of your web usage complemented by granular visibility is needed today</a:t>
            </a:r>
            <a:endParaRPr lang="en-US" dirty="0"/>
          </a:p>
        </p:txBody>
      </p:sp>
      <p:sp>
        <p:nvSpPr>
          <p:cNvPr id="38" name="Rounded Rectangle 37"/>
          <p:cNvSpPr/>
          <p:nvPr>
            <p:custDataLst>
              <p:tags r:id="rId6"/>
            </p:custDataLst>
          </p:nvPr>
        </p:nvSpPr>
        <p:spPr>
          <a:xfrm>
            <a:off x="320676" y="3383280"/>
            <a:ext cx="2605087"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b="1" i="1" dirty="0" smtClean="0">
                <a:solidFill>
                  <a:srgbClr val="333333"/>
                </a:solidFill>
              </a:rPr>
              <a:t>Why Scenarios?</a:t>
            </a:r>
            <a:endParaRPr lang="en-CA" b="1" i="1" dirty="0">
              <a:solidFill>
                <a:srgbClr val="333333"/>
              </a:solidFill>
            </a:endParaRPr>
          </a:p>
        </p:txBody>
      </p:sp>
      <p:sp>
        <p:nvSpPr>
          <p:cNvPr id="39" name="Rectangle 38"/>
          <p:cNvSpPr/>
          <p:nvPr>
            <p:custDataLst>
              <p:tags r:id="rId7"/>
            </p:custDataLst>
          </p:nvPr>
        </p:nvSpPr>
        <p:spPr>
          <a:xfrm>
            <a:off x="320676" y="3748825"/>
            <a:ext cx="2605087" cy="2123658"/>
          </a:xfrm>
          <a:prstGeom prst="rect">
            <a:avLst/>
          </a:prstGeom>
        </p:spPr>
        <p:txBody>
          <a:bodyPr wrap="square">
            <a:spAutoFit/>
          </a:bodyPr>
          <a:lstStyle/>
          <a:p>
            <a:pPr algn="l"/>
            <a:r>
              <a:rPr lang="en-US" sz="1200" dirty="0" smtClean="0">
                <a:solidFill>
                  <a:srgbClr val="333333"/>
                </a:solidFill>
              </a:rPr>
              <a:t>In reviewing the products included in each Vendor </a:t>
            </a:r>
            <a:r>
              <a:rPr lang="en-US" sz="1200" dirty="0" err="1" smtClean="0">
                <a:solidFill>
                  <a:srgbClr val="333333"/>
                </a:solidFill>
              </a:rPr>
              <a:t>Landscape</a:t>
            </a:r>
            <a:r>
              <a:rPr lang="en-US" sz="1200" baseline="30000" dirty="0" err="1" smtClean="0">
                <a:solidFill>
                  <a:srgbClr val="333333"/>
                </a:solidFill>
              </a:rPr>
              <a:t>TM</a:t>
            </a:r>
            <a:r>
              <a:rPr lang="en-US" sz="1200" dirty="0" smtClean="0">
                <a:solidFill>
                  <a:srgbClr val="333333"/>
                </a:solidFill>
              </a:rPr>
              <a:t>, certain use cases come to the forefront. Whether those use cases are defined by applicability in certain locations, relevance for certain industries, or as strengths in delivering a specific capability, Info-Tech recognizes those use cases as Scenarios, and calls attention to them where they exist.</a:t>
            </a:r>
          </a:p>
        </p:txBody>
      </p:sp>
      <p:sp>
        <p:nvSpPr>
          <p:cNvPr id="40" name="Rounded Rectangle 39"/>
          <p:cNvSpPr/>
          <p:nvPr>
            <p:custDataLst>
              <p:tags r:id="rId8"/>
            </p:custDataLst>
          </p:nvPr>
        </p:nvSpPr>
        <p:spPr>
          <a:xfrm rot="10800000">
            <a:off x="320040" y="5852160"/>
            <a:ext cx="2605723"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algn="l"/>
            <a:endParaRPr lang="en-CA" b="1" i="1" dirty="0">
              <a:solidFill>
                <a:srgbClr val="333333"/>
              </a:solidFill>
            </a:endParaRPr>
          </a:p>
        </p:txBody>
      </p:sp>
      <p:sp>
        <p:nvSpPr>
          <p:cNvPr id="56" name="TextBox 55"/>
          <p:cNvSpPr txBox="1"/>
          <p:nvPr>
            <p:custDataLst>
              <p:tags r:id="rId9"/>
            </p:custDataLst>
          </p:nvPr>
        </p:nvSpPr>
        <p:spPr>
          <a:xfrm>
            <a:off x="367386" y="2821970"/>
            <a:ext cx="344967" cy="400110"/>
          </a:xfrm>
          <a:prstGeom prst="rect">
            <a:avLst/>
          </a:prstGeom>
          <a:noFill/>
        </p:spPr>
        <p:txBody>
          <a:bodyPr wrap="none" anchor="b">
            <a:spAutoFit/>
          </a:bodyPr>
          <a:lstStyle/>
          <a:p>
            <a:pPr>
              <a:defRPr/>
            </a:pPr>
            <a:r>
              <a:rPr lang="en-US" sz="2000" b="1" i="1" dirty="0">
                <a:solidFill>
                  <a:srgbClr val="FFFFFF"/>
                </a:solidFill>
                <a:latin typeface="Georgia"/>
              </a:rPr>
              <a:t>3</a:t>
            </a:r>
          </a:p>
        </p:txBody>
      </p:sp>
      <p:sp>
        <p:nvSpPr>
          <p:cNvPr id="61" name="Round Single Corner Rectangle 60"/>
          <p:cNvSpPr/>
          <p:nvPr>
            <p:custDataLst>
              <p:tags r:id="rId10"/>
            </p:custDataLst>
          </p:nvPr>
        </p:nvSpPr>
        <p:spPr>
          <a:xfrm rot="10800000" flipH="1">
            <a:off x="1" y="2137911"/>
            <a:ext cx="2971800" cy="822960"/>
          </a:xfrm>
          <a:prstGeom prst="round1Rect">
            <a:avLst/>
          </a:prstGeom>
          <a:solidFill>
            <a:schemeClr val="accent3"/>
          </a:solidFill>
          <a:ln w="9525">
            <a:solidFill>
              <a:schemeClr val="accent3">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a:solidFill>
                <a:srgbClr val="FFFFFF"/>
              </a:solidFill>
            </a:endParaRPr>
          </a:p>
        </p:txBody>
      </p:sp>
      <p:sp>
        <p:nvSpPr>
          <p:cNvPr id="58" name="TextBox 57"/>
          <p:cNvSpPr txBox="1"/>
          <p:nvPr>
            <p:custDataLst>
              <p:tags r:id="rId11"/>
            </p:custDataLst>
          </p:nvPr>
        </p:nvSpPr>
        <p:spPr>
          <a:xfrm>
            <a:off x="387331" y="2534900"/>
            <a:ext cx="344967" cy="400110"/>
          </a:xfrm>
          <a:prstGeom prst="rect">
            <a:avLst/>
          </a:prstGeom>
          <a:noFill/>
        </p:spPr>
        <p:txBody>
          <a:bodyPr wrap="none" anchor="b">
            <a:spAutoFit/>
          </a:bodyPr>
          <a:lstStyle/>
          <a:p>
            <a:pPr>
              <a:defRPr/>
            </a:pPr>
            <a:r>
              <a:rPr lang="en-US" sz="2000" b="1" i="1" dirty="0">
                <a:solidFill>
                  <a:srgbClr val="FFFFFF"/>
                </a:solidFill>
                <a:latin typeface="Georgia"/>
              </a:rPr>
              <a:t>2</a:t>
            </a:r>
          </a:p>
        </p:txBody>
      </p:sp>
      <p:sp>
        <p:nvSpPr>
          <p:cNvPr id="59" name="TextBox 58"/>
          <p:cNvSpPr txBox="1"/>
          <p:nvPr>
            <p:custDataLst>
              <p:tags r:id="rId12"/>
            </p:custDataLst>
          </p:nvPr>
        </p:nvSpPr>
        <p:spPr>
          <a:xfrm>
            <a:off x="0" y="1864778"/>
            <a:ext cx="3635896" cy="823912"/>
          </a:xfrm>
          <a:prstGeom prst="homePlate">
            <a:avLst>
              <a:gd name="adj" fmla="val 47046"/>
            </a:avLst>
          </a:prstGeom>
          <a:solidFill>
            <a:srgbClr val="C77709"/>
          </a:solidFill>
          <a:ln w="12700">
            <a:noFill/>
          </a:ln>
        </p:spPr>
        <p:txBody>
          <a:bodyPr anchor="ctr"/>
          <a:lstStyle/>
          <a:p>
            <a:pPr marL="690563" algn="l">
              <a:defRPr/>
            </a:pPr>
            <a:r>
              <a:rPr lang="en-US" sz="1600" b="1" dirty="0" smtClean="0">
                <a:latin typeface="Arial"/>
              </a:rPr>
              <a:t>Total Risk Management</a:t>
            </a:r>
            <a:endParaRPr lang="en-US" sz="1600" b="1" dirty="0">
              <a:latin typeface="Arial"/>
            </a:endParaRPr>
          </a:p>
        </p:txBody>
      </p:sp>
      <p:sp>
        <p:nvSpPr>
          <p:cNvPr id="60" name="TextBox 59"/>
          <p:cNvSpPr txBox="1"/>
          <p:nvPr>
            <p:custDataLst>
              <p:tags r:id="rId13"/>
            </p:custDataLst>
          </p:nvPr>
        </p:nvSpPr>
        <p:spPr>
          <a:xfrm>
            <a:off x="248696" y="1737360"/>
            <a:ext cx="482824" cy="923330"/>
          </a:xfrm>
          <a:prstGeom prst="rect">
            <a:avLst/>
          </a:prstGeom>
          <a:noFill/>
        </p:spPr>
        <p:txBody>
          <a:bodyPr wrap="none">
            <a:spAutoFit/>
          </a:bodyPr>
          <a:lstStyle/>
          <a:p>
            <a:pPr>
              <a:defRPr/>
            </a:pPr>
            <a:r>
              <a:rPr lang="en-US" sz="5400" i="1" dirty="0">
                <a:solidFill>
                  <a:srgbClr val="333333"/>
                </a:solidFill>
                <a:latin typeface="Georgia"/>
              </a:rPr>
              <a:t>1</a:t>
            </a:r>
          </a:p>
        </p:txBody>
      </p:sp>
      <p:sp>
        <p:nvSpPr>
          <p:cNvPr id="37" name="TextBox 36"/>
          <p:cNvSpPr txBox="1"/>
          <p:nvPr>
            <p:custDataLst>
              <p:tags r:id="rId14"/>
            </p:custDataLst>
          </p:nvPr>
        </p:nvSpPr>
        <p:spPr>
          <a:xfrm>
            <a:off x="1" y="6246654"/>
            <a:ext cx="9143999" cy="246221"/>
          </a:xfrm>
          <a:prstGeom prst="rect">
            <a:avLst/>
          </a:prstGeom>
          <a:noFill/>
        </p:spPr>
        <p:txBody>
          <a:bodyPr wrap="square" rtlCol="0">
            <a:spAutoFit/>
          </a:bodyPr>
          <a:lstStyle/>
          <a:p>
            <a:r>
              <a:rPr lang="en-US" sz="1000" dirty="0" smtClean="0">
                <a:solidFill>
                  <a:srgbClr val="333333"/>
                </a:solidFill>
                <a:latin typeface="Arial"/>
              </a:rPr>
              <a:t>For an explanation of how Scenarios are determined, see </a:t>
            </a:r>
            <a:r>
              <a:rPr lang="en-US" sz="1000" dirty="0" smtClean="0">
                <a:solidFill>
                  <a:srgbClr val="333333"/>
                </a:solidFill>
                <a:hlinkClick r:id="" action="ppaction://noaction"/>
              </a:rPr>
              <a:t>Information Presentation – Scenarios</a:t>
            </a:r>
            <a:r>
              <a:rPr lang="en-US" sz="1000" dirty="0" smtClean="0">
                <a:solidFill>
                  <a:srgbClr val="333333"/>
                </a:solidFill>
              </a:rPr>
              <a:t> in the Appendix</a:t>
            </a:r>
            <a:r>
              <a:rPr lang="en-US" sz="1000" dirty="0" smtClean="0">
                <a:solidFill>
                  <a:srgbClr val="333333"/>
                </a:solidFill>
                <a:latin typeface="Arial"/>
              </a:rPr>
              <a:t>.</a:t>
            </a:r>
          </a:p>
        </p:txBody>
      </p:sp>
      <p:cxnSp>
        <p:nvCxnSpPr>
          <p:cNvPr id="66" name="Straight Connector 65"/>
          <p:cNvCxnSpPr/>
          <p:nvPr/>
        </p:nvCxnSpPr>
        <p:spPr>
          <a:xfrm rot="10800000">
            <a:off x="3881431" y="2239963"/>
            <a:ext cx="5205341" cy="0"/>
          </a:xfrm>
          <a:prstGeom prst="line">
            <a:avLst/>
          </a:prstGeom>
          <a:ln w="3175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3938656" y="1908718"/>
            <a:ext cx="2226892" cy="338554"/>
          </a:xfrm>
          <a:prstGeom prst="rect">
            <a:avLst/>
          </a:prstGeom>
          <a:noFill/>
        </p:spPr>
        <p:txBody>
          <a:bodyPr wrap="none" rtlCol="0">
            <a:spAutoFit/>
          </a:bodyPr>
          <a:lstStyle/>
          <a:p>
            <a:pPr algn="l"/>
            <a:r>
              <a:rPr lang="en-US" sz="1600" i="1" dirty="0" smtClean="0">
                <a:solidFill>
                  <a:srgbClr val="333333"/>
                </a:solidFill>
              </a:rPr>
              <a:t>Exemplary Performers</a:t>
            </a:r>
            <a:endParaRPr lang="en-US" sz="1600" i="1" dirty="0">
              <a:solidFill>
                <a:srgbClr val="333333"/>
              </a:solidFill>
            </a:endParaRPr>
          </a:p>
        </p:txBody>
      </p:sp>
      <p:sp>
        <p:nvSpPr>
          <p:cNvPr id="42" name="TextBox 41"/>
          <p:cNvSpPr txBox="1"/>
          <p:nvPr/>
        </p:nvSpPr>
        <p:spPr>
          <a:xfrm>
            <a:off x="5303520" y="2423160"/>
            <a:ext cx="3783252" cy="1015663"/>
          </a:xfrm>
          <a:prstGeom prst="rect">
            <a:avLst/>
          </a:prstGeom>
          <a:noFill/>
        </p:spPr>
        <p:txBody>
          <a:bodyPr wrap="square" rtlCol="0" anchor="ctr" anchorCtr="0">
            <a:noAutofit/>
          </a:bodyPr>
          <a:lstStyle/>
          <a:p>
            <a:pPr algn="l"/>
            <a:r>
              <a:rPr lang="en-US" sz="1200" dirty="0" err="1" smtClean="0"/>
              <a:t>iboss</a:t>
            </a:r>
            <a:r>
              <a:rPr lang="en-US" sz="1200" dirty="0" smtClean="0"/>
              <a:t> provides complete malware detection using behavioral data anomaly detection, file sandboxing,  and Kaspersky supported scanning all based on a 65K port awareness. Leveraged partnerships allow MDM and web security in one platform. </a:t>
            </a:r>
          </a:p>
        </p:txBody>
      </p:sp>
      <p:sp>
        <p:nvSpPr>
          <p:cNvPr id="43" name="TextBox 42"/>
          <p:cNvSpPr txBox="1"/>
          <p:nvPr/>
        </p:nvSpPr>
        <p:spPr>
          <a:xfrm>
            <a:off x="5303520" y="3687590"/>
            <a:ext cx="3783252" cy="1015663"/>
          </a:xfrm>
          <a:prstGeom prst="rect">
            <a:avLst/>
          </a:prstGeom>
          <a:noFill/>
        </p:spPr>
        <p:txBody>
          <a:bodyPr wrap="square" rtlCol="0" anchor="ctr" anchorCtr="0">
            <a:noAutofit/>
          </a:bodyPr>
          <a:lstStyle/>
          <a:p>
            <a:pPr algn="l"/>
            <a:r>
              <a:rPr lang="en-US" sz="1200" dirty="0" err="1" smtClean="0"/>
              <a:t>ContentKeeper</a:t>
            </a:r>
            <a:r>
              <a:rPr lang="en-US" sz="1200" dirty="0" smtClean="0"/>
              <a:t> offers a high speed, fault tolerant transparent bridge that is scalable. Mobile/BYOD,  application/social media, and browser controls supported by Streaming Antivirus, behavioral analysis, browser and window sandboxing mitigate total web risks. </a:t>
            </a:r>
          </a:p>
        </p:txBody>
      </p:sp>
      <p:sp>
        <p:nvSpPr>
          <p:cNvPr id="44" name="TextBox 43"/>
          <p:cNvSpPr txBox="1"/>
          <p:nvPr/>
        </p:nvSpPr>
        <p:spPr>
          <a:xfrm>
            <a:off x="5303520" y="4952021"/>
            <a:ext cx="3783252" cy="1015663"/>
          </a:xfrm>
          <a:prstGeom prst="rect">
            <a:avLst/>
          </a:prstGeom>
          <a:noFill/>
        </p:spPr>
        <p:txBody>
          <a:bodyPr wrap="square" rtlCol="0" anchor="ctr" anchorCtr="0">
            <a:noAutofit/>
          </a:bodyPr>
          <a:lstStyle/>
          <a:p>
            <a:pPr algn="l"/>
            <a:r>
              <a:rPr lang="en-US" sz="1200" dirty="0" smtClean="0"/>
              <a:t>Barracuda offers an integrated solution through ICAP support. Features like SSL inspection, sandboxing, and URL manipulation, in addition to robust social media and application controls, all work to provide overall strong detection and web risk management. </a:t>
            </a:r>
          </a:p>
        </p:txBody>
      </p:sp>
      <p:sp>
        <p:nvSpPr>
          <p:cNvPr id="506884" name="AutoShape 4" descr="http://upload.wikimedia.org/wikipedia/commons/5/51/IBM_logo.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srgbClr val="333333"/>
              </a:solidFill>
            </a:endParaRPr>
          </a:p>
        </p:txBody>
      </p:sp>
      <p:cxnSp>
        <p:nvCxnSpPr>
          <p:cNvPr id="26" name="Straight Connector 25"/>
          <p:cNvCxnSpPr/>
          <p:nvPr/>
        </p:nvCxnSpPr>
        <p:spPr>
          <a:xfrm rot="10800000">
            <a:off x="3881430" y="3555086"/>
            <a:ext cx="5205341" cy="0"/>
          </a:xfrm>
          <a:prstGeom prst="line">
            <a:avLst/>
          </a:prstGeom>
          <a:ln w="3175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0800000">
            <a:off x="3886201" y="4826470"/>
            <a:ext cx="5205341" cy="0"/>
          </a:xfrm>
          <a:prstGeom prst="line">
            <a:avLst/>
          </a:prstGeom>
          <a:ln w="3175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pic>
        <p:nvPicPr>
          <p:cNvPr id="28" name="Picture 15" descr="http://photos.prnewswire.com/prn/20130925/PH85613LOGO-b"/>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755142" y="2587177"/>
            <a:ext cx="1405140" cy="58172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8" descr="http://www.comguard.in/photos/Partners_Pics/ck_logo.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423832" y="4023360"/>
            <a:ext cx="1742528" cy="33698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1" descr="http://it1.com/wp-content/grand-media/image/Barracuda_networks_logo_id23.jp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321684" y="5210006"/>
            <a:ext cx="1946823" cy="50499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3">
            <a:hlinkClick r:id="rId22"/>
          </p:cNvPr>
          <p:cNvPicPr>
            <a:picLocks noChangeAspect="1" noChangeArrowheads="1"/>
          </p:cNvPicPr>
          <p:nvPr/>
        </p:nvPicPr>
        <p:blipFill>
          <a:blip r:embed="rId23" cstate="print"/>
          <a:srcRect/>
          <a:stretch>
            <a:fillRect/>
          </a:stretch>
        </p:blipFill>
        <p:spPr bwMode="auto">
          <a:xfrm>
            <a:off x="0" y="6422955"/>
            <a:ext cx="9144000" cy="437555"/>
          </a:xfrm>
          <a:prstGeom prst="rect">
            <a:avLst/>
          </a:prstGeom>
          <a:noFill/>
          <a:ln w="9525">
            <a:noFill/>
            <a:miter lim="800000"/>
            <a:headEnd/>
            <a:tailEnd/>
          </a:ln>
        </p:spPr>
      </p:pic>
      <p:pic>
        <p:nvPicPr>
          <p:cNvPr id="33" name="Picture 32" descr="itrg-logo.png"/>
          <p:cNvPicPr>
            <a:picLocks noChangeAspect="1"/>
          </p:cNvPicPr>
          <p:nvPr/>
        </p:nvPicPr>
        <p:blipFill>
          <a:blip r:embed="rId24" cstate="print"/>
          <a:stretch>
            <a:fillRect/>
          </a:stretch>
        </p:blipFill>
        <p:spPr>
          <a:xfrm>
            <a:off x="7477125" y="6453336"/>
            <a:ext cx="1400175" cy="381000"/>
          </a:xfrm>
          <a:prstGeom prst="rect">
            <a:avLst/>
          </a:prstGeom>
        </p:spPr>
      </p:pic>
    </p:spTree>
    <p:extLst>
      <p:ext uri="{BB962C8B-B14F-4D97-AF65-F5344CB8AC3E}">
        <p14:creationId xmlns:p14="http://schemas.microsoft.com/office/powerpoint/2010/main" val="156969540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GENSWF_OUTPUT_FILE_NAME" val="Anti-Malware-VL-Storyboard-flash"/>
  <p:tag name="THINKCELLPRESENTATIONDONOTDELETE" val="&lt;?xml version=&quot;1.0&quot; encoding=&quot;UTF-16&quot; standalone=&quot;yes&quot;?&gt;&#10;&lt;root reqver=&quot;17839&quot;&gt;&lt;version val=&quot;21129&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mruColor&gt;&lt;m_vecMRU length=&quot;1&quot;&gt;&lt;elem m_fUsage=&quot;2.71000000000000000000E+000&quot;&gt;&lt;m_ppcolschidx val=&quot;0&quot;/&gt;&lt;m_rgb r=&quot;d1&quot; g=&quot;7d&quot; b=&quot;8&quot;/&gt;&lt;/elem&gt;&lt;/m_vecMRU&gt;&lt;/m_mruColor&gt;&lt;m_mapectfillschemeMRU&gt;&lt;key val=&quot;1&quot;/&gt;&lt;elem&gt;&lt;m_nPartnerID val=&quot;530&quot;/&gt;&lt;m_nIndex val=&quot;2&quot;/&gt;&lt;/elem&gt;&lt;/m_mapectfillschemeMRU&gt;&lt;m_eweekdayFirstOfWeek val=&quot;1&quot;/&gt;&lt;m_eweekdayFirstOfWorkweek val=&quot;2&quot;/&gt;&lt;m_eweekdayFirstOfWeekend val=&quot;7&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chDecimalSymbol17909&gt;.&lt;/m_chDecimalSymbol17909&gt;&lt;m_nGroupingDigits17909 val=&quot;3&quot;/&gt;&lt;m_chGroupingSymbol17909&gt;,&lt;/m_chGroupingSymbol17909&gt;&lt;/m_precDefault&gt;&lt;/CDefaultPrec&gt;&lt;/root&gt;"/>
  <p:tag name="THINKCELLUNDODONOTDELETE" val="858"/>
  <p:tag name="ISPRING_RESOURCE_PATHS_HASH_2" val="974055369a775b82cf3e6aa9a250f52f3794631a"/>
  <p:tag name="ISPRING_RESOURCE_PATHS_HASH_PRESENTER" val="974055369a775b82cf3e6aa9a250f52f3794631a"/>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pv4IxXRV20mpb2k121Jkzw"/>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ZQ47HU8600O1ADfTgXI65w"/>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hxDvQhPQEm9uKW3Q8.bgQ"/>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unn3NdfhXEuch9CQdKUBVA"/>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3JH.SFBsqk.0l5ONA9NOrw"/>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72KAwBWOA0aaeJ3lZWiVNA"/>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MkqXFvnG50qeeMU076upGg"/>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82Jnrf1Xa0GW7z_xSgthgw"/>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OnWboTccXEii0y.No_i6pA"/>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d6tZRTnXVU.TzrRPhWVzY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g8iKZnCSV0Of5GB4Q0ME6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fRcL3MjiJ0WWlUjLnB2Ba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_MVtwGAmQkigkpPLDiPAX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Mjsa.h1kuE2K.PqnxvYuu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Mjsa.h1kuE2K.PqnxvYuu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_MVtwGAmQkigkpPLDiPAX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hxDvQhPQEm9uKW3Q8.bg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_MVtwGAmQkigkpPLDiPAX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hUXwKMf.UGT770YWD.Pnw"/>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hxDvQhPQEm9uKW3Q8.bg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hxDvQhPQEm9uKW3Q8.bg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LnSPTs3P8EuG7ErO8LmH3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KRQzgBV2KUikyJDJEJkD6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_MVtwGAmQkigkpPLDiPAX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iirRFeCkiU265r1mcB5Kvw"/>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hxDvQhPQEm9uKW3Q8.bg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LnSPTs3P8EuG7ErO8LmH3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4ypwNA3q7Eieyrrs0alir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_MVtwGAmQkigkpPLDiPAXw"/>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pBxLI7JYeUaMZ7b4vL_pe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Lkn6MQlSG0WGJwIvOHRBC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q4t8UGc79UODhqBEsB5yG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6hyBA2dL_kunMcTxlqUCdg"/>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0HV._oX7NE20w9_g2O6nv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tTYd8BNbhEu1JwXivR6klw"/>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ce4ufDdTpkqA_eWc5iVcDw"/>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h30Xlom54UWetqnmdknO8A"/>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Dmcdgwv8uEucnPGgSLeBGg"/>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Qop6PGB4tEudJ.K8VK0V3A"/>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NMf2BmFNqUaX31j5XJBbog"/>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YK85TxvVgEqj.0YIwKHGHQ"/>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d6tZRTnXVU.TzrRPhWVzYQ"/>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Lkn6MQlSG0WGJwIvOHRBCA"/>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q4t8UGc79UODhqBEsB5yG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GFIgv1KgIEmGs6o1y6asGQ"/>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6hyBA2dL_kunMcTxlqUCdg"/>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0HV._oX7NE20w9_g2O6nvQ"/>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ce4ufDdTpkqA_eWc5iVcDw"/>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DyWNSt5vRUqFqPRKZBXXBQ"/>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yzqLEWcdQ0OPc9LP.FFbzA"/>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QIjbCheiHUmsnLH3kK4M0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tdCnbJjet0GpToai6dk4Ew"/>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4e9My36k6UKQfyFdFIdlLg"/>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xlmIuCL31kq1yBHsoKwwSw"/>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d6tZRTnXVU.TzrRPhWVzYQ"/>
</p:tagLst>
</file>

<file path=ppt/theme/theme1.xml><?xml version="1.0" encoding="utf-8"?>
<a:theme xmlns:a="http://schemas.openxmlformats.org/drawingml/2006/main" name="Office Theme">
  <a:themeElements>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InfoTech">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InfoTech">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InfoTech">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2300</Words>
  <Application>Microsoft Office PowerPoint</Application>
  <PresentationFormat>On-screen Show (4:3)</PresentationFormat>
  <Paragraphs>189</Paragraphs>
  <Slides>12</Slides>
  <Notes>10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9" baseType="lpstr">
      <vt:lpstr>Calibri</vt:lpstr>
      <vt:lpstr>Wingdings</vt:lpstr>
      <vt:lpstr>Helvetica</vt:lpstr>
      <vt:lpstr>Georgia</vt:lpstr>
      <vt:lpstr>Arial</vt:lpstr>
      <vt:lpstr>Office Theme</vt:lpstr>
      <vt:lpstr>think-cell Slide</vt:lpstr>
      <vt:lpstr>PowerPoint Presentation</vt:lpstr>
      <vt:lpstr>Introduction</vt:lpstr>
      <vt:lpstr>Market overview</vt:lpstr>
      <vt:lpstr>SWG vendor selection / knock-out criteria: market share, mind share, and platform coverage</vt:lpstr>
      <vt:lpstr>SWG criteria &amp; weighting factors</vt:lpstr>
      <vt:lpstr>Table Stakes represent the minimum standard; without these, a product doesn’t even get reviewed</vt:lpstr>
      <vt:lpstr>Advanced Features are the capabilities that allow for granular market differentiation</vt:lpstr>
      <vt:lpstr>Advanced Features are the capabilities that allow for granular market differentiation</vt:lpstr>
      <vt:lpstr>Complete detection, control, and applicability of your web usage complemented by granular visibility is needed today</vt:lpstr>
      <vt:lpstr>Securing web usage for most organizations is aimed at maintaining privacy and protecting data</vt:lpstr>
      <vt:lpstr>Organizations that have a public-facing physical presence must secure web usage for their guests </vt:lpstr>
      <vt:lpstr>Info-Tech Research Group Helps IT Professionals To:</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dc:description/>
  <cp:lastModifiedBy/>
  <cp:revision>1</cp:revision>
  <dcterms:created xsi:type="dcterms:W3CDTF">2014-10-27T13:25:00Z</dcterms:created>
  <dcterms:modified xsi:type="dcterms:W3CDTF">2014-10-27T18:50:25Z</dcterms:modified>
  <cp:contentStatus/>
</cp:coreProperties>
</file>