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807" r:id="rId2"/>
  </p:sldMasterIdLst>
  <p:notesMasterIdLst>
    <p:notesMasterId r:id="rId18"/>
  </p:notesMasterIdLst>
  <p:handoutMasterIdLst>
    <p:handoutMasterId r:id="rId19"/>
  </p:handoutMasterIdLst>
  <p:sldIdLst>
    <p:sldId id="799" r:id="rId3"/>
    <p:sldId id="484" r:id="rId4"/>
    <p:sldId id="403" r:id="rId5"/>
    <p:sldId id="399" r:id="rId6"/>
    <p:sldId id="486" r:id="rId7"/>
    <p:sldId id="487" r:id="rId8"/>
    <p:sldId id="650" r:id="rId9"/>
    <p:sldId id="490" r:id="rId10"/>
    <p:sldId id="489" r:id="rId11"/>
    <p:sldId id="491" r:id="rId12"/>
    <p:sldId id="630" r:id="rId13"/>
    <p:sldId id="752" r:id="rId14"/>
    <p:sldId id="753" r:id="rId15"/>
    <p:sldId id="754" r:id="rId16"/>
    <p:sldId id="800" r:id="rId17"/>
  </p:sldIdLst>
  <p:sldSz cx="9144000" cy="6858000" type="screen4x3"/>
  <p:notesSz cx="6858000" cy="9144000"/>
  <p:custShowLst>
    <p:custShow name="Custom Show 1" id="0">
      <p:sldLst/>
    </p:custShow>
  </p:custShowLst>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0"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7AB"/>
    <a:srgbClr val="FF3333"/>
    <a:srgbClr val="FDFDFD"/>
    <a:srgbClr val="B0C534"/>
    <a:srgbClr val="FF3300"/>
    <a:srgbClr val="E8F852"/>
    <a:srgbClr val="ED5555"/>
    <a:srgbClr val="243F54"/>
    <a:srgbClr val="000000"/>
    <a:srgbClr val="A241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8" d="100"/>
          <a:sy n="118" d="100"/>
        </p:scale>
        <p:origin x="210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130092"/>
    </p:cViewPr>
  </p:sorterViewPr>
  <p:notesViewPr>
    <p:cSldViewPr snapToGrid="0">
      <p:cViewPr varScale="1">
        <p:scale>
          <a:sx n="86" d="100"/>
          <a:sy n="86" d="100"/>
        </p:scale>
        <p:origin x="378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L&amp;D</c:v>
                </c:pt>
              </c:strCache>
            </c:strRef>
          </c:tx>
          <c:dPt>
            <c:idx val="0"/>
            <c:bubble3D val="0"/>
            <c:spPr>
              <a:solidFill>
                <a:schemeClr val="accent3"/>
              </a:solidFill>
              <a:ln w="19050">
                <a:solidFill>
                  <a:schemeClr val="lt1"/>
                </a:solidFill>
              </a:ln>
              <a:effectLst/>
            </c:spPr>
          </c:dPt>
          <c:dPt>
            <c:idx val="1"/>
            <c:bubble3D val="0"/>
            <c:spPr>
              <a:solidFill>
                <a:schemeClr val="accent1"/>
              </a:solidFill>
              <a:ln w="19050">
                <a:solidFill>
                  <a:schemeClr val="lt1"/>
                </a:solidFill>
              </a:ln>
              <a:effectLst/>
            </c:spPr>
          </c:dPt>
          <c:cat>
            <c:strRef>
              <c:f>Sheet1!$A$2:$A$3</c:f>
              <c:strCache>
                <c:ptCount val="2"/>
                <c:pt idx="0">
                  <c:v>Effective</c:v>
                </c:pt>
                <c:pt idx="1">
                  <c:v>Ineffective</c:v>
                </c:pt>
              </c:strCache>
            </c:strRef>
          </c:cat>
          <c:val>
            <c:numRef>
              <c:f>Sheet1!$B$2:$B$3</c:f>
              <c:numCache>
                <c:formatCode>General</c:formatCode>
                <c:ptCount val="2"/>
                <c:pt idx="0">
                  <c:v>10</c:v>
                </c:pt>
                <c:pt idx="1">
                  <c:v>90</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3/31/2016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3/31/2016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1949997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2625569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2500576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15683622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STEP</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cxnSp>
        <p:nvCxnSpPr>
          <p:cNvPr id="4" name="Straight Connector 3"/>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1860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42768368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8386101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368876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326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639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379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806"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1834711693"/>
      </p:ext>
    </p:extLst>
  </p:cSld>
  <p:clrMap bg1="lt1" tx1="dk1" bg2="lt2" tx2="dk2" accent1="accent1" accent2="accent2" accent3="accent3" accent4="accent4" accent5="accent5" accent6="accent6" hlink="hlink" folHlink="folHlink"/>
  <p:sldLayoutIdLst>
    <p:sldLayoutId id="2147483808" r:id="rId1"/>
    <p:sldLayoutId id="2147483809"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s://www.infotech.com/research/ss/enable-organization-wide-collaboration-by-scaling-agile/enable-organization-wide-collaboration-by-scaling-agile-phases-1-3?utm_source=SS_Sample&amp;utm_medium=Collateral&amp;utm_campaign=Collateral"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hyperlink" Target="https://www.infotech.com/research/ss/enable-organization-wide-collaboration-by-scaling-agile/enable-organization-wide-collaboration-by-scaling-agile-phases-1-3?utm_source=SS_Sample&amp;utm_medium=Collateral&amp;utm_campaign=Collateral" TargetMode="Externa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8" Type="http://schemas.openxmlformats.org/officeDocument/2006/relationships/hyperlink" Target="https://www.infotech.com/research/ss/enable-organization-wide-collaboration-by-scaling-agile/enable-organization-wide-collaboration-by-scaling-agile-phases-1-3?utm_source=SS_Sample&amp;utm_medium=Collateral&amp;utm_campaign=Collateral" TargetMode="External"/><Relationship Id="rId3" Type="http://schemas.openxmlformats.org/officeDocument/2006/relationships/image" Target="../media/image20.png"/><Relationship Id="rId7" Type="http://schemas.openxmlformats.org/officeDocument/2006/relationships/hyperlink" Target="http://www.ambysoft.com/books/dad.html" TargetMode="External"/><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10" Type="http://schemas.openxmlformats.org/officeDocument/2006/relationships/image" Target="../media/image15.png"/><Relationship Id="rId4" Type="http://schemas.openxmlformats.org/officeDocument/2006/relationships/image" Target="../media/image21.png"/><Relationship Id="rId9" Type="http://schemas.openxmlformats.org/officeDocument/2006/relationships/image" Target="../media/image14.png"/></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4.png"/><Relationship Id="rId7" Type="http://schemas.openxmlformats.org/officeDocument/2006/relationships/hyperlink" Target="https://www.infotech.com/research/ss/enable-organization-wide-collaboration-by-scaling-agile/enable-organization-wide-collaboration-by-scaling-agile-phases-1-3?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15.png"/></Relationships>
</file>

<file path=ppt/slides/_rels/slide1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8.png"/><Relationship Id="rId7" Type="http://schemas.openxmlformats.org/officeDocument/2006/relationships/hyperlink" Target="https://www.infotech.com/research/ss/enable-organization-wide-collaboration-by-scaling-agile/enable-organization-wide-collaboration-by-scaling-agile-phases-1-3?utm_source=SS_Sample&amp;utm_medium=Collateral&amp;utm_campaign=Collatera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0.png"/><Relationship Id="rId4" Type="http://schemas.openxmlformats.org/officeDocument/2006/relationships/image" Target="../media/image29.png"/><Relationship Id="rId9"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hyperlink" Target="mailto:Workshops@InfoTech.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enable-organization-wide-collaboration-by-scaling-agile/enable-organization-wide-collaboration-by-scaling-agile-phases-1-3?utm_source=SS_Sample&amp;utm_medium=Collateral&amp;utm_campaign=Collatera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nfotech.com/research/ss/enable-organization-wide-collaboration-by-scaling-agile/enable-organization-wide-collaboration-by-scaling-agile-phases-1-3?utm_source=SS_Sample&amp;utm_medium=Collateral&amp;utm_campaign=Collateral"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6.xml"/><Relationship Id="rId6" Type="http://schemas.openxmlformats.org/officeDocument/2006/relationships/image" Target="../media/image14.png"/><Relationship Id="rId5" Type="http://schemas.openxmlformats.org/officeDocument/2006/relationships/image" Target="../media/image32.png"/><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9.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enable-organization-wide-collaboration-by-scaling-agile/enable-organization-wide-collaboration-by-scaling-agile-phases-1-3?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enable-organization-wide-collaboration-by-scaling-agile/enable-organization-wide-collaboration-by-scaling-agile-phases-1-3?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enable-organization-wide-collaboration-by-scaling-agile/enable-organization-wide-collaboration-by-scaling-agile-phases-1-3?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hyperlink" Target="https://www.infotech.com/research/ss/enable-organization-wide-collaboration-by-scaling-agile/enable-organization-wide-collaboration-by-scaling-agile-phases-1-3?utm_source=SS_Sample&amp;utm_medium=Collateral&amp;utm_campaign=Collateral" TargetMode="External"/><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hyperlink" Target="https://www.infotech.com/research/ss/enable-organization-wide-collaboration-by-scaling-agile/enable-organization-wide-collaboration-by-scaling-agile-phases-1-3?utm_source=SS_Sample&amp;utm_medium=Collateral&amp;utm_campaign=Collateral" TargetMode="External"/><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hyperlink" Target="https://www.infotech.com/research/ss/enable-organization-wide-collaboration-by-scaling-agile/enable-organization-wide-collaboration-by-scaling-agile-phases-1-3?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enable-organization-wide-collaboration-by-scaling-agile/enable-organization-wide-collaboration-by-scaling-agile-phases-1-3?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infotech.com/research/ss/enable-organization-wide-collaboration-by-scaling-agile/enable-organization-wide-collaboration-by-scaling-agile-phases-1-3?utm_source=SS_Sample&amp;utm_medium=Collateral&amp;utm_campaign=Collateral" TargetMode="External"/><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Enable Organization-Wide Collaboration by Scaling Agile</a:t>
            </a:r>
            <a:endParaRPr lang="en-US" dirty="0"/>
          </a:p>
        </p:txBody>
      </p:sp>
      <p:sp>
        <p:nvSpPr>
          <p:cNvPr id="8" name="Text Placeholder 7"/>
          <p:cNvSpPr>
            <a:spLocks noGrp="1"/>
          </p:cNvSpPr>
          <p:nvPr>
            <p:ph type="body" sz="quarter" idx="16"/>
          </p:nvPr>
        </p:nvSpPr>
        <p:spPr>
          <a:xfrm>
            <a:off x="774700" y="4051213"/>
            <a:ext cx="7467600" cy="508000"/>
          </a:xfrm>
        </p:spPr>
        <p:txBody>
          <a:bodyPr/>
          <a:lstStyle/>
          <a:p>
            <a:r>
              <a:rPr lang="en-US" dirty="0"/>
              <a:t>Execute a disciplined approach to rolling out Agile methods in the organization.</a:t>
            </a:r>
          </a:p>
          <a:p>
            <a:endParaRPr lang="en-CA"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3622811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Organizations that have scaled Agile have reported positive impacts  </a:t>
            </a:r>
            <a:endParaRPr lang="en-CA" dirty="0"/>
          </a:p>
        </p:txBody>
      </p:sp>
      <p:sp>
        <p:nvSpPr>
          <p:cNvPr id="10" name="Rectangle 9"/>
          <p:cNvSpPr/>
          <p:nvPr/>
        </p:nvSpPr>
        <p:spPr>
          <a:xfrm>
            <a:off x="225372" y="4074347"/>
            <a:ext cx="8683727" cy="369332"/>
          </a:xfrm>
          <a:prstGeom prst="rect">
            <a:avLst/>
          </a:prstGeom>
          <a:solidFill>
            <a:schemeClr val="accent1"/>
          </a:solidFill>
        </p:spPr>
        <p:txBody>
          <a:bodyPr wrap="square">
            <a:spAutoFit/>
          </a:bodyPr>
          <a:lstStyle/>
          <a:p>
            <a:pPr marL="180000" algn="ctr">
              <a:spcBef>
                <a:spcPts val="600"/>
              </a:spcBef>
            </a:pPr>
            <a:r>
              <a:rPr lang="en-CA" b="1" dirty="0" smtClean="0">
                <a:solidFill>
                  <a:schemeClr val="bg1"/>
                </a:solidFill>
              </a:rPr>
              <a:t>Agility as Competitive Advantage</a:t>
            </a:r>
          </a:p>
        </p:txBody>
      </p:sp>
      <p:sp>
        <p:nvSpPr>
          <p:cNvPr id="11" name="Rectangle 10"/>
          <p:cNvSpPr/>
          <p:nvPr/>
        </p:nvSpPr>
        <p:spPr>
          <a:xfrm>
            <a:off x="241272" y="4483975"/>
            <a:ext cx="8651925" cy="1077218"/>
          </a:xfrm>
          <a:prstGeom prst="rect">
            <a:avLst/>
          </a:prstGeom>
        </p:spPr>
        <p:txBody>
          <a:bodyPr wrap="square">
            <a:spAutoFit/>
          </a:bodyPr>
          <a:lstStyle/>
          <a:p>
            <a:pPr>
              <a:spcBef>
                <a:spcPts val="600"/>
              </a:spcBef>
            </a:pPr>
            <a:r>
              <a:rPr lang="en-CA" sz="1600" dirty="0"/>
              <a:t>The pace of change </a:t>
            </a:r>
            <a:r>
              <a:rPr lang="en-CA" sz="1600" dirty="0" smtClean="0"/>
              <a:t>in </a:t>
            </a:r>
            <a:r>
              <a:rPr lang="en-CA" sz="1600" dirty="0"/>
              <a:t>customer expectations, </a:t>
            </a:r>
            <a:r>
              <a:rPr lang="en-CA" sz="1600" dirty="0" smtClean="0"/>
              <a:t>competitive landscapes, and regulatory requirements is continuously increasing. This requires a reworking of business operations and supporting development processes to keep pace while simultaneously driving higher quality, customer satisfaction, and accelerated time to market. </a:t>
            </a:r>
            <a:endParaRPr lang="en-CA" sz="1600" b="1" dirty="0"/>
          </a:p>
        </p:txBody>
      </p:sp>
      <p:grpSp>
        <p:nvGrpSpPr>
          <p:cNvPr id="3" name="Group 2"/>
          <p:cNvGrpSpPr/>
          <p:nvPr/>
        </p:nvGrpSpPr>
        <p:grpSpPr>
          <a:xfrm>
            <a:off x="-401114" y="1541911"/>
            <a:ext cx="9045657" cy="2124000"/>
            <a:chOff x="-401114" y="1293838"/>
            <a:chExt cx="9045657" cy="2124000"/>
          </a:xfrm>
        </p:grpSpPr>
        <p:sp>
          <p:nvSpPr>
            <p:cNvPr id="15" name="Rectangle 14"/>
            <p:cNvSpPr/>
            <p:nvPr/>
          </p:nvSpPr>
          <p:spPr>
            <a:xfrm>
              <a:off x="1678779" y="1568075"/>
              <a:ext cx="6965764" cy="153365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0000">
                <a:spcBef>
                  <a:spcPts val="600"/>
                </a:spcBef>
              </a:pPr>
              <a:r>
                <a:rPr lang="en-CA" b="1" dirty="0" smtClean="0">
                  <a:solidFill>
                    <a:schemeClr val="accent2"/>
                  </a:solidFill>
                </a:rPr>
                <a:t>Nine out of ten </a:t>
              </a:r>
              <a:r>
                <a:rPr lang="en-CA" dirty="0" smtClean="0">
                  <a:solidFill>
                    <a:schemeClr val="tx2"/>
                  </a:solidFill>
                </a:rPr>
                <a:t>respondents </a:t>
              </a:r>
              <a:r>
                <a:rPr lang="en-CA" dirty="0">
                  <a:solidFill>
                    <a:schemeClr val="tx2"/>
                  </a:solidFill>
                </a:rPr>
                <a:t>stated that their ability to react to change, including changes in business environment and business </a:t>
              </a:r>
              <a:r>
                <a:rPr lang="en-CA" dirty="0" smtClean="0">
                  <a:solidFill>
                    <a:schemeClr val="tx2"/>
                  </a:solidFill>
                </a:rPr>
                <a:t>needs, </a:t>
              </a:r>
              <a:r>
                <a:rPr lang="en-CA" dirty="0">
                  <a:solidFill>
                    <a:schemeClr val="tx2"/>
                  </a:solidFill>
                </a:rPr>
                <a:t>has </a:t>
              </a:r>
              <a:r>
                <a:rPr lang="en-CA" dirty="0" smtClean="0">
                  <a:solidFill>
                    <a:schemeClr val="tx2"/>
                  </a:solidFill>
                </a:rPr>
                <a:t>improved by adopting Agile principles (</a:t>
              </a:r>
              <a:r>
                <a:rPr lang="en-CA" sz="1600" dirty="0" smtClean="0">
                  <a:solidFill>
                    <a:schemeClr val="tx2"/>
                  </a:solidFill>
                </a:rPr>
                <a:t>IBM </a:t>
              </a:r>
              <a:r>
                <a:rPr lang="en-CA" sz="1600" dirty="0">
                  <a:solidFill>
                    <a:schemeClr val="tx2"/>
                  </a:solidFill>
                </a:rPr>
                <a:t>Agile State of the Art </a:t>
              </a:r>
              <a:r>
                <a:rPr lang="en-CA" sz="1600" dirty="0" smtClean="0">
                  <a:solidFill>
                    <a:schemeClr val="tx2"/>
                  </a:solidFill>
                </a:rPr>
                <a:t>Survey). </a:t>
              </a:r>
              <a:endParaRPr lang="en-CA" sz="1600" b="1" dirty="0">
                <a:solidFill>
                  <a:schemeClr val="tx2"/>
                </a:solidFill>
              </a:endParaRPr>
            </a:p>
          </p:txBody>
        </p:sp>
        <p:graphicFrame>
          <p:nvGraphicFramePr>
            <p:cNvPr id="16" name="Chart 15"/>
            <p:cNvGraphicFramePr>
              <a:graphicFrameLocks noChangeAspect="1"/>
            </p:cNvGraphicFramePr>
            <p:nvPr>
              <p:extLst>
                <p:ext uri="{D42A27DB-BD31-4B8C-83A1-F6EECF244321}">
                  <p14:modId xmlns:p14="http://schemas.microsoft.com/office/powerpoint/2010/main" val="2204010693"/>
                </p:ext>
              </p:extLst>
            </p:nvPr>
          </p:nvGraphicFramePr>
          <p:xfrm>
            <a:off x="-401114" y="1293838"/>
            <a:ext cx="3507125" cy="2124000"/>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16"/>
            <p:cNvSpPr txBox="1"/>
            <p:nvPr/>
          </p:nvSpPr>
          <p:spPr>
            <a:xfrm>
              <a:off x="1352448" y="1602807"/>
              <a:ext cx="1314784" cy="769441"/>
            </a:xfrm>
            <a:prstGeom prst="rect">
              <a:avLst/>
            </a:prstGeom>
          </p:spPr>
          <p:txBody>
            <a:bodyPr wrap="none" rtlCol="0">
              <a:spAutoFit/>
            </a:bodyPr>
            <a:lstStyle/>
            <a:p>
              <a:r>
                <a:rPr lang="en-CA" sz="4400" b="1" dirty="0" smtClean="0">
                  <a:solidFill>
                    <a:srgbClr val="FFFFFF"/>
                  </a:solidFill>
                  <a:effectLst>
                    <a:outerShdw blurRad="38100" dist="38100" dir="2700000" algn="tl">
                      <a:srgbClr val="000000">
                        <a:alpha val="43137"/>
                      </a:srgbClr>
                    </a:outerShdw>
                  </a:effectLst>
                </a:rPr>
                <a:t>90%</a:t>
              </a:r>
              <a:endParaRPr lang="en-CA" sz="1400" b="1" dirty="0">
                <a:solidFill>
                  <a:srgbClr val="FFFFFF"/>
                </a:solidFill>
                <a:effectLst>
                  <a:outerShdw blurRad="38100" dist="38100" dir="2700000" algn="tl">
                    <a:srgbClr val="000000">
                      <a:alpha val="43137"/>
                    </a:srgbClr>
                  </a:outerShdw>
                </a:effectLst>
              </a:endParaRPr>
            </a:p>
          </p:txBody>
        </p:sp>
      </p:grpSp>
      <p:grpSp>
        <p:nvGrpSpPr>
          <p:cNvPr id="9" name="Group 8"/>
          <p:cNvGrpSpPr/>
          <p:nvPr/>
        </p:nvGrpSpPr>
        <p:grpSpPr>
          <a:xfrm>
            <a:off x="0" y="6422955"/>
            <a:ext cx="9144000" cy="437555"/>
            <a:chOff x="0" y="6422955"/>
            <a:chExt cx="9144000" cy="437555"/>
          </a:xfrm>
        </p:grpSpPr>
        <p:pic>
          <p:nvPicPr>
            <p:cNvPr id="12"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3" name="Picture 12"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799326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Tailor your scaling Agile approach to your unique factors </a:t>
            </a:r>
            <a:endParaRPr lang="en-CA" dirty="0"/>
          </a:p>
        </p:txBody>
      </p:sp>
      <p:sp>
        <p:nvSpPr>
          <p:cNvPr id="32" name="Rectangle 31"/>
          <p:cNvSpPr/>
          <p:nvPr/>
        </p:nvSpPr>
        <p:spPr>
          <a:xfrm>
            <a:off x="257173" y="1156105"/>
            <a:ext cx="8620125" cy="523220"/>
          </a:xfrm>
          <a:prstGeom prst="rect">
            <a:avLst/>
          </a:prstGeom>
        </p:spPr>
        <p:txBody>
          <a:bodyPr wrap="square">
            <a:spAutoFit/>
          </a:bodyPr>
          <a:lstStyle/>
          <a:p>
            <a:pPr marR="0" lvl="0" algn="ctr">
              <a:spcBef>
                <a:spcPts val="0"/>
              </a:spcBef>
            </a:pPr>
            <a:r>
              <a:rPr lang="en-CA" sz="1400" b="1" dirty="0" smtClean="0">
                <a:ea typeface="Calibri" panose="020F0502020204030204" pitchFamily="34" charset="0"/>
                <a:cs typeface="Times New Roman" panose="02020603050405020304" pitchFamily="18" charset="0"/>
              </a:rPr>
              <a:t>Size is not the only consideration when scaling Agile development.</a:t>
            </a:r>
          </a:p>
          <a:p>
            <a:pPr marR="0" lvl="0" algn="ctr">
              <a:spcBef>
                <a:spcPts val="0"/>
              </a:spcBef>
            </a:pPr>
            <a:r>
              <a:rPr lang="en-CA" sz="1400" b="1" dirty="0" smtClean="0">
                <a:ea typeface="Calibri" panose="020F0502020204030204" pitchFamily="34" charset="0"/>
                <a:cs typeface="Times New Roman" panose="02020603050405020304" pitchFamily="18" charset="0"/>
              </a:rPr>
              <a:t> </a:t>
            </a:r>
            <a:r>
              <a:rPr lang="en-CA" sz="1400" dirty="0" smtClean="0">
                <a:ea typeface="Calibri" panose="020F0502020204030204" pitchFamily="34" charset="0"/>
                <a:cs typeface="Times New Roman" panose="02020603050405020304" pitchFamily="18" charset="0"/>
              </a:rPr>
              <a:t>Address the scaling factors that are unique to your organization.</a:t>
            </a:r>
            <a:endParaRPr lang="en-CA" sz="1400" dirty="0">
              <a:ea typeface="Calibri" panose="020F0502020204030204" pitchFamily="34" charset="0"/>
              <a:cs typeface="Times New Roman" panose="02020603050405020304" pitchFamily="18" charset="0"/>
            </a:endParaRPr>
          </a:p>
        </p:txBody>
      </p:sp>
      <p:grpSp>
        <p:nvGrpSpPr>
          <p:cNvPr id="3" name="Group 2"/>
          <p:cNvGrpSpPr/>
          <p:nvPr/>
        </p:nvGrpSpPr>
        <p:grpSpPr>
          <a:xfrm>
            <a:off x="273384" y="1726897"/>
            <a:ext cx="8482947" cy="4627491"/>
            <a:chOff x="273384" y="1726897"/>
            <a:chExt cx="8482947" cy="4627491"/>
          </a:xfrm>
        </p:grpSpPr>
        <p:sp>
          <p:nvSpPr>
            <p:cNvPr id="31" name="Rectangle 5"/>
            <p:cNvSpPr/>
            <p:nvPr/>
          </p:nvSpPr>
          <p:spPr>
            <a:xfrm>
              <a:off x="508849" y="3583414"/>
              <a:ext cx="8247482" cy="8930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1400" b="1" i="1" dirty="0">
                  <a:solidFill>
                    <a:schemeClr val="tx1"/>
                  </a:solidFill>
                </a:rPr>
                <a:t>Technical Complexity: </a:t>
              </a:r>
              <a:r>
                <a:rPr lang="en-US" sz="1400" dirty="0" smtClean="0">
                  <a:solidFill>
                    <a:schemeClr val="tx1"/>
                  </a:solidFill>
                </a:rPr>
                <a:t>Solutions to address the technical </a:t>
              </a:r>
              <a:r>
                <a:rPr lang="en-US" sz="1400" dirty="0">
                  <a:solidFill>
                    <a:schemeClr val="tx1"/>
                  </a:solidFill>
                </a:rPr>
                <a:t>limitations (legacy systems, system dependencies, etc.) </a:t>
              </a:r>
              <a:r>
                <a:rPr lang="en-US" sz="1400" dirty="0" smtClean="0">
                  <a:solidFill>
                    <a:schemeClr val="tx1"/>
                  </a:solidFill>
                </a:rPr>
                <a:t>that add complexity </a:t>
              </a:r>
              <a:r>
                <a:rPr lang="en-US" sz="1400" dirty="0">
                  <a:solidFill>
                    <a:schemeClr val="tx1"/>
                  </a:solidFill>
                </a:rPr>
                <a:t>to your </a:t>
              </a:r>
              <a:r>
                <a:rPr lang="en-US" sz="1400" dirty="0" smtClean="0">
                  <a:solidFill>
                    <a:schemeClr val="tx1"/>
                  </a:solidFill>
                </a:rPr>
                <a:t>Agile </a:t>
              </a:r>
              <a:r>
                <a:rPr lang="en-US" sz="1400" dirty="0">
                  <a:solidFill>
                    <a:schemeClr val="tx1"/>
                  </a:solidFill>
                </a:rPr>
                <a:t>scaling </a:t>
              </a:r>
              <a:r>
                <a:rPr lang="en-US" sz="1400" dirty="0" smtClean="0">
                  <a:solidFill>
                    <a:schemeClr val="tx1"/>
                  </a:solidFill>
                </a:rPr>
                <a:t>initiatives and development projects. </a:t>
              </a:r>
              <a:endParaRPr lang="en-US" sz="1400" dirty="0">
                <a:solidFill>
                  <a:schemeClr val="tx1"/>
                </a:solidFill>
              </a:endParaRPr>
            </a:p>
          </p:txBody>
        </p:sp>
        <p:sp>
          <p:nvSpPr>
            <p:cNvPr id="33" name="Flowchart: Connector 6"/>
            <p:cNvSpPr/>
            <p:nvPr/>
          </p:nvSpPr>
          <p:spPr>
            <a:xfrm>
              <a:off x="274259" y="3690391"/>
              <a:ext cx="679390" cy="679088"/>
            </a:xfrm>
            <a:prstGeom prst="flowChart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4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690" y="3843671"/>
              <a:ext cx="372529" cy="372529"/>
            </a:xfrm>
            <a:prstGeom prst="rect">
              <a:avLst/>
            </a:prstGeom>
          </p:spPr>
        </p:pic>
        <p:sp>
          <p:nvSpPr>
            <p:cNvPr id="20" name="Rectangle 23"/>
            <p:cNvSpPr/>
            <p:nvPr/>
          </p:nvSpPr>
          <p:spPr>
            <a:xfrm>
              <a:off x="520292" y="1726897"/>
              <a:ext cx="8224714" cy="8930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1400" b="1" i="1" dirty="0">
                  <a:solidFill>
                    <a:schemeClr val="tx1"/>
                  </a:solidFill>
                </a:rPr>
                <a:t>Geographic Distribution: </a:t>
              </a:r>
              <a:r>
                <a:rPr lang="en-US" sz="1400" dirty="0" smtClean="0">
                  <a:solidFill>
                    <a:schemeClr val="tx1"/>
                  </a:solidFill>
                </a:rPr>
                <a:t>Aligning release cadences and enabling collaboration of teams distributed across multiple locations in different time zones.</a:t>
              </a:r>
              <a:endParaRPr lang="en-US" sz="1400" dirty="0">
                <a:solidFill>
                  <a:schemeClr val="tx1"/>
                </a:solidFill>
              </a:endParaRPr>
            </a:p>
          </p:txBody>
        </p:sp>
        <p:sp>
          <p:nvSpPr>
            <p:cNvPr id="23" name="Flowchart: Connector 24"/>
            <p:cNvSpPr/>
            <p:nvPr/>
          </p:nvSpPr>
          <p:spPr>
            <a:xfrm>
              <a:off x="275205" y="1839838"/>
              <a:ext cx="677498" cy="667160"/>
            </a:xfrm>
            <a:prstGeom prst="flowChart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46"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690" y="1987154"/>
              <a:ext cx="372529" cy="372529"/>
            </a:xfrm>
            <a:prstGeom prst="rect">
              <a:avLst/>
            </a:prstGeom>
          </p:spPr>
        </p:pic>
        <p:sp>
          <p:nvSpPr>
            <p:cNvPr id="28" name="Rectangle 52"/>
            <p:cNvSpPr/>
            <p:nvPr/>
          </p:nvSpPr>
          <p:spPr>
            <a:xfrm>
              <a:off x="508848" y="2646665"/>
              <a:ext cx="8247482" cy="8930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1400" b="1" i="1" dirty="0">
                  <a:solidFill>
                    <a:schemeClr val="tx1"/>
                  </a:solidFill>
                </a:rPr>
                <a:t>Compliance Requirement: </a:t>
              </a:r>
              <a:r>
                <a:rPr lang="en-US" sz="1400" dirty="0" smtClean="0">
                  <a:solidFill>
                    <a:schemeClr val="tx1"/>
                  </a:solidFill>
                </a:rPr>
                <a:t>Adapting processes to meet regulatory requirements (e.g. Sarbanes-Oxley, FDA CFR21, ISO 13845) applicable </a:t>
              </a:r>
              <a:r>
                <a:rPr lang="en-US" sz="1400" dirty="0">
                  <a:solidFill>
                    <a:schemeClr val="tx1"/>
                  </a:solidFill>
                </a:rPr>
                <a:t>to your </a:t>
              </a:r>
              <a:r>
                <a:rPr lang="en-US" sz="1400" dirty="0" smtClean="0">
                  <a:solidFill>
                    <a:schemeClr val="tx1"/>
                  </a:solidFill>
                </a:rPr>
                <a:t>scaled development environment.</a:t>
              </a:r>
              <a:endParaRPr lang="en-US" sz="1400" dirty="0">
                <a:solidFill>
                  <a:schemeClr val="tx1"/>
                </a:solidFill>
              </a:endParaRPr>
            </a:p>
          </p:txBody>
        </p:sp>
        <p:sp>
          <p:nvSpPr>
            <p:cNvPr id="29" name="Flowchart: Connector 53"/>
            <p:cNvSpPr/>
            <p:nvPr/>
          </p:nvSpPr>
          <p:spPr>
            <a:xfrm>
              <a:off x="274713" y="2753642"/>
              <a:ext cx="678483" cy="679088"/>
            </a:xfrm>
            <a:prstGeom prst="flowChart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47" name="Picture 4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759" y="2879249"/>
              <a:ext cx="374390" cy="427874"/>
            </a:xfrm>
            <a:prstGeom prst="rect">
              <a:avLst/>
            </a:prstGeom>
          </p:spPr>
        </p:pic>
        <p:sp>
          <p:nvSpPr>
            <p:cNvPr id="38" name="Rectangle 62"/>
            <p:cNvSpPr/>
            <p:nvPr/>
          </p:nvSpPr>
          <p:spPr>
            <a:xfrm>
              <a:off x="508848" y="5461346"/>
              <a:ext cx="8247482" cy="8930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1400" b="1" i="1" dirty="0">
                  <a:solidFill>
                    <a:schemeClr val="tx1"/>
                  </a:solidFill>
                </a:rPr>
                <a:t>Organizational Complexity: </a:t>
              </a:r>
              <a:r>
                <a:rPr lang="en-US" sz="1400" dirty="0" smtClean="0">
                  <a:solidFill>
                    <a:schemeClr val="tx1"/>
                  </a:solidFill>
                </a:rPr>
                <a:t>Techniques for teams to cohesively work and collaborate together given existing </a:t>
              </a:r>
              <a:r>
                <a:rPr lang="en-US" sz="1400" dirty="0">
                  <a:solidFill>
                    <a:schemeClr val="tx1"/>
                  </a:solidFill>
                </a:rPr>
                <a:t>cultural </a:t>
              </a:r>
              <a:r>
                <a:rPr lang="en-US" sz="1400" dirty="0" smtClean="0">
                  <a:solidFill>
                    <a:schemeClr val="tx1"/>
                  </a:solidFill>
                </a:rPr>
                <a:t>barriers and behaviors within the organization. </a:t>
              </a:r>
              <a:endParaRPr lang="en-US" sz="1400" dirty="0">
                <a:solidFill>
                  <a:schemeClr val="tx1"/>
                </a:solidFill>
              </a:endParaRPr>
            </a:p>
          </p:txBody>
        </p:sp>
        <p:sp>
          <p:nvSpPr>
            <p:cNvPr id="39" name="Flowchart: Connector 63"/>
            <p:cNvSpPr/>
            <p:nvPr/>
          </p:nvSpPr>
          <p:spPr>
            <a:xfrm>
              <a:off x="273384" y="5568323"/>
              <a:ext cx="681141" cy="679088"/>
            </a:xfrm>
            <a:prstGeom prst="flowChart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49" name="Picture 6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5851" y="5729764"/>
              <a:ext cx="356207" cy="356207"/>
            </a:xfrm>
            <a:prstGeom prst="rect">
              <a:avLst/>
            </a:prstGeom>
          </p:spPr>
        </p:pic>
        <p:sp>
          <p:nvSpPr>
            <p:cNvPr id="35" name="Rectangle 72"/>
            <p:cNvSpPr/>
            <p:nvPr/>
          </p:nvSpPr>
          <p:spPr>
            <a:xfrm>
              <a:off x="508848" y="4522380"/>
              <a:ext cx="8247482" cy="8930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1400" b="1" i="1" dirty="0">
                  <a:solidFill>
                    <a:schemeClr val="tx1"/>
                  </a:solidFill>
                </a:rPr>
                <a:t>Domain Complexity: </a:t>
              </a:r>
              <a:r>
                <a:rPr lang="en-US" sz="1400" dirty="0" smtClean="0">
                  <a:solidFill>
                    <a:schemeClr val="tx1"/>
                  </a:solidFill>
                </a:rPr>
                <a:t>Emphasis on requirements definition, prototyping and testing activities to accommodate business operations and customer complexities or intricacies to meet business expectations.</a:t>
              </a:r>
              <a:endParaRPr lang="en-CA" sz="1400" dirty="0">
                <a:solidFill>
                  <a:schemeClr val="tx1"/>
                </a:solidFill>
              </a:endParaRPr>
            </a:p>
          </p:txBody>
        </p:sp>
        <p:sp>
          <p:nvSpPr>
            <p:cNvPr id="36" name="Flowchart: Connector 73"/>
            <p:cNvSpPr/>
            <p:nvPr/>
          </p:nvSpPr>
          <p:spPr>
            <a:xfrm>
              <a:off x="273384" y="4629357"/>
              <a:ext cx="681141" cy="679088"/>
            </a:xfrm>
            <a:prstGeom prst="flowChart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51" name="Picture 7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3014" y="4767961"/>
              <a:ext cx="401880" cy="401880"/>
            </a:xfrm>
            <a:prstGeom prst="rect">
              <a:avLst/>
            </a:prstGeom>
          </p:spPr>
        </p:pic>
        <p:sp>
          <p:nvSpPr>
            <p:cNvPr id="52" name="TextBox 51"/>
            <p:cNvSpPr txBox="1"/>
            <p:nvPr/>
          </p:nvSpPr>
          <p:spPr>
            <a:xfrm>
              <a:off x="6485777" y="6073000"/>
              <a:ext cx="2270553" cy="276999"/>
            </a:xfrm>
            <a:prstGeom prst="rect">
              <a:avLst/>
            </a:prstGeom>
          </p:spPr>
          <p:txBody>
            <a:bodyPr wrap="square" rtlCol="0">
              <a:spAutoFit/>
            </a:bodyPr>
            <a:lstStyle/>
            <a:p>
              <a:pPr algn="r"/>
              <a:r>
                <a:rPr lang="en-CA" sz="1200" b="1" i="1" dirty="0" smtClean="0"/>
                <a:t> </a:t>
              </a:r>
              <a:r>
                <a:rPr lang="en-CA" sz="1000" dirty="0" smtClean="0"/>
                <a:t>Source:</a:t>
              </a:r>
              <a:r>
                <a:rPr lang="en-CA" sz="1000" b="1" i="1" dirty="0" smtClean="0">
                  <a:solidFill>
                    <a:schemeClr val="accent1"/>
                  </a:solidFill>
                </a:rPr>
                <a:t> </a:t>
              </a:r>
              <a:r>
                <a:rPr lang="en-CA" sz="1000" dirty="0" smtClean="0">
                  <a:solidFill>
                    <a:schemeClr val="accent1"/>
                  </a:solidFill>
                  <a:hlinkClick r:id="rId7"/>
                </a:rPr>
                <a:t>Disciplined Agile Delivery</a:t>
              </a:r>
              <a:endParaRPr lang="en-CA" sz="1000" dirty="0" smtClean="0">
                <a:solidFill>
                  <a:schemeClr val="accent1"/>
                </a:solidFill>
              </a:endParaRPr>
            </a:p>
          </p:txBody>
        </p:sp>
      </p:grpSp>
      <p:grpSp>
        <p:nvGrpSpPr>
          <p:cNvPr id="21" name="Group 20"/>
          <p:cNvGrpSpPr/>
          <p:nvPr/>
        </p:nvGrpSpPr>
        <p:grpSpPr>
          <a:xfrm>
            <a:off x="0" y="6422955"/>
            <a:ext cx="9144000" cy="437555"/>
            <a:chOff x="0" y="6422955"/>
            <a:chExt cx="9144000" cy="437555"/>
          </a:xfrm>
        </p:grpSpPr>
        <p:pic>
          <p:nvPicPr>
            <p:cNvPr id="22"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24" name="Picture 23"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37319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73" name="Straight Arrow Connector 72"/>
          <p:cNvCxnSpPr>
            <a:stCxn id="85" idx="2"/>
          </p:cNvCxnSpPr>
          <p:nvPr/>
        </p:nvCxnSpPr>
        <p:spPr>
          <a:xfrm>
            <a:off x="903610"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459369"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dirty="0"/>
              <a:t>Info-Tech offers various levels of support to best suit your </a:t>
            </a:r>
            <a:r>
              <a:rPr lang="en-CA" dirty="0" smtClean="0"/>
              <a:t>needs</a:t>
            </a:r>
            <a:endParaRPr lang="en-CA" dirty="0"/>
          </a:p>
        </p:txBody>
      </p:sp>
      <p:grpSp>
        <p:nvGrpSpPr>
          <p:cNvPr id="28" name="Group 27"/>
          <p:cNvGrpSpPr/>
          <p:nvPr/>
        </p:nvGrpSpPr>
        <p:grpSpPr>
          <a:xfrm>
            <a:off x="0" y="6422955"/>
            <a:ext cx="9144000" cy="437555"/>
            <a:chOff x="0" y="6422955"/>
            <a:chExt cx="9144000" cy="437555"/>
          </a:xfrm>
        </p:grpSpPr>
        <p:pic>
          <p:nvPicPr>
            <p:cNvPr id="29"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30" name="Picture 29"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73742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3244609150"/>
              </p:ext>
            </p:extLst>
          </p:nvPr>
        </p:nvGraphicFramePr>
        <p:xfrm>
          <a:off x="86984" y="1589011"/>
          <a:ext cx="8799876" cy="4883709"/>
        </p:xfrm>
        <a:graphic>
          <a:graphicData uri="http://schemas.openxmlformats.org/drawingml/2006/table">
            <a:tbl>
              <a:tblPr firstRow="1" bandRow="1">
                <a:tableStyleId>{5C22544A-7EE6-4342-B048-85BDC9FD1C3A}</a:tableStyleId>
              </a:tblPr>
              <a:tblGrid>
                <a:gridCol w="1191600"/>
                <a:gridCol w="2536092"/>
                <a:gridCol w="2536092"/>
                <a:gridCol w="2536092"/>
              </a:tblGrid>
              <a:tr h="1158900">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lgn="l">
                        <a:defRPr/>
                      </a:pPr>
                      <a:r>
                        <a:rPr lang="en-CA" sz="1000" b="0" kern="0" dirty="0" smtClean="0">
                          <a:solidFill>
                            <a:schemeClr val="tx1"/>
                          </a:solidFill>
                        </a:rPr>
                        <a:t>1.1: </a:t>
                      </a:r>
                      <a:r>
                        <a:rPr lang="en-US" sz="1000" b="0" kern="0" dirty="0" smtClean="0">
                          <a:solidFill>
                            <a:schemeClr val="tx1"/>
                          </a:solidFill>
                        </a:rPr>
                        <a:t>Assess Your Pilot Functional Group</a:t>
                      </a:r>
                      <a:endParaRPr lang="en-CA" sz="1000" b="0" kern="0" dirty="0" smtClean="0">
                        <a:solidFill>
                          <a:schemeClr val="tx1"/>
                        </a:solidFill>
                      </a:endParaRPr>
                    </a:p>
                    <a:p>
                      <a:pPr algn="l">
                        <a:defRPr/>
                      </a:pPr>
                      <a:endParaRPr lang="en-CA" sz="1000" b="0" kern="0" dirty="0" smtClean="0">
                        <a:solidFill>
                          <a:schemeClr val="tx1"/>
                        </a:solidFill>
                      </a:endParaRPr>
                    </a:p>
                    <a:p>
                      <a:pPr algn="l">
                        <a:defRPr/>
                      </a:pPr>
                      <a:r>
                        <a:rPr lang="en-CA" sz="1000" b="0" kern="0" dirty="0" smtClean="0">
                          <a:solidFill>
                            <a:schemeClr val="tx1"/>
                          </a:solidFill>
                        </a:rPr>
                        <a:t>1.2: Conduct a Current State Assessment </a:t>
                      </a:r>
                    </a:p>
                    <a:p>
                      <a:pPr algn="l">
                        <a:spcAft>
                          <a:spcPts val="600"/>
                        </a:spcAft>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defRPr/>
                      </a:pPr>
                      <a:r>
                        <a:rPr lang="en-CA" sz="1000" b="0" kern="0" dirty="0" smtClean="0">
                          <a:solidFill>
                            <a:schemeClr val="tx1"/>
                          </a:solidFill>
                        </a:rPr>
                        <a:t>2.1: Define Agile Capabilities at Scale </a:t>
                      </a:r>
                    </a:p>
                    <a:p>
                      <a:pPr algn="l">
                        <a:defRPr/>
                      </a:pPr>
                      <a:endParaRPr lang="en-CA" sz="1000" b="0" kern="0" dirty="0" smtClean="0">
                        <a:solidFill>
                          <a:schemeClr val="tx1"/>
                        </a:solidFill>
                      </a:endParaRPr>
                    </a:p>
                    <a:p>
                      <a:pPr algn="l">
                        <a:defRPr/>
                      </a:pPr>
                      <a:r>
                        <a:rPr lang="en-CA" sz="1000" b="0" kern="0" dirty="0" smtClean="0">
                          <a:solidFill>
                            <a:schemeClr val="tx1"/>
                          </a:solidFill>
                        </a:rPr>
                        <a:t>2.2: Build Your Scaled Agile Target State</a:t>
                      </a:r>
                    </a:p>
                    <a:p>
                      <a:pPr marL="0" indent="0" algn="l">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defRPr/>
                      </a:pPr>
                      <a:r>
                        <a:rPr lang="en-CA" sz="1000" b="0" kern="0" dirty="0" smtClean="0">
                          <a:solidFill>
                            <a:schemeClr val="tx1"/>
                          </a:solidFill>
                        </a:rPr>
                        <a:t>3.1: Create Your Implementation Plan </a:t>
                      </a:r>
                    </a:p>
                    <a:p>
                      <a:pPr algn="l"/>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561015">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Review your functional</a:t>
                      </a:r>
                      <a:r>
                        <a:rPr lang="en-US" sz="1000" b="0" baseline="0" dirty="0" smtClean="0">
                          <a:cs typeface="Open Sans"/>
                        </a:rPr>
                        <a:t> group f</a:t>
                      </a:r>
                      <a:r>
                        <a:rPr lang="en-US" sz="1000" b="0" dirty="0" smtClean="0">
                          <a:cs typeface="Open Sans"/>
                        </a:rPr>
                        <a:t>it and capability assessment</a:t>
                      </a:r>
                      <a:r>
                        <a:rPr lang="en-US" sz="1000" b="0" baseline="0" dirty="0" smtClean="0">
                          <a:cs typeface="Open Sans"/>
                        </a:rPr>
                        <a:t> for scaling Agile</a:t>
                      </a:r>
                    </a:p>
                    <a:p>
                      <a:pPr marL="228600" indent="-228600">
                        <a:spcAft>
                          <a:spcPts val="600"/>
                        </a:spcAft>
                        <a:buSzPct val="150000"/>
                        <a:buBlip>
                          <a:blip r:embed="rId3"/>
                        </a:buBlip>
                      </a:pPr>
                      <a:r>
                        <a:rPr lang="en-US" sz="1000" b="0" baseline="0" dirty="0" smtClean="0">
                          <a:cs typeface="Open Sans"/>
                        </a:rPr>
                        <a:t>Discuss your current state assessment of functional group structure and Agile development process</a:t>
                      </a:r>
                      <a:endParaRPr lang="en-US" sz="1000" b="0" dirty="0" smtClean="0">
                        <a:cs typeface="Open Sans"/>
                      </a:endParaRPr>
                    </a:p>
                    <a:p>
                      <a:pPr marL="0" indent="0">
                        <a:spcAft>
                          <a:spcPts val="600"/>
                        </a:spcAft>
                        <a:buSzPct val="150000"/>
                        <a:buNone/>
                      </a:pP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Discuss the solutions to your scaling issues and the new opportunities to enhance value delivery with scaling Agile</a:t>
                      </a:r>
                    </a:p>
                    <a:p>
                      <a:pPr marL="228600" indent="-228600">
                        <a:spcAft>
                          <a:spcPts val="600"/>
                        </a:spcAft>
                        <a:buSzPct val="150000"/>
                        <a:buBlip>
                          <a:blip r:embed="rId3"/>
                        </a:buBlip>
                      </a:pPr>
                      <a:r>
                        <a:rPr lang="en-US" sz="1000" b="0" baseline="0" dirty="0" smtClean="0">
                          <a:cs typeface="Open Sans"/>
                        </a:rPr>
                        <a:t>Review your scaled Agile target state</a:t>
                      </a:r>
                    </a:p>
                    <a:p>
                      <a:pPr marL="228600" indent="-228600">
                        <a:spcAft>
                          <a:spcPts val="600"/>
                        </a:spcAft>
                        <a:buSzPct val="150000"/>
                        <a:buBlip>
                          <a:blip r:embed="rId3"/>
                        </a:buBlip>
                      </a:pPr>
                      <a:endParaRPr lang="en-US"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Review your scaling</a:t>
                      </a:r>
                      <a:r>
                        <a:rPr lang="en-US" sz="1000" b="0" baseline="0" dirty="0" smtClean="0">
                          <a:cs typeface="Open Sans"/>
                        </a:rPr>
                        <a:t> Agile implementation plan and metrics to gauge success</a:t>
                      </a:r>
                      <a:endParaRPr lang="en-US"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864716">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solidFill>
                            <a:schemeClr val="tx1"/>
                          </a:solidFill>
                        </a:rPr>
                        <a:t>Module</a:t>
                      </a:r>
                      <a:r>
                        <a:rPr lang="en-CA" sz="1000" b="1" baseline="0" dirty="0" smtClean="0">
                          <a:solidFill>
                            <a:schemeClr val="tx1"/>
                          </a:solidFill>
                        </a:rPr>
                        <a:t> 1</a:t>
                      </a:r>
                      <a:r>
                        <a:rPr lang="en-CA" sz="1000" b="1" dirty="0" smtClean="0">
                          <a:solidFill>
                            <a:schemeClr val="tx1"/>
                          </a:solidFill>
                        </a:rPr>
                        <a:t>:</a:t>
                      </a:r>
                    </a:p>
                    <a:p>
                      <a:pPr marL="0" indent="0">
                        <a:buFont typeface="Arial" panose="020B0604020202020204" pitchFamily="34" charset="0"/>
                        <a:buNone/>
                      </a:pPr>
                      <a:r>
                        <a:rPr lang="en-CA" sz="1000" dirty="0" smtClean="0">
                          <a:solidFill>
                            <a:schemeClr val="tx1"/>
                          </a:solidFill>
                        </a:rPr>
                        <a:t>Gauge Your Readiness to Scale Up Agile</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solidFill>
                            <a:schemeClr val="tx1"/>
                          </a:solidFill>
                        </a:rPr>
                        <a:t>Module</a:t>
                      </a:r>
                      <a:r>
                        <a:rPr lang="en-CA" sz="1000" b="1" baseline="0" dirty="0" smtClean="0">
                          <a:solidFill>
                            <a:schemeClr val="tx1"/>
                          </a:solidFill>
                        </a:rPr>
                        <a:t> 2</a:t>
                      </a:r>
                      <a:r>
                        <a:rPr lang="en-CA" sz="1000" b="1" dirty="0" smtClean="0">
                          <a:solidFill>
                            <a:schemeClr val="tx1"/>
                          </a:solidFill>
                        </a:rPr>
                        <a:t>:</a:t>
                      </a:r>
                    </a:p>
                    <a:p>
                      <a:r>
                        <a:rPr lang="en-CA" sz="1000" dirty="0" smtClean="0">
                          <a:solidFill>
                            <a:schemeClr val="tx1"/>
                          </a:solidFill>
                        </a:rPr>
                        <a:t>Define Your Scaled Agile Target State</a:t>
                      </a:r>
                      <a:endParaRPr lang="en-US" sz="105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solidFill>
                            <a:schemeClr val="tx1"/>
                          </a:solidFill>
                        </a:rPr>
                        <a:t>Module</a:t>
                      </a:r>
                      <a:r>
                        <a:rPr lang="en-CA" sz="1000" b="1" baseline="0" dirty="0" smtClean="0">
                          <a:solidFill>
                            <a:schemeClr val="tx1"/>
                          </a:solidFill>
                        </a:rPr>
                        <a:t> 3</a:t>
                      </a:r>
                      <a:r>
                        <a:rPr lang="en-CA" sz="1000" b="1" dirty="0" smtClean="0">
                          <a:solidFill>
                            <a:schemeClr val="tx1"/>
                          </a:solidFill>
                        </a:rPr>
                        <a:t>:</a:t>
                      </a:r>
                    </a:p>
                    <a:p>
                      <a:pPr marL="0" indent="0">
                        <a:buFont typeface="Arial" panose="020B0604020202020204" pitchFamily="34" charset="0"/>
                        <a:buNone/>
                      </a:pPr>
                      <a:r>
                        <a:rPr lang="en-CA" sz="1000" dirty="0" smtClean="0">
                          <a:solidFill>
                            <a:schemeClr val="tx1"/>
                          </a:solidFill>
                        </a:rPr>
                        <a:t>Create Your Implementation Plan </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299078">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baseline="0" dirty="0" smtClean="0"/>
                        <a:t>Business objectives and functional group drivers for scaling Agile</a:t>
                      </a:r>
                    </a:p>
                    <a:p>
                      <a:pPr marL="171450" indent="-171450">
                        <a:buFont typeface="Arial" panose="020B0604020202020204" pitchFamily="34" charset="0"/>
                        <a:buChar char="•"/>
                      </a:pPr>
                      <a:r>
                        <a:rPr lang="en-CA" sz="1000" baseline="0" dirty="0" smtClean="0"/>
                        <a:t>Assessment of your current functional group structure and Agile development process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Agile capability map</a:t>
                      </a:r>
                    </a:p>
                    <a:p>
                      <a:pPr marL="171450" indent="-171450">
                        <a:buFont typeface="Arial" panose="020B0604020202020204" pitchFamily="34" charset="0"/>
                        <a:buChar char="•"/>
                      </a:pPr>
                      <a:r>
                        <a:rPr lang="en-CA" sz="1000" dirty="0" smtClean="0"/>
                        <a:t>Scaled</a:t>
                      </a:r>
                      <a:r>
                        <a:rPr lang="en-CA" sz="1000" baseline="0" dirty="0" smtClean="0"/>
                        <a:t> Agile target functional group structure, development process, and program framework</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indent="-171450">
                        <a:buFont typeface="Arial" panose="020B0604020202020204" pitchFamily="34" charset="0"/>
                        <a:buChar char="•"/>
                      </a:pPr>
                      <a:r>
                        <a:rPr lang="en-CA" sz="1000" dirty="0" smtClean="0"/>
                        <a:t>Scaling Agile implementation roadmap</a:t>
                      </a:r>
                    </a:p>
                    <a:p>
                      <a:pPr marL="171450" indent="-171450">
                        <a:buFont typeface="Arial" panose="020B0604020202020204" pitchFamily="34" charset="0"/>
                        <a:buChar char="•"/>
                      </a:pPr>
                      <a:r>
                        <a:rPr lang="en-CA" sz="1000" dirty="0" smtClean="0"/>
                        <a:t>Scaling</a:t>
                      </a:r>
                      <a:r>
                        <a:rPr lang="en-CA" sz="1000" baseline="0" dirty="0" smtClean="0"/>
                        <a:t> Agile playbook</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2" y="301156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5" y="1492505"/>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39" y="4376640"/>
            <a:ext cx="752006" cy="483279"/>
          </a:xfrm>
          <a:prstGeom prst="rect">
            <a:avLst/>
          </a:prstGeom>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FFFFFF"/>
                </a:solidFill>
              </a:rPr>
              <a:t>Phase 1: </a:t>
            </a:r>
            <a:r>
              <a:rPr lang="en-CA" sz="1200" dirty="0" smtClean="0">
                <a:solidFill>
                  <a:srgbClr val="FFFFFF"/>
                </a:solidFill>
              </a:rPr>
              <a:t>Gauge </a:t>
            </a:r>
            <a:r>
              <a:rPr lang="en-CA" sz="1200" dirty="0">
                <a:solidFill>
                  <a:srgbClr val="FFFFFF"/>
                </a:solidFill>
              </a:rPr>
              <a:t>Your </a:t>
            </a:r>
            <a:r>
              <a:rPr lang="en-CA" sz="1200" dirty="0" smtClean="0">
                <a:solidFill>
                  <a:srgbClr val="FFFFFF"/>
                </a:solidFill>
              </a:rPr>
              <a:t>Readiness to </a:t>
            </a:r>
            <a:r>
              <a:rPr lang="en-CA" sz="1200" dirty="0">
                <a:solidFill>
                  <a:srgbClr val="FFFFFF"/>
                </a:solidFill>
              </a:rPr>
              <a:t>Scale </a:t>
            </a:r>
            <a:r>
              <a:rPr lang="en-CA" sz="1200" dirty="0" smtClean="0">
                <a:solidFill>
                  <a:srgbClr val="FFFFFF"/>
                </a:solidFill>
              </a:rPr>
              <a:t>Up Agile</a:t>
            </a:r>
            <a:endParaRPr lang="en-US" sz="1400" dirty="0">
              <a:solidFill>
                <a:srgbClr val="FFFFFF"/>
              </a:solidFill>
            </a:endParaRP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FFFFFF"/>
                </a:solidFill>
              </a:rPr>
              <a:t>Phase 2: </a:t>
            </a:r>
            <a:r>
              <a:rPr lang="en-CA" sz="1200" dirty="0" smtClean="0">
                <a:solidFill>
                  <a:srgbClr val="FFFFFF"/>
                </a:solidFill>
              </a:rPr>
              <a:t>Define </a:t>
            </a:r>
            <a:r>
              <a:rPr lang="en-CA" sz="1200" dirty="0">
                <a:solidFill>
                  <a:srgbClr val="FFFFFF"/>
                </a:solidFill>
              </a:rPr>
              <a:t>Your </a:t>
            </a:r>
            <a:r>
              <a:rPr lang="en-CA" sz="1200" dirty="0" smtClean="0">
                <a:solidFill>
                  <a:srgbClr val="FFFFFF"/>
                </a:solidFill>
              </a:rPr>
              <a:t>Scaled Agile </a:t>
            </a:r>
            <a:r>
              <a:rPr lang="en-CA" sz="1200" dirty="0">
                <a:solidFill>
                  <a:srgbClr val="FFFFFF"/>
                </a:solidFill>
              </a:rPr>
              <a:t>Target </a:t>
            </a:r>
            <a:r>
              <a:rPr lang="en-CA" sz="1200" dirty="0" smtClean="0">
                <a:solidFill>
                  <a:srgbClr val="FFFFFF"/>
                </a:solidFill>
              </a:rPr>
              <a:t>State</a:t>
            </a:r>
            <a:endParaRPr lang="en-US" sz="1400" dirty="0">
              <a:solidFill>
                <a:srgbClr val="FFFFFF"/>
              </a:solidFill>
            </a:endParaRP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rgbClr val="FFFFFF"/>
                </a:solidFill>
              </a:rPr>
              <a:t>Phase 3: </a:t>
            </a:r>
            <a:r>
              <a:rPr lang="en-CA" sz="1200" dirty="0" smtClean="0">
                <a:solidFill>
                  <a:srgbClr val="FFFFFF"/>
                </a:solidFill>
              </a:rPr>
              <a:t>Create Your Implementation </a:t>
            </a:r>
            <a:r>
              <a:rPr lang="en-CA" sz="1200" dirty="0">
                <a:solidFill>
                  <a:srgbClr val="FFFFFF"/>
                </a:solidFill>
              </a:rPr>
              <a:t>Plan </a:t>
            </a:r>
            <a:endParaRPr lang="en-US" sz="1400" dirty="0">
              <a:solidFill>
                <a:srgbClr val="FFFFFF"/>
              </a:solidFill>
            </a:endParaRPr>
          </a:p>
        </p:txBody>
      </p:sp>
      <p:sp>
        <p:nvSpPr>
          <p:cNvPr id="4" name="Title 3"/>
          <p:cNvSpPr>
            <a:spLocks noGrp="1"/>
          </p:cNvSpPr>
          <p:nvPr>
            <p:ph type="title"/>
          </p:nvPr>
        </p:nvSpPr>
        <p:spPr/>
        <p:txBody>
          <a:bodyPr/>
          <a:lstStyle/>
          <a:p>
            <a:r>
              <a:rPr lang="en-US" i="1" dirty="0"/>
              <a:t>Enable Organization-Wide Collaboration by Scaling </a:t>
            </a:r>
            <a:r>
              <a:rPr lang="en-US" i="1" dirty="0" smtClean="0"/>
              <a:t>Agile</a:t>
            </a:r>
            <a:r>
              <a:rPr lang="en-US" dirty="0"/>
              <a:t/>
            </a:r>
            <a:br>
              <a:rPr lang="en-US" dirty="0"/>
            </a:br>
            <a:r>
              <a:rPr lang="en-US" dirty="0"/>
              <a:t>– </a:t>
            </a:r>
            <a:r>
              <a:rPr lang="en-US" dirty="0" smtClean="0"/>
              <a:t>project overview</a:t>
            </a:r>
            <a:endParaRPr lang="en-CA" dirty="0"/>
          </a:p>
        </p:txBody>
      </p:sp>
      <p:grpSp>
        <p:nvGrpSpPr>
          <p:cNvPr id="10" name="Group 9"/>
          <p:cNvGrpSpPr/>
          <p:nvPr/>
        </p:nvGrpSpPr>
        <p:grpSpPr>
          <a:xfrm>
            <a:off x="0" y="6422955"/>
            <a:ext cx="9144000" cy="437555"/>
            <a:chOff x="0" y="6422955"/>
            <a:chExt cx="9144000" cy="437555"/>
          </a:xfrm>
        </p:grpSpPr>
        <p:pic>
          <p:nvPicPr>
            <p:cNvPr id="11"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02370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Enable Organization-Wide Collaboration by Scaling Agile</a:t>
            </a:r>
            <a:br>
              <a:rPr lang="en-US" i="1" dirty="0"/>
            </a:br>
            <a:r>
              <a:rPr lang="en-US" dirty="0"/>
              <a:t>– </a:t>
            </a:r>
            <a:r>
              <a:rPr lang="en-US" dirty="0" smtClean="0"/>
              <a:t>workshop overview</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1919668661"/>
              </p:ext>
            </p:extLst>
          </p:nvPr>
        </p:nvGraphicFramePr>
        <p:xfrm>
          <a:off x="251518" y="1500156"/>
          <a:ext cx="8625781" cy="4724400"/>
        </p:xfrm>
        <a:graphic>
          <a:graphicData uri="http://schemas.openxmlformats.org/drawingml/2006/table">
            <a:tbl>
              <a:tblPr firstRow="1" bandRow="1">
                <a:tableStyleId>{5C22544A-7EE6-4342-B048-85BDC9FD1C3A}</a:tableStyleId>
              </a:tblPr>
              <a:tblGrid>
                <a:gridCol w="325131"/>
                <a:gridCol w="1660130"/>
                <a:gridCol w="1660130"/>
                <a:gridCol w="1660130"/>
                <a:gridCol w="1660130"/>
                <a:gridCol w="1660130"/>
              </a:tblGrid>
              <a:tr h="207313">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Pre-Workshop</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3245932">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0" indent="0" algn="ctr">
                        <a:spcAft>
                          <a:spcPts val="0"/>
                        </a:spcAft>
                        <a:buFont typeface="Arial" panose="020B0604020202020204" pitchFamily="34" charset="0"/>
                        <a:buNone/>
                      </a:pPr>
                      <a:r>
                        <a:rPr lang="en-CA" sz="1000" b="1" dirty="0" smtClean="0">
                          <a:solidFill>
                            <a:schemeClr val="tx1"/>
                          </a:solidFill>
                        </a:rPr>
                        <a:t>Make</a:t>
                      </a:r>
                      <a:r>
                        <a:rPr lang="en-CA" sz="1000" b="1" baseline="0" dirty="0" smtClean="0">
                          <a:solidFill>
                            <a:schemeClr val="tx1"/>
                          </a:solidFill>
                        </a:rPr>
                        <a:t> the Necessary Workshop Preparations</a:t>
                      </a:r>
                    </a:p>
                    <a:p>
                      <a:pPr marL="0" indent="0" algn="ctr">
                        <a:spcAft>
                          <a:spcPts val="0"/>
                        </a:spcAft>
                        <a:buFont typeface="Arial" panose="020B0604020202020204" pitchFamily="34" charset="0"/>
                        <a:buNone/>
                      </a:pPr>
                      <a:endParaRPr lang="en-CA" sz="1000" b="1" baseline="0" dirty="0" smtClean="0">
                        <a:solidFill>
                          <a:schemeClr val="tx1"/>
                        </a:solidFill>
                      </a:endParaRPr>
                    </a:p>
                    <a:p>
                      <a:pPr marL="0" indent="0" algn="ctr">
                        <a:spcAft>
                          <a:spcPts val="0"/>
                        </a:spcAft>
                        <a:buFont typeface="Arial" panose="020B0604020202020204" pitchFamily="34" charset="0"/>
                        <a:buNone/>
                      </a:pPr>
                      <a:endParaRPr lang="en-CA" sz="1000" b="1" baseline="0" dirty="0" smtClean="0">
                        <a:solidFill>
                          <a:schemeClr val="tx1"/>
                        </a:solidFill>
                      </a:endParaRPr>
                    </a:p>
                    <a:p>
                      <a:pPr marL="171450" indent="-171450" algn="l">
                        <a:spcAft>
                          <a:spcPts val="0"/>
                        </a:spcAft>
                        <a:buFont typeface="Arial" panose="020B0604020202020204" pitchFamily="34" charset="0"/>
                        <a:buChar char="•"/>
                      </a:pPr>
                      <a:r>
                        <a:rPr lang="en-CA" sz="1000" b="0" baseline="0" dirty="0" smtClean="0">
                          <a:solidFill>
                            <a:schemeClr val="tx1"/>
                          </a:solidFill>
                        </a:rPr>
                        <a:t>Gather the necessary roles (e.g. team, product owners, Scrum masters, BAs, PMs, Agile champions) to participate in the workshop</a:t>
                      </a:r>
                    </a:p>
                    <a:p>
                      <a:pPr marL="171450" indent="-171450" algn="l">
                        <a:spcAft>
                          <a:spcPts val="0"/>
                        </a:spcAft>
                        <a:buFont typeface="Arial" panose="020B0604020202020204" pitchFamily="34" charset="0"/>
                        <a:buChar char="•"/>
                      </a:pPr>
                      <a:r>
                        <a:rPr lang="en-CA" sz="1000" b="0" baseline="0" dirty="0" smtClean="0">
                          <a:solidFill>
                            <a:schemeClr val="tx1"/>
                          </a:solidFill>
                        </a:rPr>
                        <a:t>Shortlist pilot program and functional group candidates</a:t>
                      </a:r>
                    </a:p>
                    <a:p>
                      <a:pPr marL="171450" indent="-171450" algn="l">
                        <a:spcAft>
                          <a:spcPts val="0"/>
                        </a:spcAft>
                        <a:buFont typeface="Arial" panose="020B0604020202020204" pitchFamily="34" charset="0"/>
                        <a:buChar char="•"/>
                      </a:pPr>
                      <a:r>
                        <a:rPr lang="en-CA" sz="1000" b="0" baseline="0" dirty="0" smtClean="0">
                          <a:solidFill>
                            <a:schemeClr val="tx1"/>
                          </a:solidFill>
                        </a:rPr>
                        <a:t>Gather lessons learned and initially assess current Agile implementation </a:t>
                      </a:r>
                      <a:r>
                        <a:rPr lang="en-CA" sz="1000" b="0" i="1" baseline="0" dirty="0" smtClean="0">
                          <a:solidFill>
                            <a:schemeClr val="tx1"/>
                          </a:solidFill>
                        </a:rPr>
                        <a:t>(recommended)</a:t>
                      </a:r>
                      <a:endParaRPr lang="en-CA" sz="1000" b="0" i="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indent="0" algn="ctr" defTabSz="914400" rtl="0" eaLnBrk="1" fontAlgn="auto" latinLnBrk="0" hangingPunct="1">
                        <a:lnSpc>
                          <a:spcPct val="100000"/>
                        </a:lnSpc>
                        <a:spcBef>
                          <a:spcPts val="0"/>
                        </a:spcBef>
                        <a:spcAft>
                          <a:spcPts val="1200"/>
                        </a:spcAft>
                        <a:buClrTx/>
                        <a:buSzTx/>
                        <a:buFontTx/>
                        <a:buNone/>
                        <a:tabLst/>
                        <a:defRPr/>
                      </a:pPr>
                      <a:r>
                        <a:rPr lang="en-US" sz="1000" b="1" baseline="0" dirty="0" smtClean="0">
                          <a:cs typeface="Open Sans"/>
                        </a:rPr>
                        <a:t>Assess Current State of Pilot Functional Group and Agile Implementation</a:t>
                      </a:r>
                      <a:endParaRPr lang="en-US" sz="1000" b="1" dirty="0" smtClean="0">
                        <a:cs typeface="Open Sans"/>
                      </a:endParaRPr>
                    </a:p>
                    <a:p>
                      <a:pPr marL="215900" indent="-215900">
                        <a:spcAft>
                          <a:spcPts val="0"/>
                        </a:spcAft>
                        <a:buFont typeface="Arial" panose="020B0604020202020204" pitchFamily="34" charset="0"/>
                        <a:buChar char="•"/>
                      </a:pPr>
                      <a:r>
                        <a:rPr lang="en-CA" sz="1000" b="0" dirty="0" smtClean="0">
                          <a:solidFill>
                            <a:schemeClr val="tx1"/>
                          </a:solidFill>
                        </a:rPr>
                        <a:t>Conduct high-level fit assessment of pilot functional group for Agile scaling</a:t>
                      </a:r>
                    </a:p>
                    <a:p>
                      <a:pPr marL="215900" indent="-215900">
                        <a:spcAft>
                          <a:spcPts val="0"/>
                        </a:spcAft>
                        <a:buFont typeface="Arial" panose="020B0604020202020204" pitchFamily="34" charset="0"/>
                        <a:buChar char="•"/>
                      </a:pPr>
                      <a:r>
                        <a:rPr lang="en-CA" sz="1000" b="0" dirty="0" smtClean="0">
                          <a:solidFill>
                            <a:schemeClr val="tx1"/>
                          </a:solidFill>
                        </a:rPr>
                        <a:t>List</a:t>
                      </a:r>
                      <a:r>
                        <a:rPr lang="en-CA" sz="1000" b="0" baseline="0" dirty="0" smtClean="0">
                          <a:solidFill>
                            <a:schemeClr val="tx1"/>
                          </a:solidFill>
                        </a:rPr>
                        <a:t> critical success factors</a:t>
                      </a:r>
                    </a:p>
                    <a:p>
                      <a:pPr marL="215900" indent="-215900">
                        <a:spcAft>
                          <a:spcPts val="0"/>
                        </a:spcAft>
                        <a:buFont typeface="Arial" panose="020B0604020202020204" pitchFamily="34" charset="0"/>
                        <a:buChar char="•"/>
                      </a:pPr>
                      <a:r>
                        <a:rPr lang="en-CA" sz="1000" b="0" baseline="0" dirty="0" smtClean="0">
                          <a:solidFill>
                            <a:schemeClr val="tx1"/>
                          </a:solidFill>
                        </a:rPr>
                        <a:t>Select pilot program</a:t>
                      </a:r>
                      <a:endParaRPr lang="en-CA" sz="1000" b="0" dirty="0" smtClean="0">
                        <a:solidFill>
                          <a:schemeClr val="tx1"/>
                        </a:solidFill>
                      </a:endParaRPr>
                    </a:p>
                    <a:p>
                      <a:pPr marL="215900" indent="-215900">
                        <a:spcAft>
                          <a:spcPts val="0"/>
                        </a:spcAft>
                        <a:buFont typeface="Arial" panose="020B0604020202020204" pitchFamily="34" charset="0"/>
                        <a:buChar char="•"/>
                      </a:pPr>
                      <a:r>
                        <a:rPr lang="en-CA" sz="1000" b="0" dirty="0" smtClean="0">
                          <a:solidFill>
                            <a:schemeClr val="tx1"/>
                          </a:solidFill>
                        </a:rPr>
                        <a:t>Assess the current state of functional group structure and</a:t>
                      </a:r>
                      <a:r>
                        <a:rPr lang="en-CA" sz="1000" b="0" baseline="0" dirty="0" smtClean="0">
                          <a:solidFill>
                            <a:schemeClr val="tx1"/>
                          </a:solidFill>
                        </a:rPr>
                        <a:t> Agile process</a:t>
                      </a:r>
                      <a:endParaRPr lang="en-CA" sz="1000" b="0" dirty="0" smtClean="0">
                        <a:solidFill>
                          <a:schemeClr val="tx1"/>
                        </a:solidFill>
                      </a:endParaRPr>
                    </a:p>
                    <a:p>
                      <a:pPr marL="215900" indent="-215900">
                        <a:spcAft>
                          <a:spcPts val="0"/>
                        </a:spcAft>
                        <a:buFont typeface="Arial" panose="020B0604020202020204" pitchFamily="34" charset="0"/>
                        <a:buChar char="•"/>
                      </a:pPr>
                      <a:r>
                        <a:rPr lang="en-CA" sz="1000" b="0" dirty="0" smtClean="0">
                          <a:solidFill>
                            <a:schemeClr val="tx1"/>
                          </a:solidFill>
                        </a:rPr>
                        <a:t>Determine and prioritize root causes of issues and challenges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baseline="0" dirty="0" smtClean="0">
                          <a:solidFill>
                            <a:schemeClr val="tx1"/>
                          </a:solidFill>
                        </a:rPr>
                        <a:t>Brainstorm Solutions and Ideate New Opportunities</a:t>
                      </a:r>
                      <a:endParaRPr lang="en-CA" sz="1000" b="0" dirty="0" smtClean="0">
                        <a:solidFill>
                          <a:schemeClr val="tx1"/>
                        </a:solidFill>
                      </a:endParaRPr>
                    </a:p>
                    <a:p>
                      <a:pPr marL="215900" indent="-215900">
                        <a:spcAft>
                          <a:spcPts val="0"/>
                        </a:spcAft>
                        <a:buFont typeface="Arial" panose="020B0604020202020204" pitchFamily="34" charset="0"/>
                        <a:buChar char="•"/>
                      </a:pPr>
                      <a:r>
                        <a:rPr lang="en-CA" sz="1000" b="0" dirty="0" smtClean="0">
                          <a:solidFill>
                            <a:schemeClr val="tx1"/>
                          </a:solidFill>
                        </a:rPr>
                        <a:t>Brainstorm fixes and solutions to address your scaling Agile issues</a:t>
                      </a:r>
                    </a:p>
                    <a:p>
                      <a:pPr marL="215900" indent="-215900">
                        <a:spcAft>
                          <a:spcPts val="0"/>
                        </a:spcAft>
                        <a:buFont typeface="Arial" panose="020B0604020202020204" pitchFamily="34" charset="0"/>
                        <a:buChar char="•"/>
                      </a:pPr>
                      <a:r>
                        <a:rPr lang="en-CA" sz="1000" b="0" dirty="0" smtClean="0">
                          <a:solidFill>
                            <a:schemeClr val="tx1"/>
                          </a:solidFill>
                        </a:rPr>
                        <a:t>Ideate new opportunities to proactively improve value delivery in your scaled implementation of Agile </a:t>
                      </a:r>
                    </a:p>
                    <a:p>
                      <a:pPr marL="215900" indent="-215900">
                        <a:spcAft>
                          <a:spcPts val="0"/>
                        </a:spcAft>
                        <a:buFont typeface="Arial" panose="020B0604020202020204" pitchFamily="34" charset="0"/>
                        <a:buChar char="•"/>
                      </a:pPr>
                      <a:r>
                        <a:rPr lang="en-CA" sz="1000" b="0" dirty="0" smtClean="0">
                          <a:solidFill>
                            <a:schemeClr val="tx1"/>
                          </a:solidFill>
                        </a:rPr>
                        <a:t>Consolidate your solutions and new opportunities to define your scaling Agile initiatives</a:t>
                      </a:r>
                    </a:p>
                    <a:p>
                      <a:pPr algn="ctr">
                        <a:spcAft>
                          <a:spcPts val="1200"/>
                        </a:spcAft>
                      </a:pPr>
                      <a:endParaRPr lang="en-CA" sz="1000" b="1" baseline="0" dirty="0" smtClean="0">
                        <a:solidFill>
                          <a:schemeClr val="tx1"/>
                        </a:solidFill>
                      </a:endParaRPr>
                    </a:p>
                    <a:p>
                      <a:pPr algn="ctr">
                        <a:spcAft>
                          <a:spcPts val="1200"/>
                        </a:spcAft>
                      </a:pPr>
                      <a:endParaRPr lang="en-CA" sz="1000" b="1"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Build Your Agile Capability Map and Target State</a:t>
                      </a:r>
                      <a:endParaRPr lang="en-CA" sz="1000" b="0" dirty="0" smtClean="0">
                        <a:solidFill>
                          <a:schemeClr val="tx1"/>
                        </a:solidFill>
                      </a:endParaRPr>
                    </a:p>
                    <a:p>
                      <a:pPr marL="215900" indent="-215900">
                        <a:spcAft>
                          <a:spcPts val="0"/>
                        </a:spcAft>
                        <a:buFont typeface="Arial" panose="020B0604020202020204" pitchFamily="34" charset="0"/>
                        <a:buChar char="•"/>
                      </a:pPr>
                      <a:r>
                        <a:rPr lang="en-CA" sz="1000" b="0" dirty="0" smtClean="0">
                          <a:solidFill>
                            <a:schemeClr val="tx1"/>
                          </a:solidFill>
                        </a:rPr>
                        <a:t>Conduct a risk assessment of your Agile solutions and opportunities</a:t>
                      </a:r>
                    </a:p>
                    <a:p>
                      <a:pPr marL="215900" indent="-215900">
                        <a:spcAft>
                          <a:spcPts val="0"/>
                        </a:spcAft>
                        <a:buFont typeface="Arial" panose="020B0604020202020204" pitchFamily="34" charset="0"/>
                        <a:buChar char="•"/>
                      </a:pPr>
                      <a:r>
                        <a:rPr lang="en-CA" sz="1000" b="0" dirty="0" smtClean="0">
                          <a:solidFill>
                            <a:schemeClr val="tx1"/>
                          </a:solidFill>
                        </a:rPr>
                        <a:t>Generate an Agile capability map for your pilot functional group</a:t>
                      </a:r>
                    </a:p>
                    <a:p>
                      <a:pPr marL="215900" indent="-215900">
                        <a:spcAft>
                          <a:spcPts val="0"/>
                        </a:spcAft>
                        <a:buFont typeface="Arial" panose="020B0604020202020204" pitchFamily="34" charset="0"/>
                        <a:buChar char="•"/>
                      </a:pPr>
                      <a:r>
                        <a:rPr lang="en-CA" sz="1000" b="0" dirty="0" smtClean="0">
                          <a:solidFill>
                            <a:schemeClr val="tx1"/>
                          </a:solidFill>
                        </a:rPr>
                        <a:t>Define the future state of your functional group structure,</a:t>
                      </a:r>
                      <a:r>
                        <a:rPr lang="en-CA" sz="1000" b="0" baseline="0" dirty="0" smtClean="0">
                          <a:solidFill>
                            <a:schemeClr val="tx1"/>
                          </a:solidFill>
                        </a:rPr>
                        <a:t> Agile process, and program framework</a:t>
                      </a:r>
                      <a:endParaRPr lang="en-CA" sz="1000" b="1"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Create Your Implementation Plan</a:t>
                      </a:r>
                    </a:p>
                    <a:p>
                      <a:pPr marL="0" indent="0">
                        <a:spcAft>
                          <a:spcPts val="0"/>
                        </a:spcAft>
                        <a:buFont typeface="Arial" panose="020B0604020202020204" pitchFamily="34" charset="0"/>
                        <a:buNone/>
                      </a:pPr>
                      <a:endParaRPr lang="en-CA" sz="1000" b="0" dirty="0" smtClean="0">
                        <a:solidFill>
                          <a:schemeClr val="tx1"/>
                        </a:solidFill>
                      </a:endParaRPr>
                    </a:p>
                    <a:p>
                      <a:pPr marL="215900" indent="-215900">
                        <a:spcAft>
                          <a:spcPts val="0"/>
                        </a:spcAft>
                        <a:buFont typeface="Arial" panose="020B0604020202020204" pitchFamily="34" charset="0"/>
                        <a:buChar char="•"/>
                      </a:pPr>
                      <a:r>
                        <a:rPr lang="en-CA" sz="1000" b="0" dirty="0" smtClean="0">
                          <a:solidFill>
                            <a:schemeClr val="tx1"/>
                          </a:solidFill>
                        </a:rPr>
                        <a:t>List the metrics that will gauge the success of your scaled Agile initiatives</a:t>
                      </a:r>
                    </a:p>
                    <a:p>
                      <a:pPr marL="215900" indent="-215900">
                        <a:spcAft>
                          <a:spcPts val="0"/>
                        </a:spcAft>
                        <a:buFont typeface="Arial" panose="020B0604020202020204" pitchFamily="34" charset="0"/>
                        <a:buChar char="•"/>
                      </a:pPr>
                      <a:r>
                        <a:rPr lang="en-CA" sz="1000" b="0" dirty="0" smtClean="0">
                          <a:solidFill>
                            <a:schemeClr val="tx1"/>
                          </a:solidFill>
                        </a:rPr>
                        <a:t>Define your scaling Agile implementation roadmap</a:t>
                      </a:r>
                    </a:p>
                    <a:p>
                      <a:pPr marL="215900" indent="-215900">
                        <a:spcAft>
                          <a:spcPts val="0"/>
                        </a:spcAft>
                        <a:buFont typeface="Arial" panose="020B0604020202020204" pitchFamily="34" charset="0"/>
                        <a:buChar char="•"/>
                      </a:pPr>
                      <a:r>
                        <a:rPr lang="en-CA" sz="1000" b="0" dirty="0" smtClean="0">
                          <a:solidFill>
                            <a:schemeClr val="tx1"/>
                          </a:solidFill>
                        </a:rPr>
                        <a:t>Determine the next steps to</a:t>
                      </a:r>
                      <a:r>
                        <a:rPr lang="en-CA" sz="1000" b="0" baseline="0" dirty="0" smtClean="0">
                          <a:solidFill>
                            <a:schemeClr val="tx1"/>
                          </a:solidFill>
                        </a:rPr>
                        <a:t> further scale Agile</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990494">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Arial" panose="020B0604020202020204" pitchFamily="34" charset="0"/>
                        <a:buChar char="•"/>
                      </a:pPr>
                      <a:r>
                        <a:rPr lang="en-CA" sz="1000" b="0" i="0" baseline="0" dirty="0" smtClean="0">
                          <a:solidFill>
                            <a:schemeClr val="tx1"/>
                          </a:solidFill>
                        </a:rPr>
                        <a:t>List of workshop participants</a:t>
                      </a:r>
                    </a:p>
                    <a:p>
                      <a:pPr marL="228600" indent="-228600">
                        <a:spcAft>
                          <a:spcPts val="0"/>
                        </a:spcAft>
                        <a:buClrTx/>
                        <a:buFont typeface="Arial" panose="020B0604020202020204" pitchFamily="34" charset="0"/>
                        <a:buChar char="•"/>
                      </a:pPr>
                      <a:r>
                        <a:rPr lang="en-CA" sz="1000" b="0" i="0" baseline="0" dirty="0" smtClean="0">
                          <a:solidFill>
                            <a:schemeClr val="tx1"/>
                          </a:solidFill>
                        </a:rPr>
                        <a:t>Initial current state analysis of development process</a:t>
                      </a:r>
                    </a:p>
                    <a:p>
                      <a:pPr marL="228600" indent="-228600">
                        <a:spcAft>
                          <a:spcPts val="0"/>
                        </a:spcAft>
                        <a:buClrTx/>
                        <a:buFont typeface="Arial" panose="020B0604020202020204" pitchFamily="34" charset="0"/>
                        <a:buChar char="•"/>
                      </a:pPr>
                      <a:r>
                        <a:rPr lang="en-CA" sz="1000" b="0" i="0" baseline="0" dirty="0" smtClean="0">
                          <a:solidFill>
                            <a:schemeClr val="tx1"/>
                          </a:solidFill>
                        </a:rPr>
                        <a:t>Pilot program shortlist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71450" indent="-171450">
                        <a:spcAft>
                          <a:spcPts val="0"/>
                        </a:spcAft>
                        <a:buClrTx/>
                        <a:buFont typeface="Arial" panose="020B0604020202020204" pitchFamily="34" charset="0"/>
                        <a:buChar char="•"/>
                      </a:pPr>
                      <a:r>
                        <a:rPr lang="en-CA" sz="1000" b="0" baseline="0" dirty="0" smtClean="0">
                          <a:solidFill>
                            <a:schemeClr val="tx1"/>
                          </a:solidFill>
                        </a:rPr>
                        <a:t>High-level fit assessment of functional group</a:t>
                      </a:r>
                    </a:p>
                    <a:p>
                      <a:pPr marL="171450" indent="-171450">
                        <a:spcAft>
                          <a:spcPts val="0"/>
                        </a:spcAft>
                        <a:buClrTx/>
                        <a:buFont typeface="Arial" panose="020B0604020202020204" pitchFamily="34" charset="0"/>
                        <a:buChar char="•"/>
                      </a:pPr>
                      <a:r>
                        <a:rPr lang="en-CA" sz="1000" b="0" baseline="0" dirty="0" smtClean="0">
                          <a:solidFill>
                            <a:schemeClr val="tx1"/>
                          </a:solidFill>
                        </a:rPr>
                        <a:t>Root causes of current and potential scaling Agile issues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71450" indent="-171450">
                        <a:spcAft>
                          <a:spcPts val="0"/>
                        </a:spcAft>
                        <a:buClrTx/>
                        <a:buFont typeface="Arial" panose="020B0604020202020204" pitchFamily="34" charset="0"/>
                        <a:buChar char="•"/>
                      </a:pPr>
                      <a:r>
                        <a:rPr lang="en-CA" sz="1000" b="0" dirty="0" smtClean="0">
                          <a:solidFill>
                            <a:schemeClr val="tx1"/>
                          </a:solidFill>
                        </a:rPr>
                        <a:t>Solutions to scaling issues and new opportunities for more business value with scaling Agile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71450" indent="-171450">
                        <a:spcAft>
                          <a:spcPts val="0"/>
                        </a:spcAft>
                        <a:buClrTx/>
                        <a:buFont typeface="Arial" panose="020B0604020202020204" pitchFamily="34" charset="0"/>
                        <a:buChar char="•"/>
                      </a:pPr>
                      <a:r>
                        <a:rPr lang="en-CA" sz="1000" b="0" dirty="0" smtClean="0">
                          <a:solidFill>
                            <a:schemeClr val="tx1"/>
                          </a:solidFill>
                        </a:rPr>
                        <a:t>Agile capability map</a:t>
                      </a:r>
                    </a:p>
                    <a:p>
                      <a:pPr marL="171450" indent="-171450">
                        <a:spcAft>
                          <a:spcPts val="0"/>
                        </a:spcAft>
                        <a:buClrTx/>
                        <a:buFont typeface="Arial" panose="020B0604020202020204" pitchFamily="34" charset="0"/>
                        <a:buChar char="•"/>
                      </a:pPr>
                      <a:r>
                        <a:rPr lang="en-CA" sz="1000" b="0" dirty="0" smtClean="0">
                          <a:solidFill>
                            <a:schemeClr val="tx1"/>
                          </a:solidFill>
                        </a:rPr>
                        <a:t>Refined functional group structure</a:t>
                      </a:r>
                    </a:p>
                    <a:p>
                      <a:pPr marL="171450" indent="-171450">
                        <a:spcAft>
                          <a:spcPts val="0"/>
                        </a:spcAft>
                        <a:buClrTx/>
                        <a:buFont typeface="Arial" panose="020B0604020202020204" pitchFamily="34" charset="0"/>
                        <a:buChar char="•"/>
                      </a:pPr>
                      <a:r>
                        <a:rPr lang="en-CA" sz="1000" b="0" dirty="0" smtClean="0">
                          <a:solidFill>
                            <a:schemeClr val="tx1"/>
                          </a:solidFill>
                        </a:rPr>
                        <a:t>Refined Agile development process</a:t>
                      </a:r>
                    </a:p>
                    <a:p>
                      <a:pPr marL="171450" indent="-171450">
                        <a:spcAft>
                          <a:spcPts val="0"/>
                        </a:spcAft>
                        <a:buClrTx/>
                        <a:buFont typeface="Arial" panose="020B0604020202020204" pitchFamily="34" charset="0"/>
                        <a:buChar char="•"/>
                      </a:pPr>
                      <a:r>
                        <a:rPr lang="en-CA" sz="1000" b="0" dirty="0" smtClean="0">
                          <a:solidFill>
                            <a:schemeClr val="tx1"/>
                          </a:solidFill>
                        </a:rPr>
                        <a:t>Program framework</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71450" indent="-171450">
                        <a:spcAft>
                          <a:spcPts val="0"/>
                        </a:spcAft>
                        <a:buClrTx/>
                        <a:buFont typeface="Arial" panose="020B0604020202020204" pitchFamily="34" charset="0"/>
                        <a:buChar char="•"/>
                      </a:pPr>
                      <a:r>
                        <a:rPr lang="en-CA" sz="1000" b="0" dirty="0" smtClean="0">
                          <a:solidFill>
                            <a:schemeClr val="tx1"/>
                          </a:solidFill>
                        </a:rPr>
                        <a:t>List of metrics to gauge success</a:t>
                      </a:r>
                    </a:p>
                    <a:p>
                      <a:pPr marL="171450" indent="-171450">
                        <a:spcAft>
                          <a:spcPts val="0"/>
                        </a:spcAft>
                        <a:buClrTx/>
                        <a:buFont typeface="Arial" panose="020B0604020202020204" pitchFamily="34" charset="0"/>
                        <a:buChar char="•"/>
                      </a:pPr>
                      <a:r>
                        <a:rPr lang="en-CA" sz="1000" b="0" dirty="0" smtClean="0">
                          <a:solidFill>
                            <a:schemeClr val="tx1"/>
                          </a:solidFill>
                        </a:rPr>
                        <a:t>Scaling Agile implementation roadmap</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grpSp>
        <p:nvGrpSpPr>
          <p:cNvPr id="5" name="Group 4"/>
          <p:cNvGrpSpPr/>
          <p:nvPr/>
        </p:nvGrpSpPr>
        <p:grpSpPr>
          <a:xfrm>
            <a:off x="0" y="6422955"/>
            <a:ext cx="9144000" cy="437555"/>
            <a:chOff x="0" y="6422955"/>
            <a:chExt cx="9144000" cy="437555"/>
          </a:xfrm>
        </p:grpSpPr>
        <p:pic>
          <p:nvPicPr>
            <p:cNvPr id="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7" name="Picture 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463583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232605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43920" y="2065671"/>
            <a:ext cx="6589368" cy="3549690"/>
          </a:xfrm>
          <a:prstGeom prst="rect">
            <a:avLst/>
          </a:prstGeom>
        </p:spPr>
        <p:txBody>
          <a:bodyPr wrap="square" rtlCol="0">
            <a:spAutoFit/>
          </a:bodyPr>
          <a:lstStyle/>
          <a:p>
            <a:pPr>
              <a:spcAft>
                <a:spcPts val="500"/>
              </a:spcAft>
            </a:pPr>
            <a:r>
              <a:rPr lang="en-CA" sz="1600" i="1" dirty="0">
                <a:solidFill>
                  <a:schemeClr val="bg1"/>
                </a:solidFill>
                <a:latin typeface="+mj-lt"/>
              </a:rPr>
              <a:t>Agile may work great in small and isolated teams, but hidden issues can unveil themselves </a:t>
            </a:r>
            <a:r>
              <a:rPr lang="en-CA" sz="1600" i="1" dirty="0" smtClean="0">
                <a:solidFill>
                  <a:schemeClr val="bg1"/>
                </a:solidFill>
                <a:latin typeface="+mj-lt"/>
              </a:rPr>
              <a:t>as </a:t>
            </a:r>
            <a:r>
              <a:rPr lang="en-CA" sz="1600" i="1" dirty="0">
                <a:solidFill>
                  <a:schemeClr val="bg1"/>
                </a:solidFill>
                <a:latin typeface="+mj-lt"/>
              </a:rPr>
              <a:t>you introduce more teams to your project. Subcultures within a single department can clash with each other and accommodating and integrating dependencies can generate longer lead times.</a:t>
            </a:r>
            <a:r>
              <a:rPr lang="en-CA" sz="1600" b="1" i="1" dirty="0">
                <a:solidFill>
                  <a:schemeClr val="bg1"/>
                </a:solidFill>
                <a:latin typeface="+mj-lt"/>
              </a:rPr>
              <a:t> </a:t>
            </a:r>
            <a:endParaRPr lang="en-CA" sz="1600" i="1" dirty="0">
              <a:solidFill>
                <a:schemeClr val="bg1"/>
              </a:solidFill>
              <a:latin typeface="+mj-lt"/>
            </a:endParaRPr>
          </a:p>
          <a:p>
            <a:pPr>
              <a:spcAft>
                <a:spcPts val="500"/>
              </a:spcAft>
            </a:pPr>
            <a:endParaRPr lang="en-CA" sz="1600" b="1" i="1" dirty="0">
              <a:solidFill>
                <a:schemeClr val="bg1"/>
              </a:solidFill>
              <a:latin typeface="+mj-lt"/>
            </a:endParaRPr>
          </a:p>
          <a:p>
            <a:pPr>
              <a:spcAft>
                <a:spcPts val="500"/>
              </a:spcAft>
            </a:pPr>
            <a:r>
              <a:rPr lang="en-CA" sz="1600" i="1" dirty="0">
                <a:solidFill>
                  <a:schemeClr val="bg1"/>
                </a:solidFill>
                <a:latin typeface="+mj-lt"/>
              </a:rPr>
              <a:t>Scaling Agile may require central control and standardization to coordinate value delivery, especially if teams are not disciplined, do not have the appropriate governance </a:t>
            </a:r>
            <a:r>
              <a:rPr lang="en-CA" sz="1600" i="1" dirty="0" smtClean="0">
                <a:solidFill>
                  <a:schemeClr val="bg1"/>
                </a:solidFill>
                <a:latin typeface="+mj-lt"/>
              </a:rPr>
              <a:t>model, </a:t>
            </a:r>
            <a:r>
              <a:rPr lang="en-CA" sz="1600" i="1" dirty="0">
                <a:solidFill>
                  <a:schemeClr val="bg1"/>
                </a:solidFill>
                <a:latin typeface="+mj-lt"/>
              </a:rPr>
              <a:t>and are not motivated to collaborate and synchronize with each other. </a:t>
            </a:r>
          </a:p>
          <a:p>
            <a:pPr>
              <a:spcAft>
                <a:spcPts val="500"/>
              </a:spcAft>
            </a:pPr>
            <a:endParaRPr lang="en-CA" sz="1600" i="1" dirty="0">
              <a:solidFill>
                <a:schemeClr val="bg1"/>
              </a:solidFill>
              <a:latin typeface="+mj-lt"/>
            </a:endParaRPr>
          </a:p>
          <a:p>
            <a:pPr>
              <a:spcAft>
                <a:spcPts val="500"/>
              </a:spcAft>
            </a:pPr>
            <a:r>
              <a:rPr lang="en-CA" sz="1600" i="1" dirty="0">
                <a:solidFill>
                  <a:schemeClr val="bg1"/>
                </a:solidFill>
                <a:latin typeface="+mj-lt"/>
              </a:rPr>
              <a:t>Be prepared to fail fast and learn. </a:t>
            </a:r>
            <a:r>
              <a:rPr lang="en-CA" sz="1600" i="1" dirty="0" smtClean="0">
                <a:solidFill>
                  <a:schemeClr val="bg1"/>
                </a:solidFill>
                <a:latin typeface="+mj-lt"/>
              </a:rPr>
              <a:t>In </a:t>
            </a:r>
            <a:r>
              <a:rPr lang="en-CA" sz="1600" i="1" dirty="0">
                <a:solidFill>
                  <a:schemeClr val="bg1"/>
                </a:solidFill>
                <a:latin typeface="+mj-lt"/>
              </a:rPr>
              <a:t>some cases, you may need to become less Agile in some areas to </a:t>
            </a:r>
            <a:r>
              <a:rPr lang="en-CA" sz="1600" i="1" dirty="0" smtClean="0">
                <a:solidFill>
                  <a:schemeClr val="bg1"/>
                </a:solidFill>
                <a:latin typeface="+mj-lt"/>
              </a:rPr>
              <a:t>be </a:t>
            </a:r>
            <a:r>
              <a:rPr lang="en-CA" sz="1600" i="1" dirty="0">
                <a:solidFill>
                  <a:schemeClr val="bg1"/>
                </a:solidFill>
                <a:latin typeface="+mj-lt"/>
              </a:rPr>
              <a:t>more Agile in others.</a:t>
            </a:r>
          </a:p>
        </p:txBody>
      </p:sp>
      <p:sp>
        <p:nvSpPr>
          <p:cNvPr id="3" name="TextBox 2"/>
          <p:cNvSpPr txBox="1"/>
          <p:nvPr/>
        </p:nvSpPr>
        <p:spPr>
          <a:xfrm>
            <a:off x="3203042" y="5678862"/>
            <a:ext cx="4460917" cy="738664"/>
          </a:xfrm>
          <a:prstGeom prst="rect">
            <a:avLst/>
          </a:prstGeom>
        </p:spPr>
        <p:txBody>
          <a:bodyPr wrap="square" rtlCol="0">
            <a:spAutoFit/>
          </a:bodyPr>
          <a:lstStyle/>
          <a:p>
            <a:pPr algn="r"/>
            <a:r>
              <a:rPr lang="en-CA" sz="1400" b="1" i="1" dirty="0" smtClean="0">
                <a:solidFill>
                  <a:schemeClr val="bg1"/>
                </a:solidFill>
              </a:rPr>
              <a:t>Andrew Kum-Seun,</a:t>
            </a:r>
          </a:p>
          <a:p>
            <a:pPr algn="r"/>
            <a:r>
              <a:rPr lang="en-CA" sz="1400" i="1" dirty="0" smtClean="0">
                <a:solidFill>
                  <a:schemeClr val="bg1"/>
                </a:solidFill>
              </a:rPr>
              <a:t>Research Manager, Application Development</a:t>
            </a:r>
            <a:br>
              <a:rPr lang="en-CA" sz="1400" i="1" dirty="0" smtClean="0">
                <a:solidFill>
                  <a:schemeClr val="bg1"/>
                </a:solidFill>
              </a:rPr>
            </a:br>
            <a:r>
              <a:rPr lang="en-CA" sz="1400" i="1" dirty="0" smtClean="0">
                <a:solidFill>
                  <a:schemeClr val="bg1"/>
                </a:solidFill>
              </a:rPr>
              <a:t>Info-Tech Research Group</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545852" y="1952876"/>
            <a:ext cx="598068" cy="528294"/>
          </a:xfrm>
          <a:prstGeom prst="rect">
            <a:avLst/>
          </a:prstGeom>
        </p:spPr>
      </p:pic>
      <p:pic>
        <p:nvPicPr>
          <p:cNvPr id="9" name="Picture 105"/>
          <p:cNvPicPr>
            <a:picLocks noChangeAspect="1"/>
          </p:cNvPicPr>
          <p:nvPr/>
        </p:nvPicPr>
        <p:blipFill>
          <a:blip r:embed="rId3"/>
          <a:stretch>
            <a:fillRect/>
          </a:stretch>
        </p:blipFill>
        <p:spPr>
          <a:xfrm>
            <a:off x="7522966" y="4961069"/>
            <a:ext cx="619651" cy="457362"/>
          </a:xfrm>
          <a:prstGeom prst="rect">
            <a:avLst/>
          </a:prstGeom>
        </p:spPr>
      </p:pic>
      <p:grpSp>
        <p:nvGrpSpPr>
          <p:cNvPr id="7" name="Group 6"/>
          <p:cNvGrpSpPr/>
          <p:nvPr/>
        </p:nvGrpSpPr>
        <p:grpSpPr>
          <a:xfrm>
            <a:off x="0" y="6422955"/>
            <a:ext cx="9144000" cy="437555"/>
            <a:chOff x="0" y="6422955"/>
            <a:chExt cx="9144000" cy="437555"/>
          </a:xfrm>
        </p:grpSpPr>
        <p:pic>
          <p:nvPicPr>
            <p:cNvPr id="1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3146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An applications director who has had initial success with Agile development and is looking to expand its implementation.</a:t>
            </a:r>
          </a:p>
          <a:p>
            <a:r>
              <a:rPr lang="en-US" dirty="0" smtClean="0"/>
              <a:t>A CIO who is looking for ways to optimize efficiency and accelerate time to market for larger and complex projects.</a:t>
            </a:r>
            <a:endParaRPr lang="en-US" dirty="0"/>
          </a:p>
        </p:txBody>
      </p:sp>
      <p:sp>
        <p:nvSpPr>
          <p:cNvPr id="14" name="Text Placeholder 13"/>
          <p:cNvSpPr>
            <a:spLocks noGrp="1"/>
          </p:cNvSpPr>
          <p:nvPr>
            <p:ph type="body" sz="quarter" idx="26"/>
          </p:nvPr>
        </p:nvSpPr>
        <p:spPr>
          <a:xfrm>
            <a:off x="4835436" y="1607231"/>
            <a:ext cx="4041648" cy="1948769"/>
          </a:xfrm>
        </p:spPr>
        <p:txBody>
          <a:bodyPr/>
          <a:lstStyle/>
          <a:p>
            <a:r>
              <a:rPr lang="en-US" dirty="0"/>
              <a:t>Interface cross-functional groups and align them to a common set of Agile principles and business </a:t>
            </a:r>
            <a:r>
              <a:rPr lang="en-US" dirty="0" smtClean="0"/>
              <a:t>objectives.</a:t>
            </a:r>
            <a:endParaRPr lang="en-US" dirty="0"/>
          </a:p>
          <a:p>
            <a:r>
              <a:rPr lang="en-US" dirty="0"/>
              <a:t>Identify scaling challenges and tailor solutions to fit their context.</a:t>
            </a:r>
          </a:p>
          <a:p>
            <a:r>
              <a:rPr lang="en-US" dirty="0"/>
              <a:t>Adapt current roles and organizational structure to accommodate Agile at scale.</a:t>
            </a:r>
          </a:p>
        </p:txBody>
      </p:sp>
      <p:sp>
        <p:nvSpPr>
          <p:cNvPr id="15" name="Text Placeholder 14"/>
          <p:cNvSpPr>
            <a:spLocks noGrp="1"/>
          </p:cNvSpPr>
          <p:nvPr>
            <p:ph type="body" sz="quarter" idx="27"/>
          </p:nvPr>
        </p:nvSpPr>
        <p:spPr/>
        <p:txBody>
          <a:bodyPr/>
          <a:lstStyle/>
          <a:p>
            <a:r>
              <a:rPr lang="en-US" dirty="0" smtClean="0"/>
              <a:t>Project managers who are tasked with facilitating Agile in cross-functional settings.</a:t>
            </a:r>
          </a:p>
          <a:p>
            <a:r>
              <a:rPr lang="en-US" dirty="0" smtClean="0"/>
              <a:t>Application development managers who are struggling with challenges from consistency, transparency, and dependencies across their teams.</a:t>
            </a:r>
            <a:endParaRPr lang="en-US" dirty="0"/>
          </a:p>
        </p:txBody>
      </p:sp>
      <p:sp>
        <p:nvSpPr>
          <p:cNvPr id="16" name="Text Placeholder 15"/>
          <p:cNvSpPr>
            <a:spLocks noGrp="1"/>
          </p:cNvSpPr>
          <p:nvPr>
            <p:ph type="body" sz="quarter" idx="28"/>
          </p:nvPr>
        </p:nvSpPr>
        <p:spPr>
          <a:xfrm>
            <a:off x="4830836" y="4248103"/>
            <a:ext cx="4041648" cy="1892638"/>
          </a:xfrm>
        </p:spPr>
        <p:txBody>
          <a:bodyPr/>
          <a:lstStyle/>
          <a:p>
            <a:r>
              <a:rPr lang="en-US" dirty="0"/>
              <a:t>Identify interaction points and </a:t>
            </a:r>
            <a:r>
              <a:rPr lang="en-US" dirty="0" smtClean="0"/>
              <a:t>where dependencies exist to make the necessary adjustments that will eliminate any significant bottlenecks.</a:t>
            </a:r>
          </a:p>
          <a:p>
            <a:r>
              <a:rPr lang="en-US" dirty="0" smtClean="0"/>
              <a:t>Streamline the development and planning processes to handle complex systems and more teams without deteriorating efficiency and throughput.</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51670" y="1535364"/>
            <a:ext cx="5259898" cy="1078992"/>
          </a:xfrm>
        </p:spPr>
        <p:txBody>
          <a:bodyPr/>
          <a:lstStyle/>
          <a:p>
            <a:r>
              <a:rPr lang="en-US" dirty="0"/>
              <a:t>Your organization has started to realize </a:t>
            </a:r>
            <a:r>
              <a:rPr lang="en-US" dirty="0" smtClean="0"/>
              <a:t>benefits </a:t>
            </a:r>
            <a:r>
              <a:rPr lang="en-US" dirty="0"/>
              <a:t>from adopting Agile principles and practices in pockets of your organization. </a:t>
            </a:r>
          </a:p>
          <a:p>
            <a:r>
              <a:rPr lang="en-US" dirty="0"/>
              <a:t>You are seeking </a:t>
            </a:r>
            <a:r>
              <a:rPr lang="en-US" dirty="0" smtClean="0"/>
              <a:t>to </a:t>
            </a:r>
            <a:r>
              <a:rPr lang="en-US" dirty="0"/>
              <a:t>extend </a:t>
            </a:r>
            <a:r>
              <a:rPr lang="en-US" dirty="0" smtClean="0"/>
              <a:t>Agile development </a:t>
            </a:r>
            <a:r>
              <a:rPr lang="en-US" dirty="0"/>
              <a:t>beyond a </a:t>
            </a:r>
            <a:r>
              <a:rPr lang="en-US" dirty="0" smtClean="0"/>
              <a:t>pilot </a:t>
            </a:r>
            <a:r>
              <a:rPr lang="en-US" dirty="0"/>
              <a:t>project </a:t>
            </a:r>
            <a:r>
              <a:rPr lang="en-US" dirty="0" smtClean="0"/>
              <a:t>into </a:t>
            </a:r>
            <a:r>
              <a:rPr lang="en-US" dirty="0"/>
              <a:t>other areas of the organization. You are looking for a coordinated approach aligned to business priorities.</a:t>
            </a:r>
          </a:p>
        </p:txBody>
      </p:sp>
      <p:sp>
        <p:nvSpPr>
          <p:cNvPr id="4" name="Text Placeholder 3"/>
          <p:cNvSpPr>
            <a:spLocks noGrp="1"/>
          </p:cNvSpPr>
          <p:nvPr>
            <p:ph type="body" sz="quarter" idx="11"/>
          </p:nvPr>
        </p:nvSpPr>
        <p:spPr>
          <a:xfrm>
            <a:off x="247848" y="2974004"/>
            <a:ext cx="5263720" cy="1234289"/>
          </a:xfrm>
        </p:spPr>
        <p:txBody>
          <a:bodyPr/>
          <a:lstStyle/>
          <a:p>
            <a:r>
              <a:rPr lang="en-US" dirty="0" smtClean="0"/>
              <a:t>Dependencies among teams and systems can generate logistical, integration, and communication challenges that will generate process bottlenecks and frustration.</a:t>
            </a:r>
          </a:p>
          <a:p>
            <a:r>
              <a:rPr lang="en-US" dirty="0" smtClean="0"/>
              <a:t>Existing organizational constraints, compliance, and culture can restrict the reach of Agile into higher levels of the enterprise. Balancing the drivers and goals of Agile and traditional thinking is even more critical.</a:t>
            </a:r>
            <a:endParaRPr lang="en-US" dirty="0"/>
          </a:p>
        </p:txBody>
      </p:sp>
      <p:sp>
        <p:nvSpPr>
          <p:cNvPr id="5" name="Text Placeholder 4"/>
          <p:cNvSpPr>
            <a:spLocks noGrp="1"/>
          </p:cNvSpPr>
          <p:nvPr>
            <p:ph type="body" sz="quarter" idx="12"/>
          </p:nvPr>
        </p:nvSpPr>
        <p:spPr>
          <a:xfrm>
            <a:off x="255432" y="4626960"/>
            <a:ext cx="8623607" cy="1866119"/>
          </a:xfrm>
        </p:spPr>
        <p:txBody>
          <a:bodyPr/>
          <a:lstStyle/>
          <a:p>
            <a:r>
              <a:rPr lang="en-US" dirty="0"/>
              <a:t>Complete an Agile capability assessment of your pilot functional group to gauge the scope of anticipated benefits with Agile. Identify the business objectives and </a:t>
            </a:r>
            <a:r>
              <a:rPr lang="en-US" dirty="0" smtClean="0"/>
              <a:t>the group </a:t>
            </a:r>
            <a:r>
              <a:rPr lang="en-US" dirty="0"/>
              <a:t>drivers that are motivating a scaled Agile </a:t>
            </a:r>
            <a:r>
              <a:rPr lang="en-US" dirty="0" smtClean="0"/>
              <a:t>implementation.</a:t>
            </a:r>
            <a:endParaRPr lang="en-US" dirty="0"/>
          </a:p>
          <a:p>
            <a:r>
              <a:rPr lang="en-US" dirty="0"/>
              <a:t>Understand the challenges that you may face when scaling Agile. Investigate the root causes of existing inefficiencies that can </a:t>
            </a:r>
            <a:r>
              <a:rPr lang="en-US" dirty="0" smtClean="0"/>
              <a:t>derail </a:t>
            </a:r>
            <a:r>
              <a:rPr lang="en-US" dirty="0"/>
              <a:t>your scaling initiatives.</a:t>
            </a:r>
          </a:p>
          <a:p>
            <a:r>
              <a:rPr lang="en-US" dirty="0"/>
              <a:t>Ideate solutions to your scaling challenges and envision a target state for your growing Agile environment. Your target state </a:t>
            </a:r>
            <a:r>
              <a:rPr lang="en-US" dirty="0" smtClean="0"/>
              <a:t>should realize new </a:t>
            </a:r>
            <a:r>
              <a:rPr lang="en-US" dirty="0"/>
              <a:t>opportunities to drive more business value </a:t>
            </a:r>
            <a:r>
              <a:rPr lang="en-US" i="1" dirty="0"/>
              <a:t>and</a:t>
            </a:r>
            <a:r>
              <a:rPr lang="en-US" dirty="0"/>
              <a:t> </a:t>
            </a:r>
            <a:r>
              <a:rPr lang="en-US" dirty="0" smtClean="0"/>
              <a:t>eliminate </a:t>
            </a:r>
            <a:r>
              <a:rPr lang="en-US" dirty="0"/>
              <a:t>current activities driving down productivity.</a:t>
            </a:r>
          </a:p>
          <a:p>
            <a:r>
              <a:rPr lang="en-US" dirty="0"/>
              <a:t>Coordinate the implementation and execution of your scaling Agile initiatives with a Scaling Agile Playbook. This organic and </a:t>
            </a:r>
            <a:r>
              <a:rPr lang="en-US" dirty="0" smtClean="0"/>
              <a:t>collaborative </a:t>
            </a:r>
            <a:r>
              <a:rPr lang="en-US" dirty="0"/>
              <a:t>document will </a:t>
            </a:r>
            <a:r>
              <a:rPr lang="en-US" dirty="0" smtClean="0"/>
              <a:t>lay out </a:t>
            </a:r>
            <a:r>
              <a:rPr lang="en-US" dirty="0"/>
              <a:t>the process, roles, </a:t>
            </a:r>
            <a:r>
              <a:rPr lang="en-US" dirty="0" smtClean="0"/>
              <a:t>goals, </a:t>
            </a:r>
            <a:r>
              <a:rPr lang="en-US" dirty="0"/>
              <a:t>and objectives needed to successfully manage your Agile environment.</a:t>
            </a:r>
          </a:p>
        </p:txBody>
      </p:sp>
      <p:sp>
        <p:nvSpPr>
          <p:cNvPr id="6" name="Text Placeholder 5"/>
          <p:cNvSpPr>
            <a:spLocks noGrp="1"/>
          </p:cNvSpPr>
          <p:nvPr>
            <p:ph type="body" sz="quarter" idx="13"/>
          </p:nvPr>
        </p:nvSpPr>
        <p:spPr>
          <a:xfrm>
            <a:off x="5731001" y="1499498"/>
            <a:ext cx="3077440" cy="2708795"/>
          </a:xfrm>
        </p:spPr>
        <p:txBody>
          <a:bodyPr anchor="t"/>
          <a:lstStyle/>
          <a:p>
            <a:pPr marL="228600" indent="-228600">
              <a:spcBef>
                <a:spcPts val="0"/>
              </a:spcBef>
              <a:spcAft>
                <a:spcPts val="300"/>
              </a:spcAft>
              <a:buSzPct val="100000"/>
              <a:buFont typeface="+mj-lt"/>
              <a:buAutoNum type="arabicPeriod"/>
            </a:pPr>
            <a:r>
              <a:rPr lang="en-US" sz="1100" b="1" dirty="0"/>
              <a:t>Not all lessons from the pilot are </a:t>
            </a:r>
            <a:r>
              <a:rPr lang="en-US" sz="1100" b="1" dirty="0" smtClean="0"/>
              <a:t>transferable</a:t>
            </a:r>
            <a:r>
              <a:rPr lang="en-US" sz="1100" b="1" dirty="0"/>
              <a:t>. </a:t>
            </a:r>
            <a:r>
              <a:rPr lang="en-US" sz="1100" dirty="0"/>
              <a:t>Pilot processes are tailored to </a:t>
            </a:r>
            <a:r>
              <a:rPr lang="en-US" sz="1100" dirty="0" smtClean="0"/>
              <a:t>a specific </a:t>
            </a:r>
            <a:r>
              <a:rPr lang="en-US" sz="1100" dirty="0"/>
              <a:t>project’s </a:t>
            </a:r>
            <a:r>
              <a:rPr lang="en-US" sz="1100" dirty="0" smtClean="0"/>
              <a:t>scope, team, and tools, </a:t>
            </a:r>
            <a:r>
              <a:rPr lang="en-US" sz="1100" dirty="0"/>
              <a:t>which may not account for </a:t>
            </a:r>
            <a:r>
              <a:rPr lang="en-US" sz="1100" dirty="0" smtClean="0"/>
              <a:t>diverse </a:t>
            </a:r>
            <a:r>
              <a:rPr lang="en-US" sz="1100" dirty="0"/>
              <a:t>attributes </a:t>
            </a:r>
            <a:r>
              <a:rPr lang="en-US" sz="1100" dirty="0" smtClean="0"/>
              <a:t>within </a:t>
            </a:r>
            <a:r>
              <a:rPr lang="en-US" sz="1100" dirty="0"/>
              <a:t>your organization.</a:t>
            </a:r>
          </a:p>
          <a:p>
            <a:pPr marL="228600" indent="-228600">
              <a:spcBef>
                <a:spcPts val="0"/>
              </a:spcBef>
              <a:spcAft>
                <a:spcPts val="300"/>
              </a:spcAft>
              <a:buSzPct val="100000"/>
              <a:buFont typeface="+mj-lt"/>
              <a:buAutoNum type="arabicPeriod"/>
            </a:pPr>
            <a:r>
              <a:rPr lang="en-US" sz="1100" b="1" dirty="0"/>
              <a:t>Control may be necessary for coordination. </a:t>
            </a:r>
            <a:r>
              <a:rPr lang="en-US" sz="1100" dirty="0"/>
              <a:t>With more moving parts, enforcing consistent cadences, </a:t>
            </a:r>
            <a:r>
              <a:rPr lang="en-US" sz="1100" dirty="0" smtClean="0"/>
              <a:t>reporting, </a:t>
            </a:r>
            <a:r>
              <a:rPr lang="en-US" sz="1100" dirty="0"/>
              <a:t>and communication is a must if teams are not disciplined or </a:t>
            </a:r>
            <a:r>
              <a:rPr lang="en-US" sz="1100" dirty="0" smtClean="0"/>
              <a:t>lack </a:t>
            </a:r>
            <a:r>
              <a:rPr lang="en-US" sz="1100" dirty="0"/>
              <a:t>good governance.</a:t>
            </a:r>
          </a:p>
          <a:p>
            <a:pPr marL="228600" indent="-228600">
              <a:spcBef>
                <a:spcPts val="0"/>
              </a:spcBef>
              <a:spcAft>
                <a:spcPts val="300"/>
              </a:spcAft>
              <a:buSzPct val="100000"/>
              <a:buFont typeface="+mj-lt"/>
              <a:buAutoNum type="arabicPeriod"/>
            </a:pPr>
            <a:r>
              <a:rPr lang="en-US" sz="1100" b="1" dirty="0"/>
              <a:t>Scale Agile in departments tolerable to change. </a:t>
            </a:r>
            <a:r>
              <a:rPr lang="en-US" sz="1100" dirty="0" smtClean="0"/>
              <a:t>Incrementally roll out </a:t>
            </a:r>
            <a:r>
              <a:rPr lang="en-US" sz="1100" dirty="0"/>
              <a:t>Agile </a:t>
            </a:r>
            <a:r>
              <a:rPr lang="en-US" sz="1100" dirty="0" smtClean="0"/>
              <a:t>in </a:t>
            </a:r>
            <a:r>
              <a:rPr lang="en-US" sz="1100" dirty="0"/>
              <a:t>departments where </a:t>
            </a:r>
            <a:r>
              <a:rPr lang="en-US" sz="1100" dirty="0" smtClean="0"/>
              <a:t>its </a:t>
            </a:r>
            <a:r>
              <a:rPr lang="en-US" sz="1100" dirty="0"/>
              <a:t>principles are accepted (e.g. </a:t>
            </a:r>
            <a:r>
              <a:rPr lang="en-US" sz="1100" dirty="0" smtClean="0"/>
              <a:t>a culture of continuous </a:t>
            </a:r>
            <a:r>
              <a:rPr lang="en-US" sz="1100" dirty="0"/>
              <a:t>improvement, </a:t>
            </a:r>
            <a:r>
              <a:rPr lang="en-US" sz="1100" dirty="0" smtClean="0"/>
              <a:t>embracing failures </a:t>
            </a:r>
            <a:r>
              <a:rPr lang="en-US" sz="1100" dirty="0"/>
              <a:t>as </a:t>
            </a:r>
            <a:r>
              <a:rPr lang="en-US" sz="1100" dirty="0" smtClean="0"/>
              <a:t>lessons).</a:t>
            </a:r>
            <a:endParaRPr lang="en-US" sz="1100"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p:blipFill>
        <p:spPr>
          <a:xfrm>
            <a:off x="0" y="1133475"/>
            <a:ext cx="9144000" cy="5426785"/>
          </a:xfrm>
          <a:prstGeom prst="rect">
            <a:avLst/>
          </a:prstGeom>
        </p:spPr>
      </p:pic>
      <p:sp>
        <p:nvSpPr>
          <p:cNvPr id="15" name="Rectangle 14"/>
          <p:cNvSpPr/>
          <p:nvPr/>
        </p:nvSpPr>
        <p:spPr>
          <a:xfrm>
            <a:off x="5196132" y="2072640"/>
            <a:ext cx="3551628" cy="4042410"/>
          </a:xfrm>
          <a:prstGeom prst="rect">
            <a:avLst/>
          </a:prstGeom>
          <a:solidFill>
            <a:schemeClr val="bg2">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smtClean="0"/>
              <a:t>Extend the successes of your Agile pilot</a:t>
            </a:r>
            <a:endParaRPr lang="en-CA" dirty="0"/>
          </a:p>
        </p:txBody>
      </p:sp>
      <p:sp>
        <p:nvSpPr>
          <p:cNvPr id="3" name="Rectangle 2"/>
          <p:cNvSpPr/>
          <p:nvPr/>
        </p:nvSpPr>
        <p:spPr>
          <a:xfrm>
            <a:off x="326707" y="1258475"/>
            <a:ext cx="8490586" cy="646331"/>
          </a:xfrm>
          <a:prstGeom prst="rect">
            <a:avLst/>
          </a:prstGeom>
        </p:spPr>
        <p:txBody>
          <a:bodyPr wrap="square">
            <a:spAutoFit/>
          </a:bodyPr>
          <a:lstStyle/>
          <a:p>
            <a:pPr algn="ctr"/>
            <a:r>
              <a:rPr lang="en-CA" b="1" dirty="0" smtClean="0">
                <a:solidFill>
                  <a:schemeClr val="accent1"/>
                </a:solidFill>
              </a:rPr>
              <a:t>You’ve had success experimenting with a few pilot Agile development teams. Now there is interest in replicating that success on a broader scale.</a:t>
            </a:r>
            <a:endParaRPr lang="en-CA" b="1" dirty="0">
              <a:solidFill>
                <a:schemeClr val="accent1"/>
              </a:solidFill>
            </a:endParaRPr>
          </a:p>
        </p:txBody>
      </p:sp>
      <p:sp>
        <p:nvSpPr>
          <p:cNvPr id="8" name="Rectangle 7"/>
          <p:cNvSpPr/>
          <p:nvPr/>
        </p:nvSpPr>
        <p:spPr>
          <a:xfrm>
            <a:off x="5329521" y="2185112"/>
            <a:ext cx="3284850" cy="369332"/>
          </a:xfrm>
          <a:prstGeom prst="rect">
            <a:avLst/>
          </a:prstGeom>
        </p:spPr>
        <p:txBody>
          <a:bodyPr wrap="square">
            <a:spAutoFit/>
          </a:bodyPr>
          <a:lstStyle/>
          <a:p>
            <a:r>
              <a:rPr lang="en-CA" b="1" dirty="0" smtClean="0">
                <a:solidFill>
                  <a:schemeClr val="accent2"/>
                </a:solidFill>
              </a:rPr>
              <a:t>QUESTIONS TO CONSIDER:</a:t>
            </a:r>
            <a:endParaRPr lang="en-CA" b="1" dirty="0">
              <a:solidFill>
                <a:schemeClr val="accent2"/>
              </a:solidFill>
            </a:endParaRPr>
          </a:p>
        </p:txBody>
      </p:sp>
      <p:sp>
        <p:nvSpPr>
          <p:cNvPr id="9" name="Rectangle 8"/>
          <p:cNvSpPr/>
          <p:nvPr/>
        </p:nvSpPr>
        <p:spPr>
          <a:xfrm>
            <a:off x="279545" y="2163348"/>
            <a:ext cx="4637043" cy="4093428"/>
          </a:xfrm>
          <a:prstGeom prst="rect">
            <a:avLst/>
          </a:prstGeom>
        </p:spPr>
        <p:txBody>
          <a:bodyPr wrap="square">
            <a:spAutoFit/>
          </a:bodyPr>
          <a:lstStyle/>
          <a:p>
            <a:pPr>
              <a:spcBef>
                <a:spcPts val="600"/>
              </a:spcBef>
              <a:spcAft>
                <a:spcPts val="600"/>
              </a:spcAft>
            </a:pPr>
            <a:r>
              <a:rPr lang="en-CA" sz="1600" dirty="0" smtClean="0">
                <a:solidFill>
                  <a:schemeClr val="accent1"/>
                </a:solidFill>
              </a:rPr>
              <a:t>Agile is a set of principles that enables greater flexibility, increased transparency, and the ability to adapt to change. </a:t>
            </a:r>
          </a:p>
          <a:p>
            <a:pPr>
              <a:spcBef>
                <a:spcPts val="600"/>
              </a:spcBef>
              <a:spcAft>
                <a:spcPts val="600"/>
              </a:spcAft>
            </a:pPr>
            <a:r>
              <a:rPr lang="en-CA" sz="1600" dirty="0" smtClean="0">
                <a:solidFill>
                  <a:schemeClr val="accent1"/>
                </a:solidFill>
              </a:rPr>
              <a:t>This paradigm can be effectively extended beyond the local development teams completing small projects into other areas of the organization for large and complex projects. This requires the organization to invest the appropriate effort to extend collaboration and reduce internal culture and process conflicts. </a:t>
            </a:r>
          </a:p>
          <a:p>
            <a:pPr>
              <a:spcBef>
                <a:spcPts val="600"/>
              </a:spcBef>
              <a:spcAft>
                <a:spcPts val="600"/>
              </a:spcAft>
            </a:pPr>
            <a:r>
              <a:rPr lang="en-CA" sz="1600" dirty="0" smtClean="0">
                <a:solidFill>
                  <a:schemeClr val="accent1"/>
                </a:solidFill>
              </a:rPr>
              <a:t>The key to success is an agreement among executives, business units (e.g. marketing), and development teams to ensure consistent and integrated workflows and cohesion between groups.</a:t>
            </a:r>
            <a:endParaRPr lang="en-CA" sz="1600" dirty="0">
              <a:solidFill>
                <a:schemeClr val="accent3"/>
              </a:solidFill>
            </a:endParaRPr>
          </a:p>
        </p:txBody>
      </p:sp>
      <p:sp>
        <p:nvSpPr>
          <p:cNvPr id="10" name="Rectangle 9"/>
          <p:cNvSpPr/>
          <p:nvPr/>
        </p:nvSpPr>
        <p:spPr>
          <a:xfrm>
            <a:off x="5389793" y="2790279"/>
            <a:ext cx="3164307" cy="1014380"/>
          </a:xfrm>
          <a:prstGeom prst="rect">
            <a:avLst/>
          </a:prstGeom>
        </p:spPr>
        <p:txBody>
          <a:bodyPr wrap="square">
            <a:spAutoFit/>
          </a:bodyPr>
          <a:lstStyle/>
          <a:p>
            <a:pPr>
              <a:lnSpc>
                <a:spcPct val="107000"/>
              </a:lnSpc>
              <a:spcAft>
                <a:spcPts val="800"/>
              </a:spcAft>
            </a:pPr>
            <a:r>
              <a:rPr lang="en-CA" sz="1400" i="1" dirty="0" smtClean="0">
                <a:ea typeface="Calibri" panose="020F0502020204030204" pitchFamily="34" charset="0"/>
                <a:cs typeface="Times New Roman" panose="02020603050405020304" pitchFamily="18" charset="0"/>
              </a:rPr>
              <a:t>How </a:t>
            </a:r>
            <a:r>
              <a:rPr lang="en-CA" sz="1400" i="1" dirty="0">
                <a:ea typeface="Calibri" panose="020F0502020204030204" pitchFamily="34" charset="0"/>
                <a:cs typeface="Times New Roman" panose="02020603050405020304" pitchFamily="18" charset="0"/>
              </a:rPr>
              <a:t>can </a:t>
            </a:r>
            <a:r>
              <a:rPr lang="en-CA" sz="1400" i="1" dirty="0" smtClean="0">
                <a:ea typeface="Calibri" panose="020F0502020204030204" pitchFamily="34" charset="0"/>
                <a:cs typeface="Times New Roman" panose="02020603050405020304" pitchFamily="18" charset="0"/>
              </a:rPr>
              <a:t>we </a:t>
            </a:r>
            <a:r>
              <a:rPr lang="en-CA" sz="1400" i="1" dirty="0">
                <a:ea typeface="Calibri" panose="020F0502020204030204" pitchFamily="34" charset="0"/>
                <a:cs typeface="Times New Roman" panose="02020603050405020304" pitchFamily="18" charset="0"/>
              </a:rPr>
              <a:t>apply the </a:t>
            </a:r>
            <a:r>
              <a:rPr lang="en-CA" sz="1400" i="1" dirty="0" smtClean="0">
                <a:ea typeface="Calibri" panose="020F0502020204030204" pitchFamily="34" charset="0"/>
                <a:cs typeface="Times New Roman" panose="02020603050405020304" pitchFamily="18" charset="0"/>
              </a:rPr>
              <a:t>practices</a:t>
            </a:r>
            <a:r>
              <a:rPr lang="en-CA" sz="1400" i="1" dirty="0">
                <a:ea typeface="Calibri" panose="020F0502020204030204" pitchFamily="34" charset="0"/>
                <a:cs typeface="Times New Roman" panose="02020603050405020304" pitchFamily="18" charset="0"/>
              </a:rPr>
              <a:t>, </a:t>
            </a:r>
            <a:r>
              <a:rPr lang="en-CA" sz="1400" i="1" dirty="0" smtClean="0">
                <a:ea typeface="Calibri" panose="020F0502020204030204" pitchFamily="34" charset="0"/>
                <a:cs typeface="Times New Roman" panose="02020603050405020304" pitchFamily="18" charset="0"/>
              </a:rPr>
              <a:t>processes, </a:t>
            </a:r>
            <a:r>
              <a:rPr lang="en-CA" sz="1400" i="1" dirty="0">
                <a:ea typeface="Calibri" panose="020F0502020204030204" pitchFamily="34" charset="0"/>
                <a:cs typeface="Times New Roman" panose="02020603050405020304" pitchFamily="18" charset="0"/>
              </a:rPr>
              <a:t>and behaviors </a:t>
            </a:r>
            <a:r>
              <a:rPr lang="en-CA" sz="1400" i="1" dirty="0" smtClean="0">
                <a:ea typeface="Calibri" panose="020F0502020204030204" pitchFamily="34" charset="0"/>
                <a:cs typeface="Times New Roman" panose="02020603050405020304" pitchFamily="18" charset="0"/>
              </a:rPr>
              <a:t>that </a:t>
            </a:r>
            <a:r>
              <a:rPr lang="en-CA" sz="1400" i="1" dirty="0">
                <a:ea typeface="Calibri" panose="020F0502020204030204" pitchFamily="34" charset="0"/>
                <a:cs typeface="Times New Roman" panose="02020603050405020304" pitchFamily="18" charset="0"/>
              </a:rPr>
              <a:t>we learned </a:t>
            </a:r>
            <a:r>
              <a:rPr lang="en-CA" sz="1400" i="1" dirty="0" smtClean="0">
                <a:ea typeface="Calibri" panose="020F0502020204030204" pitchFamily="34" charset="0"/>
                <a:cs typeface="Times New Roman" panose="02020603050405020304" pitchFamily="18" charset="0"/>
              </a:rPr>
              <a:t>in the small </a:t>
            </a:r>
            <a:r>
              <a:rPr lang="en-CA" sz="1400" i="1" dirty="0">
                <a:ea typeface="Calibri" panose="020F0502020204030204" pitchFamily="34" charset="0"/>
                <a:cs typeface="Times New Roman" panose="02020603050405020304" pitchFamily="18" charset="0"/>
              </a:rPr>
              <a:t>teams </a:t>
            </a:r>
            <a:r>
              <a:rPr lang="en-CA" sz="1400" i="1" dirty="0" smtClean="0">
                <a:ea typeface="Calibri" panose="020F0502020204030204" pitchFamily="34" charset="0"/>
                <a:cs typeface="Times New Roman" panose="02020603050405020304" pitchFamily="18" charset="0"/>
              </a:rPr>
              <a:t>to larger teams?</a:t>
            </a:r>
            <a:endParaRPr lang="en-CA" sz="1400" i="1" dirty="0">
              <a:effectLst/>
              <a:ea typeface="Calibri" panose="020F0502020204030204" pitchFamily="34" charset="0"/>
              <a:cs typeface="Times New Roman" panose="02020603050405020304" pitchFamily="18" charset="0"/>
            </a:endParaRPr>
          </a:p>
        </p:txBody>
      </p:sp>
      <p:sp>
        <p:nvSpPr>
          <p:cNvPr id="12" name="Rectangle 11"/>
          <p:cNvSpPr/>
          <p:nvPr/>
        </p:nvSpPr>
        <p:spPr>
          <a:xfrm>
            <a:off x="5389793" y="4040494"/>
            <a:ext cx="3164307" cy="738664"/>
          </a:xfrm>
          <a:prstGeom prst="rect">
            <a:avLst/>
          </a:prstGeom>
        </p:spPr>
        <p:txBody>
          <a:bodyPr wrap="square">
            <a:spAutoFit/>
          </a:bodyPr>
          <a:lstStyle/>
          <a:p>
            <a:r>
              <a:rPr lang="en-CA" sz="1400" i="1" dirty="0" smtClean="0"/>
              <a:t>How </a:t>
            </a:r>
            <a:r>
              <a:rPr lang="en-CA" sz="1400" i="1" dirty="0"/>
              <a:t>can </a:t>
            </a:r>
            <a:r>
              <a:rPr lang="en-CA" sz="1400" i="1" dirty="0" smtClean="0"/>
              <a:t>we </a:t>
            </a:r>
            <a:r>
              <a:rPr lang="en-CA" sz="1400" i="1" dirty="0"/>
              <a:t>involve </a:t>
            </a:r>
            <a:r>
              <a:rPr lang="en-CA" sz="1400" i="1" dirty="0" smtClean="0"/>
              <a:t>multiple </a:t>
            </a:r>
            <a:r>
              <a:rPr lang="en-CA" sz="1400" i="1" dirty="0"/>
              <a:t>teams, </a:t>
            </a:r>
            <a:r>
              <a:rPr lang="en-CA" sz="1400" i="1" dirty="0" smtClean="0"/>
              <a:t>processes, </a:t>
            </a:r>
            <a:r>
              <a:rPr lang="en-CA" sz="1400" i="1" dirty="0"/>
              <a:t>and tools to take on larger and more complex </a:t>
            </a:r>
            <a:r>
              <a:rPr lang="en-CA" sz="1400" i="1" dirty="0" smtClean="0"/>
              <a:t>projects?</a:t>
            </a:r>
            <a:endParaRPr lang="en-CA" sz="1400" i="1" dirty="0"/>
          </a:p>
        </p:txBody>
      </p:sp>
      <p:sp>
        <p:nvSpPr>
          <p:cNvPr id="13" name="Rectangle 12"/>
          <p:cNvSpPr/>
          <p:nvPr/>
        </p:nvSpPr>
        <p:spPr>
          <a:xfrm>
            <a:off x="5389793" y="5014993"/>
            <a:ext cx="3164307" cy="954107"/>
          </a:xfrm>
          <a:prstGeom prst="rect">
            <a:avLst/>
          </a:prstGeom>
        </p:spPr>
        <p:txBody>
          <a:bodyPr wrap="square">
            <a:spAutoFit/>
          </a:bodyPr>
          <a:lstStyle/>
          <a:p>
            <a:r>
              <a:rPr lang="en-CA" sz="1400" i="1" dirty="0" smtClean="0"/>
              <a:t>How </a:t>
            </a:r>
            <a:r>
              <a:rPr lang="en-CA" sz="1400" i="1" dirty="0"/>
              <a:t>do we better align our team’s Agile development goals to those of the business </a:t>
            </a:r>
            <a:r>
              <a:rPr lang="en-CA" sz="1400" i="1" dirty="0" smtClean="0"/>
              <a:t>and </a:t>
            </a:r>
            <a:r>
              <a:rPr lang="en-CA" sz="1400" i="1" dirty="0"/>
              <a:t>other teams to improve </a:t>
            </a:r>
            <a:r>
              <a:rPr lang="en-CA" sz="1400" i="1" dirty="0" smtClean="0"/>
              <a:t>product </a:t>
            </a:r>
            <a:r>
              <a:rPr lang="en-CA" sz="1400" i="1" dirty="0"/>
              <a:t>delivery? </a:t>
            </a:r>
          </a:p>
        </p:txBody>
      </p:sp>
      <p:grpSp>
        <p:nvGrpSpPr>
          <p:cNvPr id="11" name="Group 10"/>
          <p:cNvGrpSpPr/>
          <p:nvPr/>
        </p:nvGrpSpPr>
        <p:grpSpPr>
          <a:xfrm>
            <a:off x="0" y="6422955"/>
            <a:ext cx="9144000" cy="437555"/>
            <a:chOff x="0" y="6422955"/>
            <a:chExt cx="9144000" cy="437555"/>
          </a:xfrm>
        </p:grpSpPr>
        <p:pic>
          <p:nvPicPr>
            <p:cNvPr id="14"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7773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lum bright="70000" contrast="-70000"/>
            <a:extLst>
              <a:ext uri="{28A0092B-C50C-407E-A947-70E740481C1C}">
                <a14:useLocalDpi xmlns:a14="http://schemas.microsoft.com/office/drawing/2010/main" val="0"/>
              </a:ext>
            </a:extLst>
          </a:blip>
          <a:srcRect/>
          <a:stretch/>
        </p:blipFill>
        <p:spPr>
          <a:xfrm>
            <a:off x="-1" y="2504958"/>
            <a:ext cx="5040646" cy="4013288"/>
          </a:xfrm>
          <a:prstGeom prst="rect">
            <a:avLst/>
          </a:prstGeom>
        </p:spPr>
      </p:pic>
      <p:sp>
        <p:nvSpPr>
          <p:cNvPr id="5" name="Rectangle 4"/>
          <p:cNvSpPr/>
          <p:nvPr/>
        </p:nvSpPr>
        <p:spPr>
          <a:xfrm>
            <a:off x="0" y="-1"/>
            <a:ext cx="9144000" cy="11334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smtClean="0"/>
              <a:t>The business is still uncertain of what Agile may bring</a:t>
            </a:r>
            <a:endParaRPr lang="en-CA" dirty="0"/>
          </a:p>
        </p:txBody>
      </p:sp>
      <p:grpSp>
        <p:nvGrpSpPr>
          <p:cNvPr id="17" name="Group 2"/>
          <p:cNvGrpSpPr/>
          <p:nvPr/>
        </p:nvGrpSpPr>
        <p:grpSpPr>
          <a:xfrm>
            <a:off x="199074" y="2644172"/>
            <a:ext cx="4698109" cy="3861149"/>
            <a:chOff x="131549" y="2027306"/>
            <a:chExt cx="4667771" cy="3861149"/>
          </a:xfrm>
        </p:grpSpPr>
        <p:sp>
          <p:nvSpPr>
            <p:cNvPr id="18" name="TextBox 3"/>
            <p:cNvSpPr txBox="1"/>
            <p:nvPr/>
          </p:nvSpPr>
          <p:spPr>
            <a:xfrm>
              <a:off x="143282" y="2027306"/>
              <a:ext cx="4656038" cy="307777"/>
            </a:xfrm>
            <a:prstGeom prst="rect">
              <a:avLst/>
            </a:prstGeom>
          </p:spPr>
          <p:txBody>
            <a:bodyPr wrap="square" rtlCol="0">
              <a:spAutoFit/>
            </a:bodyPr>
            <a:lstStyle/>
            <a:p>
              <a:pPr algn="ctr"/>
              <a:r>
                <a:rPr lang="en-CA" sz="1400" b="1" dirty="0" smtClean="0">
                  <a:solidFill>
                    <a:schemeClr val="accent1"/>
                  </a:solidFill>
                </a:rPr>
                <a:t>Top Concerns with the Business </a:t>
              </a:r>
              <a:r>
                <a:rPr lang="en-CA" sz="1400" b="1" dirty="0">
                  <a:solidFill>
                    <a:schemeClr val="accent1"/>
                  </a:solidFill>
                </a:rPr>
                <a:t>W</a:t>
              </a:r>
              <a:r>
                <a:rPr lang="en-CA" sz="1400" b="1" dirty="0" smtClean="0">
                  <a:solidFill>
                    <a:schemeClr val="accent1"/>
                  </a:solidFill>
                </a:rPr>
                <a:t>hen </a:t>
              </a:r>
              <a:r>
                <a:rPr lang="en-CA" sz="1400" b="1" dirty="0">
                  <a:solidFill>
                    <a:schemeClr val="accent1"/>
                  </a:solidFill>
                </a:rPr>
                <a:t>S</a:t>
              </a:r>
              <a:r>
                <a:rPr lang="en-CA" sz="1400" b="1" dirty="0" smtClean="0">
                  <a:solidFill>
                    <a:schemeClr val="accent1"/>
                  </a:solidFill>
                </a:rPr>
                <a:t>caling Agile</a:t>
              </a:r>
            </a:p>
          </p:txBody>
        </p:sp>
        <p:sp>
          <p:nvSpPr>
            <p:cNvPr id="19" name="Oval 17"/>
            <p:cNvSpPr/>
            <p:nvPr/>
          </p:nvSpPr>
          <p:spPr>
            <a:xfrm>
              <a:off x="131549" y="2541016"/>
              <a:ext cx="397933" cy="397933"/>
            </a:xfrm>
            <a:prstGeom prst="ellipse">
              <a:avLst/>
            </a:prstGeom>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1</a:t>
              </a:r>
              <a:endParaRPr lang="en-CA" b="1" dirty="0"/>
            </a:p>
          </p:txBody>
        </p:sp>
        <p:sp>
          <p:nvSpPr>
            <p:cNvPr id="20" name="Oval 20"/>
            <p:cNvSpPr/>
            <p:nvPr/>
          </p:nvSpPr>
          <p:spPr>
            <a:xfrm>
              <a:off x="131549" y="3287405"/>
              <a:ext cx="397933" cy="397933"/>
            </a:xfrm>
            <a:prstGeom prst="ellipse">
              <a:avLst/>
            </a:prstGeom>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t>2</a:t>
              </a:r>
            </a:p>
          </p:txBody>
        </p:sp>
        <p:sp>
          <p:nvSpPr>
            <p:cNvPr id="21" name="Oval 22"/>
            <p:cNvSpPr/>
            <p:nvPr/>
          </p:nvSpPr>
          <p:spPr>
            <a:xfrm>
              <a:off x="131549" y="4019494"/>
              <a:ext cx="397933" cy="397933"/>
            </a:xfrm>
            <a:prstGeom prst="ellipse">
              <a:avLst/>
            </a:prstGeom>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3</a:t>
              </a:r>
              <a:endParaRPr lang="en-CA" b="1" dirty="0"/>
            </a:p>
          </p:txBody>
        </p:sp>
        <p:sp>
          <p:nvSpPr>
            <p:cNvPr id="22" name="Oval 24"/>
            <p:cNvSpPr/>
            <p:nvPr/>
          </p:nvSpPr>
          <p:spPr>
            <a:xfrm>
              <a:off x="131549" y="4948405"/>
              <a:ext cx="397933" cy="397933"/>
            </a:xfrm>
            <a:prstGeom prst="ellipse">
              <a:avLst/>
            </a:prstGeom>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t>4</a:t>
              </a:r>
            </a:p>
          </p:txBody>
        </p:sp>
        <p:sp>
          <p:nvSpPr>
            <p:cNvPr id="23" name="TextBox 18"/>
            <p:cNvSpPr txBox="1"/>
            <p:nvPr/>
          </p:nvSpPr>
          <p:spPr>
            <a:xfrm>
              <a:off x="664947" y="2555316"/>
              <a:ext cx="4122640" cy="738664"/>
            </a:xfrm>
            <a:prstGeom prst="rect">
              <a:avLst/>
            </a:prstGeom>
          </p:spPr>
          <p:txBody>
            <a:bodyPr wrap="square" rtlCol="0">
              <a:spAutoFit/>
            </a:bodyPr>
            <a:lstStyle/>
            <a:p>
              <a:r>
                <a:rPr lang="en-CA" sz="1400" b="1" dirty="0" smtClean="0">
                  <a:solidFill>
                    <a:schemeClr val="accent1"/>
                  </a:solidFill>
                </a:rPr>
                <a:t>Organizational Culture. </a:t>
              </a:r>
              <a:r>
                <a:rPr lang="en-CA" sz="1400" dirty="0" smtClean="0">
                  <a:solidFill>
                    <a:schemeClr val="accent1"/>
                  </a:solidFill>
                </a:rPr>
                <a:t>The current culture may not support team empowerment, learning from failure, and other Agile principles.</a:t>
              </a:r>
              <a:endParaRPr lang="en-CA" sz="1400" b="1" dirty="0">
                <a:solidFill>
                  <a:schemeClr val="accent1"/>
                </a:solidFill>
              </a:endParaRPr>
            </a:p>
          </p:txBody>
        </p:sp>
        <p:sp>
          <p:nvSpPr>
            <p:cNvPr id="24" name="TextBox 21"/>
            <p:cNvSpPr txBox="1"/>
            <p:nvPr/>
          </p:nvSpPr>
          <p:spPr>
            <a:xfrm>
              <a:off x="664948" y="3301705"/>
              <a:ext cx="4122639" cy="738664"/>
            </a:xfrm>
            <a:prstGeom prst="rect">
              <a:avLst/>
            </a:prstGeom>
          </p:spPr>
          <p:txBody>
            <a:bodyPr wrap="square" rtlCol="0">
              <a:spAutoFit/>
            </a:bodyPr>
            <a:lstStyle/>
            <a:p>
              <a:r>
                <a:rPr lang="en-CA" sz="1400" b="1" dirty="0" smtClean="0">
                  <a:solidFill>
                    <a:schemeClr val="accent1"/>
                  </a:solidFill>
                </a:rPr>
                <a:t>Executive Support. </a:t>
              </a:r>
              <a:r>
                <a:rPr lang="en-CA" sz="1400" dirty="0" smtClean="0">
                  <a:solidFill>
                    <a:schemeClr val="accent1"/>
                  </a:solidFill>
                </a:rPr>
                <a:t>Executives may not dedicate resources, effort, and time to removing scaling Agile obstacles due to lack of business buy-in.</a:t>
              </a:r>
              <a:endParaRPr lang="en-CA" sz="1400" b="1" dirty="0" smtClean="0">
                <a:solidFill>
                  <a:schemeClr val="accent1"/>
                </a:solidFill>
              </a:endParaRPr>
            </a:p>
          </p:txBody>
        </p:sp>
        <p:sp>
          <p:nvSpPr>
            <p:cNvPr id="25" name="TextBox 23"/>
            <p:cNvSpPr txBox="1"/>
            <p:nvPr/>
          </p:nvSpPr>
          <p:spPr>
            <a:xfrm>
              <a:off x="664948" y="4033794"/>
              <a:ext cx="4122639" cy="954107"/>
            </a:xfrm>
            <a:prstGeom prst="rect">
              <a:avLst/>
            </a:prstGeom>
          </p:spPr>
          <p:txBody>
            <a:bodyPr wrap="square" rtlCol="0">
              <a:spAutoFit/>
            </a:bodyPr>
            <a:lstStyle/>
            <a:p>
              <a:r>
                <a:rPr lang="en-CA" sz="1400" b="1" dirty="0" smtClean="0">
                  <a:solidFill>
                    <a:schemeClr val="accent1"/>
                  </a:solidFill>
                </a:rPr>
                <a:t>Team Coordination. </a:t>
              </a:r>
              <a:r>
                <a:rPr lang="en-CA" sz="1400" dirty="0" smtClean="0">
                  <a:solidFill>
                    <a:schemeClr val="accent1"/>
                  </a:solidFill>
                </a:rPr>
                <a:t>Current collaboration structures may not enable teams and stakeholders to share information freely and easily integrate workflows.</a:t>
              </a:r>
              <a:endParaRPr lang="en-CA" sz="1400" b="1" dirty="0">
                <a:solidFill>
                  <a:schemeClr val="accent1"/>
                </a:solidFill>
              </a:endParaRPr>
            </a:p>
          </p:txBody>
        </p:sp>
        <p:sp>
          <p:nvSpPr>
            <p:cNvPr id="26" name="TextBox 12"/>
            <p:cNvSpPr txBox="1"/>
            <p:nvPr/>
          </p:nvSpPr>
          <p:spPr>
            <a:xfrm>
              <a:off x="664946" y="4934348"/>
              <a:ext cx="4122640" cy="954107"/>
            </a:xfrm>
            <a:prstGeom prst="rect">
              <a:avLst/>
            </a:prstGeom>
          </p:spPr>
          <p:txBody>
            <a:bodyPr wrap="square" rtlCol="0">
              <a:spAutoFit/>
            </a:bodyPr>
            <a:lstStyle/>
            <a:p>
              <a:r>
                <a:rPr lang="en-CA" sz="1400" b="1" dirty="0" smtClean="0">
                  <a:solidFill>
                    <a:schemeClr val="accent1"/>
                  </a:solidFill>
                </a:rPr>
                <a:t>Business Misalignment. </a:t>
              </a:r>
              <a:r>
                <a:rPr lang="en-CA" sz="1400" dirty="0" smtClean="0">
                  <a:solidFill>
                    <a:schemeClr val="accent1"/>
                  </a:solidFill>
                </a:rPr>
                <a:t>Business </a:t>
              </a:r>
              <a:r>
                <a:rPr lang="en-CA" sz="1400" dirty="0">
                  <a:solidFill>
                    <a:schemeClr val="accent1"/>
                  </a:solidFill>
                </a:rPr>
                <a:t>v</a:t>
              </a:r>
              <a:r>
                <a:rPr lang="en-CA" sz="1400" dirty="0" smtClean="0">
                  <a:solidFill>
                    <a:schemeClr val="accent1"/>
                  </a:solidFill>
                </a:rPr>
                <a:t>ision and objectives may be miscommunicated early in development, risking poorly planned and designed initiatives, and low quality products.</a:t>
              </a:r>
              <a:endParaRPr lang="en-CA" sz="1400" b="1" dirty="0" smtClean="0">
                <a:solidFill>
                  <a:schemeClr val="accent1"/>
                </a:solidFill>
              </a:endParaRPr>
            </a:p>
          </p:txBody>
        </p:sp>
      </p:grpSp>
      <p:sp>
        <p:nvSpPr>
          <p:cNvPr id="29" name="Rectangle 28"/>
          <p:cNvSpPr/>
          <p:nvPr/>
        </p:nvSpPr>
        <p:spPr>
          <a:xfrm>
            <a:off x="0" y="1133476"/>
            <a:ext cx="9144000" cy="13727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1" name="Rectangle 30"/>
          <p:cNvSpPr/>
          <p:nvPr/>
        </p:nvSpPr>
        <p:spPr>
          <a:xfrm>
            <a:off x="210883" y="1234440"/>
            <a:ext cx="8722234" cy="1077218"/>
          </a:xfrm>
          <a:prstGeom prst="rect">
            <a:avLst/>
          </a:prstGeom>
        </p:spPr>
        <p:txBody>
          <a:bodyPr wrap="square">
            <a:spAutoFit/>
          </a:bodyPr>
          <a:lstStyle/>
          <a:p>
            <a:pPr algn="ctr"/>
            <a:r>
              <a:rPr lang="en-CA" sz="1600" dirty="0">
                <a:solidFill>
                  <a:schemeClr val="tx2"/>
                </a:solidFill>
              </a:rPr>
              <a:t>While the business understands the broad benefits that </a:t>
            </a:r>
            <a:r>
              <a:rPr lang="en-CA" sz="1600" dirty="0" smtClean="0">
                <a:solidFill>
                  <a:schemeClr val="tx2"/>
                </a:solidFill>
              </a:rPr>
              <a:t>Agile development </a:t>
            </a:r>
            <a:r>
              <a:rPr lang="en-CA" sz="1600" dirty="0">
                <a:solidFill>
                  <a:schemeClr val="tx2"/>
                </a:solidFill>
              </a:rPr>
              <a:t>can bring, they may remain hesitant </a:t>
            </a:r>
            <a:r>
              <a:rPr lang="en-CA" sz="1600" dirty="0" smtClean="0">
                <a:solidFill>
                  <a:schemeClr val="tx2"/>
                </a:solidFill>
              </a:rPr>
              <a:t>to scale it due to </a:t>
            </a:r>
            <a:r>
              <a:rPr lang="en-CA" sz="1600" dirty="0">
                <a:solidFill>
                  <a:schemeClr val="tx2"/>
                </a:solidFill>
              </a:rPr>
              <a:t>fears </a:t>
            </a:r>
            <a:r>
              <a:rPr lang="en-CA" sz="1600" dirty="0" smtClean="0">
                <a:solidFill>
                  <a:schemeClr val="tx2"/>
                </a:solidFill>
              </a:rPr>
              <a:t>that development </a:t>
            </a:r>
            <a:r>
              <a:rPr lang="en-CA" sz="1600" dirty="0">
                <a:solidFill>
                  <a:schemeClr val="tx2"/>
                </a:solidFill>
              </a:rPr>
              <a:t>teams will deviate from their </a:t>
            </a:r>
            <a:r>
              <a:rPr lang="en-CA" sz="1600" dirty="0" smtClean="0">
                <a:solidFill>
                  <a:schemeClr val="tx2"/>
                </a:solidFill>
              </a:rPr>
              <a:t>expectations, losing project scope control</a:t>
            </a:r>
            <a:r>
              <a:rPr lang="en-US" sz="1600" dirty="0" smtClean="0"/>
              <a:t>.</a:t>
            </a:r>
            <a:r>
              <a:rPr lang="en-CA" sz="1600" dirty="0" smtClean="0">
                <a:solidFill>
                  <a:schemeClr val="tx2"/>
                </a:solidFill>
              </a:rPr>
              <a:t> </a:t>
            </a:r>
            <a:r>
              <a:rPr lang="en-CA" sz="1600" b="1" dirty="0">
                <a:solidFill>
                  <a:schemeClr val="tx2"/>
                </a:solidFill>
              </a:rPr>
              <a:t>Reassure </a:t>
            </a:r>
            <a:r>
              <a:rPr lang="en-CA" sz="1600" b="1" dirty="0" smtClean="0">
                <a:solidFill>
                  <a:schemeClr val="tx2"/>
                </a:solidFill>
              </a:rPr>
              <a:t>stakeholders </a:t>
            </a:r>
            <a:r>
              <a:rPr lang="en-CA" sz="1600" b="1" dirty="0">
                <a:solidFill>
                  <a:schemeClr val="tx2"/>
                </a:solidFill>
              </a:rPr>
              <a:t>that </a:t>
            </a:r>
            <a:r>
              <a:rPr lang="en-CA" sz="1600" b="1" dirty="0" smtClean="0">
                <a:solidFill>
                  <a:schemeClr val="tx2"/>
                </a:solidFill>
              </a:rPr>
              <a:t>Agile development </a:t>
            </a:r>
            <a:r>
              <a:rPr lang="en-CA" sz="1600" b="1" dirty="0">
                <a:solidFill>
                  <a:schemeClr val="tx2"/>
                </a:solidFill>
              </a:rPr>
              <a:t>teams will only conduct </a:t>
            </a:r>
            <a:r>
              <a:rPr lang="en-CA" sz="1600" b="1" dirty="0" smtClean="0">
                <a:solidFill>
                  <a:schemeClr val="tx2"/>
                </a:solidFill>
              </a:rPr>
              <a:t>activities </a:t>
            </a:r>
            <a:r>
              <a:rPr lang="en-CA" sz="1600" b="1" dirty="0">
                <a:solidFill>
                  <a:schemeClr val="tx2"/>
                </a:solidFill>
              </a:rPr>
              <a:t>aligned to </a:t>
            </a:r>
            <a:r>
              <a:rPr lang="en-CA" sz="1600" b="1" dirty="0" smtClean="0">
                <a:solidFill>
                  <a:schemeClr val="tx2"/>
                </a:solidFill>
              </a:rPr>
              <a:t>stakeholder </a:t>
            </a:r>
            <a:r>
              <a:rPr lang="en-CA" sz="1600" b="1" dirty="0">
                <a:solidFill>
                  <a:schemeClr val="tx2"/>
                </a:solidFill>
              </a:rPr>
              <a:t>expectations.</a:t>
            </a:r>
            <a:endParaRPr lang="en-CA" sz="1600" dirty="0">
              <a:solidFill>
                <a:schemeClr val="tx2"/>
              </a:solidFill>
            </a:endParaRPr>
          </a:p>
        </p:txBody>
      </p:sp>
      <p:sp>
        <p:nvSpPr>
          <p:cNvPr id="16" name="Rectangle 15"/>
          <p:cNvSpPr/>
          <p:nvPr/>
        </p:nvSpPr>
        <p:spPr>
          <a:xfrm>
            <a:off x="5033395" y="2504957"/>
            <a:ext cx="4110606" cy="40147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lstStyle/>
          <a:p>
            <a:pPr algn="ctr"/>
            <a:r>
              <a:rPr lang="en-CA" sz="1400" b="1" i="1" dirty="0" smtClean="0">
                <a:solidFill>
                  <a:srgbClr val="1B3D59"/>
                </a:solidFill>
              </a:rPr>
              <a:t>The Key? </a:t>
            </a:r>
          </a:p>
          <a:p>
            <a:pPr algn="ctr"/>
            <a:r>
              <a:rPr lang="en-CA" sz="1400" b="1" i="1" dirty="0" smtClean="0">
                <a:solidFill>
                  <a:srgbClr val="1B3D59"/>
                </a:solidFill>
              </a:rPr>
              <a:t>Extending Collaboration for Success</a:t>
            </a:r>
          </a:p>
          <a:p>
            <a:endParaRPr lang="en-CA" sz="1400" b="1" dirty="0">
              <a:solidFill>
                <a:srgbClr val="1B3D59"/>
              </a:solidFill>
            </a:endParaRPr>
          </a:p>
          <a:p>
            <a:pPr marL="180000"/>
            <a:r>
              <a:rPr lang="en-CA" sz="1400" dirty="0" smtClean="0">
                <a:solidFill>
                  <a:srgbClr val="1B3D59"/>
                </a:solidFill>
              </a:rPr>
              <a:t>Uniting stakeholders and development into a single body is the key to success. Assess the internal and external communication flow and define processes for planning and tracking work so that everyone is aware of how to integrate, communicate, and collaborate.</a:t>
            </a:r>
          </a:p>
          <a:p>
            <a:endParaRPr lang="en-CA" sz="1400" dirty="0">
              <a:solidFill>
                <a:srgbClr val="1B3D59"/>
              </a:solidFill>
            </a:endParaRPr>
          </a:p>
          <a:p>
            <a:pPr marL="144000"/>
            <a:r>
              <a:rPr lang="en-CA" sz="1400" dirty="0" smtClean="0">
                <a:solidFill>
                  <a:srgbClr val="1B3D59"/>
                </a:solidFill>
              </a:rPr>
              <a:t>The goal is to enable faster reaction to customer needs, shorter release cycles, and improved visibility into the project’s progress with cross-functional and diverse conversations.</a:t>
            </a:r>
            <a:endParaRPr lang="en-CA" sz="1400" b="1" dirty="0">
              <a:solidFill>
                <a:srgbClr val="1B3D59"/>
              </a:solidFill>
            </a:endParaRPr>
          </a:p>
        </p:txBody>
      </p:sp>
      <p:cxnSp>
        <p:nvCxnSpPr>
          <p:cNvPr id="35" name="Straight Connector 34"/>
          <p:cNvCxnSpPr/>
          <p:nvPr/>
        </p:nvCxnSpPr>
        <p:spPr>
          <a:xfrm>
            <a:off x="9526" y="2504959"/>
            <a:ext cx="9134474"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7" name="Group 26"/>
          <p:cNvGrpSpPr/>
          <p:nvPr/>
        </p:nvGrpSpPr>
        <p:grpSpPr>
          <a:xfrm>
            <a:off x="0" y="6422955"/>
            <a:ext cx="9144000" cy="437555"/>
            <a:chOff x="0" y="6422955"/>
            <a:chExt cx="9144000" cy="437555"/>
          </a:xfrm>
        </p:grpSpPr>
        <p:pic>
          <p:nvPicPr>
            <p:cNvPr id="2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30" name="Picture 29"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75637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evelopment </a:t>
            </a:r>
            <a:r>
              <a:rPr lang="en-US" dirty="0"/>
              <a:t>teams may still be facing challenges despite </a:t>
            </a:r>
            <a:r>
              <a:rPr lang="en-US" dirty="0" smtClean="0"/>
              <a:t>positive Agile </a:t>
            </a:r>
            <a:r>
              <a:rPr lang="en-US" dirty="0"/>
              <a:t>pilot </a:t>
            </a:r>
            <a:r>
              <a:rPr lang="en-US" dirty="0" smtClean="0"/>
              <a:t>results</a:t>
            </a:r>
            <a:endParaRPr lang="en-US" dirty="0"/>
          </a:p>
        </p:txBody>
      </p:sp>
      <p:grpSp>
        <p:nvGrpSpPr>
          <p:cNvPr id="6" name="Group 5"/>
          <p:cNvGrpSpPr/>
          <p:nvPr/>
        </p:nvGrpSpPr>
        <p:grpSpPr>
          <a:xfrm>
            <a:off x="1393566" y="1229785"/>
            <a:ext cx="6404032" cy="1810320"/>
            <a:chOff x="1393566" y="1229785"/>
            <a:chExt cx="6404032" cy="1810320"/>
          </a:xfrm>
        </p:grpSpPr>
        <p:sp>
          <p:nvSpPr>
            <p:cNvPr id="8" name="Freeform 7"/>
            <p:cNvSpPr/>
            <p:nvPr/>
          </p:nvSpPr>
          <p:spPr>
            <a:xfrm>
              <a:off x="1393566" y="1229785"/>
              <a:ext cx="2744584" cy="1630117"/>
            </a:xfrm>
            <a:custGeom>
              <a:avLst/>
              <a:gdLst>
                <a:gd name="connsiteX0" fmla="*/ 0 w 2744584"/>
                <a:gd name="connsiteY0" fmla="*/ 0 h 1630117"/>
                <a:gd name="connsiteX1" fmla="*/ 2744584 w 2744584"/>
                <a:gd name="connsiteY1" fmla="*/ 0 h 1630117"/>
                <a:gd name="connsiteX2" fmla="*/ 2744584 w 2744584"/>
                <a:gd name="connsiteY2" fmla="*/ 1630117 h 1630117"/>
                <a:gd name="connsiteX3" fmla="*/ 0 w 2744584"/>
                <a:gd name="connsiteY3" fmla="*/ 1630117 h 1630117"/>
                <a:gd name="connsiteX4" fmla="*/ 0 w 2744584"/>
                <a:gd name="connsiteY4" fmla="*/ 0 h 1630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4584" h="1630117">
                  <a:moveTo>
                    <a:pt x="0" y="0"/>
                  </a:moveTo>
                  <a:lnTo>
                    <a:pt x="2744584" y="0"/>
                  </a:lnTo>
                  <a:lnTo>
                    <a:pt x="2744584" y="1630117"/>
                  </a:lnTo>
                  <a:lnTo>
                    <a:pt x="0" y="1630117"/>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64008" rIns="0" bIns="68580" numCol="1" spcCol="1270" anchor="ctr" anchorCtr="0">
              <a:noAutofit/>
            </a:bodyPr>
            <a:lstStyle/>
            <a:p>
              <a:pPr algn="ctr" defTabSz="800100">
                <a:lnSpc>
                  <a:spcPct val="90000"/>
                </a:lnSpc>
                <a:spcBef>
                  <a:spcPct val="0"/>
                </a:spcBef>
                <a:spcAft>
                  <a:spcPct val="35000"/>
                </a:spcAft>
              </a:pPr>
              <a:r>
                <a:rPr lang="en-CA" b="1" dirty="0" smtClean="0">
                  <a:solidFill>
                    <a:srgbClr val="FFFFFF"/>
                  </a:solidFill>
                </a:rPr>
                <a:t>Developer Pressures</a:t>
              </a:r>
              <a:endParaRPr lang="en-CA" b="1" dirty="0">
                <a:solidFill>
                  <a:srgbClr val="FFFFFF"/>
                </a:solidFill>
              </a:endParaRPr>
            </a:p>
          </p:txBody>
        </p:sp>
        <p:sp>
          <p:nvSpPr>
            <p:cNvPr id="9" name="Freeform 8"/>
            <p:cNvSpPr/>
            <p:nvPr/>
          </p:nvSpPr>
          <p:spPr>
            <a:xfrm>
              <a:off x="4553998" y="1409988"/>
              <a:ext cx="3243600" cy="1630117"/>
            </a:xfrm>
            <a:custGeom>
              <a:avLst/>
              <a:gdLst>
                <a:gd name="connsiteX0" fmla="*/ 0 w 3243600"/>
                <a:gd name="connsiteY0" fmla="*/ 0 h 1630117"/>
                <a:gd name="connsiteX1" fmla="*/ 3243600 w 3243600"/>
                <a:gd name="connsiteY1" fmla="*/ 0 h 1630117"/>
                <a:gd name="connsiteX2" fmla="*/ 3243600 w 3243600"/>
                <a:gd name="connsiteY2" fmla="*/ 1630117 h 1630117"/>
                <a:gd name="connsiteX3" fmla="*/ 0 w 3243600"/>
                <a:gd name="connsiteY3" fmla="*/ 1630117 h 1630117"/>
                <a:gd name="connsiteX4" fmla="*/ 0 w 3243600"/>
                <a:gd name="connsiteY4" fmla="*/ 0 h 1630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43600" h="1630117">
                  <a:moveTo>
                    <a:pt x="0" y="0"/>
                  </a:moveTo>
                  <a:lnTo>
                    <a:pt x="3243600" y="0"/>
                  </a:lnTo>
                  <a:lnTo>
                    <a:pt x="3243600" y="1630117"/>
                  </a:lnTo>
                  <a:lnTo>
                    <a:pt x="0" y="1630117"/>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64008" rIns="0" bIns="68580" numCol="1" spcCol="1270" anchor="ctr" anchorCtr="0">
              <a:noAutofit/>
            </a:bodyPr>
            <a:lstStyle/>
            <a:p>
              <a:pPr algn="ctr" defTabSz="800100">
                <a:lnSpc>
                  <a:spcPct val="90000"/>
                </a:lnSpc>
                <a:spcBef>
                  <a:spcPct val="0"/>
                </a:spcBef>
                <a:spcAft>
                  <a:spcPct val="35000"/>
                </a:spcAft>
              </a:pPr>
              <a:r>
                <a:rPr lang="en-CA" b="1" dirty="0" smtClean="0">
                  <a:solidFill>
                    <a:srgbClr val="FFFFFF"/>
                  </a:solidFill>
                </a:rPr>
                <a:t>Business Impact</a:t>
              </a:r>
              <a:endParaRPr lang="en-CA" b="1" dirty="0">
                <a:solidFill>
                  <a:srgbClr val="FFFFFF"/>
                </a:solidFill>
              </a:endParaRPr>
            </a:p>
          </p:txBody>
        </p:sp>
      </p:grpSp>
      <p:sp>
        <p:nvSpPr>
          <p:cNvPr id="10" name="Text Placeholder 27"/>
          <p:cNvSpPr txBox="1">
            <a:spLocks/>
          </p:cNvSpPr>
          <p:nvPr/>
        </p:nvSpPr>
        <p:spPr>
          <a:xfrm>
            <a:off x="201766" y="1162420"/>
            <a:ext cx="8740469" cy="922800"/>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Clr>
                <a:srgbClr val="333333"/>
              </a:buClr>
              <a:buFont typeface="Arial" pitchFamily="34" charset="0"/>
              <a:buNone/>
            </a:pPr>
            <a:r>
              <a:rPr lang="en-CA" sz="1800" b="1" dirty="0" smtClean="0">
                <a:solidFill>
                  <a:srgbClr val="333333"/>
                </a:solidFill>
              </a:rPr>
              <a:t>Leaving </a:t>
            </a:r>
            <a:r>
              <a:rPr lang="en-CA" sz="1800" b="1" dirty="0">
                <a:solidFill>
                  <a:srgbClr val="333333"/>
                </a:solidFill>
              </a:rPr>
              <a:t>existing development challenges, </a:t>
            </a:r>
            <a:r>
              <a:rPr lang="en-CA" sz="1800" b="1" dirty="0" smtClean="0">
                <a:solidFill>
                  <a:srgbClr val="333333"/>
                </a:solidFill>
              </a:rPr>
              <a:t>issues, </a:t>
            </a:r>
            <a:r>
              <a:rPr lang="en-CA" sz="1800" b="1" dirty="0">
                <a:solidFill>
                  <a:srgbClr val="333333"/>
                </a:solidFill>
              </a:rPr>
              <a:t>and pressures </a:t>
            </a:r>
            <a:r>
              <a:rPr lang="en-CA" sz="1800" b="1" dirty="0" smtClean="0">
                <a:solidFill>
                  <a:srgbClr val="333333"/>
                </a:solidFill>
              </a:rPr>
              <a:t>unaddressed </a:t>
            </a:r>
            <a:r>
              <a:rPr lang="en-CA" sz="1800" b="1" dirty="0">
                <a:solidFill>
                  <a:srgbClr val="333333"/>
                </a:solidFill>
              </a:rPr>
              <a:t>when scaling can </a:t>
            </a:r>
            <a:r>
              <a:rPr lang="en-CA" sz="1800" b="1" dirty="0" smtClean="0">
                <a:solidFill>
                  <a:srgbClr val="333333"/>
                </a:solidFill>
              </a:rPr>
              <a:t>multiply negative business </a:t>
            </a:r>
            <a:r>
              <a:rPr lang="en-CA" sz="1800" b="1" dirty="0">
                <a:solidFill>
                  <a:srgbClr val="333333"/>
                </a:solidFill>
              </a:rPr>
              <a:t>impacts. Teams should review past experiences before scaling Agile.</a:t>
            </a:r>
          </a:p>
        </p:txBody>
      </p:sp>
      <p:sp>
        <p:nvSpPr>
          <p:cNvPr id="68" name="Rectangle 67"/>
          <p:cNvSpPr/>
          <p:nvPr/>
        </p:nvSpPr>
        <p:spPr>
          <a:xfrm>
            <a:off x="399088" y="4962244"/>
            <a:ext cx="1620000" cy="612000"/>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rgbClr val="FFFFFF"/>
                </a:solidFill>
              </a:rPr>
              <a:t>Environment Configuration Inconsistency</a:t>
            </a:r>
            <a:endParaRPr lang="en-CA" sz="1200" b="1" dirty="0">
              <a:solidFill>
                <a:srgbClr val="FFFFFF"/>
              </a:solidFill>
            </a:endParaRPr>
          </a:p>
        </p:txBody>
      </p:sp>
      <p:sp>
        <p:nvSpPr>
          <p:cNvPr id="69" name="Rectangle 68"/>
          <p:cNvSpPr/>
          <p:nvPr/>
        </p:nvSpPr>
        <p:spPr>
          <a:xfrm>
            <a:off x="2635659" y="4962244"/>
            <a:ext cx="5974438" cy="612000"/>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CA" sz="1200" dirty="0" smtClean="0">
                <a:solidFill>
                  <a:schemeClr val="tx1"/>
                </a:solidFill>
              </a:rPr>
              <a:t>Test environments do not mirror production, generating inaccurate test results.</a:t>
            </a:r>
          </a:p>
          <a:p>
            <a:pPr marL="171450" indent="-171450">
              <a:buFont typeface="Arial" panose="020B0604020202020204" pitchFamily="34" charset="0"/>
              <a:buChar char="•"/>
            </a:pPr>
            <a:r>
              <a:rPr lang="en-CA" sz="1200" dirty="0" smtClean="0">
                <a:solidFill>
                  <a:schemeClr val="tx1"/>
                </a:solidFill>
              </a:rPr>
              <a:t>Onerous and costly process to request and provision the proper environments to develop, test, and deploy.</a:t>
            </a:r>
            <a:endParaRPr lang="en-CA" sz="1200" dirty="0">
              <a:solidFill>
                <a:schemeClr val="tx1"/>
              </a:solidFill>
            </a:endParaRPr>
          </a:p>
        </p:txBody>
      </p:sp>
      <p:sp>
        <p:nvSpPr>
          <p:cNvPr id="70" name="Chevron 69"/>
          <p:cNvSpPr/>
          <p:nvPr/>
        </p:nvSpPr>
        <p:spPr>
          <a:xfrm>
            <a:off x="2232102" y="5100192"/>
            <a:ext cx="170332" cy="33610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71" name="Rectangle 70"/>
          <p:cNvSpPr/>
          <p:nvPr/>
        </p:nvSpPr>
        <p:spPr>
          <a:xfrm>
            <a:off x="399088" y="4133653"/>
            <a:ext cx="1620000" cy="612000"/>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rgbClr val="FFFFFF"/>
                </a:solidFill>
              </a:rPr>
              <a:t>Code Integration Issues</a:t>
            </a:r>
            <a:endParaRPr lang="en-CA" sz="1200" b="1" dirty="0">
              <a:solidFill>
                <a:srgbClr val="FFFFFF"/>
              </a:solidFill>
            </a:endParaRPr>
          </a:p>
        </p:txBody>
      </p:sp>
      <p:sp>
        <p:nvSpPr>
          <p:cNvPr id="72" name="Rectangle 71"/>
          <p:cNvSpPr/>
          <p:nvPr/>
        </p:nvSpPr>
        <p:spPr>
          <a:xfrm>
            <a:off x="2635659" y="4133653"/>
            <a:ext cx="5974438" cy="612000"/>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buFont typeface="Arial" panose="020B0604020202020204" pitchFamily="34" charset="0"/>
              <a:buChar char="•"/>
            </a:pPr>
            <a:r>
              <a:rPr lang="en-CA" sz="1200" dirty="0">
                <a:solidFill>
                  <a:schemeClr val="tx1"/>
                </a:solidFill>
              </a:rPr>
              <a:t>Work is completed on an outdated codebase </a:t>
            </a:r>
            <a:r>
              <a:rPr lang="en-CA" sz="1200" dirty="0" smtClean="0">
                <a:solidFill>
                  <a:schemeClr val="tx1"/>
                </a:solidFill>
              </a:rPr>
              <a:t>that </a:t>
            </a:r>
            <a:r>
              <a:rPr lang="en-CA" sz="1200" dirty="0">
                <a:solidFill>
                  <a:schemeClr val="tx1"/>
                </a:solidFill>
              </a:rPr>
              <a:t>can introduce regressions and integration </a:t>
            </a:r>
            <a:r>
              <a:rPr lang="en-CA" sz="1200" dirty="0" smtClean="0">
                <a:solidFill>
                  <a:schemeClr val="tx1"/>
                </a:solidFill>
              </a:rPr>
              <a:t>errors, risking </a:t>
            </a:r>
            <a:r>
              <a:rPr lang="en-CA" sz="1200" dirty="0">
                <a:solidFill>
                  <a:schemeClr val="tx1"/>
                </a:solidFill>
              </a:rPr>
              <a:t>system stability and business disruption.</a:t>
            </a:r>
          </a:p>
          <a:p>
            <a:pPr marL="171450" lvl="0" indent="-171450">
              <a:buFont typeface="Arial" panose="020B0604020202020204" pitchFamily="34" charset="0"/>
              <a:buChar char="•"/>
            </a:pPr>
            <a:r>
              <a:rPr lang="en-CA" sz="1200" dirty="0">
                <a:solidFill>
                  <a:schemeClr val="tx1"/>
                </a:solidFill>
              </a:rPr>
              <a:t>Longer release cycles as code </a:t>
            </a:r>
            <a:r>
              <a:rPr lang="en-CA" sz="1200" dirty="0" smtClean="0">
                <a:solidFill>
                  <a:schemeClr val="tx1"/>
                </a:solidFill>
              </a:rPr>
              <a:t>will </a:t>
            </a:r>
            <a:r>
              <a:rPr lang="en-CA" sz="1200" dirty="0">
                <a:solidFill>
                  <a:schemeClr val="tx1"/>
                </a:solidFill>
              </a:rPr>
              <a:t>not always be in </a:t>
            </a:r>
            <a:r>
              <a:rPr lang="en-CA" sz="1200" dirty="0" smtClean="0">
                <a:solidFill>
                  <a:schemeClr val="tx1"/>
                </a:solidFill>
              </a:rPr>
              <a:t>a </a:t>
            </a:r>
            <a:r>
              <a:rPr lang="en-CA" sz="1200" dirty="0">
                <a:solidFill>
                  <a:schemeClr val="tx1"/>
                </a:solidFill>
              </a:rPr>
              <a:t>deployable state.</a:t>
            </a:r>
          </a:p>
        </p:txBody>
      </p:sp>
      <p:sp>
        <p:nvSpPr>
          <p:cNvPr id="73" name="Chevron 72"/>
          <p:cNvSpPr/>
          <p:nvPr/>
        </p:nvSpPr>
        <p:spPr>
          <a:xfrm>
            <a:off x="2232102" y="4271601"/>
            <a:ext cx="170332" cy="33610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74" name="Rectangle 73"/>
          <p:cNvSpPr/>
          <p:nvPr/>
        </p:nvSpPr>
        <p:spPr>
          <a:xfrm>
            <a:off x="399088" y="2476471"/>
            <a:ext cx="1620000" cy="612000"/>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rgbClr val="FFFFFF"/>
                </a:solidFill>
              </a:rPr>
              <a:t>Lack of Activity Transparency</a:t>
            </a:r>
            <a:endParaRPr lang="en-CA" sz="1200" b="1" dirty="0">
              <a:solidFill>
                <a:srgbClr val="FFFFFF"/>
              </a:solidFill>
            </a:endParaRPr>
          </a:p>
        </p:txBody>
      </p:sp>
      <p:sp>
        <p:nvSpPr>
          <p:cNvPr id="75" name="Rectangle 74"/>
          <p:cNvSpPr/>
          <p:nvPr/>
        </p:nvSpPr>
        <p:spPr>
          <a:xfrm>
            <a:off x="2635659" y="2476471"/>
            <a:ext cx="5974438" cy="612000"/>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buFont typeface="Arial" panose="020B0604020202020204" pitchFamily="34" charset="0"/>
              <a:buChar char="•"/>
            </a:pPr>
            <a:r>
              <a:rPr lang="en-US" sz="1200" dirty="0">
                <a:solidFill>
                  <a:schemeClr val="tx1"/>
                </a:solidFill>
              </a:rPr>
              <a:t>Additional time is needed to address issues that could have </a:t>
            </a:r>
            <a:r>
              <a:rPr lang="en-US" sz="1200" dirty="0" smtClean="0">
                <a:solidFill>
                  <a:schemeClr val="tx1"/>
                </a:solidFill>
              </a:rPr>
              <a:t>been </a:t>
            </a:r>
            <a:r>
              <a:rPr lang="en-US" sz="1200" dirty="0">
                <a:solidFill>
                  <a:schemeClr val="tx1"/>
                </a:solidFill>
              </a:rPr>
              <a:t>caught in upstream activities.</a:t>
            </a:r>
          </a:p>
          <a:p>
            <a:pPr marL="171450" lvl="0" indent="-171450">
              <a:buFont typeface="Arial" panose="020B0604020202020204" pitchFamily="34" charset="0"/>
              <a:buChar char="•"/>
            </a:pPr>
            <a:r>
              <a:rPr lang="en-US" sz="1200" dirty="0">
                <a:solidFill>
                  <a:schemeClr val="tx1"/>
                </a:solidFill>
              </a:rPr>
              <a:t>Stakeholders are unaware of progress, creating mistrust with development </a:t>
            </a:r>
            <a:r>
              <a:rPr lang="en-US" sz="1200" dirty="0" smtClean="0">
                <a:solidFill>
                  <a:schemeClr val="tx1"/>
                </a:solidFill>
              </a:rPr>
              <a:t>teams. </a:t>
            </a:r>
            <a:endParaRPr lang="en-US" sz="1200" dirty="0">
              <a:solidFill>
                <a:schemeClr val="tx1"/>
              </a:solidFill>
            </a:endParaRPr>
          </a:p>
        </p:txBody>
      </p:sp>
      <p:sp>
        <p:nvSpPr>
          <p:cNvPr id="76" name="Chevron 75"/>
          <p:cNvSpPr/>
          <p:nvPr/>
        </p:nvSpPr>
        <p:spPr>
          <a:xfrm>
            <a:off x="2232102" y="2614419"/>
            <a:ext cx="170332" cy="33610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77" name="Rectangle 76"/>
          <p:cNvSpPr/>
          <p:nvPr/>
        </p:nvSpPr>
        <p:spPr>
          <a:xfrm>
            <a:off x="399088" y="3305062"/>
            <a:ext cx="1620000" cy="612000"/>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rgbClr val="FFFFFF"/>
                </a:solidFill>
              </a:rPr>
              <a:t>Knowledge Sharing Issues</a:t>
            </a:r>
            <a:endParaRPr lang="en-CA" sz="1200" b="1" dirty="0">
              <a:solidFill>
                <a:srgbClr val="FFFFFF"/>
              </a:solidFill>
            </a:endParaRPr>
          </a:p>
        </p:txBody>
      </p:sp>
      <p:sp>
        <p:nvSpPr>
          <p:cNvPr id="78" name="Rectangle 77"/>
          <p:cNvSpPr/>
          <p:nvPr/>
        </p:nvSpPr>
        <p:spPr>
          <a:xfrm>
            <a:off x="2635659" y="3305062"/>
            <a:ext cx="5974438" cy="612000"/>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smtClean="0">
                <a:solidFill>
                  <a:schemeClr val="tx1"/>
                </a:solidFill>
              </a:rPr>
              <a:t>Optimization benefits are </a:t>
            </a:r>
            <a:r>
              <a:rPr lang="en-US" sz="1200" dirty="0">
                <a:solidFill>
                  <a:schemeClr val="tx1"/>
                </a:solidFill>
              </a:rPr>
              <a:t>not realized on a broad scale</a:t>
            </a:r>
            <a:r>
              <a:rPr lang="en-US" sz="1200" dirty="0" smtClean="0">
                <a:solidFill>
                  <a:schemeClr val="tx1"/>
                </a:solidFill>
              </a:rPr>
              <a:t>.</a:t>
            </a:r>
          </a:p>
          <a:p>
            <a:pPr marL="171450" indent="-171450">
              <a:buFont typeface="Arial" panose="020B0604020202020204" pitchFamily="34" charset="0"/>
              <a:buChar char="•"/>
            </a:pPr>
            <a:r>
              <a:rPr lang="en-US" sz="1200" dirty="0" smtClean="0">
                <a:solidFill>
                  <a:schemeClr val="tx1"/>
                </a:solidFill>
              </a:rPr>
              <a:t>Committed tasks are duplicated.</a:t>
            </a:r>
          </a:p>
          <a:p>
            <a:pPr marL="171450" indent="-171450">
              <a:buFont typeface="Arial" panose="020B0604020202020204" pitchFamily="34" charset="0"/>
              <a:buChar char="•"/>
            </a:pPr>
            <a:r>
              <a:rPr lang="en-US" sz="1200" dirty="0" smtClean="0">
                <a:solidFill>
                  <a:schemeClr val="tx1"/>
                </a:solidFill>
              </a:rPr>
              <a:t>Holistic decisions are made locally, risking issues when integrating dependencies.</a:t>
            </a:r>
            <a:endParaRPr lang="en-US" sz="1200" dirty="0">
              <a:solidFill>
                <a:schemeClr val="tx1"/>
              </a:solidFill>
            </a:endParaRPr>
          </a:p>
        </p:txBody>
      </p:sp>
      <p:sp>
        <p:nvSpPr>
          <p:cNvPr id="79" name="Chevron 78"/>
          <p:cNvSpPr/>
          <p:nvPr/>
        </p:nvSpPr>
        <p:spPr>
          <a:xfrm>
            <a:off x="2232102" y="3443010"/>
            <a:ext cx="170332" cy="33610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80" name="TextBox 79"/>
          <p:cNvSpPr txBox="1"/>
          <p:nvPr/>
        </p:nvSpPr>
        <p:spPr>
          <a:xfrm>
            <a:off x="197638" y="2085220"/>
            <a:ext cx="2106193" cy="369332"/>
          </a:xfrm>
          <a:prstGeom prst="rect">
            <a:avLst/>
          </a:prstGeom>
          <a:noFill/>
        </p:spPr>
        <p:txBody>
          <a:bodyPr wrap="square" rtlCol="0">
            <a:spAutoFit/>
          </a:bodyPr>
          <a:lstStyle/>
          <a:p>
            <a:pPr algn="ctr"/>
            <a:r>
              <a:rPr lang="en-CA" b="1" dirty="0" smtClean="0">
                <a:solidFill>
                  <a:srgbClr val="858585"/>
                </a:solidFill>
              </a:rPr>
              <a:t>Dev Pressure</a:t>
            </a:r>
            <a:endParaRPr lang="en-CA" b="1" dirty="0">
              <a:solidFill>
                <a:srgbClr val="858585"/>
              </a:solidFill>
            </a:endParaRPr>
          </a:p>
        </p:txBody>
      </p:sp>
      <p:sp>
        <p:nvSpPr>
          <p:cNvPr id="81" name="Rectangle 80"/>
          <p:cNvSpPr/>
          <p:nvPr/>
        </p:nvSpPr>
        <p:spPr>
          <a:xfrm>
            <a:off x="4113522" y="2085220"/>
            <a:ext cx="2146742" cy="369332"/>
          </a:xfrm>
          <a:prstGeom prst="rect">
            <a:avLst/>
          </a:prstGeom>
        </p:spPr>
        <p:txBody>
          <a:bodyPr wrap="none">
            <a:spAutoFit/>
          </a:bodyPr>
          <a:lstStyle/>
          <a:p>
            <a:r>
              <a:rPr lang="en-CA" b="1" dirty="0" smtClean="0">
                <a:solidFill>
                  <a:srgbClr val="858585"/>
                </a:solidFill>
              </a:rPr>
              <a:t> Business Impact </a:t>
            </a:r>
            <a:endParaRPr lang="en-CA" b="1" dirty="0">
              <a:solidFill>
                <a:srgbClr val="858585"/>
              </a:solidFill>
            </a:endParaRPr>
          </a:p>
        </p:txBody>
      </p:sp>
      <p:sp>
        <p:nvSpPr>
          <p:cNvPr id="82" name="Rectangle 81"/>
          <p:cNvSpPr/>
          <p:nvPr/>
        </p:nvSpPr>
        <p:spPr>
          <a:xfrm>
            <a:off x="399088" y="5790834"/>
            <a:ext cx="1620000" cy="612000"/>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rgbClr val="FFFFFF"/>
                </a:solidFill>
              </a:rPr>
              <a:t>Lack of Expertise</a:t>
            </a:r>
            <a:endParaRPr lang="en-CA" sz="1200" b="1" dirty="0">
              <a:solidFill>
                <a:srgbClr val="FFFFFF"/>
              </a:solidFill>
            </a:endParaRPr>
          </a:p>
        </p:txBody>
      </p:sp>
      <p:sp>
        <p:nvSpPr>
          <p:cNvPr id="83" name="Rectangle 82"/>
          <p:cNvSpPr/>
          <p:nvPr/>
        </p:nvSpPr>
        <p:spPr>
          <a:xfrm>
            <a:off x="2635659" y="5790834"/>
            <a:ext cx="5974438" cy="612000"/>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CA" sz="1200" dirty="0" smtClean="0">
                <a:solidFill>
                  <a:srgbClr val="333333"/>
                </a:solidFill>
              </a:rPr>
              <a:t>Key business process and system insights are assumed or omitted from development due to the unavailability of subject matter experts. </a:t>
            </a:r>
            <a:endParaRPr lang="en-CA" sz="1200" dirty="0">
              <a:solidFill>
                <a:srgbClr val="333333"/>
              </a:solidFill>
            </a:endParaRPr>
          </a:p>
          <a:p>
            <a:pPr marL="171450" indent="-171450">
              <a:buFont typeface="Arial" panose="020B0604020202020204" pitchFamily="34" charset="0"/>
              <a:buChar char="•"/>
            </a:pPr>
            <a:r>
              <a:rPr lang="en-CA" sz="1200" dirty="0">
                <a:solidFill>
                  <a:srgbClr val="333333"/>
                </a:solidFill>
              </a:rPr>
              <a:t>Lack of </a:t>
            </a:r>
            <a:r>
              <a:rPr lang="en-CA" sz="1200" dirty="0" smtClean="0">
                <a:solidFill>
                  <a:srgbClr val="333333"/>
                </a:solidFill>
              </a:rPr>
              <a:t>training </a:t>
            </a:r>
            <a:r>
              <a:rPr lang="en-CA" sz="1200" dirty="0">
                <a:solidFill>
                  <a:srgbClr val="333333"/>
                </a:solidFill>
              </a:rPr>
              <a:t>to bridge </a:t>
            </a:r>
            <a:r>
              <a:rPr lang="en-CA" sz="1200" dirty="0" smtClean="0">
                <a:solidFill>
                  <a:srgbClr val="333333"/>
                </a:solidFill>
              </a:rPr>
              <a:t>skills gaps, risking product quality and throughput.</a:t>
            </a:r>
            <a:endParaRPr lang="en-CA" sz="1200" dirty="0">
              <a:solidFill>
                <a:srgbClr val="333333"/>
              </a:solidFill>
            </a:endParaRPr>
          </a:p>
        </p:txBody>
      </p:sp>
      <p:sp>
        <p:nvSpPr>
          <p:cNvPr id="84" name="Chevron 83"/>
          <p:cNvSpPr/>
          <p:nvPr/>
        </p:nvSpPr>
        <p:spPr>
          <a:xfrm>
            <a:off x="2232102" y="5928782"/>
            <a:ext cx="170332" cy="33610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grpSp>
        <p:nvGrpSpPr>
          <p:cNvPr id="24" name="Group 23"/>
          <p:cNvGrpSpPr/>
          <p:nvPr/>
        </p:nvGrpSpPr>
        <p:grpSpPr>
          <a:xfrm>
            <a:off x="0" y="6422955"/>
            <a:ext cx="9144000" cy="437555"/>
            <a:chOff x="0" y="6422955"/>
            <a:chExt cx="9144000" cy="437555"/>
          </a:xfrm>
        </p:grpSpPr>
        <p:pic>
          <p:nvPicPr>
            <p:cNvPr id="25"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6" name="Picture 25"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99327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29607"/>
            <a:ext cx="8620125" cy="877887"/>
          </a:xfrm>
        </p:spPr>
        <p:txBody>
          <a:bodyPr/>
          <a:lstStyle/>
          <a:p>
            <a:r>
              <a:rPr lang="en-CA" dirty="0" smtClean="0"/>
              <a:t>Scale Agile development benefits with a </a:t>
            </a:r>
            <a:r>
              <a:rPr lang="en-CA" dirty="0"/>
              <a:t>coordinated approach tied to </a:t>
            </a:r>
            <a:r>
              <a:rPr lang="en-CA" dirty="0" smtClean="0"/>
              <a:t>the Agile Manifesto</a:t>
            </a:r>
            <a:endParaRPr lang="en-CA" dirty="0"/>
          </a:p>
        </p:txBody>
      </p:sp>
      <p:sp>
        <p:nvSpPr>
          <p:cNvPr id="42" name="Rectangle 41"/>
          <p:cNvSpPr/>
          <p:nvPr/>
        </p:nvSpPr>
        <p:spPr>
          <a:xfrm>
            <a:off x="263601" y="1284219"/>
            <a:ext cx="4637043" cy="2800767"/>
          </a:xfrm>
          <a:prstGeom prst="rect">
            <a:avLst/>
          </a:prstGeom>
        </p:spPr>
        <p:txBody>
          <a:bodyPr wrap="square">
            <a:spAutoFit/>
          </a:bodyPr>
          <a:lstStyle/>
          <a:p>
            <a:r>
              <a:rPr lang="en-CA" sz="1600" dirty="0">
                <a:solidFill>
                  <a:schemeClr val="tx2"/>
                </a:solidFill>
              </a:rPr>
              <a:t>Agile principles can be extended to solve large and complex </a:t>
            </a:r>
            <a:r>
              <a:rPr lang="en-CA" sz="1600" dirty="0" smtClean="0">
                <a:solidFill>
                  <a:schemeClr val="tx2"/>
                </a:solidFill>
              </a:rPr>
              <a:t>challenges </a:t>
            </a:r>
            <a:r>
              <a:rPr lang="en-CA" sz="1600" dirty="0">
                <a:solidFill>
                  <a:schemeClr val="tx2"/>
                </a:solidFill>
              </a:rPr>
              <a:t>across groups in the same way it has solved issues within small and local </a:t>
            </a:r>
            <a:r>
              <a:rPr lang="en-CA" sz="1600" dirty="0" smtClean="0">
                <a:solidFill>
                  <a:schemeClr val="tx2"/>
                </a:solidFill>
              </a:rPr>
              <a:t>development </a:t>
            </a:r>
            <a:r>
              <a:rPr lang="en-CA" sz="1600" dirty="0">
                <a:solidFill>
                  <a:schemeClr val="tx2"/>
                </a:solidFill>
              </a:rPr>
              <a:t>teams. The caveat is strategically tailoring implementation initiatives to address your unique people, </a:t>
            </a:r>
            <a:r>
              <a:rPr lang="en-CA" sz="1600" dirty="0" smtClean="0">
                <a:solidFill>
                  <a:schemeClr val="tx2"/>
                </a:solidFill>
              </a:rPr>
              <a:t>process, </a:t>
            </a:r>
            <a:r>
              <a:rPr lang="en-CA" sz="1600" dirty="0">
                <a:solidFill>
                  <a:schemeClr val="tx2"/>
                </a:solidFill>
              </a:rPr>
              <a:t>and technology challenges.</a:t>
            </a:r>
          </a:p>
          <a:p>
            <a:endParaRPr lang="en-CA" sz="1600" dirty="0">
              <a:solidFill>
                <a:schemeClr val="tx2"/>
              </a:solidFill>
            </a:endParaRPr>
          </a:p>
          <a:p>
            <a:r>
              <a:rPr lang="en-CA" sz="1600" dirty="0">
                <a:solidFill>
                  <a:schemeClr val="tx2"/>
                </a:solidFill>
              </a:rPr>
              <a:t>If done and maintained correctly, many of </a:t>
            </a:r>
            <a:r>
              <a:rPr lang="en-CA" sz="1600" dirty="0" smtClean="0">
                <a:solidFill>
                  <a:schemeClr val="tx2"/>
                </a:solidFill>
              </a:rPr>
              <a:t>the Agile </a:t>
            </a:r>
            <a:r>
              <a:rPr lang="en-CA" sz="1600" dirty="0">
                <a:solidFill>
                  <a:schemeClr val="tx2"/>
                </a:solidFill>
              </a:rPr>
              <a:t>benefits seen in your </a:t>
            </a:r>
            <a:r>
              <a:rPr lang="en-CA" sz="1600" dirty="0" smtClean="0">
                <a:solidFill>
                  <a:schemeClr val="tx2"/>
                </a:solidFill>
              </a:rPr>
              <a:t>pilots </a:t>
            </a:r>
            <a:r>
              <a:rPr lang="en-CA" sz="1600" dirty="0">
                <a:solidFill>
                  <a:schemeClr val="tx2"/>
                </a:solidFill>
              </a:rPr>
              <a:t>can be multiplied when you scale Agile.</a:t>
            </a:r>
          </a:p>
        </p:txBody>
      </p:sp>
      <p:sp>
        <p:nvSpPr>
          <p:cNvPr id="26" name="Rectangle 25"/>
          <p:cNvSpPr/>
          <p:nvPr/>
        </p:nvSpPr>
        <p:spPr>
          <a:xfrm>
            <a:off x="575575" y="4337664"/>
            <a:ext cx="4377884" cy="1938992"/>
          </a:xfrm>
          <a:prstGeom prst="rect">
            <a:avLst/>
          </a:prstGeom>
        </p:spPr>
        <p:txBody>
          <a:bodyPr wrap="square">
            <a:spAutoFit/>
          </a:bodyPr>
          <a:lstStyle/>
          <a:p>
            <a:pPr algn="l"/>
            <a:r>
              <a:rPr lang="en-CA" sz="1400" b="1" i="1" dirty="0">
                <a:solidFill>
                  <a:srgbClr val="565656"/>
                </a:solidFill>
                <a:latin typeface="+mj-lt"/>
              </a:rPr>
              <a:t>Individuals and interactions</a:t>
            </a:r>
            <a:r>
              <a:rPr lang="en-CA" sz="1400" i="1" dirty="0">
                <a:solidFill>
                  <a:srgbClr val="565656"/>
                </a:solidFill>
                <a:latin typeface="+mj-lt"/>
              </a:rPr>
              <a:t> </a:t>
            </a:r>
            <a:r>
              <a:rPr lang="en-CA" sz="1400" dirty="0">
                <a:solidFill>
                  <a:srgbClr val="565656"/>
                </a:solidFill>
                <a:latin typeface="+mj-lt"/>
              </a:rPr>
              <a:t>over processes and </a:t>
            </a:r>
            <a:r>
              <a:rPr lang="en-CA" sz="1400" dirty="0" smtClean="0">
                <a:solidFill>
                  <a:srgbClr val="565656"/>
                </a:solidFill>
                <a:latin typeface="+mj-lt"/>
              </a:rPr>
              <a:t>tools</a:t>
            </a:r>
          </a:p>
          <a:p>
            <a:pPr algn="l"/>
            <a:r>
              <a:rPr lang="en-CA" sz="1400" b="1" i="1" dirty="0" smtClean="0">
                <a:solidFill>
                  <a:srgbClr val="565656"/>
                </a:solidFill>
                <a:latin typeface="+mj-lt"/>
              </a:rPr>
              <a:t>Working solutions</a:t>
            </a:r>
            <a:r>
              <a:rPr lang="en-CA" sz="1400" i="1" dirty="0">
                <a:solidFill>
                  <a:srgbClr val="565656"/>
                </a:solidFill>
                <a:latin typeface="+mj-lt"/>
              </a:rPr>
              <a:t> </a:t>
            </a:r>
            <a:r>
              <a:rPr lang="en-CA" sz="1400" dirty="0">
                <a:solidFill>
                  <a:srgbClr val="565656"/>
                </a:solidFill>
                <a:latin typeface="+mj-lt"/>
              </a:rPr>
              <a:t>over comprehensive </a:t>
            </a:r>
            <a:r>
              <a:rPr lang="en-CA" sz="1400" dirty="0" smtClean="0">
                <a:solidFill>
                  <a:srgbClr val="565656"/>
                </a:solidFill>
                <a:latin typeface="+mj-lt"/>
              </a:rPr>
              <a:t>documentation</a:t>
            </a:r>
          </a:p>
          <a:p>
            <a:pPr algn="l"/>
            <a:r>
              <a:rPr lang="en-CA" sz="1400" b="1" i="1" dirty="0" smtClean="0">
                <a:solidFill>
                  <a:srgbClr val="565656"/>
                </a:solidFill>
                <a:latin typeface="+mj-lt"/>
              </a:rPr>
              <a:t>Customer </a:t>
            </a:r>
            <a:r>
              <a:rPr lang="en-CA" sz="1400" b="1" i="1" dirty="0">
                <a:solidFill>
                  <a:srgbClr val="565656"/>
                </a:solidFill>
                <a:latin typeface="+mj-lt"/>
              </a:rPr>
              <a:t>collaboration</a:t>
            </a:r>
            <a:r>
              <a:rPr lang="en-CA" sz="1400" i="1" dirty="0">
                <a:solidFill>
                  <a:srgbClr val="565656"/>
                </a:solidFill>
                <a:latin typeface="+mj-lt"/>
              </a:rPr>
              <a:t> </a:t>
            </a:r>
            <a:r>
              <a:rPr lang="en-CA" sz="1400" dirty="0">
                <a:solidFill>
                  <a:srgbClr val="565656"/>
                </a:solidFill>
                <a:latin typeface="+mj-lt"/>
              </a:rPr>
              <a:t>over contract </a:t>
            </a:r>
            <a:r>
              <a:rPr lang="en-CA" sz="1400" dirty="0" smtClean="0">
                <a:solidFill>
                  <a:srgbClr val="565656"/>
                </a:solidFill>
                <a:latin typeface="+mj-lt"/>
              </a:rPr>
              <a:t>negotiation</a:t>
            </a:r>
          </a:p>
          <a:p>
            <a:pPr algn="l"/>
            <a:r>
              <a:rPr lang="en-CA" sz="1400" b="1" i="1" dirty="0" smtClean="0">
                <a:solidFill>
                  <a:srgbClr val="565656"/>
                </a:solidFill>
                <a:latin typeface="+mj-lt"/>
              </a:rPr>
              <a:t>Responding </a:t>
            </a:r>
            <a:r>
              <a:rPr lang="en-CA" sz="1400" b="1" i="1" dirty="0">
                <a:solidFill>
                  <a:srgbClr val="565656"/>
                </a:solidFill>
                <a:latin typeface="+mj-lt"/>
              </a:rPr>
              <a:t>to change</a:t>
            </a:r>
            <a:r>
              <a:rPr lang="en-CA" sz="1400" i="1" dirty="0">
                <a:solidFill>
                  <a:srgbClr val="565656"/>
                </a:solidFill>
                <a:latin typeface="+mj-lt"/>
              </a:rPr>
              <a:t> </a:t>
            </a:r>
            <a:r>
              <a:rPr lang="en-CA" sz="1400" dirty="0">
                <a:solidFill>
                  <a:srgbClr val="565656"/>
                </a:solidFill>
                <a:latin typeface="+mj-lt"/>
              </a:rPr>
              <a:t>over following a </a:t>
            </a:r>
            <a:r>
              <a:rPr lang="en-CA" sz="1400" dirty="0" smtClean="0">
                <a:solidFill>
                  <a:srgbClr val="565656"/>
                </a:solidFill>
                <a:latin typeface="+mj-lt"/>
              </a:rPr>
              <a:t>plan</a:t>
            </a:r>
            <a:endParaRPr lang="en-CA" sz="1400" dirty="0">
              <a:solidFill>
                <a:srgbClr val="565656"/>
              </a:solidFill>
              <a:latin typeface="Cambria" panose="02040503050406030204" pitchFamily="18" charset="0"/>
            </a:endParaRPr>
          </a:p>
          <a:p>
            <a:pPr algn="r">
              <a:spcBef>
                <a:spcPts val="1200"/>
              </a:spcBef>
            </a:pPr>
            <a:r>
              <a:rPr lang="en-CA" sz="1200" dirty="0" smtClean="0">
                <a:solidFill>
                  <a:srgbClr val="565656"/>
                </a:solidFill>
                <a:latin typeface="+mn-lt"/>
              </a:rPr>
              <a:t>- Agile Manifesto</a:t>
            </a:r>
            <a:endParaRPr lang="en-CA" sz="1200" dirty="0">
              <a:latin typeface="+mn-lt"/>
            </a:endParaRPr>
          </a:p>
        </p:txBody>
      </p:sp>
      <p:pic>
        <p:nvPicPr>
          <p:cNvPr id="29" name="Picture 104"/>
          <p:cNvPicPr>
            <a:picLocks noChangeAspect="1"/>
          </p:cNvPicPr>
          <p:nvPr/>
        </p:nvPicPr>
        <p:blipFill rotWithShape="1">
          <a:blip r:embed="rId2"/>
          <a:srcRect l="34768" t="21801" r="35751" b="57796"/>
          <a:stretch/>
        </p:blipFill>
        <p:spPr>
          <a:xfrm>
            <a:off x="151005" y="4165700"/>
            <a:ext cx="494271" cy="436606"/>
          </a:xfrm>
          <a:prstGeom prst="rect">
            <a:avLst/>
          </a:prstGeom>
        </p:spPr>
      </p:pic>
      <p:pic>
        <p:nvPicPr>
          <p:cNvPr id="32" name="Picture 105"/>
          <p:cNvPicPr>
            <a:picLocks noChangeAspect="1"/>
          </p:cNvPicPr>
          <p:nvPr/>
        </p:nvPicPr>
        <p:blipFill>
          <a:blip r:embed="rId3"/>
          <a:stretch>
            <a:fillRect/>
          </a:stretch>
        </p:blipFill>
        <p:spPr>
          <a:xfrm>
            <a:off x="4388536" y="5517232"/>
            <a:ext cx="512108" cy="377985"/>
          </a:xfrm>
          <a:prstGeom prst="rect">
            <a:avLst/>
          </a:prstGeom>
        </p:spPr>
      </p:pic>
      <p:sp>
        <p:nvSpPr>
          <p:cNvPr id="46" name="Rectangle 45"/>
          <p:cNvSpPr/>
          <p:nvPr/>
        </p:nvSpPr>
        <p:spPr>
          <a:xfrm>
            <a:off x="5222997" y="1124744"/>
            <a:ext cx="3923840" cy="541028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marL="93663">
              <a:spcAft>
                <a:spcPts val="800"/>
              </a:spcAft>
            </a:pPr>
            <a:endParaRPr lang="en-CA" sz="2000" b="1" dirty="0"/>
          </a:p>
        </p:txBody>
      </p:sp>
      <p:sp>
        <p:nvSpPr>
          <p:cNvPr id="47" name="Rectangle 46"/>
          <p:cNvSpPr/>
          <p:nvPr/>
        </p:nvSpPr>
        <p:spPr>
          <a:xfrm>
            <a:off x="5348817" y="1229098"/>
            <a:ext cx="3661832" cy="646331"/>
          </a:xfrm>
          <a:prstGeom prst="rect">
            <a:avLst/>
          </a:prstGeom>
        </p:spPr>
        <p:txBody>
          <a:bodyPr wrap="square">
            <a:spAutoFit/>
          </a:bodyPr>
          <a:lstStyle/>
          <a:p>
            <a:pPr algn="ctr"/>
            <a:r>
              <a:rPr lang="en-CA" b="1" dirty="0">
                <a:solidFill>
                  <a:schemeClr val="bg2"/>
                </a:solidFill>
              </a:rPr>
              <a:t>TOP </a:t>
            </a:r>
            <a:r>
              <a:rPr lang="en-CA" b="1" dirty="0" smtClean="0">
                <a:solidFill>
                  <a:schemeClr val="bg2"/>
                </a:solidFill>
              </a:rPr>
              <a:t>BENEFITS OF</a:t>
            </a:r>
          </a:p>
          <a:p>
            <a:pPr algn="ctr"/>
            <a:r>
              <a:rPr lang="en-CA" b="1" dirty="0" smtClean="0">
                <a:solidFill>
                  <a:schemeClr val="bg2"/>
                </a:solidFill>
              </a:rPr>
              <a:t>ADOPTING AGILE</a:t>
            </a:r>
            <a:endParaRPr lang="en-CA" b="1" dirty="0">
              <a:solidFill>
                <a:schemeClr val="bg2"/>
              </a:solidFill>
            </a:endParaRPr>
          </a:p>
        </p:txBody>
      </p:sp>
      <p:grpSp>
        <p:nvGrpSpPr>
          <p:cNvPr id="48" name="Group 47"/>
          <p:cNvGrpSpPr/>
          <p:nvPr/>
        </p:nvGrpSpPr>
        <p:grpSpPr>
          <a:xfrm>
            <a:off x="5490868" y="1971052"/>
            <a:ext cx="3485898" cy="4058631"/>
            <a:chOff x="5391399" y="2204819"/>
            <a:chExt cx="3485898" cy="4058631"/>
          </a:xfrm>
        </p:grpSpPr>
        <p:grpSp>
          <p:nvGrpSpPr>
            <p:cNvPr id="49" name="Group 48"/>
            <p:cNvGrpSpPr/>
            <p:nvPr/>
          </p:nvGrpSpPr>
          <p:grpSpPr>
            <a:xfrm>
              <a:off x="5391399" y="2204819"/>
              <a:ext cx="3485898" cy="3596966"/>
              <a:chOff x="5541143" y="2149507"/>
              <a:chExt cx="3485898" cy="3596966"/>
            </a:xfrm>
          </p:grpSpPr>
          <p:grpSp>
            <p:nvGrpSpPr>
              <p:cNvPr id="54" name="Group 20"/>
              <p:cNvGrpSpPr/>
              <p:nvPr/>
            </p:nvGrpSpPr>
            <p:grpSpPr>
              <a:xfrm>
                <a:off x="5541143" y="2149507"/>
                <a:ext cx="3485898" cy="2539215"/>
                <a:chOff x="5520267" y="500958"/>
                <a:chExt cx="3485898" cy="2539215"/>
              </a:xfrm>
            </p:grpSpPr>
            <p:sp>
              <p:nvSpPr>
                <p:cNvPr id="57" name="Oval 21"/>
                <p:cNvSpPr/>
                <p:nvPr/>
              </p:nvSpPr>
              <p:spPr>
                <a:xfrm>
                  <a:off x="5520267" y="568139"/>
                  <a:ext cx="414866" cy="4148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solidFill>
                        <a:schemeClr val="accent1"/>
                      </a:solidFill>
                    </a:rPr>
                    <a:t>1</a:t>
                  </a:r>
                  <a:endParaRPr lang="en-CA" sz="2400" b="1" dirty="0">
                    <a:solidFill>
                      <a:schemeClr val="accent1"/>
                    </a:solidFill>
                  </a:endParaRPr>
                </a:p>
              </p:txBody>
            </p:sp>
            <p:sp>
              <p:nvSpPr>
                <p:cNvPr id="58" name="TextBox 22"/>
                <p:cNvSpPr txBox="1"/>
                <p:nvPr/>
              </p:nvSpPr>
              <p:spPr>
                <a:xfrm>
                  <a:off x="6067732" y="500958"/>
                  <a:ext cx="2938433" cy="646331"/>
                </a:xfrm>
                <a:prstGeom prst="rect">
                  <a:avLst/>
                </a:prstGeom>
              </p:spPr>
              <p:txBody>
                <a:bodyPr wrap="square" rtlCol="0">
                  <a:spAutoFit/>
                </a:bodyPr>
                <a:lstStyle/>
                <a:p>
                  <a:pPr algn="l"/>
                  <a:r>
                    <a:rPr lang="en-CA" b="1" dirty="0" smtClean="0">
                      <a:solidFill>
                        <a:schemeClr val="bg1"/>
                      </a:solidFill>
                    </a:rPr>
                    <a:t>Ability to Manage </a:t>
                  </a:r>
                  <a:r>
                    <a:rPr lang="en-CA" b="1" dirty="0">
                      <a:solidFill>
                        <a:schemeClr val="bg1"/>
                      </a:solidFill>
                    </a:rPr>
                    <a:t>C</a:t>
                  </a:r>
                  <a:r>
                    <a:rPr lang="en-CA" b="1" dirty="0" smtClean="0">
                      <a:solidFill>
                        <a:schemeClr val="bg1"/>
                      </a:solidFill>
                    </a:rPr>
                    <a:t>hanging </a:t>
                  </a:r>
                  <a:r>
                    <a:rPr lang="en-CA" b="1" dirty="0">
                      <a:solidFill>
                        <a:schemeClr val="bg1"/>
                      </a:solidFill>
                    </a:rPr>
                    <a:t>P</a:t>
                  </a:r>
                  <a:r>
                    <a:rPr lang="en-CA" b="1" dirty="0" smtClean="0">
                      <a:solidFill>
                        <a:schemeClr val="bg1"/>
                      </a:solidFill>
                    </a:rPr>
                    <a:t>riorities </a:t>
                  </a:r>
                </a:p>
              </p:txBody>
            </p:sp>
            <p:sp>
              <p:nvSpPr>
                <p:cNvPr id="59" name="Oval 24"/>
                <p:cNvSpPr/>
                <p:nvPr/>
              </p:nvSpPr>
              <p:spPr>
                <a:xfrm>
                  <a:off x="5520267" y="1603161"/>
                  <a:ext cx="414866" cy="4148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a:solidFill>
                        <a:schemeClr val="accent1"/>
                      </a:solidFill>
                    </a:rPr>
                    <a:t>2</a:t>
                  </a:r>
                </a:p>
              </p:txBody>
            </p:sp>
            <p:sp>
              <p:nvSpPr>
                <p:cNvPr id="60" name="TextBox 25"/>
                <p:cNvSpPr txBox="1"/>
                <p:nvPr/>
              </p:nvSpPr>
              <p:spPr>
                <a:xfrm>
                  <a:off x="6067732" y="1606979"/>
                  <a:ext cx="2839996" cy="369332"/>
                </a:xfrm>
                <a:prstGeom prst="rect">
                  <a:avLst/>
                </a:prstGeom>
              </p:spPr>
              <p:txBody>
                <a:bodyPr wrap="square" rtlCol="0">
                  <a:spAutoFit/>
                </a:bodyPr>
                <a:lstStyle/>
                <a:p>
                  <a:pPr algn="l"/>
                  <a:r>
                    <a:rPr lang="en-CA" b="1" dirty="0" smtClean="0">
                      <a:solidFill>
                        <a:schemeClr val="bg2"/>
                      </a:solidFill>
                    </a:rPr>
                    <a:t>Team Productivity</a:t>
                  </a:r>
                </a:p>
              </p:txBody>
            </p:sp>
            <p:sp>
              <p:nvSpPr>
                <p:cNvPr id="61" name="Oval 27"/>
                <p:cNvSpPr/>
                <p:nvPr/>
              </p:nvSpPr>
              <p:spPr>
                <a:xfrm>
                  <a:off x="5520267" y="2625307"/>
                  <a:ext cx="414866" cy="4148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solidFill>
                        <a:schemeClr val="accent1"/>
                      </a:solidFill>
                    </a:rPr>
                    <a:t>3</a:t>
                  </a:r>
                  <a:endParaRPr lang="en-CA" sz="2400" b="1" dirty="0">
                    <a:solidFill>
                      <a:schemeClr val="accent1"/>
                    </a:solidFill>
                  </a:endParaRPr>
                </a:p>
              </p:txBody>
            </p:sp>
            <p:sp>
              <p:nvSpPr>
                <p:cNvPr id="62" name="TextBox 28"/>
                <p:cNvSpPr txBox="1"/>
                <p:nvPr/>
              </p:nvSpPr>
              <p:spPr>
                <a:xfrm>
                  <a:off x="6067732" y="2591430"/>
                  <a:ext cx="2683934" cy="369332"/>
                </a:xfrm>
                <a:prstGeom prst="rect">
                  <a:avLst/>
                </a:prstGeom>
              </p:spPr>
              <p:txBody>
                <a:bodyPr wrap="square" rtlCol="0">
                  <a:spAutoFit/>
                </a:bodyPr>
                <a:lstStyle/>
                <a:p>
                  <a:pPr algn="l"/>
                  <a:r>
                    <a:rPr lang="en-CA" b="1" dirty="0" smtClean="0">
                      <a:solidFill>
                        <a:schemeClr val="bg2"/>
                      </a:solidFill>
                    </a:rPr>
                    <a:t>Project Visibility </a:t>
                  </a:r>
                </a:p>
              </p:txBody>
            </p:sp>
          </p:grpSp>
          <p:sp>
            <p:nvSpPr>
              <p:cNvPr id="55" name="Oval 27"/>
              <p:cNvSpPr/>
              <p:nvPr/>
            </p:nvSpPr>
            <p:spPr>
              <a:xfrm>
                <a:off x="5541143" y="5175414"/>
                <a:ext cx="414866" cy="4148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a:solidFill>
                      <a:schemeClr val="accent1"/>
                    </a:solidFill>
                  </a:rPr>
                  <a:t>4</a:t>
                </a:r>
              </a:p>
            </p:txBody>
          </p:sp>
          <p:sp>
            <p:nvSpPr>
              <p:cNvPr id="56" name="TextBox 28"/>
              <p:cNvSpPr txBox="1"/>
              <p:nvPr/>
            </p:nvSpPr>
            <p:spPr>
              <a:xfrm>
                <a:off x="6088608" y="5100142"/>
                <a:ext cx="2938432" cy="646331"/>
              </a:xfrm>
              <a:prstGeom prst="rect">
                <a:avLst/>
              </a:prstGeom>
            </p:spPr>
            <p:txBody>
              <a:bodyPr wrap="square" rtlCol="0">
                <a:spAutoFit/>
              </a:bodyPr>
              <a:lstStyle/>
              <a:p>
                <a:pPr algn="l"/>
                <a:r>
                  <a:rPr lang="en-CA" b="1" dirty="0" smtClean="0">
                    <a:solidFill>
                      <a:schemeClr val="bg2"/>
                    </a:solidFill>
                  </a:rPr>
                  <a:t>Better Delivery Predictability </a:t>
                </a:r>
              </a:p>
            </p:txBody>
          </p:sp>
        </p:grpSp>
        <p:sp>
          <p:nvSpPr>
            <p:cNvPr id="50" name="TextBox 1023"/>
            <p:cNvSpPr txBox="1"/>
            <p:nvPr/>
          </p:nvSpPr>
          <p:spPr>
            <a:xfrm>
              <a:off x="5938864" y="2796292"/>
              <a:ext cx="2788691" cy="461665"/>
            </a:xfrm>
            <a:prstGeom prst="rect">
              <a:avLst/>
            </a:prstGeom>
          </p:spPr>
          <p:txBody>
            <a:bodyPr wrap="square" rtlCol="0">
              <a:spAutoFit/>
            </a:bodyPr>
            <a:lstStyle/>
            <a:p>
              <a:pPr algn="l"/>
              <a:r>
                <a:rPr lang="en-CA" sz="1200" dirty="0" smtClean="0">
                  <a:solidFill>
                    <a:schemeClr val="bg2"/>
                  </a:solidFill>
                </a:rPr>
                <a:t>Manage ongoing change rather than preventing or avoiding it.</a:t>
              </a:r>
            </a:p>
          </p:txBody>
        </p:sp>
        <p:sp>
          <p:nvSpPr>
            <p:cNvPr id="51" name="TextBox 1023"/>
            <p:cNvSpPr txBox="1"/>
            <p:nvPr/>
          </p:nvSpPr>
          <p:spPr>
            <a:xfrm>
              <a:off x="5938864" y="3626745"/>
              <a:ext cx="2788691" cy="646331"/>
            </a:xfrm>
            <a:prstGeom prst="rect">
              <a:avLst/>
            </a:prstGeom>
          </p:spPr>
          <p:txBody>
            <a:bodyPr wrap="square" rtlCol="0">
              <a:spAutoFit/>
            </a:bodyPr>
            <a:lstStyle/>
            <a:p>
              <a:pPr algn="l"/>
              <a:r>
                <a:rPr lang="en-CA" sz="1200" dirty="0" smtClean="0">
                  <a:solidFill>
                    <a:schemeClr val="bg2"/>
                  </a:solidFill>
                </a:rPr>
                <a:t>Deliver business and customer value with proper direction and removal of impediments.</a:t>
              </a:r>
            </a:p>
          </p:txBody>
        </p:sp>
        <p:sp>
          <p:nvSpPr>
            <p:cNvPr id="52" name="TextBox 1023"/>
            <p:cNvSpPr txBox="1"/>
            <p:nvPr/>
          </p:nvSpPr>
          <p:spPr>
            <a:xfrm>
              <a:off x="5938864" y="4588981"/>
              <a:ext cx="2788691" cy="461665"/>
            </a:xfrm>
            <a:prstGeom prst="rect">
              <a:avLst/>
            </a:prstGeom>
          </p:spPr>
          <p:txBody>
            <a:bodyPr wrap="square" rtlCol="0">
              <a:spAutoFit/>
            </a:bodyPr>
            <a:lstStyle/>
            <a:p>
              <a:pPr algn="l"/>
              <a:r>
                <a:rPr lang="en-CA" sz="1200" dirty="0" smtClean="0">
                  <a:solidFill>
                    <a:schemeClr val="bg2"/>
                  </a:solidFill>
                </a:rPr>
                <a:t>Scrum increases transparency for team members and stakeholders. </a:t>
              </a:r>
            </a:p>
          </p:txBody>
        </p:sp>
        <p:sp>
          <p:nvSpPr>
            <p:cNvPr id="53" name="TextBox 1023"/>
            <p:cNvSpPr txBox="1"/>
            <p:nvPr/>
          </p:nvSpPr>
          <p:spPr>
            <a:xfrm>
              <a:off x="5938864" y="5801785"/>
              <a:ext cx="2788691" cy="461665"/>
            </a:xfrm>
            <a:prstGeom prst="rect">
              <a:avLst/>
            </a:prstGeom>
          </p:spPr>
          <p:txBody>
            <a:bodyPr wrap="square" rtlCol="0">
              <a:spAutoFit/>
            </a:bodyPr>
            <a:lstStyle/>
            <a:p>
              <a:pPr algn="l"/>
              <a:r>
                <a:rPr lang="en-CA" sz="1200" dirty="0" smtClean="0">
                  <a:solidFill>
                    <a:schemeClr val="bg2"/>
                  </a:solidFill>
                </a:rPr>
                <a:t>Expectation setting for what should be completed within a release window. </a:t>
              </a:r>
            </a:p>
          </p:txBody>
        </p:sp>
      </p:grpSp>
      <p:sp>
        <p:nvSpPr>
          <p:cNvPr id="63" name="TextBox 62"/>
          <p:cNvSpPr txBox="1"/>
          <p:nvPr/>
        </p:nvSpPr>
        <p:spPr>
          <a:xfrm>
            <a:off x="5356347" y="6138157"/>
            <a:ext cx="3654302" cy="276999"/>
          </a:xfrm>
          <a:prstGeom prst="rect">
            <a:avLst/>
          </a:prstGeom>
        </p:spPr>
        <p:txBody>
          <a:bodyPr wrap="square" rtlCol="0">
            <a:spAutoFit/>
          </a:bodyPr>
          <a:lstStyle/>
          <a:p>
            <a:pPr algn="r"/>
            <a:r>
              <a:rPr lang="en-CA" sz="1200" b="1" i="1" dirty="0" smtClean="0">
                <a:solidFill>
                  <a:schemeClr val="bg1"/>
                </a:solidFill>
              </a:rPr>
              <a:t> </a:t>
            </a:r>
            <a:r>
              <a:rPr lang="en-CA" sz="1000" dirty="0">
                <a:solidFill>
                  <a:schemeClr val="bg1"/>
                </a:solidFill>
              </a:rPr>
              <a:t>Source:</a:t>
            </a:r>
            <a:r>
              <a:rPr lang="en-CA" sz="1000" b="1" i="1" dirty="0">
                <a:solidFill>
                  <a:schemeClr val="bg1"/>
                </a:solidFill>
              </a:rPr>
              <a:t> </a:t>
            </a:r>
            <a:r>
              <a:rPr lang="en-CA" sz="1000" dirty="0">
                <a:solidFill>
                  <a:schemeClr val="bg1"/>
                </a:solidFill>
              </a:rPr>
              <a:t>“9</a:t>
            </a:r>
            <a:r>
              <a:rPr lang="en-CA" sz="1000" baseline="30000" dirty="0">
                <a:solidFill>
                  <a:schemeClr val="bg1"/>
                </a:solidFill>
              </a:rPr>
              <a:t>th</a:t>
            </a:r>
            <a:r>
              <a:rPr lang="en-CA" sz="1000" dirty="0">
                <a:solidFill>
                  <a:schemeClr val="bg1"/>
                </a:solidFill>
              </a:rPr>
              <a:t> Annual State of Agile Survey,”</a:t>
            </a:r>
            <a:r>
              <a:rPr lang="en-CA" sz="1000" i="1" dirty="0">
                <a:solidFill>
                  <a:schemeClr val="bg1"/>
                </a:solidFill>
              </a:rPr>
              <a:t> </a:t>
            </a:r>
            <a:r>
              <a:rPr lang="en-CA" sz="1000" i="1" dirty="0" err="1">
                <a:solidFill>
                  <a:schemeClr val="bg1"/>
                </a:solidFill>
              </a:rPr>
              <a:t>VersionOne</a:t>
            </a:r>
            <a:r>
              <a:rPr lang="en-CA" sz="1000" dirty="0">
                <a:solidFill>
                  <a:schemeClr val="bg1"/>
                </a:solidFill>
              </a:rPr>
              <a:t>, 2015</a:t>
            </a:r>
          </a:p>
        </p:txBody>
      </p:sp>
      <p:grpSp>
        <p:nvGrpSpPr>
          <p:cNvPr id="25" name="Group 24"/>
          <p:cNvGrpSpPr/>
          <p:nvPr/>
        </p:nvGrpSpPr>
        <p:grpSpPr>
          <a:xfrm>
            <a:off x="0" y="6422955"/>
            <a:ext cx="9144000" cy="437555"/>
            <a:chOff x="0" y="6422955"/>
            <a:chExt cx="9144000" cy="437555"/>
          </a:xfrm>
        </p:grpSpPr>
        <p:pic>
          <p:nvPicPr>
            <p:cNvPr id="27"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8" name="Picture 27"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99472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p:blipFill>
        <p:spPr>
          <a:xfrm>
            <a:off x="-1" y="3819824"/>
            <a:ext cx="9143999" cy="2708885"/>
          </a:xfrm>
          <a:prstGeom prst="rect">
            <a:avLst/>
          </a:prstGeom>
        </p:spPr>
      </p:pic>
      <p:sp>
        <p:nvSpPr>
          <p:cNvPr id="15" name="Rectangle 14"/>
          <p:cNvSpPr/>
          <p:nvPr/>
        </p:nvSpPr>
        <p:spPr>
          <a:xfrm>
            <a:off x="0" y="1133475"/>
            <a:ext cx="9143999" cy="2689172"/>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smtClean="0"/>
              <a:t>Your success relies on a solid understanding and application of Agile principles and culture</a:t>
            </a:r>
            <a:endParaRPr lang="en-CA" dirty="0"/>
          </a:p>
        </p:txBody>
      </p:sp>
      <p:sp>
        <p:nvSpPr>
          <p:cNvPr id="3" name="Rectangle 2"/>
          <p:cNvSpPr/>
          <p:nvPr/>
        </p:nvSpPr>
        <p:spPr>
          <a:xfrm>
            <a:off x="300925" y="1447009"/>
            <a:ext cx="5286622" cy="2062103"/>
          </a:xfrm>
          <a:prstGeom prst="rect">
            <a:avLst/>
          </a:prstGeom>
        </p:spPr>
        <p:txBody>
          <a:bodyPr wrap="square">
            <a:spAutoFit/>
          </a:bodyPr>
          <a:lstStyle/>
          <a:p>
            <a:r>
              <a:rPr lang="en-US" sz="1600" dirty="0">
                <a:solidFill>
                  <a:schemeClr val="accent1"/>
                </a:solidFill>
                <a:ea typeface="Calibri" panose="020F0502020204030204" pitchFamily="34" charset="0"/>
                <a:cs typeface="Times New Roman" panose="02020603050405020304" pitchFamily="18" charset="0"/>
              </a:rPr>
              <a:t>You need to ensure that your alignment to the Agile </a:t>
            </a:r>
            <a:r>
              <a:rPr lang="en-US" sz="1600" dirty="0" smtClean="0">
                <a:solidFill>
                  <a:schemeClr val="accent1"/>
                </a:solidFill>
                <a:ea typeface="Calibri" panose="020F0502020204030204" pitchFamily="34" charset="0"/>
                <a:cs typeface="Times New Roman" panose="02020603050405020304" pitchFamily="18" charset="0"/>
              </a:rPr>
              <a:t>Manifesto </a:t>
            </a:r>
            <a:r>
              <a:rPr lang="en-US" sz="1600" dirty="0">
                <a:solidFill>
                  <a:schemeClr val="accent1"/>
                </a:solidFill>
                <a:ea typeface="Calibri" panose="020F0502020204030204" pitchFamily="34" charset="0"/>
                <a:cs typeface="Times New Roman" panose="02020603050405020304" pitchFamily="18" charset="0"/>
              </a:rPr>
              <a:t>is sound before attempting to increase the </a:t>
            </a:r>
            <a:r>
              <a:rPr lang="en-US" sz="1600" dirty="0" smtClean="0">
                <a:solidFill>
                  <a:schemeClr val="accent1"/>
                </a:solidFill>
                <a:ea typeface="Calibri" panose="020F0502020204030204" pitchFamily="34" charset="0"/>
                <a:cs typeface="Times New Roman" panose="02020603050405020304" pitchFamily="18" charset="0"/>
              </a:rPr>
              <a:t>implementation </a:t>
            </a:r>
            <a:r>
              <a:rPr lang="en-US" sz="1600" dirty="0">
                <a:solidFill>
                  <a:schemeClr val="accent1"/>
                </a:solidFill>
                <a:ea typeface="Calibri" panose="020F0502020204030204" pitchFamily="34" charset="0"/>
                <a:cs typeface="Times New Roman" panose="02020603050405020304" pitchFamily="18" charset="0"/>
              </a:rPr>
              <a:t>of your Agile environment. </a:t>
            </a:r>
            <a:endParaRPr lang="en-US" sz="1600" b="1" dirty="0" smtClean="0">
              <a:solidFill>
                <a:schemeClr val="accent1"/>
              </a:solidFill>
              <a:ea typeface="Calibri" panose="020F0502020204030204" pitchFamily="34" charset="0"/>
              <a:cs typeface="Times New Roman" panose="02020603050405020304" pitchFamily="18" charset="0"/>
            </a:endParaRPr>
          </a:p>
          <a:p>
            <a:endParaRPr lang="en-US" sz="1600" b="1" dirty="0">
              <a:solidFill>
                <a:schemeClr val="accent1"/>
              </a:solidFill>
              <a:ea typeface="Calibri" panose="020F0502020204030204" pitchFamily="34" charset="0"/>
              <a:cs typeface="Times New Roman" panose="02020603050405020304" pitchFamily="18" charset="0"/>
            </a:endParaRPr>
          </a:p>
          <a:p>
            <a:r>
              <a:rPr lang="en-US" sz="1600" dirty="0" smtClean="0">
                <a:solidFill>
                  <a:schemeClr val="accent1"/>
                </a:solidFill>
                <a:ea typeface="Calibri" panose="020F0502020204030204" pitchFamily="34" charset="0"/>
                <a:cs typeface="Times New Roman" panose="02020603050405020304" pitchFamily="18" charset="0"/>
              </a:rPr>
              <a:t>According to a survey of 3,925 Agile practitioners (</a:t>
            </a:r>
            <a:r>
              <a:rPr lang="en-US" sz="1600" i="1" dirty="0" smtClean="0">
                <a:solidFill>
                  <a:schemeClr val="accent1"/>
                </a:solidFill>
                <a:ea typeface="Calibri" panose="020F0502020204030204" pitchFamily="34" charset="0"/>
                <a:cs typeface="Times New Roman" panose="02020603050405020304" pitchFamily="18" charset="0"/>
              </a:rPr>
              <a:t>VersionOne, 2015</a:t>
            </a:r>
            <a:r>
              <a:rPr lang="en-US" sz="1600" dirty="0" smtClean="0">
                <a:solidFill>
                  <a:schemeClr val="accent1"/>
                </a:solidFill>
                <a:ea typeface="Calibri" panose="020F0502020204030204" pitchFamily="34" charset="0"/>
                <a:cs typeface="Times New Roman" panose="02020603050405020304" pitchFamily="18" charset="0"/>
              </a:rPr>
              <a:t>), when asked what </a:t>
            </a:r>
            <a:r>
              <a:rPr lang="en-US" sz="1600" b="1" dirty="0">
                <a:solidFill>
                  <a:schemeClr val="accent1"/>
                </a:solidFill>
                <a:ea typeface="Calibri" panose="020F0502020204030204" pitchFamily="34" charset="0"/>
                <a:cs typeface="Times New Roman" panose="02020603050405020304" pitchFamily="18" charset="0"/>
              </a:rPr>
              <a:t>the most valuable lesson learned in easing adoption at scale was…</a:t>
            </a:r>
            <a:endParaRPr lang="en-CA" sz="1600" b="1" dirty="0">
              <a:solidFill>
                <a:schemeClr val="accent1"/>
              </a:solidFill>
            </a:endParaRPr>
          </a:p>
        </p:txBody>
      </p:sp>
      <p:grpSp>
        <p:nvGrpSpPr>
          <p:cNvPr id="16" name="Group 7"/>
          <p:cNvGrpSpPr/>
          <p:nvPr/>
        </p:nvGrpSpPr>
        <p:grpSpPr>
          <a:xfrm>
            <a:off x="5728348" y="1302357"/>
            <a:ext cx="2906868" cy="2351405"/>
            <a:chOff x="5337823" y="1339671"/>
            <a:chExt cx="2906868" cy="2351405"/>
          </a:xfrm>
        </p:grpSpPr>
        <p:sp>
          <p:nvSpPr>
            <p:cNvPr id="4" name="TextBox 8"/>
            <p:cNvSpPr txBox="1"/>
            <p:nvPr/>
          </p:nvSpPr>
          <p:spPr>
            <a:xfrm>
              <a:off x="5596209" y="1339671"/>
              <a:ext cx="2648482" cy="1569660"/>
            </a:xfrm>
            <a:prstGeom prst="rect">
              <a:avLst/>
            </a:prstGeom>
          </p:spPr>
          <p:txBody>
            <a:bodyPr wrap="none" rtlCol="0">
              <a:spAutoFit/>
            </a:bodyPr>
            <a:lstStyle/>
            <a:p>
              <a:r>
                <a:rPr lang="en-CA" sz="9600" b="1" dirty="0" smtClean="0">
                  <a:solidFill>
                    <a:srgbClr val="B0C534"/>
                  </a:solidFill>
                </a:rPr>
                <a:t>42%</a:t>
              </a:r>
              <a:endParaRPr lang="en-CA" b="1" dirty="0">
                <a:solidFill>
                  <a:srgbClr val="B0C534"/>
                </a:solidFill>
              </a:endParaRPr>
            </a:p>
          </p:txBody>
        </p:sp>
        <p:sp>
          <p:nvSpPr>
            <p:cNvPr id="5" name="TextBox 18"/>
            <p:cNvSpPr txBox="1"/>
            <p:nvPr/>
          </p:nvSpPr>
          <p:spPr>
            <a:xfrm>
              <a:off x="5734445" y="2688136"/>
              <a:ext cx="2372008" cy="830997"/>
            </a:xfrm>
            <a:prstGeom prst="rect">
              <a:avLst/>
            </a:prstGeom>
          </p:spPr>
          <p:txBody>
            <a:bodyPr wrap="square" rtlCol="0">
              <a:spAutoFit/>
            </a:bodyPr>
            <a:lstStyle/>
            <a:p>
              <a:pPr algn="ctr"/>
              <a:r>
                <a:rPr lang="en-CA" sz="1400" dirty="0">
                  <a:solidFill>
                    <a:srgbClr val="333333"/>
                  </a:solidFill>
                </a:rPr>
                <a:t>of </a:t>
              </a:r>
              <a:r>
                <a:rPr lang="en-CA" sz="1400" dirty="0" smtClean="0">
                  <a:solidFill>
                    <a:srgbClr val="333333"/>
                  </a:solidFill>
                </a:rPr>
                <a:t>respondents cited </a:t>
              </a:r>
              <a:r>
                <a:rPr lang="en-CA" sz="1600" b="1" dirty="0" smtClean="0">
                  <a:solidFill>
                    <a:schemeClr val="accent1"/>
                  </a:solidFill>
                </a:rPr>
                <a:t>Consistent Processes &amp; Practices</a:t>
              </a:r>
              <a:endParaRPr lang="en-CA" sz="1600" b="1" dirty="0">
                <a:solidFill>
                  <a:schemeClr val="accent1"/>
                </a:solidFill>
              </a:endParaRPr>
            </a:p>
          </p:txBody>
        </p:sp>
        <p:sp>
          <p:nvSpPr>
            <p:cNvPr id="6" name="Half Frame 19"/>
            <p:cNvSpPr/>
            <p:nvPr/>
          </p:nvSpPr>
          <p:spPr>
            <a:xfrm>
              <a:off x="5337823" y="1504919"/>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solidFill>
                  <a:srgbClr val="333333"/>
                </a:solidFill>
              </a:endParaRPr>
            </a:p>
          </p:txBody>
        </p:sp>
        <p:sp>
          <p:nvSpPr>
            <p:cNvPr id="7" name="Half Frame 20"/>
            <p:cNvSpPr/>
            <p:nvPr/>
          </p:nvSpPr>
          <p:spPr>
            <a:xfrm rot="10800000">
              <a:off x="7841463" y="3347190"/>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solidFill>
                  <a:srgbClr val="333333"/>
                </a:solidFill>
              </a:endParaRPr>
            </a:p>
          </p:txBody>
        </p:sp>
      </p:grpSp>
      <p:grpSp>
        <p:nvGrpSpPr>
          <p:cNvPr id="17" name="Group 26"/>
          <p:cNvGrpSpPr/>
          <p:nvPr/>
        </p:nvGrpSpPr>
        <p:grpSpPr>
          <a:xfrm>
            <a:off x="546369" y="3996548"/>
            <a:ext cx="2906868" cy="2351405"/>
            <a:chOff x="599271" y="3954218"/>
            <a:chExt cx="2906868" cy="2351405"/>
          </a:xfrm>
        </p:grpSpPr>
        <p:sp>
          <p:nvSpPr>
            <p:cNvPr id="10" name="TextBox 27"/>
            <p:cNvSpPr txBox="1"/>
            <p:nvPr/>
          </p:nvSpPr>
          <p:spPr>
            <a:xfrm>
              <a:off x="857657" y="3954218"/>
              <a:ext cx="2648482" cy="1569660"/>
            </a:xfrm>
            <a:prstGeom prst="rect">
              <a:avLst/>
            </a:prstGeom>
          </p:spPr>
          <p:txBody>
            <a:bodyPr wrap="none" rtlCol="0">
              <a:spAutoFit/>
            </a:bodyPr>
            <a:lstStyle/>
            <a:p>
              <a:r>
                <a:rPr lang="en-CA" sz="9600" b="1" dirty="0" smtClean="0">
                  <a:solidFill>
                    <a:srgbClr val="C00000"/>
                  </a:solidFill>
                </a:rPr>
                <a:t>44%</a:t>
              </a:r>
              <a:endParaRPr lang="en-CA" b="1" dirty="0">
                <a:solidFill>
                  <a:srgbClr val="C00000"/>
                </a:solidFill>
              </a:endParaRPr>
            </a:p>
          </p:txBody>
        </p:sp>
        <p:sp>
          <p:nvSpPr>
            <p:cNvPr id="11" name="TextBox 28"/>
            <p:cNvSpPr txBox="1"/>
            <p:nvPr/>
          </p:nvSpPr>
          <p:spPr>
            <a:xfrm>
              <a:off x="699951" y="5302683"/>
              <a:ext cx="2667950" cy="830997"/>
            </a:xfrm>
            <a:prstGeom prst="rect">
              <a:avLst/>
            </a:prstGeom>
          </p:spPr>
          <p:txBody>
            <a:bodyPr wrap="square" rtlCol="0">
              <a:spAutoFit/>
            </a:bodyPr>
            <a:lstStyle/>
            <a:p>
              <a:pPr algn="ctr"/>
              <a:r>
                <a:rPr lang="en-CA" sz="1400" dirty="0">
                  <a:solidFill>
                    <a:srgbClr val="333333"/>
                  </a:solidFill>
                </a:rPr>
                <a:t>of </a:t>
              </a:r>
              <a:r>
                <a:rPr lang="en-CA" sz="1400" dirty="0" smtClean="0">
                  <a:solidFill>
                    <a:srgbClr val="333333"/>
                  </a:solidFill>
                </a:rPr>
                <a:t>respondents cited </a:t>
              </a:r>
            </a:p>
            <a:p>
              <a:pPr algn="ctr"/>
              <a:r>
                <a:rPr lang="en-CA" sz="1600" b="1" dirty="0" smtClean="0">
                  <a:solidFill>
                    <a:schemeClr val="accent1"/>
                  </a:solidFill>
                </a:rPr>
                <a:t>Ability to Change Organizational Culture</a:t>
              </a:r>
              <a:endParaRPr lang="en-CA" sz="1600" b="1" dirty="0">
                <a:solidFill>
                  <a:schemeClr val="accent1"/>
                </a:solidFill>
              </a:endParaRPr>
            </a:p>
          </p:txBody>
        </p:sp>
        <p:sp>
          <p:nvSpPr>
            <p:cNvPr id="12" name="Half Frame 29"/>
            <p:cNvSpPr/>
            <p:nvPr/>
          </p:nvSpPr>
          <p:spPr>
            <a:xfrm>
              <a:off x="599271" y="4119466"/>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solidFill>
                  <a:srgbClr val="333333"/>
                </a:solidFill>
              </a:endParaRPr>
            </a:p>
          </p:txBody>
        </p:sp>
        <p:sp>
          <p:nvSpPr>
            <p:cNvPr id="13" name="Half Frame 30"/>
            <p:cNvSpPr/>
            <p:nvPr/>
          </p:nvSpPr>
          <p:spPr>
            <a:xfrm rot="10800000">
              <a:off x="3102911" y="5961737"/>
              <a:ext cx="403226" cy="343886"/>
            </a:xfrm>
            <a:prstGeom prst="halfFrame">
              <a:avLst/>
            </a:prstGeom>
            <a:solidFill>
              <a:schemeClr val="accent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solidFill>
                  <a:srgbClr val="333333"/>
                </a:solidFill>
              </a:endParaRPr>
            </a:p>
          </p:txBody>
        </p:sp>
      </p:grpSp>
      <p:sp>
        <p:nvSpPr>
          <p:cNvPr id="14" name="Rectangle 13"/>
          <p:cNvSpPr/>
          <p:nvPr/>
        </p:nvSpPr>
        <p:spPr>
          <a:xfrm>
            <a:off x="4032038" y="4221979"/>
            <a:ext cx="4942411" cy="2062103"/>
          </a:xfrm>
          <a:prstGeom prst="rect">
            <a:avLst/>
          </a:prstGeom>
        </p:spPr>
        <p:txBody>
          <a:bodyPr wrap="square">
            <a:spAutoFit/>
          </a:bodyPr>
          <a:lstStyle/>
          <a:p>
            <a:r>
              <a:rPr lang="en-US" sz="1600" b="1" dirty="0">
                <a:solidFill>
                  <a:schemeClr val="accent1"/>
                </a:solidFill>
                <a:ea typeface="Calibri" panose="020F0502020204030204" pitchFamily="34" charset="0"/>
                <a:cs typeface="Times New Roman" panose="02020603050405020304" pitchFamily="18" charset="0"/>
              </a:rPr>
              <a:t>…as the largest barrier to further Agile adoption within their respective organizations. </a:t>
            </a:r>
            <a:endParaRPr lang="en-US" sz="1600" dirty="0" smtClean="0">
              <a:solidFill>
                <a:schemeClr val="accent1"/>
              </a:solidFill>
              <a:ea typeface="Calibri" panose="020F0502020204030204" pitchFamily="34" charset="0"/>
              <a:cs typeface="Times New Roman" panose="02020603050405020304" pitchFamily="18" charset="0"/>
            </a:endParaRPr>
          </a:p>
          <a:p>
            <a:endParaRPr lang="en-US" sz="1600" b="1" dirty="0" smtClean="0">
              <a:solidFill>
                <a:schemeClr val="accent1"/>
              </a:solidFill>
              <a:ea typeface="Calibri" panose="020F0502020204030204" pitchFamily="34" charset="0"/>
              <a:cs typeface="Times New Roman" panose="02020603050405020304" pitchFamily="18" charset="0"/>
            </a:endParaRPr>
          </a:p>
          <a:p>
            <a:r>
              <a:rPr lang="en-US" sz="1600" dirty="0" smtClean="0">
                <a:solidFill>
                  <a:schemeClr val="accent1"/>
                </a:solidFill>
                <a:ea typeface="Calibri" panose="020F0502020204030204" pitchFamily="34" charset="0"/>
                <a:cs typeface="Times New Roman" panose="02020603050405020304" pitchFamily="18" charset="0"/>
              </a:rPr>
              <a:t>Taking a big-bang approach to Agile scaling will result in failure, as it stops you from establishing the essential building blocks of </a:t>
            </a:r>
            <a:r>
              <a:rPr lang="en-US" sz="1600" dirty="0" smtClean="0">
                <a:solidFill>
                  <a:schemeClr val="accent1"/>
                </a:solidFill>
              </a:rPr>
              <a:t>culture and mindset change. </a:t>
            </a:r>
            <a:r>
              <a:rPr lang="en-US" sz="1600" b="1" dirty="0" smtClean="0">
                <a:solidFill>
                  <a:schemeClr val="accent1"/>
                </a:solidFill>
              </a:rPr>
              <a:t>Those foundations </a:t>
            </a:r>
            <a:r>
              <a:rPr lang="en-US" sz="1600" b="1" i="1" dirty="0" smtClean="0">
                <a:solidFill>
                  <a:schemeClr val="accent1"/>
                </a:solidFill>
              </a:rPr>
              <a:t>must</a:t>
            </a:r>
            <a:r>
              <a:rPr lang="en-US" sz="1600" b="1" dirty="0" smtClean="0">
                <a:solidFill>
                  <a:schemeClr val="accent1"/>
                </a:solidFill>
              </a:rPr>
              <a:t> be established first.</a:t>
            </a:r>
            <a:endParaRPr lang="en-CA" sz="1600" b="1" dirty="0">
              <a:solidFill>
                <a:schemeClr val="accent1"/>
              </a:solidFill>
            </a:endParaRPr>
          </a:p>
        </p:txBody>
      </p:sp>
      <p:sp>
        <p:nvSpPr>
          <p:cNvPr id="18" name="Rectangle 17"/>
          <p:cNvSpPr/>
          <p:nvPr/>
        </p:nvSpPr>
        <p:spPr>
          <a:xfrm>
            <a:off x="0" y="3822647"/>
            <a:ext cx="9143999" cy="4571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9" name="Group 18"/>
          <p:cNvGrpSpPr/>
          <p:nvPr/>
        </p:nvGrpSpPr>
        <p:grpSpPr>
          <a:xfrm>
            <a:off x="0" y="6422955"/>
            <a:ext cx="9144000" cy="437555"/>
            <a:chOff x="0" y="6422955"/>
            <a:chExt cx="9144000" cy="437555"/>
          </a:xfrm>
        </p:grpSpPr>
        <p:pic>
          <p:nvPicPr>
            <p:cNvPr id="2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1" name="Picture 2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7676930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2620</Words>
  <Application>Microsoft Office PowerPoint</Application>
  <PresentationFormat>On-screen Show (4:3)</PresentationFormat>
  <Paragraphs>240</Paragraphs>
  <Slides>15</Slides>
  <Notes>6</Notes>
  <HiddenSlides>0</HiddenSlides>
  <MMClips>0</MMClips>
  <ScaleCrop>false</ScaleCrop>
  <HeadingPairs>
    <vt:vector size="8" baseType="variant">
      <vt:variant>
        <vt:lpstr>Fonts Used</vt:lpstr>
      </vt:variant>
      <vt:variant>
        <vt:i4>7</vt:i4>
      </vt:variant>
      <vt:variant>
        <vt:lpstr>Theme</vt:lpstr>
      </vt:variant>
      <vt:variant>
        <vt:i4>2</vt:i4>
      </vt:variant>
      <vt:variant>
        <vt:lpstr>Slide Titles</vt:lpstr>
      </vt:variant>
      <vt:variant>
        <vt:i4>15</vt:i4>
      </vt:variant>
      <vt:variant>
        <vt:lpstr>Custom Shows</vt:lpstr>
      </vt:variant>
      <vt:variant>
        <vt:i4>1</vt:i4>
      </vt:variant>
    </vt:vector>
  </HeadingPairs>
  <TitlesOfParts>
    <vt:vector size="25" baseType="lpstr">
      <vt:lpstr>Arial</vt:lpstr>
      <vt:lpstr>Calibri</vt:lpstr>
      <vt:lpstr>Cambria</vt:lpstr>
      <vt:lpstr>Georgia</vt:lpstr>
      <vt:lpstr>Open Sans</vt:lpstr>
      <vt:lpstr>Times New Roman</vt:lpstr>
      <vt:lpstr>Wingdings</vt:lpstr>
      <vt:lpstr>Theme1</vt:lpstr>
      <vt:lpstr>Office Theme</vt:lpstr>
      <vt:lpstr>PowerPoint Presentation</vt:lpstr>
      <vt:lpstr>PowerPoint Presentation</vt:lpstr>
      <vt:lpstr>Our understanding of the problem</vt:lpstr>
      <vt:lpstr>Executive summary</vt:lpstr>
      <vt:lpstr>Extend the successes of your Agile pilot</vt:lpstr>
      <vt:lpstr>The business is still uncertain of what Agile may bring</vt:lpstr>
      <vt:lpstr>Development teams may still be facing challenges despite positive Agile pilot results</vt:lpstr>
      <vt:lpstr>Scale Agile development benefits with a coordinated approach tied to the Agile Manifesto</vt:lpstr>
      <vt:lpstr>Your success relies on a solid understanding and application of Agile principles and culture</vt:lpstr>
      <vt:lpstr>Organizations that have scaled Agile have reported positive impacts  </vt:lpstr>
      <vt:lpstr>Tailor your scaling Agile approach to your unique factors </vt:lpstr>
      <vt:lpstr>Info-Tech offers various levels of support to best suit your needs</vt:lpstr>
      <vt:lpstr>Enable Organization-Wide Collaboration by Scaling Agile – project overview</vt:lpstr>
      <vt:lpstr>Enable Organization-Wide Collaboration by Scaling Agile – workshop overview</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2016-03-31T12:27:23Z</dcterms:created>
  <dcterms:modified xsi:type="dcterms:W3CDTF">2016-03-31T13:18:22Z</dcterms:modified>
</cp:coreProperties>
</file>