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3" r:id="rId1"/>
    <p:sldMasterId id="2147483967" r:id="rId2"/>
  </p:sldMasterIdLst>
  <p:notesMasterIdLst>
    <p:notesMasterId r:id="rId15"/>
  </p:notesMasterIdLst>
  <p:handoutMasterIdLst>
    <p:handoutMasterId r:id="rId16"/>
  </p:handoutMasterIdLst>
  <p:sldIdLst>
    <p:sldId id="367" r:id="rId3"/>
    <p:sldId id="817" r:id="rId4"/>
    <p:sldId id="818" r:id="rId5"/>
    <p:sldId id="827" r:id="rId6"/>
    <p:sldId id="815" r:id="rId7"/>
    <p:sldId id="604" r:id="rId8"/>
    <p:sldId id="798" r:id="rId9"/>
    <p:sldId id="790" r:id="rId10"/>
    <p:sldId id="832" r:id="rId11"/>
    <p:sldId id="878" r:id="rId12"/>
    <p:sldId id="801" r:id="rId13"/>
    <p:sldId id="879" r:id="rId14"/>
  </p:sldIdLst>
  <p:sldSz cx="9144000" cy="6858000" type="screen4x3"/>
  <p:notesSz cx="6950075" cy="9236075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tent Slides" id="{FCBB0009-EE1F-4DD0-8EA5-24BE70076ACC}">
          <p14:sldIdLst>
            <p14:sldId id="367"/>
            <p14:sldId id="817"/>
            <p14:sldId id="818"/>
            <p14:sldId id="827"/>
            <p14:sldId id="815"/>
            <p14:sldId id="604"/>
            <p14:sldId id="798"/>
            <p14:sldId id="790"/>
            <p14:sldId id="832"/>
            <p14:sldId id="878"/>
            <p14:sldId id="801"/>
            <p14:sldId id="8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840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4130"/>
    <a:srgbClr val="D17D08"/>
    <a:srgbClr val="5A7D5C"/>
    <a:srgbClr val="D9A210"/>
    <a:srgbClr val="007698"/>
    <a:srgbClr val="D8D8D8"/>
    <a:srgbClr val="FF0000"/>
    <a:srgbClr val="6E7455"/>
    <a:srgbClr val="D3D3B9"/>
    <a:srgbClr val="F7D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5444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/>
    </p:cSldViewPr>
  </p:slideViewPr>
  <p:outlineViewPr>
    <p:cViewPr>
      <p:scale>
        <a:sx n="33" d="100"/>
        <a:sy n="33" d="100"/>
      </p:scale>
      <p:origin x="0" y="-197352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0EBA38-F5C9-44B7-BB70-BD82F9CF26DB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F5A5B13-7540-4158-B252-5D01C721A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4F99F06-037E-4432-880C-7FB6A1796343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DD23B2C-E039-4CAF-9830-820F6F8F5F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4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6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0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54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21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2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23B2C-E039-4CAF-9830-820F6F8F5F8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08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4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8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1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0206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65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 smtClean="0">
                <a:solidFill>
                  <a:srgbClr val="ADB7C3"/>
                </a:solidFill>
              </a:rPr>
              <a:t>Info-Tech </a:t>
            </a:r>
            <a:r>
              <a:rPr lang="en-CA" sz="800" dirty="0">
                <a:solidFill>
                  <a:srgbClr val="ADB7C3"/>
                </a:solidFill>
              </a:rPr>
              <a:t>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 smtClean="0">
                <a:solidFill>
                  <a:srgbClr val="ADB7C3"/>
                </a:solidFill>
              </a:rPr>
              <a:t>Info-Tech’s </a:t>
            </a:r>
            <a:r>
              <a:rPr lang="en-CA" sz="800" dirty="0">
                <a:solidFill>
                  <a:srgbClr val="ADB7C3"/>
                </a:solidFill>
              </a:rPr>
              <a:t>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</a:t>
            </a:r>
            <a:r>
              <a:rPr lang="en-CA" sz="800" dirty="0" smtClean="0">
                <a:solidFill>
                  <a:srgbClr val="ADB7C3"/>
                </a:solidFill>
              </a:rPr>
              <a:t>Info-Tech </a:t>
            </a:r>
            <a:r>
              <a:rPr lang="en-CA" sz="800" dirty="0">
                <a:solidFill>
                  <a:srgbClr val="ADB7C3"/>
                </a:solidFill>
              </a:rPr>
              <a:t>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132" y="-27384"/>
            <a:ext cx="9144000" cy="6901735"/>
            <a:chOff x="0" y="-16351"/>
            <a:chExt cx="9144000" cy="6901735"/>
          </a:xfrm>
        </p:grpSpPr>
        <p:grpSp>
          <p:nvGrpSpPr>
            <p:cNvPr id="8" name="Group 76"/>
            <p:cNvGrpSpPr/>
            <p:nvPr/>
          </p:nvGrpSpPr>
          <p:grpSpPr>
            <a:xfrm>
              <a:off x="0" y="745520"/>
              <a:ext cx="9144000" cy="6139864"/>
              <a:chOff x="0" y="745520"/>
              <a:chExt cx="9144000" cy="613986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6345384"/>
                <a:ext cx="9144000" cy="540000"/>
              </a:xfrm>
              <a:prstGeom prst="rect">
                <a:avLst/>
              </a:prstGeom>
              <a:solidFill>
                <a:srgbClr val="5F85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-70169" y="3617221"/>
                <a:ext cx="395287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ounded Rectangle 11"/>
              <p:cNvSpPr/>
              <p:nvPr/>
            </p:nvSpPr>
            <p:spPr>
              <a:xfrm rot="16200000">
                <a:off x="-1276085" y="2021606"/>
                <a:ext cx="2805093" cy="252922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200" dirty="0" smtClean="0"/>
                  <a:t>Headline / Subhead Vertical </a:t>
                </a:r>
                <a:r>
                  <a:rPr lang="en-CA" sz="1200" baseline="0" dirty="0" smtClean="0"/>
                  <a:t>Spacing</a:t>
                </a:r>
                <a:endParaRPr lang="en-CA" sz="12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460432" y="-16351"/>
              <a:ext cx="539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200" b="0" dirty="0" smtClean="0">
                  <a:solidFill>
                    <a:schemeClr val="bg1"/>
                  </a:solidFill>
                </a:rPr>
                <a:t>V3.1</a:t>
              </a:r>
              <a:endParaRPr lang="en-CA" sz="12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 smtClean="0">
                <a:solidFill>
                  <a:srgbClr val="ADB7C3"/>
                </a:solidFill>
              </a:rPr>
              <a:t>Info-Tech </a:t>
            </a:r>
            <a:r>
              <a:rPr lang="en-CA" sz="800" dirty="0">
                <a:solidFill>
                  <a:srgbClr val="ADB7C3"/>
                </a:solidFill>
              </a:rPr>
              <a:t>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 smtClean="0">
                <a:solidFill>
                  <a:srgbClr val="ADB7C3"/>
                </a:solidFill>
              </a:rPr>
              <a:t>Info-Tech’s </a:t>
            </a:r>
            <a:r>
              <a:rPr lang="en-CA" sz="800" dirty="0">
                <a:solidFill>
                  <a:srgbClr val="ADB7C3"/>
                </a:solidFill>
              </a:rPr>
              <a:t>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</a:t>
            </a:r>
            <a:r>
              <a:rPr lang="en-CA" sz="800" dirty="0" smtClean="0">
                <a:solidFill>
                  <a:srgbClr val="ADB7C3"/>
                </a:solidFill>
              </a:rPr>
              <a:t>Info-Tech </a:t>
            </a:r>
            <a:r>
              <a:rPr lang="en-CA" sz="800" dirty="0">
                <a:solidFill>
                  <a:srgbClr val="ADB7C3"/>
                </a:solidFill>
              </a:rPr>
              <a:t>Research Group Inc.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19" name="Picture 18" descr="Info-Tech_Logo_2013-On-Screen-WHITE(transparent-background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96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40416" y="1210900"/>
            <a:ext cx="3145536" cy="320039"/>
          </a:xfrm>
          <a:prstGeom prst="rect">
            <a:avLst/>
          </a:prstGeom>
          <a:solidFill>
            <a:srgbClr val="D17D0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100" i="1" dirty="0" smtClean="0">
                <a:solidFill>
                  <a:srgbClr val="FFFFFF"/>
                </a:solidFill>
                <a:latin typeface="Georgia"/>
              </a:rPr>
              <a:t>Info-Tech </a:t>
            </a:r>
            <a:r>
              <a:rPr lang="en-CA" sz="1100" i="1" dirty="0">
                <a:solidFill>
                  <a:srgbClr val="FFFFFF"/>
                </a:solidFill>
                <a:latin typeface="Georgia"/>
              </a:rPr>
              <a:t>Insight</a:t>
            </a:r>
            <a:endParaRPr lang="en-CA" sz="1200" i="1" dirty="0">
              <a:solidFill>
                <a:srgbClr val="FFFFFF"/>
              </a:solidFill>
              <a:latin typeface="Georgia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A24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A24130"/>
                  </a:solidFill>
                </a:rPr>
                <a:t>!</a:t>
              </a:r>
              <a:endParaRPr lang="en-US" sz="1200" dirty="0">
                <a:solidFill>
                  <a:srgbClr val="A2413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55869" y="1535364"/>
            <a:ext cx="5248656" cy="10789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55869" y="2974004"/>
            <a:ext cx="5248656" cy="10769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264818" y="4512653"/>
            <a:ext cx="8613648" cy="1808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40416" y="1527747"/>
            <a:ext cx="3148013" cy="2523241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3" name="Picture 22" descr="insight-sm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80472" y="1281338"/>
            <a:ext cx="240000" cy="1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60082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A24130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25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85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516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429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49674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76000"/>
            <a:chOff x="0" y="0"/>
            <a:chExt cx="9144000" cy="6876000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336000"/>
              <a:ext cx="9144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12" r:id="rId3"/>
    <p:sldLayoutId id="2147483915" r:id="rId4"/>
    <p:sldLayoutId id="2147483919" r:id="rId5"/>
    <p:sldLayoutId id="2147483924" r:id="rId6"/>
    <p:sldLayoutId id="2147483926" r:id="rId7"/>
    <p:sldLayoutId id="2147483812" r:id="rId8"/>
    <p:sldLayoutId id="2147483963" r:id="rId9"/>
    <p:sldLayoutId id="214748396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n-effective-system-of-internal-it-controls-to-mitigate-risks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infotech.com/research/ss/build-a-strategic-workforce-plan" TargetMode="External"/><Relationship Id="rId18" Type="http://schemas.openxmlformats.org/officeDocument/2006/relationships/hyperlink" Target="https://www.infotech.com/research/ss/create-a-service-management-roadmap" TargetMode="External"/><Relationship Id="rId26" Type="http://schemas.openxmlformats.org/officeDocument/2006/relationships/hyperlink" Target="https://www.infotech.com/research/ss/build-a-business-driven-it-risk-management-program" TargetMode="External"/><Relationship Id="rId39" Type="http://schemas.openxmlformats.org/officeDocument/2006/relationships/hyperlink" Target="https://www.infotech.com/research/ss/optimize-your-sqa-practice-using-a-full-lifecycle-approach" TargetMode="External"/><Relationship Id="rId21" Type="http://schemas.openxmlformats.org/officeDocument/2006/relationships/hyperlink" Target="https://www.infotech.com/research/ss/implement-it-asset-management" TargetMode="External"/><Relationship Id="rId34" Type="http://schemas.openxmlformats.org/officeDocument/2006/relationships/hyperlink" Target="https://www.infotech.com/research/ss/it-develop-a-business-continuity-plan" TargetMode="External"/><Relationship Id="rId42" Type="http://schemas.openxmlformats.org/officeDocument/2006/relationships/hyperlink" Target="https://www.infotech.com/research/ss/build-a-next-generation-bi-with-a-game-changing-bi-strategy" TargetMode="External"/><Relationship Id="rId47" Type="http://schemas.openxmlformats.org/officeDocument/2006/relationships/hyperlink" Target="https://www.infotech.com/research/ss/build-a-strong-approach-to-business-requirements-gathering" TargetMode="External"/><Relationship Id="rId7" Type="http://schemas.openxmlformats.org/officeDocument/2006/relationships/hyperlink" Target="https://www.infotech.com/research/ss/take-the-pain-out-of-it-policies" TargetMode="External"/><Relationship Id="rId2" Type="http://schemas.openxmlformats.org/officeDocument/2006/relationships/image" Target="../media/image13.png"/><Relationship Id="rId16" Type="http://schemas.openxmlformats.org/officeDocument/2006/relationships/hyperlink" Target="https://www.infotech.com/research/ss/design-build-a-user-facing-service-catalog" TargetMode="External"/><Relationship Id="rId29" Type="http://schemas.openxmlformats.org/officeDocument/2006/relationships/hyperlink" Target="https://www.infotech.com/research/ss/establish-a-right-sized-release-and-deployment-management-process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infotech.com/research/ss/kick-start-it-led-business-innovation" TargetMode="External"/><Relationship Id="rId11" Type="http://schemas.openxmlformats.org/officeDocument/2006/relationships/hyperlink" Target="https://www.infotech.com/research/ss/transfer-it-knowledge-before-it-s-gone" TargetMode="External"/><Relationship Id="rId24" Type="http://schemas.openxmlformats.org/officeDocument/2006/relationships/hyperlink" Target="https://www.infotech.com/research/ss/create-a-configuration-management-roadmap" TargetMode="External"/><Relationship Id="rId32" Type="http://schemas.openxmlformats.org/officeDocument/2006/relationships/hyperlink" Target="https://www.infotech.com/research/ss/establish-an-effective-system-of-internal-it-controls-to-mitigate-risks" TargetMode="External"/><Relationship Id="rId37" Type="http://schemas.openxmlformats.org/officeDocument/2006/relationships/hyperlink" Target="https://www.infotech.com/research/ss/govern-and-manage-an-enterprise-software-implementation" TargetMode="External"/><Relationship Id="rId40" Type="http://schemas.openxmlformats.org/officeDocument/2006/relationships/hyperlink" Target="https://www.infotech.com/research/ss/develop-an-annual-maintenance-program-for-critical-applications" TargetMode="External"/><Relationship Id="rId45" Type="http://schemas.openxmlformats.org/officeDocument/2006/relationships/hyperlink" Target="https://www.infotech.com/research/ss/develop-a-project-portfolio-management-strategy" TargetMode="External"/><Relationship Id="rId5" Type="http://schemas.openxmlformats.org/officeDocument/2006/relationships/hyperlink" Target="https://www.infotech.com/research/ss/develop-meaningful-service-metrics-to-ensure-business-and-user-satisfaction" TargetMode="External"/><Relationship Id="rId15" Type="http://schemas.openxmlformats.org/officeDocument/2006/relationships/hyperlink" Target="https://www.infotech.com/research/ss/increase-it-productivity-by-25-by-actively-focusing-on-employee-engagement" TargetMode="External"/><Relationship Id="rId23" Type="http://schemas.openxmlformats.org/officeDocument/2006/relationships/hyperlink" Target="https://www.infotech.com/research/ss/optimize-change-management" TargetMode="External"/><Relationship Id="rId28" Type="http://schemas.openxmlformats.org/officeDocument/2006/relationships/hyperlink" Target="https://www.infotech.com/research/ss/build-a-security-governance-and-management-plan" TargetMode="External"/><Relationship Id="rId36" Type="http://schemas.openxmlformats.org/officeDocument/2006/relationships/hyperlink" Target="https://www.infotech.com/research/ss/build-a-business-driven-application-roadmap-using-an-agile-approach" TargetMode="External"/><Relationship Id="rId10" Type="http://schemas.openxmlformats.org/officeDocument/2006/relationships/hyperlink" Target="https://www.infotech.com/research/ss/manage-your-vendors-before-they-manage-you" TargetMode="External"/><Relationship Id="rId19" Type="http://schemas.openxmlformats.org/officeDocument/2006/relationships/hyperlink" Target="https://www.infotech.com/research/ss/drive-efficiency-and-agility-with-a-fit-for-purpose-quality-management-program" TargetMode="External"/><Relationship Id="rId31" Type="http://schemas.openxmlformats.org/officeDocument/2006/relationships/hyperlink" Target="https://www.infotech.com/research/ss/build-an-information-security-strategy" TargetMode="External"/><Relationship Id="rId44" Type="http://schemas.openxmlformats.org/officeDocument/2006/relationships/hyperlink" Target="https://www.infotech.com/research/ss/conquer-data-quality-challenges-in-4-steps" TargetMode="External"/><Relationship Id="rId4" Type="http://schemas.openxmlformats.org/officeDocument/2006/relationships/hyperlink" Target="https://www.infotech.com/research/ss/define-an-it-strategy-and-roadmap" TargetMode="External"/><Relationship Id="rId9" Type="http://schemas.openxmlformats.org/officeDocument/2006/relationships/hyperlink" Target="https://www.infotech.com/research/ss/build-an-it-budget-that-demonstrates-value-delivery" TargetMode="External"/><Relationship Id="rId14" Type="http://schemas.openxmlformats.org/officeDocument/2006/relationships/hyperlink" Target="https://www.infotech.com/research/ss/transform-it-through-strategic-organizational-design" TargetMode="External"/><Relationship Id="rId22" Type="http://schemas.openxmlformats.org/officeDocument/2006/relationships/hyperlink" Target="https://www.infotech.com/research/ss/improve-it-operations-management" TargetMode="External"/><Relationship Id="rId27" Type="http://schemas.openxmlformats.org/officeDocument/2006/relationships/hyperlink" Target="https://www.infotech.com/research/ss/manage-stakeholder-relations" TargetMode="External"/><Relationship Id="rId30" Type="http://schemas.openxmlformats.org/officeDocument/2006/relationships/hyperlink" Target="https://www.infotech.com/research/ss/manage-scarce-resources-with-effective-incident-and-problem-management" TargetMode="External"/><Relationship Id="rId35" Type="http://schemas.openxmlformats.org/officeDocument/2006/relationships/hyperlink" Target="https://www.infotech.com/research/ss/create-a-right-sized-disaster-recovery-plan" TargetMode="External"/><Relationship Id="rId43" Type="http://schemas.openxmlformats.org/officeDocument/2006/relationships/hyperlink" Target="https://www.infotech.com/research/ss/modernize-data-architecture-for-measurable-business-results" TargetMode="External"/><Relationship Id="rId8" Type="http://schemas.openxmlformats.org/officeDocument/2006/relationships/hyperlink" Target="https://www.infotech.com/research/ss/establish-the-benefits-realization-process" TargetMode="External"/><Relationship Id="rId3" Type="http://schemas.openxmlformats.org/officeDocument/2006/relationships/hyperlink" Target="https://www.infotech.com/research/ss/redesign-it-governance-to-drive-optimal-business-results" TargetMode="External"/><Relationship Id="rId12" Type="http://schemas.openxmlformats.org/officeDocument/2006/relationships/hyperlink" Target="https://www.infotech.com/research/ss/minimize-the-damage-of-it-cost-cuts" TargetMode="External"/><Relationship Id="rId17" Type="http://schemas.openxmlformats.org/officeDocument/2006/relationships/hyperlink" Target="https://www.infotech.com/research/ss/assess-and-optimize-ea-capability" TargetMode="External"/><Relationship Id="rId25" Type="http://schemas.openxmlformats.org/officeDocument/2006/relationships/hyperlink" Target="https://www.infotech.com/research/ss/standardize-the-service-desk" TargetMode="External"/><Relationship Id="rId33" Type="http://schemas.openxmlformats.org/officeDocument/2006/relationships/hyperlink" Target="https://www.infotech.com/research/ss/take-control-of-compliance-improvement-to-conquer-every-audit" TargetMode="External"/><Relationship Id="rId38" Type="http://schemas.openxmlformats.org/officeDocument/2006/relationships/hyperlink" Target="https://www.infotech.com/research/ss/create-a-horizontally-optimized-sdlc-to-better-meet-business-demands" TargetMode="External"/><Relationship Id="rId46" Type="http://schemas.openxmlformats.org/officeDocument/2006/relationships/hyperlink" Target="https://www.infotech.com/research/ss/tailor-project-management-processes-to-fit-your-projects" TargetMode="External"/><Relationship Id="rId20" Type="http://schemas.openxmlformats.org/officeDocument/2006/relationships/hyperlink" Target="https://www.infotech.com/research/ss/establish-a-program-to-enable-effective-performance-monitoring" TargetMode="External"/><Relationship Id="rId41" Type="http://schemas.openxmlformats.org/officeDocument/2006/relationships/hyperlink" Target="https://www.infotech.com/research/ss/drive-organizational-change-from-the-pm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774700" y="3060698"/>
            <a:ext cx="7454900" cy="833666"/>
          </a:xfrm>
        </p:spPr>
        <p:txBody>
          <a:bodyPr/>
          <a:lstStyle/>
          <a:p>
            <a:r>
              <a:rPr lang="en-CA" dirty="0" smtClean="0"/>
              <a:t>Establish an Effective System of Internal IT Controls to Mitigate Risks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74700" y="3957277"/>
            <a:ext cx="7467600" cy="368832"/>
          </a:xfrm>
        </p:spPr>
        <p:txBody>
          <a:bodyPr anchor="b"/>
          <a:lstStyle/>
          <a:p>
            <a:r>
              <a:rPr lang="en-CA" dirty="0" smtClean="0"/>
              <a:t>The only thing worse than a lack of control is the illusion of control.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5417329"/>
            <a:ext cx="9144000" cy="1455539"/>
            <a:chOff x="0" y="5402461"/>
            <a:chExt cx="9144000" cy="1455539"/>
          </a:xfrm>
        </p:grpSpPr>
        <p:pic>
          <p:nvPicPr>
            <p:cNvPr id="7" name="Picture 6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2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260648"/>
            <a:ext cx="8625779" cy="864096"/>
          </a:xfrm>
        </p:spPr>
        <p:txBody>
          <a:bodyPr/>
          <a:lstStyle/>
          <a:p>
            <a:r>
              <a:rPr lang="en-US" dirty="0" smtClean="0"/>
              <a:t>Proactively managing internal controls is cheaper than cleaning up consequences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1558" y="1258528"/>
            <a:ext cx="8605740" cy="657225"/>
          </a:xfrm>
        </p:spPr>
        <p:txBody>
          <a:bodyPr/>
          <a:lstStyle/>
          <a:p>
            <a:r>
              <a:rPr lang="en-CA" dirty="0" smtClean="0"/>
              <a:t>Compliance-related </a:t>
            </a:r>
            <a:r>
              <a:rPr lang="en-CA" dirty="0"/>
              <a:t>liabilities cost </a:t>
            </a:r>
            <a:r>
              <a:rPr lang="en-CA" dirty="0" smtClean="0"/>
              <a:t>a </a:t>
            </a:r>
            <a:r>
              <a:rPr lang="en-CA" dirty="0"/>
              <a:t>lot more than establishing and maintaining an effective system of internal controls.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1558" y="2290256"/>
            <a:ext cx="5186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A </a:t>
            </a:r>
            <a:r>
              <a:rPr lang="en-CA" sz="1400" dirty="0">
                <a:solidFill>
                  <a:srgbClr val="333333"/>
                </a:solidFill>
                <a:latin typeface="Arial" panose="020B0604020202020204" pitchFamily="34" charset="0"/>
              </a:rPr>
              <a:t>research report by Ponemon Institute </a:t>
            </a:r>
            <a:r>
              <a:rPr lang="en-CA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LLC examined </a:t>
            </a:r>
            <a:r>
              <a:rPr lang="en-CA" sz="1400" dirty="0">
                <a:solidFill>
                  <a:srgbClr val="333333"/>
                </a:solidFill>
                <a:latin typeface="Arial" panose="020B0604020202020204" pitchFamily="34" charset="0"/>
              </a:rPr>
              <a:t>the real costs, both of setting up a proper compliance program and of cleaning up the damage when proper programs have not been put in </a:t>
            </a:r>
            <a:r>
              <a:rPr lang="en-CA" sz="1400" dirty="0" smtClean="0">
                <a:solidFill>
                  <a:srgbClr val="333333"/>
                </a:solidFill>
                <a:latin typeface="Arial" panose="020B0604020202020204" pitchFamily="34" charset="0"/>
              </a:rPr>
              <a:t>place.</a:t>
            </a:r>
            <a:endParaRPr lang="en-CA" sz="14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235350" y="3621936"/>
            <a:ext cx="2202518" cy="1013574"/>
            <a:chOff x="533279" y="2456892"/>
            <a:chExt cx="2202518" cy="1013574"/>
          </a:xfrm>
        </p:grpSpPr>
        <p:sp>
          <p:nvSpPr>
            <p:cNvPr id="18" name="Rectangle 17"/>
            <p:cNvSpPr/>
            <p:nvPr/>
          </p:nvSpPr>
          <p:spPr>
            <a:xfrm>
              <a:off x="533279" y="2938354"/>
              <a:ext cx="2202518" cy="532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blurRad="25400" dist="25400" dir="3600000" sx="98000" sy="98000" algn="ctr" rotWithShape="0">
                <a:schemeClr val="tx1">
                  <a:lumMod val="60000"/>
                  <a:lumOff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400" b="1" dirty="0" smtClean="0">
                  <a:solidFill>
                    <a:srgbClr val="333333"/>
                  </a:solidFill>
                </a:rPr>
                <a:t>$820/Employee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280" y="2456892"/>
              <a:ext cx="2202517" cy="481462"/>
            </a:xfrm>
            <a:prstGeom prst="rect">
              <a:avLst/>
            </a:prstGeom>
            <a:solidFill>
              <a:srgbClr val="A24130"/>
            </a:solidFill>
            <a:ln w="12700">
              <a:solidFill>
                <a:srgbClr val="A241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400" b="1" dirty="0" smtClean="0">
                  <a:solidFill>
                    <a:srgbClr val="FFFFFF"/>
                  </a:solidFill>
                </a:rPr>
                <a:t>Cost of Non-Compliance</a:t>
              </a:r>
              <a:endParaRPr lang="en-CA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1558" y="3618866"/>
            <a:ext cx="2202518" cy="1013574"/>
            <a:chOff x="533279" y="2456892"/>
            <a:chExt cx="2202518" cy="1013574"/>
          </a:xfrm>
        </p:grpSpPr>
        <p:sp>
          <p:nvSpPr>
            <p:cNvPr id="26" name="Rectangle 25"/>
            <p:cNvSpPr/>
            <p:nvPr/>
          </p:nvSpPr>
          <p:spPr>
            <a:xfrm>
              <a:off x="533279" y="2938354"/>
              <a:ext cx="2202518" cy="532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blurRad="25400" dist="25400" dir="3600000" sx="98000" sy="98000" algn="ctr" rotWithShape="0">
                <a:schemeClr val="tx1">
                  <a:lumMod val="60000"/>
                  <a:lumOff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400" b="1" dirty="0" smtClean="0">
                  <a:solidFill>
                    <a:srgbClr val="333333"/>
                  </a:solidFill>
                </a:rPr>
                <a:t>$222/Employee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3280" y="2456892"/>
              <a:ext cx="2202517" cy="481462"/>
            </a:xfrm>
            <a:prstGeom prst="rect">
              <a:avLst/>
            </a:prstGeom>
            <a:solidFill>
              <a:srgbClr val="5A7D5C"/>
            </a:solidFill>
            <a:ln w="12700">
              <a:solidFill>
                <a:srgbClr val="5A7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400" b="1" dirty="0" smtClean="0">
                  <a:solidFill>
                    <a:srgbClr val="FFFFFF"/>
                  </a:solidFill>
                </a:rPr>
                <a:t>Cost of Compliance</a:t>
              </a:r>
              <a:endParaRPr lang="en-CA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4267" y="5090242"/>
            <a:ext cx="5107608" cy="1323439"/>
            <a:chOff x="234267" y="5133372"/>
            <a:chExt cx="5107608" cy="1323439"/>
          </a:xfrm>
        </p:grpSpPr>
        <p:sp>
          <p:nvSpPr>
            <p:cNvPr id="3" name="Rectangle 2"/>
            <p:cNvSpPr/>
            <p:nvPr/>
          </p:nvSpPr>
          <p:spPr>
            <a:xfrm>
              <a:off x="357819" y="5133372"/>
              <a:ext cx="498405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1400" i="1" dirty="0" smtClean="0">
                  <a:solidFill>
                    <a:srgbClr val="333333"/>
                  </a:solidFill>
                  <a:latin typeface="+mj-lt"/>
                </a:rPr>
                <a:t>The </a:t>
              </a:r>
              <a:r>
                <a:rPr lang="en-CA" sz="1400" b="1" i="1" dirty="0">
                  <a:solidFill>
                    <a:srgbClr val="333333"/>
                  </a:solidFill>
                  <a:latin typeface="+mj-lt"/>
                </a:rPr>
                <a:t>average cost of compliance </a:t>
              </a:r>
              <a:r>
                <a:rPr lang="en-CA" sz="1400" i="1" dirty="0">
                  <a:solidFill>
                    <a:srgbClr val="333333"/>
                  </a:solidFill>
                  <a:latin typeface="+mj-lt"/>
                </a:rPr>
                <a:t>for </a:t>
              </a:r>
              <a:r>
                <a:rPr lang="en-CA" sz="1400" i="1" dirty="0" smtClean="0">
                  <a:solidFill>
                    <a:srgbClr val="333333"/>
                  </a:solidFill>
                  <a:latin typeface="+mj-lt"/>
                </a:rPr>
                <a:t>the organization is </a:t>
              </a:r>
              <a:r>
                <a:rPr lang="en-CA" sz="1400" b="1" i="1" dirty="0">
                  <a:solidFill>
                    <a:srgbClr val="333333"/>
                  </a:solidFill>
                  <a:latin typeface="+mj-lt"/>
                </a:rPr>
                <a:t>$3.5 </a:t>
              </a:r>
              <a:r>
                <a:rPr lang="en-CA" sz="1400" b="1" i="1" dirty="0" smtClean="0">
                  <a:solidFill>
                    <a:srgbClr val="333333"/>
                  </a:solidFill>
                  <a:latin typeface="+mj-lt"/>
                </a:rPr>
                <a:t>million</a:t>
              </a:r>
              <a:r>
                <a:rPr lang="en-CA" sz="1400" b="1" i="1" dirty="0">
                  <a:solidFill>
                    <a:srgbClr val="333333"/>
                  </a:solidFill>
                  <a:latin typeface="+mj-lt"/>
                </a:rPr>
                <a:t>;</a:t>
              </a:r>
              <a:r>
                <a:rPr lang="en-CA" sz="1400" i="1" dirty="0" smtClean="0">
                  <a:solidFill>
                    <a:srgbClr val="333333"/>
                  </a:solidFill>
                  <a:latin typeface="+mj-lt"/>
                </a:rPr>
                <a:t> </a:t>
              </a:r>
              <a:r>
                <a:rPr lang="en-CA" sz="1400" i="1" dirty="0">
                  <a:solidFill>
                    <a:srgbClr val="333333"/>
                  </a:solidFill>
                  <a:latin typeface="+mj-lt"/>
                </a:rPr>
                <a:t>the cost of non-compliance is much </a:t>
              </a:r>
              <a:r>
                <a:rPr lang="en-CA" sz="1400" i="1" dirty="0" smtClean="0">
                  <a:solidFill>
                    <a:srgbClr val="333333"/>
                  </a:solidFill>
                  <a:latin typeface="+mj-lt"/>
                </a:rPr>
                <a:t>greater. Cleaning </a:t>
              </a:r>
              <a:r>
                <a:rPr lang="en-CA" sz="1400" i="1" dirty="0">
                  <a:solidFill>
                    <a:srgbClr val="333333"/>
                  </a:solidFill>
                  <a:latin typeface="+mj-lt"/>
                </a:rPr>
                <a:t>up </a:t>
              </a:r>
              <a:r>
                <a:rPr lang="en-CA" sz="1400" b="1" i="1" dirty="0">
                  <a:solidFill>
                    <a:srgbClr val="333333"/>
                  </a:solidFill>
                  <a:latin typeface="+mj-lt"/>
                </a:rPr>
                <a:t>non-compliance problems</a:t>
              </a:r>
              <a:r>
                <a:rPr lang="en-CA" sz="1400" i="1" dirty="0">
                  <a:solidFill>
                    <a:srgbClr val="333333"/>
                  </a:solidFill>
                  <a:latin typeface="+mj-lt"/>
                </a:rPr>
                <a:t> averaged nearly </a:t>
              </a:r>
              <a:r>
                <a:rPr lang="en-CA" sz="1400" b="1" i="1" dirty="0">
                  <a:solidFill>
                    <a:srgbClr val="333333"/>
                  </a:solidFill>
                  <a:latin typeface="+mj-lt"/>
                </a:rPr>
                <a:t>$9.4 million</a:t>
              </a:r>
              <a:r>
                <a:rPr lang="en-CA" sz="1400" b="1" i="1" dirty="0" smtClean="0">
                  <a:solidFill>
                    <a:srgbClr val="333333"/>
                  </a:solidFill>
                  <a:latin typeface="+mj-lt"/>
                </a:rPr>
                <a:t>.</a:t>
              </a:r>
            </a:p>
            <a:p>
              <a:r>
                <a:rPr lang="en-CA" sz="1200" dirty="0" smtClean="0">
                  <a:solidFill>
                    <a:srgbClr val="333333"/>
                  </a:solidFill>
                </a:rPr>
                <a:t>- The True Cost of Compliance</a:t>
              </a:r>
              <a:r>
                <a:rPr lang="en-CA" sz="1200" dirty="0">
                  <a:solidFill>
                    <a:srgbClr val="333333"/>
                  </a:solidFill>
                </a:rPr>
                <a:t>: A Benchmark Study of Multinational </a:t>
              </a:r>
              <a:r>
                <a:rPr lang="en-CA" sz="1200" dirty="0" smtClean="0">
                  <a:solidFill>
                    <a:srgbClr val="333333"/>
                  </a:solidFill>
                </a:rPr>
                <a:t>Organizations. 2011. Ponemon Institute LLC.</a:t>
              </a:r>
              <a:endParaRPr lang="en-CA" sz="1200" dirty="0">
                <a:solidFill>
                  <a:srgbClr val="333333"/>
                </a:solidFill>
              </a:endParaRPr>
            </a:p>
          </p:txBody>
        </p:sp>
        <p:pic>
          <p:nvPicPr>
            <p:cNvPr id="28" name="Picture 27" descr="quote2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79229" y="5820969"/>
              <a:ext cx="178072" cy="127194"/>
            </a:xfrm>
            <a:prstGeom prst="rect">
              <a:avLst/>
            </a:prstGeom>
          </p:spPr>
        </p:pic>
        <p:pic>
          <p:nvPicPr>
            <p:cNvPr id="29" name="Picture 28" descr="quote1.wm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267" y="5144773"/>
              <a:ext cx="178072" cy="127194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95" y="2049537"/>
            <a:ext cx="3155303" cy="315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sa.aos.ask.com/us/fi/pl/target-20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92" y="1294765"/>
            <a:ext cx="1481468" cy="109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</a:t>
            </a:r>
            <a:r>
              <a:rPr lang="en-US" dirty="0" smtClean="0"/>
              <a:t>A control oversight had </a:t>
            </a:r>
            <a:r>
              <a:rPr lang="en-US" dirty="0"/>
              <a:t>disastrous consequences for </a:t>
            </a:r>
            <a:r>
              <a:rPr lang="en-US" dirty="0" smtClean="0"/>
              <a:t>Target, its CIO, and CEO</a:t>
            </a:r>
            <a:endParaRPr lang="en-US" dirty="0"/>
          </a:p>
        </p:txBody>
      </p:sp>
      <p:sp>
        <p:nvSpPr>
          <p:cNvPr id="5" name="Chevron 4"/>
          <p:cNvSpPr/>
          <p:nvPr>
            <p:custDataLst>
              <p:tags r:id="rId1"/>
            </p:custDataLst>
          </p:nvPr>
        </p:nvSpPr>
        <p:spPr>
          <a:xfrm>
            <a:off x="1638784" y="1246337"/>
            <a:ext cx="470390" cy="1182326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Text Placeholder 29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10916" y="1065560"/>
            <a:ext cx="6717568" cy="1836204"/>
          </a:xfrm>
          <a:prstGeom prst="rect">
            <a:avLst/>
          </a:prstGeom>
        </p:spPr>
        <p:txBody>
          <a:bodyPr/>
          <a:lstStyle/>
          <a:p>
            <a:pPr marL="284163" indent="-285750" algn="l" eaLnBrk="0" hangingPunct="0"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CA" sz="1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72344" y="2542050"/>
            <a:ext cx="2571569" cy="3661900"/>
            <a:chOff x="251520" y="3140999"/>
            <a:chExt cx="2571569" cy="3484099"/>
          </a:xfrm>
        </p:grpSpPr>
        <p:sp>
          <p:nvSpPr>
            <p:cNvPr id="9" name="Rectangle 8"/>
            <p:cNvSpPr/>
            <p:nvPr/>
          </p:nvSpPr>
          <p:spPr>
            <a:xfrm>
              <a:off x="251520" y="3428969"/>
              <a:ext cx="2571569" cy="31961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Six </a:t>
              </a:r>
              <a:r>
                <a:rPr lang="en-CA" sz="1200" dirty="0">
                  <a:solidFill>
                    <a:schemeClr val="tx1"/>
                  </a:solidFill>
                </a:rPr>
                <a:t>months </a:t>
              </a:r>
              <a:r>
                <a:rPr lang="en-CA" sz="1200" dirty="0" smtClean="0">
                  <a:solidFill>
                    <a:schemeClr val="tx1"/>
                  </a:solidFill>
                </a:rPr>
                <a:t>prior to the breach, Target began </a:t>
              </a:r>
              <a:r>
                <a:rPr lang="en-CA" sz="1200" dirty="0">
                  <a:solidFill>
                    <a:schemeClr val="tx1"/>
                  </a:solidFill>
                </a:rPr>
                <a:t>installing a $1.6 million malware detection tool made </a:t>
              </a:r>
              <a:r>
                <a:rPr lang="en-CA" sz="1200" dirty="0" smtClean="0">
                  <a:solidFill>
                    <a:schemeClr val="tx1"/>
                  </a:solidFill>
                </a:rPr>
                <a:t>by </a:t>
              </a:r>
              <a:r>
                <a:rPr lang="en-CA" sz="1200" dirty="0">
                  <a:solidFill>
                    <a:schemeClr val="tx1"/>
                  </a:solidFill>
                </a:rPr>
                <a:t>computer security firm </a:t>
              </a:r>
              <a:r>
                <a:rPr lang="en-CA" sz="1200" dirty="0" smtClean="0">
                  <a:solidFill>
                    <a:schemeClr val="tx1"/>
                  </a:solidFill>
                </a:rPr>
                <a:t>FireEye, whose </a:t>
              </a:r>
              <a:r>
                <a:rPr lang="en-CA" sz="1200" dirty="0">
                  <a:solidFill>
                    <a:schemeClr val="tx1"/>
                  </a:solidFill>
                </a:rPr>
                <a:t>customers also include the CIA and the Pentagon. </a:t>
              </a:r>
              <a:r>
                <a:rPr lang="en-CA" sz="1200" dirty="0" smtClean="0">
                  <a:solidFill>
                    <a:schemeClr val="tx1"/>
                  </a:solidFill>
                </a:rPr>
                <a:t>Included with the system was a team </a:t>
              </a:r>
              <a:r>
                <a:rPr lang="en-CA" sz="1200" dirty="0">
                  <a:solidFill>
                    <a:schemeClr val="tx1"/>
                  </a:solidFill>
                </a:rPr>
                <a:t>of security specialists in Bangalore to monitor </a:t>
              </a:r>
              <a:r>
                <a:rPr lang="en-CA" sz="1200" dirty="0" smtClean="0">
                  <a:solidFill>
                    <a:schemeClr val="tx1"/>
                  </a:solidFill>
                </a:rPr>
                <a:t>Target’s systems </a:t>
              </a:r>
              <a:r>
                <a:rPr lang="en-CA" sz="1200" dirty="0">
                  <a:solidFill>
                    <a:schemeClr val="tx1"/>
                  </a:solidFill>
                </a:rPr>
                <a:t>around the clock</a:t>
              </a:r>
              <a:r>
                <a:rPr lang="en-CA" sz="1200" dirty="0" smtClean="0">
                  <a:solidFill>
                    <a:schemeClr val="tx1"/>
                  </a:solidFill>
                </a:rPr>
                <a:t>.</a:t>
              </a:r>
              <a:endParaRPr lang="en-CA" sz="1200" dirty="0">
                <a:solidFill>
                  <a:schemeClr val="tx1"/>
                </a:solidFill>
              </a:endParaRPr>
            </a:p>
            <a:p>
              <a:pPr fontAlgn="base"/>
              <a:endParaRPr lang="en-CA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521" y="3140999"/>
              <a:ext cx="2571568" cy="288001"/>
            </a:xfrm>
            <a:prstGeom prst="rect">
              <a:avLst/>
            </a:prstGeom>
            <a:solidFill>
              <a:srgbClr val="A24130"/>
            </a:solidFill>
            <a:ln w="12700">
              <a:solidFill>
                <a:srgbClr val="A241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chemeClr val="bg1"/>
                  </a:solidFill>
                </a:rPr>
                <a:t>Situation</a:t>
              </a:r>
              <a:endParaRPr lang="en-CA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3133410" y="2542034"/>
            <a:ext cx="2862000" cy="3661916"/>
            <a:chOff x="5543549" y="2724151"/>
            <a:chExt cx="3295651" cy="1478660"/>
          </a:xfrm>
        </p:grpSpPr>
        <p:sp>
          <p:nvSpPr>
            <p:cNvPr id="12" name="Rectangle 11"/>
            <p:cNvSpPr/>
            <p:nvPr/>
          </p:nvSpPr>
          <p:spPr>
            <a:xfrm>
              <a:off x="5543549" y="2840444"/>
              <a:ext cx="3295651" cy="136236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 fontAlgn="base">
                <a:buFont typeface="Arial" panose="020B0604020202020204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On November 30</a:t>
              </a:r>
              <a:r>
                <a:rPr lang="en-CA" sz="12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CA" sz="1200" dirty="0" smtClean="0">
                  <a:solidFill>
                    <a:schemeClr val="tx1"/>
                  </a:solidFill>
                </a:rPr>
                <a:t>, hackers </a:t>
              </a:r>
              <a:r>
                <a:rPr lang="en-CA" sz="1200" dirty="0">
                  <a:solidFill>
                    <a:schemeClr val="tx1"/>
                  </a:solidFill>
                </a:rPr>
                <a:t>sent malware to cashier stations in all US Target stores, </a:t>
              </a:r>
              <a:r>
                <a:rPr lang="en-CA" sz="1200" dirty="0" smtClean="0">
                  <a:solidFill>
                    <a:schemeClr val="tx1"/>
                  </a:solidFill>
                </a:rPr>
                <a:t>and then </a:t>
              </a:r>
              <a:r>
                <a:rPr lang="en-CA" sz="1200" dirty="0">
                  <a:solidFill>
                    <a:schemeClr val="tx1"/>
                  </a:solidFill>
                </a:rPr>
                <a:t>created a parallel computer network on virtual </a:t>
              </a:r>
              <a:r>
                <a:rPr lang="en-CA" sz="1200" dirty="0" smtClean="0">
                  <a:solidFill>
                    <a:schemeClr val="tx1"/>
                  </a:solidFill>
                </a:rPr>
                <a:t>machines.</a:t>
              </a:r>
              <a:endParaRPr lang="en-CA" sz="1200" dirty="0">
                <a:solidFill>
                  <a:schemeClr val="tx1"/>
                </a:solidFill>
              </a:endParaRPr>
            </a:p>
            <a:p>
              <a:pPr marL="171450" indent="-171450" fontAlgn="base">
                <a:buFont typeface="Arial" panose="020B0604020202020204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Allegedly, the FireEye team in Bangalore sent the US security team multiple breach notifications on November 30</a:t>
              </a:r>
              <a:r>
                <a:rPr lang="en-CA" sz="12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CA" sz="1200" dirty="0" smtClean="0">
                  <a:solidFill>
                    <a:schemeClr val="tx1"/>
                  </a:solidFill>
                </a:rPr>
                <a:t> and December 2</a:t>
              </a:r>
              <a:r>
                <a:rPr lang="en-CA" sz="1200" baseline="30000" dirty="0" smtClean="0">
                  <a:solidFill>
                    <a:schemeClr val="tx1"/>
                  </a:solidFill>
                </a:rPr>
                <a:t>nd</a:t>
              </a:r>
              <a:r>
                <a:rPr lang="en-CA" sz="1200" dirty="0" smtClean="0">
                  <a:solidFill>
                    <a:schemeClr val="tx1"/>
                  </a:solidFill>
                </a:rPr>
                <a:t>, well before the intruders gained access to the credit card data.</a:t>
              </a:r>
              <a:endParaRPr lang="en-CA" sz="1200" dirty="0">
                <a:solidFill>
                  <a:schemeClr val="tx1"/>
                </a:solidFill>
              </a:endParaRPr>
            </a:p>
            <a:p>
              <a:pPr marL="171450" indent="-171450" fontAlgn="base">
                <a:buFont typeface="Arial" panose="020B0604020202020204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Upon receiving an alert, Target’s security team should have followed the control process and investigated the situation further.</a:t>
              </a:r>
            </a:p>
            <a:p>
              <a:pPr marL="171450" indent="-171450" fontAlgn="base">
                <a:buFont typeface="Arial" panose="020B0604020202020204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Instead, the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alerts were allegedly disregarded and no action was taken. 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43550" y="2724151"/>
              <a:ext cx="3295650" cy="116293"/>
            </a:xfrm>
            <a:prstGeom prst="rect">
              <a:avLst/>
            </a:prstGeom>
            <a:solidFill>
              <a:srgbClr val="5A7D5C"/>
            </a:solidFill>
            <a:ln w="12700">
              <a:solidFill>
                <a:srgbClr val="5A7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chemeClr val="bg1"/>
                  </a:solidFill>
                </a:rPr>
                <a:t>Complication</a:t>
              </a:r>
              <a:endParaRPr lang="en-CA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33"/>
          <p:cNvGrpSpPr/>
          <p:nvPr/>
        </p:nvGrpSpPr>
        <p:grpSpPr>
          <a:xfrm>
            <a:off x="6284907" y="2542036"/>
            <a:ext cx="2571569" cy="3661915"/>
            <a:chOff x="5543549" y="2724151"/>
            <a:chExt cx="3295651" cy="1498989"/>
          </a:xfrm>
        </p:grpSpPr>
        <p:sp>
          <p:nvSpPr>
            <p:cNvPr id="15" name="Rectangle 14"/>
            <p:cNvSpPr/>
            <p:nvPr/>
          </p:nvSpPr>
          <p:spPr>
            <a:xfrm>
              <a:off x="5543549" y="2842055"/>
              <a:ext cx="3295651" cy="13810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15888" indent="-115888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CA" sz="1200" dirty="0">
                  <a:solidFill>
                    <a:schemeClr val="tx1"/>
                  </a:solidFill>
                </a:rPr>
                <a:t>T</a:t>
              </a:r>
              <a:r>
                <a:rPr lang="en-CA" sz="1200" dirty="0" smtClean="0">
                  <a:solidFill>
                    <a:schemeClr val="tx1"/>
                  </a:solidFill>
                </a:rPr>
                <a:t>he </a:t>
              </a:r>
              <a:r>
                <a:rPr lang="en-CA" sz="1200" dirty="0">
                  <a:solidFill>
                    <a:schemeClr val="tx1"/>
                  </a:solidFill>
                </a:rPr>
                <a:t>hackers </a:t>
              </a:r>
              <a:r>
                <a:rPr lang="en-CA" sz="1200" dirty="0" smtClean="0">
                  <a:solidFill>
                    <a:schemeClr val="tx1"/>
                  </a:solidFill>
                </a:rPr>
                <a:t>had </a:t>
              </a:r>
              <a:r>
                <a:rPr lang="en-CA" sz="1200" dirty="0">
                  <a:solidFill>
                    <a:schemeClr val="tx1"/>
                  </a:solidFill>
                </a:rPr>
                <a:t>2 weeks of unrestricted access </a:t>
              </a:r>
              <a:r>
                <a:rPr lang="en-CA" sz="1200" dirty="0" smtClean="0">
                  <a:solidFill>
                    <a:schemeClr val="tx1"/>
                  </a:solidFill>
                </a:rPr>
                <a:t>to credit card data before </a:t>
              </a:r>
              <a:r>
                <a:rPr lang="en-CA" sz="1200" dirty="0">
                  <a:solidFill>
                    <a:schemeClr val="tx1"/>
                  </a:solidFill>
                </a:rPr>
                <a:t>the company was notified of the breach by federal investigators on December </a:t>
              </a:r>
              <a:r>
                <a:rPr lang="en-CA" sz="1200" dirty="0" smtClean="0">
                  <a:solidFill>
                    <a:schemeClr val="tx1"/>
                  </a:solidFill>
                </a:rPr>
                <a:t>12</a:t>
              </a:r>
              <a:r>
                <a:rPr lang="en-CA" sz="12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CA" sz="1200" dirty="0" smtClean="0">
                  <a:solidFill>
                    <a:schemeClr val="tx1"/>
                  </a:solidFill>
                </a:rPr>
                <a:t>.</a:t>
              </a:r>
              <a:endParaRPr lang="en-CA" sz="1200" dirty="0">
                <a:solidFill>
                  <a:schemeClr val="tx1"/>
                </a:solidFill>
              </a:endParaRPr>
            </a:p>
            <a:p>
              <a:pPr marL="115888" indent="-115888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CA" sz="1200" b="1" dirty="0" smtClean="0">
                  <a:solidFill>
                    <a:schemeClr val="tx1"/>
                  </a:solidFill>
                </a:rPr>
                <a:t>40 </a:t>
              </a:r>
              <a:r>
                <a:rPr lang="en-CA" sz="1200" b="1" dirty="0">
                  <a:solidFill>
                    <a:schemeClr val="tx1"/>
                  </a:solidFill>
                </a:rPr>
                <a:t>million </a:t>
              </a:r>
              <a:r>
                <a:rPr lang="en-CA" sz="1200" dirty="0">
                  <a:solidFill>
                    <a:schemeClr val="tx1"/>
                  </a:solidFill>
                </a:rPr>
                <a:t>credit and debit card numbers </a:t>
              </a:r>
              <a:r>
                <a:rPr lang="en-CA" sz="1200" dirty="0" smtClean="0">
                  <a:solidFill>
                    <a:schemeClr val="tx1"/>
                  </a:solidFill>
                </a:rPr>
                <a:t>were stolen along </a:t>
              </a:r>
              <a:r>
                <a:rPr lang="en-CA" sz="1200" dirty="0">
                  <a:solidFill>
                    <a:schemeClr val="tx1"/>
                  </a:solidFill>
                </a:rPr>
                <a:t>with the personal information of an estimated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70</a:t>
              </a:r>
              <a:r>
                <a:rPr lang="en-CA" sz="1200" dirty="0" smtClean="0">
                  <a:solidFill>
                    <a:schemeClr val="tx1"/>
                  </a:solidFill>
                </a:rPr>
                <a:t>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million </a:t>
              </a:r>
              <a:r>
                <a:rPr lang="en-CA" sz="1200" dirty="0" smtClean="0">
                  <a:solidFill>
                    <a:schemeClr val="tx1"/>
                  </a:solidFill>
                </a:rPr>
                <a:t>people.</a:t>
              </a:r>
              <a:endParaRPr lang="en-CA" sz="1200" dirty="0">
                <a:solidFill>
                  <a:schemeClr val="tx1"/>
                </a:solidFill>
              </a:endParaRPr>
            </a:p>
            <a:p>
              <a:pPr marL="115888" indent="-115888" algn="l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CA" sz="1200" dirty="0" smtClean="0">
                  <a:solidFill>
                    <a:schemeClr val="tx1"/>
                  </a:solidFill>
                </a:rPr>
                <a:t>Target faces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fines </a:t>
              </a:r>
              <a:r>
                <a:rPr lang="en-CA" sz="1200" dirty="0" smtClean="0">
                  <a:solidFill>
                    <a:schemeClr val="tx1"/>
                  </a:solidFill>
                </a:rPr>
                <a:t>of between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$400 million </a:t>
              </a:r>
              <a:r>
                <a:rPr lang="en-CA" sz="1200" dirty="0" smtClean="0">
                  <a:solidFill>
                    <a:schemeClr val="tx1"/>
                  </a:solidFill>
                </a:rPr>
                <a:t>and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 $1.1 billion.</a:t>
              </a:r>
            </a:p>
            <a:p>
              <a:pPr marL="115888" indent="-115888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CA" sz="1200" b="1" dirty="0" smtClean="0">
                  <a:solidFill>
                    <a:schemeClr val="tx1"/>
                  </a:solidFill>
                </a:rPr>
                <a:t>Beth </a:t>
              </a:r>
              <a:r>
                <a:rPr lang="en-CA" sz="1200" b="1" dirty="0">
                  <a:solidFill>
                    <a:schemeClr val="tx1"/>
                  </a:solidFill>
                </a:rPr>
                <a:t>Jacob, </a:t>
              </a:r>
              <a:r>
                <a:rPr lang="en-CA" sz="1200" b="1" dirty="0" smtClean="0">
                  <a:solidFill>
                    <a:schemeClr val="tx1"/>
                  </a:solidFill>
                </a:rPr>
                <a:t>CIO, and Gregg Steinhafel, Chairman and CEO, lost their jobs.</a:t>
              </a:r>
              <a:endParaRPr lang="en-CA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43550" y="2724151"/>
              <a:ext cx="3295650" cy="116293"/>
            </a:xfrm>
            <a:prstGeom prst="rect">
              <a:avLst/>
            </a:prstGeom>
            <a:solidFill>
              <a:srgbClr val="007698"/>
            </a:solidFill>
            <a:ln w="12700">
              <a:solidFill>
                <a:srgbClr val="0076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chemeClr val="bg1"/>
                  </a:solidFill>
                </a:rPr>
                <a:t>Consequences</a:t>
              </a:r>
              <a:endParaRPr lang="en-CA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Chevron 20"/>
          <p:cNvSpPr/>
          <p:nvPr/>
        </p:nvSpPr>
        <p:spPr>
          <a:xfrm>
            <a:off x="2869190" y="3724012"/>
            <a:ext cx="257096" cy="588373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020687" y="3724012"/>
            <a:ext cx="257096" cy="588373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9174" y="1370260"/>
            <a:ext cx="6775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Retail </a:t>
            </a:r>
            <a:r>
              <a:rPr lang="en-CA" sz="1400" dirty="0" smtClean="0"/>
              <a:t>giant, Target, </a:t>
            </a:r>
            <a:r>
              <a:rPr lang="en-CA" sz="1400" dirty="0"/>
              <a:t>experienced one of the biggest credit card breaches in history in December 2013. </a:t>
            </a:r>
            <a:endParaRPr lang="en-C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 smtClean="0"/>
              <a:t>The breach was due to employees’ violation of control procedures that left the entire control system ineffective.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3191" y="6223930"/>
            <a:ext cx="6193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Source: Missed Alarms and 40 Million Stolen Credit Card Numbers: How Target Blew It. Bloomberg L.P.</a:t>
            </a:r>
          </a:p>
        </p:txBody>
      </p:sp>
    </p:spTree>
    <p:extLst>
      <p:ext uri="{BB962C8B-B14F-4D97-AF65-F5344CB8AC3E}">
        <p14:creationId xmlns:p14="http://schemas.microsoft.com/office/powerpoint/2010/main" val="2730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043" y="1421029"/>
            <a:ext cx="7705505" cy="4370700"/>
          </a:xfrm>
          <a:prstGeom prst="rect">
            <a:avLst/>
          </a:prstGeom>
        </p:spPr>
      </p:pic>
      <p:sp>
        <p:nvSpPr>
          <p:cNvPr id="69" name="Rectangle 68">
            <a:hlinkClick r:id="rId3"/>
          </p:cNvPr>
          <p:cNvSpPr/>
          <p:nvPr/>
        </p:nvSpPr>
        <p:spPr>
          <a:xfrm>
            <a:off x="743961" y="172334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>
            <a:hlinkClick r:id="rId4"/>
          </p:cNvPr>
          <p:cNvSpPr/>
          <p:nvPr/>
        </p:nvSpPr>
        <p:spPr>
          <a:xfrm>
            <a:off x="743961" y="238984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>
            <a:hlinkClick r:id="rId5"/>
          </p:cNvPr>
          <p:cNvSpPr/>
          <p:nvPr/>
        </p:nvSpPr>
        <p:spPr>
          <a:xfrm>
            <a:off x="761305" y="29881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>
            <a:hlinkClick r:id="rId6"/>
          </p:cNvPr>
          <p:cNvSpPr/>
          <p:nvPr/>
        </p:nvSpPr>
        <p:spPr>
          <a:xfrm>
            <a:off x="1542490" y="304053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>
            <a:hlinkClick r:id="rId7"/>
          </p:cNvPr>
          <p:cNvSpPr/>
          <p:nvPr/>
        </p:nvSpPr>
        <p:spPr>
          <a:xfrm>
            <a:off x="1527650" y="237380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Rectangle 73">
            <a:hlinkClick r:id="rId8"/>
          </p:cNvPr>
          <p:cNvSpPr/>
          <p:nvPr/>
        </p:nvSpPr>
        <p:spPr>
          <a:xfrm>
            <a:off x="751761" y="36259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>
            <a:hlinkClick r:id="rId9"/>
          </p:cNvPr>
          <p:cNvSpPr/>
          <p:nvPr/>
        </p:nvSpPr>
        <p:spPr>
          <a:xfrm>
            <a:off x="743961" y="447251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Rectangle 75">
            <a:hlinkClick r:id="rId9"/>
          </p:cNvPr>
          <p:cNvSpPr/>
          <p:nvPr/>
        </p:nvSpPr>
        <p:spPr>
          <a:xfrm>
            <a:off x="756226" y="4268945"/>
            <a:ext cx="690773" cy="558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>
            <a:hlinkClick r:id="rId10"/>
          </p:cNvPr>
          <p:cNvSpPr/>
          <p:nvPr/>
        </p:nvSpPr>
        <p:spPr>
          <a:xfrm>
            <a:off x="753192" y="49175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>
            <a:hlinkClick r:id="rId11"/>
          </p:cNvPr>
          <p:cNvSpPr/>
          <p:nvPr/>
        </p:nvSpPr>
        <p:spPr>
          <a:xfrm>
            <a:off x="1528664" y="426752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>
            <a:hlinkClick r:id="rId12"/>
          </p:cNvPr>
          <p:cNvSpPr/>
          <p:nvPr/>
        </p:nvSpPr>
        <p:spPr>
          <a:xfrm>
            <a:off x="1526014" y="489128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hlinkClick r:id="rId13"/>
          </p:cNvPr>
          <p:cNvSpPr/>
          <p:nvPr/>
        </p:nvSpPr>
        <p:spPr>
          <a:xfrm>
            <a:off x="2286489" y="2980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hlinkClick r:id="rId14"/>
          </p:cNvPr>
          <p:cNvSpPr/>
          <p:nvPr/>
        </p:nvSpPr>
        <p:spPr>
          <a:xfrm>
            <a:off x="2292982" y="362690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81">
            <a:hlinkClick r:id="rId15"/>
          </p:cNvPr>
          <p:cNvSpPr/>
          <p:nvPr/>
        </p:nvSpPr>
        <p:spPr>
          <a:xfrm>
            <a:off x="2303272" y="42471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hlinkClick r:id="rId16"/>
          </p:cNvPr>
          <p:cNvSpPr/>
          <p:nvPr/>
        </p:nvSpPr>
        <p:spPr>
          <a:xfrm>
            <a:off x="2286706" y="489105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>
            <a:hlinkClick r:id="rId17"/>
          </p:cNvPr>
          <p:cNvSpPr/>
          <p:nvPr/>
        </p:nvSpPr>
        <p:spPr>
          <a:xfrm>
            <a:off x="3060303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Rectangle 84">
            <a:hlinkClick r:id="rId18"/>
          </p:cNvPr>
          <p:cNvSpPr/>
          <p:nvPr/>
        </p:nvSpPr>
        <p:spPr>
          <a:xfrm>
            <a:off x="3052260" y="4256088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6" name="Rectangle 85">
            <a:hlinkClick r:id="rId19"/>
          </p:cNvPr>
          <p:cNvSpPr/>
          <p:nvPr/>
        </p:nvSpPr>
        <p:spPr>
          <a:xfrm>
            <a:off x="3046490" y="487910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Rectangle 86">
            <a:hlinkClick r:id="rId20"/>
          </p:cNvPr>
          <p:cNvSpPr/>
          <p:nvPr/>
        </p:nvSpPr>
        <p:spPr>
          <a:xfrm>
            <a:off x="3839732" y="36123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Rectangle 87">
            <a:hlinkClick r:id="rId21"/>
          </p:cNvPr>
          <p:cNvSpPr/>
          <p:nvPr/>
        </p:nvSpPr>
        <p:spPr>
          <a:xfrm>
            <a:off x="3825906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Rectangle 88">
            <a:hlinkClick r:id="rId22"/>
          </p:cNvPr>
          <p:cNvSpPr/>
          <p:nvPr/>
        </p:nvSpPr>
        <p:spPr>
          <a:xfrm>
            <a:off x="3846849" y="488088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Rectangle 89">
            <a:hlinkClick r:id="rId23"/>
          </p:cNvPr>
          <p:cNvSpPr/>
          <p:nvPr/>
        </p:nvSpPr>
        <p:spPr>
          <a:xfrm>
            <a:off x="4611083" y="362687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90">
            <a:hlinkClick r:id="rId24"/>
          </p:cNvPr>
          <p:cNvSpPr/>
          <p:nvPr/>
        </p:nvSpPr>
        <p:spPr>
          <a:xfrm>
            <a:off x="4619005" y="430708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Rectangle 91">
            <a:hlinkClick r:id="rId25"/>
          </p:cNvPr>
          <p:cNvSpPr/>
          <p:nvPr/>
        </p:nvSpPr>
        <p:spPr>
          <a:xfrm>
            <a:off x="4619970" y="486531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Rectangle 92">
            <a:hlinkClick r:id="rId26"/>
          </p:cNvPr>
          <p:cNvSpPr/>
          <p:nvPr/>
        </p:nvSpPr>
        <p:spPr>
          <a:xfrm>
            <a:off x="5409496" y="361264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Rectangle 93">
            <a:hlinkClick r:id="rId27"/>
          </p:cNvPr>
          <p:cNvSpPr/>
          <p:nvPr/>
        </p:nvSpPr>
        <p:spPr>
          <a:xfrm>
            <a:off x="1535924" y="3643102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Rectangle 94">
            <a:hlinkClick r:id="rId28"/>
          </p:cNvPr>
          <p:cNvSpPr/>
          <p:nvPr/>
        </p:nvSpPr>
        <p:spPr>
          <a:xfrm>
            <a:off x="5385179" y="298928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6" name="Rectangle 95">
            <a:hlinkClick r:id="rId29"/>
          </p:cNvPr>
          <p:cNvSpPr/>
          <p:nvPr/>
        </p:nvSpPr>
        <p:spPr>
          <a:xfrm>
            <a:off x="5371121" y="424213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Rectangle 96">
            <a:hlinkClick r:id="rId30"/>
          </p:cNvPr>
          <p:cNvSpPr/>
          <p:nvPr/>
        </p:nvSpPr>
        <p:spPr>
          <a:xfrm>
            <a:off x="5385179" y="4878044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Rectangle 97">
            <a:hlinkClick r:id="rId31"/>
          </p:cNvPr>
          <p:cNvSpPr/>
          <p:nvPr/>
        </p:nvSpPr>
        <p:spPr>
          <a:xfrm>
            <a:off x="6156533" y="23648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9" name="Rectangle 98">
            <a:hlinkClick r:id="rId32"/>
          </p:cNvPr>
          <p:cNvSpPr/>
          <p:nvPr/>
        </p:nvSpPr>
        <p:spPr>
          <a:xfrm>
            <a:off x="6155131" y="299372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" name="Rectangle 99">
            <a:hlinkClick r:id="rId33"/>
          </p:cNvPr>
          <p:cNvSpPr/>
          <p:nvPr/>
        </p:nvSpPr>
        <p:spPr>
          <a:xfrm>
            <a:off x="6152304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" name="Rectangle 100">
            <a:hlinkClick r:id="rId34"/>
          </p:cNvPr>
          <p:cNvSpPr/>
          <p:nvPr/>
        </p:nvSpPr>
        <p:spPr>
          <a:xfrm>
            <a:off x="6166663" y="427181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" name="Rectangle 101">
            <a:hlinkClick r:id="rId35"/>
          </p:cNvPr>
          <p:cNvSpPr/>
          <p:nvPr/>
        </p:nvSpPr>
        <p:spPr>
          <a:xfrm>
            <a:off x="6159324" y="489073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" name="Rectangle 102">
            <a:hlinkClick r:id="rId36"/>
          </p:cNvPr>
          <p:cNvSpPr/>
          <p:nvPr/>
        </p:nvSpPr>
        <p:spPr>
          <a:xfrm>
            <a:off x="6936485" y="173181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" name="Rectangle 103">
            <a:hlinkClick r:id="rId37"/>
          </p:cNvPr>
          <p:cNvSpPr/>
          <p:nvPr/>
        </p:nvSpPr>
        <p:spPr>
          <a:xfrm>
            <a:off x="6944302" y="234838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" name="Rectangle 104">
            <a:hlinkClick r:id="rId38"/>
          </p:cNvPr>
          <p:cNvSpPr/>
          <p:nvPr/>
        </p:nvSpPr>
        <p:spPr>
          <a:xfrm>
            <a:off x="6911773" y="3001061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6" name="Rectangle 105">
            <a:hlinkClick r:id="rId39"/>
          </p:cNvPr>
          <p:cNvSpPr/>
          <p:nvPr/>
        </p:nvSpPr>
        <p:spPr>
          <a:xfrm>
            <a:off x="6933487" y="363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7" name="Rectangle 106">
            <a:hlinkClick r:id="rId40"/>
          </p:cNvPr>
          <p:cNvSpPr/>
          <p:nvPr/>
        </p:nvSpPr>
        <p:spPr>
          <a:xfrm>
            <a:off x="6928773" y="425949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8" name="Rectangle 107">
            <a:hlinkClick r:id="rId41"/>
          </p:cNvPr>
          <p:cNvSpPr/>
          <p:nvPr/>
        </p:nvSpPr>
        <p:spPr>
          <a:xfrm>
            <a:off x="6929671" y="4883657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9" name="Rectangle 108">
            <a:hlinkClick r:id="rId42"/>
          </p:cNvPr>
          <p:cNvSpPr/>
          <p:nvPr/>
        </p:nvSpPr>
        <p:spPr>
          <a:xfrm>
            <a:off x="7707357" y="1740160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0" name="Rectangle 109">
            <a:hlinkClick r:id="rId43"/>
          </p:cNvPr>
          <p:cNvSpPr/>
          <p:nvPr/>
        </p:nvSpPr>
        <p:spPr>
          <a:xfrm>
            <a:off x="7706286" y="235812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>
            <a:hlinkClick r:id="rId44"/>
          </p:cNvPr>
          <p:cNvSpPr/>
          <p:nvPr/>
        </p:nvSpPr>
        <p:spPr>
          <a:xfrm>
            <a:off x="7717843" y="3008553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" name="Rectangle 111">
            <a:hlinkClick r:id="rId45"/>
          </p:cNvPr>
          <p:cNvSpPr/>
          <p:nvPr/>
        </p:nvSpPr>
        <p:spPr>
          <a:xfrm>
            <a:off x="7717305" y="3623755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>
            <a:hlinkClick r:id="rId46"/>
          </p:cNvPr>
          <p:cNvSpPr/>
          <p:nvPr/>
        </p:nvSpPr>
        <p:spPr>
          <a:xfrm>
            <a:off x="7690883" y="4279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4" name="Rectangle 113">
            <a:hlinkClick r:id="rId47"/>
          </p:cNvPr>
          <p:cNvSpPr/>
          <p:nvPr/>
        </p:nvSpPr>
        <p:spPr>
          <a:xfrm>
            <a:off x="7654620" y="4898266"/>
            <a:ext cx="730087" cy="586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8006"/>
            <a:ext cx="914399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333333"/>
                </a:solidFill>
              </a:rPr>
              <a:t>Dive </a:t>
            </a:r>
            <a:r>
              <a:rPr lang="en-CA" sz="2400" b="1" dirty="0" smtClean="0">
                <a:solidFill>
                  <a:srgbClr val="333333"/>
                </a:solidFill>
              </a:rPr>
              <a:t>Deeper </a:t>
            </a:r>
            <a:r>
              <a:rPr lang="en-CA" sz="2400" b="1" dirty="0">
                <a:solidFill>
                  <a:srgbClr val="333333"/>
                </a:solidFill>
              </a:rPr>
              <a:t>I</a:t>
            </a:r>
            <a:r>
              <a:rPr lang="en-CA" sz="2400" b="1" dirty="0" smtClean="0">
                <a:solidFill>
                  <a:srgbClr val="333333"/>
                </a:solidFill>
              </a:rPr>
              <a:t>nto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ur Research </a:t>
            </a:r>
          </a:p>
          <a:p>
            <a:pPr algn="ctr"/>
            <a:r>
              <a:rPr lang="en-CA" sz="2400" b="1" dirty="0" smtClean="0">
                <a:solidFill>
                  <a:srgbClr val="333333"/>
                </a:solidFill>
              </a:rPr>
              <a:t>by Clicking </a:t>
            </a:r>
            <a:r>
              <a:rPr lang="en-CA" sz="2400" b="1" dirty="0">
                <a:solidFill>
                  <a:srgbClr val="333333"/>
                </a:solidFill>
              </a:rPr>
              <a:t>O</a:t>
            </a:r>
            <a:r>
              <a:rPr lang="en-CA" sz="2400" b="1" dirty="0" smtClean="0">
                <a:solidFill>
                  <a:srgbClr val="333333"/>
                </a:solidFill>
              </a:rPr>
              <a:t>ne </a:t>
            </a:r>
            <a:r>
              <a:rPr lang="en-CA" sz="2400" b="1" dirty="0">
                <a:solidFill>
                  <a:srgbClr val="333333"/>
                </a:solidFill>
              </a:rPr>
              <a:t>of the </a:t>
            </a:r>
            <a:r>
              <a:rPr lang="en-CA" sz="2400" b="1" dirty="0" smtClean="0">
                <a:solidFill>
                  <a:srgbClr val="333333"/>
                </a:solidFill>
              </a:rPr>
              <a:t>Elements Below</a:t>
            </a:r>
            <a:endParaRPr lang="en-CA" sz="1200" dirty="0" smtClean="0">
              <a:solidFill>
                <a:srgbClr val="333333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6476" y="6097277"/>
            <a:ext cx="7840920" cy="44627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rgbClr val="333333"/>
                </a:solidFill>
                <a:ea typeface="Roboto" panose="02000000000000000000" pitchFamily="2" charset="0"/>
              </a:rPr>
              <a:t>Find out how Info-Tech makes your job easier.  	  </a:t>
            </a:r>
            <a:r>
              <a:rPr lang="en-CA" sz="1100" b="1" dirty="0" smtClean="0">
                <a:solidFill>
                  <a:srgbClr val="96B8D2">
                    <a:lumMod val="50000"/>
                  </a:srgbClr>
                </a:solidFill>
                <a:ea typeface="Roboto" panose="02000000000000000000" pitchFamily="2" charset="0"/>
              </a:rPr>
              <a:t>Contact Us Today:</a:t>
            </a:r>
            <a:r>
              <a:rPr lang="en-CA" sz="1100" b="1" dirty="0" smtClean="0">
                <a:solidFill>
                  <a:srgbClr val="333333"/>
                </a:solidFill>
                <a:ea typeface="Roboto" panose="02000000000000000000" pitchFamily="2" charset="0"/>
              </a:rPr>
              <a:t> </a:t>
            </a:r>
            <a:r>
              <a:rPr lang="en-CA" sz="1100" dirty="0" smtClean="0">
                <a:solidFill>
                  <a:srgbClr val="333333"/>
                </a:solidFill>
              </a:rPr>
              <a:t>Toll-Free </a:t>
            </a:r>
            <a:r>
              <a:rPr lang="en-CA" sz="1100" dirty="0">
                <a:solidFill>
                  <a:srgbClr val="333333"/>
                </a:solidFill>
              </a:rPr>
              <a:t>(US &amp; Canada</a:t>
            </a:r>
            <a:r>
              <a:rPr lang="en-CA" sz="1100" dirty="0" smtClean="0">
                <a:solidFill>
                  <a:srgbClr val="333333"/>
                </a:solidFill>
              </a:rPr>
              <a:t>): </a:t>
            </a:r>
            <a:r>
              <a:rPr lang="en-CA" sz="1100" b="1" dirty="0" smtClean="0">
                <a:solidFill>
                  <a:srgbClr val="333333"/>
                </a:solidFill>
              </a:rPr>
              <a:t>1-888-670-8889</a:t>
            </a:r>
            <a:endParaRPr lang="en-CA" sz="1100" b="1" dirty="0">
              <a:solidFill>
                <a:srgbClr val="333333"/>
              </a:solidFill>
            </a:endParaRPr>
          </a:p>
          <a:p>
            <a:r>
              <a:rPr lang="en-CA" sz="1200" dirty="0" smtClean="0">
                <a:solidFill>
                  <a:srgbClr val="333333"/>
                </a:solidFill>
                <a:ea typeface="Roboto" panose="02000000000000000000" pitchFamily="2" charset="0"/>
              </a:rPr>
              <a:t>					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100649" y="1631093"/>
            <a:ext cx="4390767" cy="109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 smtClean="0"/>
              <a:t>This Research will Help you Prevent or Resolve the Following Situations: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This Research Will Help You: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solidFill>
            <a:srgbClr val="007698"/>
          </a:solidFill>
        </p:spPr>
        <p:txBody>
          <a:bodyPr/>
          <a:lstStyle/>
          <a:p>
            <a:r>
              <a:rPr lang="en-US" dirty="0" smtClean="0"/>
              <a:t>This Research is Designed For: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smtClean="0"/>
              <a:t>CIO.</a:t>
            </a:r>
            <a:endParaRPr lang="en-CA" dirty="0"/>
          </a:p>
          <a:p>
            <a:r>
              <a:rPr lang="en-CA" dirty="0"/>
              <a:t>The CIO’s direct reports and persons responsible for information security and </a:t>
            </a:r>
            <a:r>
              <a:rPr lang="en-CA" dirty="0" smtClean="0"/>
              <a:t>compliance.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24105" y="1530350"/>
            <a:ext cx="4253193" cy="16938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Assess your need for controls and identify the most significant gaps in control </a:t>
            </a:r>
            <a:r>
              <a:rPr lang="en-US" dirty="0" smtClean="0"/>
              <a:t>coverage.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Implement the appropriate level of control to match </a:t>
            </a:r>
            <a:r>
              <a:rPr lang="en-US" dirty="0" smtClean="0"/>
              <a:t>the determined </a:t>
            </a:r>
            <a:r>
              <a:rPr lang="en-US" dirty="0"/>
              <a:t>level of </a:t>
            </a:r>
            <a:r>
              <a:rPr lang="en-US" dirty="0" smtClean="0"/>
              <a:t>risk.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Document controls.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Monitor </a:t>
            </a:r>
            <a:r>
              <a:rPr lang="en-US" dirty="0"/>
              <a:t>and measure the effectiveness of your internal </a:t>
            </a:r>
            <a:r>
              <a:rPr lang="en-US" dirty="0" smtClean="0"/>
              <a:t>controls to adapt to changing risks.</a:t>
            </a:r>
          </a:p>
          <a:p>
            <a:pPr>
              <a:spcBef>
                <a:spcPts val="0"/>
              </a:spcBef>
            </a:pPr>
            <a:r>
              <a:rPr lang="en-US" dirty="0"/>
              <a:t>Prove to auditors that IT </a:t>
            </a:r>
            <a:r>
              <a:rPr lang="en-US" dirty="0" smtClean="0"/>
              <a:t>has an effective system of internal controls.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CA" dirty="0"/>
              <a:t>High Risk Operations: </a:t>
            </a:r>
            <a:r>
              <a:rPr lang="en-CA" dirty="0" smtClean="0"/>
              <a:t>Risks that could damage the business are not being mitigated.</a:t>
            </a:r>
            <a:endParaRPr lang="en-CA" dirty="0"/>
          </a:p>
          <a:p>
            <a:pPr lvl="0"/>
            <a:r>
              <a:rPr lang="en-CA" dirty="0" smtClean="0"/>
              <a:t>Lack </a:t>
            </a:r>
            <a:r>
              <a:rPr lang="en-CA" dirty="0"/>
              <a:t>of Clarity: We don’t know what our controls are. There is no documentation and processes differ from business unit to business unit.</a:t>
            </a:r>
          </a:p>
          <a:p>
            <a:r>
              <a:rPr lang="en-CA" dirty="0"/>
              <a:t>Lack of Adherence: Effective </a:t>
            </a:r>
            <a:r>
              <a:rPr lang="en-CA" dirty="0" smtClean="0"/>
              <a:t>internal </a:t>
            </a:r>
            <a:r>
              <a:rPr lang="en-CA" dirty="0"/>
              <a:t>controls exist, but no one follows them. </a:t>
            </a:r>
          </a:p>
          <a:p>
            <a:pPr lvl="0"/>
            <a:r>
              <a:rPr lang="en-CA" dirty="0"/>
              <a:t>Lack of Effectiveness: We have controls in place that are followed, but they seem to be ineffective or we don’t know how effective they are.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6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</a:t>
            </a:r>
            <a:r>
              <a:rPr lang="en-US" dirty="0" smtClean="0"/>
              <a:t>Summary</a:t>
            </a:r>
            <a:r>
              <a:rPr lang="en-US" dirty="0"/>
              <a:t>: </a:t>
            </a:r>
            <a:r>
              <a:rPr lang="en-US" dirty="0" smtClean="0"/>
              <a:t>Establish an Effective System of Internal </a:t>
            </a:r>
            <a:r>
              <a:rPr lang="en-US" dirty="0"/>
              <a:t>IT Controls to </a:t>
            </a:r>
            <a:r>
              <a:rPr lang="en-US" dirty="0" smtClean="0"/>
              <a:t>Mitigate Risks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5869" y="2987067"/>
            <a:ext cx="5248656" cy="1242396"/>
          </a:xfrm>
        </p:spPr>
        <p:txBody>
          <a:bodyPr/>
          <a:lstStyle/>
          <a:p>
            <a:pPr marL="180975" lvl="1">
              <a:buSzPct val="120000"/>
              <a:buFont typeface="Arial" pitchFamily="34" charset="0"/>
              <a:buChar char="•"/>
            </a:pPr>
            <a:r>
              <a:rPr lang="en-US" dirty="0"/>
              <a:t>Deficiencies in controls could result in a serious </a:t>
            </a:r>
            <a:r>
              <a:rPr lang="en-US" dirty="0" smtClean="0"/>
              <a:t>breach </a:t>
            </a:r>
            <a:r>
              <a:rPr lang="en-US" dirty="0"/>
              <a:t>for the </a:t>
            </a:r>
            <a:r>
              <a:rPr lang="en-US" dirty="0" smtClean="0"/>
              <a:t>company, </a:t>
            </a:r>
            <a:r>
              <a:rPr lang="en-US" dirty="0"/>
              <a:t>or </a:t>
            </a:r>
            <a:r>
              <a:rPr lang="en-US" dirty="0" smtClean="0"/>
              <a:t>worse – your </a:t>
            </a:r>
            <a:r>
              <a:rPr lang="en-US" dirty="0"/>
              <a:t>job.</a:t>
            </a:r>
          </a:p>
          <a:p>
            <a:pPr lvl="1"/>
            <a:r>
              <a:rPr lang="en-US" dirty="0" smtClean="0"/>
              <a:t>Despite these drastic consequences, improving the system of internal controls remains </a:t>
            </a:r>
            <a:r>
              <a:rPr lang="en-US" dirty="0"/>
              <a:t>a low priority for many IT organizations and their </a:t>
            </a:r>
            <a:r>
              <a:rPr lang="en-US" dirty="0" smtClean="0"/>
              <a:t>leaders.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5869" y="4498596"/>
            <a:ext cx="8613648" cy="1902203"/>
          </a:xfrm>
        </p:spPr>
        <p:txBody>
          <a:bodyPr/>
          <a:lstStyle/>
          <a:p>
            <a:r>
              <a:rPr lang="en-CA" dirty="0" smtClean="0"/>
              <a:t>Assess </a:t>
            </a:r>
            <a:r>
              <a:rPr lang="en-CA" dirty="0">
                <a:solidFill>
                  <a:srgbClr val="333333"/>
                </a:solidFill>
              </a:rPr>
              <a:t>your control system from both a </a:t>
            </a:r>
            <a:r>
              <a:rPr lang="en-CA" dirty="0" smtClean="0">
                <a:solidFill>
                  <a:srgbClr val="333333"/>
                </a:solidFill>
              </a:rPr>
              <a:t>risk-based </a:t>
            </a:r>
            <a:r>
              <a:rPr lang="en-CA" dirty="0">
                <a:solidFill>
                  <a:srgbClr val="333333"/>
                </a:solidFill>
              </a:rPr>
              <a:t>approach (top-down) and a </a:t>
            </a:r>
            <a:r>
              <a:rPr lang="en-CA" dirty="0" smtClean="0">
                <a:solidFill>
                  <a:srgbClr val="333333"/>
                </a:solidFill>
              </a:rPr>
              <a:t>business-process </a:t>
            </a:r>
            <a:r>
              <a:rPr lang="en-CA" dirty="0">
                <a:solidFill>
                  <a:srgbClr val="333333"/>
                </a:solidFill>
              </a:rPr>
              <a:t>approach (bottom-up) to ensure comprehensive coverage. If you only take one </a:t>
            </a:r>
            <a:r>
              <a:rPr lang="en-CA" dirty="0" smtClean="0">
                <a:solidFill>
                  <a:srgbClr val="333333"/>
                </a:solidFill>
              </a:rPr>
              <a:t>approach, </a:t>
            </a:r>
            <a:r>
              <a:rPr lang="en-CA" dirty="0">
                <a:solidFill>
                  <a:srgbClr val="333333"/>
                </a:solidFill>
              </a:rPr>
              <a:t>you will inevitably miss areas where control is needed. </a:t>
            </a:r>
            <a:r>
              <a:rPr lang="en-CA" b="1" dirty="0">
                <a:solidFill>
                  <a:srgbClr val="333333"/>
                </a:solidFill>
              </a:rPr>
              <a:t>(Please note that the </a:t>
            </a:r>
            <a:r>
              <a:rPr lang="en-CA" b="1" dirty="0" smtClean="0">
                <a:solidFill>
                  <a:srgbClr val="333333"/>
                </a:solidFill>
              </a:rPr>
              <a:t>scope </a:t>
            </a:r>
            <a:r>
              <a:rPr lang="en-CA" b="1" dirty="0">
                <a:solidFill>
                  <a:srgbClr val="333333"/>
                </a:solidFill>
              </a:rPr>
              <a:t>of this blueprint will focus solely on the </a:t>
            </a:r>
            <a:r>
              <a:rPr lang="en-CA" b="1" dirty="0" smtClean="0">
                <a:solidFill>
                  <a:srgbClr val="333333"/>
                </a:solidFill>
              </a:rPr>
              <a:t>risk-based </a:t>
            </a:r>
            <a:r>
              <a:rPr lang="en-CA" b="1" dirty="0">
                <a:solidFill>
                  <a:srgbClr val="333333"/>
                </a:solidFill>
              </a:rPr>
              <a:t>approach.)</a:t>
            </a:r>
            <a:endParaRPr lang="en-CA" dirty="0">
              <a:solidFill>
                <a:srgbClr val="333333"/>
              </a:solidFill>
            </a:endParaRPr>
          </a:p>
          <a:p>
            <a:r>
              <a:rPr lang="en-CA" dirty="0" smtClean="0">
                <a:solidFill>
                  <a:srgbClr val="333333"/>
                </a:solidFill>
              </a:rPr>
              <a:t>Establish different types of controls dependent on the severity of the risk; the combination of types of controls will differ to ensure the level of control matches the determined level of risk.</a:t>
            </a:r>
          </a:p>
          <a:p>
            <a:r>
              <a:rPr lang="en-CA" dirty="0" smtClean="0">
                <a:solidFill>
                  <a:srgbClr val="333333"/>
                </a:solidFill>
              </a:rPr>
              <a:t>Document your controls; an </a:t>
            </a:r>
            <a:r>
              <a:rPr lang="en-CA" dirty="0">
                <a:solidFill>
                  <a:srgbClr val="333333"/>
                </a:solidFill>
              </a:rPr>
              <a:t>undocumented control is not a control at all. Proof of existence is a crucial aspect of the </a:t>
            </a:r>
            <a:r>
              <a:rPr lang="en-CA" dirty="0" smtClean="0">
                <a:solidFill>
                  <a:srgbClr val="333333"/>
                </a:solidFill>
              </a:rPr>
              <a:t>audit.</a:t>
            </a:r>
          </a:p>
          <a:p>
            <a:r>
              <a:rPr lang="en-CA" dirty="0" smtClean="0">
                <a:solidFill>
                  <a:srgbClr val="333333"/>
                </a:solidFill>
              </a:rPr>
              <a:t>Perform regular assessments of your system of internal controls. The </a:t>
            </a:r>
            <a:r>
              <a:rPr lang="en-CA" dirty="0">
                <a:solidFill>
                  <a:srgbClr val="333333"/>
                </a:solidFill>
              </a:rPr>
              <a:t>balance between risks and related controls is constantly </a:t>
            </a:r>
            <a:r>
              <a:rPr lang="en-CA" dirty="0" smtClean="0">
                <a:solidFill>
                  <a:srgbClr val="333333"/>
                </a:solidFill>
              </a:rPr>
              <a:t>changing; risks </a:t>
            </a:r>
            <a:r>
              <a:rPr lang="en-CA" dirty="0">
                <a:solidFill>
                  <a:srgbClr val="333333"/>
                </a:solidFill>
              </a:rPr>
              <a:t>need to be re-assessed and controls adjusted on a continuous cycle.</a:t>
            </a:r>
          </a:p>
          <a:p>
            <a:r>
              <a:rPr lang="en-CA" dirty="0" smtClean="0">
                <a:solidFill>
                  <a:srgbClr val="333333"/>
                </a:solidFill>
              </a:rPr>
              <a:t>Present artifacts </a:t>
            </a:r>
            <a:r>
              <a:rPr lang="en-CA" dirty="0">
                <a:solidFill>
                  <a:srgbClr val="333333"/>
                </a:solidFill>
              </a:rPr>
              <a:t>to </a:t>
            </a:r>
            <a:r>
              <a:rPr lang="en-CA" dirty="0" smtClean="0">
                <a:solidFill>
                  <a:srgbClr val="333333"/>
                </a:solidFill>
              </a:rPr>
              <a:t>auditors to demonstrate </a:t>
            </a:r>
            <a:r>
              <a:rPr lang="en-CA" dirty="0">
                <a:solidFill>
                  <a:srgbClr val="333333"/>
                </a:solidFill>
              </a:rPr>
              <a:t>that IT has </a:t>
            </a:r>
            <a:r>
              <a:rPr lang="en-CA" dirty="0" smtClean="0">
                <a:solidFill>
                  <a:srgbClr val="333333"/>
                </a:solidFill>
              </a:rPr>
              <a:t>effective internal controls.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40416" y="1527747"/>
            <a:ext cx="3148014" cy="836311"/>
          </a:xfrm>
        </p:spPr>
        <p:txBody>
          <a:bodyPr/>
          <a:lstStyle/>
          <a:p>
            <a:r>
              <a:rPr lang="en-CA" dirty="0" smtClean="0"/>
              <a:t>You don’t need to implement every control. Maximize your risk mitigation at a low cost by focusing on your organization’s greatest risks.</a:t>
            </a:r>
            <a:endParaRPr lang="en-CA" dirty="0"/>
          </a:p>
        </p:txBody>
      </p:sp>
      <p:sp>
        <p:nvSpPr>
          <p:cNvPr id="3" name="Text Placeholder 2"/>
          <p:cNvSpPr>
            <a:spLocks/>
          </p:cNvSpPr>
          <p:nvPr/>
        </p:nvSpPr>
        <p:spPr>
          <a:xfrm>
            <a:off x="247848" y="1535364"/>
            <a:ext cx="5257800" cy="1078992"/>
          </a:xfrm>
          <a:prstGeom prst="rect">
            <a:avLst/>
          </a:prstGeo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 effective </a:t>
            </a:r>
            <a:r>
              <a:rPr lang="en-US" sz="1200" dirty="0" smtClean="0"/>
              <a:t>system </a:t>
            </a:r>
            <a:r>
              <a:rPr lang="en-US" sz="1200" dirty="0"/>
              <a:t>of internal IT controls helps the IT department </a:t>
            </a:r>
            <a:r>
              <a:rPr lang="en-US" sz="1200" dirty="0" smtClean="0"/>
              <a:t>operate </a:t>
            </a:r>
            <a:r>
              <a:rPr lang="en-US" sz="1200" dirty="0"/>
              <a:t>as intended by mitigating risks </a:t>
            </a:r>
            <a:r>
              <a:rPr lang="en-US" sz="1200" dirty="0" smtClean="0"/>
              <a:t>and </a:t>
            </a:r>
            <a:r>
              <a:rPr lang="en-US" sz="1200" dirty="0"/>
              <a:t>ensuring </a:t>
            </a:r>
            <a:r>
              <a:rPr lang="en-US" sz="1200" dirty="0" smtClean="0"/>
              <a:t>that </a:t>
            </a:r>
            <a:r>
              <a:rPr lang="en-US" sz="1200" dirty="0"/>
              <a:t>the </a:t>
            </a:r>
            <a:r>
              <a:rPr lang="en-US" sz="1200" dirty="0" smtClean="0"/>
              <a:t>organization </a:t>
            </a:r>
            <a:r>
              <a:rPr lang="en-US" sz="1200" dirty="0"/>
              <a:t>is in compliance </a:t>
            </a:r>
            <a:r>
              <a:rPr lang="en-US" sz="1200" dirty="0" smtClean="0"/>
              <a:t>with </a:t>
            </a:r>
            <a:r>
              <a:rPr lang="en-US" sz="1200" dirty="0"/>
              <a:t>applicable laws and regulations. It </a:t>
            </a:r>
            <a:r>
              <a:rPr lang="en-US" sz="1200" dirty="0" smtClean="0"/>
              <a:t> </a:t>
            </a:r>
            <a:r>
              <a:rPr lang="en-US" sz="1200" dirty="0"/>
              <a:t>also </a:t>
            </a:r>
            <a:r>
              <a:rPr lang="en-US" sz="1200" dirty="0" smtClean="0"/>
              <a:t>helps </a:t>
            </a:r>
            <a:r>
              <a:rPr lang="en-US" sz="1200" dirty="0"/>
              <a:t>to ensure </a:t>
            </a:r>
            <a:r>
              <a:rPr lang="en-US" sz="1200" dirty="0" smtClean="0"/>
              <a:t>confidentiality and integrity of </a:t>
            </a:r>
            <a:r>
              <a:rPr lang="en-US" sz="1200" dirty="0"/>
              <a:t>the most important asset – data.</a:t>
            </a:r>
          </a:p>
        </p:txBody>
      </p:sp>
      <p:sp>
        <p:nvSpPr>
          <p:cNvPr id="14" name="Text Placeholder 13"/>
          <p:cNvSpPr>
            <a:spLocks/>
          </p:cNvSpPr>
          <p:nvPr/>
        </p:nvSpPr>
        <p:spPr>
          <a:xfrm>
            <a:off x="5588612" y="1527747"/>
            <a:ext cx="3299818" cy="2523241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35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69941"/>
              </p:ext>
            </p:extLst>
          </p:nvPr>
        </p:nvGraphicFramePr>
        <p:xfrm>
          <a:off x="353888" y="2411504"/>
          <a:ext cx="8451770" cy="389200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451770"/>
              </a:tblGrid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2: Assess Need for Controls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63735">
                <a:tc>
                  <a:txBody>
                    <a:bodyPr/>
                    <a:lstStyle/>
                    <a:p>
                      <a:pPr marL="0" lvl="1"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Assess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your current state. Select metrics to measure your system of internal controls, and 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ssess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your IT organization’s risks to identify areas in greatest need of internal control. </a:t>
                      </a:r>
                      <a:r>
                        <a:rPr lang="en-US" sz="1200" dirty="0" smtClean="0"/>
                        <a:t>Ask an Info-Tech advisor to review your metrics and provide guidance on your risk analysis.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3: 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Assess Control Coverage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658992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dirty="0" smtClean="0"/>
                        <a:t>Assess</a:t>
                      </a:r>
                      <a:r>
                        <a:rPr lang="en-US" sz="1200" baseline="0" dirty="0" smtClean="0"/>
                        <a:t> the gaps in your current control coverage. </a:t>
                      </a:r>
                      <a:r>
                        <a:rPr lang="en-US" sz="1200" dirty="0" smtClean="0"/>
                        <a:t>Use Info-Tech’s </a:t>
                      </a:r>
                      <a:r>
                        <a:rPr lang="en-US" sz="1200" i="1" dirty="0" smtClean="0"/>
                        <a:t>Internal Controls Prioritization Tool</a:t>
                      </a:r>
                      <a:r>
                        <a:rPr lang="en-US" sz="1200" dirty="0" smtClean="0"/>
                        <a:t> to map your current controls to risks and identify the type of controls you need to be adequately</a:t>
                      </a:r>
                      <a:r>
                        <a:rPr lang="en-US" sz="1200" baseline="0" dirty="0" smtClean="0"/>
                        <a:t> covered against risk. A</a:t>
                      </a:r>
                      <a:r>
                        <a:rPr lang="en-US" sz="1200" dirty="0" smtClean="0"/>
                        <a:t>sk an Info-Tech advisor to help you evaluate the type of controls you need for each risk.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4: Establish Controls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86467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dirty="0" smtClean="0"/>
                        <a:t>Determine what</a:t>
                      </a:r>
                      <a:r>
                        <a:rPr lang="en-US" sz="1200" baseline="0" dirty="0" smtClean="0"/>
                        <a:t> the right controls are to implement, design them using best practices, document them to prove their existence, and communicate them to end users to ensure adoption. </a:t>
                      </a:r>
                      <a:r>
                        <a:rPr lang="en-US" sz="1200" dirty="0" smtClean="0"/>
                        <a:t>Ask an Info-Tech advisor to help you select the right controls and provide guidance on establishing them.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5: Monitor &amp; Evaluate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720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Risks are constantly changing. Your control system must keep up with the pace of change or become ineffective.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Ask an Info-Tech advisor for guidance on monitoring and evaluating your system of internal controls.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16714" cy="864096"/>
          </a:xfrm>
        </p:spPr>
        <p:txBody>
          <a:bodyPr/>
          <a:lstStyle/>
          <a:p>
            <a:r>
              <a:rPr lang="en-US" dirty="0" smtClean="0"/>
              <a:t>Info-Tech is ready to assist. Book a free guided </a:t>
            </a:r>
            <a:br>
              <a:rPr lang="en-US" dirty="0" smtClean="0"/>
            </a:br>
            <a:r>
              <a:rPr lang="en-US" dirty="0" smtClean="0"/>
              <a:t>implementation today!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49302" y="1232757"/>
            <a:ext cx="8627997" cy="1178748"/>
          </a:xfrm>
        </p:spPr>
        <p:txBody>
          <a:bodyPr/>
          <a:lstStyle/>
          <a:p>
            <a:pPr marL="0" indent="0">
              <a:buNone/>
            </a:pPr>
            <a:r>
              <a:rPr lang="en-CA" sz="1400" b="1" dirty="0">
                <a:cs typeface="Open Sans"/>
              </a:rPr>
              <a:t>Book a Guided Implementation Today:</a:t>
            </a:r>
            <a:r>
              <a:rPr lang="en-CA" sz="1400" dirty="0">
                <a:cs typeface="Open Sans"/>
              </a:rPr>
              <a:t> </a:t>
            </a:r>
            <a:r>
              <a:rPr lang="en-CA" sz="1400" dirty="0" smtClean="0">
                <a:cs typeface="Open Sans"/>
              </a:rPr>
              <a:t>Info-Tech </a:t>
            </a:r>
            <a:r>
              <a:rPr lang="en-CA" sz="1400" dirty="0">
                <a:cs typeface="Open Sans"/>
              </a:rPr>
              <a:t>is just a phone call away and can assist you with your project. Our expert </a:t>
            </a:r>
            <a:r>
              <a:rPr lang="en-CA" sz="1400" dirty="0" smtClean="0">
                <a:cs typeface="Open Sans"/>
              </a:rPr>
              <a:t>Analysts </a:t>
            </a:r>
            <a:r>
              <a:rPr lang="en-CA" sz="1400" dirty="0">
                <a:cs typeface="Open Sans"/>
              </a:rPr>
              <a:t>can guide you to successful project </a:t>
            </a:r>
            <a:r>
              <a:rPr lang="en-CA" sz="1400" dirty="0" smtClean="0">
                <a:cs typeface="Open Sans"/>
              </a:rPr>
              <a:t>completion. </a:t>
            </a:r>
            <a:r>
              <a:rPr lang="en-US" sz="1400" dirty="0">
                <a:cs typeface="Open Sans"/>
              </a:rPr>
              <a:t>For most members, this service is available at no additional cost</a:t>
            </a:r>
            <a:r>
              <a:rPr lang="en-US" sz="1400" dirty="0" smtClean="0">
                <a:cs typeface="Open Sans"/>
              </a:rPr>
              <a:t>.*</a:t>
            </a:r>
            <a:endParaRPr lang="en-CA" sz="1400" dirty="0" smtClean="0"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206681"/>
            <a:ext cx="40350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CA" sz="1350" dirty="0">
                <a:solidFill>
                  <a:srgbClr val="333333"/>
                </a:solidFill>
              </a:rPr>
              <a:t>*</a:t>
            </a:r>
            <a:r>
              <a:rPr lang="en-CA" sz="900" dirty="0">
                <a:solidFill>
                  <a:srgbClr val="333333"/>
                </a:solidFill>
                <a:cs typeface="Open Sans"/>
              </a:rPr>
              <a:t>Guided Implementations are included in most advisory membership seats</a:t>
            </a:r>
            <a:r>
              <a:rPr lang="en-US" sz="900" dirty="0">
                <a:solidFill>
                  <a:srgbClr val="333333"/>
                </a:solidFill>
                <a:cs typeface="Open Sans"/>
              </a:rPr>
              <a:t>.</a:t>
            </a:r>
            <a:endParaRPr lang="en-CA" sz="900" dirty="0">
              <a:solidFill>
                <a:srgbClr val="3333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6" y="1949839"/>
            <a:ext cx="85609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i="1" dirty="0">
                <a:cs typeface="Open Sans"/>
              </a:rPr>
              <a:t>Here are the suggested Guided Implementation points in the </a:t>
            </a:r>
            <a:r>
              <a:rPr lang="en-CA" sz="1200" i="1" dirty="0"/>
              <a:t>Establish an Effective System of Internal IT Controls to Mitigate </a:t>
            </a:r>
            <a:r>
              <a:rPr lang="en-CA" sz="1200" i="1" dirty="0" smtClean="0"/>
              <a:t>Risks </a:t>
            </a:r>
            <a:r>
              <a:rPr lang="en-CA" sz="1200" i="1" dirty="0" smtClean="0">
                <a:cs typeface="Open Sans"/>
              </a:rPr>
              <a:t>project:</a:t>
            </a:r>
            <a:endParaRPr lang="en-US" sz="1200" i="1" dirty="0"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693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Project Rationale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87148" y="4295384"/>
            <a:ext cx="2824148" cy="1938535"/>
          </a:xfrm>
        </p:spPr>
        <p:txBody>
          <a:bodyPr/>
          <a:lstStyle/>
          <a:p>
            <a:r>
              <a:rPr lang="en-CA" b="1" dirty="0" smtClean="0"/>
              <a:t>Project Rationale</a:t>
            </a:r>
          </a:p>
          <a:p>
            <a:r>
              <a:rPr lang="en-CA" dirty="0" smtClean="0"/>
              <a:t>Assess Need for Control</a:t>
            </a:r>
          </a:p>
          <a:p>
            <a:r>
              <a:rPr lang="en-CA" dirty="0" smtClean="0"/>
              <a:t>Assess Control Coverage</a:t>
            </a:r>
          </a:p>
          <a:p>
            <a:r>
              <a:rPr lang="en-CA" dirty="0" smtClean="0"/>
              <a:t>Establish Controls</a:t>
            </a:r>
          </a:p>
          <a:p>
            <a:r>
              <a:rPr lang="en-CA" dirty="0" smtClean="0"/>
              <a:t>Monitor &amp; Evaluate</a:t>
            </a:r>
          </a:p>
          <a:p>
            <a:r>
              <a:rPr lang="en-CA" dirty="0" smtClean="0"/>
              <a:t>Assemble Proof of Effective Controls</a:t>
            </a:r>
          </a:p>
          <a:p>
            <a:r>
              <a:rPr lang="en-CA" dirty="0" smtClean="0"/>
              <a:t>Appendices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 anchor="ctr"/>
          <a:lstStyle/>
          <a:p>
            <a:pPr marL="354013" indent="-354013">
              <a:spcBef>
                <a:spcPts val="300"/>
              </a:spcBef>
              <a:buNone/>
            </a:pPr>
            <a:r>
              <a:rPr lang="en-CA" sz="1200" dirty="0"/>
              <a:t>1.1	</a:t>
            </a:r>
            <a:r>
              <a:rPr lang="en-CA" sz="1200" dirty="0" smtClean="0"/>
              <a:t>Introduction to </a:t>
            </a:r>
            <a:r>
              <a:rPr lang="en-CA" sz="1200" dirty="0"/>
              <a:t>internal </a:t>
            </a:r>
            <a:r>
              <a:rPr lang="en-CA" sz="1200" dirty="0" smtClean="0"/>
              <a:t>controls.</a:t>
            </a:r>
            <a:endParaRPr lang="en-CA" sz="1200" dirty="0"/>
          </a:p>
          <a:p>
            <a:pPr marL="354013" indent="-354013">
              <a:spcBef>
                <a:spcPts val="300"/>
              </a:spcBef>
              <a:buNone/>
            </a:pPr>
            <a:r>
              <a:rPr lang="en-CA" sz="1200" dirty="0"/>
              <a:t>1.2	</a:t>
            </a:r>
            <a:r>
              <a:rPr lang="en-CA" sz="1200" dirty="0" smtClean="0"/>
              <a:t>Definition and benefits </a:t>
            </a:r>
            <a:r>
              <a:rPr lang="en-CA" sz="1200" dirty="0"/>
              <a:t>of good internal </a:t>
            </a:r>
            <a:r>
              <a:rPr lang="en-CA" sz="1200" dirty="0" smtClean="0"/>
              <a:t>controls.</a:t>
            </a:r>
            <a:endParaRPr lang="en-CA" sz="1200" dirty="0"/>
          </a:p>
          <a:p>
            <a:pPr marL="354013" indent="-354013">
              <a:spcBef>
                <a:spcPts val="300"/>
              </a:spcBef>
              <a:buNone/>
            </a:pPr>
            <a:r>
              <a:rPr lang="en-CA" sz="1200" dirty="0" smtClean="0"/>
              <a:t>1.3	Relevance of internal controls.</a:t>
            </a:r>
            <a:endParaRPr lang="en-CA" sz="1200" dirty="0"/>
          </a:p>
          <a:p>
            <a:pPr marL="354013" indent="-354013">
              <a:spcBef>
                <a:spcPts val="300"/>
              </a:spcBef>
              <a:buNone/>
            </a:pPr>
            <a:r>
              <a:rPr lang="en-US" sz="1200" dirty="0"/>
              <a:t>1.4	</a:t>
            </a:r>
            <a:r>
              <a:rPr lang="en-US" sz="1200" dirty="0" smtClean="0"/>
              <a:t>Risks of poor internal controls.</a:t>
            </a:r>
            <a:endParaRPr lang="en-US" sz="1200" dirty="0"/>
          </a:p>
          <a:p>
            <a:pPr marL="354013" indent="-354013">
              <a:spcBef>
                <a:spcPts val="300"/>
              </a:spcBef>
              <a:buNone/>
            </a:pPr>
            <a:r>
              <a:rPr lang="en-US" sz="1200" dirty="0" smtClean="0"/>
              <a:t>1.5	Create an effective system of internal controls.</a:t>
            </a:r>
          </a:p>
          <a:p>
            <a:pPr marL="354013" indent="-354013">
              <a:spcBef>
                <a:spcPts val="300"/>
              </a:spcBef>
              <a:buNone/>
            </a:pPr>
            <a:r>
              <a:rPr lang="en-US" sz="1200" dirty="0"/>
              <a:t>1.6	Measure and track the effectiveness of your </a:t>
            </a:r>
            <a:r>
              <a:rPr lang="en-US" sz="1200" dirty="0" smtClean="0"/>
              <a:t>system of internal controls.</a:t>
            </a:r>
            <a:endParaRPr lang="en-CA" sz="1200" dirty="0"/>
          </a:p>
        </p:txBody>
      </p:sp>
      <p:sp>
        <p:nvSpPr>
          <p:cNvPr id="9" name="Chevron 8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933" y="1006035"/>
            <a:ext cx="8865409" cy="177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563976" y="4349151"/>
            <a:ext cx="3193987" cy="152064"/>
            <a:chOff x="555527" y="4357056"/>
            <a:chExt cx="3193987" cy="152064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2969420" y="4433088"/>
              <a:ext cx="780094" cy="2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hevron 17"/>
            <p:cNvSpPr/>
            <p:nvPr/>
          </p:nvSpPr>
          <p:spPr>
            <a:xfrm>
              <a:off x="555527" y="4357056"/>
              <a:ext cx="121759" cy="152064"/>
            </a:xfrm>
            <a:prstGeom prst="chevron">
              <a:avLst/>
            </a:prstGeom>
            <a:solidFill>
              <a:srgbClr val="D17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7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r>
              <a:rPr lang="en-US" dirty="0" smtClean="0"/>
              <a:t>Organizations often embrace change without consideration for internal controls</a:t>
            </a:r>
            <a:endParaRPr lang="en-CA" dirty="0"/>
          </a:p>
        </p:txBody>
      </p:sp>
      <p:grpSp>
        <p:nvGrpSpPr>
          <p:cNvPr id="24" name="Group 15"/>
          <p:cNvGrpSpPr/>
          <p:nvPr/>
        </p:nvGrpSpPr>
        <p:grpSpPr>
          <a:xfrm>
            <a:off x="5012581" y="1311816"/>
            <a:ext cx="3817287" cy="1512743"/>
            <a:chOff x="5065638" y="4761148"/>
            <a:chExt cx="3811662" cy="1276351"/>
          </a:xfrm>
        </p:grpSpPr>
        <p:sp>
          <p:nvSpPr>
            <p:cNvPr id="25" name="Rectangle 16"/>
            <p:cNvSpPr/>
            <p:nvPr/>
          </p:nvSpPr>
          <p:spPr>
            <a:xfrm>
              <a:off x="5065640" y="5027347"/>
              <a:ext cx="3811660" cy="101015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200" dirty="0" smtClean="0">
                  <a:solidFill>
                    <a:srgbClr val="333333"/>
                  </a:solidFill>
                </a:rPr>
                <a:t>Given the fast-paced change of today’s business environment and technology innovation, organizations must take a proactive approach to managing controls or put their business at serious risk.</a:t>
              </a:r>
            </a:p>
          </p:txBody>
        </p:sp>
        <p:sp>
          <p:nvSpPr>
            <p:cNvPr id="27" name="Round Same Side Corner Rectangle 92"/>
            <p:cNvSpPr/>
            <p:nvPr/>
          </p:nvSpPr>
          <p:spPr>
            <a:xfrm>
              <a:off x="5065638" y="4761148"/>
              <a:ext cx="3811661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200" i="1" dirty="0">
                <a:solidFill>
                  <a:srgbClr val="FFFFFF"/>
                </a:solidFill>
                <a:latin typeface="Georgia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324544" y="3047728"/>
            <a:ext cx="8505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 smtClean="0"/>
              <a:t>Despite the significant impact of a security breach, it is clear that organizations are embracing new technological opportunities without implementing proper controls to mitigate new risks.</a:t>
            </a:r>
            <a:endParaRPr lang="en-CA" sz="1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016392" y="3933211"/>
            <a:ext cx="3813475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400" b="1" dirty="0" smtClean="0"/>
              <a:t>73% </a:t>
            </a:r>
            <a:r>
              <a:rPr lang="en-CA" sz="1400" dirty="0" smtClean="0"/>
              <a:t>of respondents reported outsourcing business processes over the internet.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400" b="1" dirty="0" smtClean="0"/>
              <a:t>HOWEVER, 56% </a:t>
            </a:r>
            <a:r>
              <a:rPr lang="en-CA" sz="1400" dirty="0" smtClean="0"/>
              <a:t>of small businesses failed to carry out any checks of their providers’ security.*</a:t>
            </a:r>
            <a:endParaRPr lang="en-CA" sz="1400" baseline="30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19787" y="1627164"/>
            <a:ext cx="432772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CA" b="1" dirty="0"/>
              <a:t>T</a:t>
            </a:r>
            <a:r>
              <a:rPr lang="en-CA" b="1" dirty="0" smtClean="0"/>
              <a:t>he </a:t>
            </a:r>
            <a:r>
              <a:rPr lang="en-CA" b="1" dirty="0"/>
              <a:t>average </a:t>
            </a:r>
            <a:r>
              <a:rPr lang="en-CA" b="1" dirty="0" smtClean="0"/>
              <a:t>total cost of a data </a:t>
            </a:r>
            <a:r>
              <a:rPr lang="en-CA" b="1" dirty="0"/>
              <a:t>breach </a:t>
            </a:r>
            <a:r>
              <a:rPr lang="en-CA" b="1" dirty="0" smtClean="0"/>
              <a:t>in 2013 was $</a:t>
            </a:r>
            <a:r>
              <a:rPr lang="en-CA" b="1" dirty="0"/>
              <a:t>5,403,644 </a:t>
            </a:r>
            <a:r>
              <a:rPr lang="en-CA" b="1" dirty="0" smtClean="0"/>
              <a:t>USD.</a:t>
            </a:r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319787" y="5377310"/>
            <a:ext cx="4327720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 smtClean="0"/>
              <a:t>17% of organizations reported having confidential information posted to a social networking site.</a:t>
            </a:r>
            <a:r>
              <a:rPr lang="en-CA" sz="1000" dirty="0"/>
              <a:t> </a:t>
            </a:r>
            <a:endParaRPr lang="en-CA" sz="1000" dirty="0" smtClean="0"/>
          </a:p>
          <a:p>
            <a:r>
              <a:rPr lang="en-CA" sz="1000" dirty="0" smtClean="0"/>
              <a:t>Source: Security </a:t>
            </a:r>
            <a:r>
              <a:rPr lang="en-CA" sz="1000" dirty="0"/>
              <a:t>Pros &amp; “</a:t>
            </a:r>
            <a:r>
              <a:rPr lang="en-CA" sz="1000" dirty="0" smtClean="0"/>
              <a:t>Cons.” </a:t>
            </a:r>
            <a:r>
              <a:rPr lang="en-CA" sz="1000" dirty="0"/>
              <a:t>Websense, Inc</a:t>
            </a:r>
            <a:r>
              <a:rPr lang="en-CA" sz="1000" dirty="0" smtClean="0"/>
              <a:t>.</a:t>
            </a:r>
            <a:endParaRPr lang="en-CA" sz="1000" dirty="0"/>
          </a:p>
        </p:txBody>
      </p:sp>
      <p:sp>
        <p:nvSpPr>
          <p:cNvPr id="5" name="Rectangle 4"/>
          <p:cNvSpPr/>
          <p:nvPr/>
        </p:nvSpPr>
        <p:spPr>
          <a:xfrm>
            <a:off x="319787" y="4040934"/>
            <a:ext cx="432772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Third-party service providers accounted for the largest increase in data breach costs this year in the US.</a:t>
            </a:r>
            <a:r>
              <a:rPr lang="en-CA" sz="1400" baseline="30000" dirty="0"/>
              <a:t> </a:t>
            </a:r>
          </a:p>
          <a:p>
            <a:r>
              <a:rPr lang="en-CA" sz="1000" dirty="0" smtClean="0"/>
              <a:t>Source: 2013 </a:t>
            </a:r>
            <a:r>
              <a:rPr lang="en-CA" sz="1000" dirty="0"/>
              <a:t>Cost of Data Breach Study: Global Analysis. Ponemon Institute LLC</a:t>
            </a:r>
            <a:r>
              <a:rPr lang="en-CA" sz="1400" dirty="0"/>
              <a:t> </a:t>
            </a:r>
            <a:endParaRPr lang="en-CA" sz="900" dirty="0"/>
          </a:p>
        </p:txBody>
      </p:sp>
      <p:sp>
        <p:nvSpPr>
          <p:cNvPr id="10" name="Rectangle 9"/>
          <p:cNvSpPr/>
          <p:nvPr/>
        </p:nvSpPr>
        <p:spPr>
          <a:xfrm>
            <a:off x="5016392" y="5238722"/>
            <a:ext cx="381347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b="1" dirty="0"/>
              <a:t>52% </a:t>
            </a:r>
            <a:r>
              <a:rPr lang="en-CA" sz="1400" dirty="0"/>
              <a:t>of small businesses depend on social networking </a:t>
            </a:r>
            <a:r>
              <a:rPr lang="en-CA" sz="1400" dirty="0" smtClean="0"/>
              <a:t>sites.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400" b="1" dirty="0" smtClean="0"/>
              <a:t>HOWEVER</a:t>
            </a:r>
            <a:r>
              <a:rPr lang="en-CA" sz="1400" b="1" dirty="0"/>
              <a:t>, only 8%</a:t>
            </a:r>
            <a:r>
              <a:rPr lang="en-CA" sz="1400" dirty="0"/>
              <a:t> monitor what their staff have posted on those </a:t>
            </a:r>
            <a:r>
              <a:rPr lang="en-CA" sz="1400" dirty="0" smtClean="0"/>
              <a:t>sites.*</a:t>
            </a:r>
            <a:endParaRPr lang="en-CA" sz="1400" b="1" dirty="0"/>
          </a:p>
        </p:txBody>
      </p:sp>
      <p:sp>
        <p:nvSpPr>
          <p:cNvPr id="21" name="Chevron 20"/>
          <p:cNvSpPr/>
          <p:nvPr/>
        </p:nvSpPr>
        <p:spPr>
          <a:xfrm>
            <a:off x="4712838" y="4269256"/>
            <a:ext cx="238221" cy="497460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4712839" y="5467134"/>
            <a:ext cx="238221" cy="497460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787" y="2528107"/>
            <a:ext cx="4327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/>
              <a:t>Source: 2013 </a:t>
            </a:r>
            <a:r>
              <a:rPr lang="en-CA" sz="1000" dirty="0"/>
              <a:t>Cost of Data Breach Study: Global Analysis. </a:t>
            </a:r>
            <a:r>
              <a:rPr lang="en-CA" sz="1000" dirty="0" smtClean="0"/>
              <a:t>Ponemon Institute LLC</a:t>
            </a:r>
            <a:endParaRPr lang="en-CA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05300" y="6224477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*Source: Information Security Breaches Survey: Technical Report. PwC, 2012.</a:t>
            </a:r>
            <a:endParaRPr lang="en-CA" sz="1000" dirty="0"/>
          </a:p>
        </p:txBody>
      </p:sp>
      <p:pic>
        <p:nvPicPr>
          <p:cNvPr id="19" name="Picture 18" descr="insight-sm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12203" y="1379338"/>
            <a:ext cx="240000" cy="1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</a:t>
            </a:r>
            <a:r>
              <a:rPr lang="en-US" dirty="0" smtClean="0"/>
              <a:t>of </a:t>
            </a:r>
            <a:r>
              <a:rPr lang="en-US" dirty="0"/>
              <a:t>an effective system of internal controls</a:t>
            </a:r>
            <a:endParaRPr lang="en-CA" dirty="0"/>
          </a:p>
        </p:txBody>
      </p:sp>
      <p:graphicFrame>
        <p:nvGraphicFramePr>
          <p:cNvPr id="31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06695"/>
              </p:ext>
            </p:extLst>
          </p:nvPr>
        </p:nvGraphicFramePr>
        <p:xfrm>
          <a:off x="282924" y="1386737"/>
          <a:ext cx="4063018" cy="48616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3018"/>
              </a:tblGrid>
              <a:tr h="472504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/>
                        <a:t>Benefits of an effective system of control:</a:t>
                      </a:r>
                      <a:endParaRPr lang="en-CA" sz="1400" b="1" dirty="0"/>
                    </a:p>
                  </a:txBody>
                  <a:tcPr anchor="ctr">
                    <a:solidFill>
                      <a:srgbClr val="5A7D5C"/>
                    </a:solidFill>
                  </a:tcPr>
                </a:tc>
              </a:tr>
              <a:tr h="4389160"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Decreased individual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risk addressed by specific controls.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Improved compliance to legislation and regulatory requirements.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Improved access controls and procedures to safeguard assets.</a:t>
                      </a:r>
                    </a:p>
                    <a:p>
                      <a:pPr marL="0" lvl="1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C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C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CA" sz="1400" b="0" dirty="0" smtClean="0">
                          <a:solidFill>
                            <a:schemeClr val="tx1"/>
                          </a:solidFill>
                        </a:rPr>
                        <a:t>Improved segregation of duties,</a:t>
                      </a:r>
                      <a:r>
                        <a:rPr lang="en-CA" sz="1400" b="0" baseline="0" dirty="0" smtClean="0">
                          <a:solidFill>
                            <a:schemeClr val="tx1"/>
                          </a:solidFill>
                        </a:rPr>
                        <a:t> and data validation procedures.</a:t>
                      </a:r>
                      <a:endParaRPr lang="en-C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lvl="1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Improved effectiveness of communication with respect to control procedures.</a:t>
                      </a: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58223"/>
              </p:ext>
            </p:extLst>
          </p:nvPr>
        </p:nvGraphicFramePr>
        <p:xfrm>
          <a:off x="4772662" y="1386736"/>
          <a:ext cx="4063018" cy="48883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3018"/>
              </a:tblGrid>
              <a:tr h="459586"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 smtClean="0"/>
                        <a:t>Likely leading to:</a:t>
                      </a:r>
                      <a:endParaRPr lang="en-CA" sz="1400" dirty="0"/>
                    </a:p>
                  </a:txBody>
                  <a:tcPr anchor="ctr">
                    <a:solidFill>
                      <a:srgbClr val="5A7D5C"/>
                    </a:solidFill>
                  </a:tcPr>
                </a:tc>
              </a:tr>
              <a:tr h="4269167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Improved overall IT risk management and mitigation.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Decreased compliance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 related penalties.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Decreased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 privacy and confidentiality breaches.</a:t>
                      </a: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Decreased loss, theft, abuse, and mismanagement of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 assets as well as unauthorized access to data.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Protection from malicious internal security breaches.</a:t>
                      </a: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C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Improved integrity of data.</a:t>
                      </a:r>
                      <a:endParaRPr lang="en-C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CA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Increased adherence to policies, standards, guidelines, and procedures.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4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Despite the inherent importance of internal IT </a:t>
            </a:r>
            <a:r>
              <a:rPr lang="en-US" dirty="0" smtClean="0"/>
              <a:t>controls, </a:t>
            </a:r>
            <a:r>
              <a:rPr lang="en-US" dirty="0"/>
              <a:t>improving controls </a:t>
            </a:r>
            <a:r>
              <a:rPr lang="en-US" dirty="0" smtClean="0"/>
              <a:t>remains a low </a:t>
            </a:r>
            <a:r>
              <a:rPr lang="en-US" dirty="0"/>
              <a:t>priority for </a:t>
            </a:r>
            <a:r>
              <a:rPr lang="en-US" dirty="0" smtClean="0"/>
              <a:t>many CIOs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22080" y="1914442"/>
            <a:ext cx="4605520" cy="105638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In a study conducted by </a:t>
            </a:r>
            <a:r>
              <a:rPr lang="en-CA" sz="1400" dirty="0" smtClean="0"/>
              <a:t>Deloitte (2013), over 700 CIOs and IT leaders were asked to name their top priorities for the next 12-18 months. Improving internal controls didn’t even make the list.</a:t>
            </a:r>
            <a:endParaRPr lang="en-CA" sz="1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29244" y="1981074"/>
            <a:ext cx="354805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“You can’t </a:t>
            </a:r>
            <a:r>
              <a:rPr lang="en-CA" sz="1600" dirty="0"/>
              <a:t>prevent all </a:t>
            </a:r>
            <a:r>
              <a:rPr lang="en-CA" sz="1600" dirty="0" smtClean="0"/>
              <a:t>risks.”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“Maintaining </a:t>
            </a:r>
            <a:r>
              <a:rPr lang="en-CA" sz="1600" dirty="0"/>
              <a:t>and improving internal </a:t>
            </a:r>
            <a:r>
              <a:rPr lang="en-CA" sz="1600" dirty="0" smtClean="0"/>
              <a:t>controls is too expensive.”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“Controls slow things down.”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“I’m not being audited – why would I bother?”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“I’d rather just pay the non-compliance fine – it costs less.”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“I </a:t>
            </a:r>
            <a:r>
              <a:rPr lang="en-CA" sz="1600" dirty="0"/>
              <a:t>trust my staff; they would never do anything fraudulent or </a:t>
            </a:r>
            <a:r>
              <a:rPr lang="en-CA" sz="1600" dirty="0" smtClean="0"/>
              <a:t>illegal.”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CA" sz="1600" dirty="0" smtClean="0"/>
              <a:t>“I </a:t>
            </a:r>
            <a:r>
              <a:rPr lang="en-CA" sz="1600" dirty="0"/>
              <a:t>have an accountant and a lawyer, so I’m </a:t>
            </a:r>
            <a:r>
              <a:rPr lang="en-CA" sz="1600" dirty="0" smtClean="0"/>
              <a:t>covered.”</a:t>
            </a:r>
            <a:endParaRPr lang="en-CA" sz="1600" dirty="0"/>
          </a:p>
        </p:txBody>
      </p:sp>
      <p:sp>
        <p:nvSpPr>
          <p:cNvPr id="9" name="Rectangle 8"/>
          <p:cNvSpPr/>
          <p:nvPr/>
        </p:nvSpPr>
        <p:spPr>
          <a:xfrm>
            <a:off x="322080" y="1548254"/>
            <a:ext cx="4605520" cy="366187"/>
          </a:xfrm>
          <a:prstGeom prst="rect">
            <a:avLst/>
          </a:prstGeom>
          <a:solidFill>
            <a:srgbClr val="007698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Internal controls don’t even make the list!</a:t>
            </a:r>
            <a:endParaRPr lang="en-US" sz="14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94300" y="1614059"/>
            <a:ext cx="12700" cy="4655752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29244" y="1548254"/>
            <a:ext cx="3548056" cy="366187"/>
          </a:xfrm>
          <a:prstGeom prst="rect">
            <a:avLst/>
          </a:prstGeom>
          <a:solidFill>
            <a:srgbClr val="A24130"/>
          </a:solidFill>
          <a:ln w="12700">
            <a:solidFill>
              <a:srgbClr val="A241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Overheard CIO rationale: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80" y="2868856"/>
            <a:ext cx="4571301" cy="25155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080" y="5604163"/>
            <a:ext cx="2944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Source: The Deloitte CIO Survey 2013. Deloitte.</a:t>
            </a:r>
          </a:p>
        </p:txBody>
      </p:sp>
    </p:spTree>
    <p:extLst>
      <p:ext uri="{BB962C8B-B14F-4D97-AF65-F5344CB8AC3E}">
        <p14:creationId xmlns:p14="http://schemas.microsoft.com/office/powerpoint/2010/main" val="6040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However, the risks of an ineffective system are numerous and significant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4716841" y="5400564"/>
            <a:ext cx="416045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600"/>
              </a:spcAft>
            </a:pPr>
            <a:r>
              <a:rPr lang="en-CA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CA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lived in constant fear of the next breach; a big one, and I’d be gone</a:t>
            </a:r>
            <a:r>
              <a:rPr lang="en-CA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spcAft>
                <a:spcPts val="600"/>
              </a:spcAft>
            </a:pPr>
            <a:r>
              <a:rPr lang="en-CA" sz="1200" i="1" dirty="0" smtClean="0">
                <a:solidFill>
                  <a:srgbClr val="333333"/>
                </a:solidFill>
                <a:latin typeface="Georgia"/>
              </a:rPr>
              <a:t>- </a:t>
            </a:r>
            <a:r>
              <a:rPr lang="en-CA" sz="1200" dirty="0" smtClean="0">
                <a:solidFill>
                  <a:srgbClr val="333333"/>
                </a:solidFill>
              </a:rPr>
              <a:t>Former CIO of a leading commercial and industrial energy retailer</a:t>
            </a:r>
            <a:endParaRPr lang="en-CA" sz="1200" i="1" dirty="0">
              <a:solidFill>
                <a:srgbClr val="333333"/>
              </a:solidFill>
              <a:latin typeface="Georgia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8963" y="2073653"/>
            <a:ext cx="2706191" cy="270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295737"/>
            <a:ext cx="4971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An ineffective system of controls will lead to unmitigated risks. The consequences of these unmitigated risks could spell disaster for the company – and your job: </a:t>
            </a:r>
            <a:endParaRPr lang="en-CA" b="1" dirty="0"/>
          </a:p>
        </p:txBody>
      </p:sp>
      <p:sp>
        <p:nvSpPr>
          <p:cNvPr id="8" name="Rectangle 7"/>
          <p:cNvSpPr/>
          <p:nvPr/>
        </p:nvSpPr>
        <p:spPr>
          <a:xfrm>
            <a:off x="247416" y="2682815"/>
            <a:ext cx="3862661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/>
              <a:t>Internal &amp; external security breaches.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/>
              <a:t>Internal fraud.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/>
              <a:t>Compliance-related liabilities.</a:t>
            </a:r>
            <a:endParaRPr lang="en-CA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ea typeface="Calibri" panose="020F0502020204030204" pitchFamily="34" charset="0"/>
                <a:cs typeface="Times New Roman" panose="02020603050405020304" pitchFamily="18" charset="0"/>
              </a:rPr>
              <a:t>Failed </a:t>
            </a:r>
            <a:r>
              <a:rPr lang="en-C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audits.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>
                <a:ea typeface="Calibri" panose="020F0502020204030204" pitchFamily="34" charset="0"/>
                <a:cs typeface="Times New Roman" panose="02020603050405020304" pitchFamily="18" charset="0"/>
              </a:rPr>
              <a:t>Negative business </a:t>
            </a:r>
            <a:r>
              <a:rPr lang="en-CA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exposure.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/>
              <a:t>Internal violations </a:t>
            </a:r>
            <a:r>
              <a:rPr lang="en-CA" sz="1600" dirty="0"/>
              <a:t>of IT policies, standards, and </a:t>
            </a:r>
            <a:r>
              <a:rPr lang="en-CA" sz="1600" dirty="0" smtClean="0"/>
              <a:t>procedures.</a:t>
            </a:r>
            <a:endParaRPr lang="en-CA" sz="16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/>
              <a:t>Poor confidentiality of </a:t>
            </a:r>
            <a:r>
              <a:rPr lang="en-CA" sz="1600" dirty="0" smtClean="0"/>
              <a:t>data.</a:t>
            </a:r>
            <a:endParaRPr lang="en-CA" sz="16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dirty="0" smtClean="0"/>
              <a:t>Poor </a:t>
            </a:r>
            <a:r>
              <a:rPr lang="en-CA" sz="1600" dirty="0"/>
              <a:t>integrity of </a:t>
            </a:r>
            <a:r>
              <a:rPr lang="en-CA" sz="1600" dirty="0" smtClean="0"/>
              <a:t>data.</a:t>
            </a:r>
            <a:endParaRPr lang="en-CA" sz="1600" dirty="0"/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Loss</a:t>
            </a:r>
            <a:r>
              <a:rPr lang="en-CA" sz="1600" dirty="0"/>
              <a:t>, theft, and misappropriation of </a:t>
            </a:r>
            <a:r>
              <a:rPr lang="en-CA" sz="1600" dirty="0" smtClean="0"/>
              <a:t>assets.</a:t>
            </a:r>
            <a:endParaRPr lang="en-CA" sz="1600" dirty="0"/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sz="1600" b="1" dirty="0"/>
              <a:t>Your </a:t>
            </a:r>
            <a:r>
              <a:rPr lang="en-CA" sz="1600" b="1" dirty="0" smtClean="0"/>
              <a:t>job.</a:t>
            </a:r>
            <a:endParaRPr lang="en-CA" sz="1600" dirty="0"/>
          </a:p>
        </p:txBody>
      </p:sp>
      <p:pic>
        <p:nvPicPr>
          <p:cNvPr id="13" name="Picture 12" descr="quote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4839" y="5664806"/>
            <a:ext cx="179050" cy="127893"/>
          </a:xfrm>
          <a:prstGeom prst="rect">
            <a:avLst/>
          </a:prstGeom>
        </p:spPr>
      </p:pic>
      <p:pic>
        <p:nvPicPr>
          <p:cNvPr id="14" name="Picture 13" descr="quote1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5074" y="5400564"/>
            <a:ext cx="179050" cy="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958bf662c938ccf54f65d623a8ec52c3345e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olj.YFSNUq1Hy5X72yg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7eDGswatUWVJ9I92vxElA"/>
</p:tagLst>
</file>

<file path=ppt/theme/theme1.xml><?xml version="1.0" encoding="utf-8"?>
<a:theme xmlns:a="http://schemas.openxmlformats.org/drawingml/2006/main" name="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D9A210"/>
      </a:accent2>
      <a:accent3>
        <a:srgbClr val="924E6B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1916</Words>
  <Application>Microsoft Office PowerPoint</Application>
  <PresentationFormat>On-screen Show (4:3)</PresentationFormat>
  <Paragraphs>180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Georgia</vt:lpstr>
      <vt:lpstr>Open Sans</vt:lpstr>
      <vt:lpstr>Roboto</vt:lpstr>
      <vt:lpstr>Times New Roman</vt:lpstr>
      <vt:lpstr>Wingdings</vt:lpstr>
      <vt:lpstr>Theme1</vt:lpstr>
      <vt:lpstr>1_Theme1</vt:lpstr>
      <vt:lpstr>PowerPoint Presentation</vt:lpstr>
      <vt:lpstr>Our Understanding of the Problem</vt:lpstr>
      <vt:lpstr>Executive Summary: Establish an Effective System of Internal IT Controls to Mitigate Risks</vt:lpstr>
      <vt:lpstr>Info-Tech is ready to assist. Book a free guided  implementation today!</vt:lpstr>
      <vt:lpstr>PowerPoint Presentation</vt:lpstr>
      <vt:lpstr>Organizations often embrace change without consideration for internal controls</vt:lpstr>
      <vt:lpstr>Benefits of an effective system of internal controls</vt:lpstr>
      <vt:lpstr>Despite the inherent importance of internal IT controls, improving controls remains a low priority for many CIOs</vt:lpstr>
      <vt:lpstr>However, the risks of an ineffective system are numerous and significant</vt:lpstr>
      <vt:lpstr>Proactively managing internal controls is cheaper than cleaning up consequences</vt:lpstr>
      <vt:lpstr>Case study: A control oversight had disastrous consequences for Target, its CIO, and CEO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2014-10-09T17:46:52Z</dcterms:created>
  <dcterms:modified xsi:type="dcterms:W3CDTF">2018-04-20T13:26:54Z</dcterms:modified>
</cp:coreProperties>
</file>