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86" r:id="rId2"/>
  </p:sldMasterIdLst>
  <p:notesMasterIdLst>
    <p:notesMasterId r:id="rId15"/>
  </p:notesMasterIdLst>
  <p:handoutMasterIdLst>
    <p:handoutMasterId r:id="rId16"/>
  </p:handoutMasterIdLst>
  <p:sldIdLst>
    <p:sldId id="555" r:id="rId3"/>
    <p:sldId id="563" r:id="rId4"/>
    <p:sldId id="403" r:id="rId5"/>
    <p:sldId id="540" r:id="rId6"/>
    <p:sldId id="598" r:id="rId7"/>
    <p:sldId id="599" r:id="rId8"/>
    <p:sldId id="607" r:id="rId9"/>
    <p:sldId id="608" r:id="rId10"/>
    <p:sldId id="624" r:id="rId11"/>
    <p:sldId id="768" r:id="rId12"/>
    <p:sldId id="769" r:id="rId13"/>
    <p:sldId id="770" r:id="rId14"/>
  </p:sldIdLst>
  <p:sldSz cx="9144000" cy="6858000" type="screen4x3"/>
  <p:notesSz cx="6858000" cy="9144000"/>
  <p:custShowLst>
    <p:custShow name="Custom Show 1" id="0">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ED990"/>
    <a:srgbClr val="AFB9C1"/>
    <a:srgbClr val="D3D8DC"/>
    <a:srgbClr val="717F8B"/>
    <a:srgbClr val="EDEFF0"/>
    <a:srgbClr val="CBD0D4"/>
    <a:srgbClr val="EFF0F2"/>
    <a:srgbClr val="96A3AD"/>
    <a:srgbClr val="829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971" autoAdjust="0"/>
    <p:restoredTop sz="95498" autoAdjust="0"/>
  </p:normalViewPr>
  <p:slideViewPr>
    <p:cSldViewPr snapToGrid="0">
      <p:cViewPr varScale="1">
        <p:scale>
          <a:sx n="118" d="100"/>
          <a:sy n="118" d="100"/>
        </p:scale>
        <p:origin x="210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7/23/2018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7/23/2018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4656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119571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93241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42861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2071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360595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416574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1446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w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1997-2018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1997-2018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86514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12615489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9108010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8662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9805475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4907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3711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01955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5885702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184099060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1201315295"/>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dirty="0" smtClean="0">
                <a:solidFill>
                  <a:srgbClr val="FFFFFF"/>
                </a:solidFill>
              </a:rPr>
              <a:t>V4</a:t>
            </a:r>
            <a:endParaRPr lang="en-CA" sz="1200" dirty="0">
              <a:solidFill>
                <a:srgbClr val="FFFFFF"/>
              </a:solidFill>
            </a:endParaRPr>
          </a:p>
        </p:txBody>
      </p:sp>
    </p:spTree>
    <p:extLst>
      <p:ext uri="{BB962C8B-B14F-4D97-AF65-F5344CB8AC3E}">
        <p14:creationId xmlns:p14="http://schemas.microsoft.com/office/powerpoint/2010/main" val="29400646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15347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9182229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spTree>
    <p:extLst>
      <p:ext uri="{BB962C8B-B14F-4D97-AF65-F5344CB8AC3E}">
        <p14:creationId xmlns:p14="http://schemas.microsoft.com/office/powerpoint/2010/main" val="37563548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38010004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108472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862775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524815"/>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481956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4012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5585049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2681419951"/>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3809356784"/>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113276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15407337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15438501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480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217397188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3591611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01172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05340690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612498097"/>
      </p:ext>
    </p:extLst>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2309827033"/>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10" r:id="rId6"/>
    <p:sldLayoutId id="2147483711" r:id="rId7"/>
    <p:sldLayoutId id="2147483726" r:id="rId8"/>
    <p:sldLayoutId id="2147483764" r:id="rId9"/>
    <p:sldLayoutId id="2147483762" r:id="rId10"/>
    <p:sldLayoutId id="2147483761" r:id="rId11"/>
    <p:sldLayoutId id="2147483763" r:id="rId12"/>
    <p:sldLayoutId id="2147483769" r:id="rId13"/>
    <p:sldLayoutId id="2147483773" r:id="rId14"/>
    <p:sldLayoutId id="2147483775" r:id="rId15"/>
    <p:sldLayoutId id="2147483776" r:id="rId16"/>
    <p:sldLayoutId id="2147483778" r:id="rId17"/>
    <p:sldLayoutId id="2147483781" r:id="rId18"/>
    <p:sldLayoutId id="2147483782" r:id="rId19"/>
    <p:sldLayoutId id="2147483783" r:id="rId20"/>
    <p:sldLayoutId id="2147483784" r:id="rId21"/>
    <p:sldLayoutId id="2147483785" r:id="rId22"/>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61311180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3" r:id="rId6"/>
    <p:sldLayoutId id="2147483794" r:id="rId7"/>
    <p:sldLayoutId id="2147483796" r:id="rId8"/>
    <p:sldLayoutId id="2147483798" r:id="rId9"/>
    <p:sldLayoutId id="2147483799" r:id="rId10"/>
    <p:sldLayoutId id="2147483800" r:id="rId11"/>
    <p:sldLayoutId id="2147483801" r:id="rId12"/>
    <p:sldLayoutId id="2147483802" r:id="rId13"/>
    <p:sldLayoutId id="2147483804" r:id="rId14"/>
    <p:sldLayoutId id="2147483805" r:id="rId15"/>
    <p:sldLayoutId id="2147483806" r:id="rId16"/>
    <p:sldLayoutId id="2147483807" r:id="rId17"/>
    <p:sldLayoutId id="2147483808" r:id="rId18"/>
    <p:sldLayoutId id="2147483811" r:id="rId19"/>
    <p:sldLayoutId id="2147483812" r:id="rId20"/>
    <p:sldLayoutId id="2147483813" r:id="rId21"/>
    <p:sldLayoutId id="2147483814" r:id="rId22"/>
    <p:sldLayoutId id="2147483815" r:id="rId2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unify-a-mixed-methodology-portfolio-storyboard-phases-1-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3" Type="http://schemas.openxmlformats.org/officeDocument/2006/relationships/hyperlink" Target="https://www.infotech.com/research/ss/build-a-strategic-workforce-plan" TargetMode="External"/><Relationship Id="rId18" Type="http://schemas.openxmlformats.org/officeDocument/2006/relationships/hyperlink" Target="https://www.infotech.com/research/ss/create-a-service-management-roadmap" TargetMode="External"/><Relationship Id="rId26" Type="http://schemas.openxmlformats.org/officeDocument/2006/relationships/hyperlink" Target="https://www.infotech.com/research/ss/build-a-business-driven-it-risk-management-program" TargetMode="External"/><Relationship Id="rId39" Type="http://schemas.openxmlformats.org/officeDocument/2006/relationships/hyperlink" Target="https://www.infotech.com/research/ss/optimize-your-sqa-practice-using-a-full-lifecycle-approach" TargetMode="External"/><Relationship Id="rId21" Type="http://schemas.openxmlformats.org/officeDocument/2006/relationships/hyperlink" Target="https://www.infotech.com/research/ss/implement-it-asset-management" TargetMode="External"/><Relationship Id="rId34" Type="http://schemas.openxmlformats.org/officeDocument/2006/relationships/hyperlink" Target="https://www.infotech.com/research/ss/it-develop-a-business-continuity-plan" TargetMode="External"/><Relationship Id="rId42" Type="http://schemas.openxmlformats.org/officeDocument/2006/relationships/hyperlink" Target="https://www.infotech.com/research/ss/build-a-next-generation-bi-with-a-game-changing-bi-strategy" TargetMode="External"/><Relationship Id="rId47" Type="http://schemas.openxmlformats.org/officeDocument/2006/relationships/hyperlink" Target="https://www.infotech.com/research/ss/build-a-strong-approach-to-business-requirements-gathering" TargetMode="External"/><Relationship Id="rId7" Type="http://schemas.openxmlformats.org/officeDocument/2006/relationships/hyperlink" Target="https://www.infotech.com/research/ss/take-the-pain-out-of-it-policies" TargetMode="External"/><Relationship Id="rId2" Type="http://schemas.openxmlformats.org/officeDocument/2006/relationships/image" Target="../media/image33.png"/><Relationship Id="rId16" Type="http://schemas.openxmlformats.org/officeDocument/2006/relationships/hyperlink" Target="https://www.infotech.com/research/ss/design-build-a-user-facing-service-catalog" TargetMode="External"/><Relationship Id="rId29" Type="http://schemas.openxmlformats.org/officeDocument/2006/relationships/hyperlink" Target="https://www.infotech.com/research/ss/establish-a-right-sized-release-and-deployment-management-process" TargetMode="External"/><Relationship Id="rId1" Type="http://schemas.openxmlformats.org/officeDocument/2006/relationships/slideLayout" Target="../slideLayouts/slideLayout8.xml"/><Relationship Id="rId6" Type="http://schemas.openxmlformats.org/officeDocument/2006/relationships/hyperlink" Target="https://www.infotech.com/research/ss/kick-start-it-led-business-innovation" TargetMode="External"/><Relationship Id="rId11" Type="http://schemas.openxmlformats.org/officeDocument/2006/relationships/hyperlink" Target="https://www.infotech.com/research/ss/transfer-it-knowledge-before-it-s-gone" TargetMode="External"/><Relationship Id="rId24" Type="http://schemas.openxmlformats.org/officeDocument/2006/relationships/hyperlink" Target="https://www.infotech.com/research/ss/create-a-configuration-management-roadmap" TargetMode="External"/><Relationship Id="rId32" Type="http://schemas.openxmlformats.org/officeDocument/2006/relationships/hyperlink" Target="https://www.infotech.com/research/ss/establish-an-effective-system-of-internal-it-controls-to-mitigate-risks" TargetMode="External"/><Relationship Id="rId37" Type="http://schemas.openxmlformats.org/officeDocument/2006/relationships/hyperlink" Target="https://www.infotech.com/research/ss/govern-and-manage-an-enterprise-software-implementation" TargetMode="External"/><Relationship Id="rId40" Type="http://schemas.openxmlformats.org/officeDocument/2006/relationships/hyperlink" Target="https://www.infotech.com/research/ss/develop-an-annual-maintenance-program-for-critical-applications" TargetMode="External"/><Relationship Id="rId45" Type="http://schemas.openxmlformats.org/officeDocument/2006/relationships/hyperlink" Target="https://www.infotech.com/research/ss/develop-a-project-portfolio-management-strategy" TargetMode="External"/><Relationship Id="rId5" Type="http://schemas.openxmlformats.org/officeDocument/2006/relationships/hyperlink" Target="https://www.infotech.com/research/ss/develop-meaningful-service-metrics-to-ensure-business-and-user-satisfaction" TargetMode="External"/><Relationship Id="rId15" Type="http://schemas.openxmlformats.org/officeDocument/2006/relationships/hyperlink" Target="https://www.infotech.com/research/ss/increase-it-productivity-by-25-by-actively-focusing-on-employee-engagement" TargetMode="External"/><Relationship Id="rId23" Type="http://schemas.openxmlformats.org/officeDocument/2006/relationships/hyperlink" Target="https://www.infotech.com/research/ss/optimize-change-management" TargetMode="External"/><Relationship Id="rId28" Type="http://schemas.openxmlformats.org/officeDocument/2006/relationships/hyperlink" Target="https://www.infotech.com/research/ss/build-a-security-governance-and-management-plan" TargetMode="External"/><Relationship Id="rId36" Type="http://schemas.openxmlformats.org/officeDocument/2006/relationships/hyperlink" Target="https://www.infotech.com/research/ss/build-a-business-driven-application-roadmap-using-an-agile-approach" TargetMode="External"/><Relationship Id="rId10" Type="http://schemas.openxmlformats.org/officeDocument/2006/relationships/hyperlink" Target="https://www.infotech.com/research/ss/manage-your-vendors-before-they-manage-you" TargetMode="External"/><Relationship Id="rId19" Type="http://schemas.openxmlformats.org/officeDocument/2006/relationships/hyperlink" Target="https://www.infotech.com/research/ss/drive-efficiency-and-agility-with-a-fit-for-purpose-quality-management-program" TargetMode="External"/><Relationship Id="rId31" Type="http://schemas.openxmlformats.org/officeDocument/2006/relationships/hyperlink" Target="https://www.infotech.com/research/ss/build-an-information-security-strategy" TargetMode="External"/><Relationship Id="rId44" Type="http://schemas.openxmlformats.org/officeDocument/2006/relationships/hyperlink" Target="https://www.infotech.com/research/ss/conquer-data-quality-challenges-in-4-steps" TargetMode="External"/><Relationship Id="rId4" Type="http://schemas.openxmlformats.org/officeDocument/2006/relationships/hyperlink" Target="https://www.infotech.com/research/ss/define-an-it-strategy-and-roadmap" TargetMode="External"/><Relationship Id="rId9" Type="http://schemas.openxmlformats.org/officeDocument/2006/relationships/hyperlink" Target="https://www.infotech.com/research/ss/build-an-it-budget-that-demonstrates-value-delivery" TargetMode="External"/><Relationship Id="rId14" Type="http://schemas.openxmlformats.org/officeDocument/2006/relationships/hyperlink" Target="https://www.infotech.com/research/ss/transform-it-through-strategic-organizational-design" TargetMode="External"/><Relationship Id="rId22" Type="http://schemas.openxmlformats.org/officeDocument/2006/relationships/hyperlink" Target="https://www.infotech.com/research/ss/improve-it-operations-management" TargetMode="External"/><Relationship Id="rId27" Type="http://schemas.openxmlformats.org/officeDocument/2006/relationships/hyperlink" Target="https://www.infotech.com/research/ss/manage-stakeholder-relations" TargetMode="External"/><Relationship Id="rId30" Type="http://schemas.openxmlformats.org/officeDocument/2006/relationships/hyperlink" Target="https://www.infotech.com/research/ss/manage-scarce-resources-with-effective-incident-and-problem-management" TargetMode="External"/><Relationship Id="rId35" Type="http://schemas.openxmlformats.org/officeDocument/2006/relationships/hyperlink" Target="https://www.infotech.com/research/ss/create-a-right-sized-disaster-recovery-plan" TargetMode="External"/><Relationship Id="rId43" Type="http://schemas.openxmlformats.org/officeDocument/2006/relationships/hyperlink" Target="https://www.infotech.com/research/ss/modernize-data-architecture-for-measurable-business-results" TargetMode="External"/><Relationship Id="rId48" Type="http://schemas.openxmlformats.org/officeDocument/2006/relationships/hyperlink" Target="https://www.infotech.com/research/unify-a-mixed-methodology-portfolio-phases-1-3" TargetMode="External"/><Relationship Id="rId8" Type="http://schemas.openxmlformats.org/officeDocument/2006/relationships/hyperlink" Target="https://www.infotech.com/research/ss/establish-the-benefits-realization-process" TargetMode="External"/><Relationship Id="rId3" Type="http://schemas.openxmlformats.org/officeDocument/2006/relationships/hyperlink" Target="https://www.infotech.com/research/ss/redesign-it-governance-to-drive-optimal-business-results" TargetMode="External"/><Relationship Id="rId12" Type="http://schemas.openxmlformats.org/officeDocument/2006/relationships/hyperlink" Target="https://www.infotech.com/research/ss/minimize-the-damage-of-it-cost-cuts" TargetMode="External"/><Relationship Id="rId17" Type="http://schemas.openxmlformats.org/officeDocument/2006/relationships/hyperlink" Target="https://www.infotech.com/research/ss/assess-and-optimize-ea-capability" TargetMode="External"/><Relationship Id="rId25" Type="http://schemas.openxmlformats.org/officeDocument/2006/relationships/hyperlink" Target="https://www.infotech.com/research/ss/standardize-the-service-desk" TargetMode="External"/><Relationship Id="rId33" Type="http://schemas.openxmlformats.org/officeDocument/2006/relationships/hyperlink" Target="https://www.infotech.com/research/ss/take-control-of-compliance-improvement-to-conquer-every-audit" TargetMode="External"/><Relationship Id="rId38" Type="http://schemas.openxmlformats.org/officeDocument/2006/relationships/hyperlink" Target="https://www.infotech.com/research/ss/create-a-horizontally-optimized-sdlc-to-better-meet-business-demands" TargetMode="External"/><Relationship Id="rId46" Type="http://schemas.openxmlformats.org/officeDocument/2006/relationships/hyperlink" Target="https://www.infotech.com/research/ss/tailor-project-management-processes-to-fit-your-projects" TargetMode="External"/><Relationship Id="rId20" Type="http://schemas.openxmlformats.org/officeDocument/2006/relationships/hyperlink" Target="https://www.infotech.com/research/ss/establish-a-program-to-enable-effective-performance-monitoring" TargetMode="External"/><Relationship Id="rId41" Type="http://schemas.openxmlformats.org/officeDocument/2006/relationships/hyperlink" Target="https://www.infotech.com/research/ss/drive-organizational-change-from-the-pm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smtClean="0"/>
              <a:t>Unify a Mixed Methodology Portfolio</a:t>
            </a:r>
            <a:endParaRPr lang="en-US" dirty="0"/>
          </a:p>
        </p:txBody>
      </p:sp>
      <p:sp>
        <p:nvSpPr>
          <p:cNvPr id="5" name="Tagline"/>
          <p:cNvSpPr>
            <a:spLocks noGrp="1"/>
          </p:cNvSpPr>
          <p:nvPr>
            <p:ph type="body" sz="quarter" idx="16"/>
          </p:nvPr>
        </p:nvSpPr>
        <p:spPr>
          <a:xfrm>
            <a:off x="774700" y="3715965"/>
            <a:ext cx="7467600" cy="508000"/>
          </a:xfrm>
        </p:spPr>
        <p:txBody>
          <a:bodyPr/>
          <a:lstStyle/>
          <a:p>
            <a:r>
              <a:rPr lang="en-US" dirty="0" smtClean="0"/>
              <a:t>Improve portfolio </a:t>
            </a:r>
            <a:r>
              <a:rPr lang="en-US" dirty="0" smtClean="0"/>
              <a:t>oversight </a:t>
            </a:r>
            <a:r>
              <a:rPr lang="en-US" dirty="0" smtClean="0"/>
              <a:t>and agility without going old school command and control.</a:t>
            </a:r>
            <a:endParaRPr lang="en-US" dirty="0"/>
          </a:p>
        </p:txBody>
      </p:sp>
      <p:grpSp>
        <p:nvGrpSpPr>
          <p:cNvPr id="6" name="Group 5"/>
          <p:cNvGrpSpPr/>
          <p:nvPr/>
        </p:nvGrpSpPr>
        <p:grpSpPr>
          <a:xfrm>
            <a:off x="0" y="5402461"/>
            <a:ext cx="9144000" cy="1455539"/>
            <a:chOff x="0" y="5402461"/>
            <a:chExt cx="9144000" cy="1455539"/>
          </a:xfrm>
        </p:grpSpPr>
        <p:sp>
          <p:nvSpPr>
            <p:cNvPr id="7" name="Rectangle 6"/>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5402461"/>
              <a:ext cx="9144000" cy="1455539"/>
              <a:chOff x="0" y="5402461"/>
              <a:chExt cx="9144000" cy="1455539"/>
            </a:xfrm>
          </p:grpSpPr>
          <p:pic>
            <p:nvPicPr>
              <p:cNvPr id="9" name="Picture 8"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1997-2018 Info-Tech Research Group</a:t>
                  </a:r>
                  <a:endParaRPr lang="en-CA" sz="800" dirty="0">
                    <a:solidFill>
                      <a:schemeClr val="bg1">
                        <a:lumMod val="65000"/>
                      </a:schemeClr>
                    </a:solidFill>
                  </a:endParaRPr>
                </a:p>
              </p:txBody>
            </p:sp>
            <p:sp>
              <p:nvSpPr>
                <p:cNvPr id="12" name="Rectangle 11"/>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2877873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5A2AC"/>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duotone>
              <a:schemeClr val="accent1">
                <a:shade val="45000"/>
                <a:satMod val="135000"/>
              </a:schemeClr>
              <a:prstClr val="white"/>
            </a:duotone>
          </a:blip>
          <a:stretch>
            <a:fillRect/>
          </a:stretch>
        </p:blipFill>
        <p:spPr>
          <a:xfrm flipH="1">
            <a:off x="7339465" y="1823041"/>
            <a:ext cx="1804535" cy="4690867"/>
          </a:xfrm>
          <a:prstGeom prst="rect">
            <a:avLst/>
          </a:prstGeom>
        </p:spPr>
      </p:pic>
      <p:pic>
        <p:nvPicPr>
          <p:cNvPr id="17" name="Picture 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0" y="1844138"/>
            <a:ext cx="7687445" cy="4669770"/>
          </a:xfrm>
          <a:prstGeom prst="rect">
            <a:avLst/>
          </a:prstGeom>
          <a:noFill/>
          <a:ln>
            <a:noFill/>
          </a:ln>
        </p:spPr>
      </p:pic>
      <p:sp>
        <p:nvSpPr>
          <p:cNvPr id="45" name="Rectangle 44"/>
          <p:cNvSpPr/>
          <p:nvPr/>
        </p:nvSpPr>
        <p:spPr>
          <a:xfrm>
            <a:off x="-4764" y="1834474"/>
            <a:ext cx="9148764" cy="4679434"/>
          </a:xfrm>
          <a:prstGeom prst="rect">
            <a:avLst/>
          </a:prstGeom>
          <a:solidFill>
            <a:schemeClr val="bg1">
              <a:lumMod val="95000"/>
              <a:alpha val="74000"/>
            </a:schemeClr>
          </a:solidFill>
        </p:spPr>
        <p:txBody>
          <a:bodyPr wrap="square" rIns="274320" anchor="ctr">
            <a:noAutofit/>
          </a:bodyPr>
          <a:lstStyle/>
          <a:p>
            <a:pPr marL="225425"/>
            <a:endParaRPr lang="en-CA" sz="1400" b="1" dirty="0">
              <a:solidFill>
                <a:schemeClr val="bg1"/>
              </a:solidFill>
            </a:endParaRPr>
          </a:p>
        </p:txBody>
      </p:sp>
      <p:sp>
        <p:nvSpPr>
          <p:cNvPr id="2" name="Title 1"/>
          <p:cNvSpPr>
            <a:spLocks noGrp="1"/>
          </p:cNvSpPr>
          <p:nvPr>
            <p:ph type="title"/>
          </p:nvPr>
        </p:nvSpPr>
        <p:spPr/>
        <p:txBody>
          <a:bodyPr/>
          <a:lstStyle/>
          <a:p>
            <a:pPr>
              <a:spcAft>
                <a:spcPts val="600"/>
              </a:spcAft>
            </a:pPr>
            <a:r>
              <a:rPr lang="en-US" dirty="0"/>
              <a:t>Projects don’t get done by approvals; they get </a:t>
            </a:r>
            <a:r>
              <a:rPr lang="en-US" dirty="0" smtClean="0"/>
              <a:t>done through effective stewardship of the organization’s resources</a:t>
            </a:r>
            <a:endParaRPr lang="en-CA" dirty="0">
              <a:solidFill>
                <a:srgbClr val="333333"/>
              </a:solidFill>
            </a:endParaRPr>
          </a:p>
        </p:txBody>
      </p:sp>
      <p:sp>
        <p:nvSpPr>
          <p:cNvPr id="3" name="Rectangle 2"/>
          <p:cNvSpPr/>
          <p:nvPr/>
        </p:nvSpPr>
        <p:spPr>
          <a:xfrm>
            <a:off x="0" y="1112617"/>
            <a:ext cx="9144000" cy="731520"/>
          </a:xfrm>
          <a:prstGeom prst="rect">
            <a:avLst/>
          </a:prstGeom>
          <a:solidFill>
            <a:schemeClr val="accent3"/>
          </a:solidFill>
        </p:spPr>
        <p:txBody>
          <a:bodyPr wrap="square" rIns="274320" anchor="ctr">
            <a:noAutofit/>
          </a:bodyPr>
          <a:lstStyle/>
          <a:p>
            <a:pPr marL="225425"/>
            <a:r>
              <a:rPr lang="en-US" sz="1500" b="1" dirty="0">
                <a:solidFill>
                  <a:schemeClr val="bg1"/>
                </a:solidFill>
              </a:rPr>
              <a:t>Project agility should help drive business agility, assuming that the portfolio is itself </a:t>
            </a:r>
            <a:r>
              <a:rPr lang="en-US" sz="1500" b="1" dirty="0" smtClean="0">
                <a:solidFill>
                  <a:schemeClr val="bg1"/>
                </a:solidFill>
              </a:rPr>
              <a:t>responsive.</a:t>
            </a:r>
            <a:endParaRPr lang="en-CA" sz="1500" b="1" dirty="0">
              <a:solidFill>
                <a:schemeClr val="bg1"/>
              </a:solidFill>
            </a:endParaRPr>
          </a:p>
        </p:txBody>
      </p:sp>
      <p:sp>
        <p:nvSpPr>
          <p:cNvPr id="26" name="TextBox 25"/>
          <p:cNvSpPr txBox="1"/>
          <p:nvPr/>
        </p:nvSpPr>
        <p:spPr>
          <a:xfrm>
            <a:off x="257174" y="3035563"/>
            <a:ext cx="5229226" cy="954107"/>
          </a:xfrm>
          <a:prstGeom prst="rect">
            <a:avLst/>
          </a:prstGeom>
          <a:noFill/>
        </p:spPr>
        <p:txBody>
          <a:bodyPr wrap="square" rtlCol="0">
            <a:spAutoFit/>
          </a:bodyPr>
          <a:lstStyle/>
          <a:p>
            <a:pPr>
              <a:spcAft>
                <a:spcPts val="600"/>
              </a:spcAft>
            </a:pPr>
            <a:r>
              <a:rPr lang="en-US" sz="1400" dirty="0">
                <a:solidFill>
                  <a:schemeClr val="tx2"/>
                </a:solidFill>
              </a:rPr>
              <a:t>What’s the difference? In the old paradigm, nobody stopped the portfolio owners from approving too </a:t>
            </a:r>
            <a:r>
              <a:rPr lang="en-US" sz="1400" dirty="0" smtClean="0">
                <a:solidFill>
                  <a:schemeClr val="tx2"/>
                </a:solidFill>
              </a:rPr>
              <a:t>much. Decisions </a:t>
            </a:r>
            <a:r>
              <a:rPr lang="en-US" sz="1400" dirty="0">
                <a:solidFill>
                  <a:schemeClr val="tx2"/>
                </a:solidFill>
              </a:rPr>
              <a:t>were based on what </a:t>
            </a:r>
            <a:r>
              <a:rPr lang="en-US" sz="1400" i="1" dirty="0">
                <a:solidFill>
                  <a:schemeClr val="tx2"/>
                </a:solidFill>
              </a:rPr>
              <a:t>should</a:t>
            </a:r>
            <a:r>
              <a:rPr lang="en-US" sz="1400" dirty="0">
                <a:solidFill>
                  <a:schemeClr val="tx2"/>
                </a:solidFill>
              </a:rPr>
              <a:t> be </a:t>
            </a:r>
            <a:r>
              <a:rPr lang="en-US" sz="1400" dirty="0" smtClean="0">
                <a:solidFill>
                  <a:schemeClr val="tx2"/>
                </a:solidFill>
              </a:rPr>
              <a:t>done, </a:t>
            </a:r>
            <a:r>
              <a:rPr lang="en-US" sz="1400" dirty="0">
                <a:solidFill>
                  <a:schemeClr val="tx2"/>
                </a:solidFill>
              </a:rPr>
              <a:t>rather than </a:t>
            </a:r>
            <a:r>
              <a:rPr lang="en-US" sz="1400" dirty="0" smtClean="0">
                <a:solidFill>
                  <a:schemeClr val="tx2"/>
                </a:solidFill>
              </a:rPr>
              <a:t>what </a:t>
            </a:r>
            <a:r>
              <a:rPr lang="en-US" sz="1400" dirty="0">
                <a:solidFill>
                  <a:schemeClr val="tx2"/>
                </a:solidFill>
              </a:rPr>
              <a:t>could get done in a given </a:t>
            </a:r>
            <a:r>
              <a:rPr lang="en-US" sz="1400" dirty="0" smtClean="0">
                <a:solidFill>
                  <a:schemeClr val="tx2"/>
                </a:solidFill>
              </a:rPr>
              <a:t>period, with the resources available.</a:t>
            </a:r>
            <a:endParaRPr lang="en-US" sz="1400" dirty="0">
              <a:solidFill>
                <a:schemeClr val="tx2"/>
              </a:solidFill>
            </a:endParaRPr>
          </a:p>
        </p:txBody>
      </p:sp>
      <p:sp>
        <p:nvSpPr>
          <p:cNvPr id="8" name="Rectangle 7"/>
          <p:cNvSpPr/>
          <p:nvPr/>
        </p:nvSpPr>
        <p:spPr>
          <a:xfrm>
            <a:off x="257174" y="1990504"/>
            <a:ext cx="5230998" cy="954107"/>
          </a:xfrm>
          <a:prstGeom prst="rect">
            <a:avLst/>
          </a:prstGeom>
        </p:spPr>
        <p:txBody>
          <a:bodyPr wrap="square">
            <a:spAutoFit/>
          </a:bodyPr>
          <a:lstStyle/>
          <a:p>
            <a:pPr>
              <a:spcAft>
                <a:spcPts val="1200"/>
              </a:spcAft>
            </a:pPr>
            <a:r>
              <a:rPr lang="en-US" sz="1400" b="1" dirty="0">
                <a:solidFill>
                  <a:schemeClr val="tx2"/>
                </a:solidFill>
              </a:rPr>
              <a:t>In a mixed methodology portfolio,</a:t>
            </a:r>
            <a:r>
              <a:rPr lang="en-US" sz="1400" dirty="0">
                <a:solidFill>
                  <a:schemeClr val="tx2"/>
                </a:solidFill>
              </a:rPr>
              <a:t> a more engaged </a:t>
            </a:r>
            <a:r>
              <a:rPr lang="en-US" sz="1400" dirty="0" smtClean="0">
                <a:solidFill>
                  <a:schemeClr val="tx2"/>
                </a:solidFill>
              </a:rPr>
              <a:t>executive layer is required than what we see in a traditional portfolio approach. Portfolio </a:t>
            </a:r>
            <a:r>
              <a:rPr lang="en-US" sz="1400" dirty="0">
                <a:solidFill>
                  <a:schemeClr val="tx2"/>
                </a:solidFill>
              </a:rPr>
              <a:t>owners have to decide </a:t>
            </a:r>
            <a:r>
              <a:rPr lang="en-US" sz="1400" i="1" dirty="0">
                <a:solidFill>
                  <a:schemeClr val="tx2"/>
                </a:solidFill>
              </a:rPr>
              <a:t>what gets worked on</a:t>
            </a:r>
            <a:r>
              <a:rPr lang="en-US" sz="1400" dirty="0">
                <a:solidFill>
                  <a:schemeClr val="tx2"/>
                </a:solidFill>
              </a:rPr>
              <a:t> at a regular cadence.   </a:t>
            </a:r>
          </a:p>
        </p:txBody>
      </p:sp>
      <p:sp>
        <p:nvSpPr>
          <p:cNvPr id="10" name="Rectangle 9"/>
          <p:cNvSpPr/>
          <p:nvPr/>
        </p:nvSpPr>
        <p:spPr>
          <a:xfrm>
            <a:off x="257174" y="4080622"/>
            <a:ext cx="5230998" cy="523220"/>
          </a:xfrm>
          <a:prstGeom prst="rect">
            <a:avLst/>
          </a:prstGeom>
        </p:spPr>
        <p:txBody>
          <a:bodyPr wrap="square">
            <a:spAutoFit/>
          </a:bodyPr>
          <a:lstStyle/>
          <a:p>
            <a:pPr>
              <a:spcAft>
                <a:spcPts val="600"/>
              </a:spcAft>
            </a:pPr>
            <a:r>
              <a:rPr lang="en-US" sz="1400" dirty="0">
                <a:solidFill>
                  <a:schemeClr val="tx2"/>
                </a:solidFill>
              </a:rPr>
              <a:t>The engaged portfolio succeeds by making sure that the right people work on the right things as much as possible. </a:t>
            </a:r>
          </a:p>
        </p:txBody>
      </p:sp>
      <p:sp>
        <p:nvSpPr>
          <p:cNvPr id="11" name="Rectangle 10"/>
          <p:cNvSpPr/>
          <p:nvPr/>
        </p:nvSpPr>
        <p:spPr>
          <a:xfrm>
            <a:off x="257173" y="4694794"/>
            <a:ext cx="5230997" cy="738664"/>
          </a:xfrm>
          <a:prstGeom prst="rect">
            <a:avLst/>
          </a:prstGeom>
        </p:spPr>
        <p:txBody>
          <a:bodyPr wrap="square">
            <a:spAutoFit/>
          </a:bodyPr>
          <a:lstStyle/>
          <a:p>
            <a:pPr>
              <a:spcAft>
                <a:spcPts val="600"/>
              </a:spcAft>
            </a:pPr>
            <a:r>
              <a:rPr lang="en-US" sz="1400" dirty="0">
                <a:solidFill>
                  <a:schemeClr val="tx2"/>
                </a:solidFill>
              </a:rPr>
              <a:t>The portfolio owner plays a key, ongoing role in identifying the work that needs to be done, and the portfolio managers optimize the usage of resources.</a:t>
            </a:r>
          </a:p>
        </p:txBody>
      </p:sp>
      <p:grpSp>
        <p:nvGrpSpPr>
          <p:cNvPr id="49" name="Group 48"/>
          <p:cNvGrpSpPr/>
          <p:nvPr/>
        </p:nvGrpSpPr>
        <p:grpSpPr>
          <a:xfrm>
            <a:off x="257174" y="5575438"/>
            <a:ext cx="8620125" cy="738664"/>
            <a:chOff x="241227" y="5338372"/>
            <a:chExt cx="8620125" cy="738664"/>
          </a:xfrm>
          <a:effectLst>
            <a:outerShdw blurRad="50800" dist="38100" dir="2700000" algn="tl" rotWithShape="0">
              <a:prstClr val="black">
                <a:alpha val="40000"/>
              </a:prstClr>
            </a:outerShdw>
          </a:effectLst>
        </p:grpSpPr>
        <p:sp>
          <p:nvSpPr>
            <p:cNvPr id="50" name="Rectangle 49"/>
            <p:cNvSpPr/>
            <p:nvPr/>
          </p:nvSpPr>
          <p:spPr>
            <a:xfrm>
              <a:off x="979227" y="5338372"/>
              <a:ext cx="7882125" cy="738664"/>
            </a:xfrm>
            <a:prstGeom prst="rect">
              <a:avLst/>
            </a:prstGeom>
            <a:solidFill>
              <a:schemeClr val="bg1"/>
            </a:solidFill>
          </p:spPr>
          <p:txBody>
            <a:bodyPr wrap="square">
              <a:noAutofit/>
            </a:bodyPr>
            <a:lstStyle/>
            <a:p>
              <a:pPr>
                <a:spcAft>
                  <a:spcPts val="1200"/>
                </a:spcAft>
              </a:pPr>
              <a:r>
                <a:rPr lang="en-US" sz="1300" b="1" dirty="0"/>
                <a:t>A mixed methodology portfolio works best </a:t>
              </a:r>
              <a:r>
                <a:rPr lang="en-US" sz="1300" dirty="0"/>
                <a:t>when it manifests itself as what we call an E</a:t>
              </a:r>
              <a:r>
                <a:rPr lang="en-US" sz="1300" dirty="0" smtClean="0"/>
                <a:t>ngaged </a:t>
              </a:r>
              <a:r>
                <a:rPr lang="en-US" sz="1300" dirty="0"/>
                <a:t>A</a:t>
              </a:r>
              <a:r>
                <a:rPr lang="en-US" sz="1300" dirty="0" smtClean="0"/>
                <a:t>gile Portfolio: </a:t>
              </a:r>
              <a:r>
                <a:rPr lang="en-CA" sz="1300" dirty="0"/>
                <a:t>a portfolio of projects managed tightly, in short-term iterations, with close engagement of customers, sponsors, and stakeholders</a:t>
              </a:r>
              <a:endParaRPr lang="en-US" sz="1300" dirty="0"/>
            </a:p>
          </p:txBody>
        </p:sp>
        <p:sp>
          <p:nvSpPr>
            <p:cNvPr id="51" name="Rectangle 50"/>
            <p:cNvSpPr/>
            <p:nvPr/>
          </p:nvSpPr>
          <p:spPr>
            <a:xfrm>
              <a:off x="241227" y="5338372"/>
              <a:ext cx="738000" cy="738664"/>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38" y="5419704"/>
              <a:ext cx="360000" cy="576000"/>
            </a:xfrm>
            <a:prstGeom prst="rect">
              <a:avLst/>
            </a:prstGeom>
          </p:spPr>
        </p:pic>
      </p:grpSp>
      <p:pic>
        <p:nvPicPr>
          <p:cNvPr id="5" name="Picture 4"/>
          <p:cNvPicPr>
            <a:picLocks noChangeAspect="1"/>
          </p:cNvPicPr>
          <p:nvPr/>
        </p:nvPicPr>
        <p:blipFill>
          <a:blip r:embed="rId5"/>
          <a:stretch>
            <a:fillRect/>
          </a:stretch>
        </p:blipFill>
        <p:spPr>
          <a:xfrm>
            <a:off x="5743574" y="1910092"/>
            <a:ext cx="3119691" cy="3566160"/>
          </a:xfrm>
          <a:prstGeom prst="rect">
            <a:avLst/>
          </a:prstGeom>
        </p:spPr>
      </p:pic>
      <p:sp>
        <p:nvSpPr>
          <p:cNvPr id="16" name="Rectangle 15"/>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9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64" y="1852229"/>
            <a:ext cx="9148764" cy="4675632"/>
          </a:xfrm>
          <a:prstGeom prst="rect">
            <a:avLst/>
          </a:prstGeom>
          <a:solidFill>
            <a:schemeClr val="bg1"/>
          </a:solidFill>
        </p:spPr>
      </p:pic>
      <p:sp>
        <p:nvSpPr>
          <p:cNvPr id="2" name="Title 1"/>
          <p:cNvSpPr>
            <a:spLocks noGrp="1"/>
          </p:cNvSpPr>
          <p:nvPr>
            <p:ph type="title"/>
          </p:nvPr>
        </p:nvSpPr>
        <p:spPr/>
        <p:txBody>
          <a:bodyPr/>
          <a:lstStyle/>
          <a:p>
            <a:r>
              <a:rPr lang="en-US" dirty="0" smtClean="0"/>
              <a:t>Get project teams and decision makers in sync with right-sized yet firm project standards</a:t>
            </a:r>
            <a:endParaRPr lang="en-CA" dirty="0"/>
          </a:p>
        </p:txBody>
      </p:sp>
      <p:sp>
        <p:nvSpPr>
          <p:cNvPr id="3" name="Rectangle 2"/>
          <p:cNvSpPr/>
          <p:nvPr/>
        </p:nvSpPr>
        <p:spPr>
          <a:xfrm>
            <a:off x="0" y="1120709"/>
            <a:ext cx="9144000" cy="731520"/>
          </a:xfrm>
          <a:prstGeom prst="rect">
            <a:avLst/>
          </a:prstGeom>
          <a:solidFill>
            <a:schemeClr val="accent1">
              <a:lumMod val="75000"/>
            </a:schemeClr>
          </a:solidFill>
        </p:spPr>
        <p:txBody>
          <a:bodyPr wrap="square" rIns="274320" anchor="ctr">
            <a:noAutofit/>
          </a:bodyPr>
          <a:lstStyle/>
          <a:p>
            <a:pPr marL="225425">
              <a:spcAft>
                <a:spcPts val="600"/>
              </a:spcAft>
            </a:pPr>
            <a:r>
              <a:rPr lang="en-US" sz="1500" b="1" dirty="0" smtClean="0">
                <a:solidFill>
                  <a:srgbClr val="FFFFFF"/>
                </a:solidFill>
              </a:rPr>
              <a:t>Follow Info-Tech’s mixed methodology portfolio approach to align your executive layer with your project managers and teams. </a:t>
            </a:r>
            <a:endParaRPr lang="en-US" sz="1500" b="1" dirty="0">
              <a:solidFill>
                <a:srgbClr val="FFFFFF"/>
              </a:solidFill>
            </a:endParaRPr>
          </a:p>
        </p:txBody>
      </p:sp>
      <p:sp>
        <p:nvSpPr>
          <p:cNvPr id="38" name="Rectangle 37"/>
          <p:cNvSpPr/>
          <p:nvPr/>
        </p:nvSpPr>
        <p:spPr>
          <a:xfrm>
            <a:off x="260297" y="1877177"/>
            <a:ext cx="5566877" cy="1753912"/>
          </a:xfrm>
          <a:prstGeom prst="rect">
            <a:avLst/>
          </a:prstGeom>
          <a:gradFill flip="none" rotWithShape="1">
            <a:gsLst>
              <a:gs pos="100000">
                <a:srgbClr val="F1F3F4">
                  <a:alpha val="53000"/>
                </a:srgbClr>
              </a:gs>
              <a:gs pos="0">
                <a:srgbClr val="F1F3F4">
                  <a:alpha val="34000"/>
                </a:srgbClr>
              </a:gs>
            </a:gsLst>
            <a:lin ang="16200000" scaled="1"/>
            <a:tileRect/>
          </a:gradFill>
        </p:spPr>
        <p:txBody>
          <a:bodyPr wrap="square" rIns="274320" anchor="t">
            <a:noAutofit/>
          </a:bodyPr>
          <a:lstStyle/>
          <a:p>
            <a:pPr>
              <a:spcAft>
                <a:spcPts val="600"/>
              </a:spcAft>
            </a:pPr>
            <a:r>
              <a:rPr lang="en-US" sz="1400" dirty="0" smtClean="0">
                <a:solidFill>
                  <a:srgbClr val="333333"/>
                </a:solidFill>
              </a:rPr>
              <a:t>Follow the approach in this research to ensure your portfolio practices around intake and prioritization, resource management, and portfolio reporting are optimized and helping to:</a:t>
            </a:r>
          </a:p>
          <a:p>
            <a:pPr marL="285750" indent="-285750">
              <a:spcAft>
                <a:spcPts val="600"/>
              </a:spcAft>
              <a:buFont typeface="Arial" panose="020B0604020202020204" pitchFamily="34" charset="0"/>
              <a:buChar char="•"/>
            </a:pPr>
            <a:r>
              <a:rPr lang="en-US" sz="1400" dirty="0">
                <a:solidFill>
                  <a:srgbClr val="333333"/>
                </a:solidFill>
              </a:rPr>
              <a:t>A</a:t>
            </a:r>
            <a:r>
              <a:rPr lang="en-US" sz="1400" dirty="0" smtClean="0">
                <a:solidFill>
                  <a:srgbClr val="333333"/>
                </a:solidFill>
              </a:rPr>
              <a:t>lign the goals and vocabularies of project teams and executive decision makers.</a:t>
            </a:r>
          </a:p>
          <a:p>
            <a:pPr marL="285750" indent="-285750">
              <a:spcAft>
                <a:spcPts val="600"/>
              </a:spcAft>
              <a:buFont typeface="Arial" panose="020B0604020202020204" pitchFamily="34" charset="0"/>
              <a:buChar char="•"/>
            </a:pPr>
            <a:r>
              <a:rPr lang="en-US" sz="1400" dirty="0">
                <a:solidFill>
                  <a:srgbClr val="333333"/>
                </a:solidFill>
              </a:rPr>
              <a:t>B</a:t>
            </a:r>
            <a:r>
              <a:rPr lang="en-US" sz="1400" dirty="0" smtClean="0">
                <a:solidFill>
                  <a:srgbClr val="333333"/>
                </a:solidFill>
              </a:rPr>
              <a:t>ridge the gaps in the tactical outlooks and plans of both layers.</a:t>
            </a:r>
            <a:endParaRPr lang="en-US" sz="1400" dirty="0">
              <a:solidFill>
                <a:srgbClr val="333333"/>
              </a:solidFill>
            </a:endParaRPr>
          </a:p>
        </p:txBody>
      </p:sp>
      <p:grpSp>
        <p:nvGrpSpPr>
          <p:cNvPr id="4" name="Group 3"/>
          <p:cNvGrpSpPr/>
          <p:nvPr/>
        </p:nvGrpSpPr>
        <p:grpSpPr>
          <a:xfrm>
            <a:off x="0" y="3965090"/>
            <a:ext cx="9143999" cy="2294581"/>
            <a:chOff x="-2798" y="4046010"/>
            <a:chExt cx="9143999" cy="2294581"/>
          </a:xfrm>
        </p:grpSpPr>
        <p:sp>
          <p:nvSpPr>
            <p:cNvPr id="41" name="Oval 145407"/>
            <p:cNvSpPr/>
            <p:nvPr/>
          </p:nvSpPr>
          <p:spPr>
            <a:xfrm>
              <a:off x="2331779" y="4046017"/>
              <a:ext cx="2024123" cy="2279363"/>
            </a:xfrm>
            <a:prstGeom prst="rect">
              <a:avLst/>
            </a:prstGeom>
            <a:solidFill>
              <a:schemeClr val="accent1"/>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smtClean="0">
                  <a:solidFill>
                    <a:srgbClr val="FFFFFF"/>
                  </a:solidFill>
                </a:rPr>
                <a:t>Goals</a:t>
              </a:r>
              <a:endParaRPr lang="en-CA" sz="1400" b="1" dirty="0">
                <a:solidFill>
                  <a:srgbClr val="FFFFFF"/>
                </a:solidFill>
              </a:endParaRPr>
            </a:p>
          </p:txBody>
        </p:sp>
        <p:sp>
          <p:nvSpPr>
            <p:cNvPr id="43" name="Oval 145407"/>
            <p:cNvSpPr/>
            <p:nvPr/>
          </p:nvSpPr>
          <p:spPr>
            <a:xfrm>
              <a:off x="6856475" y="4046011"/>
              <a:ext cx="2020824" cy="2279363"/>
            </a:xfrm>
            <a:prstGeom prst="rect">
              <a:avLst/>
            </a:prstGeom>
            <a:solidFill>
              <a:schemeClr val="accent1"/>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smtClean="0">
                  <a:solidFill>
                    <a:srgbClr val="FFFFFF"/>
                  </a:solidFill>
                </a:rPr>
                <a:t>Nomenclature</a:t>
              </a:r>
            </a:p>
            <a:p>
              <a:pPr algn="ctr"/>
              <a:endParaRPr lang="en-CA" sz="1400" b="1" dirty="0">
                <a:solidFill>
                  <a:srgbClr val="FFFFFF"/>
                </a:solidFill>
              </a:endParaRPr>
            </a:p>
          </p:txBody>
        </p:sp>
        <p:sp>
          <p:nvSpPr>
            <p:cNvPr id="42" name="Oval 145407"/>
            <p:cNvSpPr/>
            <p:nvPr/>
          </p:nvSpPr>
          <p:spPr>
            <a:xfrm>
              <a:off x="4594127" y="4046010"/>
              <a:ext cx="2020824" cy="2279363"/>
            </a:xfrm>
            <a:prstGeom prst="rect">
              <a:avLst/>
            </a:prstGeom>
            <a:solidFill>
              <a:schemeClr val="accent1"/>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smtClean="0">
                  <a:solidFill>
                    <a:srgbClr val="FFFFFF"/>
                  </a:solidFill>
                </a:rPr>
                <a:t>Outlook</a:t>
              </a:r>
              <a:endParaRPr lang="en-CA" sz="1400" b="1" dirty="0">
                <a:solidFill>
                  <a:srgbClr val="FFFFFF"/>
                </a:solidFill>
              </a:endParaRPr>
            </a:p>
          </p:txBody>
        </p:sp>
        <p:sp>
          <p:nvSpPr>
            <p:cNvPr id="30" name="Oval 145407"/>
            <p:cNvSpPr/>
            <p:nvPr/>
          </p:nvSpPr>
          <p:spPr>
            <a:xfrm>
              <a:off x="-2798" y="5028010"/>
              <a:ext cx="2336315" cy="600164"/>
            </a:xfrm>
            <a:prstGeom prst="rect">
              <a:avLst/>
            </a:prstGeom>
            <a:solidFill>
              <a:schemeClr val="accent2"/>
            </a:solidFill>
            <a:ln>
              <a:solidFill>
                <a:schemeClr val="accent2"/>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Oval 145407"/>
            <p:cNvSpPr/>
            <p:nvPr/>
          </p:nvSpPr>
          <p:spPr>
            <a:xfrm>
              <a:off x="251665" y="5725217"/>
              <a:ext cx="2081852" cy="600164"/>
            </a:xfrm>
            <a:prstGeom prst="rect">
              <a:avLst/>
            </a:prstGeom>
            <a:solidFill>
              <a:schemeClr val="accent1"/>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623" y="5226408"/>
              <a:ext cx="228290" cy="228290"/>
            </a:xfrm>
            <a:prstGeom prst="rect">
              <a:avLst/>
            </a:prstGeom>
          </p:spPr>
        </p:pic>
        <p:sp>
          <p:nvSpPr>
            <p:cNvPr id="22" name="Rectangle 21"/>
            <p:cNvSpPr/>
            <p:nvPr/>
          </p:nvSpPr>
          <p:spPr>
            <a:xfrm>
              <a:off x="251665" y="5725217"/>
              <a:ext cx="1236553" cy="600164"/>
            </a:xfrm>
            <a:prstGeom prst="rect">
              <a:avLst/>
            </a:prstGeom>
          </p:spPr>
          <p:txBody>
            <a:bodyPr wrap="square">
              <a:spAutoFit/>
            </a:bodyPr>
            <a:lstStyle/>
            <a:p>
              <a:r>
                <a:rPr lang="en-CA" sz="1100" b="1" dirty="0" smtClean="0">
                  <a:solidFill>
                    <a:srgbClr val="FFFFFF"/>
                  </a:solidFill>
                </a:rPr>
                <a:t>Project Managers and Agile Teams</a:t>
              </a:r>
              <a:endParaRPr lang="en-CA" sz="1100" b="1" dirty="0">
                <a:solidFill>
                  <a:srgbClr val="FFFFFF"/>
                </a:solidFill>
              </a:endParaRPr>
            </a:p>
          </p:txBody>
        </p:sp>
        <p:grpSp>
          <p:nvGrpSpPr>
            <p:cNvPr id="29" name="Group 28"/>
            <p:cNvGrpSpPr/>
            <p:nvPr/>
          </p:nvGrpSpPr>
          <p:grpSpPr>
            <a:xfrm>
              <a:off x="1488218" y="5800546"/>
              <a:ext cx="678198" cy="449505"/>
              <a:chOff x="2600807" y="5563186"/>
              <a:chExt cx="678198" cy="449505"/>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807" y="5823856"/>
                <a:ext cx="234158" cy="18883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8781" y="5823856"/>
                <a:ext cx="234158" cy="18883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847" y="5823856"/>
                <a:ext cx="234158" cy="188835"/>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135" y="5563186"/>
                <a:ext cx="194712" cy="228600"/>
              </a:xfrm>
              <a:prstGeom prst="rect">
                <a:avLst/>
              </a:prstGeom>
            </p:spPr>
          </p:pic>
        </p:grpSp>
        <p:sp>
          <p:nvSpPr>
            <p:cNvPr id="9" name="Rectangle 8"/>
            <p:cNvSpPr/>
            <p:nvPr/>
          </p:nvSpPr>
          <p:spPr>
            <a:xfrm>
              <a:off x="249927" y="5034840"/>
              <a:ext cx="1238291" cy="600164"/>
            </a:xfrm>
            <a:prstGeom prst="rect">
              <a:avLst/>
            </a:prstGeom>
          </p:spPr>
          <p:txBody>
            <a:bodyPr wrap="square">
              <a:spAutoFit/>
            </a:bodyPr>
            <a:lstStyle/>
            <a:p>
              <a:r>
                <a:rPr lang="en-CA" sz="1100" b="1" dirty="0" smtClean="0">
                  <a:solidFill>
                    <a:srgbClr val="FFFFFF"/>
                  </a:solidFill>
                </a:rPr>
                <a:t>Portfolio Manager/PMO Director</a:t>
              </a:r>
              <a:endParaRPr lang="en-CA" sz="1100" b="1" dirty="0">
                <a:solidFill>
                  <a:srgbClr val="FFFFFF"/>
                </a:solidFill>
              </a:endParaRPr>
            </a:p>
          </p:txBody>
        </p:sp>
        <p:sp>
          <p:nvSpPr>
            <p:cNvPr id="31" name="Oval 145407"/>
            <p:cNvSpPr/>
            <p:nvPr/>
          </p:nvSpPr>
          <p:spPr>
            <a:xfrm>
              <a:off x="249927" y="4324178"/>
              <a:ext cx="2081852" cy="600164"/>
            </a:xfrm>
            <a:prstGeom prst="rect">
              <a:avLst/>
            </a:prstGeom>
            <a:solidFill>
              <a:schemeClr val="accent1"/>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0" name="Rectangle 9"/>
            <p:cNvSpPr/>
            <p:nvPr/>
          </p:nvSpPr>
          <p:spPr>
            <a:xfrm>
              <a:off x="257499" y="4328240"/>
              <a:ext cx="1449018" cy="600164"/>
            </a:xfrm>
            <a:prstGeom prst="rect">
              <a:avLst/>
            </a:prstGeom>
          </p:spPr>
          <p:txBody>
            <a:bodyPr wrap="square">
              <a:spAutoFit/>
            </a:bodyPr>
            <a:lstStyle/>
            <a:p>
              <a:r>
                <a:rPr lang="en-CA" sz="1100" b="1" dirty="0">
                  <a:solidFill>
                    <a:srgbClr val="FFFFFF"/>
                  </a:solidFill>
                </a:rPr>
                <a:t>Executive </a:t>
              </a:r>
              <a:r>
                <a:rPr lang="en-CA" sz="1100" b="1" dirty="0" smtClean="0">
                  <a:solidFill>
                    <a:srgbClr val="FFFFFF"/>
                  </a:solidFill>
                </a:rPr>
                <a:t>Management and  Stakeholders</a:t>
              </a:r>
              <a:endParaRPr lang="en-CA" sz="1100" b="1" dirty="0">
                <a:solidFill>
                  <a:srgbClr val="FFFFFF"/>
                </a:solidFill>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022" y="4480040"/>
              <a:ext cx="365760" cy="294964"/>
            </a:xfrm>
            <a:prstGeom prst="rect">
              <a:avLst/>
            </a:prstGeom>
          </p:spPr>
        </p:pic>
        <p:sp>
          <p:nvSpPr>
            <p:cNvPr id="34" name="Oval 145407"/>
            <p:cNvSpPr/>
            <p:nvPr/>
          </p:nvSpPr>
          <p:spPr>
            <a:xfrm>
              <a:off x="2331779" y="4322711"/>
              <a:ext cx="6545520" cy="608256"/>
            </a:xfrm>
            <a:prstGeom prst="rect">
              <a:avLst/>
            </a:prstGeom>
            <a:solidFill>
              <a:schemeClr val="bg1"/>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35" name="Oval 145407"/>
            <p:cNvSpPr/>
            <p:nvPr/>
          </p:nvSpPr>
          <p:spPr>
            <a:xfrm>
              <a:off x="2331778" y="5026748"/>
              <a:ext cx="6809423" cy="608256"/>
            </a:xfrm>
            <a:prstGeom prst="homePlate">
              <a:avLst/>
            </a:prstGeom>
            <a:solidFill>
              <a:schemeClr val="accent2"/>
            </a:solidFill>
            <a:ln>
              <a:solidFill>
                <a:schemeClr val="accent2"/>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36" name="Oval 145407"/>
            <p:cNvSpPr/>
            <p:nvPr/>
          </p:nvSpPr>
          <p:spPr>
            <a:xfrm>
              <a:off x="2331779" y="5731842"/>
              <a:ext cx="6545520" cy="593539"/>
            </a:xfrm>
            <a:prstGeom prst="rect">
              <a:avLst/>
            </a:prstGeom>
            <a:solidFill>
              <a:schemeClr val="bg1"/>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A" b="1" dirty="0">
                <a:solidFill>
                  <a:srgbClr val="FFFFFF"/>
                </a:solidFill>
              </a:endParaRPr>
            </a:p>
          </p:txBody>
        </p:sp>
        <p:sp>
          <p:nvSpPr>
            <p:cNvPr id="44" name="Rectangle 43"/>
            <p:cNvSpPr/>
            <p:nvPr/>
          </p:nvSpPr>
          <p:spPr>
            <a:xfrm>
              <a:off x="2331779" y="4322711"/>
              <a:ext cx="2020824" cy="601631"/>
            </a:xfrm>
            <a:prstGeom prst="rect">
              <a:avLst/>
            </a:prstGeom>
            <a:noFill/>
          </p:spPr>
          <p:txBody>
            <a:bodyPr wrap="square" lIns="0" rIns="0" anchor="t">
              <a:noAutofit/>
            </a:bodyPr>
            <a:lstStyle/>
            <a:p>
              <a:pPr marL="171450" indent="-114300">
                <a:buFont typeface="Arial" panose="020B0604020202020204" pitchFamily="34" charset="0"/>
                <a:buChar char="•"/>
              </a:pPr>
              <a:r>
                <a:rPr lang="en-US" sz="1100" dirty="0" smtClean="0">
                  <a:solidFill>
                    <a:srgbClr val="333333"/>
                  </a:solidFill>
                </a:rPr>
                <a:t>Strategic alignment</a:t>
              </a:r>
            </a:p>
            <a:p>
              <a:pPr marL="171450" indent="-114300">
                <a:buFont typeface="Arial" panose="020B0604020202020204" pitchFamily="34" charset="0"/>
                <a:buChar char="•"/>
              </a:pPr>
              <a:r>
                <a:rPr lang="en-US" sz="1100" dirty="0">
                  <a:solidFill>
                    <a:srgbClr val="333333"/>
                  </a:solidFill>
                </a:rPr>
                <a:t>Achieving</a:t>
              </a:r>
              <a:r>
                <a:rPr lang="en-US" sz="1100" dirty="0" smtClean="0">
                  <a:solidFill>
                    <a:srgbClr val="333333"/>
                  </a:solidFill>
                </a:rPr>
                <a:t> business </a:t>
              </a:r>
              <a:r>
                <a:rPr lang="en-US" sz="1100" dirty="0">
                  <a:solidFill>
                    <a:srgbClr val="333333"/>
                  </a:solidFill>
                </a:rPr>
                <a:t>g</a:t>
              </a:r>
              <a:r>
                <a:rPr lang="en-US" sz="1100" dirty="0" smtClean="0">
                  <a:solidFill>
                    <a:srgbClr val="333333"/>
                  </a:solidFill>
                </a:rPr>
                <a:t>oals</a:t>
              </a:r>
            </a:p>
            <a:p>
              <a:pPr marL="171450" indent="-114300">
                <a:buFont typeface="Arial" panose="020B0604020202020204" pitchFamily="34" charset="0"/>
                <a:buChar char="•"/>
              </a:pPr>
              <a:r>
                <a:rPr lang="en-US" sz="1100" dirty="0" smtClean="0">
                  <a:solidFill>
                    <a:srgbClr val="333333"/>
                  </a:solidFill>
                </a:rPr>
                <a:t>Growing the business</a:t>
              </a:r>
              <a:endParaRPr lang="en-US" sz="1100" dirty="0">
                <a:solidFill>
                  <a:srgbClr val="333333"/>
                </a:solidFill>
              </a:endParaRPr>
            </a:p>
          </p:txBody>
        </p:sp>
        <p:sp>
          <p:nvSpPr>
            <p:cNvPr id="46" name="Oval 145407"/>
            <p:cNvSpPr/>
            <p:nvPr/>
          </p:nvSpPr>
          <p:spPr>
            <a:xfrm>
              <a:off x="2397604" y="5103043"/>
              <a:ext cx="1889174" cy="463758"/>
            </a:xfrm>
            <a:prstGeom prst="rect">
              <a:avLst/>
            </a:prstGeom>
            <a:solidFill>
              <a:schemeClr val="bg1">
                <a:lumMod val="95000"/>
              </a:schemeClr>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rgbClr val="333333"/>
                  </a:solidFill>
                </a:rPr>
                <a:t>Intake and Prioritization Discipline</a:t>
              </a:r>
              <a:endParaRPr lang="en-CA" sz="1100" b="1" dirty="0">
                <a:solidFill>
                  <a:srgbClr val="333333"/>
                </a:solidFill>
              </a:endParaRPr>
            </a:p>
          </p:txBody>
        </p:sp>
        <p:sp>
          <p:nvSpPr>
            <p:cNvPr id="47" name="Oval 145407"/>
            <p:cNvSpPr/>
            <p:nvPr/>
          </p:nvSpPr>
          <p:spPr>
            <a:xfrm>
              <a:off x="4652547" y="5096213"/>
              <a:ext cx="1889174" cy="463758"/>
            </a:xfrm>
            <a:prstGeom prst="rect">
              <a:avLst/>
            </a:prstGeom>
            <a:solidFill>
              <a:schemeClr val="bg1">
                <a:lumMod val="95000"/>
              </a:schemeClr>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rgbClr val="333333"/>
                  </a:solidFill>
                </a:rPr>
                <a:t>Resource and Capacity Forecasts</a:t>
              </a:r>
              <a:endParaRPr lang="en-CA" sz="1100" b="1" dirty="0">
                <a:solidFill>
                  <a:srgbClr val="333333"/>
                </a:solidFill>
              </a:endParaRPr>
            </a:p>
          </p:txBody>
        </p:sp>
        <p:sp>
          <p:nvSpPr>
            <p:cNvPr id="48" name="Oval 145407"/>
            <p:cNvSpPr/>
            <p:nvPr/>
          </p:nvSpPr>
          <p:spPr>
            <a:xfrm>
              <a:off x="6922300" y="5087277"/>
              <a:ext cx="1889174" cy="463758"/>
            </a:xfrm>
            <a:prstGeom prst="rect">
              <a:avLst/>
            </a:prstGeom>
            <a:solidFill>
              <a:schemeClr val="bg1">
                <a:lumMod val="95000"/>
              </a:schemeClr>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rgbClr val="333333"/>
                  </a:solidFill>
                </a:rPr>
                <a:t>Portfolio Reporting</a:t>
              </a:r>
              <a:endParaRPr lang="en-CA" sz="1100" b="1" dirty="0">
                <a:solidFill>
                  <a:srgbClr val="333333"/>
                </a:solidFill>
              </a:endParaRPr>
            </a:p>
          </p:txBody>
        </p:sp>
        <p:sp>
          <p:nvSpPr>
            <p:cNvPr id="49" name="Rectangle 48"/>
            <p:cNvSpPr/>
            <p:nvPr/>
          </p:nvSpPr>
          <p:spPr>
            <a:xfrm>
              <a:off x="2347638" y="5731842"/>
              <a:ext cx="2020824" cy="601631"/>
            </a:xfrm>
            <a:prstGeom prst="rect">
              <a:avLst/>
            </a:prstGeom>
            <a:noFill/>
          </p:spPr>
          <p:txBody>
            <a:bodyPr wrap="square" lIns="0" rIns="0" anchor="t">
              <a:noAutofit/>
            </a:bodyPr>
            <a:lstStyle/>
            <a:p>
              <a:pPr marL="171450" indent="-114300">
                <a:buFont typeface="Arial" panose="020B0604020202020204" pitchFamily="34" charset="0"/>
                <a:buChar char="•"/>
              </a:pPr>
              <a:r>
                <a:rPr lang="en-US" sz="1100" dirty="0">
                  <a:solidFill>
                    <a:srgbClr val="333333"/>
                  </a:solidFill>
                </a:rPr>
                <a:t>Getting things done</a:t>
              </a:r>
            </a:p>
            <a:p>
              <a:pPr marL="171450" indent="-114300">
                <a:buFont typeface="Arial" panose="020B0604020202020204" pitchFamily="34" charset="0"/>
                <a:buChar char="•"/>
              </a:pPr>
              <a:r>
                <a:rPr lang="en-US" sz="1100" dirty="0">
                  <a:solidFill>
                    <a:srgbClr val="333333"/>
                  </a:solidFill>
                </a:rPr>
                <a:t>Addressing sponsor and customer needs</a:t>
              </a:r>
            </a:p>
          </p:txBody>
        </p:sp>
        <p:sp>
          <p:nvSpPr>
            <p:cNvPr id="52" name="Rectangle 51"/>
            <p:cNvSpPr/>
            <p:nvPr/>
          </p:nvSpPr>
          <p:spPr>
            <a:xfrm>
              <a:off x="4589496" y="5737265"/>
              <a:ext cx="2020824" cy="601631"/>
            </a:xfrm>
            <a:prstGeom prst="rect">
              <a:avLst/>
            </a:prstGeom>
            <a:noFill/>
          </p:spPr>
          <p:txBody>
            <a:bodyPr wrap="square" lIns="0" rIns="0" anchor="t">
              <a:noAutofit/>
            </a:bodyPr>
            <a:lstStyle/>
            <a:p>
              <a:pPr marL="171450" indent="-114300">
                <a:buFont typeface="Arial" panose="020B0604020202020204" pitchFamily="34" charset="0"/>
                <a:buChar char="•"/>
              </a:pPr>
              <a:r>
                <a:rPr lang="en-US" sz="1100" dirty="0">
                  <a:solidFill>
                    <a:srgbClr val="333333"/>
                  </a:solidFill>
                </a:rPr>
                <a:t>Iterative and </a:t>
              </a:r>
              <a:r>
                <a:rPr lang="en-US" sz="1100" dirty="0" smtClean="0">
                  <a:solidFill>
                    <a:srgbClr val="333333"/>
                  </a:solidFill>
                </a:rPr>
                <a:t>incremental approach to planning</a:t>
              </a:r>
              <a:endParaRPr lang="en-US" sz="1100" dirty="0">
                <a:solidFill>
                  <a:srgbClr val="333333"/>
                </a:solidFill>
              </a:endParaRPr>
            </a:p>
            <a:p>
              <a:pPr marL="171450" indent="-114300">
                <a:buFont typeface="Arial" panose="020B0604020202020204" pitchFamily="34" charset="0"/>
                <a:buChar char="•"/>
              </a:pPr>
              <a:r>
                <a:rPr lang="en-US" sz="1100" i="1" dirty="0" smtClean="0">
                  <a:solidFill>
                    <a:srgbClr val="333333"/>
                  </a:solidFill>
                </a:rPr>
                <a:t>Outlook</a:t>
              </a:r>
              <a:r>
                <a:rPr lang="en-US" sz="1100" dirty="0" smtClean="0">
                  <a:solidFill>
                    <a:srgbClr val="333333"/>
                  </a:solidFill>
                </a:rPr>
                <a:t>: 2 </a:t>
              </a:r>
              <a:r>
                <a:rPr lang="en-US" sz="1100" dirty="0">
                  <a:solidFill>
                    <a:srgbClr val="333333"/>
                  </a:solidFill>
                </a:rPr>
                <a:t>sprints/4 </a:t>
              </a:r>
              <a:r>
                <a:rPr lang="en-US" sz="1100" dirty="0" smtClean="0">
                  <a:solidFill>
                    <a:srgbClr val="333333"/>
                  </a:solidFill>
                </a:rPr>
                <a:t>weeks</a:t>
              </a:r>
              <a:endParaRPr lang="en-US" sz="1100" dirty="0">
                <a:solidFill>
                  <a:srgbClr val="333333"/>
                </a:solidFill>
              </a:endParaRPr>
            </a:p>
          </p:txBody>
        </p:sp>
        <p:sp>
          <p:nvSpPr>
            <p:cNvPr id="53" name="Rectangle 52"/>
            <p:cNvSpPr/>
            <p:nvPr/>
          </p:nvSpPr>
          <p:spPr>
            <a:xfrm>
              <a:off x="4597426" y="4336093"/>
              <a:ext cx="2020824" cy="601631"/>
            </a:xfrm>
            <a:prstGeom prst="rect">
              <a:avLst/>
            </a:prstGeom>
            <a:noFill/>
          </p:spPr>
          <p:txBody>
            <a:bodyPr wrap="square" lIns="0" rIns="0" anchor="t">
              <a:noAutofit/>
            </a:bodyPr>
            <a:lstStyle/>
            <a:p>
              <a:pPr marL="171450" indent="-114300">
                <a:buFont typeface="Arial" panose="020B0604020202020204" pitchFamily="34" charset="0"/>
                <a:buChar char="•"/>
              </a:pPr>
              <a:r>
                <a:rPr lang="en-US" sz="1100" dirty="0">
                  <a:solidFill>
                    <a:srgbClr val="333333"/>
                  </a:solidFill>
                </a:rPr>
                <a:t>Predictive and </a:t>
              </a:r>
              <a:r>
                <a:rPr lang="en-US" sz="1100" dirty="0" smtClean="0">
                  <a:solidFill>
                    <a:srgbClr val="333333"/>
                  </a:solidFill>
                </a:rPr>
                <a:t>prescriptive approach to planning</a:t>
              </a:r>
              <a:endParaRPr lang="en-US" sz="1100" dirty="0">
                <a:solidFill>
                  <a:srgbClr val="333333"/>
                </a:solidFill>
              </a:endParaRPr>
            </a:p>
            <a:p>
              <a:pPr marL="171450" indent="-114300">
                <a:buFont typeface="Arial" panose="020B0604020202020204" pitchFamily="34" charset="0"/>
                <a:buChar char="•"/>
              </a:pPr>
              <a:r>
                <a:rPr lang="en-US" sz="1100" i="1" dirty="0">
                  <a:solidFill>
                    <a:srgbClr val="333333"/>
                  </a:solidFill>
                </a:rPr>
                <a:t>Outlook </a:t>
              </a:r>
              <a:r>
                <a:rPr lang="en-US" sz="1100" i="1" dirty="0" smtClean="0">
                  <a:solidFill>
                    <a:srgbClr val="333333"/>
                  </a:solidFill>
                </a:rPr>
                <a:t>: </a:t>
              </a:r>
              <a:r>
                <a:rPr lang="en-US" sz="1100" dirty="0" smtClean="0">
                  <a:solidFill>
                    <a:srgbClr val="333333"/>
                  </a:solidFill>
                </a:rPr>
                <a:t>2-4 quarters</a:t>
              </a:r>
              <a:endParaRPr lang="en-US" sz="1100" dirty="0">
                <a:solidFill>
                  <a:srgbClr val="333333"/>
                </a:solidFill>
              </a:endParaRPr>
            </a:p>
          </p:txBody>
        </p:sp>
        <p:sp>
          <p:nvSpPr>
            <p:cNvPr id="60" name="Rectangle 59"/>
            <p:cNvSpPr/>
            <p:nvPr/>
          </p:nvSpPr>
          <p:spPr>
            <a:xfrm>
              <a:off x="6859775" y="4322704"/>
              <a:ext cx="900488" cy="601631"/>
            </a:xfrm>
            <a:prstGeom prst="rect">
              <a:avLst/>
            </a:prstGeom>
            <a:noFill/>
          </p:spPr>
          <p:txBody>
            <a:bodyPr wrap="square" lIns="0" rIns="0" anchor="t">
              <a:noAutofit/>
            </a:bodyPr>
            <a:lstStyle/>
            <a:p>
              <a:pPr marL="171450" indent="-114300">
                <a:buFont typeface="Arial" panose="020B0604020202020204" pitchFamily="34" charset="0"/>
                <a:buChar char="•"/>
              </a:pPr>
              <a:r>
                <a:rPr lang="en-US" sz="1100" dirty="0" smtClean="0">
                  <a:solidFill>
                    <a:srgbClr val="333333"/>
                  </a:solidFill>
                </a:rPr>
                <a:t>Timelines</a:t>
              </a:r>
            </a:p>
            <a:p>
              <a:pPr marL="171450" indent="-114300">
                <a:buFont typeface="Arial" panose="020B0604020202020204" pitchFamily="34" charset="0"/>
                <a:buChar char="•"/>
              </a:pPr>
              <a:r>
                <a:rPr lang="en-US" sz="1100" dirty="0" smtClean="0">
                  <a:solidFill>
                    <a:srgbClr val="333333"/>
                  </a:solidFill>
                </a:rPr>
                <a:t>Roadmaps</a:t>
              </a:r>
            </a:p>
            <a:p>
              <a:pPr marL="171450" indent="-114300">
                <a:buFont typeface="Arial" panose="020B0604020202020204" pitchFamily="34" charset="0"/>
                <a:buChar char="•"/>
              </a:pPr>
              <a:r>
                <a:rPr lang="en-US" sz="1100" dirty="0" smtClean="0">
                  <a:solidFill>
                    <a:srgbClr val="333333"/>
                  </a:solidFill>
                </a:rPr>
                <a:t>Priorities</a:t>
              </a:r>
              <a:endParaRPr lang="en-US" sz="1100" dirty="0">
                <a:solidFill>
                  <a:srgbClr val="333333"/>
                </a:solidFill>
              </a:endParaRPr>
            </a:p>
          </p:txBody>
        </p:sp>
        <p:sp>
          <p:nvSpPr>
            <p:cNvPr id="64" name="Rectangle 63"/>
            <p:cNvSpPr/>
            <p:nvPr/>
          </p:nvSpPr>
          <p:spPr>
            <a:xfrm>
              <a:off x="6859775" y="5730368"/>
              <a:ext cx="900488" cy="601631"/>
            </a:xfrm>
            <a:prstGeom prst="rect">
              <a:avLst/>
            </a:prstGeom>
            <a:noFill/>
          </p:spPr>
          <p:txBody>
            <a:bodyPr wrap="square" rIns="0" anchor="t">
              <a:noAutofit/>
            </a:bodyPr>
            <a:lstStyle/>
            <a:p>
              <a:pPr marL="171450" indent="-171450">
                <a:buFont typeface="Arial" panose="020B0604020202020204" pitchFamily="34" charset="0"/>
                <a:buChar char="•"/>
              </a:pPr>
              <a:r>
                <a:rPr lang="en-US" sz="1100" dirty="0" smtClean="0">
                  <a:solidFill>
                    <a:srgbClr val="333333"/>
                  </a:solidFill>
                </a:rPr>
                <a:t>Sprints</a:t>
              </a:r>
            </a:p>
            <a:p>
              <a:pPr marL="171450" indent="-171450">
                <a:buFont typeface="Arial" panose="020B0604020202020204" pitchFamily="34" charset="0"/>
                <a:buChar char="•"/>
              </a:pPr>
              <a:r>
                <a:rPr lang="en-US" sz="1100" dirty="0" smtClean="0">
                  <a:solidFill>
                    <a:srgbClr val="333333"/>
                  </a:solidFill>
                </a:rPr>
                <a:t>Story points</a:t>
              </a:r>
              <a:endParaRPr lang="en-US" sz="1100" dirty="0">
                <a:solidFill>
                  <a:srgbClr val="333333"/>
                </a:solidFill>
              </a:endParaRPr>
            </a:p>
          </p:txBody>
        </p:sp>
        <p:sp>
          <p:nvSpPr>
            <p:cNvPr id="67" name="Rectangle 66"/>
            <p:cNvSpPr/>
            <p:nvPr/>
          </p:nvSpPr>
          <p:spPr>
            <a:xfrm>
              <a:off x="7978461" y="4322704"/>
              <a:ext cx="900488" cy="601631"/>
            </a:xfrm>
            <a:prstGeom prst="rect">
              <a:avLst/>
            </a:prstGeom>
            <a:noFill/>
          </p:spPr>
          <p:txBody>
            <a:bodyPr wrap="square" lIns="0" rIns="0" anchor="t">
              <a:noAutofit/>
            </a:bodyPr>
            <a:lstStyle/>
            <a:p>
              <a:pPr marL="171450" indent="-114300">
                <a:buFont typeface="Arial" panose="020B0604020202020204" pitchFamily="34" charset="0"/>
                <a:buChar char="•"/>
              </a:pPr>
              <a:r>
                <a:rPr lang="en-US" sz="1100" dirty="0" smtClean="0">
                  <a:solidFill>
                    <a:srgbClr val="333333"/>
                  </a:solidFill>
                </a:rPr>
                <a:t>Strategy</a:t>
              </a:r>
            </a:p>
            <a:p>
              <a:pPr marL="171450" indent="-114300">
                <a:buFont typeface="Arial" panose="020B0604020202020204" pitchFamily="34" charset="0"/>
                <a:buChar char="•"/>
              </a:pPr>
              <a:r>
                <a:rPr lang="en-US" sz="1100" dirty="0" smtClean="0">
                  <a:solidFill>
                    <a:srgbClr val="333333"/>
                  </a:solidFill>
                </a:rPr>
                <a:t>Benefits</a:t>
              </a:r>
            </a:p>
            <a:p>
              <a:pPr marL="171450" indent="-114300">
                <a:buFont typeface="Arial" panose="020B0604020202020204" pitchFamily="34" charset="0"/>
                <a:buChar char="•"/>
              </a:pPr>
              <a:r>
                <a:rPr lang="en-US" sz="1100" dirty="0" smtClean="0">
                  <a:solidFill>
                    <a:srgbClr val="333333"/>
                  </a:solidFill>
                </a:rPr>
                <a:t>ROI</a:t>
              </a:r>
              <a:endParaRPr lang="en-US" sz="1100" dirty="0">
                <a:solidFill>
                  <a:srgbClr val="333333"/>
                </a:solidFill>
              </a:endParaRPr>
            </a:p>
          </p:txBody>
        </p:sp>
        <p:sp>
          <p:nvSpPr>
            <p:cNvPr id="70" name="Rectangle 69"/>
            <p:cNvSpPr/>
            <p:nvPr/>
          </p:nvSpPr>
          <p:spPr>
            <a:xfrm>
              <a:off x="7978461" y="5738960"/>
              <a:ext cx="900488" cy="601631"/>
            </a:xfrm>
            <a:prstGeom prst="rect">
              <a:avLst/>
            </a:prstGeom>
            <a:noFill/>
          </p:spPr>
          <p:txBody>
            <a:bodyPr wrap="square" lIns="0" rIns="0" anchor="t">
              <a:noAutofit/>
            </a:bodyPr>
            <a:lstStyle/>
            <a:p>
              <a:pPr marL="171450" indent="-114300">
                <a:buFont typeface="Arial" panose="020B0604020202020204" pitchFamily="34" charset="0"/>
                <a:buChar char="•"/>
              </a:pPr>
              <a:r>
                <a:rPr lang="en-US" sz="1100" dirty="0" smtClean="0">
                  <a:solidFill>
                    <a:srgbClr val="333333"/>
                  </a:solidFill>
                </a:rPr>
                <a:t>User stories</a:t>
              </a:r>
            </a:p>
            <a:p>
              <a:pPr marL="171450" indent="-114300">
                <a:buFont typeface="Arial" panose="020B0604020202020204" pitchFamily="34" charset="0"/>
                <a:buChar char="•"/>
              </a:pPr>
              <a:r>
                <a:rPr lang="en-US" sz="1100" dirty="0" smtClean="0">
                  <a:solidFill>
                    <a:srgbClr val="333333"/>
                  </a:solidFill>
                </a:rPr>
                <a:t>Velocity</a:t>
              </a:r>
              <a:endParaRPr lang="en-US" sz="1100" dirty="0">
                <a:solidFill>
                  <a:srgbClr val="333333"/>
                </a:solidFill>
              </a:endParaRPr>
            </a:p>
          </p:txBody>
        </p:sp>
        <p:sp>
          <p:nvSpPr>
            <p:cNvPr id="73" name="Pentagon 72"/>
            <p:cNvSpPr/>
            <p:nvPr/>
          </p:nvSpPr>
          <p:spPr>
            <a:xfrm rot="16200000">
              <a:off x="3250213" y="4752555"/>
              <a:ext cx="215454" cy="4207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7" name="Pentagon 36"/>
            <p:cNvSpPr/>
            <p:nvPr/>
          </p:nvSpPr>
          <p:spPr>
            <a:xfrm rot="16200000">
              <a:off x="5496812" y="4752555"/>
              <a:ext cx="215454" cy="4207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9" name="Pentagon 38"/>
            <p:cNvSpPr/>
            <p:nvPr/>
          </p:nvSpPr>
          <p:spPr>
            <a:xfrm rot="16200000">
              <a:off x="7756140" y="4752555"/>
              <a:ext cx="215454" cy="4207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0" name="Pentagon 39"/>
            <p:cNvSpPr/>
            <p:nvPr/>
          </p:nvSpPr>
          <p:spPr>
            <a:xfrm rot="5400000">
              <a:off x="3250213" y="5479395"/>
              <a:ext cx="215454" cy="4207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5" name="Pentagon 44"/>
            <p:cNvSpPr/>
            <p:nvPr/>
          </p:nvSpPr>
          <p:spPr>
            <a:xfrm rot="5400000">
              <a:off x="5496812" y="5479395"/>
              <a:ext cx="215454" cy="4207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0" name="Pentagon 49"/>
            <p:cNvSpPr/>
            <p:nvPr/>
          </p:nvSpPr>
          <p:spPr>
            <a:xfrm rot="5400000">
              <a:off x="7756140" y="5479395"/>
              <a:ext cx="215454" cy="4207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6" name="TextBox 5"/>
          <p:cNvSpPr txBox="1"/>
          <p:nvPr/>
        </p:nvSpPr>
        <p:spPr>
          <a:xfrm>
            <a:off x="5268286" y="6262162"/>
            <a:ext cx="3609013" cy="246221"/>
          </a:xfrm>
          <a:prstGeom prst="rect">
            <a:avLst/>
          </a:prstGeom>
          <a:solidFill>
            <a:schemeClr val="bg2"/>
          </a:solidFill>
          <a:ln>
            <a:solidFill>
              <a:schemeClr val="bg2"/>
            </a:solidFill>
          </a:ln>
        </p:spPr>
        <p:txBody>
          <a:bodyPr wrap="square" rtlCol="0">
            <a:spAutoFit/>
          </a:bodyPr>
          <a:lstStyle/>
          <a:p>
            <a:pPr algn="r"/>
            <a:r>
              <a:rPr lang="en-CA" sz="1000" dirty="0" smtClean="0">
                <a:solidFill>
                  <a:srgbClr val="333333"/>
                </a:solidFill>
              </a:rPr>
              <a:t>Table adapted from “Agile + Portfolio Management”, Innotas  </a:t>
            </a:r>
          </a:p>
        </p:txBody>
      </p:sp>
      <p:sp>
        <p:nvSpPr>
          <p:cNvPr id="55" name="Rectangle 54"/>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431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43" y="1421029"/>
            <a:ext cx="7705505" cy="4370700"/>
          </a:xfrm>
          <a:prstGeom prst="rect">
            <a:avLst/>
          </a:prstGeom>
        </p:spPr>
      </p:pic>
      <p:sp>
        <p:nvSpPr>
          <p:cNvPr id="69" name="Rectangle 68">
            <a:hlinkClick r:id="rId3"/>
          </p:cNvPr>
          <p:cNvSpPr/>
          <p:nvPr/>
        </p:nvSpPr>
        <p:spPr>
          <a:xfrm>
            <a:off x="743961" y="172334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0" name="Rectangle 69">
            <a:hlinkClick r:id="rId4"/>
          </p:cNvPr>
          <p:cNvSpPr/>
          <p:nvPr/>
        </p:nvSpPr>
        <p:spPr>
          <a:xfrm>
            <a:off x="743961" y="238984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1" name="Rectangle 70">
            <a:hlinkClick r:id="rId5"/>
          </p:cNvPr>
          <p:cNvSpPr/>
          <p:nvPr/>
        </p:nvSpPr>
        <p:spPr>
          <a:xfrm>
            <a:off x="761305" y="29881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2" name="Rectangle 71">
            <a:hlinkClick r:id="rId6"/>
          </p:cNvPr>
          <p:cNvSpPr/>
          <p:nvPr/>
        </p:nvSpPr>
        <p:spPr>
          <a:xfrm>
            <a:off x="1542490" y="304053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3" name="Rectangle 72">
            <a:hlinkClick r:id="rId7"/>
          </p:cNvPr>
          <p:cNvSpPr/>
          <p:nvPr/>
        </p:nvSpPr>
        <p:spPr>
          <a:xfrm>
            <a:off x="1527650" y="237380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4" name="Rectangle 73">
            <a:hlinkClick r:id="rId8"/>
          </p:cNvPr>
          <p:cNvSpPr/>
          <p:nvPr/>
        </p:nvSpPr>
        <p:spPr>
          <a:xfrm>
            <a:off x="751761" y="36259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5" name="Rectangle 74">
            <a:hlinkClick r:id="rId9"/>
          </p:cNvPr>
          <p:cNvSpPr/>
          <p:nvPr/>
        </p:nvSpPr>
        <p:spPr>
          <a:xfrm>
            <a:off x="743961" y="447251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6" name="Rectangle 75">
            <a:hlinkClick r:id="rId9"/>
          </p:cNvPr>
          <p:cNvSpPr/>
          <p:nvPr/>
        </p:nvSpPr>
        <p:spPr>
          <a:xfrm>
            <a:off x="756226" y="4268945"/>
            <a:ext cx="690773" cy="55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7" name="Rectangle 76">
            <a:hlinkClick r:id="rId10"/>
          </p:cNvPr>
          <p:cNvSpPr/>
          <p:nvPr/>
        </p:nvSpPr>
        <p:spPr>
          <a:xfrm>
            <a:off x="753192" y="49175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8" name="Rectangle 77">
            <a:hlinkClick r:id="rId11"/>
          </p:cNvPr>
          <p:cNvSpPr/>
          <p:nvPr/>
        </p:nvSpPr>
        <p:spPr>
          <a:xfrm>
            <a:off x="1528664" y="426752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79" name="Rectangle 78">
            <a:hlinkClick r:id="rId12"/>
          </p:cNvPr>
          <p:cNvSpPr/>
          <p:nvPr/>
        </p:nvSpPr>
        <p:spPr>
          <a:xfrm>
            <a:off x="1526014" y="489128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0" name="Rectangle 79">
            <a:hlinkClick r:id="rId13"/>
          </p:cNvPr>
          <p:cNvSpPr/>
          <p:nvPr/>
        </p:nvSpPr>
        <p:spPr>
          <a:xfrm>
            <a:off x="2286489" y="2980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1" name="Rectangle 80">
            <a:hlinkClick r:id="rId14"/>
          </p:cNvPr>
          <p:cNvSpPr/>
          <p:nvPr/>
        </p:nvSpPr>
        <p:spPr>
          <a:xfrm>
            <a:off x="2292982" y="362690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2" name="Rectangle 81">
            <a:hlinkClick r:id="rId15"/>
          </p:cNvPr>
          <p:cNvSpPr/>
          <p:nvPr/>
        </p:nvSpPr>
        <p:spPr>
          <a:xfrm>
            <a:off x="2303272" y="4247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3" name="Rectangle 82">
            <a:hlinkClick r:id="rId16"/>
          </p:cNvPr>
          <p:cNvSpPr/>
          <p:nvPr/>
        </p:nvSpPr>
        <p:spPr>
          <a:xfrm>
            <a:off x="2286706" y="489105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4" name="Rectangle 83">
            <a:hlinkClick r:id="rId17"/>
          </p:cNvPr>
          <p:cNvSpPr/>
          <p:nvPr/>
        </p:nvSpPr>
        <p:spPr>
          <a:xfrm>
            <a:off x="3060303"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5" name="Rectangle 84">
            <a:hlinkClick r:id="rId18"/>
          </p:cNvPr>
          <p:cNvSpPr/>
          <p:nvPr/>
        </p:nvSpPr>
        <p:spPr>
          <a:xfrm>
            <a:off x="3052260" y="425608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6" name="Rectangle 85">
            <a:hlinkClick r:id="rId19"/>
          </p:cNvPr>
          <p:cNvSpPr/>
          <p:nvPr/>
        </p:nvSpPr>
        <p:spPr>
          <a:xfrm>
            <a:off x="3046490" y="487910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7" name="Rectangle 86">
            <a:hlinkClick r:id="rId20"/>
          </p:cNvPr>
          <p:cNvSpPr/>
          <p:nvPr/>
        </p:nvSpPr>
        <p:spPr>
          <a:xfrm>
            <a:off x="3839732" y="36123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8" name="Rectangle 87">
            <a:hlinkClick r:id="rId21"/>
          </p:cNvPr>
          <p:cNvSpPr/>
          <p:nvPr/>
        </p:nvSpPr>
        <p:spPr>
          <a:xfrm>
            <a:off x="3825906"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89" name="Rectangle 88">
            <a:hlinkClick r:id="rId22"/>
          </p:cNvPr>
          <p:cNvSpPr/>
          <p:nvPr/>
        </p:nvSpPr>
        <p:spPr>
          <a:xfrm>
            <a:off x="3846849" y="488088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0" name="Rectangle 89">
            <a:hlinkClick r:id="rId23"/>
          </p:cNvPr>
          <p:cNvSpPr/>
          <p:nvPr/>
        </p:nvSpPr>
        <p:spPr>
          <a:xfrm>
            <a:off x="4611083" y="362687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1" name="Rectangle 90">
            <a:hlinkClick r:id="rId24"/>
          </p:cNvPr>
          <p:cNvSpPr/>
          <p:nvPr/>
        </p:nvSpPr>
        <p:spPr>
          <a:xfrm>
            <a:off x="4619005" y="430708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2" name="Rectangle 91">
            <a:hlinkClick r:id="rId25"/>
          </p:cNvPr>
          <p:cNvSpPr/>
          <p:nvPr/>
        </p:nvSpPr>
        <p:spPr>
          <a:xfrm>
            <a:off x="4619970" y="48653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3" name="Rectangle 92">
            <a:hlinkClick r:id="rId26"/>
          </p:cNvPr>
          <p:cNvSpPr/>
          <p:nvPr/>
        </p:nvSpPr>
        <p:spPr>
          <a:xfrm>
            <a:off x="5409496" y="361264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4" name="Rectangle 93">
            <a:hlinkClick r:id="rId27"/>
          </p:cNvPr>
          <p:cNvSpPr/>
          <p:nvPr/>
        </p:nvSpPr>
        <p:spPr>
          <a:xfrm>
            <a:off x="1535924" y="3643102"/>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5" name="Rectangle 94">
            <a:hlinkClick r:id="rId28"/>
          </p:cNvPr>
          <p:cNvSpPr/>
          <p:nvPr/>
        </p:nvSpPr>
        <p:spPr>
          <a:xfrm>
            <a:off x="5385179" y="29892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96" name="Rectangle 95">
            <a:hlinkClick r:id="rId29"/>
          </p:cNvPr>
          <p:cNvSpPr/>
          <p:nvPr/>
        </p:nvSpPr>
        <p:spPr>
          <a:xfrm>
            <a:off x="5371121"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7" name="Rectangle 96">
            <a:hlinkClick r:id="rId30"/>
          </p:cNvPr>
          <p:cNvSpPr/>
          <p:nvPr/>
        </p:nvSpPr>
        <p:spPr>
          <a:xfrm>
            <a:off x="5385179" y="48780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srgbClr val="FFFFFF"/>
              </a:solidFill>
            </a:endParaRPr>
          </a:p>
        </p:txBody>
      </p:sp>
      <p:sp>
        <p:nvSpPr>
          <p:cNvPr id="98" name="Rectangle 97">
            <a:hlinkClick r:id="rId31"/>
          </p:cNvPr>
          <p:cNvSpPr/>
          <p:nvPr/>
        </p:nvSpPr>
        <p:spPr>
          <a:xfrm>
            <a:off x="6156533" y="23648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99" name="Rectangle 98">
            <a:hlinkClick r:id="rId32"/>
          </p:cNvPr>
          <p:cNvSpPr/>
          <p:nvPr/>
        </p:nvSpPr>
        <p:spPr>
          <a:xfrm>
            <a:off x="6155131" y="2993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0" name="Rectangle 99">
            <a:hlinkClick r:id="rId33"/>
          </p:cNvPr>
          <p:cNvSpPr/>
          <p:nvPr/>
        </p:nvSpPr>
        <p:spPr>
          <a:xfrm>
            <a:off x="6152304"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1" name="Rectangle 100">
            <a:hlinkClick r:id="rId34"/>
          </p:cNvPr>
          <p:cNvSpPr/>
          <p:nvPr/>
        </p:nvSpPr>
        <p:spPr>
          <a:xfrm>
            <a:off x="6166663" y="427181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2" name="Rectangle 101">
            <a:hlinkClick r:id="rId35"/>
          </p:cNvPr>
          <p:cNvSpPr/>
          <p:nvPr/>
        </p:nvSpPr>
        <p:spPr>
          <a:xfrm>
            <a:off x="6159324" y="489073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3" name="Rectangle 102">
            <a:hlinkClick r:id="rId36"/>
          </p:cNvPr>
          <p:cNvSpPr/>
          <p:nvPr/>
        </p:nvSpPr>
        <p:spPr>
          <a:xfrm>
            <a:off x="6936485" y="173181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4" name="Rectangle 103">
            <a:hlinkClick r:id="rId37"/>
          </p:cNvPr>
          <p:cNvSpPr/>
          <p:nvPr/>
        </p:nvSpPr>
        <p:spPr>
          <a:xfrm>
            <a:off x="6944302" y="234838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5" name="Rectangle 104">
            <a:hlinkClick r:id="rId38"/>
          </p:cNvPr>
          <p:cNvSpPr/>
          <p:nvPr/>
        </p:nvSpPr>
        <p:spPr>
          <a:xfrm>
            <a:off x="6911773" y="300106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6" name="Rectangle 105">
            <a:hlinkClick r:id="rId39"/>
          </p:cNvPr>
          <p:cNvSpPr/>
          <p:nvPr/>
        </p:nvSpPr>
        <p:spPr>
          <a:xfrm>
            <a:off x="6933487"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7" name="Rectangle 106">
            <a:hlinkClick r:id="rId40"/>
          </p:cNvPr>
          <p:cNvSpPr/>
          <p:nvPr/>
        </p:nvSpPr>
        <p:spPr>
          <a:xfrm>
            <a:off x="6928773" y="42594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8" name="Rectangle 107">
            <a:hlinkClick r:id="rId41"/>
          </p:cNvPr>
          <p:cNvSpPr/>
          <p:nvPr/>
        </p:nvSpPr>
        <p:spPr>
          <a:xfrm>
            <a:off x="6929671" y="48836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09" name="Rectangle 108">
            <a:hlinkClick r:id="rId42"/>
          </p:cNvPr>
          <p:cNvSpPr/>
          <p:nvPr/>
        </p:nvSpPr>
        <p:spPr>
          <a:xfrm>
            <a:off x="7707357" y="174016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0" name="Rectangle 109">
            <a:hlinkClick r:id="rId43"/>
          </p:cNvPr>
          <p:cNvSpPr/>
          <p:nvPr/>
        </p:nvSpPr>
        <p:spPr>
          <a:xfrm>
            <a:off x="7706286" y="235812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1" name="Rectangle 110">
            <a:hlinkClick r:id="rId44"/>
          </p:cNvPr>
          <p:cNvSpPr/>
          <p:nvPr/>
        </p:nvSpPr>
        <p:spPr>
          <a:xfrm>
            <a:off x="7717843" y="300855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2" name="Rectangle 111">
            <a:hlinkClick r:id="rId45"/>
          </p:cNvPr>
          <p:cNvSpPr/>
          <p:nvPr/>
        </p:nvSpPr>
        <p:spPr>
          <a:xfrm>
            <a:off x="7717305"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3" name="Rectangle 112">
            <a:hlinkClick r:id="rId46"/>
          </p:cNvPr>
          <p:cNvSpPr/>
          <p:nvPr/>
        </p:nvSpPr>
        <p:spPr>
          <a:xfrm>
            <a:off x="7690883" y="4279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114" name="Rectangle 113">
            <a:hlinkClick r:id="rId47"/>
          </p:cNvPr>
          <p:cNvSpPr/>
          <p:nvPr/>
        </p:nvSpPr>
        <p:spPr>
          <a:xfrm>
            <a:off x="7654620" y="4898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dirty="0" smtClean="0">
                <a:solidFill>
                  <a:srgbClr val="FFFFFF"/>
                </a:solidFill>
              </a:rPr>
              <a:t> </a:t>
            </a:r>
            <a:endParaRPr lang="en-US" dirty="0">
              <a:solidFill>
                <a:srgbClr val="FFFFFF"/>
              </a:solidFill>
            </a:endParaRPr>
          </a:p>
        </p:txBody>
      </p:sp>
      <p:sp>
        <p:nvSpPr>
          <p:cNvPr id="4" name="TextBox 3"/>
          <p:cNvSpPr txBox="1"/>
          <p:nvPr/>
        </p:nvSpPr>
        <p:spPr>
          <a:xfrm>
            <a:off x="0" y="178006"/>
            <a:ext cx="9143999" cy="830997"/>
          </a:xfrm>
          <a:prstGeom prst="rect">
            <a:avLst/>
          </a:prstGeom>
        </p:spPr>
        <p:txBody>
          <a:bodyPr wrap="square" rtlCol="0">
            <a:spAutoFit/>
          </a:bodyPr>
          <a:lstStyle/>
          <a:p>
            <a:pPr fontAlgn="auto">
              <a:spcBef>
                <a:spcPts val="0"/>
              </a:spcBef>
              <a:spcAft>
                <a:spcPts val="0"/>
              </a:spcAft>
            </a:pPr>
            <a:r>
              <a:rPr lang="en-CA" sz="2400" b="1" dirty="0">
                <a:solidFill>
                  <a:srgbClr val="333333"/>
                </a:solidFill>
                <a:latin typeface="Arial"/>
              </a:rPr>
              <a:t>Dive </a:t>
            </a:r>
            <a:r>
              <a:rPr lang="en-CA" sz="2400" b="1" dirty="0" smtClean="0">
                <a:solidFill>
                  <a:srgbClr val="333333"/>
                </a:solidFill>
                <a:latin typeface="Arial"/>
              </a:rPr>
              <a:t>Deeper </a:t>
            </a:r>
            <a:r>
              <a:rPr lang="en-CA" sz="2400" b="1" dirty="0">
                <a:solidFill>
                  <a:srgbClr val="333333"/>
                </a:solidFill>
                <a:latin typeface="Arial"/>
              </a:rPr>
              <a:t>I</a:t>
            </a:r>
            <a:r>
              <a:rPr lang="en-CA" sz="2400" b="1" dirty="0" smtClean="0">
                <a:solidFill>
                  <a:srgbClr val="333333"/>
                </a:solidFill>
                <a:latin typeface="Arial"/>
              </a:rPr>
              <a:t>nto </a:t>
            </a:r>
            <a:r>
              <a:rPr lang="en-CA" sz="2400" b="1" dirty="0">
                <a:solidFill>
                  <a:srgbClr val="333333"/>
                </a:solidFill>
                <a:latin typeface="Arial"/>
              </a:rPr>
              <a:t>O</a:t>
            </a:r>
            <a:r>
              <a:rPr lang="en-CA" sz="2400" b="1" dirty="0" smtClean="0">
                <a:solidFill>
                  <a:srgbClr val="333333"/>
                </a:solidFill>
                <a:latin typeface="Arial"/>
              </a:rPr>
              <a:t>ur Research </a:t>
            </a:r>
          </a:p>
          <a:p>
            <a:pPr fontAlgn="auto">
              <a:spcBef>
                <a:spcPts val="0"/>
              </a:spcBef>
              <a:spcAft>
                <a:spcPts val="0"/>
              </a:spcAft>
            </a:pPr>
            <a:r>
              <a:rPr lang="en-CA" sz="2400" b="1" dirty="0" smtClean="0">
                <a:solidFill>
                  <a:srgbClr val="333333"/>
                </a:solidFill>
                <a:latin typeface="Arial"/>
              </a:rPr>
              <a:t>by Clicking </a:t>
            </a:r>
            <a:r>
              <a:rPr lang="en-CA" sz="2400" b="1" dirty="0">
                <a:solidFill>
                  <a:srgbClr val="333333"/>
                </a:solidFill>
                <a:latin typeface="Arial"/>
              </a:rPr>
              <a:t>O</a:t>
            </a:r>
            <a:r>
              <a:rPr lang="en-CA" sz="2400" b="1" dirty="0" smtClean="0">
                <a:solidFill>
                  <a:srgbClr val="333333"/>
                </a:solidFill>
                <a:latin typeface="Arial"/>
              </a:rPr>
              <a:t>ne </a:t>
            </a:r>
            <a:r>
              <a:rPr lang="en-CA" sz="2400" b="1" dirty="0">
                <a:solidFill>
                  <a:srgbClr val="333333"/>
                </a:solidFill>
                <a:latin typeface="Arial"/>
              </a:rPr>
              <a:t>of the </a:t>
            </a:r>
            <a:r>
              <a:rPr lang="en-CA" sz="2400" b="1" dirty="0" smtClean="0">
                <a:solidFill>
                  <a:srgbClr val="333333"/>
                </a:solidFill>
                <a:latin typeface="Arial"/>
              </a:rPr>
              <a:t>Elements Below</a:t>
            </a:r>
            <a:endParaRPr lang="en-CA" sz="1200" dirty="0" smtClean="0">
              <a:solidFill>
                <a:srgbClr val="333333"/>
              </a:solidFill>
              <a:latin typeface="Arial"/>
            </a:endParaRPr>
          </a:p>
        </p:txBody>
      </p:sp>
      <p:sp>
        <p:nvSpPr>
          <p:cNvPr id="120" name="TextBox 119"/>
          <p:cNvSpPr txBox="1"/>
          <p:nvPr/>
        </p:nvSpPr>
        <p:spPr>
          <a:xfrm>
            <a:off x="656476" y="6097277"/>
            <a:ext cx="7840920" cy="446276"/>
          </a:xfrm>
          <a:prstGeom prst="rect">
            <a:avLst/>
          </a:prstGeom>
        </p:spPr>
        <p:txBody>
          <a:bodyPr wrap="square" rtlCol="0">
            <a:spAutoFit/>
          </a:bodyPr>
          <a:lstStyle/>
          <a:p>
            <a:pPr algn="l" fontAlgn="auto">
              <a:spcBef>
                <a:spcPts val="0"/>
              </a:spcBef>
              <a:spcAft>
                <a:spcPts val="0"/>
              </a:spcAft>
            </a:pPr>
            <a:r>
              <a:rPr lang="en-CA" sz="1100" dirty="0" smtClean="0">
                <a:solidFill>
                  <a:srgbClr val="333333"/>
                </a:solidFill>
                <a:latin typeface="Arial"/>
                <a:ea typeface="Roboto" panose="02000000000000000000" pitchFamily="2" charset="0"/>
              </a:rPr>
              <a:t>Find out how Info-Tech makes your job easier.  	  </a:t>
            </a:r>
            <a:r>
              <a:rPr lang="en-CA" sz="1100" b="1" dirty="0" smtClean="0">
                <a:solidFill>
                  <a:srgbClr val="96B8D2">
                    <a:lumMod val="50000"/>
                  </a:srgbClr>
                </a:solidFill>
                <a:latin typeface="Arial"/>
                <a:ea typeface="Roboto" panose="02000000000000000000" pitchFamily="2" charset="0"/>
              </a:rPr>
              <a:t>Contact Us Today:</a:t>
            </a:r>
            <a:r>
              <a:rPr lang="en-CA" sz="1100" b="1" dirty="0" smtClean="0">
                <a:solidFill>
                  <a:srgbClr val="333333"/>
                </a:solidFill>
                <a:latin typeface="Arial"/>
                <a:ea typeface="Roboto" panose="02000000000000000000" pitchFamily="2" charset="0"/>
              </a:rPr>
              <a:t> </a:t>
            </a:r>
            <a:r>
              <a:rPr lang="en-CA" sz="1100" dirty="0" smtClean="0">
                <a:solidFill>
                  <a:srgbClr val="333333"/>
                </a:solidFill>
                <a:latin typeface="Arial"/>
              </a:rPr>
              <a:t>Toll-Free </a:t>
            </a:r>
            <a:r>
              <a:rPr lang="en-CA" sz="1100" dirty="0">
                <a:solidFill>
                  <a:srgbClr val="333333"/>
                </a:solidFill>
                <a:latin typeface="Arial"/>
              </a:rPr>
              <a:t>(US &amp; Canada</a:t>
            </a:r>
            <a:r>
              <a:rPr lang="en-CA" sz="1100" dirty="0" smtClean="0">
                <a:solidFill>
                  <a:srgbClr val="333333"/>
                </a:solidFill>
                <a:latin typeface="Arial"/>
              </a:rPr>
              <a:t>): </a:t>
            </a:r>
            <a:r>
              <a:rPr lang="en-CA" sz="1100" b="1" dirty="0" smtClean="0">
                <a:solidFill>
                  <a:srgbClr val="333333"/>
                </a:solidFill>
                <a:latin typeface="Arial"/>
              </a:rPr>
              <a:t>1-888-670-8889</a:t>
            </a:r>
            <a:endParaRPr lang="en-CA" sz="1100" b="1" dirty="0">
              <a:solidFill>
                <a:srgbClr val="333333"/>
              </a:solidFill>
              <a:latin typeface="Arial"/>
            </a:endParaRPr>
          </a:p>
          <a:p>
            <a:pPr algn="l" fontAlgn="auto">
              <a:spcBef>
                <a:spcPts val="0"/>
              </a:spcBef>
              <a:spcAft>
                <a:spcPts val="0"/>
              </a:spcAft>
            </a:pPr>
            <a:r>
              <a:rPr lang="en-CA" sz="1200" dirty="0" smtClean="0">
                <a:solidFill>
                  <a:srgbClr val="333333"/>
                </a:solidFill>
                <a:latin typeface="Arial"/>
                <a:ea typeface="Roboto" panose="02000000000000000000" pitchFamily="2" charset="0"/>
              </a:rPr>
              <a:t>					 </a:t>
            </a:r>
          </a:p>
        </p:txBody>
      </p:sp>
      <p:sp>
        <p:nvSpPr>
          <p:cNvPr id="123" name="Rectangle 122"/>
          <p:cNvSpPr/>
          <p:nvPr/>
        </p:nvSpPr>
        <p:spPr>
          <a:xfrm>
            <a:off x="2100649" y="1631093"/>
            <a:ext cx="4390767" cy="1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CA">
              <a:solidFill>
                <a:srgbClr val="FFFFFF"/>
              </a:solidFill>
            </a:endParaRPr>
          </a:p>
        </p:txBody>
      </p:sp>
      <p:grpSp>
        <p:nvGrpSpPr>
          <p:cNvPr id="2" name="Group 1"/>
          <p:cNvGrpSpPr/>
          <p:nvPr/>
        </p:nvGrpSpPr>
        <p:grpSpPr>
          <a:xfrm>
            <a:off x="-10926" y="6519972"/>
            <a:ext cx="9154925" cy="338028"/>
            <a:chOff x="-10926" y="6519972"/>
            <a:chExt cx="9154925" cy="338028"/>
          </a:xfrm>
        </p:grpSpPr>
        <p:sp>
          <p:nvSpPr>
            <p:cNvPr id="56" name="Rectangle 55"/>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a:r>
                <a:rPr lang="en-CA" sz="1000" kern="0" dirty="0">
                  <a:solidFill>
                    <a:srgbClr val="FFFFFF"/>
                  </a:solidFill>
                  <a:latin typeface="Arial"/>
                </a:rPr>
                <a:t>Info-Tech Research </a:t>
              </a:r>
              <a:r>
                <a:rPr lang="en-CA" sz="1000" kern="0" dirty="0" smtClean="0">
                  <a:solidFill>
                    <a:srgbClr val="FFFFFF"/>
                  </a:solidFill>
                  <a:latin typeface="Arial"/>
                </a:rPr>
                <a:t>Group	</a:t>
              </a:r>
              <a:endParaRPr lang="en-CA" sz="1000" kern="0" dirty="0">
                <a:solidFill>
                  <a:srgbClr val="FFFFFF"/>
                </a:solidFill>
                <a:latin typeface="Arial"/>
              </a:endParaRPr>
            </a:p>
          </p:txBody>
        </p:sp>
        <p:sp>
          <p:nvSpPr>
            <p:cNvPr id="57" name="Rectangle 56">
              <a:hlinkClick r:id="rId48"/>
            </p:cNvPr>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33199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839465" y="2177907"/>
            <a:ext cx="7362207" cy="3262432"/>
          </a:xfrm>
          <a:prstGeom prst="rect">
            <a:avLst/>
          </a:prstGeom>
        </p:spPr>
        <p:txBody>
          <a:bodyPr wrap="square" rtlCol="0">
            <a:spAutoFit/>
          </a:bodyPr>
          <a:lstStyle/>
          <a:p>
            <a:pPr lvl="0" fontAlgn="base">
              <a:spcAft>
                <a:spcPts val="1200"/>
              </a:spcAft>
              <a:buClr>
                <a:srgbClr val="333333"/>
              </a:buClr>
              <a:buSzPct val="100000"/>
            </a:pPr>
            <a:r>
              <a:rPr lang="en-CA" sz="1550" i="1" dirty="0" smtClean="0">
                <a:solidFill>
                  <a:schemeClr val="bg1"/>
                </a:solidFill>
                <a:latin typeface="+mj-lt"/>
              </a:rPr>
              <a:t>Certainly, </a:t>
            </a:r>
            <a:r>
              <a:rPr lang="en-US" sz="1550" i="1" dirty="0" smtClean="0">
                <a:solidFill>
                  <a:schemeClr val="bg1"/>
                </a:solidFill>
                <a:latin typeface="+mj-lt"/>
              </a:rPr>
              <a:t>when implemented properly</a:t>
            </a:r>
            <a:r>
              <a:rPr lang="en-US" sz="1550" i="1" dirty="0">
                <a:solidFill>
                  <a:schemeClr val="bg1"/>
                </a:solidFill>
                <a:latin typeface="+mj-lt"/>
              </a:rPr>
              <a:t>, </a:t>
            </a:r>
            <a:r>
              <a:rPr lang="en-US" sz="1550" i="1" dirty="0" smtClean="0">
                <a:solidFill>
                  <a:schemeClr val="bg1"/>
                </a:solidFill>
                <a:latin typeface="+mj-lt"/>
              </a:rPr>
              <a:t>Agile and </a:t>
            </a:r>
            <a:r>
              <a:rPr lang="en-US" sz="1550" i="1" dirty="0">
                <a:solidFill>
                  <a:schemeClr val="bg1"/>
                </a:solidFill>
                <a:latin typeface="+mj-lt"/>
              </a:rPr>
              <a:t>A</a:t>
            </a:r>
            <a:r>
              <a:rPr lang="en-US" sz="1550" i="1" dirty="0" smtClean="0">
                <a:solidFill>
                  <a:schemeClr val="bg1"/>
                </a:solidFill>
                <a:latin typeface="+mj-lt"/>
              </a:rPr>
              <a:t>gile-influenced approaches to project management have </a:t>
            </a:r>
            <a:r>
              <a:rPr lang="en-US" sz="1550" i="1" dirty="0">
                <a:solidFill>
                  <a:schemeClr val="bg1"/>
                </a:solidFill>
                <a:latin typeface="+mj-lt"/>
              </a:rPr>
              <a:t>the potential to make project teams and IT departments more </a:t>
            </a:r>
            <a:r>
              <a:rPr lang="en-US" sz="1550" i="1" dirty="0" smtClean="0">
                <a:solidFill>
                  <a:schemeClr val="bg1"/>
                </a:solidFill>
                <a:latin typeface="+mj-lt"/>
              </a:rPr>
              <a:t>effective. </a:t>
            </a:r>
          </a:p>
          <a:p>
            <a:pPr lvl="0" fontAlgn="base">
              <a:spcAft>
                <a:spcPts val="1200"/>
              </a:spcAft>
              <a:buClr>
                <a:srgbClr val="333333"/>
              </a:buClr>
              <a:buSzPct val="100000"/>
            </a:pPr>
            <a:r>
              <a:rPr lang="en-US" sz="1550" i="1" dirty="0" smtClean="0">
                <a:solidFill>
                  <a:schemeClr val="bg1"/>
                </a:solidFill>
                <a:latin typeface="+mj-lt"/>
              </a:rPr>
              <a:t>This doesn’t change the fact that a portfolio still needs be driven by the business –and portfolio management needs to speak the language of business leaders. </a:t>
            </a:r>
          </a:p>
          <a:p>
            <a:pPr lvl="0" fontAlgn="base">
              <a:spcAft>
                <a:spcPts val="600"/>
              </a:spcAft>
              <a:buClr>
                <a:srgbClr val="333333"/>
              </a:buClr>
              <a:buSzPct val="100000"/>
            </a:pPr>
            <a:r>
              <a:rPr lang="en-US" sz="1550" i="1" dirty="0" smtClean="0">
                <a:solidFill>
                  <a:schemeClr val="bg1"/>
                </a:solidFill>
                <a:latin typeface="+mj-lt"/>
              </a:rPr>
              <a:t>In this regard, portfolio managers and </a:t>
            </a:r>
            <a:r>
              <a:rPr lang="en-US" sz="1550" i="1" dirty="0">
                <a:solidFill>
                  <a:schemeClr val="bg1"/>
                </a:solidFill>
                <a:latin typeface="+mj-lt"/>
              </a:rPr>
              <a:t>A</a:t>
            </a:r>
            <a:r>
              <a:rPr lang="en-US" sz="1550" i="1" dirty="0" smtClean="0">
                <a:solidFill>
                  <a:schemeClr val="bg1"/>
                </a:solidFill>
                <a:latin typeface="+mj-lt"/>
              </a:rPr>
              <a:t>gile practitioners alike need to do a better job of serving the business in this </a:t>
            </a:r>
            <a:r>
              <a:rPr lang="en-US" sz="1550" i="1" dirty="0">
                <a:solidFill>
                  <a:schemeClr val="bg1"/>
                </a:solidFill>
                <a:latin typeface="+mj-lt"/>
              </a:rPr>
              <a:t>A</a:t>
            </a:r>
            <a:r>
              <a:rPr lang="en-US" sz="1550" i="1" dirty="0" smtClean="0">
                <a:solidFill>
                  <a:schemeClr val="bg1"/>
                </a:solidFill>
                <a:latin typeface="+mj-lt"/>
              </a:rPr>
              <a:t>gile-influenced paradigm. The former needs to ensure that portfolio processes are reasonable and accommodating to </a:t>
            </a:r>
            <a:r>
              <a:rPr lang="en-US" sz="1550" i="1" dirty="0">
                <a:solidFill>
                  <a:schemeClr val="bg1"/>
                </a:solidFill>
                <a:latin typeface="+mj-lt"/>
              </a:rPr>
              <a:t>A</a:t>
            </a:r>
            <a:r>
              <a:rPr lang="en-US" sz="1550" i="1" dirty="0" smtClean="0">
                <a:solidFill>
                  <a:schemeClr val="bg1"/>
                </a:solidFill>
                <a:latin typeface="+mj-lt"/>
              </a:rPr>
              <a:t>gile and hybrid teams; the latter needs to accept that they’re not above being answerable to the core questions that drive executive engagement with the portfolio: What are you working on, when is it going to be done, and what’s it going to cost me</a:t>
            </a:r>
            <a:r>
              <a:rPr lang="en-US" sz="1550" i="1" dirty="0">
                <a:solidFill>
                  <a:schemeClr val="bg1"/>
                </a:solidFill>
                <a:latin typeface="+mj-lt"/>
              </a:rPr>
              <a:t>?</a:t>
            </a:r>
          </a:p>
        </p:txBody>
      </p:sp>
      <p:sp>
        <p:nvSpPr>
          <p:cNvPr id="10" name="TextBox 9"/>
          <p:cNvSpPr txBox="1"/>
          <p:nvPr/>
        </p:nvSpPr>
        <p:spPr>
          <a:xfrm>
            <a:off x="545852" y="1471248"/>
            <a:ext cx="8107081" cy="584775"/>
          </a:xfrm>
          <a:prstGeom prst="rect">
            <a:avLst/>
          </a:prstGeom>
        </p:spPr>
        <p:txBody>
          <a:bodyPr wrap="square" rtlCol="0">
            <a:spAutoFit/>
          </a:bodyPr>
          <a:lstStyle/>
          <a:p>
            <a:r>
              <a:rPr lang="en-CA" sz="1600" b="1" dirty="0" smtClean="0">
                <a:solidFill>
                  <a:schemeClr val="bg1"/>
                </a:solidFill>
              </a:rPr>
              <a:t>Reports of the death of scope, timeline, and budget commitments have been greatly exaggerated.</a:t>
            </a:r>
            <a:endParaRPr lang="en-CA" sz="1600" b="1" dirty="0">
              <a:solidFill>
                <a:schemeClr val="bg1"/>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8"/>
          <p:cNvPicPr>
            <a:picLocks noChangeAspect="1"/>
          </p:cNvPicPr>
          <p:nvPr/>
        </p:nvPicPr>
        <p:blipFill>
          <a:blip r:embed="rId3"/>
          <a:stretch>
            <a:fillRect/>
          </a:stretch>
        </p:blipFill>
        <p:spPr>
          <a:xfrm>
            <a:off x="266452" y="2056023"/>
            <a:ext cx="693419" cy="501622"/>
          </a:xfrm>
          <a:prstGeom prst="rect">
            <a:avLst/>
          </a:prstGeom>
        </p:spPr>
      </p:pic>
      <p:pic>
        <p:nvPicPr>
          <p:cNvPr id="15" name="Picture 109"/>
          <p:cNvPicPr>
            <a:picLocks noChangeAspect="1"/>
          </p:cNvPicPr>
          <p:nvPr/>
        </p:nvPicPr>
        <p:blipFill>
          <a:blip r:embed="rId4"/>
          <a:stretch>
            <a:fillRect/>
          </a:stretch>
        </p:blipFill>
        <p:spPr>
          <a:xfrm>
            <a:off x="8201672" y="4904150"/>
            <a:ext cx="674751" cy="615711"/>
          </a:xfrm>
          <a:prstGeom prst="rect">
            <a:avLst/>
          </a:prstGeom>
        </p:spPr>
      </p:pic>
      <p:sp>
        <p:nvSpPr>
          <p:cNvPr id="12" name="TextBox 11"/>
          <p:cNvSpPr txBox="1"/>
          <p:nvPr/>
        </p:nvSpPr>
        <p:spPr>
          <a:xfrm>
            <a:off x="3743631" y="5500668"/>
            <a:ext cx="4460917" cy="738664"/>
          </a:xfrm>
          <a:prstGeom prst="rect">
            <a:avLst/>
          </a:prstGeom>
        </p:spPr>
        <p:txBody>
          <a:bodyPr wrap="square" rtlCol="0">
            <a:spAutoFit/>
          </a:bodyPr>
          <a:lstStyle/>
          <a:p>
            <a:pPr algn="r"/>
            <a:r>
              <a:rPr lang="en-CA" sz="1400" b="1" i="1" dirty="0" smtClean="0">
                <a:solidFill>
                  <a:schemeClr val="bg1"/>
                </a:solidFill>
              </a:rPr>
              <a:t>Barry Cousins</a:t>
            </a:r>
          </a:p>
          <a:p>
            <a:pPr algn="r"/>
            <a:r>
              <a:rPr lang="en-CA" sz="1400" i="1" dirty="0" smtClean="0">
                <a:solidFill>
                  <a:schemeClr val="bg1"/>
                </a:solidFill>
              </a:rPr>
              <a:t>Senior Director of Research, PMO Practice </a:t>
            </a:r>
            <a:br>
              <a:rPr lang="en-CA" sz="1400" i="1" dirty="0" smtClean="0">
                <a:solidFill>
                  <a:schemeClr val="bg1"/>
                </a:solidFill>
              </a:rPr>
            </a:br>
            <a:r>
              <a:rPr lang="en-CA" sz="1400" i="1" dirty="0" smtClean="0">
                <a:solidFill>
                  <a:schemeClr val="bg1"/>
                </a:solidFill>
              </a:rPr>
              <a:t>Info-Tech Research Group</a:t>
            </a:r>
          </a:p>
        </p:txBody>
      </p:sp>
      <p:sp>
        <p:nvSpPr>
          <p:cNvPr id="9" name="Rectangle 8"/>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21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a:xfrm>
            <a:off x="246703" y="1607231"/>
            <a:ext cx="4041648" cy="2184593"/>
          </a:xfrm>
        </p:spPr>
        <p:txBody>
          <a:bodyPr/>
          <a:lstStyle/>
          <a:p>
            <a:pPr lvl="0"/>
            <a:r>
              <a:rPr lang="en-CA" b="1" dirty="0"/>
              <a:t>Project portfolio owners</a:t>
            </a:r>
            <a:r>
              <a:rPr lang="en-CA" dirty="0"/>
              <a:t> who lack </a:t>
            </a:r>
            <a:r>
              <a:rPr lang="en-CA" dirty="0" smtClean="0"/>
              <a:t>visibility and </a:t>
            </a:r>
            <a:r>
              <a:rPr lang="en-CA" dirty="0"/>
              <a:t>desire more consistent and actionable data around project </a:t>
            </a:r>
            <a:r>
              <a:rPr lang="en-CA" dirty="0" smtClean="0"/>
              <a:t>timelines and </a:t>
            </a:r>
            <a:r>
              <a:rPr lang="en-CA" dirty="0"/>
              <a:t>costs. </a:t>
            </a:r>
          </a:p>
          <a:p>
            <a:pPr lvl="0"/>
            <a:r>
              <a:rPr lang="en-US" b="1" dirty="0" smtClean="0"/>
              <a:t>Portfolio </a:t>
            </a:r>
            <a:r>
              <a:rPr lang="en-US" b="1" dirty="0"/>
              <a:t>managers </a:t>
            </a:r>
            <a:r>
              <a:rPr lang="en-US" dirty="0"/>
              <a:t>who want to improve </a:t>
            </a:r>
            <a:r>
              <a:rPr lang="en-US" dirty="0" smtClean="0"/>
              <a:t>the </a:t>
            </a:r>
            <a:r>
              <a:rPr lang="en-US" dirty="0"/>
              <a:t>responsiveness of their portfolios to changes in organizational direction and executive priority. </a:t>
            </a:r>
            <a:endParaRPr lang="en-CA" dirty="0"/>
          </a:p>
          <a:p>
            <a:r>
              <a:rPr lang="en-US" b="1" dirty="0" smtClean="0"/>
              <a:t>Portfolio managers </a:t>
            </a:r>
            <a:r>
              <a:rPr lang="en-US" dirty="0" smtClean="0"/>
              <a:t>who want to improve resource utilization across their portfolios.</a:t>
            </a:r>
            <a:endParaRPr lang="en-US" dirty="0"/>
          </a:p>
        </p:txBody>
      </p:sp>
      <p:sp>
        <p:nvSpPr>
          <p:cNvPr id="14" name="Text Placeholder 13"/>
          <p:cNvSpPr>
            <a:spLocks noGrp="1"/>
          </p:cNvSpPr>
          <p:nvPr>
            <p:ph type="body" sz="quarter" idx="26"/>
          </p:nvPr>
        </p:nvSpPr>
        <p:spPr>
          <a:xfrm>
            <a:off x="4835436" y="1607231"/>
            <a:ext cx="4041648" cy="2184593"/>
          </a:xfrm>
        </p:spPr>
        <p:txBody>
          <a:bodyPr/>
          <a:lstStyle/>
          <a:p>
            <a:r>
              <a:rPr lang="en-US" dirty="0"/>
              <a:t>Maintain greater visibility at the portfolio level into work-in-progress and committed </a:t>
            </a:r>
            <a:r>
              <a:rPr lang="en-US" dirty="0" smtClean="0"/>
              <a:t>work.</a:t>
            </a:r>
            <a:endParaRPr lang="en-US" dirty="0"/>
          </a:p>
          <a:p>
            <a:r>
              <a:rPr lang="en-US" dirty="0"/>
              <a:t>Facilitate more effective collaboration between stakeholders and teams by coordinating the steering </a:t>
            </a:r>
            <a:r>
              <a:rPr lang="en-US" dirty="0" smtClean="0"/>
              <a:t>process.</a:t>
            </a:r>
            <a:endParaRPr lang="en-US" dirty="0"/>
          </a:p>
          <a:p>
            <a:r>
              <a:rPr lang="en-US" dirty="0"/>
              <a:t>Maximize the value of each project interval, iteration, or sprint by improving prioritization process and readiness to start/stop work.</a:t>
            </a:r>
          </a:p>
        </p:txBody>
      </p:sp>
      <p:sp>
        <p:nvSpPr>
          <p:cNvPr id="15" name="Text Placeholder 14"/>
          <p:cNvSpPr>
            <a:spLocks noGrp="1"/>
          </p:cNvSpPr>
          <p:nvPr>
            <p:ph type="body" sz="quarter" idx="27"/>
          </p:nvPr>
        </p:nvSpPr>
        <p:spPr/>
        <p:txBody>
          <a:bodyPr/>
          <a:lstStyle/>
          <a:p>
            <a:r>
              <a:rPr lang="en-US" b="1" dirty="0" smtClean="0"/>
              <a:t>Project managers, product owners, and project leads </a:t>
            </a:r>
            <a:r>
              <a:rPr lang="en-US" dirty="0" smtClean="0"/>
              <a:t>who want to help improve portfolio oversight without altering the way they plan and execute projects.</a:t>
            </a:r>
          </a:p>
          <a:p>
            <a:r>
              <a:rPr lang="en-CA" b="1" dirty="0"/>
              <a:t>Executive decision makers</a:t>
            </a:r>
            <a:r>
              <a:rPr lang="en-CA" dirty="0"/>
              <a:t> looking </a:t>
            </a:r>
            <a:r>
              <a:rPr lang="en-CA" dirty="0" smtClean="0"/>
              <a:t>for </a:t>
            </a:r>
            <a:r>
              <a:rPr lang="en-CA" dirty="0"/>
              <a:t>more actionable commitments from their project teams.</a:t>
            </a:r>
          </a:p>
          <a:p>
            <a:pPr marL="0" indent="0">
              <a:buNone/>
            </a:pPr>
            <a:endParaRPr lang="en-US" b="1" dirty="0"/>
          </a:p>
        </p:txBody>
      </p:sp>
      <p:sp>
        <p:nvSpPr>
          <p:cNvPr id="16" name="Text Placeholder 15"/>
          <p:cNvSpPr>
            <a:spLocks noGrp="1"/>
          </p:cNvSpPr>
          <p:nvPr>
            <p:ph type="body" sz="quarter" idx="28"/>
          </p:nvPr>
        </p:nvSpPr>
        <p:spPr/>
        <p:txBody>
          <a:bodyPr/>
          <a:lstStyle/>
          <a:p>
            <a:r>
              <a:rPr lang="en-US" dirty="0" smtClean="0"/>
              <a:t>Adhere to a standardized change control process for feeding the portfolio with the necessary data without interfering with project planning and execution routines and methodologies.</a:t>
            </a:r>
          </a:p>
          <a:p>
            <a:r>
              <a:rPr lang="en-US" dirty="0" smtClean="0"/>
              <a:t>Provide a framework to synchronize approval commitments with project and sprint plans. </a:t>
            </a:r>
            <a:endParaRPr lang="en-US" dirty="0"/>
          </a:p>
        </p:txBody>
      </p:sp>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p:txBody>
          <a:bodyPr/>
          <a:lstStyle/>
          <a:p>
            <a:r>
              <a:rPr lang="en-US" dirty="0" smtClean="0"/>
              <a:t>As portfolio manager, you oversee a portfolio made up of projects using different types of planning and execution methodologies – from traditional Waterfall, to </a:t>
            </a:r>
            <a:r>
              <a:rPr lang="en-US" dirty="0"/>
              <a:t>A</a:t>
            </a:r>
            <a:r>
              <a:rPr lang="en-US" dirty="0" smtClean="0"/>
              <a:t>gile, to hybrid approaches, and beyond.</a:t>
            </a:r>
          </a:p>
          <a:p>
            <a:r>
              <a:rPr lang="en-US" dirty="0" smtClean="0"/>
              <a:t>This discontinuity makes a holistic and perpetually actionable view of the portfolio </a:t>
            </a:r>
            <a:r>
              <a:rPr lang="en-US" dirty="0"/>
              <a:t>elusive </a:t>
            </a:r>
            <a:r>
              <a:rPr lang="en-US" dirty="0" smtClean="0"/>
              <a:t>– IT’s intake and resourcing decisions suffer in turn.</a:t>
            </a:r>
            <a:endParaRPr lang="en-US" dirty="0"/>
          </a:p>
        </p:txBody>
      </p:sp>
      <p:sp>
        <p:nvSpPr>
          <p:cNvPr id="4" name="Text Placeholder 3"/>
          <p:cNvSpPr>
            <a:spLocks noGrp="1"/>
          </p:cNvSpPr>
          <p:nvPr>
            <p:ph type="body" sz="quarter" idx="11"/>
          </p:nvPr>
        </p:nvSpPr>
        <p:spPr>
          <a:xfrm>
            <a:off x="247848" y="2974004"/>
            <a:ext cx="5257800" cy="1237269"/>
          </a:xfrm>
        </p:spPr>
        <p:txBody>
          <a:bodyPr/>
          <a:lstStyle/>
          <a:p>
            <a:pPr marL="180975" lvl="1">
              <a:buSzPct val="120000"/>
              <a:buFont typeface="Arial" pitchFamily="34" charset="0"/>
              <a:buChar char="•"/>
            </a:pPr>
            <a:r>
              <a:rPr lang="en-US" dirty="0" smtClean="0"/>
              <a:t>While the executive layer is demanding greater portfolio visibility from you, many Agile practitioners see themselves as being above traditional project constraints, including timeline, scope, and budget.</a:t>
            </a:r>
            <a:endParaRPr lang="en-US" dirty="0"/>
          </a:p>
          <a:p>
            <a:pPr marL="180975" lvl="1">
              <a:buSzPct val="120000"/>
              <a:buFont typeface="Arial" pitchFamily="34" charset="0"/>
              <a:buChar char="•"/>
            </a:pPr>
            <a:r>
              <a:rPr lang="en-US" dirty="0" smtClean="0"/>
              <a:t>Agile’s influence has made it easier to start projects, but a comparable ease has not been enforced when it comes to cancelling or pausing projects, leading to rampant supply-demand and throughput challenges. </a:t>
            </a:r>
          </a:p>
          <a:p>
            <a:pPr marL="180975" lvl="1">
              <a:buSzPct val="120000"/>
              <a:buFont typeface="Arial" pitchFamily="34" charset="0"/>
              <a:buChar char="•"/>
            </a:pPr>
            <a:endParaRPr lang="en-US" dirty="0" smtClean="0"/>
          </a:p>
          <a:p>
            <a:pPr marL="180975" lvl="1">
              <a:buSzPct val="120000"/>
              <a:buFont typeface="Arial" pitchFamily="34" charset="0"/>
              <a:buChar char="•"/>
            </a:pPr>
            <a:endParaRPr lang="en-US" dirty="0"/>
          </a:p>
          <a:p>
            <a:pPr marL="180975" lvl="1">
              <a:buSzPct val="120000"/>
              <a:buFont typeface="Arial" pitchFamily="34" charset="0"/>
              <a:buChar char="•"/>
            </a:pPr>
            <a:endParaRPr lang="en-US" dirty="0"/>
          </a:p>
        </p:txBody>
      </p:sp>
      <p:sp>
        <p:nvSpPr>
          <p:cNvPr id="5" name="Text Placeholder 4"/>
          <p:cNvSpPr>
            <a:spLocks noGrp="1"/>
          </p:cNvSpPr>
          <p:nvPr>
            <p:ph type="body" sz="quarter" idx="12"/>
          </p:nvPr>
        </p:nvSpPr>
        <p:spPr/>
        <p:txBody>
          <a:bodyPr/>
          <a:lstStyle/>
          <a:p>
            <a:r>
              <a:rPr lang="en-US" b="1" dirty="0" smtClean="0"/>
              <a:t>Establish universal control points. </a:t>
            </a:r>
            <a:r>
              <a:rPr lang="en-US" dirty="0" smtClean="0"/>
              <a:t>While the manager of a mixed methodology portfolio doesn’t need to enforce a standardized project methodology, she or he does need to establish universal control points for both intake and reporting at the portfolio level. Use this research to help you define a sustainable process that will work for all types of projects. </a:t>
            </a:r>
          </a:p>
          <a:p>
            <a:r>
              <a:rPr lang="en-US" b="1" dirty="0" smtClean="0"/>
              <a:t>Scale the approvals process. </a:t>
            </a:r>
            <a:r>
              <a:rPr lang="en-US" dirty="0" smtClean="0"/>
              <a:t>For a mixed methodology portfolio to work, the organization needs to reconcile different models for approving and starting projects. This blueprint will help you define a right-sized intake process and decision-making paradigm for sprints and project phases alike. </a:t>
            </a:r>
          </a:p>
          <a:p>
            <a:r>
              <a:rPr lang="en-US" b="1" dirty="0" smtClean="0"/>
              <a:t>Foster ongoing executive engagement. </a:t>
            </a:r>
            <a:r>
              <a:rPr lang="en-US" dirty="0" smtClean="0"/>
              <a:t>Mixed methodology success is contingent on regular and ongoing executive engagement. Use the tools and templates associated with this blueprint to help get buy-in and commitment upfront, and then to build out portfolio reports and dashboards that will help keep the executive layer informed and engaged long term.</a:t>
            </a:r>
            <a:endParaRPr lang="en-US" dirty="0"/>
          </a:p>
        </p:txBody>
      </p:sp>
      <p:sp>
        <p:nvSpPr>
          <p:cNvPr id="6" name="Text Placeholder 5"/>
          <p:cNvSpPr>
            <a:spLocks noGrp="1"/>
          </p:cNvSpPr>
          <p:nvPr>
            <p:ph type="body" sz="quarter" idx="13"/>
          </p:nvPr>
        </p:nvSpPr>
        <p:spPr>
          <a:xfrm>
            <a:off x="5737241" y="1495998"/>
            <a:ext cx="3083231" cy="2635736"/>
          </a:xfrm>
          <a:noFill/>
        </p:spPr>
        <p:txBody>
          <a:bodyPr anchor="t"/>
          <a:lstStyle/>
          <a:p>
            <a:pPr marL="0" indent="0">
              <a:spcBef>
                <a:spcPts val="0"/>
              </a:spcBef>
              <a:spcAft>
                <a:spcPts val="600"/>
              </a:spcAft>
              <a:buSzPct val="100000"/>
              <a:buNone/>
            </a:pPr>
            <a:r>
              <a:rPr lang="en-US" b="1" dirty="0" smtClean="0"/>
              <a:t>You can’t run a business on “velocity” and “story points” alone. </a:t>
            </a:r>
          </a:p>
          <a:p>
            <a:pPr marL="0" indent="0">
              <a:spcBef>
                <a:spcPts val="0"/>
              </a:spcBef>
              <a:spcAft>
                <a:spcPts val="600"/>
              </a:spcAft>
              <a:buSzPct val="100000"/>
              <a:buNone/>
            </a:pPr>
            <a:r>
              <a:rPr lang="en-US" dirty="0" smtClean="0"/>
              <a:t>While our current </a:t>
            </a:r>
            <a:r>
              <a:rPr lang="en-US" dirty="0"/>
              <a:t>A</a:t>
            </a:r>
            <a:r>
              <a:rPr lang="en-US" dirty="0" smtClean="0"/>
              <a:t>gile paradigm has given organizations the potential to make project teams more effective, this shouldn’t give Agile practitioners immunity from traditional portfolio oversight.</a:t>
            </a:r>
          </a:p>
          <a:p>
            <a:pPr marL="0" indent="0">
              <a:spcBef>
                <a:spcPts val="0"/>
              </a:spcBef>
              <a:spcAft>
                <a:spcPts val="600"/>
              </a:spcAft>
              <a:buSzPct val="100000"/>
              <a:buNone/>
            </a:pPr>
            <a:r>
              <a:rPr lang="en-US" dirty="0" smtClean="0"/>
              <a:t>Decision makers still need to know on an ongoing basis what’s being worked on, when it’s going to be done, and what it’s going to cost them. It’s a portfolio manager’s job to facilitate this information for all projects, regardless of methodology. . </a:t>
            </a:r>
          </a:p>
        </p:txBody>
      </p:sp>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82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4C6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124047"/>
            <a:ext cx="9144000" cy="5390154"/>
          </a:xfrm>
          <a:prstGeom prst="rect">
            <a:avLst/>
          </a:prstGeom>
          <a:noFill/>
          <a:ln>
            <a:noFill/>
          </a:ln>
        </p:spPr>
      </p:pic>
      <p:sp>
        <p:nvSpPr>
          <p:cNvPr id="7" name="Title 6"/>
          <p:cNvSpPr>
            <a:spLocks noGrp="1"/>
          </p:cNvSpPr>
          <p:nvPr>
            <p:ph type="title"/>
          </p:nvPr>
        </p:nvSpPr>
        <p:spPr/>
        <p:txBody>
          <a:bodyPr/>
          <a:lstStyle/>
          <a:p>
            <a:r>
              <a:rPr lang="en-CA" dirty="0" smtClean="0"/>
              <a:t>As project methodologies morph and proliferate, PMOs are increasingly struggling to make sense of the whole</a:t>
            </a:r>
            <a:endParaRPr lang="en-CA" dirty="0"/>
          </a:p>
        </p:txBody>
      </p:sp>
      <p:sp>
        <p:nvSpPr>
          <p:cNvPr id="13" name="Rectangle 12"/>
          <p:cNvSpPr/>
          <p:nvPr/>
        </p:nvSpPr>
        <p:spPr>
          <a:xfrm>
            <a:off x="0" y="1124047"/>
            <a:ext cx="9144000" cy="731520"/>
          </a:xfrm>
          <a:prstGeom prst="rect">
            <a:avLst/>
          </a:prstGeom>
          <a:solidFill>
            <a:schemeClr val="accent3"/>
          </a:solidFill>
        </p:spPr>
        <p:txBody>
          <a:bodyPr wrap="square" rIns="274320" anchor="ctr">
            <a:noAutofit/>
          </a:bodyPr>
          <a:lstStyle/>
          <a:p>
            <a:pPr marL="225425"/>
            <a:r>
              <a:rPr lang="en-CA" sz="1500" b="1" dirty="0" smtClean="0">
                <a:solidFill>
                  <a:srgbClr val="FFFFFF"/>
                </a:solidFill>
              </a:rPr>
              <a:t>Portfolio </a:t>
            </a:r>
            <a:r>
              <a:rPr lang="en-CA" sz="1500" b="1" dirty="0">
                <a:solidFill>
                  <a:srgbClr val="FFFFFF"/>
                </a:solidFill>
              </a:rPr>
              <a:t>management </a:t>
            </a:r>
            <a:r>
              <a:rPr lang="en-CA" sz="1500" b="1" dirty="0" smtClean="0">
                <a:solidFill>
                  <a:srgbClr val="FFFFFF"/>
                </a:solidFill>
              </a:rPr>
              <a:t>for </a:t>
            </a:r>
            <a:r>
              <a:rPr lang="en-CA" sz="1500" b="1" dirty="0">
                <a:solidFill>
                  <a:srgbClr val="FFFFFF"/>
                </a:solidFill>
              </a:rPr>
              <a:t>IT was always challenging, but </a:t>
            </a:r>
            <a:r>
              <a:rPr lang="en-CA" sz="1500" b="1" dirty="0" smtClean="0">
                <a:solidFill>
                  <a:srgbClr val="FFFFFF"/>
                </a:solidFill>
              </a:rPr>
              <a:t>the proliferation of Agile and Agile-influenced project methodologies has made sustained portfolio visibility more elusive.</a:t>
            </a:r>
            <a:endParaRPr lang="en-US" sz="1500" b="1" dirty="0">
              <a:solidFill>
                <a:srgbClr val="FFFFFF"/>
              </a:solidFill>
            </a:endParaRPr>
          </a:p>
        </p:txBody>
      </p:sp>
      <p:sp>
        <p:nvSpPr>
          <p:cNvPr id="14" name="Rectangle 13"/>
          <p:cNvSpPr/>
          <p:nvPr/>
        </p:nvSpPr>
        <p:spPr>
          <a:xfrm>
            <a:off x="257174" y="2117742"/>
            <a:ext cx="6081634" cy="4143015"/>
          </a:xfrm>
          <a:prstGeom prst="rect">
            <a:avLst/>
          </a:prstGeom>
          <a:solidFill>
            <a:schemeClr val="bg1">
              <a:alpha val="92000"/>
            </a:schemeClr>
          </a:solidFill>
        </p:spPr>
        <p:txBody>
          <a:bodyPr wrap="square" anchor="ctr">
            <a:noAutofit/>
          </a:bodyPr>
          <a:lstStyle/>
          <a:p>
            <a:pPr>
              <a:spcAft>
                <a:spcPts val="1200"/>
              </a:spcAft>
            </a:pPr>
            <a:r>
              <a:rPr lang="en-US" sz="1400" dirty="0" smtClean="0">
                <a:solidFill>
                  <a:srgbClr val="333333"/>
                </a:solidFill>
                <a:cs typeface="Roboto Slab Bold"/>
              </a:rPr>
              <a:t>Most PMOs are responsible for portfolios made up of initiatives being planned and executed using a mix of different project management methodologies.</a:t>
            </a:r>
          </a:p>
          <a:p>
            <a:pPr>
              <a:spcAft>
                <a:spcPts val="1200"/>
              </a:spcAft>
            </a:pPr>
            <a:r>
              <a:rPr lang="en-US" sz="1400" b="1" dirty="0" smtClean="0">
                <a:solidFill>
                  <a:srgbClr val="333333"/>
                </a:solidFill>
                <a:cs typeface="Roboto Slab Bold"/>
              </a:rPr>
              <a:t>We call these “mixed </a:t>
            </a:r>
            <a:r>
              <a:rPr lang="en-US" sz="1400" b="1" dirty="0">
                <a:solidFill>
                  <a:srgbClr val="333333"/>
                </a:solidFill>
                <a:cs typeface="Roboto Slab Bold"/>
              </a:rPr>
              <a:t>methodology </a:t>
            </a:r>
            <a:r>
              <a:rPr lang="en-US" sz="1400" b="1" dirty="0" smtClean="0">
                <a:solidFill>
                  <a:srgbClr val="333333"/>
                </a:solidFill>
                <a:cs typeface="Roboto Slab Bold"/>
              </a:rPr>
              <a:t>portfolios.”</a:t>
            </a:r>
            <a:r>
              <a:rPr lang="en-US" sz="1400" dirty="0" smtClean="0">
                <a:solidFill>
                  <a:srgbClr val="333333"/>
                </a:solidFill>
                <a:cs typeface="Roboto Slab Bold"/>
              </a:rPr>
              <a:t> For most organizations, these are project-driven (i.e. bottom-up) portfolios that largely </a:t>
            </a:r>
            <a:r>
              <a:rPr lang="en-US" sz="1400" dirty="0">
                <a:solidFill>
                  <a:srgbClr val="333333"/>
                </a:solidFill>
                <a:cs typeface="Roboto Slab Bold"/>
              </a:rPr>
              <a:t>lack </a:t>
            </a:r>
            <a:r>
              <a:rPr lang="en-US" sz="1400" dirty="0" smtClean="0">
                <a:solidFill>
                  <a:srgbClr val="333333"/>
                </a:solidFill>
                <a:cs typeface="Roboto Slab Bold"/>
              </a:rPr>
              <a:t>universal requirements </a:t>
            </a:r>
            <a:r>
              <a:rPr lang="en-US" sz="1400" dirty="0">
                <a:solidFill>
                  <a:srgbClr val="333333"/>
                </a:solidFill>
                <a:cs typeface="Roboto Slab Bold"/>
              </a:rPr>
              <a:t>for feeding the portfolio with </a:t>
            </a:r>
            <a:r>
              <a:rPr lang="en-US" sz="1400" dirty="0" smtClean="0">
                <a:solidFill>
                  <a:srgbClr val="333333"/>
                </a:solidFill>
                <a:cs typeface="Roboto Slab Bold"/>
              </a:rPr>
              <a:t>data or </a:t>
            </a:r>
            <a:r>
              <a:rPr lang="en-US" sz="1400" dirty="0">
                <a:solidFill>
                  <a:srgbClr val="333333"/>
                </a:solidFill>
                <a:cs typeface="Roboto Slab Bold"/>
              </a:rPr>
              <a:t>standardized </a:t>
            </a:r>
            <a:r>
              <a:rPr lang="en-US" sz="1400" dirty="0" smtClean="0">
                <a:solidFill>
                  <a:srgbClr val="333333"/>
                </a:solidFill>
                <a:cs typeface="Roboto Slab Bold"/>
              </a:rPr>
              <a:t>governance of any kind.</a:t>
            </a:r>
          </a:p>
          <a:p>
            <a:pPr marL="285750" indent="-285750">
              <a:spcAft>
                <a:spcPts val="1200"/>
              </a:spcAft>
              <a:buFont typeface="Arial" panose="020B0604020202020204" pitchFamily="34" charset="0"/>
              <a:buChar char="•"/>
            </a:pPr>
            <a:r>
              <a:rPr lang="en-US" sz="1400" b="1" dirty="0" smtClean="0">
                <a:solidFill>
                  <a:srgbClr val="333333"/>
                </a:solidFill>
                <a:cs typeface="Roboto Slab Bold"/>
              </a:rPr>
              <a:t>To date, the portfolio management industry has largely tried to accommodate </a:t>
            </a:r>
            <a:r>
              <a:rPr lang="en-US" sz="1400" dirty="0" smtClean="0">
                <a:solidFill>
                  <a:srgbClr val="333333"/>
                </a:solidFill>
                <a:cs typeface="Roboto Slab Bold"/>
              </a:rPr>
              <a:t>this proliferation with project methodologies, building project-portfolio interactions around project management requirements. </a:t>
            </a:r>
          </a:p>
          <a:p>
            <a:pPr marL="285750" indent="-285750">
              <a:spcAft>
                <a:spcPts val="1200"/>
              </a:spcAft>
              <a:buFont typeface="Arial" panose="020B0604020202020204" pitchFamily="34" charset="0"/>
              <a:buChar char="•"/>
            </a:pPr>
            <a:r>
              <a:rPr lang="en-US" sz="1400" b="1" dirty="0" smtClean="0">
                <a:solidFill>
                  <a:srgbClr val="333333"/>
                </a:solidFill>
                <a:cs typeface="Roboto Slab Bold"/>
              </a:rPr>
              <a:t>This approach is largely failing</a:t>
            </a:r>
            <a:r>
              <a:rPr lang="en-US" sz="1400" dirty="0" smtClean="0">
                <a:solidFill>
                  <a:srgbClr val="333333"/>
                </a:solidFill>
                <a:cs typeface="Roboto Slab Bold"/>
              </a:rPr>
              <a:t>. Project management shouldn’t influence your portfolio management methodology. Projects should serve the portfolio (not the other way around), providing the data that the portfolio needs to offer insights to the organization’s executive decision-making layer.    </a:t>
            </a:r>
            <a:endParaRPr lang="en-US" sz="1400" baseline="30000" dirty="0">
              <a:solidFill>
                <a:srgbClr val="333333"/>
              </a:solidFill>
              <a:cs typeface="Roboto Slab Bold"/>
            </a:endParaRPr>
          </a:p>
        </p:txBody>
      </p:sp>
      <p:grpSp>
        <p:nvGrpSpPr>
          <p:cNvPr id="2" name="Group 1"/>
          <p:cNvGrpSpPr/>
          <p:nvPr/>
        </p:nvGrpSpPr>
        <p:grpSpPr>
          <a:xfrm>
            <a:off x="6605517" y="2128628"/>
            <a:ext cx="2384527" cy="1762620"/>
            <a:chOff x="6341531" y="2180314"/>
            <a:chExt cx="2661614" cy="1762620"/>
          </a:xfrm>
          <a:effectLst>
            <a:outerShdw blurRad="50800" dist="38100" dir="2700000" algn="tl" rotWithShape="0">
              <a:prstClr val="black">
                <a:alpha val="40000"/>
              </a:prstClr>
            </a:outerShdw>
          </a:effectLst>
        </p:grpSpPr>
        <p:sp>
          <p:nvSpPr>
            <p:cNvPr id="8" name="Rectangle 7"/>
            <p:cNvSpPr/>
            <p:nvPr/>
          </p:nvSpPr>
          <p:spPr>
            <a:xfrm>
              <a:off x="6341531" y="2580907"/>
              <a:ext cx="2618914" cy="1362027"/>
            </a:xfrm>
            <a:prstGeom prst="rect">
              <a:avLst/>
            </a:prstGeom>
            <a:solidFill>
              <a:srgbClr val="FFFFFF"/>
            </a:solidFill>
            <a:ln w="25400" cap="flat" cmpd="sng" algn="ctr">
              <a:noFill/>
              <a:prstDash val="solid"/>
            </a:ln>
            <a:effectLst>
              <a:outerShdw blurRad="12700" dist="12700" dir="2700000" algn="tl" rotWithShape="0">
                <a:prstClr val="black">
                  <a:alpha val="15000"/>
                </a:prstClr>
              </a:outerShdw>
            </a:effectLst>
          </p:spPr>
          <p:txBody>
            <a:bodyPr lIns="91440" tIns="91440" rtlCol="0" anchor="t"/>
            <a:lstStyle/>
            <a:p>
              <a:pPr>
                <a:defRPr/>
              </a:pPr>
              <a:r>
                <a:rPr lang="en-CA" sz="1300" b="1" kern="0" dirty="0" smtClean="0">
                  <a:solidFill>
                    <a:srgbClr val="333333"/>
                  </a:solidFill>
                  <a:ea typeface="Roboto" panose="02000000000000000000" pitchFamily="2" charset="0"/>
                </a:rPr>
                <a:t>80% of organizations </a:t>
              </a:r>
              <a:r>
                <a:rPr lang="en-CA" sz="1300" kern="0" dirty="0" smtClean="0">
                  <a:solidFill>
                    <a:srgbClr val="333333"/>
                  </a:solidFill>
                  <a:ea typeface="Roboto" panose="02000000000000000000" pitchFamily="2" charset="0"/>
                </a:rPr>
                <a:t>use more than one type of project management methodology within their project portfolios. </a:t>
              </a:r>
              <a:endParaRPr lang="en-CA" sz="1300" kern="0" baseline="30000" dirty="0" smtClean="0">
                <a:solidFill>
                  <a:srgbClr val="333333"/>
                </a:solidFill>
                <a:ea typeface="Roboto" panose="02000000000000000000" pitchFamily="2" charset="0"/>
              </a:endParaRPr>
            </a:p>
          </p:txBody>
        </p:sp>
        <p:sp>
          <p:nvSpPr>
            <p:cNvPr id="9" name="Oval 30"/>
            <p:cNvSpPr/>
            <p:nvPr/>
          </p:nvSpPr>
          <p:spPr>
            <a:xfrm>
              <a:off x="6341535" y="2180314"/>
              <a:ext cx="2618910" cy="411480"/>
            </a:xfrm>
            <a:prstGeom prst="rect">
              <a:avLst/>
            </a:prstGeom>
            <a:solidFill>
              <a:schemeClr val="accent3"/>
            </a:solidFill>
            <a:ln w="38100" cap="flat" cmpd="sng" algn="ctr">
              <a:noFill/>
              <a:prstDash val="solid"/>
            </a:ln>
            <a:effectLst>
              <a:outerShdw dist="12700" dir="2700000" algn="tl" rotWithShape="0">
                <a:prstClr val="black">
                  <a:alpha val="14000"/>
                </a:prstClr>
              </a:outerShdw>
            </a:effectLst>
          </p:spPr>
          <p:txBody>
            <a:bodyPr lIns="0" rIns="0" rtlCol="0" anchor="ctr"/>
            <a:lstStyle/>
            <a:p>
              <a:pPr algn="ctr">
                <a:defRPr/>
              </a:pPr>
              <a:r>
                <a:rPr lang="en-CA" sz="2000" b="1" kern="0" dirty="0" smtClean="0">
                  <a:solidFill>
                    <a:srgbClr val="FFFFFF"/>
                  </a:solidFill>
                  <a:ea typeface="Roboto" panose="02000000000000000000" pitchFamily="2" charset="0"/>
                </a:rPr>
                <a:t>80%</a:t>
              </a:r>
            </a:p>
          </p:txBody>
        </p:sp>
        <p:sp>
          <p:nvSpPr>
            <p:cNvPr id="35" name="TextBox 34"/>
            <p:cNvSpPr txBox="1"/>
            <p:nvPr/>
          </p:nvSpPr>
          <p:spPr>
            <a:xfrm>
              <a:off x="7428081" y="3696713"/>
              <a:ext cx="1575064" cy="246221"/>
            </a:xfrm>
            <a:prstGeom prst="rect">
              <a:avLst/>
            </a:prstGeom>
          </p:spPr>
          <p:txBody>
            <a:bodyPr wrap="square" rtlCol="0">
              <a:spAutoFit/>
            </a:bodyPr>
            <a:lstStyle/>
            <a:p>
              <a:pPr algn="r"/>
              <a:r>
                <a:rPr lang="en-CA" sz="1000" dirty="0" smtClean="0">
                  <a:solidFill>
                    <a:srgbClr val="333333"/>
                  </a:solidFill>
                </a:rPr>
                <a:t>– KPMG, 2017</a:t>
              </a:r>
            </a:p>
          </p:txBody>
        </p:sp>
      </p:grpSp>
      <p:grpSp>
        <p:nvGrpSpPr>
          <p:cNvPr id="15" name="Group 14"/>
          <p:cNvGrpSpPr/>
          <p:nvPr/>
        </p:nvGrpSpPr>
        <p:grpSpPr>
          <a:xfrm>
            <a:off x="6605515" y="4115817"/>
            <a:ext cx="2346274" cy="1601242"/>
            <a:chOff x="6341537" y="3991386"/>
            <a:chExt cx="2572551" cy="1601242"/>
          </a:xfrm>
          <a:effectLst>
            <a:outerShdw blurRad="50800" dist="38100" dir="2700000" algn="tl" rotWithShape="0">
              <a:prstClr val="black">
                <a:alpha val="40000"/>
              </a:prstClr>
            </a:outerShdw>
          </a:effectLst>
        </p:grpSpPr>
        <p:sp>
          <p:nvSpPr>
            <p:cNvPr id="16" name="Rectangle 15"/>
            <p:cNvSpPr/>
            <p:nvPr/>
          </p:nvSpPr>
          <p:spPr>
            <a:xfrm>
              <a:off x="6341537" y="4402865"/>
              <a:ext cx="2572550" cy="1189763"/>
            </a:xfrm>
            <a:prstGeom prst="rect">
              <a:avLst/>
            </a:prstGeom>
            <a:solidFill>
              <a:srgbClr val="FFFFFF"/>
            </a:solidFill>
            <a:ln w="25400" cap="flat" cmpd="sng" algn="ctr">
              <a:noFill/>
              <a:prstDash val="solid"/>
            </a:ln>
            <a:effectLst>
              <a:outerShdw blurRad="12700" dist="12700" dir="2700000" algn="tl" rotWithShape="0">
                <a:prstClr val="black">
                  <a:alpha val="15000"/>
                </a:prstClr>
              </a:outerShdw>
            </a:effectLst>
          </p:spPr>
          <p:txBody>
            <a:bodyPr lIns="91440" tIns="91440" rtlCol="0" anchor="t"/>
            <a:lstStyle/>
            <a:p>
              <a:pPr>
                <a:defRPr/>
              </a:pPr>
              <a:r>
                <a:rPr lang="en-CA" sz="1300" b="1" kern="0" dirty="0" smtClean="0">
                  <a:solidFill>
                    <a:srgbClr val="333333"/>
                  </a:solidFill>
                  <a:ea typeface="Roboto" panose="02000000000000000000" pitchFamily="2" charset="0"/>
                </a:rPr>
                <a:t>47% of large organizations </a:t>
              </a:r>
              <a:r>
                <a:rPr lang="en-CA" sz="1300" kern="0" dirty="0" smtClean="0">
                  <a:solidFill>
                    <a:srgbClr val="333333"/>
                  </a:solidFill>
                  <a:ea typeface="Roboto" panose="02000000000000000000" pitchFamily="2" charset="0"/>
                </a:rPr>
                <a:t>use hybrid project management methodologies.</a:t>
              </a:r>
              <a:endParaRPr lang="en-CA" sz="1300" kern="0" baseline="30000" dirty="0" smtClean="0">
                <a:solidFill>
                  <a:srgbClr val="333333"/>
                </a:solidFill>
                <a:ea typeface="Roboto" panose="02000000000000000000" pitchFamily="2" charset="0"/>
              </a:endParaRPr>
            </a:p>
          </p:txBody>
        </p:sp>
        <p:sp>
          <p:nvSpPr>
            <p:cNvPr id="17" name="Oval 30"/>
            <p:cNvSpPr/>
            <p:nvPr/>
          </p:nvSpPr>
          <p:spPr>
            <a:xfrm>
              <a:off x="6341538" y="3991386"/>
              <a:ext cx="2572549" cy="411480"/>
            </a:xfrm>
            <a:prstGeom prst="rect">
              <a:avLst/>
            </a:prstGeom>
            <a:solidFill>
              <a:schemeClr val="accent3"/>
            </a:solidFill>
            <a:ln w="38100" cap="flat" cmpd="sng" algn="ctr">
              <a:noFill/>
              <a:prstDash val="solid"/>
            </a:ln>
            <a:effectLst>
              <a:outerShdw dist="12700" dir="2700000" algn="tl" rotWithShape="0">
                <a:prstClr val="black">
                  <a:alpha val="14000"/>
                </a:prstClr>
              </a:outerShdw>
            </a:effectLst>
          </p:spPr>
          <p:txBody>
            <a:bodyPr lIns="0" rIns="0" rtlCol="0" anchor="ctr"/>
            <a:lstStyle/>
            <a:p>
              <a:pPr algn="ctr">
                <a:defRPr/>
              </a:pPr>
              <a:r>
                <a:rPr lang="en-CA" sz="2000" b="1" kern="0" dirty="0" smtClean="0">
                  <a:solidFill>
                    <a:srgbClr val="FFFFFF"/>
                  </a:solidFill>
                  <a:ea typeface="Roboto" panose="02000000000000000000" pitchFamily="2" charset="0"/>
                </a:rPr>
                <a:t>47%</a:t>
              </a:r>
              <a:endParaRPr lang="en-CA" sz="2000" b="1" i="1" kern="0" dirty="0" smtClean="0">
                <a:solidFill>
                  <a:srgbClr val="FFFFFF"/>
                </a:solidFill>
                <a:ea typeface="Roboto" panose="02000000000000000000" pitchFamily="2" charset="0"/>
              </a:endParaRPr>
            </a:p>
          </p:txBody>
        </p:sp>
        <p:sp>
          <p:nvSpPr>
            <p:cNvPr id="22" name="TextBox 21"/>
            <p:cNvSpPr txBox="1"/>
            <p:nvPr/>
          </p:nvSpPr>
          <p:spPr>
            <a:xfrm>
              <a:off x="7450795" y="5342526"/>
              <a:ext cx="1463293" cy="246221"/>
            </a:xfrm>
            <a:prstGeom prst="rect">
              <a:avLst/>
            </a:prstGeom>
          </p:spPr>
          <p:txBody>
            <a:bodyPr wrap="square" rtlCol="0">
              <a:spAutoFit/>
            </a:bodyPr>
            <a:lstStyle/>
            <a:p>
              <a:pPr algn="r"/>
              <a:r>
                <a:rPr lang="en-CA" sz="1000" dirty="0">
                  <a:solidFill>
                    <a:srgbClr val="333333"/>
                  </a:solidFill>
                </a:rPr>
                <a:t>– Muir</a:t>
              </a:r>
              <a:r>
                <a:rPr lang="en-CA" sz="1000" dirty="0" smtClean="0">
                  <a:solidFill>
                    <a:srgbClr val="333333"/>
                  </a:solidFill>
                </a:rPr>
                <a:t>, 2015</a:t>
              </a:r>
            </a:p>
          </p:txBody>
        </p:sp>
      </p:grpSp>
      <p:sp>
        <p:nvSpPr>
          <p:cNvPr id="18" name="Rectangle 17"/>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13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8" name="Picture 47"/>
          <p:cNvPicPr>
            <a:picLocks/>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3240445" y="-2078974"/>
            <a:ext cx="2676250" cy="9157138"/>
          </a:xfrm>
          <a:prstGeom prst="rect">
            <a:avLst/>
          </a:prstGeom>
        </p:spPr>
      </p:pic>
      <p:pic>
        <p:nvPicPr>
          <p:cNvPr id="49" name="Picture 48"/>
          <p:cNvPicPr>
            <a:picLocks/>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612321" y="2966884"/>
            <a:ext cx="2676251" cy="4413385"/>
          </a:xfrm>
          <a:prstGeom prst="rect">
            <a:avLst/>
          </a:prstGeom>
        </p:spPr>
      </p:pic>
      <p:pic>
        <p:nvPicPr>
          <p:cNvPr id="50" name="Picture 49"/>
          <p:cNvPicPr>
            <a:picLocks/>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033751" y="2801701"/>
            <a:ext cx="2676251" cy="4743756"/>
          </a:xfrm>
          <a:prstGeom prst="rect">
            <a:avLst/>
          </a:prstGeom>
        </p:spPr>
      </p:pic>
      <p:sp>
        <p:nvSpPr>
          <p:cNvPr id="51" name="Rectangle 50"/>
          <p:cNvSpPr/>
          <p:nvPr/>
        </p:nvSpPr>
        <p:spPr>
          <a:xfrm>
            <a:off x="-13139" y="1411587"/>
            <a:ext cx="9157139" cy="5106177"/>
          </a:xfrm>
          <a:prstGeom prst="rect">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spcAft>
                <a:spcPts val="800"/>
              </a:spcAft>
            </a:pPr>
            <a:endParaRPr lang="en-CA" sz="2000" b="1" dirty="0" smtClean="0">
              <a:solidFill>
                <a:srgbClr val="FFFFFF"/>
              </a:solidFill>
            </a:endParaRPr>
          </a:p>
          <a:p>
            <a:pPr marL="93663">
              <a:spcAft>
                <a:spcPts val="800"/>
              </a:spcAft>
            </a:pPr>
            <a:endParaRPr lang="en-CA" sz="2000" b="1" dirty="0">
              <a:solidFill>
                <a:srgbClr val="FFFFFF"/>
              </a:solidFill>
            </a:endParaRPr>
          </a:p>
          <a:p>
            <a:pPr marL="93663">
              <a:spcAft>
                <a:spcPts val="800"/>
              </a:spcAft>
            </a:pPr>
            <a:endParaRPr lang="en-CA" sz="2000" b="1" dirty="0" smtClean="0">
              <a:solidFill>
                <a:srgbClr val="FFFFFF"/>
              </a:solidFill>
            </a:endParaRPr>
          </a:p>
          <a:p>
            <a:pPr marL="93663">
              <a:spcAft>
                <a:spcPts val="800"/>
              </a:spcAft>
            </a:pPr>
            <a:endParaRPr lang="en-CA" sz="2000" b="1" dirty="0">
              <a:solidFill>
                <a:srgbClr val="FFFFFF"/>
              </a:solidFill>
            </a:endParaRPr>
          </a:p>
          <a:p>
            <a:pPr marL="93663">
              <a:spcAft>
                <a:spcPts val="800"/>
              </a:spcAft>
            </a:pPr>
            <a:endParaRPr lang="en-CA" sz="2000" b="1" dirty="0" smtClean="0">
              <a:solidFill>
                <a:srgbClr val="FFFFFF"/>
              </a:solidFill>
            </a:endParaRPr>
          </a:p>
          <a:p>
            <a:pPr marL="93663">
              <a:spcAft>
                <a:spcPts val="800"/>
              </a:spcAft>
            </a:pPr>
            <a:endParaRPr lang="en-CA" sz="2000" b="1" dirty="0">
              <a:solidFill>
                <a:srgbClr val="FFFFFF"/>
              </a:solidFill>
            </a:endParaRPr>
          </a:p>
          <a:p>
            <a:pPr marL="93663">
              <a:spcAft>
                <a:spcPts val="800"/>
              </a:spcAft>
            </a:pPr>
            <a:endParaRPr lang="en-CA" sz="2000" b="1" dirty="0" smtClean="0">
              <a:solidFill>
                <a:srgbClr val="FFFFFF"/>
              </a:solidFill>
            </a:endParaRPr>
          </a:p>
          <a:p>
            <a:pPr marL="93663">
              <a:spcAft>
                <a:spcPts val="800"/>
              </a:spcAft>
            </a:pPr>
            <a:endParaRPr lang="en-CA" sz="2000" b="1" dirty="0">
              <a:solidFill>
                <a:srgbClr val="FFFFFF"/>
              </a:solidFill>
            </a:endParaRPr>
          </a:p>
        </p:txBody>
      </p:sp>
      <p:sp>
        <p:nvSpPr>
          <p:cNvPr id="7" name="Title 6"/>
          <p:cNvSpPr>
            <a:spLocks noGrp="1"/>
          </p:cNvSpPr>
          <p:nvPr>
            <p:ph type="title"/>
          </p:nvPr>
        </p:nvSpPr>
        <p:spPr/>
        <p:txBody>
          <a:bodyPr/>
          <a:lstStyle/>
          <a:p>
            <a:r>
              <a:rPr lang="en-CA" dirty="0" smtClean="0"/>
              <a:t>The proliferation of mixed methodology portfolios can be attributed to the rise of Agile, but Agile isn’t the whole story </a:t>
            </a:r>
            <a:endParaRPr lang="en-CA" dirty="0"/>
          </a:p>
        </p:txBody>
      </p:sp>
      <p:sp>
        <p:nvSpPr>
          <p:cNvPr id="13" name="Rectangle 12"/>
          <p:cNvSpPr/>
          <p:nvPr/>
        </p:nvSpPr>
        <p:spPr>
          <a:xfrm>
            <a:off x="0" y="1125383"/>
            <a:ext cx="9144000" cy="731520"/>
          </a:xfrm>
          <a:prstGeom prst="rect">
            <a:avLst/>
          </a:prstGeom>
          <a:solidFill>
            <a:srgbClr val="1F3547"/>
          </a:solidFill>
        </p:spPr>
        <p:txBody>
          <a:bodyPr wrap="square" rIns="274320" anchor="ctr">
            <a:noAutofit/>
          </a:bodyPr>
          <a:lstStyle/>
          <a:p>
            <a:pPr marL="225425"/>
            <a:r>
              <a:rPr lang="en-CA" sz="1500" b="1" dirty="0" smtClean="0">
                <a:solidFill>
                  <a:srgbClr val="FFFFFF"/>
                </a:solidFill>
              </a:rPr>
              <a:t>The answer to the challenges of a mixed methodology portfolio isn’t as simple as saying the portfolio needs to “go Agile,” though portfolio and business agility is certainly a goal. </a:t>
            </a:r>
            <a:endParaRPr lang="en-US" sz="1500" b="1" dirty="0">
              <a:solidFill>
                <a:srgbClr val="FFFFFF"/>
              </a:solidFill>
            </a:endParaRPr>
          </a:p>
        </p:txBody>
      </p:sp>
      <p:sp>
        <p:nvSpPr>
          <p:cNvPr id="29" name="TextBox 28"/>
          <p:cNvSpPr txBox="1"/>
          <p:nvPr/>
        </p:nvSpPr>
        <p:spPr>
          <a:xfrm>
            <a:off x="256347" y="1997115"/>
            <a:ext cx="4413383" cy="3292622"/>
          </a:xfrm>
          <a:prstGeom prst="rect">
            <a:avLst/>
          </a:prstGeom>
          <a:noFill/>
        </p:spPr>
        <p:txBody>
          <a:bodyPr wrap="square" rtlCol="0" anchor="ctr">
            <a:noAutofit/>
          </a:bodyPr>
          <a:lstStyle/>
          <a:p>
            <a:pPr>
              <a:spcAft>
                <a:spcPts val="1200"/>
              </a:spcAft>
            </a:pPr>
            <a:r>
              <a:rPr lang="en-US" sz="1250" dirty="0" smtClean="0"/>
              <a:t>Most IT organizations now have some Agile projects, and the numbers show Agile’s footprint is growing. </a:t>
            </a:r>
          </a:p>
          <a:p>
            <a:pPr>
              <a:spcAft>
                <a:spcPts val="1200"/>
              </a:spcAft>
            </a:pPr>
            <a:r>
              <a:rPr lang="en-US" sz="1250" dirty="0" smtClean="0"/>
              <a:t>Even organizations that don’t formally use Agile methods have adopted “agilistic” tendencies, such as mitigating risk with shorter, more iterative development cycles and increasing collaboration with stakeholders.</a:t>
            </a:r>
          </a:p>
          <a:p>
            <a:pPr>
              <a:spcAft>
                <a:spcPts val="1200"/>
              </a:spcAft>
            </a:pPr>
            <a:r>
              <a:rPr lang="en-US" sz="1250" dirty="0" smtClean="0"/>
              <a:t>However, the numbers show that Agile’s takeover is far from total in IT, and even if we hit “peak Agile,” every organization will continue to have some traditionally planned projects – such as capital-intensive infrastructure projects – even if people don’t want to call them Waterfall.</a:t>
            </a:r>
          </a:p>
          <a:p>
            <a:pPr>
              <a:spcAft>
                <a:spcPts val="1200"/>
              </a:spcAft>
            </a:pPr>
            <a:r>
              <a:rPr lang="en-US" sz="1250" dirty="0" smtClean="0"/>
              <a:t>What’s more, as popular as it is to talk Agile and Waterfall, ad hoc and hybrid methodologies are actually most common in day-to-day IT. </a:t>
            </a:r>
            <a:endParaRPr lang="en-US" sz="1200" dirty="0" smtClean="0"/>
          </a:p>
        </p:txBody>
      </p:sp>
      <p:grpSp>
        <p:nvGrpSpPr>
          <p:cNvPr id="3" name="Group 2"/>
          <p:cNvGrpSpPr/>
          <p:nvPr/>
        </p:nvGrpSpPr>
        <p:grpSpPr>
          <a:xfrm>
            <a:off x="256346" y="5436358"/>
            <a:ext cx="4207568" cy="782990"/>
            <a:chOff x="256346" y="5600200"/>
            <a:chExt cx="4207568" cy="782990"/>
          </a:xfrm>
          <a:effectLst>
            <a:outerShdw blurRad="50800" dist="38100" dir="2700000" algn="tl" rotWithShape="0">
              <a:prstClr val="black">
                <a:alpha val="40000"/>
              </a:prstClr>
            </a:outerShdw>
          </a:effectLst>
        </p:grpSpPr>
        <p:sp>
          <p:nvSpPr>
            <p:cNvPr id="18" name="Rectangle 17"/>
            <p:cNvSpPr/>
            <p:nvPr/>
          </p:nvSpPr>
          <p:spPr>
            <a:xfrm>
              <a:off x="969577" y="5600200"/>
              <a:ext cx="3494337" cy="782990"/>
            </a:xfrm>
            <a:prstGeom prst="rect">
              <a:avLst/>
            </a:prstGeom>
            <a:solidFill>
              <a:srgbClr val="FFFFFF"/>
            </a:solidFill>
            <a:ln w="25400" cap="flat" cmpd="sng" algn="ctr">
              <a:noFill/>
              <a:prstDash val="solid"/>
            </a:ln>
            <a:effectLst>
              <a:outerShdw blurRad="12700" dist="12700" dir="2700000" algn="tl" rotWithShape="0">
                <a:prstClr val="black">
                  <a:alpha val="15000"/>
                </a:prstClr>
              </a:outerShdw>
            </a:effectLst>
          </p:spPr>
          <p:txBody>
            <a:bodyPr lIns="91440" rtlCol="0" anchor="ctr"/>
            <a:lstStyle/>
            <a:p>
              <a:pPr>
                <a:defRPr/>
              </a:pPr>
              <a:r>
                <a:rPr lang="en-CA" sz="1200" kern="0" dirty="0" smtClean="0">
                  <a:solidFill>
                    <a:srgbClr val="333333"/>
                  </a:solidFill>
                  <a:ea typeface="Roboto" panose="02000000000000000000" pitchFamily="2" charset="0"/>
                </a:rPr>
                <a:t>In 2015, the </a:t>
              </a:r>
              <a:r>
                <a:rPr lang="en-CA" sz="1200" b="1" kern="0" dirty="0" smtClean="0">
                  <a:solidFill>
                    <a:srgbClr val="333333"/>
                  </a:solidFill>
                  <a:ea typeface="Roboto" panose="02000000000000000000" pitchFamily="2" charset="0"/>
                </a:rPr>
                <a:t>second most popular project management methodology </a:t>
              </a:r>
              <a:r>
                <a:rPr lang="en-CA" sz="1200" kern="0" dirty="0" smtClean="0">
                  <a:solidFill>
                    <a:srgbClr val="333333"/>
                  </a:solidFill>
                  <a:ea typeface="Roboto" panose="02000000000000000000" pitchFamily="2" charset="0"/>
                </a:rPr>
                <a:t>behind Waterfall was </a:t>
              </a:r>
              <a:r>
                <a:rPr lang="en-CA" sz="1200" b="1" kern="0" dirty="0" smtClean="0">
                  <a:solidFill>
                    <a:srgbClr val="333333"/>
                  </a:solidFill>
                  <a:ea typeface="Roboto" panose="02000000000000000000" pitchFamily="2" charset="0"/>
                </a:rPr>
                <a:t>“no standard methodology.”</a:t>
              </a:r>
              <a:r>
                <a:rPr lang="en-CA" sz="1200" kern="0" dirty="0" smtClean="0">
                  <a:solidFill>
                    <a:srgbClr val="333333"/>
                  </a:solidFill>
                  <a:ea typeface="Roboto" panose="02000000000000000000" pitchFamily="2" charset="0"/>
                </a:rPr>
                <a:t>**</a:t>
              </a:r>
              <a:endParaRPr lang="en-CA" sz="1200" kern="0" baseline="30000" dirty="0" smtClean="0">
                <a:solidFill>
                  <a:srgbClr val="333333"/>
                </a:solidFill>
                <a:ea typeface="Roboto" panose="02000000000000000000" pitchFamily="2" charset="0"/>
              </a:endParaRPr>
            </a:p>
          </p:txBody>
        </p:sp>
        <p:sp>
          <p:nvSpPr>
            <p:cNvPr id="19" name="Oval 30"/>
            <p:cNvSpPr/>
            <p:nvPr/>
          </p:nvSpPr>
          <p:spPr>
            <a:xfrm>
              <a:off x="256346" y="5600200"/>
              <a:ext cx="713232" cy="782990"/>
            </a:xfrm>
            <a:prstGeom prst="rect">
              <a:avLst/>
            </a:prstGeom>
            <a:solidFill>
              <a:schemeClr val="accent3"/>
            </a:solidFill>
            <a:ln w="38100" cap="flat" cmpd="sng" algn="ctr">
              <a:noFill/>
              <a:prstDash val="solid"/>
            </a:ln>
            <a:effectLst>
              <a:outerShdw dist="12700" dir="2700000" algn="tl" rotWithShape="0">
                <a:prstClr val="black">
                  <a:alpha val="14000"/>
                </a:prstClr>
              </a:outerShdw>
            </a:effectLst>
          </p:spPr>
          <p:txBody>
            <a:bodyPr lIns="0" rIns="0" rtlCol="0" anchor="ctr"/>
            <a:lstStyle/>
            <a:p>
              <a:pPr algn="ctr">
                <a:defRPr/>
              </a:pPr>
              <a:r>
                <a:rPr lang="en-CA" sz="2000" b="1" kern="0" dirty="0" smtClean="0">
                  <a:solidFill>
                    <a:srgbClr val="FFFFFF"/>
                  </a:solidFill>
                  <a:ea typeface="Roboto" panose="02000000000000000000" pitchFamily="2" charset="0"/>
                </a:rPr>
                <a:t>2</a:t>
              </a:r>
              <a:r>
                <a:rPr lang="en-CA" sz="2000" b="1" kern="0" baseline="30000" dirty="0" smtClean="0">
                  <a:solidFill>
                    <a:srgbClr val="FFFFFF"/>
                  </a:solidFill>
                  <a:ea typeface="Roboto" panose="02000000000000000000" pitchFamily="2" charset="0"/>
                </a:rPr>
                <a:t>nd</a:t>
              </a:r>
              <a:endParaRPr lang="en-CA" sz="2000" b="1" i="1" kern="0" dirty="0" smtClean="0">
                <a:solidFill>
                  <a:srgbClr val="FFFFFF"/>
                </a:solidFill>
                <a:ea typeface="Roboto" panose="02000000000000000000" pitchFamily="2" charset="0"/>
              </a:endParaRPr>
            </a:p>
          </p:txBody>
        </p:sp>
      </p:grpSp>
      <p:sp>
        <p:nvSpPr>
          <p:cNvPr id="20" name="TextBox 19"/>
          <p:cNvSpPr txBox="1"/>
          <p:nvPr/>
        </p:nvSpPr>
        <p:spPr>
          <a:xfrm>
            <a:off x="7130130" y="6261584"/>
            <a:ext cx="1175551" cy="246221"/>
          </a:xfrm>
          <a:prstGeom prst="rect">
            <a:avLst/>
          </a:prstGeom>
        </p:spPr>
        <p:txBody>
          <a:bodyPr wrap="square" rtlCol="0">
            <a:spAutoFit/>
          </a:bodyPr>
          <a:lstStyle/>
          <a:p>
            <a:pPr algn="r"/>
            <a:r>
              <a:rPr lang="en-CA" sz="1000" dirty="0" smtClean="0">
                <a:solidFill>
                  <a:srgbClr val="333333"/>
                </a:solidFill>
              </a:rPr>
              <a:t>**Boonie, 2015</a:t>
            </a:r>
          </a:p>
        </p:txBody>
      </p:sp>
      <p:grpSp>
        <p:nvGrpSpPr>
          <p:cNvPr id="4" name="Group 3"/>
          <p:cNvGrpSpPr/>
          <p:nvPr/>
        </p:nvGrpSpPr>
        <p:grpSpPr>
          <a:xfrm>
            <a:off x="4897641" y="1988415"/>
            <a:ext cx="3840480" cy="3249145"/>
            <a:chOff x="5142427" y="1937214"/>
            <a:chExt cx="3840480" cy="3249145"/>
          </a:xfrm>
        </p:grpSpPr>
        <p:pic>
          <p:nvPicPr>
            <p:cNvPr id="14" name="Picture 13"/>
            <p:cNvPicPr>
              <a:picLocks noChangeAspect="1"/>
            </p:cNvPicPr>
            <p:nvPr/>
          </p:nvPicPr>
          <p:blipFill>
            <a:blip r:embed="rId4"/>
            <a:stretch>
              <a:fillRect/>
            </a:stretch>
          </p:blipFill>
          <p:spPr>
            <a:xfrm>
              <a:off x="5142427" y="2047592"/>
              <a:ext cx="3840480" cy="2714821"/>
            </a:xfrm>
            <a:prstGeom prst="rect">
              <a:avLst/>
            </a:prstGeom>
          </p:spPr>
        </p:pic>
        <p:sp>
          <p:nvSpPr>
            <p:cNvPr id="16" name="Rectangle 15"/>
            <p:cNvSpPr/>
            <p:nvPr/>
          </p:nvSpPr>
          <p:spPr>
            <a:xfrm>
              <a:off x="5563282" y="1937214"/>
              <a:ext cx="3069302" cy="307777"/>
            </a:xfrm>
            <a:prstGeom prst="rect">
              <a:avLst/>
            </a:prstGeom>
          </p:spPr>
          <p:txBody>
            <a:bodyPr wrap="none">
              <a:spAutoFit/>
            </a:bodyPr>
            <a:lstStyle/>
            <a:p>
              <a:pPr>
                <a:spcAft>
                  <a:spcPts val="1200"/>
                </a:spcAft>
              </a:pPr>
              <a:r>
                <a:rPr lang="en-US" sz="1400" b="1" dirty="0"/>
                <a:t>Percentage of Teams Using </a:t>
              </a:r>
              <a:r>
                <a:rPr lang="en-US" sz="1400" b="1" dirty="0" smtClean="0"/>
                <a:t>Agile*</a:t>
              </a:r>
              <a:endParaRPr lang="en-US" sz="1400" b="1" dirty="0"/>
            </a:p>
          </p:txBody>
        </p:sp>
        <p:grpSp>
          <p:nvGrpSpPr>
            <p:cNvPr id="22" name="Group 21"/>
            <p:cNvGrpSpPr/>
            <p:nvPr/>
          </p:nvGrpSpPr>
          <p:grpSpPr>
            <a:xfrm>
              <a:off x="5465794" y="4476186"/>
              <a:ext cx="3356912" cy="710173"/>
              <a:chOff x="5520388" y="4738172"/>
              <a:chExt cx="3356912" cy="710173"/>
            </a:xfrm>
          </p:grpSpPr>
          <p:sp>
            <p:nvSpPr>
              <p:cNvPr id="21" name="TextBox 20"/>
              <p:cNvSpPr txBox="1"/>
              <p:nvPr/>
            </p:nvSpPr>
            <p:spPr>
              <a:xfrm>
                <a:off x="5745933" y="4738172"/>
                <a:ext cx="1316736" cy="369332"/>
              </a:xfrm>
              <a:prstGeom prst="rect">
                <a:avLst/>
              </a:prstGeom>
            </p:spPr>
            <p:txBody>
              <a:bodyPr wrap="square" rtlCol="0">
                <a:spAutoFit/>
              </a:bodyPr>
              <a:lstStyle/>
              <a:p>
                <a:r>
                  <a:rPr lang="en-CA" sz="900" b="1" dirty="0" smtClean="0"/>
                  <a:t>All of our teams are Agile</a:t>
                </a:r>
              </a:p>
            </p:txBody>
          </p:sp>
          <p:sp>
            <p:nvSpPr>
              <p:cNvPr id="40" name="TextBox 39"/>
              <p:cNvSpPr txBox="1"/>
              <p:nvPr/>
            </p:nvSpPr>
            <p:spPr>
              <a:xfrm>
                <a:off x="7565084" y="5071856"/>
                <a:ext cx="1312216" cy="369332"/>
              </a:xfrm>
              <a:prstGeom prst="rect">
                <a:avLst/>
              </a:prstGeom>
            </p:spPr>
            <p:txBody>
              <a:bodyPr wrap="square" rtlCol="0">
                <a:spAutoFit/>
              </a:bodyPr>
              <a:lstStyle/>
              <a:p>
                <a:r>
                  <a:rPr lang="en-CA" sz="900" b="1" dirty="0" smtClean="0"/>
                  <a:t>More than half of our teams are Agile</a:t>
                </a:r>
              </a:p>
            </p:txBody>
          </p:sp>
          <p:sp>
            <p:nvSpPr>
              <p:cNvPr id="41" name="TextBox 40"/>
              <p:cNvSpPr txBox="1"/>
              <p:nvPr/>
            </p:nvSpPr>
            <p:spPr>
              <a:xfrm>
                <a:off x="5745932" y="5079013"/>
                <a:ext cx="1316736" cy="369332"/>
              </a:xfrm>
              <a:prstGeom prst="rect">
                <a:avLst/>
              </a:prstGeom>
            </p:spPr>
            <p:txBody>
              <a:bodyPr wrap="square" rtlCol="0">
                <a:spAutoFit/>
              </a:bodyPr>
              <a:lstStyle/>
              <a:p>
                <a:r>
                  <a:rPr lang="en-CA" sz="900" b="1" dirty="0" smtClean="0"/>
                  <a:t>Less than half of our teams are Agile</a:t>
                </a:r>
              </a:p>
            </p:txBody>
          </p:sp>
          <p:sp>
            <p:nvSpPr>
              <p:cNvPr id="42" name="TextBox 41"/>
              <p:cNvSpPr txBox="1"/>
              <p:nvPr/>
            </p:nvSpPr>
            <p:spPr>
              <a:xfrm>
                <a:off x="7565083" y="4738172"/>
                <a:ext cx="1312216" cy="369332"/>
              </a:xfrm>
              <a:prstGeom prst="rect">
                <a:avLst/>
              </a:prstGeom>
            </p:spPr>
            <p:txBody>
              <a:bodyPr wrap="square" rtlCol="0">
                <a:spAutoFit/>
              </a:bodyPr>
              <a:lstStyle/>
              <a:p>
                <a:r>
                  <a:rPr lang="en-CA" sz="900" b="1" dirty="0" smtClean="0"/>
                  <a:t>None of our teams are Agile</a:t>
                </a:r>
              </a:p>
            </p:txBody>
          </p:sp>
          <p:sp>
            <p:nvSpPr>
              <p:cNvPr id="43" name="TextBox 42"/>
              <p:cNvSpPr txBox="1"/>
              <p:nvPr/>
            </p:nvSpPr>
            <p:spPr>
              <a:xfrm>
                <a:off x="5523440" y="4821176"/>
                <a:ext cx="228600" cy="228600"/>
              </a:xfrm>
              <a:prstGeom prst="rect">
                <a:avLst/>
              </a:prstGeom>
              <a:solidFill>
                <a:schemeClr val="accent1"/>
              </a:solidFill>
              <a:ln>
                <a:solidFill>
                  <a:schemeClr val="tx2"/>
                </a:solidFill>
              </a:ln>
            </p:spPr>
            <p:txBody>
              <a:bodyPr wrap="square" rtlCol="0">
                <a:noAutofit/>
              </a:bodyPr>
              <a:lstStyle/>
              <a:p>
                <a:endParaRPr lang="en-CA" sz="900" b="1" dirty="0" smtClean="0"/>
              </a:p>
            </p:txBody>
          </p:sp>
          <p:sp>
            <p:nvSpPr>
              <p:cNvPr id="44" name="TextBox 43"/>
              <p:cNvSpPr txBox="1"/>
              <p:nvPr/>
            </p:nvSpPr>
            <p:spPr>
              <a:xfrm>
                <a:off x="7327799" y="4821176"/>
                <a:ext cx="228600" cy="228600"/>
              </a:xfrm>
              <a:prstGeom prst="rect">
                <a:avLst/>
              </a:prstGeom>
              <a:solidFill>
                <a:schemeClr val="tx2"/>
              </a:solidFill>
              <a:ln>
                <a:solidFill>
                  <a:schemeClr val="tx2"/>
                </a:solidFill>
              </a:ln>
            </p:spPr>
            <p:txBody>
              <a:bodyPr wrap="square" rtlCol="0">
                <a:noAutofit/>
              </a:bodyPr>
              <a:lstStyle/>
              <a:p>
                <a:endParaRPr lang="en-CA" sz="900" b="1" dirty="0" smtClean="0"/>
              </a:p>
            </p:txBody>
          </p:sp>
          <p:sp>
            <p:nvSpPr>
              <p:cNvPr id="45" name="TextBox 44"/>
              <p:cNvSpPr txBox="1"/>
              <p:nvPr/>
            </p:nvSpPr>
            <p:spPr>
              <a:xfrm>
                <a:off x="5520388" y="5150917"/>
                <a:ext cx="228600" cy="228600"/>
              </a:xfrm>
              <a:prstGeom prst="rect">
                <a:avLst/>
              </a:prstGeom>
              <a:solidFill>
                <a:srgbClr val="7F919F"/>
              </a:solidFill>
              <a:ln>
                <a:solidFill>
                  <a:schemeClr val="tx2"/>
                </a:solidFill>
              </a:ln>
            </p:spPr>
            <p:txBody>
              <a:bodyPr wrap="square" rtlCol="0">
                <a:noAutofit/>
              </a:bodyPr>
              <a:lstStyle/>
              <a:p>
                <a:endParaRPr lang="en-CA" sz="900" b="1" dirty="0" smtClean="0"/>
              </a:p>
            </p:txBody>
          </p:sp>
          <p:sp>
            <p:nvSpPr>
              <p:cNvPr id="46" name="TextBox 45"/>
              <p:cNvSpPr txBox="1"/>
              <p:nvPr/>
            </p:nvSpPr>
            <p:spPr>
              <a:xfrm>
                <a:off x="7327799" y="5150917"/>
                <a:ext cx="228600" cy="228600"/>
              </a:xfrm>
              <a:prstGeom prst="rect">
                <a:avLst/>
              </a:prstGeom>
              <a:solidFill>
                <a:srgbClr val="DADFE2"/>
              </a:solidFill>
              <a:ln>
                <a:solidFill>
                  <a:schemeClr val="tx2"/>
                </a:solidFill>
              </a:ln>
            </p:spPr>
            <p:txBody>
              <a:bodyPr wrap="square" rtlCol="0">
                <a:noAutofit/>
              </a:bodyPr>
              <a:lstStyle/>
              <a:p>
                <a:endParaRPr lang="en-CA" sz="900" b="1" dirty="0" smtClean="0"/>
              </a:p>
            </p:txBody>
          </p:sp>
        </p:grpSp>
      </p:grpSp>
      <p:sp>
        <p:nvSpPr>
          <p:cNvPr id="27" name="TextBox 26"/>
          <p:cNvSpPr txBox="1"/>
          <p:nvPr/>
        </p:nvSpPr>
        <p:spPr>
          <a:xfrm>
            <a:off x="8193662" y="6247249"/>
            <a:ext cx="956908" cy="246221"/>
          </a:xfrm>
          <a:prstGeom prst="rect">
            <a:avLst/>
          </a:prstGeom>
        </p:spPr>
        <p:txBody>
          <a:bodyPr wrap="square" rtlCol="0">
            <a:spAutoFit/>
          </a:bodyPr>
          <a:lstStyle/>
          <a:p>
            <a:pPr algn="r"/>
            <a:r>
              <a:rPr lang="en-CA" sz="1000" dirty="0" smtClean="0">
                <a:solidFill>
                  <a:srgbClr val="333333"/>
                </a:solidFill>
              </a:rPr>
              <a:t>***Muir, 2015</a:t>
            </a:r>
          </a:p>
        </p:txBody>
      </p:sp>
      <p:sp>
        <p:nvSpPr>
          <p:cNvPr id="31" name="TextBox 30"/>
          <p:cNvSpPr txBox="1"/>
          <p:nvPr/>
        </p:nvSpPr>
        <p:spPr>
          <a:xfrm>
            <a:off x="6047732" y="6268512"/>
            <a:ext cx="1307611" cy="246221"/>
          </a:xfrm>
          <a:prstGeom prst="rect">
            <a:avLst/>
          </a:prstGeom>
        </p:spPr>
        <p:txBody>
          <a:bodyPr wrap="square" rtlCol="0">
            <a:spAutoFit/>
          </a:bodyPr>
          <a:lstStyle/>
          <a:p>
            <a:pPr algn="r"/>
            <a:r>
              <a:rPr lang="en-CA" sz="1000" dirty="0" smtClean="0">
                <a:solidFill>
                  <a:srgbClr val="333333"/>
                </a:solidFill>
              </a:rPr>
              <a:t>*Version One, 2017</a:t>
            </a:r>
          </a:p>
        </p:txBody>
      </p:sp>
      <p:grpSp>
        <p:nvGrpSpPr>
          <p:cNvPr id="30" name="Group 29"/>
          <p:cNvGrpSpPr/>
          <p:nvPr/>
        </p:nvGrpSpPr>
        <p:grpSpPr>
          <a:xfrm>
            <a:off x="4669731" y="5428467"/>
            <a:ext cx="4207568" cy="782990"/>
            <a:chOff x="256346" y="5600200"/>
            <a:chExt cx="4207568" cy="782990"/>
          </a:xfrm>
          <a:effectLst>
            <a:outerShdw blurRad="50800" dist="38100" dir="2700000" algn="tl" rotWithShape="0">
              <a:prstClr val="black">
                <a:alpha val="40000"/>
              </a:prstClr>
            </a:outerShdw>
          </a:effectLst>
        </p:grpSpPr>
        <p:sp>
          <p:nvSpPr>
            <p:cNvPr id="32" name="Rectangle 31"/>
            <p:cNvSpPr/>
            <p:nvPr/>
          </p:nvSpPr>
          <p:spPr>
            <a:xfrm>
              <a:off x="969577" y="5600200"/>
              <a:ext cx="3494337" cy="782990"/>
            </a:xfrm>
            <a:prstGeom prst="rect">
              <a:avLst/>
            </a:prstGeom>
            <a:solidFill>
              <a:srgbClr val="FFFFFF"/>
            </a:solidFill>
            <a:ln w="25400" cap="flat" cmpd="sng" algn="ctr">
              <a:noFill/>
              <a:prstDash val="solid"/>
            </a:ln>
            <a:effectLst>
              <a:outerShdw blurRad="12700" dist="12700" dir="2700000" algn="tl" rotWithShape="0">
                <a:prstClr val="black">
                  <a:alpha val="15000"/>
                </a:prstClr>
              </a:outerShdw>
            </a:effectLst>
          </p:spPr>
          <p:txBody>
            <a:bodyPr lIns="91440" rtlCol="0" anchor="ctr"/>
            <a:lstStyle/>
            <a:p>
              <a:pPr>
                <a:defRPr/>
              </a:pPr>
              <a:r>
                <a:rPr lang="en-CA" sz="1200" kern="0" dirty="0">
                  <a:solidFill>
                    <a:srgbClr val="333333"/>
                  </a:solidFill>
                  <a:ea typeface="Roboto" panose="02000000000000000000" pitchFamily="2" charset="0"/>
                </a:rPr>
                <a:t>65% of </a:t>
              </a:r>
              <a:r>
                <a:rPr lang="en-CA" sz="1200" b="1" kern="0" dirty="0">
                  <a:solidFill>
                    <a:srgbClr val="333333"/>
                  </a:solidFill>
                  <a:ea typeface="Roboto" panose="02000000000000000000" pitchFamily="2" charset="0"/>
                </a:rPr>
                <a:t>Agile organizations are deliberately choosing to blend Agile with other methodologies</a:t>
              </a:r>
              <a:r>
                <a:rPr lang="en-CA" sz="1200" kern="0" dirty="0">
                  <a:solidFill>
                    <a:srgbClr val="333333"/>
                  </a:solidFill>
                  <a:ea typeface="Roboto" panose="02000000000000000000" pitchFamily="2" charset="0"/>
                </a:rPr>
                <a:t> to improve results.***</a:t>
              </a:r>
              <a:endParaRPr lang="en-CA" sz="1200" kern="0" baseline="30000" dirty="0">
                <a:solidFill>
                  <a:srgbClr val="333333"/>
                </a:solidFill>
                <a:ea typeface="Roboto" panose="02000000000000000000" pitchFamily="2" charset="0"/>
              </a:endParaRPr>
            </a:p>
          </p:txBody>
        </p:sp>
        <p:sp>
          <p:nvSpPr>
            <p:cNvPr id="33" name="Oval 30"/>
            <p:cNvSpPr/>
            <p:nvPr/>
          </p:nvSpPr>
          <p:spPr>
            <a:xfrm>
              <a:off x="256346" y="5600200"/>
              <a:ext cx="713232" cy="782990"/>
            </a:xfrm>
            <a:prstGeom prst="rect">
              <a:avLst/>
            </a:prstGeom>
            <a:solidFill>
              <a:schemeClr val="accent3"/>
            </a:solidFill>
            <a:ln w="38100" cap="flat" cmpd="sng" algn="ctr">
              <a:noFill/>
              <a:prstDash val="solid"/>
            </a:ln>
            <a:effectLst>
              <a:outerShdw dist="12700" dir="2700000" algn="tl" rotWithShape="0">
                <a:prstClr val="black">
                  <a:alpha val="14000"/>
                </a:prstClr>
              </a:outerShdw>
            </a:effectLst>
          </p:spPr>
          <p:txBody>
            <a:bodyPr lIns="0" rIns="0" rtlCol="0" anchor="ctr"/>
            <a:lstStyle/>
            <a:p>
              <a:pPr algn="ctr">
                <a:defRPr/>
              </a:pPr>
              <a:r>
                <a:rPr lang="en-CA" sz="2000" b="1" kern="0" dirty="0" smtClean="0">
                  <a:solidFill>
                    <a:srgbClr val="FFFFFF"/>
                  </a:solidFill>
                  <a:ea typeface="Roboto" panose="02000000000000000000" pitchFamily="2" charset="0"/>
                </a:rPr>
                <a:t>65%</a:t>
              </a:r>
            </a:p>
          </p:txBody>
        </p:sp>
      </p:grpSp>
      <p:sp>
        <p:nvSpPr>
          <p:cNvPr id="34" name="Rectangle 3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2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37685"/>
        </a:solidFill>
        <a:effectLst/>
      </p:bgPr>
    </p:bg>
    <p:spTree>
      <p:nvGrpSpPr>
        <p:cNvPr id="1" name=""/>
        <p:cNvGrpSpPr/>
        <p:nvPr/>
      </p:nvGrpSpPr>
      <p:grpSpPr>
        <a:xfrm>
          <a:off x="0" y="0"/>
          <a:ext cx="0" cy="0"/>
          <a:chOff x="0" y="0"/>
          <a:chExt cx="0" cy="0"/>
        </a:xfrm>
      </p:grpSpPr>
      <p:pic>
        <p:nvPicPr>
          <p:cNvPr id="70" name="Picture 69"/>
          <p:cNvPicPr>
            <a:picLocks noChangeAspect="1"/>
          </p:cNvPicPr>
          <p:nvPr/>
        </p:nvPicPr>
        <p:blipFill>
          <a:blip r:embed="rId3"/>
          <a:stretch>
            <a:fillRect/>
          </a:stretch>
        </p:blipFill>
        <p:spPr>
          <a:xfrm flipH="1">
            <a:off x="7945892" y="1737357"/>
            <a:ext cx="1198106" cy="4788002"/>
          </a:xfrm>
          <a:prstGeom prst="rect">
            <a:avLst/>
          </a:prstGeom>
        </p:spPr>
      </p:pic>
      <p:pic>
        <p:nvPicPr>
          <p:cNvPr id="4" name="Picture 3"/>
          <p:cNvPicPr>
            <a:picLocks noChangeAspect="1"/>
          </p:cNvPicPr>
          <p:nvPr/>
        </p:nvPicPr>
        <p:blipFill>
          <a:blip r:embed="rId3"/>
          <a:stretch>
            <a:fillRect/>
          </a:stretch>
        </p:blipFill>
        <p:spPr>
          <a:xfrm>
            <a:off x="5417512" y="1781459"/>
            <a:ext cx="2528381" cy="4743900"/>
          </a:xfrm>
          <a:prstGeom prst="rect">
            <a:avLst/>
          </a:prstGeom>
        </p:spPr>
      </p:pic>
      <p:pic>
        <p:nvPicPr>
          <p:cNvPr id="7" name="Pictur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623986"/>
            <a:ext cx="5425612" cy="4902200"/>
          </a:xfrm>
          <a:prstGeom prst="rect">
            <a:avLst/>
          </a:prstGeom>
        </p:spPr>
      </p:pic>
      <p:sp>
        <p:nvSpPr>
          <p:cNvPr id="2" name="Title 1"/>
          <p:cNvSpPr>
            <a:spLocks noGrp="1"/>
          </p:cNvSpPr>
          <p:nvPr>
            <p:ph type="title"/>
          </p:nvPr>
        </p:nvSpPr>
        <p:spPr/>
        <p:txBody>
          <a:bodyPr/>
          <a:lstStyle/>
          <a:p>
            <a:r>
              <a:rPr lang="en-CA" dirty="0" smtClean="0"/>
              <a:t>Bottom-up driven mixed methodology portfolios are failing the executive layer</a:t>
            </a:r>
            <a:endParaRPr lang="en-CA" dirty="0"/>
          </a:p>
        </p:txBody>
      </p:sp>
      <p:sp>
        <p:nvSpPr>
          <p:cNvPr id="5" name="Rectangle 4"/>
          <p:cNvSpPr/>
          <p:nvPr/>
        </p:nvSpPr>
        <p:spPr>
          <a:xfrm>
            <a:off x="0" y="1124047"/>
            <a:ext cx="9144000" cy="731520"/>
          </a:xfrm>
          <a:prstGeom prst="rect">
            <a:avLst/>
          </a:prstGeom>
          <a:solidFill>
            <a:schemeClr val="accent3"/>
          </a:solidFill>
        </p:spPr>
        <p:txBody>
          <a:bodyPr wrap="square" rIns="274320" anchor="ctr">
            <a:noAutofit/>
          </a:bodyPr>
          <a:lstStyle/>
          <a:p>
            <a:pPr marL="225425"/>
            <a:r>
              <a:rPr lang="en-CA" sz="1500" b="1" dirty="0" smtClean="0">
                <a:solidFill>
                  <a:srgbClr val="FFFFFF"/>
                </a:solidFill>
              </a:rPr>
              <a:t>Portfolio management should serve the executive layer with insight. In our current mixed methodology paradigm, the numbers show that it’s largely failing.</a:t>
            </a:r>
            <a:endParaRPr lang="en-US" sz="1500" b="1" dirty="0">
              <a:solidFill>
                <a:srgbClr val="FFFFFF"/>
              </a:solidFill>
            </a:endParaRPr>
          </a:p>
        </p:txBody>
      </p:sp>
      <p:grpSp>
        <p:nvGrpSpPr>
          <p:cNvPr id="3" name="Group 2"/>
          <p:cNvGrpSpPr/>
          <p:nvPr/>
        </p:nvGrpSpPr>
        <p:grpSpPr>
          <a:xfrm>
            <a:off x="2153524" y="2020384"/>
            <a:ext cx="6723775" cy="3451983"/>
            <a:chOff x="2156968" y="2050749"/>
            <a:chExt cx="6723775" cy="3451983"/>
          </a:xfrm>
          <a:effectLst>
            <a:outerShdw blurRad="50800" dist="38100" dir="2700000" algn="tl" rotWithShape="0">
              <a:prstClr val="black">
                <a:alpha val="40000"/>
              </a:prstClr>
            </a:outerShdw>
          </a:effectLst>
        </p:grpSpPr>
        <p:grpSp>
          <p:nvGrpSpPr>
            <p:cNvPr id="33" name="Group 32"/>
            <p:cNvGrpSpPr/>
            <p:nvPr/>
          </p:nvGrpSpPr>
          <p:grpSpPr>
            <a:xfrm>
              <a:off x="2156968" y="2050749"/>
              <a:ext cx="6723775" cy="759246"/>
              <a:chOff x="-1196185" y="2051434"/>
              <a:chExt cx="6723775" cy="759246"/>
            </a:xfrm>
            <a:effectLst>
              <a:outerShdw blurRad="50800" dist="38100" dir="2700000" algn="tl" rotWithShape="0">
                <a:prstClr val="black">
                  <a:alpha val="40000"/>
                </a:prstClr>
              </a:outerShdw>
            </a:effectLst>
          </p:grpSpPr>
          <p:grpSp>
            <p:nvGrpSpPr>
              <p:cNvPr id="34" name="Group 3"/>
              <p:cNvGrpSpPr/>
              <p:nvPr/>
            </p:nvGrpSpPr>
            <p:grpSpPr>
              <a:xfrm>
                <a:off x="-1196185" y="2051434"/>
                <a:ext cx="6723775" cy="759246"/>
                <a:chOff x="-328793" y="5030336"/>
                <a:chExt cx="6723775" cy="759246"/>
              </a:xfrm>
              <a:effectLst>
                <a:outerShdw blurRad="50800" dist="38100" dir="2700000" algn="tl" rotWithShape="0">
                  <a:prstClr val="black">
                    <a:alpha val="40000"/>
                  </a:prstClr>
                </a:outerShdw>
              </a:effectLst>
            </p:grpSpPr>
            <p:sp>
              <p:nvSpPr>
                <p:cNvPr id="36" name="Rectangle 4"/>
                <p:cNvSpPr/>
                <p:nvPr/>
              </p:nvSpPr>
              <p:spPr>
                <a:xfrm>
                  <a:off x="-328793" y="5030336"/>
                  <a:ext cx="6723775" cy="747418"/>
                </a:xfrm>
                <a:prstGeom prst="rect">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marL="804863" lvl="0">
                    <a:defRPr/>
                  </a:pPr>
                  <a:r>
                    <a:rPr lang="en-US" sz="1300" b="1" dirty="0">
                      <a:solidFill>
                        <a:srgbClr val="333333"/>
                      </a:solidFill>
                      <a:cs typeface="Roboto Slab Bold"/>
                    </a:rPr>
                    <a:t>89% of executives </a:t>
                  </a:r>
                  <a:r>
                    <a:rPr lang="en-US" sz="1300" dirty="0">
                      <a:solidFill>
                        <a:srgbClr val="333333"/>
                      </a:solidFill>
                      <a:cs typeface="Roboto Slab Bold"/>
                    </a:rPr>
                    <a:t>say they lack an integrated view of their portfolios across the enterprise, making portfolio decisions difficult and poorly informed.</a:t>
                  </a:r>
                  <a:endParaRPr lang="en-US" sz="1300" baseline="30000" dirty="0">
                    <a:solidFill>
                      <a:srgbClr val="333333"/>
                    </a:solidFill>
                    <a:cs typeface="Roboto Slab Bold"/>
                  </a:endParaRPr>
                </a:p>
              </p:txBody>
            </p:sp>
            <p:sp>
              <p:nvSpPr>
                <p:cNvPr id="54" name="TextBox 21"/>
                <p:cNvSpPr txBox="1"/>
                <p:nvPr/>
              </p:nvSpPr>
              <p:spPr>
                <a:xfrm>
                  <a:off x="5366117" y="5543361"/>
                  <a:ext cx="1008627" cy="246221"/>
                </a:xfrm>
                <a:prstGeom prst="rect">
                  <a:avLst/>
                </a:prstGeom>
                <a:noFill/>
                <a:ln>
                  <a:noFill/>
                </a:ln>
              </p:spPr>
              <p:txBody>
                <a:bodyPr wrap="square" rtlCol="0">
                  <a:spAutoFit/>
                </a:bodyPr>
                <a:lstStyle/>
                <a:p>
                  <a:pPr algn="r"/>
                  <a:r>
                    <a:rPr lang="en-CA" sz="1000" dirty="0">
                      <a:solidFill>
                        <a:srgbClr val="333333"/>
                      </a:solidFill>
                    </a:rPr>
                    <a:t>– PMI</a:t>
                  </a:r>
                  <a:r>
                    <a:rPr lang="en-CA" sz="1000" dirty="0" smtClean="0">
                      <a:solidFill>
                        <a:srgbClr val="333333"/>
                      </a:solidFill>
                    </a:rPr>
                    <a:t>, 2015</a:t>
                  </a:r>
                  <a:endParaRPr lang="en-CA" sz="1000" dirty="0">
                    <a:solidFill>
                      <a:srgbClr val="333333"/>
                    </a:solidFill>
                  </a:endParaRPr>
                </a:p>
              </p:txBody>
            </p:sp>
          </p:grpSp>
          <p:sp>
            <p:nvSpPr>
              <p:cNvPr id="35" name="Rectangle 34"/>
              <p:cNvSpPr>
                <a:spLocks/>
              </p:cNvSpPr>
              <p:nvPr/>
            </p:nvSpPr>
            <p:spPr>
              <a:xfrm>
                <a:off x="-1196185" y="2051434"/>
                <a:ext cx="749808" cy="749808"/>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CA" sz="2400" b="1" dirty="0" smtClean="0">
                    <a:solidFill>
                      <a:srgbClr val="FFFFFF"/>
                    </a:solidFill>
                  </a:rPr>
                  <a:t>89%</a:t>
                </a:r>
                <a:endParaRPr lang="en-CA" sz="2400" b="1" dirty="0">
                  <a:solidFill>
                    <a:srgbClr val="FFFFFF"/>
                  </a:solidFill>
                </a:endParaRPr>
              </a:p>
            </p:txBody>
          </p:sp>
        </p:grpSp>
        <p:grpSp>
          <p:nvGrpSpPr>
            <p:cNvPr id="55" name="Group 54"/>
            <p:cNvGrpSpPr/>
            <p:nvPr/>
          </p:nvGrpSpPr>
          <p:grpSpPr>
            <a:xfrm>
              <a:off x="2898507" y="2934745"/>
              <a:ext cx="5982236" cy="761370"/>
              <a:chOff x="-302535" y="1928339"/>
              <a:chExt cx="5982236" cy="761370"/>
            </a:xfrm>
            <a:effectLst>
              <a:outerShdw blurRad="50800" dist="38100" dir="2700000" algn="tl" rotWithShape="0">
                <a:prstClr val="black">
                  <a:alpha val="40000"/>
                </a:prstClr>
              </a:outerShdw>
            </a:effectLst>
          </p:grpSpPr>
          <p:grpSp>
            <p:nvGrpSpPr>
              <p:cNvPr id="56" name="Group 3"/>
              <p:cNvGrpSpPr/>
              <p:nvPr/>
            </p:nvGrpSpPr>
            <p:grpSpPr>
              <a:xfrm>
                <a:off x="-284285" y="1928339"/>
                <a:ext cx="5963986" cy="761370"/>
                <a:chOff x="583107" y="4907241"/>
                <a:chExt cx="5963986" cy="761370"/>
              </a:xfrm>
              <a:effectLst>
                <a:outerShdw blurRad="50800" dist="38100" dir="2700000" algn="tl" rotWithShape="0">
                  <a:prstClr val="black">
                    <a:alpha val="40000"/>
                  </a:prstClr>
                </a:outerShdw>
              </a:effectLst>
            </p:grpSpPr>
            <p:sp>
              <p:nvSpPr>
                <p:cNvPr id="58" name="Rectangle 4"/>
                <p:cNvSpPr/>
                <p:nvPr/>
              </p:nvSpPr>
              <p:spPr>
                <a:xfrm>
                  <a:off x="583107" y="4907241"/>
                  <a:ext cx="5963986" cy="749808"/>
                </a:xfrm>
                <a:prstGeom prst="rect">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marL="804863" fontAlgn="base">
                    <a:spcBef>
                      <a:spcPct val="0"/>
                    </a:spcBef>
                    <a:spcAft>
                      <a:spcPct val="0"/>
                    </a:spcAft>
                    <a:tabLst>
                      <a:tab pos="625475" algn="l"/>
                    </a:tabLst>
                  </a:pPr>
                  <a:r>
                    <a:rPr lang="en-CA" sz="1300" dirty="0" smtClean="0">
                      <a:solidFill>
                        <a:srgbClr val="333333"/>
                      </a:solidFill>
                    </a:rPr>
                    <a:t>Over </a:t>
                  </a:r>
                  <a:r>
                    <a:rPr lang="en-CA" sz="1300" b="1" dirty="0" smtClean="0">
                      <a:solidFill>
                        <a:srgbClr val="333333"/>
                      </a:solidFill>
                    </a:rPr>
                    <a:t>60% of executives </a:t>
                  </a:r>
                  <a:r>
                    <a:rPr lang="en-CA" sz="1300" dirty="0" smtClean="0">
                      <a:solidFill>
                        <a:srgbClr val="333333"/>
                      </a:solidFill>
                    </a:rPr>
                    <a:t>say the struggle making go/kill decisions is due to poor/inadequate portfolio data.</a:t>
                  </a:r>
                  <a:endParaRPr lang="en-CA" sz="1300" dirty="0">
                    <a:solidFill>
                      <a:srgbClr val="333333"/>
                    </a:solidFill>
                  </a:endParaRPr>
                </a:p>
              </p:txBody>
            </p:sp>
            <p:sp>
              <p:nvSpPr>
                <p:cNvPr id="59" name="TextBox 21"/>
                <p:cNvSpPr txBox="1"/>
                <p:nvPr/>
              </p:nvSpPr>
              <p:spPr>
                <a:xfrm>
                  <a:off x="5446388" y="5422390"/>
                  <a:ext cx="1090723" cy="246221"/>
                </a:xfrm>
                <a:prstGeom prst="rect">
                  <a:avLst/>
                </a:prstGeom>
                <a:noFill/>
                <a:ln>
                  <a:noFill/>
                </a:ln>
              </p:spPr>
              <p:txBody>
                <a:bodyPr wrap="square" rtlCol="0">
                  <a:spAutoFit/>
                </a:bodyPr>
                <a:lstStyle/>
                <a:p>
                  <a:pPr algn="r"/>
                  <a:r>
                    <a:rPr lang="en-CA" sz="1000" dirty="0">
                      <a:solidFill>
                        <a:srgbClr val="333333"/>
                      </a:solidFill>
                    </a:rPr>
                    <a:t>– AIPMM</a:t>
                  </a:r>
                  <a:r>
                    <a:rPr lang="en-CA" sz="1000" dirty="0" smtClean="0">
                      <a:solidFill>
                        <a:srgbClr val="333333"/>
                      </a:solidFill>
                    </a:rPr>
                    <a:t>, 2011</a:t>
                  </a:r>
                  <a:endParaRPr lang="en-CA" sz="1000" dirty="0">
                    <a:solidFill>
                      <a:srgbClr val="333333"/>
                    </a:solidFill>
                  </a:endParaRPr>
                </a:p>
              </p:txBody>
            </p:sp>
          </p:grpSp>
          <p:sp>
            <p:nvSpPr>
              <p:cNvPr id="57" name="Rectangle 56"/>
              <p:cNvSpPr>
                <a:spLocks/>
              </p:cNvSpPr>
              <p:nvPr/>
            </p:nvSpPr>
            <p:spPr>
              <a:xfrm>
                <a:off x="-302535" y="1928339"/>
                <a:ext cx="749808" cy="749808"/>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CA" sz="2400" b="1" dirty="0" smtClean="0">
                    <a:solidFill>
                      <a:srgbClr val="FFFFFF"/>
                    </a:solidFill>
                  </a:rPr>
                  <a:t>60%</a:t>
                </a:r>
                <a:endParaRPr lang="en-CA" sz="2400" b="1" dirty="0">
                  <a:solidFill>
                    <a:srgbClr val="FFFFFF"/>
                  </a:solidFill>
                </a:endParaRPr>
              </a:p>
            </p:txBody>
          </p:sp>
        </p:grpSp>
        <p:grpSp>
          <p:nvGrpSpPr>
            <p:cNvPr id="60" name="Group 59"/>
            <p:cNvGrpSpPr/>
            <p:nvPr/>
          </p:nvGrpSpPr>
          <p:grpSpPr>
            <a:xfrm>
              <a:off x="3658297" y="3818741"/>
              <a:ext cx="5222446" cy="787456"/>
              <a:chOff x="-12022" y="1833327"/>
              <a:chExt cx="5222446" cy="787456"/>
            </a:xfrm>
            <a:effectLst>
              <a:outerShdw blurRad="50800" dist="38100" dir="2700000" algn="tl" rotWithShape="0">
                <a:prstClr val="black">
                  <a:alpha val="40000"/>
                </a:prstClr>
              </a:outerShdw>
            </a:effectLst>
          </p:grpSpPr>
          <p:grpSp>
            <p:nvGrpSpPr>
              <p:cNvPr id="61" name="Group 3"/>
              <p:cNvGrpSpPr/>
              <p:nvPr/>
            </p:nvGrpSpPr>
            <p:grpSpPr>
              <a:xfrm>
                <a:off x="-12022" y="1833327"/>
                <a:ext cx="5222446" cy="787456"/>
                <a:chOff x="855370" y="4812229"/>
                <a:chExt cx="5222446" cy="787456"/>
              </a:xfrm>
              <a:effectLst>
                <a:outerShdw blurRad="50800" dist="38100" dir="2700000" algn="tl" rotWithShape="0">
                  <a:prstClr val="black">
                    <a:alpha val="40000"/>
                  </a:prstClr>
                </a:outerShdw>
              </a:effectLst>
            </p:grpSpPr>
            <p:sp>
              <p:nvSpPr>
                <p:cNvPr id="63" name="Rectangle 4"/>
                <p:cNvSpPr/>
                <p:nvPr/>
              </p:nvSpPr>
              <p:spPr>
                <a:xfrm>
                  <a:off x="855370" y="4812229"/>
                  <a:ext cx="5203920" cy="749808"/>
                </a:xfrm>
                <a:prstGeom prst="rect">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marL="804863" fontAlgn="base">
                    <a:spcBef>
                      <a:spcPct val="0"/>
                    </a:spcBef>
                    <a:spcAft>
                      <a:spcPct val="0"/>
                    </a:spcAft>
                    <a:tabLst>
                      <a:tab pos="914400" algn="l"/>
                    </a:tabLst>
                  </a:pPr>
                  <a:r>
                    <a:rPr lang="en-CA" sz="1300" dirty="0">
                      <a:solidFill>
                        <a:srgbClr val="333333"/>
                      </a:solidFill>
                    </a:rPr>
                    <a:t>Over </a:t>
                  </a:r>
                  <a:r>
                    <a:rPr lang="en-CA" sz="1300" b="1" dirty="0">
                      <a:solidFill>
                        <a:srgbClr val="333333"/>
                      </a:solidFill>
                    </a:rPr>
                    <a:t>60% of executives </a:t>
                  </a:r>
                  <a:r>
                    <a:rPr lang="en-CA" sz="1300" dirty="0" smtClean="0">
                      <a:solidFill>
                        <a:srgbClr val="333333"/>
                      </a:solidFill>
                    </a:rPr>
                    <a:t>note </a:t>
                  </a:r>
                  <a:r>
                    <a:rPr lang="en-CA" sz="1300" dirty="0">
                      <a:solidFill>
                        <a:srgbClr val="333333"/>
                      </a:solidFill>
                    </a:rPr>
                    <a:t>the struggle to reconcile bottom-up and </a:t>
                  </a:r>
                  <a:r>
                    <a:rPr lang="en-CA" sz="1300" dirty="0" smtClean="0">
                      <a:solidFill>
                        <a:srgbClr val="333333"/>
                      </a:solidFill>
                    </a:rPr>
                    <a:t>top-down </a:t>
                  </a:r>
                  <a:r>
                    <a:rPr lang="en-CA" sz="1300" dirty="0">
                      <a:solidFill>
                        <a:srgbClr val="333333"/>
                      </a:solidFill>
                    </a:rPr>
                    <a:t>plans.</a:t>
                  </a:r>
                </a:p>
              </p:txBody>
            </p:sp>
            <p:sp>
              <p:nvSpPr>
                <p:cNvPr id="64" name="TextBox 21"/>
                <p:cNvSpPr txBox="1"/>
                <p:nvPr/>
              </p:nvSpPr>
              <p:spPr>
                <a:xfrm>
                  <a:off x="4977111" y="5353464"/>
                  <a:ext cx="1100705" cy="246221"/>
                </a:xfrm>
                <a:prstGeom prst="rect">
                  <a:avLst/>
                </a:prstGeom>
                <a:noFill/>
                <a:ln>
                  <a:noFill/>
                </a:ln>
              </p:spPr>
              <p:txBody>
                <a:bodyPr wrap="square" rtlCol="0">
                  <a:spAutoFit/>
                </a:bodyPr>
                <a:lstStyle/>
                <a:p>
                  <a:pPr algn="r"/>
                  <a:r>
                    <a:rPr lang="en-CA" sz="1000" dirty="0">
                      <a:solidFill>
                        <a:srgbClr val="333333"/>
                      </a:solidFill>
                    </a:rPr>
                    <a:t>– </a:t>
                  </a:r>
                  <a:r>
                    <a:rPr lang="en-CA" sz="1000" dirty="0" smtClean="0">
                      <a:solidFill>
                        <a:srgbClr val="333333"/>
                      </a:solidFill>
                    </a:rPr>
                    <a:t>AIPMM, 2011</a:t>
                  </a:r>
                  <a:endParaRPr lang="en-CA" sz="1000" dirty="0">
                    <a:solidFill>
                      <a:srgbClr val="333333"/>
                    </a:solidFill>
                  </a:endParaRPr>
                </a:p>
              </p:txBody>
            </p:sp>
          </p:grpSp>
          <p:sp>
            <p:nvSpPr>
              <p:cNvPr id="62" name="Rectangle 61"/>
              <p:cNvSpPr>
                <a:spLocks/>
              </p:cNvSpPr>
              <p:nvPr/>
            </p:nvSpPr>
            <p:spPr>
              <a:xfrm>
                <a:off x="-12022" y="1833327"/>
                <a:ext cx="749808" cy="749808"/>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CA" sz="2400" b="1" dirty="0" smtClean="0">
                    <a:solidFill>
                      <a:srgbClr val="FFFFFF"/>
                    </a:solidFill>
                  </a:rPr>
                  <a:t>60%</a:t>
                </a:r>
                <a:endParaRPr lang="en-CA" sz="2400" b="1" dirty="0">
                  <a:solidFill>
                    <a:srgbClr val="FFFFFF"/>
                  </a:solidFill>
                </a:endParaRPr>
              </a:p>
            </p:txBody>
          </p:sp>
        </p:grpSp>
        <p:grpSp>
          <p:nvGrpSpPr>
            <p:cNvPr id="65" name="Group 64"/>
            <p:cNvGrpSpPr/>
            <p:nvPr/>
          </p:nvGrpSpPr>
          <p:grpSpPr>
            <a:xfrm>
              <a:off x="4398889" y="4724997"/>
              <a:ext cx="4481854" cy="777735"/>
              <a:chOff x="-160717" y="1898976"/>
              <a:chExt cx="4481854" cy="777735"/>
            </a:xfrm>
            <a:effectLst>
              <a:outerShdw blurRad="50800" dist="38100" dir="2700000" algn="tl" rotWithShape="0">
                <a:prstClr val="black">
                  <a:alpha val="40000"/>
                </a:prstClr>
              </a:outerShdw>
            </a:effectLst>
          </p:grpSpPr>
          <p:grpSp>
            <p:nvGrpSpPr>
              <p:cNvPr id="66" name="Group 3"/>
              <p:cNvGrpSpPr/>
              <p:nvPr/>
            </p:nvGrpSpPr>
            <p:grpSpPr>
              <a:xfrm>
                <a:off x="-160717" y="1898976"/>
                <a:ext cx="4481854" cy="777735"/>
                <a:chOff x="706675" y="4877878"/>
                <a:chExt cx="4481854" cy="777735"/>
              </a:xfrm>
              <a:effectLst>
                <a:outerShdw blurRad="50800" dist="38100" dir="2700000" algn="tl" rotWithShape="0">
                  <a:prstClr val="black">
                    <a:alpha val="40000"/>
                  </a:prstClr>
                </a:outerShdw>
              </a:effectLst>
            </p:grpSpPr>
            <p:sp>
              <p:nvSpPr>
                <p:cNvPr id="68" name="Rectangle 4"/>
                <p:cNvSpPr/>
                <p:nvPr/>
              </p:nvSpPr>
              <p:spPr>
                <a:xfrm>
                  <a:off x="706675" y="4877878"/>
                  <a:ext cx="4454112" cy="749808"/>
                </a:xfrm>
                <a:prstGeom prst="rect">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marL="804863" indent="4763" fontAlgn="base">
                    <a:spcBef>
                      <a:spcPct val="0"/>
                    </a:spcBef>
                    <a:spcAft>
                      <a:spcPct val="0"/>
                    </a:spcAft>
                    <a:tabLst>
                      <a:tab pos="798513" algn="l"/>
                      <a:tab pos="804863" algn="l"/>
                    </a:tabLst>
                  </a:pPr>
                  <a:r>
                    <a:rPr lang="en-CA" sz="1300" b="1" dirty="0">
                      <a:solidFill>
                        <a:srgbClr val="333333"/>
                      </a:solidFill>
                    </a:rPr>
                    <a:t>47% of unsuccessful projects </a:t>
                  </a:r>
                  <a:r>
                    <a:rPr lang="en-CA" sz="1300" dirty="0">
                      <a:solidFill>
                        <a:srgbClr val="333333"/>
                      </a:solidFill>
                    </a:rPr>
                    <a:t>are impacted by poor decision making.</a:t>
                  </a:r>
                </a:p>
              </p:txBody>
            </p:sp>
            <p:sp>
              <p:nvSpPr>
                <p:cNvPr id="69" name="TextBox 21"/>
                <p:cNvSpPr txBox="1"/>
                <p:nvPr/>
              </p:nvSpPr>
              <p:spPr>
                <a:xfrm>
                  <a:off x="4179902" y="5409392"/>
                  <a:ext cx="1008627" cy="246221"/>
                </a:xfrm>
                <a:prstGeom prst="rect">
                  <a:avLst/>
                </a:prstGeom>
                <a:noFill/>
                <a:ln>
                  <a:noFill/>
                </a:ln>
              </p:spPr>
              <p:txBody>
                <a:bodyPr wrap="square" rtlCol="0">
                  <a:spAutoFit/>
                </a:bodyPr>
                <a:lstStyle/>
                <a:p>
                  <a:pPr algn="r"/>
                  <a:r>
                    <a:rPr lang="en-CA" sz="1000" dirty="0">
                      <a:solidFill>
                        <a:srgbClr val="333333"/>
                      </a:solidFill>
                    </a:rPr>
                    <a:t>– PMI</a:t>
                  </a:r>
                  <a:r>
                    <a:rPr lang="en-CA" sz="1000" dirty="0" smtClean="0">
                      <a:solidFill>
                        <a:srgbClr val="333333"/>
                      </a:solidFill>
                    </a:rPr>
                    <a:t>, 2015</a:t>
                  </a:r>
                  <a:endParaRPr lang="en-CA" sz="1000" dirty="0">
                    <a:solidFill>
                      <a:srgbClr val="333333"/>
                    </a:solidFill>
                  </a:endParaRPr>
                </a:p>
              </p:txBody>
            </p:sp>
          </p:grpSp>
          <p:sp>
            <p:nvSpPr>
              <p:cNvPr id="67" name="Rectangle 66"/>
              <p:cNvSpPr>
                <a:spLocks/>
              </p:cNvSpPr>
              <p:nvPr/>
            </p:nvSpPr>
            <p:spPr>
              <a:xfrm>
                <a:off x="-159671" y="1898976"/>
                <a:ext cx="749808" cy="749808"/>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CA" sz="2400" b="1" dirty="0" smtClean="0">
                    <a:solidFill>
                      <a:srgbClr val="FFFFFF"/>
                    </a:solidFill>
                  </a:rPr>
                  <a:t>47%</a:t>
                </a:r>
                <a:endParaRPr lang="en-CA" sz="2400" b="1" dirty="0">
                  <a:solidFill>
                    <a:srgbClr val="FFFFFF"/>
                  </a:solidFill>
                </a:endParaRPr>
              </a:p>
            </p:txBody>
          </p:sp>
        </p:grpSp>
      </p:grpSp>
      <p:grpSp>
        <p:nvGrpSpPr>
          <p:cNvPr id="9" name="Group 8"/>
          <p:cNvGrpSpPr/>
          <p:nvPr/>
        </p:nvGrpSpPr>
        <p:grpSpPr>
          <a:xfrm>
            <a:off x="257174" y="5618624"/>
            <a:ext cx="8605318" cy="749808"/>
            <a:chOff x="257174" y="5650992"/>
            <a:chExt cx="8605318" cy="749808"/>
          </a:xfrm>
          <a:effectLst>
            <a:outerShdw blurRad="50800" dist="38100" dir="2700000" algn="tl" rotWithShape="0">
              <a:prstClr val="black">
                <a:alpha val="40000"/>
              </a:prstClr>
            </a:outerShdw>
          </a:effectLst>
        </p:grpSpPr>
        <p:sp>
          <p:nvSpPr>
            <p:cNvPr id="71" name="TextBox 70"/>
            <p:cNvSpPr txBox="1"/>
            <p:nvPr/>
          </p:nvSpPr>
          <p:spPr>
            <a:xfrm>
              <a:off x="267431" y="5650992"/>
              <a:ext cx="8595061" cy="74980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noAutofit/>
            </a:bodyPr>
            <a:lstStyle/>
            <a:p>
              <a:pPr marL="804863">
                <a:spcAft>
                  <a:spcPts val="1200"/>
                </a:spcAft>
              </a:pPr>
              <a:r>
                <a:rPr lang="en-US" sz="1300" dirty="0" smtClean="0"/>
                <a:t>As these statistics reveal, without a strong portfolio management practice to help integrate project level data, the decision-making layer is very much flying blind. </a:t>
              </a:r>
            </a:p>
          </p:txBody>
        </p:sp>
        <p:sp>
          <p:nvSpPr>
            <p:cNvPr id="8" name="TextBox 7"/>
            <p:cNvSpPr txBox="1">
              <a:spLocks noChangeAspect="1"/>
            </p:cNvSpPr>
            <p:nvPr/>
          </p:nvSpPr>
          <p:spPr>
            <a:xfrm>
              <a:off x="257174" y="5650992"/>
              <a:ext cx="749808" cy="749808"/>
            </a:xfrm>
            <a:prstGeom prst="rect">
              <a:avLst/>
            </a:prstGeom>
            <a:solidFill>
              <a:schemeClr val="accent1"/>
            </a:solidFill>
          </p:spPr>
          <p:txBody>
            <a:bodyPr wrap="square" rtlCol="0">
              <a:spAutoFit/>
            </a:bodyPr>
            <a:lstStyle/>
            <a:p>
              <a:endParaRPr lang="en-CA" sz="1200"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58" y="5751576"/>
              <a:ext cx="548640" cy="548640"/>
            </a:xfrm>
            <a:prstGeom prst="rect">
              <a:avLst/>
            </a:prstGeom>
          </p:spPr>
        </p:pic>
      </p:grpSp>
      <p:sp>
        <p:nvSpPr>
          <p:cNvPr id="32" name="Rectangle 31"/>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74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DEF"/>
        </a:soli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flipH="1">
            <a:off x="8508626" y="1780849"/>
            <a:ext cx="635374" cy="4726596"/>
          </a:xfrm>
          <a:prstGeom prst="rect">
            <a:avLst/>
          </a:prstGeom>
        </p:spPr>
      </p:pic>
      <p:pic>
        <p:nvPicPr>
          <p:cNvPr id="21" name="Picture 20"/>
          <p:cNvPicPr>
            <a:picLocks noChangeAspect="1"/>
          </p:cNvPicPr>
          <p:nvPr/>
        </p:nvPicPr>
        <p:blipFill>
          <a:blip r:embed="rId2"/>
          <a:stretch>
            <a:fillRect/>
          </a:stretch>
        </p:blipFill>
        <p:spPr>
          <a:xfrm>
            <a:off x="7469283" y="1787361"/>
            <a:ext cx="1039343" cy="4726596"/>
          </a:xfrm>
          <a:prstGeom prst="rect">
            <a:avLst/>
          </a:prstGeom>
        </p:spPr>
      </p:pic>
      <p:pic>
        <p:nvPicPr>
          <p:cNvPr id="20" name="Picture 19"/>
          <p:cNvPicPr>
            <a:picLocks noChangeAspect="1"/>
          </p:cNvPicPr>
          <p:nvPr/>
        </p:nvPicPr>
        <p:blipFill>
          <a:blip r:embed="rId2"/>
          <a:stretch>
            <a:fillRect/>
          </a:stretch>
        </p:blipFill>
        <p:spPr>
          <a:xfrm flipH="1">
            <a:off x="6825344" y="1759077"/>
            <a:ext cx="638054" cy="4764308"/>
          </a:xfrm>
          <a:prstGeom prst="rect">
            <a:avLst/>
          </a:prstGeom>
        </p:spPr>
      </p:pic>
      <p:pic>
        <p:nvPicPr>
          <p:cNvPr id="19" name="Picture 18"/>
          <p:cNvPicPr>
            <a:picLocks noChangeAspect="1"/>
          </p:cNvPicPr>
          <p:nvPr/>
        </p:nvPicPr>
        <p:blipFill>
          <a:blip r:embed="rId2"/>
          <a:stretch>
            <a:fillRect/>
          </a:stretch>
        </p:blipFill>
        <p:spPr>
          <a:xfrm>
            <a:off x="5883808" y="1777933"/>
            <a:ext cx="941535" cy="4736024"/>
          </a:xfrm>
          <a:prstGeom prst="rect">
            <a:avLst/>
          </a:prstGeom>
        </p:spPr>
      </p:pic>
      <p:pic>
        <p:nvPicPr>
          <p:cNvPr id="9" name="Picture 8"/>
          <p:cNvPicPr>
            <a:picLocks noChangeAspect="1"/>
          </p:cNvPicPr>
          <p:nvPr/>
        </p:nvPicPr>
        <p:blipFill>
          <a:blip r:embed="rId2"/>
          <a:stretch>
            <a:fillRect/>
          </a:stretch>
        </p:blipFill>
        <p:spPr>
          <a:xfrm flipH="1">
            <a:off x="5279734" y="1768505"/>
            <a:ext cx="674914" cy="4736024"/>
          </a:xfrm>
          <a:prstGeom prst="rect">
            <a:avLst/>
          </a:prstGeom>
        </p:spPr>
      </p:pic>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759077"/>
            <a:ext cx="5275224" cy="4754880"/>
          </a:xfrm>
          <a:prstGeom prst="rect">
            <a:avLst/>
          </a:prstGeom>
          <a:noFill/>
          <a:effectLst/>
        </p:spPr>
      </p:pic>
      <p:sp>
        <p:nvSpPr>
          <p:cNvPr id="2" name="Title 1"/>
          <p:cNvSpPr>
            <a:spLocks noGrp="1"/>
          </p:cNvSpPr>
          <p:nvPr>
            <p:ph type="title"/>
          </p:nvPr>
        </p:nvSpPr>
        <p:spPr/>
        <p:txBody>
          <a:bodyPr/>
          <a:lstStyle/>
          <a:p>
            <a:r>
              <a:rPr lang="en-CA" dirty="0" smtClean="0"/>
              <a:t>Corporate leaders are starting to push back against portfolio chaos</a:t>
            </a:r>
            <a:endParaRPr lang="en-CA" dirty="0"/>
          </a:p>
        </p:txBody>
      </p:sp>
      <p:sp>
        <p:nvSpPr>
          <p:cNvPr id="5" name="Rectangle 4"/>
          <p:cNvSpPr/>
          <p:nvPr/>
        </p:nvSpPr>
        <p:spPr>
          <a:xfrm>
            <a:off x="0" y="1124047"/>
            <a:ext cx="9144000" cy="731520"/>
          </a:xfrm>
          <a:prstGeom prst="rect">
            <a:avLst/>
          </a:prstGeom>
          <a:solidFill>
            <a:srgbClr val="1F3547"/>
          </a:solidFill>
        </p:spPr>
        <p:txBody>
          <a:bodyPr wrap="square" rIns="274320" anchor="ctr">
            <a:noAutofit/>
          </a:bodyPr>
          <a:lstStyle/>
          <a:p>
            <a:pPr marL="225425"/>
            <a:r>
              <a:rPr lang="en-CA" sz="1500" b="1" dirty="0" smtClean="0">
                <a:solidFill>
                  <a:srgbClr val="FFFFFF"/>
                </a:solidFill>
              </a:rPr>
              <a:t>The pendulum is swinging back from the Agile dream of perpetual freedom from scope, timeline, and budget commitments to the executive reality of shareholder accountability.</a:t>
            </a:r>
            <a:endParaRPr lang="en-CA" sz="1400" b="1" dirty="0">
              <a:solidFill>
                <a:schemeClr val="bg1"/>
              </a:solidFill>
            </a:endParaRPr>
          </a:p>
        </p:txBody>
      </p:sp>
      <p:sp>
        <p:nvSpPr>
          <p:cNvPr id="3" name="Rectangle 2"/>
          <p:cNvSpPr/>
          <p:nvPr/>
        </p:nvSpPr>
        <p:spPr>
          <a:xfrm>
            <a:off x="257174" y="2081206"/>
            <a:ext cx="5180484" cy="4154984"/>
          </a:xfrm>
          <a:prstGeom prst="rect">
            <a:avLst/>
          </a:prstGeom>
          <a:solidFill>
            <a:schemeClr val="bg1">
              <a:alpha val="82000"/>
            </a:schemeClr>
          </a:solidFill>
        </p:spPr>
        <p:txBody>
          <a:bodyPr wrap="square" anchor="ctr">
            <a:noAutofit/>
          </a:bodyPr>
          <a:lstStyle/>
          <a:p>
            <a:pPr>
              <a:spcAft>
                <a:spcPts val="1200"/>
              </a:spcAft>
            </a:pPr>
            <a:r>
              <a:rPr lang="en-US" sz="1350" dirty="0"/>
              <a:t>While many IT organizations are realizing the benefits of Agile at the level of software delivery, this doesn’t change the fact that </a:t>
            </a:r>
            <a:r>
              <a:rPr lang="en-US" sz="1350" b="1" dirty="0"/>
              <a:t>the methodology has a spotty reputation amongst the C-suite.</a:t>
            </a:r>
          </a:p>
          <a:p>
            <a:pPr>
              <a:spcAft>
                <a:spcPts val="1200"/>
              </a:spcAft>
              <a:buNone/>
            </a:pPr>
            <a:r>
              <a:rPr lang="en-CA" sz="1350" dirty="0" smtClean="0"/>
              <a:t>In </a:t>
            </a:r>
            <a:r>
              <a:rPr lang="en-CA" sz="1350" dirty="0"/>
              <a:t>principle, Agile really does borrow from the great parts of the </a:t>
            </a:r>
            <a:r>
              <a:rPr lang="en-CA" sz="1350" dirty="0" smtClean="0"/>
              <a:t>pre-internet </a:t>
            </a:r>
            <a:r>
              <a:rPr lang="en-CA" sz="1350" dirty="0"/>
              <a:t>era by allowing people to focus on fewer tasks, at least conceptually. It is supposed to reduce the wasted time and leave people alone to produce value. </a:t>
            </a:r>
          </a:p>
          <a:p>
            <a:pPr>
              <a:spcAft>
                <a:spcPts val="1200"/>
              </a:spcAft>
              <a:buNone/>
            </a:pPr>
            <a:r>
              <a:rPr lang="en-CA" sz="1350" b="1" dirty="0"/>
              <a:t>Sadly, that “leave people alone” pendulum has swung too far.</a:t>
            </a:r>
            <a:endParaRPr lang="en-CA" sz="1350" dirty="0"/>
          </a:p>
          <a:p>
            <a:pPr>
              <a:spcAft>
                <a:spcPts val="1200"/>
              </a:spcAft>
              <a:buNone/>
            </a:pPr>
            <a:r>
              <a:rPr lang="en-CA" sz="1350" dirty="0"/>
              <a:t>The executive decision maker still wants to know </a:t>
            </a:r>
            <a:r>
              <a:rPr lang="en-CA" sz="1350" i="1" dirty="0"/>
              <a:t>what you’re doing, when it’s going to be done, and what it’s going to cost. </a:t>
            </a:r>
            <a:r>
              <a:rPr lang="en-CA" sz="1350" dirty="0"/>
              <a:t>For the Agile purist, the answers are, respectively: </a:t>
            </a:r>
            <a:r>
              <a:rPr lang="en-CA" sz="1350" i="1" dirty="0"/>
              <a:t>W</a:t>
            </a:r>
            <a:r>
              <a:rPr lang="en-CA" sz="1350" i="1" dirty="0" smtClean="0"/>
              <a:t>hatever </a:t>
            </a:r>
            <a:r>
              <a:rPr lang="en-CA" sz="1350" i="1" dirty="0"/>
              <a:t>we decide in sprint planning; whenever you tell us to stop, and; whatever it has costed when we stop</a:t>
            </a:r>
            <a:r>
              <a:rPr lang="en-CA" sz="1350" dirty="0"/>
              <a:t>. </a:t>
            </a:r>
            <a:endParaRPr lang="en-CA" sz="1350" dirty="0" smtClean="0"/>
          </a:p>
          <a:p>
            <a:pPr>
              <a:spcAft>
                <a:spcPts val="1200"/>
              </a:spcAft>
              <a:buNone/>
            </a:pPr>
            <a:r>
              <a:rPr lang="en-CA" sz="1350" b="1" dirty="0" smtClean="0"/>
              <a:t>This </a:t>
            </a:r>
            <a:r>
              <a:rPr lang="en-CA" sz="1350" b="1" dirty="0"/>
              <a:t>is not making Agile a popular conversation topic among affected </a:t>
            </a:r>
            <a:r>
              <a:rPr lang="en-CA" sz="1350" b="1" dirty="0" smtClean="0"/>
              <a:t>executives.</a:t>
            </a:r>
            <a:endParaRPr lang="en-CA" sz="1350" b="1" dirty="0"/>
          </a:p>
        </p:txBody>
      </p:sp>
      <p:grpSp>
        <p:nvGrpSpPr>
          <p:cNvPr id="17" name="Group 16"/>
          <p:cNvGrpSpPr/>
          <p:nvPr/>
        </p:nvGrpSpPr>
        <p:grpSpPr>
          <a:xfrm>
            <a:off x="5737044" y="2081206"/>
            <a:ext cx="3243264" cy="1673869"/>
            <a:chOff x="5737044" y="4367702"/>
            <a:chExt cx="3243264" cy="1673869"/>
          </a:xfrm>
          <a:effectLst>
            <a:outerShdw blurRad="50800" dist="38100" dir="2700000" algn="tl" rotWithShape="0">
              <a:prstClr val="black">
                <a:alpha val="40000"/>
              </a:prstClr>
            </a:outerShdw>
          </a:effectLst>
        </p:grpSpPr>
        <p:sp>
          <p:nvSpPr>
            <p:cNvPr id="23" name="Rectangle 4"/>
            <p:cNvSpPr/>
            <p:nvPr/>
          </p:nvSpPr>
          <p:spPr>
            <a:xfrm>
              <a:off x="5737044" y="4922159"/>
              <a:ext cx="3243264" cy="1119412"/>
            </a:xfrm>
            <a:prstGeom prst="rect">
              <a:avLst/>
            </a:prstGeom>
            <a:solidFill>
              <a:srgbClr val="FFFFF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spcAft>
                  <a:spcPts val="600"/>
                </a:spcAft>
              </a:pPr>
              <a:r>
                <a:rPr lang="en-CA" sz="1300" b="1" dirty="0" smtClean="0">
                  <a:solidFill>
                    <a:schemeClr val="tx1"/>
                  </a:solidFill>
                </a:rPr>
                <a:t>Three-quarters of CIOs </a:t>
              </a:r>
              <a:r>
                <a:rPr lang="en-CA" sz="1300" dirty="0">
                  <a:solidFill>
                    <a:schemeClr val="tx1"/>
                  </a:solidFill>
                </a:rPr>
                <a:t>surveyed </a:t>
              </a:r>
              <a:r>
                <a:rPr lang="en-CA" sz="1300" dirty="0" smtClean="0">
                  <a:solidFill>
                    <a:schemeClr val="tx1"/>
                  </a:solidFill>
                </a:rPr>
                <a:t>in the US and the UK said </a:t>
              </a:r>
              <a:r>
                <a:rPr lang="en-CA" sz="1300" dirty="0">
                  <a:solidFill>
                    <a:schemeClr val="tx1"/>
                  </a:solidFill>
                </a:rPr>
                <a:t>they were no longer prepared to defend </a:t>
              </a:r>
              <a:r>
                <a:rPr lang="en-CA" sz="1300" dirty="0" smtClean="0">
                  <a:solidFill>
                    <a:schemeClr val="tx1"/>
                  </a:solidFill>
                </a:rPr>
                <a:t>Agile to the business. </a:t>
              </a:r>
              <a:r>
                <a:rPr lang="en-CA" sz="1300" dirty="0">
                  <a:solidFill>
                    <a:schemeClr val="tx1"/>
                  </a:solidFill>
                </a:rPr>
                <a:t>Half said they now think of agile as “an IT </a:t>
              </a:r>
              <a:r>
                <a:rPr lang="en-CA" sz="1300" dirty="0" smtClean="0">
                  <a:solidFill>
                    <a:schemeClr val="tx1"/>
                  </a:solidFill>
                </a:rPr>
                <a:t>fad.” </a:t>
              </a:r>
            </a:p>
            <a:p>
              <a:pPr algn="r"/>
              <a:r>
                <a:rPr lang="en-CA" sz="1100" dirty="0">
                  <a:solidFill>
                    <a:srgbClr val="333333"/>
                  </a:solidFill>
                </a:rPr>
                <a:t>– </a:t>
              </a:r>
              <a:r>
                <a:rPr lang="en-CA" sz="1100" dirty="0" smtClean="0">
                  <a:solidFill>
                    <a:schemeClr val="tx1"/>
                  </a:solidFill>
                </a:rPr>
                <a:t>Angel, 2017</a:t>
              </a:r>
              <a:endParaRPr lang="en-CA" sz="1100" dirty="0">
                <a:solidFill>
                  <a:schemeClr val="tx1"/>
                </a:solidFill>
              </a:endParaRPr>
            </a:p>
          </p:txBody>
        </p:sp>
        <p:sp>
          <p:nvSpPr>
            <p:cNvPr id="24" name="Rectangle 4"/>
            <p:cNvSpPr/>
            <p:nvPr/>
          </p:nvSpPr>
          <p:spPr>
            <a:xfrm>
              <a:off x="5737044" y="4367702"/>
              <a:ext cx="3243264" cy="545029"/>
            </a:xfrm>
            <a:prstGeom prst="rect">
              <a:avLst/>
            </a:prstGeom>
            <a:solidFill>
              <a:schemeClr val="accent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CA" b="1" dirty="0" smtClean="0">
                  <a:solidFill>
                    <a:schemeClr val="bg1"/>
                  </a:solidFill>
                </a:rPr>
                <a:t>Three-quarters of CIOs</a:t>
              </a:r>
              <a:endParaRPr lang="en-CA" b="1" dirty="0">
                <a:solidFill>
                  <a:schemeClr val="bg1"/>
                </a:solidFill>
              </a:endParaRPr>
            </a:p>
          </p:txBody>
        </p:sp>
      </p:grpSp>
      <p:grpSp>
        <p:nvGrpSpPr>
          <p:cNvPr id="27" name="Group 26"/>
          <p:cNvGrpSpPr/>
          <p:nvPr/>
        </p:nvGrpSpPr>
        <p:grpSpPr>
          <a:xfrm>
            <a:off x="5737044" y="3984882"/>
            <a:ext cx="3243264" cy="2251308"/>
            <a:chOff x="5760876" y="2081206"/>
            <a:chExt cx="3243264" cy="2251308"/>
          </a:xfrm>
        </p:grpSpPr>
        <p:sp>
          <p:nvSpPr>
            <p:cNvPr id="22" name="Rectangle 21"/>
            <p:cNvSpPr/>
            <p:nvPr/>
          </p:nvSpPr>
          <p:spPr>
            <a:xfrm>
              <a:off x="5760876" y="2081206"/>
              <a:ext cx="3243264" cy="2251308"/>
            </a:xfrm>
            <a:prstGeom prst="rect">
              <a:avLst/>
            </a:prstGeom>
            <a:solidFill>
              <a:srgbClr val="FDFDFE"/>
            </a:solidFill>
          </p:spPr>
          <p:txBody>
            <a:bodyPr wrap="square">
              <a:noAutofit/>
            </a:bodyPr>
            <a:lstStyle/>
            <a:p>
              <a:pPr indent="282575">
                <a:spcAft>
                  <a:spcPts val="600"/>
                </a:spcAft>
              </a:pPr>
              <a:r>
                <a:rPr lang="en-CA" sz="1400" i="1" dirty="0" smtClean="0">
                  <a:latin typeface="+mj-lt"/>
                </a:rPr>
                <a:t>[in Agile] individual </a:t>
              </a:r>
              <a:r>
                <a:rPr lang="en-CA" sz="1400" i="1" dirty="0">
                  <a:latin typeface="+mj-lt"/>
                </a:rPr>
                <a:t>engineers are rewarded or punished solely based on the optics of the current two-week “sprint”, meaning that no one looks out five “sprints” ahead. Agile is just one mindless, near-sighted “sprint” after another: no progress, no improvement, just ticket after ticket after ticket</a:t>
              </a:r>
              <a:r>
                <a:rPr lang="en-CA" sz="1400" i="1" dirty="0" smtClean="0">
                  <a:latin typeface="+mj-lt"/>
                </a:rPr>
                <a:t>.</a:t>
              </a:r>
            </a:p>
            <a:p>
              <a:pPr indent="347663" algn="r"/>
              <a:r>
                <a:rPr lang="en-CA" sz="1100" dirty="0">
                  <a:solidFill>
                    <a:srgbClr val="333333"/>
                  </a:solidFill>
                </a:rPr>
                <a:t>– </a:t>
              </a:r>
              <a:r>
                <a:rPr lang="en-CA" sz="1100" dirty="0" smtClean="0"/>
                <a:t>Michael O. Church, 2015</a:t>
              </a:r>
              <a:endParaRPr lang="en-CA" sz="1050" dirty="0"/>
            </a:p>
          </p:txBody>
        </p:sp>
        <p:pic>
          <p:nvPicPr>
            <p:cNvPr id="25" name="Picture 106"/>
            <p:cNvPicPr>
              <a:picLocks noChangeAspect="1"/>
            </p:cNvPicPr>
            <p:nvPr/>
          </p:nvPicPr>
          <p:blipFill>
            <a:blip r:embed="rId4">
              <a:duotone>
                <a:schemeClr val="accent1">
                  <a:shade val="45000"/>
                  <a:satMod val="135000"/>
                </a:schemeClr>
                <a:prstClr val="white"/>
              </a:duotone>
            </a:blip>
            <a:stretch>
              <a:fillRect/>
            </a:stretch>
          </p:blipFill>
          <p:spPr>
            <a:xfrm>
              <a:off x="6765680" y="3792233"/>
              <a:ext cx="376411" cy="341558"/>
            </a:xfrm>
            <a:prstGeom prst="rect">
              <a:avLst/>
            </a:prstGeom>
            <a:noFill/>
            <a:ln>
              <a:noFill/>
            </a:ln>
          </p:spPr>
        </p:pic>
        <p:pic>
          <p:nvPicPr>
            <p:cNvPr id="26" name="Picture 107"/>
            <p:cNvPicPr>
              <a:picLocks noChangeAspect="1"/>
            </p:cNvPicPr>
            <p:nvPr/>
          </p:nvPicPr>
          <p:blipFill>
            <a:blip r:embed="rId5">
              <a:duotone>
                <a:schemeClr val="accent1">
                  <a:shade val="45000"/>
                  <a:satMod val="135000"/>
                </a:schemeClr>
                <a:prstClr val="white"/>
              </a:duotone>
            </a:blip>
            <a:stretch>
              <a:fillRect/>
            </a:stretch>
          </p:blipFill>
          <p:spPr>
            <a:xfrm>
              <a:off x="5802929" y="2101751"/>
              <a:ext cx="347502" cy="249958"/>
            </a:xfrm>
            <a:prstGeom prst="rect">
              <a:avLst/>
            </a:prstGeom>
            <a:noFill/>
            <a:ln>
              <a:noFill/>
            </a:ln>
          </p:spPr>
        </p:pic>
      </p:grpSp>
      <p:sp>
        <p:nvSpPr>
          <p:cNvPr id="18" name="Rectangle 17"/>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67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BAC2"/>
        </a:solidFill>
        <a:effectLst/>
      </p:bgPr>
    </p:bg>
    <p:spTree>
      <p:nvGrpSpPr>
        <p:cNvPr id="1" name=""/>
        <p:cNvGrpSpPr/>
        <p:nvPr/>
      </p:nvGrpSpPr>
      <p:grpSpPr>
        <a:xfrm>
          <a:off x="0" y="0"/>
          <a:ext cx="0" cy="0"/>
          <a:chOff x="0" y="0"/>
          <a:chExt cx="0" cy="0"/>
        </a:xfrm>
      </p:grpSpPr>
      <p:sp>
        <p:nvSpPr>
          <p:cNvPr id="12" name="Isosceles Triangle 11"/>
          <p:cNvSpPr/>
          <p:nvPr/>
        </p:nvSpPr>
        <p:spPr>
          <a:xfrm rot="9860334">
            <a:off x="4734458" y="1999352"/>
            <a:ext cx="2720835" cy="1968784"/>
          </a:xfrm>
          <a:prstGeom prst="triangle">
            <a:avLst/>
          </a:prstGeom>
          <a:solidFill>
            <a:srgbClr val="BCC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37980" y="1844137"/>
            <a:ext cx="3006019" cy="4678044"/>
          </a:xfrm>
          <a:prstGeom prst="rect">
            <a:avLst/>
          </a:prstGeom>
        </p:spPr>
      </p:pic>
      <p:sp>
        <p:nvSpPr>
          <p:cNvPr id="2" name="Title 1"/>
          <p:cNvSpPr>
            <a:spLocks noGrp="1"/>
          </p:cNvSpPr>
          <p:nvPr>
            <p:ph type="title"/>
          </p:nvPr>
        </p:nvSpPr>
        <p:spPr/>
        <p:txBody>
          <a:bodyPr/>
          <a:lstStyle/>
          <a:p>
            <a:pPr>
              <a:spcAft>
                <a:spcPts val="600"/>
              </a:spcAft>
            </a:pPr>
            <a:r>
              <a:rPr lang="en-CA" dirty="0" smtClean="0"/>
              <a:t>While firmer project commitments are needed, portfolio </a:t>
            </a:r>
            <a:r>
              <a:rPr lang="en-CA" dirty="0"/>
              <a:t>leaders should </a:t>
            </a:r>
            <a:r>
              <a:rPr lang="en-CA" dirty="0" smtClean="0"/>
              <a:t>also demand </a:t>
            </a:r>
            <a:r>
              <a:rPr lang="en-CA" dirty="0"/>
              <a:t>a more </a:t>
            </a:r>
            <a:r>
              <a:rPr lang="en-CA" dirty="0" smtClean="0"/>
              <a:t>engaged executive layer</a:t>
            </a:r>
            <a:endParaRPr lang="en-CA" dirty="0"/>
          </a:p>
        </p:txBody>
      </p:sp>
      <p:sp>
        <p:nvSpPr>
          <p:cNvPr id="14" name="Isosceles Triangle 13"/>
          <p:cNvSpPr/>
          <p:nvPr/>
        </p:nvSpPr>
        <p:spPr>
          <a:xfrm rot="10424244">
            <a:off x="3524014" y="1306109"/>
            <a:ext cx="2720835" cy="1507334"/>
          </a:xfrm>
          <a:prstGeom prst="triangle">
            <a:avLst/>
          </a:prstGeom>
          <a:solidFill>
            <a:srgbClr val="BCC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p:nvSpPr>
        <p:spPr>
          <a:xfrm>
            <a:off x="4766209" y="1325494"/>
            <a:ext cx="3966585" cy="947589"/>
          </a:xfrm>
          <a:prstGeom prst="rect">
            <a:avLst/>
          </a:prstGeom>
          <a:solidFill>
            <a:srgbClr val="BCC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p:nvPr/>
        </p:nvSpPr>
        <p:spPr>
          <a:xfrm>
            <a:off x="0" y="1112617"/>
            <a:ext cx="9144000" cy="731520"/>
          </a:xfrm>
          <a:prstGeom prst="rect">
            <a:avLst/>
          </a:prstGeom>
          <a:solidFill>
            <a:schemeClr val="accent3"/>
          </a:solidFill>
        </p:spPr>
        <p:txBody>
          <a:bodyPr wrap="square" rIns="274320" anchor="ctr">
            <a:noAutofit/>
          </a:bodyPr>
          <a:lstStyle/>
          <a:p>
            <a:pPr marL="225425"/>
            <a:r>
              <a:rPr lang="en-CA" sz="1500" b="1" dirty="0" smtClean="0">
                <a:solidFill>
                  <a:srgbClr val="FFFFFF"/>
                </a:solidFill>
              </a:rPr>
              <a:t>A disengaged executive layer is a major barrier to mixed methodology portfolio success.  </a:t>
            </a:r>
            <a:endParaRPr lang="en-CA" sz="1400" b="1" dirty="0">
              <a:solidFill>
                <a:schemeClr val="bg1"/>
              </a:solidFill>
            </a:endParaRPr>
          </a:p>
        </p:txBody>
      </p:sp>
      <p:sp>
        <p:nvSpPr>
          <p:cNvPr id="20" name="TextBox 19"/>
          <p:cNvSpPr txBox="1"/>
          <p:nvPr/>
        </p:nvSpPr>
        <p:spPr>
          <a:xfrm>
            <a:off x="247644" y="2445164"/>
            <a:ext cx="6501113" cy="738664"/>
          </a:xfrm>
          <a:prstGeom prst="rect">
            <a:avLst/>
          </a:prstGeom>
          <a:noFill/>
        </p:spPr>
        <p:txBody>
          <a:bodyPr wrap="square" rtlCol="0">
            <a:spAutoFit/>
          </a:bodyPr>
          <a:lstStyle/>
          <a:p>
            <a:pPr>
              <a:spcAft>
                <a:spcPts val="600"/>
              </a:spcAft>
            </a:pPr>
            <a:r>
              <a:rPr lang="en-US" sz="1350" dirty="0" smtClean="0"/>
              <a:t>The </a:t>
            </a:r>
            <a:r>
              <a:rPr lang="en-US" sz="1350" dirty="0"/>
              <a:t>portfolio </a:t>
            </a:r>
            <a:r>
              <a:rPr lang="en-US" sz="1350" dirty="0" smtClean="0"/>
              <a:t>manager must </a:t>
            </a:r>
            <a:r>
              <a:rPr lang="en-US" sz="1350" dirty="0"/>
              <a:t>continually find a way to get those projects completed with the resources they have at their disposal, negotiating dates with the portfolio </a:t>
            </a:r>
            <a:r>
              <a:rPr lang="en-US" sz="1350" dirty="0" smtClean="0"/>
              <a:t>owners </a:t>
            </a:r>
            <a:r>
              <a:rPr lang="en-US" sz="1350" dirty="0"/>
              <a:t>based on their view of capacity</a:t>
            </a:r>
            <a:r>
              <a:rPr lang="en-US" sz="1350" dirty="0" smtClean="0"/>
              <a:t>.</a:t>
            </a:r>
          </a:p>
        </p:txBody>
      </p:sp>
      <p:sp>
        <p:nvSpPr>
          <p:cNvPr id="21" name="Rectangle 20"/>
          <p:cNvSpPr/>
          <p:nvPr/>
        </p:nvSpPr>
        <p:spPr>
          <a:xfrm>
            <a:off x="247644" y="1875970"/>
            <a:ext cx="6491584" cy="507831"/>
          </a:xfrm>
          <a:prstGeom prst="rect">
            <a:avLst/>
          </a:prstGeom>
        </p:spPr>
        <p:txBody>
          <a:bodyPr wrap="square">
            <a:spAutoFit/>
          </a:bodyPr>
          <a:lstStyle/>
          <a:p>
            <a:pPr>
              <a:spcAft>
                <a:spcPts val="1200"/>
              </a:spcAft>
            </a:pPr>
            <a:r>
              <a:rPr lang="en-US" sz="1350" b="1" dirty="0"/>
              <a:t>In a traditional portfolio, </a:t>
            </a:r>
            <a:r>
              <a:rPr lang="en-US" sz="1350" dirty="0"/>
              <a:t>the portfolio owners (CIO, steering committee, etc.) approve projects and passively await status updates on those projects. </a:t>
            </a:r>
          </a:p>
        </p:txBody>
      </p:sp>
      <p:sp>
        <p:nvSpPr>
          <p:cNvPr id="22" name="Rectangle 21"/>
          <p:cNvSpPr/>
          <p:nvPr/>
        </p:nvSpPr>
        <p:spPr>
          <a:xfrm>
            <a:off x="247644" y="3245191"/>
            <a:ext cx="6482056" cy="723275"/>
          </a:xfrm>
          <a:prstGeom prst="rect">
            <a:avLst/>
          </a:prstGeom>
        </p:spPr>
        <p:txBody>
          <a:bodyPr wrap="square">
            <a:spAutoFit/>
          </a:bodyPr>
          <a:lstStyle/>
          <a:p>
            <a:pPr>
              <a:spcAft>
                <a:spcPts val="600"/>
              </a:spcAft>
            </a:pPr>
            <a:r>
              <a:rPr lang="en-US" sz="1350" dirty="0" smtClean="0"/>
              <a:t>This is particularly complex when the portfolio managers don’t actually control the amount of time that the project teams spend on the projects</a:t>
            </a:r>
            <a:r>
              <a:rPr lang="en-CA" sz="1400" dirty="0">
                <a:solidFill>
                  <a:srgbClr val="333333"/>
                </a:solidFill>
              </a:rPr>
              <a:t> – </a:t>
            </a:r>
            <a:r>
              <a:rPr lang="en-US" sz="1350" dirty="0" smtClean="0"/>
              <a:t>which is largely the case across the industry.</a:t>
            </a:r>
            <a:endParaRPr lang="en-US" sz="1350" dirty="0"/>
          </a:p>
        </p:txBody>
      </p:sp>
      <p:sp>
        <p:nvSpPr>
          <p:cNvPr id="23" name="Rectangle 22"/>
          <p:cNvSpPr/>
          <p:nvPr/>
        </p:nvSpPr>
        <p:spPr>
          <a:xfrm>
            <a:off x="247644" y="4022134"/>
            <a:ext cx="6491584" cy="764937"/>
          </a:xfrm>
          <a:prstGeom prst="rect">
            <a:avLst/>
          </a:prstGeom>
        </p:spPr>
        <p:txBody>
          <a:bodyPr wrap="square">
            <a:noAutofit/>
          </a:bodyPr>
          <a:lstStyle/>
          <a:p>
            <a:pPr>
              <a:spcBef>
                <a:spcPts val="800"/>
              </a:spcBef>
              <a:spcAft>
                <a:spcPts val="1200"/>
              </a:spcAft>
            </a:pPr>
            <a:r>
              <a:rPr lang="en-US" sz="1350" dirty="0" smtClean="0"/>
              <a:t>After nearly three decades, this approach has largely resulted in portfolio owners approving too much work</a:t>
            </a:r>
            <a:r>
              <a:rPr lang="en-CA" sz="1400" dirty="0">
                <a:solidFill>
                  <a:srgbClr val="333333"/>
                </a:solidFill>
              </a:rPr>
              <a:t> – </a:t>
            </a:r>
            <a:r>
              <a:rPr lang="en-US" sz="1350" dirty="0" smtClean="0"/>
              <a:t>with throughput, quality, and employee morale suffering as a result.</a:t>
            </a:r>
            <a:endParaRPr lang="en-US" sz="1350" dirty="0"/>
          </a:p>
        </p:txBody>
      </p:sp>
      <p:grpSp>
        <p:nvGrpSpPr>
          <p:cNvPr id="40" name="Group 39"/>
          <p:cNvGrpSpPr/>
          <p:nvPr/>
        </p:nvGrpSpPr>
        <p:grpSpPr>
          <a:xfrm>
            <a:off x="266701" y="4822022"/>
            <a:ext cx="3115770" cy="1473581"/>
            <a:chOff x="5737044" y="4533519"/>
            <a:chExt cx="2492683" cy="1473581"/>
          </a:xfrm>
          <a:effectLst>
            <a:outerShdw blurRad="50800" dist="38100" dir="2700000" algn="tl" rotWithShape="0">
              <a:prstClr val="black">
                <a:alpha val="40000"/>
              </a:prstClr>
            </a:outerShdw>
          </a:effectLst>
        </p:grpSpPr>
        <p:sp>
          <p:nvSpPr>
            <p:cNvPr id="41" name="Rectangle 4"/>
            <p:cNvSpPr/>
            <p:nvPr/>
          </p:nvSpPr>
          <p:spPr>
            <a:xfrm>
              <a:off x="5737044" y="4977205"/>
              <a:ext cx="2492683" cy="1029895"/>
            </a:xfrm>
            <a:prstGeom prst="rect">
              <a:avLst/>
            </a:prstGeom>
            <a:solidFill>
              <a:srgbClr val="FFFFF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fontAlgn="base">
                <a:spcBef>
                  <a:spcPct val="0"/>
                </a:spcBef>
                <a:spcAft>
                  <a:spcPts val="800"/>
                </a:spcAft>
                <a:tabLst>
                  <a:tab pos="1828800" algn="l"/>
                </a:tabLst>
              </a:pPr>
              <a:r>
                <a:rPr lang="en-CA" sz="1300" b="1" dirty="0">
                  <a:solidFill>
                    <a:srgbClr val="333333"/>
                  </a:solidFill>
                </a:rPr>
                <a:t>Only 2% of Agile practitioners </a:t>
              </a:r>
              <a:r>
                <a:rPr lang="en-CA" sz="1300" dirty="0">
                  <a:solidFill>
                    <a:srgbClr val="333333"/>
                  </a:solidFill>
                </a:rPr>
                <a:t>feel that executives are knowledgeable about Agile practices. </a:t>
              </a:r>
            </a:p>
            <a:p>
              <a:pPr algn="r"/>
              <a:r>
                <a:rPr lang="en-CA" sz="1100" dirty="0">
                  <a:solidFill>
                    <a:srgbClr val="333333"/>
                  </a:solidFill>
                </a:rPr>
                <a:t>– </a:t>
              </a:r>
              <a:r>
                <a:rPr lang="en-CA" sz="1100" dirty="0" smtClean="0">
                  <a:solidFill>
                    <a:srgbClr val="333333"/>
                  </a:solidFill>
                </a:rPr>
                <a:t>McKendrick</a:t>
              </a:r>
              <a:r>
                <a:rPr lang="en-CA" sz="1100" dirty="0">
                  <a:solidFill>
                    <a:srgbClr val="333333"/>
                  </a:solidFill>
                </a:rPr>
                <a:t>, 2013</a:t>
              </a:r>
            </a:p>
          </p:txBody>
        </p:sp>
        <p:sp>
          <p:nvSpPr>
            <p:cNvPr id="42" name="Rectangle 4"/>
            <p:cNvSpPr/>
            <p:nvPr/>
          </p:nvSpPr>
          <p:spPr>
            <a:xfrm>
              <a:off x="5737044" y="4533519"/>
              <a:ext cx="2492683" cy="443686"/>
            </a:xfrm>
            <a:prstGeom prst="rect">
              <a:avLst/>
            </a:prstGeom>
            <a:solidFill>
              <a:schemeClr val="accent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CA" b="1" dirty="0" smtClean="0">
                  <a:solidFill>
                    <a:schemeClr val="bg1"/>
                  </a:solidFill>
                </a:rPr>
                <a:t>2% </a:t>
              </a:r>
              <a:r>
                <a:rPr lang="en-CA" sz="1200" b="1" dirty="0" smtClean="0">
                  <a:solidFill>
                    <a:schemeClr val="bg1"/>
                  </a:solidFill>
                </a:rPr>
                <a:t>of </a:t>
              </a:r>
              <a:r>
                <a:rPr lang="en-CA" sz="1200" b="1" dirty="0">
                  <a:solidFill>
                    <a:schemeClr val="bg1"/>
                  </a:solidFill>
                </a:rPr>
                <a:t>A</a:t>
              </a:r>
              <a:r>
                <a:rPr lang="en-CA" sz="1200" b="1" dirty="0" smtClean="0">
                  <a:solidFill>
                    <a:schemeClr val="bg1"/>
                  </a:solidFill>
                </a:rPr>
                <a:t>gile practitioners</a:t>
              </a:r>
              <a:endParaRPr lang="en-CA" sz="1200" b="1" dirty="0">
                <a:solidFill>
                  <a:schemeClr val="bg1"/>
                </a:solidFill>
              </a:endParaRPr>
            </a:p>
          </p:txBody>
        </p:sp>
      </p:grpSp>
      <p:grpSp>
        <p:nvGrpSpPr>
          <p:cNvPr id="50" name="Group 49"/>
          <p:cNvGrpSpPr/>
          <p:nvPr/>
        </p:nvGrpSpPr>
        <p:grpSpPr>
          <a:xfrm>
            <a:off x="3584772" y="4822022"/>
            <a:ext cx="3118104" cy="1473581"/>
            <a:chOff x="5737044" y="4533519"/>
            <a:chExt cx="2492683" cy="1473581"/>
          </a:xfrm>
          <a:effectLst>
            <a:outerShdw blurRad="50800" dist="38100" dir="2700000" algn="tl" rotWithShape="0">
              <a:prstClr val="black">
                <a:alpha val="40000"/>
              </a:prstClr>
            </a:outerShdw>
          </a:effectLst>
        </p:grpSpPr>
        <p:sp>
          <p:nvSpPr>
            <p:cNvPr id="51" name="Rectangle 4"/>
            <p:cNvSpPr/>
            <p:nvPr/>
          </p:nvSpPr>
          <p:spPr>
            <a:xfrm>
              <a:off x="5737044" y="4977205"/>
              <a:ext cx="2492683" cy="1029895"/>
            </a:xfrm>
            <a:prstGeom prst="rect">
              <a:avLst/>
            </a:prstGeom>
            <a:solidFill>
              <a:srgbClr val="FFFFF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lvl="0">
                <a:spcAft>
                  <a:spcPts val="800"/>
                </a:spcAft>
                <a:defRPr/>
              </a:pPr>
              <a:r>
                <a:rPr lang="en-CA" sz="1300" kern="0" dirty="0">
                  <a:solidFill>
                    <a:srgbClr val="333333"/>
                  </a:solidFill>
                  <a:ea typeface="Roboto" panose="02000000000000000000" pitchFamily="2" charset="0"/>
                </a:rPr>
                <a:t>A clash between business culture and Agile values was blamed in </a:t>
              </a:r>
              <a:r>
                <a:rPr lang="en-CA" sz="1300" b="1" kern="0" dirty="0">
                  <a:solidFill>
                    <a:srgbClr val="333333"/>
                  </a:solidFill>
                  <a:ea typeface="Roboto" panose="02000000000000000000" pitchFamily="2" charset="0"/>
                </a:rPr>
                <a:t>63% of failed Agile implementations</a:t>
              </a:r>
              <a:r>
                <a:rPr lang="en-CA" sz="1300" kern="0" dirty="0">
                  <a:solidFill>
                    <a:srgbClr val="333333"/>
                  </a:solidFill>
                  <a:ea typeface="Roboto" panose="02000000000000000000" pitchFamily="2" charset="0"/>
                </a:rPr>
                <a:t>. </a:t>
              </a:r>
              <a:endParaRPr lang="en-CA" sz="1300" kern="0" baseline="30000" dirty="0">
                <a:solidFill>
                  <a:srgbClr val="333333"/>
                </a:solidFill>
                <a:ea typeface="Roboto" panose="02000000000000000000" pitchFamily="2" charset="0"/>
              </a:endParaRPr>
            </a:p>
            <a:p>
              <a:pPr algn="r"/>
              <a:r>
                <a:rPr lang="en-CA" sz="1100" dirty="0">
                  <a:solidFill>
                    <a:srgbClr val="333333"/>
                  </a:solidFill>
                </a:rPr>
                <a:t>– VersionOne, 2017</a:t>
              </a:r>
            </a:p>
            <a:p>
              <a:pPr algn="r"/>
              <a:endParaRPr lang="en-CA" sz="1100" i="1" dirty="0">
                <a:solidFill>
                  <a:srgbClr val="333333"/>
                </a:solidFill>
              </a:endParaRPr>
            </a:p>
          </p:txBody>
        </p:sp>
        <p:sp>
          <p:nvSpPr>
            <p:cNvPr id="53" name="Rectangle 4"/>
            <p:cNvSpPr/>
            <p:nvPr/>
          </p:nvSpPr>
          <p:spPr>
            <a:xfrm>
              <a:off x="5737044" y="4533519"/>
              <a:ext cx="2492683" cy="443686"/>
            </a:xfrm>
            <a:prstGeom prst="rect">
              <a:avLst/>
            </a:prstGeom>
            <a:solidFill>
              <a:schemeClr val="accent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algn="ctr"/>
              <a:r>
                <a:rPr lang="en-CA" b="1" dirty="0" smtClean="0">
                  <a:solidFill>
                    <a:schemeClr val="bg1"/>
                  </a:solidFill>
                </a:rPr>
                <a:t>63% </a:t>
              </a:r>
              <a:r>
                <a:rPr lang="en-CA" sz="1200" b="1" dirty="0" smtClean="0">
                  <a:solidFill>
                    <a:schemeClr val="bg1"/>
                  </a:solidFill>
                </a:rPr>
                <a:t>of failed Agile implementations</a:t>
              </a:r>
              <a:endParaRPr lang="en-CA" sz="1200" b="1" dirty="0">
                <a:solidFill>
                  <a:schemeClr val="bg1"/>
                </a:solidFill>
              </a:endParaRPr>
            </a:p>
          </p:txBody>
        </p:sp>
      </p:grpSp>
      <p:sp>
        <p:nvSpPr>
          <p:cNvPr id="18" name="Rectangle 17"/>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498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9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2312</Words>
  <Application>Microsoft Office PowerPoint</Application>
  <PresentationFormat>On-screen Show (4:3)</PresentationFormat>
  <Paragraphs>191</Paragraphs>
  <Slides>12</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1" baseType="lpstr">
      <vt:lpstr>Arial</vt:lpstr>
      <vt:lpstr>Calibri</vt:lpstr>
      <vt:lpstr>Georgia</vt:lpstr>
      <vt:lpstr>Roboto</vt:lpstr>
      <vt:lpstr>Roboto Slab Bold</vt:lpstr>
      <vt:lpstr>Wingdings</vt:lpstr>
      <vt:lpstr>Theme1</vt:lpstr>
      <vt:lpstr>9_Theme1</vt:lpstr>
      <vt:lpstr>PowerPoint Presentation</vt:lpstr>
      <vt:lpstr>PowerPoint Presentation</vt:lpstr>
      <vt:lpstr>Our understanding of the problem</vt:lpstr>
      <vt:lpstr>Executive summary</vt:lpstr>
      <vt:lpstr>As project methodologies morph and proliferate, PMOs are increasingly struggling to make sense of the whole</vt:lpstr>
      <vt:lpstr>The proliferation of mixed methodology portfolios can be attributed to the rise of Agile, but Agile isn’t the whole story </vt:lpstr>
      <vt:lpstr>Bottom-up driven mixed methodology portfolios are failing the executive layer</vt:lpstr>
      <vt:lpstr>Corporate leaders are starting to push back against portfolio chaos</vt:lpstr>
      <vt:lpstr>While firmer project commitments are needed, portfolio leaders should also demand a more engaged executive layer</vt:lpstr>
      <vt:lpstr>Projects don’t get done by approvals; they get done through effective stewardship of the organization’s resources</vt:lpstr>
      <vt:lpstr>Get project teams and decision makers in sync with right-sized yet firm project standards</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2018-06-26T14:15:03Z</dcterms:created>
  <dcterms:modified xsi:type="dcterms:W3CDTF">2018-07-23T17:41:01Z</dcterms:modified>
</cp:coreProperties>
</file>