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5" r:id="rId1"/>
  </p:sldMasterIdLst>
  <p:notesMasterIdLst>
    <p:notesMasterId r:id="rId14"/>
  </p:notesMasterIdLst>
  <p:handoutMasterIdLst>
    <p:handoutMasterId r:id="rId15"/>
  </p:handoutMasterIdLst>
  <p:sldIdLst>
    <p:sldId id="679" r:id="rId2"/>
    <p:sldId id="403" r:id="rId3"/>
    <p:sldId id="399" r:id="rId4"/>
    <p:sldId id="407" r:id="rId5"/>
    <p:sldId id="393" r:id="rId6"/>
    <p:sldId id="521" r:id="rId7"/>
    <p:sldId id="522" r:id="rId8"/>
    <p:sldId id="475" r:id="rId9"/>
    <p:sldId id="476" r:id="rId10"/>
    <p:sldId id="477" r:id="rId11"/>
    <p:sldId id="478" r:id="rId12"/>
    <p:sldId id="680" r:id="rId13"/>
  </p:sldIdLst>
  <p:sldSz cx="9144000" cy="6858000" type="screen4x3"/>
  <p:notesSz cx="6858000" cy="9144000"/>
  <p:custShowLst>
    <p:custShow name="Custom Show 1" id="0">
      <p:sldLst/>
    </p:custShow>
  </p:custShowLst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304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7D08"/>
    <a:srgbClr val="A24130"/>
    <a:srgbClr val="007698"/>
    <a:srgbClr val="5A7D5C"/>
    <a:srgbClr val="333333"/>
    <a:srgbClr val="000000"/>
    <a:srgbClr val="29475F"/>
    <a:srgbClr val="D9A210"/>
    <a:srgbClr val="95ABB9"/>
    <a:srgbClr val="264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8464" autoAdjust="0"/>
    <p:restoredTop sz="96586" autoAdjust="0"/>
  </p:normalViewPr>
  <p:slideViewPr>
    <p:cSldViewPr snapToGrid="0">
      <p:cViewPr varScale="1">
        <p:scale>
          <a:sx n="118" d="100"/>
          <a:sy n="118" d="100"/>
        </p:scale>
        <p:origin x="21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00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69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06EA4-D462-4253-8FC7-D35175043F19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DA24A-F480-4AA7-ACF1-F7D1E577F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09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1B6C9-DAE3-4E7B-AB3C-9473EC02D78D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1ACBD-245E-4A24-AC78-063168A8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9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382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939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220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tags" Target="../tags/tag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GuidedImplementations@infotech.com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6090047"/>
            <a:ext cx="6696236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CA" sz="800" dirty="0">
                <a:solidFill>
                  <a:srgbClr val="ADB7C3"/>
                </a:solidFill>
              </a:rPr>
              <a:t>Info-Tech Research Group, Inc. Is a global leader in providing IT research and advice.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Info-Tech’s products and services combine actionable insight and relevant advice with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ready-to-use tools and templates that cover the full spectrum of IT concerns.</a:t>
            </a:r>
            <a:br>
              <a:rPr lang="en-CA" sz="800" dirty="0">
                <a:solidFill>
                  <a:srgbClr val="ADB7C3"/>
                </a:solidFill>
              </a:rPr>
            </a:br>
            <a:r>
              <a:rPr lang="en-CA" sz="800" dirty="0">
                <a:solidFill>
                  <a:srgbClr val="ADB7C3"/>
                </a:solidFill>
              </a:rPr>
              <a:t>© 1997-2014 Info-Tech Research Group Inc.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696236" y="6090047"/>
            <a:ext cx="2447764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CA" sz="800" dirty="0">
              <a:solidFill>
                <a:srgbClr val="ADB7C3"/>
              </a:solidFill>
            </a:endParaRPr>
          </a:p>
        </p:txBody>
      </p:sp>
      <p:pic>
        <p:nvPicPr>
          <p:cNvPr id="32" name="Picture 31" descr="Info-Tech_Logo_2013-On-Screen-WHITE(transparent-background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6309320"/>
            <a:ext cx="1697008" cy="339401"/>
          </a:xfrm>
          <a:prstGeom prst="rect">
            <a:avLst/>
          </a:prstGeom>
        </p:spPr>
      </p:pic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</p:spTree>
    <p:extLst>
      <p:ext uri="{BB962C8B-B14F-4D97-AF65-F5344CB8AC3E}">
        <p14:creationId xmlns:p14="http://schemas.microsoft.com/office/powerpoint/2010/main" val="3544028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mall 1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1455" y="3323354"/>
            <a:ext cx="8615844" cy="320040"/>
          </a:xfrm>
          <a:solidFill>
            <a:srgbClr val="D9A2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612662" y="1210647"/>
            <a:ext cx="4267532" cy="320040"/>
          </a:xfr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57727" y="1210647"/>
            <a:ext cx="4267532" cy="320040"/>
          </a:xfrm>
          <a:solidFill>
            <a:srgbClr val="924E6B"/>
          </a:solidFill>
        </p:spPr>
        <p:txBody>
          <a:bodyPr/>
          <a:lstStyle>
            <a:lvl1pPr marL="0" indent="0">
              <a:buNone/>
              <a:defRPr lang="en-US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Two small sections, one large (Georgia, 24pt)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69541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4624106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261455" y="3643394"/>
            <a:ext cx="8615844" cy="2701259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063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tivity slide - Group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76668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Activity slide – Group activity (Georgia, 24pt)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57174" y="1419476"/>
            <a:ext cx="4002004" cy="3786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872227" y="1419476"/>
            <a:ext cx="4005072" cy="378618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Put a picture, text box, or insight box here.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65703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10611" t="14400" r="8358" b="4767"/>
          <a:stretch/>
        </p:blipFill>
        <p:spPr>
          <a:xfrm>
            <a:off x="8174830" y="420243"/>
            <a:ext cx="702469" cy="54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339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tivity Slide - White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76325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Activity slide – Whiteboard (Georgia, 24pt)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4872227" y="1419476"/>
            <a:ext cx="4005072" cy="3786187"/>
          </a:xfrm>
        </p:spPr>
        <p:txBody>
          <a:bodyPr/>
          <a:lstStyle/>
          <a:p>
            <a:r>
              <a:rPr lang="en-US" dirty="0" smtClean="0"/>
              <a:t>Put a picture, text box, or insight box here.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8531" r="19901" b="39093"/>
          <a:stretch/>
        </p:blipFill>
        <p:spPr>
          <a:xfrm>
            <a:off x="8102202" y="360947"/>
            <a:ext cx="796512" cy="71300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65703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57174" y="1419476"/>
            <a:ext cx="4002004" cy="3786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8531" r="19901" b="39093"/>
          <a:stretch/>
        </p:blipFill>
        <p:spPr>
          <a:xfrm>
            <a:off x="8102202" y="360947"/>
            <a:ext cx="796512" cy="71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640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ool Activity - First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entagon 14"/>
          <p:cNvSpPr/>
          <p:nvPr userDrawn="1">
            <p:custDataLst>
              <p:tags r:id="rId1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– Tool (First Use) </a:t>
            </a:r>
            <a:endParaRPr lang="en-US" dirty="0"/>
          </a:p>
        </p:txBody>
      </p:sp>
      <p:sp>
        <p:nvSpPr>
          <p:cNvPr id="3" name="Pentagon 2"/>
          <p:cNvSpPr/>
          <p:nvPr>
            <p:custDataLst>
              <p:tags r:id="rId2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noFill/>
          <a:ln w="28575">
            <a:solidFill>
              <a:srgbClr val="D17D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grpSp>
        <p:nvGrpSpPr>
          <p:cNvPr id="4" name="Group 25"/>
          <p:cNvGrpSpPr/>
          <p:nvPr>
            <p:custDataLst>
              <p:tags r:id="rId3"/>
            </p:custDataLst>
          </p:nvPr>
        </p:nvGrpSpPr>
        <p:grpSpPr>
          <a:xfrm>
            <a:off x="4126861" y="5463937"/>
            <a:ext cx="875098" cy="849464"/>
            <a:chOff x="3375893" y="3714688"/>
            <a:chExt cx="815991" cy="792088"/>
          </a:xfrm>
          <a:solidFill>
            <a:schemeClr val="bg1">
              <a:lumMod val="85000"/>
            </a:schemeClr>
          </a:solidFill>
        </p:grpSpPr>
        <p:sp>
          <p:nvSpPr>
            <p:cNvPr id="5" name="Rounded Rectangle 4"/>
            <p:cNvSpPr/>
            <p:nvPr>
              <p:custDataLst>
                <p:tags r:id="rId5"/>
              </p:custDataLst>
            </p:nvPr>
          </p:nvSpPr>
          <p:spPr>
            <a:xfrm>
              <a:off x="3375893" y="3714688"/>
              <a:ext cx="815991" cy="79208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 descr="tool.wmf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8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grpFill/>
          </p:spPr>
        </p:pic>
      </p:grp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386364"/>
            <a:ext cx="3917950" cy="387905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385967"/>
            <a:ext cx="3711575" cy="387985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tool.w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4221165" y="5550742"/>
            <a:ext cx="679819" cy="659323"/>
          </a:xfrm>
          <a:prstGeom prst="rect">
            <a:avLst/>
          </a:prstGeom>
        </p:spPr>
      </p:pic>
      <p:sp>
        <p:nvSpPr>
          <p:cNvPr id="21" name="Rounded Rectangular Callout 20"/>
          <p:cNvSpPr/>
          <p:nvPr userDrawn="1"/>
        </p:nvSpPr>
        <p:spPr>
          <a:xfrm>
            <a:off x="793670" y="5621176"/>
            <a:ext cx="2700300" cy="875878"/>
          </a:xfrm>
          <a:prstGeom prst="wedgeRoundRectCallout">
            <a:avLst>
              <a:gd name="adj1" fmla="val 71150"/>
              <a:gd name="adj2" fmla="val -18338"/>
              <a:gd name="adj3" fmla="val 16667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333333">
                    <a:lumMod val="75000"/>
                  </a:srgbClr>
                </a:solidFill>
              </a:rPr>
              <a:t>Look for this icon at the bottom right of slides where recording data into the tool is required.</a:t>
            </a:r>
            <a:endParaRPr lang="en-US" sz="1400" dirty="0">
              <a:solidFill>
                <a:srgbClr val="333333">
                  <a:lumMod val="75000"/>
                </a:srgbClr>
              </a:solidFill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096265" y="5605766"/>
            <a:ext cx="3284538" cy="54927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[Worksheet Name]</a:t>
            </a:r>
            <a:endParaRPr lang="en-CA" sz="1400" b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513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ool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agon 12"/>
          <p:cNvSpPr/>
          <p:nvPr userDrawn="1">
            <p:custDataLst>
              <p:tags r:id="rId1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noFill/>
          <a:ln>
            <a:solidFill>
              <a:srgbClr val="D17D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Activity Slide - Tool</a:t>
            </a:r>
            <a:endParaRPr lang="en-US" dirty="0"/>
          </a:p>
        </p:txBody>
      </p:sp>
      <p:sp>
        <p:nvSpPr>
          <p:cNvPr id="3" name="Pentagon 2"/>
          <p:cNvSpPr/>
          <p:nvPr userDrawn="1">
            <p:custDataLst>
              <p:tags r:id="rId2"/>
            </p:custDataLst>
          </p:nvPr>
        </p:nvSpPr>
        <p:spPr>
          <a:xfrm>
            <a:off x="4734057" y="5528703"/>
            <a:ext cx="4143243" cy="719933"/>
          </a:xfrm>
          <a:prstGeom prst="homePlate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fontAlgn="base">
              <a:spcBef>
                <a:spcPct val="0"/>
              </a:spcBef>
              <a:spcAft>
                <a:spcPct val="0"/>
              </a:spcAft>
            </a:pPr>
            <a:endParaRPr lang="en-CA" sz="1400" b="1" dirty="0">
              <a:solidFill>
                <a:srgbClr val="FFFFFF"/>
              </a:solidFill>
            </a:endParaRPr>
          </a:p>
        </p:txBody>
      </p:sp>
      <p:grpSp>
        <p:nvGrpSpPr>
          <p:cNvPr id="4" name="Group 25"/>
          <p:cNvGrpSpPr/>
          <p:nvPr userDrawn="1">
            <p:custDataLst>
              <p:tags r:id="rId3"/>
            </p:custDataLst>
          </p:nvPr>
        </p:nvGrpSpPr>
        <p:grpSpPr>
          <a:xfrm>
            <a:off x="4126861" y="5463937"/>
            <a:ext cx="875098" cy="849464"/>
            <a:chOff x="3375893" y="3714688"/>
            <a:chExt cx="815991" cy="792088"/>
          </a:xfrm>
          <a:solidFill>
            <a:schemeClr val="bg1">
              <a:lumMod val="85000"/>
            </a:schemeClr>
          </a:solidFill>
        </p:grpSpPr>
        <p:sp>
          <p:nvSpPr>
            <p:cNvPr id="5" name="Rounded Rectangle 4"/>
            <p:cNvSpPr/>
            <p:nvPr>
              <p:custDataLst>
                <p:tags r:id="rId5"/>
              </p:custDataLst>
            </p:nvPr>
          </p:nvSpPr>
          <p:spPr>
            <a:xfrm>
              <a:off x="3375893" y="3714688"/>
              <a:ext cx="815991" cy="79208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 descr="tool.wmf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8" cstate="print"/>
            <a:stretch>
              <a:fillRect/>
            </a:stretch>
          </p:blipFill>
          <p:spPr>
            <a:xfrm>
              <a:off x="3463829" y="3795631"/>
              <a:ext cx="633902" cy="614790"/>
            </a:xfrm>
            <a:prstGeom prst="rect">
              <a:avLst/>
            </a:prstGeom>
            <a:grpFill/>
          </p:spPr>
        </p:pic>
      </p:grp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096265" y="5605766"/>
            <a:ext cx="3284538" cy="54927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dirty="0" smtClean="0">
                <a:solidFill>
                  <a:srgbClr val="FFFFFF"/>
                </a:solidFill>
              </a:rPr>
              <a:t>Record in Info-Tech’s [</a:t>
            </a:r>
            <a:r>
              <a:rPr lang="en-CA" sz="1400" i="1" dirty="0" smtClean="0">
                <a:solidFill>
                  <a:srgbClr val="FFFFFF"/>
                </a:solidFill>
              </a:rPr>
              <a:t>Tool Name] – [Worksheet Name]</a:t>
            </a:r>
            <a:endParaRPr lang="en-CA" sz="1400" b="1" dirty="0" smtClean="0">
              <a:solidFill>
                <a:srgbClr val="FFFFFF"/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779559" y="1386363"/>
            <a:ext cx="3917950" cy="387945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Tool Screenshot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415286" y="1385967"/>
            <a:ext cx="3711575" cy="3879850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tool.wmf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4221165" y="5550742"/>
            <a:ext cx="679819" cy="659323"/>
          </a:xfrm>
          <a:prstGeom prst="rect">
            <a:avLst/>
          </a:prstGeom>
        </p:spPr>
      </p:pic>
      <p:cxnSp>
        <p:nvCxnSpPr>
          <p:cNvPr id="20" name="Straight Connector 19"/>
          <p:cNvCxnSpPr/>
          <p:nvPr userDrawn="1"/>
        </p:nvCxnSpPr>
        <p:spPr>
          <a:xfrm>
            <a:off x="4472940" y="1489472"/>
            <a:ext cx="0" cy="3672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619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56640594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923966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269227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263211"/>
            <a:ext cx="4713222" cy="383015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410620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/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069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8467F19-37ED-40D2-9E7B-376A763F3ADD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C2F1A9-F775-41A6-B4B8-904D02488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78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sp>
        <p:nvSpPr>
          <p:cNvPr id="51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687148" y="4295384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12)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3919791" y="4307741"/>
            <a:ext cx="4436996" cy="1906138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4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14pt)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19791" y="3976699"/>
            <a:ext cx="2693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What’s in this Section: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7639" y="3976700"/>
            <a:ext cx="1025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>
                <a:solidFill>
                  <a:srgbClr val="333333"/>
                </a:solidFill>
              </a:rPr>
              <a:t>Sections: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749514" y="4311718"/>
            <a:ext cx="0" cy="1906138"/>
          </a:xfrm>
          <a:prstGeom prst="line">
            <a:avLst/>
          </a:prstGeom>
          <a:ln w="19050">
            <a:solidFill>
              <a:srgbClr val="294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49514" y="6217856"/>
            <a:ext cx="828137" cy="0"/>
          </a:xfrm>
          <a:prstGeom prst="line">
            <a:avLst/>
          </a:prstGeom>
          <a:ln w="19050">
            <a:solidFill>
              <a:srgbClr val="294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49514" y="4311718"/>
            <a:ext cx="828137" cy="0"/>
          </a:xfrm>
          <a:prstGeom prst="line">
            <a:avLst/>
          </a:prstGeom>
          <a:ln w="19050">
            <a:solidFill>
              <a:srgbClr val="2947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50241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892896"/>
            <a:ext cx="8627997" cy="43137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14851640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507593"/>
            <a:ext cx="4034665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26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507593"/>
            <a:ext cx="4032448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</p:spTree>
    <p:extLst>
      <p:ext uri="{BB962C8B-B14F-4D97-AF65-F5344CB8AC3E}">
        <p14:creationId xmlns:p14="http://schemas.microsoft.com/office/powerpoint/2010/main" val="1812869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507593"/>
            <a:ext cx="4034665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26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507593"/>
            <a:ext cx="4032448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</p:spTree>
    <p:extLst>
      <p:ext uri="{BB962C8B-B14F-4D97-AF65-F5344CB8AC3E}">
        <p14:creationId xmlns:p14="http://schemas.microsoft.com/office/powerpoint/2010/main" val="88855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507593"/>
            <a:ext cx="4034665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26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507593"/>
            <a:ext cx="4032448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</p:spTree>
    <p:extLst>
      <p:ext uri="{BB962C8B-B14F-4D97-AF65-F5344CB8AC3E}">
        <p14:creationId xmlns:p14="http://schemas.microsoft.com/office/powerpoint/2010/main" val="3274133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7908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ctivity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entagon 22"/>
          <p:cNvSpPr/>
          <p:nvPr/>
        </p:nvSpPr>
        <p:spPr>
          <a:xfrm>
            <a:off x="0" y="411616"/>
            <a:ext cx="863588" cy="538410"/>
          </a:xfrm>
          <a:prstGeom prst="homePlate">
            <a:avLst>
              <a:gd name="adj" fmla="val 37631"/>
            </a:avLst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63588" y="260648"/>
            <a:ext cx="8013712" cy="864096"/>
          </a:xfrm>
          <a:noFill/>
        </p:spPr>
        <p:txBody>
          <a:bodyPr/>
          <a:lstStyle>
            <a:lvl1pPr algn="l">
              <a:lnSpc>
                <a:spcPts val="2600"/>
              </a:lnSpc>
              <a:defRPr sz="24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5442"/>
            <a:ext cx="641268" cy="891556"/>
          </a:xfrm>
        </p:spPr>
        <p:txBody>
          <a:bodyPr anchor="ctr"/>
          <a:lstStyle>
            <a:lvl1pPr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1098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6703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is Designed For:</a:t>
            </a:r>
          </a:p>
        </p:txBody>
      </p:sp>
      <p:sp>
        <p:nvSpPr>
          <p:cNvPr id="9" name="Rectangle 8"/>
          <p:cNvSpPr/>
          <p:nvPr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/>
              <a:t>This Research Will Assist:</a:t>
            </a:r>
            <a:endParaRPr lang="en-US" sz="1400" b="1" dirty="0"/>
          </a:p>
        </p:txBody>
      </p:sp>
      <p:sp>
        <p:nvSpPr>
          <p:cNvPr id="13" name="Rectangle 12"/>
          <p:cNvSpPr/>
          <p:nvPr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This Research Will Help You:</a:t>
            </a:r>
          </a:p>
        </p:txBody>
      </p:sp>
      <p:sp>
        <p:nvSpPr>
          <p:cNvPr id="17" name="Text Placeholder 41"/>
          <p:cNvSpPr>
            <a:spLocks noGrp="1"/>
          </p:cNvSpPr>
          <p:nvPr>
            <p:ph type="body" sz="quarter" idx="26" hasCustomPrompt="1"/>
          </p:nvPr>
        </p:nvSpPr>
        <p:spPr>
          <a:xfrm>
            <a:off x="4835436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27" hasCustomPrompt="1"/>
          </p:nvPr>
        </p:nvSpPr>
        <p:spPr>
          <a:xfrm>
            <a:off x="246703" y="4252346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9" name="Text Placeholder 41"/>
          <p:cNvSpPr>
            <a:spLocks noGrp="1"/>
          </p:cNvSpPr>
          <p:nvPr>
            <p:ph type="body" sz="quarter" idx="28" hasCustomPrompt="1"/>
          </p:nvPr>
        </p:nvSpPr>
        <p:spPr>
          <a:xfrm>
            <a:off x="4830836" y="4248103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</a:t>
            </a:r>
            <a:r>
              <a:rPr lang="en-US" sz="1400" b="1" dirty="0" smtClean="0">
                <a:solidFill>
                  <a:srgbClr val="FFFFFF"/>
                </a:solidFill>
              </a:rPr>
              <a:t>Is </a:t>
            </a:r>
            <a:r>
              <a:rPr lang="en-US" sz="1400" b="1" dirty="0">
                <a:solidFill>
                  <a:srgbClr val="FFFFFF"/>
                </a:solidFill>
              </a:rPr>
              <a:t>Designed For: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251519" y="3928063"/>
            <a:ext cx="4041648" cy="320040"/>
          </a:xfrm>
          <a:prstGeom prst="rect">
            <a:avLst/>
          </a:prstGeom>
          <a:solidFill>
            <a:srgbClr val="5A7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/>
              <a:t>This Research Will Also Assist:</a:t>
            </a:r>
            <a:endParaRPr lang="en-US" sz="1400" b="1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840036" y="3928063"/>
            <a:ext cx="4041648" cy="320040"/>
          </a:xfrm>
          <a:prstGeom prst="rect">
            <a:avLst/>
          </a:prstGeom>
          <a:solidFill>
            <a:srgbClr val="5A7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This Research Will Help </a:t>
            </a:r>
            <a:r>
              <a:rPr lang="en-US" sz="1400" b="1" dirty="0" smtClean="0"/>
              <a:t>Them:</a:t>
            </a:r>
            <a:endParaRPr lang="en-US" sz="1400" b="1" dirty="0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246703" y="3602382"/>
            <a:ext cx="8634981" cy="2159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660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Executive Summary (Georgia, 24pt)</a:t>
            </a:r>
            <a:endParaRPr lang="en-US" dirty="0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255868" y="4125411"/>
            <a:ext cx="8640578" cy="461665"/>
            <a:chOff x="247848" y="4125411"/>
            <a:chExt cx="8640578" cy="461665"/>
          </a:xfrm>
        </p:grpSpPr>
        <p:sp>
          <p:nvSpPr>
            <p:cNvPr id="9" name="Rectangle 8"/>
            <p:cNvSpPr/>
            <p:nvPr userDrawn="1"/>
          </p:nvSpPr>
          <p:spPr>
            <a:xfrm>
              <a:off x="247848" y="4199835"/>
              <a:ext cx="8640578" cy="312818"/>
            </a:xfrm>
            <a:prstGeom prst="rect">
              <a:avLst/>
            </a:prstGeom>
            <a:solidFill>
              <a:srgbClr val="5A7D5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1400" b="1" dirty="0"/>
                <a:t>Resolution</a:t>
              </a:r>
            </a:p>
          </p:txBody>
        </p:sp>
        <p:sp>
          <p:nvSpPr>
            <p:cNvPr id="15" name="TextBox 14"/>
            <p:cNvSpPr txBox="1"/>
            <p:nvPr userDrawn="1"/>
          </p:nvSpPr>
          <p:spPr>
            <a:xfrm>
              <a:off x="8461706" y="4125411"/>
              <a:ext cx="426720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sym typeface="Wingdings" panose="05000000000000000000" pitchFamily="2" charset="2"/>
                </a:rPr>
                <a:t>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247848" y="1210905"/>
            <a:ext cx="5266944" cy="325508"/>
            <a:chOff x="277163" y="1210905"/>
            <a:chExt cx="5266944" cy="325508"/>
          </a:xfrm>
        </p:grpSpPr>
        <p:sp>
          <p:nvSpPr>
            <p:cNvPr id="13" name="Rectangle 12"/>
            <p:cNvSpPr/>
            <p:nvPr userDrawn="1"/>
          </p:nvSpPr>
          <p:spPr>
            <a:xfrm>
              <a:off x="277163" y="1210905"/>
              <a:ext cx="5266944" cy="320040"/>
            </a:xfrm>
            <a:prstGeom prst="rect">
              <a:avLst/>
            </a:prstGeom>
            <a:solidFill>
              <a:srgbClr val="A241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/>
                <a:t>Situation</a:t>
              </a:r>
              <a:endParaRPr lang="en-US" sz="1400" b="1" dirty="0"/>
            </a:p>
          </p:txBody>
        </p:sp>
        <p:sp>
          <p:nvSpPr>
            <p:cNvPr id="16" name="Isosceles Triangle 15"/>
            <p:cNvSpPr/>
            <p:nvPr userDrawn="1"/>
          </p:nvSpPr>
          <p:spPr>
            <a:xfrm>
              <a:off x="5223565" y="1254045"/>
              <a:ext cx="216694" cy="22383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 userDrawn="1"/>
          </p:nvSpPr>
          <p:spPr>
            <a:xfrm>
              <a:off x="5297384" y="1259414"/>
              <a:ext cx="690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A24130"/>
                  </a:solidFill>
                </a:rPr>
                <a:t>!</a:t>
              </a:r>
              <a:endParaRPr lang="en-US" sz="1200" dirty="0">
                <a:solidFill>
                  <a:srgbClr val="A24130"/>
                </a:solidFill>
              </a:endParaRPr>
            </a:p>
          </p:txBody>
        </p:sp>
      </p:grpSp>
      <p:grpSp>
        <p:nvGrpSpPr>
          <p:cNvPr id="24" name="Group 23"/>
          <p:cNvGrpSpPr/>
          <p:nvPr userDrawn="1"/>
        </p:nvGrpSpPr>
        <p:grpSpPr>
          <a:xfrm>
            <a:off x="247848" y="2639247"/>
            <a:ext cx="5266944" cy="369332"/>
            <a:chOff x="251520" y="2526953"/>
            <a:chExt cx="5266944" cy="369332"/>
          </a:xfrm>
        </p:grpSpPr>
        <p:sp>
          <p:nvSpPr>
            <p:cNvPr id="11" name="Rectangle 10"/>
            <p:cNvSpPr/>
            <p:nvPr userDrawn="1"/>
          </p:nvSpPr>
          <p:spPr>
            <a:xfrm>
              <a:off x="251520" y="2547450"/>
              <a:ext cx="5266944" cy="320040"/>
            </a:xfrm>
            <a:prstGeom prst="rect">
              <a:avLst/>
            </a:prstGeom>
            <a:solidFill>
              <a:srgbClr val="0076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400" b="1" dirty="0"/>
                <a:t>Complication</a:t>
              </a:r>
            </a:p>
          </p:txBody>
        </p:sp>
        <p:sp>
          <p:nvSpPr>
            <p:cNvPr id="18" name="TextBox 17"/>
            <p:cNvSpPr txBox="1"/>
            <p:nvPr userDrawn="1"/>
          </p:nvSpPr>
          <p:spPr>
            <a:xfrm>
              <a:off x="5177595" y="2526953"/>
              <a:ext cx="262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?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 Placeholder 19"/>
          <p:cNvSpPr>
            <a:spLocks noGrp="1"/>
          </p:cNvSpPr>
          <p:nvPr userDrawn="1">
            <p:ph type="body" sz="quarter" idx="10"/>
          </p:nvPr>
        </p:nvSpPr>
        <p:spPr>
          <a:xfrm>
            <a:off x="247848" y="1535364"/>
            <a:ext cx="5257800" cy="10789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1" name="Text Placeholder 19"/>
          <p:cNvSpPr>
            <a:spLocks noGrp="1"/>
          </p:cNvSpPr>
          <p:nvPr userDrawn="1">
            <p:ph type="body" sz="quarter" idx="11"/>
          </p:nvPr>
        </p:nvSpPr>
        <p:spPr>
          <a:xfrm>
            <a:off x="247848" y="2974004"/>
            <a:ext cx="5257800" cy="10769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 userDrawn="1">
            <p:ph type="body" sz="quarter" idx="12"/>
          </p:nvPr>
        </p:nvSpPr>
        <p:spPr>
          <a:xfrm>
            <a:off x="255868" y="4512653"/>
            <a:ext cx="8623607" cy="18084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5737241" y="1495997"/>
            <a:ext cx="3083231" cy="2523241"/>
          </a:xfr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>
              <a:defRPr lang="en-US" dirty="0">
                <a:solidFill>
                  <a:srgbClr val="333333"/>
                </a:solidFill>
              </a:defRPr>
            </a:lvl1pPr>
          </a:lstStyle>
          <a:p>
            <a:pPr marL="0" lvl="0" defTabSz="914400" latinLnBrk="0">
              <a:spcBef>
                <a:spcPct val="0"/>
              </a:spcBef>
            </a:pP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5736405" y="1210905"/>
            <a:ext cx="3084068" cy="285749"/>
            <a:chOff x="2267744" y="1844804"/>
            <a:chExt cx="3084068" cy="285749"/>
          </a:xfrm>
          <a:solidFill>
            <a:srgbClr val="FF3C0D"/>
          </a:solidFill>
        </p:grpSpPr>
        <p:sp>
          <p:nvSpPr>
            <p:cNvPr id="31" name="Round Same Side Corner Rectangle 97"/>
            <p:cNvSpPr/>
            <p:nvPr/>
          </p:nvSpPr>
          <p:spPr>
            <a:xfrm>
              <a:off x="2267744" y="1844804"/>
              <a:ext cx="3084068" cy="285749"/>
            </a:xfrm>
            <a:prstGeom prst="rect">
              <a:avLst/>
            </a:prstGeom>
            <a:solidFill>
              <a:srgbClr val="D17D0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1100" i="1" dirty="0" smtClean="0">
                  <a:solidFill>
                    <a:srgbClr val="FFFFFF"/>
                  </a:solidFill>
                  <a:latin typeface="Georgia"/>
                </a:rPr>
                <a:t>Info-Tech Insight</a:t>
              </a:r>
              <a:endParaRPr lang="en-CA" sz="1100" i="1" dirty="0">
                <a:solidFill>
                  <a:srgbClr val="FFFFFF"/>
                </a:solidFill>
                <a:latin typeface="Georgia"/>
              </a:endParaRPr>
            </a:p>
          </p:txBody>
        </p:sp>
        <p:pic>
          <p:nvPicPr>
            <p:cNvPr id="32" name="Picture 31" descr="insight-sm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94425" y="1889932"/>
              <a:ext cx="240000" cy="1800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355300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fo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393847" y="1238250"/>
            <a:ext cx="1047750" cy="436044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Infographic</a:t>
            </a:r>
            <a:r>
              <a:rPr lang="en-US" dirty="0" smtClean="0"/>
              <a:t> (Georgia, 24pt)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2208213" y="1238250"/>
            <a:ext cx="6669087" cy="5072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393847" y="5699241"/>
            <a:ext cx="1047750" cy="611071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505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I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175" y="255588"/>
            <a:ext cx="7402966" cy="877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GI Slide (Georgia, 24pt)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9563" y="1204535"/>
            <a:ext cx="2834640" cy="804672"/>
          </a:xfrm>
          <a:prstGeom prst="rect">
            <a:avLst/>
          </a:prstGeom>
          <a:solidFill>
            <a:srgbClr val="5A7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Prior to the Guided Implementation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44139" y="1204535"/>
            <a:ext cx="2834640" cy="804672"/>
          </a:xfrm>
          <a:prstGeom prst="rect">
            <a:avLst/>
          </a:prstGeom>
          <a:solidFill>
            <a:srgbClr val="36A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During the Guided Implementation</a:t>
            </a:r>
          </a:p>
        </p:txBody>
      </p:sp>
      <p:sp>
        <p:nvSpPr>
          <p:cNvPr id="48" name="Freeform 47"/>
          <p:cNvSpPr/>
          <p:nvPr/>
        </p:nvSpPr>
        <p:spPr>
          <a:xfrm>
            <a:off x="3558827" y="1306232"/>
            <a:ext cx="331564" cy="564101"/>
          </a:xfrm>
          <a:custGeom>
            <a:avLst/>
            <a:gdLst>
              <a:gd name="connsiteX0" fmla="*/ 146416 w 331564"/>
              <a:gd name="connsiteY0" fmla="*/ 0 h 564101"/>
              <a:gd name="connsiteX1" fmla="*/ 176895 w 331564"/>
              <a:gd name="connsiteY1" fmla="*/ 0 h 564101"/>
              <a:gd name="connsiteX2" fmla="*/ 184515 w 331564"/>
              <a:gd name="connsiteY2" fmla="*/ 7620 h 564101"/>
              <a:gd name="connsiteX3" fmla="*/ 184515 w 331564"/>
              <a:gd name="connsiteY3" fmla="*/ 72684 h 564101"/>
              <a:gd name="connsiteX4" fmla="*/ 285569 w 331564"/>
              <a:gd name="connsiteY4" fmla="*/ 34770 h 564101"/>
              <a:gd name="connsiteX5" fmla="*/ 331564 w 331564"/>
              <a:gd name="connsiteY5" fmla="*/ 55668 h 564101"/>
              <a:gd name="connsiteX6" fmla="*/ 310666 w 331564"/>
              <a:gd name="connsiteY6" fmla="*/ 101663 h 564101"/>
              <a:gd name="connsiteX7" fmla="*/ 184515 w 331564"/>
              <a:gd name="connsiteY7" fmla="*/ 148993 h 564101"/>
              <a:gd name="connsiteX8" fmla="*/ 184515 w 331564"/>
              <a:gd name="connsiteY8" fmla="*/ 269997 h 564101"/>
              <a:gd name="connsiteX9" fmla="*/ 328899 w 331564"/>
              <a:gd name="connsiteY9" fmla="*/ 292866 h 564101"/>
              <a:gd name="connsiteX10" fmla="*/ 288028 w 331564"/>
              <a:gd name="connsiteY10" fmla="*/ 322560 h 564101"/>
              <a:gd name="connsiteX11" fmla="*/ 317723 w 331564"/>
              <a:gd name="connsiteY11" fmla="*/ 363432 h 564101"/>
              <a:gd name="connsiteX12" fmla="*/ 184515 w 331564"/>
              <a:gd name="connsiteY12" fmla="*/ 342334 h 564101"/>
              <a:gd name="connsiteX13" fmla="*/ 184515 w 331564"/>
              <a:gd name="connsiteY13" fmla="*/ 526856 h 564101"/>
              <a:gd name="connsiteX14" fmla="*/ 176895 w 331564"/>
              <a:gd name="connsiteY14" fmla="*/ 534476 h 564101"/>
              <a:gd name="connsiteX15" fmla="*/ 161683 w 331564"/>
              <a:gd name="connsiteY15" fmla="*/ 534476 h 564101"/>
              <a:gd name="connsiteX16" fmla="*/ 193510 w 331564"/>
              <a:gd name="connsiteY16" fmla="*/ 535639 h 564101"/>
              <a:gd name="connsiteX17" fmla="*/ 243492 w 331564"/>
              <a:gd name="connsiteY17" fmla="*/ 549288 h 564101"/>
              <a:gd name="connsiteX18" fmla="*/ 243491 w 331564"/>
              <a:gd name="connsiteY18" fmla="*/ 564101 h 564101"/>
              <a:gd name="connsiteX19" fmla="*/ 79820 w 331564"/>
              <a:gd name="connsiteY19" fmla="*/ 564101 h 564101"/>
              <a:gd name="connsiteX20" fmla="*/ 79820 w 331564"/>
              <a:gd name="connsiteY20" fmla="*/ 549288 h 564101"/>
              <a:gd name="connsiteX21" fmla="*/ 129802 w 331564"/>
              <a:gd name="connsiteY21" fmla="*/ 535639 h 564101"/>
              <a:gd name="connsiteX22" fmla="*/ 161629 w 331564"/>
              <a:gd name="connsiteY22" fmla="*/ 534476 h 564101"/>
              <a:gd name="connsiteX23" fmla="*/ 146416 w 331564"/>
              <a:gd name="connsiteY23" fmla="*/ 534476 h 564101"/>
              <a:gd name="connsiteX24" fmla="*/ 138796 w 331564"/>
              <a:gd name="connsiteY24" fmla="*/ 526856 h 564101"/>
              <a:gd name="connsiteX25" fmla="*/ 138796 w 331564"/>
              <a:gd name="connsiteY25" fmla="*/ 335093 h 564101"/>
              <a:gd name="connsiteX26" fmla="*/ 29695 w 331564"/>
              <a:gd name="connsiteY26" fmla="*/ 317813 h 564101"/>
              <a:gd name="connsiteX27" fmla="*/ 0 w 331564"/>
              <a:gd name="connsiteY27" fmla="*/ 276941 h 564101"/>
              <a:gd name="connsiteX28" fmla="*/ 40871 w 331564"/>
              <a:gd name="connsiteY28" fmla="*/ 247246 h 564101"/>
              <a:gd name="connsiteX29" fmla="*/ 138796 w 331564"/>
              <a:gd name="connsiteY29" fmla="*/ 262756 h 564101"/>
              <a:gd name="connsiteX30" fmla="*/ 138796 w 331564"/>
              <a:gd name="connsiteY30" fmla="*/ 166146 h 564101"/>
              <a:gd name="connsiteX31" fmla="*/ 37632 w 331564"/>
              <a:gd name="connsiteY31" fmla="*/ 204100 h 564101"/>
              <a:gd name="connsiteX32" fmla="*/ 58530 w 331564"/>
              <a:gd name="connsiteY32" fmla="*/ 158105 h 564101"/>
              <a:gd name="connsiteX33" fmla="*/ 12535 w 331564"/>
              <a:gd name="connsiteY33" fmla="*/ 137207 h 564101"/>
              <a:gd name="connsiteX34" fmla="*/ 138796 w 331564"/>
              <a:gd name="connsiteY34" fmla="*/ 89837 h 564101"/>
              <a:gd name="connsiteX35" fmla="*/ 138796 w 331564"/>
              <a:gd name="connsiteY35" fmla="*/ 7620 h 564101"/>
              <a:gd name="connsiteX36" fmla="*/ 146416 w 331564"/>
              <a:gd name="connsiteY36" fmla="*/ 0 h 56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31564" h="564101">
                <a:moveTo>
                  <a:pt x="146416" y="0"/>
                </a:moveTo>
                <a:lnTo>
                  <a:pt x="176895" y="0"/>
                </a:lnTo>
                <a:cubicBezTo>
                  <a:pt x="181103" y="0"/>
                  <a:pt x="184515" y="3412"/>
                  <a:pt x="184515" y="7620"/>
                </a:cubicBezTo>
                <a:lnTo>
                  <a:pt x="184515" y="72684"/>
                </a:lnTo>
                <a:lnTo>
                  <a:pt x="285569" y="34770"/>
                </a:lnTo>
                <a:lnTo>
                  <a:pt x="331564" y="55668"/>
                </a:lnTo>
                <a:lnTo>
                  <a:pt x="310666" y="101663"/>
                </a:lnTo>
                <a:lnTo>
                  <a:pt x="184515" y="148993"/>
                </a:lnTo>
                <a:lnTo>
                  <a:pt x="184515" y="269997"/>
                </a:lnTo>
                <a:lnTo>
                  <a:pt x="328899" y="292866"/>
                </a:lnTo>
                <a:lnTo>
                  <a:pt x="288028" y="322560"/>
                </a:lnTo>
                <a:lnTo>
                  <a:pt x="317723" y="363432"/>
                </a:lnTo>
                <a:lnTo>
                  <a:pt x="184515" y="342334"/>
                </a:lnTo>
                <a:lnTo>
                  <a:pt x="184515" y="526856"/>
                </a:lnTo>
                <a:cubicBezTo>
                  <a:pt x="184515" y="531064"/>
                  <a:pt x="181103" y="534476"/>
                  <a:pt x="176895" y="534476"/>
                </a:cubicBezTo>
                <a:lnTo>
                  <a:pt x="161683" y="534476"/>
                </a:lnTo>
                <a:lnTo>
                  <a:pt x="193510" y="535639"/>
                </a:lnTo>
                <a:cubicBezTo>
                  <a:pt x="222883" y="537888"/>
                  <a:pt x="243492" y="543152"/>
                  <a:pt x="243492" y="549288"/>
                </a:cubicBezTo>
                <a:lnTo>
                  <a:pt x="243491" y="564101"/>
                </a:lnTo>
                <a:lnTo>
                  <a:pt x="79820" y="564101"/>
                </a:lnTo>
                <a:lnTo>
                  <a:pt x="79820" y="549288"/>
                </a:lnTo>
                <a:cubicBezTo>
                  <a:pt x="79820" y="543152"/>
                  <a:pt x="100429" y="537888"/>
                  <a:pt x="129802" y="535639"/>
                </a:cubicBezTo>
                <a:lnTo>
                  <a:pt x="161629" y="534476"/>
                </a:lnTo>
                <a:lnTo>
                  <a:pt x="146416" y="534476"/>
                </a:lnTo>
                <a:cubicBezTo>
                  <a:pt x="142208" y="534476"/>
                  <a:pt x="138796" y="531064"/>
                  <a:pt x="138796" y="526856"/>
                </a:cubicBezTo>
                <a:lnTo>
                  <a:pt x="138796" y="335093"/>
                </a:lnTo>
                <a:lnTo>
                  <a:pt x="29695" y="317813"/>
                </a:lnTo>
                <a:lnTo>
                  <a:pt x="0" y="276941"/>
                </a:lnTo>
                <a:lnTo>
                  <a:pt x="40871" y="247246"/>
                </a:lnTo>
                <a:lnTo>
                  <a:pt x="138796" y="262756"/>
                </a:lnTo>
                <a:lnTo>
                  <a:pt x="138796" y="166146"/>
                </a:lnTo>
                <a:lnTo>
                  <a:pt x="37632" y="204100"/>
                </a:lnTo>
                <a:lnTo>
                  <a:pt x="58530" y="158105"/>
                </a:lnTo>
                <a:lnTo>
                  <a:pt x="12535" y="137207"/>
                </a:lnTo>
                <a:lnTo>
                  <a:pt x="138796" y="89837"/>
                </a:lnTo>
                <a:lnTo>
                  <a:pt x="138796" y="7620"/>
                </a:lnTo>
                <a:cubicBezTo>
                  <a:pt x="138796" y="3412"/>
                  <a:pt x="142208" y="0"/>
                  <a:pt x="146416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032649" y="1204535"/>
            <a:ext cx="2834640" cy="804672"/>
          </a:xfrm>
          <a:prstGeom prst="rect">
            <a:avLst/>
          </a:prstGeom>
          <a:solidFill>
            <a:srgbClr val="D9A2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Value &amp; Outcome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402259" y="1390418"/>
            <a:ext cx="549066" cy="385492"/>
            <a:chOff x="3843717" y="3180543"/>
            <a:chExt cx="1813617" cy="1245818"/>
          </a:xfrm>
          <a:solidFill>
            <a:schemeClr val="bg1"/>
          </a:solidFill>
        </p:grpSpPr>
        <p:sp>
          <p:nvSpPr>
            <p:cNvPr id="21" name="Rectangle 20"/>
            <p:cNvSpPr/>
            <p:nvPr/>
          </p:nvSpPr>
          <p:spPr>
            <a:xfrm>
              <a:off x="3843717" y="4074453"/>
              <a:ext cx="234669" cy="35190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238454" y="3997838"/>
              <a:ext cx="234669" cy="42852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33191" y="3892573"/>
              <a:ext cx="234669" cy="53378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27928" y="3576680"/>
              <a:ext cx="234669" cy="84968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2665" y="3180543"/>
              <a:ext cx="234669" cy="12458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3154209" y="2025863"/>
            <a:ext cx="2806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333333"/>
                </a:solidFill>
                <a:cs typeface="Arial" pitchFamily="34" charset="0"/>
              </a:rPr>
              <a:t>An Info-Tech Consulting Analyst </a:t>
            </a:r>
            <a:r>
              <a:rPr lang="en-US" sz="1200" b="1" dirty="0" smtClean="0">
                <a:solidFill>
                  <a:srgbClr val="333333"/>
                </a:solidFill>
                <a:cs typeface="Arial" pitchFamily="34" charset="0"/>
              </a:rPr>
              <a:t>will discuss </a:t>
            </a:r>
            <a:r>
              <a:rPr lang="en-US" sz="1200" b="1" dirty="0">
                <a:solidFill>
                  <a:srgbClr val="333333"/>
                </a:solidFill>
                <a:cs typeface="Arial" pitchFamily="34" charset="0"/>
              </a:rPr>
              <a:t>with you</a:t>
            </a:r>
            <a:r>
              <a:rPr lang="en-US" sz="1200" b="1" dirty="0" smtClean="0">
                <a:solidFill>
                  <a:srgbClr val="333333"/>
                </a:solidFill>
                <a:cs typeface="Arial" pitchFamily="34" charset="0"/>
              </a:rPr>
              <a:t>:</a:t>
            </a:r>
            <a:endParaRPr lang="en-US" sz="1200" b="1" dirty="0">
              <a:solidFill>
                <a:srgbClr val="333333"/>
              </a:solidFill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40866" y="2019179"/>
            <a:ext cx="2826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333333"/>
                </a:solidFill>
                <a:cs typeface="Arial" pitchFamily="34" charset="0"/>
              </a:rPr>
              <a:t>At the conclusion of the Guided Implementation call, you will have</a:t>
            </a:r>
            <a:r>
              <a:rPr lang="en-US" sz="1200" b="1" dirty="0" smtClean="0">
                <a:solidFill>
                  <a:srgbClr val="333333"/>
                </a:solidFill>
                <a:cs typeface="Arial" pitchFamily="34" charset="0"/>
              </a:rPr>
              <a:t>:</a:t>
            </a:r>
            <a:endParaRPr lang="en-US" sz="1200" b="1" dirty="0">
              <a:solidFill>
                <a:srgbClr val="333333"/>
              </a:solidFill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7174" y="5491804"/>
            <a:ext cx="8646207" cy="320040"/>
          </a:xfrm>
          <a:prstGeom prst="rect">
            <a:avLst/>
          </a:prstGeom>
          <a:solidFill>
            <a:srgbClr val="36A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400" b="1" dirty="0" smtClean="0">
                <a:solidFill>
                  <a:srgbClr val="FFFFFF"/>
                </a:solidFill>
              </a:rPr>
              <a:t>Arrange a call now:</a:t>
            </a:r>
            <a:endParaRPr lang="en-CA" sz="1400" b="1" dirty="0">
              <a:solidFill>
                <a:srgbClr val="FFFFFF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 rot="19343114">
            <a:off x="8079721" y="337681"/>
            <a:ext cx="286530" cy="702289"/>
          </a:xfrm>
          <a:custGeom>
            <a:avLst/>
            <a:gdLst>
              <a:gd name="connsiteX0" fmla="*/ 252432 w 286530"/>
              <a:gd name="connsiteY0" fmla="*/ 17456 h 702289"/>
              <a:gd name="connsiteX1" fmla="*/ 269887 w 286530"/>
              <a:gd name="connsiteY1" fmla="*/ 59599 h 702289"/>
              <a:gd name="connsiteX2" fmla="*/ 269887 w 286530"/>
              <a:gd name="connsiteY2" fmla="*/ 115944 h 702289"/>
              <a:gd name="connsiteX3" fmla="*/ 210288 w 286530"/>
              <a:gd name="connsiteY3" fmla="*/ 175543 h 702289"/>
              <a:gd name="connsiteX4" fmla="*/ 135246 w 286530"/>
              <a:gd name="connsiteY4" fmla="*/ 175543 h 702289"/>
              <a:gd name="connsiteX5" fmla="*/ 107408 w 286530"/>
              <a:gd name="connsiteY5" fmla="*/ 169922 h 702289"/>
              <a:gd name="connsiteX6" fmla="*/ 98443 w 286530"/>
              <a:gd name="connsiteY6" fmla="*/ 163878 h 702289"/>
              <a:gd name="connsiteX7" fmla="*/ 97499 w 286530"/>
              <a:gd name="connsiteY7" fmla="*/ 170341 h 702289"/>
              <a:gd name="connsiteX8" fmla="*/ 89081 w 286530"/>
              <a:gd name="connsiteY8" fmla="*/ 351864 h 702289"/>
              <a:gd name="connsiteX9" fmla="*/ 97487 w 286530"/>
              <a:gd name="connsiteY9" fmla="*/ 533122 h 702289"/>
              <a:gd name="connsiteX10" fmla="*/ 112880 w 286530"/>
              <a:gd name="connsiteY10" fmla="*/ 526746 h 702289"/>
              <a:gd name="connsiteX11" fmla="*/ 226931 w 286530"/>
              <a:gd name="connsiteY11" fmla="*/ 526746 h 702289"/>
              <a:gd name="connsiteX12" fmla="*/ 286530 w 286530"/>
              <a:gd name="connsiteY12" fmla="*/ 586345 h 702289"/>
              <a:gd name="connsiteX13" fmla="*/ 286529 w 286530"/>
              <a:gd name="connsiteY13" fmla="*/ 642690 h 702289"/>
              <a:gd name="connsiteX14" fmla="*/ 226930 w 286530"/>
              <a:gd name="connsiteY14" fmla="*/ 702289 h 702289"/>
              <a:gd name="connsiteX15" fmla="*/ 112880 w 286530"/>
              <a:gd name="connsiteY15" fmla="*/ 702289 h 702289"/>
              <a:gd name="connsiteX16" fmla="*/ 89892 w 286530"/>
              <a:gd name="connsiteY16" fmla="*/ 692767 h 702289"/>
              <a:gd name="connsiteX17" fmla="*/ 86996 w 286530"/>
              <a:gd name="connsiteY17" fmla="*/ 685776 h 702289"/>
              <a:gd name="connsiteX18" fmla="*/ 74614 w 286530"/>
              <a:gd name="connsiteY18" fmla="*/ 674751 h 702289"/>
              <a:gd name="connsiteX19" fmla="*/ 0 w 286530"/>
              <a:gd name="connsiteY19" fmla="*/ 351865 h 702289"/>
              <a:gd name="connsiteX20" fmla="*/ 97547 w 286530"/>
              <a:gd name="connsiteY20" fmla="*/ 8561 h 702289"/>
              <a:gd name="connsiteX21" fmla="*/ 107177 w 286530"/>
              <a:gd name="connsiteY21" fmla="*/ 5776 h 702289"/>
              <a:gd name="connsiteX22" fmla="*/ 107408 w 286530"/>
              <a:gd name="connsiteY22" fmla="*/ 5620 h 702289"/>
              <a:gd name="connsiteX23" fmla="*/ 108427 w 286530"/>
              <a:gd name="connsiteY23" fmla="*/ 5414 h 702289"/>
              <a:gd name="connsiteX24" fmla="*/ 122168 w 286530"/>
              <a:gd name="connsiteY24" fmla="*/ 1441 h 702289"/>
              <a:gd name="connsiteX25" fmla="*/ 121988 w 286530"/>
              <a:gd name="connsiteY25" fmla="*/ 2677 h 702289"/>
              <a:gd name="connsiteX26" fmla="*/ 135246 w 286530"/>
              <a:gd name="connsiteY26" fmla="*/ 0 h 702289"/>
              <a:gd name="connsiteX27" fmla="*/ 210288 w 286530"/>
              <a:gd name="connsiteY27" fmla="*/ 0 h 702289"/>
              <a:gd name="connsiteX28" fmla="*/ 252432 w 286530"/>
              <a:gd name="connsiteY28" fmla="*/ 17456 h 702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86530" h="702289">
                <a:moveTo>
                  <a:pt x="252432" y="17456"/>
                </a:moveTo>
                <a:cubicBezTo>
                  <a:pt x="263217" y="28241"/>
                  <a:pt x="269887" y="43141"/>
                  <a:pt x="269887" y="59599"/>
                </a:cubicBezTo>
                <a:lnTo>
                  <a:pt x="269887" y="115944"/>
                </a:lnTo>
                <a:cubicBezTo>
                  <a:pt x="269887" y="148860"/>
                  <a:pt x="243204" y="175543"/>
                  <a:pt x="210288" y="175543"/>
                </a:cubicBezTo>
                <a:lnTo>
                  <a:pt x="135246" y="175543"/>
                </a:lnTo>
                <a:cubicBezTo>
                  <a:pt x="125372" y="175543"/>
                  <a:pt x="115965" y="173542"/>
                  <a:pt x="107408" y="169922"/>
                </a:cubicBezTo>
                <a:lnTo>
                  <a:pt x="98443" y="163878"/>
                </a:lnTo>
                <a:lnTo>
                  <a:pt x="97499" y="170341"/>
                </a:lnTo>
                <a:cubicBezTo>
                  <a:pt x="91936" y="229261"/>
                  <a:pt x="89081" y="290286"/>
                  <a:pt x="89081" y="351864"/>
                </a:cubicBezTo>
                <a:lnTo>
                  <a:pt x="97487" y="533122"/>
                </a:lnTo>
                <a:lnTo>
                  <a:pt x="112880" y="526746"/>
                </a:lnTo>
                <a:lnTo>
                  <a:pt x="226931" y="526746"/>
                </a:lnTo>
                <a:cubicBezTo>
                  <a:pt x="259846" y="526746"/>
                  <a:pt x="286530" y="553429"/>
                  <a:pt x="286530" y="586345"/>
                </a:cubicBezTo>
                <a:lnTo>
                  <a:pt x="286529" y="642690"/>
                </a:lnTo>
                <a:cubicBezTo>
                  <a:pt x="286529" y="675606"/>
                  <a:pt x="259847" y="702289"/>
                  <a:pt x="226930" y="702289"/>
                </a:cubicBezTo>
                <a:lnTo>
                  <a:pt x="112880" y="702289"/>
                </a:lnTo>
                <a:cubicBezTo>
                  <a:pt x="103903" y="702289"/>
                  <a:pt x="95775" y="698650"/>
                  <a:pt x="89892" y="692767"/>
                </a:cubicBezTo>
                <a:lnTo>
                  <a:pt x="86996" y="685776"/>
                </a:lnTo>
                <a:lnTo>
                  <a:pt x="74614" y="674751"/>
                </a:lnTo>
                <a:cubicBezTo>
                  <a:pt x="30766" y="621554"/>
                  <a:pt x="0" y="497015"/>
                  <a:pt x="0" y="351865"/>
                </a:cubicBezTo>
                <a:cubicBezTo>
                  <a:pt x="0" y="182523"/>
                  <a:pt x="41876" y="41236"/>
                  <a:pt x="97547" y="8561"/>
                </a:cubicBezTo>
                <a:lnTo>
                  <a:pt x="107177" y="5776"/>
                </a:lnTo>
                <a:lnTo>
                  <a:pt x="107408" y="5620"/>
                </a:lnTo>
                <a:lnTo>
                  <a:pt x="108427" y="5414"/>
                </a:lnTo>
                <a:lnTo>
                  <a:pt x="122168" y="1441"/>
                </a:lnTo>
                <a:lnTo>
                  <a:pt x="121988" y="2677"/>
                </a:lnTo>
                <a:lnTo>
                  <a:pt x="135246" y="0"/>
                </a:lnTo>
                <a:lnTo>
                  <a:pt x="210288" y="0"/>
                </a:lnTo>
                <a:cubicBezTo>
                  <a:pt x="226746" y="0"/>
                  <a:pt x="241646" y="6671"/>
                  <a:pt x="252432" y="174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/>
          </p:nvPr>
        </p:nvSpPr>
        <p:spPr>
          <a:xfrm>
            <a:off x="283988" y="2025650"/>
            <a:ext cx="2798064" cy="3316288"/>
          </a:xfrm>
        </p:spPr>
        <p:txBody>
          <a:bodyPr/>
          <a:lstStyle>
            <a:lvl1pPr marL="227013" indent="-227013" algn="l" defTabSz="914400" rtl="0" eaLnBrk="1" latinLnBrk="0" hangingPunct="1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35"/>
          <p:cNvSpPr>
            <a:spLocks noGrp="1"/>
          </p:cNvSpPr>
          <p:nvPr>
            <p:ph type="body" sz="quarter" idx="13"/>
          </p:nvPr>
        </p:nvSpPr>
        <p:spPr>
          <a:xfrm>
            <a:off x="3144139" y="2420513"/>
            <a:ext cx="2816352" cy="2915761"/>
          </a:xfrm>
        </p:spPr>
        <p:txBody>
          <a:bodyPr/>
          <a:lstStyle>
            <a:lvl1pPr marL="227013" indent="-227013" algn="l" defTabSz="914400" rtl="0" eaLnBrk="1" latinLnBrk="0" hangingPunct="1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6032649" y="2420512"/>
            <a:ext cx="2834640" cy="2926525"/>
          </a:xfrm>
        </p:spPr>
        <p:txBody>
          <a:bodyPr/>
          <a:lstStyle>
            <a:lvl1pPr marL="227013" indent="-227013" algn="l" defTabSz="914400" rtl="0" eaLnBrk="1" latinLnBrk="0" hangingPunct="1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259937" y="5821933"/>
            <a:ext cx="8622792" cy="482614"/>
          </a:xfrm>
        </p:spPr>
        <p:txBody>
          <a:bodyPr/>
          <a:lstStyle>
            <a:lvl1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cs typeface="Arial" pitchFamily="34" charset="0"/>
              </a:rPr>
              <a:t>Email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 pitchFamily="34" charset="0"/>
                <a:hlinkClick r:id="rId2"/>
              </a:rPr>
              <a:t>GuidedImplementations@InfoTech.com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Arial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cs typeface="Arial" pitchFamily="34" charset="0"/>
              </a:rPr>
              <a:t>or call 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</a:rPr>
              <a:t>1-888-670-8889 and ask for the Guided Implementation Coordinator to book a Guided Implementation in your organization.</a:t>
            </a:r>
            <a:endParaRPr lang="en-US" dirty="0" smtClean="0"/>
          </a:p>
          <a:p>
            <a:pPr lvl="0"/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20" y="328771"/>
            <a:ext cx="857643" cy="73152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34" y="5510359"/>
            <a:ext cx="331710" cy="28292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20" y="328771"/>
            <a:ext cx="857643" cy="73152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34" y="5510359"/>
            <a:ext cx="331710" cy="2829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flipH="1">
            <a:off x="323528" y="1221621"/>
            <a:ext cx="922384" cy="84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99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6219" y="4642215"/>
            <a:ext cx="8613648" cy="320040"/>
          </a:xfr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266219" y="2931098"/>
            <a:ext cx="8613648" cy="320040"/>
          </a:xfr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6219" y="1226948"/>
            <a:ext cx="8611080" cy="320040"/>
          </a:xfrm>
          <a:solidFill>
            <a:srgbClr val="924E6B"/>
          </a:solidFill>
        </p:spPr>
        <p:txBody>
          <a:bodyPr/>
          <a:lstStyle>
            <a:lvl1pPr marL="0" indent="0">
              <a:buNone/>
              <a:defRPr lang="en-US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Three sections (Georgia, 24pt)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66219" y="1546727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66219" y="3257915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266219" y="4969032"/>
            <a:ext cx="8595360" cy="13775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219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dirty="0" smtClean="0">
                <a:solidFill>
                  <a:srgbClr val="FFFFFF"/>
                </a:solidFill>
              </a:rPr>
              <a:t>Info-Tech Research Group</a:t>
            </a:r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solidFill>
            <a:srgbClr val="243F5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66700" marR="0" lv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0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Info-Tech Research Group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23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23" r:id="rId2"/>
    <p:sldLayoutId id="2147483699" r:id="rId3"/>
    <p:sldLayoutId id="2147483702" r:id="rId4"/>
    <p:sldLayoutId id="2147483706" r:id="rId5"/>
    <p:sldLayoutId id="2147483721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24" r:id="rId13"/>
    <p:sldLayoutId id="2147483725" r:id="rId14"/>
    <p:sldLayoutId id="2147483716" r:id="rId15"/>
    <p:sldLayoutId id="2147483717" r:id="rId16"/>
    <p:sldLayoutId id="2147483718" r:id="rId17"/>
    <p:sldLayoutId id="2147483720" r:id="rId18"/>
    <p:sldLayoutId id="2147483726" r:id="rId19"/>
    <p:sldLayoutId id="2147483727" r:id="rId20"/>
    <p:sldLayoutId id="2147483728" r:id="rId21"/>
    <p:sldLayoutId id="2147483729" r:id="rId22"/>
    <p:sldLayoutId id="2147483730" r:id="rId2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infotech.com/research/ss/optimize-the-current-testing-process-for-enterprise-mobile-applications/storyboard-optimize-the-current-testing-process-for-enterprise-mobile-applications?utm_source=SS_Sample&amp;utm_medium=Collateral&amp;utm_campaign=Collatera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13" Type="http://schemas.openxmlformats.org/officeDocument/2006/relationships/image" Target="../media/image12.png"/><Relationship Id="rId3" Type="http://schemas.openxmlformats.org/officeDocument/2006/relationships/hyperlink" Target="http://core.ecu.edu/STRG/materials/uTest_eBook_Mobile_Testing.pdf" TargetMode="External"/><Relationship Id="rId7" Type="http://schemas.openxmlformats.org/officeDocument/2006/relationships/image" Target="../media/image28.jpeg"/><Relationship Id="rId12" Type="http://schemas.openxmlformats.org/officeDocument/2006/relationships/image" Target="../media/image11.png"/><Relationship Id="rId2" Type="http://schemas.openxmlformats.org/officeDocument/2006/relationships/hyperlink" Target="http://www.capgemini.com/resources/world-quality-report-2013-14" TargetMode="Externa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7.jpeg"/><Relationship Id="rId11" Type="http://schemas.openxmlformats.org/officeDocument/2006/relationships/hyperlink" Target="http://www.infotech.com/research/ss/optimize-the-current-testing-process-for-enterprise-mobile-applications/storyboard-optimize-the-current-testing-process-for-enterprise-mobile-applications?utm_source=SS_Sample&amp;utm_medium=Collateral&amp;utm_campaign=Collateral" TargetMode="External"/><Relationship Id="rId5" Type="http://schemas.openxmlformats.org/officeDocument/2006/relationships/image" Target="../media/image26.wmf"/><Relationship Id="rId10" Type="http://schemas.openxmlformats.org/officeDocument/2006/relationships/image" Target="../media/image31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image" Target="../media/image32.wmf"/><Relationship Id="rId7" Type="http://schemas.openxmlformats.org/officeDocument/2006/relationships/image" Target="../media/image36.jpeg"/><Relationship Id="rId2" Type="http://schemas.openxmlformats.org/officeDocument/2006/relationships/hyperlink" Target="http://www.infotech.com/research/request-for-proposal-rfp-template" TargetMode="Externa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5.jpeg"/><Relationship Id="rId11" Type="http://schemas.openxmlformats.org/officeDocument/2006/relationships/image" Target="../media/image12.png"/><Relationship Id="rId5" Type="http://schemas.openxmlformats.org/officeDocument/2006/relationships/image" Target="../media/image34.jpeg"/><Relationship Id="rId10" Type="http://schemas.openxmlformats.org/officeDocument/2006/relationships/image" Target="../media/image11.png"/><Relationship Id="rId4" Type="http://schemas.openxmlformats.org/officeDocument/2006/relationships/image" Target="../media/image33.png"/><Relationship Id="rId9" Type="http://schemas.openxmlformats.org/officeDocument/2006/relationships/hyperlink" Target="http://www.infotech.com/research/ss/optimize-the-current-testing-process-for-enterprise-mobile-applications/storyboard-optimize-the-current-testing-process-for-enterprise-mobile-applications?utm_source=SS_Sample&amp;utm_medium=Collateral&amp;utm_campaign=Collatera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s/optimize-the-current-testing-process-for-enterprise-mobile-applications/storyboard-optimize-the-current-testing-process-for-enterprise-mobile-applications?utm_source=SS_Sample&amp;utm_medium=Collateral&amp;utm_campaign=Collateral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://www.infotech.com/" TargetMode="Externa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1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infotech.com/research/ss/optimize-the-current-testing-process-for-enterprise-mobile-applications/storyboard-optimize-the-current-testing-process-for-enterprise-mobile-applications?utm_source=SS_Sample&amp;utm_medium=Collateral&amp;utm_campaign=Collateral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infotech.com/research/ss/optimize-the-current-testing-process-for-enterprise-mobile-applications/storyboard-optimize-the-current-testing-process-for-enterprise-mobile-applications?utm_source=SS_Sample&amp;utm_medium=Collateral&amp;utm_campaign=Collateral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fotech.com/research/ss/optimize-the-current-testing-process-for-enterprise-mobile-applications/storyboard-optimize-the-current-testing-process-for-enterprise-mobile-applications?utm_source=SS_Sample&amp;utm_medium=Collateral&amp;utm_campaign=Collateral" TargetMode="External"/><Relationship Id="rId3" Type="http://schemas.openxmlformats.org/officeDocument/2006/relationships/hyperlink" Target="mailto:guidedimplementations@infotech.com" TargetMode="External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workshopbooking@infotech.com" TargetMode="External"/><Relationship Id="rId5" Type="http://schemas.openxmlformats.org/officeDocument/2006/relationships/image" Target="../media/image14.png"/><Relationship Id="rId10" Type="http://schemas.openxmlformats.org/officeDocument/2006/relationships/image" Target="../media/image12.png"/><Relationship Id="rId4" Type="http://schemas.openxmlformats.org/officeDocument/2006/relationships/image" Target="../media/image13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hyperlink" Target="http://www.infotech.com/research/ss/optimize-the-current-testing-process-for-enterprise-mobile-applications/storyboard-optimize-the-current-testing-process-for-enterprise-mobile-applications?utm_source=SS_Sample&amp;utm_medium=Collateral&amp;utm_campaign=Collatera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s/optimize-the-current-testing-process-for-enterprise-mobile-applications/storyboard-optimize-the-current-testing-process-for-enterprise-mobile-applications?utm_source=SS_Sample&amp;utm_medium=Collateral&amp;utm_campaign=Collateral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13" Type="http://schemas.openxmlformats.org/officeDocument/2006/relationships/image" Target="../media/image12.png"/><Relationship Id="rId3" Type="http://schemas.openxmlformats.org/officeDocument/2006/relationships/tags" Target="../tags/tag15.xml"/><Relationship Id="rId7" Type="http://schemas.openxmlformats.org/officeDocument/2006/relationships/slideLayout" Target="../slideLayouts/slideLayout4.xml"/><Relationship Id="rId12" Type="http://schemas.openxmlformats.org/officeDocument/2006/relationships/image" Target="../media/image11.png"/><Relationship Id="rId2" Type="http://schemas.openxmlformats.org/officeDocument/2006/relationships/tags" Target="../tags/tag14.xml"/><Relationship Id="rId1" Type="http://schemas.openxmlformats.org/officeDocument/2006/relationships/vmlDrawing" Target="../drawings/vmlDrawing1.vml"/><Relationship Id="rId6" Type="http://schemas.openxmlformats.org/officeDocument/2006/relationships/tags" Target="../tags/tag18.xml"/><Relationship Id="rId11" Type="http://schemas.openxmlformats.org/officeDocument/2006/relationships/hyperlink" Target="http://www.infotech.com/research/ss/optimize-the-current-testing-process-for-enterprise-mobile-applications/storyboard-optimize-the-current-testing-process-for-enterprise-mobile-applications?utm_source=SS_Sample&amp;utm_medium=Collateral&amp;utm_campaign=Collateral" TargetMode="External"/><Relationship Id="rId5" Type="http://schemas.openxmlformats.org/officeDocument/2006/relationships/tags" Target="../tags/tag17.xml"/><Relationship Id="rId10" Type="http://schemas.openxmlformats.org/officeDocument/2006/relationships/image" Target="../media/image17.emf"/><Relationship Id="rId4" Type="http://schemas.openxmlformats.org/officeDocument/2006/relationships/tags" Target="../tags/tag16.xml"/><Relationship Id="rId9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9.jpeg"/><Relationship Id="rId7" Type="http://schemas.openxmlformats.org/officeDocument/2006/relationships/image" Target="../media/image11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5.xml"/><Relationship Id="rId6" Type="http://schemas.openxmlformats.org/officeDocument/2006/relationships/hyperlink" Target="http://www.infotech.com/research/ss/optimize-the-current-testing-process-for-enterprise-mobile-applications/storyboard-optimize-the-current-testing-process-for-enterprise-mobile-applications?utm_source=SS_Sample&amp;utm_medium=Collateral&amp;utm_campaign=Collateral" TargetMode="Externa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hyperlink" Target="http://www.capgemini.com/resources/world-quality-report-2013-14" TargetMode="External"/><Relationship Id="rId7" Type="http://schemas.openxmlformats.org/officeDocument/2006/relationships/hyperlink" Target="http://www.neotys.com/blog/the-risks-of-not-load-testing/" TargetMode="External"/><Relationship Id="rId12" Type="http://schemas.openxmlformats.org/officeDocument/2006/relationships/image" Target="../media/image12.png"/><Relationship Id="rId2" Type="http://schemas.openxmlformats.org/officeDocument/2006/relationships/hyperlink" Target="http://security.stackexchange.com/questions/10820/could-mint-com-be-more-secure-and-if-so-how" TargetMode="Externa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3.png"/><Relationship Id="rId11" Type="http://schemas.openxmlformats.org/officeDocument/2006/relationships/image" Target="../media/image11.png"/><Relationship Id="rId5" Type="http://schemas.openxmlformats.org/officeDocument/2006/relationships/hyperlink" Target="http://www.cs.cmu.edu/~priya/PDL-CMU-05-109.pdf" TargetMode="External"/><Relationship Id="rId10" Type="http://schemas.openxmlformats.org/officeDocument/2006/relationships/hyperlink" Target="http://www.infotech.com/research/ss/optimize-the-current-testing-process-for-enterprise-mobile-applications/storyboard-optimize-the-current-testing-process-for-enterprise-mobile-applications?utm_source=SS_Sample&amp;utm_medium=Collateral&amp;utm_campaign=Collateral" TargetMode="External"/><Relationship Id="rId4" Type="http://schemas.openxmlformats.org/officeDocument/2006/relationships/image" Target="../media/image22.png"/><Relationship Id="rId9" Type="http://schemas.openxmlformats.org/officeDocument/2006/relationships/hyperlink" Target="http://www.cutimes.com/2011/08/16/mobile-commerce-apps-fail-security-tes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solidFill>
                  <a:srgbClr val="333333"/>
                </a:solidFill>
              </a:rPr>
              <a:t>Optimize the Current Testing Process for Enterprise Mobile Applications</a:t>
            </a:r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774700" y="4015384"/>
            <a:ext cx="7467600" cy="508000"/>
          </a:xfrm>
        </p:spPr>
        <p:txBody>
          <a:bodyPr/>
          <a:lstStyle/>
          <a:p>
            <a:r>
              <a:rPr lang="en-US" dirty="0">
                <a:solidFill>
                  <a:srgbClr val="333333"/>
                </a:solidFill>
              </a:rPr>
              <a:t>One-size-fits-all testing does not work – test for a mobile-specific context</a:t>
            </a:r>
            <a:r>
              <a:rPr lang="en-US" dirty="0" smtClean="0">
                <a:solidFill>
                  <a:srgbClr val="333333"/>
                </a:solidFill>
              </a:rPr>
              <a:t>.</a:t>
            </a:r>
            <a:endParaRPr lang="en-US" dirty="0">
              <a:solidFill>
                <a:srgbClr val="333333"/>
              </a:solidFill>
            </a:endParaRPr>
          </a:p>
        </p:txBody>
      </p:sp>
      <p:pic>
        <p:nvPicPr>
          <p:cNvPr id="5" name="Picture 4" descr="sample-titlebar-itrgNEW.gif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rcRect b="40634"/>
          <a:stretch>
            <a:fillRect/>
          </a:stretch>
        </p:blipFill>
        <p:spPr>
          <a:xfrm>
            <a:off x="0" y="5402461"/>
            <a:ext cx="9144000" cy="864096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0" y="6266557"/>
            <a:ext cx="9144000" cy="591443"/>
            <a:chOff x="0" y="6266557"/>
            <a:chExt cx="9144000" cy="591443"/>
          </a:xfrm>
        </p:grpSpPr>
        <p:sp>
          <p:nvSpPr>
            <p:cNvPr id="9" name="Rectangle 8"/>
            <p:cNvSpPr/>
            <p:nvPr/>
          </p:nvSpPr>
          <p:spPr>
            <a:xfrm>
              <a:off x="0" y="6266557"/>
              <a:ext cx="7308304" cy="591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4625" algn="r"/>
              <a:r>
                <a:rPr lang="en-CA" sz="800" dirty="0" smtClean="0">
                  <a:solidFill>
                    <a:schemeClr val="bg1">
                      <a:lumMod val="65000"/>
                    </a:schemeClr>
                  </a:solidFill>
                </a:rPr>
                <a:t>Info-Tech's products and services combine actionable insight and relevant advice with ready-to-use tools</a:t>
              </a:r>
              <a:br>
                <a:rPr lang="en-CA" sz="800" dirty="0" smtClean="0">
                  <a:solidFill>
                    <a:schemeClr val="bg1">
                      <a:lumMod val="65000"/>
                    </a:schemeClr>
                  </a:solidFill>
                </a:rPr>
              </a:br>
              <a:r>
                <a:rPr lang="en-CA" sz="800" dirty="0" smtClean="0">
                  <a:solidFill>
                    <a:schemeClr val="bg1">
                      <a:lumMod val="65000"/>
                    </a:schemeClr>
                  </a:solidFill>
                </a:rPr>
                <a:t>and templates that cover the full spectrum of IT concerns.© 1997 - 2014 Info-Tech Research Group</a:t>
              </a:r>
              <a:endParaRPr lang="en-CA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08304" y="6266557"/>
              <a:ext cx="1835696" cy="591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14" name="Picture 13" descr="itrg-logo-bl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29512" y="6360368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686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 dirty="0" smtClean="0">
                <a:solidFill>
                  <a:prstClr val="black"/>
                </a:solidFill>
                <a:latin typeface="Georgia" panose="02040502050405020303" pitchFamily="18" charset="0"/>
              </a:rPr>
              <a:t>Evaluate current statistics and</a:t>
            </a:r>
            <a:r>
              <a:rPr lang="en-US" b="0" i="0" u="none" strike="noStrike" dirty="0" smtClean="0">
                <a:solidFill>
                  <a:prstClr val="black"/>
                </a:solidFill>
                <a:latin typeface="Georgia" panose="02040502050405020303" pitchFamily="18" charset="0"/>
              </a:rPr>
              <a:t> challenges</a:t>
            </a:r>
            <a:r>
              <a:rPr lang="en-US" b="0" i="0" u="none" strike="noStrike" baseline="0" dirty="0" smtClean="0">
                <a:solidFill>
                  <a:prstClr val="black"/>
                </a:solidFill>
                <a:latin typeface="Georgia" panose="02040502050405020303" pitchFamily="18" charset="0"/>
              </a:rPr>
              <a:t> around mobile testing and compare</a:t>
            </a:r>
            <a:r>
              <a:rPr lang="en-US" b="0" i="0" u="none" strike="noStrike" dirty="0" smtClean="0">
                <a:solidFill>
                  <a:prstClr val="black"/>
                </a:solidFill>
                <a:latin typeface="Georgia" panose="02040502050405020303" pitchFamily="18" charset="0"/>
              </a:rPr>
              <a:t> your organization</a:t>
            </a:r>
            <a:endParaRPr lang="en-US" b="0" i="0" u="none" strike="noStrike" baseline="0" dirty="0" smtClean="0">
              <a:solidFill>
                <a:srgbClr val="2E74B5"/>
              </a:solidFill>
              <a:latin typeface="Georgia" panose="02040502050405020303" pitchFamily="18" charset="0"/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 bwMode="auto">
          <a:xfrm>
            <a:off x="1085330" y="1622447"/>
            <a:ext cx="2251038" cy="869411"/>
          </a:xfrm>
          <a:prstGeom prst="rect">
            <a:avLst/>
          </a:prstGeom>
          <a:solidFill>
            <a:schemeClr val="bg1"/>
          </a:solidFill>
          <a:ln w="19050">
            <a:solidFill>
              <a:srgbClr val="007698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4488" indent="-174625" algn="l" rtl="0" eaLnBrk="1" fontAlgn="base" hangingPunct="1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SzPct val="150000"/>
              <a:buFont typeface="Arial" pitchFamily="34" charset="0"/>
              <a:buChar char="◦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</a:rPr>
              <a:t>of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</a:rPr>
              <a:t>companies reported that they are actively testing mobile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</a:rPr>
              <a:t>apps for 2013.</a:t>
            </a:r>
            <a:endParaRPr lang="en-US" sz="800" dirty="0"/>
          </a:p>
        </p:txBody>
      </p:sp>
      <p:sp>
        <p:nvSpPr>
          <p:cNvPr id="20" name="Text Placeholder 3"/>
          <p:cNvSpPr txBox="1">
            <a:spLocks/>
          </p:cNvSpPr>
          <p:nvPr/>
        </p:nvSpPr>
        <p:spPr bwMode="auto">
          <a:xfrm>
            <a:off x="1334814" y="3045396"/>
            <a:ext cx="2251038" cy="963970"/>
          </a:xfrm>
          <a:prstGeom prst="rect">
            <a:avLst/>
          </a:prstGeom>
          <a:solidFill>
            <a:schemeClr val="bg1"/>
          </a:solidFill>
          <a:ln w="19050">
            <a:solidFill>
              <a:srgbClr val="A24130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4488" indent="-174625" algn="l" rtl="0" eaLnBrk="1" fontAlgn="base" hangingPunct="1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SzPct val="150000"/>
              <a:buFont typeface="Arial" pitchFamily="34" charset="0"/>
              <a:buChar char="◦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</a:rPr>
              <a:t>is the amount of time it takes for </a:t>
            </a: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60%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</a:rPr>
              <a:t>of mobile users to abandon your application if it doesn’t load.</a:t>
            </a:r>
            <a:endParaRPr lang="en-US" sz="800" dirty="0"/>
          </a:p>
        </p:txBody>
      </p:sp>
      <p:sp>
        <p:nvSpPr>
          <p:cNvPr id="19" name="Hexagon 18"/>
          <p:cNvSpPr/>
          <p:nvPr/>
        </p:nvSpPr>
        <p:spPr>
          <a:xfrm>
            <a:off x="772199" y="2765210"/>
            <a:ext cx="801111" cy="677439"/>
          </a:xfrm>
          <a:prstGeom prst="hexagon">
            <a:avLst>
              <a:gd name="adj" fmla="val 28570"/>
              <a:gd name="vf" fmla="val 115470"/>
            </a:avLst>
          </a:prstGeom>
          <a:solidFill>
            <a:srgbClr val="A24130"/>
          </a:solidFill>
          <a:ln>
            <a:solidFill>
              <a:srgbClr val="A2413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000" dirty="0" smtClean="0"/>
              <a:t>3</a:t>
            </a:r>
            <a:r>
              <a:rPr lang="en-US" dirty="0" smtClean="0"/>
              <a:t>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883942" y="2491858"/>
            <a:ext cx="15411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>
                <a:solidFill>
                  <a:srgbClr val="333333"/>
                </a:solidFill>
              </a:rPr>
              <a:t>Source</a:t>
            </a:r>
            <a:r>
              <a:rPr lang="en-CA" sz="800" dirty="0">
                <a:solidFill>
                  <a:srgbClr val="333333"/>
                </a:solidFill>
              </a:rPr>
              <a:t>: </a:t>
            </a:r>
            <a:r>
              <a:rPr lang="en-CA" sz="800" dirty="0">
                <a:solidFill>
                  <a:srgbClr val="333333"/>
                </a:solidFill>
                <a:hlinkClick r:id="rId2"/>
              </a:rPr>
              <a:t>World Quality </a:t>
            </a:r>
            <a:r>
              <a:rPr lang="en-CA" sz="800" dirty="0" smtClean="0">
                <a:solidFill>
                  <a:srgbClr val="333333"/>
                </a:solidFill>
                <a:hlinkClick r:id="rId2"/>
              </a:rPr>
              <a:t>Report</a:t>
            </a:r>
            <a:endParaRPr lang="en-CA" sz="800" dirty="0">
              <a:solidFill>
                <a:srgbClr val="333333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73619" y="3999905"/>
            <a:ext cx="9578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</a:rPr>
              <a:t>Source: </a:t>
            </a:r>
            <a:r>
              <a:rPr lang="en-US" sz="800" dirty="0" err="1" smtClean="0">
                <a:solidFill>
                  <a:prstClr val="black"/>
                </a:solidFill>
                <a:latin typeface="Arial" panose="020B0604020202020204" pitchFamily="34" charset="0"/>
                <a:hlinkClick r:id="rId3"/>
              </a:rPr>
              <a:t>uTest</a:t>
            </a:r>
            <a:endParaRPr lang="en-US" sz="800" dirty="0"/>
          </a:p>
        </p:txBody>
      </p:sp>
      <p:sp>
        <p:nvSpPr>
          <p:cNvPr id="24" name="Text Placeholder 3"/>
          <p:cNvSpPr txBox="1">
            <a:spLocks/>
          </p:cNvSpPr>
          <p:nvPr/>
        </p:nvSpPr>
        <p:spPr bwMode="auto">
          <a:xfrm>
            <a:off x="6506067" y="1622447"/>
            <a:ext cx="2251038" cy="869411"/>
          </a:xfrm>
          <a:prstGeom prst="rect">
            <a:avLst/>
          </a:prstGeom>
          <a:solidFill>
            <a:schemeClr val="bg1"/>
          </a:solidFill>
          <a:ln w="19050">
            <a:solidFill>
              <a:srgbClr val="007698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86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4488" indent="-174625" algn="l" rtl="0" eaLnBrk="1" fontAlgn="base" hangingPunct="1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SzPct val="150000"/>
              <a:buFont typeface="Arial" pitchFamily="34" charset="0"/>
              <a:buChar char="◦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</a:rPr>
              <a:t>of organizations saw an increase in their budget for testing initiatives.</a:t>
            </a:r>
            <a:endParaRPr lang="en-US" sz="800" dirty="0"/>
          </a:p>
        </p:txBody>
      </p:sp>
      <p:sp>
        <p:nvSpPr>
          <p:cNvPr id="25" name="Hexagon 24"/>
          <p:cNvSpPr/>
          <p:nvPr/>
        </p:nvSpPr>
        <p:spPr>
          <a:xfrm>
            <a:off x="5936119" y="1351761"/>
            <a:ext cx="801111" cy="677439"/>
          </a:xfrm>
          <a:prstGeom prst="hexagon">
            <a:avLst>
              <a:gd name="adj" fmla="val 28570"/>
              <a:gd name="vf" fmla="val 115470"/>
            </a:avLst>
          </a:prstGeom>
          <a:solidFill>
            <a:srgbClr val="007698"/>
          </a:solidFill>
          <a:ln>
            <a:solidFill>
              <a:srgbClr val="00769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b="1" dirty="0" smtClean="0"/>
              <a:t>23%</a:t>
            </a:r>
            <a:endParaRPr 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284618" y="2491858"/>
            <a:ext cx="15411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>
                <a:solidFill>
                  <a:srgbClr val="333333"/>
                </a:solidFill>
              </a:rPr>
              <a:t>Source</a:t>
            </a:r>
            <a:r>
              <a:rPr lang="en-CA" sz="800" dirty="0">
                <a:solidFill>
                  <a:srgbClr val="333333"/>
                </a:solidFill>
              </a:rPr>
              <a:t>: </a:t>
            </a:r>
            <a:r>
              <a:rPr lang="en-CA" sz="800" dirty="0">
                <a:solidFill>
                  <a:srgbClr val="333333"/>
                </a:solidFill>
                <a:hlinkClick r:id="rId2"/>
              </a:rPr>
              <a:t>World Quality </a:t>
            </a:r>
            <a:r>
              <a:rPr lang="en-CA" sz="800" dirty="0" smtClean="0">
                <a:solidFill>
                  <a:srgbClr val="333333"/>
                </a:solidFill>
                <a:hlinkClick r:id="rId2"/>
              </a:rPr>
              <a:t>Report</a:t>
            </a:r>
            <a:endParaRPr lang="en-CA" sz="800" dirty="0">
              <a:solidFill>
                <a:srgbClr val="333333"/>
              </a:solidFill>
            </a:endParaRPr>
          </a:p>
        </p:txBody>
      </p:sp>
      <p:sp>
        <p:nvSpPr>
          <p:cNvPr id="29" name="Text Placeholder 3"/>
          <p:cNvSpPr txBox="1">
            <a:spLocks/>
          </p:cNvSpPr>
          <p:nvPr/>
        </p:nvSpPr>
        <p:spPr bwMode="auto">
          <a:xfrm>
            <a:off x="6526587" y="4567886"/>
            <a:ext cx="2251038" cy="974929"/>
          </a:xfrm>
          <a:prstGeom prst="rect">
            <a:avLst/>
          </a:prstGeom>
          <a:solidFill>
            <a:schemeClr val="bg1"/>
          </a:solidFill>
          <a:ln w="19050">
            <a:solidFill>
              <a:srgbClr val="007698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84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4488" indent="-174625" algn="l" rtl="0" eaLnBrk="1" fontAlgn="base" hangingPunct="1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SzPct val="150000"/>
              <a:buFont typeface="Arial" pitchFamily="34" charset="0"/>
              <a:buChar char="◦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</a:rPr>
              <a:t>increase from 2012 to 2013 for organizations that conduct mobile testing in the </a:t>
            </a: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public sector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  <a:endParaRPr lang="en-US" sz="800" dirty="0"/>
          </a:p>
        </p:txBody>
      </p:sp>
      <p:sp>
        <p:nvSpPr>
          <p:cNvPr id="30" name="Hexagon 29"/>
          <p:cNvSpPr/>
          <p:nvPr/>
        </p:nvSpPr>
        <p:spPr>
          <a:xfrm>
            <a:off x="5908087" y="4297200"/>
            <a:ext cx="897439" cy="677439"/>
          </a:xfrm>
          <a:prstGeom prst="hexagon">
            <a:avLst>
              <a:gd name="adj" fmla="val 28570"/>
              <a:gd name="vf" fmla="val 115470"/>
            </a:avLst>
          </a:prstGeom>
          <a:solidFill>
            <a:srgbClr val="007698"/>
          </a:solidFill>
          <a:ln>
            <a:solidFill>
              <a:srgbClr val="00769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300" b="1" dirty="0" smtClean="0"/>
              <a:t>115%</a:t>
            </a:r>
            <a:endParaRPr lang="en-US" sz="13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294014" y="5533354"/>
            <a:ext cx="15411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>
                <a:solidFill>
                  <a:srgbClr val="333333"/>
                </a:solidFill>
              </a:rPr>
              <a:t>Source</a:t>
            </a:r>
            <a:r>
              <a:rPr lang="en-CA" sz="800" dirty="0">
                <a:solidFill>
                  <a:srgbClr val="333333"/>
                </a:solidFill>
              </a:rPr>
              <a:t>: </a:t>
            </a:r>
            <a:r>
              <a:rPr lang="en-CA" sz="800" dirty="0">
                <a:solidFill>
                  <a:srgbClr val="333333"/>
                </a:solidFill>
                <a:hlinkClick r:id="rId2"/>
              </a:rPr>
              <a:t>World Quality </a:t>
            </a:r>
            <a:r>
              <a:rPr lang="en-CA" sz="800" dirty="0" smtClean="0">
                <a:solidFill>
                  <a:srgbClr val="333333"/>
                </a:solidFill>
                <a:hlinkClick r:id="rId2"/>
              </a:rPr>
              <a:t>Report</a:t>
            </a:r>
            <a:endParaRPr lang="en-CA" sz="800" dirty="0">
              <a:solidFill>
                <a:srgbClr val="333333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1417" y="4987928"/>
            <a:ext cx="762280" cy="6285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 Placeholder 3"/>
          <p:cNvSpPr txBox="1">
            <a:spLocks/>
          </p:cNvSpPr>
          <p:nvPr/>
        </p:nvSpPr>
        <p:spPr bwMode="auto">
          <a:xfrm>
            <a:off x="1051788" y="4562904"/>
            <a:ext cx="2264773" cy="869411"/>
          </a:xfrm>
          <a:prstGeom prst="rect">
            <a:avLst/>
          </a:prstGeom>
          <a:solidFill>
            <a:schemeClr val="bg1"/>
          </a:solidFill>
          <a:ln w="19050">
            <a:solidFill>
              <a:srgbClr val="007698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4488" indent="-174625" algn="l" rtl="0" eaLnBrk="1" fontAlgn="base" hangingPunct="1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SzPct val="150000"/>
              <a:buFont typeface="Arial" pitchFamily="34" charset="0"/>
              <a:buChar char="◦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</a:rPr>
              <a:t>expected an increase in business productivity by CIOs if key enterprise applications were mobilized.</a:t>
            </a:r>
            <a:endParaRPr lang="en-US" sz="800" dirty="0"/>
          </a:p>
        </p:txBody>
      </p:sp>
      <p:sp>
        <p:nvSpPr>
          <p:cNvPr id="27" name="Hexagon 26"/>
          <p:cNvSpPr/>
          <p:nvPr/>
        </p:nvSpPr>
        <p:spPr>
          <a:xfrm>
            <a:off x="481841" y="4292218"/>
            <a:ext cx="801111" cy="677439"/>
          </a:xfrm>
          <a:prstGeom prst="hexagon">
            <a:avLst>
              <a:gd name="adj" fmla="val 28570"/>
              <a:gd name="vf" fmla="val 115470"/>
            </a:avLst>
          </a:prstGeom>
          <a:solidFill>
            <a:srgbClr val="007698"/>
          </a:solidFill>
          <a:ln>
            <a:solidFill>
              <a:srgbClr val="00769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b="1" dirty="0" smtClean="0"/>
              <a:t>36%</a:t>
            </a:r>
            <a:endParaRPr 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217390" y="5444017"/>
            <a:ext cx="12072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>
                <a:solidFill>
                  <a:srgbClr val="333333"/>
                </a:solidFill>
              </a:rPr>
              <a:t>Source</a:t>
            </a:r>
            <a:r>
              <a:rPr lang="en-CA" sz="800" dirty="0">
                <a:solidFill>
                  <a:srgbClr val="333333"/>
                </a:solidFill>
              </a:rPr>
              <a:t>: </a:t>
            </a:r>
            <a:r>
              <a:rPr lang="en-CA" sz="800" dirty="0" smtClean="0">
                <a:solidFill>
                  <a:srgbClr val="333333"/>
                </a:solidFill>
              </a:rPr>
              <a:t>Mobile Helix</a:t>
            </a:r>
            <a:endParaRPr lang="en-CA" sz="800" dirty="0">
              <a:solidFill>
                <a:srgbClr val="333333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646642" y="1236980"/>
            <a:ext cx="1949945" cy="206210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CA" sz="1200" i="1" dirty="0" smtClean="0">
                <a:latin typeface="+mj-lt"/>
              </a:rPr>
              <a:t>Mobile is not at the infant stage. We have had stylus based systems for a long time. As an industry, we need to be clear about devices and OS rather than a generic category called ‘mobile testing.’</a:t>
            </a:r>
            <a:endParaRPr lang="en-CA" sz="1200" i="1" dirty="0">
              <a:latin typeface="+mj-lt"/>
            </a:endParaRPr>
          </a:p>
          <a:p>
            <a:endParaRPr lang="en-CA" sz="800" b="1" dirty="0"/>
          </a:p>
          <a:p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CA" sz="800" dirty="0" err="1" smtClean="0"/>
              <a:t>JeanAnn</a:t>
            </a:r>
            <a:r>
              <a:rPr lang="en-CA" sz="800" dirty="0" smtClean="0"/>
              <a:t> Harrison, Software Testing Consultant at Project Realms Inc., 2014</a:t>
            </a:r>
            <a:endParaRPr lang="en-CA" sz="800" dirty="0"/>
          </a:p>
        </p:txBody>
      </p:sp>
      <p:pic>
        <p:nvPicPr>
          <p:cNvPr id="34" name="Picture 33" descr="quote1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3769" y="1303732"/>
            <a:ext cx="121337" cy="84360"/>
          </a:xfrm>
          <a:prstGeom prst="rect">
            <a:avLst/>
          </a:prstGeom>
        </p:spPr>
      </p:pic>
      <p:pic>
        <p:nvPicPr>
          <p:cNvPr id="35" name="Picture 34" descr="quote1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 flipV="1">
            <a:off x="5308931" y="2590956"/>
            <a:ext cx="121337" cy="84360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3707351" y="3496700"/>
            <a:ext cx="1949945" cy="29238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CA" sz="1200" i="1" dirty="0" smtClean="0">
                <a:latin typeface="+mj-lt"/>
              </a:rPr>
              <a:t>There is not enough skill in determining whether a team should develop in web, hybrid, or native mode. We don’t know the exact limitations of each approach. It is a very relevant decision, but we don’t know the implications to performance, costs, and UX of native and hybrid.</a:t>
            </a:r>
            <a:endParaRPr lang="en-CA" sz="1200" i="1" dirty="0">
              <a:latin typeface="+mj-lt"/>
            </a:endParaRPr>
          </a:p>
          <a:p>
            <a:pPr algn="r"/>
            <a:endParaRPr lang="en-CA" sz="800" b="1" dirty="0"/>
          </a:p>
          <a:p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CA" sz="800" dirty="0" smtClean="0"/>
              <a:t>Henry Muccini, Department of Engineering, Computer Science, and Mathematics – University of L’Aquila, 2014</a:t>
            </a:r>
            <a:endParaRPr lang="en-CA" sz="800" dirty="0"/>
          </a:p>
        </p:txBody>
      </p:sp>
      <p:pic>
        <p:nvPicPr>
          <p:cNvPr id="37" name="Picture 36" descr="quote1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81092" y="3554982"/>
            <a:ext cx="121337" cy="84360"/>
          </a:xfrm>
          <a:prstGeom prst="rect">
            <a:avLst/>
          </a:prstGeom>
        </p:spPr>
      </p:pic>
      <p:pic>
        <p:nvPicPr>
          <p:cNvPr id="38" name="Picture 37" descr="quote1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 flipV="1">
            <a:off x="5515725" y="5554318"/>
            <a:ext cx="121337" cy="84360"/>
          </a:xfrm>
          <a:prstGeom prst="rect">
            <a:avLst/>
          </a:prstGeom>
        </p:spPr>
      </p:pic>
      <p:sp>
        <p:nvSpPr>
          <p:cNvPr id="32" name="Text Placeholder 3"/>
          <p:cNvSpPr txBox="1">
            <a:spLocks/>
          </p:cNvSpPr>
          <p:nvPr/>
        </p:nvSpPr>
        <p:spPr bwMode="auto">
          <a:xfrm>
            <a:off x="6266223" y="3111018"/>
            <a:ext cx="2264773" cy="869411"/>
          </a:xfrm>
          <a:prstGeom prst="rect">
            <a:avLst/>
          </a:prstGeom>
          <a:solidFill>
            <a:schemeClr val="bg1"/>
          </a:solidFill>
          <a:ln w="19050">
            <a:solidFill>
              <a:srgbClr val="A2413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85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4488" indent="-174625" algn="l" rtl="0" eaLnBrk="1" fontAlgn="base" hangingPunct="1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SzPct val="150000"/>
              <a:buFont typeface="Arial" pitchFamily="34" charset="0"/>
              <a:buChar char="◦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</a:rPr>
              <a:t>of organizations </a:t>
            </a: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lack mobile testing experts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</a:rPr>
              <a:t> for their testing processes.</a:t>
            </a:r>
            <a:endParaRPr lang="en-US" sz="800" dirty="0"/>
          </a:p>
        </p:txBody>
      </p:sp>
      <p:sp>
        <p:nvSpPr>
          <p:cNvPr id="39" name="Hexagon 38"/>
          <p:cNvSpPr/>
          <p:nvPr/>
        </p:nvSpPr>
        <p:spPr>
          <a:xfrm>
            <a:off x="5696276" y="2840332"/>
            <a:ext cx="801111" cy="677439"/>
          </a:xfrm>
          <a:prstGeom prst="hexagon">
            <a:avLst>
              <a:gd name="adj" fmla="val 28570"/>
              <a:gd name="vf" fmla="val 115470"/>
            </a:avLst>
          </a:prstGeom>
          <a:solidFill>
            <a:srgbClr val="A24130"/>
          </a:solidFill>
          <a:ln>
            <a:solidFill>
              <a:srgbClr val="A2413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b="1" dirty="0" smtClean="0"/>
              <a:t>48%</a:t>
            </a:r>
            <a:endParaRPr lang="en-US" sz="1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989799" y="3973772"/>
            <a:ext cx="15411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>
                <a:solidFill>
                  <a:srgbClr val="333333"/>
                </a:solidFill>
              </a:rPr>
              <a:t>Source</a:t>
            </a:r>
            <a:r>
              <a:rPr lang="en-CA" sz="800" dirty="0">
                <a:solidFill>
                  <a:srgbClr val="333333"/>
                </a:solidFill>
              </a:rPr>
              <a:t>: </a:t>
            </a:r>
            <a:r>
              <a:rPr lang="en-CA" sz="800" dirty="0">
                <a:solidFill>
                  <a:srgbClr val="333333"/>
                </a:solidFill>
                <a:hlinkClick r:id="rId2"/>
              </a:rPr>
              <a:t>World Quality </a:t>
            </a:r>
            <a:r>
              <a:rPr lang="en-CA" sz="800" dirty="0" smtClean="0">
                <a:solidFill>
                  <a:srgbClr val="333333"/>
                </a:solidFill>
                <a:hlinkClick r:id="rId2"/>
              </a:rPr>
              <a:t>Report</a:t>
            </a:r>
            <a:endParaRPr lang="en-CA" sz="800" dirty="0">
              <a:solidFill>
                <a:srgbClr val="333333"/>
              </a:solidFill>
            </a:endParaRPr>
          </a:p>
        </p:txBody>
      </p:sp>
      <p:sp>
        <p:nvSpPr>
          <p:cNvPr id="4" name="Hexagon 3"/>
          <p:cNvSpPr/>
          <p:nvPr/>
        </p:nvSpPr>
        <p:spPr>
          <a:xfrm>
            <a:off x="551623" y="1422990"/>
            <a:ext cx="801111" cy="655250"/>
          </a:xfrm>
          <a:prstGeom prst="hexagon">
            <a:avLst/>
          </a:prstGeom>
          <a:solidFill>
            <a:srgbClr val="007698"/>
          </a:solidFill>
          <a:ln>
            <a:solidFill>
              <a:srgbClr val="007698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55%</a:t>
            </a:r>
            <a:endParaRPr lang="en-US" sz="1400" b="1" dirty="0"/>
          </a:p>
        </p:txBody>
      </p:sp>
      <p:grpSp>
        <p:nvGrpSpPr>
          <p:cNvPr id="41" name="Group 2"/>
          <p:cNvGrpSpPr/>
          <p:nvPr/>
        </p:nvGrpSpPr>
        <p:grpSpPr>
          <a:xfrm>
            <a:off x="324544" y="1060368"/>
            <a:ext cx="602764" cy="276999"/>
            <a:chOff x="446313" y="1293414"/>
            <a:chExt cx="729344" cy="642991"/>
          </a:xfrm>
        </p:grpSpPr>
        <p:sp>
          <p:nvSpPr>
            <p:cNvPr id="43" name="Round Same Side Corner Rectangle 42"/>
            <p:cNvSpPr/>
            <p:nvPr/>
          </p:nvSpPr>
          <p:spPr>
            <a:xfrm flipV="1">
              <a:off x="446314" y="1443977"/>
              <a:ext cx="729343" cy="341865"/>
            </a:xfrm>
            <a:prstGeom prst="round2SameRect">
              <a:avLst/>
            </a:prstGeom>
            <a:solidFill>
              <a:srgbClr val="B1B0AE"/>
            </a:solidFill>
            <a:ln>
              <a:solidFill>
                <a:srgbClr val="B1B0A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46313" y="1293414"/>
              <a:ext cx="729343" cy="64299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CA" sz="1200" dirty="0" smtClean="0">
                  <a:solidFill>
                    <a:schemeClr val="bg1"/>
                  </a:solidFill>
                </a:rPr>
                <a:t>1.2</a:t>
              </a:r>
              <a:endParaRPr lang="en-CA" sz="16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7417" y="2079034"/>
            <a:ext cx="539718" cy="5709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EFEF6"/>
              </a:clrFrom>
              <a:clrTo>
                <a:srgbClr val="FEFE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605" y="3390622"/>
            <a:ext cx="771570" cy="6121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62812" y="2055777"/>
            <a:ext cx="491016" cy="5194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99147" y="3524722"/>
            <a:ext cx="577370" cy="6050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15131" y="4989733"/>
            <a:ext cx="634066" cy="631694"/>
          </a:xfrm>
          <a:prstGeom prst="rect">
            <a:avLst/>
          </a:prstGeom>
        </p:spPr>
      </p:pic>
      <p:pic>
        <p:nvPicPr>
          <p:cNvPr id="42" name="Picture 3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6422955"/>
            <a:ext cx="9144000" cy="437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44" descr="itrg-log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477125" y="6453336"/>
            <a:ext cx="140017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34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 txBox="1">
            <a:spLocks/>
          </p:cNvSpPr>
          <p:nvPr/>
        </p:nvSpPr>
        <p:spPr bwMode="auto">
          <a:xfrm>
            <a:off x="5087442" y="2688757"/>
            <a:ext cx="3668370" cy="366755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4488" indent="-174625" algn="l" rtl="0" eaLnBrk="1" fontAlgn="base" hangingPunct="1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SzPct val="150000"/>
              <a:buFont typeface="Arial" pitchFamily="34" charset="0"/>
              <a:buChar char="◦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8" name="Text Placeholder 2"/>
          <p:cNvSpPr txBox="1">
            <a:spLocks/>
          </p:cNvSpPr>
          <p:nvPr/>
        </p:nvSpPr>
        <p:spPr bwMode="auto">
          <a:xfrm>
            <a:off x="5684953" y="2703447"/>
            <a:ext cx="3070859" cy="311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4488" indent="-174625" algn="l" rtl="0" eaLnBrk="1" fontAlgn="base" hangingPunct="1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SzPct val="150000"/>
              <a:buFont typeface="Arial" pitchFamily="34" charset="0"/>
              <a:buChar char="◦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latin typeface="Arial" panose="020B0604020202020204" pitchFamily="34" charset="0"/>
              </a:rPr>
              <a:t>Selecting vendor tools </a:t>
            </a:r>
            <a:r>
              <a:rPr lang="en-US" dirty="0">
                <a:latin typeface="Arial" panose="020B0604020202020204" pitchFamily="34" charset="0"/>
              </a:rPr>
              <a:t>based on priority of </a:t>
            </a:r>
            <a:r>
              <a:rPr lang="en-US" dirty="0" smtClean="0">
                <a:latin typeface="Arial" panose="020B0604020202020204" pitchFamily="34" charset="0"/>
              </a:rPr>
              <a:t>your testing </a:t>
            </a:r>
            <a:r>
              <a:rPr lang="en-US" dirty="0">
                <a:latin typeface="Arial" panose="020B0604020202020204" pitchFamily="34" charset="0"/>
              </a:rPr>
              <a:t>requirements using Info-</a:t>
            </a:r>
            <a:r>
              <a:rPr lang="en-US" dirty="0" smtClean="0">
                <a:latin typeface="Arial" panose="020B0604020202020204" pitchFamily="34" charset="0"/>
              </a:rPr>
              <a:t>Tech’s </a:t>
            </a:r>
            <a:r>
              <a:rPr lang="en-US" dirty="0" smtClean="0">
                <a:latin typeface="Arial" panose="020B0604020202020204" pitchFamily="34" charset="0"/>
                <a:hlinkClick r:id="rId2"/>
              </a:rPr>
              <a:t>RFP Template</a:t>
            </a:r>
            <a:r>
              <a:rPr lang="en-US" dirty="0" smtClean="0">
                <a:latin typeface="Arial" panose="020B0604020202020204" pitchFamily="34" charset="0"/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latin typeface="Arial" panose="020B0604020202020204" pitchFamily="34" charset="0"/>
              </a:rPr>
              <a:t>Utilizing </a:t>
            </a:r>
            <a:r>
              <a:rPr lang="en-US" dirty="0">
                <a:latin typeface="Arial" panose="020B0604020202020204" pitchFamily="34" charset="0"/>
              </a:rPr>
              <a:t>different test environments and test settings such as virtual emulators, physical devices, and outsourced testing to provide greater test coverage for the diverse range of mobile </a:t>
            </a:r>
            <a:r>
              <a:rPr lang="en-US" dirty="0" smtClean="0">
                <a:latin typeface="Arial" panose="020B0604020202020204" pitchFamily="34" charset="0"/>
              </a:rPr>
              <a:t>devices deployed.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latin typeface="Arial" panose="020B0604020202020204" pitchFamily="34" charset="0"/>
              </a:rPr>
              <a:t>Realizing </a:t>
            </a:r>
            <a:r>
              <a:rPr lang="en-US" dirty="0">
                <a:latin typeface="Arial" panose="020B0604020202020204" pitchFamily="34" charset="0"/>
              </a:rPr>
              <a:t>the key testing differences from test types </a:t>
            </a:r>
            <a:r>
              <a:rPr lang="en-US" dirty="0" smtClean="0">
                <a:latin typeface="Arial" panose="020B0604020202020204" pitchFamily="34" charset="0"/>
              </a:rPr>
              <a:t>to </a:t>
            </a:r>
            <a:r>
              <a:rPr lang="en-US" dirty="0">
                <a:latin typeface="Arial" panose="020B0604020202020204" pitchFamily="34" charset="0"/>
              </a:rPr>
              <a:t>test environments </a:t>
            </a:r>
            <a:r>
              <a:rPr lang="en-US" dirty="0" smtClean="0">
                <a:latin typeface="Arial" panose="020B0604020202020204" pitchFamily="34" charset="0"/>
              </a:rPr>
              <a:t>that </a:t>
            </a:r>
            <a:r>
              <a:rPr lang="en-US" dirty="0">
                <a:latin typeface="Arial" panose="020B0604020202020204" pitchFamily="34" charset="0"/>
              </a:rPr>
              <a:t>exist for mobile and incorporating mobile testing into your current SOP(s</a:t>
            </a:r>
            <a:r>
              <a:rPr lang="en-US" dirty="0" smtClean="0">
                <a:latin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</a:rPr>
              <a:t>Optimizing </a:t>
            </a:r>
            <a:r>
              <a:rPr lang="en-US" dirty="0">
                <a:latin typeface="Arial" panose="020B0604020202020204" pitchFamily="34" charset="0"/>
              </a:rPr>
              <a:t>current testing processes for mobile to determine the appropriate testing processes that are repeatable and scalable for current and future enterprise apps.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 dirty="0" smtClean="0">
                <a:solidFill>
                  <a:prstClr val="black"/>
                </a:solidFill>
                <a:latin typeface="Georgia" panose="02040502050405020303" pitchFamily="18" charset="0"/>
              </a:rPr>
              <a:t>Use the disruptive</a:t>
            </a:r>
            <a:r>
              <a:rPr lang="en-US" b="0" i="0" u="none" strike="noStrike" dirty="0" smtClean="0">
                <a:solidFill>
                  <a:prstClr val="black"/>
                </a:solidFill>
                <a:latin typeface="Georgia" panose="02040502050405020303" pitchFamily="18" charset="0"/>
              </a:rPr>
              <a:t> nature of </a:t>
            </a:r>
            <a:r>
              <a:rPr lang="en-US" b="0" i="0" u="none" strike="noStrike" baseline="0" dirty="0" smtClean="0">
                <a:solidFill>
                  <a:prstClr val="black"/>
                </a:solidFill>
                <a:latin typeface="Georgia" panose="02040502050405020303" pitchFamily="18" charset="0"/>
              </a:rPr>
              <a:t>mobile to innovate and improve existing distributed application development skills</a:t>
            </a:r>
            <a:endParaRPr lang="en-US" b="0" i="0" u="none" strike="noStrike" baseline="0" dirty="0" smtClean="0">
              <a:solidFill>
                <a:srgbClr val="2E74B5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459165" y="2387407"/>
            <a:ext cx="4514989" cy="4215694"/>
          </a:xfrm>
        </p:spPr>
        <p:txBody>
          <a:bodyPr/>
          <a:lstStyle/>
          <a:p>
            <a:r>
              <a:rPr lang="en-US" b="0" i="0" u="none" strike="noStrike" baseline="0" dirty="0" smtClean="0">
                <a:solidFill>
                  <a:prstClr val="black"/>
                </a:solidFill>
                <a:latin typeface="Arial" panose="020B0604020202020204" pitchFamily="34" charset="0"/>
              </a:rPr>
              <a:t>Businesses are seeing the perceived value of utilizing mobile applications to improve the performance and productivity of day-to-day business operations. As a result, business strategies and objectives are being directed toward mobile initiatives.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</a:rPr>
              <a:t>Proper mobile testing will refine institutional knowledge around development best practices and provide you with the opportunity to innovate with better practices.</a:t>
            </a:r>
          </a:p>
          <a:p>
            <a:pPr>
              <a:spcAft>
                <a:spcPts val="600"/>
              </a:spcAft>
            </a:pPr>
            <a:r>
              <a:rPr lang="en-US" b="0" i="0" u="none" strike="noStrike" baseline="0" dirty="0" smtClean="0">
                <a:solidFill>
                  <a:prstClr val="black"/>
                </a:solidFill>
                <a:latin typeface="Arial" panose="020B0604020202020204" pitchFamily="34" charset="0"/>
              </a:rPr>
              <a:t>The benefits of a proper mobile-specific</a:t>
            </a:r>
            <a:r>
              <a:rPr lang="en-US" b="0" i="0" u="none" strike="noStrike" dirty="0" smtClean="0">
                <a:solidFill>
                  <a:prstClr val="black"/>
                </a:solidFill>
                <a:latin typeface="Arial" panose="020B0604020202020204" pitchFamily="34" charset="0"/>
              </a:rPr>
              <a:t> testing process include</a:t>
            </a:r>
            <a:r>
              <a:rPr lang="en-US" b="0" i="0" u="none" strike="noStrike" baseline="0" dirty="0" smtClean="0">
                <a:solidFill>
                  <a:prstClr val="black"/>
                </a:solidFill>
                <a:latin typeface="Arial" panose="020B0604020202020204" pitchFamily="34" charset="0"/>
              </a:rPr>
              <a:t>:</a:t>
            </a:r>
          </a:p>
          <a:p>
            <a:pPr marL="368300" lvl="2" indent="0">
              <a:spcAft>
                <a:spcPts val="600"/>
              </a:spcAft>
              <a:buNone/>
            </a:pPr>
            <a:r>
              <a:rPr lang="en-US" b="0" i="0" u="none" strike="noStrike" baseline="0" dirty="0" smtClean="0">
                <a:solidFill>
                  <a:prstClr val="black"/>
                </a:solidFill>
                <a:latin typeface="Arial" panose="020B0604020202020204" pitchFamily="34" charset="0"/>
              </a:rPr>
              <a:t>Testers will be able to work from a common framework with consistent processes and terminology across all types of applications.</a:t>
            </a:r>
          </a:p>
          <a:p>
            <a:pPr marL="368300" lvl="2" indent="0">
              <a:buNone/>
            </a:pPr>
            <a:r>
              <a:rPr lang="en-US" b="0" i="0" u="none" strike="noStrike" baseline="0" dirty="0" smtClean="0">
                <a:solidFill>
                  <a:prstClr val="black"/>
                </a:solidFill>
                <a:latin typeface="Arial" panose="020B0604020202020204" pitchFamily="34" charset="0"/>
              </a:rPr>
              <a:t>The IT organization will realize lower overall testing costs by refocusing and determining the appropriate testing techniques that are repeatable and scalable for current and future mobile enterprise applications.</a:t>
            </a:r>
          </a:p>
        </p:txBody>
      </p:sp>
      <p:pic>
        <p:nvPicPr>
          <p:cNvPr id="31" name="Picture 30" descr="check-blue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47398" y="2770996"/>
            <a:ext cx="140677" cy="120969"/>
          </a:xfrm>
          <a:prstGeom prst="rect">
            <a:avLst/>
          </a:prstGeom>
        </p:spPr>
      </p:pic>
      <p:pic>
        <p:nvPicPr>
          <p:cNvPr id="34" name="Picture 33" descr="check-blue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49104" y="4486204"/>
            <a:ext cx="140677" cy="120969"/>
          </a:xfrm>
          <a:prstGeom prst="rect">
            <a:avLst/>
          </a:prstGeom>
        </p:spPr>
      </p:pic>
      <p:pic>
        <p:nvPicPr>
          <p:cNvPr id="35" name="Picture 34" descr="check-blue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9025" y="4647821"/>
            <a:ext cx="250284" cy="215220"/>
          </a:xfrm>
          <a:prstGeom prst="rect">
            <a:avLst/>
          </a:prstGeom>
        </p:spPr>
      </p:pic>
      <p:pic>
        <p:nvPicPr>
          <p:cNvPr id="36" name="Picture 35" descr="check-blue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400" y="5338023"/>
            <a:ext cx="250284" cy="215220"/>
          </a:xfrm>
          <a:prstGeom prst="rect">
            <a:avLst/>
          </a:prstGeom>
        </p:spPr>
      </p:pic>
      <p:sp>
        <p:nvSpPr>
          <p:cNvPr id="18" name="Rectangle 32"/>
          <p:cNvSpPr/>
          <p:nvPr/>
        </p:nvSpPr>
        <p:spPr>
          <a:xfrm>
            <a:off x="5087442" y="2323480"/>
            <a:ext cx="3668370" cy="37289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sz="1200" b="1" dirty="0" smtClean="0">
                <a:solidFill>
                  <a:srgbClr val="FFFFFF"/>
                </a:solidFill>
              </a:rPr>
              <a:t>Info-Tech will help you optimize for mobile testing:</a:t>
            </a:r>
            <a:endParaRPr lang="en-CA" sz="1200" b="1" dirty="0">
              <a:solidFill>
                <a:srgbClr val="FFFFFF"/>
              </a:solidFill>
            </a:endParaRPr>
          </a:p>
        </p:txBody>
      </p:sp>
      <p:pic>
        <p:nvPicPr>
          <p:cNvPr id="29" name="Picture 28" descr="check-blue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37948" y="3487830"/>
            <a:ext cx="140677" cy="120969"/>
          </a:xfrm>
          <a:prstGeom prst="rect">
            <a:avLst/>
          </a:prstGeom>
        </p:spPr>
      </p:pic>
      <p:pic>
        <p:nvPicPr>
          <p:cNvPr id="22" name="Picture 21" descr="check-blue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90706" y="5412538"/>
            <a:ext cx="140677" cy="120969"/>
          </a:xfrm>
          <a:prstGeom prst="rect">
            <a:avLst/>
          </a:prstGeom>
        </p:spPr>
      </p:pic>
      <p:grpSp>
        <p:nvGrpSpPr>
          <p:cNvPr id="20" name="Group 2"/>
          <p:cNvGrpSpPr/>
          <p:nvPr/>
        </p:nvGrpSpPr>
        <p:grpSpPr>
          <a:xfrm>
            <a:off x="324544" y="1060368"/>
            <a:ext cx="602764" cy="276999"/>
            <a:chOff x="446313" y="1293414"/>
            <a:chExt cx="729344" cy="642991"/>
          </a:xfrm>
        </p:grpSpPr>
        <p:sp>
          <p:nvSpPr>
            <p:cNvPr id="23" name="Round Same Side Corner Rectangle 22"/>
            <p:cNvSpPr/>
            <p:nvPr/>
          </p:nvSpPr>
          <p:spPr>
            <a:xfrm flipV="1">
              <a:off x="446314" y="1443977"/>
              <a:ext cx="729343" cy="341865"/>
            </a:xfrm>
            <a:prstGeom prst="round2SameRect">
              <a:avLst/>
            </a:prstGeom>
            <a:solidFill>
              <a:srgbClr val="B1B0AE"/>
            </a:solidFill>
            <a:ln>
              <a:solidFill>
                <a:srgbClr val="B1B0A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46313" y="1293414"/>
              <a:ext cx="729343" cy="64299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CA" sz="1200" dirty="0" smtClean="0">
                  <a:solidFill>
                    <a:schemeClr val="bg1"/>
                  </a:solidFill>
                </a:rPr>
                <a:t>1.3</a:t>
              </a:r>
              <a:endParaRPr lang="en-CA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6232" y="1347499"/>
            <a:ext cx="8491536" cy="832104"/>
            <a:chOff x="328291" y="3609020"/>
            <a:chExt cx="8491536" cy="832104"/>
          </a:xfrm>
        </p:grpSpPr>
        <p:sp>
          <p:nvSpPr>
            <p:cNvPr id="30" name="Rectangle 29"/>
            <p:cNvSpPr/>
            <p:nvPr/>
          </p:nvSpPr>
          <p:spPr>
            <a:xfrm>
              <a:off x="328291" y="3609020"/>
              <a:ext cx="8491536" cy="822960"/>
            </a:xfrm>
            <a:prstGeom prst="rect">
              <a:avLst/>
            </a:prstGeom>
            <a:solidFill>
              <a:srgbClr val="F1F2E0"/>
            </a:solidFill>
            <a:ln w="12700">
              <a:solidFill>
                <a:srgbClr val="D3D3B9"/>
              </a:solidFill>
            </a:ln>
            <a:effectLst>
              <a:outerShdw blurRad="25400" dist="25400" dir="3600000" sx="98000" sy="98000" algn="ctr" rotWithShape="0">
                <a:schemeClr val="tx1">
                  <a:lumMod val="40000"/>
                  <a:lumOff val="6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9025" indent="-12700"/>
              <a:r>
                <a:rPr lang="en-CA" sz="1200" dirty="0">
                  <a:solidFill>
                    <a:srgbClr val="333333"/>
                  </a:solidFill>
                </a:rPr>
                <a:t>Testing enables better development practices. In the case of mobile testing, it will include distributed application level testing. Optimization of mobile-specific testing tools will help the development teams better understand why mobile applications fail under certain conditions and strengthen the development of such loosely coupled applications in the future.</a:t>
              </a:r>
              <a:endParaRPr lang="en-CA" sz="1200" dirty="0">
                <a:solidFill>
                  <a:schemeClr val="tx1"/>
                </a:solidFill>
              </a:endParaRPr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91" y="3609020"/>
              <a:ext cx="818083" cy="832104"/>
            </a:xfrm>
            <a:prstGeom prst="rect">
              <a:avLst/>
            </a:prstGeom>
          </p:spPr>
        </p:pic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18141" y="2802408"/>
            <a:ext cx="253524" cy="522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47679" y="3494629"/>
            <a:ext cx="222740" cy="4783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5497" y="4514444"/>
            <a:ext cx="293944" cy="4718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84134" y="5448713"/>
            <a:ext cx="224152" cy="511032"/>
          </a:xfrm>
          <a:prstGeom prst="rect">
            <a:avLst/>
          </a:prstGeom>
        </p:spPr>
      </p:pic>
      <p:pic>
        <p:nvPicPr>
          <p:cNvPr id="37" name="Picture 3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422955"/>
            <a:ext cx="9144000" cy="437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8" descr="itrg-logo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477125" y="6453336"/>
            <a:ext cx="140017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04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Info-Tech Research Group Helps IT Professionals To:</a:t>
            </a:r>
            <a:endParaRPr lang="en-CA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 bwMode="auto">
          <a:xfrm>
            <a:off x="0" y="3789040"/>
            <a:ext cx="9144000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hangingPunct="0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en-CA" b="1" dirty="0" smtClean="0">
                <a:latin typeface="+mn-lt"/>
              </a:rPr>
              <a:t>Sign up for free trial membership to get practical</a:t>
            </a:r>
          </a:p>
          <a:p>
            <a:pPr lvl="0" algn="ctr" eaLnBrk="0" hangingPunct="0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en-CA" b="1" dirty="0" smtClean="0">
                <a:latin typeface="+mn-lt"/>
              </a:rPr>
              <a:t>solutions for your IT challenges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 bwMode="auto">
          <a:xfrm>
            <a:off x="6672262" y="6097434"/>
            <a:ext cx="2246697" cy="32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r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b="1" dirty="0" smtClean="0">
                <a:latin typeface="+mn-lt"/>
                <a:hlinkClick r:id="rId2"/>
              </a:rPr>
              <a:t>www.infotech.com</a:t>
            </a:r>
            <a:endParaRPr kumimoji="0" lang="en-C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green_button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71738" y="4476933"/>
            <a:ext cx="4200525" cy="6191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7176" y="1628800"/>
            <a:ext cx="30186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Quickly get up to speed</a:t>
            </a:r>
            <a:br>
              <a:rPr lang="en-CA" sz="1400" dirty="0" smtClean="0"/>
            </a:br>
            <a:r>
              <a:rPr lang="en-CA" sz="1400" dirty="0" smtClean="0"/>
              <a:t>with new technologies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Make the right technology</a:t>
            </a:r>
            <a:br>
              <a:rPr lang="en-CA" sz="1400" dirty="0" smtClean="0"/>
            </a:br>
            <a:r>
              <a:rPr lang="en-CA" sz="1400" dirty="0" smtClean="0"/>
              <a:t>purchasing decisions – fast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Deliver critical IT</a:t>
            </a:r>
            <a:br>
              <a:rPr lang="en-CA" sz="1400" dirty="0" smtClean="0"/>
            </a:br>
            <a:r>
              <a:rPr lang="en-CA" sz="1400" dirty="0" smtClean="0"/>
              <a:t>projects, on time and</a:t>
            </a:r>
            <a:br>
              <a:rPr lang="en-CA" sz="1400" dirty="0" smtClean="0"/>
            </a:br>
            <a:r>
              <a:rPr lang="en-CA" sz="1400" dirty="0" smtClean="0"/>
              <a:t>within budget</a:t>
            </a:r>
          </a:p>
          <a:p>
            <a:endParaRPr lang="en-CA" sz="1400" dirty="0"/>
          </a:p>
        </p:txBody>
      </p:sp>
      <p:sp>
        <p:nvSpPr>
          <p:cNvPr id="9" name="Rectangle 8"/>
          <p:cNvSpPr/>
          <p:nvPr/>
        </p:nvSpPr>
        <p:spPr>
          <a:xfrm>
            <a:off x="3095836" y="1628800"/>
            <a:ext cx="30186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Manage business expectations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Justify IT spending and</a:t>
            </a:r>
            <a:br>
              <a:rPr lang="en-CA" sz="1400" dirty="0" smtClean="0"/>
            </a:br>
            <a:r>
              <a:rPr lang="en-CA" sz="1400" dirty="0" smtClean="0"/>
              <a:t>prove the value of IT</a:t>
            </a:r>
            <a:r>
              <a:rPr lang="en-CA" sz="1400" dirty="0"/>
              <a:t/>
            </a:r>
            <a:br>
              <a:rPr lang="en-CA" sz="1400" dirty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Train IT staff and effectively</a:t>
            </a:r>
            <a:br>
              <a:rPr lang="en-CA" sz="1400" dirty="0" smtClean="0"/>
            </a:br>
            <a:r>
              <a:rPr lang="en-CA" sz="1400" dirty="0" smtClean="0"/>
              <a:t>manage an IT department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4294967295"/>
          </p:nvPr>
        </p:nvSpPr>
        <p:spPr>
          <a:xfrm>
            <a:off x="2215390" y="5233017"/>
            <a:ext cx="4713221" cy="82576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 algn="ctr">
              <a:defRPr/>
            </a:pPr>
            <a:r>
              <a:rPr lang="en-CA" dirty="0" smtClean="0"/>
              <a:t>“Info-Tech helps me to be proactive instead of reactive –</a:t>
            </a:r>
            <a:br>
              <a:rPr lang="en-CA" dirty="0" smtClean="0"/>
            </a:br>
            <a:r>
              <a:rPr lang="en-CA" dirty="0" smtClean="0"/>
              <a:t>a cardinal rule in a stable and leading edge IT environment.</a:t>
            </a:r>
          </a:p>
          <a:p>
            <a:pPr lvl="1" algn="ctr">
              <a:buNone/>
              <a:defRPr/>
            </a:pPr>
            <a:r>
              <a:rPr lang="en-CA" dirty="0" smtClean="0"/>
              <a:t>- ARCS Commercial Mortgage Co., LP</a:t>
            </a:r>
            <a:endParaRPr lang="en-US" dirty="0" smtClean="0"/>
          </a:p>
        </p:txBody>
      </p:sp>
      <p:pic>
        <p:nvPicPr>
          <p:cNvPr id="15" name="Picture 14" descr="report_thumbnail-itr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12731" y="1578285"/>
            <a:ext cx="2454020" cy="2138747"/>
          </a:xfrm>
          <a:prstGeom prst="rect">
            <a:avLst/>
          </a:prstGeom>
        </p:spPr>
      </p:pic>
      <p:sp>
        <p:nvSpPr>
          <p:cNvPr id="20" name="Text Placeholder 3"/>
          <p:cNvSpPr txBox="1">
            <a:spLocks/>
          </p:cNvSpPr>
          <p:nvPr/>
        </p:nvSpPr>
        <p:spPr bwMode="auto">
          <a:xfrm>
            <a:off x="287524" y="6097434"/>
            <a:ext cx="2762784" cy="3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l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200" b="1" dirty="0" smtClean="0">
                <a:latin typeface="+mn-lt"/>
              </a:rPr>
              <a:t>Toll Free: 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1-888-670-8889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027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 descr="itrg-logo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2008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Understanding of the Problem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Application Development </a:t>
            </a:r>
            <a:r>
              <a:rPr lang="en-US" dirty="0" smtClean="0"/>
              <a:t>Managers </a:t>
            </a:r>
            <a:r>
              <a:rPr lang="en-US" dirty="0"/>
              <a:t>who </a:t>
            </a:r>
            <a:r>
              <a:rPr lang="en-US" dirty="0" smtClean="0"/>
              <a:t>are </a:t>
            </a:r>
            <a:r>
              <a:rPr lang="en-US" dirty="0"/>
              <a:t>responsible for development, testing, </a:t>
            </a:r>
            <a:r>
              <a:rPr lang="en-US" dirty="0" smtClean="0"/>
              <a:t>deployment, </a:t>
            </a:r>
            <a:r>
              <a:rPr lang="en-US" dirty="0"/>
              <a:t>and maintenance tasks but </a:t>
            </a:r>
            <a:r>
              <a:rPr lang="en-US" dirty="0" smtClean="0"/>
              <a:t>have </a:t>
            </a:r>
            <a:r>
              <a:rPr lang="en-US" dirty="0"/>
              <a:t>no experience </a:t>
            </a:r>
            <a:r>
              <a:rPr lang="en-US" dirty="0" smtClean="0"/>
              <a:t>in </a:t>
            </a:r>
            <a:r>
              <a:rPr lang="en-US" dirty="0"/>
              <a:t>mobile testing and </a:t>
            </a:r>
            <a:r>
              <a:rPr lang="en-US" dirty="0" smtClean="0"/>
              <a:t>need </a:t>
            </a:r>
            <a:r>
              <a:rPr lang="en-US" dirty="0"/>
              <a:t>to optimize current testing processes to include mobile.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4835436" y="1607231"/>
            <a:ext cx="4041648" cy="1941312"/>
          </a:xfrm>
        </p:spPr>
        <p:txBody>
          <a:bodyPr/>
          <a:lstStyle/>
          <a:p>
            <a:r>
              <a:rPr lang="en-US" dirty="0"/>
              <a:t>Select and architect the mobile testing processes based on the need for device access and </a:t>
            </a:r>
            <a:r>
              <a:rPr lang="en-US" dirty="0" smtClean="0"/>
              <a:t>performance, including </a:t>
            </a:r>
            <a:r>
              <a:rPr lang="en-US" dirty="0"/>
              <a:t>leveraging legacy infrastructure, </a:t>
            </a:r>
            <a:r>
              <a:rPr lang="en-US" dirty="0" smtClean="0"/>
              <a:t>integration, </a:t>
            </a:r>
            <a:r>
              <a:rPr lang="en-US" dirty="0"/>
              <a:t>and asset reusability.</a:t>
            </a:r>
          </a:p>
          <a:p>
            <a:r>
              <a:rPr lang="en-US" dirty="0"/>
              <a:t>Develop </a:t>
            </a:r>
            <a:r>
              <a:rPr lang="en-US" dirty="0" smtClean="0"/>
              <a:t>an </a:t>
            </a:r>
            <a:r>
              <a:rPr lang="en-US" dirty="0"/>
              <a:t>RFP for vendor selection.</a:t>
            </a:r>
          </a:p>
          <a:p>
            <a:r>
              <a:rPr lang="en-US" dirty="0"/>
              <a:t>Create a project plan to inject and integrate mobile testing processes </a:t>
            </a:r>
            <a:r>
              <a:rPr lang="en-US" dirty="0" smtClean="0"/>
              <a:t>into </a:t>
            </a:r>
            <a:r>
              <a:rPr lang="en-US" dirty="0"/>
              <a:t>legacy systems.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marL="174625" lvl="1" indent="-174625">
              <a:buFont typeface="Wingdings" pitchFamily="2" charset="2"/>
              <a:buChar char="ü"/>
            </a:pPr>
            <a:r>
              <a:rPr lang="en-US" dirty="0"/>
              <a:t>Business stakeholders who understand the value of mobile and need to be persuaded </a:t>
            </a:r>
            <a:r>
              <a:rPr lang="en-US" dirty="0" smtClean="0"/>
              <a:t>about </a:t>
            </a:r>
            <a:r>
              <a:rPr lang="en-US" dirty="0"/>
              <a:t>optimizing testing for mobile apps.</a:t>
            </a:r>
          </a:p>
          <a:p>
            <a:r>
              <a:rPr lang="en-US" dirty="0"/>
              <a:t>Development </a:t>
            </a:r>
            <a:r>
              <a:rPr lang="en-US" dirty="0" smtClean="0"/>
              <a:t>teams, QA teams, </a:t>
            </a:r>
            <a:r>
              <a:rPr lang="en-US" dirty="0"/>
              <a:t>deployment teams, </a:t>
            </a:r>
            <a:r>
              <a:rPr lang="en-US" dirty="0" smtClean="0"/>
              <a:t>ops, </a:t>
            </a:r>
            <a:r>
              <a:rPr lang="en-US" dirty="0"/>
              <a:t>and architects who have no experience </a:t>
            </a:r>
            <a:r>
              <a:rPr lang="en-US" dirty="0" smtClean="0"/>
              <a:t>in </a:t>
            </a:r>
            <a:r>
              <a:rPr lang="en-US" dirty="0"/>
              <a:t>mobile and need to be educated on the extent of mobile testing.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Identify and address gaps between the current test process and the target testing state for mobile.</a:t>
            </a:r>
          </a:p>
          <a:p>
            <a:r>
              <a:rPr lang="en-US" dirty="0"/>
              <a:t>Establish project value metrics to ensure business and technical requirements are satisfied.</a:t>
            </a:r>
          </a:p>
        </p:txBody>
      </p:sp>
      <p:pic>
        <p:nvPicPr>
          <p:cNvPr id="7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2955"/>
            <a:ext cx="9144000" cy="437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trg-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77125" y="6453336"/>
            <a:ext cx="140017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90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Businesses realize the perceived value of implementing mobile applications in improving productivity and reach of day-to-day business and IT operations. As a result, business strategies and objectives are being directed towards mobile.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180975" lvl="1">
              <a:buSzPct val="120000"/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</a:rPr>
              <a:t>Highly distributed mobile applications with various back-end APIs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</a:rPr>
              <a:t>increase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</a:rPr>
              <a:t>the complexity and need for proper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</a:rPr>
              <a:t>testing.</a:t>
            </a:r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Enterprise mobile applications require support from legacy applications and systems to operate. End users need the ability to view and access back-end data which presents integration and security challenges.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Optimizing testing for any mobile deployment type (mobile web, native, and hybrid) requires proper analysis of mobile testing. Test and development teams need to understand their </a:t>
            </a:r>
            <a:r>
              <a:rPr lang="en-US" dirty="0" smtClean="0"/>
              <a:t>gaps </a:t>
            </a:r>
            <a:r>
              <a:rPr lang="en-US" dirty="0"/>
              <a:t>in knowledge between traditional approaches to testing and testing for mobile.</a:t>
            </a:r>
          </a:p>
          <a:p>
            <a:r>
              <a:rPr lang="en-US" dirty="0"/>
              <a:t>Determining the proper testing processes for mobile will aid in improving current testing processes by addressing and reducing current testing pain </a:t>
            </a:r>
            <a:r>
              <a:rPr lang="en-US" dirty="0" smtClean="0"/>
              <a:t>points.</a:t>
            </a:r>
            <a:endParaRPr lang="en-US" dirty="0"/>
          </a:p>
          <a:p>
            <a:r>
              <a:rPr lang="en-US" dirty="0"/>
              <a:t>Determining the right set of test requirements will ensure vendor RFP selection </a:t>
            </a:r>
            <a:r>
              <a:rPr lang="en-US" dirty="0" smtClean="0"/>
              <a:t>success.</a:t>
            </a:r>
          </a:p>
          <a:p>
            <a:r>
              <a:rPr lang="en-US" dirty="0" smtClean="0"/>
              <a:t>Developing a project plan will aid in the smooth transition of rolling out new testing initiatives for mobile.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CA" b="1" dirty="0">
                <a:solidFill>
                  <a:srgbClr val="000000"/>
                </a:solidFill>
              </a:rPr>
              <a:t>You cannot implement mobile testing using only traditional methods</a:t>
            </a:r>
            <a:r>
              <a:rPr lang="en-CA" dirty="0">
                <a:solidFill>
                  <a:srgbClr val="000000"/>
                </a:solidFill>
              </a:rPr>
              <a:t>; you need well defined </a:t>
            </a:r>
            <a:r>
              <a:rPr lang="en-CA" i="1" dirty="0">
                <a:solidFill>
                  <a:srgbClr val="000000"/>
                </a:solidFill>
              </a:rPr>
              <a:t>contextual</a:t>
            </a:r>
            <a:r>
              <a:rPr lang="en-CA" dirty="0">
                <a:solidFill>
                  <a:srgbClr val="000000"/>
                </a:solidFill>
              </a:rPr>
              <a:t> mobile </a:t>
            </a:r>
            <a:r>
              <a:rPr lang="en-CA" dirty="0" smtClean="0">
                <a:solidFill>
                  <a:srgbClr val="000000"/>
                </a:solidFill>
              </a:rPr>
              <a:t>testing. </a:t>
            </a:r>
            <a:r>
              <a:rPr lang="en-CA" dirty="0">
                <a:solidFill>
                  <a:srgbClr val="000000"/>
                </a:solidFill>
              </a:rPr>
              <a:t>Understand  your knowledge gap in mobile </a:t>
            </a:r>
            <a:r>
              <a:rPr lang="en-CA" dirty="0" smtClean="0">
                <a:solidFill>
                  <a:srgbClr val="000000"/>
                </a:solidFill>
              </a:rPr>
              <a:t>testing.</a:t>
            </a:r>
            <a:endParaRPr lang="en-CA" dirty="0">
              <a:solidFill>
                <a:srgbClr val="333333"/>
              </a:solidFill>
            </a:endParaRP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b="1" dirty="0" smtClean="0"/>
              <a:t>Engage </a:t>
            </a:r>
            <a:r>
              <a:rPr lang="en-US" b="1" dirty="0"/>
              <a:t>a subject matter expert with extensive experience in mobile </a:t>
            </a:r>
            <a:r>
              <a:rPr lang="en-US" b="1" dirty="0" smtClean="0"/>
              <a:t>testing</a:t>
            </a:r>
            <a:r>
              <a:rPr lang="en-US" dirty="0" smtClean="0"/>
              <a:t>. </a:t>
            </a:r>
            <a:r>
              <a:rPr lang="en-US" dirty="0"/>
              <a:t>A subject matter expert provides insights on approaches to bring about optimal results when implementing mobile testing </a:t>
            </a:r>
            <a:r>
              <a:rPr lang="en-US" dirty="0" smtClean="0"/>
              <a:t>processes.</a:t>
            </a:r>
            <a:endParaRPr lang="en-CA" dirty="0">
              <a:solidFill>
                <a:srgbClr val="333333"/>
              </a:solidFill>
            </a:endParaRPr>
          </a:p>
        </p:txBody>
      </p:sp>
      <p:pic>
        <p:nvPicPr>
          <p:cNvPr id="7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2955"/>
            <a:ext cx="9144000" cy="437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trg-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77125" y="6453336"/>
            <a:ext cx="140017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8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146998" y="5162617"/>
            <a:ext cx="2851304" cy="1154031"/>
          </a:xfrm>
          <a:prstGeom prst="rect">
            <a:avLst/>
          </a:prstGeom>
          <a:noFill/>
          <a:ln w="28575">
            <a:solidFill>
              <a:srgbClr val="36A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sz="1350" b="1" dirty="0">
                <a:solidFill>
                  <a:srgbClr val="333333"/>
                </a:solidFill>
              </a:rPr>
              <a:t>Enroll in a GI for your project.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sz="1200" dirty="0">
                <a:solidFill>
                  <a:srgbClr val="333333"/>
                </a:solidFill>
              </a:rPr>
              <a:t>Email </a:t>
            </a:r>
            <a:r>
              <a:rPr lang="en-CA" sz="1200" dirty="0" smtClean="0">
                <a:solidFill>
                  <a:srgbClr val="333333"/>
                </a:solidFill>
                <a:hlinkClick r:id="rId3"/>
              </a:rPr>
              <a:t>GuidedImplementations@InfoTech.com</a:t>
            </a:r>
            <a:endParaRPr lang="en-CA" sz="1200" dirty="0">
              <a:solidFill>
                <a:srgbClr val="333333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sz="1200" dirty="0">
                <a:solidFill>
                  <a:srgbClr val="333333"/>
                </a:solidFill>
              </a:rPr>
              <a:t>Or call 1-888-670-8889 and ask for the GI Coordinator.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this blueprint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165528" y="2128674"/>
            <a:ext cx="2807208" cy="2888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solidFill>
                  <a:srgbClr val="333333"/>
                </a:solidFill>
                <a:cs typeface="Open Sans"/>
              </a:rPr>
              <a:t>We recommend that you supplement the </a:t>
            </a:r>
            <a:r>
              <a:rPr lang="en-US" sz="1300" dirty="0" smtClean="0">
                <a:solidFill>
                  <a:srgbClr val="333333"/>
                </a:solidFill>
                <a:cs typeface="Open Sans"/>
              </a:rPr>
              <a:t>Best-Practice </a:t>
            </a:r>
            <a:r>
              <a:rPr lang="en-US" sz="1300" dirty="0">
                <a:solidFill>
                  <a:srgbClr val="333333"/>
                </a:solidFill>
                <a:cs typeface="Open Sans"/>
              </a:rPr>
              <a:t>Toolkit with a </a:t>
            </a:r>
            <a:r>
              <a:rPr lang="en-US" sz="1300" b="1" dirty="0">
                <a:solidFill>
                  <a:srgbClr val="333333"/>
                </a:solidFill>
                <a:cs typeface="Open Sans"/>
              </a:rPr>
              <a:t>Guided Implementation.</a:t>
            </a:r>
            <a:r>
              <a:rPr lang="en-US" sz="1300" dirty="0">
                <a:solidFill>
                  <a:srgbClr val="333333"/>
                </a:solidFill>
                <a:cs typeface="Open Sans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00" dirty="0">
              <a:solidFill>
                <a:srgbClr val="333333"/>
              </a:solidFill>
              <a:cs typeface="Open San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300" dirty="0">
                <a:solidFill>
                  <a:srgbClr val="333333"/>
                </a:solidFill>
                <a:cs typeface="Open Sans"/>
              </a:rPr>
              <a:t>Guided Implementations are included in most advisory membership seats</a:t>
            </a:r>
            <a:r>
              <a:rPr lang="en-US" sz="1300" dirty="0" smtClean="0">
                <a:solidFill>
                  <a:srgbClr val="333333"/>
                </a:solidFill>
                <a:cs typeface="Open Sans"/>
              </a:rPr>
              <a:t>. </a:t>
            </a:r>
            <a:r>
              <a:rPr lang="en-US" sz="1300" dirty="0">
                <a:solidFill>
                  <a:srgbClr val="333333"/>
                </a:solidFill>
                <a:cs typeface="Open Sans"/>
              </a:rPr>
              <a:t>Our expert analysts will provide telephone assistance to you and your team at key project milestones to review your materials, answer your questions, and explain our methodology</a:t>
            </a:r>
            <a:r>
              <a:rPr lang="en-US" sz="1200" dirty="0">
                <a:solidFill>
                  <a:srgbClr val="333333"/>
                </a:solidFill>
                <a:cs typeface="Open Sans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14778" y="2144858"/>
            <a:ext cx="2724887" cy="26854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solidFill>
                  <a:srgbClr val="333333"/>
                </a:solidFill>
                <a:cs typeface="Open Sans"/>
              </a:rPr>
              <a:t>Info-Tech Research Group’s expert analysts will come onsite to help you work through our project methodology in a 2-5 day project accelerator workshop. We take you through every phase of the project and ensure that you have a road map in place to complete your project successfully. In some cases, we can even complete the project while we are onsite.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00" dirty="0">
              <a:solidFill>
                <a:srgbClr val="333333"/>
              </a:solidFill>
              <a:cs typeface="Open Sans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11516" y="1331907"/>
            <a:ext cx="2807208" cy="806823"/>
            <a:chOff x="311516" y="1331907"/>
            <a:chExt cx="2807208" cy="806823"/>
          </a:xfrm>
          <a:solidFill>
            <a:srgbClr val="29475F"/>
          </a:solidFill>
        </p:grpSpPr>
        <p:sp>
          <p:nvSpPr>
            <p:cNvPr id="8" name="Rectangle 7"/>
            <p:cNvSpPr/>
            <p:nvPr/>
          </p:nvSpPr>
          <p:spPr>
            <a:xfrm>
              <a:off x="311516" y="1331907"/>
              <a:ext cx="2807208" cy="80682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00219" y="1468144"/>
              <a:ext cx="1404981" cy="5436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50" b="1" dirty="0"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Open Sans"/>
                </a:rPr>
                <a:t>Do-It-Yourself Best-Practice Toolkit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endParaRPr>
            </a:p>
          </p:txBody>
        </p:sp>
      </p:grpSp>
      <p:pic>
        <p:nvPicPr>
          <p:cNvPr id="15" name="Picture 14" descr="best-practice-blueprint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01524" y="1233859"/>
            <a:ext cx="998444" cy="9984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7" name="Group 6"/>
          <p:cNvGrpSpPr/>
          <p:nvPr/>
        </p:nvGrpSpPr>
        <p:grpSpPr>
          <a:xfrm>
            <a:off x="6014778" y="1331907"/>
            <a:ext cx="2807208" cy="806823"/>
            <a:chOff x="6014778" y="1331907"/>
            <a:chExt cx="2807208" cy="806823"/>
          </a:xfrm>
          <a:solidFill>
            <a:srgbClr val="2576B7"/>
          </a:solidFill>
        </p:grpSpPr>
        <p:sp>
          <p:nvSpPr>
            <p:cNvPr id="12" name="Rectangle 11"/>
            <p:cNvSpPr/>
            <p:nvPr/>
          </p:nvSpPr>
          <p:spPr>
            <a:xfrm>
              <a:off x="6014778" y="1331907"/>
              <a:ext cx="2807208" cy="806823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44216" y="1484328"/>
              <a:ext cx="1341059" cy="5436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50" b="1" dirty="0"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Open Sans"/>
                </a:rPr>
                <a:t>Onsite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50" b="1" dirty="0">
                  <a:solidFill>
                    <a:srgbClr val="FFFFFF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cs typeface="Open Sans"/>
                </a:rPr>
                <a:t>Workshops</a:t>
              </a:r>
              <a:endParaRPr lang="en-US" sz="1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endParaRPr>
            </a:p>
          </p:txBody>
        </p:sp>
      </p:grpSp>
      <p:pic>
        <p:nvPicPr>
          <p:cNvPr id="16" name="Picture 15" descr="on-site-workshop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8757" y="1114179"/>
            <a:ext cx="1179980" cy="11799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Rectangle 20"/>
          <p:cNvSpPr/>
          <p:nvPr/>
        </p:nvSpPr>
        <p:spPr>
          <a:xfrm>
            <a:off x="6014778" y="5162617"/>
            <a:ext cx="2807208" cy="1155155"/>
          </a:xfrm>
          <a:prstGeom prst="rect">
            <a:avLst/>
          </a:prstGeom>
          <a:noFill/>
          <a:ln w="28575">
            <a:solidFill>
              <a:srgbClr val="257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350" b="1" dirty="0">
                <a:solidFill>
                  <a:srgbClr val="333333"/>
                </a:solidFill>
                <a:cs typeface="Open Sans"/>
              </a:rPr>
              <a:t>Book your workshop now!</a:t>
            </a:r>
            <a:br>
              <a:rPr lang="en-US" sz="1350" b="1" dirty="0">
                <a:solidFill>
                  <a:srgbClr val="333333"/>
                </a:solidFill>
                <a:cs typeface="Open Sans"/>
              </a:rPr>
            </a:br>
            <a:r>
              <a:rPr lang="en-US" sz="1200" dirty="0">
                <a:solidFill>
                  <a:srgbClr val="333333"/>
                </a:solidFill>
                <a:cs typeface="Open Sans"/>
              </a:rPr>
              <a:t>Email </a:t>
            </a:r>
            <a:r>
              <a:rPr lang="en-US" sz="1200" dirty="0" smtClean="0">
                <a:solidFill>
                  <a:srgbClr val="333333"/>
                </a:solidFill>
                <a:cs typeface="Open Sans"/>
                <a:hlinkClick r:id="rId6"/>
              </a:rPr>
              <a:t>WorkshopBooking@InfoTech.com</a:t>
            </a:r>
            <a:r>
              <a:rPr lang="en-US" sz="1200" dirty="0" smtClean="0">
                <a:solidFill>
                  <a:srgbClr val="333333"/>
                </a:solidFill>
                <a:cs typeface="Open Sans"/>
              </a:rPr>
              <a:t> </a:t>
            </a:r>
            <a:r>
              <a:rPr lang="en-US" sz="1200" dirty="0">
                <a:solidFill>
                  <a:srgbClr val="333333"/>
                </a:solidFill>
                <a:cs typeface="Open Sans"/>
              </a:rPr>
              <a:t>to get started.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1516" y="5162617"/>
            <a:ext cx="2807208" cy="1154031"/>
          </a:xfrm>
          <a:prstGeom prst="rect">
            <a:avLst/>
          </a:prstGeom>
          <a:noFill/>
          <a:ln w="28575">
            <a:solidFill>
              <a:srgbClr val="2947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CA" sz="1350" dirty="0" smtClean="0">
                <a:solidFill>
                  <a:schemeClr val="tx1"/>
                </a:solidFill>
              </a:rPr>
              <a:t>Leverage </a:t>
            </a:r>
            <a:r>
              <a:rPr lang="en-CA" sz="1350" dirty="0" smtClean="0">
                <a:solidFill>
                  <a:srgbClr val="333333"/>
                </a:solidFill>
              </a:rPr>
              <a:t>each </a:t>
            </a:r>
            <a:r>
              <a:rPr lang="en-CA" sz="1350" dirty="0">
                <a:solidFill>
                  <a:srgbClr val="333333"/>
                </a:solidFill>
              </a:rPr>
              <a:t>of the tools in this blueprint to complete the optimization of this project.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250" y="2145927"/>
            <a:ext cx="2772718" cy="2978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sz="1400" b="1" dirty="0">
                <a:solidFill>
                  <a:srgbClr val="333333"/>
                </a:solidFill>
                <a:cs typeface="Open Sans"/>
              </a:rPr>
              <a:t>Do-It-Yourself Implementation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solidFill>
                  <a:srgbClr val="333333"/>
                </a:solidFill>
                <a:cs typeface="Open Sans"/>
              </a:rPr>
              <a:t>Use this Best-Practice Blueprint to help you complete your project. The slides in this Blueprint will walk you step-by-step through every phase of your project with supporting tools and templates ready for you to use. You can also use this Best-Practice Blueprint to facilitate your own project accelerator workshop within your organization using the workshop slides and facilitation instructions provided in the Appendix</a:t>
            </a:r>
            <a:r>
              <a:rPr lang="en-US" sz="1200" dirty="0">
                <a:solidFill>
                  <a:srgbClr val="333333"/>
                </a:solidFill>
                <a:cs typeface="Open Sans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333333"/>
              </a:solidFill>
              <a:cs typeface="Open San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333333"/>
              </a:solidFill>
              <a:cs typeface="Open San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53769" y="1331907"/>
            <a:ext cx="2807208" cy="806823"/>
          </a:xfrm>
          <a:prstGeom prst="rect">
            <a:avLst/>
          </a:prstGeom>
          <a:solidFill>
            <a:srgbClr val="36A1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CA" sz="135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05335" y="1468144"/>
            <a:ext cx="1610000" cy="543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Free Guided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35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Open Sans"/>
              </a:rPr>
              <a:t>Implementation</a:t>
            </a:r>
            <a:endParaRPr lang="en-US" sz="15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Open Sans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309" y="1468144"/>
            <a:ext cx="626589" cy="5598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Picture 3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422955"/>
            <a:ext cx="9144000" cy="437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 descr="itrg-logo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477125" y="6453336"/>
            <a:ext cx="140017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96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020" y="328771"/>
            <a:ext cx="857643" cy="731520"/>
          </a:xfrm>
          <a:prstGeom prst="rect">
            <a:avLst/>
          </a:prstGeom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532080"/>
              </p:ext>
            </p:extLst>
          </p:nvPr>
        </p:nvGraphicFramePr>
        <p:xfrm>
          <a:off x="332698" y="2248361"/>
          <a:ext cx="8451770" cy="3389041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8451770"/>
              </a:tblGrid>
              <a:tr h="310281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  <a:cs typeface="Open Sans"/>
                        </a:rPr>
                        <a:t>GI Point 1: Go/No-Go on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+mn-lt"/>
                          <a:cs typeface="Open Sans"/>
                        </a:rPr>
                        <a:t> Moving Forward with Optimizing Testing for Mobile Applications (Apps)</a:t>
                      </a:r>
                      <a:endParaRPr lang="en-US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Open San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7D5C"/>
                    </a:solidFill>
                  </a:tcPr>
                </a:tc>
              </a:tr>
              <a:tr h="463735">
                <a:tc>
                  <a:txBody>
                    <a:bodyPr/>
                    <a:lstStyle/>
                    <a:p>
                      <a:pPr marL="0" lvl="1" algn="l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  <a:cs typeface="Open Sans"/>
                        </a:rPr>
                        <a:t>Get off to a productive start: Determine what components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Open Sans"/>
                        </a:rPr>
                        <a:t> across people, process, and technology need to be considered for the project. Review your test optimization project charter. Develop a strategy to secure stakeholder approval.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  <a:cs typeface="Open Sans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40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  <a:cs typeface="Open Sans"/>
                        </a:rPr>
                        <a:t>GI Point 2: Document Your Current Testing State &amp; 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Open Sans"/>
                        </a:rPr>
                        <a:t>Design Your Target</a:t>
                      </a:r>
                      <a:r>
                        <a:rPr lang="en-US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Open Sans"/>
                        </a:rPr>
                        <a:t> State Testing Process to Include Mobile </a:t>
                      </a:r>
                      <a:endParaRPr lang="en-US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Open San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7D5C"/>
                    </a:solidFill>
                  </a:tcPr>
                </a:tc>
              </a:tr>
              <a:tr h="658992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  <a:cs typeface="Open Sans"/>
                        </a:rPr>
                        <a:t>Assess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Open Sans"/>
                        </a:rPr>
                        <a:t> your mobile-optimized target state for testing: Once all considerations for all testing requirements provided by Info-Tech’s Reference Framework have been identified in your SOP, Info-Tech will review your optimized target state visual SOP and discuss potential pain points, risk, and mitigations.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  <a:cs typeface="Open Sans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407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Open Sans"/>
                        </a:rPr>
                        <a:t>GI</a:t>
                      </a:r>
                      <a:r>
                        <a:rPr lang="en-US" sz="12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Open Sans"/>
                        </a:rPr>
                        <a:t> Point 3: Develop a Project Plan to Optimize Testing for Mobile Apps</a:t>
                      </a:r>
                      <a:endParaRPr lang="en-US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Open San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7D5C"/>
                    </a:solidFill>
                  </a:tcPr>
                </a:tc>
              </a:tr>
              <a:tr h="486467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Open Sans"/>
                        </a:rPr>
                        <a:t>Review the major milestones in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Open Sans"/>
                        </a:rPr>
                        <a:t> your project plan: Receive Info-Tech’s input on your strategy for project steps, such as integration, legacy apps migration, security, configuration, and end-user training.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Open Sans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4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+mn-lt"/>
                          <a:cs typeface="Open Sans"/>
                        </a:rPr>
                        <a:t>GI Point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+mn-lt"/>
                          <a:cs typeface="Open Sans"/>
                        </a:rPr>
                        <a:t> 4: Post-Implementation Review</a:t>
                      </a:r>
                      <a:endParaRPr lang="en-US" sz="1200" b="1" dirty="0" smtClean="0">
                        <a:solidFill>
                          <a:schemeClr val="bg1"/>
                        </a:solidFill>
                        <a:latin typeface="+mn-lt"/>
                        <a:cs typeface="Open San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7D5C"/>
                    </a:solidFill>
                  </a:tcPr>
                </a:tc>
              </a:tr>
              <a:tr h="511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Open Sans"/>
                        </a:rPr>
                        <a:t>Monitor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Open Sans"/>
                        </a:rPr>
                        <a:t> and review your metrics and test optimization plan: Discuss the lessons learned from the implementation and tips to improve your operations for testing.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Open Sans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7516714" cy="864096"/>
          </a:xfrm>
        </p:spPr>
        <p:txBody>
          <a:bodyPr/>
          <a:lstStyle/>
          <a:p>
            <a:r>
              <a:rPr lang="en-US" dirty="0" smtClean="0"/>
              <a:t>Info-Tech is ready to assist. Book a free guided </a:t>
            </a:r>
            <a:br>
              <a:rPr lang="en-US" dirty="0" smtClean="0"/>
            </a:br>
            <a:r>
              <a:rPr lang="en-US" dirty="0" smtClean="0"/>
              <a:t>implementation today!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400" b="1" dirty="0">
                <a:cs typeface="Open Sans"/>
              </a:rPr>
              <a:t>Book a Guided Implementation Today:</a:t>
            </a:r>
            <a:r>
              <a:rPr lang="en-CA" sz="1400" dirty="0">
                <a:cs typeface="Open Sans"/>
              </a:rPr>
              <a:t> Info-Tech is just a phone call away and can assist you with your project. Our expert </a:t>
            </a:r>
            <a:r>
              <a:rPr lang="en-CA" sz="1400" dirty="0" smtClean="0">
                <a:cs typeface="Open Sans"/>
              </a:rPr>
              <a:t>Analysts </a:t>
            </a:r>
            <a:r>
              <a:rPr lang="en-CA" sz="1400" dirty="0">
                <a:cs typeface="Open Sans"/>
              </a:rPr>
              <a:t>can guide you to successful project </a:t>
            </a:r>
            <a:r>
              <a:rPr lang="en-CA" sz="1400" dirty="0" smtClean="0">
                <a:cs typeface="Open Sans"/>
              </a:rPr>
              <a:t>completion. </a:t>
            </a:r>
            <a:r>
              <a:rPr lang="en-US" sz="1400" dirty="0">
                <a:cs typeface="Open Sans"/>
              </a:rPr>
              <a:t>For most members, this service is available at no additional cost</a:t>
            </a:r>
            <a:r>
              <a:rPr lang="en-US" sz="1400" dirty="0" smtClean="0">
                <a:cs typeface="Open Sans"/>
              </a:rPr>
              <a:t>.*</a:t>
            </a:r>
            <a:endParaRPr lang="en-CA" sz="1400" dirty="0" smtClean="0">
              <a:cs typeface="Open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6014611"/>
            <a:ext cx="40671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350" dirty="0" smtClean="0">
                <a:latin typeface="+mn-lt"/>
              </a:rPr>
              <a:t>*</a:t>
            </a:r>
            <a:r>
              <a:rPr lang="en-CA" sz="900" dirty="0" smtClean="0">
                <a:solidFill>
                  <a:srgbClr val="333333"/>
                </a:solidFill>
                <a:cs typeface="Open Sans"/>
              </a:rPr>
              <a:t>Guided </a:t>
            </a:r>
            <a:r>
              <a:rPr lang="en-CA" sz="900" dirty="0">
                <a:solidFill>
                  <a:srgbClr val="333333"/>
                </a:solidFill>
                <a:cs typeface="Open Sans"/>
              </a:rPr>
              <a:t>Implementations are included in most advisory membership seats</a:t>
            </a:r>
            <a:r>
              <a:rPr lang="en-US" sz="900" dirty="0">
                <a:solidFill>
                  <a:srgbClr val="333333"/>
                </a:solidFill>
                <a:cs typeface="Open Sans"/>
              </a:rPr>
              <a:t>.</a:t>
            </a:r>
            <a:endParaRPr lang="en-CA" sz="900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4696" y="1949839"/>
            <a:ext cx="85609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en-CA" sz="1200" i="1" dirty="0">
                <a:cs typeface="Open Sans"/>
              </a:rPr>
              <a:t>Here are the suggested Guided Implementation points in </a:t>
            </a:r>
            <a:r>
              <a:rPr lang="en-CA" sz="1200" i="1" dirty="0" smtClean="0">
                <a:cs typeface="Open Sans"/>
              </a:rPr>
              <a:t>the Optimization Testing for Mobile project</a:t>
            </a:r>
            <a:r>
              <a:rPr lang="en-CA" sz="1200" i="1" dirty="0">
                <a:cs typeface="Open Sans"/>
              </a:rPr>
              <a:t>:</a:t>
            </a:r>
            <a:endParaRPr lang="en-US" sz="1200" i="1" dirty="0">
              <a:cs typeface="Open Sans"/>
            </a:endParaRPr>
          </a:p>
        </p:txBody>
      </p:sp>
      <p:pic>
        <p:nvPicPr>
          <p:cNvPr id="8" name="Picture 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22955"/>
            <a:ext cx="9144000" cy="437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itrg-log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77125" y="6453336"/>
            <a:ext cx="140017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97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Section 1: Assess the Fit for Test Process Optimization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Understand </a:t>
            </a:r>
            <a:r>
              <a:rPr lang="en-US" dirty="0" smtClean="0"/>
              <a:t>mobile testing </a:t>
            </a:r>
            <a:r>
              <a:rPr lang="en-US" dirty="0"/>
              <a:t>pain </a:t>
            </a:r>
            <a:r>
              <a:rPr lang="en-US" dirty="0" smtClean="0"/>
              <a:t>points.</a:t>
            </a:r>
          </a:p>
          <a:p>
            <a:r>
              <a:rPr lang="en-US" dirty="0" smtClean="0"/>
              <a:t>Evaluate </a:t>
            </a:r>
            <a:r>
              <a:rPr lang="en-US" dirty="0"/>
              <a:t>current statistics and challenges around mobile testing and compare your </a:t>
            </a:r>
            <a:r>
              <a:rPr lang="en-US" dirty="0" smtClean="0"/>
              <a:t>organization.</a:t>
            </a:r>
            <a:endParaRPr lang="en-US" dirty="0"/>
          </a:p>
          <a:p>
            <a:r>
              <a:rPr lang="en-US" dirty="0"/>
              <a:t>Realize the benefits that come from mobile </a:t>
            </a:r>
            <a:r>
              <a:rPr lang="en-US" dirty="0" smtClean="0"/>
              <a:t>testing.</a:t>
            </a:r>
            <a:endParaRPr lang="en-US" dirty="0"/>
          </a:p>
          <a:p>
            <a:r>
              <a:rPr lang="en-US" dirty="0"/>
              <a:t>Understand the </a:t>
            </a:r>
            <a:r>
              <a:rPr lang="en-US" dirty="0" smtClean="0"/>
              <a:t>differences for mobile </a:t>
            </a:r>
            <a:r>
              <a:rPr lang="en-US" dirty="0"/>
              <a:t>app </a:t>
            </a:r>
            <a:r>
              <a:rPr lang="en-US" dirty="0" smtClean="0"/>
              <a:t>testing.</a:t>
            </a:r>
          </a:p>
          <a:p>
            <a:r>
              <a:rPr lang="en-US" dirty="0" smtClean="0"/>
              <a:t>Assess </a:t>
            </a:r>
            <a:r>
              <a:rPr lang="en-US" dirty="0"/>
              <a:t>the readiness for optimizing your testing process to include </a:t>
            </a:r>
            <a:r>
              <a:rPr lang="en-US" dirty="0" smtClean="0"/>
              <a:t>mobile.</a:t>
            </a:r>
            <a:endParaRPr lang="en-US" dirty="0"/>
          </a:p>
          <a:p>
            <a:endParaRPr lang="en-US" dirty="0"/>
          </a:p>
        </p:txBody>
      </p:sp>
      <p:sp>
        <p:nvSpPr>
          <p:cNvPr id="11" name="Chevron 10"/>
          <p:cNvSpPr/>
          <p:nvPr/>
        </p:nvSpPr>
        <p:spPr>
          <a:xfrm>
            <a:off x="431540" y="3141978"/>
            <a:ext cx="264872" cy="330797"/>
          </a:xfrm>
          <a:prstGeom prst="chevron">
            <a:avLst/>
          </a:prstGeom>
          <a:solidFill>
            <a:srgbClr val="D17D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333333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687148" y="4295384"/>
            <a:ext cx="2424352" cy="1938535"/>
          </a:xfrm>
        </p:spPr>
        <p:txBody>
          <a:bodyPr/>
          <a:lstStyle/>
          <a:p>
            <a:r>
              <a:rPr lang="en-US" b="1" dirty="0"/>
              <a:t>Assess the Fit for Test Process Optimization</a:t>
            </a:r>
          </a:p>
          <a:p>
            <a:r>
              <a:rPr lang="en-US" dirty="0"/>
              <a:t>Structure and Launch the Project</a:t>
            </a:r>
          </a:p>
          <a:p>
            <a:r>
              <a:rPr lang="en-US" dirty="0"/>
              <a:t>Assess Current Testing State</a:t>
            </a:r>
          </a:p>
          <a:p>
            <a:r>
              <a:rPr lang="en-US" dirty="0"/>
              <a:t>Determine Target State Testing Framework</a:t>
            </a:r>
          </a:p>
          <a:p>
            <a:r>
              <a:rPr lang="en-US" dirty="0"/>
              <a:t>Implement Your Testing Tools to Support Your Testing </a:t>
            </a:r>
            <a:r>
              <a:rPr lang="en-US" dirty="0" smtClean="0"/>
              <a:t>SOP</a:t>
            </a:r>
            <a:endParaRPr lang="en-US" dirty="0"/>
          </a:p>
          <a:p>
            <a:r>
              <a:rPr lang="en-US" dirty="0"/>
              <a:t>Conduct Your Retrospectives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55884" y="4461506"/>
            <a:ext cx="3193987" cy="152064"/>
            <a:chOff x="555527" y="4357056"/>
            <a:chExt cx="3193987" cy="152064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3111143" y="4433088"/>
              <a:ext cx="63837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hevron 16"/>
            <p:cNvSpPr/>
            <p:nvPr/>
          </p:nvSpPr>
          <p:spPr>
            <a:xfrm>
              <a:off x="555527" y="4357056"/>
              <a:ext cx="121759" cy="152064"/>
            </a:xfrm>
            <a:prstGeom prst="chevron">
              <a:avLst/>
            </a:prstGeom>
            <a:solidFill>
              <a:srgbClr val="D17D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</p:grp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" y="1001955"/>
            <a:ext cx="8865410" cy="1774893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  <p:pic>
        <p:nvPicPr>
          <p:cNvPr id="12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22955"/>
            <a:ext cx="9144000" cy="437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itrg-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77125" y="6453336"/>
            <a:ext cx="140017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27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2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5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Assess </a:t>
            </a:r>
            <a:r>
              <a:rPr lang="en-US" dirty="0" smtClean="0"/>
              <a:t>the Fit </a:t>
            </a:r>
            <a:r>
              <a:rPr lang="en-US" dirty="0"/>
              <a:t>for Test </a:t>
            </a:r>
            <a:r>
              <a:rPr lang="en-US" dirty="0" smtClean="0"/>
              <a:t>Process Optimization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538300" y="1232756"/>
            <a:ext cx="7670104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en-US" sz="1500" b="1" dirty="0">
                <a:solidFill>
                  <a:srgbClr val="D17D08"/>
                </a:solidFill>
              </a:rPr>
              <a:t>Activities in this step</a:t>
            </a:r>
            <a:endParaRPr lang="en-US" sz="1200" dirty="0">
              <a:solidFill>
                <a:srgbClr val="D17D08"/>
              </a:solidFill>
            </a:endParaRPr>
          </a:p>
          <a:p>
            <a:pPr fontAlgn="base">
              <a:spcAft>
                <a:spcPts val="300"/>
              </a:spcAft>
              <a:buClr>
                <a:srgbClr val="D17D08"/>
              </a:buClr>
              <a:tabLst>
                <a:tab pos="285750" algn="l"/>
              </a:tabLst>
            </a:pPr>
            <a:r>
              <a:rPr lang="en-US" sz="1200" b="1" dirty="0" smtClean="0">
                <a:solidFill>
                  <a:srgbClr val="D17D08"/>
                </a:solidFill>
              </a:rPr>
              <a:t>1.1</a:t>
            </a:r>
            <a:r>
              <a:rPr lang="en-US" sz="1200" dirty="0" smtClean="0">
                <a:solidFill>
                  <a:srgbClr val="333333"/>
                </a:solidFill>
              </a:rPr>
              <a:t>	Understand the pain points experienced around mobile testing.</a:t>
            </a:r>
          </a:p>
          <a:p>
            <a:pPr fontAlgn="base">
              <a:spcAft>
                <a:spcPts val="300"/>
              </a:spcAft>
              <a:buClr>
                <a:srgbClr val="D17D08"/>
              </a:buClr>
              <a:tabLst>
                <a:tab pos="285750" algn="l"/>
              </a:tabLst>
            </a:pPr>
            <a:r>
              <a:rPr lang="en-US" sz="1200" b="1" dirty="0" smtClean="0">
                <a:solidFill>
                  <a:srgbClr val="D17D08"/>
                </a:solidFill>
              </a:rPr>
              <a:t>1.2</a:t>
            </a:r>
            <a:r>
              <a:rPr lang="en-US" sz="1200" dirty="0" smtClean="0">
                <a:solidFill>
                  <a:srgbClr val="333333"/>
                </a:solidFill>
              </a:rPr>
              <a:t>	Evaluate </a:t>
            </a:r>
            <a:r>
              <a:rPr lang="en-US" sz="1200" dirty="0">
                <a:solidFill>
                  <a:srgbClr val="333333"/>
                </a:solidFill>
              </a:rPr>
              <a:t>current statistics and challenges </a:t>
            </a:r>
            <a:r>
              <a:rPr lang="en-US" sz="1200" dirty="0" smtClean="0">
                <a:solidFill>
                  <a:srgbClr val="333333"/>
                </a:solidFill>
              </a:rPr>
              <a:t>of </a:t>
            </a:r>
            <a:r>
              <a:rPr lang="en-US" sz="1200" dirty="0">
                <a:solidFill>
                  <a:srgbClr val="333333"/>
                </a:solidFill>
              </a:rPr>
              <a:t>mobile testing and compare your </a:t>
            </a:r>
            <a:r>
              <a:rPr lang="en-US" sz="1200" dirty="0" smtClean="0">
                <a:solidFill>
                  <a:srgbClr val="333333"/>
                </a:solidFill>
              </a:rPr>
              <a:t>organization.</a:t>
            </a:r>
          </a:p>
          <a:p>
            <a:pPr fontAlgn="base">
              <a:spcAft>
                <a:spcPts val="300"/>
              </a:spcAft>
              <a:buClr>
                <a:srgbClr val="D17D08"/>
              </a:buClr>
              <a:tabLst>
                <a:tab pos="285750" algn="l"/>
              </a:tabLst>
            </a:pPr>
            <a:r>
              <a:rPr lang="en-US" sz="1200" b="1" dirty="0" smtClean="0">
                <a:solidFill>
                  <a:srgbClr val="D17D08"/>
                </a:solidFill>
              </a:rPr>
              <a:t>1.3</a:t>
            </a:r>
            <a:r>
              <a:rPr lang="en-US" sz="1200" dirty="0" smtClean="0">
                <a:solidFill>
                  <a:srgbClr val="333333"/>
                </a:solidFill>
              </a:rPr>
              <a:t>	Realize the benefits that come from mobile testing.</a:t>
            </a:r>
            <a:endParaRPr lang="en-US" sz="1200" dirty="0">
              <a:solidFill>
                <a:srgbClr val="333333"/>
              </a:solidFill>
            </a:endParaRPr>
          </a:p>
          <a:p>
            <a:pPr fontAlgn="base">
              <a:spcAft>
                <a:spcPts val="300"/>
              </a:spcAft>
              <a:buClr>
                <a:srgbClr val="D17D08"/>
              </a:buClr>
              <a:tabLst>
                <a:tab pos="285750" algn="l"/>
              </a:tabLst>
            </a:pPr>
            <a:r>
              <a:rPr lang="en-US" sz="1200" b="1" dirty="0" smtClean="0">
                <a:solidFill>
                  <a:srgbClr val="D17D08"/>
                </a:solidFill>
              </a:rPr>
              <a:t>1.4</a:t>
            </a:r>
            <a:r>
              <a:rPr lang="en-US" sz="1200" dirty="0" smtClean="0">
                <a:solidFill>
                  <a:srgbClr val="333333"/>
                </a:solidFill>
              </a:rPr>
              <a:t>	Understand the differences in mobile app testing versus conventional approaches to testing.</a:t>
            </a:r>
          </a:p>
          <a:p>
            <a:pPr fontAlgn="base">
              <a:spcAft>
                <a:spcPts val="300"/>
              </a:spcAft>
              <a:buClr>
                <a:srgbClr val="D17D08"/>
              </a:buClr>
              <a:tabLst>
                <a:tab pos="285750" algn="l"/>
              </a:tabLst>
            </a:pPr>
            <a:r>
              <a:rPr lang="en-US" sz="1200" b="1" dirty="0" smtClean="0">
                <a:solidFill>
                  <a:srgbClr val="D17D08"/>
                </a:solidFill>
              </a:rPr>
              <a:t>1.5</a:t>
            </a:r>
            <a:r>
              <a:rPr lang="en-US" sz="1200" dirty="0" smtClean="0">
                <a:solidFill>
                  <a:srgbClr val="333333"/>
                </a:solidFill>
              </a:rPr>
              <a:t>	Assess </a:t>
            </a:r>
            <a:r>
              <a:rPr lang="en-US" sz="1200" dirty="0">
                <a:solidFill>
                  <a:srgbClr val="333333"/>
                </a:solidFill>
              </a:rPr>
              <a:t>the readiness for optimizing your testing process to include </a:t>
            </a:r>
            <a:r>
              <a:rPr lang="en-US" sz="1200" dirty="0" smtClean="0">
                <a:solidFill>
                  <a:srgbClr val="333333"/>
                </a:solidFill>
              </a:rPr>
              <a:t>mobile.</a:t>
            </a:r>
            <a:endParaRPr lang="en-US" sz="1200" dirty="0">
              <a:solidFill>
                <a:srgbClr val="333333"/>
              </a:solidFill>
            </a:endParaRPr>
          </a:p>
        </p:txBody>
      </p:sp>
      <p:cxnSp>
        <p:nvCxnSpPr>
          <p:cNvPr id="16" name="Straight Connector 15"/>
          <p:cNvCxnSpPr/>
          <p:nvPr>
            <p:custDataLst>
              <p:tags r:id="rId5"/>
            </p:custDataLst>
          </p:nvPr>
        </p:nvCxnSpPr>
        <p:spPr>
          <a:xfrm flipH="1">
            <a:off x="2804974" y="1539065"/>
            <a:ext cx="5908058" cy="0"/>
          </a:xfrm>
          <a:prstGeom prst="line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>
            <p:custDataLst>
              <p:tags r:id="rId6"/>
            </p:custDataLst>
          </p:nvPr>
        </p:nvSpPr>
        <p:spPr>
          <a:xfrm>
            <a:off x="464712" y="1241855"/>
            <a:ext cx="2340261" cy="296580"/>
          </a:xfrm>
          <a:prstGeom prst="rect">
            <a:avLst/>
          </a:prstGeom>
          <a:noFill/>
          <a:ln w="952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accent5"/>
              </a:solidFill>
            </a:endParaRPr>
          </a:p>
        </p:txBody>
      </p:sp>
      <p:grpSp>
        <p:nvGrpSpPr>
          <p:cNvPr id="8" name="Group 53"/>
          <p:cNvGrpSpPr/>
          <p:nvPr/>
        </p:nvGrpSpPr>
        <p:grpSpPr>
          <a:xfrm>
            <a:off x="473229" y="3559592"/>
            <a:ext cx="8197542" cy="2878148"/>
            <a:chOff x="515490" y="3559592"/>
            <a:chExt cx="8197542" cy="2878148"/>
          </a:xfrm>
        </p:grpSpPr>
        <p:sp>
          <p:nvSpPr>
            <p:cNvPr id="21" name="Rectangle 54"/>
            <p:cNvSpPr/>
            <p:nvPr/>
          </p:nvSpPr>
          <p:spPr>
            <a:xfrm>
              <a:off x="527038" y="5711066"/>
              <a:ext cx="3961012" cy="726674"/>
            </a:xfrm>
            <a:prstGeom prst="rect">
              <a:avLst/>
            </a:prstGeom>
            <a:noFill/>
            <a:ln>
              <a:solidFill>
                <a:schemeClr val="tx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>
                <a:spcBef>
                  <a:spcPct val="0"/>
                </a:spcBef>
                <a:spcAft>
                  <a:spcPts val="1200"/>
                </a:spcAft>
              </a:pPr>
              <a:r>
                <a:rPr lang="en-US" sz="1200" dirty="0" smtClean="0">
                  <a:solidFill>
                    <a:srgbClr val="333333"/>
                  </a:solidFill>
                </a:rPr>
                <a:t>How is mobile testing different than traditional testing approaches when applied to enterprise mobile apps?</a:t>
              </a:r>
              <a:endParaRPr lang="en-US" sz="1200" dirty="0">
                <a:solidFill>
                  <a:srgbClr val="333333"/>
                </a:solidFill>
              </a:endParaRPr>
            </a:p>
          </p:txBody>
        </p:sp>
        <p:sp>
          <p:nvSpPr>
            <p:cNvPr id="14" name="Rectangle 55"/>
            <p:cNvSpPr/>
            <p:nvPr/>
          </p:nvSpPr>
          <p:spPr>
            <a:xfrm>
              <a:off x="527038" y="5387010"/>
              <a:ext cx="3675559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ts val="800"/>
                </a:spcAft>
              </a:pPr>
              <a:r>
                <a:rPr lang="en-US" sz="1500" b="1" dirty="0" smtClean="0">
                  <a:solidFill>
                    <a:srgbClr val="D17D08"/>
                  </a:solidFill>
                </a:rPr>
                <a:t>Key Question</a:t>
              </a:r>
            </a:p>
          </p:txBody>
        </p:sp>
        <p:sp>
          <p:nvSpPr>
            <p:cNvPr id="13" name="Rectangle 56"/>
            <p:cNvSpPr/>
            <p:nvPr/>
          </p:nvSpPr>
          <p:spPr>
            <a:xfrm>
              <a:off x="515490" y="3560483"/>
              <a:ext cx="3675559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ts val="800"/>
                </a:spcAft>
              </a:pPr>
              <a:r>
                <a:rPr lang="en-US" sz="1500" b="1" dirty="0" smtClean="0">
                  <a:solidFill>
                    <a:srgbClr val="D17D08"/>
                  </a:solidFill>
                </a:rPr>
                <a:t>Key Insight</a:t>
              </a:r>
            </a:p>
          </p:txBody>
        </p:sp>
        <p:sp>
          <p:nvSpPr>
            <p:cNvPr id="20" name="Rectangle 57"/>
            <p:cNvSpPr/>
            <p:nvPr/>
          </p:nvSpPr>
          <p:spPr>
            <a:xfrm>
              <a:off x="527038" y="3954233"/>
              <a:ext cx="3961012" cy="1354921"/>
            </a:xfrm>
            <a:prstGeom prst="rect">
              <a:avLst/>
            </a:prstGeom>
            <a:noFill/>
            <a:ln>
              <a:solidFill>
                <a:schemeClr val="tx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CA" sz="1200" dirty="0" smtClean="0">
                  <a:solidFill>
                    <a:srgbClr val="333333"/>
                  </a:solidFill>
                </a:rPr>
                <a:t>Organizations cannot implement mobile testing successfully using traditional testing techniques only. Clearly define your tests based on the </a:t>
              </a:r>
              <a:r>
                <a:rPr lang="en-CA" sz="1200" i="1" dirty="0" smtClean="0">
                  <a:solidFill>
                    <a:srgbClr val="333333"/>
                  </a:solidFill>
                </a:rPr>
                <a:t>context</a:t>
              </a:r>
              <a:r>
                <a:rPr lang="en-CA" sz="1200" dirty="0" smtClean="0">
                  <a:solidFill>
                    <a:srgbClr val="333333"/>
                  </a:solidFill>
                </a:rPr>
                <a:t> of the application.</a:t>
              </a:r>
            </a:p>
          </p:txBody>
        </p:sp>
        <p:sp>
          <p:nvSpPr>
            <p:cNvPr id="23" name="Rectangle 58"/>
            <p:cNvSpPr/>
            <p:nvPr/>
          </p:nvSpPr>
          <p:spPr>
            <a:xfrm>
              <a:off x="4752020" y="5710175"/>
              <a:ext cx="3961012" cy="726674"/>
            </a:xfrm>
            <a:prstGeom prst="rect">
              <a:avLst/>
            </a:prstGeom>
            <a:noFill/>
            <a:ln>
              <a:solidFill>
                <a:schemeClr val="tx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fontAlgn="base">
                <a:spcBef>
                  <a:spcPct val="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333333"/>
                  </a:solidFill>
                </a:rPr>
                <a:t>Application Development (App Dev) Manager</a:t>
              </a:r>
              <a:endParaRPr lang="en-US" sz="1200" dirty="0">
                <a:solidFill>
                  <a:srgbClr val="333333"/>
                </a:solidFill>
              </a:endParaRPr>
            </a:p>
          </p:txBody>
        </p:sp>
        <p:sp>
          <p:nvSpPr>
            <p:cNvPr id="26" name="Rectangle 59"/>
            <p:cNvSpPr/>
            <p:nvPr/>
          </p:nvSpPr>
          <p:spPr>
            <a:xfrm>
              <a:off x="4752020" y="5386119"/>
              <a:ext cx="3675559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ts val="800"/>
                </a:spcAft>
              </a:pPr>
              <a:r>
                <a:rPr lang="en-US" sz="1500" b="1" dirty="0" smtClean="0">
                  <a:solidFill>
                    <a:srgbClr val="D17D08"/>
                  </a:solidFill>
                </a:rPr>
                <a:t>Team Members</a:t>
              </a:r>
            </a:p>
          </p:txBody>
        </p:sp>
        <p:sp>
          <p:nvSpPr>
            <p:cNvPr id="27" name="Rectangle 60"/>
            <p:cNvSpPr/>
            <p:nvPr/>
          </p:nvSpPr>
          <p:spPr>
            <a:xfrm>
              <a:off x="4740472" y="3559592"/>
              <a:ext cx="3675559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ts val="800"/>
                </a:spcAft>
              </a:pPr>
              <a:r>
                <a:rPr lang="en-US" sz="1500" b="1" dirty="0" smtClean="0">
                  <a:solidFill>
                    <a:srgbClr val="D17D08"/>
                  </a:solidFill>
                </a:rPr>
                <a:t>Section Outcomes</a:t>
              </a:r>
            </a:p>
          </p:txBody>
        </p:sp>
        <p:sp>
          <p:nvSpPr>
            <p:cNvPr id="28" name="Rectangle 61"/>
            <p:cNvSpPr/>
            <p:nvPr/>
          </p:nvSpPr>
          <p:spPr>
            <a:xfrm>
              <a:off x="4752020" y="3953342"/>
              <a:ext cx="3961012" cy="1354921"/>
            </a:xfrm>
            <a:prstGeom prst="rect">
              <a:avLst/>
            </a:prstGeom>
            <a:noFill/>
            <a:ln>
              <a:solidFill>
                <a:schemeClr val="tx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85750" indent="-285750" fontAlgn="base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333333"/>
                  </a:solidFill>
                </a:rPr>
                <a:t>Preliminary understanding of how mobile testing is different from conventional approaches to testing apps.</a:t>
              </a:r>
            </a:p>
            <a:p>
              <a:pPr marL="285750" indent="-285750" fontAlgn="base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333333"/>
                  </a:solidFill>
                </a:rPr>
                <a:t>Understanding of how mobile testing can optimize your current testing process.</a:t>
              </a:r>
              <a:endParaRPr lang="en-US" sz="1200" dirty="0">
                <a:solidFill>
                  <a:srgbClr val="333333"/>
                </a:solidFill>
              </a:endParaRPr>
            </a:p>
          </p:txBody>
        </p:sp>
      </p:grpSp>
      <p:cxnSp>
        <p:nvCxnSpPr>
          <p:cNvPr id="29" name="Straight Connector 28"/>
          <p:cNvCxnSpPr/>
          <p:nvPr/>
        </p:nvCxnSpPr>
        <p:spPr>
          <a:xfrm>
            <a:off x="468000" y="3374776"/>
            <a:ext cx="8208000" cy="0"/>
          </a:xfrm>
          <a:prstGeom prst="line">
            <a:avLst/>
          </a:prstGeom>
          <a:ln w="19050">
            <a:solidFill>
              <a:srgbClr val="ADADA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6422955"/>
            <a:ext cx="9144000" cy="437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 descr="itrg-log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477125" y="6453336"/>
            <a:ext cx="140017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57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520" y="3632201"/>
            <a:ext cx="500518" cy="6814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 dirty="0" smtClean="0">
                <a:solidFill>
                  <a:prstClr val="black"/>
                </a:solidFill>
                <a:latin typeface="Georgia" panose="02040502050405020303" pitchFamily="18" charset="0"/>
              </a:rPr>
              <a:t>Understand the pain points experienced</a:t>
            </a:r>
            <a:r>
              <a:rPr lang="en-US" b="0" i="0" u="none" strike="noStrike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en-US" b="0" i="0" u="none" strike="noStrike" baseline="0" dirty="0" smtClean="0">
                <a:solidFill>
                  <a:prstClr val="black"/>
                </a:solidFill>
                <a:latin typeface="Georgia" panose="02040502050405020303" pitchFamily="18" charset="0"/>
              </a:rPr>
              <a:t>around mobile testing</a:t>
            </a:r>
            <a:endParaRPr lang="en-US" b="0" i="0" u="none" strike="noStrike" baseline="0" dirty="0" smtClean="0">
              <a:solidFill>
                <a:srgbClr val="2E74B5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249302" y="2074936"/>
            <a:ext cx="8627996" cy="4207948"/>
          </a:xfrm>
        </p:spPr>
        <p:txBody>
          <a:bodyPr/>
          <a:lstStyle/>
          <a:p>
            <a:pPr marL="0" indent="0">
              <a:buNone/>
            </a:pPr>
            <a:r>
              <a:rPr lang="en-US" b="0" i="0" u="none" strike="noStrike" baseline="0" dirty="0" smtClean="0">
                <a:solidFill>
                  <a:prstClr val="black"/>
                </a:solidFill>
                <a:latin typeface="Arial" panose="020B0604020202020204" pitchFamily="34" charset="0"/>
              </a:rPr>
              <a:t>Test teams cannot plan, define objectives, or measure their testing success without well-defined methods for mobile testing:</a:t>
            </a:r>
            <a:br>
              <a:rPr lang="en-US" b="0" i="0" u="none" strike="noStrike" baseline="0" dirty="0" smtClean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en-US" b="0" i="0" u="none" strike="noStrike" baseline="0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249301" y="1235968"/>
            <a:ext cx="8627997" cy="835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4488" indent="-174625" algn="l" rtl="0" eaLnBrk="1" fontAlgn="base" hangingPunct="1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SzPct val="150000"/>
              <a:buFont typeface="Arial" pitchFamily="34" charset="0"/>
              <a:buChar char="◦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Organizations continue to apply traditional testing practices (usually functional in nature) to mobile applications. This strategy will not provide true mobile test coverage and risk launching a flawed product.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702481" y="2776276"/>
            <a:ext cx="4086477" cy="694562"/>
          </a:xfrm>
          <a:custGeom>
            <a:avLst/>
            <a:gdLst>
              <a:gd name="connsiteX0" fmla="*/ 0 w 3105280"/>
              <a:gd name="connsiteY0" fmla="*/ 115763 h 694562"/>
              <a:gd name="connsiteX1" fmla="*/ 115763 w 3105280"/>
              <a:gd name="connsiteY1" fmla="*/ 0 h 694562"/>
              <a:gd name="connsiteX2" fmla="*/ 2989517 w 3105280"/>
              <a:gd name="connsiteY2" fmla="*/ 0 h 694562"/>
              <a:gd name="connsiteX3" fmla="*/ 3105280 w 3105280"/>
              <a:gd name="connsiteY3" fmla="*/ 115763 h 694562"/>
              <a:gd name="connsiteX4" fmla="*/ 3105280 w 3105280"/>
              <a:gd name="connsiteY4" fmla="*/ 578799 h 694562"/>
              <a:gd name="connsiteX5" fmla="*/ 2989517 w 3105280"/>
              <a:gd name="connsiteY5" fmla="*/ 694562 h 694562"/>
              <a:gd name="connsiteX6" fmla="*/ 115763 w 3105280"/>
              <a:gd name="connsiteY6" fmla="*/ 694562 h 694562"/>
              <a:gd name="connsiteX7" fmla="*/ 0 w 3105280"/>
              <a:gd name="connsiteY7" fmla="*/ 578799 h 694562"/>
              <a:gd name="connsiteX8" fmla="*/ 0 w 3105280"/>
              <a:gd name="connsiteY8" fmla="*/ 115763 h 69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5280" h="694562">
                <a:moveTo>
                  <a:pt x="0" y="115763"/>
                </a:moveTo>
                <a:cubicBezTo>
                  <a:pt x="0" y="51829"/>
                  <a:pt x="51829" y="0"/>
                  <a:pt x="115763" y="0"/>
                </a:cubicBezTo>
                <a:lnTo>
                  <a:pt x="2989517" y="0"/>
                </a:lnTo>
                <a:cubicBezTo>
                  <a:pt x="3053451" y="0"/>
                  <a:pt x="3105280" y="51829"/>
                  <a:pt x="3105280" y="115763"/>
                </a:cubicBezTo>
                <a:lnTo>
                  <a:pt x="3105280" y="578799"/>
                </a:lnTo>
                <a:cubicBezTo>
                  <a:pt x="3105280" y="642733"/>
                  <a:pt x="3053451" y="694562"/>
                  <a:pt x="2989517" y="694562"/>
                </a:cubicBezTo>
                <a:lnTo>
                  <a:pt x="115763" y="694562"/>
                </a:lnTo>
                <a:cubicBezTo>
                  <a:pt x="51829" y="694562"/>
                  <a:pt x="0" y="642733"/>
                  <a:pt x="0" y="578799"/>
                </a:cubicBezTo>
                <a:lnTo>
                  <a:pt x="0" y="115763"/>
                </a:lnTo>
                <a:close/>
              </a:path>
            </a:pathLst>
          </a:custGeom>
          <a:solidFill>
            <a:srgbClr val="A24130"/>
          </a:solidFill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0" vert="horz" wrap="square" lIns="102486" tIns="68196" rIns="102486" bIns="68196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/>
              <a:t>Lack of consistent metrics across tools to assess overall quality of mobile applications.</a:t>
            </a:r>
            <a:endParaRPr lang="en-US" sz="1400" kern="1200" dirty="0"/>
          </a:p>
        </p:txBody>
      </p:sp>
      <p:sp>
        <p:nvSpPr>
          <p:cNvPr id="13" name="Pentagon 12"/>
          <p:cNvSpPr/>
          <p:nvPr/>
        </p:nvSpPr>
        <p:spPr>
          <a:xfrm>
            <a:off x="737897" y="2776276"/>
            <a:ext cx="3876085" cy="694561"/>
          </a:xfrm>
          <a:prstGeom prst="homePlat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</a:rPr>
              <a:t>No end-to-end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mobile software 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</a:rPr>
              <a:t>testing tools are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available, thereby 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</a:rPr>
              <a:t>making integration of testing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complex.</a:t>
            </a:r>
            <a:endParaRPr lang="en-US" sz="1200" dirty="0"/>
          </a:p>
        </p:txBody>
      </p:sp>
      <p:sp>
        <p:nvSpPr>
          <p:cNvPr id="14" name="Pentagon 13"/>
          <p:cNvSpPr/>
          <p:nvPr/>
        </p:nvSpPr>
        <p:spPr>
          <a:xfrm>
            <a:off x="737896" y="3623062"/>
            <a:ext cx="3876085" cy="694561"/>
          </a:xfrm>
          <a:prstGeom prst="homePlat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An increased number of BYOD target devices amplifies the required mobile testing across these devices.</a:t>
            </a:r>
            <a:endParaRPr lang="en-US" sz="1200" dirty="0"/>
          </a:p>
        </p:txBody>
      </p:sp>
      <p:sp>
        <p:nvSpPr>
          <p:cNvPr id="15" name="Pentagon 14"/>
          <p:cNvSpPr/>
          <p:nvPr/>
        </p:nvSpPr>
        <p:spPr>
          <a:xfrm>
            <a:off x="737895" y="4458636"/>
            <a:ext cx="3876085" cy="809373"/>
          </a:xfrm>
          <a:prstGeom prst="homePlat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Highly distributed mobile applications with various back-end APIs increase the complexity and need for proper mobile testing.</a:t>
            </a:r>
            <a:endParaRPr lang="en-US" sz="1200" dirty="0"/>
          </a:p>
        </p:txBody>
      </p:sp>
      <p:sp>
        <p:nvSpPr>
          <p:cNvPr id="16" name="Freeform 15"/>
          <p:cNvSpPr/>
          <p:nvPr/>
        </p:nvSpPr>
        <p:spPr>
          <a:xfrm>
            <a:off x="4702480" y="3623062"/>
            <a:ext cx="4086477" cy="694562"/>
          </a:xfrm>
          <a:custGeom>
            <a:avLst/>
            <a:gdLst>
              <a:gd name="connsiteX0" fmla="*/ 0 w 3105280"/>
              <a:gd name="connsiteY0" fmla="*/ 115763 h 694562"/>
              <a:gd name="connsiteX1" fmla="*/ 115763 w 3105280"/>
              <a:gd name="connsiteY1" fmla="*/ 0 h 694562"/>
              <a:gd name="connsiteX2" fmla="*/ 2989517 w 3105280"/>
              <a:gd name="connsiteY2" fmla="*/ 0 h 694562"/>
              <a:gd name="connsiteX3" fmla="*/ 3105280 w 3105280"/>
              <a:gd name="connsiteY3" fmla="*/ 115763 h 694562"/>
              <a:gd name="connsiteX4" fmla="*/ 3105280 w 3105280"/>
              <a:gd name="connsiteY4" fmla="*/ 578799 h 694562"/>
              <a:gd name="connsiteX5" fmla="*/ 2989517 w 3105280"/>
              <a:gd name="connsiteY5" fmla="*/ 694562 h 694562"/>
              <a:gd name="connsiteX6" fmla="*/ 115763 w 3105280"/>
              <a:gd name="connsiteY6" fmla="*/ 694562 h 694562"/>
              <a:gd name="connsiteX7" fmla="*/ 0 w 3105280"/>
              <a:gd name="connsiteY7" fmla="*/ 578799 h 694562"/>
              <a:gd name="connsiteX8" fmla="*/ 0 w 3105280"/>
              <a:gd name="connsiteY8" fmla="*/ 115763 h 69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5280" h="694562">
                <a:moveTo>
                  <a:pt x="0" y="115763"/>
                </a:moveTo>
                <a:cubicBezTo>
                  <a:pt x="0" y="51829"/>
                  <a:pt x="51829" y="0"/>
                  <a:pt x="115763" y="0"/>
                </a:cubicBezTo>
                <a:lnTo>
                  <a:pt x="2989517" y="0"/>
                </a:lnTo>
                <a:cubicBezTo>
                  <a:pt x="3053451" y="0"/>
                  <a:pt x="3105280" y="51829"/>
                  <a:pt x="3105280" y="115763"/>
                </a:cubicBezTo>
                <a:lnTo>
                  <a:pt x="3105280" y="578799"/>
                </a:lnTo>
                <a:cubicBezTo>
                  <a:pt x="3105280" y="642733"/>
                  <a:pt x="3053451" y="694562"/>
                  <a:pt x="2989517" y="694562"/>
                </a:cubicBezTo>
                <a:lnTo>
                  <a:pt x="115763" y="694562"/>
                </a:lnTo>
                <a:cubicBezTo>
                  <a:pt x="51829" y="694562"/>
                  <a:pt x="0" y="642733"/>
                  <a:pt x="0" y="578799"/>
                </a:cubicBezTo>
                <a:lnTo>
                  <a:pt x="0" y="115763"/>
                </a:lnTo>
                <a:close/>
              </a:path>
            </a:pathLst>
          </a:custGeom>
          <a:solidFill>
            <a:srgbClr val="A24130"/>
          </a:solidFill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0" vert="horz" wrap="square" lIns="102486" tIns="68196" rIns="102486" bIns="68196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/>
              <a:t>Slower time-to-market for app deployment based on additional testing on multiple devices.</a:t>
            </a:r>
            <a:endParaRPr lang="en-US" sz="14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4702480" y="4516041"/>
            <a:ext cx="4086477" cy="694562"/>
          </a:xfrm>
          <a:custGeom>
            <a:avLst/>
            <a:gdLst>
              <a:gd name="connsiteX0" fmla="*/ 0 w 3105280"/>
              <a:gd name="connsiteY0" fmla="*/ 115763 h 694562"/>
              <a:gd name="connsiteX1" fmla="*/ 115763 w 3105280"/>
              <a:gd name="connsiteY1" fmla="*/ 0 h 694562"/>
              <a:gd name="connsiteX2" fmla="*/ 2989517 w 3105280"/>
              <a:gd name="connsiteY2" fmla="*/ 0 h 694562"/>
              <a:gd name="connsiteX3" fmla="*/ 3105280 w 3105280"/>
              <a:gd name="connsiteY3" fmla="*/ 115763 h 694562"/>
              <a:gd name="connsiteX4" fmla="*/ 3105280 w 3105280"/>
              <a:gd name="connsiteY4" fmla="*/ 578799 h 694562"/>
              <a:gd name="connsiteX5" fmla="*/ 2989517 w 3105280"/>
              <a:gd name="connsiteY5" fmla="*/ 694562 h 694562"/>
              <a:gd name="connsiteX6" fmla="*/ 115763 w 3105280"/>
              <a:gd name="connsiteY6" fmla="*/ 694562 h 694562"/>
              <a:gd name="connsiteX7" fmla="*/ 0 w 3105280"/>
              <a:gd name="connsiteY7" fmla="*/ 578799 h 694562"/>
              <a:gd name="connsiteX8" fmla="*/ 0 w 3105280"/>
              <a:gd name="connsiteY8" fmla="*/ 115763 h 69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5280" h="694562">
                <a:moveTo>
                  <a:pt x="0" y="115763"/>
                </a:moveTo>
                <a:cubicBezTo>
                  <a:pt x="0" y="51829"/>
                  <a:pt x="51829" y="0"/>
                  <a:pt x="115763" y="0"/>
                </a:cubicBezTo>
                <a:lnTo>
                  <a:pt x="2989517" y="0"/>
                </a:lnTo>
                <a:cubicBezTo>
                  <a:pt x="3053451" y="0"/>
                  <a:pt x="3105280" y="51829"/>
                  <a:pt x="3105280" y="115763"/>
                </a:cubicBezTo>
                <a:lnTo>
                  <a:pt x="3105280" y="578799"/>
                </a:lnTo>
                <a:cubicBezTo>
                  <a:pt x="3105280" y="642733"/>
                  <a:pt x="3053451" y="694562"/>
                  <a:pt x="2989517" y="694562"/>
                </a:cubicBezTo>
                <a:lnTo>
                  <a:pt x="115763" y="694562"/>
                </a:lnTo>
                <a:cubicBezTo>
                  <a:pt x="51829" y="694562"/>
                  <a:pt x="0" y="642733"/>
                  <a:pt x="0" y="578799"/>
                </a:cubicBezTo>
                <a:lnTo>
                  <a:pt x="0" y="115763"/>
                </a:lnTo>
                <a:close/>
              </a:path>
            </a:pathLst>
          </a:custGeom>
          <a:solidFill>
            <a:srgbClr val="A24130"/>
          </a:solidFill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0" vert="horz" wrap="square" lIns="102486" tIns="68196" rIns="102486" bIns="68196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/>
              <a:t>The need for API lifecycle management to include mobile use cases and payload.</a:t>
            </a:r>
            <a:endParaRPr lang="en-US" sz="1400" kern="1200" dirty="0"/>
          </a:p>
        </p:txBody>
      </p:sp>
      <p:sp>
        <p:nvSpPr>
          <p:cNvPr id="18" name="Pentagon 17"/>
          <p:cNvSpPr/>
          <p:nvPr/>
        </p:nvSpPr>
        <p:spPr>
          <a:xfrm>
            <a:off x="737894" y="5395343"/>
            <a:ext cx="3876085" cy="694561"/>
          </a:xfrm>
          <a:prstGeom prst="homePlat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</a:rPr>
              <a:t>Accelerated application release cycles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place 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</a:rPr>
              <a:t>pressure on releasing to market faster than testing is able to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complete.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4702480" y="5395343"/>
            <a:ext cx="4086477" cy="694562"/>
          </a:xfrm>
          <a:custGeom>
            <a:avLst/>
            <a:gdLst>
              <a:gd name="connsiteX0" fmla="*/ 0 w 3105280"/>
              <a:gd name="connsiteY0" fmla="*/ 115763 h 694562"/>
              <a:gd name="connsiteX1" fmla="*/ 115763 w 3105280"/>
              <a:gd name="connsiteY1" fmla="*/ 0 h 694562"/>
              <a:gd name="connsiteX2" fmla="*/ 2989517 w 3105280"/>
              <a:gd name="connsiteY2" fmla="*/ 0 h 694562"/>
              <a:gd name="connsiteX3" fmla="*/ 3105280 w 3105280"/>
              <a:gd name="connsiteY3" fmla="*/ 115763 h 694562"/>
              <a:gd name="connsiteX4" fmla="*/ 3105280 w 3105280"/>
              <a:gd name="connsiteY4" fmla="*/ 578799 h 694562"/>
              <a:gd name="connsiteX5" fmla="*/ 2989517 w 3105280"/>
              <a:gd name="connsiteY5" fmla="*/ 694562 h 694562"/>
              <a:gd name="connsiteX6" fmla="*/ 115763 w 3105280"/>
              <a:gd name="connsiteY6" fmla="*/ 694562 h 694562"/>
              <a:gd name="connsiteX7" fmla="*/ 0 w 3105280"/>
              <a:gd name="connsiteY7" fmla="*/ 578799 h 694562"/>
              <a:gd name="connsiteX8" fmla="*/ 0 w 3105280"/>
              <a:gd name="connsiteY8" fmla="*/ 115763 h 69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5280" h="694562">
                <a:moveTo>
                  <a:pt x="0" y="115763"/>
                </a:moveTo>
                <a:cubicBezTo>
                  <a:pt x="0" y="51829"/>
                  <a:pt x="51829" y="0"/>
                  <a:pt x="115763" y="0"/>
                </a:cubicBezTo>
                <a:lnTo>
                  <a:pt x="2989517" y="0"/>
                </a:lnTo>
                <a:cubicBezTo>
                  <a:pt x="3053451" y="0"/>
                  <a:pt x="3105280" y="51829"/>
                  <a:pt x="3105280" y="115763"/>
                </a:cubicBezTo>
                <a:lnTo>
                  <a:pt x="3105280" y="578799"/>
                </a:lnTo>
                <a:cubicBezTo>
                  <a:pt x="3105280" y="642733"/>
                  <a:pt x="3053451" y="694562"/>
                  <a:pt x="2989517" y="694562"/>
                </a:cubicBezTo>
                <a:lnTo>
                  <a:pt x="115763" y="694562"/>
                </a:lnTo>
                <a:cubicBezTo>
                  <a:pt x="51829" y="694562"/>
                  <a:pt x="0" y="642733"/>
                  <a:pt x="0" y="578799"/>
                </a:cubicBezTo>
                <a:lnTo>
                  <a:pt x="0" y="115763"/>
                </a:lnTo>
                <a:close/>
              </a:path>
            </a:pathLst>
          </a:custGeom>
          <a:solidFill>
            <a:srgbClr val="A24130"/>
          </a:solidFill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0" vert="horz" wrap="square" lIns="102486" tIns="68196" rIns="102486" bIns="68196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/>
              <a:t>Decreased app quality and frequent bug fixes due to incomplete testing.</a:t>
            </a:r>
            <a:endParaRPr lang="en-US" sz="1400" kern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984067" y="2405200"/>
            <a:ext cx="1383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Pain Point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082573" y="2379741"/>
            <a:ext cx="3486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Organizational Consequences</a:t>
            </a:r>
            <a:endParaRPr lang="en-US" b="1" dirty="0"/>
          </a:p>
        </p:txBody>
      </p:sp>
      <p:grpSp>
        <p:nvGrpSpPr>
          <p:cNvPr id="20" name="Group 2"/>
          <p:cNvGrpSpPr/>
          <p:nvPr/>
        </p:nvGrpSpPr>
        <p:grpSpPr>
          <a:xfrm>
            <a:off x="324544" y="1060368"/>
            <a:ext cx="602764" cy="276999"/>
            <a:chOff x="446313" y="1293414"/>
            <a:chExt cx="729344" cy="642991"/>
          </a:xfrm>
        </p:grpSpPr>
        <p:sp>
          <p:nvSpPr>
            <p:cNvPr id="22" name="Round Same Side Corner Rectangle 21"/>
            <p:cNvSpPr/>
            <p:nvPr/>
          </p:nvSpPr>
          <p:spPr>
            <a:xfrm flipV="1">
              <a:off x="446314" y="1443977"/>
              <a:ext cx="729343" cy="341865"/>
            </a:xfrm>
            <a:prstGeom prst="round2SameRect">
              <a:avLst/>
            </a:prstGeom>
            <a:solidFill>
              <a:srgbClr val="B1B0AE"/>
            </a:solidFill>
            <a:ln>
              <a:solidFill>
                <a:srgbClr val="B1B0A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6313" y="1293414"/>
              <a:ext cx="729343" cy="64299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CA" sz="1200" dirty="0">
                  <a:solidFill>
                    <a:schemeClr val="bg1"/>
                  </a:solidFill>
                </a:rPr>
                <a:t>1</a:t>
              </a:r>
              <a:r>
                <a:rPr lang="en-CA" sz="1200" dirty="0" smtClean="0">
                  <a:solidFill>
                    <a:schemeClr val="bg1"/>
                  </a:solidFill>
                </a:rPr>
                <a:t>.1</a:t>
              </a:r>
              <a:endParaRPr lang="en-CA" sz="16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4576" y="2763751"/>
            <a:ext cx="440406" cy="66419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642" y="4450465"/>
            <a:ext cx="466340" cy="74831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3571" y="5322468"/>
            <a:ext cx="441398" cy="767436"/>
          </a:xfrm>
          <a:prstGeom prst="rect">
            <a:avLst/>
          </a:prstGeom>
        </p:spPr>
      </p:pic>
      <p:pic>
        <p:nvPicPr>
          <p:cNvPr id="26" name="Picture 3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422955"/>
            <a:ext cx="9144000" cy="437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 descr="itrg-log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77125" y="6453336"/>
            <a:ext cx="140017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2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/>
          <p:cNvSpPr txBox="1">
            <a:spLocks/>
          </p:cNvSpPr>
          <p:nvPr/>
        </p:nvSpPr>
        <p:spPr bwMode="auto">
          <a:xfrm>
            <a:off x="4758116" y="3406393"/>
            <a:ext cx="4119183" cy="937286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4488" indent="-174625" algn="l" rtl="0" eaLnBrk="1" fontAlgn="base" hangingPunct="1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SzPct val="150000"/>
              <a:buFont typeface="Arial" pitchFamily="34" charset="0"/>
              <a:buChar char="◦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</a:rPr>
              <a:t>PayPal battled service outages for approximately five days after upgrading their website. Customers struggled to access their accounts post-update, which led PayPal to waive customer fees for one day. </a:t>
            </a: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hlinkClick r:id="rId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 dirty="0" smtClean="0">
                <a:solidFill>
                  <a:prstClr val="black"/>
                </a:solidFill>
                <a:latin typeface="Georgia" panose="02040502050405020303" pitchFamily="18" charset="0"/>
              </a:rPr>
              <a:t>Successful mobile applications require proper testing tools, not just device management</a:t>
            </a:r>
            <a:endParaRPr lang="en-US" b="0" i="0" u="none" strike="noStrike" baseline="0" dirty="0" smtClean="0">
              <a:solidFill>
                <a:srgbClr val="2E74B5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90701" y="3398303"/>
            <a:ext cx="2905992" cy="938257"/>
          </a:xfrm>
          <a:solidFill>
            <a:srgbClr val="A24130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r>
              <a:rPr lang="en-US" b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Failed to conduct regression and integration testing after implementing a software upgrade which disrupts daily business operations.</a:t>
            </a:r>
          </a:p>
        </p:txBody>
      </p:sp>
      <p:sp>
        <p:nvSpPr>
          <p:cNvPr id="5" name="Rectangle 4"/>
          <p:cNvSpPr/>
          <p:nvPr/>
        </p:nvSpPr>
        <p:spPr>
          <a:xfrm>
            <a:off x="5013746" y="1523134"/>
            <a:ext cx="3761336" cy="1043541"/>
          </a:xfrm>
          <a:prstGeom prst="rect">
            <a:avLst/>
          </a:prstGeom>
          <a:solidFill>
            <a:schemeClr val="bg1"/>
          </a:solidFill>
          <a:ln>
            <a:solidFill>
              <a:srgbClr val="A24130"/>
            </a:solidFill>
          </a:ln>
          <a:effectLst>
            <a:outerShdw blurRad="50800" dist="38100" dir="2700000" algn="tl" rotWithShape="0">
              <a:prstClr val="black">
                <a:alpha val="8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446088" fontAlgn="base">
              <a:spcBef>
                <a:spcPct val="0"/>
              </a:spcBef>
              <a:spcAft>
                <a:spcPct val="0"/>
              </a:spcAft>
            </a:pPr>
            <a:r>
              <a:rPr lang="en-CA" sz="1400" dirty="0">
                <a:solidFill>
                  <a:srgbClr val="333333"/>
                </a:solidFill>
              </a:rPr>
              <a:t>of </a:t>
            </a:r>
            <a:r>
              <a:rPr lang="en-CA" sz="1400" dirty="0" smtClean="0">
                <a:solidFill>
                  <a:srgbClr val="333333"/>
                </a:solidFill>
              </a:rPr>
              <a:t>organizations stated that </a:t>
            </a:r>
            <a:r>
              <a:rPr lang="en-CA" sz="1400" b="1" dirty="0" smtClean="0">
                <a:solidFill>
                  <a:srgbClr val="333333"/>
                </a:solidFill>
              </a:rPr>
              <a:t>not </a:t>
            </a:r>
            <a:r>
              <a:rPr lang="en-CA" sz="1400" dirty="0" smtClean="0">
                <a:solidFill>
                  <a:srgbClr val="333333"/>
                </a:solidFill>
              </a:rPr>
              <a:t>having the right testing process/methods in place</a:t>
            </a:r>
            <a:r>
              <a:rPr lang="en-CA" sz="1400" dirty="0">
                <a:solidFill>
                  <a:srgbClr val="333333"/>
                </a:solidFill>
              </a:rPr>
              <a:t> </a:t>
            </a:r>
            <a:r>
              <a:rPr lang="en-CA" sz="1400" dirty="0" smtClean="0">
                <a:solidFill>
                  <a:srgbClr val="333333"/>
                </a:solidFill>
              </a:rPr>
              <a:t>is the most prevalent barrier to successful mobile testing.</a:t>
            </a:r>
            <a:endParaRPr lang="en-CA" sz="1000" dirty="0">
              <a:solidFill>
                <a:srgbClr val="333333"/>
              </a:solidFill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4191674" y="1395956"/>
            <a:ext cx="1298043" cy="1297899"/>
          </a:xfrm>
          <a:prstGeom prst="ellipse">
            <a:avLst/>
          </a:prstGeom>
          <a:solidFill>
            <a:srgbClr val="A2413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CA" sz="2800" b="1" dirty="0" smtClean="0">
                <a:solidFill>
                  <a:srgbClr val="FFFFFF"/>
                </a:solidFill>
              </a:rPr>
              <a:t>56%</a:t>
            </a:r>
            <a:endParaRPr lang="en-CA" sz="2800" b="1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4414" y="2593314"/>
            <a:ext cx="1958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>
                <a:solidFill>
                  <a:srgbClr val="333333"/>
                </a:solidFill>
              </a:rPr>
              <a:t>Source</a:t>
            </a:r>
            <a:r>
              <a:rPr lang="en-CA" sz="800" dirty="0">
                <a:solidFill>
                  <a:srgbClr val="333333"/>
                </a:solidFill>
              </a:rPr>
              <a:t>: </a:t>
            </a:r>
            <a:r>
              <a:rPr lang="en-CA" sz="800" dirty="0">
                <a:solidFill>
                  <a:srgbClr val="333333"/>
                </a:solidFill>
                <a:hlinkClick r:id="rId3"/>
              </a:rPr>
              <a:t>World Quality </a:t>
            </a:r>
            <a:r>
              <a:rPr lang="en-CA" sz="800" dirty="0" smtClean="0">
                <a:solidFill>
                  <a:srgbClr val="333333"/>
                </a:solidFill>
                <a:hlinkClick r:id="rId3"/>
              </a:rPr>
              <a:t>Report</a:t>
            </a:r>
            <a:r>
              <a:rPr lang="en-CA" sz="800" dirty="0">
                <a:solidFill>
                  <a:srgbClr val="333333"/>
                </a:solidFill>
              </a:rPr>
              <a:t>,</a:t>
            </a:r>
            <a:r>
              <a:rPr lang="en-CA" sz="800" dirty="0" smtClean="0">
                <a:solidFill>
                  <a:srgbClr val="333333"/>
                </a:solidFill>
              </a:rPr>
              <a:t> n=1500.</a:t>
            </a:r>
            <a:endParaRPr lang="en-CA" sz="800" dirty="0">
              <a:solidFill>
                <a:srgbClr val="333333"/>
              </a:solidFill>
            </a:endParaRPr>
          </a:p>
          <a:p>
            <a:endParaRPr lang="en-US" sz="80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251520" y="1231577"/>
            <a:ext cx="4069020" cy="2091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4488" indent="-174625" algn="l" rtl="0" eaLnBrk="1" fontAlgn="base" hangingPunct="1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SzPct val="150000"/>
              <a:buFont typeface="Arial" pitchFamily="34" charset="0"/>
              <a:buChar char="◦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</a:rPr>
              <a:t>Organizations are placing less focus on selecting the right tools, and are beginning to adapt to the greater scope of mobile technologies and devices. 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</a:rPr>
              <a:t>Organizations are beginning to view mobile testing as an industry-wide discipline as they attempt to develop consistent and repeatable processes for testing.</a:t>
            </a:r>
          </a:p>
          <a:p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</a:rPr>
              <a:t>Failure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</a:rPr>
              <a:t>to appropriate the right testing methods and testing experts prior to deployment can be detrimental for your mobile business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</a:rPr>
              <a:t>initiatives.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1790701" y="4402349"/>
            <a:ext cx="2905989" cy="860084"/>
          </a:xfrm>
          <a:prstGeom prst="rect">
            <a:avLst/>
          </a:prstGeom>
          <a:solidFill>
            <a:srgbClr val="A2413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4488" indent="-174625" algn="l" rtl="0" eaLnBrk="1" fontAlgn="base" hangingPunct="1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SzPct val="150000"/>
              <a:buFont typeface="Arial" pitchFamily="34" charset="0"/>
              <a:buChar char="◦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</a:rPr>
              <a:t>Lack of load testing before deploying the mobile app.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hlinkClick r:id="rId2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 bwMode="auto">
          <a:xfrm>
            <a:off x="4758116" y="5344999"/>
            <a:ext cx="4119184" cy="1120439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4488" indent="-174625" algn="l" rtl="0" eaLnBrk="1" fontAlgn="base" hangingPunct="1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SzPct val="150000"/>
              <a:buFont typeface="Arial" pitchFamily="34" charset="0"/>
              <a:buChar char="◦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</a:rPr>
              <a:t>Mint’s mobile application failed to meet security test requirements conducted by digital forensics and security firm Via Forensics during a testing sprint of multiple applications, discovering that the app left an end user’s personal information unsecure. </a:t>
            </a: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hlinkClick r:id="rId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430" y="3632148"/>
            <a:ext cx="1314450" cy="4857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36141" y="4138843"/>
            <a:ext cx="1958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>
                <a:solidFill>
                  <a:srgbClr val="333333"/>
                </a:solidFill>
              </a:rPr>
              <a:t>Source: </a:t>
            </a:r>
            <a:r>
              <a:rPr lang="en-CA" sz="800" dirty="0" smtClean="0">
                <a:solidFill>
                  <a:srgbClr val="333333"/>
                </a:solidFill>
                <a:hlinkClick r:id="rId5"/>
              </a:rPr>
              <a:t>Parallel Data Laboratory</a:t>
            </a:r>
            <a:r>
              <a:rPr lang="en-CA" sz="800" dirty="0" smtClean="0">
                <a:solidFill>
                  <a:srgbClr val="333333"/>
                </a:solidFill>
              </a:rPr>
              <a:t>.</a:t>
            </a:r>
            <a:endParaRPr lang="en-CA" sz="800" dirty="0">
              <a:solidFill>
                <a:srgbClr val="333333"/>
              </a:solidFill>
            </a:endParaRPr>
          </a:p>
          <a:p>
            <a:endParaRPr lang="en-US" sz="8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2152" y="4565022"/>
            <a:ext cx="1299006" cy="585071"/>
          </a:xfrm>
          <a:prstGeom prst="rect">
            <a:avLst/>
          </a:prstGeom>
        </p:spPr>
      </p:pic>
      <p:sp>
        <p:nvSpPr>
          <p:cNvPr id="18" name="Text Placeholder 2"/>
          <p:cNvSpPr txBox="1">
            <a:spLocks/>
          </p:cNvSpPr>
          <p:nvPr/>
        </p:nvSpPr>
        <p:spPr bwMode="auto">
          <a:xfrm>
            <a:off x="4758116" y="4406275"/>
            <a:ext cx="4119183" cy="856160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4488" indent="-174625" algn="l" rtl="0" eaLnBrk="1" fontAlgn="base" hangingPunct="1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SzPct val="150000"/>
              <a:buFont typeface="Arial" pitchFamily="34" charset="0"/>
              <a:buChar char="◦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Buycott’s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</a:rPr>
              <a:t> mobile app reached over 100 downloads per minute, which caused its server-side and application infrastructure to break since it was incapable of handling the high volume traffic.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 </a:t>
            </a: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hlinkClick r:id="rId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67723" y="5005717"/>
            <a:ext cx="12116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>
                <a:solidFill>
                  <a:srgbClr val="333333"/>
                </a:solidFill>
              </a:rPr>
              <a:t>Source: </a:t>
            </a:r>
            <a:r>
              <a:rPr lang="en-CA" sz="800" dirty="0" smtClean="0">
                <a:solidFill>
                  <a:srgbClr val="333333"/>
                </a:solidFill>
                <a:hlinkClick r:id="rId7"/>
              </a:rPr>
              <a:t>Neotys Blog</a:t>
            </a:r>
            <a:r>
              <a:rPr lang="en-CA" sz="800" dirty="0" smtClean="0">
                <a:solidFill>
                  <a:srgbClr val="333333"/>
                </a:solidFill>
              </a:rPr>
              <a:t>.</a:t>
            </a:r>
            <a:endParaRPr lang="en-CA" sz="800" dirty="0">
              <a:solidFill>
                <a:srgbClr val="333333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1623" y="5555247"/>
            <a:ext cx="1460065" cy="723132"/>
          </a:xfrm>
          <a:prstGeom prst="rect">
            <a:avLst/>
          </a:prstGeom>
        </p:spPr>
      </p:pic>
      <p:sp>
        <p:nvSpPr>
          <p:cNvPr id="20" name="Text Placeholder 2"/>
          <p:cNvSpPr txBox="1">
            <a:spLocks/>
          </p:cNvSpPr>
          <p:nvPr/>
        </p:nvSpPr>
        <p:spPr bwMode="auto">
          <a:xfrm>
            <a:off x="1790700" y="5345973"/>
            <a:ext cx="2905989" cy="1119465"/>
          </a:xfrm>
          <a:prstGeom prst="rect">
            <a:avLst/>
          </a:prstGeom>
          <a:solidFill>
            <a:srgbClr val="A2413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4488" indent="-174625" algn="l" rtl="0" eaLnBrk="1" fontAlgn="base" hangingPunct="1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SzPct val="150000"/>
              <a:buFont typeface="Arial" pitchFamily="34" charset="0"/>
              <a:buChar char="◦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</a:rPr>
              <a:t>Lack of due diligence to test for security-related issues regarding users’ personal data, where the mobile app stored the information as unencrypted.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hlinkClick r:id="rId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36140" y="6251392"/>
            <a:ext cx="1958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>
                <a:solidFill>
                  <a:srgbClr val="333333"/>
                </a:solidFill>
              </a:rPr>
              <a:t>Source: </a:t>
            </a:r>
            <a:r>
              <a:rPr lang="en-CA" sz="800" dirty="0" smtClean="0">
                <a:solidFill>
                  <a:srgbClr val="333333"/>
                </a:solidFill>
                <a:hlinkClick r:id="rId9"/>
              </a:rPr>
              <a:t>Credit Union Times</a:t>
            </a:r>
            <a:r>
              <a:rPr lang="en-CA" sz="800" dirty="0" smtClean="0">
                <a:solidFill>
                  <a:srgbClr val="333333"/>
                </a:solidFill>
              </a:rPr>
              <a:t>.</a:t>
            </a:r>
            <a:endParaRPr lang="en-CA" sz="800" dirty="0">
              <a:solidFill>
                <a:srgbClr val="333333"/>
              </a:solidFill>
            </a:endParaRPr>
          </a:p>
        </p:txBody>
      </p:sp>
      <p:grpSp>
        <p:nvGrpSpPr>
          <p:cNvPr id="21" name="Group 2"/>
          <p:cNvGrpSpPr/>
          <p:nvPr/>
        </p:nvGrpSpPr>
        <p:grpSpPr>
          <a:xfrm>
            <a:off x="324544" y="1060368"/>
            <a:ext cx="602764" cy="276999"/>
            <a:chOff x="446313" y="1293414"/>
            <a:chExt cx="729344" cy="642991"/>
          </a:xfrm>
        </p:grpSpPr>
        <p:sp>
          <p:nvSpPr>
            <p:cNvPr id="23" name="Round Same Side Corner Rectangle 22"/>
            <p:cNvSpPr/>
            <p:nvPr/>
          </p:nvSpPr>
          <p:spPr>
            <a:xfrm flipV="1">
              <a:off x="446314" y="1443977"/>
              <a:ext cx="729343" cy="341865"/>
            </a:xfrm>
            <a:prstGeom prst="round2SameRect">
              <a:avLst/>
            </a:prstGeom>
            <a:solidFill>
              <a:srgbClr val="B1B0AE"/>
            </a:solidFill>
            <a:ln>
              <a:solidFill>
                <a:srgbClr val="B1B0A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6313" y="1293414"/>
              <a:ext cx="729343" cy="64299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CA" sz="1200" dirty="0" smtClean="0">
                  <a:solidFill>
                    <a:schemeClr val="bg1"/>
                  </a:solidFill>
                </a:rPr>
                <a:t>1.1</a:t>
              </a:r>
              <a:endParaRPr lang="en-CA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25" name="Text Placeholder 2"/>
          <p:cNvSpPr txBox="1">
            <a:spLocks/>
          </p:cNvSpPr>
          <p:nvPr/>
        </p:nvSpPr>
        <p:spPr bwMode="auto">
          <a:xfrm>
            <a:off x="249302" y="3096888"/>
            <a:ext cx="8627996" cy="257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4625" indent="-17462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50000"/>
              <a:buFont typeface="Arial" pitchFamily="34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180975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4375" indent="-171450" algn="l" rtl="0" eaLnBrk="1" fontAlgn="base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4488" indent="-174625" algn="l" rtl="0" eaLnBrk="1" fontAlgn="base" hangingPunct="1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SzPct val="150000"/>
              <a:buFont typeface="Arial" pitchFamily="34" charset="0"/>
              <a:buChar char="◦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Prepare for your mobile testing journey by learning from previous software testing mistakes: </a:t>
            </a:r>
            <a:b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en-US" b="1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26" name="Picture 3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422955"/>
            <a:ext cx="9144000" cy="437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 descr="itrg-logo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477125" y="6453336"/>
            <a:ext cx="140017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21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ec5a1db3aa152cf2dad08c936663a66507268"/>
  <p:tag name="ISPRING_RESOURCE_PATHS_HASH_2" val="315a326264a971177b26bef23557a9279bf24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a5tjlK6.E.x4CrBCUWjL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WEnvIeHi0yXIJdCj4IaU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pxO73knoUW.Qdkx5YoFx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lKlnlhrT0aIYw7ofDPaO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XkzSwt5Gk6ia6F9K_o_V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rWfsipwUmoW038ANJYo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a5tjlK6.E.x4CrBCUWjL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WEnvIeHi0yXIJdCj4IaU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8l48tp_UK_EHFusKahE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OwXycjSQEmav5PD3GOPbA"/>
</p:tagLst>
</file>

<file path=ppt/theme/theme1.xml><?xml version="1.0" encoding="utf-8"?>
<a:theme xmlns:a="http://schemas.openxmlformats.org/drawingml/2006/main" name="Theme1">
  <a:themeElements>
    <a:clrScheme name="InfoTech PowerPoint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924E6B"/>
      </a:accent1>
      <a:accent2>
        <a:srgbClr val="D9A210"/>
      </a:accent2>
      <a:accent3>
        <a:srgbClr val="333333"/>
      </a:accent3>
      <a:accent4>
        <a:srgbClr val="AD2525"/>
      </a:accent4>
      <a:accent5>
        <a:srgbClr val="007698"/>
      </a:accent5>
      <a:accent6>
        <a:srgbClr val="2B9E36"/>
      </a:accent6>
      <a:hlink>
        <a:srgbClr val="2576B7"/>
      </a:hlink>
      <a:folHlink>
        <a:srgbClr val="C77709"/>
      </a:folHlink>
    </a:clrScheme>
    <a:fontScheme name="InfoTech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BFD412A-D0D7-4935-89A2-AA989FD4DBC8}" vid="{7B7BA5CB-5882-4576-92F3-CD74C431C8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2255</Words>
  <Application>Microsoft Office PowerPoint</Application>
  <PresentationFormat>On-screen Show (4:3)</PresentationFormat>
  <Paragraphs>167</Paragraphs>
  <Slides>12</Slides>
  <Notes>3</Notes>
  <HiddenSlides>0</HiddenSlides>
  <MMClips>0</MMClips>
  <ScaleCrop>false</ScaleCrop>
  <HeadingPairs>
    <vt:vector size="10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  <vt:variant>
        <vt:lpstr>Custom Shows</vt:lpstr>
      </vt:variant>
      <vt:variant>
        <vt:i4>1</vt:i4>
      </vt:variant>
    </vt:vector>
  </HeadingPairs>
  <TitlesOfParts>
    <vt:vector size="20" baseType="lpstr">
      <vt:lpstr>Arial</vt:lpstr>
      <vt:lpstr>Calibri</vt:lpstr>
      <vt:lpstr>Georgia</vt:lpstr>
      <vt:lpstr>Open Sans</vt:lpstr>
      <vt:lpstr>Wingdings</vt:lpstr>
      <vt:lpstr>Theme1</vt:lpstr>
      <vt:lpstr>think-cell Slide</vt:lpstr>
      <vt:lpstr>PowerPoint Presentation</vt:lpstr>
      <vt:lpstr>Our Understanding of the Problem</vt:lpstr>
      <vt:lpstr>Executive Summary</vt:lpstr>
      <vt:lpstr>How to use this blueprint</vt:lpstr>
      <vt:lpstr>Info-Tech is ready to assist. Book a free guided  implementation today!</vt:lpstr>
      <vt:lpstr>PowerPoint Presentation</vt:lpstr>
      <vt:lpstr>Assess the Fit for Test Process Optimization</vt:lpstr>
      <vt:lpstr>Understand the pain points experienced around mobile testing</vt:lpstr>
      <vt:lpstr>Successful mobile applications require proper testing tools, not just device management</vt:lpstr>
      <vt:lpstr>Evaluate current statistics and challenges around mobile testing and compare your organization</vt:lpstr>
      <vt:lpstr>Use the disruptive nature of mobile to innovate and improve existing distributed application development skills</vt:lpstr>
      <vt:lpstr>Info-Tech Research Group Helps IT Professionals To:</vt:lpstr>
      <vt:lpstr>Custom Show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2014-09-19T14:45:00Z</dcterms:created>
  <dcterms:modified xsi:type="dcterms:W3CDTF">2014-09-22T14:47:54Z</dcterms:modified>
</cp:coreProperties>
</file>