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3.xml" ContentType="application/vnd.openxmlformats-officedocument.them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5" r:id="rId1"/>
    <p:sldMasterId id="2147483730" r:id="rId2"/>
    <p:sldMasterId id="2147483755" r:id="rId3"/>
  </p:sldMasterIdLst>
  <p:notesMasterIdLst>
    <p:notesMasterId r:id="rId17"/>
  </p:notesMasterIdLst>
  <p:handoutMasterIdLst>
    <p:handoutMasterId r:id="rId18"/>
  </p:handoutMasterIdLst>
  <p:sldIdLst>
    <p:sldId id="409" r:id="rId4"/>
    <p:sldId id="619" r:id="rId5"/>
    <p:sldId id="620" r:id="rId6"/>
    <p:sldId id="584" r:id="rId7"/>
    <p:sldId id="585" r:id="rId8"/>
    <p:sldId id="596" r:id="rId9"/>
    <p:sldId id="776" r:id="rId10"/>
    <p:sldId id="777" r:id="rId11"/>
    <p:sldId id="598" r:id="rId12"/>
    <p:sldId id="597" r:id="rId13"/>
    <p:sldId id="649" r:id="rId14"/>
    <p:sldId id="778" r:id="rId15"/>
    <p:sldId id="779" r:id="rId16"/>
  </p:sldIdLst>
  <p:sldSz cx="9144000" cy="6858000" type="screen4x3"/>
  <p:notesSz cx="6858000" cy="9144000"/>
  <p:custShowLst>
    <p:custShow name="Custom Show 1" id="0">
      <p:sldLst/>
    </p:custShow>
  </p:custShowLst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h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4130"/>
    <a:srgbClr val="BA4B38"/>
    <a:srgbClr val="5A7D5C"/>
    <a:srgbClr val="68926A"/>
    <a:srgbClr val="29475F"/>
    <a:srgbClr val="D17D08"/>
    <a:srgbClr val="007698"/>
    <a:srgbClr val="D9A210"/>
    <a:srgbClr val="858585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87" autoAdjust="0"/>
    <p:restoredTop sz="96586" autoAdjust="0"/>
  </p:normalViewPr>
  <p:slideViewPr>
    <p:cSldViewPr snapToGrid="0">
      <p:cViewPr>
        <p:scale>
          <a:sx n="100" d="100"/>
          <a:sy n="100" d="100"/>
        </p:scale>
        <p:origin x="2694" y="564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69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06EA4-D462-4253-8FC7-D35175043F19}" type="datetimeFigureOut">
              <a:rPr lang="en-US" smtClean="0"/>
              <a:t>9/5/2014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DA24A-F480-4AA7-ACF1-F7D1E577F3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09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1B6C9-DAE3-4E7B-AB3C-9473EC02D78D}" type="datetimeFigureOut">
              <a:rPr lang="en-US" smtClean="0"/>
              <a:t>9/5/2014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1ACBD-245E-4A24-AC78-063168A886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9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74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976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055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876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792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23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000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440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tags" Target="../tags/tag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GuidedImplementations@infotech.com" TargetMode="External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tags" Target="../tags/tag16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tags" Target="../tags/tag22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GuidedImplementations@infotech.com" TargetMode="External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tags" Target="../tags/tag28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Layouts/_rels/slideLayout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tags" Target="../tags/tag34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GuidedImplementations@infotech.com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6090047"/>
            <a:ext cx="6696236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CA" sz="800" dirty="0">
                <a:solidFill>
                  <a:srgbClr val="ADB7C3"/>
                </a:solidFill>
              </a:rPr>
              <a:t>Info-Tech Research Group, Inc. Is a global leader in providing IT research and advice.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Info-Tech’s products and services combine actionable insight and relevant advice with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ready-to-use tools and templates that cover the full spectrum of IT concerns.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© 1997-2014 Info-Tech Research Group Inc.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696236" y="6090047"/>
            <a:ext cx="2447764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CA" sz="800" dirty="0">
              <a:solidFill>
                <a:srgbClr val="ADB7C3"/>
              </a:solidFill>
            </a:endParaRPr>
          </a:p>
        </p:txBody>
      </p:sp>
      <p:pic>
        <p:nvPicPr>
          <p:cNvPr id="32" name="Picture 31" descr="Info-Tech_Logo_2013-On-Screen-WHITE(transparent-background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309320"/>
            <a:ext cx="1697008" cy="339401"/>
          </a:xfrm>
          <a:prstGeom prst="rect">
            <a:avLst/>
          </a:prstGeom>
        </p:spPr>
      </p:pic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</p:spTree>
    <p:extLst>
      <p:ext uri="{BB962C8B-B14F-4D97-AF65-F5344CB8AC3E}">
        <p14:creationId xmlns:p14="http://schemas.microsoft.com/office/powerpoint/2010/main" val="3544028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mall 1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1455" y="3323354"/>
            <a:ext cx="8615844" cy="320040"/>
          </a:xfrm>
          <a:solidFill>
            <a:srgbClr val="D9A2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612662" y="1210647"/>
            <a:ext cx="4267532" cy="320040"/>
          </a:xfr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57727" y="1210647"/>
            <a:ext cx="4267532" cy="320040"/>
          </a:xfrm>
          <a:solidFill>
            <a:srgbClr val="924E6B"/>
          </a:solidFill>
        </p:spPr>
        <p:txBody>
          <a:bodyPr/>
          <a:lstStyle>
            <a:lvl1pPr marL="0" indent="0">
              <a:buNone/>
              <a:defRPr lang="en-US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Two small sections, one large (Georgia, 24pt)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69541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4624106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261455" y="3643394"/>
            <a:ext cx="8615844" cy="2701259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063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tivity slide - Group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76668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Activity slide – Group activity (Georgia, 24pt)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57174" y="1419476"/>
            <a:ext cx="4002004" cy="3786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872227" y="1419476"/>
            <a:ext cx="4005072" cy="378618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Put a picture, text box, or insight box here.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65703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339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tivity Slide - White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76325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Activity slide – Whiteboard (Georgia, 24pt)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872227" y="1419476"/>
            <a:ext cx="4005072" cy="3786187"/>
          </a:xfrm>
        </p:spPr>
        <p:txBody>
          <a:bodyPr/>
          <a:lstStyle/>
          <a:p>
            <a:r>
              <a:rPr lang="en-US" dirty="0" smtClean="0"/>
              <a:t>Put a picture, text box, or insight box here.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8531" r="19901" b="39093"/>
          <a:stretch/>
        </p:blipFill>
        <p:spPr>
          <a:xfrm>
            <a:off x="8102202" y="360947"/>
            <a:ext cx="796512" cy="71300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65703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57174" y="1419476"/>
            <a:ext cx="4002004" cy="3786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8531" r="19901" b="39093"/>
          <a:stretch/>
        </p:blipFill>
        <p:spPr>
          <a:xfrm>
            <a:off x="8102202" y="360947"/>
            <a:ext cx="796512" cy="71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640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ool Activity - First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entagon 14"/>
          <p:cNvSpPr/>
          <p:nvPr userDrawn="1">
            <p:custDataLst>
              <p:tags r:id="rId1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solidFill>
            <a:srgbClr val="FF3C0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– Tool (First Use) </a:t>
            </a:r>
            <a:endParaRPr lang="en-US" dirty="0"/>
          </a:p>
        </p:txBody>
      </p:sp>
      <p:sp>
        <p:nvSpPr>
          <p:cNvPr id="3" name="Pentagon 2"/>
          <p:cNvSpPr/>
          <p:nvPr>
            <p:custDataLst>
              <p:tags r:id="rId2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solidFill>
            <a:srgbClr val="D17D0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grpSp>
        <p:nvGrpSpPr>
          <p:cNvPr id="4" name="Group 25"/>
          <p:cNvGrpSpPr/>
          <p:nvPr>
            <p:custDataLst>
              <p:tags r:id="rId3"/>
            </p:custDataLst>
          </p:nvPr>
        </p:nvGrpSpPr>
        <p:grpSpPr>
          <a:xfrm>
            <a:off x="4126861" y="5463937"/>
            <a:ext cx="875098" cy="849464"/>
            <a:chOff x="3375893" y="3714688"/>
            <a:chExt cx="815991" cy="792088"/>
          </a:xfrm>
          <a:solidFill>
            <a:schemeClr val="bg1">
              <a:lumMod val="85000"/>
            </a:schemeClr>
          </a:solidFill>
        </p:grpSpPr>
        <p:sp>
          <p:nvSpPr>
            <p:cNvPr id="5" name="Rounded Rectangle 4"/>
            <p:cNvSpPr/>
            <p:nvPr>
              <p:custDataLst>
                <p:tags r:id="rId5"/>
              </p:custDataLst>
            </p:nvPr>
          </p:nvSpPr>
          <p:spPr>
            <a:xfrm>
              <a:off x="3375893" y="3714688"/>
              <a:ext cx="815991" cy="79208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 descr="tool.wmf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8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grpFill/>
          </p:spPr>
        </p:pic>
      </p:grpSp>
      <p:sp>
        <p:nvSpPr>
          <p:cNvPr id="7" name="Rounded Rectangular Callout 6"/>
          <p:cNvSpPr/>
          <p:nvPr/>
        </p:nvSpPr>
        <p:spPr>
          <a:xfrm>
            <a:off x="793670" y="5324398"/>
            <a:ext cx="2700300" cy="989003"/>
          </a:xfrm>
          <a:prstGeom prst="wedgeRoundRectCallout">
            <a:avLst>
              <a:gd name="adj1" fmla="val 70556"/>
              <a:gd name="adj2" fmla="val 23025"/>
              <a:gd name="adj3" fmla="val 1666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333333">
                    <a:lumMod val="75000"/>
                  </a:srgbClr>
                </a:solidFill>
              </a:rPr>
              <a:t>Look for this icon at the bottom right of slides where recording data into the tool is required.</a:t>
            </a:r>
            <a:endParaRPr lang="en-US" sz="1400" dirty="0">
              <a:solidFill>
                <a:srgbClr val="333333">
                  <a:lumMod val="75000"/>
                </a:srgbClr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096265" y="5605766"/>
            <a:ext cx="3284538" cy="54927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[Worksheet Name]</a:t>
            </a:r>
            <a:endParaRPr lang="en-CA" sz="1400" b="1" dirty="0" smtClean="0">
              <a:solidFill>
                <a:srgbClr val="FFFFFF"/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386364"/>
            <a:ext cx="3917950" cy="387905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385967"/>
            <a:ext cx="3711575" cy="38798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tool.w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4221165" y="5550742"/>
            <a:ext cx="679819" cy="659323"/>
          </a:xfrm>
          <a:prstGeom prst="rect">
            <a:avLst/>
          </a:prstGeom>
        </p:spPr>
      </p:pic>
      <p:sp>
        <p:nvSpPr>
          <p:cNvPr id="21" name="Rounded Rectangular Callout 20"/>
          <p:cNvSpPr/>
          <p:nvPr userDrawn="1"/>
        </p:nvSpPr>
        <p:spPr>
          <a:xfrm>
            <a:off x="793670" y="5324398"/>
            <a:ext cx="2700300" cy="989003"/>
          </a:xfrm>
          <a:prstGeom prst="wedgeRoundRectCallout">
            <a:avLst>
              <a:gd name="adj1" fmla="val 70556"/>
              <a:gd name="adj2" fmla="val 23025"/>
              <a:gd name="adj3" fmla="val 1666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333333">
                    <a:lumMod val="75000"/>
                  </a:srgbClr>
                </a:solidFill>
              </a:rPr>
              <a:t>Look for this icon at the bottom right of slides where recording data into the tool is required.</a:t>
            </a:r>
            <a:endParaRPr lang="en-US" sz="1400" dirty="0">
              <a:solidFill>
                <a:srgbClr val="333333">
                  <a:lumMod val="75000"/>
                </a:srgbClr>
              </a:solidFill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513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agon 12"/>
          <p:cNvSpPr/>
          <p:nvPr userDrawn="1">
            <p:custDataLst>
              <p:tags r:id="rId1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solidFill>
            <a:srgbClr val="FF3C0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3" name="Pentagon 2"/>
          <p:cNvSpPr/>
          <p:nvPr>
            <p:custDataLst>
              <p:tags r:id="rId2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solidFill>
            <a:srgbClr val="D17D0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grpSp>
        <p:nvGrpSpPr>
          <p:cNvPr id="4" name="Group 25"/>
          <p:cNvGrpSpPr/>
          <p:nvPr>
            <p:custDataLst>
              <p:tags r:id="rId3"/>
            </p:custDataLst>
          </p:nvPr>
        </p:nvGrpSpPr>
        <p:grpSpPr>
          <a:xfrm>
            <a:off x="4126861" y="5463937"/>
            <a:ext cx="875098" cy="849464"/>
            <a:chOff x="3375893" y="3714688"/>
            <a:chExt cx="815991" cy="792088"/>
          </a:xfrm>
          <a:solidFill>
            <a:schemeClr val="bg1">
              <a:lumMod val="85000"/>
            </a:schemeClr>
          </a:solidFill>
        </p:grpSpPr>
        <p:sp>
          <p:nvSpPr>
            <p:cNvPr id="5" name="Rounded Rectangle 4"/>
            <p:cNvSpPr/>
            <p:nvPr>
              <p:custDataLst>
                <p:tags r:id="rId5"/>
              </p:custDataLst>
            </p:nvPr>
          </p:nvSpPr>
          <p:spPr>
            <a:xfrm>
              <a:off x="3375893" y="3714688"/>
              <a:ext cx="815991" cy="79208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 descr="tool.wmf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8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grpFill/>
          </p:spPr>
        </p:pic>
      </p:grp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096265" y="5605766"/>
            <a:ext cx="3284538" cy="54927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[Worksheet Name]</a:t>
            </a:r>
            <a:endParaRPr lang="en-CA" sz="1400" b="1" dirty="0" smtClean="0">
              <a:solidFill>
                <a:srgbClr val="FFFFFF"/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386363"/>
            <a:ext cx="3917950" cy="387945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385967"/>
            <a:ext cx="3711575" cy="38798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tool.w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4221165" y="5550742"/>
            <a:ext cx="679819" cy="659323"/>
          </a:xfrm>
          <a:prstGeom prst="rect">
            <a:avLst/>
          </a:prstGeom>
        </p:spPr>
      </p:pic>
      <p:cxnSp>
        <p:nvCxnSpPr>
          <p:cNvPr id="20" name="Straight Connector 19"/>
          <p:cNvCxnSpPr/>
          <p:nvPr userDrawn="1"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619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56640594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923966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269227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263211"/>
            <a:ext cx="4713222" cy="383015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410620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/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069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sp>
        <p:nvSpPr>
          <p:cNvPr id="51" name="Text Placeholder 41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336196" y="4298777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12)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4311718"/>
            <a:ext cx="4436996" cy="1906138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14pt)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98362" y="3980093"/>
            <a:ext cx="269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dirty="0" smtClean="0"/>
              <a:t>What’s in</a:t>
            </a:r>
            <a:r>
              <a:rPr lang="en-CA" sz="1400" b="1" baseline="0" dirty="0" smtClean="0"/>
              <a:t> this Section:</a:t>
            </a:r>
            <a:endParaRPr lang="en-CA" sz="1400" b="1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096687" y="3980093"/>
            <a:ext cx="1025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dirty="0" smtClean="0"/>
              <a:t>Sections:</a:t>
            </a:r>
            <a:endParaRPr lang="en-CA" sz="1400" b="1" dirty="0"/>
          </a:p>
        </p:txBody>
      </p:sp>
    </p:spTree>
    <p:extLst>
      <p:ext uri="{BB962C8B-B14F-4D97-AF65-F5344CB8AC3E}">
        <p14:creationId xmlns:p14="http://schemas.microsoft.com/office/powerpoint/2010/main" val="1201966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sp>
        <p:nvSpPr>
          <p:cNvPr id="51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687148" y="4295384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12)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3919791" y="4307741"/>
            <a:ext cx="4436996" cy="1906138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14pt)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19791" y="3976699"/>
            <a:ext cx="269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What’s in this Section: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7639" y="3976700"/>
            <a:ext cx="1025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Sections: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749514" y="4311718"/>
            <a:ext cx="0" cy="19061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49514" y="6217856"/>
            <a:ext cx="8281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49514" y="4311718"/>
            <a:ext cx="8281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50241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6090047"/>
            <a:ext cx="6696236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CA" sz="800" dirty="0">
                <a:solidFill>
                  <a:srgbClr val="ADB7C3"/>
                </a:solidFill>
              </a:rPr>
              <a:t>Info-Tech Research Group, Inc. Is a global leader in providing IT research and advice.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Info-Tech’s products and services combine actionable insight and relevant advice with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ready-to-use tools and templates that cover the full spectrum of IT concerns.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© 1997-2014 Info-Tech Research Group Inc.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696236" y="6090047"/>
            <a:ext cx="2447764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CA" sz="800" dirty="0">
              <a:solidFill>
                <a:srgbClr val="ADB7C3"/>
              </a:solidFill>
            </a:endParaRPr>
          </a:p>
        </p:txBody>
      </p:sp>
      <p:pic>
        <p:nvPicPr>
          <p:cNvPr id="32" name="Picture 31" descr="Info-Tech_Logo_2013-On-Screen-WHITE(transparent-background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309320"/>
            <a:ext cx="1697008" cy="339401"/>
          </a:xfrm>
          <a:prstGeom prst="rect">
            <a:avLst/>
          </a:prstGeom>
        </p:spPr>
      </p:pic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</p:spTree>
    <p:extLst>
      <p:ext uri="{BB962C8B-B14F-4D97-AF65-F5344CB8AC3E}">
        <p14:creationId xmlns:p14="http://schemas.microsoft.com/office/powerpoint/2010/main" val="2881997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sp>
        <p:nvSpPr>
          <p:cNvPr id="51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687148" y="4295384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12)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3919791" y="4307741"/>
            <a:ext cx="4436996" cy="1906138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14pt)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19791" y="3976699"/>
            <a:ext cx="269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What’s in this Section: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7639" y="3976700"/>
            <a:ext cx="1025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Sections: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749514" y="4311718"/>
            <a:ext cx="0" cy="19061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49514" y="6217856"/>
            <a:ext cx="8281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49514" y="4311718"/>
            <a:ext cx="8281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99704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2891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ctivity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entagon 22"/>
          <p:cNvSpPr/>
          <p:nvPr/>
        </p:nvSpPr>
        <p:spPr>
          <a:xfrm>
            <a:off x="0" y="411616"/>
            <a:ext cx="863588" cy="538410"/>
          </a:xfrm>
          <a:prstGeom prst="homePlate">
            <a:avLst>
              <a:gd name="adj" fmla="val 37631"/>
            </a:avLst>
          </a:prstGeom>
          <a:solidFill>
            <a:srgbClr val="C777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63588" y="260648"/>
            <a:ext cx="8013712" cy="864096"/>
          </a:xfrm>
          <a:noFill/>
        </p:spPr>
        <p:txBody>
          <a:bodyPr/>
          <a:lstStyle>
            <a:lvl1pPr algn="l">
              <a:lnSpc>
                <a:spcPts val="2600"/>
              </a:lnSpc>
              <a:defRPr sz="24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5442"/>
            <a:ext cx="641268" cy="891556"/>
          </a:xfrm>
        </p:spPr>
        <p:txBody>
          <a:bodyPr anchor="ctr"/>
          <a:lstStyle>
            <a:lvl1pPr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0724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6703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is Designed For:</a:t>
            </a:r>
          </a:p>
        </p:txBody>
      </p:sp>
      <p:sp>
        <p:nvSpPr>
          <p:cNvPr id="9" name="Rectangle 8"/>
          <p:cNvSpPr/>
          <p:nvPr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/>
              <a:t>This Research Will Assist:</a:t>
            </a:r>
            <a:endParaRPr lang="en-US" sz="1400" b="1" dirty="0"/>
          </a:p>
        </p:txBody>
      </p:sp>
      <p:sp>
        <p:nvSpPr>
          <p:cNvPr id="13" name="Rectangle 12"/>
          <p:cNvSpPr/>
          <p:nvPr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This Research Will Help You:</a:t>
            </a:r>
          </a:p>
        </p:txBody>
      </p:sp>
      <p:sp>
        <p:nvSpPr>
          <p:cNvPr id="17" name="Text Placeholder 41"/>
          <p:cNvSpPr>
            <a:spLocks noGrp="1"/>
          </p:cNvSpPr>
          <p:nvPr>
            <p:ph type="body" sz="quarter" idx="26" hasCustomPrompt="1"/>
          </p:nvPr>
        </p:nvSpPr>
        <p:spPr>
          <a:xfrm>
            <a:off x="4835436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27" hasCustomPrompt="1"/>
          </p:nvPr>
        </p:nvSpPr>
        <p:spPr>
          <a:xfrm>
            <a:off x="246703" y="4252346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9" name="Text Placeholder 41"/>
          <p:cNvSpPr>
            <a:spLocks noGrp="1"/>
          </p:cNvSpPr>
          <p:nvPr>
            <p:ph type="body" sz="quarter" idx="28" hasCustomPrompt="1"/>
          </p:nvPr>
        </p:nvSpPr>
        <p:spPr>
          <a:xfrm>
            <a:off x="4830836" y="4248103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</a:t>
            </a:r>
            <a:r>
              <a:rPr lang="en-US" sz="1400" b="1" dirty="0" smtClean="0">
                <a:solidFill>
                  <a:srgbClr val="FFFFFF"/>
                </a:solidFill>
              </a:rPr>
              <a:t>Is </a:t>
            </a:r>
            <a:r>
              <a:rPr lang="en-US" sz="1400" b="1" dirty="0">
                <a:solidFill>
                  <a:srgbClr val="FFFFFF"/>
                </a:solidFill>
              </a:rPr>
              <a:t>Designed For: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/>
              <a:t>This Research Will Also Assist:</a:t>
            </a:r>
            <a:endParaRPr lang="en-US" sz="1400" b="1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This Research Will Help </a:t>
            </a:r>
            <a:r>
              <a:rPr lang="en-US" sz="1400" b="1" dirty="0" smtClean="0"/>
              <a:t>Them:</a:t>
            </a:r>
            <a:endParaRPr lang="en-US" sz="1400" b="1" dirty="0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246703" y="3602382"/>
            <a:ext cx="8634981" cy="2159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691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Executive Summary (Georgia, 24pt)</a:t>
            </a:r>
            <a:endParaRPr lang="en-US" dirty="0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255868" y="4125411"/>
            <a:ext cx="8640578" cy="461665"/>
            <a:chOff x="247848" y="4125411"/>
            <a:chExt cx="8640578" cy="461665"/>
          </a:xfrm>
        </p:grpSpPr>
        <p:sp>
          <p:nvSpPr>
            <p:cNvPr id="9" name="Rectangle 8"/>
            <p:cNvSpPr/>
            <p:nvPr userDrawn="1"/>
          </p:nvSpPr>
          <p:spPr>
            <a:xfrm>
              <a:off x="247848" y="4199835"/>
              <a:ext cx="8640578" cy="312818"/>
            </a:xfrm>
            <a:prstGeom prst="rect">
              <a:avLst/>
            </a:prstGeom>
            <a:solidFill>
              <a:srgbClr val="2B9E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1400" b="1" dirty="0"/>
                <a:t>Resolution</a:t>
              </a:r>
            </a:p>
          </p:txBody>
        </p:sp>
        <p:sp>
          <p:nvSpPr>
            <p:cNvPr id="15" name="TextBox 14"/>
            <p:cNvSpPr txBox="1"/>
            <p:nvPr userDrawn="1"/>
          </p:nvSpPr>
          <p:spPr>
            <a:xfrm>
              <a:off x="8461706" y="4125411"/>
              <a:ext cx="42672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sym typeface="Wingdings" panose="05000000000000000000" pitchFamily="2" charset="2"/>
                </a:rPr>
                <a:t>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247848" y="1210905"/>
            <a:ext cx="5266944" cy="325508"/>
            <a:chOff x="277163" y="1210905"/>
            <a:chExt cx="5266944" cy="325508"/>
          </a:xfrm>
        </p:grpSpPr>
        <p:sp>
          <p:nvSpPr>
            <p:cNvPr id="13" name="Rectangle 12"/>
            <p:cNvSpPr/>
            <p:nvPr userDrawn="1"/>
          </p:nvSpPr>
          <p:spPr>
            <a:xfrm>
              <a:off x="277163" y="1210905"/>
              <a:ext cx="5266944" cy="320040"/>
            </a:xfrm>
            <a:prstGeom prst="rect">
              <a:avLst/>
            </a:prstGeom>
            <a:solidFill>
              <a:srgbClr val="924E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/>
                <a:t>Situation</a:t>
              </a:r>
              <a:endParaRPr lang="en-US" sz="1400" b="1" dirty="0"/>
            </a:p>
          </p:txBody>
        </p:sp>
        <p:sp>
          <p:nvSpPr>
            <p:cNvPr id="16" name="Isosceles Triangle 15"/>
            <p:cNvSpPr/>
            <p:nvPr userDrawn="1"/>
          </p:nvSpPr>
          <p:spPr>
            <a:xfrm>
              <a:off x="5223565" y="1254045"/>
              <a:ext cx="216694" cy="22383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5297384" y="1259414"/>
              <a:ext cx="690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924E6B"/>
                  </a:solidFill>
                </a:rPr>
                <a:t>!</a:t>
              </a:r>
              <a:endParaRPr lang="en-US" sz="1200" dirty="0">
                <a:solidFill>
                  <a:srgbClr val="924E6B"/>
                </a:solidFill>
              </a:endParaRPr>
            </a:p>
          </p:txBody>
        </p:sp>
      </p:grpSp>
      <p:grpSp>
        <p:nvGrpSpPr>
          <p:cNvPr id="24" name="Group 23"/>
          <p:cNvGrpSpPr/>
          <p:nvPr userDrawn="1"/>
        </p:nvGrpSpPr>
        <p:grpSpPr>
          <a:xfrm>
            <a:off x="247848" y="2639247"/>
            <a:ext cx="5266944" cy="369332"/>
            <a:chOff x="251520" y="2526953"/>
            <a:chExt cx="5266944" cy="369332"/>
          </a:xfrm>
        </p:grpSpPr>
        <p:sp>
          <p:nvSpPr>
            <p:cNvPr id="11" name="Rectangle 10"/>
            <p:cNvSpPr/>
            <p:nvPr userDrawn="1"/>
          </p:nvSpPr>
          <p:spPr>
            <a:xfrm>
              <a:off x="251520" y="2547450"/>
              <a:ext cx="5266944" cy="320040"/>
            </a:xfrm>
            <a:prstGeom prst="rect">
              <a:avLst/>
            </a:prstGeom>
            <a:solidFill>
              <a:srgbClr val="0076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b="1" dirty="0"/>
                <a:t>Complication</a:t>
              </a:r>
            </a:p>
          </p:txBody>
        </p:sp>
        <p:sp>
          <p:nvSpPr>
            <p:cNvPr id="18" name="TextBox 17"/>
            <p:cNvSpPr txBox="1"/>
            <p:nvPr userDrawn="1"/>
          </p:nvSpPr>
          <p:spPr>
            <a:xfrm>
              <a:off x="5177595" y="2526953"/>
              <a:ext cx="262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?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 Placeholder 19"/>
          <p:cNvSpPr>
            <a:spLocks noGrp="1"/>
          </p:cNvSpPr>
          <p:nvPr userDrawn="1">
            <p:ph type="body" sz="quarter" idx="10"/>
          </p:nvPr>
        </p:nvSpPr>
        <p:spPr>
          <a:xfrm>
            <a:off x="247848" y="1535364"/>
            <a:ext cx="5257800" cy="10789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 userDrawn="1">
            <p:ph type="body" sz="quarter" idx="11"/>
          </p:nvPr>
        </p:nvSpPr>
        <p:spPr>
          <a:xfrm>
            <a:off x="247848" y="2974004"/>
            <a:ext cx="5257800" cy="10769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 userDrawn="1">
            <p:ph type="body" sz="quarter" idx="12"/>
          </p:nvPr>
        </p:nvSpPr>
        <p:spPr>
          <a:xfrm>
            <a:off x="255868" y="4512653"/>
            <a:ext cx="8623607" cy="18084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5737241" y="1495997"/>
            <a:ext cx="3083231" cy="2523241"/>
          </a:xfr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>
              <a:defRPr lang="en-US" dirty="0">
                <a:solidFill>
                  <a:srgbClr val="333333"/>
                </a:solidFill>
              </a:defRPr>
            </a:lvl1pPr>
          </a:lstStyle>
          <a:p>
            <a:pPr marL="0" lvl="0" defTabSz="914400" latinLnBrk="0">
              <a:spcBef>
                <a:spcPct val="0"/>
              </a:spcBef>
            </a:pP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5736405" y="1210905"/>
            <a:ext cx="3084068" cy="285749"/>
            <a:chOff x="2267744" y="1844804"/>
            <a:chExt cx="3084068" cy="285749"/>
          </a:xfrm>
          <a:solidFill>
            <a:srgbClr val="FF3C0D"/>
          </a:solidFill>
        </p:grpSpPr>
        <p:sp>
          <p:nvSpPr>
            <p:cNvPr id="31" name="Round Same Side Corner Rectangle 97"/>
            <p:cNvSpPr/>
            <p:nvPr/>
          </p:nvSpPr>
          <p:spPr>
            <a:xfrm>
              <a:off x="2267744" y="1844804"/>
              <a:ext cx="3084068" cy="285749"/>
            </a:xfrm>
            <a:prstGeom prst="rect">
              <a:avLst/>
            </a:prstGeom>
            <a:solidFill>
              <a:srgbClr val="FF572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1100" i="1" dirty="0" smtClean="0">
                  <a:solidFill>
                    <a:srgbClr val="FFFFFF"/>
                  </a:solidFill>
                  <a:latin typeface="Georgia"/>
                </a:rPr>
                <a:t>Info-Tech Insight</a:t>
              </a:r>
              <a:endParaRPr lang="en-CA" sz="1100" i="1" dirty="0">
                <a:solidFill>
                  <a:srgbClr val="FFFFFF"/>
                </a:solidFill>
                <a:latin typeface="Georgia"/>
              </a:endParaRPr>
            </a:p>
          </p:txBody>
        </p:sp>
        <p:pic>
          <p:nvPicPr>
            <p:cNvPr id="32" name="Picture 31" descr="insight-sm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94425" y="1889932"/>
              <a:ext cx="240000" cy="1800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977936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393847" y="1238250"/>
            <a:ext cx="1047750" cy="4360445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Infographic</a:t>
            </a:r>
            <a:r>
              <a:rPr lang="en-US" dirty="0" smtClean="0"/>
              <a:t> (Georgia, 24pt)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2208213" y="1238250"/>
            <a:ext cx="6669087" cy="5072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393847" y="5699241"/>
            <a:ext cx="1047750" cy="61107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698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I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40296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GI Slide (Georgia, 24pt)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9563" y="1204535"/>
            <a:ext cx="2834640" cy="804672"/>
          </a:xfrm>
          <a:prstGeom prst="rect">
            <a:avLst/>
          </a:prstGeom>
          <a:solidFill>
            <a:srgbClr val="5A7D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Prior to the Guided Implementation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44139" y="1204535"/>
            <a:ext cx="2834640" cy="804672"/>
          </a:xfrm>
          <a:prstGeom prst="rect">
            <a:avLst/>
          </a:prstGeom>
          <a:solidFill>
            <a:srgbClr val="36A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During the Guided Implementation</a:t>
            </a:r>
          </a:p>
        </p:txBody>
      </p:sp>
      <p:sp>
        <p:nvSpPr>
          <p:cNvPr id="48" name="Freeform 47"/>
          <p:cNvSpPr/>
          <p:nvPr/>
        </p:nvSpPr>
        <p:spPr>
          <a:xfrm>
            <a:off x="3558827" y="1306232"/>
            <a:ext cx="331564" cy="564101"/>
          </a:xfrm>
          <a:custGeom>
            <a:avLst/>
            <a:gdLst>
              <a:gd name="connsiteX0" fmla="*/ 146416 w 331564"/>
              <a:gd name="connsiteY0" fmla="*/ 0 h 564101"/>
              <a:gd name="connsiteX1" fmla="*/ 176895 w 331564"/>
              <a:gd name="connsiteY1" fmla="*/ 0 h 564101"/>
              <a:gd name="connsiteX2" fmla="*/ 184515 w 331564"/>
              <a:gd name="connsiteY2" fmla="*/ 7620 h 564101"/>
              <a:gd name="connsiteX3" fmla="*/ 184515 w 331564"/>
              <a:gd name="connsiteY3" fmla="*/ 72684 h 564101"/>
              <a:gd name="connsiteX4" fmla="*/ 285569 w 331564"/>
              <a:gd name="connsiteY4" fmla="*/ 34770 h 564101"/>
              <a:gd name="connsiteX5" fmla="*/ 331564 w 331564"/>
              <a:gd name="connsiteY5" fmla="*/ 55668 h 564101"/>
              <a:gd name="connsiteX6" fmla="*/ 310666 w 331564"/>
              <a:gd name="connsiteY6" fmla="*/ 101663 h 564101"/>
              <a:gd name="connsiteX7" fmla="*/ 184515 w 331564"/>
              <a:gd name="connsiteY7" fmla="*/ 148993 h 564101"/>
              <a:gd name="connsiteX8" fmla="*/ 184515 w 331564"/>
              <a:gd name="connsiteY8" fmla="*/ 269997 h 564101"/>
              <a:gd name="connsiteX9" fmla="*/ 328899 w 331564"/>
              <a:gd name="connsiteY9" fmla="*/ 292866 h 564101"/>
              <a:gd name="connsiteX10" fmla="*/ 288028 w 331564"/>
              <a:gd name="connsiteY10" fmla="*/ 322560 h 564101"/>
              <a:gd name="connsiteX11" fmla="*/ 317723 w 331564"/>
              <a:gd name="connsiteY11" fmla="*/ 363432 h 564101"/>
              <a:gd name="connsiteX12" fmla="*/ 184515 w 331564"/>
              <a:gd name="connsiteY12" fmla="*/ 342334 h 564101"/>
              <a:gd name="connsiteX13" fmla="*/ 184515 w 331564"/>
              <a:gd name="connsiteY13" fmla="*/ 526856 h 564101"/>
              <a:gd name="connsiteX14" fmla="*/ 176895 w 331564"/>
              <a:gd name="connsiteY14" fmla="*/ 534476 h 564101"/>
              <a:gd name="connsiteX15" fmla="*/ 161683 w 331564"/>
              <a:gd name="connsiteY15" fmla="*/ 534476 h 564101"/>
              <a:gd name="connsiteX16" fmla="*/ 193510 w 331564"/>
              <a:gd name="connsiteY16" fmla="*/ 535639 h 564101"/>
              <a:gd name="connsiteX17" fmla="*/ 243492 w 331564"/>
              <a:gd name="connsiteY17" fmla="*/ 549288 h 564101"/>
              <a:gd name="connsiteX18" fmla="*/ 243491 w 331564"/>
              <a:gd name="connsiteY18" fmla="*/ 564101 h 564101"/>
              <a:gd name="connsiteX19" fmla="*/ 79820 w 331564"/>
              <a:gd name="connsiteY19" fmla="*/ 564101 h 564101"/>
              <a:gd name="connsiteX20" fmla="*/ 79820 w 331564"/>
              <a:gd name="connsiteY20" fmla="*/ 549288 h 564101"/>
              <a:gd name="connsiteX21" fmla="*/ 129802 w 331564"/>
              <a:gd name="connsiteY21" fmla="*/ 535639 h 564101"/>
              <a:gd name="connsiteX22" fmla="*/ 161629 w 331564"/>
              <a:gd name="connsiteY22" fmla="*/ 534476 h 564101"/>
              <a:gd name="connsiteX23" fmla="*/ 146416 w 331564"/>
              <a:gd name="connsiteY23" fmla="*/ 534476 h 564101"/>
              <a:gd name="connsiteX24" fmla="*/ 138796 w 331564"/>
              <a:gd name="connsiteY24" fmla="*/ 526856 h 564101"/>
              <a:gd name="connsiteX25" fmla="*/ 138796 w 331564"/>
              <a:gd name="connsiteY25" fmla="*/ 335093 h 564101"/>
              <a:gd name="connsiteX26" fmla="*/ 29695 w 331564"/>
              <a:gd name="connsiteY26" fmla="*/ 317813 h 564101"/>
              <a:gd name="connsiteX27" fmla="*/ 0 w 331564"/>
              <a:gd name="connsiteY27" fmla="*/ 276941 h 564101"/>
              <a:gd name="connsiteX28" fmla="*/ 40871 w 331564"/>
              <a:gd name="connsiteY28" fmla="*/ 247246 h 564101"/>
              <a:gd name="connsiteX29" fmla="*/ 138796 w 331564"/>
              <a:gd name="connsiteY29" fmla="*/ 262756 h 564101"/>
              <a:gd name="connsiteX30" fmla="*/ 138796 w 331564"/>
              <a:gd name="connsiteY30" fmla="*/ 166146 h 564101"/>
              <a:gd name="connsiteX31" fmla="*/ 37632 w 331564"/>
              <a:gd name="connsiteY31" fmla="*/ 204100 h 564101"/>
              <a:gd name="connsiteX32" fmla="*/ 58530 w 331564"/>
              <a:gd name="connsiteY32" fmla="*/ 158105 h 564101"/>
              <a:gd name="connsiteX33" fmla="*/ 12535 w 331564"/>
              <a:gd name="connsiteY33" fmla="*/ 137207 h 564101"/>
              <a:gd name="connsiteX34" fmla="*/ 138796 w 331564"/>
              <a:gd name="connsiteY34" fmla="*/ 89837 h 564101"/>
              <a:gd name="connsiteX35" fmla="*/ 138796 w 331564"/>
              <a:gd name="connsiteY35" fmla="*/ 7620 h 564101"/>
              <a:gd name="connsiteX36" fmla="*/ 146416 w 331564"/>
              <a:gd name="connsiteY36" fmla="*/ 0 h 56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31564" h="564101">
                <a:moveTo>
                  <a:pt x="146416" y="0"/>
                </a:moveTo>
                <a:lnTo>
                  <a:pt x="176895" y="0"/>
                </a:lnTo>
                <a:cubicBezTo>
                  <a:pt x="181103" y="0"/>
                  <a:pt x="184515" y="3412"/>
                  <a:pt x="184515" y="7620"/>
                </a:cubicBezTo>
                <a:lnTo>
                  <a:pt x="184515" y="72684"/>
                </a:lnTo>
                <a:lnTo>
                  <a:pt x="285569" y="34770"/>
                </a:lnTo>
                <a:lnTo>
                  <a:pt x="331564" y="55668"/>
                </a:lnTo>
                <a:lnTo>
                  <a:pt x="310666" y="101663"/>
                </a:lnTo>
                <a:lnTo>
                  <a:pt x="184515" y="148993"/>
                </a:lnTo>
                <a:lnTo>
                  <a:pt x="184515" y="269997"/>
                </a:lnTo>
                <a:lnTo>
                  <a:pt x="328899" y="292866"/>
                </a:lnTo>
                <a:lnTo>
                  <a:pt x="288028" y="322560"/>
                </a:lnTo>
                <a:lnTo>
                  <a:pt x="317723" y="363432"/>
                </a:lnTo>
                <a:lnTo>
                  <a:pt x="184515" y="342334"/>
                </a:lnTo>
                <a:lnTo>
                  <a:pt x="184515" y="526856"/>
                </a:lnTo>
                <a:cubicBezTo>
                  <a:pt x="184515" y="531064"/>
                  <a:pt x="181103" y="534476"/>
                  <a:pt x="176895" y="534476"/>
                </a:cubicBezTo>
                <a:lnTo>
                  <a:pt x="161683" y="534476"/>
                </a:lnTo>
                <a:lnTo>
                  <a:pt x="193510" y="535639"/>
                </a:lnTo>
                <a:cubicBezTo>
                  <a:pt x="222883" y="537888"/>
                  <a:pt x="243492" y="543152"/>
                  <a:pt x="243492" y="549288"/>
                </a:cubicBezTo>
                <a:lnTo>
                  <a:pt x="243491" y="564101"/>
                </a:lnTo>
                <a:lnTo>
                  <a:pt x="79820" y="564101"/>
                </a:lnTo>
                <a:lnTo>
                  <a:pt x="79820" y="549288"/>
                </a:lnTo>
                <a:cubicBezTo>
                  <a:pt x="79820" y="543152"/>
                  <a:pt x="100429" y="537888"/>
                  <a:pt x="129802" y="535639"/>
                </a:cubicBezTo>
                <a:lnTo>
                  <a:pt x="161629" y="534476"/>
                </a:lnTo>
                <a:lnTo>
                  <a:pt x="146416" y="534476"/>
                </a:lnTo>
                <a:cubicBezTo>
                  <a:pt x="142208" y="534476"/>
                  <a:pt x="138796" y="531064"/>
                  <a:pt x="138796" y="526856"/>
                </a:cubicBezTo>
                <a:lnTo>
                  <a:pt x="138796" y="335093"/>
                </a:lnTo>
                <a:lnTo>
                  <a:pt x="29695" y="317813"/>
                </a:lnTo>
                <a:lnTo>
                  <a:pt x="0" y="276941"/>
                </a:lnTo>
                <a:lnTo>
                  <a:pt x="40871" y="247246"/>
                </a:lnTo>
                <a:lnTo>
                  <a:pt x="138796" y="262756"/>
                </a:lnTo>
                <a:lnTo>
                  <a:pt x="138796" y="166146"/>
                </a:lnTo>
                <a:lnTo>
                  <a:pt x="37632" y="204100"/>
                </a:lnTo>
                <a:lnTo>
                  <a:pt x="58530" y="158105"/>
                </a:lnTo>
                <a:lnTo>
                  <a:pt x="12535" y="137207"/>
                </a:lnTo>
                <a:lnTo>
                  <a:pt x="138796" y="89837"/>
                </a:lnTo>
                <a:lnTo>
                  <a:pt x="138796" y="7620"/>
                </a:lnTo>
                <a:cubicBezTo>
                  <a:pt x="138796" y="3412"/>
                  <a:pt x="142208" y="0"/>
                  <a:pt x="146416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032649" y="1204535"/>
            <a:ext cx="2834640" cy="804672"/>
          </a:xfrm>
          <a:prstGeom prst="rect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Value &amp; Outcome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402259" y="1390418"/>
            <a:ext cx="549066" cy="385492"/>
            <a:chOff x="3843717" y="3180543"/>
            <a:chExt cx="1813617" cy="1245818"/>
          </a:xfrm>
          <a:solidFill>
            <a:schemeClr val="bg1"/>
          </a:solidFill>
        </p:grpSpPr>
        <p:sp>
          <p:nvSpPr>
            <p:cNvPr id="21" name="Rectangle 20"/>
            <p:cNvSpPr/>
            <p:nvPr/>
          </p:nvSpPr>
          <p:spPr>
            <a:xfrm>
              <a:off x="3843717" y="4074453"/>
              <a:ext cx="234669" cy="35190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238454" y="3997838"/>
              <a:ext cx="234669" cy="42852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33191" y="3892573"/>
              <a:ext cx="234669" cy="53378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27928" y="3576680"/>
              <a:ext cx="234669" cy="84968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2665" y="3180543"/>
              <a:ext cx="234669" cy="12458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3154209" y="2025863"/>
            <a:ext cx="2806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33333"/>
                </a:solidFill>
                <a:cs typeface="Arial" pitchFamily="34" charset="0"/>
              </a:rPr>
              <a:t>An Info-Tech Consulting Analyst </a:t>
            </a:r>
            <a:r>
              <a:rPr lang="en-US" sz="1200" b="1" dirty="0" smtClean="0">
                <a:solidFill>
                  <a:srgbClr val="333333"/>
                </a:solidFill>
                <a:cs typeface="Arial" pitchFamily="34" charset="0"/>
              </a:rPr>
              <a:t>will discuss </a:t>
            </a:r>
            <a:r>
              <a:rPr lang="en-US" sz="1200" b="1" dirty="0">
                <a:solidFill>
                  <a:srgbClr val="333333"/>
                </a:solidFill>
                <a:cs typeface="Arial" pitchFamily="34" charset="0"/>
              </a:rPr>
              <a:t>with you</a:t>
            </a:r>
            <a:r>
              <a:rPr lang="en-US" sz="1200" b="1" dirty="0" smtClean="0">
                <a:solidFill>
                  <a:srgbClr val="333333"/>
                </a:solidFill>
                <a:cs typeface="Arial" pitchFamily="34" charset="0"/>
              </a:rPr>
              <a:t>:</a:t>
            </a:r>
            <a:endParaRPr lang="en-US" sz="1200" b="1" dirty="0">
              <a:solidFill>
                <a:srgbClr val="333333"/>
              </a:solidFill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40866" y="2019179"/>
            <a:ext cx="2826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33333"/>
                </a:solidFill>
                <a:cs typeface="Arial" pitchFamily="34" charset="0"/>
              </a:rPr>
              <a:t>At the conclusion of the Guided Implementation call, you will have</a:t>
            </a:r>
            <a:r>
              <a:rPr lang="en-US" sz="1200" b="1" dirty="0" smtClean="0">
                <a:solidFill>
                  <a:srgbClr val="333333"/>
                </a:solidFill>
                <a:cs typeface="Arial" pitchFamily="34" charset="0"/>
              </a:rPr>
              <a:t>:</a:t>
            </a:r>
            <a:endParaRPr lang="en-US" sz="1200" b="1" dirty="0">
              <a:solidFill>
                <a:srgbClr val="333333"/>
              </a:solidFill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7174" y="5491804"/>
            <a:ext cx="8646207" cy="320040"/>
          </a:xfrm>
          <a:prstGeom prst="rect">
            <a:avLst/>
          </a:prstGeom>
          <a:solidFill>
            <a:srgbClr val="36A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 smtClean="0">
                <a:solidFill>
                  <a:srgbClr val="FFFFFF"/>
                </a:solidFill>
              </a:rPr>
              <a:t>Arrange a call now:</a:t>
            </a: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 rot="19343114">
            <a:off x="8079721" y="337681"/>
            <a:ext cx="286530" cy="702289"/>
          </a:xfrm>
          <a:custGeom>
            <a:avLst/>
            <a:gdLst>
              <a:gd name="connsiteX0" fmla="*/ 252432 w 286530"/>
              <a:gd name="connsiteY0" fmla="*/ 17456 h 702289"/>
              <a:gd name="connsiteX1" fmla="*/ 269887 w 286530"/>
              <a:gd name="connsiteY1" fmla="*/ 59599 h 702289"/>
              <a:gd name="connsiteX2" fmla="*/ 269887 w 286530"/>
              <a:gd name="connsiteY2" fmla="*/ 115944 h 702289"/>
              <a:gd name="connsiteX3" fmla="*/ 210288 w 286530"/>
              <a:gd name="connsiteY3" fmla="*/ 175543 h 702289"/>
              <a:gd name="connsiteX4" fmla="*/ 135246 w 286530"/>
              <a:gd name="connsiteY4" fmla="*/ 175543 h 702289"/>
              <a:gd name="connsiteX5" fmla="*/ 107408 w 286530"/>
              <a:gd name="connsiteY5" fmla="*/ 169922 h 702289"/>
              <a:gd name="connsiteX6" fmla="*/ 98443 w 286530"/>
              <a:gd name="connsiteY6" fmla="*/ 163878 h 702289"/>
              <a:gd name="connsiteX7" fmla="*/ 97499 w 286530"/>
              <a:gd name="connsiteY7" fmla="*/ 170341 h 702289"/>
              <a:gd name="connsiteX8" fmla="*/ 89081 w 286530"/>
              <a:gd name="connsiteY8" fmla="*/ 351864 h 702289"/>
              <a:gd name="connsiteX9" fmla="*/ 97487 w 286530"/>
              <a:gd name="connsiteY9" fmla="*/ 533122 h 702289"/>
              <a:gd name="connsiteX10" fmla="*/ 112880 w 286530"/>
              <a:gd name="connsiteY10" fmla="*/ 526746 h 702289"/>
              <a:gd name="connsiteX11" fmla="*/ 226931 w 286530"/>
              <a:gd name="connsiteY11" fmla="*/ 526746 h 702289"/>
              <a:gd name="connsiteX12" fmla="*/ 286530 w 286530"/>
              <a:gd name="connsiteY12" fmla="*/ 586345 h 702289"/>
              <a:gd name="connsiteX13" fmla="*/ 286529 w 286530"/>
              <a:gd name="connsiteY13" fmla="*/ 642690 h 702289"/>
              <a:gd name="connsiteX14" fmla="*/ 226930 w 286530"/>
              <a:gd name="connsiteY14" fmla="*/ 702289 h 702289"/>
              <a:gd name="connsiteX15" fmla="*/ 112880 w 286530"/>
              <a:gd name="connsiteY15" fmla="*/ 702289 h 702289"/>
              <a:gd name="connsiteX16" fmla="*/ 89892 w 286530"/>
              <a:gd name="connsiteY16" fmla="*/ 692767 h 702289"/>
              <a:gd name="connsiteX17" fmla="*/ 86996 w 286530"/>
              <a:gd name="connsiteY17" fmla="*/ 685776 h 702289"/>
              <a:gd name="connsiteX18" fmla="*/ 74614 w 286530"/>
              <a:gd name="connsiteY18" fmla="*/ 674751 h 702289"/>
              <a:gd name="connsiteX19" fmla="*/ 0 w 286530"/>
              <a:gd name="connsiteY19" fmla="*/ 351865 h 702289"/>
              <a:gd name="connsiteX20" fmla="*/ 97547 w 286530"/>
              <a:gd name="connsiteY20" fmla="*/ 8561 h 702289"/>
              <a:gd name="connsiteX21" fmla="*/ 107177 w 286530"/>
              <a:gd name="connsiteY21" fmla="*/ 5776 h 702289"/>
              <a:gd name="connsiteX22" fmla="*/ 107408 w 286530"/>
              <a:gd name="connsiteY22" fmla="*/ 5620 h 702289"/>
              <a:gd name="connsiteX23" fmla="*/ 108427 w 286530"/>
              <a:gd name="connsiteY23" fmla="*/ 5414 h 702289"/>
              <a:gd name="connsiteX24" fmla="*/ 122168 w 286530"/>
              <a:gd name="connsiteY24" fmla="*/ 1441 h 702289"/>
              <a:gd name="connsiteX25" fmla="*/ 121988 w 286530"/>
              <a:gd name="connsiteY25" fmla="*/ 2677 h 702289"/>
              <a:gd name="connsiteX26" fmla="*/ 135246 w 286530"/>
              <a:gd name="connsiteY26" fmla="*/ 0 h 702289"/>
              <a:gd name="connsiteX27" fmla="*/ 210288 w 286530"/>
              <a:gd name="connsiteY27" fmla="*/ 0 h 702289"/>
              <a:gd name="connsiteX28" fmla="*/ 252432 w 286530"/>
              <a:gd name="connsiteY28" fmla="*/ 17456 h 702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86530" h="702289">
                <a:moveTo>
                  <a:pt x="252432" y="17456"/>
                </a:moveTo>
                <a:cubicBezTo>
                  <a:pt x="263217" y="28241"/>
                  <a:pt x="269887" y="43141"/>
                  <a:pt x="269887" y="59599"/>
                </a:cubicBezTo>
                <a:lnTo>
                  <a:pt x="269887" y="115944"/>
                </a:lnTo>
                <a:cubicBezTo>
                  <a:pt x="269887" y="148860"/>
                  <a:pt x="243204" y="175543"/>
                  <a:pt x="210288" y="175543"/>
                </a:cubicBezTo>
                <a:lnTo>
                  <a:pt x="135246" y="175543"/>
                </a:lnTo>
                <a:cubicBezTo>
                  <a:pt x="125372" y="175543"/>
                  <a:pt x="115965" y="173542"/>
                  <a:pt x="107408" y="169922"/>
                </a:cubicBezTo>
                <a:lnTo>
                  <a:pt x="98443" y="163878"/>
                </a:lnTo>
                <a:lnTo>
                  <a:pt x="97499" y="170341"/>
                </a:lnTo>
                <a:cubicBezTo>
                  <a:pt x="91936" y="229261"/>
                  <a:pt x="89081" y="290286"/>
                  <a:pt x="89081" y="351864"/>
                </a:cubicBezTo>
                <a:lnTo>
                  <a:pt x="97487" y="533122"/>
                </a:lnTo>
                <a:lnTo>
                  <a:pt x="112880" y="526746"/>
                </a:lnTo>
                <a:lnTo>
                  <a:pt x="226931" y="526746"/>
                </a:lnTo>
                <a:cubicBezTo>
                  <a:pt x="259846" y="526746"/>
                  <a:pt x="286530" y="553429"/>
                  <a:pt x="286530" y="586345"/>
                </a:cubicBezTo>
                <a:lnTo>
                  <a:pt x="286529" y="642690"/>
                </a:lnTo>
                <a:cubicBezTo>
                  <a:pt x="286529" y="675606"/>
                  <a:pt x="259847" y="702289"/>
                  <a:pt x="226930" y="702289"/>
                </a:cubicBezTo>
                <a:lnTo>
                  <a:pt x="112880" y="702289"/>
                </a:lnTo>
                <a:cubicBezTo>
                  <a:pt x="103903" y="702289"/>
                  <a:pt x="95775" y="698650"/>
                  <a:pt x="89892" y="692767"/>
                </a:cubicBezTo>
                <a:lnTo>
                  <a:pt x="86996" y="685776"/>
                </a:lnTo>
                <a:lnTo>
                  <a:pt x="74614" y="674751"/>
                </a:lnTo>
                <a:cubicBezTo>
                  <a:pt x="30766" y="621554"/>
                  <a:pt x="0" y="497015"/>
                  <a:pt x="0" y="351865"/>
                </a:cubicBezTo>
                <a:cubicBezTo>
                  <a:pt x="0" y="182523"/>
                  <a:pt x="41876" y="41236"/>
                  <a:pt x="97547" y="8561"/>
                </a:cubicBezTo>
                <a:lnTo>
                  <a:pt x="107177" y="5776"/>
                </a:lnTo>
                <a:lnTo>
                  <a:pt x="107408" y="5620"/>
                </a:lnTo>
                <a:lnTo>
                  <a:pt x="108427" y="5414"/>
                </a:lnTo>
                <a:lnTo>
                  <a:pt x="122168" y="1441"/>
                </a:lnTo>
                <a:lnTo>
                  <a:pt x="121988" y="2677"/>
                </a:lnTo>
                <a:lnTo>
                  <a:pt x="135246" y="0"/>
                </a:lnTo>
                <a:lnTo>
                  <a:pt x="210288" y="0"/>
                </a:lnTo>
                <a:cubicBezTo>
                  <a:pt x="226746" y="0"/>
                  <a:pt x="241646" y="6671"/>
                  <a:pt x="252432" y="174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/>
          </p:nvPr>
        </p:nvSpPr>
        <p:spPr>
          <a:xfrm>
            <a:off x="283988" y="2025650"/>
            <a:ext cx="2798064" cy="3316288"/>
          </a:xfrm>
        </p:spPr>
        <p:txBody>
          <a:bodyPr/>
          <a:lstStyle>
            <a:lvl1pPr marL="227013" indent="-227013" algn="l" defTabSz="914400" rtl="0" eaLnBrk="1" latinLnBrk="0" hangingPunct="1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35"/>
          <p:cNvSpPr>
            <a:spLocks noGrp="1"/>
          </p:cNvSpPr>
          <p:nvPr>
            <p:ph type="body" sz="quarter" idx="13"/>
          </p:nvPr>
        </p:nvSpPr>
        <p:spPr>
          <a:xfrm>
            <a:off x="3144139" y="2420513"/>
            <a:ext cx="2816352" cy="2915761"/>
          </a:xfrm>
        </p:spPr>
        <p:txBody>
          <a:bodyPr/>
          <a:lstStyle>
            <a:lvl1pPr marL="227013" indent="-227013" algn="l" defTabSz="914400" rtl="0" eaLnBrk="1" latinLnBrk="0" hangingPunct="1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6032649" y="2420512"/>
            <a:ext cx="2834640" cy="2926525"/>
          </a:xfrm>
        </p:spPr>
        <p:txBody>
          <a:bodyPr/>
          <a:lstStyle>
            <a:lvl1pPr marL="227013" indent="-227013" algn="l" defTabSz="914400" rtl="0" eaLnBrk="1" latinLnBrk="0" hangingPunct="1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259937" y="5821933"/>
            <a:ext cx="8622792" cy="482614"/>
          </a:xfrm>
        </p:spPr>
        <p:txBody>
          <a:bodyPr/>
          <a:lstStyle>
            <a:lvl1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cs typeface="Arial" pitchFamily="34" charset="0"/>
              </a:rPr>
              <a:t>Email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 pitchFamily="34" charset="0"/>
                <a:hlinkClick r:id="rId2"/>
              </a:rPr>
              <a:t>GuidedImplementations@InfoTech.com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cs typeface="Arial" pitchFamily="34" charset="0"/>
              </a:rPr>
              <a:t>or call 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</a:rPr>
              <a:t>1-888-670-8889 and ask for the Guided Implementation Coordinator to book a Guided Implementation in your organization.</a:t>
            </a:r>
            <a:endParaRPr lang="en-US" dirty="0" smtClean="0"/>
          </a:p>
          <a:p>
            <a:pPr lvl="0"/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20" y="328771"/>
            <a:ext cx="857643" cy="73152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34" y="5510359"/>
            <a:ext cx="331710" cy="28292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20" y="328771"/>
            <a:ext cx="857643" cy="73152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34" y="5510359"/>
            <a:ext cx="331710" cy="2829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flipH="1">
            <a:off x="323528" y="1221621"/>
            <a:ext cx="922384" cy="84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834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6219" y="4642215"/>
            <a:ext cx="8613648" cy="320040"/>
          </a:xfr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266219" y="2931098"/>
            <a:ext cx="8613648" cy="320040"/>
          </a:xfr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6219" y="1226948"/>
            <a:ext cx="8611080" cy="320040"/>
          </a:xfrm>
          <a:solidFill>
            <a:srgbClr val="924E6B"/>
          </a:solidFill>
        </p:spPr>
        <p:txBody>
          <a:bodyPr/>
          <a:lstStyle>
            <a:lvl1pPr marL="0" indent="0">
              <a:buNone/>
              <a:defRPr lang="en-US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Three sections (Georgia, 24pt)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66219" y="1546727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66219" y="3257915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266219" y="4969032"/>
            <a:ext cx="8595360" cy="13775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143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mall 1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1455" y="3323354"/>
            <a:ext cx="8615844" cy="320040"/>
          </a:xfrm>
          <a:solidFill>
            <a:srgbClr val="D9A2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612662" y="1210647"/>
            <a:ext cx="4267532" cy="320040"/>
          </a:xfr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57727" y="1210647"/>
            <a:ext cx="4267532" cy="320040"/>
          </a:xfrm>
          <a:solidFill>
            <a:srgbClr val="924E6B"/>
          </a:solidFill>
        </p:spPr>
        <p:txBody>
          <a:bodyPr/>
          <a:lstStyle>
            <a:lvl1pPr marL="0" indent="0">
              <a:buNone/>
              <a:defRPr lang="en-US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Two small sections, one large (Georgia, 24pt)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69541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4624106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261455" y="3643394"/>
            <a:ext cx="8615844" cy="2701259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624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7908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tivity slide - Group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76668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Activity slide – Group activity (Georgia, 24pt)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57174" y="1419476"/>
            <a:ext cx="4002004" cy="3786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872227" y="1419476"/>
            <a:ext cx="4005072" cy="378618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Put a picture, text box, or insight box here.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65703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861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tivity Slide - White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76325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Activity slide – Whiteboard (Georgia, 24pt)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872227" y="1419476"/>
            <a:ext cx="4005072" cy="3786187"/>
          </a:xfrm>
        </p:spPr>
        <p:txBody>
          <a:bodyPr/>
          <a:lstStyle/>
          <a:p>
            <a:r>
              <a:rPr lang="en-US" dirty="0" smtClean="0"/>
              <a:t>Put a picture, text box, or insight box here.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8531" r="19901" b="39093"/>
          <a:stretch/>
        </p:blipFill>
        <p:spPr>
          <a:xfrm>
            <a:off x="8102202" y="360947"/>
            <a:ext cx="796512" cy="71300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65703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57174" y="1419476"/>
            <a:ext cx="4002004" cy="3786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8531" r="19901" b="39093"/>
          <a:stretch/>
        </p:blipFill>
        <p:spPr>
          <a:xfrm>
            <a:off x="8102202" y="360947"/>
            <a:ext cx="796512" cy="71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825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ool Activity - First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entagon 14"/>
          <p:cNvSpPr/>
          <p:nvPr userDrawn="1">
            <p:custDataLst>
              <p:tags r:id="rId1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solidFill>
            <a:srgbClr val="FF3C0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– Tool (First Use) </a:t>
            </a:r>
            <a:endParaRPr lang="en-US" dirty="0"/>
          </a:p>
        </p:txBody>
      </p:sp>
      <p:sp>
        <p:nvSpPr>
          <p:cNvPr id="3" name="Pentagon 2"/>
          <p:cNvSpPr/>
          <p:nvPr>
            <p:custDataLst>
              <p:tags r:id="rId2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solidFill>
            <a:srgbClr val="FF3C0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grpSp>
        <p:nvGrpSpPr>
          <p:cNvPr id="4" name="Group 25"/>
          <p:cNvGrpSpPr/>
          <p:nvPr>
            <p:custDataLst>
              <p:tags r:id="rId3"/>
            </p:custDataLst>
          </p:nvPr>
        </p:nvGrpSpPr>
        <p:grpSpPr>
          <a:xfrm>
            <a:off x="4126861" y="5463937"/>
            <a:ext cx="875098" cy="849464"/>
            <a:chOff x="3375893" y="3714688"/>
            <a:chExt cx="815991" cy="792088"/>
          </a:xfrm>
          <a:solidFill>
            <a:schemeClr val="bg1">
              <a:lumMod val="85000"/>
            </a:schemeClr>
          </a:solidFill>
        </p:grpSpPr>
        <p:sp>
          <p:nvSpPr>
            <p:cNvPr id="5" name="Rounded Rectangle 4"/>
            <p:cNvSpPr/>
            <p:nvPr>
              <p:custDataLst>
                <p:tags r:id="rId5"/>
              </p:custDataLst>
            </p:nvPr>
          </p:nvSpPr>
          <p:spPr>
            <a:xfrm>
              <a:off x="3375893" y="3714688"/>
              <a:ext cx="815991" cy="79208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 descr="tool.wmf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8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grpFill/>
          </p:spPr>
        </p:pic>
      </p:grpSp>
      <p:sp>
        <p:nvSpPr>
          <p:cNvPr id="7" name="Rounded Rectangular Callout 6"/>
          <p:cNvSpPr/>
          <p:nvPr/>
        </p:nvSpPr>
        <p:spPr>
          <a:xfrm>
            <a:off x="793670" y="5324398"/>
            <a:ext cx="2700300" cy="989003"/>
          </a:xfrm>
          <a:prstGeom prst="wedgeRoundRectCallout">
            <a:avLst>
              <a:gd name="adj1" fmla="val 70556"/>
              <a:gd name="adj2" fmla="val 23025"/>
              <a:gd name="adj3" fmla="val 1666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333333">
                    <a:lumMod val="75000"/>
                  </a:srgbClr>
                </a:solidFill>
              </a:rPr>
              <a:t>Look for this icon at the bottom right of slides where recording data into the tool is required.</a:t>
            </a:r>
            <a:endParaRPr lang="en-US" sz="1400" dirty="0">
              <a:solidFill>
                <a:srgbClr val="333333">
                  <a:lumMod val="75000"/>
                </a:srgbClr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096265" y="5605766"/>
            <a:ext cx="3284538" cy="54927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[Worksheet Name]</a:t>
            </a:r>
            <a:endParaRPr lang="en-CA" sz="1400" b="1" dirty="0" smtClean="0">
              <a:solidFill>
                <a:srgbClr val="FFFFFF"/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386364"/>
            <a:ext cx="3917950" cy="387905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385967"/>
            <a:ext cx="3711575" cy="38798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tool.w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4221165" y="5550742"/>
            <a:ext cx="679819" cy="659323"/>
          </a:xfrm>
          <a:prstGeom prst="rect">
            <a:avLst/>
          </a:prstGeom>
        </p:spPr>
      </p:pic>
      <p:sp>
        <p:nvSpPr>
          <p:cNvPr id="21" name="Rounded Rectangular Callout 20"/>
          <p:cNvSpPr/>
          <p:nvPr userDrawn="1"/>
        </p:nvSpPr>
        <p:spPr>
          <a:xfrm>
            <a:off x="793670" y="5324398"/>
            <a:ext cx="2700300" cy="989003"/>
          </a:xfrm>
          <a:prstGeom prst="wedgeRoundRectCallout">
            <a:avLst>
              <a:gd name="adj1" fmla="val 70556"/>
              <a:gd name="adj2" fmla="val 23025"/>
              <a:gd name="adj3" fmla="val 1666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333333">
                    <a:lumMod val="75000"/>
                  </a:srgbClr>
                </a:solidFill>
              </a:rPr>
              <a:t>Look for this icon at the bottom right of slides where recording data into the tool is required.</a:t>
            </a:r>
            <a:endParaRPr lang="en-US" sz="1400" dirty="0">
              <a:solidFill>
                <a:srgbClr val="333333">
                  <a:lumMod val="75000"/>
                </a:srgbClr>
              </a:solidFill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376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agon 12"/>
          <p:cNvSpPr/>
          <p:nvPr userDrawn="1">
            <p:custDataLst>
              <p:tags r:id="rId1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solidFill>
            <a:srgbClr val="FF3C0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3" name="Pentagon 2"/>
          <p:cNvSpPr/>
          <p:nvPr>
            <p:custDataLst>
              <p:tags r:id="rId2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solidFill>
            <a:srgbClr val="D17D0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grpSp>
        <p:nvGrpSpPr>
          <p:cNvPr id="4" name="Group 25"/>
          <p:cNvGrpSpPr/>
          <p:nvPr>
            <p:custDataLst>
              <p:tags r:id="rId3"/>
            </p:custDataLst>
          </p:nvPr>
        </p:nvGrpSpPr>
        <p:grpSpPr>
          <a:xfrm>
            <a:off x="4126861" y="5463937"/>
            <a:ext cx="875098" cy="849464"/>
            <a:chOff x="3375893" y="3714688"/>
            <a:chExt cx="815991" cy="792088"/>
          </a:xfrm>
          <a:solidFill>
            <a:schemeClr val="bg1">
              <a:lumMod val="85000"/>
            </a:schemeClr>
          </a:solidFill>
        </p:grpSpPr>
        <p:sp>
          <p:nvSpPr>
            <p:cNvPr id="5" name="Rounded Rectangle 4"/>
            <p:cNvSpPr/>
            <p:nvPr>
              <p:custDataLst>
                <p:tags r:id="rId5"/>
              </p:custDataLst>
            </p:nvPr>
          </p:nvSpPr>
          <p:spPr>
            <a:xfrm>
              <a:off x="3375893" y="3714688"/>
              <a:ext cx="815991" cy="79208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 descr="tool.wmf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8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grpFill/>
          </p:spPr>
        </p:pic>
      </p:grp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096265" y="5605766"/>
            <a:ext cx="3284538" cy="54927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[Worksheet Name]</a:t>
            </a:r>
            <a:endParaRPr lang="en-CA" sz="1400" b="1" dirty="0" smtClean="0">
              <a:solidFill>
                <a:srgbClr val="FFFFFF"/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386363"/>
            <a:ext cx="3917950" cy="387945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385967"/>
            <a:ext cx="3711575" cy="38798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tool.w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4221165" y="5550742"/>
            <a:ext cx="679819" cy="659323"/>
          </a:xfrm>
          <a:prstGeom prst="rect">
            <a:avLst/>
          </a:prstGeom>
        </p:spPr>
      </p:pic>
      <p:cxnSp>
        <p:nvCxnSpPr>
          <p:cNvPr id="20" name="Straight Connector 19"/>
          <p:cNvCxnSpPr/>
          <p:nvPr userDrawn="1"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010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156542045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16781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269227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263211"/>
            <a:ext cx="4713222" cy="383015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1451517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Case Study (Georgia, 24pt) </a:t>
            </a:r>
            <a:endParaRPr lang="en-CA" dirty="0"/>
          </a:p>
        </p:txBody>
      </p:sp>
      <p:pic>
        <p:nvPicPr>
          <p:cNvPr id="13" name="Picture 12" descr="case_study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39" y="1376773"/>
            <a:ext cx="1035598" cy="113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53828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/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489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C589072-7A48-44DE-BE46-1ED14F494A26}" type="datetimeFigureOut">
              <a:rPr lang="en-CA" smtClean="0"/>
              <a:t>05/09/2014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104381-3448-4AAE-A482-6D32E01B1B6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4225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ctivity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entagon 22"/>
          <p:cNvSpPr/>
          <p:nvPr/>
        </p:nvSpPr>
        <p:spPr>
          <a:xfrm>
            <a:off x="0" y="411616"/>
            <a:ext cx="863588" cy="538410"/>
          </a:xfrm>
          <a:prstGeom prst="homePlate">
            <a:avLst>
              <a:gd name="adj" fmla="val 37631"/>
            </a:avLst>
          </a:prstGeom>
          <a:solidFill>
            <a:srgbClr val="C777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63588" y="260648"/>
            <a:ext cx="8013712" cy="864096"/>
          </a:xfrm>
          <a:noFill/>
        </p:spPr>
        <p:txBody>
          <a:bodyPr/>
          <a:lstStyle>
            <a:lvl1pPr algn="l">
              <a:lnSpc>
                <a:spcPts val="2600"/>
              </a:lnSpc>
              <a:defRPr sz="24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5442"/>
            <a:ext cx="641268" cy="891556"/>
          </a:xfrm>
        </p:spPr>
        <p:txBody>
          <a:bodyPr anchor="ctr"/>
          <a:lstStyle>
            <a:lvl1pPr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1098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sp>
        <p:nvSpPr>
          <p:cNvPr id="51" name="Text Placeholder 41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87148" y="4295384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12)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3919791" y="4307741"/>
            <a:ext cx="4436996" cy="1906138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14pt)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919791" y="3976699"/>
            <a:ext cx="269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What’s in this Section: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47639" y="3976700"/>
            <a:ext cx="1025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Sections: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749514" y="4311718"/>
            <a:ext cx="0" cy="190613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749514" y="6217856"/>
            <a:ext cx="82813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749514" y="4311718"/>
            <a:ext cx="82813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031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892896"/>
            <a:ext cx="8627997" cy="43137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0" name="Rectangle 19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b="1" dirty="0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7825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sp>
        <p:nvSpPr>
          <p:cNvPr id="51" name="Text Placeholder 41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87148" y="4295384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12)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3919791" y="4307741"/>
            <a:ext cx="4436996" cy="1906138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14pt)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919791" y="3976699"/>
            <a:ext cx="269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What’s in this Section: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47639" y="3976700"/>
            <a:ext cx="1025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Sections: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749514" y="4311718"/>
            <a:ext cx="0" cy="1906138"/>
          </a:xfrm>
          <a:prstGeom prst="line">
            <a:avLst/>
          </a:prstGeom>
          <a:ln w="19050">
            <a:solidFill>
              <a:srgbClr val="294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749514" y="6217856"/>
            <a:ext cx="828137" cy="0"/>
          </a:xfrm>
          <a:prstGeom prst="line">
            <a:avLst/>
          </a:prstGeom>
          <a:ln w="19050">
            <a:solidFill>
              <a:srgbClr val="294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749514" y="4311718"/>
            <a:ext cx="828137" cy="0"/>
          </a:xfrm>
          <a:prstGeom prst="line">
            <a:avLst/>
          </a:prstGeom>
          <a:ln w="19050">
            <a:solidFill>
              <a:srgbClr val="294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017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6090047"/>
            <a:ext cx="6696236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CA" sz="800" dirty="0">
                <a:solidFill>
                  <a:srgbClr val="ADB7C3"/>
                </a:solidFill>
              </a:rPr>
              <a:t>Info-Tech Research Group, Inc. Is a global leader in providing IT research and advice.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Info-Tech’s products and services combine actionable insight and relevant advice with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ready-to-use tools and templates that cover the full spectrum of IT concerns.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© 1997-2014 Info-Tech Research Group Inc.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696236" y="6090047"/>
            <a:ext cx="2447764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CA" sz="800" dirty="0">
              <a:solidFill>
                <a:srgbClr val="ADB7C3"/>
              </a:solidFill>
            </a:endParaRPr>
          </a:p>
        </p:txBody>
      </p:sp>
      <p:pic>
        <p:nvPicPr>
          <p:cNvPr id="32" name="Picture 31" descr="Info-Tech_Logo_2013-On-Screen-WHITE(transparent-background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309320"/>
            <a:ext cx="1697008" cy="339401"/>
          </a:xfrm>
          <a:prstGeom prst="rect">
            <a:avLst/>
          </a:prstGeom>
        </p:spPr>
      </p:pic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</p:spTree>
    <p:extLst>
      <p:ext uri="{BB962C8B-B14F-4D97-AF65-F5344CB8AC3E}">
        <p14:creationId xmlns:p14="http://schemas.microsoft.com/office/powerpoint/2010/main" val="4248055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sp>
        <p:nvSpPr>
          <p:cNvPr id="51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687148" y="4295384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12)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3919791" y="4307741"/>
            <a:ext cx="4436996" cy="1906138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14pt)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19791" y="3976699"/>
            <a:ext cx="269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What’s in this Section: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7639" y="3976700"/>
            <a:ext cx="1025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Sections: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749514" y="4311718"/>
            <a:ext cx="0" cy="19061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49514" y="6217856"/>
            <a:ext cx="8281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49514" y="4311718"/>
            <a:ext cx="8281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28571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6318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ctivity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entagon 22"/>
          <p:cNvSpPr/>
          <p:nvPr/>
        </p:nvSpPr>
        <p:spPr>
          <a:xfrm>
            <a:off x="0" y="411616"/>
            <a:ext cx="863588" cy="538410"/>
          </a:xfrm>
          <a:prstGeom prst="homePlate">
            <a:avLst>
              <a:gd name="adj" fmla="val 37631"/>
            </a:avLst>
          </a:prstGeom>
          <a:solidFill>
            <a:srgbClr val="C777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63588" y="260648"/>
            <a:ext cx="8013712" cy="864096"/>
          </a:xfrm>
          <a:noFill/>
        </p:spPr>
        <p:txBody>
          <a:bodyPr/>
          <a:lstStyle>
            <a:lvl1pPr algn="l">
              <a:lnSpc>
                <a:spcPts val="2600"/>
              </a:lnSpc>
              <a:defRPr sz="24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5442"/>
            <a:ext cx="641268" cy="891556"/>
          </a:xfrm>
        </p:spPr>
        <p:txBody>
          <a:bodyPr anchor="ctr"/>
          <a:lstStyle>
            <a:lvl1pPr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5400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6703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is Designed For:</a:t>
            </a:r>
          </a:p>
        </p:txBody>
      </p:sp>
      <p:sp>
        <p:nvSpPr>
          <p:cNvPr id="9" name="Rectangle 8"/>
          <p:cNvSpPr/>
          <p:nvPr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/>
              <a:t>This Research Will Assist:</a:t>
            </a:r>
            <a:endParaRPr lang="en-US" sz="1400" b="1" dirty="0"/>
          </a:p>
        </p:txBody>
      </p:sp>
      <p:sp>
        <p:nvSpPr>
          <p:cNvPr id="13" name="Rectangle 12"/>
          <p:cNvSpPr/>
          <p:nvPr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This Research Will Help You:</a:t>
            </a:r>
          </a:p>
        </p:txBody>
      </p:sp>
      <p:sp>
        <p:nvSpPr>
          <p:cNvPr id="17" name="Text Placeholder 41"/>
          <p:cNvSpPr>
            <a:spLocks noGrp="1"/>
          </p:cNvSpPr>
          <p:nvPr>
            <p:ph type="body" sz="quarter" idx="26" hasCustomPrompt="1"/>
          </p:nvPr>
        </p:nvSpPr>
        <p:spPr>
          <a:xfrm>
            <a:off x="4835436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27" hasCustomPrompt="1"/>
          </p:nvPr>
        </p:nvSpPr>
        <p:spPr>
          <a:xfrm>
            <a:off x="246703" y="4252346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9" name="Text Placeholder 41"/>
          <p:cNvSpPr>
            <a:spLocks noGrp="1"/>
          </p:cNvSpPr>
          <p:nvPr>
            <p:ph type="body" sz="quarter" idx="28" hasCustomPrompt="1"/>
          </p:nvPr>
        </p:nvSpPr>
        <p:spPr>
          <a:xfrm>
            <a:off x="4830836" y="4248103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</a:t>
            </a:r>
            <a:r>
              <a:rPr lang="en-US" sz="1400" b="1" dirty="0" smtClean="0">
                <a:solidFill>
                  <a:srgbClr val="FFFFFF"/>
                </a:solidFill>
              </a:rPr>
              <a:t>Is </a:t>
            </a:r>
            <a:r>
              <a:rPr lang="en-US" sz="1400" b="1" dirty="0">
                <a:solidFill>
                  <a:srgbClr val="FFFFFF"/>
                </a:solidFill>
              </a:rPr>
              <a:t>Designed For: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/>
              <a:t>This Research Will Also Assist:</a:t>
            </a:r>
            <a:endParaRPr lang="en-US" sz="1400" b="1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This Research Will Help </a:t>
            </a:r>
            <a:r>
              <a:rPr lang="en-US" sz="1400" b="1" dirty="0" smtClean="0"/>
              <a:t>Them:</a:t>
            </a:r>
            <a:endParaRPr lang="en-US" sz="1400" b="1" dirty="0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246703" y="3602382"/>
            <a:ext cx="8634981" cy="2159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580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Executive Summary (Georgia, 24pt)</a:t>
            </a:r>
            <a:endParaRPr lang="en-US" dirty="0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255868" y="4125411"/>
            <a:ext cx="8640578" cy="461665"/>
            <a:chOff x="247848" y="4125411"/>
            <a:chExt cx="8640578" cy="461665"/>
          </a:xfrm>
        </p:grpSpPr>
        <p:sp>
          <p:nvSpPr>
            <p:cNvPr id="9" name="Rectangle 8"/>
            <p:cNvSpPr/>
            <p:nvPr userDrawn="1"/>
          </p:nvSpPr>
          <p:spPr>
            <a:xfrm>
              <a:off x="247848" y="4199835"/>
              <a:ext cx="8640578" cy="312818"/>
            </a:xfrm>
            <a:prstGeom prst="rect">
              <a:avLst/>
            </a:prstGeom>
            <a:solidFill>
              <a:srgbClr val="2B9E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1400" b="1" dirty="0"/>
                <a:t>Resolution</a:t>
              </a:r>
            </a:p>
          </p:txBody>
        </p:sp>
        <p:sp>
          <p:nvSpPr>
            <p:cNvPr id="15" name="TextBox 14"/>
            <p:cNvSpPr txBox="1"/>
            <p:nvPr userDrawn="1"/>
          </p:nvSpPr>
          <p:spPr>
            <a:xfrm>
              <a:off x="8461706" y="4125411"/>
              <a:ext cx="42672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sym typeface="Wingdings" panose="05000000000000000000" pitchFamily="2" charset="2"/>
                </a:rPr>
                <a:t>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247848" y="1210905"/>
            <a:ext cx="5266944" cy="325508"/>
            <a:chOff x="277163" y="1210905"/>
            <a:chExt cx="5266944" cy="325508"/>
          </a:xfrm>
        </p:grpSpPr>
        <p:sp>
          <p:nvSpPr>
            <p:cNvPr id="13" name="Rectangle 12"/>
            <p:cNvSpPr/>
            <p:nvPr userDrawn="1"/>
          </p:nvSpPr>
          <p:spPr>
            <a:xfrm>
              <a:off x="277163" y="1210905"/>
              <a:ext cx="5266944" cy="320040"/>
            </a:xfrm>
            <a:prstGeom prst="rect">
              <a:avLst/>
            </a:prstGeom>
            <a:solidFill>
              <a:srgbClr val="924E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/>
                <a:t>Situation</a:t>
              </a:r>
              <a:endParaRPr lang="en-US" sz="1400" b="1" dirty="0"/>
            </a:p>
          </p:txBody>
        </p:sp>
        <p:sp>
          <p:nvSpPr>
            <p:cNvPr id="16" name="Isosceles Triangle 15"/>
            <p:cNvSpPr/>
            <p:nvPr userDrawn="1"/>
          </p:nvSpPr>
          <p:spPr>
            <a:xfrm>
              <a:off x="5223565" y="1254045"/>
              <a:ext cx="216694" cy="22383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5297384" y="1259414"/>
              <a:ext cx="690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924E6B"/>
                  </a:solidFill>
                </a:rPr>
                <a:t>!</a:t>
              </a:r>
              <a:endParaRPr lang="en-US" sz="1200" dirty="0">
                <a:solidFill>
                  <a:srgbClr val="924E6B"/>
                </a:solidFill>
              </a:endParaRPr>
            </a:p>
          </p:txBody>
        </p:sp>
      </p:grpSp>
      <p:grpSp>
        <p:nvGrpSpPr>
          <p:cNvPr id="24" name="Group 23"/>
          <p:cNvGrpSpPr/>
          <p:nvPr userDrawn="1"/>
        </p:nvGrpSpPr>
        <p:grpSpPr>
          <a:xfrm>
            <a:off x="247848" y="2639247"/>
            <a:ext cx="5266944" cy="369332"/>
            <a:chOff x="251520" y="2526953"/>
            <a:chExt cx="5266944" cy="369332"/>
          </a:xfrm>
        </p:grpSpPr>
        <p:sp>
          <p:nvSpPr>
            <p:cNvPr id="11" name="Rectangle 10"/>
            <p:cNvSpPr/>
            <p:nvPr userDrawn="1"/>
          </p:nvSpPr>
          <p:spPr>
            <a:xfrm>
              <a:off x="251520" y="2547450"/>
              <a:ext cx="5266944" cy="320040"/>
            </a:xfrm>
            <a:prstGeom prst="rect">
              <a:avLst/>
            </a:prstGeom>
            <a:solidFill>
              <a:srgbClr val="0076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b="1" dirty="0"/>
                <a:t>Complication</a:t>
              </a:r>
            </a:p>
          </p:txBody>
        </p:sp>
        <p:sp>
          <p:nvSpPr>
            <p:cNvPr id="18" name="TextBox 17"/>
            <p:cNvSpPr txBox="1"/>
            <p:nvPr userDrawn="1"/>
          </p:nvSpPr>
          <p:spPr>
            <a:xfrm>
              <a:off x="5177595" y="2526953"/>
              <a:ext cx="262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?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 Placeholder 19"/>
          <p:cNvSpPr>
            <a:spLocks noGrp="1"/>
          </p:cNvSpPr>
          <p:nvPr userDrawn="1">
            <p:ph type="body" sz="quarter" idx="10"/>
          </p:nvPr>
        </p:nvSpPr>
        <p:spPr>
          <a:xfrm>
            <a:off x="247848" y="1535364"/>
            <a:ext cx="5257800" cy="10789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 userDrawn="1">
            <p:ph type="body" sz="quarter" idx="11"/>
          </p:nvPr>
        </p:nvSpPr>
        <p:spPr>
          <a:xfrm>
            <a:off x="247848" y="2974004"/>
            <a:ext cx="5257800" cy="10769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 userDrawn="1">
            <p:ph type="body" sz="quarter" idx="12"/>
          </p:nvPr>
        </p:nvSpPr>
        <p:spPr>
          <a:xfrm>
            <a:off x="255868" y="4512653"/>
            <a:ext cx="8623607" cy="18084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5737241" y="1495997"/>
            <a:ext cx="3083231" cy="2523241"/>
          </a:xfr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>
              <a:defRPr lang="en-US" dirty="0">
                <a:solidFill>
                  <a:srgbClr val="333333"/>
                </a:solidFill>
              </a:defRPr>
            </a:lvl1pPr>
          </a:lstStyle>
          <a:p>
            <a:pPr marL="0" lvl="0" defTabSz="914400" latinLnBrk="0">
              <a:spcBef>
                <a:spcPct val="0"/>
              </a:spcBef>
            </a:pP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5736405" y="1210905"/>
            <a:ext cx="3084068" cy="285749"/>
            <a:chOff x="2267744" y="1844804"/>
            <a:chExt cx="3084068" cy="285749"/>
          </a:xfrm>
          <a:solidFill>
            <a:srgbClr val="FF3C0D"/>
          </a:solidFill>
        </p:grpSpPr>
        <p:sp>
          <p:nvSpPr>
            <p:cNvPr id="31" name="Round Same Side Corner Rectangle 97"/>
            <p:cNvSpPr/>
            <p:nvPr/>
          </p:nvSpPr>
          <p:spPr>
            <a:xfrm>
              <a:off x="2267744" y="1844804"/>
              <a:ext cx="3084068" cy="285749"/>
            </a:xfrm>
            <a:prstGeom prst="rect">
              <a:avLst/>
            </a:prstGeom>
            <a:solidFill>
              <a:srgbClr val="FF572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1100" i="1" dirty="0" smtClean="0">
                  <a:solidFill>
                    <a:srgbClr val="FFFFFF"/>
                  </a:solidFill>
                  <a:latin typeface="Georgia"/>
                </a:rPr>
                <a:t>Info-Tech Insight</a:t>
              </a:r>
              <a:endParaRPr lang="en-CA" sz="1100" i="1" dirty="0">
                <a:solidFill>
                  <a:srgbClr val="FFFFFF"/>
                </a:solidFill>
                <a:latin typeface="Georgia"/>
              </a:endParaRPr>
            </a:p>
          </p:txBody>
        </p:sp>
        <p:pic>
          <p:nvPicPr>
            <p:cNvPr id="32" name="Picture 31" descr="insight-sm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94425" y="1889932"/>
              <a:ext cx="240000" cy="1800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6639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393847" y="1238250"/>
            <a:ext cx="1047750" cy="4360445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Infographic</a:t>
            </a:r>
            <a:r>
              <a:rPr lang="en-US" dirty="0" smtClean="0"/>
              <a:t> (Georgia, 24pt)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2208213" y="1238250"/>
            <a:ext cx="6669087" cy="5072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393847" y="5699241"/>
            <a:ext cx="1047750" cy="61107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548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6703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is Designed For:</a:t>
            </a:r>
          </a:p>
        </p:txBody>
      </p:sp>
      <p:sp>
        <p:nvSpPr>
          <p:cNvPr id="9" name="Rectangle 8"/>
          <p:cNvSpPr/>
          <p:nvPr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/>
              <a:t>This Research Will Assist:</a:t>
            </a:r>
            <a:endParaRPr lang="en-US" sz="1400" b="1" dirty="0"/>
          </a:p>
        </p:txBody>
      </p:sp>
      <p:sp>
        <p:nvSpPr>
          <p:cNvPr id="13" name="Rectangle 12"/>
          <p:cNvSpPr/>
          <p:nvPr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This Research Will Help You:</a:t>
            </a:r>
          </a:p>
        </p:txBody>
      </p:sp>
      <p:sp>
        <p:nvSpPr>
          <p:cNvPr id="17" name="Text Placeholder 41"/>
          <p:cNvSpPr>
            <a:spLocks noGrp="1"/>
          </p:cNvSpPr>
          <p:nvPr>
            <p:ph type="body" sz="quarter" idx="26" hasCustomPrompt="1"/>
          </p:nvPr>
        </p:nvSpPr>
        <p:spPr>
          <a:xfrm>
            <a:off x="4835436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27" hasCustomPrompt="1"/>
          </p:nvPr>
        </p:nvSpPr>
        <p:spPr>
          <a:xfrm>
            <a:off x="246703" y="4252346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9" name="Text Placeholder 41"/>
          <p:cNvSpPr>
            <a:spLocks noGrp="1"/>
          </p:cNvSpPr>
          <p:nvPr>
            <p:ph type="body" sz="quarter" idx="28" hasCustomPrompt="1"/>
          </p:nvPr>
        </p:nvSpPr>
        <p:spPr>
          <a:xfrm>
            <a:off x="4830836" y="4248103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</a:t>
            </a:r>
            <a:r>
              <a:rPr lang="en-US" sz="1400" b="1" dirty="0" smtClean="0">
                <a:solidFill>
                  <a:srgbClr val="FFFFFF"/>
                </a:solidFill>
              </a:rPr>
              <a:t>Is </a:t>
            </a:r>
            <a:r>
              <a:rPr lang="en-US" sz="1400" b="1" dirty="0">
                <a:solidFill>
                  <a:srgbClr val="FFFFFF"/>
                </a:solidFill>
              </a:rPr>
              <a:t>Designed For: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/>
              <a:t>This Research Will Also Assist:</a:t>
            </a:r>
            <a:endParaRPr lang="en-US" sz="1400" b="1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This Research Will Help </a:t>
            </a:r>
            <a:r>
              <a:rPr lang="en-US" sz="1400" b="1" dirty="0" smtClean="0"/>
              <a:t>Them:</a:t>
            </a:r>
            <a:endParaRPr lang="en-US" sz="1400" b="1" dirty="0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246703" y="3602382"/>
            <a:ext cx="8634981" cy="2159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660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I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40296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GI Slide (Georgia, 24pt)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9563" y="1204535"/>
            <a:ext cx="2834640" cy="804672"/>
          </a:xfrm>
          <a:prstGeom prst="rect">
            <a:avLst/>
          </a:prstGeom>
          <a:solidFill>
            <a:srgbClr val="5A7D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Prior to the Guided Implementation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44139" y="1204535"/>
            <a:ext cx="2834640" cy="804672"/>
          </a:xfrm>
          <a:prstGeom prst="rect">
            <a:avLst/>
          </a:prstGeom>
          <a:solidFill>
            <a:srgbClr val="36A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During the Guided Implementation</a:t>
            </a:r>
          </a:p>
        </p:txBody>
      </p:sp>
      <p:sp>
        <p:nvSpPr>
          <p:cNvPr id="48" name="Freeform 47"/>
          <p:cNvSpPr/>
          <p:nvPr/>
        </p:nvSpPr>
        <p:spPr>
          <a:xfrm>
            <a:off x="3558827" y="1306232"/>
            <a:ext cx="331564" cy="564101"/>
          </a:xfrm>
          <a:custGeom>
            <a:avLst/>
            <a:gdLst>
              <a:gd name="connsiteX0" fmla="*/ 146416 w 331564"/>
              <a:gd name="connsiteY0" fmla="*/ 0 h 564101"/>
              <a:gd name="connsiteX1" fmla="*/ 176895 w 331564"/>
              <a:gd name="connsiteY1" fmla="*/ 0 h 564101"/>
              <a:gd name="connsiteX2" fmla="*/ 184515 w 331564"/>
              <a:gd name="connsiteY2" fmla="*/ 7620 h 564101"/>
              <a:gd name="connsiteX3" fmla="*/ 184515 w 331564"/>
              <a:gd name="connsiteY3" fmla="*/ 72684 h 564101"/>
              <a:gd name="connsiteX4" fmla="*/ 285569 w 331564"/>
              <a:gd name="connsiteY4" fmla="*/ 34770 h 564101"/>
              <a:gd name="connsiteX5" fmla="*/ 331564 w 331564"/>
              <a:gd name="connsiteY5" fmla="*/ 55668 h 564101"/>
              <a:gd name="connsiteX6" fmla="*/ 310666 w 331564"/>
              <a:gd name="connsiteY6" fmla="*/ 101663 h 564101"/>
              <a:gd name="connsiteX7" fmla="*/ 184515 w 331564"/>
              <a:gd name="connsiteY7" fmla="*/ 148993 h 564101"/>
              <a:gd name="connsiteX8" fmla="*/ 184515 w 331564"/>
              <a:gd name="connsiteY8" fmla="*/ 269997 h 564101"/>
              <a:gd name="connsiteX9" fmla="*/ 328899 w 331564"/>
              <a:gd name="connsiteY9" fmla="*/ 292866 h 564101"/>
              <a:gd name="connsiteX10" fmla="*/ 288028 w 331564"/>
              <a:gd name="connsiteY10" fmla="*/ 322560 h 564101"/>
              <a:gd name="connsiteX11" fmla="*/ 317723 w 331564"/>
              <a:gd name="connsiteY11" fmla="*/ 363432 h 564101"/>
              <a:gd name="connsiteX12" fmla="*/ 184515 w 331564"/>
              <a:gd name="connsiteY12" fmla="*/ 342334 h 564101"/>
              <a:gd name="connsiteX13" fmla="*/ 184515 w 331564"/>
              <a:gd name="connsiteY13" fmla="*/ 526856 h 564101"/>
              <a:gd name="connsiteX14" fmla="*/ 176895 w 331564"/>
              <a:gd name="connsiteY14" fmla="*/ 534476 h 564101"/>
              <a:gd name="connsiteX15" fmla="*/ 161683 w 331564"/>
              <a:gd name="connsiteY15" fmla="*/ 534476 h 564101"/>
              <a:gd name="connsiteX16" fmla="*/ 193510 w 331564"/>
              <a:gd name="connsiteY16" fmla="*/ 535639 h 564101"/>
              <a:gd name="connsiteX17" fmla="*/ 243492 w 331564"/>
              <a:gd name="connsiteY17" fmla="*/ 549288 h 564101"/>
              <a:gd name="connsiteX18" fmla="*/ 243491 w 331564"/>
              <a:gd name="connsiteY18" fmla="*/ 564101 h 564101"/>
              <a:gd name="connsiteX19" fmla="*/ 79820 w 331564"/>
              <a:gd name="connsiteY19" fmla="*/ 564101 h 564101"/>
              <a:gd name="connsiteX20" fmla="*/ 79820 w 331564"/>
              <a:gd name="connsiteY20" fmla="*/ 549288 h 564101"/>
              <a:gd name="connsiteX21" fmla="*/ 129802 w 331564"/>
              <a:gd name="connsiteY21" fmla="*/ 535639 h 564101"/>
              <a:gd name="connsiteX22" fmla="*/ 161629 w 331564"/>
              <a:gd name="connsiteY22" fmla="*/ 534476 h 564101"/>
              <a:gd name="connsiteX23" fmla="*/ 146416 w 331564"/>
              <a:gd name="connsiteY23" fmla="*/ 534476 h 564101"/>
              <a:gd name="connsiteX24" fmla="*/ 138796 w 331564"/>
              <a:gd name="connsiteY24" fmla="*/ 526856 h 564101"/>
              <a:gd name="connsiteX25" fmla="*/ 138796 w 331564"/>
              <a:gd name="connsiteY25" fmla="*/ 335093 h 564101"/>
              <a:gd name="connsiteX26" fmla="*/ 29695 w 331564"/>
              <a:gd name="connsiteY26" fmla="*/ 317813 h 564101"/>
              <a:gd name="connsiteX27" fmla="*/ 0 w 331564"/>
              <a:gd name="connsiteY27" fmla="*/ 276941 h 564101"/>
              <a:gd name="connsiteX28" fmla="*/ 40871 w 331564"/>
              <a:gd name="connsiteY28" fmla="*/ 247246 h 564101"/>
              <a:gd name="connsiteX29" fmla="*/ 138796 w 331564"/>
              <a:gd name="connsiteY29" fmla="*/ 262756 h 564101"/>
              <a:gd name="connsiteX30" fmla="*/ 138796 w 331564"/>
              <a:gd name="connsiteY30" fmla="*/ 166146 h 564101"/>
              <a:gd name="connsiteX31" fmla="*/ 37632 w 331564"/>
              <a:gd name="connsiteY31" fmla="*/ 204100 h 564101"/>
              <a:gd name="connsiteX32" fmla="*/ 58530 w 331564"/>
              <a:gd name="connsiteY32" fmla="*/ 158105 h 564101"/>
              <a:gd name="connsiteX33" fmla="*/ 12535 w 331564"/>
              <a:gd name="connsiteY33" fmla="*/ 137207 h 564101"/>
              <a:gd name="connsiteX34" fmla="*/ 138796 w 331564"/>
              <a:gd name="connsiteY34" fmla="*/ 89837 h 564101"/>
              <a:gd name="connsiteX35" fmla="*/ 138796 w 331564"/>
              <a:gd name="connsiteY35" fmla="*/ 7620 h 564101"/>
              <a:gd name="connsiteX36" fmla="*/ 146416 w 331564"/>
              <a:gd name="connsiteY36" fmla="*/ 0 h 56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31564" h="564101">
                <a:moveTo>
                  <a:pt x="146416" y="0"/>
                </a:moveTo>
                <a:lnTo>
                  <a:pt x="176895" y="0"/>
                </a:lnTo>
                <a:cubicBezTo>
                  <a:pt x="181103" y="0"/>
                  <a:pt x="184515" y="3412"/>
                  <a:pt x="184515" y="7620"/>
                </a:cubicBezTo>
                <a:lnTo>
                  <a:pt x="184515" y="72684"/>
                </a:lnTo>
                <a:lnTo>
                  <a:pt x="285569" y="34770"/>
                </a:lnTo>
                <a:lnTo>
                  <a:pt x="331564" y="55668"/>
                </a:lnTo>
                <a:lnTo>
                  <a:pt x="310666" y="101663"/>
                </a:lnTo>
                <a:lnTo>
                  <a:pt x="184515" y="148993"/>
                </a:lnTo>
                <a:lnTo>
                  <a:pt x="184515" y="269997"/>
                </a:lnTo>
                <a:lnTo>
                  <a:pt x="328899" y="292866"/>
                </a:lnTo>
                <a:lnTo>
                  <a:pt x="288028" y="322560"/>
                </a:lnTo>
                <a:lnTo>
                  <a:pt x="317723" y="363432"/>
                </a:lnTo>
                <a:lnTo>
                  <a:pt x="184515" y="342334"/>
                </a:lnTo>
                <a:lnTo>
                  <a:pt x="184515" y="526856"/>
                </a:lnTo>
                <a:cubicBezTo>
                  <a:pt x="184515" y="531064"/>
                  <a:pt x="181103" y="534476"/>
                  <a:pt x="176895" y="534476"/>
                </a:cubicBezTo>
                <a:lnTo>
                  <a:pt x="161683" y="534476"/>
                </a:lnTo>
                <a:lnTo>
                  <a:pt x="193510" y="535639"/>
                </a:lnTo>
                <a:cubicBezTo>
                  <a:pt x="222883" y="537888"/>
                  <a:pt x="243492" y="543152"/>
                  <a:pt x="243492" y="549288"/>
                </a:cubicBezTo>
                <a:lnTo>
                  <a:pt x="243491" y="564101"/>
                </a:lnTo>
                <a:lnTo>
                  <a:pt x="79820" y="564101"/>
                </a:lnTo>
                <a:lnTo>
                  <a:pt x="79820" y="549288"/>
                </a:lnTo>
                <a:cubicBezTo>
                  <a:pt x="79820" y="543152"/>
                  <a:pt x="100429" y="537888"/>
                  <a:pt x="129802" y="535639"/>
                </a:cubicBezTo>
                <a:lnTo>
                  <a:pt x="161629" y="534476"/>
                </a:lnTo>
                <a:lnTo>
                  <a:pt x="146416" y="534476"/>
                </a:lnTo>
                <a:cubicBezTo>
                  <a:pt x="142208" y="534476"/>
                  <a:pt x="138796" y="531064"/>
                  <a:pt x="138796" y="526856"/>
                </a:cubicBezTo>
                <a:lnTo>
                  <a:pt x="138796" y="335093"/>
                </a:lnTo>
                <a:lnTo>
                  <a:pt x="29695" y="317813"/>
                </a:lnTo>
                <a:lnTo>
                  <a:pt x="0" y="276941"/>
                </a:lnTo>
                <a:lnTo>
                  <a:pt x="40871" y="247246"/>
                </a:lnTo>
                <a:lnTo>
                  <a:pt x="138796" y="262756"/>
                </a:lnTo>
                <a:lnTo>
                  <a:pt x="138796" y="166146"/>
                </a:lnTo>
                <a:lnTo>
                  <a:pt x="37632" y="204100"/>
                </a:lnTo>
                <a:lnTo>
                  <a:pt x="58530" y="158105"/>
                </a:lnTo>
                <a:lnTo>
                  <a:pt x="12535" y="137207"/>
                </a:lnTo>
                <a:lnTo>
                  <a:pt x="138796" y="89837"/>
                </a:lnTo>
                <a:lnTo>
                  <a:pt x="138796" y="7620"/>
                </a:lnTo>
                <a:cubicBezTo>
                  <a:pt x="138796" y="3412"/>
                  <a:pt x="142208" y="0"/>
                  <a:pt x="146416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032649" y="1204535"/>
            <a:ext cx="2834640" cy="804672"/>
          </a:xfrm>
          <a:prstGeom prst="rect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Value &amp; Outcome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402259" y="1390418"/>
            <a:ext cx="549066" cy="385492"/>
            <a:chOff x="3843717" y="3180543"/>
            <a:chExt cx="1813617" cy="1245818"/>
          </a:xfrm>
          <a:solidFill>
            <a:schemeClr val="bg1"/>
          </a:solidFill>
        </p:grpSpPr>
        <p:sp>
          <p:nvSpPr>
            <p:cNvPr id="21" name="Rectangle 20"/>
            <p:cNvSpPr/>
            <p:nvPr/>
          </p:nvSpPr>
          <p:spPr>
            <a:xfrm>
              <a:off x="3843717" y="4074453"/>
              <a:ext cx="234669" cy="35190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238454" y="3997838"/>
              <a:ext cx="234669" cy="42852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33191" y="3892573"/>
              <a:ext cx="234669" cy="53378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27928" y="3576680"/>
              <a:ext cx="234669" cy="84968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2665" y="3180543"/>
              <a:ext cx="234669" cy="12458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3154209" y="2025863"/>
            <a:ext cx="2806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33333"/>
                </a:solidFill>
                <a:cs typeface="Arial" pitchFamily="34" charset="0"/>
              </a:rPr>
              <a:t>An Info-Tech Consulting Analyst </a:t>
            </a:r>
            <a:r>
              <a:rPr lang="en-US" sz="1200" b="1" dirty="0" smtClean="0">
                <a:solidFill>
                  <a:srgbClr val="333333"/>
                </a:solidFill>
                <a:cs typeface="Arial" pitchFamily="34" charset="0"/>
              </a:rPr>
              <a:t>will discuss </a:t>
            </a:r>
            <a:r>
              <a:rPr lang="en-US" sz="1200" b="1" dirty="0">
                <a:solidFill>
                  <a:srgbClr val="333333"/>
                </a:solidFill>
                <a:cs typeface="Arial" pitchFamily="34" charset="0"/>
              </a:rPr>
              <a:t>with you</a:t>
            </a:r>
            <a:r>
              <a:rPr lang="en-US" sz="1200" b="1" dirty="0" smtClean="0">
                <a:solidFill>
                  <a:srgbClr val="333333"/>
                </a:solidFill>
                <a:cs typeface="Arial" pitchFamily="34" charset="0"/>
              </a:rPr>
              <a:t>:</a:t>
            </a:r>
            <a:endParaRPr lang="en-US" sz="1200" b="1" dirty="0">
              <a:solidFill>
                <a:srgbClr val="333333"/>
              </a:solidFill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40866" y="2019179"/>
            <a:ext cx="2826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33333"/>
                </a:solidFill>
                <a:cs typeface="Arial" pitchFamily="34" charset="0"/>
              </a:rPr>
              <a:t>At the conclusion of the Guided Implementation call, you will have</a:t>
            </a:r>
            <a:r>
              <a:rPr lang="en-US" sz="1200" b="1" dirty="0" smtClean="0">
                <a:solidFill>
                  <a:srgbClr val="333333"/>
                </a:solidFill>
                <a:cs typeface="Arial" pitchFamily="34" charset="0"/>
              </a:rPr>
              <a:t>:</a:t>
            </a:r>
            <a:endParaRPr lang="en-US" sz="1200" b="1" dirty="0">
              <a:solidFill>
                <a:srgbClr val="333333"/>
              </a:solidFill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7174" y="5491804"/>
            <a:ext cx="8646207" cy="320040"/>
          </a:xfrm>
          <a:prstGeom prst="rect">
            <a:avLst/>
          </a:prstGeom>
          <a:solidFill>
            <a:srgbClr val="36A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 smtClean="0">
                <a:solidFill>
                  <a:srgbClr val="FFFFFF"/>
                </a:solidFill>
              </a:rPr>
              <a:t>Arrange a call now:</a:t>
            </a: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 rot="19343114">
            <a:off x="8079721" y="337681"/>
            <a:ext cx="286530" cy="702289"/>
          </a:xfrm>
          <a:custGeom>
            <a:avLst/>
            <a:gdLst>
              <a:gd name="connsiteX0" fmla="*/ 252432 w 286530"/>
              <a:gd name="connsiteY0" fmla="*/ 17456 h 702289"/>
              <a:gd name="connsiteX1" fmla="*/ 269887 w 286530"/>
              <a:gd name="connsiteY1" fmla="*/ 59599 h 702289"/>
              <a:gd name="connsiteX2" fmla="*/ 269887 w 286530"/>
              <a:gd name="connsiteY2" fmla="*/ 115944 h 702289"/>
              <a:gd name="connsiteX3" fmla="*/ 210288 w 286530"/>
              <a:gd name="connsiteY3" fmla="*/ 175543 h 702289"/>
              <a:gd name="connsiteX4" fmla="*/ 135246 w 286530"/>
              <a:gd name="connsiteY4" fmla="*/ 175543 h 702289"/>
              <a:gd name="connsiteX5" fmla="*/ 107408 w 286530"/>
              <a:gd name="connsiteY5" fmla="*/ 169922 h 702289"/>
              <a:gd name="connsiteX6" fmla="*/ 98443 w 286530"/>
              <a:gd name="connsiteY6" fmla="*/ 163878 h 702289"/>
              <a:gd name="connsiteX7" fmla="*/ 97499 w 286530"/>
              <a:gd name="connsiteY7" fmla="*/ 170341 h 702289"/>
              <a:gd name="connsiteX8" fmla="*/ 89081 w 286530"/>
              <a:gd name="connsiteY8" fmla="*/ 351864 h 702289"/>
              <a:gd name="connsiteX9" fmla="*/ 97487 w 286530"/>
              <a:gd name="connsiteY9" fmla="*/ 533122 h 702289"/>
              <a:gd name="connsiteX10" fmla="*/ 112880 w 286530"/>
              <a:gd name="connsiteY10" fmla="*/ 526746 h 702289"/>
              <a:gd name="connsiteX11" fmla="*/ 226931 w 286530"/>
              <a:gd name="connsiteY11" fmla="*/ 526746 h 702289"/>
              <a:gd name="connsiteX12" fmla="*/ 286530 w 286530"/>
              <a:gd name="connsiteY12" fmla="*/ 586345 h 702289"/>
              <a:gd name="connsiteX13" fmla="*/ 286529 w 286530"/>
              <a:gd name="connsiteY13" fmla="*/ 642690 h 702289"/>
              <a:gd name="connsiteX14" fmla="*/ 226930 w 286530"/>
              <a:gd name="connsiteY14" fmla="*/ 702289 h 702289"/>
              <a:gd name="connsiteX15" fmla="*/ 112880 w 286530"/>
              <a:gd name="connsiteY15" fmla="*/ 702289 h 702289"/>
              <a:gd name="connsiteX16" fmla="*/ 89892 w 286530"/>
              <a:gd name="connsiteY16" fmla="*/ 692767 h 702289"/>
              <a:gd name="connsiteX17" fmla="*/ 86996 w 286530"/>
              <a:gd name="connsiteY17" fmla="*/ 685776 h 702289"/>
              <a:gd name="connsiteX18" fmla="*/ 74614 w 286530"/>
              <a:gd name="connsiteY18" fmla="*/ 674751 h 702289"/>
              <a:gd name="connsiteX19" fmla="*/ 0 w 286530"/>
              <a:gd name="connsiteY19" fmla="*/ 351865 h 702289"/>
              <a:gd name="connsiteX20" fmla="*/ 97547 w 286530"/>
              <a:gd name="connsiteY20" fmla="*/ 8561 h 702289"/>
              <a:gd name="connsiteX21" fmla="*/ 107177 w 286530"/>
              <a:gd name="connsiteY21" fmla="*/ 5776 h 702289"/>
              <a:gd name="connsiteX22" fmla="*/ 107408 w 286530"/>
              <a:gd name="connsiteY22" fmla="*/ 5620 h 702289"/>
              <a:gd name="connsiteX23" fmla="*/ 108427 w 286530"/>
              <a:gd name="connsiteY23" fmla="*/ 5414 h 702289"/>
              <a:gd name="connsiteX24" fmla="*/ 122168 w 286530"/>
              <a:gd name="connsiteY24" fmla="*/ 1441 h 702289"/>
              <a:gd name="connsiteX25" fmla="*/ 121988 w 286530"/>
              <a:gd name="connsiteY25" fmla="*/ 2677 h 702289"/>
              <a:gd name="connsiteX26" fmla="*/ 135246 w 286530"/>
              <a:gd name="connsiteY26" fmla="*/ 0 h 702289"/>
              <a:gd name="connsiteX27" fmla="*/ 210288 w 286530"/>
              <a:gd name="connsiteY27" fmla="*/ 0 h 702289"/>
              <a:gd name="connsiteX28" fmla="*/ 252432 w 286530"/>
              <a:gd name="connsiteY28" fmla="*/ 17456 h 702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86530" h="702289">
                <a:moveTo>
                  <a:pt x="252432" y="17456"/>
                </a:moveTo>
                <a:cubicBezTo>
                  <a:pt x="263217" y="28241"/>
                  <a:pt x="269887" y="43141"/>
                  <a:pt x="269887" y="59599"/>
                </a:cubicBezTo>
                <a:lnTo>
                  <a:pt x="269887" y="115944"/>
                </a:lnTo>
                <a:cubicBezTo>
                  <a:pt x="269887" y="148860"/>
                  <a:pt x="243204" y="175543"/>
                  <a:pt x="210288" y="175543"/>
                </a:cubicBezTo>
                <a:lnTo>
                  <a:pt x="135246" y="175543"/>
                </a:lnTo>
                <a:cubicBezTo>
                  <a:pt x="125372" y="175543"/>
                  <a:pt x="115965" y="173542"/>
                  <a:pt x="107408" y="169922"/>
                </a:cubicBezTo>
                <a:lnTo>
                  <a:pt x="98443" y="163878"/>
                </a:lnTo>
                <a:lnTo>
                  <a:pt x="97499" y="170341"/>
                </a:lnTo>
                <a:cubicBezTo>
                  <a:pt x="91936" y="229261"/>
                  <a:pt x="89081" y="290286"/>
                  <a:pt x="89081" y="351864"/>
                </a:cubicBezTo>
                <a:lnTo>
                  <a:pt x="97487" y="533122"/>
                </a:lnTo>
                <a:lnTo>
                  <a:pt x="112880" y="526746"/>
                </a:lnTo>
                <a:lnTo>
                  <a:pt x="226931" y="526746"/>
                </a:lnTo>
                <a:cubicBezTo>
                  <a:pt x="259846" y="526746"/>
                  <a:pt x="286530" y="553429"/>
                  <a:pt x="286530" y="586345"/>
                </a:cubicBezTo>
                <a:lnTo>
                  <a:pt x="286529" y="642690"/>
                </a:lnTo>
                <a:cubicBezTo>
                  <a:pt x="286529" y="675606"/>
                  <a:pt x="259847" y="702289"/>
                  <a:pt x="226930" y="702289"/>
                </a:cubicBezTo>
                <a:lnTo>
                  <a:pt x="112880" y="702289"/>
                </a:lnTo>
                <a:cubicBezTo>
                  <a:pt x="103903" y="702289"/>
                  <a:pt x="95775" y="698650"/>
                  <a:pt x="89892" y="692767"/>
                </a:cubicBezTo>
                <a:lnTo>
                  <a:pt x="86996" y="685776"/>
                </a:lnTo>
                <a:lnTo>
                  <a:pt x="74614" y="674751"/>
                </a:lnTo>
                <a:cubicBezTo>
                  <a:pt x="30766" y="621554"/>
                  <a:pt x="0" y="497015"/>
                  <a:pt x="0" y="351865"/>
                </a:cubicBezTo>
                <a:cubicBezTo>
                  <a:pt x="0" y="182523"/>
                  <a:pt x="41876" y="41236"/>
                  <a:pt x="97547" y="8561"/>
                </a:cubicBezTo>
                <a:lnTo>
                  <a:pt x="107177" y="5776"/>
                </a:lnTo>
                <a:lnTo>
                  <a:pt x="107408" y="5620"/>
                </a:lnTo>
                <a:lnTo>
                  <a:pt x="108427" y="5414"/>
                </a:lnTo>
                <a:lnTo>
                  <a:pt x="122168" y="1441"/>
                </a:lnTo>
                <a:lnTo>
                  <a:pt x="121988" y="2677"/>
                </a:lnTo>
                <a:lnTo>
                  <a:pt x="135246" y="0"/>
                </a:lnTo>
                <a:lnTo>
                  <a:pt x="210288" y="0"/>
                </a:lnTo>
                <a:cubicBezTo>
                  <a:pt x="226746" y="0"/>
                  <a:pt x="241646" y="6671"/>
                  <a:pt x="252432" y="174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/>
          </p:nvPr>
        </p:nvSpPr>
        <p:spPr>
          <a:xfrm>
            <a:off x="283988" y="2025650"/>
            <a:ext cx="2798064" cy="3316288"/>
          </a:xfrm>
        </p:spPr>
        <p:txBody>
          <a:bodyPr/>
          <a:lstStyle>
            <a:lvl1pPr marL="227013" indent="-227013" algn="l" defTabSz="914400" rtl="0" eaLnBrk="1" latinLnBrk="0" hangingPunct="1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35"/>
          <p:cNvSpPr>
            <a:spLocks noGrp="1"/>
          </p:cNvSpPr>
          <p:nvPr>
            <p:ph type="body" sz="quarter" idx="13"/>
          </p:nvPr>
        </p:nvSpPr>
        <p:spPr>
          <a:xfrm>
            <a:off x="3144139" y="2420513"/>
            <a:ext cx="2816352" cy="2915761"/>
          </a:xfrm>
        </p:spPr>
        <p:txBody>
          <a:bodyPr/>
          <a:lstStyle>
            <a:lvl1pPr marL="227013" indent="-227013" algn="l" defTabSz="914400" rtl="0" eaLnBrk="1" latinLnBrk="0" hangingPunct="1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6032649" y="2420512"/>
            <a:ext cx="2834640" cy="2926525"/>
          </a:xfrm>
        </p:spPr>
        <p:txBody>
          <a:bodyPr/>
          <a:lstStyle>
            <a:lvl1pPr marL="227013" indent="-227013" algn="l" defTabSz="914400" rtl="0" eaLnBrk="1" latinLnBrk="0" hangingPunct="1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259937" y="5821933"/>
            <a:ext cx="8622792" cy="482614"/>
          </a:xfrm>
        </p:spPr>
        <p:txBody>
          <a:bodyPr/>
          <a:lstStyle>
            <a:lvl1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cs typeface="Arial" pitchFamily="34" charset="0"/>
              </a:rPr>
              <a:t>Email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 pitchFamily="34" charset="0"/>
                <a:hlinkClick r:id="rId2"/>
              </a:rPr>
              <a:t>GuidedImplementations@InfoTech.com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cs typeface="Arial" pitchFamily="34" charset="0"/>
              </a:rPr>
              <a:t>or call 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</a:rPr>
              <a:t>1-888-670-8889 and ask for the Guided Implementation Coordinator to book a Guided Implementation in your organization.</a:t>
            </a:r>
            <a:endParaRPr lang="en-US" dirty="0" smtClean="0"/>
          </a:p>
          <a:p>
            <a:pPr lvl="0"/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20" y="328771"/>
            <a:ext cx="857643" cy="73152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34" y="5510359"/>
            <a:ext cx="331710" cy="28292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20" y="328771"/>
            <a:ext cx="857643" cy="73152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34" y="5510359"/>
            <a:ext cx="331710" cy="2829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flipH="1">
            <a:off x="323528" y="1221621"/>
            <a:ext cx="922384" cy="84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911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6219" y="4642215"/>
            <a:ext cx="8613648" cy="320040"/>
          </a:xfr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266219" y="2931098"/>
            <a:ext cx="8613648" cy="320040"/>
          </a:xfr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6219" y="1226948"/>
            <a:ext cx="8611080" cy="320040"/>
          </a:xfrm>
          <a:solidFill>
            <a:srgbClr val="924E6B"/>
          </a:solidFill>
        </p:spPr>
        <p:txBody>
          <a:bodyPr/>
          <a:lstStyle>
            <a:lvl1pPr marL="0" indent="0">
              <a:buNone/>
              <a:defRPr lang="en-US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Three sections (Georgia, 24pt)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66219" y="1546727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66219" y="3257915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266219" y="4969032"/>
            <a:ext cx="8595360" cy="13775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487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mall 1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1455" y="3323354"/>
            <a:ext cx="8615844" cy="320040"/>
          </a:xfrm>
          <a:solidFill>
            <a:srgbClr val="D9A2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612662" y="1210647"/>
            <a:ext cx="4267532" cy="320040"/>
          </a:xfr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57727" y="1210647"/>
            <a:ext cx="4267532" cy="320040"/>
          </a:xfrm>
          <a:solidFill>
            <a:srgbClr val="924E6B"/>
          </a:solidFill>
        </p:spPr>
        <p:txBody>
          <a:bodyPr/>
          <a:lstStyle>
            <a:lvl1pPr marL="0" indent="0">
              <a:buNone/>
              <a:defRPr lang="en-US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Two small sections, one large (Georgia, 24pt)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69541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4624106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261455" y="3643394"/>
            <a:ext cx="8615844" cy="2701259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493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tivity slide - Group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76668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Activity slide – Group activity (Georgia, 24pt)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57174" y="1419476"/>
            <a:ext cx="4002004" cy="3786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872227" y="1419476"/>
            <a:ext cx="4005072" cy="378618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Put a picture, text box, or insight box here.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65703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83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tivity Slide - White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76325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Activity slide – Whiteboard (Georgia, 24pt)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872227" y="1419476"/>
            <a:ext cx="4005072" cy="3786187"/>
          </a:xfrm>
        </p:spPr>
        <p:txBody>
          <a:bodyPr/>
          <a:lstStyle/>
          <a:p>
            <a:r>
              <a:rPr lang="en-US" dirty="0" smtClean="0"/>
              <a:t>Put a picture, text box, or insight box here.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8531" r="19901" b="39093"/>
          <a:stretch/>
        </p:blipFill>
        <p:spPr>
          <a:xfrm>
            <a:off x="8102202" y="360947"/>
            <a:ext cx="796512" cy="71300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65703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57174" y="1419476"/>
            <a:ext cx="4002004" cy="3786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8531" r="19901" b="39093"/>
          <a:stretch/>
        </p:blipFill>
        <p:spPr>
          <a:xfrm>
            <a:off x="8102202" y="360947"/>
            <a:ext cx="796512" cy="71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403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ool Activity - First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entagon 14"/>
          <p:cNvSpPr/>
          <p:nvPr userDrawn="1">
            <p:custDataLst>
              <p:tags r:id="rId1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solidFill>
            <a:srgbClr val="FF3C0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– Tool (First Use) </a:t>
            </a:r>
            <a:endParaRPr lang="en-US" dirty="0"/>
          </a:p>
        </p:txBody>
      </p:sp>
      <p:sp>
        <p:nvSpPr>
          <p:cNvPr id="3" name="Pentagon 2"/>
          <p:cNvSpPr/>
          <p:nvPr>
            <p:custDataLst>
              <p:tags r:id="rId2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solidFill>
            <a:srgbClr val="FF3C0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grpSp>
        <p:nvGrpSpPr>
          <p:cNvPr id="4" name="Group 25"/>
          <p:cNvGrpSpPr/>
          <p:nvPr>
            <p:custDataLst>
              <p:tags r:id="rId3"/>
            </p:custDataLst>
          </p:nvPr>
        </p:nvGrpSpPr>
        <p:grpSpPr>
          <a:xfrm>
            <a:off x="4126861" y="5463937"/>
            <a:ext cx="875098" cy="849464"/>
            <a:chOff x="3375893" y="3714688"/>
            <a:chExt cx="815991" cy="792088"/>
          </a:xfrm>
          <a:solidFill>
            <a:schemeClr val="bg1">
              <a:lumMod val="85000"/>
            </a:schemeClr>
          </a:solidFill>
        </p:grpSpPr>
        <p:sp>
          <p:nvSpPr>
            <p:cNvPr id="5" name="Rounded Rectangle 4"/>
            <p:cNvSpPr/>
            <p:nvPr>
              <p:custDataLst>
                <p:tags r:id="rId5"/>
              </p:custDataLst>
            </p:nvPr>
          </p:nvSpPr>
          <p:spPr>
            <a:xfrm>
              <a:off x="3375893" y="3714688"/>
              <a:ext cx="815991" cy="79208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 descr="tool.wmf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8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grpFill/>
          </p:spPr>
        </p:pic>
      </p:grpSp>
      <p:sp>
        <p:nvSpPr>
          <p:cNvPr id="7" name="Rounded Rectangular Callout 6"/>
          <p:cNvSpPr/>
          <p:nvPr/>
        </p:nvSpPr>
        <p:spPr>
          <a:xfrm>
            <a:off x="793670" y="5324398"/>
            <a:ext cx="2700300" cy="989003"/>
          </a:xfrm>
          <a:prstGeom prst="wedgeRoundRectCallout">
            <a:avLst>
              <a:gd name="adj1" fmla="val 70556"/>
              <a:gd name="adj2" fmla="val 23025"/>
              <a:gd name="adj3" fmla="val 1666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333333">
                    <a:lumMod val="75000"/>
                  </a:srgbClr>
                </a:solidFill>
              </a:rPr>
              <a:t>Look for this icon at the bottom right of slides where recording data into the tool is required.</a:t>
            </a:r>
            <a:endParaRPr lang="en-US" sz="1400" dirty="0">
              <a:solidFill>
                <a:srgbClr val="333333">
                  <a:lumMod val="75000"/>
                </a:srgbClr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096265" y="5605766"/>
            <a:ext cx="3284538" cy="54927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[Worksheet Name]</a:t>
            </a:r>
            <a:endParaRPr lang="en-CA" sz="1400" b="1" dirty="0" smtClean="0">
              <a:solidFill>
                <a:srgbClr val="FFFFFF"/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386364"/>
            <a:ext cx="3917950" cy="387905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385967"/>
            <a:ext cx="3711575" cy="38798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tool.w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4221165" y="5550742"/>
            <a:ext cx="679819" cy="659323"/>
          </a:xfrm>
          <a:prstGeom prst="rect">
            <a:avLst/>
          </a:prstGeom>
        </p:spPr>
      </p:pic>
      <p:sp>
        <p:nvSpPr>
          <p:cNvPr id="21" name="Rounded Rectangular Callout 20"/>
          <p:cNvSpPr/>
          <p:nvPr userDrawn="1"/>
        </p:nvSpPr>
        <p:spPr>
          <a:xfrm>
            <a:off x="793670" y="5324398"/>
            <a:ext cx="2700300" cy="989003"/>
          </a:xfrm>
          <a:prstGeom prst="wedgeRoundRectCallout">
            <a:avLst>
              <a:gd name="adj1" fmla="val 70556"/>
              <a:gd name="adj2" fmla="val 23025"/>
              <a:gd name="adj3" fmla="val 1666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333333">
                    <a:lumMod val="75000"/>
                  </a:srgbClr>
                </a:solidFill>
              </a:rPr>
              <a:t>Look for this icon at the bottom right of slides where recording data into the tool is required.</a:t>
            </a:r>
            <a:endParaRPr lang="en-US" sz="1400" dirty="0">
              <a:solidFill>
                <a:srgbClr val="333333">
                  <a:lumMod val="75000"/>
                </a:srgbClr>
              </a:solidFill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511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agon 12"/>
          <p:cNvSpPr/>
          <p:nvPr userDrawn="1">
            <p:custDataLst>
              <p:tags r:id="rId1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solidFill>
            <a:srgbClr val="FF3C0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3" name="Pentagon 2"/>
          <p:cNvSpPr/>
          <p:nvPr>
            <p:custDataLst>
              <p:tags r:id="rId2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solidFill>
            <a:srgbClr val="FF3C0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grpSp>
        <p:nvGrpSpPr>
          <p:cNvPr id="4" name="Group 25"/>
          <p:cNvGrpSpPr/>
          <p:nvPr>
            <p:custDataLst>
              <p:tags r:id="rId3"/>
            </p:custDataLst>
          </p:nvPr>
        </p:nvGrpSpPr>
        <p:grpSpPr>
          <a:xfrm>
            <a:off x="4126861" y="5463937"/>
            <a:ext cx="875098" cy="849464"/>
            <a:chOff x="3375893" y="3714688"/>
            <a:chExt cx="815991" cy="792088"/>
          </a:xfrm>
          <a:solidFill>
            <a:schemeClr val="bg1">
              <a:lumMod val="85000"/>
            </a:schemeClr>
          </a:solidFill>
        </p:grpSpPr>
        <p:sp>
          <p:nvSpPr>
            <p:cNvPr id="5" name="Rounded Rectangle 4"/>
            <p:cNvSpPr/>
            <p:nvPr>
              <p:custDataLst>
                <p:tags r:id="rId5"/>
              </p:custDataLst>
            </p:nvPr>
          </p:nvSpPr>
          <p:spPr>
            <a:xfrm>
              <a:off x="3375893" y="3714688"/>
              <a:ext cx="815991" cy="79208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 descr="tool.wmf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8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grpFill/>
          </p:spPr>
        </p:pic>
      </p:grp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096265" y="5605766"/>
            <a:ext cx="3284538" cy="54927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[Worksheet Name]</a:t>
            </a:r>
            <a:endParaRPr lang="en-CA" sz="1400" b="1" dirty="0" smtClean="0">
              <a:solidFill>
                <a:srgbClr val="FFFFFF"/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386363"/>
            <a:ext cx="3917950" cy="387945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385967"/>
            <a:ext cx="3711575" cy="38798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tool.w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4221165" y="5550742"/>
            <a:ext cx="679819" cy="659323"/>
          </a:xfrm>
          <a:prstGeom prst="rect">
            <a:avLst/>
          </a:prstGeom>
        </p:spPr>
      </p:pic>
      <p:cxnSp>
        <p:nvCxnSpPr>
          <p:cNvPr id="20" name="Straight Connector 19"/>
          <p:cNvCxnSpPr/>
          <p:nvPr userDrawn="1"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95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178932982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103136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269227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263211"/>
            <a:ext cx="4713222" cy="383015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330428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Executive Summary (Georgia, 24pt)</a:t>
            </a:r>
            <a:endParaRPr lang="en-US" dirty="0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255868" y="4125411"/>
            <a:ext cx="8640578" cy="461665"/>
            <a:chOff x="247848" y="4125411"/>
            <a:chExt cx="8640578" cy="461665"/>
          </a:xfrm>
        </p:grpSpPr>
        <p:sp>
          <p:nvSpPr>
            <p:cNvPr id="9" name="Rectangle 8"/>
            <p:cNvSpPr/>
            <p:nvPr userDrawn="1"/>
          </p:nvSpPr>
          <p:spPr>
            <a:xfrm>
              <a:off x="247848" y="4199835"/>
              <a:ext cx="8640578" cy="312818"/>
            </a:xfrm>
            <a:prstGeom prst="rect">
              <a:avLst/>
            </a:prstGeom>
            <a:solidFill>
              <a:srgbClr val="5A7D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1400" b="1" dirty="0"/>
                <a:t>Resolution</a:t>
              </a:r>
            </a:p>
          </p:txBody>
        </p:sp>
        <p:sp>
          <p:nvSpPr>
            <p:cNvPr id="15" name="TextBox 14"/>
            <p:cNvSpPr txBox="1"/>
            <p:nvPr userDrawn="1"/>
          </p:nvSpPr>
          <p:spPr>
            <a:xfrm>
              <a:off x="8461706" y="4125411"/>
              <a:ext cx="42672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sym typeface="Wingdings" panose="05000000000000000000" pitchFamily="2" charset="2"/>
                </a:rPr>
                <a:t>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247848" y="1210905"/>
            <a:ext cx="5266944" cy="325508"/>
            <a:chOff x="277163" y="1210905"/>
            <a:chExt cx="5266944" cy="325508"/>
          </a:xfrm>
        </p:grpSpPr>
        <p:sp>
          <p:nvSpPr>
            <p:cNvPr id="13" name="Rectangle 12"/>
            <p:cNvSpPr/>
            <p:nvPr userDrawn="1"/>
          </p:nvSpPr>
          <p:spPr>
            <a:xfrm>
              <a:off x="277163" y="1210905"/>
              <a:ext cx="5266944" cy="320040"/>
            </a:xfrm>
            <a:prstGeom prst="rect">
              <a:avLst/>
            </a:prstGeom>
            <a:solidFill>
              <a:srgbClr val="A241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/>
                <a:t>Situation</a:t>
              </a:r>
              <a:endParaRPr lang="en-US" sz="1400" b="1" dirty="0"/>
            </a:p>
          </p:txBody>
        </p:sp>
        <p:sp>
          <p:nvSpPr>
            <p:cNvPr id="16" name="Isosceles Triangle 15"/>
            <p:cNvSpPr/>
            <p:nvPr userDrawn="1"/>
          </p:nvSpPr>
          <p:spPr>
            <a:xfrm>
              <a:off x="5223565" y="1254045"/>
              <a:ext cx="216694" cy="22383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5297384" y="1259414"/>
              <a:ext cx="690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924E6B"/>
                  </a:solidFill>
                </a:rPr>
                <a:t>!</a:t>
              </a:r>
              <a:endParaRPr lang="en-US" sz="1200" dirty="0">
                <a:solidFill>
                  <a:srgbClr val="924E6B"/>
                </a:solidFill>
              </a:endParaRPr>
            </a:p>
          </p:txBody>
        </p:sp>
      </p:grpSp>
      <p:grpSp>
        <p:nvGrpSpPr>
          <p:cNvPr id="24" name="Group 23"/>
          <p:cNvGrpSpPr/>
          <p:nvPr userDrawn="1"/>
        </p:nvGrpSpPr>
        <p:grpSpPr>
          <a:xfrm>
            <a:off x="247848" y="2639247"/>
            <a:ext cx="5266944" cy="369332"/>
            <a:chOff x="251520" y="2526953"/>
            <a:chExt cx="5266944" cy="369332"/>
          </a:xfrm>
        </p:grpSpPr>
        <p:sp>
          <p:nvSpPr>
            <p:cNvPr id="11" name="Rectangle 10"/>
            <p:cNvSpPr/>
            <p:nvPr userDrawn="1"/>
          </p:nvSpPr>
          <p:spPr>
            <a:xfrm>
              <a:off x="251520" y="2547450"/>
              <a:ext cx="5266944" cy="320040"/>
            </a:xfrm>
            <a:prstGeom prst="rect">
              <a:avLst/>
            </a:prstGeom>
            <a:solidFill>
              <a:srgbClr val="0076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b="1" dirty="0"/>
                <a:t>Complication</a:t>
              </a:r>
            </a:p>
          </p:txBody>
        </p:sp>
        <p:sp>
          <p:nvSpPr>
            <p:cNvPr id="18" name="TextBox 17"/>
            <p:cNvSpPr txBox="1"/>
            <p:nvPr userDrawn="1"/>
          </p:nvSpPr>
          <p:spPr>
            <a:xfrm>
              <a:off x="5177595" y="2526953"/>
              <a:ext cx="262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?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 Placeholder 19"/>
          <p:cNvSpPr>
            <a:spLocks noGrp="1"/>
          </p:cNvSpPr>
          <p:nvPr userDrawn="1">
            <p:ph type="body" sz="quarter" idx="10"/>
          </p:nvPr>
        </p:nvSpPr>
        <p:spPr>
          <a:xfrm>
            <a:off x="247848" y="1535364"/>
            <a:ext cx="5257800" cy="10789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 userDrawn="1">
            <p:ph type="body" sz="quarter" idx="11"/>
          </p:nvPr>
        </p:nvSpPr>
        <p:spPr>
          <a:xfrm>
            <a:off x="247848" y="2974004"/>
            <a:ext cx="5257800" cy="10769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 userDrawn="1">
            <p:ph type="body" sz="quarter" idx="12"/>
          </p:nvPr>
        </p:nvSpPr>
        <p:spPr>
          <a:xfrm>
            <a:off x="255868" y="4512653"/>
            <a:ext cx="8623607" cy="18084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5737241" y="1495997"/>
            <a:ext cx="3083231" cy="2523241"/>
          </a:xfr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>
              <a:defRPr lang="en-US" dirty="0">
                <a:solidFill>
                  <a:srgbClr val="333333"/>
                </a:solidFill>
              </a:defRPr>
            </a:lvl1pPr>
          </a:lstStyle>
          <a:p>
            <a:pPr marL="0" lvl="0" defTabSz="914400" latinLnBrk="0">
              <a:spcBef>
                <a:spcPct val="0"/>
              </a:spcBef>
            </a:pP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5736405" y="1210905"/>
            <a:ext cx="3084068" cy="285749"/>
            <a:chOff x="2267744" y="1844804"/>
            <a:chExt cx="3084068" cy="285749"/>
          </a:xfrm>
          <a:solidFill>
            <a:srgbClr val="FF3C0D"/>
          </a:solidFill>
        </p:grpSpPr>
        <p:sp>
          <p:nvSpPr>
            <p:cNvPr id="31" name="Round Same Side Corner Rectangle 97"/>
            <p:cNvSpPr/>
            <p:nvPr/>
          </p:nvSpPr>
          <p:spPr>
            <a:xfrm>
              <a:off x="2267744" y="1844804"/>
              <a:ext cx="3084068" cy="285749"/>
            </a:xfrm>
            <a:prstGeom prst="rect">
              <a:avLst/>
            </a:prstGeom>
            <a:solidFill>
              <a:srgbClr val="D17D0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1100" i="1" dirty="0" smtClean="0">
                  <a:solidFill>
                    <a:srgbClr val="FFFFFF"/>
                  </a:solidFill>
                  <a:latin typeface="Georgia"/>
                </a:rPr>
                <a:t>Info-Tech Insight</a:t>
              </a:r>
              <a:endParaRPr lang="en-CA" sz="1100" i="1" dirty="0">
                <a:solidFill>
                  <a:srgbClr val="FFFFFF"/>
                </a:solidFill>
                <a:latin typeface="Georgia"/>
              </a:endParaRPr>
            </a:p>
          </p:txBody>
        </p:sp>
        <p:pic>
          <p:nvPicPr>
            <p:cNvPr id="32" name="Picture 31" descr="insight-sm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94425" y="1889932"/>
              <a:ext cx="240000" cy="1800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355300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Case Study (Georgia, 24pt) </a:t>
            </a:r>
            <a:endParaRPr lang="en-CA" dirty="0"/>
          </a:p>
        </p:txBody>
      </p:sp>
      <p:pic>
        <p:nvPicPr>
          <p:cNvPr id="13" name="Picture 12" descr="case_study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39" y="1376773"/>
            <a:ext cx="1035598" cy="113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94173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/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531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C589072-7A48-44DE-BE46-1ED14F494A26}" type="datetimeFigureOut">
              <a:rPr lang="en-CA" smtClean="0"/>
              <a:t>05/09/2014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104381-3448-4AAE-A482-6D32E01B1B6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939714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sp>
        <p:nvSpPr>
          <p:cNvPr id="51" name="Text Placeholder 41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87148" y="4295384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12)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3919791" y="4307741"/>
            <a:ext cx="4436996" cy="1906138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14pt)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919791" y="3976699"/>
            <a:ext cx="269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What’s in this Section: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47639" y="3976700"/>
            <a:ext cx="1025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Sections: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749514" y="4311718"/>
            <a:ext cx="0" cy="190613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749514" y="6217856"/>
            <a:ext cx="82813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749514" y="4311718"/>
            <a:ext cx="82813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132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sp>
        <p:nvSpPr>
          <p:cNvPr id="51" name="Text Placeholder 41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87148" y="4295384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12)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3919791" y="4307741"/>
            <a:ext cx="4436996" cy="1906138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14pt)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919791" y="3976699"/>
            <a:ext cx="269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What’s in this Section: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47639" y="3976700"/>
            <a:ext cx="1025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Sections: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749514" y="4311718"/>
            <a:ext cx="0" cy="190613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749514" y="6217856"/>
            <a:ext cx="82813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749514" y="4311718"/>
            <a:ext cx="82813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292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sp>
        <p:nvSpPr>
          <p:cNvPr id="51" name="Text Placeholder 41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87148" y="4295384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12)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3919791" y="4307741"/>
            <a:ext cx="4436996" cy="1906138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14pt)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919791" y="3976699"/>
            <a:ext cx="269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What’s in this Section: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47639" y="3976700"/>
            <a:ext cx="1025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Sections: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749514" y="4311718"/>
            <a:ext cx="0" cy="190613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749514" y="6217856"/>
            <a:ext cx="82813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749514" y="4311718"/>
            <a:ext cx="82813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195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507593"/>
            <a:ext cx="4034665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26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507593"/>
            <a:ext cx="40324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7" name="Text Placeholder 41"/>
          <p:cNvSpPr>
            <a:spLocks noGrp="1"/>
          </p:cNvSpPr>
          <p:nvPr>
            <p:ph type="body" sz="quarter" idx="24" hasCustomPrompt="1"/>
          </p:nvPr>
        </p:nvSpPr>
        <p:spPr>
          <a:xfrm>
            <a:off x="249302" y="4689140"/>
            <a:ext cx="8643178" cy="1706092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</p:spTree>
    <p:extLst>
      <p:ext uri="{BB962C8B-B14F-4D97-AF65-F5344CB8AC3E}">
        <p14:creationId xmlns:p14="http://schemas.microsoft.com/office/powerpoint/2010/main" val="1836621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892896"/>
            <a:ext cx="8627997" cy="43137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190808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393847" y="1238250"/>
            <a:ext cx="1047750" cy="4360445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Infographic</a:t>
            </a:r>
            <a:r>
              <a:rPr lang="en-US" dirty="0" smtClean="0"/>
              <a:t> (Georgia, 24pt)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2208213" y="1238250"/>
            <a:ext cx="6669087" cy="5072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393847" y="5699241"/>
            <a:ext cx="1047750" cy="61107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505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I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40296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GI Slide (Georgia, 24pt)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9563" y="1204535"/>
            <a:ext cx="2834640" cy="804672"/>
          </a:xfrm>
          <a:prstGeom prst="rect">
            <a:avLst/>
          </a:prstGeo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Prior to the Guided Implementation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44139" y="1204535"/>
            <a:ext cx="2834640" cy="804672"/>
          </a:xfrm>
          <a:prstGeom prst="rect">
            <a:avLst/>
          </a:prstGeom>
          <a:solidFill>
            <a:srgbClr val="36A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During the Guided Implementation</a:t>
            </a:r>
          </a:p>
        </p:txBody>
      </p:sp>
      <p:sp>
        <p:nvSpPr>
          <p:cNvPr id="48" name="Freeform 47"/>
          <p:cNvSpPr/>
          <p:nvPr/>
        </p:nvSpPr>
        <p:spPr>
          <a:xfrm>
            <a:off x="3558827" y="1306232"/>
            <a:ext cx="331564" cy="564101"/>
          </a:xfrm>
          <a:custGeom>
            <a:avLst/>
            <a:gdLst>
              <a:gd name="connsiteX0" fmla="*/ 146416 w 331564"/>
              <a:gd name="connsiteY0" fmla="*/ 0 h 564101"/>
              <a:gd name="connsiteX1" fmla="*/ 176895 w 331564"/>
              <a:gd name="connsiteY1" fmla="*/ 0 h 564101"/>
              <a:gd name="connsiteX2" fmla="*/ 184515 w 331564"/>
              <a:gd name="connsiteY2" fmla="*/ 7620 h 564101"/>
              <a:gd name="connsiteX3" fmla="*/ 184515 w 331564"/>
              <a:gd name="connsiteY3" fmla="*/ 72684 h 564101"/>
              <a:gd name="connsiteX4" fmla="*/ 285569 w 331564"/>
              <a:gd name="connsiteY4" fmla="*/ 34770 h 564101"/>
              <a:gd name="connsiteX5" fmla="*/ 331564 w 331564"/>
              <a:gd name="connsiteY5" fmla="*/ 55668 h 564101"/>
              <a:gd name="connsiteX6" fmla="*/ 310666 w 331564"/>
              <a:gd name="connsiteY6" fmla="*/ 101663 h 564101"/>
              <a:gd name="connsiteX7" fmla="*/ 184515 w 331564"/>
              <a:gd name="connsiteY7" fmla="*/ 148993 h 564101"/>
              <a:gd name="connsiteX8" fmla="*/ 184515 w 331564"/>
              <a:gd name="connsiteY8" fmla="*/ 269997 h 564101"/>
              <a:gd name="connsiteX9" fmla="*/ 328899 w 331564"/>
              <a:gd name="connsiteY9" fmla="*/ 292866 h 564101"/>
              <a:gd name="connsiteX10" fmla="*/ 288028 w 331564"/>
              <a:gd name="connsiteY10" fmla="*/ 322560 h 564101"/>
              <a:gd name="connsiteX11" fmla="*/ 317723 w 331564"/>
              <a:gd name="connsiteY11" fmla="*/ 363432 h 564101"/>
              <a:gd name="connsiteX12" fmla="*/ 184515 w 331564"/>
              <a:gd name="connsiteY12" fmla="*/ 342334 h 564101"/>
              <a:gd name="connsiteX13" fmla="*/ 184515 w 331564"/>
              <a:gd name="connsiteY13" fmla="*/ 526856 h 564101"/>
              <a:gd name="connsiteX14" fmla="*/ 176895 w 331564"/>
              <a:gd name="connsiteY14" fmla="*/ 534476 h 564101"/>
              <a:gd name="connsiteX15" fmla="*/ 161683 w 331564"/>
              <a:gd name="connsiteY15" fmla="*/ 534476 h 564101"/>
              <a:gd name="connsiteX16" fmla="*/ 193510 w 331564"/>
              <a:gd name="connsiteY16" fmla="*/ 535639 h 564101"/>
              <a:gd name="connsiteX17" fmla="*/ 243492 w 331564"/>
              <a:gd name="connsiteY17" fmla="*/ 549288 h 564101"/>
              <a:gd name="connsiteX18" fmla="*/ 243491 w 331564"/>
              <a:gd name="connsiteY18" fmla="*/ 564101 h 564101"/>
              <a:gd name="connsiteX19" fmla="*/ 79820 w 331564"/>
              <a:gd name="connsiteY19" fmla="*/ 564101 h 564101"/>
              <a:gd name="connsiteX20" fmla="*/ 79820 w 331564"/>
              <a:gd name="connsiteY20" fmla="*/ 549288 h 564101"/>
              <a:gd name="connsiteX21" fmla="*/ 129802 w 331564"/>
              <a:gd name="connsiteY21" fmla="*/ 535639 h 564101"/>
              <a:gd name="connsiteX22" fmla="*/ 161629 w 331564"/>
              <a:gd name="connsiteY22" fmla="*/ 534476 h 564101"/>
              <a:gd name="connsiteX23" fmla="*/ 146416 w 331564"/>
              <a:gd name="connsiteY23" fmla="*/ 534476 h 564101"/>
              <a:gd name="connsiteX24" fmla="*/ 138796 w 331564"/>
              <a:gd name="connsiteY24" fmla="*/ 526856 h 564101"/>
              <a:gd name="connsiteX25" fmla="*/ 138796 w 331564"/>
              <a:gd name="connsiteY25" fmla="*/ 335093 h 564101"/>
              <a:gd name="connsiteX26" fmla="*/ 29695 w 331564"/>
              <a:gd name="connsiteY26" fmla="*/ 317813 h 564101"/>
              <a:gd name="connsiteX27" fmla="*/ 0 w 331564"/>
              <a:gd name="connsiteY27" fmla="*/ 276941 h 564101"/>
              <a:gd name="connsiteX28" fmla="*/ 40871 w 331564"/>
              <a:gd name="connsiteY28" fmla="*/ 247246 h 564101"/>
              <a:gd name="connsiteX29" fmla="*/ 138796 w 331564"/>
              <a:gd name="connsiteY29" fmla="*/ 262756 h 564101"/>
              <a:gd name="connsiteX30" fmla="*/ 138796 w 331564"/>
              <a:gd name="connsiteY30" fmla="*/ 166146 h 564101"/>
              <a:gd name="connsiteX31" fmla="*/ 37632 w 331564"/>
              <a:gd name="connsiteY31" fmla="*/ 204100 h 564101"/>
              <a:gd name="connsiteX32" fmla="*/ 58530 w 331564"/>
              <a:gd name="connsiteY32" fmla="*/ 158105 h 564101"/>
              <a:gd name="connsiteX33" fmla="*/ 12535 w 331564"/>
              <a:gd name="connsiteY33" fmla="*/ 137207 h 564101"/>
              <a:gd name="connsiteX34" fmla="*/ 138796 w 331564"/>
              <a:gd name="connsiteY34" fmla="*/ 89837 h 564101"/>
              <a:gd name="connsiteX35" fmla="*/ 138796 w 331564"/>
              <a:gd name="connsiteY35" fmla="*/ 7620 h 564101"/>
              <a:gd name="connsiteX36" fmla="*/ 146416 w 331564"/>
              <a:gd name="connsiteY36" fmla="*/ 0 h 56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31564" h="564101">
                <a:moveTo>
                  <a:pt x="146416" y="0"/>
                </a:moveTo>
                <a:lnTo>
                  <a:pt x="176895" y="0"/>
                </a:lnTo>
                <a:cubicBezTo>
                  <a:pt x="181103" y="0"/>
                  <a:pt x="184515" y="3412"/>
                  <a:pt x="184515" y="7620"/>
                </a:cubicBezTo>
                <a:lnTo>
                  <a:pt x="184515" y="72684"/>
                </a:lnTo>
                <a:lnTo>
                  <a:pt x="285569" y="34770"/>
                </a:lnTo>
                <a:lnTo>
                  <a:pt x="331564" y="55668"/>
                </a:lnTo>
                <a:lnTo>
                  <a:pt x="310666" y="101663"/>
                </a:lnTo>
                <a:lnTo>
                  <a:pt x="184515" y="148993"/>
                </a:lnTo>
                <a:lnTo>
                  <a:pt x="184515" y="269997"/>
                </a:lnTo>
                <a:lnTo>
                  <a:pt x="328899" y="292866"/>
                </a:lnTo>
                <a:lnTo>
                  <a:pt x="288028" y="322560"/>
                </a:lnTo>
                <a:lnTo>
                  <a:pt x="317723" y="363432"/>
                </a:lnTo>
                <a:lnTo>
                  <a:pt x="184515" y="342334"/>
                </a:lnTo>
                <a:lnTo>
                  <a:pt x="184515" y="526856"/>
                </a:lnTo>
                <a:cubicBezTo>
                  <a:pt x="184515" y="531064"/>
                  <a:pt x="181103" y="534476"/>
                  <a:pt x="176895" y="534476"/>
                </a:cubicBezTo>
                <a:lnTo>
                  <a:pt x="161683" y="534476"/>
                </a:lnTo>
                <a:lnTo>
                  <a:pt x="193510" y="535639"/>
                </a:lnTo>
                <a:cubicBezTo>
                  <a:pt x="222883" y="537888"/>
                  <a:pt x="243492" y="543152"/>
                  <a:pt x="243492" y="549288"/>
                </a:cubicBezTo>
                <a:lnTo>
                  <a:pt x="243491" y="564101"/>
                </a:lnTo>
                <a:lnTo>
                  <a:pt x="79820" y="564101"/>
                </a:lnTo>
                <a:lnTo>
                  <a:pt x="79820" y="549288"/>
                </a:lnTo>
                <a:cubicBezTo>
                  <a:pt x="79820" y="543152"/>
                  <a:pt x="100429" y="537888"/>
                  <a:pt x="129802" y="535639"/>
                </a:cubicBezTo>
                <a:lnTo>
                  <a:pt x="161629" y="534476"/>
                </a:lnTo>
                <a:lnTo>
                  <a:pt x="146416" y="534476"/>
                </a:lnTo>
                <a:cubicBezTo>
                  <a:pt x="142208" y="534476"/>
                  <a:pt x="138796" y="531064"/>
                  <a:pt x="138796" y="526856"/>
                </a:cubicBezTo>
                <a:lnTo>
                  <a:pt x="138796" y="335093"/>
                </a:lnTo>
                <a:lnTo>
                  <a:pt x="29695" y="317813"/>
                </a:lnTo>
                <a:lnTo>
                  <a:pt x="0" y="276941"/>
                </a:lnTo>
                <a:lnTo>
                  <a:pt x="40871" y="247246"/>
                </a:lnTo>
                <a:lnTo>
                  <a:pt x="138796" y="262756"/>
                </a:lnTo>
                <a:lnTo>
                  <a:pt x="138796" y="166146"/>
                </a:lnTo>
                <a:lnTo>
                  <a:pt x="37632" y="204100"/>
                </a:lnTo>
                <a:lnTo>
                  <a:pt x="58530" y="158105"/>
                </a:lnTo>
                <a:lnTo>
                  <a:pt x="12535" y="137207"/>
                </a:lnTo>
                <a:lnTo>
                  <a:pt x="138796" y="89837"/>
                </a:lnTo>
                <a:lnTo>
                  <a:pt x="138796" y="7620"/>
                </a:lnTo>
                <a:cubicBezTo>
                  <a:pt x="138796" y="3412"/>
                  <a:pt x="142208" y="0"/>
                  <a:pt x="146416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032649" y="1204535"/>
            <a:ext cx="2834640" cy="804672"/>
          </a:xfrm>
          <a:prstGeom prst="rect">
            <a:avLst/>
          </a:prstGeom>
          <a:solidFill>
            <a:srgbClr val="D9A2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Value &amp; Outcome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402259" y="1390418"/>
            <a:ext cx="549066" cy="385492"/>
            <a:chOff x="3843717" y="3180543"/>
            <a:chExt cx="1813617" cy="1245818"/>
          </a:xfrm>
          <a:solidFill>
            <a:schemeClr val="bg1"/>
          </a:solidFill>
        </p:grpSpPr>
        <p:sp>
          <p:nvSpPr>
            <p:cNvPr id="21" name="Rectangle 20"/>
            <p:cNvSpPr/>
            <p:nvPr/>
          </p:nvSpPr>
          <p:spPr>
            <a:xfrm>
              <a:off x="3843717" y="4074453"/>
              <a:ext cx="234669" cy="35190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238454" y="3997838"/>
              <a:ext cx="234669" cy="42852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33191" y="3892573"/>
              <a:ext cx="234669" cy="53378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27928" y="3576680"/>
              <a:ext cx="234669" cy="84968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2665" y="3180543"/>
              <a:ext cx="234669" cy="12458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3154209" y="2025863"/>
            <a:ext cx="2806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33333"/>
                </a:solidFill>
                <a:cs typeface="Arial" pitchFamily="34" charset="0"/>
              </a:rPr>
              <a:t>An Info-Tech Consulting Analyst </a:t>
            </a:r>
            <a:r>
              <a:rPr lang="en-US" sz="1200" b="1" dirty="0" smtClean="0">
                <a:solidFill>
                  <a:srgbClr val="333333"/>
                </a:solidFill>
                <a:cs typeface="Arial" pitchFamily="34" charset="0"/>
              </a:rPr>
              <a:t>will discuss </a:t>
            </a:r>
            <a:r>
              <a:rPr lang="en-US" sz="1200" b="1" dirty="0">
                <a:solidFill>
                  <a:srgbClr val="333333"/>
                </a:solidFill>
                <a:cs typeface="Arial" pitchFamily="34" charset="0"/>
              </a:rPr>
              <a:t>with you</a:t>
            </a:r>
            <a:r>
              <a:rPr lang="en-US" sz="1200" b="1" dirty="0" smtClean="0">
                <a:solidFill>
                  <a:srgbClr val="333333"/>
                </a:solidFill>
                <a:cs typeface="Arial" pitchFamily="34" charset="0"/>
              </a:rPr>
              <a:t>:</a:t>
            </a:r>
            <a:endParaRPr lang="en-US" sz="1200" b="1" dirty="0">
              <a:solidFill>
                <a:srgbClr val="333333"/>
              </a:solidFill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40866" y="2019179"/>
            <a:ext cx="2826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33333"/>
                </a:solidFill>
                <a:cs typeface="Arial" pitchFamily="34" charset="0"/>
              </a:rPr>
              <a:t>At the conclusion of the Guided Implementation call, you will have</a:t>
            </a:r>
            <a:r>
              <a:rPr lang="en-US" sz="1200" b="1" dirty="0" smtClean="0">
                <a:solidFill>
                  <a:srgbClr val="333333"/>
                </a:solidFill>
                <a:cs typeface="Arial" pitchFamily="34" charset="0"/>
              </a:rPr>
              <a:t>:</a:t>
            </a:r>
            <a:endParaRPr lang="en-US" sz="1200" b="1" dirty="0">
              <a:solidFill>
                <a:srgbClr val="333333"/>
              </a:solidFill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7174" y="5491804"/>
            <a:ext cx="8646207" cy="320040"/>
          </a:xfrm>
          <a:prstGeom prst="rect">
            <a:avLst/>
          </a:prstGeom>
          <a:solidFill>
            <a:srgbClr val="36A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 smtClean="0">
                <a:solidFill>
                  <a:srgbClr val="FFFFFF"/>
                </a:solidFill>
              </a:rPr>
              <a:t>Arrange a call now:</a:t>
            </a: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 rot="19343114">
            <a:off x="8079721" y="337681"/>
            <a:ext cx="286530" cy="702289"/>
          </a:xfrm>
          <a:custGeom>
            <a:avLst/>
            <a:gdLst>
              <a:gd name="connsiteX0" fmla="*/ 252432 w 286530"/>
              <a:gd name="connsiteY0" fmla="*/ 17456 h 702289"/>
              <a:gd name="connsiteX1" fmla="*/ 269887 w 286530"/>
              <a:gd name="connsiteY1" fmla="*/ 59599 h 702289"/>
              <a:gd name="connsiteX2" fmla="*/ 269887 w 286530"/>
              <a:gd name="connsiteY2" fmla="*/ 115944 h 702289"/>
              <a:gd name="connsiteX3" fmla="*/ 210288 w 286530"/>
              <a:gd name="connsiteY3" fmla="*/ 175543 h 702289"/>
              <a:gd name="connsiteX4" fmla="*/ 135246 w 286530"/>
              <a:gd name="connsiteY4" fmla="*/ 175543 h 702289"/>
              <a:gd name="connsiteX5" fmla="*/ 107408 w 286530"/>
              <a:gd name="connsiteY5" fmla="*/ 169922 h 702289"/>
              <a:gd name="connsiteX6" fmla="*/ 98443 w 286530"/>
              <a:gd name="connsiteY6" fmla="*/ 163878 h 702289"/>
              <a:gd name="connsiteX7" fmla="*/ 97499 w 286530"/>
              <a:gd name="connsiteY7" fmla="*/ 170341 h 702289"/>
              <a:gd name="connsiteX8" fmla="*/ 89081 w 286530"/>
              <a:gd name="connsiteY8" fmla="*/ 351864 h 702289"/>
              <a:gd name="connsiteX9" fmla="*/ 97487 w 286530"/>
              <a:gd name="connsiteY9" fmla="*/ 533122 h 702289"/>
              <a:gd name="connsiteX10" fmla="*/ 112880 w 286530"/>
              <a:gd name="connsiteY10" fmla="*/ 526746 h 702289"/>
              <a:gd name="connsiteX11" fmla="*/ 226931 w 286530"/>
              <a:gd name="connsiteY11" fmla="*/ 526746 h 702289"/>
              <a:gd name="connsiteX12" fmla="*/ 286530 w 286530"/>
              <a:gd name="connsiteY12" fmla="*/ 586345 h 702289"/>
              <a:gd name="connsiteX13" fmla="*/ 286529 w 286530"/>
              <a:gd name="connsiteY13" fmla="*/ 642690 h 702289"/>
              <a:gd name="connsiteX14" fmla="*/ 226930 w 286530"/>
              <a:gd name="connsiteY14" fmla="*/ 702289 h 702289"/>
              <a:gd name="connsiteX15" fmla="*/ 112880 w 286530"/>
              <a:gd name="connsiteY15" fmla="*/ 702289 h 702289"/>
              <a:gd name="connsiteX16" fmla="*/ 89892 w 286530"/>
              <a:gd name="connsiteY16" fmla="*/ 692767 h 702289"/>
              <a:gd name="connsiteX17" fmla="*/ 86996 w 286530"/>
              <a:gd name="connsiteY17" fmla="*/ 685776 h 702289"/>
              <a:gd name="connsiteX18" fmla="*/ 74614 w 286530"/>
              <a:gd name="connsiteY18" fmla="*/ 674751 h 702289"/>
              <a:gd name="connsiteX19" fmla="*/ 0 w 286530"/>
              <a:gd name="connsiteY19" fmla="*/ 351865 h 702289"/>
              <a:gd name="connsiteX20" fmla="*/ 97547 w 286530"/>
              <a:gd name="connsiteY20" fmla="*/ 8561 h 702289"/>
              <a:gd name="connsiteX21" fmla="*/ 107177 w 286530"/>
              <a:gd name="connsiteY21" fmla="*/ 5776 h 702289"/>
              <a:gd name="connsiteX22" fmla="*/ 107408 w 286530"/>
              <a:gd name="connsiteY22" fmla="*/ 5620 h 702289"/>
              <a:gd name="connsiteX23" fmla="*/ 108427 w 286530"/>
              <a:gd name="connsiteY23" fmla="*/ 5414 h 702289"/>
              <a:gd name="connsiteX24" fmla="*/ 122168 w 286530"/>
              <a:gd name="connsiteY24" fmla="*/ 1441 h 702289"/>
              <a:gd name="connsiteX25" fmla="*/ 121988 w 286530"/>
              <a:gd name="connsiteY25" fmla="*/ 2677 h 702289"/>
              <a:gd name="connsiteX26" fmla="*/ 135246 w 286530"/>
              <a:gd name="connsiteY26" fmla="*/ 0 h 702289"/>
              <a:gd name="connsiteX27" fmla="*/ 210288 w 286530"/>
              <a:gd name="connsiteY27" fmla="*/ 0 h 702289"/>
              <a:gd name="connsiteX28" fmla="*/ 252432 w 286530"/>
              <a:gd name="connsiteY28" fmla="*/ 17456 h 702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86530" h="702289">
                <a:moveTo>
                  <a:pt x="252432" y="17456"/>
                </a:moveTo>
                <a:cubicBezTo>
                  <a:pt x="263217" y="28241"/>
                  <a:pt x="269887" y="43141"/>
                  <a:pt x="269887" y="59599"/>
                </a:cubicBezTo>
                <a:lnTo>
                  <a:pt x="269887" y="115944"/>
                </a:lnTo>
                <a:cubicBezTo>
                  <a:pt x="269887" y="148860"/>
                  <a:pt x="243204" y="175543"/>
                  <a:pt x="210288" y="175543"/>
                </a:cubicBezTo>
                <a:lnTo>
                  <a:pt x="135246" y="175543"/>
                </a:lnTo>
                <a:cubicBezTo>
                  <a:pt x="125372" y="175543"/>
                  <a:pt x="115965" y="173542"/>
                  <a:pt x="107408" y="169922"/>
                </a:cubicBezTo>
                <a:lnTo>
                  <a:pt x="98443" y="163878"/>
                </a:lnTo>
                <a:lnTo>
                  <a:pt x="97499" y="170341"/>
                </a:lnTo>
                <a:cubicBezTo>
                  <a:pt x="91936" y="229261"/>
                  <a:pt x="89081" y="290286"/>
                  <a:pt x="89081" y="351864"/>
                </a:cubicBezTo>
                <a:lnTo>
                  <a:pt x="97487" y="533122"/>
                </a:lnTo>
                <a:lnTo>
                  <a:pt x="112880" y="526746"/>
                </a:lnTo>
                <a:lnTo>
                  <a:pt x="226931" y="526746"/>
                </a:lnTo>
                <a:cubicBezTo>
                  <a:pt x="259846" y="526746"/>
                  <a:pt x="286530" y="553429"/>
                  <a:pt x="286530" y="586345"/>
                </a:cubicBezTo>
                <a:lnTo>
                  <a:pt x="286529" y="642690"/>
                </a:lnTo>
                <a:cubicBezTo>
                  <a:pt x="286529" y="675606"/>
                  <a:pt x="259847" y="702289"/>
                  <a:pt x="226930" y="702289"/>
                </a:cubicBezTo>
                <a:lnTo>
                  <a:pt x="112880" y="702289"/>
                </a:lnTo>
                <a:cubicBezTo>
                  <a:pt x="103903" y="702289"/>
                  <a:pt x="95775" y="698650"/>
                  <a:pt x="89892" y="692767"/>
                </a:cubicBezTo>
                <a:lnTo>
                  <a:pt x="86996" y="685776"/>
                </a:lnTo>
                <a:lnTo>
                  <a:pt x="74614" y="674751"/>
                </a:lnTo>
                <a:cubicBezTo>
                  <a:pt x="30766" y="621554"/>
                  <a:pt x="0" y="497015"/>
                  <a:pt x="0" y="351865"/>
                </a:cubicBezTo>
                <a:cubicBezTo>
                  <a:pt x="0" y="182523"/>
                  <a:pt x="41876" y="41236"/>
                  <a:pt x="97547" y="8561"/>
                </a:cubicBezTo>
                <a:lnTo>
                  <a:pt x="107177" y="5776"/>
                </a:lnTo>
                <a:lnTo>
                  <a:pt x="107408" y="5620"/>
                </a:lnTo>
                <a:lnTo>
                  <a:pt x="108427" y="5414"/>
                </a:lnTo>
                <a:lnTo>
                  <a:pt x="122168" y="1441"/>
                </a:lnTo>
                <a:lnTo>
                  <a:pt x="121988" y="2677"/>
                </a:lnTo>
                <a:lnTo>
                  <a:pt x="135246" y="0"/>
                </a:lnTo>
                <a:lnTo>
                  <a:pt x="210288" y="0"/>
                </a:lnTo>
                <a:cubicBezTo>
                  <a:pt x="226746" y="0"/>
                  <a:pt x="241646" y="6671"/>
                  <a:pt x="252432" y="174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/>
          </p:nvPr>
        </p:nvSpPr>
        <p:spPr>
          <a:xfrm>
            <a:off x="283988" y="2025650"/>
            <a:ext cx="2798064" cy="3316288"/>
          </a:xfrm>
        </p:spPr>
        <p:txBody>
          <a:bodyPr/>
          <a:lstStyle>
            <a:lvl1pPr marL="227013" indent="-227013" algn="l" defTabSz="914400" rtl="0" eaLnBrk="1" latinLnBrk="0" hangingPunct="1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35"/>
          <p:cNvSpPr>
            <a:spLocks noGrp="1"/>
          </p:cNvSpPr>
          <p:nvPr>
            <p:ph type="body" sz="quarter" idx="13"/>
          </p:nvPr>
        </p:nvSpPr>
        <p:spPr>
          <a:xfrm>
            <a:off x="3144139" y="2420513"/>
            <a:ext cx="2816352" cy="2915761"/>
          </a:xfrm>
        </p:spPr>
        <p:txBody>
          <a:bodyPr/>
          <a:lstStyle>
            <a:lvl1pPr marL="227013" indent="-227013" algn="l" defTabSz="914400" rtl="0" eaLnBrk="1" latinLnBrk="0" hangingPunct="1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6032649" y="2420512"/>
            <a:ext cx="2834640" cy="2926525"/>
          </a:xfrm>
        </p:spPr>
        <p:txBody>
          <a:bodyPr/>
          <a:lstStyle>
            <a:lvl1pPr marL="227013" indent="-227013" algn="l" defTabSz="914400" rtl="0" eaLnBrk="1" latinLnBrk="0" hangingPunct="1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259937" y="5821933"/>
            <a:ext cx="8622792" cy="482614"/>
          </a:xfrm>
        </p:spPr>
        <p:txBody>
          <a:bodyPr/>
          <a:lstStyle>
            <a:lvl1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cs typeface="Arial" pitchFamily="34" charset="0"/>
              </a:rPr>
              <a:t>Email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 pitchFamily="34" charset="0"/>
                <a:hlinkClick r:id="rId2"/>
              </a:rPr>
              <a:t>GuidedImplementations@InfoTech.com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cs typeface="Arial" pitchFamily="34" charset="0"/>
              </a:rPr>
              <a:t>or call 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</a:rPr>
              <a:t>1-888-670-8889 and ask for the Guided Implementation Coordinator to book a Guided Implementation in your organization.</a:t>
            </a:r>
            <a:endParaRPr lang="en-US" dirty="0" smtClean="0"/>
          </a:p>
          <a:p>
            <a:pPr lvl="0"/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20" y="328771"/>
            <a:ext cx="857643" cy="73152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34" y="5510359"/>
            <a:ext cx="331710" cy="28292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20" y="328771"/>
            <a:ext cx="857643" cy="73152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34" y="5510359"/>
            <a:ext cx="331710" cy="2829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flipH="1">
            <a:off x="323528" y="1221621"/>
            <a:ext cx="922384" cy="84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99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6219" y="4642215"/>
            <a:ext cx="8613648" cy="320040"/>
          </a:xfr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266219" y="2931098"/>
            <a:ext cx="8613648" cy="320040"/>
          </a:xfr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6219" y="1226948"/>
            <a:ext cx="8611080" cy="320040"/>
          </a:xfrm>
          <a:solidFill>
            <a:srgbClr val="924E6B"/>
          </a:solidFill>
        </p:spPr>
        <p:txBody>
          <a:bodyPr/>
          <a:lstStyle>
            <a:lvl1pPr marL="0" indent="0">
              <a:buNone/>
              <a:defRPr lang="en-US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Three sections (Georgia, 24pt)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66219" y="1546727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66219" y="3257915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266219" y="4969032"/>
            <a:ext cx="8595360" cy="13775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219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40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23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Relationship Id="rId22" Type="http://schemas.openxmlformats.org/officeDocument/2006/relationships/slideLayout" Target="../slideLayouts/slideLayout4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slideLayout" Target="../slideLayouts/slideLayout60.xml"/><Relationship Id="rId26" Type="http://schemas.openxmlformats.org/officeDocument/2006/relationships/theme" Target="../theme/theme3.xml"/><Relationship Id="rId3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63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5" Type="http://schemas.openxmlformats.org/officeDocument/2006/relationships/slideLayout" Target="../slideLayouts/slideLayout67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20" Type="http://schemas.openxmlformats.org/officeDocument/2006/relationships/slideLayout" Target="../slideLayouts/slideLayout62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24" Type="http://schemas.openxmlformats.org/officeDocument/2006/relationships/slideLayout" Target="../slideLayouts/slideLayout66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23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52.xml"/><Relationship Id="rId19" Type="http://schemas.openxmlformats.org/officeDocument/2006/relationships/slideLayout" Target="../slideLayouts/slideLayout61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Relationship Id="rId22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dirty="0" smtClean="0">
                <a:solidFill>
                  <a:srgbClr val="FFFFFF"/>
                </a:solidFill>
              </a:rPr>
              <a:t>Info-Tech Research Group</a:t>
            </a:r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66700" marR="0" lv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Info-Tech Research Group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23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23" r:id="rId2"/>
    <p:sldLayoutId id="2147483699" r:id="rId3"/>
    <p:sldLayoutId id="2147483702" r:id="rId4"/>
    <p:sldLayoutId id="2147483706" r:id="rId5"/>
    <p:sldLayoutId id="2147483721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24" r:id="rId13"/>
    <p:sldLayoutId id="2147483725" r:id="rId14"/>
    <p:sldLayoutId id="2147483716" r:id="rId15"/>
    <p:sldLayoutId id="2147483717" r:id="rId16"/>
    <p:sldLayoutId id="2147483718" r:id="rId17"/>
    <p:sldLayoutId id="2147483720" r:id="rId18"/>
    <p:sldLayoutId id="2147483809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dirty="0" smtClean="0">
                <a:solidFill>
                  <a:srgbClr val="FFFFFF"/>
                </a:solidFill>
              </a:rPr>
              <a:t>Info-Tech Research Group</a:t>
            </a:r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66700" marR="0" lv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Info-Tech Research Group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7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  <p:sldLayoutId id="2147483748" r:id="rId18"/>
    <p:sldLayoutId id="2147483749" r:id="rId19"/>
    <p:sldLayoutId id="2147483750" r:id="rId20"/>
    <p:sldLayoutId id="2147483751" r:id="rId21"/>
    <p:sldLayoutId id="2147483752" r:id="rId22"/>
    <p:sldLayoutId id="2147483753" r:id="rId2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dirty="0" smtClean="0">
                <a:solidFill>
                  <a:srgbClr val="FFFFFF"/>
                </a:solidFill>
              </a:rPr>
              <a:t>Info-Tech Research Group</a:t>
            </a:r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66700" marR="0" lv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Info-Tech Research Group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35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  <p:sldLayoutId id="2147483773" r:id="rId18"/>
    <p:sldLayoutId id="2147483774" r:id="rId19"/>
    <p:sldLayoutId id="2147483775" r:id="rId20"/>
    <p:sldLayoutId id="2147483776" r:id="rId21"/>
    <p:sldLayoutId id="2147483778" r:id="rId22"/>
    <p:sldLayoutId id="2147483779" r:id="rId23"/>
    <p:sldLayoutId id="2147483780" r:id="rId24"/>
    <p:sldLayoutId id="2147483810" r:id="rId2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infotech.com/research/ss/establish-a-service-based-costing-model/storyboard-establish-a-service-based-costing-model?utm_source=SS_Sample&amp;utm_medium=Collateral&amp;utm_campaign=Collatera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s/establish-a-service-based-costing-model/storyboard-establish-a-service-based-costing-model?utm_source=SS_Sample&amp;utm_medium=Collateral&amp;utm_campaign=Collatera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s/establish-a-service-based-costing-model/storyboard-establish-a-service-based-costing-model?utm_source=SS_Sample&amp;utm_medium=Collateral&amp;utm_campaign=Collatera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s/establish-a-service-based-costing-model/storyboard-establish-a-service-based-costing-model?utm_source=SS_Sample&amp;utm_medium=Collateral&amp;utm_campaign=Collateral" TargetMode="External"/><Relationship Id="rId7" Type="http://schemas.openxmlformats.org/officeDocument/2006/relationships/image" Target="../media/image13.png"/><Relationship Id="rId2" Type="http://schemas.openxmlformats.org/officeDocument/2006/relationships/hyperlink" Target="http://www.infotech.com/" TargetMode="External"/><Relationship Id="rId1" Type="http://schemas.openxmlformats.org/officeDocument/2006/relationships/slideLayout" Target="../slideLayouts/slideLayout67.xml"/><Relationship Id="rId6" Type="http://schemas.openxmlformats.org/officeDocument/2006/relationships/image" Target="../media/image12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s/establish-a-service-based-costing-model/storyboard-establish-a-service-based-costing-model?utm_source=SS_Sample&amp;utm_medium=Collateral&amp;utm_campaign=Collater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infotech.com/research/ss/establish-a-service-based-costing-model/storyboard-establish-a-service-based-costing-model?utm_source=SS_Sample&amp;utm_medium=Collateral&amp;utm_campaign=Collateral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fotech.com/research/ss/establish-a-service-based-costing-model/storyboard-establish-a-service-based-costing-model?utm_source=SS_Sample&amp;utm_medium=Collateral&amp;utm_campaign=Collateral" TargetMode="External"/><Relationship Id="rId3" Type="http://schemas.openxmlformats.org/officeDocument/2006/relationships/hyperlink" Target="mailto:GuidedImplementations@InfoTech.com?subject=EstablishSBCModel%20-%20GI%20intro" TargetMode="External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workshopbooking@infotech.com" TargetMode="External"/><Relationship Id="rId5" Type="http://schemas.openxmlformats.org/officeDocument/2006/relationships/image" Target="../media/image15.png"/><Relationship Id="rId10" Type="http://schemas.openxmlformats.org/officeDocument/2006/relationships/image" Target="../media/image13.png"/><Relationship Id="rId4" Type="http://schemas.openxmlformats.org/officeDocument/2006/relationships/image" Target="../media/image14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hyperlink" Target="http://www.infotech.com/research/ss/establish-a-service-based-costing-model/storyboard-establish-a-service-based-costing-model?utm_source=SS_Sample&amp;utm_medium=Collateral&amp;utm_campaign=Collatera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s/establish-a-service-based-costing-model/storyboard-establish-a-service-based-costing-model?utm_source=SS_Sample&amp;utm_medium=Collateral&amp;utm_campaign=Collatera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s/establish-a-service-based-costing-model/storyboard-establish-a-service-based-costing-model?utm_source=SS_Sample&amp;utm_medium=Collateral&amp;utm_campaign=Collatera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s/establish-a-service-based-costing-model/storyboard-establish-a-service-based-costing-model?utm_source=SS_Sample&amp;utm_medium=Collateral&amp;utm_campaign=Collatera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CA" dirty="0" smtClean="0"/>
              <a:t>Establish </a:t>
            </a:r>
            <a:r>
              <a:rPr lang="en-CA" dirty="0"/>
              <a:t>a </a:t>
            </a:r>
            <a:r>
              <a:rPr lang="en-CA" dirty="0" smtClean="0"/>
              <a:t>Service-Based </a:t>
            </a:r>
            <a:r>
              <a:rPr lang="en-CA" dirty="0"/>
              <a:t>Costing Model</a:t>
            </a:r>
            <a:endParaRPr lang="en-CA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CA" dirty="0"/>
              <a:t>Not knowing your costs is </a:t>
            </a:r>
            <a:r>
              <a:rPr lang="en-CA" dirty="0" smtClean="0"/>
              <a:t>an expense </a:t>
            </a:r>
            <a:r>
              <a:rPr lang="en-CA" dirty="0"/>
              <a:t>you can’t </a:t>
            </a:r>
            <a:r>
              <a:rPr lang="en-CA" dirty="0" smtClean="0"/>
              <a:t>afford.</a:t>
            </a:r>
            <a:endParaRPr lang="en-CA" dirty="0"/>
          </a:p>
          <a:p>
            <a:endParaRPr lang="en-CA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5402461"/>
            <a:ext cx="9144000" cy="1455539"/>
            <a:chOff x="0" y="5402461"/>
            <a:chExt cx="9144000" cy="1455539"/>
          </a:xfrm>
        </p:grpSpPr>
        <p:pic>
          <p:nvPicPr>
            <p:cNvPr id="6" name="Picture 5" descr="sample-titlebar-itrgNEW.gif">
              <a:hlinkClick r:id="rId2"/>
            </p:cNvPr>
            <p:cNvPicPr>
              <a:picLocks noChangeAspect="1"/>
            </p:cNvPicPr>
            <p:nvPr/>
          </p:nvPicPr>
          <p:blipFill>
            <a:blip r:embed="rId3" cstate="print"/>
            <a:srcRect b="40634"/>
            <a:stretch>
              <a:fillRect/>
            </a:stretch>
          </p:blipFill>
          <p:spPr>
            <a:xfrm>
              <a:off x="0" y="5402461"/>
              <a:ext cx="9144000" cy="864096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0" y="6266557"/>
              <a:ext cx="9144000" cy="591443"/>
              <a:chOff x="0" y="6266557"/>
              <a:chExt cx="9144000" cy="591443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0" y="6266557"/>
                <a:ext cx="7308304" cy="5914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4625" algn="r"/>
                <a: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Info-Tech's products and services combine actionable insight and relevant advice with ready-to-use tools</a:t>
                </a:r>
                <a:b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</a:br>
                <a: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and templates that cover the full spectrum of IT concerns.© 1997 - 2014 Info-Tech Research Group</a:t>
                </a:r>
                <a:endParaRPr lang="en-CA" sz="8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308304" y="6266557"/>
                <a:ext cx="1835696" cy="5914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pic>
            <p:nvPicPr>
              <p:cNvPr id="11" name="Picture 10" descr="itrg-logo-blue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7529512" y="6360368"/>
                <a:ext cx="1400175" cy="3810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2310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solidFill>
            <a:srgbClr val="5A7D5C"/>
          </a:solidFill>
        </p:spPr>
        <p:txBody>
          <a:bodyPr/>
          <a:lstStyle/>
          <a:p>
            <a:r>
              <a:rPr lang="en-US" dirty="0" smtClean="0"/>
              <a:t>What You Will Achieve in this Section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solidFill>
            <a:srgbClr val="A24130"/>
          </a:solidFill>
        </p:spPr>
        <p:txBody>
          <a:bodyPr/>
          <a:lstStyle/>
          <a:p>
            <a:r>
              <a:rPr lang="en-US" dirty="0" smtClean="0"/>
              <a:t>Insight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1: Make The Case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Don’t begin without a </a:t>
            </a:r>
            <a:r>
              <a:rPr lang="en-US" dirty="0" smtClean="0"/>
              <a:t>purpose.</a:t>
            </a:r>
            <a:endParaRPr lang="en-US" dirty="0"/>
          </a:p>
          <a:p>
            <a:r>
              <a:rPr lang="en-US" dirty="0" smtClean="0"/>
              <a:t>Know </a:t>
            </a:r>
            <a:r>
              <a:rPr lang="en-US" dirty="0"/>
              <a:t>how you intend to make use of your service-based costing results before your begin; if there is no clear purpose, it will be a waste of </a:t>
            </a:r>
            <a:r>
              <a:rPr lang="en-US" dirty="0" smtClean="0"/>
              <a:t>time.</a:t>
            </a:r>
            <a:endParaRPr lang="en-US" dirty="0"/>
          </a:p>
          <a:p>
            <a:r>
              <a:rPr lang="en-US" dirty="0" smtClean="0"/>
              <a:t>Service-based </a:t>
            </a:r>
            <a:r>
              <a:rPr lang="en-US" dirty="0"/>
              <a:t>costing is complex, </a:t>
            </a:r>
            <a:r>
              <a:rPr lang="en-US" dirty="0" smtClean="0"/>
              <a:t>difficult, </a:t>
            </a:r>
            <a:r>
              <a:rPr lang="en-US" dirty="0"/>
              <a:t>and </a:t>
            </a:r>
            <a:r>
              <a:rPr lang="en-US" dirty="0" smtClean="0"/>
              <a:t>lengthy.</a:t>
            </a:r>
            <a:endParaRPr lang="en-US" dirty="0"/>
          </a:p>
          <a:p>
            <a:r>
              <a:rPr lang="en-US" dirty="0" smtClean="0"/>
              <a:t>Service-based costing </a:t>
            </a:r>
            <a:r>
              <a:rPr lang="en-US" dirty="0"/>
              <a:t>requires a serious commitment in order to do it </a:t>
            </a:r>
            <a:r>
              <a:rPr lang="en-US" dirty="0" smtClean="0"/>
              <a:t>right.</a:t>
            </a:r>
            <a:endParaRPr lang="en-US" dirty="0"/>
          </a:p>
          <a:p>
            <a:r>
              <a:rPr lang="en-US" dirty="0"/>
              <a:t>Service-based costing is useful to achieve certain objectives, </a:t>
            </a:r>
            <a:r>
              <a:rPr lang="en-US" dirty="0" smtClean="0"/>
              <a:t>but it </a:t>
            </a:r>
            <a:r>
              <a:rPr lang="en-US" dirty="0"/>
              <a:t>is not a panacea for all costing </a:t>
            </a:r>
            <a:r>
              <a:rPr lang="en-US" dirty="0" smtClean="0"/>
              <a:t>woes.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opportunities service-based costing can </a:t>
            </a:r>
            <a:r>
              <a:rPr lang="en-US" dirty="0" smtClean="0"/>
              <a:t>afford will be defined.</a:t>
            </a:r>
          </a:p>
          <a:p>
            <a:r>
              <a:rPr lang="en-US" dirty="0" smtClean="0"/>
              <a:t>Differences between SBC and traditional costing will be highlighted.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challenges of service-based </a:t>
            </a:r>
            <a:r>
              <a:rPr lang="en-US" dirty="0" smtClean="0"/>
              <a:t>costing will be explained.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66219" y="4969032"/>
            <a:ext cx="8595360" cy="1377523"/>
          </a:xfrm>
        </p:spPr>
        <p:txBody>
          <a:bodyPr/>
          <a:lstStyle/>
          <a:p>
            <a:r>
              <a:rPr lang="en-US" dirty="0" smtClean="0"/>
              <a:t>None for this section.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1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060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74320" y="1217550"/>
            <a:ext cx="8595360" cy="320040"/>
          </a:xfrm>
          <a:prstGeom prst="rect">
            <a:avLst/>
          </a:prstGeom>
          <a:solidFill>
            <a:srgbClr val="A241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CA" sz="1400" b="1" dirty="0">
                <a:solidFill>
                  <a:srgbClr val="FFFFFF"/>
                </a:solidFill>
              </a:rPr>
              <a:t>Defining </a:t>
            </a:r>
            <a:r>
              <a:rPr lang="en-CA" sz="1400" b="1" dirty="0" smtClean="0">
                <a:solidFill>
                  <a:srgbClr val="FFFFFF"/>
                </a:solidFill>
              </a:rPr>
              <a:t>Service-Based Costing</a:t>
            </a: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81309" y="3704930"/>
            <a:ext cx="3886200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</a:rPr>
              <a:t>…To Deliver Valuable Services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4320" y="3704930"/>
            <a:ext cx="3886200" cy="320040"/>
          </a:xfrm>
          <a:prstGeom prst="rect">
            <a:avLst/>
          </a:prstGeo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FFFFFF"/>
                </a:solidFill>
              </a:rPr>
              <a:t>IT Departments Incur Costs…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Translate costs into value with service-based costing </a:t>
            </a:r>
            <a:r>
              <a:rPr lang="en-US" dirty="0" smtClean="0"/>
              <a:t>(SBC</a:t>
            </a:r>
            <a:r>
              <a:rPr lang="en-US" dirty="0"/>
              <a:t>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273780" y="4079631"/>
            <a:ext cx="3886200" cy="2083727"/>
          </a:xfrm>
        </p:spPr>
        <p:txBody>
          <a:bodyPr anchor="t"/>
          <a:lstStyle/>
          <a:p>
            <a:r>
              <a:rPr lang="en-US" dirty="0"/>
              <a:t>Hardware</a:t>
            </a:r>
          </a:p>
          <a:p>
            <a:r>
              <a:rPr lang="en-US" dirty="0"/>
              <a:t>Software</a:t>
            </a:r>
          </a:p>
          <a:p>
            <a:r>
              <a:rPr lang="en-US" dirty="0" smtClean="0"/>
              <a:t>Third-Party </a:t>
            </a:r>
            <a:r>
              <a:rPr lang="en-US" dirty="0"/>
              <a:t>Services</a:t>
            </a:r>
          </a:p>
          <a:p>
            <a:r>
              <a:rPr lang="en-US" dirty="0"/>
              <a:t>Labor</a:t>
            </a:r>
          </a:p>
          <a:p>
            <a:r>
              <a:rPr lang="en-US" dirty="0"/>
              <a:t>Resources</a:t>
            </a:r>
          </a:p>
          <a:p>
            <a:r>
              <a:rPr lang="en-US" dirty="0"/>
              <a:t>Property</a:t>
            </a:r>
          </a:p>
          <a:p>
            <a:r>
              <a:rPr lang="en-US" dirty="0"/>
              <a:t>Administration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274320" y="1572286"/>
            <a:ext cx="8595360" cy="1706092"/>
          </a:xfrm>
        </p:spPr>
        <p:txBody>
          <a:bodyPr/>
          <a:lstStyle/>
          <a:p>
            <a:r>
              <a:rPr lang="en-US" dirty="0"/>
              <a:t>Service-based costing looks at the output </a:t>
            </a:r>
            <a:r>
              <a:rPr lang="en-US" dirty="0" smtClean="0"/>
              <a:t>provided </a:t>
            </a:r>
            <a:r>
              <a:rPr lang="en-US" dirty="0"/>
              <a:t>by a service and traces the costs </a:t>
            </a:r>
            <a:r>
              <a:rPr lang="en-US" dirty="0" smtClean="0"/>
              <a:t>incurred </a:t>
            </a:r>
            <a:r>
              <a:rPr lang="en-US" dirty="0"/>
              <a:t>to produce a single unit </a:t>
            </a:r>
            <a:r>
              <a:rPr lang="en-US" dirty="0" smtClean="0"/>
              <a:t>of output. </a:t>
            </a:r>
            <a:r>
              <a:rPr lang="en-US" dirty="0"/>
              <a:t>E.g. The cost to manage a single desktop computer.</a:t>
            </a:r>
          </a:p>
          <a:p>
            <a:r>
              <a:rPr lang="en-US" dirty="0"/>
              <a:t>SBC incorporates all costs necessary to produce that service, including:</a:t>
            </a:r>
          </a:p>
          <a:p>
            <a:pPr lvl="1"/>
            <a:r>
              <a:rPr lang="en-US" dirty="0"/>
              <a:t>Direct costs</a:t>
            </a:r>
          </a:p>
          <a:p>
            <a:pPr lvl="1"/>
            <a:r>
              <a:rPr lang="en-US" dirty="0"/>
              <a:t>Shared costs</a:t>
            </a:r>
          </a:p>
          <a:p>
            <a:pPr lvl="1"/>
            <a:r>
              <a:rPr lang="en-US" dirty="0"/>
              <a:t>Overhead</a:t>
            </a:r>
          </a:p>
          <a:p>
            <a:r>
              <a:rPr lang="en-US" dirty="0"/>
              <a:t>The total expenditure </a:t>
            </a:r>
            <a:r>
              <a:rPr lang="en-US" dirty="0" smtClean="0"/>
              <a:t>towards IT is </a:t>
            </a:r>
            <a:r>
              <a:rPr lang="en-US" dirty="0"/>
              <a:t>accounted </a:t>
            </a:r>
            <a:r>
              <a:rPr lang="en-US" dirty="0" smtClean="0"/>
              <a:t>for </a:t>
            </a:r>
            <a:r>
              <a:rPr lang="en-US" dirty="0"/>
              <a:t>in the total cost of all </a:t>
            </a:r>
            <a:r>
              <a:rPr lang="en-US" dirty="0" smtClean="0"/>
              <a:t>IT </a:t>
            </a:r>
            <a:r>
              <a:rPr lang="en-US" dirty="0"/>
              <a:t>services delivered.</a:t>
            </a:r>
            <a:endParaRPr lang="en-US" strike="sngStrike" dirty="0"/>
          </a:p>
        </p:txBody>
      </p:sp>
      <p:sp>
        <p:nvSpPr>
          <p:cNvPr id="18" name="Chevron 17"/>
          <p:cNvSpPr/>
          <p:nvPr/>
        </p:nvSpPr>
        <p:spPr>
          <a:xfrm>
            <a:off x="4345473" y="3567678"/>
            <a:ext cx="457200" cy="640080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333333"/>
              </a:solidFill>
            </a:endParaRP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981309" y="4079631"/>
            <a:ext cx="3886200" cy="2083727"/>
          </a:xfrm>
        </p:spPr>
        <p:txBody>
          <a:bodyPr anchor="t"/>
          <a:lstStyle/>
          <a:p>
            <a:r>
              <a:rPr lang="en-US" dirty="0" smtClean="0"/>
              <a:t>Business-facing IT Services</a:t>
            </a:r>
          </a:p>
          <a:p>
            <a:pPr lvl="1"/>
            <a:r>
              <a:rPr lang="en-US" dirty="0" smtClean="0"/>
              <a:t>Help Desk Service</a:t>
            </a:r>
          </a:p>
          <a:p>
            <a:pPr lvl="1"/>
            <a:r>
              <a:rPr lang="en-US" dirty="0" smtClean="0"/>
              <a:t>Email Service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Internal IT Services</a:t>
            </a:r>
          </a:p>
          <a:p>
            <a:pPr lvl="1"/>
            <a:r>
              <a:rPr lang="en-US" dirty="0" smtClean="0"/>
              <a:t>Network Service</a:t>
            </a:r>
          </a:p>
          <a:p>
            <a:pPr lvl="1"/>
            <a:r>
              <a:rPr lang="en-US" dirty="0" smtClean="0"/>
              <a:t>Virtualization Service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2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72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Info-Tech Research Group Helps IT Professionals To:</a:t>
            </a:r>
            <a:endParaRPr lang="en-CA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 bwMode="auto">
          <a:xfrm>
            <a:off x="0" y="3789040"/>
            <a:ext cx="9144000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en-CA" b="1" dirty="0" smtClean="0">
                <a:latin typeface="+mn-lt"/>
              </a:rPr>
              <a:t>Sign up for free trial membership to get practical</a:t>
            </a:r>
          </a:p>
          <a:p>
            <a:pPr lvl="0" eaLnBrk="0" hangingPunct="0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en-CA" b="1" dirty="0" smtClean="0">
                <a:latin typeface="+mn-lt"/>
              </a:rPr>
              <a:t>solutions for your IT challenges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 bwMode="auto">
          <a:xfrm>
            <a:off x="6672262" y="6097434"/>
            <a:ext cx="2246697" cy="32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r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b="1" dirty="0" smtClean="0">
                <a:latin typeface="+mn-lt"/>
                <a:hlinkClick r:id="rId2"/>
              </a:rPr>
              <a:t>www.infotech.com</a:t>
            </a:r>
            <a:endParaRPr kumimoji="0" lang="en-C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green_button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71738" y="4476933"/>
            <a:ext cx="4200525" cy="6191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7176" y="1628800"/>
            <a:ext cx="30186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Quickly get up to speed</a:t>
            </a:r>
            <a:br>
              <a:rPr lang="en-CA" sz="1400" dirty="0" smtClean="0"/>
            </a:br>
            <a:r>
              <a:rPr lang="en-CA" sz="1400" dirty="0" smtClean="0"/>
              <a:t>with new technologies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Make the right technology</a:t>
            </a:r>
            <a:br>
              <a:rPr lang="en-CA" sz="1400" dirty="0" smtClean="0"/>
            </a:br>
            <a:r>
              <a:rPr lang="en-CA" sz="1400" dirty="0" smtClean="0"/>
              <a:t>purchasing decisions – fast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Deliver critical IT</a:t>
            </a:r>
            <a:br>
              <a:rPr lang="en-CA" sz="1400" dirty="0" smtClean="0"/>
            </a:br>
            <a:r>
              <a:rPr lang="en-CA" sz="1400" dirty="0" smtClean="0"/>
              <a:t>projects, on time and</a:t>
            </a:r>
            <a:br>
              <a:rPr lang="en-CA" sz="1400" dirty="0" smtClean="0"/>
            </a:br>
            <a:r>
              <a:rPr lang="en-CA" sz="1400" dirty="0" smtClean="0"/>
              <a:t>within budget</a:t>
            </a:r>
          </a:p>
          <a:p>
            <a:endParaRPr lang="en-CA" sz="1400" dirty="0"/>
          </a:p>
        </p:txBody>
      </p:sp>
      <p:sp>
        <p:nvSpPr>
          <p:cNvPr id="9" name="Rectangle 8"/>
          <p:cNvSpPr/>
          <p:nvPr/>
        </p:nvSpPr>
        <p:spPr>
          <a:xfrm>
            <a:off x="3095836" y="1628800"/>
            <a:ext cx="30186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Manage business expectations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Justify IT spending and</a:t>
            </a:r>
            <a:br>
              <a:rPr lang="en-CA" sz="1400" dirty="0" smtClean="0"/>
            </a:br>
            <a:r>
              <a:rPr lang="en-CA" sz="1400" dirty="0" smtClean="0"/>
              <a:t>prove the value of IT</a:t>
            </a:r>
            <a:r>
              <a:rPr lang="en-CA" sz="1400" dirty="0"/>
              <a:t/>
            </a:r>
            <a:br>
              <a:rPr lang="en-CA" sz="1400" dirty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Train IT staff and effectively</a:t>
            </a:r>
            <a:br>
              <a:rPr lang="en-CA" sz="1400" dirty="0" smtClean="0"/>
            </a:br>
            <a:r>
              <a:rPr lang="en-CA" sz="1400" dirty="0" smtClean="0"/>
              <a:t>manage an IT department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4294967295"/>
          </p:nvPr>
        </p:nvSpPr>
        <p:spPr>
          <a:xfrm>
            <a:off x="2215390" y="5233017"/>
            <a:ext cx="4713221" cy="82576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 algn="ctr">
              <a:defRPr/>
            </a:pPr>
            <a:r>
              <a:rPr lang="en-CA" dirty="0" smtClean="0"/>
              <a:t>“Info-Tech helps me to be proactive instead of reactive –</a:t>
            </a:r>
            <a:br>
              <a:rPr lang="en-CA" dirty="0" smtClean="0"/>
            </a:br>
            <a:r>
              <a:rPr lang="en-CA" dirty="0" smtClean="0"/>
              <a:t>a cardinal rule in a stable and leading edge IT environment.</a:t>
            </a:r>
          </a:p>
          <a:p>
            <a:pPr lvl="1" algn="ctr">
              <a:buNone/>
              <a:defRPr/>
            </a:pPr>
            <a:r>
              <a:rPr lang="en-CA" dirty="0" smtClean="0"/>
              <a:t>- ARCS Commercial Mortgage Co., LP</a:t>
            </a:r>
            <a:endParaRPr lang="en-US" dirty="0" smtClean="0"/>
          </a:p>
        </p:txBody>
      </p:sp>
      <p:pic>
        <p:nvPicPr>
          <p:cNvPr id="15" name="Picture 14" descr="report_thumbnail-itr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12731" y="1578285"/>
            <a:ext cx="2454020" cy="2138747"/>
          </a:xfrm>
          <a:prstGeom prst="rect">
            <a:avLst/>
          </a:prstGeom>
        </p:spPr>
      </p:pic>
      <p:sp>
        <p:nvSpPr>
          <p:cNvPr id="20" name="Text Placeholder 3"/>
          <p:cNvSpPr txBox="1">
            <a:spLocks/>
          </p:cNvSpPr>
          <p:nvPr/>
        </p:nvSpPr>
        <p:spPr bwMode="auto">
          <a:xfrm>
            <a:off x="287524" y="6097434"/>
            <a:ext cx="2762784" cy="3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l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200" b="1" dirty="0" smtClean="0">
                <a:latin typeface="+mn-lt"/>
              </a:rPr>
              <a:t>Toll Free: 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1-888-670-8889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027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 descr="itrg-logo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511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Link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http://www.infotech.com/research/ss/establish-a-service-based-costing-model/storyboard-establish-a-service-based-costing-model?utm_source=SS_Sample&amp;utm_medium=Collateral&amp;utm_campaign=Collateral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Add to storyboard link from storyboard page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2865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understanding of the problem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CIO with IT budgets &lt;$20M, all industries</a:t>
            </a:r>
          </a:p>
          <a:p>
            <a:r>
              <a:rPr lang="en-US" dirty="0"/>
              <a:t>IT Finance Head</a:t>
            </a: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4835435" y="1607231"/>
            <a:ext cx="4131011" cy="1775161"/>
          </a:xfrm>
        </p:spPr>
        <p:txBody>
          <a:bodyPr/>
          <a:lstStyle/>
          <a:p>
            <a:r>
              <a:rPr lang="en-US" dirty="0" smtClean="0"/>
              <a:t>Define the relevance of service-based costing to your organization.</a:t>
            </a:r>
            <a:endParaRPr lang="en-US" dirty="0"/>
          </a:p>
          <a:p>
            <a:r>
              <a:rPr lang="en-US" dirty="0" smtClean="0"/>
              <a:t>Identify your current service-based costing needs and level of maturity.</a:t>
            </a:r>
          </a:p>
          <a:p>
            <a:r>
              <a:rPr lang="en-US" dirty="0" smtClean="0"/>
              <a:t>Improve your service-based costing capability.</a:t>
            </a:r>
          </a:p>
          <a:p>
            <a:r>
              <a:rPr lang="en-US" dirty="0" smtClean="0"/>
              <a:t>Determine </a:t>
            </a:r>
            <a:r>
              <a:rPr lang="en-US" dirty="0"/>
              <a:t>the cost of your IT services.</a:t>
            </a:r>
          </a:p>
          <a:p>
            <a:r>
              <a:rPr lang="en-US" dirty="0"/>
              <a:t>Use costing information to drive business value.</a:t>
            </a:r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/>
              <a:t>CFO</a:t>
            </a:r>
          </a:p>
          <a:p>
            <a:r>
              <a:rPr lang="en-US" dirty="0" smtClean="0"/>
              <a:t>IT Financial Analyst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Recognize how IT investments </a:t>
            </a:r>
            <a:r>
              <a:rPr lang="en-US" dirty="0" smtClean="0"/>
              <a:t>are </a:t>
            </a:r>
            <a:r>
              <a:rPr lang="en-US" dirty="0"/>
              <a:t>deployed to support business services.</a:t>
            </a:r>
          </a:p>
          <a:p>
            <a:r>
              <a:rPr lang="en-US" dirty="0"/>
              <a:t>Allocate IT costs fairly across IT services</a:t>
            </a:r>
            <a:r>
              <a:rPr lang="en-US" dirty="0" smtClean="0"/>
              <a:t>.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8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654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While IT </a:t>
            </a:r>
            <a:r>
              <a:rPr lang="en-US" dirty="0"/>
              <a:t>departments provide valuable services to their organizations, </a:t>
            </a:r>
            <a:r>
              <a:rPr lang="en-US" dirty="0" smtClean="0"/>
              <a:t>it </a:t>
            </a:r>
            <a:r>
              <a:rPr lang="en-US" dirty="0"/>
              <a:t>is frequently unclear </a:t>
            </a:r>
            <a:r>
              <a:rPr lang="en-US" dirty="0" smtClean="0"/>
              <a:t>how </a:t>
            </a:r>
            <a:r>
              <a:rPr lang="en-US" dirty="0"/>
              <a:t>much these services cost. </a:t>
            </a:r>
            <a:r>
              <a:rPr lang="en-US" dirty="0" smtClean="0"/>
              <a:t>CIOs </a:t>
            </a:r>
            <a:r>
              <a:rPr lang="en-US" dirty="0"/>
              <a:t>often find themselves in a position where they cannot articulate exactly how much it costs to deliver a given service in order to justify the service’s value.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IT capital </a:t>
            </a:r>
            <a:r>
              <a:rPr lang="en-US" dirty="0" smtClean="0"/>
              <a:t>and </a:t>
            </a:r>
            <a:r>
              <a:rPr lang="en-US" dirty="0"/>
              <a:t>operational costs are captured in accounting ledgers using financial constructs that lend themselves well to financial reporting, but </a:t>
            </a:r>
            <a:r>
              <a:rPr lang="en-US" dirty="0" smtClean="0"/>
              <a:t>obscure </a:t>
            </a:r>
            <a:r>
              <a:rPr lang="en-US" dirty="0"/>
              <a:t>the true cost to deliver each IT service.</a:t>
            </a:r>
          </a:p>
          <a:p>
            <a:r>
              <a:rPr lang="en-US" dirty="0"/>
              <a:t>Translating accounting ledgers to IT service costs is a difficult process that may sometimes appear arbitrary.</a:t>
            </a:r>
          </a:p>
          <a:p>
            <a:r>
              <a:rPr lang="en-US" dirty="0"/>
              <a:t>The data required </a:t>
            </a:r>
            <a:r>
              <a:rPr lang="en-US" dirty="0" smtClean="0"/>
              <a:t>for detailed service-based </a:t>
            </a:r>
            <a:r>
              <a:rPr lang="en-US" dirty="0"/>
              <a:t>costing is often unavailable.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Use a method of determining the full cost of services that provides a reasonable level of accuracy without overburdening staff with excessive analysis and investigation.</a:t>
            </a:r>
          </a:p>
          <a:p>
            <a:r>
              <a:rPr lang="en-US" dirty="0"/>
              <a:t>Optimize the balance between analytical effort and accuracy of service costing by understanding your service cost accuracy needs and matching them to an appropriate level of </a:t>
            </a:r>
            <a:r>
              <a:rPr lang="en-US" dirty="0" smtClean="0"/>
              <a:t>service-based </a:t>
            </a:r>
            <a:r>
              <a:rPr lang="en-US" dirty="0"/>
              <a:t>costing capability.</a:t>
            </a:r>
          </a:p>
          <a:p>
            <a:r>
              <a:rPr lang="en-US" dirty="0"/>
              <a:t>Develop the right level of </a:t>
            </a:r>
            <a:r>
              <a:rPr lang="en-US" dirty="0" smtClean="0"/>
              <a:t>service-based </a:t>
            </a:r>
            <a:r>
              <a:rPr lang="en-US" dirty="0"/>
              <a:t>costing capability by applying the methods in this blueprint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CA" b="1" dirty="0" smtClean="0">
                <a:solidFill>
                  <a:srgbClr val="333333"/>
                </a:solidFill>
              </a:rPr>
              <a:t>Not every organization needs perfect service-based costing.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CA" dirty="0" smtClean="0">
                <a:solidFill>
                  <a:srgbClr val="333333"/>
                </a:solidFill>
              </a:rPr>
              <a:t>Tailor your service-based costing to your requirement for transparency, your need for accuracy, and your capability to act on them.</a:t>
            </a:r>
            <a:endParaRPr lang="en-CA" dirty="0">
              <a:solidFill>
                <a:srgbClr val="333333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8" name="Picture 3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itrg-logo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3160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146998" y="5162617"/>
            <a:ext cx="2851304" cy="1154031"/>
          </a:xfrm>
          <a:prstGeom prst="rect">
            <a:avLst/>
          </a:prstGeom>
          <a:noFill/>
          <a:ln w="28575">
            <a:solidFill>
              <a:srgbClr val="36A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sz="1350" b="1" dirty="0">
                <a:solidFill>
                  <a:srgbClr val="333333"/>
                </a:solidFill>
              </a:rPr>
              <a:t>Enroll in a GI for your project.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sz="1200" dirty="0">
                <a:solidFill>
                  <a:srgbClr val="333333"/>
                </a:solidFill>
              </a:rPr>
              <a:t>Email </a:t>
            </a:r>
            <a:r>
              <a:rPr lang="en-CA" sz="1200" dirty="0" smtClean="0">
                <a:solidFill>
                  <a:srgbClr val="333333"/>
                </a:solidFill>
                <a:hlinkClick r:id="rId3"/>
              </a:rPr>
              <a:t>GuidedImplementations@InfoTech.com</a:t>
            </a:r>
            <a:endParaRPr lang="en-CA" sz="1200" dirty="0">
              <a:solidFill>
                <a:srgbClr val="333333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sz="1200" dirty="0">
                <a:solidFill>
                  <a:srgbClr val="333333"/>
                </a:solidFill>
              </a:rPr>
              <a:t>Or call 1-888-670-8889 and ask for the GI Coordinator.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this blueprint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165528" y="2128674"/>
            <a:ext cx="2807208" cy="2888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solidFill>
                  <a:srgbClr val="333333"/>
                </a:solidFill>
                <a:cs typeface="Open Sans"/>
              </a:rPr>
              <a:t>We recommend that you supplement the </a:t>
            </a:r>
            <a:r>
              <a:rPr lang="en-US" sz="1300" dirty="0" smtClean="0">
                <a:solidFill>
                  <a:srgbClr val="333333"/>
                </a:solidFill>
                <a:cs typeface="Open Sans"/>
              </a:rPr>
              <a:t>Best-Practice </a:t>
            </a:r>
            <a:r>
              <a:rPr lang="en-US" sz="1300" dirty="0">
                <a:solidFill>
                  <a:srgbClr val="333333"/>
                </a:solidFill>
                <a:cs typeface="Open Sans"/>
              </a:rPr>
              <a:t>Toolkit with a </a:t>
            </a:r>
            <a:r>
              <a:rPr lang="en-US" sz="1300" b="1" dirty="0">
                <a:solidFill>
                  <a:srgbClr val="333333"/>
                </a:solidFill>
                <a:cs typeface="Open Sans"/>
              </a:rPr>
              <a:t>Guided Implementation.</a:t>
            </a:r>
            <a:r>
              <a:rPr lang="en-US" sz="1300" dirty="0">
                <a:solidFill>
                  <a:srgbClr val="333333"/>
                </a:solidFill>
                <a:cs typeface="Open Sans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00" dirty="0">
              <a:solidFill>
                <a:srgbClr val="333333"/>
              </a:solidFill>
              <a:cs typeface="Open San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300" dirty="0">
                <a:solidFill>
                  <a:srgbClr val="333333"/>
                </a:solidFill>
                <a:cs typeface="Open Sans"/>
              </a:rPr>
              <a:t>Guided Implementations are included in most advisory membership seats</a:t>
            </a:r>
            <a:r>
              <a:rPr lang="en-US" sz="1300" dirty="0" smtClean="0">
                <a:solidFill>
                  <a:srgbClr val="333333"/>
                </a:solidFill>
                <a:cs typeface="Open Sans"/>
              </a:rPr>
              <a:t>. </a:t>
            </a:r>
            <a:r>
              <a:rPr lang="en-US" sz="1300" dirty="0">
                <a:solidFill>
                  <a:srgbClr val="333333"/>
                </a:solidFill>
                <a:cs typeface="Open Sans"/>
              </a:rPr>
              <a:t>Our expert analysts will provide telephone assistance to you and your team at key project milestones to review your materials, answer your questions, and explain our methodology</a:t>
            </a:r>
            <a:r>
              <a:rPr lang="en-US" sz="1200" dirty="0">
                <a:solidFill>
                  <a:srgbClr val="333333"/>
                </a:solidFill>
                <a:cs typeface="Open Sans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14778" y="2144858"/>
            <a:ext cx="2724887" cy="26854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solidFill>
                  <a:srgbClr val="333333"/>
                </a:solidFill>
                <a:cs typeface="Open Sans"/>
              </a:rPr>
              <a:t>Info-Tech Research Group’s expert analysts will come onsite to help you work through our project methodology in a 2-5 day project accelerator workshop. We take you through every phase of the project and ensure that you have a road map in place to complete your project successfully. In some cases, we can even complete the project while we are onsite.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00" dirty="0">
              <a:solidFill>
                <a:srgbClr val="333333"/>
              </a:solidFill>
              <a:cs typeface="Open Sans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11516" y="1331907"/>
            <a:ext cx="2807208" cy="806823"/>
            <a:chOff x="311516" y="1331907"/>
            <a:chExt cx="2807208" cy="806823"/>
          </a:xfrm>
          <a:solidFill>
            <a:srgbClr val="29475F"/>
          </a:solidFill>
        </p:grpSpPr>
        <p:sp>
          <p:nvSpPr>
            <p:cNvPr id="8" name="Rectangle 7"/>
            <p:cNvSpPr/>
            <p:nvPr/>
          </p:nvSpPr>
          <p:spPr>
            <a:xfrm>
              <a:off x="311516" y="1331907"/>
              <a:ext cx="2807208" cy="8068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00219" y="1468144"/>
              <a:ext cx="1404981" cy="5436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50" b="1" dirty="0"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Open Sans"/>
                </a:rPr>
                <a:t>Do-It-Yourself Best-Practice Toolkit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endParaRPr>
            </a:p>
          </p:txBody>
        </p:sp>
      </p:grpSp>
      <p:pic>
        <p:nvPicPr>
          <p:cNvPr id="15" name="Picture 14" descr="best-practice-blueprint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01524" y="1233859"/>
            <a:ext cx="998444" cy="9984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7" name="Group 6"/>
          <p:cNvGrpSpPr/>
          <p:nvPr/>
        </p:nvGrpSpPr>
        <p:grpSpPr>
          <a:xfrm>
            <a:off x="6014778" y="1331907"/>
            <a:ext cx="2807208" cy="806823"/>
            <a:chOff x="6014778" y="1331907"/>
            <a:chExt cx="2807208" cy="806823"/>
          </a:xfrm>
          <a:solidFill>
            <a:srgbClr val="2576B7"/>
          </a:solidFill>
        </p:grpSpPr>
        <p:sp>
          <p:nvSpPr>
            <p:cNvPr id="12" name="Rectangle 11"/>
            <p:cNvSpPr/>
            <p:nvPr/>
          </p:nvSpPr>
          <p:spPr>
            <a:xfrm>
              <a:off x="6014778" y="1331907"/>
              <a:ext cx="2807208" cy="806823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44216" y="1484328"/>
              <a:ext cx="1341059" cy="5436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50" b="1" dirty="0"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Open Sans"/>
                </a:rPr>
                <a:t>Onsite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50" b="1" dirty="0"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Open Sans"/>
                </a:rPr>
                <a:t>Workshops</a:t>
              </a:r>
              <a:endParaRPr lang="en-US" sz="1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endParaRPr>
            </a:p>
          </p:txBody>
        </p:sp>
      </p:grpSp>
      <p:pic>
        <p:nvPicPr>
          <p:cNvPr id="16" name="Picture 15" descr="on-site-workshop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8757" y="1114179"/>
            <a:ext cx="1179980" cy="11799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Rectangle 20"/>
          <p:cNvSpPr/>
          <p:nvPr/>
        </p:nvSpPr>
        <p:spPr>
          <a:xfrm>
            <a:off x="6014778" y="5162617"/>
            <a:ext cx="2807208" cy="1155155"/>
          </a:xfrm>
          <a:prstGeom prst="rect">
            <a:avLst/>
          </a:prstGeom>
          <a:noFill/>
          <a:ln w="28575">
            <a:solidFill>
              <a:srgbClr val="257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350" b="1" dirty="0">
                <a:solidFill>
                  <a:srgbClr val="333333"/>
                </a:solidFill>
                <a:cs typeface="Open Sans"/>
              </a:rPr>
              <a:t>Book your workshop now!</a:t>
            </a:r>
            <a:br>
              <a:rPr lang="en-US" sz="1350" b="1" dirty="0">
                <a:solidFill>
                  <a:srgbClr val="333333"/>
                </a:solidFill>
                <a:cs typeface="Open Sans"/>
              </a:rPr>
            </a:br>
            <a:r>
              <a:rPr lang="en-US" sz="1200" dirty="0">
                <a:solidFill>
                  <a:srgbClr val="333333"/>
                </a:solidFill>
                <a:cs typeface="Open Sans"/>
              </a:rPr>
              <a:t>Email </a:t>
            </a:r>
            <a:r>
              <a:rPr lang="en-US" sz="1200" dirty="0" smtClean="0">
                <a:solidFill>
                  <a:srgbClr val="333333"/>
                </a:solidFill>
                <a:cs typeface="Open Sans"/>
                <a:hlinkClick r:id="rId6"/>
              </a:rPr>
              <a:t>WorkshopBooking@InfoTech.com</a:t>
            </a:r>
            <a:r>
              <a:rPr lang="en-US" sz="1200" dirty="0" smtClean="0">
                <a:solidFill>
                  <a:srgbClr val="333333"/>
                </a:solidFill>
                <a:cs typeface="Open Sans"/>
              </a:rPr>
              <a:t> </a:t>
            </a:r>
            <a:r>
              <a:rPr lang="en-US" sz="1200" dirty="0">
                <a:solidFill>
                  <a:srgbClr val="333333"/>
                </a:solidFill>
                <a:cs typeface="Open Sans"/>
              </a:rPr>
              <a:t>to get started.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1516" y="5162617"/>
            <a:ext cx="2807208" cy="1154031"/>
          </a:xfrm>
          <a:prstGeom prst="rect">
            <a:avLst/>
          </a:prstGeom>
          <a:noFill/>
          <a:ln w="28575">
            <a:solidFill>
              <a:srgbClr val="2947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sz="1350" dirty="0" smtClean="0">
                <a:solidFill>
                  <a:schemeClr val="tx1"/>
                </a:solidFill>
              </a:rPr>
              <a:t>Leverage </a:t>
            </a:r>
            <a:r>
              <a:rPr lang="en-CA" sz="1350" dirty="0" smtClean="0">
                <a:solidFill>
                  <a:srgbClr val="333333"/>
                </a:solidFill>
              </a:rPr>
              <a:t>each </a:t>
            </a:r>
            <a:r>
              <a:rPr lang="en-CA" sz="1350" dirty="0">
                <a:solidFill>
                  <a:srgbClr val="333333"/>
                </a:solidFill>
              </a:rPr>
              <a:t>of the tools in this blueprint to complete the optimization of this project.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250" y="2145927"/>
            <a:ext cx="2772718" cy="2978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sz="1400" b="1" dirty="0">
                <a:solidFill>
                  <a:srgbClr val="333333"/>
                </a:solidFill>
                <a:cs typeface="Open Sans"/>
              </a:rPr>
              <a:t>Do-It-Yourself Implementation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solidFill>
                  <a:srgbClr val="333333"/>
                </a:solidFill>
                <a:cs typeface="Open Sans"/>
              </a:rPr>
              <a:t>Use this Best-Practice Blueprint to help you complete your project. The slides in this Blueprint will walk you step-by-step through every phase of your project with supporting tools and templates ready for you to use. You can also use this Best-Practice Blueprint to facilitate your own project accelerator workshop within your organization using the workshop slides and facilitation instructions provided in the Appendix</a:t>
            </a:r>
            <a:r>
              <a:rPr lang="en-US" sz="1200" dirty="0">
                <a:solidFill>
                  <a:srgbClr val="333333"/>
                </a:solidFill>
                <a:cs typeface="Open Sans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333333"/>
              </a:solidFill>
              <a:cs typeface="Open San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333333"/>
              </a:solidFill>
              <a:cs typeface="Open San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53769" y="1331907"/>
            <a:ext cx="2807208" cy="806823"/>
          </a:xfrm>
          <a:prstGeom prst="rect">
            <a:avLst/>
          </a:prstGeom>
          <a:solidFill>
            <a:srgbClr val="36A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 sz="135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05335" y="1468144"/>
            <a:ext cx="1610000" cy="543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Free Guided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Implementation</a:t>
            </a:r>
            <a:endParaRPr lang="en-US" sz="15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Open Sans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309" y="1468144"/>
            <a:ext cx="626589" cy="5598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2" name="Group 21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23" name="Picture 3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3" descr="itrg-logo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263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20" y="328771"/>
            <a:ext cx="857643" cy="731520"/>
          </a:xfrm>
          <a:prstGeom prst="rect">
            <a:avLst/>
          </a:prstGeom>
        </p:spPr>
      </p:pic>
      <p:graphicFrame>
        <p:nvGraphicFramePr>
          <p:cNvPr id="18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583503"/>
              </p:ext>
            </p:extLst>
          </p:nvPr>
        </p:nvGraphicFramePr>
        <p:xfrm>
          <a:off x="332698" y="2223196"/>
          <a:ext cx="8451770" cy="34290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845177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  <a:cs typeface="Open Sans"/>
                        </a:rPr>
                        <a:t>Section 2: Assess Your Maturity and Need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7D5C"/>
                    </a:solidFill>
                  </a:tcPr>
                </a:tc>
              </a:tr>
              <a:tr h="159540">
                <a:tc>
                  <a:txBody>
                    <a:bodyPr/>
                    <a:lstStyle/>
                    <a:p>
                      <a:pPr marL="0" lvl="1"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  <a:cs typeface="Open Sans"/>
                        </a:rPr>
                        <a:t>Know where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Open Sans"/>
                        </a:rPr>
                        <a:t> you are – and where you’re going: Use the Info-Tech Service-Based Costing Maturity Model to recognize your current level of capability as well as where you need to be in order to meet the needs of your organization.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  <a:cs typeface="Open Sans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  <a:cs typeface="Open Sans"/>
                        </a:rPr>
                        <a:t>Section 3: Establish a Level 1 Service-Based Costing Model</a:t>
                      </a:r>
                      <a:endParaRPr lang="en-US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Open San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7D5C"/>
                    </a:solidFill>
                  </a:tcPr>
                </a:tc>
              </a:tr>
              <a:tr h="159540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  <a:cs typeface="Open Sans"/>
                        </a:rPr>
                        <a:t>Start off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Open Sans"/>
                        </a:rPr>
                        <a:t> on the right foot: Service-based costing is complex and difficult; Level 1 will help you get results quickly, without having to transform all of IT to a service-based delivery model.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  <a:cs typeface="Open Sans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  <a:cs typeface="Open Sans"/>
                        </a:rPr>
                        <a:t>Section 4: Establish a Level 2 Service-Based Costing Model</a:t>
                      </a:r>
                      <a:endParaRPr lang="en-US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Open San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7D5C"/>
                    </a:solidFill>
                  </a:tcPr>
                </a:tc>
              </a:tr>
              <a:tr h="159540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Open Sans"/>
                        </a:rPr>
                        <a:t>Be fulsome: Enhance your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Open Sans"/>
                        </a:rPr>
                        <a:t> Level 1 capability by evolving from categories of services to individual services, recognizing even service-to-service consumption, to reach a level of service cost accuracy sufficient for benchmarking against industry.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Open Sans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  <a:cs typeface="Open Sans"/>
                        </a:rPr>
                        <a:t>Section 5: Establish a Level 3 Service-Based Costing Model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7D5C"/>
                    </a:solidFill>
                  </a:tcPr>
                </a:tc>
              </a:tr>
              <a:tr h="159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Open Sans"/>
                        </a:rPr>
                        <a:t>Get accurate and precise: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Open Sans"/>
                        </a:rPr>
                        <a:t> By this point you are fully committed to service-based costing and it is time to bring in sophisticated software and skills to take your service-based costing to the next level.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Open Sans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  <a:cs typeface="Open Sans"/>
                        </a:rPr>
                        <a:t>Section 7: Use Service-Based Costing to Drive Business Value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7D5C"/>
                    </a:solidFill>
                  </a:tcPr>
                </a:tc>
              </a:tr>
              <a:tr h="189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Open Sans"/>
                        </a:rPr>
                        <a:t>Show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Open Sans"/>
                        </a:rPr>
                        <a:t> management how to drive value from service-based costing: Drive value from service-based costing by enhancing business decision making, increasing service use accountability, and improving cost forecasting.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Open Sans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7516714" cy="864096"/>
          </a:xfrm>
        </p:spPr>
        <p:txBody>
          <a:bodyPr/>
          <a:lstStyle/>
          <a:p>
            <a:r>
              <a:rPr lang="en-US" dirty="0" smtClean="0"/>
              <a:t>Info-Tech is ready to assist. Book a free guided </a:t>
            </a:r>
            <a:br>
              <a:rPr lang="en-US" dirty="0" smtClean="0"/>
            </a:br>
            <a:r>
              <a:rPr lang="en-US" dirty="0" smtClean="0"/>
              <a:t>implementation today!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400" b="1" dirty="0">
                <a:cs typeface="Open Sans"/>
              </a:rPr>
              <a:t>Book a Guided Implementation Today:</a:t>
            </a:r>
            <a:r>
              <a:rPr lang="en-CA" sz="1400" dirty="0">
                <a:cs typeface="Open Sans"/>
              </a:rPr>
              <a:t> Info-Tech is just a phone call away and can assist you with your project. Our expert </a:t>
            </a:r>
            <a:r>
              <a:rPr lang="en-CA" sz="1400" dirty="0" smtClean="0">
                <a:cs typeface="Open Sans"/>
              </a:rPr>
              <a:t>Analysts </a:t>
            </a:r>
            <a:r>
              <a:rPr lang="en-CA" sz="1400" dirty="0">
                <a:cs typeface="Open Sans"/>
              </a:rPr>
              <a:t>can guide you to successful project </a:t>
            </a:r>
            <a:r>
              <a:rPr lang="en-CA" sz="1400" dirty="0" smtClean="0">
                <a:cs typeface="Open Sans"/>
              </a:rPr>
              <a:t>completion. </a:t>
            </a:r>
            <a:r>
              <a:rPr lang="en-US" sz="1400" dirty="0">
                <a:cs typeface="Open Sans"/>
              </a:rPr>
              <a:t>For most members, this service is available at no additional cost</a:t>
            </a:r>
            <a:r>
              <a:rPr lang="en-US" sz="1400" dirty="0" smtClean="0">
                <a:cs typeface="Open Sans"/>
              </a:rPr>
              <a:t>.*</a:t>
            </a:r>
            <a:endParaRPr lang="en-CA" sz="1400" dirty="0" smtClean="0">
              <a:cs typeface="Open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6014611"/>
            <a:ext cx="40671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350" dirty="0" smtClean="0">
                <a:latin typeface="+mn-lt"/>
              </a:rPr>
              <a:t>*</a:t>
            </a:r>
            <a:r>
              <a:rPr lang="en-CA" sz="900" dirty="0" smtClean="0">
                <a:solidFill>
                  <a:srgbClr val="333333"/>
                </a:solidFill>
                <a:cs typeface="Open Sans"/>
              </a:rPr>
              <a:t>Guided </a:t>
            </a:r>
            <a:r>
              <a:rPr lang="en-CA" sz="900" dirty="0">
                <a:solidFill>
                  <a:srgbClr val="333333"/>
                </a:solidFill>
                <a:cs typeface="Open Sans"/>
              </a:rPr>
              <a:t>Implementations are included in most advisory membership seats</a:t>
            </a:r>
            <a:r>
              <a:rPr lang="en-US" sz="900" dirty="0">
                <a:solidFill>
                  <a:srgbClr val="333333"/>
                </a:solidFill>
                <a:cs typeface="Open Sans"/>
              </a:rPr>
              <a:t>.</a:t>
            </a:r>
            <a:endParaRPr lang="en-CA" sz="90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4696" y="1949839"/>
            <a:ext cx="85609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en-CA" sz="1200" i="1" dirty="0">
                <a:cs typeface="Open Sans"/>
              </a:rPr>
              <a:t>Here are the suggested Guided Implementation points in </a:t>
            </a:r>
            <a:r>
              <a:rPr lang="en-CA" sz="1200" i="1" dirty="0" smtClean="0">
                <a:cs typeface="Open Sans"/>
              </a:rPr>
              <a:t>the Service-Based Costing </a:t>
            </a:r>
            <a:r>
              <a:rPr lang="en-CA" sz="1200" i="1" dirty="0">
                <a:cs typeface="Open Sans"/>
              </a:rPr>
              <a:t>project:</a:t>
            </a:r>
            <a:endParaRPr lang="en-US" sz="1200" i="1" dirty="0">
              <a:cs typeface="Open San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9" name="Picture 3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itrg-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844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Everybody can benefit from basic SBC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solidFill>
            <a:srgbClr val="5A7D5C"/>
          </a:solidFill>
        </p:spPr>
        <p:txBody>
          <a:bodyPr/>
          <a:lstStyle/>
          <a:p>
            <a:r>
              <a:rPr lang="en-US" dirty="0"/>
              <a:t>Service-based </a:t>
            </a:r>
            <a:r>
              <a:rPr lang="en-US" dirty="0" smtClean="0"/>
              <a:t>costing (SBC) </a:t>
            </a:r>
            <a:r>
              <a:rPr lang="en-US" dirty="0"/>
              <a:t>is not for </a:t>
            </a:r>
            <a:r>
              <a:rPr lang="en-US" dirty="0" smtClean="0"/>
              <a:t>everyone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solidFill>
            <a:srgbClr val="A24130"/>
          </a:solidFill>
        </p:spPr>
        <p:txBody>
          <a:bodyPr/>
          <a:lstStyle/>
          <a:p>
            <a:r>
              <a:rPr lang="en-US" dirty="0"/>
              <a:t>Don’t begin without </a:t>
            </a:r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Insights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Know how you intend to make use of your service-based costing results before your begin; if there is no clear purpose, it will be a waste of </a:t>
            </a:r>
            <a:r>
              <a:rPr lang="en-US" dirty="0" smtClean="0"/>
              <a:t>time.</a:t>
            </a:r>
            <a:endParaRPr lang="en-US" dirty="0"/>
          </a:p>
          <a:p>
            <a:r>
              <a:rPr lang="en-US" dirty="0" smtClean="0"/>
              <a:t>Service-based </a:t>
            </a:r>
            <a:r>
              <a:rPr lang="en-US" dirty="0"/>
              <a:t>costing is complex, </a:t>
            </a:r>
            <a:r>
              <a:rPr lang="en-US" dirty="0" smtClean="0"/>
              <a:t>difficult, </a:t>
            </a:r>
            <a:r>
              <a:rPr lang="en-US" dirty="0"/>
              <a:t>and </a:t>
            </a:r>
            <a:r>
              <a:rPr lang="en-US" dirty="0" smtClean="0"/>
              <a:t>lengthy.</a:t>
            </a:r>
            <a:endParaRPr lang="en-US" dirty="0"/>
          </a:p>
          <a:p>
            <a:r>
              <a:rPr lang="en-US" dirty="0" smtClean="0"/>
              <a:t>Service-based costing </a:t>
            </a:r>
            <a:r>
              <a:rPr lang="en-US" dirty="0"/>
              <a:t>requires a serious commitment in order to do it </a:t>
            </a:r>
            <a:r>
              <a:rPr lang="en-US" dirty="0" smtClean="0"/>
              <a:t>right.</a:t>
            </a:r>
            <a:endParaRPr lang="en-US" dirty="0"/>
          </a:p>
          <a:p>
            <a:r>
              <a:rPr lang="en-US" dirty="0"/>
              <a:t>Service-based costing is useful to achieve certain objectives, but </a:t>
            </a:r>
            <a:r>
              <a:rPr lang="en-US" dirty="0" smtClean="0"/>
              <a:t>it is </a:t>
            </a:r>
            <a:r>
              <a:rPr lang="en-US" dirty="0"/>
              <a:t>not a panacea for all costing </a:t>
            </a:r>
            <a:r>
              <a:rPr lang="en-US" dirty="0" smtClean="0"/>
              <a:t>woes.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Do only what you need. If </a:t>
            </a:r>
            <a:r>
              <a:rPr lang="en-US" dirty="0"/>
              <a:t>your capability is already sufficient to meet the needs of the </a:t>
            </a:r>
            <a:r>
              <a:rPr lang="en-US" dirty="0" smtClean="0"/>
              <a:t>organization, don’t </a:t>
            </a:r>
            <a:r>
              <a:rPr lang="en-US" dirty="0"/>
              <a:t>embark on improving your service-based costing </a:t>
            </a:r>
            <a:r>
              <a:rPr lang="en-US" dirty="0" smtClean="0"/>
              <a:t>capability.</a:t>
            </a:r>
            <a:endParaRPr lang="en-US" dirty="0"/>
          </a:p>
          <a:p>
            <a:r>
              <a:rPr lang="en-US" dirty="0"/>
              <a:t>The Info-Tech Service-Based Costing Maturity Model can help you determine where you are today and where you need to arrive in the future; do only what you need!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Business value and </a:t>
            </a:r>
            <a:r>
              <a:rPr lang="en-US" dirty="0" smtClean="0"/>
              <a:t>decision making </a:t>
            </a:r>
            <a:r>
              <a:rPr lang="en-US" dirty="0"/>
              <a:t>can be enhanced even with a small increase in </a:t>
            </a:r>
            <a:r>
              <a:rPr lang="en-US" dirty="0" smtClean="0"/>
              <a:t>SBC maturity.</a:t>
            </a:r>
            <a:endParaRPr lang="en-US" dirty="0"/>
          </a:p>
          <a:p>
            <a:r>
              <a:rPr lang="en-US" dirty="0"/>
              <a:t>Even Level 1 SBC maturity can help to focus your attention on the categories of services that consume the greatest amount of IT </a:t>
            </a:r>
            <a:r>
              <a:rPr lang="en-US" dirty="0" smtClean="0"/>
              <a:t>spend.</a:t>
            </a:r>
            <a:endParaRPr lang="en-US" dirty="0"/>
          </a:p>
          <a:p>
            <a:r>
              <a:rPr lang="en-US" dirty="0"/>
              <a:t>Level 1 SBC can simplify the service-based costing analysis to minimize the amount and complexity of data </a:t>
            </a:r>
            <a:r>
              <a:rPr lang="en-US" dirty="0" smtClean="0"/>
              <a:t>collection.</a:t>
            </a:r>
            <a:endParaRPr lang="en-US" dirty="0"/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0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483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Nobody trusts a “black box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solidFill>
            <a:srgbClr val="5A7D5C"/>
          </a:solidFill>
        </p:spPr>
        <p:txBody>
          <a:bodyPr/>
          <a:lstStyle/>
          <a:p>
            <a:r>
              <a:rPr lang="en-US" dirty="0"/>
              <a:t>Bring in extra help if you want a truly accurate SBC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solidFill>
            <a:srgbClr val="A24130"/>
          </a:solidFill>
        </p:spPr>
        <p:txBody>
          <a:bodyPr/>
          <a:lstStyle/>
          <a:p>
            <a:r>
              <a:rPr lang="en-US" dirty="0"/>
              <a:t>Level 2 SBC is accurate enough for many organizations; however, few have achieved it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Insights (cont</a:t>
            </a:r>
            <a:r>
              <a:rPr lang="en-US" dirty="0" smtClean="0"/>
              <a:t>.)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Align your service catalog </a:t>
            </a:r>
            <a:r>
              <a:rPr lang="en-US" dirty="0" smtClean="0"/>
              <a:t>with common industry practices </a:t>
            </a:r>
            <a:r>
              <a:rPr lang="en-US" dirty="0"/>
              <a:t>to enable benchmarking of your </a:t>
            </a:r>
            <a:r>
              <a:rPr lang="en-US" dirty="0" smtClean="0"/>
              <a:t>service costs.</a:t>
            </a:r>
            <a:endParaRPr lang="en-US" dirty="0"/>
          </a:p>
          <a:p>
            <a:r>
              <a:rPr lang="en-US" dirty="0"/>
              <a:t>Understanding the makeup of your services and how they interact with one another is key to establishing an accurate </a:t>
            </a:r>
            <a:r>
              <a:rPr lang="en-US" dirty="0" smtClean="0"/>
              <a:t>costing.</a:t>
            </a:r>
            <a:endParaRPr lang="en-US" dirty="0"/>
          </a:p>
          <a:p>
            <a:r>
              <a:rPr lang="en-US" dirty="0"/>
              <a:t>Simplifying assumptions can greatly reduce the effort involved and can often be used without introducing excessive </a:t>
            </a:r>
            <a:r>
              <a:rPr lang="en-US" dirty="0" smtClean="0"/>
              <a:t>error. 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Level 3 SBC is a large and complex effort; you need the right combination of skills, experience and knowledge, some of which may require sourcing externally, both from </a:t>
            </a:r>
            <a:r>
              <a:rPr lang="en-US" dirty="0" smtClean="0"/>
              <a:t>an IT </a:t>
            </a:r>
            <a:r>
              <a:rPr lang="en-US" dirty="0"/>
              <a:t>service perspective and a finance </a:t>
            </a:r>
            <a:r>
              <a:rPr lang="en-US" dirty="0" smtClean="0"/>
              <a:t>perspective.</a:t>
            </a:r>
            <a:endParaRPr lang="en-US" dirty="0"/>
          </a:p>
          <a:p>
            <a:r>
              <a:rPr lang="en-US" dirty="0"/>
              <a:t>Full service-orientation is critical and a pre-requisite for accurate </a:t>
            </a:r>
            <a:r>
              <a:rPr lang="en-US" dirty="0" smtClean="0"/>
              <a:t>and precise costing.</a:t>
            </a:r>
            <a:endParaRPr lang="en-US" dirty="0"/>
          </a:p>
          <a:p>
            <a:r>
              <a:rPr lang="en-US" dirty="0"/>
              <a:t>Think both </a:t>
            </a:r>
            <a:r>
              <a:rPr lang="en-US" dirty="0" smtClean="0"/>
              <a:t>top down </a:t>
            </a:r>
            <a:r>
              <a:rPr lang="en-US" dirty="0"/>
              <a:t>from the </a:t>
            </a:r>
            <a:r>
              <a:rPr lang="en-US" dirty="0" smtClean="0"/>
              <a:t>general ledger </a:t>
            </a:r>
            <a:r>
              <a:rPr lang="en-US" dirty="0"/>
              <a:t>and </a:t>
            </a:r>
            <a:r>
              <a:rPr lang="en-US" dirty="0" smtClean="0"/>
              <a:t>bottom up </a:t>
            </a:r>
            <a:r>
              <a:rPr lang="en-US" dirty="0"/>
              <a:t>from the </a:t>
            </a:r>
            <a:r>
              <a:rPr lang="en-US" dirty="0" smtClean="0"/>
              <a:t>configuration items, </a:t>
            </a:r>
            <a:r>
              <a:rPr lang="en-US" dirty="0"/>
              <a:t>and reconcile finances through </a:t>
            </a:r>
            <a:r>
              <a:rPr lang="en-US" dirty="0" smtClean="0"/>
              <a:t>services</a:t>
            </a:r>
            <a:r>
              <a:rPr lang="en-US" dirty="0"/>
              <a:t>; automated data collection and analysis will </a:t>
            </a:r>
            <a:r>
              <a:rPr lang="en-US" dirty="0" smtClean="0"/>
              <a:t>help.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Documenting your SBC model will help to bring transparency, </a:t>
            </a:r>
            <a:r>
              <a:rPr lang="en-US" dirty="0" smtClean="0"/>
              <a:t>authority, </a:t>
            </a:r>
            <a:r>
              <a:rPr lang="en-US" dirty="0"/>
              <a:t>and acceptance of your </a:t>
            </a:r>
            <a:r>
              <a:rPr lang="en-US" dirty="0" smtClean="0"/>
              <a:t>model.</a:t>
            </a:r>
            <a:endParaRPr lang="en-US" dirty="0"/>
          </a:p>
          <a:p>
            <a:r>
              <a:rPr lang="en-US" dirty="0"/>
              <a:t>Keep it current! And keep a written history of all of your SBC decisions and the rationale behind </a:t>
            </a:r>
            <a:r>
              <a:rPr lang="en-US" dirty="0" smtClean="0"/>
              <a:t>them.</a:t>
            </a:r>
            <a:endParaRPr lang="en-US" dirty="0"/>
          </a:p>
          <a:p>
            <a:r>
              <a:rPr lang="en-US" dirty="0"/>
              <a:t>Communicate all changes early and simply; nobody likes surprises on their IT </a:t>
            </a:r>
            <a:r>
              <a:rPr lang="en-US" dirty="0" smtClean="0"/>
              <a:t>bill.</a:t>
            </a:r>
            <a:endParaRPr lang="en-US" dirty="0"/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0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50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solidFill>
            <a:srgbClr val="A24130"/>
          </a:solidFill>
        </p:spPr>
        <p:txBody>
          <a:bodyPr/>
          <a:lstStyle/>
          <a:p>
            <a:r>
              <a:rPr lang="en-US" dirty="0" smtClean="0"/>
              <a:t>Understanding true service costs can improve business efficiency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Insights (cont</a:t>
            </a:r>
            <a:r>
              <a:rPr lang="en-US" dirty="0" smtClean="0"/>
              <a:t>.)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66219" y="1546727"/>
            <a:ext cx="8595360" cy="1533824"/>
          </a:xfrm>
        </p:spPr>
        <p:txBody>
          <a:bodyPr/>
          <a:lstStyle/>
          <a:p>
            <a:r>
              <a:rPr lang="en-CA" dirty="0"/>
              <a:t>Many IT consumers are unaware of the costs they incur; exposing the cost can reduce </a:t>
            </a:r>
            <a:r>
              <a:rPr lang="en-CA" i="1" dirty="0"/>
              <a:t>unnecessary</a:t>
            </a:r>
            <a:r>
              <a:rPr lang="en-CA" dirty="0"/>
              <a:t> </a:t>
            </a:r>
            <a:r>
              <a:rPr lang="en-CA" dirty="0" smtClean="0"/>
              <a:t>consumption.</a:t>
            </a:r>
            <a:endParaRPr lang="en-CA" dirty="0"/>
          </a:p>
          <a:p>
            <a:r>
              <a:rPr lang="en-CA" dirty="0">
                <a:solidFill>
                  <a:srgbClr val="333333"/>
                </a:solidFill>
              </a:rPr>
              <a:t>Understanding service utilization can help with capacity optimization; you’ll have the right balance of cost and </a:t>
            </a:r>
            <a:r>
              <a:rPr lang="en-CA" dirty="0" smtClean="0">
                <a:solidFill>
                  <a:srgbClr val="333333"/>
                </a:solidFill>
              </a:rPr>
              <a:t>flexibility.</a:t>
            </a:r>
            <a:endParaRPr lang="en-CA" dirty="0">
              <a:solidFill>
                <a:srgbClr val="333333"/>
              </a:solidFill>
            </a:endParaRPr>
          </a:p>
          <a:p>
            <a:r>
              <a:rPr lang="en-CA" dirty="0">
                <a:solidFill>
                  <a:srgbClr val="333333"/>
                </a:solidFill>
              </a:rPr>
              <a:t>Knowing services costs allows better planning and budgeting; you can boil it down to unit cost </a:t>
            </a:r>
            <a:r>
              <a:rPr lang="en-CA" dirty="0" smtClean="0">
                <a:solidFill>
                  <a:srgbClr val="333333"/>
                </a:solidFill>
              </a:rPr>
              <a:t>* utilization.</a:t>
            </a:r>
            <a:endParaRPr lang="en-CA" dirty="0">
              <a:solidFill>
                <a:srgbClr val="333333"/>
              </a:solidFill>
            </a:endParaRPr>
          </a:p>
          <a:p>
            <a:r>
              <a:rPr lang="en-CA" dirty="0">
                <a:solidFill>
                  <a:srgbClr val="333333"/>
                </a:solidFill>
              </a:rPr>
              <a:t>Properly costed IT services can be compared against </a:t>
            </a:r>
            <a:r>
              <a:rPr lang="en-CA" dirty="0" smtClean="0">
                <a:solidFill>
                  <a:srgbClr val="333333"/>
                </a:solidFill>
              </a:rPr>
              <a:t>industry benchmarks </a:t>
            </a:r>
            <a:r>
              <a:rPr lang="en-CA" dirty="0">
                <a:solidFill>
                  <a:srgbClr val="333333"/>
                </a:solidFill>
              </a:rPr>
              <a:t>and alternative </a:t>
            </a:r>
            <a:r>
              <a:rPr lang="en-CA" dirty="0" smtClean="0">
                <a:solidFill>
                  <a:srgbClr val="333333"/>
                </a:solidFill>
              </a:rPr>
              <a:t>service delivery </a:t>
            </a:r>
            <a:r>
              <a:rPr lang="en-CA" dirty="0">
                <a:solidFill>
                  <a:srgbClr val="333333"/>
                </a:solidFill>
              </a:rPr>
              <a:t>methods; there may be a less expensive way to </a:t>
            </a:r>
            <a:r>
              <a:rPr lang="en-CA" dirty="0" smtClean="0">
                <a:solidFill>
                  <a:srgbClr val="333333"/>
                </a:solidFill>
              </a:rPr>
              <a:t>deliver </a:t>
            </a:r>
            <a:r>
              <a:rPr lang="en-CA" dirty="0">
                <a:solidFill>
                  <a:srgbClr val="333333"/>
                </a:solidFill>
              </a:rPr>
              <a:t>the services </a:t>
            </a:r>
            <a:r>
              <a:rPr lang="en-CA" dirty="0" smtClean="0">
                <a:solidFill>
                  <a:srgbClr val="333333"/>
                </a:solidFill>
              </a:rPr>
              <a:t>users </a:t>
            </a:r>
            <a:r>
              <a:rPr lang="en-CA" dirty="0">
                <a:solidFill>
                  <a:srgbClr val="333333"/>
                </a:solidFill>
              </a:rPr>
              <a:t>rely </a:t>
            </a:r>
            <a:r>
              <a:rPr lang="en-CA" dirty="0" smtClean="0">
                <a:solidFill>
                  <a:srgbClr val="333333"/>
                </a:solidFill>
              </a:rPr>
              <a:t>upon.</a:t>
            </a:r>
            <a:endParaRPr lang="en-CA" dirty="0">
              <a:solidFill>
                <a:srgbClr val="333333"/>
              </a:solidFill>
            </a:endParaRPr>
          </a:p>
          <a:p>
            <a:r>
              <a:rPr lang="en-CA" dirty="0">
                <a:solidFill>
                  <a:srgbClr val="333333"/>
                </a:solidFill>
              </a:rPr>
              <a:t>Outsourcing </a:t>
            </a:r>
            <a:r>
              <a:rPr lang="en-CA" dirty="0" smtClean="0">
                <a:solidFill>
                  <a:srgbClr val="333333"/>
                </a:solidFill>
              </a:rPr>
              <a:t>may improve </a:t>
            </a:r>
            <a:r>
              <a:rPr lang="en-CA" dirty="0">
                <a:solidFill>
                  <a:srgbClr val="333333"/>
                </a:solidFill>
              </a:rPr>
              <a:t>the overall efficiency of </a:t>
            </a:r>
            <a:r>
              <a:rPr lang="en-CA" dirty="0" smtClean="0">
                <a:solidFill>
                  <a:srgbClr val="333333"/>
                </a:solidFill>
              </a:rPr>
              <a:t>your </a:t>
            </a:r>
            <a:r>
              <a:rPr lang="en-CA" dirty="0">
                <a:solidFill>
                  <a:srgbClr val="333333"/>
                </a:solidFill>
              </a:rPr>
              <a:t>IT department, allowing you to focus on delivering services that provide </a:t>
            </a:r>
            <a:r>
              <a:rPr lang="en-CA" dirty="0" smtClean="0">
                <a:solidFill>
                  <a:srgbClr val="333333"/>
                </a:solidFill>
              </a:rPr>
              <a:t>competitiveness </a:t>
            </a:r>
            <a:r>
              <a:rPr lang="en-CA" dirty="0">
                <a:solidFill>
                  <a:srgbClr val="333333"/>
                </a:solidFill>
              </a:rPr>
              <a:t>and outsourcing </a:t>
            </a:r>
            <a:r>
              <a:rPr lang="en-CA" dirty="0" smtClean="0">
                <a:solidFill>
                  <a:srgbClr val="333333"/>
                </a:solidFill>
              </a:rPr>
              <a:t>commodities.</a:t>
            </a:r>
            <a:endParaRPr lang="en-CA" dirty="0">
              <a:solidFill>
                <a:srgbClr val="333333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8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540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Section 1: Make the Case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687148" y="4295384"/>
            <a:ext cx="3062723" cy="1938535"/>
          </a:xfrm>
        </p:spPr>
        <p:txBody>
          <a:bodyPr/>
          <a:lstStyle/>
          <a:p>
            <a:r>
              <a:rPr lang="en-US" dirty="0"/>
              <a:t>Make the Case</a:t>
            </a:r>
          </a:p>
          <a:p>
            <a:r>
              <a:rPr lang="en-US" dirty="0"/>
              <a:t>Assess Your SBC Need and </a:t>
            </a:r>
            <a:r>
              <a:rPr lang="en-US" dirty="0" smtClean="0"/>
              <a:t>Maturity</a:t>
            </a:r>
            <a:endParaRPr lang="en-US" dirty="0"/>
          </a:p>
          <a:p>
            <a:r>
              <a:rPr lang="en-US" dirty="0"/>
              <a:t>Establish a Level 1 SBC Model</a:t>
            </a:r>
          </a:p>
          <a:p>
            <a:r>
              <a:rPr lang="en-US" dirty="0"/>
              <a:t>Establish a Level 2 SBC Model</a:t>
            </a:r>
          </a:p>
          <a:p>
            <a:r>
              <a:rPr lang="en-US" dirty="0"/>
              <a:t>Establish a Level 3 SBC Model</a:t>
            </a:r>
          </a:p>
          <a:p>
            <a:r>
              <a:rPr lang="en-US" dirty="0"/>
              <a:t>Document and Maintain Your SBC Model</a:t>
            </a:r>
          </a:p>
          <a:p>
            <a:r>
              <a:rPr lang="en-US" dirty="0"/>
              <a:t>Use SBC to Drive Business </a:t>
            </a:r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Define Service-Based Costing (SBC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Benefits of </a:t>
            </a:r>
            <a:r>
              <a:rPr lang="en-US" dirty="0" smtClean="0"/>
              <a:t>SBC</a:t>
            </a:r>
          </a:p>
          <a:p>
            <a:r>
              <a:rPr lang="en-US" dirty="0" smtClean="0"/>
              <a:t>Risks of SBC</a:t>
            </a:r>
            <a:endParaRPr lang="en-US" dirty="0"/>
          </a:p>
          <a:p>
            <a:endParaRPr lang="en-US" dirty="0"/>
          </a:p>
        </p:txBody>
      </p:sp>
      <p:sp>
        <p:nvSpPr>
          <p:cNvPr id="9" name="Chevron 8"/>
          <p:cNvSpPr/>
          <p:nvPr/>
        </p:nvSpPr>
        <p:spPr>
          <a:xfrm>
            <a:off x="431540" y="3141978"/>
            <a:ext cx="264872" cy="330797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333333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55884" y="4364385"/>
            <a:ext cx="3193987" cy="152064"/>
            <a:chOff x="555527" y="4357056"/>
            <a:chExt cx="3193987" cy="152064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2969420" y="4433088"/>
              <a:ext cx="780094" cy="21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Chevron 17"/>
            <p:cNvSpPr/>
            <p:nvPr/>
          </p:nvSpPr>
          <p:spPr>
            <a:xfrm>
              <a:off x="555527" y="4357056"/>
              <a:ext cx="121759" cy="152064"/>
            </a:xfrm>
            <a:prstGeom prst="chevron">
              <a:avLst/>
            </a:prstGeom>
            <a:solidFill>
              <a:srgbClr val="D17D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07" y="1006035"/>
            <a:ext cx="8865409" cy="1774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018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ec5a1db3aa152cf2dad08c936663a66507268"/>
  <p:tag name="ISPRING_RESOURCE_PATHS_HASH_2" val="315a326264a971177b26bef23557a9279bf24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a5tjlK6.E.x4CrBCUWjL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WEnvIeHi0yXIJdCj4IaU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a5tjlK6.E.x4CrBCUWjL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WEnvIeHi0yXIJdCj4IaU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a5tjlK6.E.x4CrBCUWjL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WEnvIeHi0yXIJdCj4IaU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a5tjlK6.E.x4CrBCUWjL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WEnvIeHi0yXIJdCj4IaU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a5tjlK6.E.x4CrBCUWjL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WEnvIeHi0yXIJdCj4IaU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a5tjlK6.E.x4CrBCUWjL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WEnvIeHi0yXIJdCj4IaU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heme/theme1.xml><?xml version="1.0" encoding="utf-8"?>
<a:theme xmlns:a="http://schemas.openxmlformats.org/drawingml/2006/main" name="Theme1">
  <a:themeElements>
    <a:clrScheme name="InfoTech PowerPoint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924E6B"/>
      </a:accent1>
      <a:accent2>
        <a:srgbClr val="D9A210"/>
      </a:accent2>
      <a:accent3>
        <a:srgbClr val="333333"/>
      </a:accent3>
      <a:accent4>
        <a:srgbClr val="AD2525"/>
      </a:accent4>
      <a:accent5>
        <a:srgbClr val="007698"/>
      </a:accent5>
      <a:accent6>
        <a:srgbClr val="2B9E36"/>
      </a:accent6>
      <a:hlink>
        <a:srgbClr val="2576B7"/>
      </a:hlink>
      <a:folHlink>
        <a:srgbClr val="C77709"/>
      </a:folHlink>
    </a:clrScheme>
    <a:fontScheme name="InfoTech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BFD412A-D0D7-4935-89A2-AA989FD4DBC8}" vid="{7B7BA5CB-5882-4576-92F3-CD74C431C825}"/>
    </a:ext>
  </a:extLst>
</a:theme>
</file>

<file path=ppt/theme/theme2.xml><?xml version="1.0" encoding="utf-8"?>
<a:theme xmlns:a="http://schemas.openxmlformats.org/drawingml/2006/main" name="1_Theme1">
  <a:themeElements>
    <a:clrScheme name="InfoTech PowerPoint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924E6B"/>
      </a:accent1>
      <a:accent2>
        <a:srgbClr val="D9A210"/>
      </a:accent2>
      <a:accent3>
        <a:srgbClr val="333333"/>
      </a:accent3>
      <a:accent4>
        <a:srgbClr val="AD2525"/>
      </a:accent4>
      <a:accent5>
        <a:srgbClr val="007698"/>
      </a:accent5>
      <a:accent6>
        <a:srgbClr val="2B9E36"/>
      </a:accent6>
      <a:hlink>
        <a:srgbClr val="2576B7"/>
      </a:hlink>
      <a:folHlink>
        <a:srgbClr val="C77709"/>
      </a:folHlink>
    </a:clrScheme>
    <a:fontScheme name="InfoTech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BFD412A-D0D7-4935-89A2-AA989FD4DBC8}" vid="{7B7BA5CB-5882-4576-92F3-CD74C431C825}"/>
    </a:ext>
  </a:extLst>
</a:theme>
</file>

<file path=ppt/theme/theme3.xml><?xml version="1.0" encoding="utf-8"?>
<a:theme xmlns:a="http://schemas.openxmlformats.org/drawingml/2006/main" name="2_Theme1">
  <a:themeElements>
    <a:clrScheme name="InfoTech PowerPoint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924E6B"/>
      </a:accent1>
      <a:accent2>
        <a:srgbClr val="D9A210"/>
      </a:accent2>
      <a:accent3>
        <a:srgbClr val="333333"/>
      </a:accent3>
      <a:accent4>
        <a:srgbClr val="AD2525"/>
      </a:accent4>
      <a:accent5>
        <a:srgbClr val="007698"/>
      </a:accent5>
      <a:accent6>
        <a:srgbClr val="2B9E36"/>
      </a:accent6>
      <a:hlink>
        <a:srgbClr val="2576B7"/>
      </a:hlink>
      <a:folHlink>
        <a:srgbClr val="C77709"/>
      </a:folHlink>
    </a:clrScheme>
    <a:fontScheme name="InfoTech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BFD412A-D0D7-4935-89A2-AA989FD4DBC8}" vid="{7B7BA5CB-5882-4576-92F3-CD74C431C82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1819</Words>
  <Application>Microsoft Office PowerPoint</Application>
  <PresentationFormat>On-screen Show (4:3)</PresentationFormat>
  <Paragraphs>165</Paragraphs>
  <Slides>13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  <vt:variant>
        <vt:lpstr>Custom Shows</vt:lpstr>
      </vt:variant>
      <vt:variant>
        <vt:i4>1</vt:i4>
      </vt:variant>
    </vt:vector>
  </HeadingPairs>
  <TitlesOfParts>
    <vt:vector size="22" baseType="lpstr">
      <vt:lpstr>Arial</vt:lpstr>
      <vt:lpstr>Calibri</vt:lpstr>
      <vt:lpstr>Georgia</vt:lpstr>
      <vt:lpstr>Open Sans</vt:lpstr>
      <vt:lpstr>Wingdings</vt:lpstr>
      <vt:lpstr>Theme1</vt:lpstr>
      <vt:lpstr>1_Theme1</vt:lpstr>
      <vt:lpstr>2_Theme1</vt:lpstr>
      <vt:lpstr>PowerPoint Presentation</vt:lpstr>
      <vt:lpstr>Our understanding of the problem</vt:lpstr>
      <vt:lpstr>Executive Summary</vt:lpstr>
      <vt:lpstr>How to use this blueprint</vt:lpstr>
      <vt:lpstr>Info-Tech is ready to assist. Book a free guided  implementation today!</vt:lpstr>
      <vt:lpstr>Key Insights</vt:lpstr>
      <vt:lpstr>Key Insights (cont.)</vt:lpstr>
      <vt:lpstr>Key Insights (cont.)</vt:lpstr>
      <vt:lpstr>PowerPoint Presentation</vt:lpstr>
      <vt:lpstr>Section 1: Make The Case</vt:lpstr>
      <vt:lpstr>Translate costs into value with service-based costing (SBC)</vt:lpstr>
      <vt:lpstr>Info-Tech Research Group Helps IT Professionals To:</vt:lpstr>
      <vt:lpstr>Link</vt:lpstr>
      <vt:lpstr>Custom Show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2014-09-05T18:40:45Z</dcterms:created>
  <dcterms:modified xsi:type="dcterms:W3CDTF">2014-09-05T20:42:10Z</dcterms:modified>
</cp:coreProperties>
</file>