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3" r:id="rId1"/>
    <p:sldMasterId id="2147483758" r:id="rId2"/>
  </p:sldMasterIdLst>
  <p:notesMasterIdLst>
    <p:notesMasterId r:id="rId15"/>
  </p:notesMasterIdLst>
  <p:handoutMasterIdLst>
    <p:handoutMasterId r:id="rId16"/>
  </p:handoutMasterIdLst>
  <p:sldIdLst>
    <p:sldId id="278" r:id="rId3"/>
    <p:sldId id="581" r:id="rId4"/>
    <p:sldId id="643" r:id="rId5"/>
    <p:sldId id="393" r:id="rId6"/>
    <p:sldId id="607" r:id="rId7"/>
    <p:sldId id="618" r:id="rId8"/>
    <p:sldId id="664" r:id="rId9"/>
    <p:sldId id="566" r:id="rId10"/>
    <p:sldId id="541" r:id="rId11"/>
    <p:sldId id="582" r:id="rId12"/>
    <p:sldId id="542" r:id="rId13"/>
    <p:sldId id="665" r:id="rId14"/>
  </p:sldIdLst>
  <p:sldSz cx="9144000" cy="6858000" type="screen4x3"/>
  <p:notesSz cx="6858000" cy="9144000"/>
  <p:custShowLst>
    <p:custShow name="Custom Show 1" id="0">
      <p:sldLst>
        <p:sld r:id="rId3"/>
      </p:sldLst>
    </p:custShow>
  </p:custShowLst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1" name="Author" initials="A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4130"/>
    <a:srgbClr val="5A7D5C"/>
    <a:srgbClr val="007698"/>
    <a:srgbClr val="D17D08"/>
    <a:srgbClr val="D9A210"/>
    <a:srgbClr val="A23830"/>
    <a:srgbClr val="924E6B"/>
    <a:srgbClr val="DCD0D4"/>
    <a:srgbClr val="DFD5D8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187" autoAdjust="0"/>
    <p:restoredTop sz="96469" autoAdjust="0"/>
  </p:normalViewPr>
  <p:slideViewPr>
    <p:cSldViewPr snapToGrid="0">
      <p:cViewPr varScale="1">
        <p:scale>
          <a:sx n="118" d="100"/>
          <a:sy n="118" d="100"/>
        </p:scale>
        <p:origin x="21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96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-168"/>
    </p:cViewPr>
  </p:sorterViewPr>
  <p:notesViewPr>
    <p:cSldViewPr snapToGrid="0">
      <p:cViewPr varScale="1">
        <p:scale>
          <a:sx n="90" d="100"/>
          <a:sy n="90" d="100"/>
        </p:scale>
        <p:origin x="369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06EA4-D462-4253-8FC7-D35175043F19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DA24A-F480-4AA7-ACF1-F7D1E577F3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09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1B6C9-DAE3-4E7B-AB3C-9473EC02D78D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1ACBD-245E-4A24-AC78-063168A88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9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315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939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95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417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639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6090047"/>
            <a:ext cx="6696236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CA" sz="800" dirty="0">
                <a:solidFill>
                  <a:srgbClr val="ADB7C3"/>
                </a:solidFill>
              </a:rPr>
              <a:t>Info-Tech Research Group, Inc. Is a global leader in providing IT research and advice.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Info-Tech’s products and services combine actionable insight and relevant advice with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ready-to-use tools and templates that cover the full spectrum of IT concerns.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© 1997-2014 Info-Tech Research Group Inc.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696236" y="6090047"/>
            <a:ext cx="2447764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CA" sz="800" dirty="0">
              <a:solidFill>
                <a:srgbClr val="ADB7C3"/>
              </a:solidFill>
            </a:endParaRPr>
          </a:p>
        </p:txBody>
      </p:sp>
      <p:pic>
        <p:nvPicPr>
          <p:cNvPr id="32" name="Picture 31" descr="Info-Tech_Logo_2013-On-Screen-WHITE(transparent-background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309320"/>
            <a:ext cx="1697008" cy="339401"/>
          </a:xfrm>
          <a:prstGeom prst="rect">
            <a:avLst/>
          </a:prstGeom>
        </p:spPr>
      </p:pic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" y="-27384"/>
            <a:ext cx="8999983" cy="3832009"/>
            <a:chOff x="1" y="-16351"/>
            <a:chExt cx="8999983" cy="3832009"/>
          </a:xfrm>
        </p:grpSpPr>
        <p:grpSp>
          <p:nvGrpSpPr>
            <p:cNvPr id="8" name="Group 76"/>
            <p:cNvGrpSpPr/>
            <p:nvPr/>
          </p:nvGrpSpPr>
          <p:grpSpPr>
            <a:xfrm>
              <a:off x="1" y="745520"/>
              <a:ext cx="252922" cy="3070138"/>
              <a:chOff x="1" y="745520"/>
              <a:chExt cx="252922" cy="3070138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rot="5400000">
                <a:off x="-70169" y="3617221"/>
                <a:ext cx="395287" cy="1588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ounded Rectangle 11"/>
              <p:cNvSpPr/>
              <p:nvPr/>
            </p:nvSpPr>
            <p:spPr>
              <a:xfrm rot="16200000">
                <a:off x="-1276085" y="2021606"/>
                <a:ext cx="2805093" cy="252922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200" dirty="0" smtClean="0"/>
                  <a:t>Headline / Subhead Vertical </a:t>
                </a:r>
                <a:r>
                  <a:rPr lang="en-CA" sz="1200" baseline="0" dirty="0" smtClean="0"/>
                  <a:t>Spacing</a:t>
                </a:r>
                <a:endParaRPr lang="en-CA" sz="1200" dirty="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8460432" y="-16351"/>
              <a:ext cx="5395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200" b="0" dirty="0" smtClean="0">
                  <a:solidFill>
                    <a:schemeClr val="bg1"/>
                  </a:solidFill>
                </a:rPr>
                <a:t>V4</a:t>
              </a:r>
              <a:endParaRPr lang="en-CA" sz="1200" b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7796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6219" y="4642215"/>
            <a:ext cx="8613648" cy="320040"/>
          </a:xfr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266219" y="2931098"/>
            <a:ext cx="8613648" cy="320040"/>
          </a:xfr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6219" y="1226948"/>
            <a:ext cx="8611080" cy="320040"/>
          </a:xfrm>
          <a:solidFill>
            <a:srgbClr val="A24130"/>
          </a:solidFill>
        </p:spPr>
        <p:txBody>
          <a:bodyPr/>
          <a:lstStyle>
            <a:lvl1pPr marL="0" indent="0">
              <a:buNone/>
              <a:defRPr lang="en-US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Three sections (Georgia, 24pt)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66219" y="1546727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66219" y="3257915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266219" y="4969032"/>
            <a:ext cx="8595360" cy="13775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71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mall 1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1455" y="3323354"/>
            <a:ext cx="8615844" cy="320040"/>
          </a:xfrm>
          <a:solidFill>
            <a:srgbClr val="D9A2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612662" y="1210647"/>
            <a:ext cx="4267532" cy="320040"/>
          </a:xfr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57727" y="1210647"/>
            <a:ext cx="4267532" cy="320040"/>
          </a:xfrm>
          <a:solidFill>
            <a:srgbClr val="A24130"/>
          </a:solidFill>
        </p:spPr>
        <p:txBody>
          <a:bodyPr/>
          <a:lstStyle>
            <a:lvl1pPr marL="0" indent="0">
              <a:buNone/>
              <a:defRPr lang="en-US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Two small sections, one large (Georgia, 24pt)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69541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4624106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261455" y="3643394"/>
            <a:ext cx="8615844" cy="2701259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375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228637615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/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779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Executive Summary (Georgia, 24pt)</a:t>
            </a:r>
            <a:endParaRPr lang="en-US" dirty="0"/>
          </a:p>
        </p:txBody>
      </p:sp>
      <p:grpSp>
        <p:nvGrpSpPr>
          <p:cNvPr id="6" name="Group 88"/>
          <p:cNvGrpSpPr/>
          <p:nvPr userDrawn="1"/>
        </p:nvGrpSpPr>
        <p:grpSpPr>
          <a:xfrm>
            <a:off x="5740416" y="1209320"/>
            <a:ext cx="3145536" cy="321616"/>
            <a:chOff x="3991296" y="1960467"/>
            <a:chExt cx="1646636" cy="262207"/>
          </a:xfrm>
        </p:grpSpPr>
        <p:sp>
          <p:nvSpPr>
            <p:cNvPr id="7" name="Rectangle 6"/>
            <p:cNvSpPr/>
            <p:nvPr/>
          </p:nvSpPr>
          <p:spPr>
            <a:xfrm>
              <a:off x="3991296" y="1961753"/>
              <a:ext cx="1646636" cy="260921"/>
            </a:xfrm>
            <a:prstGeom prst="rect">
              <a:avLst/>
            </a:prstGeom>
            <a:solidFill>
              <a:srgbClr val="D17D08"/>
            </a:solidFill>
            <a:ln w="12700">
              <a:solidFill>
                <a:srgbClr val="E883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1200" i="1" dirty="0">
                  <a:solidFill>
                    <a:srgbClr val="FFFFFF"/>
                  </a:solidFill>
                  <a:latin typeface="Georgia"/>
                </a:rPr>
                <a:t>Info-Tech Insight</a:t>
              </a:r>
            </a:p>
          </p:txBody>
        </p:sp>
        <p:pic>
          <p:nvPicPr>
            <p:cNvPr id="8" name="Picture 7" descr="insight-sm.wmf"/>
            <p:cNvPicPr>
              <a:picLocks noChangeAspect="1"/>
            </p:cNvPicPr>
            <p:nvPr userDrawn="1"/>
          </p:nvPicPr>
          <p:blipFill>
            <a:blip r:embed="rId2" cstate="screen"/>
            <a:stretch>
              <a:fillRect/>
            </a:stretch>
          </p:blipFill>
          <p:spPr>
            <a:xfrm>
              <a:off x="5393464" y="1960467"/>
              <a:ext cx="217654" cy="25306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5" name="Group 24"/>
          <p:cNvGrpSpPr/>
          <p:nvPr userDrawn="1"/>
        </p:nvGrpSpPr>
        <p:grpSpPr>
          <a:xfrm>
            <a:off x="247848" y="1210905"/>
            <a:ext cx="5266944" cy="325508"/>
            <a:chOff x="277163" y="1210905"/>
            <a:chExt cx="5266944" cy="325508"/>
          </a:xfrm>
          <a:solidFill>
            <a:srgbClr val="A24130"/>
          </a:solidFill>
        </p:grpSpPr>
        <p:sp>
          <p:nvSpPr>
            <p:cNvPr id="13" name="Rectangle 12"/>
            <p:cNvSpPr/>
            <p:nvPr userDrawn="1"/>
          </p:nvSpPr>
          <p:spPr>
            <a:xfrm>
              <a:off x="277163" y="1210905"/>
              <a:ext cx="5266944" cy="32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/>
                <a:t>Situation</a:t>
              </a:r>
              <a:endParaRPr lang="en-US" sz="1400" b="1" dirty="0"/>
            </a:p>
          </p:txBody>
        </p:sp>
        <p:sp>
          <p:nvSpPr>
            <p:cNvPr id="16" name="Isosceles Triangle 15"/>
            <p:cNvSpPr/>
            <p:nvPr userDrawn="1"/>
          </p:nvSpPr>
          <p:spPr>
            <a:xfrm>
              <a:off x="5223565" y="1254045"/>
              <a:ext cx="216694" cy="22383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5297384" y="1259414"/>
              <a:ext cx="69056" cy="27699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A24130"/>
                  </a:solidFill>
                </a:rPr>
                <a:t>!</a:t>
              </a:r>
              <a:endParaRPr lang="en-US" sz="1200" dirty="0">
                <a:solidFill>
                  <a:srgbClr val="A24130"/>
                </a:solidFill>
              </a:endParaRPr>
            </a:p>
          </p:txBody>
        </p:sp>
      </p:grpSp>
      <p:sp>
        <p:nvSpPr>
          <p:cNvPr id="20" name="Text Placeholder 19"/>
          <p:cNvSpPr>
            <a:spLocks noGrp="1"/>
          </p:cNvSpPr>
          <p:nvPr userDrawn="1">
            <p:ph type="body" sz="quarter" idx="10"/>
          </p:nvPr>
        </p:nvSpPr>
        <p:spPr>
          <a:xfrm>
            <a:off x="247848" y="1535364"/>
            <a:ext cx="5257800" cy="10789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 userDrawn="1">
            <p:ph type="body" sz="quarter" idx="11"/>
          </p:nvPr>
        </p:nvSpPr>
        <p:spPr>
          <a:xfrm>
            <a:off x="247848" y="2974004"/>
            <a:ext cx="5257800" cy="10769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 userDrawn="1">
            <p:ph type="body" sz="quarter" idx="12"/>
          </p:nvPr>
        </p:nvSpPr>
        <p:spPr>
          <a:xfrm>
            <a:off x="255868" y="4512653"/>
            <a:ext cx="8623607" cy="18084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5740416" y="1527747"/>
            <a:ext cx="3148013" cy="2523241"/>
          </a:xfrm>
          <a:ln w="19050"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247848" y="2639247"/>
            <a:ext cx="5266944" cy="369332"/>
            <a:chOff x="251520" y="2526953"/>
            <a:chExt cx="5266944" cy="36933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251520" y="2547450"/>
              <a:ext cx="5266944" cy="320040"/>
            </a:xfrm>
            <a:prstGeom prst="rect">
              <a:avLst/>
            </a:prstGeom>
            <a:solidFill>
              <a:srgbClr val="0076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b="1" dirty="0"/>
                <a:t>Complication</a:t>
              </a:r>
            </a:p>
          </p:txBody>
        </p:sp>
        <p:sp>
          <p:nvSpPr>
            <p:cNvPr id="30" name="TextBox 29"/>
            <p:cNvSpPr txBox="1"/>
            <p:nvPr userDrawn="1"/>
          </p:nvSpPr>
          <p:spPr>
            <a:xfrm>
              <a:off x="5177595" y="2526953"/>
              <a:ext cx="262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?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oup 39"/>
          <p:cNvGrpSpPr/>
          <p:nvPr userDrawn="1"/>
        </p:nvGrpSpPr>
        <p:grpSpPr>
          <a:xfrm>
            <a:off x="247848" y="4147225"/>
            <a:ext cx="8640578" cy="461665"/>
            <a:chOff x="247848" y="4125411"/>
            <a:chExt cx="8640578" cy="461665"/>
          </a:xfrm>
          <a:solidFill>
            <a:srgbClr val="5A7D5C"/>
          </a:solidFill>
        </p:grpSpPr>
        <p:sp>
          <p:nvSpPr>
            <p:cNvPr id="41" name="Rectangle 40"/>
            <p:cNvSpPr/>
            <p:nvPr userDrawn="1"/>
          </p:nvSpPr>
          <p:spPr>
            <a:xfrm>
              <a:off x="247848" y="4199835"/>
              <a:ext cx="8640578" cy="312818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Resolution</a:t>
              </a:r>
            </a:p>
          </p:txBody>
        </p:sp>
        <p:sp>
          <p:nvSpPr>
            <p:cNvPr id="42" name="TextBox 41"/>
            <p:cNvSpPr txBox="1"/>
            <p:nvPr userDrawn="1"/>
          </p:nvSpPr>
          <p:spPr>
            <a:xfrm>
              <a:off x="8461706" y="4125411"/>
              <a:ext cx="42672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sym typeface="Wingdings" panose="05000000000000000000" pitchFamily="2" charset="2"/>
                </a:rPr>
                <a:t></a:t>
              </a:r>
              <a:endPara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3846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sp>
        <p:nvSpPr>
          <p:cNvPr id="51" name="Text Placeholder 41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87148" y="4295384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3919791" y="4307741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919791" y="3976699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What’s in this Section: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47639" y="3976700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Sections: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49514" y="4311718"/>
            <a:ext cx="0" cy="19061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749514" y="6217856"/>
            <a:ext cx="8281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749514" y="4311718"/>
            <a:ext cx="8281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030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14314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 smtClean="0">
                <a:solidFill>
                  <a:srgbClr val="FFFFFF"/>
                </a:solidFill>
              </a:rPr>
              <a:t>Info-Tech Research Group</a:t>
            </a:r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marR="0" lv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Info-Tech Research Group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61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41" r:id="rId2"/>
    <p:sldLayoutId id="2147483742" r:id="rId3"/>
    <p:sldLayoutId id="2147483747" r:id="rId4"/>
    <p:sldLayoutId id="2147483750" r:id="rId5"/>
    <p:sldLayoutId id="2147483755" r:id="rId6"/>
    <p:sldLayoutId id="214748375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 smtClean="0">
                <a:solidFill>
                  <a:srgbClr val="FFFFFF"/>
                </a:solidFill>
              </a:rPr>
              <a:t>Info-Tech Research Group</a:t>
            </a:r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kern="0" dirty="0">
                <a:solidFill>
                  <a:srgbClr val="FFFFFF"/>
                </a:solidFill>
              </a:rPr>
              <a:t>Info-Tech Research Group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78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s/manage-stakeholder-relations?utm_source=SS_Sample&amp;utm_medium=Collateral&amp;utm_campaign=Collater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infotech.com/research/ss/build-a-strategic-workforce-plan" TargetMode="External"/><Relationship Id="rId18" Type="http://schemas.openxmlformats.org/officeDocument/2006/relationships/hyperlink" Target="https://www.infotech.com/research/ss/create-a-service-management-roadmap" TargetMode="External"/><Relationship Id="rId26" Type="http://schemas.openxmlformats.org/officeDocument/2006/relationships/hyperlink" Target="https://www.infotech.com/research/ss/build-a-business-driven-it-risk-management-program" TargetMode="External"/><Relationship Id="rId39" Type="http://schemas.openxmlformats.org/officeDocument/2006/relationships/hyperlink" Target="https://www.infotech.com/research/ss/optimize-your-sqa-practice-using-a-full-lifecycle-approach" TargetMode="External"/><Relationship Id="rId21" Type="http://schemas.openxmlformats.org/officeDocument/2006/relationships/hyperlink" Target="https://www.infotech.com/research/ss/implement-it-asset-management" TargetMode="External"/><Relationship Id="rId34" Type="http://schemas.openxmlformats.org/officeDocument/2006/relationships/hyperlink" Target="https://www.infotech.com/research/ss/it-develop-a-business-continuity-plan" TargetMode="External"/><Relationship Id="rId42" Type="http://schemas.openxmlformats.org/officeDocument/2006/relationships/hyperlink" Target="https://www.infotech.com/research/ss/build-a-next-generation-bi-with-a-game-changing-bi-strategy" TargetMode="External"/><Relationship Id="rId47" Type="http://schemas.openxmlformats.org/officeDocument/2006/relationships/hyperlink" Target="https://www.infotech.com/research/ss/build-a-strong-approach-to-business-requirements-gathering" TargetMode="External"/><Relationship Id="rId7" Type="http://schemas.openxmlformats.org/officeDocument/2006/relationships/hyperlink" Target="https://www.infotech.com/research/ss/take-the-pain-out-of-it-policies" TargetMode="External"/><Relationship Id="rId2" Type="http://schemas.openxmlformats.org/officeDocument/2006/relationships/image" Target="../media/image11.png"/><Relationship Id="rId16" Type="http://schemas.openxmlformats.org/officeDocument/2006/relationships/hyperlink" Target="https://www.infotech.com/research/ss/design-build-a-user-facing-service-catalog" TargetMode="External"/><Relationship Id="rId29" Type="http://schemas.openxmlformats.org/officeDocument/2006/relationships/hyperlink" Target="https://www.infotech.com/research/ss/establish-a-right-sized-release-and-deployment-management-process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infotech.com/research/ss/kick-start-it-led-business-innovation" TargetMode="External"/><Relationship Id="rId11" Type="http://schemas.openxmlformats.org/officeDocument/2006/relationships/hyperlink" Target="https://www.infotech.com/research/ss/transfer-it-knowledge-before-it-s-gone" TargetMode="External"/><Relationship Id="rId24" Type="http://schemas.openxmlformats.org/officeDocument/2006/relationships/hyperlink" Target="https://www.infotech.com/research/ss/create-a-configuration-management-roadmap" TargetMode="External"/><Relationship Id="rId32" Type="http://schemas.openxmlformats.org/officeDocument/2006/relationships/hyperlink" Target="https://www.infotech.com/research/ss/establish-an-effective-system-of-internal-it-controls-to-mitigate-risks" TargetMode="External"/><Relationship Id="rId37" Type="http://schemas.openxmlformats.org/officeDocument/2006/relationships/hyperlink" Target="https://www.infotech.com/research/ss/govern-and-manage-an-enterprise-software-implementation" TargetMode="External"/><Relationship Id="rId40" Type="http://schemas.openxmlformats.org/officeDocument/2006/relationships/hyperlink" Target="https://www.infotech.com/research/ss/develop-an-annual-maintenance-program-for-critical-applications" TargetMode="External"/><Relationship Id="rId45" Type="http://schemas.openxmlformats.org/officeDocument/2006/relationships/hyperlink" Target="https://www.infotech.com/research/ss/develop-a-project-portfolio-management-strategy" TargetMode="External"/><Relationship Id="rId5" Type="http://schemas.openxmlformats.org/officeDocument/2006/relationships/hyperlink" Target="https://www.infotech.com/research/ss/develop-meaningful-service-metrics-to-ensure-business-and-user-satisfaction" TargetMode="External"/><Relationship Id="rId15" Type="http://schemas.openxmlformats.org/officeDocument/2006/relationships/hyperlink" Target="https://www.infotech.com/research/ss/increase-it-productivity-by-25-by-actively-focusing-on-employee-engagement" TargetMode="External"/><Relationship Id="rId23" Type="http://schemas.openxmlformats.org/officeDocument/2006/relationships/hyperlink" Target="https://www.infotech.com/research/ss/optimize-change-management" TargetMode="External"/><Relationship Id="rId28" Type="http://schemas.openxmlformats.org/officeDocument/2006/relationships/hyperlink" Target="https://www.infotech.com/research/ss/build-a-security-governance-and-management-plan" TargetMode="External"/><Relationship Id="rId36" Type="http://schemas.openxmlformats.org/officeDocument/2006/relationships/hyperlink" Target="https://www.infotech.com/research/ss/build-a-business-driven-application-roadmap-using-an-agile-approach" TargetMode="External"/><Relationship Id="rId10" Type="http://schemas.openxmlformats.org/officeDocument/2006/relationships/hyperlink" Target="https://www.infotech.com/research/ss/manage-your-vendors-before-they-manage-you" TargetMode="External"/><Relationship Id="rId19" Type="http://schemas.openxmlformats.org/officeDocument/2006/relationships/hyperlink" Target="https://www.infotech.com/research/ss/drive-efficiency-and-agility-with-a-fit-for-purpose-quality-management-program" TargetMode="External"/><Relationship Id="rId31" Type="http://schemas.openxmlformats.org/officeDocument/2006/relationships/hyperlink" Target="https://www.infotech.com/research/ss/build-an-information-security-strategy" TargetMode="External"/><Relationship Id="rId44" Type="http://schemas.openxmlformats.org/officeDocument/2006/relationships/hyperlink" Target="https://www.infotech.com/research/ss/conquer-data-quality-challenges-in-4-steps" TargetMode="External"/><Relationship Id="rId4" Type="http://schemas.openxmlformats.org/officeDocument/2006/relationships/hyperlink" Target="https://www.infotech.com/research/ss/define-an-it-strategy-and-roadmap" TargetMode="External"/><Relationship Id="rId9" Type="http://schemas.openxmlformats.org/officeDocument/2006/relationships/hyperlink" Target="https://www.infotech.com/research/ss/build-an-it-budget-that-demonstrates-value-delivery" TargetMode="External"/><Relationship Id="rId14" Type="http://schemas.openxmlformats.org/officeDocument/2006/relationships/hyperlink" Target="https://www.infotech.com/research/ss/transform-it-through-strategic-organizational-design" TargetMode="External"/><Relationship Id="rId22" Type="http://schemas.openxmlformats.org/officeDocument/2006/relationships/hyperlink" Target="https://www.infotech.com/research/ss/improve-it-operations-management" TargetMode="External"/><Relationship Id="rId27" Type="http://schemas.openxmlformats.org/officeDocument/2006/relationships/hyperlink" Target="https://www.infotech.com/research/ss/manage-stakeholder-relations" TargetMode="External"/><Relationship Id="rId30" Type="http://schemas.openxmlformats.org/officeDocument/2006/relationships/hyperlink" Target="https://www.infotech.com/research/ss/manage-scarce-resources-with-effective-incident-and-problem-management" TargetMode="External"/><Relationship Id="rId35" Type="http://schemas.openxmlformats.org/officeDocument/2006/relationships/hyperlink" Target="https://www.infotech.com/research/ss/create-a-right-sized-disaster-recovery-plan" TargetMode="External"/><Relationship Id="rId43" Type="http://schemas.openxmlformats.org/officeDocument/2006/relationships/hyperlink" Target="https://www.infotech.com/research/ss/modernize-data-architecture-for-measurable-business-results" TargetMode="External"/><Relationship Id="rId8" Type="http://schemas.openxmlformats.org/officeDocument/2006/relationships/hyperlink" Target="https://www.infotech.com/research/ss/establish-the-benefits-realization-process" TargetMode="External"/><Relationship Id="rId3" Type="http://schemas.openxmlformats.org/officeDocument/2006/relationships/hyperlink" Target="https://www.infotech.com/research/ss/redesign-it-governance-to-drive-optimal-business-results" TargetMode="External"/><Relationship Id="rId12" Type="http://schemas.openxmlformats.org/officeDocument/2006/relationships/hyperlink" Target="https://www.infotech.com/research/ss/minimize-the-damage-of-it-cost-cuts" TargetMode="External"/><Relationship Id="rId17" Type="http://schemas.openxmlformats.org/officeDocument/2006/relationships/hyperlink" Target="https://www.infotech.com/research/ss/assess-and-optimize-ea-capability" TargetMode="External"/><Relationship Id="rId25" Type="http://schemas.openxmlformats.org/officeDocument/2006/relationships/hyperlink" Target="https://www.infotech.com/research/ss/standardize-the-service-desk" TargetMode="External"/><Relationship Id="rId33" Type="http://schemas.openxmlformats.org/officeDocument/2006/relationships/hyperlink" Target="https://www.infotech.com/research/ss/take-control-of-compliance-improvement-to-conquer-every-audit" TargetMode="External"/><Relationship Id="rId38" Type="http://schemas.openxmlformats.org/officeDocument/2006/relationships/hyperlink" Target="https://www.infotech.com/research/ss/create-a-horizontally-optimized-sdlc-to-better-meet-business-demands" TargetMode="External"/><Relationship Id="rId46" Type="http://schemas.openxmlformats.org/officeDocument/2006/relationships/hyperlink" Target="https://www.infotech.com/research/ss/tailor-project-management-processes-to-fit-your-projects" TargetMode="External"/><Relationship Id="rId20" Type="http://schemas.openxmlformats.org/officeDocument/2006/relationships/hyperlink" Target="https://www.infotech.com/research/ss/establish-a-program-to-enable-effective-performance-monitoring" TargetMode="External"/><Relationship Id="rId41" Type="http://schemas.openxmlformats.org/officeDocument/2006/relationships/hyperlink" Target="https://www.infotech.com/research/ss/drive-organizational-change-from-the-pm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Manage Stakeholder </a:t>
            </a:r>
            <a:r>
              <a:rPr lang="en-US" dirty="0" smtClean="0"/>
              <a:t>Relations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Make proper stakeholder management a </a:t>
            </a:r>
            <a:r>
              <a:rPr lang="en-US" dirty="0" smtClean="0"/>
              <a:t>habit.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5402461"/>
            <a:ext cx="9144000" cy="1455539"/>
            <a:chOff x="0" y="5402461"/>
            <a:chExt cx="9144000" cy="1455539"/>
          </a:xfrm>
        </p:grpSpPr>
        <p:pic>
          <p:nvPicPr>
            <p:cNvPr id="7" name="Picture 6" descr="sample-titlebar-itrgNEW.gif">
              <a:hlinkClick r:id="rId3"/>
            </p:cNvPr>
            <p:cNvPicPr>
              <a:picLocks noChangeAspect="1"/>
            </p:cNvPicPr>
            <p:nvPr/>
          </p:nvPicPr>
          <p:blipFill>
            <a:blip r:embed="rId4" cstate="print"/>
            <a:srcRect b="40634"/>
            <a:stretch>
              <a:fillRect/>
            </a:stretch>
          </p:blipFill>
          <p:spPr>
            <a:xfrm>
              <a:off x="0" y="5402461"/>
              <a:ext cx="9144000" cy="864096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0" y="6266557"/>
              <a:ext cx="9144000" cy="591443"/>
              <a:chOff x="0" y="6266557"/>
              <a:chExt cx="9144000" cy="591443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0" y="6266557"/>
                <a:ext cx="7308304" cy="5914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4625" algn="r"/>
                <a: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Info-Tech's products and services combine actionable insight and relevant advice with ready-to-use tools</a:t>
                </a:r>
                <a:b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</a:br>
                <a: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and templates that cover the full spectrum of IT concerns.© 1997 - 2014 Info-Tech Research Group</a:t>
                </a:r>
                <a:endParaRPr lang="en-CA" sz="8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308304" y="6266557"/>
                <a:ext cx="1835696" cy="5914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pic>
            <p:nvPicPr>
              <p:cNvPr id="11" name="Picture 10" descr="itrg-logo-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7529512" y="6360368"/>
                <a:ext cx="1400175" cy="3810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38369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stakeholder and stakeholder management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257176" y="1283855"/>
            <a:ext cx="8620124" cy="138737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A </a:t>
            </a:r>
            <a:r>
              <a:rPr lang="en-US" sz="1600" dirty="0">
                <a:solidFill>
                  <a:schemeClr val="tx1"/>
                </a:solidFill>
              </a:rPr>
              <a:t>stakeholder </a:t>
            </a:r>
            <a:r>
              <a:rPr lang="en-US" sz="1600" dirty="0" smtClean="0">
                <a:solidFill>
                  <a:schemeClr val="tx1"/>
                </a:solidFill>
              </a:rPr>
              <a:t>is </a:t>
            </a:r>
            <a:r>
              <a:rPr lang="en-CA" sz="1600" dirty="0" smtClean="0">
                <a:solidFill>
                  <a:schemeClr val="tx1"/>
                </a:solidFill>
              </a:rPr>
              <a:t>“any group </a:t>
            </a:r>
            <a:r>
              <a:rPr lang="en-CA" sz="1600" dirty="0">
                <a:solidFill>
                  <a:schemeClr val="tx1"/>
                </a:solidFill>
              </a:rPr>
              <a:t>or individual who can affect or is affected by the achievement of the </a:t>
            </a:r>
            <a:r>
              <a:rPr lang="en-CA" sz="1600" dirty="0" smtClean="0">
                <a:solidFill>
                  <a:schemeClr val="tx1"/>
                </a:solidFill>
              </a:rPr>
              <a:t>organization’s </a:t>
            </a:r>
            <a:r>
              <a:rPr lang="en-CA" sz="1600" dirty="0">
                <a:solidFill>
                  <a:schemeClr val="tx1"/>
                </a:solidFill>
              </a:rPr>
              <a:t>objectives</a:t>
            </a:r>
            <a:r>
              <a:rPr lang="en-CA" sz="1600" dirty="0" smtClean="0">
                <a:solidFill>
                  <a:schemeClr val="tx1"/>
                </a:solidFill>
              </a:rPr>
              <a:t>” (Freeman, 1984</a:t>
            </a:r>
            <a:r>
              <a:rPr lang="en-CA" sz="1600" dirty="0">
                <a:solidFill>
                  <a:schemeClr val="tx1"/>
                </a:solidFill>
              </a:rPr>
              <a:t>). </a:t>
            </a:r>
            <a:endParaRPr lang="en-CA" sz="1600" dirty="0" smtClean="0">
              <a:solidFill>
                <a:schemeClr val="tx1"/>
              </a:solidFill>
            </a:endParaRPr>
          </a:p>
          <a:p>
            <a:endParaRPr lang="en-CA" sz="1600" dirty="0">
              <a:solidFill>
                <a:schemeClr val="tx1"/>
              </a:solidFill>
            </a:endParaRPr>
          </a:p>
          <a:p>
            <a:r>
              <a:rPr lang="en-CA" sz="1600" dirty="0" smtClean="0">
                <a:solidFill>
                  <a:schemeClr val="tx1"/>
                </a:solidFill>
              </a:rPr>
              <a:t>Stakeholder </a:t>
            </a:r>
            <a:r>
              <a:rPr lang="en-CA" sz="1600" dirty="0">
                <a:solidFill>
                  <a:schemeClr val="tx1"/>
                </a:solidFill>
              </a:rPr>
              <a:t>Management is the process of forming, monitoring, and maintaining constructive relationships with key parties to achieve organizational objectives by managing expectations and creating positive relationships</a:t>
            </a:r>
            <a:r>
              <a:rPr lang="en-CA" sz="1600" dirty="0" smtClean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448" y="2883965"/>
            <a:ext cx="3410851" cy="3419089"/>
          </a:xfrm>
          <a:prstGeom prst="rect">
            <a:avLst/>
          </a:prstGeom>
        </p:spPr>
      </p:pic>
      <p:graphicFrame>
        <p:nvGraphicFramePr>
          <p:cNvPr id="5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529570"/>
              </p:ext>
            </p:extLst>
          </p:nvPr>
        </p:nvGraphicFramePr>
        <p:xfrm>
          <a:off x="385990" y="3166355"/>
          <a:ext cx="4844915" cy="29112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844915"/>
              </a:tblGrid>
              <a:tr h="60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Pct val="12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Goals of Stakeholder Management:</a:t>
                      </a: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7D5C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Pct val="12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The key objectives of Stakeholder Management are to improve outcomes, increase confidence, and enhance trust in IT. 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00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Pct val="12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Obtain commitment of executive management for IT-related objectives.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Pct val="12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Enhance alignment between IT and the business.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Pct val="12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Improve understanding of business requirements.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Pct val="12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Improve implementation of technology to support business processes.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Pct val="12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Enhance transparency of IT costs, risks, and benefits.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158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</a:t>
            </a:r>
            <a:r>
              <a:rPr lang="en-US" dirty="0" smtClean="0"/>
              <a:t>of </a:t>
            </a:r>
            <a:r>
              <a:rPr lang="en-US" dirty="0"/>
              <a:t>ineffective stakeholder management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257176" y="1337482"/>
            <a:ext cx="8620124" cy="79996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Challenges of stakeholder management can result from a self-focused </a:t>
            </a:r>
            <a:r>
              <a:rPr lang="en-US" b="1" dirty="0" smtClean="0">
                <a:solidFill>
                  <a:schemeClr val="tx1"/>
                </a:solidFill>
              </a:rPr>
              <a:t>point-of-view</a:t>
            </a:r>
            <a:r>
              <a:rPr lang="en-US" b="1" dirty="0">
                <a:solidFill>
                  <a:schemeClr val="tx1"/>
                </a:solidFill>
              </a:rPr>
              <a:t>. Avoid these challenges by thinking bigger than yourself.</a:t>
            </a:r>
          </a:p>
        </p:txBody>
      </p:sp>
      <p:sp>
        <p:nvSpPr>
          <p:cNvPr id="9" name="Rectangle 8"/>
          <p:cNvSpPr/>
          <p:nvPr/>
        </p:nvSpPr>
        <p:spPr>
          <a:xfrm>
            <a:off x="300787" y="2242604"/>
            <a:ext cx="5029200" cy="396000"/>
          </a:xfrm>
          <a:prstGeom prst="rect">
            <a:avLst/>
          </a:prstGeom>
          <a:solidFill>
            <a:srgbClr val="5A7D5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 smtClean="0">
                <a:solidFill>
                  <a:srgbClr val="FFFFFF"/>
                </a:solidFill>
              </a:rPr>
              <a:t>Challenges</a:t>
            </a: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10" name="Rectangle 4"/>
          <p:cNvSpPr/>
          <p:nvPr/>
        </p:nvSpPr>
        <p:spPr>
          <a:xfrm>
            <a:off x="300787" y="2637903"/>
            <a:ext cx="5029200" cy="352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25400" dist="25400" dir="3600000" sx="98000" sy="98000" algn="ctr" rotWithShape="0">
              <a:schemeClr val="tx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4625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</a:rPr>
              <a:t>Stakeholders are missed or </a:t>
            </a:r>
            <a:r>
              <a:rPr lang="en-US" sz="1200" dirty="0" smtClean="0">
                <a:solidFill>
                  <a:srgbClr val="333333"/>
                </a:solidFill>
              </a:rPr>
              <a:t>new </a:t>
            </a:r>
            <a:r>
              <a:rPr lang="en-US" sz="1200" dirty="0">
                <a:solidFill>
                  <a:srgbClr val="333333"/>
                </a:solidFill>
              </a:rPr>
              <a:t>stakeholders are </a:t>
            </a:r>
            <a:r>
              <a:rPr lang="en-US" sz="1200" dirty="0" smtClean="0">
                <a:solidFill>
                  <a:srgbClr val="333333"/>
                </a:solidFill>
              </a:rPr>
              <a:t>identified too late. </a:t>
            </a:r>
            <a:endParaRPr lang="en-US" sz="1200" dirty="0">
              <a:solidFill>
                <a:srgbClr val="333333"/>
              </a:solidFill>
            </a:endParaRPr>
          </a:p>
          <a:p>
            <a:pPr marL="174625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333333"/>
              </a:solidFill>
            </a:endParaRPr>
          </a:p>
          <a:p>
            <a:pPr marL="171450" indent="-171450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333333"/>
              </a:solidFill>
            </a:endParaRPr>
          </a:p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333333"/>
                </a:solidFill>
              </a:rPr>
              <a:t>IT has a tendency to only look for direct stakeholders. Indirect and hidden stakeholders are not </a:t>
            </a:r>
            <a:r>
              <a:rPr lang="en-CA" sz="1200" dirty="0" smtClean="0">
                <a:solidFill>
                  <a:srgbClr val="333333"/>
                </a:solidFill>
              </a:rPr>
              <a:t>considered.</a:t>
            </a:r>
            <a:endParaRPr lang="en-CA" sz="1200" dirty="0">
              <a:solidFill>
                <a:srgbClr val="333333"/>
              </a:solidFill>
            </a:endParaRPr>
          </a:p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anose="020B0604020202020204" pitchFamily="34" charset="0"/>
              <a:buChar char="•"/>
            </a:pPr>
            <a:endParaRPr lang="en-CA" sz="1200" dirty="0">
              <a:solidFill>
                <a:srgbClr val="333333"/>
              </a:solidFill>
            </a:endParaRPr>
          </a:p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anose="020B0604020202020204" pitchFamily="34" charset="0"/>
              <a:buChar char="•"/>
            </a:pPr>
            <a:endParaRPr lang="en-CA" sz="1200" dirty="0">
              <a:solidFill>
                <a:srgbClr val="333333"/>
              </a:solidFill>
            </a:endParaRPr>
          </a:p>
          <a:p>
            <a:pPr marL="174625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333333"/>
                </a:solidFill>
              </a:rPr>
              <a:t>Stakeholders may have conflicting priorities, different visions, and different </a:t>
            </a:r>
            <a:r>
              <a:rPr lang="en-CA" sz="1200" dirty="0" smtClean="0">
                <a:solidFill>
                  <a:srgbClr val="333333"/>
                </a:solidFill>
              </a:rPr>
              <a:t>needs. </a:t>
            </a:r>
            <a:r>
              <a:rPr lang="en-CA" sz="1200" dirty="0">
                <a:solidFill>
                  <a:srgbClr val="333333"/>
                </a:solidFill>
              </a:rPr>
              <a:t>Keeping every stakeholder happy is impossible.</a:t>
            </a:r>
            <a:endParaRPr lang="en-US" sz="1200" dirty="0">
              <a:solidFill>
                <a:srgbClr val="333333"/>
              </a:solidFill>
            </a:endParaRPr>
          </a:p>
          <a:p>
            <a:pPr marL="174625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333333"/>
              </a:solidFill>
            </a:endParaRPr>
          </a:p>
          <a:p>
            <a:pPr marL="174625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333333"/>
              </a:solidFill>
            </a:endParaRPr>
          </a:p>
          <a:p>
            <a:pPr marL="174625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333333"/>
                </a:solidFill>
              </a:rPr>
              <a:t>IT </a:t>
            </a:r>
            <a:r>
              <a:rPr lang="en-US" sz="1200" dirty="0">
                <a:solidFill>
                  <a:srgbClr val="333333"/>
                </a:solidFill>
              </a:rPr>
              <a:t>has a lack of business understanding and </a:t>
            </a:r>
            <a:r>
              <a:rPr lang="en-US" sz="1200" dirty="0" smtClean="0">
                <a:solidFill>
                  <a:srgbClr val="333333"/>
                </a:solidFill>
              </a:rPr>
              <a:t>uses jargon and </a:t>
            </a:r>
            <a:r>
              <a:rPr lang="en-US" sz="1200" dirty="0">
                <a:solidFill>
                  <a:srgbClr val="333333"/>
                </a:solidFill>
              </a:rPr>
              <a:t>technical language that is not understood </a:t>
            </a:r>
            <a:r>
              <a:rPr lang="en-US" sz="1200" dirty="0" smtClean="0">
                <a:solidFill>
                  <a:srgbClr val="333333"/>
                </a:solidFill>
              </a:rPr>
              <a:t>by stakeholders.</a:t>
            </a:r>
            <a:endParaRPr lang="en-US" sz="1200" dirty="0">
              <a:solidFill>
                <a:srgbClr val="333333"/>
              </a:solidFill>
            </a:endParaRPr>
          </a:p>
          <a:p>
            <a:pPr marL="174625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Wingdings" panose="05000000000000000000" pitchFamily="2" charset="2"/>
              <a:buChar char="Ø"/>
            </a:pPr>
            <a:endParaRPr lang="en-US" sz="1200" dirty="0">
              <a:solidFill>
                <a:srgbClr val="333333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12375" y="2242604"/>
            <a:ext cx="3264925" cy="396000"/>
          </a:xfrm>
          <a:prstGeom prst="rect">
            <a:avLst/>
          </a:prstGeom>
          <a:solidFill>
            <a:srgbClr val="00769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 smtClean="0">
                <a:solidFill>
                  <a:srgbClr val="FFFFFF"/>
                </a:solidFill>
              </a:rPr>
              <a:t>Implications</a:t>
            </a: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14" name="Rectangle 4"/>
          <p:cNvSpPr/>
          <p:nvPr/>
        </p:nvSpPr>
        <p:spPr>
          <a:xfrm>
            <a:off x="5612375" y="2637903"/>
            <a:ext cx="3264925" cy="352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25400" dist="25400" dir="3600000" sx="98000" sy="98000" algn="ctr" rotWithShape="0">
              <a:schemeClr val="tx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333333"/>
                </a:solidFill>
              </a:rPr>
              <a:t>Unanticipated stakeholders and </a:t>
            </a:r>
            <a:r>
              <a:rPr lang="en-CA" sz="1200" dirty="0" smtClean="0">
                <a:solidFill>
                  <a:srgbClr val="333333"/>
                </a:solidFill>
              </a:rPr>
              <a:t>negative changes </a:t>
            </a:r>
            <a:r>
              <a:rPr lang="en-CA" sz="1200" dirty="0">
                <a:solidFill>
                  <a:srgbClr val="333333"/>
                </a:solidFill>
              </a:rPr>
              <a:t>in stakeholder </a:t>
            </a:r>
            <a:r>
              <a:rPr lang="en-CA" sz="1200" dirty="0" smtClean="0">
                <a:solidFill>
                  <a:srgbClr val="333333"/>
                </a:solidFill>
              </a:rPr>
              <a:t>sentiment can </a:t>
            </a:r>
            <a:r>
              <a:rPr lang="en-CA" sz="1200" dirty="0">
                <a:solidFill>
                  <a:srgbClr val="333333"/>
                </a:solidFill>
              </a:rPr>
              <a:t>derail initiatives.</a:t>
            </a:r>
          </a:p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anose="020B0604020202020204" pitchFamily="34" charset="0"/>
              <a:buChar char="•"/>
            </a:pPr>
            <a:endParaRPr lang="en-CA" sz="1200" dirty="0">
              <a:solidFill>
                <a:srgbClr val="333333"/>
              </a:solidFill>
            </a:endParaRPr>
          </a:p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333333"/>
                </a:solidFill>
              </a:rPr>
              <a:t>Direct stakeholders are </a:t>
            </a:r>
            <a:r>
              <a:rPr lang="en-CA" sz="1200" dirty="0" smtClean="0">
                <a:solidFill>
                  <a:srgbClr val="333333"/>
                </a:solidFill>
              </a:rPr>
              <a:t>identified, </a:t>
            </a:r>
            <a:r>
              <a:rPr lang="en-CA" sz="1200" dirty="0">
                <a:solidFill>
                  <a:srgbClr val="333333"/>
                </a:solidFill>
              </a:rPr>
              <a:t>but unidentified </a:t>
            </a:r>
            <a:r>
              <a:rPr lang="en-CA" sz="1200" dirty="0" smtClean="0">
                <a:solidFill>
                  <a:srgbClr val="333333"/>
                </a:solidFill>
              </a:rPr>
              <a:t>indirect or hidden stakeholders </a:t>
            </a:r>
            <a:r>
              <a:rPr lang="en-CA" sz="1200" dirty="0">
                <a:solidFill>
                  <a:srgbClr val="333333"/>
                </a:solidFill>
              </a:rPr>
              <a:t>cause a major impact to the initiative.</a:t>
            </a:r>
          </a:p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anose="020B0604020202020204" pitchFamily="34" charset="0"/>
              <a:buChar char="•"/>
            </a:pPr>
            <a:endParaRPr lang="en-CA" sz="1200" dirty="0">
              <a:solidFill>
                <a:srgbClr val="333333"/>
              </a:solidFill>
            </a:endParaRPr>
          </a:p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333333"/>
                </a:solidFill>
              </a:rPr>
              <a:t>The CIO attempts to </a:t>
            </a:r>
            <a:r>
              <a:rPr lang="en-CA" sz="1200" dirty="0" smtClean="0">
                <a:solidFill>
                  <a:srgbClr val="333333"/>
                </a:solidFill>
              </a:rPr>
              <a:t>trade off competing agendas and </a:t>
            </a:r>
            <a:r>
              <a:rPr lang="en-CA" sz="1200" dirty="0">
                <a:solidFill>
                  <a:srgbClr val="333333"/>
                </a:solidFill>
              </a:rPr>
              <a:t>ends up caught in the middle </a:t>
            </a:r>
            <a:r>
              <a:rPr lang="en-CA" sz="1200" dirty="0" smtClean="0">
                <a:solidFill>
                  <a:srgbClr val="333333"/>
                </a:solidFill>
              </a:rPr>
              <a:t>and pleasing no-one.</a:t>
            </a:r>
            <a:endParaRPr lang="en-CA" sz="1200" dirty="0">
              <a:solidFill>
                <a:srgbClr val="333333"/>
              </a:solidFill>
            </a:endParaRPr>
          </a:p>
          <a:p>
            <a:pPr marL="171450" indent="-171450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anose="020B0604020202020204" pitchFamily="34" charset="0"/>
              <a:buChar char="•"/>
            </a:pPr>
            <a:endParaRPr lang="en-CA" sz="1200" dirty="0">
              <a:solidFill>
                <a:srgbClr val="333333"/>
              </a:solidFill>
            </a:endParaRPr>
          </a:p>
          <a:p>
            <a:pPr marL="174625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333333"/>
                </a:solidFill>
              </a:rPr>
              <a:t>There is a failure in understanding and communications, </a:t>
            </a:r>
            <a:r>
              <a:rPr lang="en-CA" sz="1200" dirty="0" smtClean="0">
                <a:solidFill>
                  <a:srgbClr val="333333"/>
                </a:solidFill>
              </a:rPr>
              <a:t>leading </a:t>
            </a:r>
            <a:r>
              <a:rPr lang="en-CA" sz="1200" dirty="0">
                <a:solidFill>
                  <a:srgbClr val="333333"/>
                </a:solidFill>
              </a:rPr>
              <a:t>stakeholders </a:t>
            </a:r>
            <a:r>
              <a:rPr lang="en-CA" sz="1200" dirty="0" smtClean="0">
                <a:solidFill>
                  <a:srgbClr val="333333"/>
                </a:solidFill>
              </a:rPr>
              <a:t>to become </a:t>
            </a:r>
            <a:r>
              <a:rPr lang="en-CA" sz="1200" dirty="0">
                <a:solidFill>
                  <a:srgbClr val="333333"/>
                </a:solidFill>
              </a:rPr>
              <a:t>disenchanted with </a:t>
            </a:r>
            <a:r>
              <a:rPr lang="en-CA" sz="1200" dirty="0" smtClean="0">
                <a:solidFill>
                  <a:srgbClr val="333333"/>
                </a:solidFill>
              </a:rPr>
              <a:t>IT.</a:t>
            </a:r>
            <a:endParaRPr lang="en-CA" sz="12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14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6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043" y="1421029"/>
            <a:ext cx="7705505" cy="4370700"/>
          </a:xfrm>
          <a:prstGeom prst="rect">
            <a:avLst/>
          </a:prstGeom>
        </p:spPr>
      </p:pic>
      <p:sp>
        <p:nvSpPr>
          <p:cNvPr id="69" name="Rectangle 68">
            <a:hlinkClick r:id="rId3"/>
          </p:cNvPr>
          <p:cNvSpPr/>
          <p:nvPr/>
        </p:nvSpPr>
        <p:spPr>
          <a:xfrm>
            <a:off x="743961" y="172334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Rectangle 69">
            <a:hlinkClick r:id="rId4"/>
          </p:cNvPr>
          <p:cNvSpPr/>
          <p:nvPr/>
        </p:nvSpPr>
        <p:spPr>
          <a:xfrm>
            <a:off x="743961" y="2389848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1" name="Rectangle 70">
            <a:hlinkClick r:id="rId5"/>
          </p:cNvPr>
          <p:cNvSpPr/>
          <p:nvPr/>
        </p:nvSpPr>
        <p:spPr>
          <a:xfrm>
            <a:off x="761305" y="2988114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2" name="Rectangle 71">
            <a:hlinkClick r:id="rId6"/>
          </p:cNvPr>
          <p:cNvSpPr/>
          <p:nvPr/>
        </p:nvSpPr>
        <p:spPr>
          <a:xfrm>
            <a:off x="1542490" y="3040538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3" name="Rectangle 72">
            <a:hlinkClick r:id="rId7"/>
          </p:cNvPr>
          <p:cNvSpPr/>
          <p:nvPr/>
        </p:nvSpPr>
        <p:spPr>
          <a:xfrm>
            <a:off x="1527650" y="2373801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4" name="Rectangle 73">
            <a:hlinkClick r:id="rId8"/>
          </p:cNvPr>
          <p:cNvSpPr/>
          <p:nvPr/>
        </p:nvSpPr>
        <p:spPr>
          <a:xfrm>
            <a:off x="751761" y="3625957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5" name="Rectangle 74">
            <a:hlinkClick r:id="rId9"/>
          </p:cNvPr>
          <p:cNvSpPr/>
          <p:nvPr/>
        </p:nvSpPr>
        <p:spPr>
          <a:xfrm>
            <a:off x="743961" y="4472511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6" name="Rectangle 75">
            <a:hlinkClick r:id="rId9"/>
          </p:cNvPr>
          <p:cNvSpPr/>
          <p:nvPr/>
        </p:nvSpPr>
        <p:spPr>
          <a:xfrm>
            <a:off x="756226" y="4268945"/>
            <a:ext cx="690773" cy="558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7" name="Rectangle 76">
            <a:hlinkClick r:id="rId10"/>
          </p:cNvPr>
          <p:cNvSpPr/>
          <p:nvPr/>
        </p:nvSpPr>
        <p:spPr>
          <a:xfrm>
            <a:off x="753192" y="491758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8" name="Rectangle 77">
            <a:hlinkClick r:id="rId11"/>
          </p:cNvPr>
          <p:cNvSpPr/>
          <p:nvPr/>
        </p:nvSpPr>
        <p:spPr>
          <a:xfrm>
            <a:off x="1528664" y="426752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9" name="Rectangle 78">
            <a:hlinkClick r:id="rId12"/>
          </p:cNvPr>
          <p:cNvSpPr/>
          <p:nvPr/>
        </p:nvSpPr>
        <p:spPr>
          <a:xfrm>
            <a:off x="1526014" y="4891281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0" name="Rectangle 79">
            <a:hlinkClick r:id="rId13"/>
          </p:cNvPr>
          <p:cNvSpPr/>
          <p:nvPr/>
        </p:nvSpPr>
        <p:spPr>
          <a:xfrm>
            <a:off x="2286489" y="298072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1" name="Rectangle 80">
            <a:hlinkClick r:id="rId14"/>
          </p:cNvPr>
          <p:cNvSpPr/>
          <p:nvPr/>
        </p:nvSpPr>
        <p:spPr>
          <a:xfrm>
            <a:off x="2292982" y="362690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2" name="Rectangle 81">
            <a:hlinkClick r:id="rId15"/>
          </p:cNvPr>
          <p:cNvSpPr/>
          <p:nvPr/>
        </p:nvSpPr>
        <p:spPr>
          <a:xfrm>
            <a:off x="2303272" y="424715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3" name="Rectangle 82">
            <a:hlinkClick r:id="rId16"/>
          </p:cNvPr>
          <p:cNvSpPr/>
          <p:nvPr/>
        </p:nvSpPr>
        <p:spPr>
          <a:xfrm>
            <a:off x="2286706" y="4891058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4" name="Rectangle 83">
            <a:hlinkClick r:id="rId17"/>
          </p:cNvPr>
          <p:cNvSpPr/>
          <p:nvPr/>
        </p:nvSpPr>
        <p:spPr>
          <a:xfrm>
            <a:off x="3060303" y="363375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5" name="Rectangle 84">
            <a:hlinkClick r:id="rId18"/>
          </p:cNvPr>
          <p:cNvSpPr/>
          <p:nvPr/>
        </p:nvSpPr>
        <p:spPr>
          <a:xfrm>
            <a:off x="3052260" y="4256088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6" name="Rectangle 85">
            <a:hlinkClick r:id="rId19"/>
          </p:cNvPr>
          <p:cNvSpPr/>
          <p:nvPr/>
        </p:nvSpPr>
        <p:spPr>
          <a:xfrm>
            <a:off x="3046490" y="487910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7" name="Rectangle 86">
            <a:hlinkClick r:id="rId20"/>
          </p:cNvPr>
          <p:cNvSpPr/>
          <p:nvPr/>
        </p:nvSpPr>
        <p:spPr>
          <a:xfrm>
            <a:off x="3839732" y="3612344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8" name="Rectangle 87">
            <a:hlinkClick r:id="rId21"/>
          </p:cNvPr>
          <p:cNvSpPr/>
          <p:nvPr/>
        </p:nvSpPr>
        <p:spPr>
          <a:xfrm>
            <a:off x="3825906" y="424213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9" name="Rectangle 88">
            <a:hlinkClick r:id="rId22"/>
          </p:cNvPr>
          <p:cNvSpPr/>
          <p:nvPr/>
        </p:nvSpPr>
        <p:spPr>
          <a:xfrm>
            <a:off x="3846849" y="488088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0" name="Rectangle 89">
            <a:hlinkClick r:id="rId23"/>
          </p:cNvPr>
          <p:cNvSpPr/>
          <p:nvPr/>
        </p:nvSpPr>
        <p:spPr>
          <a:xfrm>
            <a:off x="4611083" y="362687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1" name="Rectangle 90">
            <a:hlinkClick r:id="rId24"/>
          </p:cNvPr>
          <p:cNvSpPr/>
          <p:nvPr/>
        </p:nvSpPr>
        <p:spPr>
          <a:xfrm>
            <a:off x="4619005" y="430708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2" name="Rectangle 91">
            <a:hlinkClick r:id="rId25"/>
          </p:cNvPr>
          <p:cNvSpPr/>
          <p:nvPr/>
        </p:nvSpPr>
        <p:spPr>
          <a:xfrm>
            <a:off x="4619970" y="4865314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3" name="Rectangle 92">
            <a:hlinkClick r:id="rId26"/>
          </p:cNvPr>
          <p:cNvSpPr/>
          <p:nvPr/>
        </p:nvSpPr>
        <p:spPr>
          <a:xfrm>
            <a:off x="5409496" y="361264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4" name="Rectangle 93">
            <a:hlinkClick r:id="rId27"/>
          </p:cNvPr>
          <p:cNvSpPr/>
          <p:nvPr/>
        </p:nvSpPr>
        <p:spPr>
          <a:xfrm>
            <a:off x="1535924" y="3643102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5" name="Rectangle 94">
            <a:hlinkClick r:id="rId28"/>
          </p:cNvPr>
          <p:cNvSpPr/>
          <p:nvPr/>
        </p:nvSpPr>
        <p:spPr>
          <a:xfrm>
            <a:off x="5385179" y="298928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6" name="Rectangle 95">
            <a:hlinkClick r:id="rId29"/>
          </p:cNvPr>
          <p:cNvSpPr/>
          <p:nvPr/>
        </p:nvSpPr>
        <p:spPr>
          <a:xfrm>
            <a:off x="5371121" y="424213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7" name="Rectangle 96">
            <a:hlinkClick r:id="rId30"/>
          </p:cNvPr>
          <p:cNvSpPr/>
          <p:nvPr/>
        </p:nvSpPr>
        <p:spPr>
          <a:xfrm>
            <a:off x="5385179" y="4878044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8" name="Rectangle 97">
            <a:hlinkClick r:id="rId31"/>
          </p:cNvPr>
          <p:cNvSpPr/>
          <p:nvPr/>
        </p:nvSpPr>
        <p:spPr>
          <a:xfrm>
            <a:off x="6156533" y="236489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9" name="Rectangle 98">
            <a:hlinkClick r:id="rId32"/>
          </p:cNvPr>
          <p:cNvSpPr/>
          <p:nvPr/>
        </p:nvSpPr>
        <p:spPr>
          <a:xfrm>
            <a:off x="6155131" y="299372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0" name="Rectangle 99">
            <a:hlinkClick r:id="rId33"/>
          </p:cNvPr>
          <p:cNvSpPr/>
          <p:nvPr/>
        </p:nvSpPr>
        <p:spPr>
          <a:xfrm>
            <a:off x="6152304" y="362375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1" name="Rectangle 100">
            <a:hlinkClick r:id="rId34"/>
          </p:cNvPr>
          <p:cNvSpPr/>
          <p:nvPr/>
        </p:nvSpPr>
        <p:spPr>
          <a:xfrm>
            <a:off x="6166663" y="4271817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" name="Rectangle 101">
            <a:hlinkClick r:id="rId35"/>
          </p:cNvPr>
          <p:cNvSpPr/>
          <p:nvPr/>
        </p:nvSpPr>
        <p:spPr>
          <a:xfrm>
            <a:off x="6159324" y="4890737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" name="Rectangle 102">
            <a:hlinkClick r:id="rId36"/>
          </p:cNvPr>
          <p:cNvSpPr/>
          <p:nvPr/>
        </p:nvSpPr>
        <p:spPr>
          <a:xfrm>
            <a:off x="6936485" y="173181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4" name="Rectangle 103">
            <a:hlinkClick r:id="rId37"/>
          </p:cNvPr>
          <p:cNvSpPr/>
          <p:nvPr/>
        </p:nvSpPr>
        <p:spPr>
          <a:xfrm>
            <a:off x="6944302" y="234838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5" name="Rectangle 104">
            <a:hlinkClick r:id="rId38"/>
          </p:cNvPr>
          <p:cNvSpPr/>
          <p:nvPr/>
        </p:nvSpPr>
        <p:spPr>
          <a:xfrm>
            <a:off x="6911773" y="3001061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6" name="Rectangle 105">
            <a:hlinkClick r:id="rId39"/>
          </p:cNvPr>
          <p:cNvSpPr/>
          <p:nvPr/>
        </p:nvSpPr>
        <p:spPr>
          <a:xfrm>
            <a:off x="6933487" y="363375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7" name="Rectangle 106">
            <a:hlinkClick r:id="rId40"/>
          </p:cNvPr>
          <p:cNvSpPr/>
          <p:nvPr/>
        </p:nvSpPr>
        <p:spPr>
          <a:xfrm>
            <a:off x="6928773" y="425949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8" name="Rectangle 107">
            <a:hlinkClick r:id="rId41"/>
          </p:cNvPr>
          <p:cNvSpPr/>
          <p:nvPr/>
        </p:nvSpPr>
        <p:spPr>
          <a:xfrm>
            <a:off x="6929671" y="4883657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9" name="Rectangle 108">
            <a:hlinkClick r:id="rId42"/>
          </p:cNvPr>
          <p:cNvSpPr/>
          <p:nvPr/>
        </p:nvSpPr>
        <p:spPr>
          <a:xfrm>
            <a:off x="7707357" y="174016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0" name="Rectangle 109">
            <a:hlinkClick r:id="rId43"/>
          </p:cNvPr>
          <p:cNvSpPr/>
          <p:nvPr/>
        </p:nvSpPr>
        <p:spPr>
          <a:xfrm>
            <a:off x="7706286" y="235812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1" name="Rectangle 110">
            <a:hlinkClick r:id="rId44"/>
          </p:cNvPr>
          <p:cNvSpPr/>
          <p:nvPr/>
        </p:nvSpPr>
        <p:spPr>
          <a:xfrm>
            <a:off x="7717843" y="300855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2" name="Rectangle 111">
            <a:hlinkClick r:id="rId45"/>
          </p:cNvPr>
          <p:cNvSpPr/>
          <p:nvPr/>
        </p:nvSpPr>
        <p:spPr>
          <a:xfrm>
            <a:off x="7717305" y="362375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3" name="Rectangle 112">
            <a:hlinkClick r:id="rId46"/>
          </p:cNvPr>
          <p:cNvSpPr/>
          <p:nvPr/>
        </p:nvSpPr>
        <p:spPr>
          <a:xfrm>
            <a:off x="7690883" y="427926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4" name="Rectangle 113">
            <a:hlinkClick r:id="rId47"/>
          </p:cNvPr>
          <p:cNvSpPr/>
          <p:nvPr/>
        </p:nvSpPr>
        <p:spPr>
          <a:xfrm>
            <a:off x="7654620" y="489826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8006"/>
            <a:ext cx="9143999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rgbClr val="333333"/>
                </a:solidFill>
              </a:rPr>
              <a:t>Dive </a:t>
            </a:r>
            <a:r>
              <a:rPr lang="en-CA" sz="2400" b="1" dirty="0" smtClean="0">
                <a:solidFill>
                  <a:srgbClr val="333333"/>
                </a:solidFill>
              </a:rPr>
              <a:t>Deeper </a:t>
            </a:r>
            <a:r>
              <a:rPr lang="en-CA" sz="2400" b="1" dirty="0">
                <a:solidFill>
                  <a:srgbClr val="333333"/>
                </a:solidFill>
              </a:rPr>
              <a:t>I</a:t>
            </a:r>
            <a:r>
              <a:rPr lang="en-CA" sz="2400" b="1" dirty="0" smtClean="0">
                <a:solidFill>
                  <a:srgbClr val="333333"/>
                </a:solidFill>
              </a:rPr>
              <a:t>nto </a:t>
            </a:r>
            <a:r>
              <a:rPr lang="en-CA" sz="2400" b="1" dirty="0">
                <a:solidFill>
                  <a:srgbClr val="333333"/>
                </a:solidFill>
              </a:rPr>
              <a:t>O</a:t>
            </a:r>
            <a:r>
              <a:rPr lang="en-CA" sz="2400" b="1" dirty="0" smtClean="0">
                <a:solidFill>
                  <a:srgbClr val="333333"/>
                </a:solidFill>
              </a:rPr>
              <a:t>ur Research </a:t>
            </a:r>
          </a:p>
          <a:p>
            <a:pPr algn="ctr"/>
            <a:r>
              <a:rPr lang="en-CA" sz="2400" b="1" dirty="0" smtClean="0">
                <a:solidFill>
                  <a:srgbClr val="333333"/>
                </a:solidFill>
              </a:rPr>
              <a:t>by Clicking </a:t>
            </a:r>
            <a:r>
              <a:rPr lang="en-CA" sz="2400" b="1" dirty="0">
                <a:solidFill>
                  <a:srgbClr val="333333"/>
                </a:solidFill>
              </a:rPr>
              <a:t>O</a:t>
            </a:r>
            <a:r>
              <a:rPr lang="en-CA" sz="2400" b="1" dirty="0" smtClean="0">
                <a:solidFill>
                  <a:srgbClr val="333333"/>
                </a:solidFill>
              </a:rPr>
              <a:t>ne </a:t>
            </a:r>
            <a:r>
              <a:rPr lang="en-CA" sz="2400" b="1" dirty="0">
                <a:solidFill>
                  <a:srgbClr val="333333"/>
                </a:solidFill>
              </a:rPr>
              <a:t>of the </a:t>
            </a:r>
            <a:r>
              <a:rPr lang="en-CA" sz="2400" b="1" dirty="0" smtClean="0">
                <a:solidFill>
                  <a:srgbClr val="333333"/>
                </a:solidFill>
              </a:rPr>
              <a:t>Elements Below</a:t>
            </a:r>
            <a:endParaRPr lang="en-CA" sz="1200" dirty="0" smtClean="0">
              <a:solidFill>
                <a:srgbClr val="333333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56476" y="6097277"/>
            <a:ext cx="7840920" cy="44627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rgbClr val="333333"/>
                </a:solidFill>
                <a:ea typeface="Roboto" panose="02000000000000000000" pitchFamily="2" charset="0"/>
              </a:rPr>
              <a:t>Find out how Info-Tech makes your job easier.  	  </a:t>
            </a:r>
            <a:r>
              <a:rPr lang="en-CA" sz="1100" b="1" dirty="0" smtClean="0">
                <a:solidFill>
                  <a:srgbClr val="96B8D2">
                    <a:lumMod val="50000"/>
                  </a:srgbClr>
                </a:solidFill>
                <a:ea typeface="Roboto" panose="02000000000000000000" pitchFamily="2" charset="0"/>
              </a:rPr>
              <a:t>Contact Us Today:</a:t>
            </a:r>
            <a:r>
              <a:rPr lang="en-CA" sz="1100" b="1" dirty="0" smtClean="0">
                <a:solidFill>
                  <a:srgbClr val="333333"/>
                </a:solidFill>
                <a:ea typeface="Roboto" panose="02000000000000000000" pitchFamily="2" charset="0"/>
              </a:rPr>
              <a:t> </a:t>
            </a:r>
            <a:r>
              <a:rPr lang="en-CA" sz="1100" dirty="0" smtClean="0">
                <a:solidFill>
                  <a:srgbClr val="333333"/>
                </a:solidFill>
              </a:rPr>
              <a:t>Toll-Free </a:t>
            </a:r>
            <a:r>
              <a:rPr lang="en-CA" sz="1100" dirty="0">
                <a:solidFill>
                  <a:srgbClr val="333333"/>
                </a:solidFill>
              </a:rPr>
              <a:t>(US &amp; Canada</a:t>
            </a:r>
            <a:r>
              <a:rPr lang="en-CA" sz="1100" dirty="0" smtClean="0">
                <a:solidFill>
                  <a:srgbClr val="333333"/>
                </a:solidFill>
              </a:rPr>
              <a:t>): </a:t>
            </a:r>
            <a:r>
              <a:rPr lang="en-CA" sz="1100" b="1" dirty="0" smtClean="0">
                <a:solidFill>
                  <a:srgbClr val="333333"/>
                </a:solidFill>
              </a:rPr>
              <a:t>1-888-670-8889</a:t>
            </a:r>
            <a:endParaRPr lang="en-CA" sz="1100" b="1" dirty="0">
              <a:solidFill>
                <a:srgbClr val="333333"/>
              </a:solidFill>
            </a:endParaRPr>
          </a:p>
          <a:p>
            <a:r>
              <a:rPr lang="en-CA" sz="1200" dirty="0" smtClean="0">
                <a:solidFill>
                  <a:srgbClr val="333333"/>
                </a:solidFill>
                <a:ea typeface="Roboto" panose="02000000000000000000" pitchFamily="2" charset="0"/>
              </a:rPr>
              <a:t>					 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2100649" y="1631093"/>
            <a:ext cx="4390767" cy="109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7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solidFill>
            <a:srgbClr val="5A7D5C"/>
          </a:solidFill>
        </p:spPr>
        <p:txBody>
          <a:bodyPr/>
          <a:lstStyle/>
          <a:p>
            <a:r>
              <a:rPr lang="en-US" dirty="0" smtClean="0"/>
              <a:t>This Research Will Help You Prevent or Resolve the Following Situations: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solidFill>
            <a:srgbClr val="007698"/>
          </a:solidFill>
        </p:spPr>
        <p:txBody>
          <a:bodyPr/>
          <a:lstStyle/>
          <a:p>
            <a:r>
              <a:rPr lang="en-US" dirty="0" smtClean="0"/>
              <a:t>This Research Will Help You: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solidFill>
            <a:srgbClr val="007698"/>
          </a:solidFill>
        </p:spPr>
        <p:txBody>
          <a:bodyPr/>
          <a:lstStyle/>
          <a:p>
            <a:r>
              <a:rPr lang="en-US" dirty="0" smtClean="0"/>
              <a:t>This Research is Designed For: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understanding of the problem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CIO</a:t>
            </a:r>
          </a:p>
          <a:p>
            <a:r>
              <a:rPr lang="en-US" dirty="0"/>
              <a:t>Senior IT </a:t>
            </a:r>
            <a:r>
              <a:rPr lang="en-US" dirty="0" smtClean="0"/>
              <a:t>Management</a:t>
            </a:r>
          </a:p>
          <a:p>
            <a:r>
              <a:rPr lang="en-US" dirty="0"/>
              <a:t>O</a:t>
            </a:r>
            <a:r>
              <a:rPr lang="en-US" dirty="0" smtClean="0"/>
              <a:t>rganizations </a:t>
            </a:r>
            <a:r>
              <a:rPr lang="en-US" dirty="0"/>
              <a:t>of any size, </a:t>
            </a:r>
            <a:r>
              <a:rPr lang="en-US" dirty="0" smtClean="0"/>
              <a:t>and in </a:t>
            </a:r>
            <a:r>
              <a:rPr lang="en-US" dirty="0"/>
              <a:t>any sector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Identify stakeholders</a:t>
            </a:r>
          </a:p>
          <a:p>
            <a:r>
              <a:rPr lang="en-US" dirty="0"/>
              <a:t>Analyze and prioritize stakeholders</a:t>
            </a:r>
          </a:p>
          <a:p>
            <a:r>
              <a:rPr lang="en-US" dirty="0"/>
              <a:t>Effectively manage and communicate with stakeholders</a:t>
            </a:r>
          </a:p>
          <a:p>
            <a:r>
              <a:rPr lang="en-US" dirty="0"/>
              <a:t>Monitor and measure the effectiveness of your stakeholder management process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New stakeholders that appear as if from nowhere and derail your initiatives</a:t>
            </a:r>
          </a:p>
          <a:p>
            <a:r>
              <a:rPr lang="en-US" dirty="0" smtClean="0"/>
              <a:t>Unawareness </a:t>
            </a:r>
            <a:r>
              <a:rPr lang="en-US" dirty="0"/>
              <a:t>of who the key stakeholders and decision makers are </a:t>
            </a:r>
            <a:r>
              <a:rPr lang="en-US" dirty="0" smtClean="0"/>
              <a:t>for </a:t>
            </a:r>
            <a:r>
              <a:rPr lang="en-US" dirty="0"/>
              <a:t>you and your organization</a:t>
            </a:r>
          </a:p>
          <a:p>
            <a:r>
              <a:rPr lang="en-US" dirty="0"/>
              <a:t>Stakeholders that you had considered to be unimportant </a:t>
            </a:r>
            <a:r>
              <a:rPr lang="en-US" dirty="0" smtClean="0"/>
              <a:t>who develop </a:t>
            </a:r>
            <a:r>
              <a:rPr lang="en-US" dirty="0"/>
              <a:t>a groundswell of opposition to your objectives</a:t>
            </a:r>
          </a:p>
          <a:p>
            <a:r>
              <a:rPr lang="en-US" dirty="0"/>
              <a:t>Supportive </a:t>
            </a:r>
            <a:r>
              <a:rPr lang="en-US" dirty="0" smtClean="0"/>
              <a:t>stakeholders who </a:t>
            </a:r>
            <a:r>
              <a:rPr lang="en-US" dirty="0"/>
              <a:t>suddenly turn on you or reverse their position</a:t>
            </a:r>
          </a:p>
          <a:p>
            <a:r>
              <a:rPr lang="en-US" dirty="0"/>
              <a:t>IT is </a:t>
            </a:r>
            <a:r>
              <a:rPr lang="en-US" dirty="0" smtClean="0"/>
              <a:t>running </a:t>
            </a:r>
            <a:r>
              <a:rPr lang="en-US" dirty="0"/>
              <a:t>smoothly and according to plan but stakeholders are dissatisfied with the level of service being provided</a:t>
            </a:r>
          </a:p>
          <a:p>
            <a:r>
              <a:rPr lang="en-US" dirty="0"/>
              <a:t>Other </a:t>
            </a:r>
            <a:r>
              <a:rPr lang="en-US" dirty="0" smtClean="0"/>
              <a:t>departments which </a:t>
            </a:r>
            <a:r>
              <a:rPr lang="en-US" dirty="0"/>
              <a:t>seem to be cannibalizing your resources and budget </a:t>
            </a:r>
            <a:endParaRPr lang="en-US" dirty="0" smtClean="0"/>
          </a:p>
          <a:p>
            <a:r>
              <a:rPr lang="en-US" dirty="0" smtClean="0"/>
              <a:t>You recognize that stakeholder management is key to attaining your goals but are unsure of how to determine if you are improving your stakeholder management 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6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As a CIO, you are responsible for addressing a wide variety of competing demands of many different stakeholders.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Stakeholders can be difficult to identify; it is often these hidden stakeholders that can unexpectedly derail your agenda.</a:t>
            </a:r>
          </a:p>
          <a:p>
            <a:r>
              <a:rPr lang="en-US" dirty="0" smtClean="0"/>
              <a:t>Understanding which of your stakeholders are most important and determining the best way to address the needs of each one can be complex and time consuming.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Invest the time in the use of structured stakeholder identification methods in order to ensure that nobody gets left behind.</a:t>
            </a:r>
          </a:p>
          <a:p>
            <a:r>
              <a:rPr lang="en-US" dirty="0" smtClean="0"/>
              <a:t>Classify your stakeholders according to their ability to impact your agenda. Leverage those who can provide support and align those who may choose to obstruct.</a:t>
            </a:r>
          </a:p>
          <a:p>
            <a:r>
              <a:rPr lang="en-US" dirty="0" smtClean="0"/>
              <a:t>Design a stakeholder management plan and a communication plan to tailor your approach for maximum success.</a:t>
            </a:r>
          </a:p>
          <a:p>
            <a:r>
              <a:rPr lang="en-US" dirty="0" smtClean="0"/>
              <a:t>Use metrics to evaluate your current state of stakeholder management and re-measure to track your progress over time. Use the metrics to highlight where to focus your attention.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740416" y="1535562"/>
            <a:ext cx="3148013" cy="2523241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b="1" dirty="0">
                <a:solidFill>
                  <a:srgbClr val="333333"/>
                </a:solidFill>
              </a:rPr>
              <a:t>Stakeholder management is more important than you realize. </a:t>
            </a:r>
            <a:r>
              <a:rPr lang="en-CA" b="1" dirty="0">
                <a:solidFill>
                  <a:srgbClr val="333333"/>
                </a:solidFill>
              </a:rPr>
              <a:t/>
            </a:r>
            <a:br>
              <a:rPr lang="en-CA" b="1" dirty="0">
                <a:solidFill>
                  <a:srgbClr val="333333"/>
                </a:solidFill>
              </a:rPr>
            </a:br>
            <a:r>
              <a:rPr lang="en-US" dirty="0">
                <a:solidFill>
                  <a:srgbClr val="333333"/>
                </a:solidFill>
              </a:rPr>
              <a:t>Surveys have found that stakeholder management is the number one factor in CIO success</a:t>
            </a:r>
            <a:r>
              <a:rPr lang="en-CA" dirty="0">
                <a:solidFill>
                  <a:srgbClr val="333333"/>
                </a:solidFill>
              </a:rPr>
              <a:t>.</a:t>
            </a:r>
          </a:p>
          <a:p>
            <a:pPr marL="228600" lvl="0" indent="-228600">
              <a:spcBef>
                <a:spcPts val="500"/>
              </a:spcBef>
              <a:buClr>
                <a:srgbClr val="333333"/>
              </a:buClr>
              <a:buSzPct val="100000"/>
              <a:buFont typeface="+mj-lt"/>
              <a:buAutoNum type="arabicPeriod"/>
            </a:pPr>
            <a:r>
              <a:rPr lang="en-CA" b="1" dirty="0">
                <a:solidFill>
                  <a:srgbClr val="333333"/>
                </a:solidFill>
              </a:rPr>
              <a:t>Stakeholder management is an everlasting process.</a:t>
            </a:r>
            <a:br>
              <a:rPr lang="en-CA" b="1" dirty="0">
                <a:solidFill>
                  <a:srgbClr val="333333"/>
                </a:solidFill>
              </a:rPr>
            </a:br>
            <a:r>
              <a:rPr lang="en-CA" dirty="0">
                <a:solidFill>
                  <a:srgbClr val="333333"/>
                </a:solidFill>
              </a:rPr>
              <a:t>The stakeholder landscape is constantly shifting. Proactively and perpetually engage with your stakeholders, </a:t>
            </a:r>
            <a:r>
              <a:rPr lang="en-CA" dirty="0" smtClean="0">
                <a:solidFill>
                  <a:srgbClr val="333333"/>
                </a:solidFill>
              </a:rPr>
              <a:t>and update your </a:t>
            </a:r>
            <a:r>
              <a:rPr lang="en-CA" dirty="0">
                <a:solidFill>
                  <a:srgbClr val="333333"/>
                </a:solidFill>
              </a:rPr>
              <a:t>plan and approach on an ongoing basis. </a:t>
            </a:r>
          </a:p>
        </p:txBody>
      </p:sp>
    </p:spTree>
    <p:extLst>
      <p:ext uri="{BB962C8B-B14F-4D97-AF65-F5344CB8AC3E}">
        <p14:creationId xmlns:p14="http://schemas.microsoft.com/office/powerpoint/2010/main" val="143157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graphicFrame>
        <p:nvGraphicFramePr>
          <p:cNvPr id="18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136938"/>
              </p:ext>
            </p:extLst>
          </p:nvPr>
        </p:nvGraphicFramePr>
        <p:xfrm>
          <a:off x="332698" y="2223194"/>
          <a:ext cx="8451770" cy="3182406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8451770"/>
              </a:tblGrid>
              <a:tr h="31940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cs typeface="Open Sans"/>
                        </a:rPr>
                        <a:t>Section 2: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Open Sans"/>
                        </a:rPr>
                        <a:t>Validate Your</a:t>
                      </a:r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Open Sans"/>
                        </a:rPr>
                        <a:t> Stakeholder List</a:t>
                      </a:r>
                      <a:endParaRPr lang="en-US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7D5C"/>
                    </a:solidFill>
                  </a:tcPr>
                </a:tc>
              </a:tr>
              <a:tr h="463735">
                <a:tc>
                  <a:txBody>
                    <a:bodyPr/>
                    <a:lstStyle/>
                    <a:p>
                      <a:pPr marL="0" lvl="1"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cs typeface="Open Sans"/>
                        </a:rPr>
                        <a:t>Get the whole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Open Sans"/>
                        </a:rPr>
                        <a:t> picture: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cs typeface="Open Sans"/>
                        </a:rPr>
                        <a:t>Review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Open Sans"/>
                        </a:rPr>
                        <a:t> your list of stakeholders and your approaches to finding them. Discuss areas of weakness and possible hidden stakeholders.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  <a:cs typeface="Open Sans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40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cs typeface="Open Sans"/>
                        </a:rPr>
                        <a:t>Section 3: </a:t>
                      </a:r>
                      <a:r>
                        <a:rPr lang="en-CA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Open Sans"/>
                        </a:rPr>
                        <a:t>Review Stakeholder Influence and Prioritization</a:t>
                      </a:r>
                      <a:endParaRPr lang="en-US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7D5C"/>
                    </a:solidFill>
                  </a:tcPr>
                </a:tc>
              </a:tr>
              <a:tr h="467324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cs typeface="Open Sans"/>
                        </a:rPr>
                        <a:t>Analyze your stakeholder map: Recognize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Open Sans"/>
                        </a:rPr>
                        <a:t> who the most important stakeholders are and where to focus your efforts. Notice their motivations and any downstream influencers or stakeholders who could impact your stakeholders’ opinions.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  <a:cs typeface="Open Sans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40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cs typeface="Open Sans"/>
                        </a:rPr>
                        <a:t>Section 4: </a:t>
                      </a:r>
                      <a:r>
                        <a:rPr lang="en-CA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Open Sans"/>
                        </a:rPr>
                        <a:t>Review Your Stakeholder Management Strategy</a:t>
                      </a:r>
                      <a:endParaRPr lang="en-US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7D5C"/>
                    </a:solidFill>
                  </a:tcPr>
                </a:tc>
              </a:tr>
              <a:tr h="486467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Open Sans"/>
                        </a:rPr>
                        <a:t>Implement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Open Sans"/>
                        </a:rPr>
                        <a:t> your stakeholder management plan: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Open Sans"/>
                        </a:rPr>
                        <a:t>Plan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Open Sans"/>
                        </a:rPr>
                        <a:t> to keep your stakeholders supporting your initiative and strategize to convert your blockers or mitigate their effects.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19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Open Sans"/>
                        </a:rPr>
                        <a:t>Section 5: Measure Your</a:t>
                      </a:r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Open Sans"/>
                        </a:rPr>
                        <a:t> Stakeholder Management Progress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7D5C"/>
                    </a:solidFill>
                  </a:tcPr>
                </a:tc>
              </a:tr>
              <a:tr h="4864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  <a:buClr>
                          <a:srgbClr val="333333"/>
                        </a:buClr>
                        <a:buSzPct val="100000"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  <a:cs typeface="Open Sans"/>
                        </a:rPr>
                        <a:t>Check your progress: Re-check your stakeholder satisfaction and compare your results against the baseline data you took before you began this blueprint to see how far you’ve come.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7516714" cy="864096"/>
          </a:xfrm>
        </p:spPr>
        <p:txBody>
          <a:bodyPr/>
          <a:lstStyle/>
          <a:p>
            <a:r>
              <a:rPr lang="en-US" dirty="0" smtClean="0"/>
              <a:t>Info-Tech is ready to assist. Book a free guided </a:t>
            </a:r>
            <a:br>
              <a:rPr lang="en-US" dirty="0" smtClean="0"/>
            </a:br>
            <a:r>
              <a:rPr lang="en-US" dirty="0" smtClean="0"/>
              <a:t>implementation today!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400" b="1" dirty="0">
                <a:cs typeface="Open Sans"/>
              </a:rPr>
              <a:t>Book a Guided Implementation Today:</a:t>
            </a:r>
            <a:r>
              <a:rPr lang="en-CA" sz="1400" dirty="0">
                <a:cs typeface="Open Sans"/>
              </a:rPr>
              <a:t> Info-Tech is just a phone call away and can assist you with your project. Our expert </a:t>
            </a:r>
            <a:r>
              <a:rPr lang="en-CA" sz="1400" dirty="0" smtClean="0">
                <a:cs typeface="Open Sans"/>
              </a:rPr>
              <a:t>Analysts </a:t>
            </a:r>
            <a:r>
              <a:rPr lang="en-CA" sz="1400" dirty="0">
                <a:cs typeface="Open Sans"/>
              </a:rPr>
              <a:t>can guide you to successful project </a:t>
            </a:r>
            <a:r>
              <a:rPr lang="en-CA" sz="1400" dirty="0" smtClean="0">
                <a:cs typeface="Open Sans"/>
              </a:rPr>
              <a:t>completion. </a:t>
            </a:r>
            <a:r>
              <a:rPr lang="en-US" sz="1400" dirty="0">
                <a:cs typeface="Open Sans"/>
              </a:rPr>
              <a:t>For most members, this service is </a:t>
            </a:r>
            <a:r>
              <a:rPr lang="en-US" sz="1400" dirty="0" smtClean="0">
                <a:cs typeface="Open Sans"/>
              </a:rPr>
              <a:t>available </a:t>
            </a:r>
            <a:r>
              <a:rPr lang="en-US" sz="1400" dirty="0">
                <a:cs typeface="Open Sans"/>
              </a:rPr>
              <a:t>at no additional cost</a:t>
            </a:r>
            <a:r>
              <a:rPr lang="en-US" sz="1400" dirty="0" smtClean="0">
                <a:cs typeface="Open Sans"/>
              </a:rPr>
              <a:t>.*</a:t>
            </a:r>
            <a:endParaRPr lang="en-CA" sz="1400" dirty="0" smtClean="0">
              <a:cs typeface="Open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6" y="6192161"/>
            <a:ext cx="403507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CA" sz="1350" dirty="0">
                <a:solidFill>
                  <a:srgbClr val="333333"/>
                </a:solidFill>
              </a:rPr>
              <a:t>*</a:t>
            </a:r>
            <a:r>
              <a:rPr lang="en-US" sz="900" dirty="0">
                <a:solidFill>
                  <a:srgbClr val="333333"/>
                </a:solidFill>
              </a:rPr>
              <a:t>Guided Implementations are included in most advisory membership seats.</a:t>
            </a:r>
            <a:endParaRPr lang="en-CA" sz="900" dirty="0">
              <a:solidFill>
                <a:srgbClr val="33333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4696" y="1949839"/>
            <a:ext cx="85609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CA" sz="1200" i="1" dirty="0">
                <a:cs typeface="Open Sans"/>
              </a:rPr>
              <a:t>Here are the suggested Guided Implementation points in the </a:t>
            </a:r>
            <a:r>
              <a:rPr lang="en-CA" sz="1200" i="1" dirty="0" smtClean="0">
                <a:cs typeface="Open Sans"/>
              </a:rPr>
              <a:t>Stakeholder Management project</a:t>
            </a:r>
            <a:r>
              <a:rPr lang="en-CA" sz="1200" i="1" dirty="0">
                <a:cs typeface="Open Sans"/>
              </a:rPr>
              <a:t>:</a:t>
            </a:r>
            <a:endParaRPr lang="en-US" sz="1200" i="1" dirty="0"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60397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Insights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7176" y="1215691"/>
            <a:ext cx="8620124" cy="540000"/>
          </a:xfrm>
          <a:prstGeom prst="rect">
            <a:avLst/>
          </a:prstGeom>
          <a:solidFill>
            <a:srgbClr val="A2413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b="1" dirty="0"/>
              <a:t>Stakeholder management is more important than you realize; it can make or break your IT project, </a:t>
            </a:r>
            <a:r>
              <a:rPr lang="en-CA" sz="1200" b="1" dirty="0" smtClean="0"/>
              <a:t>organization, </a:t>
            </a:r>
            <a:r>
              <a:rPr lang="en-CA" sz="1200" b="1" dirty="0"/>
              <a:t>and career.</a:t>
            </a:r>
            <a:endParaRPr lang="en-CA" sz="1200" dirty="0"/>
          </a:p>
        </p:txBody>
      </p:sp>
      <p:sp>
        <p:nvSpPr>
          <p:cNvPr id="4" name="Rectangle 3"/>
          <p:cNvSpPr/>
          <p:nvPr/>
        </p:nvSpPr>
        <p:spPr>
          <a:xfrm>
            <a:off x="251520" y="1763641"/>
            <a:ext cx="8625780" cy="525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</a:rPr>
              <a:t>Poor stakeholder management can undermine your and your department’s credibility within the </a:t>
            </a:r>
            <a:r>
              <a:rPr lang="en-US" sz="1200" dirty="0" smtClean="0">
                <a:solidFill>
                  <a:srgbClr val="333333"/>
                </a:solidFill>
              </a:rPr>
              <a:t>organization.</a:t>
            </a:r>
            <a:endParaRPr lang="en-US" sz="1200" dirty="0">
              <a:solidFill>
                <a:srgbClr val="333333"/>
              </a:solidFill>
            </a:endParaRPr>
          </a:p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</a:rPr>
              <a:t>Both executives and project managers have lost their jobs due to mismanaging their stakeholders; don’t be one of </a:t>
            </a:r>
            <a:r>
              <a:rPr lang="en-US" sz="1200" dirty="0" smtClean="0">
                <a:solidFill>
                  <a:srgbClr val="333333"/>
                </a:solidFill>
              </a:rPr>
              <a:t>them.</a:t>
            </a:r>
            <a:endParaRPr lang="en-US" sz="1200" dirty="0">
              <a:solidFill>
                <a:srgbClr val="333333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7176" y="2980418"/>
            <a:ext cx="8620124" cy="540000"/>
          </a:xfrm>
          <a:prstGeom prst="rect">
            <a:avLst/>
          </a:prstGeom>
          <a:solidFill>
            <a:srgbClr val="5A7D5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b="1" dirty="0" smtClean="0"/>
              <a:t>Realize that you </a:t>
            </a:r>
            <a:r>
              <a:rPr lang="en-CA" sz="1200" b="1" dirty="0"/>
              <a:t>have more stakeholders than you </a:t>
            </a:r>
            <a:r>
              <a:rPr lang="en-CA" sz="1200" b="1" dirty="0" smtClean="0"/>
              <a:t>think you do.</a:t>
            </a:r>
            <a:endParaRPr lang="en-CA" sz="1200" dirty="0"/>
          </a:p>
        </p:txBody>
      </p:sp>
      <p:sp>
        <p:nvSpPr>
          <p:cNvPr id="6" name="Rectangle 5"/>
          <p:cNvSpPr/>
          <p:nvPr/>
        </p:nvSpPr>
        <p:spPr>
          <a:xfrm>
            <a:off x="251520" y="3536952"/>
            <a:ext cx="8625780" cy="959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</a:rPr>
              <a:t>You need to think broadly and analytically to uncover hidden </a:t>
            </a:r>
            <a:r>
              <a:rPr lang="en-US" sz="1200" dirty="0" smtClean="0">
                <a:solidFill>
                  <a:srgbClr val="333333"/>
                </a:solidFill>
              </a:rPr>
              <a:t>stakeholders.</a:t>
            </a:r>
            <a:endParaRPr lang="en-US" sz="1200" dirty="0">
              <a:solidFill>
                <a:srgbClr val="333333"/>
              </a:solidFill>
            </a:endParaRPr>
          </a:p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</a:rPr>
              <a:t>You </a:t>
            </a:r>
            <a:r>
              <a:rPr lang="en-US" sz="1200" dirty="0" smtClean="0">
                <a:solidFill>
                  <a:srgbClr val="333333"/>
                </a:solidFill>
              </a:rPr>
              <a:t>may not intuitively </a:t>
            </a:r>
            <a:r>
              <a:rPr lang="en-US" sz="1200" dirty="0">
                <a:solidFill>
                  <a:srgbClr val="333333"/>
                </a:solidFill>
              </a:rPr>
              <a:t>know who </a:t>
            </a:r>
            <a:r>
              <a:rPr lang="en-US" sz="1200" dirty="0" smtClean="0">
                <a:solidFill>
                  <a:srgbClr val="333333"/>
                </a:solidFill>
              </a:rPr>
              <a:t>all of </a:t>
            </a:r>
            <a:r>
              <a:rPr lang="en-US" sz="1200" dirty="0">
                <a:solidFill>
                  <a:srgbClr val="333333"/>
                </a:solidFill>
              </a:rPr>
              <a:t>your stakeholders are; it takes investigative analysis to uncover the less obvious </a:t>
            </a:r>
            <a:r>
              <a:rPr lang="en-US" sz="1200" dirty="0" smtClean="0">
                <a:solidFill>
                  <a:srgbClr val="333333"/>
                </a:solidFill>
              </a:rPr>
              <a:t>ones.</a:t>
            </a:r>
            <a:endParaRPr lang="en-US" sz="1200" dirty="0">
              <a:solidFill>
                <a:srgbClr val="333333"/>
              </a:solidFill>
            </a:endParaRPr>
          </a:p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</a:rPr>
              <a:t>The stakeholder landscape is constantly </a:t>
            </a:r>
            <a:r>
              <a:rPr lang="en-US" sz="1200" dirty="0" smtClean="0">
                <a:solidFill>
                  <a:srgbClr val="333333"/>
                </a:solidFill>
              </a:rPr>
              <a:t>shifting; </a:t>
            </a:r>
            <a:r>
              <a:rPr lang="en-US" sz="1200" dirty="0">
                <a:solidFill>
                  <a:srgbClr val="333333"/>
                </a:solidFill>
              </a:rPr>
              <a:t>revisit </a:t>
            </a:r>
            <a:r>
              <a:rPr lang="en-US" sz="1200" dirty="0" smtClean="0">
                <a:solidFill>
                  <a:srgbClr val="333333"/>
                </a:solidFill>
              </a:rPr>
              <a:t>and update your stakeholder analysis when change occurs.</a:t>
            </a:r>
            <a:endParaRPr lang="en-US" sz="1200" dirty="0">
              <a:solidFill>
                <a:srgbClr val="333333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4740668"/>
            <a:ext cx="8620124" cy="540000"/>
          </a:xfrm>
          <a:prstGeom prst="rect">
            <a:avLst/>
          </a:prstGeom>
          <a:solidFill>
            <a:srgbClr val="00769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b="1" dirty="0"/>
              <a:t>K</a:t>
            </a:r>
            <a:r>
              <a:rPr lang="en-CA" sz="1200" b="1" dirty="0" smtClean="0"/>
              <a:t>now </a:t>
            </a:r>
            <a:r>
              <a:rPr lang="en-CA" sz="1200" b="1" dirty="0"/>
              <a:t>where to focus your </a:t>
            </a:r>
            <a:r>
              <a:rPr lang="en-CA" sz="1200" b="1" dirty="0" smtClean="0"/>
              <a:t>efforts.</a:t>
            </a:r>
            <a:endParaRPr lang="en-CA" sz="1200" dirty="0"/>
          </a:p>
        </p:txBody>
      </p:sp>
      <p:sp>
        <p:nvSpPr>
          <p:cNvPr id="7" name="Rectangle 6"/>
          <p:cNvSpPr/>
          <p:nvPr/>
        </p:nvSpPr>
        <p:spPr>
          <a:xfrm>
            <a:off x="251520" y="5280668"/>
            <a:ext cx="8625780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</a:rPr>
              <a:t>Only some stakeholders are critical to your success; </a:t>
            </a:r>
            <a:r>
              <a:rPr lang="en-US" sz="1200" dirty="0" smtClean="0">
                <a:solidFill>
                  <a:srgbClr val="333333"/>
                </a:solidFill>
              </a:rPr>
              <a:t>determine </a:t>
            </a:r>
            <a:r>
              <a:rPr lang="en-US" sz="1200" dirty="0">
                <a:solidFill>
                  <a:srgbClr val="333333"/>
                </a:solidFill>
              </a:rPr>
              <a:t>the most important stakeholders </a:t>
            </a:r>
            <a:r>
              <a:rPr lang="en-US" sz="1200" dirty="0" smtClean="0">
                <a:solidFill>
                  <a:srgbClr val="333333"/>
                </a:solidFill>
              </a:rPr>
              <a:t>and focus your efforts </a:t>
            </a:r>
            <a:r>
              <a:rPr lang="en-US" sz="1200" dirty="0">
                <a:solidFill>
                  <a:srgbClr val="333333"/>
                </a:solidFill>
              </a:rPr>
              <a:t>on </a:t>
            </a:r>
            <a:r>
              <a:rPr lang="en-US" sz="1200" dirty="0" smtClean="0">
                <a:solidFill>
                  <a:srgbClr val="333333"/>
                </a:solidFill>
              </a:rPr>
              <a:t>them.</a:t>
            </a:r>
            <a:endParaRPr lang="en-US" sz="1200" dirty="0">
              <a:solidFill>
                <a:srgbClr val="333333"/>
              </a:solidFill>
            </a:endParaRPr>
          </a:p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333333"/>
                </a:solidFill>
              </a:rPr>
              <a:t>However, don’t </a:t>
            </a:r>
            <a:r>
              <a:rPr lang="en-US" sz="1200" dirty="0">
                <a:solidFill>
                  <a:srgbClr val="333333"/>
                </a:solidFill>
              </a:rPr>
              <a:t>forget about the collective; a large number of unimportant stakeholders can collectively be a major </a:t>
            </a:r>
            <a:r>
              <a:rPr lang="en-US" sz="1200" dirty="0" smtClean="0">
                <a:solidFill>
                  <a:srgbClr val="333333"/>
                </a:solidFill>
              </a:rPr>
              <a:t>force.</a:t>
            </a:r>
            <a:endParaRPr lang="en-US" sz="1200" dirty="0">
              <a:solidFill>
                <a:srgbClr val="333333"/>
              </a:solidFill>
            </a:endParaRPr>
          </a:p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333333"/>
                </a:solidFill>
              </a:rPr>
              <a:t>Loud </a:t>
            </a:r>
            <a:r>
              <a:rPr lang="en-US" sz="1200" dirty="0">
                <a:solidFill>
                  <a:srgbClr val="333333"/>
                </a:solidFill>
              </a:rPr>
              <a:t>stakeholders aren’t </a:t>
            </a:r>
            <a:r>
              <a:rPr lang="en-US" sz="1200" dirty="0" smtClean="0">
                <a:solidFill>
                  <a:srgbClr val="333333"/>
                </a:solidFill>
              </a:rPr>
              <a:t>necessarily important </a:t>
            </a:r>
            <a:r>
              <a:rPr lang="en-US" sz="1200" dirty="0">
                <a:solidFill>
                  <a:srgbClr val="333333"/>
                </a:solidFill>
              </a:rPr>
              <a:t>ones; it’s </a:t>
            </a:r>
            <a:r>
              <a:rPr lang="en-US" sz="1200" dirty="0" smtClean="0">
                <a:solidFill>
                  <a:srgbClr val="333333"/>
                </a:solidFill>
              </a:rPr>
              <a:t>stakeholders </a:t>
            </a:r>
            <a:r>
              <a:rPr lang="en-US" sz="1200" dirty="0">
                <a:solidFill>
                  <a:srgbClr val="333333"/>
                </a:solidFill>
              </a:rPr>
              <a:t>who can influence your success who are </a:t>
            </a:r>
            <a:r>
              <a:rPr lang="en-US" sz="1200" dirty="0" smtClean="0">
                <a:solidFill>
                  <a:srgbClr val="333333"/>
                </a:solidFill>
              </a:rPr>
              <a:t>important.</a:t>
            </a:r>
            <a:endParaRPr lang="en-US" sz="1200" dirty="0">
              <a:solidFill>
                <a:srgbClr val="333333"/>
              </a:solidFill>
            </a:endParaRPr>
          </a:p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</a:rPr>
              <a:t>Listening to your stakeholders is not enough; you must take their feedback seriously and act on it </a:t>
            </a:r>
            <a:r>
              <a:rPr lang="en-US" sz="1200" dirty="0" smtClean="0">
                <a:solidFill>
                  <a:srgbClr val="333333"/>
                </a:solidFill>
              </a:rPr>
              <a:t>accordingly.</a:t>
            </a:r>
            <a:endParaRPr lang="en-US" sz="12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Insights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7176" y="1215691"/>
            <a:ext cx="8620124" cy="540000"/>
          </a:xfrm>
          <a:prstGeom prst="rect">
            <a:avLst/>
          </a:prstGeom>
          <a:solidFill>
            <a:srgbClr val="A2413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b="1" dirty="0"/>
              <a:t>Do unto others as they would have done unto </a:t>
            </a:r>
            <a:r>
              <a:rPr lang="en-CA" sz="1200" b="1" dirty="0" smtClean="0"/>
              <a:t>themselves.</a:t>
            </a:r>
            <a:endParaRPr lang="en-CA" sz="1200" dirty="0"/>
          </a:p>
        </p:txBody>
      </p:sp>
      <p:sp>
        <p:nvSpPr>
          <p:cNvPr id="17" name="Rectangle 16"/>
          <p:cNvSpPr/>
          <p:nvPr/>
        </p:nvSpPr>
        <p:spPr>
          <a:xfrm>
            <a:off x="257176" y="2980418"/>
            <a:ext cx="8620124" cy="540000"/>
          </a:xfrm>
          <a:prstGeom prst="rect">
            <a:avLst/>
          </a:prstGeom>
          <a:solidFill>
            <a:srgbClr val="5A7D5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b="1" dirty="0" smtClean="0"/>
              <a:t>Understand that there’s </a:t>
            </a:r>
            <a:r>
              <a:rPr lang="en-CA" sz="1200" b="1" dirty="0"/>
              <a:t>no substitute for the human </a:t>
            </a:r>
            <a:r>
              <a:rPr lang="en-CA" sz="1200" b="1" dirty="0" smtClean="0"/>
              <a:t>touch.</a:t>
            </a:r>
            <a:endParaRPr lang="en-CA" sz="1200" dirty="0"/>
          </a:p>
        </p:txBody>
      </p:sp>
      <p:sp>
        <p:nvSpPr>
          <p:cNvPr id="18" name="Rectangle 17"/>
          <p:cNvSpPr/>
          <p:nvPr/>
        </p:nvSpPr>
        <p:spPr>
          <a:xfrm>
            <a:off x="257176" y="4745144"/>
            <a:ext cx="8620124" cy="540000"/>
          </a:xfrm>
          <a:prstGeom prst="rect">
            <a:avLst/>
          </a:prstGeom>
          <a:solidFill>
            <a:srgbClr val="00769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b="1" dirty="0" smtClean="0"/>
              <a:t>Realize that stakeholder management is a continuous process.</a:t>
            </a:r>
            <a:endParaRPr lang="en-CA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251520" y="1772225"/>
            <a:ext cx="8625780" cy="525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dirty="0" smtClean="0">
                <a:solidFill>
                  <a:srgbClr val="333333"/>
                </a:solidFill>
              </a:rPr>
              <a:t>Create </a:t>
            </a:r>
            <a:r>
              <a:rPr lang="en-CA" sz="1200" dirty="0">
                <a:solidFill>
                  <a:srgbClr val="333333"/>
                </a:solidFill>
              </a:rPr>
              <a:t>alignment between stakeholder objectives and your </a:t>
            </a:r>
            <a:r>
              <a:rPr lang="en-CA" sz="1200" dirty="0" smtClean="0">
                <a:solidFill>
                  <a:srgbClr val="333333"/>
                </a:solidFill>
              </a:rPr>
              <a:t>own; don’t </a:t>
            </a:r>
            <a:r>
              <a:rPr lang="en-CA" sz="1200" dirty="0">
                <a:solidFill>
                  <a:srgbClr val="333333"/>
                </a:solidFill>
              </a:rPr>
              <a:t>fight your stakeholders’ objectives with your </a:t>
            </a:r>
            <a:r>
              <a:rPr lang="en-CA" sz="1200" dirty="0" smtClean="0">
                <a:solidFill>
                  <a:srgbClr val="333333"/>
                </a:solidFill>
              </a:rPr>
              <a:t>own. </a:t>
            </a:r>
            <a:endParaRPr lang="en-CA" sz="1200" dirty="0">
              <a:solidFill>
                <a:srgbClr val="333333"/>
              </a:solidFill>
            </a:endParaRPr>
          </a:p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dirty="0" smtClean="0">
                <a:solidFill>
                  <a:srgbClr val="333333"/>
                </a:solidFill>
              </a:rPr>
              <a:t>Treat </a:t>
            </a:r>
            <a:r>
              <a:rPr lang="en-CA" sz="1200" dirty="0">
                <a:solidFill>
                  <a:srgbClr val="333333"/>
                </a:solidFill>
              </a:rPr>
              <a:t>important stakeholders as unique individuals and tailor your approach </a:t>
            </a:r>
            <a:r>
              <a:rPr lang="en-CA" sz="1200" dirty="0" smtClean="0">
                <a:solidFill>
                  <a:srgbClr val="333333"/>
                </a:solidFill>
              </a:rPr>
              <a:t>to </a:t>
            </a:r>
            <a:r>
              <a:rPr lang="en-CA" sz="1200" dirty="0">
                <a:solidFill>
                  <a:srgbClr val="333333"/>
                </a:solidFill>
              </a:rPr>
              <a:t>ensure positive and effective </a:t>
            </a:r>
            <a:r>
              <a:rPr lang="en-CA" sz="1200" dirty="0" smtClean="0">
                <a:solidFill>
                  <a:srgbClr val="333333"/>
                </a:solidFill>
              </a:rPr>
              <a:t>interaction.</a:t>
            </a:r>
            <a:endParaRPr lang="en-CA" sz="1200" dirty="0">
              <a:solidFill>
                <a:srgbClr val="333333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3546084"/>
            <a:ext cx="86257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dirty="0">
                <a:solidFill>
                  <a:srgbClr val="333333"/>
                </a:solidFill>
              </a:rPr>
              <a:t>One-on-one face-time with key stakeholders can be very meaningful; take advantage of these </a:t>
            </a:r>
            <a:r>
              <a:rPr lang="en-CA" sz="1200" dirty="0" smtClean="0">
                <a:solidFill>
                  <a:srgbClr val="333333"/>
                </a:solidFill>
              </a:rPr>
              <a:t>opportunities.</a:t>
            </a:r>
            <a:endParaRPr lang="en-CA" sz="1200" dirty="0">
              <a:solidFill>
                <a:srgbClr val="333333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0" y="5302286"/>
            <a:ext cx="8625780" cy="1143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dirty="0">
                <a:solidFill>
                  <a:srgbClr val="333333"/>
                </a:solidFill>
              </a:rPr>
              <a:t>Don’t wait for your stakeholders or their opinions to change; be proactive </a:t>
            </a:r>
            <a:r>
              <a:rPr lang="en-CA" sz="1200" dirty="0" smtClean="0">
                <a:solidFill>
                  <a:srgbClr val="333333"/>
                </a:solidFill>
              </a:rPr>
              <a:t>by monitoring and </a:t>
            </a:r>
            <a:r>
              <a:rPr lang="en-CA" sz="1200" dirty="0">
                <a:solidFill>
                  <a:srgbClr val="333333"/>
                </a:solidFill>
              </a:rPr>
              <a:t>continuously </a:t>
            </a:r>
            <a:r>
              <a:rPr lang="en-CA" sz="1200" dirty="0" smtClean="0">
                <a:solidFill>
                  <a:srgbClr val="333333"/>
                </a:solidFill>
              </a:rPr>
              <a:t>engaging </a:t>
            </a:r>
            <a:r>
              <a:rPr lang="en-CA" sz="1200" dirty="0">
                <a:solidFill>
                  <a:srgbClr val="333333"/>
                </a:solidFill>
              </a:rPr>
              <a:t>with </a:t>
            </a:r>
            <a:r>
              <a:rPr lang="en-CA" sz="1200" dirty="0" smtClean="0">
                <a:solidFill>
                  <a:srgbClr val="333333"/>
                </a:solidFill>
              </a:rPr>
              <a:t>them.</a:t>
            </a:r>
          </a:p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dirty="0">
                <a:solidFill>
                  <a:srgbClr val="333333"/>
                </a:solidFill>
              </a:rPr>
              <a:t>Stakeholder management doesn’t end with the plan – it is </a:t>
            </a:r>
            <a:r>
              <a:rPr lang="en-CA" sz="1200" dirty="0" smtClean="0">
                <a:solidFill>
                  <a:srgbClr val="333333"/>
                </a:solidFill>
              </a:rPr>
              <a:t>an ongoing </a:t>
            </a:r>
            <a:r>
              <a:rPr lang="en-CA" sz="1200" dirty="0">
                <a:solidFill>
                  <a:srgbClr val="333333"/>
                </a:solidFill>
              </a:rPr>
              <a:t>process that must be constantly executed and </a:t>
            </a:r>
            <a:r>
              <a:rPr lang="en-CA" sz="1200" dirty="0" smtClean="0">
                <a:solidFill>
                  <a:srgbClr val="333333"/>
                </a:solidFill>
              </a:rPr>
              <a:t>monitored.</a:t>
            </a:r>
            <a:endParaRPr lang="en-CA" sz="1200" dirty="0">
              <a:solidFill>
                <a:srgbClr val="333333"/>
              </a:solidFill>
            </a:endParaRPr>
          </a:p>
          <a:p>
            <a:pPr marL="174625" lvl="0" indent="-174625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</a:pPr>
            <a:endParaRPr lang="en-CA" sz="12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80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CA" dirty="0" smtClean="0"/>
              <a:t>Section 1: Make the Case</a:t>
            </a:r>
            <a:endParaRPr lang="en-CA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CA" dirty="0"/>
              <a:t>Define a stakeholder.</a:t>
            </a:r>
          </a:p>
          <a:p>
            <a:r>
              <a:rPr lang="en-CA" dirty="0"/>
              <a:t>Benefit from Stakeholder Management.</a:t>
            </a:r>
          </a:p>
          <a:p>
            <a:r>
              <a:rPr lang="en-CA" dirty="0"/>
              <a:t>Improve your Stakeholder Management Process.</a:t>
            </a:r>
          </a:p>
          <a:p>
            <a:r>
              <a:rPr lang="en-CA" dirty="0"/>
              <a:t>Measure your Stakeholder Management Capability.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13" name="Chevron 12"/>
          <p:cNvSpPr/>
          <p:nvPr/>
        </p:nvSpPr>
        <p:spPr>
          <a:xfrm>
            <a:off x="431540" y="3141978"/>
            <a:ext cx="264872" cy="330797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08" y="1001955"/>
            <a:ext cx="8865410" cy="1774893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  <p:grpSp>
        <p:nvGrpSpPr>
          <p:cNvPr id="22" name="Group 21"/>
          <p:cNvGrpSpPr/>
          <p:nvPr/>
        </p:nvGrpSpPr>
        <p:grpSpPr>
          <a:xfrm>
            <a:off x="555884" y="4364385"/>
            <a:ext cx="3193987" cy="152064"/>
            <a:chOff x="555527" y="4357056"/>
            <a:chExt cx="3193987" cy="152064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930043" y="4433088"/>
              <a:ext cx="181947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hevron 16"/>
            <p:cNvSpPr/>
            <p:nvPr/>
          </p:nvSpPr>
          <p:spPr>
            <a:xfrm>
              <a:off x="555527" y="4357056"/>
              <a:ext cx="121759" cy="152064"/>
            </a:xfrm>
            <a:prstGeom prst="chevron">
              <a:avLst/>
            </a:prstGeom>
            <a:solidFill>
              <a:srgbClr val="D17D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 Placeholder 18"/>
          <p:cNvSpPr txBox="1">
            <a:spLocks/>
          </p:cNvSpPr>
          <p:nvPr/>
        </p:nvSpPr>
        <p:spPr bwMode="auto">
          <a:xfrm>
            <a:off x="677643" y="4307741"/>
            <a:ext cx="2373549" cy="1938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895350" rtl="0" eaLnBrk="1" fontAlgn="base" hangingPunct="1">
              <a:lnSpc>
                <a:spcPts val="135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895350" rtl="0" eaLnBrk="1" fontAlgn="base" hangingPunct="1">
              <a:lnSpc>
                <a:spcPts val="135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14488" indent="-174625" algn="l" rtl="0" eaLnBrk="1" fontAlgn="base" hangingPunct="1">
              <a:lnSpc>
                <a:spcPts val="135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2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62163" indent="-174625" algn="l" rtl="0" eaLnBrk="1" fontAlgn="base" hangingPunct="1">
              <a:lnSpc>
                <a:spcPts val="135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/>
              <a:defRPr sz="12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Make the Case</a:t>
            </a:r>
          </a:p>
          <a:p>
            <a:r>
              <a:rPr lang="en-US" dirty="0" smtClean="0"/>
              <a:t>Identify Stakeholders</a:t>
            </a:r>
          </a:p>
          <a:p>
            <a:r>
              <a:rPr lang="en-US" dirty="0" smtClean="0"/>
              <a:t>Analyze Stakeholders</a:t>
            </a:r>
          </a:p>
          <a:p>
            <a:r>
              <a:rPr lang="en-US" dirty="0" smtClean="0"/>
              <a:t>Manage Stakeholders</a:t>
            </a:r>
          </a:p>
          <a:p>
            <a:r>
              <a:rPr lang="en-US" dirty="0" smtClean="0"/>
              <a:t>Monitor Stakeholder Management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044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solidFill>
            <a:srgbClr val="007698"/>
          </a:solidFill>
        </p:spPr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solidFill>
            <a:srgbClr val="5A7D5C"/>
          </a:solidFill>
        </p:spPr>
        <p:txBody>
          <a:bodyPr/>
          <a:lstStyle/>
          <a:p>
            <a:r>
              <a:rPr lang="en-US" dirty="0" smtClean="0"/>
              <a:t>What You Will Achieve in this Section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solidFill>
            <a:srgbClr val="A24130"/>
          </a:solidFill>
        </p:spPr>
        <p:txBody>
          <a:bodyPr/>
          <a:lstStyle/>
          <a:p>
            <a:r>
              <a:rPr lang="en-US" dirty="0" smtClean="0"/>
              <a:t>Insight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1: Make the Case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Stakeholder </a:t>
            </a:r>
            <a:r>
              <a:rPr lang="en-CA" dirty="0"/>
              <a:t>management is more important than you realize; it can make or break your IT project, </a:t>
            </a:r>
            <a:r>
              <a:rPr lang="en-CA" dirty="0" smtClean="0"/>
              <a:t>organization, </a:t>
            </a:r>
            <a:r>
              <a:rPr lang="en-CA" dirty="0"/>
              <a:t>and </a:t>
            </a:r>
            <a:r>
              <a:rPr lang="en-CA" dirty="0" smtClean="0"/>
              <a:t>career.</a:t>
            </a:r>
            <a:endParaRPr lang="en-CA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Reiterate why stakeholder management is a key factor in your success as a leader.</a:t>
            </a:r>
          </a:p>
          <a:p>
            <a:r>
              <a:rPr lang="en-US" dirty="0" smtClean="0"/>
              <a:t>Achieve a best-practice stakeholder management process.</a:t>
            </a:r>
          </a:p>
          <a:p>
            <a:r>
              <a:rPr lang="en-US" dirty="0" smtClean="0"/>
              <a:t>Select metrics to measure your stakeholder management capability.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Selected metrics for measuring stakeholder management success.</a:t>
            </a:r>
          </a:p>
          <a:p>
            <a:r>
              <a:rPr lang="en-US" dirty="0" smtClean="0"/>
              <a:t>Baseline measurements of your stakeholder management success metrics.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97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</a:t>
            </a:r>
            <a:r>
              <a:rPr lang="en-US" dirty="0" smtClean="0"/>
              <a:t>management </a:t>
            </a:r>
            <a:r>
              <a:rPr lang="en-US" dirty="0"/>
              <a:t>is critical to CIO </a:t>
            </a:r>
            <a:r>
              <a:rPr lang="en-US" dirty="0" smtClean="0"/>
              <a:t>success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098" y="1244497"/>
            <a:ext cx="5509016" cy="2286000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8" name="Group 2"/>
          <p:cNvGrpSpPr>
            <a:grpSpLocks noChangeAspect="1"/>
          </p:cNvGrpSpPr>
          <p:nvPr/>
        </p:nvGrpSpPr>
        <p:grpSpPr>
          <a:xfrm>
            <a:off x="249302" y="3696587"/>
            <a:ext cx="4051570" cy="1920240"/>
            <a:chOff x="504825" y="2791137"/>
            <a:chExt cx="5667375" cy="2686050"/>
          </a:xfrm>
        </p:grpSpPr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4825" y="2791137"/>
              <a:ext cx="5667375" cy="2686050"/>
            </a:xfrm>
            <a:prstGeom prst="rect">
              <a:avLst/>
            </a:prstGeom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" name="Rectangle 9"/>
            <p:cNvSpPr/>
            <p:nvPr/>
          </p:nvSpPr>
          <p:spPr>
            <a:xfrm>
              <a:off x="887506" y="3146612"/>
              <a:ext cx="5069541" cy="573106"/>
            </a:xfrm>
            <a:prstGeom prst="rect">
              <a:avLst/>
            </a:prstGeom>
            <a:noFill/>
            <a:ln w="38100">
              <a:solidFill>
                <a:srgbClr val="A241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3389970" y="1501470"/>
            <a:ext cx="4884235" cy="317686"/>
          </a:xfrm>
          <a:prstGeom prst="rect">
            <a:avLst/>
          </a:prstGeom>
          <a:noFill/>
          <a:ln w="38100">
            <a:solidFill>
              <a:srgbClr val="A241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Freeform 28"/>
          <p:cNvSpPr/>
          <p:nvPr/>
        </p:nvSpPr>
        <p:spPr>
          <a:xfrm rot="20252122" flipV="1">
            <a:off x="4507347" y="4135087"/>
            <a:ext cx="461162" cy="545431"/>
          </a:xfrm>
          <a:custGeom>
            <a:avLst/>
            <a:gdLst>
              <a:gd name="connsiteX0" fmla="*/ 699247 w 699247"/>
              <a:gd name="connsiteY0" fmla="*/ 0 h 1048871"/>
              <a:gd name="connsiteX1" fmla="*/ 161364 w 699247"/>
              <a:gd name="connsiteY1" fmla="*/ 632012 h 1048871"/>
              <a:gd name="connsiteX2" fmla="*/ 591670 w 699247"/>
              <a:gd name="connsiteY2" fmla="*/ 416859 h 1048871"/>
              <a:gd name="connsiteX3" fmla="*/ 0 w 699247"/>
              <a:gd name="connsiteY3" fmla="*/ 1048871 h 104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9247" h="1048871">
                <a:moveTo>
                  <a:pt x="699247" y="0"/>
                </a:moveTo>
                <a:cubicBezTo>
                  <a:pt x="439270" y="281268"/>
                  <a:pt x="179293" y="562536"/>
                  <a:pt x="161364" y="632012"/>
                </a:cubicBezTo>
                <a:cubicBezTo>
                  <a:pt x="143435" y="701488"/>
                  <a:pt x="618564" y="347382"/>
                  <a:pt x="591670" y="416859"/>
                </a:cubicBezTo>
                <a:cubicBezTo>
                  <a:pt x="564776" y="486336"/>
                  <a:pt x="91888" y="948018"/>
                  <a:pt x="0" y="1048871"/>
                </a:cubicBezTo>
              </a:path>
            </a:pathLst>
          </a:custGeom>
          <a:ln w="6350">
            <a:solidFill>
              <a:schemeClr val="tx1"/>
            </a:solidFill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 28"/>
          <p:cNvSpPr/>
          <p:nvPr/>
        </p:nvSpPr>
        <p:spPr>
          <a:xfrm rot="7552683" flipV="1">
            <a:off x="2433118" y="1534328"/>
            <a:ext cx="665415" cy="582205"/>
          </a:xfrm>
          <a:custGeom>
            <a:avLst/>
            <a:gdLst>
              <a:gd name="connsiteX0" fmla="*/ 699247 w 699247"/>
              <a:gd name="connsiteY0" fmla="*/ 0 h 1048871"/>
              <a:gd name="connsiteX1" fmla="*/ 161364 w 699247"/>
              <a:gd name="connsiteY1" fmla="*/ 632012 h 1048871"/>
              <a:gd name="connsiteX2" fmla="*/ 591670 w 699247"/>
              <a:gd name="connsiteY2" fmla="*/ 416859 h 1048871"/>
              <a:gd name="connsiteX3" fmla="*/ 0 w 699247"/>
              <a:gd name="connsiteY3" fmla="*/ 1048871 h 104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9247" h="1048871">
                <a:moveTo>
                  <a:pt x="699247" y="0"/>
                </a:moveTo>
                <a:cubicBezTo>
                  <a:pt x="439270" y="281268"/>
                  <a:pt x="179293" y="562536"/>
                  <a:pt x="161364" y="632012"/>
                </a:cubicBezTo>
                <a:cubicBezTo>
                  <a:pt x="143435" y="701488"/>
                  <a:pt x="618564" y="347382"/>
                  <a:pt x="591670" y="416859"/>
                </a:cubicBezTo>
                <a:cubicBezTo>
                  <a:pt x="564776" y="486336"/>
                  <a:pt x="91888" y="948018"/>
                  <a:pt x="0" y="1048871"/>
                </a:cubicBezTo>
              </a:path>
            </a:pathLst>
          </a:custGeom>
          <a:ln>
            <a:headEnd type="oval" w="med" len="med"/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15"/>
          <p:cNvSpPr txBox="1"/>
          <p:nvPr/>
        </p:nvSpPr>
        <p:spPr>
          <a:xfrm>
            <a:off x="4515263" y="3549480"/>
            <a:ext cx="30216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Source: Booz </a:t>
            </a:r>
            <a:r>
              <a:rPr lang="en-CA" sz="1000" dirty="0"/>
              <a:t>and Company, </a:t>
            </a:r>
            <a:r>
              <a:rPr lang="en-CA" sz="1000" dirty="0" smtClean="0"/>
              <a:t>Memo to the CEO</a:t>
            </a:r>
            <a:endParaRPr lang="en-CA" sz="1000" dirty="0"/>
          </a:p>
        </p:txBody>
      </p:sp>
      <p:sp>
        <p:nvSpPr>
          <p:cNvPr id="15" name="TextBox 16"/>
          <p:cNvSpPr txBox="1"/>
          <p:nvPr/>
        </p:nvSpPr>
        <p:spPr>
          <a:xfrm>
            <a:off x="188378" y="6462694"/>
            <a:ext cx="46287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/>
              <a:t>Source: Booz </a:t>
            </a:r>
            <a:r>
              <a:rPr lang="en-CA" sz="800" dirty="0"/>
              <a:t>and Company, http://www.booz.com/media/file/BoozCo_Memo-to-the-CEO.pdf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49897" y="2012607"/>
            <a:ext cx="2227525" cy="1312812"/>
          </a:xfrm>
          <a:prstGeom prst="rect">
            <a:avLst/>
          </a:prstGeom>
          <a:noFill/>
          <a:ln>
            <a:solidFill>
              <a:srgbClr val="A241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</a:pPr>
            <a:r>
              <a:rPr lang="en-US" sz="1400" dirty="0">
                <a:solidFill>
                  <a:srgbClr val="333333"/>
                </a:solidFill>
              </a:rPr>
              <a:t>In a study conducted by Booz &amp; Co of over 60 CIOs, t</a:t>
            </a:r>
            <a:r>
              <a:rPr lang="en-CA" sz="1400" dirty="0">
                <a:solidFill>
                  <a:srgbClr val="333333"/>
                </a:solidFill>
              </a:rPr>
              <a:t>he </a:t>
            </a:r>
            <a:r>
              <a:rPr lang="en-CA" sz="1400" b="1" dirty="0" smtClean="0">
                <a:solidFill>
                  <a:srgbClr val="333333"/>
                </a:solidFill>
              </a:rPr>
              <a:t>number one success factor</a:t>
            </a:r>
            <a:r>
              <a:rPr lang="en-CA" sz="1400" dirty="0" smtClean="0">
                <a:solidFill>
                  <a:srgbClr val="333333"/>
                </a:solidFill>
              </a:rPr>
              <a:t> for </a:t>
            </a:r>
            <a:r>
              <a:rPr lang="en-CA" sz="1400" dirty="0">
                <a:solidFill>
                  <a:srgbClr val="333333"/>
                </a:solidFill>
              </a:rPr>
              <a:t>a CIO is </a:t>
            </a:r>
            <a:r>
              <a:rPr lang="en-CA" sz="1400" b="1" dirty="0" smtClean="0">
                <a:solidFill>
                  <a:srgbClr val="333333"/>
                </a:solidFill>
              </a:rPr>
              <a:t>“strong stakeholder </a:t>
            </a:r>
            <a:r>
              <a:rPr lang="en-CA" sz="1400" b="1" dirty="0">
                <a:solidFill>
                  <a:srgbClr val="333333"/>
                </a:solidFill>
              </a:rPr>
              <a:t>management </a:t>
            </a:r>
            <a:r>
              <a:rPr lang="en-CA" sz="1400" b="1" dirty="0" smtClean="0">
                <a:solidFill>
                  <a:srgbClr val="333333"/>
                </a:solidFill>
              </a:rPr>
              <a:t>skills.” </a:t>
            </a:r>
            <a:endParaRPr lang="en-US" sz="1400" b="1" dirty="0">
              <a:solidFill>
                <a:srgbClr val="333333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17880" y="4106416"/>
            <a:ext cx="3682234" cy="1312812"/>
          </a:xfrm>
          <a:prstGeom prst="rect">
            <a:avLst/>
          </a:prstGeom>
          <a:noFill/>
          <a:ln>
            <a:solidFill>
              <a:srgbClr val="A241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</a:pPr>
            <a:r>
              <a:rPr lang="en-CA" sz="1400" dirty="0">
                <a:solidFill>
                  <a:srgbClr val="333333"/>
                </a:solidFill>
              </a:rPr>
              <a:t>Every CIO interviewed emphasized the importance of stakeholder management and strong partnerships with the business. </a:t>
            </a:r>
          </a:p>
          <a:p>
            <a:pPr lvl="0" fontAlgn="base"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</a:pPr>
            <a:r>
              <a:rPr lang="en-CA" sz="1400" b="1" dirty="0">
                <a:solidFill>
                  <a:srgbClr val="333333"/>
                </a:solidFill>
              </a:rPr>
              <a:t>More than 75% of CIOs focus on </a:t>
            </a:r>
            <a:r>
              <a:rPr lang="en-CA" sz="1400" b="1" dirty="0" smtClean="0">
                <a:solidFill>
                  <a:srgbClr val="333333"/>
                </a:solidFill>
              </a:rPr>
              <a:t>“people </a:t>
            </a:r>
            <a:r>
              <a:rPr lang="en-CA" sz="1400" b="1" dirty="0">
                <a:solidFill>
                  <a:srgbClr val="333333"/>
                </a:solidFill>
              </a:rPr>
              <a:t>and </a:t>
            </a:r>
            <a:r>
              <a:rPr lang="en-CA" sz="1400" b="1" dirty="0" smtClean="0">
                <a:solidFill>
                  <a:srgbClr val="333333"/>
                </a:solidFill>
              </a:rPr>
              <a:t>skills” </a:t>
            </a:r>
            <a:r>
              <a:rPr lang="en-CA" sz="1400" dirty="0">
                <a:solidFill>
                  <a:srgbClr val="333333"/>
                </a:solidFill>
              </a:rPr>
              <a:t>when they first enter a CIO role. </a:t>
            </a:r>
          </a:p>
        </p:txBody>
      </p:sp>
      <p:pic>
        <p:nvPicPr>
          <p:cNvPr id="22" name="Picture 21" descr="insight-sm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91374" y="5790863"/>
            <a:ext cx="240000" cy="180000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249302" y="5708318"/>
            <a:ext cx="8582072" cy="788044"/>
            <a:chOff x="328291" y="3609020"/>
            <a:chExt cx="9061895" cy="832104"/>
          </a:xfrm>
        </p:grpSpPr>
        <p:sp>
          <p:nvSpPr>
            <p:cNvPr id="23" name="Rectangle 22"/>
            <p:cNvSpPr/>
            <p:nvPr/>
          </p:nvSpPr>
          <p:spPr>
            <a:xfrm>
              <a:off x="328291" y="3609020"/>
              <a:ext cx="9061895" cy="822960"/>
            </a:xfrm>
            <a:prstGeom prst="rect">
              <a:avLst/>
            </a:prstGeom>
            <a:solidFill>
              <a:srgbClr val="F1F2E0"/>
            </a:solidFill>
            <a:ln w="12700">
              <a:solidFill>
                <a:srgbClr val="D3D3B9"/>
              </a:solidFill>
            </a:ln>
            <a:effectLst>
              <a:outerShdw blurRad="25400" dist="25400" dir="3600000" sx="98000" sy="98000" algn="ctr" rotWithShape="0">
                <a:schemeClr val="tx1">
                  <a:lumMod val="40000"/>
                  <a:lumOff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2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1200" dirty="0">
                  <a:solidFill>
                    <a:schemeClr val="tx1"/>
                  </a:solidFill>
                </a:rPr>
                <a:t>For the CIO to be an effective leader, </a:t>
              </a:r>
              <a:r>
                <a:rPr lang="en-CA" sz="1200" dirty="0" smtClean="0">
                  <a:solidFill>
                    <a:schemeClr val="tx1"/>
                  </a:solidFill>
                </a:rPr>
                <a:t>she/he </a:t>
              </a:r>
              <a:r>
                <a:rPr lang="en-CA" sz="1200" dirty="0">
                  <a:solidFill>
                    <a:schemeClr val="tx1"/>
                  </a:solidFill>
                </a:rPr>
                <a:t>needs the support of </a:t>
              </a:r>
              <a:r>
                <a:rPr lang="en-CA" sz="1200" dirty="0" smtClean="0">
                  <a:solidFill>
                    <a:schemeClr val="tx1"/>
                  </a:solidFill>
                </a:rPr>
                <a:t>the CEO </a:t>
              </a:r>
              <a:r>
                <a:rPr lang="en-CA" sz="1200" dirty="0">
                  <a:solidFill>
                    <a:schemeClr val="tx1"/>
                  </a:solidFill>
                </a:rPr>
                <a:t>and top executives to connect </a:t>
              </a:r>
              <a:r>
                <a:rPr lang="en-CA" sz="1200" dirty="0" smtClean="0">
                  <a:solidFill>
                    <a:schemeClr val="tx1"/>
                  </a:solidFill>
                </a:rPr>
                <a:t>him/her </a:t>
              </a:r>
              <a:r>
                <a:rPr lang="en-CA" sz="1200" dirty="0">
                  <a:solidFill>
                    <a:schemeClr val="tx1"/>
                  </a:solidFill>
                </a:rPr>
                <a:t>with the business leaders and ensure that stakeholders understand their role in furthering technology.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91" y="3609020"/>
              <a:ext cx="818083" cy="8321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400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ec5a1db3aa152cf2dad08c936663a66507268"/>
</p:tagLst>
</file>

<file path=ppt/theme/theme1.xml><?xml version="1.0" encoding="utf-8"?>
<a:theme xmlns:a="http://schemas.openxmlformats.org/drawingml/2006/main" name="Theme1">
  <a:themeElements>
    <a:clrScheme name="InfoTech PowerPoint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924E6B"/>
      </a:accent1>
      <a:accent2>
        <a:srgbClr val="D9A210"/>
      </a:accent2>
      <a:accent3>
        <a:srgbClr val="333333"/>
      </a:accent3>
      <a:accent4>
        <a:srgbClr val="AD2525"/>
      </a:accent4>
      <a:accent5>
        <a:srgbClr val="007698"/>
      </a:accent5>
      <a:accent6>
        <a:srgbClr val="2B9E36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2.xml><?xml version="1.0" encoding="utf-8"?>
<a:theme xmlns:a="http://schemas.openxmlformats.org/drawingml/2006/main" name="1_Theme1">
  <a:themeElements>
    <a:clrScheme name="Harmony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29475F"/>
      </a:accent1>
      <a:accent2>
        <a:srgbClr val="B0C534"/>
      </a:accent2>
      <a:accent3>
        <a:srgbClr val="96B8D2"/>
      </a:accent3>
      <a:accent4>
        <a:srgbClr val="FFFFFF"/>
      </a:accent4>
      <a:accent5>
        <a:srgbClr val="FFFFFF"/>
      </a:accent5>
      <a:accent6>
        <a:srgbClr val="FFFFFF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none" rtlCol="0">
        <a:spAutoFit/>
      </a:bodyPr>
      <a:lstStyle>
        <a:defPPr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1526</Words>
  <Application>Microsoft Office PowerPoint</Application>
  <PresentationFormat>On-screen Show (4:3)</PresentationFormat>
  <Paragraphs>151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1</vt:i4>
      </vt:variant>
    </vt:vector>
  </HeadingPairs>
  <TitlesOfParts>
    <vt:vector size="21" baseType="lpstr">
      <vt:lpstr>Arial</vt:lpstr>
      <vt:lpstr>Calibri</vt:lpstr>
      <vt:lpstr>Georgia</vt:lpstr>
      <vt:lpstr>Open Sans</vt:lpstr>
      <vt:lpstr>Roboto</vt:lpstr>
      <vt:lpstr>Wingdings</vt:lpstr>
      <vt:lpstr>Theme1</vt:lpstr>
      <vt:lpstr>1_Theme1</vt:lpstr>
      <vt:lpstr>PowerPoint Presentation</vt:lpstr>
      <vt:lpstr>Our understanding of the problem</vt:lpstr>
      <vt:lpstr>Executive Summary</vt:lpstr>
      <vt:lpstr>Info-Tech is ready to assist. Book a free guided  implementation today!</vt:lpstr>
      <vt:lpstr>Key Insights</vt:lpstr>
      <vt:lpstr>Key Insights</vt:lpstr>
      <vt:lpstr>PowerPoint Presentation</vt:lpstr>
      <vt:lpstr>Section 1: Make the Case</vt:lpstr>
      <vt:lpstr>Stakeholder management is critical to CIO success</vt:lpstr>
      <vt:lpstr>Define stakeholder and stakeholder management</vt:lpstr>
      <vt:lpstr>Implications of ineffective stakeholder management</vt:lpstr>
      <vt:lpstr>PowerPoint Presentation</vt:lpstr>
      <vt:lpstr>Custom Show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2014-08-12T21:01:18Z</dcterms:created>
  <dcterms:modified xsi:type="dcterms:W3CDTF">2018-04-20T13:10:50Z</dcterms:modified>
</cp:coreProperties>
</file>