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7.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8.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948" r:id="rId1"/>
    <p:sldMasterId id="2147483980" r:id="rId2"/>
    <p:sldMasterId id="2147484008" r:id="rId3"/>
    <p:sldMasterId id="2147484035" r:id="rId4"/>
    <p:sldMasterId id="2147484057" r:id="rId5"/>
    <p:sldMasterId id="2147484097" r:id="rId6"/>
    <p:sldMasterId id="2147484117" r:id="rId7"/>
    <p:sldMasterId id="2147484137" r:id="rId8"/>
    <p:sldMasterId id="2147484157" r:id="rId9"/>
  </p:sldMasterIdLst>
  <p:notesMasterIdLst>
    <p:notesMasterId r:id="rId22"/>
  </p:notesMasterIdLst>
  <p:handoutMasterIdLst>
    <p:handoutMasterId r:id="rId23"/>
  </p:handoutMasterIdLst>
  <p:sldIdLst>
    <p:sldId id="936" r:id="rId10"/>
    <p:sldId id="920" r:id="rId11"/>
    <p:sldId id="403" r:id="rId12"/>
    <p:sldId id="539" r:id="rId13"/>
    <p:sldId id="890" r:id="rId14"/>
    <p:sldId id="891" r:id="rId15"/>
    <p:sldId id="892" r:id="rId16"/>
    <p:sldId id="893" r:id="rId17"/>
    <p:sldId id="894" r:id="rId18"/>
    <p:sldId id="895" r:id="rId19"/>
    <p:sldId id="896" r:id="rId20"/>
    <p:sldId id="938" r:id="rId21"/>
  </p:sldIdLst>
  <p:sldSz cx="9144000" cy="6858000" type="screen4x3"/>
  <p:notesSz cx="6950075" cy="9236075"/>
  <p:embeddedFontLst>
    <p:embeddedFont>
      <p:font typeface="Calibri" panose="020F0502020204030204" pitchFamily="3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custShowLst>
    <p:custShow name="Custom Show 1" id="0">
      <p:sldLst/>
    </p:custShow>
  </p:custShow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3"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A6D"/>
    <a:srgbClr val="FFFFFF"/>
    <a:srgbClr val="BCC7D5"/>
    <a:srgbClr val="789FA6"/>
    <a:srgbClr val="E8E9EA"/>
    <a:srgbClr val="F2F2F2"/>
    <a:srgbClr val="333333"/>
    <a:srgbClr val="858585"/>
    <a:srgbClr val="7F919F"/>
    <a:srgbClr val="294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827" autoAdjust="0"/>
    <p:restoredTop sz="95210" autoAdjust="0"/>
  </p:normalViewPr>
  <p:slideViewPr>
    <p:cSldViewPr snapToGrid="0">
      <p:cViewPr>
        <p:scale>
          <a:sx n="100" d="100"/>
          <a:sy n="100" d="100"/>
        </p:scale>
        <p:origin x="1734" y="-90"/>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9952"/>
    </p:cViewPr>
  </p:sorterViewPr>
  <p:notesViewPr>
    <p:cSldViewPr snapToGrid="0">
      <p:cViewPr varScale="1">
        <p:scale>
          <a:sx n="90" d="100"/>
          <a:sy n="90" d="100"/>
        </p:scale>
        <p:origin x="28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2.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font" Target="fonts/font1.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3/31/2017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3/31/2017</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16748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93241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7117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6169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0640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9184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6637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24613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wmf"/><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423721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640080"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351487" y="1173398"/>
            <a:ext cx="723266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2402907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4673654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41551107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9065829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5969411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3371403163"/>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Header Grey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32758896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0012187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2143840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65796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8857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8433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412685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351486" y="1174157"/>
            <a:ext cx="7264067"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6" y="1174157"/>
            <a:ext cx="648031"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1857582096"/>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38484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25366498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752287"/>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41871853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4596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40053478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3594757569"/>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4423588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1092550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380851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27202732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22397837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2965984824"/>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Header Grey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0615870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8177981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5101819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20591322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8857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8433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38448779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382909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9493834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94373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chemeClr val="accent1"/>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8732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26752456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4484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2171338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1963431242"/>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6826308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6766437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6037599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39763411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1220502863"/>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Header Grey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6102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18635633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22684760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1849554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0595063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8857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8433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40611448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389287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8954582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712806"/>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21319824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38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858147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a:solidFill>
                  <a:srgbClr val="FFFFFF"/>
                </a:solidFill>
              </a:rPr>
              <a:t>The following are sample activities that will be conducted by Info-Tech analysts with your team:</a:t>
            </a: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Tree>
    <p:extLst>
      <p:ext uri="{BB962C8B-B14F-4D97-AF65-F5344CB8AC3E}">
        <p14:creationId xmlns:p14="http://schemas.microsoft.com/office/powerpoint/2010/main" val="536308641"/>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3119698108"/>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7429106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290839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3974669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41581755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3936237652"/>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Header Grey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876555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16312380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2916833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04060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2257766826"/>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8857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8433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41416295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45651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9999909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445982"/>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39519962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3528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17363950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3229970193"/>
      </p:ext>
    </p:extLst>
  </p:cSld>
  <p:clrMapOvr>
    <a:masterClrMapping/>
  </p:clrMapOvr>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3449238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797882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1442287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4990046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40115582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2420427678"/>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Header Grey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03201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205128"/>
            <a:ext cx="3096774" cy="286513"/>
          </a:xfrm>
          <a:prstGeom prst="rect">
            <a:avLst/>
          </a:prstGeom>
        </p:spPr>
      </p:pic>
    </p:spTree>
    <p:extLst>
      <p:ext uri="{BB962C8B-B14F-4D97-AF65-F5344CB8AC3E}">
        <p14:creationId xmlns:p14="http://schemas.microsoft.com/office/powerpoint/2010/main" val="2036325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81877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497957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9606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3835554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3904212909"/>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50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3478087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Header Grey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276021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9679" y="1132457"/>
            <a:ext cx="344617" cy="363788"/>
            <a:chOff x="6983445" y="207065"/>
            <a:chExt cx="734137" cy="783406"/>
          </a:xfrm>
          <a:solidFill>
            <a:srgbClr val="243F54"/>
          </a:solidFill>
        </p:grpSpPr>
        <p:sp>
          <p:nvSpPr>
            <p:cNvPr id="13" name="Rectangle 12"/>
            <p:cNvSpPr/>
            <p:nvPr/>
          </p:nvSpPr>
          <p:spPr>
            <a:xfrm>
              <a:off x="6983445" y="207065"/>
              <a:ext cx="734137" cy="783406"/>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2024557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178982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820319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23735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3560738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8857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8433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1496087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8428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760384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10282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9679" y="1132457"/>
            <a:ext cx="344617" cy="363788"/>
            <a:chOff x="6983445" y="207065"/>
            <a:chExt cx="734137" cy="783406"/>
          </a:xfrm>
          <a:solidFill>
            <a:srgbClr val="243F54"/>
          </a:solidFill>
        </p:grpSpPr>
        <p:sp>
          <p:nvSpPr>
            <p:cNvPr id="13" name="Rectangle 12"/>
            <p:cNvSpPr/>
            <p:nvPr/>
          </p:nvSpPr>
          <p:spPr>
            <a:xfrm>
              <a:off x="6983445" y="207065"/>
              <a:ext cx="734137" cy="783406"/>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
        <p:nvSpPr>
          <p:cNvPr id="7" name="Text Placeholder 26"/>
          <p:cNvSpPr>
            <a:spLocks noGrp="1"/>
          </p:cNvSpPr>
          <p:nvPr>
            <p:ph type="body" sz="quarter" idx="11" hasCustomPrompt="1"/>
          </p:nvPr>
        </p:nvSpPr>
        <p:spPr>
          <a:xfrm>
            <a:off x="616688" y="1137429"/>
            <a:ext cx="7232664" cy="346075"/>
          </a:xfrm>
        </p:spPr>
        <p:txBody>
          <a:bodyPr anchor="ctr"/>
          <a:lstStyle>
            <a:lvl1pPr marL="0" indent="0">
              <a:buNone/>
              <a:defRPr sz="1400" baseline="0">
                <a:solidFill>
                  <a:srgbClr val="000000"/>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[estimated time for workshop activity or other guidelines.]</a:t>
            </a:r>
          </a:p>
        </p:txBody>
      </p:sp>
    </p:spTree>
    <p:extLst>
      <p:ext uri="{BB962C8B-B14F-4D97-AF65-F5344CB8AC3E}">
        <p14:creationId xmlns:p14="http://schemas.microsoft.com/office/powerpoint/2010/main" val="1125266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640080"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351487" y="1173398"/>
            <a:ext cx="723266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3792608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351486" y="1174157"/>
            <a:ext cx="7264067"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6" y="1174157"/>
            <a:ext cx="648031"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1658623487"/>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491179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911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368892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8857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8433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1692991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a:solidFill>
                  <a:srgbClr val="FFFFFF"/>
                </a:solidFill>
              </a:rPr>
              <a:t>The following are sample activities that will be conducted by Info-Tech analysts with your team:</a:t>
            </a: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Tree>
    <p:extLst>
      <p:ext uri="{BB962C8B-B14F-4D97-AF65-F5344CB8AC3E}">
        <p14:creationId xmlns:p14="http://schemas.microsoft.com/office/powerpoint/2010/main" val="156970088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340136877"/>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17322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205128"/>
            <a:ext cx="3096774" cy="286513"/>
          </a:xfrm>
          <a:prstGeom prst="rect">
            <a:avLst/>
          </a:prstGeom>
        </p:spPr>
      </p:pic>
    </p:spTree>
    <p:extLst>
      <p:ext uri="{BB962C8B-B14F-4D97-AF65-F5344CB8AC3E}">
        <p14:creationId xmlns:p14="http://schemas.microsoft.com/office/powerpoint/2010/main" val="3405349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45464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214413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1491811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1550776894"/>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Header Grey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382266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9679" y="1132457"/>
            <a:ext cx="344617" cy="363788"/>
            <a:chOff x="6983445" y="207065"/>
            <a:chExt cx="734137" cy="783406"/>
          </a:xfrm>
          <a:solidFill>
            <a:srgbClr val="243F54"/>
          </a:solidFill>
        </p:grpSpPr>
        <p:sp>
          <p:nvSpPr>
            <p:cNvPr id="13" name="Rectangle 12"/>
            <p:cNvSpPr/>
            <p:nvPr/>
          </p:nvSpPr>
          <p:spPr>
            <a:xfrm>
              <a:off x="6983445" y="207065"/>
              <a:ext cx="734137" cy="783406"/>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55987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91252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050976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2253406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7750106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28588253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8857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8433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649273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20477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656377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068141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chemeClr val="accent1"/>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623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48410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23949359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3546259911"/>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074837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205128"/>
            <a:ext cx="3096774" cy="286513"/>
          </a:xfrm>
          <a:prstGeom prst="rect">
            <a:avLst/>
          </a:prstGeom>
        </p:spPr>
      </p:pic>
    </p:spTree>
    <p:extLst>
      <p:ext uri="{BB962C8B-B14F-4D97-AF65-F5344CB8AC3E}">
        <p14:creationId xmlns:p14="http://schemas.microsoft.com/office/powerpoint/2010/main" val="18453199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787087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3883334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27051140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3409967442"/>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69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979637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72254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579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751471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5879559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3276684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11809645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908093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42659522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3969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753308"/>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9679" y="1132457"/>
            <a:ext cx="344617" cy="363788"/>
            <a:chOff x="6983445" y="207065"/>
            <a:chExt cx="734137" cy="783406"/>
          </a:xfrm>
          <a:solidFill>
            <a:srgbClr val="243F54"/>
          </a:solidFill>
        </p:grpSpPr>
        <p:sp>
          <p:nvSpPr>
            <p:cNvPr id="13" name="Rectangle 12"/>
            <p:cNvSpPr/>
            <p:nvPr/>
          </p:nvSpPr>
          <p:spPr>
            <a:xfrm>
              <a:off x="6983445" y="207065"/>
              <a:ext cx="734137" cy="783406"/>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2776460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6" y="1173398"/>
            <a:ext cx="676800"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369746" y="1173398"/>
            <a:ext cx="7276719"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96435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951248"/>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369746" y="1174157"/>
            <a:ext cx="724580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6" y="1174157"/>
            <a:ext cx="684749"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600404245"/>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23420164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83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4810174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a:solidFill>
                  <a:srgbClr val="FFFFFF"/>
                </a:solidFill>
              </a:rPr>
              <a:t>The following are sample activities that will be conducted by Info-Tech analysts with your team:</a:t>
            </a: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Tree>
    <p:extLst>
      <p:ext uri="{BB962C8B-B14F-4D97-AF65-F5344CB8AC3E}">
        <p14:creationId xmlns:p14="http://schemas.microsoft.com/office/powerpoint/2010/main" val="1245766503"/>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751198910"/>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6267742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Exec Brief Header">
    <p:spTree>
      <p:nvGrpSpPr>
        <p:cNvPr id="1" name=""/>
        <p:cNvGrpSpPr/>
        <p:nvPr/>
      </p:nvGrpSpPr>
      <p:grpSpPr>
        <a:xfrm>
          <a:off x="0" y="0"/>
          <a:ext cx="0" cy="0"/>
          <a:chOff x="0" y="0"/>
          <a:chExt cx="0" cy="0"/>
        </a:xfrm>
      </p:grpSpPr>
      <p:sp>
        <p:nvSpPr>
          <p:cNvPr id="4" name="Rectangle 3"/>
          <p:cNvSpPr/>
          <p:nvPr userDrawn="1"/>
        </p:nvSpPr>
        <p:spPr>
          <a:xfrm>
            <a:off x="0" y="-1733"/>
            <a:ext cx="9144000" cy="1131094"/>
          </a:xfrm>
          <a:prstGeom prst="rect">
            <a:avLst/>
          </a:prstGeom>
          <a:solidFill>
            <a:srgbClr val="29475F"/>
          </a:solidFill>
          <a:ln w="25400" cap="flat" cmpd="sng" algn="ctr">
            <a:noFill/>
            <a:prstDash val="solid"/>
          </a:ln>
          <a:effectLst/>
        </p:spPr>
        <p:txBody>
          <a:bodyPr rtlCol="0" anchor="ctr"/>
          <a:lstStyle/>
          <a:p>
            <a:pPr algn="ctr">
              <a:defRPr/>
            </a:pPr>
            <a:endParaRPr lang="en-CA" kern="0">
              <a:solidFill>
                <a:srgbClr val="FFFFFF"/>
              </a:solidFill>
            </a:endParaRPr>
          </a:p>
        </p:txBody>
      </p: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bg1"/>
                </a:solidFill>
                <a:latin typeface="+mn-lt"/>
              </a:defRPr>
            </a:lvl1pPr>
          </a:lstStyle>
          <a:p>
            <a:r>
              <a:rPr lang="en-US" dirty="0"/>
              <a:t>Page Header (Arial, 24pt) </a:t>
            </a:r>
            <a:endParaRPr lang="en-CA" dirty="0"/>
          </a:p>
        </p:txBody>
      </p:sp>
    </p:spTree>
    <p:extLst>
      <p:ext uri="{BB962C8B-B14F-4D97-AF65-F5344CB8AC3E}">
        <p14:creationId xmlns:p14="http://schemas.microsoft.com/office/powerpoint/2010/main" val="3762251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Header Grey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6651920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429238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9679" y="1132457"/>
            <a:ext cx="344617" cy="363788"/>
            <a:chOff x="6983445" y="207065"/>
            <a:chExt cx="734137" cy="783406"/>
          </a:xfrm>
          <a:solidFill>
            <a:srgbClr val="243F54"/>
          </a:solidFill>
        </p:grpSpPr>
        <p:sp>
          <p:nvSpPr>
            <p:cNvPr id="13" name="Rectangle 12"/>
            <p:cNvSpPr/>
            <p:nvPr/>
          </p:nvSpPr>
          <p:spPr>
            <a:xfrm>
              <a:off x="6983445" y="207065"/>
              <a:ext cx="734137" cy="783406"/>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
        <p:nvSpPr>
          <p:cNvPr id="7" name="Text Placeholder 26"/>
          <p:cNvSpPr>
            <a:spLocks noGrp="1"/>
          </p:cNvSpPr>
          <p:nvPr>
            <p:ph type="body" sz="quarter" idx="11" hasCustomPrompt="1"/>
          </p:nvPr>
        </p:nvSpPr>
        <p:spPr>
          <a:xfrm>
            <a:off x="616688" y="1137429"/>
            <a:ext cx="7232664" cy="346075"/>
          </a:xfrm>
        </p:spPr>
        <p:txBody>
          <a:bodyPr anchor="ctr"/>
          <a:lstStyle>
            <a:lvl1pPr marL="0" indent="0">
              <a:buNone/>
              <a:defRPr sz="1400" baseline="0">
                <a:solidFill>
                  <a:srgbClr val="000000"/>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[estimated time for workshop activity or other guidelines.]</a:t>
            </a:r>
          </a:p>
        </p:txBody>
      </p:sp>
    </p:spTree>
    <p:extLst>
      <p:ext uri="{BB962C8B-B14F-4D97-AF65-F5344CB8AC3E}">
        <p14:creationId xmlns:p14="http://schemas.microsoft.com/office/powerpoint/2010/main" val="4255699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9962005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573315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8857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8433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4064290"/>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25040894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316399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553443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929725"/>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0179215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9092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11912491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16503693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theme" Target="../theme/theme4.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5.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theme" Target="../theme/theme6.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7.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heme" Target="../theme/theme8.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theme" Target="../theme/theme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59653741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78" r:id="rId9"/>
    <p:sldLayoutId id="2147483959" r:id="rId10"/>
    <p:sldLayoutId id="2147483960" r:id="rId11"/>
    <p:sldLayoutId id="2147483961" r:id="rId12"/>
    <p:sldLayoutId id="2147483962" r:id="rId13"/>
    <p:sldLayoutId id="2147483963" r:id="rId14"/>
    <p:sldLayoutId id="2147483964" r:id="rId15"/>
    <p:sldLayoutId id="2147483965" r:id="rId16"/>
    <p:sldLayoutId id="2147483967" r:id="rId17"/>
    <p:sldLayoutId id="2147483968" r:id="rId18"/>
    <p:sldLayoutId id="2147483969" r:id="rId19"/>
    <p:sldLayoutId id="2147483971" r:id="rId20"/>
    <p:sldLayoutId id="2147483972" r:id="rId21"/>
    <p:sldLayoutId id="2147483973" r:id="rId22"/>
    <p:sldLayoutId id="2147483974" r:id="rId23"/>
    <p:sldLayoutId id="2147483975" r:id="rId24"/>
    <p:sldLayoutId id="2147483977" r:id="rId25"/>
    <p:sldLayoutId id="2147483979" r:id="rId26"/>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52548908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1" r:id="rId19"/>
    <p:sldLayoutId id="2147484002" r:id="rId20"/>
    <p:sldLayoutId id="2147484003" r:id="rId21"/>
    <p:sldLayoutId id="2147484006" r:id="rId22"/>
    <p:sldLayoutId id="2147484007" r:id="rId23"/>
    <p:sldLayoutId id="2147484177" r:id="rId24"/>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96304836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20" r:id="rId7"/>
    <p:sldLayoutId id="2147484021" r:id="rId8"/>
    <p:sldLayoutId id="2147484022"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53541890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 id="2147484054" r:id="rId18"/>
    <p:sldLayoutId id="2147484055" r:id="rId19"/>
    <p:sldLayoutId id="2147484056" r:id="rId20"/>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332749245"/>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6" r:id="rId17"/>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108282963"/>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6" r:id="rId17"/>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310576897"/>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6" r:id="rId17"/>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609923540"/>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6" r:id="rId17"/>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217301220"/>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6" r:id="rId17"/>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ss/grow-your-own-ppm-solution/grow-your-own-ppm-phases-1-3" TargetMode="External"/><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18.png"/><Relationship Id="rId4" Type="http://schemas.openxmlformats.org/officeDocument/2006/relationships/image" Target="../media/image17.gi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infotech.com/research/ss/grow-your-own-ppm-solution/grow-your-own-ppm-phases-1-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nfotech.com/research/ss/grow-your-own-ppm-solution/grow-your-own-ppm-phases-1-3" TargetMode="External"/><Relationship Id="rId2" Type="http://schemas.openxmlformats.org/officeDocument/2006/relationships/image" Target="../media/image30.jpg"/><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ss/grow-your-own-ppm-solution/grow-your-own-ppm-phases-1-3" TargetMode="External"/><Relationship Id="rId7" Type="http://schemas.openxmlformats.org/officeDocument/2006/relationships/image" Target="../media/image22.png"/><Relationship Id="rId2" Type="http://schemas.openxmlformats.org/officeDocument/2006/relationships/hyperlink" Target="http://www.infotech.com/" TargetMode="External"/><Relationship Id="rId1" Type="http://schemas.openxmlformats.org/officeDocument/2006/relationships/slideLayout" Target="../slideLayouts/slideLayout50.xml"/><Relationship Id="rId6" Type="http://schemas.openxmlformats.org/officeDocument/2006/relationships/image" Target="../media/image21.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infotech.com/research/ss/grow-your-own-ppm-solution/grow-your-own-ppm-phases-1-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nfotech.com/research/ss/grow-your-own-ppm-solution/grow-your-own-ppm-phases-1-3" TargetMode="External"/><Relationship Id="rId2" Type="http://schemas.openxmlformats.org/officeDocument/2006/relationships/notesSlide" Target="../notesSlides/notesSlide2.xml"/><Relationship Id="rId1" Type="http://schemas.openxmlformats.org/officeDocument/2006/relationships/slideLayout" Target="../slideLayouts/slideLayout54.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www.infotech.com/research/ss/grow-your-own-ppm-solution/grow-your-own-ppm-phases-1-3" TargetMode="External"/><Relationship Id="rId2" Type="http://schemas.openxmlformats.org/officeDocument/2006/relationships/notesSlide" Target="../notesSlides/notesSlide3.xml"/><Relationship Id="rId1" Type="http://schemas.openxmlformats.org/officeDocument/2006/relationships/slideLayout" Target="../slideLayouts/slideLayout6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hyperlink" Target="https://www.infotech.com/research/ss/grow-your-own-ppm-solution/grow-your-own-ppm-phases-1-3"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hyperlink" Target="https://www.infotech.com/research/ss/grow-your-own-ppm-solution/grow-your-own-ppm-phases-1-3" TargetMode="Externa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infotech.com/research/ss/grow-your-own-ppm-solution/grow-your-own-ppm-phases-1-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hyperlink" Target="https://www.infotech.com/research/ss/grow-your-own-ppm-solution/grow-your-own-ppm-phases-1-3" TargetMode="External"/><Relationship Id="rId4" Type="http://schemas.openxmlformats.org/officeDocument/2006/relationships/hyperlink" Target="http://www.buildingbusinesscapability.com/presentations/2015/2176.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28.jpg"/><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hyperlink" Target="https://www.infotech.com/research/ss/grow-your-own-ppm-solution/grow-your-own-ppm-phases-1-3"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774700" y="3244489"/>
            <a:ext cx="7454900" cy="502702"/>
          </a:xfrm>
        </p:spPr>
        <p:txBody>
          <a:bodyPr>
            <a:spAutoFit/>
          </a:bodyPr>
          <a:lstStyle/>
          <a:p>
            <a:r>
              <a:rPr lang="en-US" dirty="0"/>
              <a:t>Grow Your Own PPM Solution</a:t>
            </a:r>
          </a:p>
        </p:txBody>
      </p:sp>
      <p:sp>
        <p:nvSpPr>
          <p:cNvPr id="3" name="Text Placeholder 2"/>
          <p:cNvSpPr>
            <a:spLocks noGrp="1"/>
          </p:cNvSpPr>
          <p:nvPr>
            <p:ph type="body" sz="quarter" idx="16"/>
          </p:nvPr>
        </p:nvSpPr>
        <p:spPr>
          <a:xfrm>
            <a:off x="774700" y="3739099"/>
            <a:ext cx="7467600" cy="508000"/>
          </a:xfrm>
        </p:spPr>
        <p:txBody>
          <a:bodyPr/>
          <a:lstStyle/>
          <a:p>
            <a:r>
              <a:rPr lang="en-CA" dirty="0"/>
              <a:t>46% of organizations use a homegrown PPM tool. Here’s a better way to do it.</a:t>
            </a:r>
          </a:p>
        </p:txBody>
      </p:sp>
      <p:grpSp>
        <p:nvGrpSpPr>
          <p:cNvPr id="5" name="Group 4"/>
          <p:cNvGrpSpPr/>
          <p:nvPr/>
        </p:nvGrpSpPr>
        <p:grpSpPr>
          <a:xfrm>
            <a:off x="0" y="5402461"/>
            <a:ext cx="9144000" cy="1455539"/>
            <a:chOff x="0" y="5402461"/>
            <a:chExt cx="9144000" cy="1455539"/>
          </a:xfrm>
        </p:grpSpPr>
        <p:pic>
          <p:nvPicPr>
            <p:cNvPr id="6" name="Picture 5"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7" name="Group 6"/>
            <p:cNvGrpSpPr/>
            <p:nvPr/>
          </p:nvGrpSpPr>
          <p:grpSpPr>
            <a:xfrm>
              <a:off x="0" y="6266557"/>
              <a:ext cx="9144000" cy="591443"/>
              <a:chOff x="0" y="6266557"/>
              <a:chExt cx="9144000" cy="591443"/>
            </a:xfrm>
          </p:grpSpPr>
          <p:sp>
            <p:nvSpPr>
              <p:cNvPr id="8" name="Rectangle 7"/>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a:t>
                </a:r>
                <a:r>
                  <a:rPr lang="en-CA" sz="800" smtClean="0">
                    <a:solidFill>
                      <a:schemeClr val="bg1">
                        <a:lumMod val="65000"/>
                      </a:schemeClr>
                    </a:solidFill>
                  </a:rPr>
                  <a:t>.© 1997–2017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sp>
            <p:nvSpPr>
              <p:cNvPr id="9" name="Rectangle 8"/>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398606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 PPM tool options are not limited to commercial offerings</a:t>
            </a:r>
          </a:p>
        </p:txBody>
      </p:sp>
      <p:pic>
        <p:nvPicPr>
          <p:cNvPr id="3" name="Picture 2"/>
          <p:cNvPicPr>
            <a:picLocks noChangeAspect="1"/>
          </p:cNvPicPr>
          <p:nvPr/>
        </p:nvPicPr>
        <p:blipFill>
          <a:blip r:embed="rId3"/>
          <a:stretch>
            <a:fillRect/>
          </a:stretch>
        </p:blipFill>
        <p:spPr>
          <a:xfrm>
            <a:off x="0" y="1696924"/>
            <a:ext cx="4297680" cy="4297680"/>
          </a:xfrm>
          <a:prstGeom prst="rect">
            <a:avLst/>
          </a:prstGeom>
        </p:spPr>
      </p:pic>
      <p:sp>
        <p:nvSpPr>
          <p:cNvPr id="4" name="Rectangle 3"/>
          <p:cNvSpPr/>
          <p:nvPr/>
        </p:nvSpPr>
        <p:spPr>
          <a:xfrm>
            <a:off x="257173" y="1202822"/>
            <a:ext cx="3591612" cy="665439"/>
          </a:xfrm>
          <a:prstGeom prst="rect">
            <a:avLst/>
          </a:prstGeom>
        </p:spPr>
        <p:txBody>
          <a:bodyPr wrap="square">
            <a:spAutoFit/>
          </a:bodyPr>
          <a:lstStyle/>
          <a:p>
            <a:pPr algn="ctr">
              <a:defRPr sz="1862" b="0" i="0" u="none" strike="noStrike" kern="1200" spc="0" baseline="0">
                <a:solidFill>
                  <a:srgbClr val="333333">
                    <a:lumMod val="65000"/>
                    <a:lumOff val="35000"/>
                  </a:srgbClr>
                </a:solidFill>
                <a:latin typeface="+mn-lt"/>
                <a:ea typeface="+mn-ea"/>
                <a:cs typeface="+mn-cs"/>
              </a:defRPr>
            </a:pPr>
            <a:r>
              <a:rPr lang="en-US" sz="1862" b="1" dirty="0">
                <a:solidFill>
                  <a:srgbClr val="29475F"/>
                </a:solidFill>
              </a:rPr>
              <a:t>Kinds of PPM solutions used by Info-Tech clients</a:t>
            </a:r>
          </a:p>
        </p:txBody>
      </p:sp>
      <p:sp>
        <p:nvSpPr>
          <p:cNvPr id="5" name="Rectangular Callout 4"/>
          <p:cNvSpPr/>
          <p:nvPr/>
        </p:nvSpPr>
        <p:spPr>
          <a:xfrm>
            <a:off x="3982821" y="1290505"/>
            <a:ext cx="4894478" cy="2630142"/>
          </a:xfrm>
          <a:prstGeom prst="wedgeRectCallout">
            <a:avLst>
              <a:gd name="adj1" fmla="val -59470"/>
              <a:gd name="adj2" fmla="val -4815"/>
            </a:avLst>
          </a:prstGeom>
          <a:solidFill>
            <a:schemeClr val="bg1"/>
          </a:solidFill>
        </p:spPr>
        <p:txBody>
          <a:bodyPr lIns="182880" tIns="91440" rIns="182880" bIns="91440" anchor="ctr">
            <a:noAutofit/>
          </a:bodyPr>
          <a:lstStyle/>
          <a:p>
            <a:pPr>
              <a:spcAft>
                <a:spcPts val="800"/>
              </a:spcAft>
              <a:defRPr/>
            </a:pPr>
            <a:r>
              <a:rPr lang="en-US" sz="1400" b="1" dirty="0">
                <a:solidFill>
                  <a:srgbClr val="333333"/>
                </a:solidFill>
                <a:ea typeface="Calibri"/>
                <a:cs typeface="Arial" pitchFamily="34" charset="0"/>
              </a:rPr>
              <a:t>Despite the growth in the commercial PPM market, </a:t>
            </a:r>
            <a:r>
              <a:rPr lang="en-US" sz="1400" dirty="0">
                <a:solidFill>
                  <a:srgbClr val="333333"/>
                </a:solidFill>
                <a:ea typeface="Calibri"/>
                <a:cs typeface="Arial" pitchFamily="34" charset="0"/>
              </a:rPr>
              <a:t>homegrown approaches like spreadsheets and intranet sites continue to be the most common PPM tool. </a:t>
            </a:r>
          </a:p>
          <a:p>
            <a:pPr marL="285750" indent="-285750">
              <a:spcAft>
                <a:spcPts val="800"/>
              </a:spcAft>
              <a:buFont typeface="Arial" panose="020B0604020202020204" pitchFamily="34" charset="0"/>
              <a:buChar char="•"/>
              <a:defRPr/>
            </a:pPr>
            <a:r>
              <a:rPr lang="en-US" sz="1400" dirty="0">
                <a:solidFill>
                  <a:srgbClr val="333333"/>
                </a:solidFill>
                <a:ea typeface="Calibri"/>
                <a:cs typeface="Arial" pitchFamily="34" charset="0"/>
              </a:rPr>
              <a:t>While homegrown solutions lack the robust functionality of commercial offerings, they have dramatically lower complexity and </a:t>
            </a:r>
            <a:r>
              <a:rPr lang="en-US" sz="1400" dirty="0" smtClean="0">
                <a:solidFill>
                  <a:srgbClr val="333333"/>
                </a:solidFill>
                <a:ea typeface="Calibri"/>
                <a:cs typeface="Arial" pitchFamily="34" charset="0"/>
              </a:rPr>
              <a:t>cost-in-</a:t>
            </a:r>
            <a:r>
              <a:rPr lang="en-US" sz="1400" dirty="0">
                <a:solidFill>
                  <a:srgbClr val="333333"/>
                </a:solidFill>
                <a:ea typeface="Calibri"/>
                <a:cs typeface="Arial" pitchFamily="34" charset="0"/>
              </a:rPr>
              <a:t>u</a:t>
            </a:r>
            <a:r>
              <a:rPr lang="en-US" sz="1400" dirty="0" smtClean="0">
                <a:solidFill>
                  <a:srgbClr val="333333"/>
                </a:solidFill>
                <a:ea typeface="Calibri"/>
                <a:cs typeface="Arial" pitchFamily="34" charset="0"/>
              </a:rPr>
              <a:t>se</a:t>
            </a:r>
            <a:r>
              <a:rPr lang="en-US" sz="1400" dirty="0">
                <a:solidFill>
                  <a:srgbClr val="333333"/>
                </a:solidFill>
                <a:ea typeface="Calibri"/>
                <a:cs typeface="Arial" pitchFamily="34" charset="0"/>
              </a:rPr>
              <a:t>.</a:t>
            </a:r>
          </a:p>
          <a:p>
            <a:pPr marL="285750" indent="-285750">
              <a:spcAft>
                <a:spcPts val="800"/>
              </a:spcAft>
              <a:buFont typeface="Arial" panose="020B0604020202020204" pitchFamily="34" charset="0"/>
              <a:buChar char="•"/>
              <a:defRPr/>
            </a:pPr>
            <a:r>
              <a:rPr lang="en-US" sz="1400" dirty="0">
                <a:solidFill>
                  <a:srgbClr val="333333"/>
                </a:solidFill>
                <a:ea typeface="Calibri"/>
                <a:cs typeface="Arial" pitchFamily="34" charset="0"/>
              </a:rPr>
              <a:t>Because these solutions </a:t>
            </a:r>
            <a:r>
              <a:rPr lang="en-US" sz="1400" i="1" dirty="0">
                <a:solidFill>
                  <a:srgbClr val="333333"/>
                </a:solidFill>
                <a:ea typeface="Calibri"/>
                <a:cs typeface="Arial" pitchFamily="34" charset="0"/>
              </a:rPr>
              <a:t>don’t</a:t>
            </a:r>
            <a:r>
              <a:rPr lang="en-US" sz="1400" dirty="0">
                <a:solidFill>
                  <a:srgbClr val="333333"/>
                </a:solidFill>
                <a:ea typeface="Calibri"/>
                <a:cs typeface="Arial" pitchFamily="34" charset="0"/>
              </a:rPr>
              <a:t> require coordinated and continual adoption by the project teams, projects managers, and executives, </a:t>
            </a:r>
            <a:r>
              <a:rPr lang="en-US" sz="1400" dirty="0" smtClean="0">
                <a:solidFill>
                  <a:srgbClr val="333333"/>
                </a:solidFill>
                <a:ea typeface="Calibri"/>
                <a:cs typeface="Arial" pitchFamily="34" charset="0"/>
              </a:rPr>
              <a:t>they </a:t>
            </a:r>
            <a:r>
              <a:rPr lang="en-US" sz="1400" dirty="0">
                <a:solidFill>
                  <a:srgbClr val="333333"/>
                </a:solidFill>
                <a:ea typeface="Calibri"/>
                <a:cs typeface="Arial" pitchFamily="34" charset="0"/>
              </a:rPr>
              <a:t>are far more feasible to </a:t>
            </a:r>
            <a:r>
              <a:rPr lang="en-US" sz="1400" dirty="0" smtClean="0">
                <a:solidFill>
                  <a:srgbClr val="333333"/>
                </a:solidFill>
                <a:ea typeface="Calibri"/>
                <a:cs typeface="Arial" pitchFamily="34" charset="0"/>
              </a:rPr>
              <a:t>implement </a:t>
            </a:r>
            <a:r>
              <a:rPr lang="en-US" sz="1400" dirty="0">
                <a:solidFill>
                  <a:srgbClr val="333333"/>
                </a:solidFill>
                <a:ea typeface="Calibri"/>
                <a:cs typeface="Arial" pitchFamily="34" charset="0"/>
              </a:rPr>
              <a:t>and </a:t>
            </a:r>
            <a:r>
              <a:rPr lang="en-US" sz="1400" dirty="0" smtClean="0">
                <a:solidFill>
                  <a:srgbClr val="333333"/>
                </a:solidFill>
                <a:ea typeface="Calibri"/>
                <a:cs typeface="Arial" pitchFamily="34" charset="0"/>
              </a:rPr>
              <a:t>maintain </a:t>
            </a:r>
            <a:r>
              <a:rPr lang="en-US" sz="1400" dirty="0">
                <a:solidFill>
                  <a:srgbClr val="333333"/>
                </a:solidFill>
                <a:ea typeface="Calibri"/>
                <a:cs typeface="Arial" pitchFamily="34" charset="0"/>
              </a:rPr>
              <a:t>over time. </a:t>
            </a:r>
          </a:p>
        </p:txBody>
      </p:sp>
      <p:sp>
        <p:nvSpPr>
          <p:cNvPr id="15" name="TextBox 11"/>
          <p:cNvSpPr txBox="1"/>
          <p:nvPr/>
        </p:nvSpPr>
        <p:spPr>
          <a:xfrm>
            <a:off x="717189" y="5994604"/>
            <a:ext cx="2873665"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FFFFFF">
                    <a:lumMod val="50000"/>
                  </a:srgbClr>
                </a:solidFill>
              </a:rPr>
              <a:t>Source: Info-Tech Research Group (2016), </a:t>
            </a:r>
            <a:r>
              <a:rPr lang="en-US" sz="900" i="1" dirty="0">
                <a:solidFill>
                  <a:srgbClr val="FFFFFF">
                    <a:lumMod val="50000"/>
                  </a:srgbClr>
                </a:solidFill>
              </a:rPr>
              <a:t>N=433</a:t>
            </a:r>
          </a:p>
        </p:txBody>
      </p:sp>
      <p:grpSp>
        <p:nvGrpSpPr>
          <p:cNvPr id="11" name="Group 26"/>
          <p:cNvGrpSpPr/>
          <p:nvPr/>
        </p:nvGrpSpPr>
        <p:grpSpPr>
          <a:xfrm>
            <a:off x="3982821" y="4152833"/>
            <a:ext cx="4894477" cy="2163167"/>
            <a:chOff x="5193979" y="4798806"/>
            <a:chExt cx="4894477" cy="2163167"/>
          </a:xfrm>
          <a:effectLst>
            <a:outerShdw blurRad="50800" dist="38100" dir="2700000" algn="tl" rotWithShape="0">
              <a:prstClr val="black">
                <a:alpha val="40000"/>
              </a:prstClr>
            </a:outerShdw>
          </a:effectLst>
        </p:grpSpPr>
        <p:sp>
          <p:nvSpPr>
            <p:cNvPr id="12" name="Rectangle 27"/>
            <p:cNvSpPr/>
            <p:nvPr/>
          </p:nvSpPr>
          <p:spPr>
            <a:xfrm>
              <a:off x="5193979" y="4798806"/>
              <a:ext cx="4894477" cy="2163167"/>
            </a:xfrm>
            <a:prstGeom prst="rect">
              <a:avLst/>
            </a:prstGeom>
            <a:solidFill>
              <a:schemeClr val="bg1"/>
            </a:solid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marL="688975">
                <a:spcAft>
                  <a:spcPts val="800"/>
                </a:spcAft>
                <a:defRPr/>
              </a:pPr>
              <a:r>
                <a:rPr lang="en-US" sz="1400" dirty="0">
                  <a:solidFill>
                    <a:srgbClr val="333333"/>
                  </a:solidFill>
                </a:rPr>
                <a:t>While spreadsheets can be created with minimal cost and effort, it’s important to remember: when something is easy to do, it’s also easy to do badly.</a:t>
              </a:r>
            </a:p>
            <a:p>
              <a:pPr marL="688975">
                <a:defRPr/>
              </a:pPr>
              <a:r>
                <a:rPr lang="en-US" sz="1400" b="1" i="1" dirty="0">
                  <a:solidFill>
                    <a:srgbClr val="333333"/>
                  </a:solidFill>
                  <a:ea typeface="Calibri"/>
                  <a:cs typeface="Arial" pitchFamily="34" charset="0"/>
                </a:rPr>
                <a:t>With 46% of its clients relying on homegrown options to manage their portfolios, </a:t>
              </a:r>
              <a:r>
                <a:rPr lang="en-US" sz="1400" b="1" i="1" dirty="0">
                  <a:solidFill>
                    <a:srgbClr val="A24130"/>
                  </a:solidFill>
                  <a:ea typeface="Calibri"/>
                  <a:cs typeface="Arial" pitchFamily="34" charset="0"/>
                </a:rPr>
                <a:t>Info-Tech has developed an optimized </a:t>
              </a:r>
              <a:r>
                <a:rPr lang="en-US" sz="1400" b="1" i="1" dirty="0" smtClean="0">
                  <a:solidFill>
                    <a:srgbClr val="A24130"/>
                  </a:solidFill>
                  <a:ea typeface="Calibri"/>
                  <a:cs typeface="Arial" pitchFamily="34" charset="0"/>
                </a:rPr>
                <a:t>spreadsheet-based </a:t>
              </a:r>
              <a:r>
                <a:rPr lang="en-US" sz="1400" b="1" i="1" dirty="0">
                  <a:solidFill>
                    <a:srgbClr val="A24130"/>
                  </a:solidFill>
                  <a:ea typeface="Calibri"/>
                  <a:cs typeface="Arial" pitchFamily="34" charset="0"/>
                </a:rPr>
                <a:t>solution with enhanced capabilities around project and resource visibility. </a:t>
              </a:r>
              <a:endParaRPr lang="en-US" sz="1400" b="1" dirty="0">
                <a:solidFill>
                  <a:srgbClr val="333333"/>
                </a:solidFill>
                <a:ea typeface="Calibri"/>
                <a:cs typeface="Arial" pitchFamily="34" charset="0"/>
              </a:endParaRPr>
            </a:p>
          </p:txBody>
        </p:sp>
        <p:sp>
          <p:nvSpPr>
            <p:cNvPr id="13" name="Rectangle 28"/>
            <p:cNvSpPr/>
            <p:nvPr/>
          </p:nvSpPr>
          <p:spPr>
            <a:xfrm>
              <a:off x="5193979" y="4798806"/>
              <a:ext cx="679516" cy="2163167"/>
            </a:xfrm>
            <a:prstGeom prst="rect">
              <a:avLst/>
            </a:prstGeom>
            <a:solidFill>
              <a:schemeClr val="accent3"/>
            </a:solid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0" rIns="0" bIns="46800" rtlCol="0" anchor="ctr" anchorCtr="0"/>
            <a:lstStyle/>
            <a:p>
              <a:pPr algn="ctr" fontAlgn="base">
                <a:spcBef>
                  <a:spcPct val="0"/>
                </a:spcBef>
                <a:spcAft>
                  <a:spcPct val="0"/>
                </a:spcAft>
                <a:tabLst>
                  <a:tab pos="712788" algn="l"/>
                </a:tabLst>
              </a:pPr>
              <a:r>
                <a:rPr lang="en-CA" sz="11500" b="1" dirty="0">
                  <a:solidFill>
                    <a:srgbClr val="FFFFFF"/>
                  </a:solidFill>
                </a:rPr>
                <a:t>!</a:t>
              </a:r>
            </a:p>
          </p:txBody>
        </p:sp>
      </p:grpSp>
      <p:grpSp>
        <p:nvGrpSpPr>
          <p:cNvPr id="10" name="Group 9"/>
          <p:cNvGrpSpPr/>
          <p:nvPr/>
        </p:nvGrpSpPr>
        <p:grpSpPr>
          <a:xfrm>
            <a:off x="0" y="6432138"/>
            <a:ext cx="9144000" cy="437555"/>
            <a:chOff x="0" y="6422955"/>
            <a:chExt cx="9144000" cy="437555"/>
          </a:xfrm>
        </p:grpSpPr>
        <p:pic>
          <p:nvPicPr>
            <p:cNvPr id="14"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68339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E1E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58754" y="1125383"/>
            <a:ext cx="3985246" cy="5394080"/>
          </a:xfrm>
          <a:prstGeom prst="rect">
            <a:avLst/>
          </a:prstGeom>
          <a:solidFill>
            <a:srgbClr val="93A1AB"/>
          </a:solidFill>
        </p:spPr>
      </p:pic>
      <p:sp>
        <p:nvSpPr>
          <p:cNvPr id="17" name="Pentagon 16"/>
          <p:cNvSpPr/>
          <p:nvPr/>
        </p:nvSpPr>
        <p:spPr>
          <a:xfrm rot="16200000">
            <a:off x="1112473" y="2333489"/>
            <a:ext cx="3086089" cy="5302042"/>
          </a:xfrm>
          <a:prstGeom prst="homePlate">
            <a:avLst/>
          </a:prstGeom>
          <a:solidFill>
            <a:schemeClr val="accent3">
              <a:alpha val="19000"/>
            </a:schemeClr>
          </a:solidFill>
          <a:ln w="22225">
            <a:solidFill>
              <a:schemeClr val="accent2">
                <a:alpha val="0"/>
              </a:schemeClr>
            </a:solidFill>
          </a:ln>
        </p:spPr>
        <p:txBody>
          <a:bodyPr vert="vert" wrap="square">
            <a:noAutofit/>
          </a:bodyPr>
          <a:lstStyle/>
          <a:p>
            <a:pPr>
              <a:spcAft>
                <a:spcPts val="800"/>
              </a:spcAft>
            </a:pPr>
            <a:endParaRPr lang="en-CA" sz="1400" dirty="0">
              <a:solidFill>
                <a:srgbClr val="29475F"/>
              </a:solidFill>
            </a:endParaRPr>
          </a:p>
          <a:p>
            <a:pPr>
              <a:spcAft>
                <a:spcPts val="800"/>
              </a:spcAft>
            </a:pPr>
            <a:endParaRPr lang="en-CA" sz="1400" dirty="0">
              <a:solidFill>
                <a:srgbClr val="29475F"/>
              </a:solidFill>
            </a:endParaRPr>
          </a:p>
        </p:txBody>
      </p:sp>
      <p:sp>
        <p:nvSpPr>
          <p:cNvPr id="2" name="Title 1"/>
          <p:cNvSpPr>
            <a:spLocks noGrp="1"/>
          </p:cNvSpPr>
          <p:nvPr>
            <p:ph type="title"/>
          </p:nvPr>
        </p:nvSpPr>
        <p:spPr/>
        <p:txBody>
          <a:bodyPr/>
          <a:lstStyle/>
          <a:p>
            <a:r>
              <a:rPr lang="en-CA" dirty="0"/>
              <a:t>PPM solutions succeed when they help to plan and manage the whole, not just individual parts</a:t>
            </a:r>
          </a:p>
        </p:txBody>
      </p:sp>
      <p:sp>
        <p:nvSpPr>
          <p:cNvPr id="10" name="Rectangle 9"/>
          <p:cNvSpPr/>
          <p:nvPr/>
        </p:nvSpPr>
        <p:spPr>
          <a:xfrm>
            <a:off x="-8092" y="1105163"/>
            <a:ext cx="9152092" cy="748202"/>
          </a:xfrm>
          <a:prstGeom prst="rect">
            <a:avLst/>
          </a:prstGeom>
          <a:noFill/>
        </p:spPr>
        <p:txBody>
          <a:bodyPr wrap="square" rIns="283464" anchor="ctr">
            <a:noAutofit/>
          </a:bodyPr>
          <a:lstStyle/>
          <a:p>
            <a:pPr marL="228600"/>
            <a:r>
              <a:rPr lang="en-CA" sz="1600" b="1" dirty="0">
                <a:solidFill>
                  <a:srgbClr val="333333"/>
                </a:solidFill>
              </a:rPr>
              <a:t>A tool that doesn’t reliably integrate project data into an understanding of the portfolio as a whole misses the whole point of having a PPM tool. </a:t>
            </a:r>
          </a:p>
        </p:txBody>
      </p:sp>
      <p:sp>
        <p:nvSpPr>
          <p:cNvPr id="12" name="Rectangle 11"/>
          <p:cNvSpPr/>
          <p:nvPr/>
        </p:nvSpPr>
        <p:spPr>
          <a:xfrm>
            <a:off x="257174" y="1864138"/>
            <a:ext cx="4901580" cy="2657138"/>
          </a:xfrm>
          <a:prstGeom prst="rect">
            <a:avLst/>
          </a:prstGeom>
        </p:spPr>
        <p:txBody>
          <a:bodyPr wrap="square">
            <a:spAutoFit/>
          </a:bodyPr>
          <a:lstStyle/>
          <a:p>
            <a:pPr>
              <a:spcAft>
                <a:spcPts val="800"/>
              </a:spcAft>
            </a:pPr>
            <a:r>
              <a:rPr lang="en-CA" sz="1400" dirty="0">
                <a:solidFill>
                  <a:srgbClr val="333333"/>
                </a:solidFill>
              </a:rPr>
              <a:t>Project </a:t>
            </a:r>
            <a:r>
              <a:rPr lang="en-CA" sz="1400" dirty="0" smtClean="0">
                <a:solidFill>
                  <a:srgbClr val="333333"/>
                </a:solidFill>
              </a:rPr>
              <a:t>portfolio management </a:t>
            </a:r>
            <a:r>
              <a:rPr lang="en-CA" sz="1400" dirty="0">
                <a:solidFill>
                  <a:srgbClr val="333333"/>
                </a:solidFill>
              </a:rPr>
              <a:t>is comprised of four key strategic </a:t>
            </a:r>
            <a:r>
              <a:rPr lang="en-CA" sz="1400" dirty="0" smtClean="0">
                <a:solidFill>
                  <a:srgbClr val="333333"/>
                </a:solidFill>
              </a:rPr>
              <a:t>capabilities:</a:t>
            </a:r>
            <a:endParaRPr lang="en-CA" sz="1400" dirty="0">
              <a:solidFill>
                <a:srgbClr val="333333"/>
              </a:solidFill>
            </a:endParaRPr>
          </a:p>
          <a:p>
            <a:pPr marL="285750" indent="-285750">
              <a:spcAft>
                <a:spcPts val="800"/>
              </a:spcAft>
              <a:buFont typeface="Arial" panose="020B0604020202020204" pitchFamily="34" charset="0"/>
              <a:buChar char="•"/>
            </a:pPr>
            <a:r>
              <a:rPr lang="en-CA" sz="1400" b="1" dirty="0">
                <a:solidFill>
                  <a:srgbClr val="333333"/>
                </a:solidFill>
              </a:rPr>
              <a:t>Select the right projects</a:t>
            </a:r>
            <a:r>
              <a:rPr lang="en-CA" sz="1400" dirty="0">
                <a:solidFill>
                  <a:srgbClr val="333333"/>
                </a:solidFill>
              </a:rPr>
              <a:t> (i.e</a:t>
            </a:r>
            <a:r>
              <a:rPr lang="en-CA" sz="1400" dirty="0" smtClean="0">
                <a:solidFill>
                  <a:srgbClr val="333333"/>
                </a:solidFill>
              </a:rPr>
              <a:t>. </a:t>
            </a:r>
            <a:r>
              <a:rPr lang="en-CA" sz="1400" dirty="0">
                <a:solidFill>
                  <a:srgbClr val="333333"/>
                </a:solidFill>
              </a:rPr>
              <a:t>project intake, approval, and prioritization</a:t>
            </a:r>
            <a:r>
              <a:rPr lang="en-CA" sz="1400" dirty="0" smtClean="0">
                <a:solidFill>
                  <a:srgbClr val="333333"/>
                </a:solidFill>
              </a:rPr>
              <a:t>)</a:t>
            </a:r>
            <a:endParaRPr lang="en-CA" sz="1400" b="1" dirty="0">
              <a:solidFill>
                <a:srgbClr val="333333"/>
              </a:solidFill>
            </a:endParaRPr>
          </a:p>
          <a:p>
            <a:pPr marL="285750" indent="-285750">
              <a:spcAft>
                <a:spcPts val="800"/>
              </a:spcAft>
              <a:buFont typeface="Arial" panose="020B0604020202020204" pitchFamily="34" charset="0"/>
              <a:buChar char="•"/>
            </a:pPr>
            <a:r>
              <a:rPr lang="en-CA" sz="1400" b="1" dirty="0">
                <a:solidFill>
                  <a:srgbClr val="333333"/>
                </a:solidFill>
              </a:rPr>
              <a:t>Pick the right time and people to execute those projects </a:t>
            </a:r>
            <a:r>
              <a:rPr lang="en-CA" sz="1400" dirty="0">
                <a:solidFill>
                  <a:srgbClr val="333333"/>
                </a:solidFill>
              </a:rPr>
              <a:t>(i.e</a:t>
            </a:r>
            <a:r>
              <a:rPr lang="en-CA" sz="1400" dirty="0" smtClean="0">
                <a:solidFill>
                  <a:srgbClr val="333333"/>
                </a:solidFill>
              </a:rPr>
              <a:t>. </a:t>
            </a:r>
            <a:r>
              <a:rPr lang="en-CA" sz="1400" dirty="0">
                <a:solidFill>
                  <a:srgbClr val="333333"/>
                </a:solidFill>
              </a:rPr>
              <a:t>resource management</a:t>
            </a:r>
            <a:r>
              <a:rPr lang="en-CA" sz="1400" dirty="0" smtClean="0">
                <a:solidFill>
                  <a:srgbClr val="333333"/>
                </a:solidFill>
              </a:rPr>
              <a:t>)</a:t>
            </a:r>
            <a:endParaRPr lang="en-CA" sz="1400" b="1" dirty="0">
              <a:solidFill>
                <a:srgbClr val="333333"/>
              </a:solidFill>
            </a:endParaRPr>
          </a:p>
          <a:p>
            <a:pPr marL="285750" indent="-285750">
              <a:spcAft>
                <a:spcPts val="800"/>
              </a:spcAft>
              <a:buFont typeface="Arial" panose="020B0604020202020204" pitchFamily="34" charset="0"/>
              <a:buChar char="•"/>
            </a:pPr>
            <a:r>
              <a:rPr lang="en-CA" sz="1400" b="1" dirty="0">
                <a:solidFill>
                  <a:srgbClr val="333333"/>
                </a:solidFill>
              </a:rPr>
              <a:t>Make sure projects are okay and that they get done </a:t>
            </a:r>
            <a:r>
              <a:rPr lang="en-CA" sz="1400" dirty="0">
                <a:solidFill>
                  <a:srgbClr val="333333"/>
                </a:solidFill>
              </a:rPr>
              <a:t>(i.e</a:t>
            </a:r>
            <a:r>
              <a:rPr lang="en-CA" sz="1400" dirty="0" smtClean="0">
                <a:solidFill>
                  <a:srgbClr val="333333"/>
                </a:solidFill>
              </a:rPr>
              <a:t>. </a:t>
            </a:r>
            <a:r>
              <a:rPr lang="en-CA" sz="1400" dirty="0">
                <a:solidFill>
                  <a:srgbClr val="333333"/>
                </a:solidFill>
              </a:rPr>
              <a:t>status and progress reporting</a:t>
            </a:r>
            <a:r>
              <a:rPr lang="en-CA" sz="1400" dirty="0" smtClean="0">
                <a:solidFill>
                  <a:srgbClr val="333333"/>
                </a:solidFill>
              </a:rPr>
              <a:t>)</a:t>
            </a:r>
            <a:endParaRPr lang="en-CA" sz="1400" b="1" dirty="0">
              <a:solidFill>
                <a:srgbClr val="333333"/>
              </a:solidFill>
            </a:endParaRPr>
          </a:p>
          <a:p>
            <a:pPr marL="285750" indent="-285750">
              <a:spcAft>
                <a:spcPts val="800"/>
              </a:spcAft>
              <a:buFont typeface="Arial" panose="020B0604020202020204" pitchFamily="34" charset="0"/>
              <a:buChar char="•"/>
            </a:pPr>
            <a:r>
              <a:rPr lang="en-CA" sz="1400" b="1" dirty="0">
                <a:solidFill>
                  <a:srgbClr val="333333"/>
                </a:solidFill>
              </a:rPr>
              <a:t>Make sure projects were worth doing in the first place </a:t>
            </a:r>
            <a:r>
              <a:rPr lang="en-CA" sz="1400" dirty="0">
                <a:solidFill>
                  <a:srgbClr val="333333"/>
                </a:solidFill>
              </a:rPr>
              <a:t>(i.e</a:t>
            </a:r>
            <a:r>
              <a:rPr lang="en-CA" sz="1400" dirty="0" smtClean="0">
                <a:solidFill>
                  <a:srgbClr val="333333"/>
                </a:solidFill>
              </a:rPr>
              <a:t>. </a:t>
            </a:r>
            <a:r>
              <a:rPr lang="en-CA" sz="1400" dirty="0">
                <a:solidFill>
                  <a:srgbClr val="333333"/>
                </a:solidFill>
              </a:rPr>
              <a:t>benefits tracking</a:t>
            </a:r>
            <a:r>
              <a:rPr lang="en-CA" sz="1400" dirty="0" smtClean="0">
                <a:solidFill>
                  <a:srgbClr val="333333"/>
                </a:solidFill>
              </a:rPr>
              <a:t>)</a:t>
            </a:r>
            <a:endParaRPr lang="en-CA" sz="1400" dirty="0">
              <a:solidFill>
                <a:srgbClr val="333333"/>
              </a:solidFill>
            </a:endParaRPr>
          </a:p>
        </p:txBody>
      </p:sp>
      <p:sp>
        <p:nvSpPr>
          <p:cNvPr id="6" name="Rectangle 5"/>
          <p:cNvSpPr/>
          <p:nvPr/>
        </p:nvSpPr>
        <p:spPr>
          <a:xfrm>
            <a:off x="310214" y="4663779"/>
            <a:ext cx="4690606" cy="1569660"/>
          </a:xfrm>
          <a:prstGeom prst="rect">
            <a:avLst/>
          </a:prstGeom>
        </p:spPr>
        <p:txBody>
          <a:bodyPr wrap="square">
            <a:spAutoFit/>
          </a:bodyPr>
          <a:lstStyle/>
          <a:p>
            <a:pPr>
              <a:spcAft>
                <a:spcPts val="800"/>
              </a:spcAft>
            </a:pPr>
            <a:r>
              <a:rPr lang="en-CA" sz="1600" b="1" dirty="0">
                <a:solidFill>
                  <a:srgbClr val="A24130"/>
                </a:solidFill>
              </a:rPr>
              <a:t>A PPM solution needs to explicitly assist portfolio managers and executive decision makers in these capabilities, helping to ensure that the projects </a:t>
            </a:r>
            <a:r>
              <a:rPr lang="en-CA" sz="1600" b="1" dirty="0" smtClean="0">
                <a:solidFill>
                  <a:srgbClr val="A24130"/>
                </a:solidFill>
              </a:rPr>
              <a:t>are of </a:t>
            </a:r>
            <a:r>
              <a:rPr lang="en-CA" sz="1600" b="1" dirty="0">
                <a:solidFill>
                  <a:srgbClr val="A24130"/>
                </a:solidFill>
              </a:rPr>
              <a:t>value and make sense within the context of IT’s ability to execute them.</a:t>
            </a:r>
          </a:p>
        </p:txBody>
      </p:sp>
      <p:grpSp>
        <p:nvGrpSpPr>
          <p:cNvPr id="8" name="Group 7"/>
          <p:cNvGrpSpPr/>
          <p:nvPr/>
        </p:nvGrpSpPr>
        <p:grpSpPr>
          <a:xfrm>
            <a:off x="0" y="6432138"/>
            <a:ext cx="9144000" cy="437555"/>
            <a:chOff x="0" y="6422955"/>
            <a:chExt cx="9144000" cy="437555"/>
          </a:xfrm>
        </p:grpSpPr>
        <p:pic>
          <p:nvPicPr>
            <p:cNvPr id="9"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8666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tx1"/>
              </a:buClr>
              <a:buSzPct val="120000"/>
            </a:pPr>
            <a:r>
              <a:rPr lang="en-CA" b="1" dirty="0" smtClean="0">
                <a:latin typeface="+mn-lt"/>
              </a:rPr>
              <a:t>Sign up for free trial membership to get practical</a:t>
            </a:r>
          </a:p>
          <a:p>
            <a:pPr lvl="0" algn="ctr"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32138"/>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729377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4459"/>
        </a:solidFill>
        <a:effectLst/>
      </p:bgPr>
    </p:bg>
    <p:spTree>
      <p:nvGrpSpPr>
        <p:cNvPr id="1" name=""/>
        <p:cNvGrpSpPr/>
        <p:nvPr/>
      </p:nvGrpSpPr>
      <p:grpSpPr>
        <a:xfrm>
          <a:off x="0" y="0"/>
          <a:ext cx="0" cy="0"/>
          <a:chOff x="0" y="0"/>
          <a:chExt cx="0" cy="0"/>
        </a:xfrm>
      </p:grpSpPr>
      <p:sp>
        <p:nvSpPr>
          <p:cNvPr id="8" name="TextBox 7"/>
          <p:cNvSpPr txBox="1"/>
          <p:nvPr/>
        </p:nvSpPr>
        <p:spPr>
          <a:xfrm>
            <a:off x="892561" y="2240338"/>
            <a:ext cx="7185728" cy="3265444"/>
          </a:xfrm>
          <a:prstGeom prst="rect">
            <a:avLst/>
          </a:prstGeom>
        </p:spPr>
        <p:txBody>
          <a:bodyPr wrap="square" rtlCol="0">
            <a:noAutofit/>
          </a:bodyPr>
          <a:lstStyle/>
          <a:p>
            <a:pPr>
              <a:spcAft>
                <a:spcPts val="600"/>
              </a:spcAft>
            </a:pPr>
            <a:r>
              <a:rPr lang="en-CA" sz="1500" i="1" dirty="0">
                <a:solidFill>
                  <a:srgbClr val="FFFFFF"/>
                </a:solidFill>
                <a:latin typeface="Georgia"/>
              </a:rPr>
              <a:t>Commercial vendors offer powerful and compelling PPM options for properly resourced organizations that have project teams with the process discipline to maintain the data within these tools. </a:t>
            </a:r>
          </a:p>
          <a:p>
            <a:pPr>
              <a:spcAft>
                <a:spcPts val="600"/>
              </a:spcAft>
            </a:pPr>
            <a:r>
              <a:rPr lang="en-CA" sz="1500" i="1" dirty="0">
                <a:solidFill>
                  <a:srgbClr val="FFFFFF"/>
                </a:solidFill>
                <a:latin typeface="Georgia"/>
              </a:rPr>
              <a:t>For many </a:t>
            </a:r>
            <a:r>
              <a:rPr lang="en-CA" sz="1500" i="1" dirty="0" smtClean="0">
                <a:solidFill>
                  <a:srgbClr val="FFFFFF"/>
                </a:solidFill>
                <a:latin typeface="Georgia"/>
              </a:rPr>
              <a:t>organizations—e.g. </a:t>
            </a:r>
            <a:r>
              <a:rPr lang="en-CA" sz="1500" i="1" dirty="0">
                <a:solidFill>
                  <a:srgbClr val="FFFFFF"/>
                </a:solidFill>
                <a:latin typeface="Georgia"/>
              </a:rPr>
              <a:t>those that lack robust PPM maturity and/or adequate </a:t>
            </a:r>
            <a:r>
              <a:rPr lang="en-CA" sz="1500" i="1" dirty="0" smtClean="0">
                <a:solidFill>
                  <a:srgbClr val="FFFFFF"/>
                </a:solidFill>
                <a:latin typeface="Georgia"/>
              </a:rPr>
              <a:t>time – these tools </a:t>
            </a:r>
            <a:r>
              <a:rPr lang="en-CA" sz="1500" i="1" dirty="0">
                <a:solidFill>
                  <a:srgbClr val="FFFFFF"/>
                </a:solidFill>
                <a:latin typeface="Georgia"/>
              </a:rPr>
              <a:t>prove to be too much machinery for the job. For them, the tools impose unsustainable process overhead on users and produce unusable portfolio </a:t>
            </a:r>
            <a:r>
              <a:rPr lang="en-CA" sz="1500" i="1" dirty="0" smtClean="0">
                <a:solidFill>
                  <a:srgbClr val="FFFFFF"/>
                </a:solidFill>
                <a:latin typeface="Georgia"/>
              </a:rPr>
              <a:t>data – an unfortunate </a:t>
            </a:r>
            <a:r>
              <a:rPr lang="en-CA" sz="1500" i="1" dirty="0">
                <a:solidFill>
                  <a:srgbClr val="FFFFFF"/>
                </a:solidFill>
                <a:latin typeface="Georgia"/>
              </a:rPr>
              <a:t>outcome, especially given the hefty costs associated with these tools. </a:t>
            </a:r>
          </a:p>
          <a:p>
            <a:pPr>
              <a:spcAft>
                <a:spcPts val="600"/>
              </a:spcAft>
            </a:pPr>
            <a:r>
              <a:rPr lang="en-CA" sz="1500" i="1" dirty="0">
                <a:solidFill>
                  <a:srgbClr val="FFFFFF"/>
                </a:solidFill>
                <a:latin typeface="Georgia"/>
              </a:rPr>
              <a:t>For the resource-constrained, a </a:t>
            </a:r>
            <a:r>
              <a:rPr lang="en-CA" sz="1500" i="1" dirty="0" smtClean="0">
                <a:solidFill>
                  <a:srgbClr val="FFFFFF"/>
                </a:solidFill>
                <a:latin typeface="Georgia"/>
              </a:rPr>
              <a:t>spreadsheet-based </a:t>
            </a:r>
            <a:r>
              <a:rPr lang="en-CA" sz="1500" i="1" dirty="0">
                <a:solidFill>
                  <a:srgbClr val="FFFFFF"/>
                </a:solidFill>
                <a:latin typeface="Georgia"/>
              </a:rPr>
              <a:t>solution can produce compelling </a:t>
            </a:r>
            <a:r>
              <a:rPr lang="en-CA" sz="1500" i="1" dirty="0" smtClean="0">
                <a:solidFill>
                  <a:srgbClr val="FFFFFF"/>
                </a:solidFill>
                <a:latin typeface="Georgia"/>
              </a:rPr>
              <a:t>results.  </a:t>
            </a:r>
            <a:r>
              <a:rPr lang="en-CA" sz="1500" i="1" dirty="0">
                <a:solidFill>
                  <a:srgbClr val="FFFFFF"/>
                </a:solidFill>
                <a:latin typeface="Georgia"/>
              </a:rPr>
              <a:t>Spreadsheets can be more easily customized to better promote adoptability and sustainability. And with the Power BI (Business Intelligence) features in Excel, the functionality gap between spreadsheets and commercial offerings has been considerably narrowed. </a:t>
            </a:r>
            <a:r>
              <a:rPr lang="en-CA" sz="1500" b="1" i="1" dirty="0">
                <a:solidFill>
                  <a:srgbClr val="FFFFFF"/>
                </a:solidFill>
                <a:latin typeface="Georgia"/>
              </a:rPr>
              <a:t/>
            </a:r>
            <a:br>
              <a:rPr lang="en-CA" sz="1500" b="1" i="1" dirty="0">
                <a:solidFill>
                  <a:srgbClr val="FFFFFF"/>
                </a:solidFill>
                <a:latin typeface="Georgia"/>
              </a:rPr>
            </a:br>
            <a:endParaRPr lang="en-CA" sz="1500" b="1" i="1" dirty="0">
              <a:solidFill>
                <a:srgbClr val="FFFFFF"/>
              </a:solidFill>
              <a:latin typeface="Georgia"/>
            </a:endParaRPr>
          </a:p>
        </p:txBody>
      </p:sp>
      <p:sp>
        <p:nvSpPr>
          <p:cNvPr id="9" name="TextBox 8"/>
          <p:cNvSpPr txBox="1"/>
          <p:nvPr/>
        </p:nvSpPr>
        <p:spPr>
          <a:xfrm>
            <a:off x="3203042" y="5562426"/>
            <a:ext cx="4875247" cy="738664"/>
          </a:xfrm>
          <a:prstGeom prst="rect">
            <a:avLst/>
          </a:prstGeom>
        </p:spPr>
        <p:txBody>
          <a:bodyPr wrap="square" rtlCol="0">
            <a:spAutoFit/>
          </a:bodyPr>
          <a:lstStyle/>
          <a:p>
            <a:pPr algn="r"/>
            <a:r>
              <a:rPr lang="en-CA" sz="1400" b="1" i="1" dirty="0">
                <a:solidFill>
                  <a:srgbClr val="FFFFFF"/>
                </a:solidFill>
              </a:rPr>
              <a:t>Barry Cousins, </a:t>
            </a:r>
          </a:p>
          <a:p>
            <a:pPr algn="r"/>
            <a:r>
              <a:rPr lang="en-CA" sz="1400" i="1" dirty="0">
                <a:solidFill>
                  <a:srgbClr val="FFFFFF"/>
                </a:solidFill>
              </a:rPr>
              <a:t>Senior Director, PMO Research </a:t>
            </a:r>
            <a:br>
              <a:rPr lang="en-CA" sz="1400" i="1" dirty="0">
                <a:solidFill>
                  <a:srgbClr val="FFFFFF"/>
                </a:solidFill>
              </a:rPr>
            </a:br>
            <a:r>
              <a:rPr lang="en-CA" sz="1400" i="1" dirty="0">
                <a:solidFill>
                  <a:srgbClr val="FFFFFF"/>
                </a:solidFill>
              </a:rPr>
              <a:t>Info-Tech Research Group</a:t>
            </a:r>
          </a:p>
        </p:txBody>
      </p:sp>
      <p:sp>
        <p:nvSpPr>
          <p:cNvPr id="10" name="TextBox 9"/>
          <p:cNvSpPr txBox="1"/>
          <p:nvPr/>
        </p:nvSpPr>
        <p:spPr>
          <a:xfrm>
            <a:off x="549389" y="1516570"/>
            <a:ext cx="7792858" cy="584775"/>
          </a:xfrm>
          <a:prstGeom prst="rect">
            <a:avLst/>
          </a:prstGeom>
        </p:spPr>
        <p:txBody>
          <a:bodyPr wrap="square" rtlCol="0">
            <a:spAutoFit/>
          </a:bodyPr>
          <a:lstStyle/>
          <a:p>
            <a:r>
              <a:rPr lang="en-CA" sz="1600" b="1" dirty="0">
                <a:solidFill>
                  <a:srgbClr val="FFFFFF"/>
                </a:solidFill>
              </a:rPr>
              <a:t>Almost half of the market uses a homegrown </a:t>
            </a:r>
            <a:r>
              <a:rPr lang="en-CA" sz="1600" b="1" dirty="0" smtClean="0">
                <a:solidFill>
                  <a:srgbClr val="FFFFFF"/>
                </a:solidFill>
              </a:rPr>
              <a:t>PPM </a:t>
            </a:r>
            <a:r>
              <a:rPr lang="en-CA" sz="1600" b="1" dirty="0">
                <a:solidFill>
                  <a:srgbClr val="FFFFFF"/>
                </a:solidFill>
              </a:rPr>
              <a:t>solution, but most of them have under-developed their </a:t>
            </a:r>
            <a:r>
              <a:rPr lang="en-CA" sz="1600" b="1" dirty="0" smtClean="0">
                <a:solidFill>
                  <a:srgbClr val="FFFFFF"/>
                </a:solidFill>
              </a:rPr>
              <a:t>solution.   </a:t>
            </a:r>
            <a:endParaRPr lang="en-CA" sz="1600" b="1" dirty="0">
              <a:solidFill>
                <a:srgbClr val="FFFFFF"/>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rgbClr val="FFFFFF"/>
                </a:solidFill>
              </a:rPr>
              <a:t>ANALYST PERSPECTIVE </a:t>
            </a:r>
          </a:p>
        </p:txBody>
      </p:sp>
      <p:pic>
        <p:nvPicPr>
          <p:cNvPr id="14" name="Picture 108"/>
          <p:cNvPicPr>
            <a:picLocks noChangeAspect="1"/>
          </p:cNvPicPr>
          <p:nvPr/>
        </p:nvPicPr>
        <p:blipFill>
          <a:blip r:embed="rId2"/>
          <a:stretch>
            <a:fillRect/>
          </a:stretch>
        </p:blipFill>
        <p:spPr>
          <a:xfrm>
            <a:off x="217810" y="2055073"/>
            <a:ext cx="693419" cy="501622"/>
          </a:xfrm>
          <a:prstGeom prst="rect">
            <a:avLst/>
          </a:prstGeom>
        </p:spPr>
      </p:pic>
      <p:pic>
        <p:nvPicPr>
          <p:cNvPr id="15" name="Picture 109"/>
          <p:cNvPicPr>
            <a:picLocks noChangeAspect="1"/>
          </p:cNvPicPr>
          <p:nvPr/>
        </p:nvPicPr>
        <p:blipFill>
          <a:blip r:embed="rId3"/>
          <a:stretch>
            <a:fillRect/>
          </a:stretch>
        </p:blipFill>
        <p:spPr>
          <a:xfrm>
            <a:off x="7860634" y="4946715"/>
            <a:ext cx="674751" cy="615711"/>
          </a:xfrm>
          <a:prstGeom prst="rect">
            <a:avLst/>
          </a:prstGeom>
        </p:spPr>
      </p:pic>
      <p:grpSp>
        <p:nvGrpSpPr>
          <p:cNvPr id="12" name="Group 11"/>
          <p:cNvGrpSpPr/>
          <p:nvPr/>
        </p:nvGrpSpPr>
        <p:grpSpPr>
          <a:xfrm>
            <a:off x="0" y="6432138"/>
            <a:ext cx="9144000" cy="437555"/>
            <a:chOff x="0" y="6422955"/>
            <a:chExt cx="9144000" cy="437555"/>
          </a:xfrm>
        </p:grpSpPr>
        <p:pic>
          <p:nvPicPr>
            <p:cNvPr id="13"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6984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a:xfrm>
            <a:off x="246703" y="1607231"/>
            <a:ext cx="4041648" cy="2442255"/>
          </a:xfrm>
        </p:spPr>
        <p:txBody>
          <a:bodyPr/>
          <a:lstStyle/>
          <a:p>
            <a:pPr fontAlgn="ctr"/>
            <a:r>
              <a:rPr lang="en-CA" b="1" dirty="0"/>
              <a:t>PMO </a:t>
            </a:r>
            <a:r>
              <a:rPr lang="en-CA" b="1" dirty="0" smtClean="0"/>
              <a:t>directors </a:t>
            </a:r>
            <a:r>
              <a:rPr lang="en-CA" b="1" dirty="0"/>
              <a:t>and CIOs </a:t>
            </a:r>
            <a:r>
              <a:rPr lang="en-CA" dirty="0"/>
              <a:t>who are looking to implement an effective, affordable, and adaptable PPM solution. </a:t>
            </a:r>
          </a:p>
          <a:p>
            <a:pPr fontAlgn="ctr"/>
            <a:r>
              <a:rPr lang="en-CA" b="1" dirty="0"/>
              <a:t>PMO </a:t>
            </a:r>
            <a:r>
              <a:rPr lang="en-CA" b="1" dirty="0" smtClean="0"/>
              <a:t>directors </a:t>
            </a:r>
            <a:r>
              <a:rPr lang="en-CA" b="1" dirty="0"/>
              <a:t>and CIOs</a:t>
            </a:r>
            <a:r>
              <a:rPr lang="en-CA" dirty="0"/>
              <a:t> who want to establish PPM process discipline before investing in a costly commercial solution.</a:t>
            </a:r>
          </a:p>
          <a:p>
            <a:pPr fontAlgn="ctr"/>
            <a:r>
              <a:rPr lang="en-CA" b="1" dirty="0"/>
              <a:t>PMO </a:t>
            </a:r>
            <a:r>
              <a:rPr lang="en-CA" b="1" dirty="0" smtClean="0"/>
              <a:t>directors</a:t>
            </a:r>
            <a:r>
              <a:rPr lang="en-CA" dirty="0" smtClean="0"/>
              <a:t> </a:t>
            </a:r>
            <a:r>
              <a:rPr lang="en-CA" dirty="0"/>
              <a:t>who are looking to complement existing PPM solutions that address organization-specific needs.</a:t>
            </a:r>
            <a:endParaRPr lang="en-US" dirty="0"/>
          </a:p>
        </p:txBody>
      </p:sp>
      <p:sp>
        <p:nvSpPr>
          <p:cNvPr id="14" name="Text Placeholder 13"/>
          <p:cNvSpPr>
            <a:spLocks noGrp="1"/>
          </p:cNvSpPr>
          <p:nvPr>
            <p:ph type="body" sz="quarter" idx="26"/>
          </p:nvPr>
        </p:nvSpPr>
        <p:spPr>
          <a:xfrm>
            <a:off x="4830836" y="1607231"/>
            <a:ext cx="4235010" cy="2775299"/>
          </a:xfrm>
        </p:spPr>
        <p:txBody>
          <a:bodyPr/>
          <a:lstStyle/>
          <a:p>
            <a:pPr fontAlgn="ctr">
              <a:spcBef>
                <a:spcPts val="300"/>
              </a:spcBef>
            </a:pPr>
            <a:r>
              <a:rPr lang="en-CA" dirty="0"/>
              <a:t>Implement an effective PPM solution, </a:t>
            </a:r>
            <a:br>
              <a:rPr lang="en-CA" dirty="0"/>
            </a:br>
            <a:r>
              <a:rPr lang="en-CA" i="1" dirty="0"/>
              <a:t>with which to:</a:t>
            </a:r>
          </a:p>
          <a:p>
            <a:pPr marL="361950" fontAlgn="ctr">
              <a:spcBef>
                <a:spcPts val="300"/>
              </a:spcBef>
            </a:pPr>
            <a:r>
              <a:rPr lang="en-CA" dirty="0"/>
              <a:t>Visually communicate portfolio status and capacity to executives and decision makers. </a:t>
            </a:r>
          </a:p>
          <a:p>
            <a:pPr marL="361950">
              <a:spcBef>
                <a:spcPts val="300"/>
              </a:spcBef>
            </a:pPr>
            <a:r>
              <a:rPr lang="en-CA" dirty="0"/>
              <a:t>Reclaim capacity through more effective project prioritization and resource </a:t>
            </a:r>
            <a:r>
              <a:rPr lang="en-CA" dirty="0" smtClean="0"/>
              <a:t>optimization. </a:t>
            </a:r>
            <a:endParaRPr lang="en-CA" dirty="0"/>
          </a:p>
          <a:p>
            <a:pPr marL="361950">
              <a:spcBef>
                <a:spcPts val="300"/>
              </a:spcBef>
            </a:pPr>
            <a:r>
              <a:rPr lang="en-CA" dirty="0"/>
              <a:t>Evaluate incoming projects and prioritize those that best align with organizational goals.</a:t>
            </a:r>
          </a:p>
          <a:p>
            <a:pPr marL="361950">
              <a:spcBef>
                <a:spcPts val="300"/>
              </a:spcBef>
            </a:pPr>
            <a:r>
              <a:rPr lang="en-CA" dirty="0"/>
              <a:t>Add </a:t>
            </a:r>
            <a:r>
              <a:rPr lang="en-CA" dirty="0" smtClean="0"/>
              <a:t>and </a:t>
            </a:r>
            <a:r>
              <a:rPr lang="en-CA" dirty="0"/>
              <a:t>modify functionalities to address organization-specific needs.</a:t>
            </a:r>
          </a:p>
        </p:txBody>
      </p:sp>
      <p:sp>
        <p:nvSpPr>
          <p:cNvPr id="15" name="Text Placeholder 14"/>
          <p:cNvSpPr>
            <a:spLocks noGrp="1"/>
          </p:cNvSpPr>
          <p:nvPr>
            <p:ph type="body" sz="quarter" idx="27"/>
          </p:nvPr>
        </p:nvSpPr>
        <p:spPr/>
        <p:txBody>
          <a:bodyPr/>
          <a:lstStyle/>
          <a:p>
            <a:pPr fontAlgn="ctr"/>
            <a:r>
              <a:rPr lang="en-CA" b="1" dirty="0"/>
              <a:t>IT </a:t>
            </a:r>
            <a:r>
              <a:rPr lang="en-CA" b="1" dirty="0" smtClean="0"/>
              <a:t>managers </a:t>
            </a:r>
            <a:r>
              <a:rPr lang="en-CA" dirty="0"/>
              <a:t>who want an effective and lightweight tool to help oversee multiple projects on one dashboard.</a:t>
            </a:r>
          </a:p>
          <a:p>
            <a:pPr fontAlgn="ctr"/>
            <a:r>
              <a:rPr lang="en-CA" b="1" dirty="0"/>
              <a:t>IT </a:t>
            </a:r>
            <a:r>
              <a:rPr lang="en-CA" b="1" dirty="0" smtClean="0"/>
              <a:t>managers</a:t>
            </a:r>
            <a:r>
              <a:rPr lang="en-CA" dirty="0" smtClean="0"/>
              <a:t> </a:t>
            </a:r>
            <a:r>
              <a:rPr lang="en-CA" dirty="0"/>
              <a:t>who want a simple way to manage and track resource allocations. </a:t>
            </a:r>
          </a:p>
          <a:p>
            <a:endParaRPr lang="en-US" dirty="0"/>
          </a:p>
        </p:txBody>
      </p:sp>
      <p:sp>
        <p:nvSpPr>
          <p:cNvPr id="16" name="Text Placeholder 15"/>
          <p:cNvSpPr>
            <a:spLocks noGrp="1"/>
          </p:cNvSpPr>
          <p:nvPr>
            <p:ph type="body" sz="quarter" idx="28"/>
          </p:nvPr>
        </p:nvSpPr>
        <p:spPr/>
        <p:txBody>
          <a:bodyPr/>
          <a:lstStyle/>
          <a:p>
            <a:pPr fontAlgn="ctr"/>
            <a:r>
              <a:rPr lang="en-CA" dirty="0"/>
              <a:t>Prioritize and manage projects through the full project lifecycle (from inception to post-completion).</a:t>
            </a:r>
          </a:p>
          <a:p>
            <a:pPr fontAlgn="ctr"/>
            <a:r>
              <a:rPr lang="en-CA" dirty="0"/>
              <a:t>Measure, manage, and optimize resource allocations across different projects and types of work.</a:t>
            </a:r>
          </a:p>
          <a:p>
            <a:pPr marL="0" indent="0">
              <a:buNone/>
            </a:pPr>
            <a:endParaRPr lang="en-US" dirty="0"/>
          </a:p>
        </p:txBody>
      </p:sp>
      <p:grpSp>
        <p:nvGrpSpPr>
          <p:cNvPr id="7" name="Group 6"/>
          <p:cNvGrpSpPr/>
          <p:nvPr/>
        </p:nvGrpSpPr>
        <p:grpSpPr>
          <a:xfrm>
            <a:off x="0" y="6432138"/>
            <a:ext cx="9144000" cy="437555"/>
            <a:chOff x="0" y="6422955"/>
            <a:chExt cx="9144000" cy="437555"/>
          </a:xfrm>
        </p:grpSpPr>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1990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pPr fontAlgn="ctr"/>
            <a:r>
              <a:rPr lang="en-US" dirty="0"/>
              <a:t>As portfolio manager, you’re responsible for supporting the intake of new project requests, providing visibility into the portfolio of in-flight projects, and helping to facilitate the right approval and prioritization decisions. </a:t>
            </a:r>
          </a:p>
          <a:p>
            <a:pPr fontAlgn="ctr"/>
            <a:r>
              <a:rPr lang="en-US" dirty="0"/>
              <a:t>You need a project portfolio management (PPM) tool that promotes the maintenance and flow of good data to help you succeed in these tasks. </a:t>
            </a:r>
            <a:endParaRPr lang="en-US" sz="1000" dirty="0"/>
          </a:p>
        </p:txBody>
      </p:sp>
      <p:sp>
        <p:nvSpPr>
          <p:cNvPr id="4" name="Text Placeholder 3"/>
          <p:cNvSpPr>
            <a:spLocks noGrp="1"/>
          </p:cNvSpPr>
          <p:nvPr>
            <p:ph type="body" sz="quarter" idx="11"/>
          </p:nvPr>
        </p:nvSpPr>
        <p:spPr/>
        <p:txBody>
          <a:bodyPr/>
          <a:lstStyle/>
          <a:p>
            <a:pPr fontAlgn="ctr"/>
            <a:r>
              <a:rPr lang="en-US" dirty="0"/>
              <a:t>Commercial vendors offer powerful and compelling options, but they are costly and, in order to generate useable data, they require a consistency of adoption that, historically, your teams haven’t </a:t>
            </a:r>
            <a:r>
              <a:rPr lang="en-US" dirty="0" smtClean="0"/>
              <a:t>been </a:t>
            </a:r>
            <a:r>
              <a:rPr lang="en-US" dirty="0"/>
              <a:t>able to sustain. </a:t>
            </a:r>
          </a:p>
          <a:p>
            <a:pPr fontAlgn="ctr"/>
            <a:r>
              <a:rPr lang="en-US" dirty="0"/>
              <a:t>Leadership wants portfolio </a:t>
            </a:r>
            <a:r>
              <a:rPr lang="en-US" dirty="0" smtClean="0"/>
              <a:t>visibility </a:t>
            </a:r>
            <a:r>
              <a:rPr lang="en-US" dirty="0"/>
              <a:t>but are also protective of project resources. A tool that requires a</a:t>
            </a:r>
            <a:r>
              <a:rPr lang="en-CA" dirty="0"/>
              <a:t> significant injection of process overhead is sure to be rejected by project teams and executives alike. </a:t>
            </a:r>
            <a:endParaRPr lang="en-US" dirty="0"/>
          </a:p>
          <a:p>
            <a:endParaRPr lang="en-US" dirty="0"/>
          </a:p>
        </p:txBody>
      </p:sp>
      <p:sp>
        <p:nvSpPr>
          <p:cNvPr id="5" name="Text Placeholder 4"/>
          <p:cNvSpPr>
            <a:spLocks noGrp="1"/>
          </p:cNvSpPr>
          <p:nvPr>
            <p:ph type="body" sz="quarter" idx="12"/>
          </p:nvPr>
        </p:nvSpPr>
        <p:spPr>
          <a:xfrm>
            <a:off x="255868" y="4512652"/>
            <a:ext cx="8623607" cy="1942855"/>
          </a:xfrm>
        </p:spPr>
        <p:txBody>
          <a:bodyPr/>
          <a:lstStyle/>
          <a:p>
            <a:pPr fontAlgn="ctr"/>
            <a:r>
              <a:rPr lang="en-CA" b="1" dirty="0"/>
              <a:t>Think outside the commercial box. </a:t>
            </a:r>
            <a:r>
              <a:rPr lang="en-CA" dirty="0"/>
              <a:t>Commercial options offer extensive features, but can impose heavy requirements on project managers and teams for immature and evolving processes</a:t>
            </a:r>
            <a:r>
              <a:rPr lang="en-CA" dirty="0" smtClean="0"/>
              <a:t>. </a:t>
            </a:r>
            <a:r>
              <a:rPr lang="en-CA" dirty="0"/>
              <a:t>A rudimentary spreadsheet based solution can be a better fit, especially for organizations that lack PPM maturity. Spreadsheets provide an </a:t>
            </a:r>
            <a:r>
              <a:rPr lang="en-CA" dirty="0" smtClean="0"/>
              <a:t>easy-to-customize </a:t>
            </a:r>
            <a:r>
              <a:rPr lang="en-CA" dirty="0"/>
              <a:t>solution that can grow as your PPM maturity </a:t>
            </a:r>
            <a:r>
              <a:rPr lang="en-CA" dirty="0" smtClean="0"/>
              <a:t>evolves.</a:t>
            </a:r>
            <a:endParaRPr lang="en-CA" dirty="0"/>
          </a:p>
          <a:p>
            <a:pPr fontAlgn="ctr"/>
            <a:r>
              <a:rPr lang="en-CA" b="1" dirty="0"/>
              <a:t>Make it sustainable. </a:t>
            </a:r>
            <a:r>
              <a:rPr lang="en-CA" dirty="0"/>
              <a:t>When it comes to portfolio management, </a:t>
            </a:r>
            <a:r>
              <a:rPr lang="en-CA" dirty="0" smtClean="0"/>
              <a:t>high level </a:t>
            </a:r>
            <a:r>
              <a:rPr lang="en-CA" dirty="0"/>
              <a:t>is better. A tool that is accurate and maintainable will provide more value than one that strives for precision of data, yet is ultimately unmaintainable. What you sacrifice in near-term </a:t>
            </a:r>
            <a:r>
              <a:rPr lang="en-CA" dirty="0" smtClean="0"/>
              <a:t>precision </a:t>
            </a:r>
            <a:r>
              <a:rPr lang="en-CA" dirty="0"/>
              <a:t>you’ll make up for in long-term adoptability and useable portfolio data.</a:t>
            </a:r>
            <a:r>
              <a:rPr lang="en-CA" b="1" dirty="0"/>
              <a:t> </a:t>
            </a:r>
          </a:p>
          <a:p>
            <a:pPr fontAlgn="ctr"/>
            <a:r>
              <a:rPr lang="en-CA" b="1" dirty="0"/>
              <a:t>Report success. </a:t>
            </a:r>
            <a:r>
              <a:rPr lang="en-CA" dirty="0"/>
              <a:t>Ultimately, a PPM tool needs to foster portfolio visibility in order to engage and inform the executive </a:t>
            </a:r>
            <a:r>
              <a:rPr lang="en-CA" dirty="0" smtClean="0"/>
              <a:t>layer </a:t>
            </a:r>
            <a:r>
              <a:rPr lang="en-CA" dirty="0"/>
              <a:t>and support effective decision making. Your PPM solution needs to facilitate effective and targeted reporting in order to improve the engagement of senior leaders in PPM and help improve PPM </a:t>
            </a:r>
            <a:r>
              <a:rPr lang="en-CA" dirty="0" smtClean="0"/>
              <a:t>performance. </a:t>
            </a:r>
            <a:endParaRPr lang="en-CA" b="1" dirty="0"/>
          </a:p>
        </p:txBody>
      </p:sp>
      <p:sp>
        <p:nvSpPr>
          <p:cNvPr id="6" name="Text Placeholder 5"/>
          <p:cNvSpPr>
            <a:spLocks noGrp="1"/>
          </p:cNvSpPr>
          <p:nvPr>
            <p:ph type="body" sz="quarter" idx="13"/>
          </p:nvPr>
        </p:nvSpPr>
        <p:spPr/>
        <p:txBody>
          <a:bodyPr anchor="t"/>
          <a:lstStyle/>
          <a:p>
            <a:pPr marL="0" indent="0">
              <a:spcBef>
                <a:spcPts val="0"/>
              </a:spcBef>
              <a:spcAft>
                <a:spcPts val="600"/>
              </a:spcAft>
              <a:buSzPct val="100000"/>
              <a:buNone/>
            </a:pPr>
            <a:r>
              <a:rPr lang="en-CA" b="1" dirty="0"/>
              <a:t>1. Don’t be held hostage to adoption. </a:t>
            </a:r>
            <a:r>
              <a:rPr lang="en-CA" dirty="0"/>
              <a:t>Lack of adoption is the number one barrier to PPM tool success. While buy-in from project teams is important, your ability to manage your portfolio shouldn’t be subservient to it. An effective PPM tool should be, to some extent, autonomous from the specifics of project level adoption. </a:t>
            </a:r>
          </a:p>
          <a:p>
            <a:pPr marL="0" indent="0">
              <a:spcBef>
                <a:spcPts val="0"/>
              </a:spcBef>
              <a:spcAft>
                <a:spcPts val="600"/>
              </a:spcAft>
              <a:buSzPct val="100000"/>
              <a:buNone/>
            </a:pPr>
            <a:r>
              <a:rPr lang="en-CA" b="1" dirty="0"/>
              <a:t>2. Emphasize interaction over documentation. </a:t>
            </a:r>
            <a:r>
              <a:rPr lang="en-US" dirty="0"/>
              <a:t>The job of a PPM tool is to facilitate and support conversations and decisions. Organizations often fail at PPM when updating and maintaining data in the tool becomes the end in itself.</a:t>
            </a:r>
          </a:p>
        </p:txBody>
      </p:sp>
      <p:grpSp>
        <p:nvGrpSpPr>
          <p:cNvPr id="7" name="Group 6"/>
          <p:cNvGrpSpPr/>
          <p:nvPr/>
        </p:nvGrpSpPr>
        <p:grpSpPr>
          <a:xfrm>
            <a:off x="0" y="6432138"/>
            <a:ext cx="9144000" cy="437555"/>
            <a:chOff x="0" y="6422955"/>
            <a:chExt cx="9144000" cy="437555"/>
          </a:xfrm>
        </p:grpSpPr>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68169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33570" y="2608355"/>
            <a:ext cx="4010430" cy="3373010"/>
          </a:xfrm>
          <a:prstGeom prst="rect">
            <a:avLst/>
          </a:prstGeom>
          <a:noFill/>
          <a:ln>
            <a:noFill/>
          </a:ln>
        </p:spPr>
      </p:pic>
      <p:sp>
        <p:nvSpPr>
          <p:cNvPr id="12" name="TextBox 11"/>
          <p:cNvSpPr txBox="1"/>
          <p:nvPr/>
        </p:nvSpPr>
        <p:spPr>
          <a:xfrm>
            <a:off x="-1" y="5009053"/>
            <a:ext cx="9144001" cy="1513128"/>
          </a:xfrm>
          <a:prstGeom prst="rect">
            <a:avLst/>
          </a:prstGeom>
          <a:solidFill>
            <a:srgbClr val="FFFFFF"/>
          </a:solidFill>
        </p:spPr>
        <p:txBody>
          <a:bodyPr wrap="square" rtlCol="0">
            <a:noAutofit/>
          </a:bodyPr>
          <a:lstStyle/>
          <a:p>
            <a:endParaRPr lang="en-CA" b="1" i="1" dirty="0" smtClean="0"/>
          </a:p>
        </p:txBody>
      </p:sp>
      <p:sp>
        <p:nvSpPr>
          <p:cNvPr id="4" name="Rectangle 3"/>
          <p:cNvSpPr/>
          <p:nvPr/>
        </p:nvSpPr>
        <p:spPr>
          <a:xfrm>
            <a:off x="0" y="5009053"/>
            <a:ext cx="9144000" cy="1513128"/>
          </a:xfrm>
          <a:prstGeom prst="rect">
            <a:avLst/>
          </a:prstGeom>
          <a:gradFill flip="none" rotWithShape="1">
            <a:gsLst>
              <a:gs pos="0">
                <a:srgbClr val="435A6D"/>
              </a:gs>
              <a:gs pos="67000">
                <a:srgbClr val="435A6D">
                  <a:alpha val="69000"/>
                </a:srgbClr>
              </a:gs>
              <a:gs pos="100000">
                <a:srgbClr val="435A6D">
                  <a:alpha val="30000"/>
                </a:srgbClr>
              </a:gs>
            </a:gsLst>
            <a:lin ang="5400000" scaled="1"/>
            <a:tileRect/>
          </a:gradFill>
          <a:ln>
            <a:noFill/>
          </a:ln>
        </p:spPr>
        <p:txBody>
          <a:bodyPr wrap="square" rIns="457200" anchor="t">
            <a:noAutofit/>
          </a:bodyPr>
          <a:lstStyle/>
          <a:p>
            <a:pPr marL="228600">
              <a:spcAft>
                <a:spcPts val="800"/>
              </a:spcAft>
            </a:pPr>
            <a:endParaRPr lang="en-CA" sz="1400" dirty="0">
              <a:solidFill>
                <a:srgbClr val="333333"/>
              </a:solidFill>
            </a:endParaRPr>
          </a:p>
        </p:txBody>
      </p:sp>
      <p:sp>
        <p:nvSpPr>
          <p:cNvPr id="3" name="Rectangle 2"/>
          <p:cNvSpPr/>
          <p:nvPr/>
        </p:nvSpPr>
        <p:spPr>
          <a:xfrm>
            <a:off x="238885" y="5241564"/>
            <a:ext cx="8620124" cy="1060711"/>
          </a:xfrm>
          <a:prstGeom prst="rect">
            <a:avLst/>
          </a:prstGeom>
          <a:solidFill>
            <a:schemeClr val="bg1"/>
          </a:solidFill>
        </p:spPr>
        <p:txBody>
          <a:bodyPr wrap="square" anchor="ctr">
            <a:noAutofit/>
          </a:bodyPr>
          <a:lstStyle/>
          <a:p>
            <a:pPr marL="360000">
              <a:spcAft>
                <a:spcPts val="600"/>
              </a:spcAft>
            </a:pPr>
            <a:r>
              <a:rPr lang="en-CA" sz="1400" i="1" dirty="0">
                <a:solidFill>
                  <a:srgbClr val="333333"/>
                </a:solidFill>
                <a:latin typeface="Georgia"/>
              </a:rPr>
              <a:t>Leading project management systems offer a portfolio view. The problem is that they are more administratively than strategically oriented. They build the portfolio from the operational level up and are designed for project professionals, which makes them too complicated for business users.</a:t>
            </a:r>
          </a:p>
          <a:p>
            <a:pPr indent="574675" algn="r"/>
            <a:r>
              <a:rPr lang="en-CA" sz="1200" dirty="0" smtClean="0">
                <a:solidFill>
                  <a:srgbClr val="333333"/>
                </a:solidFill>
              </a:rPr>
              <a:t>– Lee </a:t>
            </a:r>
            <a:r>
              <a:rPr lang="en-CA" sz="1200" dirty="0">
                <a:solidFill>
                  <a:srgbClr val="333333"/>
                </a:solidFill>
              </a:rPr>
              <a:t>Merkhofer</a:t>
            </a:r>
            <a:endParaRPr lang="en-CA" sz="1300" i="1" dirty="0">
              <a:solidFill>
                <a:srgbClr val="333333"/>
              </a:solidFill>
              <a:latin typeface="Georgia"/>
            </a:endParaRPr>
          </a:p>
        </p:txBody>
      </p:sp>
      <p:sp>
        <p:nvSpPr>
          <p:cNvPr id="7" name="Title 6"/>
          <p:cNvSpPr>
            <a:spLocks noGrp="1"/>
          </p:cNvSpPr>
          <p:nvPr>
            <p:ph type="title"/>
          </p:nvPr>
        </p:nvSpPr>
        <p:spPr/>
        <p:txBody>
          <a:bodyPr/>
          <a:lstStyle/>
          <a:p>
            <a:r>
              <a:rPr lang="en-CA" dirty="0"/>
              <a:t>Effective portfolio management requires unique portfolio management solutions</a:t>
            </a:r>
          </a:p>
        </p:txBody>
      </p:sp>
      <p:sp>
        <p:nvSpPr>
          <p:cNvPr id="9" name="Rectangle 8"/>
          <p:cNvSpPr/>
          <p:nvPr/>
        </p:nvSpPr>
        <p:spPr>
          <a:xfrm>
            <a:off x="257174" y="1986605"/>
            <a:ext cx="7926706" cy="523220"/>
          </a:xfrm>
          <a:prstGeom prst="rect">
            <a:avLst/>
          </a:prstGeom>
        </p:spPr>
        <p:txBody>
          <a:bodyPr wrap="square">
            <a:spAutoFit/>
          </a:bodyPr>
          <a:lstStyle/>
          <a:p>
            <a:pPr>
              <a:spcAft>
                <a:spcPts val="600"/>
              </a:spcAft>
            </a:pPr>
            <a:r>
              <a:rPr lang="en-CA" sz="1400" dirty="0">
                <a:solidFill>
                  <a:srgbClr val="333333"/>
                </a:solidFill>
              </a:rPr>
              <a:t>While </a:t>
            </a:r>
            <a:r>
              <a:rPr lang="en-CA" sz="1400" b="1" dirty="0">
                <a:solidFill>
                  <a:srgbClr val="29475F"/>
                </a:solidFill>
              </a:rPr>
              <a:t>portfolio management and project management </a:t>
            </a:r>
            <a:r>
              <a:rPr lang="en-CA" sz="1400" dirty="0">
                <a:solidFill>
                  <a:srgbClr val="333333"/>
                </a:solidFill>
              </a:rPr>
              <a:t>are interdependent, they </a:t>
            </a:r>
            <a:r>
              <a:rPr lang="en-CA" sz="1400" b="1" dirty="0">
                <a:solidFill>
                  <a:srgbClr val="29475F"/>
                </a:solidFill>
              </a:rPr>
              <a:t>are ultimately separate disciplines that require unique tools and processes. </a:t>
            </a:r>
            <a:endParaRPr lang="en-CA" sz="1350" b="1" dirty="0">
              <a:solidFill>
                <a:srgbClr val="29475F"/>
              </a:solidFill>
            </a:endParaRPr>
          </a:p>
        </p:txBody>
      </p:sp>
      <p:sp>
        <p:nvSpPr>
          <p:cNvPr id="14" name="Rectangle 13"/>
          <p:cNvSpPr/>
          <p:nvPr/>
        </p:nvSpPr>
        <p:spPr>
          <a:xfrm>
            <a:off x="0" y="1123095"/>
            <a:ext cx="9144000" cy="796691"/>
          </a:xfrm>
          <a:prstGeom prst="rect">
            <a:avLst/>
          </a:prstGeom>
          <a:solidFill>
            <a:schemeClr val="accent3"/>
          </a:solidFill>
        </p:spPr>
        <p:txBody>
          <a:bodyPr wrap="square" rIns="283464" anchor="ctr">
            <a:noAutofit/>
          </a:bodyPr>
          <a:lstStyle/>
          <a:p>
            <a:pPr marL="233363"/>
            <a:r>
              <a:rPr lang="en-CA" sz="1600" b="1" dirty="0">
                <a:solidFill>
                  <a:srgbClr val="FFFFFF"/>
                </a:solidFill>
              </a:rPr>
              <a:t>Without the right tool for the job, you risk depleting stakeholder trust trying to provide portfolio visibility with a tool built for more tactical project management concerns.</a:t>
            </a:r>
          </a:p>
        </p:txBody>
      </p:sp>
      <p:pic>
        <p:nvPicPr>
          <p:cNvPr id="11" name="Picture 108"/>
          <p:cNvPicPr>
            <a:picLocks noChangeAspect="1"/>
          </p:cNvPicPr>
          <p:nvPr/>
        </p:nvPicPr>
        <p:blipFill>
          <a:blip r:embed="rId4"/>
          <a:stretch>
            <a:fillRect/>
          </a:stretch>
        </p:blipFill>
        <p:spPr>
          <a:xfrm>
            <a:off x="221002" y="5193391"/>
            <a:ext cx="518007" cy="374729"/>
          </a:xfrm>
          <a:prstGeom prst="rect">
            <a:avLst/>
          </a:prstGeom>
        </p:spPr>
      </p:pic>
      <p:grpSp>
        <p:nvGrpSpPr>
          <p:cNvPr id="5" name="Group 4"/>
          <p:cNvGrpSpPr/>
          <p:nvPr/>
        </p:nvGrpSpPr>
        <p:grpSpPr>
          <a:xfrm>
            <a:off x="238885" y="2517038"/>
            <a:ext cx="5813957" cy="956473"/>
            <a:chOff x="238885" y="2713822"/>
            <a:chExt cx="5813957" cy="956473"/>
          </a:xfrm>
        </p:grpSpPr>
        <p:sp>
          <p:nvSpPr>
            <p:cNvPr id="32" name="TextBox 31"/>
            <p:cNvSpPr txBox="1"/>
            <p:nvPr/>
          </p:nvSpPr>
          <p:spPr>
            <a:xfrm>
              <a:off x="1494389" y="3056978"/>
              <a:ext cx="957511" cy="461665"/>
            </a:xfrm>
            <a:prstGeom prst="rect">
              <a:avLst/>
            </a:prstGeom>
          </p:spPr>
          <p:txBody>
            <a:bodyPr wrap="square" rtlCol="0">
              <a:spAutoFit/>
            </a:bodyPr>
            <a:lstStyle/>
            <a:p>
              <a:endParaRPr lang="en-CA" sz="2400" b="1" i="1" dirty="0">
                <a:solidFill>
                  <a:srgbClr val="29475F"/>
                </a:solidFill>
              </a:endParaRPr>
            </a:p>
          </p:txBody>
        </p:sp>
        <p:sp>
          <p:nvSpPr>
            <p:cNvPr id="2" name="Pentagon 1"/>
            <p:cNvSpPr/>
            <p:nvPr/>
          </p:nvSpPr>
          <p:spPr>
            <a:xfrm>
              <a:off x="257174" y="2818639"/>
              <a:ext cx="5795668" cy="756990"/>
            </a:xfrm>
            <a:prstGeom prst="homePlate">
              <a:avLst/>
            </a:prstGeom>
            <a:gradFill flip="none" rotWithShape="1">
              <a:gsLst>
                <a:gs pos="75000">
                  <a:schemeClr val="accent1"/>
                </a:gs>
                <a:gs pos="0">
                  <a:schemeClr val="accent1"/>
                </a:gs>
                <a:gs pos="100000">
                  <a:schemeClr val="accent1"/>
                </a:gs>
              </a:gsLst>
              <a:lin ang="10800000" scaled="1"/>
              <a:tileRect/>
            </a:gradFill>
          </p:spPr>
          <p:txBody>
            <a:bodyPr wrap="square">
              <a:noAutofit/>
            </a:bodyPr>
            <a:lstStyle/>
            <a:p>
              <a:pPr marL="741363">
                <a:spcAft>
                  <a:spcPts val="800"/>
                </a:spcAft>
              </a:pPr>
              <a:endParaRPr lang="en-CA" sz="1400" b="1" dirty="0">
                <a:solidFill>
                  <a:srgbClr val="333333">
                    <a:lumMod val="50000"/>
                  </a:srgbClr>
                </a:solidFill>
              </a:endParaRPr>
            </a:p>
          </p:txBody>
        </p:sp>
        <p:sp>
          <p:nvSpPr>
            <p:cNvPr id="21" name="Rectangle 20"/>
            <p:cNvSpPr/>
            <p:nvPr/>
          </p:nvSpPr>
          <p:spPr>
            <a:xfrm>
              <a:off x="257173" y="2822727"/>
              <a:ext cx="5374883" cy="738664"/>
            </a:xfrm>
            <a:prstGeom prst="rect">
              <a:avLst/>
            </a:prstGeom>
          </p:spPr>
          <p:txBody>
            <a:bodyPr wrap="square">
              <a:spAutoFit/>
            </a:bodyPr>
            <a:lstStyle/>
            <a:p>
              <a:pPr>
                <a:spcAft>
                  <a:spcPts val="800"/>
                </a:spcAft>
              </a:pPr>
              <a:r>
                <a:rPr lang="en-CA" sz="1400" dirty="0">
                  <a:solidFill>
                    <a:srgbClr val="FFFFFF"/>
                  </a:solidFill>
                </a:rPr>
                <a:t>When </a:t>
              </a:r>
              <a:r>
                <a:rPr lang="en-CA" sz="1400" b="1" dirty="0">
                  <a:solidFill>
                    <a:srgbClr val="FFFFFF"/>
                  </a:solidFill>
                </a:rPr>
                <a:t>organizations </a:t>
              </a:r>
              <a:r>
                <a:rPr lang="en-CA" sz="1400" dirty="0">
                  <a:solidFill>
                    <a:srgbClr val="FFFFFF"/>
                  </a:solidFill>
                </a:rPr>
                <a:t>seek portfolio visibility from what </a:t>
              </a:r>
              <a:r>
                <a:rPr lang="en-CA" sz="1400" dirty="0" smtClean="0">
                  <a:solidFill>
                    <a:srgbClr val="FFFFFF"/>
                  </a:solidFill>
                </a:rPr>
                <a:t>are, </a:t>
              </a:r>
              <a:r>
                <a:rPr lang="en-CA" sz="1400" dirty="0">
                  <a:solidFill>
                    <a:srgbClr val="FFFFFF"/>
                  </a:solidFill>
                </a:rPr>
                <a:t>in </a:t>
              </a:r>
              <a:r>
                <a:rPr lang="en-CA" sz="1400" dirty="0" smtClean="0">
                  <a:solidFill>
                    <a:srgbClr val="FFFFFF"/>
                  </a:solidFill>
                </a:rPr>
                <a:t>fact, </a:t>
              </a:r>
              <a:r>
                <a:rPr lang="en-CA" sz="1400" dirty="0">
                  <a:solidFill>
                    <a:srgbClr val="FFFFFF"/>
                  </a:solidFill>
                </a:rPr>
                <a:t>primarily project management solutions, they </a:t>
              </a:r>
              <a:r>
                <a:rPr lang="en-CA" sz="1400" b="1" dirty="0">
                  <a:solidFill>
                    <a:srgbClr val="FFFFFF"/>
                  </a:solidFill>
                </a:rPr>
                <a:t>inevitably struggle to achieve the big picture.</a:t>
              </a:r>
            </a:p>
          </p:txBody>
        </p:sp>
        <p:sp>
          <p:nvSpPr>
            <p:cNvPr id="23" name="Rectangle 22"/>
            <p:cNvSpPr/>
            <p:nvPr/>
          </p:nvSpPr>
          <p:spPr>
            <a:xfrm>
              <a:off x="238885" y="2713822"/>
              <a:ext cx="170786" cy="956473"/>
            </a:xfrm>
            <a:prstGeom prst="rect">
              <a:avLst/>
            </a:prstGeom>
            <a:noFill/>
          </p:spPr>
          <p:txBody>
            <a:bodyPr wrap="square" anchor="ctr">
              <a:noAutofit/>
            </a:bodyPr>
            <a:lstStyle/>
            <a:p>
              <a:pPr>
                <a:spcAft>
                  <a:spcPts val="800"/>
                </a:spcAft>
              </a:pPr>
              <a:endParaRPr lang="en-CA" sz="8800" b="1" dirty="0">
                <a:solidFill>
                  <a:srgbClr val="E8E8E8"/>
                </a:solidFill>
              </a:endParaRPr>
            </a:p>
          </p:txBody>
        </p:sp>
      </p:grpSp>
      <p:sp>
        <p:nvSpPr>
          <p:cNvPr id="18" name="Rectangle 17"/>
          <p:cNvSpPr/>
          <p:nvPr/>
        </p:nvSpPr>
        <p:spPr>
          <a:xfrm>
            <a:off x="238885" y="3533413"/>
            <a:ext cx="5457825" cy="1323439"/>
          </a:xfrm>
          <a:prstGeom prst="rect">
            <a:avLst/>
          </a:prstGeom>
        </p:spPr>
        <p:txBody>
          <a:bodyPr wrap="square">
            <a:spAutoFit/>
          </a:bodyPr>
          <a:lstStyle/>
          <a:p>
            <a:pPr>
              <a:spcAft>
                <a:spcPts val="600"/>
              </a:spcAft>
            </a:pPr>
            <a:r>
              <a:rPr lang="en-CA" sz="1400" b="1" dirty="0">
                <a:solidFill>
                  <a:srgbClr val="29475F"/>
                </a:solidFill>
              </a:rPr>
              <a:t>The typical pitfalls of a PPM solution include:</a:t>
            </a:r>
          </a:p>
          <a:p>
            <a:pPr marL="171450" indent="-171450">
              <a:spcAft>
                <a:spcPts val="600"/>
              </a:spcAft>
              <a:buFont typeface="Arial" panose="020B0604020202020204" pitchFamily="34" charset="0"/>
              <a:buChar char="•"/>
            </a:pPr>
            <a:r>
              <a:rPr lang="en-CA" sz="1400" dirty="0">
                <a:solidFill>
                  <a:srgbClr val="333333"/>
                </a:solidFill>
              </a:rPr>
              <a:t>Visibility is commonly thwarted by a lack of </a:t>
            </a:r>
            <a:r>
              <a:rPr lang="en-CA" sz="1400" dirty="0" smtClean="0">
                <a:solidFill>
                  <a:srgbClr val="333333"/>
                </a:solidFill>
              </a:rPr>
              <a:t>project-level </a:t>
            </a:r>
            <a:r>
              <a:rPr lang="en-CA" sz="1400" dirty="0">
                <a:solidFill>
                  <a:srgbClr val="333333"/>
                </a:solidFill>
              </a:rPr>
              <a:t>adoption.</a:t>
            </a:r>
          </a:p>
          <a:p>
            <a:pPr marL="171450" indent="-171450">
              <a:spcAft>
                <a:spcPts val="600"/>
              </a:spcAft>
              <a:buFont typeface="Arial" panose="020B0604020202020204" pitchFamily="34" charset="0"/>
              <a:buChar char="•"/>
            </a:pPr>
            <a:r>
              <a:rPr lang="en-CA" sz="1400" dirty="0">
                <a:solidFill>
                  <a:srgbClr val="333333"/>
                </a:solidFill>
              </a:rPr>
              <a:t>Data quality and reporting capabilities often fall short of what decision makers require to make the right project choices.  </a:t>
            </a:r>
          </a:p>
        </p:txBody>
      </p:sp>
      <p:pic>
        <p:nvPicPr>
          <p:cNvPr id="17" name="Picture 109"/>
          <p:cNvPicPr>
            <a:picLocks noChangeAspect="1"/>
          </p:cNvPicPr>
          <p:nvPr/>
        </p:nvPicPr>
        <p:blipFill>
          <a:blip r:embed="rId5"/>
          <a:stretch>
            <a:fillRect/>
          </a:stretch>
        </p:blipFill>
        <p:spPr>
          <a:xfrm>
            <a:off x="8401378" y="5670779"/>
            <a:ext cx="460864" cy="420539"/>
          </a:xfrm>
          <a:prstGeom prst="rect">
            <a:avLst/>
          </a:prstGeom>
        </p:spPr>
      </p:pic>
      <p:grpSp>
        <p:nvGrpSpPr>
          <p:cNvPr id="19" name="Group 18"/>
          <p:cNvGrpSpPr/>
          <p:nvPr/>
        </p:nvGrpSpPr>
        <p:grpSpPr>
          <a:xfrm>
            <a:off x="0" y="6432138"/>
            <a:ext cx="9144000" cy="437555"/>
            <a:chOff x="0" y="6422955"/>
            <a:chExt cx="9144000" cy="437555"/>
          </a:xfrm>
        </p:grpSpPr>
        <p:pic>
          <p:nvPicPr>
            <p:cNvPr id="20"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22" name="Picture 21"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614734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96994" y="1124330"/>
            <a:ext cx="7447005" cy="5404486"/>
          </a:xfrm>
          <a:prstGeom prst="rect">
            <a:avLst/>
          </a:prstGeom>
        </p:spPr>
      </p:pic>
      <p:sp>
        <p:nvSpPr>
          <p:cNvPr id="22" name="Left Arrow 21"/>
          <p:cNvSpPr/>
          <p:nvPr/>
        </p:nvSpPr>
        <p:spPr>
          <a:xfrm rot="16200000" flipH="1" flipV="1">
            <a:off x="6117236" y="4322055"/>
            <a:ext cx="1300115" cy="447992"/>
          </a:xfrm>
          <a:prstGeom prst="leftArrow">
            <a:avLst/>
          </a:prstGeom>
          <a:gradFill flip="none" rotWithShape="1">
            <a:gsLst>
              <a:gs pos="51000">
                <a:schemeClr val="accent1"/>
              </a:gs>
              <a:gs pos="2000">
                <a:schemeClr val="accent1"/>
              </a:gs>
              <a:gs pos="100000">
                <a:schemeClr val="accent1">
                  <a:alpha val="48000"/>
                </a:schemeClr>
              </a:gs>
            </a:gsLst>
            <a:lin ang="10800000" scaled="1"/>
            <a:tileRect/>
          </a:gradFill>
        </p:spPr>
        <p:txBody>
          <a:bodyPr wrap="square">
            <a:noAutofit/>
          </a:bodyPr>
          <a:lstStyle/>
          <a:p>
            <a:pPr marL="741363">
              <a:spcAft>
                <a:spcPts val="800"/>
              </a:spcAft>
            </a:pPr>
            <a:endParaRPr lang="en-CA" sz="1400" b="1" dirty="0">
              <a:solidFill>
                <a:srgbClr val="333333">
                  <a:lumMod val="50000"/>
                </a:srgbClr>
              </a:solidFill>
            </a:endParaRPr>
          </a:p>
        </p:txBody>
      </p:sp>
      <p:pic>
        <p:nvPicPr>
          <p:cNvPr id="10" name="Picture 9"/>
          <p:cNvPicPr>
            <a:picLocks noChangeAspect="1"/>
          </p:cNvPicPr>
          <p:nvPr/>
        </p:nvPicPr>
        <p:blipFill>
          <a:blip r:embed="rId4"/>
          <a:stretch>
            <a:fillRect/>
          </a:stretch>
        </p:blipFill>
        <p:spPr>
          <a:xfrm>
            <a:off x="0" y="1124330"/>
            <a:ext cx="3706634" cy="5404486"/>
          </a:xfrm>
          <a:prstGeom prst="rect">
            <a:avLst/>
          </a:prstGeom>
        </p:spPr>
      </p:pic>
      <p:sp>
        <p:nvSpPr>
          <p:cNvPr id="2" name="Title 1"/>
          <p:cNvSpPr>
            <a:spLocks noGrp="1"/>
          </p:cNvSpPr>
          <p:nvPr>
            <p:ph type="title"/>
          </p:nvPr>
        </p:nvSpPr>
        <p:spPr/>
        <p:txBody>
          <a:bodyPr/>
          <a:lstStyle/>
          <a:p>
            <a:r>
              <a:rPr lang="en-US" dirty="0"/>
              <a:t>Working without a PPM solution allows time and money to vanish without being accounted for</a:t>
            </a:r>
          </a:p>
        </p:txBody>
      </p:sp>
      <p:sp>
        <p:nvSpPr>
          <p:cNvPr id="13" name="Rectangle 12"/>
          <p:cNvSpPr/>
          <p:nvPr/>
        </p:nvSpPr>
        <p:spPr>
          <a:xfrm>
            <a:off x="266867" y="1271495"/>
            <a:ext cx="8610263" cy="461031"/>
          </a:xfrm>
          <a:prstGeom prst="rect">
            <a:avLst/>
          </a:prstGeom>
          <a:solidFill>
            <a:schemeClr val="bg1">
              <a:lumMod val="95000"/>
            </a:schemeClr>
          </a:solidFill>
        </p:spPr>
        <p:txBody>
          <a:bodyPr wrap="square" anchor="ctr">
            <a:noAutofit/>
          </a:bodyPr>
          <a:lstStyle/>
          <a:p>
            <a:r>
              <a:rPr lang="en-US" b="1" dirty="0">
                <a:solidFill>
                  <a:srgbClr val="29475F"/>
                </a:solidFill>
              </a:rPr>
              <a:t>Think of the </a:t>
            </a:r>
            <a:r>
              <a:rPr lang="en-US" b="1" dirty="0" smtClean="0">
                <a:solidFill>
                  <a:srgbClr val="29475F"/>
                </a:solidFill>
              </a:rPr>
              <a:t>PMO/portfolio manager as </a:t>
            </a:r>
            <a:r>
              <a:rPr lang="en-US" b="1" dirty="0">
                <a:solidFill>
                  <a:srgbClr val="29475F"/>
                </a:solidFill>
              </a:rPr>
              <a:t>the </a:t>
            </a:r>
            <a:r>
              <a:rPr lang="en-US" b="1" i="1" dirty="0" smtClean="0">
                <a:solidFill>
                  <a:srgbClr val="29475F"/>
                </a:solidFill>
              </a:rPr>
              <a:t>Accounting Department </a:t>
            </a:r>
            <a:r>
              <a:rPr lang="en-US" b="1" i="1" dirty="0">
                <a:solidFill>
                  <a:srgbClr val="29475F"/>
                </a:solidFill>
              </a:rPr>
              <a:t>for time.</a:t>
            </a:r>
          </a:p>
        </p:txBody>
      </p:sp>
      <p:grpSp>
        <p:nvGrpSpPr>
          <p:cNvPr id="9" name="Group 8"/>
          <p:cNvGrpSpPr/>
          <p:nvPr/>
        </p:nvGrpSpPr>
        <p:grpSpPr>
          <a:xfrm>
            <a:off x="7654656" y="1879691"/>
            <a:ext cx="1222474" cy="2629558"/>
            <a:chOff x="7654656" y="1879691"/>
            <a:chExt cx="1222474" cy="2629558"/>
          </a:xfrm>
          <a:effectLst>
            <a:outerShdw blurRad="50800" dist="38100" dir="2700000" algn="tl" rotWithShape="0">
              <a:prstClr val="black">
                <a:alpha val="40000"/>
              </a:prstClr>
            </a:outerShdw>
          </a:effectLst>
        </p:grpSpPr>
        <p:sp>
          <p:nvSpPr>
            <p:cNvPr id="17" name="Rectangle 16"/>
            <p:cNvSpPr/>
            <p:nvPr/>
          </p:nvSpPr>
          <p:spPr>
            <a:xfrm>
              <a:off x="7654656" y="1881898"/>
              <a:ext cx="1222474" cy="2627351"/>
            </a:xfrm>
            <a:prstGeom prst="rect">
              <a:avLst/>
            </a:prstGeom>
            <a:solidFill>
              <a:schemeClr val="bg1">
                <a:lumMod val="95000"/>
              </a:schemeClr>
            </a:solidFill>
            <a:ln w="38100">
              <a:solidFill>
                <a:schemeClr val="accent1"/>
              </a:solidFill>
            </a:ln>
            <a:effectLst/>
          </p:spPr>
          <p:txBody>
            <a:bodyPr wrap="square" lIns="91440" rIns="91440" anchor="t">
              <a:noAutofit/>
            </a:bodyPr>
            <a:lstStyle/>
            <a:p>
              <a:endParaRPr lang="en-US" sz="1200" dirty="0">
                <a:solidFill>
                  <a:srgbClr val="333333"/>
                </a:solidFill>
              </a:endParaRPr>
            </a:p>
            <a:p>
              <a:endParaRPr lang="en-US" sz="1200" dirty="0">
                <a:solidFill>
                  <a:srgbClr val="333333"/>
                </a:solidFill>
              </a:endParaRPr>
            </a:p>
            <a:p>
              <a:endParaRPr lang="en-US" sz="1200" dirty="0">
                <a:solidFill>
                  <a:srgbClr val="333333"/>
                </a:solidFill>
              </a:endParaRPr>
            </a:p>
            <a:p>
              <a:endParaRPr lang="en-US" sz="1200" dirty="0">
                <a:solidFill>
                  <a:srgbClr val="333333"/>
                </a:solidFill>
              </a:endParaRPr>
            </a:p>
            <a:p>
              <a:pPr>
                <a:spcBef>
                  <a:spcPts val="400"/>
                </a:spcBef>
              </a:pPr>
              <a:r>
                <a:rPr lang="en-US" sz="1200" b="1" dirty="0">
                  <a:solidFill>
                    <a:srgbClr val="333333"/>
                  </a:solidFill>
                </a:rPr>
                <a:t>One in six IT projects </a:t>
              </a:r>
              <a:r>
                <a:rPr lang="en-US" sz="1200" dirty="0">
                  <a:solidFill>
                    <a:srgbClr val="333333"/>
                  </a:solidFill>
                </a:rPr>
                <a:t>has an </a:t>
              </a:r>
              <a:r>
                <a:rPr lang="en-US" sz="1200" b="1" dirty="0">
                  <a:solidFill>
                    <a:srgbClr val="333333"/>
                  </a:solidFill>
                </a:rPr>
                <a:t>average cost overrun of 200% and a schedule overrun of 70</a:t>
              </a:r>
              <a:r>
                <a:rPr lang="en-US" sz="1200" b="1" dirty="0" smtClean="0">
                  <a:solidFill>
                    <a:srgbClr val="333333"/>
                  </a:solidFill>
                </a:rPr>
                <a:t>%.</a:t>
              </a:r>
              <a:endParaRPr lang="en-US" sz="1200" b="1" dirty="0">
                <a:solidFill>
                  <a:srgbClr val="333333"/>
                </a:solidFill>
              </a:endParaRPr>
            </a:p>
            <a:p>
              <a:pPr algn="r">
                <a:spcBef>
                  <a:spcPts val="600"/>
                </a:spcBef>
              </a:pPr>
              <a:r>
                <a:rPr lang="en-US" sz="1200" dirty="0">
                  <a:solidFill>
                    <a:srgbClr val="333333"/>
                  </a:solidFill>
                </a:rPr>
                <a:t>– HBR</a:t>
              </a:r>
              <a:r>
                <a:rPr lang="en-US" sz="1200" dirty="0" smtClean="0">
                  <a:solidFill>
                    <a:srgbClr val="333333"/>
                  </a:solidFill>
                </a:rPr>
                <a:t>, 2011</a:t>
              </a:r>
              <a:endParaRPr lang="en-US" sz="1200" dirty="0">
                <a:solidFill>
                  <a:srgbClr val="333333"/>
                </a:solidFill>
              </a:endParaRPr>
            </a:p>
          </p:txBody>
        </p:sp>
        <p:sp>
          <p:nvSpPr>
            <p:cNvPr id="15" name="Rectangle 6"/>
            <p:cNvSpPr/>
            <p:nvPr/>
          </p:nvSpPr>
          <p:spPr>
            <a:xfrm>
              <a:off x="7654656" y="1879691"/>
              <a:ext cx="1222474" cy="748411"/>
            </a:xfrm>
            <a:prstGeom prst="rect">
              <a:avLst/>
            </a:prstGeom>
            <a:solidFill>
              <a:schemeClr val="accent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rIns="0" bIns="46800" rtlCol="0" anchor="ctr" anchorCtr="0"/>
            <a:lstStyle/>
            <a:p>
              <a:pPr algn="ctr" fontAlgn="base">
                <a:spcBef>
                  <a:spcPct val="0"/>
                </a:spcBef>
                <a:spcAft>
                  <a:spcPct val="0"/>
                </a:spcAft>
                <a:tabLst>
                  <a:tab pos="712788" algn="l"/>
                </a:tabLst>
              </a:pPr>
              <a:r>
                <a:rPr lang="en-CA" sz="3200" b="1" dirty="0">
                  <a:solidFill>
                    <a:srgbClr val="FFFFFF"/>
                  </a:solidFill>
                </a:rPr>
                <a:t>1/6</a:t>
              </a:r>
            </a:p>
            <a:p>
              <a:pPr algn="ctr" fontAlgn="base">
                <a:spcBef>
                  <a:spcPct val="0"/>
                </a:spcBef>
                <a:spcAft>
                  <a:spcPct val="0"/>
                </a:spcAft>
                <a:tabLst>
                  <a:tab pos="712788" algn="l"/>
                </a:tabLst>
              </a:pPr>
              <a:r>
                <a:rPr lang="en-CA" sz="1600" b="1" dirty="0">
                  <a:solidFill>
                    <a:srgbClr val="FFFFFF"/>
                  </a:solidFill>
                </a:rPr>
                <a:t>IT Projects</a:t>
              </a:r>
              <a:endParaRPr lang="en-CA" sz="1400" b="1" dirty="0">
                <a:solidFill>
                  <a:srgbClr val="FFFFFF"/>
                </a:solidFill>
              </a:endParaRPr>
            </a:p>
          </p:txBody>
        </p:sp>
      </p:grpSp>
      <p:sp>
        <p:nvSpPr>
          <p:cNvPr id="19" name="Left Arrow 18"/>
          <p:cNvSpPr/>
          <p:nvPr/>
        </p:nvSpPr>
        <p:spPr>
          <a:xfrm rot="10800000" flipH="1" flipV="1">
            <a:off x="7048163" y="3439883"/>
            <a:ext cx="606492" cy="386690"/>
          </a:xfrm>
          <a:prstGeom prst="leftArrow">
            <a:avLst/>
          </a:prstGeom>
          <a:gradFill flip="none" rotWithShape="1">
            <a:gsLst>
              <a:gs pos="23000">
                <a:schemeClr val="accent1"/>
              </a:gs>
              <a:gs pos="2000">
                <a:schemeClr val="accent1"/>
              </a:gs>
              <a:gs pos="100000">
                <a:schemeClr val="accent1">
                  <a:alpha val="48000"/>
                </a:schemeClr>
              </a:gs>
            </a:gsLst>
            <a:lin ang="10800000" scaled="1"/>
            <a:tileRect/>
          </a:gradFill>
        </p:spPr>
        <p:txBody>
          <a:bodyPr wrap="square">
            <a:noAutofit/>
          </a:bodyPr>
          <a:lstStyle/>
          <a:p>
            <a:pPr marL="741363">
              <a:spcAft>
                <a:spcPts val="800"/>
              </a:spcAft>
            </a:pPr>
            <a:endParaRPr lang="en-CA" sz="1400" b="1" dirty="0">
              <a:solidFill>
                <a:srgbClr val="333333">
                  <a:lumMod val="50000"/>
                </a:srgbClr>
              </a:solidFill>
            </a:endParaRPr>
          </a:p>
        </p:txBody>
      </p:sp>
      <p:grpSp>
        <p:nvGrpSpPr>
          <p:cNvPr id="8" name="Group 7"/>
          <p:cNvGrpSpPr/>
          <p:nvPr/>
        </p:nvGrpSpPr>
        <p:grpSpPr>
          <a:xfrm>
            <a:off x="4780991" y="5104793"/>
            <a:ext cx="4096139" cy="1184720"/>
            <a:chOff x="4780991" y="5104793"/>
            <a:chExt cx="4096139" cy="1184720"/>
          </a:xfrm>
          <a:effectLst>
            <a:outerShdw blurRad="50800" dist="38100" dir="2700000" algn="tl" rotWithShape="0">
              <a:prstClr val="black">
                <a:alpha val="40000"/>
              </a:prstClr>
            </a:outerShdw>
          </a:effectLst>
        </p:grpSpPr>
        <p:sp>
          <p:nvSpPr>
            <p:cNvPr id="21" name="Rectangle 20"/>
            <p:cNvSpPr/>
            <p:nvPr/>
          </p:nvSpPr>
          <p:spPr>
            <a:xfrm>
              <a:off x="4780991" y="5108301"/>
              <a:ext cx="4096139" cy="1177704"/>
            </a:xfrm>
            <a:prstGeom prst="rect">
              <a:avLst/>
            </a:prstGeom>
            <a:solidFill>
              <a:schemeClr val="bg1">
                <a:lumMod val="95000"/>
              </a:schemeClr>
            </a:solidFill>
            <a:ln w="38100">
              <a:solidFill>
                <a:schemeClr val="accent1"/>
              </a:solidFill>
            </a:ln>
            <a:effectLst/>
          </p:spPr>
          <p:txBody>
            <a:bodyPr wrap="square" lIns="91440" rIns="91440" anchor="ctr">
              <a:noAutofit/>
            </a:bodyPr>
            <a:lstStyle/>
            <a:p>
              <a:pPr marL="1316038">
                <a:spcBef>
                  <a:spcPts val="400"/>
                </a:spcBef>
              </a:pPr>
              <a:r>
                <a:rPr lang="en-US" sz="1200" dirty="0">
                  <a:solidFill>
                    <a:srgbClr val="333333"/>
                  </a:solidFill>
                </a:rPr>
                <a:t>Eighty percent of project teams spend at least </a:t>
              </a:r>
              <a:r>
                <a:rPr lang="en-US" sz="1200" b="1" dirty="0">
                  <a:solidFill>
                    <a:srgbClr val="333333"/>
                  </a:solidFill>
                </a:rPr>
                <a:t>half their time reworking already completed tasks</a:t>
              </a:r>
            </a:p>
            <a:p>
              <a:pPr marL="1316038" algn="r">
                <a:spcBef>
                  <a:spcPts val="600"/>
                </a:spcBef>
              </a:pPr>
              <a:r>
                <a:rPr lang="en-US" sz="1200" dirty="0">
                  <a:solidFill>
                    <a:srgbClr val="333333"/>
                  </a:solidFill>
                </a:rPr>
                <a:t>– Geneca</a:t>
              </a:r>
            </a:p>
          </p:txBody>
        </p:sp>
        <p:sp>
          <p:nvSpPr>
            <p:cNvPr id="20" name="Rectangle 6"/>
            <p:cNvSpPr/>
            <p:nvPr/>
          </p:nvSpPr>
          <p:spPr>
            <a:xfrm>
              <a:off x="4780991" y="5104793"/>
              <a:ext cx="1227923" cy="1184720"/>
            </a:xfrm>
            <a:prstGeom prst="rect">
              <a:avLst/>
            </a:prstGeom>
            <a:solidFill>
              <a:schemeClr val="accent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rIns="0" bIns="46800" rtlCol="0" anchor="ctr" anchorCtr="0"/>
            <a:lstStyle/>
            <a:p>
              <a:pPr algn="ctr" fontAlgn="base">
                <a:spcBef>
                  <a:spcPct val="0"/>
                </a:spcBef>
                <a:spcAft>
                  <a:spcPct val="0"/>
                </a:spcAft>
                <a:tabLst>
                  <a:tab pos="712788" algn="l"/>
                </a:tabLst>
              </a:pPr>
              <a:r>
                <a:rPr lang="en-CA" sz="3200" b="1" dirty="0">
                  <a:solidFill>
                    <a:srgbClr val="FFFFFF"/>
                  </a:solidFill>
                </a:rPr>
                <a:t>80%</a:t>
              </a:r>
            </a:p>
            <a:p>
              <a:pPr algn="ctr" fontAlgn="base">
                <a:spcBef>
                  <a:spcPct val="0"/>
                </a:spcBef>
                <a:spcAft>
                  <a:spcPct val="0"/>
                </a:spcAft>
                <a:tabLst>
                  <a:tab pos="712788" algn="l"/>
                </a:tabLst>
              </a:pPr>
              <a:r>
                <a:rPr lang="en-CA" sz="1400" b="1" dirty="0">
                  <a:solidFill>
                    <a:srgbClr val="FFFFFF"/>
                  </a:solidFill>
                </a:rPr>
                <a:t>of IT teams</a:t>
              </a:r>
            </a:p>
          </p:txBody>
        </p:sp>
      </p:grpSp>
      <p:sp>
        <p:nvSpPr>
          <p:cNvPr id="18" name="Bent Arrow 17"/>
          <p:cNvSpPr/>
          <p:nvPr/>
        </p:nvSpPr>
        <p:spPr>
          <a:xfrm>
            <a:off x="2267397" y="3441356"/>
            <a:ext cx="4219029" cy="909274"/>
          </a:xfrm>
          <a:prstGeom prst="bentArrow">
            <a:avLst>
              <a:gd name="adj1" fmla="val 25000"/>
              <a:gd name="adj2" fmla="val 24900"/>
              <a:gd name="adj3" fmla="val 25000"/>
              <a:gd name="adj4" fmla="val 43750"/>
            </a:avLst>
          </a:prstGeom>
          <a:gradFill flip="none" rotWithShape="1">
            <a:gsLst>
              <a:gs pos="75000">
                <a:schemeClr val="accent1"/>
              </a:gs>
              <a:gs pos="0">
                <a:schemeClr val="accent1">
                  <a:alpha val="48000"/>
                </a:schemeClr>
              </a:gs>
              <a:gs pos="100000">
                <a:schemeClr val="accent1"/>
              </a:gs>
            </a:gsLst>
            <a:lin ang="10800000" scaled="1"/>
            <a:tileRect/>
          </a:gradFill>
        </p:spPr>
        <p:txBody>
          <a:bodyPr wrap="square">
            <a:noAutofit/>
          </a:bodyPr>
          <a:lstStyle/>
          <a:p>
            <a:pPr marL="741363">
              <a:spcAft>
                <a:spcPts val="800"/>
              </a:spcAft>
            </a:pPr>
            <a:endParaRPr lang="en-CA" sz="1400" b="1" dirty="0">
              <a:solidFill>
                <a:srgbClr val="333333">
                  <a:lumMod val="50000"/>
                </a:srgbClr>
              </a:solidFill>
            </a:endParaRPr>
          </a:p>
        </p:txBody>
      </p:sp>
      <p:grpSp>
        <p:nvGrpSpPr>
          <p:cNvPr id="6" name="Group 5"/>
          <p:cNvGrpSpPr/>
          <p:nvPr/>
        </p:nvGrpSpPr>
        <p:grpSpPr>
          <a:xfrm>
            <a:off x="266868" y="5105798"/>
            <a:ext cx="4149684" cy="1198594"/>
            <a:chOff x="266868" y="5105798"/>
            <a:chExt cx="4149684" cy="1198594"/>
          </a:xfrm>
          <a:effectLst>
            <a:outerShdw blurRad="50800" dist="38100" dir="2700000" algn="tl" rotWithShape="0">
              <a:prstClr val="black">
                <a:alpha val="40000"/>
              </a:prstClr>
            </a:outerShdw>
          </a:effectLst>
        </p:grpSpPr>
        <p:sp>
          <p:nvSpPr>
            <p:cNvPr id="12" name="Rectangle 11"/>
            <p:cNvSpPr/>
            <p:nvPr/>
          </p:nvSpPr>
          <p:spPr>
            <a:xfrm>
              <a:off x="266868" y="5105798"/>
              <a:ext cx="4149684" cy="1198594"/>
            </a:xfrm>
            <a:prstGeom prst="rect">
              <a:avLst/>
            </a:prstGeom>
            <a:solidFill>
              <a:schemeClr val="bg1">
                <a:lumMod val="95000"/>
              </a:schemeClr>
            </a:solidFill>
            <a:ln w="38100">
              <a:solidFill>
                <a:schemeClr val="accent1"/>
              </a:solidFill>
            </a:ln>
            <a:effectLst/>
          </p:spPr>
          <p:txBody>
            <a:bodyPr wrap="square" lIns="182880" rIns="182880" anchor="ctr">
              <a:noAutofit/>
            </a:bodyPr>
            <a:lstStyle/>
            <a:p>
              <a:pPr marL="1198563">
                <a:spcAft>
                  <a:spcPts val="600"/>
                </a:spcAft>
              </a:pPr>
              <a:r>
                <a:rPr lang="en-US" sz="1200" dirty="0">
                  <a:solidFill>
                    <a:srgbClr val="333333"/>
                  </a:solidFill>
                </a:rPr>
                <a:t>Organizations </a:t>
              </a:r>
              <a:r>
                <a:rPr lang="en-US" sz="1200" b="1" dirty="0">
                  <a:solidFill>
                    <a:srgbClr val="333333"/>
                  </a:solidFill>
                </a:rPr>
                <a:t>lose an average of $109 million USD </a:t>
              </a:r>
              <a:r>
                <a:rPr lang="en-US" sz="1200" dirty="0">
                  <a:solidFill>
                    <a:srgbClr val="333333"/>
                  </a:solidFill>
                </a:rPr>
                <a:t>for every $1 billion USD spent on </a:t>
              </a:r>
              <a:r>
                <a:rPr lang="en-US" sz="1200" dirty="0" smtClean="0">
                  <a:solidFill>
                    <a:srgbClr val="333333"/>
                  </a:solidFill>
                </a:rPr>
                <a:t>projects.</a:t>
              </a:r>
              <a:endParaRPr lang="en-US" sz="1400" dirty="0">
                <a:solidFill>
                  <a:srgbClr val="333333"/>
                </a:solidFill>
              </a:endParaRPr>
            </a:p>
            <a:p>
              <a:pPr marL="1773238" algn="r"/>
              <a:r>
                <a:rPr lang="en-US" sz="1200" dirty="0">
                  <a:solidFill>
                    <a:srgbClr val="333333"/>
                  </a:solidFill>
                </a:rPr>
                <a:t> –</a:t>
              </a:r>
              <a:r>
                <a:rPr lang="en-US" sz="1200" dirty="0" smtClean="0">
                  <a:solidFill>
                    <a:srgbClr val="333333"/>
                  </a:solidFill>
                </a:rPr>
                <a:t> PMI</a:t>
              </a:r>
              <a:r>
                <a:rPr lang="en-US" sz="1200" dirty="0">
                  <a:solidFill>
                    <a:srgbClr val="333333"/>
                  </a:solidFill>
                </a:rPr>
                <a:t>, </a:t>
              </a:r>
              <a:r>
                <a:rPr lang="en-US" sz="1200" i="1" dirty="0">
                  <a:solidFill>
                    <a:srgbClr val="333333"/>
                  </a:solidFill>
                </a:rPr>
                <a:t>High Cost of Low Performance</a:t>
              </a:r>
              <a:r>
                <a:rPr lang="en-US" sz="1200" dirty="0">
                  <a:solidFill>
                    <a:srgbClr val="333333"/>
                  </a:solidFill>
                </a:rPr>
                <a:t>, 2014 </a:t>
              </a:r>
            </a:p>
          </p:txBody>
        </p:sp>
        <p:sp>
          <p:nvSpPr>
            <p:cNvPr id="14" name="Rectangle 6"/>
            <p:cNvSpPr/>
            <p:nvPr/>
          </p:nvSpPr>
          <p:spPr>
            <a:xfrm>
              <a:off x="295430" y="5126688"/>
              <a:ext cx="1222474" cy="1163830"/>
            </a:xfrm>
            <a:prstGeom prst="rect">
              <a:avLst/>
            </a:prstGeom>
            <a:solidFill>
              <a:schemeClr val="accent1"/>
            </a:solid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0" rIns="0" bIns="46800" rtlCol="0" anchor="ctr" anchorCtr="0"/>
            <a:lstStyle/>
            <a:p>
              <a:pPr algn="ctr" fontAlgn="base">
                <a:spcBef>
                  <a:spcPct val="0"/>
                </a:spcBef>
                <a:spcAft>
                  <a:spcPct val="0"/>
                </a:spcAft>
                <a:tabLst>
                  <a:tab pos="712788" algn="l"/>
                </a:tabLst>
              </a:pPr>
              <a:r>
                <a:rPr lang="en-CA" sz="3200" b="1" dirty="0">
                  <a:solidFill>
                    <a:srgbClr val="FFFFFF"/>
                  </a:solidFill>
                </a:rPr>
                <a:t>$109</a:t>
              </a:r>
            </a:p>
            <a:p>
              <a:pPr algn="ctr" fontAlgn="base">
                <a:spcBef>
                  <a:spcPct val="0"/>
                </a:spcBef>
                <a:spcAft>
                  <a:spcPct val="0"/>
                </a:spcAft>
                <a:tabLst>
                  <a:tab pos="712788" algn="l"/>
                </a:tabLst>
              </a:pPr>
              <a:r>
                <a:rPr lang="en-CA" sz="1600" b="1" dirty="0" smtClean="0">
                  <a:solidFill>
                    <a:srgbClr val="FFFFFF"/>
                  </a:solidFill>
                </a:rPr>
                <a:t>million</a:t>
              </a:r>
              <a:endParaRPr lang="en-CA" sz="1600" b="1" dirty="0">
                <a:solidFill>
                  <a:srgbClr val="FFFFFF"/>
                </a:solidFill>
              </a:endParaRPr>
            </a:p>
            <a:p>
              <a:pPr algn="ctr" fontAlgn="base">
                <a:spcBef>
                  <a:spcPct val="0"/>
                </a:spcBef>
                <a:spcAft>
                  <a:spcPct val="0"/>
                </a:spcAft>
                <a:tabLst>
                  <a:tab pos="712788" algn="l"/>
                </a:tabLst>
              </a:pPr>
              <a:r>
                <a:rPr lang="en-CA" sz="1600" b="1" dirty="0">
                  <a:solidFill>
                    <a:srgbClr val="FFFFFF"/>
                  </a:solidFill>
                </a:rPr>
                <a:t>USD</a:t>
              </a:r>
              <a:endParaRPr lang="en-CA" sz="1400" b="1" dirty="0">
                <a:solidFill>
                  <a:srgbClr val="FFFFFF"/>
                </a:solidFill>
              </a:endParaRPr>
            </a:p>
          </p:txBody>
        </p:sp>
      </p:grpSp>
      <p:sp>
        <p:nvSpPr>
          <p:cNvPr id="23" name="Rectangle 22"/>
          <p:cNvSpPr/>
          <p:nvPr/>
        </p:nvSpPr>
        <p:spPr>
          <a:xfrm rot="16200000" flipH="1" flipV="1">
            <a:off x="1970574" y="4579998"/>
            <a:ext cx="821619" cy="227975"/>
          </a:xfrm>
          <a:prstGeom prst="rect">
            <a:avLst/>
          </a:prstGeom>
          <a:gradFill flip="none" rotWithShape="1">
            <a:gsLst>
              <a:gs pos="51000">
                <a:schemeClr val="accent1"/>
              </a:gs>
              <a:gs pos="2000">
                <a:schemeClr val="accent1"/>
              </a:gs>
              <a:gs pos="100000">
                <a:schemeClr val="accent1">
                  <a:alpha val="48000"/>
                </a:schemeClr>
              </a:gs>
            </a:gsLst>
            <a:lin ang="10800000" scaled="1"/>
            <a:tileRect/>
          </a:gradFill>
        </p:spPr>
        <p:txBody>
          <a:bodyPr wrap="square">
            <a:noAutofit/>
          </a:bodyPr>
          <a:lstStyle/>
          <a:p>
            <a:pPr marL="741363">
              <a:spcAft>
                <a:spcPts val="800"/>
              </a:spcAft>
            </a:pPr>
            <a:endParaRPr lang="en-CA" sz="1400" b="1" dirty="0">
              <a:solidFill>
                <a:srgbClr val="333333">
                  <a:lumMod val="50000"/>
                </a:srgbClr>
              </a:solidFill>
            </a:endParaRPr>
          </a:p>
        </p:txBody>
      </p:sp>
      <p:sp>
        <p:nvSpPr>
          <p:cNvPr id="11" name="Rectangle 10"/>
          <p:cNvSpPr/>
          <p:nvPr/>
        </p:nvSpPr>
        <p:spPr>
          <a:xfrm>
            <a:off x="267035" y="1866126"/>
            <a:ext cx="5310805" cy="3108210"/>
          </a:xfrm>
          <a:prstGeom prst="rect">
            <a:avLst/>
          </a:prstGeom>
          <a:solidFill>
            <a:schemeClr val="bg1">
              <a:lumMod val="95000"/>
              <a:alpha val="74000"/>
            </a:schemeClr>
          </a:solidFill>
        </p:spPr>
        <p:txBody>
          <a:bodyPr wrap="square" lIns="228600" tIns="91440" rIns="228600" anchor="t">
            <a:noAutofit/>
          </a:bodyPr>
          <a:lstStyle/>
          <a:p>
            <a:pPr>
              <a:spcAft>
                <a:spcPts val="800"/>
              </a:spcAft>
            </a:pPr>
            <a:r>
              <a:rPr lang="en-US" sz="1400" dirty="0">
                <a:solidFill>
                  <a:srgbClr val="333333"/>
                </a:solidFill>
              </a:rPr>
              <a:t>Without a PPM solution to provide insight into the big picture, poor project investment decisions will inevitably get </a:t>
            </a:r>
            <a:r>
              <a:rPr lang="en-US" sz="1400" dirty="0" smtClean="0">
                <a:solidFill>
                  <a:srgbClr val="333333"/>
                </a:solidFill>
              </a:rPr>
              <a:t>made.</a:t>
            </a:r>
            <a:endParaRPr lang="en-US" sz="1400" dirty="0">
              <a:solidFill>
                <a:srgbClr val="333333"/>
              </a:solidFill>
            </a:endParaRPr>
          </a:p>
          <a:p>
            <a:pPr>
              <a:spcAft>
                <a:spcPts val="800"/>
              </a:spcAft>
            </a:pPr>
            <a:r>
              <a:rPr lang="en-US" sz="1400" dirty="0">
                <a:solidFill>
                  <a:srgbClr val="333333"/>
                </a:solidFill>
              </a:rPr>
              <a:t>Time and money get malinvested in projects that fail to yield returns, either because they don’t get </a:t>
            </a:r>
            <a:r>
              <a:rPr lang="en-US" sz="1400" dirty="0" smtClean="0">
                <a:solidFill>
                  <a:srgbClr val="333333"/>
                </a:solidFill>
              </a:rPr>
              <a:t>completed – due </a:t>
            </a:r>
            <a:r>
              <a:rPr lang="en-US" sz="1400" dirty="0">
                <a:solidFill>
                  <a:srgbClr val="333333"/>
                </a:solidFill>
              </a:rPr>
              <a:t>to feasibility or capacity constraints – or because they are inherently of low value to </a:t>
            </a:r>
            <a:r>
              <a:rPr lang="en-US" sz="1400" dirty="0" smtClean="0">
                <a:solidFill>
                  <a:srgbClr val="333333"/>
                </a:solidFill>
              </a:rPr>
              <a:t>begin </a:t>
            </a:r>
            <a:r>
              <a:rPr lang="en-US" sz="1400" dirty="0">
                <a:solidFill>
                  <a:srgbClr val="333333"/>
                </a:solidFill>
              </a:rPr>
              <a:t>with. </a:t>
            </a:r>
          </a:p>
          <a:p>
            <a:pPr>
              <a:spcAft>
                <a:spcPts val="800"/>
              </a:spcAft>
            </a:pPr>
            <a:r>
              <a:rPr lang="en-US" sz="1400" dirty="0">
                <a:solidFill>
                  <a:srgbClr val="333333"/>
                </a:solidFill>
              </a:rPr>
              <a:t>While it might be unrealistic to count every </a:t>
            </a:r>
            <a:r>
              <a:rPr lang="en-US" sz="1400" dirty="0" smtClean="0">
                <a:solidFill>
                  <a:srgbClr val="333333"/>
                </a:solidFill>
              </a:rPr>
              <a:t>work hour</a:t>
            </a:r>
            <a:r>
              <a:rPr lang="en-US" sz="1400" dirty="0">
                <a:solidFill>
                  <a:srgbClr val="333333"/>
                </a:solidFill>
              </a:rPr>
              <a:t>, you </a:t>
            </a:r>
            <a:r>
              <a:rPr lang="en-US" sz="1400" dirty="0" smtClean="0">
                <a:solidFill>
                  <a:srgbClr val="333333"/>
                </a:solidFill>
              </a:rPr>
              <a:t>can have </a:t>
            </a:r>
            <a:r>
              <a:rPr lang="en-US" sz="1400" dirty="0">
                <a:solidFill>
                  <a:srgbClr val="333333"/>
                </a:solidFill>
              </a:rPr>
              <a:t>the ability to estimate your capacity for new projects and avoid these pitfalls: </a:t>
            </a:r>
          </a:p>
          <a:p>
            <a:pPr marL="285750" indent="-285750">
              <a:buFont typeface="Arial" panose="020B0604020202020204" pitchFamily="34" charset="0"/>
              <a:buChar char="•"/>
            </a:pPr>
            <a:r>
              <a:rPr lang="en-US" sz="1400" b="1" dirty="0">
                <a:solidFill>
                  <a:srgbClr val="29475F"/>
                </a:solidFill>
              </a:rPr>
              <a:t>Time and money wasted on cancelled projects</a:t>
            </a:r>
          </a:p>
          <a:p>
            <a:pPr marL="285750" indent="-285750">
              <a:buFont typeface="Arial" panose="020B0604020202020204" pitchFamily="34" charset="0"/>
              <a:buChar char="•"/>
            </a:pPr>
            <a:r>
              <a:rPr lang="en-US" sz="1400" b="1" dirty="0">
                <a:solidFill>
                  <a:srgbClr val="29475F"/>
                </a:solidFill>
              </a:rPr>
              <a:t>Unutilized resources</a:t>
            </a:r>
          </a:p>
          <a:p>
            <a:pPr marL="285750" indent="-285750">
              <a:buFont typeface="Arial" panose="020B0604020202020204" pitchFamily="34" charset="0"/>
              <a:buChar char="•"/>
            </a:pPr>
            <a:r>
              <a:rPr lang="en-US" sz="1400" b="1" dirty="0">
                <a:solidFill>
                  <a:srgbClr val="29475F"/>
                </a:solidFill>
              </a:rPr>
              <a:t>Mismatched skills</a:t>
            </a:r>
          </a:p>
          <a:p>
            <a:pPr>
              <a:spcAft>
                <a:spcPts val="800"/>
              </a:spcAft>
            </a:pPr>
            <a:endParaRPr lang="en-US" sz="1400" dirty="0">
              <a:solidFill>
                <a:srgbClr val="333333"/>
              </a:solidFill>
            </a:endParaRPr>
          </a:p>
          <a:p>
            <a:endParaRPr lang="en-US" sz="1400" dirty="0">
              <a:solidFill>
                <a:srgbClr val="333333"/>
              </a:solidFill>
            </a:endParaRPr>
          </a:p>
          <a:p>
            <a:endParaRPr lang="en-US" sz="1400" dirty="0">
              <a:solidFill>
                <a:srgbClr val="333333"/>
              </a:solidFill>
            </a:endParaRPr>
          </a:p>
        </p:txBody>
      </p:sp>
      <p:grpSp>
        <p:nvGrpSpPr>
          <p:cNvPr id="24" name="Group 23"/>
          <p:cNvGrpSpPr/>
          <p:nvPr/>
        </p:nvGrpSpPr>
        <p:grpSpPr>
          <a:xfrm>
            <a:off x="0" y="6432138"/>
            <a:ext cx="9144000" cy="437555"/>
            <a:chOff x="0" y="6422955"/>
            <a:chExt cx="9144000" cy="437555"/>
          </a:xfrm>
        </p:grpSpPr>
        <p:pic>
          <p:nvPicPr>
            <p:cNvPr id="25"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26" name="Picture 2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65283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672000" y="1121100"/>
            <a:ext cx="5472000" cy="5404960"/>
          </a:xfrm>
          <a:prstGeom prst="rect">
            <a:avLst/>
          </a:prstGeom>
        </p:spPr>
      </p:pic>
      <p:pic>
        <p:nvPicPr>
          <p:cNvPr id="28" name="Picture 27"/>
          <p:cNvPicPr>
            <a:picLocks/>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527" y="1121100"/>
            <a:ext cx="5472000" cy="5404960"/>
          </a:xfrm>
          <a:prstGeom prst="rect">
            <a:avLst/>
          </a:prstGeom>
        </p:spPr>
      </p:pic>
      <p:sp>
        <p:nvSpPr>
          <p:cNvPr id="38" name="Rectangle 37"/>
          <p:cNvSpPr/>
          <p:nvPr/>
        </p:nvSpPr>
        <p:spPr>
          <a:xfrm>
            <a:off x="-9528" y="4512176"/>
            <a:ext cx="4803719" cy="18921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400" dirty="0">
                <a:solidFill>
                  <a:srgbClr val="333333"/>
                </a:solidFill>
              </a:rPr>
              <a:t>  </a:t>
            </a:r>
          </a:p>
        </p:txBody>
      </p:sp>
      <p:sp>
        <p:nvSpPr>
          <p:cNvPr id="7" name="Title 6"/>
          <p:cNvSpPr>
            <a:spLocks noGrp="1"/>
          </p:cNvSpPr>
          <p:nvPr>
            <p:ph type="title"/>
          </p:nvPr>
        </p:nvSpPr>
        <p:spPr/>
        <p:txBody>
          <a:bodyPr/>
          <a:lstStyle/>
          <a:p>
            <a:r>
              <a:rPr lang="en-CA" dirty="0"/>
              <a:t>The right PPM tool can help save time and money by improving project and portfolio outcomes</a:t>
            </a:r>
          </a:p>
        </p:txBody>
      </p:sp>
      <p:sp>
        <p:nvSpPr>
          <p:cNvPr id="32" name="TextBox 31"/>
          <p:cNvSpPr txBox="1"/>
          <p:nvPr/>
        </p:nvSpPr>
        <p:spPr>
          <a:xfrm>
            <a:off x="1457076" y="3469484"/>
            <a:ext cx="957511" cy="461665"/>
          </a:xfrm>
          <a:prstGeom prst="rect">
            <a:avLst/>
          </a:prstGeom>
        </p:spPr>
        <p:txBody>
          <a:bodyPr wrap="square" rtlCol="0">
            <a:spAutoFit/>
          </a:bodyPr>
          <a:lstStyle/>
          <a:p>
            <a:endParaRPr lang="en-CA" sz="2400" b="1" i="1" dirty="0">
              <a:solidFill>
                <a:srgbClr val="29475F"/>
              </a:solidFill>
            </a:endParaRPr>
          </a:p>
        </p:txBody>
      </p:sp>
      <p:grpSp>
        <p:nvGrpSpPr>
          <p:cNvPr id="5" name="Group 4"/>
          <p:cNvGrpSpPr/>
          <p:nvPr/>
        </p:nvGrpSpPr>
        <p:grpSpPr>
          <a:xfrm>
            <a:off x="257174" y="1293698"/>
            <a:ext cx="4215172" cy="1280160"/>
            <a:chOff x="257174" y="1293698"/>
            <a:chExt cx="4215172" cy="1280160"/>
          </a:xfrm>
          <a:effectLst>
            <a:outerShdw blurRad="50800" dist="38100" dir="2700000" algn="tl" rotWithShape="0">
              <a:prstClr val="black">
                <a:alpha val="40000"/>
              </a:prstClr>
            </a:outerShdw>
          </a:effectLst>
        </p:grpSpPr>
        <p:sp>
          <p:nvSpPr>
            <p:cNvPr id="23" name="Rectangle 22"/>
            <p:cNvSpPr/>
            <p:nvPr/>
          </p:nvSpPr>
          <p:spPr>
            <a:xfrm>
              <a:off x="850392" y="1293698"/>
              <a:ext cx="3621024" cy="1280160"/>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bIns="0" rtlCol="0" anchor="ctr"/>
            <a:lstStyle/>
            <a:p>
              <a:pPr marL="228600">
                <a:spcAft>
                  <a:spcPts val="600"/>
                </a:spcAft>
              </a:pPr>
              <a:r>
                <a:rPr lang="en-US" sz="1400" dirty="0">
                  <a:solidFill>
                    <a:srgbClr val="333333"/>
                  </a:solidFill>
                </a:rPr>
                <a:t>An effective PPM tool </a:t>
              </a:r>
              <a:r>
                <a:rPr lang="en-US" sz="1400" b="1" dirty="0">
                  <a:solidFill>
                    <a:srgbClr val="29475F"/>
                  </a:solidFill>
                </a:rPr>
                <a:t>increases the likelihood of completing projects on time or early</a:t>
              </a:r>
              <a:r>
                <a:rPr lang="en-US" sz="1400" b="1" dirty="0">
                  <a:solidFill>
                    <a:srgbClr val="A24130"/>
                  </a:solidFill>
                </a:rPr>
                <a:t> </a:t>
              </a:r>
              <a:r>
                <a:rPr lang="en-US" sz="1400" dirty="0">
                  <a:solidFill>
                    <a:srgbClr val="333333"/>
                  </a:solidFill>
                </a:rPr>
                <a:t>by </a:t>
              </a:r>
              <a:r>
                <a:rPr lang="en-US" sz="1400" dirty="0" smtClean="0">
                  <a:solidFill>
                    <a:srgbClr val="333333"/>
                  </a:solidFill>
                </a:rPr>
                <a:t>44%.</a:t>
              </a:r>
              <a:endParaRPr lang="en-US" sz="1400" dirty="0">
                <a:solidFill>
                  <a:srgbClr val="333333"/>
                </a:solidFill>
              </a:endParaRPr>
            </a:p>
          </p:txBody>
        </p:sp>
        <p:sp>
          <p:nvSpPr>
            <p:cNvPr id="24" name="Oval 30"/>
            <p:cNvSpPr>
              <a:spLocks noChangeAspect="1"/>
            </p:cNvSpPr>
            <p:nvPr/>
          </p:nvSpPr>
          <p:spPr>
            <a:xfrm>
              <a:off x="257174" y="1293698"/>
              <a:ext cx="1280160" cy="1280160"/>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rgbClr val="FFFFFF"/>
                  </a:solidFill>
                </a:rPr>
                <a:t>44%</a:t>
              </a:r>
            </a:p>
          </p:txBody>
        </p:sp>
        <p:sp>
          <p:nvSpPr>
            <p:cNvPr id="2" name="TextBox 1"/>
            <p:cNvSpPr txBox="1"/>
            <p:nvPr/>
          </p:nvSpPr>
          <p:spPr>
            <a:xfrm>
              <a:off x="3291646" y="2300296"/>
              <a:ext cx="1180700" cy="230832"/>
            </a:xfrm>
            <a:prstGeom prst="rect">
              <a:avLst/>
            </a:prstGeom>
          </p:spPr>
          <p:txBody>
            <a:bodyPr wrap="square" rtlCol="0">
              <a:spAutoFit/>
            </a:bodyPr>
            <a:lstStyle/>
            <a:p>
              <a:pPr algn="r"/>
              <a:r>
                <a:rPr lang="en-CA" sz="900" dirty="0" smtClean="0">
                  <a:solidFill>
                    <a:srgbClr val="333333"/>
                  </a:solidFill>
                </a:rPr>
                <a:t>– Aberdeen </a:t>
              </a:r>
              <a:r>
                <a:rPr lang="en-CA" sz="900" dirty="0">
                  <a:solidFill>
                    <a:srgbClr val="333333"/>
                  </a:solidFill>
                </a:rPr>
                <a:t>Group</a:t>
              </a:r>
            </a:p>
          </p:txBody>
        </p:sp>
      </p:grpSp>
      <p:grpSp>
        <p:nvGrpSpPr>
          <p:cNvPr id="6" name="Group 5"/>
          <p:cNvGrpSpPr/>
          <p:nvPr/>
        </p:nvGrpSpPr>
        <p:grpSpPr>
          <a:xfrm>
            <a:off x="4700587" y="1293698"/>
            <a:ext cx="4214242" cy="1280160"/>
            <a:chOff x="4700587" y="1293698"/>
            <a:chExt cx="4214242" cy="1280160"/>
          </a:xfrm>
          <a:effectLst>
            <a:outerShdw blurRad="50800" dist="38100" dir="2700000" algn="tl" rotWithShape="0">
              <a:prstClr val="black">
                <a:alpha val="40000"/>
              </a:prstClr>
            </a:outerShdw>
          </a:effectLst>
        </p:grpSpPr>
        <p:sp>
          <p:nvSpPr>
            <p:cNvPr id="8" name="Rectangle 7"/>
            <p:cNvSpPr/>
            <p:nvPr/>
          </p:nvSpPr>
          <p:spPr>
            <a:xfrm>
              <a:off x="5293805" y="1293698"/>
              <a:ext cx="3621024" cy="1280160"/>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bIns="0" rtlCol="0" anchor="ctr"/>
            <a:lstStyle/>
            <a:p>
              <a:pPr marL="228600">
                <a:spcAft>
                  <a:spcPts val="600"/>
                </a:spcAft>
              </a:pPr>
              <a:r>
                <a:rPr lang="en-US" sz="1400" dirty="0">
                  <a:solidFill>
                    <a:srgbClr val="333333"/>
                  </a:solidFill>
                </a:rPr>
                <a:t>An effective PPM tool </a:t>
              </a:r>
              <a:r>
                <a:rPr lang="en-US" sz="1400" b="1" dirty="0">
                  <a:solidFill>
                    <a:srgbClr val="29475F"/>
                  </a:solidFill>
                </a:rPr>
                <a:t>increases the likelihood of completing projects on budget </a:t>
              </a:r>
              <a:r>
                <a:rPr lang="en-US" sz="1400" dirty="0">
                  <a:solidFill>
                    <a:srgbClr val="333333"/>
                  </a:solidFill>
                </a:rPr>
                <a:t>by </a:t>
              </a:r>
              <a:r>
                <a:rPr lang="en-US" sz="1400" dirty="0" smtClean="0">
                  <a:solidFill>
                    <a:srgbClr val="333333"/>
                  </a:solidFill>
                </a:rPr>
                <a:t>38%.</a:t>
              </a:r>
              <a:endParaRPr lang="en-US" sz="1400" dirty="0">
                <a:solidFill>
                  <a:srgbClr val="333333"/>
                </a:solidFill>
              </a:endParaRPr>
            </a:p>
          </p:txBody>
        </p:sp>
        <p:sp>
          <p:nvSpPr>
            <p:cNvPr id="9" name="Oval 30"/>
            <p:cNvSpPr>
              <a:spLocks noChangeAspect="1"/>
            </p:cNvSpPr>
            <p:nvPr/>
          </p:nvSpPr>
          <p:spPr>
            <a:xfrm>
              <a:off x="4700587" y="1293698"/>
              <a:ext cx="1280160" cy="1280160"/>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rgbClr val="FFFFFF"/>
                  </a:solidFill>
                </a:rPr>
                <a:t>38%</a:t>
              </a:r>
            </a:p>
          </p:txBody>
        </p:sp>
        <p:sp>
          <p:nvSpPr>
            <p:cNvPr id="11" name="TextBox 10"/>
            <p:cNvSpPr txBox="1"/>
            <p:nvPr/>
          </p:nvSpPr>
          <p:spPr>
            <a:xfrm>
              <a:off x="7696599" y="2300296"/>
              <a:ext cx="1180700" cy="230832"/>
            </a:xfrm>
            <a:prstGeom prst="rect">
              <a:avLst/>
            </a:prstGeom>
          </p:spPr>
          <p:txBody>
            <a:bodyPr wrap="square" rtlCol="0">
              <a:spAutoFit/>
            </a:bodyPr>
            <a:lstStyle/>
            <a:p>
              <a:pPr algn="r"/>
              <a:r>
                <a:rPr lang="en-CA" sz="900" dirty="0">
                  <a:solidFill>
                    <a:srgbClr val="333333"/>
                  </a:solidFill>
                </a:rPr>
                <a:t>– Aberdeen Group</a:t>
              </a:r>
            </a:p>
          </p:txBody>
        </p:sp>
      </p:grpSp>
      <p:grpSp>
        <p:nvGrpSpPr>
          <p:cNvPr id="10" name="Group 9"/>
          <p:cNvGrpSpPr/>
          <p:nvPr/>
        </p:nvGrpSpPr>
        <p:grpSpPr>
          <a:xfrm>
            <a:off x="257174" y="3051655"/>
            <a:ext cx="4215172" cy="1280160"/>
            <a:chOff x="257174" y="3051655"/>
            <a:chExt cx="4215172" cy="1280160"/>
          </a:xfrm>
          <a:effectLst>
            <a:outerShdw blurRad="50800" dist="38100" dir="2700000" algn="tl" rotWithShape="0">
              <a:prstClr val="black">
                <a:alpha val="40000"/>
              </a:prstClr>
            </a:outerShdw>
          </a:effectLst>
        </p:grpSpPr>
        <p:sp>
          <p:nvSpPr>
            <p:cNvPr id="12" name="Rectangle 11"/>
            <p:cNvSpPr/>
            <p:nvPr/>
          </p:nvSpPr>
          <p:spPr>
            <a:xfrm>
              <a:off x="850392" y="3051655"/>
              <a:ext cx="3621024" cy="1280160"/>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bIns="0" rtlCol="0" anchor="ctr"/>
            <a:lstStyle/>
            <a:p>
              <a:pPr marL="228600">
                <a:spcAft>
                  <a:spcPts val="600"/>
                </a:spcAft>
              </a:pPr>
              <a:r>
                <a:rPr lang="en-US" sz="1400" dirty="0">
                  <a:solidFill>
                    <a:srgbClr val="333333"/>
                  </a:solidFill>
                </a:rPr>
                <a:t>A project </a:t>
              </a:r>
              <a:r>
                <a:rPr lang="en-US" sz="1400" b="1" dirty="0">
                  <a:solidFill>
                    <a:srgbClr val="29475F"/>
                  </a:solidFill>
                </a:rPr>
                <a:t>hitting its expected ROI is 52% more likely </a:t>
              </a:r>
              <a:r>
                <a:rPr lang="en-US" sz="1400" dirty="0">
                  <a:solidFill>
                    <a:srgbClr val="333333"/>
                  </a:solidFill>
                </a:rPr>
                <a:t>with an effective PPM tool.</a:t>
              </a:r>
            </a:p>
          </p:txBody>
        </p:sp>
        <p:sp>
          <p:nvSpPr>
            <p:cNvPr id="13" name="Oval 30"/>
            <p:cNvSpPr>
              <a:spLocks noChangeAspect="1"/>
            </p:cNvSpPr>
            <p:nvPr/>
          </p:nvSpPr>
          <p:spPr>
            <a:xfrm>
              <a:off x="257174" y="3051655"/>
              <a:ext cx="1280160" cy="1280160"/>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rgbClr val="FFFFFF"/>
                  </a:solidFill>
                </a:rPr>
                <a:t>52%</a:t>
              </a:r>
            </a:p>
          </p:txBody>
        </p:sp>
        <p:sp>
          <p:nvSpPr>
            <p:cNvPr id="14" name="TextBox 13"/>
            <p:cNvSpPr txBox="1"/>
            <p:nvPr/>
          </p:nvSpPr>
          <p:spPr>
            <a:xfrm>
              <a:off x="3291646" y="4058253"/>
              <a:ext cx="1180700" cy="230832"/>
            </a:xfrm>
            <a:prstGeom prst="rect">
              <a:avLst/>
            </a:prstGeom>
          </p:spPr>
          <p:txBody>
            <a:bodyPr wrap="square" rtlCol="0">
              <a:spAutoFit/>
            </a:bodyPr>
            <a:lstStyle/>
            <a:p>
              <a:pPr algn="r"/>
              <a:r>
                <a:rPr lang="en-CA" sz="900" dirty="0">
                  <a:solidFill>
                    <a:srgbClr val="333333"/>
                  </a:solidFill>
                </a:rPr>
                <a:t>– </a:t>
              </a:r>
              <a:r>
                <a:rPr lang="en-CA" sz="900" dirty="0" smtClean="0">
                  <a:solidFill>
                    <a:srgbClr val="333333"/>
                  </a:solidFill>
                </a:rPr>
                <a:t>Aberdeen </a:t>
              </a:r>
              <a:r>
                <a:rPr lang="en-CA" sz="900" dirty="0">
                  <a:solidFill>
                    <a:srgbClr val="333333"/>
                  </a:solidFill>
                </a:rPr>
                <a:t>Group</a:t>
              </a:r>
            </a:p>
          </p:txBody>
        </p:sp>
      </p:grpSp>
      <p:grpSp>
        <p:nvGrpSpPr>
          <p:cNvPr id="31" name="Group 2"/>
          <p:cNvGrpSpPr/>
          <p:nvPr/>
        </p:nvGrpSpPr>
        <p:grpSpPr>
          <a:xfrm>
            <a:off x="4700587" y="3051655"/>
            <a:ext cx="4215172" cy="1280160"/>
            <a:chOff x="256244" y="4809612"/>
            <a:chExt cx="4215172" cy="1280160"/>
          </a:xfrm>
          <a:effectLst>
            <a:outerShdw blurRad="50800" dist="38100" dir="2700000" algn="tl" rotWithShape="0">
              <a:prstClr val="black">
                <a:alpha val="40000"/>
              </a:prstClr>
            </a:outerShdw>
          </a:effectLst>
        </p:grpSpPr>
        <p:sp>
          <p:nvSpPr>
            <p:cNvPr id="15" name="Rectangle 3"/>
            <p:cNvSpPr/>
            <p:nvPr/>
          </p:nvSpPr>
          <p:spPr>
            <a:xfrm>
              <a:off x="849462" y="4809612"/>
              <a:ext cx="3621024" cy="1280160"/>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bIns="0" rtlCol="0" anchor="ctr"/>
            <a:lstStyle/>
            <a:p>
              <a:pPr marL="228600">
                <a:spcAft>
                  <a:spcPts val="600"/>
                </a:spcAft>
              </a:pPr>
              <a:r>
                <a:rPr lang="en-US" sz="1400" dirty="0">
                  <a:solidFill>
                    <a:srgbClr val="333333"/>
                  </a:solidFill>
                </a:rPr>
                <a:t>An effective PPM tool can help </a:t>
              </a:r>
              <a:r>
                <a:rPr lang="en-US" sz="1400" b="1" dirty="0">
                  <a:solidFill>
                    <a:srgbClr val="29475F"/>
                  </a:solidFill>
                </a:rPr>
                <a:t>reduce discretionary spending on a portfolio of projects </a:t>
              </a:r>
              <a:r>
                <a:rPr lang="en-US" sz="1400" dirty="0">
                  <a:solidFill>
                    <a:srgbClr val="333333"/>
                  </a:solidFill>
                </a:rPr>
                <a:t>by </a:t>
              </a:r>
              <a:r>
                <a:rPr lang="en-US" sz="1400" dirty="0" smtClean="0">
                  <a:solidFill>
                    <a:srgbClr val="333333"/>
                  </a:solidFill>
                </a:rPr>
                <a:t>40%.</a:t>
              </a:r>
              <a:endParaRPr lang="en-US" sz="1400" dirty="0">
                <a:solidFill>
                  <a:srgbClr val="333333"/>
                </a:solidFill>
              </a:endParaRPr>
            </a:p>
          </p:txBody>
        </p:sp>
        <p:sp>
          <p:nvSpPr>
            <p:cNvPr id="16" name="Oval 30"/>
            <p:cNvSpPr>
              <a:spLocks noChangeAspect="1"/>
            </p:cNvSpPr>
            <p:nvPr/>
          </p:nvSpPr>
          <p:spPr>
            <a:xfrm>
              <a:off x="256244" y="4809612"/>
              <a:ext cx="1280160" cy="1280160"/>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rgbClr val="FFFFFF"/>
                  </a:solidFill>
                </a:rPr>
                <a:t>40%</a:t>
              </a:r>
            </a:p>
          </p:txBody>
        </p:sp>
        <p:sp>
          <p:nvSpPr>
            <p:cNvPr id="17" name="TextBox 18"/>
            <p:cNvSpPr txBox="1"/>
            <p:nvPr/>
          </p:nvSpPr>
          <p:spPr>
            <a:xfrm>
              <a:off x="3290716" y="5816210"/>
              <a:ext cx="1180700" cy="230832"/>
            </a:xfrm>
            <a:prstGeom prst="rect">
              <a:avLst/>
            </a:prstGeom>
          </p:spPr>
          <p:txBody>
            <a:bodyPr wrap="square" rtlCol="0">
              <a:spAutoFit/>
            </a:bodyPr>
            <a:lstStyle/>
            <a:p>
              <a:pPr algn="r"/>
              <a:r>
                <a:rPr lang="en-CA" sz="900" dirty="0">
                  <a:solidFill>
                    <a:srgbClr val="333333"/>
                  </a:solidFill>
                </a:rPr>
                <a:t>– EclipsePPM</a:t>
              </a:r>
            </a:p>
          </p:txBody>
        </p:sp>
      </p:grpSp>
      <p:grpSp>
        <p:nvGrpSpPr>
          <p:cNvPr id="33" name="Group 32"/>
          <p:cNvGrpSpPr/>
          <p:nvPr/>
        </p:nvGrpSpPr>
        <p:grpSpPr>
          <a:xfrm>
            <a:off x="257174" y="4812423"/>
            <a:ext cx="4215172" cy="1280160"/>
            <a:chOff x="4700587" y="4809612"/>
            <a:chExt cx="4215172" cy="1280160"/>
          </a:xfrm>
          <a:effectLst>
            <a:outerShdw blurRad="50800" dist="38100" dir="2700000" algn="tl" rotWithShape="0">
              <a:prstClr val="black">
                <a:alpha val="40000"/>
              </a:prstClr>
            </a:outerShdw>
          </a:effectLst>
        </p:grpSpPr>
        <p:sp>
          <p:nvSpPr>
            <p:cNvPr id="26" name="Rectangle 25"/>
            <p:cNvSpPr/>
            <p:nvPr/>
          </p:nvSpPr>
          <p:spPr>
            <a:xfrm>
              <a:off x="5293805" y="4809612"/>
              <a:ext cx="3621024" cy="1280160"/>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bIns="0" rtlCol="0" anchor="ctr"/>
            <a:lstStyle/>
            <a:p>
              <a:pPr marL="228600">
                <a:spcAft>
                  <a:spcPts val="600"/>
                </a:spcAft>
              </a:pPr>
              <a:r>
                <a:rPr lang="en-US" sz="1400" dirty="0">
                  <a:solidFill>
                    <a:srgbClr val="333333"/>
                  </a:solidFill>
                </a:rPr>
                <a:t>Implementing an effective PPM solution can </a:t>
              </a:r>
              <a:r>
                <a:rPr lang="en-US" sz="1400" b="1" dirty="0">
                  <a:solidFill>
                    <a:srgbClr val="29475F"/>
                  </a:solidFill>
                </a:rPr>
                <a:t>produce an expected overall return of </a:t>
              </a:r>
              <a:r>
                <a:rPr lang="en-US" sz="1400" b="1" dirty="0" smtClean="0">
                  <a:solidFill>
                    <a:srgbClr val="29475F"/>
                  </a:solidFill>
                </a:rPr>
                <a:t>up to </a:t>
              </a:r>
              <a:r>
                <a:rPr lang="en-US" sz="1400" dirty="0" smtClean="0">
                  <a:solidFill>
                    <a:srgbClr val="333333"/>
                  </a:solidFill>
                </a:rPr>
                <a:t>255%. </a:t>
              </a:r>
              <a:endParaRPr lang="en-US" sz="1400" dirty="0">
                <a:solidFill>
                  <a:srgbClr val="333333"/>
                </a:solidFill>
              </a:endParaRPr>
            </a:p>
          </p:txBody>
        </p:sp>
        <p:sp>
          <p:nvSpPr>
            <p:cNvPr id="29" name="Oval 30"/>
            <p:cNvSpPr>
              <a:spLocks noChangeAspect="1"/>
            </p:cNvSpPr>
            <p:nvPr/>
          </p:nvSpPr>
          <p:spPr>
            <a:xfrm>
              <a:off x="4700587" y="4809612"/>
              <a:ext cx="1280160" cy="1280160"/>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rgbClr val="FFFFFF"/>
                  </a:solidFill>
                </a:rPr>
                <a:t>255%</a:t>
              </a:r>
            </a:p>
          </p:txBody>
        </p:sp>
        <p:sp>
          <p:nvSpPr>
            <p:cNvPr id="30" name="TextBox 29"/>
            <p:cNvSpPr txBox="1"/>
            <p:nvPr/>
          </p:nvSpPr>
          <p:spPr>
            <a:xfrm>
              <a:off x="7735059" y="5858940"/>
              <a:ext cx="1180700" cy="230832"/>
            </a:xfrm>
            <a:prstGeom prst="rect">
              <a:avLst/>
            </a:prstGeom>
          </p:spPr>
          <p:txBody>
            <a:bodyPr wrap="square" rtlCol="0">
              <a:spAutoFit/>
            </a:bodyPr>
            <a:lstStyle/>
            <a:p>
              <a:pPr algn="r"/>
              <a:r>
                <a:rPr lang="en-CA" sz="900" dirty="0">
                  <a:solidFill>
                    <a:srgbClr val="333333"/>
                  </a:solidFill>
                </a:rPr>
                <a:t>– </a:t>
              </a:r>
              <a:r>
                <a:rPr lang="en-CA" sz="900" dirty="0" smtClean="0">
                  <a:solidFill>
                    <a:srgbClr val="333333"/>
                  </a:solidFill>
                </a:rPr>
                <a:t>Craig </a:t>
              </a:r>
              <a:r>
                <a:rPr lang="en-CA" sz="900" dirty="0">
                  <a:solidFill>
                    <a:srgbClr val="333333"/>
                  </a:solidFill>
                </a:rPr>
                <a:t>Symons</a:t>
              </a:r>
            </a:p>
          </p:txBody>
        </p:sp>
      </p:grpSp>
      <p:sp>
        <p:nvSpPr>
          <p:cNvPr id="37" name="Pentagon 36"/>
          <p:cNvSpPr/>
          <p:nvPr/>
        </p:nvSpPr>
        <p:spPr>
          <a:xfrm>
            <a:off x="4700586" y="4512176"/>
            <a:ext cx="4443413" cy="189219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CA" sz="1600" b="1" i="1" dirty="0">
                <a:solidFill>
                  <a:srgbClr val="A24130"/>
                </a:solidFill>
              </a:rPr>
              <a:t>Finding the “right” PPM tool is the key.</a:t>
            </a:r>
          </a:p>
          <a:p>
            <a:pPr>
              <a:spcAft>
                <a:spcPts val="600"/>
              </a:spcAft>
            </a:pPr>
            <a:r>
              <a:rPr lang="en-CA" sz="1600" dirty="0">
                <a:solidFill>
                  <a:srgbClr val="333333"/>
                </a:solidFill>
              </a:rPr>
              <a:t>There is no one-size-fits-all PPM solution. Choosing the right one depends on finding the right match for your organization’s culture and PPM maturity.  </a:t>
            </a:r>
          </a:p>
        </p:txBody>
      </p:sp>
      <p:grpSp>
        <p:nvGrpSpPr>
          <p:cNvPr id="34" name="Group 33"/>
          <p:cNvGrpSpPr/>
          <p:nvPr/>
        </p:nvGrpSpPr>
        <p:grpSpPr>
          <a:xfrm>
            <a:off x="0" y="6432138"/>
            <a:ext cx="9144000" cy="437555"/>
            <a:chOff x="0" y="6422955"/>
            <a:chExt cx="9144000" cy="437555"/>
          </a:xfrm>
        </p:grpSpPr>
        <p:pic>
          <p:nvPicPr>
            <p:cNvPr id="35"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36" name="Picture 35"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63139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D2D7"/>
        </a:solidFill>
        <a:effectLst/>
      </p:bgPr>
    </p:bg>
    <p:spTree>
      <p:nvGrpSpPr>
        <p:cNvPr id="1" name=""/>
        <p:cNvGrpSpPr/>
        <p:nvPr/>
      </p:nvGrpSpPr>
      <p:grpSpPr>
        <a:xfrm>
          <a:off x="0" y="0"/>
          <a:ext cx="0" cy="0"/>
          <a:chOff x="0" y="0"/>
          <a:chExt cx="0" cy="0"/>
        </a:xfrm>
      </p:grpSpPr>
      <p:sp>
        <p:nvSpPr>
          <p:cNvPr id="18" name="Rectangle 17"/>
          <p:cNvSpPr/>
          <p:nvPr/>
        </p:nvSpPr>
        <p:spPr>
          <a:xfrm>
            <a:off x="5223354" y="1653319"/>
            <a:ext cx="3920646" cy="4879648"/>
          </a:xfrm>
          <a:prstGeom prst="rect">
            <a:avLst/>
          </a:prstGeom>
          <a:solidFill>
            <a:srgbClr val="506677"/>
          </a:solidFill>
        </p:spPr>
        <p:txBody>
          <a:bodyPr wrap="square" rIns="457200" anchor="ctr">
            <a:noAutofit/>
          </a:bodyPr>
          <a:lstStyle/>
          <a:p>
            <a:pPr marL="282575">
              <a:spcAft>
                <a:spcPts val="600"/>
              </a:spcAft>
            </a:pPr>
            <a:endParaRPr lang="en-CA" sz="1600" b="1" dirty="0">
              <a:solidFill>
                <a:srgbClr val="333333"/>
              </a:solidFill>
            </a:endParaRPr>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1422" y="1706918"/>
            <a:ext cx="6664054" cy="4640365"/>
          </a:xfrm>
          <a:prstGeom prst="rect">
            <a:avLst/>
          </a:prstGeom>
          <a:solidFill>
            <a:srgbClr val="506677"/>
          </a:solidFill>
        </p:spPr>
      </p:pic>
      <p:sp>
        <p:nvSpPr>
          <p:cNvPr id="2" name="Title 1"/>
          <p:cNvSpPr>
            <a:spLocks noGrp="1"/>
          </p:cNvSpPr>
          <p:nvPr>
            <p:ph type="title"/>
          </p:nvPr>
        </p:nvSpPr>
        <p:spPr/>
        <p:txBody>
          <a:bodyPr/>
          <a:lstStyle/>
          <a:p>
            <a:r>
              <a:rPr lang="en-CA" dirty="0"/>
              <a:t>Implementing the wrong PPM tool can be a costly mistake</a:t>
            </a:r>
          </a:p>
        </p:txBody>
      </p:sp>
      <p:sp>
        <p:nvSpPr>
          <p:cNvPr id="4" name="Rectangle 3"/>
          <p:cNvSpPr/>
          <p:nvPr/>
        </p:nvSpPr>
        <p:spPr>
          <a:xfrm>
            <a:off x="257173" y="1951540"/>
            <a:ext cx="3878783" cy="1323439"/>
          </a:xfrm>
          <a:prstGeom prst="rect">
            <a:avLst/>
          </a:prstGeom>
        </p:spPr>
        <p:txBody>
          <a:bodyPr wrap="square">
            <a:spAutoFit/>
          </a:bodyPr>
          <a:lstStyle/>
          <a:p>
            <a:r>
              <a:rPr lang="en-CA" sz="1600" b="1" dirty="0">
                <a:solidFill>
                  <a:srgbClr val="333333"/>
                </a:solidFill>
              </a:rPr>
              <a:t>Despite the considerable growth of the commercial PPM tool market in recent years, the statistics around IT project failure remain consistently bleak.</a:t>
            </a:r>
          </a:p>
        </p:txBody>
      </p:sp>
      <p:sp>
        <p:nvSpPr>
          <p:cNvPr id="3" name="Rectangle 2"/>
          <p:cNvSpPr/>
          <p:nvPr/>
        </p:nvSpPr>
        <p:spPr>
          <a:xfrm>
            <a:off x="0" y="1124929"/>
            <a:ext cx="9143999" cy="762629"/>
          </a:xfrm>
          <a:prstGeom prst="rect">
            <a:avLst/>
          </a:prstGeom>
          <a:solidFill>
            <a:schemeClr val="accent3"/>
          </a:solidFill>
        </p:spPr>
        <p:txBody>
          <a:bodyPr wrap="square" rIns="457200" anchor="ctr">
            <a:noAutofit/>
          </a:bodyPr>
          <a:lstStyle/>
          <a:p>
            <a:pPr marL="282575">
              <a:spcAft>
                <a:spcPts val="600"/>
              </a:spcAft>
            </a:pPr>
            <a:r>
              <a:rPr lang="en-CA" sz="1600" b="1" dirty="0">
                <a:solidFill>
                  <a:srgbClr val="FFFFFF"/>
                </a:solidFill>
              </a:rPr>
              <a:t>Success statistics aside, the fact remains that implementing a PPM tool can be risky. Commercial solutions are costly, and their success is far from guaranteed. </a:t>
            </a:r>
          </a:p>
        </p:txBody>
      </p:sp>
      <p:sp>
        <p:nvSpPr>
          <p:cNvPr id="10" name="Oval 30"/>
          <p:cNvSpPr>
            <a:spLocks noChangeAspect="1"/>
          </p:cNvSpPr>
          <p:nvPr/>
        </p:nvSpPr>
        <p:spPr>
          <a:xfrm>
            <a:off x="712624" y="3895395"/>
            <a:ext cx="1188720" cy="1188720"/>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rgbClr val="FFFFFF"/>
                </a:solidFill>
              </a:rPr>
              <a:t>$3.9</a:t>
            </a:r>
          </a:p>
          <a:p>
            <a:pPr algn="ctr"/>
            <a:r>
              <a:rPr lang="en-US" sz="1200" b="1" dirty="0">
                <a:solidFill>
                  <a:srgbClr val="FFFFFF"/>
                </a:solidFill>
              </a:rPr>
              <a:t>Billion</a:t>
            </a:r>
          </a:p>
        </p:txBody>
      </p:sp>
      <p:sp>
        <p:nvSpPr>
          <p:cNvPr id="9" name="Rectangular Callout 8"/>
          <p:cNvSpPr/>
          <p:nvPr/>
        </p:nvSpPr>
        <p:spPr>
          <a:xfrm>
            <a:off x="265369" y="5158405"/>
            <a:ext cx="3288343" cy="965447"/>
          </a:xfrm>
          <a:prstGeom prst="wedgeRectCallout">
            <a:avLst>
              <a:gd name="adj1" fmla="val -18332"/>
              <a:gd name="adj2" fmla="val -7247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spcAft>
                <a:spcPts val="600"/>
              </a:spcAft>
            </a:pPr>
            <a:r>
              <a:rPr lang="en-US" sz="1400" dirty="0">
                <a:solidFill>
                  <a:srgbClr val="333333"/>
                </a:solidFill>
              </a:rPr>
              <a:t>The global PPM market grew to $3.9 billion in 2013, and is projected to reach $5.7 billion by 2018.</a:t>
            </a:r>
          </a:p>
        </p:txBody>
      </p:sp>
      <p:sp>
        <p:nvSpPr>
          <p:cNvPr id="11" name="TextBox 10"/>
          <p:cNvSpPr txBox="1"/>
          <p:nvPr/>
        </p:nvSpPr>
        <p:spPr>
          <a:xfrm>
            <a:off x="2226722" y="5909715"/>
            <a:ext cx="1322699" cy="230832"/>
          </a:xfrm>
          <a:prstGeom prst="rect">
            <a:avLst/>
          </a:prstGeom>
        </p:spPr>
        <p:txBody>
          <a:bodyPr wrap="square" rtlCol="0">
            <a:spAutoFit/>
          </a:bodyPr>
          <a:lstStyle/>
          <a:p>
            <a:pPr algn="r"/>
            <a:r>
              <a:rPr lang="en-CA" sz="900" dirty="0">
                <a:solidFill>
                  <a:srgbClr val="333333"/>
                </a:solidFill>
              </a:rPr>
              <a:t>– IDC</a:t>
            </a:r>
          </a:p>
        </p:txBody>
      </p:sp>
      <p:sp>
        <p:nvSpPr>
          <p:cNvPr id="27" name="Oval 30"/>
          <p:cNvSpPr>
            <a:spLocks noChangeAspect="1"/>
          </p:cNvSpPr>
          <p:nvPr/>
        </p:nvSpPr>
        <p:spPr>
          <a:xfrm>
            <a:off x="5354051" y="5084115"/>
            <a:ext cx="1188720" cy="1188720"/>
          </a:xfrm>
          <a:prstGeom prst="ellipse">
            <a:avLst/>
          </a:prstGeom>
          <a:solidFill>
            <a:schemeClr val="accent2"/>
          </a:solidFill>
          <a:ln w="38100">
            <a:solidFill>
              <a:schemeClr val="accent2"/>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FFFFFF"/>
                </a:solidFill>
              </a:rPr>
              <a:t>29%</a:t>
            </a:r>
          </a:p>
          <a:p>
            <a:pPr algn="ctr"/>
            <a:r>
              <a:rPr lang="en-US" sz="1100" b="1" dirty="0">
                <a:solidFill>
                  <a:srgbClr val="FFFFFF"/>
                </a:solidFill>
              </a:rPr>
              <a:t>of projects</a:t>
            </a:r>
            <a:endParaRPr lang="en-US" sz="1000" b="1" dirty="0">
              <a:solidFill>
                <a:srgbClr val="FFFFFF"/>
              </a:solidFill>
            </a:endParaRPr>
          </a:p>
        </p:txBody>
      </p:sp>
      <p:sp>
        <p:nvSpPr>
          <p:cNvPr id="28" name="Rectangular Callout 27"/>
          <p:cNvSpPr/>
          <p:nvPr/>
        </p:nvSpPr>
        <p:spPr>
          <a:xfrm>
            <a:off x="6947555" y="4509325"/>
            <a:ext cx="1929743" cy="1516337"/>
          </a:xfrm>
          <a:prstGeom prst="wedgeRectCallout">
            <a:avLst>
              <a:gd name="adj1" fmla="val -79133"/>
              <a:gd name="adj2" fmla="val 28884"/>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fontAlgn="base">
              <a:spcBef>
                <a:spcPct val="0"/>
              </a:spcBef>
              <a:spcAft>
                <a:spcPct val="0"/>
              </a:spcAft>
            </a:pPr>
            <a:r>
              <a:rPr lang="en-CA" sz="1400" dirty="0">
                <a:solidFill>
                  <a:srgbClr val="333333"/>
                </a:solidFill>
                <a:ea typeface="Calibri" panose="020F0502020204030204" pitchFamily="34" charset="0"/>
                <a:cs typeface="Arial" panose="020B0604020202020204" pitchFamily="34" charset="0"/>
              </a:rPr>
              <a:t>Only 29% of projects were delivered on time, on budget, and with </a:t>
            </a:r>
            <a:r>
              <a:rPr lang="en-CA" sz="1400" dirty="0" smtClean="0">
                <a:solidFill>
                  <a:srgbClr val="333333"/>
                </a:solidFill>
                <a:ea typeface="Calibri" panose="020F0502020204030204" pitchFamily="34" charset="0"/>
                <a:cs typeface="Arial" panose="020B0604020202020204" pitchFamily="34" charset="0"/>
              </a:rPr>
              <a:t>satisfactory results </a:t>
            </a:r>
            <a:r>
              <a:rPr lang="en-CA" sz="1400" dirty="0">
                <a:solidFill>
                  <a:srgbClr val="333333"/>
                </a:solidFill>
                <a:ea typeface="Calibri" panose="020F0502020204030204" pitchFamily="34" charset="0"/>
                <a:cs typeface="Arial" panose="020B0604020202020204" pitchFamily="34" charset="0"/>
              </a:rPr>
              <a:t>in 2015.</a:t>
            </a:r>
            <a:endParaRPr lang="en-CA" sz="1400" dirty="0">
              <a:solidFill>
                <a:srgbClr val="333333"/>
              </a:solidFill>
              <a:ea typeface="Calibri" panose="020F0502020204030204" pitchFamily="34" charset="0"/>
              <a:cs typeface="Arial" panose="020B0604020202020204" pitchFamily="34" charset="0"/>
              <a:hlinkClick r:id="rId4"/>
            </a:endParaRPr>
          </a:p>
        </p:txBody>
      </p:sp>
      <p:sp>
        <p:nvSpPr>
          <p:cNvPr id="30" name="TextBox 29"/>
          <p:cNvSpPr txBox="1"/>
          <p:nvPr/>
        </p:nvSpPr>
        <p:spPr>
          <a:xfrm>
            <a:off x="7540682" y="2856266"/>
            <a:ext cx="1322699" cy="200055"/>
          </a:xfrm>
          <a:prstGeom prst="rect">
            <a:avLst/>
          </a:prstGeom>
        </p:spPr>
        <p:txBody>
          <a:bodyPr wrap="square" rtlCol="0">
            <a:spAutoFit/>
          </a:bodyPr>
          <a:lstStyle/>
          <a:p>
            <a:pPr algn="r"/>
            <a:r>
              <a:rPr lang="en-CA" sz="700" dirty="0">
                <a:solidFill>
                  <a:srgbClr val="333333"/>
                </a:solidFill>
              </a:rPr>
              <a:t>—Gallup</a:t>
            </a:r>
          </a:p>
        </p:txBody>
      </p:sp>
      <p:sp>
        <p:nvSpPr>
          <p:cNvPr id="33" name="TextBox 32"/>
          <p:cNvSpPr txBox="1"/>
          <p:nvPr/>
        </p:nvSpPr>
        <p:spPr>
          <a:xfrm>
            <a:off x="7551063" y="5809687"/>
            <a:ext cx="1322699" cy="230832"/>
          </a:xfrm>
          <a:prstGeom prst="rect">
            <a:avLst/>
          </a:prstGeom>
        </p:spPr>
        <p:txBody>
          <a:bodyPr wrap="square">
            <a:spAutoFit/>
          </a:bodyPr>
          <a:lstStyle>
            <a:defPPr>
              <a:defRPr lang="en-US"/>
            </a:defPPr>
            <a:lvl1pPr algn="r" fontAlgn="base">
              <a:spcBef>
                <a:spcPct val="0"/>
              </a:spcBef>
              <a:spcAft>
                <a:spcPct val="0"/>
              </a:spcAft>
              <a:defRPr sz="900">
                <a:solidFill>
                  <a:srgbClr val="333333"/>
                </a:solidFill>
              </a:defRPr>
            </a:lvl1pPr>
          </a:lstStyle>
          <a:p>
            <a:r>
              <a:rPr lang="en-CA" dirty="0" smtClean="0"/>
              <a:t>– Hass </a:t>
            </a:r>
            <a:r>
              <a:rPr lang="en-CA" dirty="0"/>
              <a:t>and Fulmer</a:t>
            </a:r>
          </a:p>
        </p:txBody>
      </p:sp>
      <p:sp>
        <p:nvSpPr>
          <p:cNvPr id="25" name="Oval 30"/>
          <p:cNvSpPr>
            <a:spLocks noChangeAspect="1"/>
          </p:cNvSpPr>
          <p:nvPr/>
        </p:nvSpPr>
        <p:spPr>
          <a:xfrm>
            <a:off x="7107776" y="3367654"/>
            <a:ext cx="1188720" cy="1188720"/>
          </a:xfrm>
          <a:prstGeom prst="ellipse">
            <a:avLst/>
          </a:prstGeom>
          <a:solidFill>
            <a:schemeClr val="accent2"/>
          </a:solidFill>
          <a:ln w="38100">
            <a:solidFill>
              <a:schemeClr val="accent2"/>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FFFFFF"/>
                </a:solidFill>
              </a:rPr>
              <a:t>$150</a:t>
            </a:r>
          </a:p>
          <a:p>
            <a:pPr algn="ctr"/>
            <a:r>
              <a:rPr lang="en-US" sz="1200" b="1" dirty="0" smtClean="0">
                <a:solidFill>
                  <a:srgbClr val="FFFFFF"/>
                </a:solidFill>
              </a:rPr>
              <a:t>billion</a:t>
            </a:r>
            <a:endParaRPr lang="en-US" sz="1200" b="1" dirty="0">
              <a:solidFill>
                <a:srgbClr val="FFFFFF"/>
              </a:solidFill>
            </a:endParaRPr>
          </a:p>
        </p:txBody>
      </p:sp>
      <p:sp>
        <p:nvSpPr>
          <p:cNvPr id="26" name="Rectangular Callout 25"/>
          <p:cNvSpPr/>
          <p:nvPr/>
        </p:nvSpPr>
        <p:spPr>
          <a:xfrm>
            <a:off x="5640049" y="2146169"/>
            <a:ext cx="3237249" cy="934486"/>
          </a:xfrm>
          <a:prstGeom prst="wedgeRectCallout">
            <a:avLst>
              <a:gd name="adj1" fmla="val 19652"/>
              <a:gd name="adj2" fmla="val 9172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spcAft>
                <a:spcPts val="600"/>
              </a:spcAft>
            </a:pPr>
            <a:r>
              <a:rPr lang="en-CA" sz="1400" dirty="0">
                <a:solidFill>
                  <a:srgbClr val="333333"/>
                </a:solidFill>
                <a:ea typeface="Calibri" panose="020F0502020204030204" pitchFamily="34" charset="0"/>
                <a:cs typeface="Arial" panose="020B0604020202020204" pitchFamily="34" charset="0"/>
              </a:rPr>
              <a:t>The US economy loses as much as $150 billion per year due to failed IT projects.</a:t>
            </a:r>
          </a:p>
        </p:txBody>
      </p:sp>
      <p:sp>
        <p:nvSpPr>
          <p:cNvPr id="6" name="Rectangle 5"/>
          <p:cNvSpPr/>
          <p:nvPr/>
        </p:nvSpPr>
        <p:spPr>
          <a:xfrm>
            <a:off x="7812262" y="2798397"/>
            <a:ext cx="995676" cy="230832"/>
          </a:xfrm>
          <a:prstGeom prst="rect">
            <a:avLst/>
          </a:prstGeom>
        </p:spPr>
        <p:txBody>
          <a:bodyPr wrap="square">
            <a:spAutoFit/>
          </a:bodyPr>
          <a:lstStyle/>
          <a:p>
            <a:pPr algn="r" fontAlgn="base">
              <a:spcBef>
                <a:spcPct val="0"/>
              </a:spcBef>
              <a:spcAft>
                <a:spcPct val="0"/>
              </a:spcAft>
            </a:pPr>
            <a:r>
              <a:rPr lang="en-CA" sz="900" dirty="0" smtClean="0">
                <a:solidFill>
                  <a:srgbClr val="333333"/>
                </a:solidFill>
              </a:rPr>
              <a:t>– Gallup</a:t>
            </a:r>
            <a:endParaRPr lang="en-CA" sz="900" dirty="0">
              <a:solidFill>
                <a:srgbClr val="333333"/>
              </a:solidFill>
            </a:endParaRPr>
          </a:p>
        </p:txBody>
      </p:sp>
      <p:grpSp>
        <p:nvGrpSpPr>
          <p:cNvPr id="17" name="Group 16"/>
          <p:cNvGrpSpPr/>
          <p:nvPr/>
        </p:nvGrpSpPr>
        <p:grpSpPr>
          <a:xfrm>
            <a:off x="0" y="6432138"/>
            <a:ext cx="9144000" cy="437555"/>
            <a:chOff x="0" y="6422955"/>
            <a:chExt cx="9144000" cy="437555"/>
          </a:xfrm>
        </p:grpSpPr>
        <p:pic>
          <p:nvPicPr>
            <p:cNvPr id="19"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20" name="Picture 19"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30574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C54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software industry has mostly missed the mark when it comes to addressing portfolio management challenges</a:t>
            </a:r>
            <a:endParaRPr lang="en-CA" dirty="0"/>
          </a:p>
        </p:txBody>
      </p:sp>
      <p:pic>
        <p:nvPicPr>
          <p:cNvPr id="13" name="Picture 1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1124331"/>
            <a:ext cx="4937760" cy="4295823"/>
          </a:xfrm>
          <a:prstGeom prst="rect">
            <a:avLst/>
          </a:prstGeom>
          <a:solidFill>
            <a:srgbClr val="909EA8"/>
          </a:solidFill>
        </p:spPr>
      </p:pic>
      <p:sp>
        <p:nvSpPr>
          <p:cNvPr id="3" name="Rectangle 2"/>
          <p:cNvSpPr/>
          <p:nvPr/>
        </p:nvSpPr>
        <p:spPr>
          <a:xfrm>
            <a:off x="3425951" y="1305417"/>
            <a:ext cx="5451348" cy="3321447"/>
          </a:xfrm>
          <a:prstGeom prst="rect">
            <a:avLst/>
          </a:prstGeom>
          <a:solidFill>
            <a:schemeClr val="bg1">
              <a:alpha val="79000"/>
            </a:schemeClr>
          </a:solidFill>
          <a:ln w="82550">
            <a:solidFill>
              <a:srgbClr val="3C5466"/>
            </a:solidFill>
          </a:ln>
          <a:effectLst>
            <a:outerShdw blurRad="50800" dist="38100" dir="2700000" algn="tl" rotWithShape="0">
              <a:prstClr val="black">
                <a:alpha val="40000"/>
              </a:prstClr>
            </a:outerShdw>
          </a:effectLst>
        </p:spPr>
        <p:txBody>
          <a:bodyPr wrap="square" lIns="504000" rIns="324000" anchor="ctr">
            <a:noAutofit/>
          </a:bodyPr>
          <a:lstStyle/>
          <a:p>
            <a:pPr>
              <a:spcAft>
                <a:spcPts val="600"/>
              </a:spcAft>
            </a:pPr>
            <a:r>
              <a:rPr lang="en-CA" sz="1600" i="1" dirty="0">
                <a:solidFill>
                  <a:srgbClr val="333333"/>
                </a:solidFill>
                <a:latin typeface="Georgia"/>
              </a:rPr>
              <a:t>[M]any vendors entered the portfolio space by augmenting their existing project management tools, [so] it should not be surprising that so many PPM tools provide strong project management features even though they may lack portfolio optimization capability. </a:t>
            </a:r>
          </a:p>
          <a:p>
            <a:pPr>
              <a:spcAft>
                <a:spcPts val="600"/>
              </a:spcAft>
            </a:pPr>
            <a:r>
              <a:rPr lang="en-CA" sz="1600" i="1" dirty="0">
                <a:solidFill>
                  <a:srgbClr val="333333"/>
                </a:solidFill>
                <a:latin typeface="Georgia"/>
              </a:rPr>
              <a:t>An industry insider put it this way, </a:t>
            </a:r>
            <a:r>
              <a:rPr lang="en-CA" sz="1600" i="1" dirty="0" smtClean="0">
                <a:solidFill>
                  <a:srgbClr val="333333"/>
                </a:solidFill>
                <a:latin typeface="Georgia"/>
              </a:rPr>
              <a:t>‘As </a:t>
            </a:r>
            <a:r>
              <a:rPr lang="en-CA" sz="1600" i="1" dirty="0">
                <a:solidFill>
                  <a:srgbClr val="333333"/>
                </a:solidFill>
                <a:latin typeface="Georgia"/>
              </a:rPr>
              <a:t>interpreted by the software industry today, PPM is about managing the execution of project work after the decision is made to do the work</a:t>
            </a:r>
            <a:r>
              <a:rPr lang="en-CA" sz="1600" i="1" dirty="0" smtClean="0">
                <a:solidFill>
                  <a:srgbClr val="333333"/>
                </a:solidFill>
                <a:latin typeface="Georgia"/>
              </a:rPr>
              <a:t>.’ </a:t>
            </a:r>
            <a:endParaRPr lang="en-CA" sz="1600" i="1" dirty="0">
              <a:solidFill>
                <a:srgbClr val="333333"/>
              </a:solidFill>
              <a:latin typeface="Georgia"/>
            </a:endParaRPr>
          </a:p>
          <a:p>
            <a:pPr algn="r">
              <a:spcAft>
                <a:spcPts val="600"/>
              </a:spcAft>
            </a:pPr>
            <a:r>
              <a:rPr lang="en-CA" sz="1400" dirty="0" smtClean="0">
                <a:solidFill>
                  <a:srgbClr val="333333"/>
                </a:solidFill>
              </a:rPr>
              <a:t>– Merkhofer</a:t>
            </a:r>
            <a:endParaRPr lang="en-CA" sz="1400" dirty="0">
              <a:solidFill>
                <a:srgbClr val="333333"/>
              </a:solidFill>
            </a:endParaRPr>
          </a:p>
        </p:txBody>
      </p:sp>
      <p:pic>
        <p:nvPicPr>
          <p:cNvPr id="10" name="Picture 108"/>
          <p:cNvPicPr>
            <a:picLocks noChangeAspect="1"/>
          </p:cNvPicPr>
          <p:nvPr/>
        </p:nvPicPr>
        <p:blipFill>
          <a:blip r:embed="rId3"/>
          <a:stretch>
            <a:fillRect/>
          </a:stretch>
        </p:blipFill>
        <p:spPr>
          <a:xfrm>
            <a:off x="3384103" y="1406436"/>
            <a:ext cx="627886" cy="454216"/>
          </a:xfrm>
          <a:prstGeom prst="rect">
            <a:avLst/>
          </a:prstGeom>
        </p:spPr>
      </p:pic>
      <p:grpSp>
        <p:nvGrpSpPr>
          <p:cNvPr id="6" name="Group 3"/>
          <p:cNvGrpSpPr/>
          <p:nvPr/>
        </p:nvGrpSpPr>
        <p:grpSpPr>
          <a:xfrm>
            <a:off x="415574" y="4982132"/>
            <a:ext cx="4331018" cy="1050213"/>
            <a:chOff x="518348" y="4981019"/>
            <a:chExt cx="4331018" cy="1050213"/>
          </a:xfrm>
          <a:effectLst>
            <a:outerShdw blurRad="50800" dist="38100" dir="2700000" algn="tl" rotWithShape="0">
              <a:prstClr val="black">
                <a:alpha val="40000"/>
              </a:prstClr>
            </a:outerShdw>
          </a:effectLst>
        </p:grpSpPr>
        <p:sp>
          <p:nvSpPr>
            <p:cNvPr id="14" name="Rectangle 4"/>
            <p:cNvSpPr/>
            <p:nvPr/>
          </p:nvSpPr>
          <p:spPr>
            <a:xfrm>
              <a:off x="518348" y="4981019"/>
              <a:ext cx="4331018" cy="1050213"/>
            </a:xfrm>
            <a:prstGeom prst="rect">
              <a:avLst/>
            </a:prstGeom>
            <a:solidFill>
              <a:schemeClr val="bg1">
                <a:lumMod val="95000"/>
              </a:schemeClr>
            </a:solid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marL="741363" fontAlgn="base">
                <a:spcBef>
                  <a:spcPct val="0"/>
                </a:spcBef>
                <a:spcAft>
                  <a:spcPct val="0"/>
                </a:spcAft>
                <a:tabLst>
                  <a:tab pos="712788" algn="l"/>
                </a:tabLst>
              </a:pPr>
              <a:r>
                <a:rPr lang="en-CA" sz="1400" b="1" dirty="0">
                  <a:solidFill>
                    <a:srgbClr val="333333"/>
                  </a:solidFill>
                </a:rPr>
                <a:t>Forty-seven percent </a:t>
              </a:r>
              <a:r>
                <a:rPr lang="en-CA" sz="1400" dirty="0">
                  <a:solidFill>
                    <a:srgbClr val="333333"/>
                  </a:solidFill>
                </a:rPr>
                <a:t>of unsuccessful projects are impacted by poor decision making.</a:t>
              </a:r>
            </a:p>
          </p:txBody>
        </p:sp>
        <p:sp>
          <p:nvSpPr>
            <p:cNvPr id="20" name="Rectangle 6"/>
            <p:cNvSpPr/>
            <p:nvPr/>
          </p:nvSpPr>
          <p:spPr>
            <a:xfrm>
              <a:off x="518348" y="4981019"/>
              <a:ext cx="679516" cy="1050213"/>
            </a:xfrm>
            <a:prstGeom prst="rect">
              <a:avLst/>
            </a:prstGeom>
            <a:solidFill>
              <a:schemeClr val="accent2"/>
            </a:solid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rIns="0" bIns="46800" rtlCol="0" anchor="ctr" anchorCtr="0"/>
            <a:lstStyle/>
            <a:p>
              <a:pPr algn="ctr" fontAlgn="base">
                <a:spcBef>
                  <a:spcPct val="0"/>
                </a:spcBef>
                <a:spcAft>
                  <a:spcPct val="0"/>
                </a:spcAft>
                <a:tabLst>
                  <a:tab pos="712788" algn="l"/>
                </a:tabLst>
              </a:pPr>
              <a:r>
                <a:rPr lang="en-CA" sz="3200" b="1" dirty="0">
                  <a:solidFill>
                    <a:srgbClr val="FFFFFF"/>
                  </a:solidFill>
                </a:rPr>
                <a:t>47%</a:t>
              </a:r>
            </a:p>
          </p:txBody>
        </p:sp>
        <p:sp>
          <p:nvSpPr>
            <p:cNvPr id="24" name="TextBox 21"/>
            <p:cNvSpPr txBox="1"/>
            <p:nvPr/>
          </p:nvSpPr>
          <p:spPr>
            <a:xfrm>
              <a:off x="3791051" y="5727419"/>
              <a:ext cx="899158" cy="230832"/>
            </a:xfrm>
            <a:prstGeom prst="rect">
              <a:avLst/>
            </a:prstGeom>
            <a:noFill/>
          </p:spPr>
          <p:txBody>
            <a:bodyPr wrap="square" rtlCol="0">
              <a:spAutoFit/>
            </a:bodyPr>
            <a:lstStyle/>
            <a:p>
              <a:pPr algn="r"/>
              <a:r>
                <a:rPr lang="en-CA" sz="900" dirty="0">
                  <a:solidFill>
                    <a:srgbClr val="333333"/>
                  </a:solidFill>
                </a:rPr>
                <a:t>– </a:t>
              </a:r>
              <a:r>
                <a:rPr lang="en-CA" sz="900" dirty="0" smtClean="0">
                  <a:solidFill>
                    <a:srgbClr val="333333"/>
                  </a:solidFill>
                </a:rPr>
                <a:t>PMI, 2015</a:t>
              </a:r>
              <a:endParaRPr lang="en-CA" sz="1200" dirty="0">
                <a:solidFill>
                  <a:srgbClr val="333333"/>
                </a:solidFill>
              </a:endParaRPr>
            </a:p>
          </p:txBody>
        </p:sp>
      </p:grpSp>
      <p:grpSp>
        <p:nvGrpSpPr>
          <p:cNvPr id="26" name="Group 26"/>
          <p:cNvGrpSpPr/>
          <p:nvPr/>
        </p:nvGrpSpPr>
        <p:grpSpPr>
          <a:xfrm>
            <a:off x="5120639" y="4798804"/>
            <a:ext cx="3582924" cy="1416867"/>
            <a:chOff x="5193979" y="4798806"/>
            <a:chExt cx="3582924" cy="1416867"/>
          </a:xfrm>
          <a:effectLst>
            <a:outerShdw blurRad="50800" dist="38100" dir="2700000" algn="tl" rotWithShape="0">
              <a:prstClr val="black">
                <a:alpha val="40000"/>
              </a:prstClr>
            </a:outerShdw>
          </a:effectLst>
        </p:grpSpPr>
        <p:sp>
          <p:nvSpPr>
            <p:cNvPr id="18" name="Rectangle 27"/>
            <p:cNvSpPr/>
            <p:nvPr/>
          </p:nvSpPr>
          <p:spPr>
            <a:xfrm>
              <a:off x="5193979" y="4798806"/>
              <a:ext cx="3582924" cy="1416867"/>
            </a:xfrm>
            <a:prstGeom prst="rect">
              <a:avLst/>
            </a:prstGeom>
            <a:solidFill>
              <a:schemeClr val="bg1">
                <a:lumMod val="95000"/>
              </a:schemeClr>
            </a:solid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marL="741363"/>
              <a:r>
                <a:rPr lang="en-CA" sz="1400" b="1" dirty="0">
                  <a:solidFill>
                    <a:srgbClr val="333333"/>
                  </a:solidFill>
                </a:rPr>
                <a:t>Seventy-six percent </a:t>
              </a:r>
              <a:r>
                <a:rPr lang="en-CA" sz="1400" dirty="0">
                  <a:solidFill>
                    <a:srgbClr val="333333"/>
                  </a:solidFill>
                </a:rPr>
                <a:t>of organizations say they have too many projects on the go and an ever-growing backlog of things to get to.</a:t>
              </a:r>
            </a:p>
          </p:txBody>
        </p:sp>
        <p:sp>
          <p:nvSpPr>
            <p:cNvPr id="21" name="Rectangle 28"/>
            <p:cNvSpPr/>
            <p:nvPr/>
          </p:nvSpPr>
          <p:spPr>
            <a:xfrm>
              <a:off x="5193979" y="4798806"/>
              <a:ext cx="679516" cy="1416867"/>
            </a:xfrm>
            <a:prstGeom prst="rect">
              <a:avLst/>
            </a:prstGeom>
            <a:solidFill>
              <a:schemeClr val="accent2"/>
            </a:solid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rIns="0" bIns="46800" rtlCol="0" anchor="ctr" anchorCtr="0"/>
            <a:lstStyle/>
            <a:p>
              <a:pPr algn="ctr" fontAlgn="base">
                <a:spcBef>
                  <a:spcPct val="0"/>
                </a:spcBef>
                <a:spcAft>
                  <a:spcPct val="0"/>
                </a:spcAft>
                <a:tabLst>
                  <a:tab pos="712788" algn="l"/>
                </a:tabLst>
              </a:pPr>
              <a:r>
                <a:rPr lang="en-CA" sz="3200" b="1" dirty="0">
                  <a:solidFill>
                    <a:srgbClr val="FFFFFF"/>
                  </a:solidFill>
                </a:rPr>
                <a:t>76%</a:t>
              </a:r>
            </a:p>
          </p:txBody>
        </p:sp>
        <p:sp>
          <p:nvSpPr>
            <p:cNvPr id="23" name="TextBox 29"/>
            <p:cNvSpPr txBox="1"/>
            <p:nvPr/>
          </p:nvSpPr>
          <p:spPr>
            <a:xfrm>
              <a:off x="7589520" y="5957409"/>
              <a:ext cx="1177607" cy="230832"/>
            </a:xfrm>
            <a:prstGeom prst="rect">
              <a:avLst/>
            </a:prstGeom>
            <a:noFill/>
          </p:spPr>
          <p:txBody>
            <a:bodyPr wrap="square" rtlCol="0">
              <a:spAutoFit/>
            </a:bodyPr>
            <a:lstStyle/>
            <a:p>
              <a:pPr algn="r"/>
              <a:r>
                <a:rPr lang="en-CA" sz="900" dirty="0">
                  <a:solidFill>
                    <a:srgbClr val="333333"/>
                  </a:solidFill>
                </a:rPr>
                <a:t>– Cooper</a:t>
              </a:r>
              <a:endParaRPr lang="en-CA" sz="1200" dirty="0">
                <a:solidFill>
                  <a:srgbClr val="333333"/>
                </a:solidFill>
              </a:endParaRPr>
            </a:p>
          </p:txBody>
        </p:sp>
      </p:grpSp>
      <p:pic>
        <p:nvPicPr>
          <p:cNvPr id="15" name="Picture 109"/>
          <p:cNvPicPr>
            <a:picLocks noChangeAspect="1"/>
          </p:cNvPicPr>
          <p:nvPr/>
        </p:nvPicPr>
        <p:blipFill>
          <a:blip r:embed="rId4"/>
          <a:stretch>
            <a:fillRect/>
          </a:stretch>
        </p:blipFill>
        <p:spPr>
          <a:xfrm>
            <a:off x="6912101" y="3775987"/>
            <a:ext cx="506950" cy="462593"/>
          </a:xfrm>
          <a:prstGeom prst="rect">
            <a:avLst/>
          </a:prstGeom>
        </p:spPr>
      </p:pic>
      <p:grpSp>
        <p:nvGrpSpPr>
          <p:cNvPr id="16" name="Group 15"/>
          <p:cNvGrpSpPr/>
          <p:nvPr/>
        </p:nvGrpSpPr>
        <p:grpSpPr>
          <a:xfrm>
            <a:off x="0" y="6432138"/>
            <a:ext cx="9144000" cy="437555"/>
            <a:chOff x="0" y="6422955"/>
            <a:chExt cx="9144000" cy="437555"/>
          </a:xfrm>
        </p:grpSpPr>
        <p:pic>
          <p:nvPicPr>
            <p:cNvPr id="17"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9" name="Picture 18"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973294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1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3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1_ITRG_Magnum">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5.xml><?xml version="1.0" encoding="utf-8"?>
<a:theme xmlns:a="http://schemas.openxmlformats.org/drawingml/2006/main" name="4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6.xml><?xml version="1.0" encoding="utf-8"?>
<a:theme xmlns:a="http://schemas.openxmlformats.org/drawingml/2006/main" name="6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7.xml><?xml version="1.0" encoding="utf-8"?>
<a:theme xmlns:a="http://schemas.openxmlformats.org/drawingml/2006/main" name="7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8.xml><?xml version="1.0" encoding="utf-8"?>
<a:theme xmlns:a="http://schemas.openxmlformats.org/drawingml/2006/main" name="8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9.xml><?xml version="1.0" encoding="utf-8"?>
<a:theme xmlns:a="http://schemas.openxmlformats.org/drawingml/2006/main" name="9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docProps/app.xml><?xml version="1.0" encoding="utf-8"?>
<Properties xmlns="http://schemas.openxmlformats.org/officeDocument/2006/extended-properties" xmlns:vt="http://schemas.openxmlformats.org/officeDocument/2006/docPropsVTypes">
  <Template/>
  <TotalTime>0</TotalTime>
  <Words>1948</Words>
  <Application>Microsoft Office PowerPoint</Application>
  <PresentationFormat>On-screen Show (4:3)</PresentationFormat>
  <Paragraphs>151</Paragraphs>
  <Slides>12</Slides>
  <Notes>8</Notes>
  <HiddenSlides>0</HiddenSlides>
  <MMClips>0</MMClips>
  <ScaleCrop>false</ScaleCrop>
  <HeadingPairs>
    <vt:vector size="8" baseType="variant">
      <vt:variant>
        <vt:lpstr>Fonts Used</vt:lpstr>
      </vt:variant>
      <vt:variant>
        <vt:i4>4</vt:i4>
      </vt:variant>
      <vt:variant>
        <vt:lpstr>Theme</vt:lpstr>
      </vt:variant>
      <vt:variant>
        <vt:i4>9</vt:i4>
      </vt:variant>
      <vt:variant>
        <vt:lpstr>Slide Titles</vt:lpstr>
      </vt:variant>
      <vt:variant>
        <vt:i4>12</vt:i4>
      </vt:variant>
      <vt:variant>
        <vt:lpstr>Custom Shows</vt:lpstr>
      </vt:variant>
      <vt:variant>
        <vt:i4>1</vt:i4>
      </vt:variant>
    </vt:vector>
  </HeadingPairs>
  <TitlesOfParts>
    <vt:vector size="26" baseType="lpstr">
      <vt:lpstr>Calibri</vt:lpstr>
      <vt:lpstr>Georgia</vt:lpstr>
      <vt:lpstr>Arial</vt:lpstr>
      <vt:lpstr>Wingdings</vt:lpstr>
      <vt:lpstr>1_Theme1</vt:lpstr>
      <vt:lpstr>2_Theme1</vt:lpstr>
      <vt:lpstr>3_Theme1</vt:lpstr>
      <vt:lpstr>1_ITRG_Magnum</vt:lpstr>
      <vt:lpstr>4_Theme1</vt:lpstr>
      <vt:lpstr>6_Theme1</vt:lpstr>
      <vt:lpstr>7_Theme1</vt:lpstr>
      <vt:lpstr>8_Theme1</vt:lpstr>
      <vt:lpstr>9_Theme1</vt:lpstr>
      <vt:lpstr>PowerPoint Presentation</vt:lpstr>
      <vt:lpstr>PowerPoint Presentation</vt:lpstr>
      <vt:lpstr>Our understanding of the problem</vt:lpstr>
      <vt:lpstr>Executive summary</vt:lpstr>
      <vt:lpstr>Effective portfolio management requires unique portfolio management solutions</vt:lpstr>
      <vt:lpstr>Working without a PPM solution allows time and money to vanish without being accounted for</vt:lpstr>
      <vt:lpstr>The right PPM tool can help save time and money by improving project and portfolio outcomes</vt:lpstr>
      <vt:lpstr>Implementing the wrong PPM tool can be a costly mistake</vt:lpstr>
      <vt:lpstr>The software industry has mostly missed the mark when it comes to addressing portfolio management challenges</vt:lpstr>
      <vt:lpstr>Your PPM tool options are not limited to commercial offerings</vt:lpstr>
      <vt:lpstr>PPM solutions succeed when they help to plan and manage the whole, not just individual parts</vt:lpstr>
      <vt:lpstr>Info-Tech Research Group Helps IT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2017-03-31T15:38:11Z</dcterms:created>
  <dcterms:modified xsi:type="dcterms:W3CDTF">2017-03-31T19:29:47Z</dcterms:modified>
</cp:coreProperties>
</file>