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61" r:id="rId1"/>
  </p:sldMasterIdLst>
  <p:notesMasterIdLst>
    <p:notesMasterId r:id="rId14"/>
  </p:notesMasterIdLst>
  <p:handoutMasterIdLst>
    <p:handoutMasterId r:id="rId15"/>
  </p:handoutMasterIdLst>
  <p:sldIdLst>
    <p:sldId id="256" r:id="rId2"/>
    <p:sldId id="292" r:id="rId3"/>
    <p:sldId id="420" r:id="rId4"/>
    <p:sldId id="289" r:id="rId5"/>
    <p:sldId id="357" r:id="rId6"/>
    <p:sldId id="411" r:id="rId7"/>
    <p:sldId id="355" r:id="rId8"/>
    <p:sldId id="356" r:id="rId9"/>
    <p:sldId id="358" r:id="rId10"/>
    <p:sldId id="359" r:id="rId11"/>
    <p:sldId id="417" r:id="rId12"/>
    <p:sldId id="422"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1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CC9900"/>
    <a:srgbClr val="CCCC00"/>
    <a:srgbClr val="7FAC85"/>
    <a:srgbClr val="2576B7"/>
    <a:srgbClr val="CECECE"/>
    <a:srgbClr val="ADB7C3"/>
    <a:srgbClr val="243F54"/>
    <a:srgbClr val="998F57"/>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73149" autoAdjust="0"/>
  </p:normalViewPr>
  <p:slideViewPr>
    <p:cSldViewPr snapToObjects="1">
      <p:cViewPr>
        <p:scale>
          <a:sx n="100" d="100"/>
          <a:sy n="100" d="100"/>
        </p:scale>
        <p:origin x="1734" y="7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EE734-9C58-47E3-A3C3-4C193B0BC332}" type="doc">
      <dgm:prSet loTypeId="urn:microsoft.com/office/officeart/2005/8/layout/process4" loCatId="process" qsTypeId="urn:microsoft.com/office/officeart/2005/8/quickstyle/simple4" qsCatId="simple" csTypeId="urn:microsoft.com/office/officeart/2005/8/colors/accent1_5" csCatId="accent1" phldr="1"/>
      <dgm:spPr/>
      <dgm:t>
        <a:bodyPr/>
        <a:lstStyle/>
        <a:p>
          <a:endParaRPr lang="en-US"/>
        </a:p>
      </dgm:t>
    </dgm:pt>
    <dgm:pt modelId="{A019618E-7DB7-4534-8428-6A905B421AF1}">
      <dgm:prSet phldrT="[Text]"/>
      <dgm:spPr/>
      <dgm:t>
        <a:bodyPr/>
        <a:lstStyle/>
        <a:p>
          <a:r>
            <a:rPr lang="en-CA" dirty="0" smtClean="0">
              <a:effectLst/>
            </a:rPr>
            <a:t>Section 1: Assess Your Fit and Readiness for Big Data</a:t>
          </a:r>
          <a:endParaRPr lang="en-US" dirty="0">
            <a:effectLst/>
          </a:endParaRPr>
        </a:p>
      </dgm:t>
    </dgm:pt>
    <dgm:pt modelId="{D56A7F18-0E6F-4D26-A8C2-C901CE91F1AD}" type="parTrans" cxnId="{9CD33D7E-4FE3-43DC-A856-F1B23E9D04C9}">
      <dgm:prSet/>
      <dgm:spPr/>
      <dgm:t>
        <a:bodyPr/>
        <a:lstStyle/>
        <a:p>
          <a:endParaRPr lang="en-US"/>
        </a:p>
      </dgm:t>
    </dgm:pt>
    <dgm:pt modelId="{416554C4-EED8-4F8C-A658-73C43E0A32D9}" type="sibTrans" cxnId="{9CD33D7E-4FE3-43DC-A856-F1B23E9D04C9}">
      <dgm:prSet/>
      <dgm:spPr/>
      <dgm:t>
        <a:bodyPr/>
        <a:lstStyle/>
        <a:p>
          <a:endParaRPr lang="en-US"/>
        </a:p>
      </dgm:t>
    </dgm:pt>
    <dgm:pt modelId="{1735E8A4-8AEF-4FCA-BD91-BFE2037B3EB1}">
      <dgm:prSet phldrT="[Text]"/>
      <dgm:spPr/>
      <dgm:t>
        <a:bodyPr/>
        <a:lstStyle/>
        <a:p>
          <a:r>
            <a:rPr lang="en-US" dirty="0" smtClean="0"/>
            <a:t>Assess your data analytics stack</a:t>
          </a:r>
          <a:endParaRPr lang="en-US" dirty="0"/>
        </a:p>
      </dgm:t>
    </dgm:pt>
    <dgm:pt modelId="{C910276C-EB60-41FF-B525-284E2C33FAF4}" type="parTrans" cxnId="{DF6C0FA6-21F3-4ADE-B4A9-75F80B336E3E}">
      <dgm:prSet/>
      <dgm:spPr/>
      <dgm:t>
        <a:bodyPr/>
        <a:lstStyle/>
        <a:p>
          <a:endParaRPr lang="en-US"/>
        </a:p>
      </dgm:t>
    </dgm:pt>
    <dgm:pt modelId="{D3E2F6B7-B850-42AD-BC62-DAF4E9271D44}" type="sibTrans" cxnId="{DF6C0FA6-21F3-4ADE-B4A9-75F80B336E3E}">
      <dgm:prSet/>
      <dgm:spPr/>
      <dgm:t>
        <a:bodyPr/>
        <a:lstStyle/>
        <a:p>
          <a:endParaRPr lang="en-US"/>
        </a:p>
      </dgm:t>
    </dgm:pt>
    <dgm:pt modelId="{07AAB147-A699-49B1-A3AF-3A4158BCADF5}">
      <dgm:prSet phldrT="[Text]"/>
      <dgm:spPr/>
      <dgm:t>
        <a:bodyPr/>
        <a:lstStyle/>
        <a:p>
          <a:r>
            <a:rPr lang="en-US" dirty="0" smtClean="0"/>
            <a:t>Evaluate the state of your development process and dev toolset</a:t>
          </a:r>
          <a:endParaRPr lang="en-US" dirty="0"/>
        </a:p>
      </dgm:t>
    </dgm:pt>
    <dgm:pt modelId="{7A31936B-4711-42BC-9A7F-1FD7B14FAACB}" type="parTrans" cxnId="{92B161F7-2825-4B0D-86EC-DEB72846C5DC}">
      <dgm:prSet/>
      <dgm:spPr/>
      <dgm:t>
        <a:bodyPr/>
        <a:lstStyle/>
        <a:p>
          <a:endParaRPr lang="en-US"/>
        </a:p>
      </dgm:t>
    </dgm:pt>
    <dgm:pt modelId="{1E123608-401C-403A-8226-6C66C43BDBF4}" type="sibTrans" cxnId="{92B161F7-2825-4B0D-86EC-DEB72846C5DC}">
      <dgm:prSet/>
      <dgm:spPr/>
      <dgm:t>
        <a:bodyPr/>
        <a:lstStyle/>
        <a:p>
          <a:endParaRPr lang="en-US"/>
        </a:p>
      </dgm:t>
    </dgm:pt>
    <dgm:pt modelId="{38822945-FE93-4297-8682-C665EC0E287F}">
      <dgm:prSet phldrT="[Text]"/>
      <dgm:spPr/>
      <dgm:t>
        <a:bodyPr/>
        <a:lstStyle/>
        <a:p>
          <a:r>
            <a:rPr lang="en-US" dirty="0" smtClean="0"/>
            <a:t>Section 2: Build Your Project Team</a:t>
          </a:r>
          <a:endParaRPr lang="en-US" dirty="0"/>
        </a:p>
      </dgm:t>
    </dgm:pt>
    <dgm:pt modelId="{C9FEAA2B-FD9F-4086-84D3-2A6BEB7218A8}" type="parTrans" cxnId="{D308CA26-05E5-44FD-8C87-33BDAFE9F580}">
      <dgm:prSet/>
      <dgm:spPr/>
      <dgm:t>
        <a:bodyPr/>
        <a:lstStyle/>
        <a:p>
          <a:endParaRPr lang="en-US"/>
        </a:p>
      </dgm:t>
    </dgm:pt>
    <dgm:pt modelId="{B5EA79A4-5EBE-4A15-818F-DA06EF364F89}" type="sibTrans" cxnId="{D308CA26-05E5-44FD-8C87-33BDAFE9F580}">
      <dgm:prSet/>
      <dgm:spPr/>
      <dgm:t>
        <a:bodyPr/>
        <a:lstStyle/>
        <a:p>
          <a:endParaRPr lang="en-US"/>
        </a:p>
      </dgm:t>
    </dgm:pt>
    <dgm:pt modelId="{0461C30B-09E1-47B8-A1DB-601D92CE53B7}">
      <dgm:prSet phldrT="[Text]"/>
      <dgm:spPr/>
      <dgm:t>
        <a:bodyPr/>
        <a:lstStyle/>
        <a:p>
          <a:r>
            <a:rPr lang="en-US" dirty="0" smtClean="0"/>
            <a:t>Identify the project roles and responsibilities</a:t>
          </a:r>
          <a:endParaRPr lang="en-US" dirty="0"/>
        </a:p>
      </dgm:t>
    </dgm:pt>
    <dgm:pt modelId="{C54DD84C-EFDB-474B-9D42-90BA1BF185B6}" type="parTrans" cxnId="{F59F4D9F-AB24-406A-AAB3-BA3BE2C36470}">
      <dgm:prSet/>
      <dgm:spPr/>
      <dgm:t>
        <a:bodyPr/>
        <a:lstStyle/>
        <a:p>
          <a:endParaRPr lang="en-US"/>
        </a:p>
      </dgm:t>
    </dgm:pt>
    <dgm:pt modelId="{0BDE344F-D222-4442-A2E0-DEFA4D7DCD27}" type="sibTrans" cxnId="{F59F4D9F-AB24-406A-AAB3-BA3BE2C36470}">
      <dgm:prSet/>
      <dgm:spPr/>
      <dgm:t>
        <a:bodyPr/>
        <a:lstStyle/>
        <a:p>
          <a:endParaRPr lang="en-US"/>
        </a:p>
      </dgm:t>
    </dgm:pt>
    <dgm:pt modelId="{4E972926-FDEE-477D-929A-ED3C6F229899}">
      <dgm:prSet phldrT="[Text]"/>
      <dgm:spPr/>
      <dgm:t>
        <a:bodyPr/>
        <a:lstStyle/>
        <a:p>
          <a:r>
            <a:rPr lang="en-US" dirty="0" smtClean="0"/>
            <a:t>Realize the skills gaps</a:t>
          </a:r>
          <a:endParaRPr lang="en-US" dirty="0"/>
        </a:p>
      </dgm:t>
    </dgm:pt>
    <dgm:pt modelId="{A0C2DBD9-3BF9-4626-BC10-AA74017AEDFC}" type="parTrans" cxnId="{83A64AEA-1716-48BA-B531-9A82B80EAE0B}">
      <dgm:prSet/>
      <dgm:spPr/>
      <dgm:t>
        <a:bodyPr/>
        <a:lstStyle/>
        <a:p>
          <a:endParaRPr lang="en-US"/>
        </a:p>
      </dgm:t>
    </dgm:pt>
    <dgm:pt modelId="{786F6F94-D30D-4308-AC36-749939252805}" type="sibTrans" cxnId="{83A64AEA-1716-48BA-B531-9A82B80EAE0B}">
      <dgm:prSet/>
      <dgm:spPr/>
      <dgm:t>
        <a:bodyPr/>
        <a:lstStyle/>
        <a:p>
          <a:endParaRPr lang="en-US"/>
        </a:p>
      </dgm:t>
    </dgm:pt>
    <dgm:pt modelId="{9B13124E-C194-4954-BD4C-13C46AF96ECB}">
      <dgm:prSet phldrT="[Text]"/>
      <dgm:spPr/>
      <dgm:t>
        <a:bodyPr/>
        <a:lstStyle/>
        <a:p>
          <a:r>
            <a:rPr lang="en-US" dirty="0" smtClean="0"/>
            <a:t>Section 3: Roll Out Your Hadoop Pilot</a:t>
          </a:r>
          <a:endParaRPr lang="en-US" dirty="0"/>
        </a:p>
      </dgm:t>
    </dgm:pt>
    <dgm:pt modelId="{8AD90759-B9C7-4F05-9E93-041367EFC104}" type="parTrans" cxnId="{9C3CAF07-65AB-49C6-88B9-2969AE041BE7}">
      <dgm:prSet/>
      <dgm:spPr/>
      <dgm:t>
        <a:bodyPr/>
        <a:lstStyle/>
        <a:p>
          <a:endParaRPr lang="en-US"/>
        </a:p>
      </dgm:t>
    </dgm:pt>
    <dgm:pt modelId="{7A855BC9-6AE1-4578-B068-EC84E1D2F461}" type="sibTrans" cxnId="{9C3CAF07-65AB-49C6-88B9-2969AE041BE7}">
      <dgm:prSet/>
      <dgm:spPr/>
      <dgm:t>
        <a:bodyPr/>
        <a:lstStyle/>
        <a:p>
          <a:endParaRPr lang="en-US"/>
        </a:p>
      </dgm:t>
    </dgm:pt>
    <dgm:pt modelId="{FEA88276-51FF-41DE-BCD1-3CD049373EDF}">
      <dgm:prSet phldrT="[Text]"/>
      <dgm:spPr/>
      <dgm:t>
        <a:bodyPr/>
        <a:lstStyle/>
        <a:p>
          <a:r>
            <a:rPr lang="en-US" dirty="0" smtClean="0"/>
            <a:t>Design, install, and build your pilot Hadoop stack</a:t>
          </a:r>
          <a:endParaRPr lang="en-US" dirty="0"/>
        </a:p>
      </dgm:t>
    </dgm:pt>
    <dgm:pt modelId="{0CE62185-0F11-4B4B-A5F3-B5164A8FD975}" type="parTrans" cxnId="{F9C808CF-0489-4FCF-8497-7EC00DDE605C}">
      <dgm:prSet/>
      <dgm:spPr/>
      <dgm:t>
        <a:bodyPr/>
        <a:lstStyle/>
        <a:p>
          <a:endParaRPr lang="en-US"/>
        </a:p>
      </dgm:t>
    </dgm:pt>
    <dgm:pt modelId="{19DB0704-0D19-4383-8484-F4E1B3B1421E}" type="sibTrans" cxnId="{F9C808CF-0489-4FCF-8497-7EC00DDE605C}">
      <dgm:prSet/>
      <dgm:spPr/>
      <dgm:t>
        <a:bodyPr/>
        <a:lstStyle/>
        <a:p>
          <a:endParaRPr lang="en-US"/>
        </a:p>
      </dgm:t>
    </dgm:pt>
    <dgm:pt modelId="{D978E9C6-2047-4A07-8609-E185BB9899D1}">
      <dgm:prSet phldrT="[Text]"/>
      <dgm:spPr/>
      <dgm:t>
        <a:bodyPr/>
        <a:lstStyle/>
        <a:p>
          <a:r>
            <a:rPr lang="en-US" dirty="0" smtClean="0"/>
            <a:t>Test and validate your Hadoop execution</a:t>
          </a:r>
          <a:endParaRPr lang="en-US" dirty="0"/>
        </a:p>
      </dgm:t>
    </dgm:pt>
    <dgm:pt modelId="{B5DE098D-8CD6-408E-84CF-793004159EE4}" type="parTrans" cxnId="{96041450-D4BF-4F4C-BEA6-72D322FF4088}">
      <dgm:prSet/>
      <dgm:spPr/>
      <dgm:t>
        <a:bodyPr/>
        <a:lstStyle/>
        <a:p>
          <a:endParaRPr lang="en-US"/>
        </a:p>
      </dgm:t>
    </dgm:pt>
    <dgm:pt modelId="{4A606A9D-5F71-47F1-9F33-FBF20A0739AB}" type="sibTrans" cxnId="{96041450-D4BF-4F4C-BEA6-72D322FF4088}">
      <dgm:prSet/>
      <dgm:spPr/>
      <dgm:t>
        <a:bodyPr/>
        <a:lstStyle/>
        <a:p>
          <a:endParaRPr lang="en-US"/>
        </a:p>
      </dgm:t>
    </dgm:pt>
    <dgm:pt modelId="{F27817D6-EED3-47DF-AE80-64B554DDF3C4}">
      <dgm:prSet phldrT="[Text]"/>
      <dgm:spPr/>
      <dgm:t>
        <a:bodyPr/>
        <a:lstStyle/>
        <a:p>
          <a:r>
            <a:rPr lang="en-US" dirty="0" smtClean="0"/>
            <a:t>Section 4: Roll Out Hadoop in Your Organization</a:t>
          </a:r>
          <a:endParaRPr lang="en-US" dirty="0"/>
        </a:p>
      </dgm:t>
    </dgm:pt>
    <dgm:pt modelId="{3045E438-6ADC-4E40-B97A-6CEE3B5E80B8}" type="parTrans" cxnId="{5B030470-63F4-427E-8928-1AC3F4D72E7D}">
      <dgm:prSet/>
      <dgm:spPr/>
      <dgm:t>
        <a:bodyPr/>
        <a:lstStyle/>
        <a:p>
          <a:endParaRPr lang="en-US"/>
        </a:p>
      </dgm:t>
    </dgm:pt>
    <dgm:pt modelId="{12CC529A-2BE6-4E00-89CF-5DC1366FB102}" type="sibTrans" cxnId="{5B030470-63F4-427E-8928-1AC3F4D72E7D}">
      <dgm:prSet/>
      <dgm:spPr/>
      <dgm:t>
        <a:bodyPr/>
        <a:lstStyle/>
        <a:p>
          <a:endParaRPr lang="en-US"/>
        </a:p>
      </dgm:t>
    </dgm:pt>
    <dgm:pt modelId="{EEAA906E-ED0F-49B7-B58D-8F61173C24A3}">
      <dgm:prSet phldrT="[Text]"/>
      <dgm:spPr/>
      <dgm:t>
        <a:bodyPr/>
        <a:lstStyle/>
        <a:p>
          <a:r>
            <a:rPr lang="en-US" dirty="0" smtClean="0"/>
            <a:t>Establish instrumentation points</a:t>
          </a:r>
          <a:endParaRPr lang="en-US" dirty="0"/>
        </a:p>
      </dgm:t>
    </dgm:pt>
    <dgm:pt modelId="{1FCB924B-8983-42A7-98E1-F53895466E1F}" type="parTrans" cxnId="{69D8FFCF-F57A-4046-B5D4-01E64DE87AA8}">
      <dgm:prSet/>
      <dgm:spPr/>
      <dgm:t>
        <a:bodyPr/>
        <a:lstStyle/>
        <a:p>
          <a:endParaRPr lang="en-US"/>
        </a:p>
      </dgm:t>
    </dgm:pt>
    <dgm:pt modelId="{A6B3C6E8-E390-407B-941A-6AE08251367E}" type="sibTrans" cxnId="{69D8FFCF-F57A-4046-B5D4-01E64DE87AA8}">
      <dgm:prSet/>
      <dgm:spPr/>
      <dgm:t>
        <a:bodyPr/>
        <a:lstStyle/>
        <a:p>
          <a:endParaRPr lang="en-US"/>
        </a:p>
      </dgm:t>
    </dgm:pt>
    <dgm:pt modelId="{9BDBE392-B0A2-4EE5-A512-60F8F5589593}">
      <dgm:prSet phldrT="[Text]"/>
      <dgm:spPr/>
      <dgm:t>
        <a:bodyPr/>
        <a:lstStyle/>
        <a:p>
          <a:r>
            <a:rPr lang="en-US" dirty="0" smtClean="0"/>
            <a:t>Optimize and roll out your Hadoop stack</a:t>
          </a:r>
          <a:endParaRPr lang="en-US" dirty="0"/>
        </a:p>
      </dgm:t>
    </dgm:pt>
    <dgm:pt modelId="{99EFA69C-6B83-4098-B7F2-EF2F4C722529}" type="parTrans" cxnId="{DDD74E98-00AF-4C9B-BC6D-DC12E3FAAD8B}">
      <dgm:prSet/>
      <dgm:spPr/>
      <dgm:t>
        <a:bodyPr/>
        <a:lstStyle/>
        <a:p>
          <a:endParaRPr lang="en-US"/>
        </a:p>
      </dgm:t>
    </dgm:pt>
    <dgm:pt modelId="{C2F0EF2C-3EF9-4CB8-81E6-49FF2BA3E82D}" type="sibTrans" cxnId="{DDD74E98-00AF-4C9B-BC6D-DC12E3FAAD8B}">
      <dgm:prSet/>
      <dgm:spPr/>
      <dgm:t>
        <a:bodyPr/>
        <a:lstStyle/>
        <a:p>
          <a:endParaRPr lang="en-US"/>
        </a:p>
      </dgm:t>
    </dgm:pt>
    <dgm:pt modelId="{6CF97FBA-25AA-43E0-BD04-EBC5C83B2D2D}">
      <dgm:prSet phldrT="[Text]"/>
      <dgm:spPr/>
      <dgm:t>
        <a:bodyPr/>
        <a:lstStyle/>
        <a:p>
          <a:r>
            <a:rPr lang="en-US" dirty="0" smtClean="0"/>
            <a:t>Apply lessons learned to other projects</a:t>
          </a:r>
          <a:endParaRPr lang="en-US" dirty="0"/>
        </a:p>
      </dgm:t>
    </dgm:pt>
    <dgm:pt modelId="{54E1E216-2A1D-4869-ABED-73534745E92F}" type="parTrans" cxnId="{8DABF865-A03C-4765-A798-243194B052D3}">
      <dgm:prSet/>
      <dgm:spPr/>
      <dgm:t>
        <a:bodyPr/>
        <a:lstStyle/>
        <a:p>
          <a:endParaRPr lang="en-US"/>
        </a:p>
      </dgm:t>
    </dgm:pt>
    <dgm:pt modelId="{D5CF96CD-BD6E-4958-A195-FC4FD8D85588}" type="sibTrans" cxnId="{8DABF865-A03C-4765-A798-243194B052D3}">
      <dgm:prSet/>
      <dgm:spPr/>
      <dgm:t>
        <a:bodyPr/>
        <a:lstStyle/>
        <a:p>
          <a:endParaRPr lang="en-US"/>
        </a:p>
      </dgm:t>
    </dgm:pt>
    <dgm:pt modelId="{D17F06C5-E00A-4C93-85F3-35E83037AEE0}" type="pres">
      <dgm:prSet presAssocID="{AAEEE734-9C58-47E3-A3C3-4C193B0BC332}" presName="Name0" presStyleCnt="0">
        <dgm:presLayoutVars>
          <dgm:dir/>
          <dgm:animLvl val="lvl"/>
          <dgm:resizeHandles val="exact"/>
        </dgm:presLayoutVars>
      </dgm:prSet>
      <dgm:spPr/>
      <dgm:t>
        <a:bodyPr/>
        <a:lstStyle/>
        <a:p>
          <a:endParaRPr lang="en-US"/>
        </a:p>
      </dgm:t>
    </dgm:pt>
    <dgm:pt modelId="{C8C7A395-F3A4-49DA-B2C7-E7CFC571D277}" type="pres">
      <dgm:prSet presAssocID="{F27817D6-EED3-47DF-AE80-64B554DDF3C4}" presName="boxAndChildren" presStyleCnt="0"/>
      <dgm:spPr/>
    </dgm:pt>
    <dgm:pt modelId="{31599BF6-69E2-4A23-8C7F-49F15B0C05BA}" type="pres">
      <dgm:prSet presAssocID="{F27817D6-EED3-47DF-AE80-64B554DDF3C4}" presName="parentTextBox" presStyleLbl="node1" presStyleIdx="0" presStyleCnt="4"/>
      <dgm:spPr/>
      <dgm:t>
        <a:bodyPr/>
        <a:lstStyle/>
        <a:p>
          <a:endParaRPr lang="en-US"/>
        </a:p>
      </dgm:t>
    </dgm:pt>
    <dgm:pt modelId="{2856D5E4-BFFE-430C-AAC7-C9179B4E8CA0}" type="pres">
      <dgm:prSet presAssocID="{F27817D6-EED3-47DF-AE80-64B554DDF3C4}" presName="entireBox" presStyleLbl="node1" presStyleIdx="0" presStyleCnt="4"/>
      <dgm:spPr/>
      <dgm:t>
        <a:bodyPr/>
        <a:lstStyle/>
        <a:p>
          <a:endParaRPr lang="en-US"/>
        </a:p>
      </dgm:t>
    </dgm:pt>
    <dgm:pt modelId="{6483D1E2-9A76-49CB-BFF6-4F32DF953FA4}" type="pres">
      <dgm:prSet presAssocID="{F27817D6-EED3-47DF-AE80-64B554DDF3C4}" presName="descendantBox" presStyleCnt="0"/>
      <dgm:spPr/>
    </dgm:pt>
    <dgm:pt modelId="{119E14F6-3795-4A61-A047-6F7A7E02C638}" type="pres">
      <dgm:prSet presAssocID="{EEAA906E-ED0F-49B7-B58D-8F61173C24A3}" presName="childTextBox" presStyleLbl="fgAccFollowNode1" presStyleIdx="0" presStyleCnt="9">
        <dgm:presLayoutVars>
          <dgm:bulletEnabled val="1"/>
        </dgm:presLayoutVars>
      </dgm:prSet>
      <dgm:spPr/>
      <dgm:t>
        <a:bodyPr/>
        <a:lstStyle/>
        <a:p>
          <a:endParaRPr lang="en-US"/>
        </a:p>
      </dgm:t>
    </dgm:pt>
    <dgm:pt modelId="{6F435BC7-A840-40E1-9632-966097ECDC15}" type="pres">
      <dgm:prSet presAssocID="{9BDBE392-B0A2-4EE5-A512-60F8F5589593}" presName="childTextBox" presStyleLbl="fgAccFollowNode1" presStyleIdx="1" presStyleCnt="9">
        <dgm:presLayoutVars>
          <dgm:bulletEnabled val="1"/>
        </dgm:presLayoutVars>
      </dgm:prSet>
      <dgm:spPr/>
      <dgm:t>
        <a:bodyPr/>
        <a:lstStyle/>
        <a:p>
          <a:endParaRPr lang="en-US"/>
        </a:p>
      </dgm:t>
    </dgm:pt>
    <dgm:pt modelId="{48FF0154-D1BF-430D-8956-9410D666A86C}" type="pres">
      <dgm:prSet presAssocID="{6CF97FBA-25AA-43E0-BD04-EBC5C83B2D2D}" presName="childTextBox" presStyleLbl="fgAccFollowNode1" presStyleIdx="2" presStyleCnt="9">
        <dgm:presLayoutVars>
          <dgm:bulletEnabled val="1"/>
        </dgm:presLayoutVars>
      </dgm:prSet>
      <dgm:spPr/>
      <dgm:t>
        <a:bodyPr/>
        <a:lstStyle/>
        <a:p>
          <a:endParaRPr lang="en-US"/>
        </a:p>
      </dgm:t>
    </dgm:pt>
    <dgm:pt modelId="{2CAF2CBC-75F5-4302-BE36-6EEF46F6D5FF}" type="pres">
      <dgm:prSet presAssocID="{7A855BC9-6AE1-4578-B068-EC84E1D2F461}" presName="sp" presStyleCnt="0"/>
      <dgm:spPr/>
    </dgm:pt>
    <dgm:pt modelId="{8E91B1FF-F6B4-49C7-9AB1-185784032662}" type="pres">
      <dgm:prSet presAssocID="{9B13124E-C194-4954-BD4C-13C46AF96ECB}" presName="arrowAndChildren" presStyleCnt="0"/>
      <dgm:spPr/>
    </dgm:pt>
    <dgm:pt modelId="{FF8F61A7-A939-4239-8869-C2A559AE1B6C}" type="pres">
      <dgm:prSet presAssocID="{9B13124E-C194-4954-BD4C-13C46AF96ECB}" presName="parentTextArrow" presStyleLbl="node1" presStyleIdx="0" presStyleCnt="4"/>
      <dgm:spPr/>
      <dgm:t>
        <a:bodyPr/>
        <a:lstStyle/>
        <a:p>
          <a:endParaRPr lang="en-US"/>
        </a:p>
      </dgm:t>
    </dgm:pt>
    <dgm:pt modelId="{B30F4B20-191C-4C1D-9E70-8CF73934C711}" type="pres">
      <dgm:prSet presAssocID="{9B13124E-C194-4954-BD4C-13C46AF96ECB}" presName="arrow" presStyleLbl="node1" presStyleIdx="1" presStyleCnt="4"/>
      <dgm:spPr/>
      <dgm:t>
        <a:bodyPr/>
        <a:lstStyle/>
        <a:p>
          <a:endParaRPr lang="en-US"/>
        </a:p>
      </dgm:t>
    </dgm:pt>
    <dgm:pt modelId="{80EC7D62-7385-418F-9902-3B2F19CBD31F}" type="pres">
      <dgm:prSet presAssocID="{9B13124E-C194-4954-BD4C-13C46AF96ECB}" presName="descendantArrow" presStyleCnt="0"/>
      <dgm:spPr/>
    </dgm:pt>
    <dgm:pt modelId="{57CEDE1C-8AA3-4474-823A-F49CFC71FEBA}" type="pres">
      <dgm:prSet presAssocID="{FEA88276-51FF-41DE-BCD1-3CD049373EDF}" presName="childTextArrow" presStyleLbl="fgAccFollowNode1" presStyleIdx="3" presStyleCnt="9">
        <dgm:presLayoutVars>
          <dgm:bulletEnabled val="1"/>
        </dgm:presLayoutVars>
      </dgm:prSet>
      <dgm:spPr/>
      <dgm:t>
        <a:bodyPr/>
        <a:lstStyle/>
        <a:p>
          <a:endParaRPr lang="en-US"/>
        </a:p>
      </dgm:t>
    </dgm:pt>
    <dgm:pt modelId="{356EF761-C567-4331-933F-B2C9F107E5D0}" type="pres">
      <dgm:prSet presAssocID="{D978E9C6-2047-4A07-8609-E185BB9899D1}" presName="childTextArrow" presStyleLbl="fgAccFollowNode1" presStyleIdx="4" presStyleCnt="9">
        <dgm:presLayoutVars>
          <dgm:bulletEnabled val="1"/>
        </dgm:presLayoutVars>
      </dgm:prSet>
      <dgm:spPr/>
      <dgm:t>
        <a:bodyPr/>
        <a:lstStyle/>
        <a:p>
          <a:endParaRPr lang="en-US"/>
        </a:p>
      </dgm:t>
    </dgm:pt>
    <dgm:pt modelId="{ED953017-67D3-41E2-83C2-206CCDEBF29E}" type="pres">
      <dgm:prSet presAssocID="{B5EA79A4-5EBE-4A15-818F-DA06EF364F89}" presName="sp" presStyleCnt="0"/>
      <dgm:spPr/>
    </dgm:pt>
    <dgm:pt modelId="{DAB1AEDA-9CBE-44AC-A60E-B80EB60A037C}" type="pres">
      <dgm:prSet presAssocID="{38822945-FE93-4297-8682-C665EC0E287F}" presName="arrowAndChildren" presStyleCnt="0"/>
      <dgm:spPr/>
    </dgm:pt>
    <dgm:pt modelId="{2700BBDB-E9A5-428C-9C4A-EDE65E3EF061}" type="pres">
      <dgm:prSet presAssocID="{38822945-FE93-4297-8682-C665EC0E287F}" presName="parentTextArrow" presStyleLbl="node1" presStyleIdx="1" presStyleCnt="4"/>
      <dgm:spPr/>
      <dgm:t>
        <a:bodyPr/>
        <a:lstStyle/>
        <a:p>
          <a:endParaRPr lang="en-US"/>
        </a:p>
      </dgm:t>
    </dgm:pt>
    <dgm:pt modelId="{0E8B972A-CC34-405F-A7CC-15E6C0A5852D}" type="pres">
      <dgm:prSet presAssocID="{38822945-FE93-4297-8682-C665EC0E287F}" presName="arrow" presStyleLbl="node1" presStyleIdx="2" presStyleCnt="4"/>
      <dgm:spPr/>
      <dgm:t>
        <a:bodyPr/>
        <a:lstStyle/>
        <a:p>
          <a:endParaRPr lang="en-US"/>
        </a:p>
      </dgm:t>
    </dgm:pt>
    <dgm:pt modelId="{73B5CEE9-0382-45DE-90E4-9F03E3AE67FD}" type="pres">
      <dgm:prSet presAssocID="{38822945-FE93-4297-8682-C665EC0E287F}" presName="descendantArrow" presStyleCnt="0"/>
      <dgm:spPr/>
    </dgm:pt>
    <dgm:pt modelId="{BA1BB48E-14C1-4478-BC3F-2ABD6E932D02}" type="pres">
      <dgm:prSet presAssocID="{0461C30B-09E1-47B8-A1DB-601D92CE53B7}" presName="childTextArrow" presStyleLbl="fgAccFollowNode1" presStyleIdx="5" presStyleCnt="9">
        <dgm:presLayoutVars>
          <dgm:bulletEnabled val="1"/>
        </dgm:presLayoutVars>
      </dgm:prSet>
      <dgm:spPr/>
      <dgm:t>
        <a:bodyPr/>
        <a:lstStyle/>
        <a:p>
          <a:endParaRPr lang="en-US"/>
        </a:p>
      </dgm:t>
    </dgm:pt>
    <dgm:pt modelId="{F40BEEFB-8461-46EF-BD2D-069F5AE2B0C7}" type="pres">
      <dgm:prSet presAssocID="{4E972926-FDEE-477D-929A-ED3C6F229899}" presName="childTextArrow" presStyleLbl="fgAccFollowNode1" presStyleIdx="6" presStyleCnt="9">
        <dgm:presLayoutVars>
          <dgm:bulletEnabled val="1"/>
        </dgm:presLayoutVars>
      </dgm:prSet>
      <dgm:spPr/>
      <dgm:t>
        <a:bodyPr/>
        <a:lstStyle/>
        <a:p>
          <a:endParaRPr lang="en-US"/>
        </a:p>
      </dgm:t>
    </dgm:pt>
    <dgm:pt modelId="{7C54110C-C7E7-47BD-894C-4C87A9255A64}" type="pres">
      <dgm:prSet presAssocID="{416554C4-EED8-4F8C-A658-73C43E0A32D9}" presName="sp" presStyleCnt="0"/>
      <dgm:spPr/>
    </dgm:pt>
    <dgm:pt modelId="{0068F8F9-7ABD-4642-8207-BF6267607E19}" type="pres">
      <dgm:prSet presAssocID="{A019618E-7DB7-4534-8428-6A905B421AF1}" presName="arrowAndChildren" presStyleCnt="0"/>
      <dgm:spPr/>
    </dgm:pt>
    <dgm:pt modelId="{690D0A45-F93D-4AD6-8DC4-8C41C9272C7A}" type="pres">
      <dgm:prSet presAssocID="{A019618E-7DB7-4534-8428-6A905B421AF1}" presName="parentTextArrow" presStyleLbl="node1" presStyleIdx="2" presStyleCnt="4"/>
      <dgm:spPr/>
      <dgm:t>
        <a:bodyPr/>
        <a:lstStyle/>
        <a:p>
          <a:endParaRPr lang="en-US"/>
        </a:p>
      </dgm:t>
    </dgm:pt>
    <dgm:pt modelId="{A40A2C4A-2DD3-4D5F-8BC6-B8349B2A44F9}" type="pres">
      <dgm:prSet presAssocID="{A019618E-7DB7-4534-8428-6A905B421AF1}" presName="arrow" presStyleLbl="node1" presStyleIdx="3" presStyleCnt="4"/>
      <dgm:spPr/>
      <dgm:t>
        <a:bodyPr/>
        <a:lstStyle/>
        <a:p>
          <a:endParaRPr lang="en-US"/>
        </a:p>
      </dgm:t>
    </dgm:pt>
    <dgm:pt modelId="{235A8A8B-2EB4-47B5-8729-07D56630D77F}" type="pres">
      <dgm:prSet presAssocID="{A019618E-7DB7-4534-8428-6A905B421AF1}" presName="descendantArrow" presStyleCnt="0"/>
      <dgm:spPr/>
    </dgm:pt>
    <dgm:pt modelId="{5B365A17-AFAC-45DC-A0AF-3132CF3CE0B1}" type="pres">
      <dgm:prSet presAssocID="{1735E8A4-8AEF-4FCA-BD91-BFE2037B3EB1}" presName="childTextArrow" presStyleLbl="fgAccFollowNode1" presStyleIdx="7" presStyleCnt="9">
        <dgm:presLayoutVars>
          <dgm:bulletEnabled val="1"/>
        </dgm:presLayoutVars>
      </dgm:prSet>
      <dgm:spPr/>
      <dgm:t>
        <a:bodyPr/>
        <a:lstStyle/>
        <a:p>
          <a:endParaRPr lang="en-US"/>
        </a:p>
      </dgm:t>
    </dgm:pt>
    <dgm:pt modelId="{770A2574-51E1-40AF-95C1-8049AF3F5504}" type="pres">
      <dgm:prSet presAssocID="{07AAB147-A699-49B1-A3AF-3A4158BCADF5}" presName="childTextArrow" presStyleLbl="fgAccFollowNode1" presStyleIdx="8" presStyleCnt="9">
        <dgm:presLayoutVars>
          <dgm:bulletEnabled val="1"/>
        </dgm:presLayoutVars>
      </dgm:prSet>
      <dgm:spPr/>
      <dgm:t>
        <a:bodyPr/>
        <a:lstStyle/>
        <a:p>
          <a:endParaRPr lang="en-US"/>
        </a:p>
      </dgm:t>
    </dgm:pt>
  </dgm:ptLst>
  <dgm:cxnLst>
    <dgm:cxn modelId="{7461288C-F428-4AB3-86AE-6ABF355236EE}" type="presOf" srcId="{38822945-FE93-4297-8682-C665EC0E287F}" destId="{0E8B972A-CC34-405F-A7CC-15E6C0A5852D}" srcOrd="1" destOrd="0" presId="urn:microsoft.com/office/officeart/2005/8/layout/process4"/>
    <dgm:cxn modelId="{83A64AEA-1716-48BA-B531-9A82B80EAE0B}" srcId="{38822945-FE93-4297-8682-C665EC0E287F}" destId="{4E972926-FDEE-477D-929A-ED3C6F229899}" srcOrd="1" destOrd="0" parTransId="{A0C2DBD9-3BF9-4626-BC10-AA74017AEDFC}" sibTransId="{786F6F94-D30D-4308-AC36-749939252805}"/>
    <dgm:cxn modelId="{FB842EB8-901A-4DF8-9018-B23FD818FC7E}" type="presOf" srcId="{AAEEE734-9C58-47E3-A3C3-4C193B0BC332}" destId="{D17F06C5-E00A-4C93-85F3-35E83037AEE0}" srcOrd="0" destOrd="0" presId="urn:microsoft.com/office/officeart/2005/8/layout/process4"/>
    <dgm:cxn modelId="{BCA1200A-31A3-4897-A4A0-EAD44458A7F7}" type="presOf" srcId="{9B13124E-C194-4954-BD4C-13C46AF96ECB}" destId="{B30F4B20-191C-4C1D-9E70-8CF73934C711}" srcOrd="1" destOrd="0" presId="urn:microsoft.com/office/officeart/2005/8/layout/process4"/>
    <dgm:cxn modelId="{D308CA26-05E5-44FD-8C87-33BDAFE9F580}" srcId="{AAEEE734-9C58-47E3-A3C3-4C193B0BC332}" destId="{38822945-FE93-4297-8682-C665EC0E287F}" srcOrd="1" destOrd="0" parTransId="{C9FEAA2B-FD9F-4086-84D3-2A6BEB7218A8}" sibTransId="{B5EA79A4-5EBE-4A15-818F-DA06EF364F89}"/>
    <dgm:cxn modelId="{12C1C0B8-85BC-4DDF-8636-054B914FE70D}" type="presOf" srcId="{1735E8A4-8AEF-4FCA-BD91-BFE2037B3EB1}" destId="{5B365A17-AFAC-45DC-A0AF-3132CF3CE0B1}" srcOrd="0" destOrd="0" presId="urn:microsoft.com/office/officeart/2005/8/layout/process4"/>
    <dgm:cxn modelId="{AD1DF979-BE20-4C97-B5BA-A14707866654}" type="presOf" srcId="{6CF97FBA-25AA-43E0-BD04-EBC5C83B2D2D}" destId="{48FF0154-D1BF-430D-8956-9410D666A86C}" srcOrd="0" destOrd="0" presId="urn:microsoft.com/office/officeart/2005/8/layout/process4"/>
    <dgm:cxn modelId="{A3868007-92A9-47D5-92AE-3892533FAE55}" type="presOf" srcId="{F27817D6-EED3-47DF-AE80-64B554DDF3C4}" destId="{2856D5E4-BFFE-430C-AAC7-C9179B4E8CA0}" srcOrd="1" destOrd="0" presId="urn:microsoft.com/office/officeart/2005/8/layout/process4"/>
    <dgm:cxn modelId="{F9C808CF-0489-4FCF-8497-7EC00DDE605C}" srcId="{9B13124E-C194-4954-BD4C-13C46AF96ECB}" destId="{FEA88276-51FF-41DE-BCD1-3CD049373EDF}" srcOrd="0" destOrd="0" parTransId="{0CE62185-0F11-4B4B-A5F3-B5164A8FD975}" sibTransId="{19DB0704-0D19-4383-8484-F4E1B3B1421E}"/>
    <dgm:cxn modelId="{8DABF865-A03C-4765-A798-243194B052D3}" srcId="{F27817D6-EED3-47DF-AE80-64B554DDF3C4}" destId="{6CF97FBA-25AA-43E0-BD04-EBC5C83B2D2D}" srcOrd="2" destOrd="0" parTransId="{54E1E216-2A1D-4869-ABED-73534745E92F}" sibTransId="{D5CF96CD-BD6E-4958-A195-FC4FD8D85588}"/>
    <dgm:cxn modelId="{69D8FFCF-F57A-4046-B5D4-01E64DE87AA8}" srcId="{F27817D6-EED3-47DF-AE80-64B554DDF3C4}" destId="{EEAA906E-ED0F-49B7-B58D-8F61173C24A3}" srcOrd="0" destOrd="0" parTransId="{1FCB924B-8983-42A7-98E1-F53895466E1F}" sibTransId="{A6B3C6E8-E390-407B-941A-6AE08251367E}"/>
    <dgm:cxn modelId="{03736156-BCE8-4A1C-90E1-D89AAA16F053}" type="presOf" srcId="{4E972926-FDEE-477D-929A-ED3C6F229899}" destId="{F40BEEFB-8461-46EF-BD2D-069F5AE2B0C7}" srcOrd="0" destOrd="0" presId="urn:microsoft.com/office/officeart/2005/8/layout/process4"/>
    <dgm:cxn modelId="{06FAF01A-890A-46F0-B4C1-05D32F757891}" type="presOf" srcId="{9BDBE392-B0A2-4EE5-A512-60F8F5589593}" destId="{6F435BC7-A840-40E1-9632-966097ECDC15}" srcOrd="0" destOrd="0" presId="urn:microsoft.com/office/officeart/2005/8/layout/process4"/>
    <dgm:cxn modelId="{92B161F7-2825-4B0D-86EC-DEB72846C5DC}" srcId="{A019618E-7DB7-4534-8428-6A905B421AF1}" destId="{07AAB147-A699-49B1-A3AF-3A4158BCADF5}" srcOrd="1" destOrd="0" parTransId="{7A31936B-4711-42BC-9A7F-1FD7B14FAACB}" sibTransId="{1E123608-401C-403A-8226-6C66C43BDBF4}"/>
    <dgm:cxn modelId="{2199AA12-63C9-4219-BFC9-B4950683F920}" type="presOf" srcId="{0461C30B-09E1-47B8-A1DB-601D92CE53B7}" destId="{BA1BB48E-14C1-4478-BC3F-2ABD6E932D02}" srcOrd="0" destOrd="0" presId="urn:microsoft.com/office/officeart/2005/8/layout/process4"/>
    <dgm:cxn modelId="{96041450-D4BF-4F4C-BEA6-72D322FF4088}" srcId="{9B13124E-C194-4954-BD4C-13C46AF96ECB}" destId="{D978E9C6-2047-4A07-8609-E185BB9899D1}" srcOrd="1" destOrd="0" parTransId="{B5DE098D-8CD6-408E-84CF-793004159EE4}" sibTransId="{4A606A9D-5F71-47F1-9F33-FBF20A0739AB}"/>
    <dgm:cxn modelId="{B2FF24AE-2D04-4F3C-B33B-BB42EDF2AE06}" type="presOf" srcId="{A019618E-7DB7-4534-8428-6A905B421AF1}" destId="{690D0A45-F93D-4AD6-8DC4-8C41C9272C7A}" srcOrd="0" destOrd="0" presId="urn:microsoft.com/office/officeart/2005/8/layout/process4"/>
    <dgm:cxn modelId="{95928F24-EFE1-404F-8A75-4CEDB7C9A07B}" type="presOf" srcId="{F27817D6-EED3-47DF-AE80-64B554DDF3C4}" destId="{31599BF6-69E2-4A23-8C7F-49F15B0C05BA}" srcOrd="0" destOrd="0" presId="urn:microsoft.com/office/officeart/2005/8/layout/process4"/>
    <dgm:cxn modelId="{FF943803-0FBC-48C7-8E2B-0E8D37122ECE}" type="presOf" srcId="{EEAA906E-ED0F-49B7-B58D-8F61173C24A3}" destId="{119E14F6-3795-4A61-A047-6F7A7E02C638}" srcOrd="0" destOrd="0" presId="urn:microsoft.com/office/officeart/2005/8/layout/process4"/>
    <dgm:cxn modelId="{AADBC308-8285-4731-B9EA-53EDCA0CEF5D}" type="presOf" srcId="{D978E9C6-2047-4A07-8609-E185BB9899D1}" destId="{356EF761-C567-4331-933F-B2C9F107E5D0}" srcOrd="0" destOrd="0" presId="urn:microsoft.com/office/officeart/2005/8/layout/process4"/>
    <dgm:cxn modelId="{AAB41296-8F50-47BB-89DE-7D461B436252}" type="presOf" srcId="{FEA88276-51FF-41DE-BCD1-3CD049373EDF}" destId="{57CEDE1C-8AA3-4474-823A-F49CFC71FEBA}" srcOrd="0" destOrd="0" presId="urn:microsoft.com/office/officeart/2005/8/layout/process4"/>
    <dgm:cxn modelId="{7EEAF402-8DCC-4786-B354-C8DB15B22D77}" type="presOf" srcId="{38822945-FE93-4297-8682-C665EC0E287F}" destId="{2700BBDB-E9A5-428C-9C4A-EDE65E3EF061}" srcOrd="0" destOrd="0" presId="urn:microsoft.com/office/officeart/2005/8/layout/process4"/>
    <dgm:cxn modelId="{F59F4D9F-AB24-406A-AAB3-BA3BE2C36470}" srcId="{38822945-FE93-4297-8682-C665EC0E287F}" destId="{0461C30B-09E1-47B8-A1DB-601D92CE53B7}" srcOrd="0" destOrd="0" parTransId="{C54DD84C-EFDB-474B-9D42-90BA1BF185B6}" sibTransId="{0BDE344F-D222-4442-A2E0-DEFA4D7DCD27}"/>
    <dgm:cxn modelId="{DF6C0FA6-21F3-4ADE-B4A9-75F80B336E3E}" srcId="{A019618E-7DB7-4534-8428-6A905B421AF1}" destId="{1735E8A4-8AEF-4FCA-BD91-BFE2037B3EB1}" srcOrd="0" destOrd="0" parTransId="{C910276C-EB60-41FF-B525-284E2C33FAF4}" sibTransId="{D3E2F6B7-B850-42AD-BC62-DAF4E9271D44}"/>
    <dgm:cxn modelId="{9C3CAF07-65AB-49C6-88B9-2969AE041BE7}" srcId="{AAEEE734-9C58-47E3-A3C3-4C193B0BC332}" destId="{9B13124E-C194-4954-BD4C-13C46AF96ECB}" srcOrd="2" destOrd="0" parTransId="{8AD90759-B9C7-4F05-9E93-041367EFC104}" sibTransId="{7A855BC9-6AE1-4578-B068-EC84E1D2F461}"/>
    <dgm:cxn modelId="{C1067398-1836-4020-868B-3E617CD12A7F}" type="presOf" srcId="{07AAB147-A699-49B1-A3AF-3A4158BCADF5}" destId="{770A2574-51E1-40AF-95C1-8049AF3F5504}" srcOrd="0" destOrd="0" presId="urn:microsoft.com/office/officeart/2005/8/layout/process4"/>
    <dgm:cxn modelId="{9CD33D7E-4FE3-43DC-A856-F1B23E9D04C9}" srcId="{AAEEE734-9C58-47E3-A3C3-4C193B0BC332}" destId="{A019618E-7DB7-4534-8428-6A905B421AF1}" srcOrd="0" destOrd="0" parTransId="{D56A7F18-0E6F-4D26-A8C2-C901CE91F1AD}" sibTransId="{416554C4-EED8-4F8C-A658-73C43E0A32D9}"/>
    <dgm:cxn modelId="{99B62F51-9849-4A1B-A20D-7B0FE02EF004}" type="presOf" srcId="{A019618E-7DB7-4534-8428-6A905B421AF1}" destId="{A40A2C4A-2DD3-4D5F-8BC6-B8349B2A44F9}" srcOrd="1" destOrd="0" presId="urn:microsoft.com/office/officeart/2005/8/layout/process4"/>
    <dgm:cxn modelId="{D169815A-6173-4A8C-B190-8152FCE05F04}" type="presOf" srcId="{9B13124E-C194-4954-BD4C-13C46AF96ECB}" destId="{FF8F61A7-A939-4239-8869-C2A559AE1B6C}" srcOrd="0" destOrd="0" presId="urn:microsoft.com/office/officeart/2005/8/layout/process4"/>
    <dgm:cxn modelId="{5B030470-63F4-427E-8928-1AC3F4D72E7D}" srcId="{AAEEE734-9C58-47E3-A3C3-4C193B0BC332}" destId="{F27817D6-EED3-47DF-AE80-64B554DDF3C4}" srcOrd="3" destOrd="0" parTransId="{3045E438-6ADC-4E40-B97A-6CEE3B5E80B8}" sibTransId="{12CC529A-2BE6-4E00-89CF-5DC1366FB102}"/>
    <dgm:cxn modelId="{DDD74E98-00AF-4C9B-BC6D-DC12E3FAAD8B}" srcId="{F27817D6-EED3-47DF-AE80-64B554DDF3C4}" destId="{9BDBE392-B0A2-4EE5-A512-60F8F5589593}" srcOrd="1" destOrd="0" parTransId="{99EFA69C-6B83-4098-B7F2-EF2F4C722529}" sibTransId="{C2F0EF2C-3EF9-4CB8-81E6-49FF2BA3E82D}"/>
    <dgm:cxn modelId="{5AB15036-6EA4-4176-9F5B-9C771F74ED3F}" type="presParOf" srcId="{D17F06C5-E00A-4C93-85F3-35E83037AEE0}" destId="{C8C7A395-F3A4-49DA-B2C7-E7CFC571D277}" srcOrd="0" destOrd="0" presId="urn:microsoft.com/office/officeart/2005/8/layout/process4"/>
    <dgm:cxn modelId="{6E2C5CAC-7087-49F5-B551-280F477376B6}" type="presParOf" srcId="{C8C7A395-F3A4-49DA-B2C7-E7CFC571D277}" destId="{31599BF6-69E2-4A23-8C7F-49F15B0C05BA}" srcOrd="0" destOrd="0" presId="urn:microsoft.com/office/officeart/2005/8/layout/process4"/>
    <dgm:cxn modelId="{20074222-42FC-4F67-AD61-C7D090DD6185}" type="presParOf" srcId="{C8C7A395-F3A4-49DA-B2C7-E7CFC571D277}" destId="{2856D5E4-BFFE-430C-AAC7-C9179B4E8CA0}" srcOrd="1" destOrd="0" presId="urn:microsoft.com/office/officeart/2005/8/layout/process4"/>
    <dgm:cxn modelId="{C111C0E7-BAEE-46F9-9B6E-732947AC3D9B}" type="presParOf" srcId="{C8C7A395-F3A4-49DA-B2C7-E7CFC571D277}" destId="{6483D1E2-9A76-49CB-BFF6-4F32DF953FA4}" srcOrd="2" destOrd="0" presId="urn:microsoft.com/office/officeart/2005/8/layout/process4"/>
    <dgm:cxn modelId="{97B521A7-2B0C-481A-8D0D-737F4100C1F2}" type="presParOf" srcId="{6483D1E2-9A76-49CB-BFF6-4F32DF953FA4}" destId="{119E14F6-3795-4A61-A047-6F7A7E02C638}" srcOrd="0" destOrd="0" presId="urn:microsoft.com/office/officeart/2005/8/layout/process4"/>
    <dgm:cxn modelId="{33520E8D-BB5B-46EE-8426-9D49BA1D0472}" type="presParOf" srcId="{6483D1E2-9A76-49CB-BFF6-4F32DF953FA4}" destId="{6F435BC7-A840-40E1-9632-966097ECDC15}" srcOrd="1" destOrd="0" presId="urn:microsoft.com/office/officeart/2005/8/layout/process4"/>
    <dgm:cxn modelId="{03BF1FF2-1F73-4037-A9F3-5483D9D2CF9F}" type="presParOf" srcId="{6483D1E2-9A76-49CB-BFF6-4F32DF953FA4}" destId="{48FF0154-D1BF-430D-8956-9410D666A86C}" srcOrd="2" destOrd="0" presId="urn:microsoft.com/office/officeart/2005/8/layout/process4"/>
    <dgm:cxn modelId="{1C687297-58F6-4B8E-A867-9FF613119106}" type="presParOf" srcId="{D17F06C5-E00A-4C93-85F3-35E83037AEE0}" destId="{2CAF2CBC-75F5-4302-BE36-6EEF46F6D5FF}" srcOrd="1" destOrd="0" presId="urn:microsoft.com/office/officeart/2005/8/layout/process4"/>
    <dgm:cxn modelId="{66D33D3F-0AE7-42E9-95A8-B63C17F35B52}" type="presParOf" srcId="{D17F06C5-E00A-4C93-85F3-35E83037AEE0}" destId="{8E91B1FF-F6B4-49C7-9AB1-185784032662}" srcOrd="2" destOrd="0" presId="urn:microsoft.com/office/officeart/2005/8/layout/process4"/>
    <dgm:cxn modelId="{DC1230B2-955A-4B6E-B5D9-89E51AD8103A}" type="presParOf" srcId="{8E91B1FF-F6B4-49C7-9AB1-185784032662}" destId="{FF8F61A7-A939-4239-8869-C2A559AE1B6C}" srcOrd="0" destOrd="0" presId="urn:microsoft.com/office/officeart/2005/8/layout/process4"/>
    <dgm:cxn modelId="{18B131FA-03BC-45BD-AB85-35001F545BBF}" type="presParOf" srcId="{8E91B1FF-F6B4-49C7-9AB1-185784032662}" destId="{B30F4B20-191C-4C1D-9E70-8CF73934C711}" srcOrd="1" destOrd="0" presId="urn:microsoft.com/office/officeart/2005/8/layout/process4"/>
    <dgm:cxn modelId="{9EABD73C-B2F6-42C7-9056-E7766931AE17}" type="presParOf" srcId="{8E91B1FF-F6B4-49C7-9AB1-185784032662}" destId="{80EC7D62-7385-418F-9902-3B2F19CBD31F}" srcOrd="2" destOrd="0" presId="urn:microsoft.com/office/officeart/2005/8/layout/process4"/>
    <dgm:cxn modelId="{FEAD9273-0E58-46ED-AF01-680A250D9FE4}" type="presParOf" srcId="{80EC7D62-7385-418F-9902-3B2F19CBD31F}" destId="{57CEDE1C-8AA3-4474-823A-F49CFC71FEBA}" srcOrd="0" destOrd="0" presId="urn:microsoft.com/office/officeart/2005/8/layout/process4"/>
    <dgm:cxn modelId="{65F87ABB-88EB-489B-AEAB-4C8F85D08E51}" type="presParOf" srcId="{80EC7D62-7385-418F-9902-3B2F19CBD31F}" destId="{356EF761-C567-4331-933F-B2C9F107E5D0}" srcOrd="1" destOrd="0" presId="urn:microsoft.com/office/officeart/2005/8/layout/process4"/>
    <dgm:cxn modelId="{E03C9D83-FDCA-4B6D-83B0-CB83FCDA4847}" type="presParOf" srcId="{D17F06C5-E00A-4C93-85F3-35E83037AEE0}" destId="{ED953017-67D3-41E2-83C2-206CCDEBF29E}" srcOrd="3" destOrd="0" presId="urn:microsoft.com/office/officeart/2005/8/layout/process4"/>
    <dgm:cxn modelId="{0067C682-51B7-41C9-9E15-940302D2200C}" type="presParOf" srcId="{D17F06C5-E00A-4C93-85F3-35E83037AEE0}" destId="{DAB1AEDA-9CBE-44AC-A60E-B80EB60A037C}" srcOrd="4" destOrd="0" presId="urn:microsoft.com/office/officeart/2005/8/layout/process4"/>
    <dgm:cxn modelId="{3510B62E-5AA2-4C0C-B8FD-2C6BF082B8AC}" type="presParOf" srcId="{DAB1AEDA-9CBE-44AC-A60E-B80EB60A037C}" destId="{2700BBDB-E9A5-428C-9C4A-EDE65E3EF061}" srcOrd="0" destOrd="0" presId="urn:microsoft.com/office/officeart/2005/8/layout/process4"/>
    <dgm:cxn modelId="{378EAE0A-4B68-441E-B59D-D3EEFEA7557B}" type="presParOf" srcId="{DAB1AEDA-9CBE-44AC-A60E-B80EB60A037C}" destId="{0E8B972A-CC34-405F-A7CC-15E6C0A5852D}" srcOrd="1" destOrd="0" presId="urn:microsoft.com/office/officeart/2005/8/layout/process4"/>
    <dgm:cxn modelId="{9E060164-BFE1-43B1-B60F-CF4841D0BB7E}" type="presParOf" srcId="{DAB1AEDA-9CBE-44AC-A60E-B80EB60A037C}" destId="{73B5CEE9-0382-45DE-90E4-9F03E3AE67FD}" srcOrd="2" destOrd="0" presId="urn:microsoft.com/office/officeart/2005/8/layout/process4"/>
    <dgm:cxn modelId="{E36B1BF4-46D1-4A0C-A70F-1D43163BCAC4}" type="presParOf" srcId="{73B5CEE9-0382-45DE-90E4-9F03E3AE67FD}" destId="{BA1BB48E-14C1-4478-BC3F-2ABD6E932D02}" srcOrd="0" destOrd="0" presId="urn:microsoft.com/office/officeart/2005/8/layout/process4"/>
    <dgm:cxn modelId="{6F98802C-4548-451C-9917-B33844A37BCF}" type="presParOf" srcId="{73B5CEE9-0382-45DE-90E4-9F03E3AE67FD}" destId="{F40BEEFB-8461-46EF-BD2D-069F5AE2B0C7}" srcOrd="1" destOrd="0" presId="urn:microsoft.com/office/officeart/2005/8/layout/process4"/>
    <dgm:cxn modelId="{6DFEE7E9-6E64-4770-8DC2-0839170B4685}" type="presParOf" srcId="{D17F06C5-E00A-4C93-85F3-35E83037AEE0}" destId="{7C54110C-C7E7-47BD-894C-4C87A9255A64}" srcOrd="5" destOrd="0" presId="urn:microsoft.com/office/officeart/2005/8/layout/process4"/>
    <dgm:cxn modelId="{71242EB3-D1A6-45D7-A1C8-A34B7782B3D5}" type="presParOf" srcId="{D17F06C5-E00A-4C93-85F3-35E83037AEE0}" destId="{0068F8F9-7ABD-4642-8207-BF6267607E19}" srcOrd="6" destOrd="0" presId="urn:microsoft.com/office/officeart/2005/8/layout/process4"/>
    <dgm:cxn modelId="{CECD3C8A-B133-4AA5-95C4-E9E8A5C44789}" type="presParOf" srcId="{0068F8F9-7ABD-4642-8207-BF6267607E19}" destId="{690D0A45-F93D-4AD6-8DC4-8C41C9272C7A}" srcOrd="0" destOrd="0" presId="urn:microsoft.com/office/officeart/2005/8/layout/process4"/>
    <dgm:cxn modelId="{D5954846-08EA-47C0-BEC2-CD8ED8F07405}" type="presParOf" srcId="{0068F8F9-7ABD-4642-8207-BF6267607E19}" destId="{A40A2C4A-2DD3-4D5F-8BC6-B8349B2A44F9}" srcOrd="1" destOrd="0" presId="urn:microsoft.com/office/officeart/2005/8/layout/process4"/>
    <dgm:cxn modelId="{024BF473-68CA-49DC-8400-1D1DFD455862}" type="presParOf" srcId="{0068F8F9-7ABD-4642-8207-BF6267607E19}" destId="{235A8A8B-2EB4-47B5-8729-07D56630D77F}" srcOrd="2" destOrd="0" presId="urn:microsoft.com/office/officeart/2005/8/layout/process4"/>
    <dgm:cxn modelId="{BF1DA97A-9158-42A0-B41D-785AE4AE6C70}" type="presParOf" srcId="{235A8A8B-2EB4-47B5-8729-07D56630D77F}" destId="{5B365A17-AFAC-45DC-A0AF-3132CF3CE0B1}" srcOrd="0" destOrd="0" presId="urn:microsoft.com/office/officeart/2005/8/layout/process4"/>
    <dgm:cxn modelId="{2CD9DDAC-95F9-41B3-B224-38EF0989663F}" type="presParOf" srcId="{235A8A8B-2EB4-47B5-8729-07D56630D77F}" destId="{770A2574-51E1-40AF-95C1-8049AF3F5504}"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6D5E4-BFFE-430C-AAC7-C9179B4E8CA0}">
      <dsp:nvSpPr>
        <dsp:cNvPr id="0" name=""/>
        <dsp:cNvSpPr/>
      </dsp:nvSpPr>
      <dsp:spPr>
        <a:xfrm>
          <a:off x="0" y="3425605"/>
          <a:ext cx="8280920" cy="749438"/>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Section 4: Roll Out Hadoop in Your Organization</a:t>
          </a:r>
          <a:endParaRPr lang="en-US" sz="1400" kern="1200" dirty="0"/>
        </a:p>
      </dsp:txBody>
      <dsp:txXfrm>
        <a:off x="0" y="3425605"/>
        <a:ext cx="8280920" cy="404696"/>
      </dsp:txXfrm>
    </dsp:sp>
    <dsp:sp modelId="{119E14F6-3795-4A61-A047-6F7A7E02C638}">
      <dsp:nvSpPr>
        <dsp:cNvPr id="0" name=""/>
        <dsp:cNvSpPr/>
      </dsp:nvSpPr>
      <dsp:spPr>
        <a:xfrm>
          <a:off x="4043" y="3815313"/>
          <a:ext cx="2757611" cy="3447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Establish instrumentation points</a:t>
          </a:r>
          <a:endParaRPr lang="en-US" sz="1100" kern="1200" dirty="0"/>
        </a:p>
      </dsp:txBody>
      <dsp:txXfrm>
        <a:off x="4043" y="3815313"/>
        <a:ext cx="2757611" cy="344741"/>
      </dsp:txXfrm>
    </dsp:sp>
    <dsp:sp modelId="{6F435BC7-A840-40E1-9632-966097ECDC15}">
      <dsp:nvSpPr>
        <dsp:cNvPr id="0" name=""/>
        <dsp:cNvSpPr/>
      </dsp:nvSpPr>
      <dsp:spPr>
        <a:xfrm>
          <a:off x="2761654" y="3815313"/>
          <a:ext cx="2757611" cy="344741"/>
        </a:xfrm>
        <a:prstGeom prst="rect">
          <a:avLst/>
        </a:prstGeom>
        <a:solidFill>
          <a:schemeClr val="accent1">
            <a:alpha val="90000"/>
            <a:tint val="40000"/>
            <a:hueOff val="0"/>
            <a:satOff val="0"/>
            <a:lumOff val="0"/>
            <a:alphaOff val="-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Optimize and roll out your Hadoop stack</a:t>
          </a:r>
          <a:endParaRPr lang="en-US" sz="1100" kern="1200" dirty="0"/>
        </a:p>
      </dsp:txBody>
      <dsp:txXfrm>
        <a:off x="2761654" y="3815313"/>
        <a:ext cx="2757611" cy="344741"/>
      </dsp:txXfrm>
    </dsp:sp>
    <dsp:sp modelId="{48FF0154-D1BF-430D-8956-9410D666A86C}">
      <dsp:nvSpPr>
        <dsp:cNvPr id="0" name=""/>
        <dsp:cNvSpPr/>
      </dsp:nvSpPr>
      <dsp:spPr>
        <a:xfrm>
          <a:off x="5519265" y="3815313"/>
          <a:ext cx="2757611" cy="344741"/>
        </a:xfrm>
        <a:prstGeom prst="rect">
          <a:avLst/>
        </a:prstGeom>
        <a:solidFill>
          <a:schemeClr val="accent1">
            <a:alpha val="90000"/>
            <a:tint val="40000"/>
            <a:hueOff val="0"/>
            <a:satOff val="0"/>
            <a:lumOff val="0"/>
            <a:alphaOff val="-1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Apply lessons learned to other projects</a:t>
          </a:r>
          <a:endParaRPr lang="en-US" sz="1100" kern="1200" dirty="0"/>
        </a:p>
      </dsp:txBody>
      <dsp:txXfrm>
        <a:off x="5519265" y="3815313"/>
        <a:ext cx="2757611" cy="344741"/>
      </dsp:txXfrm>
    </dsp:sp>
    <dsp:sp modelId="{B30F4B20-191C-4C1D-9E70-8CF73934C711}">
      <dsp:nvSpPr>
        <dsp:cNvPr id="0" name=""/>
        <dsp:cNvSpPr/>
      </dsp:nvSpPr>
      <dsp:spPr>
        <a:xfrm rot="10800000">
          <a:off x="0" y="2284210"/>
          <a:ext cx="8280920" cy="1152636"/>
        </a:xfrm>
        <a:prstGeom prst="upArrowCallout">
          <a:avLst/>
        </a:prstGeom>
        <a:gradFill rotWithShape="0">
          <a:gsLst>
            <a:gs pos="0">
              <a:schemeClr val="accent1">
                <a:alpha val="90000"/>
                <a:hueOff val="0"/>
                <a:satOff val="0"/>
                <a:lumOff val="0"/>
                <a:alphaOff val="-13333"/>
                <a:shade val="51000"/>
                <a:satMod val="130000"/>
              </a:schemeClr>
            </a:gs>
            <a:gs pos="80000">
              <a:schemeClr val="accent1">
                <a:alpha val="90000"/>
                <a:hueOff val="0"/>
                <a:satOff val="0"/>
                <a:lumOff val="0"/>
                <a:alphaOff val="-13333"/>
                <a:shade val="93000"/>
                <a:satMod val="130000"/>
              </a:schemeClr>
            </a:gs>
            <a:gs pos="100000">
              <a:schemeClr val="accent1">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Section 3: Roll Out Your Hadoop Pilot</a:t>
          </a:r>
          <a:endParaRPr lang="en-US" sz="1400" kern="1200" dirty="0"/>
        </a:p>
      </dsp:txBody>
      <dsp:txXfrm rot="-10800000">
        <a:off x="0" y="2284210"/>
        <a:ext cx="8280920" cy="404575"/>
      </dsp:txXfrm>
    </dsp:sp>
    <dsp:sp modelId="{57CEDE1C-8AA3-4474-823A-F49CFC71FEBA}">
      <dsp:nvSpPr>
        <dsp:cNvPr id="0" name=""/>
        <dsp:cNvSpPr/>
      </dsp:nvSpPr>
      <dsp:spPr>
        <a:xfrm>
          <a:off x="0" y="2688785"/>
          <a:ext cx="4140459" cy="344638"/>
        </a:xfrm>
        <a:prstGeom prst="rect">
          <a:avLst/>
        </a:prstGeom>
        <a:solidFill>
          <a:schemeClr val="accent1">
            <a:alpha val="90000"/>
            <a:tint val="40000"/>
            <a:hueOff val="0"/>
            <a:satOff val="0"/>
            <a:lumOff val="0"/>
            <a:alphaOff val="-1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Design, install, and build your pilot Hadoop stack</a:t>
          </a:r>
          <a:endParaRPr lang="en-US" sz="1100" kern="1200" dirty="0"/>
        </a:p>
      </dsp:txBody>
      <dsp:txXfrm>
        <a:off x="0" y="2688785"/>
        <a:ext cx="4140459" cy="344638"/>
      </dsp:txXfrm>
    </dsp:sp>
    <dsp:sp modelId="{356EF761-C567-4331-933F-B2C9F107E5D0}">
      <dsp:nvSpPr>
        <dsp:cNvPr id="0" name=""/>
        <dsp:cNvSpPr/>
      </dsp:nvSpPr>
      <dsp:spPr>
        <a:xfrm>
          <a:off x="4140460" y="2688785"/>
          <a:ext cx="4140459" cy="344638"/>
        </a:xfrm>
        <a:prstGeom prst="rect">
          <a:avLst/>
        </a:prstGeom>
        <a:solidFill>
          <a:schemeClr val="accent1">
            <a:alpha val="90000"/>
            <a:tint val="40000"/>
            <a:hueOff val="0"/>
            <a:satOff val="0"/>
            <a:lumOff val="0"/>
            <a:alphaOff val="-2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Test and validate your Hadoop execution</a:t>
          </a:r>
          <a:endParaRPr lang="en-US" sz="1100" kern="1200" dirty="0"/>
        </a:p>
      </dsp:txBody>
      <dsp:txXfrm>
        <a:off x="4140460" y="2688785"/>
        <a:ext cx="4140459" cy="344638"/>
      </dsp:txXfrm>
    </dsp:sp>
    <dsp:sp modelId="{0E8B972A-CC34-405F-A7CC-15E6C0A5852D}">
      <dsp:nvSpPr>
        <dsp:cNvPr id="0" name=""/>
        <dsp:cNvSpPr/>
      </dsp:nvSpPr>
      <dsp:spPr>
        <a:xfrm rot="10800000">
          <a:off x="0" y="1142815"/>
          <a:ext cx="8280920" cy="1152636"/>
        </a:xfrm>
        <a:prstGeom prst="upArrowCallout">
          <a:avLst/>
        </a:prstGeom>
        <a:gradFill rotWithShape="0">
          <a:gsLst>
            <a:gs pos="0">
              <a:schemeClr val="accent1">
                <a:alpha val="90000"/>
                <a:hueOff val="0"/>
                <a:satOff val="0"/>
                <a:lumOff val="0"/>
                <a:alphaOff val="-26667"/>
                <a:shade val="51000"/>
                <a:satMod val="130000"/>
              </a:schemeClr>
            </a:gs>
            <a:gs pos="80000">
              <a:schemeClr val="accent1">
                <a:alpha val="90000"/>
                <a:hueOff val="0"/>
                <a:satOff val="0"/>
                <a:lumOff val="0"/>
                <a:alphaOff val="-26667"/>
                <a:shade val="93000"/>
                <a:satMod val="130000"/>
              </a:schemeClr>
            </a:gs>
            <a:gs pos="100000">
              <a:schemeClr val="accent1">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Section 2: Build Your Project Team</a:t>
          </a:r>
          <a:endParaRPr lang="en-US" sz="1400" kern="1200" dirty="0"/>
        </a:p>
      </dsp:txBody>
      <dsp:txXfrm rot="-10800000">
        <a:off x="0" y="1142815"/>
        <a:ext cx="8280920" cy="404575"/>
      </dsp:txXfrm>
    </dsp:sp>
    <dsp:sp modelId="{BA1BB48E-14C1-4478-BC3F-2ABD6E932D02}">
      <dsp:nvSpPr>
        <dsp:cNvPr id="0" name=""/>
        <dsp:cNvSpPr/>
      </dsp:nvSpPr>
      <dsp:spPr>
        <a:xfrm>
          <a:off x="0" y="1547390"/>
          <a:ext cx="4140459" cy="344638"/>
        </a:xfrm>
        <a:prstGeom prst="rect">
          <a:avLst/>
        </a:prstGeom>
        <a:solidFill>
          <a:schemeClr val="accent1">
            <a:alpha val="90000"/>
            <a:tint val="40000"/>
            <a:hueOff val="0"/>
            <a:satOff val="0"/>
            <a:lumOff val="0"/>
            <a:alphaOff val="-2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Identify the project roles and responsibilities</a:t>
          </a:r>
          <a:endParaRPr lang="en-US" sz="1100" kern="1200" dirty="0"/>
        </a:p>
      </dsp:txBody>
      <dsp:txXfrm>
        <a:off x="0" y="1547390"/>
        <a:ext cx="4140459" cy="344638"/>
      </dsp:txXfrm>
    </dsp:sp>
    <dsp:sp modelId="{F40BEEFB-8461-46EF-BD2D-069F5AE2B0C7}">
      <dsp:nvSpPr>
        <dsp:cNvPr id="0" name=""/>
        <dsp:cNvSpPr/>
      </dsp:nvSpPr>
      <dsp:spPr>
        <a:xfrm>
          <a:off x="4140460" y="1547390"/>
          <a:ext cx="4140459" cy="344638"/>
        </a:xfrm>
        <a:prstGeom prst="rect">
          <a:avLst/>
        </a:prstGeom>
        <a:solidFill>
          <a:schemeClr val="accent1">
            <a:alpha val="90000"/>
            <a:tint val="40000"/>
            <a:hueOff val="0"/>
            <a:satOff val="0"/>
            <a:lumOff val="0"/>
            <a:alphaOff val="-3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Realize the skills gaps</a:t>
          </a:r>
          <a:endParaRPr lang="en-US" sz="1100" kern="1200" dirty="0"/>
        </a:p>
      </dsp:txBody>
      <dsp:txXfrm>
        <a:off x="4140460" y="1547390"/>
        <a:ext cx="4140459" cy="344638"/>
      </dsp:txXfrm>
    </dsp:sp>
    <dsp:sp modelId="{A40A2C4A-2DD3-4D5F-8BC6-B8349B2A44F9}">
      <dsp:nvSpPr>
        <dsp:cNvPr id="0" name=""/>
        <dsp:cNvSpPr/>
      </dsp:nvSpPr>
      <dsp:spPr>
        <a:xfrm rot="10800000">
          <a:off x="0" y="1419"/>
          <a:ext cx="8280920" cy="1152636"/>
        </a:xfrm>
        <a:prstGeom prst="upArrowCallou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CA" sz="1400" kern="1200" dirty="0" smtClean="0">
              <a:effectLst/>
            </a:rPr>
            <a:t>Section 1: Assess Your Fit and Readiness for Big Data</a:t>
          </a:r>
          <a:endParaRPr lang="en-US" sz="1400" kern="1200" dirty="0">
            <a:effectLst/>
          </a:endParaRPr>
        </a:p>
      </dsp:txBody>
      <dsp:txXfrm rot="-10800000">
        <a:off x="0" y="1419"/>
        <a:ext cx="8280920" cy="404575"/>
      </dsp:txXfrm>
    </dsp:sp>
    <dsp:sp modelId="{5B365A17-AFAC-45DC-A0AF-3132CF3CE0B1}">
      <dsp:nvSpPr>
        <dsp:cNvPr id="0" name=""/>
        <dsp:cNvSpPr/>
      </dsp:nvSpPr>
      <dsp:spPr>
        <a:xfrm>
          <a:off x="0" y="405995"/>
          <a:ext cx="4140459" cy="344638"/>
        </a:xfrm>
        <a:prstGeom prst="rect">
          <a:avLst/>
        </a:prstGeom>
        <a:solidFill>
          <a:schemeClr val="accent1">
            <a:alpha val="90000"/>
            <a:tint val="40000"/>
            <a:hueOff val="0"/>
            <a:satOff val="0"/>
            <a:lumOff val="0"/>
            <a:alphaOff val="-35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Assess your data analytics stack</a:t>
          </a:r>
          <a:endParaRPr lang="en-US" sz="1100" kern="1200" dirty="0"/>
        </a:p>
      </dsp:txBody>
      <dsp:txXfrm>
        <a:off x="0" y="405995"/>
        <a:ext cx="4140459" cy="344638"/>
      </dsp:txXfrm>
    </dsp:sp>
    <dsp:sp modelId="{770A2574-51E1-40AF-95C1-8049AF3F5504}">
      <dsp:nvSpPr>
        <dsp:cNvPr id="0" name=""/>
        <dsp:cNvSpPr/>
      </dsp:nvSpPr>
      <dsp:spPr>
        <a:xfrm>
          <a:off x="4140460" y="405995"/>
          <a:ext cx="4140459" cy="344638"/>
        </a:xfrm>
        <a:prstGeom prst="rect">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Evaluate the state of your development process and dev toolset</a:t>
          </a:r>
          <a:endParaRPr lang="en-US" sz="1100" kern="1200" dirty="0"/>
        </a:p>
      </dsp:txBody>
      <dsp:txXfrm>
        <a:off x="4140460" y="405995"/>
        <a:ext cx="4140459" cy="3446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19/05/2014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381619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480931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63082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025079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1062400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1705566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245542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883554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1334929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3073688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550403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7" Type="http://schemas.openxmlformats.org/officeDocument/2006/relationships/image" Target="../media/image14.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4" Type="http://schemas.openxmlformats.org/officeDocument/2006/relationships/hyperlink" Target="http://www.infotech.com/research/ss/create-a-customized-big-data-architecture-and-implementation-pla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5" Type="http://schemas.openxmlformats.org/officeDocument/2006/relationships/image" Target="../media/image9.png"/><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choose-the-right-tools-for-big-data-development/storyboard-choose-the-right-tools-for-big-data-development?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33064"/>
            <a:ext cx="7454900" cy="911960"/>
          </a:xfrm>
        </p:spPr>
        <p:txBody>
          <a:bodyPr/>
          <a:lstStyle/>
          <a:p>
            <a:pPr lvl="0"/>
            <a:r>
              <a:rPr lang="en-CA" dirty="0" smtClean="0"/>
              <a:t>Choose the Right Tools for Big Data Development</a:t>
            </a:r>
            <a:endParaRPr lang="en-US" dirty="0" smtClean="0"/>
          </a:p>
        </p:txBody>
      </p:sp>
      <p:sp>
        <p:nvSpPr>
          <p:cNvPr id="8" name="Text Placeholder 7"/>
          <p:cNvSpPr>
            <a:spLocks noGrp="1"/>
          </p:cNvSpPr>
          <p:nvPr>
            <p:ph type="body" sz="quarter" idx="16"/>
          </p:nvPr>
        </p:nvSpPr>
        <p:spPr/>
        <p:txBody>
          <a:bodyPr/>
          <a:lstStyle/>
          <a:p>
            <a:r>
              <a:rPr lang="en-CA" dirty="0" smtClean="0"/>
              <a:t>Leverage Hadoop as your pilot project to gain organizational buy-in and build institutional learning.</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a:t>Your baseline Hadoop stack </a:t>
            </a:r>
            <a:r>
              <a:rPr lang="en-CA" dirty="0" smtClean="0"/>
              <a:t>is composed </a:t>
            </a:r>
            <a:r>
              <a:rPr lang="en-CA" dirty="0"/>
              <a:t>of the core services and the most widely </a:t>
            </a:r>
            <a:r>
              <a:rPr lang="en-CA" dirty="0" smtClean="0"/>
              <a:t>used data collection </a:t>
            </a:r>
            <a:r>
              <a:rPr lang="en-CA" dirty="0"/>
              <a:t>and analytics tools.</a:t>
            </a:r>
            <a:endParaRPr lang="en-US" dirty="0"/>
          </a:p>
        </p:txBody>
      </p:sp>
      <p:sp>
        <p:nvSpPr>
          <p:cNvPr id="3" name="Title 2"/>
          <p:cNvSpPr>
            <a:spLocks noGrp="1"/>
          </p:cNvSpPr>
          <p:nvPr>
            <p:ph type="title"/>
          </p:nvPr>
        </p:nvSpPr>
        <p:spPr>
          <a:xfrm>
            <a:off x="251520" y="260648"/>
            <a:ext cx="8625780" cy="864096"/>
          </a:xfrm>
        </p:spPr>
        <p:txBody>
          <a:bodyPr/>
          <a:lstStyle/>
          <a:p>
            <a:r>
              <a:rPr lang="en-CA" dirty="0"/>
              <a:t>Begin </a:t>
            </a:r>
            <a:r>
              <a:rPr lang="en-CA" dirty="0" smtClean="0"/>
              <a:t>the </a:t>
            </a:r>
            <a:r>
              <a:rPr lang="en-CA" dirty="0" smtClean="0"/>
              <a:t>big data </a:t>
            </a:r>
            <a:r>
              <a:rPr lang="en-CA" dirty="0"/>
              <a:t>implementation with a baseline Hadoop pilot </a:t>
            </a:r>
            <a:endParaRPr lang="en-US" dirty="0"/>
          </a:p>
        </p:txBody>
      </p:sp>
      <p:sp>
        <p:nvSpPr>
          <p:cNvPr id="4" name="Text Placeholder 3"/>
          <p:cNvSpPr>
            <a:spLocks noGrp="1"/>
          </p:cNvSpPr>
          <p:nvPr>
            <p:ph type="body" sz="quarter" idx="16"/>
          </p:nvPr>
        </p:nvSpPr>
        <p:spPr>
          <a:xfrm>
            <a:off x="249302" y="3251824"/>
            <a:ext cx="4311189" cy="3134273"/>
          </a:xfrm>
        </p:spPr>
        <p:txBody>
          <a:bodyPr/>
          <a:lstStyle/>
          <a:p>
            <a:r>
              <a:rPr lang="en-CA" sz="1400" dirty="0" smtClean="0"/>
              <a:t>The </a:t>
            </a:r>
            <a:r>
              <a:rPr lang="en-CA" sz="1400" dirty="0"/>
              <a:t>goal of this pilot is for you to quickly learn the Hadoop fundamentals and realize the benefits </a:t>
            </a:r>
            <a:r>
              <a:rPr lang="en-CA" sz="1400" dirty="0" smtClean="0"/>
              <a:t>and </a:t>
            </a:r>
            <a:r>
              <a:rPr lang="en-CA" sz="1400" dirty="0"/>
              <a:t>impacts it has on your </a:t>
            </a:r>
            <a:r>
              <a:rPr lang="en-CA" sz="1400" dirty="0" smtClean="0"/>
              <a:t>organization. </a:t>
            </a:r>
          </a:p>
          <a:p>
            <a:r>
              <a:rPr lang="en-CA" sz="1400" dirty="0" smtClean="0"/>
              <a:t>Leverage the appropriate tools and approaches that will minimize the </a:t>
            </a:r>
            <a:r>
              <a:rPr lang="en-CA" sz="1400" dirty="0"/>
              <a:t>impact on your existing data analytics stack, resource </a:t>
            </a:r>
            <a:r>
              <a:rPr lang="en-CA" sz="1400" dirty="0" smtClean="0"/>
              <a:t>skill sets, </a:t>
            </a:r>
            <a:r>
              <a:rPr lang="en-CA" sz="1400" dirty="0"/>
              <a:t>and data flow processes</a:t>
            </a:r>
            <a:r>
              <a:rPr lang="en-CA" sz="1400" dirty="0" smtClean="0"/>
              <a:t>.</a:t>
            </a:r>
          </a:p>
          <a:p>
            <a:r>
              <a:rPr lang="en-US" sz="1400" dirty="0" smtClean="0"/>
              <a:t>Note: Spending additional capital addresses a short-term pain, but brings with it long-term ROI and TCO concerns. This can easily put you in a vendor lock-in position for the long term. Weigh the costs and benefits of choosing a vendor solution before undertaking your pilot project.</a:t>
            </a:r>
            <a:endParaRPr lang="en-CA" sz="1400" dirty="0" smtClean="0"/>
          </a:p>
          <a:p>
            <a:endParaRPr lang="en-US" sz="1400" dirty="0"/>
          </a:p>
        </p:txBody>
      </p:sp>
      <p:grpSp>
        <p:nvGrpSpPr>
          <p:cNvPr id="25" name="Group 24"/>
          <p:cNvGrpSpPr/>
          <p:nvPr/>
        </p:nvGrpSpPr>
        <p:grpSpPr>
          <a:xfrm>
            <a:off x="4756923" y="3036557"/>
            <a:ext cx="3560888" cy="3295948"/>
            <a:chOff x="4867374" y="1996146"/>
            <a:chExt cx="3560888" cy="3295948"/>
          </a:xfrm>
        </p:grpSpPr>
        <p:grpSp>
          <p:nvGrpSpPr>
            <p:cNvPr id="22" name="Group 21"/>
            <p:cNvGrpSpPr/>
            <p:nvPr/>
          </p:nvGrpSpPr>
          <p:grpSpPr>
            <a:xfrm>
              <a:off x="4867374" y="3275630"/>
              <a:ext cx="3560888" cy="1005840"/>
              <a:chOff x="4431493" y="3575869"/>
              <a:chExt cx="3560888" cy="1005840"/>
            </a:xfrm>
          </p:grpSpPr>
          <p:sp>
            <p:nvSpPr>
              <p:cNvPr id="9" name="Rectangle 8"/>
              <p:cNvSpPr/>
              <p:nvPr/>
            </p:nvSpPr>
            <p:spPr>
              <a:xfrm>
                <a:off x="4431493" y="3575869"/>
                <a:ext cx="3560888" cy="1005840"/>
              </a:xfrm>
              <a:prstGeom prst="rect">
                <a:avLst/>
              </a:prstGeom>
              <a:solidFill>
                <a:schemeClr val="accent6">
                  <a:tint val="50000"/>
                  <a:satMod val="300000"/>
                </a:schemeClr>
              </a:solidFill>
            </p:spPr>
            <p:style>
              <a:lnRef idx="1">
                <a:schemeClr val="accent6"/>
              </a:lnRef>
              <a:fillRef idx="2">
                <a:schemeClr val="accent6"/>
              </a:fillRef>
              <a:effectRef idx="1">
                <a:schemeClr val="accent6"/>
              </a:effectRef>
              <a:fontRef idx="minor">
                <a:schemeClr val="dk1"/>
              </a:fontRef>
            </p:style>
            <p:txBody>
              <a:bodyPr vert="vert270" rtlCol="0" anchor="b"/>
              <a:lstStyle/>
              <a:p>
                <a:pPr algn="ctr"/>
                <a:r>
                  <a:rPr lang="en-US" sz="1400" dirty="0" smtClean="0"/>
                  <a:t>Core Services</a:t>
                </a:r>
                <a:endParaRPr lang="en-US" sz="1400" dirty="0"/>
              </a:p>
            </p:txBody>
          </p:sp>
          <p:sp>
            <p:nvSpPr>
              <p:cNvPr id="11" name="Rectangle 10"/>
              <p:cNvSpPr/>
              <p:nvPr/>
            </p:nvSpPr>
            <p:spPr>
              <a:xfrm>
                <a:off x="4536846" y="4062821"/>
                <a:ext cx="2781175"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Hadoop Distributed File System (HDFS)</a:t>
                </a:r>
                <a:endParaRPr lang="en-US" sz="1200" dirty="0"/>
              </a:p>
            </p:txBody>
          </p:sp>
          <p:sp>
            <p:nvSpPr>
              <p:cNvPr id="12" name="Rectangle 11"/>
              <p:cNvSpPr/>
              <p:nvPr/>
            </p:nvSpPr>
            <p:spPr>
              <a:xfrm>
                <a:off x="4536848" y="3616640"/>
                <a:ext cx="2781173" cy="36576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MapReduce</a:t>
                </a:r>
                <a:endParaRPr lang="en-US" sz="1200" dirty="0"/>
              </a:p>
            </p:txBody>
          </p:sp>
        </p:grpSp>
        <p:grpSp>
          <p:nvGrpSpPr>
            <p:cNvPr id="23" name="Group 22"/>
            <p:cNvGrpSpPr/>
            <p:nvPr/>
          </p:nvGrpSpPr>
          <p:grpSpPr>
            <a:xfrm>
              <a:off x="4867374" y="4372235"/>
              <a:ext cx="3560888" cy="919859"/>
              <a:chOff x="4431493" y="4741389"/>
              <a:chExt cx="3560888" cy="919859"/>
            </a:xfrm>
          </p:grpSpPr>
          <p:sp>
            <p:nvSpPr>
              <p:cNvPr id="8" name="Rectangle 7"/>
              <p:cNvSpPr/>
              <p:nvPr/>
            </p:nvSpPr>
            <p:spPr>
              <a:xfrm>
                <a:off x="4431493" y="4741389"/>
                <a:ext cx="3560888" cy="919859"/>
              </a:xfrm>
              <a:prstGeom prst="rect">
                <a:avLst/>
              </a:prstGeom>
              <a:solidFill>
                <a:schemeClr val="accent6">
                  <a:tint val="50000"/>
                  <a:satMod val="300000"/>
                </a:schemeClr>
              </a:solidFill>
            </p:spPr>
            <p:style>
              <a:lnRef idx="1">
                <a:schemeClr val="accent6"/>
              </a:lnRef>
              <a:fillRef idx="2">
                <a:schemeClr val="accent6"/>
              </a:fillRef>
              <a:effectRef idx="1">
                <a:schemeClr val="accent6"/>
              </a:effectRef>
              <a:fontRef idx="minor">
                <a:schemeClr val="dk1"/>
              </a:fontRef>
            </p:style>
            <p:txBody>
              <a:bodyPr vert="vert270" rtlCol="0" anchor="b"/>
              <a:lstStyle/>
              <a:p>
                <a:pPr algn="ctr"/>
                <a:r>
                  <a:rPr lang="en-US" sz="1400" dirty="0" smtClean="0"/>
                  <a:t>Data Collection</a:t>
                </a:r>
                <a:endParaRPr lang="en-US" sz="1400" dirty="0"/>
              </a:p>
            </p:txBody>
          </p:sp>
          <p:sp>
            <p:nvSpPr>
              <p:cNvPr id="15" name="Rectangle 14"/>
              <p:cNvSpPr/>
              <p:nvPr/>
            </p:nvSpPr>
            <p:spPr>
              <a:xfrm>
                <a:off x="4544107" y="5018438"/>
                <a:ext cx="819566"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Flume</a:t>
                </a:r>
                <a:endParaRPr lang="en-US" sz="1200" dirty="0"/>
              </a:p>
            </p:txBody>
          </p:sp>
          <p:sp>
            <p:nvSpPr>
              <p:cNvPr id="17" name="Rectangle 16"/>
              <p:cNvSpPr/>
              <p:nvPr/>
            </p:nvSpPr>
            <p:spPr>
              <a:xfrm>
                <a:off x="5499895" y="5018438"/>
                <a:ext cx="819566"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Trad.</a:t>
                </a:r>
              </a:p>
              <a:p>
                <a:pPr algn="ctr"/>
                <a:r>
                  <a:rPr lang="en-US" sz="1200" dirty="0" smtClean="0"/>
                  <a:t>ETL</a:t>
                </a:r>
                <a:endParaRPr lang="en-US" sz="1200" dirty="0"/>
              </a:p>
            </p:txBody>
          </p:sp>
          <p:sp>
            <p:nvSpPr>
              <p:cNvPr id="18" name="Rectangle 17"/>
              <p:cNvSpPr/>
              <p:nvPr/>
            </p:nvSpPr>
            <p:spPr>
              <a:xfrm>
                <a:off x="6455683" y="5018438"/>
                <a:ext cx="819566"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Sqoop</a:t>
                </a:r>
                <a:endParaRPr lang="en-US" sz="1200" dirty="0"/>
              </a:p>
            </p:txBody>
          </p:sp>
        </p:grpSp>
        <p:grpSp>
          <p:nvGrpSpPr>
            <p:cNvPr id="24" name="Group 23"/>
            <p:cNvGrpSpPr/>
            <p:nvPr/>
          </p:nvGrpSpPr>
          <p:grpSpPr>
            <a:xfrm>
              <a:off x="4867374" y="1996146"/>
              <a:ext cx="3560888" cy="1188720"/>
              <a:chOff x="4431493" y="1996146"/>
              <a:chExt cx="3560888" cy="1188720"/>
            </a:xfrm>
          </p:grpSpPr>
          <p:sp>
            <p:nvSpPr>
              <p:cNvPr id="10" name="Rectangle 9"/>
              <p:cNvSpPr/>
              <p:nvPr/>
            </p:nvSpPr>
            <p:spPr>
              <a:xfrm>
                <a:off x="4431493" y="1996146"/>
                <a:ext cx="3560888" cy="1188720"/>
              </a:xfrm>
              <a:prstGeom prst="rect">
                <a:avLst/>
              </a:prstGeom>
              <a:solidFill>
                <a:schemeClr val="accent6">
                  <a:tint val="50000"/>
                  <a:satMod val="300000"/>
                </a:schemeClr>
              </a:solidFill>
            </p:spPr>
            <p:style>
              <a:lnRef idx="1">
                <a:schemeClr val="accent6"/>
              </a:lnRef>
              <a:fillRef idx="2">
                <a:schemeClr val="accent6"/>
              </a:fillRef>
              <a:effectRef idx="1">
                <a:schemeClr val="accent6"/>
              </a:effectRef>
              <a:fontRef idx="minor">
                <a:schemeClr val="dk1"/>
              </a:fontRef>
            </p:style>
            <p:txBody>
              <a:bodyPr vert="vert270" rtlCol="0" anchor="b"/>
              <a:lstStyle/>
              <a:p>
                <a:pPr algn="ctr"/>
                <a:r>
                  <a:rPr lang="en-US" sz="1400" dirty="0" smtClean="0"/>
                  <a:t>Data Analysis</a:t>
                </a:r>
                <a:endParaRPr lang="en-US" sz="1400" dirty="0"/>
              </a:p>
            </p:txBody>
          </p:sp>
          <p:sp>
            <p:nvSpPr>
              <p:cNvPr id="13" name="Rectangle 12"/>
              <p:cNvSpPr/>
              <p:nvPr/>
            </p:nvSpPr>
            <p:spPr>
              <a:xfrm>
                <a:off x="4544107" y="2060848"/>
                <a:ext cx="822960"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Pig</a:t>
                </a:r>
                <a:endParaRPr lang="en-US" sz="1200" dirty="0"/>
              </a:p>
            </p:txBody>
          </p:sp>
          <p:sp>
            <p:nvSpPr>
              <p:cNvPr id="14" name="Rectangle 13"/>
              <p:cNvSpPr/>
              <p:nvPr/>
            </p:nvSpPr>
            <p:spPr>
              <a:xfrm>
                <a:off x="6455683" y="2060848"/>
                <a:ext cx="822960"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dirty="0"/>
                  <a:t>BI Tools</a:t>
                </a:r>
              </a:p>
            </p:txBody>
          </p:sp>
          <p:sp>
            <p:nvSpPr>
              <p:cNvPr id="16" name="Rectangle 15"/>
              <p:cNvSpPr/>
              <p:nvPr/>
            </p:nvSpPr>
            <p:spPr>
              <a:xfrm>
                <a:off x="5499895" y="2060848"/>
                <a:ext cx="822960"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Storm</a:t>
                </a:r>
                <a:endParaRPr lang="en-US" sz="1200" dirty="0"/>
              </a:p>
            </p:txBody>
          </p:sp>
          <p:sp>
            <p:nvSpPr>
              <p:cNvPr id="20" name="Rectangle 19"/>
              <p:cNvSpPr/>
              <p:nvPr/>
            </p:nvSpPr>
            <p:spPr>
              <a:xfrm>
                <a:off x="5907981" y="2622515"/>
                <a:ext cx="822960"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Hive</a:t>
                </a:r>
                <a:endParaRPr lang="en-US" sz="1200" dirty="0"/>
              </a:p>
            </p:txBody>
          </p:sp>
          <p:sp>
            <p:nvSpPr>
              <p:cNvPr id="21" name="Rectangle 20"/>
              <p:cNvSpPr/>
              <p:nvPr/>
            </p:nvSpPr>
            <p:spPr>
              <a:xfrm>
                <a:off x="4952193" y="2622515"/>
                <a:ext cx="822960" cy="45720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HBase</a:t>
                </a:r>
                <a:endParaRPr lang="en-US" sz="1200" dirty="0"/>
              </a:p>
            </p:txBody>
          </p:sp>
        </p:grpSp>
      </p:grpSp>
      <p:graphicFrame>
        <p:nvGraphicFramePr>
          <p:cNvPr id="31" name="Table 30"/>
          <p:cNvGraphicFramePr>
            <a:graphicFrameLocks noGrp="1"/>
          </p:cNvGraphicFramePr>
          <p:nvPr>
            <p:extLst>
              <p:ext uri="{D42A27DB-BD31-4B8C-83A1-F6EECF244321}">
                <p14:modId xmlns:p14="http://schemas.microsoft.com/office/powerpoint/2010/main" val="139978673"/>
              </p:ext>
            </p:extLst>
          </p:nvPr>
        </p:nvGraphicFramePr>
        <p:xfrm>
          <a:off x="257176" y="1916832"/>
          <a:ext cx="8620124" cy="1066800"/>
        </p:xfrm>
        <a:graphic>
          <a:graphicData uri="http://schemas.openxmlformats.org/drawingml/2006/table">
            <a:tbl>
              <a:tblPr firstRow="1" bandRow="1">
                <a:tableStyleId>{5940675A-B579-460E-94D1-54222C63F5DA}</a:tableStyleId>
              </a:tblPr>
              <a:tblGrid>
                <a:gridCol w="8620124"/>
              </a:tblGrid>
              <a:tr h="253478">
                <a:tc>
                  <a:txBody>
                    <a:bodyPr/>
                    <a:lstStyle/>
                    <a:p>
                      <a:r>
                        <a:rPr lang="en-US" sz="1600" b="1" i="1" dirty="0" smtClean="0">
                          <a:solidFill>
                            <a:schemeClr val="bg1"/>
                          </a:solidFill>
                        </a:rPr>
                        <a:t>Info-Tech Insight</a:t>
                      </a:r>
                      <a:r>
                        <a:rPr lang="en-US" sz="1600" b="1" dirty="0" smtClean="0">
                          <a:solidFill>
                            <a:schemeClr val="bg1"/>
                          </a:solidFill>
                        </a:rPr>
                        <a:t> </a:t>
                      </a:r>
                      <a:endParaRPr lang="en-US" sz="1600" b="1" dirty="0">
                        <a:solidFill>
                          <a:schemeClr val="bg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F3C0D"/>
                    </a:solidFill>
                  </a:tcPr>
                </a:tc>
              </a:tr>
              <a:tr h="714348">
                <a:tc>
                  <a:txBody>
                    <a:bodyPr/>
                    <a:lstStyle/>
                    <a:p>
                      <a:pPr lvl="0"/>
                      <a:r>
                        <a:rPr lang="en-CA" sz="1400" dirty="0" smtClean="0"/>
                        <a:t>The baseline Hadoop pilot will help build your knowledge of big data, how the Hadoop framework satisfies your use cases, and how it operates in your systems. In this baseline stack, each component is well understood in the industry and documentation is readily available.</a:t>
                      </a:r>
                      <a:endParaRPr lang="en-US" sz="1400" dirty="0"/>
                    </a:p>
                  </a:txBody>
                  <a:tcPr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noFill/>
                  </a:tcPr>
                </a:tc>
              </a:tr>
            </a:tbl>
          </a:graphicData>
        </a:graphic>
      </p:graphicFrame>
      <p:pic>
        <p:nvPicPr>
          <p:cNvPr id="32" name="Picture 31" descr="insight-sm.wmf"/>
          <p:cNvPicPr>
            <a:picLocks noChangeAspect="1"/>
          </p:cNvPicPr>
          <p:nvPr/>
        </p:nvPicPr>
        <p:blipFill>
          <a:blip r:embed="rId3" cstate="print"/>
          <a:stretch>
            <a:fillRect/>
          </a:stretch>
        </p:blipFill>
        <p:spPr>
          <a:xfrm>
            <a:off x="8435103" y="1943756"/>
            <a:ext cx="419589" cy="314692"/>
          </a:xfrm>
          <a:prstGeom prst="rect">
            <a:avLst/>
          </a:prstGeom>
        </p:spPr>
      </p:pic>
      <p:pic>
        <p:nvPicPr>
          <p:cNvPr id="2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43233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a:t>A successful </a:t>
            </a:r>
            <a:r>
              <a:rPr lang="en-CA" dirty="0" smtClean="0"/>
              <a:t>big data project </a:t>
            </a:r>
            <a:r>
              <a:rPr lang="en-CA" dirty="0"/>
              <a:t>requires a full decomposition </a:t>
            </a:r>
            <a:r>
              <a:rPr lang="en-CA" dirty="0" smtClean="0"/>
              <a:t>of your data analytics stack, carefully selected tools, </a:t>
            </a:r>
            <a:r>
              <a:rPr lang="en-CA" dirty="0"/>
              <a:t>and </a:t>
            </a:r>
            <a:r>
              <a:rPr lang="en-CA" dirty="0" smtClean="0"/>
              <a:t>performance </a:t>
            </a:r>
            <a:r>
              <a:rPr lang="en-CA" dirty="0"/>
              <a:t>dashboards.</a:t>
            </a:r>
            <a:endParaRPr lang="en-US" dirty="0"/>
          </a:p>
          <a:p>
            <a:endParaRPr lang="en-US" dirty="0"/>
          </a:p>
        </p:txBody>
      </p:sp>
      <p:sp>
        <p:nvSpPr>
          <p:cNvPr id="3" name="Title 2"/>
          <p:cNvSpPr>
            <a:spLocks noGrp="1"/>
          </p:cNvSpPr>
          <p:nvPr>
            <p:ph type="title"/>
          </p:nvPr>
        </p:nvSpPr>
        <p:spPr/>
        <p:txBody>
          <a:bodyPr/>
          <a:lstStyle/>
          <a:p>
            <a:r>
              <a:rPr lang="en-US" dirty="0" smtClean="0"/>
              <a:t>Big data implementation roadmap</a:t>
            </a:r>
            <a:endParaRPr lang="en-US" dirty="0"/>
          </a:p>
        </p:txBody>
      </p:sp>
      <p:graphicFrame>
        <p:nvGraphicFramePr>
          <p:cNvPr id="5" name="Diagram 4"/>
          <p:cNvGraphicFramePr/>
          <p:nvPr>
            <p:extLst>
              <p:ext uri="{D42A27DB-BD31-4B8C-83A1-F6EECF244321}">
                <p14:modId xmlns:p14="http://schemas.microsoft.com/office/powerpoint/2010/main" val="1831263717"/>
              </p:ext>
            </p:extLst>
          </p:nvPr>
        </p:nvGraphicFramePr>
        <p:xfrm>
          <a:off x="431540" y="2096852"/>
          <a:ext cx="828092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4050835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44594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2" name="Text Placeholder 1"/>
          <p:cNvSpPr>
            <a:spLocks noGrp="1"/>
          </p:cNvSpPr>
          <p:nvPr>
            <p:ph type="body" sz="quarter" idx="16"/>
          </p:nvPr>
        </p:nvSpPr>
        <p:spPr>
          <a:xfrm>
            <a:off x="249302" y="1232756"/>
            <a:ext cx="5006774" cy="5112568"/>
          </a:xfrm>
        </p:spPr>
        <p:txBody>
          <a:bodyPr/>
          <a:lstStyle/>
          <a:p>
            <a:pPr>
              <a:spcBef>
                <a:spcPts val="600"/>
              </a:spcBef>
            </a:pPr>
            <a:r>
              <a:rPr lang="en-CA" sz="1400" dirty="0" smtClean="0"/>
              <a:t>The case for </a:t>
            </a:r>
            <a:r>
              <a:rPr lang="en-CA" sz="1400" b="1" dirty="0" smtClean="0"/>
              <a:t>big data is defined by the business’ need to process various forms of high volume data at high velocities.</a:t>
            </a:r>
            <a:r>
              <a:rPr lang="en-CA" sz="1400" dirty="0" smtClean="0"/>
              <a:t> The real value of big data comes from the analytics and the usefulness of the big data output.</a:t>
            </a:r>
          </a:p>
          <a:p>
            <a:pPr>
              <a:spcBef>
                <a:spcPts val="600"/>
              </a:spcBef>
            </a:pPr>
            <a:r>
              <a:rPr lang="en-CA" sz="1400" b="1" dirty="0" smtClean="0"/>
              <a:t>Begin your big data implementation with a baseline Hadoop pilot. </a:t>
            </a:r>
            <a:r>
              <a:rPr lang="en-CA" sz="1400" dirty="0" smtClean="0"/>
              <a:t>Aim </a:t>
            </a:r>
            <a:r>
              <a:rPr lang="en-CA" sz="1400" dirty="0"/>
              <a:t>to gather institutional learning and to validate the installation, </a:t>
            </a:r>
            <a:r>
              <a:rPr lang="en-CA" sz="1400" dirty="0" smtClean="0"/>
              <a:t>value </a:t>
            </a:r>
            <a:r>
              <a:rPr lang="en-CA" sz="1400" dirty="0"/>
              <a:t>and </a:t>
            </a:r>
            <a:r>
              <a:rPr lang="en-CA" sz="1400" dirty="0" smtClean="0"/>
              <a:t>usefulness </a:t>
            </a:r>
            <a:r>
              <a:rPr lang="en-CA" sz="1400" dirty="0"/>
              <a:t>of </a:t>
            </a:r>
            <a:r>
              <a:rPr lang="en-CA" sz="1400" dirty="0" smtClean="0"/>
              <a:t>big data in your pilot.</a:t>
            </a:r>
          </a:p>
          <a:p>
            <a:pPr>
              <a:spcBef>
                <a:spcPts val="600"/>
              </a:spcBef>
            </a:pPr>
            <a:r>
              <a:rPr lang="en-CA" sz="1400" b="1" dirty="0" smtClean="0"/>
              <a:t>Your </a:t>
            </a:r>
            <a:r>
              <a:rPr lang="en-CA" sz="1400" b="1" dirty="0"/>
              <a:t>Hadoop stack should complement and not replace </a:t>
            </a:r>
            <a:r>
              <a:rPr lang="en-CA" sz="1400" dirty="0"/>
              <a:t>your current data collection, </a:t>
            </a:r>
            <a:r>
              <a:rPr lang="en-CA" sz="1400" dirty="0" smtClean="0"/>
              <a:t>aggregation, </a:t>
            </a:r>
            <a:r>
              <a:rPr lang="en-CA" sz="1400" dirty="0"/>
              <a:t>and analytic processes. </a:t>
            </a:r>
            <a:r>
              <a:rPr lang="en-CA" sz="1400" dirty="0" smtClean="0"/>
              <a:t>Hadoop </a:t>
            </a:r>
            <a:r>
              <a:rPr lang="en-CA" sz="1400" dirty="0"/>
              <a:t>has the flexibility to be customized to your organization’s specifications and use cases. </a:t>
            </a:r>
            <a:endParaRPr lang="en-CA" sz="1400" dirty="0" smtClean="0"/>
          </a:p>
          <a:p>
            <a:pPr>
              <a:spcBef>
                <a:spcPts val="600"/>
              </a:spcBef>
            </a:pPr>
            <a:r>
              <a:rPr lang="en-CA" sz="1400" b="1" dirty="0" smtClean="0"/>
              <a:t>Keep </a:t>
            </a:r>
            <a:r>
              <a:rPr lang="en-CA" sz="1400" b="1" dirty="0"/>
              <a:t>data quality and system integrity in mind </a:t>
            </a:r>
            <a:r>
              <a:rPr lang="en-CA" sz="1400" dirty="0"/>
              <a:t>when gauging Hadoop success. Stakeholders must see value in the final output but not at the risk of compromising the infrastructure, </a:t>
            </a:r>
            <a:r>
              <a:rPr lang="en-CA" sz="1400" dirty="0" smtClean="0"/>
              <a:t>network, </a:t>
            </a:r>
            <a:r>
              <a:rPr lang="en-CA" sz="1400" dirty="0"/>
              <a:t>and regulatory compliance. </a:t>
            </a:r>
            <a:endParaRPr lang="en-US" sz="1400" dirty="0" smtClean="0"/>
          </a:p>
          <a:p>
            <a:pPr>
              <a:spcBef>
                <a:spcPts val="600"/>
              </a:spcBef>
            </a:pPr>
            <a:r>
              <a:rPr lang="en-CA" sz="1400" b="1" dirty="0"/>
              <a:t>Realize that Hadoop is just a process to organize, </a:t>
            </a:r>
            <a:r>
              <a:rPr lang="en-CA" sz="1400" b="1" dirty="0" smtClean="0"/>
              <a:t>mine, </a:t>
            </a:r>
            <a:r>
              <a:rPr lang="en-CA" sz="1400" b="1" dirty="0"/>
              <a:t>and analyze data,</a:t>
            </a:r>
            <a:r>
              <a:rPr lang="en-CA" sz="1400" dirty="0"/>
              <a:t> whether that be </a:t>
            </a:r>
            <a:r>
              <a:rPr lang="en-CA" sz="1400" dirty="0" smtClean="0"/>
              <a:t>big </a:t>
            </a:r>
            <a:r>
              <a:rPr lang="en-CA" sz="1400" dirty="0"/>
              <a:t>or </a:t>
            </a:r>
            <a:r>
              <a:rPr lang="en-CA" sz="1400" dirty="0" smtClean="0"/>
              <a:t>non-big data. Look </a:t>
            </a:r>
            <a:r>
              <a:rPr lang="en-CA" sz="1400" dirty="0"/>
              <a:t>for opportunities to apply the Hadoop </a:t>
            </a:r>
            <a:r>
              <a:rPr lang="en-CA" sz="1400" dirty="0" smtClean="0"/>
              <a:t>framework and other big data processes </a:t>
            </a:r>
            <a:r>
              <a:rPr lang="en-CA" sz="1400" dirty="0"/>
              <a:t>in other </a:t>
            </a:r>
            <a:r>
              <a:rPr lang="en-CA" sz="1400" dirty="0" smtClean="0"/>
              <a:t>areas and projects in </a:t>
            </a:r>
            <a:r>
              <a:rPr lang="en-CA" sz="1400" dirty="0"/>
              <a:t>your organization</a:t>
            </a:r>
            <a:r>
              <a:rPr lang="en-CA" sz="1400" dirty="0" smtClean="0"/>
              <a:t>.</a:t>
            </a:r>
            <a:endParaRPr lang="en-US" sz="1400" dirty="0"/>
          </a:p>
          <a:p>
            <a:endParaRPr lang="en-US" sz="1400" dirty="0"/>
          </a:p>
          <a:p>
            <a:endParaRPr lang="en-US" sz="1400" dirty="0"/>
          </a:p>
        </p:txBody>
      </p:sp>
      <p:grpSp>
        <p:nvGrpSpPr>
          <p:cNvPr id="5" name="Group 4"/>
          <p:cNvGrpSpPr/>
          <p:nvPr/>
        </p:nvGrpSpPr>
        <p:grpSpPr>
          <a:xfrm>
            <a:off x="5400092" y="2953382"/>
            <a:ext cx="3485081" cy="3253299"/>
            <a:chOff x="533279" y="4617132"/>
            <a:chExt cx="2204387" cy="2777681"/>
          </a:xfrm>
        </p:grpSpPr>
        <p:sp>
          <p:nvSpPr>
            <p:cNvPr id="6" name="Rectangle 5"/>
            <p:cNvSpPr/>
            <p:nvPr/>
          </p:nvSpPr>
          <p:spPr>
            <a:xfrm>
              <a:off x="533279" y="4938167"/>
              <a:ext cx="2204387" cy="2456646"/>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i="1" dirty="0">
                  <a:solidFill>
                    <a:schemeClr val="tx1"/>
                  </a:solidFill>
                  <a:latin typeface="+mj-lt"/>
                </a:rPr>
                <a:t>“Typically the concept of big data assumes a variety of different sources of information and velocity of complex analytical processing, rather than just a huge and growing volume of data</a:t>
              </a:r>
              <a:r>
                <a:rPr lang="en-CA" sz="1200" i="1" dirty="0" smtClean="0">
                  <a:solidFill>
                    <a:schemeClr val="tx1"/>
                  </a:solidFill>
                  <a:latin typeface="+mj-lt"/>
                </a:rPr>
                <a:t>.”</a:t>
              </a:r>
              <a:r>
                <a:rPr lang="en-CA" sz="1200" dirty="0" smtClean="0">
                  <a:solidFill>
                    <a:schemeClr val="tx1"/>
                  </a:solidFill>
                </a:rPr>
                <a:t> </a:t>
              </a:r>
            </a:p>
            <a:p>
              <a:pPr algn="r"/>
              <a:r>
                <a:rPr lang="en-CA" sz="1200" dirty="0" smtClean="0">
                  <a:solidFill>
                    <a:schemeClr val="tx1"/>
                  </a:solidFill>
                </a:rPr>
                <a:t>– </a:t>
              </a:r>
              <a:r>
                <a:rPr lang="en-CA" sz="1200" dirty="0">
                  <a:solidFill>
                    <a:schemeClr val="tx1"/>
                  </a:solidFill>
                </a:rPr>
                <a:t>B. Novikov, N. </a:t>
              </a:r>
              <a:r>
                <a:rPr lang="en-CA" sz="1200" dirty="0" smtClean="0">
                  <a:solidFill>
                    <a:schemeClr val="tx1"/>
                  </a:solidFill>
                </a:rPr>
                <a:t>Vassilieva, </a:t>
              </a:r>
              <a:r>
                <a:rPr lang="en-CA" sz="1200" dirty="0">
                  <a:solidFill>
                    <a:schemeClr val="tx1"/>
                  </a:solidFill>
                </a:rPr>
                <a:t>and A. Yarygina, </a:t>
              </a:r>
              <a:r>
                <a:rPr lang="en-CA" sz="1200" i="1" dirty="0">
                  <a:solidFill>
                    <a:schemeClr val="tx1"/>
                  </a:solidFill>
                </a:rPr>
                <a:t>Querying </a:t>
              </a:r>
              <a:r>
                <a:rPr lang="en-CA" sz="1200" i="1" dirty="0" smtClean="0">
                  <a:solidFill>
                    <a:schemeClr val="tx1"/>
                  </a:solidFill>
                </a:rPr>
                <a:t>Big Data</a:t>
              </a:r>
              <a:r>
                <a:rPr lang="en-CA" sz="1200" dirty="0">
                  <a:solidFill>
                    <a:schemeClr val="tx1"/>
                  </a:solidFill>
                </a:rPr>
                <a:t>, 2012.</a:t>
              </a:r>
            </a:p>
            <a:p>
              <a:pPr algn="l"/>
              <a:r>
                <a:rPr lang="en-CA" sz="1200" dirty="0" smtClean="0">
                  <a:solidFill>
                    <a:schemeClr val="tx1"/>
                  </a:solidFill>
                </a:rPr>
                <a:t> </a:t>
              </a:r>
              <a:br>
                <a:rPr lang="en-CA" sz="1200" dirty="0" smtClean="0">
                  <a:solidFill>
                    <a:schemeClr val="tx1"/>
                  </a:solidFill>
                </a:rPr>
              </a:br>
              <a:endParaRPr lang="en-CA" sz="1200" dirty="0" smtClean="0">
                <a:solidFill>
                  <a:schemeClr val="tx1"/>
                </a:solidFill>
              </a:endParaRPr>
            </a:p>
            <a:p>
              <a:pPr lvl="0" algn="l"/>
              <a:r>
                <a:rPr lang="en-CA" sz="1200" i="1" dirty="0" smtClean="0">
                  <a:solidFill>
                    <a:schemeClr val="tx1"/>
                  </a:solidFill>
                  <a:latin typeface="+mj-lt"/>
                </a:rPr>
                <a:t>“</a:t>
              </a:r>
              <a:r>
                <a:rPr lang="en-CA" sz="1200" i="1" dirty="0">
                  <a:solidFill>
                    <a:schemeClr val="tx1"/>
                  </a:solidFill>
                  <a:latin typeface="+mj-lt"/>
                </a:rPr>
                <a:t>A</a:t>
              </a:r>
              <a:r>
                <a:rPr lang="en-CA" sz="1200" i="1" dirty="0" smtClean="0">
                  <a:solidFill>
                    <a:schemeClr val="tx1"/>
                  </a:solidFill>
                  <a:latin typeface="+mj-lt"/>
                </a:rPr>
                <a:t> </a:t>
              </a:r>
              <a:r>
                <a:rPr lang="en-CA" sz="1200" i="1" dirty="0">
                  <a:solidFill>
                    <a:schemeClr val="tx1"/>
                  </a:solidFill>
                  <a:latin typeface="+mj-lt"/>
                </a:rPr>
                <a:t>MapReduce system can act as an extract-transform-load (ETL) system, complementing traditional database technology</a:t>
              </a:r>
              <a:r>
                <a:rPr lang="en-CA" sz="1200" i="1" dirty="0" smtClean="0">
                  <a:solidFill>
                    <a:schemeClr val="tx1"/>
                  </a:solidFill>
                  <a:latin typeface="+mj-lt"/>
                </a:rPr>
                <a:t>.” </a:t>
              </a:r>
              <a:endParaRPr lang="en-CA" sz="1200" i="1" dirty="0">
                <a:solidFill>
                  <a:schemeClr val="tx1"/>
                </a:solidFill>
                <a:latin typeface="+mj-lt"/>
              </a:endParaRPr>
            </a:p>
            <a:p>
              <a:pPr lvl="0" algn="r"/>
              <a:r>
                <a:rPr lang="en-CA" sz="1200" dirty="0" smtClean="0">
                  <a:solidFill>
                    <a:schemeClr val="tx1"/>
                  </a:solidFill>
                </a:rPr>
                <a:t>– N. Gruska and P. Martin, </a:t>
              </a:r>
              <a:r>
                <a:rPr lang="en-CA" sz="1200" i="1" dirty="0" smtClean="0">
                  <a:solidFill>
                    <a:schemeClr val="tx1"/>
                  </a:solidFill>
                </a:rPr>
                <a:t>Integrating </a:t>
              </a:r>
              <a:r>
                <a:rPr lang="en-CA" sz="1200" i="1" dirty="0">
                  <a:solidFill>
                    <a:schemeClr val="tx1"/>
                  </a:solidFill>
                </a:rPr>
                <a:t>MapReduce and </a:t>
              </a:r>
              <a:r>
                <a:rPr lang="en-CA" sz="1200" i="1" dirty="0" smtClean="0">
                  <a:solidFill>
                    <a:schemeClr val="tx1"/>
                  </a:solidFill>
                </a:rPr>
                <a:t>RDBMSs</a:t>
              </a:r>
              <a:r>
                <a:rPr lang="en-CA" sz="1200" dirty="0" smtClean="0">
                  <a:solidFill>
                    <a:schemeClr val="tx1"/>
                  </a:solidFill>
                </a:rPr>
                <a:t>, </a:t>
              </a:r>
              <a:r>
                <a:rPr lang="en-CA" sz="1200" dirty="0">
                  <a:solidFill>
                    <a:schemeClr val="tx1"/>
                  </a:solidFill>
                </a:rPr>
                <a:t>2010</a:t>
              </a:r>
              <a:r>
                <a:rPr lang="en-CA" sz="1200" dirty="0" smtClean="0">
                  <a:solidFill>
                    <a:schemeClr val="tx1"/>
                  </a:solidFill>
                </a:rPr>
                <a:t>.</a:t>
              </a:r>
            </a:p>
          </p:txBody>
        </p:sp>
        <p:sp>
          <p:nvSpPr>
            <p:cNvPr id="8" name="Round Same Side Corner Rectangle 7"/>
            <p:cNvSpPr/>
            <p:nvPr/>
          </p:nvSpPr>
          <p:spPr>
            <a:xfrm>
              <a:off x="533280" y="4617132"/>
              <a:ext cx="2204386" cy="321035"/>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What is the industry saying?</a:t>
              </a:r>
              <a:endParaRPr lang="en-CA" sz="1200" b="1" dirty="0">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0524" y="1239728"/>
            <a:ext cx="1497820" cy="1598670"/>
          </a:xfrm>
          <a:prstGeom prst="rect">
            <a:avLst/>
          </a:prstGeom>
        </p:spPr>
      </p:pic>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302" y="1609611"/>
            <a:ext cx="4401108" cy="4401108"/>
          </a:xfrm>
          <a:prstGeom prst="rect">
            <a:avLst/>
          </a:prstGeom>
        </p:spPr>
      </p:pic>
      <p:sp>
        <p:nvSpPr>
          <p:cNvPr id="2" name="Title 1"/>
          <p:cNvSpPr>
            <a:spLocks noGrp="1"/>
          </p:cNvSpPr>
          <p:nvPr>
            <p:ph type="title"/>
          </p:nvPr>
        </p:nvSpPr>
        <p:spPr/>
        <p:txBody>
          <a:bodyPr/>
          <a:lstStyle/>
          <a:p>
            <a:r>
              <a:rPr lang="en-US" dirty="0" smtClean="0"/>
              <a:t>Info-Tech’s points of view on big data development</a:t>
            </a:r>
            <a:endParaRPr lang="en-US" dirty="0"/>
          </a:p>
        </p:txBody>
      </p:sp>
      <p:sp>
        <p:nvSpPr>
          <p:cNvPr id="6" name="Rounded Rectangular Callout 5"/>
          <p:cNvSpPr/>
          <p:nvPr/>
        </p:nvSpPr>
        <p:spPr>
          <a:xfrm>
            <a:off x="4342015" y="1277394"/>
            <a:ext cx="4530537" cy="1215502"/>
          </a:xfrm>
          <a:prstGeom prst="wedgeRoundRectCallout">
            <a:avLst>
              <a:gd name="adj1" fmla="val -61762"/>
              <a:gd name="adj2" fmla="val 47522"/>
              <a:gd name="adj3" fmla="val 16667"/>
            </a:avLst>
          </a:prstGeom>
          <a:noFill/>
          <a:ln w="25400">
            <a:solidFill>
              <a:schemeClr val="bg1">
                <a:lumMod val="65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l"/>
            <a:r>
              <a:rPr lang="en-US" dirty="0" smtClean="0"/>
              <a:t>If you are moving towards big data development, your business must have the appropriate data volume, variety, and velocity drivers!</a:t>
            </a:r>
            <a:endParaRPr lang="en-US" dirty="0"/>
          </a:p>
        </p:txBody>
      </p:sp>
      <p:sp>
        <p:nvSpPr>
          <p:cNvPr id="11" name="Rounded Rectangular Callout 10"/>
          <p:cNvSpPr/>
          <p:nvPr/>
        </p:nvSpPr>
        <p:spPr>
          <a:xfrm>
            <a:off x="4342015" y="2594663"/>
            <a:ext cx="4530537" cy="1215502"/>
          </a:xfrm>
          <a:prstGeom prst="wedgeRoundRectCallout">
            <a:avLst>
              <a:gd name="adj1" fmla="val -58347"/>
              <a:gd name="adj2" fmla="val 9329"/>
              <a:gd name="adj3" fmla="val 16667"/>
            </a:avLst>
          </a:prstGeom>
          <a:noFill/>
          <a:ln w="25400">
            <a:solidFill>
              <a:schemeClr val="bg1">
                <a:lumMod val="65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l"/>
            <a:r>
              <a:rPr lang="en-US" dirty="0" smtClean="0"/>
              <a:t>Leverage a baseline Hadoop stack for your first big data implementation due to its popularity and its widely available tools and documentation!</a:t>
            </a:r>
            <a:endParaRPr lang="en-US" dirty="0"/>
          </a:p>
        </p:txBody>
      </p:sp>
      <p:sp>
        <p:nvSpPr>
          <p:cNvPr id="12" name="Rounded Rectangular Callout 11"/>
          <p:cNvSpPr/>
          <p:nvPr/>
        </p:nvSpPr>
        <p:spPr>
          <a:xfrm>
            <a:off x="4342015" y="3911932"/>
            <a:ext cx="4530537" cy="1215502"/>
          </a:xfrm>
          <a:prstGeom prst="wedgeRoundRectCallout">
            <a:avLst>
              <a:gd name="adj1" fmla="val -57104"/>
              <a:gd name="adj2" fmla="val -34651"/>
              <a:gd name="adj3" fmla="val 16667"/>
            </a:avLst>
          </a:prstGeom>
          <a:noFill/>
          <a:ln w="25400">
            <a:solidFill>
              <a:schemeClr val="bg1">
                <a:lumMod val="65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l"/>
            <a:r>
              <a:rPr lang="en-US" dirty="0"/>
              <a:t>Big </a:t>
            </a:r>
            <a:r>
              <a:rPr lang="en-US" dirty="0" smtClean="0"/>
              <a:t>data </a:t>
            </a:r>
            <a:r>
              <a:rPr lang="en-US" dirty="0"/>
              <a:t>development should be a pivot from your existing software development lifecycle. It is critical to involve both development and operations teams!</a:t>
            </a:r>
          </a:p>
        </p:txBody>
      </p:sp>
      <p:sp>
        <p:nvSpPr>
          <p:cNvPr id="13" name="Rounded Rectangular Callout 12"/>
          <p:cNvSpPr/>
          <p:nvPr/>
        </p:nvSpPr>
        <p:spPr>
          <a:xfrm>
            <a:off x="4342015" y="5229200"/>
            <a:ext cx="4530537" cy="1215502"/>
          </a:xfrm>
          <a:prstGeom prst="wedgeRoundRectCallout">
            <a:avLst>
              <a:gd name="adj1" fmla="val -60519"/>
              <a:gd name="adj2" fmla="val -56640"/>
              <a:gd name="adj3" fmla="val 16667"/>
            </a:avLst>
          </a:prstGeom>
          <a:noFill/>
          <a:ln w="25400">
            <a:solidFill>
              <a:schemeClr val="bg1">
                <a:lumMod val="65000"/>
              </a:schemeClr>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l"/>
            <a:r>
              <a:rPr lang="en-US" dirty="0" smtClean="0"/>
              <a:t>Much of today’s big data advancements occur in the open source space. Ensure your big data stack is flexible to accommodate frequent changes!</a:t>
            </a:r>
            <a:endParaRPr lang="en-US" dirty="0"/>
          </a:p>
        </p:txBody>
      </p:sp>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27833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1008112"/>
          </a:xfrm>
        </p:spPr>
        <p:txBody>
          <a:bodyPr/>
          <a:lstStyle/>
          <a:p>
            <a:r>
              <a:rPr lang="en-CA" dirty="0" smtClean="0"/>
              <a:t>Data is growing exponentially and the business community feels the need to adopt and service value from big data to stay competitive  </a:t>
            </a:r>
            <a:r>
              <a:rPr lang="en-CA" dirty="0" smtClean="0">
                <a:latin typeface="Arial" panose="020B0604020202020204" pitchFamily="34" charset="0"/>
                <a:cs typeface="Arial" panose="020B0604020202020204" pitchFamily="34" charset="0"/>
                <a:sym typeface="Symbol" panose="05050102010706020507" pitchFamily="18" charset="2"/>
              </a:rPr>
              <a:t>̶ </a:t>
            </a:r>
            <a:r>
              <a:rPr lang="en-CA" dirty="0" smtClean="0"/>
              <a:t> but this isn’t easy. Start with a Hadoop pilot to gather institutional learning and validating its fit.</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320988"/>
            <a:ext cx="4034665" cy="2376264"/>
          </a:xfrm>
        </p:spPr>
        <p:txBody>
          <a:bodyPr/>
          <a:lstStyle/>
          <a:p>
            <a:pPr>
              <a:spcBef>
                <a:spcPts val="1200"/>
              </a:spcBef>
            </a:pPr>
            <a:r>
              <a:rPr lang="en-CA" dirty="0" smtClean="0"/>
              <a:t>Analyzing vast quantities and varieties of data quickly.</a:t>
            </a:r>
          </a:p>
          <a:p>
            <a:pPr>
              <a:spcBef>
                <a:spcPts val="1200"/>
              </a:spcBef>
            </a:pPr>
            <a:r>
              <a:rPr lang="en-CA" dirty="0" smtClean="0"/>
              <a:t>Looking for strategies to decrease data storage and computing power.</a:t>
            </a:r>
          </a:p>
          <a:p>
            <a:pPr>
              <a:spcBef>
                <a:spcPts val="1200"/>
              </a:spcBef>
            </a:pPr>
            <a:r>
              <a:rPr lang="en-CA" dirty="0"/>
              <a:t>Seeking learning opportunities to apply </a:t>
            </a:r>
            <a:r>
              <a:rPr lang="en-CA" dirty="0" smtClean="0"/>
              <a:t>big data </a:t>
            </a:r>
            <a:r>
              <a:rPr lang="en-CA" dirty="0"/>
              <a:t>development </a:t>
            </a:r>
            <a:r>
              <a:rPr lang="en-CA" dirty="0" smtClean="0"/>
              <a:t>practices within the organization and to other development projects.</a:t>
            </a:r>
          </a:p>
        </p:txBody>
      </p:sp>
      <p:sp>
        <p:nvSpPr>
          <p:cNvPr id="12" name="Text Placeholder 11"/>
          <p:cNvSpPr>
            <a:spLocks noGrp="1"/>
          </p:cNvSpPr>
          <p:nvPr>
            <p:ph type="body" sz="quarter" idx="23"/>
          </p:nvPr>
        </p:nvSpPr>
        <p:spPr>
          <a:xfrm>
            <a:off x="4860032" y="3320988"/>
            <a:ext cx="4032448" cy="2376264"/>
          </a:xfrm>
        </p:spPr>
        <p:txBody>
          <a:bodyPr/>
          <a:lstStyle/>
          <a:p>
            <a:pPr>
              <a:spcBef>
                <a:spcPts val="1200"/>
              </a:spcBef>
            </a:pPr>
            <a:r>
              <a:rPr lang="en-CA" dirty="0" smtClean="0"/>
              <a:t>Build, test and deploy </a:t>
            </a:r>
            <a:r>
              <a:rPr lang="en-CA" dirty="0"/>
              <a:t>a pilot </a:t>
            </a:r>
            <a:r>
              <a:rPr lang="en-CA" dirty="0" smtClean="0"/>
              <a:t>Hadoop </a:t>
            </a:r>
            <a:r>
              <a:rPr lang="en-CA" dirty="0"/>
              <a:t>stack to see the full impact before undertaking </a:t>
            </a:r>
            <a:r>
              <a:rPr lang="en-CA" dirty="0" smtClean="0"/>
              <a:t>big data </a:t>
            </a:r>
            <a:r>
              <a:rPr lang="en-CA" dirty="0"/>
              <a:t>development.</a:t>
            </a:r>
          </a:p>
          <a:p>
            <a:pPr>
              <a:spcBef>
                <a:spcPts val="1200"/>
              </a:spcBef>
            </a:pPr>
            <a:r>
              <a:rPr lang="en-CA" dirty="0" smtClean="0"/>
              <a:t>Establish an instrumentation plan to monitor your Hadoop implementation.</a:t>
            </a:r>
          </a:p>
          <a:p>
            <a:pPr>
              <a:spcBef>
                <a:spcPts val="1200"/>
              </a:spcBef>
            </a:pPr>
            <a:r>
              <a:rPr lang="en-CA" dirty="0" smtClean="0"/>
              <a:t>Look for opportunities to optimize your Hadoop stack for wider organization deployment.</a:t>
            </a:r>
            <a:endParaRPr lang="en-CA" dirty="0"/>
          </a:p>
        </p:txBody>
      </p:sp>
      <p:sp>
        <p:nvSpPr>
          <p:cNvPr id="8" name="TextBox 7"/>
          <p:cNvSpPr txBox="1"/>
          <p:nvPr/>
        </p:nvSpPr>
        <p:spPr>
          <a:xfrm>
            <a:off x="249302" y="2550207"/>
            <a:ext cx="3314586" cy="738664"/>
          </a:xfrm>
          <a:prstGeom prst="rect">
            <a:avLst/>
          </a:prstGeom>
          <a:noFill/>
        </p:spPr>
        <p:txBody>
          <a:bodyPr wrap="square" rtlCol="0">
            <a:spAutoFit/>
          </a:bodyPr>
          <a:lstStyle/>
          <a:p>
            <a:pPr algn="l"/>
            <a:r>
              <a:rPr lang="en-CA" sz="1400" b="1" dirty="0" smtClean="0"/>
              <a:t>This Research Is Designed</a:t>
            </a:r>
            <a:r>
              <a:rPr lang="en-CA" sz="1400" b="1" baseline="0" dirty="0" smtClean="0"/>
              <a:t> For </a:t>
            </a:r>
            <a:r>
              <a:rPr lang="en-CA" sz="1400" b="1" dirty="0" smtClean="0"/>
              <a:t>Data Scientists, App Development Managers, and Developers</a:t>
            </a:r>
            <a:r>
              <a:rPr lang="en-CA" sz="1400" b="1" baseline="0" dirty="0" smtClean="0"/>
              <a:t> Who Are:</a:t>
            </a:r>
            <a:endParaRPr lang="en-CA" sz="1400" b="1" dirty="0"/>
          </a:p>
        </p:txBody>
      </p:sp>
      <p:sp>
        <p:nvSpPr>
          <p:cNvPr id="9" name="TextBox 8"/>
          <p:cNvSpPr txBox="1"/>
          <p:nvPr/>
        </p:nvSpPr>
        <p:spPr>
          <a:xfrm>
            <a:off x="4860032" y="2550207"/>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4509120"/>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en-CA" dirty="0"/>
              <a:t>The strengths of </a:t>
            </a:r>
            <a:r>
              <a:rPr lang="en-CA" dirty="0" smtClean="0"/>
              <a:t>RDBMS </a:t>
            </a:r>
            <a:r>
              <a:rPr lang="en-CA" dirty="0"/>
              <a:t>technology end up being limiting factors in certain use </a:t>
            </a:r>
            <a:r>
              <a:rPr lang="en-CA" dirty="0" smtClean="0"/>
              <a:t>cases.</a:t>
            </a:r>
            <a:endParaRPr lang="en-US" dirty="0"/>
          </a:p>
        </p:txBody>
      </p:sp>
      <p:sp>
        <p:nvSpPr>
          <p:cNvPr id="5" name="Title 4"/>
          <p:cNvSpPr>
            <a:spLocks noGrp="1"/>
          </p:cNvSpPr>
          <p:nvPr>
            <p:ph type="title"/>
          </p:nvPr>
        </p:nvSpPr>
        <p:spPr>
          <a:xfrm>
            <a:off x="251520" y="260648"/>
            <a:ext cx="8633654" cy="864096"/>
          </a:xfrm>
        </p:spPr>
        <p:txBody>
          <a:bodyPr/>
          <a:lstStyle/>
          <a:p>
            <a:r>
              <a:rPr lang="en-US" dirty="0" smtClean="0"/>
              <a:t>Why should </a:t>
            </a:r>
            <a:r>
              <a:rPr lang="en-US" dirty="0" smtClean="0"/>
              <a:t>the organization </a:t>
            </a:r>
            <a:r>
              <a:rPr lang="en-US" dirty="0" smtClean="0"/>
              <a:t>consider big data?</a:t>
            </a:r>
            <a:endParaRPr lang="en-US" dirty="0"/>
          </a:p>
        </p:txBody>
      </p:sp>
      <p:sp>
        <p:nvSpPr>
          <p:cNvPr id="6" name="Text Placeholder 5"/>
          <p:cNvSpPr>
            <a:spLocks noGrp="1"/>
          </p:cNvSpPr>
          <p:nvPr>
            <p:ph type="body" sz="quarter" idx="16"/>
          </p:nvPr>
        </p:nvSpPr>
        <p:spPr>
          <a:xfrm>
            <a:off x="249302" y="1892896"/>
            <a:ext cx="5258802" cy="4236404"/>
          </a:xfrm>
        </p:spPr>
        <p:txBody>
          <a:bodyPr/>
          <a:lstStyle/>
          <a:p>
            <a:pPr marL="0" indent="0">
              <a:spcBef>
                <a:spcPts val="1200"/>
              </a:spcBef>
              <a:buNone/>
            </a:pPr>
            <a:r>
              <a:rPr lang="en-CA" sz="1400" dirty="0"/>
              <a:t>While </a:t>
            </a:r>
            <a:r>
              <a:rPr lang="en-CA" sz="1400" dirty="0" smtClean="0"/>
              <a:t>relational database management systems (RDBMS) </a:t>
            </a:r>
            <a:r>
              <a:rPr lang="en-CA" sz="1400" dirty="0"/>
              <a:t>is a proven technology, it has </a:t>
            </a:r>
            <a:r>
              <a:rPr lang="en-CA" sz="1400" dirty="0" smtClean="0"/>
              <a:t>limitations: </a:t>
            </a:r>
          </a:p>
          <a:p>
            <a:pPr>
              <a:spcBef>
                <a:spcPts val="1200"/>
              </a:spcBef>
            </a:pPr>
            <a:r>
              <a:rPr lang="en-CA" sz="1400" b="1" dirty="0" smtClean="0"/>
              <a:t>Volume</a:t>
            </a:r>
            <a:r>
              <a:rPr lang="en-CA" sz="1400" dirty="0" smtClean="0"/>
              <a:t> </a:t>
            </a:r>
            <a:r>
              <a:rPr lang="en-CA" sz="1400" dirty="0"/>
              <a:t>issues typically arise when there is a need to index a very large database. </a:t>
            </a:r>
            <a:r>
              <a:rPr lang="en-CA" sz="1400" dirty="0" smtClean="0"/>
              <a:t>Indexing </a:t>
            </a:r>
            <a:r>
              <a:rPr lang="en-CA" sz="1400" dirty="0"/>
              <a:t>can consume a lot of time and resources. </a:t>
            </a:r>
            <a:r>
              <a:rPr lang="en-CA" sz="1400" dirty="0" smtClean="0"/>
              <a:t>There </a:t>
            </a:r>
            <a:r>
              <a:rPr lang="en-CA" sz="1400" dirty="0"/>
              <a:t>are ways around </a:t>
            </a:r>
            <a:r>
              <a:rPr lang="en-CA" sz="1400" dirty="0" smtClean="0"/>
              <a:t>this issue, </a:t>
            </a:r>
            <a:r>
              <a:rPr lang="en-CA" sz="1400" dirty="0"/>
              <a:t>such as data </a:t>
            </a:r>
            <a:r>
              <a:rPr lang="en-CA" sz="1400" dirty="0" smtClean="0"/>
              <a:t>partitioning, </a:t>
            </a:r>
            <a:r>
              <a:rPr lang="en-CA" sz="1400" dirty="0"/>
              <a:t>but that introduces additional complexity at the data tier.</a:t>
            </a:r>
            <a:endParaRPr lang="en-US" sz="1400" dirty="0"/>
          </a:p>
          <a:p>
            <a:pPr lvl="0">
              <a:spcBef>
                <a:spcPts val="1200"/>
              </a:spcBef>
            </a:pPr>
            <a:r>
              <a:rPr lang="en-CA" sz="1400" b="1" dirty="0"/>
              <a:t>Variety</a:t>
            </a:r>
            <a:r>
              <a:rPr lang="en-CA" sz="1400" dirty="0"/>
              <a:t> problems are well known. </a:t>
            </a:r>
            <a:r>
              <a:rPr lang="en-CA" sz="1400" dirty="0" smtClean="0"/>
              <a:t>In </a:t>
            </a:r>
            <a:r>
              <a:rPr lang="en-CA" sz="1400" dirty="0"/>
              <a:t>a </a:t>
            </a:r>
            <a:r>
              <a:rPr lang="en-CA" sz="1400" dirty="0" smtClean="0"/>
              <a:t>multi-source </a:t>
            </a:r>
            <a:r>
              <a:rPr lang="en-CA" sz="1400" dirty="0"/>
              <a:t>environment, data collisions occur and resolving them can be expensive and time consuming. </a:t>
            </a:r>
            <a:r>
              <a:rPr lang="en-CA" sz="1400" dirty="0" smtClean="0"/>
              <a:t>This </a:t>
            </a:r>
            <a:r>
              <a:rPr lang="en-CA" sz="1400" dirty="0"/>
              <a:t>is a classic data warehouse or data aggregation problem. </a:t>
            </a:r>
            <a:r>
              <a:rPr lang="en-CA" sz="1400" dirty="0" smtClean="0"/>
              <a:t>In </a:t>
            </a:r>
            <a:r>
              <a:rPr lang="en-CA" sz="1400" dirty="0"/>
              <a:t>a single source environment, you are limited to a fixed schema. </a:t>
            </a:r>
            <a:r>
              <a:rPr lang="en-CA" sz="1400" dirty="0" smtClean="0"/>
              <a:t>Any </a:t>
            </a:r>
            <a:r>
              <a:rPr lang="en-CA" sz="1400" dirty="0"/>
              <a:t>variation in schema will require new entity creation with impact analysis a </a:t>
            </a:r>
            <a:r>
              <a:rPr lang="en-CA" sz="1400" dirty="0" smtClean="0"/>
              <a:t>priori, </a:t>
            </a:r>
            <a:r>
              <a:rPr lang="en-CA" sz="1400" dirty="0"/>
              <a:t>which limits that ability to quickly adapt to changing schemas.</a:t>
            </a:r>
            <a:endParaRPr lang="en-US" sz="1400" dirty="0"/>
          </a:p>
          <a:p>
            <a:pPr lvl="0">
              <a:spcBef>
                <a:spcPts val="1200"/>
              </a:spcBef>
            </a:pPr>
            <a:r>
              <a:rPr lang="en-CA" sz="1400" b="1" dirty="0"/>
              <a:t>Velocity</a:t>
            </a:r>
            <a:r>
              <a:rPr lang="en-CA" sz="1400" dirty="0"/>
              <a:t> problems arise when large amounts of read/write transactions occur that are expensive computationally. </a:t>
            </a:r>
            <a:endParaRPr lang="en-US" sz="1400" dirty="0"/>
          </a:p>
          <a:p>
            <a:pPr>
              <a:spcBef>
                <a:spcPts val="1200"/>
              </a:spcBef>
            </a:pPr>
            <a:endParaRPr lang="en-US" sz="1400" dirty="0"/>
          </a:p>
        </p:txBody>
      </p:sp>
      <p:sp>
        <p:nvSpPr>
          <p:cNvPr id="12" name="Rectangle 11"/>
          <p:cNvSpPr/>
          <p:nvPr>
            <p:custDataLst>
              <p:tags r:id="rId1"/>
            </p:custDataLst>
          </p:nvPr>
        </p:nvSpPr>
        <p:spPr>
          <a:xfrm>
            <a:off x="5515978" y="1846914"/>
            <a:ext cx="3369196" cy="2446182"/>
          </a:xfrm>
          <a:prstGeom prst="rect">
            <a:avLst/>
          </a:prstGeom>
          <a:ln w="3175">
            <a:solidFill>
              <a:schemeClr val="tx1"/>
            </a:solidFill>
          </a:ln>
        </p:spPr>
        <p:style>
          <a:lnRef idx="2">
            <a:schemeClr val="accent4"/>
          </a:lnRef>
          <a:fillRef idx="1">
            <a:schemeClr val="lt1"/>
          </a:fillRef>
          <a:effectRef idx="0">
            <a:schemeClr val="accent4"/>
          </a:effectRef>
          <a:fontRef idx="minor">
            <a:schemeClr val="dk1"/>
          </a:fontRef>
        </p:style>
        <p:txBody>
          <a:bodyPr rtlCol="0" anchor="t"/>
          <a:lstStyle/>
          <a:p>
            <a:r>
              <a:rPr lang="en-US" sz="1200" b="1" dirty="0" smtClean="0"/>
              <a:t>Seven</a:t>
            </a:r>
            <a:r>
              <a:rPr lang="en-US" sz="1200" dirty="0" smtClean="0"/>
              <a:t> </a:t>
            </a:r>
            <a:r>
              <a:rPr lang="en-US" sz="1200" b="1" dirty="0" smtClean="0"/>
              <a:t>Key Drivers Behind the </a:t>
            </a:r>
            <a:br>
              <a:rPr lang="en-US" sz="1200" b="1" dirty="0" smtClean="0"/>
            </a:br>
            <a:r>
              <a:rPr lang="en-US" sz="1200" b="1" dirty="0" smtClean="0"/>
              <a:t>Big Data Market</a:t>
            </a:r>
          </a:p>
          <a:p>
            <a:pPr marL="171450" indent="-171450" algn="l">
              <a:buFont typeface="Arial" panose="020B0604020202020204" pitchFamily="34" charset="0"/>
              <a:buChar char="•"/>
            </a:pPr>
            <a:r>
              <a:rPr lang="en-US" sz="1200" dirty="0" smtClean="0"/>
              <a:t>To enable innovative new business models</a:t>
            </a:r>
          </a:p>
          <a:p>
            <a:pPr marL="171450" indent="-171450" algn="l">
              <a:buFont typeface="Arial" panose="020B0604020202020204" pitchFamily="34" charset="0"/>
              <a:buChar char="•"/>
            </a:pPr>
            <a:r>
              <a:rPr lang="en-US" sz="1200" dirty="0" smtClean="0"/>
              <a:t>Potential for new insights that drive competitive advantage</a:t>
            </a:r>
          </a:p>
          <a:p>
            <a:pPr marL="171450" indent="-171450" algn="l">
              <a:buFont typeface="Arial" panose="020B0604020202020204" pitchFamily="34" charset="0"/>
              <a:buChar char="•"/>
            </a:pPr>
            <a:r>
              <a:rPr lang="en-US" sz="1200" dirty="0" smtClean="0"/>
              <a:t>Cost of data systems continues to grow</a:t>
            </a:r>
          </a:p>
          <a:p>
            <a:pPr marL="171450" indent="-171450" algn="l">
              <a:buFont typeface="Arial" panose="020B0604020202020204" pitchFamily="34" charset="0"/>
              <a:buChar char="•"/>
            </a:pPr>
            <a:r>
              <a:rPr lang="en-US" sz="1200" dirty="0" smtClean="0"/>
              <a:t>Cost advantages of commodity hardware &amp; open source software</a:t>
            </a:r>
          </a:p>
          <a:p>
            <a:pPr marL="171450" indent="-171450" algn="l">
              <a:buFont typeface="Arial" panose="020B0604020202020204" pitchFamily="34" charset="0"/>
              <a:buChar char="•"/>
            </a:pPr>
            <a:r>
              <a:rPr lang="en-US" sz="1200" dirty="0" smtClean="0"/>
              <a:t>Data collected and stored continues to grow exponentially</a:t>
            </a:r>
          </a:p>
          <a:p>
            <a:pPr marL="171450" indent="-171450" algn="l">
              <a:buFont typeface="Arial" panose="020B0604020202020204" pitchFamily="34" charset="0"/>
              <a:buChar char="•"/>
            </a:pPr>
            <a:r>
              <a:rPr lang="en-US" sz="1200" dirty="0" smtClean="0"/>
              <a:t>Traditional solutions are failing under new requirements</a:t>
            </a:r>
          </a:p>
          <a:p>
            <a:pPr algn="l"/>
            <a:r>
              <a:rPr lang="en-US" sz="1050" dirty="0" smtClean="0"/>
              <a:t>Source: Shaun Connolly. Hortonworks. 2012.</a:t>
            </a:r>
            <a:endParaRPr lang="en-US" sz="1050" dirty="0"/>
          </a:p>
        </p:txBody>
      </p:sp>
      <p:sp>
        <p:nvSpPr>
          <p:cNvPr id="8" name="Rectangle 7"/>
          <p:cNvSpPr/>
          <p:nvPr/>
        </p:nvSpPr>
        <p:spPr>
          <a:xfrm>
            <a:off x="5515978" y="4372876"/>
            <a:ext cx="3369196" cy="1908212"/>
          </a:xfrm>
          <a:prstGeom prst="rect">
            <a:avLst/>
          </a:prstGeom>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l"/>
            <a:r>
              <a:rPr lang="en-US" sz="1200" dirty="0">
                <a:solidFill>
                  <a:schemeClr val="tx1"/>
                </a:solidFill>
              </a:rPr>
              <a:t>Consider the 3 </a:t>
            </a:r>
            <a:r>
              <a:rPr lang="en-US" sz="1200" dirty="0" smtClean="0">
                <a:solidFill>
                  <a:schemeClr val="tx1"/>
                </a:solidFill>
              </a:rPr>
              <a:t>Vs </a:t>
            </a:r>
            <a:r>
              <a:rPr lang="en-US" sz="1200" dirty="0">
                <a:solidFill>
                  <a:schemeClr val="tx1"/>
                </a:solidFill>
              </a:rPr>
              <a:t>(volume, variety, and velocity) when creating a definition of </a:t>
            </a:r>
            <a:r>
              <a:rPr lang="en-US" sz="1200" dirty="0" smtClean="0">
                <a:solidFill>
                  <a:schemeClr val="tx1"/>
                </a:solidFill>
              </a:rPr>
              <a:t>big data. </a:t>
            </a:r>
            <a:r>
              <a:rPr lang="en-US" sz="1200" dirty="0">
                <a:solidFill>
                  <a:schemeClr val="tx1"/>
                </a:solidFill>
              </a:rPr>
              <a:t>The value of </a:t>
            </a:r>
            <a:r>
              <a:rPr lang="en-US" sz="1200" dirty="0" smtClean="0">
                <a:solidFill>
                  <a:schemeClr val="tx1"/>
                </a:solidFill>
              </a:rPr>
              <a:t>big data </a:t>
            </a:r>
            <a:r>
              <a:rPr lang="en-US" sz="1200" dirty="0">
                <a:solidFill>
                  <a:schemeClr val="tx1"/>
                </a:solidFill>
              </a:rPr>
              <a:t>comes from its use cases. With </a:t>
            </a:r>
            <a:r>
              <a:rPr lang="en-US" sz="1200" dirty="0" smtClean="0">
                <a:solidFill>
                  <a:schemeClr val="tx1"/>
                </a:solidFill>
              </a:rPr>
              <a:t>big data, </a:t>
            </a:r>
            <a:r>
              <a:rPr lang="en-US" sz="1200" dirty="0">
                <a:solidFill>
                  <a:schemeClr val="tx1"/>
                </a:solidFill>
              </a:rPr>
              <a:t>organizations can perform more in-depth analytics, delving into data and connecting previously unconnected data sets. Refer to Info-Tech’s </a:t>
            </a:r>
            <a:r>
              <a:rPr lang="en-US" sz="1200" b="1" i="1" u="sng" dirty="0">
                <a:solidFill>
                  <a:schemeClr val="tx1"/>
                </a:solidFill>
                <a:hlinkClick r:id="rId4"/>
              </a:rPr>
              <a:t>Create a Customized </a:t>
            </a:r>
            <a:r>
              <a:rPr lang="en-US" sz="1200" b="1" i="1" u="sng" dirty="0" smtClean="0">
                <a:solidFill>
                  <a:schemeClr val="tx1"/>
                </a:solidFill>
                <a:hlinkClick r:id="rId4"/>
              </a:rPr>
              <a:t>Big Data </a:t>
            </a:r>
            <a:r>
              <a:rPr lang="en-US" sz="1200" b="1" i="1" u="sng" dirty="0">
                <a:solidFill>
                  <a:schemeClr val="tx1"/>
                </a:solidFill>
                <a:hlinkClick r:id="rId4"/>
              </a:rPr>
              <a:t>Architecture </a:t>
            </a:r>
            <a:r>
              <a:rPr lang="en-US" sz="1200" b="1" i="1" u="sng" dirty="0" smtClean="0">
                <a:solidFill>
                  <a:schemeClr val="tx1"/>
                </a:solidFill>
                <a:hlinkClick r:id="rId4"/>
              </a:rPr>
              <a:t>and Implementation </a:t>
            </a:r>
            <a:r>
              <a:rPr lang="en-US" sz="1200" b="1" i="1" u="sng" dirty="0">
                <a:solidFill>
                  <a:schemeClr val="tx1"/>
                </a:solidFill>
                <a:hlinkClick r:id="rId4"/>
              </a:rPr>
              <a:t>Plan</a:t>
            </a:r>
            <a:r>
              <a:rPr lang="en-US" sz="1200" b="1" dirty="0">
                <a:solidFill>
                  <a:schemeClr val="tx1"/>
                </a:solidFill>
              </a:rPr>
              <a:t>.</a:t>
            </a:r>
          </a:p>
        </p:txBody>
      </p:sp>
      <p:pic>
        <p:nvPicPr>
          <p:cNvPr id="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596044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260648"/>
            <a:ext cx="8639261" cy="864096"/>
          </a:xfrm>
        </p:spPr>
        <p:txBody>
          <a:bodyPr/>
          <a:lstStyle/>
          <a:p>
            <a:r>
              <a:rPr lang="en-US" dirty="0" smtClean="0"/>
              <a:t>What is the industry saying?</a:t>
            </a:r>
            <a:endParaRPr lang="en-US" dirty="0"/>
          </a:p>
        </p:txBody>
      </p:sp>
      <p:sp>
        <p:nvSpPr>
          <p:cNvPr id="3" name="TextBox 14"/>
          <p:cNvSpPr txBox="1"/>
          <p:nvPr/>
        </p:nvSpPr>
        <p:spPr>
          <a:xfrm>
            <a:off x="523993" y="1340768"/>
            <a:ext cx="3615959" cy="1169551"/>
          </a:xfrm>
          <a:prstGeom prst="rect">
            <a:avLst/>
          </a:prstGeom>
          <a:noFill/>
        </p:spPr>
        <p:txBody>
          <a:bodyPr wrap="square" rtlCol="0">
            <a:spAutoFit/>
          </a:bodyPr>
          <a:lstStyle/>
          <a:p>
            <a:pPr algn="l"/>
            <a:r>
              <a:rPr lang="en-US" sz="1400" i="1" dirty="0">
                <a:latin typeface="+mj-lt"/>
              </a:rPr>
              <a:t>CSC estimates that data production will be 44 times greater in 2020 than it was in </a:t>
            </a:r>
            <a:r>
              <a:rPr lang="en-US" sz="1400" i="1" dirty="0" smtClean="0">
                <a:latin typeface="+mj-lt"/>
              </a:rPr>
              <a:t>2009.</a:t>
            </a:r>
          </a:p>
          <a:p>
            <a:pPr algn="r"/>
            <a:r>
              <a:rPr lang="en-US" sz="1400" dirty="0" smtClean="0"/>
              <a:t>- Computer Sciences Corporation </a:t>
            </a:r>
            <a:br>
              <a:rPr lang="en-US" sz="1400" dirty="0" smtClean="0"/>
            </a:br>
            <a:r>
              <a:rPr lang="en-US" sz="1400" dirty="0" smtClean="0"/>
              <a:t>(CSC), 2012</a:t>
            </a:r>
            <a:endParaRPr lang="en-US" sz="1400" dirty="0"/>
          </a:p>
        </p:txBody>
      </p:sp>
      <p:pic>
        <p:nvPicPr>
          <p:cNvPr id="4" name="Picture 15" descr="quote1.wmf"/>
          <p:cNvPicPr>
            <a:picLocks noChangeAspect="1"/>
          </p:cNvPicPr>
          <p:nvPr/>
        </p:nvPicPr>
        <p:blipFill>
          <a:blip r:embed="rId3" cstate="print"/>
          <a:stretch>
            <a:fillRect/>
          </a:stretch>
        </p:blipFill>
        <p:spPr>
          <a:xfrm>
            <a:off x="362706" y="1379163"/>
            <a:ext cx="192624" cy="137588"/>
          </a:xfrm>
          <a:prstGeom prst="rect">
            <a:avLst/>
          </a:prstGeom>
        </p:spPr>
      </p:pic>
      <p:pic>
        <p:nvPicPr>
          <p:cNvPr id="5" name="Picture 16"/>
          <p:cNvPicPr>
            <a:picLocks noChangeAspect="1"/>
          </p:cNvPicPr>
          <p:nvPr/>
        </p:nvPicPr>
        <p:blipFill>
          <a:blip r:embed="rId4"/>
          <a:stretch>
            <a:fillRect/>
          </a:stretch>
        </p:blipFill>
        <p:spPr>
          <a:xfrm>
            <a:off x="1135952" y="1864911"/>
            <a:ext cx="193675" cy="136713"/>
          </a:xfrm>
          <a:prstGeom prst="rect">
            <a:avLst/>
          </a:prstGeom>
        </p:spPr>
      </p:pic>
      <p:sp>
        <p:nvSpPr>
          <p:cNvPr id="6" name="TextBox 14"/>
          <p:cNvSpPr txBox="1"/>
          <p:nvPr/>
        </p:nvSpPr>
        <p:spPr>
          <a:xfrm>
            <a:off x="4724101" y="1320150"/>
            <a:ext cx="4091749" cy="1892826"/>
          </a:xfrm>
          <a:prstGeom prst="rect">
            <a:avLst/>
          </a:prstGeom>
          <a:noFill/>
        </p:spPr>
        <p:txBody>
          <a:bodyPr wrap="square" rtlCol="0">
            <a:spAutoFit/>
          </a:bodyPr>
          <a:lstStyle/>
          <a:p>
            <a:pPr algn="l">
              <a:spcAft>
                <a:spcPts val="600"/>
              </a:spcAft>
            </a:pPr>
            <a:r>
              <a:rPr lang="en-US" sz="1400" i="1" dirty="0">
                <a:latin typeface="+mj-lt"/>
              </a:rPr>
              <a:t>Macys.com utilizes a variety of leading-edge technologies for big data, most of which are not used elsewhere within the company. They include open-source tools like Hadoop, R, and Impala, as well as purchased </a:t>
            </a:r>
            <a:r>
              <a:rPr lang="en-US" sz="1400" i="1" dirty="0" smtClean="0">
                <a:latin typeface="+mj-lt"/>
              </a:rPr>
              <a:t>software </a:t>
            </a:r>
            <a:r>
              <a:rPr lang="en-US" sz="1400" i="1" dirty="0">
                <a:latin typeface="+mj-lt"/>
              </a:rPr>
              <a:t>such as SAS, IBM DB2, Vertica, and </a:t>
            </a:r>
            <a:r>
              <a:rPr lang="en-US" sz="1400" i="1" dirty="0" smtClean="0">
                <a:latin typeface="+mj-lt"/>
              </a:rPr>
              <a:t>Tableau.</a:t>
            </a:r>
          </a:p>
          <a:p>
            <a:pPr algn="r">
              <a:spcAft>
                <a:spcPts val="600"/>
              </a:spcAft>
            </a:pPr>
            <a:r>
              <a:rPr lang="en-US" sz="1400" dirty="0" smtClean="0"/>
              <a:t>- T. H. Davenport &amp; J. Dyche</a:t>
            </a:r>
            <a:r>
              <a:rPr lang="en-US" sz="1400" dirty="0"/>
              <a:t>,</a:t>
            </a:r>
            <a:r>
              <a:rPr lang="en-US" sz="1400" dirty="0" smtClean="0"/>
              <a:t> </a:t>
            </a:r>
            <a:br>
              <a:rPr lang="en-US" sz="1400" dirty="0" smtClean="0"/>
            </a:br>
            <a:r>
              <a:rPr lang="en-US" sz="1400" i="1" dirty="0" smtClean="0"/>
              <a:t>Big Data in Big Companies</a:t>
            </a:r>
            <a:r>
              <a:rPr lang="en-US" sz="1400" dirty="0" smtClean="0"/>
              <a:t>, 2013</a:t>
            </a:r>
            <a:endParaRPr lang="en-US" sz="1400" dirty="0"/>
          </a:p>
        </p:txBody>
      </p:sp>
      <p:pic>
        <p:nvPicPr>
          <p:cNvPr id="7" name="Picture 15" descr="quote1.wmf"/>
          <p:cNvPicPr>
            <a:picLocks noChangeAspect="1"/>
          </p:cNvPicPr>
          <p:nvPr/>
        </p:nvPicPr>
        <p:blipFill>
          <a:blip r:embed="rId3" cstate="print"/>
          <a:stretch>
            <a:fillRect/>
          </a:stretch>
        </p:blipFill>
        <p:spPr>
          <a:xfrm>
            <a:off x="4586941" y="1385702"/>
            <a:ext cx="192624" cy="137588"/>
          </a:xfrm>
          <a:prstGeom prst="rect">
            <a:avLst/>
          </a:prstGeom>
        </p:spPr>
      </p:pic>
      <p:pic>
        <p:nvPicPr>
          <p:cNvPr id="8" name="Picture 16"/>
          <p:cNvPicPr>
            <a:picLocks noChangeAspect="1"/>
          </p:cNvPicPr>
          <p:nvPr/>
        </p:nvPicPr>
        <p:blipFill>
          <a:blip r:embed="rId4"/>
          <a:stretch>
            <a:fillRect/>
          </a:stretch>
        </p:blipFill>
        <p:spPr>
          <a:xfrm>
            <a:off x="7812360" y="2459579"/>
            <a:ext cx="193675" cy="136713"/>
          </a:xfrm>
          <a:prstGeom prst="rect">
            <a:avLst/>
          </a:prstGeom>
        </p:spPr>
      </p:pic>
      <p:grpSp>
        <p:nvGrpSpPr>
          <p:cNvPr id="12" name="Group 11"/>
          <p:cNvGrpSpPr/>
          <p:nvPr/>
        </p:nvGrpSpPr>
        <p:grpSpPr>
          <a:xfrm>
            <a:off x="332582" y="2636912"/>
            <a:ext cx="3841564" cy="3372306"/>
            <a:chOff x="533279" y="4811639"/>
            <a:chExt cx="2204387" cy="1173148"/>
          </a:xfrm>
        </p:grpSpPr>
        <p:sp>
          <p:nvSpPr>
            <p:cNvPr id="13" name="Rectangle 12"/>
            <p:cNvSpPr/>
            <p:nvPr/>
          </p:nvSpPr>
          <p:spPr>
            <a:xfrm>
              <a:off x="533279" y="4938167"/>
              <a:ext cx="2204387" cy="104662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Aft>
                  <a:spcPts val="600"/>
                </a:spcAft>
              </a:pPr>
              <a:r>
                <a:rPr lang="en-US" sz="1600" b="1" dirty="0" smtClean="0">
                  <a:solidFill>
                    <a:schemeClr val="tx1"/>
                  </a:solidFill>
                </a:rPr>
                <a:t>50.6% </a:t>
              </a:r>
              <a:r>
                <a:rPr lang="en-US" sz="1400" dirty="0" smtClean="0">
                  <a:solidFill>
                    <a:schemeClr val="tx1"/>
                  </a:solidFill>
                </a:rPr>
                <a:t>of respondents indicated speed of processing response and </a:t>
              </a:r>
              <a:r>
                <a:rPr lang="en-US" sz="1400" b="1" dirty="0" smtClean="0">
                  <a:solidFill>
                    <a:schemeClr val="tx1"/>
                  </a:solidFill>
                </a:rPr>
                <a:t>41.3% </a:t>
              </a:r>
              <a:r>
                <a:rPr lang="en-US" sz="1400" dirty="0" smtClean="0">
                  <a:solidFill>
                    <a:schemeClr val="tx1"/>
                  </a:solidFill>
                </a:rPr>
                <a:t>indicated combining data structure</a:t>
              </a:r>
              <a:r>
                <a:rPr lang="en-US" sz="1400" b="1" dirty="0" smtClean="0">
                  <a:solidFill>
                    <a:schemeClr val="tx1"/>
                  </a:solidFill>
                </a:rPr>
                <a:t> </a:t>
              </a:r>
              <a:r>
                <a:rPr lang="en-US" sz="1400" dirty="0" smtClean="0">
                  <a:solidFill>
                    <a:schemeClr val="tx1"/>
                  </a:solidFill>
                </a:rPr>
                <a:t>as their initiative big data use case in 2012.</a:t>
              </a:r>
              <a:endParaRPr lang="en-US" sz="1400" dirty="0">
                <a:solidFill>
                  <a:schemeClr val="tx1"/>
                </a:solidFill>
              </a:endParaRPr>
            </a:p>
            <a:p>
              <a:pPr algn="l">
                <a:spcAft>
                  <a:spcPts val="600"/>
                </a:spcAft>
              </a:pPr>
              <a:r>
                <a:rPr lang="en-US" sz="1400" dirty="0" smtClean="0">
                  <a:solidFill>
                    <a:schemeClr val="tx1"/>
                  </a:solidFill>
                </a:rPr>
                <a:t>Five core requirements of big data initiatives identified by respondents: improve response rate, reduce financial barriers, perform complex workloads, handle complex and diverse data load, and enable data structure flexibility.</a:t>
              </a:r>
            </a:p>
            <a:p>
              <a:pPr algn="l">
                <a:spcAft>
                  <a:spcPts val="600"/>
                </a:spcAft>
              </a:pPr>
              <a:r>
                <a:rPr lang="en-US" sz="1400" dirty="0" smtClean="0">
                  <a:solidFill>
                    <a:schemeClr val="tx1"/>
                  </a:solidFill>
                </a:rPr>
                <a:t>“</a:t>
              </a:r>
              <a:r>
                <a:rPr lang="en-US" sz="1400" i="1" dirty="0" smtClean="0">
                  <a:solidFill>
                    <a:schemeClr val="tx1"/>
                  </a:solidFill>
                </a:rPr>
                <a:t>Respondents continue to use traditional relational database in their big data projects.</a:t>
              </a:r>
              <a:r>
                <a:rPr lang="en-US" sz="1400" dirty="0" smtClean="0">
                  <a:solidFill>
                    <a:schemeClr val="tx1"/>
                  </a:solidFill>
                </a:rPr>
                <a:t>”</a:t>
              </a:r>
              <a:endParaRPr lang="en-US" sz="1400" dirty="0">
                <a:solidFill>
                  <a:schemeClr val="tx1"/>
                </a:solidFill>
              </a:endParaRPr>
            </a:p>
          </p:txBody>
        </p:sp>
        <p:sp>
          <p:nvSpPr>
            <p:cNvPr id="14" name="Round Same Side Corner Rectangle 13"/>
            <p:cNvSpPr/>
            <p:nvPr/>
          </p:nvSpPr>
          <p:spPr>
            <a:xfrm>
              <a:off x="533280" y="4811639"/>
              <a:ext cx="2204386" cy="12652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a:solidFill>
                    <a:schemeClr val="bg1"/>
                  </a:solidFill>
                </a:rPr>
                <a:t>The </a:t>
              </a:r>
              <a:r>
                <a:rPr lang="en-CA" sz="1200" b="1" dirty="0" smtClean="0">
                  <a:solidFill>
                    <a:schemeClr val="bg1"/>
                  </a:solidFill>
                </a:rPr>
                <a:t>current big data context</a:t>
              </a:r>
              <a:endParaRPr lang="en-CA" sz="1200" b="1" dirty="0">
                <a:solidFill>
                  <a:schemeClr val="bg1"/>
                </a:solidFill>
              </a:endParaRPr>
            </a:p>
          </p:txBody>
        </p:sp>
      </p:grpSp>
      <p:sp>
        <p:nvSpPr>
          <p:cNvPr id="15" name="TextBox 14"/>
          <p:cNvSpPr txBox="1"/>
          <p:nvPr/>
        </p:nvSpPr>
        <p:spPr>
          <a:xfrm>
            <a:off x="262012" y="6009218"/>
            <a:ext cx="3929503" cy="415498"/>
          </a:xfrm>
          <a:prstGeom prst="rect">
            <a:avLst/>
          </a:prstGeom>
          <a:noFill/>
        </p:spPr>
        <p:txBody>
          <a:bodyPr wrap="square" rtlCol="0">
            <a:spAutoFit/>
          </a:bodyPr>
          <a:lstStyle/>
          <a:p>
            <a:pPr marL="0" lvl="1" algn="l"/>
            <a:r>
              <a:rPr lang="en-US" sz="1050" dirty="0">
                <a:latin typeface="+mn-lt"/>
              </a:rPr>
              <a:t>*Source: </a:t>
            </a:r>
            <a:r>
              <a:rPr lang="en-US" sz="1050" dirty="0" smtClean="0">
                <a:latin typeface="+mn-lt"/>
              </a:rPr>
              <a:t>Enterprise Management Associates (EMA). </a:t>
            </a:r>
            <a:r>
              <a:rPr lang="en-US" sz="1050" i="1" dirty="0">
                <a:latin typeface="+mn-lt"/>
              </a:rPr>
              <a:t>Operationalizing the Buzz: Big Data 2013</a:t>
            </a:r>
            <a:r>
              <a:rPr lang="en-US" sz="1050" dirty="0">
                <a:latin typeface="+mn-lt"/>
              </a:rPr>
              <a:t>. Nov 2013.</a:t>
            </a:r>
            <a:endParaRPr lang="en-US" sz="1050" i="1" dirty="0">
              <a:latin typeface="+mn-lt"/>
            </a:endParaRPr>
          </a:p>
        </p:txBody>
      </p:sp>
      <p:sp>
        <p:nvSpPr>
          <p:cNvPr id="16" name="TextBox 14"/>
          <p:cNvSpPr txBox="1"/>
          <p:nvPr/>
        </p:nvSpPr>
        <p:spPr>
          <a:xfrm>
            <a:off x="4724100" y="3515233"/>
            <a:ext cx="4133417" cy="1461939"/>
          </a:xfrm>
          <a:prstGeom prst="rect">
            <a:avLst/>
          </a:prstGeom>
          <a:noFill/>
        </p:spPr>
        <p:txBody>
          <a:bodyPr wrap="square" rtlCol="0">
            <a:spAutoFit/>
          </a:bodyPr>
          <a:lstStyle/>
          <a:p>
            <a:pPr algn="l">
              <a:spcBef>
                <a:spcPts val="0"/>
              </a:spcBef>
              <a:spcAft>
                <a:spcPts val="600"/>
              </a:spcAft>
            </a:pPr>
            <a:r>
              <a:rPr lang="en-US" sz="1400" i="1" dirty="0" smtClean="0">
                <a:latin typeface="+mj-lt"/>
              </a:rPr>
              <a:t>With </a:t>
            </a:r>
            <a:r>
              <a:rPr lang="en-US" sz="1400" i="1" dirty="0">
                <a:latin typeface="+mj-lt"/>
              </a:rPr>
              <a:t>too little data, you won’t be able to make any conclusions that you trust. </a:t>
            </a:r>
            <a:r>
              <a:rPr lang="en-US" sz="1400" i="1" dirty="0" smtClean="0">
                <a:latin typeface="+mj-lt"/>
              </a:rPr>
              <a:t>With </a:t>
            </a:r>
            <a:r>
              <a:rPr lang="en-US" sz="1400" i="1" dirty="0">
                <a:latin typeface="+mj-lt"/>
              </a:rPr>
              <a:t>loads of data you will find relationships that aren’t real… Big data isn’t about bits, it’s about talent.</a:t>
            </a:r>
            <a:endParaRPr lang="en-US" sz="1400" i="1" dirty="0" smtClean="0">
              <a:latin typeface="+mj-lt"/>
            </a:endParaRPr>
          </a:p>
          <a:p>
            <a:pPr algn="r">
              <a:spcBef>
                <a:spcPts val="0"/>
              </a:spcBef>
              <a:spcAft>
                <a:spcPts val="600"/>
              </a:spcAft>
            </a:pPr>
            <a:r>
              <a:rPr lang="en-US" sz="1400" dirty="0" smtClean="0"/>
              <a:t>- Douglas Merrill, </a:t>
            </a:r>
            <a:br>
              <a:rPr lang="en-US" sz="1400" dirty="0" smtClean="0"/>
            </a:br>
            <a:r>
              <a:rPr lang="en-US" sz="1400" i="1" dirty="0" smtClean="0"/>
              <a:t>R Is Not Enough For “Big Data”, </a:t>
            </a:r>
            <a:r>
              <a:rPr lang="en-US" sz="1400" dirty="0" smtClean="0"/>
              <a:t>2012</a:t>
            </a:r>
            <a:endParaRPr lang="en-US" sz="1400" dirty="0"/>
          </a:p>
        </p:txBody>
      </p:sp>
      <p:pic>
        <p:nvPicPr>
          <p:cNvPr id="17" name="Picture 15" descr="quote1.wmf"/>
          <p:cNvPicPr>
            <a:picLocks noChangeAspect="1"/>
          </p:cNvPicPr>
          <p:nvPr/>
        </p:nvPicPr>
        <p:blipFill>
          <a:blip r:embed="rId3" cstate="print"/>
          <a:stretch>
            <a:fillRect/>
          </a:stretch>
        </p:blipFill>
        <p:spPr>
          <a:xfrm>
            <a:off x="4603512" y="3572573"/>
            <a:ext cx="192624" cy="137588"/>
          </a:xfrm>
          <a:prstGeom prst="rect">
            <a:avLst/>
          </a:prstGeom>
        </p:spPr>
      </p:pic>
      <p:pic>
        <p:nvPicPr>
          <p:cNvPr id="18" name="Picture 16"/>
          <p:cNvPicPr>
            <a:picLocks noChangeAspect="1"/>
          </p:cNvPicPr>
          <p:nvPr/>
        </p:nvPicPr>
        <p:blipFill>
          <a:blip r:embed="rId4"/>
          <a:stretch>
            <a:fillRect/>
          </a:stretch>
        </p:blipFill>
        <p:spPr>
          <a:xfrm>
            <a:off x="8088772" y="4207359"/>
            <a:ext cx="193675" cy="136713"/>
          </a:xfrm>
          <a:prstGeom prst="rect">
            <a:avLst/>
          </a:prstGeom>
        </p:spPr>
      </p:pic>
      <p:sp>
        <p:nvSpPr>
          <p:cNvPr id="19" name="TextBox 14"/>
          <p:cNvSpPr txBox="1"/>
          <p:nvPr/>
        </p:nvSpPr>
        <p:spPr>
          <a:xfrm>
            <a:off x="4824027" y="5265204"/>
            <a:ext cx="4066753" cy="1031051"/>
          </a:xfrm>
          <a:prstGeom prst="rect">
            <a:avLst/>
          </a:prstGeom>
          <a:noFill/>
        </p:spPr>
        <p:txBody>
          <a:bodyPr wrap="square" rtlCol="0">
            <a:spAutoFit/>
          </a:bodyPr>
          <a:lstStyle/>
          <a:p>
            <a:pPr algn="l">
              <a:spcAft>
                <a:spcPts val="600"/>
              </a:spcAft>
            </a:pPr>
            <a:r>
              <a:rPr lang="en-US" sz="1400" i="1" dirty="0" smtClean="0">
                <a:latin typeface="+mj-lt"/>
              </a:rPr>
              <a:t>Big data is at the foundation of all of the megatrends that are happening today, from social to mobile to the cloud to gaming.</a:t>
            </a:r>
          </a:p>
          <a:p>
            <a:pPr algn="r">
              <a:spcAft>
                <a:spcPts val="600"/>
              </a:spcAft>
            </a:pPr>
            <a:r>
              <a:rPr lang="en-US" sz="1400" dirty="0" smtClean="0"/>
              <a:t>- Chris Lynch, ex-Vertica CEO</a:t>
            </a:r>
            <a:endParaRPr lang="en-US" sz="1400" dirty="0"/>
          </a:p>
        </p:txBody>
      </p:sp>
      <p:pic>
        <p:nvPicPr>
          <p:cNvPr id="20" name="Picture 15" descr="quote1.wmf"/>
          <p:cNvPicPr>
            <a:picLocks noChangeAspect="1"/>
          </p:cNvPicPr>
          <p:nvPr/>
        </p:nvPicPr>
        <p:blipFill>
          <a:blip r:embed="rId3" cstate="print"/>
          <a:stretch>
            <a:fillRect/>
          </a:stretch>
        </p:blipFill>
        <p:spPr>
          <a:xfrm>
            <a:off x="4692552" y="5327378"/>
            <a:ext cx="192624" cy="137588"/>
          </a:xfrm>
          <a:prstGeom prst="rect">
            <a:avLst/>
          </a:prstGeom>
        </p:spPr>
      </p:pic>
      <p:pic>
        <p:nvPicPr>
          <p:cNvPr id="21" name="Picture 16"/>
          <p:cNvPicPr>
            <a:picLocks noChangeAspect="1"/>
          </p:cNvPicPr>
          <p:nvPr/>
        </p:nvPicPr>
        <p:blipFill>
          <a:blip r:embed="rId4"/>
          <a:stretch>
            <a:fillRect/>
          </a:stretch>
        </p:blipFill>
        <p:spPr>
          <a:xfrm>
            <a:off x="8050733" y="5778352"/>
            <a:ext cx="193675" cy="136713"/>
          </a:xfrm>
          <a:prstGeom prst="rect">
            <a:avLst/>
          </a:prstGeom>
        </p:spPr>
      </p:pic>
      <p:pic>
        <p:nvPicPr>
          <p:cNvPr id="22"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371114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a:t>The strengths of </a:t>
            </a:r>
            <a:r>
              <a:rPr lang="en-CA" dirty="0" smtClean="0"/>
              <a:t>big data </a:t>
            </a:r>
            <a:r>
              <a:rPr lang="en-CA" dirty="0"/>
              <a:t>can end up being limiting factors in certain use </a:t>
            </a:r>
            <a:r>
              <a:rPr lang="en-CA" dirty="0" smtClean="0"/>
              <a:t>cases.</a:t>
            </a:r>
            <a:endParaRPr lang="en-US" dirty="0"/>
          </a:p>
        </p:txBody>
      </p:sp>
      <p:sp>
        <p:nvSpPr>
          <p:cNvPr id="3" name="Title 2"/>
          <p:cNvSpPr>
            <a:spLocks noGrp="1"/>
          </p:cNvSpPr>
          <p:nvPr>
            <p:ph type="title"/>
          </p:nvPr>
        </p:nvSpPr>
        <p:spPr>
          <a:xfrm>
            <a:off x="251519" y="260648"/>
            <a:ext cx="8625779" cy="864096"/>
          </a:xfrm>
        </p:spPr>
        <p:txBody>
          <a:bodyPr/>
          <a:lstStyle/>
          <a:p>
            <a:r>
              <a:rPr lang="en-US" dirty="0" smtClean="0"/>
              <a:t>Big data does not resolve all </a:t>
            </a:r>
            <a:r>
              <a:rPr lang="en-US" dirty="0" smtClean="0"/>
              <a:t>RDBMS </a:t>
            </a:r>
            <a:r>
              <a:rPr lang="en-US" dirty="0" smtClean="0"/>
              <a:t>limitations</a:t>
            </a:r>
            <a:endParaRPr lang="en-US" dirty="0"/>
          </a:p>
        </p:txBody>
      </p:sp>
      <p:sp>
        <p:nvSpPr>
          <p:cNvPr id="4" name="Text Placeholder 3"/>
          <p:cNvSpPr>
            <a:spLocks noGrp="1"/>
          </p:cNvSpPr>
          <p:nvPr>
            <p:ph type="body" sz="quarter" idx="16"/>
          </p:nvPr>
        </p:nvSpPr>
        <p:spPr>
          <a:xfrm>
            <a:off x="249302" y="1892897"/>
            <a:ext cx="8627997" cy="447599"/>
          </a:xfrm>
        </p:spPr>
        <p:txBody>
          <a:bodyPr/>
          <a:lstStyle/>
          <a:p>
            <a:pPr marL="0" lvl="0" indent="0">
              <a:buNone/>
            </a:pPr>
            <a:r>
              <a:rPr lang="en-CA" sz="1400" dirty="0"/>
              <a:t>Given the limitations of RDBMS technology, there are four ways to resolve the pain points related to schema variety, velocity, and </a:t>
            </a:r>
            <a:r>
              <a:rPr lang="en-CA" sz="1400" dirty="0" smtClean="0"/>
              <a:t>volume without resorting to big data:</a:t>
            </a:r>
          </a:p>
          <a:p>
            <a:pPr marL="0" lvl="0" indent="0">
              <a:buNone/>
            </a:pPr>
            <a:endParaRPr lang="en-US" sz="1400" dirty="0"/>
          </a:p>
        </p:txBody>
      </p:sp>
      <p:sp>
        <p:nvSpPr>
          <p:cNvPr id="8" name="Rectangle 7"/>
          <p:cNvSpPr/>
          <p:nvPr/>
        </p:nvSpPr>
        <p:spPr>
          <a:xfrm>
            <a:off x="979618" y="2590345"/>
            <a:ext cx="806466" cy="518304"/>
          </a:xfrm>
          <a:prstGeom prst="rect">
            <a:avLst/>
          </a:prstGeom>
          <a:solidFill>
            <a:schemeClr val="accent6">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solidFill>
                  <a:schemeClr val="accent5">
                    <a:lumMod val="50000"/>
                  </a:schemeClr>
                </a:solidFill>
              </a:rPr>
              <a:t>1</a:t>
            </a:r>
            <a:endParaRPr lang="en-US" sz="3600" dirty="0">
              <a:solidFill>
                <a:schemeClr val="accent5">
                  <a:lumMod val="50000"/>
                </a:schemeClr>
              </a:solidFill>
            </a:endParaRPr>
          </a:p>
        </p:txBody>
      </p:sp>
      <p:sp>
        <p:nvSpPr>
          <p:cNvPr id="12" name="Text Placeholder 3"/>
          <p:cNvSpPr txBox="1">
            <a:spLocks/>
          </p:cNvSpPr>
          <p:nvPr/>
        </p:nvSpPr>
        <p:spPr bwMode="auto">
          <a:xfrm>
            <a:off x="1783178" y="2557014"/>
            <a:ext cx="6485706" cy="659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ETL is a classic approach of data integration where transformations are digitized between different data stores. </a:t>
            </a:r>
            <a:r>
              <a:rPr lang="en-US" sz="1400" dirty="0" smtClean="0"/>
              <a:t>Complex </a:t>
            </a:r>
            <a:r>
              <a:rPr lang="en-US" sz="1400" dirty="0"/>
              <a:t>mappings can go through multiple phases in a transformation pipeline </a:t>
            </a:r>
            <a:r>
              <a:rPr lang="en-US" sz="1400" dirty="0" smtClean="0"/>
              <a:t>but </a:t>
            </a:r>
            <a:r>
              <a:rPr lang="en-US" sz="1400" dirty="0"/>
              <a:t>can be expensive if changes occur.</a:t>
            </a:r>
          </a:p>
        </p:txBody>
      </p:sp>
      <p:sp>
        <p:nvSpPr>
          <p:cNvPr id="9" name="Rectangle 8"/>
          <p:cNvSpPr/>
          <p:nvPr/>
        </p:nvSpPr>
        <p:spPr>
          <a:xfrm>
            <a:off x="979618" y="3513242"/>
            <a:ext cx="806466" cy="518304"/>
          </a:xfrm>
          <a:prstGeom prst="rect">
            <a:avLst/>
          </a:prstGeom>
          <a:solidFill>
            <a:schemeClr val="accent6">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solidFill>
                  <a:schemeClr val="accent5">
                    <a:lumMod val="50000"/>
                  </a:schemeClr>
                </a:solidFill>
              </a:rPr>
              <a:t>2</a:t>
            </a:r>
            <a:endParaRPr lang="en-US" sz="3600" dirty="0">
              <a:solidFill>
                <a:schemeClr val="accent5">
                  <a:lumMod val="50000"/>
                </a:schemeClr>
              </a:solidFill>
            </a:endParaRPr>
          </a:p>
        </p:txBody>
      </p:sp>
      <p:sp>
        <p:nvSpPr>
          <p:cNvPr id="13" name="Text Placeholder 3"/>
          <p:cNvSpPr txBox="1">
            <a:spLocks/>
          </p:cNvSpPr>
          <p:nvPr/>
        </p:nvSpPr>
        <p:spPr bwMode="auto">
          <a:xfrm>
            <a:off x="1783178" y="3479911"/>
            <a:ext cx="6485706" cy="659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P</a:t>
            </a:r>
            <a:r>
              <a:rPr lang="en-US" sz="1400" dirty="0" smtClean="0"/>
              <a:t>urchase proprietary </a:t>
            </a:r>
            <a:r>
              <a:rPr lang="en-US" sz="1400" dirty="0"/>
              <a:t>commercial systems to aid in high performance data analysis. </a:t>
            </a:r>
            <a:r>
              <a:rPr lang="en-US" sz="1400" dirty="0" smtClean="0"/>
              <a:t>These </a:t>
            </a:r>
            <a:r>
              <a:rPr lang="en-US" sz="1400" dirty="0"/>
              <a:t>can be domain specific </a:t>
            </a:r>
            <a:r>
              <a:rPr lang="en-US" sz="1400" dirty="0" smtClean="0"/>
              <a:t>and </a:t>
            </a:r>
            <a:r>
              <a:rPr lang="en-US" sz="1400" dirty="0"/>
              <a:t>expensive to license with the risk of vendor </a:t>
            </a:r>
            <a:r>
              <a:rPr lang="en-US" sz="1400" dirty="0" smtClean="0"/>
              <a:t>lock-in</a:t>
            </a:r>
            <a:r>
              <a:rPr lang="en-US" sz="1400" dirty="0"/>
              <a:t>.</a:t>
            </a:r>
          </a:p>
        </p:txBody>
      </p:sp>
      <p:sp>
        <p:nvSpPr>
          <p:cNvPr id="10" name="Rectangle 9"/>
          <p:cNvSpPr/>
          <p:nvPr/>
        </p:nvSpPr>
        <p:spPr>
          <a:xfrm>
            <a:off x="979618" y="4436139"/>
            <a:ext cx="806466" cy="518304"/>
          </a:xfrm>
          <a:prstGeom prst="rect">
            <a:avLst/>
          </a:prstGeom>
          <a:solidFill>
            <a:schemeClr val="accent6">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solidFill>
                  <a:schemeClr val="accent5">
                    <a:lumMod val="50000"/>
                  </a:schemeClr>
                </a:solidFill>
              </a:rPr>
              <a:t>3</a:t>
            </a:r>
            <a:endParaRPr lang="en-US" sz="3600" dirty="0">
              <a:solidFill>
                <a:schemeClr val="accent5">
                  <a:lumMod val="50000"/>
                </a:schemeClr>
              </a:solidFill>
            </a:endParaRPr>
          </a:p>
        </p:txBody>
      </p:sp>
      <p:sp>
        <p:nvSpPr>
          <p:cNvPr id="16" name="Text Placeholder 3"/>
          <p:cNvSpPr txBox="1">
            <a:spLocks/>
          </p:cNvSpPr>
          <p:nvPr/>
        </p:nvSpPr>
        <p:spPr bwMode="auto">
          <a:xfrm>
            <a:off x="1783178" y="4402808"/>
            <a:ext cx="6485706" cy="659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SQL transformation can sometimes be used for lightweight schema translations in memory. </a:t>
            </a:r>
            <a:r>
              <a:rPr lang="en-US" sz="1400" dirty="0" smtClean="0"/>
              <a:t>This </a:t>
            </a:r>
            <a:r>
              <a:rPr lang="en-US" sz="1400" dirty="0"/>
              <a:t>is limited by memory and computational resources.</a:t>
            </a:r>
          </a:p>
        </p:txBody>
      </p:sp>
      <p:sp>
        <p:nvSpPr>
          <p:cNvPr id="11" name="Rectangle 10"/>
          <p:cNvSpPr/>
          <p:nvPr/>
        </p:nvSpPr>
        <p:spPr>
          <a:xfrm>
            <a:off x="979618" y="5359037"/>
            <a:ext cx="806466" cy="518304"/>
          </a:xfrm>
          <a:prstGeom prst="rect">
            <a:avLst/>
          </a:prstGeom>
          <a:solidFill>
            <a:schemeClr val="accent6">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solidFill>
                  <a:schemeClr val="accent5">
                    <a:lumMod val="50000"/>
                  </a:schemeClr>
                </a:solidFill>
              </a:rPr>
              <a:t>4</a:t>
            </a:r>
            <a:endParaRPr lang="en-US" sz="3600" dirty="0">
              <a:solidFill>
                <a:schemeClr val="accent5">
                  <a:lumMod val="50000"/>
                </a:schemeClr>
              </a:solidFill>
            </a:endParaRPr>
          </a:p>
        </p:txBody>
      </p:sp>
      <p:sp>
        <p:nvSpPr>
          <p:cNvPr id="17" name="Text Placeholder 3"/>
          <p:cNvSpPr txBox="1">
            <a:spLocks/>
          </p:cNvSpPr>
          <p:nvPr/>
        </p:nvSpPr>
        <p:spPr bwMode="auto">
          <a:xfrm>
            <a:off x="1783178" y="5325706"/>
            <a:ext cx="6485706" cy="659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a:t>System performance tuning can also help if the use cases for a data store are well understood.</a:t>
            </a:r>
          </a:p>
        </p:txBody>
      </p:sp>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006579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8625780" cy="864096"/>
          </a:xfrm>
        </p:spPr>
        <p:txBody>
          <a:bodyPr/>
          <a:lstStyle/>
          <a:p>
            <a:r>
              <a:rPr lang="en-US" dirty="0" smtClean="0"/>
              <a:t>Understand the opportunities and limits of big data</a:t>
            </a:r>
            <a:endParaRPr lang="en-US" dirty="0"/>
          </a:p>
        </p:txBody>
      </p:sp>
      <p:graphicFrame>
        <p:nvGraphicFramePr>
          <p:cNvPr id="5" name="Table 25"/>
          <p:cNvGraphicFramePr>
            <a:graphicFrameLocks noGrp="1"/>
          </p:cNvGraphicFramePr>
          <p:nvPr>
            <p:extLst>
              <p:ext uri="{D42A27DB-BD31-4B8C-83A1-F6EECF244321}">
                <p14:modId xmlns:p14="http://schemas.microsoft.com/office/powerpoint/2010/main" val="1134628301"/>
              </p:ext>
            </p:extLst>
          </p:nvPr>
        </p:nvGraphicFramePr>
        <p:xfrm>
          <a:off x="248651" y="1419415"/>
          <a:ext cx="4114800" cy="2378855"/>
        </p:xfrm>
        <a:graphic>
          <a:graphicData uri="http://schemas.openxmlformats.org/drawingml/2006/table">
            <a:tbl>
              <a:tblPr firstRow="1" bandRow="1">
                <a:tableStyleId>{10A1B5D5-9B99-4C35-A422-299274C87663}</a:tableStyleId>
              </a:tblPr>
              <a:tblGrid>
                <a:gridCol w="4114800"/>
              </a:tblGrid>
              <a:tr h="3173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Opportunities</a:t>
                      </a:r>
                      <a:endParaRPr lang="en-CA" sz="1600" b="1" dirty="0" smtClean="0">
                        <a:solidFill>
                          <a:schemeClr val="bg2"/>
                        </a:solidFill>
                      </a:endParaRPr>
                    </a:p>
                  </a:txBody>
                  <a:tcPr>
                    <a:solidFill>
                      <a:srgbClr val="7FAC85"/>
                    </a:solidFill>
                  </a:tcPr>
                </a:tc>
              </a:tr>
              <a:tr h="2043575">
                <a:tc>
                  <a:txBody>
                    <a:bodyPr/>
                    <a:lstStyle/>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High Capacity: </a:t>
                      </a:r>
                      <a:r>
                        <a:rPr lang="en-CA" sz="1400" b="0" kern="1200" dirty="0" smtClean="0">
                          <a:solidFill>
                            <a:schemeClr val="dk1"/>
                          </a:solidFill>
                          <a:effectLst/>
                          <a:latin typeface="+mn-lt"/>
                          <a:ea typeface="+mn-ea"/>
                          <a:cs typeface="+mn-cs"/>
                        </a:rPr>
                        <a:t>Capable of quickly handling large volumes of data</a:t>
                      </a:r>
                      <a:r>
                        <a:rPr lang="en-CA" sz="1400" b="0" kern="1200" baseline="0" dirty="0" smtClean="0">
                          <a:solidFill>
                            <a:schemeClr val="dk1"/>
                          </a:solidFill>
                          <a:effectLst/>
                          <a:latin typeface="+mn-lt"/>
                          <a:ea typeface="+mn-ea"/>
                          <a:cs typeface="+mn-cs"/>
                        </a:rPr>
                        <a:t> with multiple schemas.</a:t>
                      </a:r>
                      <a:endParaRPr lang="en-CA" sz="1400" b="1" kern="1200" dirty="0" smtClean="0">
                        <a:solidFill>
                          <a:schemeClr val="dk1"/>
                        </a:solidFill>
                        <a:effectLst/>
                        <a:latin typeface="+mn-lt"/>
                        <a:ea typeface="+mn-ea"/>
                        <a:cs typeface="+mn-cs"/>
                      </a:endParaRPr>
                    </a:p>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Elasticity: </a:t>
                      </a:r>
                      <a:r>
                        <a:rPr lang="en-CA" sz="1400" kern="1200" dirty="0" smtClean="0">
                          <a:solidFill>
                            <a:schemeClr val="dk1"/>
                          </a:solidFill>
                          <a:effectLst/>
                          <a:latin typeface="+mn-lt"/>
                          <a:ea typeface="+mn-ea"/>
                          <a:cs typeface="+mn-cs"/>
                        </a:rPr>
                        <a:t>The ability to easily expand the number of nodes in a database cluster to accommodate load spikes.</a:t>
                      </a:r>
                      <a:endParaRPr lang="en-US" sz="1400" kern="1200" dirty="0" smtClean="0">
                        <a:solidFill>
                          <a:schemeClr val="dk1"/>
                        </a:solidFill>
                        <a:effectLst/>
                        <a:latin typeface="+mn-lt"/>
                        <a:ea typeface="+mn-ea"/>
                        <a:cs typeface="+mn-cs"/>
                      </a:endParaRPr>
                    </a:p>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Fault Isolation: </a:t>
                      </a:r>
                      <a:r>
                        <a:rPr lang="en-CA" sz="1400" kern="1200" dirty="0" smtClean="0">
                          <a:solidFill>
                            <a:schemeClr val="dk1"/>
                          </a:solidFill>
                          <a:effectLst/>
                          <a:latin typeface="+mn-lt"/>
                          <a:ea typeface="+mn-ea"/>
                          <a:cs typeface="+mn-cs"/>
                        </a:rPr>
                        <a:t>The ability to partition data so that any failure can be diagnosed quickly.</a:t>
                      </a:r>
                      <a:endParaRPr lang="en-US" sz="1400" kern="1200" dirty="0" smtClean="0">
                        <a:solidFill>
                          <a:schemeClr val="dk1"/>
                        </a:solidFill>
                        <a:effectLst/>
                        <a:latin typeface="+mn-lt"/>
                        <a:ea typeface="+mn-ea"/>
                        <a:cs typeface="+mn-cs"/>
                      </a:endParaRPr>
                    </a:p>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High Availability: </a:t>
                      </a:r>
                      <a:r>
                        <a:rPr lang="en-CA" sz="1400" kern="1200" dirty="0" smtClean="0">
                          <a:solidFill>
                            <a:schemeClr val="dk1"/>
                          </a:solidFill>
                          <a:effectLst/>
                          <a:latin typeface="+mn-lt"/>
                          <a:ea typeface="+mn-ea"/>
                          <a:cs typeface="+mn-cs"/>
                        </a:rPr>
                        <a:t>If a single node in a cluster goes down, data processing still continues.</a:t>
                      </a:r>
                    </a:p>
                  </a:txBody>
                  <a:tcPr anchor="ctr"/>
                </a:tc>
              </a:tr>
            </a:tbl>
          </a:graphicData>
        </a:graphic>
      </p:graphicFrame>
      <p:graphicFrame>
        <p:nvGraphicFramePr>
          <p:cNvPr id="6" name="Table 17"/>
          <p:cNvGraphicFramePr>
            <a:graphicFrameLocks noGrp="1"/>
          </p:cNvGraphicFramePr>
          <p:nvPr>
            <p:extLst>
              <p:ext uri="{D42A27DB-BD31-4B8C-83A1-F6EECF244321}">
                <p14:modId xmlns:p14="http://schemas.microsoft.com/office/powerpoint/2010/main" val="486907193"/>
              </p:ext>
            </p:extLst>
          </p:nvPr>
        </p:nvGraphicFramePr>
        <p:xfrm>
          <a:off x="248651" y="3969060"/>
          <a:ext cx="4114800" cy="2374088"/>
        </p:xfrm>
        <a:graphic>
          <a:graphicData uri="http://schemas.openxmlformats.org/drawingml/2006/table">
            <a:tbl>
              <a:tblPr firstRow="1" bandRow="1">
                <a:tableStyleId>{10A1B5D5-9B99-4C35-A422-299274C87663}</a:tableStyleId>
              </a:tblPr>
              <a:tblGrid>
                <a:gridCol w="4114800"/>
              </a:tblGrid>
              <a:tr h="3391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dirty="0" smtClean="0"/>
                        <a:t>Limitations</a:t>
                      </a:r>
                      <a:endParaRPr lang="en-CA" sz="1600" b="1" dirty="0" smtClean="0">
                        <a:solidFill>
                          <a:schemeClr val="bg2"/>
                        </a:solidFill>
                      </a:endParaRPr>
                    </a:p>
                  </a:txBody>
                  <a:tcPr>
                    <a:solidFill>
                      <a:srgbClr val="C00000"/>
                    </a:solidFill>
                  </a:tcPr>
                </a:tc>
              </a:tr>
              <a:tr h="2034933">
                <a:tc>
                  <a:txBody>
                    <a:bodyPr/>
                    <a:lstStyle/>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Skill: </a:t>
                      </a:r>
                      <a:r>
                        <a:rPr lang="en-CA" sz="1400" kern="1200" dirty="0" smtClean="0">
                          <a:solidFill>
                            <a:schemeClr val="dk1"/>
                          </a:solidFill>
                          <a:effectLst/>
                          <a:latin typeface="+mn-lt"/>
                          <a:ea typeface="+mn-ea"/>
                          <a:cs typeface="+mn-cs"/>
                        </a:rPr>
                        <a:t>You will need a high skill level that combines mathematics and programming. In contrast, SQL has a larger developer pool today.</a:t>
                      </a:r>
                      <a:endParaRPr lang="en-US" sz="1400" kern="1200" dirty="0" smtClean="0">
                        <a:solidFill>
                          <a:schemeClr val="dk1"/>
                        </a:solidFill>
                        <a:effectLst/>
                        <a:latin typeface="+mn-lt"/>
                        <a:ea typeface="+mn-ea"/>
                        <a:cs typeface="+mn-cs"/>
                      </a:endParaRPr>
                    </a:p>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Single Point of Failure: </a:t>
                      </a:r>
                      <a:r>
                        <a:rPr lang="en-CA" sz="1400" kern="1200" dirty="0" smtClean="0">
                          <a:solidFill>
                            <a:schemeClr val="dk1"/>
                          </a:solidFill>
                          <a:effectLst/>
                          <a:latin typeface="+mn-lt"/>
                          <a:ea typeface="+mn-ea"/>
                          <a:cs typeface="+mn-cs"/>
                        </a:rPr>
                        <a:t>Within Hadoop, the master NameNode is a single point of failure that may not be acceptable.</a:t>
                      </a:r>
                      <a:endParaRPr lang="en-US" sz="1400" kern="1200" dirty="0" smtClean="0">
                        <a:solidFill>
                          <a:schemeClr val="dk1"/>
                        </a:solidFill>
                        <a:effectLst/>
                        <a:latin typeface="+mn-lt"/>
                        <a:ea typeface="+mn-ea"/>
                        <a:cs typeface="+mn-cs"/>
                      </a:endParaRPr>
                    </a:p>
                    <a:p>
                      <a:pPr marL="285750" lvl="1" indent="-285750">
                        <a:buFont typeface="Arial" panose="020B0604020202020204" pitchFamily="34" charset="0"/>
                        <a:buChar char="•"/>
                      </a:pPr>
                      <a:r>
                        <a:rPr lang="en-CA" sz="1400" b="1" kern="1200" dirty="0" smtClean="0">
                          <a:solidFill>
                            <a:schemeClr val="dk1"/>
                          </a:solidFill>
                          <a:effectLst/>
                          <a:latin typeface="+mn-lt"/>
                          <a:ea typeface="+mn-ea"/>
                          <a:cs typeface="+mn-cs"/>
                        </a:rPr>
                        <a:t>Security: </a:t>
                      </a:r>
                      <a:r>
                        <a:rPr lang="en-CA" sz="1400" kern="1200" dirty="0" smtClean="0">
                          <a:solidFill>
                            <a:schemeClr val="dk1"/>
                          </a:solidFill>
                          <a:effectLst/>
                          <a:latin typeface="+mn-lt"/>
                          <a:ea typeface="+mn-ea"/>
                          <a:cs typeface="+mn-cs"/>
                        </a:rPr>
                        <a:t>Lack of security in many big data products like Hadoop.</a:t>
                      </a:r>
                    </a:p>
                  </a:txBody>
                  <a:tcPr anchor="ctr"/>
                </a:tc>
              </a:tr>
            </a:tbl>
          </a:graphicData>
        </a:graphic>
      </p:graphicFrame>
      <p:grpSp>
        <p:nvGrpSpPr>
          <p:cNvPr id="15" name="Group 14"/>
          <p:cNvGrpSpPr/>
          <p:nvPr/>
        </p:nvGrpSpPr>
        <p:grpSpPr>
          <a:xfrm>
            <a:off x="4608004" y="1437413"/>
            <a:ext cx="4269296" cy="2119891"/>
            <a:chOff x="4608004" y="1736812"/>
            <a:chExt cx="4269296" cy="2119891"/>
          </a:xfrm>
        </p:grpSpPr>
        <p:sp>
          <p:nvSpPr>
            <p:cNvPr id="8" name="TextBox 7"/>
            <p:cNvSpPr txBox="1"/>
            <p:nvPr/>
          </p:nvSpPr>
          <p:spPr>
            <a:xfrm>
              <a:off x="4608004" y="1736812"/>
              <a:ext cx="4269296" cy="211989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nchor="ctr">
              <a:noAutofit/>
            </a:bodyPr>
            <a:lstStyle/>
            <a:p>
              <a:pPr marL="1884363" algn="l"/>
              <a:r>
                <a:rPr lang="en-CA" sz="1400" dirty="0"/>
                <a:t>Examples of organizations that have successfully augmented their RDBMS strategy with </a:t>
              </a:r>
              <a:r>
                <a:rPr lang="en-CA" sz="1400" dirty="0" smtClean="0"/>
                <a:t>big data </a:t>
              </a:r>
              <a:r>
                <a:rPr lang="en-CA" sz="1400" dirty="0"/>
                <a:t>are UPS, </a:t>
              </a:r>
              <a:r>
                <a:rPr lang="en-CA" sz="1400" dirty="0" smtClean="0"/>
                <a:t>Macy’s</a:t>
              </a:r>
              <a:r>
                <a:rPr lang="en-CA" sz="1400" dirty="0"/>
                <a:t>, Facebook, LinkedIn, and </a:t>
              </a:r>
              <a:r>
                <a:rPr lang="en-CA" sz="1400" dirty="0" smtClean="0"/>
                <a:t>Yahoo</a:t>
              </a:r>
              <a:r>
                <a:rPr lang="en-CA" sz="1400" dirty="0"/>
                <a:t>.</a:t>
              </a:r>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1837987"/>
              <a:ext cx="1440160" cy="1917540"/>
            </a:xfrm>
            <a:prstGeom prst="rect">
              <a:avLst/>
            </a:prstGeom>
          </p:spPr>
        </p:pic>
      </p:grpSp>
      <p:sp>
        <p:nvSpPr>
          <p:cNvPr id="11" name="TextBox 14"/>
          <p:cNvSpPr txBox="1"/>
          <p:nvPr/>
        </p:nvSpPr>
        <p:spPr>
          <a:xfrm>
            <a:off x="4860031" y="3888843"/>
            <a:ext cx="3953563" cy="2323713"/>
          </a:xfrm>
          <a:prstGeom prst="rect">
            <a:avLst/>
          </a:prstGeom>
          <a:noFill/>
        </p:spPr>
        <p:txBody>
          <a:bodyPr wrap="square" rtlCol="0">
            <a:spAutoFit/>
          </a:bodyPr>
          <a:lstStyle/>
          <a:p>
            <a:pPr algn="l">
              <a:spcAft>
                <a:spcPts val="600"/>
              </a:spcAft>
            </a:pPr>
            <a:r>
              <a:rPr lang="en-US" sz="1400" i="1" dirty="0">
                <a:latin typeface="+mj-lt"/>
              </a:rPr>
              <a:t>UPS is no stranger to big data, having begun to capture and track a variety of package movements and transactions as early as the 1980s. The company now tracks data on 16.3 million packages per day for 8.8 million customers, with an average of 39.5 million tracking requests from customers per day. The company stores over 16 petabytes of data</a:t>
            </a:r>
            <a:r>
              <a:rPr lang="en-US" sz="1400" i="1" dirty="0" smtClean="0">
                <a:latin typeface="+mj-lt"/>
              </a:rPr>
              <a:t>.</a:t>
            </a:r>
          </a:p>
          <a:p>
            <a:pPr algn="r">
              <a:spcAft>
                <a:spcPts val="600"/>
              </a:spcAft>
            </a:pPr>
            <a:r>
              <a:rPr lang="en-US" sz="1400" dirty="0" smtClean="0"/>
              <a:t>- </a:t>
            </a:r>
            <a:r>
              <a:rPr lang="en-US" sz="1400" dirty="0"/>
              <a:t>T. H. Davenport and J. Dyché, </a:t>
            </a:r>
            <a:r>
              <a:rPr lang="en-US" sz="1400" dirty="0" smtClean="0"/>
              <a:t/>
            </a:r>
            <a:br>
              <a:rPr lang="en-US" sz="1400" dirty="0" smtClean="0"/>
            </a:br>
            <a:r>
              <a:rPr lang="en-US" sz="1400" i="1" dirty="0" smtClean="0"/>
              <a:t>Big </a:t>
            </a:r>
            <a:r>
              <a:rPr lang="en-US" sz="1400" i="1" dirty="0"/>
              <a:t>Data in Big </a:t>
            </a:r>
            <a:r>
              <a:rPr lang="en-US" sz="1400" i="1" dirty="0" smtClean="0"/>
              <a:t>Companies</a:t>
            </a:r>
            <a:r>
              <a:rPr lang="en-US" sz="1400" dirty="0" smtClean="0"/>
              <a:t>, </a:t>
            </a:r>
            <a:r>
              <a:rPr lang="en-US" sz="1400" dirty="0"/>
              <a:t>May </a:t>
            </a:r>
            <a:r>
              <a:rPr lang="en-US" sz="1400" dirty="0" smtClean="0"/>
              <a:t>2013</a:t>
            </a:r>
            <a:endParaRPr lang="en-US" sz="1400" dirty="0"/>
          </a:p>
        </p:txBody>
      </p:sp>
      <p:pic>
        <p:nvPicPr>
          <p:cNvPr id="12" name="Picture 15" descr="quote1.wmf"/>
          <p:cNvPicPr>
            <a:picLocks noChangeAspect="1"/>
          </p:cNvPicPr>
          <p:nvPr/>
        </p:nvPicPr>
        <p:blipFill>
          <a:blip r:embed="rId4" cstate="print"/>
          <a:stretch>
            <a:fillRect/>
          </a:stretch>
        </p:blipFill>
        <p:spPr>
          <a:xfrm>
            <a:off x="4679324" y="3908037"/>
            <a:ext cx="257693" cy="184066"/>
          </a:xfrm>
          <a:prstGeom prst="rect">
            <a:avLst/>
          </a:prstGeom>
        </p:spPr>
      </p:pic>
      <p:pic>
        <p:nvPicPr>
          <p:cNvPr id="13" name="Picture 16"/>
          <p:cNvPicPr>
            <a:picLocks noChangeAspect="1"/>
          </p:cNvPicPr>
          <p:nvPr/>
        </p:nvPicPr>
        <p:blipFill>
          <a:blip r:embed="rId5"/>
          <a:stretch>
            <a:fillRect/>
          </a:stretch>
        </p:blipFill>
        <p:spPr>
          <a:xfrm>
            <a:off x="8333499" y="5420312"/>
            <a:ext cx="259098" cy="182895"/>
          </a:xfrm>
          <a:prstGeom prst="rect">
            <a:avLst/>
          </a:prstGeom>
        </p:spPr>
      </p:pic>
      <p:pic>
        <p:nvPicPr>
          <p:cNvPr id="14"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486900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32757"/>
            <a:ext cx="8620124" cy="360040"/>
          </a:xfrm>
        </p:spPr>
        <p:txBody>
          <a:bodyPr/>
          <a:lstStyle/>
          <a:p>
            <a:r>
              <a:rPr lang="en-CA" dirty="0"/>
              <a:t>Hadoop is often described as the driving force behind the growth of </a:t>
            </a:r>
            <a:r>
              <a:rPr lang="en-CA" dirty="0" smtClean="0"/>
              <a:t>big data.</a:t>
            </a:r>
            <a:endParaRPr lang="en-US" dirty="0"/>
          </a:p>
        </p:txBody>
      </p:sp>
      <p:sp>
        <p:nvSpPr>
          <p:cNvPr id="3" name="Title 2"/>
          <p:cNvSpPr>
            <a:spLocks noGrp="1"/>
          </p:cNvSpPr>
          <p:nvPr>
            <p:ph type="title"/>
          </p:nvPr>
        </p:nvSpPr>
        <p:spPr>
          <a:xfrm>
            <a:off x="251519" y="260648"/>
            <a:ext cx="8625779" cy="864096"/>
          </a:xfrm>
        </p:spPr>
        <p:txBody>
          <a:bodyPr/>
          <a:lstStyle/>
          <a:p>
            <a:r>
              <a:rPr lang="en-CA" dirty="0"/>
              <a:t>Apache Hadoop is the ideal first step for organizations looking into </a:t>
            </a:r>
            <a:r>
              <a:rPr lang="en-CA" dirty="0" smtClean="0"/>
              <a:t>big data </a:t>
            </a:r>
            <a:r>
              <a:rPr lang="en-CA" dirty="0"/>
              <a:t>for the first time</a:t>
            </a:r>
            <a:endParaRPr lang="en-US" dirty="0"/>
          </a:p>
        </p:txBody>
      </p:sp>
      <p:sp>
        <p:nvSpPr>
          <p:cNvPr id="4" name="Text Placeholder 3"/>
          <p:cNvSpPr>
            <a:spLocks noGrp="1"/>
          </p:cNvSpPr>
          <p:nvPr>
            <p:ph type="body" sz="quarter" idx="16"/>
          </p:nvPr>
        </p:nvSpPr>
        <p:spPr>
          <a:xfrm>
            <a:off x="249302" y="1592796"/>
            <a:ext cx="8627997" cy="1904296"/>
          </a:xfrm>
        </p:spPr>
        <p:txBody>
          <a:bodyPr/>
          <a:lstStyle/>
          <a:p>
            <a:pPr lvl="0"/>
            <a:r>
              <a:rPr lang="en-CA" sz="1400" dirty="0"/>
              <a:t>Apache Hadoop, written in Java, is an </a:t>
            </a:r>
            <a:r>
              <a:rPr lang="en-CA" sz="1400" dirty="0" smtClean="0"/>
              <a:t>open-source </a:t>
            </a:r>
            <a:r>
              <a:rPr lang="en-CA" sz="1400" dirty="0"/>
              <a:t>framework designed to store and process large quantities of data on clusters of commodity hardware, cloud </a:t>
            </a:r>
            <a:r>
              <a:rPr lang="en-CA" sz="1400" dirty="0" smtClean="0"/>
              <a:t>environments, </a:t>
            </a:r>
            <a:r>
              <a:rPr lang="en-CA" sz="1400" dirty="0"/>
              <a:t>and virtual machines</a:t>
            </a:r>
            <a:r>
              <a:rPr lang="en-CA" sz="1400" dirty="0" smtClean="0"/>
              <a:t>. Its popularity became the foundation in many vendor tools and support is widely available.</a:t>
            </a:r>
          </a:p>
          <a:p>
            <a:pPr lvl="0"/>
            <a:r>
              <a:rPr lang="en-CA" sz="1400" dirty="0" smtClean="0"/>
              <a:t>Hadoop is best suited for the aggregation and consolidation of large quantities of structured read-only data. Consolidating large relational databases is a weak point, but there are tools to help you fill this gap.</a:t>
            </a:r>
            <a:endParaRPr lang="en-US" sz="1400" dirty="0"/>
          </a:p>
          <a:p>
            <a:pPr lvl="0"/>
            <a:r>
              <a:rPr lang="en-CA" sz="1400" dirty="0"/>
              <a:t>The Hadoop stack </a:t>
            </a:r>
            <a:r>
              <a:rPr lang="en-CA" sz="1400" dirty="0" smtClean="0"/>
              <a:t>consists of two key </a:t>
            </a:r>
            <a:r>
              <a:rPr lang="en-CA" sz="1400" dirty="0"/>
              <a:t>components: core services, which handles data collection and aggregation, and data </a:t>
            </a:r>
            <a:r>
              <a:rPr lang="en-CA" sz="1400" dirty="0" smtClean="0"/>
              <a:t>analytics tools</a:t>
            </a:r>
            <a:r>
              <a:rPr lang="en-CA" sz="1400" dirty="0"/>
              <a:t>. Other Hadoop components are available through open </a:t>
            </a:r>
            <a:r>
              <a:rPr lang="en-CA" sz="1400" dirty="0" smtClean="0"/>
              <a:t>source, </a:t>
            </a:r>
            <a:r>
              <a:rPr lang="en-CA" sz="1400" dirty="0"/>
              <a:t>such as the Apache </a:t>
            </a:r>
            <a:r>
              <a:rPr lang="en-CA" sz="1400" dirty="0" smtClean="0"/>
              <a:t>Foundation </a:t>
            </a:r>
            <a:r>
              <a:rPr lang="en-CA" sz="1400" dirty="0"/>
              <a:t>or </a:t>
            </a:r>
            <a:r>
              <a:rPr lang="en-CA" sz="1400" dirty="0" smtClean="0"/>
              <a:t>third-party </a:t>
            </a:r>
            <a:r>
              <a:rPr lang="en-CA" sz="1400" dirty="0"/>
              <a:t>vendors</a:t>
            </a:r>
            <a:r>
              <a:rPr lang="en-CA" sz="1400" dirty="0" smtClean="0"/>
              <a:t>.</a:t>
            </a:r>
            <a:endParaRPr lang="en-US" sz="1400" dirty="0"/>
          </a:p>
        </p:txBody>
      </p:sp>
      <p:grpSp>
        <p:nvGrpSpPr>
          <p:cNvPr id="31" name="Group 30"/>
          <p:cNvGrpSpPr/>
          <p:nvPr/>
        </p:nvGrpSpPr>
        <p:grpSpPr>
          <a:xfrm>
            <a:off x="613479" y="3537012"/>
            <a:ext cx="7899642" cy="2926080"/>
            <a:chOff x="848822" y="3347236"/>
            <a:chExt cx="7899642" cy="2926080"/>
          </a:xfrm>
        </p:grpSpPr>
        <p:sp>
          <p:nvSpPr>
            <p:cNvPr id="19" name="Rectangle 18"/>
            <p:cNvSpPr/>
            <p:nvPr/>
          </p:nvSpPr>
          <p:spPr>
            <a:xfrm>
              <a:off x="2735796" y="3347236"/>
              <a:ext cx="6012668" cy="292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b"/>
            <a:lstStyle/>
            <a:p>
              <a:pPr algn="ctr"/>
              <a:r>
                <a:rPr lang="en-US" sz="1600" b="1" dirty="0" smtClean="0"/>
                <a:t>Hadoop Ecosystem</a:t>
              </a:r>
              <a:endParaRPr lang="en-US" sz="1600" b="1" dirty="0"/>
            </a:p>
          </p:txBody>
        </p:sp>
        <p:sp>
          <p:nvSpPr>
            <p:cNvPr id="21" name="Rectangle 20"/>
            <p:cNvSpPr/>
            <p:nvPr/>
          </p:nvSpPr>
          <p:spPr>
            <a:xfrm>
              <a:off x="3167844" y="3412385"/>
              <a:ext cx="5169396" cy="1028744"/>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b"/>
            <a:lstStyle/>
            <a:p>
              <a:pPr algn="ctr"/>
              <a:r>
                <a:rPr lang="en-US" sz="1400" dirty="0" smtClean="0"/>
                <a:t>Data Analysis Tools</a:t>
              </a:r>
              <a:endParaRPr lang="en-US" sz="1400" dirty="0"/>
            </a:p>
          </p:txBody>
        </p:sp>
        <p:sp>
          <p:nvSpPr>
            <p:cNvPr id="25" name="Rectangle 24"/>
            <p:cNvSpPr/>
            <p:nvPr/>
          </p:nvSpPr>
          <p:spPr>
            <a:xfrm>
              <a:off x="5196440" y="3508486"/>
              <a:ext cx="2323450" cy="82296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Data Querying Tools </a:t>
              </a:r>
              <a:br>
                <a:rPr lang="en-US" sz="1200" dirty="0" smtClean="0"/>
              </a:br>
              <a:r>
                <a:rPr lang="en-US" sz="1200" dirty="0" smtClean="0"/>
                <a:t>(e.g. Pig, Hive, Spark)</a:t>
              </a:r>
              <a:endParaRPr lang="en-US" sz="1200" dirty="0"/>
            </a:p>
          </p:txBody>
        </p:sp>
        <p:sp>
          <p:nvSpPr>
            <p:cNvPr id="26" name="Rectangle 25"/>
            <p:cNvSpPr/>
            <p:nvPr/>
          </p:nvSpPr>
          <p:spPr>
            <a:xfrm>
              <a:off x="3284449" y="5809504"/>
              <a:ext cx="4236669" cy="36576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Data Collection Tools (e.g. Sqoop, Flume, ETL)</a:t>
              </a:r>
              <a:endParaRPr lang="en-US" sz="1200" dirty="0"/>
            </a:p>
          </p:txBody>
        </p:sp>
        <p:sp>
          <p:nvSpPr>
            <p:cNvPr id="29" name="Rectangle 28"/>
            <p:cNvSpPr/>
            <p:nvPr/>
          </p:nvSpPr>
          <p:spPr>
            <a:xfrm>
              <a:off x="848822" y="3407853"/>
              <a:ext cx="1069624" cy="2804847"/>
            </a:xfrm>
            <a:prstGeom prst="rect">
              <a:avLst/>
            </a:prstGeom>
            <a:solidFill>
              <a:schemeClr val="tx1">
                <a:lumMod val="85000"/>
                <a:lumOff val="1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Traditional ETL and Real Time</a:t>
              </a:r>
              <a:endParaRPr lang="en-US" sz="1200" dirty="0"/>
            </a:p>
          </p:txBody>
        </p:sp>
        <p:sp>
          <p:nvSpPr>
            <p:cNvPr id="28" name="Rectangle 27"/>
            <p:cNvSpPr/>
            <p:nvPr/>
          </p:nvSpPr>
          <p:spPr>
            <a:xfrm>
              <a:off x="1940499" y="3407853"/>
              <a:ext cx="1069624" cy="2804847"/>
            </a:xfrm>
            <a:prstGeom prst="rect">
              <a:avLst/>
            </a:prstGeom>
            <a:solidFill>
              <a:schemeClr val="tx1">
                <a:lumMod val="85000"/>
                <a:lumOff val="1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Operational Services (e.g. Zookeeper, Avro, Ambari)</a:t>
              </a:r>
              <a:endParaRPr lang="en-US" sz="1200" dirty="0"/>
            </a:p>
          </p:txBody>
        </p:sp>
        <p:sp>
          <p:nvSpPr>
            <p:cNvPr id="20" name="Rectangle 19"/>
            <p:cNvSpPr/>
            <p:nvPr/>
          </p:nvSpPr>
          <p:spPr>
            <a:xfrm>
              <a:off x="3167844" y="4537230"/>
              <a:ext cx="5169396" cy="1164038"/>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b"/>
            <a:lstStyle/>
            <a:p>
              <a:pPr algn="ctr"/>
              <a:r>
                <a:rPr lang="en-US" sz="1400" dirty="0" smtClean="0"/>
                <a:t>Core Services</a:t>
              </a:r>
              <a:endParaRPr lang="en-US" sz="1400" dirty="0"/>
            </a:p>
          </p:txBody>
        </p:sp>
        <p:sp>
          <p:nvSpPr>
            <p:cNvPr id="22" name="Rectangle 21"/>
            <p:cNvSpPr/>
            <p:nvPr/>
          </p:nvSpPr>
          <p:spPr>
            <a:xfrm>
              <a:off x="3284449" y="5227170"/>
              <a:ext cx="4236669" cy="36576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File Management Systems (e.g. HDFS)</a:t>
              </a:r>
              <a:endParaRPr lang="en-US" sz="1200" dirty="0"/>
            </a:p>
          </p:txBody>
        </p:sp>
        <p:sp>
          <p:nvSpPr>
            <p:cNvPr id="23" name="Rectangle 22"/>
            <p:cNvSpPr/>
            <p:nvPr/>
          </p:nvSpPr>
          <p:spPr>
            <a:xfrm>
              <a:off x="5196440" y="4593987"/>
              <a:ext cx="2323450" cy="549781"/>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Data Processing Frameworks (e.g. YARN, MapReduce)</a:t>
              </a:r>
              <a:endParaRPr lang="en-US" sz="1200" dirty="0"/>
            </a:p>
          </p:txBody>
        </p:sp>
        <p:sp>
          <p:nvSpPr>
            <p:cNvPr id="24" name="Rectangle 23"/>
            <p:cNvSpPr/>
            <p:nvPr/>
          </p:nvSpPr>
          <p:spPr>
            <a:xfrm>
              <a:off x="3284449" y="3508489"/>
              <a:ext cx="1846799" cy="1635280"/>
            </a:xfrm>
            <a:prstGeom prst="rect">
              <a:avLst/>
            </a:prstGeom>
            <a:ln w="38100">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File Management System Extract and Transform</a:t>
              </a:r>
            </a:p>
            <a:p>
              <a:pPr algn="ctr"/>
              <a:r>
                <a:rPr lang="en-US" sz="1200" dirty="0" smtClean="0"/>
                <a:t>Tools (e.g. HBase)</a:t>
              </a:r>
              <a:endParaRPr lang="en-US" sz="1200" dirty="0"/>
            </a:p>
          </p:txBody>
        </p:sp>
      </p:grpSp>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3197057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8b6fbc6f63f9a48afb0b3986393ed74e4ffbf26"/>
  <p:tag name="ISPRING_RESOURCE_PATHS_HASH_PRESENTER" val="d8b6fbc6f63f9a48afb0b3986393ed74e4ffbf2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fr88ElxgkS0W6ARU7tZg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1993</Words>
  <Application>Microsoft Office PowerPoint</Application>
  <PresentationFormat>On-screen Show (4:3)</PresentationFormat>
  <Paragraphs>159</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vt:lpstr>
      <vt:lpstr>Symbol</vt:lpstr>
      <vt:lpstr>Wingdings</vt:lpstr>
      <vt:lpstr>Office Theme</vt:lpstr>
      <vt:lpstr>PowerPoint Presentation</vt:lpstr>
      <vt:lpstr>Executive Summary</vt:lpstr>
      <vt:lpstr>Info-Tech’s points of view on big data development</vt:lpstr>
      <vt:lpstr>Introduction</vt:lpstr>
      <vt:lpstr>Why should the organization consider big data?</vt:lpstr>
      <vt:lpstr>What is the industry saying?</vt:lpstr>
      <vt:lpstr>Big data does not resolve all RDBMS limitations</vt:lpstr>
      <vt:lpstr>Understand the opportunities and limits of big data</vt:lpstr>
      <vt:lpstr>Apache Hadoop is the ideal first step for organizations looking into big data for the first time</vt:lpstr>
      <vt:lpstr>Begin the big data implementation with a baseline Hadoop pilot </vt:lpstr>
      <vt:lpstr>Big data implementation roadmap</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2014-05-16T16:29:32Z</dcterms:created>
  <dcterms:modified xsi:type="dcterms:W3CDTF">2014-05-20T03:45:51Z</dcterms:modified>
</cp:coreProperties>
</file>