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256" r:id="rId2"/>
    <p:sldId id="289" r:id="rId3"/>
    <p:sldId id="385" r:id="rId4"/>
    <p:sldId id="499" r:id="rId5"/>
    <p:sldId id="356" r:id="rId6"/>
    <p:sldId id="292" r:id="rId7"/>
    <p:sldId id="595" r:id="rId8"/>
    <p:sldId id="353" r:id="rId9"/>
    <p:sldId id="386" r:id="rId10"/>
    <p:sldId id="364" r:id="rId11"/>
    <p:sldId id="388" r:id="rId12"/>
    <p:sldId id="596" r:id="rId13"/>
  </p:sldIdLst>
  <p:sldSz cx="9144000" cy="6858000" type="screen4x3"/>
  <p:notesSz cx="6950075"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14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2525"/>
    <a:srgbClr val="2B9E36"/>
    <a:srgbClr val="F1F2E0"/>
    <a:srgbClr val="D17D08"/>
    <a:srgbClr val="007698"/>
    <a:srgbClr val="243F54"/>
    <a:srgbClr val="998F57"/>
    <a:srgbClr val="0FB10F"/>
    <a:srgbClr val="CECECE"/>
    <a:srgbClr val="ADB7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90" autoAdjust="0"/>
    <p:restoredTop sz="96469" autoAdjust="0"/>
  </p:normalViewPr>
  <p:slideViewPr>
    <p:cSldViewPr snapToObjects="1">
      <p:cViewPr varScale="1">
        <p:scale>
          <a:sx n="92" d="100"/>
          <a:sy n="92" d="100"/>
        </p:scale>
        <p:origin x="1974" y="90"/>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909"/>
        <p:guide pos="2189"/>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24/04/2014</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999106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590853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138161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1705566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3025079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p14="http://schemas.microsoft.com/office/powerpoint/2010/main" val="2103874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3977136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None/>
            </a:pPr>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6565790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29" name="Rectangle 28"/>
          <p:cNvSpPr/>
          <p:nvPr userDrawn="1"/>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1997-2014</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
        <p:nvSpPr>
          <p:cNvPr id="31" name="Rectangle 30"/>
          <p:cNvSpPr/>
          <p:nvPr userDrawn="1"/>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CA" sz="800" dirty="0">
              <a:solidFill>
                <a:srgbClr val="ADB7C3"/>
              </a:solidFill>
            </a:endParaRPr>
          </a:p>
        </p:txBody>
      </p:sp>
      <p:pic>
        <p:nvPicPr>
          <p:cNvPr id="32" name="Picture 31" descr="Info-Tech_Logo_2013-On-Screen-WHITE(transparent-background).png"/>
          <p:cNvPicPr>
            <a:picLocks noChangeAspect="1"/>
          </p:cNvPicPr>
          <p:nvPr userDrawn="1"/>
        </p:nvPicPr>
        <p:blipFill>
          <a:blip r:embed="rId2" cstate="print"/>
          <a:stretch>
            <a:fillRect/>
          </a:stretch>
        </p:blipFill>
        <p:spPr>
          <a:xfrm>
            <a:off x="7020272" y="6309320"/>
            <a:ext cx="1697008" cy="339401"/>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develop-a-network-security-roadmap-to-lower-incident-costs-and-increase-efficiency?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develop-a-network-security-roadmap-to-lower-incident-costs-and-increase-efficiency?utm_source=SS_Sample&amp;utm_medium=Collateral&amp;utm_campaign=Collateral" TargetMode="External"/><Relationship Id="rId2" Type="http://schemas.openxmlformats.org/officeDocument/2006/relationships/image" Target="../media/image9.jp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4.xml"/><Relationship Id="rId18" Type="http://schemas.openxmlformats.org/officeDocument/2006/relationships/hyperlink" Target="http://www.infotech.com/research/ss/develop-a-network-security-roadmap-to-lower-incident-costs-and-increase-efficiency?utm_source=SS_Sample&amp;utm_medium=Collateral&amp;utm_campaign=Collateral" TargetMode="Externa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image" Target="../media/image8.png"/><Relationship Id="rId2" Type="http://schemas.openxmlformats.org/officeDocument/2006/relationships/tags" Target="../tags/tag2.xml"/><Relationship Id="rId16" Type="http://schemas.openxmlformats.org/officeDocument/2006/relationships/image" Target="../media/image10.emf"/><Relationship Id="rId20" Type="http://schemas.openxmlformats.org/officeDocument/2006/relationships/image" Target="../media/image6.png"/><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oleObject" Target="../embeddings/oleObject1.bin"/><Relationship Id="rId10" Type="http://schemas.openxmlformats.org/officeDocument/2006/relationships/tags" Target="../tags/tag10.xml"/><Relationship Id="rId19" Type="http://schemas.openxmlformats.org/officeDocument/2006/relationships/image" Target="../media/image5.png"/><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6.png"/><Relationship Id="rId2" Type="http://schemas.openxmlformats.org/officeDocument/2006/relationships/hyperlink" Target="http://www.infotech.com/" TargetMode="Externa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http://www.infotech.com/research/ss/develop-a-network-security-roadmap-to-lower-incident-costs-and-increase-efficiency?utm_source=SS_Sample&amp;utm_medium=Collateral&amp;utm_campaign=Collateral" TargetMode="Externa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develop-a-network-security-roadmap-to-lower-incident-costs-and-increase-efficiency?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infotech.com/research/ss/develop-a-network-security-roadmap-to-lower-incident-costs-and-increase-efficiency?utm_source=SS_Sample&amp;utm_medium=Collateral&amp;utm_campaign=Collateral" TargetMode="Externa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infotech.com/research/ss/develop-a-network-security-roadmap-to-lower-incident-costs-and-increase-efficiency?utm_source=SS_Sample&amp;utm_medium=Collateral&amp;utm_campaign=Collateral" TargetMode="Externa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infotech.com/research/ss/develop-a-network-security-roadmap-to-lower-incident-costs-and-increase-efficiency?utm_source=SS_Sample&amp;utm_medium=Collateral&amp;utm_campaign=Collateral" TargetMode="Externa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www.infotech.com/research/ss/develop-a-network-security-roadmap-to-lower-incident-costs-and-increase-efficiency?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develop-a-network-security-roadmap-to-lower-incident-costs-and-increase-efficiency?utm_source=SS_Sample&amp;utm_medium=Collateral&amp;utm_campaign=Collatera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develop-a-network-security-roadmap-to-lower-incident-costs-and-increase-efficiency?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infotech.com/research/ss/develop-a-network-security-roadmap-to-lower-incident-costs-and-increase-efficiency?utm_source=SS_Sample&amp;utm_medium=Collateral&amp;utm_campaign=Collateral" TargetMode="External"/><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2816932"/>
            <a:ext cx="7454900" cy="899033"/>
          </a:xfrm>
        </p:spPr>
        <p:txBody>
          <a:bodyPr/>
          <a:lstStyle/>
          <a:p>
            <a:pPr lvl="0"/>
            <a:r>
              <a:rPr lang="en-CA" dirty="0" smtClean="0"/>
              <a:t>Develop </a:t>
            </a:r>
            <a:r>
              <a:rPr lang="en-CA" dirty="0"/>
              <a:t>a</a:t>
            </a:r>
            <a:r>
              <a:rPr lang="en-CA" dirty="0" smtClean="0"/>
              <a:t> Network </a:t>
            </a:r>
            <a:r>
              <a:rPr lang="en-CA" dirty="0"/>
              <a:t>S</a:t>
            </a:r>
            <a:r>
              <a:rPr lang="en-CA" dirty="0" smtClean="0"/>
              <a:t>ecurity </a:t>
            </a:r>
            <a:r>
              <a:rPr lang="en-CA" dirty="0"/>
              <a:t>R</a:t>
            </a:r>
            <a:r>
              <a:rPr lang="en-CA" dirty="0" smtClean="0"/>
              <a:t>oadmap to Lower </a:t>
            </a:r>
            <a:r>
              <a:rPr lang="en-CA" dirty="0"/>
              <a:t>I</a:t>
            </a:r>
            <a:r>
              <a:rPr lang="en-CA" dirty="0" smtClean="0"/>
              <a:t>ncident </a:t>
            </a:r>
            <a:r>
              <a:rPr lang="en-CA" dirty="0"/>
              <a:t>C</a:t>
            </a:r>
            <a:r>
              <a:rPr lang="en-CA" dirty="0" smtClean="0"/>
              <a:t>osts and Increase </a:t>
            </a:r>
            <a:r>
              <a:rPr lang="en-CA" dirty="0"/>
              <a:t>E</a:t>
            </a:r>
            <a:r>
              <a:rPr lang="en-CA" dirty="0" smtClean="0"/>
              <a:t>fficiency</a:t>
            </a:r>
            <a:endParaRPr lang="en-US" dirty="0" smtClean="0"/>
          </a:p>
        </p:txBody>
      </p:sp>
      <p:sp>
        <p:nvSpPr>
          <p:cNvPr id="8" name="Text Placeholder 7"/>
          <p:cNvSpPr>
            <a:spLocks noGrp="1"/>
          </p:cNvSpPr>
          <p:nvPr>
            <p:ph type="body" sz="quarter" idx="16"/>
          </p:nvPr>
        </p:nvSpPr>
        <p:spPr/>
        <p:txBody>
          <a:bodyPr/>
          <a:lstStyle/>
          <a:p>
            <a:r>
              <a:rPr lang="en-CA" dirty="0" smtClean="0"/>
              <a:t>Save over $100,000 in consulting fees with a streamlined and accelerated process.</a:t>
            </a:r>
            <a:endParaRPr lang="en-CA" dirty="0"/>
          </a:p>
        </p:txBody>
      </p:sp>
      <p:grpSp>
        <p:nvGrpSpPr>
          <p:cNvPr id="5" name="Group 4"/>
          <p:cNvGrpSpPr/>
          <p:nvPr/>
        </p:nvGrpSpPr>
        <p:grpSpPr>
          <a:xfrm>
            <a:off x="0" y="5402461"/>
            <a:ext cx="9144000" cy="1455539"/>
            <a:chOff x="0" y="5402461"/>
            <a:chExt cx="9144000" cy="1455539"/>
          </a:xfrm>
        </p:grpSpPr>
        <p:pic>
          <p:nvPicPr>
            <p:cNvPr id="6" name="Picture 5"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9" name="Group 8"/>
            <p:cNvGrpSpPr/>
            <p:nvPr/>
          </p:nvGrpSpPr>
          <p:grpSpPr>
            <a:xfrm>
              <a:off x="0" y="6266557"/>
              <a:ext cx="9144000" cy="591443"/>
              <a:chOff x="0" y="6266557"/>
              <a:chExt cx="9144000" cy="591443"/>
            </a:xfrm>
          </p:grpSpPr>
          <p:sp>
            <p:nvSpPr>
              <p:cNvPr id="10" name="Rectangle 9"/>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11" name="Rectangle 10"/>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r>
              <a:rPr lang="en-CA" dirty="0" smtClean="0"/>
              <a:t>Using metrics with a roadmap works best when you already have baseline information, but can be done without it as well.</a:t>
            </a:r>
            <a:endParaRPr lang="en-CA" dirty="0"/>
          </a:p>
        </p:txBody>
      </p:sp>
      <p:sp>
        <p:nvSpPr>
          <p:cNvPr id="3" name="Title 2"/>
          <p:cNvSpPr>
            <a:spLocks noGrp="1"/>
          </p:cNvSpPr>
          <p:nvPr>
            <p:ph type="title"/>
          </p:nvPr>
        </p:nvSpPr>
        <p:spPr/>
        <p:txBody>
          <a:bodyPr/>
          <a:lstStyle/>
          <a:p>
            <a:r>
              <a:rPr lang="en-CA" dirty="0" smtClean="0"/>
              <a:t>Any roadmap must include metrics for success</a:t>
            </a:r>
            <a:endParaRPr lang="en-CA" dirty="0"/>
          </a:p>
        </p:txBody>
      </p:sp>
      <p:sp>
        <p:nvSpPr>
          <p:cNvPr id="4" name="Text Placeholder 3"/>
          <p:cNvSpPr>
            <a:spLocks noGrp="1"/>
          </p:cNvSpPr>
          <p:nvPr>
            <p:ph type="body" sz="quarter" idx="16"/>
          </p:nvPr>
        </p:nvSpPr>
        <p:spPr>
          <a:xfrm>
            <a:off x="249303" y="1916832"/>
            <a:ext cx="3998662" cy="4032448"/>
          </a:xfrm>
        </p:spPr>
        <p:txBody>
          <a:bodyPr/>
          <a:lstStyle/>
          <a:p>
            <a:pPr>
              <a:buSzPct val="100000"/>
            </a:pPr>
            <a:r>
              <a:rPr lang="en-CA" dirty="0" smtClean="0"/>
              <a:t>Most organizations do not frequently track their security metrics (e.g. how many incidents have been prevented? How many incidents have occurred? What kind of impact did they have? What was the recovery time? Etc.)</a:t>
            </a:r>
            <a:endParaRPr lang="en-CA" dirty="0"/>
          </a:p>
          <a:p>
            <a:pPr>
              <a:buSzPct val="100000"/>
            </a:pPr>
            <a:r>
              <a:rPr lang="en-CA" dirty="0" smtClean="0"/>
              <a:t>However, </a:t>
            </a:r>
            <a:r>
              <a:rPr lang="en-CA" b="1" dirty="0" smtClean="0"/>
              <a:t>value </a:t>
            </a:r>
            <a:r>
              <a:rPr lang="en-CA" dirty="0" smtClean="0"/>
              <a:t>will not necessarily be achieved with a metric of “your overall security score post-roadmap completion,” but with measuring value from </a:t>
            </a:r>
            <a:r>
              <a:rPr lang="en-CA" b="1" dirty="0" smtClean="0"/>
              <a:t>each component</a:t>
            </a:r>
            <a:r>
              <a:rPr lang="en-CA" dirty="0" smtClean="0"/>
              <a:t> of the roadmap. </a:t>
            </a:r>
          </a:p>
          <a:p>
            <a:pPr lvl="1">
              <a:buSzPct val="100000"/>
              <a:buFont typeface="Courier New" panose="02070309020205020404" pitchFamily="49" charset="0"/>
              <a:buChar char="o"/>
            </a:pPr>
            <a:r>
              <a:rPr lang="en-CA" dirty="0" smtClean="0"/>
              <a:t>Because roadmap completion happens in short and long-term gains, it’s too difficult to anticipate when it will be entirely finished, and benefits can be achieved in the process.</a:t>
            </a:r>
          </a:p>
          <a:p>
            <a:pPr lvl="1">
              <a:buSzPct val="100000"/>
              <a:buFont typeface="Courier New" panose="02070309020205020404" pitchFamily="49" charset="0"/>
              <a:buChar char="o"/>
            </a:pPr>
            <a:r>
              <a:rPr lang="en-CA" dirty="0" smtClean="0"/>
              <a:t>By looking at each component and tracking that it’s doing its job, you can get an overall sense that the tools that have been implemented are doing their job.</a:t>
            </a:r>
            <a:endParaRPr lang="en-CA" dirty="0"/>
          </a:p>
          <a:p>
            <a:pPr>
              <a:buSzPct val="100000"/>
            </a:pPr>
            <a:r>
              <a:rPr lang="en-CA" dirty="0" smtClean="0"/>
              <a:t>Your </a:t>
            </a:r>
            <a:r>
              <a:rPr lang="en-CA" b="1" dirty="0" smtClean="0"/>
              <a:t>final metric </a:t>
            </a:r>
            <a:r>
              <a:rPr lang="en-CA" dirty="0" smtClean="0"/>
              <a:t>in this blueprint will be to succeed at getting business support for the roadmap as it won’t get far without business backing it financially. </a:t>
            </a:r>
            <a:endParaRPr lang="en-CA" dirty="0"/>
          </a:p>
          <a:p>
            <a:endParaRPr lang="en-CA" dirty="0" smtClean="0"/>
          </a:p>
        </p:txBody>
      </p:sp>
      <p:grpSp>
        <p:nvGrpSpPr>
          <p:cNvPr id="6" name="Group 5"/>
          <p:cNvGrpSpPr/>
          <p:nvPr/>
        </p:nvGrpSpPr>
        <p:grpSpPr>
          <a:xfrm>
            <a:off x="5564932" y="2293930"/>
            <a:ext cx="3183532" cy="2384753"/>
            <a:chOff x="5004048" y="5166101"/>
            <a:chExt cx="3528392" cy="1330256"/>
          </a:xfrm>
        </p:grpSpPr>
        <p:sp>
          <p:nvSpPr>
            <p:cNvPr id="7" name="Rounded Rectangle 6"/>
            <p:cNvSpPr/>
            <p:nvPr/>
          </p:nvSpPr>
          <p:spPr>
            <a:xfrm>
              <a:off x="5004048" y="5166101"/>
              <a:ext cx="3528392" cy="1330256"/>
            </a:xfrm>
            <a:prstGeom prst="roundRect">
              <a:avLst/>
            </a:prstGeom>
            <a:solidFill>
              <a:schemeClr val="bg2">
                <a:lumMod val="85000"/>
              </a:schemeClr>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chemeClr val="tx1"/>
                  </a:solidFill>
                </a:rPr>
                <a:t>         </a:t>
              </a:r>
              <a:endParaRPr lang="en-CA" sz="1200" dirty="0">
                <a:solidFill>
                  <a:schemeClr val="tx1"/>
                </a:solidFill>
              </a:endParaRPr>
            </a:p>
          </p:txBody>
        </p:sp>
        <p:sp>
          <p:nvSpPr>
            <p:cNvPr id="8" name="TextBox 7"/>
            <p:cNvSpPr txBox="1"/>
            <p:nvPr/>
          </p:nvSpPr>
          <p:spPr>
            <a:xfrm>
              <a:off x="5609933" y="5221775"/>
              <a:ext cx="2922507" cy="1184613"/>
            </a:xfrm>
            <a:prstGeom prst="rect">
              <a:avLst/>
            </a:prstGeom>
            <a:noFill/>
          </p:spPr>
          <p:txBody>
            <a:bodyPr wrap="square" rtlCol="0">
              <a:spAutoFit/>
            </a:bodyPr>
            <a:lstStyle/>
            <a:p>
              <a:pPr algn="l"/>
              <a:r>
                <a:rPr lang="en-CA" sz="1200" dirty="0"/>
                <a:t>T</a:t>
              </a:r>
              <a:r>
                <a:rPr lang="en-CA" sz="1200" dirty="0" smtClean="0"/>
                <a:t>his </a:t>
              </a:r>
              <a:r>
                <a:rPr lang="en-CA" sz="1200" dirty="0"/>
                <a:t>measuring </a:t>
              </a:r>
              <a:r>
                <a:rPr lang="en-CA" sz="1200" dirty="0" smtClean="0"/>
                <a:t>tape, which can be found throughout the blueprint, is an </a:t>
              </a:r>
              <a:r>
                <a:rPr lang="en-CA" sz="1200" dirty="0"/>
                <a:t>indicator of where your metrics </a:t>
              </a:r>
              <a:r>
                <a:rPr lang="en-CA" sz="1200" dirty="0" smtClean="0"/>
                <a:t>can </a:t>
              </a:r>
              <a:r>
                <a:rPr lang="en-CA" sz="1200" dirty="0"/>
                <a:t>come into play to </a:t>
              </a:r>
              <a:r>
                <a:rPr lang="en-CA" sz="1200" b="1" dirty="0"/>
                <a:t>benefit</a:t>
              </a:r>
              <a:r>
                <a:rPr lang="en-CA" sz="1200" dirty="0"/>
                <a:t> you</a:t>
              </a:r>
              <a:r>
                <a:rPr lang="en-CA" sz="1200" dirty="0" smtClean="0"/>
                <a:t>.</a:t>
              </a:r>
            </a:p>
            <a:p>
              <a:pPr algn="l"/>
              <a:r>
                <a:rPr lang="en-CA" sz="1200" dirty="0" smtClean="0"/>
                <a:t>In this blueprint, you will see this image when you have an opportunity to track </a:t>
              </a:r>
              <a:r>
                <a:rPr lang="en-CA" sz="1200" b="1" dirty="0" smtClean="0"/>
                <a:t>how a control is working for you or not </a:t>
              </a:r>
              <a:r>
                <a:rPr lang="en-CA" sz="1200" dirty="0" smtClean="0"/>
                <a:t>(E.g. Control – Firewall).</a:t>
              </a:r>
            </a:p>
            <a:p>
              <a:pPr algn="l"/>
              <a:r>
                <a:rPr lang="en-CA" sz="1200" dirty="0"/>
                <a:t>M</a:t>
              </a:r>
              <a:r>
                <a:rPr lang="en-CA" sz="1200" dirty="0" smtClean="0"/>
                <a:t>easure the metric’s ability to block attacks. </a:t>
              </a:r>
              <a:endParaRPr lang="en-CA" sz="1200" dirty="0"/>
            </a:p>
          </p:txBody>
        </p:sp>
      </p:grpSp>
      <p:pic>
        <p:nvPicPr>
          <p:cNvPr id="9" name="Picture 8"/>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82434" y="1916832"/>
            <a:ext cx="1476164" cy="1476164"/>
          </a:xfrm>
          <a:prstGeom prst="ellipse">
            <a:avLst/>
          </a:prstGeom>
          <a:noFill/>
          <a:extLst>
            <a:ext uri="{909E8E84-426E-40DD-AFC4-6F175D3DCCD1}">
              <a14:hiddenFill xmlns:a14="http://schemas.microsoft.com/office/drawing/2010/main">
                <a:solidFill>
                  <a:srgbClr val="FFFFFF"/>
                </a:solidFill>
              </a14:hiddenFill>
            </a:ext>
          </a:extLst>
        </p:spPr>
      </p:pic>
      <p:cxnSp>
        <p:nvCxnSpPr>
          <p:cNvPr id="10" name="Straight Connector 9"/>
          <p:cNvCxnSpPr/>
          <p:nvPr/>
        </p:nvCxnSpPr>
        <p:spPr>
          <a:xfrm>
            <a:off x="4572000" y="1969029"/>
            <a:ext cx="0" cy="4088263"/>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1" name="Pentagon 4"/>
          <p:cNvSpPr/>
          <p:nvPr/>
        </p:nvSpPr>
        <p:spPr>
          <a:xfrm flipH="1">
            <a:off x="4700836" y="4797151"/>
            <a:ext cx="4176464" cy="1152129"/>
          </a:xfrm>
          <a:prstGeom prst="homePlate">
            <a:avLst>
              <a:gd name="adj" fmla="val 19367"/>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b="1" dirty="0" smtClean="0"/>
              <a:t>Metrics Timeline: </a:t>
            </a:r>
            <a:r>
              <a:rPr lang="en-CA" sz="1200" dirty="0" smtClean="0"/>
              <a:t>Take a baseline snapshot of the past year of security-related incidents. Save that total. Track incidents for the current year as you normally would. At the end of the </a:t>
            </a:r>
            <a:r>
              <a:rPr lang="en-CA" sz="1200" b="1" dirty="0" smtClean="0"/>
              <a:t>that year,</a:t>
            </a:r>
            <a:r>
              <a:rPr lang="en-CA" sz="1200" dirty="0" smtClean="0"/>
              <a:t> compare the total number to last year’s total number to identify a reduction of incidents. </a:t>
            </a:r>
            <a:endParaRPr lang="en-CA" sz="1200" dirty="0"/>
          </a:p>
        </p:txBody>
      </p:sp>
      <p:grpSp>
        <p:nvGrpSpPr>
          <p:cNvPr id="13" name="Group 12"/>
          <p:cNvGrpSpPr/>
          <p:nvPr/>
        </p:nvGrpSpPr>
        <p:grpSpPr>
          <a:xfrm>
            <a:off x="0" y="6422955"/>
            <a:ext cx="9144000" cy="437555"/>
            <a:chOff x="0" y="6422955"/>
            <a:chExt cx="9144000" cy="437555"/>
          </a:xfrm>
        </p:grpSpPr>
        <p:pic>
          <p:nvPicPr>
            <p:cNvPr id="14"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5" name="Picture 14"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32456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Object 30"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334" name="think-cell Slide" r:id="rId15" imgW="360" imgH="360" progId="TCLayout.ActiveDocument.1">
                  <p:embed/>
                </p:oleObj>
              </mc:Choice>
              <mc:Fallback>
                <p:oleObj name="think-cell Slide" r:id="rId15" imgW="360" imgH="360" progId="TCLayout.ActiveDocument.1">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 Placeholder 1"/>
          <p:cNvSpPr>
            <a:spLocks noGrp="1"/>
          </p:cNvSpPr>
          <p:nvPr>
            <p:ph type="body" sz="quarter" idx="19"/>
            <p:custDataLst>
              <p:tags r:id="rId3"/>
            </p:custDataLst>
          </p:nvPr>
        </p:nvSpPr>
        <p:spPr>
          <a:xfrm>
            <a:off x="251520" y="1403623"/>
            <a:ext cx="8620124" cy="657225"/>
          </a:xfrm>
        </p:spPr>
        <p:txBody>
          <a:bodyPr/>
          <a:lstStyle/>
          <a:p>
            <a:r>
              <a:rPr lang="en-CA" dirty="0" smtClean="0"/>
              <a:t>Coordinate stakeholders so that they are ready for each stage of the process.</a:t>
            </a:r>
            <a:endParaRPr lang="en-US" dirty="0"/>
          </a:p>
        </p:txBody>
      </p:sp>
      <p:sp>
        <p:nvSpPr>
          <p:cNvPr id="3" name="Title 2"/>
          <p:cNvSpPr>
            <a:spLocks noGrp="1"/>
          </p:cNvSpPr>
          <p:nvPr>
            <p:ph type="title"/>
            <p:custDataLst>
              <p:tags r:id="rId4"/>
            </p:custDataLst>
          </p:nvPr>
        </p:nvSpPr>
        <p:spPr/>
        <p:txBody>
          <a:bodyPr/>
          <a:lstStyle/>
          <a:p>
            <a:r>
              <a:rPr lang="en-CA" dirty="0" smtClean="0"/>
              <a:t>Successfully developing a network security roadmap requires the right people</a:t>
            </a:r>
            <a:endParaRPr lang="en-US" dirty="0"/>
          </a:p>
        </p:txBody>
      </p:sp>
      <p:sp>
        <p:nvSpPr>
          <p:cNvPr id="7" name="Rounded Rectangle 6"/>
          <p:cNvSpPr/>
          <p:nvPr>
            <p:custDataLst>
              <p:tags r:id="rId5"/>
            </p:custDataLst>
          </p:nvPr>
        </p:nvSpPr>
        <p:spPr>
          <a:xfrm>
            <a:off x="257177" y="2060849"/>
            <a:ext cx="2406612" cy="468052"/>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Steps:</a:t>
            </a:r>
            <a:endParaRPr lang="en-CA" sz="1400" b="1" dirty="0">
              <a:solidFill>
                <a:schemeClr val="tx1"/>
              </a:solidFill>
            </a:endParaRPr>
          </a:p>
        </p:txBody>
      </p:sp>
      <p:sp>
        <p:nvSpPr>
          <p:cNvPr id="8" name="Rounded Rectangle 7"/>
          <p:cNvSpPr/>
          <p:nvPr>
            <p:custDataLst>
              <p:tags r:id="rId6"/>
            </p:custDataLst>
          </p:nvPr>
        </p:nvSpPr>
        <p:spPr>
          <a:xfrm>
            <a:off x="2771800" y="2060848"/>
            <a:ext cx="1468523" cy="464103"/>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IT Staff</a:t>
            </a:r>
            <a:endParaRPr lang="en-CA" sz="1400" b="1" dirty="0">
              <a:solidFill>
                <a:schemeClr val="tx1"/>
              </a:solidFill>
            </a:endParaRPr>
          </a:p>
        </p:txBody>
      </p:sp>
      <p:sp>
        <p:nvSpPr>
          <p:cNvPr id="9" name="Rounded Rectangle 8"/>
          <p:cNvSpPr/>
          <p:nvPr>
            <p:custDataLst>
              <p:tags r:id="rId7"/>
            </p:custDataLst>
          </p:nvPr>
        </p:nvSpPr>
        <p:spPr>
          <a:xfrm>
            <a:off x="4276327" y="2060848"/>
            <a:ext cx="871737" cy="464103"/>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CIO</a:t>
            </a:r>
            <a:endParaRPr lang="en-CA" sz="1400" b="1" dirty="0">
              <a:solidFill>
                <a:schemeClr val="tx1"/>
              </a:solidFill>
            </a:endParaRPr>
          </a:p>
        </p:txBody>
      </p:sp>
      <p:sp>
        <p:nvSpPr>
          <p:cNvPr id="10" name="Rounded Rectangle 9"/>
          <p:cNvSpPr/>
          <p:nvPr>
            <p:custDataLst>
              <p:tags r:id="rId8"/>
            </p:custDataLst>
          </p:nvPr>
        </p:nvSpPr>
        <p:spPr>
          <a:xfrm>
            <a:off x="5184068" y="2060848"/>
            <a:ext cx="1447801" cy="464103"/>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IT Manager</a:t>
            </a:r>
            <a:endParaRPr lang="en-CA" sz="1400" b="1" dirty="0">
              <a:solidFill>
                <a:schemeClr val="tx1"/>
              </a:solidFill>
            </a:endParaRPr>
          </a:p>
        </p:txBody>
      </p:sp>
      <p:sp>
        <p:nvSpPr>
          <p:cNvPr id="11" name="Rounded Rectangle 10"/>
          <p:cNvSpPr/>
          <p:nvPr>
            <p:custDataLst>
              <p:tags r:id="rId9"/>
            </p:custDataLst>
          </p:nvPr>
        </p:nvSpPr>
        <p:spPr>
          <a:xfrm>
            <a:off x="6660232" y="2060848"/>
            <a:ext cx="1201823" cy="46233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CEO</a:t>
            </a:r>
            <a:endParaRPr lang="en-CA" sz="1400" b="1" dirty="0">
              <a:solidFill>
                <a:schemeClr val="tx1"/>
              </a:solidFill>
            </a:endParaRPr>
          </a:p>
        </p:txBody>
      </p:sp>
      <p:sp>
        <p:nvSpPr>
          <p:cNvPr id="12" name="Rounded Rectangle 11"/>
          <p:cNvSpPr/>
          <p:nvPr>
            <p:custDataLst>
              <p:tags r:id="rId10"/>
            </p:custDataLst>
          </p:nvPr>
        </p:nvSpPr>
        <p:spPr>
          <a:xfrm>
            <a:off x="7892009" y="2060848"/>
            <a:ext cx="964467" cy="46233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Security Manager</a:t>
            </a:r>
            <a:endParaRPr lang="en-CA" sz="1400" b="1" dirty="0">
              <a:solidFill>
                <a:schemeClr val="tx1"/>
              </a:solidFill>
            </a:endParaRPr>
          </a:p>
        </p:txBody>
      </p:sp>
      <p:pic>
        <p:nvPicPr>
          <p:cNvPr id="40" name="Picture 2" descr="C:\Documents and Settings\gnielson\Local Settings\Temporary Internet Files\Content.IE5\9G4X7FHZ\MC900441310[1].png"/>
          <p:cNvPicPr>
            <a:picLocks noChangeAspect="1" noChangeArrowheads="1"/>
          </p:cNvPicPr>
          <p:nvPr/>
        </p:nvPicPr>
        <p:blipFill>
          <a:blip r:embed="rId17" cstate="print"/>
          <a:srcRect/>
          <a:stretch>
            <a:fillRect/>
          </a:stretch>
        </p:blipFill>
        <p:spPr bwMode="auto">
          <a:xfrm>
            <a:off x="2993875" y="2582056"/>
            <a:ext cx="620721" cy="620721"/>
          </a:xfrm>
          <a:prstGeom prst="rect">
            <a:avLst/>
          </a:prstGeom>
          <a:noFill/>
        </p:spPr>
      </p:pic>
      <p:sp>
        <p:nvSpPr>
          <p:cNvPr id="48" name="TextBox 47"/>
          <p:cNvSpPr txBox="1"/>
          <p:nvPr/>
        </p:nvSpPr>
        <p:spPr>
          <a:xfrm>
            <a:off x="257177" y="2689756"/>
            <a:ext cx="2406612" cy="523220"/>
          </a:xfrm>
          <a:prstGeom prst="rect">
            <a:avLst/>
          </a:prstGeom>
          <a:noFill/>
        </p:spPr>
        <p:txBody>
          <a:bodyPr wrap="square" rtlCol="0">
            <a:spAutoFit/>
          </a:bodyPr>
          <a:lstStyle/>
          <a:p>
            <a:pPr algn="l"/>
            <a:r>
              <a:rPr lang="en-US" sz="1400" b="1" dirty="0" smtClean="0"/>
              <a:t>1. </a:t>
            </a:r>
            <a:r>
              <a:rPr lang="en-US" sz="1400" dirty="0" smtClean="0"/>
              <a:t>Conduct a current state analysis</a:t>
            </a:r>
            <a:endParaRPr lang="en-US" sz="1400" dirty="0"/>
          </a:p>
        </p:txBody>
      </p:sp>
      <p:grpSp>
        <p:nvGrpSpPr>
          <p:cNvPr id="5" name="Group 4"/>
          <p:cNvGrpSpPr/>
          <p:nvPr/>
        </p:nvGrpSpPr>
        <p:grpSpPr>
          <a:xfrm>
            <a:off x="257177" y="3548968"/>
            <a:ext cx="8620124" cy="564108"/>
            <a:chOff x="257177" y="3368948"/>
            <a:chExt cx="8620124" cy="564108"/>
          </a:xfrm>
        </p:grpSpPr>
        <p:sp>
          <p:nvSpPr>
            <p:cNvPr id="30" name="Rectangle 29"/>
            <p:cNvSpPr/>
            <p:nvPr>
              <p:custDataLst>
                <p:tags r:id="rId12"/>
              </p:custDataLst>
            </p:nvPr>
          </p:nvSpPr>
          <p:spPr>
            <a:xfrm>
              <a:off x="257177" y="3368948"/>
              <a:ext cx="8620124" cy="56410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257177" y="3409836"/>
              <a:ext cx="2744764" cy="523220"/>
            </a:xfrm>
            <a:prstGeom prst="rect">
              <a:avLst/>
            </a:prstGeom>
            <a:noFill/>
          </p:spPr>
          <p:txBody>
            <a:bodyPr wrap="square" rtlCol="0">
              <a:spAutoFit/>
            </a:bodyPr>
            <a:lstStyle/>
            <a:p>
              <a:pPr algn="l"/>
              <a:r>
                <a:rPr lang="en-US" sz="1400" b="1" dirty="0" smtClean="0"/>
                <a:t>2.</a:t>
              </a:r>
              <a:r>
                <a:rPr lang="en-US" sz="1400" dirty="0" smtClean="0"/>
                <a:t> Establish an organization’s threat landscape</a:t>
              </a:r>
              <a:endParaRPr lang="en-US" sz="1400" dirty="0"/>
            </a:p>
          </p:txBody>
        </p:sp>
      </p:grpSp>
      <p:sp>
        <p:nvSpPr>
          <p:cNvPr id="51" name="TextBox 50"/>
          <p:cNvSpPr txBox="1"/>
          <p:nvPr/>
        </p:nvSpPr>
        <p:spPr>
          <a:xfrm>
            <a:off x="251520" y="4448145"/>
            <a:ext cx="2406612" cy="523220"/>
          </a:xfrm>
          <a:prstGeom prst="rect">
            <a:avLst/>
          </a:prstGeom>
          <a:noFill/>
        </p:spPr>
        <p:txBody>
          <a:bodyPr wrap="square" rtlCol="0">
            <a:spAutoFit/>
          </a:bodyPr>
          <a:lstStyle/>
          <a:p>
            <a:pPr algn="l"/>
            <a:r>
              <a:rPr lang="en-US" sz="1400" b="1" dirty="0" smtClean="0"/>
              <a:t>3. </a:t>
            </a:r>
            <a:r>
              <a:rPr lang="en-US" sz="1400" dirty="0" smtClean="0"/>
              <a:t>Determine the roadmap deployment priorities</a:t>
            </a:r>
            <a:endParaRPr lang="en-US" sz="1400" dirty="0"/>
          </a:p>
        </p:txBody>
      </p:sp>
      <p:grpSp>
        <p:nvGrpSpPr>
          <p:cNvPr id="4" name="Group 3"/>
          <p:cNvGrpSpPr/>
          <p:nvPr/>
        </p:nvGrpSpPr>
        <p:grpSpPr>
          <a:xfrm>
            <a:off x="278013" y="5439928"/>
            <a:ext cx="8614467" cy="545356"/>
            <a:chOff x="257176" y="4543276"/>
            <a:chExt cx="8614467" cy="545356"/>
          </a:xfrm>
        </p:grpSpPr>
        <p:sp>
          <p:nvSpPr>
            <p:cNvPr id="32" name="Rectangle 31"/>
            <p:cNvSpPr/>
            <p:nvPr>
              <p:custDataLst>
                <p:tags r:id="rId11"/>
              </p:custDataLst>
            </p:nvPr>
          </p:nvSpPr>
          <p:spPr>
            <a:xfrm>
              <a:off x="257176" y="4543276"/>
              <a:ext cx="8614467" cy="54535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Box 51"/>
            <p:cNvSpPr txBox="1"/>
            <p:nvPr/>
          </p:nvSpPr>
          <p:spPr>
            <a:xfrm>
              <a:off x="257177" y="4664169"/>
              <a:ext cx="2406612" cy="307777"/>
            </a:xfrm>
            <a:prstGeom prst="rect">
              <a:avLst/>
            </a:prstGeom>
            <a:noFill/>
          </p:spPr>
          <p:txBody>
            <a:bodyPr wrap="square" rtlCol="0">
              <a:spAutoFit/>
            </a:bodyPr>
            <a:lstStyle/>
            <a:p>
              <a:pPr algn="l"/>
              <a:r>
                <a:rPr lang="en-US" sz="1400" b="1" dirty="0" smtClean="0"/>
                <a:t>4. </a:t>
              </a:r>
              <a:r>
                <a:rPr lang="en-US" sz="1400" dirty="0" smtClean="0"/>
                <a:t>Obtain business buy-in</a:t>
              </a:r>
              <a:endParaRPr lang="en-US" sz="1400" dirty="0"/>
            </a:p>
          </p:txBody>
        </p:sp>
      </p:grpSp>
      <p:pic>
        <p:nvPicPr>
          <p:cNvPr id="56" name="Picture 2" descr="C:\Documents and Settings\gnielson\Local Settings\Temporary Internet Files\Content.IE5\9G4X7FHZ\MC900441310[1].png"/>
          <p:cNvPicPr>
            <a:picLocks noChangeAspect="1" noChangeArrowheads="1"/>
          </p:cNvPicPr>
          <p:nvPr/>
        </p:nvPicPr>
        <p:blipFill>
          <a:blip r:embed="rId17" cstate="print"/>
          <a:srcRect/>
          <a:stretch>
            <a:fillRect/>
          </a:stretch>
        </p:blipFill>
        <p:spPr bwMode="auto">
          <a:xfrm>
            <a:off x="5499451" y="4401108"/>
            <a:ext cx="620721" cy="620721"/>
          </a:xfrm>
          <a:prstGeom prst="rect">
            <a:avLst/>
          </a:prstGeom>
          <a:noFill/>
        </p:spPr>
      </p:pic>
      <p:pic>
        <p:nvPicPr>
          <p:cNvPr id="57" name="Picture 2" descr="C:\Documents and Settings\gnielson\Local Settings\Temporary Internet Files\Content.IE5\9G4X7FHZ\MC900441310[1].png"/>
          <p:cNvPicPr>
            <a:picLocks noChangeAspect="1" noChangeArrowheads="1"/>
          </p:cNvPicPr>
          <p:nvPr/>
        </p:nvPicPr>
        <p:blipFill>
          <a:blip r:embed="rId17" cstate="print"/>
          <a:srcRect/>
          <a:stretch>
            <a:fillRect/>
          </a:stretch>
        </p:blipFill>
        <p:spPr bwMode="auto">
          <a:xfrm>
            <a:off x="4297164" y="5400546"/>
            <a:ext cx="620721" cy="620721"/>
          </a:xfrm>
          <a:prstGeom prst="rect">
            <a:avLst/>
          </a:prstGeom>
          <a:noFill/>
        </p:spPr>
      </p:pic>
      <p:pic>
        <p:nvPicPr>
          <p:cNvPr id="59" name="Picture 2" descr="C:\Documents and Settings\gnielson\Local Settings\Temporary Internet Files\Content.IE5\9G4X7FHZ\MC900441310[1].png"/>
          <p:cNvPicPr>
            <a:picLocks noChangeAspect="1" noChangeArrowheads="1"/>
          </p:cNvPicPr>
          <p:nvPr/>
        </p:nvPicPr>
        <p:blipFill>
          <a:blip r:embed="rId17" cstate="print"/>
          <a:srcRect/>
          <a:stretch>
            <a:fillRect/>
          </a:stretch>
        </p:blipFill>
        <p:spPr bwMode="auto">
          <a:xfrm>
            <a:off x="5490133" y="2582056"/>
            <a:ext cx="620721" cy="620721"/>
          </a:xfrm>
          <a:prstGeom prst="rect">
            <a:avLst/>
          </a:prstGeom>
          <a:noFill/>
        </p:spPr>
      </p:pic>
      <p:pic>
        <p:nvPicPr>
          <p:cNvPr id="61" name="Picture 2" descr="C:\Documents and Settings\gnielson\Local Settings\Temporary Internet Files\Content.IE5\9G4X7FHZ\MC900441310[1].png"/>
          <p:cNvPicPr>
            <a:picLocks noChangeAspect="1" noChangeArrowheads="1"/>
          </p:cNvPicPr>
          <p:nvPr/>
        </p:nvPicPr>
        <p:blipFill>
          <a:blip r:embed="rId17" cstate="print"/>
          <a:srcRect/>
          <a:stretch>
            <a:fillRect/>
          </a:stretch>
        </p:blipFill>
        <p:spPr bwMode="auto">
          <a:xfrm>
            <a:off x="8136396" y="2582056"/>
            <a:ext cx="620721" cy="620721"/>
          </a:xfrm>
          <a:prstGeom prst="rect">
            <a:avLst/>
          </a:prstGeom>
          <a:noFill/>
        </p:spPr>
      </p:pic>
      <p:pic>
        <p:nvPicPr>
          <p:cNvPr id="36" name="Picture 2" descr="C:\Documents and Settings\gnielson\Local Settings\Temporary Internet Files\Content.IE5\9G4X7FHZ\MC900441310[1].png"/>
          <p:cNvPicPr>
            <a:picLocks noChangeAspect="1" noChangeArrowheads="1"/>
          </p:cNvPicPr>
          <p:nvPr/>
        </p:nvPicPr>
        <p:blipFill>
          <a:blip r:embed="rId17" cstate="print"/>
          <a:srcRect/>
          <a:stretch>
            <a:fillRect/>
          </a:stretch>
        </p:blipFill>
        <p:spPr bwMode="auto">
          <a:xfrm>
            <a:off x="2993876" y="4401108"/>
            <a:ext cx="620721" cy="620721"/>
          </a:xfrm>
          <a:prstGeom prst="rect">
            <a:avLst/>
          </a:prstGeom>
          <a:noFill/>
        </p:spPr>
      </p:pic>
      <p:pic>
        <p:nvPicPr>
          <p:cNvPr id="37" name="Picture 2" descr="C:\Documents and Settings\gnielson\Local Settings\Temporary Internet Files\Content.IE5\9G4X7FHZ\MC900441310[1].png"/>
          <p:cNvPicPr>
            <a:picLocks noChangeAspect="1" noChangeArrowheads="1"/>
          </p:cNvPicPr>
          <p:nvPr/>
        </p:nvPicPr>
        <p:blipFill>
          <a:blip r:embed="rId17" cstate="print"/>
          <a:srcRect/>
          <a:stretch>
            <a:fillRect/>
          </a:stretch>
        </p:blipFill>
        <p:spPr bwMode="auto">
          <a:xfrm>
            <a:off x="8127743" y="4401108"/>
            <a:ext cx="620721" cy="620721"/>
          </a:xfrm>
          <a:prstGeom prst="rect">
            <a:avLst/>
          </a:prstGeom>
          <a:noFill/>
        </p:spPr>
      </p:pic>
      <p:pic>
        <p:nvPicPr>
          <p:cNvPr id="39" name="Picture 2" descr="C:\Documents and Settings\gnielson\Local Settings\Temporary Internet Files\Content.IE5\9G4X7FHZ\MC900441310[1].png"/>
          <p:cNvPicPr>
            <a:picLocks noChangeAspect="1" noChangeArrowheads="1"/>
          </p:cNvPicPr>
          <p:nvPr/>
        </p:nvPicPr>
        <p:blipFill>
          <a:blip r:embed="rId17" cstate="print"/>
          <a:srcRect/>
          <a:stretch>
            <a:fillRect/>
          </a:stretch>
        </p:blipFill>
        <p:spPr bwMode="auto">
          <a:xfrm>
            <a:off x="5499451" y="5400546"/>
            <a:ext cx="620721" cy="620721"/>
          </a:xfrm>
          <a:prstGeom prst="rect">
            <a:avLst/>
          </a:prstGeom>
          <a:noFill/>
        </p:spPr>
      </p:pic>
      <p:pic>
        <p:nvPicPr>
          <p:cNvPr id="41" name="Picture 2" descr="C:\Documents and Settings\gnielson\Local Settings\Temporary Internet Files\Content.IE5\9G4X7FHZ\MC900441310[1].png"/>
          <p:cNvPicPr>
            <a:picLocks noChangeAspect="1" noChangeArrowheads="1"/>
          </p:cNvPicPr>
          <p:nvPr/>
        </p:nvPicPr>
        <p:blipFill>
          <a:blip r:embed="rId17" cstate="print"/>
          <a:srcRect/>
          <a:stretch>
            <a:fillRect/>
          </a:stretch>
        </p:blipFill>
        <p:spPr bwMode="auto">
          <a:xfrm>
            <a:off x="8127742" y="5400546"/>
            <a:ext cx="620721" cy="620721"/>
          </a:xfrm>
          <a:prstGeom prst="rect">
            <a:avLst/>
          </a:prstGeom>
          <a:noFill/>
        </p:spPr>
      </p:pic>
      <p:pic>
        <p:nvPicPr>
          <p:cNvPr id="42" name="Picture 2" descr="C:\Documents and Settings\gnielson\Local Settings\Temporary Internet Files\Content.IE5\9G4X7FHZ\MC900441310[1].png"/>
          <p:cNvPicPr>
            <a:picLocks noChangeAspect="1" noChangeArrowheads="1"/>
          </p:cNvPicPr>
          <p:nvPr/>
        </p:nvPicPr>
        <p:blipFill>
          <a:blip r:embed="rId17" cstate="print"/>
          <a:srcRect/>
          <a:stretch>
            <a:fillRect/>
          </a:stretch>
        </p:blipFill>
        <p:spPr bwMode="auto">
          <a:xfrm>
            <a:off x="6662002" y="5400546"/>
            <a:ext cx="620721" cy="620721"/>
          </a:xfrm>
          <a:prstGeom prst="rect">
            <a:avLst/>
          </a:prstGeom>
          <a:noFill/>
        </p:spPr>
      </p:pic>
      <p:pic>
        <p:nvPicPr>
          <p:cNvPr id="33" name="Picture 2" descr="C:\Documents and Settings\gnielson\Local Settings\Temporary Internet Files\Content.IE5\9G4X7FHZ\MC900441310[1].png"/>
          <p:cNvPicPr>
            <a:picLocks noChangeAspect="1" noChangeArrowheads="1"/>
          </p:cNvPicPr>
          <p:nvPr/>
        </p:nvPicPr>
        <p:blipFill>
          <a:blip r:embed="rId17" cstate="print"/>
          <a:srcRect/>
          <a:stretch>
            <a:fillRect/>
          </a:stretch>
        </p:blipFill>
        <p:spPr bwMode="auto">
          <a:xfrm>
            <a:off x="4293432" y="3520661"/>
            <a:ext cx="620721" cy="620721"/>
          </a:xfrm>
          <a:prstGeom prst="rect">
            <a:avLst/>
          </a:prstGeom>
          <a:noFill/>
        </p:spPr>
      </p:pic>
      <p:pic>
        <p:nvPicPr>
          <p:cNvPr id="34" name="Picture 2" descr="C:\Documents and Settings\gnielson\Local Settings\Temporary Internet Files\Content.IE5\9G4X7FHZ\MC900441310[1].png"/>
          <p:cNvPicPr>
            <a:picLocks noChangeAspect="1" noChangeArrowheads="1"/>
          </p:cNvPicPr>
          <p:nvPr/>
        </p:nvPicPr>
        <p:blipFill>
          <a:blip r:embed="rId17" cstate="print"/>
          <a:srcRect/>
          <a:stretch>
            <a:fillRect/>
          </a:stretch>
        </p:blipFill>
        <p:spPr bwMode="auto">
          <a:xfrm>
            <a:off x="5490134" y="3520661"/>
            <a:ext cx="620721" cy="620721"/>
          </a:xfrm>
          <a:prstGeom prst="rect">
            <a:avLst/>
          </a:prstGeom>
          <a:noFill/>
        </p:spPr>
      </p:pic>
      <p:pic>
        <p:nvPicPr>
          <p:cNvPr id="35" name="Picture 2" descr="C:\Documents and Settings\gnielson\Local Settings\Temporary Internet Files\Content.IE5\9G4X7FHZ\MC900441310[1].png"/>
          <p:cNvPicPr>
            <a:picLocks noChangeAspect="1" noChangeArrowheads="1"/>
          </p:cNvPicPr>
          <p:nvPr/>
        </p:nvPicPr>
        <p:blipFill>
          <a:blip r:embed="rId17" cstate="print"/>
          <a:srcRect/>
          <a:stretch>
            <a:fillRect/>
          </a:stretch>
        </p:blipFill>
        <p:spPr bwMode="auto">
          <a:xfrm>
            <a:off x="8127743" y="3520661"/>
            <a:ext cx="620721" cy="620721"/>
          </a:xfrm>
          <a:prstGeom prst="rect">
            <a:avLst/>
          </a:prstGeom>
          <a:noFill/>
        </p:spPr>
      </p:pic>
      <p:grpSp>
        <p:nvGrpSpPr>
          <p:cNvPr id="43" name="Group 42"/>
          <p:cNvGrpSpPr/>
          <p:nvPr/>
        </p:nvGrpSpPr>
        <p:grpSpPr>
          <a:xfrm>
            <a:off x="0" y="6422955"/>
            <a:ext cx="9144000" cy="437555"/>
            <a:chOff x="0" y="6422955"/>
            <a:chExt cx="9144000" cy="437555"/>
          </a:xfrm>
        </p:grpSpPr>
        <p:pic>
          <p:nvPicPr>
            <p:cNvPr id="44" name="Picture 3">
              <a:hlinkClick r:id="rId18"/>
            </p:cNvPr>
            <p:cNvPicPr>
              <a:picLocks noChangeAspect="1" noChangeArrowheads="1"/>
            </p:cNvPicPr>
            <p:nvPr/>
          </p:nvPicPr>
          <p:blipFill>
            <a:blip r:embed="rId19" cstate="print"/>
            <a:srcRect/>
            <a:stretch>
              <a:fillRect/>
            </a:stretch>
          </p:blipFill>
          <p:spPr bwMode="auto">
            <a:xfrm>
              <a:off x="0" y="6422955"/>
              <a:ext cx="9144000" cy="437555"/>
            </a:xfrm>
            <a:prstGeom prst="rect">
              <a:avLst/>
            </a:prstGeom>
            <a:noFill/>
            <a:ln w="9525">
              <a:noFill/>
              <a:miter lim="800000"/>
              <a:headEnd/>
              <a:tailEnd/>
            </a:ln>
          </p:spPr>
        </p:pic>
        <p:pic>
          <p:nvPicPr>
            <p:cNvPr id="45" name="Picture 44" descr="itrg-logo.png"/>
            <p:cNvPicPr>
              <a:picLocks noChangeAspect="1"/>
            </p:cNvPicPr>
            <p:nvPr/>
          </p:nvPicPr>
          <p:blipFill>
            <a:blip r:embed="rId2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278523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p:cNvPicPr>
            <a:picLocks noChangeAspect="1"/>
          </p:cNvPicPr>
          <p:nvPr/>
        </p:nvPicPr>
        <p:blipFill>
          <a:blip r:embed="rId3"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4"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423342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49302" y="1232756"/>
            <a:ext cx="8620124" cy="867403"/>
          </a:xfrm>
        </p:spPr>
        <p:txBody>
          <a:bodyPr/>
          <a:lstStyle/>
          <a:p>
            <a:r>
              <a:rPr lang="en-CA" dirty="0" smtClean="0"/>
              <a:t>Creating a security roadmap does not have to take a lot of time or money from consulting firms. Use </a:t>
            </a:r>
            <a:r>
              <a:rPr lang="en-CA" i="1" dirty="0" smtClean="0"/>
              <a:t>your</a:t>
            </a:r>
            <a:r>
              <a:rPr lang="en-CA" dirty="0" smtClean="0"/>
              <a:t> time and information you already have, and save. </a:t>
            </a:r>
            <a:endParaRPr lang="en-CA" dirty="0"/>
          </a:p>
        </p:txBody>
      </p:sp>
      <p:sp>
        <p:nvSpPr>
          <p:cNvPr id="7" name="Title 6"/>
          <p:cNvSpPr>
            <a:spLocks noGrp="1"/>
          </p:cNvSpPr>
          <p:nvPr>
            <p:ph type="title"/>
          </p:nvPr>
        </p:nvSpPr>
        <p:spPr>
          <a:xfrm>
            <a:off x="249302" y="260648"/>
            <a:ext cx="8625780" cy="864096"/>
          </a:xfrm>
        </p:spPr>
        <p:txBody>
          <a:bodyPr/>
          <a:lstStyle/>
          <a:p>
            <a:r>
              <a:rPr lang="en-CA" dirty="0" smtClean="0"/>
              <a:t>Introduction and Member Understanding</a:t>
            </a:r>
            <a:endParaRPr lang="en-CA" dirty="0"/>
          </a:p>
        </p:txBody>
      </p:sp>
      <p:sp>
        <p:nvSpPr>
          <p:cNvPr id="10" name="Text Placeholder 9"/>
          <p:cNvSpPr>
            <a:spLocks noGrp="1"/>
          </p:cNvSpPr>
          <p:nvPr>
            <p:ph type="body" sz="quarter" idx="16"/>
          </p:nvPr>
        </p:nvSpPr>
        <p:spPr>
          <a:xfrm>
            <a:off x="249302" y="2384884"/>
            <a:ext cx="4486989" cy="2160240"/>
          </a:xfrm>
        </p:spPr>
        <p:txBody>
          <a:bodyPr/>
          <a:lstStyle/>
          <a:p>
            <a:pPr marL="0" indent="0">
              <a:buNone/>
            </a:pPr>
            <a:r>
              <a:rPr lang="en-CA" dirty="0"/>
              <a:t>I’m an IT </a:t>
            </a:r>
            <a:r>
              <a:rPr lang="en-CA" dirty="0" smtClean="0"/>
              <a:t>security or network manager </a:t>
            </a:r>
            <a:r>
              <a:rPr lang="en-CA" dirty="0"/>
              <a:t>and:   </a:t>
            </a:r>
          </a:p>
          <a:p>
            <a:pPr marL="172800" lvl="1">
              <a:buSzPct val="100000"/>
            </a:pPr>
            <a:r>
              <a:rPr lang="en-CA" sz="1200" dirty="0"/>
              <a:t>My team and I are constantly in security fire-fighting </a:t>
            </a:r>
            <a:r>
              <a:rPr lang="en-CA" sz="1200" dirty="0" smtClean="0"/>
              <a:t>mode</a:t>
            </a:r>
            <a:r>
              <a:rPr lang="en-CA" sz="1200" dirty="0"/>
              <a:t>.</a:t>
            </a:r>
          </a:p>
          <a:p>
            <a:pPr marL="172800" lvl="1">
              <a:buSzPct val="100000"/>
            </a:pPr>
            <a:r>
              <a:rPr lang="en-CA" sz="1200" dirty="0"/>
              <a:t>Our security strategy is to add solutions piecemeal and I know it would cost us less if we planned </a:t>
            </a:r>
            <a:r>
              <a:rPr lang="en-CA" sz="1200" dirty="0" smtClean="0"/>
              <a:t>better.</a:t>
            </a:r>
            <a:endParaRPr lang="en-CA" sz="1200" dirty="0"/>
          </a:p>
          <a:p>
            <a:pPr marL="172800" lvl="1">
              <a:buSzPct val="100000"/>
            </a:pPr>
            <a:r>
              <a:rPr lang="en-CA" sz="1200" dirty="0"/>
              <a:t>Despite our attempts to patch the “leaks,” we’re dealing with more problems than we need </a:t>
            </a:r>
            <a:r>
              <a:rPr lang="en-CA" sz="1200" dirty="0" smtClean="0"/>
              <a:t>to. </a:t>
            </a:r>
            <a:r>
              <a:rPr lang="en-CA" sz="1200" dirty="0"/>
              <a:t>T</a:t>
            </a:r>
            <a:r>
              <a:rPr lang="en-CA" sz="1200" dirty="0" smtClean="0"/>
              <a:t>here </a:t>
            </a:r>
            <a:r>
              <a:rPr lang="en-CA" sz="1200" dirty="0"/>
              <a:t>are definitely gaps in our architecture – which is leading to higher costs in network maintenance and lost productivity throughout the whole </a:t>
            </a:r>
            <a:r>
              <a:rPr lang="en-CA" sz="1200" dirty="0" smtClean="0"/>
              <a:t>company.</a:t>
            </a:r>
            <a:endParaRPr lang="en-CA" sz="1200" dirty="0"/>
          </a:p>
          <a:p>
            <a:pPr marL="172800" lvl="1">
              <a:buSzPct val="100000"/>
            </a:pPr>
            <a:r>
              <a:rPr lang="en-CA" sz="1200" dirty="0"/>
              <a:t>I keep getting surprised by new </a:t>
            </a:r>
            <a:r>
              <a:rPr lang="en-CA" sz="1200" dirty="0" smtClean="0"/>
              <a:t>threats.</a:t>
            </a:r>
            <a:endParaRPr lang="en-CA" sz="1200" dirty="0"/>
          </a:p>
        </p:txBody>
      </p:sp>
      <p:sp>
        <p:nvSpPr>
          <p:cNvPr id="12" name="Text Placeholder 11"/>
          <p:cNvSpPr>
            <a:spLocks noGrp="1"/>
          </p:cNvSpPr>
          <p:nvPr>
            <p:ph type="body" sz="quarter" idx="23"/>
          </p:nvPr>
        </p:nvSpPr>
        <p:spPr>
          <a:xfrm>
            <a:off x="4840134" y="2517864"/>
            <a:ext cx="4032448" cy="2376264"/>
          </a:xfrm>
        </p:spPr>
        <p:txBody>
          <a:bodyPr/>
          <a:lstStyle/>
          <a:p>
            <a:r>
              <a:rPr lang="en-CA" dirty="0" smtClean="0"/>
              <a:t>Validating your risk tolerance level </a:t>
            </a:r>
            <a:endParaRPr lang="en-CA" dirty="0"/>
          </a:p>
          <a:p>
            <a:r>
              <a:rPr lang="en-CA" dirty="0" smtClean="0"/>
              <a:t>Identifying your threat landscape</a:t>
            </a:r>
          </a:p>
          <a:p>
            <a:r>
              <a:rPr lang="en-CA" dirty="0" smtClean="0"/>
              <a:t>Establishing business requirements and security priorities</a:t>
            </a:r>
          </a:p>
          <a:p>
            <a:r>
              <a:rPr lang="en-CA" dirty="0" smtClean="0"/>
              <a:t>Documenting your current processes and technologies</a:t>
            </a:r>
          </a:p>
          <a:p>
            <a:r>
              <a:rPr lang="en-CA" dirty="0" smtClean="0"/>
              <a:t>Developing your roadmap based on priorities tailored to your organization’s needs</a:t>
            </a:r>
          </a:p>
        </p:txBody>
      </p:sp>
      <p:sp>
        <p:nvSpPr>
          <p:cNvPr id="8" name="TextBox 7"/>
          <p:cNvSpPr txBox="1"/>
          <p:nvPr/>
        </p:nvSpPr>
        <p:spPr>
          <a:xfrm>
            <a:off x="249302" y="2085816"/>
            <a:ext cx="3134566" cy="307777"/>
          </a:xfrm>
          <a:prstGeom prst="rect">
            <a:avLst/>
          </a:prstGeom>
          <a:noFill/>
        </p:spPr>
        <p:txBody>
          <a:bodyPr wrap="square" rtlCol="0">
            <a:spAutoFit/>
          </a:bodyPr>
          <a:lstStyle/>
          <a:p>
            <a:pPr algn="l"/>
            <a:r>
              <a:rPr lang="en-CA" sz="1400" b="1" dirty="0" smtClean="0"/>
              <a:t>Does this sound like you?</a:t>
            </a:r>
            <a:endParaRPr lang="en-CA" sz="1400" b="1" dirty="0"/>
          </a:p>
        </p:txBody>
      </p:sp>
      <p:sp>
        <p:nvSpPr>
          <p:cNvPr id="9" name="TextBox 8"/>
          <p:cNvSpPr txBox="1"/>
          <p:nvPr/>
        </p:nvSpPr>
        <p:spPr>
          <a:xfrm>
            <a:off x="4775619" y="2155123"/>
            <a:ext cx="3648207" cy="307777"/>
          </a:xfrm>
          <a:prstGeom prst="rect">
            <a:avLst/>
          </a:prstGeom>
          <a:noFill/>
        </p:spPr>
        <p:txBody>
          <a:bodyPr wrap="square" rtlCol="0">
            <a:spAutoFit/>
          </a:bodyPr>
          <a:lstStyle/>
          <a:p>
            <a:pPr algn="l"/>
            <a:r>
              <a:rPr lang="en-CA" sz="1400" b="1" dirty="0" smtClean="0"/>
              <a:t>This Research Will Help You By</a:t>
            </a:r>
            <a:r>
              <a:rPr lang="en-CA" sz="1400" b="1" baseline="0" dirty="0" smtClean="0"/>
              <a:t>:</a:t>
            </a:r>
            <a:endParaRPr lang="en-CA" sz="1400" b="1" dirty="0"/>
          </a:p>
        </p:txBody>
      </p:sp>
      <p:cxnSp>
        <p:nvCxnSpPr>
          <p:cNvPr id="13" name="Straight Connector 12"/>
          <p:cNvCxnSpPr/>
          <p:nvPr/>
        </p:nvCxnSpPr>
        <p:spPr>
          <a:xfrm>
            <a:off x="4752020" y="2640575"/>
            <a:ext cx="7871" cy="3657711"/>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49302" y="4653136"/>
            <a:ext cx="4479117" cy="1631216"/>
          </a:xfrm>
          <a:prstGeom prst="rect">
            <a:avLst/>
          </a:prstGeom>
          <a:noFill/>
        </p:spPr>
        <p:txBody>
          <a:bodyPr wrap="square" rtlCol="0">
            <a:spAutoFit/>
          </a:bodyPr>
          <a:lstStyle/>
          <a:p>
            <a:pPr algn="l"/>
            <a:r>
              <a:rPr lang="en-CA" sz="1400" dirty="0"/>
              <a:t>As an IT </a:t>
            </a:r>
            <a:r>
              <a:rPr lang="en-CA" sz="1400" dirty="0" smtClean="0"/>
              <a:t>security or network manager</a:t>
            </a:r>
            <a:r>
              <a:rPr lang="en-CA" sz="1400" dirty="0"/>
              <a:t>, to solve these problems, I need to: </a:t>
            </a:r>
          </a:p>
          <a:p>
            <a:pPr marL="171450" lvl="0" indent="-171450" algn="l">
              <a:buFont typeface="Arial" panose="020B0604020202020204" pitchFamily="34" charset="0"/>
              <a:buChar char="•"/>
            </a:pPr>
            <a:r>
              <a:rPr lang="en-CA" sz="1200" dirty="0"/>
              <a:t>Understand what my organization currently has in place and optimize </a:t>
            </a:r>
            <a:r>
              <a:rPr lang="en-CA" sz="1200" dirty="0" smtClean="0"/>
              <a:t>it.</a:t>
            </a:r>
            <a:endParaRPr lang="en-CA" sz="1200" dirty="0"/>
          </a:p>
          <a:p>
            <a:pPr marL="171450" lvl="0" indent="-171450" algn="l">
              <a:buFont typeface="Arial" panose="020B0604020202020204" pitchFamily="34" charset="0"/>
              <a:buChar char="•"/>
            </a:pPr>
            <a:r>
              <a:rPr lang="en-CA" sz="1200" dirty="0"/>
              <a:t>Identify </a:t>
            </a:r>
            <a:r>
              <a:rPr lang="en-CA" sz="1200" dirty="0" smtClean="0"/>
              <a:t>what </a:t>
            </a:r>
            <a:r>
              <a:rPr lang="en-CA" sz="1200" dirty="0"/>
              <a:t>we’re missing and develop a plan to address those </a:t>
            </a:r>
            <a:r>
              <a:rPr lang="en-CA" sz="1200" dirty="0" smtClean="0"/>
              <a:t>gaps.</a:t>
            </a:r>
            <a:endParaRPr lang="en-CA" sz="1200" dirty="0"/>
          </a:p>
          <a:p>
            <a:pPr marL="171450" lvl="0" indent="-171450" algn="l">
              <a:buFont typeface="Arial" panose="020B0604020202020204" pitchFamily="34" charset="0"/>
              <a:buChar char="•"/>
            </a:pPr>
            <a:r>
              <a:rPr lang="en-CA" sz="1200" dirty="0"/>
              <a:t>Prepare a strategy to secure business buy-in to justify costs and create a more comprehensive security </a:t>
            </a:r>
            <a:r>
              <a:rPr lang="en-CA" sz="1200" dirty="0" smtClean="0"/>
              <a:t>plan.</a:t>
            </a:r>
            <a:endParaRPr lang="en-CA" sz="1200" dirty="0"/>
          </a:p>
        </p:txBody>
      </p:sp>
      <p:grpSp>
        <p:nvGrpSpPr>
          <p:cNvPr id="15" name="Group 14"/>
          <p:cNvGrpSpPr/>
          <p:nvPr/>
        </p:nvGrpSpPr>
        <p:grpSpPr>
          <a:xfrm>
            <a:off x="0" y="6422955"/>
            <a:ext cx="9144000" cy="437555"/>
            <a:chOff x="0" y="6422955"/>
            <a:chExt cx="9144000" cy="437555"/>
          </a:xfrm>
        </p:grpSpPr>
        <p:pic>
          <p:nvPicPr>
            <p:cNvPr id="1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49303" y="260648"/>
            <a:ext cx="8625780" cy="864096"/>
          </a:xfrm>
        </p:spPr>
        <p:txBody>
          <a:bodyPr/>
          <a:lstStyle/>
          <a:p>
            <a:r>
              <a:rPr lang="en-CA" dirty="0" smtClean="0"/>
              <a:t>The benefit of a network security roadmap is that it sets your organization up for success, no matter its size</a:t>
            </a:r>
            <a:endParaRPr lang="en-CA" dirty="0"/>
          </a:p>
        </p:txBody>
      </p:sp>
      <p:sp>
        <p:nvSpPr>
          <p:cNvPr id="9" name="Rounded Rectangle 8"/>
          <p:cNvSpPr/>
          <p:nvPr/>
        </p:nvSpPr>
        <p:spPr>
          <a:xfrm>
            <a:off x="249303" y="1988840"/>
            <a:ext cx="4304826"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Value of creating a network security roadmap</a:t>
            </a:r>
            <a:endParaRPr lang="en-CA" sz="1400" b="1" dirty="0">
              <a:solidFill>
                <a:schemeClr val="tx1"/>
              </a:solidFill>
            </a:endParaRPr>
          </a:p>
        </p:txBody>
      </p:sp>
      <p:sp>
        <p:nvSpPr>
          <p:cNvPr id="12" name="Text Placeholder 6"/>
          <p:cNvSpPr>
            <a:spLocks noGrp="1"/>
          </p:cNvSpPr>
          <p:nvPr>
            <p:ph type="body" sz="quarter" idx="16"/>
          </p:nvPr>
        </p:nvSpPr>
        <p:spPr>
          <a:xfrm>
            <a:off x="249303" y="2369464"/>
            <a:ext cx="4070350" cy="3019167"/>
          </a:xfrm>
        </p:spPr>
        <p:txBody>
          <a:bodyPr/>
          <a:lstStyle/>
          <a:p>
            <a:pPr>
              <a:buSzPct val="100000"/>
            </a:pPr>
            <a:r>
              <a:rPr lang="en-CA" dirty="0" smtClean="0"/>
              <a:t>Increased preparedness (for the annual budget cycle and the ability to defend security)</a:t>
            </a:r>
          </a:p>
          <a:p>
            <a:pPr>
              <a:buSzPct val="100000"/>
            </a:pPr>
            <a:r>
              <a:rPr lang="en-CA" dirty="0" smtClean="0"/>
              <a:t>Increased security against risk</a:t>
            </a:r>
          </a:p>
          <a:p>
            <a:pPr>
              <a:buSzPct val="100000"/>
            </a:pPr>
            <a:r>
              <a:rPr lang="en-CA" dirty="0" smtClean="0"/>
              <a:t>Proactive posture towards the threat landscape</a:t>
            </a:r>
          </a:p>
          <a:p>
            <a:pPr>
              <a:buSzPct val="100000"/>
            </a:pPr>
            <a:r>
              <a:rPr lang="en-CA" dirty="0" smtClean="0"/>
              <a:t>Future-looking agenda to address security goals in the long-term</a:t>
            </a:r>
          </a:p>
          <a:p>
            <a:pPr>
              <a:buSzPct val="100000"/>
            </a:pPr>
            <a:r>
              <a:rPr lang="en-CA" dirty="0" smtClean="0"/>
              <a:t>Minimized number of potential breaches</a:t>
            </a:r>
          </a:p>
          <a:p>
            <a:pPr>
              <a:buSzPct val="100000"/>
            </a:pPr>
            <a:r>
              <a:rPr lang="en-CA" dirty="0" smtClean="0"/>
              <a:t>Minimized impact of potential breaches </a:t>
            </a:r>
          </a:p>
          <a:p>
            <a:pPr>
              <a:buSzPct val="100000"/>
            </a:pPr>
            <a:r>
              <a:rPr lang="en-CA" dirty="0" smtClean="0"/>
              <a:t>Minimized cost and time of responding to breaches and dealing with potential network downtime (and subsequent employee and client dissatisfaction and business grief)</a:t>
            </a:r>
          </a:p>
        </p:txBody>
      </p:sp>
      <p:cxnSp>
        <p:nvCxnSpPr>
          <p:cNvPr id="13" name="Straight Connector 12"/>
          <p:cNvCxnSpPr/>
          <p:nvPr/>
        </p:nvCxnSpPr>
        <p:spPr>
          <a:xfrm>
            <a:off x="4716016" y="2549485"/>
            <a:ext cx="0" cy="2583138"/>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 name="Oval 1"/>
          <p:cNvSpPr/>
          <p:nvPr/>
        </p:nvSpPr>
        <p:spPr>
          <a:xfrm>
            <a:off x="5398902" y="2144456"/>
            <a:ext cx="2809502" cy="160858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CA" b="1" dirty="0"/>
          </a:p>
        </p:txBody>
      </p:sp>
      <p:sp>
        <p:nvSpPr>
          <p:cNvPr id="16" name="Rounded Rectangle 15"/>
          <p:cNvSpPr/>
          <p:nvPr/>
        </p:nvSpPr>
        <p:spPr>
          <a:xfrm>
            <a:off x="5076056" y="2636912"/>
            <a:ext cx="3492388" cy="2751720"/>
          </a:xfrm>
          <a:prstGeom prst="roundRect">
            <a:avLst/>
          </a:prstGeom>
          <a:solidFill>
            <a:schemeClr val="bg1">
              <a:lumMod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1200" b="1" dirty="0" smtClean="0">
              <a:solidFill>
                <a:schemeClr val="tx1"/>
              </a:solidFill>
            </a:endParaRPr>
          </a:p>
          <a:p>
            <a:pPr marL="171450" indent="-171450" algn="l">
              <a:buFont typeface="Arial" panose="020B0604020202020204" pitchFamily="34" charset="0"/>
              <a:buChar char="•"/>
            </a:pPr>
            <a:r>
              <a:rPr lang="en-CA" sz="1200" b="1" dirty="0" smtClean="0">
                <a:solidFill>
                  <a:schemeClr val="tx1"/>
                </a:solidFill>
              </a:rPr>
              <a:t>Short-term impact: </a:t>
            </a:r>
            <a:r>
              <a:rPr lang="en-CA" sz="1200" dirty="0" smtClean="0">
                <a:solidFill>
                  <a:schemeClr val="tx1"/>
                </a:solidFill>
              </a:rPr>
              <a:t>the process will prevent a lot of headaches and costs that an organization will experience if it attempts to create a roadmap through a consulting group.</a:t>
            </a:r>
          </a:p>
          <a:p>
            <a:pPr marL="171450" indent="-171450" algn="l">
              <a:buFont typeface="Arial" panose="020B0604020202020204" pitchFamily="34" charset="0"/>
              <a:buChar char="•"/>
            </a:pPr>
            <a:r>
              <a:rPr lang="en-CA" sz="1200" b="1" dirty="0" smtClean="0">
                <a:solidFill>
                  <a:schemeClr val="tx1"/>
                </a:solidFill>
              </a:rPr>
              <a:t>Long-term impacts:</a:t>
            </a:r>
            <a:r>
              <a:rPr lang="en-CA" sz="1200" dirty="0" smtClean="0">
                <a:solidFill>
                  <a:schemeClr val="tx1"/>
                </a:solidFill>
              </a:rPr>
              <a:t> increased protection against risks, fewer problems with network breaches, less time spent firefighting, and security costs evening out and eventually lowering as issues are proactively addressed. </a:t>
            </a:r>
          </a:p>
        </p:txBody>
      </p:sp>
      <p:sp>
        <p:nvSpPr>
          <p:cNvPr id="11" name="Text Placeholder 4"/>
          <p:cNvSpPr>
            <a:spLocks noGrp="1"/>
          </p:cNvSpPr>
          <p:nvPr>
            <p:ph type="body" sz="quarter" idx="19"/>
          </p:nvPr>
        </p:nvSpPr>
        <p:spPr>
          <a:xfrm>
            <a:off x="249303" y="1232756"/>
            <a:ext cx="8620124" cy="657225"/>
          </a:xfrm>
        </p:spPr>
        <p:txBody>
          <a:bodyPr/>
          <a:lstStyle/>
          <a:p>
            <a:r>
              <a:rPr lang="en-CA" dirty="0" smtClean="0"/>
              <a:t>Whether you are a large or small organization, this blueprint still applies. </a:t>
            </a:r>
            <a:endParaRPr lang="en-CA" dirty="0"/>
          </a:p>
        </p:txBody>
      </p:sp>
      <p:sp>
        <p:nvSpPr>
          <p:cNvPr id="3" name="TextBox 2"/>
          <p:cNvSpPr txBox="1"/>
          <p:nvPr/>
        </p:nvSpPr>
        <p:spPr>
          <a:xfrm>
            <a:off x="5902261" y="2214363"/>
            <a:ext cx="1728192" cy="307777"/>
          </a:xfrm>
          <a:prstGeom prst="rect">
            <a:avLst/>
          </a:prstGeom>
          <a:noFill/>
        </p:spPr>
        <p:txBody>
          <a:bodyPr wrap="square" rtlCol="0">
            <a:spAutoFit/>
          </a:bodyPr>
          <a:lstStyle/>
          <a:p>
            <a:r>
              <a:rPr lang="en-CA" sz="1400" b="1" dirty="0" smtClean="0">
                <a:solidFill>
                  <a:schemeClr val="bg1"/>
                </a:solidFill>
              </a:rPr>
              <a:t>Impact </a:t>
            </a:r>
            <a:endParaRPr lang="en-CA" sz="1400" b="1" dirty="0">
              <a:solidFill>
                <a:schemeClr val="bg1"/>
              </a:solidFill>
            </a:endParaRPr>
          </a:p>
        </p:txBody>
      </p:sp>
      <p:grpSp>
        <p:nvGrpSpPr>
          <p:cNvPr id="14" name="Group 13"/>
          <p:cNvGrpSpPr/>
          <p:nvPr/>
        </p:nvGrpSpPr>
        <p:grpSpPr>
          <a:xfrm>
            <a:off x="0" y="6422955"/>
            <a:ext cx="9144000" cy="437555"/>
            <a:chOff x="0" y="6422955"/>
            <a:chExt cx="9144000" cy="437555"/>
          </a:xfrm>
        </p:grpSpPr>
        <p:pic>
          <p:nvPicPr>
            <p:cNvPr id="15"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96451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233649" y="1232756"/>
            <a:ext cx="8620124" cy="657225"/>
          </a:xfrm>
        </p:spPr>
        <p:txBody>
          <a:bodyPr/>
          <a:lstStyle/>
          <a:p>
            <a:r>
              <a:rPr lang="en-CA" dirty="0" smtClean="0"/>
              <a:t>Save time and gain value through an accelerated project plan.</a:t>
            </a:r>
            <a:endParaRPr lang="en-CA" dirty="0"/>
          </a:p>
        </p:txBody>
      </p:sp>
      <p:sp>
        <p:nvSpPr>
          <p:cNvPr id="3" name="Title 2"/>
          <p:cNvSpPr>
            <a:spLocks noGrp="1"/>
          </p:cNvSpPr>
          <p:nvPr>
            <p:ph type="title"/>
          </p:nvPr>
        </p:nvSpPr>
        <p:spPr>
          <a:xfrm>
            <a:off x="233649" y="260648"/>
            <a:ext cx="8625780" cy="864096"/>
          </a:xfrm>
        </p:spPr>
        <p:txBody>
          <a:bodyPr/>
          <a:lstStyle/>
          <a:p>
            <a:r>
              <a:rPr lang="en-CA" dirty="0" smtClean="0"/>
              <a:t>Info-Tech’s Network Security Blueprint provides a streamlined process</a:t>
            </a:r>
            <a:endParaRPr lang="en-CA" dirty="0"/>
          </a:p>
        </p:txBody>
      </p:sp>
      <p:sp>
        <p:nvSpPr>
          <p:cNvPr id="5" name="Rounded Rectangle 4"/>
          <p:cNvSpPr/>
          <p:nvPr/>
        </p:nvSpPr>
        <p:spPr>
          <a:xfrm>
            <a:off x="233649" y="2003637"/>
            <a:ext cx="4734395" cy="38062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Value of completing the Info-Tech Blueprint</a:t>
            </a:r>
            <a:endParaRPr lang="en-CA" sz="1400" b="1" dirty="0">
              <a:solidFill>
                <a:schemeClr val="tx1"/>
              </a:solidFill>
            </a:endParaRPr>
          </a:p>
        </p:txBody>
      </p:sp>
      <p:sp>
        <p:nvSpPr>
          <p:cNvPr id="8" name="Rounded Rectangle 7"/>
          <p:cNvSpPr/>
          <p:nvPr/>
        </p:nvSpPr>
        <p:spPr>
          <a:xfrm>
            <a:off x="5403045" y="2003637"/>
            <a:ext cx="3456384" cy="116642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1400" b="1" dirty="0" smtClean="0">
                <a:solidFill>
                  <a:schemeClr val="tx1"/>
                </a:solidFill>
              </a:rPr>
              <a:t>Expected Project Timeline</a:t>
            </a:r>
            <a:endParaRPr lang="en-CA" sz="1400" b="1" dirty="0">
              <a:solidFill>
                <a:schemeClr val="tx1"/>
              </a:solidFill>
            </a:endParaRPr>
          </a:p>
        </p:txBody>
      </p:sp>
      <p:sp>
        <p:nvSpPr>
          <p:cNvPr id="6" name="Text Placeholder 6"/>
          <p:cNvSpPr>
            <a:spLocks noGrp="1"/>
          </p:cNvSpPr>
          <p:nvPr>
            <p:ph type="body" sz="quarter" idx="16"/>
          </p:nvPr>
        </p:nvSpPr>
        <p:spPr>
          <a:xfrm>
            <a:off x="233649" y="2384262"/>
            <a:ext cx="4070350" cy="2400833"/>
          </a:xfrm>
        </p:spPr>
        <p:txBody>
          <a:bodyPr/>
          <a:lstStyle/>
          <a:p>
            <a:pPr>
              <a:buSzPct val="100000"/>
            </a:pPr>
            <a:r>
              <a:rPr lang="en-CA" dirty="0" smtClean="0"/>
              <a:t>Minimized time spent on creating a network security roadmap </a:t>
            </a:r>
          </a:p>
          <a:p>
            <a:pPr>
              <a:buSzPct val="100000"/>
            </a:pPr>
            <a:r>
              <a:rPr lang="en-CA" dirty="0" smtClean="0"/>
              <a:t>Minimized cost spent on creating a network security roadmap through outsourcing a consulting group, etc. </a:t>
            </a:r>
          </a:p>
          <a:p>
            <a:pPr>
              <a:buSzPct val="100000"/>
            </a:pPr>
            <a:r>
              <a:rPr lang="en-CA" dirty="0" smtClean="0"/>
              <a:t>Optimized up-front capital (hardware/software) on security spend and operational (labour) expenditures</a:t>
            </a:r>
          </a:p>
          <a:p>
            <a:pPr>
              <a:buSzPct val="100000"/>
            </a:pPr>
            <a:r>
              <a:rPr lang="en-CA" dirty="0" smtClean="0"/>
              <a:t>Optimized ongoing operational expenditures and minimized overall security spend</a:t>
            </a:r>
          </a:p>
        </p:txBody>
      </p:sp>
      <p:sp>
        <p:nvSpPr>
          <p:cNvPr id="7" name="Rectangular Callout 6"/>
          <p:cNvSpPr/>
          <p:nvPr/>
        </p:nvSpPr>
        <p:spPr>
          <a:xfrm>
            <a:off x="5403045" y="2471689"/>
            <a:ext cx="3456384" cy="3168352"/>
          </a:xfrm>
          <a:prstGeom prst="wedgeRectCallout">
            <a:avLst>
              <a:gd name="adj1" fmla="val -72140"/>
              <a:gd name="adj2" fmla="val -22056"/>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chemeClr val="tx1"/>
                </a:solidFill>
              </a:rPr>
              <a:t>Be aware that while the creation of the actual roadmap document may be streamlined, you and your team should expect that </a:t>
            </a:r>
            <a:r>
              <a:rPr lang="en-CA" sz="1200" b="1" dirty="0" smtClean="0">
                <a:solidFill>
                  <a:schemeClr val="tx1"/>
                </a:solidFill>
              </a:rPr>
              <a:t>implementing</a:t>
            </a:r>
            <a:r>
              <a:rPr lang="en-CA" sz="1200" dirty="0" smtClean="0">
                <a:solidFill>
                  <a:schemeClr val="tx1"/>
                </a:solidFill>
              </a:rPr>
              <a:t> the roadmap will take anywhere from one to three years. Many security solutions can’t be implemented in a day. </a:t>
            </a:r>
            <a:endParaRPr lang="en-CA" sz="1200" dirty="0">
              <a:solidFill>
                <a:schemeClr val="tx1"/>
              </a:solidFill>
            </a:endParaRPr>
          </a:p>
        </p:txBody>
      </p:sp>
      <p:grpSp>
        <p:nvGrpSpPr>
          <p:cNvPr id="10" name="Group 9"/>
          <p:cNvGrpSpPr/>
          <p:nvPr/>
        </p:nvGrpSpPr>
        <p:grpSpPr>
          <a:xfrm>
            <a:off x="0" y="6422955"/>
            <a:ext cx="9144000" cy="437555"/>
            <a:chOff x="0" y="6422955"/>
            <a:chExt cx="9144000" cy="437555"/>
          </a:xfrm>
        </p:grpSpPr>
        <p:pic>
          <p:nvPicPr>
            <p:cNvPr id="11"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837801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Info-Tech’s Network Security Roadmap Blueprint Methodology</a:t>
            </a:r>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686922211"/>
              </p:ext>
            </p:extLst>
          </p:nvPr>
        </p:nvGraphicFramePr>
        <p:xfrm>
          <a:off x="323528" y="1192190"/>
          <a:ext cx="8501671" cy="4576000"/>
        </p:xfrm>
        <a:graphic>
          <a:graphicData uri="http://schemas.openxmlformats.org/drawingml/2006/table">
            <a:tbl>
              <a:tblPr firstRow="1" firstCol="1" bandRow="1">
                <a:tableStyleId>{5C22544A-7EE6-4342-B048-85BDC9FD1C3A}</a:tableStyleId>
              </a:tblPr>
              <a:tblGrid>
                <a:gridCol w="551409"/>
                <a:gridCol w="1366327"/>
                <a:gridCol w="1870467"/>
                <a:gridCol w="1653216"/>
                <a:gridCol w="1366327"/>
                <a:gridCol w="1693925"/>
              </a:tblGrid>
              <a:tr h="295046">
                <a:tc>
                  <a:txBody>
                    <a:bodyPr/>
                    <a:lstStyle/>
                    <a:p>
                      <a:pPr marL="0" marR="0">
                        <a:lnSpc>
                          <a:spcPct val="107000"/>
                        </a:lnSpc>
                        <a:spcBef>
                          <a:spcPts val="0"/>
                        </a:spcBef>
                        <a:spcAft>
                          <a:spcPts val="800"/>
                        </a:spcAft>
                      </a:pPr>
                      <a:r>
                        <a:rPr lang="en-CA" sz="1000" dirty="0">
                          <a:effectLst/>
                        </a:rPr>
                        <a:t>Step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tc>
                <a:tc>
                  <a:txBody>
                    <a:bodyPr/>
                    <a:lstStyle/>
                    <a:p>
                      <a:pPr marL="0" marR="0">
                        <a:lnSpc>
                          <a:spcPct val="107000"/>
                        </a:lnSpc>
                        <a:spcBef>
                          <a:spcPts val="0"/>
                        </a:spcBef>
                        <a:spcAft>
                          <a:spcPts val="800"/>
                        </a:spcAft>
                      </a:pPr>
                      <a:r>
                        <a:rPr lang="en-CA" sz="1000" dirty="0">
                          <a:effectLst/>
                        </a:rPr>
                        <a:t>Step Name/Description</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tc>
                <a:tc>
                  <a:txBody>
                    <a:bodyPr/>
                    <a:lstStyle/>
                    <a:p>
                      <a:pPr marL="0" marR="0">
                        <a:lnSpc>
                          <a:spcPct val="107000"/>
                        </a:lnSpc>
                        <a:spcBef>
                          <a:spcPts val="0"/>
                        </a:spcBef>
                        <a:spcAft>
                          <a:spcPts val="800"/>
                        </a:spcAft>
                      </a:pPr>
                      <a:r>
                        <a:rPr lang="en-CA" sz="1000" dirty="0">
                          <a:effectLst/>
                        </a:rPr>
                        <a:t>Step Input</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tc>
                <a:tc>
                  <a:txBody>
                    <a:bodyPr/>
                    <a:lstStyle/>
                    <a:p>
                      <a:pPr marL="0" marR="0">
                        <a:lnSpc>
                          <a:spcPct val="107000"/>
                        </a:lnSpc>
                        <a:spcBef>
                          <a:spcPts val="0"/>
                        </a:spcBef>
                        <a:spcAft>
                          <a:spcPts val="800"/>
                        </a:spcAft>
                      </a:pPr>
                      <a:r>
                        <a:rPr lang="en-CA" sz="1000" dirty="0">
                          <a:effectLst/>
                        </a:rPr>
                        <a:t>Step Output</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tc>
                <a:tc>
                  <a:txBody>
                    <a:bodyPr/>
                    <a:lstStyle/>
                    <a:p>
                      <a:pPr marL="0" marR="0">
                        <a:lnSpc>
                          <a:spcPct val="107000"/>
                        </a:lnSpc>
                        <a:spcBef>
                          <a:spcPts val="0"/>
                        </a:spcBef>
                        <a:spcAft>
                          <a:spcPts val="800"/>
                        </a:spcAft>
                      </a:pPr>
                      <a:r>
                        <a:rPr lang="en-CA" sz="1000" dirty="0">
                          <a:effectLst/>
                        </a:rPr>
                        <a:t>Deliverable</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tc>
                <a:tc>
                  <a:txBody>
                    <a:bodyPr/>
                    <a:lstStyle/>
                    <a:p>
                      <a:pPr marL="0" marR="0">
                        <a:lnSpc>
                          <a:spcPct val="107000"/>
                        </a:lnSpc>
                        <a:spcBef>
                          <a:spcPts val="0"/>
                        </a:spcBef>
                        <a:spcAft>
                          <a:spcPts val="800"/>
                        </a:spcAft>
                      </a:pPr>
                      <a:r>
                        <a:rPr lang="en-CA" sz="1000" dirty="0">
                          <a:effectLst/>
                        </a:rPr>
                        <a:t>Insight</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tc>
              </a:tr>
              <a:tr h="1448494">
                <a:tc>
                  <a:txBody>
                    <a:bodyPr/>
                    <a:lstStyle/>
                    <a:p>
                      <a:pPr marL="0" marR="0">
                        <a:lnSpc>
                          <a:spcPct val="107000"/>
                        </a:lnSpc>
                        <a:spcBef>
                          <a:spcPts val="0"/>
                        </a:spcBef>
                        <a:spcAft>
                          <a:spcPts val="800"/>
                        </a:spcAft>
                      </a:pPr>
                      <a:r>
                        <a:rPr lang="en-CA" sz="1000" dirty="0">
                          <a:effectLst/>
                        </a:rPr>
                        <a:t>1</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tc>
                <a:tc>
                  <a:txBody>
                    <a:bodyPr/>
                    <a:lstStyle/>
                    <a:p>
                      <a:pPr marL="0" marR="0">
                        <a:lnSpc>
                          <a:spcPct val="107000"/>
                        </a:lnSpc>
                        <a:spcBef>
                          <a:spcPts val="0"/>
                        </a:spcBef>
                        <a:spcAft>
                          <a:spcPts val="800"/>
                        </a:spcAft>
                      </a:pPr>
                      <a:r>
                        <a:rPr lang="en-CA" sz="1000" b="1" dirty="0">
                          <a:effectLst/>
                        </a:rPr>
                        <a:t>Conduct current state analysis </a:t>
                      </a:r>
                      <a:endParaRPr lang="en-C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tx2">
                        <a:lumMod val="75000"/>
                      </a:schemeClr>
                    </a:solidFill>
                  </a:tcPr>
                </a:tc>
                <a:tc>
                  <a:txBody>
                    <a:bodyPr/>
                    <a:lstStyle/>
                    <a:p>
                      <a:pPr marL="171450" marR="0" lvl="0" indent="-171450">
                        <a:lnSpc>
                          <a:spcPct val="100000"/>
                        </a:lnSpc>
                        <a:spcBef>
                          <a:spcPts val="0"/>
                        </a:spcBef>
                        <a:spcAft>
                          <a:spcPts val="800"/>
                        </a:spcAft>
                        <a:buFont typeface="Arial" panose="020B0604020202020204" pitchFamily="34" charset="0"/>
                        <a:buChar char="•"/>
                        <a:tabLst>
                          <a:tab pos="254000" algn="l"/>
                        </a:tabLst>
                      </a:pPr>
                      <a:r>
                        <a:rPr lang="en-CA" sz="1000" dirty="0" smtClean="0">
                          <a:effectLst/>
                        </a:rPr>
                        <a:t>Understand risk tolerance levels.</a:t>
                      </a:r>
                    </a:p>
                    <a:p>
                      <a:pPr marL="171450" marR="0" lvl="0" indent="-171450" algn="l" defTabSz="914400" rtl="0" eaLnBrk="1" fontAlgn="auto" latinLnBrk="0" hangingPunct="1">
                        <a:lnSpc>
                          <a:spcPct val="100000"/>
                        </a:lnSpc>
                        <a:spcBef>
                          <a:spcPts val="0"/>
                        </a:spcBef>
                        <a:spcAft>
                          <a:spcPts val="800"/>
                        </a:spcAft>
                        <a:buClrTx/>
                        <a:buSzTx/>
                        <a:buFont typeface="Arial" panose="020B0604020202020204" pitchFamily="34" charset="0"/>
                        <a:buChar char="•"/>
                        <a:tabLst>
                          <a:tab pos="254000" algn="l"/>
                        </a:tabLst>
                        <a:defRPr/>
                      </a:pPr>
                      <a:r>
                        <a:rPr lang="en-CA" sz="1000" dirty="0" smtClean="0">
                          <a:effectLst/>
                        </a:rPr>
                        <a:t>Discuss organizational reality (IP, data sensitivity). </a:t>
                      </a:r>
                    </a:p>
                    <a:p>
                      <a:pPr marL="171450" marR="0" lvl="0" indent="-171450">
                        <a:lnSpc>
                          <a:spcPct val="100000"/>
                        </a:lnSpc>
                        <a:spcBef>
                          <a:spcPts val="0"/>
                        </a:spcBef>
                        <a:spcAft>
                          <a:spcPts val="800"/>
                        </a:spcAft>
                        <a:buFont typeface="Arial" panose="020B0604020202020204" pitchFamily="34" charset="0"/>
                        <a:buChar char="•"/>
                        <a:tabLst>
                          <a:tab pos="254000" algn="l"/>
                        </a:tabLst>
                      </a:pPr>
                      <a:r>
                        <a:rPr lang="en-CA" sz="1000" dirty="0" smtClean="0">
                          <a:effectLst/>
                        </a:rPr>
                        <a:t>Establish how much risk you’re willing to accept.</a:t>
                      </a:r>
                    </a:p>
                  </a:txBody>
                  <a:tcPr marL="33145" marR="33145" marT="6138" marB="0">
                    <a:solidFill>
                      <a:schemeClr val="tx2">
                        <a:lumMod val="75000"/>
                      </a:schemeClr>
                    </a:solidFill>
                  </a:tcPr>
                </a:tc>
                <a:tc>
                  <a:txBody>
                    <a:bodyPr/>
                    <a:lstStyle/>
                    <a:p>
                      <a:pPr marL="0" marR="0" lvl="0" indent="0">
                        <a:lnSpc>
                          <a:spcPct val="107000"/>
                        </a:lnSpc>
                        <a:spcBef>
                          <a:spcPts val="0"/>
                        </a:spcBef>
                        <a:spcAft>
                          <a:spcPts val="800"/>
                        </a:spcAft>
                        <a:buFont typeface="Calibri" panose="020F0502020204030204" pitchFamily="34" charset="0"/>
                        <a:buNone/>
                        <a:tabLst>
                          <a:tab pos="120650" algn="l"/>
                        </a:tabLst>
                      </a:pPr>
                      <a:r>
                        <a:rPr lang="en-CA" sz="1000" dirty="0">
                          <a:effectLst/>
                        </a:rPr>
                        <a:t>Risk Tolerance </a:t>
                      </a:r>
                      <a:r>
                        <a:rPr lang="en-CA" sz="1000" dirty="0" smtClean="0">
                          <a:effectLst/>
                        </a:rPr>
                        <a:t>Level.</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tx2">
                        <a:lumMod val="75000"/>
                      </a:schemeClr>
                    </a:solidFill>
                  </a:tcPr>
                </a:tc>
                <a:tc>
                  <a:txBody>
                    <a:bodyPr/>
                    <a:lstStyle/>
                    <a:p>
                      <a:pPr marL="0" marR="0">
                        <a:lnSpc>
                          <a:spcPct val="107000"/>
                        </a:lnSpc>
                        <a:spcBef>
                          <a:spcPts val="0"/>
                        </a:spcBef>
                        <a:spcAft>
                          <a:spcPts val="800"/>
                        </a:spcAft>
                      </a:pPr>
                      <a:r>
                        <a:rPr lang="en-CA" sz="1000" dirty="0">
                          <a:effectLst/>
                        </a:rPr>
                        <a:t>Risk Tolerance level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tx2">
                        <a:lumMod val="75000"/>
                      </a:schemeClr>
                    </a:solidFill>
                  </a:tcPr>
                </a:tc>
                <a:tc>
                  <a:txBody>
                    <a:bodyPr/>
                    <a:lstStyle/>
                    <a:p>
                      <a:pPr marL="0" marR="0">
                        <a:lnSpc>
                          <a:spcPct val="107000"/>
                        </a:lnSpc>
                        <a:spcBef>
                          <a:spcPts val="0"/>
                        </a:spcBef>
                        <a:spcAft>
                          <a:spcPts val="800"/>
                        </a:spcAft>
                      </a:pPr>
                      <a:r>
                        <a:rPr lang="en-CA" sz="1000" dirty="0">
                          <a:effectLst/>
                        </a:rPr>
                        <a:t>Most IT shops do not realize that their tolerance of risk is the first factor to influence their </a:t>
                      </a:r>
                      <a:r>
                        <a:rPr lang="en-CA" sz="1000" dirty="0" smtClean="0">
                          <a:effectLst/>
                        </a:rPr>
                        <a:t>roadmap.</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tx2">
                        <a:lumMod val="75000"/>
                      </a:schemeClr>
                    </a:solidFill>
                  </a:tcPr>
                </a:tc>
              </a:tr>
              <a:tr h="896345">
                <a:tc>
                  <a:txBody>
                    <a:bodyPr/>
                    <a:lstStyle/>
                    <a:p>
                      <a:pPr marL="0" marR="0">
                        <a:lnSpc>
                          <a:spcPct val="107000"/>
                        </a:lnSpc>
                        <a:spcBef>
                          <a:spcPts val="0"/>
                        </a:spcBef>
                        <a:spcAft>
                          <a:spcPts val="800"/>
                        </a:spcAft>
                      </a:pPr>
                      <a:r>
                        <a:rPr lang="en-CA" sz="1000" dirty="0">
                          <a:effectLst/>
                        </a:rPr>
                        <a:t>2</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tc>
                <a:tc>
                  <a:txBody>
                    <a:bodyPr/>
                    <a:lstStyle/>
                    <a:p>
                      <a:pPr marL="0" marR="0">
                        <a:lnSpc>
                          <a:spcPct val="107000"/>
                        </a:lnSpc>
                        <a:spcBef>
                          <a:spcPts val="0"/>
                        </a:spcBef>
                        <a:spcAft>
                          <a:spcPts val="800"/>
                        </a:spcAft>
                      </a:pPr>
                      <a:r>
                        <a:rPr lang="en-CA" sz="1000" b="1" dirty="0">
                          <a:effectLst/>
                        </a:rPr>
                        <a:t>Establish </a:t>
                      </a:r>
                      <a:r>
                        <a:rPr lang="en-CA" sz="1000" b="1" dirty="0" smtClean="0">
                          <a:effectLst/>
                        </a:rPr>
                        <a:t>your organization’s </a:t>
                      </a:r>
                      <a:r>
                        <a:rPr lang="en-CA" sz="1000" b="1" dirty="0">
                          <a:effectLst/>
                        </a:rPr>
                        <a:t>threat landscape</a:t>
                      </a:r>
                      <a:endParaRPr lang="en-C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accent4">
                        <a:lumMod val="20000"/>
                        <a:lumOff val="80000"/>
                      </a:schemeClr>
                    </a:solidFill>
                  </a:tcPr>
                </a:tc>
                <a:tc>
                  <a:txBody>
                    <a:bodyPr/>
                    <a:lstStyle/>
                    <a:p>
                      <a:pPr marL="171450" marR="0" lvl="0" indent="-171450">
                        <a:lnSpc>
                          <a:spcPct val="100000"/>
                        </a:lnSpc>
                        <a:spcBef>
                          <a:spcPts val="0"/>
                        </a:spcBef>
                        <a:spcAft>
                          <a:spcPts val="0"/>
                        </a:spcAft>
                        <a:buFont typeface="Arial" panose="020B0604020202020204" pitchFamily="34" charset="0"/>
                        <a:buChar char="•"/>
                        <a:tabLst>
                          <a:tab pos="120015" algn="l"/>
                        </a:tabLst>
                      </a:pPr>
                      <a:r>
                        <a:rPr lang="en-CA" sz="1000" dirty="0">
                          <a:effectLst/>
                        </a:rPr>
                        <a:t>Current threat </a:t>
                      </a:r>
                      <a:r>
                        <a:rPr lang="en-CA" sz="1000" dirty="0" smtClean="0">
                          <a:effectLst/>
                        </a:rPr>
                        <a:t>landscape.</a:t>
                      </a:r>
                    </a:p>
                    <a:p>
                      <a:pPr marL="171450" marR="0" lvl="0" indent="-171450">
                        <a:lnSpc>
                          <a:spcPct val="100000"/>
                        </a:lnSpc>
                        <a:spcBef>
                          <a:spcPts val="0"/>
                        </a:spcBef>
                        <a:spcAft>
                          <a:spcPts val="0"/>
                        </a:spcAft>
                        <a:buFont typeface="Arial" panose="020B0604020202020204" pitchFamily="34" charset="0"/>
                        <a:buChar char="•"/>
                        <a:tabLst>
                          <a:tab pos="120015" algn="l"/>
                        </a:tabLst>
                      </a:pPr>
                      <a:r>
                        <a:rPr lang="en-CA" sz="1000" dirty="0" smtClean="0">
                          <a:effectLst/>
                        </a:rPr>
                        <a:t>Top </a:t>
                      </a:r>
                      <a:r>
                        <a:rPr lang="en-CA" sz="1000" dirty="0">
                          <a:effectLst/>
                        </a:rPr>
                        <a:t>existing threats to </a:t>
                      </a:r>
                      <a:r>
                        <a:rPr lang="en-CA" sz="1000" dirty="0" smtClean="0">
                          <a:effectLst/>
                        </a:rPr>
                        <a:t>organization.</a:t>
                      </a:r>
                      <a:endParaRPr lang="en-CA" sz="1000" dirty="0">
                        <a:effectLst/>
                      </a:endParaRPr>
                    </a:p>
                    <a:p>
                      <a:pPr marL="171450" marR="0" lvl="0" indent="-171450">
                        <a:lnSpc>
                          <a:spcPct val="100000"/>
                        </a:lnSpc>
                        <a:spcBef>
                          <a:spcPts val="0"/>
                        </a:spcBef>
                        <a:spcAft>
                          <a:spcPts val="0"/>
                        </a:spcAft>
                        <a:buFont typeface="Arial" panose="020B0604020202020204" pitchFamily="34" charset="0"/>
                        <a:buChar char="•"/>
                        <a:tabLst>
                          <a:tab pos="120015" algn="l"/>
                        </a:tabLst>
                      </a:pPr>
                      <a:r>
                        <a:rPr lang="en-CA" sz="1000" dirty="0">
                          <a:effectLst/>
                        </a:rPr>
                        <a:t>Potential threats to </a:t>
                      </a:r>
                      <a:r>
                        <a:rPr lang="en-CA" sz="1000" dirty="0" smtClean="0">
                          <a:effectLst/>
                        </a:rPr>
                        <a:t>organization.</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accent4">
                        <a:lumMod val="20000"/>
                        <a:lumOff val="80000"/>
                      </a:schemeClr>
                    </a:solidFill>
                  </a:tcPr>
                </a:tc>
                <a:tc>
                  <a:txBody>
                    <a:bodyPr/>
                    <a:lstStyle/>
                    <a:p>
                      <a:pPr marL="0" marR="0" lvl="0" indent="0">
                        <a:lnSpc>
                          <a:spcPct val="107000"/>
                        </a:lnSpc>
                        <a:spcBef>
                          <a:spcPts val="0"/>
                        </a:spcBef>
                        <a:spcAft>
                          <a:spcPts val="0"/>
                        </a:spcAft>
                        <a:buFont typeface="Calibri" panose="020F0502020204030204" pitchFamily="34" charset="0"/>
                        <a:buNone/>
                        <a:tabLst>
                          <a:tab pos="291465" algn="l"/>
                        </a:tabLst>
                      </a:pPr>
                      <a:r>
                        <a:rPr lang="en-CA" sz="1000" dirty="0">
                          <a:effectLst/>
                        </a:rPr>
                        <a:t>Where your organization’s attention should be in terms of current and potential security </a:t>
                      </a:r>
                      <a:r>
                        <a:rPr lang="en-CA" sz="1000" dirty="0" smtClean="0">
                          <a:effectLst/>
                        </a:rPr>
                        <a:t>threats.</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accent4">
                        <a:lumMod val="20000"/>
                        <a:lumOff val="80000"/>
                      </a:schemeClr>
                    </a:solidFill>
                  </a:tcPr>
                </a:tc>
                <a:tc>
                  <a:txBody>
                    <a:bodyPr/>
                    <a:lstStyle/>
                    <a:p>
                      <a:pPr marL="5715" marR="0">
                        <a:lnSpc>
                          <a:spcPct val="107000"/>
                        </a:lnSpc>
                        <a:spcBef>
                          <a:spcPts val="0"/>
                        </a:spcBef>
                        <a:spcAft>
                          <a:spcPts val="800"/>
                        </a:spcAft>
                      </a:pPr>
                      <a:r>
                        <a:rPr lang="en-CA" sz="1000" dirty="0" smtClean="0">
                          <a:effectLst/>
                        </a:rPr>
                        <a:t>Information Security </a:t>
                      </a:r>
                      <a:r>
                        <a:rPr lang="en-CA" sz="1000" dirty="0">
                          <a:effectLst/>
                        </a:rPr>
                        <a:t>Event Analysis Tool</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accent4">
                        <a:lumMod val="20000"/>
                        <a:lumOff val="80000"/>
                      </a:schemeClr>
                    </a:solidFill>
                  </a:tcPr>
                </a:tc>
                <a:tc>
                  <a:txBody>
                    <a:bodyPr/>
                    <a:lstStyle/>
                    <a:p>
                      <a:pPr marL="0" marR="0">
                        <a:lnSpc>
                          <a:spcPct val="107000"/>
                        </a:lnSpc>
                        <a:spcBef>
                          <a:spcPts val="0"/>
                        </a:spcBef>
                        <a:spcAft>
                          <a:spcPts val="800"/>
                        </a:spcAft>
                      </a:pPr>
                      <a:r>
                        <a:rPr lang="en-CA" sz="1000" dirty="0">
                          <a:effectLst/>
                        </a:rPr>
                        <a:t>Most organizations have a narrow-minded idea about the real threats facing their </a:t>
                      </a:r>
                      <a:r>
                        <a:rPr lang="en-CA" sz="1000" dirty="0" smtClean="0">
                          <a:effectLst/>
                        </a:rPr>
                        <a:t>organization.</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accent4">
                        <a:lumMod val="20000"/>
                        <a:lumOff val="80000"/>
                      </a:schemeClr>
                    </a:solidFill>
                  </a:tcPr>
                </a:tc>
              </a:tr>
              <a:tr h="1008112">
                <a:tc>
                  <a:txBody>
                    <a:bodyPr/>
                    <a:lstStyle/>
                    <a:p>
                      <a:pPr marL="0" marR="0">
                        <a:lnSpc>
                          <a:spcPct val="107000"/>
                        </a:lnSpc>
                        <a:spcBef>
                          <a:spcPts val="0"/>
                        </a:spcBef>
                        <a:spcAft>
                          <a:spcPts val="800"/>
                        </a:spcAft>
                      </a:pPr>
                      <a:r>
                        <a:rPr lang="en-CA" sz="1000" dirty="0">
                          <a:effectLst/>
                        </a:rPr>
                        <a:t>3</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tc>
                <a:tc>
                  <a:txBody>
                    <a:bodyPr/>
                    <a:lstStyle/>
                    <a:p>
                      <a:pPr marL="0" marR="0">
                        <a:lnSpc>
                          <a:spcPct val="107000"/>
                        </a:lnSpc>
                        <a:spcBef>
                          <a:spcPts val="0"/>
                        </a:spcBef>
                        <a:spcAft>
                          <a:spcPts val="800"/>
                        </a:spcAft>
                      </a:pPr>
                      <a:r>
                        <a:rPr lang="en-CA" sz="1000" b="1" dirty="0">
                          <a:effectLst/>
                        </a:rPr>
                        <a:t>Determine roadmap deployment priorities</a:t>
                      </a:r>
                      <a:endParaRPr lang="en-C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tx2">
                        <a:lumMod val="75000"/>
                      </a:schemeClr>
                    </a:solidFill>
                  </a:tcPr>
                </a:tc>
                <a:tc>
                  <a:txBody>
                    <a:bodyPr/>
                    <a:lstStyle/>
                    <a:p>
                      <a:pPr marL="171450" marR="0" lvl="0" indent="-171450">
                        <a:lnSpc>
                          <a:spcPct val="100000"/>
                        </a:lnSpc>
                        <a:spcBef>
                          <a:spcPts val="0"/>
                        </a:spcBef>
                        <a:spcAft>
                          <a:spcPts val="0"/>
                        </a:spcAft>
                        <a:buFont typeface="Arial" panose="020B0604020202020204" pitchFamily="34" charset="0"/>
                        <a:buChar char="•"/>
                        <a:tabLst>
                          <a:tab pos="177165" algn="l"/>
                        </a:tabLst>
                      </a:pPr>
                      <a:r>
                        <a:rPr lang="en-CA" sz="1000" dirty="0">
                          <a:effectLst/>
                        </a:rPr>
                        <a:t>Business </a:t>
                      </a:r>
                      <a:r>
                        <a:rPr lang="en-CA" sz="1000" dirty="0" smtClean="0">
                          <a:effectLst/>
                        </a:rPr>
                        <a:t>requirements.</a:t>
                      </a:r>
                      <a:endParaRPr lang="en-CA" sz="1000" dirty="0">
                        <a:effectLst/>
                      </a:endParaRPr>
                    </a:p>
                    <a:p>
                      <a:pPr marL="171450" marR="0" lvl="0" indent="-171450">
                        <a:lnSpc>
                          <a:spcPct val="100000"/>
                        </a:lnSpc>
                        <a:spcBef>
                          <a:spcPts val="0"/>
                        </a:spcBef>
                        <a:spcAft>
                          <a:spcPts val="0"/>
                        </a:spcAft>
                        <a:buFont typeface="Arial" panose="020B0604020202020204" pitchFamily="34" charset="0"/>
                        <a:buChar char="•"/>
                        <a:tabLst>
                          <a:tab pos="177165" algn="l"/>
                        </a:tabLst>
                      </a:pPr>
                      <a:r>
                        <a:rPr lang="en-CA" sz="1000" dirty="0">
                          <a:effectLst/>
                        </a:rPr>
                        <a:t>Security priorities (</a:t>
                      </a:r>
                      <a:r>
                        <a:rPr lang="en-CA" sz="1000" dirty="0" smtClean="0">
                          <a:effectLst/>
                        </a:rPr>
                        <a:t>e.g</a:t>
                      </a:r>
                      <a:r>
                        <a:rPr lang="en-CA" sz="1000" dirty="0">
                          <a:effectLst/>
                        </a:rPr>
                        <a:t>. Compliance requirements</a:t>
                      </a:r>
                      <a:r>
                        <a:rPr lang="en-CA" sz="1000" dirty="0" smtClean="0">
                          <a:effectLst/>
                        </a:rPr>
                        <a:t>).</a:t>
                      </a:r>
                      <a:endParaRPr lang="en-CA" sz="1000" dirty="0">
                        <a:effectLst/>
                      </a:endParaRPr>
                    </a:p>
                    <a:p>
                      <a:pPr marL="171450" marR="0" lvl="0" indent="-171450">
                        <a:lnSpc>
                          <a:spcPct val="100000"/>
                        </a:lnSpc>
                        <a:spcBef>
                          <a:spcPts val="0"/>
                        </a:spcBef>
                        <a:spcAft>
                          <a:spcPts val="800"/>
                        </a:spcAft>
                        <a:buFont typeface="Arial" panose="020B0604020202020204" pitchFamily="34" charset="0"/>
                        <a:buChar char="•"/>
                        <a:tabLst>
                          <a:tab pos="177165" algn="l"/>
                        </a:tabLst>
                      </a:pPr>
                      <a:r>
                        <a:rPr lang="en-CA" sz="1000" dirty="0">
                          <a:effectLst/>
                        </a:rPr>
                        <a:t>Current security tools </a:t>
                      </a:r>
                      <a:r>
                        <a:rPr lang="en-CA" sz="1000" dirty="0" smtClean="0">
                          <a:effectLst/>
                        </a:rPr>
                        <a:t>deployed.</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tx2">
                        <a:lumMod val="75000"/>
                      </a:schemeClr>
                    </a:solidFill>
                  </a:tcPr>
                </a:tc>
                <a:tc>
                  <a:txBody>
                    <a:bodyPr/>
                    <a:lstStyle/>
                    <a:p>
                      <a:pPr marL="0" marR="0" lvl="0" indent="0">
                        <a:lnSpc>
                          <a:spcPct val="107000"/>
                        </a:lnSpc>
                        <a:spcBef>
                          <a:spcPts val="0"/>
                        </a:spcBef>
                        <a:spcAft>
                          <a:spcPts val="800"/>
                        </a:spcAft>
                        <a:buFont typeface="Calibri" panose="020F0502020204030204" pitchFamily="34" charset="0"/>
                        <a:buNone/>
                        <a:tabLst>
                          <a:tab pos="120650" algn="l"/>
                        </a:tabLst>
                      </a:pPr>
                      <a:r>
                        <a:rPr lang="en-CA" sz="1000" dirty="0">
                          <a:effectLst/>
                        </a:rPr>
                        <a:t>Implementation </a:t>
                      </a:r>
                      <a:r>
                        <a:rPr lang="en-CA" sz="1000" dirty="0" smtClean="0">
                          <a:effectLst/>
                        </a:rPr>
                        <a:t>Roadmap.</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tx2">
                        <a:lumMod val="75000"/>
                      </a:schemeClr>
                    </a:solidFill>
                  </a:tcPr>
                </a:tc>
                <a:tc>
                  <a:txBody>
                    <a:bodyPr/>
                    <a:lstStyle/>
                    <a:p>
                      <a:pPr marL="0" marR="0">
                        <a:lnSpc>
                          <a:spcPct val="107000"/>
                        </a:lnSpc>
                        <a:spcBef>
                          <a:spcPts val="0"/>
                        </a:spcBef>
                        <a:spcAft>
                          <a:spcPts val="800"/>
                        </a:spcAft>
                      </a:pPr>
                      <a:r>
                        <a:rPr lang="en-CA" sz="1000" dirty="0">
                          <a:effectLst/>
                        </a:rPr>
                        <a:t>Network Security Implementation Roadmap Tool</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tx2">
                        <a:lumMod val="75000"/>
                      </a:schemeClr>
                    </a:solidFill>
                  </a:tcPr>
                </a:tc>
                <a:tc>
                  <a:txBody>
                    <a:bodyPr/>
                    <a:lstStyle/>
                    <a:p>
                      <a:pPr marL="0" marR="0">
                        <a:lnSpc>
                          <a:spcPct val="107000"/>
                        </a:lnSpc>
                        <a:spcBef>
                          <a:spcPts val="0"/>
                        </a:spcBef>
                        <a:spcAft>
                          <a:spcPts val="800"/>
                        </a:spcAft>
                      </a:pPr>
                      <a:r>
                        <a:rPr lang="en-CA" sz="1000" dirty="0" smtClean="0">
                          <a:effectLst/>
                        </a:rPr>
                        <a:t>You can take the roadmap </a:t>
                      </a:r>
                      <a:r>
                        <a:rPr lang="en-CA" sz="1000" dirty="0">
                          <a:effectLst/>
                        </a:rPr>
                        <a:t>to your stakeholders when they want to know your </a:t>
                      </a:r>
                      <a:r>
                        <a:rPr lang="en-CA" sz="1000" dirty="0" smtClean="0">
                          <a:effectLst/>
                        </a:rPr>
                        <a:t>short</a:t>
                      </a:r>
                      <a:r>
                        <a:rPr lang="en-CA" sz="1000" baseline="0" dirty="0" smtClean="0">
                          <a:effectLst/>
                        </a:rPr>
                        <a:t> and/or long-term plan</a:t>
                      </a:r>
                      <a:r>
                        <a:rPr lang="en-CA" sz="1000" dirty="0" smtClean="0">
                          <a:effectLst/>
                        </a:rPr>
                        <a:t>, </a:t>
                      </a:r>
                      <a:r>
                        <a:rPr lang="en-CA" sz="1000" dirty="0">
                          <a:effectLst/>
                        </a:rPr>
                        <a:t>and what your team uses as a to-do list for </a:t>
                      </a:r>
                      <a:r>
                        <a:rPr lang="en-CA" sz="1000" dirty="0" smtClean="0">
                          <a:effectLst/>
                        </a:rPr>
                        <a:t>implementations.</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tx2">
                        <a:lumMod val="75000"/>
                      </a:schemeClr>
                    </a:solidFill>
                  </a:tcPr>
                </a:tc>
              </a:tr>
              <a:tr h="890775">
                <a:tc>
                  <a:txBody>
                    <a:bodyPr/>
                    <a:lstStyle/>
                    <a:p>
                      <a:pPr marL="0" marR="0">
                        <a:lnSpc>
                          <a:spcPct val="107000"/>
                        </a:lnSpc>
                        <a:spcBef>
                          <a:spcPts val="0"/>
                        </a:spcBef>
                        <a:spcAft>
                          <a:spcPts val="800"/>
                        </a:spcAft>
                      </a:pPr>
                      <a:r>
                        <a:rPr lang="en-CA" sz="1000" dirty="0">
                          <a:effectLst/>
                        </a:rPr>
                        <a:t>4</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tc>
                <a:tc>
                  <a:txBody>
                    <a:bodyPr/>
                    <a:lstStyle/>
                    <a:p>
                      <a:pPr marL="0" marR="0">
                        <a:lnSpc>
                          <a:spcPct val="107000"/>
                        </a:lnSpc>
                        <a:spcBef>
                          <a:spcPts val="0"/>
                        </a:spcBef>
                        <a:spcAft>
                          <a:spcPts val="800"/>
                        </a:spcAft>
                      </a:pPr>
                      <a:r>
                        <a:rPr lang="en-CA" sz="1000" b="1" dirty="0">
                          <a:effectLst/>
                        </a:rPr>
                        <a:t>Obtain business buy-in</a:t>
                      </a:r>
                      <a:endParaRPr lang="en-C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accent4">
                        <a:lumMod val="20000"/>
                        <a:lumOff val="80000"/>
                      </a:schemeClr>
                    </a:solidFill>
                  </a:tcPr>
                </a:tc>
                <a:tc>
                  <a:txBody>
                    <a:bodyPr/>
                    <a:lstStyle/>
                    <a:p>
                      <a:pPr marL="171450" marR="0" lvl="0" indent="-171450">
                        <a:lnSpc>
                          <a:spcPct val="100000"/>
                        </a:lnSpc>
                        <a:spcBef>
                          <a:spcPts val="0"/>
                        </a:spcBef>
                        <a:spcAft>
                          <a:spcPts val="800"/>
                        </a:spcAft>
                        <a:buFont typeface="Arial" panose="020B0604020202020204" pitchFamily="34" charset="0"/>
                        <a:buChar char="•"/>
                        <a:tabLst>
                          <a:tab pos="168275" algn="l"/>
                        </a:tabLst>
                      </a:pPr>
                      <a:r>
                        <a:rPr lang="en-CA" sz="1000" dirty="0">
                          <a:effectLst/>
                        </a:rPr>
                        <a:t>Implementation roadmap priorities for next budget </a:t>
                      </a:r>
                      <a:r>
                        <a:rPr lang="en-CA" sz="1000" dirty="0" smtClean="0">
                          <a:effectLst/>
                        </a:rPr>
                        <a:t>year.</a:t>
                      </a:r>
                    </a:p>
                    <a:p>
                      <a:pPr marL="171450" marR="0" lvl="0" indent="-171450">
                        <a:lnSpc>
                          <a:spcPct val="100000"/>
                        </a:lnSpc>
                        <a:spcBef>
                          <a:spcPts val="0"/>
                        </a:spcBef>
                        <a:spcAft>
                          <a:spcPts val="800"/>
                        </a:spcAft>
                        <a:buFont typeface="Arial" panose="020B0604020202020204" pitchFamily="34" charset="0"/>
                        <a:buChar char="•"/>
                        <a:tabLst>
                          <a:tab pos="168275" algn="l"/>
                        </a:tabLst>
                      </a:pPr>
                      <a:r>
                        <a:rPr lang="en-CA" sz="1000" dirty="0" smtClean="0">
                          <a:effectLst/>
                        </a:rPr>
                        <a:t>Costs/implementation </a:t>
                      </a:r>
                      <a:r>
                        <a:rPr lang="en-CA" sz="1000" dirty="0">
                          <a:effectLst/>
                        </a:rPr>
                        <a:t>time </a:t>
                      </a:r>
                      <a:r>
                        <a:rPr lang="en-CA" sz="1000" dirty="0" smtClean="0">
                          <a:effectLst/>
                        </a:rPr>
                        <a:t>required.</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accent4">
                        <a:lumMod val="20000"/>
                        <a:lumOff val="80000"/>
                      </a:schemeClr>
                    </a:solidFill>
                  </a:tcPr>
                </a:tc>
                <a:tc>
                  <a:txBody>
                    <a:bodyPr/>
                    <a:lstStyle/>
                    <a:p>
                      <a:pPr marL="0" marR="0" lvl="0" indent="0">
                        <a:lnSpc>
                          <a:spcPct val="107000"/>
                        </a:lnSpc>
                        <a:spcBef>
                          <a:spcPts val="0"/>
                        </a:spcBef>
                        <a:spcAft>
                          <a:spcPts val="800"/>
                        </a:spcAft>
                        <a:buFont typeface="Calibri" panose="020F0502020204030204" pitchFamily="34" charset="0"/>
                        <a:buNone/>
                        <a:tabLst>
                          <a:tab pos="120650" algn="l"/>
                        </a:tabLst>
                      </a:pPr>
                      <a:r>
                        <a:rPr lang="en-CA" sz="1000" dirty="0" smtClean="0">
                          <a:effectLst/>
                        </a:rPr>
                        <a:t>Network Security Communication and </a:t>
                      </a:r>
                      <a:r>
                        <a:rPr lang="en-CA" sz="1000" dirty="0">
                          <a:effectLst/>
                        </a:rPr>
                        <a:t>Business Justification </a:t>
                      </a:r>
                      <a:r>
                        <a:rPr lang="en-CA" sz="1000" dirty="0" smtClean="0">
                          <a:effectLst/>
                        </a:rPr>
                        <a:t>Deck.</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accent4">
                        <a:lumMod val="20000"/>
                        <a:lumOff val="80000"/>
                      </a:schemeClr>
                    </a:solidFill>
                  </a:tcPr>
                </a:tc>
                <a:tc>
                  <a:txBody>
                    <a:bodyPr/>
                    <a:lstStyle/>
                    <a:p>
                      <a:pPr marL="0" marR="0">
                        <a:lnSpc>
                          <a:spcPct val="107000"/>
                        </a:lnSpc>
                        <a:spcBef>
                          <a:spcPts val="0"/>
                        </a:spcBef>
                        <a:spcAft>
                          <a:spcPts val="800"/>
                        </a:spcAft>
                      </a:pPr>
                      <a:r>
                        <a:rPr lang="en-CA" sz="1000" dirty="0" smtClean="0">
                          <a:effectLst/>
                        </a:rPr>
                        <a:t>Network Security Communication and </a:t>
                      </a:r>
                      <a:r>
                        <a:rPr lang="en-CA" sz="1000" dirty="0">
                          <a:effectLst/>
                        </a:rPr>
                        <a:t>Business Justification </a:t>
                      </a:r>
                      <a:r>
                        <a:rPr lang="en-CA" sz="1000" dirty="0" smtClean="0">
                          <a:effectLst/>
                        </a:rPr>
                        <a:t>Deck</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accent4">
                        <a:lumMod val="20000"/>
                        <a:lumOff val="80000"/>
                      </a:schemeClr>
                    </a:solidFill>
                  </a:tcPr>
                </a:tc>
                <a:tc>
                  <a:txBody>
                    <a:bodyPr/>
                    <a:lstStyle/>
                    <a:p>
                      <a:pPr marL="0" marR="0">
                        <a:lnSpc>
                          <a:spcPct val="107000"/>
                        </a:lnSpc>
                        <a:spcBef>
                          <a:spcPts val="0"/>
                        </a:spcBef>
                        <a:spcAft>
                          <a:spcPts val="800"/>
                        </a:spcAft>
                      </a:pPr>
                      <a:r>
                        <a:rPr lang="en-CA" sz="1000" dirty="0">
                          <a:effectLst/>
                        </a:rPr>
                        <a:t>Roadmaps go nowhere without buy-in. Successful communication equals approval for your </a:t>
                      </a:r>
                      <a:r>
                        <a:rPr lang="en-CA" sz="1000" dirty="0" smtClean="0">
                          <a:effectLst/>
                        </a:rPr>
                        <a:t>priorities.</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3145" marR="33145" marT="6138" marB="0">
                    <a:solidFill>
                      <a:schemeClr val="accent4">
                        <a:lumMod val="20000"/>
                        <a:lumOff val="80000"/>
                      </a:schemeClr>
                    </a:solidFill>
                  </a:tcPr>
                </a:tc>
              </a:tr>
            </a:tbl>
          </a:graphicData>
        </a:graphic>
      </p:graphicFrame>
      <p:grpSp>
        <p:nvGrpSpPr>
          <p:cNvPr id="6" name="Group 5"/>
          <p:cNvGrpSpPr/>
          <p:nvPr/>
        </p:nvGrpSpPr>
        <p:grpSpPr>
          <a:xfrm>
            <a:off x="0" y="6422955"/>
            <a:ext cx="9144000" cy="437555"/>
            <a:chOff x="0" y="6422955"/>
            <a:chExt cx="9144000" cy="437555"/>
          </a:xfrm>
        </p:grpSpPr>
        <p:pic>
          <p:nvPicPr>
            <p:cNvPr id="7"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566713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1520" y="260648"/>
            <a:ext cx="8625780" cy="864096"/>
          </a:xfrm>
        </p:spPr>
        <p:txBody>
          <a:bodyPr/>
          <a:lstStyle/>
          <a:p>
            <a:r>
              <a:rPr lang="en-CA" dirty="0" smtClean="0"/>
              <a:t>Create a roadmap with what you have; no outside consulting groups are required</a:t>
            </a:r>
            <a:endParaRPr lang="en-CA" dirty="0"/>
          </a:p>
        </p:txBody>
      </p:sp>
      <p:sp>
        <p:nvSpPr>
          <p:cNvPr id="2" name="Pentagon 1"/>
          <p:cNvSpPr/>
          <p:nvPr/>
        </p:nvSpPr>
        <p:spPr>
          <a:xfrm>
            <a:off x="251520" y="1232756"/>
            <a:ext cx="8388932" cy="756084"/>
          </a:xfrm>
          <a:prstGeom prst="homePlat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b="1" dirty="0"/>
              <a:t>Key insight: </a:t>
            </a:r>
            <a:r>
              <a:rPr lang="en-CA" dirty="0"/>
              <a:t>If you get the right people in the </a:t>
            </a:r>
            <a:r>
              <a:rPr lang="en-CA" dirty="0" smtClean="0"/>
              <a:t>room who will work hard, </a:t>
            </a:r>
            <a:r>
              <a:rPr lang="en-CA" dirty="0"/>
              <a:t>this project </a:t>
            </a:r>
            <a:r>
              <a:rPr lang="en-CA" dirty="0" smtClean="0"/>
              <a:t>will not require a </a:t>
            </a:r>
            <a:r>
              <a:rPr lang="en-CA" dirty="0"/>
              <a:t>month to complete – you could finish it in </a:t>
            </a:r>
            <a:r>
              <a:rPr lang="en-CA" b="1" dirty="0"/>
              <a:t>2 days.</a:t>
            </a:r>
          </a:p>
        </p:txBody>
      </p:sp>
      <p:sp>
        <p:nvSpPr>
          <p:cNvPr id="4" name="Rounded Rectangle 3"/>
          <p:cNvSpPr/>
          <p:nvPr/>
        </p:nvSpPr>
        <p:spPr>
          <a:xfrm>
            <a:off x="251520" y="2120659"/>
            <a:ext cx="5539846" cy="499102"/>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What</a:t>
            </a:r>
            <a:r>
              <a:rPr lang="en-CA" sz="1400" b="1" dirty="0">
                <a:solidFill>
                  <a:schemeClr val="tx1"/>
                </a:solidFill>
              </a:rPr>
              <a:t> </a:t>
            </a:r>
            <a:r>
              <a:rPr lang="en-CA" sz="1400" b="1" dirty="0" smtClean="0">
                <a:solidFill>
                  <a:schemeClr val="tx1"/>
                </a:solidFill>
              </a:rPr>
              <a:t>insights and trends are driving this project?</a:t>
            </a:r>
            <a:endParaRPr lang="en-CA" sz="1400" b="1" dirty="0">
              <a:solidFill>
                <a:schemeClr val="tx1"/>
              </a:solidFill>
            </a:endParaRPr>
          </a:p>
        </p:txBody>
      </p:sp>
      <p:sp>
        <p:nvSpPr>
          <p:cNvPr id="3" name="TextBox 2"/>
          <p:cNvSpPr txBox="1"/>
          <p:nvPr/>
        </p:nvSpPr>
        <p:spPr>
          <a:xfrm>
            <a:off x="251520" y="2552707"/>
            <a:ext cx="8136904" cy="1569660"/>
          </a:xfrm>
          <a:prstGeom prst="rect">
            <a:avLst/>
          </a:prstGeom>
          <a:noFill/>
        </p:spPr>
        <p:txBody>
          <a:bodyPr wrap="square" rtlCol="0">
            <a:spAutoFit/>
          </a:bodyPr>
          <a:lstStyle/>
          <a:p>
            <a:pPr marL="285750" indent="-285750" algn="l">
              <a:buFont typeface="Arial" panose="020B0604020202020204" pitchFamily="34" charset="0"/>
              <a:buChar char="•"/>
            </a:pPr>
            <a:r>
              <a:rPr lang="en-CA" sz="1200" dirty="0" smtClean="0"/>
              <a:t>Completing a roadmap proactively instead of reactively (e.g</a:t>
            </a:r>
            <a:r>
              <a:rPr lang="en-CA" sz="1200" dirty="0"/>
              <a:t>.</a:t>
            </a:r>
            <a:r>
              <a:rPr lang="en-CA" sz="1200" dirty="0" smtClean="0"/>
              <a:t> after an incident) keeps stakeholders impressed instead of unhappy.</a:t>
            </a:r>
          </a:p>
          <a:p>
            <a:pPr marL="285750" indent="-285750" algn="l">
              <a:buFont typeface="Arial" panose="020B0604020202020204" pitchFamily="34" charset="0"/>
              <a:buChar char="•"/>
            </a:pPr>
            <a:r>
              <a:rPr lang="en-CA" sz="1200" b="1" dirty="0" smtClean="0"/>
              <a:t>APTs</a:t>
            </a:r>
            <a:r>
              <a:rPr lang="en-CA" sz="1200" dirty="0" smtClean="0"/>
              <a:t> – the threat landscape is more unpredictable than ever. You can’t afford not to plan. </a:t>
            </a:r>
          </a:p>
          <a:p>
            <a:pPr marL="285750" indent="-285750" algn="l">
              <a:buFont typeface="Arial" panose="020B0604020202020204" pitchFamily="34" charset="0"/>
              <a:buChar char="•"/>
            </a:pPr>
            <a:r>
              <a:rPr lang="en-CA" sz="1200" dirty="0" smtClean="0"/>
              <a:t>The increased focus on meeting </a:t>
            </a:r>
            <a:r>
              <a:rPr lang="en-CA" sz="1200" b="1" dirty="0" smtClean="0"/>
              <a:t>compliance regulations </a:t>
            </a:r>
            <a:r>
              <a:rPr lang="en-CA" sz="1200" dirty="0" smtClean="0"/>
              <a:t>due to the unpredictable threat landscape encourages planning.</a:t>
            </a:r>
          </a:p>
          <a:p>
            <a:pPr marL="285750" indent="-285750" algn="l">
              <a:buFont typeface="Arial" panose="020B0604020202020204" pitchFamily="34" charset="0"/>
              <a:buChar char="•"/>
            </a:pPr>
            <a:r>
              <a:rPr lang="en-CA" sz="1200" b="1" dirty="0" smtClean="0"/>
              <a:t>Mobile device landscape </a:t>
            </a:r>
            <a:r>
              <a:rPr lang="en-CA" sz="1200" dirty="0" smtClean="0"/>
              <a:t>– security must be applied </a:t>
            </a:r>
            <a:r>
              <a:rPr lang="en-CA" sz="1200" i="1" dirty="0" smtClean="0"/>
              <a:t>beyond</a:t>
            </a:r>
            <a:r>
              <a:rPr lang="en-CA" sz="1200" dirty="0" smtClean="0"/>
              <a:t> your perimeter, which means you’ll be dealing with different threats.</a:t>
            </a:r>
          </a:p>
          <a:p>
            <a:pPr marL="285750" indent="-285750" algn="l">
              <a:buFont typeface="Arial" panose="020B0604020202020204" pitchFamily="34" charset="0"/>
              <a:buChar char="•"/>
            </a:pPr>
            <a:r>
              <a:rPr lang="en-CA" sz="1200" b="1" dirty="0" smtClean="0"/>
              <a:t>Cloud proliferation </a:t>
            </a:r>
            <a:r>
              <a:rPr lang="en-CA" sz="1200" dirty="0" smtClean="0"/>
              <a:t>–secure end-to-end</a:t>
            </a:r>
            <a:r>
              <a:rPr lang="en-CA" sz="1200" dirty="0"/>
              <a:t>.</a:t>
            </a:r>
            <a:endParaRPr lang="en-CA" sz="1200" dirty="0" smtClean="0"/>
          </a:p>
        </p:txBody>
      </p:sp>
      <p:sp>
        <p:nvSpPr>
          <p:cNvPr id="6" name="Rounded Rectangle 5"/>
          <p:cNvSpPr/>
          <p:nvPr/>
        </p:nvSpPr>
        <p:spPr>
          <a:xfrm>
            <a:off x="251520" y="4154034"/>
            <a:ext cx="4315710" cy="499102"/>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Insights by step</a:t>
            </a:r>
            <a:endParaRPr lang="en-CA" sz="1400" b="1" dirty="0">
              <a:solidFill>
                <a:schemeClr val="tx1"/>
              </a:solidFill>
            </a:endParaRPr>
          </a:p>
        </p:txBody>
      </p:sp>
      <p:sp>
        <p:nvSpPr>
          <p:cNvPr id="5" name="TextBox 4"/>
          <p:cNvSpPr txBox="1"/>
          <p:nvPr/>
        </p:nvSpPr>
        <p:spPr>
          <a:xfrm>
            <a:off x="251520" y="4554994"/>
            <a:ext cx="8589776" cy="1754326"/>
          </a:xfrm>
          <a:prstGeom prst="rect">
            <a:avLst/>
          </a:prstGeom>
          <a:noFill/>
        </p:spPr>
        <p:txBody>
          <a:bodyPr wrap="square" rtlCol="0">
            <a:spAutoFit/>
          </a:bodyPr>
          <a:lstStyle/>
          <a:p>
            <a:pPr marL="285750" indent="-285750" algn="l">
              <a:buFont typeface="Arial" panose="020B0604020202020204" pitchFamily="34" charset="0"/>
              <a:buChar char="•"/>
            </a:pPr>
            <a:r>
              <a:rPr lang="en-CA" sz="1200" b="1" dirty="0"/>
              <a:t>Step 1: Conduct current state analysis</a:t>
            </a:r>
          </a:p>
          <a:p>
            <a:pPr marL="742950" lvl="1" indent="-285750" algn="l">
              <a:buFont typeface="Courier New" panose="02070309020205020404" pitchFamily="49" charset="0"/>
              <a:buChar char="o"/>
            </a:pPr>
            <a:r>
              <a:rPr lang="en-CA" sz="1200" dirty="0"/>
              <a:t>Risk tolerance plays a larger role than you think in where your roadmap will end up.</a:t>
            </a:r>
          </a:p>
          <a:p>
            <a:pPr marL="285750" indent="-285750" algn="l">
              <a:buFont typeface="Arial" panose="020B0604020202020204" pitchFamily="34" charset="0"/>
              <a:buChar char="•"/>
            </a:pPr>
            <a:r>
              <a:rPr lang="en-CA" sz="1200" b="1" dirty="0"/>
              <a:t>Step 2: Establish an organization’s threat landscape</a:t>
            </a:r>
          </a:p>
          <a:p>
            <a:pPr marL="742950" lvl="1" indent="-285750" algn="l">
              <a:buFont typeface="Courier New" panose="02070309020205020404" pitchFamily="49" charset="0"/>
              <a:buChar char="o"/>
            </a:pPr>
            <a:r>
              <a:rPr lang="en-CA" sz="1200" dirty="0"/>
              <a:t>Your present-day </a:t>
            </a:r>
            <a:r>
              <a:rPr lang="en-CA" sz="1200" dirty="0" smtClean="0"/>
              <a:t>threats </a:t>
            </a:r>
            <a:r>
              <a:rPr lang="en-CA" sz="1200" dirty="0"/>
              <a:t>don’t always inform your </a:t>
            </a:r>
            <a:r>
              <a:rPr lang="en-CA" sz="1200" dirty="0" smtClean="0"/>
              <a:t>future; </a:t>
            </a:r>
            <a:r>
              <a:rPr lang="en-CA" sz="1200" dirty="0"/>
              <a:t>be prepared.</a:t>
            </a:r>
          </a:p>
          <a:p>
            <a:pPr marL="285750" indent="-285750" algn="l">
              <a:buFont typeface="Arial" panose="020B0604020202020204" pitchFamily="34" charset="0"/>
              <a:buChar char="•"/>
            </a:pPr>
            <a:r>
              <a:rPr lang="en-CA" sz="1200" b="1" dirty="0"/>
              <a:t>Step 3: Determine roadmap deployment priorities</a:t>
            </a:r>
          </a:p>
          <a:p>
            <a:pPr marL="742950" lvl="1" indent="-285750" algn="l">
              <a:buFont typeface="Courier New" panose="02070309020205020404" pitchFamily="49" charset="0"/>
              <a:buChar char="o"/>
            </a:pPr>
            <a:r>
              <a:rPr lang="en-CA" sz="1200" dirty="0"/>
              <a:t>Your roadmap must be informed not only by what you currently have in </a:t>
            </a:r>
            <a:r>
              <a:rPr lang="en-CA" sz="1200" dirty="0" smtClean="0"/>
              <a:t>place, </a:t>
            </a:r>
            <a:r>
              <a:rPr lang="en-CA" sz="1200" dirty="0"/>
              <a:t>but by </a:t>
            </a:r>
            <a:r>
              <a:rPr lang="en-CA" sz="1200" dirty="0" smtClean="0"/>
              <a:t>your </a:t>
            </a:r>
            <a:r>
              <a:rPr lang="en-CA" sz="1200" dirty="0"/>
              <a:t>business and compliance requirements as well.</a:t>
            </a:r>
          </a:p>
          <a:p>
            <a:pPr marL="285750" indent="-285750" algn="l">
              <a:buFont typeface="Arial" panose="020B0604020202020204" pitchFamily="34" charset="0"/>
              <a:buChar char="•"/>
            </a:pPr>
            <a:r>
              <a:rPr lang="en-CA" sz="1200" b="1" dirty="0"/>
              <a:t>Step 4: Communicate to stakeholders</a:t>
            </a:r>
          </a:p>
          <a:p>
            <a:pPr marL="742950" lvl="1" indent="-285750" algn="l">
              <a:buFont typeface="Courier New" panose="02070309020205020404" pitchFamily="49" charset="0"/>
              <a:buChar char="o"/>
            </a:pPr>
            <a:r>
              <a:rPr lang="en-CA" sz="1200" dirty="0"/>
              <a:t>Buy-in won’t necessarily come easily; </a:t>
            </a:r>
            <a:r>
              <a:rPr lang="en-CA" sz="1200" dirty="0" smtClean="0"/>
              <a:t>you </a:t>
            </a:r>
            <a:r>
              <a:rPr lang="en-CA" sz="1200" dirty="0"/>
              <a:t>need to sell your roadmap using their language</a:t>
            </a:r>
            <a:r>
              <a:rPr lang="en-CA" sz="1200" dirty="0" smtClean="0"/>
              <a:t>. </a:t>
            </a:r>
            <a:endParaRPr lang="en-CA" sz="1200" dirty="0"/>
          </a:p>
        </p:txBody>
      </p:sp>
      <p:grpSp>
        <p:nvGrpSpPr>
          <p:cNvPr id="9" name="Group 8"/>
          <p:cNvGrpSpPr/>
          <p:nvPr/>
        </p:nvGrpSpPr>
        <p:grpSpPr>
          <a:xfrm>
            <a:off x="0" y="6422955"/>
            <a:ext cx="9144000" cy="437555"/>
            <a:chOff x="0" y="6422955"/>
            <a:chExt cx="9144000" cy="437555"/>
          </a:xfrm>
        </p:grpSpPr>
        <p:pic>
          <p:nvPicPr>
            <p:cNvPr id="1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257176" y="1232756"/>
            <a:ext cx="8620124" cy="657225"/>
          </a:xfrm>
        </p:spPr>
        <p:txBody>
          <a:bodyPr/>
          <a:lstStyle/>
          <a:p>
            <a:r>
              <a:rPr lang="en-CA" dirty="0" smtClean="0"/>
              <a:t>The following are mini case studies on what happens when a formal security policy does not exist.  </a:t>
            </a:r>
            <a:endParaRPr lang="en-CA" dirty="0"/>
          </a:p>
        </p:txBody>
      </p:sp>
      <p:sp>
        <p:nvSpPr>
          <p:cNvPr id="3" name="Title 2"/>
          <p:cNvSpPr>
            <a:spLocks noGrp="1"/>
          </p:cNvSpPr>
          <p:nvPr>
            <p:ph type="title"/>
          </p:nvPr>
        </p:nvSpPr>
        <p:spPr>
          <a:xfrm>
            <a:off x="990558" y="260648"/>
            <a:ext cx="7886741" cy="864096"/>
          </a:xfrm>
        </p:spPr>
        <p:txBody>
          <a:bodyPr/>
          <a:lstStyle/>
          <a:p>
            <a:r>
              <a:rPr lang="en-CA" dirty="0" smtClean="0"/>
              <a:t>No plan = more stress, more costs, more attacks</a:t>
            </a:r>
            <a:endParaRPr lang="en-CA" dirty="0"/>
          </a:p>
        </p:txBody>
      </p:sp>
      <p:grpSp>
        <p:nvGrpSpPr>
          <p:cNvPr id="12" name="Group 11"/>
          <p:cNvGrpSpPr/>
          <p:nvPr/>
        </p:nvGrpSpPr>
        <p:grpSpPr>
          <a:xfrm>
            <a:off x="3186680" y="1885094"/>
            <a:ext cx="2788840" cy="4532237"/>
            <a:chOff x="3223320" y="1885094"/>
            <a:chExt cx="2788840" cy="4532237"/>
          </a:xfrm>
        </p:grpSpPr>
        <p:sp>
          <p:nvSpPr>
            <p:cNvPr id="7" name="Round Same Side Corner Rectangle 6"/>
            <p:cNvSpPr/>
            <p:nvPr/>
          </p:nvSpPr>
          <p:spPr>
            <a:xfrm>
              <a:off x="3223320" y="1885094"/>
              <a:ext cx="2788840" cy="567531"/>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r>
                <a:rPr lang="en-US" sz="1200" dirty="0">
                  <a:cs typeface="Tahoma" pitchFamily="34" charset="0"/>
                </a:rPr>
                <a:t>Not Meeting </a:t>
              </a:r>
              <a:r>
                <a:rPr lang="en-US" sz="1200" dirty="0" smtClean="0">
                  <a:cs typeface="Tahoma" pitchFamily="34" charset="0"/>
                </a:rPr>
                <a:t>Business Requirements</a:t>
              </a:r>
              <a:endParaRPr lang="en-US" sz="1200" dirty="0">
                <a:cs typeface="Tahoma" pitchFamily="34" charset="0"/>
              </a:endParaRPr>
            </a:p>
          </p:txBody>
        </p:sp>
        <p:sp>
          <p:nvSpPr>
            <p:cNvPr id="8" name="Rectangle 7"/>
            <p:cNvSpPr/>
            <p:nvPr/>
          </p:nvSpPr>
          <p:spPr>
            <a:xfrm>
              <a:off x="3223320" y="2168860"/>
              <a:ext cx="2788840" cy="424847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l">
                <a:defRPr/>
              </a:pPr>
              <a:r>
                <a:rPr lang="en-US" sz="1200" dirty="0" smtClean="0">
                  <a:solidFill>
                    <a:schemeClr val="tx1"/>
                  </a:solidFill>
                  <a:cs typeface="Tahoma" pitchFamily="34" charset="0"/>
                </a:rPr>
                <a:t>Neglecting </a:t>
              </a:r>
              <a:r>
                <a:rPr lang="en-US" sz="1200" dirty="0">
                  <a:solidFill>
                    <a:schemeClr val="tx1"/>
                  </a:solidFill>
                  <a:cs typeface="Tahoma" pitchFamily="34" charset="0"/>
                </a:rPr>
                <a:t>to formally establish what the </a:t>
              </a:r>
              <a:r>
                <a:rPr lang="en-US" sz="1200" dirty="0" smtClean="0">
                  <a:solidFill>
                    <a:schemeClr val="tx1"/>
                  </a:solidFill>
                  <a:cs typeface="Tahoma" pitchFamily="34" charset="0"/>
                </a:rPr>
                <a:t>business’ </a:t>
              </a:r>
              <a:r>
                <a:rPr lang="en-US" sz="1200" dirty="0">
                  <a:solidFill>
                    <a:schemeClr val="tx1"/>
                  </a:solidFill>
                  <a:cs typeface="Tahoma" pitchFamily="34" charset="0"/>
                </a:rPr>
                <a:t>security requirements are can result in failing to appropriately serve and protect the business. This can be costly in the long </a:t>
              </a:r>
              <a:r>
                <a:rPr lang="en-US" sz="1200" dirty="0" smtClean="0">
                  <a:solidFill>
                    <a:schemeClr val="tx1"/>
                  </a:solidFill>
                  <a:cs typeface="Tahoma" pitchFamily="34" charset="0"/>
                </a:rPr>
                <a:t>run</a:t>
              </a:r>
              <a:r>
                <a:rPr lang="en-US" sz="1200" dirty="0">
                  <a:solidFill>
                    <a:schemeClr val="tx1"/>
                  </a:solidFill>
                  <a:cs typeface="Tahoma" pitchFamily="34" charset="0"/>
                </a:rPr>
                <a:t>.</a:t>
              </a:r>
            </a:p>
            <a:p>
              <a:pPr algn="l">
                <a:defRPr/>
              </a:pPr>
              <a:r>
                <a:rPr lang="en-US" sz="1200" b="1" dirty="0">
                  <a:solidFill>
                    <a:schemeClr val="tx1"/>
                  </a:solidFill>
                  <a:cs typeface="Tahoma" pitchFamily="34" charset="0"/>
                </a:rPr>
                <a:t>Example:</a:t>
              </a:r>
              <a:r>
                <a:rPr lang="en-US" sz="1200" dirty="0">
                  <a:solidFill>
                    <a:schemeClr val="tx1"/>
                  </a:solidFill>
                  <a:cs typeface="Tahoma" pitchFamily="34" charset="0"/>
                </a:rPr>
                <a:t> A sales organization that had plans to move to online </a:t>
              </a:r>
              <a:r>
                <a:rPr lang="en-US" sz="1200" dirty="0" smtClean="0">
                  <a:solidFill>
                    <a:schemeClr val="tx1"/>
                  </a:solidFill>
                  <a:cs typeface="Tahoma" pitchFamily="34" charset="0"/>
                </a:rPr>
                <a:t>sales </a:t>
              </a:r>
              <a:r>
                <a:rPr lang="en-US" sz="1200" dirty="0">
                  <a:solidFill>
                    <a:schemeClr val="tx1"/>
                  </a:solidFill>
                  <a:cs typeface="Tahoma" pitchFamily="34" charset="0"/>
                </a:rPr>
                <a:t>never conveyed </a:t>
              </a:r>
              <a:r>
                <a:rPr lang="en-US" sz="1200" dirty="0" smtClean="0">
                  <a:solidFill>
                    <a:schemeClr val="tx1"/>
                  </a:solidFill>
                  <a:cs typeface="Tahoma" pitchFamily="34" charset="0"/>
                </a:rPr>
                <a:t>these plans </a:t>
              </a:r>
              <a:r>
                <a:rPr lang="en-US" sz="1200" dirty="0">
                  <a:solidFill>
                    <a:schemeClr val="tx1"/>
                  </a:solidFill>
                  <a:cs typeface="Tahoma" pitchFamily="34" charset="0"/>
                </a:rPr>
                <a:t>to </a:t>
              </a:r>
              <a:r>
                <a:rPr lang="en-US" sz="1200" dirty="0" smtClean="0">
                  <a:solidFill>
                    <a:schemeClr val="tx1"/>
                  </a:solidFill>
                  <a:cs typeface="Tahoma" pitchFamily="34" charset="0"/>
                </a:rPr>
                <a:t>IT. Similarly, IT </a:t>
              </a:r>
              <a:r>
                <a:rPr lang="en-US" sz="1200" dirty="0">
                  <a:solidFill>
                    <a:schemeClr val="tx1"/>
                  </a:solidFill>
                  <a:cs typeface="Tahoma" pitchFamily="34" charset="0"/>
                </a:rPr>
                <a:t>never asked what the </a:t>
              </a:r>
              <a:r>
                <a:rPr lang="en-US" sz="1200" dirty="0" smtClean="0">
                  <a:solidFill>
                    <a:schemeClr val="tx1"/>
                  </a:solidFill>
                  <a:cs typeface="Tahoma" pitchFamily="34" charset="0"/>
                </a:rPr>
                <a:t>business’ </a:t>
              </a:r>
              <a:r>
                <a:rPr lang="en-US" sz="1200" dirty="0">
                  <a:solidFill>
                    <a:schemeClr val="tx1"/>
                  </a:solidFill>
                  <a:cs typeface="Tahoma" pitchFamily="34" charset="0"/>
                </a:rPr>
                <a:t>plans were as they never went through the IT Security Planning process. The organization’s Security Network Architecture </a:t>
              </a:r>
              <a:r>
                <a:rPr lang="en-US" sz="1200" dirty="0" smtClean="0">
                  <a:solidFill>
                    <a:schemeClr val="tx1"/>
                  </a:solidFill>
                  <a:cs typeface="Tahoma" pitchFamily="34" charset="0"/>
                </a:rPr>
                <a:t>supported </a:t>
              </a:r>
              <a:r>
                <a:rPr lang="en-US" sz="1200" dirty="0">
                  <a:solidFill>
                    <a:schemeClr val="tx1"/>
                  </a:solidFill>
                  <a:cs typeface="Tahoma" pitchFamily="34" charset="0"/>
                </a:rPr>
                <a:t>the “old” requirements but not the new </a:t>
              </a:r>
              <a:r>
                <a:rPr lang="en-US" sz="1200" dirty="0" smtClean="0">
                  <a:solidFill>
                    <a:schemeClr val="tx1"/>
                  </a:solidFill>
                  <a:cs typeface="Tahoma" pitchFamily="34" charset="0"/>
                </a:rPr>
                <a:t>direction. </a:t>
              </a:r>
              <a:r>
                <a:rPr lang="en-US" sz="1200" dirty="0">
                  <a:solidFill>
                    <a:schemeClr val="tx1"/>
                  </a:solidFill>
                  <a:cs typeface="Tahoma" pitchFamily="34" charset="0"/>
                </a:rPr>
                <a:t>When the new direction was communicated, IT was unprepared to support the needs of the company</a:t>
              </a:r>
              <a:r>
                <a:rPr lang="en-US" sz="1200" dirty="0" smtClean="0">
                  <a:solidFill>
                    <a:schemeClr val="tx1"/>
                  </a:solidFill>
                  <a:cs typeface="Tahoma" pitchFamily="34" charset="0"/>
                </a:rPr>
                <a:t>. In the end, </a:t>
              </a:r>
              <a:r>
                <a:rPr lang="en-US" sz="1200" dirty="0">
                  <a:solidFill>
                    <a:schemeClr val="tx1"/>
                  </a:solidFill>
                  <a:cs typeface="Tahoma" pitchFamily="34" charset="0"/>
                </a:rPr>
                <a:t>IT needed to delay the business’ move to online sales while they changed the gateway security infrastructure.</a:t>
              </a:r>
            </a:p>
          </p:txBody>
        </p:sp>
      </p:grpSp>
      <p:grpSp>
        <p:nvGrpSpPr>
          <p:cNvPr id="14" name="Group 13"/>
          <p:cNvGrpSpPr/>
          <p:nvPr/>
        </p:nvGrpSpPr>
        <p:grpSpPr>
          <a:xfrm>
            <a:off x="341726" y="1889981"/>
            <a:ext cx="2674244" cy="4527351"/>
            <a:chOff x="395535" y="1889981"/>
            <a:chExt cx="2674244" cy="4527351"/>
          </a:xfrm>
        </p:grpSpPr>
        <p:sp>
          <p:nvSpPr>
            <p:cNvPr id="5" name="Round Same Side Corner Rectangle 4"/>
            <p:cNvSpPr/>
            <p:nvPr/>
          </p:nvSpPr>
          <p:spPr>
            <a:xfrm>
              <a:off x="395535" y="1889981"/>
              <a:ext cx="2674243" cy="566911"/>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r>
                <a:rPr lang="en-US" sz="1200" dirty="0">
                  <a:cs typeface="Tahoma" pitchFamily="34" charset="0"/>
                </a:rPr>
                <a:t>Security Gaps</a:t>
              </a:r>
            </a:p>
          </p:txBody>
        </p:sp>
        <p:sp>
          <p:nvSpPr>
            <p:cNvPr id="6" name="Rectangle 5"/>
            <p:cNvSpPr/>
            <p:nvPr/>
          </p:nvSpPr>
          <p:spPr>
            <a:xfrm>
              <a:off x="395536" y="2168860"/>
              <a:ext cx="2674243" cy="42484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l">
                <a:defRPr/>
              </a:pPr>
              <a:r>
                <a:rPr lang="en-US" sz="1200" dirty="0" smtClean="0">
                  <a:solidFill>
                    <a:schemeClr val="tx1"/>
                  </a:solidFill>
                  <a:cs typeface="Tahoma" pitchFamily="34" charset="0"/>
                </a:rPr>
                <a:t>Informal</a:t>
              </a:r>
              <a:r>
                <a:rPr lang="en-US" sz="1200" dirty="0">
                  <a:solidFill>
                    <a:schemeClr val="tx1"/>
                  </a:solidFill>
                  <a:cs typeface="Tahoma" pitchFamily="34" charset="0"/>
                </a:rPr>
                <a:t>, ad-hoc security planning results in security gaps as the organization fails to implement the right tools in the right order to maximize security</a:t>
              </a:r>
              <a:r>
                <a:rPr lang="en-US" sz="1200" dirty="0" smtClean="0">
                  <a:solidFill>
                    <a:schemeClr val="tx1"/>
                  </a:solidFill>
                  <a:cs typeface="Tahoma" pitchFamily="34" charset="0"/>
                </a:rPr>
                <a:t>.</a:t>
              </a:r>
              <a:endParaRPr lang="en-US" sz="1200" dirty="0">
                <a:solidFill>
                  <a:schemeClr val="tx1"/>
                </a:solidFill>
                <a:cs typeface="Tahoma" pitchFamily="34" charset="0"/>
              </a:endParaRPr>
            </a:p>
            <a:p>
              <a:pPr algn="l">
                <a:defRPr/>
              </a:pPr>
              <a:r>
                <a:rPr lang="en-US" sz="1200" b="1" dirty="0">
                  <a:solidFill>
                    <a:schemeClr val="tx1"/>
                  </a:solidFill>
                  <a:cs typeface="Tahoma" pitchFamily="34" charset="0"/>
                </a:rPr>
                <a:t>Example:</a:t>
              </a:r>
              <a:r>
                <a:rPr lang="en-US" sz="1200" dirty="0">
                  <a:solidFill>
                    <a:schemeClr val="tx1"/>
                  </a:solidFill>
                  <a:cs typeface="Tahoma" pitchFamily="34" charset="0"/>
                </a:rPr>
                <a:t> An organization that had recently purchased a Unified Threat Management solution that included gateway anti-malware </a:t>
              </a:r>
              <a:r>
                <a:rPr lang="en-US" sz="1200" dirty="0" smtClean="0">
                  <a:solidFill>
                    <a:schemeClr val="tx1"/>
                  </a:solidFill>
                  <a:cs typeface="Tahoma" pitchFamily="34" charset="0"/>
                </a:rPr>
                <a:t>protection, </a:t>
              </a:r>
              <a:r>
                <a:rPr lang="en-US" sz="1200" dirty="0">
                  <a:solidFill>
                    <a:schemeClr val="tx1"/>
                  </a:solidFill>
                  <a:cs typeface="Tahoma" pitchFamily="34" charset="0"/>
                </a:rPr>
                <a:t>decided that endpoint anti-malware was no longer necessary. When one of </a:t>
              </a:r>
              <a:r>
                <a:rPr lang="en-US" sz="1200" dirty="0" smtClean="0">
                  <a:solidFill>
                    <a:schemeClr val="tx1"/>
                  </a:solidFill>
                  <a:cs typeface="Tahoma" pitchFamily="34" charset="0"/>
                </a:rPr>
                <a:t>its </a:t>
              </a:r>
              <a:r>
                <a:rPr lang="en-US" sz="1200" dirty="0">
                  <a:solidFill>
                    <a:schemeClr val="tx1"/>
                  </a:solidFill>
                  <a:cs typeface="Tahoma" pitchFamily="34" charset="0"/>
                </a:rPr>
                <a:t>remote </a:t>
              </a:r>
              <a:r>
                <a:rPr lang="en-US" sz="1200" dirty="0" smtClean="0">
                  <a:solidFill>
                    <a:schemeClr val="tx1"/>
                  </a:solidFill>
                  <a:cs typeface="Tahoma" pitchFamily="34" charset="0"/>
                </a:rPr>
                <a:t>employees </a:t>
              </a:r>
              <a:r>
                <a:rPr lang="en-US" sz="1200" dirty="0">
                  <a:solidFill>
                    <a:schemeClr val="tx1"/>
                  </a:solidFill>
                  <a:cs typeface="Tahoma" pitchFamily="34" charset="0"/>
                </a:rPr>
                <a:t>who had been disconnected from the </a:t>
              </a:r>
              <a:r>
                <a:rPr lang="en-US" sz="1200" dirty="0" smtClean="0">
                  <a:solidFill>
                    <a:schemeClr val="tx1"/>
                  </a:solidFill>
                  <a:cs typeface="Tahoma" pitchFamily="34" charset="0"/>
                </a:rPr>
                <a:t>network </a:t>
              </a:r>
              <a:r>
                <a:rPr lang="en-US" sz="1200" dirty="0">
                  <a:solidFill>
                    <a:schemeClr val="tx1"/>
                  </a:solidFill>
                  <a:cs typeface="Tahoma" pitchFamily="34" charset="0"/>
                </a:rPr>
                <a:t>connected to it with his infected laptop, a virus ran rampant through the network </a:t>
              </a:r>
              <a:r>
                <a:rPr lang="en-US" sz="1200" dirty="0" smtClean="0">
                  <a:solidFill>
                    <a:schemeClr val="tx1"/>
                  </a:solidFill>
                  <a:cs typeface="Tahoma" pitchFamily="34" charset="0"/>
                </a:rPr>
                <a:t>because </a:t>
              </a:r>
              <a:r>
                <a:rPr lang="en-US" sz="1200" dirty="0">
                  <a:solidFill>
                    <a:schemeClr val="tx1"/>
                  </a:solidFill>
                  <a:cs typeface="Tahoma" pitchFamily="34" charset="0"/>
                </a:rPr>
                <a:t>the endpoints </a:t>
              </a:r>
              <a:r>
                <a:rPr lang="en-US" sz="1200" dirty="0" smtClean="0">
                  <a:solidFill>
                    <a:schemeClr val="tx1"/>
                  </a:solidFill>
                  <a:cs typeface="Tahoma" pitchFamily="34" charset="0"/>
                </a:rPr>
                <a:t>were </a:t>
              </a:r>
              <a:r>
                <a:rPr lang="en-US" sz="1200" dirty="0">
                  <a:solidFill>
                    <a:schemeClr val="tx1"/>
                  </a:solidFill>
                  <a:cs typeface="Tahoma" pitchFamily="34" charset="0"/>
                </a:rPr>
                <a:t>unprotected. With proper </a:t>
              </a:r>
              <a:r>
                <a:rPr lang="en-US" sz="1200" dirty="0" smtClean="0">
                  <a:solidFill>
                    <a:schemeClr val="tx1"/>
                  </a:solidFill>
                  <a:cs typeface="Tahoma" pitchFamily="34" charset="0"/>
                </a:rPr>
                <a:t>planning, </a:t>
              </a:r>
              <a:r>
                <a:rPr lang="en-US" sz="1200" dirty="0">
                  <a:solidFill>
                    <a:schemeClr val="tx1"/>
                  </a:solidFill>
                  <a:cs typeface="Tahoma" pitchFamily="34" charset="0"/>
                </a:rPr>
                <a:t>the organization would have </a:t>
              </a:r>
              <a:r>
                <a:rPr lang="en-US" sz="1200" dirty="0" smtClean="0">
                  <a:solidFill>
                    <a:schemeClr val="tx1"/>
                  </a:solidFill>
                  <a:cs typeface="Tahoma" pitchFamily="34" charset="0"/>
                </a:rPr>
                <a:t>been able to consider </a:t>
              </a:r>
              <a:r>
                <a:rPr lang="en-US" sz="1200" dirty="0">
                  <a:solidFill>
                    <a:schemeClr val="tx1"/>
                  </a:solidFill>
                  <a:cs typeface="Tahoma" pitchFamily="34" charset="0"/>
                </a:rPr>
                <a:t>the risks that remote workers </a:t>
              </a:r>
              <a:r>
                <a:rPr lang="en-US" sz="1200" dirty="0" smtClean="0">
                  <a:solidFill>
                    <a:schemeClr val="tx1"/>
                  </a:solidFill>
                  <a:cs typeface="Tahoma" pitchFamily="34" charset="0"/>
                </a:rPr>
                <a:t>present </a:t>
              </a:r>
              <a:r>
                <a:rPr lang="en-US" sz="1200" dirty="0">
                  <a:solidFill>
                    <a:schemeClr val="tx1"/>
                  </a:solidFill>
                  <a:cs typeface="Tahoma" pitchFamily="34" charset="0"/>
                </a:rPr>
                <a:t>and would </a:t>
              </a:r>
              <a:r>
                <a:rPr lang="en-US" sz="1200" dirty="0" smtClean="0">
                  <a:solidFill>
                    <a:schemeClr val="tx1"/>
                  </a:solidFill>
                  <a:cs typeface="Tahoma" pitchFamily="34" charset="0"/>
                </a:rPr>
                <a:t>have been </a:t>
              </a:r>
              <a:r>
                <a:rPr lang="en-US" sz="1200" dirty="0">
                  <a:solidFill>
                    <a:schemeClr val="tx1"/>
                  </a:solidFill>
                  <a:cs typeface="Tahoma" pitchFamily="34" charset="0"/>
                </a:rPr>
                <a:t>required to take the necessary steps to mitigate these.</a:t>
              </a:r>
            </a:p>
          </p:txBody>
        </p:sp>
      </p:grpSp>
      <p:grpSp>
        <p:nvGrpSpPr>
          <p:cNvPr id="13" name="Group 12"/>
          <p:cNvGrpSpPr/>
          <p:nvPr/>
        </p:nvGrpSpPr>
        <p:grpSpPr>
          <a:xfrm>
            <a:off x="6146229" y="1889361"/>
            <a:ext cx="2674243" cy="4527970"/>
            <a:chOff x="6200038" y="1889361"/>
            <a:chExt cx="2674243" cy="4527970"/>
          </a:xfrm>
        </p:grpSpPr>
        <p:sp>
          <p:nvSpPr>
            <p:cNvPr id="9" name="Round Same Side Corner Rectangle 8"/>
            <p:cNvSpPr/>
            <p:nvPr/>
          </p:nvSpPr>
          <p:spPr>
            <a:xfrm>
              <a:off x="6200038" y="1889361"/>
              <a:ext cx="2674243" cy="567531"/>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r>
                <a:rPr lang="en-US" sz="1200" dirty="0">
                  <a:cs typeface="Tahoma" pitchFamily="34" charset="0"/>
                </a:rPr>
                <a:t>Inappropriate Tools in Place</a:t>
              </a:r>
            </a:p>
          </p:txBody>
        </p:sp>
        <p:sp>
          <p:nvSpPr>
            <p:cNvPr id="10" name="Rectangle 9"/>
            <p:cNvSpPr/>
            <p:nvPr/>
          </p:nvSpPr>
          <p:spPr>
            <a:xfrm>
              <a:off x="6200038" y="2168860"/>
              <a:ext cx="2674243" cy="424847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l">
                <a:defRPr/>
              </a:pPr>
              <a:r>
                <a:rPr lang="en-US" sz="1200" dirty="0" smtClean="0">
                  <a:solidFill>
                    <a:schemeClr val="tx1"/>
                  </a:solidFill>
                  <a:cs typeface="Tahoma" pitchFamily="34" charset="0"/>
                </a:rPr>
                <a:t>Info-Tech </a:t>
              </a:r>
              <a:r>
                <a:rPr lang="en-US" sz="1200" dirty="0">
                  <a:solidFill>
                    <a:schemeClr val="tx1"/>
                  </a:solidFill>
                  <a:cs typeface="Tahoma" pitchFamily="34" charset="0"/>
                </a:rPr>
                <a:t>research shows that companies with no formal IT Security Plan in place show significant </a:t>
              </a:r>
              <a:r>
                <a:rPr lang="en-US" sz="1200" dirty="0" smtClean="0">
                  <a:solidFill>
                    <a:schemeClr val="tx1"/>
                  </a:solidFill>
                  <a:cs typeface="Tahoma" pitchFamily="34" charset="0"/>
                </a:rPr>
                <a:t>random selection </a:t>
              </a:r>
              <a:r>
                <a:rPr lang="en-US" sz="1200" dirty="0">
                  <a:solidFill>
                    <a:schemeClr val="tx1"/>
                  </a:solidFill>
                  <a:cs typeface="Tahoma" pitchFamily="34" charset="0"/>
                </a:rPr>
                <a:t>in the tools they </a:t>
              </a:r>
              <a:r>
                <a:rPr lang="en-US" sz="1200" dirty="0" smtClean="0">
                  <a:solidFill>
                    <a:schemeClr val="tx1"/>
                  </a:solidFill>
                  <a:cs typeface="Tahoma" pitchFamily="34" charset="0"/>
                </a:rPr>
                <a:t>choose </a:t>
              </a:r>
              <a:r>
                <a:rPr lang="en-US" sz="1200" dirty="0">
                  <a:solidFill>
                    <a:schemeClr val="tx1"/>
                  </a:solidFill>
                  <a:cs typeface="Tahoma" pitchFamily="34" charset="0"/>
                </a:rPr>
                <a:t>and the order in which these are </a:t>
              </a:r>
              <a:r>
                <a:rPr lang="en-US" sz="1200" dirty="0" smtClean="0">
                  <a:solidFill>
                    <a:schemeClr val="tx1"/>
                  </a:solidFill>
                  <a:cs typeface="Tahoma" pitchFamily="34" charset="0"/>
                </a:rPr>
                <a:t>implemented</a:t>
              </a:r>
              <a:r>
                <a:rPr lang="en-US" sz="1200" dirty="0">
                  <a:solidFill>
                    <a:schemeClr val="tx1"/>
                  </a:solidFill>
                  <a:cs typeface="Tahoma" pitchFamily="34" charset="0"/>
                </a:rPr>
                <a:t>.</a:t>
              </a:r>
            </a:p>
            <a:p>
              <a:pPr algn="l">
                <a:defRPr/>
              </a:pPr>
              <a:r>
                <a:rPr lang="en-US" sz="1200" b="1" dirty="0">
                  <a:solidFill>
                    <a:schemeClr val="tx1"/>
                  </a:solidFill>
                  <a:cs typeface="Tahoma" pitchFamily="34" charset="0"/>
                </a:rPr>
                <a:t>Example:</a:t>
              </a:r>
              <a:r>
                <a:rPr lang="en-US" sz="1200" dirty="0">
                  <a:solidFill>
                    <a:schemeClr val="tx1"/>
                  </a:solidFill>
                  <a:cs typeface="Tahoma" pitchFamily="34" charset="0"/>
                </a:rPr>
                <a:t> A financial organization that needs to meet specific compliance requirements purchased Content Filtering and Data Leakage Protection systems after implementing baseline </a:t>
              </a:r>
              <a:r>
                <a:rPr lang="en-US" sz="1200" dirty="0" smtClean="0">
                  <a:solidFill>
                    <a:schemeClr val="tx1"/>
                  </a:solidFill>
                  <a:cs typeface="Tahoma" pitchFamily="34" charset="0"/>
                </a:rPr>
                <a:t>tools. Instead, it </a:t>
              </a:r>
              <a:r>
                <a:rPr lang="en-US" sz="1200" dirty="0">
                  <a:solidFill>
                    <a:schemeClr val="tx1"/>
                  </a:solidFill>
                  <a:cs typeface="Tahoma" pitchFamily="34" charset="0"/>
                </a:rPr>
                <a:t>should have implemented a Management </a:t>
              </a:r>
              <a:r>
                <a:rPr lang="en-US" sz="1200" dirty="0" smtClean="0">
                  <a:solidFill>
                    <a:schemeClr val="tx1"/>
                  </a:solidFill>
                  <a:cs typeface="Tahoma" pitchFamily="34" charset="0"/>
                </a:rPr>
                <a:t>System </a:t>
              </a:r>
              <a:r>
                <a:rPr lang="en-US" sz="1200" dirty="0">
                  <a:solidFill>
                    <a:schemeClr val="tx1"/>
                  </a:solidFill>
                  <a:cs typeface="Tahoma" pitchFamily="34" charset="0"/>
                </a:rPr>
                <a:t>to monitor all of the tools </a:t>
              </a:r>
              <a:r>
                <a:rPr lang="en-US" sz="1200" dirty="0" smtClean="0">
                  <a:solidFill>
                    <a:schemeClr val="tx1"/>
                  </a:solidFill>
                  <a:cs typeface="Tahoma" pitchFamily="34" charset="0"/>
                </a:rPr>
                <a:t>it </a:t>
              </a:r>
              <a:r>
                <a:rPr lang="en-US" sz="1200" dirty="0">
                  <a:solidFill>
                    <a:schemeClr val="tx1"/>
                  </a:solidFill>
                  <a:cs typeface="Tahoma" pitchFamily="34" charset="0"/>
                </a:rPr>
                <a:t>already had in place. </a:t>
              </a:r>
              <a:r>
                <a:rPr lang="en-US" sz="1200" dirty="0" smtClean="0">
                  <a:solidFill>
                    <a:schemeClr val="tx1"/>
                  </a:solidFill>
                  <a:cs typeface="Tahoma" pitchFamily="34" charset="0"/>
                </a:rPr>
                <a:t>The </a:t>
              </a:r>
              <a:r>
                <a:rPr lang="en-US" sz="1200" dirty="0">
                  <a:solidFill>
                    <a:schemeClr val="tx1"/>
                  </a:solidFill>
                  <a:cs typeface="Tahoma" pitchFamily="34" charset="0"/>
                </a:rPr>
                <a:t>high cost of the Management System caused </a:t>
              </a:r>
              <a:r>
                <a:rPr lang="en-US" sz="1200" dirty="0" smtClean="0">
                  <a:solidFill>
                    <a:schemeClr val="tx1"/>
                  </a:solidFill>
                  <a:cs typeface="Tahoma" pitchFamily="34" charset="0"/>
                </a:rPr>
                <a:t>the organization </a:t>
              </a:r>
              <a:r>
                <a:rPr lang="en-US" sz="1200" dirty="0">
                  <a:solidFill>
                    <a:schemeClr val="tx1"/>
                  </a:solidFill>
                  <a:cs typeface="Tahoma" pitchFamily="34" charset="0"/>
                </a:rPr>
                <a:t>to look for cheaper tools first. This misalignment resulted in </a:t>
              </a:r>
              <a:r>
                <a:rPr lang="en-US" sz="1200" dirty="0" smtClean="0">
                  <a:solidFill>
                    <a:schemeClr val="tx1"/>
                  </a:solidFill>
                  <a:cs typeface="Tahoma" pitchFamily="34" charset="0"/>
                </a:rPr>
                <a:t>its </a:t>
              </a:r>
              <a:r>
                <a:rPr lang="en-US" sz="1200" dirty="0">
                  <a:solidFill>
                    <a:schemeClr val="tx1"/>
                  </a:solidFill>
                  <a:cs typeface="Tahoma" pitchFamily="34" charset="0"/>
                </a:rPr>
                <a:t>failing to provide conclusive reporting for security auditing purposes.</a:t>
              </a:r>
            </a:p>
          </p:txBody>
        </p:sp>
      </p:grpSp>
      <p:pic>
        <p:nvPicPr>
          <p:cNvPr id="15" name="Picture 14" descr="case_study.wmf"/>
          <p:cNvPicPr>
            <a:picLocks noChangeAspect="1"/>
          </p:cNvPicPr>
          <p:nvPr/>
        </p:nvPicPr>
        <p:blipFill>
          <a:blip r:embed="rId3" cstate="print"/>
          <a:stretch>
            <a:fillRect/>
          </a:stretch>
        </p:blipFill>
        <p:spPr>
          <a:xfrm>
            <a:off x="257176" y="288249"/>
            <a:ext cx="733383" cy="805067"/>
          </a:xfrm>
          <a:prstGeom prst="rect">
            <a:avLst/>
          </a:prstGeom>
        </p:spPr>
      </p:pic>
      <p:grpSp>
        <p:nvGrpSpPr>
          <p:cNvPr id="17" name="Group 16"/>
          <p:cNvGrpSpPr/>
          <p:nvPr/>
        </p:nvGrpSpPr>
        <p:grpSpPr>
          <a:xfrm>
            <a:off x="0" y="6422955"/>
            <a:ext cx="9144000" cy="437555"/>
            <a:chOff x="0" y="6422955"/>
            <a:chExt cx="9144000" cy="437555"/>
          </a:xfrm>
        </p:grpSpPr>
        <p:pic>
          <p:nvPicPr>
            <p:cNvPr id="18"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003492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01205" y="2528913"/>
            <a:ext cx="3919267" cy="214543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616116" y="4609581"/>
            <a:ext cx="2700300" cy="1015663"/>
          </a:xfrm>
          <a:prstGeom prst="rect">
            <a:avLst/>
          </a:prstGeom>
          <a:noFill/>
        </p:spPr>
        <p:txBody>
          <a:bodyPr wrap="square" rtlCol="0">
            <a:spAutoFit/>
          </a:bodyPr>
          <a:lstStyle/>
          <a:p>
            <a:r>
              <a:rPr lang="en-CA" sz="1200" b="1" dirty="0" smtClean="0"/>
              <a:t>You are here. </a:t>
            </a:r>
            <a:r>
              <a:rPr lang="en-CA" sz="1200" dirty="0" smtClean="0"/>
              <a:t>Probably because business has requested a plan (it has read the news</a:t>
            </a:r>
            <a:r>
              <a:rPr lang="en-CA" sz="1200" dirty="0"/>
              <a:t> </a:t>
            </a:r>
            <a:r>
              <a:rPr lang="en-CA" sz="1200" dirty="0" smtClean="0"/>
              <a:t>and knows the costs), or you’re ready to pay more attention to your security plans.</a:t>
            </a:r>
            <a:endParaRPr lang="en-CA" sz="1200" dirty="0"/>
          </a:p>
        </p:txBody>
      </p:sp>
      <p:sp>
        <p:nvSpPr>
          <p:cNvPr id="5" name="Text Placeholder 4"/>
          <p:cNvSpPr>
            <a:spLocks noGrp="1"/>
          </p:cNvSpPr>
          <p:nvPr>
            <p:ph type="body" sz="quarter" idx="19"/>
          </p:nvPr>
        </p:nvSpPr>
        <p:spPr>
          <a:xfrm>
            <a:off x="249302" y="1232756"/>
            <a:ext cx="8620124" cy="657225"/>
          </a:xfrm>
        </p:spPr>
        <p:txBody>
          <a:bodyPr/>
          <a:lstStyle/>
          <a:p>
            <a:r>
              <a:rPr lang="en-CA" dirty="0" smtClean="0"/>
              <a:t>If you’ve suffered an incident, or you simply have no plan – you need this blueprint. You can’t afford to keep firefighting. </a:t>
            </a:r>
            <a:endParaRPr lang="en-CA" dirty="0"/>
          </a:p>
        </p:txBody>
      </p:sp>
      <p:sp>
        <p:nvSpPr>
          <p:cNvPr id="2" name="Title 1"/>
          <p:cNvSpPr>
            <a:spLocks noGrp="1"/>
          </p:cNvSpPr>
          <p:nvPr>
            <p:ph type="title"/>
          </p:nvPr>
        </p:nvSpPr>
        <p:spPr>
          <a:xfrm>
            <a:off x="249302" y="260648"/>
            <a:ext cx="8625780" cy="864096"/>
          </a:xfrm>
        </p:spPr>
        <p:txBody>
          <a:bodyPr/>
          <a:lstStyle/>
          <a:p>
            <a:r>
              <a:rPr lang="en-CA" dirty="0" smtClean="0"/>
              <a:t>You can’t afford </a:t>
            </a:r>
            <a:r>
              <a:rPr lang="en-CA" i="1" dirty="0" smtClean="0"/>
              <a:t>not</a:t>
            </a:r>
            <a:r>
              <a:rPr lang="en-CA" dirty="0" smtClean="0"/>
              <a:t> to have a plan </a:t>
            </a:r>
            <a:endParaRPr lang="en-CA" dirty="0"/>
          </a:p>
        </p:txBody>
      </p:sp>
      <p:sp>
        <p:nvSpPr>
          <p:cNvPr id="4" name="Text Placeholder 3"/>
          <p:cNvSpPr>
            <a:spLocks noGrp="1"/>
          </p:cNvSpPr>
          <p:nvPr>
            <p:ph type="body" sz="quarter" idx="16"/>
          </p:nvPr>
        </p:nvSpPr>
        <p:spPr>
          <a:xfrm>
            <a:off x="249302" y="1892896"/>
            <a:ext cx="4790750" cy="4313785"/>
          </a:xfrm>
        </p:spPr>
        <p:txBody>
          <a:bodyPr/>
          <a:lstStyle/>
          <a:p>
            <a:pPr>
              <a:buSzPct val="100000"/>
            </a:pPr>
            <a:r>
              <a:rPr lang="en-CA" dirty="0" smtClean="0"/>
              <a:t>Having a roadmap means realistically anticipating current issues and potential incidents based on where IT and the business currently is and where it wants to go.</a:t>
            </a:r>
          </a:p>
          <a:p>
            <a:pPr>
              <a:buSzPct val="100000"/>
            </a:pPr>
            <a:r>
              <a:rPr lang="en-CA" dirty="0" smtClean="0"/>
              <a:t>This is not an IT-exclusive process; it must reflect business requirements as well. If business wants to become more mobile, a roadmap will help IT plan for that move appropriately instead of creating an ineffective piecemeal plan when it creeps up on them.</a:t>
            </a:r>
          </a:p>
          <a:p>
            <a:pPr>
              <a:buSzPct val="100000"/>
            </a:pPr>
            <a:r>
              <a:rPr lang="en-CA" dirty="0" smtClean="0"/>
              <a:t>A roadmap will also help IT acknowledge that the future is going to be even more unpredictable.</a:t>
            </a:r>
          </a:p>
          <a:p>
            <a:pPr lvl="1">
              <a:buSzPct val="100000"/>
              <a:buFont typeface="Courier New" panose="02070309020205020404" pitchFamily="49" charset="0"/>
              <a:buChar char="o"/>
            </a:pPr>
            <a:r>
              <a:rPr lang="en-CA" dirty="0" smtClean="0"/>
              <a:t>Trend Micro predicts that there will be </a:t>
            </a:r>
            <a:r>
              <a:rPr lang="en-CA" b="1" dirty="0" smtClean="0"/>
              <a:t>one major data breach </a:t>
            </a:r>
            <a:r>
              <a:rPr lang="en-CA" dirty="0" smtClean="0"/>
              <a:t>each month in 2014, and so far this year, that</a:t>
            </a:r>
            <a:r>
              <a:rPr lang="en-CA" dirty="0"/>
              <a:t> </a:t>
            </a:r>
            <a:r>
              <a:rPr lang="en-CA" dirty="0" smtClean="0"/>
              <a:t>has proven to be true (e.g. Target, Yahoo).</a:t>
            </a:r>
          </a:p>
          <a:p>
            <a:pPr lvl="1">
              <a:buSzPct val="100000"/>
              <a:buFont typeface="Courier New" panose="02070309020205020404" pitchFamily="49" charset="0"/>
              <a:buChar char="o"/>
            </a:pPr>
            <a:r>
              <a:rPr lang="en-CA" dirty="0" smtClean="0"/>
              <a:t>Attacks will become more mature and continue to cost organizations financially and reputation-wise.</a:t>
            </a:r>
          </a:p>
          <a:p>
            <a:pPr lvl="2"/>
            <a:r>
              <a:rPr lang="en-CA" dirty="0" smtClean="0"/>
              <a:t>2013– Carberp (a botnet creation kit) stole banking credentials and </a:t>
            </a:r>
            <a:r>
              <a:rPr lang="en-CA" b="1" dirty="0" smtClean="0"/>
              <a:t>$250 million </a:t>
            </a:r>
            <a:r>
              <a:rPr lang="en-CA" dirty="0" smtClean="0"/>
              <a:t>from financial institutions and customers. </a:t>
            </a:r>
          </a:p>
          <a:p>
            <a:pPr lvl="2"/>
            <a:r>
              <a:rPr lang="en-CA" dirty="0" smtClean="0"/>
              <a:t>Target breach projected to cost the organization </a:t>
            </a:r>
            <a:r>
              <a:rPr lang="en-CA" b="1" dirty="0" smtClean="0"/>
              <a:t>over a billion</a:t>
            </a:r>
            <a:r>
              <a:rPr lang="en-CA" b="1" dirty="0"/>
              <a:t> </a:t>
            </a:r>
            <a:r>
              <a:rPr lang="en-CA" b="1" dirty="0" smtClean="0"/>
              <a:t>dollars</a:t>
            </a:r>
            <a:r>
              <a:rPr lang="en-CA" dirty="0" smtClean="0"/>
              <a:t> and reputation damage control.</a:t>
            </a:r>
            <a:r>
              <a:rPr lang="en-CA" baseline="30000" dirty="0" smtClean="0"/>
              <a:t>1</a:t>
            </a:r>
          </a:p>
          <a:p>
            <a:pPr lvl="1">
              <a:buSzPct val="100000"/>
              <a:buFont typeface="Courier New" panose="02070309020205020404" pitchFamily="49" charset="0"/>
              <a:buChar char="o"/>
            </a:pPr>
            <a:r>
              <a:rPr lang="en-CA" dirty="0" smtClean="0"/>
              <a:t>Continued movement to the Cloud and mobile means more access points for attackers to grab your data. </a:t>
            </a:r>
            <a:endParaRPr lang="en-CA" dirty="0"/>
          </a:p>
        </p:txBody>
      </p:sp>
      <p:sp>
        <p:nvSpPr>
          <p:cNvPr id="3" name="TextBox 2"/>
          <p:cNvSpPr txBox="1"/>
          <p:nvPr/>
        </p:nvSpPr>
        <p:spPr>
          <a:xfrm>
            <a:off x="249302" y="6273316"/>
            <a:ext cx="6984776" cy="246221"/>
          </a:xfrm>
          <a:prstGeom prst="rect">
            <a:avLst/>
          </a:prstGeom>
          <a:noFill/>
        </p:spPr>
        <p:txBody>
          <a:bodyPr wrap="square" rtlCol="0">
            <a:spAutoFit/>
          </a:bodyPr>
          <a:lstStyle/>
          <a:p>
            <a:pPr marL="0" lvl="1"/>
            <a:r>
              <a:rPr lang="en-CA" sz="1000" baseline="30000" dirty="0" smtClean="0"/>
              <a:t>1</a:t>
            </a:r>
            <a:r>
              <a:rPr lang="en-CA" sz="1000" dirty="0" smtClean="0"/>
              <a:t> http://www.bizjournals.com/dallas/blog/morning_call/2014/02/target-data-breach-could-cost-retailer-more-than.html</a:t>
            </a:r>
            <a:endParaRPr lang="en-CA" sz="1000" dirty="0"/>
          </a:p>
        </p:txBody>
      </p:sp>
      <p:grpSp>
        <p:nvGrpSpPr>
          <p:cNvPr id="9" name="Group 8"/>
          <p:cNvGrpSpPr/>
          <p:nvPr/>
        </p:nvGrpSpPr>
        <p:grpSpPr>
          <a:xfrm>
            <a:off x="0" y="6422955"/>
            <a:ext cx="9144000" cy="437555"/>
            <a:chOff x="0" y="6422955"/>
            <a:chExt cx="9144000" cy="437555"/>
          </a:xfrm>
        </p:grpSpPr>
        <p:pic>
          <p:nvPicPr>
            <p:cNvPr id="1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786464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544" y="2240868"/>
            <a:ext cx="540060" cy="5760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ext Placeholder 1"/>
          <p:cNvSpPr>
            <a:spLocks noGrp="1"/>
          </p:cNvSpPr>
          <p:nvPr>
            <p:ph type="body" sz="quarter" idx="19"/>
          </p:nvPr>
        </p:nvSpPr>
        <p:spPr/>
        <p:txBody>
          <a:bodyPr/>
          <a:lstStyle/>
          <a:p>
            <a:r>
              <a:rPr lang="en-CA" dirty="0" smtClean="0"/>
              <a:t>If you can check off three or more of the following options, this Network Security Roadmap blueprint will address your goals.</a:t>
            </a:r>
            <a:endParaRPr lang="en-CA" dirty="0"/>
          </a:p>
        </p:txBody>
      </p:sp>
      <p:sp>
        <p:nvSpPr>
          <p:cNvPr id="3" name="Title 2"/>
          <p:cNvSpPr>
            <a:spLocks noGrp="1"/>
          </p:cNvSpPr>
          <p:nvPr>
            <p:ph type="title"/>
          </p:nvPr>
        </p:nvSpPr>
        <p:spPr/>
        <p:txBody>
          <a:bodyPr/>
          <a:lstStyle/>
          <a:p>
            <a:r>
              <a:rPr lang="en-CA" dirty="0" smtClean="0"/>
              <a:t>Is this blueprint right for you?</a:t>
            </a:r>
            <a:endParaRPr lang="en-CA" dirty="0"/>
          </a:p>
        </p:txBody>
      </p:sp>
      <p:sp>
        <p:nvSpPr>
          <p:cNvPr id="4" name="Text Placeholder 3"/>
          <p:cNvSpPr>
            <a:spLocks noGrp="1"/>
          </p:cNvSpPr>
          <p:nvPr>
            <p:ph type="body" sz="quarter" idx="16"/>
          </p:nvPr>
        </p:nvSpPr>
        <p:spPr>
          <a:xfrm>
            <a:off x="1007604" y="2300907"/>
            <a:ext cx="7149615" cy="455984"/>
          </a:xfrm>
        </p:spPr>
        <p:txBody>
          <a:bodyPr/>
          <a:lstStyle/>
          <a:p>
            <a:r>
              <a:rPr lang="en-CA" sz="1400" dirty="0" smtClean="0"/>
              <a:t>Is your organization planning to allow more mobile devices and/or a move towards the Cloud? Do you have a plan to properly secure your networks?</a:t>
            </a:r>
            <a:endParaRPr lang="en-CA" sz="1400" dirty="0"/>
          </a:p>
        </p:txBody>
      </p:sp>
      <p:sp>
        <p:nvSpPr>
          <p:cNvPr id="6" name="Rectangle 5"/>
          <p:cNvSpPr/>
          <p:nvPr/>
        </p:nvSpPr>
        <p:spPr>
          <a:xfrm>
            <a:off x="467544" y="3046207"/>
            <a:ext cx="540060" cy="5760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Rectangle 6"/>
          <p:cNvSpPr/>
          <p:nvPr/>
        </p:nvSpPr>
        <p:spPr>
          <a:xfrm>
            <a:off x="464139" y="3851546"/>
            <a:ext cx="540060" cy="5760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ectangle 7"/>
          <p:cNvSpPr/>
          <p:nvPr/>
        </p:nvSpPr>
        <p:spPr>
          <a:xfrm>
            <a:off x="462750" y="4656885"/>
            <a:ext cx="540060" cy="5760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Rectangle 8"/>
          <p:cNvSpPr/>
          <p:nvPr/>
        </p:nvSpPr>
        <p:spPr>
          <a:xfrm>
            <a:off x="462750" y="5462224"/>
            <a:ext cx="540060" cy="5760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Text Placeholder 3"/>
          <p:cNvSpPr txBox="1">
            <a:spLocks/>
          </p:cNvSpPr>
          <p:nvPr/>
        </p:nvSpPr>
        <p:spPr bwMode="auto">
          <a:xfrm>
            <a:off x="1007604" y="3106246"/>
            <a:ext cx="7149615" cy="4559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sz="1400" dirty="0" smtClean="0"/>
              <a:t>Has business requested to see a short or long-term plan for what IT wants to implement in terms of security for budget purposes?</a:t>
            </a:r>
            <a:endParaRPr lang="en-CA" sz="1400" dirty="0"/>
          </a:p>
        </p:txBody>
      </p:sp>
      <p:sp>
        <p:nvSpPr>
          <p:cNvPr id="11" name="Text Placeholder 3"/>
          <p:cNvSpPr txBox="1">
            <a:spLocks/>
          </p:cNvSpPr>
          <p:nvPr/>
        </p:nvSpPr>
        <p:spPr bwMode="auto">
          <a:xfrm>
            <a:off x="989602" y="3888291"/>
            <a:ext cx="7149615" cy="4559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sz="1400" dirty="0" smtClean="0"/>
              <a:t>Has business been pressuring IT to increase security in the wake of highly-publicized breaches?</a:t>
            </a:r>
            <a:endParaRPr lang="en-CA" sz="1400" dirty="0"/>
          </a:p>
        </p:txBody>
      </p:sp>
      <p:sp>
        <p:nvSpPr>
          <p:cNvPr id="12" name="Text Placeholder 3"/>
          <p:cNvSpPr txBox="1">
            <a:spLocks/>
          </p:cNvSpPr>
          <p:nvPr/>
        </p:nvSpPr>
        <p:spPr bwMode="auto">
          <a:xfrm>
            <a:off x="1002810" y="4716924"/>
            <a:ext cx="7149615" cy="4559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sz="1400" dirty="0" smtClean="0"/>
              <a:t>Have you and your team ever attempted to create a forward-looking plan for security?</a:t>
            </a:r>
            <a:endParaRPr lang="en-CA" sz="1400" dirty="0"/>
          </a:p>
        </p:txBody>
      </p:sp>
      <p:sp>
        <p:nvSpPr>
          <p:cNvPr id="13" name="Text Placeholder 3"/>
          <p:cNvSpPr txBox="1">
            <a:spLocks/>
          </p:cNvSpPr>
          <p:nvPr/>
        </p:nvSpPr>
        <p:spPr bwMode="auto">
          <a:xfrm>
            <a:off x="1007604" y="5522263"/>
            <a:ext cx="7149615" cy="4559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sz="1400" dirty="0" smtClean="0"/>
              <a:t>Do you and your team have the basics implemented, but are unsure of where to go next?</a:t>
            </a:r>
            <a:endParaRPr lang="en-CA" sz="1400" dirty="0"/>
          </a:p>
        </p:txBody>
      </p:sp>
      <p:pic>
        <p:nvPicPr>
          <p:cNvPr id="17" name="Picture 2" descr="C:\Documents and Settings\gnielson\Local Settings\Temporary Internet Files\Content.IE5\9G4X7FHZ\MC900441310[1].png"/>
          <p:cNvPicPr>
            <a:picLocks noChangeAspect="1" noChangeArrowheads="1"/>
          </p:cNvPicPr>
          <p:nvPr/>
        </p:nvPicPr>
        <p:blipFill>
          <a:blip r:embed="rId2" cstate="print"/>
          <a:srcRect/>
          <a:stretch>
            <a:fillRect/>
          </a:stretch>
        </p:blipFill>
        <p:spPr bwMode="auto">
          <a:xfrm>
            <a:off x="395536" y="2096852"/>
            <a:ext cx="769509" cy="769509"/>
          </a:xfrm>
          <a:prstGeom prst="rect">
            <a:avLst/>
          </a:prstGeom>
          <a:noFill/>
        </p:spPr>
      </p:pic>
      <p:grpSp>
        <p:nvGrpSpPr>
          <p:cNvPr id="16" name="Group 15"/>
          <p:cNvGrpSpPr/>
          <p:nvPr/>
        </p:nvGrpSpPr>
        <p:grpSpPr>
          <a:xfrm>
            <a:off x="0" y="6422955"/>
            <a:ext cx="9144000" cy="437555"/>
            <a:chOff x="0" y="6422955"/>
            <a:chExt cx="9144000" cy="437555"/>
          </a:xfrm>
        </p:grpSpPr>
        <p:pic>
          <p:nvPicPr>
            <p:cNvPr id="1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2819363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8b6fbc6f63f9a48afb0b3986393ed74e4ffbf26"/>
  <p:tag name="ISPRING_RESOURCE_PATHS_HASH_PRESENTER" val="d8b6fbc6f63f9a48afb0b3986393ed74e4ffbf26"/>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Lj6G3FN5c02wWOkAqLfUl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_Gnt5__DjUC9FgIlBTKKc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MYWrJZ8zfUuptEFRcq8Ps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O25JKq1wQEG14MzrmLOWL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yuuDIUPpzUytbXr_k.UhB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7L.w_HlOgEuY_sRnhfC2B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tSplO8M6F0i5SgLVGflsi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G5Ny6UBLCk2yB_.HOsGNX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mOXjTgTep0.FnAIqK5628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1AteF6ah4UGR0Prf0yuozg"/>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2137</Words>
  <Application>Microsoft Office PowerPoint</Application>
  <PresentationFormat>On-screen Show (4:3)</PresentationFormat>
  <Paragraphs>172</Paragraphs>
  <Slides>12</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vt:lpstr>
      <vt:lpstr>Calibri</vt:lpstr>
      <vt:lpstr>Courier New</vt:lpstr>
      <vt:lpstr>Georgia</vt:lpstr>
      <vt:lpstr>Helvetica</vt:lpstr>
      <vt:lpstr>Tahoma</vt:lpstr>
      <vt:lpstr>Times New Roman</vt:lpstr>
      <vt:lpstr>Wingdings</vt:lpstr>
      <vt:lpstr>Office Theme</vt:lpstr>
      <vt:lpstr>think-cell Slide</vt:lpstr>
      <vt:lpstr>PowerPoint Presentation</vt:lpstr>
      <vt:lpstr>Introduction and Member Understanding</vt:lpstr>
      <vt:lpstr>The benefit of a network security roadmap is that it sets your organization up for success, no matter its size</vt:lpstr>
      <vt:lpstr>Info-Tech’s Network Security Blueprint provides a streamlined process</vt:lpstr>
      <vt:lpstr>Info-Tech’s Network Security Roadmap Blueprint Methodology</vt:lpstr>
      <vt:lpstr>Create a roadmap with what you have; no outside consulting groups are required</vt:lpstr>
      <vt:lpstr>No plan = more stress, more costs, more attacks</vt:lpstr>
      <vt:lpstr>You can’t afford not to have a plan </vt:lpstr>
      <vt:lpstr>Is this blueprint right for you?</vt:lpstr>
      <vt:lpstr>Any roadmap must include metrics for success</vt:lpstr>
      <vt:lpstr>Successfully developing a network security roadmap requires the right people</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2014-04-23T17:18:17Z</dcterms:created>
  <dcterms:modified xsi:type="dcterms:W3CDTF">2014-04-24T13:03:40Z</dcterms:modified>
</cp:coreProperties>
</file>