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261" r:id="rId6"/>
    <p:sldId id="388" r:id="rId7"/>
    <p:sldId id="389" r:id="rId8"/>
    <p:sldId id="344" r:id="rId9"/>
    <p:sldId id="345" r:id="rId10"/>
    <p:sldId id="346" r:id="rId11"/>
    <p:sldId id="347" r:id="rId12"/>
    <p:sldId id="390" r:id="rId13"/>
  </p:sldIdLst>
  <p:sldSz cx="9144000" cy="6858000" type="screen4x3"/>
  <p:notesSz cx="6950075" cy="9236075"/>
  <p:embeddedFontLst>
    <p:embeddedFont>
      <p:font typeface="Helvetica" panose="020B060402020202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7709"/>
    <a:srgbClr val="D17D08"/>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96433" autoAdjust="0"/>
  </p:normalViewPr>
  <p:slideViewPr>
    <p:cSldViewPr snapToObjects="1">
      <p:cViewPr varScale="1">
        <p:scale>
          <a:sx n="92" d="100"/>
          <a:sy n="92" d="100"/>
        </p:scale>
        <p:origin x="197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9" d="100"/>
          <a:sy n="69" d="100"/>
        </p:scale>
        <p:origin x="3246" y="84"/>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0.4</c:v>
                </c:pt>
                <c:pt idx="1">
                  <c:v>0</c:v>
                </c:pt>
                <c:pt idx="2">
                  <c:v>0.2</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0.2</c:v>
                </c:pt>
                <c:pt idx="1">
                  <c:v>0.8</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0.25</c:v>
                </c:pt>
                <c:pt idx="2">
                  <c:v>0.15</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21/03/2014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65528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B477475-2DB5-4FFE-9532-965F0087DE09}" type="slidenum">
              <a:rPr lang="en-US" smtClean="0">
                <a:latin typeface="Calibri" pitchFamily="34" charset="0"/>
              </a:rPr>
              <a:pPr fontAlgn="base">
                <a:spcBef>
                  <a:spcPct val="0"/>
                </a:spcBef>
                <a:spcAft>
                  <a:spcPct val="0"/>
                </a:spcAft>
                <a:defRPr/>
              </a:pPr>
              <a:t>6</a:t>
            </a:fld>
            <a:endParaRPr lang="en-US" dirty="0" smtClean="0">
              <a:latin typeface="Calibri" pitchFamily="34" charset="0"/>
            </a:endParaRPr>
          </a:p>
        </p:txBody>
      </p:sp>
    </p:spTree>
    <p:extLst>
      <p:ext uri="{BB962C8B-B14F-4D97-AF65-F5344CB8AC3E}">
        <p14:creationId xmlns:p14="http://schemas.microsoft.com/office/powerpoint/2010/main" val="38610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489B6AF-CE0D-4835-B0C8-5A64371E9395}" type="slidenum">
              <a:rPr lang="en-US" smtClean="0">
                <a:latin typeface="Calibri" pitchFamily="34" charset="0"/>
              </a:rPr>
              <a:pPr fontAlgn="base">
                <a:spcBef>
                  <a:spcPct val="0"/>
                </a:spcBef>
                <a:spcAft>
                  <a:spcPct val="0"/>
                </a:spcAft>
                <a:defRPr/>
              </a:pPr>
              <a:t>7</a:t>
            </a:fld>
            <a:endParaRPr lang="en-US" dirty="0" smtClean="0">
              <a:latin typeface="Calibri" pitchFamily="34" charset="0"/>
            </a:endParaRPr>
          </a:p>
        </p:txBody>
      </p:sp>
    </p:spTree>
    <p:extLst>
      <p:ext uri="{BB962C8B-B14F-4D97-AF65-F5344CB8AC3E}">
        <p14:creationId xmlns:p14="http://schemas.microsoft.com/office/powerpoint/2010/main" val="53188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smtClean="0">
                <a:solidFill>
                  <a:srgbClr val="ADB7C3"/>
                </a:solidFill>
                <a:latin typeface="+mn-lt"/>
                <a:ea typeface="+mn-ea"/>
                <a:cs typeface="+mn-cs"/>
              </a:rPr>
              <a:t>© 1997-2014</a:t>
            </a:r>
            <a:r>
              <a:rPr lang="en-CA" sz="800" b="0" i="0" kern="1200" baseline="0" smtClean="0">
                <a:solidFill>
                  <a:srgbClr val="ADB7C3"/>
                </a:solidFill>
                <a:latin typeface="+mn-lt"/>
                <a:ea typeface="+mn-ea"/>
                <a:cs typeface="+mn-cs"/>
              </a:rPr>
              <a:t> </a:t>
            </a:r>
            <a:r>
              <a:rPr lang="en-CA" sz="800" b="0" i="0" kern="1200" baseline="0" dirty="0" smtClean="0">
                <a:solidFill>
                  <a:srgbClr val="ADB7C3"/>
                </a:solidFill>
                <a:latin typeface="+mn-lt"/>
                <a:ea typeface="+mn-ea"/>
                <a:cs typeface="+mn-cs"/>
              </a:rPr>
              <a:t>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338328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a:t>
            </a:r>
            <a:r>
              <a:rPr lang="en-CA" sz="1000" dirty="0" smtClean="0">
                <a:solidFill>
                  <a:schemeClr val="bg1"/>
                </a:solidFill>
              </a:rPr>
              <a:t>Talent Management Solutions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www.infotech.com/research/ss/vendor-landscape-talent-management-solutions?utm_source=SS_Sample&amp;utm_medium=Collateral&amp;utm_campaign=Collateral"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vendor-landscape-talent-management-solution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6.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vendor-landscape-talent-management-solutions?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hyperlink" Target="http://www.infotech.com/research/ss/vendor-landscape-talent-management-solutions?utm_source=SS_Sample&amp;utm_medium=Collateral&amp;utm_campaign=Collateral" TargetMode="Externa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6.xml"/><Relationship Id="rId5" Type="http://schemas.openxmlformats.org/officeDocument/2006/relationships/tags" Target="../tags/tag37.xml"/><Relationship Id="rId10" Type="http://schemas.openxmlformats.org/officeDocument/2006/relationships/slideLayout" Target="../slideLayouts/slideLayout10.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slideLayout" Target="../slideLayouts/slideLayout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5.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hyperlink" Target="http://www.infotech.com/research/ss/vendor-landscape-talent-management-solutions?utm_source=SS_Sample&amp;utm_medium=Collateral&amp;utm_campaign=Collateral" TargetMode="Externa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3.xml"/><Relationship Id="rId7" Type="http://schemas.openxmlformats.org/officeDocument/2006/relationships/oleObject" Target="../embeddings/oleObject4.bin"/><Relationship Id="rId2" Type="http://schemas.openxmlformats.org/officeDocument/2006/relationships/tags" Target="../tags/tag62.xml"/><Relationship Id="rId1" Type="http://schemas.openxmlformats.org/officeDocument/2006/relationships/vmlDrawing" Target="../drawings/vmlDrawing4.vml"/><Relationship Id="rId6" Type="http://schemas.openxmlformats.org/officeDocument/2006/relationships/notesSlide" Target="../notesSlides/notesSlide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4.xml"/><Relationship Id="rId9" Type="http://schemas.openxmlformats.org/officeDocument/2006/relationships/hyperlink" Target="http://www.infotech.com/research/ss/vendor-landscape-talent-management-solutions?utm_source=SS_Sample&amp;utm_medium=Collateral&amp;utm_campaign=Collatera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nfotech.com/research/ss/vendor-landscape-talent-management-solutions?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729220" cy="820422"/>
          </a:xfrm>
        </p:spPr>
        <p:txBody>
          <a:bodyPr/>
          <a:lstStyle/>
          <a:p>
            <a:pPr lvl="0"/>
            <a:r>
              <a:rPr lang="en-CA" dirty="0" smtClean="0"/>
              <a:t>Vendor Landscape: Talent Management Solutions</a:t>
            </a:r>
            <a:endParaRPr lang="en-US" dirty="0" smtClean="0"/>
          </a:p>
        </p:txBody>
      </p:sp>
      <p:sp>
        <p:nvSpPr>
          <p:cNvPr id="8" name="Text Placeholder 7"/>
          <p:cNvSpPr>
            <a:spLocks noGrp="1"/>
          </p:cNvSpPr>
          <p:nvPr>
            <p:ph type="body" sz="quarter" idx="16"/>
          </p:nvPr>
        </p:nvSpPr>
        <p:spPr>
          <a:xfrm>
            <a:off x="774700" y="3926840"/>
            <a:ext cx="7467600" cy="508000"/>
          </a:xfrm>
        </p:spPr>
        <p:txBody>
          <a:bodyPr/>
          <a:lstStyle/>
          <a:p>
            <a:r>
              <a:rPr lang="en-CA" dirty="0" smtClean="0"/>
              <a:t>Effectively manage your workforce from hire to retire with an end-to-end talent management solution. </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pic>
        <p:nvPicPr>
          <p:cNvPr id="4"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Scoring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0"/>
              </a:spcAft>
              <a:buNone/>
            </a:pPr>
            <a:r>
              <a:rPr lang="en-CA" sz="1050" dirty="0" smtClean="0"/>
              <a:t>Once all information has been gathered and evaluated for all vendors and products, the analyst team moves to scoring. All scoring is performed at the same time so as to ensure as much consistency as possible. Each criterion is scored on a ten point scale, though the manner of scoring for criteria differs slightly:</a:t>
            </a:r>
          </a:p>
          <a:p>
            <a:pPr marL="231775" indent="-122238">
              <a:lnSpc>
                <a:spcPct val="100000"/>
              </a:lnSpc>
              <a:spcBef>
                <a:spcPts val="0"/>
              </a:spcBef>
              <a:spcAft>
                <a:spcPts val="0"/>
              </a:spcAft>
            </a:pPr>
            <a:r>
              <a:rPr lang="en-CA" sz="1050" dirty="0" smtClean="0"/>
              <a:t>Features is scored via </a:t>
            </a:r>
            <a:r>
              <a:rPr lang="en-CA" sz="1050" b="1" dirty="0" smtClean="0"/>
              <a:t>Cumulative Scoring</a:t>
            </a:r>
          </a:p>
          <a:p>
            <a:pPr marL="231775" indent="-122238">
              <a:lnSpc>
                <a:spcPct val="100000"/>
              </a:lnSpc>
              <a:spcBef>
                <a:spcPts val="0"/>
              </a:spcBef>
              <a:spcAft>
                <a:spcPts val="0"/>
              </a:spcAft>
            </a:pPr>
            <a:r>
              <a:rPr lang="en-CA" sz="1050" dirty="0" smtClean="0"/>
              <a:t>Affordability is scored via </a:t>
            </a:r>
            <a:r>
              <a:rPr lang="en-CA" sz="1050" b="1" dirty="0" smtClean="0"/>
              <a:t>Scalar Scoring</a:t>
            </a:r>
          </a:p>
          <a:p>
            <a:pPr marL="231775" indent="-122238">
              <a:lnSpc>
                <a:spcPct val="100000"/>
              </a:lnSpc>
              <a:spcBef>
                <a:spcPts val="0"/>
              </a:spcBef>
              <a:spcAft>
                <a:spcPts val="600"/>
              </a:spcAft>
            </a:pPr>
            <a:r>
              <a:rPr lang="en-CA" sz="1050" dirty="0" smtClean="0"/>
              <a:t>All other criteria are scored via </a:t>
            </a:r>
            <a:r>
              <a:rPr lang="en-CA" sz="1050" b="1" dirty="0" smtClean="0"/>
              <a:t>Base5 Scoring</a:t>
            </a:r>
          </a:p>
          <a:p>
            <a:pPr marL="0" indent="0">
              <a:lnSpc>
                <a:spcPct val="100000"/>
              </a:lnSpc>
              <a:spcBef>
                <a:spcPts val="0"/>
              </a:spcBef>
              <a:spcAft>
                <a:spcPts val="600"/>
              </a:spcAft>
              <a:buNone/>
            </a:pPr>
            <a:r>
              <a:rPr lang="en-CA" sz="1050" dirty="0" smtClean="0"/>
              <a:t>In Cumulative Scoring, a single point is assigned to each evaluated feature that is regarded as being fully present, partial points to each feature that is partially present, and zero points to features that are deemed to be absent or unsatisfactory. The assigned points are summed and normalized to a value out of ten. For example, if a particular Vendor Landscape evaluates eight specific features in the Feature Criteria, the summed score out of eight for each evaluated product would be multiplied by 1.25 to yield a value out of ten.</a:t>
            </a:r>
          </a:p>
          <a:p>
            <a:pPr marL="0" indent="0">
              <a:lnSpc>
                <a:spcPct val="100000"/>
              </a:lnSpc>
              <a:spcBef>
                <a:spcPts val="0"/>
              </a:spcBef>
              <a:spcAft>
                <a:spcPts val="600"/>
              </a:spcAft>
              <a:buNone/>
            </a:pPr>
            <a:r>
              <a:rPr lang="en-CA" sz="1050" dirty="0" smtClean="0"/>
              <a:t>In Scalar Scoring, a score of ten is assigned to the lowest cost solution, and a score of one is assigned to the highest cost solution. All other solutions are assigned a mathematically determined score based on their proximity to / distance from these two endpoints. For example, in an evaluation of three solutions, where the middle cost solution is closer to the low end of the pricing scale it will receive a higher score, and where it is closer to the high end of the pricing scale it will receive a lower score; depending on proximity to the high or low price it is entirely possible that it could receive either ten points (if it is very close to the lowest price) or one point (if it is very close to the highest price). Where pricing cannot be determined (vendor does not supply price and public sources do not exist), a score of 0 is automatically assigned.</a:t>
            </a:r>
          </a:p>
          <a:p>
            <a:pPr marL="0" indent="0">
              <a:lnSpc>
                <a:spcPct val="100000"/>
              </a:lnSpc>
              <a:spcBef>
                <a:spcPts val="0"/>
              </a:spcBef>
              <a:spcAft>
                <a:spcPts val="300"/>
              </a:spcAft>
              <a:buNone/>
            </a:pPr>
            <a:r>
              <a:rPr lang="en-CA" sz="1050" dirty="0" smtClean="0"/>
              <a:t>In Base5 scoring a number of sub-criteria are specified for each criterion (for example, Longevity, Market Presence, and Financials are sub-criteria of the Viability criterion), and each one is scored on the following scale:</a:t>
            </a:r>
          </a:p>
          <a:p>
            <a:pPr marL="231775" indent="-122238">
              <a:lnSpc>
                <a:spcPct val="100000"/>
              </a:lnSpc>
              <a:spcBef>
                <a:spcPts val="0"/>
              </a:spcBef>
              <a:spcAft>
                <a:spcPts val="0"/>
              </a:spcAft>
              <a:buNone/>
            </a:pPr>
            <a:r>
              <a:rPr lang="en-CA" sz="1050" dirty="0" smtClean="0"/>
              <a:t>5 - The product/vendor is exemplary in this area (nothing could be done to improve the status).</a:t>
            </a:r>
          </a:p>
          <a:p>
            <a:pPr marL="231775" indent="-122238">
              <a:lnSpc>
                <a:spcPct val="100000"/>
              </a:lnSpc>
              <a:spcBef>
                <a:spcPts val="0"/>
              </a:spcBef>
              <a:spcAft>
                <a:spcPts val="0"/>
              </a:spcAft>
              <a:buNone/>
            </a:pPr>
            <a:r>
              <a:rPr lang="en-CA" sz="1050" dirty="0" smtClean="0"/>
              <a:t>4 - The product/vendor is good in this area (small changes could be made that would move things to the next level).</a:t>
            </a:r>
          </a:p>
          <a:p>
            <a:pPr marL="231775" indent="-122238">
              <a:lnSpc>
                <a:spcPct val="100000"/>
              </a:lnSpc>
              <a:spcBef>
                <a:spcPts val="0"/>
              </a:spcBef>
              <a:spcAft>
                <a:spcPts val="0"/>
              </a:spcAft>
              <a:buNone/>
            </a:pPr>
            <a:r>
              <a:rPr lang="en-CA" sz="1050" dirty="0" smtClean="0"/>
              <a:t>3 - The product/vendor is adequate in this area (small changes would make it good, more significant changes required to be exemplary).</a:t>
            </a:r>
          </a:p>
          <a:p>
            <a:pPr marL="231775" indent="-122238">
              <a:lnSpc>
                <a:spcPct val="100000"/>
              </a:lnSpc>
              <a:spcBef>
                <a:spcPts val="0"/>
              </a:spcBef>
              <a:spcAft>
                <a:spcPts val="0"/>
              </a:spcAft>
              <a:buNone/>
            </a:pPr>
            <a:r>
              <a:rPr lang="en-CA" sz="1050" dirty="0" smtClean="0"/>
              <a:t>2 - The product/vendor is poor in this area (this is a notable weakness and significant work is required).</a:t>
            </a:r>
          </a:p>
          <a:p>
            <a:pPr marL="231775" indent="-122238">
              <a:lnSpc>
                <a:spcPct val="100000"/>
              </a:lnSpc>
              <a:spcBef>
                <a:spcPts val="0"/>
              </a:spcBef>
              <a:spcAft>
                <a:spcPts val="300"/>
              </a:spcAft>
              <a:buNone/>
            </a:pPr>
            <a:r>
              <a:rPr lang="en-CA" sz="1050" dirty="0" smtClean="0"/>
              <a:t>1 - The product/vendor is terrible/fails in this area (this is a glaring oversight and a serious impediment to adoption).</a:t>
            </a:r>
          </a:p>
          <a:p>
            <a:pPr marL="0" indent="0">
              <a:lnSpc>
                <a:spcPct val="100000"/>
              </a:lnSpc>
              <a:spcBef>
                <a:spcPts val="0"/>
              </a:spcBef>
              <a:spcAft>
                <a:spcPts val="600"/>
              </a:spcAft>
              <a:buNone/>
            </a:pPr>
            <a:r>
              <a:rPr lang="en-CA" sz="1050" dirty="0" smtClean="0"/>
              <a:t>The assigned points are summed and normalized to a value out of ten as explained in Cumulative Scoring above.</a:t>
            </a:r>
          </a:p>
          <a:p>
            <a:pPr marL="0" indent="0">
              <a:lnSpc>
                <a:spcPct val="100000"/>
              </a:lnSpc>
              <a:spcBef>
                <a:spcPts val="0"/>
              </a:spcBef>
              <a:spcAft>
                <a:spcPts val="600"/>
              </a:spcAft>
              <a:buNone/>
            </a:pPr>
            <a:r>
              <a:rPr lang="en-CA" sz="1050" dirty="0" smtClean="0"/>
              <a:t>Scores out of ten, known as Raw scores, are transposed as-is into Info-Tech’s Vendor Landscape Shortlist Tool, which automatically determines Vendor Landscape positioning (see Vendor Landscape Methodology: Information Presentation - Vendor Landscape, below), Criteria Score (see Vendor Landscape Methodology: Information Presentation - Criteria Score, below), and Value Index (see Vendor Landscape Methodology: Information Presentation - Value Index, below).</a:t>
            </a:r>
          </a:p>
        </p:txBody>
      </p:sp>
      <p:pic>
        <p:nvPicPr>
          <p:cNvPr id="4"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424625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p:cNvPicPr>
            <a:picLocks noChangeAspect="1"/>
          </p:cNvPicPr>
          <p:nvPr/>
        </p:nvPicPr>
        <p:blipFill>
          <a:blip r:embed="rId3"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4"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73204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Talent Management (TM) suites are an end-to-end solution; they generally cover recruitment, performance management, learning, and compensation.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2"/>
            <a:ext cx="4159251" cy="2560637"/>
          </a:xfrm>
        </p:spPr>
        <p:txBody>
          <a:bodyPr/>
          <a:lstStyle/>
          <a:p>
            <a:pPr>
              <a:lnSpc>
                <a:spcPct val="100000"/>
              </a:lnSpc>
              <a:spcBef>
                <a:spcPts val="600"/>
              </a:spcBef>
              <a:spcAft>
                <a:spcPts val="600"/>
              </a:spcAft>
            </a:pPr>
            <a:r>
              <a:rPr lang="en-CA" sz="1400" dirty="0" smtClean="0"/>
              <a:t>Enterprises seeking to select a solution for Talent Management.</a:t>
            </a:r>
          </a:p>
          <a:p>
            <a:pPr>
              <a:lnSpc>
                <a:spcPct val="100000"/>
              </a:lnSpc>
              <a:spcBef>
                <a:spcPts val="600"/>
              </a:spcBef>
              <a:spcAft>
                <a:spcPts val="600"/>
              </a:spcAft>
            </a:pPr>
            <a:r>
              <a:rPr lang="en-CA" sz="1400" dirty="0" smtClean="0"/>
              <a:t>Their talent management use case may include:</a:t>
            </a:r>
          </a:p>
          <a:p>
            <a:pPr lvl="1">
              <a:lnSpc>
                <a:spcPct val="100000"/>
              </a:lnSpc>
              <a:spcBef>
                <a:spcPts val="600"/>
              </a:spcBef>
              <a:spcAft>
                <a:spcPts val="600"/>
              </a:spcAft>
            </a:pPr>
            <a:r>
              <a:rPr lang="en-CA" sz="1400" dirty="0" smtClean="0"/>
              <a:t>Current implementation of an end-to-end talent management solution.</a:t>
            </a:r>
          </a:p>
          <a:p>
            <a:pPr lvl="1">
              <a:lnSpc>
                <a:spcPct val="100000"/>
              </a:lnSpc>
              <a:spcBef>
                <a:spcPts val="600"/>
              </a:spcBef>
              <a:spcAft>
                <a:spcPts val="600"/>
              </a:spcAft>
            </a:pPr>
            <a:r>
              <a:rPr lang="en-CA" sz="1400" dirty="0" smtClean="0"/>
              <a:t>Current implementation of a module or modules of a talent management solution with the option to implement other modules in the future. </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ts val="1680"/>
              </a:lnSpc>
              <a:spcBef>
                <a:spcPts val="600"/>
              </a:spcBef>
              <a:spcAft>
                <a:spcPts val="600"/>
              </a:spcAft>
            </a:pPr>
            <a:r>
              <a:rPr lang="en-CA" sz="1400" dirty="0" smtClean="0"/>
              <a:t>Understand what’s new in the talent management market.</a:t>
            </a:r>
          </a:p>
          <a:p>
            <a:pPr>
              <a:lnSpc>
                <a:spcPts val="1680"/>
              </a:lnSpc>
              <a:spcBef>
                <a:spcPts val="600"/>
              </a:spcBef>
              <a:spcAft>
                <a:spcPts val="600"/>
              </a:spcAft>
            </a:pPr>
            <a:r>
              <a:rPr lang="en-CA" sz="1400" dirty="0" smtClean="0"/>
              <a:t>Evaluate talent management vendors and products for your enterprise needs.</a:t>
            </a:r>
          </a:p>
          <a:p>
            <a:pPr>
              <a:lnSpc>
                <a:spcPts val="1680"/>
              </a:lnSpc>
              <a:spcBef>
                <a:spcPts val="600"/>
              </a:spcBef>
              <a:spcAft>
                <a:spcPts val="600"/>
              </a:spcAft>
            </a:pPr>
            <a:r>
              <a:rPr lang="en-CA" sz="1400" dirty="0" smtClean="0"/>
              <a:t>Determine which products are most appropriate for particular use cases and scenarios.</a:t>
            </a:r>
          </a:p>
        </p:txBody>
      </p:sp>
      <p:cxnSp>
        <p:nvCxnSpPr>
          <p:cNvPr id="8" name="Straight Connector 7"/>
          <p:cNvCxnSpPr/>
          <p:nvPr/>
        </p:nvCxnSpPr>
        <p:spPr>
          <a:xfrm rot="5400000">
            <a:off x="3383869" y="3657012"/>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493"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2754600"/>
          </a:xfrm>
          <a:prstGeom prst="rect">
            <a:avLst/>
          </a:prstGeom>
        </p:spPr>
        <p:txBody>
          <a:bodyPr wrap="square">
            <a:spAutoFit/>
          </a:bodyPr>
          <a:lstStyle/>
          <a:p>
            <a:pPr marL="169863" indent="-169863" algn="l">
              <a:spcAft>
                <a:spcPts val="600"/>
              </a:spcAft>
              <a:buFont typeface="Arial" pitchFamily="34" charset="0"/>
              <a:buChar char="•"/>
            </a:pPr>
            <a:r>
              <a:rPr lang="en-US" sz="1200" dirty="0"/>
              <a:t>Over the last number of years, the talent management market has experienced widespread consolidation; larger talent management vendors have bought up niche players and large ERP vendors have begun purchasing talent management </a:t>
            </a:r>
            <a:r>
              <a:rPr lang="en-US" sz="1200" dirty="0" smtClean="0"/>
              <a:t>solutions</a:t>
            </a:r>
            <a:r>
              <a:rPr lang="en-US" sz="1200" dirty="0"/>
              <a:t>. As a result, talent management</a:t>
            </a:r>
            <a:r>
              <a:rPr lang="en-US" sz="1200" dirty="0">
                <a:latin typeface="Helvetica" pitchFamily="34" charset="0"/>
              </a:rPr>
              <a:t> competition in the mid-market is now dominated by large, established multi-nationals with a broad user base and extensive resources.</a:t>
            </a:r>
          </a:p>
          <a:p>
            <a:pPr marL="169863" indent="-169863" algn="l">
              <a:spcAft>
                <a:spcPts val="600"/>
              </a:spcAft>
              <a:buFont typeface="Arial" pitchFamily="34" charset="0"/>
              <a:buChar char="•"/>
            </a:pPr>
            <a:r>
              <a:rPr lang="en-US" sz="1200" dirty="0">
                <a:latin typeface="Helvetica" pitchFamily="34" charset="0"/>
              </a:rPr>
              <a:t>Some vendors, like Cornerstone, offer fully homegrown solutions, but the vast majority are a result of acquisitions. For vendors in the latter group, their legacy product tends to be their strongest, though this is changing; these vendors are focused on creating suites that are uniform in look and feel. </a:t>
            </a:r>
          </a:p>
        </p:txBody>
      </p:sp>
      <p:sp>
        <p:nvSpPr>
          <p:cNvPr id="5" name="Rectangle 4"/>
          <p:cNvSpPr/>
          <p:nvPr>
            <p:custDataLst>
              <p:tags r:id="rId7"/>
            </p:custDataLst>
          </p:nvPr>
        </p:nvSpPr>
        <p:spPr>
          <a:xfrm>
            <a:off x="4664075" y="1552218"/>
            <a:ext cx="4159250" cy="3416320"/>
          </a:xfrm>
          <a:prstGeom prst="rect">
            <a:avLst/>
          </a:prstGeom>
        </p:spPr>
        <p:txBody>
          <a:bodyPr wrap="square">
            <a:spAutoFit/>
          </a:bodyPr>
          <a:lstStyle/>
          <a:p>
            <a:pPr marL="169863" indent="-169863" algn="l">
              <a:buFont typeface="Arial" pitchFamily="34" charset="0"/>
              <a:buChar char="•"/>
            </a:pPr>
            <a:r>
              <a:rPr lang="en-US" sz="1200" dirty="0"/>
              <a:t>Social and mobile functionality both continue to gain momentum because of their end-user appeal and their ability to drive usage across the platform. Organizations should carefully consider their short-term social and mobile requirements before focusing too heavily on these functionalities; vendor offerings will improve across the board over the next few years.</a:t>
            </a:r>
          </a:p>
          <a:p>
            <a:pPr marL="169863" indent="-169863" algn="l">
              <a:buFont typeface="Arial" pitchFamily="34" charset="0"/>
              <a:buChar char="•"/>
            </a:pPr>
            <a:r>
              <a:rPr lang="en-US" sz="1200" dirty="0"/>
              <a:t>Advanced reporting and analytics functionality that allows the integration of data points from separate modules has become a point of differentiation for some vendors. Only organizations with sophisticated reporting needs will be drawn to this functionality; basic functionality should be able to serve the needs of a majority of organizations.</a:t>
            </a:r>
          </a:p>
          <a:p>
            <a:pPr marL="169863" indent="-169863" algn="l">
              <a:buFont typeface="Arial" pitchFamily="34" charset="0"/>
              <a:buChar char="•"/>
            </a:pPr>
            <a:r>
              <a:rPr lang="en-US" sz="1200" dirty="0"/>
              <a:t>Vendors that have a suite which contains disparate pieces obtained through acquisition will work toward even more robust back-end integration between modules to ensure the user experience is seamless.</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Automated routing has become a Table Stakes capability and should no longer be used to differentiate solutions. Instead focus on getting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51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Talent Management vendor selection / knock-out criteria: market share, mind share, and platform coverage</a:t>
            </a:r>
            <a:endParaRPr lang="en-US" dirty="0"/>
          </a:p>
        </p:txBody>
      </p:sp>
      <p:grpSp>
        <p:nvGrpSpPr>
          <p:cNvPr id="15" name="Group 33"/>
          <p:cNvGrpSpPr/>
          <p:nvPr/>
        </p:nvGrpSpPr>
        <p:grpSpPr>
          <a:xfrm>
            <a:off x="320675" y="2468879"/>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fontAlgn="auto">
                <a:spcBef>
                  <a:spcPts val="1200"/>
                </a:spcBef>
                <a:spcAft>
                  <a:spcPts val="0"/>
                </a:spcAft>
                <a:buFont typeface="Arial" pitchFamily="34" charset="0"/>
                <a:buChar char="•"/>
                <a:defRPr/>
              </a:pPr>
              <a:r>
                <a:rPr lang="en-US" sz="1200" b="1" dirty="0">
                  <a:solidFill>
                    <a:schemeClr val="tx1"/>
                  </a:solidFill>
                </a:rPr>
                <a:t>Cornerstone</a:t>
              </a:r>
              <a:r>
                <a:rPr lang="en-US" sz="1200" dirty="0">
                  <a:solidFill>
                    <a:schemeClr val="tx1"/>
                  </a:solidFill>
                </a:rPr>
                <a:t> </a:t>
              </a:r>
              <a:r>
                <a:rPr lang="en-US" sz="1200" b="1" dirty="0" err="1">
                  <a:solidFill>
                    <a:schemeClr val="tx1"/>
                  </a:solidFill>
                </a:rPr>
                <a:t>OnDemand</a:t>
              </a:r>
              <a:r>
                <a:rPr lang="en-US" sz="1200" b="1" dirty="0">
                  <a:solidFill>
                    <a:schemeClr val="tx1"/>
                  </a:solidFill>
                </a:rPr>
                <a:t>. </a:t>
              </a:r>
              <a:r>
                <a:rPr lang="en-US" sz="1200" dirty="0">
                  <a:solidFill>
                    <a:schemeClr val="tx1"/>
                  </a:solidFill>
                </a:rPr>
                <a:t>Cornerstone Integrated Learning &amp; Talent Management Suite.</a:t>
              </a:r>
              <a:endParaRPr lang="en-US" sz="1200" dirty="0">
                <a:solidFill>
                  <a:srgbClr val="FF0000"/>
                </a:solidFill>
              </a:endParaRPr>
            </a:p>
            <a:p>
              <a:pPr marL="233363" indent="-233363" algn="l" fontAlgn="auto">
                <a:spcBef>
                  <a:spcPts val="1200"/>
                </a:spcBef>
                <a:spcAft>
                  <a:spcPts val="0"/>
                </a:spcAft>
                <a:buFont typeface="Arial" pitchFamily="34" charset="0"/>
                <a:buChar char="•"/>
                <a:defRPr/>
              </a:pPr>
              <a:r>
                <a:rPr lang="en-US" sz="1200" b="1" dirty="0">
                  <a:solidFill>
                    <a:schemeClr val="tx1"/>
                  </a:solidFill>
                </a:rPr>
                <a:t>Halogen Software.</a:t>
              </a:r>
              <a:r>
                <a:rPr lang="en-US" sz="1200" dirty="0">
                  <a:solidFill>
                    <a:schemeClr val="tx1"/>
                  </a:solidFill>
                </a:rPr>
                <a:t> Strategic Talent Management Suite.</a:t>
              </a:r>
            </a:p>
            <a:p>
              <a:pPr marL="233363" indent="-233363" algn="l" fontAlgn="auto">
                <a:spcBef>
                  <a:spcPts val="1200"/>
                </a:spcBef>
                <a:spcAft>
                  <a:spcPts val="0"/>
                </a:spcAft>
                <a:buFont typeface="Arial" pitchFamily="34" charset="0"/>
                <a:buChar char="•"/>
                <a:defRPr/>
              </a:pPr>
              <a:r>
                <a:rPr lang="en-US" sz="1200" b="1" dirty="0" err="1">
                  <a:solidFill>
                    <a:schemeClr val="tx1"/>
                  </a:solidFill>
                </a:rPr>
                <a:t>HRsmart</a:t>
              </a:r>
              <a:r>
                <a:rPr lang="en-US" sz="1200" b="1" dirty="0">
                  <a:solidFill>
                    <a:schemeClr val="tx1"/>
                  </a:solidFill>
                </a:rPr>
                <a:t>.</a:t>
              </a:r>
              <a:r>
                <a:rPr lang="en-US" sz="1200" dirty="0">
                  <a:solidFill>
                    <a:schemeClr val="tx1"/>
                  </a:solidFill>
                </a:rPr>
                <a:t> Unified Talent Management Suite.</a:t>
              </a:r>
            </a:p>
            <a:p>
              <a:pPr marL="233363" indent="-233363" algn="l" fontAlgn="auto">
                <a:spcBef>
                  <a:spcPts val="1200"/>
                </a:spcBef>
                <a:spcAft>
                  <a:spcPts val="0"/>
                </a:spcAft>
                <a:buFont typeface="Arial" pitchFamily="34" charset="0"/>
                <a:buChar char="•"/>
                <a:defRPr/>
              </a:pPr>
              <a:r>
                <a:rPr lang="en-US" sz="1200" b="1" dirty="0" err="1">
                  <a:solidFill>
                    <a:schemeClr val="tx1"/>
                  </a:solidFill>
                </a:rPr>
                <a:t>Kenexa</a:t>
              </a:r>
              <a:r>
                <a:rPr lang="en-US" sz="1200" b="1" dirty="0">
                  <a:solidFill>
                    <a:schemeClr val="tx1"/>
                  </a:solidFill>
                </a:rPr>
                <a:t> (IBM).</a:t>
              </a:r>
              <a:r>
                <a:rPr lang="en-US" sz="1200" dirty="0">
                  <a:solidFill>
                    <a:schemeClr val="tx1"/>
                  </a:solidFill>
                </a:rPr>
                <a:t> </a:t>
              </a:r>
              <a:r>
                <a:rPr lang="en-US" sz="1200" dirty="0" err="1">
                  <a:solidFill>
                    <a:schemeClr val="tx1"/>
                  </a:solidFill>
                </a:rPr>
                <a:t>Kenexa</a:t>
              </a:r>
              <a:r>
                <a:rPr lang="en-US" sz="1200" dirty="0">
                  <a:solidFill>
                    <a:schemeClr val="tx1"/>
                  </a:solidFill>
                </a:rPr>
                <a:t> 2x Talent Management Suite.</a:t>
              </a:r>
            </a:p>
            <a:p>
              <a:pPr marL="233363" indent="-233363" algn="l" fontAlgn="auto">
                <a:spcBef>
                  <a:spcPts val="1200"/>
                </a:spcBef>
                <a:spcAft>
                  <a:spcPts val="0"/>
                </a:spcAft>
                <a:buFont typeface="Arial" pitchFamily="34" charset="0"/>
                <a:buChar char="•"/>
                <a:defRPr/>
              </a:pPr>
              <a:r>
                <a:rPr lang="en-US" sz="1200" b="1" dirty="0" err="1">
                  <a:solidFill>
                    <a:schemeClr val="tx1"/>
                  </a:solidFill>
                </a:rPr>
                <a:t>Lumesse</a:t>
              </a:r>
              <a:r>
                <a:rPr lang="en-US" sz="1200" b="1" dirty="0">
                  <a:solidFill>
                    <a:schemeClr val="tx1"/>
                  </a:solidFill>
                </a:rPr>
                <a:t>.</a:t>
              </a:r>
              <a:r>
                <a:rPr lang="en-US" sz="1200" dirty="0">
                  <a:solidFill>
                    <a:schemeClr val="tx1"/>
                  </a:solidFill>
                </a:rPr>
                <a:t> Integrated Talent Management.</a:t>
              </a:r>
            </a:p>
            <a:p>
              <a:pPr marL="233363" indent="-233363" algn="l" fontAlgn="auto">
                <a:spcBef>
                  <a:spcPts val="1200"/>
                </a:spcBef>
                <a:spcAft>
                  <a:spcPts val="0"/>
                </a:spcAft>
                <a:buFont typeface="Arial" pitchFamily="34" charset="0"/>
                <a:buChar char="•"/>
                <a:defRPr/>
              </a:pPr>
              <a:r>
                <a:rPr lang="en-US" sz="1200" b="1" dirty="0">
                  <a:solidFill>
                    <a:schemeClr val="tx1"/>
                  </a:solidFill>
                </a:rPr>
                <a:t>Oracle </a:t>
              </a:r>
              <a:r>
                <a:rPr lang="en-US" sz="1200" b="1" dirty="0" err="1">
                  <a:solidFill>
                    <a:schemeClr val="tx1"/>
                  </a:solidFill>
                </a:rPr>
                <a:t>Taleo</a:t>
              </a:r>
              <a:r>
                <a:rPr lang="en-US" sz="1200" b="1" dirty="0">
                  <a:solidFill>
                    <a:schemeClr val="tx1"/>
                  </a:solidFill>
                </a:rPr>
                <a:t>.</a:t>
              </a:r>
              <a:r>
                <a:rPr lang="en-US" sz="1200" dirty="0">
                  <a:solidFill>
                    <a:schemeClr val="tx1"/>
                  </a:solidFill>
                </a:rPr>
                <a:t> Cloud Service.</a:t>
              </a:r>
            </a:p>
            <a:p>
              <a:pPr marL="233363" indent="-233363" algn="l" fontAlgn="auto">
                <a:spcBef>
                  <a:spcPts val="1200"/>
                </a:spcBef>
                <a:spcAft>
                  <a:spcPts val="0"/>
                </a:spcAft>
                <a:buFont typeface="Arial" pitchFamily="34" charset="0"/>
                <a:buChar char="•"/>
                <a:defRPr/>
              </a:pPr>
              <a:r>
                <a:rPr lang="en-US" sz="1200" b="1" dirty="0">
                  <a:solidFill>
                    <a:schemeClr val="tx1"/>
                  </a:solidFill>
                </a:rPr>
                <a:t>Saba Software.</a:t>
              </a:r>
              <a:r>
                <a:rPr lang="en-US" sz="1200" dirty="0">
                  <a:solidFill>
                    <a:schemeClr val="tx1"/>
                  </a:solidFill>
                </a:rPr>
                <a:t> Saba People Cloud.</a:t>
              </a:r>
            </a:p>
            <a:p>
              <a:pPr marL="233363" indent="-233363" algn="l" fontAlgn="auto">
                <a:spcBef>
                  <a:spcPts val="1200"/>
                </a:spcBef>
                <a:spcAft>
                  <a:spcPts val="0"/>
                </a:spcAft>
                <a:buFont typeface="Arial" pitchFamily="34" charset="0"/>
                <a:buChar char="•"/>
                <a:defRPr/>
              </a:pPr>
              <a:r>
                <a:rPr lang="en-US" sz="1200" b="1" dirty="0" err="1">
                  <a:solidFill>
                    <a:schemeClr val="tx1"/>
                  </a:solidFill>
                </a:rPr>
                <a:t>SuccessFactors</a:t>
              </a:r>
              <a:r>
                <a:rPr lang="en-US" sz="1200" b="1" dirty="0">
                  <a:solidFill>
                    <a:schemeClr val="tx1"/>
                  </a:solidFill>
                </a:rPr>
                <a:t> (SAP).</a:t>
              </a:r>
              <a:r>
                <a:rPr lang="en-US" sz="1200" dirty="0">
                  <a:solidFill>
                    <a:schemeClr val="tx1"/>
                  </a:solidFill>
                </a:rPr>
                <a:t> Business Execution Suite</a:t>
              </a:r>
            </a:p>
            <a:p>
              <a:pPr marL="233363" indent="-233363" algn="l" fontAlgn="auto">
                <a:spcBef>
                  <a:spcPts val="1200"/>
                </a:spcBef>
                <a:spcAft>
                  <a:spcPts val="0"/>
                </a:spcAft>
                <a:buFont typeface="Arial" pitchFamily="34" charset="0"/>
                <a:buChar char="•"/>
                <a:defRPr/>
              </a:pPr>
              <a:r>
                <a:rPr lang="en-US" sz="1200" b="1" dirty="0" err="1">
                  <a:solidFill>
                    <a:schemeClr val="tx1"/>
                  </a:solidFill>
                </a:rPr>
                <a:t>SilkRoad</a:t>
              </a:r>
              <a:r>
                <a:rPr lang="en-US" sz="1200" b="1" dirty="0">
                  <a:solidFill>
                    <a:schemeClr val="tx1"/>
                  </a:solidFill>
                </a:rPr>
                <a:t>.</a:t>
              </a:r>
              <a:r>
                <a:rPr lang="en-US" sz="1200" dirty="0">
                  <a:solidFill>
                    <a:schemeClr val="tx1"/>
                  </a:solidFill>
                </a:rPr>
                <a:t> Life Suite.</a:t>
              </a:r>
            </a:p>
            <a:p>
              <a:pPr marL="233363" indent="-233363" algn="l" fontAlgn="auto">
                <a:spcBef>
                  <a:spcPts val="1200"/>
                </a:spcBef>
                <a:spcAft>
                  <a:spcPts val="0"/>
                </a:spcAft>
                <a:buFont typeface="Arial" pitchFamily="34" charset="0"/>
                <a:buChar char="•"/>
                <a:defRPr/>
              </a:pPr>
              <a:r>
                <a:rPr lang="en-US" sz="1200" b="1" dirty="0" err="1">
                  <a:solidFill>
                    <a:schemeClr val="tx1"/>
                  </a:solidFill>
                </a:rPr>
                <a:t>SumTotal</a:t>
              </a:r>
              <a:r>
                <a:rPr lang="en-US" sz="1200" b="1" dirty="0">
                  <a:solidFill>
                    <a:schemeClr val="tx1"/>
                  </a:solidFill>
                </a:rPr>
                <a:t> Systems.</a:t>
              </a:r>
              <a:r>
                <a:rPr lang="en-US" sz="1200" dirty="0">
                  <a:solidFill>
                    <a:schemeClr val="tx1"/>
                  </a:solidFill>
                </a:rPr>
                <a:t> </a:t>
              </a:r>
              <a:r>
                <a:rPr lang="en-US" sz="1200" dirty="0" err="1">
                  <a:solidFill>
                    <a:schemeClr val="tx1"/>
                  </a:solidFill>
                </a:rPr>
                <a:t>SumTotal</a:t>
              </a:r>
              <a:r>
                <a:rPr lang="en-US" sz="1200" dirty="0">
                  <a:solidFill>
                    <a:schemeClr val="tx1"/>
                  </a:solidFill>
                </a:rPr>
                <a:t> Talent Platform.</a:t>
              </a: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spcBef>
                <a:spcPts val="600"/>
              </a:spcBef>
            </a:pPr>
            <a:r>
              <a:rPr lang="en-US" dirty="0"/>
              <a:t>For this Vendor Landscape, </a:t>
            </a:r>
            <a:r>
              <a:rPr lang="en-US" dirty="0" smtClean="0"/>
              <a:t>Info-Tech focused </a:t>
            </a:r>
            <a:r>
              <a:rPr lang="en-US" dirty="0"/>
              <a:t>on those vendors that offer broad capabilities across multiple platforms and that have a strong market presence and/or reputational presence among mid and large-sized enterprises.</a:t>
            </a:r>
          </a:p>
          <a:p>
            <a:pPr marL="182563" indent="-182563">
              <a:spcBef>
                <a:spcPts val="600"/>
              </a:spcBef>
            </a:pPr>
            <a:r>
              <a:rPr lang="en-US" dirty="0"/>
              <a:t>To be considered for inclusion, vendors had to offer performance management and learning modules, as well as a recruitment module, a compensation module, or both.</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545"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Talent Management Solution criteria &amp; weighting factors</a:t>
            </a:r>
            <a:endParaRPr lang="en-US" dirty="0"/>
          </a:p>
        </p:txBody>
      </p:sp>
      <p:graphicFrame>
        <p:nvGraphicFramePr>
          <p:cNvPr id="43" name="Chart 42"/>
          <p:cNvGraphicFramePr/>
          <p:nvPr>
            <p:extLst>
              <p:ext uri="{D42A27DB-BD31-4B8C-83A1-F6EECF244321}">
                <p14:modId xmlns:p14="http://schemas.microsoft.com/office/powerpoint/2010/main" val="636188276"/>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extLst>
              <p:ext uri="{D42A27DB-BD31-4B8C-83A1-F6EECF244321}">
                <p14:modId xmlns:p14="http://schemas.microsoft.com/office/powerpoint/2010/main" val="4177278904"/>
              </p:ext>
            </p:extLst>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smtClean="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1969220529"/>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4" y="2786876"/>
            <a:ext cx="1051461"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5760720" y="3199376"/>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7498080" y="4264488"/>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sp>
        <p:nvSpPr>
          <p:cNvPr id="40" name="TextBox 39"/>
          <p:cNvSpPr txBox="1"/>
          <p:nvPr/>
        </p:nvSpPr>
        <p:spPr>
          <a:xfrm>
            <a:off x="321470" y="6116638"/>
            <a:ext cx="4988718" cy="276999"/>
          </a:xfrm>
          <a:prstGeom prst="rect">
            <a:avLst/>
          </a:prstGeom>
          <a:noFill/>
        </p:spPr>
        <p:txBody>
          <a:bodyPr wrap="square" rtlCol="0">
            <a:spAutoFit/>
          </a:bodyPr>
          <a:lstStyle/>
          <a:p>
            <a:r>
              <a:rPr lang="en-US" sz="1200" dirty="0" smtClean="0"/>
              <a:t>*Affordability was weighted 0 and not scored in this Vendor Landscape.</a:t>
            </a:r>
            <a:endParaRPr lang="en-CA" sz="1200" dirty="0"/>
          </a:p>
        </p:txBody>
      </p:sp>
      <p:pic>
        <p:nvPicPr>
          <p:cNvPr id="44"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50825" y="260350"/>
            <a:ext cx="8626475" cy="865188"/>
          </a:xfrm>
        </p:spPr>
        <p:txBody>
          <a:bodyPr/>
          <a:lstStyle/>
          <a:p>
            <a:r>
              <a:rPr lang="en-US" dirty="0" smtClean="0"/>
              <a:t>Table Stakes represent the minimum standard; without these, a product doesn’t even get reviewed</a:t>
            </a:r>
          </a:p>
        </p:txBody>
      </p:sp>
      <p:sp>
        <p:nvSpPr>
          <p:cNvPr id="118788" name="Rectangle 94"/>
          <p:cNvSpPr>
            <a:spLocks noChangeArrowheads="1"/>
          </p:cNvSpPr>
          <p:nvPr/>
        </p:nvSpPr>
        <p:spPr bwMode="auto">
          <a:xfrm>
            <a:off x="5486400" y="1538288"/>
            <a:ext cx="3336925" cy="1754187"/>
          </a:xfrm>
          <a:prstGeom prst="rect">
            <a:avLst/>
          </a:prstGeom>
          <a:noFill/>
          <a:ln w="9525">
            <a:noFill/>
            <a:miter lim="800000"/>
            <a:headEnd/>
            <a:tailEnd/>
          </a:ln>
        </p:spPr>
        <p:txBody>
          <a:bodyPr>
            <a:spAutoFit/>
          </a:bodyPr>
          <a:lstStyle/>
          <a:p>
            <a:pPr algn="l"/>
            <a:r>
              <a:rPr lang="en-US" sz="1200" dirty="0"/>
              <a:t>The products assessed in this Vendor Landscape</a:t>
            </a:r>
            <a:r>
              <a:rPr lang="en-US" sz="1200" baseline="30000" dirty="0"/>
              <a:t>TM</a:t>
            </a:r>
            <a:r>
              <a:rPr lang="en-US" sz="1200" dirty="0"/>
              <a:t> meet, at the very least, the requirements outlined as Table Stakes. </a:t>
            </a:r>
          </a:p>
          <a:p>
            <a:pPr algn="l"/>
            <a:endParaRPr lang="en-US" sz="1200" dirty="0"/>
          </a:p>
          <a:p>
            <a:pPr algn="l"/>
            <a:r>
              <a:rPr lang="en-US" sz="1200" dirty="0"/>
              <a:t>Many of the vendors go above and beyond the outlined Table Stakes, some even do so in multiple categories. This section aims to highlight the products’ capabilities </a:t>
            </a:r>
            <a:r>
              <a:rPr lang="en-US" sz="1200" b="1" dirty="0"/>
              <a:t>in excess </a:t>
            </a:r>
            <a:r>
              <a:rPr lang="en-US" sz="1200" dirty="0"/>
              <a:t>of the criteria listed here. </a:t>
            </a:r>
          </a:p>
        </p:txBody>
      </p:sp>
      <p:sp>
        <p:nvSpPr>
          <p:cNvPr id="106" name="Rounded Rectangle 105"/>
          <p:cNvSpPr/>
          <p:nvPr/>
        </p:nvSpPr>
        <p:spPr>
          <a:xfrm>
            <a:off x="320675" y="1189038"/>
            <a:ext cx="4972050" cy="36512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CA" b="1" i="1" dirty="0">
                <a:solidFill>
                  <a:schemeClr val="tx1"/>
                </a:solidFill>
              </a:rPr>
              <a:t>The Table Stakes</a:t>
            </a:r>
          </a:p>
        </p:txBody>
      </p:sp>
      <p:sp>
        <p:nvSpPr>
          <p:cNvPr id="107" name="Rounded Rectangle 106"/>
          <p:cNvSpPr/>
          <p:nvPr/>
        </p:nvSpPr>
        <p:spPr>
          <a:xfrm>
            <a:off x="5486400" y="1189038"/>
            <a:ext cx="3336925" cy="36512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CA" b="1" i="1" dirty="0">
                <a:solidFill>
                  <a:schemeClr val="tx1"/>
                </a:solidFill>
              </a:rPr>
              <a:t>What Does This Mean?</a:t>
            </a:r>
          </a:p>
        </p:txBody>
      </p:sp>
      <p:grpSp>
        <p:nvGrpSpPr>
          <p:cNvPr id="22" name="Group 21"/>
          <p:cNvGrpSpPr/>
          <p:nvPr/>
        </p:nvGrpSpPr>
        <p:grpSpPr>
          <a:xfrm>
            <a:off x="319088" y="3733800"/>
            <a:ext cx="4983162" cy="822960"/>
            <a:chOff x="319088" y="3733800"/>
            <a:chExt cx="4983162" cy="822960"/>
          </a:xfrm>
        </p:grpSpPr>
        <p:sp>
          <p:nvSpPr>
            <p:cNvPr id="10" name="Flowchart: Stored Data 21"/>
            <p:cNvSpPr>
              <a:spLocks noChangeArrowheads="1"/>
            </p:cNvSpPr>
            <p:nvPr>
              <p:custDataLst>
                <p:tags r:id="rId8"/>
              </p:custDataLst>
            </p:nvPr>
          </p:nvSpPr>
          <p:spPr bwMode="auto">
            <a:xfrm flipH="1">
              <a:off x="1828800" y="3733800"/>
              <a:ext cx="3473450" cy="822960"/>
            </a:xfrm>
            <a:prstGeom prst="rect">
              <a:avLst/>
            </a:prstGeom>
            <a:solidFill>
              <a:schemeClr val="bg2">
                <a:lumMod val="85000"/>
              </a:schemeClr>
            </a:solidFill>
            <a:ln w="6350">
              <a:noFill/>
              <a:miter lim="800000"/>
              <a:headEnd/>
              <a:tailEnd/>
            </a:ln>
            <a:effectLst/>
          </p:spPr>
          <p:txBody>
            <a:bodyPr anchor="ctr"/>
            <a:lstStyle/>
            <a:p>
              <a:pPr algn="l" fontAlgn="auto">
                <a:spcBef>
                  <a:spcPts val="0"/>
                </a:spcBef>
                <a:spcAft>
                  <a:spcPts val="0"/>
                </a:spcAft>
                <a:defRPr/>
              </a:pPr>
              <a:r>
                <a:rPr lang="en-US" sz="1100" dirty="0" smtClean="0"/>
                <a:t>All modules must allow administrators and/or managers to set up automated routing of tasks and approvals.</a:t>
              </a:r>
              <a:endParaRPr lang="en-US" sz="1100" dirty="0">
                <a:solidFill>
                  <a:srgbClr val="FF0000"/>
                </a:solidFill>
              </a:endParaRPr>
            </a:p>
          </p:txBody>
        </p:sp>
        <p:sp>
          <p:nvSpPr>
            <p:cNvPr id="11" name="Rectangle 10"/>
            <p:cNvSpPr>
              <a:spLocks noChangeArrowheads="1"/>
            </p:cNvSpPr>
            <p:nvPr>
              <p:custDataLst>
                <p:tags r:id="rId9"/>
              </p:custDataLst>
            </p:nvPr>
          </p:nvSpPr>
          <p:spPr bwMode="auto">
            <a:xfrm flipH="1">
              <a:off x="319088" y="3733800"/>
              <a:ext cx="1463675" cy="822960"/>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400" dirty="0" smtClean="0"/>
                <a:t>Automated routing</a:t>
              </a:r>
              <a:endParaRPr lang="en-US" sz="1400" dirty="0"/>
            </a:p>
          </p:txBody>
        </p:sp>
      </p:grpSp>
      <p:grpSp>
        <p:nvGrpSpPr>
          <p:cNvPr id="21" name="Group 20"/>
          <p:cNvGrpSpPr/>
          <p:nvPr/>
        </p:nvGrpSpPr>
        <p:grpSpPr>
          <a:xfrm>
            <a:off x="319088" y="2872581"/>
            <a:ext cx="4983162" cy="822960"/>
            <a:chOff x="319088" y="2896553"/>
            <a:chExt cx="4983162" cy="822960"/>
          </a:xfrm>
        </p:grpSpPr>
        <p:sp>
          <p:nvSpPr>
            <p:cNvPr id="14" name="Flowchart: Stored Data 20"/>
            <p:cNvSpPr>
              <a:spLocks noChangeArrowheads="1"/>
            </p:cNvSpPr>
            <p:nvPr>
              <p:custDataLst>
                <p:tags r:id="rId6"/>
              </p:custDataLst>
            </p:nvPr>
          </p:nvSpPr>
          <p:spPr bwMode="auto">
            <a:xfrm flipH="1">
              <a:off x="1828800" y="2896553"/>
              <a:ext cx="3473450" cy="822960"/>
            </a:xfrm>
            <a:prstGeom prst="rect">
              <a:avLst/>
            </a:prstGeom>
            <a:solidFill>
              <a:schemeClr val="bg2">
                <a:lumMod val="95000"/>
              </a:schemeClr>
            </a:solidFill>
            <a:ln w="6350">
              <a:noFill/>
              <a:miter lim="800000"/>
              <a:headEnd/>
              <a:tailEnd/>
            </a:ln>
            <a:effectLst/>
          </p:spPr>
          <p:txBody>
            <a:bodyPr anchor="ctr"/>
            <a:lstStyle/>
            <a:p>
              <a:pPr algn="l" fontAlgn="auto">
                <a:spcBef>
                  <a:spcPts val="0"/>
                </a:spcBef>
                <a:spcAft>
                  <a:spcPts val="0"/>
                </a:spcAft>
                <a:defRPr/>
              </a:pPr>
              <a:r>
                <a:rPr lang="en-US" sz="1100" dirty="0" smtClean="0"/>
                <a:t>Software as a Service (SaaS) must be an available deployment option and is increasingly the deployment option of choice for talent management customers.</a:t>
              </a:r>
              <a:endParaRPr lang="en-US" sz="1100" dirty="0"/>
            </a:p>
          </p:txBody>
        </p:sp>
        <p:sp>
          <p:nvSpPr>
            <p:cNvPr id="15" name="Rectangle 14"/>
            <p:cNvSpPr>
              <a:spLocks noChangeArrowheads="1"/>
            </p:cNvSpPr>
            <p:nvPr>
              <p:custDataLst>
                <p:tags r:id="rId7"/>
              </p:custDataLst>
            </p:nvPr>
          </p:nvSpPr>
          <p:spPr bwMode="auto">
            <a:xfrm flipH="1">
              <a:off x="319088" y="2896553"/>
              <a:ext cx="1463675" cy="822960"/>
            </a:xfrm>
            <a:prstGeom prst="rect">
              <a:avLst/>
            </a:prstGeom>
            <a:solidFill>
              <a:schemeClr val="bg2">
                <a:lumMod val="95000"/>
              </a:schemeClr>
            </a:solidFill>
            <a:ln w="25400">
              <a:noFill/>
              <a:miter lim="800000"/>
              <a:headEnd/>
              <a:tailEnd/>
            </a:ln>
            <a:effectLst/>
          </p:spPr>
          <p:txBody>
            <a:bodyPr anchor="ctr"/>
            <a:lstStyle/>
            <a:p>
              <a:pPr algn="r" fontAlgn="auto">
                <a:spcBef>
                  <a:spcPts val="0"/>
                </a:spcBef>
                <a:spcAft>
                  <a:spcPts val="0"/>
                </a:spcAft>
                <a:defRPr/>
              </a:pPr>
              <a:r>
                <a:rPr lang="en-US" sz="1400" dirty="0" smtClean="0"/>
                <a:t>SaaS deployment option</a:t>
              </a:r>
              <a:endParaRPr lang="en-US" sz="1400" dirty="0"/>
            </a:p>
          </p:txBody>
        </p:sp>
      </p:grpSp>
      <p:grpSp>
        <p:nvGrpSpPr>
          <p:cNvPr id="20" name="Group 19"/>
          <p:cNvGrpSpPr/>
          <p:nvPr/>
        </p:nvGrpSpPr>
        <p:grpSpPr>
          <a:xfrm>
            <a:off x="319088" y="2011363"/>
            <a:ext cx="4983162" cy="822960"/>
            <a:chOff x="319088" y="2011363"/>
            <a:chExt cx="4983162" cy="822960"/>
          </a:xfrm>
        </p:grpSpPr>
        <p:sp>
          <p:nvSpPr>
            <p:cNvPr id="16" name="Flowchart: Stored Data 19"/>
            <p:cNvSpPr>
              <a:spLocks noChangeArrowheads="1"/>
            </p:cNvSpPr>
            <p:nvPr>
              <p:custDataLst>
                <p:tags r:id="rId4"/>
              </p:custDataLst>
            </p:nvPr>
          </p:nvSpPr>
          <p:spPr bwMode="auto">
            <a:xfrm flipH="1">
              <a:off x="1828800" y="2011363"/>
              <a:ext cx="3473450" cy="822960"/>
            </a:xfrm>
            <a:prstGeom prst="rect">
              <a:avLst/>
            </a:prstGeom>
            <a:solidFill>
              <a:schemeClr val="bg2">
                <a:lumMod val="85000"/>
              </a:schemeClr>
            </a:solidFill>
            <a:ln w="6350">
              <a:noFill/>
              <a:miter lim="800000"/>
              <a:headEnd/>
              <a:tailEnd/>
            </a:ln>
          </p:spPr>
          <p:txBody>
            <a:bodyPr anchor="ctr"/>
            <a:lstStyle/>
            <a:p>
              <a:pPr algn="l" fontAlgn="auto">
                <a:spcBef>
                  <a:spcPts val="0"/>
                </a:spcBef>
                <a:spcAft>
                  <a:spcPts val="0"/>
                </a:spcAft>
                <a:defRPr/>
              </a:pPr>
              <a:r>
                <a:rPr lang="en-US" sz="1100" dirty="0" smtClean="0"/>
                <a:t>Vendors must offer a performance management module and a learning </a:t>
              </a:r>
              <a:r>
                <a:rPr lang="en-US" sz="1100" dirty="0"/>
                <a:t>m</a:t>
              </a:r>
              <a:r>
                <a:rPr lang="en-US" sz="1100" dirty="0" smtClean="0"/>
                <a:t>anagement module, as well as a minimum of one of either recruitment or compensation.</a:t>
              </a:r>
              <a:endParaRPr lang="en-US" sz="1100" dirty="0"/>
            </a:p>
          </p:txBody>
        </p:sp>
        <p:sp>
          <p:nvSpPr>
            <p:cNvPr id="17" name="Rectangle 16"/>
            <p:cNvSpPr>
              <a:spLocks noChangeArrowheads="1"/>
            </p:cNvSpPr>
            <p:nvPr>
              <p:custDataLst>
                <p:tags r:id="rId5"/>
              </p:custDataLst>
            </p:nvPr>
          </p:nvSpPr>
          <p:spPr bwMode="auto">
            <a:xfrm flipH="1">
              <a:off x="319088" y="2011363"/>
              <a:ext cx="1463675" cy="822960"/>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400" dirty="0" smtClean="0"/>
                <a:t>Platform breadth</a:t>
              </a:r>
              <a:endParaRPr lang="en-US" sz="1400" dirty="0"/>
            </a:p>
          </p:txBody>
        </p:sp>
      </p:grpSp>
      <p:sp>
        <p:nvSpPr>
          <p:cNvPr id="118799" name="Flowchart: Stored Data 19"/>
          <p:cNvSpPr>
            <a:spLocks noChangeArrowheads="1"/>
          </p:cNvSpPr>
          <p:nvPr>
            <p:custDataLst>
              <p:tags r:id="rId1"/>
            </p:custDataLst>
          </p:nvPr>
        </p:nvSpPr>
        <p:spPr bwMode="auto">
          <a:xfrm flipH="1">
            <a:off x="1828800" y="1600200"/>
            <a:ext cx="3475038" cy="365125"/>
          </a:xfrm>
          <a:prstGeom prst="rect">
            <a:avLst/>
          </a:prstGeom>
          <a:solidFill>
            <a:schemeClr val="accent1"/>
          </a:solidFill>
          <a:ln w="6350">
            <a:noFill/>
            <a:miter lim="800000"/>
            <a:headEnd/>
            <a:tailEnd/>
          </a:ln>
        </p:spPr>
        <p:txBody>
          <a:bodyPr anchor="ctr"/>
          <a:lstStyle/>
          <a:p>
            <a:pPr algn="l"/>
            <a:r>
              <a:rPr lang="en-US" sz="1400" b="1" dirty="0">
                <a:solidFill>
                  <a:schemeClr val="bg1"/>
                </a:solidFill>
              </a:rPr>
              <a:t>What it is:</a:t>
            </a:r>
          </a:p>
        </p:txBody>
      </p:sp>
      <p:sp>
        <p:nvSpPr>
          <p:cNvPr id="118800" name="Rectangle 24"/>
          <p:cNvSpPr>
            <a:spLocks noChangeArrowheads="1"/>
          </p:cNvSpPr>
          <p:nvPr>
            <p:custDataLst>
              <p:tags r:id="rId2"/>
            </p:custDataLst>
          </p:nvPr>
        </p:nvSpPr>
        <p:spPr bwMode="auto">
          <a:xfrm flipH="1">
            <a:off x="320673" y="1600200"/>
            <a:ext cx="1462089" cy="365125"/>
          </a:xfrm>
          <a:prstGeom prst="rect">
            <a:avLst/>
          </a:prstGeom>
          <a:solidFill>
            <a:schemeClr val="accent1"/>
          </a:solidFill>
          <a:ln w="25400">
            <a:noFill/>
            <a:miter lim="800000"/>
            <a:headEnd/>
            <a:tailEnd/>
          </a:ln>
        </p:spPr>
        <p:txBody>
          <a:bodyPr anchor="ctr"/>
          <a:lstStyle/>
          <a:p>
            <a:pPr algn="l"/>
            <a:r>
              <a:rPr lang="en-US" sz="1400" b="1" dirty="0">
                <a:solidFill>
                  <a:schemeClr val="bg1"/>
                </a:solidFill>
              </a:rPr>
              <a:t>Feature</a:t>
            </a:r>
          </a:p>
        </p:txBody>
      </p:sp>
      <p:sp>
        <p:nvSpPr>
          <p:cNvPr id="23" name="Rounded Rectangle 22"/>
          <p:cNvSpPr/>
          <p:nvPr>
            <p:custDataLst>
              <p:tags r:id="rId3"/>
            </p:custDataLst>
          </p:nvPr>
        </p:nvSpPr>
        <p:spPr>
          <a:xfrm rot="10800000">
            <a:off x="5486400" y="4202720"/>
            <a:ext cx="3336925" cy="366713"/>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fontAlgn="auto">
              <a:spcBef>
                <a:spcPts val="0"/>
              </a:spcBef>
              <a:spcAft>
                <a:spcPts val="0"/>
              </a:spcAft>
              <a:defRPr/>
            </a:pPr>
            <a:endParaRPr lang="en-CA" b="1" i="1" dirty="0">
              <a:solidFill>
                <a:schemeClr val="tx1"/>
              </a:solidFill>
            </a:endParaRPr>
          </a:p>
        </p:txBody>
      </p:sp>
      <p:grpSp>
        <p:nvGrpSpPr>
          <p:cNvPr id="24" name="Group 136"/>
          <p:cNvGrpSpPr/>
          <p:nvPr/>
        </p:nvGrpSpPr>
        <p:grpSpPr>
          <a:xfrm>
            <a:off x="326232" y="5409220"/>
            <a:ext cx="8491536" cy="848310"/>
            <a:chOff x="328291" y="3598911"/>
            <a:chExt cx="8491536" cy="848310"/>
          </a:xfrm>
        </p:grpSpPr>
        <p:sp>
          <p:nvSpPr>
            <p:cNvPr id="25" name="Rounded Rectangle 24"/>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talent management solution</a:t>
              </a:r>
              <a:r>
                <a:rPr lang="en-US" sz="1200" dirty="0" smtClean="0">
                  <a:solidFill>
                    <a:srgbClr val="333333"/>
                  </a:solidFill>
                </a:rPr>
                <a:t>, the only true differentiator for the organization is price. Otherwise, dig deeper to find the best price to value for your needs.</a:t>
              </a:r>
            </a:p>
          </p:txBody>
        </p:sp>
        <p:pic>
          <p:nvPicPr>
            <p:cNvPr id="26" name="Picture 25" descr="insight.png"/>
            <p:cNvPicPr>
              <a:picLocks noChangeAspect="1"/>
            </p:cNvPicPr>
            <p:nvPr/>
          </p:nvPicPr>
          <p:blipFill>
            <a:blip r:embed="rId12" cstate="print"/>
            <a:stretch>
              <a:fillRect/>
            </a:stretch>
          </p:blipFill>
          <p:spPr>
            <a:xfrm>
              <a:off x="328614" y="3609020"/>
              <a:ext cx="1000207" cy="838201"/>
            </a:xfrm>
            <a:prstGeom prst="rect">
              <a:avLst/>
            </a:prstGeom>
          </p:spPr>
        </p:pic>
      </p:grpSp>
      <p:pic>
        <p:nvPicPr>
          <p:cNvPr id="27" name="Picture 3">
            <a:hlinkClick r:id="rId13"/>
          </p:cNvPr>
          <p:cNvPicPr>
            <a:picLocks noChangeAspect="1" noChangeArrowheads="1"/>
          </p:cNvPicPr>
          <p:nvPr/>
        </p:nvPicPr>
        <p:blipFill>
          <a:blip r:embed="rId1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65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3"/>
          <p:cNvSpPr>
            <a:spLocks noGrp="1"/>
          </p:cNvSpPr>
          <p:nvPr>
            <p:ph type="title"/>
          </p:nvPr>
        </p:nvSpPr>
        <p:spPr>
          <a:xfrm>
            <a:off x="250825" y="260350"/>
            <a:ext cx="8626475" cy="865188"/>
          </a:xfrm>
        </p:spPr>
        <p:txBody>
          <a:bodyPr/>
          <a:lstStyle/>
          <a:p>
            <a:r>
              <a:rPr lang="en-US" dirty="0" smtClean="0"/>
              <a:t>Advanced Features are the capabilities that allow for granular market differentiation</a:t>
            </a:r>
          </a:p>
        </p:txBody>
      </p:sp>
      <p:sp>
        <p:nvSpPr>
          <p:cNvPr id="120835" name="Rectangle 42"/>
          <p:cNvSpPr>
            <a:spLocks noChangeArrowheads="1"/>
          </p:cNvSpPr>
          <p:nvPr/>
        </p:nvSpPr>
        <p:spPr bwMode="auto">
          <a:xfrm>
            <a:off x="323850" y="1541463"/>
            <a:ext cx="3333750" cy="2123658"/>
          </a:xfrm>
          <a:prstGeom prst="rect">
            <a:avLst/>
          </a:prstGeom>
          <a:noFill/>
          <a:ln w="9525">
            <a:noFill/>
            <a:miter lim="800000"/>
            <a:headEnd/>
            <a:tailEnd/>
          </a:ln>
        </p:spPr>
        <p:txBody>
          <a:bodyPr>
            <a:spAutoFit/>
          </a:bodyPr>
          <a:lstStyle/>
          <a:p>
            <a:pPr algn="l"/>
            <a:r>
              <a:rPr lang="en-US" sz="1200" dirty="0" smtClean="0"/>
              <a:t>Info-Tech scored </a:t>
            </a:r>
            <a:r>
              <a:rPr lang="en-US" sz="1200" dirty="0"/>
              <a:t>each vendor’s features offering as a summation of their individual scores across the listed advanced features. </a:t>
            </a:r>
            <a:r>
              <a:rPr lang="en-US" sz="1200" dirty="0" smtClean="0"/>
              <a:t>For the first four items, vendors </a:t>
            </a:r>
            <a:r>
              <a:rPr lang="en-US" sz="1200" dirty="0"/>
              <a:t>were given 1 point for each feature the product inherently </a:t>
            </a:r>
            <a:r>
              <a:rPr lang="en-US" sz="1200" dirty="0" smtClean="0"/>
              <a:t>provided in all modules of the suite and half a point for each feature provided in part of the suite (1 or more modules). For the last four items, vendors were given 1 point for having the feature and half a point if they had partial capability.</a:t>
            </a:r>
            <a:endParaRPr lang="en-US" sz="1200" dirty="0"/>
          </a:p>
        </p:txBody>
      </p:sp>
      <p:sp>
        <p:nvSpPr>
          <p:cNvPr id="7" name="Flowchart: Stored Data 21"/>
          <p:cNvSpPr>
            <a:spLocks noChangeArrowheads="1"/>
          </p:cNvSpPr>
          <p:nvPr>
            <p:custDataLst>
              <p:tags r:id="rId1"/>
            </p:custDataLst>
          </p:nvPr>
        </p:nvSpPr>
        <p:spPr bwMode="auto">
          <a:xfrm flipH="1">
            <a:off x="5348288" y="2925763"/>
            <a:ext cx="3475037" cy="411162"/>
          </a:xfrm>
          <a:prstGeom prst="rect">
            <a:avLst/>
          </a:prstGeom>
          <a:solidFill>
            <a:schemeClr val="bg2">
              <a:lumMod val="85000"/>
            </a:schemeClr>
          </a:solidFill>
          <a:ln w="6350">
            <a:noFill/>
            <a:miter lim="800000"/>
            <a:headEnd/>
            <a:tailEnd/>
          </a:ln>
          <a:effectLst/>
        </p:spPr>
        <p:txBody>
          <a:bodyPr anchor="ctr"/>
          <a:lstStyle/>
          <a:p>
            <a:pPr algn="l" fontAlgn="auto">
              <a:spcBef>
                <a:spcPts val="0"/>
              </a:spcBef>
              <a:spcAft>
                <a:spcPts val="0"/>
              </a:spcAft>
              <a:defRPr/>
            </a:pPr>
            <a:r>
              <a:rPr lang="en-US" sz="1200" dirty="0" smtClean="0"/>
              <a:t>End-user interface customization capability.</a:t>
            </a:r>
            <a:endParaRPr lang="en-US" sz="1200" dirty="0"/>
          </a:p>
        </p:txBody>
      </p:sp>
      <p:sp>
        <p:nvSpPr>
          <p:cNvPr id="8" name="Rectangle 7"/>
          <p:cNvSpPr>
            <a:spLocks noChangeArrowheads="1"/>
          </p:cNvSpPr>
          <p:nvPr>
            <p:custDataLst>
              <p:tags r:id="rId2"/>
            </p:custDataLst>
          </p:nvPr>
        </p:nvSpPr>
        <p:spPr bwMode="auto">
          <a:xfrm flipH="1">
            <a:off x="3840163" y="2925763"/>
            <a:ext cx="1462087" cy="411162"/>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200" dirty="0" smtClean="0"/>
              <a:t>End-user interface customization</a:t>
            </a:r>
            <a:endParaRPr lang="en-US" sz="1200" dirty="0"/>
          </a:p>
        </p:txBody>
      </p:sp>
      <p:sp>
        <p:nvSpPr>
          <p:cNvPr id="9" name="Flowchart: Stored Data 21"/>
          <p:cNvSpPr>
            <a:spLocks noChangeArrowheads="1"/>
          </p:cNvSpPr>
          <p:nvPr>
            <p:custDataLst>
              <p:tags r:id="rId3"/>
            </p:custDataLst>
          </p:nvPr>
        </p:nvSpPr>
        <p:spPr bwMode="auto">
          <a:xfrm flipH="1">
            <a:off x="5348288" y="3382963"/>
            <a:ext cx="3475037" cy="411162"/>
          </a:xfrm>
          <a:prstGeom prst="rect">
            <a:avLst/>
          </a:prstGeom>
          <a:solidFill>
            <a:schemeClr val="bg2">
              <a:lumMod val="95000"/>
            </a:schemeClr>
          </a:solidFill>
          <a:ln w="6350">
            <a:noFill/>
            <a:miter lim="800000"/>
            <a:headEnd/>
            <a:tailEnd/>
          </a:ln>
          <a:effectLst/>
        </p:spPr>
        <p:txBody>
          <a:bodyPr anchor="ctr"/>
          <a:lstStyle/>
          <a:p>
            <a:pPr algn="l" fontAlgn="auto">
              <a:spcBef>
                <a:spcPts val="0"/>
              </a:spcBef>
              <a:spcAft>
                <a:spcPts val="0"/>
              </a:spcAft>
              <a:defRPr/>
            </a:pPr>
            <a:r>
              <a:rPr lang="en-US" sz="1200" dirty="0" smtClean="0"/>
              <a:t>Social functionality.</a:t>
            </a:r>
            <a:endParaRPr lang="en-US" sz="1200" dirty="0"/>
          </a:p>
        </p:txBody>
      </p:sp>
      <p:sp>
        <p:nvSpPr>
          <p:cNvPr id="10" name="Rectangle 9"/>
          <p:cNvSpPr>
            <a:spLocks noChangeArrowheads="1"/>
          </p:cNvSpPr>
          <p:nvPr>
            <p:custDataLst>
              <p:tags r:id="rId4"/>
            </p:custDataLst>
          </p:nvPr>
        </p:nvSpPr>
        <p:spPr bwMode="auto">
          <a:xfrm flipH="1">
            <a:off x="3840163" y="3382963"/>
            <a:ext cx="1462087" cy="411162"/>
          </a:xfrm>
          <a:prstGeom prst="rect">
            <a:avLst/>
          </a:prstGeom>
          <a:solidFill>
            <a:schemeClr val="bg2">
              <a:lumMod val="95000"/>
            </a:schemeClr>
          </a:solidFill>
          <a:ln w="25400">
            <a:noFill/>
            <a:miter lim="800000"/>
            <a:headEnd/>
            <a:tailEnd/>
          </a:ln>
          <a:effectLst/>
        </p:spPr>
        <p:txBody>
          <a:bodyPr anchor="ctr"/>
          <a:lstStyle/>
          <a:p>
            <a:pPr algn="r" fontAlgn="auto">
              <a:spcBef>
                <a:spcPts val="0"/>
              </a:spcBef>
              <a:spcAft>
                <a:spcPts val="0"/>
              </a:spcAft>
              <a:defRPr/>
            </a:pPr>
            <a:r>
              <a:rPr lang="en-US" sz="1200" dirty="0" smtClean="0"/>
              <a:t>Social</a:t>
            </a:r>
            <a:endParaRPr lang="en-US" sz="1200" dirty="0"/>
          </a:p>
        </p:txBody>
      </p:sp>
      <p:sp>
        <p:nvSpPr>
          <p:cNvPr id="11" name="Flowchart: Stored Data 20"/>
          <p:cNvSpPr>
            <a:spLocks noChangeArrowheads="1"/>
          </p:cNvSpPr>
          <p:nvPr>
            <p:custDataLst>
              <p:tags r:id="rId5"/>
            </p:custDataLst>
          </p:nvPr>
        </p:nvSpPr>
        <p:spPr bwMode="auto">
          <a:xfrm flipH="1">
            <a:off x="5348288" y="2468563"/>
            <a:ext cx="3475037" cy="411162"/>
          </a:xfrm>
          <a:prstGeom prst="rect">
            <a:avLst/>
          </a:prstGeom>
          <a:solidFill>
            <a:schemeClr val="bg2">
              <a:lumMod val="95000"/>
            </a:schemeClr>
          </a:solidFill>
          <a:ln w="6350">
            <a:noFill/>
            <a:miter lim="800000"/>
            <a:headEnd/>
            <a:tailEnd/>
          </a:ln>
          <a:effectLst/>
        </p:spPr>
        <p:txBody>
          <a:bodyPr anchor="ctr"/>
          <a:lstStyle/>
          <a:p>
            <a:pPr algn="l" fontAlgn="auto">
              <a:spcBef>
                <a:spcPts val="0"/>
              </a:spcBef>
              <a:spcAft>
                <a:spcPts val="0"/>
              </a:spcAft>
              <a:defRPr/>
            </a:pPr>
            <a:r>
              <a:rPr lang="en-US" sz="1200" dirty="0" smtClean="0"/>
              <a:t>Mobile device support.</a:t>
            </a:r>
            <a:endParaRPr lang="en-US" sz="1200" dirty="0"/>
          </a:p>
        </p:txBody>
      </p:sp>
      <p:sp>
        <p:nvSpPr>
          <p:cNvPr id="12" name="Rectangle 11"/>
          <p:cNvSpPr>
            <a:spLocks noChangeArrowheads="1"/>
          </p:cNvSpPr>
          <p:nvPr>
            <p:custDataLst>
              <p:tags r:id="rId6"/>
            </p:custDataLst>
          </p:nvPr>
        </p:nvSpPr>
        <p:spPr bwMode="auto">
          <a:xfrm flipH="1">
            <a:off x="3840163" y="2468563"/>
            <a:ext cx="1462087" cy="411162"/>
          </a:xfrm>
          <a:prstGeom prst="rect">
            <a:avLst/>
          </a:prstGeom>
          <a:solidFill>
            <a:schemeClr val="bg2">
              <a:lumMod val="95000"/>
            </a:schemeClr>
          </a:solidFill>
          <a:ln w="25400">
            <a:noFill/>
            <a:miter lim="800000"/>
            <a:headEnd/>
            <a:tailEnd/>
          </a:ln>
          <a:effectLst/>
        </p:spPr>
        <p:txBody>
          <a:bodyPr anchor="ctr"/>
          <a:lstStyle/>
          <a:p>
            <a:pPr algn="r" fontAlgn="auto">
              <a:spcBef>
                <a:spcPts val="0"/>
              </a:spcBef>
              <a:spcAft>
                <a:spcPts val="0"/>
              </a:spcAft>
              <a:defRPr/>
            </a:pPr>
            <a:r>
              <a:rPr lang="en-US" sz="1200" dirty="0" smtClean="0"/>
              <a:t>Mobile</a:t>
            </a:r>
            <a:endParaRPr lang="en-US" sz="1200" dirty="0"/>
          </a:p>
        </p:txBody>
      </p:sp>
      <p:sp>
        <p:nvSpPr>
          <p:cNvPr id="13" name="Flowchart: Stored Data 19"/>
          <p:cNvSpPr>
            <a:spLocks noChangeArrowheads="1"/>
          </p:cNvSpPr>
          <p:nvPr>
            <p:custDataLst>
              <p:tags r:id="rId7"/>
            </p:custDataLst>
          </p:nvPr>
        </p:nvSpPr>
        <p:spPr bwMode="auto">
          <a:xfrm flipH="1">
            <a:off x="5348288" y="2011363"/>
            <a:ext cx="3475037" cy="411162"/>
          </a:xfrm>
          <a:prstGeom prst="rect">
            <a:avLst/>
          </a:prstGeom>
          <a:solidFill>
            <a:schemeClr val="bg2">
              <a:lumMod val="85000"/>
            </a:schemeClr>
          </a:solidFill>
          <a:ln w="6350">
            <a:noFill/>
            <a:miter lim="800000"/>
            <a:headEnd/>
            <a:tailEnd/>
          </a:ln>
        </p:spPr>
        <p:txBody>
          <a:bodyPr anchor="ctr"/>
          <a:lstStyle/>
          <a:p>
            <a:pPr algn="l" fontAlgn="auto">
              <a:spcBef>
                <a:spcPts val="0"/>
              </a:spcBef>
              <a:spcAft>
                <a:spcPts val="0"/>
              </a:spcAft>
              <a:defRPr/>
            </a:pPr>
            <a:r>
              <a:rPr lang="en-US" sz="1200" dirty="0" smtClean="0"/>
              <a:t>Advanced analytics and reporting.</a:t>
            </a:r>
            <a:endParaRPr lang="en-US" sz="1200" dirty="0"/>
          </a:p>
        </p:txBody>
      </p:sp>
      <p:sp>
        <p:nvSpPr>
          <p:cNvPr id="14" name="Rectangle 13"/>
          <p:cNvSpPr>
            <a:spLocks noChangeArrowheads="1"/>
          </p:cNvSpPr>
          <p:nvPr>
            <p:custDataLst>
              <p:tags r:id="rId8"/>
            </p:custDataLst>
          </p:nvPr>
        </p:nvSpPr>
        <p:spPr bwMode="auto">
          <a:xfrm flipH="1">
            <a:off x="3840163" y="2011363"/>
            <a:ext cx="1462087" cy="412750"/>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200" dirty="0" smtClean="0"/>
              <a:t>Analytics</a:t>
            </a:r>
            <a:endParaRPr lang="en-US" sz="1200" dirty="0"/>
          </a:p>
        </p:txBody>
      </p:sp>
      <p:sp>
        <p:nvSpPr>
          <p:cNvPr id="16" name="Flowchart: Stored Data 21"/>
          <p:cNvSpPr>
            <a:spLocks noChangeArrowheads="1"/>
          </p:cNvSpPr>
          <p:nvPr>
            <p:custDataLst>
              <p:tags r:id="rId9"/>
            </p:custDataLst>
          </p:nvPr>
        </p:nvSpPr>
        <p:spPr bwMode="auto">
          <a:xfrm flipH="1">
            <a:off x="5349875" y="3840163"/>
            <a:ext cx="3473450" cy="411162"/>
          </a:xfrm>
          <a:prstGeom prst="rect">
            <a:avLst/>
          </a:prstGeom>
          <a:solidFill>
            <a:schemeClr val="bg2">
              <a:lumMod val="85000"/>
            </a:schemeClr>
          </a:solidFill>
          <a:ln w="6350">
            <a:noFill/>
            <a:miter lim="800000"/>
            <a:headEnd/>
            <a:tailEnd/>
          </a:ln>
          <a:effectLst/>
        </p:spPr>
        <p:txBody>
          <a:bodyPr anchor="ctr"/>
          <a:lstStyle/>
          <a:p>
            <a:pPr algn="l" fontAlgn="auto">
              <a:spcBef>
                <a:spcPts val="0"/>
              </a:spcBef>
              <a:spcAft>
                <a:spcPts val="0"/>
              </a:spcAft>
              <a:defRPr/>
            </a:pPr>
            <a:r>
              <a:rPr lang="en-US" sz="1200" dirty="0" smtClean="0"/>
              <a:t>Workforce planning functionality.</a:t>
            </a:r>
            <a:endParaRPr lang="en-US" sz="1200" dirty="0"/>
          </a:p>
        </p:txBody>
      </p:sp>
      <p:sp>
        <p:nvSpPr>
          <p:cNvPr id="17" name="Rectangle 16"/>
          <p:cNvSpPr>
            <a:spLocks noChangeArrowheads="1"/>
          </p:cNvSpPr>
          <p:nvPr>
            <p:custDataLst>
              <p:tags r:id="rId10"/>
            </p:custDataLst>
          </p:nvPr>
        </p:nvSpPr>
        <p:spPr bwMode="auto">
          <a:xfrm flipH="1">
            <a:off x="3840163" y="3840163"/>
            <a:ext cx="1463675" cy="411162"/>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200" dirty="0" smtClean="0"/>
              <a:t>Workforce planning</a:t>
            </a:r>
            <a:endParaRPr lang="en-US" sz="1200" dirty="0"/>
          </a:p>
        </p:txBody>
      </p:sp>
      <p:sp>
        <p:nvSpPr>
          <p:cNvPr id="18" name="Flowchart: Stored Data 21"/>
          <p:cNvSpPr>
            <a:spLocks noChangeArrowheads="1"/>
          </p:cNvSpPr>
          <p:nvPr>
            <p:custDataLst>
              <p:tags r:id="rId11"/>
            </p:custDataLst>
          </p:nvPr>
        </p:nvSpPr>
        <p:spPr bwMode="auto">
          <a:xfrm flipH="1">
            <a:off x="5349875" y="4297363"/>
            <a:ext cx="3473450" cy="411162"/>
          </a:xfrm>
          <a:prstGeom prst="rect">
            <a:avLst/>
          </a:prstGeom>
          <a:solidFill>
            <a:schemeClr val="bg2">
              <a:lumMod val="95000"/>
            </a:schemeClr>
          </a:solidFill>
          <a:ln w="6350">
            <a:noFill/>
            <a:miter lim="800000"/>
            <a:headEnd/>
            <a:tailEnd/>
          </a:ln>
          <a:effectLst/>
        </p:spPr>
        <p:txBody>
          <a:bodyPr anchor="ctr"/>
          <a:lstStyle/>
          <a:p>
            <a:pPr algn="l" fontAlgn="auto">
              <a:spcBef>
                <a:spcPts val="0"/>
              </a:spcBef>
              <a:spcAft>
                <a:spcPts val="0"/>
              </a:spcAft>
              <a:defRPr/>
            </a:pPr>
            <a:r>
              <a:rPr lang="en-US" sz="1200" dirty="0" smtClean="0"/>
              <a:t>Succession planning functionality.</a:t>
            </a:r>
            <a:endParaRPr lang="en-US" sz="1200" dirty="0"/>
          </a:p>
        </p:txBody>
      </p:sp>
      <p:sp>
        <p:nvSpPr>
          <p:cNvPr id="19" name="Rectangle 18"/>
          <p:cNvSpPr>
            <a:spLocks noChangeArrowheads="1"/>
          </p:cNvSpPr>
          <p:nvPr>
            <p:custDataLst>
              <p:tags r:id="rId12"/>
            </p:custDataLst>
          </p:nvPr>
        </p:nvSpPr>
        <p:spPr bwMode="auto">
          <a:xfrm flipH="1">
            <a:off x="3840163" y="4297363"/>
            <a:ext cx="1463675" cy="411162"/>
          </a:xfrm>
          <a:prstGeom prst="rect">
            <a:avLst/>
          </a:prstGeom>
          <a:solidFill>
            <a:schemeClr val="bg2">
              <a:lumMod val="95000"/>
            </a:schemeClr>
          </a:solidFill>
          <a:ln w="25400">
            <a:noFill/>
            <a:miter lim="800000"/>
            <a:headEnd/>
            <a:tailEnd/>
          </a:ln>
          <a:effectLst/>
        </p:spPr>
        <p:txBody>
          <a:bodyPr anchor="ctr"/>
          <a:lstStyle/>
          <a:p>
            <a:pPr algn="r" fontAlgn="auto">
              <a:spcBef>
                <a:spcPts val="0"/>
              </a:spcBef>
              <a:spcAft>
                <a:spcPts val="0"/>
              </a:spcAft>
              <a:defRPr/>
            </a:pPr>
            <a:r>
              <a:rPr lang="en-US" sz="1200" dirty="0" smtClean="0"/>
              <a:t>Succession planning</a:t>
            </a:r>
            <a:endParaRPr lang="en-US" sz="1200" dirty="0"/>
          </a:p>
        </p:txBody>
      </p:sp>
      <p:sp>
        <p:nvSpPr>
          <p:cNvPr id="20" name="Flowchart: Stored Data 21"/>
          <p:cNvSpPr>
            <a:spLocks noChangeArrowheads="1"/>
          </p:cNvSpPr>
          <p:nvPr>
            <p:custDataLst>
              <p:tags r:id="rId13"/>
            </p:custDataLst>
          </p:nvPr>
        </p:nvSpPr>
        <p:spPr bwMode="auto">
          <a:xfrm flipH="1">
            <a:off x="5349875" y="4754563"/>
            <a:ext cx="3473450" cy="411162"/>
          </a:xfrm>
          <a:prstGeom prst="rect">
            <a:avLst/>
          </a:prstGeom>
          <a:solidFill>
            <a:schemeClr val="bg2">
              <a:lumMod val="85000"/>
            </a:schemeClr>
          </a:solidFill>
          <a:ln w="6350">
            <a:noFill/>
            <a:miter lim="800000"/>
            <a:headEnd/>
            <a:tailEnd/>
          </a:ln>
          <a:effectLst/>
        </p:spPr>
        <p:txBody>
          <a:bodyPr anchor="ctr"/>
          <a:lstStyle/>
          <a:p>
            <a:pPr algn="l" fontAlgn="auto">
              <a:spcBef>
                <a:spcPts val="0"/>
              </a:spcBef>
              <a:spcAft>
                <a:spcPts val="0"/>
              </a:spcAft>
              <a:defRPr/>
            </a:pPr>
            <a:r>
              <a:rPr lang="en-US" sz="1200" dirty="0" smtClean="0"/>
              <a:t>Skills and competencies tracking.</a:t>
            </a:r>
            <a:endParaRPr lang="en-US" sz="1200" dirty="0"/>
          </a:p>
        </p:txBody>
      </p:sp>
      <p:sp>
        <p:nvSpPr>
          <p:cNvPr id="21" name="Rectangle 20"/>
          <p:cNvSpPr>
            <a:spLocks noChangeArrowheads="1"/>
          </p:cNvSpPr>
          <p:nvPr>
            <p:custDataLst>
              <p:tags r:id="rId14"/>
            </p:custDataLst>
          </p:nvPr>
        </p:nvSpPr>
        <p:spPr bwMode="auto">
          <a:xfrm flipH="1">
            <a:off x="3840163" y="4754563"/>
            <a:ext cx="1463675" cy="411162"/>
          </a:xfrm>
          <a:prstGeom prst="rect">
            <a:avLst/>
          </a:prstGeom>
          <a:solidFill>
            <a:schemeClr val="bg2">
              <a:lumMod val="85000"/>
            </a:schemeClr>
          </a:solidFill>
          <a:ln w="25400">
            <a:noFill/>
            <a:miter lim="800000"/>
            <a:headEnd/>
            <a:tailEnd/>
          </a:ln>
          <a:effectLst/>
        </p:spPr>
        <p:txBody>
          <a:bodyPr anchor="ctr"/>
          <a:lstStyle/>
          <a:p>
            <a:pPr algn="r" fontAlgn="auto">
              <a:spcBef>
                <a:spcPts val="0"/>
              </a:spcBef>
              <a:spcAft>
                <a:spcPts val="0"/>
              </a:spcAft>
              <a:defRPr/>
            </a:pPr>
            <a:r>
              <a:rPr lang="en-US" sz="1200" dirty="0" smtClean="0"/>
              <a:t>Skills tracking</a:t>
            </a:r>
            <a:endParaRPr lang="en-US" sz="1200" dirty="0"/>
          </a:p>
        </p:txBody>
      </p:sp>
      <p:sp>
        <p:nvSpPr>
          <p:cNvPr id="22" name="Flowchart: Stored Data 21"/>
          <p:cNvSpPr>
            <a:spLocks noChangeArrowheads="1"/>
          </p:cNvSpPr>
          <p:nvPr>
            <p:custDataLst>
              <p:tags r:id="rId15"/>
            </p:custDataLst>
          </p:nvPr>
        </p:nvSpPr>
        <p:spPr bwMode="auto">
          <a:xfrm flipH="1">
            <a:off x="5349875" y="5211763"/>
            <a:ext cx="3473450" cy="411162"/>
          </a:xfrm>
          <a:prstGeom prst="rect">
            <a:avLst/>
          </a:prstGeom>
          <a:solidFill>
            <a:schemeClr val="bg2">
              <a:lumMod val="95000"/>
            </a:schemeClr>
          </a:solidFill>
          <a:ln w="6350">
            <a:noFill/>
            <a:miter lim="800000"/>
            <a:headEnd/>
            <a:tailEnd/>
          </a:ln>
          <a:effectLst/>
        </p:spPr>
        <p:txBody>
          <a:bodyPr anchor="ctr"/>
          <a:lstStyle/>
          <a:p>
            <a:pPr algn="l" fontAlgn="auto">
              <a:spcBef>
                <a:spcPts val="0"/>
              </a:spcBef>
              <a:spcAft>
                <a:spcPts val="0"/>
              </a:spcAft>
              <a:defRPr/>
            </a:pPr>
            <a:r>
              <a:rPr lang="en-US" sz="1200" dirty="0" smtClean="0"/>
              <a:t>Internal and external pay equity analysis capability.</a:t>
            </a:r>
            <a:endParaRPr lang="en-US" sz="1200" dirty="0"/>
          </a:p>
        </p:txBody>
      </p:sp>
      <p:sp>
        <p:nvSpPr>
          <p:cNvPr id="23" name="Rectangle 22"/>
          <p:cNvSpPr>
            <a:spLocks noChangeArrowheads="1"/>
          </p:cNvSpPr>
          <p:nvPr>
            <p:custDataLst>
              <p:tags r:id="rId16"/>
            </p:custDataLst>
          </p:nvPr>
        </p:nvSpPr>
        <p:spPr bwMode="auto">
          <a:xfrm flipH="1">
            <a:off x="3840163" y="5211763"/>
            <a:ext cx="1463675" cy="411162"/>
          </a:xfrm>
          <a:prstGeom prst="rect">
            <a:avLst/>
          </a:prstGeom>
          <a:solidFill>
            <a:schemeClr val="bg2">
              <a:lumMod val="95000"/>
            </a:schemeClr>
          </a:solidFill>
          <a:ln w="25400">
            <a:noFill/>
            <a:miter lim="800000"/>
            <a:headEnd/>
            <a:tailEnd/>
          </a:ln>
          <a:effectLst/>
        </p:spPr>
        <p:txBody>
          <a:bodyPr anchor="ctr"/>
          <a:lstStyle/>
          <a:p>
            <a:pPr algn="r" fontAlgn="auto">
              <a:spcBef>
                <a:spcPts val="0"/>
              </a:spcBef>
              <a:spcAft>
                <a:spcPts val="0"/>
              </a:spcAft>
              <a:defRPr/>
            </a:pPr>
            <a:r>
              <a:rPr lang="en-US" sz="1200" dirty="0" smtClean="0"/>
              <a:t>Pay equity analysis</a:t>
            </a:r>
            <a:endParaRPr lang="en-US" sz="1200" dirty="0"/>
          </a:p>
        </p:txBody>
      </p:sp>
      <p:sp>
        <p:nvSpPr>
          <p:cNvPr id="120854" name="Flowchart: Stored Data 19"/>
          <p:cNvSpPr>
            <a:spLocks noChangeArrowheads="1"/>
          </p:cNvSpPr>
          <p:nvPr>
            <p:custDataLst>
              <p:tags r:id="rId17"/>
            </p:custDataLst>
          </p:nvPr>
        </p:nvSpPr>
        <p:spPr bwMode="auto">
          <a:xfrm flipH="1">
            <a:off x="5349875" y="1600200"/>
            <a:ext cx="3473450" cy="365125"/>
          </a:xfrm>
          <a:prstGeom prst="rect">
            <a:avLst/>
          </a:prstGeom>
          <a:solidFill>
            <a:schemeClr val="accent1"/>
          </a:solidFill>
          <a:ln w="6350">
            <a:noFill/>
            <a:miter lim="800000"/>
            <a:headEnd/>
            <a:tailEnd/>
          </a:ln>
        </p:spPr>
        <p:txBody>
          <a:bodyPr anchor="ctr"/>
          <a:lstStyle/>
          <a:p>
            <a:pPr algn="l"/>
            <a:r>
              <a:rPr lang="en-US" sz="1400" b="1" dirty="0">
                <a:solidFill>
                  <a:schemeClr val="bg1"/>
                </a:solidFill>
              </a:rPr>
              <a:t>What we looked for:</a:t>
            </a:r>
          </a:p>
        </p:txBody>
      </p:sp>
      <p:sp>
        <p:nvSpPr>
          <p:cNvPr id="120855" name="Rectangle 30"/>
          <p:cNvSpPr>
            <a:spLocks noChangeArrowheads="1"/>
          </p:cNvSpPr>
          <p:nvPr>
            <p:custDataLst>
              <p:tags r:id="rId18"/>
            </p:custDataLst>
          </p:nvPr>
        </p:nvSpPr>
        <p:spPr bwMode="auto">
          <a:xfrm flipH="1">
            <a:off x="3840162" y="1600200"/>
            <a:ext cx="1462087" cy="366713"/>
          </a:xfrm>
          <a:prstGeom prst="rect">
            <a:avLst/>
          </a:prstGeom>
          <a:solidFill>
            <a:schemeClr val="accent1"/>
          </a:solidFill>
          <a:ln w="25400">
            <a:noFill/>
            <a:miter lim="800000"/>
            <a:headEnd/>
            <a:tailEnd/>
          </a:ln>
        </p:spPr>
        <p:txBody>
          <a:bodyPr anchor="ctr"/>
          <a:lstStyle/>
          <a:p>
            <a:pPr algn="l"/>
            <a:r>
              <a:rPr lang="en-US" sz="1400" b="1" dirty="0">
                <a:solidFill>
                  <a:schemeClr val="bg1"/>
                </a:solidFill>
              </a:rPr>
              <a:t>Feature</a:t>
            </a:r>
          </a:p>
        </p:txBody>
      </p:sp>
      <p:sp>
        <p:nvSpPr>
          <p:cNvPr id="32" name="Rounded Rectangle 31"/>
          <p:cNvSpPr/>
          <p:nvPr>
            <p:custDataLst>
              <p:tags r:id="rId19"/>
            </p:custDataLst>
          </p:nvPr>
        </p:nvSpPr>
        <p:spPr>
          <a:xfrm rot="10800000">
            <a:off x="320675" y="5254209"/>
            <a:ext cx="3336925" cy="36512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fontAlgn="auto">
              <a:spcBef>
                <a:spcPts val="0"/>
              </a:spcBef>
              <a:spcAft>
                <a:spcPts val="0"/>
              </a:spcAft>
              <a:defRPr/>
            </a:pPr>
            <a:endParaRPr lang="en-CA" b="1" i="1" dirty="0">
              <a:solidFill>
                <a:schemeClr val="tx1"/>
              </a:solidFill>
            </a:endParaRPr>
          </a:p>
        </p:txBody>
      </p:sp>
      <p:sp>
        <p:nvSpPr>
          <p:cNvPr id="28" name="Rounded Rectangle 27"/>
          <p:cNvSpPr/>
          <p:nvPr/>
        </p:nvSpPr>
        <p:spPr>
          <a:xfrm>
            <a:off x="3836988" y="1182688"/>
            <a:ext cx="4986337" cy="36512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CA" b="1" i="1" dirty="0">
                <a:solidFill>
                  <a:schemeClr val="tx1"/>
                </a:solidFill>
              </a:rPr>
              <a:t>Advanced Features</a:t>
            </a:r>
          </a:p>
        </p:txBody>
      </p:sp>
      <p:sp>
        <p:nvSpPr>
          <p:cNvPr id="33" name="Rounded Rectangle 32"/>
          <p:cNvSpPr/>
          <p:nvPr/>
        </p:nvSpPr>
        <p:spPr>
          <a:xfrm>
            <a:off x="323850" y="1182688"/>
            <a:ext cx="3333750" cy="36512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CA" b="1" i="1" dirty="0">
                <a:solidFill>
                  <a:schemeClr val="tx1"/>
                </a:solidFill>
              </a:rPr>
              <a:t>Scoring Methodology</a:t>
            </a:r>
          </a:p>
        </p:txBody>
      </p:sp>
      <p:sp>
        <p:nvSpPr>
          <p:cNvPr id="120859" name="TextBox 28"/>
          <p:cNvSpPr txBox="1">
            <a:spLocks noChangeArrowheads="1"/>
          </p:cNvSpPr>
          <p:nvPr>
            <p:custDataLst>
              <p:tags r:id="rId20"/>
            </p:custDataLst>
          </p:nvPr>
        </p:nvSpPr>
        <p:spPr bwMode="auto">
          <a:xfrm>
            <a:off x="609600" y="6297613"/>
            <a:ext cx="9144000" cy="246062"/>
          </a:xfrm>
          <a:prstGeom prst="rect">
            <a:avLst/>
          </a:prstGeom>
          <a:noFill/>
          <a:ln w="9525">
            <a:noFill/>
            <a:miter lim="800000"/>
            <a:headEnd/>
            <a:tailEnd/>
          </a:ln>
        </p:spPr>
        <p:txBody>
          <a:bodyPr>
            <a:spAutoFit/>
          </a:bodyPr>
          <a:lstStyle/>
          <a:p>
            <a:r>
              <a:rPr lang="en-US" sz="1000" dirty="0"/>
              <a:t>For an explanation of how Advanced Features are determined, see </a:t>
            </a:r>
            <a:r>
              <a:rPr lang="en-US" sz="1000" dirty="0">
                <a:hlinkClick r:id="" action="ppaction://noaction"/>
              </a:rPr>
              <a:t>Information Presentation – Feature Ranks (Stop Lights)</a:t>
            </a:r>
            <a:r>
              <a:rPr lang="en-US" sz="1000" dirty="0"/>
              <a:t> in the Appendix.</a:t>
            </a:r>
          </a:p>
        </p:txBody>
      </p:sp>
      <p:pic>
        <p:nvPicPr>
          <p:cNvPr id="26" name="Picture 3">
            <a:hlinkClick r:id="rId23"/>
          </p:cNvPr>
          <p:cNvPicPr>
            <a:picLocks noChangeAspect="1" noChangeArrowheads="1"/>
          </p:cNvPicPr>
          <p:nvPr/>
        </p:nvPicPr>
        <p:blipFill>
          <a:blip r:embed="rId2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20122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316"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pic>
        <p:nvPicPr>
          <p:cNvPr id="5"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2763</Words>
  <Application>Microsoft Office PowerPoint</Application>
  <PresentationFormat>On-screen Show (4:3)</PresentationFormat>
  <Paragraphs>189</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Wingdings</vt:lpstr>
      <vt:lpstr>Helvetica</vt:lpstr>
      <vt:lpstr>Georgia</vt:lpstr>
      <vt:lpstr>Arial</vt:lpstr>
      <vt:lpstr>Calibri</vt:lpstr>
      <vt:lpstr>Office Theme</vt:lpstr>
      <vt:lpstr>think-cell Slide</vt:lpstr>
      <vt:lpstr>PowerPoint Presentation</vt:lpstr>
      <vt:lpstr>Introduction</vt:lpstr>
      <vt:lpstr>Market overview</vt:lpstr>
      <vt:lpstr>Talent Management vendor selection / knock-out criteria: market share, mind share, and platform coverage</vt:lpstr>
      <vt:lpstr>Talent Management Solution criteria &amp; weighting factors</vt:lpstr>
      <vt:lpstr>Table Stakes represent the minimum standard; without these, a product doesn’t even get reviewed</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Vendor Landscape Methodology: Scoring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2014-03-21T14:37:17Z</dcterms:created>
  <dcterms:modified xsi:type="dcterms:W3CDTF">2014-03-21T15:00:29Z</dcterms:modified>
</cp:coreProperties>
</file>