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395" r:id="rId4"/>
    <p:sldId id="259" r:id="rId5"/>
    <p:sldId id="261" r:id="rId6"/>
    <p:sldId id="271" r:id="rId7"/>
    <p:sldId id="273" r:id="rId8"/>
    <p:sldId id="390" r:id="rId9"/>
    <p:sldId id="344" r:id="rId10"/>
    <p:sldId id="345" r:id="rId11"/>
    <p:sldId id="346" r:id="rId12"/>
    <p:sldId id="397"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000000"/>
    <a:srgbClr val="C77709"/>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89207" autoAdjust="0"/>
  </p:normalViewPr>
  <p:slideViewPr>
    <p:cSldViewPr snapToObjects="1">
      <p:cViewPr>
        <p:scale>
          <a:sx n="100" d="100"/>
          <a:sy n="100" d="100"/>
        </p:scale>
        <p:origin x="1734" y="-234"/>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0.30000000000000016</c:v>
                </c:pt>
                <c:pt idx="1">
                  <c:v>0.2</c:v>
                </c:pt>
                <c:pt idx="2">
                  <c:v>0.2</c:v>
                </c:pt>
                <c:pt idx="3">
                  <c:v>0.30000000000000016</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21/02/2014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85472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7" name="Rectangle 6"/>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8" name="Rectangle 7"/>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9" name="Picture 8"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9972"/>
            <a:ext cx="333756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a:t>
            </a:r>
            <a:r>
              <a:rPr lang="en-CA" sz="1000" baseline="0" dirty="0" smtClean="0"/>
              <a:t> Cloud Management Platforms</a:t>
            </a:r>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uidedImplementations@InfoTech.com?subject=CloudManagementVL%20-%20GI%20intro"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8.emf"/><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oleObject" Target="../embeddings/oleObject2.bin"/><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chart" Target="../charts/chart3.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4.xml"/><Relationship Id="rId32" Type="http://schemas.openxmlformats.org/officeDocument/2006/relationships/image" Target="../media/image6.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5.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chart" Target="../charts/chart1.xml"/><Relationship Id="rId30"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9.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5.xml"/><Relationship Id="rId2" Type="http://schemas.openxmlformats.org/officeDocument/2006/relationships/tags" Target="../tags/tag33.xml"/><Relationship Id="rId16" Type="http://schemas.openxmlformats.org/officeDocument/2006/relationships/image" Target="../media/image6.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0.xml"/><Relationship Id="rId5" Type="http://schemas.openxmlformats.org/officeDocument/2006/relationships/tags" Target="../tags/tag36.xml"/><Relationship Id="rId15" Type="http://schemas.openxmlformats.org/officeDocument/2006/relationships/image" Target="../media/image5.png"/><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26" Type="http://schemas.openxmlformats.org/officeDocument/2006/relationships/image" Target="../media/image5.png"/><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notesSlide" Target="../notesSlides/notesSlide6.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slideLayout" Target="../slideLayouts/slideLayout4.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uidedImplementations@InfoTech.com?subject=CloudManagementVL%20-%20GI%201"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5.xml"/><Relationship Id="rId7" Type="http://schemas.openxmlformats.org/officeDocument/2006/relationships/oleObject" Target="../embeddings/oleObject3.bin"/><Relationship Id="rId2" Type="http://schemas.openxmlformats.org/officeDocument/2006/relationships/tags" Target="../tags/tag64.xml"/><Relationship Id="rId1" Type="http://schemas.openxmlformats.org/officeDocument/2006/relationships/vmlDrawing" Target="../drawings/vmlDrawing3.vml"/><Relationship Id="rId6" Type="http://schemas.openxmlformats.org/officeDocument/2006/relationships/notesSlide" Target="../notesSlides/notesSlide7.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66.xml"/><Relationship Id="rId9" Type="http://schemas.openxmlformats.org/officeDocument/2006/relationships/hyperlink" Target="http://www.infotech.com/research/ss/it-vendor-landscape-cloud-management/it-vendor-landscape-storyboard-cloud-management?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594360" y="2690397"/>
            <a:ext cx="8232140" cy="655267"/>
          </a:xfrm>
        </p:spPr>
        <p:txBody>
          <a:bodyPr/>
          <a:lstStyle/>
          <a:p>
            <a:pPr lvl="0"/>
            <a:r>
              <a:rPr lang="en-CA" dirty="0" smtClean="0"/>
              <a:t>Vendor Landscape: Cloud Management Platforms </a:t>
            </a:r>
            <a:endParaRPr lang="en-US" dirty="0" smtClean="0"/>
          </a:p>
        </p:txBody>
      </p:sp>
      <p:sp>
        <p:nvSpPr>
          <p:cNvPr id="8" name="Text Placeholder 7"/>
          <p:cNvSpPr>
            <a:spLocks noGrp="1"/>
          </p:cNvSpPr>
          <p:nvPr>
            <p:ph type="body" sz="quarter" idx="16"/>
          </p:nvPr>
        </p:nvSpPr>
        <p:spPr>
          <a:xfrm>
            <a:off x="685800" y="3286760"/>
            <a:ext cx="7772400" cy="508000"/>
          </a:xfrm>
        </p:spPr>
        <p:txBody>
          <a:bodyPr/>
          <a:lstStyle/>
          <a:p>
            <a:r>
              <a:rPr lang="en-CA" dirty="0"/>
              <a:t>Add a </a:t>
            </a:r>
            <a:r>
              <a:rPr lang="en-CA" dirty="0" smtClean="0"/>
              <a:t>management layer involving </a:t>
            </a:r>
            <a:r>
              <a:rPr lang="en-CA" dirty="0"/>
              <a:t>abstraction and automation to your infrastructure to create a private, virtual private, public, or hybrid cloud environment.</a:t>
            </a:r>
          </a:p>
        </p:txBody>
      </p:sp>
      <p:grpSp>
        <p:nvGrpSpPr>
          <p:cNvPr id="4" name="Group 3"/>
          <p:cNvGrpSpPr/>
          <p:nvPr/>
        </p:nvGrpSpPr>
        <p:grpSpPr>
          <a:xfrm>
            <a:off x="0" y="544818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1997 - 2014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14931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06606" y="1124744"/>
            <a:ext cx="8502651" cy="978376"/>
          </a:xfrm>
        </p:spPr>
        <p:txBody>
          <a:bodyPr/>
          <a:lstStyle/>
          <a:p>
            <a:r>
              <a:rPr lang="en-CA" dirty="0">
                <a:solidFill>
                  <a:srgbClr val="000000"/>
                </a:solidFill>
              </a:rPr>
              <a:t>E</a:t>
            </a:r>
            <a:r>
              <a:rPr lang="en-CA" dirty="0" smtClean="0">
                <a:solidFill>
                  <a:srgbClr val="000000"/>
                </a:solidFill>
              </a:rPr>
              <a:t>verything IT is shifting to the cloud – and the rate of this shift is accelerating. Utilization of the right cloud management platform (CMP) will enable affordable, and efficient management of cloud assets. </a:t>
            </a:r>
            <a:endParaRPr lang="en-CA" dirty="0">
              <a:solidFill>
                <a:srgbClr val="000000"/>
              </a:solidFill>
            </a:endParaRPr>
          </a:p>
          <a:p>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06607" y="2959834"/>
            <a:ext cx="3991074" cy="2846606"/>
          </a:xfrm>
        </p:spPr>
        <p:txBody>
          <a:bodyPr/>
          <a:lstStyle/>
          <a:p>
            <a:pPr>
              <a:lnSpc>
                <a:spcPct val="100000"/>
              </a:lnSpc>
              <a:spcBef>
                <a:spcPts val="1200"/>
              </a:spcBef>
            </a:pPr>
            <a:r>
              <a:rPr lang="en-CA" sz="1400" dirty="0" smtClean="0">
                <a:solidFill>
                  <a:srgbClr val="000000"/>
                </a:solidFill>
              </a:rPr>
              <a:t>Large enterprises looking for a solution to manage their private, public, or hybrid cloud environment.</a:t>
            </a:r>
          </a:p>
          <a:p>
            <a:pPr>
              <a:lnSpc>
                <a:spcPct val="100000"/>
              </a:lnSpc>
              <a:spcBef>
                <a:spcPts val="1200"/>
              </a:spcBef>
            </a:pPr>
            <a:r>
              <a:rPr lang="en-CA" sz="1400" dirty="0" smtClean="0">
                <a:solidFill>
                  <a:srgbClr val="000000"/>
                </a:solidFill>
              </a:rPr>
              <a:t>Hosted service providers looking to establish a foundation for providing cloud Infrastructure-as-a-Service (IaaS) to enterprise clients.</a:t>
            </a:r>
          </a:p>
          <a:p>
            <a:pPr>
              <a:lnSpc>
                <a:spcPct val="100000"/>
              </a:lnSpc>
              <a:spcBef>
                <a:spcPts val="1200"/>
              </a:spcBef>
            </a:pPr>
            <a:r>
              <a:rPr lang="en-CA" sz="1400" dirty="0" smtClean="0">
                <a:solidFill>
                  <a:srgbClr val="000000"/>
                </a:solidFill>
              </a:rPr>
              <a:t>Any organization that wishes to bolster its infrastructure automation capabilities, bringing cloud-like management to multiple pools of consolidated and virtualized infrastructure.</a:t>
            </a:r>
          </a:p>
        </p:txBody>
      </p:sp>
      <p:sp>
        <p:nvSpPr>
          <p:cNvPr id="20" name="Text Placeholder 19"/>
          <p:cNvSpPr>
            <a:spLocks noGrp="1"/>
          </p:cNvSpPr>
          <p:nvPr>
            <p:ph type="body" sz="quarter" idx="21"/>
          </p:nvPr>
        </p:nvSpPr>
        <p:spPr>
          <a:xfrm>
            <a:off x="306607" y="2457231"/>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50007" y="2457231"/>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50007" y="2959834"/>
            <a:ext cx="4159250" cy="1612166"/>
          </a:xfrm>
        </p:spPr>
        <p:txBody>
          <a:bodyPr/>
          <a:lstStyle/>
          <a:p>
            <a:pPr>
              <a:lnSpc>
                <a:spcPct val="100000"/>
              </a:lnSpc>
              <a:spcBef>
                <a:spcPts val="1200"/>
              </a:spcBef>
            </a:pPr>
            <a:r>
              <a:rPr lang="en-CA" sz="1400" dirty="0" smtClean="0">
                <a:solidFill>
                  <a:srgbClr val="000000"/>
                </a:solidFill>
              </a:rPr>
              <a:t>Understand what’s new in the CMP market.</a:t>
            </a:r>
          </a:p>
          <a:p>
            <a:pPr>
              <a:lnSpc>
                <a:spcPct val="100000"/>
              </a:lnSpc>
              <a:spcBef>
                <a:spcPts val="1200"/>
              </a:spcBef>
            </a:pPr>
            <a:r>
              <a:rPr lang="en-CA" sz="1400" dirty="0" smtClean="0">
                <a:solidFill>
                  <a:srgbClr val="000000"/>
                </a:solidFill>
              </a:rPr>
              <a:t>Evaluate prominent and trend-setting vendors and products against your enterprise needs.</a:t>
            </a:r>
          </a:p>
          <a:p>
            <a:pPr>
              <a:lnSpc>
                <a:spcPct val="100000"/>
              </a:lnSpc>
              <a:spcBef>
                <a:spcPts val="1200"/>
              </a:spcBef>
            </a:pPr>
            <a:r>
              <a:rPr lang="en-CA" sz="1400" dirty="0" smtClean="0">
                <a:solidFill>
                  <a:srgbClr val="000000"/>
                </a:solidFill>
              </a:rPr>
              <a:t>Determine which products are most appropriate for particular use cases and scenarios.</a:t>
            </a:r>
          </a:p>
        </p:txBody>
      </p:sp>
      <p:cxnSp>
        <p:nvCxnSpPr>
          <p:cNvPr id="8" name="Straight Connector 7"/>
          <p:cNvCxnSpPr/>
          <p:nvPr/>
        </p:nvCxnSpPr>
        <p:spPr>
          <a:xfrm>
            <a:off x="4375053" y="2959834"/>
            <a:ext cx="0" cy="2755168"/>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CMP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the </a:t>
            </a:r>
            <a:r>
              <a:rPr lang="en-US" dirty="0" smtClean="0"/>
              <a:t>CMP </a:t>
            </a:r>
            <a:r>
              <a:rPr lang="en-US" dirty="0"/>
              <a:t>Vendor Landscape</a:t>
            </a:r>
          </a:p>
        </p:txBody>
      </p:sp>
      <p:graphicFrame>
        <p:nvGraphicFramePr>
          <p:cNvPr id="9" name="Table 8"/>
          <p:cNvGraphicFramePr>
            <a:graphicFrameLocks noGrp="1"/>
          </p:cNvGraphicFramePr>
          <p:nvPr>
            <p:extLst>
              <p:ext uri="{D42A27DB-BD31-4B8C-83A1-F6EECF244321}">
                <p14:modId xmlns:p14="http://schemas.microsoft.com/office/powerpoint/2010/main" val="513789282"/>
              </p:ext>
            </p:extLst>
          </p:nvPr>
        </p:nvGraphicFramePr>
        <p:xfrm>
          <a:off x="390144" y="2339791"/>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pPr algn="l"/>
                      <a:r>
                        <a:rPr lang="en-US" sz="1200" dirty="0" smtClean="0"/>
                        <a:t>Interpreting</a:t>
                      </a:r>
                      <a:r>
                        <a:rPr lang="en-US" sz="1200" baseline="0" dirty="0" smtClean="0"/>
                        <a:t> and acting on RFP Results: Review vendors’ RFPs and ensure the solution is meeting your needs. Discuss average solution pricing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36198"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509" y="2333973"/>
            <a:ext cx="1723574" cy="1470109"/>
          </a:xfrm>
          <a:prstGeom prst="rect">
            <a:avLst/>
          </a:prstGeom>
        </p:spPr>
      </p:pic>
      <p:grpSp>
        <p:nvGrpSpPr>
          <p:cNvPr id="8" name="Group 7"/>
          <p:cNvGrpSpPr/>
          <p:nvPr/>
        </p:nvGrpSpPr>
        <p:grpSpPr>
          <a:xfrm>
            <a:off x="0" y="6422955"/>
            <a:ext cx="9144000" cy="437555"/>
            <a:chOff x="0" y="6422955"/>
            <a:chExt cx="9144000" cy="437555"/>
          </a:xfrm>
        </p:grpSpPr>
        <p:pic>
          <p:nvPicPr>
            <p:cNvPr id="1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7232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3537"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693319"/>
          </a:xfrm>
          <a:prstGeom prst="rect">
            <a:avLst/>
          </a:prstGeom>
        </p:spPr>
        <p:txBody>
          <a:bodyPr wrap="square">
            <a:spAutoFit/>
          </a:bodyPr>
          <a:lstStyle/>
          <a:p>
            <a:pPr marL="177800" indent="-177800" algn="l">
              <a:spcAft>
                <a:spcPts val="600"/>
              </a:spcAft>
              <a:buFont typeface="Arial" pitchFamily="34" charset="0"/>
              <a:buChar char="•"/>
            </a:pPr>
            <a:r>
              <a:rPr lang="en-US" sz="1400" b="1" dirty="0" smtClean="0"/>
              <a:t>Amazon </a:t>
            </a:r>
            <a:r>
              <a:rPr lang="en-US" sz="1400" b="1" dirty="0"/>
              <a:t>s</a:t>
            </a:r>
            <a:r>
              <a:rPr lang="en-US" sz="1400" b="1" dirty="0" smtClean="0"/>
              <a:t>ets the </a:t>
            </a:r>
            <a:r>
              <a:rPr lang="en-US" sz="1400" b="1" dirty="0"/>
              <a:t>e</a:t>
            </a:r>
            <a:r>
              <a:rPr lang="en-US" sz="1400" b="1" dirty="0" smtClean="0"/>
              <a:t>xampl</a:t>
            </a:r>
            <a:r>
              <a:rPr lang="en-US" sz="1400" dirty="0" smtClean="0"/>
              <a:t>e</a:t>
            </a:r>
            <a:r>
              <a:rPr lang="en-US" sz="1400" b="1" dirty="0" smtClean="0"/>
              <a:t>:</a:t>
            </a:r>
            <a:r>
              <a:rPr lang="en-US" sz="1400" dirty="0" smtClean="0"/>
              <a:t> Amazon disrupted  the compute services market with low cost, pay as you go, and Infrastructure-as-a-Service, sparking a rush for competitors and enterprises to build “clouds.”</a:t>
            </a:r>
          </a:p>
          <a:p>
            <a:pPr marL="177800" indent="-177800" algn="l">
              <a:spcAft>
                <a:spcPts val="600"/>
              </a:spcAft>
              <a:buFont typeface="Arial" pitchFamily="34" charset="0"/>
              <a:buChar char="•"/>
            </a:pPr>
            <a:r>
              <a:rPr lang="en-US" sz="1400" b="1" dirty="0" smtClean="0"/>
              <a:t>Virtualization is not (quite) cloud: </a:t>
            </a:r>
            <a:r>
              <a:rPr lang="en-US" sz="1400" dirty="0" smtClean="0"/>
              <a:t>A true cloud service is elastic, metered, and features self-service capabilities, with fully automated resource orchestration. It is these capabilities that separate clouds from mere consolidation and resource abstraction. </a:t>
            </a:r>
            <a:endParaRPr lang="en-US" sz="1400" b="1" dirty="0" smtClean="0"/>
          </a:p>
          <a:p>
            <a:pPr marL="177800" indent="-177800" algn="l">
              <a:spcAft>
                <a:spcPts val="600"/>
              </a:spcAft>
              <a:buFont typeface="Arial" pitchFamily="34" charset="0"/>
              <a:buChar char="•"/>
            </a:pPr>
            <a:r>
              <a:rPr lang="en-US" sz="1400" b="1" dirty="0" smtClean="0"/>
              <a:t>Still a </a:t>
            </a:r>
            <a:r>
              <a:rPr lang="en-US" sz="1400" b="1" dirty="0"/>
              <a:t>n</a:t>
            </a:r>
            <a:r>
              <a:rPr lang="en-US" sz="1400" b="1" dirty="0" smtClean="0"/>
              <a:t>ascent market: </a:t>
            </a:r>
            <a:r>
              <a:rPr lang="en-US" sz="1400" dirty="0" smtClean="0"/>
              <a:t>Virtualization vendors, service hosts, and traditional management vendors are all building cloud management platforms. This space has had promising beginnings, but it is still early days.</a:t>
            </a:r>
          </a:p>
        </p:txBody>
      </p:sp>
      <p:sp>
        <p:nvSpPr>
          <p:cNvPr id="5" name="Rectangle 4"/>
          <p:cNvSpPr/>
          <p:nvPr>
            <p:custDataLst>
              <p:tags r:id="rId7"/>
            </p:custDataLst>
          </p:nvPr>
        </p:nvSpPr>
        <p:spPr>
          <a:xfrm>
            <a:off x="4664075" y="1552218"/>
            <a:ext cx="4159250" cy="3693319"/>
          </a:xfrm>
          <a:prstGeom prst="rect">
            <a:avLst/>
          </a:prstGeom>
        </p:spPr>
        <p:txBody>
          <a:bodyPr wrap="square">
            <a:spAutoFit/>
          </a:bodyPr>
          <a:lstStyle/>
          <a:p>
            <a:pPr marL="169863" indent="-169863" algn="l">
              <a:spcAft>
                <a:spcPts val="600"/>
              </a:spcAft>
              <a:buFont typeface="Arial" pitchFamily="34" charset="0"/>
              <a:buChar char="•"/>
            </a:pPr>
            <a:r>
              <a:rPr lang="en-US" sz="1400" b="1" dirty="0" smtClean="0"/>
              <a:t>VMware </a:t>
            </a:r>
            <a:r>
              <a:rPr lang="en-US" sz="1400" b="1" dirty="0"/>
              <a:t>w</a:t>
            </a:r>
            <a:r>
              <a:rPr lang="en-US" sz="1400" b="1" dirty="0" smtClean="0"/>
              <a:t>ill </a:t>
            </a:r>
            <a:r>
              <a:rPr lang="en-US" sz="1400" b="1" dirty="0"/>
              <a:t>d</a:t>
            </a:r>
            <a:r>
              <a:rPr lang="en-US" sz="1400" b="1" dirty="0" smtClean="0"/>
              <a:t>rive </a:t>
            </a:r>
            <a:r>
              <a:rPr lang="en-US" sz="1400" b="1" dirty="0"/>
              <a:t>c</a:t>
            </a:r>
            <a:r>
              <a:rPr lang="en-US" sz="1400" b="1" dirty="0" smtClean="0"/>
              <a:t>ommercial </a:t>
            </a:r>
            <a:r>
              <a:rPr lang="en-US" sz="1400" b="1" dirty="0"/>
              <a:t>c</a:t>
            </a:r>
            <a:r>
              <a:rPr lang="en-US" sz="1400" b="1" dirty="0" smtClean="0"/>
              <a:t>louds:</a:t>
            </a:r>
            <a:r>
              <a:rPr lang="en-US" sz="1400" dirty="0" smtClean="0"/>
              <a:t> VMware is leveraging its enterprise dominance, plus a key acquisition (</a:t>
            </a:r>
            <a:r>
              <a:rPr lang="en-US" sz="1400" dirty="0" err="1" smtClean="0"/>
              <a:t>DynamicOps</a:t>
            </a:r>
            <a:r>
              <a:rPr lang="en-US" sz="1400" dirty="0" smtClean="0"/>
              <a:t> for </a:t>
            </a:r>
            <a:r>
              <a:rPr lang="en-US" sz="1400" dirty="0" err="1" smtClean="0"/>
              <a:t>vCloud</a:t>
            </a:r>
            <a:r>
              <a:rPr lang="en-US" sz="1400" dirty="0" smtClean="0"/>
              <a:t> Automation Center) to bolster adoption by enterprises and service providers of cloud management platforms. </a:t>
            </a:r>
          </a:p>
          <a:p>
            <a:pPr marL="169863" indent="-169863" algn="l">
              <a:spcAft>
                <a:spcPts val="600"/>
              </a:spcAft>
              <a:buFont typeface="Arial" pitchFamily="34" charset="0"/>
              <a:buChar char="•"/>
            </a:pPr>
            <a:r>
              <a:rPr lang="en-US" sz="1400" b="1" dirty="0" err="1" smtClean="0"/>
              <a:t>OpenStack</a:t>
            </a:r>
            <a:r>
              <a:rPr lang="en-US" sz="1400" b="1" dirty="0" smtClean="0"/>
              <a:t> a hot project, not a product: </a:t>
            </a:r>
            <a:r>
              <a:rPr lang="en-US" sz="1400" dirty="0" smtClean="0"/>
              <a:t>Look for continued hype around OpenStack, with its plethora of projects and high profile contributors. The future is promising, but with multiple hands in the game right now </a:t>
            </a:r>
            <a:r>
              <a:rPr lang="en-US" sz="1400" dirty="0" err="1" smtClean="0"/>
              <a:t>OpenStack</a:t>
            </a:r>
            <a:r>
              <a:rPr lang="en-US" sz="1400" dirty="0" smtClean="0"/>
              <a:t> lacks a single product focus and champion. </a:t>
            </a:r>
          </a:p>
          <a:p>
            <a:pPr marL="169863" indent="-169863" algn="l">
              <a:spcAft>
                <a:spcPts val="600"/>
              </a:spcAft>
              <a:buFont typeface="Arial" pitchFamily="34" charset="0"/>
              <a:buChar char="•"/>
            </a:pPr>
            <a:r>
              <a:rPr lang="en-US" sz="1400" b="1" dirty="0" smtClean="0"/>
              <a:t>More growth and churn: </a:t>
            </a:r>
            <a:r>
              <a:rPr lang="en-US" sz="1400" dirty="0" smtClean="0"/>
              <a:t>As cloud continues to develop and grow, so too will the options for cloud management. More players, some based on </a:t>
            </a:r>
            <a:r>
              <a:rPr lang="en-US" sz="1400" dirty="0" err="1" smtClean="0"/>
              <a:t>OpenStack</a:t>
            </a:r>
            <a:r>
              <a:rPr lang="en-US" sz="1400" dirty="0" smtClean="0"/>
              <a:t> projects, will enter this market.</a:t>
            </a:r>
            <a:endParaRPr lang="en-US" sz="1200" dirty="0" smtClean="0">
              <a:solidFill>
                <a:srgbClr val="FF0000"/>
              </a:solidFill>
            </a:endParaRP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Instantiation templates have nearly become a Table Stakes capability and should no longer be used to differentiate solutions. Instead focus on automation capabilities and cloud architecture design tools to dramatically boost ease of use compared to previous CMP offerings.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582"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Cloud Management Platforms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607404"/>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607404"/>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110324"/>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110324"/>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104484"/>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104484"/>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613244"/>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613244"/>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41444"/>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41444"/>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44364"/>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44364"/>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38524"/>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38524"/>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34969"/>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t>
            </a:r>
          </a:p>
          <a:p>
            <a:pPr algn="l"/>
            <a:r>
              <a:rPr lang="en-US" sz="1200" dirty="0" smtClean="0">
                <a:solidFill>
                  <a:srgbClr val="FFFFFF">
                    <a:lumMod val="10000"/>
                  </a:srgbClr>
                </a:solidFill>
                <a:latin typeface="Arial" pitchFamily="34" charset="0"/>
                <a:cs typeface="Arial" pitchFamily="34" charset="0"/>
              </a:rPr>
              <a:t>and advanced feature/functionality.</a:t>
            </a:r>
          </a:p>
        </p:txBody>
      </p:sp>
      <p:sp>
        <p:nvSpPr>
          <p:cNvPr id="79" name="Rectangle 78"/>
          <p:cNvSpPr>
            <a:spLocks noChangeArrowheads="1"/>
          </p:cNvSpPr>
          <p:nvPr>
            <p:custDataLst>
              <p:tags r:id="rId20"/>
            </p:custDataLst>
          </p:nvPr>
        </p:nvSpPr>
        <p:spPr bwMode="auto">
          <a:xfrm flipH="1">
            <a:off x="320040" y="1635604"/>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223807"/>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92369"/>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40" name="Group 39"/>
          <p:cNvGrpSpPr/>
          <p:nvPr/>
        </p:nvGrpSpPr>
        <p:grpSpPr>
          <a:xfrm>
            <a:off x="0" y="6422955"/>
            <a:ext cx="9144000" cy="437555"/>
            <a:chOff x="0" y="6422955"/>
            <a:chExt cx="9144000" cy="437555"/>
          </a:xfrm>
        </p:grpSpPr>
        <p:pic>
          <p:nvPicPr>
            <p:cNvPr id="44"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pic>
          <p:nvPicPr>
            <p:cNvPr id="47" name="Picture 46" descr="itrg-logo.png"/>
            <p:cNvPicPr>
              <a:picLocks noChangeAspect="1"/>
            </p:cNvPicPr>
            <p:nvPr/>
          </p:nvPicPr>
          <p:blipFill>
            <a:blip r:embed="rId3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CMP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3" cstate="print"/>
            <a:stretch>
              <a:fillRect/>
            </a:stretch>
          </p:blipFill>
          <p:spPr>
            <a:xfrm>
              <a:off x="328614" y="3609020"/>
              <a:ext cx="1000207" cy="838201"/>
            </a:xfrm>
            <a:prstGeom prst="rect">
              <a:avLst/>
            </a:prstGeom>
          </p:spPr>
        </p:pic>
      </p:grpSp>
      <p:sp>
        <p:nvSpPr>
          <p:cNvPr id="95" name="Rectangle 94"/>
          <p:cNvSpPr/>
          <p:nvPr/>
        </p:nvSpPr>
        <p:spPr>
          <a:xfrm>
            <a:off x="5551639" y="213187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85914" y="178308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551639" y="178308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2024416" y="3094500"/>
            <a:ext cx="3337560" cy="50292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Customizable permissions-based access for different classes of </a:t>
            </a:r>
            <a:r>
              <a:rPr lang="en-CA" sz="1200" dirty="0" smtClean="0">
                <a:latin typeface="Arial" pitchFamily="34" charset="0"/>
                <a:cs typeface="Arial" pitchFamily="34" charset="0"/>
              </a:rPr>
              <a:t>users.</a:t>
            </a:r>
            <a:endParaRPr lang="en-US" sz="1200" dirty="0" smtClean="0">
              <a:latin typeface="Arial" pitchFamily="34" charset="0"/>
              <a:cs typeface="Arial" pitchFamily="34" charset="0"/>
            </a:endParaRPr>
          </a:p>
        </p:txBody>
      </p:sp>
      <p:sp>
        <p:nvSpPr>
          <p:cNvPr id="11" name="Rectangle 10"/>
          <p:cNvSpPr>
            <a:spLocks noChangeArrowheads="1"/>
          </p:cNvSpPr>
          <p:nvPr>
            <p:custDataLst>
              <p:tags r:id="rId2"/>
            </p:custDataLst>
          </p:nvPr>
        </p:nvSpPr>
        <p:spPr bwMode="auto">
          <a:xfrm flipH="1">
            <a:off x="389303" y="3094818"/>
            <a:ext cx="160020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Role-based Access</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2035223" y="3643458"/>
            <a:ext cx="3337560" cy="50292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APIs based on the REST architecture to enable integration </a:t>
            </a:r>
            <a:r>
              <a:rPr lang="en-CA" sz="1200" dirty="0" smtClean="0">
                <a:latin typeface="Arial" pitchFamily="34" charset="0"/>
                <a:cs typeface="Arial" pitchFamily="34" charset="0"/>
              </a:rPr>
              <a:t>with </a:t>
            </a:r>
            <a:r>
              <a:rPr lang="en-CA" sz="1200" dirty="0">
                <a:latin typeface="Arial" pitchFamily="34" charset="0"/>
                <a:cs typeface="Arial" pitchFamily="34" charset="0"/>
              </a:rPr>
              <a:t>third-party systems </a:t>
            </a:r>
            <a:r>
              <a:rPr lang="en-CA" sz="1200" dirty="0" smtClean="0">
                <a:latin typeface="Arial" pitchFamily="34" charset="0"/>
                <a:cs typeface="Arial" pitchFamily="34" charset="0"/>
              </a:rPr>
              <a:t>such as billing or CRM.</a:t>
            </a:r>
            <a:endParaRPr lang="en-US" sz="1200" dirty="0" smtClean="0">
              <a:latin typeface="Arial" pitchFamily="34" charset="0"/>
              <a:cs typeface="Arial" pitchFamily="34" charset="0"/>
            </a:endParaRPr>
          </a:p>
        </p:txBody>
      </p:sp>
      <p:sp>
        <p:nvSpPr>
          <p:cNvPr id="13" name="Rectangle 12"/>
          <p:cNvSpPr>
            <a:spLocks noChangeArrowheads="1"/>
          </p:cNvSpPr>
          <p:nvPr>
            <p:custDataLst>
              <p:tags r:id="rId4"/>
            </p:custDataLst>
          </p:nvPr>
        </p:nvSpPr>
        <p:spPr bwMode="auto">
          <a:xfrm flipH="1">
            <a:off x="389303" y="3642087"/>
            <a:ext cx="160020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err="1" smtClean="0">
                <a:latin typeface="Arial" pitchFamily="34" charset="0"/>
                <a:cs typeface="Arial" pitchFamily="34" charset="0"/>
              </a:rPr>
              <a:t>RESTful</a:t>
            </a:r>
            <a:r>
              <a:rPr lang="en-US" sz="1400" dirty="0" smtClean="0">
                <a:latin typeface="Arial" pitchFamily="34" charset="0"/>
                <a:cs typeface="Arial" pitchFamily="34" charset="0"/>
              </a:rPr>
              <a:t> APIs</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2035223" y="2560955"/>
            <a:ext cx="3337560" cy="502920"/>
          </a:xfrm>
          <a:prstGeom prst="rect">
            <a:avLst/>
          </a:prstGeom>
          <a:solidFill>
            <a:schemeClr val="bg2">
              <a:lumMod val="95000"/>
            </a:schemeClr>
          </a:solidFill>
          <a:ln w="6350">
            <a:noFill/>
            <a:miter lim="800000"/>
            <a:headEnd/>
            <a:tailEnd/>
          </a:ln>
          <a:effectLst/>
        </p:spPr>
        <p:txBody>
          <a:bodyPr anchor="ctr"/>
          <a:lstStyle/>
          <a:p>
            <a:pPr algn="l"/>
            <a:r>
              <a:rPr lang="en-CA" sz="1200">
                <a:latin typeface="Arial" pitchFamily="34" charset="0"/>
                <a:cs typeface="Arial" pitchFamily="34" charset="0"/>
              </a:rPr>
              <a:t>To enable admin tracking of aggregate compute, network, and storage utilization</a:t>
            </a:r>
            <a:r>
              <a:rPr lang="en-US" sz="1200">
                <a:latin typeface="Arial" pitchFamily="34" charset="0"/>
                <a:cs typeface="Arial" pitchFamily="34" charset="0"/>
              </a:rPr>
              <a:t>.</a:t>
            </a:r>
            <a:endParaRPr lang="en-US" sz="1200" dirty="0">
              <a:latin typeface="Arial" pitchFamily="34" charset="0"/>
              <a:cs typeface="Arial" pitchFamily="34" charset="0"/>
            </a:endParaRPr>
          </a:p>
        </p:txBody>
      </p:sp>
      <p:sp>
        <p:nvSpPr>
          <p:cNvPr id="18" name="Flowchart: Stored Data 21"/>
          <p:cNvSpPr>
            <a:spLocks noChangeArrowheads="1"/>
          </p:cNvSpPr>
          <p:nvPr>
            <p:custDataLst>
              <p:tags r:id="rId6"/>
            </p:custDataLst>
          </p:nvPr>
        </p:nvSpPr>
        <p:spPr bwMode="auto">
          <a:xfrm flipH="1">
            <a:off x="2035856" y="4192098"/>
            <a:ext cx="3337560" cy="638490"/>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Manage and migrate internal and eternal cloud resources seamlessly through a single interface</a:t>
            </a:r>
            <a:endParaRPr lang="en-US" sz="1200" dirty="0" smtClean="0">
              <a:latin typeface="Arial" pitchFamily="34" charset="0"/>
              <a:cs typeface="Arial" pitchFamily="34" charset="0"/>
            </a:endParaRPr>
          </a:p>
        </p:txBody>
      </p:sp>
      <p:sp>
        <p:nvSpPr>
          <p:cNvPr id="19" name="Rectangle 18"/>
          <p:cNvSpPr>
            <a:spLocks noChangeArrowheads="1"/>
          </p:cNvSpPr>
          <p:nvPr>
            <p:custDataLst>
              <p:tags r:id="rId7"/>
            </p:custDataLst>
          </p:nvPr>
        </p:nvSpPr>
        <p:spPr bwMode="auto">
          <a:xfrm flipH="1">
            <a:off x="389936" y="4192097"/>
            <a:ext cx="1600200" cy="638491"/>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Private/Public Cloud Integration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8"/>
            </p:custDataLst>
          </p:nvPr>
        </p:nvSpPr>
        <p:spPr bwMode="auto">
          <a:xfrm flipH="1">
            <a:off x="1894039" y="2194560"/>
            <a:ext cx="3474720" cy="365760"/>
          </a:xfrm>
          <a:prstGeom prst="rect">
            <a:avLst/>
          </a:prstGeom>
          <a:solidFill>
            <a:schemeClr val="accent1"/>
          </a:solidFill>
          <a:ln w="6350">
            <a:noFill/>
            <a:miter lim="800000"/>
            <a:headEnd/>
            <a:tailEnd/>
          </a:ln>
        </p:spPr>
        <p:txBody>
          <a:bodyPr anchor="ctr"/>
          <a:lstStyle/>
          <a:p>
            <a:r>
              <a:rPr lang="en-US" sz="1400"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9"/>
            </p:custDataLst>
          </p:nvPr>
        </p:nvSpPr>
        <p:spPr bwMode="auto">
          <a:xfrm flipH="1">
            <a:off x="385277" y="2195195"/>
            <a:ext cx="1508127" cy="365125"/>
          </a:xfrm>
          <a:prstGeom prst="rect">
            <a:avLst/>
          </a:prstGeom>
          <a:solidFill>
            <a:schemeClr val="accent1"/>
          </a:solidFill>
          <a:ln w="25400">
            <a:noFill/>
            <a:miter lim="800000"/>
            <a:headEnd/>
            <a:tailEnd/>
          </a:ln>
          <a:effectLst/>
        </p:spPr>
        <p:txBody>
          <a:bodyPr anchor="ctr"/>
          <a:lstStyle/>
          <a:p>
            <a:pPr>
              <a:defRPr/>
            </a:pPr>
            <a:r>
              <a:rPr lang="en-US" sz="1400" dirty="0" smtClean="0">
                <a:solidFill>
                  <a:srgbClr val="FFFFFF"/>
                </a:solidFill>
                <a:latin typeface="Arial" pitchFamily="34" charset="0"/>
                <a:cs typeface="Arial" pitchFamily="34" charset="0"/>
              </a:rPr>
              <a:t>Feature</a:t>
            </a:r>
            <a:endParaRPr lang="en-US" sz="1400" dirty="0">
              <a:solidFill>
                <a:srgbClr val="FFFFFF"/>
              </a:solidFill>
              <a:latin typeface="Arial" pitchFamily="34" charset="0"/>
              <a:cs typeface="Arial" pitchFamily="34" charset="0"/>
            </a:endParaRPr>
          </a:p>
        </p:txBody>
      </p:sp>
      <p:sp>
        <p:nvSpPr>
          <p:cNvPr id="20" name="Flowchart: Stored Data 20"/>
          <p:cNvSpPr>
            <a:spLocks noChangeArrowheads="1"/>
          </p:cNvSpPr>
          <p:nvPr>
            <p:custDataLst>
              <p:tags r:id="rId10"/>
            </p:custDataLst>
          </p:nvPr>
        </p:nvSpPr>
        <p:spPr bwMode="auto">
          <a:xfrm flipH="1">
            <a:off x="371845" y="2570428"/>
            <a:ext cx="1635113" cy="448679"/>
          </a:xfrm>
          <a:prstGeom prst="rect">
            <a:avLst/>
          </a:prstGeom>
          <a:solidFill>
            <a:schemeClr val="bg2">
              <a:lumMod val="95000"/>
            </a:schemeClr>
          </a:solidFill>
          <a:ln w="6350">
            <a:noFill/>
            <a:miter lim="800000"/>
            <a:headEnd/>
            <a:tailEnd/>
          </a:ln>
          <a:effectLst/>
        </p:spPr>
        <p:txBody>
          <a:bodyPr anchor="ctr"/>
          <a:lstStyle/>
          <a:p>
            <a:pPr algn="r">
              <a:defRPr/>
            </a:pPr>
            <a:r>
              <a:rPr lang="en-US" sz="1400" dirty="0">
                <a:latin typeface="Arial" pitchFamily="34" charset="0"/>
                <a:cs typeface="Arial" pitchFamily="34" charset="0"/>
              </a:rPr>
              <a:t>Metering</a:t>
            </a:r>
          </a:p>
        </p:txBody>
      </p:sp>
      <p:grpSp>
        <p:nvGrpSpPr>
          <p:cNvPr id="21" name="Group 20"/>
          <p:cNvGrpSpPr/>
          <p:nvPr/>
        </p:nvGrpSpPr>
        <p:grpSpPr>
          <a:xfrm>
            <a:off x="0" y="6422955"/>
            <a:ext cx="9144000" cy="437555"/>
            <a:chOff x="0" y="6422955"/>
            <a:chExt cx="9144000" cy="437555"/>
          </a:xfrm>
        </p:grpSpPr>
        <p:pic>
          <p:nvPicPr>
            <p:cNvPr id="22" name="Picture 3">
              <a:hlinkClick r:id="rId14"/>
            </p:cNvPr>
            <p:cNvPicPr>
              <a:picLocks noChangeAspect="1" noChangeArrowheads="1"/>
            </p:cNvPicPr>
            <p:nvPr/>
          </p:nvPicPr>
          <p:blipFill>
            <a:blip r:embed="rId15" cstate="print"/>
            <a:srcRect/>
            <a:stretch>
              <a:fillRect/>
            </a:stretch>
          </p:blipFill>
          <p:spPr bwMode="auto">
            <a:xfrm>
              <a:off x="0" y="6422955"/>
              <a:ext cx="9144000" cy="437555"/>
            </a:xfrm>
            <a:prstGeom prst="rect">
              <a:avLst/>
            </a:prstGeom>
            <a:noFill/>
            <a:ln w="9525">
              <a:noFill/>
              <a:miter lim="800000"/>
              <a:headEnd/>
              <a:tailEnd/>
            </a:ln>
          </p:spPr>
        </p:pic>
        <p:pic>
          <p:nvPicPr>
            <p:cNvPr id="23" name="Picture 22" descr="itrg-logo.png"/>
            <p:cNvPicPr>
              <a:picLocks noChangeAspect="1"/>
            </p:cNvPicPr>
            <p:nvPr/>
          </p:nvPicPr>
          <p:blipFill>
            <a:blip r:embed="rId1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20048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7" name="Flowchart: Stored Data 21"/>
          <p:cNvSpPr>
            <a:spLocks noChangeArrowheads="1"/>
          </p:cNvSpPr>
          <p:nvPr>
            <p:custDataLst>
              <p:tags r:id="rId1"/>
            </p:custDataLst>
          </p:nvPr>
        </p:nvSpPr>
        <p:spPr bwMode="auto">
          <a:xfrm flipH="1">
            <a:off x="5348607" y="2834640"/>
            <a:ext cx="3474720" cy="365760"/>
          </a:xfrm>
          <a:prstGeom prst="rect">
            <a:avLst/>
          </a:prstGeom>
          <a:solidFill>
            <a:schemeClr val="bg2">
              <a:lumMod val="85000"/>
            </a:schemeClr>
          </a:solidFill>
          <a:ln w="6350">
            <a:noFill/>
            <a:miter lim="800000"/>
            <a:headEnd/>
            <a:tailEnd/>
          </a:ln>
          <a:effectLst/>
        </p:spPr>
        <p:txBody>
          <a:bodyPr anchor="ctr"/>
          <a:lstStyle/>
          <a:p>
            <a:pPr algn="l"/>
            <a:r>
              <a:rPr lang="en-CA" sz="1100" dirty="0">
                <a:latin typeface="Arial" pitchFamily="34" charset="0"/>
                <a:cs typeface="Arial" pitchFamily="34" charset="0"/>
              </a:rPr>
              <a:t>Control of the look and feel of admin/end-user </a:t>
            </a:r>
            <a:r>
              <a:rPr lang="en-CA" sz="1100" dirty="0" smtClean="0">
                <a:latin typeface="Arial" pitchFamily="34" charset="0"/>
                <a:cs typeface="Arial" pitchFamily="34" charset="0"/>
              </a:rPr>
              <a:t>portals </a:t>
            </a:r>
            <a:r>
              <a:rPr lang="en-CA" sz="1100" dirty="0">
                <a:latin typeface="Arial" pitchFamily="34" charset="0"/>
                <a:cs typeface="Arial" pitchFamily="34" charset="0"/>
              </a:rPr>
              <a:t>for purpose of branding and </a:t>
            </a:r>
            <a:r>
              <a:rPr lang="en-CA" sz="1100" dirty="0" smtClean="0">
                <a:latin typeface="Arial" pitchFamily="34" charset="0"/>
                <a:cs typeface="Arial" pitchFamily="34" charset="0"/>
              </a:rPr>
              <a:t>optimization</a:t>
            </a:r>
            <a:endParaRPr lang="en-US" sz="1100" dirty="0" smtClean="0">
              <a:latin typeface="Arial" pitchFamily="34" charset="0"/>
              <a:cs typeface="Arial" pitchFamily="34" charset="0"/>
            </a:endParaRPr>
          </a:p>
        </p:txBody>
      </p:sp>
      <p:sp>
        <p:nvSpPr>
          <p:cNvPr id="9" name="Flowchart: Stored Data 21"/>
          <p:cNvSpPr>
            <a:spLocks noChangeArrowheads="1"/>
          </p:cNvSpPr>
          <p:nvPr>
            <p:custDataLst>
              <p:tags r:id="rId2"/>
            </p:custDataLst>
          </p:nvPr>
        </p:nvSpPr>
        <p:spPr bwMode="auto">
          <a:xfrm flipH="1">
            <a:off x="5348607" y="3246120"/>
            <a:ext cx="3474720" cy="365760"/>
          </a:xfrm>
          <a:prstGeom prst="rect">
            <a:avLst/>
          </a:prstGeom>
          <a:solidFill>
            <a:schemeClr val="bg2">
              <a:lumMod val="95000"/>
            </a:schemeClr>
          </a:solidFill>
          <a:ln w="6350">
            <a:noFill/>
            <a:miter lim="800000"/>
            <a:headEnd/>
            <a:tailEnd/>
          </a:ln>
          <a:effectLst/>
        </p:spPr>
        <p:txBody>
          <a:bodyPr anchor="ctr"/>
          <a:lstStyle/>
          <a:p>
            <a:pPr algn="l"/>
            <a:r>
              <a:rPr lang="en-US" sz="1100" dirty="0">
                <a:latin typeface="Arial" pitchFamily="34" charset="0"/>
                <a:cs typeface="Arial" pitchFamily="34" charset="0"/>
              </a:rPr>
              <a:t>Manage VM guests on ESX, Hyper-V, KVM, Open Source </a:t>
            </a:r>
            <a:r>
              <a:rPr lang="en-US" sz="1100" dirty="0" err="1">
                <a:latin typeface="Arial" pitchFamily="34" charset="0"/>
                <a:cs typeface="Arial" pitchFamily="34" charset="0"/>
              </a:rPr>
              <a:t>Xen</a:t>
            </a:r>
            <a:r>
              <a:rPr lang="en-US" sz="1100" dirty="0">
                <a:latin typeface="Arial" pitchFamily="34" charset="0"/>
                <a:cs typeface="Arial" pitchFamily="34" charset="0"/>
              </a:rPr>
              <a:t>, and </a:t>
            </a:r>
            <a:r>
              <a:rPr lang="en-US" sz="1100" dirty="0" err="1">
                <a:latin typeface="Arial" pitchFamily="34" charset="0"/>
                <a:cs typeface="Arial" pitchFamily="34" charset="0"/>
              </a:rPr>
              <a:t>XenServer</a:t>
            </a:r>
            <a:r>
              <a:rPr lang="en-US" sz="1100" dirty="0">
                <a:latin typeface="Arial" pitchFamily="34" charset="0"/>
                <a:cs typeface="Arial" pitchFamily="34" charset="0"/>
              </a:rPr>
              <a:t> </a:t>
            </a:r>
            <a:r>
              <a:rPr lang="en-US" sz="1100" dirty="0" smtClean="0">
                <a:latin typeface="Arial" pitchFamily="34" charset="0"/>
                <a:cs typeface="Arial" pitchFamily="34" charset="0"/>
              </a:rPr>
              <a:t>Hypervisors</a:t>
            </a:r>
          </a:p>
        </p:txBody>
      </p:sp>
      <p:sp>
        <p:nvSpPr>
          <p:cNvPr id="11" name="Flowchart: Stored Data 20"/>
          <p:cNvSpPr>
            <a:spLocks noChangeArrowheads="1"/>
          </p:cNvSpPr>
          <p:nvPr>
            <p:custDataLst>
              <p:tags r:id="rId3"/>
            </p:custDataLst>
          </p:nvPr>
        </p:nvSpPr>
        <p:spPr bwMode="auto">
          <a:xfrm flipH="1">
            <a:off x="5348607" y="2416218"/>
            <a:ext cx="3474720" cy="365760"/>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Vendor </a:t>
            </a:r>
            <a:r>
              <a:rPr lang="en-CA" sz="1100" dirty="0">
                <a:latin typeface="Arial" pitchFamily="34" charset="0"/>
                <a:cs typeface="Arial" pitchFamily="34" charset="0"/>
              </a:rPr>
              <a:t>provides basic functionality for both showback and </a:t>
            </a:r>
            <a:r>
              <a:rPr lang="en-CA" sz="1100" dirty="0" smtClean="0">
                <a:latin typeface="Arial" pitchFamily="34" charset="0"/>
                <a:cs typeface="Arial" pitchFamily="34" charset="0"/>
              </a:rPr>
              <a:t>chargeback</a:t>
            </a:r>
            <a:endParaRPr lang="en-US" sz="1100" dirty="0" smtClean="0">
              <a:latin typeface="Arial" pitchFamily="34" charset="0"/>
              <a:cs typeface="Arial" pitchFamily="34" charset="0"/>
            </a:endParaRPr>
          </a:p>
        </p:txBody>
      </p:sp>
      <p:sp>
        <p:nvSpPr>
          <p:cNvPr id="12" name="Rectangle 11"/>
          <p:cNvSpPr>
            <a:spLocks noChangeArrowheads="1"/>
          </p:cNvSpPr>
          <p:nvPr>
            <p:custDataLst>
              <p:tags r:id="rId4"/>
            </p:custDataLst>
          </p:nvPr>
        </p:nvSpPr>
        <p:spPr bwMode="auto">
          <a:xfrm flipH="1">
            <a:off x="3749040" y="2423160"/>
            <a:ext cx="1553847" cy="365760"/>
          </a:xfrm>
          <a:prstGeom prst="rect">
            <a:avLst/>
          </a:prstGeom>
          <a:solidFill>
            <a:schemeClr val="bg2">
              <a:lumMod val="95000"/>
            </a:schemeClr>
          </a:solidFill>
          <a:ln w="25400">
            <a:noFill/>
            <a:miter lim="800000"/>
            <a:headEnd/>
            <a:tailEnd/>
          </a:ln>
          <a:effectLst/>
        </p:spPr>
        <p:txBody>
          <a:bodyPr anchor="ctr"/>
          <a:lstStyle/>
          <a:p>
            <a:pPr>
              <a:defRPr/>
            </a:pPr>
            <a:r>
              <a:rPr lang="en-US" sz="1100" dirty="0">
                <a:latin typeface="Arial" pitchFamily="34" charset="0"/>
                <a:cs typeface="Arial" pitchFamily="34" charset="0"/>
              </a:rPr>
              <a:t>Showback &amp; Chargeback</a:t>
            </a:r>
          </a:p>
        </p:txBody>
      </p:sp>
      <p:sp>
        <p:nvSpPr>
          <p:cNvPr id="13" name="Flowchart: Stored Data 19"/>
          <p:cNvSpPr>
            <a:spLocks noChangeArrowheads="1"/>
          </p:cNvSpPr>
          <p:nvPr>
            <p:custDataLst>
              <p:tags r:id="rId5"/>
            </p:custDataLst>
          </p:nvPr>
        </p:nvSpPr>
        <p:spPr bwMode="auto">
          <a:xfrm flipH="1">
            <a:off x="5348607" y="2011362"/>
            <a:ext cx="3474720" cy="365760"/>
          </a:xfrm>
          <a:prstGeom prst="rect">
            <a:avLst/>
          </a:prstGeom>
          <a:solidFill>
            <a:schemeClr val="bg2">
              <a:lumMod val="85000"/>
            </a:schemeClr>
          </a:solidFill>
          <a:ln w="6350">
            <a:noFill/>
            <a:miter lim="800000"/>
            <a:headEnd/>
            <a:tailEnd/>
          </a:ln>
        </p:spPr>
        <p:txBody>
          <a:bodyPr anchor="ctr"/>
          <a:lstStyle/>
          <a:p>
            <a:pPr algn="l"/>
            <a:r>
              <a:rPr lang="en-CA" sz="1100" dirty="0">
                <a:latin typeface="Arial" pitchFamily="34" charset="0"/>
                <a:cs typeface="Arial" pitchFamily="34" charset="0"/>
              </a:rPr>
              <a:t>Provide visibility into &amp; control over the performance of servers/VMs, network, storage </a:t>
            </a:r>
            <a:endParaRPr lang="en-US" sz="1100" dirty="0" smtClean="0">
              <a:latin typeface="Arial" pitchFamily="34" charset="0"/>
              <a:cs typeface="Arial" pitchFamily="34" charset="0"/>
            </a:endParaRPr>
          </a:p>
        </p:txBody>
      </p:sp>
      <p:sp>
        <p:nvSpPr>
          <p:cNvPr id="14" name="Rectangle 13"/>
          <p:cNvSpPr>
            <a:spLocks noChangeArrowheads="1"/>
          </p:cNvSpPr>
          <p:nvPr>
            <p:custDataLst>
              <p:tags r:id="rId6"/>
            </p:custDataLst>
          </p:nvPr>
        </p:nvSpPr>
        <p:spPr bwMode="auto">
          <a:xfrm flipH="1">
            <a:off x="3749040" y="2003791"/>
            <a:ext cx="1577022" cy="365760"/>
          </a:xfrm>
          <a:prstGeom prst="rect">
            <a:avLst/>
          </a:prstGeom>
          <a:solidFill>
            <a:schemeClr val="bg2">
              <a:lumMod val="85000"/>
            </a:schemeClr>
          </a:solidFill>
          <a:ln w="25400">
            <a:noFill/>
            <a:miter lim="800000"/>
            <a:headEnd/>
            <a:tailEnd/>
          </a:ln>
          <a:effectLst/>
        </p:spPr>
        <p:txBody>
          <a:bodyPr anchor="ctr"/>
          <a:lstStyle/>
          <a:p>
            <a:pPr>
              <a:defRPr/>
            </a:pPr>
            <a:r>
              <a:rPr lang="en-US" sz="1100" dirty="0">
                <a:latin typeface="Arial" pitchFamily="34" charset="0"/>
                <a:cs typeface="Arial" pitchFamily="34" charset="0"/>
              </a:rPr>
              <a:t>Performance Monitoring</a:t>
            </a:r>
          </a:p>
        </p:txBody>
      </p:sp>
      <p:sp>
        <p:nvSpPr>
          <p:cNvPr id="16" name="Flowchart: Stored Data 21"/>
          <p:cNvSpPr>
            <a:spLocks noChangeArrowheads="1"/>
          </p:cNvSpPr>
          <p:nvPr>
            <p:custDataLst>
              <p:tags r:id="rId7"/>
            </p:custDataLst>
          </p:nvPr>
        </p:nvSpPr>
        <p:spPr bwMode="auto">
          <a:xfrm flipH="1">
            <a:off x="5349240" y="3657600"/>
            <a:ext cx="3474720" cy="292797"/>
          </a:xfrm>
          <a:prstGeom prst="rect">
            <a:avLst/>
          </a:prstGeom>
          <a:solidFill>
            <a:schemeClr val="bg2">
              <a:lumMod val="85000"/>
            </a:schemeClr>
          </a:solidFill>
          <a:ln w="6350">
            <a:noFill/>
            <a:miter lim="800000"/>
            <a:headEnd/>
            <a:tailEnd/>
          </a:ln>
          <a:effectLst/>
        </p:spPr>
        <p:txBody>
          <a:bodyPr anchor="ctr"/>
          <a:lstStyle/>
          <a:p>
            <a:pPr algn="l"/>
            <a:r>
              <a:rPr lang="en-CA" sz="1100" dirty="0">
                <a:latin typeface="Arial" pitchFamily="34" charset="0"/>
                <a:cs typeface="Arial" pitchFamily="34" charset="0"/>
              </a:rPr>
              <a:t>Support for APIs hooking into Amazon Web Services</a:t>
            </a:r>
            <a:endParaRPr lang="en-US" sz="1100" dirty="0" smtClean="0">
              <a:latin typeface="Arial" pitchFamily="34" charset="0"/>
              <a:cs typeface="Arial" pitchFamily="34" charset="0"/>
            </a:endParaRPr>
          </a:p>
        </p:txBody>
      </p:sp>
      <p:sp>
        <p:nvSpPr>
          <p:cNvPr id="18" name="Flowchart: Stored Data 21"/>
          <p:cNvSpPr>
            <a:spLocks noChangeArrowheads="1"/>
          </p:cNvSpPr>
          <p:nvPr>
            <p:custDataLst>
              <p:tags r:id="rId8"/>
            </p:custDataLst>
          </p:nvPr>
        </p:nvSpPr>
        <p:spPr bwMode="auto">
          <a:xfrm flipH="1">
            <a:off x="5349240" y="3992388"/>
            <a:ext cx="3474720" cy="465426"/>
          </a:xfrm>
          <a:prstGeom prst="rect">
            <a:avLst/>
          </a:prstGeom>
          <a:solidFill>
            <a:schemeClr val="bg2">
              <a:lumMod val="95000"/>
            </a:schemeClr>
          </a:solidFill>
          <a:ln w="6350">
            <a:noFill/>
            <a:miter lim="800000"/>
            <a:headEnd/>
            <a:tailEnd/>
          </a:ln>
          <a:effectLst/>
        </p:spPr>
        <p:txBody>
          <a:bodyPr anchor="ctr"/>
          <a:lstStyle/>
          <a:p>
            <a:pPr algn="l"/>
            <a:r>
              <a:rPr lang="en-CA" sz="1100" dirty="0">
                <a:latin typeface="Arial" pitchFamily="34" charset="0"/>
                <a:cs typeface="Arial" pitchFamily="34" charset="0"/>
              </a:rPr>
              <a:t>Automated provisioning of VMs and supporting infrastructure </a:t>
            </a:r>
            <a:r>
              <a:rPr lang="en-CA" sz="1100" dirty="0" smtClean="0">
                <a:latin typeface="Arial" pitchFamily="34" charset="0"/>
                <a:cs typeface="Arial" pitchFamily="34" charset="0"/>
              </a:rPr>
              <a:t>components </a:t>
            </a:r>
            <a:r>
              <a:rPr lang="en-CA" sz="1100" dirty="0">
                <a:latin typeface="Arial" pitchFamily="34" charset="0"/>
                <a:cs typeface="Arial" pitchFamily="34" charset="0"/>
              </a:rPr>
              <a:t>to handle fluctuating workloads</a:t>
            </a:r>
            <a:endParaRPr lang="en-US" sz="1100" dirty="0" smtClean="0">
              <a:latin typeface="Arial" pitchFamily="34" charset="0"/>
              <a:cs typeface="Arial" pitchFamily="34" charset="0"/>
            </a:endParaRPr>
          </a:p>
        </p:txBody>
      </p:sp>
      <p:sp>
        <p:nvSpPr>
          <p:cNvPr id="19" name="Rectangle 18"/>
          <p:cNvSpPr>
            <a:spLocks noChangeArrowheads="1"/>
          </p:cNvSpPr>
          <p:nvPr>
            <p:custDataLst>
              <p:tags r:id="rId9"/>
            </p:custDataLst>
          </p:nvPr>
        </p:nvSpPr>
        <p:spPr bwMode="auto">
          <a:xfrm flipH="1">
            <a:off x="3760310" y="3992388"/>
            <a:ext cx="1543209" cy="465425"/>
          </a:xfrm>
          <a:prstGeom prst="rect">
            <a:avLst/>
          </a:prstGeom>
          <a:solidFill>
            <a:schemeClr val="bg2">
              <a:lumMod val="95000"/>
            </a:schemeClr>
          </a:solidFill>
          <a:ln w="25400">
            <a:noFill/>
            <a:miter lim="800000"/>
            <a:headEnd/>
            <a:tailEnd/>
          </a:ln>
          <a:effectLst/>
        </p:spPr>
        <p:txBody>
          <a:bodyPr anchor="ctr"/>
          <a:lstStyle/>
          <a:p>
            <a:pPr algn="r">
              <a:defRPr/>
            </a:pPr>
            <a:r>
              <a:rPr lang="en-US" sz="1050" dirty="0">
                <a:latin typeface="Arial" pitchFamily="34" charset="0"/>
                <a:cs typeface="Arial" pitchFamily="34" charset="0"/>
              </a:rPr>
              <a:t>Automatic Resource </a:t>
            </a:r>
            <a:r>
              <a:rPr lang="en-US" sz="1050" dirty="0" smtClean="0">
                <a:latin typeface="Arial" pitchFamily="34" charset="0"/>
                <a:cs typeface="Arial" pitchFamily="34" charset="0"/>
              </a:rPr>
              <a:t>Scaling &amp; </a:t>
            </a:r>
            <a:r>
              <a:rPr lang="en-US" sz="1050" dirty="0">
                <a:latin typeface="Arial" pitchFamily="34" charset="0"/>
                <a:cs typeface="Arial" pitchFamily="34" charset="0"/>
              </a:rPr>
              <a:t>Elasticity</a:t>
            </a:r>
          </a:p>
        </p:txBody>
      </p:sp>
      <p:sp>
        <p:nvSpPr>
          <p:cNvPr id="20" name="Flowchart: Stored Data 21"/>
          <p:cNvSpPr>
            <a:spLocks noChangeArrowheads="1"/>
          </p:cNvSpPr>
          <p:nvPr>
            <p:custDataLst>
              <p:tags r:id="rId10"/>
            </p:custDataLst>
          </p:nvPr>
        </p:nvSpPr>
        <p:spPr bwMode="auto">
          <a:xfrm flipH="1">
            <a:off x="5349240" y="4509375"/>
            <a:ext cx="3474720" cy="365760"/>
          </a:xfrm>
          <a:prstGeom prst="rect">
            <a:avLst/>
          </a:prstGeom>
          <a:solidFill>
            <a:schemeClr val="bg2">
              <a:lumMod val="85000"/>
            </a:schemeClr>
          </a:solidFill>
          <a:ln w="6350">
            <a:noFill/>
            <a:miter lim="800000"/>
            <a:headEnd/>
            <a:tailEnd/>
          </a:ln>
          <a:effectLst/>
        </p:spPr>
        <p:txBody>
          <a:bodyPr anchor="ctr"/>
          <a:lstStyle/>
          <a:p>
            <a:pPr algn="l"/>
            <a:r>
              <a:rPr lang="en-US" sz="1100" dirty="0">
                <a:latin typeface="Arial" pitchFamily="34" charset="0"/>
                <a:cs typeface="Arial" pitchFamily="34" charset="0"/>
              </a:rPr>
              <a:t>Library of VM </a:t>
            </a:r>
            <a:r>
              <a:rPr lang="en-US" sz="1100" dirty="0" smtClean="0">
                <a:latin typeface="Arial" pitchFamily="34" charset="0"/>
                <a:cs typeface="Arial" pitchFamily="34" charset="0"/>
              </a:rPr>
              <a:t>images, </a:t>
            </a:r>
            <a:r>
              <a:rPr lang="en-US" sz="1100" dirty="0">
                <a:latin typeface="Arial" pitchFamily="34" charset="0"/>
                <a:cs typeface="Arial" pitchFamily="34" charset="0"/>
              </a:rPr>
              <a:t>which improves the ease of instantiating virtual </a:t>
            </a:r>
            <a:r>
              <a:rPr lang="en-US" sz="1100" dirty="0" smtClean="0">
                <a:latin typeface="Arial" pitchFamily="34" charset="0"/>
                <a:cs typeface="Arial" pitchFamily="34" charset="0"/>
              </a:rPr>
              <a:t>machines</a:t>
            </a:r>
            <a:endParaRPr lang="en-US" sz="1100" dirty="0">
              <a:latin typeface="Arial" pitchFamily="34" charset="0"/>
              <a:cs typeface="Arial" pitchFamily="34" charset="0"/>
            </a:endParaRPr>
          </a:p>
        </p:txBody>
      </p:sp>
      <p:sp>
        <p:nvSpPr>
          <p:cNvPr id="22" name="Flowchart: Stored Data 21"/>
          <p:cNvSpPr>
            <a:spLocks noChangeArrowheads="1"/>
          </p:cNvSpPr>
          <p:nvPr>
            <p:custDataLst>
              <p:tags r:id="rId11"/>
            </p:custDataLst>
          </p:nvPr>
        </p:nvSpPr>
        <p:spPr bwMode="auto">
          <a:xfrm flipH="1">
            <a:off x="5349240" y="4904573"/>
            <a:ext cx="3474720" cy="569961"/>
          </a:xfrm>
          <a:prstGeom prst="rect">
            <a:avLst/>
          </a:prstGeom>
          <a:solidFill>
            <a:schemeClr val="bg2">
              <a:lumMod val="9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Pre-stored </a:t>
            </a:r>
            <a:r>
              <a:rPr lang="en-CA" sz="1100" dirty="0">
                <a:latin typeface="Arial" pitchFamily="34" charset="0"/>
                <a:cs typeface="Arial" pitchFamily="34" charset="0"/>
              </a:rPr>
              <a:t>libraries of entire </a:t>
            </a:r>
            <a:r>
              <a:rPr lang="en-CA" sz="1100" dirty="0" smtClean="0">
                <a:latin typeface="Arial" pitchFamily="34" charset="0"/>
                <a:cs typeface="Arial" pitchFamily="34" charset="0"/>
              </a:rPr>
              <a:t>system templates (e.g. prepackaged </a:t>
            </a:r>
            <a:r>
              <a:rPr lang="en-CA" sz="1100" dirty="0">
                <a:latin typeface="Arial" pitchFamily="34" charset="0"/>
                <a:cs typeface="Arial" pitchFamily="34" charset="0"/>
              </a:rPr>
              <a:t>s</a:t>
            </a:r>
            <a:r>
              <a:rPr lang="en-CA" sz="1100" dirty="0" smtClean="0">
                <a:latin typeface="Arial" pitchFamily="34" charset="0"/>
                <a:cs typeface="Arial" pitchFamily="34" charset="0"/>
              </a:rPr>
              <a:t>ervers</a:t>
            </a:r>
            <a:r>
              <a:rPr lang="en-CA" sz="1100" dirty="0">
                <a:latin typeface="Arial" pitchFamily="34" charset="0"/>
                <a:cs typeface="Arial" pitchFamily="34" charset="0"/>
              </a:rPr>
              <a:t>, </a:t>
            </a:r>
            <a:r>
              <a:rPr lang="en-CA" sz="1100" dirty="0" smtClean="0">
                <a:latin typeface="Arial" pitchFamily="34" charset="0"/>
                <a:cs typeface="Arial" pitchFamily="34" charset="0"/>
              </a:rPr>
              <a:t>VMs, </a:t>
            </a:r>
            <a:r>
              <a:rPr lang="en-CA" sz="1100" dirty="0">
                <a:latin typeface="Arial" pitchFamily="34" charset="0"/>
                <a:cs typeface="Arial" pitchFamily="34" charset="0"/>
              </a:rPr>
              <a:t>applications, </a:t>
            </a:r>
            <a:r>
              <a:rPr lang="en-CA" sz="1100" dirty="0" smtClean="0">
                <a:latin typeface="Arial" pitchFamily="34" charset="0"/>
                <a:cs typeface="Arial" pitchFamily="34" charset="0"/>
              </a:rPr>
              <a:t>and supporting </a:t>
            </a:r>
            <a:r>
              <a:rPr lang="en-CA" sz="1100" dirty="0">
                <a:latin typeface="Arial" pitchFamily="34" charset="0"/>
                <a:cs typeface="Arial" pitchFamily="34" charset="0"/>
              </a:rPr>
              <a:t>infrastructure) </a:t>
            </a:r>
            <a:endParaRPr lang="en-US" sz="1100" dirty="0" smtClean="0">
              <a:latin typeface="Arial" pitchFamily="34" charset="0"/>
              <a:cs typeface="Arial" pitchFamily="34" charset="0"/>
            </a:endParaRPr>
          </a:p>
        </p:txBody>
      </p:sp>
      <p:sp>
        <p:nvSpPr>
          <p:cNvPr id="23" name="Rectangle 22"/>
          <p:cNvSpPr>
            <a:spLocks noChangeArrowheads="1"/>
          </p:cNvSpPr>
          <p:nvPr>
            <p:custDataLst>
              <p:tags r:id="rId12"/>
            </p:custDataLst>
          </p:nvPr>
        </p:nvSpPr>
        <p:spPr bwMode="auto">
          <a:xfrm flipH="1">
            <a:off x="3749040" y="4904573"/>
            <a:ext cx="1554480" cy="567225"/>
          </a:xfrm>
          <a:prstGeom prst="rect">
            <a:avLst/>
          </a:prstGeom>
          <a:solidFill>
            <a:schemeClr val="bg2">
              <a:lumMod val="95000"/>
            </a:schemeClr>
          </a:solidFill>
          <a:ln w="25400">
            <a:noFill/>
            <a:miter lim="800000"/>
            <a:headEnd/>
            <a:tailEnd/>
          </a:ln>
          <a:effectLst/>
        </p:spPr>
        <p:txBody>
          <a:bodyPr anchor="ctr"/>
          <a:lstStyle/>
          <a:p>
            <a:pPr>
              <a:defRPr/>
            </a:pPr>
            <a:r>
              <a:rPr lang="en-US" sz="1100" dirty="0" smtClean="0">
                <a:latin typeface="Arial" pitchFamily="34" charset="0"/>
                <a:cs typeface="Arial" pitchFamily="34" charset="0"/>
              </a:rPr>
              <a:t>Advanced Systems Templates </a:t>
            </a:r>
            <a:endParaRPr lang="en-US" sz="1100" dirty="0">
              <a:latin typeface="Arial" pitchFamily="34" charset="0"/>
              <a:cs typeface="Arial" pitchFamily="34" charset="0"/>
            </a:endParaRPr>
          </a:p>
        </p:txBody>
      </p:sp>
      <p:sp>
        <p:nvSpPr>
          <p:cNvPr id="25" name="Flowchart: Stored Data 21"/>
          <p:cNvSpPr>
            <a:spLocks noChangeArrowheads="1"/>
          </p:cNvSpPr>
          <p:nvPr>
            <p:custDataLst>
              <p:tags r:id="rId13"/>
            </p:custDataLst>
          </p:nvPr>
        </p:nvSpPr>
        <p:spPr bwMode="auto">
          <a:xfrm flipH="1">
            <a:off x="5349240" y="5509316"/>
            <a:ext cx="3474720" cy="534574"/>
          </a:xfrm>
          <a:prstGeom prst="rect">
            <a:avLst/>
          </a:prstGeom>
          <a:solidFill>
            <a:schemeClr val="bg2">
              <a:lumMod val="85000"/>
            </a:schemeClr>
          </a:solidFill>
          <a:ln w="6350">
            <a:noFill/>
            <a:miter lim="800000"/>
            <a:headEnd/>
            <a:tailEnd/>
          </a:ln>
          <a:effectLst/>
        </p:spPr>
        <p:txBody>
          <a:bodyPr anchor="ctr"/>
          <a:lstStyle/>
          <a:p>
            <a:pPr algn="l"/>
            <a:r>
              <a:rPr lang="en-CA" sz="1100" dirty="0" smtClean="0">
                <a:latin typeface="Arial" pitchFamily="34" charset="0"/>
                <a:cs typeface="Arial" pitchFamily="34" charset="0"/>
              </a:rPr>
              <a:t>Intuitive</a:t>
            </a:r>
            <a:r>
              <a:rPr lang="en-CA" sz="1100" dirty="0">
                <a:latin typeface="Arial" pitchFamily="34" charset="0"/>
                <a:cs typeface="Arial" pitchFamily="34" charset="0"/>
              </a:rPr>
              <a:t>, </a:t>
            </a:r>
            <a:r>
              <a:rPr lang="en-CA" sz="1100" dirty="0" smtClean="0">
                <a:latin typeface="Arial" pitchFamily="34" charset="0"/>
                <a:cs typeface="Arial" pitchFamily="34" charset="0"/>
              </a:rPr>
              <a:t>codeless</a:t>
            </a:r>
            <a:r>
              <a:rPr lang="en-CA" sz="1100" dirty="0">
                <a:latin typeface="Arial" pitchFamily="34" charset="0"/>
                <a:cs typeface="Arial" pitchFamily="34" charset="0"/>
              </a:rPr>
              <a:t>, mapping interface for structuring how servers, </a:t>
            </a:r>
            <a:r>
              <a:rPr lang="en-CA" sz="1100" dirty="0" smtClean="0">
                <a:latin typeface="Arial" pitchFamily="34" charset="0"/>
                <a:cs typeface="Arial" pitchFamily="34" charset="0"/>
              </a:rPr>
              <a:t>other physical assets, and software </a:t>
            </a:r>
            <a:r>
              <a:rPr lang="en-CA" sz="1100" dirty="0">
                <a:latin typeface="Arial" pitchFamily="34" charset="0"/>
                <a:cs typeface="Arial" pitchFamily="34" charset="0"/>
              </a:rPr>
              <a:t>are </a:t>
            </a:r>
            <a:r>
              <a:rPr lang="en-CA" sz="1100" dirty="0" smtClean="0">
                <a:latin typeface="Arial" pitchFamily="34" charset="0"/>
                <a:cs typeface="Arial" pitchFamily="34" charset="0"/>
              </a:rPr>
              <a:t>provisioned; simple drag-and-drop interface</a:t>
            </a:r>
            <a:endParaRPr lang="en-US" sz="1100" dirty="0" smtClean="0">
              <a:latin typeface="Arial" pitchFamily="34" charset="0"/>
              <a:cs typeface="Arial" pitchFamily="34" charset="0"/>
            </a:endParaRPr>
          </a:p>
        </p:txBody>
      </p:sp>
      <p:sp>
        <p:nvSpPr>
          <p:cNvPr id="26" name="Rectangle 25"/>
          <p:cNvSpPr>
            <a:spLocks noChangeArrowheads="1"/>
          </p:cNvSpPr>
          <p:nvPr>
            <p:custDataLst>
              <p:tags r:id="rId14"/>
            </p:custDataLst>
          </p:nvPr>
        </p:nvSpPr>
        <p:spPr bwMode="auto">
          <a:xfrm flipH="1">
            <a:off x="3749040" y="5509316"/>
            <a:ext cx="1554480" cy="519430"/>
          </a:xfrm>
          <a:prstGeom prst="rect">
            <a:avLst/>
          </a:prstGeom>
          <a:solidFill>
            <a:schemeClr val="bg2">
              <a:lumMod val="85000"/>
            </a:schemeClr>
          </a:solidFill>
          <a:ln w="25400">
            <a:noFill/>
            <a:miter lim="800000"/>
            <a:headEnd/>
            <a:tailEnd/>
          </a:ln>
          <a:effectLst/>
        </p:spPr>
        <p:txBody>
          <a:bodyPr anchor="ctr"/>
          <a:lstStyle/>
          <a:p>
            <a:pPr>
              <a:defRPr/>
            </a:pPr>
            <a:r>
              <a:rPr lang="en-US" sz="1100" dirty="0" smtClean="0">
                <a:latin typeface="Arial" pitchFamily="34" charset="0"/>
                <a:cs typeface="Arial" pitchFamily="34" charset="0"/>
              </a:rPr>
              <a:t>Advanced Architecture Mapping </a:t>
            </a:r>
            <a:endParaRPr lang="en-US" sz="1100" dirty="0">
              <a:latin typeface="Arial" pitchFamily="34" charset="0"/>
              <a:cs typeface="Arial" pitchFamily="34" charset="0"/>
            </a:endParaRPr>
          </a:p>
        </p:txBody>
      </p:sp>
      <p:sp>
        <p:nvSpPr>
          <p:cNvPr id="30" name="Flowchart: Stored Data 19"/>
          <p:cNvSpPr>
            <a:spLocks noChangeArrowheads="1"/>
          </p:cNvSpPr>
          <p:nvPr>
            <p:custDataLst>
              <p:tags r:id="rId15"/>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16"/>
            </p:custDataLst>
          </p:nvPr>
        </p:nvSpPr>
        <p:spPr bwMode="auto">
          <a:xfrm flipH="1">
            <a:off x="3760310" y="1600835"/>
            <a:ext cx="1588295"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17"/>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34" name="TextBox 33"/>
          <p:cNvSpPr txBox="1"/>
          <p:nvPr>
            <p:custDataLst>
              <p:tags r:id="rId18"/>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sp>
        <p:nvSpPr>
          <p:cNvPr id="56" name="Rectangle 55"/>
          <p:cNvSpPr>
            <a:spLocks noChangeArrowheads="1"/>
          </p:cNvSpPr>
          <p:nvPr>
            <p:custDataLst>
              <p:tags r:id="rId19"/>
            </p:custDataLst>
          </p:nvPr>
        </p:nvSpPr>
        <p:spPr bwMode="auto">
          <a:xfrm flipH="1">
            <a:off x="3749040" y="2823308"/>
            <a:ext cx="1553847" cy="365760"/>
          </a:xfrm>
          <a:prstGeom prst="rect">
            <a:avLst/>
          </a:prstGeom>
          <a:solidFill>
            <a:schemeClr val="bg2">
              <a:lumMod val="85000"/>
            </a:schemeClr>
          </a:solidFill>
          <a:ln w="25400">
            <a:noFill/>
            <a:miter lim="800000"/>
            <a:headEnd/>
            <a:tailEnd/>
          </a:ln>
          <a:effectLst/>
        </p:spPr>
        <p:txBody>
          <a:bodyPr anchor="ctr"/>
          <a:lstStyle/>
          <a:p>
            <a:pPr>
              <a:defRPr/>
            </a:pPr>
            <a:r>
              <a:rPr lang="en-US" sz="1100" dirty="0" smtClean="0">
                <a:latin typeface="Arial" pitchFamily="34" charset="0"/>
                <a:cs typeface="Arial" pitchFamily="34" charset="0"/>
              </a:rPr>
              <a:t>Whitelabeling &amp; </a:t>
            </a:r>
            <a:r>
              <a:rPr lang="en-US" sz="1100" dirty="0">
                <a:latin typeface="Arial" pitchFamily="34" charset="0"/>
                <a:cs typeface="Arial" pitchFamily="34" charset="0"/>
              </a:rPr>
              <a:t>Customizability</a:t>
            </a:r>
          </a:p>
        </p:txBody>
      </p:sp>
      <p:sp>
        <p:nvSpPr>
          <p:cNvPr id="57" name="Rectangle 56"/>
          <p:cNvSpPr>
            <a:spLocks noChangeArrowheads="1"/>
          </p:cNvSpPr>
          <p:nvPr>
            <p:custDataLst>
              <p:tags r:id="rId20"/>
            </p:custDataLst>
          </p:nvPr>
        </p:nvSpPr>
        <p:spPr bwMode="auto">
          <a:xfrm flipH="1">
            <a:off x="3743403" y="3234137"/>
            <a:ext cx="1553847" cy="365760"/>
          </a:xfrm>
          <a:prstGeom prst="rect">
            <a:avLst/>
          </a:prstGeom>
          <a:solidFill>
            <a:schemeClr val="bg2">
              <a:lumMod val="95000"/>
            </a:schemeClr>
          </a:solidFill>
          <a:ln w="25400">
            <a:noFill/>
            <a:miter lim="800000"/>
            <a:headEnd/>
            <a:tailEnd/>
          </a:ln>
          <a:effectLst/>
        </p:spPr>
        <p:txBody>
          <a:bodyPr anchor="ctr"/>
          <a:lstStyle/>
          <a:p>
            <a:pPr>
              <a:defRPr/>
            </a:pPr>
            <a:r>
              <a:rPr lang="en-US" sz="1100" dirty="0">
                <a:latin typeface="Arial" pitchFamily="34" charset="0"/>
                <a:cs typeface="Arial" pitchFamily="34" charset="0"/>
              </a:rPr>
              <a:t>Hypervisor </a:t>
            </a:r>
            <a:r>
              <a:rPr lang="en-US" sz="1100" dirty="0" smtClean="0">
                <a:latin typeface="Arial" pitchFamily="34" charset="0"/>
                <a:cs typeface="Arial" pitchFamily="34" charset="0"/>
              </a:rPr>
              <a:t>Agnosticism</a:t>
            </a:r>
            <a:endParaRPr lang="en-US" sz="1100" dirty="0">
              <a:latin typeface="Arial" pitchFamily="34" charset="0"/>
              <a:cs typeface="Arial" pitchFamily="34" charset="0"/>
            </a:endParaRPr>
          </a:p>
        </p:txBody>
      </p:sp>
      <p:sp>
        <p:nvSpPr>
          <p:cNvPr id="58" name="Rectangle 57"/>
          <p:cNvSpPr>
            <a:spLocks noChangeArrowheads="1"/>
          </p:cNvSpPr>
          <p:nvPr>
            <p:custDataLst>
              <p:tags r:id="rId21"/>
            </p:custDataLst>
          </p:nvPr>
        </p:nvSpPr>
        <p:spPr bwMode="auto">
          <a:xfrm flipH="1">
            <a:off x="3760311" y="3657600"/>
            <a:ext cx="1554480" cy="292797"/>
          </a:xfrm>
          <a:prstGeom prst="rect">
            <a:avLst/>
          </a:prstGeom>
          <a:solidFill>
            <a:schemeClr val="bg2">
              <a:lumMod val="85000"/>
            </a:schemeClr>
          </a:solidFill>
          <a:ln w="25400">
            <a:noFill/>
            <a:miter lim="800000"/>
            <a:headEnd/>
            <a:tailEnd/>
          </a:ln>
          <a:effectLst/>
        </p:spPr>
        <p:txBody>
          <a:bodyPr anchor="ctr"/>
          <a:lstStyle/>
          <a:p>
            <a:pPr>
              <a:defRPr/>
            </a:pPr>
            <a:r>
              <a:rPr lang="en-US" sz="1100" dirty="0">
                <a:latin typeface="Arial" pitchFamily="34" charset="0"/>
                <a:cs typeface="Arial" pitchFamily="34" charset="0"/>
              </a:rPr>
              <a:t>AWS Integration</a:t>
            </a:r>
          </a:p>
        </p:txBody>
      </p:sp>
      <p:sp>
        <p:nvSpPr>
          <p:cNvPr id="60" name="Rectangle 59"/>
          <p:cNvSpPr>
            <a:spLocks noChangeArrowheads="1"/>
          </p:cNvSpPr>
          <p:nvPr>
            <p:custDataLst>
              <p:tags r:id="rId22"/>
            </p:custDataLst>
          </p:nvPr>
        </p:nvSpPr>
        <p:spPr bwMode="auto">
          <a:xfrm flipH="1">
            <a:off x="3760311" y="4506455"/>
            <a:ext cx="1543209" cy="365760"/>
          </a:xfrm>
          <a:prstGeom prst="rect">
            <a:avLst/>
          </a:prstGeom>
          <a:solidFill>
            <a:schemeClr val="bg2">
              <a:lumMod val="85000"/>
            </a:schemeClr>
          </a:solidFill>
          <a:ln w="25400">
            <a:noFill/>
            <a:miter lim="800000"/>
            <a:headEnd/>
            <a:tailEnd/>
          </a:ln>
          <a:effectLst/>
        </p:spPr>
        <p:txBody>
          <a:bodyPr anchor="ctr"/>
          <a:lstStyle/>
          <a:p>
            <a:pPr>
              <a:defRPr/>
            </a:pPr>
            <a:r>
              <a:rPr lang="en-US" sz="1100" dirty="0" smtClean="0">
                <a:latin typeface="Arial" pitchFamily="34" charset="0"/>
                <a:cs typeface="Arial" pitchFamily="34" charset="0"/>
              </a:rPr>
              <a:t>VM Templates</a:t>
            </a:r>
            <a:endParaRPr lang="en-US" sz="1100" dirty="0">
              <a:latin typeface="Arial" pitchFamily="34" charset="0"/>
              <a:cs typeface="Arial" pitchFamily="34" charset="0"/>
            </a:endParaRPr>
          </a:p>
        </p:txBody>
      </p:sp>
      <p:grpSp>
        <p:nvGrpSpPr>
          <p:cNvPr id="28" name="Group 27"/>
          <p:cNvGrpSpPr/>
          <p:nvPr/>
        </p:nvGrpSpPr>
        <p:grpSpPr>
          <a:xfrm>
            <a:off x="0" y="6422955"/>
            <a:ext cx="9144000" cy="437555"/>
            <a:chOff x="0" y="6422955"/>
            <a:chExt cx="9144000" cy="437555"/>
          </a:xfrm>
        </p:grpSpPr>
        <p:pic>
          <p:nvPicPr>
            <p:cNvPr id="29" name="Picture 3">
              <a:hlinkClick r:id="rId25"/>
            </p:cNvPr>
            <p:cNvPicPr>
              <a:picLocks noChangeAspect="1" noChangeArrowheads="1"/>
            </p:cNvPicPr>
            <p:nvPr/>
          </p:nvPicPr>
          <p:blipFill>
            <a:blip r:embed="rId26" cstate="print"/>
            <a:srcRect/>
            <a:stretch>
              <a:fillRect/>
            </a:stretch>
          </p:blipFill>
          <p:spPr bwMode="auto">
            <a:xfrm>
              <a:off x="0" y="6422955"/>
              <a:ext cx="9144000" cy="437555"/>
            </a:xfrm>
            <a:prstGeom prst="rect">
              <a:avLst/>
            </a:prstGeom>
            <a:noFill/>
            <a:ln w="9525">
              <a:noFill/>
              <a:miter lim="800000"/>
              <a:headEnd/>
              <a:tailEnd/>
            </a:ln>
          </p:spPr>
        </p:pic>
        <p:pic>
          <p:nvPicPr>
            <p:cNvPr id="33" name="Picture 32" descr="itrg-logo.png"/>
            <p:cNvPicPr>
              <a:picLocks noChangeAspect="1"/>
            </p:cNvPicPr>
            <p:nvPr/>
          </p:nvPicPr>
          <p:blipFill>
            <a:blip r:embed="rId2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257176" y="1160748"/>
            <a:ext cx="8620124" cy="657225"/>
          </a:xfrm>
        </p:spPr>
        <p:txBody>
          <a:bodyPr/>
          <a:lstStyle/>
          <a:p>
            <a:r>
              <a:rPr lang="en-US" dirty="0">
                <a:cs typeface="Arial" pitchFamily="34" charset="0"/>
              </a:rPr>
              <a:t>Arrange a call </a:t>
            </a:r>
            <a:r>
              <a:rPr lang="en-US" dirty="0" smtClean="0">
                <a:cs typeface="Arial" pitchFamily="34" charset="0"/>
              </a:rPr>
              <a:t>now: email </a:t>
            </a:r>
            <a:r>
              <a:rPr lang="en-US" dirty="0" smtClean="0">
                <a:solidFill>
                  <a:schemeClr val="bg1"/>
                </a:solidFill>
                <a:cs typeface="Arial" pitchFamily="34" charset="0"/>
                <a:hlinkClick r:id="rId2"/>
              </a:rPr>
              <a:t>GuidedImplementations@InfoTech.com</a:t>
            </a:r>
            <a:r>
              <a:rPr lang="en-US" dirty="0" smtClean="0">
                <a:solidFill>
                  <a:schemeClr val="bg1"/>
                </a:solidFill>
                <a:cs typeface="Arial" pitchFamily="34" charset="0"/>
              </a:rPr>
              <a:t> </a:t>
            </a:r>
            <a:r>
              <a:rPr lang="en-US" dirty="0">
                <a:cs typeface="Arial" pitchFamily="34" charset="0"/>
              </a:rPr>
              <a:t>or </a:t>
            </a:r>
            <a:r>
              <a:rPr lang="en-US" dirty="0" smtClean="0">
                <a:cs typeface="Arial" pitchFamily="34" charset="0"/>
              </a:rPr>
              <a:t>call       </a:t>
            </a:r>
            <a:r>
              <a:rPr lang="en-CA" dirty="0"/>
              <a:t>1-888-670-8889 and ask for the Guided Implementation </a:t>
            </a:r>
            <a:r>
              <a:rPr lang="en-CA" dirty="0" smtClean="0"/>
              <a:t>Coordinator.</a:t>
            </a:r>
            <a:endParaRPr lang="en-US" dirty="0">
              <a:solidFill>
                <a:schemeClr val="bg1"/>
              </a:solidFill>
              <a:cs typeface="Arial" pitchFamily="34" charset="0"/>
            </a:endParaRPr>
          </a:p>
          <a:p>
            <a:endParaRPr lang="en-US" dirty="0"/>
          </a:p>
        </p:txBody>
      </p:sp>
      <p:sp>
        <p:nvSpPr>
          <p:cNvPr id="3" name="Title 2"/>
          <p:cNvSpPr>
            <a:spLocks noGrp="1"/>
          </p:cNvSpPr>
          <p:nvPr>
            <p:ph type="title"/>
          </p:nvPr>
        </p:nvSpPr>
        <p:spPr/>
        <p:txBody>
          <a:bodyPr/>
          <a:lstStyle/>
          <a:p>
            <a:r>
              <a:rPr lang="en-US" dirty="0" smtClean="0"/>
              <a:t>Shortlist Assistance &amp; Requirements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7943941"/>
              </p:ext>
            </p:extLst>
          </p:nvPr>
        </p:nvGraphicFramePr>
        <p:xfrm>
          <a:off x="193185" y="2240280"/>
          <a:ext cx="8847784" cy="3428155"/>
        </p:xfrm>
        <a:graphic>
          <a:graphicData uri="http://schemas.openxmlformats.org/drawingml/2006/table">
            <a:tbl>
              <a:tblPr>
                <a:tableStyleId>{5C22544A-7EE6-4342-B048-85BDC9FD1C3A}</a:tableStyleId>
              </a:tblPr>
              <a:tblGrid>
                <a:gridCol w="2949261"/>
                <a:gridCol w="2949261"/>
                <a:gridCol w="2949262"/>
              </a:tblGrid>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Prior to the Guided</a:t>
                      </a:r>
                      <a:r>
                        <a:rPr lang="en-US" sz="1600" b="1" baseline="0" dirty="0" smtClean="0">
                          <a:solidFill>
                            <a:schemeClr val="tx1"/>
                          </a:solidFill>
                          <a:latin typeface="+mn-lt"/>
                          <a:cs typeface="Arial" pitchFamily="34" charset="0"/>
                        </a:rPr>
                        <a:t> Implementation</a:t>
                      </a:r>
                      <a:endParaRPr lang="en-US" sz="1600" b="1" dirty="0" smtClean="0">
                        <a:solidFill>
                          <a:schemeClr val="tx1"/>
                        </a:solidFill>
                        <a:latin typeface="+mn-lt"/>
                        <a:cs typeface="Arial" pitchFamily="34" charset="0"/>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During the Guided</a:t>
                      </a:r>
                      <a:r>
                        <a:rPr lang="en-US" sz="1600" b="1" baseline="0" dirty="0" smtClean="0">
                          <a:solidFill>
                            <a:schemeClr val="tx1"/>
                          </a:solidFill>
                          <a:latin typeface="+mn-lt"/>
                          <a:cs typeface="Arial" pitchFamily="34" charset="0"/>
                        </a:rPr>
                        <a:t> Implementation</a:t>
                      </a:r>
                      <a:endParaRPr lang="en-US" sz="1600" b="1" dirty="0" smtClean="0">
                        <a:solidFill>
                          <a:schemeClr val="tx1"/>
                        </a:solidFill>
                        <a:latin typeface="+mn-lt"/>
                        <a:cs typeface="Arial" pitchFamily="34" charset="0"/>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cs typeface="Arial" pitchFamily="34" charset="0"/>
                        </a:rPr>
                        <a:t>Value &amp; Outcome</a:t>
                      </a:r>
                    </a:p>
                  </a:txBody>
                  <a:tcPr marL="68580" marR="68580" marT="34290" marB="3429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lumMod val="40000"/>
                        <a:lumOff val="60000"/>
                      </a:schemeClr>
                    </a:solidFill>
                  </a:tcPr>
                </a:tc>
              </a:tr>
              <a:tr h="2871895">
                <a:tc>
                  <a:txBody>
                    <a:bodyPr/>
                    <a:lstStyle/>
                    <a:p>
                      <a:pPr marL="228600" indent="-228600" algn="l">
                        <a:spcBef>
                          <a:spcPts val="400"/>
                        </a:spcBef>
                        <a:buFont typeface="+mj-lt"/>
                        <a:buAutoNum type="arabicPeriod"/>
                      </a:pPr>
                      <a:r>
                        <a:rPr lang="en-US" sz="1600" dirty="0" smtClean="0">
                          <a:solidFill>
                            <a:schemeClr val="bg1">
                              <a:lumMod val="50000"/>
                            </a:schemeClr>
                          </a:solidFill>
                          <a:latin typeface="+mn-lt"/>
                          <a:cs typeface="Arial" pitchFamily="34" charset="0"/>
                        </a:rPr>
                        <a:t>Have reasoning as to why a new CMP solution is being discussed.</a:t>
                      </a:r>
                    </a:p>
                    <a:p>
                      <a:pPr marL="228600" indent="-228600" algn="l">
                        <a:spcBef>
                          <a:spcPts val="400"/>
                        </a:spcBef>
                        <a:buFont typeface="+mj-lt"/>
                        <a:buAutoNum type="arabicPeriod"/>
                      </a:pPr>
                      <a:r>
                        <a:rPr lang="en-US" sz="1600" dirty="0" smtClean="0">
                          <a:solidFill>
                            <a:schemeClr val="bg1">
                              <a:lumMod val="50000"/>
                            </a:schemeClr>
                          </a:solidFill>
                          <a:latin typeface="+mn-lt"/>
                          <a:cs typeface="Arial" pitchFamily="34" charset="0"/>
                        </a:rPr>
                        <a:t>Compile list of competency shortfalls and gaps at your organization.</a:t>
                      </a:r>
                    </a:p>
                  </a:txBody>
                  <a:tcPr marL="68580" marR="68580" marT="34290" marB="3429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600" b="1" dirty="0" smtClean="0">
                          <a:solidFill>
                            <a:srgbClr val="333333"/>
                          </a:solidFill>
                          <a:latin typeface="+mn-lt"/>
                          <a:cs typeface="Arial" pitchFamily="34" charset="0"/>
                        </a:rPr>
                        <a:t>An Info-Tech Consulting Analyst will</a:t>
                      </a:r>
                      <a:br>
                        <a:rPr lang="en-US" sz="1600" b="1" dirty="0" smtClean="0">
                          <a:solidFill>
                            <a:srgbClr val="333333"/>
                          </a:solidFill>
                          <a:latin typeface="+mn-lt"/>
                          <a:cs typeface="Arial" pitchFamily="34" charset="0"/>
                        </a:rPr>
                      </a:br>
                      <a:r>
                        <a:rPr lang="en-US" sz="1600" b="1" dirty="0" smtClean="0">
                          <a:solidFill>
                            <a:srgbClr val="333333"/>
                          </a:solidFill>
                          <a:latin typeface="+mn-lt"/>
                          <a:cs typeface="Arial" pitchFamily="34" charset="0"/>
                        </a:rPr>
                        <a:t>discuss with you:</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Review the market and understand the rationale behind the evaluation.</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Decide deployment method.</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Feature analysis.</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600" b="1" dirty="0" smtClean="0">
                          <a:solidFill>
                            <a:srgbClr val="333333"/>
                          </a:solidFill>
                          <a:latin typeface="+mn-lt"/>
                          <a:cs typeface="Arial" pitchFamily="34" charset="0"/>
                        </a:rPr>
                        <a:t>At the conclusion of the Guided Implementation call, you will have:</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An understanding of the market situation.</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A narrow list of vendors with customized evaluation tool.</a:t>
                      </a:r>
                    </a:p>
                    <a:p>
                      <a:pPr marL="228600" indent="-228600" algn="l">
                        <a:spcBef>
                          <a:spcPts val="400"/>
                        </a:spcBef>
                        <a:buFont typeface="Arial" pitchFamily="34" charset="0"/>
                        <a:buChar char="•"/>
                      </a:pPr>
                      <a:r>
                        <a:rPr lang="en-US" sz="1600" dirty="0" smtClean="0">
                          <a:solidFill>
                            <a:schemeClr val="bg1">
                              <a:lumMod val="50000"/>
                            </a:schemeClr>
                          </a:solidFill>
                          <a:latin typeface="+mn-lt"/>
                          <a:cs typeface="Arial" pitchFamily="34" charset="0"/>
                        </a:rPr>
                        <a:t>An RFP template to distribute to vendors.</a:t>
                      </a:r>
                    </a:p>
                  </a:txBody>
                  <a:tcPr marL="68580" marR="68580" marT="34290" marB="3429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1" y="260648"/>
            <a:ext cx="914400" cy="779931"/>
          </a:xfrm>
          <a:prstGeom prst="rect">
            <a:avLst/>
          </a:prstGeom>
        </p:spPr>
      </p:pic>
      <p:grpSp>
        <p:nvGrpSpPr>
          <p:cNvPr id="6" name="Group 5"/>
          <p:cNvGrpSpPr/>
          <p:nvPr/>
        </p:nvGrpSpPr>
        <p:grpSpPr>
          <a:xfrm>
            <a:off x="0" y="6422955"/>
            <a:ext cx="9144000" cy="437555"/>
            <a:chOff x="0" y="6422955"/>
            <a:chExt cx="9144000" cy="437555"/>
          </a:xfrm>
        </p:grpSpPr>
        <p:pic>
          <p:nvPicPr>
            <p:cNvPr id="7"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95503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1352"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custDataLst>
              <p:tags r:id="rId3"/>
            </p:custDataLst>
          </p:nvPr>
        </p:nvSpPr>
        <p:spPr/>
        <p:txBody>
          <a:bodyPr/>
          <a:lstStyle/>
          <a:p>
            <a:r>
              <a:rPr lang="en-US" dirty="0" smtClean="0"/>
              <a:t>Appendix</a:t>
            </a:r>
            <a:endParaRPr lang="en-US" dirty="0"/>
          </a:p>
        </p:txBody>
      </p:sp>
      <p:sp>
        <p:nvSpPr>
          <p:cNvPr id="3" name="Text Placeholder 2"/>
          <p:cNvSpPr txBox="1">
            <a:spLocks/>
          </p:cNvSpPr>
          <p:nvPr>
            <p:custDataLst>
              <p:tags r:id="rId4"/>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5" name="Group 4"/>
          <p:cNvGrpSpPr/>
          <p:nvPr/>
        </p:nvGrpSpPr>
        <p:grpSpPr>
          <a:xfrm>
            <a:off x="0" y="6422955"/>
            <a:ext cx="9144000" cy="437555"/>
            <a:chOff x="0" y="6422955"/>
            <a:chExt cx="9144000" cy="437555"/>
          </a:xfrm>
        </p:grpSpPr>
        <p:pic>
          <p:nvPicPr>
            <p:cNvPr id="6" name="Picture 3">
              <a:hlinkClick r:id="rId9"/>
            </p:cNvPr>
            <p:cNvPicPr>
              <a:picLocks noChangeAspect="1" noChangeArrowheads="1"/>
            </p:cNvPicPr>
            <p:nvPr/>
          </p:nvPicPr>
          <p:blipFill>
            <a:blip r:embed="rId10"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11"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afbf469690da9fc2c5bc613b53689941da3778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2356</Words>
  <Application>Microsoft Office PowerPoint</Application>
  <PresentationFormat>On-screen Show (4:3)</PresentationFormat>
  <Paragraphs>188</Paragraphs>
  <Slides>12</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Wingdings</vt:lpstr>
      <vt:lpstr>Helvetica</vt:lpstr>
      <vt:lpstr>Georgia</vt:lpstr>
      <vt:lpstr>Office Theme</vt:lpstr>
      <vt:lpstr>think-cell Slide</vt:lpstr>
      <vt:lpstr>PowerPoint Presentation</vt:lpstr>
      <vt:lpstr>Introduction</vt:lpstr>
      <vt:lpstr>Guided Implementation points in the CMP Vendor Landscape</vt:lpstr>
      <vt:lpstr>Market Overview</vt:lpstr>
      <vt:lpstr>Cloud Management Platforms criteria &amp; weighting factors</vt:lpstr>
      <vt:lpstr>Table Stakes represent the minimum standard; without these, a product doesn’t even get reviewed</vt:lpstr>
      <vt:lpstr>Advanced Features are the capabilities that allow for granular market differentiation</vt:lpstr>
      <vt:lpstr>Shortlist Assistance &amp; Requirements</vt:lpstr>
      <vt:lpstr>Appendix</vt:lpstr>
      <vt:lpstr>Vendor Landscape Methodology: Overview</vt:lpstr>
      <vt:lpstr>Vendor Landscape Methodology: Vendor/Product Selection &amp; Information Gathering</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2014-02-21T16:40:30Z</dcterms:created>
  <dcterms:modified xsi:type="dcterms:W3CDTF">2014-02-21T16:47:23Z</dcterms:modified>
  <cp:contentStatus/>
</cp:coreProperties>
</file>