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56" r:id="rId2"/>
    <p:sldId id="289" r:id="rId3"/>
    <p:sldId id="292" r:id="rId4"/>
    <p:sldId id="356" r:id="rId5"/>
    <p:sldId id="357" r:id="rId6"/>
    <p:sldId id="350" r:id="rId7"/>
    <p:sldId id="358" r:id="rId8"/>
    <p:sldId id="370" r:id="rId9"/>
    <p:sldId id="391" r:id="rId10"/>
    <p:sldId id="380" r:id="rId11"/>
    <p:sldId id="381" r:id="rId12"/>
    <p:sldId id="392"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9"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AC85"/>
    <a:srgbClr val="C00000"/>
    <a:srgbClr val="243F54"/>
    <a:srgbClr val="C77709"/>
    <a:srgbClr val="D17D08"/>
    <a:srgbClr val="CECECE"/>
    <a:srgbClr val="ADB7C3"/>
    <a:srgbClr val="998F57"/>
    <a:srgbClr val="7B7B7B"/>
    <a:srgbClr val="5D5936"/>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127" autoAdjust="0"/>
    <p:restoredTop sz="96586" autoAdjust="0"/>
  </p:normalViewPr>
  <p:slideViewPr>
    <p:cSldViewPr snapToObjects="1">
      <p:cViewPr varScale="1">
        <p:scale>
          <a:sx n="122" d="100"/>
          <a:sy n="122" d="100"/>
        </p:scale>
        <p:origin x="2064" y="90"/>
      </p:cViewPr>
      <p:guideLst>
        <p:guide orient="horz"/>
        <p:guide pos="1429"/>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Vendor Planned Obsolescence</c:v>
                </c:pt>
              </c:strCache>
            </c:strRef>
          </c:tx>
          <c:spPr>
            <a:ln w="28575" cap="rnd">
              <a:solidFill>
                <a:schemeClr val="accent1"/>
              </a:solidFill>
              <a:round/>
            </a:ln>
            <a:effectLst/>
          </c:spPr>
          <c:marker>
            <c:symbol val="none"/>
          </c:marker>
          <c:cat>
            <c:numRef>
              <c:f>Sheet1!$A$2:$A$12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Sheet1!$B$2:$B$12</c:f>
              <c:numCache>
                <c:formatCode>General</c:formatCode>
                <c:ptCount val="11"/>
                <c:pt idx="0">
                  <c:v>5</c:v>
                </c:pt>
                <c:pt idx="1">
                  <c:v>4</c:v>
                </c:pt>
                <c:pt idx="2">
                  <c:v>3</c:v>
                </c:pt>
                <c:pt idx="3">
                  <c:v>2</c:v>
                </c:pt>
                <c:pt idx="4">
                  <c:v>1</c:v>
                </c:pt>
                <c:pt idx="5">
                  <c:v>0</c:v>
                </c:pt>
              </c:numCache>
            </c:numRef>
          </c:val>
          <c:smooth val="0"/>
        </c:ser>
        <c:ser>
          <c:idx val="1"/>
          <c:order val="1"/>
          <c:tx>
            <c:strRef>
              <c:f>Sheet1!$C$1</c:f>
              <c:strCache>
                <c:ptCount val="1"/>
                <c:pt idx="0">
                  <c:v>User Observed Obsolescence</c:v>
                </c:pt>
              </c:strCache>
            </c:strRef>
          </c:tx>
          <c:spPr>
            <a:ln w="28575" cap="rnd">
              <a:solidFill>
                <a:schemeClr val="accent2"/>
              </a:solidFill>
              <a:round/>
            </a:ln>
            <a:effectLst/>
          </c:spPr>
          <c:marker>
            <c:symbol val="none"/>
          </c:marker>
          <c:cat>
            <c:numRef>
              <c:f>Sheet1!$A$2:$A$12</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Sheet1!$C$2:$C$12</c:f>
              <c:numCache>
                <c:formatCode>General</c:formatCode>
                <c:ptCount val="11"/>
                <c:pt idx="0">
                  <c:v>5</c:v>
                </c:pt>
                <c:pt idx="1">
                  <c:v>4.95</c:v>
                </c:pt>
                <c:pt idx="2">
                  <c:v>4.9000000000000004</c:v>
                </c:pt>
                <c:pt idx="3">
                  <c:v>4.8499999999999996</c:v>
                </c:pt>
                <c:pt idx="4">
                  <c:v>4.8</c:v>
                </c:pt>
                <c:pt idx="5">
                  <c:v>4.75</c:v>
                </c:pt>
                <c:pt idx="6">
                  <c:v>4.7</c:v>
                </c:pt>
                <c:pt idx="7">
                  <c:v>4.6500000000000004</c:v>
                </c:pt>
                <c:pt idx="8">
                  <c:v>4.5999999999999996</c:v>
                </c:pt>
                <c:pt idx="9">
                  <c:v>4.5</c:v>
                </c:pt>
                <c:pt idx="10">
                  <c:v>0</c:v>
                </c:pt>
              </c:numCache>
            </c:numRef>
          </c:val>
          <c:smooth val="0"/>
        </c:ser>
        <c:dLbls>
          <c:showLegendKey val="0"/>
          <c:showVal val="0"/>
          <c:showCatName val="0"/>
          <c:showSerName val="0"/>
          <c:showPercent val="0"/>
          <c:showBubbleSize val="0"/>
        </c:dLbls>
        <c:smooth val="0"/>
        <c:axId val="381590288"/>
        <c:axId val="381589112"/>
      </c:lineChart>
      <c:catAx>
        <c:axId val="38159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1589112"/>
        <c:crosses val="autoZero"/>
        <c:auto val="1"/>
        <c:lblAlgn val="ctr"/>
        <c:lblOffset val="100"/>
        <c:noMultiLvlLbl val="0"/>
      </c:catAx>
      <c:valAx>
        <c:axId val="381589112"/>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Sustainability</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381590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ubbleChart>
        <c:varyColors val="0"/>
        <c:ser>
          <c:idx val="0"/>
          <c:order val="0"/>
          <c:tx>
            <c:strRef>
              <c:f>Sheet1!$B$1</c:f>
              <c:strCache>
                <c:ptCount val="1"/>
                <c:pt idx="0">
                  <c:v>Y-Values</c:v>
                </c:pt>
              </c:strCache>
            </c:strRef>
          </c:tx>
          <c:spPr>
            <a:pattFill prst="pct5">
              <a:fgClr>
                <a:schemeClr val="accent3"/>
              </a:fgClr>
              <a:bgClr>
                <a:schemeClr val="accent3"/>
              </a:bgClr>
            </a:pattFill>
            <a:ln w="9525" cap="flat" cmpd="sng" algn="ctr">
              <a:solidFill>
                <a:schemeClr val="accent1">
                  <a:alpha val="75000"/>
                </a:schemeClr>
              </a:solidFill>
            </a:ln>
            <a:effectLst>
              <a:innerShdw blurRad="114300">
                <a:schemeClr val="accent1">
                  <a:alpha val="70000"/>
                </a:schemeClr>
              </a:innerShdw>
            </a:effectLst>
          </c:spPr>
          <c:invertIfNegative val="0"/>
          <c:xVal>
            <c:numRef>
              <c:f>Sheet1!$A$2:$A$5</c:f>
              <c:numCache>
                <c:formatCode>General</c:formatCode>
                <c:ptCount val="4"/>
                <c:pt idx="0">
                  <c:v>5</c:v>
                </c:pt>
                <c:pt idx="1">
                  <c:v>-5</c:v>
                </c:pt>
                <c:pt idx="2">
                  <c:v>5</c:v>
                </c:pt>
                <c:pt idx="3">
                  <c:v>-5</c:v>
                </c:pt>
              </c:numCache>
            </c:numRef>
          </c:xVal>
          <c:yVal>
            <c:numRef>
              <c:f>Sheet1!$B$2:$B$5</c:f>
              <c:numCache>
                <c:formatCode>General</c:formatCode>
                <c:ptCount val="4"/>
                <c:pt idx="0">
                  <c:v>5</c:v>
                </c:pt>
                <c:pt idx="1">
                  <c:v>3</c:v>
                </c:pt>
                <c:pt idx="2">
                  <c:v>-3</c:v>
                </c:pt>
                <c:pt idx="3">
                  <c:v>-5</c:v>
                </c:pt>
              </c:numCache>
            </c:numRef>
          </c:yVal>
          <c:bubbleSize>
            <c:numRef>
              <c:f>Sheet1!$C$2:$C$5</c:f>
              <c:numCache>
                <c:formatCode>General</c:formatCode>
                <c:ptCount val="4"/>
                <c:pt idx="0">
                  <c:v>12</c:v>
                </c:pt>
                <c:pt idx="1">
                  <c:v>3</c:v>
                </c:pt>
                <c:pt idx="2">
                  <c:v>12</c:v>
                </c:pt>
                <c:pt idx="3">
                  <c:v>6</c:v>
                </c:pt>
              </c:numCache>
            </c:numRef>
          </c:bubbleSize>
          <c:bubble3D val="0"/>
        </c:ser>
        <c:dLbls>
          <c:showLegendKey val="0"/>
          <c:showVal val="0"/>
          <c:showCatName val="0"/>
          <c:showSerName val="0"/>
          <c:showPercent val="0"/>
          <c:showBubbleSize val="0"/>
        </c:dLbls>
        <c:bubbleScale val="100"/>
        <c:showNegBubbles val="1"/>
        <c:axId val="384495488"/>
        <c:axId val="384495096"/>
      </c:bubbleChart>
      <c:valAx>
        <c:axId val="384495488"/>
        <c:scaling>
          <c:orientation val="minMax"/>
        </c:scaling>
        <c:delete val="0"/>
        <c:axPos val="b"/>
        <c:numFmt formatCode="General" sourceLinked="1"/>
        <c:majorTickMark val="none"/>
        <c:minorTickMark val="none"/>
        <c:tickLblPos val="none"/>
        <c:spPr>
          <a:noFill/>
          <a:ln w="9525" cap="flat" cmpd="sng" algn="ctr">
            <a:solidFill>
              <a:schemeClr val="tx1"/>
            </a:solidFill>
            <a:round/>
            <a:tailEnd type="stealth" w="lg"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4495096"/>
        <c:crossesAt val="0"/>
        <c:crossBetween val="midCat"/>
      </c:valAx>
      <c:valAx>
        <c:axId val="38449509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one"/>
        <c:spPr>
          <a:noFill/>
          <a:ln w="9525" cap="flat" cmpd="sng" algn="ctr">
            <a:solidFill>
              <a:schemeClr val="tx1"/>
            </a:solidFill>
            <a:round/>
            <a:headEnd type="none"/>
            <a:tailEnd type="stealth" w="lg" len="lg"/>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4495488"/>
        <c:crosses val="autoZero"/>
        <c:crossBetween val="midCat"/>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0">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9525" cap="flat" cmpd="sng" algn="ctr">
        <a:solidFill>
          <a:schemeClr val="phClr">
            <a:alpha val="75000"/>
          </a:schemeClr>
        </a:solidFill>
      </a:ln>
      <a:effectLst>
        <a:innerShdw blurRad="114300">
          <a:schemeClr val="phClr">
            <a:alpha val="70000"/>
          </a:scheme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9525" cap="flat" cmpd="sng" algn="ctr">
        <a:solidFill>
          <a:schemeClr val="phClr">
            <a:alpha val="75000"/>
          </a:schemeClr>
        </a:solidFill>
      </a:ln>
      <a:effectLst>
        <a:innerShdw blurRad="114300">
          <a:schemeClr val="phClr">
            <a:alpha val="70000"/>
          </a:scheme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phClr"/>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0.6567</cdr:x>
      <cdr:y>0.16969</cdr:y>
    </cdr:from>
    <cdr:to>
      <cdr:x>0.81095</cdr:x>
      <cdr:y>0.25987</cdr:y>
    </cdr:to>
    <cdr:sp macro="" textlink="">
      <cdr:nvSpPr>
        <cdr:cNvPr id="2" name="TextBox 1"/>
        <cdr:cNvSpPr txBox="1"/>
      </cdr:nvSpPr>
      <cdr:spPr>
        <a:xfrm xmlns:a="http://schemas.openxmlformats.org/drawingml/2006/main">
          <a:off x="2624010" y="542009"/>
          <a:ext cx="616350"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b="1" dirty="0" smtClean="0"/>
            <a:t>High</a:t>
          </a:r>
          <a:endParaRPr lang="en-US" sz="1100" b="1" dirty="0"/>
        </a:p>
      </cdr:txBody>
    </cdr:sp>
  </cdr:relSizeAnchor>
  <cdr:relSizeAnchor xmlns:cdr="http://schemas.openxmlformats.org/drawingml/2006/chartDrawing">
    <cdr:from>
      <cdr:x>0.6567</cdr:x>
      <cdr:y>0.63467</cdr:y>
    </cdr:from>
    <cdr:to>
      <cdr:x>0.81095</cdr:x>
      <cdr:y>0.72485</cdr:y>
    </cdr:to>
    <cdr:sp macro="" textlink="">
      <cdr:nvSpPr>
        <cdr:cNvPr id="3" name="TextBox 1"/>
        <cdr:cNvSpPr txBox="1"/>
      </cdr:nvSpPr>
      <cdr:spPr>
        <a:xfrm xmlns:a="http://schemas.openxmlformats.org/drawingml/2006/main">
          <a:off x="2624010" y="2027167"/>
          <a:ext cx="616350"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dirty="0" smtClean="0"/>
            <a:t>High</a:t>
          </a:r>
          <a:endParaRPr lang="en-US" sz="1100" b="1" dirty="0"/>
        </a:p>
      </cdr:txBody>
    </cdr:sp>
  </cdr:relSizeAnchor>
  <cdr:relSizeAnchor xmlns:cdr="http://schemas.openxmlformats.org/drawingml/2006/chartDrawing">
    <cdr:from>
      <cdr:x>0.23428</cdr:x>
      <cdr:y>0.29369</cdr:y>
    </cdr:from>
    <cdr:to>
      <cdr:x>0.30636</cdr:x>
      <cdr:y>0.36132</cdr:y>
    </cdr:to>
    <cdr:sp macro="" textlink="">
      <cdr:nvSpPr>
        <cdr:cNvPr id="4" name="TextBox 3"/>
        <cdr:cNvSpPr txBox="1"/>
      </cdr:nvSpPr>
      <cdr:spPr>
        <a:xfrm xmlns:a="http://schemas.openxmlformats.org/drawingml/2006/main">
          <a:off x="936104" y="938053"/>
          <a:ext cx="288032" cy="2160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000" b="1" dirty="0" smtClean="0"/>
            <a:t>Low</a:t>
          </a:r>
          <a:endParaRPr lang="en-US" sz="1000" b="1" dirty="0"/>
        </a:p>
      </cdr:txBody>
    </cdr:sp>
  </cdr:relSizeAnchor>
  <cdr:relSizeAnchor xmlns:cdr="http://schemas.openxmlformats.org/drawingml/2006/chartDrawing">
    <cdr:from>
      <cdr:x>0.20724</cdr:x>
      <cdr:y>0.74458</cdr:y>
    </cdr:from>
    <cdr:to>
      <cdr:x>0.30846</cdr:x>
      <cdr:y>0.8318</cdr:y>
    </cdr:to>
    <cdr:sp macro="" textlink="">
      <cdr:nvSpPr>
        <cdr:cNvPr id="5" name="TextBox 4"/>
        <cdr:cNvSpPr txBox="1"/>
      </cdr:nvSpPr>
      <cdr:spPr>
        <a:xfrm xmlns:a="http://schemas.openxmlformats.org/drawingml/2006/main">
          <a:off x="828092" y="2378213"/>
          <a:ext cx="404445" cy="2785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t>Med</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04/02/2014</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138161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705566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302507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294457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128585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3387298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develop-a-telephony-and-unified-communications-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wmf"/><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telephony-and-unified-communications-strategy?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3.wmf"/><Relationship Id="rId1" Type="http://schemas.openxmlformats.org/officeDocument/2006/relationships/slideLayout" Target="../slideLayouts/slideLayout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telephony-and-unified-communications-strategy?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develop-a-telephony-and-unified-communications-strategy?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develop-a-telephony-and-unified-communications-strategy?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telephony-and-unified-communications-strategy?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hyperlink" Target="http://www.infotech.com/research/ss/develop-a-telephony-and-unified-communications-strategy?utm_source=SS_Sample&amp;utm_medium=Collateral&amp;utm_campaign=Collateral" TargetMode="External"/><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0.png"/><Relationship Id="rId7" Type="http://schemas.openxmlformats.org/officeDocument/2006/relationships/hyperlink" Target="http://www.infotech.com/research/ss/develop-a-telephony-and-unified-communications-strategy?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eg"/><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GuidedImplementations@InfoTech.com?subject=Develop%20a%20Telephony%20and%20Unified%20Communications%20Strategy%20-%20GI%20-%20Intro"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telephony-and-unified-communications-strategy?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telephony-and-unified-communications-strategy?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ipt-and-uc-business-value-assessment-tool" TargetMode="External"/><Relationship Id="rId7" Type="http://schemas.openxmlformats.org/officeDocument/2006/relationships/image" Target="../media/image6.png"/><Relationship Id="rId2" Type="http://schemas.openxmlformats.org/officeDocument/2006/relationships/hyperlink" Target="http://www.infotech.com/research/business-case-template" TargetMode="Externa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http://www.infotech.com/research/ss/develop-a-telephony-and-unified-communications-strategy?utm_source=SS_Sample&amp;utm_medium=Collateral&amp;utm_campaign=Collateral" TargetMode="Externa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develop-a-telephony-and-unified-communications-strategy?utm_source=SS_Sample&amp;utm_medium=Collateral&amp;utm_campaign=Collateral" TargetMode="External"/><Relationship Id="rId2" Type="http://schemas.openxmlformats.org/officeDocument/2006/relationships/chart" Target="../charts/chart2.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Develop a Telephony and Unified Communications Strategy</a:t>
            </a:r>
            <a:endParaRPr lang="en-US" dirty="0" smtClean="0"/>
          </a:p>
        </p:txBody>
      </p:sp>
      <p:sp>
        <p:nvSpPr>
          <p:cNvPr id="8" name="Text Placeholder 7"/>
          <p:cNvSpPr>
            <a:spLocks noGrp="1"/>
          </p:cNvSpPr>
          <p:nvPr>
            <p:ph type="body" sz="quarter" idx="16"/>
          </p:nvPr>
        </p:nvSpPr>
        <p:spPr>
          <a:xfrm>
            <a:off x="774700" y="3993744"/>
            <a:ext cx="7467600" cy="508000"/>
          </a:xfrm>
        </p:spPr>
        <p:txBody>
          <a:bodyPr/>
          <a:lstStyle/>
          <a:p>
            <a:r>
              <a:rPr lang="en-US" dirty="0"/>
              <a:t>VoIP and UC are remaking telephony</a:t>
            </a:r>
            <a:r>
              <a:rPr lang="en-US" dirty="0" smtClean="0"/>
              <a:t>, but it’s still about dial tone.</a:t>
            </a:r>
            <a:endParaRPr lang="en-US"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lstStyle/>
          <a:p>
            <a:pPr lvl="0"/>
            <a:r>
              <a:rPr lang="en-CA" dirty="0"/>
              <a:t>The purpose of the business case is likely to propose a plan of action to </a:t>
            </a:r>
            <a:r>
              <a:rPr lang="en-CA" dirty="0" smtClean="0"/>
              <a:t>develop </a:t>
            </a:r>
            <a:r>
              <a:rPr lang="en-CA" dirty="0"/>
              <a:t>a </a:t>
            </a:r>
            <a:r>
              <a:rPr lang="en-CA" dirty="0" smtClean="0"/>
              <a:t>telephony </a:t>
            </a:r>
            <a:r>
              <a:rPr lang="en-CA" dirty="0"/>
              <a:t>and </a:t>
            </a:r>
            <a:r>
              <a:rPr lang="en-CA" dirty="0" smtClean="0"/>
              <a:t>UC strategy for </a:t>
            </a:r>
            <a:r>
              <a:rPr lang="en-CA" dirty="0"/>
              <a:t>the </a:t>
            </a:r>
            <a:r>
              <a:rPr lang="en-CA" dirty="0" smtClean="0"/>
              <a:t>organization.</a:t>
            </a:r>
            <a:endParaRPr lang="en-CA" dirty="0"/>
          </a:p>
          <a:p>
            <a:endParaRPr lang="en-US" dirty="0"/>
          </a:p>
        </p:txBody>
      </p:sp>
      <p:sp>
        <p:nvSpPr>
          <p:cNvPr id="2" name="Title 1"/>
          <p:cNvSpPr>
            <a:spLocks noGrp="1"/>
          </p:cNvSpPr>
          <p:nvPr>
            <p:ph type="title"/>
          </p:nvPr>
        </p:nvSpPr>
        <p:spPr/>
        <p:txBody>
          <a:bodyPr/>
          <a:lstStyle/>
          <a:p>
            <a:r>
              <a:rPr lang="en-US" dirty="0" smtClean="0"/>
              <a:t>Establish </a:t>
            </a:r>
            <a:r>
              <a:rPr lang="en-US" dirty="0"/>
              <a:t>your </a:t>
            </a:r>
            <a:r>
              <a:rPr lang="en-US" dirty="0" smtClean="0"/>
              <a:t>objectives to define the plan of action</a:t>
            </a:r>
            <a:endParaRPr lang="en-US" dirty="0"/>
          </a:p>
        </p:txBody>
      </p:sp>
      <p:sp>
        <p:nvSpPr>
          <p:cNvPr id="3" name="Text Placeholder 2"/>
          <p:cNvSpPr>
            <a:spLocks noGrp="1"/>
          </p:cNvSpPr>
          <p:nvPr>
            <p:ph type="body" sz="quarter" idx="16"/>
          </p:nvPr>
        </p:nvSpPr>
        <p:spPr>
          <a:xfrm>
            <a:off x="257176" y="1889981"/>
            <a:ext cx="4502717" cy="4313785"/>
          </a:xfrm>
        </p:spPr>
        <p:txBody>
          <a:bodyPr/>
          <a:lstStyle/>
          <a:p>
            <a:pPr marL="0" indent="0">
              <a:buNone/>
            </a:pPr>
            <a:r>
              <a:rPr lang="en-CA" dirty="0" smtClean="0"/>
              <a:t>Include </a:t>
            </a:r>
            <a:r>
              <a:rPr lang="en-CA" dirty="0"/>
              <a:t>a description of the factors </a:t>
            </a:r>
            <a:r>
              <a:rPr lang="en-CA" dirty="0" smtClean="0"/>
              <a:t>prompting the project. </a:t>
            </a:r>
          </a:p>
          <a:p>
            <a:pPr marL="0" indent="0">
              <a:buNone/>
            </a:pPr>
            <a:endParaRPr lang="en-US" dirty="0"/>
          </a:p>
          <a:p>
            <a:pPr>
              <a:buSzPct val="100000"/>
              <a:buFont typeface="Wingdings" panose="05000000000000000000" pitchFamily="2" charset="2"/>
              <a:buChar char="§"/>
            </a:pPr>
            <a:endParaRPr lang="en-CA" dirty="0" smtClean="0"/>
          </a:p>
          <a:p>
            <a:pPr>
              <a:buSzPct val="100000"/>
            </a:pPr>
            <a:r>
              <a:rPr lang="en-CA" dirty="0" smtClean="0"/>
              <a:t>Obsolete technology.</a:t>
            </a:r>
            <a:endParaRPr lang="en-US" dirty="0"/>
          </a:p>
          <a:p>
            <a:pPr>
              <a:buSzPct val="100000"/>
            </a:pPr>
            <a:r>
              <a:rPr lang="en-CA" dirty="0"/>
              <a:t>Increased legacy PBX maintenance </a:t>
            </a:r>
            <a:r>
              <a:rPr lang="en-CA" dirty="0" smtClean="0"/>
              <a:t>cost.</a:t>
            </a:r>
            <a:endParaRPr lang="en-US" dirty="0"/>
          </a:p>
          <a:p>
            <a:pPr>
              <a:buSzPct val="100000"/>
            </a:pPr>
            <a:r>
              <a:rPr lang="en-CA" dirty="0" smtClean="0"/>
              <a:t>Insufficient end-user capacity.</a:t>
            </a:r>
            <a:endParaRPr lang="en-US" dirty="0"/>
          </a:p>
          <a:p>
            <a:pPr>
              <a:buSzPct val="100000"/>
            </a:pPr>
            <a:r>
              <a:rPr lang="en-CA" dirty="0"/>
              <a:t>Increased call </a:t>
            </a:r>
            <a:r>
              <a:rPr lang="en-CA" dirty="0" smtClean="0"/>
              <a:t>traffic.</a:t>
            </a:r>
            <a:endParaRPr lang="en-US" dirty="0"/>
          </a:p>
          <a:p>
            <a:pPr>
              <a:buSzPct val="100000"/>
            </a:pPr>
            <a:r>
              <a:rPr lang="en-CA" dirty="0"/>
              <a:t>Opening or moving an </a:t>
            </a:r>
            <a:r>
              <a:rPr lang="en-CA" dirty="0" smtClean="0"/>
              <a:t>office.</a:t>
            </a:r>
            <a:endParaRPr lang="en-US" dirty="0"/>
          </a:p>
          <a:p>
            <a:pPr>
              <a:buSzPct val="100000"/>
            </a:pPr>
            <a:r>
              <a:rPr lang="en-CA" dirty="0"/>
              <a:t>High mobile and long distance </a:t>
            </a:r>
            <a:r>
              <a:rPr lang="en-CA" dirty="0" smtClean="0"/>
              <a:t>cost.</a:t>
            </a:r>
            <a:endParaRPr lang="en-US" dirty="0"/>
          </a:p>
          <a:p>
            <a:pPr>
              <a:buSzPct val="100000"/>
            </a:pPr>
            <a:r>
              <a:rPr lang="en-CA" dirty="0"/>
              <a:t>The proliferation of hosted internet telephony </a:t>
            </a:r>
            <a:r>
              <a:rPr lang="en-CA" dirty="0" smtClean="0"/>
              <a:t>services.</a:t>
            </a:r>
          </a:p>
          <a:p>
            <a:pPr marL="0" indent="0">
              <a:buSzPct val="100000"/>
              <a:buNone/>
            </a:pPr>
            <a:endParaRPr lang="en-CA" dirty="0" smtClean="0"/>
          </a:p>
          <a:p>
            <a:pPr marL="0" indent="0">
              <a:buSzPct val="100000"/>
              <a:buNone/>
            </a:pPr>
            <a:endParaRPr lang="en-CA" dirty="0"/>
          </a:p>
          <a:p>
            <a:pPr>
              <a:buSzPct val="100000"/>
            </a:pPr>
            <a:r>
              <a:rPr lang="en-CA" dirty="0" smtClean="0"/>
              <a:t>Increasing </a:t>
            </a:r>
            <a:r>
              <a:rPr lang="en-CA" dirty="0"/>
              <a:t>adoption rate of UC among </a:t>
            </a:r>
            <a:r>
              <a:rPr lang="en-CA" dirty="0" smtClean="0"/>
              <a:t>competitors and peers.</a:t>
            </a:r>
            <a:endParaRPr lang="en-US" dirty="0"/>
          </a:p>
          <a:p>
            <a:pPr>
              <a:buSzPct val="100000"/>
            </a:pPr>
            <a:r>
              <a:rPr lang="en-CA" dirty="0"/>
              <a:t>Increased travel </a:t>
            </a:r>
            <a:r>
              <a:rPr lang="en-CA" dirty="0" smtClean="0"/>
              <a:t>costs.</a:t>
            </a:r>
            <a:endParaRPr lang="en-US" dirty="0"/>
          </a:p>
          <a:p>
            <a:pPr>
              <a:buSzPct val="100000"/>
            </a:pPr>
            <a:r>
              <a:rPr lang="en-CA" dirty="0"/>
              <a:t>High latency in key business </a:t>
            </a:r>
            <a:r>
              <a:rPr lang="en-CA" dirty="0" smtClean="0"/>
              <a:t>processes.</a:t>
            </a:r>
            <a:endParaRPr lang="en-US" dirty="0"/>
          </a:p>
          <a:p>
            <a:pPr>
              <a:buSzPct val="100000"/>
            </a:pPr>
            <a:r>
              <a:rPr lang="en-CA" dirty="0"/>
              <a:t>The proliferation of inexpensive hosted UC </a:t>
            </a:r>
            <a:r>
              <a:rPr lang="en-CA" dirty="0" smtClean="0"/>
              <a:t>services.</a:t>
            </a:r>
            <a:endParaRPr lang="en-US" dirty="0"/>
          </a:p>
          <a:p>
            <a:pPr>
              <a:buSzPct val="100000"/>
            </a:pPr>
            <a:r>
              <a:rPr lang="en-CA" dirty="0"/>
              <a:t>Inconsistent end-user adoption of UC consumer </a:t>
            </a:r>
            <a:r>
              <a:rPr lang="en-CA" dirty="0" smtClean="0"/>
              <a:t>solutions.</a:t>
            </a:r>
            <a:endParaRPr lang="en-US" dirty="0"/>
          </a:p>
        </p:txBody>
      </p:sp>
      <p:pic>
        <p:nvPicPr>
          <p:cNvPr id="4" name="Picture 3" descr="tool.wmf"/>
          <p:cNvPicPr/>
          <p:nvPr/>
        </p:nvPicPr>
        <p:blipFill>
          <a:blip r:embed="rId2" cstate="print">
            <a:extLst>
              <a:ext uri="{28A0092B-C50C-407E-A947-70E740481C1C}">
                <a14:useLocalDpi xmlns:a14="http://schemas.microsoft.com/office/drawing/2010/main" val="0"/>
              </a:ext>
            </a:extLst>
          </a:blip>
          <a:stretch>
            <a:fillRect/>
          </a:stretch>
        </p:blipFill>
        <p:spPr>
          <a:xfrm>
            <a:off x="4871154" y="2184505"/>
            <a:ext cx="377825" cy="366395"/>
          </a:xfrm>
          <a:prstGeom prst="rect">
            <a:avLst/>
          </a:prstGeom>
        </p:spPr>
      </p:pic>
      <p:sp>
        <p:nvSpPr>
          <p:cNvPr id="7" name="Rounded Rectangle 6"/>
          <p:cNvSpPr/>
          <p:nvPr/>
        </p:nvSpPr>
        <p:spPr>
          <a:xfrm>
            <a:off x="294597" y="2286658"/>
            <a:ext cx="430411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US" sz="1400" b="1" dirty="0">
                <a:solidFill>
                  <a:schemeClr val="tx1"/>
                </a:solidFill>
              </a:rPr>
              <a:t>Common </a:t>
            </a:r>
            <a:r>
              <a:rPr lang="en-US" sz="1400" b="1" dirty="0">
                <a:solidFill>
                  <a:schemeClr val="accent2"/>
                </a:solidFill>
              </a:rPr>
              <a:t>triggers</a:t>
            </a:r>
            <a:r>
              <a:rPr lang="en-US" sz="1400" b="1" dirty="0">
                <a:solidFill>
                  <a:schemeClr val="tx1"/>
                </a:solidFill>
              </a:rPr>
              <a:t> for a telephony </a:t>
            </a:r>
            <a:r>
              <a:rPr lang="en-US" sz="1400" b="1" dirty="0" smtClean="0">
                <a:solidFill>
                  <a:schemeClr val="tx1"/>
                </a:solidFill>
              </a:rPr>
              <a:t>refresh:</a:t>
            </a:r>
            <a:endParaRPr lang="en-US" sz="1400" dirty="0">
              <a:solidFill>
                <a:schemeClr val="tx1"/>
              </a:solidFill>
            </a:endParaRPr>
          </a:p>
        </p:txBody>
      </p:sp>
      <p:sp>
        <p:nvSpPr>
          <p:cNvPr id="8" name="Rounded Rectangle 7"/>
          <p:cNvSpPr/>
          <p:nvPr/>
        </p:nvSpPr>
        <p:spPr>
          <a:xfrm>
            <a:off x="294597" y="4461681"/>
            <a:ext cx="430411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US" sz="1400" b="1" dirty="0">
                <a:solidFill>
                  <a:schemeClr val="tx1"/>
                </a:solidFill>
              </a:rPr>
              <a:t>Common </a:t>
            </a:r>
            <a:r>
              <a:rPr lang="en-US" sz="1400" b="1" dirty="0">
                <a:solidFill>
                  <a:schemeClr val="accent2"/>
                </a:solidFill>
              </a:rPr>
              <a:t>triggers</a:t>
            </a:r>
            <a:r>
              <a:rPr lang="en-US" sz="1400" b="1" dirty="0">
                <a:solidFill>
                  <a:schemeClr val="tx1"/>
                </a:solidFill>
              </a:rPr>
              <a:t> for a </a:t>
            </a:r>
            <a:r>
              <a:rPr lang="en-US" sz="1400" b="1" dirty="0" smtClean="0">
                <a:solidFill>
                  <a:schemeClr val="tx1"/>
                </a:solidFill>
              </a:rPr>
              <a:t>UC implementation:</a:t>
            </a:r>
            <a:endParaRPr lang="en-US" sz="1400" dirty="0">
              <a:solidFill>
                <a:schemeClr val="tx1"/>
              </a:solidFill>
            </a:endParaRPr>
          </a:p>
        </p:txBody>
      </p:sp>
      <p:sp>
        <p:nvSpPr>
          <p:cNvPr id="9" name="Rectangle 8"/>
          <p:cNvSpPr/>
          <p:nvPr/>
        </p:nvSpPr>
        <p:spPr>
          <a:xfrm>
            <a:off x="4636136" y="2160579"/>
            <a:ext cx="4141986" cy="461665"/>
          </a:xfrm>
          <a:prstGeom prst="rect">
            <a:avLst/>
          </a:prstGeom>
        </p:spPr>
        <p:txBody>
          <a:bodyPr wrap="square">
            <a:spAutoFit/>
          </a:bodyPr>
          <a:lstStyle/>
          <a:p>
            <a:pPr lvl="2" algn="l"/>
            <a:r>
              <a:rPr lang="en-CA" sz="1200" dirty="0"/>
              <a:t>Enter the </a:t>
            </a:r>
            <a:r>
              <a:rPr lang="en-CA" sz="1200" dirty="0" smtClean="0"/>
              <a:t>objectives into </a:t>
            </a:r>
            <a:r>
              <a:rPr lang="en-CA" sz="1200" dirty="0"/>
              <a:t>the </a:t>
            </a:r>
            <a:r>
              <a:rPr lang="en-CA" sz="1200" b="1" i="1" dirty="0"/>
              <a:t>Business Case Template</a:t>
            </a:r>
            <a:r>
              <a:rPr lang="en-CA" sz="1200" b="1" dirty="0"/>
              <a:t> </a:t>
            </a:r>
            <a:r>
              <a:rPr lang="en-CA" sz="1200" dirty="0"/>
              <a:t>under </a:t>
            </a:r>
            <a:r>
              <a:rPr lang="en-CA" sz="1200" dirty="0" smtClean="0"/>
              <a:t>“Introduction</a:t>
            </a:r>
            <a:r>
              <a:rPr lang="en-CA" sz="1200" dirty="0"/>
              <a:t>: Subject</a:t>
            </a:r>
            <a:r>
              <a:rPr lang="en-CA" sz="1200" dirty="0" smtClean="0"/>
              <a:t>.”</a:t>
            </a:r>
            <a:endParaRPr lang="en-US" sz="1200"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4186" y="2736100"/>
            <a:ext cx="3612864" cy="3467666"/>
          </a:xfrm>
          <a:prstGeom prst="rect">
            <a:avLst/>
          </a:prstGeom>
          <a:ln>
            <a:noFill/>
          </a:ln>
          <a:effectLst>
            <a:outerShdw blurRad="292100" dist="139700" dir="2700000" algn="tl" rotWithShape="0">
              <a:srgbClr val="333333">
                <a:alpha val="65000"/>
              </a:srgbClr>
            </a:outerShdw>
          </a:effectLst>
        </p:spPr>
      </p:pic>
      <p:grpSp>
        <p:nvGrpSpPr>
          <p:cNvPr id="10" name="Group 9"/>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87029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essential background information to set the context</a:t>
            </a:r>
            <a:endParaRPr lang="en-US" dirty="0"/>
          </a:p>
        </p:txBody>
      </p:sp>
      <p:sp>
        <p:nvSpPr>
          <p:cNvPr id="19" name="Content Placeholder 18"/>
          <p:cNvSpPr>
            <a:spLocks noGrp="1"/>
          </p:cNvSpPr>
          <p:nvPr>
            <p:ph sz="quarter" idx="20"/>
          </p:nvPr>
        </p:nvSpPr>
        <p:spPr>
          <a:xfrm>
            <a:off x="4825820" y="3670171"/>
            <a:ext cx="3996443" cy="2158444"/>
          </a:xfrm>
        </p:spPr>
        <p:txBody>
          <a:bodyPr/>
          <a:lstStyle/>
          <a:p>
            <a:pPr marL="0" lvl="0" indent="0">
              <a:buNone/>
            </a:pPr>
            <a:r>
              <a:rPr lang="en-CA" b="1" dirty="0">
                <a:solidFill>
                  <a:schemeClr val="accent2"/>
                </a:solidFill>
              </a:rPr>
              <a:t>VoIP </a:t>
            </a:r>
            <a:r>
              <a:rPr lang="en-CA" dirty="0" smtClean="0"/>
              <a:t>continues to be the most recognizable and sought-after UC feature.</a:t>
            </a:r>
          </a:p>
          <a:p>
            <a:pPr marL="0" indent="0">
              <a:buNone/>
            </a:pPr>
            <a:r>
              <a:rPr lang="en-CA" dirty="0"/>
              <a:t>A majority of organizations perceive a benefit in </a:t>
            </a:r>
            <a:r>
              <a:rPr lang="en-CA" b="1" dirty="0" smtClean="0">
                <a:solidFill>
                  <a:schemeClr val="accent2"/>
                </a:solidFill>
              </a:rPr>
              <a:t>UC </a:t>
            </a:r>
            <a:r>
              <a:rPr lang="en-CA" dirty="0" smtClean="0"/>
              <a:t>features, but a large enterprise is most </a:t>
            </a:r>
            <a:r>
              <a:rPr lang="en-CA" dirty="0"/>
              <a:t>likely to pursue </a:t>
            </a:r>
            <a:r>
              <a:rPr lang="en-CA" dirty="0" smtClean="0"/>
              <a:t>them. SMEs </a:t>
            </a:r>
            <a:r>
              <a:rPr lang="en-CA" dirty="0"/>
              <a:t>have yet to move significantly in the space</a:t>
            </a:r>
            <a:r>
              <a:rPr lang="en-CA" dirty="0" smtClean="0"/>
              <a:t>.</a:t>
            </a:r>
            <a:endParaRPr lang="en-US" dirty="0"/>
          </a:p>
          <a:p>
            <a:pPr marL="0" lvl="0" indent="0">
              <a:buNone/>
            </a:pPr>
            <a:r>
              <a:rPr lang="en-CA" dirty="0" smtClean="0"/>
              <a:t>The next most popular </a:t>
            </a:r>
            <a:r>
              <a:rPr lang="en-CA" b="1" dirty="0" smtClean="0">
                <a:solidFill>
                  <a:schemeClr val="accent2"/>
                </a:solidFill>
              </a:rPr>
              <a:t>UC </a:t>
            </a:r>
            <a:r>
              <a:rPr lang="en-CA" b="1" dirty="0">
                <a:solidFill>
                  <a:schemeClr val="accent2"/>
                </a:solidFill>
              </a:rPr>
              <a:t>features</a:t>
            </a:r>
            <a:r>
              <a:rPr lang="en-CA" dirty="0"/>
              <a:t> </a:t>
            </a:r>
            <a:r>
              <a:rPr lang="en-CA" dirty="0" smtClean="0"/>
              <a:t>are </a:t>
            </a:r>
            <a:r>
              <a:rPr lang="en-CA" dirty="0"/>
              <a:t>conferencing, messaging, and presence</a:t>
            </a:r>
            <a:r>
              <a:rPr lang="en-CA" dirty="0" smtClean="0"/>
              <a:t>.</a:t>
            </a:r>
          </a:p>
          <a:p>
            <a:pPr marL="0" lvl="0" indent="0">
              <a:buNone/>
            </a:pPr>
            <a:r>
              <a:rPr lang="en-CA" dirty="0" smtClean="0"/>
              <a:t>Meanwhile, large enterprises are most likely to consider taking advantage of </a:t>
            </a:r>
            <a:r>
              <a:rPr lang="en-CA" b="1" dirty="0" smtClean="0">
                <a:solidFill>
                  <a:schemeClr val="accent2"/>
                </a:solidFill>
              </a:rPr>
              <a:t>hosted </a:t>
            </a:r>
            <a:r>
              <a:rPr lang="en-CA" b="1" dirty="0">
                <a:solidFill>
                  <a:schemeClr val="accent2"/>
                </a:solidFill>
              </a:rPr>
              <a:t>services</a:t>
            </a:r>
            <a:r>
              <a:rPr lang="en-CA" dirty="0" smtClean="0">
                <a:solidFill>
                  <a:schemeClr val="accent2"/>
                </a:solidFill>
              </a:rPr>
              <a:t>,</a:t>
            </a:r>
            <a:r>
              <a:rPr lang="en-CA" dirty="0" smtClean="0"/>
              <a:t> but most remain undecided.</a:t>
            </a:r>
            <a:endParaRPr lang="en-US" dirty="0"/>
          </a:p>
          <a:p>
            <a:pPr marL="0" lvl="0" indent="0">
              <a:buNone/>
            </a:pPr>
            <a:endParaRPr lang="en-US" dirty="0" smtClean="0"/>
          </a:p>
        </p:txBody>
      </p:sp>
      <p:sp>
        <p:nvSpPr>
          <p:cNvPr id="20" name="Content Placeholder 19"/>
          <p:cNvSpPr>
            <a:spLocks noGrp="1"/>
          </p:cNvSpPr>
          <p:nvPr>
            <p:ph sz="quarter" idx="23"/>
          </p:nvPr>
        </p:nvSpPr>
        <p:spPr>
          <a:xfrm>
            <a:off x="260650" y="2242665"/>
            <a:ext cx="4059321" cy="4023798"/>
          </a:xfrm>
        </p:spPr>
        <p:txBody>
          <a:bodyPr/>
          <a:lstStyle/>
          <a:p>
            <a:pPr marL="0" indent="0">
              <a:buNone/>
            </a:pPr>
            <a:r>
              <a:rPr lang="en-CA" b="1" dirty="0"/>
              <a:t>IP telephony</a:t>
            </a:r>
            <a:r>
              <a:rPr lang="en-CA" dirty="0"/>
              <a:t> refers to the technologies that use the internet protocol’s packet-switched connections to exchange voice, fax, and other forms of information that traditionally have been carried over dedicated circuit switched connections of the public switched telephone network (PSTN).</a:t>
            </a:r>
            <a:endParaRPr lang="en-US" dirty="0"/>
          </a:p>
          <a:p>
            <a:endParaRPr lang="en-US" dirty="0"/>
          </a:p>
          <a:p>
            <a:pPr marL="0" indent="0">
              <a:buNone/>
            </a:pPr>
            <a:r>
              <a:rPr lang="en-CA" b="1" dirty="0"/>
              <a:t>Unified Communications (UC)</a:t>
            </a:r>
            <a:r>
              <a:rPr lang="en-CA" dirty="0"/>
              <a:t> refers to a family of features that integrate common business communication tools and makes them available through a single client, which makes possible Communication Enabled Business Processes (CEBP). </a:t>
            </a:r>
            <a:endParaRPr lang="en-US" dirty="0"/>
          </a:p>
          <a:p>
            <a:pPr marL="0" indent="0">
              <a:buNone/>
            </a:pPr>
            <a:r>
              <a:rPr lang="en-CA" dirty="0"/>
              <a:t> </a:t>
            </a:r>
            <a:endParaRPr lang="en-US" dirty="0"/>
          </a:p>
          <a:p>
            <a:pPr marL="0" indent="0">
              <a:buNone/>
            </a:pPr>
            <a:r>
              <a:rPr lang="en-CA" dirty="0"/>
              <a:t>A </a:t>
            </a:r>
            <a:r>
              <a:rPr lang="en-CA" b="1" dirty="0"/>
              <a:t>Communication Enabled Business Processes (CEBP)</a:t>
            </a:r>
            <a:r>
              <a:rPr lang="en-CA" dirty="0"/>
              <a:t> is the integration of communications capabilities into software-enabled business procedures, </a:t>
            </a:r>
            <a:r>
              <a:rPr lang="en-CA" dirty="0" smtClean="0"/>
              <a:t>applications, </a:t>
            </a:r>
            <a:r>
              <a:rPr lang="en-CA" dirty="0"/>
              <a:t>and technologies. CEBPs mediate communication between applications as well as between applications and humans to automate processes and reduce human latency.</a:t>
            </a:r>
            <a:endParaRPr lang="en-US" dirty="0"/>
          </a:p>
          <a:p>
            <a:endParaRPr lang="en-US" dirty="0"/>
          </a:p>
        </p:txBody>
      </p:sp>
      <p:sp>
        <p:nvSpPr>
          <p:cNvPr id="18" name="Text Placeholder 17"/>
          <p:cNvSpPr>
            <a:spLocks noGrp="1"/>
          </p:cNvSpPr>
          <p:nvPr>
            <p:ph type="body" sz="quarter" idx="19"/>
          </p:nvPr>
        </p:nvSpPr>
        <p:spPr>
          <a:xfrm>
            <a:off x="260650" y="1924173"/>
            <a:ext cx="4059322" cy="223365"/>
          </a:xfrm>
        </p:spPr>
        <p:txBody>
          <a:bodyPr/>
          <a:lstStyle/>
          <a:p>
            <a:pPr algn="ctr"/>
            <a:r>
              <a:rPr lang="en-US" dirty="0" smtClean="0"/>
              <a:t>Key Terms</a:t>
            </a:r>
            <a:endParaRPr lang="en-US" dirty="0"/>
          </a:p>
        </p:txBody>
      </p:sp>
      <p:sp>
        <p:nvSpPr>
          <p:cNvPr id="21" name="Text Placeholder 20"/>
          <p:cNvSpPr>
            <a:spLocks noGrp="1"/>
          </p:cNvSpPr>
          <p:nvPr>
            <p:ph type="body" sz="quarter" idx="24"/>
          </p:nvPr>
        </p:nvSpPr>
        <p:spPr>
          <a:xfrm>
            <a:off x="4824029" y="1924173"/>
            <a:ext cx="3996443" cy="223365"/>
          </a:xfrm>
        </p:spPr>
        <p:txBody>
          <a:bodyPr/>
          <a:lstStyle/>
          <a:p>
            <a:pPr algn="ctr"/>
            <a:r>
              <a:rPr lang="en-US" dirty="0" smtClean="0"/>
              <a:t>Market Trends</a:t>
            </a:r>
            <a:endParaRPr lang="en-US" dirty="0"/>
          </a:p>
        </p:txBody>
      </p:sp>
      <p:sp>
        <p:nvSpPr>
          <p:cNvPr id="23" name="Text Placeholder 4"/>
          <p:cNvSpPr txBox="1">
            <a:spLocks/>
          </p:cNvSpPr>
          <p:nvPr/>
        </p:nvSpPr>
        <p:spPr bwMode="auto">
          <a:xfrm>
            <a:off x="257176" y="1232756"/>
            <a:ext cx="8620124"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chemeClr val="tx1"/>
              </a:buClr>
              <a:buSzPct val="120000"/>
              <a:buFont typeface="Arial" pitchFamily="34" charset="0"/>
              <a:buNone/>
              <a:defRPr sz="12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800" dirty="0" smtClean="0"/>
              <a:t>Include market research and key terms stakeholders may not know.</a:t>
            </a:r>
            <a:endParaRPr lang="en-US" sz="1800" dirty="0"/>
          </a:p>
        </p:txBody>
      </p:sp>
      <p:sp>
        <p:nvSpPr>
          <p:cNvPr id="31" name="Rectangle 30"/>
          <p:cNvSpPr/>
          <p:nvPr/>
        </p:nvSpPr>
        <p:spPr>
          <a:xfrm>
            <a:off x="4824029" y="5804798"/>
            <a:ext cx="4141986" cy="461665"/>
          </a:xfrm>
          <a:prstGeom prst="rect">
            <a:avLst/>
          </a:prstGeom>
        </p:spPr>
        <p:txBody>
          <a:bodyPr wrap="square">
            <a:spAutoFit/>
          </a:bodyPr>
          <a:lstStyle/>
          <a:p>
            <a:pPr lvl="2" algn="l"/>
            <a:r>
              <a:rPr lang="en-CA" sz="1200" dirty="0"/>
              <a:t>Enter the </a:t>
            </a:r>
            <a:r>
              <a:rPr lang="en-CA" sz="1200" dirty="0" smtClean="0"/>
              <a:t>key terms into </a:t>
            </a:r>
            <a:r>
              <a:rPr lang="en-CA" sz="1200" dirty="0"/>
              <a:t>the </a:t>
            </a:r>
            <a:r>
              <a:rPr lang="en-CA" sz="1200" b="1" i="1" dirty="0"/>
              <a:t>Business Case Template</a:t>
            </a:r>
            <a:r>
              <a:rPr lang="en-CA" sz="1200" b="1" dirty="0"/>
              <a:t> </a:t>
            </a:r>
            <a:r>
              <a:rPr lang="en-CA" sz="1200" dirty="0"/>
              <a:t>under </a:t>
            </a:r>
            <a:r>
              <a:rPr lang="en-CA" sz="1200" dirty="0" smtClean="0"/>
              <a:t>“Introduction</a:t>
            </a:r>
            <a:r>
              <a:rPr lang="en-CA" sz="1200" dirty="0"/>
              <a:t>: Subject</a:t>
            </a:r>
            <a:r>
              <a:rPr lang="en-CA" sz="1200" dirty="0" smtClean="0"/>
              <a:t>.”</a:t>
            </a:r>
            <a:endParaRPr lang="en-US" sz="1200" dirty="0"/>
          </a:p>
        </p:txBody>
      </p:sp>
      <p:pic>
        <p:nvPicPr>
          <p:cNvPr id="32" name="Picture 31" descr="tool.wmf"/>
          <p:cNvPicPr/>
          <p:nvPr/>
        </p:nvPicPr>
        <p:blipFill>
          <a:blip r:embed="rId2" cstate="print">
            <a:extLst>
              <a:ext uri="{28A0092B-C50C-407E-A947-70E740481C1C}">
                <a14:useLocalDpi xmlns:a14="http://schemas.microsoft.com/office/drawing/2010/main" val="0"/>
              </a:ext>
            </a:extLst>
          </a:blip>
          <a:stretch>
            <a:fillRect/>
          </a:stretch>
        </p:blipFill>
        <p:spPr>
          <a:xfrm>
            <a:off x="4967686" y="5852432"/>
            <a:ext cx="377825" cy="366395"/>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6601" y="2251047"/>
            <a:ext cx="1851298" cy="1234199"/>
          </a:xfrm>
          <a:prstGeom prst="rect">
            <a:avLst/>
          </a:prstGeom>
          <a:ln>
            <a:noFill/>
          </a:ln>
          <a:effectLst>
            <a:outerShdw blurRad="50800" dist="38100" dir="2700000" algn="tl" rotWithShape="0">
              <a:prstClr val="black">
                <a:alpha val="40000"/>
              </a:prstClr>
            </a:outerShdw>
          </a:effectLst>
        </p:spPr>
      </p:pic>
      <p:grpSp>
        <p:nvGrpSpPr>
          <p:cNvPr id="11" name="Group 10"/>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76651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13445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smtClean="0"/>
              <a:t>The project will help you make the case for a telephony and unified communications (UC) infrastructure that best meets the needs of the business. Complete this project to develop a compelling business case for an infrastructure that realize a greater return on investment.</a:t>
            </a:r>
            <a:endParaRPr lang="en-US" dirty="0" smtClean="0"/>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57182" y="3061570"/>
            <a:ext cx="4034665" cy="2376264"/>
          </a:xfrm>
        </p:spPr>
        <p:txBody>
          <a:bodyPr/>
          <a:lstStyle/>
          <a:p>
            <a:pPr lvl="0"/>
            <a:r>
              <a:rPr lang="en-CA" dirty="0"/>
              <a:t>Business Executives seeking to optimize the strategic value of </a:t>
            </a:r>
            <a:r>
              <a:rPr lang="en-CA" dirty="0" smtClean="0"/>
              <a:t>IT.</a:t>
            </a:r>
            <a:endParaRPr lang="en-US" dirty="0"/>
          </a:p>
          <a:p>
            <a:pPr lvl="0"/>
            <a:r>
              <a:rPr lang="en-CA" dirty="0"/>
              <a:t>CIOs and IT directors championing a telephony and UC infrastructure </a:t>
            </a:r>
            <a:r>
              <a:rPr lang="en-CA" dirty="0" smtClean="0"/>
              <a:t>refresh.</a:t>
            </a:r>
            <a:endParaRPr lang="en-US" dirty="0"/>
          </a:p>
          <a:p>
            <a:pPr lvl="0"/>
            <a:r>
              <a:rPr lang="en-CA" dirty="0"/>
              <a:t>CIOs and IT directors considering combining on-premise telephony and UC services with similar cloud-based </a:t>
            </a:r>
            <a:r>
              <a:rPr lang="en-CA" dirty="0" smtClean="0"/>
              <a:t>services.</a:t>
            </a:r>
            <a:endParaRPr lang="en-US" dirty="0"/>
          </a:p>
          <a:p>
            <a:pPr lvl="0"/>
            <a:r>
              <a:rPr lang="en-CA" dirty="0"/>
              <a:t>CIOs and IT directors exploring the wholesale adoption of hosted </a:t>
            </a:r>
            <a:r>
              <a:rPr lang="en-CA" dirty="0" smtClean="0"/>
              <a:t>services.</a:t>
            </a:r>
          </a:p>
        </p:txBody>
      </p:sp>
      <p:sp>
        <p:nvSpPr>
          <p:cNvPr id="12" name="Text Placeholder 11"/>
          <p:cNvSpPr>
            <a:spLocks noGrp="1"/>
          </p:cNvSpPr>
          <p:nvPr>
            <p:ph type="body" sz="quarter" idx="23"/>
          </p:nvPr>
        </p:nvSpPr>
        <p:spPr>
          <a:xfrm>
            <a:off x="4788024" y="3061570"/>
            <a:ext cx="4112335" cy="2376264"/>
          </a:xfrm>
        </p:spPr>
        <p:txBody>
          <a:bodyPr/>
          <a:lstStyle/>
          <a:p>
            <a:pPr lvl="0"/>
            <a:r>
              <a:rPr lang="en-CA" dirty="0"/>
              <a:t>Develop a compelling business </a:t>
            </a:r>
            <a:r>
              <a:rPr lang="en-CA" dirty="0" smtClean="0"/>
              <a:t>case. </a:t>
            </a:r>
            <a:endParaRPr lang="en-US" dirty="0"/>
          </a:p>
          <a:p>
            <a:pPr lvl="0"/>
            <a:r>
              <a:rPr lang="en-CA" dirty="0"/>
              <a:t>Form your steering committee and project </a:t>
            </a:r>
            <a:r>
              <a:rPr lang="en-CA" dirty="0" smtClean="0"/>
              <a:t>team.</a:t>
            </a:r>
            <a:endParaRPr lang="en-US" dirty="0"/>
          </a:p>
          <a:p>
            <a:pPr lvl="0"/>
            <a:r>
              <a:rPr lang="en-CA" dirty="0"/>
              <a:t>Determine how your organization can benefit from UC and </a:t>
            </a:r>
            <a:r>
              <a:rPr lang="en-CA" dirty="0" smtClean="0"/>
              <a:t>CEBPs.</a:t>
            </a:r>
            <a:endParaRPr lang="en-US" dirty="0"/>
          </a:p>
          <a:p>
            <a:pPr lvl="0"/>
            <a:r>
              <a:rPr lang="en-CA" dirty="0"/>
              <a:t>Document your current infrastructure and determine whether it is ready for </a:t>
            </a:r>
            <a:r>
              <a:rPr lang="en-CA" dirty="0" smtClean="0"/>
              <a:t>UC.</a:t>
            </a:r>
            <a:endParaRPr lang="en-US" dirty="0"/>
          </a:p>
          <a:p>
            <a:pPr lvl="0"/>
            <a:r>
              <a:rPr lang="en-CA" dirty="0"/>
              <a:t>Design a target infrastructure and identify the return on </a:t>
            </a:r>
            <a:r>
              <a:rPr lang="en-CA" dirty="0" smtClean="0"/>
              <a:t>investment.</a:t>
            </a:r>
            <a:endParaRPr lang="en-US" dirty="0"/>
          </a:p>
          <a:p>
            <a:r>
              <a:rPr lang="en-CA" dirty="0"/>
              <a:t>Develop an implementation plan to move the project </a:t>
            </a:r>
            <a:r>
              <a:rPr lang="en-CA" dirty="0" smtClean="0"/>
              <a:t>forward.</a:t>
            </a:r>
            <a:endParaRPr lang="en-CA" dirty="0"/>
          </a:p>
        </p:txBody>
      </p:sp>
      <p:sp>
        <p:nvSpPr>
          <p:cNvPr id="8" name="TextBox 7"/>
          <p:cNvSpPr txBox="1"/>
          <p:nvPr/>
        </p:nvSpPr>
        <p:spPr>
          <a:xfrm>
            <a:off x="272395" y="2566384"/>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790502" y="256882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91755" y="4249702"/>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6"/>
          </p:nvPr>
        </p:nvSpPr>
        <p:spPr>
          <a:xfrm>
            <a:off x="294648" y="1536470"/>
            <a:ext cx="4713222" cy="753761"/>
          </a:xfrm>
        </p:spPr>
        <p:txBody>
          <a:bodyPr/>
          <a:lstStyle/>
          <a:p>
            <a:pPr marL="0" indent="0">
              <a:buNone/>
            </a:pPr>
            <a:r>
              <a:rPr lang="en-US" dirty="0" smtClean="0"/>
              <a:t>Whatever </a:t>
            </a:r>
            <a:r>
              <a:rPr lang="en-US" dirty="0"/>
              <a:t>cool new features you choose to add to your infrastructure, </a:t>
            </a:r>
            <a:r>
              <a:rPr lang="en-US" dirty="0" smtClean="0"/>
              <a:t>end users </a:t>
            </a:r>
            <a:r>
              <a:rPr lang="en-US" dirty="0"/>
              <a:t>still expect a reliable telephony experience</a:t>
            </a:r>
            <a:r>
              <a:rPr lang="en-US" dirty="0" smtClean="0"/>
              <a:t>. UC-telephony is less reliable than traditional dial tone.</a:t>
            </a:r>
            <a:endParaRPr lang="en-US" dirty="0"/>
          </a:p>
        </p:txBody>
      </p:sp>
      <p:graphicFrame>
        <p:nvGraphicFramePr>
          <p:cNvPr id="25" name="Content Placeholder 24"/>
          <p:cNvGraphicFramePr>
            <a:graphicFrameLocks noGrp="1"/>
          </p:cNvGraphicFramePr>
          <p:nvPr>
            <p:ph sz="quarter" idx="20"/>
            <p:extLst>
              <p:ext uri="{D42A27DB-BD31-4B8C-83A1-F6EECF244321}">
                <p14:modId xmlns:p14="http://schemas.microsoft.com/office/powerpoint/2010/main" val="3411694549"/>
              </p:ext>
            </p:extLst>
          </p:nvPr>
        </p:nvGraphicFramePr>
        <p:xfrm>
          <a:off x="5040052" y="1231297"/>
          <a:ext cx="3780098" cy="368836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11"/>
          <p:cNvSpPr>
            <a:spLocks noGrp="1"/>
          </p:cNvSpPr>
          <p:nvPr>
            <p:ph type="body" sz="quarter" idx="21"/>
          </p:nvPr>
        </p:nvSpPr>
        <p:spPr>
          <a:xfrm>
            <a:off x="5472100" y="4919861"/>
            <a:ext cx="3348372" cy="849399"/>
          </a:xfrm>
        </p:spPr>
        <p:txBody>
          <a:bodyPr/>
          <a:lstStyle/>
          <a:p>
            <a:r>
              <a:rPr lang="en-US" dirty="0" smtClean="0"/>
              <a:t>A shortage of maintenance skills and parts are leading to the obsolescence of legacy phone systems, but the systems themselves are essentially solid. </a:t>
            </a:r>
          </a:p>
          <a:p>
            <a:r>
              <a:rPr lang="en-US" dirty="0" smtClean="0"/>
              <a:t>The sound of the dial tone drowns out the vendor’s migration to new product lines.</a:t>
            </a:r>
            <a:endParaRPr lang="en-US" dirty="0"/>
          </a:p>
        </p:txBody>
      </p:sp>
      <p:sp>
        <p:nvSpPr>
          <p:cNvPr id="7" name="Title 6"/>
          <p:cNvSpPr>
            <a:spLocks noGrp="1"/>
          </p:cNvSpPr>
          <p:nvPr>
            <p:ph type="title"/>
          </p:nvPr>
        </p:nvSpPr>
        <p:spPr/>
        <p:txBody>
          <a:bodyPr/>
          <a:lstStyle/>
          <a:p>
            <a:r>
              <a:rPr lang="en-CA" dirty="0" smtClean="0"/>
              <a:t>Executive Summary</a:t>
            </a:r>
            <a:endParaRPr lang="en-CA" dirty="0"/>
          </a:p>
        </p:txBody>
      </p:sp>
      <p:sp>
        <p:nvSpPr>
          <p:cNvPr id="4" name="Text Placeholder 3"/>
          <p:cNvSpPr>
            <a:spLocks noGrp="1"/>
          </p:cNvSpPr>
          <p:nvPr>
            <p:ph type="body" sz="quarter" idx="15"/>
          </p:nvPr>
        </p:nvSpPr>
        <p:spPr>
          <a:xfrm>
            <a:off x="5940425" y="260648"/>
            <a:ext cx="2879725" cy="720725"/>
          </a:xfrm>
        </p:spPr>
        <p:txBody>
          <a:bodyPr anchor="ctr" anchorCtr="0"/>
          <a:lstStyle/>
          <a:p>
            <a:r>
              <a:rPr lang="en-US" dirty="0" smtClean="0"/>
              <a:t>VoIP and UC are remaking telephony, </a:t>
            </a:r>
          </a:p>
          <a:p>
            <a:r>
              <a:rPr lang="en-US" dirty="0" smtClean="0"/>
              <a:t>but some things don’t change.</a:t>
            </a:r>
            <a:endParaRPr lang="en-US" dirty="0"/>
          </a:p>
        </p:txBody>
      </p:sp>
      <p:sp>
        <p:nvSpPr>
          <p:cNvPr id="14" name="Rounded Rectangle 13"/>
          <p:cNvSpPr/>
          <p:nvPr/>
        </p:nvSpPr>
        <p:spPr>
          <a:xfrm>
            <a:off x="275279" y="1198146"/>
            <a:ext cx="4705349"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It’s still about </a:t>
            </a:r>
            <a:r>
              <a:rPr lang="en-CA" sz="1400" b="1" dirty="0" smtClean="0">
                <a:solidFill>
                  <a:schemeClr val="accent2"/>
                </a:solidFill>
              </a:rPr>
              <a:t>dial tone</a:t>
            </a:r>
            <a:endParaRPr lang="en-CA" sz="1400" b="1" dirty="0">
              <a:solidFill>
                <a:schemeClr val="accent2"/>
              </a:solidFill>
            </a:endParaRPr>
          </a:p>
        </p:txBody>
      </p:sp>
      <p:sp>
        <p:nvSpPr>
          <p:cNvPr id="15" name="Rounded Rectangle 14"/>
          <p:cNvSpPr/>
          <p:nvPr/>
        </p:nvSpPr>
        <p:spPr>
          <a:xfrm>
            <a:off x="284106" y="2325079"/>
            <a:ext cx="470534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You need a good reason to deploy </a:t>
            </a:r>
            <a:r>
              <a:rPr lang="en-CA" sz="1400" b="1" dirty="0" smtClean="0">
                <a:solidFill>
                  <a:schemeClr val="accent2"/>
                </a:solidFill>
              </a:rPr>
              <a:t>UC</a:t>
            </a:r>
            <a:endParaRPr lang="en-CA" sz="1400" b="1" dirty="0">
              <a:solidFill>
                <a:schemeClr val="accent2"/>
              </a:solidFill>
            </a:endParaRPr>
          </a:p>
        </p:txBody>
      </p:sp>
      <p:sp>
        <p:nvSpPr>
          <p:cNvPr id="16" name="Text Placeholder 9"/>
          <p:cNvSpPr>
            <a:spLocks noGrp="1"/>
          </p:cNvSpPr>
          <p:nvPr>
            <p:ph type="body" sz="quarter" idx="16"/>
          </p:nvPr>
        </p:nvSpPr>
        <p:spPr>
          <a:xfrm>
            <a:off x="286634" y="3666518"/>
            <a:ext cx="4713222" cy="1034101"/>
          </a:xfrm>
        </p:spPr>
        <p:txBody>
          <a:bodyPr/>
          <a:lstStyle/>
          <a:p>
            <a:pPr marL="0" indent="0">
              <a:buNone/>
            </a:pPr>
            <a:r>
              <a:rPr lang="en-US" dirty="0" smtClean="0"/>
              <a:t>Hosted </a:t>
            </a:r>
            <a:r>
              <a:rPr lang="en-US" dirty="0"/>
              <a:t>services have different risk and cost implications than </a:t>
            </a:r>
            <a:r>
              <a:rPr lang="en-US" dirty="0" smtClean="0"/>
              <a:t>on-premise systems. </a:t>
            </a:r>
            <a:r>
              <a:rPr lang="en-US" dirty="0"/>
              <a:t>Organizations considering this option must make peace with having someone else manage part of the infrastructure off-site and incurring the additional operating costs that implies</a:t>
            </a:r>
            <a:r>
              <a:rPr lang="en-US" dirty="0" smtClean="0"/>
              <a:t>.</a:t>
            </a:r>
          </a:p>
        </p:txBody>
      </p:sp>
      <p:sp>
        <p:nvSpPr>
          <p:cNvPr id="18" name="Rounded Rectangle 17"/>
          <p:cNvSpPr/>
          <p:nvPr/>
        </p:nvSpPr>
        <p:spPr>
          <a:xfrm>
            <a:off x="278761" y="3297283"/>
            <a:ext cx="4713221"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Be aware of the risks of </a:t>
            </a:r>
            <a:r>
              <a:rPr lang="en-CA" sz="1400" b="1" dirty="0" smtClean="0">
                <a:solidFill>
                  <a:schemeClr val="accent2"/>
                </a:solidFill>
              </a:rPr>
              <a:t>hosted services</a:t>
            </a:r>
            <a:endParaRPr lang="en-CA" sz="1400" b="1" dirty="0">
              <a:solidFill>
                <a:schemeClr val="accent2"/>
              </a:solidFill>
            </a:endParaRPr>
          </a:p>
        </p:txBody>
      </p:sp>
      <p:sp>
        <p:nvSpPr>
          <p:cNvPr id="19" name="Text Placeholder 9"/>
          <p:cNvSpPr>
            <a:spLocks noGrp="1"/>
          </p:cNvSpPr>
          <p:nvPr>
            <p:ph type="body" sz="quarter" idx="16"/>
          </p:nvPr>
        </p:nvSpPr>
        <p:spPr>
          <a:xfrm>
            <a:off x="294336" y="2668806"/>
            <a:ext cx="4713222" cy="610505"/>
          </a:xfrm>
        </p:spPr>
        <p:txBody>
          <a:bodyPr/>
          <a:lstStyle/>
          <a:p>
            <a:pPr marL="0" lvl="1" indent="0">
              <a:buSzPct val="120000"/>
              <a:buNone/>
            </a:pPr>
            <a:r>
              <a:rPr lang="en-US" dirty="0"/>
              <a:t>UC implementations that don’t get a real business case </a:t>
            </a:r>
            <a:r>
              <a:rPr lang="en-US" dirty="0" smtClean="0"/>
              <a:t>are plagued with immature use cases </a:t>
            </a:r>
            <a:r>
              <a:rPr lang="en-US" dirty="0"/>
              <a:t>and uneven adoption among </a:t>
            </a:r>
            <a:r>
              <a:rPr lang="en-US" dirty="0" smtClean="0"/>
              <a:t>end users</a:t>
            </a:r>
            <a:r>
              <a:rPr lang="en-US" dirty="0"/>
              <a:t>, which undermines the return on </a:t>
            </a:r>
            <a:r>
              <a:rPr lang="en-US" dirty="0" smtClean="0"/>
              <a:t>investment. </a:t>
            </a:r>
            <a:endParaRPr lang="en-US" sz="1400" b="1" dirty="0" smtClean="0"/>
          </a:p>
        </p:txBody>
      </p:sp>
      <p:sp>
        <p:nvSpPr>
          <p:cNvPr id="26" name="Rounded Rectangle 25"/>
          <p:cNvSpPr/>
          <p:nvPr/>
        </p:nvSpPr>
        <p:spPr>
          <a:xfrm>
            <a:off x="298293" y="4695461"/>
            <a:ext cx="4713221"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Work from a sound implementation plan</a:t>
            </a:r>
            <a:endParaRPr lang="en-CA" sz="1400" b="1" dirty="0">
              <a:solidFill>
                <a:schemeClr val="tx1"/>
              </a:solidFill>
            </a:endParaRPr>
          </a:p>
        </p:txBody>
      </p:sp>
      <p:sp>
        <p:nvSpPr>
          <p:cNvPr id="27" name="Text Placeholder 9"/>
          <p:cNvSpPr>
            <a:spLocks noGrp="1"/>
          </p:cNvSpPr>
          <p:nvPr>
            <p:ph type="body" sz="quarter" idx="16"/>
          </p:nvPr>
        </p:nvSpPr>
        <p:spPr>
          <a:xfrm>
            <a:off x="298293" y="5055326"/>
            <a:ext cx="4317178" cy="972110"/>
          </a:xfrm>
        </p:spPr>
        <p:txBody>
          <a:bodyPr/>
          <a:lstStyle/>
          <a:p>
            <a:pPr marL="182880" lvl="1" indent="-182880">
              <a:buFont typeface="Wingdings" panose="05000000000000000000" pitchFamily="2" charset="2"/>
              <a:buChar char="ü"/>
            </a:pPr>
            <a:r>
              <a:rPr lang="en-US" dirty="0" smtClean="0"/>
              <a:t>If you want to justify the cost of UC, build deliberate use cases that develop communication-enabled business processes and other benefits of UC.</a:t>
            </a:r>
          </a:p>
          <a:p>
            <a:pPr marL="182880" lvl="1" indent="-182880">
              <a:buFont typeface="Wingdings" panose="05000000000000000000" pitchFamily="2" charset="2"/>
              <a:buChar char="ü"/>
            </a:pPr>
            <a:r>
              <a:rPr lang="en-US" dirty="0" smtClean="0"/>
              <a:t>If you want to make the case for hosted services, make sure you count the full operating cost of running the service on-premise.</a:t>
            </a:r>
          </a:p>
        </p:txBody>
      </p:sp>
      <p:grpSp>
        <p:nvGrpSpPr>
          <p:cNvPr id="17" name="Group 16"/>
          <p:cNvGrpSpPr/>
          <p:nvPr/>
        </p:nvGrpSpPr>
        <p:grpSpPr>
          <a:xfrm>
            <a:off x="0" y="6422955"/>
            <a:ext cx="9144000" cy="437555"/>
            <a:chOff x="0" y="6422955"/>
            <a:chExt cx="9144000" cy="437555"/>
          </a:xfrm>
        </p:grpSpPr>
        <p:pic>
          <p:nvPicPr>
            <p:cNvPr id="2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Think about your telephony and UC infrastructure strategically to unlock its business value</a:t>
            </a:r>
            <a:endParaRPr lang="en-CA" dirty="0"/>
          </a:p>
        </p:txBody>
      </p:sp>
      <p:sp>
        <p:nvSpPr>
          <p:cNvPr id="5" name="Content Placeholder 4"/>
          <p:cNvSpPr>
            <a:spLocks noGrp="1"/>
          </p:cNvSpPr>
          <p:nvPr>
            <p:ph sz="quarter" idx="20"/>
          </p:nvPr>
        </p:nvSpPr>
        <p:spPr>
          <a:xfrm>
            <a:off x="4791143" y="1552056"/>
            <a:ext cx="3996443" cy="2813932"/>
          </a:xfrm>
        </p:spPr>
        <p:txBody>
          <a:bodyPr/>
          <a:lstStyle/>
          <a:p>
            <a:pPr lvl="0"/>
            <a:r>
              <a:rPr lang="en-CA" dirty="0"/>
              <a:t>The </a:t>
            </a:r>
            <a:r>
              <a:rPr lang="en-CA" b="1" dirty="0">
                <a:solidFill>
                  <a:schemeClr val="accent2"/>
                </a:solidFill>
              </a:rPr>
              <a:t>Champion</a:t>
            </a:r>
            <a:r>
              <a:rPr lang="en-CA" dirty="0"/>
              <a:t> will complete an initial business </a:t>
            </a:r>
            <a:r>
              <a:rPr lang="en-CA" dirty="0" smtClean="0"/>
              <a:t>plan </a:t>
            </a:r>
            <a:r>
              <a:rPr lang="en-CA" dirty="0"/>
              <a:t>and a stakeholder analysis</a:t>
            </a:r>
            <a:r>
              <a:rPr lang="en-CA" dirty="0" smtClean="0"/>
              <a:t>.</a:t>
            </a:r>
            <a:endParaRPr lang="en-US" dirty="0"/>
          </a:p>
          <a:p>
            <a:pPr lvl="0"/>
            <a:r>
              <a:rPr lang="en-CA" dirty="0"/>
              <a:t>The </a:t>
            </a:r>
            <a:r>
              <a:rPr lang="en-CA" b="1" dirty="0">
                <a:solidFill>
                  <a:schemeClr val="accent2"/>
                </a:solidFill>
              </a:rPr>
              <a:t>Champion</a:t>
            </a:r>
            <a:r>
              <a:rPr lang="en-CA" dirty="0"/>
              <a:t>, </a:t>
            </a:r>
            <a:r>
              <a:rPr lang="en-CA" b="1" dirty="0" smtClean="0">
                <a:solidFill>
                  <a:schemeClr val="accent2"/>
                </a:solidFill>
              </a:rPr>
              <a:t>Sponsor</a:t>
            </a:r>
            <a:r>
              <a:rPr lang="en-CA" dirty="0"/>
              <a:t>, and </a:t>
            </a:r>
            <a:r>
              <a:rPr lang="en-CA" b="1" dirty="0" smtClean="0">
                <a:solidFill>
                  <a:schemeClr val="accent2"/>
                </a:solidFill>
              </a:rPr>
              <a:t>Stakeholders</a:t>
            </a:r>
            <a:r>
              <a:rPr lang="en-CA" dirty="0" smtClean="0"/>
              <a:t> </a:t>
            </a:r>
            <a:r>
              <a:rPr lang="en-CA" dirty="0"/>
              <a:t>will attend a kick off-meeting and develop use cases for UC and CEBPs</a:t>
            </a:r>
            <a:r>
              <a:rPr lang="en-CA" dirty="0" smtClean="0"/>
              <a:t>.</a:t>
            </a:r>
            <a:endParaRPr lang="en-US" dirty="0"/>
          </a:p>
          <a:p>
            <a:pPr lvl="0"/>
            <a:r>
              <a:rPr lang="en-CA" dirty="0"/>
              <a:t>The </a:t>
            </a:r>
            <a:r>
              <a:rPr lang="en-CA" b="1" dirty="0">
                <a:solidFill>
                  <a:schemeClr val="accent2"/>
                </a:solidFill>
              </a:rPr>
              <a:t>Champion</a:t>
            </a:r>
            <a:r>
              <a:rPr lang="en-CA" dirty="0"/>
              <a:t> and </a:t>
            </a:r>
            <a:r>
              <a:rPr lang="en-CA" b="1" dirty="0" smtClean="0">
                <a:solidFill>
                  <a:schemeClr val="accent2"/>
                </a:solidFill>
              </a:rPr>
              <a:t>Stakeholders</a:t>
            </a:r>
            <a:r>
              <a:rPr lang="en-CA" dirty="0" smtClean="0">
                <a:solidFill>
                  <a:schemeClr val="accent2"/>
                </a:solidFill>
              </a:rPr>
              <a:t> </a:t>
            </a:r>
            <a:r>
              <a:rPr lang="en-CA" dirty="0"/>
              <a:t>will document the current and target infrastructure, and assess its business value</a:t>
            </a:r>
            <a:r>
              <a:rPr lang="en-CA" dirty="0" smtClean="0"/>
              <a:t>.</a:t>
            </a:r>
            <a:endParaRPr lang="en-US" dirty="0"/>
          </a:p>
          <a:p>
            <a:pPr lvl="0"/>
            <a:r>
              <a:rPr lang="en-CA" dirty="0"/>
              <a:t>The </a:t>
            </a:r>
            <a:r>
              <a:rPr lang="en-CA" b="1" dirty="0">
                <a:solidFill>
                  <a:schemeClr val="accent2"/>
                </a:solidFill>
              </a:rPr>
              <a:t>Champion </a:t>
            </a:r>
            <a:r>
              <a:rPr lang="en-CA" dirty="0"/>
              <a:t>will finalize the implementation plan and communicate the outcome to the </a:t>
            </a:r>
            <a:r>
              <a:rPr lang="en-CA" b="1" dirty="0" smtClean="0">
                <a:solidFill>
                  <a:schemeClr val="accent2"/>
                </a:solidFill>
              </a:rPr>
              <a:t>Sponsor</a:t>
            </a:r>
            <a:r>
              <a:rPr lang="en-CA" dirty="0" smtClean="0"/>
              <a:t> </a:t>
            </a:r>
            <a:r>
              <a:rPr lang="en-CA" dirty="0"/>
              <a:t>and </a:t>
            </a:r>
            <a:r>
              <a:rPr lang="en-CA" b="1" dirty="0" smtClean="0">
                <a:solidFill>
                  <a:schemeClr val="accent2"/>
                </a:solidFill>
              </a:rPr>
              <a:t>Stakeholders</a:t>
            </a:r>
            <a:r>
              <a:rPr lang="en-CA" dirty="0" smtClean="0"/>
              <a:t> </a:t>
            </a:r>
            <a:r>
              <a:rPr lang="en-CA" dirty="0"/>
              <a:t>in a final presentation.</a:t>
            </a:r>
            <a:endParaRPr lang="en-US" dirty="0"/>
          </a:p>
          <a:p>
            <a:pPr marL="0" indent="0">
              <a:buNone/>
            </a:pPr>
            <a:endParaRPr lang="en-US" dirty="0" smtClean="0"/>
          </a:p>
        </p:txBody>
      </p:sp>
      <p:sp>
        <p:nvSpPr>
          <p:cNvPr id="6" name="Content Placeholder 5"/>
          <p:cNvSpPr>
            <a:spLocks noGrp="1"/>
          </p:cNvSpPr>
          <p:nvPr>
            <p:ph sz="quarter" idx="23"/>
          </p:nvPr>
        </p:nvSpPr>
        <p:spPr>
          <a:xfrm>
            <a:off x="227764" y="1552058"/>
            <a:ext cx="4488252" cy="2813930"/>
          </a:xfrm>
        </p:spPr>
        <p:txBody>
          <a:bodyPr/>
          <a:lstStyle/>
          <a:p>
            <a:pPr marL="0" lvl="0" indent="0">
              <a:buNone/>
            </a:pPr>
            <a:r>
              <a:rPr lang="en-CA" dirty="0" smtClean="0"/>
              <a:t>Develop a telephony and unified communications strategy:</a:t>
            </a:r>
          </a:p>
          <a:p>
            <a:pPr marL="0" indent="0">
              <a:buNone/>
            </a:pPr>
            <a:endParaRPr lang="en-CA" dirty="0" smtClean="0"/>
          </a:p>
          <a:p>
            <a:pPr marL="0" indent="0">
              <a:buNone/>
            </a:pPr>
            <a:r>
              <a:rPr lang="en-CA" b="1" dirty="0" smtClean="0">
                <a:solidFill>
                  <a:schemeClr val="accent2"/>
                </a:solidFill>
              </a:rPr>
              <a:t>Project Champion</a:t>
            </a:r>
            <a:r>
              <a:rPr lang="en-CA" dirty="0" smtClean="0"/>
              <a:t> </a:t>
            </a:r>
          </a:p>
          <a:p>
            <a:pPr marL="0" indent="0">
              <a:buNone/>
            </a:pPr>
            <a:endParaRPr lang="en-CA" dirty="0" smtClean="0"/>
          </a:p>
          <a:p>
            <a:pPr marL="0" indent="0">
              <a:buNone/>
            </a:pPr>
            <a:r>
              <a:rPr lang="en-CA" b="1" dirty="0" smtClean="0">
                <a:solidFill>
                  <a:schemeClr val="accent2"/>
                </a:solidFill>
              </a:rPr>
              <a:t>Executive Sponsor</a:t>
            </a:r>
            <a:r>
              <a:rPr lang="en-CA" dirty="0" smtClean="0"/>
              <a:t> </a:t>
            </a:r>
          </a:p>
          <a:p>
            <a:pPr marL="0" indent="0">
              <a:buNone/>
            </a:pPr>
            <a:endParaRPr lang="en-CA" dirty="0" smtClean="0"/>
          </a:p>
          <a:p>
            <a:pPr marL="0" indent="0">
              <a:buNone/>
            </a:pPr>
            <a:r>
              <a:rPr lang="en-CA" b="1" dirty="0" smtClean="0">
                <a:solidFill>
                  <a:schemeClr val="accent2"/>
                </a:solidFill>
              </a:rPr>
              <a:t>Key Stakeholders</a:t>
            </a:r>
            <a:r>
              <a:rPr lang="en-CA" dirty="0" smtClean="0"/>
              <a:t> </a:t>
            </a:r>
            <a:endParaRPr lang="en-US" dirty="0"/>
          </a:p>
          <a:p>
            <a:endParaRPr lang="en-US" dirty="0"/>
          </a:p>
          <a:p>
            <a:pPr marL="0" indent="0">
              <a:buNone/>
            </a:pPr>
            <a:r>
              <a:rPr lang="en-CA" dirty="0"/>
              <a:t>The Champion can either lead the project on their own, take advantage of </a:t>
            </a:r>
            <a:r>
              <a:rPr lang="en-CA" dirty="0" smtClean="0"/>
              <a:t>Info-Tech’s Guided Implementations</a:t>
            </a:r>
            <a:r>
              <a:rPr lang="en-CA" dirty="0"/>
              <a:t>, or request a workshop from an </a:t>
            </a:r>
            <a:r>
              <a:rPr lang="en-CA" dirty="0" smtClean="0"/>
              <a:t>Info-Tech </a:t>
            </a:r>
            <a:r>
              <a:rPr lang="en-CA" dirty="0"/>
              <a:t>consulting </a:t>
            </a:r>
            <a:r>
              <a:rPr lang="en-CA" dirty="0" smtClean="0"/>
              <a:t>analyst.</a:t>
            </a:r>
            <a:endParaRPr lang="en-US" dirty="0"/>
          </a:p>
          <a:p>
            <a:endParaRPr lang="en-US" dirty="0"/>
          </a:p>
        </p:txBody>
      </p:sp>
      <p:pic>
        <p:nvPicPr>
          <p:cNvPr id="18" name="Picture 17"/>
          <p:cNvPicPr/>
          <p:nvPr/>
        </p:nvPicPr>
        <p:blipFill>
          <a:blip r:embed="rId3" cstate="print">
            <a:extLst>
              <a:ext uri="{28A0092B-C50C-407E-A947-70E740481C1C}">
                <a14:useLocalDpi xmlns:a14="http://schemas.microsoft.com/office/drawing/2010/main" val="0"/>
              </a:ext>
            </a:extLst>
          </a:blip>
          <a:stretch>
            <a:fillRect/>
          </a:stretch>
        </p:blipFill>
        <p:spPr bwMode="auto">
          <a:xfrm>
            <a:off x="2126306" y="2015511"/>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19" name="Picture 18"/>
          <p:cNvPicPr/>
          <p:nvPr/>
        </p:nvPicPr>
        <p:blipFill>
          <a:blip r:embed="rId4">
            <a:extLst>
              <a:ext uri="{28A0092B-C50C-407E-A947-70E740481C1C}">
                <a14:useLocalDpi xmlns:a14="http://schemas.microsoft.com/office/drawing/2010/main" val="0"/>
              </a:ext>
            </a:extLst>
          </a:blip>
          <a:stretch>
            <a:fillRect/>
          </a:stretch>
        </p:blipFill>
        <p:spPr bwMode="auto">
          <a:xfrm>
            <a:off x="2137291" y="2535310"/>
            <a:ext cx="370643" cy="409659"/>
          </a:xfrm>
          <a:prstGeom prst="rect">
            <a:avLst/>
          </a:prstGeom>
          <a:ln>
            <a:solidFill>
              <a:schemeClr val="tx1"/>
            </a:solidFill>
          </a:ln>
          <a:extLst>
            <a:ext uri="{53640926-AAD7-44D8-BBD7-CCE9431645EC}">
              <a14:shadowObscured xmlns:a14="http://schemas.microsoft.com/office/drawing/2010/main"/>
            </a:ext>
          </a:extLst>
        </p:spPr>
      </p:pic>
      <p:pic>
        <p:nvPicPr>
          <p:cNvPr id="20" name="Picture 19"/>
          <p:cNvPicPr/>
          <p:nvPr/>
        </p:nvPicPr>
        <p:blipFill>
          <a:blip r:embed="rId5">
            <a:extLst>
              <a:ext uri="{28A0092B-C50C-407E-A947-70E740481C1C}">
                <a14:useLocalDpi xmlns:a14="http://schemas.microsoft.com/office/drawing/2010/main" val="0"/>
              </a:ext>
            </a:extLst>
          </a:blip>
          <a:stretch>
            <a:fillRect/>
          </a:stretch>
        </p:blipFill>
        <p:spPr bwMode="auto">
          <a:xfrm>
            <a:off x="2150339" y="3037530"/>
            <a:ext cx="341112" cy="417983"/>
          </a:xfrm>
          <a:prstGeom prst="rect">
            <a:avLst/>
          </a:prstGeom>
          <a:ln>
            <a:solidFill>
              <a:schemeClr val="tx1"/>
            </a:solidFill>
          </a:ln>
          <a:extLst>
            <a:ext uri="{53640926-AAD7-44D8-BBD7-CCE9431645EC}">
              <a14:shadowObscured xmlns:a14="http://schemas.microsoft.com/office/drawing/2010/main"/>
            </a:ext>
          </a:extLst>
        </p:spPr>
      </p:pic>
      <p:sp>
        <p:nvSpPr>
          <p:cNvPr id="29" name="Content Placeholder 8"/>
          <p:cNvSpPr txBox="1">
            <a:spLocks/>
          </p:cNvSpPr>
          <p:nvPr/>
        </p:nvSpPr>
        <p:spPr bwMode="auto">
          <a:xfrm>
            <a:off x="290643" y="4834459"/>
            <a:ext cx="8496943" cy="1366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baseline="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9250" indent="-180975" algn="l" rtl="0" eaLnBrk="0" fontAlgn="base" hangingPunct="0">
              <a:spcBef>
                <a:spcPct val="20000"/>
              </a:spcBef>
              <a:spcAft>
                <a:spcPct val="0"/>
              </a:spcAft>
              <a:buSzPct val="150000"/>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1" dirty="0" smtClean="0"/>
              <a:t>Stakeholder analysis</a:t>
            </a:r>
            <a:r>
              <a:rPr lang="en-CA" dirty="0" smtClean="0"/>
              <a:t> to form your steering committee and project team.</a:t>
            </a:r>
            <a:endParaRPr lang="en-US" dirty="0" smtClean="0"/>
          </a:p>
          <a:p>
            <a:r>
              <a:rPr lang="en-CA" b="1" dirty="0" smtClean="0"/>
              <a:t>Use cases</a:t>
            </a:r>
            <a:r>
              <a:rPr lang="en-CA" dirty="0" smtClean="0"/>
              <a:t> to establish how you plan to use your communications capacities.</a:t>
            </a:r>
            <a:endParaRPr lang="en-US" dirty="0" smtClean="0"/>
          </a:p>
          <a:p>
            <a:r>
              <a:rPr lang="en-CA" b="1" dirty="0" smtClean="0"/>
              <a:t>Diagrams </a:t>
            </a:r>
            <a:r>
              <a:rPr lang="en-CA" dirty="0" smtClean="0"/>
              <a:t>for the current and target infrastructure to clarify your starting and end point.</a:t>
            </a:r>
            <a:endParaRPr lang="en-US" dirty="0" smtClean="0"/>
          </a:p>
          <a:p>
            <a:r>
              <a:rPr lang="en-CA" b="1" dirty="0" smtClean="0"/>
              <a:t>Business value assessments</a:t>
            </a:r>
            <a:r>
              <a:rPr lang="en-CA" dirty="0" smtClean="0"/>
              <a:t> of your end point to establish the return on your investment.</a:t>
            </a:r>
            <a:endParaRPr lang="en-US" dirty="0" smtClean="0"/>
          </a:p>
          <a:p>
            <a:r>
              <a:rPr lang="en-CA" b="1" dirty="0" smtClean="0"/>
              <a:t>Implementation plans</a:t>
            </a:r>
            <a:r>
              <a:rPr lang="en-CA" dirty="0" smtClean="0"/>
              <a:t> to move the project forward.</a:t>
            </a:r>
            <a:endParaRPr lang="en-US" dirty="0"/>
          </a:p>
        </p:txBody>
      </p:sp>
      <p:sp>
        <p:nvSpPr>
          <p:cNvPr id="15" name="Rounded Rectangle 14"/>
          <p:cNvSpPr/>
          <p:nvPr/>
        </p:nvSpPr>
        <p:spPr>
          <a:xfrm>
            <a:off x="299690" y="1175565"/>
            <a:ext cx="441632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Who is involved?</a:t>
            </a:r>
            <a:endParaRPr lang="en-CA" sz="1400" b="1" dirty="0">
              <a:solidFill>
                <a:schemeClr val="tx1"/>
              </a:solidFill>
            </a:endParaRPr>
          </a:p>
        </p:txBody>
      </p:sp>
      <p:sp>
        <p:nvSpPr>
          <p:cNvPr id="16" name="Rounded Rectangle 15"/>
          <p:cNvSpPr/>
          <p:nvPr/>
        </p:nvSpPr>
        <p:spPr>
          <a:xfrm>
            <a:off x="4791143" y="1168551"/>
            <a:ext cx="3996443"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What will they do?</a:t>
            </a:r>
            <a:endParaRPr lang="en-CA" sz="1400" b="1" dirty="0">
              <a:solidFill>
                <a:schemeClr val="tx1"/>
              </a:solidFill>
            </a:endParaRPr>
          </a:p>
        </p:txBody>
      </p:sp>
      <p:sp>
        <p:nvSpPr>
          <p:cNvPr id="21" name="Rounded Rectangle 20"/>
          <p:cNvSpPr/>
          <p:nvPr/>
        </p:nvSpPr>
        <p:spPr>
          <a:xfrm>
            <a:off x="299690" y="4424331"/>
            <a:ext cx="848789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tx1"/>
                </a:solidFill>
              </a:rPr>
              <a:t>What will they produce?</a:t>
            </a:r>
            <a:endParaRPr lang="en-CA" sz="1400" b="1" dirty="0">
              <a:solidFill>
                <a:schemeClr val="tx1"/>
              </a:solidFill>
            </a:endParaRPr>
          </a:p>
        </p:txBody>
      </p:sp>
      <p:grpSp>
        <p:nvGrpSpPr>
          <p:cNvPr id="12" name="Group 11"/>
          <p:cNvGrpSpPr/>
          <p:nvPr/>
        </p:nvGrpSpPr>
        <p:grpSpPr>
          <a:xfrm>
            <a:off x="0" y="6422955"/>
            <a:ext cx="9144000" cy="437555"/>
            <a:chOff x="0" y="6422955"/>
            <a:chExt cx="9144000" cy="437555"/>
          </a:xfrm>
        </p:grpSpPr>
        <p:pic>
          <p:nvPicPr>
            <p:cNvPr id="13"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93467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25797" y="1757520"/>
            <a:ext cx="8532377" cy="2350291"/>
          </a:xfrm>
          <a:prstGeom prst="rect">
            <a:avLst/>
          </a:prstGeom>
        </p:spPr>
      </p:pic>
      <p:sp>
        <p:nvSpPr>
          <p:cNvPr id="7" name="Title 6"/>
          <p:cNvSpPr>
            <a:spLocks noGrp="1"/>
          </p:cNvSpPr>
          <p:nvPr>
            <p:ph type="title"/>
          </p:nvPr>
        </p:nvSpPr>
        <p:spPr/>
        <p:txBody>
          <a:bodyPr/>
          <a:lstStyle/>
          <a:p>
            <a:r>
              <a:rPr lang="en-CA" dirty="0" smtClean="0"/>
              <a:t>Invest in a sound implementation plan to maximize the return on your infrastructure investment</a:t>
            </a:r>
            <a:endParaRPr lang="en-CA" dirty="0"/>
          </a:p>
        </p:txBody>
      </p:sp>
      <p:sp>
        <p:nvSpPr>
          <p:cNvPr id="56" name="Text Placeholder 55"/>
          <p:cNvSpPr>
            <a:spLocks noGrp="1"/>
          </p:cNvSpPr>
          <p:nvPr>
            <p:ph type="body" sz="quarter" idx="19"/>
          </p:nvPr>
        </p:nvSpPr>
        <p:spPr/>
        <p:txBody>
          <a:bodyPr/>
          <a:lstStyle/>
          <a:p>
            <a:r>
              <a:rPr lang="en-CA" dirty="0" smtClean="0"/>
              <a:t>Complete the </a:t>
            </a:r>
            <a:r>
              <a:rPr lang="en-CA" dirty="0"/>
              <a:t>project </a:t>
            </a:r>
            <a:r>
              <a:rPr lang="en-CA" dirty="0" smtClean="0"/>
              <a:t>as a Do-It-Yourself Implementation in five </a:t>
            </a:r>
            <a:r>
              <a:rPr lang="en-CA" dirty="0"/>
              <a:t>days. </a:t>
            </a:r>
            <a:endParaRPr lang="en-US" dirty="0"/>
          </a:p>
        </p:txBody>
      </p:sp>
      <p:sp>
        <p:nvSpPr>
          <p:cNvPr id="25" name="TextBox 24"/>
          <p:cNvSpPr txBox="1"/>
          <p:nvPr/>
        </p:nvSpPr>
        <p:spPr>
          <a:xfrm>
            <a:off x="5476894" y="4941168"/>
            <a:ext cx="184731" cy="369332"/>
          </a:xfrm>
          <a:prstGeom prst="rect">
            <a:avLst/>
          </a:prstGeom>
          <a:noFill/>
        </p:spPr>
        <p:txBody>
          <a:bodyPr wrap="none" rtlCol="0">
            <a:spAutoFit/>
          </a:bodyPr>
          <a:lstStyle/>
          <a:p>
            <a:endParaRPr lang="en-US" dirty="0"/>
          </a:p>
        </p:txBody>
      </p:sp>
      <p:pic>
        <p:nvPicPr>
          <p:cNvPr id="44" name="Picture 43"/>
          <p:cNvPicPr/>
          <p:nvPr/>
        </p:nvPicPr>
        <p:blipFill>
          <a:blip r:embed="rId4" cstate="print">
            <a:extLst>
              <a:ext uri="{28A0092B-C50C-407E-A947-70E740481C1C}">
                <a14:useLocalDpi xmlns:a14="http://schemas.microsoft.com/office/drawing/2010/main" val="0"/>
              </a:ext>
            </a:extLst>
          </a:blip>
          <a:stretch>
            <a:fillRect/>
          </a:stretch>
        </p:blipFill>
        <p:spPr bwMode="auto">
          <a:xfrm>
            <a:off x="1668567" y="4133772"/>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45" name="Picture 44"/>
          <p:cNvPicPr/>
          <p:nvPr/>
        </p:nvPicPr>
        <p:blipFill>
          <a:blip r:embed="rId4" cstate="print">
            <a:extLst>
              <a:ext uri="{28A0092B-C50C-407E-A947-70E740481C1C}">
                <a14:useLocalDpi xmlns:a14="http://schemas.microsoft.com/office/drawing/2010/main" val="0"/>
              </a:ext>
            </a:extLst>
          </a:blip>
          <a:stretch>
            <a:fillRect/>
          </a:stretch>
        </p:blipFill>
        <p:spPr bwMode="auto">
          <a:xfrm>
            <a:off x="2831027" y="4133772"/>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46" name="Picture 45"/>
          <p:cNvPicPr/>
          <p:nvPr/>
        </p:nvPicPr>
        <p:blipFill>
          <a:blip r:embed="rId5">
            <a:extLst>
              <a:ext uri="{28A0092B-C50C-407E-A947-70E740481C1C}">
                <a14:useLocalDpi xmlns:a14="http://schemas.microsoft.com/office/drawing/2010/main" val="0"/>
              </a:ext>
            </a:extLst>
          </a:blip>
          <a:stretch>
            <a:fillRect/>
          </a:stretch>
        </p:blipFill>
        <p:spPr bwMode="auto">
          <a:xfrm>
            <a:off x="2838577" y="4763410"/>
            <a:ext cx="370643" cy="409659"/>
          </a:xfrm>
          <a:prstGeom prst="rect">
            <a:avLst/>
          </a:prstGeom>
          <a:ln>
            <a:solidFill>
              <a:schemeClr val="tx1"/>
            </a:solidFill>
          </a:ln>
          <a:extLst>
            <a:ext uri="{53640926-AAD7-44D8-BBD7-CCE9431645EC}">
              <a14:shadowObscured xmlns:a14="http://schemas.microsoft.com/office/drawing/2010/main"/>
            </a:ext>
          </a:extLst>
        </p:spPr>
      </p:pic>
      <p:pic>
        <p:nvPicPr>
          <p:cNvPr id="47" name="Picture 46"/>
          <p:cNvPicPr/>
          <p:nvPr/>
        </p:nvPicPr>
        <p:blipFill>
          <a:blip r:embed="rId6">
            <a:extLst>
              <a:ext uri="{28A0092B-C50C-407E-A947-70E740481C1C}">
                <a14:useLocalDpi xmlns:a14="http://schemas.microsoft.com/office/drawing/2010/main" val="0"/>
              </a:ext>
            </a:extLst>
          </a:blip>
          <a:stretch>
            <a:fillRect/>
          </a:stretch>
        </p:blipFill>
        <p:spPr bwMode="auto">
          <a:xfrm>
            <a:off x="2851625" y="5415377"/>
            <a:ext cx="341112" cy="417983"/>
          </a:xfrm>
          <a:prstGeom prst="rect">
            <a:avLst/>
          </a:prstGeom>
          <a:ln>
            <a:solidFill>
              <a:schemeClr val="tx1"/>
            </a:solidFill>
          </a:ln>
          <a:extLst>
            <a:ext uri="{53640926-AAD7-44D8-BBD7-CCE9431645EC}">
              <a14:shadowObscured xmlns:a14="http://schemas.microsoft.com/office/drawing/2010/main"/>
            </a:ext>
          </a:extLst>
        </p:spPr>
      </p:pic>
      <p:pic>
        <p:nvPicPr>
          <p:cNvPr id="49" name="Picture 48"/>
          <p:cNvPicPr/>
          <p:nvPr/>
        </p:nvPicPr>
        <p:blipFill>
          <a:blip r:embed="rId4" cstate="print">
            <a:extLst>
              <a:ext uri="{28A0092B-C50C-407E-A947-70E740481C1C}">
                <a14:useLocalDpi xmlns:a14="http://schemas.microsoft.com/office/drawing/2010/main" val="0"/>
              </a:ext>
            </a:extLst>
          </a:blip>
          <a:stretch>
            <a:fillRect/>
          </a:stretch>
        </p:blipFill>
        <p:spPr bwMode="auto">
          <a:xfrm>
            <a:off x="4980317" y="4133772"/>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50" name="Picture 49"/>
          <p:cNvPicPr/>
          <p:nvPr/>
        </p:nvPicPr>
        <p:blipFill>
          <a:blip r:embed="rId6">
            <a:extLst>
              <a:ext uri="{28A0092B-C50C-407E-A947-70E740481C1C}">
                <a14:useLocalDpi xmlns:a14="http://schemas.microsoft.com/office/drawing/2010/main" val="0"/>
              </a:ext>
            </a:extLst>
          </a:blip>
          <a:stretch>
            <a:fillRect/>
          </a:stretch>
        </p:blipFill>
        <p:spPr bwMode="auto">
          <a:xfrm>
            <a:off x="4998372" y="5415376"/>
            <a:ext cx="341112" cy="417983"/>
          </a:xfrm>
          <a:prstGeom prst="rect">
            <a:avLst/>
          </a:prstGeom>
          <a:ln>
            <a:solidFill>
              <a:schemeClr val="tx1"/>
            </a:solidFill>
          </a:ln>
          <a:extLst>
            <a:ext uri="{53640926-AAD7-44D8-BBD7-CCE9431645EC}">
              <a14:shadowObscured xmlns:a14="http://schemas.microsoft.com/office/drawing/2010/main"/>
            </a:ext>
          </a:extLst>
        </p:spPr>
      </p:pic>
      <p:pic>
        <p:nvPicPr>
          <p:cNvPr id="51" name="Picture 50"/>
          <p:cNvPicPr/>
          <p:nvPr/>
        </p:nvPicPr>
        <p:blipFill>
          <a:blip r:embed="rId4" cstate="print">
            <a:extLst>
              <a:ext uri="{28A0092B-C50C-407E-A947-70E740481C1C}">
                <a14:useLocalDpi xmlns:a14="http://schemas.microsoft.com/office/drawing/2010/main" val="0"/>
              </a:ext>
            </a:extLst>
          </a:blip>
          <a:stretch>
            <a:fillRect/>
          </a:stretch>
        </p:blipFill>
        <p:spPr bwMode="auto">
          <a:xfrm>
            <a:off x="7145791" y="4133772"/>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53" name="Picture 52"/>
          <p:cNvPicPr/>
          <p:nvPr/>
        </p:nvPicPr>
        <p:blipFill>
          <a:blip r:embed="rId4" cstate="print">
            <a:extLst>
              <a:ext uri="{28A0092B-C50C-407E-A947-70E740481C1C}">
                <a14:useLocalDpi xmlns:a14="http://schemas.microsoft.com/office/drawing/2010/main" val="0"/>
              </a:ext>
            </a:extLst>
          </a:blip>
          <a:stretch>
            <a:fillRect/>
          </a:stretch>
        </p:blipFill>
        <p:spPr bwMode="auto">
          <a:xfrm>
            <a:off x="8138974" y="4133772"/>
            <a:ext cx="389178" cy="414020"/>
          </a:xfrm>
          <a:prstGeom prst="rect">
            <a:avLst/>
          </a:prstGeom>
          <a:ln>
            <a:solidFill>
              <a:schemeClr val="tx1"/>
            </a:solidFill>
          </a:ln>
          <a:extLst>
            <a:ext uri="{53640926-AAD7-44D8-BBD7-CCE9431645EC}">
              <a14:shadowObscured xmlns:a14="http://schemas.microsoft.com/office/drawing/2010/main"/>
            </a:ext>
          </a:extLst>
        </p:spPr>
      </p:pic>
      <p:pic>
        <p:nvPicPr>
          <p:cNvPr id="54" name="Picture 53"/>
          <p:cNvPicPr/>
          <p:nvPr/>
        </p:nvPicPr>
        <p:blipFill>
          <a:blip r:embed="rId5">
            <a:extLst>
              <a:ext uri="{28A0092B-C50C-407E-A947-70E740481C1C}">
                <a14:useLocalDpi xmlns:a14="http://schemas.microsoft.com/office/drawing/2010/main" val="0"/>
              </a:ext>
            </a:extLst>
          </a:blip>
          <a:stretch>
            <a:fillRect/>
          </a:stretch>
        </p:blipFill>
        <p:spPr bwMode="auto">
          <a:xfrm>
            <a:off x="8149959" y="4775522"/>
            <a:ext cx="370643" cy="409659"/>
          </a:xfrm>
          <a:prstGeom prst="rect">
            <a:avLst/>
          </a:prstGeom>
          <a:ln>
            <a:solidFill>
              <a:schemeClr val="tx1"/>
            </a:solidFill>
          </a:ln>
          <a:extLst>
            <a:ext uri="{53640926-AAD7-44D8-BBD7-CCE9431645EC}">
              <a14:shadowObscured xmlns:a14="http://schemas.microsoft.com/office/drawing/2010/main"/>
            </a:ext>
          </a:extLst>
        </p:spPr>
      </p:pic>
      <p:pic>
        <p:nvPicPr>
          <p:cNvPr id="55" name="Picture 54"/>
          <p:cNvPicPr/>
          <p:nvPr/>
        </p:nvPicPr>
        <p:blipFill>
          <a:blip r:embed="rId6">
            <a:extLst>
              <a:ext uri="{28A0092B-C50C-407E-A947-70E740481C1C}">
                <a14:useLocalDpi xmlns:a14="http://schemas.microsoft.com/office/drawing/2010/main" val="0"/>
              </a:ext>
            </a:extLst>
          </a:blip>
          <a:stretch>
            <a:fillRect/>
          </a:stretch>
        </p:blipFill>
        <p:spPr bwMode="auto">
          <a:xfrm>
            <a:off x="8159572" y="5415375"/>
            <a:ext cx="341112" cy="417983"/>
          </a:xfrm>
          <a:prstGeom prst="rect">
            <a:avLst/>
          </a:prstGeom>
          <a:ln>
            <a:solidFill>
              <a:schemeClr val="tx1"/>
            </a:solidFill>
          </a:ln>
          <a:extLst>
            <a:ext uri="{53640926-AAD7-44D8-BBD7-CCE9431645EC}">
              <a14:shadowObscured xmlns:a14="http://schemas.microsoft.com/office/drawing/2010/main"/>
            </a:ext>
          </a:extLst>
        </p:spPr>
      </p:pic>
      <p:sp>
        <p:nvSpPr>
          <p:cNvPr id="2" name="Rectangle 1"/>
          <p:cNvSpPr/>
          <p:nvPr/>
        </p:nvSpPr>
        <p:spPr>
          <a:xfrm>
            <a:off x="251520" y="4107812"/>
            <a:ext cx="1044116" cy="1708160"/>
          </a:xfrm>
          <a:prstGeom prst="rect">
            <a:avLst/>
          </a:prstGeom>
        </p:spPr>
        <p:txBody>
          <a:bodyPr wrap="square">
            <a:spAutoFit/>
          </a:bodyPr>
          <a:lstStyle/>
          <a:p>
            <a:pPr marL="0" indent="0">
              <a:buNone/>
            </a:pPr>
            <a:r>
              <a:rPr lang="en-CA" sz="1050" b="1" dirty="0">
                <a:solidFill>
                  <a:schemeClr val="accent2"/>
                </a:solidFill>
              </a:rPr>
              <a:t>Project Champion</a:t>
            </a:r>
            <a:r>
              <a:rPr lang="en-CA" sz="1050" dirty="0"/>
              <a:t> </a:t>
            </a:r>
          </a:p>
          <a:p>
            <a:pPr marL="0" indent="0">
              <a:buNone/>
            </a:pPr>
            <a:endParaRPr lang="en-CA" sz="1050" dirty="0"/>
          </a:p>
          <a:p>
            <a:pPr marL="0" indent="0">
              <a:buNone/>
            </a:pPr>
            <a:endParaRPr lang="en-CA" sz="1050" b="1" dirty="0" smtClean="0">
              <a:solidFill>
                <a:schemeClr val="accent2"/>
              </a:solidFill>
            </a:endParaRPr>
          </a:p>
          <a:p>
            <a:pPr marL="0" indent="0">
              <a:buNone/>
            </a:pPr>
            <a:r>
              <a:rPr lang="en-CA" sz="1050" b="1" dirty="0" smtClean="0">
                <a:solidFill>
                  <a:schemeClr val="accent2"/>
                </a:solidFill>
              </a:rPr>
              <a:t>Executive Sponsor</a:t>
            </a:r>
          </a:p>
          <a:p>
            <a:pPr marL="0" indent="0">
              <a:buNone/>
            </a:pPr>
            <a:endParaRPr lang="en-CA" sz="1050" b="1" dirty="0">
              <a:solidFill>
                <a:schemeClr val="accent2"/>
              </a:solidFill>
            </a:endParaRPr>
          </a:p>
          <a:p>
            <a:pPr marL="0" indent="0">
              <a:buNone/>
            </a:pPr>
            <a:r>
              <a:rPr lang="en-CA" sz="1050" dirty="0" smtClean="0"/>
              <a:t> </a:t>
            </a:r>
            <a:endParaRPr lang="en-CA" sz="1050" dirty="0"/>
          </a:p>
          <a:p>
            <a:pPr marL="0" indent="0">
              <a:buNone/>
            </a:pPr>
            <a:endParaRPr lang="en-CA" sz="1050" dirty="0"/>
          </a:p>
          <a:p>
            <a:pPr marL="0" indent="0">
              <a:buNone/>
            </a:pPr>
            <a:r>
              <a:rPr lang="en-CA" sz="1050" b="1" dirty="0" smtClean="0">
                <a:solidFill>
                  <a:schemeClr val="accent2"/>
                </a:solidFill>
              </a:rPr>
              <a:t>Stakeholders</a:t>
            </a:r>
            <a:r>
              <a:rPr lang="en-CA" sz="1050" dirty="0" smtClean="0"/>
              <a:t> </a:t>
            </a:r>
            <a:endParaRPr lang="en-US" sz="1050" dirty="0"/>
          </a:p>
        </p:txBody>
      </p:sp>
      <p:cxnSp>
        <p:nvCxnSpPr>
          <p:cNvPr id="4" name="Straight Connector 3"/>
          <p:cNvCxnSpPr/>
          <p:nvPr/>
        </p:nvCxnSpPr>
        <p:spPr>
          <a:xfrm>
            <a:off x="257176" y="4655804"/>
            <a:ext cx="862012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51520" y="5310500"/>
            <a:ext cx="862578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0" y="6422955"/>
            <a:ext cx="9144000" cy="437555"/>
            <a:chOff x="0" y="6422955"/>
            <a:chExt cx="9144000" cy="437555"/>
          </a:xfrm>
        </p:grpSpPr>
        <p:pic>
          <p:nvPicPr>
            <p:cNvPr id="21"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492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telephony and UC infrastructure</a:t>
            </a:r>
            <a:r>
              <a:rPr lang="en-US" dirty="0" smtClean="0">
                <a:solidFill>
                  <a:schemeClr val="bg1">
                    <a:lumMod val="50000"/>
                  </a:schemeClr>
                </a:solidFill>
              </a:rPr>
              <a:t> </a:t>
            </a:r>
            <a:r>
              <a:rPr lang="en-US" dirty="0" smtClean="0"/>
              <a:t>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US" sz="1400" i="1" dirty="0"/>
              <a:t>Telephony and UC Infrastructure </a:t>
            </a:r>
            <a:r>
              <a:rPr lang="en-CA" sz="1400" i="1" dirty="0" smtClean="0">
                <a:cs typeface="Open Sans"/>
              </a:rPr>
              <a:t>project: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1048541841"/>
              </p:ext>
            </p:extLst>
          </p:nvPr>
        </p:nvGraphicFramePr>
        <p:xfrm>
          <a:off x="287524" y="2016259"/>
          <a:ext cx="6357167" cy="3474720"/>
        </p:xfrm>
        <a:graphic>
          <a:graphicData uri="http://schemas.openxmlformats.org/drawingml/2006/table">
            <a:tbl>
              <a:tblPr bandRow="1">
                <a:tableStyleId>{2D5ABB26-0587-4C30-8999-92F81FD0307C}</a:tableStyleId>
              </a:tblPr>
              <a:tblGrid>
                <a:gridCol w="6357167"/>
              </a:tblGrid>
              <a:tr h="0">
                <a:tc>
                  <a:txBody>
                    <a:bodyPr/>
                    <a:lstStyle/>
                    <a:p>
                      <a:pPr algn="l"/>
                      <a:r>
                        <a:rPr lang="en-US" sz="1200" b="1" dirty="0" smtClean="0">
                          <a:solidFill>
                            <a:srgbClr val="D17D08"/>
                          </a:solidFill>
                          <a:latin typeface="+mn-lt"/>
                          <a:cs typeface="Open Sans"/>
                        </a:rPr>
                        <a:t>Section 1: </a:t>
                      </a:r>
                      <a:r>
                        <a:rPr lang="en-US" sz="1200" b="1" dirty="0" smtClean="0">
                          <a:solidFill>
                            <a:schemeClr val="tx1"/>
                          </a:solidFill>
                          <a:latin typeface="+mn-lt"/>
                          <a:cs typeface="Open Sans"/>
                        </a:rPr>
                        <a:t>Develop an Initial Business Case</a:t>
                      </a:r>
                      <a:endParaRPr lang="en-US" sz="1000" b="1" dirty="0" smtClean="0">
                        <a:solidFill>
                          <a:schemeClr val="tx1"/>
                        </a:solidFill>
                        <a:latin typeface="+mn-lt"/>
                        <a:cs typeface="Open Sans"/>
                      </a:endParaRPr>
                    </a:p>
                  </a:txBody>
                  <a:tcPr marL="68580" marR="68580" marT="34290" marB="34290">
                    <a:solidFill>
                      <a:schemeClr val="bg1">
                        <a:lumMod val="95000"/>
                      </a:schemeClr>
                    </a:solidFill>
                  </a:tcPr>
                </a:tc>
              </a:tr>
              <a:tr h="0">
                <a:tc>
                  <a:txBody>
                    <a:bodyPr/>
                    <a:lstStyle/>
                    <a:p>
                      <a:pPr marL="0" lvl="1" algn="l"/>
                      <a:r>
                        <a:rPr lang="en-US" sz="1200" dirty="0" smtClean="0">
                          <a:solidFill>
                            <a:schemeClr val="tx1"/>
                          </a:solidFill>
                          <a:latin typeface="+mn-lt"/>
                          <a:cs typeface="Open Sans"/>
                        </a:rPr>
                        <a:t>Use</a:t>
                      </a:r>
                      <a:r>
                        <a:rPr lang="en-US" sz="1200" baseline="0" dirty="0" smtClean="0">
                          <a:solidFill>
                            <a:schemeClr val="tx1"/>
                          </a:solidFill>
                          <a:latin typeface="+mn-lt"/>
                          <a:cs typeface="Open Sans"/>
                        </a:rPr>
                        <a:t> the </a:t>
                      </a:r>
                      <a:r>
                        <a:rPr lang="en-US" sz="1200" i="1" baseline="0" dirty="0" smtClean="0">
                          <a:solidFill>
                            <a:schemeClr val="tx1"/>
                          </a:solidFill>
                          <a:latin typeface="+mn-lt"/>
                          <a:cs typeface="Open Sans"/>
                        </a:rPr>
                        <a:t>Business Case Template </a:t>
                      </a:r>
                      <a:r>
                        <a:rPr lang="en-US" sz="1200" baseline="0" dirty="0" smtClean="0">
                          <a:solidFill>
                            <a:schemeClr val="tx1"/>
                          </a:solidFill>
                          <a:latin typeface="+mn-lt"/>
                          <a:cs typeface="Open Sans"/>
                        </a:rPr>
                        <a:t>to estimate the cost of drafting an implementation plan and a projected return on investment. </a:t>
                      </a:r>
                      <a:r>
                        <a:rPr lang="en-US" sz="1200" dirty="0" smtClean="0">
                          <a:solidFill>
                            <a:schemeClr val="tx1"/>
                          </a:solidFill>
                          <a:latin typeface="+mn-lt"/>
                          <a:cs typeface="Open Sans"/>
                        </a:rPr>
                        <a:t>Discuss project scope</a:t>
                      </a:r>
                      <a:r>
                        <a:rPr lang="en-US" sz="1200" baseline="0" dirty="0" smtClean="0">
                          <a:solidFill>
                            <a:schemeClr val="tx1"/>
                          </a:solidFill>
                          <a:latin typeface="+mn-lt"/>
                          <a:cs typeface="Open Sans"/>
                        </a:rPr>
                        <a:t> and </a:t>
                      </a:r>
                      <a:r>
                        <a:rPr lang="en-US" sz="1200" dirty="0" smtClean="0">
                          <a:solidFill>
                            <a:schemeClr val="tx1"/>
                          </a:solidFill>
                          <a:latin typeface="+mn-lt"/>
                          <a:cs typeface="Open Sans"/>
                        </a:rPr>
                        <a:t>financial</a:t>
                      </a:r>
                      <a:r>
                        <a:rPr lang="en-US" sz="1200" baseline="0" dirty="0" smtClean="0">
                          <a:solidFill>
                            <a:schemeClr val="tx1"/>
                          </a:solidFill>
                          <a:latin typeface="+mn-lt"/>
                          <a:cs typeface="Open Sans"/>
                        </a:rPr>
                        <a:t> metrics, and work out scenarios to weigh the cost of the project against the cost of business as usual.</a:t>
                      </a:r>
                      <a:endParaRPr lang="en-US" sz="1000" dirty="0">
                        <a:solidFill>
                          <a:schemeClr val="tx1"/>
                        </a:solidFill>
                        <a:latin typeface="+mn-lt"/>
                        <a:cs typeface="Open Sans"/>
                      </a:endParaRPr>
                    </a:p>
                  </a:txBody>
                  <a:tcPr marL="68580" marR="68580" marT="34290" marB="34290"/>
                </a:tc>
              </a:tr>
              <a:tr h="0">
                <a:tc>
                  <a:txBody>
                    <a:bodyPr/>
                    <a:lstStyle/>
                    <a:p>
                      <a:pPr algn="l"/>
                      <a:r>
                        <a:rPr lang="en-US" sz="1200" b="1" dirty="0" smtClean="0">
                          <a:solidFill>
                            <a:srgbClr val="D17D08"/>
                          </a:solidFill>
                          <a:latin typeface="+mn-lt"/>
                          <a:cs typeface="Open Sans"/>
                        </a:rPr>
                        <a:t>Section 2:</a:t>
                      </a:r>
                      <a:r>
                        <a:rPr lang="en-US" sz="1200" b="1" dirty="0" smtClean="0">
                          <a:solidFill>
                            <a:schemeClr val="accent4">
                              <a:lumMod val="40000"/>
                              <a:lumOff val="60000"/>
                            </a:schemeClr>
                          </a:solidFill>
                          <a:latin typeface="+mn-lt"/>
                          <a:cs typeface="Open Sans"/>
                        </a:rPr>
                        <a:t> </a:t>
                      </a:r>
                      <a:r>
                        <a:rPr lang="en-US" sz="1200" b="1" dirty="0" smtClean="0">
                          <a:solidFill>
                            <a:schemeClr val="tx1"/>
                          </a:solidFill>
                          <a:latin typeface="+mn-lt"/>
                          <a:cs typeface="Open Sans"/>
                        </a:rPr>
                        <a:t>Perform</a:t>
                      </a:r>
                      <a:r>
                        <a:rPr lang="en-US" sz="1200" b="1" baseline="0" dirty="0" smtClean="0">
                          <a:solidFill>
                            <a:schemeClr val="tx1"/>
                          </a:solidFill>
                          <a:latin typeface="+mn-lt"/>
                          <a:cs typeface="Open Sans"/>
                        </a:rPr>
                        <a:t> a </a:t>
                      </a:r>
                      <a:r>
                        <a:rPr lang="en-US" sz="1200" b="1" dirty="0" smtClean="0">
                          <a:solidFill>
                            <a:schemeClr val="tx1"/>
                          </a:solidFill>
                          <a:latin typeface="+mn-lt"/>
                          <a:cs typeface="Open Sans"/>
                        </a:rPr>
                        <a:t>Stakeholder</a:t>
                      </a:r>
                      <a:r>
                        <a:rPr lang="en-US" sz="1200" b="1" baseline="0" dirty="0" smtClean="0">
                          <a:solidFill>
                            <a:schemeClr val="tx1"/>
                          </a:solidFill>
                          <a:latin typeface="+mn-lt"/>
                          <a:cs typeface="Open Sans"/>
                        </a:rPr>
                        <a:t> Analysis</a:t>
                      </a:r>
                      <a:endParaRPr lang="en-US" sz="1000" b="1" dirty="0" smtClean="0">
                        <a:solidFill>
                          <a:schemeClr val="tx1"/>
                        </a:solidFill>
                        <a:latin typeface="+mn-lt"/>
                        <a:cs typeface="Open Sans"/>
                      </a:endParaRPr>
                    </a:p>
                  </a:txBody>
                  <a:tcPr marL="68580" marR="68580" marT="34290" marB="34290">
                    <a:solidFill>
                      <a:schemeClr val="bg1">
                        <a:lumMod val="95000"/>
                      </a:schemeClr>
                    </a:solidFill>
                  </a:tcPr>
                </a:tc>
              </a:tr>
              <a:tr h="0">
                <a:tc>
                  <a:txBody>
                    <a:bodyPr/>
                    <a:lstStyle/>
                    <a:p>
                      <a:pPr algn="l">
                        <a:spcBef>
                          <a:spcPts val="400"/>
                        </a:spcBef>
                      </a:pPr>
                      <a:r>
                        <a:rPr lang="en-US" sz="1200" dirty="0" smtClean="0">
                          <a:solidFill>
                            <a:schemeClr val="tx1"/>
                          </a:solidFill>
                          <a:latin typeface="+mn-lt"/>
                          <a:cs typeface="Open Sans"/>
                        </a:rPr>
                        <a:t>Identify everyone who is affected by the infrastructure</a:t>
                      </a:r>
                      <a:r>
                        <a:rPr lang="en-US" sz="1200" baseline="0" dirty="0" smtClean="0">
                          <a:solidFill>
                            <a:schemeClr val="tx1"/>
                          </a:solidFill>
                          <a:latin typeface="+mn-lt"/>
                          <a:cs typeface="Open Sans"/>
                        </a:rPr>
                        <a:t> refresh, and everyone who could affect its success. Analyze their interest, influence, and potential contribution. Clarify the different roles of these stakeholders to form your steering committee and project team.</a:t>
                      </a:r>
                      <a:endParaRPr lang="en-US" sz="1000" dirty="0" smtClean="0">
                        <a:solidFill>
                          <a:schemeClr val="tx1"/>
                        </a:solidFill>
                        <a:latin typeface="+mn-lt"/>
                        <a:cs typeface="Open Sans"/>
                      </a:endParaRPr>
                    </a:p>
                  </a:txBody>
                  <a:tcPr marL="68580" marR="68580" marT="34290" marB="34290"/>
                </a:tc>
              </a:tr>
              <a:tr h="0">
                <a:tc>
                  <a:txBody>
                    <a:bodyPr/>
                    <a:lstStyle/>
                    <a:p>
                      <a:pPr algn="l"/>
                      <a:r>
                        <a:rPr lang="en-US" sz="1200" b="1" dirty="0" smtClean="0">
                          <a:solidFill>
                            <a:srgbClr val="D17D08"/>
                          </a:solidFill>
                          <a:latin typeface="+mn-lt"/>
                          <a:cs typeface="Open Sans"/>
                        </a:rPr>
                        <a:t>Section 3:</a:t>
                      </a:r>
                      <a:r>
                        <a:rPr lang="en-US" sz="1200" b="1" dirty="0" smtClean="0">
                          <a:solidFill>
                            <a:srgbClr val="ED7D31"/>
                          </a:solidFill>
                          <a:latin typeface="+mn-lt"/>
                          <a:cs typeface="Open Sans"/>
                        </a:rPr>
                        <a:t> </a:t>
                      </a:r>
                      <a:r>
                        <a:rPr lang="en-US" sz="1200" b="1" dirty="0" smtClean="0">
                          <a:solidFill>
                            <a:schemeClr val="tx1"/>
                          </a:solidFill>
                          <a:latin typeface="+mn-lt"/>
                          <a:cs typeface="Open Sans"/>
                        </a:rPr>
                        <a:t>Develop Use Cases for UC and CEBPs</a:t>
                      </a:r>
                      <a:endParaRPr lang="en-US" sz="1000" b="1" dirty="0" smtClean="0">
                        <a:solidFill>
                          <a:schemeClr val="tx1"/>
                        </a:solidFill>
                        <a:latin typeface="+mn-lt"/>
                        <a:cs typeface="Open Sans"/>
                      </a:endParaRPr>
                    </a:p>
                  </a:txBody>
                  <a:tcPr marL="68580" marR="68580" marT="34290" marB="34290">
                    <a:solidFill>
                      <a:schemeClr val="bg1">
                        <a:lumMod val="95000"/>
                      </a:schemeClr>
                    </a:solidFill>
                  </a:tcPr>
                </a:tc>
              </a:tr>
              <a:tr h="0">
                <a:tc>
                  <a:txBody>
                    <a:bodyPr/>
                    <a:lstStyle/>
                    <a:p>
                      <a:pPr algn="l">
                        <a:spcBef>
                          <a:spcPts val="400"/>
                        </a:spcBef>
                      </a:pPr>
                      <a:r>
                        <a:rPr lang="en-US" sz="1200" dirty="0" smtClean="0">
                          <a:solidFill>
                            <a:schemeClr val="tx1"/>
                          </a:solidFill>
                          <a:latin typeface="+mn-lt"/>
                          <a:cs typeface="Open Sans"/>
                        </a:rPr>
                        <a:t>Distinguish</a:t>
                      </a:r>
                      <a:r>
                        <a:rPr lang="en-US" sz="1200" baseline="0" dirty="0" smtClean="0">
                          <a:solidFill>
                            <a:schemeClr val="tx1"/>
                          </a:solidFill>
                          <a:latin typeface="+mn-lt"/>
                          <a:cs typeface="Open Sans"/>
                        </a:rPr>
                        <a:t> between the benefit of VoIP and the benefits of UC to understand how they affect your business. Develop use cases to envision UC applications for your organization, and improve end-user adoption rates.</a:t>
                      </a:r>
                      <a:endParaRPr lang="en-US" sz="1000" dirty="0" smtClean="0">
                        <a:solidFill>
                          <a:schemeClr val="tx1"/>
                        </a:solidFill>
                        <a:latin typeface="+mn-lt"/>
                        <a:cs typeface="Open Sans"/>
                      </a:endParaRPr>
                    </a:p>
                  </a:txBody>
                  <a:tcPr marL="68580" marR="68580" marT="34290" marB="34290"/>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D17D08"/>
                          </a:solidFill>
                          <a:latin typeface="+mn-lt"/>
                          <a:cs typeface="Open Sans"/>
                        </a:rPr>
                        <a:t>Section 7:</a:t>
                      </a:r>
                      <a:r>
                        <a:rPr lang="en-US" sz="1200" b="1" dirty="0" smtClean="0">
                          <a:solidFill>
                            <a:schemeClr val="accent4">
                              <a:lumMod val="40000"/>
                              <a:lumOff val="60000"/>
                            </a:schemeClr>
                          </a:solidFill>
                          <a:latin typeface="+mn-lt"/>
                          <a:cs typeface="Open Sans"/>
                        </a:rPr>
                        <a:t> </a:t>
                      </a:r>
                      <a:r>
                        <a:rPr lang="en-US" sz="1200" b="1" dirty="0" smtClean="0">
                          <a:solidFill>
                            <a:schemeClr val="tx1"/>
                          </a:solidFill>
                          <a:latin typeface="+mn-lt"/>
                          <a:cs typeface="Open Sans"/>
                        </a:rPr>
                        <a:t>Assess</a:t>
                      </a:r>
                      <a:r>
                        <a:rPr lang="en-US" sz="1200" b="1" baseline="0" dirty="0" smtClean="0">
                          <a:solidFill>
                            <a:schemeClr val="tx1"/>
                          </a:solidFill>
                          <a:latin typeface="+mn-lt"/>
                          <a:cs typeface="Open Sans"/>
                        </a:rPr>
                        <a:t> the Business Value of the Target Infrastructure</a:t>
                      </a:r>
                      <a:endParaRPr lang="en-US" sz="1200" b="1" dirty="0" smtClean="0">
                        <a:solidFill>
                          <a:schemeClr val="tx1"/>
                        </a:solidFill>
                        <a:latin typeface="+mn-lt"/>
                        <a:cs typeface="Open Sans"/>
                      </a:endParaRPr>
                    </a:p>
                  </a:txBody>
                  <a:tcPr marL="68580" marR="68580" marT="34290" marB="34290">
                    <a:solidFill>
                      <a:schemeClr val="bg1">
                        <a:lumMod val="95000"/>
                      </a:schemeClr>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cs typeface="Open Sans"/>
                        </a:rPr>
                        <a:t>Discover the implications of your use cases on your target infrastructure,</a:t>
                      </a:r>
                      <a:r>
                        <a:rPr lang="en-US" sz="1200" baseline="0" dirty="0" smtClean="0">
                          <a:solidFill>
                            <a:schemeClr val="tx1"/>
                          </a:solidFill>
                          <a:latin typeface="+mn-lt"/>
                          <a:cs typeface="Open Sans"/>
                        </a:rPr>
                        <a:t> and assess the Total Cost of Ownership (TCO) and Return on Investment (ROI) for each candidate infrastructure.</a:t>
                      </a:r>
                      <a:endParaRPr lang="en-US" sz="1000" dirty="0" smtClean="0">
                        <a:solidFill>
                          <a:schemeClr val="tx1"/>
                        </a:solidFill>
                        <a:latin typeface="+mn-lt"/>
                        <a:cs typeface="Open Sans"/>
                      </a:endParaRPr>
                    </a:p>
                  </a:txBody>
                  <a:tcPr marL="68580" marR="68580" marT="34290" marB="34290"/>
                </a:tc>
              </a:tr>
            </a:tbl>
          </a:graphicData>
        </a:graphic>
      </p:graphicFrame>
      <p:sp>
        <p:nvSpPr>
          <p:cNvPr id="6" name="TextBox 5"/>
          <p:cNvSpPr txBox="1"/>
          <p:nvPr/>
        </p:nvSpPr>
        <p:spPr>
          <a:xfrm>
            <a:off x="244695" y="5831686"/>
            <a:ext cx="8627997" cy="523220"/>
          </a:xfrm>
          <a:prstGeom prst="rect">
            <a:avLst/>
          </a:prstGeom>
          <a:noFill/>
        </p:spPr>
        <p:txBody>
          <a:bodyPr wrap="square" rtlCol="0">
            <a:spAutoFit/>
          </a:bodyPr>
          <a:lstStyle/>
          <a:p>
            <a:pPr>
              <a:spcBef>
                <a:spcPts val="0"/>
              </a:spcBef>
              <a:spcAft>
                <a:spcPts val="0"/>
              </a:spcAft>
            </a:pPr>
            <a:r>
              <a:rPr lang="en-US" sz="1400" dirty="0" smtClean="0">
                <a:latin typeface="+mn-lt"/>
                <a:cs typeface="Open Sans"/>
              </a:rPr>
              <a:t>To enroll, send </a:t>
            </a:r>
            <a:r>
              <a:rPr lang="en-US" sz="1400" dirty="0">
                <a:latin typeface="+mn-lt"/>
                <a:cs typeface="Open Sans"/>
              </a:rPr>
              <a:t>an </a:t>
            </a:r>
            <a:r>
              <a:rPr lang="en-US" sz="1400" dirty="0" smtClean="0">
                <a:latin typeface="+mn-lt"/>
                <a:cs typeface="Open Sans"/>
              </a:rPr>
              <a:t>email to </a:t>
            </a:r>
            <a:r>
              <a:rPr lang="en-US" sz="1400" b="1" dirty="0" smtClean="0">
                <a:latin typeface="+mn-lt"/>
                <a:cs typeface="Open Sans"/>
                <a:hlinkClick r:id="rId2"/>
              </a:rPr>
              <a:t>GuidedImplementations@InfoTech.com</a:t>
            </a:r>
            <a:r>
              <a:rPr lang="en-US" sz="1400" b="1" dirty="0" smtClean="0">
                <a:latin typeface="+mn-lt"/>
                <a:cs typeface="Open Sans"/>
              </a:rPr>
              <a:t> </a:t>
            </a:r>
            <a:r>
              <a:rPr lang="en-US" sz="1400" dirty="0" smtClean="0">
                <a:latin typeface="+mn-lt"/>
                <a:cs typeface="Open Sans"/>
              </a:rPr>
              <a:t>or call </a:t>
            </a:r>
            <a:r>
              <a:rPr lang="en-CA" sz="1400" dirty="0" smtClean="0">
                <a:latin typeface="+mn-lt"/>
              </a:rPr>
              <a:t>1-888-670-8889 </a:t>
            </a:r>
            <a:r>
              <a:rPr lang="en-CA" sz="1400" dirty="0"/>
              <a:t>and ask for the Guided Implementation </a:t>
            </a:r>
            <a:r>
              <a:rPr lang="en-CA" sz="1400" dirty="0" smtClean="0"/>
              <a:t>Coordinator.</a:t>
            </a:r>
            <a:endParaRPr lang="en-US" sz="14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12884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Chevron 9"/>
          <p:cNvSpPr/>
          <p:nvPr/>
        </p:nvSpPr>
        <p:spPr>
          <a:xfrm>
            <a:off x="6059560" y="4373170"/>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3"/>
          <p:cNvSpPr>
            <a:spLocks noGrp="1"/>
          </p:cNvSpPr>
          <p:nvPr>
            <p:ph type="body" sz="quarter" idx="15"/>
          </p:nvPr>
        </p:nvSpPr>
        <p:spPr/>
        <p:txBody>
          <a:bodyPr/>
          <a:lstStyle/>
          <a:p>
            <a:r>
              <a:rPr lang="en-CA" dirty="0" smtClean="0"/>
              <a:t>Develop a business case</a:t>
            </a:r>
            <a:endParaRPr lang="en-CA" dirty="0"/>
          </a:p>
        </p:txBody>
      </p:sp>
      <p:sp>
        <p:nvSpPr>
          <p:cNvPr id="16" name="Text Placeholder 15"/>
          <p:cNvSpPr>
            <a:spLocks noGrp="1"/>
          </p:cNvSpPr>
          <p:nvPr>
            <p:ph type="body" sz="quarter" idx="18"/>
          </p:nvPr>
        </p:nvSpPr>
        <p:spPr>
          <a:xfrm>
            <a:off x="6181319" y="4298777"/>
            <a:ext cx="2675157" cy="1938535"/>
          </a:xfrm>
        </p:spPr>
        <p:txBody>
          <a:bodyPr/>
          <a:lstStyle/>
          <a:p>
            <a:pPr lvl="0"/>
            <a:r>
              <a:rPr lang="en-CA" b="1" dirty="0"/>
              <a:t>Develop a business case </a:t>
            </a:r>
            <a:endParaRPr lang="en-CA" b="1" dirty="0" smtClean="0"/>
          </a:p>
          <a:p>
            <a:pPr lvl="0"/>
            <a:r>
              <a:rPr lang="en-CA" dirty="0" smtClean="0"/>
              <a:t>Perform </a:t>
            </a:r>
            <a:r>
              <a:rPr lang="en-CA" dirty="0"/>
              <a:t>a stakeholder analysis </a:t>
            </a:r>
            <a:endParaRPr lang="en-CA" dirty="0" smtClean="0"/>
          </a:p>
          <a:p>
            <a:pPr lvl="0"/>
            <a:r>
              <a:rPr lang="en-CA" dirty="0" smtClean="0"/>
              <a:t>Develop </a:t>
            </a:r>
            <a:r>
              <a:rPr lang="en-CA" dirty="0"/>
              <a:t>use </a:t>
            </a:r>
            <a:r>
              <a:rPr lang="en-CA" dirty="0" smtClean="0"/>
              <a:t>cases</a:t>
            </a:r>
          </a:p>
          <a:p>
            <a:pPr lvl="0"/>
            <a:r>
              <a:rPr lang="en-CA" dirty="0" smtClean="0"/>
              <a:t>Document </a:t>
            </a:r>
            <a:r>
              <a:rPr lang="en-CA" dirty="0"/>
              <a:t>your current </a:t>
            </a:r>
            <a:r>
              <a:rPr lang="en-CA" dirty="0" smtClean="0"/>
              <a:t>infrastructure</a:t>
            </a:r>
            <a:endParaRPr lang="en-US" dirty="0"/>
          </a:p>
          <a:p>
            <a:pPr lvl="0"/>
            <a:r>
              <a:rPr lang="en-CA" dirty="0" smtClean="0"/>
              <a:t>Determine UC fit</a:t>
            </a:r>
            <a:endParaRPr lang="en-US" dirty="0"/>
          </a:p>
          <a:p>
            <a:pPr lvl="0"/>
            <a:r>
              <a:rPr lang="en-CA" dirty="0"/>
              <a:t>Design </a:t>
            </a:r>
            <a:r>
              <a:rPr lang="en-CA" dirty="0" smtClean="0"/>
              <a:t>your target infrastructure</a:t>
            </a:r>
            <a:endParaRPr lang="en-US" dirty="0"/>
          </a:p>
          <a:p>
            <a:pPr lvl="0"/>
            <a:r>
              <a:rPr lang="en-CA" dirty="0"/>
              <a:t>Assess </a:t>
            </a:r>
            <a:r>
              <a:rPr lang="en-CA" dirty="0" smtClean="0"/>
              <a:t>its business value</a:t>
            </a:r>
            <a:endParaRPr lang="en-US" dirty="0"/>
          </a:p>
          <a:p>
            <a:r>
              <a:rPr lang="en-CA" dirty="0"/>
              <a:t>Develop an implementation plan </a:t>
            </a:r>
          </a:p>
        </p:txBody>
      </p:sp>
      <p:sp>
        <p:nvSpPr>
          <p:cNvPr id="21" name="Text Placeholder 20"/>
          <p:cNvSpPr>
            <a:spLocks noGrp="1"/>
          </p:cNvSpPr>
          <p:nvPr>
            <p:ph type="body" sz="quarter" idx="21"/>
          </p:nvPr>
        </p:nvSpPr>
        <p:spPr>
          <a:xfrm>
            <a:off x="791580" y="4311718"/>
            <a:ext cx="4836470" cy="1906138"/>
          </a:xfrm>
        </p:spPr>
        <p:txBody>
          <a:bodyPr/>
          <a:lstStyle/>
          <a:p>
            <a:pPr lvl="0"/>
            <a:r>
              <a:rPr lang="en-CA" dirty="0"/>
              <a:t>Describe the </a:t>
            </a:r>
            <a:r>
              <a:rPr lang="en-CA" dirty="0" smtClean="0"/>
              <a:t>project to set the context.</a:t>
            </a:r>
          </a:p>
          <a:p>
            <a:pPr lvl="0"/>
            <a:r>
              <a:rPr lang="en-CA" dirty="0" smtClean="0"/>
              <a:t>Estimate cost-benefits to show the value of doing the project.</a:t>
            </a:r>
          </a:p>
          <a:p>
            <a:pPr lvl="0"/>
            <a:r>
              <a:rPr lang="en-CA" dirty="0" smtClean="0"/>
              <a:t>Assess project risks to mitigate against them.</a:t>
            </a:r>
            <a:endParaRPr lang="en-US" dirty="0"/>
          </a:p>
          <a:p>
            <a:r>
              <a:rPr lang="en-CA" dirty="0" smtClean="0"/>
              <a:t>Draft </a:t>
            </a:r>
            <a:r>
              <a:rPr lang="en-CA" dirty="0"/>
              <a:t>concise recommendations </a:t>
            </a:r>
            <a:r>
              <a:rPr lang="en-CA" dirty="0" smtClean="0"/>
              <a:t>to </a:t>
            </a:r>
            <a:r>
              <a:rPr lang="en-CA" dirty="0"/>
              <a:t>secure </a:t>
            </a:r>
            <a:r>
              <a:rPr lang="en-CA" dirty="0" smtClean="0"/>
              <a:t>sponsor approval.</a:t>
            </a:r>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16629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Use Info-Tech’s </a:t>
            </a:r>
            <a:r>
              <a:rPr lang="en-US" i="1" dirty="0" smtClean="0"/>
              <a:t>Business Case Template </a:t>
            </a:r>
            <a:r>
              <a:rPr lang="en-US" dirty="0" smtClean="0"/>
              <a:t>to estimate the projected ROI</a:t>
            </a:r>
            <a:endParaRPr lang="en-US" dirty="0"/>
          </a:p>
        </p:txBody>
      </p:sp>
      <p:sp>
        <p:nvSpPr>
          <p:cNvPr id="6" name="Text Placeholder 5"/>
          <p:cNvSpPr>
            <a:spLocks noGrp="1"/>
          </p:cNvSpPr>
          <p:nvPr>
            <p:ph type="body" sz="quarter" idx="16"/>
          </p:nvPr>
        </p:nvSpPr>
        <p:spPr>
          <a:xfrm>
            <a:off x="331524" y="2618101"/>
            <a:ext cx="8499904" cy="1578337"/>
          </a:xfrm>
        </p:spPr>
        <p:txBody>
          <a:bodyPr/>
          <a:lstStyle/>
          <a:p>
            <a:pPr marL="0" indent="0">
              <a:buNone/>
            </a:pPr>
            <a:r>
              <a:rPr lang="en-CA" dirty="0" smtClean="0"/>
              <a:t>The </a:t>
            </a:r>
            <a:r>
              <a:rPr lang="en-CA" dirty="0"/>
              <a:t>initial business case includes </a:t>
            </a:r>
            <a:r>
              <a:rPr lang="en-CA" dirty="0" smtClean="0"/>
              <a:t>the following estimates:</a:t>
            </a:r>
            <a:endParaRPr lang="en-US" dirty="0"/>
          </a:p>
          <a:p>
            <a:pPr lvl="0"/>
            <a:r>
              <a:rPr lang="en-CA" dirty="0"/>
              <a:t>Project </a:t>
            </a:r>
            <a:r>
              <a:rPr lang="en-CA" dirty="0" smtClean="0"/>
              <a:t>scope.</a:t>
            </a:r>
            <a:endParaRPr lang="en-US" dirty="0"/>
          </a:p>
          <a:p>
            <a:pPr lvl="0"/>
            <a:r>
              <a:rPr lang="en-CA" dirty="0"/>
              <a:t>Project </a:t>
            </a:r>
            <a:r>
              <a:rPr lang="en-CA" dirty="0" smtClean="0"/>
              <a:t>cost.</a:t>
            </a:r>
          </a:p>
          <a:p>
            <a:pPr lvl="0"/>
            <a:r>
              <a:rPr lang="en-CA" dirty="0" smtClean="0"/>
              <a:t>Capital and operating costs of your current infrastructure.</a:t>
            </a:r>
          </a:p>
          <a:p>
            <a:pPr lvl="0"/>
            <a:r>
              <a:rPr lang="en-CA" dirty="0" smtClean="0"/>
              <a:t>Estimates of the cost and benefits of developing a new infrastructure.</a:t>
            </a:r>
            <a:endParaRPr lang="en-US" dirty="0"/>
          </a:p>
          <a:p>
            <a:pPr lvl="0"/>
            <a:r>
              <a:rPr lang="en-CA" dirty="0" smtClean="0"/>
              <a:t>Scenarios comparing undertaking </a:t>
            </a:r>
            <a:r>
              <a:rPr lang="en-CA" dirty="0"/>
              <a:t>the project against doing business as </a:t>
            </a:r>
            <a:r>
              <a:rPr lang="en-CA" dirty="0" smtClean="0"/>
              <a:t>usual.</a:t>
            </a:r>
            <a:endParaRPr lang="en-US" dirty="0"/>
          </a:p>
        </p:txBody>
      </p:sp>
      <p:sp>
        <p:nvSpPr>
          <p:cNvPr id="23" name="Rounded Rectangle 22"/>
          <p:cNvSpPr/>
          <p:nvPr/>
        </p:nvSpPr>
        <p:spPr>
          <a:xfrm>
            <a:off x="339891" y="2276872"/>
            <a:ext cx="849153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CA" sz="1400" b="1" dirty="0" smtClean="0">
                <a:solidFill>
                  <a:schemeClr val="accent2"/>
                </a:solidFill>
              </a:rPr>
              <a:t>Goal: </a:t>
            </a:r>
            <a:r>
              <a:rPr lang="en-CA" sz="1400" dirty="0" smtClean="0">
                <a:solidFill>
                  <a:schemeClr val="tx1"/>
                </a:solidFill>
              </a:rPr>
              <a:t>Explore </a:t>
            </a:r>
            <a:r>
              <a:rPr lang="en-CA" sz="1400" dirty="0">
                <a:solidFill>
                  <a:schemeClr val="tx1"/>
                </a:solidFill>
              </a:rPr>
              <a:t>the business case for a telephony and UC infrastructure refresh. </a:t>
            </a:r>
          </a:p>
        </p:txBody>
      </p:sp>
      <p:sp>
        <p:nvSpPr>
          <p:cNvPr id="24" name="Rounded Rectangle 23"/>
          <p:cNvSpPr/>
          <p:nvPr/>
        </p:nvSpPr>
        <p:spPr>
          <a:xfrm>
            <a:off x="366321" y="4216656"/>
            <a:ext cx="8491536"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CA" sz="1400" b="1" dirty="0" smtClean="0">
                <a:solidFill>
                  <a:schemeClr val="accent2"/>
                </a:solidFill>
              </a:rPr>
              <a:t>Outcome:</a:t>
            </a:r>
            <a:r>
              <a:rPr lang="en-CA" sz="1400" b="1" dirty="0" smtClean="0">
                <a:solidFill>
                  <a:schemeClr val="tx1"/>
                </a:solidFill>
              </a:rPr>
              <a:t> </a:t>
            </a:r>
            <a:r>
              <a:rPr lang="en-CA" sz="1400" dirty="0" smtClean="0">
                <a:solidFill>
                  <a:schemeClr val="tx1"/>
                </a:solidFill>
              </a:rPr>
              <a:t>An </a:t>
            </a:r>
            <a:r>
              <a:rPr lang="en-CA" sz="1400" dirty="0">
                <a:solidFill>
                  <a:schemeClr val="tx1"/>
                </a:solidFill>
              </a:rPr>
              <a:t>initial understanding of the potential economic impact of </a:t>
            </a:r>
            <a:r>
              <a:rPr lang="en-CA" sz="1400" dirty="0" smtClean="0">
                <a:solidFill>
                  <a:schemeClr val="tx1"/>
                </a:solidFill>
              </a:rPr>
              <a:t>an infrastructure </a:t>
            </a:r>
            <a:r>
              <a:rPr lang="en-CA" sz="1400" dirty="0">
                <a:solidFill>
                  <a:schemeClr val="tx1"/>
                </a:solidFill>
              </a:rPr>
              <a:t>refresh.</a:t>
            </a:r>
            <a:endParaRPr lang="en-US" sz="1400" dirty="0">
              <a:solidFill>
                <a:schemeClr val="tx1"/>
              </a:solidFill>
            </a:endParaRPr>
          </a:p>
        </p:txBody>
      </p:sp>
      <p:sp>
        <p:nvSpPr>
          <p:cNvPr id="25" name="Text Placeholder 5"/>
          <p:cNvSpPr txBox="1">
            <a:spLocks/>
          </p:cNvSpPr>
          <p:nvPr/>
        </p:nvSpPr>
        <p:spPr bwMode="auto">
          <a:xfrm>
            <a:off x="359028" y="4598240"/>
            <a:ext cx="8499904" cy="1578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b="1" dirty="0"/>
              <a:t>Move to </a:t>
            </a:r>
            <a:r>
              <a:rPr lang="en-CA" b="1" dirty="0" smtClean="0"/>
              <a:t>action</a:t>
            </a:r>
            <a:endParaRPr lang="en-CA" dirty="0" smtClean="0"/>
          </a:p>
          <a:p>
            <a:pPr marL="539750" lvl="3" indent="0">
              <a:buNone/>
            </a:pPr>
            <a:r>
              <a:rPr lang="en-CA" dirty="0" smtClean="0"/>
              <a:t>This icon will prompt you to enter data in the </a:t>
            </a:r>
            <a:r>
              <a:rPr lang="en-CA" b="1" i="1" dirty="0" smtClean="0">
                <a:hlinkClick r:id="rId2"/>
              </a:rPr>
              <a:t>Business Case Template</a:t>
            </a:r>
            <a:r>
              <a:rPr lang="en-CA" b="1" i="1" dirty="0" smtClean="0"/>
              <a:t> </a:t>
            </a:r>
            <a:r>
              <a:rPr lang="en-CA" dirty="0" smtClean="0"/>
              <a:t>and the “Project Estimate” tabs of the </a:t>
            </a:r>
            <a:r>
              <a:rPr lang="en-CA" b="1" i="1" dirty="0" smtClean="0">
                <a:hlinkClick r:id="rId3"/>
              </a:rPr>
              <a:t>IPT and UC Business Value Assessment Tool</a:t>
            </a:r>
            <a:r>
              <a:rPr lang="en-CA" i="1" dirty="0" smtClean="0"/>
              <a:t>.</a:t>
            </a:r>
          </a:p>
          <a:p>
            <a:pPr marL="711200" lvl="3">
              <a:buFont typeface="Wingdings" panose="05000000000000000000" pitchFamily="2" charset="2"/>
              <a:buChar char="ü"/>
            </a:pPr>
            <a:r>
              <a:rPr lang="en-CA" dirty="0" smtClean="0"/>
              <a:t>The </a:t>
            </a:r>
            <a:r>
              <a:rPr lang="en-CA" b="1" i="1" dirty="0" smtClean="0"/>
              <a:t>Business Case Template</a:t>
            </a:r>
            <a:r>
              <a:rPr lang="en-CA" i="1" dirty="0" smtClean="0"/>
              <a:t> </a:t>
            </a:r>
            <a:r>
              <a:rPr lang="en-CA" dirty="0" smtClean="0"/>
              <a:t>will help you draft an initial business case for the project. </a:t>
            </a:r>
          </a:p>
          <a:p>
            <a:pPr marL="711200" lvl="3">
              <a:buFont typeface="Wingdings" panose="05000000000000000000" pitchFamily="2" charset="2"/>
              <a:buChar char="ü"/>
            </a:pPr>
            <a:r>
              <a:rPr lang="en-CA" dirty="0" smtClean="0"/>
              <a:t>The </a:t>
            </a:r>
            <a:r>
              <a:rPr lang="en-CA" b="1" dirty="0" smtClean="0"/>
              <a:t>Project Estimate</a:t>
            </a:r>
            <a:r>
              <a:rPr lang="en-CA" i="1" dirty="0" smtClean="0"/>
              <a:t> </a:t>
            </a:r>
            <a:r>
              <a:rPr lang="en-CA" dirty="0" smtClean="0"/>
              <a:t>tabs of the </a:t>
            </a:r>
            <a:r>
              <a:rPr lang="en-CA" b="1" i="1" dirty="0"/>
              <a:t>IPT and UC Business </a:t>
            </a:r>
            <a:r>
              <a:rPr lang="en-CA" b="1" i="1" dirty="0" smtClean="0"/>
              <a:t>Value Assessment Tool</a:t>
            </a:r>
            <a:r>
              <a:rPr lang="en-CA" i="1" dirty="0" smtClean="0"/>
              <a:t> </a:t>
            </a:r>
            <a:r>
              <a:rPr lang="en-CA" dirty="0" smtClean="0"/>
              <a:t>will estimate the costs and benefits associated with the process, and provide a rough return on investment.</a:t>
            </a:r>
            <a:endParaRPr lang="en-US" dirty="0"/>
          </a:p>
        </p:txBody>
      </p:sp>
      <p:pic>
        <p:nvPicPr>
          <p:cNvPr id="19" name="Picture 18" descr="tool.wmf"/>
          <p:cNvPicPr/>
          <p:nvPr/>
        </p:nvPicPr>
        <p:blipFill>
          <a:blip r:embed="rId4" cstate="print">
            <a:extLst>
              <a:ext uri="{28A0092B-C50C-407E-A947-70E740481C1C}">
                <a14:useLocalDpi xmlns:a14="http://schemas.microsoft.com/office/drawing/2010/main" val="0"/>
              </a:ext>
            </a:extLst>
          </a:blip>
          <a:stretch>
            <a:fillRect/>
          </a:stretch>
        </p:blipFill>
        <p:spPr>
          <a:xfrm>
            <a:off x="465921" y="4873349"/>
            <a:ext cx="377825" cy="366395"/>
          </a:xfrm>
          <a:prstGeom prst="rect">
            <a:avLst/>
          </a:prstGeom>
        </p:spPr>
      </p:pic>
      <p:sp>
        <p:nvSpPr>
          <p:cNvPr id="2" name="Rectangle 1"/>
          <p:cNvSpPr/>
          <p:nvPr/>
        </p:nvSpPr>
        <p:spPr>
          <a:xfrm>
            <a:off x="331524" y="1157517"/>
            <a:ext cx="8452944" cy="1077218"/>
          </a:xfrm>
          <a:prstGeom prst="rect">
            <a:avLst/>
          </a:prstGeom>
        </p:spPr>
        <p:txBody>
          <a:bodyPr wrap="square">
            <a:spAutoFit/>
          </a:bodyPr>
          <a:lstStyle/>
          <a:p>
            <a:pPr marL="0" lvl="2" algn="l"/>
            <a:r>
              <a:rPr lang="en-CA" sz="1600" dirty="0"/>
              <a:t>Poorly planned telephony and UC infrastructure implementations undermine the project’s return on investment. A systematic implementation plan focused on the needs of your stakeholders will address low end-user adoption rates of UC features, and ward off the interoperability issues typical of haphazard implementations.</a:t>
            </a:r>
            <a:endParaRPr lang="en-US" sz="1600" dirty="0"/>
          </a:p>
        </p:txBody>
      </p:sp>
      <p:grpSp>
        <p:nvGrpSpPr>
          <p:cNvPr id="9" name="Group 8"/>
          <p:cNvGrpSpPr/>
          <p:nvPr/>
        </p:nvGrpSpPr>
        <p:grpSpPr>
          <a:xfrm>
            <a:off x="0" y="6422955"/>
            <a:ext cx="9144000" cy="437555"/>
            <a:chOff x="0" y="6422955"/>
            <a:chExt cx="9144000" cy="437555"/>
          </a:xfrm>
        </p:grpSpPr>
        <p:pic>
          <p:nvPicPr>
            <p:cNvPr id="1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38057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Mitigate the risk of a failed implementation with a clear roadmap</a:t>
            </a:r>
            <a:endParaRPr lang="en-US" dirty="0"/>
          </a:p>
        </p:txBody>
      </p:sp>
      <p:graphicFrame>
        <p:nvGraphicFramePr>
          <p:cNvPr id="27" name="Content Placeholder 26"/>
          <p:cNvGraphicFramePr>
            <a:graphicFrameLocks noGrp="1"/>
          </p:cNvGraphicFramePr>
          <p:nvPr>
            <p:ph sz="quarter" idx="20"/>
            <p:extLst>
              <p:ext uri="{D42A27DB-BD31-4B8C-83A1-F6EECF244321}">
                <p14:modId xmlns:p14="http://schemas.microsoft.com/office/powerpoint/2010/main" val="3647198425"/>
              </p:ext>
            </p:extLst>
          </p:nvPr>
        </p:nvGraphicFramePr>
        <p:xfrm>
          <a:off x="1161692" y="2060848"/>
          <a:ext cx="3995737" cy="3194050"/>
        </p:xfrm>
        <a:graphic>
          <a:graphicData uri="http://schemas.openxmlformats.org/drawingml/2006/chart">
            <c:chart xmlns:c="http://schemas.openxmlformats.org/drawingml/2006/chart" xmlns:r="http://schemas.openxmlformats.org/officeDocument/2006/relationships" r:id="rId2"/>
          </a:graphicData>
        </a:graphic>
      </p:graphicFrame>
      <p:sp>
        <p:nvSpPr>
          <p:cNvPr id="29" name="TextBox 28"/>
          <p:cNvSpPr txBox="1"/>
          <p:nvPr/>
        </p:nvSpPr>
        <p:spPr>
          <a:xfrm>
            <a:off x="5064455" y="3466953"/>
            <a:ext cx="848309" cy="276999"/>
          </a:xfrm>
          <a:prstGeom prst="rect">
            <a:avLst/>
          </a:prstGeom>
          <a:noFill/>
        </p:spPr>
        <p:txBody>
          <a:bodyPr wrap="none" rtlCol="0">
            <a:spAutoFit/>
          </a:bodyPr>
          <a:lstStyle/>
          <a:p>
            <a:r>
              <a:rPr lang="en-US" sz="1200" dirty="0" smtClean="0"/>
              <a:t>Roadmap</a:t>
            </a:r>
            <a:endParaRPr lang="en-US" sz="1200" dirty="0"/>
          </a:p>
        </p:txBody>
      </p:sp>
      <p:sp>
        <p:nvSpPr>
          <p:cNvPr id="30" name="TextBox 29"/>
          <p:cNvSpPr txBox="1"/>
          <p:nvPr/>
        </p:nvSpPr>
        <p:spPr>
          <a:xfrm>
            <a:off x="2538247" y="5151890"/>
            <a:ext cx="1247457" cy="276999"/>
          </a:xfrm>
          <a:prstGeom prst="rect">
            <a:avLst/>
          </a:prstGeom>
          <a:noFill/>
        </p:spPr>
        <p:txBody>
          <a:bodyPr wrap="none" rtlCol="0">
            <a:spAutoFit/>
          </a:bodyPr>
          <a:lstStyle/>
          <a:p>
            <a:r>
              <a:rPr lang="en-US" sz="1200" dirty="0" smtClean="0"/>
              <a:t>Cost Avoidance</a:t>
            </a:r>
            <a:endParaRPr lang="en-US" sz="1200" dirty="0"/>
          </a:p>
        </p:txBody>
      </p:sp>
      <p:sp>
        <p:nvSpPr>
          <p:cNvPr id="32" name="TextBox 31"/>
          <p:cNvSpPr txBox="1"/>
          <p:nvPr/>
        </p:nvSpPr>
        <p:spPr>
          <a:xfrm>
            <a:off x="267940" y="3460834"/>
            <a:ext cx="1087157" cy="276999"/>
          </a:xfrm>
          <a:prstGeom prst="rect">
            <a:avLst/>
          </a:prstGeom>
          <a:noFill/>
        </p:spPr>
        <p:txBody>
          <a:bodyPr wrap="none" rtlCol="0">
            <a:spAutoFit/>
          </a:bodyPr>
          <a:lstStyle/>
          <a:p>
            <a:r>
              <a:rPr lang="en-US" sz="1200" dirty="0" smtClean="0"/>
              <a:t>No Roadmap</a:t>
            </a:r>
            <a:endParaRPr lang="en-US" sz="1200" dirty="0"/>
          </a:p>
        </p:txBody>
      </p:sp>
      <p:sp>
        <p:nvSpPr>
          <p:cNvPr id="33" name="TextBox 32"/>
          <p:cNvSpPr txBox="1"/>
          <p:nvPr/>
        </p:nvSpPr>
        <p:spPr>
          <a:xfrm>
            <a:off x="2557998" y="1876182"/>
            <a:ext cx="1207958" cy="276999"/>
          </a:xfrm>
          <a:prstGeom prst="rect">
            <a:avLst/>
          </a:prstGeom>
          <a:noFill/>
        </p:spPr>
        <p:txBody>
          <a:bodyPr wrap="none" rtlCol="0">
            <a:spAutoFit/>
          </a:bodyPr>
          <a:lstStyle/>
          <a:p>
            <a:r>
              <a:rPr lang="en-US" sz="1200" dirty="0" smtClean="0"/>
              <a:t>Topline Growth</a:t>
            </a:r>
            <a:endParaRPr lang="en-US" sz="1200" dirty="0"/>
          </a:p>
        </p:txBody>
      </p:sp>
      <p:sp>
        <p:nvSpPr>
          <p:cNvPr id="37" name="TextBox 36"/>
          <p:cNvSpPr txBox="1"/>
          <p:nvPr/>
        </p:nvSpPr>
        <p:spPr>
          <a:xfrm>
            <a:off x="5929929" y="1229224"/>
            <a:ext cx="2845772" cy="5262979"/>
          </a:xfrm>
          <a:prstGeom prst="rect">
            <a:avLst/>
          </a:prstGeom>
          <a:noFill/>
        </p:spPr>
        <p:txBody>
          <a:bodyPr wrap="square" rtlCol="0">
            <a:spAutoFit/>
          </a:bodyPr>
          <a:lstStyle/>
          <a:p>
            <a:pPr algn="l"/>
            <a:r>
              <a:rPr lang="en-CA" sz="1200" b="1" dirty="0"/>
              <a:t>Cost Reduction</a:t>
            </a:r>
            <a:endParaRPr lang="en-US" sz="1200" dirty="0"/>
          </a:p>
          <a:p>
            <a:pPr algn="l"/>
            <a:r>
              <a:rPr lang="en-CA" sz="1200" b="1" dirty="0"/>
              <a:t> </a:t>
            </a:r>
            <a:endParaRPr lang="en-US" sz="1200" dirty="0"/>
          </a:p>
          <a:p>
            <a:pPr algn="l"/>
            <a:r>
              <a:rPr lang="en-CA" sz="1200" dirty="0"/>
              <a:t>There is a significant cost reduction associated with the transition from legacy PBX technology to VoIP telephony. VoIP increases functionality and efficiency to some degree in organizations that deploy it (Sacker et al. 2006). Hybrid and hosted systems also tend to have a lower Total Cost of Ownership than legacy systems under the right conditions</a:t>
            </a:r>
            <a:r>
              <a:rPr lang="en-CA" sz="1200" dirty="0" smtClean="0"/>
              <a:t>. </a:t>
            </a:r>
          </a:p>
          <a:p>
            <a:pPr algn="l"/>
            <a:endParaRPr lang="en-CA" sz="1200" b="1" dirty="0"/>
          </a:p>
          <a:p>
            <a:pPr algn="l"/>
            <a:r>
              <a:rPr lang="en-CA" sz="1200" b="1" dirty="0" smtClean="0"/>
              <a:t>Revenue </a:t>
            </a:r>
            <a:r>
              <a:rPr lang="en-CA" sz="1200" b="1" dirty="0"/>
              <a:t>Growth</a:t>
            </a:r>
            <a:endParaRPr lang="en-US" sz="1200" dirty="0"/>
          </a:p>
          <a:p>
            <a:pPr algn="l"/>
            <a:r>
              <a:rPr lang="en-CA" sz="1200" dirty="0"/>
              <a:t> </a:t>
            </a:r>
            <a:endParaRPr lang="en-US" sz="1200" dirty="0"/>
          </a:p>
          <a:p>
            <a:pPr algn="l"/>
            <a:r>
              <a:rPr lang="en-CA" sz="1200" dirty="0" smtClean="0"/>
              <a:t>Hosted services also make available the </a:t>
            </a:r>
            <a:r>
              <a:rPr lang="en-CA" sz="1200" dirty="0"/>
              <a:t>benefits of Communications-Enabled Business Processes </a:t>
            </a:r>
            <a:r>
              <a:rPr lang="en-CA" sz="1200" dirty="0" smtClean="0"/>
              <a:t>(CEBPs) at </a:t>
            </a:r>
            <a:r>
              <a:rPr lang="en-CA" sz="1200" dirty="0"/>
              <a:t>a fraction of the </a:t>
            </a:r>
            <a:r>
              <a:rPr lang="en-CA" sz="1200" dirty="0" smtClean="0"/>
              <a:t>cost. Whether on-premise or hosted, CEBPs are the most important source of topline growth for your infrastructure.</a:t>
            </a:r>
          </a:p>
          <a:p>
            <a:pPr algn="l"/>
            <a:endParaRPr lang="en-CA" sz="1200" b="1" dirty="0"/>
          </a:p>
          <a:p>
            <a:pPr marL="0" lvl="1" algn="l"/>
            <a:r>
              <a:rPr lang="en-CA" sz="1200" dirty="0" smtClean="0"/>
              <a:t>However, without </a:t>
            </a:r>
            <a:r>
              <a:rPr lang="en-CA" sz="1200" dirty="0"/>
              <a:t>a solid </a:t>
            </a:r>
            <a:r>
              <a:rPr lang="en-CA" sz="1200" dirty="0" smtClean="0"/>
              <a:t>roadmap, </a:t>
            </a:r>
            <a:r>
              <a:rPr lang="en-CA" sz="1200" dirty="0"/>
              <a:t>the benefits of UC and hosted services </a:t>
            </a:r>
            <a:r>
              <a:rPr lang="en-CA" sz="1200" dirty="0" smtClean="0"/>
              <a:t>are less likely to materialize.</a:t>
            </a:r>
            <a:endParaRPr lang="en-CA" sz="1200" dirty="0"/>
          </a:p>
          <a:p>
            <a:pPr algn="l"/>
            <a:endParaRPr lang="en-US" sz="1200" dirty="0"/>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025194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9a768eeb17f773bd3da391427a906cc723f61d"/>
  <p:tag name="ISPRING_RESOURCE_PATHS_HASH_2" val="40825a7ed876a065a6e82d0972b89b833e75c8c"/>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1658</Words>
  <Application>Microsoft Office PowerPoint</Application>
  <PresentationFormat>On-screen Show (4:3)</PresentationFormat>
  <Paragraphs>177</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vt:lpstr>
      <vt:lpstr>Open Sans</vt:lpstr>
      <vt:lpstr>Wingdings</vt:lpstr>
      <vt:lpstr>Office Theme</vt:lpstr>
      <vt:lpstr>PowerPoint Presentation</vt:lpstr>
      <vt:lpstr>Introduction</vt:lpstr>
      <vt:lpstr>Executive Summary</vt:lpstr>
      <vt:lpstr>Think about your telephony and UC infrastructure strategically to unlock its business value</vt:lpstr>
      <vt:lpstr>Invest in a sound implementation plan to maximize the return on your infrastructure investment</vt:lpstr>
      <vt:lpstr>Guided Implementation points in the telephony and UC infrastructure project</vt:lpstr>
      <vt:lpstr>PowerPoint Presentation</vt:lpstr>
      <vt:lpstr>Use Info-Tech’s Business Case Template to estimate the projected ROI</vt:lpstr>
      <vt:lpstr>Mitigate the risk of a failed implementation with a clear roadmap</vt:lpstr>
      <vt:lpstr>Establish your objectives to define the plan of action</vt:lpstr>
      <vt:lpstr>Share essential background information to set the context</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2014-02-04T18:37:09Z</dcterms:created>
  <dcterms:modified xsi:type="dcterms:W3CDTF">2014-02-04T18:46:45Z</dcterms:modified>
  <cp:contentStatus/>
</cp:coreProperties>
</file>