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4"/>
  </p:notesMasterIdLst>
  <p:handoutMasterIdLst>
    <p:handoutMasterId r:id="rId15"/>
  </p:handoutMasterIdLst>
  <p:sldIdLst>
    <p:sldId id="468" r:id="rId2"/>
    <p:sldId id="469" r:id="rId3"/>
    <p:sldId id="470" r:id="rId4"/>
    <p:sldId id="471" r:id="rId5"/>
    <p:sldId id="472" r:id="rId6"/>
    <p:sldId id="473" r:id="rId7"/>
    <p:sldId id="474" r:id="rId8"/>
    <p:sldId id="475" r:id="rId9"/>
    <p:sldId id="476" r:id="rId10"/>
    <p:sldId id="480" r:id="rId11"/>
    <p:sldId id="481" r:id="rId12"/>
    <p:sldId id="482" r:id="rId13"/>
  </p:sldIdLst>
  <p:sldSz cx="9144000" cy="6858000" type="screen4x3"/>
  <p:notesSz cx="6858000" cy="9144000"/>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142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27"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77709"/>
    <a:srgbClr val="CECECE"/>
    <a:srgbClr val="ADB7C3"/>
    <a:srgbClr val="243F54"/>
    <a:srgbClr val="7FAC85"/>
    <a:srgbClr val="D17D08"/>
    <a:srgbClr val="998F57"/>
    <a:srgbClr val="7B7B7B"/>
    <a:srgbClr val="5D5936"/>
    <a:srgbClr val="2576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476" autoAdjust="0"/>
  </p:normalViewPr>
  <p:slideViewPr>
    <p:cSldViewPr snapToObjects="1">
      <p:cViewPr varScale="1">
        <p:scale>
          <a:sx n="122" d="100"/>
          <a:sy n="122" d="100"/>
        </p:scale>
        <p:origin x="2064" y="96"/>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69" d="100"/>
          <a:sy n="69" d="100"/>
        </p:scale>
        <p:origin x="-2484" y="-114"/>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17/01/2014</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p14="http://schemas.microsoft.com/office/powerpoint/2010/main" val="9991067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p14="http://schemas.microsoft.com/office/powerpoint/2010/main" val="5908530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extLst>
      <p:ext uri="{BB962C8B-B14F-4D97-AF65-F5344CB8AC3E}">
        <p14:creationId xmlns:p14="http://schemas.microsoft.com/office/powerpoint/2010/main" val="2012995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extLst>
      <p:ext uri="{BB962C8B-B14F-4D97-AF65-F5344CB8AC3E}">
        <p14:creationId xmlns:p14="http://schemas.microsoft.com/office/powerpoint/2010/main" val="1631401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extLst>
      <p:ext uri="{BB962C8B-B14F-4D97-AF65-F5344CB8AC3E}">
        <p14:creationId xmlns:p14="http://schemas.microsoft.com/office/powerpoint/2010/main" val="2677104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extLst>
      <p:ext uri="{BB962C8B-B14F-4D97-AF65-F5344CB8AC3E}">
        <p14:creationId xmlns:p14="http://schemas.microsoft.com/office/powerpoint/2010/main" val="667942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extLst>
      <p:ext uri="{BB962C8B-B14F-4D97-AF65-F5344CB8AC3E}">
        <p14:creationId xmlns:p14="http://schemas.microsoft.com/office/powerpoint/2010/main" val="37565482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7" name="Rectangle 26"/>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1997-2014</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grpSp>
        <p:nvGrpSpPr>
          <p:cNvPr id="25" name="Group 24"/>
          <p:cNvGrpSpPr/>
          <p:nvPr userDrawn="1"/>
        </p:nvGrpSpPr>
        <p:grpSpPr>
          <a:xfrm>
            <a:off x="126173" y="-34351"/>
            <a:ext cx="8873303" cy="3832009"/>
            <a:chOff x="126681" y="-16351"/>
            <a:chExt cx="8873303" cy="3832009"/>
          </a:xfrm>
        </p:grpSpPr>
        <p:cxnSp>
          <p:nvCxnSpPr>
            <p:cNvPr id="19" name="Straight Arrow Connector 18"/>
            <p:cNvCxnSpPr/>
            <p:nvPr userDrawn="1"/>
          </p:nvCxnSpPr>
          <p:spPr>
            <a:xfrm rot="5400000">
              <a:off x="-70169" y="3617221"/>
              <a:ext cx="395287" cy="1588"/>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userDrawn="1"/>
          </p:nvSpPr>
          <p:spPr>
            <a:xfrm>
              <a:off x="8460432" y="-16351"/>
              <a:ext cx="539552" cy="276999"/>
            </a:xfrm>
            <a:prstGeom prst="rect">
              <a:avLst/>
            </a:prstGeom>
            <a:noFill/>
          </p:spPr>
          <p:txBody>
            <a:bodyPr wrap="square" rtlCol="0">
              <a:spAutoFit/>
            </a:bodyPr>
            <a:lstStyle/>
            <a:p>
              <a:r>
                <a:rPr lang="en-CA" sz="1200" b="0" dirty="0" smtClean="0">
                  <a:solidFill>
                    <a:schemeClr val="bg1"/>
                  </a:solidFill>
                </a:rPr>
                <a:t>V3.1</a:t>
              </a:r>
              <a:endParaRPr lang="en-CA" sz="1200" b="0" dirty="0">
                <a:solidFill>
                  <a:schemeClr val="bg1"/>
                </a:solidFill>
              </a:endParaRPr>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a:t>
            </a:r>
            <a:r>
              <a:rPr lang="en-CA" sz="1000" baseline="0" dirty="0" smtClean="0"/>
              <a:t> Research Group</a:t>
            </a:r>
            <a:endParaRPr lang="en-CA" sz="1000" dirty="0"/>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714" r:id="rId15"/>
    <p:sldLayoutId id="2147483694" r:id="rId16"/>
    <p:sldLayoutId id="2147483702" r:id="rId17"/>
    <p:sldLayoutId id="2147483704" r:id="rId18"/>
    <p:sldLayoutId id="2147483705" r:id="rId19"/>
    <p:sldLayoutId id="2147483706" r:id="rId20"/>
    <p:sldLayoutId id="2147483707" r:id="rId21"/>
    <p:sldLayoutId id="2147483708" r:id="rId22"/>
    <p:sldLayoutId id="2147483709" r:id="rId23"/>
    <p:sldLayoutId id="2147483710" r:id="rId24"/>
    <p:sldLayoutId id="2147483711" r:id="rId25"/>
    <p:sldLayoutId id="2147483712" r:id="rId26"/>
    <p:sldLayoutId id="2147483713" r:id="rId27"/>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reduce-churn-and-improve-an-existing-software-development-practice?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mailto:GuidedImplementations@InfoTech.com?subject=Reduce%20Churn%20and%20Improve%20an%20Existing%20Software%20Development%20Practice%20-%20GI%20-%20Intro" TargetMode="Externa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www.infotech.com/research/ss/reduce-churn-and-improve-an-existing-software-development-practice?utm_source=SS_Sample&amp;utm_medium=Collateral&amp;utm_campaign=Collateral"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www.infotech.com/research/ss/reduce-churn-and-improve-an-existing-software-development-practice?utm_source=SS_Sample&amp;utm_medium=Collateral&amp;utm_campaign=Collatera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research/ss/reduce-churn-and-improve-an-existing-software-development-practice?utm_source=SS_Sample&amp;utm_medium=Collateral&amp;utm_campaign=Collateral" TargetMode="External"/><Relationship Id="rId7" Type="http://schemas.openxmlformats.org/officeDocument/2006/relationships/image" Target="../media/image6.png"/><Relationship Id="rId2" Type="http://schemas.openxmlformats.org/officeDocument/2006/relationships/hyperlink" Target="http://www.infotech.com/" TargetMode="Externa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17.png"/><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reduce-churn-and-improve-an-existing-software-development-practice?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ss/reduce-churn-and-improve-an-existing-software-development-practice?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www.infotech.com/research/ss/reduce-churn-and-improve-an-existing-software-development-practice?utm_source=SS_Sample&amp;utm_medium=Collateral&amp;utm_campaign=Collatera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infotech.com/research/ss/reduce-churn-and-improve-an-existing-software-development-practice?utm_source=SS_Sample&amp;utm_medium=Collateral&amp;utm_campaign=Collateral" TargetMode="External"/><Relationship Id="rId2" Type="http://schemas.openxmlformats.org/officeDocument/2006/relationships/image" Target="../media/image8.wmf"/><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www.infotech.com/research/ss/reduce-churn-and-improve-an-existing-software-development-practice?utm_source=SS_Sample&amp;utm_medium=Collateral&amp;utm_campaign=Collatera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infotech.com/research/ss/reduce-churn-and-improve-an-existing-software-development-practice?utm_source=SS_Sample&amp;utm_medium=Collateral&amp;utm_campaign=Collateral" TargetMode="External"/><Relationship Id="rId1" Type="http://schemas.openxmlformats.org/officeDocument/2006/relationships/slideLayout" Target="../slideLayouts/slideLayout11.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1.JPG"/><Relationship Id="rId7" Type="http://schemas.openxmlformats.org/officeDocument/2006/relationships/image" Target="../media/image5.png"/><Relationship Id="rId2" Type="http://schemas.openxmlformats.org/officeDocument/2006/relationships/hyperlink" Target="http://www.infotech.com/research/artifact-value-model" TargetMode="External"/><Relationship Id="rId1" Type="http://schemas.openxmlformats.org/officeDocument/2006/relationships/slideLayout" Target="../slideLayouts/slideLayout4.xml"/><Relationship Id="rId6" Type="http://schemas.openxmlformats.org/officeDocument/2006/relationships/hyperlink" Target="http://www.infotech.com/research/ss/reduce-churn-and-improve-an-existing-software-development-practice?utm_source=SS_Sample&amp;utm_medium=Collateral&amp;utm_campaign=Collateral" TargetMode="External"/><Relationship Id="rId5" Type="http://schemas.openxmlformats.org/officeDocument/2006/relationships/image" Target="../media/image13.jpeg"/><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tags" Target="../tags/tag19.xml"/><Relationship Id="rId3" Type="http://schemas.openxmlformats.org/officeDocument/2006/relationships/tags" Target="../tags/tag4.xml"/><Relationship Id="rId21" Type="http://schemas.openxmlformats.org/officeDocument/2006/relationships/hyperlink" Target="http://www.infotech.com/research/ss/reduce-churn-and-improve-an-existing-software-development-practice?utm_source=SS_Sample&amp;utm_medium=Collateral&amp;utm_campaign=Collateral" TargetMode="Externa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tags" Target="../tags/tag16.xml"/><Relationship Id="rId23" Type="http://schemas.openxmlformats.org/officeDocument/2006/relationships/image" Target="../media/image6.png"/><Relationship Id="rId10" Type="http://schemas.openxmlformats.org/officeDocument/2006/relationships/tags" Target="../tags/tag11.xml"/><Relationship Id="rId19" Type="http://schemas.openxmlformats.org/officeDocument/2006/relationships/tags" Target="../tags/tag20.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a:xfrm>
            <a:off x="774700" y="2780928"/>
            <a:ext cx="7454900" cy="655267"/>
          </a:xfrm>
        </p:spPr>
        <p:txBody>
          <a:bodyPr/>
          <a:lstStyle/>
          <a:p>
            <a:pPr lvl="0"/>
            <a:r>
              <a:rPr lang="en-CA" dirty="0" smtClean="0"/>
              <a:t>Reduce Churn </a:t>
            </a:r>
            <a:r>
              <a:rPr lang="en-CA" dirty="0"/>
              <a:t>and Improve </a:t>
            </a:r>
            <a:r>
              <a:rPr lang="en-CA" dirty="0" smtClean="0"/>
              <a:t>an Existing </a:t>
            </a:r>
            <a:r>
              <a:rPr lang="en-CA" dirty="0"/>
              <a:t>Software Development Practice</a:t>
            </a:r>
            <a:endParaRPr lang="en-US" dirty="0"/>
          </a:p>
        </p:txBody>
      </p:sp>
      <p:sp>
        <p:nvSpPr>
          <p:cNvPr id="8" name="Text Placeholder 7"/>
          <p:cNvSpPr>
            <a:spLocks noGrp="1"/>
          </p:cNvSpPr>
          <p:nvPr>
            <p:ph type="body" sz="quarter" idx="16"/>
          </p:nvPr>
        </p:nvSpPr>
        <p:spPr/>
        <p:txBody>
          <a:bodyPr/>
          <a:lstStyle/>
          <a:p>
            <a:r>
              <a:rPr lang="en-CA" dirty="0" smtClean="0"/>
              <a:t>Focus on maximizing value when creating artifacts for the software development life cycle.</a:t>
            </a:r>
            <a:endParaRPr lang="en-CA" dirty="0"/>
          </a:p>
        </p:txBody>
      </p:sp>
      <p:pic>
        <p:nvPicPr>
          <p:cNvPr id="4" name="Picture 3"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5" name="Group 4"/>
          <p:cNvGrpSpPr/>
          <p:nvPr/>
        </p:nvGrpSpPr>
        <p:grpSpPr>
          <a:xfrm>
            <a:off x="0" y="6266557"/>
            <a:ext cx="9144000" cy="591443"/>
            <a:chOff x="0" y="6266557"/>
            <a:chExt cx="9144000" cy="591443"/>
          </a:xfrm>
        </p:grpSpPr>
        <p:sp>
          <p:nvSpPr>
            <p:cNvPr id="6" name="Rectangle 5"/>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1997 - 2014 Info-Tech Research Group</a:t>
              </a:r>
              <a:endParaRPr lang="en-CA" sz="800" dirty="0">
                <a:solidFill>
                  <a:schemeClr val="bg1">
                    <a:lumMod val="65000"/>
                  </a:schemeClr>
                </a:solidFill>
              </a:endParaRPr>
            </a:p>
          </p:txBody>
        </p:sp>
        <p:sp>
          <p:nvSpPr>
            <p:cNvPr id="9" name="Rectangle 8"/>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0" name="Picture 9"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spTree>
    <p:extLst>
      <p:ext uri="{BB962C8B-B14F-4D97-AF65-F5344CB8AC3E}">
        <p14:creationId xmlns:p14="http://schemas.microsoft.com/office/powerpoint/2010/main" val="37287420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Guided Implementation Points in the Artifact Maintenance project</a:t>
            </a:r>
            <a:endParaRPr lang="en-US" dirty="0"/>
          </a:p>
        </p:txBody>
      </p:sp>
      <p:sp>
        <p:nvSpPr>
          <p:cNvPr id="4" name="Text Placeholder 3"/>
          <p:cNvSpPr>
            <a:spLocks noGrp="1"/>
          </p:cNvSpPr>
          <p:nvPr>
            <p:ph type="body" sz="quarter" idx="16"/>
          </p:nvPr>
        </p:nvSpPr>
        <p:spPr>
          <a:xfrm>
            <a:off x="244696" y="1196752"/>
            <a:ext cx="8627997" cy="792088"/>
          </a:xfrm>
        </p:spPr>
        <p:txBody>
          <a:bodyPr/>
          <a:lstStyle/>
          <a:p>
            <a:pPr marL="0" indent="0">
              <a:buNone/>
            </a:pPr>
            <a:r>
              <a:rPr lang="en-CA" sz="1400" b="1" dirty="0">
                <a:cs typeface="Open Sans"/>
              </a:rPr>
              <a:t>Book a Guided Implementation Today:</a:t>
            </a:r>
            <a:r>
              <a:rPr lang="en-CA" sz="1400" dirty="0">
                <a:cs typeface="Open Sans"/>
              </a:rPr>
              <a:t> Info-Tech is just a phone call away and can assist you with your project. Our expert </a:t>
            </a:r>
            <a:r>
              <a:rPr lang="en-CA" sz="1400" dirty="0" smtClean="0">
                <a:cs typeface="Open Sans"/>
              </a:rPr>
              <a:t>Analysts </a:t>
            </a:r>
            <a:r>
              <a:rPr lang="en-CA" sz="1400" dirty="0">
                <a:cs typeface="Open Sans"/>
              </a:rPr>
              <a:t>can guide you to successful project </a:t>
            </a:r>
            <a:r>
              <a:rPr lang="en-CA" sz="1400" dirty="0" smtClean="0">
                <a:cs typeface="Open Sans"/>
              </a:rPr>
              <a:t>completion.</a:t>
            </a:r>
          </a:p>
          <a:p>
            <a:pPr marL="0" indent="0">
              <a:buNone/>
            </a:pPr>
            <a:r>
              <a:rPr lang="en-CA" sz="1400" i="1" dirty="0" smtClean="0">
                <a:cs typeface="Open Sans"/>
              </a:rPr>
              <a:t>Here </a:t>
            </a:r>
            <a:r>
              <a:rPr lang="en-CA" sz="1400" i="1" dirty="0">
                <a:cs typeface="Open Sans"/>
              </a:rPr>
              <a:t>are the suggested Guided Implementation points in the </a:t>
            </a:r>
            <a:r>
              <a:rPr lang="en-CA" sz="1400" i="1" dirty="0" smtClean="0">
                <a:cs typeface="Open Sans"/>
              </a:rPr>
              <a:t>Artifact Maintenance </a:t>
            </a:r>
            <a:r>
              <a:rPr lang="en-CA" sz="1400" i="1" dirty="0">
                <a:cs typeface="Open Sans"/>
              </a:rPr>
              <a:t>project</a:t>
            </a:r>
            <a:r>
              <a:rPr lang="en-CA" sz="1400" i="1" dirty="0" smtClean="0">
                <a:cs typeface="Open Sans"/>
              </a:rPr>
              <a:t>:</a:t>
            </a:r>
            <a:endParaRPr lang="en-US" sz="1400" i="1" dirty="0">
              <a:cs typeface="Open Sans"/>
            </a:endParaRPr>
          </a:p>
        </p:txBody>
      </p:sp>
      <p:graphicFrame>
        <p:nvGraphicFramePr>
          <p:cNvPr id="5" name="Table 4"/>
          <p:cNvGraphicFramePr>
            <a:graphicFrameLocks noGrp="1"/>
          </p:cNvGraphicFramePr>
          <p:nvPr>
            <p:extLst/>
          </p:nvPr>
        </p:nvGraphicFramePr>
        <p:xfrm>
          <a:off x="244696" y="1775451"/>
          <a:ext cx="6357167" cy="4209832"/>
        </p:xfrm>
        <a:graphic>
          <a:graphicData uri="http://schemas.openxmlformats.org/drawingml/2006/table">
            <a:tbl>
              <a:tblPr bandRow="1">
                <a:tableStyleId>{2D5ABB26-0587-4C30-8999-92F81FD0307C}</a:tableStyleId>
              </a:tblPr>
              <a:tblGrid>
                <a:gridCol w="6357167"/>
              </a:tblGrid>
              <a:tr h="207369">
                <a:tc>
                  <a:txBody>
                    <a:bodyPr/>
                    <a:lstStyle/>
                    <a:p>
                      <a:pPr marL="0" marR="0" lvl="0" indent="0" algn="l" defTabSz="914400" rtl="0" eaLnBrk="0" fontAlgn="base" latinLnBrk="0" hangingPunct="0">
                        <a:lnSpc>
                          <a:spcPct val="100000"/>
                        </a:lnSpc>
                        <a:spcBef>
                          <a:spcPct val="20000"/>
                        </a:spcBef>
                        <a:spcAft>
                          <a:spcPct val="0"/>
                        </a:spcAft>
                        <a:buClr>
                          <a:srgbClr val="333333"/>
                        </a:buClr>
                        <a:buSzPct val="120000"/>
                        <a:buFontTx/>
                        <a:buNone/>
                        <a:tabLst/>
                        <a:defRPr/>
                      </a:pPr>
                      <a:endParaRPr kumimoji="0" lang="en-US" sz="700" b="1" i="0" u="none" strike="noStrike" kern="1200" cap="none" spc="0" normalizeH="0" baseline="0" noProof="0" dirty="0" smtClean="0">
                        <a:ln>
                          <a:noFill/>
                        </a:ln>
                        <a:solidFill>
                          <a:srgbClr val="333333"/>
                        </a:solidFill>
                        <a:effectLst/>
                        <a:uLnTx/>
                        <a:uFillTx/>
                        <a:latin typeface="Open Sans"/>
                        <a:cs typeface="Open Sans"/>
                      </a:endParaRPr>
                    </a:p>
                  </a:txBody>
                  <a:tcPr marL="68580" marR="68580" marT="34290" marB="34290" anchor="ctr"/>
                </a:tc>
              </a:tr>
              <a:tr h="279497">
                <a:tc>
                  <a:txBody>
                    <a:bodyPr/>
                    <a:lstStyle/>
                    <a:p>
                      <a:pPr algn="l"/>
                      <a:r>
                        <a:rPr lang="en-US" sz="1200" b="1" dirty="0" smtClean="0">
                          <a:solidFill>
                            <a:srgbClr val="ED7D31"/>
                          </a:solidFill>
                          <a:latin typeface="Open Sans"/>
                          <a:cs typeface="Open Sans"/>
                        </a:rPr>
                        <a:t>Section 2:</a:t>
                      </a:r>
                      <a:r>
                        <a:rPr lang="en-US" sz="1200" b="1" dirty="0" smtClean="0">
                          <a:solidFill>
                            <a:schemeClr val="accent4">
                              <a:lumMod val="40000"/>
                              <a:lumOff val="60000"/>
                            </a:schemeClr>
                          </a:solidFill>
                          <a:latin typeface="Open Sans"/>
                          <a:cs typeface="Open Sans"/>
                        </a:rPr>
                        <a:t> </a:t>
                      </a:r>
                      <a:r>
                        <a:rPr lang="en-US" sz="1200" b="1" dirty="0" smtClean="0">
                          <a:solidFill>
                            <a:schemeClr val="tx1"/>
                          </a:solidFill>
                          <a:latin typeface="Open Sans"/>
                          <a:cs typeface="Open Sans"/>
                        </a:rPr>
                        <a:t>Assess your artifacts</a:t>
                      </a:r>
                      <a:endParaRPr lang="en-US" sz="1000" b="1" dirty="0" smtClean="0">
                        <a:solidFill>
                          <a:schemeClr val="tx1"/>
                        </a:solidFill>
                        <a:latin typeface="Open Sans"/>
                        <a:cs typeface="Open Sans"/>
                      </a:endParaRPr>
                    </a:p>
                  </a:txBody>
                  <a:tcPr marL="68580" marR="68580" marT="34290" marB="34290">
                    <a:solidFill>
                      <a:schemeClr val="bg1">
                        <a:lumMod val="95000"/>
                      </a:schemeClr>
                    </a:solidFill>
                  </a:tcPr>
                </a:tc>
              </a:tr>
              <a:tr h="681994">
                <a:tc>
                  <a:txBody>
                    <a:bodyPr/>
                    <a:lstStyle/>
                    <a:p>
                      <a:pPr marL="0" lvl="1" algn="l"/>
                      <a:r>
                        <a:rPr lang="en-US" sz="1200" b="0" dirty="0" smtClean="0">
                          <a:solidFill>
                            <a:schemeClr val="tx1"/>
                          </a:solidFill>
                        </a:rPr>
                        <a:t>Get off to a productive start: </a:t>
                      </a:r>
                      <a:r>
                        <a:rPr lang="en-US" sz="1200" dirty="0" smtClean="0">
                          <a:solidFill>
                            <a:schemeClr val="tx1"/>
                          </a:solidFill>
                        </a:rPr>
                        <a:t>Perform an initial assessment of pain points in your current app dev process</a:t>
                      </a:r>
                      <a:r>
                        <a:rPr lang="en-US" sz="1200" baseline="0" dirty="0" smtClean="0">
                          <a:solidFill>
                            <a:schemeClr val="tx1"/>
                          </a:solidFill>
                        </a:rPr>
                        <a:t> and identify artifacts driving these pains.</a:t>
                      </a:r>
                      <a:r>
                        <a:rPr lang="en-US" sz="1200" dirty="0" smtClean="0">
                          <a:solidFill>
                            <a:schemeClr val="tx1"/>
                          </a:solidFill>
                        </a:rPr>
                        <a:t> Calculate the technical debt</a:t>
                      </a:r>
                      <a:r>
                        <a:rPr lang="en-US" sz="1200" baseline="0" dirty="0" smtClean="0">
                          <a:solidFill>
                            <a:schemeClr val="tx1"/>
                          </a:solidFill>
                        </a:rPr>
                        <a:t> and determine the most appropriate action.</a:t>
                      </a:r>
                      <a:endParaRPr lang="en-US" sz="1200" dirty="0" smtClean="0">
                        <a:solidFill>
                          <a:schemeClr val="tx1"/>
                        </a:solidFill>
                      </a:endParaRPr>
                    </a:p>
                  </a:txBody>
                  <a:tcPr marL="68580" marR="68580" marT="34290" marB="34290"/>
                </a:tc>
              </a:tr>
              <a:tr h="279497">
                <a:tc>
                  <a:txBody>
                    <a:bodyPr/>
                    <a:lstStyle/>
                    <a:p>
                      <a:pPr algn="l"/>
                      <a:r>
                        <a:rPr lang="en-US" sz="1200" b="1" dirty="0" smtClean="0">
                          <a:solidFill>
                            <a:srgbClr val="ED7D31"/>
                          </a:solidFill>
                          <a:latin typeface="Open Sans"/>
                          <a:cs typeface="Open Sans"/>
                        </a:rPr>
                        <a:t>Section 3:</a:t>
                      </a:r>
                      <a:r>
                        <a:rPr lang="en-US" sz="1200" b="1" dirty="0" smtClean="0">
                          <a:solidFill>
                            <a:schemeClr val="accent4">
                              <a:lumMod val="40000"/>
                              <a:lumOff val="60000"/>
                            </a:schemeClr>
                          </a:solidFill>
                          <a:latin typeface="Open Sans"/>
                          <a:cs typeface="Open Sans"/>
                        </a:rPr>
                        <a:t> </a:t>
                      </a:r>
                      <a:r>
                        <a:rPr lang="en-US" sz="1200" b="1" dirty="0" smtClean="0">
                          <a:solidFill>
                            <a:schemeClr val="tx1"/>
                          </a:solidFill>
                          <a:latin typeface="Open Sans"/>
                          <a:cs typeface="Open Sans"/>
                        </a:rPr>
                        <a:t>Select the techniques</a:t>
                      </a:r>
                      <a:endParaRPr lang="en-US" sz="1000" b="1" dirty="0" smtClean="0">
                        <a:solidFill>
                          <a:schemeClr val="tx1"/>
                        </a:solidFill>
                        <a:latin typeface="Open Sans"/>
                        <a:cs typeface="Open Sans"/>
                      </a:endParaRPr>
                    </a:p>
                  </a:txBody>
                  <a:tcPr marL="68580" marR="68580" marT="34290" marB="34290">
                    <a:solidFill>
                      <a:schemeClr val="bg1">
                        <a:lumMod val="95000"/>
                      </a:schemeClr>
                    </a:solidFill>
                  </a:tcPr>
                </a:tc>
              </a:tr>
              <a:tr h="681994">
                <a:tc>
                  <a:txBody>
                    <a:bodyPr/>
                    <a:lstStyle/>
                    <a:p>
                      <a:pPr algn="l">
                        <a:spcBef>
                          <a:spcPts val="400"/>
                        </a:spcBef>
                      </a:pPr>
                      <a:r>
                        <a:rPr lang="en-US" sz="1200" b="0" dirty="0" smtClean="0">
                          <a:solidFill>
                            <a:schemeClr val="tx1"/>
                          </a:solidFill>
                        </a:rPr>
                        <a:t>Determine the best fit techniques: Review</a:t>
                      </a:r>
                      <a:r>
                        <a:rPr lang="en-US" sz="1200" b="0" baseline="0" dirty="0" smtClean="0">
                          <a:solidFill>
                            <a:schemeClr val="tx1"/>
                          </a:solidFill>
                        </a:rPr>
                        <a:t> commonly used techniques, evaluate the fit and cost of each proposed technique and assess its impact on your people, process, and technology.</a:t>
                      </a:r>
                      <a:endParaRPr lang="en-US" sz="1200" b="0" dirty="0" smtClean="0">
                        <a:solidFill>
                          <a:schemeClr val="tx1"/>
                        </a:solidFill>
                      </a:endParaRPr>
                    </a:p>
                  </a:txBody>
                  <a:tcPr marL="68580" marR="68580" marT="34290" marB="34290"/>
                </a:tc>
              </a:tr>
              <a:tr h="279497">
                <a:tc>
                  <a:txBody>
                    <a:bodyPr/>
                    <a:lstStyle/>
                    <a:p>
                      <a:pPr algn="l"/>
                      <a:r>
                        <a:rPr lang="en-US" sz="1200" b="1" dirty="0" smtClean="0">
                          <a:solidFill>
                            <a:srgbClr val="ED7D31"/>
                          </a:solidFill>
                          <a:latin typeface="Open Sans"/>
                          <a:cs typeface="Open Sans"/>
                        </a:rPr>
                        <a:t>Section 4: </a:t>
                      </a:r>
                      <a:r>
                        <a:rPr lang="en-US" sz="1200" b="1" dirty="0" smtClean="0">
                          <a:solidFill>
                            <a:schemeClr val="tx1"/>
                          </a:solidFill>
                          <a:latin typeface="Open Sans"/>
                          <a:cs typeface="Open Sans"/>
                        </a:rPr>
                        <a:t>Rollout the</a:t>
                      </a:r>
                      <a:r>
                        <a:rPr lang="en-US" sz="1200" b="1" baseline="0" dirty="0" smtClean="0">
                          <a:solidFill>
                            <a:schemeClr val="tx1"/>
                          </a:solidFill>
                          <a:latin typeface="Open Sans"/>
                          <a:cs typeface="Open Sans"/>
                        </a:rPr>
                        <a:t> process</a:t>
                      </a:r>
                      <a:endParaRPr lang="en-US" sz="1000" b="1" dirty="0" smtClean="0">
                        <a:solidFill>
                          <a:schemeClr val="tx1"/>
                        </a:solidFill>
                        <a:latin typeface="Open Sans"/>
                        <a:cs typeface="Open Sans"/>
                      </a:endParaRPr>
                    </a:p>
                  </a:txBody>
                  <a:tcPr marL="68580" marR="68580" marT="34290" marB="34290">
                    <a:solidFill>
                      <a:schemeClr val="bg1">
                        <a:lumMod val="95000"/>
                      </a:schemeClr>
                    </a:solidFill>
                  </a:tcPr>
                </a:tc>
              </a:tr>
              <a:tr h="681994">
                <a:tc>
                  <a:txBody>
                    <a:bodyPr/>
                    <a:lstStyle/>
                    <a:p>
                      <a:pPr algn="l">
                        <a:spcBef>
                          <a:spcPts val="400"/>
                        </a:spcBef>
                      </a:pPr>
                      <a:r>
                        <a:rPr lang="en-US" sz="1200" b="0" dirty="0" smtClean="0">
                          <a:solidFill>
                            <a:schemeClr val="tx1"/>
                          </a:solidFill>
                        </a:rPr>
                        <a:t>Begin</a:t>
                      </a:r>
                      <a:r>
                        <a:rPr lang="en-US" sz="1200" b="0" baseline="0" dirty="0" smtClean="0">
                          <a:solidFill>
                            <a:schemeClr val="tx1"/>
                          </a:solidFill>
                        </a:rPr>
                        <a:t> to execute your selected techniques</a:t>
                      </a:r>
                      <a:r>
                        <a:rPr lang="en-US" sz="1200" b="0" dirty="0" smtClean="0">
                          <a:solidFill>
                            <a:schemeClr val="tx1"/>
                          </a:solidFill>
                        </a:rPr>
                        <a:t>: Review your organization’s prioritization criteria and apply</a:t>
                      </a:r>
                      <a:r>
                        <a:rPr lang="en-US" sz="1200" b="0" baseline="0" dirty="0" smtClean="0">
                          <a:solidFill>
                            <a:schemeClr val="tx1"/>
                          </a:solidFill>
                        </a:rPr>
                        <a:t> it to your app dev process. Identify dependencies among activities in this portfolio as well as those in the IT department. Prepare necessary updates to stakeholders.</a:t>
                      </a:r>
                      <a:endParaRPr lang="en-US" sz="1200" b="0" dirty="0" smtClean="0">
                        <a:solidFill>
                          <a:schemeClr val="tx1"/>
                        </a:solidFill>
                      </a:endParaRPr>
                    </a:p>
                  </a:txBody>
                  <a:tcPr marL="68580" marR="68580" marT="34290" marB="34290"/>
                </a:tc>
              </a:tr>
              <a:tr h="2794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ED7D31"/>
                          </a:solidFill>
                          <a:latin typeface="Open Sans"/>
                          <a:cs typeface="Open Sans"/>
                        </a:rPr>
                        <a:t>Section 5:</a:t>
                      </a:r>
                      <a:r>
                        <a:rPr lang="en-US" sz="1200" b="1" dirty="0" smtClean="0">
                          <a:solidFill>
                            <a:schemeClr val="accent4">
                              <a:lumMod val="40000"/>
                              <a:lumOff val="60000"/>
                            </a:schemeClr>
                          </a:solidFill>
                          <a:latin typeface="Open Sans"/>
                          <a:cs typeface="Open Sans"/>
                        </a:rPr>
                        <a:t> </a:t>
                      </a:r>
                      <a:r>
                        <a:rPr lang="en-US" sz="1200" b="1" dirty="0" smtClean="0">
                          <a:solidFill>
                            <a:schemeClr val="tx1"/>
                          </a:solidFill>
                          <a:latin typeface="Open Sans"/>
                          <a:cs typeface="Open Sans"/>
                        </a:rPr>
                        <a:t>Monitor the process</a:t>
                      </a:r>
                    </a:p>
                  </a:txBody>
                  <a:tcPr marL="68580" marR="68580" marT="34290" marB="34290">
                    <a:solidFill>
                      <a:schemeClr val="bg1">
                        <a:lumMod val="95000"/>
                      </a:schemeClr>
                    </a:solidFill>
                  </a:tcPr>
                </a:tc>
              </a:tr>
              <a:tr h="8384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Establish</a:t>
                      </a:r>
                      <a:r>
                        <a:rPr lang="en-US" sz="1200" b="0" baseline="0" dirty="0" smtClean="0">
                          <a:solidFill>
                            <a:schemeClr val="tx1"/>
                          </a:solidFill>
                        </a:rPr>
                        <a:t> metrics and ensure business alignment</a:t>
                      </a:r>
                      <a:r>
                        <a:rPr lang="en-US" sz="1200" b="0" dirty="0" smtClean="0">
                          <a:solidFill>
                            <a:schemeClr val="tx1"/>
                          </a:solidFill>
                        </a:rPr>
                        <a:t>:</a:t>
                      </a:r>
                      <a:r>
                        <a:rPr lang="en-US" sz="1200" b="0" baseline="0" dirty="0" smtClean="0">
                          <a:solidFill>
                            <a:schemeClr val="tx1"/>
                          </a:solidFill>
                        </a:rPr>
                        <a:t> Review the rollout of your process and document any unexpected impacts and cost. Verify the execution does not steer away from business objectives. Discuss the next steps.</a:t>
                      </a:r>
                      <a:endParaRPr lang="en-US" sz="1000" dirty="0" smtClean="0">
                        <a:solidFill>
                          <a:schemeClr val="tx1"/>
                        </a:solidFill>
                        <a:latin typeface="Open Sans"/>
                        <a:cs typeface="Open Sans"/>
                      </a:endParaRPr>
                    </a:p>
                  </a:txBody>
                  <a:tcPr marL="68580" marR="68580" marT="34290" marB="34290"/>
                </a:tc>
              </a:tr>
            </a:tbl>
          </a:graphicData>
        </a:graphic>
      </p:graphicFrame>
      <p:sp>
        <p:nvSpPr>
          <p:cNvPr id="6" name="TextBox 5"/>
          <p:cNvSpPr txBox="1"/>
          <p:nvPr/>
        </p:nvSpPr>
        <p:spPr>
          <a:xfrm>
            <a:off x="251520" y="6057292"/>
            <a:ext cx="8621173" cy="492443"/>
          </a:xfrm>
          <a:prstGeom prst="rect">
            <a:avLst/>
          </a:prstGeom>
          <a:noFill/>
        </p:spPr>
        <p:txBody>
          <a:bodyPr wrap="square" rtlCol="0">
            <a:spAutoFit/>
          </a:bodyPr>
          <a:lstStyle/>
          <a:p>
            <a:pPr>
              <a:spcBef>
                <a:spcPts val="0"/>
              </a:spcBef>
              <a:spcAft>
                <a:spcPts val="0"/>
              </a:spcAft>
            </a:pPr>
            <a:r>
              <a:rPr lang="en-US" sz="1300" dirty="0" smtClean="0">
                <a:latin typeface="+mn-lt"/>
                <a:cs typeface="Open Sans"/>
              </a:rPr>
              <a:t>To enroll, send </a:t>
            </a:r>
            <a:r>
              <a:rPr lang="en-US" sz="1300" dirty="0">
                <a:latin typeface="+mn-lt"/>
                <a:cs typeface="Open Sans"/>
              </a:rPr>
              <a:t>an </a:t>
            </a:r>
            <a:r>
              <a:rPr lang="en-US" sz="1300" dirty="0" smtClean="0">
                <a:latin typeface="+mn-lt"/>
                <a:cs typeface="Open Sans"/>
              </a:rPr>
              <a:t>email to </a:t>
            </a:r>
            <a:r>
              <a:rPr lang="en-US" sz="1300" b="1" dirty="0" smtClean="0">
                <a:latin typeface="+mn-lt"/>
                <a:cs typeface="Open Sans"/>
                <a:hlinkClick r:id="rId2"/>
              </a:rPr>
              <a:t>GuidedImplementations@InfoTech.com</a:t>
            </a:r>
            <a:r>
              <a:rPr lang="en-US" sz="1300" b="1" dirty="0" smtClean="0">
                <a:latin typeface="+mn-lt"/>
                <a:cs typeface="Open Sans"/>
              </a:rPr>
              <a:t> </a:t>
            </a:r>
            <a:r>
              <a:rPr lang="en-US" sz="1300" dirty="0" smtClean="0">
                <a:latin typeface="+mn-lt"/>
                <a:cs typeface="Open Sans"/>
              </a:rPr>
              <a:t>or call </a:t>
            </a:r>
            <a:r>
              <a:rPr lang="en-CA" sz="1300" dirty="0" smtClean="0">
                <a:latin typeface="+mn-lt"/>
              </a:rPr>
              <a:t>1-888-670-8889 </a:t>
            </a:r>
            <a:r>
              <a:rPr lang="en-CA" sz="1300" dirty="0"/>
              <a:t>and ask for the Guided Implementation </a:t>
            </a:r>
            <a:r>
              <a:rPr lang="en-CA" sz="1300" dirty="0" smtClean="0"/>
              <a:t>Coordinator.</a:t>
            </a:r>
            <a:endParaRPr lang="en-US" sz="1300" dirty="0">
              <a:latin typeface="+mn-lt"/>
              <a:cs typeface="Open Sans"/>
            </a:endParaRPr>
          </a:p>
        </p:txBody>
      </p:sp>
      <p:sp>
        <p:nvSpPr>
          <p:cNvPr id="7" name="TextBox 6"/>
          <p:cNvSpPr txBox="1"/>
          <p:nvPr/>
        </p:nvSpPr>
        <p:spPr>
          <a:xfrm>
            <a:off x="7216028" y="3802157"/>
            <a:ext cx="1482538" cy="646331"/>
          </a:xfrm>
          <a:prstGeom prst="rect">
            <a:avLst/>
          </a:prstGeom>
          <a:noFill/>
        </p:spPr>
        <p:txBody>
          <a:bodyPr wrap="square" rtlCol="0">
            <a:spAutoFit/>
          </a:bodyPr>
          <a:lstStyle/>
          <a:p>
            <a:r>
              <a:rPr lang="en-US" sz="900" dirty="0">
                <a:latin typeface="+mn-lt"/>
                <a:cs typeface="Open Sans"/>
              </a:rPr>
              <a:t> This symbol signifies when you’ve reached a Guided Implementation </a:t>
            </a:r>
            <a:r>
              <a:rPr lang="en-US" sz="900" dirty="0" smtClean="0">
                <a:latin typeface="+mn-lt"/>
                <a:cs typeface="Open Sans"/>
              </a:rPr>
              <a:t>point </a:t>
            </a:r>
            <a:r>
              <a:rPr lang="en-US" sz="900" dirty="0">
                <a:latin typeface="+mn-lt"/>
                <a:cs typeface="Open Sans"/>
              </a:rPr>
              <a:t>in your project.</a:t>
            </a:r>
            <a:endParaRPr lang="en-CA" sz="900" dirty="0">
              <a:latin typeface="+mn-lt"/>
            </a:endParaRPr>
          </a:p>
        </p:txBody>
      </p:sp>
      <p:sp>
        <p:nvSpPr>
          <p:cNvPr id="8" name="Rectangle 7"/>
          <p:cNvSpPr/>
          <p:nvPr/>
        </p:nvSpPr>
        <p:spPr>
          <a:xfrm>
            <a:off x="7200900" y="2289364"/>
            <a:ext cx="1512794" cy="1442198"/>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dirty="0"/>
          </a:p>
        </p:txBody>
      </p:sp>
      <p:pic>
        <p:nvPicPr>
          <p:cNvPr id="9" name="Picture 8" descr="Guided-Implementation-White-TranspBG.png"/>
          <p:cNvPicPr>
            <a:picLocks noChangeAspect="1"/>
          </p:cNvPicPr>
          <p:nvPr/>
        </p:nvPicPr>
        <p:blipFill>
          <a:blip r:embed="rId3" cstate="print"/>
          <a:srcRect l="7060" t="7271" r="6955" b="6112"/>
          <a:stretch>
            <a:fillRect/>
          </a:stretch>
        </p:blipFill>
        <p:spPr>
          <a:xfrm>
            <a:off x="7271497" y="2339791"/>
            <a:ext cx="1371600" cy="1381685"/>
          </a:xfrm>
          <a:prstGeom prst="rect">
            <a:avLst/>
          </a:prstGeom>
          <a:effectLst>
            <a:outerShdw blurRad="50800" dist="38100" dir="2700000" algn="tl" rotWithShape="0">
              <a:prstClr val="black">
                <a:alpha val="40000"/>
              </a:prstClr>
            </a:outerShdw>
          </a:effectLst>
        </p:spPr>
      </p:pic>
      <p:grpSp>
        <p:nvGrpSpPr>
          <p:cNvPr id="10" name="Group 9"/>
          <p:cNvGrpSpPr/>
          <p:nvPr/>
        </p:nvGrpSpPr>
        <p:grpSpPr>
          <a:xfrm>
            <a:off x="0" y="6422955"/>
            <a:ext cx="9144000" cy="437555"/>
            <a:chOff x="0" y="6422955"/>
            <a:chExt cx="9144000" cy="437555"/>
          </a:xfrm>
        </p:grpSpPr>
        <p:pic>
          <p:nvPicPr>
            <p:cNvPr id="11"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8804679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hevron 8"/>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1" name="Chevron 10"/>
          <p:cNvSpPr/>
          <p:nvPr/>
        </p:nvSpPr>
        <p:spPr>
          <a:xfrm>
            <a:off x="6214437" y="4609084"/>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2" name="Text Placeholder 11"/>
          <p:cNvSpPr>
            <a:spLocks noGrp="1"/>
          </p:cNvSpPr>
          <p:nvPr>
            <p:ph type="body" sz="quarter" idx="15"/>
          </p:nvPr>
        </p:nvSpPr>
        <p:spPr/>
        <p:txBody>
          <a:bodyPr/>
          <a:lstStyle/>
          <a:p>
            <a:r>
              <a:rPr lang="en-CA" dirty="0" smtClean="0"/>
              <a:t>Assess Your Artifacts</a:t>
            </a:r>
            <a:endParaRPr lang="en-CA" dirty="0"/>
          </a:p>
        </p:txBody>
      </p:sp>
      <p:sp>
        <p:nvSpPr>
          <p:cNvPr id="14" name="Text Placeholder 13"/>
          <p:cNvSpPr>
            <a:spLocks noGrp="1"/>
          </p:cNvSpPr>
          <p:nvPr>
            <p:ph type="body" sz="quarter" idx="21"/>
          </p:nvPr>
        </p:nvSpPr>
        <p:spPr/>
        <p:txBody>
          <a:bodyPr/>
          <a:lstStyle/>
          <a:p>
            <a:r>
              <a:rPr lang="en-CA" dirty="0"/>
              <a:t>Review and evaluate your current application development </a:t>
            </a:r>
            <a:r>
              <a:rPr lang="en-CA" dirty="0" smtClean="0"/>
              <a:t>process.</a:t>
            </a:r>
          </a:p>
          <a:p>
            <a:r>
              <a:rPr lang="en-CA" dirty="0" smtClean="0"/>
              <a:t>Identify the artifacts that generate pain.</a:t>
            </a:r>
            <a:endParaRPr lang="en-CA" dirty="0"/>
          </a:p>
          <a:p>
            <a:r>
              <a:rPr lang="en-CA" dirty="0"/>
              <a:t>Calculate </a:t>
            </a:r>
            <a:r>
              <a:rPr lang="en-CA" dirty="0" smtClean="0"/>
              <a:t>technical debt of each artifact.</a:t>
            </a:r>
            <a:endParaRPr lang="en-CA" dirty="0"/>
          </a:p>
          <a:p>
            <a:r>
              <a:rPr lang="en-CA" dirty="0" smtClean="0"/>
              <a:t>Determine the appropriate action for each artifact based on churn and business value.</a:t>
            </a:r>
            <a:endParaRPr lang="en-CA" dirty="0"/>
          </a:p>
        </p:txBody>
      </p:sp>
      <p:pic>
        <p:nvPicPr>
          <p:cNvPr id="7" name="Picture 2"/>
          <p:cNvPicPr>
            <a:picLocks noChangeAspect="1" noChangeArrowheads="1"/>
          </p:cNvPicPr>
          <p:nvPr/>
        </p:nvPicPr>
        <p:blipFill>
          <a:blip r:embed="rId3" cstate="print"/>
          <a:srcRect/>
          <a:stretch>
            <a:fillRect/>
          </a:stretch>
        </p:blipFill>
        <p:spPr bwMode="auto">
          <a:xfrm>
            <a:off x="0" y="1007925"/>
            <a:ext cx="8855967" cy="1773003"/>
          </a:xfrm>
          <a:prstGeom prst="rect">
            <a:avLst/>
          </a:prstGeom>
          <a:noFill/>
          <a:ln w="9525">
            <a:noFill/>
            <a:miter lim="800000"/>
            <a:headEnd/>
            <a:tailEnd/>
          </a:ln>
        </p:spPr>
      </p:pic>
      <p:cxnSp>
        <p:nvCxnSpPr>
          <p:cNvPr id="8" name="Straight Connector 7"/>
          <p:cNvCxnSpPr/>
          <p:nvPr/>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0" name="Text Placeholder 12"/>
          <p:cNvSpPr>
            <a:spLocks noGrp="1"/>
          </p:cNvSpPr>
          <p:nvPr>
            <p:ph type="body" sz="quarter" idx="18"/>
          </p:nvPr>
        </p:nvSpPr>
        <p:spPr>
          <a:xfrm>
            <a:off x="6336196" y="4298777"/>
            <a:ext cx="2373549" cy="1938535"/>
          </a:xfrm>
        </p:spPr>
        <p:txBody>
          <a:bodyPr/>
          <a:lstStyle/>
          <a:p>
            <a:r>
              <a:rPr lang="en-CA" dirty="0" smtClean="0"/>
              <a:t>Make the Business Case</a:t>
            </a:r>
          </a:p>
          <a:p>
            <a:r>
              <a:rPr lang="en-CA" b="1" dirty="0" smtClean="0"/>
              <a:t>Assess Your Artifacts</a:t>
            </a:r>
          </a:p>
          <a:p>
            <a:r>
              <a:rPr lang="en-CA" dirty="0" smtClean="0"/>
              <a:t>Select the Techniques</a:t>
            </a:r>
          </a:p>
          <a:p>
            <a:r>
              <a:rPr lang="en-CA" dirty="0" smtClean="0"/>
              <a:t>Rollout the Process</a:t>
            </a:r>
          </a:p>
          <a:p>
            <a:r>
              <a:rPr lang="en-CA" dirty="0" smtClean="0"/>
              <a:t>Monitor the Process</a:t>
            </a:r>
          </a:p>
          <a:p>
            <a:endParaRPr lang="en-CA" dirty="0" smtClean="0"/>
          </a:p>
          <a:p>
            <a:endParaRPr lang="en-CA" dirty="0"/>
          </a:p>
        </p:txBody>
      </p:sp>
      <p:grpSp>
        <p:nvGrpSpPr>
          <p:cNvPr id="13" name="Group 12"/>
          <p:cNvGrpSpPr/>
          <p:nvPr/>
        </p:nvGrpSpPr>
        <p:grpSpPr>
          <a:xfrm>
            <a:off x="0" y="6422955"/>
            <a:ext cx="9144000" cy="437555"/>
            <a:chOff x="0" y="6422955"/>
            <a:chExt cx="9144000" cy="437555"/>
          </a:xfrm>
        </p:grpSpPr>
        <p:pic>
          <p:nvPicPr>
            <p:cNvPr id="15"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0545033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781578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232756"/>
            <a:ext cx="8620124" cy="657225"/>
          </a:xfrm>
        </p:spPr>
        <p:txBody>
          <a:bodyPr/>
          <a:lstStyle/>
          <a:p>
            <a:r>
              <a:rPr lang="en-US" dirty="0"/>
              <a:t>Organizations tend to focus their </a:t>
            </a:r>
            <a:r>
              <a:rPr lang="en-US" dirty="0" smtClean="0"/>
              <a:t>development practice on process. Instead, their </a:t>
            </a:r>
            <a:r>
              <a:rPr lang="en-US" dirty="0"/>
              <a:t>focus </a:t>
            </a:r>
            <a:r>
              <a:rPr lang="en-US" dirty="0" smtClean="0"/>
              <a:t>must be on maximizing </a:t>
            </a:r>
            <a:r>
              <a:rPr lang="en-US" dirty="0"/>
              <a:t>artifact </a:t>
            </a:r>
            <a:r>
              <a:rPr lang="en-US" dirty="0" smtClean="0"/>
              <a:t>value.</a:t>
            </a:r>
            <a:endParaRPr lang="en-US" dirty="0"/>
          </a:p>
          <a:p>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a:xfrm>
            <a:off x="249303" y="2744924"/>
            <a:ext cx="4034665" cy="2376264"/>
          </a:xfrm>
        </p:spPr>
        <p:txBody>
          <a:bodyPr/>
          <a:lstStyle/>
          <a:p>
            <a:r>
              <a:rPr lang="en-CA" dirty="0" smtClean="0"/>
              <a:t>Have implemented </a:t>
            </a:r>
            <a:r>
              <a:rPr lang="en-CA" dirty="0"/>
              <a:t>Agile, but </a:t>
            </a:r>
            <a:r>
              <a:rPr lang="en-CA" dirty="0" smtClean="0"/>
              <a:t>struggle to realize any </a:t>
            </a:r>
            <a:r>
              <a:rPr lang="en-CA" dirty="0"/>
              <a:t>significant gain from </a:t>
            </a:r>
            <a:r>
              <a:rPr lang="en-CA" dirty="0" smtClean="0"/>
              <a:t>it.</a:t>
            </a:r>
          </a:p>
          <a:p>
            <a:r>
              <a:rPr lang="en-CA" dirty="0" smtClean="0"/>
              <a:t>Want to know what other Agile techniques exist within various development domains.</a:t>
            </a:r>
          </a:p>
          <a:p>
            <a:r>
              <a:rPr lang="en-CA" dirty="0" smtClean="0"/>
              <a:t>Need an analytical model through which decisions about reduction of technical debt can be realized.</a:t>
            </a:r>
          </a:p>
          <a:p>
            <a:endParaRPr lang="en-CA" dirty="0"/>
          </a:p>
        </p:txBody>
      </p:sp>
      <p:sp>
        <p:nvSpPr>
          <p:cNvPr id="12" name="Text Placeholder 11"/>
          <p:cNvSpPr>
            <a:spLocks noGrp="1"/>
          </p:cNvSpPr>
          <p:nvPr>
            <p:ph type="body" sz="quarter" idx="23"/>
          </p:nvPr>
        </p:nvSpPr>
        <p:spPr>
          <a:xfrm>
            <a:off x="4860032" y="2744924"/>
            <a:ext cx="4032448" cy="2376264"/>
          </a:xfrm>
        </p:spPr>
        <p:txBody>
          <a:bodyPr/>
          <a:lstStyle/>
          <a:p>
            <a:r>
              <a:rPr lang="en-CA" dirty="0" smtClean="0"/>
              <a:t>Categorize artifacts within your software practice based on value and churn.</a:t>
            </a:r>
          </a:p>
          <a:p>
            <a:r>
              <a:rPr lang="en-CA" dirty="0" smtClean="0"/>
              <a:t>Quantify the cost of poor artifact management.</a:t>
            </a:r>
          </a:p>
          <a:p>
            <a:r>
              <a:rPr lang="en-CA" dirty="0" smtClean="0"/>
              <a:t>Understand the different Agile techniques for increasing artifact value.</a:t>
            </a:r>
          </a:p>
          <a:p>
            <a:r>
              <a:rPr lang="en-CA" dirty="0" smtClean="0"/>
              <a:t>Create a development roadmap to go from where you are today into the future.</a:t>
            </a:r>
            <a:endParaRPr lang="en-CA" dirty="0"/>
          </a:p>
        </p:txBody>
      </p:sp>
      <p:sp>
        <p:nvSpPr>
          <p:cNvPr id="8" name="TextBox 7"/>
          <p:cNvSpPr txBox="1"/>
          <p:nvPr/>
        </p:nvSpPr>
        <p:spPr>
          <a:xfrm>
            <a:off x="249302" y="2168860"/>
            <a:ext cx="3530610" cy="523220"/>
          </a:xfrm>
          <a:prstGeom prst="rect">
            <a:avLst/>
          </a:prstGeom>
          <a:noFill/>
        </p:spPr>
        <p:txBody>
          <a:bodyPr wrap="square" rtlCol="0">
            <a:spAutoFit/>
          </a:bodyPr>
          <a:lstStyle/>
          <a:p>
            <a:pPr algn="l"/>
            <a:r>
              <a:rPr lang="en-CA" sz="1400" b="1" dirty="0" smtClean="0"/>
              <a:t>This Research Is Designed</a:t>
            </a:r>
            <a:r>
              <a:rPr lang="en-CA" sz="1400" b="1" baseline="0" dirty="0" smtClean="0"/>
              <a:t> For Managers Who:</a:t>
            </a:r>
            <a:endParaRPr lang="en-CA" sz="1400" b="1" dirty="0"/>
          </a:p>
        </p:txBody>
      </p:sp>
      <p:sp>
        <p:nvSpPr>
          <p:cNvPr id="9" name="TextBox 8"/>
          <p:cNvSpPr txBox="1"/>
          <p:nvPr/>
        </p:nvSpPr>
        <p:spPr>
          <a:xfrm>
            <a:off x="4860032" y="2168860"/>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cxnSp>
        <p:nvCxnSpPr>
          <p:cNvPr id="13" name="Straight Connector 12"/>
          <p:cNvCxnSpPr/>
          <p:nvPr/>
        </p:nvCxnSpPr>
        <p:spPr>
          <a:xfrm rot="5400000">
            <a:off x="3383876" y="3695725"/>
            <a:ext cx="2376261"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0" y="6422955"/>
            <a:ext cx="9144000" cy="437555"/>
            <a:chOff x="0" y="6422955"/>
            <a:chExt cx="9144000" cy="437555"/>
          </a:xfrm>
        </p:grpSpPr>
        <p:pic>
          <p:nvPicPr>
            <p:cNvPr id="15"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78285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2" name="TextBox 1"/>
          <p:cNvSpPr txBox="1"/>
          <p:nvPr/>
        </p:nvSpPr>
        <p:spPr>
          <a:xfrm>
            <a:off x="395536" y="1304764"/>
            <a:ext cx="8280920" cy="4832092"/>
          </a:xfrm>
          <a:prstGeom prst="rect">
            <a:avLst/>
          </a:prstGeom>
          <a:noFill/>
        </p:spPr>
        <p:txBody>
          <a:bodyPr wrap="square" rtlCol="0">
            <a:spAutoFit/>
          </a:bodyPr>
          <a:lstStyle/>
          <a:p>
            <a:pPr marL="283464" indent="-283464" algn="l">
              <a:spcBef>
                <a:spcPts val="1200"/>
              </a:spcBef>
              <a:buFont typeface="Arial" panose="020B0604020202020204" pitchFamily="34" charset="0"/>
              <a:buChar char="•"/>
            </a:pPr>
            <a:r>
              <a:rPr lang="en-US" sz="1400" dirty="0" smtClean="0"/>
              <a:t>Improvement to a development practice often gravitates toward process improvements that will help increase value. Unfortunately, this approach neglects discussions on asset value that are important in the type of project and the culture of the organization.</a:t>
            </a:r>
          </a:p>
          <a:p>
            <a:pPr marL="283464" indent="-283464" algn="l">
              <a:spcBef>
                <a:spcPts val="1200"/>
              </a:spcBef>
              <a:buFont typeface="Arial" panose="020B0604020202020204" pitchFamily="34" charset="0"/>
              <a:buChar char="•"/>
            </a:pPr>
            <a:r>
              <a:rPr lang="en-US" sz="1400" dirty="0" smtClean="0"/>
              <a:t>The process level objective for a development practice should not adopt a strictly purist model. Instead, a pragmatic value-driven approach should be employed.</a:t>
            </a:r>
          </a:p>
          <a:p>
            <a:pPr marL="283464" indent="-283464" algn="l">
              <a:spcBef>
                <a:spcPts val="1200"/>
              </a:spcBef>
              <a:buFont typeface="Arial" panose="020B0604020202020204" pitchFamily="34" charset="0"/>
              <a:buChar char="•"/>
            </a:pPr>
            <a:r>
              <a:rPr lang="en-US" sz="1400" dirty="0" smtClean="0"/>
              <a:t>All artifacts conceived in a development practice are owned by the business. As such, they retain a certain value. Artifact value management is critical when considering the value of all software practice assets owned by the business. Most organizations have not considered this.</a:t>
            </a:r>
          </a:p>
          <a:p>
            <a:pPr marL="283464" indent="-283464" algn="l">
              <a:spcBef>
                <a:spcPts val="1200"/>
              </a:spcBef>
              <a:buFont typeface="Arial" panose="020B0604020202020204" pitchFamily="34" charset="0"/>
              <a:buChar char="•"/>
            </a:pPr>
            <a:r>
              <a:rPr lang="en-US" sz="1400" dirty="0" smtClean="0"/>
              <a:t>Mature organizations need to quantify the value of any artifact as an asset of the organization.</a:t>
            </a:r>
          </a:p>
          <a:p>
            <a:pPr marL="283464" indent="-283464" algn="l">
              <a:spcBef>
                <a:spcPts val="1200"/>
              </a:spcBef>
              <a:buFont typeface="Arial" panose="020B0604020202020204" pitchFamily="34" charset="0"/>
              <a:buChar char="•"/>
            </a:pPr>
            <a:r>
              <a:rPr lang="en-US" sz="1400" dirty="0" smtClean="0"/>
              <a:t>If not properly managed, artifact value deteriorates over time due to external factors (e.g. new code enhancements, resource changes, infrastructure upgrades).</a:t>
            </a:r>
          </a:p>
          <a:p>
            <a:pPr marL="283464" indent="-283464" algn="l">
              <a:spcBef>
                <a:spcPts val="1200"/>
              </a:spcBef>
              <a:buFont typeface="Arial" panose="020B0604020202020204" pitchFamily="34" charset="0"/>
              <a:buChar char="•"/>
            </a:pPr>
            <a:r>
              <a:rPr lang="en-US" sz="1400" dirty="0" smtClean="0"/>
              <a:t>A development practice should focus on value generated by the artifacts, not on a particular process, which can easily change over time. As such, a number of techniques can be selected based on maximizing artifact value.</a:t>
            </a:r>
          </a:p>
          <a:p>
            <a:pPr marL="283464" indent="-283464" algn="l">
              <a:spcBef>
                <a:spcPts val="1200"/>
              </a:spcBef>
              <a:buFont typeface="Arial" panose="020B0604020202020204" pitchFamily="34" charset="0"/>
              <a:buChar char="•"/>
            </a:pPr>
            <a:r>
              <a:rPr lang="en-US" sz="1400" dirty="0" smtClean="0"/>
              <a:t>The value of any artifact is based on two criteria: Reusability and Maintainability. Low value or high churn artifacts suffer from either low reusability or low maintainability.</a:t>
            </a:r>
          </a:p>
          <a:p>
            <a:pPr marL="283464" indent="-283464" algn="l">
              <a:spcBef>
                <a:spcPts val="1200"/>
              </a:spcBef>
              <a:buFont typeface="Arial" panose="020B0604020202020204" pitchFamily="34" charset="0"/>
              <a:buChar char="•"/>
            </a:pPr>
            <a:r>
              <a:rPr lang="en-US" sz="1400" dirty="0" smtClean="0"/>
              <a:t>A repeatable process with an analytical tool is required for on-going analysis of artifact assessment.</a:t>
            </a:r>
          </a:p>
        </p:txBody>
      </p:sp>
      <p:grpSp>
        <p:nvGrpSpPr>
          <p:cNvPr id="4" name="Group 3"/>
          <p:cNvGrpSpPr/>
          <p:nvPr/>
        </p:nvGrpSpPr>
        <p:grpSpPr>
          <a:xfrm>
            <a:off x="0" y="6422955"/>
            <a:ext cx="9144000" cy="437555"/>
            <a:chOff x="0" y="6422955"/>
            <a:chExt cx="9144000" cy="437555"/>
          </a:xfrm>
        </p:grpSpPr>
        <p:pic>
          <p:nvPicPr>
            <p:cNvPr id="5"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6" name="Picture 5"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4929247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hevron 8"/>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1" name="Chevron 10"/>
          <p:cNvSpPr/>
          <p:nvPr/>
        </p:nvSpPr>
        <p:spPr>
          <a:xfrm>
            <a:off x="621443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2" name="Text Placeholder 11"/>
          <p:cNvSpPr>
            <a:spLocks noGrp="1"/>
          </p:cNvSpPr>
          <p:nvPr>
            <p:ph type="body" sz="quarter" idx="15"/>
          </p:nvPr>
        </p:nvSpPr>
        <p:spPr/>
        <p:txBody>
          <a:bodyPr/>
          <a:lstStyle/>
          <a:p>
            <a:r>
              <a:rPr lang="en-CA" dirty="0" smtClean="0"/>
              <a:t>Make the Business Case</a:t>
            </a:r>
            <a:endParaRPr lang="en-CA" dirty="0"/>
          </a:p>
        </p:txBody>
      </p:sp>
      <p:sp>
        <p:nvSpPr>
          <p:cNvPr id="13" name="Text Placeholder 12"/>
          <p:cNvSpPr>
            <a:spLocks noGrp="1"/>
          </p:cNvSpPr>
          <p:nvPr>
            <p:ph type="body" sz="quarter" idx="18"/>
          </p:nvPr>
        </p:nvSpPr>
        <p:spPr/>
        <p:txBody>
          <a:bodyPr/>
          <a:lstStyle/>
          <a:p>
            <a:r>
              <a:rPr lang="en-CA" b="1" dirty="0" smtClean="0"/>
              <a:t>Make the Business Case</a:t>
            </a:r>
          </a:p>
          <a:p>
            <a:r>
              <a:rPr lang="en-CA" dirty="0" smtClean="0"/>
              <a:t>Assess Your Artifacts</a:t>
            </a:r>
          </a:p>
          <a:p>
            <a:r>
              <a:rPr lang="en-CA" dirty="0" smtClean="0"/>
              <a:t>Select the Techniques</a:t>
            </a:r>
          </a:p>
          <a:p>
            <a:r>
              <a:rPr lang="en-CA" dirty="0" smtClean="0"/>
              <a:t>Rollout the Process</a:t>
            </a:r>
          </a:p>
          <a:p>
            <a:r>
              <a:rPr lang="en-CA" dirty="0" smtClean="0"/>
              <a:t>Monitor the Process</a:t>
            </a:r>
          </a:p>
          <a:p>
            <a:endParaRPr lang="en-CA" dirty="0" smtClean="0"/>
          </a:p>
          <a:p>
            <a:endParaRPr lang="en-CA" dirty="0"/>
          </a:p>
        </p:txBody>
      </p:sp>
      <p:sp>
        <p:nvSpPr>
          <p:cNvPr id="14" name="Text Placeholder 13"/>
          <p:cNvSpPr>
            <a:spLocks noGrp="1"/>
          </p:cNvSpPr>
          <p:nvPr>
            <p:ph type="body" sz="quarter" idx="21"/>
          </p:nvPr>
        </p:nvSpPr>
        <p:spPr/>
        <p:txBody>
          <a:bodyPr/>
          <a:lstStyle/>
          <a:p>
            <a:r>
              <a:rPr lang="en-CA" dirty="0" smtClean="0"/>
              <a:t>Realize many development departments are suffering.</a:t>
            </a:r>
          </a:p>
          <a:p>
            <a:r>
              <a:rPr lang="en-CA" dirty="0" smtClean="0"/>
              <a:t>Understand Info-Tech’s Development Practice Metamodel.</a:t>
            </a:r>
            <a:endParaRPr lang="en-CA" dirty="0"/>
          </a:p>
          <a:p>
            <a:r>
              <a:rPr lang="en-CA" dirty="0" smtClean="0"/>
              <a:t>Use </a:t>
            </a:r>
            <a:r>
              <a:rPr lang="en-CA" dirty="0"/>
              <a:t>this toolkit to help you </a:t>
            </a:r>
            <a:r>
              <a:rPr lang="en-CA" dirty="0" smtClean="0"/>
              <a:t>improve the value of your artifacts.</a:t>
            </a:r>
            <a:endParaRPr lang="en-CA" dirty="0"/>
          </a:p>
        </p:txBody>
      </p:sp>
      <p:pic>
        <p:nvPicPr>
          <p:cNvPr id="7" name="Picture 2"/>
          <p:cNvPicPr>
            <a:picLocks noChangeAspect="1" noChangeArrowheads="1"/>
          </p:cNvPicPr>
          <p:nvPr/>
        </p:nvPicPr>
        <p:blipFill>
          <a:blip r:embed="rId3" cstate="print"/>
          <a:srcRect/>
          <a:stretch>
            <a:fillRect/>
          </a:stretch>
        </p:blipFill>
        <p:spPr bwMode="auto">
          <a:xfrm>
            <a:off x="0" y="1007925"/>
            <a:ext cx="8855967" cy="1773003"/>
          </a:xfrm>
          <a:prstGeom prst="rect">
            <a:avLst/>
          </a:prstGeom>
          <a:noFill/>
          <a:ln w="9525">
            <a:noFill/>
            <a:miter lim="800000"/>
            <a:headEnd/>
            <a:tailEnd/>
          </a:ln>
        </p:spPr>
      </p:pic>
      <p:cxnSp>
        <p:nvCxnSpPr>
          <p:cNvPr id="8" name="Straight Connector 7"/>
          <p:cNvCxnSpPr/>
          <p:nvPr/>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0" y="6422955"/>
            <a:ext cx="9144000" cy="437555"/>
            <a:chOff x="0" y="6422955"/>
            <a:chExt cx="9144000" cy="437555"/>
          </a:xfrm>
        </p:grpSpPr>
        <p:pic>
          <p:nvPicPr>
            <p:cNvPr id="15"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20188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9"/>
          </p:nvPr>
        </p:nvSpPr>
        <p:spPr/>
        <p:txBody>
          <a:bodyPr/>
          <a:lstStyle/>
          <a:p>
            <a:r>
              <a:rPr lang="en-US" dirty="0"/>
              <a:t>Understand why development organizations still feel the </a:t>
            </a:r>
            <a:r>
              <a:rPr lang="en-US" dirty="0" smtClean="0"/>
              <a:t>pain.</a:t>
            </a:r>
            <a:endParaRPr lang="en-US" dirty="0"/>
          </a:p>
        </p:txBody>
      </p:sp>
      <p:sp>
        <p:nvSpPr>
          <p:cNvPr id="5" name="Title 4"/>
          <p:cNvSpPr>
            <a:spLocks noGrp="1"/>
          </p:cNvSpPr>
          <p:nvPr>
            <p:ph type="title"/>
          </p:nvPr>
        </p:nvSpPr>
        <p:spPr/>
        <p:txBody>
          <a:bodyPr/>
          <a:lstStyle/>
          <a:p>
            <a:r>
              <a:rPr lang="en-US" dirty="0" smtClean="0"/>
              <a:t>Many software development practices suffer from churn and inefficiencies</a:t>
            </a:r>
            <a:endParaRPr lang="en-US" dirty="0"/>
          </a:p>
        </p:txBody>
      </p:sp>
      <p:sp>
        <p:nvSpPr>
          <p:cNvPr id="6" name="Text Placeholder 5"/>
          <p:cNvSpPr>
            <a:spLocks noGrp="1"/>
          </p:cNvSpPr>
          <p:nvPr>
            <p:ph type="body" sz="quarter" idx="16"/>
          </p:nvPr>
        </p:nvSpPr>
        <p:spPr>
          <a:xfrm>
            <a:off x="249302" y="1892896"/>
            <a:ext cx="4142677" cy="4313785"/>
          </a:xfrm>
        </p:spPr>
        <p:txBody>
          <a:bodyPr/>
          <a:lstStyle/>
          <a:p>
            <a:pPr marL="0" indent="0">
              <a:buNone/>
            </a:pPr>
            <a:r>
              <a:rPr lang="en-US" sz="1400" dirty="0"/>
              <a:t>The business owns all artifacts created during the software development lifecycle. </a:t>
            </a:r>
            <a:r>
              <a:rPr lang="en-US" sz="1400" dirty="0" smtClean="0"/>
              <a:t>Left </a:t>
            </a:r>
            <a:r>
              <a:rPr lang="en-US" sz="1400" dirty="0"/>
              <a:t>alone, the value of the artifacts will decrease due to natural entropy (for example code revisions, functional changes, infrastructure modifications</a:t>
            </a:r>
            <a:r>
              <a:rPr lang="en-US" sz="1400" dirty="0" smtClean="0"/>
              <a:t>).</a:t>
            </a:r>
          </a:p>
          <a:p>
            <a:pPr marL="0" indent="0">
              <a:buNone/>
            </a:pPr>
            <a:endParaRPr lang="en-US" sz="1400" dirty="0"/>
          </a:p>
          <a:p>
            <a:pPr marL="0" indent="0">
              <a:buNone/>
            </a:pPr>
            <a:r>
              <a:rPr lang="en-US" sz="1400" dirty="0"/>
              <a:t>Artifact portfolio management needs to be a priority to ensure the artifacts continue to provide an appropriate return on investment or else be discarded</a:t>
            </a:r>
            <a:r>
              <a:rPr lang="en-US" sz="1400" dirty="0" smtClean="0"/>
              <a:t>.</a:t>
            </a:r>
          </a:p>
          <a:p>
            <a:pPr marL="0" indent="0">
              <a:buNone/>
            </a:pPr>
            <a:endParaRPr lang="en-US" sz="1400" dirty="0"/>
          </a:p>
          <a:p>
            <a:pPr marL="0" indent="0">
              <a:buNone/>
            </a:pPr>
            <a:r>
              <a:rPr lang="en-US" sz="1400" dirty="0"/>
              <a:t>Common symptoms of low artifact value are:</a:t>
            </a:r>
          </a:p>
          <a:p>
            <a:pPr lvl="0"/>
            <a:r>
              <a:rPr lang="en-CA" sz="1400" dirty="0"/>
              <a:t>Workarounds are created to accommodate a low value artifact</a:t>
            </a:r>
            <a:r>
              <a:rPr lang="en-CA" sz="1400" dirty="0" smtClean="0"/>
              <a:t>. </a:t>
            </a:r>
            <a:r>
              <a:rPr lang="en-CA" sz="1400" dirty="0"/>
              <a:t>This creates excessive churn as a clear process is undefined and results in further loss of artifact value.</a:t>
            </a:r>
            <a:endParaRPr lang="en-US" sz="1400" dirty="0"/>
          </a:p>
          <a:p>
            <a:pPr lvl="0"/>
            <a:r>
              <a:rPr lang="en-CA" sz="1400" dirty="0"/>
              <a:t>Teams have little visibility outside their domain of </a:t>
            </a:r>
            <a:r>
              <a:rPr lang="en-CA" sz="1400" dirty="0" smtClean="0"/>
              <a:t>expertise.</a:t>
            </a:r>
            <a:endParaRPr lang="en-US" sz="1400" dirty="0"/>
          </a:p>
          <a:p>
            <a:endParaRPr lang="en-US" sz="1400" dirty="0"/>
          </a:p>
        </p:txBody>
      </p:sp>
      <p:sp>
        <p:nvSpPr>
          <p:cNvPr id="32" name="TextBox 31"/>
          <p:cNvSpPr txBox="1"/>
          <p:nvPr/>
        </p:nvSpPr>
        <p:spPr>
          <a:xfrm>
            <a:off x="4664832" y="2288940"/>
            <a:ext cx="4212468" cy="2832248"/>
          </a:xfrm>
          <a:prstGeom prst="rect">
            <a:avLst/>
          </a:prstGeom>
          <a:solidFill>
            <a:schemeClr val="accent2">
              <a:lumMod val="20000"/>
              <a:lumOff val="80000"/>
            </a:schemeClr>
          </a:solidFill>
        </p:spPr>
        <p:txBody>
          <a:bodyPr wrap="square" rtlCol="0">
            <a:noAutofit/>
          </a:bodyPr>
          <a:lstStyle/>
          <a:p>
            <a:pPr lvl="0" algn="l"/>
            <a:r>
              <a:rPr lang="en-US" sz="1400" dirty="0" smtClean="0"/>
              <a:t>Ad hoc </a:t>
            </a:r>
            <a:r>
              <a:rPr lang="en-US" sz="1400" dirty="0"/>
              <a:t>projects: 49% are successful, 37% are challenged, and 14% are failures</a:t>
            </a:r>
            <a:r>
              <a:rPr lang="en-US" sz="1400" dirty="0" smtClean="0"/>
              <a:t>.</a:t>
            </a:r>
          </a:p>
          <a:p>
            <a:pPr lvl="0" algn="l"/>
            <a:endParaRPr lang="en-US" sz="1400" dirty="0"/>
          </a:p>
          <a:p>
            <a:pPr lvl="0" algn="l"/>
            <a:r>
              <a:rPr lang="en-US" sz="1400" dirty="0"/>
              <a:t>Iterative projects: 61% are successful, 28% are challenged, and 11% are failures</a:t>
            </a:r>
            <a:r>
              <a:rPr lang="en-US" sz="1400" dirty="0" smtClean="0"/>
              <a:t>.</a:t>
            </a:r>
          </a:p>
          <a:p>
            <a:pPr lvl="0" algn="l"/>
            <a:endParaRPr lang="en-US" sz="1400" dirty="0"/>
          </a:p>
          <a:p>
            <a:pPr lvl="0" algn="l"/>
            <a:r>
              <a:rPr lang="en-US" sz="1400" dirty="0"/>
              <a:t>Agile projects: 60% are successful, 28% are challenged, and 12% are failures</a:t>
            </a:r>
            <a:r>
              <a:rPr lang="en-US" sz="1400" dirty="0" smtClean="0"/>
              <a:t>.</a:t>
            </a:r>
          </a:p>
          <a:p>
            <a:pPr lvl="0" algn="l"/>
            <a:endParaRPr lang="en-US" sz="1400" dirty="0"/>
          </a:p>
          <a:p>
            <a:pPr lvl="0" algn="l"/>
            <a:r>
              <a:rPr lang="en-US" sz="1400" dirty="0"/>
              <a:t>Traditional projects: 47% are successful, 36% are challenged, and 17% are failures</a:t>
            </a:r>
            <a:r>
              <a:rPr lang="en-US" sz="1400" dirty="0" smtClean="0"/>
              <a:t>.</a:t>
            </a:r>
          </a:p>
          <a:p>
            <a:pPr lvl="0" algn="l"/>
            <a:endParaRPr lang="en-US" sz="1200" dirty="0"/>
          </a:p>
          <a:p>
            <a:pPr lvl="0" algn="l"/>
            <a:r>
              <a:rPr lang="en-US" sz="1200" dirty="0"/>
              <a:t>Source: “2010 IT Project Success Rates”, Scott Ambler</a:t>
            </a:r>
          </a:p>
        </p:txBody>
      </p:sp>
      <p:grpSp>
        <p:nvGrpSpPr>
          <p:cNvPr id="33" name="Group 32"/>
          <p:cNvGrpSpPr/>
          <p:nvPr/>
        </p:nvGrpSpPr>
        <p:grpSpPr>
          <a:xfrm>
            <a:off x="4664832" y="5198177"/>
            <a:ext cx="4212468" cy="1075139"/>
            <a:chOff x="2267743" y="1844804"/>
            <a:chExt cx="4212468" cy="1075139"/>
          </a:xfrm>
        </p:grpSpPr>
        <p:sp>
          <p:nvSpPr>
            <p:cNvPr id="34" name="Rectangle 33"/>
            <p:cNvSpPr/>
            <p:nvPr/>
          </p:nvSpPr>
          <p:spPr>
            <a:xfrm>
              <a:off x="2267743" y="2130796"/>
              <a:ext cx="4212468" cy="789147"/>
            </a:xfrm>
            <a:prstGeom prst="rect">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200" dirty="0">
                  <a:solidFill>
                    <a:schemeClr val="tx1"/>
                  </a:solidFill>
                </a:rPr>
                <a:t>Artifact value management is a critical factor to help address business alignment with software development </a:t>
              </a:r>
              <a:r>
                <a:rPr lang="en-US" sz="1200" dirty="0" smtClean="0">
                  <a:solidFill>
                    <a:schemeClr val="tx1"/>
                  </a:solidFill>
                </a:rPr>
                <a:t>practices.</a:t>
              </a:r>
              <a:endParaRPr lang="en-CA" sz="1200" dirty="0" smtClean="0">
                <a:solidFill>
                  <a:schemeClr val="tx1"/>
                </a:solidFill>
              </a:endParaRPr>
            </a:p>
          </p:txBody>
        </p:sp>
        <p:grpSp>
          <p:nvGrpSpPr>
            <p:cNvPr id="35" name="Group 34"/>
            <p:cNvGrpSpPr/>
            <p:nvPr/>
          </p:nvGrpSpPr>
          <p:grpSpPr>
            <a:xfrm>
              <a:off x="2267743" y="1844804"/>
              <a:ext cx="4212468" cy="285749"/>
              <a:chOff x="2267743" y="1844804"/>
              <a:chExt cx="4212468" cy="285749"/>
            </a:xfrm>
          </p:grpSpPr>
          <p:sp>
            <p:nvSpPr>
              <p:cNvPr id="36" name="Round Same Side Corner Rectangle 35"/>
              <p:cNvSpPr/>
              <p:nvPr/>
            </p:nvSpPr>
            <p:spPr>
              <a:xfrm>
                <a:off x="2267743" y="1844804"/>
                <a:ext cx="4212468" cy="285749"/>
              </a:xfrm>
              <a:prstGeom prst="round2SameRect">
                <a:avLst>
                  <a:gd name="adj1" fmla="val 10667"/>
                  <a:gd name="adj2" fmla="val 0"/>
                </a:avLst>
              </a:prstGeom>
              <a:gradFill>
                <a:gsLst>
                  <a:gs pos="0">
                    <a:schemeClr val="accent1"/>
                  </a:gs>
                  <a:gs pos="50000">
                    <a:schemeClr val="accent1">
                      <a:alpha val="90000"/>
                    </a:schemeClr>
                  </a:gs>
                  <a:gs pos="100000">
                    <a:schemeClr val="accent1"/>
                  </a:gs>
                </a:gsLst>
                <a:lin ang="10800000" scaled="0"/>
              </a:gra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100" i="1" dirty="0" smtClean="0">
                    <a:solidFill>
                      <a:schemeClr val="bg1"/>
                    </a:solidFill>
                    <a:latin typeface="+mj-lt"/>
                  </a:rPr>
                  <a:t>Info-Tech Insight</a:t>
                </a:r>
                <a:endParaRPr lang="en-CA" sz="1100" i="1" dirty="0">
                  <a:solidFill>
                    <a:schemeClr val="bg1"/>
                  </a:solidFill>
                  <a:latin typeface="+mj-lt"/>
                </a:endParaRPr>
              </a:p>
            </p:txBody>
          </p:sp>
          <p:pic>
            <p:nvPicPr>
              <p:cNvPr id="37" name="Picture 36" descr="insight-sm.wmf"/>
              <p:cNvPicPr>
                <a:picLocks noChangeAspect="1"/>
              </p:cNvPicPr>
              <p:nvPr/>
            </p:nvPicPr>
            <p:blipFill>
              <a:blip r:embed="rId2" cstate="print"/>
              <a:stretch>
                <a:fillRect/>
              </a:stretch>
            </p:blipFill>
            <p:spPr>
              <a:xfrm>
                <a:off x="6147379" y="1897019"/>
                <a:ext cx="240000" cy="180000"/>
              </a:xfrm>
              <a:prstGeom prst="rect">
                <a:avLst/>
              </a:prstGeom>
            </p:spPr>
          </p:pic>
        </p:grpSp>
      </p:grpSp>
      <p:sp>
        <p:nvSpPr>
          <p:cNvPr id="38" name="Rectangle 37"/>
          <p:cNvSpPr/>
          <p:nvPr/>
        </p:nvSpPr>
        <p:spPr>
          <a:xfrm>
            <a:off x="4664832" y="1772816"/>
            <a:ext cx="4212468" cy="396044"/>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How Successful are IT Projects?</a:t>
            </a:r>
            <a:endParaRPr lang="en-US" dirty="0"/>
          </a:p>
        </p:txBody>
      </p:sp>
      <p:grpSp>
        <p:nvGrpSpPr>
          <p:cNvPr id="12" name="Group 11"/>
          <p:cNvGrpSpPr/>
          <p:nvPr/>
        </p:nvGrpSpPr>
        <p:grpSpPr>
          <a:xfrm>
            <a:off x="0" y="6422955"/>
            <a:ext cx="9144000" cy="437555"/>
            <a:chOff x="0" y="6422955"/>
            <a:chExt cx="9144000" cy="437555"/>
          </a:xfrm>
        </p:grpSpPr>
        <p:pic>
          <p:nvPicPr>
            <p:cNvPr id="13"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4" name="Picture 13"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504946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5357214" y="4015589"/>
            <a:ext cx="3132348" cy="2053900"/>
            <a:chOff x="5357214" y="4015589"/>
            <a:chExt cx="3132348" cy="2053900"/>
          </a:xfrm>
        </p:grpSpPr>
        <p:pic>
          <p:nvPicPr>
            <p:cNvPr id="18" name="Picture 17" descr="quote2.wmf"/>
            <p:cNvPicPr>
              <a:picLocks noChangeAspect="1"/>
            </p:cNvPicPr>
            <p:nvPr/>
          </p:nvPicPr>
          <p:blipFill>
            <a:blip r:embed="rId2" cstate="print"/>
            <a:stretch>
              <a:fillRect/>
            </a:stretch>
          </p:blipFill>
          <p:spPr>
            <a:xfrm>
              <a:off x="5581849" y="4091748"/>
              <a:ext cx="2768834" cy="1977741"/>
            </a:xfrm>
            <a:prstGeom prst="rect">
              <a:avLst/>
            </a:prstGeom>
          </p:spPr>
        </p:pic>
        <p:sp>
          <p:nvSpPr>
            <p:cNvPr id="19" name="Rectangle 18"/>
            <p:cNvSpPr/>
            <p:nvPr/>
          </p:nvSpPr>
          <p:spPr>
            <a:xfrm>
              <a:off x="5357214" y="4015589"/>
              <a:ext cx="3132348" cy="2053900"/>
            </a:xfrm>
            <a:prstGeom prst="rect">
              <a:avLst/>
            </a:prstGeom>
            <a:solidFill>
              <a:schemeClr val="bg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95000"/>
                  </a:schemeClr>
                </a:solidFill>
              </a:endParaRPr>
            </a:p>
          </p:txBody>
        </p:sp>
      </p:grpSp>
      <p:grpSp>
        <p:nvGrpSpPr>
          <p:cNvPr id="4" name="Group 3"/>
          <p:cNvGrpSpPr/>
          <p:nvPr/>
        </p:nvGrpSpPr>
        <p:grpSpPr>
          <a:xfrm>
            <a:off x="251520" y="1339096"/>
            <a:ext cx="3132348" cy="2053900"/>
            <a:chOff x="251520" y="1124744"/>
            <a:chExt cx="3132348" cy="2053900"/>
          </a:xfrm>
        </p:grpSpPr>
        <p:pic>
          <p:nvPicPr>
            <p:cNvPr id="12" name="Picture 11" descr="quote1.wmf"/>
            <p:cNvPicPr>
              <a:picLocks noChangeAspect="1"/>
            </p:cNvPicPr>
            <p:nvPr/>
          </p:nvPicPr>
          <p:blipFill>
            <a:blip r:embed="rId3" cstate="print"/>
            <a:stretch>
              <a:fillRect/>
            </a:stretch>
          </p:blipFill>
          <p:spPr>
            <a:xfrm>
              <a:off x="433941" y="1222075"/>
              <a:ext cx="2607532" cy="1862525"/>
            </a:xfrm>
            <a:prstGeom prst="rect">
              <a:avLst/>
            </a:prstGeom>
            <a:noFill/>
          </p:spPr>
        </p:pic>
        <p:sp>
          <p:nvSpPr>
            <p:cNvPr id="2" name="Rectangle 1"/>
            <p:cNvSpPr/>
            <p:nvPr/>
          </p:nvSpPr>
          <p:spPr>
            <a:xfrm>
              <a:off x="251520" y="1124744"/>
              <a:ext cx="3132348" cy="2053900"/>
            </a:xfrm>
            <a:prstGeom prst="rect">
              <a:avLst/>
            </a:prstGeom>
            <a:solidFill>
              <a:schemeClr val="bg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95000"/>
                  </a:schemeClr>
                </a:solidFill>
              </a:endParaRPr>
            </a:p>
          </p:txBody>
        </p:sp>
      </p:grpSp>
      <p:sp>
        <p:nvSpPr>
          <p:cNvPr id="5" name="Title 4"/>
          <p:cNvSpPr>
            <a:spLocks noGrp="1"/>
          </p:cNvSpPr>
          <p:nvPr>
            <p:ph type="title"/>
          </p:nvPr>
        </p:nvSpPr>
        <p:spPr/>
        <p:txBody>
          <a:bodyPr/>
          <a:lstStyle/>
          <a:p>
            <a:r>
              <a:rPr lang="en-US" dirty="0" smtClean="0"/>
              <a:t>What is the industry saying?</a:t>
            </a:r>
            <a:endParaRPr lang="en-US" dirty="0"/>
          </a:p>
        </p:txBody>
      </p:sp>
      <p:sp>
        <p:nvSpPr>
          <p:cNvPr id="8" name="TextBox 7"/>
          <p:cNvSpPr txBox="1"/>
          <p:nvPr/>
        </p:nvSpPr>
        <p:spPr>
          <a:xfrm>
            <a:off x="5400092" y="3178644"/>
            <a:ext cx="2916324" cy="1569660"/>
          </a:xfrm>
          <a:prstGeom prst="rect">
            <a:avLst/>
          </a:prstGeom>
          <a:noFill/>
        </p:spPr>
        <p:txBody>
          <a:bodyPr wrap="square" rtlCol="0">
            <a:spAutoFit/>
          </a:bodyPr>
          <a:lstStyle/>
          <a:p>
            <a:pPr lvl="0" algn="l"/>
            <a:r>
              <a:rPr lang="en-US" sz="1200" i="1" dirty="0">
                <a:latin typeface="+mj-lt"/>
              </a:rPr>
              <a:t>Focus on what you believe will </a:t>
            </a:r>
            <a:r>
              <a:rPr lang="en-US" sz="1200" i="1" dirty="0" smtClean="0">
                <a:latin typeface="+mj-lt"/>
              </a:rPr>
              <a:t>work </a:t>
            </a:r>
            <a:r>
              <a:rPr lang="en-US" sz="1200" i="1" dirty="0">
                <a:latin typeface="+mj-lt"/>
              </a:rPr>
              <a:t>for your organizational </a:t>
            </a:r>
            <a:r>
              <a:rPr lang="en-US" sz="1200" i="1" dirty="0" smtClean="0">
                <a:latin typeface="+mj-lt"/>
              </a:rPr>
              <a:t>structure, </a:t>
            </a:r>
            <a:r>
              <a:rPr lang="en-US" sz="1200" i="1" dirty="0">
                <a:latin typeface="+mj-lt"/>
              </a:rPr>
              <a:t>given </a:t>
            </a:r>
            <a:r>
              <a:rPr lang="en-US" sz="1200" i="1" dirty="0" smtClean="0">
                <a:latin typeface="+mj-lt"/>
              </a:rPr>
              <a:t>the </a:t>
            </a:r>
            <a:r>
              <a:rPr lang="en-US" sz="1200" i="1" dirty="0">
                <a:latin typeface="+mj-lt"/>
              </a:rPr>
              <a:t>resources and skillsets </a:t>
            </a:r>
            <a:r>
              <a:rPr lang="en-US" sz="1200" i="1" dirty="0" smtClean="0">
                <a:latin typeface="+mj-lt"/>
              </a:rPr>
              <a:t>available, </a:t>
            </a:r>
            <a:r>
              <a:rPr lang="en-US" sz="1200" i="1" dirty="0">
                <a:latin typeface="+mj-lt"/>
              </a:rPr>
              <a:t>rather than specific theoretical processes</a:t>
            </a:r>
            <a:r>
              <a:rPr lang="en-US" sz="1200" i="1" dirty="0" smtClean="0">
                <a:latin typeface="+mj-lt"/>
              </a:rPr>
              <a:t>.</a:t>
            </a:r>
            <a:endParaRPr lang="en-US" sz="1200" i="1" dirty="0">
              <a:latin typeface="+mj-lt"/>
            </a:endParaRPr>
          </a:p>
          <a:p>
            <a:pPr lvl="0" algn="l"/>
            <a:endParaRPr lang="en-US" sz="1200" i="1" dirty="0">
              <a:latin typeface="+mn-lt"/>
            </a:endParaRPr>
          </a:p>
          <a:p>
            <a:pPr lvl="0" algn="l"/>
            <a:r>
              <a:rPr lang="en-US" sz="1200" dirty="0" smtClean="0">
                <a:latin typeface="+mn-lt"/>
              </a:rPr>
              <a:t>– </a:t>
            </a:r>
            <a:r>
              <a:rPr lang="en-US" sz="1200" dirty="0">
                <a:latin typeface="+mn-lt"/>
              </a:rPr>
              <a:t>Matt Rowley, Chief Operating Officer, Brittenford Systems, </a:t>
            </a:r>
            <a:r>
              <a:rPr lang="en-US" sz="1200" dirty="0" smtClean="0">
                <a:latin typeface="+mn-lt"/>
              </a:rPr>
              <a:t>Inc.</a:t>
            </a:r>
            <a:endParaRPr lang="en-US" sz="1200" dirty="0">
              <a:latin typeface="+mn-lt"/>
            </a:endParaRPr>
          </a:p>
        </p:txBody>
      </p:sp>
      <p:sp>
        <p:nvSpPr>
          <p:cNvPr id="9" name="TextBox 8"/>
          <p:cNvSpPr txBox="1"/>
          <p:nvPr/>
        </p:nvSpPr>
        <p:spPr>
          <a:xfrm>
            <a:off x="4325631" y="1246630"/>
            <a:ext cx="4458837" cy="1754326"/>
          </a:xfrm>
          <a:prstGeom prst="rect">
            <a:avLst/>
          </a:prstGeom>
          <a:noFill/>
        </p:spPr>
        <p:txBody>
          <a:bodyPr wrap="square" rtlCol="0">
            <a:spAutoFit/>
          </a:bodyPr>
          <a:lstStyle/>
          <a:p>
            <a:pPr algn="l"/>
            <a:r>
              <a:rPr lang="en-US" sz="1200" i="1" dirty="0">
                <a:latin typeface="+mj-lt"/>
              </a:rPr>
              <a:t>One Agile methodology is not a fit for all. Choosing between Scrum, Kanban, or other methodologies can depend on if you have a </a:t>
            </a:r>
            <a:r>
              <a:rPr lang="en-US" sz="1200" i="1" dirty="0" smtClean="0">
                <a:latin typeface="+mj-lt"/>
              </a:rPr>
              <a:t>full-time </a:t>
            </a:r>
            <a:r>
              <a:rPr lang="en-US" sz="1200" i="1" dirty="0">
                <a:latin typeface="+mj-lt"/>
              </a:rPr>
              <a:t>development team or if they also provide operational support.</a:t>
            </a:r>
          </a:p>
          <a:p>
            <a:pPr algn="l"/>
            <a:r>
              <a:rPr lang="en-US" sz="1200" i="1" dirty="0">
                <a:latin typeface="+mj-lt"/>
              </a:rPr>
              <a:t> </a:t>
            </a:r>
          </a:p>
          <a:p>
            <a:pPr lvl="0" algn="l"/>
            <a:r>
              <a:rPr lang="en-US" sz="1200" i="1" dirty="0">
                <a:latin typeface="+mj-lt"/>
              </a:rPr>
              <a:t>Agile is focused on providing high business value quickly. Agile teams must work continuously with the business.</a:t>
            </a:r>
          </a:p>
          <a:p>
            <a:pPr lvl="0" algn="l"/>
            <a:endParaRPr lang="en-US" sz="1200" i="1" dirty="0">
              <a:latin typeface="+mn-lt"/>
            </a:endParaRPr>
          </a:p>
          <a:p>
            <a:pPr lvl="0" algn="l"/>
            <a:r>
              <a:rPr lang="en-US" sz="1200" dirty="0" smtClean="0">
                <a:latin typeface="+mn-lt"/>
              </a:rPr>
              <a:t>– </a:t>
            </a:r>
            <a:r>
              <a:rPr lang="en-US" sz="1200" dirty="0">
                <a:latin typeface="+mn-lt"/>
              </a:rPr>
              <a:t>Bob Sleik, Calgary Board of Education</a:t>
            </a:r>
          </a:p>
        </p:txBody>
      </p:sp>
      <p:sp>
        <p:nvSpPr>
          <p:cNvPr id="11" name="TextBox 10"/>
          <p:cNvSpPr txBox="1"/>
          <p:nvPr/>
        </p:nvSpPr>
        <p:spPr>
          <a:xfrm>
            <a:off x="418652" y="4869160"/>
            <a:ext cx="3802682" cy="1015663"/>
          </a:xfrm>
          <a:prstGeom prst="rect">
            <a:avLst/>
          </a:prstGeom>
          <a:noFill/>
        </p:spPr>
        <p:txBody>
          <a:bodyPr wrap="square" rtlCol="0">
            <a:spAutoFit/>
          </a:bodyPr>
          <a:lstStyle/>
          <a:p>
            <a:pPr algn="l"/>
            <a:r>
              <a:rPr lang="en-US" sz="1200" i="1" dirty="0" smtClean="0">
                <a:latin typeface="+mj-lt"/>
              </a:rPr>
              <a:t>…flawed </a:t>
            </a:r>
            <a:r>
              <a:rPr lang="en-US" sz="1200" i="1" dirty="0">
                <a:latin typeface="+mj-lt"/>
              </a:rPr>
              <a:t>architectural decisions must be prioritized, </a:t>
            </a:r>
            <a:r>
              <a:rPr lang="en-US" sz="1200" i="1" dirty="0" smtClean="0">
                <a:latin typeface="+mj-lt"/>
              </a:rPr>
              <a:t>documented, </a:t>
            </a:r>
            <a:r>
              <a:rPr lang="en-US" sz="1200" i="1" dirty="0">
                <a:latin typeface="+mj-lt"/>
              </a:rPr>
              <a:t>and </a:t>
            </a:r>
            <a:r>
              <a:rPr lang="en-US" sz="1200" i="1" dirty="0" smtClean="0">
                <a:latin typeface="+mj-lt"/>
              </a:rPr>
              <a:t>flowed down </a:t>
            </a:r>
            <a:r>
              <a:rPr lang="en-US" sz="1200" i="1" dirty="0">
                <a:latin typeface="+mj-lt"/>
              </a:rPr>
              <a:t>so work is not invested in areas which subsequently change.</a:t>
            </a:r>
          </a:p>
          <a:p>
            <a:pPr algn="l"/>
            <a:endParaRPr lang="en-US" sz="1200" dirty="0">
              <a:latin typeface="+mn-lt"/>
            </a:endParaRPr>
          </a:p>
          <a:p>
            <a:pPr algn="l"/>
            <a:r>
              <a:rPr lang="en-US" sz="1200" dirty="0" smtClean="0">
                <a:latin typeface="+mn-lt"/>
              </a:rPr>
              <a:t>– </a:t>
            </a:r>
            <a:r>
              <a:rPr lang="en-US" sz="1200" dirty="0">
                <a:latin typeface="+mn-lt"/>
              </a:rPr>
              <a:t>Carlson and Turner, 2013</a:t>
            </a:r>
          </a:p>
        </p:txBody>
      </p:sp>
      <p:sp>
        <p:nvSpPr>
          <p:cNvPr id="15" name="TextBox 14"/>
          <p:cNvSpPr txBox="1"/>
          <p:nvPr/>
        </p:nvSpPr>
        <p:spPr>
          <a:xfrm>
            <a:off x="719682" y="3242084"/>
            <a:ext cx="3842937" cy="1200329"/>
          </a:xfrm>
          <a:prstGeom prst="rect">
            <a:avLst/>
          </a:prstGeom>
          <a:noFill/>
        </p:spPr>
        <p:txBody>
          <a:bodyPr wrap="square" rtlCol="0">
            <a:spAutoFit/>
          </a:bodyPr>
          <a:lstStyle/>
          <a:p>
            <a:pPr lvl="0" algn="l"/>
            <a:r>
              <a:rPr lang="en-US" sz="1200" i="1" dirty="0">
                <a:latin typeface="+mj-lt"/>
              </a:rPr>
              <a:t>49.6% of survey respondents reported that getting all testing done in the current iteration/sprint was the most difficult challenge their team faced when adopting </a:t>
            </a:r>
            <a:r>
              <a:rPr lang="en-US" sz="1200" i="1" dirty="0" smtClean="0">
                <a:latin typeface="+mj-lt"/>
              </a:rPr>
              <a:t>Agile </a:t>
            </a:r>
            <a:r>
              <a:rPr lang="en-US" sz="1200" i="1" dirty="0">
                <a:latin typeface="+mj-lt"/>
              </a:rPr>
              <a:t>testing approaches.</a:t>
            </a:r>
          </a:p>
          <a:p>
            <a:pPr lvl="0" algn="l"/>
            <a:endParaRPr lang="en-US" sz="1200" i="1" dirty="0">
              <a:latin typeface="+mn-lt"/>
            </a:endParaRPr>
          </a:p>
          <a:p>
            <a:pPr lvl="0" algn="l"/>
            <a:r>
              <a:rPr lang="en-US" sz="1200" dirty="0" smtClean="0">
                <a:latin typeface="+mn-lt"/>
              </a:rPr>
              <a:t>– Ambler </a:t>
            </a:r>
            <a:r>
              <a:rPr lang="en-US" sz="1200" dirty="0">
                <a:latin typeface="+mn-lt"/>
              </a:rPr>
              <a:t>et al., Agile Testing Survey </a:t>
            </a:r>
            <a:r>
              <a:rPr lang="en-US" sz="1200" dirty="0" smtClean="0">
                <a:latin typeface="+mn-lt"/>
              </a:rPr>
              <a:t>2012</a:t>
            </a:r>
            <a:endParaRPr lang="en-US" sz="1200" dirty="0">
              <a:latin typeface="+mn-lt"/>
            </a:endParaRPr>
          </a:p>
        </p:txBody>
      </p:sp>
      <p:sp>
        <p:nvSpPr>
          <p:cNvPr id="16" name="TextBox 15"/>
          <p:cNvSpPr txBox="1"/>
          <p:nvPr/>
        </p:nvSpPr>
        <p:spPr>
          <a:xfrm>
            <a:off x="4968044" y="4869160"/>
            <a:ext cx="3528392" cy="1200329"/>
          </a:xfrm>
          <a:prstGeom prst="rect">
            <a:avLst/>
          </a:prstGeom>
          <a:noFill/>
        </p:spPr>
        <p:txBody>
          <a:bodyPr wrap="square" rtlCol="0">
            <a:spAutoFit/>
          </a:bodyPr>
          <a:lstStyle/>
          <a:p>
            <a:pPr algn="l"/>
            <a:r>
              <a:rPr lang="en-US" sz="1200" i="1" dirty="0">
                <a:latin typeface="+mj-lt"/>
              </a:rPr>
              <a:t>60% of survey respondents reported that, ‘TDD increases productivity in the long-run.’</a:t>
            </a:r>
          </a:p>
          <a:p>
            <a:pPr algn="l"/>
            <a:endParaRPr lang="en-US" sz="1200" i="1" dirty="0">
              <a:latin typeface="+mn-lt"/>
            </a:endParaRPr>
          </a:p>
          <a:p>
            <a:pPr algn="l"/>
            <a:r>
              <a:rPr lang="en-US" sz="1200" dirty="0" smtClean="0">
                <a:latin typeface="+mn-lt"/>
              </a:rPr>
              <a:t>– </a:t>
            </a:r>
            <a:r>
              <a:rPr lang="en-US" sz="1200" dirty="0">
                <a:latin typeface="+mn-lt"/>
              </a:rPr>
              <a:t>Kumar and Bansal, Comparative Study of </a:t>
            </a:r>
            <a:r>
              <a:rPr lang="en-US" sz="1200" dirty="0" smtClean="0">
                <a:latin typeface="+mn-lt"/>
              </a:rPr>
              <a:t>Test-Driven </a:t>
            </a:r>
            <a:r>
              <a:rPr lang="en-US" sz="1200" dirty="0">
                <a:latin typeface="+mn-lt"/>
              </a:rPr>
              <a:t>Development with Traditional Techniques, 2013</a:t>
            </a:r>
          </a:p>
        </p:txBody>
      </p:sp>
      <p:sp>
        <p:nvSpPr>
          <p:cNvPr id="17" name="TextBox 16"/>
          <p:cNvSpPr txBox="1"/>
          <p:nvPr/>
        </p:nvSpPr>
        <p:spPr>
          <a:xfrm>
            <a:off x="418653" y="1500545"/>
            <a:ext cx="3460552" cy="1200329"/>
          </a:xfrm>
          <a:prstGeom prst="rect">
            <a:avLst/>
          </a:prstGeom>
          <a:noFill/>
        </p:spPr>
        <p:txBody>
          <a:bodyPr wrap="square" rtlCol="0">
            <a:spAutoFit/>
          </a:bodyPr>
          <a:lstStyle/>
          <a:p>
            <a:pPr lvl="0" algn="l"/>
            <a:r>
              <a:rPr lang="en-US" sz="1200" i="1" dirty="0">
                <a:latin typeface="+mj-lt"/>
              </a:rPr>
              <a:t>Automated testing and automation in general are two things that would increase the output of your work.</a:t>
            </a:r>
          </a:p>
          <a:p>
            <a:pPr lvl="0" algn="l"/>
            <a:endParaRPr lang="en-US" sz="1200" i="1" dirty="0">
              <a:latin typeface="+mn-lt"/>
            </a:endParaRPr>
          </a:p>
          <a:p>
            <a:pPr lvl="0" algn="l"/>
            <a:r>
              <a:rPr lang="en-US" sz="1200" dirty="0" smtClean="0">
                <a:latin typeface="+mn-lt"/>
              </a:rPr>
              <a:t>– </a:t>
            </a:r>
            <a:r>
              <a:rPr lang="en-US" sz="1200" dirty="0">
                <a:latin typeface="+mn-lt"/>
              </a:rPr>
              <a:t>Babafemi Ogungbamila, Chief Information Officer, Group Shared Technology, Interswitch</a:t>
            </a:r>
          </a:p>
        </p:txBody>
      </p:sp>
      <p:grpSp>
        <p:nvGrpSpPr>
          <p:cNvPr id="20" name="Group 19"/>
          <p:cNvGrpSpPr/>
          <p:nvPr/>
        </p:nvGrpSpPr>
        <p:grpSpPr>
          <a:xfrm>
            <a:off x="0" y="6422955"/>
            <a:ext cx="9144000" cy="437555"/>
            <a:chOff x="0" y="6422955"/>
            <a:chExt cx="9144000" cy="437555"/>
          </a:xfrm>
        </p:grpSpPr>
        <p:pic>
          <p:nvPicPr>
            <p:cNvPr id="21"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22" name="Picture 21"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7627679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25780" cy="864096"/>
          </a:xfrm>
        </p:spPr>
        <p:txBody>
          <a:bodyPr/>
          <a:lstStyle/>
          <a:p>
            <a:r>
              <a:rPr lang="en-US" dirty="0" smtClean="0"/>
              <a:t>Steer away from </a:t>
            </a:r>
            <a:r>
              <a:rPr lang="en-US" dirty="0"/>
              <a:t>process </a:t>
            </a:r>
            <a:r>
              <a:rPr lang="en-US" dirty="0" smtClean="0"/>
              <a:t>improvement – start </a:t>
            </a:r>
            <a:r>
              <a:rPr lang="en-US" dirty="0"/>
              <a:t>with artifact </a:t>
            </a:r>
            <a:r>
              <a:rPr lang="en-US" dirty="0" smtClean="0"/>
              <a:t>value management</a:t>
            </a:r>
            <a:endParaRPr lang="en-US" dirty="0"/>
          </a:p>
        </p:txBody>
      </p:sp>
      <p:sp>
        <p:nvSpPr>
          <p:cNvPr id="3" name="Text Placeholder 2"/>
          <p:cNvSpPr>
            <a:spLocks noGrp="1"/>
          </p:cNvSpPr>
          <p:nvPr>
            <p:ph type="body" sz="quarter" idx="16"/>
          </p:nvPr>
        </p:nvSpPr>
        <p:spPr>
          <a:xfrm>
            <a:off x="294749" y="2399404"/>
            <a:ext cx="4533047" cy="3909916"/>
          </a:xfrm>
        </p:spPr>
        <p:txBody>
          <a:bodyPr/>
          <a:lstStyle/>
          <a:p>
            <a:pPr lvl="0">
              <a:spcBef>
                <a:spcPts val="600"/>
              </a:spcBef>
            </a:pPr>
            <a:r>
              <a:rPr lang="en-US" sz="1300" dirty="0"/>
              <a:t>A given role executes a specific task that produces an artifact. For example, a Software Developer (role) </a:t>
            </a:r>
            <a:r>
              <a:rPr lang="en-US" sz="1300" dirty="0" smtClean="0"/>
              <a:t>executes Refactoring (technique) which uses Code </a:t>
            </a:r>
            <a:r>
              <a:rPr lang="en-US" sz="1300" dirty="0"/>
              <a:t>Development (task) in order to produce a Build Package (artifact).</a:t>
            </a:r>
          </a:p>
          <a:p>
            <a:pPr lvl="0">
              <a:spcBef>
                <a:spcPts val="600"/>
              </a:spcBef>
            </a:pPr>
            <a:r>
              <a:rPr lang="en-US" sz="1300" dirty="0"/>
              <a:t>An artifact can be used by the same role that produced it initially, or it can be used by another role. A rarely used and updated artifact should be shortlisted for </a:t>
            </a:r>
            <a:r>
              <a:rPr lang="en-US" sz="1300" dirty="0" smtClean="0"/>
              <a:t>archiving.</a:t>
            </a:r>
            <a:endParaRPr lang="en-US" sz="1300" dirty="0"/>
          </a:p>
          <a:p>
            <a:pPr lvl="0">
              <a:spcBef>
                <a:spcPts val="600"/>
              </a:spcBef>
            </a:pPr>
            <a:r>
              <a:rPr lang="en-US" sz="1300" dirty="0"/>
              <a:t>Each task is performed using a particular Agile technique. There are multiple techniques that can be used to perform a given task, but the most appropriate technique depends on the team culture, task workflow, and role mindsets. </a:t>
            </a:r>
          </a:p>
          <a:p>
            <a:pPr lvl="0">
              <a:spcBef>
                <a:spcPts val="600"/>
              </a:spcBef>
            </a:pPr>
            <a:r>
              <a:rPr lang="en-US" sz="1300" dirty="0"/>
              <a:t>The quality of an artifact stems from the </a:t>
            </a:r>
            <a:r>
              <a:rPr lang="en-US" sz="1300" dirty="0" smtClean="0"/>
              <a:t>technique producing </a:t>
            </a:r>
            <a:r>
              <a:rPr lang="en-US" sz="1300" dirty="0"/>
              <a:t>it. Certain techniques can deliver higher quality artifacts than other techniques for one task. Therefore, if a given task is not producing a valuable artifact, the technique should be changed. </a:t>
            </a:r>
          </a:p>
        </p:txBody>
      </p:sp>
      <p:sp>
        <p:nvSpPr>
          <p:cNvPr id="7" name="Text Placeholder 6"/>
          <p:cNvSpPr>
            <a:spLocks noGrp="1"/>
          </p:cNvSpPr>
          <p:nvPr>
            <p:ph type="body" sz="quarter" idx="19"/>
          </p:nvPr>
        </p:nvSpPr>
        <p:spPr/>
        <p:txBody>
          <a:bodyPr/>
          <a:lstStyle/>
          <a:p>
            <a:r>
              <a:rPr lang="en-US" dirty="0"/>
              <a:t>Use Info-Tech Research Group’s Development Practice Metamodel to derive the right technique.</a:t>
            </a:r>
          </a:p>
        </p:txBody>
      </p:sp>
      <p:sp>
        <p:nvSpPr>
          <p:cNvPr id="22" name="Rounded Rectangle 21"/>
          <p:cNvSpPr/>
          <p:nvPr/>
        </p:nvSpPr>
        <p:spPr>
          <a:xfrm>
            <a:off x="7309196" y="2682121"/>
            <a:ext cx="1366368" cy="417528"/>
          </a:xfrm>
          <a:prstGeom prst="roundRect">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Artifact</a:t>
            </a:r>
            <a:endParaRPr lang="en-CA" dirty="0"/>
          </a:p>
        </p:txBody>
      </p:sp>
      <p:sp>
        <p:nvSpPr>
          <p:cNvPr id="23" name="Rounded Rectangle 22"/>
          <p:cNvSpPr/>
          <p:nvPr/>
        </p:nvSpPr>
        <p:spPr>
          <a:xfrm>
            <a:off x="7309196" y="3967523"/>
            <a:ext cx="1366368" cy="417528"/>
          </a:xfrm>
          <a:prstGeom prst="roundRect">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Technique</a:t>
            </a:r>
            <a:endParaRPr lang="en-CA" dirty="0"/>
          </a:p>
        </p:txBody>
      </p:sp>
      <p:sp>
        <p:nvSpPr>
          <p:cNvPr id="24" name="Rounded Rectangle 23"/>
          <p:cNvSpPr/>
          <p:nvPr/>
        </p:nvSpPr>
        <p:spPr>
          <a:xfrm>
            <a:off x="7309196" y="5337212"/>
            <a:ext cx="1366368" cy="417528"/>
          </a:xfrm>
          <a:prstGeom prst="roundRect">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Task</a:t>
            </a:r>
            <a:endParaRPr lang="en-CA" dirty="0"/>
          </a:p>
        </p:txBody>
      </p:sp>
      <p:sp>
        <p:nvSpPr>
          <p:cNvPr id="25" name="Rounded Rectangle 24"/>
          <p:cNvSpPr/>
          <p:nvPr/>
        </p:nvSpPr>
        <p:spPr>
          <a:xfrm>
            <a:off x="5221856" y="3967523"/>
            <a:ext cx="1366368" cy="417528"/>
          </a:xfrm>
          <a:prstGeom prst="roundRect">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Role</a:t>
            </a:r>
            <a:endParaRPr lang="en-CA" dirty="0"/>
          </a:p>
        </p:txBody>
      </p:sp>
      <p:sp>
        <p:nvSpPr>
          <p:cNvPr id="37" name="TextBox 36"/>
          <p:cNvSpPr txBox="1"/>
          <p:nvPr/>
        </p:nvSpPr>
        <p:spPr>
          <a:xfrm>
            <a:off x="5101311" y="2015552"/>
            <a:ext cx="3647153" cy="369332"/>
          </a:xfrm>
          <a:prstGeom prst="rect">
            <a:avLst/>
          </a:prstGeom>
          <a:noFill/>
        </p:spPr>
        <p:txBody>
          <a:bodyPr wrap="none" rtlCol="0">
            <a:spAutoFit/>
          </a:bodyPr>
          <a:lstStyle/>
          <a:p>
            <a:r>
              <a:rPr lang="en-US" dirty="0" smtClean="0"/>
              <a:t>Development Practice Metamodel</a:t>
            </a:r>
            <a:endParaRPr lang="en-US" dirty="0"/>
          </a:p>
        </p:txBody>
      </p:sp>
      <p:sp>
        <p:nvSpPr>
          <p:cNvPr id="39" name="TextBox 38"/>
          <p:cNvSpPr txBox="1"/>
          <p:nvPr/>
        </p:nvSpPr>
        <p:spPr>
          <a:xfrm>
            <a:off x="7373137" y="5851717"/>
            <a:ext cx="1378904" cy="215444"/>
          </a:xfrm>
          <a:prstGeom prst="rect">
            <a:avLst/>
          </a:prstGeom>
          <a:noFill/>
        </p:spPr>
        <p:txBody>
          <a:bodyPr wrap="none" rtlCol="0">
            <a:spAutoFit/>
          </a:bodyPr>
          <a:lstStyle/>
          <a:p>
            <a:r>
              <a:rPr lang="en-US" sz="800" dirty="0" smtClean="0"/>
              <a:t>© Info-Tech Research Group</a:t>
            </a:r>
            <a:endParaRPr lang="en-US" sz="800" dirty="0"/>
          </a:p>
        </p:txBody>
      </p:sp>
      <p:sp>
        <p:nvSpPr>
          <p:cNvPr id="40" name="TextBox 39"/>
          <p:cNvSpPr txBox="1"/>
          <p:nvPr/>
        </p:nvSpPr>
        <p:spPr>
          <a:xfrm>
            <a:off x="8203122" y="4557513"/>
            <a:ext cx="545342" cy="253916"/>
          </a:xfrm>
          <a:prstGeom prst="rect">
            <a:avLst/>
          </a:prstGeom>
          <a:noFill/>
        </p:spPr>
        <p:txBody>
          <a:bodyPr wrap="none" rtlCol="0">
            <a:spAutoFit/>
          </a:bodyPr>
          <a:lstStyle/>
          <a:p>
            <a:r>
              <a:rPr lang="en-US" sz="1050" dirty="0" smtClean="0"/>
              <a:t>drives</a:t>
            </a:r>
            <a:endParaRPr lang="en-US" sz="1050" dirty="0"/>
          </a:p>
        </p:txBody>
      </p:sp>
      <p:sp>
        <p:nvSpPr>
          <p:cNvPr id="41" name="TextBox 40"/>
          <p:cNvSpPr txBox="1"/>
          <p:nvPr/>
        </p:nvSpPr>
        <p:spPr>
          <a:xfrm>
            <a:off x="8135512" y="3472452"/>
            <a:ext cx="691215" cy="253916"/>
          </a:xfrm>
          <a:prstGeom prst="rect">
            <a:avLst/>
          </a:prstGeom>
          <a:noFill/>
        </p:spPr>
        <p:txBody>
          <a:bodyPr wrap="none" rtlCol="0">
            <a:spAutoFit/>
          </a:bodyPr>
          <a:lstStyle/>
          <a:p>
            <a:r>
              <a:rPr lang="en-US" sz="1050" dirty="0" smtClean="0"/>
              <a:t>produces</a:t>
            </a:r>
            <a:endParaRPr lang="en-US" sz="1050" dirty="0"/>
          </a:p>
        </p:txBody>
      </p:sp>
      <p:sp>
        <p:nvSpPr>
          <p:cNvPr id="43" name="TextBox 42"/>
          <p:cNvSpPr txBox="1"/>
          <p:nvPr/>
        </p:nvSpPr>
        <p:spPr>
          <a:xfrm>
            <a:off x="6552220" y="3681028"/>
            <a:ext cx="670376" cy="253916"/>
          </a:xfrm>
          <a:prstGeom prst="rect">
            <a:avLst/>
          </a:prstGeom>
          <a:noFill/>
        </p:spPr>
        <p:txBody>
          <a:bodyPr wrap="none" rtlCol="0">
            <a:spAutoFit/>
          </a:bodyPr>
          <a:lstStyle/>
          <a:p>
            <a:r>
              <a:rPr lang="en-US" sz="1050" dirty="0" smtClean="0"/>
              <a:t>executes</a:t>
            </a:r>
            <a:endParaRPr lang="en-US" sz="1050" dirty="0"/>
          </a:p>
        </p:txBody>
      </p:sp>
      <p:sp>
        <p:nvSpPr>
          <p:cNvPr id="44" name="TextBox 43"/>
          <p:cNvSpPr txBox="1"/>
          <p:nvPr/>
        </p:nvSpPr>
        <p:spPr>
          <a:xfrm>
            <a:off x="5281150" y="2666890"/>
            <a:ext cx="623889" cy="253916"/>
          </a:xfrm>
          <a:prstGeom prst="rect">
            <a:avLst/>
          </a:prstGeom>
          <a:noFill/>
        </p:spPr>
        <p:txBody>
          <a:bodyPr wrap="none" rtlCol="0">
            <a:spAutoFit/>
          </a:bodyPr>
          <a:lstStyle/>
          <a:p>
            <a:r>
              <a:rPr lang="en-US" sz="1050" dirty="0" smtClean="0"/>
              <a:t>used by</a:t>
            </a:r>
            <a:endParaRPr lang="en-US" sz="1050" dirty="0"/>
          </a:p>
        </p:txBody>
      </p:sp>
      <p:sp>
        <p:nvSpPr>
          <p:cNvPr id="5" name="Bent Arrow 4"/>
          <p:cNvSpPr/>
          <p:nvPr/>
        </p:nvSpPr>
        <p:spPr>
          <a:xfrm>
            <a:off x="5775818" y="2626413"/>
            <a:ext cx="1172745" cy="1509748"/>
          </a:xfrm>
          <a:prstGeom prst="bentArrow">
            <a:avLst>
              <a:gd name="adj1" fmla="val 25000"/>
              <a:gd name="adj2" fmla="val 26804"/>
              <a:gd name="adj3" fmla="val 25000"/>
              <a:gd name="adj4" fmla="val 43750"/>
            </a:avLst>
          </a:prstGeom>
          <a:solidFill>
            <a:srgbClr val="2A465C"/>
          </a:solidFill>
          <a:ln>
            <a:noFill/>
          </a:ln>
          <a:scene3d>
            <a:camera prst="orthographicFront">
              <a:rot lat="0" lon="1080000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Right Arrow 5"/>
          <p:cNvSpPr/>
          <p:nvPr/>
        </p:nvSpPr>
        <p:spPr>
          <a:xfrm>
            <a:off x="6553507" y="3897052"/>
            <a:ext cx="848410" cy="54006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ight Arrow 30"/>
          <p:cNvSpPr/>
          <p:nvPr/>
        </p:nvSpPr>
        <p:spPr>
          <a:xfrm>
            <a:off x="7595147" y="3248607"/>
            <a:ext cx="793277" cy="540060"/>
          </a:xfrm>
          <a:prstGeom prst="rightArrow">
            <a:avLst/>
          </a:prstGeom>
          <a:ln>
            <a:noFill/>
          </a:ln>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ight Arrow 31"/>
          <p:cNvSpPr/>
          <p:nvPr/>
        </p:nvSpPr>
        <p:spPr>
          <a:xfrm rot="10800000">
            <a:off x="7631150" y="4602534"/>
            <a:ext cx="865285" cy="540060"/>
          </a:xfrm>
          <a:prstGeom prst="rightArrow">
            <a:avLst/>
          </a:prstGeom>
          <a:ln>
            <a:noFill/>
          </a:ln>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a:off x="284269" y="2001954"/>
            <a:ext cx="4543158"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chemeClr val="tx1"/>
                </a:solidFill>
              </a:rPr>
              <a:t>How Do You Use The Dev. Metamodel?</a:t>
            </a:r>
            <a:endParaRPr lang="en-CA" sz="1400" b="1" dirty="0">
              <a:solidFill>
                <a:schemeClr val="tx1"/>
              </a:solidFill>
            </a:endParaRPr>
          </a:p>
        </p:txBody>
      </p:sp>
      <p:cxnSp>
        <p:nvCxnSpPr>
          <p:cNvPr id="21" name="Straight Connector 20"/>
          <p:cNvCxnSpPr/>
          <p:nvPr/>
        </p:nvCxnSpPr>
        <p:spPr>
          <a:xfrm rot="5400000">
            <a:off x="2909947" y="4093765"/>
            <a:ext cx="414308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26" name="Group 25"/>
          <p:cNvGrpSpPr/>
          <p:nvPr/>
        </p:nvGrpSpPr>
        <p:grpSpPr>
          <a:xfrm>
            <a:off x="0" y="6422955"/>
            <a:ext cx="9144000" cy="437555"/>
            <a:chOff x="0" y="6422955"/>
            <a:chExt cx="9144000" cy="437555"/>
          </a:xfrm>
        </p:grpSpPr>
        <p:pic>
          <p:nvPicPr>
            <p:cNvPr id="27" name="Picture 3">
              <a:hlinkClick r:id="rId2"/>
            </p:cNvPr>
            <p:cNvPicPr>
              <a:picLocks noChangeAspect="1" noChangeArrowheads="1"/>
            </p:cNvPicPr>
            <p:nvPr/>
          </p:nvPicPr>
          <p:blipFill>
            <a:blip r:embed="rId3" cstate="print"/>
            <a:srcRect/>
            <a:stretch>
              <a:fillRect/>
            </a:stretch>
          </p:blipFill>
          <p:spPr bwMode="auto">
            <a:xfrm>
              <a:off x="0" y="6422955"/>
              <a:ext cx="9144000" cy="437555"/>
            </a:xfrm>
            <a:prstGeom prst="rect">
              <a:avLst/>
            </a:prstGeom>
            <a:noFill/>
            <a:ln w="9525">
              <a:noFill/>
              <a:miter lim="800000"/>
              <a:headEnd/>
              <a:tailEnd/>
            </a:ln>
          </p:spPr>
        </p:pic>
        <p:pic>
          <p:nvPicPr>
            <p:cNvPr id="28" name="Picture 27" descr="itrg-logo.png"/>
            <p:cNvPicPr>
              <a:picLocks noChangeAspect="1"/>
            </p:cNvPicPr>
            <p:nvPr/>
          </p:nvPicPr>
          <p:blipFill>
            <a:blip r:embed="rId4"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998297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9"/>
          </p:nvPr>
        </p:nvSpPr>
        <p:spPr/>
        <p:txBody>
          <a:bodyPr/>
          <a:lstStyle/>
          <a:p>
            <a:r>
              <a:rPr lang="en-US" dirty="0" smtClean="0"/>
              <a:t>Each tab in this tool will help you evaluate the value and cost of each artifact in your development process. This tool will be used throughout this toolkit.</a:t>
            </a:r>
            <a:endParaRPr lang="en-US" dirty="0"/>
          </a:p>
        </p:txBody>
      </p:sp>
      <p:sp>
        <p:nvSpPr>
          <p:cNvPr id="2" name="Title 1"/>
          <p:cNvSpPr>
            <a:spLocks noGrp="1"/>
          </p:cNvSpPr>
          <p:nvPr>
            <p:ph type="title"/>
          </p:nvPr>
        </p:nvSpPr>
        <p:spPr/>
        <p:txBody>
          <a:bodyPr/>
          <a:lstStyle/>
          <a:p>
            <a:r>
              <a:rPr lang="en-US" dirty="0"/>
              <a:t>Use </a:t>
            </a:r>
            <a:r>
              <a:rPr lang="en-US" dirty="0" smtClean="0"/>
              <a:t>Info-Tech’s </a:t>
            </a:r>
            <a:r>
              <a:rPr lang="en-US" i="1" dirty="0"/>
              <a:t>Artifact Value Model </a:t>
            </a:r>
            <a:r>
              <a:rPr lang="en-US" dirty="0"/>
              <a:t>to document your artifact evaluation</a:t>
            </a:r>
          </a:p>
        </p:txBody>
      </p:sp>
      <p:sp>
        <p:nvSpPr>
          <p:cNvPr id="6" name="TextBox 5"/>
          <p:cNvSpPr txBox="1"/>
          <p:nvPr/>
        </p:nvSpPr>
        <p:spPr>
          <a:xfrm>
            <a:off x="5688124" y="5172743"/>
            <a:ext cx="2907252" cy="523220"/>
          </a:xfrm>
          <a:prstGeom prst="rect">
            <a:avLst/>
          </a:prstGeom>
          <a:noFill/>
        </p:spPr>
        <p:txBody>
          <a:bodyPr wrap="square" rtlCol="0">
            <a:spAutoFit/>
          </a:bodyPr>
          <a:lstStyle/>
          <a:p>
            <a:r>
              <a:rPr lang="en-US" sz="1400" dirty="0" smtClean="0"/>
              <a:t>See Info-Tech’s </a:t>
            </a:r>
            <a:r>
              <a:rPr lang="en-US" sz="1400" i="1" u="sng" dirty="0" smtClean="0">
                <a:solidFill>
                  <a:schemeClr val="accent1">
                    <a:lumMod val="60000"/>
                    <a:lumOff val="40000"/>
                  </a:schemeClr>
                </a:solidFill>
                <a:hlinkClick r:id="rId2"/>
              </a:rPr>
              <a:t>Artifact Value Model</a:t>
            </a:r>
            <a:r>
              <a:rPr lang="en-US" sz="1400" i="1" dirty="0" smtClean="0"/>
              <a:t>.</a:t>
            </a:r>
            <a:endParaRPr lang="en-US" sz="1400" i="1" dirty="0"/>
          </a:p>
        </p:txBody>
      </p:sp>
      <p:sp>
        <p:nvSpPr>
          <p:cNvPr id="8" name="Rectangle 7"/>
          <p:cNvSpPr/>
          <p:nvPr/>
        </p:nvSpPr>
        <p:spPr>
          <a:xfrm>
            <a:off x="287524" y="1988840"/>
            <a:ext cx="4902066"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CA" sz="1600" dirty="0">
                <a:solidFill>
                  <a:schemeClr val="tx1"/>
                </a:solidFill>
              </a:rPr>
              <a:t>Ensure your </a:t>
            </a:r>
            <a:r>
              <a:rPr lang="en-CA" sz="1600" dirty="0" smtClean="0">
                <a:solidFill>
                  <a:schemeClr val="tx1"/>
                </a:solidFill>
              </a:rPr>
              <a:t>evaluation is accurate by including multiple business and IT stakeholders from various departments in the details gathering</a:t>
            </a:r>
            <a:r>
              <a:rPr lang="en-CA" sz="1600" dirty="0">
                <a:solidFill>
                  <a:schemeClr val="tx1"/>
                </a:solidFill>
              </a:rPr>
              <a:t> </a:t>
            </a:r>
            <a:r>
              <a:rPr lang="en-CA" sz="1600" dirty="0" smtClean="0">
                <a:solidFill>
                  <a:schemeClr val="tx1"/>
                </a:solidFill>
              </a:rPr>
              <a:t>and discussions.</a:t>
            </a:r>
            <a:endParaRPr lang="en-US" sz="1600" dirty="0">
              <a:solidFill>
                <a:schemeClr val="tx1"/>
              </a:solidFill>
            </a:endParaRPr>
          </a:p>
        </p:txBody>
      </p:sp>
      <p:sp>
        <p:nvSpPr>
          <p:cNvPr id="9" name="TextBox 8"/>
          <p:cNvSpPr txBox="1"/>
          <p:nvPr/>
        </p:nvSpPr>
        <p:spPr>
          <a:xfrm>
            <a:off x="279322" y="3116041"/>
            <a:ext cx="5053298" cy="938719"/>
          </a:xfrm>
          <a:prstGeom prst="rect">
            <a:avLst/>
          </a:prstGeom>
          <a:noFill/>
        </p:spPr>
        <p:txBody>
          <a:bodyPr wrap="square" rtlCol="0">
            <a:spAutoFit/>
          </a:bodyPr>
          <a:lstStyle/>
          <a:p>
            <a:pPr lvl="0" algn="l" eaLnBrk="0" hangingPunct="0">
              <a:spcBef>
                <a:spcPts val="0"/>
              </a:spcBef>
              <a:spcAft>
                <a:spcPts val="600"/>
              </a:spcAft>
              <a:buClr>
                <a:srgbClr val="333333"/>
              </a:buClr>
              <a:buSzPct val="120000"/>
            </a:pPr>
            <a:r>
              <a:rPr lang="en-CA" sz="1400" b="1" dirty="0" smtClean="0">
                <a:solidFill>
                  <a:srgbClr val="333333"/>
                </a:solidFill>
                <a:latin typeface="Arial"/>
              </a:rPr>
              <a:t>The </a:t>
            </a:r>
            <a:r>
              <a:rPr lang="en-CA" sz="1400" b="1" i="1" dirty="0" smtClean="0">
                <a:solidFill>
                  <a:srgbClr val="333333"/>
                </a:solidFill>
                <a:latin typeface="Arial"/>
              </a:rPr>
              <a:t>Artifact Value Model:</a:t>
            </a:r>
          </a:p>
          <a:p>
            <a:pPr marL="171450" lvl="0" indent="-171450" algn="l">
              <a:buFont typeface="Arial" panose="020B0604020202020204" pitchFamily="34" charset="0"/>
              <a:buChar char="•"/>
            </a:pPr>
            <a:r>
              <a:rPr lang="en-US" sz="1200" dirty="0"/>
              <a:t>Info-Tech Research Group’s </a:t>
            </a:r>
            <a:r>
              <a:rPr lang="en-US" sz="1200" i="1" dirty="0"/>
              <a:t>Artifact Value Model </a:t>
            </a:r>
            <a:r>
              <a:rPr lang="en-US" sz="1200" dirty="0"/>
              <a:t>is a tool that can be used to collect information about existing artifacts and churn caused by pain points.</a:t>
            </a:r>
          </a:p>
        </p:txBody>
      </p:sp>
      <p:sp>
        <p:nvSpPr>
          <p:cNvPr id="10" name="TextBox 9"/>
          <p:cNvSpPr txBox="1"/>
          <p:nvPr/>
        </p:nvSpPr>
        <p:spPr>
          <a:xfrm>
            <a:off x="274786" y="4149080"/>
            <a:ext cx="5053298" cy="1354217"/>
          </a:xfrm>
          <a:prstGeom prst="rect">
            <a:avLst/>
          </a:prstGeom>
          <a:noFill/>
        </p:spPr>
        <p:txBody>
          <a:bodyPr wrap="square" rtlCol="0">
            <a:spAutoFit/>
          </a:bodyPr>
          <a:lstStyle/>
          <a:p>
            <a:pPr lvl="0" algn="l" eaLnBrk="0" hangingPunct="0">
              <a:spcBef>
                <a:spcPts val="0"/>
              </a:spcBef>
              <a:spcAft>
                <a:spcPts val="600"/>
              </a:spcAft>
              <a:buClr>
                <a:srgbClr val="333333"/>
              </a:buClr>
              <a:buSzPct val="120000"/>
            </a:pPr>
            <a:r>
              <a:rPr lang="en-CA" sz="1400" b="1" dirty="0" smtClean="0">
                <a:solidFill>
                  <a:srgbClr val="333333"/>
                </a:solidFill>
                <a:latin typeface="Arial"/>
              </a:rPr>
              <a:t>The </a:t>
            </a:r>
            <a:r>
              <a:rPr lang="en-CA" sz="1400" b="1" i="1" dirty="0" smtClean="0">
                <a:solidFill>
                  <a:srgbClr val="333333"/>
                </a:solidFill>
                <a:latin typeface="Arial"/>
              </a:rPr>
              <a:t>Artifact Value Model </a:t>
            </a:r>
            <a:r>
              <a:rPr lang="en-CA" sz="1400" b="1" dirty="0" smtClean="0">
                <a:solidFill>
                  <a:srgbClr val="333333"/>
                </a:solidFill>
                <a:latin typeface="Arial"/>
              </a:rPr>
              <a:t>will </a:t>
            </a:r>
            <a:r>
              <a:rPr lang="en-CA" sz="1400" b="1" dirty="0">
                <a:solidFill>
                  <a:srgbClr val="333333"/>
                </a:solidFill>
                <a:latin typeface="Arial"/>
              </a:rPr>
              <a:t>help you:</a:t>
            </a:r>
            <a:endParaRPr lang="en-US" sz="1400" b="1" dirty="0">
              <a:solidFill>
                <a:srgbClr val="333333"/>
              </a:solidFill>
              <a:latin typeface="Arial"/>
            </a:endParaRPr>
          </a:p>
          <a:p>
            <a:pPr marL="171450" lvl="0" indent="-171450" algn="l">
              <a:spcBef>
                <a:spcPts val="600"/>
              </a:spcBef>
              <a:buFont typeface="Arial" panose="020B0604020202020204" pitchFamily="34" charset="0"/>
              <a:buChar char="•"/>
            </a:pPr>
            <a:r>
              <a:rPr lang="en-US" sz="1200" dirty="0"/>
              <a:t>Identify high and low value artifacts.</a:t>
            </a:r>
          </a:p>
          <a:p>
            <a:pPr marL="171450" lvl="0" indent="-171450" algn="l">
              <a:spcBef>
                <a:spcPts val="600"/>
              </a:spcBef>
              <a:buFont typeface="Arial" panose="020B0604020202020204" pitchFamily="34" charset="0"/>
              <a:buChar char="•"/>
            </a:pPr>
            <a:r>
              <a:rPr lang="en-US" sz="1200" dirty="0"/>
              <a:t>Understand opportunities for artifact value creation</a:t>
            </a:r>
            <a:r>
              <a:rPr lang="en-US" sz="1200" dirty="0" smtClean="0"/>
              <a:t>.</a:t>
            </a:r>
          </a:p>
          <a:p>
            <a:pPr marL="171450" lvl="0" indent="-171450" algn="l">
              <a:spcBef>
                <a:spcPts val="600"/>
              </a:spcBef>
              <a:buFont typeface="Arial" panose="020B0604020202020204" pitchFamily="34" charset="0"/>
              <a:buChar char="•"/>
            </a:pPr>
            <a:r>
              <a:rPr lang="en-US" sz="1200" dirty="0" smtClean="0"/>
              <a:t>Select the most appropriate technique to maximize artifact value and realize other business and IT benefits.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67277" y="2258155"/>
            <a:ext cx="2817623" cy="1635497"/>
          </a:xfrm>
          <a:prstGeom prst="rect">
            <a:avLst/>
          </a:prstGeom>
          <a:ln>
            <a:solidFill>
              <a:schemeClr val="accent1"/>
            </a:solidFill>
          </a:ln>
          <a:effectLst>
            <a:outerShdw blurRad="50800" dist="38100" dir="2700000" algn="tl" rotWithShape="0">
              <a:prstClr val="black">
                <a:alpha val="40000"/>
              </a:prstClr>
            </a:outerShdw>
          </a:effec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68295" y="3234199"/>
            <a:ext cx="2746910" cy="1239518"/>
          </a:xfrm>
          <a:prstGeom prst="rect">
            <a:avLst/>
          </a:prstGeom>
          <a:ln>
            <a:solidFill>
              <a:schemeClr val="accent1"/>
            </a:solidFill>
          </a:ln>
          <a:effectLst>
            <a:outerShdw blurRad="50800" dist="38100" dir="2700000" algn="tl" rotWithShape="0">
              <a:prstClr val="black">
                <a:alpha val="40000"/>
              </a:prstClr>
            </a:outerShdw>
          </a:effectLst>
        </p:spPr>
      </p:pic>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84168" y="3901779"/>
            <a:ext cx="2676549" cy="1077896"/>
          </a:xfrm>
          <a:prstGeom prst="rect">
            <a:avLst/>
          </a:prstGeom>
          <a:ln>
            <a:solidFill>
              <a:schemeClr val="accent1"/>
            </a:solidFill>
          </a:ln>
          <a:effectLst>
            <a:outerShdw blurRad="50800" dist="38100" dir="2700000" algn="tl" rotWithShape="0">
              <a:prstClr val="black">
                <a:alpha val="40000"/>
              </a:prstClr>
            </a:outerShdw>
          </a:effectLst>
        </p:spPr>
      </p:pic>
      <p:grpSp>
        <p:nvGrpSpPr>
          <p:cNvPr id="11" name="Group 10"/>
          <p:cNvGrpSpPr/>
          <p:nvPr/>
        </p:nvGrpSpPr>
        <p:grpSpPr>
          <a:xfrm>
            <a:off x="0" y="6422955"/>
            <a:ext cx="9144000" cy="437555"/>
            <a:chOff x="0" y="6422955"/>
            <a:chExt cx="9144000" cy="437555"/>
          </a:xfrm>
        </p:grpSpPr>
        <p:pic>
          <p:nvPicPr>
            <p:cNvPr id="12"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14" name="Picture 13"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3026456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custDataLst>
              <p:tags r:id="rId1"/>
            </p:custDataLst>
          </p:nvPr>
        </p:nvSpPr>
        <p:spPr>
          <a:xfrm>
            <a:off x="4904507" y="3599910"/>
            <a:ext cx="1645920" cy="1554480"/>
          </a:xfrm>
          <a:prstGeom prst="rect">
            <a:avLst/>
          </a:prstGeom>
          <a:noFill/>
        </p:spPr>
        <p:txBody>
          <a:bodyPr wrap="square" rtlCol="0" anchor="ctr" anchorCtr="0">
            <a:noAutofit/>
          </a:bodyPr>
          <a:lstStyle/>
          <a:p>
            <a:pPr algn="l"/>
            <a:r>
              <a:rPr lang="en-US" sz="1200" dirty="0"/>
              <a:t>A prioritized set of projects is defined to help lower current technical debt and improve artifact value across the </a:t>
            </a:r>
            <a:r>
              <a:rPr lang="en-US" sz="1200" dirty="0" smtClean="0"/>
              <a:t>software program.</a:t>
            </a:r>
          </a:p>
          <a:p>
            <a:pPr algn="l"/>
            <a:endParaRPr lang="en-CA" sz="1200" dirty="0">
              <a:solidFill>
                <a:srgbClr val="333333"/>
              </a:solidFill>
              <a:latin typeface="Arial"/>
            </a:endParaRPr>
          </a:p>
        </p:txBody>
      </p:sp>
      <p:sp>
        <p:nvSpPr>
          <p:cNvPr id="2" name="Title 1"/>
          <p:cNvSpPr>
            <a:spLocks noGrp="1"/>
          </p:cNvSpPr>
          <p:nvPr>
            <p:ph type="title"/>
          </p:nvPr>
        </p:nvSpPr>
        <p:spPr/>
        <p:txBody>
          <a:bodyPr/>
          <a:lstStyle/>
          <a:p>
            <a:r>
              <a:rPr lang="en-US" dirty="0" smtClean="0"/>
              <a:t>Artifact Value Toolkit Roadmap</a:t>
            </a:r>
            <a:endParaRPr lang="en-US" dirty="0"/>
          </a:p>
        </p:txBody>
      </p:sp>
      <p:sp>
        <p:nvSpPr>
          <p:cNvPr id="4" name="Text Placeholder 3"/>
          <p:cNvSpPr>
            <a:spLocks noGrp="1"/>
          </p:cNvSpPr>
          <p:nvPr>
            <p:ph type="body" sz="quarter" idx="19"/>
          </p:nvPr>
        </p:nvSpPr>
        <p:spPr>
          <a:xfrm>
            <a:off x="257176" y="1232756"/>
            <a:ext cx="8620124" cy="1008112"/>
          </a:xfrm>
        </p:spPr>
        <p:txBody>
          <a:bodyPr/>
          <a:lstStyle/>
          <a:p>
            <a:r>
              <a:rPr lang="en-US" dirty="0"/>
              <a:t>A successful development artifact management plan requires ROI analysis, consistent communication, and careful execution to align with business </a:t>
            </a:r>
            <a:r>
              <a:rPr lang="en-US" dirty="0" smtClean="0"/>
              <a:t>expectations. This toolkit will </a:t>
            </a:r>
            <a:r>
              <a:rPr lang="en-US" dirty="0"/>
              <a:t>help you </a:t>
            </a:r>
            <a:r>
              <a:rPr lang="en-US" dirty="0" smtClean="0"/>
              <a:t>optimize the use of your artifacts.</a:t>
            </a:r>
            <a:endParaRPr lang="en-US" dirty="0"/>
          </a:p>
        </p:txBody>
      </p:sp>
      <p:cxnSp>
        <p:nvCxnSpPr>
          <p:cNvPr id="6" name="Straight Connector 5"/>
          <p:cNvCxnSpPr/>
          <p:nvPr>
            <p:custDataLst>
              <p:tags r:id="rId2"/>
            </p:custDataLst>
          </p:nvPr>
        </p:nvCxnSpPr>
        <p:spPr>
          <a:xfrm>
            <a:off x="8712460" y="2619232"/>
            <a:ext cx="0" cy="0"/>
          </a:xfrm>
          <a:prstGeom prst="line">
            <a:avLst/>
          </a:prstGeom>
          <a:ln w="41275" cap="rnd">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custDataLst>
              <p:tags r:id="rId3"/>
            </p:custDataLst>
          </p:nvPr>
        </p:nvCxnSpPr>
        <p:spPr>
          <a:xfrm flipH="1">
            <a:off x="1870648" y="2619232"/>
            <a:ext cx="5436644" cy="0"/>
          </a:xfrm>
          <a:prstGeom prst="line">
            <a:avLst/>
          </a:prstGeom>
          <a:ln w="41275" cap="rnd">
            <a:prstDash val="sysDot"/>
          </a:ln>
        </p:spPr>
        <p:style>
          <a:lnRef idx="1">
            <a:schemeClr val="accent1"/>
          </a:lnRef>
          <a:fillRef idx="0">
            <a:schemeClr val="accent1"/>
          </a:fillRef>
          <a:effectRef idx="0">
            <a:schemeClr val="accent1"/>
          </a:effectRef>
          <a:fontRef idx="minor">
            <a:schemeClr val="tx1"/>
          </a:fontRef>
        </p:style>
      </p:cxnSp>
      <p:sp>
        <p:nvSpPr>
          <p:cNvPr id="8" name="Pentagon 7"/>
          <p:cNvSpPr/>
          <p:nvPr>
            <p:custDataLst>
              <p:tags r:id="rId4"/>
            </p:custDataLst>
          </p:nvPr>
        </p:nvSpPr>
        <p:spPr bwMode="auto">
          <a:xfrm>
            <a:off x="467544" y="2258870"/>
            <a:ext cx="1403104" cy="720725"/>
          </a:xfrm>
          <a:prstGeom prst="homePlate">
            <a:avLst/>
          </a:prstGeom>
          <a:solidFill>
            <a:srgbClr val="C77709"/>
          </a:solidFill>
          <a:ln w="38100">
            <a:solidFill>
              <a:srgbClr val="C7770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400" b="1" i="1" dirty="0">
                <a:solidFill>
                  <a:srgbClr val="333333"/>
                </a:solidFill>
                <a:latin typeface="Georgia"/>
              </a:rPr>
              <a:t>1</a:t>
            </a:r>
          </a:p>
        </p:txBody>
      </p:sp>
      <p:sp>
        <p:nvSpPr>
          <p:cNvPr id="10" name="Pentagon 9"/>
          <p:cNvSpPr/>
          <p:nvPr>
            <p:custDataLst>
              <p:tags r:id="rId5"/>
            </p:custDataLst>
          </p:nvPr>
        </p:nvSpPr>
        <p:spPr bwMode="auto">
          <a:xfrm>
            <a:off x="7307292" y="2258870"/>
            <a:ext cx="1405168" cy="720725"/>
          </a:xfrm>
          <a:prstGeom prst="homePlate">
            <a:avLst/>
          </a:prstGeom>
          <a:solidFill>
            <a:srgbClr val="C77709"/>
          </a:solidFill>
          <a:ln w="38100" cmpd="sng">
            <a:solidFill>
              <a:srgbClr val="C77709"/>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400" b="1" i="1" dirty="0">
                <a:solidFill>
                  <a:srgbClr val="333333"/>
                </a:solidFill>
                <a:latin typeface="Georgia"/>
              </a:rPr>
              <a:t>4</a:t>
            </a:r>
          </a:p>
        </p:txBody>
      </p:sp>
      <p:sp>
        <p:nvSpPr>
          <p:cNvPr id="11" name="Pentagon 10"/>
          <p:cNvSpPr/>
          <p:nvPr>
            <p:custDataLst>
              <p:tags r:id="rId6"/>
            </p:custDataLst>
          </p:nvPr>
        </p:nvSpPr>
        <p:spPr bwMode="auto">
          <a:xfrm>
            <a:off x="2746772" y="2258870"/>
            <a:ext cx="1403104" cy="720725"/>
          </a:xfrm>
          <a:prstGeom prst="homePlate">
            <a:avLst/>
          </a:prstGeom>
          <a:solidFill>
            <a:srgbClr val="C77709"/>
          </a:solidFill>
          <a:ln w="38100">
            <a:solidFill>
              <a:srgbClr val="C7770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400" b="1" i="1" dirty="0">
                <a:solidFill>
                  <a:srgbClr val="333333"/>
                </a:solidFill>
                <a:latin typeface="Georgia"/>
              </a:rPr>
              <a:t>2</a:t>
            </a:r>
          </a:p>
        </p:txBody>
      </p:sp>
      <p:sp>
        <p:nvSpPr>
          <p:cNvPr id="16" name="Line 45"/>
          <p:cNvSpPr>
            <a:spLocks noChangeShapeType="1"/>
          </p:cNvSpPr>
          <p:nvPr>
            <p:custDataLst>
              <p:tags r:id="rId7"/>
            </p:custDataLst>
          </p:nvPr>
        </p:nvSpPr>
        <p:spPr bwMode="auto">
          <a:xfrm flipH="1" flipV="1">
            <a:off x="308725" y="3573016"/>
            <a:ext cx="8358246" cy="0"/>
          </a:xfrm>
          <a:prstGeom prst="line">
            <a:avLst/>
          </a:prstGeom>
          <a:noFill/>
          <a:ln w="28575" cap="rnd">
            <a:solidFill>
              <a:srgbClr val="969696"/>
            </a:solidFill>
            <a:prstDash val="sysDot"/>
            <a:round/>
            <a:headEnd/>
            <a:tailEnd type="none" w="lg" len="sm"/>
          </a:ln>
          <a:effectLst/>
        </p:spPr>
        <p:txBody>
          <a:bodyPr wrap="square" lIns="82124" tIns="41061" rIns="82124" bIns="41061" anchor="ctr">
            <a:spAutoFit/>
          </a:bodyPr>
          <a:lstStyle/>
          <a:p>
            <a:pPr algn="l" fontAlgn="auto">
              <a:spcBef>
                <a:spcPts val="0"/>
              </a:spcBef>
              <a:spcAft>
                <a:spcPts val="0"/>
              </a:spcAft>
            </a:pPr>
            <a:endParaRPr lang="en-US" dirty="0">
              <a:solidFill>
                <a:srgbClr val="333333"/>
              </a:solidFill>
              <a:latin typeface="Arial"/>
            </a:endParaRPr>
          </a:p>
        </p:txBody>
      </p:sp>
      <p:sp>
        <p:nvSpPr>
          <p:cNvPr id="18" name="Line 45"/>
          <p:cNvSpPr>
            <a:spLocks noChangeShapeType="1"/>
          </p:cNvSpPr>
          <p:nvPr>
            <p:custDataLst>
              <p:tags r:id="rId8"/>
            </p:custDataLst>
          </p:nvPr>
        </p:nvSpPr>
        <p:spPr bwMode="auto">
          <a:xfrm flipH="1" flipV="1">
            <a:off x="266697" y="5157192"/>
            <a:ext cx="8358246" cy="0"/>
          </a:xfrm>
          <a:prstGeom prst="line">
            <a:avLst/>
          </a:prstGeom>
          <a:noFill/>
          <a:ln w="28575" cap="rnd">
            <a:solidFill>
              <a:srgbClr val="969696"/>
            </a:solidFill>
            <a:prstDash val="sysDot"/>
            <a:round/>
            <a:headEnd/>
            <a:tailEnd type="none" w="lg" len="sm"/>
          </a:ln>
          <a:effectLst/>
        </p:spPr>
        <p:txBody>
          <a:bodyPr wrap="square" lIns="82124" tIns="41061" rIns="82124" bIns="41061" anchor="ctr">
            <a:spAutoFit/>
          </a:bodyPr>
          <a:lstStyle/>
          <a:p>
            <a:pPr algn="l" fontAlgn="auto">
              <a:spcBef>
                <a:spcPts val="0"/>
              </a:spcBef>
              <a:spcAft>
                <a:spcPts val="0"/>
              </a:spcAft>
            </a:pPr>
            <a:endParaRPr lang="en-US" dirty="0">
              <a:solidFill>
                <a:srgbClr val="333333"/>
              </a:solidFill>
              <a:latin typeface="Arial"/>
            </a:endParaRPr>
          </a:p>
        </p:txBody>
      </p:sp>
      <p:cxnSp>
        <p:nvCxnSpPr>
          <p:cNvPr id="14" name="Straight Connector 13"/>
          <p:cNvCxnSpPr/>
          <p:nvPr>
            <p:custDataLst>
              <p:tags r:id="rId9"/>
            </p:custDataLst>
          </p:nvPr>
        </p:nvCxnSpPr>
        <p:spPr>
          <a:xfrm rot="5400000">
            <a:off x="1661589" y="4390214"/>
            <a:ext cx="1280160" cy="0"/>
          </a:xfrm>
          <a:prstGeom prst="line">
            <a:avLst/>
          </a:prstGeom>
          <a:ln w="12700">
            <a:solidFill>
              <a:srgbClr val="25405F"/>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custDataLst>
              <p:tags r:id="rId10"/>
            </p:custDataLst>
          </p:nvPr>
        </p:nvCxnSpPr>
        <p:spPr>
          <a:xfrm rot="5400000">
            <a:off x="3945454" y="4350256"/>
            <a:ext cx="1280160" cy="0"/>
          </a:xfrm>
          <a:prstGeom prst="line">
            <a:avLst/>
          </a:prstGeom>
          <a:ln w="12700">
            <a:solidFill>
              <a:srgbClr val="25405F"/>
            </a:solidFill>
            <a:prstDash val="sysDot"/>
          </a:ln>
        </p:spPr>
        <p:style>
          <a:lnRef idx="1">
            <a:schemeClr val="accent1"/>
          </a:lnRef>
          <a:fillRef idx="0">
            <a:schemeClr val="accent1"/>
          </a:fillRef>
          <a:effectRef idx="0">
            <a:schemeClr val="accent1"/>
          </a:effectRef>
          <a:fontRef idx="minor">
            <a:schemeClr val="tx1"/>
          </a:fontRef>
        </p:style>
      </p:cxnSp>
      <p:sp>
        <p:nvSpPr>
          <p:cNvPr id="19" name="TextBox 18"/>
          <p:cNvSpPr txBox="1"/>
          <p:nvPr>
            <p:custDataLst>
              <p:tags r:id="rId11"/>
            </p:custDataLst>
          </p:nvPr>
        </p:nvSpPr>
        <p:spPr>
          <a:xfrm>
            <a:off x="336776" y="3599910"/>
            <a:ext cx="1645920" cy="1554480"/>
          </a:xfrm>
          <a:prstGeom prst="rect">
            <a:avLst/>
          </a:prstGeom>
          <a:noFill/>
        </p:spPr>
        <p:txBody>
          <a:bodyPr wrap="square" rtlCol="0" anchor="ctr" anchorCtr="0">
            <a:noAutofit/>
          </a:bodyPr>
          <a:lstStyle/>
          <a:p>
            <a:pPr algn="l"/>
            <a:r>
              <a:rPr lang="en-US" sz="1200" dirty="0"/>
              <a:t>Each </a:t>
            </a:r>
            <a:r>
              <a:rPr lang="en-US" sz="1200" dirty="0" smtClean="0"/>
              <a:t>artifact </a:t>
            </a:r>
            <a:r>
              <a:rPr lang="en-US" sz="1200" dirty="0"/>
              <a:t>will be evaluated against its reusability and maintainability to determine whether it is valuable, can be improved, or should be retired.</a:t>
            </a:r>
            <a:endParaRPr lang="en-US" sz="1200" dirty="0">
              <a:solidFill>
                <a:srgbClr val="333333"/>
              </a:solidFill>
              <a:latin typeface="Arial"/>
            </a:endParaRPr>
          </a:p>
        </p:txBody>
      </p:sp>
      <p:sp>
        <p:nvSpPr>
          <p:cNvPr id="21" name="TextBox 20"/>
          <p:cNvSpPr txBox="1"/>
          <p:nvPr>
            <p:custDataLst>
              <p:tags r:id="rId12"/>
            </p:custDataLst>
          </p:nvPr>
        </p:nvSpPr>
        <p:spPr>
          <a:xfrm>
            <a:off x="2620641" y="3599910"/>
            <a:ext cx="1645920" cy="1554480"/>
          </a:xfrm>
          <a:prstGeom prst="rect">
            <a:avLst/>
          </a:prstGeom>
          <a:noFill/>
        </p:spPr>
        <p:txBody>
          <a:bodyPr wrap="square" rtlCol="0" anchor="ctr" anchorCtr="0">
            <a:noAutofit/>
          </a:bodyPr>
          <a:lstStyle/>
          <a:p>
            <a:pPr marL="0" lvl="1" algn="l"/>
            <a:r>
              <a:rPr lang="en-US" sz="1200" dirty="0"/>
              <a:t>For each possible artifact value improvement technique, an ROI assessment is done against the current state to determine net business value.</a:t>
            </a:r>
            <a:endParaRPr lang="en-CA" sz="1200" dirty="0" smtClean="0">
              <a:solidFill>
                <a:srgbClr val="333333"/>
              </a:solidFill>
              <a:latin typeface="Arial"/>
            </a:endParaRPr>
          </a:p>
        </p:txBody>
      </p:sp>
      <p:sp>
        <p:nvSpPr>
          <p:cNvPr id="23" name="TextBox 22"/>
          <p:cNvSpPr txBox="1"/>
          <p:nvPr>
            <p:custDataLst>
              <p:tags r:id="rId13"/>
            </p:custDataLst>
          </p:nvPr>
        </p:nvSpPr>
        <p:spPr>
          <a:xfrm>
            <a:off x="291056" y="3011470"/>
            <a:ext cx="1737360" cy="523220"/>
          </a:xfrm>
          <a:prstGeom prst="rect">
            <a:avLst/>
          </a:prstGeom>
          <a:noFill/>
        </p:spPr>
        <p:txBody>
          <a:bodyPr wrap="square" rtlCol="0">
            <a:spAutoFit/>
          </a:bodyPr>
          <a:lstStyle/>
          <a:p>
            <a:r>
              <a:rPr lang="en-CA" sz="1400" b="1" dirty="0" smtClean="0">
                <a:solidFill>
                  <a:srgbClr val="333333"/>
                </a:solidFill>
                <a:latin typeface="Arial"/>
              </a:rPr>
              <a:t>Assess Your Artifacts</a:t>
            </a:r>
          </a:p>
        </p:txBody>
      </p:sp>
      <p:sp>
        <p:nvSpPr>
          <p:cNvPr id="25" name="Rectangle 24"/>
          <p:cNvSpPr/>
          <p:nvPr>
            <p:custDataLst>
              <p:tags r:id="rId14"/>
            </p:custDataLst>
          </p:nvPr>
        </p:nvSpPr>
        <p:spPr>
          <a:xfrm>
            <a:off x="7130380" y="3011470"/>
            <a:ext cx="1737360" cy="523220"/>
          </a:xfrm>
          <a:prstGeom prst="rect">
            <a:avLst/>
          </a:prstGeom>
        </p:spPr>
        <p:txBody>
          <a:bodyPr wrap="square">
            <a:spAutoFit/>
          </a:bodyPr>
          <a:lstStyle/>
          <a:p>
            <a:r>
              <a:rPr lang="en-CA" sz="1400" b="1" dirty="0" smtClean="0">
                <a:solidFill>
                  <a:srgbClr val="333333"/>
                </a:solidFill>
                <a:latin typeface="Arial"/>
              </a:rPr>
              <a:t>Monitor The Process</a:t>
            </a:r>
            <a:endParaRPr lang="en-CA" sz="1400" b="1" dirty="0">
              <a:solidFill>
                <a:srgbClr val="333333"/>
              </a:solidFill>
              <a:latin typeface="Arial"/>
            </a:endParaRPr>
          </a:p>
        </p:txBody>
      </p:sp>
      <p:sp>
        <p:nvSpPr>
          <p:cNvPr id="32" name="TextBox 31"/>
          <p:cNvSpPr txBox="1"/>
          <p:nvPr/>
        </p:nvSpPr>
        <p:spPr>
          <a:xfrm>
            <a:off x="251520" y="5625244"/>
            <a:ext cx="8625780" cy="648072"/>
          </a:xfrm>
          <a:prstGeom prst="rect">
            <a:avLst/>
          </a:prstGeom>
          <a:noFill/>
        </p:spPr>
        <p:txBody>
          <a:bodyPr wrap="square" rtlCol="0" anchor="ctr" anchorCtr="0">
            <a:noAutofit/>
          </a:bodyPr>
          <a:lstStyle/>
          <a:p>
            <a:pPr marL="285750" lvl="0" indent="-285750" algn="l">
              <a:buFont typeface="Arial" panose="020B0604020202020204" pitchFamily="34" charset="0"/>
              <a:buChar char="•"/>
            </a:pPr>
            <a:r>
              <a:rPr lang="en-US" sz="1200" dirty="0"/>
              <a:t>Run through this toolkit multiple times to gauge the acceptance and success of the new </a:t>
            </a:r>
            <a:r>
              <a:rPr lang="en-US" sz="1200" dirty="0" smtClean="0"/>
              <a:t>techniques</a:t>
            </a:r>
            <a:r>
              <a:rPr lang="en-US" sz="1200" dirty="0"/>
              <a:t>, and to identify the best-fit </a:t>
            </a:r>
            <a:r>
              <a:rPr lang="en-US" sz="1200" dirty="0" smtClean="0"/>
              <a:t>technique. Repeat </a:t>
            </a:r>
            <a:r>
              <a:rPr lang="en-US" sz="1200" dirty="0"/>
              <a:t>this assessment every six months to keep pace with today’s </a:t>
            </a:r>
            <a:r>
              <a:rPr lang="en-US" sz="1200" dirty="0" smtClean="0"/>
              <a:t>fast-paced </a:t>
            </a:r>
            <a:r>
              <a:rPr lang="en-US" sz="1200" dirty="0"/>
              <a:t>development cycles.</a:t>
            </a:r>
          </a:p>
          <a:p>
            <a:pPr marL="285750" lvl="0" indent="-285750" algn="l">
              <a:buFont typeface="Arial" panose="020B0604020202020204" pitchFamily="34" charset="0"/>
              <a:buChar char="•"/>
            </a:pPr>
            <a:r>
              <a:rPr lang="en-US" sz="1200" dirty="0" smtClean="0"/>
              <a:t>Assess </a:t>
            </a:r>
            <a:r>
              <a:rPr lang="en-US" sz="1200" dirty="0"/>
              <a:t>the trend of costs and performance over multiple iterations of this toolkit with various levels of project complexities.</a:t>
            </a:r>
          </a:p>
        </p:txBody>
      </p:sp>
      <p:sp>
        <p:nvSpPr>
          <p:cNvPr id="34" name="TextBox 33"/>
          <p:cNvSpPr txBox="1"/>
          <p:nvPr/>
        </p:nvSpPr>
        <p:spPr>
          <a:xfrm>
            <a:off x="308725" y="5289761"/>
            <a:ext cx="8028892" cy="279648"/>
          </a:xfrm>
          <a:prstGeom prst="rect">
            <a:avLst/>
          </a:prstGeom>
          <a:noFill/>
        </p:spPr>
        <p:txBody>
          <a:bodyPr wrap="square" rtlCol="0" anchor="ctr" anchorCtr="0">
            <a:noAutofit/>
          </a:bodyPr>
          <a:lstStyle/>
          <a:p>
            <a:pPr lvl="0" algn="l"/>
            <a:r>
              <a:rPr lang="en-US" sz="1600" b="1" dirty="0" smtClean="0">
                <a:solidFill>
                  <a:srgbClr val="D17D08"/>
                </a:solidFill>
              </a:rPr>
              <a:t>How to use this toolkit:</a:t>
            </a:r>
            <a:endParaRPr lang="en-US" sz="1400" dirty="0"/>
          </a:p>
        </p:txBody>
      </p:sp>
      <p:sp>
        <p:nvSpPr>
          <p:cNvPr id="26" name="Rectangle 25"/>
          <p:cNvSpPr/>
          <p:nvPr>
            <p:custDataLst>
              <p:tags r:id="rId15"/>
            </p:custDataLst>
          </p:nvPr>
        </p:nvSpPr>
        <p:spPr>
          <a:xfrm>
            <a:off x="4684468" y="3011470"/>
            <a:ext cx="2088232" cy="307777"/>
          </a:xfrm>
          <a:prstGeom prst="rect">
            <a:avLst/>
          </a:prstGeom>
        </p:spPr>
        <p:txBody>
          <a:bodyPr wrap="square">
            <a:spAutoFit/>
          </a:bodyPr>
          <a:lstStyle/>
          <a:p>
            <a:r>
              <a:rPr lang="en-CA" sz="1400" b="1" dirty="0" smtClean="0">
                <a:solidFill>
                  <a:srgbClr val="333333"/>
                </a:solidFill>
                <a:latin typeface="Arial"/>
              </a:rPr>
              <a:t>Rollout The Process</a:t>
            </a:r>
            <a:endParaRPr lang="en-CA" sz="1400" b="1" dirty="0">
              <a:solidFill>
                <a:srgbClr val="333333"/>
              </a:solidFill>
              <a:latin typeface="Arial"/>
            </a:endParaRPr>
          </a:p>
        </p:txBody>
      </p:sp>
      <p:sp>
        <p:nvSpPr>
          <p:cNvPr id="24" name="Pentagon 23"/>
          <p:cNvSpPr/>
          <p:nvPr>
            <p:custDataLst>
              <p:tags r:id="rId16"/>
            </p:custDataLst>
          </p:nvPr>
        </p:nvSpPr>
        <p:spPr bwMode="auto">
          <a:xfrm>
            <a:off x="5026000" y="2258870"/>
            <a:ext cx="1405168" cy="720725"/>
          </a:xfrm>
          <a:prstGeom prst="homePlate">
            <a:avLst/>
          </a:prstGeom>
          <a:solidFill>
            <a:srgbClr val="C77709"/>
          </a:solidFill>
          <a:ln w="38100" cmpd="sng">
            <a:solidFill>
              <a:srgbClr val="C77709"/>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400" b="1" i="1" dirty="0">
                <a:solidFill>
                  <a:srgbClr val="333333"/>
                </a:solidFill>
                <a:latin typeface="Georgia"/>
              </a:rPr>
              <a:t>3</a:t>
            </a:r>
          </a:p>
        </p:txBody>
      </p:sp>
      <p:sp>
        <p:nvSpPr>
          <p:cNvPr id="27" name="Rectangle 26"/>
          <p:cNvSpPr/>
          <p:nvPr>
            <p:custDataLst>
              <p:tags r:id="rId17"/>
            </p:custDataLst>
          </p:nvPr>
        </p:nvSpPr>
        <p:spPr>
          <a:xfrm>
            <a:off x="2399616" y="3011470"/>
            <a:ext cx="2088232" cy="307777"/>
          </a:xfrm>
          <a:prstGeom prst="rect">
            <a:avLst/>
          </a:prstGeom>
        </p:spPr>
        <p:txBody>
          <a:bodyPr wrap="square">
            <a:spAutoFit/>
          </a:bodyPr>
          <a:lstStyle/>
          <a:p>
            <a:r>
              <a:rPr lang="en-CA" sz="1400" b="1" dirty="0" smtClean="0">
                <a:solidFill>
                  <a:srgbClr val="333333"/>
                </a:solidFill>
                <a:latin typeface="Arial"/>
              </a:rPr>
              <a:t>Select The Techniques</a:t>
            </a:r>
            <a:endParaRPr lang="en-CA" sz="1400" b="1" dirty="0">
              <a:solidFill>
                <a:srgbClr val="333333"/>
              </a:solidFill>
              <a:latin typeface="Arial"/>
            </a:endParaRPr>
          </a:p>
        </p:txBody>
      </p:sp>
      <p:cxnSp>
        <p:nvCxnSpPr>
          <p:cNvPr id="28" name="Straight Connector 27"/>
          <p:cNvCxnSpPr/>
          <p:nvPr>
            <p:custDataLst>
              <p:tags r:id="rId18"/>
            </p:custDataLst>
          </p:nvPr>
        </p:nvCxnSpPr>
        <p:spPr>
          <a:xfrm rot="5400000">
            <a:off x="6229320" y="4350256"/>
            <a:ext cx="1280160" cy="0"/>
          </a:xfrm>
          <a:prstGeom prst="line">
            <a:avLst/>
          </a:prstGeom>
          <a:ln w="12700">
            <a:solidFill>
              <a:srgbClr val="25405F"/>
            </a:solidFill>
            <a:prstDash val="sysDot"/>
          </a:ln>
        </p:spPr>
        <p:style>
          <a:lnRef idx="1">
            <a:schemeClr val="accent1"/>
          </a:lnRef>
          <a:fillRef idx="0">
            <a:schemeClr val="accent1"/>
          </a:fillRef>
          <a:effectRef idx="0">
            <a:schemeClr val="accent1"/>
          </a:effectRef>
          <a:fontRef idx="minor">
            <a:schemeClr val="tx1"/>
          </a:fontRef>
        </p:style>
      </p:cxnSp>
      <p:sp>
        <p:nvSpPr>
          <p:cNvPr id="29" name="TextBox 28"/>
          <p:cNvSpPr txBox="1"/>
          <p:nvPr>
            <p:custDataLst>
              <p:tags r:id="rId19"/>
            </p:custDataLst>
          </p:nvPr>
        </p:nvSpPr>
        <p:spPr>
          <a:xfrm>
            <a:off x="7188371" y="3599910"/>
            <a:ext cx="1645920" cy="1554480"/>
          </a:xfrm>
          <a:prstGeom prst="rect">
            <a:avLst/>
          </a:prstGeom>
          <a:noFill/>
        </p:spPr>
        <p:txBody>
          <a:bodyPr wrap="square" rtlCol="0" anchor="ctr" anchorCtr="0">
            <a:noAutofit/>
          </a:bodyPr>
          <a:lstStyle/>
          <a:p>
            <a:pPr algn="l"/>
            <a:r>
              <a:rPr lang="en-US" sz="1200" dirty="0"/>
              <a:t>Identification of appropriate business KPI instrumentation into the change to ensure intended business value is continually maintained.</a:t>
            </a:r>
            <a:endParaRPr lang="en-CA" sz="1200" dirty="0">
              <a:solidFill>
                <a:srgbClr val="333333"/>
              </a:solidFill>
              <a:latin typeface="Arial"/>
            </a:endParaRPr>
          </a:p>
        </p:txBody>
      </p:sp>
      <p:grpSp>
        <p:nvGrpSpPr>
          <p:cNvPr id="30" name="Group 29"/>
          <p:cNvGrpSpPr/>
          <p:nvPr/>
        </p:nvGrpSpPr>
        <p:grpSpPr>
          <a:xfrm>
            <a:off x="0" y="6422955"/>
            <a:ext cx="9144000" cy="437555"/>
            <a:chOff x="0" y="6422955"/>
            <a:chExt cx="9144000" cy="437555"/>
          </a:xfrm>
        </p:grpSpPr>
        <p:pic>
          <p:nvPicPr>
            <p:cNvPr id="31" name="Picture 3">
              <a:hlinkClick r:id="rId21"/>
            </p:cNvPr>
            <p:cNvPicPr>
              <a:picLocks noChangeAspect="1" noChangeArrowheads="1"/>
            </p:cNvPicPr>
            <p:nvPr/>
          </p:nvPicPr>
          <p:blipFill>
            <a:blip r:embed="rId22" cstate="print"/>
            <a:srcRect/>
            <a:stretch>
              <a:fillRect/>
            </a:stretch>
          </p:blipFill>
          <p:spPr bwMode="auto">
            <a:xfrm>
              <a:off x="0" y="6422955"/>
              <a:ext cx="9144000" cy="437555"/>
            </a:xfrm>
            <a:prstGeom prst="rect">
              <a:avLst/>
            </a:prstGeom>
            <a:noFill/>
            <a:ln w="9525">
              <a:noFill/>
              <a:miter lim="800000"/>
              <a:headEnd/>
              <a:tailEnd/>
            </a:ln>
          </p:spPr>
        </p:pic>
        <p:pic>
          <p:nvPicPr>
            <p:cNvPr id="33" name="Picture 32" descr="itrg-logo.png"/>
            <p:cNvPicPr>
              <a:picLocks noChangeAspect="1"/>
            </p:cNvPicPr>
            <p:nvPr/>
          </p:nvPicPr>
          <p:blipFill>
            <a:blip r:embed="rId23"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9528569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cb22cdfb4fa24db4128b62782e9285839df5e5"/>
  <p:tag name="ISPRING_RESOURCE_PATHS_HASH_2" val="cd90baff4161b8964d15b3962478734c219b2a17"/>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U3XWsCvKHUqrDMz174zgR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JeFIF4svlUq8FRf3cnU15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kOO2h.aI2UmSkQkeFlKV4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XBaVlA83SkqoeBDt8WBNp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AIyL7bTXMUK6748SbMwLS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0FRyXH6kvUCDWs7v9Mshu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cTJGzTeESkK1P0LllYXut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kRBZH_XhJkmZdM6nwat05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cTJGzTeESkK1P0LllYXut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JeFIF4svlUq8FRf3cnU15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l3.IgLpmDUC3jK20mthfT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l3.IgLpmDUC3jK20mthfT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dYb8GHv_uUC9i3eQPHU51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OGWnekO3c0mQzmfrE9jU2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kRBZH_XhJkmZdM6nwat05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TpZ1ZSnW5kKfGGM0nambF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ODkqd2eVOkW7ALzFwqzQs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69pjiPRkkEmYU70cJOm0rw"/>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1862</Words>
  <Application>Microsoft Office PowerPoint</Application>
  <PresentationFormat>On-screen Show (4:3)</PresentationFormat>
  <Paragraphs>159</Paragraphs>
  <Slides>12</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Georgia</vt:lpstr>
      <vt:lpstr>Helvetica</vt:lpstr>
      <vt:lpstr>Open Sans</vt:lpstr>
      <vt:lpstr>Wingdings</vt:lpstr>
      <vt:lpstr>Office Theme</vt:lpstr>
      <vt:lpstr>PowerPoint Presentation</vt:lpstr>
      <vt:lpstr>Introduction</vt:lpstr>
      <vt:lpstr>Executive Summary</vt:lpstr>
      <vt:lpstr>PowerPoint Presentation</vt:lpstr>
      <vt:lpstr>Many software development practices suffer from churn and inefficiencies</vt:lpstr>
      <vt:lpstr>What is the industry saying?</vt:lpstr>
      <vt:lpstr>Steer away from process improvement – start with artifact value management</vt:lpstr>
      <vt:lpstr>Use Info-Tech’s Artifact Value Model to document your artifact evaluation</vt:lpstr>
      <vt:lpstr>Artifact Value Toolkit Roadmap</vt:lpstr>
      <vt:lpstr>Guided Implementation Points in the Artifact Maintenance project</vt:lpstr>
      <vt:lpstr>PowerPoint Presentation</vt:lpstr>
      <vt:lpstr>Info-Tech Research Group Helps IT Professionals To: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2014-01-17T18:13:41Z</dcterms:created>
  <dcterms:modified xsi:type="dcterms:W3CDTF">2014-01-17T19:07:28Z</dcterms:modified>
  <cp:contentStatus/>
</cp:coreProperties>
</file>