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24.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5"/>
  </p:notesMasterIdLst>
  <p:handoutMasterIdLst>
    <p:handoutMasterId r:id="rId16"/>
  </p:handoutMasterIdLst>
  <p:sldIdLst>
    <p:sldId id="256" r:id="rId2"/>
    <p:sldId id="289" r:id="rId3"/>
    <p:sldId id="346" r:id="rId4"/>
    <p:sldId id="405" r:id="rId5"/>
    <p:sldId id="408" r:id="rId6"/>
    <p:sldId id="406" r:id="rId7"/>
    <p:sldId id="407" r:id="rId8"/>
    <p:sldId id="412" r:id="rId9"/>
    <p:sldId id="398" r:id="rId10"/>
    <p:sldId id="416" r:id="rId11"/>
    <p:sldId id="417" r:id="rId12"/>
    <p:sldId id="418" r:id="rId13"/>
    <p:sldId id="419" r:id="rId14"/>
  </p:sldIdLst>
  <p:sldSz cx="9144000" cy="6858000" type="screen4x3"/>
  <p:notesSz cx="6950075" cy="9236075"/>
  <p:custDataLst>
    <p:tags r:id="rId17"/>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1422">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17D08"/>
    <a:srgbClr val="FF7C80"/>
    <a:srgbClr val="FFFFFF"/>
    <a:srgbClr val="D3B5E9"/>
    <a:srgbClr val="D6E4EE"/>
    <a:srgbClr val="CECECE"/>
    <a:srgbClr val="243F54"/>
    <a:srgbClr val="ADB7C3"/>
    <a:srgbClr val="7FAC85"/>
    <a:srgbClr val="998F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827" autoAdjust="0"/>
    <p:restoredTop sz="95501" autoAdjust="0"/>
  </p:normalViewPr>
  <p:slideViewPr>
    <p:cSldViewPr snapToObjects="1">
      <p:cViewPr>
        <p:scale>
          <a:sx n="100" d="100"/>
          <a:sy n="100" d="100"/>
        </p:scale>
        <p:origin x="1734" y="-90"/>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69" d="100"/>
          <a:sy n="69" d="100"/>
        </p:scale>
        <p:origin x="-2484" y="-114"/>
      </p:cViewPr>
      <p:guideLst>
        <p:guide orient="horz" pos="2909"/>
        <p:guide pos="2189"/>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CA"/>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110B9C36-03F4-41DF-9FFD-B4483F722394}" type="datetimeFigureOut">
              <a:rPr lang="en-CA" smtClean="0"/>
              <a:pPr/>
              <a:t>06/01/2014</a:t>
            </a:fld>
            <a:endParaRPr lang="en-CA"/>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CA"/>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2426C72D-894C-4E56-B9CB-84AA6ABBA4F8}" type="slidenum">
              <a:rPr lang="en-CA" smtClean="0"/>
              <a:pPr/>
              <a:t>‹#›</a:t>
            </a:fld>
            <a:endParaRPr lang="en-CA"/>
          </a:p>
        </p:txBody>
      </p:sp>
    </p:spTree>
    <p:extLst>
      <p:ext uri="{BB962C8B-B14F-4D97-AF65-F5344CB8AC3E}">
        <p14:creationId xmlns:p14="http://schemas.microsoft.com/office/powerpoint/2010/main" val="931264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l">
              <a:defRPr sz="1200"/>
            </a:lvl1pPr>
          </a:lstStyle>
          <a:p>
            <a:pPr>
              <a:defRPr/>
            </a:pPr>
            <a:endParaRPr lang="en-US"/>
          </a:p>
        </p:txBody>
      </p:sp>
      <p:sp>
        <p:nvSpPr>
          <p:cNvPr id="7171" name="Rectangle 8194"/>
          <p:cNvSpPr>
            <a:spLocks noGrp="1" noChangeArrowheads="1"/>
          </p:cNvSpPr>
          <p:nvPr>
            <p:ph type="dt" idx="1"/>
          </p:nvPr>
        </p:nvSpPr>
        <p:spPr bwMode="auto">
          <a:xfrm>
            <a:off x="3936768"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r">
              <a:defRPr sz="1200"/>
            </a:lvl1pPr>
          </a:lstStyle>
          <a:p>
            <a:pPr>
              <a:defRPr/>
            </a:pPr>
            <a:endParaRPr lang="en-US"/>
          </a:p>
        </p:txBody>
      </p:sp>
      <p:sp>
        <p:nvSpPr>
          <p:cNvPr id="8196" name="Slide Image Placeholder 8195"/>
          <p:cNvSpPr>
            <a:spLocks noGrp="1" noRot="1" noChangeAspect="1" noChangeArrowheads="1" noTextEdit="1"/>
          </p:cNvSpPr>
          <p:nvPr>
            <p:ph type="sldImg" idx="2"/>
          </p:nvPr>
        </p:nvSpPr>
        <p:spPr bwMode="auto">
          <a:xfrm>
            <a:off x="1165225" y="692150"/>
            <a:ext cx="4619625" cy="3463925"/>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95008" y="4387136"/>
            <a:ext cx="5560060" cy="415623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772668"/>
            <a:ext cx="3011699" cy="461804"/>
          </a:xfrm>
          <a:prstGeom prst="rect">
            <a:avLst/>
          </a:prstGeom>
          <a:noFill/>
          <a:ln w="9525">
            <a:noFill/>
            <a:miter lim="800000"/>
            <a:headEnd/>
            <a:tailEnd/>
          </a:ln>
        </p:spPr>
        <p:txBody>
          <a:bodyPr vert="horz" wrap="square" lIns="92492" tIns="46246" rIns="92492" bIns="46246" numCol="1" anchor="b" anchorCtr="0" compatLnSpc="1">
            <a:prstTxWarp prst="textNoShape">
              <a:avLst/>
            </a:prstTxWarp>
          </a:bodyPr>
          <a:lstStyle>
            <a:lvl1pPr algn="l">
              <a:defRPr sz="1200"/>
            </a:lvl1pPr>
          </a:lstStyle>
          <a:p>
            <a:pPr>
              <a:defRPr/>
            </a:pPr>
            <a:endParaRPr lang="en-US"/>
          </a:p>
        </p:txBody>
      </p:sp>
      <p:sp>
        <p:nvSpPr>
          <p:cNvPr id="15367" name="Slide Number Placeholder 15366"/>
          <p:cNvSpPr>
            <a:spLocks noGrp="1" noChangeArrowheads="1"/>
          </p:cNvSpPr>
          <p:nvPr>
            <p:ph type="sldNum" sz="quarter" idx="5"/>
          </p:nvPr>
        </p:nvSpPr>
        <p:spPr bwMode="auto">
          <a:xfrm>
            <a:off x="3936768" y="8772668"/>
            <a:ext cx="3011699" cy="46180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a:p>
        </p:txBody>
      </p:sp>
    </p:spTree>
    <p:extLst>
      <p:ext uri="{BB962C8B-B14F-4D97-AF65-F5344CB8AC3E}">
        <p14:creationId xmlns:p14="http://schemas.microsoft.com/office/powerpoint/2010/main" val="33369882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extLst>
      <p:ext uri="{BB962C8B-B14F-4D97-AF65-F5344CB8AC3E}">
        <p14:creationId xmlns:p14="http://schemas.microsoft.com/office/powerpoint/2010/main" val="2226668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extLst>
      <p:ext uri="{BB962C8B-B14F-4D97-AF65-F5344CB8AC3E}">
        <p14:creationId xmlns:p14="http://schemas.microsoft.com/office/powerpoint/2010/main" val="2885815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3"/>
            <a:r>
              <a:rPr lang="en-GB" dirty="0" smtClean="0"/>
              <a:t>Footnotes:</a:t>
            </a:r>
          </a:p>
          <a:p>
            <a:pPr lvl="3"/>
            <a:r>
              <a:rPr lang="en-GB" b="0" dirty="0" smtClean="0"/>
              <a:t>1 – IBM.</a:t>
            </a:r>
            <a:r>
              <a:rPr lang="en-GB" b="0" baseline="0" dirty="0" smtClean="0"/>
              <a:t> </a:t>
            </a:r>
            <a:r>
              <a:rPr lang="en-GB" b="0" i="1" baseline="0" dirty="0" smtClean="0"/>
              <a:t>Profiting from PCI Compliance</a:t>
            </a:r>
            <a:r>
              <a:rPr lang="en-GB" b="0" baseline="0" dirty="0" smtClean="0"/>
              <a:t>. September 2007, 2.</a:t>
            </a:r>
          </a:p>
          <a:p>
            <a:pPr lvl="3"/>
            <a:r>
              <a:rPr lang="en-GB" b="0" baseline="0" dirty="0" smtClean="0"/>
              <a:t>2 – </a:t>
            </a:r>
            <a:r>
              <a:rPr lang="en-GB" b="0" i="1" baseline="0" dirty="0" smtClean="0"/>
              <a:t>Verizon 2012 Data Breach Investigation Report</a:t>
            </a:r>
            <a:r>
              <a:rPr lang="en-GB" b="0" baseline="0" dirty="0" smtClean="0"/>
              <a:t>, 3.</a:t>
            </a:r>
          </a:p>
          <a:p>
            <a:pPr lvl="3"/>
            <a:r>
              <a:rPr lang="en-GB" b="0" baseline="0" dirty="0" smtClean="0"/>
              <a:t>3 – </a:t>
            </a:r>
            <a:r>
              <a:rPr lang="en-GB" b="0" baseline="0" dirty="0" err="1" smtClean="0"/>
              <a:t>Rothke</a:t>
            </a:r>
            <a:r>
              <a:rPr lang="en-GB" b="0" baseline="0" dirty="0" smtClean="0"/>
              <a:t>, Ben. </a:t>
            </a:r>
            <a:r>
              <a:rPr lang="en-GB" b="0" i="1" baseline="0" dirty="0" smtClean="0"/>
              <a:t>The Smart Approach to PCI DSS Compliance</a:t>
            </a:r>
            <a:r>
              <a:rPr lang="en-GB" b="0" baseline="0" dirty="0" smtClean="0"/>
              <a:t>. Braintree Payment Solutions, 3.</a:t>
            </a:r>
          </a:p>
          <a:p>
            <a:pPr lvl="3"/>
            <a:r>
              <a:rPr lang="en-GB" b="0" dirty="0" smtClean="0"/>
              <a:t>4 – Bonner, </a:t>
            </a:r>
            <a:r>
              <a:rPr lang="en-GB" b="0" dirty="0" err="1" smtClean="0"/>
              <a:t>Enda</a:t>
            </a:r>
            <a:r>
              <a:rPr lang="en-GB" b="0" baseline="0" dirty="0" smtClean="0"/>
              <a:t>, John O. Raw, and Kevin Curran. </a:t>
            </a:r>
            <a:r>
              <a:rPr lang="en-GB" b="0" i="1" baseline="0" dirty="0" smtClean="0"/>
              <a:t>Implementing the Payment Card Industry (PCI) Data Security Standard (DSS)</a:t>
            </a:r>
            <a:r>
              <a:rPr lang="en-GB" b="0" baseline="0" dirty="0" smtClean="0"/>
              <a:t>. </a:t>
            </a:r>
            <a:r>
              <a:rPr lang="en-GB" b="0" baseline="0" dirty="0" err="1" smtClean="0"/>
              <a:t>Telkomnika</a:t>
            </a:r>
            <a:r>
              <a:rPr lang="en-GB" b="0" baseline="0" dirty="0" smtClean="0"/>
              <a:t>, Vol. 9, No. 2. August 2011, 369.</a:t>
            </a:r>
            <a:endParaRPr lang="en-GB" b="0" dirty="0" smtClean="0"/>
          </a:p>
          <a:p>
            <a:pPr lvl="3"/>
            <a:r>
              <a:rPr lang="en-GB" b="0" dirty="0" smtClean="0"/>
              <a:t>5 - </a:t>
            </a:r>
            <a:r>
              <a:rPr lang="en-GB" b="0" baseline="0" dirty="0" err="1" smtClean="0"/>
              <a:t>Rothke</a:t>
            </a:r>
            <a:r>
              <a:rPr lang="en-GB" b="0" baseline="0" dirty="0" smtClean="0"/>
              <a:t>, Ben. </a:t>
            </a:r>
            <a:r>
              <a:rPr lang="en-GB" b="0" i="1" baseline="0" dirty="0" smtClean="0"/>
              <a:t>The Smart Approach to PCI DSS Compliance</a:t>
            </a:r>
            <a:r>
              <a:rPr lang="en-GB" b="0" baseline="0" dirty="0" smtClean="0"/>
              <a:t>. Braintree Payment Solutions, 3.</a:t>
            </a:r>
          </a:p>
          <a:p>
            <a:pPr lvl="3"/>
            <a:r>
              <a:rPr lang="en-GB" b="0" dirty="0" smtClean="0"/>
              <a:t>6 – </a:t>
            </a:r>
            <a:r>
              <a:rPr lang="en-GB" b="0" i="1" dirty="0" smtClean="0"/>
              <a:t>PCI Compliance Cost Analysis</a:t>
            </a:r>
            <a:r>
              <a:rPr lang="en-GB" b="0" dirty="0" smtClean="0"/>
              <a:t>.</a:t>
            </a:r>
            <a:r>
              <a:rPr lang="en-GB" b="0" baseline="0" dirty="0" smtClean="0"/>
              <a:t> </a:t>
            </a:r>
            <a:r>
              <a:rPr lang="en-GB" b="0" baseline="0" dirty="0" err="1" smtClean="0"/>
              <a:t>Solidcore</a:t>
            </a:r>
            <a:r>
              <a:rPr lang="en-GB" b="0" baseline="0" dirty="0" smtClean="0"/>
              <a:t> Systems, </a:t>
            </a:r>
            <a:r>
              <a:rPr lang="en-GB" b="0" baseline="0" dirty="0" err="1" smtClean="0"/>
              <a:t>Emagined</a:t>
            </a:r>
            <a:r>
              <a:rPr lang="en-GB" b="0" baseline="0" dirty="0" smtClean="0"/>
              <a:t> Security and </a:t>
            </a:r>
            <a:r>
              <a:rPr lang="en-GB" b="0" baseline="0" dirty="0" err="1" smtClean="0"/>
              <a:t>Fortrex</a:t>
            </a:r>
            <a:r>
              <a:rPr lang="en-GB" b="0" baseline="0" dirty="0" smtClean="0"/>
              <a:t>, 2.</a:t>
            </a:r>
            <a:endParaRPr lang="en-GB" b="0" dirty="0" smtClean="0"/>
          </a:p>
          <a:p>
            <a:pPr lvl="3"/>
            <a:r>
              <a:rPr lang="en-GB" b="0" dirty="0" smtClean="0"/>
              <a:t>7 - </a:t>
            </a:r>
            <a:r>
              <a:rPr lang="en-GB" b="0" baseline="0" dirty="0" err="1" smtClean="0"/>
              <a:t>Rothke</a:t>
            </a:r>
            <a:r>
              <a:rPr lang="en-GB" b="0" baseline="0" dirty="0" smtClean="0"/>
              <a:t>, Ben. </a:t>
            </a:r>
            <a:r>
              <a:rPr lang="en-GB" b="0" i="1" baseline="0" dirty="0" smtClean="0"/>
              <a:t>The Smart Approach to PCI DSS Compliance</a:t>
            </a:r>
            <a:r>
              <a:rPr lang="en-GB" b="0" baseline="0" dirty="0" smtClean="0"/>
              <a:t>. Braintree Payment Solutions, 8.</a:t>
            </a:r>
          </a:p>
          <a:p>
            <a:pPr lvl="3"/>
            <a:r>
              <a:rPr lang="en-GB" b="0" dirty="0" smtClean="0"/>
              <a:t>8 - </a:t>
            </a:r>
            <a:r>
              <a:rPr lang="en-GB" b="0" i="1" dirty="0" smtClean="0"/>
              <a:t>PCI Compliance Cost Analysis</a:t>
            </a:r>
            <a:r>
              <a:rPr lang="en-GB" b="0" dirty="0" smtClean="0"/>
              <a:t>.</a:t>
            </a:r>
            <a:r>
              <a:rPr lang="en-GB" b="0" baseline="0" dirty="0" smtClean="0"/>
              <a:t> </a:t>
            </a:r>
            <a:r>
              <a:rPr lang="en-GB" b="0" baseline="0" dirty="0" err="1" smtClean="0"/>
              <a:t>Solidcore</a:t>
            </a:r>
            <a:r>
              <a:rPr lang="en-GB" b="0" baseline="0" dirty="0" smtClean="0"/>
              <a:t> Systems, </a:t>
            </a:r>
            <a:r>
              <a:rPr lang="en-GB" b="0" baseline="0" dirty="0" err="1" smtClean="0"/>
              <a:t>Emagined</a:t>
            </a:r>
            <a:r>
              <a:rPr lang="en-GB" b="0" baseline="0" dirty="0" smtClean="0"/>
              <a:t> Security and </a:t>
            </a:r>
            <a:r>
              <a:rPr lang="en-GB" b="0" baseline="0" dirty="0" err="1" smtClean="0"/>
              <a:t>Fortrex</a:t>
            </a:r>
            <a:r>
              <a:rPr lang="en-GB" b="0" baseline="0" dirty="0" smtClean="0"/>
              <a:t>, 2.</a:t>
            </a:r>
            <a:endParaRPr lang="en-GB" b="0" dirty="0" smtClean="0"/>
          </a:p>
          <a:p>
            <a:pPr lvl="3"/>
            <a:endParaRPr lang="en-GB" b="1" dirty="0" smtClean="0"/>
          </a:p>
          <a:p>
            <a:endParaRPr lang="en-US" b="1" dirty="0" smtClean="0"/>
          </a:p>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a:p>
        </p:txBody>
      </p:sp>
    </p:spTree>
    <p:extLst>
      <p:ext uri="{BB962C8B-B14F-4D97-AF65-F5344CB8AC3E}">
        <p14:creationId xmlns:p14="http://schemas.microsoft.com/office/powerpoint/2010/main" val="1912468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a:p>
        </p:txBody>
      </p:sp>
    </p:spTree>
    <p:extLst>
      <p:ext uri="{BB962C8B-B14F-4D97-AF65-F5344CB8AC3E}">
        <p14:creationId xmlns:p14="http://schemas.microsoft.com/office/powerpoint/2010/main" val="332131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extLst>
      <p:ext uri="{BB962C8B-B14F-4D97-AF65-F5344CB8AC3E}">
        <p14:creationId xmlns:p14="http://schemas.microsoft.com/office/powerpoint/2010/main" val="4007824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extLst>
      <p:ext uri="{BB962C8B-B14F-4D97-AF65-F5344CB8AC3E}">
        <p14:creationId xmlns:p14="http://schemas.microsoft.com/office/powerpoint/2010/main" val="858909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extLst>
      <p:ext uri="{BB962C8B-B14F-4D97-AF65-F5344CB8AC3E}">
        <p14:creationId xmlns:p14="http://schemas.microsoft.com/office/powerpoint/2010/main" val="3192276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a:p>
        </p:txBody>
      </p:sp>
    </p:spTree>
    <p:extLst>
      <p:ext uri="{BB962C8B-B14F-4D97-AF65-F5344CB8AC3E}">
        <p14:creationId xmlns:p14="http://schemas.microsoft.com/office/powerpoint/2010/main" val="4093548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dirty="0"/>
          </a:p>
        </p:txBody>
      </p:sp>
    </p:spTree>
    <p:extLst>
      <p:ext uri="{BB962C8B-B14F-4D97-AF65-F5344CB8AC3E}">
        <p14:creationId xmlns:p14="http://schemas.microsoft.com/office/powerpoint/2010/main" val="10101691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grpSp>
        <p:nvGrpSpPr>
          <p:cNvPr id="25" name="Group 24"/>
          <p:cNvGrpSpPr/>
          <p:nvPr userDrawn="1"/>
        </p:nvGrpSpPr>
        <p:grpSpPr>
          <a:xfrm>
            <a:off x="-507" y="-34351"/>
            <a:ext cx="8999983" cy="3832009"/>
            <a:chOff x="1" y="-16351"/>
            <a:chExt cx="8999983" cy="3832009"/>
          </a:xfrm>
        </p:grpSpPr>
        <p:grpSp>
          <p:nvGrpSpPr>
            <p:cNvPr id="16" name="Group 76"/>
            <p:cNvGrpSpPr/>
            <p:nvPr userDrawn="1"/>
          </p:nvGrpSpPr>
          <p:grpSpPr>
            <a:xfrm>
              <a:off x="1" y="745520"/>
              <a:ext cx="252922" cy="3070138"/>
              <a:chOff x="1" y="745520"/>
              <a:chExt cx="252922" cy="3070138"/>
            </a:xfrm>
          </p:grpSpPr>
          <p:cxnSp>
            <p:nvCxnSpPr>
              <p:cNvPr id="19" name="Straight Arrow Connector 18"/>
              <p:cNvCxnSpPr/>
              <p:nvPr userDrawn="1"/>
            </p:nvCxnSpPr>
            <p:spPr>
              <a:xfrm rot="5400000">
                <a:off x="-70169" y="3617221"/>
                <a:ext cx="395287" cy="1588"/>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Rounded Rectangle 19"/>
              <p:cNvSpPr/>
              <p:nvPr userDrawn="1"/>
            </p:nvSpPr>
            <p:spPr>
              <a:xfrm rot="16200000">
                <a:off x="-1276085" y="2021606"/>
                <a:ext cx="2805093" cy="25292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Headline / Subhead Vertical </a:t>
                </a:r>
                <a:r>
                  <a:rPr lang="en-CA" sz="1200" baseline="0" dirty="0" smtClean="0"/>
                  <a:t>Spacing</a:t>
                </a:r>
                <a:endParaRPr lang="en-CA" sz="1200" dirty="0"/>
              </a:p>
            </p:txBody>
          </p:sp>
        </p:grpSp>
        <p:sp>
          <p:nvSpPr>
            <p:cNvPr id="17" name="TextBox 16"/>
            <p:cNvSpPr txBox="1"/>
            <p:nvPr userDrawn="1"/>
          </p:nvSpPr>
          <p:spPr>
            <a:xfrm>
              <a:off x="8460432" y="-16351"/>
              <a:ext cx="539552" cy="276999"/>
            </a:xfrm>
            <a:prstGeom prst="rect">
              <a:avLst/>
            </a:prstGeom>
            <a:noFill/>
          </p:spPr>
          <p:txBody>
            <a:bodyPr wrap="square" rtlCol="0">
              <a:spAutoFit/>
            </a:bodyPr>
            <a:lstStyle/>
            <a:p>
              <a:r>
                <a:rPr lang="en-CA" sz="1200" b="0" dirty="0" smtClean="0">
                  <a:solidFill>
                    <a:schemeClr val="bg1"/>
                  </a:solidFill>
                </a:rPr>
                <a:t>V3.1</a:t>
              </a:r>
              <a:endParaRPr lang="en-CA" sz="1200" b="0" dirty="0">
                <a:solidFill>
                  <a:schemeClr val="bg1"/>
                </a:solidFill>
              </a:endParaRPr>
            </a:p>
          </p:txBody>
        </p:sp>
      </p:grpSp>
      <p:sp>
        <p:nvSpPr>
          <p:cNvPr id="11" name="Rectangle 10"/>
          <p:cNvSpPr/>
          <p:nvPr userDrawn="1"/>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1997-2014</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sp>
        <p:nvSpPr>
          <p:cNvPr id="12" name="Rectangle 11"/>
          <p:cNvSpPr/>
          <p:nvPr userDrawn="1"/>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CA" sz="800" dirty="0">
              <a:solidFill>
                <a:srgbClr val="ADB7C3"/>
              </a:solidFill>
            </a:endParaRPr>
          </a:p>
        </p:txBody>
      </p:sp>
      <p:pic>
        <p:nvPicPr>
          <p:cNvPr id="13" name="Picture 12" descr="Info-Tech_Logo_2013-On-Screen-WHITE(transparent-background).png"/>
          <p:cNvPicPr>
            <a:picLocks noChangeAspect="1"/>
          </p:cNvPicPr>
          <p:nvPr userDrawn="1"/>
        </p:nvPicPr>
        <p:blipFill>
          <a:blip r:embed="rId2" cstate="print"/>
          <a:stretch>
            <a:fillRect/>
          </a:stretch>
        </p:blipFill>
        <p:spPr>
          <a:xfrm>
            <a:off x="7020272" y="6309320"/>
            <a:ext cx="1697008" cy="339401"/>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a:t>
            </a:r>
            <a:r>
              <a:rPr lang="en-CA" sz="1000" baseline="0" dirty="0" smtClean="0"/>
              <a:t> Research Group</a:t>
            </a:r>
            <a:endParaRPr lang="en-CA" sz="1000" dirty="0"/>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714" r:id="rId15"/>
    <p:sldLayoutId id="2147483694" r:id="rId16"/>
    <p:sldLayoutId id="2147483702" r:id="rId17"/>
    <p:sldLayoutId id="2147483704" r:id="rId18"/>
    <p:sldLayoutId id="2147483705" r:id="rId19"/>
    <p:sldLayoutId id="2147483706" r:id="rId20"/>
    <p:sldLayoutId id="2147483707" r:id="rId21"/>
    <p:sldLayoutId id="2147483708" r:id="rId22"/>
    <p:sldLayoutId id="2147483709" r:id="rId23"/>
    <p:sldLayoutId id="2147483710" r:id="rId24"/>
    <p:sldLayoutId id="2147483711" r:id="rId25"/>
    <p:sldLayoutId id="2147483712" r:id="rId26"/>
    <p:sldLayoutId id="2147483713" r:id="rId27"/>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cut-pci-compliance-and-audit-costs-in-half/storyboard-cut-pci-compliance-and-audit-costs-in-half?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6.xml"/><Relationship Id="rId7" Type="http://schemas.openxmlformats.org/officeDocument/2006/relationships/hyperlink" Target="http://www.infotech.com/research/ss/cut-pci-compliance-and-audit-costs-in-half/storyboard-cut-pci-compliance-and-audit-costs-in-half?utm_source=SS_Sample&amp;utm_medium=Collateral&amp;utm_campaign=Collateral" TargetMode="External"/><Relationship Id="rId2" Type="http://schemas.openxmlformats.org/officeDocument/2006/relationships/tags" Target="../tags/tag24.xml"/><Relationship Id="rId1" Type="http://schemas.openxmlformats.org/officeDocument/2006/relationships/vmlDrawing" Target="../drawings/vmlDrawing3.vml"/><Relationship Id="rId6" Type="http://schemas.openxmlformats.org/officeDocument/2006/relationships/image" Target="../media/image10.emf"/><Relationship Id="rId5" Type="http://schemas.openxmlformats.org/officeDocument/2006/relationships/oleObject" Target="../embeddings/oleObject3.bin"/><Relationship Id="rId4" Type="http://schemas.openxmlformats.org/officeDocument/2006/relationships/notesSlide" Target="../notesSlides/notesSlide9.xml"/><Relationship Id="rId9"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infotech.com/research/ss/cut-pci-compliance-and-audit-costs-in-half/storyboard-cut-pci-compliance-and-audit-costs-in-half?utm_source=SS_Sample&amp;utm_medium=Collateral&amp;utm_campaign=Collateral" TargetMode="Externa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research/ss/cut-pci-compliance-and-audit-costs-in-half/storyboard-cut-pci-compliance-and-audit-costs-in-half?utm_source=SS_Sample&amp;utm_medium=Collateral&amp;utm_campaign=Collateral" TargetMode="External"/><Relationship Id="rId7" Type="http://schemas.openxmlformats.org/officeDocument/2006/relationships/image" Target="../media/image6.png"/><Relationship Id="rId2" Type="http://schemas.openxmlformats.org/officeDocument/2006/relationships/hyperlink" Target="http://www.infotech.com/" TargetMode="Externa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12.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cut-pci-compliance-and-audit-costs-in-half/storyboard-cut-pci-compliance-and-audit-costs-in-half?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image" Target="../media/image7.emf"/><Relationship Id="rId3" Type="http://schemas.openxmlformats.org/officeDocument/2006/relationships/tags" Target="../tags/tag3.xml"/><Relationship Id="rId21" Type="http://schemas.openxmlformats.org/officeDocument/2006/relationships/tags" Target="../tags/tag21.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oleObject" Target="../embeddings/oleObject1.bin"/><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image" Target="../media/image6.png"/><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notesSlide" Target="../notesSlides/notesSlide3.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slideLayout" Target="../slideLayouts/slideLayout4.xml"/><Relationship Id="rId28" Type="http://schemas.openxmlformats.org/officeDocument/2006/relationships/image" Target="../media/image5.png"/><Relationship Id="rId10" Type="http://schemas.openxmlformats.org/officeDocument/2006/relationships/tags" Target="../tags/tag10.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hyperlink" Target="http://www.infotech.com/research/ss/cut-pci-compliance-and-audit-costs-in-half/storyboard-cut-pci-compliance-and-audit-costs-in-half?utm_source=SS_Sample&amp;utm_medium=Collateral&amp;utm_campaign=Collatera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www.infotech.com/research/ss/cut-pci-compliance-and-audit-costs-in-half/storyboard-cut-pci-compliance-and-audit-costs-in-half?utm_source=SS_Sample&amp;utm_medium=Collateral&amp;utm_campaign=Collateral"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Layout" Target="../slideLayouts/slideLayout6.xml"/><Relationship Id="rId7" Type="http://schemas.openxmlformats.org/officeDocument/2006/relationships/image" Target="../media/image5.png"/><Relationship Id="rId2" Type="http://schemas.openxmlformats.org/officeDocument/2006/relationships/tags" Target="../tags/tag23.xml"/><Relationship Id="rId1" Type="http://schemas.openxmlformats.org/officeDocument/2006/relationships/vmlDrawing" Target="../drawings/vmlDrawing2.vml"/><Relationship Id="rId6" Type="http://schemas.openxmlformats.org/officeDocument/2006/relationships/hyperlink" Target="http://www.infotech.com/research/ss/cut-pci-compliance-and-audit-costs-in-half/storyboard-cut-pci-compliance-and-audit-costs-in-half?utm_source=SS_Sample&amp;utm_medium=Collateral&amp;utm_campaign=Collateral" TargetMode="External"/><Relationship Id="rId5" Type="http://schemas.openxmlformats.org/officeDocument/2006/relationships/image" Target="../media/image7.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hyperlink" Target="http://www.infotech.com/research/ss/cut-pci-compliance-and-audit-costs-in-half/storyboard-cut-pci-compliance-and-audit-costs-in-half?utm_source=SS_Sample&amp;utm_medium=Collateral&amp;utm_campaign=Collateral"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hyperlink" Target="http://www.infotech.com/research/ss/cut-pci-compliance-and-audit-costs-in-half/storyboard-cut-pci-compliance-and-audit-costs-in-half?utm_source=SS_Sample&amp;utm_medium=Collateral&amp;utm_campaign=Collateral" TargetMode="External"/><Relationship Id="rId2" Type="http://schemas.openxmlformats.org/officeDocument/2006/relationships/notesSlide" Target="../notesSlides/notesSlide6.xml"/><Relationship Id="rId1" Type="http://schemas.openxmlformats.org/officeDocument/2006/relationships/slideLayout" Target="../slideLayouts/slideLayout8.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hyperlink" Target="http://www.infotech.com/research/ss/cut-pci-compliance-and-audit-costs-in-half/storyboard-cut-pci-compliance-and-audit-costs-in-half?utm_source=SS_Sample&amp;utm_medium=Collateral&amp;utm_campaign=Collateral"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www.infotech.com/research/ss/cut-pci-compliance-and-audit-costs-in-half/storyboard-cut-pci-compliance-and-audit-costs-in-half?utm_source=SS_Sample&amp;utm_medium=Collateral&amp;utm_campaign=Collater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774700" y="2852936"/>
            <a:ext cx="7454900" cy="648072"/>
          </a:xfrm>
        </p:spPr>
        <p:txBody>
          <a:bodyPr/>
          <a:lstStyle/>
          <a:p>
            <a:pPr lvl="0"/>
            <a:r>
              <a:rPr lang="en-CA" dirty="0" smtClean="0"/>
              <a:t>Cut PCI Compliance &amp; Audit Costs in Half</a:t>
            </a:r>
            <a:endParaRPr lang="en-US" dirty="0" smtClean="0"/>
          </a:p>
        </p:txBody>
      </p:sp>
      <p:sp>
        <p:nvSpPr>
          <p:cNvPr id="8" name="Text Placeholder 7"/>
          <p:cNvSpPr>
            <a:spLocks noGrp="1"/>
          </p:cNvSpPr>
          <p:nvPr>
            <p:ph type="body" sz="quarter" idx="16"/>
          </p:nvPr>
        </p:nvSpPr>
        <p:spPr>
          <a:xfrm>
            <a:off x="774700" y="3573016"/>
            <a:ext cx="7467600" cy="508000"/>
          </a:xfrm>
        </p:spPr>
        <p:txBody>
          <a:bodyPr/>
          <a:lstStyle/>
          <a:p>
            <a:r>
              <a:rPr lang="en-CA" dirty="0" smtClean="0"/>
              <a:t>Seven steps to aggressively simplify and secure what really matters.</a:t>
            </a:r>
            <a:endParaRPr lang="en-CA" dirty="0"/>
          </a:p>
        </p:txBody>
      </p:sp>
      <p:pic>
        <p:nvPicPr>
          <p:cNvPr id="5" name="Picture 4"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6" name="Group 5"/>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1997 - 2014 Info-Tech Research Group</a:t>
              </a:r>
              <a:endParaRPr lang="en-CA" sz="800" dirty="0">
                <a:solidFill>
                  <a:schemeClr val="bg1">
                    <a:lumMod val="65000"/>
                  </a:schemeClr>
                </a:solidFill>
              </a:endParaRPr>
            </a:p>
          </p:txBody>
        </p:sp>
        <p:sp>
          <p:nvSpPr>
            <p:cNvPr id="10" name="Rectangle 9"/>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Object 21"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507043" name="think-cell Slide" r:id="rId5" imgW="360" imgH="360" progId="TCLayout.ActiveDocument.1">
                  <p:embed/>
                </p:oleObj>
              </mc:Choice>
              <mc:Fallback>
                <p:oleObj name="think-cell Slide" r:id="rId5" imgW="360" imgH="360" progId="TCLayout.ActiveDocument.1">
                  <p:embed/>
                  <p:pic>
                    <p:nvPicPr>
                      <p:cNvPr id="0" name="Picture 2"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Rectangle 20"/>
          <p:cNvSpPr/>
          <p:nvPr/>
        </p:nvSpPr>
        <p:spPr>
          <a:xfrm>
            <a:off x="624260" y="1530324"/>
            <a:ext cx="3780420" cy="2437542"/>
          </a:xfrm>
          <a:prstGeom prst="rect">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p:cNvSpPr>
            <a:spLocks noGrp="1"/>
          </p:cNvSpPr>
          <p:nvPr>
            <p:ph type="title"/>
          </p:nvPr>
        </p:nvSpPr>
        <p:spPr/>
        <p:txBody>
          <a:bodyPr/>
          <a:lstStyle/>
          <a:p>
            <a:r>
              <a:rPr lang="en-US" dirty="0" smtClean="0"/>
              <a:t>Simplify PCI – Evaluate Current State and Gap Analysis </a:t>
            </a:r>
            <a:br>
              <a:rPr lang="en-US" dirty="0" smtClean="0"/>
            </a:br>
            <a:r>
              <a:rPr lang="en-US" dirty="0" smtClean="0"/>
              <a:t>(Module 1)</a:t>
            </a:r>
            <a:endParaRPr lang="en-US" dirty="0"/>
          </a:p>
        </p:txBody>
      </p:sp>
      <p:sp>
        <p:nvSpPr>
          <p:cNvPr id="9" name="TextBox 8"/>
          <p:cNvSpPr txBox="1"/>
          <p:nvPr/>
        </p:nvSpPr>
        <p:spPr>
          <a:xfrm>
            <a:off x="706872" y="1749402"/>
            <a:ext cx="3469084" cy="2416046"/>
          </a:xfrm>
          <a:prstGeom prst="rect">
            <a:avLst/>
          </a:prstGeom>
          <a:noFill/>
        </p:spPr>
        <p:txBody>
          <a:bodyPr wrap="square" rtlCol="0">
            <a:spAutoFit/>
          </a:bodyPr>
          <a:lstStyle/>
          <a:p>
            <a:pPr algn="l">
              <a:spcAft>
                <a:spcPts val="600"/>
              </a:spcAft>
            </a:pPr>
            <a:r>
              <a:rPr lang="en-US" sz="1400" dirty="0" smtClean="0"/>
              <a:t>After completing this section, you will understand:</a:t>
            </a:r>
          </a:p>
          <a:p>
            <a:pPr marL="231775" indent="-231775" algn="l">
              <a:spcAft>
                <a:spcPts val="300"/>
              </a:spcAft>
              <a:buFont typeface="Arial" pitchFamily="34" charset="0"/>
              <a:buChar char="•"/>
            </a:pPr>
            <a:r>
              <a:rPr lang="en-US" sz="1200" dirty="0" smtClean="0"/>
              <a:t>The  goals you have established in relation to this project</a:t>
            </a:r>
          </a:p>
          <a:p>
            <a:pPr marL="231775" indent="-231775" algn="l">
              <a:spcAft>
                <a:spcPts val="300"/>
              </a:spcAft>
              <a:buFont typeface="Arial" pitchFamily="34" charset="0"/>
              <a:buChar char="•"/>
            </a:pPr>
            <a:r>
              <a:rPr lang="en-US" sz="1200" dirty="0" smtClean="0"/>
              <a:t>What’s at stake if you do not prioritize PCI compliance</a:t>
            </a:r>
          </a:p>
          <a:p>
            <a:pPr marL="231775" indent="-231775" algn="l">
              <a:spcAft>
                <a:spcPts val="300"/>
              </a:spcAft>
              <a:buFont typeface="Arial" pitchFamily="34" charset="0"/>
              <a:buChar char="•"/>
            </a:pPr>
            <a:r>
              <a:rPr lang="en-US" sz="1200" dirty="0" smtClean="0"/>
              <a:t>Your current state in relation to PCI and security policies and procedures</a:t>
            </a:r>
          </a:p>
          <a:p>
            <a:pPr marL="231775" indent="-231775" algn="l">
              <a:spcAft>
                <a:spcPts val="300"/>
              </a:spcAft>
              <a:buFont typeface="Arial" pitchFamily="34" charset="0"/>
              <a:buChar char="•"/>
            </a:pPr>
            <a:r>
              <a:rPr lang="en-US" sz="1200" dirty="0" smtClean="0"/>
              <a:t>The gaps that are preventing you from being successful at compliance </a:t>
            </a:r>
          </a:p>
          <a:p>
            <a:pPr marL="231775" indent="-231775" algn="l">
              <a:spcAft>
                <a:spcPts val="300"/>
              </a:spcAft>
              <a:buFont typeface="Arial" pitchFamily="34" charset="0"/>
              <a:buChar char="•"/>
            </a:pPr>
            <a:endParaRPr lang="en-US" sz="1200" dirty="0" smtClean="0"/>
          </a:p>
        </p:txBody>
      </p:sp>
      <p:sp>
        <p:nvSpPr>
          <p:cNvPr id="10" name="TextBox 9"/>
          <p:cNvSpPr txBox="1"/>
          <p:nvPr/>
        </p:nvSpPr>
        <p:spPr>
          <a:xfrm>
            <a:off x="4958164" y="1749402"/>
            <a:ext cx="3430984" cy="1377300"/>
          </a:xfrm>
          <a:prstGeom prst="rect">
            <a:avLst/>
          </a:prstGeom>
          <a:noFill/>
        </p:spPr>
        <p:txBody>
          <a:bodyPr wrap="square" rtlCol="0">
            <a:spAutoFit/>
          </a:bodyPr>
          <a:lstStyle/>
          <a:p>
            <a:pPr algn="l">
              <a:spcAft>
                <a:spcPts val="600"/>
              </a:spcAft>
            </a:pPr>
            <a:r>
              <a:rPr lang="en-US" sz="1400" dirty="0" smtClean="0"/>
              <a:t>Having completed this module, you will be able to:</a:t>
            </a:r>
          </a:p>
          <a:p>
            <a:pPr marL="231775" indent="-231775" algn="l">
              <a:spcAft>
                <a:spcPts val="300"/>
              </a:spcAft>
              <a:buFont typeface="Arial" pitchFamily="34" charset="0"/>
              <a:buChar char="•"/>
            </a:pPr>
            <a:r>
              <a:rPr lang="en-US" sz="1200" dirty="0" smtClean="0"/>
              <a:t>Identify key opportunities within policy and procedural gaps to improve compliance practices </a:t>
            </a:r>
          </a:p>
          <a:p>
            <a:pPr marL="231775" indent="-231775" algn="l">
              <a:spcAft>
                <a:spcPts val="300"/>
              </a:spcAft>
              <a:buFont typeface="Arial" pitchFamily="34" charset="0"/>
              <a:buChar char="•"/>
            </a:pPr>
            <a:endParaRPr lang="en-US" sz="1200" dirty="0" smtClean="0"/>
          </a:p>
        </p:txBody>
      </p:sp>
      <p:sp>
        <p:nvSpPr>
          <p:cNvPr id="11" name="TextBox 10"/>
          <p:cNvSpPr txBox="1"/>
          <p:nvPr/>
        </p:nvSpPr>
        <p:spPr>
          <a:xfrm>
            <a:off x="624260" y="4131851"/>
            <a:ext cx="6777817" cy="1456809"/>
          </a:xfrm>
          <a:prstGeom prst="rect">
            <a:avLst/>
          </a:prstGeom>
          <a:noFill/>
        </p:spPr>
        <p:txBody>
          <a:bodyPr wrap="none" rtlCol="0">
            <a:spAutoFit/>
          </a:bodyPr>
          <a:lstStyle/>
          <a:p>
            <a:pPr algn="l">
              <a:spcAft>
                <a:spcPts val="800"/>
              </a:spcAft>
            </a:pPr>
            <a:r>
              <a:rPr lang="en-US" sz="1500" b="1" dirty="0" smtClean="0">
                <a:solidFill>
                  <a:srgbClr val="D17D08"/>
                </a:solidFill>
              </a:rPr>
              <a:t>Timeline for this section</a:t>
            </a:r>
          </a:p>
          <a:p>
            <a:pPr algn="l">
              <a:spcAft>
                <a:spcPts val="600"/>
              </a:spcAft>
            </a:pPr>
            <a:r>
              <a:rPr lang="en-US" sz="1400" b="1" dirty="0" smtClean="0">
                <a:solidFill>
                  <a:schemeClr val="bg1">
                    <a:lumMod val="50000"/>
                  </a:schemeClr>
                </a:solidFill>
              </a:rPr>
              <a:t>Activities				Outputs			</a:t>
            </a:r>
          </a:p>
          <a:p>
            <a:pPr algn="l">
              <a:buClr>
                <a:srgbClr val="D17D08"/>
              </a:buClr>
              <a:buFont typeface="Wingdings" pitchFamily="2" charset="2"/>
              <a:buChar char="Ø"/>
            </a:pPr>
            <a:r>
              <a:rPr lang="en-US" sz="1200" dirty="0" smtClean="0"/>
              <a:t>1.1: Getting Started &amp; Goal Setting		</a:t>
            </a:r>
            <a:r>
              <a:rPr lang="en-US" sz="1200" dirty="0" smtClean="0">
                <a:solidFill>
                  <a:schemeClr val="dk1"/>
                </a:solidFill>
              </a:rPr>
              <a:t>Set of 6-10 project goals		</a:t>
            </a:r>
            <a:r>
              <a:rPr lang="en-US" sz="1200" dirty="0" smtClean="0"/>
              <a:t>  </a:t>
            </a:r>
          </a:p>
          <a:p>
            <a:pPr algn="l">
              <a:buClr>
                <a:srgbClr val="D17D08"/>
              </a:buClr>
              <a:buFont typeface="Wingdings" pitchFamily="2" charset="2"/>
              <a:buChar char="Ø"/>
            </a:pPr>
            <a:r>
              <a:rPr lang="en-US" sz="1200" dirty="0" smtClean="0"/>
              <a:t>1.2: Evaluate Current State		Sneak audit &amp; Action Plan		   </a:t>
            </a:r>
          </a:p>
          <a:p>
            <a:pPr algn="l">
              <a:buClr>
                <a:srgbClr val="D17D08"/>
              </a:buClr>
              <a:buFont typeface="Wingdings" pitchFamily="2" charset="2"/>
              <a:buChar char="Ø"/>
            </a:pPr>
            <a:r>
              <a:rPr lang="en-US" sz="1200" dirty="0" smtClean="0"/>
              <a:t>1.3: Map 12 PCI Core Requirements to </a:t>
            </a:r>
          </a:p>
          <a:p>
            <a:pPr algn="l">
              <a:buClr>
                <a:srgbClr val="D17D08"/>
              </a:buClr>
            </a:pPr>
            <a:r>
              <a:rPr lang="en-US" sz="1200" dirty="0" smtClean="0"/>
              <a:t>   Current State 			Gap Analysis			   </a:t>
            </a:r>
          </a:p>
        </p:txBody>
      </p:sp>
      <p:sp>
        <p:nvSpPr>
          <p:cNvPr id="12" name="TextBox 11"/>
          <p:cNvSpPr txBox="1"/>
          <p:nvPr/>
        </p:nvSpPr>
        <p:spPr>
          <a:xfrm>
            <a:off x="3321735" y="4161403"/>
            <a:ext cx="5067413" cy="292388"/>
          </a:xfrm>
          <a:prstGeom prst="rect">
            <a:avLst/>
          </a:prstGeom>
          <a:noFill/>
        </p:spPr>
        <p:txBody>
          <a:bodyPr wrap="none" rtlCol="0">
            <a:spAutoFit/>
          </a:bodyPr>
          <a:lstStyle/>
          <a:p>
            <a:pPr algn="r">
              <a:tabLst>
                <a:tab pos="1485900" algn="l"/>
                <a:tab pos="3429000" algn="l"/>
              </a:tabLst>
            </a:pPr>
            <a:r>
              <a:rPr lang="en-US" sz="1300" dirty="0" smtClean="0"/>
              <a:t>		</a:t>
            </a:r>
            <a:r>
              <a:rPr lang="en-US" sz="1300" i="1" dirty="0" smtClean="0"/>
              <a:t>Level of difficulty</a:t>
            </a:r>
            <a:r>
              <a:rPr lang="en-US" sz="1300" dirty="0" smtClean="0"/>
              <a:t>: Moderate</a:t>
            </a:r>
          </a:p>
        </p:txBody>
      </p:sp>
      <p:cxnSp>
        <p:nvCxnSpPr>
          <p:cNvPr id="13" name="Straight Connector 12"/>
          <p:cNvCxnSpPr/>
          <p:nvPr/>
        </p:nvCxnSpPr>
        <p:spPr>
          <a:xfrm rot="10800000">
            <a:off x="2964522" y="4445283"/>
            <a:ext cx="5403431" cy="0"/>
          </a:xfrm>
          <a:prstGeom prst="line">
            <a:avLst/>
          </a:prstGeom>
          <a:ln>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624260" y="4148703"/>
            <a:ext cx="2340261" cy="296580"/>
          </a:xfrm>
          <a:prstGeom prst="rect">
            <a:avLst/>
          </a:prstGeom>
          <a:noFill/>
          <a:ln w="9525">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647564" y="1233259"/>
            <a:ext cx="3675559" cy="323165"/>
          </a:xfrm>
          <a:prstGeom prst="rect">
            <a:avLst/>
          </a:prstGeom>
        </p:spPr>
        <p:txBody>
          <a:bodyPr wrap="square">
            <a:spAutoFit/>
          </a:bodyPr>
          <a:lstStyle/>
          <a:p>
            <a:pPr lvl="0" algn="l">
              <a:spcAft>
                <a:spcPts val="800"/>
              </a:spcAft>
            </a:pPr>
            <a:r>
              <a:rPr lang="en-US" sz="1500" b="1" dirty="0" smtClean="0">
                <a:solidFill>
                  <a:srgbClr val="D17D08"/>
                </a:solidFill>
              </a:rPr>
              <a:t>Immediate outcomes of this section</a:t>
            </a:r>
          </a:p>
        </p:txBody>
      </p:sp>
      <p:sp>
        <p:nvSpPr>
          <p:cNvPr id="24" name="Rectangle 23"/>
          <p:cNvSpPr/>
          <p:nvPr/>
        </p:nvSpPr>
        <p:spPr>
          <a:xfrm>
            <a:off x="4860032" y="1232756"/>
            <a:ext cx="1329210" cy="323165"/>
          </a:xfrm>
          <a:prstGeom prst="rect">
            <a:avLst/>
          </a:prstGeom>
        </p:spPr>
        <p:txBody>
          <a:bodyPr wrap="none">
            <a:spAutoFit/>
          </a:bodyPr>
          <a:lstStyle/>
          <a:p>
            <a:pPr lvl="0" algn="l">
              <a:spcAft>
                <a:spcPts val="800"/>
              </a:spcAft>
            </a:pPr>
            <a:r>
              <a:rPr lang="en-US" sz="1500" b="1" dirty="0" smtClean="0">
                <a:solidFill>
                  <a:srgbClr val="D17D08"/>
                </a:solidFill>
              </a:rPr>
              <a:t>Key benefits</a:t>
            </a:r>
          </a:p>
        </p:txBody>
      </p:sp>
      <p:sp>
        <p:nvSpPr>
          <p:cNvPr id="25" name="Rectangle 24"/>
          <p:cNvSpPr/>
          <p:nvPr/>
        </p:nvSpPr>
        <p:spPr>
          <a:xfrm>
            <a:off x="4824028" y="1530325"/>
            <a:ext cx="3780420" cy="2437542"/>
          </a:xfrm>
          <a:prstGeom prst="rect">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p:cNvGrpSpPr/>
          <p:nvPr/>
        </p:nvGrpSpPr>
        <p:grpSpPr>
          <a:xfrm>
            <a:off x="0" y="6422955"/>
            <a:ext cx="9144000" cy="437555"/>
            <a:chOff x="0" y="6422955"/>
            <a:chExt cx="9144000" cy="437555"/>
          </a:xfrm>
        </p:grpSpPr>
        <p:pic>
          <p:nvPicPr>
            <p:cNvPr id="15"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chemeClr val="accent2"/>
                </a:solidFill>
              </a:rPr>
              <a:t>Module 1: </a:t>
            </a:r>
            <a:r>
              <a:rPr lang="en-US" dirty="0" smtClean="0"/>
              <a:t>Evaluate Current State and Gap Analysis </a:t>
            </a:r>
            <a:endParaRPr lang="en-US" dirty="0"/>
          </a:p>
        </p:txBody>
      </p:sp>
      <p:sp>
        <p:nvSpPr>
          <p:cNvPr id="5" name="Rectangle 4"/>
          <p:cNvSpPr/>
          <p:nvPr/>
        </p:nvSpPr>
        <p:spPr>
          <a:xfrm>
            <a:off x="714222" y="1592796"/>
            <a:ext cx="2437668" cy="656614"/>
          </a:xfrm>
          <a:prstGeom prst="rect">
            <a:avLst/>
          </a:prstGeom>
          <a:no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b="1" dirty="0" smtClean="0">
                <a:solidFill>
                  <a:srgbClr val="D17D08"/>
                </a:solidFill>
              </a:rPr>
              <a:t>1.1 Getting Started and Goal Setting</a:t>
            </a:r>
            <a:endParaRPr lang="en-US" sz="1400" b="1" dirty="0">
              <a:solidFill>
                <a:srgbClr val="D17D08"/>
              </a:solidFill>
            </a:endParaRPr>
          </a:p>
        </p:txBody>
      </p:sp>
      <p:cxnSp>
        <p:nvCxnSpPr>
          <p:cNvPr id="7" name="Straight Arrow Connector 6"/>
          <p:cNvCxnSpPr/>
          <p:nvPr/>
        </p:nvCxnSpPr>
        <p:spPr>
          <a:xfrm rot="5400000">
            <a:off x="1739308" y="2443158"/>
            <a:ext cx="387497" cy="1588"/>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708920" y="2636907"/>
            <a:ext cx="2448272" cy="499903"/>
          </a:xfrm>
          <a:prstGeom prst="rect">
            <a:avLst/>
          </a:prstGeom>
          <a:no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Set and validate your project goals</a:t>
            </a:r>
            <a:endParaRPr lang="en-US" sz="1400" dirty="0">
              <a:solidFill>
                <a:schemeClr val="tx1"/>
              </a:solidFill>
            </a:endParaRPr>
          </a:p>
        </p:txBody>
      </p:sp>
      <p:sp>
        <p:nvSpPr>
          <p:cNvPr id="9" name="Rectangle 8"/>
          <p:cNvSpPr/>
          <p:nvPr/>
        </p:nvSpPr>
        <p:spPr>
          <a:xfrm>
            <a:off x="708920" y="3456456"/>
            <a:ext cx="2448272" cy="476600"/>
          </a:xfrm>
          <a:prstGeom prst="rect">
            <a:avLst/>
          </a:prstGeom>
          <a:no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Understand what’s at stake if compliance is not a priority</a:t>
            </a:r>
            <a:endParaRPr lang="en-US" sz="1400" dirty="0">
              <a:solidFill>
                <a:schemeClr val="tx1"/>
              </a:solidFill>
            </a:endParaRPr>
          </a:p>
        </p:txBody>
      </p:sp>
      <p:cxnSp>
        <p:nvCxnSpPr>
          <p:cNvPr id="10" name="Straight Arrow Connector 9"/>
          <p:cNvCxnSpPr>
            <a:stCxn id="8" idx="2"/>
            <a:endCxn id="9" idx="0"/>
          </p:cNvCxnSpPr>
          <p:nvPr/>
        </p:nvCxnSpPr>
        <p:spPr>
          <a:xfrm>
            <a:off x="1933056" y="3136810"/>
            <a:ext cx="0" cy="319646"/>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3385948" y="2643356"/>
            <a:ext cx="2448272" cy="493454"/>
          </a:xfrm>
          <a:prstGeom prst="rect">
            <a:avLst/>
          </a:prstGeom>
          <a:no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Roles and responsibilities</a:t>
            </a:r>
            <a:endParaRPr lang="en-US" sz="1400" dirty="0">
              <a:solidFill>
                <a:schemeClr val="tx1"/>
              </a:solidFill>
            </a:endParaRPr>
          </a:p>
        </p:txBody>
      </p:sp>
      <p:sp>
        <p:nvSpPr>
          <p:cNvPr id="16" name="Rectangle 15"/>
          <p:cNvSpPr/>
          <p:nvPr/>
        </p:nvSpPr>
        <p:spPr>
          <a:xfrm>
            <a:off x="3391250" y="1592796"/>
            <a:ext cx="2437668" cy="656613"/>
          </a:xfrm>
          <a:prstGeom prst="rect">
            <a:avLst/>
          </a:prstGeom>
          <a:no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b="1" dirty="0" smtClean="0">
                <a:solidFill>
                  <a:srgbClr val="D17D08"/>
                </a:solidFill>
              </a:rPr>
              <a:t>1.2 Evaluate Current State</a:t>
            </a:r>
            <a:endParaRPr lang="en-US" sz="1400" b="1" dirty="0">
              <a:solidFill>
                <a:srgbClr val="D17D08"/>
              </a:solidFill>
            </a:endParaRPr>
          </a:p>
        </p:txBody>
      </p:sp>
      <p:cxnSp>
        <p:nvCxnSpPr>
          <p:cNvPr id="17" name="Straight Arrow Connector 16"/>
          <p:cNvCxnSpPr/>
          <p:nvPr/>
        </p:nvCxnSpPr>
        <p:spPr>
          <a:xfrm rot="5400000">
            <a:off x="4413111" y="2446382"/>
            <a:ext cx="393947" cy="1588"/>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385948" y="3933056"/>
            <a:ext cx="2448272" cy="386218"/>
          </a:xfrm>
          <a:prstGeom prst="rect">
            <a:avLst/>
          </a:prstGeom>
          <a:no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PCI merchant levels</a:t>
            </a:r>
            <a:endParaRPr lang="en-US" sz="1400" dirty="0">
              <a:solidFill>
                <a:schemeClr val="tx1"/>
              </a:solidFill>
            </a:endParaRPr>
          </a:p>
        </p:txBody>
      </p:sp>
      <p:cxnSp>
        <p:nvCxnSpPr>
          <p:cNvPr id="22" name="Straight Arrow Connector 21"/>
          <p:cNvCxnSpPr>
            <a:stCxn id="11" idx="2"/>
          </p:cNvCxnSpPr>
          <p:nvPr/>
        </p:nvCxnSpPr>
        <p:spPr>
          <a:xfrm>
            <a:off x="4610084" y="3136810"/>
            <a:ext cx="795" cy="148968"/>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3385948" y="3284984"/>
            <a:ext cx="2448272" cy="468052"/>
          </a:xfrm>
          <a:prstGeom prst="rect">
            <a:avLst/>
          </a:prstGeom>
          <a:no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Survey current policies</a:t>
            </a:r>
            <a:endParaRPr lang="en-US" sz="1400" dirty="0">
              <a:solidFill>
                <a:schemeClr val="tx1"/>
              </a:solidFill>
            </a:endParaRPr>
          </a:p>
        </p:txBody>
      </p:sp>
      <p:sp>
        <p:nvSpPr>
          <p:cNvPr id="27" name="Rectangle 26"/>
          <p:cNvSpPr/>
          <p:nvPr/>
        </p:nvSpPr>
        <p:spPr>
          <a:xfrm>
            <a:off x="6082318" y="1592796"/>
            <a:ext cx="2437668" cy="656611"/>
          </a:xfrm>
          <a:prstGeom prst="rect">
            <a:avLst/>
          </a:prstGeom>
          <a:no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Clr>
                <a:srgbClr val="D17D08"/>
              </a:buClr>
            </a:pPr>
            <a:r>
              <a:rPr lang="en-US" sz="1400" b="1" dirty="0" smtClean="0">
                <a:solidFill>
                  <a:srgbClr val="D17D08"/>
                </a:solidFill>
              </a:rPr>
              <a:t>1.3 Map 12 PCI Core Requirements to </a:t>
            </a:r>
          </a:p>
          <a:p>
            <a:pPr>
              <a:buClr>
                <a:srgbClr val="D17D08"/>
              </a:buClr>
            </a:pPr>
            <a:r>
              <a:rPr lang="en-US" sz="1400" b="1" dirty="0" smtClean="0">
                <a:solidFill>
                  <a:srgbClr val="D17D08"/>
                </a:solidFill>
              </a:rPr>
              <a:t>   Current State </a:t>
            </a:r>
            <a:endParaRPr lang="en-US" sz="1400" b="1" dirty="0">
              <a:solidFill>
                <a:srgbClr val="D17D08"/>
              </a:solidFill>
            </a:endParaRPr>
          </a:p>
        </p:txBody>
      </p:sp>
      <p:cxnSp>
        <p:nvCxnSpPr>
          <p:cNvPr id="28" name="Straight Arrow Connector 27"/>
          <p:cNvCxnSpPr/>
          <p:nvPr/>
        </p:nvCxnSpPr>
        <p:spPr>
          <a:xfrm rot="16200000" flipH="1">
            <a:off x="7107404" y="2440504"/>
            <a:ext cx="387497" cy="5302"/>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6077016" y="2636904"/>
            <a:ext cx="2448272" cy="648080"/>
          </a:xfrm>
          <a:prstGeom prst="rect">
            <a:avLst/>
          </a:prstGeom>
          <a:no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Identify key tasks and implementation opportunities in each requirement</a:t>
            </a:r>
            <a:endParaRPr lang="en-US" sz="1400" dirty="0">
              <a:solidFill>
                <a:schemeClr val="tx1"/>
              </a:solidFill>
            </a:endParaRPr>
          </a:p>
        </p:txBody>
      </p:sp>
      <p:sp>
        <p:nvSpPr>
          <p:cNvPr id="30" name="Rectangle 29"/>
          <p:cNvSpPr/>
          <p:nvPr/>
        </p:nvSpPr>
        <p:spPr>
          <a:xfrm>
            <a:off x="6082318" y="3456464"/>
            <a:ext cx="2448272" cy="476592"/>
          </a:xfrm>
          <a:prstGeom prst="rect">
            <a:avLst/>
          </a:prstGeom>
          <a:no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Gap prioritization</a:t>
            </a:r>
            <a:endParaRPr lang="en-US" sz="1400" dirty="0">
              <a:solidFill>
                <a:schemeClr val="tx1"/>
              </a:solidFill>
            </a:endParaRPr>
          </a:p>
        </p:txBody>
      </p:sp>
      <p:cxnSp>
        <p:nvCxnSpPr>
          <p:cNvPr id="31" name="Straight Arrow Connector 30"/>
          <p:cNvCxnSpPr/>
          <p:nvPr/>
        </p:nvCxnSpPr>
        <p:spPr>
          <a:xfrm rot="5400000">
            <a:off x="7215412" y="3370724"/>
            <a:ext cx="171480" cy="1588"/>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25" idx="2"/>
          </p:cNvCxnSpPr>
          <p:nvPr/>
        </p:nvCxnSpPr>
        <p:spPr>
          <a:xfrm flipH="1">
            <a:off x="4608004" y="3753036"/>
            <a:ext cx="2080" cy="180020"/>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3380646" y="4473116"/>
            <a:ext cx="2448272" cy="579652"/>
          </a:xfrm>
          <a:prstGeom prst="rect">
            <a:avLst/>
          </a:prstGeom>
          <a:no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SAQs – compliance documentation and requirements review</a:t>
            </a:r>
            <a:endParaRPr lang="en-US" sz="1400" dirty="0">
              <a:solidFill>
                <a:schemeClr val="tx1"/>
              </a:solidFill>
            </a:endParaRPr>
          </a:p>
        </p:txBody>
      </p:sp>
      <p:sp>
        <p:nvSpPr>
          <p:cNvPr id="49" name="Rectangle 48"/>
          <p:cNvSpPr/>
          <p:nvPr/>
        </p:nvSpPr>
        <p:spPr>
          <a:xfrm>
            <a:off x="3391250" y="5229200"/>
            <a:ext cx="2448272" cy="360040"/>
          </a:xfrm>
          <a:prstGeom prst="rect">
            <a:avLst/>
          </a:prstGeom>
          <a:no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Capture costs</a:t>
            </a:r>
            <a:endParaRPr lang="en-US" sz="1400" dirty="0">
              <a:solidFill>
                <a:schemeClr val="tx1"/>
              </a:solidFill>
            </a:endParaRPr>
          </a:p>
        </p:txBody>
      </p:sp>
      <p:cxnSp>
        <p:nvCxnSpPr>
          <p:cNvPr id="66" name="Straight Arrow Connector 65"/>
          <p:cNvCxnSpPr/>
          <p:nvPr/>
        </p:nvCxnSpPr>
        <p:spPr>
          <a:xfrm>
            <a:off x="4608004" y="4293096"/>
            <a:ext cx="2875" cy="180020"/>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4608004" y="5049180"/>
            <a:ext cx="2875" cy="180020"/>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4608004" y="5589240"/>
            <a:ext cx="2875" cy="180020"/>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
        <p:nvSpPr>
          <p:cNvPr id="72" name="Rectangle 71"/>
          <p:cNvSpPr/>
          <p:nvPr/>
        </p:nvSpPr>
        <p:spPr>
          <a:xfrm>
            <a:off x="3380646" y="5769260"/>
            <a:ext cx="2448272" cy="360040"/>
          </a:xfrm>
          <a:prstGeom prst="rect">
            <a:avLst/>
          </a:prstGeom>
          <a:no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Sneak audit</a:t>
            </a:r>
            <a:endParaRPr lang="en-US" sz="1400" dirty="0">
              <a:solidFill>
                <a:schemeClr val="tx1"/>
              </a:solidFill>
            </a:endParaRPr>
          </a:p>
        </p:txBody>
      </p:sp>
      <p:grpSp>
        <p:nvGrpSpPr>
          <p:cNvPr id="26" name="Group 25"/>
          <p:cNvGrpSpPr/>
          <p:nvPr/>
        </p:nvGrpSpPr>
        <p:grpSpPr>
          <a:xfrm>
            <a:off x="0" y="6422955"/>
            <a:ext cx="9144000" cy="437555"/>
            <a:chOff x="0" y="6422955"/>
            <a:chExt cx="9144000" cy="437555"/>
          </a:xfrm>
        </p:grpSpPr>
        <p:pic>
          <p:nvPicPr>
            <p:cNvPr id="32"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33" name="Picture 32"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745271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Marketing Link</a:t>
            </a:r>
            <a:endParaRPr lang="en-US" dirty="0"/>
          </a:p>
        </p:txBody>
      </p:sp>
      <p:sp>
        <p:nvSpPr>
          <p:cNvPr id="4" name="Text Placeholder 3"/>
          <p:cNvSpPr>
            <a:spLocks noGrp="1"/>
          </p:cNvSpPr>
          <p:nvPr>
            <p:ph type="body" sz="quarter" idx="16"/>
          </p:nvPr>
        </p:nvSpPr>
        <p:spPr/>
        <p:txBody>
          <a:bodyPr/>
          <a:lstStyle/>
          <a:p>
            <a:pPr>
              <a:buNone/>
            </a:pPr>
            <a:endParaRPr lang="en-US" b="1" dirty="0" smtClean="0"/>
          </a:p>
          <a:p>
            <a:pPr>
              <a:buNone/>
            </a:pPr>
            <a:endParaRPr lang="en-US" b="1" dirty="0" smtClean="0"/>
          </a:p>
          <a:p>
            <a:pPr>
              <a:buNone/>
            </a:pPr>
            <a:endParaRPr lang="en-US" b="1" dirty="0" smtClean="0"/>
          </a:p>
          <a:p>
            <a:pPr>
              <a:buNone/>
            </a:pPr>
            <a:r>
              <a:rPr lang="en-US" b="1" dirty="0" smtClean="0"/>
              <a:t>Link from Storyboard Landing Page:</a:t>
            </a:r>
          </a:p>
          <a:p>
            <a:pPr>
              <a:buNone/>
            </a:pPr>
            <a:endParaRPr lang="en-US" b="1" dirty="0" smtClean="0"/>
          </a:p>
          <a:p>
            <a:pPr>
              <a:buNone/>
            </a:pPr>
            <a:endParaRPr lang="en-US" b="1" dirty="0" smtClean="0"/>
          </a:p>
          <a:p>
            <a:pPr>
              <a:buNone/>
            </a:pPr>
            <a:r>
              <a:rPr lang="en-US" b="1" dirty="0"/>
              <a:t>http://www.infotech.com/research/ss/cut-pci-compliance-and-audit-costs-in-half/storyboard-cut-pci-compliance-and-audit-costs-in-half?utm_source=SS_Sample&amp;utm_medium=Collateral&amp;utm_campaign=Collateral</a:t>
            </a:r>
            <a:r>
              <a:rPr lang="en-US" b="1" dirty="0" smtClean="0"/>
              <a:t/>
            </a:r>
            <a:br>
              <a:rPr lang="en-US" b="1" dirty="0" smtClean="0"/>
            </a:br>
            <a:endParaRPr lang="en-US" dirty="0"/>
          </a:p>
        </p:txBody>
      </p:sp>
    </p:spTree>
    <p:extLst>
      <p:ext uri="{BB962C8B-B14F-4D97-AF65-F5344CB8AC3E}">
        <p14:creationId xmlns:p14="http://schemas.microsoft.com/office/powerpoint/2010/main" val="4017084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232756"/>
            <a:ext cx="8620124" cy="936104"/>
          </a:xfrm>
        </p:spPr>
        <p:txBody>
          <a:bodyPr/>
          <a:lstStyle/>
          <a:p>
            <a:r>
              <a:rPr lang="en-CA" dirty="0" smtClean="0"/>
              <a:t>The best path to payment card industry (PCI) compliance is to be as free as possible of PCI requirements. Secure what you have to, eliminate what you don’t need, and compliance will result naturally.</a:t>
            </a:r>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49303" y="3083657"/>
            <a:ext cx="3854645" cy="1497471"/>
          </a:xfrm>
        </p:spPr>
        <p:txBody>
          <a:bodyPr/>
          <a:lstStyle/>
          <a:p>
            <a:pPr marL="288000" indent="-288000">
              <a:spcBef>
                <a:spcPts val="1200"/>
              </a:spcBef>
            </a:pPr>
            <a:r>
              <a:rPr lang="en-CA" dirty="0" smtClean="0"/>
              <a:t>Merchants</a:t>
            </a:r>
          </a:p>
          <a:p>
            <a:pPr marL="288000" indent="-288000">
              <a:spcBef>
                <a:spcPts val="1200"/>
              </a:spcBef>
            </a:pPr>
            <a:r>
              <a:rPr lang="en-CA" dirty="0" smtClean="0"/>
              <a:t>Security managers or officers</a:t>
            </a:r>
          </a:p>
          <a:p>
            <a:pPr marL="288000" indent="-288000">
              <a:spcBef>
                <a:spcPts val="1200"/>
              </a:spcBef>
            </a:pPr>
            <a:r>
              <a:rPr lang="en-CA" dirty="0" smtClean="0"/>
              <a:t>IT managers</a:t>
            </a:r>
          </a:p>
          <a:p>
            <a:pPr marL="288000" indent="-288000">
              <a:spcBef>
                <a:spcPts val="1200"/>
              </a:spcBef>
            </a:pPr>
            <a:r>
              <a:rPr lang="en-CA" dirty="0" smtClean="0"/>
              <a:t>CFO or finance officers</a:t>
            </a:r>
          </a:p>
        </p:txBody>
      </p:sp>
      <p:sp>
        <p:nvSpPr>
          <p:cNvPr id="12" name="Text Placeholder 11"/>
          <p:cNvSpPr>
            <a:spLocks noGrp="1"/>
          </p:cNvSpPr>
          <p:nvPr>
            <p:ph type="body" sz="quarter" idx="23"/>
          </p:nvPr>
        </p:nvSpPr>
        <p:spPr>
          <a:xfrm>
            <a:off x="4752020" y="2867633"/>
            <a:ext cx="4032448" cy="2829619"/>
          </a:xfrm>
        </p:spPr>
        <p:txBody>
          <a:bodyPr/>
          <a:lstStyle/>
          <a:p>
            <a:pPr marL="288000" indent="-288000">
              <a:spcBef>
                <a:spcPts val="1200"/>
              </a:spcBef>
            </a:pPr>
            <a:r>
              <a:rPr lang="en-CA" dirty="0" smtClean="0"/>
              <a:t>Understand PCI compliance as it pertains to your organization’s specific requirements.</a:t>
            </a:r>
          </a:p>
          <a:p>
            <a:pPr marL="288000" indent="-288000">
              <a:spcBef>
                <a:spcPts val="1200"/>
              </a:spcBef>
            </a:pPr>
            <a:r>
              <a:rPr lang="en-CA" dirty="0" smtClean="0"/>
              <a:t>Create a strategy to achieve PCI compliance while focusing on security and reducing costs at the same time.</a:t>
            </a:r>
          </a:p>
          <a:p>
            <a:pPr marL="288000" indent="-288000">
              <a:spcBef>
                <a:spcPts val="1200"/>
              </a:spcBef>
            </a:pPr>
            <a:r>
              <a:rPr lang="en-CA" dirty="0" smtClean="0"/>
              <a:t>Communicate any process or policy changes related to PCI compliance to stakeholders and the broader organization to gain support and allow for a successful transition into being a PCI-compliant institution. </a:t>
            </a:r>
            <a:endParaRPr lang="en-CA" dirty="0"/>
          </a:p>
        </p:txBody>
      </p:sp>
      <p:sp>
        <p:nvSpPr>
          <p:cNvPr id="8" name="TextBox 7"/>
          <p:cNvSpPr txBox="1"/>
          <p:nvPr/>
        </p:nvSpPr>
        <p:spPr>
          <a:xfrm>
            <a:off x="249302" y="2564904"/>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9" name="TextBox 8"/>
          <p:cNvSpPr txBox="1"/>
          <p:nvPr/>
        </p:nvSpPr>
        <p:spPr>
          <a:xfrm>
            <a:off x="4752020" y="2528901"/>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cxnSp>
        <p:nvCxnSpPr>
          <p:cNvPr id="13" name="Straight Connector 12"/>
          <p:cNvCxnSpPr/>
          <p:nvPr/>
        </p:nvCxnSpPr>
        <p:spPr>
          <a:xfrm rot="5400000">
            <a:off x="3203850" y="3695725"/>
            <a:ext cx="2376261"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0" y="6422955"/>
            <a:ext cx="9144000" cy="437555"/>
            <a:chOff x="0" y="6422955"/>
            <a:chExt cx="9144000" cy="437555"/>
          </a:xfrm>
        </p:grpSpPr>
        <p:pic>
          <p:nvPicPr>
            <p:cNvPr id="15"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Object 35"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9970" name="think-cell Slide" r:id="rId25" imgW="270" imgH="270" progId="TCLayout.ActiveDocument.1">
                  <p:embed/>
                </p:oleObj>
              </mc:Choice>
              <mc:Fallback>
                <p:oleObj name="think-cell Slide" r:id="rId25" imgW="270" imgH="270" progId="TCLayout.ActiveDocument.1">
                  <p:embed/>
                  <p:pic>
                    <p:nvPicPr>
                      <p:cNvPr id="0" name="Picture 1" hidden="1"/>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0" name="Straight Connector 39"/>
          <p:cNvCxnSpPr/>
          <p:nvPr>
            <p:custDataLst>
              <p:tags r:id="rId3"/>
            </p:custDataLst>
          </p:nvPr>
        </p:nvCxnSpPr>
        <p:spPr>
          <a:xfrm flipH="1">
            <a:off x="1610054" y="3212976"/>
            <a:ext cx="1197750" cy="133435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custDataLst>
              <p:tags r:id="rId4"/>
            </p:custDataLst>
          </p:nvPr>
        </p:nvCxnSpPr>
        <p:spPr>
          <a:xfrm>
            <a:off x="3347864" y="3365376"/>
            <a:ext cx="0" cy="133435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custDataLst>
              <p:tags r:id="rId5"/>
            </p:custDataLst>
          </p:nvPr>
        </p:nvCxnSpPr>
        <p:spPr>
          <a:xfrm>
            <a:off x="5688124" y="3517776"/>
            <a:ext cx="0" cy="133435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custDataLst>
              <p:tags r:id="rId6"/>
            </p:custDataLst>
          </p:nvPr>
        </p:nvCxnSpPr>
        <p:spPr>
          <a:xfrm flipH="1">
            <a:off x="1610054" y="2852936"/>
            <a:ext cx="569825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custDataLst>
              <p:tags r:id="rId7"/>
            </p:custDataLst>
          </p:nvPr>
        </p:nvCxnSpPr>
        <p:spPr>
          <a:xfrm flipH="1" flipV="1">
            <a:off x="3959932" y="3373729"/>
            <a:ext cx="1116124" cy="132600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custDataLst>
              <p:tags r:id="rId8"/>
            </p:custDataLst>
          </p:nvPr>
        </p:nvCxnSpPr>
        <p:spPr>
          <a:xfrm flipV="1">
            <a:off x="6164560" y="3517776"/>
            <a:ext cx="1143744" cy="150429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custDataLst>
              <p:tags r:id="rId9"/>
            </p:custDataLst>
          </p:nvPr>
        </p:nvCxnSpPr>
        <p:spPr>
          <a:xfrm>
            <a:off x="1187624" y="3212976"/>
            <a:ext cx="0" cy="216024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custDataLst>
              <p:tags r:id="rId10"/>
            </p:custDataLst>
          </p:nvPr>
        </p:nvCxnSpPr>
        <p:spPr>
          <a:xfrm flipH="1">
            <a:off x="1484040" y="4900587"/>
            <a:ext cx="1323764"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custDataLst>
              <p:tags r:id="rId11"/>
            </p:custDataLst>
          </p:nvPr>
        </p:nvCxnSpPr>
        <p:spPr>
          <a:xfrm>
            <a:off x="7920372" y="3068960"/>
            <a:ext cx="0" cy="260905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custDataLst>
              <p:tags r:id="rId12"/>
            </p:custDataLst>
          </p:nvPr>
        </p:nvCxnSpPr>
        <p:spPr>
          <a:xfrm flipH="1">
            <a:off x="3959932" y="4900587"/>
            <a:ext cx="306034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Text Placeholder 1"/>
          <p:cNvSpPr>
            <a:spLocks noGrp="1"/>
          </p:cNvSpPr>
          <p:nvPr>
            <p:ph type="body" sz="quarter" idx="19"/>
            <p:custDataLst>
              <p:tags r:id="rId13"/>
            </p:custDataLst>
          </p:nvPr>
        </p:nvSpPr>
        <p:spPr/>
        <p:txBody>
          <a:bodyPr/>
          <a:lstStyle/>
          <a:p>
            <a:r>
              <a:rPr lang="en-US" dirty="0" smtClean="0"/>
              <a:t>Learn from the mistakes of others, or else be prepared to do major damage control as a result of not becoming compliant.</a:t>
            </a:r>
            <a:endParaRPr lang="en-US" dirty="0"/>
          </a:p>
        </p:txBody>
      </p:sp>
      <p:sp>
        <p:nvSpPr>
          <p:cNvPr id="3" name="Title 2"/>
          <p:cNvSpPr>
            <a:spLocks noGrp="1"/>
          </p:cNvSpPr>
          <p:nvPr>
            <p:ph type="title"/>
            <p:custDataLst>
              <p:tags r:id="rId14"/>
            </p:custDataLst>
          </p:nvPr>
        </p:nvSpPr>
        <p:spPr/>
        <p:txBody>
          <a:bodyPr/>
          <a:lstStyle/>
          <a:p>
            <a:r>
              <a:rPr lang="en-US" dirty="0" smtClean="0"/>
              <a:t>Do not delay PCI compliance any longer</a:t>
            </a:r>
            <a:endParaRPr lang="en-US" dirty="0"/>
          </a:p>
        </p:txBody>
      </p:sp>
      <p:sp>
        <p:nvSpPr>
          <p:cNvPr id="5" name="Rounded Rectangle 4"/>
          <p:cNvSpPr/>
          <p:nvPr>
            <p:custDataLst>
              <p:tags r:id="rId15"/>
            </p:custDataLst>
          </p:nvPr>
        </p:nvSpPr>
        <p:spPr>
          <a:xfrm>
            <a:off x="287524" y="2060848"/>
            <a:ext cx="1836204" cy="1286991"/>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“…TJX experienced approximately </a:t>
            </a:r>
            <a:r>
              <a:rPr lang="en-US" sz="1600" b="1" dirty="0" smtClean="0">
                <a:solidFill>
                  <a:schemeClr val="tx1"/>
                </a:solidFill>
              </a:rPr>
              <a:t>45 million </a:t>
            </a:r>
            <a:r>
              <a:rPr lang="en-US" sz="1200" dirty="0" smtClean="0">
                <a:solidFill>
                  <a:schemeClr val="tx1"/>
                </a:solidFill>
              </a:rPr>
              <a:t>stolen customer records.”</a:t>
            </a:r>
            <a:r>
              <a:rPr lang="en-US" sz="1200" baseline="30000" dirty="0" smtClean="0">
                <a:solidFill>
                  <a:schemeClr val="tx1"/>
                </a:solidFill>
              </a:rPr>
              <a:t>1</a:t>
            </a:r>
          </a:p>
        </p:txBody>
      </p:sp>
      <p:sp>
        <p:nvSpPr>
          <p:cNvPr id="8" name="Rounded Rectangle 7"/>
          <p:cNvSpPr/>
          <p:nvPr>
            <p:custDataLst>
              <p:tags r:id="rId16"/>
            </p:custDataLst>
          </p:nvPr>
        </p:nvSpPr>
        <p:spPr>
          <a:xfrm>
            <a:off x="2490239" y="4077070"/>
            <a:ext cx="1836204" cy="1966491"/>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smtClean="0">
              <a:solidFill>
                <a:schemeClr val="tx1"/>
              </a:solidFill>
            </a:endParaRPr>
          </a:p>
          <a:p>
            <a:pPr algn="ctr"/>
            <a:r>
              <a:rPr lang="en-US" sz="1200" dirty="0" smtClean="0">
                <a:solidFill>
                  <a:schemeClr val="tx1"/>
                </a:solidFill>
              </a:rPr>
              <a:t>“…the US National Archives &amp; Records Administration reports that </a:t>
            </a:r>
            <a:r>
              <a:rPr lang="en-US" sz="1600" b="1" dirty="0" smtClean="0">
                <a:solidFill>
                  <a:schemeClr val="tx1"/>
                </a:solidFill>
              </a:rPr>
              <a:t>50%</a:t>
            </a:r>
            <a:r>
              <a:rPr lang="en-US" sz="1200" dirty="0" smtClean="0">
                <a:solidFill>
                  <a:schemeClr val="tx1"/>
                </a:solidFill>
              </a:rPr>
              <a:t> of businesses that lose their critical data for </a:t>
            </a:r>
            <a:r>
              <a:rPr lang="en-US" sz="1600" b="1" dirty="0" smtClean="0">
                <a:solidFill>
                  <a:schemeClr val="tx1"/>
                </a:solidFill>
              </a:rPr>
              <a:t>10 days </a:t>
            </a:r>
            <a:r>
              <a:rPr lang="en-US" sz="1200" dirty="0" smtClean="0">
                <a:solidFill>
                  <a:schemeClr val="tx1"/>
                </a:solidFill>
              </a:rPr>
              <a:t>or more have to file for bankruptcy immediately.”</a:t>
            </a:r>
            <a:r>
              <a:rPr lang="en-US" sz="1200" baseline="30000" dirty="0" smtClean="0">
                <a:solidFill>
                  <a:schemeClr val="tx1"/>
                </a:solidFill>
              </a:rPr>
              <a:t>4</a:t>
            </a:r>
          </a:p>
          <a:p>
            <a:pPr algn="ctr"/>
            <a:endParaRPr lang="en-US" sz="1200" dirty="0">
              <a:solidFill>
                <a:schemeClr val="tx1"/>
              </a:solidFill>
            </a:endParaRPr>
          </a:p>
        </p:txBody>
      </p:sp>
      <p:sp>
        <p:nvSpPr>
          <p:cNvPr id="9" name="Rounded Rectangle 8"/>
          <p:cNvSpPr/>
          <p:nvPr>
            <p:custDataLst>
              <p:tags r:id="rId17"/>
            </p:custDataLst>
          </p:nvPr>
        </p:nvSpPr>
        <p:spPr>
          <a:xfrm>
            <a:off x="2447764" y="2060848"/>
            <a:ext cx="1836204" cy="1539019"/>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“…over </a:t>
            </a:r>
            <a:r>
              <a:rPr lang="en-US" sz="1600" b="1" dirty="0" smtClean="0">
                <a:solidFill>
                  <a:schemeClr val="tx1"/>
                </a:solidFill>
              </a:rPr>
              <a:t>260 million </a:t>
            </a:r>
            <a:r>
              <a:rPr lang="en-US" sz="1200" dirty="0" smtClean="0">
                <a:solidFill>
                  <a:schemeClr val="tx1"/>
                </a:solidFill>
              </a:rPr>
              <a:t>records in the last decade (have been compromised), according to Privacy Rights Clearinghouse.”</a:t>
            </a:r>
            <a:r>
              <a:rPr lang="en-US" sz="1200" baseline="30000" dirty="0" smtClean="0">
                <a:solidFill>
                  <a:schemeClr val="tx1"/>
                </a:solidFill>
              </a:rPr>
              <a:t>3</a:t>
            </a:r>
            <a:endParaRPr lang="en-US" sz="1200" baseline="30000" dirty="0">
              <a:solidFill>
                <a:schemeClr val="tx1"/>
              </a:solidFill>
            </a:endParaRPr>
          </a:p>
        </p:txBody>
      </p:sp>
      <p:sp>
        <p:nvSpPr>
          <p:cNvPr id="10" name="Rounded Rectangle 9"/>
          <p:cNvSpPr/>
          <p:nvPr>
            <p:custDataLst>
              <p:tags r:id="rId18"/>
            </p:custDataLst>
          </p:nvPr>
        </p:nvSpPr>
        <p:spPr>
          <a:xfrm>
            <a:off x="287524" y="3654335"/>
            <a:ext cx="1975160" cy="261898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a:t>
            </a:r>
            <a:r>
              <a:rPr lang="en-US" sz="1600" b="1" dirty="0" smtClean="0">
                <a:solidFill>
                  <a:schemeClr val="tx1"/>
                </a:solidFill>
              </a:rPr>
              <a:t>96%</a:t>
            </a:r>
            <a:r>
              <a:rPr lang="en-US" sz="1200" dirty="0" smtClean="0">
                <a:solidFill>
                  <a:schemeClr val="tx1"/>
                </a:solidFill>
              </a:rPr>
              <a:t> of victims subject to PCI DSS had not achieved compliance…Most victims fell prey because they were found to possess an (often easily) exploitable weakness rather than because they were pre-identified for an attack.”</a:t>
            </a:r>
            <a:r>
              <a:rPr lang="en-US" sz="1200" baseline="30000" dirty="0" smtClean="0">
                <a:solidFill>
                  <a:schemeClr val="tx1"/>
                </a:solidFill>
              </a:rPr>
              <a:t>2</a:t>
            </a:r>
            <a:r>
              <a:rPr lang="en-US" sz="1200" dirty="0" smtClean="0">
                <a:solidFill>
                  <a:schemeClr val="tx1"/>
                </a:solidFill>
              </a:rPr>
              <a:t> </a:t>
            </a:r>
            <a:endParaRPr lang="en-US" sz="1200" dirty="0">
              <a:solidFill>
                <a:schemeClr val="tx1"/>
              </a:solidFill>
            </a:endParaRPr>
          </a:p>
        </p:txBody>
      </p:sp>
      <p:sp>
        <p:nvSpPr>
          <p:cNvPr id="11" name="Rounded Rectangle 10"/>
          <p:cNvSpPr/>
          <p:nvPr>
            <p:custDataLst>
              <p:tags r:id="rId19"/>
            </p:custDataLst>
          </p:nvPr>
        </p:nvSpPr>
        <p:spPr>
          <a:xfrm>
            <a:off x="7020272" y="4077070"/>
            <a:ext cx="1836204" cy="2196246"/>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“A Level 1 or Level 2 merchant can easily feel overwhelmed by the cost of upgrading the infrastructure and paying for ongoing infrastructure maintenance, as well as the assessment(s) needed to verify compliance.”</a:t>
            </a:r>
            <a:r>
              <a:rPr lang="en-US" sz="1200" baseline="30000" dirty="0" smtClean="0">
                <a:solidFill>
                  <a:schemeClr val="tx1"/>
                </a:solidFill>
              </a:rPr>
              <a:t>8</a:t>
            </a:r>
            <a:endParaRPr lang="en-US" sz="1200" baseline="30000" dirty="0">
              <a:solidFill>
                <a:schemeClr val="tx1"/>
              </a:solidFill>
            </a:endParaRPr>
          </a:p>
        </p:txBody>
      </p:sp>
      <p:sp>
        <p:nvSpPr>
          <p:cNvPr id="12" name="Rounded Rectangle 11"/>
          <p:cNvSpPr/>
          <p:nvPr>
            <p:custDataLst>
              <p:tags r:id="rId20"/>
            </p:custDataLst>
          </p:nvPr>
        </p:nvSpPr>
        <p:spPr>
          <a:xfrm>
            <a:off x="4806026" y="2060848"/>
            <a:ext cx="1836204" cy="1984796"/>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“Fines can be as much as </a:t>
            </a:r>
            <a:r>
              <a:rPr lang="en-US" sz="1600" b="1" dirty="0" smtClean="0">
                <a:solidFill>
                  <a:schemeClr val="tx1"/>
                </a:solidFill>
              </a:rPr>
              <a:t>$500,000 </a:t>
            </a:r>
            <a:r>
              <a:rPr lang="en-US" sz="1200" dirty="0" smtClean="0">
                <a:solidFill>
                  <a:schemeClr val="tx1"/>
                </a:solidFill>
              </a:rPr>
              <a:t>per incident for smaller companies, and experts have estimated the cost of remediation to be roughly </a:t>
            </a:r>
            <a:r>
              <a:rPr lang="en-US" sz="1600" b="1" dirty="0" smtClean="0">
                <a:solidFill>
                  <a:schemeClr val="tx1"/>
                </a:solidFill>
              </a:rPr>
              <a:t>$200 </a:t>
            </a:r>
            <a:r>
              <a:rPr lang="en-US" sz="1200" dirty="0" smtClean="0">
                <a:solidFill>
                  <a:schemeClr val="tx1"/>
                </a:solidFill>
              </a:rPr>
              <a:t>per breached record.”</a:t>
            </a:r>
            <a:r>
              <a:rPr lang="en-US" sz="1200" baseline="30000" dirty="0" smtClean="0">
                <a:solidFill>
                  <a:schemeClr val="tx1"/>
                </a:solidFill>
              </a:rPr>
              <a:t>5</a:t>
            </a:r>
            <a:endParaRPr lang="en-US" sz="1200" baseline="30000" dirty="0">
              <a:solidFill>
                <a:schemeClr val="tx1"/>
              </a:solidFill>
            </a:endParaRPr>
          </a:p>
        </p:txBody>
      </p:sp>
      <p:sp>
        <p:nvSpPr>
          <p:cNvPr id="13" name="Rounded Rectangle 12"/>
          <p:cNvSpPr/>
          <p:nvPr>
            <p:custDataLst>
              <p:tags r:id="rId21"/>
            </p:custDataLst>
          </p:nvPr>
        </p:nvSpPr>
        <p:spPr>
          <a:xfrm>
            <a:off x="7020272" y="2024844"/>
            <a:ext cx="1836204" cy="1804776"/>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“Nearly </a:t>
            </a:r>
            <a:r>
              <a:rPr lang="en-US" sz="1600" b="1" dirty="0" smtClean="0">
                <a:solidFill>
                  <a:schemeClr val="tx1"/>
                </a:solidFill>
              </a:rPr>
              <a:t>70%</a:t>
            </a:r>
            <a:r>
              <a:rPr lang="en-US" sz="1200" dirty="0" smtClean="0">
                <a:solidFill>
                  <a:schemeClr val="tx1"/>
                </a:solidFill>
              </a:rPr>
              <a:t> of all breaches are occurring at smaller merchants, who are less able to absorb the high financial cost associated with a breach.”</a:t>
            </a:r>
            <a:r>
              <a:rPr lang="en-US" sz="1200" baseline="30000" dirty="0" smtClean="0">
                <a:solidFill>
                  <a:schemeClr val="tx1"/>
                </a:solidFill>
              </a:rPr>
              <a:t>7</a:t>
            </a:r>
            <a:endParaRPr lang="en-US" sz="1200" baseline="30000" dirty="0">
              <a:solidFill>
                <a:schemeClr val="tx1"/>
              </a:solidFill>
            </a:endParaRPr>
          </a:p>
        </p:txBody>
      </p:sp>
      <p:sp>
        <p:nvSpPr>
          <p:cNvPr id="22" name="Rounded Rectangle 21"/>
          <p:cNvSpPr/>
          <p:nvPr>
            <p:custDataLst>
              <p:tags r:id="rId22"/>
            </p:custDataLst>
          </p:nvPr>
        </p:nvSpPr>
        <p:spPr>
          <a:xfrm>
            <a:off x="4824028" y="4509120"/>
            <a:ext cx="1836204" cy="1534441"/>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“The cost of compliance is only a small fraction of the potential cost of non-compliance for Level 1 and Level 2 merchants.”</a:t>
            </a:r>
            <a:r>
              <a:rPr lang="en-US" sz="1200" baseline="30000" dirty="0" smtClean="0">
                <a:solidFill>
                  <a:schemeClr val="tx1"/>
                </a:solidFill>
              </a:rPr>
              <a:t>6</a:t>
            </a:r>
            <a:endParaRPr lang="en-US" sz="1200" baseline="30000" dirty="0">
              <a:solidFill>
                <a:schemeClr val="tx1"/>
              </a:solidFill>
            </a:endParaRPr>
          </a:p>
        </p:txBody>
      </p:sp>
      <p:grpSp>
        <p:nvGrpSpPr>
          <p:cNvPr id="23" name="Group 22"/>
          <p:cNvGrpSpPr/>
          <p:nvPr/>
        </p:nvGrpSpPr>
        <p:grpSpPr>
          <a:xfrm>
            <a:off x="0" y="6422955"/>
            <a:ext cx="9144000" cy="437555"/>
            <a:chOff x="0" y="6422955"/>
            <a:chExt cx="9144000" cy="437555"/>
          </a:xfrm>
        </p:grpSpPr>
        <p:pic>
          <p:nvPicPr>
            <p:cNvPr id="24" name="Picture 3">
              <a:hlinkClick r:id="rId27"/>
            </p:cNvPr>
            <p:cNvPicPr>
              <a:picLocks noChangeAspect="1" noChangeArrowheads="1"/>
            </p:cNvPicPr>
            <p:nvPr/>
          </p:nvPicPr>
          <p:blipFill>
            <a:blip r:embed="rId28" cstate="print"/>
            <a:srcRect/>
            <a:stretch>
              <a:fillRect/>
            </a:stretch>
          </p:blipFill>
          <p:spPr bwMode="auto">
            <a:xfrm>
              <a:off x="0" y="6422955"/>
              <a:ext cx="9144000" cy="437555"/>
            </a:xfrm>
            <a:prstGeom prst="rect">
              <a:avLst/>
            </a:prstGeom>
            <a:noFill/>
            <a:ln w="9525">
              <a:noFill/>
              <a:miter lim="800000"/>
              <a:headEnd/>
              <a:tailEnd/>
            </a:ln>
          </p:spPr>
        </p:pic>
        <p:pic>
          <p:nvPicPr>
            <p:cNvPr id="25" name="Picture 24" descr="itrg-logo.png"/>
            <p:cNvPicPr>
              <a:picLocks noChangeAspect="1"/>
            </p:cNvPicPr>
            <p:nvPr/>
          </p:nvPicPr>
          <p:blipFill>
            <a:blip r:embed="rId29" cstate="print"/>
            <a:stretch>
              <a:fillRect/>
            </a:stretch>
          </p:blipFill>
          <p:spPr>
            <a:xfrm>
              <a:off x="7477125" y="6453336"/>
              <a:ext cx="1400175" cy="381000"/>
            </a:xfrm>
            <a:prstGeom prst="rect">
              <a:avLst/>
            </a:prstGeom>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Critical POV and detailed project outline (TOC)/goals, objectives, measurements</a:t>
            </a:r>
            <a:endParaRPr lang="en-CA" dirty="0"/>
          </a:p>
        </p:txBody>
      </p:sp>
      <p:sp>
        <p:nvSpPr>
          <p:cNvPr id="6" name="Text Placeholder 5"/>
          <p:cNvSpPr>
            <a:spLocks noGrp="1"/>
          </p:cNvSpPr>
          <p:nvPr>
            <p:ph type="body" sz="quarter" idx="19"/>
          </p:nvPr>
        </p:nvSpPr>
        <p:spPr/>
        <p:txBody>
          <a:bodyPr/>
          <a:lstStyle/>
          <a:p>
            <a:r>
              <a:rPr lang="en-US" dirty="0" smtClean="0"/>
              <a:t>PCI compliance is not achieved by checking off every box. Be smart about your requirements, streamline, and even save money in the process.</a:t>
            </a:r>
            <a:endParaRPr lang="en-US" dirty="0"/>
          </a:p>
        </p:txBody>
      </p:sp>
      <p:sp>
        <p:nvSpPr>
          <p:cNvPr id="5" name="Pentagon 4"/>
          <p:cNvSpPr/>
          <p:nvPr/>
        </p:nvSpPr>
        <p:spPr>
          <a:xfrm>
            <a:off x="257176" y="1916833"/>
            <a:ext cx="6115024" cy="246462"/>
          </a:xfrm>
          <a:prstGeom prst="homePlate">
            <a:avLst/>
          </a:prstGeom>
          <a:solidFill>
            <a:srgbClr val="D17D08"/>
          </a:solidFill>
          <a:ln>
            <a:solidFill>
              <a:srgbClr val="D17D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b="1" dirty="0" smtClean="0">
                <a:solidFill>
                  <a:schemeClr val="bg2"/>
                </a:solidFill>
              </a:rPr>
              <a:t>Client Project: </a:t>
            </a:r>
            <a:r>
              <a:rPr lang="en-US" sz="1200" dirty="0" smtClean="0">
                <a:solidFill>
                  <a:schemeClr val="bg2"/>
                </a:solidFill>
              </a:rPr>
              <a:t>Prioritize PCI to succeed.</a:t>
            </a:r>
            <a:endParaRPr lang="en-US" sz="1200" dirty="0">
              <a:solidFill>
                <a:schemeClr val="bg2"/>
              </a:solidFill>
            </a:endParaRPr>
          </a:p>
        </p:txBody>
      </p:sp>
      <p:grpSp>
        <p:nvGrpSpPr>
          <p:cNvPr id="2" name="Group 21"/>
          <p:cNvGrpSpPr/>
          <p:nvPr/>
        </p:nvGrpSpPr>
        <p:grpSpPr>
          <a:xfrm>
            <a:off x="407472" y="2312876"/>
            <a:ext cx="6300701" cy="324036"/>
            <a:chOff x="431540" y="2708920"/>
            <a:chExt cx="7416824" cy="324036"/>
          </a:xfrm>
        </p:grpSpPr>
        <p:sp>
          <p:nvSpPr>
            <p:cNvPr id="8" name="Oval 7"/>
            <p:cNvSpPr/>
            <p:nvPr/>
          </p:nvSpPr>
          <p:spPr>
            <a:xfrm>
              <a:off x="431540" y="2708920"/>
              <a:ext cx="360040" cy="324036"/>
            </a:xfrm>
            <a:prstGeom prst="ellipse">
              <a:avLst/>
            </a:prstGeom>
            <a:solidFill>
              <a:schemeClr val="tx2">
                <a:lumMod val="85000"/>
              </a:schemeClr>
            </a:solidFill>
            <a:ln>
              <a:solidFill>
                <a:schemeClr val="tx2">
                  <a:lumMod val="9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1</a:t>
              </a:r>
              <a:endParaRPr lang="en-US" dirty="0">
                <a:solidFill>
                  <a:sysClr val="windowText" lastClr="000000"/>
                </a:solidFill>
              </a:endParaRPr>
            </a:p>
          </p:txBody>
        </p:sp>
        <p:sp>
          <p:nvSpPr>
            <p:cNvPr id="13" name="TextBox 12"/>
            <p:cNvSpPr txBox="1"/>
            <p:nvPr/>
          </p:nvSpPr>
          <p:spPr>
            <a:xfrm>
              <a:off x="1007604" y="2708920"/>
              <a:ext cx="6840760" cy="307777"/>
            </a:xfrm>
            <a:prstGeom prst="rect">
              <a:avLst/>
            </a:prstGeom>
            <a:noFill/>
          </p:spPr>
          <p:txBody>
            <a:bodyPr wrap="square" rtlCol="0">
              <a:spAutoFit/>
            </a:bodyPr>
            <a:lstStyle/>
            <a:p>
              <a:pPr algn="l"/>
              <a:r>
                <a:rPr lang="en-US" sz="1400" dirty="0" smtClean="0"/>
                <a:t>Set your goals – what do you want to achieve in your PCI project?</a:t>
              </a:r>
              <a:endParaRPr lang="en-US" sz="1400" dirty="0"/>
            </a:p>
          </p:txBody>
        </p:sp>
      </p:grpSp>
      <p:grpSp>
        <p:nvGrpSpPr>
          <p:cNvPr id="4" name="Group 19"/>
          <p:cNvGrpSpPr/>
          <p:nvPr/>
        </p:nvGrpSpPr>
        <p:grpSpPr>
          <a:xfrm>
            <a:off x="407472" y="3481379"/>
            <a:ext cx="6300700" cy="324036"/>
            <a:chOff x="431540" y="3969060"/>
            <a:chExt cx="7131562" cy="324036"/>
          </a:xfrm>
        </p:grpSpPr>
        <p:sp>
          <p:nvSpPr>
            <p:cNvPr id="10" name="Oval 9"/>
            <p:cNvSpPr/>
            <p:nvPr/>
          </p:nvSpPr>
          <p:spPr>
            <a:xfrm>
              <a:off x="431540" y="3969060"/>
              <a:ext cx="360040" cy="324036"/>
            </a:xfrm>
            <a:prstGeom prst="ellipse">
              <a:avLst/>
            </a:prstGeom>
            <a:solidFill>
              <a:schemeClr val="tx2">
                <a:lumMod val="85000"/>
              </a:schemeClr>
            </a:solidFill>
            <a:ln>
              <a:solidFill>
                <a:schemeClr val="tx2">
                  <a:lumMod val="9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3</a:t>
              </a:r>
              <a:endParaRPr lang="en-US" dirty="0">
                <a:solidFill>
                  <a:sysClr val="windowText" lastClr="000000"/>
                </a:solidFill>
              </a:endParaRPr>
            </a:p>
          </p:txBody>
        </p:sp>
        <p:sp>
          <p:nvSpPr>
            <p:cNvPr id="15" name="TextBox 14"/>
            <p:cNvSpPr txBox="1"/>
            <p:nvPr/>
          </p:nvSpPr>
          <p:spPr>
            <a:xfrm>
              <a:off x="1043608" y="3975447"/>
              <a:ext cx="6519494" cy="307777"/>
            </a:xfrm>
            <a:prstGeom prst="rect">
              <a:avLst/>
            </a:prstGeom>
            <a:noFill/>
          </p:spPr>
          <p:txBody>
            <a:bodyPr wrap="square" rtlCol="0">
              <a:spAutoFit/>
            </a:bodyPr>
            <a:lstStyle/>
            <a:p>
              <a:pPr algn="l"/>
              <a:r>
                <a:rPr lang="en-US" sz="1400" dirty="0" smtClean="0"/>
                <a:t>Map PCI’s 12 core requirements to your PCI practices.</a:t>
              </a:r>
              <a:endParaRPr lang="en-US" sz="1400" dirty="0"/>
            </a:p>
          </p:txBody>
        </p:sp>
      </p:grpSp>
      <p:grpSp>
        <p:nvGrpSpPr>
          <p:cNvPr id="18" name="Group 18"/>
          <p:cNvGrpSpPr/>
          <p:nvPr/>
        </p:nvGrpSpPr>
        <p:grpSpPr>
          <a:xfrm>
            <a:off x="407472" y="4090717"/>
            <a:ext cx="6300700" cy="336108"/>
            <a:chOff x="431540" y="4941168"/>
            <a:chExt cx="6974248" cy="324478"/>
          </a:xfrm>
        </p:grpSpPr>
        <p:sp>
          <p:nvSpPr>
            <p:cNvPr id="11" name="Oval 10"/>
            <p:cNvSpPr/>
            <p:nvPr/>
          </p:nvSpPr>
          <p:spPr>
            <a:xfrm>
              <a:off x="431540" y="4941168"/>
              <a:ext cx="360040" cy="324036"/>
            </a:xfrm>
            <a:prstGeom prst="ellipse">
              <a:avLst/>
            </a:prstGeom>
            <a:solidFill>
              <a:schemeClr val="tx2">
                <a:lumMod val="85000"/>
              </a:schemeClr>
            </a:solidFill>
            <a:ln>
              <a:solidFill>
                <a:schemeClr val="tx2">
                  <a:lumMod val="9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4</a:t>
              </a:r>
              <a:endParaRPr lang="en-US" dirty="0">
                <a:solidFill>
                  <a:sysClr val="windowText" lastClr="000000"/>
                </a:solidFill>
              </a:endParaRPr>
            </a:p>
          </p:txBody>
        </p:sp>
        <p:sp>
          <p:nvSpPr>
            <p:cNvPr id="16" name="TextBox 15"/>
            <p:cNvSpPr txBox="1"/>
            <p:nvPr/>
          </p:nvSpPr>
          <p:spPr>
            <a:xfrm>
              <a:off x="1043608" y="4968518"/>
              <a:ext cx="6362180" cy="297128"/>
            </a:xfrm>
            <a:prstGeom prst="rect">
              <a:avLst/>
            </a:prstGeom>
            <a:noFill/>
          </p:spPr>
          <p:txBody>
            <a:bodyPr wrap="square" rtlCol="0">
              <a:spAutoFit/>
            </a:bodyPr>
            <a:lstStyle/>
            <a:p>
              <a:pPr algn="l"/>
              <a:r>
                <a:rPr lang="en-US" sz="1400" dirty="0" smtClean="0"/>
                <a:t>Perform a gap analysis. </a:t>
              </a:r>
              <a:endParaRPr lang="en-US" sz="1400" dirty="0"/>
            </a:p>
          </p:txBody>
        </p:sp>
      </p:grpSp>
      <p:grpSp>
        <p:nvGrpSpPr>
          <p:cNvPr id="19" name="Group 17"/>
          <p:cNvGrpSpPr/>
          <p:nvPr/>
        </p:nvGrpSpPr>
        <p:grpSpPr>
          <a:xfrm>
            <a:off x="407472" y="4712127"/>
            <a:ext cx="6300700" cy="324036"/>
            <a:chOff x="431540" y="5625244"/>
            <a:chExt cx="6768752" cy="324036"/>
          </a:xfrm>
        </p:grpSpPr>
        <p:sp>
          <p:nvSpPr>
            <p:cNvPr id="12" name="Oval 11"/>
            <p:cNvSpPr/>
            <p:nvPr/>
          </p:nvSpPr>
          <p:spPr>
            <a:xfrm>
              <a:off x="431540" y="5625244"/>
              <a:ext cx="360040" cy="324036"/>
            </a:xfrm>
            <a:prstGeom prst="ellipse">
              <a:avLst/>
            </a:prstGeom>
            <a:solidFill>
              <a:schemeClr val="tx2">
                <a:lumMod val="85000"/>
              </a:schemeClr>
            </a:solidFill>
            <a:ln>
              <a:solidFill>
                <a:schemeClr val="tx2">
                  <a:lumMod val="9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5</a:t>
              </a:r>
              <a:endParaRPr lang="en-US" dirty="0">
                <a:solidFill>
                  <a:sysClr val="windowText" lastClr="000000"/>
                </a:solidFill>
              </a:endParaRPr>
            </a:p>
          </p:txBody>
        </p:sp>
        <p:sp>
          <p:nvSpPr>
            <p:cNvPr id="17" name="TextBox 16"/>
            <p:cNvSpPr txBox="1"/>
            <p:nvPr/>
          </p:nvSpPr>
          <p:spPr>
            <a:xfrm>
              <a:off x="1043608" y="5641503"/>
              <a:ext cx="6156684" cy="307777"/>
            </a:xfrm>
            <a:prstGeom prst="rect">
              <a:avLst/>
            </a:prstGeom>
            <a:noFill/>
          </p:spPr>
          <p:txBody>
            <a:bodyPr wrap="square" rtlCol="0">
              <a:spAutoFit/>
            </a:bodyPr>
            <a:lstStyle/>
            <a:p>
              <a:pPr algn="l"/>
              <a:r>
                <a:rPr lang="en-US" sz="1400" dirty="0" smtClean="0"/>
                <a:t>Complete gap prioritization.</a:t>
              </a:r>
              <a:endParaRPr lang="en-US" sz="1400" dirty="0"/>
            </a:p>
          </p:txBody>
        </p:sp>
      </p:grpSp>
      <p:grpSp>
        <p:nvGrpSpPr>
          <p:cNvPr id="20" name="Group 91"/>
          <p:cNvGrpSpPr/>
          <p:nvPr/>
        </p:nvGrpSpPr>
        <p:grpSpPr>
          <a:xfrm>
            <a:off x="6732241" y="2636912"/>
            <a:ext cx="1975445" cy="3384375"/>
            <a:chOff x="6835479" y="317097"/>
            <a:chExt cx="1975445" cy="3384375"/>
          </a:xfrm>
        </p:grpSpPr>
        <p:sp>
          <p:nvSpPr>
            <p:cNvPr id="24" name="Rectangle 23"/>
            <p:cNvSpPr/>
            <p:nvPr/>
          </p:nvSpPr>
          <p:spPr>
            <a:xfrm>
              <a:off x="6835479" y="624874"/>
              <a:ext cx="1975445" cy="3076598"/>
            </a:xfrm>
            <a:prstGeom prst="rect">
              <a:avLst/>
            </a:prstGeom>
            <a:solidFill>
              <a:srgbClr val="F1F2E0"/>
            </a:solidFill>
            <a:ln w="12700">
              <a:solidFill>
                <a:srgbClr val="D3D3B9"/>
              </a:solidFill>
            </a:ln>
            <a:effectLst>
              <a:outerShdw blurRad="25400" dist="381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tIns="216000" rtlCol="0" anchor="t"/>
            <a:lstStyle/>
            <a:p>
              <a:pPr algn="l">
                <a:spcBef>
                  <a:spcPts val="600"/>
                </a:spcBef>
              </a:pPr>
              <a:r>
                <a:rPr lang="en-CA" sz="1200" dirty="0" smtClean="0">
                  <a:solidFill>
                    <a:schemeClr val="tx1"/>
                  </a:solidFill>
                </a:rPr>
                <a:t>This project has the ability to fit the following formats:</a:t>
              </a:r>
            </a:p>
            <a:p>
              <a:pPr marL="119063" indent="-119063" algn="l">
                <a:spcBef>
                  <a:spcPts val="600"/>
                </a:spcBef>
                <a:buFont typeface="Arial" pitchFamily="34" charset="0"/>
                <a:buChar char="•"/>
              </a:pPr>
              <a:r>
                <a:rPr lang="en-CA" sz="1200" b="1" dirty="0" smtClean="0">
                  <a:solidFill>
                    <a:schemeClr val="tx1"/>
                  </a:solidFill>
                </a:rPr>
                <a:t>Onsite workshop </a:t>
              </a:r>
              <a:r>
                <a:rPr lang="en-CA" sz="1200" dirty="0" smtClean="0">
                  <a:solidFill>
                    <a:schemeClr val="tx1"/>
                  </a:solidFill>
                </a:rPr>
                <a:t>by Info-Tech Research Group consulting analysts</a:t>
              </a:r>
            </a:p>
            <a:p>
              <a:pPr marL="119063" indent="-119063" algn="l">
                <a:spcBef>
                  <a:spcPts val="600"/>
                </a:spcBef>
                <a:buFont typeface="Arial" pitchFamily="34" charset="0"/>
                <a:buChar char="•"/>
              </a:pPr>
              <a:r>
                <a:rPr lang="en-CA" sz="1200" b="1" dirty="0">
                  <a:solidFill>
                    <a:schemeClr val="tx1"/>
                  </a:solidFill>
                </a:rPr>
                <a:t>D</a:t>
              </a:r>
              <a:r>
                <a:rPr lang="en-CA" sz="1200" b="1" dirty="0" smtClean="0">
                  <a:solidFill>
                    <a:schemeClr val="tx1"/>
                  </a:solidFill>
                </a:rPr>
                <a:t>o-it-yourself </a:t>
              </a:r>
              <a:r>
                <a:rPr lang="en-CA" sz="1200" dirty="0" smtClean="0">
                  <a:solidFill>
                    <a:schemeClr val="tx1"/>
                  </a:solidFill>
                </a:rPr>
                <a:t>with your team</a:t>
              </a:r>
            </a:p>
            <a:p>
              <a:pPr marL="119063" indent="-119063" algn="l">
                <a:spcBef>
                  <a:spcPts val="600"/>
                </a:spcBef>
                <a:buFont typeface="Arial" pitchFamily="34" charset="0"/>
                <a:buChar char="•"/>
              </a:pPr>
              <a:r>
                <a:rPr lang="en-CA" sz="1200" b="1" dirty="0">
                  <a:solidFill>
                    <a:schemeClr val="tx1"/>
                  </a:solidFill>
                </a:rPr>
                <a:t>R</a:t>
              </a:r>
              <a:r>
                <a:rPr lang="en-CA" sz="1200" b="1" dirty="0" smtClean="0">
                  <a:solidFill>
                    <a:schemeClr val="tx1"/>
                  </a:solidFill>
                </a:rPr>
                <a:t>emote delivery </a:t>
              </a:r>
              <a:br>
                <a:rPr lang="en-CA" sz="1200" b="1" dirty="0" smtClean="0">
                  <a:solidFill>
                    <a:schemeClr val="tx1"/>
                  </a:solidFill>
                </a:rPr>
              </a:br>
              <a:r>
                <a:rPr lang="en-CA" sz="1200" dirty="0" smtClean="0">
                  <a:solidFill>
                    <a:schemeClr val="tx1"/>
                  </a:solidFill>
                </a:rPr>
                <a:t>(Info-Tech Guided Implementation)</a:t>
              </a:r>
            </a:p>
          </p:txBody>
        </p:sp>
        <p:grpSp>
          <p:nvGrpSpPr>
            <p:cNvPr id="21" name="Group 88"/>
            <p:cNvGrpSpPr/>
            <p:nvPr/>
          </p:nvGrpSpPr>
          <p:grpSpPr>
            <a:xfrm>
              <a:off x="6835479" y="317097"/>
              <a:ext cx="1975445" cy="307777"/>
              <a:chOff x="3532656" y="2260661"/>
              <a:chExt cx="1975445" cy="307777"/>
            </a:xfrm>
          </p:grpSpPr>
          <p:sp>
            <p:nvSpPr>
              <p:cNvPr id="26" name="Round Same Side Corner Rectangle 25"/>
              <p:cNvSpPr/>
              <p:nvPr/>
            </p:nvSpPr>
            <p:spPr>
              <a:xfrm>
                <a:off x="3532656" y="2260661"/>
                <a:ext cx="1975445" cy="307777"/>
              </a:xfrm>
              <a:prstGeom prst="round2SameRect">
                <a:avLst>
                  <a:gd name="adj1" fmla="val 10667"/>
                  <a:gd name="adj2" fmla="val 0"/>
                </a:avLst>
              </a:prstGeom>
              <a:gradFill>
                <a:gsLst>
                  <a:gs pos="0">
                    <a:schemeClr val="accent1"/>
                  </a:gs>
                  <a:gs pos="50000">
                    <a:schemeClr val="accent1">
                      <a:alpha val="90000"/>
                    </a:schemeClr>
                  </a:gs>
                  <a:gs pos="100000">
                    <a:schemeClr val="accent1"/>
                  </a:gs>
                </a:gsLst>
                <a:lin ang="10800000" scaled="0"/>
              </a:gra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100" i="1" dirty="0" smtClean="0">
                    <a:solidFill>
                      <a:schemeClr val="bg1"/>
                    </a:solidFill>
                    <a:latin typeface="+mj-lt"/>
                  </a:rPr>
                  <a:t>Info-Tech Insight</a:t>
                </a:r>
                <a:endParaRPr lang="en-CA" sz="1100" i="1" dirty="0">
                  <a:solidFill>
                    <a:schemeClr val="bg1"/>
                  </a:solidFill>
                  <a:latin typeface="+mj-lt"/>
                </a:endParaRPr>
              </a:p>
            </p:txBody>
          </p:sp>
          <p:pic>
            <p:nvPicPr>
              <p:cNvPr id="27" name="Picture 26" descr="insight-sm.wmf"/>
              <p:cNvPicPr>
                <a:picLocks noChangeAspect="1"/>
              </p:cNvPicPr>
              <p:nvPr/>
            </p:nvPicPr>
            <p:blipFill>
              <a:blip r:embed="rId3" cstate="print"/>
              <a:stretch>
                <a:fillRect/>
              </a:stretch>
            </p:blipFill>
            <p:spPr>
              <a:xfrm>
                <a:off x="5220104" y="2312876"/>
                <a:ext cx="240000" cy="180000"/>
              </a:xfrm>
              <a:prstGeom prst="rect">
                <a:avLst/>
              </a:prstGeom>
            </p:spPr>
          </p:pic>
        </p:grpSp>
      </p:grpSp>
      <p:grpSp>
        <p:nvGrpSpPr>
          <p:cNvPr id="25" name="Group 17"/>
          <p:cNvGrpSpPr/>
          <p:nvPr/>
        </p:nvGrpSpPr>
        <p:grpSpPr>
          <a:xfrm>
            <a:off x="407472" y="5321465"/>
            <a:ext cx="6300700" cy="324036"/>
            <a:chOff x="431540" y="5625244"/>
            <a:chExt cx="6768752" cy="324036"/>
          </a:xfrm>
        </p:grpSpPr>
        <p:sp>
          <p:nvSpPr>
            <p:cNvPr id="28" name="Oval 27"/>
            <p:cNvSpPr/>
            <p:nvPr/>
          </p:nvSpPr>
          <p:spPr>
            <a:xfrm>
              <a:off x="431540" y="5625244"/>
              <a:ext cx="360040" cy="324036"/>
            </a:xfrm>
            <a:prstGeom prst="ellipse">
              <a:avLst/>
            </a:prstGeom>
            <a:solidFill>
              <a:schemeClr val="tx2">
                <a:lumMod val="85000"/>
              </a:schemeClr>
            </a:solidFill>
            <a:ln>
              <a:solidFill>
                <a:schemeClr val="tx2">
                  <a:lumMod val="9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6</a:t>
              </a:r>
              <a:endParaRPr lang="en-US" dirty="0">
                <a:solidFill>
                  <a:sysClr val="windowText" lastClr="000000"/>
                </a:solidFill>
              </a:endParaRPr>
            </a:p>
          </p:txBody>
        </p:sp>
        <p:sp>
          <p:nvSpPr>
            <p:cNvPr id="29" name="TextBox 28"/>
            <p:cNvSpPr txBox="1"/>
            <p:nvPr/>
          </p:nvSpPr>
          <p:spPr>
            <a:xfrm>
              <a:off x="1043608" y="5641503"/>
              <a:ext cx="6156684" cy="307777"/>
            </a:xfrm>
            <a:prstGeom prst="rect">
              <a:avLst/>
            </a:prstGeom>
            <a:noFill/>
          </p:spPr>
          <p:txBody>
            <a:bodyPr wrap="square" rtlCol="0">
              <a:spAutoFit/>
            </a:bodyPr>
            <a:lstStyle/>
            <a:p>
              <a:pPr algn="l"/>
              <a:r>
                <a:rPr lang="en-US" sz="1400" dirty="0" smtClean="0"/>
                <a:t>Identify PCI Simplification Strategy.</a:t>
              </a:r>
              <a:endParaRPr lang="en-US" sz="1400" dirty="0"/>
            </a:p>
          </p:txBody>
        </p:sp>
      </p:grpSp>
      <p:grpSp>
        <p:nvGrpSpPr>
          <p:cNvPr id="23" name="Group 22"/>
          <p:cNvGrpSpPr/>
          <p:nvPr/>
        </p:nvGrpSpPr>
        <p:grpSpPr>
          <a:xfrm>
            <a:off x="407473" y="2850206"/>
            <a:ext cx="6396775" cy="345871"/>
            <a:chOff x="431541" y="3227145"/>
            <a:chExt cx="6396775" cy="345871"/>
          </a:xfrm>
        </p:grpSpPr>
        <p:grpSp>
          <p:nvGrpSpPr>
            <p:cNvPr id="3" name="Group 20"/>
            <p:cNvGrpSpPr/>
            <p:nvPr/>
          </p:nvGrpSpPr>
          <p:grpSpPr>
            <a:xfrm>
              <a:off x="431541" y="3227145"/>
              <a:ext cx="6300700" cy="342038"/>
              <a:chOff x="431540" y="3284984"/>
              <a:chExt cx="7452828" cy="342038"/>
            </a:xfrm>
          </p:grpSpPr>
          <p:sp>
            <p:nvSpPr>
              <p:cNvPr id="9" name="Oval 8"/>
              <p:cNvSpPr/>
              <p:nvPr/>
            </p:nvSpPr>
            <p:spPr>
              <a:xfrm>
                <a:off x="431540" y="3302986"/>
                <a:ext cx="360040" cy="324036"/>
              </a:xfrm>
              <a:prstGeom prst="ellipse">
                <a:avLst/>
              </a:prstGeom>
              <a:solidFill>
                <a:schemeClr val="tx2">
                  <a:lumMod val="85000"/>
                </a:schemeClr>
              </a:solidFill>
              <a:ln>
                <a:solidFill>
                  <a:schemeClr val="tx2">
                    <a:lumMod val="9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2</a:t>
                </a:r>
                <a:endParaRPr lang="en-US" dirty="0">
                  <a:solidFill>
                    <a:sysClr val="windowText" lastClr="000000"/>
                  </a:solidFill>
                </a:endParaRPr>
              </a:p>
            </p:txBody>
          </p:sp>
          <p:sp>
            <p:nvSpPr>
              <p:cNvPr id="14" name="TextBox 13"/>
              <p:cNvSpPr txBox="1"/>
              <p:nvPr/>
            </p:nvSpPr>
            <p:spPr>
              <a:xfrm>
                <a:off x="1043608" y="3284984"/>
                <a:ext cx="6840760" cy="307777"/>
              </a:xfrm>
              <a:prstGeom prst="rect">
                <a:avLst/>
              </a:prstGeom>
              <a:noFill/>
            </p:spPr>
            <p:txBody>
              <a:bodyPr wrap="square" rtlCol="0">
                <a:spAutoFit/>
              </a:bodyPr>
              <a:lstStyle/>
              <a:p>
                <a:pPr algn="l"/>
                <a:endParaRPr lang="en-US" sz="1400" dirty="0"/>
              </a:p>
            </p:txBody>
          </p:sp>
        </p:grpSp>
        <p:sp>
          <p:nvSpPr>
            <p:cNvPr id="22" name="Rectangle 21"/>
            <p:cNvSpPr/>
            <p:nvPr/>
          </p:nvSpPr>
          <p:spPr>
            <a:xfrm>
              <a:off x="971600" y="3265239"/>
              <a:ext cx="5856716" cy="307777"/>
            </a:xfrm>
            <a:prstGeom prst="rect">
              <a:avLst/>
            </a:prstGeom>
          </p:spPr>
          <p:txBody>
            <a:bodyPr wrap="square">
              <a:spAutoFit/>
            </a:bodyPr>
            <a:lstStyle/>
            <a:p>
              <a:pPr algn="l"/>
              <a:r>
                <a:rPr lang="en-US" sz="1400" dirty="0"/>
                <a:t>Evaluate your current organization’s posture in relation to PCI.</a:t>
              </a:r>
            </a:p>
          </p:txBody>
        </p:sp>
      </p:grpSp>
      <p:grpSp>
        <p:nvGrpSpPr>
          <p:cNvPr id="30" name="Group 17"/>
          <p:cNvGrpSpPr/>
          <p:nvPr/>
        </p:nvGrpSpPr>
        <p:grpSpPr>
          <a:xfrm>
            <a:off x="395536" y="5930804"/>
            <a:ext cx="6300700" cy="324036"/>
            <a:chOff x="431540" y="5625244"/>
            <a:chExt cx="6768752" cy="324036"/>
          </a:xfrm>
        </p:grpSpPr>
        <p:sp>
          <p:nvSpPr>
            <p:cNvPr id="31" name="Oval 30"/>
            <p:cNvSpPr/>
            <p:nvPr/>
          </p:nvSpPr>
          <p:spPr>
            <a:xfrm>
              <a:off x="431540" y="5625244"/>
              <a:ext cx="360040" cy="324036"/>
            </a:xfrm>
            <a:prstGeom prst="ellipse">
              <a:avLst/>
            </a:prstGeom>
            <a:solidFill>
              <a:schemeClr val="tx2">
                <a:lumMod val="85000"/>
              </a:schemeClr>
            </a:solidFill>
            <a:ln>
              <a:solidFill>
                <a:schemeClr val="tx2">
                  <a:lumMod val="9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7</a:t>
              </a:r>
              <a:endParaRPr lang="en-US" dirty="0">
                <a:solidFill>
                  <a:sysClr val="windowText" lastClr="000000"/>
                </a:solidFill>
              </a:endParaRPr>
            </a:p>
          </p:txBody>
        </p:sp>
        <p:sp>
          <p:nvSpPr>
            <p:cNvPr id="32" name="TextBox 31"/>
            <p:cNvSpPr txBox="1"/>
            <p:nvPr/>
          </p:nvSpPr>
          <p:spPr>
            <a:xfrm>
              <a:off x="1043608" y="5641503"/>
              <a:ext cx="6156684" cy="307777"/>
            </a:xfrm>
            <a:prstGeom prst="rect">
              <a:avLst/>
            </a:prstGeom>
            <a:noFill/>
          </p:spPr>
          <p:txBody>
            <a:bodyPr wrap="square" rtlCol="0">
              <a:spAutoFit/>
            </a:bodyPr>
            <a:lstStyle/>
            <a:p>
              <a:pPr algn="l"/>
              <a:r>
                <a:rPr lang="en-US" sz="1400" dirty="0" smtClean="0"/>
                <a:t>Develop a PCI Simplification Launch Plan.</a:t>
              </a:r>
              <a:endParaRPr lang="en-US" sz="1400" dirty="0"/>
            </a:p>
          </p:txBody>
        </p:sp>
      </p:grpSp>
      <p:grpSp>
        <p:nvGrpSpPr>
          <p:cNvPr id="33" name="Group 32"/>
          <p:cNvGrpSpPr/>
          <p:nvPr/>
        </p:nvGrpSpPr>
        <p:grpSpPr>
          <a:xfrm>
            <a:off x="0" y="6422955"/>
            <a:ext cx="9144000" cy="437555"/>
            <a:chOff x="0" y="6422955"/>
            <a:chExt cx="9144000" cy="437555"/>
          </a:xfrm>
        </p:grpSpPr>
        <p:pic>
          <p:nvPicPr>
            <p:cNvPr id="34"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35" name="Picture 34"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 name="Object 33" hidden="1"/>
          <p:cNvGraphicFramePr>
            <a:graphicFrameLocks noChangeAspect="1"/>
          </p:cNvGraphicFramePr>
          <p:nvPr>
            <p:custDataLst>
              <p:tags r:id="rId2"/>
            </p:custData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386210" name="think-cell Slide" r:id="rId4" imgW="270" imgH="270" progId="TCLayout.ActiveDocument.1">
                  <p:embed/>
                </p:oleObj>
              </mc:Choice>
              <mc:Fallback>
                <p:oleObj name="think-cell Slide" r:id="rId4" imgW="270" imgH="270" progId="TCLayout.ActiveDocument.1">
                  <p:embed/>
                  <p:pic>
                    <p:nvPicPr>
                      <p:cNvPr id="0" name="Picture 2"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a:xfrm>
            <a:off x="251520" y="355104"/>
            <a:ext cx="8625780" cy="864096"/>
          </a:xfrm>
        </p:spPr>
        <p:txBody>
          <a:bodyPr/>
          <a:lstStyle/>
          <a:p>
            <a:r>
              <a:rPr lang="en-US" dirty="0" smtClean="0"/>
              <a:t>Boxogram – Simplify PCI</a:t>
            </a:r>
            <a:endParaRPr lang="en-US" dirty="0"/>
          </a:p>
        </p:txBody>
      </p:sp>
      <p:cxnSp>
        <p:nvCxnSpPr>
          <p:cNvPr id="29" name="Straight Arrow Connector 28"/>
          <p:cNvCxnSpPr>
            <a:stCxn id="30" idx="2"/>
            <a:endCxn id="48" idx="0"/>
          </p:cNvCxnSpPr>
          <p:nvPr/>
        </p:nvCxnSpPr>
        <p:spPr>
          <a:xfrm>
            <a:off x="6840252" y="2249414"/>
            <a:ext cx="1901" cy="388188"/>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5621418" y="1520788"/>
            <a:ext cx="2437668" cy="728626"/>
          </a:xfrm>
          <a:prstGeom prst="rect">
            <a:avLst/>
          </a:prstGeom>
          <a:no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smtClean="0">
              <a:solidFill>
                <a:srgbClr val="D17D08"/>
              </a:solidFill>
            </a:endParaRPr>
          </a:p>
          <a:p>
            <a:r>
              <a:rPr lang="en-US" sz="1400" b="1" dirty="0" smtClean="0">
                <a:solidFill>
                  <a:srgbClr val="D17D08"/>
                </a:solidFill>
              </a:rPr>
              <a:t>2. Determine Simplification Strategy &amp; Communication Plan</a:t>
            </a:r>
          </a:p>
          <a:p>
            <a:pPr algn="ctr"/>
            <a:endParaRPr lang="en-US" sz="1400" b="1" dirty="0">
              <a:solidFill>
                <a:srgbClr val="D17D08"/>
              </a:solidFill>
            </a:endParaRPr>
          </a:p>
        </p:txBody>
      </p:sp>
      <p:sp>
        <p:nvSpPr>
          <p:cNvPr id="32" name="Rectangle 31"/>
          <p:cNvSpPr/>
          <p:nvPr/>
        </p:nvSpPr>
        <p:spPr>
          <a:xfrm>
            <a:off x="5616116" y="3538539"/>
            <a:ext cx="2448272" cy="511182"/>
          </a:xfrm>
          <a:prstGeom prst="rect">
            <a:avLst/>
          </a:prstGeom>
          <a:no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Identify PCI Simplification Strategy</a:t>
            </a:r>
            <a:endParaRPr lang="en-US" sz="1400" dirty="0">
              <a:solidFill>
                <a:schemeClr val="tx1"/>
              </a:solidFill>
            </a:endParaRPr>
          </a:p>
        </p:txBody>
      </p:sp>
      <p:sp>
        <p:nvSpPr>
          <p:cNvPr id="33" name="Rectangle 32"/>
          <p:cNvSpPr/>
          <p:nvPr/>
        </p:nvSpPr>
        <p:spPr>
          <a:xfrm>
            <a:off x="5616116" y="4356584"/>
            <a:ext cx="2448272" cy="562455"/>
          </a:xfrm>
          <a:prstGeom prst="rect">
            <a:avLst/>
          </a:prstGeom>
          <a:no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Develop a PCI Simplification Launch Plan</a:t>
            </a:r>
          </a:p>
        </p:txBody>
      </p:sp>
      <p:cxnSp>
        <p:nvCxnSpPr>
          <p:cNvPr id="35" name="Straight Arrow Connector 34"/>
          <p:cNvCxnSpPr>
            <a:stCxn id="32" idx="2"/>
            <a:endCxn id="33" idx="0"/>
          </p:cNvCxnSpPr>
          <p:nvPr/>
        </p:nvCxnSpPr>
        <p:spPr>
          <a:xfrm rot="5400000">
            <a:off x="6686821" y="4203152"/>
            <a:ext cx="306863" cy="1588"/>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16200000" flipH="1">
            <a:off x="2428734" y="2443853"/>
            <a:ext cx="387497" cy="1"/>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1403648" y="1520789"/>
            <a:ext cx="2437668" cy="729318"/>
          </a:xfrm>
          <a:prstGeom prst="rect">
            <a:avLst/>
          </a:prstGeom>
          <a:noFill/>
          <a:ln w="254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smtClean="0">
              <a:solidFill>
                <a:srgbClr val="D17D08"/>
              </a:solidFill>
            </a:endParaRPr>
          </a:p>
          <a:p>
            <a:r>
              <a:rPr lang="en-US" sz="1400" b="1" dirty="0" smtClean="0">
                <a:solidFill>
                  <a:srgbClr val="D17D08"/>
                </a:solidFill>
              </a:rPr>
              <a:t>1. Evaluate Current State &amp; Perform Gap Analysis</a:t>
            </a:r>
          </a:p>
          <a:p>
            <a:pPr algn="ctr"/>
            <a:endParaRPr lang="en-US" sz="1400" b="1" dirty="0">
              <a:solidFill>
                <a:srgbClr val="D17D08"/>
              </a:solidFill>
            </a:endParaRPr>
          </a:p>
        </p:txBody>
      </p:sp>
      <p:cxnSp>
        <p:nvCxnSpPr>
          <p:cNvPr id="43" name="Straight Arrow Connector 42"/>
          <p:cNvCxnSpPr>
            <a:stCxn id="45" idx="2"/>
            <a:endCxn id="44" idx="0"/>
          </p:cNvCxnSpPr>
          <p:nvPr/>
        </p:nvCxnSpPr>
        <p:spPr>
          <a:xfrm rot="5400000">
            <a:off x="2476430" y="3355974"/>
            <a:ext cx="292104" cy="1588"/>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1403648" y="3502026"/>
            <a:ext cx="2437668" cy="550568"/>
          </a:xfrm>
          <a:prstGeom prst="rect">
            <a:avLst/>
          </a:prstGeom>
          <a:no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Evaluate Current State</a:t>
            </a:r>
          </a:p>
        </p:txBody>
      </p:sp>
      <p:sp>
        <p:nvSpPr>
          <p:cNvPr id="45" name="TextBox 44"/>
          <p:cNvSpPr txBox="1"/>
          <p:nvPr/>
        </p:nvSpPr>
        <p:spPr>
          <a:xfrm>
            <a:off x="1403648" y="2637603"/>
            <a:ext cx="2437668" cy="572319"/>
          </a:xfrm>
          <a:prstGeom prst="rect">
            <a:avLst/>
          </a:prstGeom>
          <a:no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Get Started &amp; Set Goals</a:t>
            </a:r>
          </a:p>
        </p:txBody>
      </p:sp>
      <p:cxnSp>
        <p:nvCxnSpPr>
          <p:cNvPr id="46" name="Straight Arrow Connector 45"/>
          <p:cNvCxnSpPr>
            <a:stCxn id="44" idx="2"/>
            <a:endCxn id="47" idx="0"/>
          </p:cNvCxnSpPr>
          <p:nvPr/>
        </p:nvCxnSpPr>
        <p:spPr>
          <a:xfrm rot="5400000">
            <a:off x="2494687" y="4180389"/>
            <a:ext cx="255590" cy="1588"/>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1403648" y="4308184"/>
            <a:ext cx="2437668" cy="761932"/>
          </a:xfrm>
          <a:prstGeom prst="rect">
            <a:avLst/>
          </a:prstGeom>
          <a:no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Map 12 PCI Core Requirements to </a:t>
            </a:r>
            <a:br>
              <a:rPr lang="en-US" sz="1400" dirty="0" smtClean="0">
                <a:solidFill>
                  <a:schemeClr val="tx1"/>
                </a:solidFill>
              </a:rPr>
            </a:br>
            <a:r>
              <a:rPr lang="en-US" sz="1400" dirty="0" smtClean="0">
                <a:solidFill>
                  <a:schemeClr val="tx1"/>
                </a:solidFill>
              </a:rPr>
              <a:t>Current State</a:t>
            </a:r>
          </a:p>
        </p:txBody>
      </p:sp>
      <p:sp>
        <p:nvSpPr>
          <p:cNvPr id="48" name="Rectangle 47"/>
          <p:cNvSpPr/>
          <p:nvPr/>
        </p:nvSpPr>
        <p:spPr>
          <a:xfrm>
            <a:off x="5618017" y="2637602"/>
            <a:ext cx="2448272" cy="572319"/>
          </a:xfrm>
          <a:prstGeom prst="rect">
            <a:avLst/>
          </a:prstGeom>
          <a:no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Complete Gap Prioritization</a:t>
            </a:r>
          </a:p>
        </p:txBody>
      </p:sp>
      <p:cxnSp>
        <p:nvCxnSpPr>
          <p:cNvPr id="49" name="Straight Arrow Connector 48"/>
          <p:cNvCxnSpPr>
            <a:stCxn id="48" idx="2"/>
            <a:endCxn id="32" idx="0"/>
          </p:cNvCxnSpPr>
          <p:nvPr/>
        </p:nvCxnSpPr>
        <p:spPr>
          <a:xfrm rot="5400000">
            <a:off x="6676894" y="3373280"/>
            <a:ext cx="328618" cy="1901"/>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1402854" y="5295360"/>
            <a:ext cx="2437668" cy="761932"/>
          </a:xfrm>
          <a:prstGeom prst="rect">
            <a:avLst/>
          </a:prstGeom>
          <a:noFill/>
          <a:ln w="9525">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Perform a Gap Analysis</a:t>
            </a:r>
          </a:p>
        </p:txBody>
      </p:sp>
      <p:cxnSp>
        <p:nvCxnSpPr>
          <p:cNvPr id="25" name="Straight Arrow Connector 24"/>
          <p:cNvCxnSpPr/>
          <p:nvPr/>
        </p:nvCxnSpPr>
        <p:spPr>
          <a:xfrm rot="5400000">
            <a:off x="2499195" y="5176181"/>
            <a:ext cx="255590" cy="1588"/>
          </a:xfrm>
          <a:prstGeom prst="straightConnector1">
            <a:avLst/>
          </a:prstGeom>
          <a:ln>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20" name="Group 19"/>
          <p:cNvGrpSpPr/>
          <p:nvPr/>
        </p:nvGrpSpPr>
        <p:grpSpPr>
          <a:xfrm>
            <a:off x="0" y="6422955"/>
            <a:ext cx="9144000" cy="437555"/>
            <a:chOff x="0" y="6422955"/>
            <a:chExt cx="9144000" cy="437555"/>
          </a:xfrm>
        </p:grpSpPr>
        <p:pic>
          <p:nvPicPr>
            <p:cNvPr id="21"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22" name="Picture 21"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763388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9"/>
          </p:nvPr>
        </p:nvSpPr>
        <p:spPr/>
        <p:txBody>
          <a:bodyPr/>
          <a:lstStyle/>
          <a:p>
            <a:r>
              <a:rPr lang="en-US" dirty="0" smtClean="0"/>
              <a:t>If we are conducting an on-site workshop or a Guided Implementation (GI), providing us with the following will add to the project’s value:</a:t>
            </a:r>
            <a:endParaRPr lang="en-US" dirty="0"/>
          </a:p>
        </p:txBody>
      </p:sp>
      <p:sp>
        <p:nvSpPr>
          <p:cNvPr id="7" name="Title 6"/>
          <p:cNvSpPr>
            <a:spLocks noGrp="1"/>
          </p:cNvSpPr>
          <p:nvPr>
            <p:ph type="title"/>
          </p:nvPr>
        </p:nvSpPr>
        <p:spPr/>
        <p:txBody>
          <a:bodyPr/>
          <a:lstStyle/>
          <a:p>
            <a:r>
              <a:rPr lang="en-CA" dirty="0" smtClean="0"/>
              <a:t>Project Pre-work</a:t>
            </a:r>
            <a:endParaRPr lang="en-CA" dirty="0"/>
          </a:p>
        </p:txBody>
      </p:sp>
      <p:sp>
        <p:nvSpPr>
          <p:cNvPr id="3" name="Text Placeholder 2"/>
          <p:cNvSpPr>
            <a:spLocks noGrp="1"/>
          </p:cNvSpPr>
          <p:nvPr>
            <p:ph type="body" sz="quarter" idx="16"/>
          </p:nvPr>
        </p:nvSpPr>
        <p:spPr>
          <a:xfrm>
            <a:off x="249302" y="2420889"/>
            <a:ext cx="8627997" cy="1788764"/>
          </a:xfrm>
        </p:spPr>
        <p:txBody>
          <a:bodyPr/>
          <a:lstStyle/>
          <a:p>
            <a:r>
              <a:rPr lang="en-US" dirty="0" smtClean="0"/>
              <a:t>Without giving too much of the workshop contents away, be prepared to have knowledge of your PCI-related practices and policies, as well as the individuals involved in both. </a:t>
            </a:r>
          </a:p>
          <a:p>
            <a:r>
              <a:rPr lang="en-US" dirty="0" smtClean="0"/>
              <a:t>Come to the workshop with your feelings, beliefs, and understandings surrounding what your organization is doing in regards to PCI :</a:t>
            </a:r>
          </a:p>
          <a:p>
            <a:pPr lvl="1"/>
            <a:r>
              <a:rPr lang="en-US" dirty="0" smtClean="0"/>
              <a:t>Don’t think you’re doing enough? </a:t>
            </a:r>
          </a:p>
          <a:p>
            <a:pPr lvl="1"/>
            <a:r>
              <a:rPr lang="en-US" dirty="0" smtClean="0"/>
              <a:t>Unsure of what you’re doing at all? </a:t>
            </a:r>
          </a:p>
          <a:p>
            <a:pPr lvl="1"/>
            <a:r>
              <a:rPr lang="en-US" dirty="0" smtClean="0"/>
              <a:t>Don’t know what PCI actually means?  </a:t>
            </a:r>
          </a:p>
          <a:p>
            <a:r>
              <a:rPr lang="en-US" dirty="0" smtClean="0"/>
              <a:t>Your questions and concerns are what are going to add insight and provide the dots to connect your PCI compliance action plan.</a:t>
            </a:r>
          </a:p>
        </p:txBody>
      </p:sp>
      <p:sp>
        <p:nvSpPr>
          <p:cNvPr id="4" name="Rounded Rectangle 3"/>
          <p:cNvSpPr/>
          <p:nvPr/>
        </p:nvSpPr>
        <p:spPr>
          <a:xfrm>
            <a:off x="249302" y="2049413"/>
            <a:ext cx="481888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On-Site Workshop</a:t>
            </a:r>
            <a:endParaRPr lang="en-CA" sz="1400" b="1" dirty="0">
              <a:solidFill>
                <a:schemeClr val="tx1"/>
              </a:solidFill>
            </a:endParaRPr>
          </a:p>
        </p:txBody>
      </p:sp>
      <p:sp>
        <p:nvSpPr>
          <p:cNvPr id="6" name="Rounded Rectangle 5"/>
          <p:cNvSpPr/>
          <p:nvPr/>
        </p:nvSpPr>
        <p:spPr>
          <a:xfrm>
            <a:off x="251520" y="4461681"/>
            <a:ext cx="481888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Info-Tech Guided Implementation (</a:t>
            </a:r>
            <a:r>
              <a:rPr lang="en-CA" sz="1400" b="1" dirty="0">
                <a:solidFill>
                  <a:schemeClr val="tx1"/>
                </a:solidFill>
              </a:rPr>
              <a:t>G</a:t>
            </a:r>
            <a:r>
              <a:rPr lang="en-CA" sz="1400" b="1" dirty="0" smtClean="0">
                <a:solidFill>
                  <a:schemeClr val="tx1"/>
                </a:solidFill>
              </a:rPr>
              <a:t>I)</a:t>
            </a:r>
            <a:endParaRPr lang="en-CA" sz="1400" b="1" dirty="0">
              <a:solidFill>
                <a:schemeClr val="tx1"/>
              </a:solidFill>
            </a:endParaRPr>
          </a:p>
        </p:txBody>
      </p:sp>
      <p:sp>
        <p:nvSpPr>
          <p:cNvPr id="8" name="Text Placeholder 2"/>
          <p:cNvSpPr txBox="1">
            <a:spLocks/>
          </p:cNvSpPr>
          <p:nvPr/>
        </p:nvSpPr>
        <p:spPr bwMode="auto">
          <a:xfrm>
            <a:off x="257176" y="4797152"/>
            <a:ext cx="8627997" cy="15727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ct val="100000"/>
              </a:lnSpc>
              <a:spcBef>
                <a:spcPts val="500"/>
              </a:spcBef>
              <a:spcAft>
                <a:spcPct val="0"/>
              </a:spcAft>
              <a:buClr>
                <a:schemeClr val="tx1"/>
              </a:buClr>
              <a:buSzPct val="120000"/>
              <a:buFont typeface="Arial" pitchFamily="34" charset="0"/>
              <a:buChar char="•"/>
              <a:tabLst/>
              <a:defRPr/>
            </a:pPr>
            <a:r>
              <a:rPr lang="en-US" sz="1200" dirty="0" smtClean="0">
                <a:latin typeface="+mn-lt"/>
              </a:rPr>
              <a:t>Collect as much as you can of the following: </a:t>
            </a:r>
          </a:p>
          <a:p>
            <a:pPr marL="361950" lvl="1" indent="-180975" algn="l" eaLnBrk="0" hangingPunct="0">
              <a:spcBef>
                <a:spcPts val="500"/>
              </a:spcBef>
              <a:buClr>
                <a:schemeClr val="tx1"/>
              </a:buClr>
              <a:buSzPct val="150000"/>
              <a:buFont typeface="Arial" pitchFamily="34" charset="0"/>
              <a:buChar char="◦"/>
              <a:defRPr/>
            </a:pPr>
            <a:r>
              <a:rPr lang="en-US" sz="1200" dirty="0">
                <a:latin typeface="+mn-lt"/>
              </a:rPr>
              <a:t>Past audit information</a:t>
            </a:r>
          </a:p>
          <a:p>
            <a:pPr marL="361950" lvl="1" indent="-180975" algn="l" eaLnBrk="0" hangingPunct="0">
              <a:spcBef>
                <a:spcPts val="500"/>
              </a:spcBef>
              <a:buClr>
                <a:schemeClr val="tx1"/>
              </a:buClr>
              <a:buSzPct val="150000"/>
              <a:buFont typeface="Arial" pitchFamily="34" charset="0"/>
              <a:buChar char="◦"/>
              <a:defRPr/>
            </a:pPr>
            <a:r>
              <a:rPr lang="en-US" sz="1200" dirty="0">
                <a:latin typeface="+mn-lt"/>
              </a:rPr>
              <a:t>Contact information from relevant departments</a:t>
            </a:r>
          </a:p>
          <a:p>
            <a:pPr marL="361950" lvl="1" indent="-180975" algn="l" eaLnBrk="0" hangingPunct="0">
              <a:spcBef>
                <a:spcPts val="500"/>
              </a:spcBef>
              <a:buClr>
                <a:schemeClr val="tx1"/>
              </a:buClr>
              <a:buSzPct val="150000"/>
              <a:buFont typeface="Arial" pitchFamily="34" charset="0"/>
              <a:buChar char="◦"/>
              <a:defRPr/>
            </a:pPr>
            <a:r>
              <a:rPr lang="en-US" sz="1200" dirty="0">
                <a:latin typeface="+mn-lt"/>
              </a:rPr>
              <a:t>Security and PCI-related policies</a:t>
            </a:r>
          </a:p>
          <a:p>
            <a:pPr marL="361950" lvl="1" indent="-180975" algn="l" eaLnBrk="0" hangingPunct="0">
              <a:spcBef>
                <a:spcPts val="500"/>
              </a:spcBef>
              <a:buClr>
                <a:schemeClr val="tx1"/>
              </a:buClr>
              <a:buSzPct val="150000"/>
              <a:buFont typeface="Arial" pitchFamily="34" charset="0"/>
              <a:buChar char="◦"/>
              <a:defRPr/>
            </a:pPr>
            <a:r>
              <a:rPr lang="en-US" sz="1200" dirty="0">
                <a:latin typeface="+mn-lt"/>
              </a:rPr>
              <a:t>Financial information – if you collect credit card information, where is that information?</a:t>
            </a:r>
          </a:p>
        </p:txBody>
      </p:sp>
      <p:grpSp>
        <p:nvGrpSpPr>
          <p:cNvPr id="9" name="Group 8"/>
          <p:cNvGrpSpPr/>
          <p:nvPr/>
        </p:nvGrpSpPr>
        <p:grpSpPr>
          <a:xfrm>
            <a:off x="0" y="6422955"/>
            <a:ext cx="9144000" cy="437555"/>
            <a:chOff x="0" y="6422955"/>
            <a:chExt cx="9144000" cy="437555"/>
          </a:xfrm>
        </p:grpSpPr>
        <p:pic>
          <p:nvPicPr>
            <p:cNvPr id="10"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1" name="Picture 10"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81000"/>
            <a:ext cx="8625780" cy="792088"/>
          </a:xfrm>
        </p:spPr>
        <p:txBody>
          <a:bodyPr/>
          <a:lstStyle/>
          <a:p>
            <a:r>
              <a:rPr lang="en-CA" dirty="0" smtClean="0"/>
              <a:t>Two-Day Summary – PCI Simplification Action Plan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7448639"/>
              </p:ext>
            </p:extLst>
          </p:nvPr>
        </p:nvGraphicFramePr>
        <p:xfrm>
          <a:off x="287524" y="1173089"/>
          <a:ext cx="8568952" cy="5143154"/>
        </p:xfrm>
        <a:graphic>
          <a:graphicData uri="http://schemas.openxmlformats.org/drawingml/2006/table">
            <a:tbl>
              <a:tblPr firstRow="1" bandRow="1">
                <a:tableStyleId>{EB344D84-9AFB-497E-A393-DC336BA19D2E}</a:tableStyleId>
              </a:tblPr>
              <a:tblGrid>
                <a:gridCol w="1038747"/>
                <a:gridCol w="1168749"/>
                <a:gridCol w="2302194"/>
                <a:gridCol w="2302194"/>
                <a:gridCol w="1757068"/>
              </a:tblGrid>
              <a:tr h="479714">
                <a:tc>
                  <a:txBody>
                    <a:bodyPr/>
                    <a:lstStyle/>
                    <a:p>
                      <a:r>
                        <a:rPr lang="en-US" sz="1200" dirty="0" smtClean="0">
                          <a:solidFill>
                            <a:schemeClr val="tx1"/>
                          </a:solidFill>
                        </a:rPr>
                        <a:t>Schedule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smtClean="0">
                          <a:solidFill>
                            <a:schemeClr val="tx1"/>
                          </a:solidFill>
                        </a:rPr>
                        <a:t>Name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smtClean="0">
                          <a:solidFill>
                            <a:schemeClr val="tx1"/>
                          </a:solidFill>
                        </a:rPr>
                        <a:t>Goal </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smtClean="0">
                          <a:solidFill>
                            <a:schemeClr val="tx1"/>
                          </a:solidFill>
                        </a:rPr>
                        <a:t>Attendees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dirty="0" smtClean="0">
                          <a:solidFill>
                            <a:schemeClr val="tx1"/>
                          </a:solidFill>
                        </a:rPr>
                        <a:t>List of Deliverables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4639">
                <a:tc rowSpan="4">
                  <a:txBody>
                    <a:bodyPr/>
                    <a:lstStyle/>
                    <a:p>
                      <a:r>
                        <a:rPr lang="en-US" sz="1200" b="1" dirty="0" smtClean="0"/>
                        <a:t>Module 1:</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Evaluate</a:t>
                      </a:r>
                      <a:r>
                        <a:rPr lang="en-US" sz="1200" b="1" baseline="0" dirty="0" smtClean="0"/>
                        <a:t> Current State &amp; Gap 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smtClean="0"/>
                        <a:t>Day 1 Morning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smtClean="0"/>
                        <a:t>Day 1 Afternoon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t>1.1: Getting Started &amp; Goal Setting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dk1"/>
                          </a:solidFill>
                          <a:latin typeface="+mn-lt"/>
                          <a:ea typeface="+mn-ea"/>
                          <a:cs typeface="+mn-cs"/>
                        </a:rPr>
                        <a:t>Workshop</a:t>
                      </a:r>
                      <a:r>
                        <a:rPr lang="en-US" sz="1200" kern="1200" baseline="0" dirty="0" smtClean="0">
                          <a:solidFill>
                            <a:schemeClr val="dk1"/>
                          </a:solidFill>
                          <a:latin typeface="+mn-lt"/>
                          <a:ea typeface="+mn-ea"/>
                          <a:cs typeface="+mn-cs"/>
                        </a:rPr>
                        <a:t> introduction</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dk1"/>
                          </a:solidFill>
                          <a:latin typeface="+mn-lt"/>
                          <a:ea typeface="+mn-ea"/>
                          <a:cs typeface="+mn-cs"/>
                        </a:rPr>
                        <a:t>Preview of the two</a:t>
                      </a:r>
                      <a:r>
                        <a:rPr lang="en-US" sz="1200" kern="1200" baseline="0" dirty="0" smtClean="0">
                          <a:solidFill>
                            <a:schemeClr val="dk1"/>
                          </a:solidFill>
                          <a:latin typeface="+mn-lt"/>
                          <a:ea typeface="+mn-ea"/>
                          <a:cs typeface="+mn-cs"/>
                        </a:rPr>
                        <a:t> days</a:t>
                      </a:r>
                      <a:endParaRPr lang="en-US" sz="1200" kern="1200" dirty="0" smtClean="0">
                        <a:solidFill>
                          <a:schemeClr val="dk1"/>
                        </a:solidFill>
                        <a:latin typeface="+mn-lt"/>
                        <a:ea typeface="+mn-ea"/>
                        <a:cs typeface="+mn-cs"/>
                      </a:endParaRP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dk1"/>
                          </a:solidFill>
                          <a:latin typeface="+mn-lt"/>
                          <a:ea typeface="+mn-ea"/>
                          <a:cs typeface="+mn-cs"/>
                        </a:rPr>
                        <a:t>Establish high-level goals around</a:t>
                      </a:r>
                      <a:r>
                        <a:rPr lang="en-US" sz="1200" kern="1200" baseline="0" dirty="0" smtClean="0">
                          <a:solidFill>
                            <a:schemeClr val="dk1"/>
                          </a:solidFill>
                          <a:latin typeface="+mn-lt"/>
                          <a:ea typeface="+mn-ea"/>
                          <a:cs typeface="+mn-cs"/>
                        </a:rPr>
                        <a:t> PCI</a:t>
                      </a:r>
                      <a:endParaRPr lang="en-US" sz="1200" kern="1200" dirty="0" smtClean="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dk1"/>
                          </a:solidFill>
                          <a:latin typeface="+mn-lt"/>
                          <a:ea typeface="+mn-ea"/>
                          <a:cs typeface="+mn-cs"/>
                        </a:rPr>
                        <a:t>CFO/Finance</a:t>
                      </a:r>
                      <a:r>
                        <a:rPr lang="en-US" sz="1200" kern="1200" baseline="0" dirty="0" smtClean="0">
                          <a:solidFill>
                            <a:schemeClr val="dk1"/>
                          </a:solidFill>
                          <a:latin typeface="+mn-lt"/>
                          <a:ea typeface="+mn-ea"/>
                          <a:cs typeface="+mn-cs"/>
                        </a:rPr>
                        <a:t> officers</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baseline="0" dirty="0" smtClean="0">
                          <a:solidFill>
                            <a:schemeClr val="dk1"/>
                          </a:solidFill>
                          <a:latin typeface="+mn-lt"/>
                          <a:ea typeface="+mn-ea"/>
                          <a:cs typeface="+mn-cs"/>
                        </a:rPr>
                        <a:t>CIO</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baseline="0" dirty="0" smtClean="0">
                          <a:solidFill>
                            <a:schemeClr val="dk1"/>
                          </a:solidFill>
                          <a:latin typeface="+mn-lt"/>
                          <a:ea typeface="+mn-ea"/>
                          <a:cs typeface="+mn-cs"/>
                        </a:rPr>
                        <a:t>Security manager</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baseline="0" dirty="0" smtClean="0">
                          <a:solidFill>
                            <a:schemeClr val="dk1"/>
                          </a:solidFill>
                          <a:latin typeface="+mn-lt"/>
                          <a:ea typeface="+mn-ea"/>
                          <a:cs typeface="+mn-cs"/>
                        </a:rPr>
                        <a:t>IT manager</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baseline="0" dirty="0" smtClean="0">
                          <a:solidFill>
                            <a:schemeClr val="dk1"/>
                          </a:solidFill>
                          <a:latin typeface="+mn-lt"/>
                          <a:ea typeface="+mn-ea"/>
                          <a:cs typeface="+mn-cs"/>
                        </a:rPr>
                        <a:t>Other</a:t>
                      </a:r>
                      <a:endParaRPr lang="en-US" sz="1200" kern="1200" dirty="0" smtClean="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dk1"/>
                          </a:solidFill>
                          <a:latin typeface="+mn-lt"/>
                          <a:ea typeface="+mn-ea"/>
                          <a:cs typeface="+mn-cs"/>
                        </a:rPr>
                        <a:t>Set of six to ten </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goals around PCI compliance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247258">
                <a:tc vMerge="1">
                  <a:txBody>
                    <a:bodyPr/>
                    <a:lstStyle/>
                    <a:p>
                      <a:endParaRPr lang="en-CA"/>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1.2: Current State Evaluation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117475" marR="0" indent="-1174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Test</a:t>
                      </a:r>
                      <a:r>
                        <a:rPr lang="en-US" sz="1200" baseline="0" dirty="0" smtClean="0"/>
                        <a:t> yourself to see how  much your organization knows about its PCI- and security-related policies</a:t>
                      </a:r>
                      <a:endParaRPr lang="en-US" sz="1200" dirty="0" smtClean="0"/>
                    </a:p>
                    <a:p>
                      <a:pPr marL="117475" marR="0" indent="-1174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Document your findings</a:t>
                      </a:r>
                      <a:r>
                        <a:rPr lang="en-US" sz="1200" baseline="0" dirty="0" smtClean="0"/>
                        <a:t> in a central Action Plan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7475" marR="0" indent="-1174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CFO/Finance officers</a:t>
                      </a:r>
                    </a:p>
                    <a:p>
                      <a:pPr marL="117475" marR="0" indent="-1174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Security manager</a:t>
                      </a:r>
                    </a:p>
                    <a:p>
                      <a:pPr marL="117475" marR="0" indent="-1174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IT manager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Sneak Audit</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PCI Simplification Action Plan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059250">
                <a:tc vMerge="1">
                  <a:txBody>
                    <a:bodyPr/>
                    <a:lstStyle/>
                    <a:p>
                      <a:endParaRPr lang="en-US" sz="1100" dirty="0"/>
                    </a:p>
                  </a:txBody>
                  <a:tcPr anchor="ctr"/>
                </a:tc>
                <a:tc>
                  <a:txBody>
                    <a:bodyPr/>
                    <a:lstStyle/>
                    <a:p>
                      <a:pPr marL="0" algn="l" defTabSz="914400" rtl="0" eaLnBrk="1" latinLnBrk="0" hangingPunct="1"/>
                      <a:r>
                        <a:rPr lang="en-US" sz="1200" kern="1200" dirty="0" smtClean="0">
                          <a:solidFill>
                            <a:schemeClr val="dk1"/>
                          </a:solidFill>
                          <a:latin typeface="+mn-lt"/>
                          <a:ea typeface="+mn-ea"/>
                          <a:cs typeface="+mn-cs"/>
                        </a:rPr>
                        <a:t>1.3:</a:t>
                      </a:r>
                      <a:r>
                        <a:rPr lang="en-US" sz="1200" kern="1200" baseline="0" dirty="0" smtClean="0">
                          <a:solidFill>
                            <a:schemeClr val="dk1"/>
                          </a:solidFill>
                          <a:latin typeface="+mn-lt"/>
                          <a:ea typeface="+mn-ea"/>
                          <a:cs typeface="+mn-cs"/>
                        </a:rPr>
                        <a:t> 12 PCI Core Requirements</a:t>
                      </a:r>
                      <a:endParaRPr lang="en-US" sz="1200" kern="1200" dirty="0" smtClean="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117475" indent="-117475" algn="l" defTabSz="914400" rtl="0" eaLnBrk="1" latinLnBrk="0" hangingPunct="1">
                        <a:buFont typeface="Arial" pitchFamily="34" charset="0"/>
                        <a:buChar char="•"/>
                      </a:pPr>
                      <a:r>
                        <a:rPr lang="en-US" sz="1200" kern="1200" dirty="0" smtClean="0">
                          <a:solidFill>
                            <a:schemeClr val="dk1"/>
                          </a:solidFill>
                          <a:latin typeface="+mn-lt"/>
                          <a:ea typeface="+mn-ea"/>
                          <a:cs typeface="+mn-cs"/>
                        </a:rPr>
                        <a:t>Understand PCI’s 12 core requirements, discussion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7475" indent="-117475" algn="l" defTabSz="914400" rtl="0" eaLnBrk="1" latinLnBrk="0" hangingPunct="1">
                        <a:buFont typeface="Arial" pitchFamily="34" charset="0"/>
                        <a:buChar char="•"/>
                      </a:pPr>
                      <a:r>
                        <a:rPr lang="en-US" sz="1200" kern="1200" dirty="0" smtClean="0">
                          <a:solidFill>
                            <a:schemeClr val="dk1"/>
                          </a:solidFill>
                          <a:latin typeface="+mn-lt"/>
                          <a:ea typeface="+mn-ea"/>
                          <a:cs typeface="+mn-cs"/>
                        </a:rPr>
                        <a:t>CFO/Finance officers</a:t>
                      </a:r>
                    </a:p>
                    <a:p>
                      <a:pPr marL="117475" indent="-117475" algn="l" defTabSz="914400" rtl="0" eaLnBrk="1" latinLnBrk="0" hangingPunct="1">
                        <a:buFont typeface="Arial" pitchFamily="34" charset="0"/>
                        <a:buChar char="•"/>
                      </a:pPr>
                      <a:r>
                        <a:rPr lang="en-US" sz="1200" kern="1200" dirty="0" smtClean="0">
                          <a:solidFill>
                            <a:schemeClr val="dk1"/>
                          </a:solidFill>
                          <a:latin typeface="+mn-lt"/>
                          <a:ea typeface="+mn-ea"/>
                          <a:cs typeface="+mn-cs"/>
                        </a:rPr>
                        <a:t>Security</a:t>
                      </a:r>
                      <a:r>
                        <a:rPr lang="en-US" sz="1200" kern="1200" baseline="0" dirty="0" smtClean="0">
                          <a:solidFill>
                            <a:schemeClr val="dk1"/>
                          </a:solidFill>
                          <a:latin typeface="+mn-lt"/>
                          <a:ea typeface="+mn-ea"/>
                          <a:cs typeface="+mn-cs"/>
                        </a:rPr>
                        <a:t> manager</a:t>
                      </a:r>
                    </a:p>
                    <a:p>
                      <a:pPr marL="117475" indent="-117475" algn="l" defTabSz="914400" rtl="0" eaLnBrk="1" latinLnBrk="0" hangingPunct="1">
                        <a:buFont typeface="Arial" pitchFamily="34" charset="0"/>
                        <a:buChar char="•"/>
                      </a:pPr>
                      <a:r>
                        <a:rPr lang="en-US" sz="1200" kern="1200" baseline="0" dirty="0" smtClean="0">
                          <a:solidFill>
                            <a:schemeClr val="dk1"/>
                          </a:solidFill>
                          <a:latin typeface="+mn-lt"/>
                          <a:ea typeface="+mn-ea"/>
                          <a:cs typeface="+mn-cs"/>
                        </a:rPr>
                        <a:t>IT manager</a:t>
                      </a:r>
                    </a:p>
                    <a:p>
                      <a:pPr marL="117475" indent="-117475" algn="l" defTabSz="914400" rtl="0" eaLnBrk="1" latinLnBrk="0" hangingPunct="1">
                        <a:buFont typeface="Arial" pitchFamily="34" charset="0"/>
                        <a:buChar char="•"/>
                      </a:pPr>
                      <a:r>
                        <a:rPr lang="en-US" sz="1200" kern="1200" baseline="0" dirty="0" smtClean="0">
                          <a:solidFill>
                            <a:schemeClr val="dk1"/>
                          </a:solidFill>
                          <a:latin typeface="+mn-lt"/>
                          <a:ea typeface="+mn-ea"/>
                          <a:cs typeface="+mn-cs"/>
                        </a:rPr>
                        <a:t>Other</a:t>
                      </a:r>
                      <a:endParaRPr lang="en-US" sz="1200" kern="1200" dirty="0" smtClean="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dk1"/>
                          </a:solidFill>
                          <a:latin typeface="+mn-lt"/>
                          <a:ea typeface="+mn-ea"/>
                          <a:cs typeface="+mn-cs"/>
                        </a:rPr>
                        <a:t>Group</a:t>
                      </a:r>
                      <a:r>
                        <a:rPr lang="en-US" sz="1200" kern="1200" baseline="0" dirty="0" smtClean="0">
                          <a:solidFill>
                            <a:schemeClr val="dk1"/>
                          </a:solidFill>
                          <a:latin typeface="+mn-lt"/>
                          <a:ea typeface="+mn-ea"/>
                          <a:cs typeface="+mn-cs"/>
                        </a:rPr>
                        <a:t> understanding consensus</a:t>
                      </a:r>
                      <a:endParaRPr lang="en-US" sz="1200" kern="1200" dirty="0" smtClean="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055371">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r>
                        <a:rPr lang="en-US" sz="1200" kern="1200" dirty="0" smtClean="0">
                          <a:solidFill>
                            <a:schemeClr val="dk1"/>
                          </a:solidFill>
                          <a:latin typeface="+mn-lt"/>
                          <a:ea typeface="+mn-ea"/>
                          <a:cs typeface="+mn-cs"/>
                        </a:rPr>
                        <a:t>1.4:</a:t>
                      </a:r>
                      <a:r>
                        <a:rPr lang="en-US" sz="1200" kern="1200" baseline="0" dirty="0" smtClean="0">
                          <a:solidFill>
                            <a:schemeClr val="dk1"/>
                          </a:solidFill>
                          <a:latin typeface="+mn-lt"/>
                          <a:ea typeface="+mn-ea"/>
                          <a:cs typeface="+mn-cs"/>
                        </a:rPr>
                        <a:t> Gap Analysis</a:t>
                      </a:r>
                      <a:endParaRPr lang="en-US" sz="1200" kern="1200" dirty="0" smtClean="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117475" marR="0" indent="-1174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dk1"/>
                          </a:solidFill>
                          <a:latin typeface="+mn-lt"/>
                          <a:ea typeface="+mn-ea"/>
                          <a:cs typeface="+mn-cs"/>
                        </a:rPr>
                        <a:t>Map</a:t>
                      </a:r>
                      <a:r>
                        <a:rPr lang="en-US" sz="1200" kern="1200" baseline="0" dirty="0" smtClean="0">
                          <a:solidFill>
                            <a:schemeClr val="dk1"/>
                          </a:solidFill>
                          <a:latin typeface="+mn-lt"/>
                          <a:ea typeface="+mn-ea"/>
                          <a:cs typeface="+mn-cs"/>
                        </a:rPr>
                        <a:t> your PCI and security documentation to the applicable requirement to identify gaps in your compliance strategies</a:t>
                      </a:r>
                      <a:endParaRPr lang="en-US" sz="1200" kern="1200" dirty="0" smtClean="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7475" indent="-117475" algn="l" defTabSz="914400" rtl="0" eaLnBrk="1" latinLnBrk="0" hangingPunct="1">
                        <a:buFont typeface="Arial" pitchFamily="34" charset="0"/>
                        <a:buChar char="•"/>
                      </a:pPr>
                      <a:r>
                        <a:rPr lang="en-US" sz="1200" kern="1200" dirty="0" smtClean="0">
                          <a:solidFill>
                            <a:schemeClr val="dk1"/>
                          </a:solidFill>
                          <a:latin typeface="+mn-lt"/>
                          <a:ea typeface="+mn-ea"/>
                          <a:cs typeface="+mn-cs"/>
                        </a:rPr>
                        <a:t>CFO/Finance officers</a:t>
                      </a:r>
                    </a:p>
                    <a:p>
                      <a:pPr marL="117475" indent="-117475" algn="l" defTabSz="914400" rtl="0" eaLnBrk="1" latinLnBrk="0" hangingPunct="1">
                        <a:buFont typeface="Arial" pitchFamily="34" charset="0"/>
                        <a:buChar char="•"/>
                      </a:pPr>
                      <a:r>
                        <a:rPr lang="en-US" sz="1200" kern="1200" dirty="0" smtClean="0">
                          <a:solidFill>
                            <a:schemeClr val="dk1"/>
                          </a:solidFill>
                          <a:latin typeface="+mn-lt"/>
                          <a:ea typeface="+mn-ea"/>
                          <a:cs typeface="+mn-cs"/>
                        </a:rPr>
                        <a:t>Security</a:t>
                      </a:r>
                      <a:r>
                        <a:rPr lang="en-US" sz="1200" kern="1200" baseline="0" dirty="0" smtClean="0">
                          <a:solidFill>
                            <a:schemeClr val="dk1"/>
                          </a:solidFill>
                          <a:latin typeface="+mn-lt"/>
                          <a:ea typeface="+mn-ea"/>
                          <a:cs typeface="+mn-cs"/>
                        </a:rPr>
                        <a:t> manager</a:t>
                      </a:r>
                    </a:p>
                    <a:p>
                      <a:pPr marL="117475" indent="-117475" algn="l" defTabSz="914400" rtl="0" eaLnBrk="1" latinLnBrk="0" hangingPunct="1">
                        <a:buFont typeface="Arial" pitchFamily="34" charset="0"/>
                        <a:buChar char="•"/>
                      </a:pPr>
                      <a:r>
                        <a:rPr lang="en-US" sz="1200" kern="1200" baseline="0" dirty="0" smtClean="0">
                          <a:solidFill>
                            <a:schemeClr val="dk1"/>
                          </a:solidFill>
                          <a:latin typeface="+mn-lt"/>
                          <a:ea typeface="+mn-ea"/>
                          <a:cs typeface="+mn-cs"/>
                        </a:rPr>
                        <a:t>IT manager</a:t>
                      </a:r>
                    </a:p>
                    <a:p>
                      <a:pPr marL="117475" indent="-117475" algn="l" defTabSz="914400" rtl="0" eaLnBrk="1" latinLnBrk="0" hangingPunct="1">
                        <a:buFont typeface="Arial" pitchFamily="34" charset="0"/>
                        <a:buChar char="•"/>
                      </a:pPr>
                      <a:r>
                        <a:rPr lang="en-US" sz="1200" kern="1200" baseline="0" dirty="0" smtClean="0">
                          <a:solidFill>
                            <a:schemeClr val="dk1"/>
                          </a:solidFill>
                          <a:latin typeface="+mn-lt"/>
                          <a:ea typeface="+mn-ea"/>
                          <a:cs typeface="+mn-cs"/>
                        </a:rPr>
                        <a:t>Other</a:t>
                      </a:r>
                      <a:endParaRPr lang="en-US" sz="1200" kern="1200" dirty="0" smtClean="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dk1"/>
                          </a:solidFill>
                          <a:latin typeface="+mn-lt"/>
                          <a:ea typeface="+mn-ea"/>
                          <a:cs typeface="+mn-cs"/>
                        </a:rPr>
                        <a:t>Complete</a:t>
                      </a:r>
                      <a:r>
                        <a:rPr lang="en-US" sz="1200" kern="1200" baseline="0" dirty="0" smtClean="0">
                          <a:solidFill>
                            <a:schemeClr val="dk1"/>
                          </a:solidFill>
                          <a:latin typeface="+mn-lt"/>
                          <a:ea typeface="+mn-ea"/>
                          <a:cs typeface="+mn-cs"/>
                        </a:rPr>
                        <a:t> list of areas that need attention/remediation</a:t>
                      </a:r>
                      <a:endParaRPr lang="en-US" sz="1200" kern="1200" dirty="0" smtClean="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5" name="Straight Connector 4"/>
          <p:cNvCxnSpPr/>
          <p:nvPr/>
        </p:nvCxnSpPr>
        <p:spPr>
          <a:xfrm>
            <a:off x="287524" y="4185084"/>
            <a:ext cx="108012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0" y="6422955"/>
            <a:ext cx="9144000" cy="437555"/>
            <a:chOff x="0" y="6422955"/>
            <a:chExt cx="9144000" cy="437555"/>
          </a:xfrm>
        </p:grpSpPr>
        <p:pic>
          <p:nvPicPr>
            <p:cNvPr id="7"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8" name="Picture 7"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81000"/>
            <a:ext cx="8625780" cy="792088"/>
          </a:xfrm>
        </p:spPr>
        <p:txBody>
          <a:bodyPr/>
          <a:lstStyle/>
          <a:p>
            <a:r>
              <a:rPr lang="en-CA" dirty="0" smtClean="0"/>
              <a:t>Two-Day Summary – PCI Simplification Action Plan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40037146"/>
              </p:ext>
            </p:extLst>
          </p:nvPr>
        </p:nvGraphicFramePr>
        <p:xfrm>
          <a:off x="287523" y="1173087"/>
          <a:ext cx="8568953" cy="5153362"/>
        </p:xfrm>
        <a:graphic>
          <a:graphicData uri="http://schemas.openxmlformats.org/drawingml/2006/table">
            <a:tbl>
              <a:tblPr firstRow="1" bandRow="1">
                <a:tableStyleId>{EB344D84-9AFB-497E-A393-DC336BA19D2E}</a:tableStyleId>
              </a:tblPr>
              <a:tblGrid>
                <a:gridCol w="1428271"/>
                <a:gridCol w="1123661"/>
                <a:gridCol w="2066085"/>
                <a:gridCol w="2193868"/>
                <a:gridCol w="1757068"/>
              </a:tblGrid>
              <a:tr h="468408">
                <a:tc>
                  <a:txBody>
                    <a:bodyPr/>
                    <a:lstStyle/>
                    <a:p>
                      <a:r>
                        <a:rPr lang="en-US" sz="1200" dirty="0" smtClean="0">
                          <a:solidFill>
                            <a:schemeClr val="tx1"/>
                          </a:solidFill>
                        </a:rPr>
                        <a:t>Schedule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smtClean="0">
                          <a:solidFill>
                            <a:schemeClr val="tx1"/>
                          </a:solidFill>
                        </a:rPr>
                        <a:t>Name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smtClean="0">
                          <a:solidFill>
                            <a:schemeClr val="tx1"/>
                          </a:solidFill>
                        </a:rPr>
                        <a:t>Goal </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Attendees</a:t>
                      </a:r>
                    </a:p>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smtClean="0">
                          <a:solidFill>
                            <a:schemeClr val="tx1"/>
                          </a:solidFill>
                        </a:rPr>
                        <a:t>List of Deliverables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84788">
                <a:tc rowSpan="3">
                  <a:txBody>
                    <a:bodyPr/>
                    <a:lstStyle/>
                    <a:p>
                      <a:r>
                        <a:rPr lang="en-US" sz="1200" b="1" dirty="0" smtClean="0"/>
                        <a:t>Module 2:</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Determine Simplification Strategy &amp; Communication Plan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t>Day</a:t>
                      </a:r>
                      <a:r>
                        <a:rPr lang="en-US" sz="1200" b="0" baseline="0" dirty="0" smtClean="0"/>
                        <a:t> 2 Morning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t>Day 2 Afternoon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smtClean="0"/>
                        <a:t>2.1: Gap Prioritization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dk1"/>
                          </a:solidFill>
                          <a:latin typeface="+mn-lt"/>
                          <a:ea typeface="+mn-ea"/>
                          <a:cs typeface="+mn-cs"/>
                        </a:rPr>
                        <a:t>Based</a:t>
                      </a:r>
                      <a:r>
                        <a:rPr lang="en-US" sz="1200" kern="1200" baseline="0" dirty="0" smtClean="0">
                          <a:solidFill>
                            <a:schemeClr val="dk1"/>
                          </a:solidFill>
                          <a:latin typeface="+mn-lt"/>
                          <a:ea typeface="+mn-ea"/>
                          <a:cs typeface="+mn-cs"/>
                        </a:rPr>
                        <a:t> on the mapping completed in Module 1, prioritize gaps to determine opportunities and recognize successes</a:t>
                      </a:r>
                      <a:endParaRPr lang="en-US" sz="1200" kern="1200" dirty="0" smtClean="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7475" indent="-117475" algn="l" defTabSz="914400" rtl="0" eaLnBrk="1" latinLnBrk="0" hangingPunct="1">
                        <a:buFont typeface="Arial" pitchFamily="34" charset="0"/>
                        <a:buChar char="•"/>
                      </a:pPr>
                      <a:r>
                        <a:rPr lang="en-US" sz="1200" kern="1200" dirty="0" smtClean="0">
                          <a:solidFill>
                            <a:schemeClr val="dk1"/>
                          </a:solidFill>
                          <a:latin typeface="+mn-lt"/>
                          <a:ea typeface="+mn-ea"/>
                          <a:cs typeface="+mn-cs"/>
                        </a:rPr>
                        <a:t>CFO/Finance officers</a:t>
                      </a:r>
                    </a:p>
                    <a:p>
                      <a:pPr marL="117475" indent="-117475" algn="l" defTabSz="914400" rtl="0" eaLnBrk="1" latinLnBrk="0" hangingPunct="1">
                        <a:buFont typeface="Arial" pitchFamily="34" charset="0"/>
                        <a:buChar char="•"/>
                      </a:pPr>
                      <a:r>
                        <a:rPr lang="en-US" sz="1200" kern="1200" dirty="0" smtClean="0">
                          <a:solidFill>
                            <a:schemeClr val="dk1"/>
                          </a:solidFill>
                          <a:latin typeface="+mn-lt"/>
                          <a:ea typeface="+mn-ea"/>
                          <a:cs typeface="+mn-cs"/>
                        </a:rPr>
                        <a:t>Security</a:t>
                      </a:r>
                      <a:r>
                        <a:rPr lang="en-US" sz="1200" kern="1200" baseline="0" dirty="0" smtClean="0">
                          <a:solidFill>
                            <a:schemeClr val="dk1"/>
                          </a:solidFill>
                          <a:latin typeface="+mn-lt"/>
                          <a:ea typeface="+mn-ea"/>
                          <a:cs typeface="+mn-cs"/>
                        </a:rPr>
                        <a:t> manager</a:t>
                      </a:r>
                    </a:p>
                    <a:p>
                      <a:pPr marL="117475" indent="-117475" algn="l" defTabSz="914400" rtl="0" eaLnBrk="1" latinLnBrk="0" hangingPunct="1">
                        <a:buFont typeface="Arial" pitchFamily="34" charset="0"/>
                        <a:buChar char="•"/>
                      </a:pPr>
                      <a:r>
                        <a:rPr lang="en-US" sz="1200" kern="1200" baseline="0" dirty="0" smtClean="0">
                          <a:solidFill>
                            <a:schemeClr val="dk1"/>
                          </a:solidFill>
                          <a:latin typeface="+mn-lt"/>
                          <a:ea typeface="+mn-ea"/>
                          <a:cs typeface="+mn-cs"/>
                        </a:rPr>
                        <a:t>IT manager</a:t>
                      </a:r>
                    </a:p>
                    <a:p>
                      <a:pPr marL="117475" indent="-117475" algn="l" defTabSz="914400" rtl="0" eaLnBrk="1" latinLnBrk="0" hangingPunct="1">
                        <a:buFont typeface="Arial" pitchFamily="34" charset="0"/>
                        <a:buChar char="•"/>
                      </a:pPr>
                      <a:r>
                        <a:rPr lang="en-US" sz="1200" kern="1200" baseline="0" dirty="0" smtClean="0">
                          <a:solidFill>
                            <a:schemeClr val="dk1"/>
                          </a:solidFill>
                          <a:latin typeface="+mn-lt"/>
                          <a:ea typeface="+mn-ea"/>
                          <a:cs typeface="+mn-cs"/>
                        </a:rPr>
                        <a:t>Other</a:t>
                      </a:r>
                      <a:endParaRPr lang="en-US" sz="1200" kern="1200" dirty="0" smtClean="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dk1"/>
                          </a:solidFill>
                          <a:latin typeface="+mn-lt"/>
                          <a:ea typeface="+mn-ea"/>
                          <a:cs typeface="+mn-cs"/>
                        </a:rPr>
                        <a:t>Complete list</a:t>
                      </a:r>
                      <a:r>
                        <a:rPr lang="en-US" sz="1200" kern="1200" baseline="0" dirty="0" smtClean="0">
                          <a:solidFill>
                            <a:schemeClr val="dk1"/>
                          </a:solidFill>
                          <a:latin typeface="+mn-lt"/>
                          <a:ea typeface="+mn-ea"/>
                          <a:cs typeface="+mn-cs"/>
                        </a:rPr>
                        <a:t> of prioritized next steps</a:t>
                      </a:r>
                      <a:endParaRPr lang="en-US" sz="1200" kern="1200" dirty="0" smtClean="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584044">
                <a:tc vMerge="1">
                  <a:txBody>
                    <a:bodyPr/>
                    <a:lstStyle/>
                    <a:p>
                      <a:endParaRPr lang="en-CA"/>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2.2: Simplification Strategy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117475" marR="0" indent="-1174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When you determine the</a:t>
                      </a:r>
                      <a:r>
                        <a:rPr lang="en-US" sz="1200" baseline="0" dirty="0" smtClean="0"/>
                        <a:t> gaps in your PCI strategy, identify themes and patterns to choose your best strategies: modularization, tokenization, outsourcing, isolation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7475" marR="0" indent="-1174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CFO/Finance officers</a:t>
                      </a:r>
                    </a:p>
                    <a:p>
                      <a:pPr marL="117475" marR="0" indent="-1174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Security manager</a:t>
                      </a:r>
                    </a:p>
                    <a:p>
                      <a:pPr marL="117475" marR="0" indent="-1174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IT Manager (if security manager doesn’t exist or cannot attend)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PCI Simplification Strategy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16122">
                <a:tc vMerge="1">
                  <a:txBody>
                    <a:bodyPr/>
                    <a:lstStyle/>
                    <a:p>
                      <a:endParaRPr lang="en-US" sz="1100" dirty="0"/>
                    </a:p>
                  </a:txBody>
                  <a:tcPr anchor="ctr"/>
                </a:tc>
                <a:tc>
                  <a:txBody>
                    <a:bodyPr/>
                    <a:lstStyle/>
                    <a:p>
                      <a:pPr marL="0" algn="l" defTabSz="914400" rtl="0" eaLnBrk="1" latinLnBrk="0" hangingPunct="1"/>
                      <a:r>
                        <a:rPr lang="en-US" sz="1200" kern="1200" dirty="0" smtClean="0">
                          <a:solidFill>
                            <a:schemeClr val="dk1"/>
                          </a:solidFill>
                          <a:latin typeface="+mn-lt"/>
                          <a:ea typeface="+mn-ea"/>
                          <a:cs typeface="+mn-cs"/>
                        </a:rPr>
                        <a:t>2.3:</a:t>
                      </a:r>
                      <a:r>
                        <a:rPr lang="en-US" sz="1200" kern="1200" baseline="0" dirty="0" smtClean="0">
                          <a:solidFill>
                            <a:schemeClr val="dk1"/>
                          </a:solidFill>
                          <a:latin typeface="+mn-lt"/>
                          <a:ea typeface="+mn-ea"/>
                          <a:cs typeface="+mn-cs"/>
                        </a:rPr>
                        <a:t> Launch Plan</a:t>
                      </a:r>
                      <a:endParaRPr lang="en-US" sz="1200" kern="1200" dirty="0" smtClean="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117475" indent="-117475" algn="l" defTabSz="914400" rtl="0" eaLnBrk="1" latinLnBrk="0" hangingPunct="1">
                        <a:buFont typeface="Arial" pitchFamily="34" charset="0"/>
                        <a:buChar char="•"/>
                      </a:pPr>
                      <a:r>
                        <a:rPr lang="en-US" sz="1200" kern="1200" dirty="0" smtClean="0">
                          <a:solidFill>
                            <a:schemeClr val="dk1"/>
                          </a:solidFill>
                          <a:latin typeface="+mn-lt"/>
                          <a:ea typeface="+mn-ea"/>
                          <a:cs typeface="+mn-cs"/>
                        </a:rPr>
                        <a:t>Complete your PCI Simplification Action</a:t>
                      </a:r>
                      <a:r>
                        <a:rPr lang="en-US" sz="1200" kern="1200" baseline="0" dirty="0" smtClean="0">
                          <a:solidFill>
                            <a:schemeClr val="dk1"/>
                          </a:solidFill>
                          <a:latin typeface="+mn-lt"/>
                          <a:ea typeface="+mn-ea"/>
                          <a:cs typeface="+mn-cs"/>
                        </a:rPr>
                        <a:t> Plan</a:t>
                      </a:r>
                      <a:endParaRPr lang="en-US" sz="1200" kern="1200" dirty="0" smtClean="0">
                        <a:solidFill>
                          <a:schemeClr val="dk1"/>
                        </a:solidFill>
                        <a:latin typeface="+mn-lt"/>
                        <a:ea typeface="+mn-ea"/>
                        <a:cs typeface="+mn-cs"/>
                      </a:endParaRPr>
                    </a:p>
                    <a:p>
                      <a:pPr marL="117475" indent="-117475" algn="l" defTabSz="914400" rtl="0" eaLnBrk="1" latinLnBrk="0" hangingPunct="1">
                        <a:buFont typeface="Arial" pitchFamily="34" charset="0"/>
                        <a:buChar char="•"/>
                      </a:pPr>
                      <a:r>
                        <a:rPr lang="en-US" sz="1200" kern="1200" dirty="0" smtClean="0">
                          <a:solidFill>
                            <a:schemeClr val="dk1"/>
                          </a:solidFill>
                          <a:latin typeface="+mn-lt"/>
                          <a:ea typeface="+mn-ea"/>
                          <a:cs typeface="+mn-cs"/>
                        </a:rPr>
                        <a:t>Develop a plan to communicate PCI changes and processes to stakeholders</a:t>
                      </a:r>
                    </a:p>
                    <a:p>
                      <a:pPr marL="117475" indent="-117475" algn="l" defTabSz="914400" rtl="0" eaLnBrk="1" latinLnBrk="0" hangingPunct="1">
                        <a:buFont typeface="Arial" pitchFamily="34" charset="0"/>
                        <a:buChar char="•"/>
                      </a:pPr>
                      <a:r>
                        <a:rPr lang="en-US" sz="1200" kern="1200" dirty="0" smtClean="0">
                          <a:solidFill>
                            <a:schemeClr val="dk1"/>
                          </a:solidFill>
                          <a:latin typeface="+mn-lt"/>
                          <a:ea typeface="+mn-ea"/>
                          <a:cs typeface="+mn-cs"/>
                        </a:rPr>
                        <a:t>Create a training</a:t>
                      </a:r>
                      <a:r>
                        <a:rPr lang="en-US" sz="1200" kern="1200" baseline="0" dirty="0" smtClean="0">
                          <a:solidFill>
                            <a:schemeClr val="dk1"/>
                          </a:solidFill>
                          <a:latin typeface="+mn-lt"/>
                          <a:ea typeface="+mn-ea"/>
                          <a:cs typeface="+mn-cs"/>
                        </a:rPr>
                        <a:t> and awareness guide for employees</a:t>
                      </a:r>
                      <a:endParaRPr lang="en-US" sz="1200" kern="1200" dirty="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7475" indent="-117475" algn="l" defTabSz="914400" rtl="0" eaLnBrk="1" latinLnBrk="0" hangingPunct="1">
                        <a:buFont typeface="Arial" pitchFamily="34" charset="0"/>
                        <a:buChar char="•"/>
                      </a:pPr>
                      <a:r>
                        <a:rPr lang="en-US" sz="1200" kern="1200" dirty="0" smtClean="0">
                          <a:solidFill>
                            <a:schemeClr val="dk1"/>
                          </a:solidFill>
                          <a:latin typeface="+mn-lt"/>
                          <a:ea typeface="+mn-ea"/>
                          <a:cs typeface="+mn-cs"/>
                        </a:rPr>
                        <a:t>CFO/Finance</a:t>
                      </a:r>
                      <a:r>
                        <a:rPr lang="en-US" sz="1200" kern="1200" baseline="0" dirty="0" smtClean="0">
                          <a:solidFill>
                            <a:schemeClr val="dk1"/>
                          </a:solidFill>
                          <a:latin typeface="+mn-lt"/>
                          <a:ea typeface="+mn-ea"/>
                          <a:cs typeface="+mn-cs"/>
                        </a:rPr>
                        <a:t> officers</a:t>
                      </a:r>
                    </a:p>
                    <a:p>
                      <a:pPr marL="117475" indent="-117475" algn="l" defTabSz="914400" rtl="0" eaLnBrk="1" latinLnBrk="0" hangingPunct="1">
                        <a:buFont typeface="Arial" pitchFamily="34" charset="0"/>
                        <a:buChar char="•"/>
                      </a:pPr>
                      <a:r>
                        <a:rPr lang="en-US" sz="1200" kern="1200" baseline="0" dirty="0" smtClean="0">
                          <a:solidFill>
                            <a:schemeClr val="dk1"/>
                          </a:solidFill>
                          <a:latin typeface="+mn-lt"/>
                          <a:ea typeface="+mn-ea"/>
                          <a:cs typeface="+mn-cs"/>
                        </a:rPr>
                        <a:t>CIO</a:t>
                      </a:r>
                      <a:r>
                        <a:rPr lang="en-US" sz="1200" kern="1200" baseline="0" dirty="0">
                          <a:solidFill>
                            <a:schemeClr val="dk1"/>
                          </a:solidFill>
                          <a:latin typeface="+mn-lt"/>
                          <a:ea typeface="+mn-ea"/>
                          <a:cs typeface="+mn-cs"/>
                        </a:rPr>
                        <a:t> </a:t>
                      </a:r>
                      <a:r>
                        <a:rPr lang="en-US" sz="1200" kern="1200" baseline="0" dirty="0" smtClean="0">
                          <a:solidFill>
                            <a:schemeClr val="dk1"/>
                          </a:solidFill>
                          <a:latin typeface="+mn-lt"/>
                          <a:ea typeface="+mn-ea"/>
                          <a:cs typeface="+mn-cs"/>
                        </a:rPr>
                        <a:t>(only to be aware of employee training, not the Communication Plan)</a:t>
                      </a:r>
                    </a:p>
                    <a:p>
                      <a:pPr marL="117475" indent="-117475" algn="l" defTabSz="914400" rtl="0" eaLnBrk="1" latinLnBrk="0" hangingPunct="1">
                        <a:buFont typeface="Arial" pitchFamily="34" charset="0"/>
                        <a:buChar char="•"/>
                      </a:pPr>
                      <a:r>
                        <a:rPr lang="en-US" sz="1200" kern="1200" baseline="0" dirty="0" smtClean="0">
                          <a:solidFill>
                            <a:schemeClr val="dk1"/>
                          </a:solidFill>
                          <a:latin typeface="+mn-lt"/>
                          <a:ea typeface="+mn-ea"/>
                          <a:cs typeface="+mn-cs"/>
                        </a:rPr>
                        <a:t>Security manager</a:t>
                      </a:r>
                    </a:p>
                    <a:p>
                      <a:pPr marL="117475" indent="-117475" algn="l" defTabSz="914400" rtl="0" eaLnBrk="1" latinLnBrk="0" hangingPunct="1">
                        <a:buFont typeface="Arial" pitchFamily="34" charset="0"/>
                        <a:buChar char="•"/>
                      </a:pPr>
                      <a:r>
                        <a:rPr lang="en-US" sz="1200" kern="1200" baseline="0" dirty="0" smtClean="0">
                          <a:solidFill>
                            <a:schemeClr val="dk1"/>
                          </a:solidFill>
                          <a:latin typeface="+mn-lt"/>
                          <a:ea typeface="+mn-ea"/>
                          <a:cs typeface="+mn-cs"/>
                        </a:rPr>
                        <a:t>IT manager</a:t>
                      </a:r>
                    </a:p>
                    <a:p>
                      <a:pPr marL="117475" indent="-117475" algn="l" defTabSz="914400" rtl="0" eaLnBrk="1" latinLnBrk="0" hangingPunct="1">
                        <a:buFont typeface="Arial" pitchFamily="34" charset="0"/>
                        <a:buChar char="•"/>
                      </a:pPr>
                      <a:r>
                        <a:rPr lang="en-US" sz="1200" kern="1200" baseline="0" dirty="0" smtClean="0">
                          <a:solidFill>
                            <a:schemeClr val="dk1"/>
                          </a:solidFill>
                          <a:latin typeface="+mn-lt"/>
                          <a:ea typeface="+mn-ea"/>
                          <a:cs typeface="+mn-cs"/>
                        </a:rPr>
                        <a:t>Other (manager of employees to be trained in new procedures, etc.)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dk1"/>
                          </a:solidFill>
                          <a:latin typeface="+mn-lt"/>
                          <a:ea typeface="+mn-ea"/>
                          <a:cs typeface="+mn-cs"/>
                        </a:rPr>
                        <a:t>PCI Simplification Action Plan</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dk1"/>
                          </a:solidFill>
                          <a:latin typeface="+mn-lt"/>
                          <a:ea typeface="+mn-ea"/>
                          <a:cs typeface="+mn-cs"/>
                        </a:rPr>
                        <a:t>Communication Plan</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dk1"/>
                          </a:solidFill>
                          <a:latin typeface="+mn-lt"/>
                          <a:ea typeface="+mn-ea"/>
                          <a:cs typeface="+mn-cs"/>
                        </a:rPr>
                        <a:t>Training</a:t>
                      </a:r>
                      <a:r>
                        <a:rPr lang="en-US" sz="1200" kern="1200" baseline="0" dirty="0" smtClean="0">
                          <a:solidFill>
                            <a:schemeClr val="dk1"/>
                          </a:solidFill>
                          <a:latin typeface="+mn-lt"/>
                          <a:ea typeface="+mn-ea"/>
                          <a:cs typeface="+mn-cs"/>
                        </a:rPr>
                        <a:t> and awareness resources</a:t>
                      </a:r>
                      <a:endParaRPr lang="en-US" sz="1200" kern="1200" dirty="0" smtClean="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cxnSp>
        <p:nvCxnSpPr>
          <p:cNvPr id="5" name="Straight Connector 4"/>
          <p:cNvCxnSpPr/>
          <p:nvPr/>
        </p:nvCxnSpPr>
        <p:spPr>
          <a:xfrm>
            <a:off x="287524" y="4509120"/>
            <a:ext cx="1476164"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0" y="6422955"/>
            <a:ext cx="9144000" cy="437555"/>
            <a:chOff x="0" y="6422955"/>
            <a:chExt cx="9144000" cy="437555"/>
          </a:xfrm>
        </p:grpSpPr>
        <p:pic>
          <p:nvPicPr>
            <p:cNvPr id="7"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8" name="Picture 7"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3" cstate="print"/>
          <a:srcRect/>
          <a:stretch>
            <a:fillRect/>
          </a:stretch>
        </p:blipFill>
        <p:spPr bwMode="auto">
          <a:xfrm>
            <a:off x="-8934" y="1006035"/>
            <a:ext cx="8865410" cy="1774893"/>
          </a:xfrm>
          <a:prstGeom prst="rect">
            <a:avLst/>
          </a:prstGeom>
          <a:noFill/>
          <a:ln w="9525">
            <a:noFill/>
            <a:miter lim="800000"/>
            <a:headEnd/>
            <a:tailEnd/>
          </a:ln>
        </p:spPr>
      </p:pic>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11" name="Chevron 10"/>
          <p:cNvSpPr/>
          <p:nvPr/>
        </p:nvSpPr>
        <p:spPr>
          <a:xfrm>
            <a:off x="621443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14" name="Text Placeholder 13"/>
          <p:cNvSpPr>
            <a:spLocks noGrp="1"/>
          </p:cNvSpPr>
          <p:nvPr>
            <p:ph type="body" sz="quarter" idx="15"/>
          </p:nvPr>
        </p:nvSpPr>
        <p:spPr/>
        <p:txBody>
          <a:bodyPr/>
          <a:lstStyle/>
          <a:p>
            <a:r>
              <a:rPr lang="en-CA" dirty="0" smtClean="0"/>
              <a:t>Module 1: </a:t>
            </a:r>
            <a:r>
              <a:rPr lang="en-US" dirty="0" smtClean="0"/>
              <a:t>Evaluate Current State and Gap Analysis</a:t>
            </a:r>
          </a:p>
          <a:p>
            <a:endParaRPr lang="en-CA" dirty="0"/>
          </a:p>
        </p:txBody>
      </p:sp>
      <p:sp>
        <p:nvSpPr>
          <p:cNvPr id="16" name="Text Placeholder 15"/>
          <p:cNvSpPr>
            <a:spLocks noGrp="1"/>
          </p:cNvSpPr>
          <p:nvPr>
            <p:ph type="body" sz="quarter" idx="18"/>
          </p:nvPr>
        </p:nvSpPr>
        <p:spPr/>
        <p:txBody>
          <a:bodyPr/>
          <a:lstStyle/>
          <a:p>
            <a:r>
              <a:rPr lang="en-CA" dirty="0"/>
              <a:t>Module 1: Evaluate Current State </a:t>
            </a:r>
            <a:r>
              <a:rPr lang="en-CA" dirty="0" smtClean="0"/>
              <a:t>and </a:t>
            </a:r>
            <a:r>
              <a:rPr lang="en-CA" dirty="0"/>
              <a:t>Gap Analysis</a:t>
            </a:r>
          </a:p>
          <a:p>
            <a:r>
              <a:rPr lang="en-CA" dirty="0"/>
              <a:t>Evaluate Your Current State</a:t>
            </a:r>
          </a:p>
          <a:p>
            <a:r>
              <a:rPr lang="en-CA" dirty="0"/>
              <a:t>12 PCI Core Requirements</a:t>
            </a:r>
          </a:p>
          <a:p>
            <a:r>
              <a:rPr lang="en-CA" dirty="0"/>
              <a:t>Module 2: Determine Simplification Strategy </a:t>
            </a:r>
            <a:r>
              <a:rPr lang="en-CA" dirty="0" smtClean="0"/>
              <a:t>and </a:t>
            </a:r>
            <a:r>
              <a:rPr lang="en-CA" dirty="0"/>
              <a:t>Communication Plan</a:t>
            </a:r>
          </a:p>
          <a:p>
            <a:r>
              <a:rPr lang="en-CA" dirty="0"/>
              <a:t>Appendix</a:t>
            </a:r>
          </a:p>
        </p:txBody>
      </p:sp>
      <p:sp>
        <p:nvSpPr>
          <p:cNvPr id="21" name="Text Placeholder 20"/>
          <p:cNvSpPr>
            <a:spLocks noGrp="1"/>
          </p:cNvSpPr>
          <p:nvPr>
            <p:ph type="body" sz="quarter" idx="21"/>
          </p:nvPr>
        </p:nvSpPr>
        <p:spPr/>
        <p:txBody>
          <a:bodyPr/>
          <a:lstStyle/>
          <a:p>
            <a:r>
              <a:rPr lang="en-CA" dirty="0" smtClean="0"/>
              <a:t>Set and validate your goals for PCI compliance</a:t>
            </a:r>
          </a:p>
          <a:p>
            <a:r>
              <a:rPr lang="en-CA" dirty="0" smtClean="0"/>
              <a:t>Understand what’s at stake if you remain not compliant</a:t>
            </a:r>
          </a:p>
          <a:p>
            <a:r>
              <a:rPr lang="en-CA" dirty="0" smtClean="0"/>
              <a:t>Evaluate your current state</a:t>
            </a:r>
          </a:p>
          <a:p>
            <a:endParaRPr lang="en-CA" dirty="0" smtClean="0"/>
          </a:p>
          <a:p>
            <a:endParaRPr lang="en-CA" dirty="0"/>
          </a:p>
        </p:txBody>
      </p:sp>
      <p:cxnSp>
        <p:nvCxnSpPr>
          <p:cNvPr id="8" name="Straight Connector 7"/>
          <p:cNvCxnSpPr/>
          <p:nvPr/>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a:xfrm>
            <a:off x="0" y="6422955"/>
            <a:ext cx="9144000" cy="437555"/>
            <a:chOff x="0" y="6422955"/>
            <a:chExt cx="9144000" cy="437555"/>
          </a:xfrm>
        </p:grpSpPr>
        <p:pic>
          <p:nvPicPr>
            <p:cNvPr id="10"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25"/>
  <p:tag name="ISPRING_RESOURCE_PATHS_HASH_2" val="fdd1784bb826203074a06ce5b97f2b489bcff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93xiWVF5MkG3eEGV4P5E1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4XctzCOMoEO_MkaMe4FWL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P_.wg.rf7EWsRddHmHv_Y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pAE0zlv7H0mW1HXl.0c55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UsAp5rKZvUGRQnlmPadg7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lL4ZkYNdtkqfewjX6in1x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r1wOlgI4RkK5kTiI01f6M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wuDmfEqsbU.UKLRzIPSap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p0NmxujKwEG9_lqMyFR6x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t6m9ae9GekqT3XtIP9Zb2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LjL1p8c8yUavd4Dvm7YZk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0ukY5eeItUGN6JgeJl5._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2uj1Qni2_EmsPwzXOtGTe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z3CepDjgv0SVTSe8C4Tlf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IUcZcFOK4060oeBMo5W4T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byeJ0PJtI06TiCVrY9pxF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HqivDQyH3kiyB0X8RhZhJ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2DCwByoBBkyfdSZrGrcJv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2fGwxbetRkW2yukOKxE1Y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a9aecQ2Q3UOkyF05RA3npw"/>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1586</Words>
  <Application>Microsoft Office PowerPoint</Application>
  <PresentationFormat>On-screen Show (4:3)</PresentationFormat>
  <Paragraphs>260</Paragraphs>
  <Slides>13</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0" baseType="lpstr">
      <vt:lpstr>Arial</vt:lpstr>
      <vt:lpstr>Calibri</vt:lpstr>
      <vt:lpstr>Georgia</vt:lpstr>
      <vt:lpstr>Helvetica</vt:lpstr>
      <vt:lpstr>Wingdings</vt:lpstr>
      <vt:lpstr>Office Theme</vt:lpstr>
      <vt:lpstr>think-cell Slide</vt:lpstr>
      <vt:lpstr>PowerPoint Presentation</vt:lpstr>
      <vt:lpstr>Introduction</vt:lpstr>
      <vt:lpstr>Do not delay PCI compliance any longer</vt:lpstr>
      <vt:lpstr>Critical POV and detailed project outline (TOC)/goals, objectives, measurements</vt:lpstr>
      <vt:lpstr>Boxogram – Simplify PCI</vt:lpstr>
      <vt:lpstr>Project Pre-work</vt:lpstr>
      <vt:lpstr>Two-Day Summary – PCI Simplification Action Plan</vt:lpstr>
      <vt:lpstr>Two-Day Summary – PCI Simplification Action Plan</vt:lpstr>
      <vt:lpstr>PowerPoint Presentation</vt:lpstr>
      <vt:lpstr>Simplify PCI – Evaluate Current State and Gap Analysis  (Module 1)</vt:lpstr>
      <vt:lpstr>Module 1: Evaluate Current State and Gap Analysis </vt:lpstr>
      <vt:lpstr>Info-Tech Research Group Helps IT Professionals To:</vt:lpstr>
      <vt:lpstr>Marketing Link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2014-01-04T01:08:58Z</dcterms:created>
  <dcterms:modified xsi:type="dcterms:W3CDTF">2014-01-06T17:06:32Z</dcterms:modified>
  <cp:contentStatus/>
</cp:coreProperties>
</file>