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60" r:id="rId5"/>
    <p:sldId id="399" r:id="rId6"/>
    <p:sldId id="261" r:id="rId7"/>
    <p:sldId id="271" r:id="rId8"/>
    <p:sldId id="273" r:id="rId9"/>
    <p:sldId id="395" r:id="rId10"/>
    <p:sldId id="397" r:id="rId11"/>
    <p:sldId id="398" r:id="rId12"/>
    <p:sldId id="400" r:id="rId13"/>
  </p:sldIdLst>
  <p:sldSz cx="9144000" cy="6858000" type="screen4x3"/>
  <p:notesSz cx="6950075" cy="9236075"/>
  <p:embeddedFontLst>
    <p:embeddedFont>
      <p:font typeface="Helvetica" panose="020B060402020202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F54"/>
    <a:srgbClr val="C77709"/>
    <a:srgbClr val="D9D9D9"/>
    <a:srgbClr val="F2F2F2"/>
    <a:srgbClr val="7FAC85"/>
    <a:srgbClr val="D3D150"/>
    <a:srgbClr val="333333"/>
    <a:srgbClr val="000000"/>
    <a:srgbClr val="D17D08"/>
    <a:srgbClr val="C8D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Objects="1">
      <p:cViewPr varScale="1">
        <p:scale>
          <a:sx n="97" d="100"/>
          <a:sy n="97" d="100"/>
        </p:scale>
        <p:origin x="1824" y="90"/>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6042"/>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0.30000000000000016</c:v>
                </c:pt>
                <c:pt idx="1">
                  <c:v>0.30000000000000016</c:v>
                </c:pt>
                <c:pt idx="2">
                  <c:v>0.15000000000000008</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0.30000000000000016</c:v>
                </c:pt>
                <c:pt idx="1">
                  <c:v>0.2</c:v>
                </c:pt>
                <c:pt idx="2">
                  <c:v>0.2</c:v>
                </c:pt>
                <c:pt idx="3">
                  <c:v>0.30000000000000016</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BEE28-31F4-48FD-82C6-A0BD0326809E}" type="doc">
      <dgm:prSet loTypeId="urn:microsoft.com/office/officeart/2005/8/layout/chevron1" loCatId="process" qsTypeId="urn:microsoft.com/office/officeart/2005/8/quickstyle/simple1" qsCatId="simple" csTypeId="urn:microsoft.com/office/officeart/2005/8/colors/accent1_2" csCatId="accent1" phldr="1"/>
      <dgm:spPr/>
    </dgm:pt>
    <dgm:pt modelId="{76E2DF40-DD00-48B9-B590-560F75E44C5B}">
      <dgm:prSet phldrT="[Text]" custT="1"/>
      <dgm:spPr/>
      <dgm:t>
        <a:bodyPr/>
        <a:lstStyle/>
        <a:p>
          <a:r>
            <a:rPr lang="en-CA" sz="1600" dirty="0" smtClean="0"/>
            <a:t>Extract from Sources</a:t>
          </a:r>
          <a:endParaRPr lang="en-CA" sz="1600" dirty="0"/>
        </a:p>
      </dgm:t>
    </dgm:pt>
    <dgm:pt modelId="{FC03B824-E1E1-417F-8B4A-476E37C4D2DE}" type="parTrans" cxnId="{910DC5BD-2A81-484D-A7E2-EC7DF3A1F422}">
      <dgm:prSet/>
      <dgm:spPr/>
      <dgm:t>
        <a:bodyPr/>
        <a:lstStyle/>
        <a:p>
          <a:endParaRPr lang="en-CA" sz="1400"/>
        </a:p>
      </dgm:t>
    </dgm:pt>
    <dgm:pt modelId="{2BAC2FFF-EC5C-409B-AE65-64976C402F6A}" type="sibTrans" cxnId="{910DC5BD-2A81-484D-A7E2-EC7DF3A1F422}">
      <dgm:prSet/>
      <dgm:spPr/>
      <dgm:t>
        <a:bodyPr/>
        <a:lstStyle/>
        <a:p>
          <a:endParaRPr lang="en-CA" sz="1400"/>
        </a:p>
      </dgm:t>
    </dgm:pt>
    <dgm:pt modelId="{22930657-199A-47E5-8E80-022C8B7F8203}">
      <dgm:prSet phldrT="[Text]" custT="1"/>
      <dgm:spPr/>
      <dgm:t>
        <a:bodyPr/>
        <a:lstStyle/>
        <a:p>
          <a:r>
            <a:rPr lang="en-CA" sz="1600" dirty="0" smtClean="0"/>
            <a:t>Target</a:t>
          </a:r>
          <a:endParaRPr lang="en-CA" sz="1600" dirty="0"/>
        </a:p>
      </dgm:t>
    </dgm:pt>
    <dgm:pt modelId="{6180CBA4-4C1F-4330-A9E8-24E46F130D7F}" type="parTrans" cxnId="{4FE2F161-5022-4F1E-81E6-0EBCAF57FAB4}">
      <dgm:prSet/>
      <dgm:spPr/>
      <dgm:t>
        <a:bodyPr/>
        <a:lstStyle/>
        <a:p>
          <a:endParaRPr lang="en-CA" sz="1400"/>
        </a:p>
      </dgm:t>
    </dgm:pt>
    <dgm:pt modelId="{AB93C551-AB60-4C36-97E8-87C365089FCF}" type="sibTrans" cxnId="{4FE2F161-5022-4F1E-81E6-0EBCAF57FAB4}">
      <dgm:prSet/>
      <dgm:spPr/>
      <dgm:t>
        <a:bodyPr/>
        <a:lstStyle/>
        <a:p>
          <a:endParaRPr lang="en-CA" sz="1400"/>
        </a:p>
      </dgm:t>
    </dgm:pt>
    <dgm:pt modelId="{D5C0E502-8C7F-4ADD-BCEF-ABF7781D1F1D}">
      <dgm:prSet phldrT="[Text]" custT="1"/>
      <dgm:spPr/>
      <dgm:t>
        <a:bodyPr/>
        <a:lstStyle/>
        <a:p>
          <a:r>
            <a:rPr lang="en-CA" sz="1600" dirty="0" smtClean="0"/>
            <a:t>Transform Data</a:t>
          </a:r>
          <a:endParaRPr lang="en-CA" sz="1600" dirty="0"/>
        </a:p>
      </dgm:t>
    </dgm:pt>
    <dgm:pt modelId="{06CA9E2A-5F0D-4E1E-A950-D5F2D94D8DF3}" type="parTrans" cxnId="{D4471C6B-4420-40EA-B2FE-1720682ECE44}">
      <dgm:prSet/>
      <dgm:spPr/>
      <dgm:t>
        <a:bodyPr/>
        <a:lstStyle/>
        <a:p>
          <a:endParaRPr lang="en-CA" sz="1400"/>
        </a:p>
      </dgm:t>
    </dgm:pt>
    <dgm:pt modelId="{EDC97676-7C9F-45E1-8121-608269394F51}" type="sibTrans" cxnId="{D4471C6B-4420-40EA-B2FE-1720682ECE44}">
      <dgm:prSet/>
      <dgm:spPr/>
      <dgm:t>
        <a:bodyPr/>
        <a:lstStyle/>
        <a:p>
          <a:endParaRPr lang="en-CA" sz="1400"/>
        </a:p>
      </dgm:t>
    </dgm:pt>
    <dgm:pt modelId="{93FE4E91-D5BD-4928-A296-F045FDA8C3FA}" type="pres">
      <dgm:prSet presAssocID="{6D8BEE28-31F4-48FD-82C6-A0BD0326809E}" presName="Name0" presStyleCnt="0">
        <dgm:presLayoutVars>
          <dgm:dir/>
          <dgm:animLvl val="lvl"/>
          <dgm:resizeHandles val="exact"/>
        </dgm:presLayoutVars>
      </dgm:prSet>
      <dgm:spPr/>
    </dgm:pt>
    <dgm:pt modelId="{0B6749F3-F12C-40E3-9271-F2FD59C49757}" type="pres">
      <dgm:prSet presAssocID="{76E2DF40-DD00-48B9-B590-560F75E44C5B}" presName="parTxOnly" presStyleLbl="node1" presStyleIdx="0" presStyleCnt="3" custLinFactNeighborY="9239">
        <dgm:presLayoutVars>
          <dgm:chMax val="0"/>
          <dgm:chPref val="0"/>
          <dgm:bulletEnabled val="1"/>
        </dgm:presLayoutVars>
      </dgm:prSet>
      <dgm:spPr/>
      <dgm:t>
        <a:bodyPr/>
        <a:lstStyle/>
        <a:p>
          <a:endParaRPr lang="en-CA"/>
        </a:p>
      </dgm:t>
    </dgm:pt>
    <dgm:pt modelId="{6E7709D9-DCE7-4DAB-846D-AA455958D187}" type="pres">
      <dgm:prSet presAssocID="{2BAC2FFF-EC5C-409B-AE65-64976C402F6A}" presName="parTxOnlySpace" presStyleCnt="0"/>
      <dgm:spPr/>
    </dgm:pt>
    <dgm:pt modelId="{AE2A6A6B-D6D0-466A-B894-A0A87F7EFC20}" type="pres">
      <dgm:prSet presAssocID="{D5C0E502-8C7F-4ADD-BCEF-ABF7781D1F1D}" presName="parTxOnly" presStyleLbl="node1" presStyleIdx="1" presStyleCnt="3">
        <dgm:presLayoutVars>
          <dgm:chMax val="0"/>
          <dgm:chPref val="0"/>
          <dgm:bulletEnabled val="1"/>
        </dgm:presLayoutVars>
      </dgm:prSet>
      <dgm:spPr/>
      <dgm:t>
        <a:bodyPr/>
        <a:lstStyle/>
        <a:p>
          <a:endParaRPr lang="en-CA"/>
        </a:p>
      </dgm:t>
    </dgm:pt>
    <dgm:pt modelId="{30F4F10D-F912-4A56-B6EA-0566D39C8C89}" type="pres">
      <dgm:prSet presAssocID="{EDC97676-7C9F-45E1-8121-608269394F51}" presName="parTxOnlySpace" presStyleCnt="0"/>
      <dgm:spPr/>
    </dgm:pt>
    <dgm:pt modelId="{AAB93CD5-4D29-48F6-B1C6-499F26C86FAD}" type="pres">
      <dgm:prSet presAssocID="{22930657-199A-47E5-8E80-022C8B7F8203}" presName="parTxOnly" presStyleLbl="node1" presStyleIdx="2" presStyleCnt="3" custLinFactNeighborY="10874">
        <dgm:presLayoutVars>
          <dgm:chMax val="0"/>
          <dgm:chPref val="0"/>
          <dgm:bulletEnabled val="1"/>
        </dgm:presLayoutVars>
      </dgm:prSet>
      <dgm:spPr/>
      <dgm:t>
        <a:bodyPr/>
        <a:lstStyle/>
        <a:p>
          <a:endParaRPr lang="en-CA"/>
        </a:p>
      </dgm:t>
    </dgm:pt>
  </dgm:ptLst>
  <dgm:cxnLst>
    <dgm:cxn modelId="{B494642C-0491-43C4-ACE1-6F4931EB7221}" type="presOf" srcId="{76E2DF40-DD00-48B9-B590-560F75E44C5B}" destId="{0B6749F3-F12C-40E3-9271-F2FD59C49757}" srcOrd="0" destOrd="0" presId="urn:microsoft.com/office/officeart/2005/8/layout/chevron1"/>
    <dgm:cxn modelId="{4FE2F161-5022-4F1E-81E6-0EBCAF57FAB4}" srcId="{6D8BEE28-31F4-48FD-82C6-A0BD0326809E}" destId="{22930657-199A-47E5-8E80-022C8B7F8203}" srcOrd="2" destOrd="0" parTransId="{6180CBA4-4C1F-4330-A9E8-24E46F130D7F}" sibTransId="{AB93C551-AB60-4C36-97E8-87C365089FCF}"/>
    <dgm:cxn modelId="{283C05E2-DA8A-434D-8F72-060255E3B34D}" type="presOf" srcId="{6D8BEE28-31F4-48FD-82C6-A0BD0326809E}" destId="{93FE4E91-D5BD-4928-A296-F045FDA8C3FA}" srcOrd="0" destOrd="0" presId="urn:microsoft.com/office/officeart/2005/8/layout/chevron1"/>
    <dgm:cxn modelId="{9C69DCCD-E334-4D0E-852B-5C0C48578FC8}" type="presOf" srcId="{22930657-199A-47E5-8E80-022C8B7F8203}" destId="{AAB93CD5-4D29-48F6-B1C6-499F26C86FAD}" srcOrd="0" destOrd="0" presId="urn:microsoft.com/office/officeart/2005/8/layout/chevron1"/>
    <dgm:cxn modelId="{D4471C6B-4420-40EA-B2FE-1720682ECE44}" srcId="{6D8BEE28-31F4-48FD-82C6-A0BD0326809E}" destId="{D5C0E502-8C7F-4ADD-BCEF-ABF7781D1F1D}" srcOrd="1" destOrd="0" parTransId="{06CA9E2A-5F0D-4E1E-A950-D5F2D94D8DF3}" sibTransId="{EDC97676-7C9F-45E1-8121-608269394F51}"/>
    <dgm:cxn modelId="{9182FC71-CE1C-4C64-8A88-A5A8737BF097}" type="presOf" srcId="{D5C0E502-8C7F-4ADD-BCEF-ABF7781D1F1D}" destId="{AE2A6A6B-D6D0-466A-B894-A0A87F7EFC20}" srcOrd="0" destOrd="0" presId="urn:microsoft.com/office/officeart/2005/8/layout/chevron1"/>
    <dgm:cxn modelId="{910DC5BD-2A81-484D-A7E2-EC7DF3A1F422}" srcId="{6D8BEE28-31F4-48FD-82C6-A0BD0326809E}" destId="{76E2DF40-DD00-48B9-B590-560F75E44C5B}" srcOrd="0" destOrd="0" parTransId="{FC03B824-E1E1-417F-8B4A-476E37C4D2DE}" sibTransId="{2BAC2FFF-EC5C-409B-AE65-64976C402F6A}"/>
    <dgm:cxn modelId="{D0F6A30D-F4E9-4574-B33A-5EE9BE379EEB}" type="presParOf" srcId="{93FE4E91-D5BD-4928-A296-F045FDA8C3FA}" destId="{0B6749F3-F12C-40E3-9271-F2FD59C49757}" srcOrd="0" destOrd="0" presId="urn:microsoft.com/office/officeart/2005/8/layout/chevron1"/>
    <dgm:cxn modelId="{97773091-CCF5-45EF-ADE6-0470A713DF2D}" type="presParOf" srcId="{93FE4E91-D5BD-4928-A296-F045FDA8C3FA}" destId="{6E7709D9-DCE7-4DAB-846D-AA455958D187}" srcOrd="1" destOrd="0" presId="urn:microsoft.com/office/officeart/2005/8/layout/chevron1"/>
    <dgm:cxn modelId="{A3FE9230-8A2A-467D-82DA-C71ADCABC232}" type="presParOf" srcId="{93FE4E91-D5BD-4928-A296-F045FDA8C3FA}" destId="{AE2A6A6B-D6D0-466A-B894-A0A87F7EFC20}" srcOrd="2" destOrd="0" presId="urn:microsoft.com/office/officeart/2005/8/layout/chevron1"/>
    <dgm:cxn modelId="{EA45F933-DE59-4403-9C5C-F1C3EF18C5A6}" type="presParOf" srcId="{93FE4E91-D5BD-4928-A296-F045FDA8C3FA}" destId="{30F4F10D-F912-4A56-B6EA-0566D39C8C89}" srcOrd="3" destOrd="0" presId="urn:microsoft.com/office/officeart/2005/8/layout/chevron1"/>
    <dgm:cxn modelId="{32EABEF7-BC0B-4863-B30C-E5F044BC3D63}" type="presParOf" srcId="{93FE4E91-D5BD-4928-A296-F045FDA8C3FA}" destId="{AAB93CD5-4D29-48F6-B1C6-499F26C86FAD}"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10/18/16</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98301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37644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406194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85472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692000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1997-2016</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2343003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297180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 </a:t>
            </a:r>
            <a:r>
              <a:rPr lang="en-CA" sz="1000" dirty="0" smtClean="0">
                <a:solidFill>
                  <a:schemeClr val="bg1"/>
                </a:solidFill>
              </a:rPr>
              <a:t>Data</a:t>
            </a:r>
            <a:r>
              <a:rPr lang="en-CA" sz="1000" baseline="0" dirty="0" smtClean="0">
                <a:solidFill>
                  <a:schemeClr val="bg1"/>
                </a:solidFill>
              </a:rPr>
              <a:t> Integration Tools</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8" r:id="rId2"/>
    <p:sldLayoutId id="2147483695" r:id="rId3"/>
    <p:sldLayoutId id="2147483698" r:id="rId4"/>
    <p:sldLayoutId id="2147483680" r:id="rId5"/>
    <p:sldLayoutId id="2147483697" r:id="rId6"/>
    <p:sldLayoutId id="2147483696" r:id="rId7"/>
    <p:sldLayoutId id="2147483715"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ss/vendor-landscape-data-integration-tool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8.emf"/><Relationship Id="rId2" Type="http://schemas.openxmlformats.org/officeDocument/2006/relationships/tags" Target="../tags/tag72.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hyperlink" Target="https://www.infotech.com/research/ss/vendor-landscape-data-integration-tools?utm_source=SS_Sample&amp;utm_medium=Collateral&amp;utm_campaign=Collatera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74.xml"/><Relationship Id="rId7" Type="http://schemas.openxmlformats.org/officeDocument/2006/relationships/image" Target="../media/image8.emf"/><Relationship Id="rId12" Type="http://schemas.openxmlformats.org/officeDocument/2006/relationships/image" Target="../media/image5.png"/><Relationship Id="rId2" Type="http://schemas.openxmlformats.org/officeDocument/2006/relationships/tags" Target="../tags/tag73.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4.png"/><Relationship Id="rId5" Type="http://schemas.openxmlformats.org/officeDocument/2006/relationships/notesSlide" Target="../notesSlides/notesSlide11.xml"/><Relationship Id="rId10" Type="http://schemas.openxmlformats.org/officeDocument/2006/relationships/hyperlink" Target="https://www.infotech.com/research/ss/vendor-landscape-data-integration-tools?utm_source=SS_Sample&amp;utm_medium=Collateral&amp;utm_campaign=Collateral" TargetMode="External"/><Relationship Id="rId4" Type="http://schemas.openxmlformats.org/officeDocument/2006/relationships/slideLayout" Target="../slideLayouts/slideLayout3.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vendor-landscape-data-integration-tools?utm_source=SS_Sample&amp;utm_medium=Collateral&amp;utm_campaign=Collateral" TargetMode="External"/><Relationship Id="rId7" Type="http://schemas.openxmlformats.org/officeDocument/2006/relationships/image" Target="../media/image5.png"/><Relationship Id="rId2" Type="http://schemas.openxmlformats.org/officeDocument/2006/relationships/hyperlink" Target="http://www.infotech.com/"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www.infotech.com/research/ss/vendor-landscape-data-integration-tool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hyperlink" Target="https://www.infotech.com/research/ss/vendor-landscape-data-integration-tools?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www.infotech.com/research/ss/vendor-landscape-data-integration-tools?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tdwi.org/Articles/2013/01/08/Self-Service-Data-Integration.aspx?Page=1" TargetMode="External"/><Relationship Id="rId3" Type="http://schemas.openxmlformats.org/officeDocument/2006/relationships/slideLayout" Target="../slideLayouts/slideLayout2.xml"/><Relationship Id="rId7" Type="http://schemas.openxmlformats.org/officeDocument/2006/relationships/hyperlink" Target="http://www.techpageone.co.uk/technology-uk-en/five-prominent-trends-cloud-data-integration-2016/" TargetMode="Externa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6.emf"/><Relationship Id="rId11" Type="http://schemas.openxmlformats.org/officeDocument/2006/relationships/image" Target="../media/image5.png"/><Relationship Id="rId5" Type="http://schemas.openxmlformats.org/officeDocument/2006/relationships/oleObject" Target="../embeddings/oleObject3.bin"/><Relationship Id="rId10" Type="http://schemas.openxmlformats.org/officeDocument/2006/relationships/image" Target="../media/image4.png"/><Relationship Id="rId4" Type="http://schemas.openxmlformats.org/officeDocument/2006/relationships/notesSlide" Target="../notesSlides/notesSlide5.xml"/><Relationship Id="rId9" Type="http://schemas.openxmlformats.org/officeDocument/2006/relationships/hyperlink" Target="https://www.infotech.com/research/ss/vendor-landscape-data-integration-tools?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6.emf"/><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oleObject" Target="../embeddings/oleObject4.bin"/><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hyperlink" Target="https://www.infotech.com/research/ss/vendor-landscape-data-integration-tools?utm_source=SS_Sample&amp;utm_medium=Collateral&amp;utm_campaign=Collateral" TargetMode="External"/><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6.xml"/><Relationship Id="rId32" Type="http://schemas.openxmlformats.org/officeDocument/2006/relationships/chart" Target="../charts/chart3.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7.xml"/><Relationship Id="rId28" Type="http://schemas.openxmlformats.org/officeDocument/2006/relationships/chart" Target="../charts/chart2.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5.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chart" Target="../charts/chart1.xml"/><Relationship Id="rId30"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hyperlink" Target="https://www.infotech.com/research/ss/vendor-landscape-data-integration-tools?utm_source=SS_Sample&amp;utm_medium=Collateral&amp;utm_campaign=Collateral" TargetMode="External"/><Relationship Id="rId2" Type="http://schemas.openxmlformats.org/officeDocument/2006/relationships/tags" Target="../tags/tag35.xml"/><Relationship Id="rId16" Type="http://schemas.openxmlformats.org/officeDocument/2006/relationships/image" Target="../media/image7.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notesSlide" Target="../notesSlides/notesSlide7.xml"/><Relationship Id="rId10" Type="http://schemas.openxmlformats.org/officeDocument/2006/relationships/tags" Target="../tags/tag43.xml"/><Relationship Id="rId19" Type="http://schemas.openxmlformats.org/officeDocument/2006/relationships/image" Target="../media/image5.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notesSlide" Target="../notesSlides/notesSlide8.xml"/><Relationship Id="rId3" Type="http://schemas.openxmlformats.org/officeDocument/2006/relationships/tags" Target="../tags/tag49.xml"/><Relationship Id="rId21" Type="http://schemas.openxmlformats.org/officeDocument/2006/relationships/tags" Target="../tags/tag67.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slideLayout" Target="../slideLayouts/slideLayout3.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image" Target="../media/image5.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image" Target="../media/image4.png"/><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hyperlink" Target="https://www.infotech.com/research/ss/vendor-landscape-data-integration-tools?utm_source=SS_Sample&amp;utm_medium=Collateral&amp;utm_campaign=Collateral" TargetMode="Externa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diagramData" Target="../diagrams/data1.xml"/><Relationship Id="rId12" Type="http://schemas.openxmlformats.org/officeDocument/2006/relationships/image" Target="../media/image9.wmf"/><Relationship Id="rId2" Type="http://schemas.openxmlformats.org/officeDocument/2006/relationships/tags" Target="../tags/tag71.xml"/><Relationship Id="rId16" Type="http://schemas.openxmlformats.org/officeDocument/2006/relationships/image" Target="../media/image5.png"/><Relationship Id="rId1" Type="http://schemas.openxmlformats.org/officeDocument/2006/relationships/vmlDrawing" Target="../drawings/vmlDrawing5.vml"/><Relationship Id="rId6" Type="http://schemas.openxmlformats.org/officeDocument/2006/relationships/image" Target="../media/image8.emf"/><Relationship Id="rId11" Type="http://schemas.microsoft.com/office/2007/relationships/diagramDrawing" Target="../diagrams/drawing1.xml"/><Relationship Id="rId5" Type="http://schemas.openxmlformats.org/officeDocument/2006/relationships/oleObject" Target="../embeddings/oleObject5.bin"/><Relationship Id="rId1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notesSlide" Target="../notesSlides/notesSlide9.xml"/><Relationship Id="rId9" Type="http://schemas.openxmlformats.org/officeDocument/2006/relationships/diagramQuickStyle" Target="../diagrams/quickStyle1.xml"/><Relationship Id="rId14" Type="http://schemas.openxmlformats.org/officeDocument/2006/relationships/hyperlink" Target="https://www.infotech.com/research/ss/vendor-landscape-data-integration-tools?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Data Integration Tools</a:t>
            </a:r>
            <a:endParaRPr lang="en-US" dirty="0" smtClean="0">
              <a:solidFill>
                <a:srgbClr val="FF0000"/>
              </a:solidFill>
            </a:endParaRPr>
          </a:p>
        </p:txBody>
      </p:sp>
      <p:sp>
        <p:nvSpPr>
          <p:cNvPr id="8" name="Text Placeholder 7"/>
          <p:cNvSpPr>
            <a:spLocks noGrp="1"/>
          </p:cNvSpPr>
          <p:nvPr>
            <p:ph type="body" sz="quarter" idx="16"/>
          </p:nvPr>
        </p:nvSpPr>
        <p:spPr/>
        <p:txBody>
          <a:bodyPr/>
          <a:lstStyle/>
          <a:p>
            <a:r>
              <a:rPr lang="en-CA" dirty="0"/>
              <a:t>Stop hand coding data integrations; start treating data as the asset it is.</a:t>
            </a:r>
          </a:p>
        </p:txBody>
      </p:sp>
      <p:grpSp>
        <p:nvGrpSpPr>
          <p:cNvPr id="4" name="Group 3"/>
          <p:cNvGrpSpPr/>
          <p:nvPr/>
        </p:nvGrpSpPr>
        <p:grpSpPr>
          <a:xfrm>
            <a:off x="0" y="5402461"/>
            <a:ext cx="9144000" cy="1455539"/>
            <a:chOff x="0" y="5402461"/>
            <a:chExt cx="9144000" cy="1455539"/>
          </a:xfrm>
        </p:grpSpPr>
        <p:sp>
          <p:nvSpPr>
            <p:cNvPr id="5" name="Rectangle 4"/>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5">
            <a:clrChange>
              <a:clrFrom>
                <a:srgbClr val="FDFCFA"/>
              </a:clrFrom>
              <a:clrTo>
                <a:srgbClr val="FDFCFA">
                  <a:alpha val="0"/>
                </a:srgbClr>
              </a:clrTo>
            </a:clrChange>
          </a:blip>
          <a:stretch>
            <a:fillRect/>
          </a:stretch>
        </p:blipFill>
        <p:spPr>
          <a:xfrm>
            <a:off x="8096972" y="4028858"/>
            <a:ext cx="395652" cy="296739"/>
          </a:xfrm>
          <a:prstGeom prst="rect">
            <a:avLst/>
          </a:prstGeom>
        </p:spPr>
      </p:pic>
      <p:pic>
        <p:nvPicPr>
          <p:cNvPr id="56" name="Picture 55"/>
          <p:cNvPicPr>
            <a:picLocks noChangeAspect="1"/>
          </p:cNvPicPr>
          <p:nvPr/>
        </p:nvPicPr>
        <p:blipFill>
          <a:blip r:embed="rId5">
            <a:clrChange>
              <a:clrFrom>
                <a:srgbClr val="FDFCFA"/>
              </a:clrFrom>
              <a:clrTo>
                <a:srgbClr val="FDFCFA">
                  <a:alpha val="0"/>
                </a:srgbClr>
              </a:clrTo>
            </a:clrChange>
          </a:blip>
          <a:stretch>
            <a:fillRect/>
          </a:stretch>
        </p:blipFill>
        <p:spPr>
          <a:xfrm>
            <a:off x="7017126" y="4035137"/>
            <a:ext cx="395652" cy="296739"/>
          </a:xfrm>
          <a:prstGeom prst="rect">
            <a:avLst/>
          </a:prstGeom>
        </p:spPr>
      </p:pic>
      <p:graphicFrame>
        <p:nvGraphicFramePr>
          <p:cNvPr id="32" name="Table 5"/>
          <p:cNvGraphicFramePr>
            <a:graphicFrameLocks noGrp="1"/>
          </p:cNvGraphicFramePr>
          <p:nvPr>
            <p:extLst>
              <p:ext uri="{D42A27DB-BD31-4B8C-83A1-F6EECF244321}">
                <p14:modId xmlns:p14="http://schemas.microsoft.com/office/powerpoint/2010/main" val="1959658846"/>
              </p:ext>
            </p:extLst>
          </p:nvPr>
        </p:nvGraphicFramePr>
        <p:xfrm>
          <a:off x="459714" y="3649302"/>
          <a:ext cx="957606" cy="1197018"/>
        </p:xfrm>
        <a:graphic>
          <a:graphicData uri="http://schemas.openxmlformats.org/drawingml/2006/table">
            <a:tbl>
              <a:tblPr firstRow="1" bandRow="1">
                <a:tableStyleId>{5C22544A-7EE6-4342-B048-85BDC9FD1C3A}</a:tableStyleId>
              </a:tblPr>
              <a:tblGrid>
                <a:gridCol w="957606"/>
              </a:tblGrid>
              <a:tr h="376310">
                <a:tc>
                  <a:txBody>
                    <a:bodyPr/>
                    <a:lstStyle/>
                    <a:p>
                      <a:pPr algn="ctr"/>
                      <a:r>
                        <a:rPr lang="en-CA" sz="800" dirty="0" smtClean="0"/>
                        <a:t>Layer 1</a:t>
                      </a:r>
                    </a:p>
                    <a:p>
                      <a:pPr algn="ctr"/>
                      <a:r>
                        <a:rPr lang="en-CA" sz="800" dirty="0" smtClean="0"/>
                        <a:t>Applications</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0708">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10279"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Scenario 2: Cloud Integration</a:t>
            </a:r>
            <a:endParaRPr lang="en-CA" dirty="0"/>
          </a:p>
        </p:txBody>
      </p:sp>
      <p:sp>
        <p:nvSpPr>
          <p:cNvPr id="21" name="Rectangle 3"/>
          <p:cNvSpPr/>
          <p:nvPr/>
        </p:nvSpPr>
        <p:spPr>
          <a:xfrm>
            <a:off x="0" y="1097280"/>
            <a:ext cx="9144000" cy="679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lgn="ctr"/>
            <a:r>
              <a:rPr lang="en-CA" sz="1400" b="1" dirty="0" smtClean="0">
                <a:solidFill>
                  <a:schemeClr val="bg1"/>
                </a:solidFill>
              </a:rPr>
              <a:t>Connect to cloud data assets and APIs, and process the cloud data.</a:t>
            </a:r>
            <a:endParaRPr lang="en-CA" sz="1400" b="1" dirty="0">
              <a:solidFill>
                <a:schemeClr val="bg1"/>
              </a:solidFill>
            </a:endParaRPr>
          </a:p>
        </p:txBody>
      </p:sp>
      <p:sp>
        <p:nvSpPr>
          <p:cNvPr id="27" name="Rectangle 26"/>
          <p:cNvSpPr/>
          <p:nvPr/>
        </p:nvSpPr>
        <p:spPr>
          <a:xfrm>
            <a:off x="261708" y="3215882"/>
            <a:ext cx="4119566" cy="276999"/>
          </a:xfrm>
          <a:prstGeom prst="rect">
            <a:avLst/>
          </a:prstGeom>
        </p:spPr>
        <p:txBody>
          <a:bodyPr wrap="square">
            <a:spAutoFit/>
          </a:bodyPr>
          <a:lstStyle/>
          <a:p>
            <a:pPr algn="l"/>
            <a:r>
              <a:rPr lang="en-CA" sz="1200" b="1" dirty="0"/>
              <a:t>1. Integration of Cloud Applications </a:t>
            </a:r>
            <a:r>
              <a:rPr lang="en-CA" sz="1200" b="1" dirty="0" smtClean="0"/>
              <a:t>On-Premises</a:t>
            </a:r>
            <a:endParaRPr lang="en-CA" sz="1200" dirty="0"/>
          </a:p>
        </p:txBody>
      </p:sp>
      <p:graphicFrame>
        <p:nvGraphicFramePr>
          <p:cNvPr id="30" name="Table 8"/>
          <p:cNvGraphicFramePr>
            <a:graphicFrameLocks noGrp="1"/>
          </p:cNvGraphicFramePr>
          <p:nvPr>
            <p:extLst>
              <p:ext uri="{D42A27DB-BD31-4B8C-83A1-F6EECF244321}">
                <p14:modId xmlns:p14="http://schemas.microsoft.com/office/powerpoint/2010/main" val="1078168959"/>
              </p:ext>
            </p:extLst>
          </p:nvPr>
        </p:nvGraphicFramePr>
        <p:xfrm>
          <a:off x="351431" y="1877060"/>
          <a:ext cx="8447478" cy="853440"/>
        </p:xfrm>
        <a:graphic>
          <a:graphicData uri="http://schemas.openxmlformats.org/drawingml/2006/table">
            <a:tbl>
              <a:tblPr firstRow="1" bandRow="1">
                <a:tableStyleId>{5C22544A-7EE6-4342-B048-85BDC9FD1C3A}</a:tableStyleId>
              </a:tblPr>
              <a:tblGrid>
                <a:gridCol w="4223739"/>
                <a:gridCol w="4223739"/>
              </a:tblGrid>
              <a:tr h="239916">
                <a:tc gridSpan="2">
                  <a:txBody>
                    <a:bodyPr/>
                    <a:lstStyle/>
                    <a:p>
                      <a:pPr algn="ctr"/>
                      <a:r>
                        <a:rPr lang="en-CA" sz="1400" dirty="0" smtClean="0"/>
                        <a:t>Drivers</a:t>
                      </a:r>
                      <a:endParaRPr lang="en-CA" sz="1400" dirty="0"/>
                    </a:p>
                  </a:txBody>
                  <a:tcPr/>
                </a:tc>
                <a:tc hMerge="1">
                  <a:txBody>
                    <a:bodyPr/>
                    <a:lstStyle/>
                    <a:p>
                      <a:endParaRPr lang="en-CA" sz="1400" dirty="0"/>
                    </a:p>
                  </a:txBody>
                  <a:tcPr/>
                </a:tc>
              </a:tr>
              <a:tr h="215924">
                <a:tc>
                  <a:txBody>
                    <a:bodyPr/>
                    <a:lstStyle/>
                    <a:p>
                      <a:r>
                        <a:rPr lang="en-CA" sz="1200" dirty="0" smtClean="0"/>
                        <a:t>Cloud</a:t>
                      </a:r>
                      <a:r>
                        <a:rPr lang="en-CA" sz="1200" baseline="0" dirty="0" smtClean="0"/>
                        <a:t> applications (Salesforce, GoodData)</a:t>
                      </a:r>
                    </a:p>
                  </a:txBody>
                  <a:tcPr/>
                </a:tc>
                <a:tc>
                  <a:txBody>
                    <a:bodyPr/>
                    <a:lstStyle/>
                    <a:p>
                      <a:r>
                        <a:rPr lang="en-CA" sz="1200" dirty="0" smtClean="0"/>
                        <a:t>Private</a:t>
                      </a:r>
                      <a:r>
                        <a:rPr lang="en-CA" sz="1200" baseline="0" dirty="0" smtClean="0"/>
                        <a:t> cloud</a:t>
                      </a:r>
                      <a:endParaRPr lang="en-CA" sz="1200" dirty="0"/>
                    </a:p>
                  </a:txBody>
                  <a:tcPr/>
                </a:tc>
              </a:tr>
              <a:tr h="215924">
                <a:tc>
                  <a:txBody>
                    <a:bodyPr/>
                    <a:lstStyle/>
                    <a:p>
                      <a:r>
                        <a:rPr lang="en-CA" sz="1200" dirty="0" smtClean="0"/>
                        <a:t>Data is hosted on the cloud</a:t>
                      </a:r>
                      <a:endParaRPr lang="en-CA" sz="1200" dirty="0"/>
                    </a:p>
                  </a:txBody>
                  <a:tcPr/>
                </a:tc>
                <a:tc>
                  <a:txBody>
                    <a:bodyPr/>
                    <a:lstStyle/>
                    <a:p>
                      <a:r>
                        <a:rPr lang="en-CA" sz="1200" dirty="0" smtClean="0"/>
                        <a:t>Transfer</a:t>
                      </a:r>
                      <a:r>
                        <a:rPr lang="en-CA" sz="1200" baseline="0" dirty="0" smtClean="0"/>
                        <a:t> data to and from the cloud</a:t>
                      </a:r>
                      <a:endParaRPr lang="en-CA" sz="1200" dirty="0"/>
                    </a:p>
                  </a:txBody>
                  <a:tcPr/>
                </a:tc>
              </a:tr>
            </a:tbl>
          </a:graphicData>
        </a:graphic>
      </p:graphicFrame>
      <p:sp>
        <p:nvSpPr>
          <p:cNvPr id="3" name="Rectangle 2"/>
          <p:cNvSpPr/>
          <p:nvPr/>
        </p:nvSpPr>
        <p:spPr>
          <a:xfrm>
            <a:off x="338871" y="3518571"/>
            <a:ext cx="4141689" cy="1419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42"/>
          <p:cNvSpPr/>
          <p:nvPr/>
        </p:nvSpPr>
        <p:spPr>
          <a:xfrm>
            <a:off x="4551288" y="3221433"/>
            <a:ext cx="4360264" cy="276999"/>
          </a:xfrm>
          <a:prstGeom prst="rect">
            <a:avLst/>
          </a:prstGeom>
        </p:spPr>
        <p:txBody>
          <a:bodyPr wrap="square">
            <a:spAutoFit/>
          </a:bodyPr>
          <a:lstStyle/>
          <a:p>
            <a:pPr algn="l"/>
            <a:r>
              <a:rPr lang="en-CA" sz="1200" b="1" dirty="0"/>
              <a:t>2. Integration, </a:t>
            </a:r>
            <a:r>
              <a:rPr lang="en-CA" sz="1200" b="1" dirty="0" smtClean="0"/>
              <a:t>Warehousing, </a:t>
            </a:r>
            <a:r>
              <a:rPr lang="en-CA" sz="1200" b="1" dirty="0"/>
              <a:t>and Analytics in the Cloud</a:t>
            </a:r>
            <a:endParaRPr lang="en-CA" sz="1200" dirty="0"/>
          </a:p>
        </p:txBody>
      </p:sp>
      <p:sp>
        <p:nvSpPr>
          <p:cNvPr id="44" name="Rectangle 43"/>
          <p:cNvSpPr/>
          <p:nvPr/>
        </p:nvSpPr>
        <p:spPr>
          <a:xfrm>
            <a:off x="4617720" y="3518571"/>
            <a:ext cx="4181189" cy="1419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10"/>
          <p:cNvGrpSpPr/>
          <p:nvPr/>
        </p:nvGrpSpPr>
        <p:grpSpPr>
          <a:xfrm>
            <a:off x="561862" y="4181325"/>
            <a:ext cx="503312" cy="533931"/>
            <a:chOff x="-533655" y="3998445"/>
            <a:chExt cx="503312" cy="533931"/>
          </a:xfrm>
        </p:grpSpPr>
        <p:pic>
          <p:nvPicPr>
            <p:cNvPr id="53" name="Picture 11"/>
            <p:cNvPicPr>
              <a:picLocks noChangeAspect="1"/>
            </p:cNvPicPr>
            <p:nvPr/>
          </p:nvPicPr>
          <p:blipFill>
            <a:blip r:embed="rId5">
              <a:clrChange>
                <a:clrFrom>
                  <a:srgbClr val="FDFCFA"/>
                </a:clrFrom>
                <a:clrTo>
                  <a:srgbClr val="FDFCFA">
                    <a:alpha val="0"/>
                  </a:srgbClr>
                </a:clrTo>
              </a:clrChange>
            </a:blip>
            <a:stretch>
              <a:fillRect/>
            </a:stretch>
          </p:blipFill>
          <p:spPr>
            <a:xfrm>
              <a:off x="-530135" y="3998445"/>
              <a:ext cx="499792" cy="374844"/>
            </a:xfrm>
            <a:prstGeom prst="rect">
              <a:avLst/>
            </a:prstGeom>
          </p:spPr>
        </p:pic>
        <p:pic>
          <p:nvPicPr>
            <p:cNvPr id="52" name="Picture 12"/>
            <p:cNvPicPr>
              <a:picLocks noChangeAspect="1"/>
            </p:cNvPicPr>
            <p:nvPr/>
          </p:nvPicPr>
          <p:blipFill>
            <a:blip r:embed="rId8">
              <a:clrChange>
                <a:clrFrom>
                  <a:srgbClr val="FFFFFF"/>
                </a:clrFrom>
                <a:clrTo>
                  <a:srgbClr val="FFFFFF">
                    <a:alpha val="0"/>
                  </a:srgbClr>
                </a:clrTo>
              </a:clrChange>
            </a:blip>
            <a:stretch>
              <a:fillRect/>
            </a:stretch>
          </p:blipFill>
          <p:spPr>
            <a:xfrm>
              <a:off x="-533655" y="4192926"/>
              <a:ext cx="339450" cy="339450"/>
            </a:xfrm>
            <a:prstGeom prst="rect">
              <a:avLst/>
            </a:prstGeom>
          </p:spPr>
        </p:pic>
      </p:grpSp>
      <p:sp>
        <p:nvSpPr>
          <p:cNvPr id="54" name="Rectangle 53"/>
          <p:cNvSpPr/>
          <p:nvPr/>
        </p:nvSpPr>
        <p:spPr>
          <a:xfrm>
            <a:off x="338871" y="4997571"/>
            <a:ext cx="4141689" cy="763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000" b="1" dirty="0" smtClean="0">
                <a:solidFill>
                  <a:schemeClr val="tx1">
                    <a:lumMod val="75000"/>
                  </a:schemeClr>
                </a:solidFill>
              </a:rPr>
              <a:t>Ideal for organizations with:</a:t>
            </a:r>
          </a:p>
          <a:p>
            <a:pPr marL="171450" indent="-171450" algn="l">
              <a:buFont typeface="Arial" panose="020B0604020202020204" pitchFamily="34" charset="0"/>
              <a:buChar char="•"/>
            </a:pPr>
            <a:r>
              <a:rPr lang="en-CA" sz="1000" dirty="0" smtClean="0">
                <a:solidFill>
                  <a:schemeClr val="tx1">
                    <a:lumMod val="75000"/>
                  </a:schemeClr>
                </a:solidFill>
              </a:rPr>
              <a:t>A limited number of cloud applications.</a:t>
            </a:r>
          </a:p>
          <a:p>
            <a:pPr marL="171450" indent="-171450" algn="l">
              <a:buFont typeface="Arial" panose="020B0604020202020204" pitchFamily="34" charset="0"/>
              <a:buChar char="•"/>
            </a:pPr>
            <a:r>
              <a:rPr lang="en-CA" sz="1000" dirty="0" smtClean="0">
                <a:solidFill>
                  <a:schemeClr val="tx1">
                    <a:lumMod val="75000"/>
                  </a:schemeClr>
                </a:solidFill>
              </a:rPr>
              <a:t>Primarily in-house data warehousing and analytics environment.</a:t>
            </a:r>
          </a:p>
          <a:p>
            <a:pPr marL="171450" indent="-171450" algn="l">
              <a:buFont typeface="Arial" panose="020B0604020202020204" pitchFamily="34" charset="0"/>
              <a:buChar char="•"/>
            </a:pPr>
            <a:r>
              <a:rPr lang="en-CA" sz="1000" dirty="0" smtClean="0">
                <a:solidFill>
                  <a:schemeClr val="tx1">
                    <a:lumMod val="75000"/>
                  </a:schemeClr>
                </a:solidFill>
              </a:rPr>
              <a:t>A lot of sensitive data that needs to be kept on-premises.</a:t>
            </a:r>
          </a:p>
        </p:txBody>
      </p:sp>
      <p:sp>
        <p:nvSpPr>
          <p:cNvPr id="23" name="Right Arrow 22"/>
          <p:cNvSpPr/>
          <p:nvPr/>
        </p:nvSpPr>
        <p:spPr>
          <a:xfrm>
            <a:off x="1417320" y="4313164"/>
            <a:ext cx="180848" cy="1911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7" name="Table 16"/>
          <p:cNvGraphicFramePr>
            <a:graphicFrameLocks noGrp="1"/>
          </p:cNvGraphicFramePr>
          <p:nvPr>
            <p:extLst>
              <p:ext uri="{D42A27DB-BD31-4B8C-83A1-F6EECF244321}">
                <p14:modId xmlns:p14="http://schemas.microsoft.com/office/powerpoint/2010/main" val="3267732191"/>
              </p:ext>
            </p:extLst>
          </p:nvPr>
        </p:nvGraphicFramePr>
        <p:xfrm>
          <a:off x="1579229" y="3647120"/>
          <a:ext cx="615331" cy="1198514"/>
        </p:xfrm>
        <a:graphic>
          <a:graphicData uri="http://schemas.openxmlformats.org/drawingml/2006/table">
            <a:tbl>
              <a:tblPr firstRow="1" bandRow="1">
                <a:tableStyleId>{5C22544A-7EE6-4342-B048-85BDC9FD1C3A}</a:tableStyleId>
              </a:tblPr>
              <a:tblGrid>
                <a:gridCol w="615331"/>
              </a:tblGrid>
              <a:tr h="376310">
                <a:tc>
                  <a:txBody>
                    <a:bodyPr/>
                    <a:lstStyle/>
                    <a:p>
                      <a:pPr algn="ctr"/>
                      <a:r>
                        <a:rPr lang="en-CA" sz="800" dirty="0" smtClean="0"/>
                        <a:t>Layer 2</a:t>
                      </a:r>
                    </a:p>
                    <a:p>
                      <a:pPr algn="ctr"/>
                      <a:r>
                        <a:rPr lang="en-CA" sz="800" dirty="0" smtClean="0"/>
                        <a:t>ETL</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204">
                <a:tc>
                  <a:txBody>
                    <a:bodyPr/>
                    <a:lstStyle/>
                    <a:p>
                      <a:pPr algn="ctr"/>
                      <a:r>
                        <a:rPr lang="en-CA" sz="1050" dirty="0" smtClean="0"/>
                        <a:t>ETL</a:t>
                      </a:r>
                    </a:p>
                    <a:p>
                      <a:pPr algn="ctr"/>
                      <a:r>
                        <a:rPr lang="en-CA" sz="1050" dirty="0" smtClean="0"/>
                        <a:t>ESB</a:t>
                      </a:r>
                      <a:endParaRPr lang="en-CA"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9" name="Table 18"/>
          <p:cNvGraphicFramePr>
            <a:graphicFrameLocks noGrp="1"/>
          </p:cNvGraphicFramePr>
          <p:nvPr>
            <p:extLst>
              <p:ext uri="{D42A27DB-BD31-4B8C-83A1-F6EECF244321}">
                <p14:modId xmlns:p14="http://schemas.microsoft.com/office/powerpoint/2010/main" val="4238165130"/>
              </p:ext>
            </p:extLst>
          </p:nvPr>
        </p:nvGraphicFramePr>
        <p:xfrm>
          <a:off x="3698103" y="3670508"/>
          <a:ext cx="656151" cy="1198514"/>
        </p:xfrm>
        <a:graphic>
          <a:graphicData uri="http://schemas.openxmlformats.org/drawingml/2006/table">
            <a:tbl>
              <a:tblPr firstRow="1" bandRow="1">
                <a:tableStyleId>{5C22544A-7EE6-4342-B048-85BDC9FD1C3A}</a:tableStyleId>
              </a:tblPr>
              <a:tblGrid>
                <a:gridCol w="656151"/>
              </a:tblGrid>
              <a:tr h="376310">
                <a:tc>
                  <a:txBody>
                    <a:bodyPr/>
                    <a:lstStyle/>
                    <a:p>
                      <a:pPr algn="ctr"/>
                      <a:r>
                        <a:rPr lang="en-CA" sz="800" dirty="0" smtClean="0"/>
                        <a:t>Layer 5</a:t>
                      </a:r>
                    </a:p>
                    <a:p>
                      <a:pPr algn="ctr"/>
                      <a:r>
                        <a:rPr lang="en-CA" sz="800" dirty="0" smtClean="0"/>
                        <a:t>Analytics</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204">
                <a:tc>
                  <a:txBody>
                    <a:bodyPr/>
                    <a:lstStyle/>
                    <a:p>
                      <a:pPr algn="ctr"/>
                      <a:r>
                        <a:rPr lang="en-CA" sz="800" dirty="0" smtClean="0"/>
                        <a:t>BI</a:t>
                      </a:r>
                    </a:p>
                    <a:p>
                      <a:pPr algn="ctr"/>
                      <a:r>
                        <a:rPr lang="en-CA" sz="800" dirty="0" smtClean="0"/>
                        <a:t>Predictive</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1" name="Table 21"/>
          <p:cNvGraphicFramePr>
            <a:graphicFrameLocks noGrp="1"/>
          </p:cNvGraphicFramePr>
          <p:nvPr>
            <p:extLst>
              <p:ext uri="{D42A27DB-BD31-4B8C-83A1-F6EECF244321}">
                <p14:modId xmlns:p14="http://schemas.microsoft.com/office/powerpoint/2010/main" val="775985597"/>
              </p:ext>
            </p:extLst>
          </p:nvPr>
        </p:nvGraphicFramePr>
        <p:xfrm>
          <a:off x="2321491" y="3647120"/>
          <a:ext cx="1249681" cy="1198514"/>
        </p:xfrm>
        <a:graphic>
          <a:graphicData uri="http://schemas.openxmlformats.org/drawingml/2006/table">
            <a:tbl>
              <a:tblPr firstRow="1" bandRow="1">
                <a:tableStyleId>{5C22544A-7EE6-4342-B048-85BDC9FD1C3A}</a:tableStyleId>
              </a:tblPr>
              <a:tblGrid>
                <a:gridCol w="1249681"/>
              </a:tblGrid>
              <a:tr h="376310">
                <a:tc>
                  <a:txBody>
                    <a:bodyPr/>
                    <a:lstStyle/>
                    <a:p>
                      <a:pPr algn="ctr"/>
                      <a:r>
                        <a:rPr lang="en-CA" sz="800" dirty="0" smtClean="0"/>
                        <a:t>Layer 3</a:t>
                      </a:r>
                      <a:r>
                        <a:rPr lang="en-CA" sz="800" baseline="0" dirty="0" smtClean="0"/>
                        <a:t> and 4</a:t>
                      </a:r>
                      <a:endParaRPr lang="en-CA" sz="800" dirty="0" smtClean="0"/>
                    </a:p>
                    <a:p>
                      <a:pPr algn="ctr"/>
                      <a:r>
                        <a:rPr lang="en-CA" sz="800" dirty="0" smtClean="0"/>
                        <a:t>Warehousing</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204">
                <a:tc>
                  <a:txBody>
                    <a:bodyPr/>
                    <a:lstStyle/>
                    <a:p>
                      <a:pPr algn="ctr"/>
                      <a:r>
                        <a:rPr lang="en-CA" sz="1050" dirty="0" smtClean="0"/>
                        <a:t>Data Hub</a:t>
                      </a:r>
                    </a:p>
                    <a:p>
                      <a:pPr algn="ctr"/>
                      <a:r>
                        <a:rPr lang="en-CA" sz="1050" dirty="0" smtClean="0"/>
                        <a:t>EDW</a:t>
                      </a:r>
                    </a:p>
                    <a:p>
                      <a:pPr algn="ctr"/>
                      <a:r>
                        <a:rPr lang="en-CA" sz="1050" dirty="0" smtClean="0"/>
                        <a:t>Data Marts</a:t>
                      </a:r>
                      <a:endParaRPr lang="en-CA"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3" name="Picture 32"/>
          <p:cNvPicPr>
            <a:picLocks noChangeAspect="1"/>
          </p:cNvPicPr>
          <p:nvPr/>
        </p:nvPicPr>
        <p:blipFill>
          <a:blip r:embed="rId8">
            <a:clrChange>
              <a:clrFrom>
                <a:srgbClr val="FFFFFF"/>
              </a:clrFrom>
              <a:clrTo>
                <a:srgbClr val="FFFFFF">
                  <a:alpha val="0"/>
                </a:srgbClr>
              </a:clrTo>
            </a:clrChange>
          </a:blip>
          <a:stretch>
            <a:fillRect/>
          </a:stretch>
        </p:blipFill>
        <p:spPr>
          <a:xfrm>
            <a:off x="1031473" y="4375806"/>
            <a:ext cx="339450" cy="339450"/>
          </a:xfrm>
          <a:prstGeom prst="rect">
            <a:avLst/>
          </a:prstGeom>
        </p:spPr>
      </p:pic>
      <p:sp>
        <p:nvSpPr>
          <p:cNvPr id="34" name="Right Arrow 33"/>
          <p:cNvSpPr/>
          <p:nvPr/>
        </p:nvSpPr>
        <p:spPr>
          <a:xfrm>
            <a:off x="2194560" y="4314208"/>
            <a:ext cx="180848" cy="1911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ight Arrow 34"/>
          <p:cNvSpPr/>
          <p:nvPr/>
        </p:nvSpPr>
        <p:spPr>
          <a:xfrm>
            <a:off x="3571172" y="4313163"/>
            <a:ext cx="180848" cy="1911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36" name="Table 24"/>
          <p:cNvGraphicFramePr>
            <a:graphicFrameLocks noGrp="1"/>
          </p:cNvGraphicFramePr>
          <p:nvPr>
            <p:extLst>
              <p:ext uri="{D42A27DB-BD31-4B8C-83A1-F6EECF244321}">
                <p14:modId xmlns:p14="http://schemas.microsoft.com/office/powerpoint/2010/main" val="2064438998"/>
              </p:ext>
            </p:extLst>
          </p:nvPr>
        </p:nvGraphicFramePr>
        <p:xfrm>
          <a:off x="4728334" y="3651484"/>
          <a:ext cx="957606" cy="1197018"/>
        </p:xfrm>
        <a:graphic>
          <a:graphicData uri="http://schemas.openxmlformats.org/drawingml/2006/table">
            <a:tbl>
              <a:tblPr firstRow="1" bandRow="1">
                <a:tableStyleId>{5C22544A-7EE6-4342-B048-85BDC9FD1C3A}</a:tableStyleId>
              </a:tblPr>
              <a:tblGrid>
                <a:gridCol w="957606"/>
              </a:tblGrid>
              <a:tr h="376310">
                <a:tc>
                  <a:txBody>
                    <a:bodyPr/>
                    <a:lstStyle/>
                    <a:p>
                      <a:pPr algn="ctr"/>
                      <a:r>
                        <a:rPr lang="en-CA" sz="800" dirty="0" smtClean="0"/>
                        <a:t>Layer 1</a:t>
                      </a:r>
                    </a:p>
                    <a:p>
                      <a:pPr algn="ctr"/>
                      <a:r>
                        <a:rPr lang="en-CA" sz="800" dirty="0" smtClean="0"/>
                        <a:t>Applications</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0708">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37" name="Group 27"/>
          <p:cNvGrpSpPr/>
          <p:nvPr/>
        </p:nvGrpSpPr>
        <p:grpSpPr>
          <a:xfrm>
            <a:off x="4830482" y="4183507"/>
            <a:ext cx="503312" cy="533931"/>
            <a:chOff x="-533655" y="3998445"/>
            <a:chExt cx="503312" cy="533931"/>
          </a:xfrm>
        </p:grpSpPr>
        <p:pic>
          <p:nvPicPr>
            <p:cNvPr id="38" name="Picture 59"/>
            <p:cNvPicPr>
              <a:picLocks noChangeAspect="1"/>
            </p:cNvPicPr>
            <p:nvPr/>
          </p:nvPicPr>
          <p:blipFill>
            <a:blip r:embed="rId5">
              <a:clrChange>
                <a:clrFrom>
                  <a:srgbClr val="FDFCFA"/>
                </a:clrFrom>
                <a:clrTo>
                  <a:srgbClr val="FDFCFA">
                    <a:alpha val="0"/>
                  </a:srgbClr>
                </a:clrTo>
              </a:clrChange>
            </a:blip>
            <a:stretch>
              <a:fillRect/>
            </a:stretch>
          </p:blipFill>
          <p:spPr>
            <a:xfrm>
              <a:off x="-530135" y="3998445"/>
              <a:ext cx="499792" cy="374844"/>
            </a:xfrm>
            <a:prstGeom prst="rect">
              <a:avLst/>
            </a:prstGeom>
          </p:spPr>
        </p:pic>
        <p:pic>
          <p:nvPicPr>
            <p:cNvPr id="39" name="Picture 60"/>
            <p:cNvPicPr>
              <a:picLocks noChangeAspect="1"/>
            </p:cNvPicPr>
            <p:nvPr/>
          </p:nvPicPr>
          <p:blipFill>
            <a:blip r:embed="rId8">
              <a:clrChange>
                <a:clrFrom>
                  <a:srgbClr val="FFFFFF"/>
                </a:clrFrom>
                <a:clrTo>
                  <a:srgbClr val="FFFFFF">
                    <a:alpha val="0"/>
                  </a:srgbClr>
                </a:clrTo>
              </a:clrChange>
            </a:blip>
            <a:stretch>
              <a:fillRect/>
            </a:stretch>
          </p:blipFill>
          <p:spPr>
            <a:xfrm>
              <a:off x="-533655" y="4192926"/>
              <a:ext cx="339450" cy="339450"/>
            </a:xfrm>
            <a:prstGeom prst="rect">
              <a:avLst/>
            </a:prstGeom>
          </p:spPr>
        </p:pic>
      </p:grpSp>
      <p:sp>
        <p:nvSpPr>
          <p:cNvPr id="45" name="Right Arrow 44"/>
          <p:cNvSpPr/>
          <p:nvPr/>
        </p:nvSpPr>
        <p:spPr>
          <a:xfrm>
            <a:off x="5685940" y="4315346"/>
            <a:ext cx="180848" cy="1911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46" name="Table 65"/>
          <p:cNvGraphicFramePr>
            <a:graphicFrameLocks noGrp="1"/>
          </p:cNvGraphicFramePr>
          <p:nvPr>
            <p:extLst>
              <p:ext uri="{D42A27DB-BD31-4B8C-83A1-F6EECF244321}">
                <p14:modId xmlns:p14="http://schemas.microsoft.com/office/powerpoint/2010/main" val="4289189875"/>
              </p:ext>
            </p:extLst>
          </p:nvPr>
        </p:nvGraphicFramePr>
        <p:xfrm>
          <a:off x="5847849" y="3649302"/>
          <a:ext cx="615331" cy="1198514"/>
        </p:xfrm>
        <a:graphic>
          <a:graphicData uri="http://schemas.openxmlformats.org/drawingml/2006/table">
            <a:tbl>
              <a:tblPr firstRow="1" bandRow="1">
                <a:tableStyleId>{5C22544A-7EE6-4342-B048-85BDC9FD1C3A}</a:tableStyleId>
              </a:tblPr>
              <a:tblGrid>
                <a:gridCol w="615331"/>
              </a:tblGrid>
              <a:tr h="376310">
                <a:tc>
                  <a:txBody>
                    <a:bodyPr/>
                    <a:lstStyle/>
                    <a:p>
                      <a:pPr algn="ctr"/>
                      <a:r>
                        <a:rPr lang="en-CA" sz="800" dirty="0" smtClean="0"/>
                        <a:t>Layer 2</a:t>
                      </a:r>
                    </a:p>
                    <a:p>
                      <a:pPr algn="ctr"/>
                      <a:r>
                        <a:rPr lang="en-CA" sz="800" dirty="0" smtClean="0"/>
                        <a:t>ETL</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204">
                <a:tc>
                  <a:txBody>
                    <a:bodyPr/>
                    <a:lstStyle/>
                    <a:p>
                      <a:pPr algn="ctr"/>
                      <a:endParaRPr lang="en-CA" sz="1050" dirty="0" smtClean="0"/>
                    </a:p>
                    <a:p>
                      <a:pPr algn="ctr"/>
                      <a:endParaRPr lang="en-CA" sz="1050" dirty="0" smtClean="0"/>
                    </a:p>
                    <a:p>
                      <a:pPr algn="ctr"/>
                      <a:r>
                        <a:rPr lang="en-CA" sz="1050" dirty="0" smtClean="0"/>
                        <a:t>ETL</a:t>
                      </a:r>
                    </a:p>
                    <a:p>
                      <a:pPr algn="ctr"/>
                      <a:r>
                        <a:rPr lang="en-CA" sz="1050" dirty="0" smtClean="0"/>
                        <a:t>ESB</a:t>
                      </a:r>
                      <a:endParaRPr lang="en-CA"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7" name="Table 67"/>
          <p:cNvGraphicFramePr>
            <a:graphicFrameLocks noGrp="1"/>
          </p:cNvGraphicFramePr>
          <p:nvPr>
            <p:extLst>
              <p:ext uri="{D42A27DB-BD31-4B8C-83A1-F6EECF244321}">
                <p14:modId xmlns:p14="http://schemas.microsoft.com/office/powerpoint/2010/main" val="1972416477"/>
              </p:ext>
            </p:extLst>
          </p:nvPr>
        </p:nvGraphicFramePr>
        <p:xfrm>
          <a:off x="7966723" y="3672690"/>
          <a:ext cx="656151" cy="1198514"/>
        </p:xfrm>
        <a:graphic>
          <a:graphicData uri="http://schemas.openxmlformats.org/drawingml/2006/table">
            <a:tbl>
              <a:tblPr firstRow="1" bandRow="1">
                <a:tableStyleId>{5C22544A-7EE6-4342-B048-85BDC9FD1C3A}</a:tableStyleId>
              </a:tblPr>
              <a:tblGrid>
                <a:gridCol w="656151"/>
              </a:tblGrid>
              <a:tr h="376310">
                <a:tc>
                  <a:txBody>
                    <a:bodyPr/>
                    <a:lstStyle/>
                    <a:p>
                      <a:pPr algn="ctr"/>
                      <a:r>
                        <a:rPr lang="en-CA" sz="800" dirty="0" smtClean="0"/>
                        <a:t>Layer 5</a:t>
                      </a:r>
                    </a:p>
                    <a:p>
                      <a:pPr algn="ctr"/>
                      <a:r>
                        <a:rPr lang="en-CA" sz="800" dirty="0" smtClean="0"/>
                        <a:t>Analytics</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204">
                <a:tc>
                  <a:txBody>
                    <a:bodyPr/>
                    <a:lstStyle/>
                    <a:p>
                      <a:pPr algn="ctr"/>
                      <a:endParaRPr lang="en-CA" sz="800" dirty="0" smtClean="0"/>
                    </a:p>
                    <a:p>
                      <a:pPr algn="ctr"/>
                      <a:r>
                        <a:rPr lang="en-CA" sz="800" dirty="0" smtClean="0"/>
                        <a:t>Hosted BI</a:t>
                      </a:r>
                    </a:p>
                    <a:p>
                      <a:pPr algn="ctr"/>
                      <a:r>
                        <a:rPr lang="en-CA" sz="800" dirty="0" smtClean="0"/>
                        <a:t>Predictive on the</a:t>
                      </a:r>
                      <a:r>
                        <a:rPr lang="en-CA" sz="800" baseline="0" dirty="0" smtClean="0"/>
                        <a:t> Cloud</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8" name="Table 69"/>
          <p:cNvGraphicFramePr>
            <a:graphicFrameLocks noGrp="1"/>
          </p:cNvGraphicFramePr>
          <p:nvPr>
            <p:extLst>
              <p:ext uri="{D42A27DB-BD31-4B8C-83A1-F6EECF244321}">
                <p14:modId xmlns:p14="http://schemas.microsoft.com/office/powerpoint/2010/main" val="290090010"/>
              </p:ext>
            </p:extLst>
          </p:nvPr>
        </p:nvGraphicFramePr>
        <p:xfrm>
          <a:off x="6590111" y="3649302"/>
          <a:ext cx="1249681" cy="1198514"/>
        </p:xfrm>
        <a:graphic>
          <a:graphicData uri="http://schemas.openxmlformats.org/drawingml/2006/table">
            <a:tbl>
              <a:tblPr firstRow="1" bandRow="1">
                <a:tableStyleId>{5C22544A-7EE6-4342-B048-85BDC9FD1C3A}</a:tableStyleId>
              </a:tblPr>
              <a:tblGrid>
                <a:gridCol w="1249681"/>
              </a:tblGrid>
              <a:tr h="376310">
                <a:tc>
                  <a:txBody>
                    <a:bodyPr/>
                    <a:lstStyle/>
                    <a:p>
                      <a:pPr algn="ctr"/>
                      <a:r>
                        <a:rPr lang="en-CA" sz="800" dirty="0" smtClean="0"/>
                        <a:t>Layer 3</a:t>
                      </a:r>
                      <a:r>
                        <a:rPr lang="en-CA" sz="800" baseline="0" dirty="0" smtClean="0"/>
                        <a:t> and 4</a:t>
                      </a:r>
                      <a:endParaRPr lang="en-CA" sz="800" dirty="0" smtClean="0"/>
                    </a:p>
                    <a:p>
                      <a:pPr algn="ctr"/>
                      <a:r>
                        <a:rPr lang="en-CA" sz="800" dirty="0" smtClean="0"/>
                        <a:t>Warehousing</a:t>
                      </a:r>
                      <a:endParaRPr lang="en-CA"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204">
                <a:tc>
                  <a:txBody>
                    <a:bodyPr/>
                    <a:lstStyle/>
                    <a:p>
                      <a:pPr algn="ctr"/>
                      <a:endParaRPr lang="en-CA" sz="1050" dirty="0" smtClean="0"/>
                    </a:p>
                    <a:p>
                      <a:pPr algn="ctr"/>
                      <a:r>
                        <a:rPr lang="en-CA" sz="1050" dirty="0" smtClean="0"/>
                        <a:t>Amazon Redshift Warehouse and Data Marts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9" name="Picture 48"/>
          <p:cNvPicPr>
            <a:picLocks noChangeAspect="1"/>
          </p:cNvPicPr>
          <p:nvPr/>
        </p:nvPicPr>
        <p:blipFill>
          <a:blip r:embed="rId8">
            <a:clrChange>
              <a:clrFrom>
                <a:srgbClr val="FFFFFF"/>
              </a:clrFrom>
              <a:clrTo>
                <a:srgbClr val="FFFFFF">
                  <a:alpha val="0"/>
                </a:srgbClr>
              </a:clrTo>
            </a:clrChange>
          </a:blip>
          <a:stretch>
            <a:fillRect/>
          </a:stretch>
        </p:blipFill>
        <p:spPr>
          <a:xfrm>
            <a:off x="5300093" y="4377988"/>
            <a:ext cx="339450" cy="339450"/>
          </a:xfrm>
          <a:prstGeom prst="rect">
            <a:avLst/>
          </a:prstGeom>
        </p:spPr>
      </p:pic>
      <p:sp>
        <p:nvSpPr>
          <p:cNvPr id="50" name="Right Arrow 49"/>
          <p:cNvSpPr/>
          <p:nvPr/>
        </p:nvSpPr>
        <p:spPr>
          <a:xfrm>
            <a:off x="6463180" y="4316390"/>
            <a:ext cx="180848" cy="1911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Right Arrow 50"/>
          <p:cNvSpPr/>
          <p:nvPr/>
        </p:nvSpPr>
        <p:spPr>
          <a:xfrm>
            <a:off x="7839792" y="4315345"/>
            <a:ext cx="180848" cy="1911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5" name="Picture 54"/>
          <p:cNvPicPr>
            <a:picLocks noChangeAspect="1"/>
          </p:cNvPicPr>
          <p:nvPr/>
        </p:nvPicPr>
        <p:blipFill>
          <a:blip r:embed="rId5">
            <a:clrChange>
              <a:clrFrom>
                <a:srgbClr val="FDFCFA"/>
              </a:clrFrom>
              <a:clrTo>
                <a:srgbClr val="FDFCFA">
                  <a:alpha val="0"/>
                </a:srgbClr>
              </a:clrTo>
            </a:clrChange>
          </a:blip>
          <a:stretch>
            <a:fillRect/>
          </a:stretch>
        </p:blipFill>
        <p:spPr>
          <a:xfrm>
            <a:off x="5954116" y="4063640"/>
            <a:ext cx="395652" cy="296739"/>
          </a:xfrm>
          <a:prstGeom prst="rect">
            <a:avLst/>
          </a:prstGeom>
        </p:spPr>
      </p:pic>
      <p:sp>
        <p:nvSpPr>
          <p:cNvPr id="59" name="Rectangle 58"/>
          <p:cNvSpPr/>
          <p:nvPr/>
        </p:nvSpPr>
        <p:spPr>
          <a:xfrm>
            <a:off x="4617720" y="4996601"/>
            <a:ext cx="4200047" cy="763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000" b="1" dirty="0" smtClean="0">
                <a:solidFill>
                  <a:schemeClr val="tx1">
                    <a:lumMod val="75000"/>
                  </a:schemeClr>
                </a:solidFill>
              </a:rPr>
              <a:t>Ideal for organizations with:</a:t>
            </a:r>
          </a:p>
          <a:p>
            <a:pPr marL="171450" indent="-171450" algn="l">
              <a:buFont typeface="Arial" panose="020B0604020202020204" pitchFamily="34" charset="0"/>
              <a:buChar char="•"/>
            </a:pPr>
            <a:r>
              <a:rPr lang="en-CA" sz="1000" dirty="0">
                <a:solidFill>
                  <a:schemeClr val="tx1">
                    <a:lumMod val="75000"/>
                  </a:schemeClr>
                </a:solidFill>
              </a:rPr>
              <a:t>M</a:t>
            </a:r>
            <a:r>
              <a:rPr lang="en-CA" sz="1000" dirty="0" smtClean="0">
                <a:solidFill>
                  <a:schemeClr val="tx1">
                    <a:lumMod val="75000"/>
                  </a:schemeClr>
                </a:solidFill>
              </a:rPr>
              <a:t>any cloud applications, including applications in layers 3, 4, and 5.</a:t>
            </a:r>
          </a:p>
          <a:p>
            <a:pPr marL="171450" indent="-171450" algn="l">
              <a:buFont typeface="Arial" panose="020B0604020202020204" pitchFamily="34" charset="0"/>
              <a:buChar char="•"/>
            </a:pPr>
            <a:r>
              <a:rPr lang="en-CA" sz="1000" dirty="0" smtClean="0">
                <a:solidFill>
                  <a:schemeClr val="tx1">
                    <a:lumMod val="75000"/>
                  </a:schemeClr>
                </a:solidFill>
              </a:rPr>
              <a:t>Cloud-first strategy.</a:t>
            </a:r>
          </a:p>
          <a:p>
            <a:pPr marL="171450" indent="-171450" algn="l">
              <a:buFont typeface="Arial" panose="020B0604020202020204" pitchFamily="34" charset="0"/>
              <a:buChar char="•"/>
            </a:pPr>
            <a:r>
              <a:rPr lang="en-CA" sz="1000" dirty="0" smtClean="0">
                <a:solidFill>
                  <a:schemeClr val="tx1">
                    <a:lumMod val="75000"/>
                  </a:schemeClr>
                </a:solidFill>
              </a:rPr>
              <a:t>Small data management and IT groups.</a:t>
            </a:r>
          </a:p>
        </p:txBody>
      </p:sp>
      <p:sp>
        <p:nvSpPr>
          <p:cNvPr id="5" name="Rectangle 71"/>
          <p:cNvSpPr/>
          <p:nvPr/>
        </p:nvSpPr>
        <p:spPr>
          <a:xfrm>
            <a:off x="338871" y="5847665"/>
            <a:ext cx="8460037" cy="5764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200" b="1" dirty="0">
                <a:solidFill>
                  <a:schemeClr val="tx1"/>
                </a:solidFill>
              </a:rPr>
              <a:t>Fit for </a:t>
            </a:r>
            <a:r>
              <a:rPr lang="en-CA" sz="1200" b="1" dirty="0" smtClean="0">
                <a:solidFill>
                  <a:schemeClr val="tx1"/>
                </a:solidFill>
              </a:rPr>
              <a:t>purpose.</a:t>
            </a:r>
            <a:r>
              <a:rPr lang="en-CA" sz="1200" dirty="0" smtClean="0">
                <a:solidFill>
                  <a:schemeClr val="tx1"/>
                </a:solidFill>
              </a:rPr>
              <a:t> </a:t>
            </a:r>
            <a:r>
              <a:rPr lang="en-CA" sz="1200" dirty="0">
                <a:solidFill>
                  <a:schemeClr val="tx1"/>
                </a:solidFill>
              </a:rPr>
              <a:t>Cloud </a:t>
            </a:r>
            <a:r>
              <a:rPr lang="en-CA" sz="1200" dirty="0" smtClean="0">
                <a:solidFill>
                  <a:schemeClr val="tx1"/>
                </a:solidFill>
              </a:rPr>
              <a:t>data sets </a:t>
            </a:r>
            <a:r>
              <a:rPr lang="en-CA" sz="1200" dirty="0">
                <a:solidFill>
                  <a:schemeClr val="tx1"/>
                </a:solidFill>
              </a:rPr>
              <a:t>can be accessed or written using different </a:t>
            </a:r>
            <a:r>
              <a:rPr lang="en-CA" sz="1200" dirty="0" smtClean="0">
                <a:solidFill>
                  <a:schemeClr val="tx1"/>
                </a:solidFill>
              </a:rPr>
              <a:t>options – </a:t>
            </a:r>
            <a:r>
              <a:rPr lang="en-CA" sz="1200" dirty="0">
                <a:solidFill>
                  <a:schemeClr val="tx1"/>
                </a:solidFill>
              </a:rPr>
              <a:t>API, proprietary connector, ODBC connection, data dump, etc. Evaluate each option and match the most suitable option to your data integration tool.</a:t>
            </a:r>
          </a:p>
        </p:txBody>
      </p:sp>
      <p:sp>
        <p:nvSpPr>
          <p:cNvPr id="57" name="Rectangle 72"/>
          <p:cNvSpPr/>
          <p:nvPr/>
        </p:nvSpPr>
        <p:spPr>
          <a:xfrm>
            <a:off x="338871" y="2882079"/>
            <a:ext cx="8460038" cy="3387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Common Cloud Integration Scenarios and Architecture</a:t>
            </a:r>
            <a:endParaRPr lang="en-CA" sz="1600" b="1" dirty="0"/>
          </a:p>
        </p:txBody>
      </p:sp>
      <p:grpSp>
        <p:nvGrpSpPr>
          <p:cNvPr id="40" name="Group 39"/>
          <p:cNvGrpSpPr/>
          <p:nvPr/>
        </p:nvGrpSpPr>
        <p:grpSpPr>
          <a:xfrm>
            <a:off x="0" y="6422955"/>
            <a:ext cx="9144000" cy="437555"/>
            <a:chOff x="0" y="6422955"/>
            <a:chExt cx="9144000" cy="437555"/>
          </a:xfrm>
        </p:grpSpPr>
        <p:pic>
          <p:nvPicPr>
            <p:cNvPr id="41"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42" name="Picture 41"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3310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1"/>
          <p:cNvGraphicFramePr>
            <a:graphicFrameLocks noGrp="1"/>
          </p:cNvGraphicFramePr>
          <p:nvPr>
            <p:extLst>
              <p:ext uri="{D42A27DB-BD31-4B8C-83A1-F6EECF244321}">
                <p14:modId xmlns:p14="http://schemas.microsoft.com/office/powerpoint/2010/main" val="2107323166"/>
              </p:ext>
            </p:extLst>
          </p:nvPr>
        </p:nvGraphicFramePr>
        <p:xfrm>
          <a:off x="3854351" y="1935480"/>
          <a:ext cx="5114815" cy="1530558"/>
        </p:xfrm>
        <a:graphic>
          <a:graphicData uri="http://schemas.openxmlformats.org/drawingml/2006/table">
            <a:tbl>
              <a:tblPr firstRow="1" bandRow="1">
                <a:tableStyleId>{F2DE63D5-997A-4646-A377-4702673A728D}</a:tableStyleId>
              </a:tblPr>
              <a:tblGrid>
                <a:gridCol w="5114815"/>
              </a:tblGrid>
              <a:tr h="321868">
                <a:tc>
                  <a:txBody>
                    <a:bodyPr/>
                    <a:lstStyle/>
                    <a:p>
                      <a:r>
                        <a:rPr lang="en-CA" baseline="0" dirty="0" smtClean="0"/>
                        <a:t>Users and use cases:</a:t>
                      </a:r>
                      <a:endParaRPr lang="en-CA" dirty="0"/>
                    </a:p>
                  </a:txBody>
                  <a:tcPr/>
                </a:tc>
              </a:tr>
              <a:tr h="1164798">
                <a:tc>
                  <a:txBody>
                    <a:bodyPr/>
                    <a:lstStyle/>
                    <a:p>
                      <a:endParaRPr lang="en-CA" dirty="0"/>
                    </a:p>
                  </a:txBody>
                  <a:tcPr/>
                </a:tc>
              </a:tr>
            </a:tbl>
          </a:graphicData>
        </a:graphic>
      </p:graphicFrame>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41"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3"/>
          <p:cNvSpPr/>
          <p:nvPr/>
        </p:nvSpPr>
        <p:spPr>
          <a:xfrm>
            <a:off x="0" y="1097280"/>
            <a:ext cx="9144000" cy="679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lgn="ctr"/>
            <a:r>
              <a:rPr lang="en-CA" sz="1400" b="1" dirty="0" smtClean="0">
                <a:solidFill>
                  <a:schemeClr val="bg1"/>
                </a:solidFill>
              </a:rPr>
              <a:t>Integrate structured, semi-structured, or even unstructured data coming from big data storage or NoSQL data sources. </a:t>
            </a:r>
            <a:endParaRPr lang="en-CA" sz="1400" dirty="0">
              <a:solidFill>
                <a:schemeClr val="bg1"/>
              </a:solidFill>
            </a:endParaRPr>
          </a:p>
        </p:txBody>
      </p:sp>
      <p:sp>
        <p:nvSpPr>
          <p:cNvPr id="29" name="TextBox 28"/>
          <p:cNvSpPr txBox="1"/>
          <p:nvPr/>
        </p:nvSpPr>
        <p:spPr>
          <a:xfrm>
            <a:off x="4289246" y="2460843"/>
            <a:ext cx="4744082" cy="830997"/>
          </a:xfrm>
          <a:prstGeom prst="rect">
            <a:avLst/>
          </a:prstGeom>
          <a:noFill/>
        </p:spPr>
        <p:txBody>
          <a:bodyPr wrap="square" rtlCol="0">
            <a:spAutoFit/>
          </a:bodyPr>
          <a:lstStyle/>
          <a:p>
            <a:pPr algn="l"/>
            <a:r>
              <a:rPr lang="en-CA" sz="1200" dirty="0"/>
              <a:t>Data </a:t>
            </a:r>
            <a:r>
              <a:rPr lang="en-CA" sz="1200" dirty="0" smtClean="0"/>
              <a:t>Scientists – Perform data science with big data/NoSQL</a:t>
            </a:r>
          </a:p>
          <a:p>
            <a:pPr algn="l"/>
            <a:r>
              <a:rPr lang="en-CA" sz="1200" dirty="0" smtClean="0"/>
              <a:t>Business Analysts – Explore and </a:t>
            </a:r>
            <a:r>
              <a:rPr lang="en-CA" sz="1200" dirty="0"/>
              <a:t>analyze </a:t>
            </a:r>
            <a:r>
              <a:rPr lang="en-CA" sz="1200" dirty="0" smtClean="0"/>
              <a:t>big data/NoSQL</a:t>
            </a:r>
          </a:p>
          <a:p>
            <a:pPr algn="l"/>
            <a:r>
              <a:rPr lang="en-CA" sz="1200" dirty="0"/>
              <a:t>Integration </a:t>
            </a:r>
            <a:r>
              <a:rPr lang="en-CA" sz="1200" dirty="0" smtClean="0"/>
              <a:t>Specialists – Build integration jobs </a:t>
            </a:r>
            <a:r>
              <a:rPr lang="en-CA" sz="1200" dirty="0"/>
              <a:t>with </a:t>
            </a:r>
            <a:r>
              <a:rPr lang="en-CA" sz="1200" dirty="0" smtClean="0"/>
              <a:t>big data/NoSQL</a:t>
            </a:r>
          </a:p>
          <a:p>
            <a:pPr algn="l"/>
            <a:r>
              <a:rPr lang="en-CA" sz="1200" dirty="0" smtClean="0"/>
              <a:t>Data Architects – </a:t>
            </a:r>
            <a:r>
              <a:rPr lang="en-CA" sz="1200" dirty="0"/>
              <a:t>Explore </a:t>
            </a:r>
            <a:r>
              <a:rPr lang="en-CA" sz="1200" dirty="0" smtClean="0"/>
              <a:t>data structure in big data/NoSQL</a:t>
            </a:r>
          </a:p>
        </p:txBody>
      </p:sp>
      <p:graphicFrame>
        <p:nvGraphicFramePr>
          <p:cNvPr id="34" name="Table 5"/>
          <p:cNvGraphicFramePr>
            <a:graphicFrameLocks noGrp="1"/>
          </p:cNvGraphicFramePr>
          <p:nvPr>
            <p:extLst>
              <p:ext uri="{D42A27DB-BD31-4B8C-83A1-F6EECF244321}">
                <p14:modId xmlns:p14="http://schemas.microsoft.com/office/powerpoint/2010/main" val="4092584568"/>
              </p:ext>
            </p:extLst>
          </p:nvPr>
        </p:nvGraphicFramePr>
        <p:xfrm>
          <a:off x="196751" y="1920240"/>
          <a:ext cx="3520440" cy="1524000"/>
        </p:xfrm>
        <a:graphic>
          <a:graphicData uri="http://schemas.openxmlformats.org/drawingml/2006/table">
            <a:tbl>
              <a:tblPr firstRow="1" bandRow="1">
                <a:tableStyleId>{5C22544A-7EE6-4342-B048-85BDC9FD1C3A}</a:tableStyleId>
              </a:tblPr>
              <a:tblGrid>
                <a:gridCol w="3520440"/>
              </a:tblGrid>
              <a:tr h="0">
                <a:tc>
                  <a:txBody>
                    <a:bodyPr/>
                    <a:lstStyle/>
                    <a:p>
                      <a:r>
                        <a:rPr lang="en-CA" sz="1400" dirty="0" smtClean="0"/>
                        <a:t>Drivers</a:t>
                      </a:r>
                      <a:endParaRPr lang="en-CA" sz="1400" dirty="0"/>
                    </a:p>
                  </a:txBody>
                  <a:tcPr/>
                </a:tc>
              </a:tr>
              <a:tr h="0">
                <a:tc>
                  <a:txBody>
                    <a:bodyPr/>
                    <a:lstStyle/>
                    <a:p>
                      <a:r>
                        <a:rPr lang="en-CA" sz="1400" dirty="0" smtClean="0"/>
                        <a:t>Reduce and refine a large volume</a:t>
                      </a:r>
                      <a:r>
                        <a:rPr lang="en-CA" sz="1400" baseline="0" dirty="0" smtClean="0"/>
                        <a:t> of data.</a:t>
                      </a:r>
                    </a:p>
                  </a:txBody>
                  <a:tcPr/>
                </a:tc>
              </a:tr>
              <a:tr h="0">
                <a:tc>
                  <a:txBody>
                    <a:bodyPr/>
                    <a:lstStyle/>
                    <a:p>
                      <a:r>
                        <a:rPr lang="en-CA" sz="1400" baseline="0" dirty="0" smtClean="0"/>
                        <a:t>Integrate traditional data and big data. </a:t>
                      </a:r>
                      <a:endParaRPr lang="en-CA" sz="1400" dirty="0"/>
                    </a:p>
                  </a:txBody>
                  <a:tcPr/>
                </a:tc>
              </a:tr>
              <a:tr h="0">
                <a:tc>
                  <a:txBody>
                    <a:bodyPr/>
                    <a:lstStyle/>
                    <a:p>
                      <a:r>
                        <a:rPr lang="en-CA" sz="1400" dirty="0" smtClean="0"/>
                        <a:t>Have a need to</a:t>
                      </a:r>
                      <a:r>
                        <a:rPr lang="en-CA" sz="1400" baseline="0" dirty="0" smtClean="0"/>
                        <a:t> provide data science.</a:t>
                      </a:r>
                      <a:endParaRPr lang="en-CA" sz="1400" dirty="0"/>
                    </a:p>
                  </a:txBody>
                  <a:tcPr/>
                </a:tc>
              </a:tr>
              <a:tr h="0">
                <a:tc>
                  <a:txBody>
                    <a:bodyPr/>
                    <a:lstStyle/>
                    <a:p>
                      <a:r>
                        <a:rPr lang="en-CA" sz="1400" dirty="0" smtClean="0"/>
                        <a:t>Fuzzy</a:t>
                      </a:r>
                      <a:r>
                        <a:rPr lang="en-CA" sz="1400" baseline="0" dirty="0" smtClean="0"/>
                        <a:t> match big data and internal data.</a:t>
                      </a:r>
                      <a:endParaRPr lang="en-CA" sz="1400" dirty="0"/>
                    </a:p>
                  </a:txBody>
                  <a:tcPr/>
                </a:tc>
              </a:tr>
            </a:tbl>
          </a:graphicData>
        </a:graphic>
      </p:graphicFrame>
      <p:pic>
        <p:nvPicPr>
          <p:cNvPr id="39" name="Picture 38" descr="man.wmf"/>
          <p:cNvPicPr>
            <a:picLocks noChangeAspect="1"/>
          </p:cNvPicPr>
          <p:nvPr/>
        </p:nvPicPr>
        <p:blipFill>
          <a:blip r:embed="rId8" cstate="print"/>
          <a:stretch>
            <a:fillRect/>
          </a:stretch>
        </p:blipFill>
        <p:spPr>
          <a:xfrm>
            <a:off x="3918512" y="2372166"/>
            <a:ext cx="370733" cy="936152"/>
          </a:xfrm>
          <a:prstGeom prst="rect">
            <a:avLst/>
          </a:prstGeom>
          <a:noFill/>
        </p:spPr>
      </p:pic>
      <p:graphicFrame>
        <p:nvGraphicFramePr>
          <p:cNvPr id="5" name="Table 7"/>
          <p:cNvGraphicFramePr>
            <a:graphicFrameLocks noGrp="1"/>
          </p:cNvGraphicFramePr>
          <p:nvPr>
            <p:extLst>
              <p:ext uri="{D42A27DB-BD31-4B8C-83A1-F6EECF244321}">
                <p14:modId xmlns:p14="http://schemas.microsoft.com/office/powerpoint/2010/main" val="1341488679"/>
              </p:ext>
            </p:extLst>
          </p:nvPr>
        </p:nvGraphicFramePr>
        <p:xfrm>
          <a:off x="196750" y="4191000"/>
          <a:ext cx="8772415" cy="518160"/>
        </p:xfrm>
        <a:graphic>
          <a:graphicData uri="http://schemas.openxmlformats.org/drawingml/2006/table">
            <a:tbl>
              <a:tblPr firstRow="1" bandRow="1">
                <a:tableStyleId>{7E9639D4-E3E2-4D34-9284-5A2195B3D0D7}</a:tableStyleId>
              </a:tblPr>
              <a:tblGrid>
                <a:gridCol w="1973793"/>
                <a:gridCol w="6798622"/>
              </a:tblGrid>
              <a:tr h="381000">
                <a:tc>
                  <a:txBody>
                    <a:bodyPr/>
                    <a:lstStyle/>
                    <a:p>
                      <a:pPr algn="ctr"/>
                      <a:r>
                        <a:rPr lang="en-CA" sz="1400" dirty="0" smtClean="0"/>
                        <a:t>Common </a:t>
                      </a:r>
                    </a:p>
                    <a:p>
                      <a:pPr algn="ctr"/>
                      <a:r>
                        <a:rPr lang="en-CA" sz="1400" dirty="0" smtClean="0"/>
                        <a:t>Big Data Sources</a:t>
                      </a:r>
                      <a:endParaRPr lang="en-CA" sz="1400" dirty="0"/>
                    </a:p>
                  </a:txBody>
                  <a:tcPr/>
                </a:tc>
                <a:tc>
                  <a:txBody>
                    <a:bodyPr/>
                    <a:lstStyle/>
                    <a:p>
                      <a:pPr algn="ctr"/>
                      <a:r>
                        <a:rPr lang="en-CA" sz="1400" b="0" dirty="0" smtClean="0">
                          <a:solidFill>
                            <a:srgbClr val="333333"/>
                          </a:solidFill>
                        </a:rPr>
                        <a:t>HDFS,</a:t>
                      </a:r>
                      <a:r>
                        <a:rPr lang="en-CA" sz="1400" b="0" baseline="0" dirty="0" smtClean="0">
                          <a:solidFill>
                            <a:srgbClr val="333333"/>
                          </a:solidFill>
                        </a:rPr>
                        <a:t> Cloudera, Hortonworks, MapR</a:t>
                      </a:r>
                      <a:endParaRPr lang="en-CA" sz="1400" b="0" dirty="0">
                        <a:solidFill>
                          <a:srgbClr val="333333"/>
                        </a:solidFill>
                      </a:endParaRPr>
                    </a:p>
                  </a:txBody>
                  <a:tcPr anchor="ctr">
                    <a:noFill/>
                  </a:tcPr>
                </a:tc>
              </a:tr>
            </a:tbl>
          </a:graphicData>
        </a:graphic>
      </p:graphicFrame>
      <p:graphicFrame>
        <p:nvGraphicFramePr>
          <p:cNvPr id="46" name="Table 9"/>
          <p:cNvGraphicFramePr>
            <a:graphicFrameLocks noGrp="1"/>
          </p:cNvGraphicFramePr>
          <p:nvPr>
            <p:extLst>
              <p:ext uri="{D42A27DB-BD31-4B8C-83A1-F6EECF244321}">
                <p14:modId xmlns:p14="http://schemas.microsoft.com/office/powerpoint/2010/main" val="686351904"/>
              </p:ext>
            </p:extLst>
          </p:nvPr>
        </p:nvGraphicFramePr>
        <p:xfrm>
          <a:off x="182880" y="4762158"/>
          <a:ext cx="8772415" cy="518160"/>
        </p:xfrm>
        <a:graphic>
          <a:graphicData uri="http://schemas.openxmlformats.org/drawingml/2006/table">
            <a:tbl>
              <a:tblPr firstRow="1" bandRow="1">
                <a:tableStyleId>{7E9639D4-E3E2-4D34-9284-5A2195B3D0D7}</a:tableStyleId>
              </a:tblPr>
              <a:tblGrid>
                <a:gridCol w="1973793"/>
                <a:gridCol w="6798622"/>
              </a:tblGrid>
              <a:tr h="381000">
                <a:tc>
                  <a:txBody>
                    <a:bodyPr/>
                    <a:lstStyle/>
                    <a:p>
                      <a:pPr algn="ctr"/>
                      <a:r>
                        <a:rPr lang="en-CA" sz="1400" dirty="0" smtClean="0"/>
                        <a:t>Common </a:t>
                      </a:r>
                    </a:p>
                    <a:p>
                      <a:pPr algn="ctr"/>
                      <a:r>
                        <a:rPr lang="en-CA" sz="1400" dirty="0" smtClean="0"/>
                        <a:t>NoSQL Sources</a:t>
                      </a:r>
                      <a:endParaRPr lang="en-CA" sz="1400" dirty="0"/>
                    </a:p>
                  </a:txBody>
                  <a:tcPr/>
                </a:tc>
                <a:tc>
                  <a:txBody>
                    <a:bodyPr/>
                    <a:lstStyle/>
                    <a:p>
                      <a:pPr algn="ctr"/>
                      <a:r>
                        <a:rPr lang="en-CA" sz="1400" b="0" dirty="0" smtClean="0">
                          <a:solidFill>
                            <a:srgbClr val="333333"/>
                          </a:solidFill>
                        </a:rPr>
                        <a:t>MongoDB, DynamoDB,</a:t>
                      </a:r>
                      <a:r>
                        <a:rPr lang="en-CA" sz="1400" b="0" baseline="0" dirty="0" smtClean="0">
                          <a:solidFill>
                            <a:srgbClr val="333333"/>
                          </a:solidFill>
                        </a:rPr>
                        <a:t> Couchbase</a:t>
                      </a:r>
                      <a:endParaRPr lang="en-CA" sz="1400" b="0" dirty="0">
                        <a:solidFill>
                          <a:srgbClr val="333333"/>
                        </a:solidFill>
                      </a:endParaRPr>
                    </a:p>
                  </a:txBody>
                  <a:tcPr anchor="ctr">
                    <a:noFill/>
                  </a:tcPr>
                </a:tc>
              </a:tr>
            </a:tbl>
          </a:graphicData>
        </a:graphic>
      </p:graphicFrame>
      <p:grpSp>
        <p:nvGrpSpPr>
          <p:cNvPr id="47" name="Group 6"/>
          <p:cNvGrpSpPr/>
          <p:nvPr/>
        </p:nvGrpSpPr>
        <p:grpSpPr>
          <a:xfrm>
            <a:off x="182880" y="5372514"/>
            <a:ext cx="8786286" cy="990391"/>
            <a:chOff x="328291" y="3434614"/>
            <a:chExt cx="8786286" cy="990391"/>
          </a:xfrm>
        </p:grpSpPr>
        <p:sp>
          <p:nvSpPr>
            <p:cNvPr id="48" name="Rectangle 5"/>
            <p:cNvSpPr/>
            <p:nvPr/>
          </p:nvSpPr>
          <p:spPr>
            <a:xfrm>
              <a:off x="328291" y="3434614"/>
              <a:ext cx="8786286" cy="965178"/>
            </a:xfrm>
            <a:prstGeom prst="rect">
              <a:avLst/>
            </a:prstGeom>
            <a:solidFill>
              <a:schemeClr val="bg1">
                <a:lumMod val="95000"/>
              </a:schemeClr>
            </a:solidFill>
            <a:ln w="12700">
              <a:noFill/>
            </a:ln>
            <a:effectLst>
              <a:outerShdw blurRad="25400" dist="25400" dir="3600000" sx="98000" sy="98000" algn="ctr" rotWithShape="0">
                <a:schemeClr val="tx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7113" indent="-180975" algn="l"/>
              <a:r>
                <a:rPr lang="en-CA" sz="1200" dirty="0" smtClean="0">
                  <a:solidFill>
                    <a:srgbClr val="333333"/>
                  </a:solidFill>
                </a:rPr>
                <a:t>	</a:t>
              </a:r>
              <a:r>
                <a:rPr lang="en-CA" sz="1200" b="1" dirty="0" smtClean="0">
                  <a:solidFill>
                    <a:srgbClr val="333333"/>
                  </a:solidFill>
                </a:rPr>
                <a:t>The “T” in ETL is expanding rapidly. </a:t>
              </a:r>
              <a:r>
                <a:rPr lang="en-CA" sz="1200" dirty="0" smtClean="0">
                  <a:solidFill>
                    <a:srgbClr val="333333"/>
                  </a:solidFill>
                </a:rPr>
                <a:t>In order to accomplish big data integration, you’ll likely need to combine traditional ETL tools with new processing technologies such as MapReduce, Spark, Flume, and HiveQL. </a:t>
              </a:r>
              <a:endParaRPr lang="en-CA" sz="1200" dirty="0">
                <a:solidFill>
                  <a:srgbClr val="333333"/>
                </a:solidFill>
              </a:endParaRPr>
            </a:p>
          </p:txBody>
        </p:sp>
        <p:pic>
          <p:nvPicPr>
            <p:cNvPr id="49"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13" y="3434614"/>
              <a:ext cx="934897" cy="990391"/>
            </a:xfrm>
            <a:prstGeom prst="rect">
              <a:avLst/>
            </a:prstGeom>
          </p:spPr>
        </p:pic>
      </p:grpSp>
      <p:sp>
        <p:nvSpPr>
          <p:cNvPr id="3" name="Rectangle 2"/>
          <p:cNvSpPr/>
          <p:nvPr/>
        </p:nvSpPr>
        <p:spPr>
          <a:xfrm>
            <a:off x="196751" y="3604677"/>
            <a:ext cx="8772414" cy="46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t>Example: </a:t>
            </a:r>
            <a:r>
              <a:rPr lang="en-CA" sz="1400" dirty="0" smtClean="0"/>
              <a:t>The analytics team needs to load some tweets into HDFS and match the tweet with the customer information to fulfill an ad hoc request from the social media manager.</a:t>
            </a:r>
            <a:endParaRPr lang="en-CA" sz="1400" dirty="0"/>
          </a:p>
        </p:txBody>
      </p:sp>
      <p:sp>
        <p:nvSpPr>
          <p:cNvPr id="15" name="Title 2"/>
          <p:cNvSpPr>
            <a:spLocks noGrp="1"/>
          </p:cNvSpPr>
          <p:nvPr>
            <p:ph type="title"/>
            <p:custDataLst>
              <p:tags r:id="rId3"/>
            </p:custDataLst>
          </p:nvPr>
        </p:nvSpPr>
        <p:spPr>
          <a:xfrm>
            <a:off x="248696" y="260648"/>
            <a:ext cx="8625780" cy="864096"/>
          </a:xfrm>
        </p:spPr>
        <p:txBody>
          <a:bodyPr/>
          <a:lstStyle/>
          <a:p>
            <a:r>
              <a:rPr lang="en-US" dirty="0" smtClean="0"/>
              <a:t>Scenario 3: Big Data Integration</a:t>
            </a:r>
            <a:endParaRPr lang="en-US" dirty="0">
              <a:solidFill>
                <a:srgbClr val="FF0000"/>
              </a:solidFill>
            </a:endParaRPr>
          </a:p>
        </p:txBody>
      </p:sp>
      <p:grpSp>
        <p:nvGrpSpPr>
          <p:cNvPr id="16" name="Group 15"/>
          <p:cNvGrpSpPr/>
          <p:nvPr/>
        </p:nvGrpSpPr>
        <p:grpSpPr>
          <a:xfrm>
            <a:off x="0" y="6422955"/>
            <a:ext cx="9144000" cy="437555"/>
            <a:chOff x="0" y="6422955"/>
            <a:chExt cx="9144000" cy="437555"/>
          </a:xfrm>
        </p:grpSpPr>
        <p:pic>
          <p:nvPicPr>
            <p:cNvPr id="17" name="Picture 3">
              <a:hlinkClick r:id="rId10"/>
            </p:cNvPr>
            <p:cNvPicPr>
              <a:picLocks noChangeAspect="1" noChangeArrowheads="1"/>
            </p:cNvPicPr>
            <p:nvPr/>
          </p:nvPicPr>
          <p:blipFill>
            <a:blip r:embed="rId11" cstate="print"/>
            <a:srcRect/>
            <a:stretch>
              <a:fillRect/>
            </a:stretch>
          </p:blipFill>
          <p:spPr bwMode="auto">
            <a:xfrm>
              <a:off x="0" y="6422955"/>
              <a:ext cx="9144000" cy="437555"/>
            </a:xfrm>
            <a:prstGeom prst="rect">
              <a:avLst/>
            </a:prstGeom>
            <a:noFill/>
            <a:ln w="9525">
              <a:noFill/>
              <a:miter lim="800000"/>
              <a:headEnd/>
              <a:tailEnd/>
            </a:ln>
          </p:spPr>
        </p:pic>
        <p:pic>
          <p:nvPicPr>
            <p:cNvPr id="18" name="Picture 17" descr="itrg-logo.png"/>
            <p:cNvPicPr>
              <a:picLocks noChangeAspect="1"/>
            </p:cNvPicPr>
            <p:nvPr/>
          </p:nvPicPr>
          <p:blipFill>
            <a:blip r:embed="rId1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59400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99746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pPr>
              <a:defRPr/>
            </a:pPr>
            <a:r>
              <a:rPr lang="en-US" dirty="0"/>
              <a:t>Data </a:t>
            </a:r>
            <a:r>
              <a:rPr lang="en-US" dirty="0" smtClean="0"/>
              <a:t>integration (</a:t>
            </a:r>
            <a:r>
              <a:rPr lang="en-US" dirty="0"/>
              <a:t>DI) tools provide an enterprise-wide view of data; they effectively </a:t>
            </a:r>
            <a:r>
              <a:rPr lang="en-US" dirty="0" smtClean="0"/>
              <a:t>blend multiple</a:t>
            </a:r>
            <a:r>
              <a:rPr lang="en-US" dirty="0"/>
              <a:t>, disparate data sources and </a:t>
            </a:r>
            <a:r>
              <a:rPr lang="en-US" dirty="0" smtClean="0"/>
              <a:t>improve development efficiency.</a:t>
            </a:r>
            <a:endParaRPr lang="en-US" dirty="0"/>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5" y="2697163"/>
            <a:ext cx="3793492" cy="2376264"/>
          </a:xfrm>
        </p:spPr>
        <p:txBody>
          <a:bodyPr/>
          <a:lstStyle/>
          <a:p>
            <a:pPr>
              <a:lnSpc>
                <a:spcPct val="100000"/>
              </a:lnSpc>
              <a:spcBef>
                <a:spcPts val="600"/>
              </a:spcBef>
              <a:spcAft>
                <a:spcPts val="600"/>
              </a:spcAft>
            </a:pPr>
            <a:r>
              <a:rPr lang="en-CA" sz="1400" dirty="0"/>
              <a:t>Enterprises seeking to select a data integration tool.</a:t>
            </a:r>
          </a:p>
          <a:p>
            <a:pPr>
              <a:lnSpc>
                <a:spcPct val="100000"/>
              </a:lnSpc>
              <a:spcBef>
                <a:spcPts val="600"/>
              </a:spcBef>
              <a:spcAft>
                <a:spcPts val="600"/>
              </a:spcAft>
            </a:pPr>
            <a:r>
              <a:rPr lang="en-CA" sz="1400" dirty="0"/>
              <a:t>Enterprises with a data integration use case that may include:</a:t>
            </a:r>
          </a:p>
          <a:p>
            <a:pPr lvl="1">
              <a:lnSpc>
                <a:spcPct val="100000"/>
              </a:lnSpc>
            </a:pPr>
            <a:r>
              <a:rPr lang="en-CA" sz="1400" dirty="0" smtClean="0"/>
              <a:t>Define data </a:t>
            </a:r>
            <a:r>
              <a:rPr lang="en-CA" sz="1400" dirty="0"/>
              <a:t>integration processes.</a:t>
            </a:r>
          </a:p>
          <a:p>
            <a:pPr lvl="1">
              <a:lnSpc>
                <a:spcPct val="100000"/>
              </a:lnSpc>
            </a:pPr>
            <a:r>
              <a:rPr lang="en-CA" sz="1400" dirty="0" smtClean="0"/>
              <a:t>Cleanse data while integrating, and transform data.</a:t>
            </a:r>
          </a:p>
          <a:p>
            <a:pPr lvl="1">
              <a:lnSpc>
                <a:spcPct val="100000"/>
              </a:lnSpc>
            </a:pPr>
            <a:r>
              <a:rPr lang="en-CA" sz="1400" dirty="0" smtClean="0"/>
              <a:t>Provision data in real-time</a:t>
            </a:r>
          </a:p>
          <a:p>
            <a:pPr lvl="1">
              <a:lnSpc>
                <a:spcPct val="100000"/>
              </a:lnSpc>
            </a:pPr>
            <a:endParaRPr lang="en-CA" sz="1400" dirty="0"/>
          </a:p>
        </p:txBody>
      </p:sp>
      <p:sp>
        <p:nvSpPr>
          <p:cNvPr id="20" name="Text Placeholder 19"/>
          <p:cNvSpPr>
            <a:spLocks noGrp="1"/>
          </p:cNvSpPr>
          <p:nvPr>
            <p:ph type="body" sz="quarter" idx="21"/>
          </p:nvPr>
        </p:nvSpPr>
        <p:spPr>
          <a:xfrm>
            <a:off x="320675" y="21945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1945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697163"/>
            <a:ext cx="4159250" cy="2376264"/>
          </a:xfrm>
        </p:spPr>
        <p:txBody>
          <a:bodyPr/>
          <a:lstStyle/>
          <a:p>
            <a:pPr>
              <a:lnSpc>
                <a:spcPct val="100000"/>
              </a:lnSpc>
              <a:spcBef>
                <a:spcPts val="600"/>
              </a:spcBef>
              <a:spcAft>
                <a:spcPts val="600"/>
              </a:spcAft>
            </a:pPr>
            <a:r>
              <a:rPr lang="en-CA" sz="1400" dirty="0"/>
              <a:t>Understand what’s new in the data integration tools market.</a:t>
            </a:r>
          </a:p>
          <a:p>
            <a:pPr>
              <a:lnSpc>
                <a:spcPct val="100000"/>
              </a:lnSpc>
              <a:spcBef>
                <a:spcPts val="600"/>
              </a:spcBef>
              <a:spcAft>
                <a:spcPts val="600"/>
              </a:spcAft>
            </a:pPr>
            <a:r>
              <a:rPr lang="en-CA" sz="1400" dirty="0"/>
              <a:t>Evaluate data integration vendors and products for your enterprise needs.</a:t>
            </a:r>
          </a:p>
          <a:p>
            <a:pPr>
              <a:lnSpc>
                <a:spcPct val="100000"/>
              </a:lnSpc>
              <a:spcBef>
                <a:spcPts val="600"/>
              </a:spcBef>
              <a:spcAft>
                <a:spcPts val="600"/>
              </a:spcAft>
            </a:pPr>
            <a:r>
              <a:rPr lang="en-CA" sz="1400" dirty="0"/>
              <a:t>Determine which products are most appropriate for particular use cases and scenarios.</a:t>
            </a:r>
          </a:p>
        </p:txBody>
      </p:sp>
      <p:cxnSp>
        <p:nvCxnSpPr>
          <p:cNvPr id="8" name="Straight Connector 7"/>
          <p:cNvCxnSpPr/>
          <p:nvPr/>
        </p:nvCxnSpPr>
        <p:spPr>
          <a:xfrm rot="5400000">
            <a:off x="3109549" y="3885297"/>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89"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416320"/>
          </a:xfrm>
          <a:prstGeom prst="rect">
            <a:avLst/>
          </a:prstGeom>
        </p:spPr>
        <p:txBody>
          <a:bodyPr wrap="square">
            <a:spAutoFit/>
          </a:bodyPr>
          <a:lstStyle/>
          <a:p>
            <a:pPr marL="171450" indent="-171450" algn="l">
              <a:buFont typeface="Arial" panose="020B0604020202020204" pitchFamily="34" charset="0"/>
              <a:buChar char="•"/>
            </a:pPr>
            <a:r>
              <a:rPr lang="en-US" sz="1200" dirty="0"/>
              <a:t>For many years, organizations tried to consolidate data into one system by relying on developers </a:t>
            </a:r>
            <a:r>
              <a:rPr lang="en-US" sz="1200" dirty="0" smtClean="0"/>
              <a:t>hand-coding </a:t>
            </a:r>
            <a:r>
              <a:rPr lang="en-US" sz="1200" dirty="0"/>
              <a:t>scripts </a:t>
            </a:r>
            <a:r>
              <a:rPr lang="en-US" sz="1200" dirty="0" smtClean="0"/>
              <a:t>that </a:t>
            </a:r>
            <a:r>
              <a:rPr lang="en-US" sz="1200" dirty="0"/>
              <a:t>would connect various sources. However, that practice often resulted in quality issues, lengthy development times, and unreliability (one error in a line of code can bring down an entire system). </a:t>
            </a:r>
            <a:endParaRPr lang="en-US" sz="1200" dirty="0" smtClean="0"/>
          </a:p>
          <a:p>
            <a:pPr marL="171450" lvl="0" indent="-171450" algn="l">
              <a:buFont typeface="Arial" panose="020B0604020202020204" pitchFamily="34" charset="0"/>
              <a:buChar char="•"/>
            </a:pPr>
            <a:r>
              <a:rPr lang="en-US" sz="1200" dirty="0" smtClean="0"/>
              <a:t>Although </a:t>
            </a:r>
            <a:r>
              <a:rPr lang="en-US" sz="1200" dirty="0"/>
              <a:t>data integration came into existence more than 30 years ago, it continues to evolve. Data integration collects data from multiple, disparate sources, merges it, and then displays it to the user in such a way that it appears as a unified entity</a:t>
            </a:r>
            <a:r>
              <a:rPr lang="en-US" sz="1200" dirty="0" smtClean="0"/>
              <a:t>. Related data operations such as transformation, calculations, and aggregation are also performed.</a:t>
            </a:r>
            <a:endParaRPr lang="en-CA" sz="1200" dirty="0"/>
          </a:p>
          <a:p>
            <a:pPr marL="171450" lvl="0" indent="-171450" algn="l">
              <a:buFont typeface="Arial" panose="020B0604020202020204" pitchFamily="34" charset="0"/>
              <a:buChar char="•"/>
            </a:pPr>
            <a:r>
              <a:rPr lang="en-US" sz="1200" dirty="0" smtClean="0"/>
              <a:t>To </a:t>
            </a:r>
            <a:r>
              <a:rPr lang="en-US" sz="1200" dirty="0"/>
              <a:t>make the most of organizational data, data integration cannot just be a component of an IT project, but rather must be a core practice</a:t>
            </a:r>
            <a:r>
              <a:rPr lang="en-US" sz="1200" dirty="0" smtClean="0"/>
              <a:t>. The core practice involves modeling the data, cleansing the data, and extracting, transforming, and loading the data.</a:t>
            </a:r>
            <a:endParaRPr lang="en-CA" sz="1200" dirty="0"/>
          </a:p>
        </p:txBody>
      </p:sp>
      <p:sp>
        <p:nvSpPr>
          <p:cNvPr id="5" name="Rectangle 4"/>
          <p:cNvSpPr/>
          <p:nvPr>
            <p:custDataLst>
              <p:tags r:id="rId7"/>
            </p:custDataLst>
          </p:nvPr>
        </p:nvSpPr>
        <p:spPr>
          <a:xfrm>
            <a:off x="4664075" y="1552218"/>
            <a:ext cx="4159250" cy="3785652"/>
          </a:xfrm>
          <a:prstGeom prst="rect">
            <a:avLst/>
          </a:prstGeom>
        </p:spPr>
        <p:txBody>
          <a:bodyPr wrap="square">
            <a:spAutoFit/>
          </a:bodyPr>
          <a:lstStyle/>
          <a:p>
            <a:pPr marL="169863" indent="-169863" algn="l">
              <a:spcBef>
                <a:spcPts val="0"/>
              </a:spcBef>
              <a:spcAft>
                <a:spcPts val="0"/>
              </a:spcAft>
              <a:buFont typeface="Arial" pitchFamily="34" charset="0"/>
              <a:buChar char="•"/>
            </a:pPr>
            <a:r>
              <a:rPr lang="en-US" sz="1200" dirty="0" smtClean="0"/>
              <a:t>The proliferation of data over the last decade is only showing signs of accelerating; as data becomes more and more crucial to maintaining a competitive advantage, organizations will need more sophisticated data integration tools to handle volume, velocity, veracity,</a:t>
            </a:r>
            <a:r>
              <a:rPr lang="en-US" sz="1200" dirty="0" smtClean="0">
                <a:solidFill>
                  <a:srgbClr val="FF0000"/>
                </a:solidFill>
              </a:rPr>
              <a:t> </a:t>
            </a:r>
            <a:r>
              <a:rPr lang="en-US" sz="1200" dirty="0" smtClean="0"/>
              <a:t>and variety. </a:t>
            </a:r>
          </a:p>
          <a:p>
            <a:pPr marL="169863" indent="-169863" algn="l">
              <a:spcBef>
                <a:spcPts val="0"/>
              </a:spcBef>
              <a:spcAft>
                <a:spcPts val="0"/>
              </a:spcAft>
              <a:buFont typeface="Arial" pitchFamily="34" charset="0"/>
              <a:buChar char="•"/>
            </a:pPr>
            <a:r>
              <a:rPr lang="en-US" sz="1200" dirty="0" smtClean="0"/>
              <a:t>To minimize the bottlenecks that can occur with IT requests, data-savvy business users are demanding more and more autonomy when it comes to getting the data they need for decision making. Self-service data integration capability within data integration tools will require more intuitive user interfaces and “smart” tools that will be able to remember, recommend, and automate integration patterns.</a:t>
            </a:r>
          </a:p>
          <a:p>
            <a:pPr marL="169863" indent="-169863" algn="l">
              <a:spcBef>
                <a:spcPts val="0"/>
              </a:spcBef>
              <a:spcAft>
                <a:spcPts val="0"/>
              </a:spcAft>
              <a:buFont typeface="Arial" pitchFamily="34" charset="0"/>
              <a:buChar char="•"/>
            </a:pPr>
            <a:r>
              <a:rPr lang="en-US" sz="1200" dirty="0" smtClean="0"/>
              <a:t>The line between distinct integration platforms, namely ESB and ETL, is blurring. Next-generation data integration tools will need to work with various data sources and targets, whether they are databases, APIs, or files in a mixture of processing modes – batch, incremental, and real-time.</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28600" y="5445224"/>
            <a:ext cx="8648700" cy="838201"/>
            <a:chOff x="305727" y="4509120"/>
            <a:chExt cx="8514422" cy="838201"/>
          </a:xfrm>
        </p:grpSpPr>
        <p:sp>
          <p:nvSpPr>
            <p:cNvPr id="10" name="Rectangle 9"/>
            <p:cNvSpPr/>
            <p:nvPr/>
          </p:nvSpPr>
          <p:spPr>
            <a:xfrm>
              <a:off x="328613" y="4509120"/>
              <a:ext cx="8491536" cy="838201"/>
            </a:xfrm>
            <a:prstGeom prst="rect">
              <a:avLst/>
            </a:prstGeom>
            <a:solidFill>
              <a:schemeClr val="bg1">
                <a:lumMod val="95000"/>
              </a:schemeClr>
            </a:solidFill>
            <a:ln w="12700">
              <a:noFill/>
            </a:ln>
            <a:effectLst>
              <a:outerShdw blurRad="25400" dist="25400" dir="3600000" sx="98000" sy="98000" algn="ctr" rotWithShape="0">
                <a:schemeClr val="tx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lgn="l"/>
              <a:r>
                <a:rPr lang="en-CA" sz="1200" dirty="0">
                  <a:solidFill>
                    <a:srgbClr val="333333"/>
                  </a:solidFill>
                </a:rPr>
                <a:t>As the market evolves, capabilities that were once cutting edge become default and new functionality becomes differentiating. Exception handling and job scheduling </a:t>
              </a:r>
              <a:r>
                <a:rPr lang="en-CA" sz="1200" dirty="0" smtClean="0">
                  <a:solidFill>
                    <a:srgbClr val="333333"/>
                  </a:solidFill>
                </a:rPr>
                <a:t>have </a:t>
              </a:r>
              <a:r>
                <a:rPr lang="en-CA" sz="1200" dirty="0">
                  <a:solidFill>
                    <a:srgbClr val="333333"/>
                  </a:solidFill>
                </a:rPr>
                <a:t>become </a:t>
              </a:r>
              <a:r>
                <a:rPr lang="en-CA" sz="1200" dirty="0" smtClean="0">
                  <a:solidFill>
                    <a:srgbClr val="333333"/>
                  </a:solidFill>
                </a:rPr>
                <a:t>Table </a:t>
              </a:r>
              <a:r>
                <a:rPr lang="en-CA" sz="1200" dirty="0">
                  <a:solidFill>
                    <a:srgbClr val="333333"/>
                  </a:solidFill>
                </a:rPr>
                <a:t>Stakes </a:t>
              </a:r>
              <a:r>
                <a:rPr lang="en-CA" sz="1200" dirty="0" smtClean="0">
                  <a:solidFill>
                    <a:srgbClr val="333333"/>
                  </a:solidFill>
                </a:rPr>
                <a:t>capabilities </a:t>
              </a:r>
              <a:r>
                <a:rPr lang="en-CA" sz="1200" dirty="0">
                  <a:solidFill>
                    <a:srgbClr val="333333"/>
                  </a:solidFill>
                </a:rPr>
                <a:t>and should no longer be used to differentiate solutions. Instead focus on self-service data integration and automatic recommendations to get the best value for your investments.</a:t>
              </a:r>
            </a:p>
          </p:txBody>
        </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5727" y="4509120"/>
              <a:ext cx="778950"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57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a:t>Data </a:t>
            </a:r>
            <a:r>
              <a:rPr lang="en-US" dirty="0" smtClean="0"/>
              <a:t>integration tools vendor selection / knock-out criteria: market share, mind share, and platform coverage</a:t>
            </a:r>
            <a:endParaRPr lang="en-US" dirty="0"/>
          </a:p>
        </p:txBody>
      </p:sp>
      <p:grpSp>
        <p:nvGrpSpPr>
          <p:cNvPr id="15" name="Group 33"/>
          <p:cNvGrpSpPr/>
          <p:nvPr/>
        </p:nvGrpSpPr>
        <p:grpSpPr>
          <a:xfrm>
            <a:off x="313085" y="2468880"/>
            <a:ext cx="8502650" cy="3794760"/>
            <a:chOff x="5543549" y="2722423"/>
            <a:chExt cx="3295651" cy="3570826"/>
          </a:xfrm>
        </p:grpSpPr>
        <p:sp>
          <p:nvSpPr>
            <p:cNvPr id="18" name="Rectangle 2"/>
            <p:cNvSpPr/>
            <p:nvPr/>
          </p:nvSpPr>
          <p:spPr>
            <a:xfrm>
              <a:off x="5543549" y="2980556"/>
              <a:ext cx="3295651" cy="331269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100" b="1" dirty="0" smtClean="0">
                  <a:solidFill>
                    <a:schemeClr val="tx1"/>
                  </a:solidFill>
                </a:rPr>
                <a:t>Actian.</a:t>
              </a:r>
              <a:r>
                <a:rPr lang="en-US" sz="1100" dirty="0" smtClean="0">
                  <a:solidFill>
                    <a:schemeClr val="tx1"/>
                  </a:solidFill>
                </a:rPr>
                <a:t> Since the addition of Data Integrator after acquiring Pervasive in 2013, Actian has introduced DataConnect as its primary data integration offering.</a:t>
              </a:r>
            </a:p>
            <a:p>
              <a:pPr marL="233363" indent="-233363" algn="l">
                <a:spcBef>
                  <a:spcPts val="1200"/>
                </a:spcBef>
                <a:spcAft>
                  <a:spcPts val="0"/>
                </a:spcAft>
                <a:buFont typeface="Arial" pitchFamily="34" charset="0"/>
                <a:buChar char="•"/>
              </a:pPr>
              <a:r>
                <a:rPr lang="en-US" sz="1100" b="1" dirty="0" smtClean="0">
                  <a:solidFill>
                    <a:schemeClr val="tx1"/>
                  </a:solidFill>
                </a:rPr>
                <a:t>Adeptia.</a:t>
              </a:r>
              <a:r>
                <a:rPr lang="en-US" sz="1100" dirty="0" smtClean="0">
                  <a:solidFill>
                    <a:schemeClr val="tx1"/>
                  </a:solidFill>
                </a:rPr>
                <a:t> A vendor that provides a holistic integration solution by merging data integration with ESB and B2B functionalities within a single suite.</a:t>
              </a:r>
            </a:p>
            <a:p>
              <a:pPr marL="233363" indent="-233363" algn="l">
                <a:spcBef>
                  <a:spcPts val="1200"/>
                </a:spcBef>
                <a:spcAft>
                  <a:spcPts val="0"/>
                </a:spcAft>
                <a:buFont typeface="Arial" pitchFamily="34" charset="0"/>
                <a:buChar char="•"/>
              </a:pPr>
              <a:r>
                <a:rPr lang="en-US" sz="1100" b="1" dirty="0" smtClean="0">
                  <a:solidFill>
                    <a:schemeClr val="tx1"/>
                  </a:solidFill>
                </a:rPr>
                <a:t>CloverETL.</a:t>
              </a:r>
              <a:r>
                <a:rPr lang="en-US" sz="1100" dirty="0" smtClean="0">
                  <a:solidFill>
                    <a:schemeClr val="tx1"/>
                  </a:solidFill>
                </a:rPr>
                <a:t> A pure data integration platform that offers developer and enterprise editions.</a:t>
              </a:r>
            </a:p>
            <a:p>
              <a:pPr marL="233363" indent="-233363" algn="l">
                <a:spcBef>
                  <a:spcPts val="1200"/>
                </a:spcBef>
                <a:spcAft>
                  <a:spcPts val="0"/>
                </a:spcAft>
                <a:buFont typeface="Arial" pitchFamily="34" charset="0"/>
                <a:buChar char="•"/>
              </a:pPr>
              <a:r>
                <a:rPr lang="en-US" sz="1100" b="1" dirty="0" smtClean="0">
                  <a:solidFill>
                    <a:schemeClr val="tx1"/>
                  </a:solidFill>
                </a:rPr>
                <a:t>IBM.</a:t>
              </a:r>
              <a:r>
                <a:rPr lang="en-US" sz="1100" dirty="0" smtClean="0">
                  <a:solidFill>
                    <a:schemeClr val="tx1"/>
                  </a:solidFill>
                </a:rPr>
                <a:t> </a:t>
              </a:r>
              <a:r>
                <a:rPr lang="en-CA" sz="1100" dirty="0">
                  <a:solidFill>
                    <a:schemeClr val="tx1"/>
                  </a:solidFill>
                </a:rPr>
                <a:t>A leading global provider of IT products and services, IBM offers data integration through its InfoSphere Platform.</a:t>
              </a:r>
            </a:p>
            <a:p>
              <a:pPr marL="233363" indent="-233363" algn="l">
                <a:spcBef>
                  <a:spcPts val="1200"/>
                </a:spcBef>
                <a:spcAft>
                  <a:spcPts val="0"/>
                </a:spcAft>
                <a:buFont typeface="Arial" pitchFamily="34" charset="0"/>
                <a:buChar char="•"/>
              </a:pPr>
              <a:r>
                <a:rPr lang="en-US" sz="1100" b="1" dirty="0" smtClean="0">
                  <a:solidFill>
                    <a:schemeClr val="tx1"/>
                  </a:solidFill>
                </a:rPr>
                <a:t>Informatica.</a:t>
              </a:r>
              <a:r>
                <a:rPr lang="en-US" sz="1100" dirty="0" smtClean="0">
                  <a:solidFill>
                    <a:schemeClr val="tx1"/>
                  </a:solidFill>
                </a:rPr>
                <a:t> </a:t>
              </a:r>
              <a:r>
                <a:rPr lang="en-CA" sz="1100" dirty="0">
                  <a:solidFill>
                    <a:schemeClr val="tx1"/>
                  </a:solidFill>
                </a:rPr>
                <a:t>An authority on data integration with over two decades of experience. </a:t>
              </a:r>
              <a:endParaRPr lang="en-US" sz="1100" dirty="0" smtClean="0">
                <a:solidFill>
                  <a:schemeClr val="tx1"/>
                </a:solidFill>
              </a:endParaRPr>
            </a:p>
            <a:p>
              <a:pPr marL="233363" indent="-233363" algn="l">
                <a:spcBef>
                  <a:spcPts val="1200"/>
                </a:spcBef>
                <a:spcAft>
                  <a:spcPts val="0"/>
                </a:spcAft>
                <a:buFont typeface="Arial" pitchFamily="34" charset="0"/>
                <a:buChar char="•"/>
              </a:pPr>
              <a:r>
                <a:rPr lang="en-US" sz="1100" b="1" dirty="0" smtClean="0">
                  <a:solidFill>
                    <a:schemeClr val="tx1"/>
                  </a:solidFill>
                </a:rPr>
                <a:t>Oracle.</a:t>
              </a:r>
              <a:r>
                <a:rPr lang="en-US" sz="1100" dirty="0" smtClean="0">
                  <a:solidFill>
                    <a:schemeClr val="tx1"/>
                  </a:solidFill>
                </a:rPr>
                <a:t> </a:t>
              </a:r>
              <a:r>
                <a:rPr lang="en-CA" sz="1100" dirty="0">
                  <a:solidFill>
                    <a:schemeClr val="tx1"/>
                  </a:solidFill>
                </a:rPr>
                <a:t>A longstanding vendor in data solutions, Oracle also provides computer hardware and enterprise software products</a:t>
              </a:r>
              <a:r>
                <a:rPr lang="en-CA" sz="1100" dirty="0" smtClean="0">
                  <a:solidFill>
                    <a:schemeClr val="tx1"/>
                  </a:solidFill>
                </a:rPr>
                <a:t>.</a:t>
              </a:r>
            </a:p>
            <a:p>
              <a:pPr marL="233363" indent="-233363" algn="l">
                <a:spcBef>
                  <a:spcPts val="1200"/>
                </a:spcBef>
                <a:spcAft>
                  <a:spcPts val="0"/>
                </a:spcAft>
                <a:buFont typeface="Arial" pitchFamily="34" charset="0"/>
                <a:buChar char="•"/>
              </a:pPr>
              <a:r>
                <a:rPr lang="en-CA" sz="1100" b="1" dirty="0">
                  <a:solidFill>
                    <a:schemeClr val="tx1"/>
                  </a:solidFill>
                </a:rPr>
                <a:t>SAP. </a:t>
              </a:r>
              <a:r>
                <a:rPr lang="en-CA" sz="1100" dirty="0">
                  <a:solidFill>
                    <a:schemeClr val="tx1"/>
                  </a:solidFill>
                </a:rPr>
                <a:t>With over four decades of experience, SAP is a leading provider of business management software. </a:t>
              </a:r>
            </a:p>
            <a:p>
              <a:pPr marL="233363" indent="-233363" algn="l">
                <a:spcBef>
                  <a:spcPts val="1200"/>
                </a:spcBef>
                <a:spcAft>
                  <a:spcPts val="0"/>
                </a:spcAft>
                <a:buFont typeface="Arial" pitchFamily="34" charset="0"/>
                <a:buChar char="•"/>
              </a:pPr>
              <a:r>
                <a:rPr lang="en-CA" sz="1100" b="1" dirty="0" smtClean="0">
                  <a:solidFill>
                    <a:schemeClr val="tx1"/>
                  </a:solidFill>
                </a:rPr>
                <a:t>SAS.</a:t>
              </a:r>
              <a:r>
                <a:rPr lang="en-CA" sz="1100" dirty="0">
                  <a:solidFill>
                    <a:schemeClr val="tx1"/>
                  </a:solidFill>
                </a:rPr>
                <a:t> </a:t>
              </a:r>
              <a:r>
                <a:rPr lang="en-CA" sz="1100" dirty="0" smtClean="0">
                  <a:solidFill>
                    <a:schemeClr val="tx1"/>
                  </a:solidFill>
                </a:rPr>
                <a:t>Well known for its business </a:t>
              </a:r>
              <a:r>
                <a:rPr lang="en-CA" sz="1100" dirty="0">
                  <a:solidFill>
                    <a:schemeClr val="tx1"/>
                  </a:solidFill>
                </a:rPr>
                <a:t>analytics software and </a:t>
              </a:r>
              <a:r>
                <a:rPr lang="en-CA" sz="1100" dirty="0" smtClean="0">
                  <a:solidFill>
                    <a:schemeClr val="tx1"/>
                  </a:solidFill>
                </a:rPr>
                <a:t>services, SAS is also a big player in data integration. </a:t>
              </a:r>
            </a:p>
            <a:p>
              <a:pPr marL="233363" indent="-233363" algn="l">
                <a:spcBef>
                  <a:spcPts val="1200"/>
                </a:spcBef>
                <a:spcAft>
                  <a:spcPts val="0"/>
                </a:spcAft>
                <a:buFont typeface="Arial" pitchFamily="34" charset="0"/>
                <a:buChar char="•"/>
              </a:pPr>
              <a:r>
                <a:rPr lang="en-US" sz="1100" b="1" dirty="0" smtClean="0">
                  <a:solidFill>
                    <a:schemeClr val="tx1"/>
                  </a:solidFill>
                </a:rPr>
                <a:t>Syncsort.</a:t>
              </a:r>
              <a:r>
                <a:rPr lang="en-US" sz="1100" dirty="0" smtClean="0">
                  <a:solidFill>
                    <a:schemeClr val="tx1"/>
                  </a:solidFill>
                </a:rPr>
                <a:t> An integration software vendor with specific focus on handling big data and delivering high ETL performance.</a:t>
              </a:r>
            </a:p>
            <a:p>
              <a:pPr marL="233363" indent="-233363" algn="l">
                <a:spcBef>
                  <a:spcPts val="1200"/>
                </a:spcBef>
                <a:spcAft>
                  <a:spcPts val="0"/>
                </a:spcAft>
                <a:buFont typeface="Arial" pitchFamily="34" charset="0"/>
                <a:buChar char="•"/>
              </a:pPr>
              <a:r>
                <a:rPr lang="en-US" sz="1100" b="1" dirty="0" smtClean="0">
                  <a:solidFill>
                    <a:schemeClr val="tx1"/>
                  </a:solidFill>
                </a:rPr>
                <a:t>Talend.</a:t>
              </a:r>
              <a:r>
                <a:rPr lang="en-US" sz="1100" dirty="0" smtClean="0">
                  <a:solidFill>
                    <a:schemeClr val="tx1"/>
                  </a:solidFill>
                </a:rPr>
                <a:t> </a:t>
              </a:r>
              <a:r>
                <a:rPr lang="en-CA" sz="1100" dirty="0">
                  <a:solidFill>
                    <a:schemeClr val="tx1"/>
                  </a:solidFill>
                </a:rPr>
                <a:t>A provider of </a:t>
              </a:r>
              <a:r>
                <a:rPr lang="en-CA" sz="1100" dirty="0" smtClean="0">
                  <a:solidFill>
                    <a:schemeClr val="tx1"/>
                  </a:solidFill>
                </a:rPr>
                <a:t>open-source </a:t>
              </a:r>
              <a:r>
                <a:rPr lang="en-CA" sz="1100" dirty="0">
                  <a:solidFill>
                    <a:schemeClr val="tx1"/>
                  </a:solidFill>
                </a:rPr>
                <a:t>and subscription-based data, application, and business process integration </a:t>
              </a:r>
              <a:r>
                <a:rPr lang="en-CA" sz="1100" dirty="0" smtClean="0">
                  <a:solidFill>
                    <a:schemeClr val="tx1"/>
                  </a:solidFill>
                </a:rPr>
                <a:t>solutions</a:t>
              </a:r>
              <a:endParaRPr lang="en-CA" sz="1100" dirty="0">
                <a:solidFill>
                  <a:schemeClr val="tx1"/>
                </a:solidFill>
              </a:endParaRPr>
            </a:p>
          </p:txBody>
        </p:sp>
        <p:sp>
          <p:nvSpPr>
            <p:cNvPr id="19" name="Round Same Side Corner Rectangle 3"/>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200" b="1" dirty="0" smtClean="0">
                  <a:solidFill>
                    <a:srgbClr val="FFFFFF"/>
                  </a:solidFill>
                </a:rPr>
                <a:t>Included in this Vendor Landscape:</a:t>
              </a:r>
              <a:endParaRPr lang="en-CA" sz="1200" b="1" dirty="0">
                <a:solidFill>
                  <a:srgbClr val="FFFFFF"/>
                </a:solidFill>
              </a:endParaRPr>
            </a:p>
          </p:txBody>
        </p:sp>
      </p:grpSp>
      <p:sp>
        <p:nvSpPr>
          <p:cNvPr id="20" name="Text Placeholder 2"/>
          <p:cNvSpPr>
            <a:spLocks noGrp="1"/>
          </p:cNvSpPr>
          <p:nvPr>
            <p:ph type="body" sz="quarter" idx="4294967295"/>
          </p:nvPr>
        </p:nvSpPr>
        <p:spPr>
          <a:xfrm>
            <a:off x="320675" y="1124744"/>
            <a:ext cx="8502650" cy="1279525"/>
          </a:xfrm>
          <a:prstGeom prst="rect">
            <a:avLst/>
          </a:prstGeom>
        </p:spPr>
        <p:txBody>
          <a:bodyPr>
            <a:noAutofit/>
          </a:bodyPr>
          <a:lstStyle/>
          <a:p>
            <a:pPr marL="182563" indent="-182563"/>
            <a:r>
              <a:rPr lang="en-US" dirty="0"/>
              <a:t>Until recently, the data integration market was a fairly conservative space with most solutions only offering ETL functionality. However, changes to vendor offerings, such as self-service data integration and the ability to connect to or operate within big data environments (i.e. Hadoop</a:t>
            </a:r>
            <a:r>
              <a:rPr lang="en-US" dirty="0" smtClean="0"/>
              <a:t>), have forced vendors to accommodate the more diverse ways data is being manipulated.</a:t>
            </a:r>
            <a:endParaRPr lang="en-US" dirty="0"/>
          </a:p>
          <a:p>
            <a:pPr marL="182563" indent="-182563"/>
            <a:r>
              <a:rPr lang="en-US" dirty="0"/>
              <a:t>For this Vendor Landscape, Info-Tech focused on those vendors that offer broad capabilities across multiple platforms and that have a strong market presence and/or reputational presence among mid- and large-size</a:t>
            </a:r>
            <a:r>
              <a:rPr lang="en-US" dirty="0">
                <a:solidFill>
                  <a:srgbClr val="FF0000"/>
                </a:solidFill>
              </a:rPr>
              <a:t> </a:t>
            </a:r>
            <a:r>
              <a:rPr lang="en-US" dirty="0"/>
              <a:t>enterprises.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13750"/>
            <a:ext cx="9144000" cy="2415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5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What we heard from the user community and industry experts</a:t>
            </a:r>
            <a:endParaRPr lang="en-US" dirty="0"/>
          </a:p>
        </p:txBody>
      </p:sp>
      <p:sp>
        <p:nvSpPr>
          <p:cNvPr id="7" name="Rectangle 6"/>
          <p:cNvSpPr/>
          <p:nvPr/>
        </p:nvSpPr>
        <p:spPr>
          <a:xfrm>
            <a:off x="4767494" y="2613750"/>
            <a:ext cx="4197831" cy="2246769"/>
          </a:xfrm>
          <a:prstGeom prst="rect">
            <a:avLst/>
          </a:prstGeom>
        </p:spPr>
        <p:txBody>
          <a:bodyPr wrap="square">
            <a:spAutoFit/>
          </a:bodyPr>
          <a:lstStyle/>
          <a:p>
            <a:pPr marL="0" marR="0" algn="l">
              <a:spcBef>
                <a:spcPts val="0"/>
              </a:spcBef>
              <a:spcAft>
                <a:spcPts val="0"/>
              </a:spcAft>
            </a:pPr>
            <a:endParaRPr lang="en-CA" sz="1400" b="1" dirty="0" smtClean="0">
              <a:solidFill>
                <a:schemeClr val="bg1"/>
              </a:solidFill>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CA" sz="1400" i="1" dirty="0" smtClean="0">
                <a:solidFill>
                  <a:schemeClr val="bg1"/>
                </a:solidFill>
                <a:latin typeface="+mj-lt"/>
                <a:ea typeface="Calibri" panose="020F0502020204030204" pitchFamily="34" charset="0"/>
                <a:cs typeface="Times New Roman" panose="02020603050405020304" pitchFamily="18" charset="0"/>
              </a:rPr>
              <a:t>“At </a:t>
            </a:r>
            <a:r>
              <a:rPr lang="en-CA" sz="1400" i="1" dirty="0">
                <a:solidFill>
                  <a:schemeClr val="bg1"/>
                </a:solidFill>
                <a:latin typeface="+mj-lt"/>
                <a:ea typeface="Calibri" panose="020F0502020204030204" pitchFamily="34" charset="0"/>
                <a:cs typeface="Times New Roman" panose="02020603050405020304" pitchFamily="18" charset="0"/>
              </a:rPr>
              <a:t>the end of the day, when you put in tools, </a:t>
            </a:r>
            <a:r>
              <a:rPr lang="en-CA" sz="1400" i="1" dirty="0" smtClean="0">
                <a:solidFill>
                  <a:schemeClr val="bg1"/>
                </a:solidFill>
                <a:latin typeface="+mj-lt"/>
                <a:ea typeface="Calibri" panose="020F0502020204030204" pitchFamily="34" charset="0"/>
                <a:cs typeface="Times New Roman" panose="02020603050405020304" pitchFamily="18" charset="0"/>
              </a:rPr>
              <a:t>you’re </a:t>
            </a:r>
            <a:r>
              <a:rPr lang="en-CA" sz="1400" b="1" i="1" dirty="0" smtClean="0">
                <a:solidFill>
                  <a:schemeClr val="bg1"/>
                </a:solidFill>
                <a:latin typeface="+mj-lt"/>
                <a:ea typeface="Calibri" panose="020F0502020204030204" pitchFamily="34" charset="0"/>
                <a:cs typeface="Times New Roman" panose="02020603050405020304" pitchFamily="18" charset="0"/>
              </a:rPr>
              <a:t>transforming business process.</a:t>
            </a:r>
            <a:r>
              <a:rPr lang="en-CA" sz="1400" i="1" dirty="0" smtClean="0">
                <a:solidFill>
                  <a:schemeClr val="bg1"/>
                </a:solidFill>
                <a:latin typeface="+mj-lt"/>
                <a:ea typeface="Calibri" panose="020F0502020204030204" pitchFamily="34" charset="0"/>
                <a:cs typeface="Times New Roman" panose="02020603050405020304" pitchFamily="18" charset="0"/>
              </a:rPr>
              <a:t> You’re not simply adding data tools or infrastructure. </a:t>
            </a:r>
            <a:r>
              <a:rPr lang="en-CA" sz="1400" i="1" dirty="0">
                <a:solidFill>
                  <a:schemeClr val="bg1"/>
                </a:solidFill>
                <a:latin typeface="+mj-lt"/>
                <a:ea typeface="Calibri" panose="020F0502020204030204" pitchFamily="34" charset="0"/>
                <a:cs typeface="Times New Roman" panose="02020603050405020304" pitchFamily="18" charset="0"/>
              </a:rPr>
              <a:t>Companies who </a:t>
            </a:r>
            <a:r>
              <a:rPr lang="en-CA" sz="1400" b="1" i="1" dirty="0">
                <a:solidFill>
                  <a:schemeClr val="bg1"/>
                </a:solidFill>
                <a:latin typeface="+mj-lt"/>
                <a:ea typeface="Calibri" panose="020F0502020204030204" pitchFamily="34" charset="0"/>
                <a:cs typeface="Times New Roman" panose="02020603050405020304" pitchFamily="18" charset="0"/>
              </a:rPr>
              <a:t>fail</a:t>
            </a:r>
            <a:r>
              <a:rPr lang="en-CA" sz="1400" i="1" dirty="0">
                <a:solidFill>
                  <a:schemeClr val="bg1"/>
                </a:solidFill>
                <a:latin typeface="+mj-lt"/>
                <a:ea typeface="Calibri" panose="020F0502020204030204" pitchFamily="34" charset="0"/>
                <a:cs typeface="Times New Roman" panose="02020603050405020304" pitchFamily="18" charset="0"/>
              </a:rPr>
              <a:t> take the </a:t>
            </a:r>
            <a:r>
              <a:rPr lang="en-CA" sz="1400" b="1" i="1" dirty="0" smtClean="0">
                <a:solidFill>
                  <a:schemeClr val="bg1"/>
                </a:solidFill>
                <a:latin typeface="+mj-lt"/>
                <a:ea typeface="Calibri" panose="020F0502020204030204" pitchFamily="34" charset="0"/>
                <a:cs typeface="Times New Roman" panose="02020603050405020304" pitchFamily="18" charset="0"/>
              </a:rPr>
              <a:t>IT-centric </a:t>
            </a:r>
            <a:r>
              <a:rPr lang="en-CA" sz="1400" i="1" dirty="0">
                <a:solidFill>
                  <a:schemeClr val="bg1"/>
                </a:solidFill>
                <a:latin typeface="+mj-lt"/>
                <a:ea typeface="Calibri" panose="020F0502020204030204" pitchFamily="34" charset="0"/>
                <a:cs typeface="Times New Roman" panose="02020603050405020304" pitchFamily="18" charset="0"/>
              </a:rPr>
              <a:t>approach and just put in tools</a:t>
            </a:r>
            <a:r>
              <a:rPr lang="en-CA" sz="1400" i="1" dirty="0" smtClean="0">
                <a:solidFill>
                  <a:schemeClr val="bg1"/>
                </a:solidFill>
                <a:latin typeface="+mj-lt"/>
                <a:ea typeface="Calibri" panose="020F0502020204030204" pitchFamily="34" charset="0"/>
                <a:cs typeface="Times New Roman" panose="02020603050405020304" pitchFamily="18" charset="0"/>
              </a:rPr>
              <a:t>. Look for vendors that give you </a:t>
            </a:r>
            <a:r>
              <a:rPr lang="en-CA" sz="1400" b="1" i="1" dirty="0" smtClean="0">
                <a:solidFill>
                  <a:schemeClr val="bg1"/>
                </a:solidFill>
                <a:latin typeface="+mj-lt"/>
                <a:ea typeface="Calibri" panose="020F0502020204030204" pitchFamily="34" charset="0"/>
                <a:cs typeface="Times New Roman" panose="02020603050405020304" pitchFamily="18" charset="0"/>
              </a:rPr>
              <a:t>methodology and best practices </a:t>
            </a:r>
            <a:r>
              <a:rPr lang="en-CA" sz="1400" i="1" dirty="0" smtClean="0">
                <a:solidFill>
                  <a:schemeClr val="bg1"/>
                </a:solidFill>
                <a:latin typeface="+mj-lt"/>
                <a:ea typeface="Calibri" panose="020F0502020204030204" pitchFamily="34" charset="0"/>
                <a:cs typeface="Times New Roman" panose="02020603050405020304" pitchFamily="18" charset="0"/>
              </a:rPr>
              <a:t>as part of the implementation.”</a:t>
            </a:r>
          </a:p>
          <a:p>
            <a:pPr marL="0" marR="0" algn="r">
              <a:spcBef>
                <a:spcPts val="0"/>
              </a:spcBef>
              <a:spcAft>
                <a:spcPts val="0"/>
              </a:spcAft>
            </a:pPr>
            <a:r>
              <a:rPr lang="en-CA" sz="1400" i="1" dirty="0">
                <a:solidFill>
                  <a:schemeClr val="bg1"/>
                </a:solidFill>
                <a:ea typeface="Calibri" panose="020F0502020204030204" pitchFamily="34" charset="0"/>
                <a:cs typeface="Times New Roman" panose="02020603050405020304" pitchFamily="18" charset="0"/>
              </a:rPr>
              <a:t> </a:t>
            </a:r>
            <a:endParaRPr lang="en-CA" sz="1400" i="1" dirty="0" smtClean="0">
              <a:solidFill>
                <a:schemeClr val="bg1"/>
              </a:solidFill>
              <a:ea typeface="Calibri" panose="020F0502020204030204" pitchFamily="34" charset="0"/>
              <a:cs typeface="Times New Roman" panose="02020603050405020304" pitchFamily="18" charset="0"/>
            </a:endParaRPr>
          </a:p>
          <a:p>
            <a:pPr marR="0" algn="r">
              <a:spcBef>
                <a:spcPts val="0"/>
              </a:spcBef>
              <a:spcAft>
                <a:spcPts val="0"/>
              </a:spcAft>
            </a:pPr>
            <a:r>
              <a:rPr lang="en-CA" sz="1400" dirty="0" smtClean="0">
                <a:solidFill>
                  <a:schemeClr val="bg1"/>
                </a:solidFill>
                <a:ea typeface="Calibri" panose="020F0502020204030204" pitchFamily="34" charset="0"/>
                <a:cs typeface="Times New Roman" panose="02020603050405020304" pitchFamily="18" charset="0"/>
              </a:rPr>
              <a:t>– </a:t>
            </a:r>
            <a:r>
              <a:rPr lang="en-CA" sz="1400" dirty="0" smtClean="0">
                <a:solidFill>
                  <a:schemeClr val="bg1"/>
                </a:solidFill>
                <a:latin typeface="+mn-lt"/>
                <a:ea typeface="Calibri" panose="020F0502020204030204" pitchFamily="34" charset="0"/>
                <a:cs typeface="Times New Roman" panose="02020603050405020304" pitchFamily="18" charset="0"/>
              </a:rPr>
              <a:t>Christopher Chang-Duffett</a:t>
            </a:r>
            <a:endParaRPr lang="en-CA" sz="1400" dirty="0">
              <a:solidFill>
                <a:schemeClr val="bg1"/>
              </a:solidFill>
              <a:effectLst/>
              <a:latin typeface="+mn-lt"/>
              <a:ea typeface="Calibri" panose="020F0502020204030204" pitchFamily="34" charset="0"/>
              <a:cs typeface="Times New Roman" panose="02020603050405020304" pitchFamily="18" charset="0"/>
            </a:endParaRPr>
          </a:p>
        </p:txBody>
      </p:sp>
      <p:sp>
        <p:nvSpPr>
          <p:cNvPr id="9" name="Rectangle 8"/>
          <p:cNvSpPr/>
          <p:nvPr/>
        </p:nvSpPr>
        <p:spPr>
          <a:xfrm>
            <a:off x="251519" y="2913534"/>
            <a:ext cx="4091881" cy="2031325"/>
          </a:xfrm>
          <a:prstGeom prst="rect">
            <a:avLst/>
          </a:prstGeom>
        </p:spPr>
        <p:txBody>
          <a:bodyPr wrap="square">
            <a:spAutoFit/>
          </a:bodyPr>
          <a:lstStyle/>
          <a:p>
            <a:pPr lvl="0" algn="l">
              <a:spcBef>
                <a:spcPts val="0"/>
              </a:spcBef>
              <a:spcAft>
                <a:spcPts val="0"/>
              </a:spcAft>
            </a:pPr>
            <a:r>
              <a:rPr lang="en-CA" sz="1400" i="1" dirty="0" smtClean="0">
                <a:solidFill>
                  <a:schemeClr val="bg1"/>
                </a:solidFill>
                <a:latin typeface="Georgia"/>
                <a:ea typeface="Calibri" panose="020F0502020204030204" pitchFamily="34" charset="0"/>
                <a:cs typeface="Times New Roman" panose="02020603050405020304" pitchFamily="18" charset="0"/>
              </a:rPr>
              <a:t>“You </a:t>
            </a:r>
            <a:r>
              <a:rPr lang="en-CA" sz="1400" i="1" dirty="0">
                <a:solidFill>
                  <a:schemeClr val="bg1"/>
                </a:solidFill>
                <a:latin typeface="Georgia"/>
                <a:ea typeface="Calibri" panose="020F0502020204030204" pitchFamily="34" charset="0"/>
                <a:cs typeface="Times New Roman" panose="02020603050405020304" pitchFamily="18" charset="0"/>
              </a:rPr>
              <a:t>can use Excel </a:t>
            </a:r>
            <a:r>
              <a:rPr lang="en-CA" sz="1400" i="1" dirty="0" smtClean="0">
                <a:solidFill>
                  <a:schemeClr val="bg1"/>
                </a:solidFill>
                <a:latin typeface="Georgia"/>
                <a:ea typeface="Calibri" panose="020F0502020204030204" pitchFamily="34" charset="0"/>
                <a:cs typeface="Times New Roman" panose="02020603050405020304" pitchFamily="18" charset="0"/>
              </a:rPr>
              <a:t>to do </a:t>
            </a:r>
            <a:r>
              <a:rPr lang="en-CA" sz="1400" i="1" dirty="0">
                <a:solidFill>
                  <a:schemeClr val="bg1"/>
                </a:solidFill>
                <a:latin typeface="Georgia"/>
                <a:ea typeface="Calibri" panose="020F0502020204030204" pitchFamily="34" charset="0"/>
                <a:cs typeface="Times New Roman" panose="02020603050405020304" pitchFamily="18" charset="0"/>
              </a:rPr>
              <a:t>metadata, but it becomes a headache due to issues arising when changes get </a:t>
            </a:r>
            <a:r>
              <a:rPr lang="en-CA" sz="1400" i="1" dirty="0" smtClean="0">
                <a:solidFill>
                  <a:schemeClr val="bg1"/>
                </a:solidFill>
                <a:latin typeface="Georgia"/>
                <a:ea typeface="Calibri" panose="020F0502020204030204" pitchFamily="34" charset="0"/>
                <a:cs typeface="Times New Roman" panose="02020603050405020304" pitchFamily="18" charset="0"/>
              </a:rPr>
              <a:t>made and aren’t </a:t>
            </a:r>
            <a:r>
              <a:rPr lang="en-CA" sz="1400" i="1" dirty="0">
                <a:solidFill>
                  <a:schemeClr val="bg1"/>
                </a:solidFill>
                <a:latin typeface="Georgia"/>
                <a:ea typeface="Calibri" panose="020F0502020204030204" pitchFamily="34" charset="0"/>
                <a:cs typeface="Times New Roman" panose="02020603050405020304" pitchFamily="18" charset="0"/>
              </a:rPr>
              <a:t>propagated to downstream data. You can use a specific tool to handle your metadata, and </a:t>
            </a:r>
            <a:r>
              <a:rPr lang="en-CA" sz="1400" i="1" dirty="0" smtClean="0">
                <a:solidFill>
                  <a:schemeClr val="bg1"/>
                </a:solidFill>
                <a:latin typeface="Georgia"/>
                <a:ea typeface="Calibri" panose="020F0502020204030204" pitchFamily="34" charset="0"/>
                <a:cs typeface="Times New Roman" panose="02020603050405020304" pitchFamily="18" charset="0"/>
              </a:rPr>
              <a:t>a data integration tool might work.”</a:t>
            </a:r>
            <a:endParaRPr lang="en-CA" sz="1400" i="1" dirty="0">
              <a:solidFill>
                <a:schemeClr val="bg1"/>
              </a:solidFill>
              <a:latin typeface="Georgia"/>
              <a:ea typeface="Calibri" panose="020F0502020204030204" pitchFamily="34" charset="0"/>
              <a:cs typeface="Times New Roman" panose="02020603050405020304" pitchFamily="18" charset="0"/>
            </a:endParaRPr>
          </a:p>
          <a:p>
            <a:pPr marL="171450" lvl="0" indent="-171450" algn="r">
              <a:spcBef>
                <a:spcPts val="0"/>
              </a:spcBef>
              <a:spcAft>
                <a:spcPts val="0"/>
              </a:spcAft>
              <a:buFontTx/>
              <a:buChar char="-"/>
            </a:pPr>
            <a:endParaRPr lang="en-CA" sz="1400" dirty="0" smtClean="0">
              <a:solidFill>
                <a:schemeClr val="bg1"/>
              </a:solidFill>
              <a:latin typeface="Georgia"/>
              <a:ea typeface="Calibri" panose="020F0502020204030204" pitchFamily="34" charset="0"/>
              <a:cs typeface="Times New Roman" panose="02020603050405020304" pitchFamily="18" charset="0"/>
            </a:endParaRPr>
          </a:p>
          <a:p>
            <a:pPr lvl="0" algn="r">
              <a:spcBef>
                <a:spcPts val="0"/>
              </a:spcBef>
              <a:spcAft>
                <a:spcPts val="0"/>
              </a:spcAft>
            </a:pPr>
            <a:r>
              <a:rPr lang="en-CA" sz="1400" dirty="0" smtClean="0">
                <a:solidFill>
                  <a:schemeClr val="bg1"/>
                </a:solidFill>
                <a:latin typeface="+mn-lt"/>
                <a:ea typeface="Calibri" panose="020F0502020204030204" pitchFamily="34" charset="0"/>
                <a:cs typeface="Times New Roman" panose="02020603050405020304" pitchFamily="18" charset="0"/>
              </a:rPr>
              <a:t>– Don Kros, Director</a:t>
            </a:r>
            <a:r>
              <a:rPr lang="en-CA" sz="1400" dirty="0">
                <a:solidFill>
                  <a:schemeClr val="bg1"/>
                </a:solidFill>
                <a:latin typeface="+mn-lt"/>
                <a:ea typeface="Calibri" panose="020F0502020204030204" pitchFamily="34" charset="0"/>
                <a:cs typeface="Times New Roman" panose="02020603050405020304" pitchFamily="18" charset="0"/>
              </a:rPr>
              <a:t>, Data and </a:t>
            </a:r>
            <a:r>
              <a:rPr lang="en-CA" sz="1400" dirty="0" smtClean="0">
                <a:solidFill>
                  <a:schemeClr val="bg1"/>
                </a:solidFill>
                <a:latin typeface="+mn-lt"/>
                <a:ea typeface="Calibri" panose="020F0502020204030204" pitchFamily="34" charset="0"/>
                <a:cs typeface="Times New Roman" panose="02020603050405020304" pitchFamily="18" charset="0"/>
              </a:rPr>
              <a:t>Analytics,</a:t>
            </a:r>
          </a:p>
          <a:p>
            <a:pPr lvl="0" algn="r">
              <a:spcBef>
                <a:spcPts val="0"/>
              </a:spcBef>
              <a:spcAft>
                <a:spcPts val="0"/>
              </a:spcAft>
            </a:pPr>
            <a:r>
              <a:rPr lang="en-CA" sz="1400" dirty="0" smtClean="0">
                <a:solidFill>
                  <a:schemeClr val="bg1"/>
                </a:solidFill>
                <a:latin typeface="+mn-lt"/>
                <a:ea typeface="Calibri" panose="020F0502020204030204" pitchFamily="34" charset="0"/>
                <a:cs typeface="Times New Roman" panose="02020603050405020304" pitchFamily="18" charset="0"/>
              </a:rPr>
              <a:t> </a:t>
            </a:r>
            <a:r>
              <a:rPr lang="en-CA" sz="1400" dirty="0">
                <a:solidFill>
                  <a:schemeClr val="bg1"/>
                </a:solidFill>
                <a:latin typeface="+mn-lt"/>
                <a:ea typeface="Calibri" panose="020F0502020204030204" pitchFamily="34" charset="0"/>
                <a:cs typeface="Times New Roman" panose="02020603050405020304" pitchFamily="18" charset="0"/>
              </a:rPr>
              <a:t>Forecast </a:t>
            </a:r>
            <a:r>
              <a:rPr lang="en-CA" sz="1400" dirty="0" smtClean="0">
                <a:solidFill>
                  <a:schemeClr val="bg1"/>
                </a:solidFill>
                <a:latin typeface="+mn-lt"/>
                <a:ea typeface="Calibri" panose="020F0502020204030204" pitchFamily="34" charset="0"/>
                <a:cs typeface="Times New Roman" panose="02020603050405020304" pitchFamily="18" charset="0"/>
              </a:rPr>
              <a:t>Health</a:t>
            </a:r>
          </a:p>
        </p:txBody>
      </p:sp>
      <p:sp>
        <p:nvSpPr>
          <p:cNvPr id="8" name="Rectangle 7"/>
          <p:cNvSpPr/>
          <p:nvPr/>
        </p:nvSpPr>
        <p:spPr>
          <a:xfrm>
            <a:off x="289589" y="5107245"/>
            <a:ext cx="8675735" cy="1384995"/>
          </a:xfrm>
          <a:prstGeom prst="rect">
            <a:avLst/>
          </a:prstGeom>
        </p:spPr>
        <p:txBody>
          <a:bodyPr wrap="square">
            <a:spAutoFit/>
          </a:bodyPr>
          <a:lstStyle/>
          <a:p>
            <a:pPr algn="l"/>
            <a:r>
              <a:rPr lang="en-CA" sz="1200" i="1" dirty="0" smtClean="0">
                <a:latin typeface="+mj-lt"/>
              </a:rPr>
              <a:t>“Companies want [an] ever-increasing </a:t>
            </a:r>
            <a:r>
              <a:rPr lang="en-CA" sz="1200" i="1" dirty="0">
                <a:latin typeface="+mj-lt"/>
              </a:rPr>
              <a:t>amount of information about their customers. The big problem is that this data can be pulled from an ever-growing range of resources – both from structured databases or from other sources, including social media. The challenge for the modern enterprise is pulling those resources together into one coherent whole – the so-called challenge of </a:t>
            </a:r>
            <a:r>
              <a:rPr lang="en-CA" sz="1200" i="1" dirty="0" smtClean="0">
                <a:latin typeface="+mj-lt"/>
              </a:rPr>
              <a:t>Big Data. </a:t>
            </a:r>
            <a:r>
              <a:rPr lang="en-CA" sz="1200" i="1" dirty="0">
                <a:latin typeface="+mj-lt"/>
              </a:rPr>
              <a:t>Increasingly, organisations will turn to cloud to handle this, but it’s not a straightforward task</a:t>
            </a:r>
            <a:r>
              <a:rPr lang="en-CA" sz="1200" i="1" dirty="0" smtClean="0">
                <a:latin typeface="+mj-lt"/>
              </a:rPr>
              <a:t>.”</a:t>
            </a:r>
          </a:p>
          <a:p>
            <a:pPr algn="l"/>
            <a:endParaRPr lang="en-CA" sz="1200" dirty="0">
              <a:latin typeface="+mj-lt"/>
            </a:endParaRPr>
          </a:p>
          <a:p>
            <a:pPr algn="r"/>
            <a:r>
              <a:rPr lang="en-CA" sz="1200" dirty="0" smtClean="0">
                <a:latin typeface="+mn-lt"/>
              </a:rPr>
              <a:t>– Max Cooter, Freelance IT Journalist, </a:t>
            </a:r>
          </a:p>
          <a:p>
            <a:pPr algn="r"/>
            <a:r>
              <a:rPr lang="en-CA" sz="1200" dirty="0" smtClean="0">
                <a:latin typeface="+mn-lt"/>
                <a:hlinkClick r:id="rId7"/>
              </a:rPr>
              <a:t>Dell Tech Page One</a:t>
            </a:r>
            <a:endParaRPr lang="en-CA" sz="1200" dirty="0" smtClean="0">
              <a:latin typeface="+mn-lt"/>
            </a:endParaRPr>
          </a:p>
        </p:txBody>
      </p:sp>
      <p:sp>
        <p:nvSpPr>
          <p:cNvPr id="10" name="Rectangle 9"/>
          <p:cNvSpPr/>
          <p:nvPr/>
        </p:nvSpPr>
        <p:spPr>
          <a:xfrm>
            <a:off x="267056" y="1269082"/>
            <a:ext cx="8549641" cy="1200329"/>
          </a:xfrm>
          <a:prstGeom prst="rect">
            <a:avLst/>
          </a:prstGeom>
        </p:spPr>
        <p:txBody>
          <a:bodyPr wrap="square">
            <a:spAutoFit/>
          </a:bodyPr>
          <a:lstStyle/>
          <a:p>
            <a:pPr algn="l"/>
            <a:r>
              <a:rPr lang="en-CA" sz="1200" i="1" dirty="0" smtClean="0">
                <a:solidFill>
                  <a:srgbClr val="000000"/>
                </a:solidFill>
                <a:latin typeface="+mj-lt"/>
              </a:rPr>
              <a:t>“The </a:t>
            </a:r>
            <a:r>
              <a:rPr lang="en-CA" sz="1200" i="1" dirty="0">
                <a:solidFill>
                  <a:srgbClr val="000000"/>
                </a:solidFill>
                <a:latin typeface="+mj-lt"/>
              </a:rPr>
              <a:t>perfect data integration tool should span the gap between IT and the business by providing </a:t>
            </a:r>
            <a:r>
              <a:rPr lang="en-CA" sz="1200" i="1" dirty="0" smtClean="0">
                <a:solidFill>
                  <a:srgbClr val="000000"/>
                </a:solidFill>
                <a:latin typeface="+mj-lt"/>
              </a:rPr>
              <a:t>high-speed</a:t>
            </a:r>
            <a:r>
              <a:rPr lang="en-CA" sz="1200" i="1" dirty="0">
                <a:solidFill>
                  <a:srgbClr val="000000"/>
                </a:solidFill>
                <a:latin typeface="+mj-lt"/>
              </a:rPr>
              <a:t>, heterogeneous integration of data from both </a:t>
            </a:r>
            <a:r>
              <a:rPr lang="en-CA" sz="1200" i="1" dirty="0" smtClean="0">
                <a:solidFill>
                  <a:srgbClr val="000000"/>
                </a:solidFill>
                <a:latin typeface="+mj-lt"/>
              </a:rPr>
              <a:t>IT-controlled </a:t>
            </a:r>
            <a:r>
              <a:rPr lang="en-CA" sz="1200" i="1" dirty="0">
                <a:solidFill>
                  <a:srgbClr val="000000"/>
                </a:solidFill>
                <a:latin typeface="+mj-lt"/>
              </a:rPr>
              <a:t>platforms and other data sources, which enables business users to produce new views of the business without having to initiate a slow, costly IT </a:t>
            </a:r>
            <a:r>
              <a:rPr lang="en-CA" sz="1200" i="1" dirty="0" smtClean="0">
                <a:solidFill>
                  <a:srgbClr val="000000"/>
                </a:solidFill>
                <a:latin typeface="+mj-lt"/>
              </a:rPr>
              <a:t>project, </a:t>
            </a:r>
            <a:r>
              <a:rPr lang="en-CA" sz="1200" i="1" dirty="0">
                <a:solidFill>
                  <a:srgbClr val="000000"/>
                </a:solidFill>
                <a:latin typeface="+mj-lt"/>
              </a:rPr>
              <a:t>thus delivering immediate business insight and actionable information</a:t>
            </a:r>
            <a:r>
              <a:rPr lang="en-CA" sz="1200" i="1" dirty="0" smtClean="0">
                <a:solidFill>
                  <a:srgbClr val="000000"/>
                </a:solidFill>
                <a:latin typeface="+mj-lt"/>
              </a:rPr>
              <a:t>.”</a:t>
            </a:r>
          </a:p>
          <a:p>
            <a:pPr algn="r"/>
            <a:r>
              <a:rPr lang="en-CA" sz="1200" dirty="0" smtClean="0">
                <a:solidFill>
                  <a:srgbClr val="000000"/>
                </a:solidFill>
                <a:latin typeface="+mn-lt"/>
              </a:rPr>
              <a:t>– John Whitaker, Quest Software</a:t>
            </a:r>
          </a:p>
          <a:p>
            <a:pPr algn="r"/>
            <a:r>
              <a:rPr lang="en-CA" sz="1200" dirty="0" smtClean="0">
                <a:solidFill>
                  <a:srgbClr val="000000"/>
                </a:solidFill>
                <a:latin typeface="+mn-lt"/>
                <a:hlinkClick r:id="rId8"/>
              </a:rPr>
              <a:t>TDWI, 2013</a:t>
            </a:r>
            <a:endParaRPr lang="en-CA" sz="1200" dirty="0">
              <a:latin typeface="+mn-lt"/>
            </a:endParaRPr>
          </a:p>
        </p:txBody>
      </p:sp>
      <p:grpSp>
        <p:nvGrpSpPr>
          <p:cNvPr id="11" name="Group 10"/>
          <p:cNvGrpSpPr/>
          <p:nvPr/>
        </p:nvGrpSpPr>
        <p:grpSpPr>
          <a:xfrm>
            <a:off x="0" y="6422955"/>
            <a:ext cx="9144000" cy="437555"/>
            <a:chOff x="0" y="6422955"/>
            <a:chExt cx="9144000" cy="437555"/>
          </a:xfrm>
        </p:grpSpPr>
        <p:pic>
          <p:nvPicPr>
            <p:cNvPr id="14"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4777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1"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a:t>Data </a:t>
            </a:r>
            <a:r>
              <a:rPr lang="en-US" dirty="0" smtClean="0"/>
              <a:t>integration tools criteria &amp; weighting factors</a:t>
            </a:r>
            <a:endParaRPr lang="en-US" dirty="0"/>
          </a:p>
        </p:txBody>
      </p:sp>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7"/>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is committed to the space and has a future product and portfolio roadmap.</a:t>
            </a:r>
            <a:endParaRPr lang="en-US" sz="1200" dirty="0">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Strategy</a:t>
            </a:r>
            <a:endParaRPr lang="en-US" sz="1400" dirty="0">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offers global coverage and is able to sell and provide post-sales support. </a:t>
            </a:r>
            <a:endParaRPr lang="en-US" sz="1200" dirty="0">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Reach</a:t>
            </a:r>
            <a:endParaRPr lang="en-US" sz="1400" dirty="0">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Viability</a:t>
            </a:r>
            <a:endParaRPr lang="en-US" sz="1400" dirty="0">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413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Vendor channel strategy is appropriate and the channels themselves are strong. </a:t>
            </a:r>
            <a:endParaRPr lang="en-US" sz="1200" dirty="0">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413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Channel</a:t>
            </a:r>
            <a:endParaRPr lang="en-US" sz="1400" dirty="0">
              <a:latin typeface="Arial" pitchFamily="34" charset="0"/>
              <a:cs typeface="Arial" pitchFamily="34" charset="0"/>
            </a:endParaRPr>
          </a:p>
        </p:txBody>
      </p:sp>
      <p:sp>
        <p:nvSpPr>
          <p:cNvPr id="26" name="Flowchart: Stored Data 20"/>
          <p:cNvSpPr>
            <a:spLocks noChangeArrowheads="1"/>
          </p:cNvSpPr>
          <p:nvPr>
            <p:custDataLst>
              <p:tags r:id="rId13"/>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4"/>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Usability</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5"/>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16"/>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Features</a:t>
            </a:r>
            <a:endParaRPr lang="en-US" sz="1400" dirty="0">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8"/>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t>Features</a:t>
            </a:r>
            <a:endParaRPr lang="en-US" sz="1200" dirty="0"/>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t>Usability</a:t>
            </a:r>
            <a:endParaRPr lang="en-US" sz="1200" dirty="0"/>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t>Affordability</a:t>
            </a:r>
            <a:endParaRPr lang="en-US" sz="1200" dirty="0"/>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t>Product</a:t>
            </a:r>
            <a:endParaRPr lang="en-US" sz="1200" b="1" dirty="0"/>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t>Vendor</a:t>
            </a:r>
            <a:endParaRPr lang="en-US" sz="1200" b="1" dirty="0"/>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t>Viability</a:t>
            </a:r>
            <a:endParaRPr lang="en-US" sz="1200" dirty="0"/>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t>Strategy</a:t>
            </a:r>
            <a:endParaRPr lang="en-US" sz="1200" dirty="0"/>
          </a:p>
        </p:txBody>
      </p:sp>
      <p:sp>
        <p:nvSpPr>
          <p:cNvPr id="73" name="TextBox 72"/>
          <p:cNvSpPr txBox="1"/>
          <p:nvPr/>
        </p:nvSpPr>
        <p:spPr>
          <a:xfrm>
            <a:off x="5440680" y="5905432"/>
            <a:ext cx="1005840" cy="276999"/>
          </a:xfrm>
          <a:prstGeom prst="rect">
            <a:avLst/>
          </a:prstGeom>
          <a:noFill/>
        </p:spPr>
        <p:txBody>
          <a:bodyPr wrap="square" rtlCol="0">
            <a:spAutoFit/>
          </a:bodyPr>
          <a:lstStyle/>
          <a:p>
            <a:pPr algn="r"/>
            <a:r>
              <a:rPr lang="en-US" sz="1200" dirty="0" smtClean="0"/>
              <a:t>Channel</a:t>
            </a:r>
            <a:endParaRPr lang="en-US" sz="1200" dirty="0"/>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t>Reach</a:t>
            </a:r>
          </a:p>
        </p:txBody>
      </p:sp>
      <p:sp>
        <p:nvSpPr>
          <p:cNvPr id="75" name="Flowchart: Stored Data 19"/>
          <p:cNvSpPr>
            <a:spLocks noChangeArrowheads="1"/>
          </p:cNvSpPr>
          <p:nvPr>
            <p:custDataLst>
              <p:tags r:id="rId17"/>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18"/>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37" name="Group 36"/>
          <p:cNvGrpSpPr/>
          <p:nvPr/>
        </p:nvGrpSpPr>
        <p:grpSpPr>
          <a:xfrm>
            <a:off x="0" y="6422955"/>
            <a:ext cx="9144000" cy="437555"/>
            <a:chOff x="0" y="6422955"/>
            <a:chExt cx="9144000" cy="437555"/>
          </a:xfrm>
        </p:grpSpPr>
        <p:pic>
          <p:nvPicPr>
            <p:cNvPr id="40" name="Picture 3">
              <a:hlinkClick r:id="rId29"/>
            </p:cNvPr>
            <p:cNvPicPr>
              <a:picLocks noChangeAspect="1" noChangeArrowheads="1"/>
            </p:cNvPicPr>
            <p:nvPr/>
          </p:nvPicPr>
          <p:blipFill>
            <a:blip r:embed="rId30" cstate="print"/>
            <a:srcRect/>
            <a:stretch>
              <a:fillRect/>
            </a:stretch>
          </p:blipFill>
          <p:spPr bwMode="auto">
            <a:xfrm>
              <a:off x="0" y="6422955"/>
              <a:ext cx="9144000" cy="437555"/>
            </a:xfrm>
            <a:prstGeom prst="rect">
              <a:avLst/>
            </a:prstGeom>
            <a:noFill/>
            <a:ln w="9525">
              <a:noFill/>
              <a:miter lim="800000"/>
              <a:headEnd/>
              <a:tailEnd/>
            </a:ln>
          </p:spPr>
        </p:pic>
        <p:pic>
          <p:nvPicPr>
            <p:cNvPr id="44" name="Picture 43" descr="itrg-logo.png"/>
            <p:cNvPicPr>
              <a:picLocks noChangeAspect="1"/>
            </p:cNvPicPr>
            <p:nvPr/>
          </p:nvPicPr>
          <p:blipFill>
            <a:blip r:embed="rId31" cstate="print"/>
            <a:stretch>
              <a:fillRect/>
            </a:stretch>
          </p:blipFill>
          <p:spPr>
            <a:xfrm>
              <a:off x="7477125" y="6453336"/>
              <a:ext cx="1400175" cy="381000"/>
            </a:xfrm>
            <a:prstGeom prst="rect">
              <a:avLst/>
            </a:prstGeom>
          </p:spPr>
        </p:pic>
      </p:grpSp>
      <p:graphicFrame>
        <p:nvGraphicFramePr>
          <p:cNvPr id="47" name="Chart 46"/>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32"/>
          </a:graphicData>
        </a:graphic>
      </p:graphicFrame>
      <p:sp>
        <p:nvSpPr>
          <p:cNvPr id="51" name="Flowchart: Stored Data 21"/>
          <p:cNvSpPr>
            <a:spLocks noChangeArrowheads="1"/>
          </p:cNvSpPr>
          <p:nvPr>
            <p:custDataLst>
              <p:tags r:id="rId19"/>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latin typeface="Arial" pitchFamily="34" charset="0"/>
                <a:cs typeface="Arial" pitchFamily="34" charset="0"/>
              </a:rPr>
              <a:t>Implementing and operating the solution is affordable given the technology.</a:t>
            </a:r>
            <a:endParaRPr lang="en-US" sz="1200" dirty="0">
              <a:latin typeface="Arial" pitchFamily="34" charset="0"/>
              <a:cs typeface="Arial" pitchFamily="34" charset="0"/>
            </a:endParaRPr>
          </a:p>
        </p:txBody>
      </p:sp>
      <p:sp>
        <p:nvSpPr>
          <p:cNvPr id="52" name="Rectangle 51"/>
          <p:cNvSpPr>
            <a:spLocks noChangeArrowheads="1"/>
          </p:cNvSpPr>
          <p:nvPr>
            <p:custDataLst>
              <p:tags r:id="rId20"/>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Affordability</a:t>
            </a:r>
            <a:endParaRPr lang="en-US" sz="1400" dirty="0">
              <a:latin typeface="Arial" pitchFamily="34" charset="0"/>
              <a:cs typeface="Arial" pitchFamily="34" charset="0"/>
            </a:endParaRPr>
          </a:p>
        </p:txBody>
      </p:sp>
      <p:sp>
        <p:nvSpPr>
          <p:cNvPr id="53" name="Flowchart: Stored Data 21"/>
          <p:cNvSpPr>
            <a:spLocks noChangeArrowheads="1"/>
          </p:cNvSpPr>
          <p:nvPr>
            <p:custDataLst>
              <p:tags r:id="rId21"/>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latin typeface="Arial" pitchFamily="34" charset="0"/>
                <a:cs typeface="Arial" pitchFamily="34" charset="0"/>
              </a:rPr>
              <a:t>Multiple deployment options and extensive integration capabilities are available.</a:t>
            </a:r>
            <a:endParaRPr lang="en-US" sz="1200" dirty="0">
              <a:latin typeface="Arial" pitchFamily="34" charset="0"/>
              <a:cs typeface="Arial" pitchFamily="34" charset="0"/>
            </a:endParaRPr>
          </a:p>
        </p:txBody>
      </p:sp>
      <p:sp>
        <p:nvSpPr>
          <p:cNvPr id="55" name="Rectangle 54"/>
          <p:cNvSpPr>
            <a:spLocks noChangeArrowheads="1"/>
          </p:cNvSpPr>
          <p:nvPr>
            <p:custDataLst>
              <p:tags r:id="rId22"/>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Architecture</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24" name="Flowchart: Stored Data 19"/>
          <p:cNvSpPr>
            <a:spLocks noChangeArrowheads="1"/>
          </p:cNvSpPr>
          <p:nvPr>
            <p:custDataLst>
              <p:tags r:id="rId1"/>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2"/>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3"/>
            </p:custDataLst>
          </p:nvPr>
        </p:nvSpPr>
        <p:spPr>
          <a:xfrm rot="10800000">
            <a:off x="5486400" y="43434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grpSp>
        <p:nvGrpSpPr>
          <p:cNvPr id="22" name="Group 136"/>
          <p:cNvGrpSpPr/>
          <p:nvPr/>
        </p:nvGrpSpPr>
        <p:grpSpPr>
          <a:xfrm>
            <a:off x="326232" y="5408963"/>
            <a:ext cx="8491536" cy="838458"/>
            <a:chOff x="328291" y="3598654"/>
            <a:chExt cx="8491536" cy="838458"/>
          </a:xfrm>
        </p:grpSpPr>
        <p:sp>
          <p:nvSpPr>
            <p:cNvPr id="26" name="Rectangle 25"/>
            <p:cNvSpPr/>
            <p:nvPr/>
          </p:nvSpPr>
          <p:spPr>
            <a:xfrm>
              <a:off x="328291" y="3598911"/>
              <a:ext cx="8491536" cy="838201"/>
            </a:xfrm>
            <a:prstGeom prst="rect">
              <a:avLst/>
            </a:prstGeom>
            <a:solidFill>
              <a:schemeClr val="bg1">
                <a:lumMod val="95000"/>
              </a:schemeClr>
            </a:solidFill>
            <a:ln w="12700">
              <a:noFill/>
            </a:ln>
            <a:effectLst>
              <a:outerShdw blurRad="25400" dist="25400" dir="3600000" sx="98000" sy="98000" algn="ctr" rotWithShape="0">
                <a:schemeClr val="tx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lgn="l"/>
              <a:r>
                <a:rPr lang="en-US" sz="1200" dirty="0" smtClean="0">
                  <a:solidFill>
                    <a:srgbClr val="333333"/>
                  </a:solidFill>
                </a:rPr>
                <a:t>If Table Stakes are all you need from your data integration solution, the only true differentiator for the organization is price. Otherwise, dig deeper to find the best price to value for your needs.</a:t>
              </a:r>
            </a:p>
          </p:txBody>
        </p:sp>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291" y="3598654"/>
              <a:ext cx="791235" cy="838201"/>
            </a:xfrm>
            <a:prstGeom prst="rect">
              <a:avLst/>
            </a:prstGeom>
            <a:noFill/>
            <a:ln w="12700">
              <a:noFill/>
            </a:ln>
            <a:effectLst/>
          </p:spPr>
        </p:pic>
      </p:grpSp>
      <p:sp>
        <p:nvSpPr>
          <p:cNvPr id="28" name="Flowchart: Stored Data 21"/>
          <p:cNvSpPr>
            <a:spLocks noChangeArrowheads="1"/>
          </p:cNvSpPr>
          <p:nvPr>
            <p:custDataLst>
              <p:tags r:id="rId4"/>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Ability to catch, report, and handle exceptions as they occur during integration.</a:t>
            </a:r>
          </a:p>
        </p:txBody>
      </p:sp>
      <p:sp>
        <p:nvSpPr>
          <p:cNvPr id="29" name="Rectangle 28"/>
          <p:cNvSpPr>
            <a:spLocks noChangeArrowheads="1"/>
          </p:cNvSpPr>
          <p:nvPr>
            <p:custDataLst>
              <p:tags r:id="rId5"/>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Exception Reporting and Notification</a:t>
            </a:r>
            <a:endParaRPr lang="en-US" sz="1200" dirty="0">
              <a:latin typeface="Arial" pitchFamily="34" charset="0"/>
              <a:cs typeface="Arial" pitchFamily="34" charset="0"/>
            </a:endParaRPr>
          </a:p>
        </p:txBody>
      </p:sp>
      <p:sp>
        <p:nvSpPr>
          <p:cNvPr id="30" name="Flowchart: Stored Data 20"/>
          <p:cNvSpPr>
            <a:spLocks noChangeArrowheads="1"/>
          </p:cNvSpPr>
          <p:nvPr>
            <p:custDataLst>
              <p:tags r:id="rId6"/>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Extract, transform, and load data from a source to a target. Basic functionality for date, string, and numeric data manipulation.</a:t>
            </a:r>
          </a:p>
        </p:txBody>
      </p:sp>
      <p:sp>
        <p:nvSpPr>
          <p:cNvPr id="31" name="Rectangle 30"/>
          <p:cNvSpPr>
            <a:spLocks noChangeArrowheads="1"/>
          </p:cNvSpPr>
          <p:nvPr>
            <p:custDataLst>
              <p:tags r:id="rId7"/>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200" dirty="0" smtClean="0">
                <a:latin typeface="Arial" pitchFamily="34" charset="0"/>
                <a:cs typeface="Arial" pitchFamily="34" charset="0"/>
              </a:rPr>
              <a:t>Data Migration/</a:t>
            </a:r>
          </a:p>
          <a:p>
            <a:pPr algn="r">
              <a:defRPr/>
            </a:pPr>
            <a:r>
              <a:rPr lang="en-US" sz="1200" dirty="0" smtClean="0">
                <a:latin typeface="Arial" pitchFamily="34" charset="0"/>
                <a:cs typeface="Arial" pitchFamily="34" charset="0"/>
              </a:rPr>
              <a:t>Conversion (ETL)</a:t>
            </a:r>
            <a:endParaRPr lang="en-US" sz="1200" dirty="0">
              <a:latin typeface="Arial" pitchFamily="34" charset="0"/>
              <a:cs typeface="Arial" pitchFamily="34" charset="0"/>
            </a:endParaRPr>
          </a:p>
        </p:txBody>
      </p:sp>
      <p:sp>
        <p:nvSpPr>
          <p:cNvPr id="32" name="Flowchart: Stored Data 19"/>
          <p:cNvSpPr>
            <a:spLocks noChangeArrowheads="1"/>
          </p:cNvSpPr>
          <p:nvPr>
            <p:custDataLst>
              <p:tags r:id="rId8"/>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Schedule integration processes to run on a periodic basis to control the movement of data from a source to a target.</a:t>
            </a:r>
          </a:p>
        </p:txBody>
      </p:sp>
      <p:sp>
        <p:nvSpPr>
          <p:cNvPr id="33" name="Rectangle 32"/>
          <p:cNvSpPr>
            <a:spLocks noChangeArrowheads="1"/>
          </p:cNvSpPr>
          <p:nvPr>
            <p:custDataLst>
              <p:tags r:id="rId9"/>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CA" sz="1200" dirty="0">
                <a:latin typeface="Arial" pitchFamily="34" charset="0"/>
                <a:cs typeface="Arial" pitchFamily="34" charset="0"/>
              </a:rPr>
              <a:t>Batch Integration </a:t>
            </a:r>
          </a:p>
        </p:txBody>
      </p:sp>
      <p:sp>
        <p:nvSpPr>
          <p:cNvPr id="34" name="Flowchart: Stored Data 21"/>
          <p:cNvSpPr>
            <a:spLocks noChangeArrowheads="1"/>
          </p:cNvSpPr>
          <p:nvPr>
            <p:custDataLst>
              <p:tags r:id="rId10"/>
            </p:custDataLst>
          </p:nvPr>
        </p:nvSpPr>
        <p:spPr bwMode="auto">
          <a:xfrm flipH="1">
            <a:off x="1828800" y="3657600"/>
            <a:ext cx="3474720" cy="502920"/>
          </a:xfrm>
          <a:prstGeom prst="rect">
            <a:avLst/>
          </a:prstGeom>
          <a:solidFill>
            <a:srgbClr val="F2F2F2"/>
          </a:solidFill>
          <a:ln w="6350">
            <a:noFill/>
            <a:miter lim="800000"/>
            <a:headEnd/>
            <a:tailEnd/>
          </a:ln>
          <a:effectLst/>
        </p:spPr>
        <p:txBody>
          <a:bodyPr anchor="ctr"/>
          <a:lstStyle/>
          <a:p>
            <a:pPr algn="l"/>
            <a:r>
              <a:rPr lang="en-CA" sz="1200" dirty="0">
                <a:latin typeface="Arial" pitchFamily="34" charset="0"/>
                <a:cs typeface="Arial" pitchFamily="34" charset="0"/>
              </a:rPr>
              <a:t>Software allowing users to see the current state of integration processes during </a:t>
            </a:r>
            <a:r>
              <a:rPr lang="en-CA" sz="1200" dirty="0" smtClean="0">
                <a:latin typeface="Arial" pitchFamily="34" charset="0"/>
                <a:cs typeface="Arial" pitchFamily="34" charset="0"/>
              </a:rPr>
              <a:t>execution </a:t>
            </a:r>
            <a:r>
              <a:rPr lang="en-CA" sz="1200" dirty="0">
                <a:latin typeface="Arial" pitchFamily="34" charset="0"/>
                <a:cs typeface="Arial" pitchFamily="34" charset="0"/>
              </a:rPr>
              <a:t>and intercede if necessary.</a:t>
            </a:r>
          </a:p>
        </p:txBody>
      </p:sp>
      <p:sp>
        <p:nvSpPr>
          <p:cNvPr id="35" name="Rectangle 34"/>
          <p:cNvSpPr>
            <a:spLocks noChangeArrowheads="1"/>
          </p:cNvSpPr>
          <p:nvPr>
            <p:custDataLst>
              <p:tags r:id="rId11"/>
            </p:custDataLst>
          </p:nvPr>
        </p:nvSpPr>
        <p:spPr bwMode="auto">
          <a:xfrm flipH="1">
            <a:off x="320040" y="3657600"/>
            <a:ext cx="1463040" cy="502920"/>
          </a:xfrm>
          <a:prstGeom prst="rect">
            <a:avLst/>
          </a:prstGeom>
          <a:solidFill>
            <a:srgbClr val="F2F2F2"/>
          </a:solidFill>
          <a:ln w="25400">
            <a:noFill/>
            <a:miter lim="800000"/>
            <a:headEnd/>
            <a:tailEnd/>
          </a:ln>
          <a:effectLst/>
        </p:spPr>
        <p:txBody>
          <a:bodyPr anchor="ctr"/>
          <a:lstStyle/>
          <a:p>
            <a:pPr algn="r">
              <a:defRPr/>
            </a:pPr>
            <a:r>
              <a:rPr lang="en-CA" sz="1200" dirty="0"/>
              <a:t>Administrative Console</a:t>
            </a:r>
            <a:endParaRPr lang="en-US" sz="1200" dirty="0">
              <a:latin typeface="Arial" pitchFamily="34" charset="0"/>
              <a:cs typeface="Arial" pitchFamily="34" charset="0"/>
            </a:endParaRPr>
          </a:p>
        </p:txBody>
      </p:sp>
      <p:sp>
        <p:nvSpPr>
          <p:cNvPr id="36" name="Flowchart: Stored Data 21"/>
          <p:cNvSpPr>
            <a:spLocks noChangeArrowheads="1"/>
          </p:cNvSpPr>
          <p:nvPr>
            <p:custDataLst>
              <p:tags r:id="rId12"/>
            </p:custDataLst>
          </p:nvPr>
        </p:nvSpPr>
        <p:spPr bwMode="auto">
          <a:xfrm flipH="1">
            <a:off x="1828800" y="4206240"/>
            <a:ext cx="3474720" cy="502920"/>
          </a:xfrm>
          <a:prstGeom prst="rect">
            <a:avLst/>
          </a:prstGeom>
          <a:solidFill>
            <a:srgbClr val="D9D9D9"/>
          </a:solidFill>
          <a:ln w="6350">
            <a:noFill/>
            <a:miter lim="800000"/>
            <a:headEnd/>
            <a:tailEnd/>
          </a:ln>
          <a:effectLst/>
        </p:spPr>
        <p:txBody>
          <a:bodyPr anchor="ctr"/>
          <a:lstStyle/>
          <a:p>
            <a:pPr algn="l"/>
            <a:r>
              <a:rPr lang="en-CA" sz="1200" dirty="0">
                <a:latin typeface="Arial" pitchFamily="34" charset="0"/>
                <a:cs typeface="Arial" pitchFamily="34" charset="0"/>
              </a:rPr>
              <a:t>Ability to accurately reflect data changes in data across multiple data stores.</a:t>
            </a:r>
          </a:p>
        </p:txBody>
      </p:sp>
      <p:sp>
        <p:nvSpPr>
          <p:cNvPr id="37" name="Rectangle 36"/>
          <p:cNvSpPr>
            <a:spLocks noChangeArrowheads="1"/>
          </p:cNvSpPr>
          <p:nvPr>
            <p:custDataLst>
              <p:tags r:id="rId13"/>
            </p:custDataLst>
          </p:nvPr>
        </p:nvSpPr>
        <p:spPr bwMode="auto">
          <a:xfrm flipH="1">
            <a:off x="320040" y="4206240"/>
            <a:ext cx="1463040" cy="502920"/>
          </a:xfrm>
          <a:prstGeom prst="rect">
            <a:avLst/>
          </a:prstGeom>
          <a:solidFill>
            <a:srgbClr val="D9D9D9"/>
          </a:solidFill>
          <a:ln w="25400">
            <a:noFill/>
            <a:miter lim="800000"/>
            <a:headEnd/>
            <a:tailEnd/>
          </a:ln>
          <a:effectLst/>
        </p:spPr>
        <p:txBody>
          <a:bodyPr anchor="ctr"/>
          <a:lstStyle/>
          <a:p>
            <a:pPr algn="r" fontAlgn="ctr"/>
            <a:r>
              <a:rPr lang="en-CA" sz="1200" dirty="0"/>
              <a:t>Synchronization and Data Replication</a:t>
            </a:r>
          </a:p>
        </p:txBody>
      </p:sp>
      <p:grpSp>
        <p:nvGrpSpPr>
          <p:cNvPr id="38" name="Group 37"/>
          <p:cNvGrpSpPr/>
          <p:nvPr/>
        </p:nvGrpSpPr>
        <p:grpSpPr>
          <a:xfrm>
            <a:off x="0" y="6422955"/>
            <a:ext cx="9144000" cy="437555"/>
            <a:chOff x="0" y="6422955"/>
            <a:chExt cx="9144000" cy="437555"/>
          </a:xfrm>
        </p:grpSpPr>
        <p:pic>
          <p:nvPicPr>
            <p:cNvPr id="39"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40" name="Picture 39"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20048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5348607" y="2834640"/>
            <a:ext cx="3474720" cy="365760"/>
          </a:xfrm>
          <a:prstGeom prst="rect">
            <a:avLst/>
          </a:prstGeom>
          <a:solidFill>
            <a:schemeClr val="bg2">
              <a:lumMod val="85000"/>
            </a:schemeClr>
          </a:solidFill>
          <a:ln w="6350">
            <a:noFill/>
            <a:miter lim="800000"/>
            <a:headEnd/>
            <a:tailEnd/>
          </a:ln>
          <a:effectLst/>
        </p:spPr>
        <p:txBody>
          <a:bodyPr anchor="ctr"/>
          <a:lstStyle/>
          <a:p>
            <a:pPr algn="l"/>
            <a:r>
              <a:rPr lang="en-US" sz="1100" dirty="0">
                <a:latin typeface="Arial" pitchFamily="34" charset="0"/>
                <a:cs typeface="Arial" pitchFamily="34" charset="0"/>
              </a:rPr>
              <a:t>Data cleansing, reconciliation, and profiling across multiple sources in batch mode. </a:t>
            </a:r>
          </a:p>
        </p:txBody>
      </p:sp>
      <p:sp>
        <p:nvSpPr>
          <p:cNvPr id="8" name="Rectangle 7"/>
          <p:cNvSpPr>
            <a:spLocks noChangeArrowheads="1"/>
          </p:cNvSpPr>
          <p:nvPr>
            <p:custDataLst>
              <p:tags r:id="rId2"/>
            </p:custDataLst>
          </p:nvPr>
        </p:nvSpPr>
        <p:spPr bwMode="auto">
          <a:xfrm flipH="1">
            <a:off x="3839847" y="2834640"/>
            <a:ext cx="1463040" cy="365760"/>
          </a:xfrm>
          <a:prstGeom prst="rect">
            <a:avLst/>
          </a:prstGeom>
          <a:solidFill>
            <a:schemeClr val="bg2">
              <a:lumMod val="85000"/>
            </a:schemeClr>
          </a:solidFill>
          <a:ln w="25400">
            <a:noFill/>
            <a:miter lim="800000"/>
            <a:headEnd/>
            <a:tailEnd/>
          </a:ln>
          <a:effectLst/>
        </p:spPr>
        <p:txBody>
          <a:bodyPr anchor="ctr"/>
          <a:lstStyle/>
          <a:p>
            <a:pPr lvl="0" algn="r">
              <a:defRPr/>
            </a:pPr>
            <a:r>
              <a:rPr lang="en-US" sz="1100" dirty="0">
                <a:latin typeface="Arial" pitchFamily="34" charset="0"/>
                <a:cs typeface="Arial" pitchFamily="34" charset="0"/>
              </a:rPr>
              <a:t>Data Quality and Profiling</a:t>
            </a:r>
          </a:p>
        </p:txBody>
      </p:sp>
      <p:sp>
        <p:nvSpPr>
          <p:cNvPr id="9" name="Flowchart: Stored Data 21"/>
          <p:cNvSpPr>
            <a:spLocks noChangeArrowheads="1"/>
          </p:cNvSpPr>
          <p:nvPr>
            <p:custDataLst>
              <p:tags r:id="rId3"/>
            </p:custDataLst>
          </p:nvPr>
        </p:nvSpPr>
        <p:spPr bwMode="auto">
          <a:xfrm flipH="1">
            <a:off x="5348607" y="3246120"/>
            <a:ext cx="3474720" cy="365760"/>
          </a:xfrm>
          <a:prstGeom prst="rect">
            <a:avLst/>
          </a:prstGeom>
          <a:solidFill>
            <a:schemeClr val="bg2">
              <a:lumMod val="95000"/>
            </a:schemeClr>
          </a:solidFill>
          <a:ln w="6350">
            <a:noFill/>
            <a:miter lim="800000"/>
            <a:headEnd/>
            <a:tailEnd/>
          </a:ln>
          <a:effectLst/>
        </p:spPr>
        <p:txBody>
          <a:bodyPr anchor="ctr"/>
          <a:lstStyle/>
          <a:p>
            <a:pPr algn="l"/>
            <a:r>
              <a:rPr lang="en-CA" sz="1100" dirty="0">
                <a:latin typeface="Arial" pitchFamily="34" charset="0"/>
                <a:cs typeface="Arial" pitchFamily="34" charset="0"/>
              </a:rPr>
              <a:t>Ability to propagate changes in a data source to a data target in real-time in </a:t>
            </a:r>
            <a:r>
              <a:rPr lang="en-CA" sz="1100" dirty="0" smtClean="0">
                <a:latin typeface="Arial" pitchFamily="34" charset="0"/>
                <a:cs typeface="Arial" pitchFamily="34" charset="0"/>
              </a:rPr>
              <a:t>a non-invasive manner.</a:t>
            </a:r>
            <a:endParaRPr lang="en-US" sz="1100" dirty="0" smtClean="0">
              <a:latin typeface="Arial" pitchFamily="34" charset="0"/>
              <a:cs typeface="Arial" pitchFamily="34" charset="0"/>
            </a:endParaRPr>
          </a:p>
        </p:txBody>
      </p:sp>
      <p:sp>
        <p:nvSpPr>
          <p:cNvPr id="10" name="Rectangle 9"/>
          <p:cNvSpPr>
            <a:spLocks noChangeArrowheads="1"/>
          </p:cNvSpPr>
          <p:nvPr>
            <p:custDataLst>
              <p:tags r:id="rId4"/>
            </p:custDataLst>
          </p:nvPr>
        </p:nvSpPr>
        <p:spPr bwMode="auto">
          <a:xfrm flipH="1">
            <a:off x="3839847" y="3246120"/>
            <a:ext cx="1463040" cy="365760"/>
          </a:xfrm>
          <a:prstGeom prst="rect">
            <a:avLst/>
          </a:prstGeom>
          <a:solidFill>
            <a:schemeClr val="bg2">
              <a:lumMod val="95000"/>
            </a:schemeClr>
          </a:solidFill>
          <a:ln w="25400">
            <a:noFill/>
            <a:miter lim="800000"/>
            <a:headEnd/>
            <a:tailEnd/>
          </a:ln>
          <a:effectLst/>
        </p:spPr>
        <p:txBody>
          <a:bodyPr anchor="ctr"/>
          <a:lstStyle/>
          <a:p>
            <a:pPr lvl="0" algn="r">
              <a:defRPr/>
            </a:pPr>
            <a:r>
              <a:rPr lang="en-US" sz="1100" dirty="0">
                <a:latin typeface="Arial" pitchFamily="34" charset="0"/>
                <a:cs typeface="Arial" pitchFamily="34" charset="0"/>
              </a:rPr>
              <a:t>Change Data Capture (CDC)</a:t>
            </a:r>
          </a:p>
        </p:txBody>
      </p:sp>
      <p:sp>
        <p:nvSpPr>
          <p:cNvPr id="11" name="Flowchart: Stored Data 20"/>
          <p:cNvSpPr>
            <a:spLocks noChangeArrowheads="1"/>
          </p:cNvSpPr>
          <p:nvPr>
            <p:custDataLst>
              <p:tags r:id="rId5"/>
            </p:custDataLst>
          </p:nvPr>
        </p:nvSpPr>
        <p:spPr bwMode="auto">
          <a:xfrm flipH="1">
            <a:off x="5348607" y="2423160"/>
            <a:ext cx="3474720" cy="365760"/>
          </a:xfrm>
          <a:prstGeom prst="rect">
            <a:avLst/>
          </a:prstGeom>
          <a:solidFill>
            <a:schemeClr val="bg2">
              <a:lumMod val="95000"/>
            </a:schemeClr>
          </a:solidFill>
          <a:ln w="6350">
            <a:noFill/>
            <a:miter lim="800000"/>
            <a:headEnd/>
            <a:tailEnd/>
          </a:ln>
          <a:effectLst/>
        </p:spPr>
        <p:txBody>
          <a:bodyPr anchor="ctr"/>
          <a:lstStyle/>
          <a:p>
            <a:pPr algn="l"/>
            <a:r>
              <a:rPr lang="en-CA" sz="1100" dirty="0"/>
              <a:t>Ability to create a view, joining multiple disparate data sources without the need for persistence.</a:t>
            </a:r>
          </a:p>
        </p:txBody>
      </p:sp>
      <p:sp>
        <p:nvSpPr>
          <p:cNvPr id="12" name="Rectangle 11"/>
          <p:cNvSpPr>
            <a:spLocks noChangeArrowheads="1"/>
          </p:cNvSpPr>
          <p:nvPr>
            <p:custDataLst>
              <p:tags r:id="rId6"/>
            </p:custDataLst>
          </p:nvPr>
        </p:nvSpPr>
        <p:spPr bwMode="auto">
          <a:xfrm flipH="1">
            <a:off x="3839847" y="2423160"/>
            <a:ext cx="1463040" cy="365760"/>
          </a:xfrm>
          <a:prstGeom prst="rect">
            <a:avLst/>
          </a:prstGeom>
          <a:solidFill>
            <a:schemeClr val="bg2">
              <a:lumMod val="95000"/>
            </a:schemeClr>
          </a:solidFill>
          <a:ln w="25400">
            <a:noFill/>
            <a:miter lim="800000"/>
            <a:headEnd/>
            <a:tailEnd/>
          </a:ln>
          <a:effectLst/>
        </p:spPr>
        <p:txBody>
          <a:bodyPr anchor="ctr"/>
          <a:lstStyle/>
          <a:p>
            <a:pPr lvl="0" algn="r">
              <a:defRPr/>
            </a:pPr>
            <a:r>
              <a:rPr lang="en-US" sz="1100" dirty="0">
                <a:latin typeface="Arial" pitchFamily="34" charset="0"/>
                <a:cs typeface="Arial" pitchFamily="34" charset="0"/>
              </a:rPr>
              <a:t>Data Virtualization</a:t>
            </a:r>
          </a:p>
        </p:txBody>
      </p:sp>
      <p:sp>
        <p:nvSpPr>
          <p:cNvPr id="13" name="Flowchart: Stored Data 19"/>
          <p:cNvSpPr>
            <a:spLocks noChangeArrowheads="1"/>
          </p:cNvSpPr>
          <p:nvPr>
            <p:custDataLst>
              <p:tags r:id="rId7"/>
            </p:custDataLst>
          </p:nvPr>
        </p:nvSpPr>
        <p:spPr bwMode="auto">
          <a:xfrm flipH="1">
            <a:off x="5348607" y="2011362"/>
            <a:ext cx="3474720" cy="365760"/>
          </a:xfrm>
          <a:prstGeom prst="rect">
            <a:avLst/>
          </a:prstGeom>
          <a:solidFill>
            <a:schemeClr val="bg2">
              <a:lumMod val="85000"/>
            </a:schemeClr>
          </a:solidFill>
          <a:ln w="6350">
            <a:noFill/>
            <a:miter lim="800000"/>
            <a:headEnd/>
            <a:tailEnd/>
          </a:ln>
        </p:spPr>
        <p:txBody>
          <a:bodyPr anchor="ctr"/>
          <a:lstStyle/>
          <a:p>
            <a:pPr algn="l"/>
            <a:r>
              <a:rPr lang="en-CA" sz="1100" dirty="0">
                <a:latin typeface="Arial" pitchFamily="34" charset="0"/>
                <a:cs typeface="Arial" pitchFamily="34" charset="0"/>
              </a:rPr>
              <a:t>Ability to connect with </a:t>
            </a:r>
            <a:r>
              <a:rPr lang="en-CA" sz="1100" dirty="0" smtClean="0">
                <a:latin typeface="Arial" pitchFamily="34" charset="0"/>
                <a:cs typeface="Arial" pitchFamily="34" charset="0"/>
              </a:rPr>
              <a:t>popular big data sources </a:t>
            </a:r>
            <a:r>
              <a:rPr lang="en-CA" sz="1100" dirty="0">
                <a:latin typeface="Arial" pitchFamily="34" charset="0"/>
                <a:cs typeface="Arial" pitchFamily="34" charset="0"/>
              </a:rPr>
              <a:t>and NoSQL </a:t>
            </a:r>
            <a:r>
              <a:rPr lang="en-CA" sz="1100" dirty="0" smtClean="0">
                <a:latin typeface="Arial" pitchFamily="34" charset="0"/>
                <a:cs typeface="Arial" pitchFamily="34" charset="0"/>
              </a:rPr>
              <a:t>databases.</a:t>
            </a:r>
            <a:endParaRPr lang="en-US" sz="1100" dirty="0" smtClean="0">
              <a:latin typeface="Arial" pitchFamily="34" charset="0"/>
              <a:cs typeface="Arial" pitchFamily="34" charset="0"/>
            </a:endParaRPr>
          </a:p>
        </p:txBody>
      </p:sp>
      <p:sp>
        <p:nvSpPr>
          <p:cNvPr id="14" name="Rectangle 13"/>
          <p:cNvSpPr>
            <a:spLocks noChangeArrowheads="1"/>
          </p:cNvSpPr>
          <p:nvPr>
            <p:custDataLst>
              <p:tags r:id="rId8"/>
            </p:custDataLst>
          </p:nvPr>
        </p:nvSpPr>
        <p:spPr bwMode="auto">
          <a:xfrm flipH="1">
            <a:off x="3839847" y="2011997"/>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100" dirty="0" smtClean="0">
                <a:latin typeface="Arial" pitchFamily="34" charset="0"/>
                <a:cs typeface="Arial" pitchFamily="34" charset="0"/>
              </a:rPr>
              <a:t>Big Data Connectivity</a:t>
            </a:r>
            <a:endParaRPr lang="en-US" sz="11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3657600"/>
            <a:ext cx="3474720" cy="365760"/>
          </a:xfrm>
          <a:prstGeom prst="rect">
            <a:avLst/>
          </a:prstGeom>
          <a:solidFill>
            <a:schemeClr val="bg2">
              <a:lumMod val="85000"/>
            </a:schemeClr>
          </a:solidFill>
          <a:ln w="6350">
            <a:noFill/>
            <a:miter lim="800000"/>
            <a:headEnd/>
            <a:tailEnd/>
          </a:ln>
          <a:effectLst/>
        </p:spPr>
        <p:txBody>
          <a:bodyPr anchor="ctr"/>
          <a:lstStyle/>
          <a:p>
            <a:pPr algn="l"/>
            <a:r>
              <a:rPr lang="en-CA" sz="1100" dirty="0">
                <a:latin typeface="Arial" pitchFamily="34" charset="0"/>
                <a:cs typeface="Arial" pitchFamily="34" charset="0"/>
              </a:rPr>
              <a:t>Ability to allow power users to perform data integration without IT's </a:t>
            </a:r>
            <a:r>
              <a:rPr lang="en-CA" sz="1100" dirty="0" smtClean="0">
                <a:latin typeface="Arial" pitchFamily="34" charset="0"/>
                <a:cs typeface="Arial" pitchFamily="34" charset="0"/>
              </a:rPr>
              <a:t>help.</a:t>
            </a:r>
            <a:endParaRPr lang="en-US" sz="1100" dirty="0" smtClean="0">
              <a:latin typeface="Arial" pitchFamily="34" charset="0"/>
              <a:cs typeface="Arial" pitchFamily="34" charset="0"/>
            </a:endParaRPr>
          </a:p>
        </p:txBody>
      </p:sp>
      <p:sp>
        <p:nvSpPr>
          <p:cNvPr id="17" name="Rectangle 16"/>
          <p:cNvSpPr>
            <a:spLocks noChangeArrowheads="1"/>
          </p:cNvSpPr>
          <p:nvPr>
            <p:custDataLst>
              <p:tags r:id="rId10"/>
            </p:custDataLst>
          </p:nvPr>
        </p:nvSpPr>
        <p:spPr bwMode="auto">
          <a:xfrm flipH="1">
            <a:off x="3840480" y="365760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100" dirty="0" smtClean="0">
                <a:latin typeface="Arial" pitchFamily="34" charset="0"/>
                <a:cs typeface="Arial" pitchFamily="34" charset="0"/>
              </a:rPr>
              <a:t>Self-Service </a:t>
            </a:r>
            <a:r>
              <a:rPr lang="en-US" sz="1100" dirty="0">
                <a:latin typeface="Arial" pitchFamily="34" charset="0"/>
                <a:cs typeface="Arial" pitchFamily="34" charset="0"/>
              </a:rPr>
              <a:t>Data Integration</a:t>
            </a:r>
          </a:p>
        </p:txBody>
      </p:sp>
      <p:sp>
        <p:nvSpPr>
          <p:cNvPr id="18" name="Flowchart: Stored Data 21"/>
          <p:cNvSpPr>
            <a:spLocks noChangeArrowheads="1"/>
          </p:cNvSpPr>
          <p:nvPr>
            <p:custDataLst>
              <p:tags r:id="rId11"/>
            </p:custDataLst>
          </p:nvPr>
        </p:nvSpPr>
        <p:spPr bwMode="auto">
          <a:xfrm flipH="1">
            <a:off x="5349240" y="4069080"/>
            <a:ext cx="3474720" cy="365760"/>
          </a:xfrm>
          <a:prstGeom prst="rect">
            <a:avLst/>
          </a:prstGeom>
          <a:solidFill>
            <a:schemeClr val="bg2">
              <a:lumMod val="95000"/>
            </a:schemeClr>
          </a:solidFill>
          <a:ln w="6350">
            <a:noFill/>
            <a:miter lim="800000"/>
            <a:headEnd/>
            <a:tailEnd/>
          </a:ln>
          <a:effectLst/>
        </p:spPr>
        <p:txBody>
          <a:bodyPr anchor="ctr"/>
          <a:lstStyle/>
          <a:p>
            <a:pPr algn="l"/>
            <a:r>
              <a:rPr lang="en-CA" sz="1100" dirty="0">
                <a:latin typeface="Arial" pitchFamily="34" charset="0"/>
                <a:cs typeface="Arial" pitchFamily="34" charset="0"/>
              </a:rPr>
              <a:t>Ability to support data governance workflow and collaborate with data stewards and </a:t>
            </a:r>
            <a:r>
              <a:rPr lang="en-CA" sz="1100" dirty="0" smtClean="0">
                <a:latin typeface="Arial" pitchFamily="34" charset="0"/>
                <a:cs typeface="Arial" pitchFamily="34" charset="0"/>
              </a:rPr>
              <a:t>owners.</a:t>
            </a:r>
            <a:endParaRPr lang="en-US" sz="1100" dirty="0" smtClean="0">
              <a:latin typeface="Arial" pitchFamily="34" charset="0"/>
              <a:cs typeface="Arial" pitchFamily="34" charset="0"/>
            </a:endParaRPr>
          </a:p>
        </p:txBody>
      </p:sp>
      <p:sp>
        <p:nvSpPr>
          <p:cNvPr id="19" name="Rectangle 18"/>
          <p:cNvSpPr>
            <a:spLocks noChangeArrowheads="1"/>
          </p:cNvSpPr>
          <p:nvPr>
            <p:custDataLst>
              <p:tags r:id="rId12"/>
            </p:custDataLst>
          </p:nvPr>
        </p:nvSpPr>
        <p:spPr bwMode="auto">
          <a:xfrm flipH="1">
            <a:off x="3840480" y="406908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100" dirty="0">
                <a:latin typeface="Arial" pitchFamily="34" charset="0"/>
                <a:cs typeface="Arial" pitchFamily="34" charset="0"/>
              </a:rPr>
              <a:t>Data Governance Features</a:t>
            </a:r>
          </a:p>
        </p:txBody>
      </p:sp>
      <p:sp>
        <p:nvSpPr>
          <p:cNvPr id="20" name="Flowchart: Stored Data 21"/>
          <p:cNvSpPr>
            <a:spLocks noChangeArrowheads="1"/>
          </p:cNvSpPr>
          <p:nvPr>
            <p:custDataLst>
              <p:tags r:id="rId13"/>
            </p:custDataLst>
          </p:nvPr>
        </p:nvSpPr>
        <p:spPr bwMode="auto">
          <a:xfrm flipH="1">
            <a:off x="5349240" y="4480560"/>
            <a:ext cx="3474720" cy="365760"/>
          </a:xfrm>
          <a:prstGeom prst="rect">
            <a:avLst/>
          </a:prstGeom>
          <a:solidFill>
            <a:schemeClr val="bg2">
              <a:lumMod val="85000"/>
            </a:schemeClr>
          </a:solidFill>
          <a:ln w="6350">
            <a:noFill/>
            <a:miter lim="800000"/>
            <a:headEnd/>
            <a:tailEnd/>
          </a:ln>
          <a:effectLst/>
        </p:spPr>
        <p:txBody>
          <a:bodyPr anchor="ctr"/>
          <a:lstStyle/>
          <a:p>
            <a:pPr algn="l"/>
            <a:r>
              <a:rPr lang="en-CA" sz="1100" dirty="0">
                <a:latin typeface="Arial" pitchFamily="34" charset="0"/>
                <a:cs typeface="Arial" pitchFamily="34" charset="0"/>
              </a:rPr>
              <a:t>Can </a:t>
            </a:r>
            <a:r>
              <a:rPr lang="en-CA" sz="1100" dirty="0" smtClean="0">
                <a:latin typeface="Arial" pitchFamily="34" charset="0"/>
                <a:cs typeface="Arial" pitchFamily="34" charset="0"/>
              </a:rPr>
              <a:t>manage metadata </a:t>
            </a:r>
            <a:r>
              <a:rPr lang="en-CA" sz="1100" dirty="0">
                <a:latin typeface="Arial" pitchFamily="34" charset="0"/>
                <a:cs typeface="Arial" pitchFamily="34" charset="0"/>
              </a:rPr>
              <a:t>of </a:t>
            </a:r>
            <a:r>
              <a:rPr lang="en-CA" sz="1100" dirty="0" smtClean="0">
                <a:latin typeface="Arial" pitchFamily="34" charset="0"/>
                <a:cs typeface="Arial" pitchFamily="34" charset="0"/>
              </a:rPr>
              <a:t>the </a:t>
            </a:r>
            <a:r>
              <a:rPr lang="en-CA" sz="1100" dirty="0">
                <a:latin typeface="Arial" pitchFamily="34" charset="0"/>
                <a:cs typeface="Arial" pitchFamily="34" charset="0"/>
              </a:rPr>
              <a:t>data processed by the </a:t>
            </a:r>
            <a:r>
              <a:rPr lang="en-CA" sz="1100" dirty="0" smtClean="0">
                <a:latin typeface="Arial" pitchFamily="34" charset="0"/>
                <a:cs typeface="Arial" pitchFamily="34" charset="0"/>
              </a:rPr>
              <a:t>platform </a:t>
            </a:r>
            <a:r>
              <a:rPr lang="en-CA" sz="1100" dirty="0">
                <a:latin typeface="Arial" pitchFamily="34" charset="0"/>
                <a:cs typeface="Arial" pitchFamily="34" charset="0"/>
              </a:rPr>
              <a:t>and in data sources or </a:t>
            </a:r>
            <a:r>
              <a:rPr lang="en-CA" sz="1100" dirty="0" smtClean="0">
                <a:latin typeface="Arial" pitchFamily="34" charset="0"/>
                <a:cs typeface="Arial" pitchFamily="34" charset="0"/>
              </a:rPr>
              <a:t>targets</a:t>
            </a:r>
            <a:r>
              <a:rPr lang="en-CA" sz="1100" dirty="0">
                <a:latin typeface="Arial" pitchFamily="34" charset="0"/>
                <a:cs typeface="Arial" pitchFamily="34" charset="0"/>
              </a:rPr>
              <a:t>.</a:t>
            </a:r>
            <a:endParaRPr lang="en-US" sz="1100" dirty="0">
              <a:latin typeface="Arial" pitchFamily="34" charset="0"/>
              <a:cs typeface="Arial" pitchFamily="34" charset="0"/>
            </a:endParaRPr>
          </a:p>
        </p:txBody>
      </p:sp>
      <p:sp>
        <p:nvSpPr>
          <p:cNvPr id="21" name="Rectangle 20"/>
          <p:cNvSpPr>
            <a:spLocks noChangeArrowheads="1"/>
          </p:cNvSpPr>
          <p:nvPr>
            <p:custDataLst>
              <p:tags r:id="rId14"/>
            </p:custDataLst>
          </p:nvPr>
        </p:nvSpPr>
        <p:spPr bwMode="auto">
          <a:xfrm flipH="1">
            <a:off x="3840480" y="448056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100" dirty="0">
                <a:latin typeface="Arial" pitchFamily="34" charset="0"/>
                <a:cs typeface="Arial" pitchFamily="34" charset="0"/>
              </a:rPr>
              <a:t>Metadata Management</a:t>
            </a:r>
          </a:p>
        </p:txBody>
      </p:sp>
      <p:sp>
        <p:nvSpPr>
          <p:cNvPr id="22" name="Flowchart: Stored Data 21"/>
          <p:cNvSpPr>
            <a:spLocks noChangeArrowheads="1"/>
          </p:cNvSpPr>
          <p:nvPr>
            <p:custDataLst>
              <p:tags r:id="rId15"/>
            </p:custDataLst>
          </p:nvPr>
        </p:nvSpPr>
        <p:spPr bwMode="auto">
          <a:xfrm flipH="1">
            <a:off x="5349240" y="4892040"/>
            <a:ext cx="3474720" cy="365760"/>
          </a:xfrm>
          <a:prstGeom prst="rect">
            <a:avLst/>
          </a:prstGeom>
          <a:solidFill>
            <a:schemeClr val="bg2">
              <a:lumMod val="95000"/>
            </a:schemeClr>
          </a:solidFill>
          <a:ln w="6350">
            <a:noFill/>
            <a:miter lim="800000"/>
            <a:headEnd/>
            <a:tailEnd/>
          </a:ln>
          <a:effectLst/>
        </p:spPr>
        <p:txBody>
          <a:bodyPr anchor="ctr"/>
          <a:lstStyle/>
          <a:p>
            <a:pPr algn="l"/>
            <a:r>
              <a:rPr lang="en-CA" sz="1100" dirty="0">
                <a:latin typeface="Arial" pitchFamily="34" charset="0"/>
                <a:cs typeface="Arial" pitchFamily="34" charset="0"/>
              </a:rPr>
              <a:t>Ability to match </a:t>
            </a:r>
            <a:r>
              <a:rPr lang="en-CA" sz="1100" dirty="0" smtClean="0">
                <a:latin typeface="Arial" pitchFamily="34" charset="0"/>
                <a:cs typeface="Arial" pitchFamily="34" charset="0"/>
              </a:rPr>
              <a:t>data sets </a:t>
            </a:r>
            <a:r>
              <a:rPr lang="en-CA" sz="1100" dirty="0">
                <a:latin typeface="Arial" pitchFamily="34" charset="0"/>
                <a:cs typeface="Arial" pitchFamily="34" charset="0"/>
              </a:rPr>
              <a:t>that do not have common keys in a fuzzy </a:t>
            </a:r>
            <a:r>
              <a:rPr lang="en-CA" sz="1100" dirty="0" smtClean="0">
                <a:latin typeface="Arial" pitchFamily="34" charset="0"/>
                <a:cs typeface="Arial" pitchFamily="34" charset="0"/>
              </a:rPr>
              <a:t>fashion.</a:t>
            </a:r>
            <a:endParaRPr lang="en-US" sz="1100" dirty="0" smtClean="0">
              <a:latin typeface="Arial" pitchFamily="34" charset="0"/>
              <a:cs typeface="Arial" pitchFamily="34" charset="0"/>
            </a:endParaRPr>
          </a:p>
        </p:txBody>
      </p:sp>
      <p:sp>
        <p:nvSpPr>
          <p:cNvPr id="23" name="Rectangle 22"/>
          <p:cNvSpPr>
            <a:spLocks noChangeArrowheads="1"/>
          </p:cNvSpPr>
          <p:nvPr>
            <p:custDataLst>
              <p:tags r:id="rId16"/>
            </p:custDataLst>
          </p:nvPr>
        </p:nvSpPr>
        <p:spPr bwMode="auto">
          <a:xfrm flipH="1">
            <a:off x="3840480" y="489204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100" dirty="0" smtClean="0">
                <a:latin typeface="Arial" pitchFamily="34" charset="0"/>
                <a:cs typeface="Arial" pitchFamily="34" charset="0"/>
              </a:rPr>
              <a:t>Fuzzy Matching</a:t>
            </a:r>
            <a:endParaRPr lang="en-US" sz="1100" dirty="0">
              <a:latin typeface="Arial" pitchFamily="34" charset="0"/>
              <a:cs typeface="Arial" pitchFamily="34" charset="0"/>
            </a:endParaRPr>
          </a:p>
        </p:txBody>
      </p:sp>
      <p:sp>
        <p:nvSpPr>
          <p:cNvPr id="25" name="Flowchart: Stored Data 21"/>
          <p:cNvSpPr>
            <a:spLocks noChangeArrowheads="1"/>
          </p:cNvSpPr>
          <p:nvPr>
            <p:custDataLst>
              <p:tags r:id="rId17"/>
            </p:custDataLst>
          </p:nvPr>
        </p:nvSpPr>
        <p:spPr bwMode="auto">
          <a:xfrm flipH="1">
            <a:off x="5349240" y="5303520"/>
            <a:ext cx="3474720" cy="365760"/>
          </a:xfrm>
          <a:prstGeom prst="rect">
            <a:avLst/>
          </a:prstGeom>
          <a:solidFill>
            <a:schemeClr val="bg2">
              <a:lumMod val="85000"/>
            </a:schemeClr>
          </a:solidFill>
          <a:ln w="6350">
            <a:noFill/>
            <a:miter lim="800000"/>
            <a:headEnd/>
            <a:tailEnd/>
          </a:ln>
          <a:effectLst/>
        </p:spPr>
        <p:txBody>
          <a:bodyPr anchor="ctr"/>
          <a:lstStyle/>
          <a:p>
            <a:pPr algn="l"/>
            <a:r>
              <a:rPr lang="en-CA" sz="1100" dirty="0">
                <a:latin typeface="Arial" pitchFamily="34" charset="0"/>
                <a:cs typeface="Arial" pitchFamily="34" charset="0"/>
              </a:rPr>
              <a:t>Ability to automatically detect and suggest integration opportunities and data </a:t>
            </a:r>
            <a:r>
              <a:rPr lang="en-CA" sz="1100" dirty="0" smtClean="0">
                <a:latin typeface="Arial" pitchFamily="34" charset="0"/>
                <a:cs typeface="Arial" pitchFamily="34" charset="0"/>
              </a:rPr>
              <a:t>issues.</a:t>
            </a:r>
            <a:endParaRPr lang="en-US" sz="1100" dirty="0" smtClean="0">
              <a:latin typeface="Arial" pitchFamily="34" charset="0"/>
              <a:cs typeface="Arial" pitchFamily="34" charset="0"/>
            </a:endParaRPr>
          </a:p>
        </p:txBody>
      </p:sp>
      <p:sp>
        <p:nvSpPr>
          <p:cNvPr id="26" name="Rectangle 25"/>
          <p:cNvSpPr>
            <a:spLocks noChangeArrowheads="1"/>
          </p:cNvSpPr>
          <p:nvPr>
            <p:custDataLst>
              <p:tags r:id="rId18"/>
            </p:custDataLst>
          </p:nvPr>
        </p:nvSpPr>
        <p:spPr bwMode="auto">
          <a:xfrm flipH="1">
            <a:off x="3840480" y="5303520"/>
            <a:ext cx="1463040" cy="365760"/>
          </a:xfrm>
          <a:prstGeom prst="rect">
            <a:avLst/>
          </a:prstGeom>
          <a:solidFill>
            <a:schemeClr val="bg2">
              <a:lumMod val="85000"/>
            </a:schemeClr>
          </a:solidFill>
          <a:ln w="25400">
            <a:noFill/>
            <a:miter lim="800000"/>
            <a:headEnd/>
            <a:tailEnd/>
          </a:ln>
          <a:effectLst/>
        </p:spPr>
        <p:txBody>
          <a:bodyPr anchor="ctr"/>
          <a:lstStyle/>
          <a:p>
            <a:pPr algn="r">
              <a:defRPr/>
            </a:pPr>
            <a:r>
              <a:rPr lang="en-US" sz="1100" dirty="0" smtClean="0">
                <a:latin typeface="Arial" pitchFamily="34" charset="0"/>
                <a:cs typeface="Arial" pitchFamily="34" charset="0"/>
              </a:rPr>
              <a:t>Auto-Suggestions/ Recommendations</a:t>
            </a:r>
            <a:endParaRPr lang="en-US" sz="1100" dirty="0">
              <a:latin typeface="Arial" pitchFamily="34" charset="0"/>
              <a:cs typeface="Arial" pitchFamily="34" charset="0"/>
            </a:endParaRPr>
          </a:p>
        </p:txBody>
      </p:sp>
      <p:sp>
        <p:nvSpPr>
          <p:cNvPr id="27" name="Flowchart: Stored Data 21"/>
          <p:cNvSpPr>
            <a:spLocks noChangeArrowheads="1"/>
          </p:cNvSpPr>
          <p:nvPr>
            <p:custDataLst>
              <p:tags r:id="rId19"/>
            </p:custDataLst>
          </p:nvPr>
        </p:nvSpPr>
        <p:spPr bwMode="auto">
          <a:xfrm flipH="1">
            <a:off x="5349240" y="5715000"/>
            <a:ext cx="3474720" cy="365760"/>
          </a:xfrm>
          <a:prstGeom prst="rect">
            <a:avLst/>
          </a:prstGeom>
          <a:solidFill>
            <a:schemeClr val="bg2">
              <a:lumMod val="95000"/>
            </a:schemeClr>
          </a:solidFill>
          <a:ln w="6350">
            <a:noFill/>
            <a:miter lim="800000"/>
            <a:headEnd/>
            <a:tailEnd/>
          </a:ln>
          <a:effectLst/>
        </p:spPr>
        <p:txBody>
          <a:bodyPr anchor="ctr"/>
          <a:lstStyle/>
          <a:p>
            <a:pPr algn="l"/>
            <a:r>
              <a:rPr lang="en-CA" sz="1100" dirty="0">
                <a:latin typeface="Arial" pitchFamily="34" charset="0"/>
                <a:cs typeface="Arial" pitchFamily="34" charset="0"/>
              </a:rPr>
              <a:t>Availability of pre-built templates/jobs to accelerate data integration </a:t>
            </a:r>
            <a:r>
              <a:rPr lang="en-CA" sz="1100" dirty="0" smtClean="0">
                <a:latin typeface="Arial" pitchFamily="34" charset="0"/>
                <a:cs typeface="Arial" pitchFamily="34" charset="0"/>
              </a:rPr>
              <a:t>development.</a:t>
            </a:r>
            <a:endParaRPr lang="en-US" sz="1100" dirty="0" smtClean="0">
              <a:latin typeface="Arial" pitchFamily="34" charset="0"/>
              <a:cs typeface="Arial" pitchFamily="34" charset="0"/>
            </a:endParaRPr>
          </a:p>
        </p:txBody>
      </p:sp>
      <p:sp>
        <p:nvSpPr>
          <p:cNvPr id="28" name="Rectangle 27"/>
          <p:cNvSpPr>
            <a:spLocks noChangeArrowheads="1"/>
          </p:cNvSpPr>
          <p:nvPr>
            <p:custDataLst>
              <p:tags r:id="rId20"/>
            </p:custDataLst>
          </p:nvPr>
        </p:nvSpPr>
        <p:spPr bwMode="auto">
          <a:xfrm flipH="1">
            <a:off x="3840480" y="5715000"/>
            <a:ext cx="1463040" cy="365760"/>
          </a:xfrm>
          <a:prstGeom prst="rect">
            <a:avLst/>
          </a:prstGeom>
          <a:solidFill>
            <a:schemeClr val="bg2">
              <a:lumMod val="95000"/>
            </a:schemeClr>
          </a:solidFill>
          <a:ln w="25400">
            <a:noFill/>
            <a:miter lim="800000"/>
            <a:headEnd/>
            <a:tailEnd/>
          </a:ln>
          <a:effectLst/>
        </p:spPr>
        <p:txBody>
          <a:bodyPr anchor="ctr"/>
          <a:lstStyle/>
          <a:p>
            <a:pPr algn="r">
              <a:defRPr/>
            </a:pPr>
            <a:r>
              <a:rPr lang="en-US" sz="1100" dirty="0" smtClean="0">
                <a:latin typeface="Arial" pitchFamily="34" charset="0"/>
                <a:cs typeface="Arial" pitchFamily="34" charset="0"/>
              </a:rPr>
              <a:t>Pre-Built Templates/Jobs</a:t>
            </a:r>
            <a:endParaRPr lang="en-US" sz="1100" dirty="0">
              <a:latin typeface="Arial" pitchFamily="34" charset="0"/>
              <a:cs typeface="Arial" pitchFamily="34" charset="0"/>
            </a:endParaRPr>
          </a:p>
        </p:txBody>
      </p:sp>
      <p:sp>
        <p:nvSpPr>
          <p:cNvPr id="30" name="Flowchart: Stored Data 19"/>
          <p:cNvSpPr>
            <a:spLocks noChangeArrowheads="1"/>
          </p:cNvSpPr>
          <p:nvPr>
            <p:custDataLst>
              <p:tags r:id="rId2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23"/>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2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33" name="Group 32"/>
          <p:cNvGrpSpPr/>
          <p:nvPr/>
        </p:nvGrpSpPr>
        <p:grpSpPr>
          <a:xfrm>
            <a:off x="0" y="6422955"/>
            <a:ext cx="9144000" cy="437555"/>
            <a:chOff x="0" y="6422955"/>
            <a:chExt cx="9144000" cy="437555"/>
          </a:xfrm>
        </p:grpSpPr>
        <p:pic>
          <p:nvPicPr>
            <p:cNvPr id="35" name="Picture 3">
              <a:hlinkClick r:id="rId27"/>
            </p:cNvPr>
            <p:cNvPicPr>
              <a:picLocks noChangeAspect="1" noChangeArrowheads="1"/>
            </p:cNvPicPr>
            <p:nvPr/>
          </p:nvPicPr>
          <p:blipFill>
            <a:blip r:embed="rId28"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2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1106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CA" dirty="0" smtClean="0"/>
              <a:t>Scenario 1: Self-Service Data </a:t>
            </a:r>
            <a:r>
              <a:rPr lang="en-CA" dirty="0"/>
              <a:t>I</a:t>
            </a:r>
            <a:r>
              <a:rPr lang="en-CA" dirty="0" smtClean="0"/>
              <a:t>ntegration</a:t>
            </a:r>
            <a:endParaRPr lang="en-CA" dirty="0"/>
          </a:p>
        </p:txBody>
      </p:sp>
      <p:graphicFrame>
        <p:nvGraphicFramePr>
          <p:cNvPr id="28" name="Table 27"/>
          <p:cNvGraphicFramePr>
            <a:graphicFrameLocks noGrp="1"/>
          </p:cNvGraphicFramePr>
          <p:nvPr>
            <p:extLst>
              <p:ext uri="{D42A27DB-BD31-4B8C-83A1-F6EECF244321}">
                <p14:modId xmlns:p14="http://schemas.microsoft.com/office/powerpoint/2010/main" val="1563939071"/>
              </p:ext>
            </p:extLst>
          </p:nvPr>
        </p:nvGraphicFramePr>
        <p:xfrm>
          <a:off x="6607279" y="1879050"/>
          <a:ext cx="2439456" cy="1530558"/>
        </p:xfrm>
        <a:graphic>
          <a:graphicData uri="http://schemas.openxmlformats.org/drawingml/2006/table">
            <a:tbl>
              <a:tblPr firstRow="1" bandRow="1">
                <a:tableStyleId>{F2DE63D5-997A-4646-A377-4702673A728D}</a:tableStyleId>
              </a:tblPr>
              <a:tblGrid>
                <a:gridCol w="2439456"/>
              </a:tblGrid>
              <a:tr h="321868">
                <a:tc>
                  <a:txBody>
                    <a:bodyPr/>
                    <a:lstStyle/>
                    <a:p>
                      <a:r>
                        <a:rPr lang="en-CA" baseline="0" dirty="0" smtClean="0"/>
                        <a:t>Consumed by:</a:t>
                      </a:r>
                      <a:endParaRPr lang="en-CA" dirty="0"/>
                    </a:p>
                  </a:txBody>
                  <a:tcPr/>
                </a:tc>
              </a:tr>
              <a:tr h="1164798">
                <a:tc>
                  <a:txBody>
                    <a:bodyPr/>
                    <a:lstStyle/>
                    <a:p>
                      <a:endParaRPr lang="en-CA"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60949141"/>
              </p:ext>
            </p:extLst>
          </p:nvPr>
        </p:nvGraphicFramePr>
        <p:xfrm>
          <a:off x="95892" y="1885304"/>
          <a:ext cx="2439456" cy="1530558"/>
        </p:xfrm>
        <a:graphic>
          <a:graphicData uri="http://schemas.openxmlformats.org/drawingml/2006/table">
            <a:tbl>
              <a:tblPr firstRow="1" bandRow="1">
                <a:tableStyleId>{F2DE63D5-997A-4646-A377-4702673A728D}</a:tableStyleId>
              </a:tblPr>
              <a:tblGrid>
                <a:gridCol w="2439456"/>
              </a:tblGrid>
              <a:tr h="321868">
                <a:tc>
                  <a:txBody>
                    <a:bodyPr/>
                    <a:lstStyle/>
                    <a:p>
                      <a:r>
                        <a:rPr lang="en-CA" dirty="0" smtClean="0"/>
                        <a:t>Done</a:t>
                      </a:r>
                      <a:r>
                        <a:rPr lang="en-CA" baseline="0" dirty="0" smtClean="0"/>
                        <a:t> by:</a:t>
                      </a:r>
                      <a:endParaRPr lang="en-CA" dirty="0"/>
                    </a:p>
                  </a:txBody>
                  <a:tcPr/>
                </a:tc>
              </a:tr>
              <a:tr h="1164798">
                <a:tc>
                  <a:txBody>
                    <a:bodyPr/>
                    <a:lstStyle/>
                    <a:p>
                      <a:endParaRPr lang="en-CA" dirty="0"/>
                    </a:p>
                  </a:txBody>
                  <a:tcPr/>
                </a:tc>
              </a:tr>
            </a:tbl>
          </a:graphicData>
        </a:graphic>
      </p:graphicFrame>
      <p:sp>
        <p:nvSpPr>
          <p:cNvPr id="31" name="Rectangle 3"/>
          <p:cNvSpPr/>
          <p:nvPr/>
        </p:nvSpPr>
        <p:spPr>
          <a:xfrm>
            <a:off x="0" y="1097280"/>
            <a:ext cx="9144000" cy="679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lgn="ctr"/>
            <a:r>
              <a:rPr lang="en-CA" sz="1400" b="1" dirty="0" smtClean="0">
                <a:solidFill>
                  <a:schemeClr val="bg1"/>
                </a:solidFill>
              </a:rPr>
              <a:t>Enable business and power users to perform self-service integration </a:t>
            </a:r>
          </a:p>
          <a:p>
            <a:pPr marL="93663" algn="ctr"/>
            <a:r>
              <a:rPr lang="en-CA" sz="1400" b="1" dirty="0" smtClean="0">
                <a:solidFill>
                  <a:schemeClr val="bg1"/>
                </a:solidFill>
              </a:rPr>
              <a:t>to address their data and analytics needs.</a:t>
            </a:r>
            <a:endParaRPr lang="en-CA" sz="1400" dirty="0">
              <a:solidFill>
                <a:schemeClr val="bg1"/>
              </a:solidFill>
            </a:endParaRPr>
          </a:p>
        </p:txBody>
      </p:sp>
      <p:graphicFrame>
        <p:nvGraphicFramePr>
          <p:cNvPr id="32" name="Diagram 2"/>
          <p:cNvGraphicFramePr/>
          <p:nvPr>
            <p:extLst>
              <p:ext uri="{D42A27DB-BD31-4B8C-83A1-F6EECF244321}">
                <p14:modId xmlns:p14="http://schemas.microsoft.com/office/powerpoint/2010/main" val="3340723255"/>
              </p:ext>
            </p:extLst>
          </p:nvPr>
        </p:nvGraphicFramePr>
        <p:xfrm>
          <a:off x="95891" y="3971310"/>
          <a:ext cx="8950843" cy="372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3" name="Picture 32" descr="man.wmf"/>
          <p:cNvPicPr>
            <a:picLocks noChangeAspect="1"/>
          </p:cNvPicPr>
          <p:nvPr/>
        </p:nvPicPr>
        <p:blipFill>
          <a:blip r:embed="rId12" cstate="print"/>
          <a:stretch>
            <a:fillRect/>
          </a:stretch>
        </p:blipFill>
        <p:spPr>
          <a:xfrm>
            <a:off x="204797" y="2367126"/>
            <a:ext cx="370733" cy="936152"/>
          </a:xfrm>
          <a:prstGeom prst="rect">
            <a:avLst/>
          </a:prstGeom>
          <a:noFill/>
        </p:spPr>
      </p:pic>
      <p:sp>
        <p:nvSpPr>
          <p:cNvPr id="34" name="TextBox 33"/>
          <p:cNvSpPr txBox="1"/>
          <p:nvPr/>
        </p:nvSpPr>
        <p:spPr>
          <a:xfrm>
            <a:off x="702286" y="2373884"/>
            <a:ext cx="2188396" cy="954107"/>
          </a:xfrm>
          <a:prstGeom prst="rect">
            <a:avLst/>
          </a:prstGeom>
          <a:noFill/>
        </p:spPr>
        <p:txBody>
          <a:bodyPr wrap="square" rtlCol="0">
            <a:spAutoFit/>
          </a:bodyPr>
          <a:lstStyle/>
          <a:p>
            <a:r>
              <a:rPr lang="en-CA" sz="1400" dirty="0" smtClean="0"/>
              <a:t>Data Analysts</a:t>
            </a:r>
          </a:p>
          <a:p>
            <a:r>
              <a:rPr lang="en-CA" sz="1400" dirty="0" smtClean="0"/>
              <a:t>Business Analysts</a:t>
            </a:r>
          </a:p>
          <a:p>
            <a:r>
              <a:rPr lang="en-CA" sz="1400" dirty="0" smtClean="0"/>
              <a:t>BI Specialists</a:t>
            </a:r>
          </a:p>
          <a:p>
            <a:r>
              <a:rPr lang="en-CA" sz="1400" dirty="0" smtClean="0"/>
              <a:t>Data Scientists</a:t>
            </a:r>
            <a:endParaRPr lang="en-CA" sz="1400" dirty="0"/>
          </a:p>
        </p:txBody>
      </p:sp>
      <p:pic>
        <p:nvPicPr>
          <p:cNvPr id="35" name="Picture 34" descr="man.wmf"/>
          <p:cNvPicPr>
            <a:picLocks noChangeAspect="1"/>
          </p:cNvPicPr>
          <p:nvPr/>
        </p:nvPicPr>
        <p:blipFill>
          <a:blip r:embed="rId12" cstate="print"/>
          <a:stretch>
            <a:fillRect/>
          </a:stretch>
        </p:blipFill>
        <p:spPr>
          <a:xfrm>
            <a:off x="8563162" y="2342009"/>
            <a:ext cx="370733" cy="936152"/>
          </a:xfrm>
          <a:prstGeom prst="rect">
            <a:avLst/>
          </a:prstGeom>
          <a:noFill/>
        </p:spPr>
      </p:pic>
      <p:sp>
        <p:nvSpPr>
          <p:cNvPr id="36" name="TextBox 35"/>
          <p:cNvSpPr txBox="1"/>
          <p:nvPr/>
        </p:nvSpPr>
        <p:spPr>
          <a:xfrm>
            <a:off x="6632659" y="2440753"/>
            <a:ext cx="1459781" cy="738664"/>
          </a:xfrm>
          <a:prstGeom prst="rect">
            <a:avLst/>
          </a:prstGeom>
          <a:noFill/>
        </p:spPr>
        <p:txBody>
          <a:bodyPr wrap="square" rtlCol="0">
            <a:spAutoFit/>
          </a:bodyPr>
          <a:lstStyle/>
          <a:p>
            <a:r>
              <a:rPr lang="en-CA" sz="1400" dirty="0" smtClean="0"/>
              <a:t>Business Users</a:t>
            </a:r>
          </a:p>
          <a:p>
            <a:r>
              <a:rPr lang="en-CA" sz="1400" dirty="0" smtClean="0"/>
              <a:t>Executives</a:t>
            </a:r>
          </a:p>
          <a:p>
            <a:r>
              <a:rPr lang="en-CA" sz="1400" dirty="0" smtClean="0"/>
              <a:t>BI Developers</a:t>
            </a:r>
          </a:p>
        </p:txBody>
      </p:sp>
      <p:sp>
        <p:nvSpPr>
          <p:cNvPr id="45" name="Rectangle 44"/>
          <p:cNvSpPr/>
          <p:nvPr/>
        </p:nvSpPr>
        <p:spPr>
          <a:xfrm>
            <a:off x="6000992" y="4379297"/>
            <a:ext cx="2887981" cy="1015663"/>
          </a:xfrm>
          <a:prstGeom prst="rect">
            <a:avLst/>
          </a:prstGeom>
        </p:spPr>
        <p:txBody>
          <a:bodyPr wrap="square">
            <a:spAutoFit/>
          </a:bodyPr>
          <a:lstStyle/>
          <a:p>
            <a:r>
              <a:rPr lang="en-CA" sz="1200" dirty="0" smtClean="0"/>
              <a:t>Excel Spreadsheets</a:t>
            </a:r>
          </a:p>
          <a:p>
            <a:r>
              <a:rPr lang="en-CA" sz="1200" dirty="0" smtClean="0"/>
              <a:t>Text Files</a:t>
            </a:r>
          </a:p>
          <a:p>
            <a:r>
              <a:rPr lang="en-CA" sz="1200" dirty="0" smtClean="0"/>
              <a:t>Reports</a:t>
            </a:r>
          </a:p>
          <a:p>
            <a:r>
              <a:rPr lang="en-CA" sz="1200" dirty="0" smtClean="0"/>
              <a:t>Dashboards</a:t>
            </a:r>
          </a:p>
          <a:p>
            <a:r>
              <a:rPr lang="en-CA" sz="1200" dirty="0" smtClean="0"/>
              <a:t>Data Set in a Database</a:t>
            </a:r>
            <a:endParaRPr lang="en-CA" sz="1200" dirty="0"/>
          </a:p>
        </p:txBody>
      </p:sp>
      <p:graphicFrame>
        <p:nvGraphicFramePr>
          <p:cNvPr id="46" name="Table 45"/>
          <p:cNvGraphicFramePr>
            <a:graphicFrameLocks noGrp="1"/>
          </p:cNvGraphicFramePr>
          <p:nvPr>
            <p:extLst>
              <p:ext uri="{D42A27DB-BD31-4B8C-83A1-F6EECF244321}">
                <p14:modId xmlns:p14="http://schemas.microsoft.com/office/powerpoint/2010/main" val="201965683"/>
              </p:ext>
            </p:extLst>
          </p:nvPr>
        </p:nvGraphicFramePr>
        <p:xfrm>
          <a:off x="2682807" y="1886615"/>
          <a:ext cx="3798013" cy="1524000"/>
        </p:xfrm>
        <a:graphic>
          <a:graphicData uri="http://schemas.openxmlformats.org/drawingml/2006/table">
            <a:tbl>
              <a:tblPr firstRow="1" bandRow="1">
                <a:tableStyleId>{5C22544A-7EE6-4342-B048-85BDC9FD1C3A}</a:tableStyleId>
              </a:tblPr>
              <a:tblGrid>
                <a:gridCol w="3798013"/>
              </a:tblGrid>
              <a:tr h="0">
                <a:tc>
                  <a:txBody>
                    <a:bodyPr/>
                    <a:lstStyle/>
                    <a:p>
                      <a:r>
                        <a:rPr lang="en-CA" sz="1400" dirty="0" smtClean="0"/>
                        <a:t>Drivers</a:t>
                      </a:r>
                      <a:endParaRPr lang="en-CA" sz="1400" dirty="0"/>
                    </a:p>
                  </a:txBody>
                  <a:tcPr/>
                </a:tc>
              </a:tr>
              <a:tr h="0">
                <a:tc>
                  <a:txBody>
                    <a:bodyPr/>
                    <a:lstStyle/>
                    <a:p>
                      <a:r>
                        <a:rPr lang="en-CA" sz="1400" dirty="0" smtClean="0"/>
                        <a:t>Data</a:t>
                      </a:r>
                      <a:r>
                        <a:rPr lang="en-CA" sz="1400" baseline="0" dirty="0" smtClean="0"/>
                        <a:t> is not found in existing data warehouse.</a:t>
                      </a:r>
                    </a:p>
                  </a:txBody>
                  <a:tcPr/>
                </a:tc>
              </a:tr>
              <a:tr h="0">
                <a:tc>
                  <a:txBody>
                    <a:bodyPr/>
                    <a:lstStyle/>
                    <a:p>
                      <a:r>
                        <a:rPr lang="en-CA" sz="1400" dirty="0" smtClean="0"/>
                        <a:t>Provides data sets for ad hoc requests.</a:t>
                      </a:r>
                      <a:endParaRPr lang="en-CA" sz="1400" dirty="0"/>
                    </a:p>
                  </a:txBody>
                  <a:tcPr/>
                </a:tc>
              </a:tr>
              <a:tr h="0">
                <a:tc>
                  <a:txBody>
                    <a:bodyPr/>
                    <a:lstStyle/>
                    <a:p>
                      <a:r>
                        <a:rPr lang="en-CA" sz="1400" dirty="0" smtClean="0"/>
                        <a:t>Serves data to an</a:t>
                      </a:r>
                      <a:r>
                        <a:rPr lang="en-CA" sz="1400" baseline="0" dirty="0" smtClean="0"/>
                        <a:t> audit request.</a:t>
                      </a:r>
                      <a:endParaRPr lang="en-CA" sz="1400" dirty="0"/>
                    </a:p>
                  </a:txBody>
                  <a:tcPr/>
                </a:tc>
              </a:tr>
              <a:tr h="0">
                <a:tc>
                  <a:txBody>
                    <a:bodyPr/>
                    <a:lstStyle/>
                    <a:p>
                      <a:r>
                        <a:rPr lang="en-CA" sz="1400" dirty="0" smtClean="0"/>
                        <a:t>Performs prototyping on the data.</a:t>
                      </a:r>
                      <a:endParaRPr lang="en-CA" sz="1400" dirty="0"/>
                    </a:p>
                  </a:txBody>
                  <a:tcPr/>
                </a:tc>
              </a:tr>
            </a:tbl>
          </a:graphicData>
        </a:graphic>
      </p:graphicFrame>
      <p:sp>
        <p:nvSpPr>
          <p:cNvPr id="47" name="TextBox 46"/>
          <p:cNvSpPr txBox="1"/>
          <p:nvPr/>
        </p:nvSpPr>
        <p:spPr>
          <a:xfrm>
            <a:off x="257419" y="4598799"/>
            <a:ext cx="2811720" cy="461665"/>
          </a:xfrm>
          <a:prstGeom prst="rect">
            <a:avLst/>
          </a:prstGeom>
          <a:noFill/>
        </p:spPr>
        <p:txBody>
          <a:bodyPr wrap="square" rtlCol="0">
            <a:spAutoFit/>
          </a:bodyPr>
          <a:lstStyle/>
          <a:p>
            <a:r>
              <a:rPr lang="en-CA" sz="1200" dirty="0" smtClean="0"/>
              <a:t>Sources can range from Excel to databases to big data to cloud.</a:t>
            </a:r>
            <a:endParaRPr lang="en-CA" sz="1200" dirty="0"/>
          </a:p>
        </p:txBody>
      </p:sp>
      <p:sp>
        <p:nvSpPr>
          <p:cNvPr id="48" name="TextBox 47"/>
          <p:cNvSpPr txBox="1"/>
          <p:nvPr/>
        </p:nvSpPr>
        <p:spPr>
          <a:xfrm>
            <a:off x="3074913" y="4598799"/>
            <a:ext cx="2926079" cy="461665"/>
          </a:xfrm>
          <a:prstGeom prst="rect">
            <a:avLst/>
          </a:prstGeom>
          <a:noFill/>
        </p:spPr>
        <p:txBody>
          <a:bodyPr wrap="square" rtlCol="0">
            <a:spAutoFit/>
          </a:bodyPr>
          <a:lstStyle/>
          <a:p>
            <a:r>
              <a:rPr lang="en-CA" sz="1200" dirty="0" smtClean="0"/>
              <a:t>Joins, </a:t>
            </a:r>
            <a:r>
              <a:rPr lang="en-CA" sz="1200" dirty="0"/>
              <a:t>some transformation, some data quality works, some aggregation</a:t>
            </a:r>
          </a:p>
        </p:txBody>
      </p:sp>
      <p:grpSp>
        <p:nvGrpSpPr>
          <p:cNvPr id="49" name="Group 6"/>
          <p:cNvGrpSpPr/>
          <p:nvPr/>
        </p:nvGrpSpPr>
        <p:grpSpPr>
          <a:xfrm>
            <a:off x="326231" y="5476903"/>
            <a:ext cx="8491536" cy="990391"/>
            <a:chOff x="328291" y="3427583"/>
            <a:chExt cx="8491536" cy="990391"/>
          </a:xfrm>
        </p:grpSpPr>
        <p:sp>
          <p:nvSpPr>
            <p:cNvPr id="50" name="Rectangle 6"/>
            <p:cNvSpPr/>
            <p:nvPr/>
          </p:nvSpPr>
          <p:spPr>
            <a:xfrm>
              <a:off x="328291" y="3434614"/>
              <a:ext cx="8491536" cy="965178"/>
            </a:xfrm>
            <a:prstGeom prst="rect">
              <a:avLst/>
            </a:prstGeom>
            <a:solidFill>
              <a:schemeClr val="bg1">
                <a:lumMod val="95000"/>
              </a:schemeClr>
            </a:solidFill>
            <a:ln w="12700">
              <a:noFill/>
            </a:ln>
            <a:effectLst>
              <a:outerShdw blurRad="25400" dist="25400" dir="3600000" sx="98000" sy="98000" algn="ctr" rotWithShape="0">
                <a:schemeClr val="tx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7113" indent="-180975" algn="l"/>
              <a:r>
                <a:rPr lang="en-CA" sz="1200" dirty="0" smtClean="0">
                  <a:solidFill>
                    <a:srgbClr val="333333"/>
                  </a:solidFill>
                </a:rPr>
                <a:t>	</a:t>
              </a:r>
              <a:r>
                <a:rPr lang="en-CA" sz="1200" b="1" dirty="0" smtClean="0">
                  <a:solidFill>
                    <a:srgbClr val="333333"/>
                  </a:solidFill>
                </a:rPr>
                <a:t>Strike a </a:t>
              </a:r>
              <a:r>
                <a:rPr lang="en-CA" sz="1200" b="1" dirty="0">
                  <a:solidFill>
                    <a:srgbClr val="333333"/>
                  </a:solidFill>
                </a:rPr>
                <a:t>b</a:t>
              </a:r>
              <a:r>
                <a:rPr lang="en-CA" sz="1200" b="1" dirty="0" smtClean="0">
                  <a:solidFill>
                    <a:srgbClr val="333333"/>
                  </a:solidFill>
                </a:rPr>
                <a:t>alance.</a:t>
              </a:r>
              <a:r>
                <a:rPr lang="en-CA" sz="1200" dirty="0" smtClean="0">
                  <a:solidFill>
                    <a:srgbClr val="333333"/>
                  </a:solidFill>
                </a:rPr>
                <a:t> Too </a:t>
              </a:r>
              <a:r>
                <a:rPr lang="en-CA" sz="1200" dirty="0">
                  <a:solidFill>
                    <a:srgbClr val="333333"/>
                  </a:solidFill>
                </a:rPr>
                <a:t>much self-service data </a:t>
              </a:r>
              <a:r>
                <a:rPr lang="en-CA" sz="1200" dirty="0" smtClean="0">
                  <a:solidFill>
                    <a:srgbClr val="333333"/>
                  </a:solidFill>
                </a:rPr>
                <a:t>integration jeopardizes data standards and integrity, but heavily restricted data integration can lead to reduced agility and siloed business intelligence. Leverage your data governance machinery and policies to regulate self-service data integration activities. Productize self-service data integration tasks that are repeated over and over again.</a:t>
              </a:r>
              <a:endParaRPr lang="en-CA" sz="1200" dirty="0">
                <a:solidFill>
                  <a:srgbClr val="333333"/>
                </a:solidFill>
              </a:endParaRPr>
            </a:p>
          </p:txBody>
        </p:sp>
        <p:pic>
          <p:nvPicPr>
            <p:cNvPr id="51"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0334" y="3427583"/>
              <a:ext cx="934897" cy="990391"/>
            </a:xfrm>
            <a:prstGeom prst="rect">
              <a:avLst/>
            </a:prstGeom>
          </p:spPr>
        </p:pic>
      </p:grpSp>
      <p:sp>
        <p:nvSpPr>
          <p:cNvPr id="2" name="Rectangle 5"/>
          <p:cNvSpPr/>
          <p:nvPr/>
        </p:nvSpPr>
        <p:spPr>
          <a:xfrm>
            <a:off x="158750" y="3593213"/>
            <a:ext cx="8887984" cy="3387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Data Lifecycle in a Self-Service Data Integration</a:t>
            </a:r>
            <a:endParaRPr lang="en-CA" dirty="0"/>
          </a:p>
        </p:txBody>
      </p:sp>
      <p:grpSp>
        <p:nvGrpSpPr>
          <p:cNvPr id="20" name="Group 19"/>
          <p:cNvGrpSpPr/>
          <p:nvPr/>
        </p:nvGrpSpPr>
        <p:grpSpPr>
          <a:xfrm>
            <a:off x="0" y="6422955"/>
            <a:ext cx="9144000" cy="437555"/>
            <a:chOff x="0" y="6422955"/>
            <a:chExt cx="9144000" cy="437555"/>
          </a:xfrm>
        </p:grpSpPr>
        <p:pic>
          <p:nvPicPr>
            <p:cNvPr id="21" name="Picture 3">
              <a:hlinkClick r:id="rId14"/>
            </p:cNvPr>
            <p:cNvPicPr>
              <a:picLocks noChangeAspect="1" noChangeArrowheads="1"/>
            </p:cNvPicPr>
            <p:nvPr/>
          </p:nvPicPr>
          <p:blipFill>
            <a:blip r:embed="rId15" cstate="print"/>
            <a:srcRect/>
            <a:stretch>
              <a:fillRect/>
            </a:stretch>
          </p:blipFill>
          <p:spPr bwMode="auto">
            <a:xfrm>
              <a:off x="0" y="6422955"/>
              <a:ext cx="9144000" cy="437555"/>
            </a:xfrm>
            <a:prstGeom prst="rect">
              <a:avLst/>
            </a:prstGeom>
            <a:noFill/>
            <a:ln w="9525">
              <a:noFill/>
              <a:miter lim="800000"/>
              <a:headEnd/>
              <a:tailEnd/>
            </a:ln>
          </p:spPr>
        </p:pic>
        <p:pic>
          <p:nvPicPr>
            <p:cNvPr id="22" name="Picture 21" descr="itrg-logo.png"/>
            <p:cNvPicPr>
              <a:picLocks noChangeAspect="1"/>
            </p:cNvPicPr>
            <p:nvPr/>
          </p:nvPicPr>
          <p:blipFill>
            <a:blip r:embed="rId1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975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4t8UGc79UODhqBEsB5y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2346</Words>
  <Application>Microsoft Office PowerPoint</Application>
  <PresentationFormat>On-screen Show (4:3)</PresentationFormat>
  <Paragraphs>256</Paragraphs>
  <Slides>12</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Helvetica</vt:lpstr>
      <vt:lpstr>Arial</vt:lpstr>
      <vt:lpstr>Wingdings</vt:lpstr>
      <vt:lpstr>Georgia</vt:lpstr>
      <vt:lpstr>Calibri</vt:lpstr>
      <vt:lpstr>Times New Roman</vt:lpstr>
      <vt:lpstr>Office Theme</vt:lpstr>
      <vt:lpstr>think-cell Slide</vt:lpstr>
      <vt:lpstr>PowerPoint Presentation</vt:lpstr>
      <vt:lpstr>Introduction</vt:lpstr>
      <vt:lpstr>Market overview</vt:lpstr>
      <vt:lpstr>Data integration tools vendor selection / knock-out criteria: market share, mind share, and platform coverage</vt:lpstr>
      <vt:lpstr>What we heard from the user community and industry experts</vt:lpstr>
      <vt:lpstr>Data integration tools criteria &amp; weighting factors</vt:lpstr>
      <vt:lpstr>Table Stakes represent the minimum standard; without these, a product doesn’t even get reviewed</vt:lpstr>
      <vt:lpstr>Advanced Features are the capabilities that allow for granular market differentiation</vt:lpstr>
      <vt:lpstr>Scenario 1: Self-Service Data Integration</vt:lpstr>
      <vt:lpstr>Scenario 2: Cloud Integration</vt:lpstr>
      <vt:lpstr>Scenario 3: Big Data Integration</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2016-10-18T13:05:44Z</dcterms:created>
  <dcterms:modified xsi:type="dcterms:W3CDTF">2016-10-18T13:37:42Z</dcterms:modified>
</cp:coreProperties>
</file>