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399" r:id="rId5"/>
    <p:sldId id="260" r:id="rId6"/>
    <p:sldId id="362" r:id="rId7"/>
    <p:sldId id="261" r:id="rId8"/>
    <p:sldId id="272" r:id="rId9"/>
    <p:sldId id="370" r:id="rId10"/>
    <p:sldId id="343" r:id="rId11"/>
    <p:sldId id="389" r:id="rId12"/>
    <p:sldId id="400" r:id="rId13"/>
  </p:sldIdLst>
  <p:sldSz cx="9144000" cy="6858000" type="screen4x3"/>
  <p:notesSz cx="6950075" cy="9236075"/>
  <p:custDataLst>
    <p:tags r:id="rId1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7709"/>
    <a:srgbClr val="D17D08"/>
    <a:srgbClr val="000000"/>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434"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84" d="100"/>
        <a:sy n="84" d="100"/>
      </p:scale>
      <p:origin x="0" y="-3672"/>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Integration</c:v>
                </c:pt>
                <c:pt idx="2">
                  <c:v>Architecture</c:v>
                </c:pt>
                <c:pt idx="3">
                  <c:v>Features</c:v>
                </c:pt>
              </c:strCache>
            </c:strRef>
          </c:cat>
          <c:val>
            <c:numRef>
              <c:f>Sheet1!$B$2:$B$5</c:f>
              <c:numCache>
                <c:formatCode>0%</c:formatCode>
                <c:ptCount val="4"/>
                <c:pt idx="0">
                  <c:v>0.3</c:v>
                </c:pt>
                <c:pt idx="1">
                  <c:v>0.3</c:v>
                </c:pt>
                <c:pt idx="2">
                  <c:v>0.15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Partners</c:v>
                </c:pt>
                <c:pt idx="3">
                  <c:v>Viability</c:v>
                </c:pt>
              </c:strCache>
            </c:strRef>
          </c:cat>
          <c:val>
            <c:numRef>
              <c:f>Sheet1!$B$2:$B$5</c:f>
              <c:numCache>
                <c:formatCode>0%</c:formatCode>
                <c:ptCount val="4"/>
                <c:pt idx="0">
                  <c:v>0.2</c:v>
                </c:pt>
                <c:pt idx="1">
                  <c:v>0.3</c:v>
                </c:pt>
                <c:pt idx="2">
                  <c:v>0.25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17/10/2013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03399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08202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362901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331906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06415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13887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18189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4048" y="6571247"/>
            <a:ext cx="4572000" cy="246221"/>
          </a:xfrm>
          <a:prstGeom prst="rect">
            <a:avLst/>
          </a:prstGeom>
        </p:spPr>
        <p:txBody>
          <a:bodyPr>
            <a:spAutoFit/>
          </a:bodyPr>
          <a:lstStyle/>
          <a:p>
            <a:pPr lvl="0" algn="l"/>
            <a:r>
              <a:rPr lang="en-CA" sz="1000" dirty="0" smtClean="0">
                <a:solidFill>
                  <a:schemeClr val="bg1"/>
                </a:solidFill>
              </a:rPr>
              <a:t>Vendor Landscape: Online Casino Platforms</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vendor-landscape-online-casino-platform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hyperlink" Target="http://www.infotech.com/research/online-casino-platform-vendor-shortlist-tool" TargetMode="Externa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23.emf"/><Relationship Id="rId17" Type="http://schemas.openxmlformats.org/officeDocument/2006/relationships/image" Target="../media/image4.gif"/><Relationship Id="rId2" Type="http://schemas.openxmlformats.org/officeDocument/2006/relationships/tags" Target="../tags/tag67.xml"/><Relationship Id="rId16" Type="http://schemas.openxmlformats.org/officeDocument/2006/relationships/hyperlink" Target="http://www.infotech.com/research/ss/vendor-landscape-online-casino-platforms?utm_source=SS_Sample&amp;utm_medium=Collateral&amp;utm_campaign=Collateral" TargetMode="External"/><Relationship Id="rId1" Type="http://schemas.openxmlformats.org/officeDocument/2006/relationships/vmlDrawing" Target="../drawings/vmlDrawing5.vml"/><Relationship Id="rId6" Type="http://schemas.openxmlformats.org/officeDocument/2006/relationships/tags" Target="../tags/tag71.xml"/><Relationship Id="rId11" Type="http://schemas.openxmlformats.org/officeDocument/2006/relationships/oleObject" Target="../embeddings/oleObject5.bin"/><Relationship Id="rId5" Type="http://schemas.openxmlformats.org/officeDocument/2006/relationships/tags" Target="../tags/tag70.xml"/><Relationship Id="rId15" Type="http://schemas.openxmlformats.org/officeDocument/2006/relationships/image" Target="../media/image25.JPG"/><Relationship Id="rId10" Type="http://schemas.openxmlformats.org/officeDocument/2006/relationships/notesSlide" Target="../notesSlides/notesSlide10.xml"/><Relationship Id="rId4" Type="http://schemas.openxmlformats.org/officeDocument/2006/relationships/tags" Target="../tags/tag69.xml"/><Relationship Id="rId9" Type="http://schemas.openxmlformats.org/officeDocument/2006/relationships/slideLayout" Target="../slideLayouts/slideLayout4.xml"/><Relationship Id="rId1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75.xml"/><Relationship Id="rId7" Type="http://schemas.openxmlformats.org/officeDocument/2006/relationships/oleObject" Target="../embeddings/oleObject6.bin"/><Relationship Id="rId2" Type="http://schemas.openxmlformats.org/officeDocument/2006/relationships/tags" Target="../tags/tag74.xml"/><Relationship Id="rId1" Type="http://schemas.openxmlformats.org/officeDocument/2006/relationships/vmlDrawing" Target="../drawings/vmlDrawing6.vml"/><Relationship Id="rId6" Type="http://schemas.openxmlformats.org/officeDocument/2006/relationships/notesSlide" Target="../notesSlides/notesSlide11.xml"/><Relationship Id="rId5" Type="http://schemas.openxmlformats.org/officeDocument/2006/relationships/slideLayout" Target="../slideLayouts/slideLayout7.xml"/><Relationship Id="rId10" Type="http://schemas.openxmlformats.org/officeDocument/2006/relationships/image" Target="../media/image4.gif"/><Relationship Id="rId4" Type="http://schemas.openxmlformats.org/officeDocument/2006/relationships/tags" Target="../tags/tag76.xml"/><Relationship Id="rId9" Type="http://schemas.openxmlformats.org/officeDocument/2006/relationships/hyperlink" Target="http://www.infotech.com/research/ss/vendor-landscape-online-casino-platforms?utm_source=SS_Sample&amp;utm_medium=Collateral&amp;utm_campaign=Collater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27.png"/><Relationship Id="rId4" Type="http://schemas.openxmlformats.org/officeDocument/2006/relationships/hyperlink" Target="http://www.infotech.com/research/ss/vendor-landscape-online-casino-platforms?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online-casino-platform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4.gif"/><Relationship Id="rId2" Type="http://schemas.openxmlformats.org/officeDocument/2006/relationships/tags" Target="../tags/tag2.xml"/><Relationship Id="rId16" Type="http://schemas.openxmlformats.org/officeDocument/2006/relationships/hyperlink" Target="http://www.infotech.com/research/ss/vendor-landscape-online-casino-platforms?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4.gif"/><Relationship Id="rId1" Type="http://schemas.openxmlformats.org/officeDocument/2006/relationships/slideLayout" Target="../slideLayouts/slideLayout1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hyperlink" Target="http://www.infotech.com/research/ss/vendor-landscape-online-casino-platforms?utm_source=SS_Sample&amp;utm_medium=Collateral&amp;utm_campaign=Collateral" TargetMode="External"/><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vendor-landscape-online-casino-platforms?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vendor-landscape-online-casino-platforms?utm_source=SS_Sample&amp;utm_medium=Collateral&amp;utm_campaign=Collateral" TargetMode="Externa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5.emf"/><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oleObject" Target="../embeddings/oleObject4.bin"/><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chart" Target="../charts/chart3.xml"/><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7.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4.gif"/><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chart" Target="../charts/chart1.xml"/><Relationship Id="rId30" Type="http://schemas.openxmlformats.org/officeDocument/2006/relationships/hyperlink" Target="http://www.infotech.com/research/ss/vendor-landscape-online-casino-platforms?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notesSlide" Target="../notesSlides/notesSlide8.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10.xml"/><Relationship Id="rId2" Type="http://schemas.openxmlformats.org/officeDocument/2006/relationships/tags" Target="../tags/tag35.xml"/><Relationship Id="rId16" Type="http://schemas.openxmlformats.org/officeDocument/2006/relationships/image" Target="../media/image4.gif"/><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hyperlink" Target="http://www.infotech.com/research/ss/vendor-landscape-online-casino-platforms?utm_source=SS_Sample&amp;utm_medium=Collateral&amp;utm_campaign=Collateral" TargetMode="Externa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image" Target="../media/image4.gif"/><Relationship Id="rId3" Type="http://schemas.openxmlformats.org/officeDocument/2006/relationships/tags" Target="../tags/tag47.xml"/><Relationship Id="rId21" Type="http://schemas.openxmlformats.org/officeDocument/2006/relationships/tags" Target="../tags/tag65.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hyperlink" Target="http://www.infotech.com/research/ss/vendor-landscape-online-casino-platforms?utm_source=SS_Sample&amp;utm_medium=Collateral&amp;utm_campaign=Collateral" TargetMode="Externa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notesSlide" Target="../notesSlides/notesSlide9.xml"/><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slideLayout" Target="../slideLayouts/slideLayout4.xm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Online Casino Platforms</a:t>
            </a:r>
            <a:endParaRPr lang="en-US" dirty="0" smtClean="0"/>
          </a:p>
        </p:txBody>
      </p:sp>
      <p:sp>
        <p:nvSpPr>
          <p:cNvPr id="8" name="Text Placeholder 7"/>
          <p:cNvSpPr>
            <a:spLocks noGrp="1"/>
          </p:cNvSpPr>
          <p:nvPr>
            <p:ph type="body" sz="quarter" idx="16"/>
          </p:nvPr>
        </p:nvSpPr>
        <p:spPr>
          <a:xfrm>
            <a:off x="774700" y="3724072"/>
            <a:ext cx="7546340" cy="508000"/>
          </a:xfrm>
        </p:spPr>
        <p:txBody>
          <a:bodyPr/>
          <a:lstStyle/>
          <a:p>
            <a:r>
              <a:rPr lang="en-CA" dirty="0" smtClean="0"/>
              <a:t>Choosing the right partner is critical when bringing your brick and mortar into the online world.</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0247"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custDataLst>
              <p:tags r:id="rId3"/>
            </p:custDataLst>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rgbClr val="333333"/>
              </a:buClr>
              <a:buSzPct val="120000"/>
              <a:buFont typeface="Arial" pitchFamily="34" charset="0"/>
              <a:buNone/>
              <a:defRPr/>
            </a:pPr>
            <a:r>
              <a:rPr lang="en-US" b="1" dirty="0" smtClean="0">
                <a:solidFill>
                  <a:srgbClr val="333333"/>
                </a:solidFill>
                <a:latin typeface="Arial"/>
              </a:rPr>
              <a:t>The Info-Tech  </a:t>
            </a:r>
            <a:r>
              <a:rPr lang="en-US" b="1" i="1" u="sng" dirty="0" smtClean="0">
                <a:solidFill>
                  <a:srgbClr val="0070C0"/>
                </a:solidFill>
                <a:latin typeface="Arial"/>
                <a:hlinkClick r:id="rId13"/>
              </a:rPr>
              <a:t>Online Casino Platform </a:t>
            </a:r>
            <a:r>
              <a:rPr lang="en-US" b="1" i="1" dirty="0" smtClean="0">
                <a:solidFill>
                  <a:srgbClr val="333333"/>
                </a:solidFill>
                <a:latin typeface="Arial"/>
                <a:hlinkClick r:id="rId13"/>
              </a:rPr>
              <a:t>Vendor Shortlist Tool</a:t>
            </a:r>
            <a:r>
              <a:rPr lang="en-US" b="1" i="1" dirty="0" smtClean="0">
                <a:solidFill>
                  <a:srgbClr val="333333"/>
                </a:solidFill>
                <a:latin typeface="Arial"/>
              </a:rPr>
              <a:t> </a:t>
            </a:r>
            <a:r>
              <a:rPr lang="en-US" b="1" dirty="0" smtClean="0">
                <a:solidFill>
                  <a:srgbClr val="333333"/>
                </a:solidFill>
                <a:latin typeface="Arial"/>
              </a:rPr>
              <a:t>is designed to generate a customized shortlist of vendors based on </a:t>
            </a:r>
            <a:r>
              <a:rPr lang="en-US" b="1" i="1" dirty="0" smtClean="0">
                <a:solidFill>
                  <a:srgbClr val="333333"/>
                </a:solidFill>
                <a:latin typeface="Arial"/>
              </a:rPr>
              <a:t>your </a:t>
            </a:r>
            <a:r>
              <a:rPr lang="en-US" b="1" dirty="0" smtClean="0">
                <a:solidFill>
                  <a:srgbClr val="333333"/>
                </a:solidFill>
                <a:latin typeface="Arial"/>
              </a:rPr>
              <a:t>key priorities.</a:t>
            </a:r>
            <a:endParaRPr lang="en-US" b="1" dirty="0">
              <a:solidFill>
                <a:srgbClr val="333333"/>
              </a:solidFill>
              <a:latin typeface="Arial"/>
            </a:endParaRPr>
          </a:p>
        </p:txBody>
      </p:sp>
      <p:sp>
        <p:nvSpPr>
          <p:cNvPr id="15" name="Title 14"/>
          <p:cNvSpPr>
            <a:spLocks noGrp="1"/>
          </p:cNvSpPr>
          <p:nvPr>
            <p:ph type="title"/>
            <p:custDataLst>
              <p:tags r:id="rId4"/>
            </p:custDataLst>
          </p:nvPr>
        </p:nvSpPr>
        <p:spPr/>
        <p:txBody>
          <a:bodyPr/>
          <a:lstStyle/>
          <a:p>
            <a:r>
              <a:rPr lang="en-US" dirty="0" smtClean="0"/>
              <a:t>Identify leading candidates with the  </a:t>
            </a:r>
            <a:r>
              <a:rPr lang="en-US" i="1" dirty="0" smtClean="0"/>
              <a:t>Online Casino Platform Vendor Shortlist Tool</a:t>
            </a:r>
            <a:endParaRPr lang="en-US" i="1" dirty="0"/>
          </a:p>
        </p:txBody>
      </p:sp>
      <p:grpSp>
        <p:nvGrpSpPr>
          <p:cNvPr id="2" name="Group 33"/>
          <p:cNvGrpSpPr/>
          <p:nvPr>
            <p:custDataLst>
              <p:tags r:id="rId5"/>
            </p:custDataLst>
          </p:nvPr>
        </p:nvGrpSpPr>
        <p:grpSpPr>
          <a:xfrm>
            <a:off x="503548" y="1965960"/>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rgbClr val="333333"/>
                </a:solidFill>
              </a:endParaRPr>
            </a:p>
            <a:p>
              <a:pPr marL="171450" indent="-111125" algn="l">
                <a:buFont typeface="Arial" pitchFamily="34" charset="0"/>
                <a:buChar char="•"/>
              </a:pPr>
              <a:r>
                <a:rPr lang="en-CA" sz="1200" dirty="0" smtClean="0">
                  <a:solidFill>
                    <a:srgbClr val="333333"/>
                  </a:solidFill>
                </a:rPr>
                <a:t>Overall Vendor vs. Product Weightings</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product criteria weightings:</a:t>
              </a:r>
            </a:p>
            <a:p>
              <a:pPr marL="341313" indent="-169863" algn="l">
                <a:buClr>
                  <a:srgbClr val="333333"/>
                </a:buClr>
                <a:buSzPct val="120000"/>
                <a:buFont typeface="Wingdings" pitchFamily="2" charset="2"/>
                <a:buChar char="ü"/>
              </a:pPr>
              <a:r>
                <a:rPr lang="en-CA" sz="1200" dirty="0" smtClean="0">
                  <a:solidFill>
                    <a:srgbClr val="333333"/>
                  </a:solidFill>
                </a:rPr>
                <a:t>Features</a:t>
              </a:r>
            </a:p>
            <a:p>
              <a:pPr marL="341313" indent="-169863" algn="l">
                <a:buClr>
                  <a:srgbClr val="333333"/>
                </a:buClr>
                <a:buSzPct val="120000"/>
                <a:buFont typeface="Wingdings" pitchFamily="2" charset="2"/>
                <a:buChar char="ü"/>
              </a:pPr>
              <a:r>
                <a:rPr lang="en-CA" sz="1200" dirty="0" smtClean="0">
                  <a:solidFill>
                    <a:srgbClr val="333333"/>
                  </a:solidFill>
                </a:rPr>
                <a:t>Usability</a:t>
              </a:r>
            </a:p>
            <a:p>
              <a:pPr marL="341313" indent="-169863" algn="l">
                <a:buClr>
                  <a:srgbClr val="333333"/>
                </a:buClr>
                <a:buSzPct val="120000"/>
                <a:buFont typeface="Wingdings" pitchFamily="2" charset="2"/>
                <a:buChar char="ü"/>
              </a:pPr>
              <a:r>
                <a:rPr lang="en-CA" sz="1200" dirty="0" smtClean="0">
                  <a:solidFill>
                    <a:srgbClr val="333333"/>
                  </a:solidFill>
                </a:rPr>
                <a:t>Integration</a:t>
              </a:r>
            </a:p>
            <a:p>
              <a:pPr marL="341313" indent="-169863" algn="l">
                <a:buClr>
                  <a:srgbClr val="333333"/>
                </a:buClr>
                <a:buSzPct val="120000"/>
                <a:buFont typeface="Wingdings" pitchFamily="2" charset="2"/>
                <a:buChar char="ü"/>
              </a:pPr>
              <a:r>
                <a:rPr lang="en-CA" sz="1200" dirty="0" smtClean="0">
                  <a:solidFill>
                    <a:srgbClr val="333333"/>
                  </a:solidFill>
                </a:rPr>
                <a:t>Architecture</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vendor criteria weightings:</a:t>
              </a:r>
            </a:p>
            <a:p>
              <a:pPr marL="341313" indent="-169863" algn="l">
                <a:buClr>
                  <a:srgbClr val="333333"/>
                </a:buClr>
                <a:buSzPct val="120000"/>
                <a:buFont typeface="Wingdings" pitchFamily="2" charset="2"/>
                <a:buChar char="ü"/>
              </a:pPr>
              <a:r>
                <a:rPr lang="en-CA" sz="1200" dirty="0" smtClean="0">
                  <a:solidFill>
                    <a:srgbClr val="333333"/>
                  </a:solidFill>
                </a:rPr>
                <a:t>Viability</a:t>
              </a:r>
            </a:p>
            <a:p>
              <a:pPr marL="341313" indent="-169863" algn="l">
                <a:buClr>
                  <a:srgbClr val="333333"/>
                </a:buClr>
                <a:buSzPct val="120000"/>
                <a:buFont typeface="Wingdings" pitchFamily="2" charset="2"/>
                <a:buChar char="ü"/>
              </a:pPr>
              <a:r>
                <a:rPr lang="en-CA" sz="1200" dirty="0" smtClean="0">
                  <a:solidFill>
                    <a:srgbClr val="333333"/>
                  </a:solidFill>
                </a:rPr>
                <a:t>Strategy</a:t>
              </a:r>
            </a:p>
            <a:p>
              <a:pPr marL="341313" indent="-169863" algn="l">
                <a:buClr>
                  <a:srgbClr val="333333"/>
                </a:buClr>
                <a:buSzPct val="120000"/>
                <a:buFont typeface="Wingdings" pitchFamily="2" charset="2"/>
                <a:buChar char="ü"/>
              </a:pPr>
              <a:r>
                <a:rPr lang="en-CA" sz="1200" dirty="0" smtClean="0">
                  <a:solidFill>
                    <a:srgbClr val="333333"/>
                  </a:solidFill>
                </a:rPr>
                <a:t>Reach</a:t>
              </a:r>
            </a:p>
            <a:p>
              <a:pPr marL="341313" indent="-169863" algn="l">
                <a:buClr>
                  <a:srgbClr val="333333"/>
                </a:buClr>
                <a:buSzPct val="120000"/>
                <a:buFont typeface="Wingdings" pitchFamily="2" charset="2"/>
                <a:buChar char="ü"/>
              </a:pPr>
              <a:r>
                <a:rPr lang="en-CA" sz="1200" dirty="0" smtClean="0">
                  <a:solidFill>
                    <a:srgbClr val="333333"/>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This tool offers the ability to modify:</a:t>
              </a:r>
              <a:endParaRPr lang="en-CA" sz="1400" b="1" dirty="0">
                <a:solidFill>
                  <a:srgbClr val="FFFFFF"/>
                </a:solidFill>
              </a:endParaRPr>
            </a:p>
          </p:txBody>
        </p:sp>
      </p:grpSp>
      <p:grpSp>
        <p:nvGrpSpPr>
          <p:cNvPr id="3" name="Group 25"/>
          <p:cNvGrpSpPr/>
          <p:nvPr>
            <p:custDataLst>
              <p:tags r:id="rId6"/>
            </p:custDataLst>
          </p:nvPr>
        </p:nvGrpSpPr>
        <p:grpSpPr>
          <a:xfrm>
            <a:off x="3463829" y="3931920"/>
            <a:ext cx="815991" cy="792088"/>
            <a:chOff x="3375893" y="3714688"/>
            <a:chExt cx="815991" cy="792088"/>
          </a:xfrm>
        </p:grpSpPr>
        <p:sp>
          <p:nvSpPr>
            <p:cNvPr id="24" name="Rounded Rectangle 23"/>
            <p:cNvSpPr/>
            <p:nvPr>
              <p:custDataLst>
                <p:tags r:id="rId7"/>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5" name="Picture 24" descr="tool.wmf"/>
            <p:cNvPicPr>
              <a:picLocks noChangeAspect="1"/>
            </p:cNvPicPr>
            <p:nvPr>
              <p:custDataLst>
                <p:tags r:id="rId8"/>
              </p:custDataLst>
            </p:nvPr>
          </p:nvPicPr>
          <p:blipFill>
            <a:blip r:embed="rId14" cstate="print"/>
            <a:stretch>
              <a:fillRect/>
            </a:stretch>
          </p:blipFill>
          <p:spPr>
            <a:xfrm>
              <a:off x="3463829" y="3795631"/>
              <a:ext cx="633902" cy="614790"/>
            </a:xfrm>
            <a:prstGeom prst="rect">
              <a:avLst/>
            </a:prstGeom>
          </p:spPr>
        </p:pic>
      </p:gr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18297" y="1993087"/>
            <a:ext cx="3785623" cy="4384060"/>
          </a:xfrm>
          <a:prstGeom prst="rect">
            <a:avLst/>
          </a:prstGeom>
          <a:effectLst>
            <a:outerShdw blurRad="50800" dist="38100" dir="2700000" algn="tl" rotWithShape="0">
              <a:prstClr val="black">
                <a:alpha val="40000"/>
              </a:prstClr>
            </a:outerShdw>
          </a:effectLst>
        </p:spPr>
      </p:pic>
      <p:pic>
        <p:nvPicPr>
          <p:cNvPr id="12" name="Picture 11"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557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3390"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p:txBody>
      </p:sp>
      <p:pic>
        <p:nvPicPr>
          <p:cNvPr id="5" name="Picture 4"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666228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820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a:t>As gaming markets open up, operators are vying to establish and advance their brand among patrons both new and old. To do this successfully, most are looking for the right partner with which to venture into this virtual world.</a:t>
            </a:r>
          </a:p>
          <a:p>
            <a:r>
              <a:rPr lang="en-CA" dirty="0" smtClean="0">
                <a:solidFill>
                  <a:srgbClr val="FF0000"/>
                </a:solidFill>
              </a:rPr>
              <a:t> </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834323"/>
            <a:ext cx="4159251" cy="2376264"/>
          </a:xfrm>
        </p:spPr>
        <p:txBody>
          <a:bodyPr/>
          <a:lstStyle/>
          <a:p>
            <a:pPr>
              <a:lnSpc>
                <a:spcPct val="100000"/>
              </a:lnSpc>
              <a:spcBef>
                <a:spcPts val="1200"/>
              </a:spcBef>
            </a:pPr>
            <a:r>
              <a:rPr lang="en-CA" sz="1400" dirty="0">
                <a:solidFill>
                  <a:srgbClr val="000000"/>
                </a:solidFill>
              </a:rPr>
              <a:t>Operators seeking to select a platform for managing an online casino.</a:t>
            </a:r>
          </a:p>
          <a:p>
            <a:pPr>
              <a:lnSpc>
                <a:spcPct val="100000"/>
              </a:lnSpc>
              <a:spcBef>
                <a:spcPts val="1200"/>
              </a:spcBef>
            </a:pPr>
            <a:r>
              <a:rPr lang="en-CA" sz="1400" dirty="0" smtClean="0">
                <a:solidFill>
                  <a:srgbClr val="000000"/>
                </a:solidFill>
              </a:rPr>
              <a:t>Online </a:t>
            </a:r>
            <a:r>
              <a:rPr lang="en-CA" sz="1400" dirty="0">
                <a:solidFill>
                  <a:srgbClr val="000000"/>
                </a:solidFill>
              </a:rPr>
              <a:t>gaming use case may include:</a:t>
            </a:r>
          </a:p>
          <a:p>
            <a:pPr lvl="1">
              <a:lnSpc>
                <a:spcPct val="100000"/>
              </a:lnSpc>
            </a:pPr>
            <a:r>
              <a:rPr lang="en-CA" sz="1400" dirty="0">
                <a:solidFill>
                  <a:srgbClr val="000000"/>
                </a:solidFill>
              </a:rPr>
              <a:t>Promoting an existing brick and mortar casino brand.</a:t>
            </a:r>
          </a:p>
          <a:p>
            <a:pPr lvl="1">
              <a:lnSpc>
                <a:spcPct val="100000"/>
              </a:lnSpc>
            </a:pPr>
            <a:r>
              <a:rPr lang="en-CA" sz="1400" dirty="0">
                <a:solidFill>
                  <a:srgbClr val="000000"/>
                </a:solidFill>
              </a:rPr>
              <a:t>Creating a new online brand and casino.</a:t>
            </a:r>
          </a:p>
        </p:txBody>
      </p:sp>
      <p:sp>
        <p:nvSpPr>
          <p:cNvPr id="20" name="Text Placeholder 19"/>
          <p:cNvSpPr>
            <a:spLocks noGrp="1"/>
          </p:cNvSpPr>
          <p:nvPr>
            <p:ph type="body" sz="quarter" idx="21"/>
          </p:nvPr>
        </p:nvSpPr>
        <p:spPr>
          <a:xfrm>
            <a:off x="320675" y="233172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33172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834323"/>
            <a:ext cx="4159250" cy="2376264"/>
          </a:xfrm>
        </p:spPr>
        <p:txBody>
          <a:bodyPr/>
          <a:lstStyle/>
          <a:p>
            <a:pPr>
              <a:lnSpc>
                <a:spcPct val="100000"/>
              </a:lnSpc>
              <a:spcBef>
                <a:spcPts val="1200"/>
              </a:spcBef>
            </a:pPr>
            <a:r>
              <a:rPr lang="en-CA" sz="1400" dirty="0">
                <a:solidFill>
                  <a:srgbClr val="000000"/>
                </a:solidFill>
              </a:rPr>
              <a:t>Understand what’s new in the online gaming market.</a:t>
            </a:r>
          </a:p>
          <a:p>
            <a:pPr>
              <a:lnSpc>
                <a:spcPct val="100000"/>
              </a:lnSpc>
              <a:spcBef>
                <a:spcPts val="1200"/>
              </a:spcBef>
            </a:pPr>
            <a:r>
              <a:rPr lang="en-CA" sz="1400" dirty="0">
                <a:solidFill>
                  <a:srgbClr val="000000"/>
                </a:solidFill>
              </a:rPr>
              <a:t>Evaluate online </a:t>
            </a:r>
            <a:r>
              <a:rPr lang="en-CA" sz="1400" dirty="0" smtClean="0">
                <a:solidFill>
                  <a:srgbClr val="000000"/>
                </a:solidFill>
              </a:rPr>
              <a:t>gaming vendors and platforms </a:t>
            </a:r>
            <a:r>
              <a:rPr lang="en-CA" sz="1400" dirty="0">
                <a:solidFill>
                  <a:srgbClr val="000000"/>
                </a:solidFill>
              </a:rPr>
              <a:t>for your enterprise needs.</a:t>
            </a:r>
          </a:p>
          <a:p>
            <a:pPr>
              <a:lnSpc>
                <a:spcPct val="100000"/>
              </a:lnSpc>
              <a:spcBef>
                <a:spcPts val="1200"/>
              </a:spcBef>
            </a:pPr>
            <a:r>
              <a:rPr lang="en-CA" sz="1400" dirty="0">
                <a:solidFill>
                  <a:srgbClr val="000000"/>
                </a:solidFill>
              </a:rPr>
              <a:t>Determine which products are most appropriate for particular use cases and scenarios.</a:t>
            </a:r>
          </a:p>
        </p:txBody>
      </p:sp>
      <p:cxnSp>
        <p:nvCxnSpPr>
          <p:cNvPr id="8" name="Straight Connector 7"/>
          <p:cNvCxnSpPr/>
          <p:nvPr/>
        </p:nvCxnSpPr>
        <p:spPr>
          <a:xfrm rot="5400000">
            <a:off x="3338150" y="4069669"/>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443"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42569" y="5225137"/>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7514" y="5236567"/>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793346"/>
          </a:xfrm>
          <a:prstGeom prst="rect">
            <a:avLst/>
          </a:prstGeom>
        </p:spPr>
        <p:txBody>
          <a:bodyPr wrap="square">
            <a:spAutoFit/>
          </a:bodyPr>
          <a:lstStyle/>
          <a:p>
            <a:pPr marL="144000" indent="-144000" algn="l">
              <a:spcBef>
                <a:spcPts val="500"/>
              </a:spcBef>
              <a:buFont typeface="Arial" pitchFamily="34" charset="0"/>
              <a:buChar char="•"/>
            </a:pPr>
            <a:r>
              <a:rPr lang="en-US" sz="1200" dirty="0"/>
              <a:t>Internet gaming started seeing real growth following the Free Trade and Processing Zone Act in Antigua. It wasn’t long before companies began developing solutions to feed this new market, with Microgaming gaining an early lead. </a:t>
            </a:r>
          </a:p>
          <a:p>
            <a:pPr marL="144000" indent="-144000" algn="l">
              <a:spcBef>
                <a:spcPts val="500"/>
              </a:spcBef>
              <a:buFont typeface="Arial" pitchFamily="34" charset="0"/>
              <a:buChar char="•"/>
            </a:pPr>
            <a:r>
              <a:rPr lang="en-US" sz="1200" dirty="0"/>
              <a:t>In October 1996, </a:t>
            </a:r>
            <a:r>
              <a:rPr lang="en-US" sz="1200" dirty="0" smtClean="0"/>
              <a:t>InterCasino </a:t>
            </a:r>
            <a:r>
              <a:rPr lang="en-US" sz="1200" dirty="0"/>
              <a:t>launched the first internet casino that could take actual money bets. Within three years, 700 internet casinos popped up taking real money wagers.</a:t>
            </a:r>
          </a:p>
          <a:p>
            <a:pPr marL="144000" indent="-144000" algn="l">
              <a:spcBef>
                <a:spcPts val="500"/>
              </a:spcBef>
              <a:buFont typeface="Arial" pitchFamily="34" charset="0"/>
              <a:buChar char="•"/>
            </a:pPr>
            <a:r>
              <a:rPr lang="en-US" sz="1200" dirty="0"/>
              <a:t>The industry continued to develop with Boss Media, the first to offer </a:t>
            </a:r>
            <a:r>
              <a:rPr lang="en-US" sz="1200" dirty="0" smtClean="0"/>
              <a:t>multi-player </a:t>
            </a:r>
            <a:r>
              <a:rPr lang="en-US" sz="1200" dirty="0"/>
              <a:t>games, allowing players to interact with one another and form communities.</a:t>
            </a:r>
          </a:p>
          <a:p>
            <a:pPr marL="144000" indent="-144000" algn="l">
              <a:spcBef>
                <a:spcPts val="500"/>
              </a:spcBef>
              <a:buFont typeface="Arial" pitchFamily="34" charset="0"/>
              <a:buChar char="•"/>
            </a:pPr>
            <a:r>
              <a:rPr lang="en-US" sz="1200" dirty="0" smtClean="0"/>
              <a:t>The </a:t>
            </a:r>
            <a:r>
              <a:rPr lang="en-US" sz="1200" dirty="0"/>
              <a:t>Unlawful Internet Gambling Enforcement </a:t>
            </a:r>
            <a:r>
              <a:rPr lang="en-US" sz="1200" dirty="0" smtClean="0"/>
              <a:t>Act (UIGEA) </a:t>
            </a:r>
            <a:r>
              <a:rPr lang="en-US" sz="1200" dirty="0"/>
              <a:t>of 2006 set the industry back. While iGaming has continued to bloom in markets abroad, the US has always had tense relations with regulators. Today there are three states that offer varying degrees of </a:t>
            </a:r>
            <a:r>
              <a:rPr lang="en-US" sz="1200" dirty="0" smtClean="0"/>
              <a:t>regulation (New </a:t>
            </a:r>
            <a:r>
              <a:rPr lang="en-US" sz="1200" dirty="0"/>
              <a:t>Jersey, Nevada, and </a:t>
            </a:r>
            <a:r>
              <a:rPr lang="en-US" sz="1200" dirty="0" smtClean="0"/>
              <a:t>Delaware)  and </a:t>
            </a:r>
            <a:r>
              <a:rPr lang="en-US" sz="1200" dirty="0"/>
              <a:t>the expectation is that other states will follow.</a:t>
            </a:r>
          </a:p>
        </p:txBody>
      </p:sp>
      <p:sp>
        <p:nvSpPr>
          <p:cNvPr id="5" name="Rectangle 4"/>
          <p:cNvSpPr/>
          <p:nvPr>
            <p:custDataLst>
              <p:tags r:id="rId7"/>
            </p:custDataLst>
          </p:nvPr>
        </p:nvSpPr>
        <p:spPr>
          <a:xfrm>
            <a:off x="4664075" y="1552218"/>
            <a:ext cx="4159250" cy="3729226"/>
          </a:xfrm>
          <a:prstGeom prst="rect">
            <a:avLst/>
          </a:prstGeom>
        </p:spPr>
        <p:txBody>
          <a:bodyPr wrap="square">
            <a:spAutoFit/>
          </a:bodyPr>
          <a:lstStyle/>
          <a:p>
            <a:pPr marL="144000" indent="-144000" algn="l">
              <a:spcBef>
                <a:spcPts val="500"/>
              </a:spcBef>
              <a:buFont typeface="Arial" pitchFamily="34" charset="0"/>
              <a:buChar char="•"/>
            </a:pPr>
            <a:r>
              <a:rPr lang="en-US" sz="1200" dirty="0"/>
              <a:t>The future of the iGaming market is somewhat of a mystery at this point. There’s a lot of speculation as to whether regulations will continue to shift slowly state by state, or whether a federal change will take place. This is crucial because the key to profiting from iGaming will likely come down to leveraging interstate liquidity. With so many eager players, erasing the borders between customers could be the only path to survival.</a:t>
            </a:r>
          </a:p>
          <a:p>
            <a:pPr marL="144000" indent="-144000" algn="l">
              <a:spcBef>
                <a:spcPts val="500"/>
              </a:spcBef>
              <a:buFont typeface="Arial" pitchFamily="34" charset="0"/>
              <a:buChar char="•"/>
            </a:pPr>
            <a:r>
              <a:rPr lang="en-US" sz="1200" dirty="0"/>
              <a:t>As regulations loosen in the US, online poker looks as though it may be treated a little more leniently than other types of gambling. Online poker has always been a popular product, often used as a marketing gateway to the other types of online betting (e.g. sports, </a:t>
            </a:r>
            <a:r>
              <a:rPr lang="en-US" sz="1200" dirty="0" smtClean="0"/>
              <a:t>casino). </a:t>
            </a:r>
            <a:endParaRPr lang="en-US" sz="1200" dirty="0"/>
          </a:p>
          <a:p>
            <a:pPr marL="144000" indent="-144000" algn="l">
              <a:spcBef>
                <a:spcPts val="500"/>
              </a:spcBef>
              <a:buFont typeface="Arial" pitchFamily="34" charset="0"/>
              <a:buChar char="•"/>
            </a:pPr>
            <a:r>
              <a:rPr lang="en-US" sz="1200" dirty="0"/>
              <a:t>Currently, a lot of organizations have created </a:t>
            </a:r>
            <a:r>
              <a:rPr lang="en-US" sz="1200" dirty="0" smtClean="0"/>
              <a:t>play-for-fun </a:t>
            </a:r>
            <a:r>
              <a:rPr lang="en-US" sz="1200" dirty="0"/>
              <a:t>sites. While these don’t support actual gambling, they have been used as a marketing device for </a:t>
            </a:r>
            <a:r>
              <a:rPr lang="en-US" sz="1200" dirty="0" smtClean="0"/>
              <a:t>brick and mortar </a:t>
            </a:r>
            <a:r>
              <a:rPr lang="en-US" sz="1200" dirty="0"/>
              <a:t>operations. Moreover, </a:t>
            </a:r>
            <a:r>
              <a:rPr lang="en-US" sz="1200" dirty="0" smtClean="0"/>
              <a:t>play-for-fun </a:t>
            </a:r>
            <a:r>
              <a:rPr lang="en-US" sz="1200" dirty="0"/>
              <a:t>sites develop an online brand that could potentially be leveraged once </a:t>
            </a:r>
            <a:r>
              <a:rPr lang="en-US" sz="1200" dirty="0" smtClean="0"/>
              <a:t>p</a:t>
            </a:r>
            <a:r>
              <a:rPr lang="en-US" sz="1200" dirty="0" smtClean="0"/>
              <a:t>lay-for-pay </a:t>
            </a:r>
            <a:r>
              <a:rPr lang="en-US" sz="1200" dirty="0"/>
              <a:t>sites are legalized.</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847" y="5654039"/>
            <a:ext cx="8625780" cy="838201"/>
            <a:chOff x="328291" y="4566547"/>
            <a:chExt cx="8491858" cy="838201"/>
          </a:xfrm>
        </p:grpSpPr>
        <p:sp>
          <p:nvSpPr>
            <p:cNvPr id="10" name="Rounded Rectangle 5"/>
            <p:cNvSpPr/>
            <p:nvPr/>
          </p:nvSpPr>
          <p:spPr>
            <a:xfrm>
              <a:off x="328613" y="4566547"/>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6000" algn="l"/>
              <a:r>
                <a:rPr lang="en-CA" sz="1200" dirty="0">
                  <a:solidFill>
                    <a:schemeClr val="tx1"/>
                  </a:solidFill>
                </a:rPr>
                <a:t>As the market evolves, capabilities that were once cutting edge become default and new functionality becomes differentiating. </a:t>
              </a:r>
              <a:r>
                <a:rPr lang="en-CA" sz="1200" dirty="0" smtClean="0">
                  <a:solidFill>
                    <a:schemeClr val="tx1"/>
                  </a:solidFill>
                </a:rPr>
                <a:t>Supporting game content from third-party providers </a:t>
              </a:r>
              <a:r>
                <a:rPr lang="en-CA" sz="1200" dirty="0">
                  <a:solidFill>
                    <a:schemeClr val="tx1"/>
                  </a:solidFill>
                </a:rPr>
                <a:t>has become a Table Stakes capability and should no longer be used to differentiate solutions. Instead </a:t>
              </a:r>
              <a:r>
                <a:rPr lang="en-CA" sz="1200" dirty="0" smtClean="0">
                  <a:solidFill>
                    <a:schemeClr val="tx1"/>
                  </a:solidFill>
                </a:rPr>
                <a:t>focus </a:t>
              </a:r>
              <a:r>
                <a:rPr lang="en-CA" sz="1200" dirty="0">
                  <a:solidFill>
                    <a:schemeClr val="tx1"/>
                  </a:solidFill>
                </a:rPr>
                <a:t>on marketing and social media capabilities to get the best fit for your requirements.</a:t>
              </a:r>
            </a:p>
          </p:txBody>
        </p:sp>
        <p:pic>
          <p:nvPicPr>
            <p:cNvPr id="11" name="Picture 12" descr="insight.png"/>
            <p:cNvPicPr>
              <a:picLocks noChangeAspect="1"/>
            </p:cNvPicPr>
            <p:nvPr/>
          </p:nvPicPr>
          <p:blipFill>
            <a:blip r:embed="rId15" cstate="print"/>
            <a:stretch>
              <a:fillRect/>
            </a:stretch>
          </p:blipFill>
          <p:spPr>
            <a:xfrm>
              <a:off x="328291" y="4566547"/>
              <a:ext cx="1000207" cy="838201"/>
            </a:xfrm>
            <a:prstGeom prst="rect">
              <a:avLst/>
            </a:prstGeom>
          </p:spPr>
        </p:pic>
      </p:grpSp>
      <p:pic>
        <p:nvPicPr>
          <p:cNvPr id="13" name="Picture 12"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online </a:t>
            </a:r>
            <a:r>
              <a:rPr lang="en-US" dirty="0"/>
              <a:t>g</a:t>
            </a:r>
            <a:r>
              <a:rPr lang="en-US" dirty="0" smtClean="0"/>
              <a:t>aming</a:t>
            </a:r>
            <a:endParaRPr lang="en-US" dirty="0"/>
          </a:p>
        </p:txBody>
      </p:sp>
      <p:sp>
        <p:nvSpPr>
          <p:cNvPr id="21" name="Text Placeholder 20"/>
          <p:cNvSpPr>
            <a:spLocks noGrp="1"/>
          </p:cNvSpPr>
          <p:nvPr>
            <p:ph type="body" sz="quarter" idx="19"/>
          </p:nvPr>
        </p:nvSpPr>
        <p:spPr>
          <a:xfrm>
            <a:off x="257176" y="1188720"/>
            <a:ext cx="8620124" cy="657225"/>
          </a:xfrm>
        </p:spPr>
        <p:txBody>
          <a:bodyPr/>
          <a:lstStyle/>
          <a:p>
            <a:r>
              <a:rPr lang="en-US" dirty="0" smtClean="0"/>
              <a:t>Online gaming, or iGaming, </a:t>
            </a:r>
            <a:r>
              <a:rPr lang="en-US" dirty="0"/>
              <a:t>comes in many shapes and forms. You won’t necessarily need all of the pieces right now, or ever, but understanding the difference is a good place to start.</a:t>
            </a:r>
          </a:p>
          <a:p>
            <a:endParaRPr lang="en-US" dirty="0"/>
          </a:p>
        </p:txBody>
      </p:sp>
      <p:sp>
        <p:nvSpPr>
          <p:cNvPr id="5" name="Text Placeholder 4"/>
          <p:cNvSpPr>
            <a:spLocks noGrp="1"/>
          </p:cNvSpPr>
          <p:nvPr>
            <p:ph type="body" sz="quarter" idx="16"/>
          </p:nvPr>
        </p:nvSpPr>
        <p:spPr>
          <a:xfrm>
            <a:off x="249303" y="2204864"/>
            <a:ext cx="3121116" cy="3960440"/>
          </a:xfrm>
        </p:spPr>
        <p:txBody>
          <a:bodyPr/>
          <a:lstStyle/>
          <a:p>
            <a:endParaRPr lang="en-US" dirty="0" smtClean="0"/>
          </a:p>
          <a:p>
            <a:r>
              <a:rPr lang="en-US" dirty="0" smtClean="0"/>
              <a:t>While many vendors offer turnkey solutions (featuring both platform and content), some vendors specialize in certain aspects of iGaming, and some don’t target casinos whatsoever. </a:t>
            </a:r>
          </a:p>
          <a:p>
            <a:r>
              <a:rPr lang="en-US" dirty="0" smtClean="0"/>
              <a:t>Understand the different categories of vendors to leverage each vendor for its strengths.</a:t>
            </a:r>
          </a:p>
          <a:p>
            <a:r>
              <a:rPr lang="en-US" dirty="0" smtClean="0"/>
              <a:t>This Vendor Landscape focuses on </a:t>
            </a:r>
            <a:r>
              <a:rPr lang="en-US" b="1" dirty="0" smtClean="0"/>
              <a:t>those that provide a platform for online casino operations.</a:t>
            </a:r>
            <a:r>
              <a:rPr lang="en-US" dirty="0" smtClean="0"/>
              <a:t> These can include full turnkey solutions, as well as platforms that will need to be complimented with other vendor offerings such as poker, bingo, or additional slot content.</a:t>
            </a:r>
            <a:endParaRPr lang="en-US" dirty="0"/>
          </a:p>
        </p:txBody>
      </p:sp>
      <p:graphicFrame>
        <p:nvGraphicFramePr>
          <p:cNvPr id="4" name="Table 3"/>
          <p:cNvGraphicFramePr>
            <a:graphicFrameLocks noGrp="1"/>
          </p:cNvGraphicFramePr>
          <p:nvPr>
            <p:extLst/>
          </p:nvPr>
        </p:nvGraphicFramePr>
        <p:xfrm>
          <a:off x="3959931" y="2204864"/>
          <a:ext cx="4896544" cy="3960440"/>
        </p:xfrm>
        <a:graphic>
          <a:graphicData uri="http://schemas.openxmlformats.org/drawingml/2006/table">
            <a:tbl>
              <a:tblPr firstRow="1" bandRow="1">
                <a:tableStyleId>{5C22544A-7EE6-4342-B048-85BDC9FD1C3A}</a:tableStyleId>
              </a:tblPr>
              <a:tblGrid>
                <a:gridCol w="2448272"/>
                <a:gridCol w="2448272"/>
              </a:tblGrid>
              <a:tr h="1980220">
                <a:tc>
                  <a:txBody>
                    <a:bodyPr/>
                    <a:lstStyle/>
                    <a:p>
                      <a:pPr algn="ctr"/>
                      <a:r>
                        <a:rPr lang="en-US" sz="1800" b="0" dirty="0" smtClean="0">
                          <a:solidFill>
                            <a:schemeClr val="tx1"/>
                          </a:solidFill>
                        </a:rPr>
                        <a:t>Platform</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dirty="0" smtClean="0">
                          <a:solidFill>
                            <a:schemeClr val="tx1"/>
                          </a:solidFill>
                        </a:rPr>
                        <a:t>Turnkey</a:t>
                      </a:r>
                      <a:endParaRPr lang="en-US" sz="1800" b="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1980220">
                <a:tc>
                  <a:txBody>
                    <a:bodyPr/>
                    <a:lstStyle/>
                    <a:p>
                      <a:pPr algn="ctr"/>
                      <a:r>
                        <a:rPr lang="en-US" sz="1800" dirty="0" smtClean="0">
                          <a:solidFill>
                            <a:schemeClr val="tx1"/>
                          </a:solidFill>
                        </a:rPr>
                        <a:t>Social/Other</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chemeClr val="tx1"/>
                          </a:solidFill>
                        </a:rPr>
                        <a:t>Content</a:t>
                      </a:r>
                      <a:endParaRPr lang="en-US" sz="18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rot="16200000">
            <a:off x="3190612" y="2621509"/>
            <a:ext cx="1043877" cy="369332"/>
          </a:xfrm>
          <a:prstGeom prst="rect">
            <a:avLst/>
          </a:prstGeom>
          <a:noFill/>
        </p:spPr>
        <p:txBody>
          <a:bodyPr wrap="none" rtlCol="0">
            <a:spAutoFit/>
          </a:bodyPr>
          <a:lstStyle/>
          <a:p>
            <a:r>
              <a:rPr lang="en-US" dirty="0" smtClean="0">
                <a:solidFill>
                  <a:schemeClr val="accent1"/>
                </a:solidFill>
              </a:rPr>
              <a:t>Platform</a:t>
            </a:r>
            <a:endParaRPr lang="en-US" dirty="0">
              <a:solidFill>
                <a:schemeClr val="accent1"/>
              </a:solidFill>
            </a:endParaRPr>
          </a:p>
        </p:txBody>
      </p:sp>
      <p:sp>
        <p:nvSpPr>
          <p:cNvPr id="7" name="TextBox 6"/>
          <p:cNvSpPr txBox="1"/>
          <p:nvPr/>
        </p:nvSpPr>
        <p:spPr>
          <a:xfrm>
            <a:off x="7830359" y="6120008"/>
            <a:ext cx="992580" cy="369332"/>
          </a:xfrm>
          <a:prstGeom prst="rect">
            <a:avLst/>
          </a:prstGeom>
          <a:noFill/>
        </p:spPr>
        <p:txBody>
          <a:bodyPr wrap="none" rtlCol="0">
            <a:spAutoFit/>
          </a:bodyPr>
          <a:lstStyle/>
          <a:p>
            <a:r>
              <a:rPr lang="en-US" dirty="0" smtClean="0">
                <a:solidFill>
                  <a:schemeClr val="accent1"/>
                </a:solidFill>
              </a:rPr>
              <a:t>Content</a:t>
            </a:r>
            <a:endParaRPr lang="en-US" dirty="0">
              <a:solidFill>
                <a:schemeClr val="accent1"/>
              </a:solidFill>
            </a:endParaRPr>
          </a:p>
        </p:txBody>
      </p:sp>
      <p:cxnSp>
        <p:nvCxnSpPr>
          <p:cNvPr id="9" name="Straight Arrow Connector 8"/>
          <p:cNvCxnSpPr>
            <a:endCxn id="6" idx="1"/>
          </p:cNvCxnSpPr>
          <p:nvPr/>
        </p:nvCxnSpPr>
        <p:spPr>
          <a:xfrm flipV="1">
            <a:off x="3712550" y="3328114"/>
            <a:ext cx="1" cy="279189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1"/>
          </p:cNvCxnSpPr>
          <p:nvPr/>
        </p:nvCxnSpPr>
        <p:spPr>
          <a:xfrm>
            <a:off x="4067943" y="6304674"/>
            <a:ext cx="376241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 name="Picture 18" descr="http://news.ballytech.com/sites/ballytech.newshq.businesswire.com/files/logo/file/Bally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689" y="2852826"/>
            <a:ext cx="670546" cy="388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7182480" y="2445271"/>
            <a:ext cx="1173194" cy="428584"/>
          </a:xfrm>
          <a:prstGeom prst="rect">
            <a:avLst/>
          </a:prstGeom>
        </p:spPr>
      </p:pic>
      <p:pic>
        <p:nvPicPr>
          <p:cNvPr id="17" name="Picture 17" descr="http://www.dailypolitical.com/logos/aristocrat-leisure-limited-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615" y="3534977"/>
            <a:ext cx="990237" cy="3133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newentrepreneursfoundation.co.uk/cd-content/uploads/images/gamesys_logo(2).jpg"/>
          <p:cNvPicPr>
            <a:picLocks noChangeAspect="1" noChangeArrowheads="1"/>
          </p:cNvPicPr>
          <p:nvPr/>
        </p:nvPicPr>
        <p:blipFill>
          <a:blip r:embed="rId6" cstate="print"/>
          <a:srcRect/>
          <a:stretch>
            <a:fillRect/>
          </a:stretch>
        </p:blipFill>
        <p:spPr bwMode="auto">
          <a:xfrm>
            <a:off x="7232790" y="4108155"/>
            <a:ext cx="1093649" cy="256556"/>
          </a:xfrm>
          <a:prstGeom prst="rect">
            <a:avLst/>
          </a:prstGeom>
          <a:noFill/>
        </p:spPr>
      </p:pic>
      <p:pic>
        <p:nvPicPr>
          <p:cNvPr id="19" name="Picture 18"/>
          <p:cNvPicPr>
            <a:picLocks noChangeAspect="1"/>
          </p:cNvPicPr>
          <p:nvPr/>
        </p:nvPicPr>
        <p:blipFill>
          <a:blip r:embed="rId7"/>
          <a:stretch>
            <a:fillRect/>
          </a:stretch>
        </p:blipFill>
        <p:spPr>
          <a:xfrm>
            <a:off x="6742396" y="3383280"/>
            <a:ext cx="738252" cy="380718"/>
          </a:xfrm>
          <a:prstGeom prst="rect">
            <a:avLst/>
          </a:prstGeom>
        </p:spPr>
      </p:pic>
      <p:pic>
        <p:nvPicPr>
          <p:cNvPr id="1026" name="Picture 2" descr="http://www.insidesocialgames.com/wp-content/uploads/2012/08/Zyng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3689" y="5534752"/>
            <a:ext cx="970050" cy="238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King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6076" y="4340257"/>
            <a:ext cx="626227" cy="626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xconomy.com/wordpress/wp-content/images/2011/04/PopCap_logo_rg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3968" y="4430874"/>
            <a:ext cx="570423" cy="5704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t0.gstatic.com/images?q=tbn:ANd9GcSb21byShxP1yhdsY3o_2l0trfXiPqumTJ_Ap_FnP6p_scJxA82pw"/>
          <p:cNvPicPr>
            <a:picLocks noChangeAspect="1" noChangeArrowheads="1"/>
          </p:cNvPicPr>
          <p:nvPr/>
        </p:nvPicPr>
        <p:blipFill>
          <a:blip r:embed="rId11" cstate="print"/>
          <a:srcRect/>
          <a:stretch>
            <a:fillRect/>
          </a:stretch>
        </p:blipFill>
        <p:spPr bwMode="auto">
          <a:xfrm>
            <a:off x="8098602" y="4488703"/>
            <a:ext cx="662587" cy="454765"/>
          </a:xfrm>
          <a:prstGeom prst="rect">
            <a:avLst/>
          </a:prstGeom>
          <a:noFill/>
        </p:spPr>
      </p:pic>
      <p:pic>
        <p:nvPicPr>
          <p:cNvPr id="27" name="Picture 26"/>
          <p:cNvPicPr>
            <a:picLocks noChangeAspect="1"/>
          </p:cNvPicPr>
          <p:nvPr/>
        </p:nvPicPr>
        <p:blipFill>
          <a:blip r:embed="rId12"/>
          <a:stretch>
            <a:fillRect/>
          </a:stretch>
        </p:blipFill>
        <p:spPr>
          <a:xfrm>
            <a:off x="7171690" y="5493318"/>
            <a:ext cx="1427948" cy="566554"/>
          </a:xfrm>
          <a:prstGeom prst="rect">
            <a:avLst/>
          </a:prstGeom>
        </p:spPr>
      </p:pic>
      <p:pic>
        <p:nvPicPr>
          <p:cNvPr id="28" name="Picture 9" descr="http://www.casinolifemagazine.com/sites/default/files/Wiliams%20Interactiv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69075" y="2971800"/>
            <a:ext cx="942302" cy="1736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82749" y="3769663"/>
            <a:ext cx="960120" cy="306286"/>
          </a:xfrm>
          <a:prstGeom prst="rect">
            <a:avLst/>
          </a:prstGeom>
        </p:spPr>
      </p:pic>
      <p:pic>
        <p:nvPicPr>
          <p:cNvPr id="25" name="Picture 4" descr="http://www.goldenlounge.com/images/microgaminglogo.jpg"/>
          <p:cNvPicPr>
            <a:picLocks noChangeAspect="1" noChangeArrowheads="1"/>
          </p:cNvPicPr>
          <p:nvPr/>
        </p:nvPicPr>
        <p:blipFill>
          <a:blip r:embed="rId15" cstate="print"/>
          <a:srcRect/>
          <a:stretch>
            <a:fillRect/>
          </a:stretch>
        </p:blipFill>
        <p:spPr bwMode="auto">
          <a:xfrm>
            <a:off x="6050137" y="4088550"/>
            <a:ext cx="1147849" cy="413226"/>
          </a:xfrm>
          <a:prstGeom prst="rect">
            <a:avLst/>
          </a:prstGeom>
          <a:noFill/>
        </p:spPr>
      </p:pic>
      <p:pic>
        <p:nvPicPr>
          <p:cNvPr id="29" name="Picture 28"/>
          <p:cNvPicPr>
            <a:picLocks noChangeAspect="1"/>
          </p:cNvPicPr>
          <p:nvPr/>
        </p:nvPicPr>
        <p:blipFill>
          <a:blip r:embed="rId16"/>
          <a:stretch>
            <a:fillRect/>
          </a:stretch>
        </p:blipFill>
        <p:spPr>
          <a:xfrm>
            <a:off x="5988397" y="2380605"/>
            <a:ext cx="1066368" cy="421345"/>
          </a:xfrm>
          <a:prstGeom prst="rect">
            <a:avLst/>
          </a:prstGeom>
        </p:spPr>
      </p:pic>
      <p:pic>
        <p:nvPicPr>
          <p:cNvPr id="30" name="Picture 4" descr="http://www.chipist.com/wp-content/uploads/2012/08/playtech-logo.jpg"/>
          <p:cNvPicPr>
            <a:picLocks noChangeAspect="1" noChangeArrowheads="1"/>
          </p:cNvPicPr>
          <p:nvPr/>
        </p:nvPicPr>
        <p:blipFill>
          <a:blip r:embed="rId17" cstate="print"/>
          <a:srcRect/>
          <a:stretch>
            <a:fillRect/>
          </a:stretch>
        </p:blipFill>
        <p:spPr bwMode="auto">
          <a:xfrm>
            <a:off x="5394960" y="3337560"/>
            <a:ext cx="1224186" cy="291759"/>
          </a:xfrm>
          <a:prstGeom prst="rect">
            <a:avLst/>
          </a:prstGeom>
          <a:noFill/>
        </p:spPr>
      </p:pic>
      <p:pic>
        <p:nvPicPr>
          <p:cNvPr id="31" name="Picture 23" descr="http://world-lotteries.org/cms/images/stories/news/Sciplay/sciplay_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03231" y="3601180"/>
            <a:ext cx="1068479" cy="46547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527884" y="2103120"/>
            <a:ext cx="5433236" cy="2327754"/>
          </a:xfrm>
          <a:prstGeom prst="roundRect">
            <a:avLst/>
          </a:prstGeom>
          <a:solidFill>
            <a:schemeClr val="bg1">
              <a:alpha val="0"/>
            </a:scheme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2" name="Picture 31" descr="sample_linkbar-itrgNEW.gif">
            <a:hlinkClick r:id="rId19"/>
          </p:cNvPr>
          <p:cNvPicPr>
            <a:picLocks noChangeAspect="1"/>
          </p:cNvPicPr>
          <p:nvPr/>
        </p:nvPicPr>
        <p:blipFill>
          <a:blip r:embed="rId2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10004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47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Online </a:t>
            </a:r>
            <a:r>
              <a:rPr lang="en-US" dirty="0"/>
              <a:t>C</a:t>
            </a:r>
            <a:r>
              <a:rPr lang="en-US" dirty="0" smtClean="0"/>
              <a:t>asino Platform Vendor selection / knock-out criteria: market share, mind share, and platform coverage</a:t>
            </a:r>
            <a:endParaRPr lang="en-US" dirty="0"/>
          </a:p>
        </p:txBody>
      </p:sp>
      <p:grpSp>
        <p:nvGrpSpPr>
          <p:cNvPr id="15" name="Group 33"/>
          <p:cNvGrpSpPr/>
          <p:nvPr/>
        </p:nvGrpSpPr>
        <p:grpSpPr>
          <a:xfrm>
            <a:off x="320675" y="2286000"/>
            <a:ext cx="8502650" cy="4160520"/>
            <a:chOff x="5543549" y="2722423"/>
            <a:chExt cx="3295651" cy="3871981"/>
          </a:xfrm>
        </p:grpSpPr>
        <p:sp>
          <p:nvSpPr>
            <p:cNvPr id="18" name="Rectangle 17"/>
            <p:cNvSpPr/>
            <p:nvPr/>
          </p:nvSpPr>
          <p:spPr>
            <a:xfrm>
              <a:off x="5543549" y="2980556"/>
              <a:ext cx="3295651" cy="361384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600"/>
                </a:spcBef>
                <a:spcAft>
                  <a:spcPts val="0"/>
                </a:spcAft>
                <a:buFont typeface="Arial" pitchFamily="34" charset="0"/>
                <a:buChar char="•"/>
              </a:pPr>
              <a:r>
                <a:rPr lang="en-US" sz="1200" b="1" dirty="0" smtClean="0">
                  <a:solidFill>
                    <a:schemeClr val="tx1"/>
                  </a:solidFill>
                </a:rPr>
                <a:t>888. </a:t>
              </a:r>
              <a:r>
                <a:rPr lang="en-US" sz="1200" dirty="0">
                  <a:solidFill>
                    <a:schemeClr val="tx1"/>
                  </a:solidFill>
                </a:rPr>
                <a:t>888 Holdings has a large online gaming presence, particularly in the poker area. It launched its first online casino product in 1997 called Casino-on-Net and has since entered into other areas of online gaming such as bingo and sports betting. </a:t>
              </a:r>
            </a:p>
            <a:p>
              <a:pPr marL="233363" indent="-233363" algn="l">
                <a:spcBef>
                  <a:spcPts val="600"/>
                </a:spcBef>
                <a:spcAft>
                  <a:spcPts val="0"/>
                </a:spcAft>
                <a:buFont typeface="Arial" pitchFamily="34" charset="0"/>
                <a:buChar char="•"/>
              </a:pPr>
              <a:r>
                <a:rPr lang="en-US" sz="1200" b="1" dirty="0" smtClean="0">
                  <a:solidFill>
                    <a:schemeClr val="tx1"/>
                  </a:solidFill>
                </a:rPr>
                <a:t>Amaya.</a:t>
              </a:r>
              <a:r>
                <a:rPr lang="en-US" sz="1200" dirty="0" smtClean="0">
                  <a:solidFill>
                    <a:schemeClr val="tx1"/>
                  </a:solidFill>
                </a:rPr>
                <a:t> </a:t>
              </a:r>
              <a:r>
                <a:rPr lang="en-US" sz="1200" dirty="0">
                  <a:solidFill>
                    <a:schemeClr val="tx1"/>
                  </a:solidFill>
                </a:rPr>
                <a:t>Amaya is a Canadian company that has always been focused on the iGaming market. It has grown substantially in the last few years, first through its business arrangement with Chartwell </a:t>
              </a:r>
              <a:r>
                <a:rPr lang="en-US" sz="1200" dirty="0" smtClean="0">
                  <a:solidFill>
                    <a:schemeClr val="tx1"/>
                  </a:solidFill>
                </a:rPr>
                <a:t>Technology, </a:t>
              </a:r>
              <a:r>
                <a:rPr lang="en-US" sz="1200" dirty="0">
                  <a:solidFill>
                    <a:schemeClr val="tx1"/>
                  </a:solidFill>
                </a:rPr>
                <a:t>Inc., and then its acquisition of Cryptologic Limited. </a:t>
              </a:r>
            </a:p>
            <a:p>
              <a:pPr marL="233363" indent="-233363" algn="l">
                <a:spcBef>
                  <a:spcPts val="600"/>
                </a:spcBef>
                <a:spcAft>
                  <a:spcPts val="0"/>
                </a:spcAft>
                <a:buFont typeface="Arial" pitchFamily="34" charset="0"/>
                <a:buChar char="•"/>
              </a:pPr>
              <a:r>
                <a:rPr lang="en-US" sz="1200" b="1" dirty="0" smtClean="0">
                  <a:solidFill>
                    <a:schemeClr val="tx1"/>
                  </a:solidFill>
                </a:rPr>
                <a:t>Aristocrat.</a:t>
              </a:r>
              <a:r>
                <a:rPr lang="en-US" sz="1200" dirty="0" smtClean="0">
                  <a:solidFill>
                    <a:schemeClr val="tx1"/>
                  </a:solidFill>
                </a:rPr>
                <a:t> </a:t>
              </a:r>
              <a:r>
                <a:rPr lang="en-US" sz="1200" dirty="0">
                  <a:solidFill>
                    <a:schemeClr val="tx1"/>
                  </a:solidFill>
                </a:rPr>
                <a:t>This Australian-based company is one of the largest gaming machine manufacturers in the world. Aristocrat’s online gaming offering has grown significantly, including a partnership with </a:t>
              </a:r>
              <a:r>
                <a:rPr lang="en-US" sz="1200" dirty="0" smtClean="0">
                  <a:solidFill>
                    <a:schemeClr val="tx1"/>
                  </a:solidFill>
                </a:rPr>
                <a:t>Ongame </a:t>
              </a:r>
              <a:r>
                <a:rPr lang="en-US" sz="1200" dirty="0">
                  <a:solidFill>
                    <a:schemeClr val="tx1"/>
                  </a:solidFill>
                </a:rPr>
                <a:t>to provide online poker.</a:t>
              </a:r>
            </a:p>
            <a:p>
              <a:pPr marL="233363" indent="-233363" algn="l">
                <a:spcBef>
                  <a:spcPts val="600"/>
                </a:spcBef>
                <a:spcAft>
                  <a:spcPts val="0"/>
                </a:spcAft>
                <a:buFont typeface="Arial" pitchFamily="34" charset="0"/>
                <a:buChar char="•"/>
              </a:pPr>
              <a:r>
                <a:rPr lang="en-US" sz="1200" b="1" dirty="0" smtClean="0">
                  <a:solidFill>
                    <a:schemeClr val="tx1"/>
                  </a:solidFill>
                </a:rPr>
                <a:t>Bally.</a:t>
              </a:r>
              <a:r>
                <a:rPr lang="en-US" sz="1200" dirty="0" smtClean="0">
                  <a:solidFill>
                    <a:schemeClr val="tx1"/>
                  </a:solidFill>
                </a:rPr>
                <a:t> </a:t>
              </a:r>
              <a:r>
                <a:rPr lang="en-US" sz="1200" dirty="0">
                  <a:solidFill>
                    <a:schemeClr val="tx1"/>
                  </a:solidFill>
                </a:rPr>
                <a:t>Bally is one of the most trusted names in land-based gaming with more than 80 years of experience in casino machine manufacturing. Bally’s iGaming platform is a fairly new </a:t>
              </a:r>
              <a:r>
                <a:rPr lang="en-US" sz="1200" dirty="0" smtClean="0">
                  <a:solidFill>
                    <a:schemeClr val="tx1"/>
                  </a:solidFill>
                </a:rPr>
                <a:t>offering, </a:t>
              </a:r>
              <a:r>
                <a:rPr lang="en-US" sz="1200" dirty="0">
                  <a:solidFill>
                    <a:schemeClr val="tx1"/>
                  </a:solidFill>
                </a:rPr>
                <a:t>but is supported by Bally’s legacy of well known casino systems and machines.</a:t>
              </a:r>
            </a:p>
            <a:p>
              <a:pPr marL="233363" indent="-233363" algn="l">
                <a:spcBef>
                  <a:spcPts val="600"/>
                </a:spcBef>
                <a:spcAft>
                  <a:spcPts val="0"/>
                </a:spcAft>
                <a:buFont typeface="Arial" pitchFamily="34" charset="0"/>
                <a:buChar char="•"/>
              </a:pPr>
              <a:r>
                <a:rPr lang="en-US" sz="1200" b="1" dirty="0" smtClean="0">
                  <a:solidFill>
                    <a:schemeClr val="tx1"/>
                  </a:solidFill>
                </a:rPr>
                <a:t>Gamesys.</a:t>
              </a:r>
              <a:r>
                <a:rPr lang="en-US" sz="1200" dirty="0" smtClean="0">
                  <a:solidFill>
                    <a:schemeClr val="tx1"/>
                  </a:solidFill>
                </a:rPr>
                <a:t> </a:t>
              </a:r>
              <a:r>
                <a:rPr lang="en-US" sz="1200" dirty="0">
                  <a:solidFill>
                    <a:schemeClr val="tx1"/>
                  </a:solidFill>
                </a:rPr>
                <a:t>A relatively new player compared to the rest of the vendors being considered, but it has rapidly earned a name for itself through its popular and addictive social games. </a:t>
              </a:r>
              <a:r>
                <a:rPr lang="en-US" sz="1200" dirty="0" smtClean="0">
                  <a:solidFill>
                    <a:schemeClr val="tx1"/>
                  </a:solidFill>
                </a:rPr>
                <a:t>It has </a:t>
              </a:r>
              <a:r>
                <a:rPr lang="en-US" sz="1200" dirty="0">
                  <a:solidFill>
                    <a:schemeClr val="tx1"/>
                  </a:solidFill>
                </a:rPr>
                <a:t>recently branched into social casino gaming. While it doesn’t commonly offer a full solution to operators, it has partnered with operators in the past, such as Caesars. </a:t>
              </a:r>
            </a:p>
            <a:p>
              <a:pPr marL="233363" indent="-233363" algn="l">
                <a:spcBef>
                  <a:spcPts val="600"/>
                </a:spcBef>
                <a:spcAft>
                  <a:spcPts val="0"/>
                </a:spcAft>
                <a:buFont typeface="Arial" pitchFamily="34" charset="0"/>
                <a:buChar char="•"/>
              </a:pPr>
              <a:r>
                <a:rPr lang="en-US" sz="1200" b="1" dirty="0">
                  <a:solidFill>
                    <a:schemeClr val="tx1"/>
                  </a:solidFill>
                </a:rPr>
                <a:t>GTECH.</a:t>
              </a:r>
              <a:r>
                <a:rPr lang="en-US" sz="1200" dirty="0">
                  <a:solidFill>
                    <a:schemeClr val="tx1"/>
                  </a:solidFill>
                </a:rPr>
                <a:t> Part of the newly re-branded GTECH S.p.A group (formerly Lottomatica Group), GTECH combines SPIELO game technology with the GTECH online experience to offer a variety of online gaming products including casino, sports betting, content, bingo, and lottery.</a:t>
              </a: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a:t>The industry is at a high point of tension as the world, and especially the United States, waits to see how regulations will fall. Given this uncertainty and the unfamiliar nature of online casinos to most operators, Info-Tech has chosen experienced vendors who have already proven themselves in regulated, legal markets.</a:t>
            </a:r>
          </a:p>
          <a:p>
            <a:pPr marL="182563" indent="-182563">
              <a:spcBef>
                <a:spcPts val="600"/>
              </a:spcBef>
            </a:pPr>
            <a:r>
              <a:rPr lang="en-US" dirty="0"/>
              <a:t>For this Vendor Landscape, Info-Tech focused on those vendors that offer broad capabilities across multiple platforms and </a:t>
            </a:r>
            <a:r>
              <a:rPr lang="en-US" dirty="0" smtClean="0"/>
              <a:t>that </a:t>
            </a:r>
            <a:r>
              <a:rPr lang="en-US" dirty="0"/>
              <a:t>have a strong market presence and/or reputational presence among </a:t>
            </a:r>
            <a:r>
              <a:rPr lang="en-US" dirty="0" smtClean="0"/>
              <a:t>mid to large-sized </a:t>
            </a:r>
            <a:r>
              <a:rPr lang="en-US" dirty="0"/>
              <a:t>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682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Online Casino Platform Vendor selection / knock-out criteria: market share, mind share, and platform coverage</a:t>
            </a:r>
            <a:endParaRPr lang="en-US" dirty="0"/>
          </a:p>
        </p:txBody>
      </p:sp>
      <p:grpSp>
        <p:nvGrpSpPr>
          <p:cNvPr id="15" name="Group 33"/>
          <p:cNvGrpSpPr/>
          <p:nvPr/>
        </p:nvGrpSpPr>
        <p:grpSpPr>
          <a:xfrm>
            <a:off x="313085" y="1280160"/>
            <a:ext cx="8502650" cy="3246120"/>
            <a:chOff x="5543549" y="2722423"/>
            <a:chExt cx="3295651" cy="3020996"/>
          </a:xfrm>
        </p:grpSpPr>
        <p:sp>
          <p:nvSpPr>
            <p:cNvPr id="18" name="Rectangle 17"/>
            <p:cNvSpPr/>
            <p:nvPr/>
          </p:nvSpPr>
          <p:spPr>
            <a:xfrm>
              <a:off x="5543549" y="2980556"/>
              <a:ext cx="3295651" cy="276286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600"/>
                </a:spcBef>
                <a:spcAft>
                  <a:spcPts val="0"/>
                </a:spcAft>
                <a:buFont typeface="Arial" pitchFamily="34" charset="0"/>
                <a:buChar char="•"/>
              </a:pPr>
              <a:r>
                <a:rPr lang="en-US" sz="1200" b="1" dirty="0">
                  <a:solidFill>
                    <a:schemeClr val="tx1"/>
                  </a:solidFill>
                </a:rPr>
                <a:t>Microgaming.</a:t>
              </a:r>
              <a:r>
                <a:rPr lang="en-US" sz="1200" dirty="0">
                  <a:solidFill>
                    <a:schemeClr val="tx1"/>
                  </a:solidFill>
                </a:rPr>
                <a:t> Microgaming has always been central to this market. It’s credited with creating one of the first virtual casinos in 1994 and is recognized as one of the world’s largest providers of online gaming software. </a:t>
              </a:r>
            </a:p>
            <a:p>
              <a:pPr marL="233363" indent="-233363" algn="l">
                <a:spcBef>
                  <a:spcPts val="600"/>
                </a:spcBef>
                <a:spcAft>
                  <a:spcPts val="0"/>
                </a:spcAft>
                <a:buFont typeface="Arial" pitchFamily="34" charset="0"/>
                <a:buChar char="•"/>
              </a:pPr>
              <a:r>
                <a:rPr lang="en-US" sz="1200" b="1" dirty="0" smtClean="0">
                  <a:solidFill>
                    <a:schemeClr val="tx1"/>
                  </a:solidFill>
                </a:rPr>
                <a:t>OpenBet.</a:t>
              </a:r>
              <a:r>
                <a:rPr lang="en-US" sz="1200" dirty="0" smtClean="0">
                  <a:solidFill>
                    <a:schemeClr val="tx1"/>
                  </a:solidFill>
                </a:rPr>
                <a:t> OpenBet is a UK-based company, focused exclusively on online gaming. It has online casino, poker, and sports-betting modules with a single centralized account.</a:t>
              </a:r>
            </a:p>
            <a:p>
              <a:pPr marL="233363" indent="-233363" algn="l">
                <a:spcBef>
                  <a:spcPts val="600"/>
                </a:spcBef>
                <a:spcAft>
                  <a:spcPts val="0"/>
                </a:spcAft>
                <a:buFont typeface="Arial" pitchFamily="34" charset="0"/>
                <a:buChar char="•"/>
              </a:pPr>
              <a:r>
                <a:rPr lang="en-US" sz="1200" b="1" dirty="0" smtClean="0">
                  <a:solidFill>
                    <a:schemeClr val="tx1"/>
                  </a:solidFill>
                </a:rPr>
                <a:t>Playtech.</a:t>
              </a:r>
              <a:r>
                <a:rPr lang="en-US" sz="1200" dirty="0" smtClean="0">
                  <a:solidFill>
                    <a:schemeClr val="tx1"/>
                  </a:solidFill>
                </a:rPr>
                <a:t> </a:t>
              </a:r>
              <a:r>
                <a:rPr lang="en-US" sz="1200" dirty="0">
                  <a:solidFill>
                    <a:schemeClr val="tx1"/>
                  </a:solidFill>
                </a:rPr>
                <a:t>Playtech has always been committed to the persistent improvement and expansion of its gaming offerings. It offers cross-platform solutions, providing a single account for online, mobile, and server-based games. </a:t>
              </a:r>
            </a:p>
            <a:p>
              <a:pPr marL="233363" indent="-233363" algn="l">
                <a:spcBef>
                  <a:spcPts val="600"/>
                </a:spcBef>
                <a:spcAft>
                  <a:spcPts val="0"/>
                </a:spcAft>
                <a:buFont typeface="Arial" pitchFamily="34" charset="0"/>
                <a:buChar char="•"/>
              </a:pPr>
              <a:r>
                <a:rPr lang="en-US" sz="1200" b="1" dirty="0" smtClean="0">
                  <a:solidFill>
                    <a:schemeClr val="tx1"/>
                  </a:solidFill>
                </a:rPr>
                <a:t>Scientific Games Sciplay.</a:t>
              </a:r>
              <a:r>
                <a:rPr lang="en-US" sz="1200" dirty="0" smtClean="0">
                  <a:solidFill>
                    <a:schemeClr val="tx1"/>
                  </a:solidFill>
                </a:rPr>
                <a:t> Sciplay </a:t>
              </a:r>
              <a:r>
                <a:rPr lang="en-US" sz="1200" dirty="0">
                  <a:solidFill>
                    <a:schemeClr val="tx1"/>
                  </a:solidFill>
                </a:rPr>
                <a:t>is a wholly owned subsidiary of Scientific Games Corporation, and provides a turnkey solution including system software, game content, operational </a:t>
              </a:r>
              <a:r>
                <a:rPr lang="en-US" sz="1200" dirty="0" smtClean="0">
                  <a:solidFill>
                    <a:schemeClr val="tx1"/>
                  </a:solidFill>
                </a:rPr>
                <a:t>services, </a:t>
              </a:r>
              <a:r>
                <a:rPr lang="en-US" sz="1200" dirty="0">
                  <a:solidFill>
                    <a:schemeClr val="tx1"/>
                  </a:solidFill>
                </a:rPr>
                <a:t>and player support. </a:t>
              </a:r>
            </a:p>
            <a:p>
              <a:pPr marL="233363" indent="-233363" algn="l">
                <a:spcBef>
                  <a:spcPts val="600"/>
                </a:spcBef>
                <a:spcAft>
                  <a:spcPts val="0"/>
                </a:spcAft>
                <a:buFont typeface="Arial" pitchFamily="34" charset="0"/>
                <a:buChar char="•"/>
              </a:pPr>
              <a:r>
                <a:rPr lang="en-US" sz="1200" b="1" dirty="0" smtClean="0">
                  <a:solidFill>
                    <a:schemeClr val="tx1"/>
                  </a:solidFill>
                </a:rPr>
                <a:t>Williams Interactive. </a:t>
              </a:r>
              <a:r>
                <a:rPr lang="en-US" sz="1200" dirty="0">
                  <a:solidFill>
                    <a:schemeClr val="tx1"/>
                  </a:solidFill>
                </a:rPr>
                <a:t>Williams Interactive was formed by WMS Industries in July 2012 to focus solely on iGaming, creating an end-to-end solution for online operators. Scientific Games recently announced that it is acquiring WMS Industries to further </a:t>
              </a:r>
              <a:r>
                <a:rPr lang="en-US" sz="1200" dirty="0" smtClean="0">
                  <a:solidFill>
                    <a:schemeClr val="tx1"/>
                  </a:solidFill>
                </a:rPr>
                <a:t>expand </a:t>
              </a:r>
              <a:r>
                <a:rPr lang="en-US" sz="1200" dirty="0">
                  <a:solidFill>
                    <a:schemeClr val="tx1"/>
                  </a:solidFill>
                </a:rPr>
                <a:t>its online offering. </a:t>
              </a:r>
              <a:endParaRPr lang="en-US" sz="1200" dirty="0">
                <a:solidFill>
                  <a:srgbClr val="333333">
                    <a:lumMod val="50000"/>
                  </a:srgbClr>
                </a:solidFill>
              </a:endParaRPr>
            </a:p>
            <a:p>
              <a:pPr algn="l">
                <a:spcBef>
                  <a:spcPts val="1200"/>
                </a:spcBef>
                <a:spcAft>
                  <a:spcPts val="0"/>
                </a:spcAft>
              </a:pPr>
              <a:endParaRPr lang="en-US" sz="1200" b="1" dirty="0">
                <a:solidFill>
                  <a:schemeClr val="tx1"/>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 Continued:</a:t>
              </a:r>
              <a:endParaRPr lang="en-CA" sz="1400" b="1" dirty="0">
                <a:solidFill>
                  <a:srgbClr val="FFFFFF"/>
                </a:solidFill>
              </a:endParaRPr>
            </a:p>
          </p:txBody>
        </p:sp>
      </p:grpSp>
      <p:pic>
        <p:nvPicPr>
          <p:cNvPr id="7" name="Picture 6"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054337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494"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Online Casino Platform criteria &amp; weighting factors</a:t>
            </a:r>
            <a:endParaRPr lang="en-US" dirty="0"/>
          </a:p>
        </p:txBody>
      </p:sp>
      <p:graphicFrame>
        <p:nvGraphicFramePr>
          <p:cNvPr id="43" name="Chart 42"/>
          <p:cNvGraphicFramePr/>
          <p:nvPr>
            <p:extLst>
              <p:ext uri="{D42A27DB-BD31-4B8C-83A1-F6EECF244321}">
                <p14:modId xmlns:p14="http://schemas.microsoft.com/office/powerpoint/2010/main" val="504156346"/>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02762" y="4572001"/>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294002" y="4572001"/>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02762" y="5074921"/>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294002" y="5074921"/>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02762" y="4069081"/>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a:t>
            </a:r>
            <a:r>
              <a:rPr lang="en-US" sz="1200" dirty="0" smtClean="0">
                <a:solidFill>
                  <a:srgbClr val="FFFFFF">
                    <a:lumMod val="10000"/>
                  </a:srgbClr>
                </a:solidFill>
                <a:latin typeface="Arial" pitchFamily="34" charset="0"/>
                <a:cs typeface="Arial" pitchFamily="34" charset="0"/>
              </a:rPr>
              <a:t>long term</a:t>
            </a:r>
            <a:r>
              <a:rPr lang="en-US" sz="1200" dirty="0" smtClean="0">
                <a:solidFill>
                  <a:srgbClr val="FFFFFF">
                    <a:lumMod val="10000"/>
                  </a:srgbClr>
                </a:solidFill>
                <a:latin typeface="Arial" pitchFamily="34" charset="0"/>
                <a:cs typeface="Arial" pitchFamily="34" charset="0"/>
              </a:rPr>
              <a:t>.</a:t>
            </a:r>
          </a:p>
        </p:txBody>
      </p:sp>
      <p:sp>
        <p:nvSpPr>
          <p:cNvPr id="42" name="Rectangle 15"/>
          <p:cNvSpPr>
            <a:spLocks noChangeArrowheads="1"/>
          </p:cNvSpPr>
          <p:nvPr>
            <p:custDataLst>
              <p:tags r:id="rId10"/>
            </p:custDataLst>
          </p:nvPr>
        </p:nvSpPr>
        <p:spPr bwMode="auto">
          <a:xfrm flipH="1">
            <a:off x="294002" y="4069081"/>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02762" y="5577841"/>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has established effective strategic partnerships to enhance its offering to the client.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294002" y="5577841"/>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Partners</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02762" y="2606041"/>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smtClean="0">
                <a:solidFill>
                  <a:srgbClr val="FFFFFF">
                    <a:lumMod val="10000"/>
                  </a:srgbClr>
                </a:solidFill>
                <a:latin typeface="Arial" pitchFamily="34" charset="0"/>
                <a:cs typeface="Arial" pitchFamily="34" charset="0"/>
              </a:rPr>
              <a:t>Extensive integrations with both online content and core casino systems.</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294002" y="2606041"/>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Integration</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02762" y="3108961"/>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scalability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294002" y="3108961"/>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02762" y="2103121"/>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294002" y="2103121"/>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02762" y="1599566"/>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294002" y="1600201"/>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2018558246"/>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Integration</a:t>
            </a: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Partners</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294635" y="1188404"/>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294001" y="3656966"/>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9" descr="sample_linkbar-itrgNEW.gif">
            <a:hlinkClick r:id="rId30"/>
          </p:cNvPr>
          <p:cNvPicPr>
            <a:picLocks noChangeAspect="1"/>
          </p:cNvPicPr>
          <p:nvPr/>
        </p:nvPicPr>
        <p:blipFill>
          <a:blip r:embed="rId3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Online Casino Platform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4"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Supports features including age verification, deposit limits, and self-exclusion.</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Responsible Gaming</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4864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Comes complete with some games which can be either proprietary or from third-party providers.</a:t>
            </a:r>
          </a:p>
        </p:txBody>
      </p:sp>
      <p:sp>
        <p:nvSpPr>
          <p:cNvPr id="13" name="Rectangle 12"/>
          <p:cNvSpPr>
            <a:spLocks noChangeArrowheads="1"/>
          </p:cNvSpPr>
          <p:nvPr>
            <p:custDataLst>
              <p:tags r:id="rId4"/>
            </p:custDataLst>
          </p:nvPr>
        </p:nvSpPr>
        <p:spPr bwMode="auto">
          <a:xfrm flipH="1">
            <a:off x="319407" y="3657600"/>
            <a:ext cx="1463040" cy="54864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Native Content</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Platform is able to support basic slot games.</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Slot Functionality</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Allows players to deposit and withdraw cash automatically.  </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Cashier Functionality</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9"/>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0"/>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11"/>
            </p:custDataLst>
          </p:nvPr>
        </p:nvSpPr>
        <p:spPr>
          <a:xfrm rot="10800000">
            <a:off x="5486400" y="37947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pic>
        <p:nvPicPr>
          <p:cNvPr id="20" name="Picture 19" descr="sample_linkbar-itrgNEW.gif">
            <a:hlinkClick r:id="rId15"/>
          </p:cNvPr>
          <p:cNvPicPr>
            <a:picLocks noChangeAspect="1"/>
          </p:cNvPicPr>
          <p:nvPr/>
        </p:nvPicPr>
        <p:blipFill>
          <a:blip r:embed="rId1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83740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5348607" y="283464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platform is able to support payouts and deposits in multiple currencies.</a:t>
            </a:r>
          </a:p>
        </p:txBody>
      </p:sp>
      <p:sp>
        <p:nvSpPr>
          <p:cNvPr id="8" name="Rectangle 7"/>
          <p:cNvSpPr>
            <a:spLocks noChangeArrowheads="1"/>
          </p:cNvSpPr>
          <p:nvPr>
            <p:custDataLst>
              <p:tags r:id="rId2"/>
            </p:custDataLst>
          </p:nvPr>
        </p:nvSpPr>
        <p:spPr bwMode="auto">
          <a:xfrm flipH="1">
            <a:off x="3839847" y="283464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Multi-Currency</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24612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platform is able to support multiple languages including double byte.</a:t>
            </a:r>
          </a:p>
        </p:txBody>
      </p:sp>
      <p:sp>
        <p:nvSpPr>
          <p:cNvPr id="10" name="Rectangle 9"/>
          <p:cNvSpPr>
            <a:spLocks noChangeArrowheads="1"/>
          </p:cNvSpPr>
          <p:nvPr>
            <p:custDataLst>
              <p:tags r:id="rId4"/>
            </p:custDataLst>
          </p:nvPr>
        </p:nvSpPr>
        <p:spPr bwMode="auto">
          <a:xfrm flipH="1">
            <a:off x="3839847" y="324612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Multi-Lingual</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42316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a:t>Incorporates targeted marketing, promotion </a:t>
            </a:r>
            <a:r>
              <a:rPr lang="en-US" sz="1200" dirty="0" smtClean="0"/>
              <a:t>and </a:t>
            </a:r>
            <a:r>
              <a:rPr lang="en-US" sz="1200" dirty="0"/>
              <a:t>performance tracking, and/or loyalty systems.</a:t>
            </a:r>
            <a:endParaRPr lang="en-US" sz="1200" dirty="0">
              <a:solidFill>
                <a:srgbClr val="FF0000"/>
              </a:solidFill>
              <a:latin typeface="Arial" pitchFamily="34" charset="0"/>
              <a:cs typeface="Arial" pitchFamily="34" charset="0"/>
            </a:endParaRPr>
          </a:p>
        </p:txBody>
      </p:sp>
      <p:sp>
        <p:nvSpPr>
          <p:cNvPr id="12" name="Rectangle 11"/>
          <p:cNvSpPr>
            <a:spLocks noChangeArrowheads="1"/>
          </p:cNvSpPr>
          <p:nvPr>
            <p:custDataLst>
              <p:tags r:id="rId6"/>
            </p:custDataLst>
          </p:nvPr>
        </p:nvSpPr>
        <p:spPr bwMode="auto">
          <a:xfrm flipH="1">
            <a:off x="3839847" y="242316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Marketing and Loyalty</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365760"/>
          </a:xfrm>
          <a:prstGeom prst="rect">
            <a:avLst/>
          </a:prstGeom>
          <a:solidFill>
            <a:schemeClr val="bg2">
              <a:lumMod val="85000"/>
            </a:schemeClr>
          </a:solidFill>
          <a:ln w="6350">
            <a:noFill/>
            <a:miter lim="800000"/>
            <a:headEnd/>
            <a:tailEnd/>
          </a:ln>
        </p:spPr>
        <p:txBody>
          <a:bodyPr anchor="ctr"/>
          <a:lstStyle/>
          <a:p>
            <a:pPr algn="l"/>
            <a:r>
              <a:rPr lang="en-US" sz="1200" dirty="0"/>
              <a:t>Gives users the choice of making deposits through debit, credit, or e-wallets.</a:t>
            </a:r>
            <a:endParaRPr lang="en-US" sz="1200" dirty="0">
              <a:solidFill>
                <a:srgbClr val="FF0000"/>
              </a:solidFill>
              <a:latin typeface="Arial" pitchFamily="34" charset="0"/>
              <a:cs typeface="Arial" pitchFamily="34" charset="0"/>
            </a:endParaRPr>
          </a:p>
        </p:txBody>
      </p:sp>
      <p:sp>
        <p:nvSpPr>
          <p:cNvPr id="14" name="Rectangle 13"/>
          <p:cNvSpPr>
            <a:spLocks noChangeArrowheads="1"/>
          </p:cNvSpPr>
          <p:nvPr>
            <p:custDataLst>
              <p:tags r:id="rId8"/>
            </p:custDataLst>
          </p:nvPr>
        </p:nvSpPr>
        <p:spPr bwMode="auto">
          <a:xfrm flipH="1">
            <a:off x="3839847" y="2011997"/>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Bank Options</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365760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a:t>Users </a:t>
            </a:r>
            <a:r>
              <a:rPr lang="en-US" sz="1200" dirty="0" smtClean="0"/>
              <a:t>can </a:t>
            </a:r>
            <a:r>
              <a:rPr lang="en-US" sz="1200" dirty="0"/>
              <a:t>play against other live players rather than just against computer-generated players. </a:t>
            </a:r>
            <a:endParaRPr lang="en-US" sz="1200" dirty="0">
              <a:solidFill>
                <a:srgbClr val="FF0000"/>
              </a:solidFill>
              <a:latin typeface="Arial" pitchFamily="34" charset="0"/>
              <a:cs typeface="Arial" pitchFamily="34" charset="0"/>
            </a:endParaRPr>
          </a:p>
        </p:txBody>
      </p:sp>
      <p:sp>
        <p:nvSpPr>
          <p:cNvPr id="17" name="Rectangle 16"/>
          <p:cNvSpPr>
            <a:spLocks noChangeArrowheads="1"/>
          </p:cNvSpPr>
          <p:nvPr>
            <p:custDataLst>
              <p:tags r:id="rId10"/>
            </p:custDataLst>
          </p:nvPr>
        </p:nvSpPr>
        <p:spPr bwMode="auto">
          <a:xfrm flipH="1">
            <a:off x="3840480" y="365760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Multi-Player Games</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06908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a:t>Stock reporting templates and/or customizable templates come built into the solution.</a:t>
            </a:r>
            <a:endParaRPr lang="en-US" sz="1200" dirty="0">
              <a:solidFill>
                <a:srgbClr val="FF0000"/>
              </a:solidFill>
              <a:latin typeface="Arial" pitchFamily="34" charset="0"/>
              <a:cs typeface="Arial" pitchFamily="34" charset="0"/>
            </a:endParaRPr>
          </a:p>
        </p:txBody>
      </p:sp>
      <p:sp>
        <p:nvSpPr>
          <p:cNvPr id="19" name="Rectangle 18"/>
          <p:cNvSpPr>
            <a:spLocks noChangeArrowheads="1"/>
          </p:cNvSpPr>
          <p:nvPr>
            <p:custDataLst>
              <p:tags r:id="rId12"/>
            </p:custDataLst>
          </p:nvPr>
        </p:nvSpPr>
        <p:spPr bwMode="auto">
          <a:xfrm flipH="1">
            <a:off x="3840480" y="406908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Reporting</a:t>
            </a:r>
            <a:endParaRPr lang="en-US" sz="1400" dirty="0">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5349240" y="448056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Features advanced layer security with 40-bit SLL, a dedicated VPN, and security licenses.</a:t>
            </a:r>
          </a:p>
        </p:txBody>
      </p:sp>
      <p:sp>
        <p:nvSpPr>
          <p:cNvPr id="23" name="Rectangle 22"/>
          <p:cNvSpPr>
            <a:spLocks noChangeArrowheads="1"/>
          </p:cNvSpPr>
          <p:nvPr>
            <p:custDataLst>
              <p:tags r:id="rId14"/>
            </p:custDataLst>
          </p:nvPr>
        </p:nvSpPr>
        <p:spPr bwMode="auto">
          <a:xfrm flipH="1">
            <a:off x="3840480" y="448056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Security</a:t>
            </a:r>
            <a:endParaRPr lang="en-US" sz="1400" dirty="0">
              <a:latin typeface="Arial" pitchFamily="34" charset="0"/>
              <a:cs typeface="Arial" pitchFamily="34" charset="0"/>
            </a:endParaRPr>
          </a:p>
        </p:txBody>
      </p:sp>
      <p:sp>
        <p:nvSpPr>
          <p:cNvPr id="25" name="Flowchart: Stored Data 21"/>
          <p:cNvSpPr>
            <a:spLocks noChangeArrowheads="1"/>
          </p:cNvSpPr>
          <p:nvPr>
            <p:custDataLst>
              <p:tags r:id="rId15"/>
            </p:custDataLst>
          </p:nvPr>
        </p:nvSpPr>
        <p:spPr bwMode="auto">
          <a:xfrm flipH="1">
            <a:off x="5349240" y="489204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Configurable for playing real money for virtual goods including extra lives, bonus features, etc.</a:t>
            </a:r>
          </a:p>
        </p:txBody>
      </p:sp>
      <p:sp>
        <p:nvSpPr>
          <p:cNvPr id="26" name="Rectangle 25"/>
          <p:cNvSpPr>
            <a:spLocks noChangeArrowheads="1"/>
          </p:cNvSpPr>
          <p:nvPr>
            <p:custDataLst>
              <p:tags r:id="rId16"/>
            </p:custDataLst>
          </p:nvPr>
        </p:nvSpPr>
        <p:spPr bwMode="auto">
          <a:xfrm flipH="1">
            <a:off x="3840480" y="489204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Virtual Currency</a:t>
            </a:r>
            <a:endParaRPr lang="en-US" sz="1400" dirty="0">
              <a:latin typeface="Arial" pitchFamily="34" charset="0"/>
              <a:cs typeface="Arial" pitchFamily="34" charset="0"/>
            </a:endParaRPr>
          </a:p>
        </p:txBody>
      </p:sp>
      <p:sp>
        <p:nvSpPr>
          <p:cNvPr id="27" name="Flowchart: Stored Data 21"/>
          <p:cNvSpPr>
            <a:spLocks noChangeArrowheads="1"/>
          </p:cNvSpPr>
          <p:nvPr>
            <p:custDataLst>
              <p:tags r:id="rId17"/>
            </p:custDataLst>
          </p:nvPr>
        </p:nvSpPr>
        <p:spPr bwMode="auto">
          <a:xfrm flipH="1">
            <a:off x="5349240" y="530352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Platform is fully customizable, including dealers, casino lobby, card backs, table appearance.</a:t>
            </a:r>
          </a:p>
        </p:txBody>
      </p:sp>
      <p:sp>
        <p:nvSpPr>
          <p:cNvPr id="28" name="Rectangle 27"/>
          <p:cNvSpPr>
            <a:spLocks noChangeArrowheads="1"/>
          </p:cNvSpPr>
          <p:nvPr>
            <p:custDataLst>
              <p:tags r:id="rId18"/>
            </p:custDataLst>
          </p:nvPr>
        </p:nvSpPr>
        <p:spPr bwMode="auto">
          <a:xfrm flipH="1">
            <a:off x="3840480" y="530352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White-Label </a:t>
            </a:r>
            <a:r>
              <a:rPr lang="en-US" sz="1400" dirty="0" smtClean="0">
                <a:latin typeface="Arial" pitchFamily="34" charset="0"/>
                <a:cs typeface="Arial" pitchFamily="34" charset="0"/>
              </a:rPr>
              <a:t>Capability</a:t>
            </a:r>
            <a:endParaRPr lang="en-US" sz="1400" dirty="0">
              <a:latin typeface="Arial" pitchFamily="34" charset="0"/>
              <a:cs typeface="Arial" pitchFamily="34" charset="0"/>
            </a:endParaRPr>
          </a:p>
        </p:txBody>
      </p:sp>
      <p:sp>
        <p:nvSpPr>
          <p:cNvPr id="30" name="Flowchart: Stored Data 19"/>
          <p:cNvSpPr>
            <a:spLocks noChangeArrowheads="1"/>
          </p:cNvSpPr>
          <p:nvPr>
            <p:custDataLst>
              <p:tags r:id="rId19"/>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0"/>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21"/>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2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 Lights)</a:t>
            </a:r>
            <a:r>
              <a:rPr lang="en-US" sz="1000" dirty="0" smtClean="0">
                <a:solidFill>
                  <a:srgbClr val="333333"/>
                </a:solidFill>
              </a:rPr>
              <a:t> in the Appendix</a:t>
            </a:r>
            <a:r>
              <a:rPr lang="en-US" sz="1000" dirty="0" smtClean="0">
                <a:solidFill>
                  <a:srgbClr val="333333"/>
                </a:solidFill>
                <a:latin typeface="Arial"/>
              </a:rPr>
              <a:t>.</a:t>
            </a:r>
          </a:p>
        </p:txBody>
      </p:sp>
      <p:pic>
        <p:nvPicPr>
          <p:cNvPr id="29" name="Picture 28" descr="sample_linkbar-itrgNEW.gif">
            <a:hlinkClick r:id="rId25"/>
          </p:cNvPr>
          <p:cNvPicPr>
            <a:picLocks noChangeAspect="1"/>
          </p:cNvPicPr>
          <p:nvPr/>
        </p:nvPicPr>
        <p:blipFill>
          <a:blip r:embed="rId2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990897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ULTRA_SCORM_COURSE_ID" val="54A4BEFB-D9F0-4AAC-81BE-F222A158A594"/>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_RESOURCE_PATHS_HASH_2" val="9e95b4e67966aa66bfdbf748af47378e29a6e6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_Is4gAFeUqXboSMSwIyv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n2OQLDFHEqe22w1p4Cn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n2gCJpGVRUmzQjGU5Qx2t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MCFNwBPKk.XzqheUlZE3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2029</Words>
  <Application>Microsoft Office PowerPoint</Application>
  <PresentationFormat>On-screen Show (4:3)</PresentationFormat>
  <Paragraphs>175</Paragraphs>
  <Slides>12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Wingdings</vt:lpstr>
      <vt:lpstr>Calibri</vt:lpstr>
      <vt:lpstr>Arial</vt:lpstr>
      <vt:lpstr>ＭＳ Ｐゴシック</vt:lpstr>
      <vt:lpstr>Harvey Balls</vt:lpstr>
      <vt:lpstr>Helvetica</vt:lpstr>
      <vt:lpstr>Georgia</vt:lpstr>
      <vt:lpstr>Office Theme</vt:lpstr>
      <vt:lpstr>think-cell Slide</vt:lpstr>
      <vt:lpstr>PowerPoint Presentation</vt:lpstr>
      <vt:lpstr>Introduction</vt:lpstr>
      <vt:lpstr>Market Overview</vt:lpstr>
      <vt:lpstr>Defining online gaming</vt:lpstr>
      <vt:lpstr>Online Casino Platform Vendor selection / knock-out criteria: market share, mind share, and platform coverage</vt:lpstr>
      <vt:lpstr>Online Casino Platform Vendor selection / knock-out criteria: market share, mind share, and platform coverage</vt:lpstr>
      <vt:lpstr>Online Casino Platform criteria &amp; weighting factors</vt:lpstr>
      <vt:lpstr>Table Stakes represent the minimum standard; without these, a product doesn’t even get reviewed</vt:lpstr>
      <vt:lpstr>Advanced Features are the capabilities that allow for granular market differentiation</vt:lpstr>
      <vt:lpstr>Identify leading candidates with the  Online Casino Platform Vendor Shortlist Tool</vt:lpstr>
      <vt:lpstr>Appendix</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2013-10-17T19:03:58Z</dcterms:created>
  <dcterms:modified xsi:type="dcterms:W3CDTF">2013-10-17T19:04:01Z</dcterms:modified>
  <cp:contentStatus/>
</cp:coreProperties>
</file>