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rels" ContentType="application/vnd.openxmlformats-package.relationships+xml"/>
  <Default Extension="xml" ContentType="application/xml"/>
  <Default Extension="fntdata" ContentType="application/x-fontdata"/>
  <Default Extension="tiff" ContentType="image/tiff"/>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7.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8.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p:sldMasterIdLst>
    <p:sldMasterId id="2147483661" r:id="rId1"/>
  </p:sldMasterIdLst>
  <p:notesMasterIdLst>
    <p:notesMasterId r:id="rId14"/>
  </p:notesMasterIdLst>
  <p:handoutMasterIdLst>
    <p:handoutMasterId r:id="rId15"/>
  </p:handoutMasterIdLst>
  <p:sldIdLst>
    <p:sldId id="256" r:id="rId2"/>
    <p:sldId id="257" r:id="rId3"/>
    <p:sldId id="259" r:id="rId4"/>
    <p:sldId id="260" r:id="rId5"/>
    <p:sldId id="399" r:id="rId6"/>
    <p:sldId id="261" r:id="rId7"/>
    <p:sldId id="272" r:id="rId8"/>
    <p:sldId id="274" r:id="rId9"/>
    <p:sldId id="403" r:id="rId10"/>
    <p:sldId id="391" r:id="rId11"/>
    <p:sldId id="346" r:id="rId12"/>
    <p:sldId id="404" r:id="rId13"/>
  </p:sldIdLst>
  <p:sldSz cx="9144000" cy="6858000" type="screen4x3"/>
  <p:notesSz cx="6950075" cy="9236075"/>
  <p:embeddedFontLst>
    <p:embeddedFont>
      <p:font typeface="Calibri" panose="020F0502020204030204" pitchFamily="34" charset="0"/>
      <p:regular r:id="rId16"/>
      <p:bold r:id="rId17"/>
      <p:italic r:id="rId18"/>
      <p:boldItalic r:id="rId19"/>
    </p:embeddedFont>
    <p:embeddedFont>
      <p:font typeface="Helvetica" panose="020B0604020202020204" pitchFamily="34" charset="0"/>
      <p:regular r:id="rId20"/>
      <p:bold r:id="rId21"/>
      <p:italic r:id="rId22"/>
      <p:boldItalic r:id="rId23"/>
    </p:embeddedFont>
    <p:embeddedFont>
      <p:font typeface="Georgia" panose="02040502050405020303" pitchFamily="18" charset="0"/>
      <p:regular r:id="rId24"/>
      <p:bold r:id="rId25"/>
      <p:italic r:id="rId26"/>
      <p:boldItalic r:id="rId27"/>
    </p:embeddedFont>
  </p:embeddedFontLst>
  <p:custDataLst>
    <p:tags r:id="rId28"/>
  </p:custDataLst>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032">
          <p15:clr>
            <a:srgbClr val="A4A3A4"/>
          </p15:clr>
        </p15:guide>
        <p15:guide id="2" orient="horz" pos="173">
          <p15:clr>
            <a:srgbClr val="A4A3A4"/>
          </p15:clr>
        </p15:guide>
        <p15:guide id="3" orient="horz" pos="432">
          <p15:clr>
            <a:srgbClr val="A4A3A4"/>
          </p15:clr>
        </p15:guide>
        <p15:guide id="4" orient="horz" pos="1958">
          <p15:clr>
            <a:srgbClr val="A4A3A4"/>
          </p15:clr>
        </p15:guide>
        <p15:guide id="5" orient="horz" pos="4291">
          <p15:clr>
            <a:srgbClr val="A4A3A4"/>
          </p15:clr>
        </p15:guide>
        <p15:guide id="6" orient="horz" pos="2995">
          <p15:clr>
            <a:srgbClr val="A4A3A4"/>
          </p15:clr>
        </p15:guide>
        <p15:guide id="7" orient="horz" pos="691">
          <p15:clr>
            <a:srgbClr val="A4A3A4"/>
          </p15:clr>
        </p15:guide>
        <p15:guide id="8" orient="horz" pos="2477">
          <p15:clr>
            <a:srgbClr val="A4A3A4"/>
          </p15:clr>
        </p15:guide>
        <p15:guide id="9" orient="horz" pos="3542">
          <p15:clr>
            <a:srgbClr val="A4A3A4"/>
          </p15:clr>
        </p15:guide>
        <p15:guide id="10" pos="230">
          <p15:clr>
            <a:srgbClr val="A4A3A4"/>
          </p15:clr>
        </p15:guide>
        <p15:guide id="11" pos="979">
          <p15:clr>
            <a:srgbClr val="A4A3A4"/>
          </p15:clr>
        </p15:guide>
        <p15:guide id="12" pos="202">
          <p15:clr>
            <a:srgbClr val="A4A3A4"/>
          </p15:clr>
        </p15:guide>
        <p15:guide id="13" pos="5616">
          <p15:clr>
            <a:srgbClr val="A4A3A4"/>
          </p15:clr>
        </p15:guide>
        <p15:guide id="14" pos="5098">
          <p15:clr>
            <a:srgbClr val="A4A3A4"/>
          </p15:clr>
        </p15:guide>
        <p15:guide id="15" pos="4579">
          <p15:clr>
            <a:srgbClr val="A4A3A4"/>
          </p15:clr>
        </p15:guide>
        <p15:guide id="16" pos="691">
          <p15:clr>
            <a:srgbClr val="A4A3A4"/>
          </p15:clr>
        </p15:guide>
        <p15:guide id="17" pos="3571">
          <p15:clr>
            <a:srgbClr val="A4A3A4"/>
          </p15:clr>
        </p15:guide>
        <p15:guide id="18" pos="3600">
          <p15:clr>
            <a:srgbClr val="A4A3A4"/>
          </p15:clr>
        </p15:guide>
        <p15:guide id="19" pos="2477">
          <p15:clr>
            <a:srgbClr val="A4A3A4"/>
          </p15:clr>
        </p15:guide>
        <p15:guide id="20" pos="4003">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36B41"/>
    <a:srgbClr val="C77709"/>
    <a:srgbClr val="2B3C55"/>
    <a:srgbClr val="D17D08"/>
    <a:srgbClr val="000000"/>
    <a:srgbClr val="C8DAE8"/>
    <a:srgbClr val="92B5D0"/>
    <a:srgbClr val="C4BE98"/>
    <a:srgbClr val="746B41"/>
    <a:srgbClr val="902E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187" autoAdjust="0"/>
    <p:restoredTop sz="96433" autoAdjust="0"/>
  </p:normalViewPr>
  <p:slideViewPr>
    <p:cSldViewPr snapToObjects="1">
      <p:cViewPr varScale="1">
        <p:scale>
          <a:sx n="116" d="100"/>
          <a:sy n="116" d="100"/>
        </p:scale>
        <p:origin x="2244" y="108"/>
      </p:cViewPr>
      <p:guideLst>
        <p:guide orient="horz" pos="4032"/>
        <p:guide orient="horz" pos="173"/>
        <p:guide orient="horz" pos="432"/>
        <p:guide orient="horz" pos="1958"/>
        <p:guide orient="horz" pos="4291"/>
        <p:guide orient="horz" pos="2995"/>
        <p:guide orient="horz" pos="691"/>
        <p:guide orient="horz" pos="2477"/>
        <p:guide orient="horz" pos="3542"/>
        <p:guide pos="230"/>
        <p:guide pos="979"/>
        <p:guide pos="202"/>
        <p:guide pos="5616"/>
        <p:guide pos="5098"/>
        <p:guide pos="4579"/>
        <p:guide pos="691"/>
        <p:guide pos="3571"/>
        <p:guide pos="3600"/>
        <p:guide pos="2477"/>
        <p:guide pos="4003"/>
      </p:guideLst>
    </p:cSldViewPr>
  </p:slideViewPr>
  <p:outlineViewPr>
    <p:cViewPr>
      <p:scale>
        <a:sx n="33" d="100"/>
        <a:sy n="33" d="100"/>
      </p:scale>
      <p:origin x="0" y="1069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974" y="-90"/>
      </p:cViewPr>
      <p:guideLst>
        <p:guide orient="horz" pos="2909"/>
        <p:guide pos="2189"/>
      </p:guideLst>
    </p:cSldViewPr>
  </p:notesViewPr>
  <p:gridSpacing cx="45720" cy="4572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1018565339883"/>
          <c:y val="5.55379843108579E-2"/>
          <c:w val="0.61699301348800295"/>
          <c:h val="0.81930901339075701"/>
        </c:manualLayout>
      </c:layout>
      <c:doughnutChart>
        <c:varyColors val="1"/>
        <c:ser>
          <c:idx val="0"/>
          <c:order val="0"/>
          <c:tx>
            <c:strRef>
              <c:f>Sheet1!$B$1</c:f>
              <c:strCache>
                <c:ptCount val="1"/>
                <c:pt idx="0">
                  <c:v>Column1</c:v>
                </c:pt>
              </c:strCache>
            </c:strRef>
          </c:tx>
          <c:dPt>
            <c:idx val="0"/>
            <c:bubble3D val="0"/>
            <c:spPr>
              <a:solidFill>
                <a:srgbClr val="243F54">
                  <a:lumMod val="40000"/>
                  <a:lumOff val="60000"/>
                </a:srgbClr>
              </a:solidFill>
            </c:spPr>
          </c:dPt>
          <c:dPt>
            <c:idx val="1"/>
            <c:bubble3D val="0"/>
            <c:spPr>
              <a:solidFill>
                <a:srgbClr val="243F54">
                  <a:lumMod val="20000"/>
                  <a:lumOff val="80000"/>
                </a:srgbClr>
              </a:solidFill>
            </c:spPr>
          </c:dPt>
          <c:dPt>
            <c:idx val="2"/>
            <c:bubble3D val="0"/>
            <c:spPr>
              <a:solidFill>
                <a:srgbClr val="FFFFFF">
                  <a:lumMod val="95000"/>
                </a:srgbClr>
              </a:solidFill>
            </c:spPr>
          </c:dPt>
          <c:dPt>
            <c:idx val="3"/>
            <c:bubble3D val="0"/>
            <c:spPr>
              <a:solidFill>
                <a:srgbClr val="243F54">
                  <a:lumMod val="60000"/>
                  <a:lumOff val="40000"/>
                </a:srgbClr>
              </a:solidFill>
            </c:spPr>
          </c:dPt>
          <c:dLbls>
            <c:spPr>
              <a:noFill/>
              <a:ln>
                <a:noFill/>
              </a:ln>
              <a:effectLst/>
            </c:spPr>
            <c:txPr>
              <a:bodyPr/>
              <a:lstStyle/>
              <a:p>
                <a:pPr>
                  <a:defRPr sz="1050" b="1"/>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Usability</c:v>
                </c:pt>
                <c:pt idx="1">
                  <c:v>Affordability</c:v>
                </c:pt>
                <c:pt idx="2">
                  <c:v>Architecture</c:v>
                </c:pt>
                <c:pt idx="3">
                  <c:v>Features</c:v>
                </c:pt>
              </c:strCache>
            </c:strRef>
          </c:cat>
          <c:val>
            <c:numRef>
              <c:f>Sheet1!$B$2:$B$5</c:f>
              <c:numCache>
                <c:formatCode>0%</c:formatCode>
                <c:ptCount val="4"/>
                <c:pt idx="0">
                  <c:v>0.35</c:v>
                </c:pt>
                <c:pt idx="1">
                  <c:v>0.1</c:v>
                </c:pt>
                <c:pt idx="2">
                  <c:v>0.2</c:v>
                </c:pt>
                <c:pt idx="3">
                  <c:v>0.35</c:v>
                </c:pt>
              </c:numCache>
            </c:numRef>
          </c:val>
        </c:ser>
        <c:dLbls>
          <c:showLegendKey val="0"/>
          <c:showVal val="1"/>
          <c:showCatName val="0"/>
          <c:showSerName val="0"/>
          <c:showPercent val="0"/>
          <c:showBubbleSize val="0"/>
          <c:showLeaderLines val="1"/>
        </c:dLbls>
        <c:firstSliceAng val="0"/>
        <c:holeSize val="50"/>
      </c:doughnutChart>
    </c:plotArea>
    <c:plotVisOnly val="1"/>
    <c:dispBlanksAs val="zero"/>
    <c:showDLblsOverMax val="0"/>
  </c:chart>
  <c:spPr>
    <a:ln>
      <a:noFill/>
    </a:ln>
  </c:spPr>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rgbClr val="998F57">
                  <a:lumMod val="75000"/>
                </a:srgbClr>
              </a:solidFill>
            </c:spPr>
          </c:dPt>
          <c:dPt>
            <c:idx val="1"/>
            <c:bubble3D val="0"/>
            <c:spPr>
              <a:solidFill>
                <a:srgbClr val="243F54"/>
              </a:solidFill>
            </c:spPr>
          </c:dPt>
          <c:dPt>
            <c:idx val="2"/>
            <c:bubble3D val="0"/>
            <c:spPr>
              <a:solidFill>
                <a:schemeClr val="accent1">
                  <a:lumMod val="20000"/>
                  <a:lumOff val="80000"/>
                </a:schemeClr>
              </a:solidFill>
            </c:spPr>
          </c:dPt>
          <c:dLbls>
            <c:dLbl>
              <c:idx val="2"/>
              <c:delete val="1"/>
              <c:extLst>
                <c:ext xmlns:c15="http://schemas.microsoft.com/office/drawing/2012/chart" uri="{CE6537A1-D6FC-4f65-9D91-7224C49458BB}"/>
              </c:extLst>
            </c:dLbl>
            <c:spPr>
              <a:noFill/>
              <a:ln>
                <a:noFill/>
              </a:ln>
              <a:effectLst/>
            </c:spPr>
            <c:txPr>
              <a:bodyPr/>
              <a:lstStyle/>
              <a:p>
                <a:pPr>
                  <a:defRPr sz="1050" b="1">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Sheet1!$A$2:$A$4</c:f>
              <c:strCache>
                <c:ptCount val="2"/>
                <c:pt idx="0">
                  <c:v>Vendor</c:v>
                </c:pt>
                <c:pt idx="1">
                  <c:v>Product</c:v>
                </c:pt>
              </c:strCache>
            </c:strRef>
          </c:cat>
          <c:val>
            <c:numRef>
              <c:f>Sheet1!$B$2:$B$4</c:f>
              <c:numCache>
                <c:formatCode>0%</c:formatCode>
                <c:ptCount val="3"/>
                <c:pt idx="0">
                  <c:v>0.5</c:v>
                </c:pt>
                <c:pt idx="1">
                  <c:v>0.5</c:v>
                </c:pt>
              </c:numCache>
            </c:numRef>
          </c:val>
        </c:ser>
        <c:dLbls>
          <c:showLegendKey val="0"/>
          <c:showVal val="0"/>
          <c:showCatName val="0"/>
          <c:showSerName val="0"/>
          <c:showPercent val="0"/>
          <c:showBubbleSize val="0"/>
          <c:showLeaderLines val="1"/>
        </c:dLbls>
        <c:firstSliceAng val="90"/>
        <c:holeSize val="50"/>
      </c:doughnutChart>
    </c:plotArea>
    <c:plotVisOnly val="1"/>
    <c:dispBlanksAs val="zero"/>
    <c:showDLblsOverMax val="0"/>
  </c:chart>
  <c:spPr>
    <a:ln>
      <a:noFill/>
    </a:ln>
  </c:spPr>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1102362204724"/>
          <c:y val="8.3383991505871502E-2"/>
          <c:w val="0.62731350798131302"/>
          <c:h val="0.833232016988257"/>
        </c:manualLayout>
      </c:layout>
      <c:doughnutChart>
        <c:varyColors val="1"/>
        <c:ser>
          <c:idx val="0"/>
          <c:order val="0"/>
          <c:tx>
            <c:strRef>
              <c:f>Sheet1!$B$1</c:f>
              <c:strCache>
                <c:ptCount val="1"/>
                <c:pt idx="0">
                  <c:v>Column1</c:v>
                </c:pt>
              </c:strCache>
            </c:strRef>
          </c:tx>
          <c:dPt>
            <c:idx val="0"/>
            <c:bubble3D val="0"/>
            <c:spPr>
              <a:solidFill>
                <a:srgbClr val="998F57">
                  <a:lumMod val="60000"/>
                  <a:lumOff val="40000"/>
                </a:srgbClr>
              </a:solidFill>
            </c:spPr>
          </c:dPt>
          <c:dPt>
            <c:idx val="1"/>
            <c:bubble3D val="0"/>
            <c:spPr>
              <a:solidFill>
                <a:srgbClr val="998F57">
                  <a:lumMod val="40000"/>
                  <a:lumOff val="60000"/>
                </a:srgbClr>
              </a:solidFill>
            </c:spPr>
          </c:dPt>
          <c:dPt>
            <c:idx val="2"/>
            <c:bubble3D val="0"/>
            <c:spPr>
              <a:solidFill>
                <a:srgbClr val="998F57">
                  <a:lumMod val="20000"/>
                  <a:lumOff val="80000"/>
                </a:srgbClr>
              </a:solidFill>
            </c:spPr>
          </c:dPt>
          <c:dPt>
            <c:idx val="3"/>
            <c:bubble3D val="0"/>
            <c:spPr>
              <a:solidFill>
                <a:srgbClr val="998F57"/>
              </a:solidFill>
            </c:spPr>
          </c:dPt>
          <c:dLbls>
            <c:spPr>
              <a:noFill/>
              <a:ln>
                <a:noFill/>
              </a:ln>
              <a:effectLst/>
            </c:spPr>
            <c:txPr>
              <a:bodyPr/>
              <a:lstStyle/>
              <a:p>
                <a:pPr>
                  <a:defRPr sz="1050" b="1"/>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Strategy</c:v>
                </c:pt>
                <c:pt idx="1">
                  <c:v>Reach</c:v>
                </c:pt>
                <c:pt idx="2">
                  <c:v>Integration</c:v>
                </c:pt>
                <c:pt idx="3">
                  <c:v>Viability</c:v>
                </c:pt>
              </c:strCache>
            </c:strRef>
          </c:cat>
          <c:val>
            <c:numRef>
              <c:f>Sheet1!$B$2:$B$5</c:f>
              <c:numCache>
                <c:formatCode>0%</c:formatCode>
                <c:ptCount val="4"/>
                <c:pt idx="0">
                  <c:v>0.3</c:v>
                </c:pt>
                <c:pt idx="1">
                  <c:v>0.3</c:v>
                </c:pt>
                <c:pt idx="2">
                  <c:v>0.15</c:v>
                </c:pt>
                <c:pt idx="3">
                  <c:v>0.25</c:v>
                </c:pt>
              </c:numCache>
            </c:numRef>
          </c:val>
        </c:ser>
        <c:dLbls>
          <c:showLegendKey val="0"/>
          <c:showVal val="1"/>
          <c:showCatName val="0"/>
          <c:showSerName val="0"/>
          <c:showPercent val="0"/>
          <c:showBubbleSize val="0"/>
          <c:showLeaderLines val="1"/>
        </c:dLbls>
        <c:firstSliceAng val="0"/>
        <c:holeSize val="50"/>
      </c:doughnutChart>
    </c:plotArea>
    <c:plotVisOnly val="1"/>
    <c:dispBlanksAs val="zero"/>
    <c:showDLblsOverMax val="0"/>
  </c:chart>
  <c:spPr>
    <a:ln>
      <a:noFill/>
    </a:ln>
  </c:spPr>
  <c:txPr>
    <a:bodyPr/>
    <a:lstStyle/>
    <a:p>
      <a:pPr>
        <a:defRPr sz="1800"/>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CA" dirty="0"/>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110B9C36-03F4-41DF-9FFD-B4483F722394}" type="datetimeFigureOut">
              <a:rPr lang="en-CA" smtClean="0"/>
              <a:pPr/>
              <a:t>6/26/15</a:t>
            </a:fld>
            <a:endParaRPr lang="en-CA" dirty="0"/>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2426C72D-894C-4E56-B9CB-84AA6ABBA4F8}" type="slidenum">
              <a:rPr lang="en-CA" smtClean="0"/>
              <a:pPr/>
              <a:t>‹#›</a:t>
            </a:fld>
            <a:endParaRPr lang="en-CA" dirty="0"/>
          </a:p>
        </p:txBody>
      </p:sp>
    </p:spTree>
    <p:extLst>
      <p:ext uri="{BB962C8B-B14F-4D97-AF65-F5344CB8AC3E}">
        <p14:creationId xmlns:p14="http://schemas.microsoft.com/office/powerpoint/2010/main" val="11211206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8193"/>
          <p:cNvSpPr>
            <a:spLocks noGrp="1" noChangeArrowheads="1"/>
          </p:cNvSpPr>
          <p:nvPr>
            <p:ph type="hdr" sz="quarter"/>
          </p:nvPr>
        </p:nvSpPr>
        <p:spPr bwMode="auto">
          <a:xfrm>
            <a:off x="0" y="0"/>
            <a:ext cx="3011699" cy="461804"/>
          </a:xfrm>
          <a:prstGeom prst="rect">
            <a:avLst/>
          </a:prstGeom>
          <a:noFill/>
          <a:ln w="9525">
            <a:noFill/>
            <a:miter lim="800000"/>
            <a:headEnd/>
            <a:tailEnd/>
          </a:ln>
        </p:spPr>
        <p:txBody>
          <a:bodyPr vert="horz" wrap="square" lIns="92492" tIns="46246" rIns="92492" bIns="46246" numCol="1" anchor="t" anchorCtr="0" compatLnSpc="1">
            <a:prstTxWarp prst="textNoShape">
              <a:avLst/>
            </a:prstTxWarp>
          </a:bodyPr>
          <a:lstStyle>
            <a:lvl1pPr algn="l">
              <a:defRPr sz="1200"/>
            </a:lvl1pPr>
          </a:lstStyle>
          <a:p>
            <a:pPr>
              <a:defRPr/>
            </a:pPr>
            <a:endParaRPr lang="en-US" dirty="0"/>
          </a:p>
        </p:txBody>
      </p:sp>
      <p:sp>
        <p:nvSpPr>
          <p:cNvPr id="7171" name="Rectangle 8194"/>
          <p:cNvSpPr>
            <a:spLocks noGrp="1" noChangeArrowheads="1"/>
          </p:cNvSpPr>
          <p:nvPr>
            <p:ph type="dt" idx="1"/>
          </p:nvPr>
        </p:nvSpPr>
        <p:spPr bwMode="auto">
          <a:xfrm>
            <a:off x="3936768" y="0"/>
            <a:ext cx="3011699" cy="461804"/>
          </a:xfrm>
          <a:prstGeom prst="rect">
            <a:avLst/>
          </a:prstGeom>
          <a:noFill/>
          <a:ln w="9525">
            <a:noFill/>
            <a:miter lim="800000"/>
            <a:headEnd/>
            <a:tailEnd/>
          </a:ln>
        </p:spPr>
        <p:txBody>
          <a:bodyPr vert="horz" wrap="square" lIns="92492" tIns="46246" rIns="92492" bIns="46246" numCol="1" anchor="t" anchorCtr="0" compatLnSpc="1">
            <a:prstTxWarp prst="textNoShape">
              <a:avLst/>
            </a:prstTxWarp>
          </a:bodyPr>
          <a:lstStyle>
            <a:lvl1pPr algn="r">
              <a:defRPr sz="1200"/>
            </a:lvl1pPr>
          </a:lstStyle>
          <a:p>
            <a:pPr>
              <a:defRPr/>
            </a:pPr>
            <a:endParaRPr lang="en-US" dirty="0"/>
          </a:p>
        </p:txBody>
      </p:sp>
      <p:sp>
        <p:nvSpPr>
          <p:cNvPr id="8196" name="Slide Image Placeholder 8195"/>
          <p:cNvSpPr>
            <a:spLocks noGrp="1" noRot="1" noChangeAspect="1" noChangeArrowheads="1" noTextEdit="1"/>
          </p:cNvSpPr>
          <p:nvPr>
            <p:ph type="sldImg" idx="2"/>
          </p:nvPr>
        </p:nvSpPr>
        <p:spPr bwMode="auto">
          <a:xfrm>
            <a:off x="1165225" y="692150"/>
            <a:ext cx="4619625" cy="3463925"/>
          </a:xfrm>
          <a:prstGeom prst="rect">
            <a:avLst/>
          </a:prstGeom>
          <a:noFill/>
          <a:ln w="9525" algn="ctr">
            <a:solidFill>
              <a:srgbClr val="000000"/>
            </a:solidFill>
            <a:miter lim="800000"/>
            <a:headEnd/>
            <a:tailEnd/>
          </a:ln>
        </p:spPr>
      </p:sp>
      <p:sp>
        <p:nvSpPr>
          <p:cNvPr id="15365" name="Notes Placeholder 15364"/>
          <p:cNvSpPr>
            <a:spLocks noGrp="1" noChangeArrowheads="1"/>
          </p:cNvSpPr>
          <p:nvPr>
            <p:ph type="body" sz="quarter" idx="3"/>
          </p:nvPr>
        </p:nvSpPr>
        <p:spPr bwMode="auto">
          <a:xfrm>
            <a:off x="695008" y="4387136"/>
            <a:ext cx="5560060" cy="4156234"/>
          </a:xfrm>
          <a:prstGeom prst="rect">
            <a:avLst/>
          </a:prstGeom>
          <a:noFill/>
          <a:ln w="9525" cap="flat" cmpd="sng" algn="ctr">
            <a:noFill/>
            <a:prstDash val="solid"/>
            <a:miter lim="800000"/>
            <a:headEnd type="none" w="med" len="med"/>
            <a:tailEnd type="none" w="med" len="med"/>
          </a:ln>
          <a:effectLst/>
        </p:spPr>
        <p:txBody>
          <a:bodyPr vert="horz" wrap="square" lIns="92492" tIns="46246" rIns="92492" bIns="4624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8197"/>
          <p:cNvSpPr>
            <a:spLocks noGrp="1" noChangeArrowheads="1"/>
          </p:cNvSpPr>
          <p:nvPr>
            <p:ph type="ftr" sz="quarter" idx="4"/>
          </p:nvPr>
        </p:nvSpPr>
        <p:spPr bwMode="auto">
          <a:xfrm>
            <a:off x="0" y="8772668"/>
            <a:ext cx="3011699" cy="461804"/>
          </a:xfrm>
          <a:prstGeom prst="rect">
            <a:avLst/>
          </a:prstGeom>
          <a:noFill/>
          <a:ln w="9525">
            <a:noFill/>
            <a:miter lim="800000"/>
            <a:headEnd/>
            <a:tailEnd/>
          </a:ln>
        </p:spPr>
        <p:txBody>
          <a:bodyPr vert="horz" wrap="square" lIns="92492" tIns="46246" rIns="92492" bIns="46246" numCol="1" anchor="b" anchorCtr="0" compatLnSpc="1">
            <a:prstTxWarp prst="textNoShape">
              <a:avLst/>
            </a:prstTxWarp>
          </a:bodyPr>
          <a:lstStyle>
            <a:lvl1pPr algn="l">
              <a:defRPr sz="1200"/>
            </a:lvl1pPr>
          </a:lstStyle>
          <a:p>
            <a:pPr>
              <a:defRPr/>
            </a:pPr>
            <a:endParaRPr lang="en-US" dirty="0"/>
          </a:p>
        </p:txBody>
      </p:sp>
      <p:sp>
        <p:nvSpPr>
          <p:cNvPr id="15367" name="Slide Number Placeholder 15366"/>
          <p:cNvSpPr>
            <a:spLocks noGrp="1" noChangeArrowheads="1"/>
          </p:cNvSpPr>
          <p:nvPr>
            <p:ph type="sldNum" sz="quarter" idx="5"/>
          </p:nvPr>
        </p:nvSpPr>
        <p:spPr bwMode="auto">
          <a:xfrm>
            <a:off x="3936768" y="8772668"/>
            <a:ext cx="3011699" cy="461804"/>
          </a:xfrm>
          <a:prstGeom prst="rect">
            <a:avLst/>
          </a:prstGeom>
          <a:noFill/>
          <a:ln w="9525" cap="flat" cmpd="sng" algn="ctr">
            <a:noFill/>
            <a:prstDash val="solid"/>
            <a:miter lim="800000"/>
            <a:headEnd type="none" w="med" len="med"/>
            <a:tailEnd type="none" w="med" len="med"/>
          </a:ln>
          <a:effectLst/>
        </p:spPr>
        <p:txBody>
          <a:bodyPr vert="horz" wrap="square" lIns="92492" tIns="46246" rIns="92492" bIns="46246" numCol="1" anchor="b" anchorCtr="0" compatLnSpc="1">
            <a:prstTxWarp prst="textNoShape">
              <a:avLst/>
            </a:prstTxWarp>
          </a:bodyPr>
          <a:lstStyle>
            <a:lvl1pPr algn="r">
              <a:defRPr sz="1200"/>
            </a:lvl1pPr>
          </a:lstStyle>
          <a:p>
            <a:pPr>
              <a:defRPr/>
            </a:pPr>
            <a:fld id="{44C65BAA-4C92-45F9-B685-78236DC3BAD1}" type="slidenum">
              <a:rPr lang="en-US"/>
              <a:pPr>
                <a:defRPr/>
              </a:pPr>
              <a:t>‹#›</a:t>
            </a:fld>
            <a:endParaRPr lang="en-US" dirty="0"/>
          </a:p>
        </p:txBody>
      </p:sp>
    </p:spTree>
    <p:extLst>
      <p:ext uri="{BB962C8B-B14F-4D97-AF65-F5344CB8AC3E}">
        <p14:creationId xmlns:p14="http://schemas.microsoft.com/office/powerpoint/2010/main" val="37867235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Helvetic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Helvetic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Helvetic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Helvetic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Helvetic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val="3511376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10</a:t>
            </a:fld>
            <a:endParaRPr lang="en-US" dirty="0">
              <a:solidFill>
                <a:srgbClr val="000000"/>
              </a:solidFill>
            </a:endParaRPr>
          </a:p>
        </p:txBody>
      </p:sp>
    </p:spTree>
    <p:extLst>
      <p:ext uri="{BB962C8B-B14F-4D97-AF65-F5344CB8AC3E}">
        <p14:creationId xmlns:p14="http://schemas.microsoft.com/office/powerpoint/2010/main" val="4188645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11</a:t>
            </a:fld>
            <a:endParaRPr lang="en-US" dirty="0">
              <a:solidFill>
                <a:srgbClr val="000000"/>
              </a:solidFill>
            </a:endParaRPr>
          </a:p>
        </p:txBody>
      </p:sp>
    </p:spTree>
    <p:extLst>
      <p:ext uri="{BB962C8B-B14F-4D97-AF65-F5344CB8AC3E}">
        <p14:creationId xmlns:p14="http://schemas.microsoft.com/office/powerpoint/2010/main" val="778995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2</a:t>
            </a:fld>
            <a:endParaRPr lang="en-US" dirty="0">
              <a:solidFill>
                <a:srgbClr val="000000"/>
              </a:solidFill>
            </a:endParaRPr>
          </a:p>
        </p:txBody>
      </p:sp>
    </p:spTree>
    <p:extLst>
      <p:ext uri="{BB962C8B-B14F-4D97-AF65-F5344CB8AC3E}">
        <p14:creationId xmlns:p14="http://schemas.microsoft.com/office/powerpoint/2010/main" val="3722807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3</a:t>
            </a:fld>
            <a:endParaRPr lang="en-US" dirty="0">
              <a:solidFill>
                <a:srgbClr val="000000"/>
              </a:solidFill>
            </a:endParaRPr>
          </a:p>
        </p:txBody>
      </p:sp>
    </p:spTree>
    <p:extLst>
      <p:ext uri="{BB962C8B-B14F-4D97-AF65-F5344CB8AC3E}">
        <p14:creationId xmlns:p14="http://schemas.microsoft.com/office/powerpoint/2010/main" val="1221974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4</a:t>
            </a:fld>
            <a:endParaRPr lang="en-US" dirty="0">
              <a:solidFill>
                <a:srgbClr val="000000"/>
              </a:solidFill>
            </a:endParaRPr>
          </a:p>
        </p:txBody>
      </p:sp>
    </p:spTree>
    <p:extLst>
      <p:ext uri="{BB962C8B-B14F-4D97-AF65-F5344CB8AC3E}">
        <p14:creationId xmlns:p14="http://schemas.microsoft.com/office/powerpoint/2010/main" val="911423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5</a:t>
            </a:fld>
            <a:endParaRPr lang="en-US" dirty="0">
              <a:solidFill>
                <a:srgbClr val="000000"/>
              </a:solidFill>
            </a:endParaRPr>
          </a:p>
        </p:txBody>
      </p:sp>
    </p:spTree>
    <p:extLst>
      <p:ext uri="{BB962C8B-B14F-4D97-AF65-F5344CB8AC3E}">
        <p14:creationId xmlns:p14="http://schemas.microsoft.com/office/powerpoint/2010/main" val="911423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6</a:t>
            </a:fld>
            <a:endParaRPr lang="en-US" dirty="0">
              <a:solidFill>
                <a:srgbClr val="000000"/>
              </a:solidFill>
            </a:endParaRPr>
          </a:p>
        </p:txBody>
      </p:sp>
    </p:spTree>
    <p:extLst>
      <p:ext uri="{BB962C8B-B14F-4D97-AF65-F5344CB8AC3E}">
        <p14:creationId xmlns:p14="http://schemas.microsoft.com/office/powerpoint/2010/main" val="1953583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7</a:t>
            </a:fld>
            <a:endParaRPr lang="en-US" dirty="0">
              <a:solidFill>
                <a:srgbClr val="000000"/>
              </a:solidFill>
            </a:endParaRPr>
          </a:p>
        </p:txBody>
      </p:sp>
    </p:spTree>
    <p:extLst>
      <p:ext uri="{BB962C8B-B14F-4D97-AF65-F5344CB8AC3E}">
        <p14:creationId xmlns:p14="http://schemas.microsoft.com/office/powerpoint/2010/main" val="2138874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8</a:t>
            </a:fld>
            <a:endParaRPr lang="en-US" dirty="0">
              <a:solidFill>
                <a:srgbClr val="000000"/>
              </a:solidFill>
            </a:endParaRPr>
          </a:p>
        </p:txBody>
      </p:sp>
    </p:spTree>
    <p:extLst>
      <p:ext uri="{BB962C8B-B14F-4D97-AF65-F5344CB8AC3E}">
        <p14:creationId xmlns:p14="http://schemas.microsoft.com/office/powerpoint/2010/main" val="1344321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9</a:t>
            </a:fld>
            <a:endParaRPr lang="en-US" dirty="0">
              <a:solidFill>
                <a:srgbClr val="000000"/>
              </a:solidFill>
            </a:endParaRPr>
          </a:p>
        </p:txBody>
      </p:sp>
    </p:spTree>
    <p:extLst>
      <p:ext uri="{BB962C8B-B14F-4D97-AF65-F5344CB8AC3E}">
        <p14:creationId xmlns:p14="http://schemas.microsoft.com/office/powerpoint/2010/main" val="13443216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sp>
        <p:nvSpPr>
          <p:cNvPr id="7" name="Rectangle 6"/>
          <p:cNvSpPr/>
          <p:nvPr userDrawn="1"/>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8" name="Picture 7" descr="Info-Tech_Logo_2013-On-Screen-WHITE(transparent-background).png"/>
          <p:cNvPicPr>
            <a:picLocks noChangeAspect="1"/>
          </p:cNvPicPr>
          <p:nvPr userDrawn="1"/>
        </p:nvPicPr>
        <p:blipFill>
          <a:blip r:embed="rId2" cstate="print"/>
          <a:stretch>
            <a:fillRect/>
          </a:stretch>
        </p:blipFill>
        <p:spPr>
          <a:xfrm>
            <a:off x="7020272" y="6309320"/>
            <a:ext cx="1697008" cy="339401"/>
          </a:xfrm>
          <a:prstGeom prst="rect">
            <a:avLst/>
          </a:prstGeom>
        </p:spPr>
      </p:pic>
      <p:sp>
        <p:nvSpPr>
          <p:cNvPr id="9" name="Rectangle 8"/>
          <p:cNvSpPr/>
          <p:nvPr userDrawn="1"/>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Is 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a:t>
            </a:r>
            <a:r>
              <a:rPr lang="en-CA" sz="800" dirty="0" smtClean="0">
                <a:solidFill>
                  <a:srgbClr val="ADB7C3"/>
                </a:solidFill>
              </a:rPr>
              <a:t>1997-2015 </a:t>
            </a:r>
            <a:r>
              <a:rPr lang="en-CA" sz="800" dirty="0">
                <a:solidFill>
                  <a:srgbClr val="ADB7C3"/>
                </a:solidFill>
              </a:rPr>
              <a:t>Info-Tech Research Group Inc.</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14"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23" name="Straight Connector 22"/>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25"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defTabSz="895350">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27"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9"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7" name="Straight Connector 36"/>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2943223"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2489821"/>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2022215"/>
            <a:ext cx="4059320" cy="1514797"/>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3185634" y="3424714"/>
            <a:ext cx="277273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4509120"/>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717032"/>
            <a:ext cx="4059321" cy="1094047"/>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cxnSp>
        <p:nvCxnSpPr>
          <p:cNvPr id="23" name="Straight Connector 22"/>
          <p:cNvCxnSpPr/>
          <p:nvPr userDrawn="1"/>
        </p:nvCxnSpPr>
        <p:spPr>
          <a:xfrm rot="5400000">
            <a:off x="2443161" y="4167188"/>
            <a:ext cx="4257679"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8_Title Only">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Introduction">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3" y="2924944"/>
            <a:ext cx="4034665"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63" name="Text Placeholder 53"/>
          <p:cNvSpPr>
            <a:spLocks noGrp="1"/>
          </p:cNvSpPr>
          <p:nvPr>
            <p:ph type="body" sz="quarter" idx="21" hasCustomPrompt="1"/>
          </p:nvPr>
        </p:nvSpPr>
        <p:spPr>
          <a:xfrm>
            <a:off x="249302" y="2316656"/>
            <a:ext cx="4034666"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is Designed For:</a:t>
            </a:r>
            <a:endParaRPr lang="en-CA" dirty="0"/>
          </a:p>
        </p:txBody>
      </p:sp>
      <p:sp>
        <p:nvSpPr>
          <p:cNvPr id="64" name="Text Placeholder 53"/>
          <p:cNvSpPr>
            <a:spLocks noGrp="1"/>
          </p:cNvSpPr>
          <p:nvPr>
            <p:ph type="body" sz="quarter" idx="22" hasCustomPrompt="1"/>
          </p:nvPr>
        </p:nvSpPr>
        <p:spPr>
          <a:xfrm>
            <a:off x="4860032" y="2316656"/>
            <a:ext cx="4032448"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Will Help You:</a:t>
            </a:r>
            <a:endParaRPr lang="en-CA" dirty="0"/>
          </a:p>
        </p:txBody>
      </p:sp>
      <p:sp>
        <p:nvSpPr>
          <p:cNvPr id="65" name="Text Placeholder 41"/>
          <p:cNvSpPr>
            <a:spLocks noGrp="1"/>
          </p:cNvSpPr>
          <p:nvPr>
            <p:ph type="body" sz="quarter" idx="23" hasCustomPrompt="1"/>
          </p:nvPr>
        </p:nvSpPr>
        <p:spPr>
          <a:xfrm>
            <a:off x="4860032" y="2924944"/>
            <a:ext cx="4032448"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66" name="Straight Connector 65"/>
          <p:cNvCxnSpPr/>
          <p:nvPr userDrawn="1"/>
        </p:nvCxnSpPr>
        <p:spPr>
          <a:xfrm rot="5400000">
            <a:off x="3079725" y="3808933"/>
            <a:ext cx="2984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2022215"/>
            <a:ext cx="8627997" cy="43137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cxnSp>
        <p:nvCxnSpPr>
          <p:cNvPr id="47" name="Straight Connector 46"/>
          <p:cNvCxnSpPr/>
          <p:nvPr userDrawn="1"/>
        </p:nvCxnSpPr>
        <p:spPr>
          <a:xfrm rot="5400000">
            <a:off x="4970829" y="5233490"/>
            <a:ext cx="1867710"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51" name="Text Placeholder 41"/>
          <p:cNvSpPr>
            <a:spLocks noGrp="1"/>
          </p:cNvSpPr>
          <p:nvPr userDrawn="1">
            <p:ph type="body" sz="quarter" idx="18" hasCustomPrompt="1"/>
          </p:nvPr>
        </p:nvSpPr>
        <p:spPr>
          <a:xfrm>
            <a:off x="6336196" y="4219074"/>
            <a:ext cx="2373549" cy="1938535"/>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10pt)</a:t>
            </a:r>
          </a:p>
          <a:p>
            <a:pPr lvl="0"/>
            <a:endParaRPr lang="en-US" dirty="0" smtClean="0"/>
          </a:p>
          <a:p>
            <a:pPr lvl="0"/>
            <a:endParaRPr lang="en-US" dirty="0" smtClean="0"/>
          </a:p>
        </p:txBody>
      </p:sp>
      <p:sp>
        <p:nvSpPr>
          <p:cNvPr id="54" name="Text Placeholder 53"/>
          <p:cNvSpPr>
            <a:spLocks noGrp="1"/>
          </p:cNvSpPr>
          <p:nvPr userDrawn="1">
            <p:ph type="body" sz="quarter" idx="19" hasCustomPrompt="1"/>
          </p:nvPr>
        </p:nvSpPr>
        <p:spPr>
          <a:xfrm>
            <a:off x="798362" y="3969266"/>
            <a:ext cx="2130425" cy="223365"/>
          </a:xfrm>
        </p:spPr>
        <p:txBody>
          <a:bodyPr/>
          <a:lstStyle>
            <a:lvl1pPr marL="228600" indent="-228600">
              <a:buNone/>
              <a:defRPr sz="1200" b="1"/>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What’s in this Section:</a:t>
            </a:r>
            <a:endParaRPr lang="en-CA" dirty="0"/>
          </a:p>
        </p:txBody>
      </p:sp>
      <p:sp>
        <p:nvSpPr>
          <p:cNvPr id="55" name="Text Placeholder 53"/>
          <p:cNvSpPr>
            <a:spLocks noGrp="1"/>
          </p:cNvSpPr>
          <p:nvPr userDrawn="1">
            <p:ph type="body" sz="quarter" idx="20" hasCustomPrompt="1"/>
          </p:nvPr>
        </p:nvSpPr>
        <p:spPr>
          <a:xfrm>
            <a:off x="6096687" y="3966023"/>
            <a:ext cx="2130425" cy="223365"/>
          </a:xfrm>
        </p:spPr>
        <p:txBody>
          <a:bodyPr/>
          <a:lstStyle>
            <a:lvl1pPr marL="228600" indent="-228600">
              <a:buNone/>
              <a:defRPr sz="1200" b="1"/>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Sections:</a:t>
            </a:r>
            <a:endParaRPr lang="en-CA" dirty="0"/>
          </a:p>
        </p:txBody>
      </p:sp>
      <p:sp>
        <p:nvSpPr>
          <p:cNvPr id="30" name="Text Placeholder 41"/>
          <p:cNvSpPr>
            <a:spLocks noGrp="1"/>
          </p:cNvSpPr>
          <p:nvPr>
            <p:ph type="body" sz="quarter" idx="21" hasCustomPrompt="1"/>
          </p:nvPr>
        </p:nvSpPr>
        <p:spPr>
          <a:xfrm>
            <a:off x="791580" y="4232015"/>
            <a:ext cx="4436996" cy="1906138"/>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12pt)</a:t>
            </a:r>
          </a:p>
          <a:p>
            <a:pPr lvl="1"/>
            <a:r>
              <a:rPr lang="en-US" dirty="0" smtClean="0"/>
              <a:t>Second Level</a:t>
            </a:r>
          </a:p>
          <a:p>
            <a:pPr lvl="2"/>
            <a:r>
              <a:rPr lang="en-US" dirty="0" smtClean="0"/>
              <a:t>Third Level</a:t>
            </a:r>
          </a:p>
          <a:p>
            <a:pPr lvl="3"/>
            <a:r>
              <a:rPr lang="en-US" dirty="0" smtClean="0"/>
              <a:t>Forth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Vendor Landscape 40/60">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rot="5400000">
            <a:off x="2163422" y="3086579"/>
            <a:ext cx="344900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4" name="Straight Connector 33"/>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14"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cxnSp>
        <p:nvCxnSpPr>
          <p:cNvPr id="20" name="Straight Connector 19"/>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25"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defTabSz="895350">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27"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9"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7" name="Straight Connector 36"/>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2943223"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2489821"/>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2022215"/>
            <a:ext cx="4059320" cy="1514797"/>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3185634" y="3424714"/>
            <a:ext cx="277273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4509120"/>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15" name="Content Placeholder 25"/>
          <p:cNvSpPr>
            <a:spLocks noGrp="1"/>
          </p:cNvSpPr>
          <p:nvPr>
            <p:ph sz="quarter" idx="23" hasCustomPrompt="1"/>
          </p:nvPr>
        </p:nvSpPr>
        <p:spPr>
          <a:xfrm>
            <a:off x="260650" y="3717032"/>
            <a:ext cx="4059321" cy="1094047"/>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cxnSp>
        <p:nvCxnSpPr>
          <p:cNvPr id="23" name="Straight Connector 22"/>
          <p:cNvCxnSpPr/>
          <p:nvPr userDrawn="1"/>
        </p:nvCxnSpPr>
        <p:spPr>
          <a:xfrm rot="5400000">
            <a:off x="2443161" y="4167188"/>
            <a:ext cx="4257679"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3" y="2924944"/>
            <a:ext cx="4034665"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63" name="Text Placeholder 53"/>
          <p:cNvSpPr>
            <a:spLocks noGrp="1"/>
          </p:cNvSpPr>
          <p:nvPr>
            <p:ph type="body" sz="quarter" idx="21" hasCustomPrompt="1"/>
          </p:nvPr>
        </p:nvSpPr>
        <p:spPr>
          <a:xfrm>
            <a:off x="249302" y="2316656"/>
            <a:ext cx="4034666"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Is Designed For:</a:t>
            </a:r>
            <a:endParaRPr lang="en-CA" dirty="0"/>
          </a:p>
        </p:txBody>
      </p:sp>
      <p:sp>
        <p:nvSpPr>
          <p:cNvPr id="64" name="Text Placeholder 53"/>
          <p:cNvSpPr>
            <a:spLocks noGrp="1"/>
          </p:cNvSpPr>
          <p:nvPr>
            <p:ph type="body" sz="quarter" idx="22" hasCustomPrompt="1"/>
          </p:nvPr>
        </p:nvSpPr>
        <p:spPr>
          <a:xfrm>
            <a:off x="4860032" y="2316656"/>
            <a:ext cx="4032448"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Will Help You:</a:t>
            </a:r>
            <a:endParaRPr lang="en-CA" dirty="0"/>
          </a:p>
        </p:txBody>
      </p:sp>
      <p:sp>
        <p:nvSpPr>
          <p:cNvPr id="65" name="Text Placeholder 41"/>
          <p:cNvSpPr>
            <a:spLocks noGrp="1"/>
          </p:cNvSpPr>
          <p:nvPr>
            <p:ph type="body" sz="quarter" idx="23" hasCustomPrompt="1"/>
          </p:nvPr>
        </p:nvSpPr>
        <p:spPr>
          <a:xfrm>
            <a:off x="4860032" y="2924944"/>
            <a:ext cx="4032448"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2022215"/>
            <a:ext cx="8627997" cy="43137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userDrawn="1"/>
        </p:nvPicPr>
        <p:blipFill>
          <a:blip r:embed="rId2" cstate="print"/>
          <a:stretch>
            <a:fillRect/>
          </a:stretch>
        </p:blipFill>
        <p:spPr>
          <a:xfrm>
            <a:off x="464339" y="1376772"/>
            <a:ext cx="1410568" cy="154844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ndor Landscape 40/60">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4" name="Straight Connector 33"/>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 (Georgia, 24pt)</a:t>
            </a:r>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10" name="Rectangle 9"/>
          <p:cNvSpPr/>
          <p:nvPr/>
        </p:nvSpPr>
        <p:spPr>
          <a:xfrm>
            <a:off x="6408204" y="6525344"/>
            <a:ext cx="273579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51063" indent="0" algn="l"/>
            <a:fld id="{FF20F8B6-5AB9-41C4-A82C-4155E8A92B2C}" type="slidenum">
              <a:rPr lang="en-CA" sz="1000" smtClean="0"/>
              <a:pPr marL="2151063" indent="0" algn="l"/>
              <a:t>‹#›</a:t>
            </a:fld>
            <a:endParaRPr lang="en-CA" sz="1000" dirty="0"/>
          </a:p>
        </p:txBody>
      </p:sp>
      <p:sp>
        <p:nvSpPr>
          <p:cNvPr id="9" name="Rectangle 8"/>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indent="0" algn="l"/>
            <a:r>
              <a:rPr lang="en-CA" sz="1000" dirty="0" smtClean="0"/>
              <a:t>Vendor Landscape: Revenue Management</a:t>
            </a:r>
            <a:r>
              <a:rPr lang="en-CA" sz="1000" baseline="0" dirty="0" smtClean="0"/>
              <a:t> Systems				        </a:t>
            </a:r>
            <a:r>
              <a:rPr lang="en-CA" sz="1000" dirty="0" smtClean="0"/>
              <a:t>Info-Tech Research Group</a:t>
            </a:r>
            <a:endParaRPr lang="en-CA" sz="1000"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8" r:id="rId3"/>
    <p:sldLayoutId id="2147483695" r:id="rId4"/>
    <p:sldLayoutId id="2147483699" r:id="rId5"/>
    <p:sldLayoutId id="2147483698" r:id="rId6"/>
    <p:sldLayoutId id="2147483680" r:id="rId7"/>
    <p:sldLayoutId id="2147483697" r:id="rId8"/>
    <p:sldLayoutId id="2147483682" r:id="rId9"/>
    <p:sldLayoutId id="2147483696" r:id="rId10"/>
    <p:sldLayoutId id="2147483677" r:id="rId11"/>
    <p:sldLayoutId id="2147483667" r:id="rId12"/>
    <p:sldLayoutId id="2147483684" r:id="rId13"/>
    <p:sldLayoutId id="2147483700" r:id="rId14"/>
    <p:sldLayoutId id="2147483683" r:id="rId15"/>
    <p:sldLayoutId id="2147483694" r:id="rId16"/>
    <p:sldLayoutId id="2147483701" r:id="rId17"/>
    <p:sldLayoutId id="2147483702" r:id="rId18"/>
    <p:sldLayoutId id="2147483704" r:id="rId19"/>
    <p:sldLayoutId id="2147483705" r:id="rId20"/>
    <p:sldLayoutId id="2147483706" r:id="rId21"/>
    <p:sldLayoutId id="2147483707" r:id="rId22"/>
    <p:sldLayoutId id="2147483708" r:id="rId23"/>
    <p:sldLayoutId id="2147483709" r:id="rId24"/>
    <p:sldLayoutId id="2147483710" r:id="rId25"/>
    <p:sldLayoutId id="2147483711" r:id="rId26"/>
    <p:sldLayoutId id="2147483712" r:id="rId27"/>
    <p:sldLayoutId id="2147483713" r:id="rId28"/>
  </p:sldLayoutIdLst>
  <p:timing>
    <p:tnLst>
      <p:par>
        <p:cTn id="1" dur="indefinite" restart="never" nodeType="tmRoot"/>
      </p:par>
    </p:tnLst>
  </p:timing>
  <p:hf hdr="0" ftr="0" dt="0"/>
  <p:txStyles>
    <p:titleStyle>
      <a:lvl1pPr algn="l" rtl="0" eaLnBrk="0" fontAlgn="base" hangingPunct="0">
        <a:spcBef>
          <a:spcPct val="0"/>
        </a:spcBef>
        <a:spcAft>
          <a:spcPct val="0"/>
        </a:spcAft>
        <a:defRPr sz="2400" kern="1200" baseline="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hyperlink" Target="http://www.infotech.com/research/ss/it-vendor-landscape-revenue-management-systems?utm_source=SS_Sample&amp;utm_medium=Collateral&amp;utm_campaign=Collateral"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www.infotech.com/research/ss/it-vendor-landscape-revenue-management-systems?utm_source=SS_Sample&amp;utm_medium=Collateral&amp;utm_campaign=Collateral"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hyperlink" Target="http://www.infotech.com/research/ss/it-vendor-landscape-revenue-management-systems?utm_source=SS_Sample&amp;utm_medium=Collateral&amp;utm_campaign=Collateral"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hyperlink" Target="http://www.infotech.com/research/ss/it-vendor-landscape-revenue-management-systems?utm_source=SS_Sample&amp;utm_medium=Collateral&amp;utm_campaign=Collateral" TargetMode="External"/><Relationship Id="rId7" Type="http://schemas.openxmlformats.org/officeDocument/2006/relationships/image" Target="../media/image7.png"/><Relationship Id="rId2" Type="http://schemas.openxmlformats.org/officeDocument/2006/relationships/hyperlink" Target="http://www.infotech.com/" TargetMode="Externa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hyperlink" Target="http://www.infotech.com/research/ss/it-vendor-landscape-revenue-management-systems?utm_source=SS_Sample&amp;utm_medium=Collateral&amp;utm_campaign=Collateral"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oleObject" Target="../embeddings/oleObject1.bin"/><Relationship Id="rId18" Type="http://schemas.openxmlformats.org/officeDocument/2006/relationships/image" Target="../media/image7.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notesSlide" Target="../notesSlides/notesSlide3.xml"/><Relationship Id="rId17" Type="http://schemas.openxmlformats.org/officeDocument/2006/relationships/image" Target="../media/image6.png"/><Relationship Id="rId2" Type="http://schemas.openxmlformats.org/officeDocument/2006/relationships/tags" Target="../tags/tag2.xml"/><Relationship Id="rId16" Type="http://schemas.openxmlformats.org/officeDocument/2006/relationships/hyperlink" Target="http://www.infotech.com/research/ss/it-vendor-landscape-revenue-management-systems?utm_source=SS_Sample&amp;utm_medium=Collateral&amp;utm_campaign=Collateral" TargetMode="External"/><Relationship Id="rId1" Type="http://schemas.openxmlformats.org/officeDocument/2006/relationships/vmlDrawing" Target="../drawings/vmlDrawing1.vml"/><Relationship Id="rId6" Type="http://schemas.openxmlformats.org/officeDocument/2006/relationships/tags" Target="../tags/tag6.xml"/><Relationship Id="rId11" Type="http://schemas.openxmlformats.org/officeDocument/2006/relationships/slideLayout" Target="../slideLayouts/slideLayout3.xml"/><Relationship Id="rId5" Type="http://schemas.openxmlformats.org/officeDocument/2006/relationships/tags" Target="../tags/tag5.xml"/><Relationship Id="rId15" Type="http://schemas.openxmlformats.org/officeDocument/2006/relationships/image" Target="../media/image9.png"/><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8.emf"/></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hyperlink" Target="http://www.infotech.com/research/ss/it-vendor-landscape-revenue-management-systems?utm_source=SS_Sample&amp;utm_medium=Collateral&amp;utm_campaign=Collateral" TargetMode="External"/><Relationship Id="rId2" Type="http://schemas.openxmlformats.org/officeDocument/2006/relationships/tags" Target="../tags/tag11.xml"/><Relationship Id="rId1" Type="http://schemas.openxmlformats.org/officeDocument/2006/relationships/vmlDrawing" Target="../drawings/vmlDrawing2.vml"/><Relationship Id="rId6" Type="http://schemas.openxmlformats.org/officeDocument/2006/relationships/image" Target="../media/image8.emf"/><Relationship Id="rId5" Type="http://schemas.openxmlformats.org/officeDocument/2006/relationships/oleObject" Target="../embeddings/oleObject2.bin"/><Relationship Id="rId4" Type="http://schemas.openxmlformats.org/officeDocument/2006/relationships/notesSlide" Target="../notesSlides/notesSlide4.xml"/><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hyperlink" Target="http://www.infotech.com/research/ss/it-vendor-landscape-revenue-management-systems?utm_source=SS_Sample&amp;utm_medium=Collateral&amp;utm_campaign=Collateral" TargetMode="External"/><Relationship Id="rId2" Type="http://schemas.openxmlformats.org/officeDocument/2006/relationships/tags" Target="../tags/tag12.xml"/><Relationship Id="rId1" Type="http://schemas.openxmlformats.org/officeDocument/2006/relationships/vmlDrawing" Target="../drawings/vmlDrawing3.vml"/><Relationship Id="rId6" Type="http://schemas.openxmlformats.org/officeDocument/2006/relationships/image" Target="../media/image8.emf"/><Relationship Id="rId5" Type="http://schemas.openxmlformats.org/officeDocument/2006/relationships/oleObject" Target="../embeddings/oleObject3.bin"/><Relationship Id="rId4" Type="http://schemas.openxmlformats.org/officeDocument/2006/relationships/notesSlide" Target="../notesSlides/notesSlide5.xml"/><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tags" Target="../tags/tag24.xml"/><Relationship Id="rId18" Type="http://schemas.openxmlformats.org/officeDocument/2006/relationships/tags" Target="../tags/tag29.xml"/><Relationship Id="rId26" Type="http://schemas.openxmlformats.org/officeDocument/2006/relationships/image" Target="../media/image8.emf"/><Relationship Id="rId3" Type="http://schemas.openxmlformats.org/officeDocument/2006/relationships/tags" Target="../tags/tag14.xml"/><Relationship Id="rId21" Type="http://schemas.openxmlformats.org/officeDocument/2006/relationships/tags" Target="../tags/tag32.xml"/><Relationship Id="rId7" Type="http://schemas.openxmlformats.org/officeDocument/2006/relationships/tags" Target="../tags/tag18.xml"/><Relationship Id="rId12" Type="http://schemas.openxmlformats.org/officeDocument/2006/relationships/tags" Target="../tags/tag23.xml"/><Relationship Id="rId17" Type="http://schemas.openxmlformats.org/officeDocument/2006/relationships/tags" Target="../tags/tag28.xml"/><Relationship Id="rId25" Type="http://schemas.openxmlformats.org/officeDocument/2006/relationships/oleObject" Target="../embeddings/oleObject4.bin"/><Relationship Id="rId2" Type="http://schemas.openxmlformats.org/officeDocument/2006/relationships/tags" Target="../tags/tag13.xml"/><Relationship Id="rId16" Type="http://schemas.openxmlformats.org/officeDocument/2006/relationships/tags" Target="../tags/tag27.xml"/><Relationship Id="rId20" Type="http://schemas.openxmlformats.org/officeDocument/2006/relationships/tags" Target="../tags/tag31.xml"/><Relationship Id="rId29" Type="http://schemas.openxmlformats.org/officeDocument/2006/relationships/chart" Target="../charts/chart3.xml"/><Relationship Id="rId1" Type="http://schemas.openxmlformats.org/officeDocument/2006/relationships/vmlDrawing" Target="../drawings/vmlDrawing4.vml"/><Relationship Id="rId6" Type="http://schemas.openxmlformats.org/officeDocument/2006/relationships/tags" Target="../tags/tag17.xml"/><Relationship Id="rId11" Type="http://schemas.openxmlformats.org/officeDocument/2006/relationships/tags" Target="../tags/tag22.xml"/><Relationship Id="rId24" Type="http://schemas.openxmlformats.org/officeDocument/2006/relationships/notesSlide" Target="../notesSlides/notesSlide6.xml"/><Relationship Id="rId32" Type="http://schemas.openxmlformats.org/officeDocument/2006/relationships/image" Target="../media/image7.png"/><Relationship Id="rId5" Type="http://schemas.openxmlformats.org/officeDocument/2006/relationships/tags" Target="../tags/tag16.xml"/><Relationship Id="rId15" Type="http://schemas.openxmlformats.org/officeDocument/2006/relationships/tags" Target="../tags/tag26.xml"/><Relationship Id="rId23" Type="http://schemas.openxmlformats.org/officeDocument/2006/relationships/slideLayout" Target="../slideLayouts/slideLayout10.xml"/><Relationship Id="rId28" Type="http://schemas.openxmlformats.org/officeDocument/2006/relationships/chart" Target="../charts/chart2.xml"/><Relationship Id="rId10" Type="http://schemas.openxmlformats.org/officeDocument/2006/relationships/tags" Target="../tags/tag21.xml"/><Relationship Id="rId19" Type="http://schemas.openxmlformats.org/officeDocument/2006/relationships/tags" Target="../tags/tag30.xml"/><Relationship Id="rId31" Type="http://schemas.openxmlformats.org/officeDocument/2006/relationships/image" Target="../media/image6.png"/><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tags" Target="../tags/tag25.xml"/><Relationship Id="rId22" Type="http://schemas.openxmlformats.org/officeDocument/2006/relationships/tags" Target="../tags/tag33.xml"/><Relationship Id="rId27" Type="http://schemas.openxmlformats.org/officeDocument/2006/relationships/chart" Target="../charts/chart1.xml"/><Relationship Id="rId30" Type="http://schemas.openxmlformats.org/officeDocument/2006/relationships/hyperlink" Target="http://www.infotech.com/research/ss/it-vendor-landscape-revenue-management-systems?utm_source=SS_Sample&amp;utm_medium=Collateral&amp;utm_campaign=Collateral" TargetMode="External"/></Relationships>
</file>

<file path=ppt/slides/_rels/slide7.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tags" Target="../tags/tag46.xml"/><Relationship Id="rId18" Type="http://schemas.openxmlformats.org/officeDocument/2006/relationships/image" Target="../media/image9.png"/><Relationship Id="rId3" Type="http://schemas.openxmlformats.org/officeDocument/2006/relationships/tags" Target="../tags/tag36.xml"/><Relationship Id="rId21" Type="http://schemas.openxmlformats.org/officeDocument/2006/relationships/image" Target="../media/image7.png"/><Relationship Id="rId7" Type="http://schemas.openxmlformats.org/officeDocument/2006/relationships/tags" Target="../tags/tag40.xml"/><Relationship Id="rId12" Type="http://schemas.openxmlformats.org/officeDocument/2006/relationships/tags" Target="../tags/tag45.xml"/><Relationship Id="rId17" Type="http://schemas.openxmlformats.org/officeDocument/2006/relationships/notesSlide" Target="../notesSlides/notesSlide7.xml"/><Relationship Id="rId2" Type="http://schemas.openxmlformats.org/officeDocument/2006/relationships/tags" Target="../tags/tag35.xml"/><Relationship Id="rId16" Type="http://schemas.openxmlformats.org/officeDocument/2006/relationships/slideLayout" Target="../slideLayouts/slideLayout10.xml"/><Relationship Id="rId20" Type="http://schemas.openxmlformats.org/officeDocument/2006/relationships/image" Target="../media/image6.png"/><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tags" Target="../tags/tag44.xml"/><Relationship Id="rId5" Type="http://schemas.openxmlformats.org/officeDocument/2006/relationships/tags" Target="../tags/tag38.xml"/><Relationship Id="rId15" Type="http://schemas.openxmlformats.org/officeDocument/2006/relationships/tags" Target="../tags/tag48.xml"/><Relationship Id="rId10" Type="http://schemas.openxmlformats.org/officeDocument/2006/relationships/tags" Target="../tags/tag43.xml"/><Relationship Id="rId19" Type="http://schemas.openxmlformats.org/officeDocument/2006/relationships/hyperlink" Target="http://www.infotech.com/research/ss/it-vendor-landscape-revenue-management-systems?utm_source=SS_Sample&amp;utm_medium=Collateral&amp;utm_campaign=Collateral" TargetMode="External"/><Relationship Id="rId4" Type="http://schemas.openxmlformats.org/officeDocument/2006/relationships/tags" Target="../tags/tag37.xml"/><Relationship Id="rId9" Type="http://schemas.openxmlformats.org/officeDocument/2006/relationships/tags" Target="../tags/tag42.xml"/><Relationship Id="rId14" Type="http://schemas.openxmlformats.org/officeDocument/2006/relationships/tags" Target="../tags/tag47.xml"/></Relationships>
</file>

<file path=ppt/slides/_rels/slide8.xml.rels><?xml version="1.0" encoding="UTF-8" standalone="yes"?>
<Relationships xmlns="http://schemas.openxmlformats.org/package/2006/relationships"><Relationship Id="rId8" Type="http://schemas.openxmlformats.org/officeDocument/2006/relationships/tags" Target="../tags/tag56.xml"/><Relationship Id="rId13" Type="http://schemas.openxmlformats.org/officeDocument/2006/relationships/tags" Target="../tags/tag61.xml"/><Relationship Id="rId18" Type="http://schemas.openxmlformats.org/officeDocument/2006/relationships/tags" Target="../tags/tag66.xml"/><Relationship Id="rId3" Type="http://schemas.openxmlformats.org/officeDocument/2006/relationships/tags" Target="../tags/tag51.xml"/><Relationship Id="rId21" Type="http://schemas.openxmlformats.org/officeDocument/2006/relationships/hyperlink" Target="http://www.infotech.com/research/ss/it-vendor-landscape-revenue-management-systems?utm_source=SS_Sample&amp;utm_medium=Collateral&amp;utm_campaign=Collateral" TargetMode="External"/><Relationship Id="rId7" Type="http://schemas.openxmlformats.org/officeDocument/2006/relationships/tags" Target="../tags/tag55.xml"/><Relationship Id="rId12" Type="http://schemas.openxmlformats.org/officeDocument/2006/relationships/tags" Target="../tags/tag60.xml"/><Relationship Id="rId17" Type="http://schemas.openxmlformats.org/officeDocument/2006/relationships/tags" Target="../tags/tag65.xml"/><Relationship Id="rId2" Type="http://schemas.openxmlformats.org/officeDocument/2006/relationships/tags" Target="../tags/tag50.xml"/><Relationship Id="rId16" Type="http://schemas.openxmlformats.org/officeDocument/2006/relationships/tags" Target="../tags/tag64.xml"/><Relationship Id="rId20" Type="http://schemas.openxmlformats.org/officeDocument/2006/relationships/notesSlide" Target="../notesSlides/notesSlide8.xml"/><Relationship Id="rId1" Type="http://schemas.openxmlformats.org/officeDocument/2006/relationships/tags" Target="../tags/tag49.xml"/><Relationship Id="rId6" Type="http://schemas.openxmlformats.org/officeDocument/2006/relationships/tags" Target="../tags/tag54.xml"/><Relationship Id="rId11" Type="http://schemas.openxmlformats.org/officeDocument/2006/relationships/tags" Target="../tags/tag59.xml"/><Relationship Id="rId5" Type="http://schemas.openxmlformats.org/officeDocument/2006/relationships/tags" Target="../tags/tag53.xml"/><Relationship Id="rId15" Type="http://schemas.openxmlformats.org/officeDocument/2006/relationships/tags" Target="../tags/tag63.xml"/><Relationship Id="rId23" Type="http://schemas.openxmlformats.org/officeDocument/2006/relationships/image" Target="../media/image7.png"/><Relationship Id="rId10" Type="http://schemas.openxmlformats.org/officeDocument/2006/relationships/tags" Target="../tags/tag58.xml"/><Relationship Id="rId19" Type="http://schemas.openxmlformats.org/officeDocument/2006/relationships/slideLayout" Target="../slideLayouts/slideLayout4.xml"/><Relationship Id="rId4" Type="http://schemas.openxmlformats.org/officeDocument/2006/relationships/tags" Target="../tags/tag52.xml"/><Relationship Id="rId9" Type="http://schemas.openxmlformats.org/officeDocument/2006/relationships/tags" Target="../tags/tag57.xml"/><Relationship Id="rId14" Type="http://schemas.openxmlformats.org/officeDocument/2006/relationships/tags" Target="../tags/tag62.xml"/><Relationship Id="rId22"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tags" Target="../tags/tag74.xml"/><Relationship Id="rId13" Type="http://schemas.openxmlformats.org/officeDocument/2006/relationships/hyperlink" Target="http://www.infotech.com/research/ss/it-vendor-landscape-revenue-management-systems?utm_source=SS_Sample&amp;utm_medium=Collateral&amp;utm_campaign=Collateral" TargetMode="External"/><Relationship Id="rId3" Type="http://schemas.openxmlformats.org/officeDocument/2006/relationships/tags" Target="../tags/tag69.xml"/><Relationship Id="rId7" Type="http://schemas.openxmlformats.org/officeDocument/2006/relationships/tags" Target="../tags/tag73.xml"/><Relationship Id="rId12" Type="http://schemas.openxmlformats.org/officeDocument/2006/relationships/notesSlide" Target="../notesSlides/notesSlide9.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slideLayout" Target="../slideLayouts/slideLayout4.xml"/><Relationship Id="rId5" Type="http://schemas.openxmlformats.org/officeDocument/2006/relationships/tags" Target="../tags/tag71.xml"/><Relationship Id="rId15" Type="http://schemas.openxmlformats.org/officeDocument/2006/relationships/image" Target="../media/image7.png"/><Relationship Id="rId10" Type="http://schemas.openxmlformats.org/officeDocument/2006/relationships/tags" Target="../tags/tag76.xml"/><Relationship Id="rId4" Type="http://schemas.openxmlformats.org/officeDocument/2006/relationships/tags" Target="../tags/tag70.xml"/><Relationship Id="rId9" Type="http://schemas.openxmlformats.org/officeDocument/2006/relationships/tags" Target="../tags/tag75.xml"/><Relationship Id="rId1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5"/>
          </p:nvPr>
        </p:nvSpPr>
        <p:spPr>
          <a:xfrm>
            <a:off x="774700" y="2926080"/>
            <a:ext cx="7454900" cy="655267"/>
          </a:xfrm>
        </p:spPr>
        <p:txBody>
          <a:bodyPr/>
          <a:lstStyle/>
          <a:p>
            <a:pPr lvl="0"/>
            <a:r>
              <a:rPr lang="en-CA" dirty="0" smtClean="0"/>
              <a:t>Vendor Landscape: Revenue Management Systems</a:t>
            </a:r>
            <a:endParaRPr lang="en-US" dirty="0" smtClean="0">
              <a:solidFill>
                <a:srgbClr val="FF0000"/>
              </a:solidFill>
            </a:endParaRPr>
          </a:p>
        </p:txBody>
      </p:sp>
      <p:sp>
        <p:nvSpPr>
          <p:cNvPr id="8" name="Text Placeholder 7"/>
          <p:cNvSpPr>
            <a:spLocks noGrp="1"/>
          </p:cNvSpPr>
          <p:nvPr>
            <p:ph type="body" sz="quarter" idx="16"/>
          </p:nvPr>
        </p:nvSpPr>
        <p:spPr>
          <a:xfrm>
            <a:off x="762000" y="3835400"/>
            <a:ext cx="7467600" cy="508000"/>
          </a:xfrm>
        </p:spPr>
        <p:txBody>
          <a:bodyPr/>
          <a:lstStyle/>
          <a:p>
            <a:r>
              <a:rPr lang="en-CA" dirty="0" smtClean="0"/>
              <a:t>Just because your rooms are full doesn’t mean you’re maximizing potential revenue or doing it efficiently.</a:t>
            </a:r>
            <a:endParaRPr lang="en-CA"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8876" y="843227"/>
            <a:ext cx="2746248" cy="1828800"/>
          </a:xfrm>
          <a:prstGeom prst="rect">
            <a:avLst/>
          </a:prstGeom>
        </p:spPr>
      </p:pic>
      <p:grpSp>
        <p:nvGrpSpPr>
          <p:cNvPr id="5" name="Group 4"/>
          <p:cNvGrpSpPr/>
          <p:nvPr/>
        </p:nvGrpSpPr>
        <p:grpSpPr>
          <a:xfrm>
            <a:off x="0" y="5402461"/>
            <a:ext cx="9144000" cy="1455539"/>
            <a:chOff x="0" y="5402461"/>
            <a:chExt cx="9144000" cy="1455539"/>
          </a:xfrm>
        </p:grpSpPr>
        <p:pic>
          <p:nvPicPr>
            <p:cNvPr id="6" name="Picture 5" descr="sample-titlebar-itrgNEW.gif">
              <a:hlinkClick r:id="rId4"/>
            </p:cNvPr>
            <p:cNvPicPr>
              <a:picLocks noChangeAspect="1"/>
            </p:cNvPicPr>
            <p:nvPr/>
          </p:nvPicPr>
          <p:blipFill>
            <a:blip r:embed="rId5" cstate="print"/>
            <a:srcRect b="40634"/>
            <a:stretch>
              <a:fillRect/>
            </a:stretch>
          </p:blipFill>
          <p:spPr>
            <a:xfrm>
              <a:off x="0" y="5402461"/>
              <a:ext cx="9144000" cy="864096"/>
            </a:xfrm>
            <a:prstGeom prst="rect">
              <a:avLst/>
            </a:prstGeom>
          </p:spPr>
        </p:pic>
        <p:grpSp>
          <p:nvGrpSpPr>
            <p:cNvPr id="9" name="Group 8"/>
            <p:cNvGrpSpPr/>
            <p:nvPr/>
          </p:nvGrpSpPr>
          <p:grpSpPr>
            <a:xfrm>
              <a:off x="0" y="6266557"/>
              <a:ext cx="9144000" cy="591443"/>
              <a:chOff x="0" y="6266557"/>
              <a:chExt cx="9144000" cy="591443"/>
            </a:xfrm>
          </p:grpSpPr>
          <p:sp>
            <p:nvSpPr>
              <p:cNvPr id="10" name="Rectangle 9"/>
              <p:cNvSpPr/>
              <p:nvPr/>
            </p:nvSpPr>
            <p:spPr>
              <a:xfrm>
                <a:off x="0" y="6266557"/>
                <a:ext cx="7308304" cy="591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algn="r"/>
                <a:r>
                  <a:rPr lang="en-CA" sz="800" dirty="0" smtClean="0">
                    <a:solidFill>
                      <a:schemeClr val="bg1">
                        <a:lumMod val="65000"/>
                      </a:schemeClr>
                    </a:solidFill>
                  </a:rPr>
                  <a:t>Info-Tech's products and services combine actionable insight and relevant advice with ready-to-use tools</a:t>
                </a:r>
                <a:br>
                  <a:rPr lang="en-CA" sz="800" dirty="0" smtClean="0">
                    <a:solidFill>
                      <a:schemeClr val="bg1">
                        <a:lumMod val="65000"/>
                      </a:schemeClr>
                    </a:solidFill>
                  </a:rPr>
                </a:br>
                <a:r>
                  <a:rPr lang="en-CA" sz="800" dirty="0" smtClean="0">
                    <a:solidFill>
                      <a:schemeClr val="bg1">
                        <a:lumMod val="65000"/>
                      </a:schemeClr>
                    </a:solidFill>
                  </a:rPr>
                  <a:t>and templates that cover the full spectrum of IT concerns.© 1997 - 2015 Info-Tech Research Group</a:t>
                </a:r>
                <a:endParaRPr lang="en-CA" sz="800" dirty="0">
                  <a:solidFill>
                    <a:schemeClr val="bg1">
                      <a:lumMod val="65000"/>
                    </a:schemeClr>
                  </a:solidFill>
                </a:endParaRPr>
              </a:p>
            </p:txBody>
          </p:sp>
          <p:sp>
            <p:nvSpPr>
              <p:cNvPr id="11" name="Rectangle 10"/>
              <p:cNvSpPr/>
              <p:nvPr/>
            </p:nvSpPr>
            <p:spPr>
              <a:xfrm>
                <a:off x="7308304" y="6266557"/>
                <a:ext cx="1835696" cy="591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2" name="Picture 11" descr="itrg-logo-blue.png"/>
              <p:cNvPicPr>
                <a:picLocks noChangeAspect="1"/>
              </p:cNvPicPr>
              <p:nvPr/>
            </p:nvPicPr>
            <p:blipFill>
              <a:blip r:embed="rId6" cstate="print"/>
              <a:stretch>
                <a:fillRect/>
              </a:stretch>
            </p:blipFill>
            <p:spPr>
              <a:xfrm>
                <a:off x="7529512" y="6360368"/>
                <a:ext cx="1400175" cy="381000"/>
              </a:xfrm>
              <a:prstGeom prst="rect">
                <a:avLst/>
              </a:prstGeom>
            </p:spPr>
          </p:pic>
        </p:grpSp>
      </p:grpSp>
    </p:spTree>
    <p:extLst>
      <p:ext uri="{BB962C8B-B14F-4D97-AF65-F5344CB8AC3E}">
        <p14:creationId xmlns:p14="http://schemas.microsoft.com/office/powerpoint/2010/main" val="10054688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Vendor Landscape Methodology:</a:t>
            </a:r>
            <a:br>
              <a:rPr lang="en-CA" dirty="0" smtClean="0"/>
            </a:br>
            <a:r>
              <a:rPr lang="en-CA" dirty="0" smtClean="0"/>
              <a:t>Overview</a:t>
            </a:r>
            <a:endParaRPr lang="en-CA" dirty="0"/>
          </a:p>
        </p:txBody>
      </p:sp>
      <p:sp>
        <p:nvSpPr>
          <p:cNvPr id="3" name="Text Placeholder 2"/>
          <p:cNvSpPr>
            <a:spLocks noGrp="1"/>
          </p:cNvSpPr>
          <p:nvPr>
            <p:ph type="body" sz="quarter" idx="16"/>
          </p:nvPr>
        </p:nvSpPr>
        <p:spPr>
          <a:xfrm>
            <a:off x="249302" y="1279525"/>
            <a:ext cx="8627997" cy="5166995"/>
          </a:xfrm>
        </p:spPr>
        <p:txBody>
          <a:bodyPr/>
          <a:lstStyle/>
          <a:p>
            <a:pPr marL="0" indent="0">
              <a:lnSpc>
                <a:spcPct val="100000"/>
              </a:lnSpc>
              <a:spcBef>
                <a:spcPts val="0"/>
              </a:spcBef>
              <a:spcAft>
                <a:spcPts val="600"/>
              </a:spcAft>
              <a:buNone/>
            </a:pPr>
            <a:r>
              <a:rPr lang="en-CA" sz="1050" dirty="0" smtClean="0"/>
              <a:t>Info-Tech’s Vendor Landscapes are research materials that review a particular IT market space, evaluating the strengths and abilities of both the products available in that space, as well as the vendors of those products. These materials are created by a team of dedicated analysts operating under the direction of a senior subject matter expert over a period of six weeks.</a:t>
            </a:r>
          </a:p>
          <a:p>
            <a:pPr marL="0" indent="0">
              <a:lnSpc>
                <a:spcPct val="100000"/>
              </a:lnSpc>
              <a:spcBef>
                <a:spcPts val="0"/>
              </a:spcBef>
              <a:spcAft>
                <a:spcPts val="0"/>
              </a:spcAft>
              <a:buNone/>
            </a:pPr>
            <a:r>
              <a:rPr lang="en-CA" sz="1050" dirty="0" smtClean="0"/>
              <a:t>Evaluations weigh selected vendors and their products (collectively “solutions”) on the following eight criteria to determine overall standing:</a:t>
            </a:r>
          </a:p>
          <a:p>
            <a:pPr marL="231775" indent="-122238">
              <a:lnSpc>
                <a:spcPct val="100000"/>
              </a:lnSpc>
              <a:spcBef>
                <a:spcPts val="0"/>
              </a:spcBef>
              <a:spcAft>
                <a:spcPts val="0"/>
              </a:spcAft>
            </a:pPr>
            <a:r>
              <a:rPr lang="en-CA" sz="1050" dirty="0" smtClean="0"/>
              <a:t>Features: The presence of advanced and market-differentiating capabilities.</a:t>
            </a:r>
          </a:p>
          <a:p>
            <a:pPr marL="231775" indent="-122238">
              <a:lnSpc>
                <a:spcPct val="100000"/>
              </a:lnSpc>
              <a:spcBef>
                <a:spcPts val="0"/>
              </a:spcBef>
              <a:spcAft>
                <a:spcPts val="0"/>
              </a:spcAft>
            </a:pPr>
            <a:r>
              <a:rPr lang="en-CA" sz="1050" dirty="0" smtClean="0"/>
              <a:t>Usability: The intuitiveness, power, and integrated nature of administrative consoles and client software components.</a:t>
            </a:r>
          </a:p>
          <a:p>
            <a:pPr marL="231775" indent="-122238">
              <a:lnSpc>
                <a:spcPct val="100000"/>
              </a:lnSpc>
              <a:spcBef>
                <a:spcPts val="0"/>
              </a:spcBef>
              <a:spcAft>
                <a:spcPts val="0"/>
              </a:spcAft>
            </a:pPr>
            <a:r>
              <a:rPr lang="en-CA" sz="1050" dirty="0" smtClean="0"/>
              <a:t>Integration: </a:t>
            </a:r>
            <a:r>
              <a:rPr lang="en-CA" sz="1050" dirty="0"/>
              <a:t>The degree of integration with the vendor’s other tools</a:t>
            </a:r>
            <a:endParaRPr lang="en-CA" sz="1050" dirty="0" smtClean="0"/>
          </a:p>
          <a:p>
            <a:pPr marL="231775" indent="-122238">
              <a:lnSpc>
                <a:spcPct val="100000"/>
              </a:lnSpc>
              <a:spcBef>
                <a:spcPts val="0"/>
              </a:spcBef>
              <a:spcAft>
                <a:spcPts val="0"/>
              </a:spcAft>
            </a:pPr>
            <a:r>
              <a:rPr lang="en-CA" sz="1050" dirty="0" smtClean="0"/>
              <a:t>Architecture: The degree of flexibility of deployment, and breadth of platform applicability.</a:t>
            </a:r>
          </a:p>
          <a:p>
            <a:pPr marL="231775" indent="-122238">
              <a:lnSpc>
                <a:spcPct val="100000"/>
              </a:lnSpc>
              <a:spcBef>
                <a:spcPts val="0"/>
              </a:spcBef>
              <a:spcAft>
                <a:spcPts val="0"/>
              </a:spcAft>
            </a:pPr>
            <a:r>
              <a:rPr lang="en-CA" sz="1050" dirty="0" smtClean="0"/>
              <a:t>Viability: The stability of the company as measured by its history in the market, the size of its client base, and its financial performance.</a:t>
            </a:r>
          </a:p>
          <a:p>
            <a:pPr marL="231775" indent="-122238">
              <a:lnSpc>
                <a:spcPct val="100000"/>
              </a:lnSpc>
              <a:spcBef>
                <a:spcPts val="0"/>
              </a:spcBef>
              <a:spcAft>
                <a:spcPts val="0"/>
              </a:spcAft>
            </a:pPr>
            <a:r>
              <a:rPr lang="en-CA" sz="1050" dirty="0" smtClean="0"/>
              <a:t>Strategy: The commitment to both the market-space, as well as to the various sized clients (small, mid-sized, and enterprise clients).</a:t>
            </a:r>
          </a:p>
          <a:p>
            <a:pPr marL="231775" indent="-122238">
              <a:lnSpc>
                <a:spcPct val="100000"/>
              </a:lnSpc>
              <a:spcBef>
                <a:spcPts val="0"/>
              </a:spcBef>
              <a:spcAft>
                <a:spcPts val="0"/>
              </a:spcAft>
            </a:pPr>
            <a:r>
              <a:rPr lang="en-CA" sz="1050" dirty="0" smtClean="0"/>
              <a:t>Reach: The ability of the vendor to support its products on a global scale.</a:t>
            </a:r>
          </a:p>
          <a:p>
            <a:pPr marL="231775" indent="-122238">
              <a:lnSpc>
                <a:spcPct val="100000"/>
              </a:lnSpc>
              <a:spcBef>
                <a:spcPts val="0"/>
              </a:spcBef>
              <a:spcAft>
                <a:spcPts val="600"/>
              </a:spcAft>
            </a:pPr>
            <a:r>
              <a:rPr lang="en-CA" sz="1050" dirty="0" smtClean="0"/>
              <a:t>Partnership: The measure of the size of the vendor’s channel partner program, as well as any channel strengthening strategies.</a:t>
            </a:r>
          </a:p>
          <a:p>
            <a:pPr marL="0" indent="0">
              <a:lnSpc>
                <a:spcPct val="100000"/>
              </a:lnSpc>
              <a:spcBef>
                <a:spcPts val="0"/>
              </a:spcBef>
              <a:spcAft>
                <a:spcPts val="0"/>
              </a:spcAft>
              <a:buNone/>
            </a:pPr>
            <a:r>
              <a:rPr lang="en-CA" sz="1050" dirty="0" smtClean="0"/>
              <a:t>Evaluated solutions are plotted on a standard two by two matrix:</a:t>
            </a:r>
          </a:p>
          <a:p>
            <a:pPr marL="231775" indent="-122238">
              <a:lnSpc>
                <a:spcPct val="100000"/>
              </a:lnSpc>
              <a:spcBef>
                <a:spcPts val="0"/>
              </a:spcBef>
              <a:spcAft>
                <a:spcPts val="0"/>
              </a:spcAft>
            </a:pPr>
            <a:r>
              <a:rPr lang="en-CA" sz="1050" dirty="0" smtClean="0"/>
              <a:t>Champions: Both the product and the vendor receive scores that are above the average score for the evaluated group.</a:t>
            </a:r>
          </a:p>
          <a:p>
            <a:pPr marL="231775" indent="-122238">
              <a:lnSpc>
                <a:spcPct val="100000"/>
              </a:lnSpc>
              <a:spcBef>
                <a:spcPts val="0"/>
              </a:spcBef>
              <a:spcAft>
                <a:spcPts val="0"/>
              </a:spcAft>
            </a:pPr>
            <a:r>
              <a:rPr lang="en-CA" sz="1050" dirty="0" smtClean="0"/>
              <a:t>Innovators: The product receives a score that is above the average score for the evaluated group, but the vendor receives a score that is below the average score for the evaluated group.</a:t>
            </a:r>
          </a:p>
          <a:p>
            <a:pPr marL="231775" indent="-122238">
              <a:lnSpc>
                <a:spcPct val="100000"/>
              </a:lnSpc>
              <a:spcBef>
                <a:spcPts val="0"/>
              </a:spcBef>
              <a:spcAft>
                <a:spcPts val="0"/>
              </a:spcAft>
            </a:pPr>
            <a:r>
              <a:rPr lang="en-CA" sz="1050" dirty="0" smtClean="0"/>
              <a:t>Market Pillars: The product receives a score that is below the average score for the evaluated group, but the vendor receives a score that is above the average score for the evaluated group.</a:t>
            </a:r>
          </a:p>
          <a:p>
            <a:pPr marL="231775" indent="-122238">
              <a:lnSpc>
                <a:spcPct val="100000"/>
              </a:lnSpc>
              <a:spcBef>
                <a:spcPts val="0"/>
              </a:spcBef>
              <a:spcAft>
                <a:spcPts val="600"/>
              </a:spcAft>
            </a:pPr>
            <a:r>
              <a:rPr lang="en-CA" sz="1050" dirty="0" smtClean="0"/>
              <a:t>Emerging Players: Both the product and the vendor receive scores that are below the average score for the evaluated group.</a:t>
            </a:r>
          </a:p>
          <a:p>
            <a:pPr marL="0" indent="0">
              <a:lnSpc>
                <a:spcPct val="100000"/>
              </a:lnSpc>
              <a:spcBef>
                <a:spcPts val="0"/>
              </a:spcBef>
              <a:buNone/>
            </a:pPr>
            <a:r>
              <a:rPr lang="en-CA" sz="1050" dirty="0" smtClean="0"/>
              <a:t>Info-Tech’s Vendor Landscapes are researched and produced according to a strictly adhered to process that includes the following steps:</a:t>
            </a:r>
          </a:p>
          <a:p>
            <a:pPr marL="231775" lvl="0" indent="-122238">
              <a:lnSpc>
                <a:spcPct val="100000"/>
              </a:lnSpc>
              <a:spcBef>
                <a:spcPts val="0"/>
              </a:spcBef>
            </a:pPr>
            <a:r>
              <a:rPr lang="en-CA" sz="1050" dirty="0" smtClean="0"/>
              <a:t>Vendor/product selection</a:t>
            </a:r>
          </a:p>
          <a:p>
            <a:pPr marL="231775" lvl="0" indent="-122238">
              <a:lnSpc>
                <a:spcPct val="100000"/>
              </a:lnSpc>
              <a:spcBef>
                <a:spcPts val="0"/>
              </a:spcBef>
            </a:pPr>
            <a:r>
              <a:rPr lang="en-CA" sz="1050" dirty="0" smtClean="0"/>
              <a:t>Information gathering</a:t>
            </a:r>
          </a:p>
          <a:p>
            <a:pPr marL="231775" lvl="0" indent="-122238">
              <a:lnSpc>
                <a:spcPct val="100000"/>
              </a:lnSpc>
              <a:spcBef>
                <a:spcPts val="0"/>
              </a:spcBef>
            </a:pPr>
            <a:r>
              <a:rPr lang="en-CA" sz="1050" dirty="0" smtClean="0"/>
              <a:t>Vendor/product scoring</a:t>
            </a:r>
          </a:p>
          <a:p>
            <a:pPr marL="231775" lvl="0" indent="-122238">
              <a:lnSpc>
                <a:spcPct val="100000"/>
              </a:lnSpc>
              <a:spcBef>
                <a:spcPts val="0"/>
              </a:spcBef>
            </a:pPr>
            <a:r>
              <a:rPr lang="en-CA" sz="1050" dirty="0" smtClean="0"/>
              <a:t>Information presentation</a:t>
            </a:r>
          </a:p>
          <a:p>
            <a:pPr marL="231775" lvl="0" indent="-122238">
              <a:lnSpc>
                <a:spcPct val="100000"/>
              </a:lnSpc>
              <a:spcBef>
                <a:spcPts val="0"/>
              </a:spcBef>
            </a:pPr>
            <a:r>
              <a:rPr lang="en-CA" sz="1050" dirty="0" smtClean="0"/>
              <a:t>Fact checking</a:t>
            </a:r>
          </a:p>
          <a:p>
            <a:pPr marL="231775" lvl="0" indent="-122238">
              <a:lnSpc>
                <a:spcPct val="100000"/>
              </a:lnSpc>
              <a:spcBef>
                <a:spcPts val="0"/>
              </a:spcBef>
              <a:spcAft>
                <a:spcPts val="600"/>
              </a:spcAft>
            </a:pPr>
            <a:r>
              <a:rPr lang="en-CA" sz="1050" dirty="0" smtClean="0"/>
              <a:t>Publication</a:t>
            </a:r>
          </a:p>
          <a:p>
            <a:pPr marL="0" indent="0">
              <a:lnSpc>
                <a:spcPct val="100000"/>
              </a:lnSpc>
              <a:spcBef>
                <a:spcPts val="0"/>
              </a:spcBef>
              <a:buNone/>
            </a:pPr>
            <a:r>
              <a:rPr lang="en-CA" sz="1050" dirty="0" smtClean="0"/>
              <a:t>This document outlines how each of these steps is conducted.</a:t>
            </a:r>
            <a:endParaRPr lang="en-CA" sz="1050" dirty="0"/>
          </a:p>
        </p:txBody>
      </p:sp>
      <p:grpSp>
        <p:nvGrpSpPr>
          <p:cNvPr id="4" name="Group 3"/>
          <p:cNvGrpSpPr/>
          <p:nvPr/>
        </p:nvGrpSpPr>
        <p:grpSpPr>
          <a:xfrm>
            <a:off x="0" y="6422955"/>
            <a:ext cx="9144000" cy="437555"/>
            <a:chOff x="0" y="6422955"/>
            <a:chExt cx="9144000" cy="437555"/>
          </a:xfrm>
        </p:grpSpPr>
        <p:pic>
          <p:nvPicPr>
            <p:cNvPr id="5" name="Picture 3">
              <a:hlinkClick r:id="rId3"/>
            </p:cNvPr>
            <p:cNvPicPr>
              <a:picLocks noChangeAspect="1" noChangeArrowheads="1"/>
            </p:cNvPicPr>
            <p:nvPr/>
          </p:nvPicPr>
          <p:blipFill>
            <a:blip r:embed="rId4" cstate="print"/>
            <a:srcRect/>
            <a:stretch>
              <a:fillRect/>
            </a:stretch>
          </p:blipFill>
          <p:spPr bwMode="auto">
            <a:xfrm>
              <a:off x="0" y="6422955"/>
              <a:ext cx="9144000" cy="437555"/>
            </a:xfrm>
            <a:prstGeom prst="rect">
              <a:avLst/>
            </a:prstGeom>
            <a:noFill/>
            <a:ln w="9525">
              <a:noFill/>
              <a:miter lim="800000"/>
              <a:headEnd/>
              <a:tailEnd/>
            </a:ln>
          </p:spPr>
        </p:pic>
        <p:pic>
          <p:nvPicPr>
            <p:cNvPr id="6" name="Picture 5" descr="itrg-logo.png"/>
            <p:cNvPicPr>
              <a:picLocks noChangeAspect="1"/>
            </p:cNvPicPr>
            <p:nvPr/>
          </p:nvPicPr>
          <p:blipFill>
            <a:blip r:embed="rId5"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35619029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Vendor Landscape Methodology:</a:t>
            </a:r>
            <a:br>
              <a:rPr lang="en-CA" dirty="0" smtClean="0"/>
            </a:br>
            <a:r>
              <a:rPr lang="en-CA" dirty="0" smtClean="0"/>
              <a:t>Vendor/Product Selection &amp; Information Gathering</a:t>
            </a:r>
            <a:endParaRPr lang="en-CA" dirty="0"/>
          </a:p>
        </p:txBody>
      </p:sp>
      <p:sp>
        <p:nvSpPr>
          <p:cNvPr id="3" name="Text Placeholder 2"/>
          <p:cNvSpPr>
            <a:spLocks noGrp="1"/>
          </p:cNvSpPr>
          <p:nvPr>
            <p:ph type="body" sz="quarter" idx="16"/>
          </p:nvPr>
        </p:nvSpPr>
        <p:spPr>
          <a:xfrm>
            <a:off x="249302" y="1279525"/>
            <a:ext cx="8627997" cy="4973925"/>
          </a:xfrm>
        </p:spPr>
        <p:txBody>
          <a:bodyPr/>
          <a:lstStyle/>
          <a:p>
            <a:pPr marL="0" indent="0">
              <a:lnSpc>
                <a:spcPct val="100000"/>
              </a:lnSpc>
              <a:spcBef>
                <a:spcPts val="0"/>
              </a:spcBef>
              <a:spcAft>
                <a:spcPts val="600"/>
              </a:spcAft>
              <a:buNone/>
            </a:pPr>
            <a:r>
              <a:rPr lang="en-CA" sz="1050" dirty="0" smtClean="0"/>
              <a:t>Info-Tech works closely with its client base to solicit guidance in terms of understanding the vendors with whom clients wish to work and the products that they wish evaluated; this demand pool forms the basis of the vendor selection process for Vendor Landscapes. Balancing this demand, Info-Tech also relies upon the deep subject matter expertise and market awareness of its Senior, Lead, and Principle Research Analysts to ensure that appropriate solutions are included in the evaluation. As an aspect of that expertise and awareness, Info-Tech’s analysts may, at their discretion, determine the specific capabilities that are required of the products under evaluation, and include in the Vendor Landscape only those solutions that meet all specified requirements. </a:t>
            </a:r>
          </a:p>
          <a:p>
            <a:pPr marL="0" indent="0">
              <a:lnSpc>
                <a:spcPct val="100000"/>
              </a:lnSpc>
              <a:spcBef>
                <a:spcPts val="0"/>
              </a:spcBef>
              <a:spcAft>
                <a:spcPts val="600"/>
              </a:spcAft>
              <a:buNone/>
            </a:pPr>
            <a:r>
              <a:rPr lang="en-CA" sz="1050" dirty="0" smtClean="0"/>
              <a:t>Information on vendors and products is gathered in a number of ways via a number of channels.</a:t>
            </a:r>
          </a:p>
          <a:p>
            <a:pPr marL="0" indent="0">
              <a:lnSpc>
                <a:spcPct val="100000"/>
              </a:lnSpc>
              <a:spcBef>
                <a:spcPts val="0"/>
              </a:spcBef>
              <a:spcAft>
                <a:spcPts val="0"/>
              </a:spcAft>
              <a:buNone/>
            </a:pPr>
            <a:r>
              <a:rPr lang="en-CA" sz="1050" dirty="0" smtClean="0"/>
              <a:t>Initially, a request package is submitted to vendors to solicit information on a broad range of topics. The request package includes:</a:t>
            </a:r>
          </a:p>
          <a:p>
            <a:pPr lvl="0">
              <a:lnSpc>
                <a:spcPct val="100000"/>
              </a:lnSpc>
              <a:spcBef>
                <a:spcPts val="0"/>
              </a:spcBef>
              <a:spcAft>
                <a:spcPts val="0"/>
              </a:spcAft>
            </a:pPr>
            <a:r>
              <a:rPr lang="en-CA" sz="1050" dirty="0" smtClean="0"/>
              <a:t>A detailed survey.</a:t>
            </a:r>
          </a:p>
          <a:p>
            <a:pPr lvl="0">
              <a:lnSpc>
                <a:spcPct val="100000"/>
              </a:lnSpc>
              <a:spcBef>
                <a:spcPts val="0"/>
              </a:spcBef>
              <a:spcAft>
                <a:spcPts val="0"/>
              </a:spcAft>
            </a:pPr>
            <a:r>
              <a:rPr lang="en-CA" sz="1050" dirty="0" smtClean="0"/>
              <a:t>A pricing scenario (see Vendor Landscape Methodology: Price Evaluation and Pricing Scenario, below).</a:t>
            </a:r>
          </a:p>
          <a:p>
            <a:pPr lvl="0">
              <a:lnSpc>
                <a:spcPct val="100000"/>
              </a:lnSpc>
              <a:spcBef>
                <a:spcPts val="0"/>
              </a:spcBef>
              <a:spcAft>
                <a:spcPts val="0"/>
              </a:spcAft>
            </a:pPr>
            <a:r>
              <a:rPr lang="en-CA" sz="1050" dirty="0" smtClean="0"/>
              <a:t>A request for reference clients.</a:t>
            </a:r>
          </a:p>
          <a:p>
            <a:pPr lvl="0">
              <a:lnSpc>
                <a:spcPct val="100000"/>
              </a:lnSpc>
              <a:spcBef>
                <a:spcPts val="0"/>
              </a:spcBef>
              <a:spcAft>
                <a:spcPts val="600"/>
              </a:spcAft>
            </a:pPr>
            <a:r>
              <a:rPr lang="en-CA" sz="1050" dirty="0" smtClean="0"/>
              <a:t>A request for a briefing and, where applicable, guided product demonstration.</a:t>
            </a:r>
          </a:p>
          <a:p>
            <a:pPr marL="0" indent="0">
              <a:lnSpc>
                <a:spcPct val="100000"/>
              </a:lnSpc>
              <a:spcBef>
                <a:spcPts val="0"/>
              </a:spcBef>
              <a:spcAft>
                <a:spcPts val="600"/>
              </a:spcAft>
              <a:buNone/>
            </a:pPr>
            <a:r>
              <a:rPr lang="en-CA" sz="1050" dirty="0" smtClean="0"/>
              <a:t>These request packages are distributed approximately twelve weeks prior to the initiation of the actual research project to allow vendors ample time to consolidate the required information and schedule appropriate resources.</a:t>
            </a:r>
          </a:p>
          <a:p>
            <a:pPr marL="0" indent="0">
              <a:lnSpc>
                <a:spcPct val="100000"/>
              </a:lnSpc>
              <a:spcBef>
                <a:spcPts val="0"/>
              </a:spcBef>
              <a:spcAft>
                <a:spcPts val="600"/>
              </a:spcAft>
              <a:buNone/>
            </a:pPr>
            <a:r>
              <a:rPr lang="en-CA" sz="1050" dirty="0" smtClean="0"/>
              <a:t>During the course of the research project, briefings and demonstrations are scheduled (generally for one hour each session, though more time is scheduled as required) to allow the analyst team to discuss the information provided in the survey, validate vendor claims, and gain direct exposure to the evaluated products. Additionally, an end-user survey is circulated to Info-Tech’s client base and vendor-supplied reference accounts are interviewed to solicit their feedback on their experiences with the evaluated solutions and with the vendors of those solutions.</a:t>
            </a:r>
          </a:p>
          <a:p>
            <a:pPr marL="0" indent="0">
              <a:lnSpc>
                <a:spcPct val="100000"/>
              </a:lnSpc>
              <a:spcBef>
                <a:spcPts val="0"/>
              </a:spcBef>
              <a:spcAft>
                <a:spcPts val="600"/>
              </a:spcAft>
              <a:buNone/>
            </a:pPr>
            <a:r>
              <a:rPr lang="en-CA" sz="1050" dirty="0" smtClean="0"/>
              <a:t>These materials are supplemented by a thorough review of all product briefs, technical manuals, and publicly available marketing materials about the product, as well as about the vendor itself.</a:t>
            </a:r>
          </a:p>
          <a:p>
            <a:pPr marL="0" indent="0">
              <a:lnSpc>
                <a:spcPct val="100000"/>
              </a:lnSpc>
              <a:spcBef>
                <a:spcPts val="0"/>
              </a:spcBef>
              <a:spcAft>
                <a:spcPts val="600"/>
              </a:spcAft>
              <a:buNone/>
            </a:pPr>
            <a:r>
              <a:rPr lang="en-CA" sz="1050" dirty="0" smtClean="0"/>
              <a:t>Refusal by a vendor to supply completed surveys or submit to participation in briefings and demonstrations does not eliminate a vendor from inclusion in the evaluation. Where analyst and client input has determined that a vendor belongs in a particular evaluation, it will be evaluated as best as possible based on publicly available materials only. As these materials are not as comprehensive as a survey, briefing, and demonstration, the possibility exists that the evaluation may not be as thorough or accurate. Since Info-Tech includes vendors regardless of vendor participation, it is always in the vendor’s best interest to participate fully.</a:t>
            </a:r>
          </a:p>
          <a:p>
            <a:pPr marL="0" indent="0">
              <a:lnSpc>
                <a:spcPct val="100000"/>
              </a:lnSpc>
              <a:spcBef>
                <a:spcPts val="0"/>
              </a:spcBef>
              <a:spcAft>
                <a:spcPts val="600"/>
              </a:spcAft>
              <a:buNone/>
            </a:pPr>
            <a:r>
              <a:rPr lang="en-CA" sz="1050" dirty="0" smtClean="0"/>
              <a:t>All information is recorded and catalogued, as required, to facilitate scoring and for future reference.</a:t>
            </a:r>
            <a:endParaRPr lang="en-CA" sz="1050" dirty="0"/>
          </a:p>
        </p:txBody>
      </p:sp>
      <p:grpSp>
        <p:nvGrpSpPr>
          <p:cNvPr id="4" name="Group 3"/>
          <p:cNvGrpSpPr/>
          <p:nvPr/>
        </p:nvGrpSpPr>
        <p:grpSpPr>
          <a:xfrm>
            <a:off x="0" y="6422955"/>
            <a:ext cx="9144000" cy="437555"/>
            <a:chOff x="0" y="6422955"/>
            <a:chExt cx="9144000" cy="437555"/>
          </a:xfrm>
        </p:grpSpPr>
        <p:pic>
          <p:nvPicPr>
            <p:cNvPr id="5" name="Picture 3">
              <a:hlinkClick r:id="rId3"/>
            </p:cNvPr>
            <p:cNvPicPr>
              <a:picLocks noChangeAspect="1" noChangeArrowheads="1"/>
            </p:cNvPicPr>
            <p:nvPr/>
          </p:nvPicPr>
          <p:blipFill>
            <a:blip r:embed="rId4" cstate="print"/>
            <a:srcRect/>
            <a:stretch>
              <a:fillRect/>
            </a:stretch>
          </p:blipFill>
          <p:spPr bwMode="auto">
            <a:xfrm>
              <a:off x="0" y="6422955"/>
              <a:ext cx="9144000" cy="437555"/>
            </a:xfrm>
            <a:prstGeom prst="rect">
              <a:avLst/>
            </a:prstGeom>
            <a:noFill/>
            <a:ln w="9525">
              <a:noFill/>
              <a:miter lim="800000"/>
              <a:headEnd/>
              <a:tailEnd/>
            </a:ln>
          </p:spPr>
        </p:pic>
        <p:pic>
          <p:nvPicPr>
            <p:cNvPr id="6" name="Picture 5" descr="itrg-logo.png"/>
            <p:cNvPicPr>
              <a:picLocks noChangeAspect="1"/>
            </p:cNvPicPr>
            <p:nvPr/>
          </p:nvPicPr>
          <p:blipFill>
            <a:blip r:embed="rId5"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21358042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Info-Tech Research Group Helps IT Professionals To:</a:t>
            </a:r>
            <a:endParaRPr lang="en-CA" dirty="0"/>
          </a:p>
        </p:txBody>
      </p:sp>
      <p:sp>
        <p:nvSpPr>
          <p:cNvPr id="5" name="Text Placeholder 1"/>
          <p:cNvSpPr txBox="1">
            <a:spLocks/>
          </p:cNvSpPr>
          <p:nvPr/>
        </p:nvSpPr>
        <p:spPr bwMode="auto">
          <a:xfrm>
            <a:off x="0" y="3789040"/>
            <a:ext cx="9144000" cy="6120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0" hangingPunct="0">
              <a:spcBef>
                <a:spcPts val="0"/>
              </a:spcBef>
              <a:buClr>
                <a:schemeClr val="tx1"/>
              </a:buClr>
              <a:buSzPct val="120000"/>
            </a:pPr>
            <a:r>
              <a:rPr lang="en-CA" b="1" dirty="0" smtClean="0">
                <a:latin typeface="+mn-lt"/>
              </a:rPr>
              <a:t>Sign up for free trial membership to get practical</a:t>
            </a:r>
          </a:p>
          <a:p>
            <a:pPr lvl="0" eaLnBrk="0" hangingPunct="0">
              <a:spcBef>
                <a:spcPts val="0"/>
              </a:spcBef>
              <a:buClr>
                <a:schemeClr val="tx1"/>
              </a:buClr>
              <a:buSzPct val="120000"/>
            </a:pPr>
            <a:r>
              <a:rPr lang="en-CA" b="1" dirty="0" smtClean="0">
                <a:latin typeface="+mn-lt"/>
              </a:rPr>
              <a:t>solutions for your IT challenges</a:t>
            </a:r>
          </a:p>
        </p:txBody>
      </p:sp>
      <p:sp>
        <p:nvSpPr>
          <p:cNvPr id="6" name="Text Placeholder 3"/>
          <p:cNvSpPr txBox="1">
            <a:spLocks/>
          </p:cNvSpPr>
          <p:nvPr/>
        </p:nvSpPr>
        <p:spPr bwMode="auto">
          <a:xfrm>
            <a:off x="6672262" y="6097434"/>
            <a:ext cx="2246697" cy="3224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4625" marR="0" lvl="0" indent="-174625" algn="r" defTabSz="914400" rtl="0" eaLnBrk="0" fontAlgn="base" latinLnBrk="0" hangingPunct="0">
              <a:lnSpc>
                <a:spcPts val="1350"/>
              </a:lnSpc>
              <a:spcBef>
                <a:spcPts val="500"/>
              </a:spcBef>
              <a:spcAft>
                <a:spcPct val="0"/>
              </a:spcAft>
              <a:buClr>
                <a:schemeClr val="tx1"/>
              </a:buClr>
              <a:buSzPct val="120000"/>
              <a:buFont typeface="Arial" pitchFamily="34" charset="0"/>
              <a:buNone/>
              <a:tabLst/>
              <a:defRPr/>
            </a:pPr>
            <a:r>
              <a:rPr lang="en-CA" sz="1400" b="1" dirty="0" smtClean="0">
                <a:latin typeface="+mn-lt"/>
                <a:hlinkClick r:id="rId2"/>
              </a:rPr>
              <a:t>www.infotech.com</a:t>
            </a:r>
            <a:endParaRPr kumimoji="0" lang="en-CA" sz="14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6" descr="green_button.png">
            <a:hlinkClick r:id="rId3"/>
          </p:cNvPr>
          <p:cNvPicPr>
            <a:picLocks noChangeAspect="1"/>
          </p:cNvPicPr>
          <p:nvPr/>
        </p:nvPicPr>
        <p:blipFill>
          <a:blip r:embed="rId4" cstate="print"/>
          <a:stretch>
            <a:fillRect/>
          </a:stretch>
        </p:blipFill>
        <p:spPr>
          <a:xfrm>
            <a:off x="2471738" y="4476933"/>
            <a:ext cx="4200525" cy="619125"/>
          </a:xfrm>
          <a:prstGeom prst="rect">
            <a:avLst/>
          </a:prstGeom>
        </p:spPr>
      </p:pic>
      <p:sp>
        <p:nvSpPr>
          <p:cNvPr id="8" name="Rectangle 7"/>
          <p:cNvSpPr/>
          <p:nvPr/>
        </p:nvSpPr>
        <p:spPr>
          <a:xfrm>
            <a:off x="257176" y="1628800"/>
            <a:ext cx="3018680" cy="2246769"/>
          </a:xfrm>
          <a:prstGeom prst="rect">
            <a:avLst/>
          </a:prstGeom>
        </p:spPr>
        <p:txBody>
          <a:bodyPr wrap="square">
            <a:spAutoFit/>
          </a:bodyPr>
          <a:lstStyle/>
          <a:p>
            <a:pPr marL="342900" indent="-342900" algn="l">
              <a:buFont typeface="Wingdings" pitchFamily="2" charset="2"/>
              <a:buChar char="ü"/>
            </a:pPr>
            <a:r>
              <a:rPr lang="en-CA" sz="1400" dirty="0" smtClean="0"/>
              <a:t>Quickly get up to speed</a:t>
            </a:r>
            <a:br>
              <a:rPr lang="en-CA" sz="1400" dirty="0" smtClean="0"/>
            </a:br>
            <a:r>
              <a:rPr lang="en-CA" sz="1400" dirty="0" smtClean="0"/>
              <a:t>with new technologies</a:t>
            </a:r>
            <a:br>
              <a:rPr lang="en-CA" sz="1400" dirty="0" smtClean="0"/>
            </a:br>
            <a:endParaRPr lang="en-CA" sz="1400" dirty="0" smtClean="0"/>
          </a:p>
          <a:p>
            <a:pPr marL="342900" indent="-342900" algn="l">
              <a:buFont typeface="Wingdings" pitchFamily="2" charset="2"/>
              <a:buChar char="ü"/>
            </a:pPr>
            <a:r>
              <a:rPr lang="en-CA" sz="1400" dirty="0" smtClean="0"/>
              <a:t>Make the right technology</a:t>
            </a:r>
            <a:br>
              <a:rPr lang="en-CA" sz="1400" dirty="0" smtClean="0"/>
            </a:br>
            <a:r>
              <a:rPr lang="en-CA" sz="1400" dirty="0" smtClean="0"/>
              <a:t>purchasing decisions – fast</a:t>
            </a:r>
            <a:br>
              <a:rPr lang="en-CA" sz="1400" dirty="0" smtClean="0"/>
            </a:br>
            <a:endParaRPr lang="en-CA" sz="1400" dirty="0" smtClean="0"/>
          </a:p>
          <a:p>
            <a:pPr marL="342900" indent="-342900" algn="l">
              <a:buFont typeface="Wingdings" pitchFamily="2" charset="2"/>
              <a:buChar char="ü"/>
            </a:pPr>
            <a:r>
              <a:rPr lang="en-CA" sz="1400" dirty="0" smtClean="0"/>
              <a:t>Deliver critical IT</a:t>
            </a:r>
            <a:br>
              <a:rPr lang="en-CA" sz="1400" dirty="0" smtClean="0"/>
            </a:br>
            <a:r>
              <a:rPr lang="en-CA" sz="1400" dirty="0" smtClean="0"/>
              <a:t>projects, on time and</a:t>
            </a:r>
            <a:br>
              <a:rPr lang="en-CA" sz="1400" dirty="0" smtClean="0"/>
            </a:br>
            <a:r>
              <a:rPr lang="en-CA" sz="1400" dirty="0" smtClean="0"/>
              <a:t>within budget</a:t>
            </a:r>
          </a:p>
          <a:p>
            <a:endParaRPr lang="en-CA" sz="1400" dirty="0"/>
          </a:p>
        </p:txBody>
      </p:sp>
      <p:sp>
        <p:nvSpPr>
          <p:cNvPr id="9" name="Rectangle 8"/>
          <p:cNvSpPr/>
          <p:nvPr/>
        </p:nvSpPr>
        <p:spPr>
          <a:xfrm>
            <a:off x="3095836" y="1628800"/>
            <a:ext cx="3018680" cy="1600438"/>
          </a:xfrm>
          <a:prstGeom prst="rect">
            <a:avLst/>
          </a:prstGeom>
        </p:spPr>
        <p:txBody>
          <a:bodyPr wrap="square">
            <a:spAutoFit/>
          </a:bodyPr>
          <a:lstStyle/>
          <a:p>
            <a:pPr marL="342900" indent="-342900" algn="l">
              <a:buFont typeface="Wingdings" pitchFamily="2" charset="2"/>
              <a:buChar char="ü"/>
            </a:pPr>
            <a:r>
              <a:rPr lang="en-CA" sz="1400" dirty="0" smtClean="0"/>
              <a:t>Manage business expectations</a:t>
            </a:r>
            <a:br>
              <a:rPr lang="en-CA" sz="1400" dirty="0" smtClean="0"/>
            </a:br>
            <a:endParaRPr lang="en-CA" sz="1400" dirty="0" smtClean="0"/>
          </a:p>
          <a:p>
            <a:pPr marL="342900" indent="-342900" algn="l">
              <a:buFont typeface="Wingdings" pitchFamily="2" charset="2"/>
              <a:buChar char="ü"/>
            </a:pPr>
            <a:r>
              <a:rPr lang="en-CA" sz="1400" dirty="0" smtClean="0"/>
              <a:t>Justify IT spending and</a:t>
            </a:r>
            <a:br>
              <a:rPr lang="en-CA" sz="1400" dirty="0" smtClean="0"/>
            </a:br>
            <a:r>
              <a:rPr lang="en-CA" sz="1400" dirty="0" smtClean="0"/>
              <a:t>prove the value of IT</a:t>
            </a:r>
            <a:r>
              <a:rPr lang="en-CA" sz="1400" dirty="0"/>
              <a:t/>
            </a:r>
            <a:br>
              <a:rPr lang="en-CA" sz="1400" dirty="0"/>
            </a:br>
            <a:endParaRPr lang="en-CA" sz="1400" dirty="0" smtClean="0"/>
          </a:p>
          <a:p>
            <a:pPr marL="342900" indent="-342900" algn="l">
              <a:buFont typeface="Wingdings" pitchFamily="2" charset="2"/>
              <a:buChar char="ü"/>
            </a:pPr>
            <a:r>
              <a:rPr lang="en-CA" sz="1400" dirty="0" smtClean="0"/>
              <a:t>Train IT staff and effectively</a:t>
            </a:r>
            <a:br>
              <a:rPr lang="en-CA" sz="1400" dirty="0" smtClean="0"/>
            </a:br>
            <a:r>
              <a:rPr lang="en-CA" sz="1400" dirty="0" smtClean="0"/>
              <a:t>manage an IT department</a:t>
            </a:r>
          </a:p>
        </p:txBody>
      </p:sp>
      <p:sp>
        <p:nvSpPr>
          <p:cNvPr id="14" name="Text Placeholder 41"/>
          <p:cNvSpPr>
            <a:spLocks noGrp="1"/>
          </p:cNvSpPr>
          <p:nvPr>
            <p:ph type="body" sz="quarter" idx="4294967295"/>
          </p:nvPr>
        </p:nvSpPr>
        <p:spPr>
          <a:xfrm>
            <a:off x="2215390" y="5233017"/>
            <a:ext cx="4713221" cy="825760"/>
          </a:xfrm>
          <a:prstGeom prst="rect">
            <a:avLst/>
          </a:prstGeo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lgn="ctr">
              <a:defRPr/>
            </a:pPr>
            <a:r>
              <a:rPr lang="en-CA" dirty="0" smtClean="0"/>
              <a:t>“Info-Tech helps me to be proactive instead of reactive –</a:t>
            </a:r>
            <a:br>
              <a:rPr lang="en-CA" dirty="0" smtClean="0"/>
            </a:br>
            <a:r>
              <a:rPr lang="en-CA" dirty="0" smtClean="0"/>
              <a:t>a cardinal rule in a stable and leading edge IT environment.</a:t>
            </a:r>
          </a:p>
          <a:p>
            <a:pPr lvl="1" algn="ctr">
              <a:buNone/>
              <a:defRPr/>
            </a:pPr>
            <a:r>
              <a:rPr lang="en-CA" dirty="0" smtClean="0"/>
              <a:t>- ARCS Commercial Mortgage Co., LP</a:t>
            </a:r>
            <a:endParaRPr lang="en-US" dirty="0" smtClean="0"/>
          </a:p>
        </p:txBody>
      </p:sp>
      <p:pic>
        <p:nvPicPr>
          <p:cNvPr id="15" name="Picture 14" descr="report_thumbnail-itrg.png"/>
          <p:cNvPicPr>
            <a:picLocks noChangeAspect="1"/>
          </p:cNvPicPr>
          <p:nvPr/>
        </p:nvPicPr>
        <p:blipFill>
          <a:blip r:embed="rId5" cstate="print"/>
          <a:stretch>
            <a:fillRect/>
          </a:stretch>
        </p:blipFill>
        <p:spPr>
          <a:xfrm>
            <a:off x="6312731" y="1578285"/>
            <a:ext cx="2454020" cy="2138747"/>
          </a:xfrm>
          <a:prstGeom prst="rect">
            <a:avLst/>
          </a:prstGeom>
        </p:spPr>
      </p:pic>
      <p:sp>
        <p:nvSpPr>
          <p:cNvPr id="20" name="Text Placeholder 3"/>
          <p:cNvSpPr txBox="1">
            <a:spLocks/>
          </p:cNvSpPr>
          <p:nvPr/>
        </p:nvSpPr>
        <p:spPr bwMode="auto">
          <a:xfrm>
            <a:off x="287524" y="6097434"/>
            <a:ext cx="2762784" cy="3255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4625" marR="0" lvl="0" indent="-174625" algn="l" defTabSz="914400" rtl="0" eaLnBrk="0" fontAlgn="base" latinLnBrk="0" hangingPunct="0">
              <a:lnSpc>
                <a:spcPts val="1350"/>
              </a:lnSpc>
              <a:spcBef>
                <a:spcPts val="500"/>
              </a:spcBef>
              <a:spcAft>
                <a:spcPct val="0"/>
              </a:spcAft>
              <a:buClr>
                <a:schemeClr val="tx1"/>
              </a:buClr>
              <a:buSzPct val="120000"/>
              <a:buFont typeface="Arial" pitchFamily="34" charset="0"/>
              <a:buNone/>
              <a:tabLst/>
              <a:defRPr/>
            </a:pPr>
            <a:r>
              <a:rPr lang="en-CA" sz="1200" b="1" dirty="0" smtClean="0">
                <a:latin typeface="+mn-lt"/>
              </a:rPr>
              <a:t>Toll Free: </a:t>
            </a:r>
            <a:r>
              <a:rPr kumimoji="0" lang="en-CA" sz="1200" b="0" i="0" u="none" strike="noStrike" kern="1200" cap="none" spc="0" normalizeH="0" baseline="0" noProof="0" dirty="0" smtClean="0">
                <a:ln>
                  <a:noFill/>
                </a:ln>
                <a:solidFill>
                  <a:schemeClr val="tx1"/>
                </a:solidFill>
                <a:effectLst/>
                <a:uLnTx/>
                <a:uFillTx/>
                <a:latin typeface="+mn-lt"/>
                <a:ea typeface="+mn-ea"/>
                <a:cs typeface="+mn-cs"/>
              </a:rPr>
              <a:t>1-888-670-8889</a:t>
            </a:r>
            <a:endParaRPr kumimoji="0" lang="en-CA" sz="12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17" name="Group 16"/>
          <p:cNvGrpSpPr/>
          <p:nvPr/>
        </p:nvGrpSpPr>
        <p:grpSpPr>
          <a:xfrm>
            <a:off x="0" y="6422955"/>
            <a:ext cx="9144000" cy="437555"/>
            <a:chOff x="0" y="6422955"/>
            <a:chExt cx="9144000" cy="437555"/>
          </a:xfrm>
        </p:grpSpPr>
        <p:pic>
          <p:nvPicPr>
            <p:cNvPr id="1027" name="Picture 3">
              <a:hlinkClick r:id="rId3"/>
            </p:cNvPr>
            <p:cNvPicPr>
              <a:picLocks noChangeAspect="1" noChangeArrowheads="1"/>
            </p:cNvPicPr>
            <p:nvPr/>
          </p:nvPicPr>
          <p:blipFill>
            <a:blip r:embed="rId6" cstate="print"/>
            <a:srcRect/>
            <a:stretch>
              <a:fillRect/>
            </a:stretch>
          </p:blipFill>
          <p:spPr bwMode="auto">
            <a:xfrm>
              <a:off x="0" y="6422955"/>
              <a:ext cx="9144000" cy="437555"/>
            </a:xfrm>
            <a:prstGeom prst="rect">
              <a:avLst/>
            </a:prstGeom>
            <a:noFill/>
            <a:ln w="9525">
              <a:noFill/>
              <a:miter lim="800000"/>
              <a:headEnd/>
              <a:tailEnd/>
            </a:ln>
          </p:spPr>
        </p:pic>
        <p:pic>
          <p:nvPicPr>
            <p:cNvPr id="16" name="Picture 15" descr="itrg-logo.png"/>
            <p:cNvPicPr>
              <a:picLocks noChangeAspect="1"/>
            </p:cNvPicPr>
            <p:nvPr/>
          </p:nvPicPr>
          <p:blipFill>
            <a:blip r:embed="rId7"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15536247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p:cNvSpPr>
            <a:spLocks noGrp="1"/>
          </p:cNvSpPr>
          <p:nvPr>
            <p:ph type="body" sz="quarter" idx="19"/>
          </p:nvPr>
        </p:nvSpPr>
        <p:spPr>
          <a:xfrm>
            <a:off x="320674" y="1179510"/>
            <a:ext cx="8502651" cy="832485"/>
          </a:xfrm>
        </p:spPr>
        <p:txBody>
          <a:bodyPr/>
          <a:lstStyle/>
          <a:p>
            <a:r>
              <a:rPr lang="en-CA" dirty="0"/>
              <a:t>Whether </a:t>
            </a:r>
            <a:r>
              <a:rPr lang="en-CA" dirty="0" smtClean="0"/>
              <a:t>maximizing RevPAR, average daily rate (ADR), best available rate (BAR), and profit, or moving away from Excel &amp; gut instinct, a </a:t>
            </a:r>
            <a:r>
              <a:rPr lang="en-CA" dirty="0"/>
              <a:t>revenue management system (RMS) can help you achieve that goal. </a:t>
            </a:r>
          </a:p>
          <a:p>
            <a:endParaRPr lang="en-CA" dirty="0"/>
          </a:p>
        </p:txBody>
      </p:sp>
      <p:sp>
        <p:nvSpPr>
          <p:cNvPr id="7" name="Title 6"/>
          <p:cNvSpPr>
            <a:spLocks noGrp="1"/>
          </p:cNvSpPr>
          <p:nvPr>
            <p:ph type="title"/>
          </p:nvPr>
        </p:nvSpPr>
        <p:spPr/>
        <p:txBody>
          <a:bodyPr/>
          <a:lstStyle/>
          <a:p>
            <a:r>
              <a:rPr lang="en-CA" dirty="0" smtClean="0"/>
              <a:t>Introduction</a:t>
            </a:r>
            <a:endParaRPr lang="en-CA" dirty="0"/>
          </a:p>
        </p:txBody>
      </p:sp>
      <p:sp>
        <p:nvSpPr>
          <p:cNvPr id="18" name="Text Placeholder 17"/>
          <p:cNvSpPr>
            <a:spLocks noGrp="1"/>
          </p:cNvSpPr>
          <p:nvPr>
            <p:ph type="body" sz="quarter" idx="16"/>
          </p:nvPr>
        </p:nvSpPr>
        <p:spPr>
          <a:xfrm>
            <a:off x="320675" y="2560003"/>
            <a:ext cx="3702686" cy="3749357"/>
          </a:xfrm>
        </p:spPr>
        <p:txBody>
          <a:bodyPr/>
          <a:lstStyle/>
          <a:p>
            <a:pPr>
              <a:lnSpc>
                <a:spcPct val="100000"/>
              </a:lnSpc>
              <a:spcBef>
                <a:spcPts val="1200"/>
              </a:spcBef>
            </a:pPr>
            <a:r>
              <a:rPr lang="en-CA" sz="1400" dirty="0"/>
              <a:t>Hoteliers </a:t>
            </a:r>
            <a:r>
              <a:rPr lang="en-CA" sz="1400" dirty="0" smtClean="0"/>
              <a:t>&amp; revenue managers selecting a revenue management solution.</a:t>
            </a:r>
            <a:endParaRPr lang="en-CA" sz="1400" dirty="0"/>
          </a:p>
          <a:p>
            <a:pPr>
              <a:lnSpc>
                <a:spcPct val="100000"/>
              </a:lnSpc>
              <a:spcBef>
                <a:spcPts val="1200"/>
              </a:spcBef>
            </a:pPr>
            <a:r>
              <a:rPr lang="en-CA" sz="1400" dirty="0" smtClean="0"/>
              <a:t>Their </a:t>
            </a:r>
            <a:r>
              <a:rPr lang="en-CA" sz="1400" dirty="0"/>
              <a:t>RMS use case may include:</a:t>
            </a:r>
          </a:p>
          <a:p>
            <a:pPr lvl="1">
              <a:lnSpc>
                <a:spcPct val="100000"/>
              </a:lnSpc>
              <a:spcBef>
                <a:spcPts val="1200"/>
              </a:spcBef>
            </a:pPr>
            <a:r>
              <a:rPr lang="en-CA" sz="1400" dirty="0"/>
              <a:t>Maximizing total patron </a:t>
            </a:r>
            <a:r>
              <a:rPr lang="en-CA" sz="1400" dirty="0" smtClean="0"/>
              <a:t>revenue &amp; profit </a:t>
            </a:r>
            <a:r>
              <a:rPr lang="en-CA" sz="1400" dirty="0"/>
              <a:t>in a </a:t>
            </a:r>
            <a:r>
              <a:rPr lang="en-CA" sz="1400" dirty="0" smtClean="0"/>
              <a:t>casino-hotel.</a:t>
            </a:r>
            <a:endParaRPr lang="en-CA" sz="1400" dirty="0"/>
          </a:p>
          <a:p>
            <a:pPr lvl="1">
              <a:lnSpc>
                <a:spcPct val="100000"/>
              </a:lnSpc>
              <a:spcBef>
                <a:spcPts val="1200"/>
              </a:spcBef>
            </a:pPr>
            <a:r>
              <a:rPr lang="en-US" sz="1400" dirty="0"/>
              <a:t>Integrating an RMS into an existing property management </a:t>
            </a:r>
            <a:r>
              <a:rPr lang="en-US" sz="1400" dirty="0" smtClean="0"/>
              <a:t>system.</a:t>
            </a:r>
            <a:endParaRPr lang="en-US" sz="1400" dirty="0"/>
          </a:p>
          <a:p>
            <a:pPr lvl="1">
              <a:lnSpc>
                <a:spcPct val="100000"/>
              </a:lnSpc>
              <a:spcBef>
                <a:spcPts val="1200"/>
              </a:spcBef>
            </a:pPr>
            <a:r>
              <a:rPr lang="en-US" sz="1400" dirty="0"/>
              <a:t>Looking to a cloud-based solution to avoid on-premise infrastructure </a:t>
            </a:r>
            <a:r>
              <a:rPr lang="en-US" sz="1400" dirty="0" smtClean="0"/>
              <a:t>considerations.</a:t>
            </a:r>
          </a:p>
          <a:p>
            <a:pPr lvl="1">
              <a:lnSpc>
                <a:spcPct val="100000"/>
              </a:lnSpc>
              <a:spcBef>
                <a:spcPts val="1200"/>
              </a:spcBef>
            </a:pPr>
            <a:r>
              <a:rPr lang="en-US" sz="1400" dirty="0" smtClean="0"/>
              <a:t>Automating revenue management processes and moving away from Excel-based tools and gut instincts.</a:t>
            </a:r>
            <a:endParaRPr lang="en-CA" sz="1400" dirty="0"/>
          </a:p>
          <a:p>
            <a:pPr lvl="1">
              <a:lnSpc>
                <a:spcPct val="100000"/>
              </a:lnSpc>
              <a:spcBef>
                <a:spcPts val="1200"/>
              </a:spcBef>
            </a:pPr>
            <a:endParaRPr lang="en-CA" sz="1400" dirty="0"/>
          </a:p>
        </p:txBody>
      </p:sp>
      <p:sp>
        <p:nvSpPr>
          <p:cNvPr id="20" name="Text Placeholder 19"/>
          <p:cNvSpPr>
            <a:spLocks noGrp="1"/>
          </p:cNvSpPr>
          <p:nvPr>
            <p:ph type="body" sz="quarter" idx="21"/>
          </p:nvPr>
        </p:nvSpPr>
        <p:spPr>
          <a:xfrm>
            <a:off x="320675" y="2103120"/>
            <a:ext cx="4159250" cy="365760"/>
          </a:xfrm>
        </p:spPr>
        <p:txBody>
          <a:bodyPr/>
          <a:lstStyle/>
          <a:p>
            <a:r>
              <a:rPr lang="en-CA" dirty="0" smtClean="0"/>
              <a:t>This Research Is Designed For:</a:t>
            </a:r>
            <a:endParaRPr lang="en-CA" dirty="0"/>
          </a:p>
        </p:txBody>
      </p:sp>
      <p:sp>
        <p:nvSpPr>
          <p:cNvPr id="21" name="Text Placeholder 20"/>
          <p:cNvSpPr>
            <a:spLocks noGrp="1"/>
          </p:cNvSpPr>
          <p:nvPr>
            <p:ph type="body" sz="quarter" idx="22"/>
          </p:nvPr>
        </p:nvSpPr>
        <p:spPr>
          <a:xfrm>
            <a:off x="4664075" y="2103120"/>
            <a:ext cx="4159250" cy="365760"/>
          </a:xfrm>
        </p:spPr>
        <p:txBody>
          <a:bodyPr/>
          <a:lstStyle/>
          <a:p>
            <a:r>
              <a:rPr lang="en-CA" dirty="0" smtClean="0"/>
              <a:t>This Research Will Help You:</a:t>
            </a:r>
            <a:endParaRPr lang="en-CA" dirty="0"/>
          </a:p>
        </p:txBody>
      </p:sp>
      <p:sp>
        <p:nvSpPr>
          <p:cNvPr id="22" name="Text Placeholder 21"/>
          <p:cNvSpPr>
            <a:spLocks noGrp="1"/>
          </p:cNvSpPr>
          <p:nvPr>
            <p:ph type="body" sz="quarter" idx="23"/>
          </p:nvPr>
        </p:nvSpPr>
        <p:spPr>
          <a:xfrm>
            <a:off x="4664075" y="2560004"/>
            <a:ext cx="3884296" cy="2376264"/>
          </a:xfrm>
        </p:spPr>
        <p:txBody>
          <a:bodyPr/>
          <a:lstStyle/>
          <a:p>
            <a:pPr>
              <a:lnSpc>
                <a:spcPct val="100000"/>
              </a:lnSpc>
              <a:spcBef>
                <a:spcPts val="1200"/>
              </a:spcBef>
            </a:pPr>
            <a:r>
              <a:rPr lang="en-CA" sz="1400" dirty="0" smtClean="0"/>
              <a:t>Understand what’s new in the RMS market.</a:t>
            </a:r>
          </a:p>
          <a:p>
            <a:pPr>
              <a:lnSpc>
                <a:spcPct val="100000"/>
              </a:lnSpc>
              <a:spcBef>
                <a:spcPts val="1200"/>
              </a:spcBef>
            </a:pPr>
            <a:r>
              <a:rPr lang="en-CA" sz="1400" dirty="0" smtClean="0"/>
              <a:t>Evaluate RMS vendors and products for your enterprise needs.</a:t>
            </a:r>
          </a:p>
          <a:p>
            <a:pPr>
              <a:lnSpc>
                <a:spcPct val="100000"/>
              </a:lnSpc>
              <a:spcBef>
                <a:spcPts val="1200"/>
              </a:spcBef>
            </a:pPr>
            <a:r>
              <a:rPr lang="en-CA" sz="1400" dirty="0" smtClean="0"/>
              <a:t>Determine which products are most appropriate for particular use cases and scenarios.</a:t>
            </a:r>
          </a:p>
        </p:txBody>
      </p:sp>
      <p:cxnSp>
        <p:nvCxnSpPr>
          <p:cNvPr id="8" name="Straight Connector 7"/>
          <p:cNvCxnSpPr/>
          <p:nvPr/>
        </p:nvCxnSpPr>
        <p:spPr>
          <a:xfrm>
            <a:off x="4389120" y="2240282"/>
            <a:ext cx="1" cy="3017517"/>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0" y="6422955"/>
            <a:ext cx="9144000" cy="437555"/>
            <a:chOff x="0" y="6422955"/>
            <a:chExt cx="9144000" cy="437555"/>
          </a:xfrm>
        </p:grpSpPr>
        <p:pic>
          <p:nvPicPr>
            <p:cNvPr id="10" name="Picture 3">
              <a:hlinkClick r:id="rId3"/>
            </p:cNvPr>
            <p:cNvPicPr>
              <a:picLocks noChangeAspect="1" noChangeArrowheads="1"/>
            </p:cNvPicPr>
            <p:nvPr/>
          </p:nvPicPr>
          <p:blipFill>
            <a:blip r:embed="rId4" cstate="print"/>
            <a:srcRect/>
            <a:stretch>
              <a:fillRect/>
            </a:stretch>
          </p:blipFill>
          <p:spPr bwMode="auto">
            <a:xfrm>
              <a:off x="0" y="6422955"/>
              <a:ext cx="9144000" cy="437555"/>
            </a:xfrm>
            <a:prstGeom prst="rect">
              <a:avLst/>
            </a:prstGeom>
            <a:noFill/>
            <a:ln w="9525">
              <a:noFill/>
              <a:miter lim="800000"/>
              <a:headEnd/>
              <a:tailEnd/>
            </a:ln>
          </p:spPr>
        </p:pic>
        <p:pic>
          <p:nvPicPr>
            <p:cNvPr id="11" name="Picture 10" descr="itrg-logo.png"/>
            <p:cNvPicPr>
              <a:picLocks noChangeAspect="1"/>
            </p:cNvPicPr>
            <p:nvPr/>
          </p:nvPicPr>
          <p:blipFill>
            <a:blip r:embed="rId5"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10026723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93773" name="think-cell Slide" r:id="rId13" imgW="360" imgH="360" progId="TCLayout.ActiveDocument.1">
                  <p:embed/>
                </p:oleObj>
              </mc:Choice>
              <mc:Fallback>
                <p:oleObj name="think-cell Slide" r:id="rId13" imgW="360" imgH="360" progId="TCLayout.ActiveDocument.1">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ounded Rectangle 6"/>
          <p:cNvSpPr/>
          <p:nvPr>
            <p:custDataLst>
              <p:tags r:id="rId3"/>
            </p:custDataLst>
          </p:nvPr>
        </p:nvSpPr>
        <p:spPr>
          <a:xfrm rot="10800000">
            <a:off x="320040" y="4937760"/>
            <a:ext cx="416052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algn="l"/>
            <a:endParaRPr lang="en-CA" b="1" i="1" dirty="0">
              <a:solidFill>
                <a:schemeClr val="tx1"/>
              </a:solidFill>
            </a:endParaRPr>
          </a:p>
        </p:txBody>
      </p:sp>
      <p:sp>
        <p:nvSpPr>
          <p:cNvPr id="8" name="Rounded Rectangle 7"/>
          <p:cNvSpPr/>
          <p:nvPr>
            <p:custDataLst>
              <p:tags r:id="rId4"/>
            </p:custDataLst>
          </p:nvPr>
        </p:nvSpPr>
        <p:spPr>
          <a:xfrm rot="10800000">
            <a:off x="4663440" y="4937759"/>
            <a:ext cx="416052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algn="l"/>
            <a:endParaRPr lang="en-CA" b="1" i="1" dirty="0">
              <a:solidFill>
                <a:schemeClr val="tx1"/>
              </a:solidFill>
            </a:endParaRPr>
          </a:p>
        </p:txBody>
      </p:sp>
      <p:sp>
        <p:nvSpPr>
          <p:cNvPr id="2" name="Title 1"/>
          <p:cNvSpPr>
            <a:spLocks noGrp="1"/>
          </p:cNvSpPr>
          <p:nvPr>
            <p:ph type="title"/>
            <p:custDataLst>
              <p:tags r:id="rId5"/>
            </p:custDataLst>
          </p:nvPr>
        </p:nvSpPr>
        <p:spPr/>
        <p:txBody>
          <a:bodyPr/>
          <a:lstStyle/>
          <a:p>
            <a:r>
              <a:rPr lang="en-US" dirty="0" smtClean="0"/>
              <a:t>Market Overview</a:t>
            </a:r>
            <a:endParaRPr lang="en-US" dirty="0"/>
          </a:p>
        </p:txBody>
      </p:sp>
      <p:sp>
        <p:nvSpPr>
          <p:cNvPr id="4" name="Rectangle 3"/>
          <p:cNvSpPr/>
          <p:nvPr>
            <p:custDataLst>
              <p:tags r:id="rId6"/>
            </p:custDataLst>
          </p:nvPr>
        </p:nvSpPr>
        <p:spPr>
          <a:xfrm>
            <a:off x="320675" y="1554480"/>
            <a:ext cx="4159250" cy="3693319"/>
          </a:xfrm>
          <a:prstGeom prst="rect">
            <a:avLst/>
          </a:prstGeom>
        </p:spPr>
        <p:txBody>
          <a:bodyPr wrap="square">
            <a:spAutoFit/>
          </a:bodyPr>
          <a:lstStyle/>
          <a:p>
            <a:pPr marL="169863" indent="-169863" algn="l">
              <a:spcBef>
                <a:spcPts val="1200"/>
              </a:spcBef>
              <a:buFont typeface="Arial" pitchFamily="34" charset="0"/>
              <a:buChar char="•"/>
            </a:pPr>
            <a:r>
              <a:rPr lang="en-US" sz="1200" dirty="0"/>
              <a:t>The first analytics-driven pricing and marketing strategies date back to the 1970s when airlines began monitoring seat sales and adjusting their pricing to eliminate as many empty seats on a flight as possible in a practice termed “yield management</a:t>
            </a:r>
            <a:r>
              <a:rPr lang="en-US" sz="1200" dirty="0" smtClean="0"/>
              <a:t>.”</a:t>
            </a:r>
            <a:endParaRPr lang="en-US" sz="1200" dirty="0"/>
          </a:p>
          <a:p>
            <a:pPr marL="169863" indent="-169863" algn="l">
              <a:spcBef>
                <a:spcPts val="1200"/>
              </a:spcBef>
              <a:buFont typeface="Arial" pitchFamily="34" charset="0"/>
              <a:buChar char="•"/>
            </a:pPr>
            <a:r>
              <a:rPr lang="en-US" sz="1200" dirty="0"/>
              <a:t>The principles behind yield management – </a:t>
            </a:r>
            <a:r>
              <a:rPr lang="en-US" sz="1200" dirty="0" smtClean="0"/>
              <a:t>overbooking, </a:t>
            </a:r>
            <a:r>
              <a:rPr lang="en-US" sz="1200" dirty="0"/>
              <a:t>rate flexibility, and forecasting – showed </a:t>
            </a:r>
            <a:r>
              <a:rPr lang="en-US" sz="1200" dirty="0" smtClean="0"/>
              <a:t>great </a:t>
            </a:r>
            <a:r>
              <a:rPr lang="en-US" sz="1200" dirty="0"/>
              <a:t>potential for the hotel industry as well, leading to the Marriott International adopting the practice of modern revenue management </a:t>
            </a:r>
            <a:r>
              <a:rPr lang="en-US" sz="1200" dirty="0" smtClean="0"/>
              <a:t>in </a:t>
            </a:r>
            <a:r>
              <a:rPr lang="en-US" sz="1200" dirty="0"/>
              <a:t>the early </a:t>
            </a:r>
            <a:r>
              <a:rPr lang="en-US" sz="1200" dirty="0" smtClean="0"/>
              <a:t>1990s.</a:t>
            </a:r>
            <a:endParaRPr lang="en-US" sz="1200" dirty="0"/>
          </a:p>
          <a:p>
            <a:pPr marL="169863" indent="-169863" algn="l">
              <a:spcBef>
                <a:spcPts val="1200"/>
              </a:spcBef>
              <a:buFont typeface="Arial" pitchFamily="34" charset="0"/>
              <a:buChar char="•"/>
            </a:pPr>
            <a:r>
              <a:rPr lang="en-US" sz="1200" dirty="0"/>
              <a:t>As the sophistication of analytics tools grew, additional elements such as group bookings, non-room revenue, and competitive market analysis were integrated into commercial revenue management </a:t>
            </a:r>
            <a:r>
              <a:rPr lang="en-US" sz="1200" dirty="0" smtClean="0"/>
              <a:t>solutions.</a:t>
            </a:r>
          </a:p>
          <a:p>
            <a:pPr marL="169863" indent="-169863" algn="l">
              <a:spcBef>
                <a:spcPts val="1200"/>
              </a:spcBef>
              <a:buFont typeface="Arial" pitchFamily="34" charset="0"/>
              <a:buChar char="•"/>
            </a:pPr>
            <a:r>
              <a:rPr lang="en-US" sz="1200" dirty="0" smtClean="0"/>
              <a:t>Based on our 2015 vendor research and interviews, it is estimated that </a:t>
            </a:r>
            <a:r>
              <a:rPr lang="en-US" sz="1200" dirty="0"/>
              <a:t>f</a:t>
            </a:r>
            <a:r>
              <a:rPr lang="en-US" sz="1200" dirty="0" smtClean="0"/>
              <a:t>ewer </a:t>
            </a:r>
            <a:r>
              <a:rPr lang="en-US" sz="1200" dirty="0"/>
              <a:t>than 10% </a:t>
            </a:r>
            <a:r>
              <a:rPr lang="en-US" sz="1200" dirty="0" smtClean="0"/>
              <a:t>of hotels are </a:t>
            </a:r>
            <a:r>
              <a:rPr lang="en-US" sz="1200" dirty="0"/>
              <a:t>using </a:t>
            </a:r>
            <a:r>
              <a:rPr lang="en-US" sz="1200" dirty="0" smtClean="0"/>
              <a:t>a RMS.</a:t>
            </a:r>
            <a:endParaRPr lang="en-US" sz="1200" dirty="0"/>
          </a:p>
        </p:txBody>
      </p:sp>
      <p:sp>
        <p:nvSpPr>
          <p:cNvPr id="5" name="Rectangle 4"/>
          <p:cNvSpPr/>
          <p:nvPr>
            <p:custDataLst>
              <p:tags r:id="rId7"/>
            </p:custDataLst>
          </p:nvPr>
        </p:nvSpPr>
        <p:spPr>
          <a:xfrm>
            <a:off x="4664075" y="1552218"/>
            <a:ext cx="4159250" cy="3724096"/>
          </a:xfrm>
          <a:prstGeom prst="rect">
            <a:avLst/>
          </a:prstGeom>
        </p:spPr>
        <p:txBody>
          <a:bodyPr wrap="square">
            <a:spAutoFit/>
          </a:bodyPr>
          <a:lstStyle/>
          <a:p>
            <a:pPr marL="169863" indent="-169863" algn="l">
              <a:spcBef>
                <a:spcPts val="1200"/>
              </a:spcBef>
              <a:buFont typeface="Arial" pitchFamily="34" charset="0"/>
              <a:buChar char="•"/>
            </a:pPr>
            <a:r>
              <a:rPr lang="en-US" sz="1200" dirty="0" smtClean="0"/>
              <a:t>The buzz word in the analytics space today is big data, which will certainly have an impact on revenue management practices. Look for unstructured data sources such as weather patterns, social media, and special events to become integrated components of optimization algorithms. </a:t>
            </a:r>
            <a:endParaRPr lang="en-US" sz="1200" dirty="0"/>
          </a:p>
          <a:p>
            <a:pPr marL="169863" indent="-169863" algn="l">
              <a:spcBef>
                <a:spcPts val="1200"/>
              </a:spcBef>
              <a:buFont typeface="Arial" pitchFamily="34" charset="0"/>
              <a:buChar char="•"/>
            </a:pPr>
            <a:r>
              <a:rPr lang="en-US" sz="1200" dirty="0" smtClean="0"/>
              <a:t>While automation is often a goal of RMS deployment, don’t expect the role of the revenue manager to </a:t>
            </a:r>
            <a:r>
              <a:rPr lang="en-US" sz="1200" dirty="0"/>
              <a:t>diminish – expect </a:t>
            </a:r>
            <a:r>
              <a:rPr lang="en-US" sz="1200" dirty="0" smtClean="0"/>
              <a:t>it to increase. The wealth of information and recommendations coming out of the system provides the revenue management team with a more informed, but also more complex, perspective on which to make their decisions.</a:t>
            </a:r>
            <a:endParaRPr lang="en-US" sz="1200" dirty="0"/>
          </a:p>
          <a:p>
            <a:pPr marL="169863" indent="-169863" algn="l">
              <a:spcBef>
                <a:spcPts val="1200"/>
              </a:spcBef>
              <a:buFont typeface="Arial" pitchFamily="34" charset="0"/>
              <a:buChar char="•"/>
            </a:pPr>
            <a:r>
              <a:rPr lang="en-US" sz="1200" dirty="0" smtClean="0"/>
              <a:t>As integration with PMS, among other systems, is so crucial, expect pure-play RMS vendors to seek tight </a:t>
            </a:r>
            <a:r>
              <a:rPr lang="en-US" sz="1200" dirty="0"/>
              <a:t>partnerships – perhaps </a:t>
            </a:r>
            <a:r>
              <a:rPr lang="en-US" sz="1200" dirty="0" smtClean="0"/>
              <a:t>even to the point of </a:t>
            </a:r>
            <a:r>
              <a:rPr lang="en-US" sz="1200" dirty="0"/>
              <a:t>acquisition – with </a:t>
            </a:r>
            <a:r>
              <a:rPr lang="en-US" sz="1200" dirty="0" smtClean="0"/>
              <a:t>major PMS vendors, who themselves may be looking to add an RMS vendor to their portfolio.</a:t>
            </a:r>
          </a:p>
        </p:txBody>
      </p:sp>
      <p:sp>
        <p:nvSpPr>
          <p:cNvPr id="16" name="Rounded Rectangle 15"/>
          <p:cNvSpPr/>
          <p:nvPr>
            <p:custDataLst>
              <p:tags r:id="rId8"/>
            </p:custDataLst>
          </p:nvPr>
        </p:nvSpPr>
        <p:spPr>
          <a:xfrm>
            <a:off x="320675" y="1189038"/>
            <a:ext cx="415925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b="1" i="1" dirty="0" smtClean="0">
                <a:solidFill>
                  <a:srgbClr val="333333"/>
                </a:solidFill>
              </a:rPr>
              <a:t>How it got here</a:t>
            </a:r>
            <a:endParaRPr lang="en-CA" b="1" i="1" dirty="0">
              <a:solidFill>
                <a:srgbClr val="333333"/>
              </a:solidFill>
            </a:endParaRPr>
          </a:p>
        </p:txBody>
      </p:sp>
      <p:sp>
        <p:nvSpPr>
          <p:cNvPr id="17" name="Rounded Rectangle 16"/>
          <p:cNvSpPr/>
          <p:nvPr>
            <p:custDataLst>
              <p:tags r:id="rId9"/>
            </p:custDataLst>
          </p:nvPr>
        </p:nvSpPr>
        <p:spPr>
          <a:xfrm>
            <a:off x="4664075" y="1189038"/>
            <a:ext cx="4159250" cy="371475"/>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b="1" i="1" dirty="0" smtClean="0">
                <a:solidFill>
                  <a:srgbClr val="333333"/>
                </a:solidFill>
              </a:rPr>
              <a:t>Where it’s going</a:t>
            </a:r>
            <a:endParaRPr lang="en-CA" b="1" i="1" dirty="0">
              <a:solidFill>
                <a:srgbClr val="333333"/>
              </a:solidFill>
            </a:endParaRPr>
          </a:p>
        </p:txBody>
      </p:sp>
      <p:grpSp>
        <p:nvGrpSpPr>
          <p:cNvPr id="9" name="Group 135"/>
          <p:cNvGrpSpPr/>
          <p:nvPr>
            <p:custDataLst>
              <p:tags r:id="rId10"/>
            </p:custDataLst>
          </p:nvPr>
        </p:nvGrpSpPr>
        <p:grpSpPr>
          <a:xfrm>
            <a:off x="251520" y="5445224"/>
            <a:ext cx="8625780" cy="838201"/>
            <a:chOff x="328291" y="4509120"/>
            <a:chExt cx="8491858" cy="838201"/>
          </a:xfrm>
        </p:grpSpPr>
        <p:sp>
          <p:nvSpPr>
            <p:cNvPr id="10" name="Rounded Rectangle 9"/>
            <p:cNvSpPr/>
            <p:nvPr/>
          </p:nvSpPr>
          <p:spPr>
            <a:xfrm>
              <a:off x="328613" y="4509120"/>
              <a:ext cx="8491536" cy="838201"/>
            </a:xfrm>
            <a:prstGeom prst="roundRect">
              <a:avLst>
                <a:gd name="adj" fmla="val 6990"/>
              </a:avLst>
            </a:prstGeom>
            <a:solidFill>
              <a:srgbClr val="F1F2E0"/>
            </a:solidFill>
            <a:ln w="12700">
              <a:solidFill>
                <a:srgbClr val="D3D3B9"/>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57300" algn="l"/>
              <a:r>
                <a:rPr lang="en-CA" sz="1200" dirty="0" smtClean="0">
                  <a:solidFill>
                    <a:schemeClr val="tx1"/>
                  </a:solidFill>
                </a:rPr>
                <a:t>As the market evolves, capabilities that were once cutting edge become default and new functionality becomes differentiating. Customer segmentation and rate fencing have become Table Stakes capabilities and should no longer be used to differentiate solutions. Instead focus on seamless integration with other systems to build a guest profitability view in order to get the best fit for your requirements.</a:t>
              </a:r>
            </a:p>
          </p:txBody>
        </p:sp>
        <p:pic>
          <p:nvPicPr>
            <p:cNvPr id="11" name="Picture 10" descr="insight.png"/>
            <p:cNvPicPr>
              <a:picLocks noChangeAspect="1"/>
            </p:cNvPicPr>
            <p:nvPr/>
          </p:nvPicPr>
          <p:blipFill>
            <a:blip r:embed="rId15" cstate="print"/>
            <a:stretch>
              <a:fillRect/>
            </a:stretch>
          </p:blipFill>
          <p:spPr>
            <a:xfrm>
              <a:off x="328291" y="4509120"/>
              <a:ext cx="1000207" cy="838201"/>
            </a:xfrm>
            <a:prstGeom prst="rect">
              <a:avLst/>
            </a:prstGeom>
          </p:spPr>
        </p:pic>
      </p:grpSp>
      <p:grpSp>
        <p:nvGrpSpPr>
          <p:cNvPr id="13" name="Group 12"/>
          <p:cNvGrpSpPr/>
          <p:nvPr/>
        </p:nvGrpSpPr>
        <p:grpSpPr>
          <a:xfrm>
            <a:off x="0" y="6422955"/>
            <a:ext cx="9144000" cy="437555"/>
            <a:chOff x="0" y="6422955"/>
            <a:chExt cx="9144000" cy="437555"/>
          </a:xfrm>
        </p:grpSpPr>
        <p:pic>
          <p:nvPicPr>
            <p:cNvPr id="14" name="Picture 3">
              <a:hlinkClick r:id="rId16"/>
            </p:cNvPr>
            <p:cNvPicPr>
              <a:picLocks noChangeAspect="1" noChangeArrowheads="1"/>
            </p:cNvPicPr>
            <p:nvPr/>
          </p:nvPicPr>
          <p:blipFill>
            <a:blip r:embed="rId17" cstate="print"/>
            <a:srcRect/>
            <a:stretch>
              <a:fillRect/>
            </a:stretch>
          </p:blipFill>
          <p:spPr bwMode="auto">
            <a:xfrm>
              <a:off x="0" y="6422955"/>
              <a:ext cx="9144000" cy="437555"/>
            </a:xfrm>
            <a:prstGeom prst="rect">
              <a:avLst/>
            </a:prstGeom>
            <a:noFill/>
            <a:ln w="9525">
              <a:noFill/>
              <a:miter lim="800000"/>
              <a:headEnd/>
              <a:tailEnd/>
            </a:ln>
          </p:spPr>
        </p:pic>
        <p:pic>
          <p:nvPicPr>
            <p:cNvPr id="15" name="Picture 14" descr="itrg-logo.png"/>
            <p:cNvPicPr>
              <a:picLocks noChangeAspect="1"/>
            </p:cNvPicPr>
            <p:nvPr/>
          </p:nvPicPr>
          <p:blipFill>
            <a:blip r:embed="rId18"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7867867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94804"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3" name="Title 12"/>
          <p:cNvSpPr>
            <a:spLocks noGrp="1"/>
          </p:cNvSpPr>
          <p:nvPr>
            <p:ph type="title"/>
          </p:nvPr>
        </p:nvSpPr>
        <p:spPr/>
        <p:txBody>
          <a:bodyPr/>
          <a:lstStyle/>
          <a:p>
            <a:pPr lvl="0"/>
            <a:r>
              <a:rPr lang="en-US" dirty="0" smtClean="0"/>
              <a:t>RMS vendor selection / knock-out criteria: market share, mind share, and platform coverage</a:t>
            </a:r>
            <a:endParaRPr lang="en-US" dirty="0"/>
          </a:p>
        </p:txBody>
      </p:sp>
      <p:grpSp>
        <p:nvGrpSpPr>
          <p:cNvPr id="15" name="Group 33"/>
          <p:cNvGrpSpPr/>
          <p:nvPr/>
        </p:nvGrpSpPr>
        <p:grpSpPr>
          <a:xfrm>
            <a:off x="320675" y="2624615"/>
            <a:ext cx="8502650" cy="3821906"/>
            <a:chOff x="5543549" y="2722423"/>
            <a:chExt cx="3295651" cy="3756567"/>
          </a:xfrm>
        </p:grpSpPr>
        <p:sp>
          <p:nvSpPr>
            <p:cNvPr id="18" name="Rectangle 17"/>
            <p:cNvSpPr/>
            <p:nvPr/>
          </p:nvSpPr>
          <p:spPr>
            <a:xfrm>
              <a:off x="5543549" y="2980556"/>
              <a:ext cx="3295651" cy="3498434"/>
            </a:xfrm>
            <a:prstGeom prst="rect">
              <a:avLst/>
            </a:prstGeom>
            <a:solidFill>
              <a:schemeClr val="bg1"/>
            </a:solidFill>
            <a:ln w="12700">
              <a:solidFill>
                <a:schemeClr val="accent3"/>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33363" indent="-233363" algn="l">
                <a:spcBef>
                  <a:spcPts val="1200"/>
                </a:spcBef>
                <a:spcAft>
                  <a:spcPts val="0"/>
                </a:spcAft>
                <a:buFont typeface="Arial" pitchFamily="34" charset="0"/>
                <a:buChar char="•"/>
                <a:defRPr/>
              </a:pPr>
              <a:r>
                <a:rPr lang="en-US" sz="1200" b="1" dirty="0">
                  <a:solidFill>
                    <a:schemeClr val="tx1"/>
                  </a:solidFill>
                </a:rPr>
                <a:t>Amadeus: </a:t>
              </a:r>
              <a:r>
                <a:rPr lang="en-US" sz="1200" dirty="0">
                  <a:solidFill>
                    <a:schemeClr val="tx1"/>
                  </a:solidFill>
                </a:rPr>
                <a:t>Amadeus began in the European aviation business in the late 1980s, but has since expanded into the hotel business. </a:t>
              </a:r>
              <a:r>
                <a:rPr lang="en-US" sz="1200" dirty="0" smtClean="0">
                  <a:solidFill>
                    <a:schemeClr val="tx1"/>
                  </a:solidFill>
                </a:rPr>
                <a:t>Amadeus </a:t>
              </a:r>
              <a:r>
                <a:rPr lang="en-US" sz="1200" dirty="0">
                  <a:solidFill>
                    <a:schemeClr val="tx1"/>
                  </a:solidFill>
                </a:rPr>
                <a:t>Revenue Management is part of the hospitality suite that includes Hotel Platform, LinkHotel, and Hotel Distribution.</a:t>
              </a:r>
            </a:p>
            <a:p>
              <a:pPr marL="233363" indent="-233363" algn="l">
                <a:spcBef>
                  <a:spcPts val="1200"/>
                </a:spcBef>
                <a:spcAft>
                  <a:spcPts val="0"/>
                </a:spcAft>
                <a:buFont typeface="Arial" pitchFamily="34" charset="0"/>
                <a:buChar char="•"/>
                <a:defRPr/>
              </a:pPr>
              <a:r>
                <a:rPr lang="en-US" sz="1200" b="1" dirty="0" smtClean="0">
                  <a:solidFill>
                    <a:schemeClr val="tx1"/>
                  </a:solidFill>
                </a:rPr>
                <a:t>Duetto</a:t>
              </a:r>
              <a:r>
                <a:rPr lang="en-US" sz="1200" b="1" dirty="0">
                  <a:solidFill>
                    <a:schemeClr val="tx1"/>
                  </a:solidFill>
                </a:rPr>
                <a:t>: </a:t>
              </a:r>
              <a:r>
                <a:rPr lang="en-US" sz="1200" dirty="0">
                  <a:solidFill>
                    <a:schemeClr val="tx1"/>
                  </a:solidFill>
                </a:rPr>
                <a:t>While Duetto </a:t>
              </a:r>
              <a:r>
                <a:rPr lang="en-US" sz="1200" dirty="0" smtClean="0">
                  <a:solidFill>
                    <a:schemeClr val="tx1"/>
                  </a:solidFill>
                </a:rPr>
                <a:t>is a </a:t>
              </a:r>
              <a:r>
                <a:rPr lang="en-US" sz="1200" dirty="0">
                  <a:solidFill>
                    <a:schemeClr val="tx1"/>
                  </a:solidFill>
                </a:rPr>
                <a:t>newcomer to the revenue management market, the company has substantial VC support along with executive and board level industry experience and takes a customer-centric approach to demand and rate optimization.</a:t>
              </a:r>
            </a:p>
            <a:p>
              <a:pPr marL="233363" indent="-233363" algn="l">
                <a:spcBef>
                  <a:spcPts val="1200"/>
                </a:spcBef>
                <a:spcAft>
                  <a:spcPts val="0"/>
                </a:spcAft>
                <a:buFont typeface="Arial" pitchFamily="34" charset="0"/>
                <a:buChar char="•"/>
                <a:defRPr/>
              </a:pPr>
              <a:r>
                <a:rPr lang="en-US" sz="1200" b="1" dirty="0" smtClean="0">
                  <a:solidFill>
                    <a:schemeClr val="tx1"/>
                  </a:solidFill>
                </a:rPr>
                <a:t>IDeaS</a:t>
              </a:r>
              <a:r>
                <a:rPr lang="en-US" sz="1200" b="1" dirty="0">
                  <a:solidFill>
                    <a:schemeClr val="tx1"/>
                  </a:solidFill>
                </a:rPr>
                <a:t>: </a:t>
              </a:r>
              <a:r>
                <a:rPr lang="en-US" sz="1200" dirty="0">
                  <a:solidFill>
                    <a:schemeClr val="tx1"/>
                  </a:solidFill>
                </a:rPr>
                <a:t>IDeaS entered the revenue management market in 1989. In 2008, the company was acquired by SAS, a leading player in </a:t>
              </a:r>
              <a:r>
                <a:rPr lang="en-US" sz="1200" dirty="0" smtClean="0">
                  <a:solidFill>
                    <a:schemeClr val="tx1"/>
                  </a:solidFill>
                </a:rPr>
                <a:t>big data analytics &amp; business intelligence to predict </a:t>
              </a:r>
              <a:r>
                <a:rPr lang="en-US" sz="1200" dirty="0">
                  <a:solidFill>
                    <a:schemeClr val="tx1"/>
                  </a:solidFill>
                </a:rPr>
                <a:t>future </a:t>
              </a:r>
              <a:r>
                <a:rPr lang="en-US" sz="1200" dirty="0" smtClean="0">
                  <a:solidFill>
                    <a:schemeClr val="tx1"/>
                  </a:solidFill>
                </a:rPr>
                <a:t>outcomes. IDeaS Revenue Management Solutions, powered by SAS technology, helps hotels &amp; casinos make decisions efficiently and effectively and  has a solid history and global client base.</a:t>
              </a:r>
            </a:p>
            <a:p>
              <a:pPr marL="233363" indent="-233363" algn="l">
                <a:spcBef>
                  <a:spcPts val="1200"/>
                </a:spcBef>
                <a:spcAft>
                  <a:spcPts val="0"/>
                </a:spcAft>
                <a:buFont typeface="Arial" pitchFamily="34" charset="0"/>
                <a:buChar char="•"/>
                <a:defRPr/>
              </a:pPr>
              <a:r>
                <a:rPr lang="en-US" sz="1200" b="1" dirty="0">
                  <a:solidFill>
                    <a:schemeClr val="tx1"/>
                  </a:solidFill>
                </a:rPr>
                <a:t>Infor: </a:t>
              </a:r>
              <a:r>
                <a:rPr lang="en-US" sz="1200" dirty="0" smtClean="0">
                  <a:solidFill>
                    <a:schemeClr val="tx1"/>
                  </a:solidFill>
                </a:rPr>
                <a:t>Infor is a solution provider that specializes in enterprise software such as ERP, CRM, backup (BU), and supply chain management, and has a dedicated hospitality business unit with over 20,000 customers worldwide. EzRMS was a significant player in the revenue and yield management solution space, and since the acquisition of EzRMS, Infor has tripled revenue.</a:t>
              </a:r>
              <a:endParaRPr lang="en-US" sz="1200" dirty="0">
                <a:solidFill>
                  <a:schemeClr val="tx1"/>
                </a:solidFill>
              </a:endParaRPr>
            </a:p>
            <a:p>
              <a:pPr marL="233363" indent="-233363" algn="l">
                <a:spcBef>
                  <a:spcPts val="1200"/>
                </a:spcBef>
                <a:spcAft>
                  <a:spcPts val="0"/>
                </a:spcAft>
                <a:buFont typeface="Arial" pitchFamily="34" charset="0"/>
                <a:buChar char="•"/>
              </a:pPr>
              <a:r>
                <a:rPr lang="en-US" sz="1200" b="1" dirty="0" smtClean="0">
                  <a:solidFill>
                    <a:schemeClr val="tx1"/>
                  </a:solidFill>
                </a:rPr>
                <a:t>JDA:</a:t>
              </a:r>
              <a:r>
                <a:rPr lang="en-US" sz="1200" dirty="0" smtClean="0">
                  <a:solidFill>
                    <a:schemeClr val="tx1"/>
                  </a:solidFill>
                </a:rPr>
                <a:t> A supply-chain organization, JDA applies the same perishable inventory theories to the hospitality space.</a:t>
              </a:r>
            </a:p>
          </p:txBody>
        </p:sp>
        <p:sp>
          <p:nvSpPr>
            <p:cNvPr id="19" name="Round Same Side Corner Rectangle 18"/>
            <p:cNvSpPr/>
            <p:nvPr/>
          </p:nvSpPr>
          <p:spPr>
            <a:xfrm>
              <a:off x="5543549" y="2722423"/>
              <a:ext cx="3295650" cy="258132"/>
            </a:xfrm>
            <a:prstGeom prst="round2SameRect">
              <a:avLst>
                <a:gd name="adj1" fmla="val 10667"/>
                <a:gd name="adj2" fmla="val 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smtClean="0">
                  <a:solidFill>
                    <a:srgbClr val="FFFFFF"/>
                  </a:solidFill>
                </a:rPr>
                <a:t>Included in this Vendor Landscape:</a:t>
              </a:r>
              <a:endParaRPr lang="en-CA" sz="1400" b="1" dirty="0">
                <a:solidFill>
                  <a:srgbClr val="FFFFFF"/>
                </a:solidFill>
              </a:endParaRPr>
            </a:p>
          </p:txBody>
        </p:sp>
      </p:grpSp>
      <p:sp>
        <p:nvSpPr>
          <p:cNvPr id="20" name="Text Placeholder 2"/>
          <p:cNvSpPr>
            <a:spLocks noGrp="1"/>
          </p:cNvSpPr>
          <p:nvPr>
            <p:ph type="body" sz="quarter" idx="4294967295"/>
          </p:nvPr>
        </p:nvSpPr>
        <p:spPr>
          <a:xfrm>
            <a:off x="320675" y="1189038"/>
            <a:ext cx="8502650" cy="1371282"/>
          </a:xfrm>
          <a:prstGeom prst="rect">
            <a:avLst/>
          </a:prstGeom>
        </p:spPr>
        <p:txBody>
          <a:bodyPr>
            <a:noAutofit/>
          </a:bodyPr>
          <a:lstStyle/>
          <a:p>
            <a:pPr marL="182563" indent="-182563">
              <a:spcBef>
                <a:spcPts val="600"/>
              </a:spcBef>
            </a:pPr>
            <a:r>
              <a:rPr lang="en-CA" dirty="0"/>
              <a:t>Hotel rooms are a perishable commodity in an extremely competitive market rife with promotions, OTAs, and indirect revenues; therefore, hoteliers understand that maximizing the </a:t>
            </a:r>
            <a:r>
              <a:rPr lang="en-CA" dirty="0" smtClean="0"/>
              <a:t>value </a:t>
            </a:r>
            <a:r>
              <a:rPr lang="en-CA" dirty="0"/>
              <a:t>of every room is crucial to their continued success</a:t>
            </a:r>
            <a:r>
              <a:rPr lang="en-CA" dirty="0" smtClean="0"/>
              <a:t>.</a:t>
            </a:r>
          </a:p>
          <a:p>
            <a:pPr marL="182563" indent="-182563">
              <a:spcBef>
                <a:spcPts val="600"/>
              </a:spcBef>
            </a:pPr>
            <a:r>
              <a:rPr lang="en-US" dirty="0" smtClean="0"/>
              <a:t>Whether focused on increasing RevPAR or ADR, doing it through LoS or BAR, hotels (regardless of size) looking to optimize their profits can benefit immensely from a well implemented &amp; managed revenue management system.  </a:t>
            </a:r>
          </a:p>
          <a:p>
            <a:pPr marL="182563" indent="-182563">
              <a:spcBef>
                <a:spcPts val="600"/>
              </a:spcBef>
              <a:buFont typeface="Arial" pitchFamily="34" charset="0"/>
              <a:buChar char="•"/>
            </a:pPr>
            <a:r>
              <a:rPr lang="en-US" dirty="0" smtClean="0"/>
              <a:t>For this Vendor Landscape, Info-Tech focused on those vendors that offer broad capabilities across multiple platforms and that have a strong market presence and/or reputational presence among mid- and large-sized hotel enterprises.</a:t>
            </a:r>
          </a:p>
        </p:txBody>
      </p:sp>
      <p:grpSp>
        <p:nvGrpSpPr>
          <p:cNvPr id="8" name="Group 7"/>
          <p:cNvGrpSpPr/>
          <p:nvPr/>
        </p:nvGrpSpPr>
        <p:grpSpPr>
          <a:xfrm>
            <a:off x="0" y="6422955"/>
            <a:ext cx="9144000" cy="437555"/>
            <a:chOff x="0" y="6422955"/>
            <a:chExt cx="9144000" cy="437555"/>
          </a:xfrm>
        </p:grpSpPr>
        <p:pic>
          <p:nvPicPr>
            <p:cNvPr id="9" name="Picture 3">
              <a:hlinkClick r:id="rId7"/>
            </p:cNvPr>
            <p:cNvPicPr>
              <a:picLocks noChangeAspect="1" noChangeArrowheads="1"/>
            </p:cNvPicPr>
            <p:nvPr/>
          </p:nvPicPr>
          <p:blipFill>
            <a:blip r:embed="rId8" cstate="print"/>
            <a:srcRect/>
            <a:stretch>
              <a:fillRect/>
            </a:stretch>
          </p:blipFill>
          <p:spPr bwMode="auto">
            <a:xfrm>
              <a:off x="0" y="6422955"/>
              <a:ext cx="9144000" cy="437555"/>
            </a:xfrm>
            <a:prstGeom prst="rect">
              <a:avLst/>
            </a:prstGeom>
            <a:noFill/>
            <a:ln w="9525">
              <a:noFill/>
              <a:miter lim="800000"/>
              <a:headEnd/>
              <a:tailEnd/>
            </a:ln>
          </p:spPr>
        </p:pic>
        <p:pic>
          <p:nvPicPr>
            <p:cNvPr id="10" name="Picture 9" descr="itrg-logo.png"/>
            <p:cNvPicPr>
              <a:picLocks noChangeAspect="1"/>
            </p:cNvPicPr>
            <p:nvPr/>
          </p:nvPicPr>
          <p:blipFill>
            <a:blip r:embed="rId9"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41921942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189"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3" name="Title 12"/>
          <p:cNvSpPr>
            <a:spLocks noGrp="1"/>
          </p:cNvSpPr>
          <p:nvPr>
            <p:ph type="title"/>
          </p:nvPr>
        </p:nvSpPr>
        <p:spPr/>
        <p:txBody>
          <a:bodyPr/>
          <a:lstStyle/>
          <a:p>
            <a:pPr lvl="0"/>
            <a:r>
              <a:rPr lang="en-US" dirty="0" smtClean="0"/>
              <a:t>RMS vendor selection / knock-out criteria: market share, mind share, and platform coverage continued</a:t>
            </a:r>
            <a:endParaRPr lang="en-US" dirty="0"/>
          </a:p>
        </p:txBody>
      </p:sp>
      <p:grpSp>
        <p:nvGrpSpPr>
          <p:cNvPr id="15" name="Group 33"/>
          <p:cNvGrpSpPr/>
          <p:nvPr/>
        </p:nvGrpSpPr>
        <p:grpSpPr>
          <a:xfrm>
            <a:off x="320675" y="2606040"/>
            <a:ext cx="8502650" cy="3474086"/>
            <a:chOff x="5543549" y="2722422"/>
            <a:chExt cx="3295651" cy="3613252"/>
          </a:xfrm>
        </p:grpSpPr>
        <p:sp>
          <p:nvSpPr>
            <p:cNvPr id="18" name="Rectangle 17"/>
            <p:cNvSpPr/>
            <p:nvPr/>
          </p:nvSpPr>
          <p:spPr>
            <a:xfrm>
              <a:off x="5543549" y="2980556"/>
              <a:ext cx="3295651" cy="3355118"/>
            </a:xfrm>
            <a:prstGeom prst="rect">
              <a:avLst/>
            </a:prstGeom>
            <a:solidFill>
              <a:schemeClr val="bg1"/>
            </a:solidFill>
            <a:ln w="12700">
              <a:solidFill>
                <a:schemeClr val="accent3"/>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33363" indent="-233363" algn="l">
                <a:spcBef>
                  <a:spcPts val="1200"/>
                </a:spcBef>
                <a:spcAft>
                  <a:spcPts val="0"/>
                </a:spcAft>
                <a:buFont typeface="Arial" pitchFamily="34" charset="0"/>
                <a:buChar char="•"/>
                <a:defRPr/>
              </a:pPr>
              <a:r>
                <a:rPr lang="en-US" sz="1200" b="1" dirty="0">
                  <a:solidFill>
                    <a:schemeClr val="tx1"/>
                  </a:solidFill>
                </a:rPr>
                <a:t>MaximRMS: </a:t>
              </a:r>
              <a:r>
                <a:rPr lang="en-US" sz="1200" dirty="0">
                  <a:solidFill>
                    <a:schemeClr val="tx1"/>
                  </a:solidFill>
                </a:rPr>
                <a:t>MaximRMS began producing automated RMS software for hotel organizations in the </a:t>
              </a:r>
              <a:r>
                <a:rPr lang="en-US" sz="1200" dirty="0" smtClean="0">
                  <a:solidFill>
                    <a:schemeClr val="tx1"/>
                  </a:solidFill>
                </a:rPr>
                <a:t>mid-1990s</a:t>
              </a:r>
              <a:r>
                <a:rPr lang="en-US" sz="1200" dirty="0">
                  <a:solidFill>
                    <a:schemeClr val="tx1"/>
                  </a:solidFill>
                </a:rPr>
                <a:t>. The current third-generation e.FLEX product has received significant enhancements since its 2010 release. </a:t>
              </a:r>
            </a:p>
            <a:p>
              <a:pPr marL="233363" indent="-233363" algn="l">
                <a:spcBef>
                  <a:spcPts val="1200"/>
                </a:spcBef>
                <a:spcAft>
                  <a:spcPts val="0"/>
                </a:spcAft>
                <a:buFont typeface="Arial" pitchFamily="34" charset="0"/>
                <a:buChar char="•"/>
                <a:defRPr/>
              </a:pPr>
              <a:r>
                <a:rPr lang="en-US" sz="1200" b="1" dirty="0" smtClean="0">
                  <a:solidFill>
                    <a:schemeClr val="tx1"/>
                  </a:solidFill>
                </a:rPr>
                <a:t>Oracle MICROS: </a:t>
              </a:r>
              <a:r>
                <a:rPr lang="en-US" sz="1200" dirty="0">
                  <a:solidFill>
                    <a:schemeClr val="tx1"/>
                  </a:solidFill>
                </a:rPr>
                <a:t>Acquired by Oracle in 2014, the </a:t>
              </a:r>
              <a:r>
                <a:rPr lang="en-US" sz="1200" dirty="0" smtClean="0">
                  <a:solidFill>
                    <a:schemeClr val="tx1"/>
                  </a:solidFill>
                </a:rPr>
                <a:t>MICROS </a:t>
              </a:r>
              <a:r>
                <a:rPr lang="en-US" sz="1200" dirty="0">
                  <a:solidFill>
                    <a:schemeClr val="tx1"/>
                  </a:solidFill>
                </a:rPr>
                <a:t>OPERA Enterprise Solution (OES) is a fully integrated and web-enabled suite of products consisting of modules for the hospitality industry. OPERA Revenue Management System (ORMS) ties into the PMS offering to supply revenue management capabilities.</a:t>
              </a:r>
            </a:p>
            <a:p>
              <a:pPr marL="233363" indent="-233363" algn="l">
                <a:spcBef>
                  <a:spcPts val="1200"/>
                </a:spcBef>
                <a:spcAft>
                  <a:spcPts val="0"/>
                </a:spcAft>
                <a:buFont typeface="Arial" pitchFamily="34" charset="0"/>
                <a:buChar char="•"/>
                <a:defRPr/>
              </a:pPr>
              <a:r>
                <a:rPr lang="en-US" sz="1200" b="1" dirty="0">
                  <a:solidFill>
                    <a:schemeClr val="tx1"/>
                  </a:solidFill>
                </a:rPr>
                <a:t>Rainmaker Group: </a:t>
              </a:r>
              <a:r>
                <a:rPr lang="en-US" sz="1200" dirty="0">
                  <a:solidFill>
                    <a:schemeClr val="tx1"/>
                  </a:solidFill>
                </a:rPr>
                <a:t>The Rainmaker Group is one of the relatively newer entrants to the RMS space; however, a keen focus on gaming components of revenue maximization has carved out a very solid niche in casino-hotels.</a:t>
              </a:r>
            </a:p>
          </p:txBody>
        </p:sp>
        <p:sp>
          <p:nvSpPr>
            <p:cNvPr id="19" name="Round Same Side Corner Rectangle 18"/>
            <p:cNvSpPr/>
            <p:nvPr/>
          </p:nvSpPr>
          <p:spPr>
            <a:xfrm>
              <a:off x="5543549" y="2722422"/>
              <a:ext cx="3295650" cy="258132"/>
            </a:xfrm>
            <a:prstGeom prst="round2SameRect">
              <a:avLst>
                <a:gd name="adj1" fmla="val 10667"/>
                <a:gd name="adj2" fmla="val 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smtClean="0">
                  <a:solidFill>
                    <a:srgbClr val="FFFFFF"/>
                  </a:solidFill>
                </a:rPr>
                <a:t>Included in this Vendor Landscape:</a:t>
              </a:r>
              <a:endParaRPr lang="en-CA" sz="1400" b="1" dirty="0">
                <a:solidFill>
                  <a:srgbClr val="FFFFFF"/>
                </a:solidFill>
              </a:endParaRPr>
            </a:p>
          </p:txBody>
        </p:sp>
      </p:grpSp>
      <p:sp>
        <p:nvSpPr>
          <p:cNvPr id="20" name="Text Placeholder 2"/>
          <p:cNvSpPr>
            <a:spLocks noGrp="1"/>
          </p:cNvSpPr>
          <p:nvPr>
            <p:ph type="body" sz="quarter" idx="4294967295"/>
          </p:nvPr>
        </p:nvSpPr>
        <p:spPr>
          <a:xfrm>
            <a:off x="320675" y="1189038"/>
            <a:ext cx="8502650" cy="1371282"/>
          </a:xfrm>
          <a:prstGeom prst="rect">
            <a:avLst/>
          </a:prstGeom>
        </p:spPr>
        <p:txBody>
          <a:bodyPr>
            <a:noAutofit/>
          </a:bodyPr>
          <a:lstStyle/>
          <a:p>
            <a:pPr marL="182563" indent="-182563">
              <a:spcBef>
                <a:spcPts val="600"/>
              </a:spcBef>
            </a:pPr>
            <a:r>
              <a:rPr lang="en-CA" dirty="0"/>
              <a:t>Hotel rooms are a perishable commodity in an extremely competitive market rife with promotions, OTAs, and indirect revenues; therefore, hoteliers understand that maximizing the value of every room is crucial to their continued success</a:t>
            </a:r>
            <a:r>
              <a:rPr lang="en-CA" dirty="0" smtClean="0"/>
              <a:t>.</a:t>
            </a:r>
          </a:p>
          <a:p>
            <a:pPr marL="182563" indent="-182563">
              <a:spcBef>
                <a:spcPts val="600"/>
              </a:spcBef>
            </a:pPr>
            <a:r>
              <a:rPr lang="en-US" dirty="0"/>
              <a:t>Whether focused on increasing RevPAR or ADR, doing it through LoS or BAR, hotels (regardless of size) looking to optimize their profits can benefit immensely from a well implemented &amp; managed revenue management system.  </a:t>
            </a:r>
          </a:p>
          <a:p>
            <a:pPr marL="182563" indent="-182563">
              <a:spcBef>
                <a:spcPts val="600"/>
              </a:spcBef>
              <a:buFont typeface="Arial" pitchFamily="34" charset="0"/>
              <a:buChar char="•"/>
            </a:pPr>
            <a:r>
              <a:rPr lang="en-US" dirty="0" smtClean="0"/>
              <a:t>For this Vendor Landscape, Info-Tech focused on those vendors that offer broad capabilities across multiple platforms and that have a strong market presence and/or reputational presence among mid- and large-sized hotel enterprises.</a:t>
            </a:r>
          </a:p>
        </p:txBody>
      </p:sp>
      <p:grpSp>
        <p:nvGrpSpPr>
          <p:cNvPr id="8" name="Group 7"/>
          <p:cNvGrpSpPr/>
          <p:nvPr/>
        </p:nvGrpSpPr>
        <p:grpSpPr>
          <a:xfrm>
            <a:off x="0" y="6422955"/>
            <a:ext cx="9144000" cy="437555"/>
            <a:chOff x="0" y="6422955"/>
            <a:chExt cx="9144000" cy="437555"/>
          </a:xfrm>
        </p:grpSpPr>
        <p:pic>
          <p:nvPicPr>
            <p:cNvPr id="9" name="Picture 3">
              <a:hlinkClick r:id="rId7"/>
            </p:cNvPr>
            <p:cNvPicPr>
              <a:picLocks noChangeAspect="1" noChangeArrowheads="1"/>
            </p:cNvPicPr>
            <p:nvPr/>
          </p:nvPicPr>
          <p:blipFill>
            <a:blip r:embed="rId8" cstate="print"/>
            <a:srcRect/>
            <a:stretch>
              <a:fillRect/>
            </a:stretch>
          </p:blipFill>
          <p:spPr bwMode="auto">
            <a:xfrm>
              <a:off x="0" y="6422955"/>
              <a:ext cx="9144000" cy="437555"/>
            </a:xfrm>
            <a:prstGeom prst="rect">
              <a:avLst/>
            </a:prstGeom>
            <a:noFill/>
            <a:ln w="9525">
              <a:noFill/>
              <a:miter lim="800000"/>
              <a:headEnd/>
              <a:tailEnd/>
            </a:ln>
          </p:spPr>
        </p:pic>
        <p:pic>
          <p:nvPicPr>
            <p:cNvPr id="10" name="Picture 9" descr="itrg-logo.png"/>
            <p:cNvPicPr>
              <a:picLocks noChangeAspect="1"/>
            </p:cNvPicPr>
            <p:nvPr/>
          </p:nvPicPr>
          <p:blipFill>
            <a:blip r:embed="rId9"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13701429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 name="Object 75"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95801" name="think-cell Slide" r:id="rId25" imgW="360" imgH="360" progId="TCLayout.ActiveDocument.1">
                  <p:embed/>
                </p:oleObj>
              </mc:Choice>
              <mc:Fallback>
                <p:oleObj name="think-cell Slide" r:id="rId25" imgW="360" imgH="360" progId="TCLayout.ActiveDocument.1">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nvGrpSpPr>
          <p:cNvPr id="57" name="Group 33"/>
          <p:cNvGrpSpPr/>
          <p:nvPr>
            <p:custDataLst>
              <p:tags r:id="rId3"/>
            </p:custDataLst>
          </p:nvPr>
        </p:nvGrpSpPr>
        <p:grpSpPr>
          <a:xfrm>
            <a:off x="5486400" y="1189038"/>
            <a:ext cx="3336924" cy="5257483"/>
            <a:chOff x="5543549" y="1518107"/>
            <a:chExt cx="3295651" cy="4947232"/>
          </a:xfrm>
        </p:grpSpPr>
        <p:sp>
          <p:nvSpPr>
            <p:cNvPr id="58" name="Rectangle 57"/>
            <p:cNvSpPr/>
            <p:nvPr/>
          </p:nvSpPr>
          <p:spPr>
            <a:xfrm>
              <a:off x="5543549" y="1775939"/>
              <a:ext cx="3295651" cy="4689400"/>
            </a:xfrm>
            <a:prstGeom prst="rect">
              <a:avLst/>
            </a:prstGeom>
            <a:solidFill>
              <a:schemeClr val="bg1"/>
            </a:solidFill>
            <a:ln w="12700">
              <a:solidFill>
                <a:schemeClr val="accent3"/>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33363" indent="-233363" algn="l">
                <a:lnSpc>
                  <a:spcPct val="150000"/>
                </a:lnSpc>
                <a:spcBef>
                  <a:spcPts val="300"/>
                </a:spcBef>
                <a:spcAft>
                  <a:spcPts val="300"/>
                </a:spcAft>
              </a:pPr>
              <a:endParaRPr lang="en-US" sz="1200" b="1" i="1" dirty="0" smtClean="0">
                <a:solidFill>
                  <a:srgbClr val="333333">
                    <a:lumMod val="50000"/>
                  </a:srgbClr>
                </a:solidFill>
                <a:latin typeface="Georgia" pitchFamily="18" charset="0"/>
              </a:endParaRPr>
            </a:p>
          </p:txBody>
        </p:sp>
        <p:sp>
          <p:nvSpPr>
            <p:cNvPr id="59" name="Round Same Side Corner Rectangle 58"/>
            <p:cNvSpPr/>
            <p:nvPr/>
          </p:nvSpPr>
          <p:spPr>
            <a:xfrm>
              <a:off x="5543549" y="1518107"/>
              <a:ext cx="3295650" cy="258132"/>
            </a:xfrm>
            <a:prstGeom prst="round2SameRect">
              <a:avLst>
                <a:gd name="adj1" fmla="val 10667"/>
                <a:gd name="adj2" fmla="val 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smtClean="0">
                  <a:solidFill>
                    <a:srgbClr val="FFFFFF"/>
                  </a:solidFill>
                </a:rPr>
                <a:t>Criteria Weighting:</a:t>
              </a:r>
              <a:endParaRPr lang="en-CA" sz="1400" b="1" dirty="0">
                <a:solidFill>
                  <a:srgbClr val="FFFFFF"/>
                </a:solidFill>
              </a:endParaRPr>
            </a:p>
          </p:txBody>
        </p:sp>
      </p:grpSp>
      <p:sp>
        <p:nvSpPr>
          <p:cNvPr id="2" name="Title 1"/>
          <p:cNvSpPr>
            <a:spLocks noGrp="1"/>
          </p:cNvSpPr>
          <p:nvPr>
            <p:ph type="title"/>
            <p:custDataLst>
              <p:tags r:id="rId4"/>
            </p:custDataLst>
          </p:nvPr>
        </p:nvSpPr>
        <p:spPr/>
        <p:txBody>
          <a:bodyPr/>
          <a:lstStyle/>
          <a:p>
            <a:r>
              <a:rPr lang="en-US" dirty="0" smtClean="0"/>
              <a:t>Revenue management systems criteria &amp; weighting factors</a:t>
            </a:r>
            <a:endParaRPr lang="en-US" dirty="0"/>
          </a:p>
        </p:txBody>
      </p:sp>
      <p:graphicFrame>
        <p:nvGraphicFramePr>
          <p:cNvPr id="43" name="Chart 42"/>
          <p:cNvGraphicFramePr/>
          <p:nvPr>
            <p:extLst>
              <p:ext uri="{D42A27DB-BD31-4B8C-83A1-F6EECF244321}">
                <p14:modId xmlns:p14="http://schemas.microsoft.com/office/powerpoint/2010/main" val="1929130988"/>
              </p:ext>
            </p:extLst>
          </p:nvPr>
        </p:nvGraphicFramePr>
        <p:xfrm>
          <a:off x="5943600" y="1463040"/>
          <a:ext cx="2422525" cy="1824319"/>
        </p:xfrm>
        <a:graphic>
          <a:graphicData uri="http://schemas.openxmlformats.org/drawingml/2006/chart">
            <c:chart xmlns:c="http://schemas.openxmlformats.org/drawingml/2006/chart" xmlns:r="http://schemas.openxmlformats.org/officeDocument/2006/relationships" r:id="rId27"/>
          </a:graphicData>
        </a:graphic>
      </p:graphicFrame>
      <p:graphicFrame>
        <p:nvGraphicFramePr>
          <p:cNvPr id="50" name="Chart 49"/>
          <p:cNvGraphicFramePr/>
          <p:nvPr/>
        </p:nvGraphicFramePr>
        <p:xfrm>
          <a:off x="6263640" y="3063875"/>
          <a:ext cx="1737360" cy="1737360"/>
        </p:xfrm>
        <a:graphic>
          <a:graphicData uri="http://schemas.openxmlformats.org/drawingml/2006/chart">
            <c:chart xmlns:c="http://schemas.openxmlformats.org/drawingml/2006/chart" xmlns:r="http://schemas.openxmlformats.org/officeDocument/2006/relationships" r:id="rId28"/>
          </a:graphicData>
        </a:graphic>
      </p:graphicFrame>
      <p:sp>
        <p:nvSpPr>
          <p:cNvPr id="35" name="Flowchart: Stored Data 20"/>
          <p:cNvSpPr>
            <a:spLocks noChangeArrowheads="1"/>
          </p:cNvSpPr>
          <p:nvPr>
            <p:custDataLst>
              <p:tags r:id="rId5"/>
            </p:custDataLst>
          </p:nvPr>
        </p:nvSpPr>
        <p:spPr bwMode="auto">
          <a:xfrm flipH="1">
            <a:off x="1828800" y="4582149"/>
            <a:ext cx="3474720" cy="457200"/>
          </a:xfrm>
          <a:prstGeom prst="rect">
            <a:avLst/>
          </a:prstGeom>
          <a:solidFill>
            <a:schemeClr val="accent2">
              <a:lumMod val="20000"/>
              <a:lumOff val="80000"/>
            </a:schemeClr>
          </a:solidFill>
          <a:ln w="6350">
            <a:noFill/>
            <a:miter lim="800000"/>
            <a:headEnd/>
            <a:tailEnd/>
          </a:ln>
          <a:effectLst/>
        </p:spPr>
        <p:txBody>
          <a:bodyPr anchor="ctr"/>
          <a:lstStyle/>
          <a:p>
            <a:pPr algn="l">
              <a:defRPr/>
            </a:pPr>
            <a:r>
              <a:rPr lang="en-US" sz="1200" dirty="0" smtClean="0">
                <a:solidFill>
                  <a:srgbClr val="FFFFFF">
                    <a:lumMod val="10000"/>
                  </a:srgbClr>
                </a:solidFill>
                <a:latin typeface="Arial" pitchFamily="34" charset="0"/>
                <a:cs typeface="Arial" pitchFamily="34" charset="0"/>
              </a:rPr>
              <a:t>Vendor is committed to the space and has a future product and portfolio roadmap.</a:t>
            </a:r>
            <a:endParaRPr lang="en-US" sz="1200" dirty="0">
              <a:solidFill>
                <a:srgbClr val="FFFFFF">
                  <a:lumMod val="10000"/>
                </a:srgbClr>
              </a:solidFill>
              <a:latin typeface="Arial" pitchFamily="34" charset="0"/>
              <a:cs typeface="Arial" pitchFamily="34" charset="0"/>
            </a:endParaRPr>
          </a:p>
        </p:txBody>
      </p:sp>
      <p:sp>
        <p:nvSpPr>
          <p:cNvPr id="36" name="Rectangle 15"/>
          <p:cNvSpPr>
            <a:spLocks noChangeArrowheads="1"/>
          </p:cNvSpPr>
          <p:nvPr>
            <p:custDataLst>
              <p:tags r:id="rId6"/>
            </p:custDataLst>
          </p:nvPr>
        </p:nvSpPr>
        <p:spPr bwMode="auto">
          <a:xfrm flipH="1">
            <a:off x="320040" y="4582149"/>
            <a:ext cx="1463040" cy="457200"/>
          </a:xfrm>
          <a:prstGeom prst="rect">
            <a:avLst/>
          </a:prstGeom>
          <a:solidFill>
            <a:schemeClr val="accent2">
              <a:lumMod val="20000"/>
              <a:lumOff val="8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Strategy</a:t>
            </a:r>
            <a:endParaRPr lang="en-US" sz="1400" dirty="0">
              <a:solidFill>
                <a:srgbClr val="FFFFFF">
                  <a:lumMod val="10000"/>
                </a:srgbClr>
              </a:solidFill>
              <a:latin typeface="Arial" pitchFamily="34" charset="0"/>
              <a:cs typeface="Arial" pitchFamily="34" charset="0"/>
            </a:endParaRPr>
          </a:p>
        </p:txBody>
      </p:sp>
      <p:sp>
        <p:nvSpPr>
          <p:cNvPr id="38" name="Flowchart: Stored Data 21"/>
          <p:cNvSpPr>
            <a:spLocks noChangeArrowheads="1"/>
          </p:cNvSpPr>
          <p:nvPr>
            <p:custDataLst>
              <p:tags r:id="rId7"/>
            </p:custDataLst>
          </p:nvPr>
        </p:nvSpPr>
        <p:spPr bwMode="auto">
          <a:xfrm flipH="1">
            <a:off x="1828800" y="5085069"/>
            <a:ext cx="3474720" cy="457200"/>
          </a:xfrm>
          <a:prstGeom prst="rect">
            <a:avLst/>
          </a:prstGeom>
          <a:solidFill>
            <a:schemeClr val="accent2">
              <a:lumMod val="40000"/>
              <a:lumOff val="60000"/>
            </a:schemeClr>
          </a:solidFill>
          <a:ln w="6350">
            <a:noFill/>
            <a:miter lim="800000"/>
            <a:headEnd/>
            <a:tailEnd/>
          </a:ln>
          <a:effectLst/>
        </p:spPr>
        <p:txBody>
          <a:bodyPr anchor="ctr"/>
          <a:lstStyle/>
          <a:p>
            <a:pPr algn="l">
              <a:defRPr/>
            </a:pPr>
            <a:r>
              <a:rPr lang="en-US" sz="1200" dirty="0" smtClean="0">
                <a:solidFill>
                  <a:srgbClr val="FFFFFF">
                    <a:lumMod val="10000"/>
                  </a:srgbClr>
                </a:solidFill>
                <a:latin typeface="Arial" pitchFamily="34" charset="0"/>
                <a:cs typeface="Arial" pitchFamily="34" charset="0"/>
              </a:rPr>
              <a:t>Vendor offers global coverage and is able to sell and provide post-sales support. </a:t>
            </a:r>
            <a:endParaRPr lang="en-US" sz="1200" dirty="0">
              <a:solidFill>
                <a:srgbClr val="FFFFFF">
                  <a:lumMod val="10000"/>
                </a:srgbClr>
              </a:solidFill>
              <a:latin typeface="Arial" pitchFamily="34" charset="0"/>
              <a:cs typeface="Arial" pitchFamily="34" charset="0"/>
            </a:endParaRPr>
          </a:p>
        </p:txBody>
      </p:sp>
      <p:sp>
        <p:nvSpPr>
          <p:cNvPr id="39" name="Rectangle 38"/>
          <p:cNvSpPr>
            <a:spLocks noChangeArrowheads="1"/>
          </p:cNvSpPr>
          <p:nvPr>
            <p:custDataLst>
              <p:tags r:id="rId8"/>
            </p:custDataLst>
          </p:nvPr>
        </p:nvSpPr>
        <p:spPr bwMode="auto">
          <a:xfrm flipH="1">
            <a:off x="320040" y="5085069"/>
            <a:ext cx="1463040" cy="457200"/>
          </a:xfrm>
          <a:prstGeom prst="rect">
            <a:avLst/>
          </a:prstGeom>
          <a:solidFill>
            <a:schemeClr val="accent2">
              <a:lumMod val="40000"/>
              <a:lumOff val="6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Reach</a:t>
            </a:r>
            <a:endParaRPr lang="en-US" sz="1400" dirty="0">
              <a:solidFill>
                <a:srgbClr val="FFFFFF">
                  <a:lumMod val="10000"/>
                </a:srgbClr>
              </a:solidFill>
              <a:latin typeface="Arial" pitchFamily="34" charset="0"/>
              <a:cs typeface="Arial" pitchFamily="34" charset="0"/>
            </a:endParaRPr>
          </a:p>
        </p:txBody>
      </p:sp>
      <p:sp>
        <p:nvSpPr>
          <p:cNvPr id="41" name="Flowchart: Stored Data 19"/>
          <p:cNvSpPr>
            <a:spLocks noChangeArrowheads="1"/>
          </p:cNvSpPr>
          <p:nvPr>
            <p:custDataLst>
              <p:tags r:id="rId9"/>
            </p:custDataLst>
          </p:nvPr>
        </p:nvSpPr>
        <p:spPr bwMode="auto">
          <a:xfrm flipH="1">
            <a:off x="1828800" y="4079229"/>
            <a:ext cx="3474720" cy="457200"/>
          </a:xfrm>
          <a:prstGeom prst="rect">
            <a:avLst/>
          </a:prstGeom>
          <a:solidFill>
            <a:schemeClr val="accent2">
              <a:lumMod val="40000"/>
              <a:lumOff val="60000"/>
            </a:schemeClr>
          </a:solidFill>
          <a:ln w="6350">
            <a:noFill/>
            <a:miter lim="800000"/>
            <a:headEnd/>
            <a:tailEnd/>
          </a:ln>
        </p:spPr>
        <p:txBody>
          <a:bodyPr anchor="ctr"/>
          <a:lstStyle/>
          <a:p>
            <a:pPr algn="l"/>
            <a:r>
              <a:rPr lang="en-US" sz="1200" dirty="0" smtClean="0">
                <a:solidFill>
                  <a:srgbClr val="FFFFFF">
                    <a:lumMod val="10000"/>
                  </a:srgbClr>
                </a:solidFill>
                <a:latin typeface="Arial" pitchFamily="34" charset="0"/>
                <a:cs typeface="Arial" pitchFamily="34" charset="0"/>
              </a:rPr>
              <a:t>Vendor is profitable, knowledgeable, and will be around for the long term.</a:t>
            </a:r>
          </a:p>
        </p:txBody>
      </p:sp>
      <p:sp>
        <p:nvSpPr>
          <p:cNvPr id="42" name="Rectangle 15"/>
          <p:cNvSpPr>
            <a:spLocks noChangeArrowheads="1"/>
          </p:cNvSpPr>
          <p:nvPr>
            <p:custDataLst>
              <p:tags r:id="rId10"/>
            </p:custDataLst>
          </p:nvPr>
        </p:nvSpPr>
        <p:spPr bwMode="auto">
          <a:xfrm flipH="1">
            <a:off x="320040" y="4079229"/>
            <a:ext cx="1463040" cy="457200"/>
          </a:xfrm>
          <a:prstGeom prst="rect">
            <a:avLst/>
          </a:prstGeom>
          <a:solidFill>
            <a:schemeClr val="accent2">
              <a:lumMod val="40000"/>
              <a:lumOff val="6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Viability</a:t>
            </a:r>
            <a:endParaRPr lang="en-US" sz="1400" dirty="0">
              <a:solidFill>
                <a:srgbClr val="FFFFFF">
                  <a:lumMod val="10000"/>
                </a:srgbClr>
              </a:solidFill>
              <a:latin typeface="Arial" pitchFamily="34" charset="0"/>
              <a:cs typeface="Arial" pitchFamily="34" charset="0"/>
            </a:endParaRPr>
          </a:p>
        </p:txBody>
      </p:sp>
      <p:sp>
        <p:nvSpPr>
          <p:cNvPr id="48" name="Flowchart: Stored Data 21"/>
          <p:cNvSpPr>
            <a:spLocks noChangeArrowheads="1"/>
          </p:cNvSpPr>
          <p:nvPr>
            <p:custDataLst>
              <p:tags r:id="rId11"/>
            </p:custDataLst>
          </p:nvPr>
        </p:nvSpPr>
        <p:spPr bwMode="auto">
          <a:xfrm flipH="1">
            <a:off x="1828800" y="5587989"/>
            <a:ext cx="3474720" cy="457200"/>
          </a:xfrm>
          <a:prstGeom prst="rect">
            <a:avLst/>
          </a:prstGeom>
          <a:solidFill>
            <a:schemeClr val="accent2">
              <a:lumMod val="20000"/>
              <a:lumOff val="80000"/>
            </a:schemeClr>
          </a:solidFill>
          <a:ln w="6350">
            <a:noFill/>
            <a:miter lim="800000"/>
            <a:headEnd/>
            <a:tailEnd/>
          </a:ln>
          <a:effectLst/>
        </p:spPr>
        <p:txBody>
          <a:bodyPr anchor="ctr"/>
          <a:lstStyle/>
          <a:p>
            <a:pPr algn="l">
              <a:defRPr/>
            </a:pPr>
            <a:r>
              <a:rPr lang="en-CA" sz="1200" dirty="0">
                <a:solidFill>
                  <a:srgbClr val="FFFFFF">
                    <a:lumMod val="10000"/>
                  </a:srgbClr>
                </a:solidFill>
                <a:latin typeface="Arial" pitchFamily="34" charset="0"/>
                <a:cs typeface="Arial" pitchFamily="34" charset="0"/>
              </a:rPr>
              <a:t>Extensive integration capabilities </a:t>
            </a:r>
            <a:r>
              <a:rPr lang="en-CA" sz="1200" dirty="0" smtClean="0">
                <a:solidFill>
                  <a:srgbClr val="FFFFFF">
                    <a:lumMod val="10000"/>
                  </a:srgbClr>
                </a:solidFill>
                <a:latin typeface="Arial" pitchFamily="34" charset="0"/>
                <a:cs typeface="Arial" pitchFamily="34" charset="0"/>
              </a:rPr>
              <a:t>&amp; standards adherence with </a:t>
            </a:r>
            <a:r>
              <a:rPr lang="en-CA" sz="1200" dirty="0">
                <a:solidFill>
                  <a:srgbClr val="FFFFFF">
                    <a:lumMod val="10000"/>
                  </a:srgbClr>
                </a:solidFill>
                <a:latin typeface="Arial" pitchFamily="34" charset="0"/>
                <a:cs typeface="Arial" pitchFamily="34" charset="0"/>
              </a:rPr>
              <a:t>existing systems.</a:t>
            </a:r>
            <a:endParaRPr lang="en-US" sz="1200" dirty="0">
              <a:solidFill>
                <a:srgbClr val="FFFFFF">
                  <a:lumMod val="10000"/>
                </a:srgbClr>
              </a:solidFill>
              <a:latin typeface="Arial" pitchFamily="34" charset="0"/>
              <a:cs typeface="Arial" pitchFamily="34" charset="0"/>
            </a:endParaRPr>
          </a:p>
        </p:txBody>
      </p:sp>
      <p:sp>
        <p:nvSpPr>
          <p:cNvPr id="49" name="Rectangle 48"/>
          <p:cNvSpPr>
            <a:spLocks noChangeArrowheads="1"/>
          </p:cNvSpPr>
          <p:nvPr>
            <p:custDataLst>
              <p:tags r:id="rId12"/>
            </p:custDataLst>
          </p:nvPr>
        </p:nvSpPr>
        <p:spPr bwMode="auto">
          <a:xfrm flipH="1">
            <a:off x="320040" y="5587989"/>
            <a:ext cx="1463040" cy="457200"/>
          </a:xfrm>
          <a:prstGeom prst="rect">
            <a:avLst/>
          </a:prstGeom>
          <a:solidFill>
            <a:schemeClr val="accent2">
              <a:lumMod val="20000"/>
              <a:lumOff val="80000"/>
            </a:schemeClr>
          </a:solidFill>
          <a:ln w="25400">
            <a:noFill/>
            <a:miter lim="800000"/>
            <a:headEnd/>
            <a:tailEnd/>
          </a:ln>
          <a:effectLst/>
        </p:spPr>
        <p:txBody>
          <a:bodyPr anchor="ctr"/>
          <a:lstStyle/>
          <a:p>
            <a:pPr algn="r">
              <a:defRPr/>
            </a:pPr>
            <a:r>
              <a:rPr lang="en-US" sz="1400" dirty="0">
                <a:solidFill>
                  <a:srgbClr val="FFFFFF">
                    <a:lumMod val="10000"/>
                  </a:srgbClr>
                </a:solidFill>
                <a:latin typeface="Arial" pitchFamily="34" charset="0"/>
                <a:cs typeface="Arial" pitchFamily="34" charset="0"/>
              </a:rPr>
              <a:t>Integration</a:t>
            </a:r>
          </a:p>
        </p:txBody>
      </p:sp>
      <p:sp>
        <p:nvSpPr>
          <p:cNvPr id="22" name="Flowchart: Stored Data 21"/>
          <p:cNvSpPr>
            <a:spLocks noChangeArrowheads="1"/>
          </p:cNvSpPr>
          <p:nvPr>
            <p:custDataLst>
              <p:tags r:id="rId13"/>
            </p:custDataLst>
          </p:nvPr>
        </p:nvSpPr>
        <p:spPr bwMode="auto">
          <a:xfrm flipH="1">
            <a:off x="1828800" y="2616189"/>
            <a:ext cx="3474720" cy="457200"/>
          </a:xfrm>
          <a:prstGeom prst="rect">
            <a:avLst/>
          </a:prstGeom>
          <a:solidFill>
            <a:schemeClr val="accent1">
              <a:lumMod val="40000"/>
              <a:lumOff val="60000"/>
            </a:schemeClr>
          </a:solidFill>
          <a:ln w="6350">
            <a:noFill/>
            <a:miter lim="800000"/>
            <a:headEnd/>
            <a:tailEnd/>
          </a:ln>
          <a:effectLst/>
        </p:spPr>
        <p:txBody>
          <a:bodyPr anchor="ctr"/>
          <a:lstStyle/>
          <a:p>
            <a:pPr algn="l">
              <a:defRPr/>
            </a:pPr>
            <a:r>
              <a:rPr lang="en-CA" sz="1200" dirty="0">
                <a:solidFill>
                  <a:srgbClr val="FFFFFF">
                    <a:lumMod val="10000"/>
                  </a:srgbClr>
                </a:solidFill>
                <a:latin typeface="Arial" pitchFamily="34" charset="0"/>
                <a:cs typeface="Arial" pitchFamily="34" charset="0"/>
              </a:rPr>
              <a:t>Implementing and operating the solution </a:t>
            </a:r>
            <a:r>
              <a:rPr lang="en-CA" sz="1200" dirty="0" smtClean="0">
                <a:solidFill>
                  <a:srgbClr val="FFFFFF">
                    <a:lumMod val="10000"/>
                  </a:srgbClr>
                </a:solidFill>
                <a:latin typeface="Arial" pitchFamily="34" charset="0"/>
                <a:cs typeface="Arial" pitchFamily="34" charset="0"/>
              </a:rPr>
              <a:t>over 3 years is </a:t>
            </a:r>
            <a:r>
              <a:rPr lang="en-CA" sz="1200" dirty="0">
                <a:solidFill>
                  <a:srgbClr val="FFFFFF">
                    <a:lumMod val="10000"/>
                  </a:srgbClr>
                </a:solidFill>
                <a:latin typeface="Arial" pitchFamily="34" charset="0"/>
                <a:cs typeface="Arial" pitchFamily="34" charset="0"/>
              </a:rPr>
              <a:t>affordable given the technology.</a:t>
            </a:r>
            <a:endParaRPr lang="en-US" sz="1200" dirty="0">
              <a:solidFill>
                <a:srgbClr val="FFFFFF">
                  <a:lumMod val="10000"/>
                </a:srgbClr>
              </a:solidFill>
              <a:latin typeface="Arial" pitchFamily="34" charset="0"/>
              <a:cs typeface="Arial" pitchFamily="34" charset="0"/>
            </a:endParaRPr>
          </a:p>
        </p:txBody>
      </p:sp>
      <p:sp>
        <p:nvSpPr>
          <p:cNvPr id="23" name="Rectangle 22"/>
          <p:cNvSpPr>
            <a:spLocks noChangeArrowheads="1"/>
          </p:cNvSpPr>
          <p:nvPr>
            <p:custDataLst>
              <p:tags r:id="rId14"/>
            </p:custDataLst>
          </p:nvPr>
        </p:nvSpPr>
        <p:spPr bwMode="auto">
          <a:xfrm flipH="1">
            <a:off x="320040" y="2616189"/>
            <a:ext cx="1463040" cy="457200"/>
          </a:xfrm>
          <a:prstGeom prst="rect">
            <a:avLst/>
          </a:prstGeom>
          <a:solidFill>
            <a:schemeClr val="accent1">
              <a:lumMod val="40000"/>
              <a:lumOff val="6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Affordability</a:t>
            </a:r>
            <a:endParaRPr lang="en-US" sz="1400" dirty="0">
              <a:solidFill>
                <a:srgbClr val="FFFFFF">
                  <a:lumMod val="10000"/>
                </a:srgbClr>
              </a:solidFill>
              <a:latin typeface="Arial" pitchFamily="34" charset="0"/>
              <a:cs typeface="Arial" pitchFamily="34" charset="0"/>
            </a:endParaRPr>
          </a:p>
        </p:txBody>
      </p:sp>
      <p:sp>
        <p:nvSpPr>
          <p:cNvPr id="45" name="Flowchart: Stored Data 21"/>
          <p:cNvSpPr>
            <a:spLocks noChangeArrowheads="1"/>
          </p:cNvSpPr>
          <p:nvPr>
            <p:custDataLst>
              <p:tags r:id="rId15"/>
            </p:custDataLst>
          </p:nvPr>
        </p:nvSpPr>
        <p:spPr bwMode="auto">
          <a:xfrm flipH="1">
            <a:off x="1828800" y="3119109"/>
            <a:ext cx="3474720" cy="457200"/>
          </a:xfrm>
          <a:prstGeom prst="rect">
            <a:avLst/>
          </a:prstGeom>
          <a:solidFill>
            <a:schemeClr val="accent1">
              <a:lumMod val="20000"/>
              <a:lumOff val="80000"/>
            </a:schemeClr>
          </a:solidFill>
          <a:ln w="6350">
            <a:noFill/>
            <a:miter lim="800000"/>
            <a:headEnd/>
            <a:tailEnd/>
          </a:ln>
          <a:effectLst/>
        </p:spPr>
        <p:txBody>
          <a:bodyPr anchor="ctr"/>
          <a:lstStyle/>
          <a:p>
            <a:pPr algn="l">
              <a:defRPr/>
            </a:pPr>
            <a:r>
              <a:rPr lang="en-US" sz="1200" dirty="0" smtClean="0">
                <a:solidFill>
                  <a:srgbClr val="FFFFFF">
                    <a:lumMod val="10000"/>
                  </a:srgbClr>
                </a:solidFill>
                <a:latin typeface="Arial" pitchFamily="34" charset="0"/>
                <a:cs typeface="Arial" pitchFamily="34" charset="0"/>
              </a:rPr>
              <a:t>Multiple platform and delivery options and customization available upon deployment.</a:t>
            </a:r>
            <a:endParaRPr lang="en-US" sz="1200" dirty="0">
              <a:solidFill>
                <a:srgbClr val="FFFFFF">
                  <a:lumMod val="10000"/>
                </a:srgbClr>
              </a:solidFill>
              <a:latin typeface="Arial" pitchFamily="34" charset="0"/>
              <a:cs typeface="Arial" pitchFamily="34" charset="0"/>
            </a:endParaRPr>
          </a:p>
        </p:txBody>
      </p:sp>
      <p:sp>
        <p:nvSpPr>
          <p:cNvPr id="46" name="Rectangle 45"/>
          <p:cNvSpPr>
            <a:spLocks noChangeArrowheads="1"/>
          </p:cNvSpPr>
          <p:nvPr>
            <p:custDataLst>
              <p:tags r:id="rId16"/>
            </p:custDataLst>
          </p:nvPr>
        </p:nvSpPr>
        <p:spPr bwMode="auto">
          <a:xfrm flipH="1">
            <a:off x="320040" y="3119109"/>
            <a:ext cx="1463040" cy="457200"/>
          </a:xfrm>
          <a:prstGeom prst="rect">
            <a:avLst/>
          </a:prstGeom>
          <a:solidFill>
            <a:schemeClr val="accent1">
              <a:lumMod val="20000"/>
              <a:lumOff val="8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Architecture</a:t>
            </a:r>
            <a:endParaRPr lang="en-US" sz="1400" dirty="0">
              <a:solidFill>
                <a:srgbClr val="FFFFFF">
                  <a:lumMod val="10000"/>
                </a:srgbClr>
              </a:solidFill>
              <a:latin typeface="Arial" pitchFamily="34" charset="0"/>
              <a:cs typeface="Arial" pitchFamily="34" charset="0"/>
            </a:endParaRPr>
          </a:p>
        </p:txBody>
      </p:sp>
      <p:sp>
        <p:nvSpPr>
          <p:cNvPr id="26" name="Flowchart: Stored Data 20"/>
          <p:cNvSpPr>
            <a:spLocks noChangeArrowheads="1"/>
          </p:cNvSpPr>
          <p:nvPr>
            <p:custDataLst>
              <p:tags r:id="rId17"/>
            </p:custDataLst>
          </p:nvPr>
        </p:nvSpPr>
        <p:spPr bwMode="auto">
          <a:xfrm flipH="1">
            <a:off x="1828800" y="2113269"/>
            <a:ext cx="3474720" cy="457200"/>
          </a:xfrm>
          <a:prstGeom prst="rect">
            <a:avLst/>
          </a:prstGeom>
          <a:solidFill>
            <a:schemeClr val="accent1">
              <a:lumMod val="20000"/>
              <a:lumOff val="80000"/>
            </a:schemeClr>
          </a:solidFill>
          <a:ln w="6350">
            <a:noFill/>
            <a:miter lim="800000"/>
            <a:headEnd/>
            <a:tailEnd/>
          </a:ln>
          <a:effectLst/>
        </p:spPr>
        <p:txBody>
          <a:bodyPr anchor="ctr"/>
          <a:lstStyle/>
          <a:p>
            <a:pPr algn="l">
              <a:defRPr/>
            </a:pPr>
            <a:r>
              <a:rPr lang="en-US" sz="1200" dirty="0" smtClean="0">
                <a:solidFill>
                  <a:srgbClr val="FFFFFF">
                    <a:lumMod val="10000"/>
                  </a:srgbClr>
                </a:solidFill>
                <a:latin typeface="Arial" pitchFamily="34" charset="0"/>
                <a:cs typeface="Arial" pitchFamily="34" charset="0"/>
              </a:rPr>
              <a:t>The end-user and administrative interfaces are intuitive and offer streamlined workflow.</a:t>
            </a:r>
          </a:p>
        </p:txBody>
      </p:sp>
      <p:sp>
        <p:nvSpPr>
          <p:cNvPr id="78" name="Rectangle 77"/>
          <p:cNvSpPr>
            <a:spLocks noChangeArrowheads="1"/>
          </p:cNvSpPr>
          <p:nvPr>
            <p:custDataLst>
              <p:tags r:id="rId18"/>
            </p:custDataLst>
          </p:nvPr>
        </p:nvSpPr>
        <p:spPr bwMode="auto">
          <a:xfrm flipH="1">
            <a:off x="320040" y="2113269"/>
            <a:ext cx="1463040" cy="457200"/>
          </a:xfrm>
          <a:prstGeom prst="rect">
            <a:avLst/>
          </a:prstGeom>
          <a:solidFill>
            <a:schemeClr val="accent1">
              <a:lumMod val="20000"/>
              <a:lumOff val="8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Usability</a:t>
            </a:r>
            <a:endParaRPr lang="en-US" sz="1400" dirty="0">
              <a:solidFill>
                <a:srgbClr val="FFFFFF">
                  <a:lumMod val="10000"/>
                </a:srgbClr>
              </a:solidFill>
              <a:latin typeface="Arial" pitchFamily="34" charset="0"/>
              <a:cs typeface="Arial" pitchFamily="34" charset="0"/>
            </a:endParaRPr>
          </a:p>
        </p:txBody>
      </p:sp>
      <p:sp>
        <p:nvSpPr>
          <p:cNvPr id="24" name="Flowchart: Stored Data 19"/>
          <p:cNvSpPr>
            <a:spLocks noChangeArrowheads="1"/>
          </p:cNvSpPr>
          <p:nvPr>
            <p:custDataLst>
              <p:tags r:id="rId19"/>
            </p:custDataLst>
          </p:nvPr>
        </p:nvSpPr>
        <p:spPr bwMode="auto">
          <a:xfrm flipH="1">
            <a:off x="1828800" y="1609714"/>
            <a:ext cx="3474720" cy="457200"/>
          </a:xfrm>
          <a:prstGeom prst="rect">
            <a:avLst/>
          </a:prstGeom>
          <a:solidFill>
            <a:schemeClr val="accent1">
              <a:lumMod val="40000"/>
              <a:lumOff val="60000"/>
            </a:schemeClr>
          </a:solidFill>
          <a:ln w="6350">
            <a:noFill/>
            <a:miter lim="800000"/>
            <a:headEnd/>
            <a:tailEnd/>
          </a:ln>
        </p:spPr>
        <p:txBody>
          <a:bodyPr anchor="ctr"/>
          <a:lstStyle/>
          <a:p>
            <a:pPr algn="l"/>
            <a:r>
              <a:rPr lang="en-US" sz="1200" dirty="0" smtClean="0">
                <a:solidFill>
                  <a:srgbClr val="FFFFFF">
                    <a:lumMod val="10000"/>
                  </a:srgbClr>
                </a:solidFill>
                <a:latin typeface="Arial" pitchFamily="34" charset="0"/>
                <a:cs typeface="Arial" pitchFamily="34" charset="0"/>
              </a:rPr>
              <a:t>The solution provides basic </a:t>
            </a:r>
          </a:p>
          <a:p>
            <a:pPr algn="l"/>
            <a:r>
              <a:rPr lang="en-US" sz="1200" dirty="0" smtClean="0">
                <a:solidFill>
                  <a:srgbClr val="FFFFFF">
                    <a:lumMod val="10000"/>
                  </a:srgbClr>
                </a:solidFill>
                <a:latin typeface="Arial" pitchFamily="34" charset="0"/>
                <a:cs typeface="Arial" pitchFamily="34" charset="0"/>
              </a:rPr>
              <a:t>and advanced feature/functionality.</a:t>
            </a:r>
          </a:p>
        </p:txBody>
      </p:sp>
      <p:sp>
        <p:nvSpPr>
          <p:cNvPr id="79" name="Rectangle 78"/>
          <p:cNvSpPr>
            <a:spLocks noChangeArrowheads="1"/>
          </p:cNvSpPr>
          <p:nvPr>
            <p:custDataLst>
              <p:tags r:id="rId20"/>
            </p:custDataLst>
          </p:nvPr>
        </p:nvSpPr>
        <p:spPr bwMode="auto">
          <a:xfrm flipH="1">
            <a:off x="320040" y="1610349"/>
            <a:ext cx="1463040" cy="457200"/>
          </a:xfrm>
          <a:prstGeom prst="rect">
            <a:avLst/>
          </a:prstGeom>
          <a:solidFill>
            <a:schemeClr val="accent1">
              <a:lumMod val="40000"/>
              <a:lumOff val="6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Features</a:t>
            </a:r>
            <a:endParaRPr lang="en-US" sz="1400" dirty="0">
              <a:solidFill>
                <a:srgbClr val="FFFFFF">
                  <a:lumMod val="10000"/>
                </a:srgbClr>
              </a:solidFill>
              <a:latin typeface="Arial" pitchFamily="34" charset="0"/>
              <a:cs typeface="Arial" pitchFamily="34" charset="0"/>
            </a:endParaRPr>
          </a:p>
        </p:txBody>
      </p:sp>
      <p:graphicFrame>
        <p:nvGraphicFramePr>
          <p:cNvPr id="54" name="Chart 53"/>
          <p:cNvGraphicFramePr/>
          <p:nvPr>
            <p:extLst>
              <p:ext uri="{D42A27DB-BD31-4B8C-83A1-F6EECF244321}">
                <p14:modId xmlns:p14="http://schemas.microsoft.com/office/powerpoint/2010/main" val="3504304554"/>
              </p:ext>
            </p:extLst>
          </p:nvPr>
        </p:nvGraphicFramePr>
        <p:xfrm>
          <a:off x="5943600" y="4668555"/>
          <a:ext cx="2423160" cy="1824319"/>
        </p:xfrm>
        <a:graphic>
          <a:graphicData uri="http://schemas.openxmlformats.org/drawingml/2006/chart">
            <c:chart xmlns:c="http://schemas.openxmlformats.org/drawingml/2006/chart" xmlns:r="http://schemas.openxmlformats.org/officeDocument/2006/relationships" r:id="rId29"/>
          </a:graphicData>
        </a:graphic>
      </p:graphicFrame>
      <p:sp>
        <p:nvSpPr>
          <p:cNvPr id="65" name="TextBox 64"/>
          <p:cNvSpPr txBox="1"/>
          <p:nvPr/>
        </p:nvSpPr>
        <p:spPr>
          <a:xfrm>
            <a:off x="5577840" y="1554480"/>
            <a:ext cx="1005840" cy="276999"/>
          </a:xfrm>
          <a:prstGeom prst="rect">
            <a:avLst/>
          </a:prstGeom>
          <a:noFill/>
        </p:spPr>
        <p:txBody>
          <a:bodyPr wrap="square" rtlCol="0">
            <a:spAutoFit/>
          </a:bodyPr>
          <a:lstStyle/>
          <a:p>
            <a:pPr algn="r"/>
            <a:r>
              <a:rPr lang="en-US" sz="1200" dirty="0" smtClean="0">
                <a:solidFill>
                  <a:srgbClr val="333333"/>
                </a:solidFill>
              </a:rPr>
              <a:t>Features</a:t>
            </a:r>
            <a:endParaRPr lang="en-US" sz="1200" dirty="0">
              <a:solidFill>
                <a:srgbClr val="333333"/>
              </a:solidFill>
            </a:endParaRPr>
          </a:p>
        </p:txBody>
      </p:sp>
      <p:sp>
        <p:nvSpPr>
          <p:cNvPr id="66" name="TextBox 65"/>
          <p:cNvSpPr txBox="1"/>
          <p:nvPr/>
        </p:nvSpPr>
        <p:spPr>
          <a:xfrm>
            <a:off x="7727415" y="1554480"/>
            <a:ext cx="1005840" cy="276999"/>
          </a:xfrm>
          <a:prstGeom prst="rect">
            <a:avLst/>
          </a:prstGeom>
          <a:noFill/>
        </p:spPr>
        <p:txBody>
          <a:bodyPr wrap="square" rtlCol="0">
            <a:spAutoFit/>
          </a:bodyPr>
          <a:lstStyle/>
          <a:p>
            <a:pPr algn="l"/>
            <a:r>
              <a:rPr lang="en-US" sz="1200" dirty="0" smtClean="0">
                <a:solidFill>
                  <a:srgbClr val="333333"/>
                </a:solidFill>
              </a:rPr>
              <a:t>Usability</a:t>
            </a:r>
            <a:endParaRPr lang="en-US" sz="1200" dirty="0">
              <a:solidFill>
                <a:srgbClr val="333333"/>
              </a:solidFill>
            </a:endParaRPr>
          </a:p>
        </p:txBody>
      </p:sp>
      <p:sp>
        <p:nvSpPr>
          <p:cNvPr id="67" name="TextBox 66"/>
          <p:cNvSpPr txBox="1"/>
          <p:nvPr/>
        </p:nvSpPr>
        <p:spPr>
          <a:xfrm>
            <a:off x="5577840" y="2786876"/>
            <a:ext cx="1005105" cy="276999"/>
          </a:xfrm>
          <a:prstGeom prst="rect">
            <a:avLst/>
          </a:prstGeom>
          <a:noFill/>
        </p:spPr>
        <p:txBody>
          <a:bodyPr wrap="square" rtlCol="0">
            <a:spAutoFit/>
          </a:bodyPr>
          <a:lstStyle/>
          <a:p>
            <a:pPr algn="r"/>
            <a:r>
              <a:rPr lang="en-US" sz="1200" dirty="0" smtClean="0">
                <a:solidFill>
                  <a:srgbClr val="333333"/>
                </a:solidFill>
              </a:rPr>
              <a:t>Architecture</a:t>
            </a:r>
          </a:p>
        </p:txBody>
      </p:sp>
      <p:sp>
        <p:nvSpPr>
          <p:cNvPr id="68" name="TextBox 67"/>
          <p:cNvSpPr txBox="1"/>
          <p:nvPr/>
        </p:nvSpPr>
        <p:spPr>
          <a:xfrm>
            <a:off x="7727415" y="2786876"/>
            <a:ext cx="1005840" cy="276999"/>
          </a:xfrm>
          <a:prstGeom prst="rect">
            <a:avLst/>
          </a:prstGeom>
          <a:noFill/>
        </p:spPr>
        <p:txBody>
          <a:bodyPr wrap="square" rtlCol="0">
            <a:spAutoFit/>
          </a:bodyPr>
          <a:lstStyle/>
          <a:p>
            <a:pPr algn="l"/>
            <a:r>
              <a:rPr lang="en-US" sz="1200" dirty="0" smtClean="0">
                <a:solidFill>
                  <a:srgbClr val="333333"/>
                </a:solidFill>
              </a:rPr>
              <a:t>Affordability</a:t>
            </a:r>
            <a:endParaRPr lang="en-US" sz="1200" dirty="0">
              <a:solidFill>
                <a:srgbClr val="333333"/>
              </a:solidFill>
            </a:endParaRPr>
          </a:p>
        </p:txBody>
      </p:sp>
      <p:sp>
        <p:nvSpPr>
          <p:cNvPr id="69" name="TextBox 68"/>
          <p:cNvSpPr txBox="1"/>
          <p:nvPr/>
        </p:nvSpPr>
        <p:spPr>
          <a:xfrm>
            <a:off x="6629718" y="3063875"/>
            <a:ext cx="1005840" cy="276999"/>
          </a:xfrm>
          <a:prstGeom prst="rect">
            <a:avLst/>
          </a:prstGeom>
          <a:noFill/>
        </p:spPr>
        <p:txBody>
          <a:bodyPr wrap="square" rtlCol="0" anchor="ctr">
            <a:spAutoFit/>
          </a:bodyPr>
          <a:lstStyle/>
          <a:p>
            <a:r>
              <a:rPr lang="en-US" sz="1200" b="1" dirty="0" smtClean="0">
                <a:solidFill>
                  <a:srgbClr val="333333"/>
                </a:solidFill>
              </a:rPr>
              <a:t>Product</a:t>
            </a:r>
            <a:endParaRPr lang="en-US" sz="1200" b="1" dirty="0">
              <a:solidFill>
                <a:srgbClr val="333333"/>
              </a:solidFill>
            </a:endParaRPr>
          </a:p>
        </p:txBody>
      </p:sp>
      <p:sp>
        <p:nvSpPr>
          <p:cNvPr id="70" name="TextBox 69"/>
          <p:cNvSpPr txBox="1"/>
          <p:nvPr/>
        </p:nvSpPr>
        <p:spPr>
          <a:xfrm>
            <a:off x="6629718" y="4526280"/>
            <a:ext cx="1005840" cy="274320"/>
          </a:xfrm>
          <a:prstGeom prst="rect">
            <a:avLst/>
          </a:prstGeom>
          <a:noFill/>
        </p:spPr>
        <p:txBody>
          <a:bodyPr wrap="square" rtlCol="0" anchor="ctr">
            <a:spAutoFit/>
          </a:bodyPr>
          <a:lstStyle/>
          <a:p>
            <a:r>
              <a:rPr lang="en-US" sz="1200" b="1" dirty="0" smtClean="0">
                <a:solidFill>
                  <a:srgbClr val="333333"/>
                </a:solidFill>
              </a:rPr>
              <a:t>Vendor</a:t>
            </a:r>
            <a:endParaRPr lang="en-US" sz="1200" b="1" dirty="0">
              <a:solidFill>
                <a:srgbClr val="333333"/>
              </a:solidFill>
            </a:endParaRPr>
          </a:p>
        </p:txBody>
      </p:sp>
      <p:sp>
        <p:nvSpPr>
          <p:cNvPr id="71" name="TextBox 70"/>
          <p:cNvSpPr txBox="1"/>
          <p:nvPr/>
        </p:nvSpPr>
        <p:spPr>
          <a:xfrm>
            <a:off x="5670539" y="4801235"/>
            <a:ext cx="1005840" cy="276999"/>
          </a:xfrm>
          <a:prstGeom prst="rect">
            <a:avLst/>
          </a:prstGeom>
          <a:noFill/>
        </p:spPr>
        <p:txBody>
          <a:bodyPr wrap="square" rtlCol="0">
            <a:spAutoFit/>
          </a:bodyPr>
          <a:lstStyle/>
          <a:p>
            <a:pPr algn="r"/>
            <a:r>
              <a:rPr lang="en-US" sz="1200" dirty="0" smtClean="0">
                <a:solidFill>
                  <a:srgbClr val="333333"/>
                </a:solidFill>
              </a:rPr>
              <a:t>Viability</a:t>
            </a:r>
            <a:endParaRPr lang="en-US" sz="1200" dirty="0">
              <a:solidFill>
                <a:srgbClr val="333333"/>
              </a:solidFill>
            </a:endParaRPr>
          </a:p>
        </p:txBody>
      </p:sp>
      <p:sp>
        <p:nvSpPr>
          <p:cNvPr id="72" name="TextBox 71"/>
          <p:cNvSpPr txBox="1"/>
          <p:nvPr/>
        </p:nvSpPr>
        <p:spPr>
          <a:xfrm>
            <a:off x="7725628" y="4801235"/>
            <a:ext cx="1005840" cy="276999"/>
          </a:xfrm>
          <a:prstGeom prst="rect">
            <a:avLst/>
          </a:prstGeom>
          <a:noFill/>
        </p:spPr>
        <p:txBody>
          <a:bodyPr wrap="square" rtlCol="0">
            <a:spAutoFit/>
          </a:bodyPr>
          <a:lstStyle/>
          <a:p>
            <a:pPr algn="l"/>
            <a:r>
              <a:rPr lang="en-US" sz="1200" dirty="0" smtClean="0">
                <a:solidFill>
                  <a:srgbClr val="333333"/>
                </a:solidFill>
              </a:rPr>
              <a:t>Strategy</a:t>
            </a:r>
            <a:endParaRPr lang="en-US" sz="1200" dirty="0">
              <a:solidFill>
                <a:srgbClr val="333333"/>
              </a:solidFill>
            </a:endParaRPr>
          </a:p>
        </p:txBody>
      </p:sp>
      <p:sp>
        <p:nvSpPr>
          <p:cNvPr id="73" name="TextBox 72"/>
          <p:cNvSpPr txBox="1"/>
          <p:nvPr/>
        </p:nvSpPr>
        <p:spPr>
          <a:xfrm>
            <a:off x="5540691" y="5939264"/>
            <a:ext cx="1005840" cy="276999"/>
          </a:xfrm>
          <a:prstGeom prst="rect">
            <a:avLst/>
          </a:prstGeom>
          <a:noFill/>
        </p:spPr>
        <p:txBody>
          <a:bodyPr wrap="square" rtlCol="0">
            <a:spAutoFit/>
          </a:bodyPr>
          <a:lstStyle/>
          <a:p>
            <a:pPr algn="r"/>
            <a:r>
              <a:rPr lang="en-US" sz="1200" dirty="0" smtClean="0">
                <a:solidFill>
                  <a:srgbClr val="333333"/>
                </a:solidFill>
              </a:rPr>
              <a:t>Integration</a:t>
            </a:r>
          </a:p>
        </p:txBody>
      </p:sp>
      <p:sp>
        <p:nvSpPr>
          <p:cNvPr id="74" name="TextBox 73"/>
          <p:cNvSpPr txBox="1"/>
          <p:nvPr/>
        </p:nvSpPr>
        <p:spPr>
          <a:xfrm>
            <a:off x="7725628" y="6077764"/>
            <a:ext cx="1005840" cy="276999"/>
          </a:xfrm>
          <a:prstGeom prst="rect">
            <a:avLst/>
          </a:prstGeom>
          <a:noFill/>
        </p:spPr>
        <p:txBody>
          <a:bodyPr wrap="square" rtlCol="0">
            <a:spAutoFit/>
          </a:bodyPr>
          <a:lstStyle/>
          <a:p>
            <a:pPr algn="l"/>
            <a:r>
              <a:rPr lang="en-US" sz="1200" dirty="0" smtClean="0">
                <a:solidFill>
                  <a:srgbClr val="333333"/>
                </a:solidFill>
              </a:rPr>
              <a:t>Reach</a:t>
            </a:r>
          </a:p>
        </p:txBody>
      </p:sp>
      <p:sp>
        <p:nvSpPr>
          <p:cNvPr id="75" name="Flowchart: Stored Data 19"/>
          <p:cNvSpPr>
            <a:spLocks noChangeArrowheads="1"/>
          </p:cNvSpPr>
          <p:nvPr>
            <p:custDataLst>
              <p:tags r:id="rId21"/>
            </p:custDataLst>
          </p:nvPr>
        </p:nvSpPr>
        <p:spPr bwMode="auto">
          <a:xfrm flipH="1">
            <a:off x="320673" y="1198552"/>
            <a:ext cx="4983480" cy="366076"/>
          </a:xfrm>
          <a:prstGeom prst="rect">
            <a:avLst/>
          </a:prstGeom>
          <a:solidFill>
            <a:schemeClr val="accent1"/>
          </a:solidFill>
          <a:ln w="6350">
            <a:noFill/>
            <a:miter lim="800000"/>
            <a:headEnd/>
            <a:tailEnd/>
          </a:ln>
        </p:spPr>
        <p:txBody>
          <a:bodyPr anchor="ctr"/>
          <a:lstStyle/>
          <a:p>
            <a:pPr>
              <a:defRPr/>
            </a:pPr>
            <a:r>
              <a:rPr lang="en-US" sz="1400" b="1" dirty="0" smtClean="0">
                <a:solidFill>
                  <a:srgbClr val="FFFFFF"/>
                </a:solidFill>
                <a:latin typeface="Arial" pitchFamily="34" charset="0"/>
                <a:cs typeface="Arial" pitchFamily="34" charset="0"/>
              </a:rPr>
              <a:t>Product Evaluation Criteria</a:t>
            </a:r>
            <a:endParaRPr lang="en-US" sz="1400" b="1" dirty="0">
              <a:solidFill>
                <a:srgbClr val="FFFFFF"/>
              </a:solidFill>
              <a:latin typeface="Arial" pitchFamily="34" charset="0"/>
              <a:cs typeface="Arial" pitchFamily="34" charset="0"/>
            </a:endParaRPr>
          </a:p>
        </p:txBody>
      </p:sp>
      <p:sp>
        <p:nvSpPr>
          <p:cNvPr id="77" name="Flowchart: Stored Data 19"/>
          <p:cNvSpPr>
            <a:spLocks noChangeArrowheads="1"/>
          </p:cNvSpPr>
          <p:nvPr>
            <p:custDataLst>
              <p:tags r:id="rId22"/>
            </p:custDataLst>
          </p:nvPr>
        </p:nvSpPr>
        <p:spPr bwMode="auto">
          <a:xfrm flipH="1">
            <a:off x="320039" y="3667114"/>
            <a:ext cx="4983480" cy="366076"/>
          </a:xfrm>
          <a:prstGeom prst="rect">
            <a:avLst/>
          </a:prstGeom>
          <a:solidFill>
            <a:schemeClr val="accent2">
              <a:lumMod val="75000"/>
            </a:schemeClr>
          </a:solidFill>
          <a:ln w="6350">
            <a:noFill/>
            <a:miter lim="800000"/>
            <a:headEnd/>
            <a:tailEnd/>
          </a:ln>
        </p:spPr>
        <p:txBody>
          <a:bodyPr anchor="ctr"/>
          <a:lstStyle/>
          <a:p>
            <a:pPr>
              <a:defRPr/>
            </a:pPr>
            <a:r>
              <a:rPr lang="en-US" sz="1400" b="1" dirty="0" smtClean="0">
                <a:solidFill>
                  <a:srgbClr val="FFFFFF"/>
                </a:solidFill>
                <a:latin typeface="Arial" pitchFamily="34" charset="0"/>
                <a:cs typeface="Arial" pitchFamily="34" charset="0"/>
              </a:rPr>
              <a:t>Vendor Evaluation Criteria</a:t>
            </a:r>
            <a:endParaRPr lang="en-US" sz="1400" b="1" dirty="0">
              <a:solidFill>
                <a:srgbClr val="FFFFFF"/>
              </a:solidFill>
              <a:latin typeface="Arial" pitchFamily="34" charset="0"/>
              <a:cs typeface="Arial" pitchFamily="34" charset="0"/>
            </a:endParaRPr>
          </a:p>
        </p:txBody>
      </p:sp>
      <p:grpSp>
        <p:nvGrpSpPr>
          <p:cNvPr id="40" name="Group 39"/>
          <p:cNvGrpSpPr/>
          <p:nvPr/>
        </p:nvGrpSpPr>
        <p:grpSpPr>
          <a:xfrm>
            <a:off x="0" y="6422955"/>
            <a:ext cx="9144000" cy="437555"/>
            <a:chOff x="0" y="6422955"/>
            <a:chExt cx="9144000" cy="437555"/>
          </a:xfrm>
        </p:grpSpPr>
        <p:pic>
          <p:nvPicPr>
            <p:cNvPr id="44" name="Picture 3">
              <a:hlinkClick r:id="rId30"/>
            </p:cNvPr>
            <p:cNvPicPr>
              <a:picLocks noChangeAspect="1" noChangeArrowheads="1"/>
            </p:cNvPicPr>
            <p:nvPr/>
          </p:nvPicPr>
          <p:blipFill>
            <a:blip r:embed="rId31" cstate="print"/>
            <a:srcRect/>
            <a:stretch>
              <a:fillRect/>
            </a:stretch>
          </p:blipFill>
          <p:spPr bwMode="auto">
            <a:xfrm>
              <a:off x="0" y="6422955"/>
              <a:ext cx="9144000" cy="437555"/>
            </a:xfrm>
            <a:prstGeom prst="rect">
              <a:avLst/>
            </a:prstGeom>
            <a:noFill/>
            <a:ln w="9525">
              <a:noFill/>
              <a:miter lim="800000"/>
              <a:headEnd/>
              <a:tailEnd/>
            </a:ln>
          </p:spPr>
        </p:pic>
        <p:pic>
          <p:nvPicPr>
            <p:cNvPr id="47" name="Picture 46" descr="itrg-logo.png"/>
            <p:cNvPicPr>
              <a:picLocks noChangeAspect="1"/>
            </p:cNvPicPr>
            <p:nvPr/>
          </p:nvPicPr>
          <p:blipFill>
            <a:blip r:embed="rId32"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14066303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Stakes represent the minimum standard; without these, a product doesn’t even get reviewed</a:t>
            </a:r>
            <a:endParaRPr lang="en-US" dirty="0"/>
          </a:p>
        </p:txBody>
      </p:sp>
      <p:grpSp>
        <p:nvGrpSpPr>
          <p:cNvPr id="3" name="Group 136"/>
          <p:cNvGrpSpPr/>
          <p:nvPr/>
        </p:nvGrpSpPr>
        <p:grpSpPr>
          <a:xfrm>
            <a:off x="266699" y="5409220"/>
            <a:ext cx="8491536" cy="848310"/>
            <a:chOff x="328291" y="3598911"/>
            <a:chExt cx="8491536" cy="848310"/>
          </a:xfrm>
        </p:grpSpPr>
        <p:sp>
          <p:nvSpPr>
            <p:cNvPr id="97" name="Rounded Rectangle 96"/>
            <p:cNvSpPr/>
            <p:nvPr/>
          </p:nvSpPr>
          <p:spPr>
            <a:xfrm>
              <a:off x="328291" y="3598911"/>
              <a:ext cx="8491536" cy="838201"/>
            </a:xfrm>
            <a:prstGeom prst="roundRect">
              <a:avLst>
                <a:gd name="adj" fmla="val 6990"/>
              </a:avLst>
            </a:prstGeom>
            <a:solidFill>
              <a:srgbClr val="F1F2E0"/>
            </a:solidFill>
            <a:ln w="12700">
              <a:solidFill>
                <a:srgbClr val="D3D3B9"/>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7438" indent="-11113" algn="l"/>
              <a:r>
                <a:rPr lang="en-US" sz="1200" dirty="0" smtClean="0">
                  <a:solidFill>
                    <a:srgbClr val="333333"/>
                  </a:solidFill>
                </a:rPr>
                <a:t>If Table Stakes are all you need from your </a:t>
              </a:r>
              <a:r>
                <a:rPr lang="en-US" sz="1200" dirty="0" smtClean="0">
                  <a:solidFill>
                    <a:schemeClr val="tx1"/>
                  </a:solidFill>
                </a:rPr>
                <a:t>RMS </a:t>
              </a:r>
              <a:r>
                <a:rPr lang="en-US" sz="1200" dirty="0" smtClean="0">
                  <a:solidFill>
                    <a:srgbClr val="333333"/>
                  </a:solidFill>
                </a:rPr>
                <a:t>solution, the only true differentiator for the organization is price. Otherwise, dig deeper to find the best price to value for your needs.</a:t>
              </a:r>
            </a:p>
          </p:txBody>
        </p:sp>
        <p:pic>
          <p:nvPicPr>
            <p:cNvPr id="98" name="Picture 97" descr="insight.png"/>
            <p:cNvPicPr>
              <a:picLocks noChangeAspect="1"/>
            </p:cNvPicPr>
            <p:nvPr/>
          </p:nvPicPr>
          <p:blipFill>
            <a:blip r:embed="rId18" cstate="print"/>
            <a:stretch>
              <a:fillRect/>
            </a:stretch>
          </p:blipFill>
          <p:spPr>
            <a:xfrm>
              <a:off x="328614" y="3609020"/>
              <a:ext cx="1000207" cy="838201"/>
            </a:xfrm>
            <a:prstGeom prst="rect">
              <a:avLst/>
            </a:prstGeom>
          </p:spPr>
        </p:pic>
      </p:grpSp>
      <p:sp>
        <p:nvSpPr>
          <p:cNvPr id="95" name="Rectangle 94"/>
          <p:cNvSpPr/>
          <p:nvPr/>
        </p:nvSpPr>
        <p:spPr>
          <a:xfrm>
            <a:off x="5486400" y="1537514"/>
            <a:ext cx="3336925" cy="1754326"/>
          </a:xfrm>
          <a:prstGeom prst="rect">
            <a:avLst/>
          </a:prstGeom>
        </p:spPr>
        <p:txBody>
          <a:bodyPr wrap="square">
            <a:spAutoFit/>
          </a:bodyPr>
          <a:lstStyle/>
          <a:p>
            <a:pPr algn="l"/>
            <a:r>
              <a:rPr lang="en-US" sz="1200" dirty="0" smtClean="0">
                <a:solidFill>
                  <a:srgbClr val="333333"/>
                </a:solidFill>
              </a:rPr>
              <a:t>The products assessed in this Vendor Landscape</a:t>
            </a:r>
            <a:r>
              <a:rPr lang="en-US" sz="1200" baseline="30000" dirty="0" smtClean="0">
                <a:solidFill>
                  <a:srgbClr val="333333"/>
                </a:solidFill>
              </a:rPr>
              <a:t>TM</a:t>
            </a:r>
            <a:r>
              <a:rPr lang="en-US" sz="1200" dirty="0" smtClean="0">
                <a:solidFill>
                  <a:srgbClr val="333333"/>
                </a:solidFill>
              </a:rPr>
              <a:t> meet, at the very least, the requirements outlined as Table Stakes. </a:t>
            </a:r>
          </a:p>
          <a:p>
            <a:pPr algn="l"/>
            <a:endParaRPr lang="en-US" sz="1200" dirty="0" smtClean="0">
              <a:solidFill>
                <a:srgbClr val="333333"/>
              </a:solidFill>
            </a:endParaRPr>
          </a:p>
          <a:p>
            <a:pPr algn="l"/>
            <a:r>
              <a:rPr lang="en-US" sz="1200" dirty="0" smtClean="0">
                <a:solidFill>
                  <a:srgbClr val="333333"/>
                </a:solidFill>
              </a:rPr>
              <a:t>Many of the vendors go above and beyond the outlined Table Stakes, some even do so in multiple categories. This section aims to highlight the products’ capabilities </a:t>
            </a:r>
            <a:r>
              <a:rPr lang="en-US" sz="1200" b="1" dirty="0" smtClean="0">
                <a:solidFill>
                  <a:srgbClr val="333333"/>
                </a:solidFill>
              </a:rPr>
              <a:t>in excess </a:t>
            </a:r>
            <a:r>
              <a:rPr lang="en-US" sz="1200" dirty="0" smtClean="0">
                <a:solidFill>
                  <a:srgbClr val="333333"/>
                </a:solidFill>
              </a:rPr>
              <a:t>of the criteria listed here. </a:t>
            </a:r>
            <a:endParaRPr lang="en-US" sz="1200" dirty="0">
              <a:solidFill>
                <a:srgbClr val="333333"/>
              </a:solidFill>
            </a:endParaRPr>
          </a:p>
        </p:txBody>
      </p:sp>
      <p:sp>
        <p:nvSpPr>
          <p:cNvPr id="106" name="Rounded Rectangle 105"/>
          <p:cNvSpPr/>
          <p:nvPr/>
        </p:nvSpPr>
        <p:spPr>
          <a:xfrm>
            <a:off x="320675" y="1188720"/>
            <a:ext cx="4971405"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i="1" dirty="0" smtClean="0">
                <a:solidFill>
                  <a:srgbClr val="333333"/>
                </a:solidFill>
              </a:rPr>
              <a:t>The Table Stakes</a:t>
            </a:r>
            <a:endParaRPr lang="en-CA" b="1" i="1" dirty="0">
              <a:solidFill>
                <a:srgbClr val="333333"/>
              </a:solidFill>
            </a:endParaRPr>
          </a:p>
        </p:txBody>
      </p:sp>
      <p:sp>
        <p:nvSpPr>
          <p:cNvPr id="107" name="Rounded Rectangle 106"/>
          <p:cNvSpPr/>
          <p:nvPr/>
        </p:nvSpPr>
        <p:spPr>
          <a:xfrm>
            <a:off x="5486400" y="1188720"/>
            <a:ext cx="3336925"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i="1" dirty="0" smtClean="0">
                <a:solidFill>
                  <a:srgbClr val="333333"/>
                </a:solidFill>
              </a:rPr>
              <a:t>What Does This Mean?</a:t>
            </a:r>
            <a:endParaRPr lang="en-CA" b="1" i="1" dirty="0">
              <a:solidFill>
                <a:srgbClr val="333333"/>
              </a:solidFill>
            </a:endParaRPr>
          </a:p>
        </p:txBody>
      </p:sp>
      <p:sp>
        <p:nvSpPr>
          <p:cNvPr id="10" name="Flowchart: Stored Data 21"/>
          <p:cNvSpPr>
            <a:spLocks noChangeArrowheads="1"/>
          </p:cNvSpPr>
          <p:nvPr>
            <p:custDataLst>
              <p:tags r:id="rId1"/>
            </p:custDataLst>
          </p:nvPr>
        </p:nvSpPr>
        <p:spPr bwMode="auto">
          <a:xfrm flipH="1">
            <a:off x="1828167" y="3108960"/>
            <a:ext cx="3474720" cy="502920"/>
          </a:xfrm>
          <a:prstGeom prst="rect">
            <a:avLst/>
          </a:prstGeom>
          <a:solidFill>
            <a:schemeClr val="bg2">
              <a:lumMod val="8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The system can calculate for any currency.</a:t>
            </a:r>
          </a:p>
        </p:txBody>
      </p:sp>
      <p:sp>
        <p:nvSpPr>
          <p:cNvPr id="11" name="Rectangle 10"/>
          <p:cNvSpPr>
            <a:spLocks noChangeArrowheads="1"/>
          </p:cNvSpPr>
          <p:nvPr>
            <p:custDataLst>
              <p:tags r:id="rId2"/>
            </p:custDataLst>
          </p:nvPr>
        </p:nvSpPr>
        <p:spPr bwMode="auto">
          <a:xfrm flipH="1">
            <a:off x="319407" y="3108960"/>
            <a:ext cx="1463040" cy="502920"/>
          </a:xfrm>
          <a:prstGeom prst="rect">
            <a:avLst/>
          </a:prstGeom>
          <a:solidFill>
            <a:schemeClr val="bg2">
              <a:lumMod val="85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Multi-Currency</a:t>
            </a:r>
            <a:endParaRPr lang="en-US" sz="1400" dirty="0">
              <a:latin typeface="Arial" pitchFamily="34" charset="0"/>
              <a:cs typeface="Arial" pitchFamily="34" charset="0"/>
            </a:endParaRPr>
          </a:p>
        </p:txBody>
      </p:sp>
      <p:sp>
        <p:nvSpPr>
          <p:cNvPr id="12" name="Flowchart: Stored Data 21"/>
          <p:cNvSpPr>
            <a:spLocks noChangeArrowheads="1"/>
          </p:cNvSpPr>
          <p:nvPr>
            <p:custDataLst>
              <p:tags r:id="rId3"/>
            </p:custDataLst>
          </p:nvPr>
        </p:nvSpPr>
        <p:spPr bwMode="auto">
          <a:xfrm flipH="1">
            <a:off x="1828167" y="3657600"/>
            <a:ext cx="3474720" cy="502920"/>
          </a:xfrm>
          <a:prstGeom prst="rect">
            <a:avLst/>
          </a:prstGeom>
          <a:solidFill>
            <a:schemeClr val="bg2">
              <a:lumMod val="9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The system pushes rates to frontline employees based on established parameters.</a:t>
            </a:r>
          </a:p>
        </p:txBody>
      </p:sp>
      <p:sp>
        <p:nvSpPr>
          <p:cNvPr id="13" name="Rectangle 12"/>
          <p:cNvSpPr>
            <a:spLocks noChangeArrowheads="1"/>
          </p:cNvSpPr>
          <p:nvPr>
            <p:custDataLst>
              <p:tags r:id="rId4"/>
            </p:custDataLst>
          </p:nvPr>
        </p:nvSpPr>
        <p:spPr bwMode="auto">
          <a:xfrm flipH="1">
            <a:off x="319407" y="3657600"/>
            <a:ext cx="1463040" cy="502920"/>
          </a:xfrm>
          <a:prstGeom prst="rect">
            <a:avLst/>
          </a:prstGeom>
          <a:solidFill>
            <a:schemeClr val="bg2">
              <a:lumMod val="95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Recommended Rates</a:t>
            </a:r>
            <a:endParaRPr lang="en-US" sz="1400" dirty="0">
              <a:latin typeface="Arial" pitchFamily="34" charset="0"/>
              <a:cs typeface="Arial" pitchFamily="34" charset="0"/>
            </a:endParaRPr>
          </a:p>
        </p:txBody>
      </p:sp>
      <p:sp>
        <p:nvSpPr>
          <p:cNvPr id="14" name="Flowchart: Stored Data 20"/>
          <p:cNvSpPr>
            <a:spLocks noChangeArrowheads="1"/>
          </p:cNvSpPr>
          <p:nvPr>
            <p:custDataLst>
              <p:tags r:id="rId5"/>
            </p:custDataLst>
          </p:nvPr>
        </p:nvSpPr>
        <p:spPr bwMode="auto">
          <a:xfrm flipH="1">
            <a:off x="1828167" y="2560320"/>
            <a:ext cx="3474720" cy="502920"/>
          </a:xfrm>
          <a:prstGeom prst="rect">
            <a:avLst/>
          </a:prstGeom>
          <a:solidFill>
            <a:schemeClr val="bg2">
              <a:lumMod val="9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The system allows certain levels of access to override suggested published rates.</a:t>
            </a:r>
          </a:p>
        </p:txBody>
      </p:sp>
      <p:sp>
        <p:nvSpPr>
          <p:cNvPr id="15" name="Rectangle 14"/>
          <p:cNvSpPr>
            <a:spLocks noChangeArrowheads="1"/>
          </p:cNvSpPr>
          <p:nvPr>
            <p:custDataLst>
              <p:tags r:id="rId6"/>
            </p:custDataLst>
          </p:nvPr>
        </p:nvSpPr>
        <p:spPr bwMode="auto">
          <a:xfrm flipH="1">
            <a:off x="319407" y="2560320"/>
            <a:ext cx="1463040" cy="502920"/>
          </a:xfrm>
          <a:prstGeom prst="rect">
            <a:avLst/>
          </a:prstGeom>
          <a:solidFill>
            <a:schemeClr val="bg2">
              <a:lumMod val="95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Manual Overrides</a:t>
            </a:r>
            <a:endParaRPr lang="en-US" sz="1400" dirty="0">
              <a:latin typeface="Arial" pitchFamily="34" charset="0"/>
              <a:cs typeface="Arial" pitchFamily="34" charset="0"/>
            </a:endParaRPr>
          </a:p>
        </p:txBody>
      </p:sp>
      <p:sp>
        <p:nvSpPr>
          <p:cNvPr id="16" name="Flowchart: Stored Data 19"/>
          <p:cNvSpPr>
            <a:spLocks noChangeArrowheads="1"/>
          </p:cNvSpPr>
          <p:nvPr>
            <p:custDataLst>
              <p:tags r:id="rId7"/>
            </p:custDataLst>
          </p:nvPr>
        </p:nvSpPr>
        <p:spPr bwMode="auto">
          <a:xfrm flipH="1">
            <a:off x="1828167" y="2011362"/>
            <a:ext cx="3474720" cy="502920"/>
          </a:xfrm>
          <a:prstGeom prst="rect">
            <a:avLst/>
          </a:prstGeom>
          <a:solidFill>
            <a:schemeClr val="bg2">
              <a:lumMod val="85000"/>
            </a:schemeClr>
          </a:solidFill>
          <a:ln w="6350">
            <a:noFill/>
            <a:miter lim="800000"/>
            <a:headEnd/>
            <a:tailEnd/>
          </a:ln>
        </p:spPr>
        <p:txBody>
          <a:bodyPr anchor="ctr"/>
          <a:lstStyle/>
          <a:p>
            <a:pPr algn="l"/>
            <a:r>
              <a:rPr lang="en-US" sz="1200" dirty="0" smtClean="0">
                <a:latin typeface="Arial" pitchFamily="34" charset="0"/>
                <a:cs typeface="Arial" pitchFamily="34" charset="0"/>
              </a:rPr>
              <a:t>The system can separate customers into tiered groupings and suggest rates accordingly.</a:t>
            </a:r>
          </a:p>
        </p:txBody>
      </p:sp>
      <p:sp>
        <p:nvSpPr>
          <p:cNvPr id="17" name="Rectangle 16"/>
          <p:cNvSpPr>
            <a:spLocks noChangeArrowheads="1"/>
          </p:cNvSpPr>
          <p:nvPr>
            <p:custDataLst>
              <p:tags r:id="rId8"/>
            </p:custDataLst>
          </p:nvPr>
        </p:nvSpPr>
        <p:spPr bwMode="auto">
          <a:xfrm flipH="1">
            <a:off x="319407" y="2011997"/>
            <a:ext cx="1463040" cy="502920"/>
          </a:xfrm>
          <a:prstGeom prst="rect">
            <a:avLst/>
          </a:prstGeom>
          <a:solidFill>
            <a:schemeClr val="bg2">
              <a:lumMod val="85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Customer Segmentation</a:t>
            </a:r>
            <a:endParaRPr lang="en-US" sz="1400" dirty="0">
              <a:latin typeface="Arial" pitchFamily="34" charset="0"/>
              <a:cs typeface="Arial" pitchFamily="34" charset="0"/>
            </a:endParaRPr>
          </a:p>
        </p:txBody>
      </p:sp>
      <p:sp>
        <p:nvSpPr>
          <p:cNvPr id="24" name="Flowchart: Stored Data 19"/>
          <p:cNvSpPr>
            <a:spLocks noChangeArrowheads="1"/>
          </p:cNvSpPr>
          <p:nvPr>
            <p:custDataLst>
              <p:tags r:id="rId9"/>
            </p:custDataLst>
          </p:nvPr>
        </p:nvSpPr>
        <p:spPr bwMode="auto">
          <a:xfrm flipH="1">
            <a:off x="1828800" y="1600200"/>
            <a:ext cx="3474720" cy="365760"/>
          </a:xfrm>
          <a:prstGeom prst="rect">
            <a:avLst/>
          </a:prstGeom>
          <a:solidFill>
            <a:schemeClr val="accent1"/>
          </a:solidFill>
          <a:ln w="6350">
            <a:noFill/>
            <a:miter lim="800000"/>
            <a:headEnd/>
            <a:tailEnd/>
          </a:ln>
        </p:spPr>
        <p:txBody>
          <a:bodyPr anchor="ctr"/>
          <a:lstStyle/>
          <a:p>
            <a:r>
              <a:rPr lang="en-US" sz="1400" b="1" dirty="0" smtClean="0">
                <a:solidFill>
                  <a:srgbClr val="FFFFFF"/>
                </a:solidFill>
                <a:latin typeface="Arial" pitchFamily="34" charset="0"/>
                <a:cs typeface="Arial" pitchFamily="34" charset="0"/>
              </a:rPr>
              <a:t>What it is:</a:t>
            </a:r>
          </a:p>
        </p:txBody>
      </p:sp>
      <p:sp>
        <p:nvSpPr>
          <p:cNvPr id="25" name="Rectangle 24"/>
          <p:cNvSpPr>
            <a:spLocks noChangeArrowheads="1"/>
          </p:cNvSpPr>
          <p:nvPr>
            <p:custDataLst>
              <p:tags r:id="rId10"/>
            </p:custDataLst>
          </p:nvPr>
        </p:nvSpPr>
        <p:spPr bwMode="auto">
          <a:xfrm flipH="1">
            <a:off x="320039" y="1600835"/>
            <a:ext cx="1508127" cy="365760"/>
          </a:xfrm>
          <a:prstGeom prst="rect">
            <a:avLst/>
          </a:prstGeom>
          <a:solidFill>
            <a:schemeClr val="accent1"/>
          </a:solidFill>
          <a:ln w="25400">
            <a:noFill/>
            <a:miter lim="800000"/>
            <a:headEnd/>
            <a:tailEnd/>
          </a:ln>
          <a:effectLst/>
        </p:spPr>
        <p:txBody>
          <a:bodyPr anchor="ctr"/>
          <a:lstStyle/>
          <a:p>
            <a:pPr>
              <a:defRPr/>
            </a:pPr>
            <a:r>
              <a:rPr lang="en-US" sz="1400" b="1" dirty="0" smtClean="0">
                <a:solidFill>
                  <a:srgbClr val="FFFFFF"/>
                </a:solidFill>
                <a:latin typeface="Arial" pitchFamily="34" charset="0"/>
                <a:cs typeface="Arial" pitchFamily="34" charset="0"/>
              </a:rPr>
              <a:t>Feature</a:t>
            </a:r>
            <a:endParaRPr lang="en-US" sz="1400" b="1" dirty="0">
              <a:solidFill>
                <a:srgbClr val="FFFFFF"/>
              </a:solidFill>
              <a:latin typeface="Arial" pitchFamily="34" charset="0"/>
              <a:cs typeface="Arial" pitchFamily="34" charset="0"/>
            </a:endParaRPr>
          </a:p>
        </p:txBody>
      </p:sp>
      <p:sp>
        <p:nvSpPr>
          <p:cNvPr id="23" name="Rounded Rectangle 22"/>
          <p:cNvSpPr/>
          <p:nvPr>
            <p:custDataLst>
              <p:tags r:id="rId11"/>
            </p:custDataLst>
          </p:nvPr>
        </p:nvSpPr>
        <p:spPr>
          <a:xfrm rot="10800000">
            <a:off x="5488048" y="4792250"/>
            <a:ext cx="333756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algn="l"/>
            <a:endParaRPr lang="en-CA" b="1" i="1" dirty="0">
              <a:solidFill>
                <a:srgbClr val="333333"/>
              </a:solidFill>
            </a:endParaRPr>
          </a:p>
        </p:txBody>
      </p:sp>
      <p:sp>
        <p:nvSpPr>
          <p:cNvPr id="20" name="Rectangle 19"/>
          <p:cNvSpPr>
            <a:spLocks noChangeArrowheads="1"/>
          </p:cNvSpPr>
          <p:nvPr>
            <p:custDataLst>
              <p:tags r:id="rId12"/>
            </p:custDataLst>
          </p:nvPr>
        </p:nvSpPr>
        <p:spPr bwMode="auto">
          <a:xfrm flipH="1">
            <a:off x="320675" y="4197323"/>
            <a:ext cx="1463040" cy="502920"/>
          </a:xfrm>
          <a:prstGeom prst="rect">
            <a:avLst/>
          </a:prstGeom>
          <a:solidFill>
            <a:schemeClr val="bg2">
              <a:lumMod val="85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Multi-Language</a:t>
            </a:r>
            <a:endParaRPr lang="en-US" sz="1400" dirty="0">
              <a:latin typeface="Arial" pitchFamily="34" charset="0"/>
              <a:cs typeface="Arial" pitchFamily="34" charset="0"/>
            </a:endParaRPr>
          </a:p>
        </p:txBody>
      </p:sp>
      <p:sp>
        <p:nvSpPr>
          <p:cNvPr id="21" name="Flowchart: Stored Data 21"/>
          <p:cNvSpPr>
            <a:spLocks noChangeArrowheads="1"/>
          </p:cNvSpPr>
          <p:nvPr>
            <p:custDataLst>
              <p:tags r:id="rId13"/>
            </p:custDataLst>
          </p:nvPr>
        </p:nvSpPr>
        <p:spPr bwMode="auto">
          <a:xfrm flipH="1">
            <a:off x="1828166" y="4197323"/>
            <a:ext cx="3474720" cy="502920"/>
          </a:xfrm>
          <a:prstGeom prst="rect">
            <a:avLst/>
          </a:prstGeom>
          <a:solidFill>
            <a:schemeClr val="bg2">
              <a:lumMod val="8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The system can support multiple languages.</a:t>
            </a:r>
          </a:p>
        </p:txBody>
      </p:sp>
      <p:sp>
        <p:nvSpPr>
          <p:cNvPr id="22" name="Flowchart: Stored Data 21"/>
          <p:cNvSpPr>
            <a:spLocks noChangeArrowheads="1"/>
          </p:cNvSpPr>
          <p:nvPr>
            <p:custDataLst>
              <p:tags r:id="rId14"/>
            </p:custDataLst>
          </p:nvPr>
        </p:nvSpPr>
        <p:spPr bwMode="auto">
          <a:xfrm flipH="1">
            <a:off x="1828799" y="4746530"/>
            <a:ext cx="3463279" cy="411480"/>
          </a:xfrm>
          <a:prstGeom prst="rect">
            <a:avLst/>
          </a:prstGeom>
          <a:solidFill>
            <a:schemeClr val="bg2">
              <a:lumMod val="95000"/>
            </a:schemeClr>
          </a:solidFill>
          <a:ln w="6350">
            <a:noFill/>
            <a:miter lim="800000"/>
            <a:headEnd/>
            <a:tailEnd/>
          </a:ln>
          <a:effectLst/>
        </p:spPr>
        <p:txBody>
          <a:bodyPr anchor="ctr"/>
          <a:lstStyle/>
          <a:p>
            <a:pPr algn="l"/>
            <a:r>
              <a:rPr lang="en-US" sz="1200" dirty="0">
                <a:latin typeface="Arial" pitchFamily="34" charset="0"/>
                <a:cs typeface="Arial" pitchFamily="34" charset="0"/>
              </a:rPr>
              <a:t>Sophisticated algorithms predict expected occupancy and adjust pricing </a:t>
            </a:r>
            <a:r>
              <a:rPr lang="en-US" sz="1200" dirty="0" smtClean="0">
                <a:latin typeface="Arial" pitchFamily="34" charset="0"/>
                <a:cs typeface="Arial" pitchFamily="34" charset="0"/>
              </a:rPr>
              <a:t>accordingly.</a:t>
            </a:r>
            <a:endParaRPr lang="en-US" sz="1200" dirty="0">
              <a:latin typeface="Arial" pitchFamily="34" charset="0"/>
              <a:cs typeface="Arial" pitchFamily="34" charset="0"/>
            </a:endParaRPr>
          </a:p>
        </p:txBody>
      </p:sp>
      <p:sp>
        <p:nvSpPr>
          <p:cNvPr id="26" name="Rectangle 25"/>
          <p:cNvSpPr>
            <a:spLocks noChangeArrowheads="1"/>
          </p:cNvSpPr>
          <p:nvPr>
            <p:custDataLst>
              <p:tags r:id="rId15"/>
            </p:custDataLst>
          </p:nvPr>
        </p:nvSpPr>
        <p:spPr bwMode="auto">
          <a:xfrm flipH="1">
            <a:off x="320675" y="4746530"/>
            <a:ext cx="1461772" cy="411480"/>
          </a:xfrm>
          <a:prstGeom prst="rect">
            <a:avLst/>
          </a:prstGeom>
          <a:solidFill>
            <a:schemeClr val="bg2">
              <a:lumMod val="95000"/>
            </a:schemeClr>
          </a:solidFill>
          <a:ln w="25400">
            <a:noFill/>
            <a:miter lim="800000"/>
            <a:headEnd/>
            <a:tailEnd/>
          </a:ln>
          <a:effectLst/>
        </p:spPr>
        <p:txBody>
          <a:bodyPr anchor="ctr"/>
          <a:lstStyle/>
          <a:p>
            <a:pPr algn="r">
              <a:defRPr/>
            </a:pPr>
            <a:r>
              <a:rPr lang="en-US" sz="1400" dirty="0">
                <a:latin typeface="Arial" pitchFamily="34" charset="0"/>
                <a:cs typeface="Arial" pitchFamily="34" charset="0"/>
              </a:rPr>
              <a:t>Demand Forecasting</a:t>
            </a:r>
          </a:p>
        </p:txBody>
      </p:sp>
      <p:grpSp>
        <p:nvGrpSpPr>
          <p:cNvPr id="27" name="Group 26"/>
          <p:cNvGrpSpPr/>
          <p:nvPr/>
        </p:nvGrpSpPr>
        <p:grpSpPr>
          <a:xfrm>
            <a:off x="0" y="6422955"/>
            <a:ext cx="9144000" cy="437555"/>
            <a:chOff x="0" y="6422955"/>
            <a:chExt cx="9144000" cy="437555"/>
          </a:xfrm>
        </p:grpSpPr>
        <p:pic>
          <p:nvPicPr>
            <p:cNvPr id="28" name="Picture 3">
              <a:hlinkClick r:id="rId19"/>
            </p:cNvPr>
            <p:cNvPicPr>
              <a:picLocks noChangeAspect="1" noChangeArrowheads="1"/>
            </p:cNvPicPr>
            <p:nvPr/>
          </p:nvPicPr>
          <p:blipFill>
            <a:blip r:embed="rId20" cstate="print"/>
            <a:srcRect/>
            <a:stretch>
              <a:fillRect/>
            </a:stretch>
          </p:blipFill>
          <p:spPr bwMode="auto">
            <a:xfrm>
              <a:off x="0" y="6422955"/>
              <a:ext cx="9144000" cy="437555"/>
            </a:xfrm>
            <a:prstGeom prst="rect">
              <a:avLst/>
            </a:prstGeom>
            <a:noFill/>
            <a:ln w="9525">
              <a:noFill/>
              <a:miter lim="800000"/>
              <a:headEnd/>
              <a:tailEnd/>
            </a:ln>
          </p:spPr>
        </p:pic>
        <p:pic>
          <p:nvPicPr>
            <p:cNvPr id="29" name="Picture 28" descr="itrg-logo.png"/>
            <p:cNvPicPr>
              <a:picLocks noChangeAspect="1"/>
            </p:cNvPicPr>
            <p:nvPr/>
          </p:nvPicPr>
          <p:blipFill>
            <a:blip r:embed="rId21"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38374026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lstStyle/>
          <a:p>
            <a:r>
              <a:rPr lang="en-US" dirty="0" smtClean="0"/>
              <a:t>Advanced Features are the capabilities that allow for granular market differentiation</a:t>
            </a:r>
            <a:endParaRPr lang="en-US" dirty="0"/>
          </a:p>
        </p:txBody>
      </p:sp>
      <p:sp>
        <p:nvSpPr>
          <p:cNvPr id="43" name="Rectangle 42"/>
          <p:cNvSpPr/>
          <p:nvPr/>
        </p:nvSpPr>
        <p:spPr>
          <a:xfrm>
            <a:off x="323410" y="1541085"/>
            <a:ext cx="3334190" cy="1384995"/>
          </a:xfrm>
          <a:prstGeom prst="rect">
            <a:avLst/>
          </a:prstGeom>
        </p:spPr>
        <p:txBody>
          <a:bodyPr wrap="square">
            <a:spAutoFit/>
          </a:bodyPr>
          <a:lstStyle/>
          <a:p>
            <a:pPr algn="l"/>
            <a:r>
              <a:rPr lang="en-US" sz="1200" dirty="0" smtClean="0">
                <a:solidFill>
                  <a:srgbClr val="333333"/>
                </a:solidFill>
              </a:rPr>
              <a:t>Info-Tech scored each vendor’s features offering as a summation of their individual scores across the listed advanced features. Vendors were given one point for each feature the product inherently provided. Some categories were scored on a more granular scale with vendors receiving half points.</a:t>
            </a:r>
          </a:p>
        </p:txBody>
      </p:sp>
      <p:grpSp>
        <p:nvGrpSpPr>
          <p:cNvPr id="4" name="Group 3"/>
          <p:cNvGrpSpPr/>
          <p:nvPr/>
        </p:nvGrpSpPr>
        <p:grpSpPr>
          <a:xfrm>
            <a:off x="3839844" y="3082890"/>
            <a:ext cx="5038547" cy="623604"/>
            <a:chOff x="3839844" y="3033996"/>
            <a:chExt cx="5038547" cy="623604"/>
          </a:xfrm>
        </p:grpSpPr>
        <p:sp>
          <p:nvSpPr>
            <p:cNvPr id="7" name="Flowchart: Stored Data 21"/>
            <p:cNvSpPr>
              <a:spLocks noChangeArrowheads="1"/>
            </p:cNvSpPr>
            <p:nvPr>
              <p:custDataLst>
                <p:tags r:id="rId17"/>
              </p:custDataLst>
            </p:nvPr>
          </p:nvSpPr>
          <p:spPr bwMode="auto">
            <a:xfrm flipH="1">
              <a:off x="5403671" y="3033996"/>
              <a:ext cx="3474720" cy="623604"/>
            </a:xfrm>
            <a:prstGeom prst="rect">
              <a:avLst/>
            </a:prstGeom>
            <a:solidFill>
              <a:schemeClr val="bg2">
                <a:lumMod val="85000"/>
              </a:schemeClr>
            </a:solidFill>
            <a:ln w="6350">
              <a:noFill/>
              <a:miter lim="800000"/>
              <a:headEnd/>
              <a:tailEnd/>
            </a:ln>
            <a:effectLst/>
          </p:spPr>
          <p:txBody>
            <a:bodyPr anchor="ctr"/>
            <a:lstStyle/>
            <a:p>
              <a:pPr algn="l"/>
              <a:r>
                <a:rPr lang="en-US" sz="1200" dirty="0"/>
                <a:t>Revenue manager can incorporate external </a:t>
              </a:r>
              <a:r>
                <a:rPr lang="en-US" sz="1200" dirty="0" smtClean="0"/>
                <a:t>third-party </a:t>
              </a:r>
              <a:r>
                <a:rPr lang="en-US" sz="1200" dirty="0"/>
                <a:t>data &amp; modify weightings and apply overrides to establish demand &amp; rate models.</a:t>
              </a:r>
            </a:p>
          </p:txBody>
        </p:sp>
        <p:sp>
          <p:nvSpPr>
            <p:cNvPr id="8" name="Rectangle 7"/>
            <p:cNvSpPr>
              <a:spLocks noChangeArrowheads="1"/>
            </p:cNvSpPr>
            <p:nvPr>
              <p:custDataLst>
                <p:tags r:id="rId18"/>
              </p:custDataLst>
            </p:nvPr>
          </p:nvSpPr>
          <p:spPr bwMode="auto">
            <a:xfrm flipH="1">
              <a:off x="3839844" y="3033996"/>
              <a:ext cx="1509395" cy="623604"/>
            </a:xfrm>
            <a:prstGeom prst="rect">
              <a:avLst/>
            </a:prstGeom>
            <a:solidFill>
              <a:schemeClr val="bg2">
                <a:lumMod val="85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Big-Data/Custom </a:t>
              </a:r>
              <a:r>
                <a:rPr lang="en-US" sz="1400" dirty="0">
                  <a:latin typeface="Arial" pitchFamily="34" charset="0"/>
                  <a:cs typeface="Arial" pitchFamily="34" charset="0"/>
                </a:rPr>
                <a:t>Controls</a:t>
              </a:r>
            </a:p>
          </p:txBody>
        </p:sp>
      </p:grpSp>
      <p:grpSp>
        <p:nvGrpSpPr>
          <p:cNvPr id="5" name="Group 4"/>
          <p:cNvGrpSpPr/>
          <p:nvPr/>
        </p:nvGrpSpPr>
        <p:grpSpPr>
          <a:xfrm>
            <a:off x="3839844" y="3771167"/>
            <a:ext cx="5038547" cy="731520"/>
            <a:chOff x="3845170" y="3703320"/>
            <a:chExt cx="5038547" cy="731520"/>
          </a:xfrm>
        </p:grpSpPr>
        <p:sp>
          <p:nvSpPr>
            <p:cNvPr id="9" name="Flowchart: Stored Data 21"/>
            <p:cNvSpPr>
              <a:spLocks noChangeArrowheads="1"/>
            </p:cNvSpPr>
            <p:nvPr>
              <p:custDataLst>
                <p:tags r:id="rId15"/>
              </p:custDataLst>
            </p:nvPr>
          </p:nvSpPr>
          <p:spPr bwMode="auto">
            <a:xfrm flipH="1">
              <a:off x="5408997" y="3703320"/>
              <a:ext cx="3474720" cy="731520"/>
            </a:xfrm>
            <a:prstGeom prst="rect">
              <a:avLst/>
            </a:prstGeom>
            <a:solidFill>
              <a:schemeClr val="bg2">
                <a:lumMod val="95000"/>
              </a:schemeClr>
            </a:solidFill>
            <a:ln w="6350">
              <a:noFill/>
              <a:miter lim="800000"/>
              <a:headEnd/>
              <a:tailEnd/>
            </a:ln>
            <a:effectLst/>
          </p:spPr>
          <p:txBody>
            <a:bodyPr anchor="ctr"/>
            <a:lstStyle/>
            <a:p>
              <a:pPr algn="l">
                <a:spcBef>
                  <a:spcPts val="0"/>
                </a:spcBef>
                <a:spcAft>
                  <a:spcPts val="0"/>
                </a:spcAft>
              </a:pPr>
              <a:r>
                <a:rPr lang="en-US" sz="1200" dirty="0"/>
                <a:t>Detailed </a:t>
              </a:r>
              <a:r>
                <a:rPr lang="en-US" sz="1200" dirty="0" smtClean="0"/>
                <a:t>availability controls at </a:t>
              </a:r>
              <a:r>
                <a:rPr lang="en-US" sz="1200" dirty="0"/>
                <a:t>the same level of detail that a hotel sells its products, </a:t>
              </a:r>
              <a:r>
                <a:rPr lang="en-US" sz="1200" dirty="0" smtClean="0"/>
                <a:t>e.g. </a:t>
              </a:r>
              <a:r>
                <a:rPr lang="en-US" sz="1200" dirty="0"/>
                <a:t>by day of </a:t>
              </a:r>
              <a:r>
                <a:rPr lang="en-US" sz="1200" dirty="0" smtClean="0"/>
                <a:t>arrival or </a:t>
              </a:r>
              <a:r>
                <a:rPr lang="en-US" sz="1200" dirty="0"/>
                <a:t>length of stay. Includes </a:t>
              </a:r>
              <a:r>
                <a:rPr lang="en-US" sz="1200" dirty="0" smtClean="0"/>
                <a:t>overbooking levels </a:t>
              </a:r>
              <a:r>
                <a:rPr lang="en-US" sz="1200" dirty="0"/>
                <a:t>at the property &amp; room </a:t>
              </a:r>
              <a:r>
                <a:rPr lang="en-US" sz="1200" dirty="0" smtClean="0"/>
                <a:t>type.</a:t>
              </a:r>
              <a:endParaRPr lang="en-US" sz="1200" dirty="0">
                <a:latin typeface="Arial" pitchFamily="34" charset="0"/>
                <a:cs typeface="Arial" pitchFamily="34" charset="0"/>
              </a:endParaRPr>
            </a:p>
          </p:txBody>
        </p:sp>
        <p:sp>
          <p:nvSpPr>
            <p:cNvPr id="10" name="Rectangle 9"/>
            <p:cNvSpPr>
              <a:spLocks noChangeArrowheads="1"/>
            </p:cNvSpPr>
            <p:nvPr>
              <p:custDataLst>
                <p:tags r:id="rId16"/>
              </p:custDataLst>
            </p:nvPr>
          </p:nvSpPr>
          <p:spPr bwMode="auto">
            <a:xfrm flipH="1">
              <a:off x="3845170" y="3703320"/>
              <a:ext cx="1509395" cy="731520"/>
            </a:xfrm>
            <a:prstGeom prst="rect">
              <a:avLst/>
            </a:prstGeom>
            <a:solidFill>
              <a:schemeClr val="bg2">
                <a:lumMod val="95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Availability Controls</a:t>
              </a:r>
              <a:endParaRPr lang="en-US" sz="1400" dirty="0">
                <a:latin typeface="Arial" pitchFamily="34" charset="0"/>
                <a:cs typeface="Arial" pitchFamily="34" charset="0"/>
              </a:endParaRPr>
            </a:p>
          </p:txBody>
        </p:sp>
      </p:grpSp>
      <p:grpSp>
        <p:nvGrpSpPr>
          <p:cNvPr id="3" name="Group 2"/>
          <p:cNvGrpSpPr/>
          <p:nvPr/>
        </p:nvGrpSpPr>
        <p:grpSpPr>
          <a:xfrm>
            <a:off x="3839844" y="2606737"/>
            <a:ext cx="5038546" cy="411480"/>
            <a:chOff x="3839845" y="2576796"/>
            <a:chExt cx="5038546" cy="411480"/>
          </a:xfrm>
        </p:grpSpPr>
        <p:sp>
          <p:nvSpPr>
            <p:cNvPr id="11" name="Flowchart: Stored Data 20"/>
            <p:cNvSpPr>
              <a:spLocks noChangeArrowheads="1"/>
            </p:cNvSpPr>
            <p:nvPr>
              <p:custDataLst>
                <p:tags r:id="rId13"/>
              </p:custDataLst>
            </p:nvPr>
          </p:nvSpPr>
          <p:spPr bwMode="auto">
            <a:xfrm flipH="1">
              <a:off x="5403671" y="2576796"/>
              <a:ext cx="3474720" cy="411480"/>
            </a:xfrm>
            <a:prstGeom prst="rect">
              <a:avLst/>
            </a:prstGeom>
            <a:solidFill>
              <a:schemeClr val="bg2">
                <a:lumMod val="95000"/>
              </a:schemeClr>
            </a:solidFill>
            <a:ln w="6350">
              <a:noFill/>
              <a:miter lim="800000"/>
              <a:headEnd/>
              <a:tailEnd/>
            </a:ln>
            <a:effectLst/>
          </p:spPr>
          <p:txBody>
            <a:bodyPr anchor="ctr"/>
            <a:lstStyle/>
            <a:p>
              <a:pPr algn="l"/>
              <a:r>
                <a:rPr lang="en-US" sz="1200" dirty="0">
                  <a:latin typeface="Arial" pitchFamily="34" charset="0"/>
                  <a:cs typeface="Arial" pitchFamily="34" charset="0"/>
                </a:rPr>
                <a:t>Ability to import/integrate with competitive rate information sources.</a:t>
              </a:r>
            </a:p>
          </p:txBody>
        </p:sp>
        <p:sp>
          <p:nvSpPr>
            <p:cNvPr id="12" name="Rectangle 11"/>
            <p:cNvSpPr>
              <a:spLocks noChangeArrowheads="1"/>
            </p:cNvSpPr>
            <p:nvPr>
              <p:custDataLst>
                <p:tags r:id="rId14"/>
              </p:custDataLst>
            </p:nvPr>
          </p:nvSpPr>
          <p:spPr bwMode="auto">
            <a:xfrm flipH="1">
              <a:off x="3839845" y="2576796"/>
              <a:ext cx="1509395" cy="411480"/>
            </a:xfrm>
            <a:prstGeom prst="rect">
              <a:avLst/>
            </a:prstGeom>
            <a:solidFill>
              <a:schemeClr val="bg2">
                <a:lumMod val="95000"/>
              </a:schemeClr>
            </a:solidFill>
            <a:ln w="25400">
              <a:noFill/>
              <a:miter lim="800000"/>
              <a:headEnd/>
              <a:tailEnd/>
            </a:ln>
            <a:effectLst/>
          </p:spPr>
          <p:txBody>
            <a:bodyPr anchor="ctr"/>
            <a:lstStyle/>
            <a:p>
              <a:pPr algn="r">
                <a:defRPr/>
              </a:pPr>
              <a:r>
                <a:rPr lang="en-US" sz="1400" dirty="0">
                  <a:latin typeface="Arial" pitchFamily="34" charset="0"/>
                  <a:cs typeface="Arial" pitchFamily="34" charset="0"/>
                </a:rPr>
                <a:t>Competitive Rate Modeling</a:t>
              </a:r>
            </a:p>
          </p:txBody>
        </p:sp>
      </p:grpSp>
      <p:grpSp>
        <p:nvGrpSpPr>
          <p:cNvPr id="2" name="Group 1"/>
          <p:cNvGrpSpPr/>
          <p:nvPr/>
        </p:nvGrpSpPr>
        <p:grpSpPr>
          <a:xfrm>
            <a:off x="3839844" y="2011360"/>
            <a:ext cx="5038547" cy="530704"/>
            <a:chOff x="3839844" y="2011360"/>
            <a:chExt cx="5038547" cy="530704"/>
          </a:xfrm>
        </p:grpSpPr>
        <p:sp>
          <p:nvSpPr>
            <p:cNvPr id="13" name="Flowchart: Stored Data 19"/>
            <p:cNvSpPr>
              <a:spLocks noChangeArrowheads="1"/>
            </p:cNvSpPr>
            <p:nvPr>
              <p:custDataLst>
                <p:tags r:id="rId11"/>
              </p:custDataLst>
            </p:nvPr>
          </p:nvSpPr>
          <p:spPr bwMode="auto">
            <a:xfrm flipH="1">
              <a:off x="5403671" y="2011360"/>
              <a:ext cx="3474720" cy="530704"/>
            </a:xfrm>
            <a:prstGeom prst="rect">
              <a:avLst/>
            </a:prstGeom>
            <a:solidFill>
              <a:schemeClr val="bg2">
                <a:lumMod val="85000"/>
              </a:schemeClr>
            </a:solidFill>
            <a:ln w="6350">
              <a:noFill/>
              <a:miter lim="800000"/>
              <a:headEnd/>
              <a:tailEnd/>
            </a:ln>
          </p:spPr>
          <p:txBody>
            <a:bodyPr anchor="ctr"/>
            <a:lstStyle/>
            <a:p>
              <a:pPr algn="l"/>
              <a:r>
                <a:rPr lang="en-US" sz="1200" dirty="0" smtClean="0"/>
                <a:t>Allows for differential </a:t>
              </a:r>
              <a:r>
                <a:rPr lang="en-US" sz="1200" dirty="0"/>
                <a:t>costs and control </a:t>
              </a:r>
              <a:r>
                <a:rPr lang="en-US" sz="1200" dirty="0" smtClean="0"/>
                <a:t>of the </a:t>
              </a:r>
              <a:r>
                <a:rPr lang="en-US" sz="1200" dirty="0"/>
                <a:t>availability by channel by optimizing the total net profit </a:t>
              </a:r>
              <a:r>
                <a:rPr lang="en-US" sz="1200" dirty="0" smtClean="0"/>
                <a:t>contribution.</a:t>
              </a:r>
              <a:endParaRPr lang="en-US" sz="1200" dirty="0">
                <a:latin typeface="Arial" pitchFamily="34" charset="0"/>
                <a:cs typeface="Arial" pitchFamily="34" charset="0"/>
              </a:endParaRPr>
            </a:p>
          </p:txBody>
        </p:sp>
        <p:sp>
          <p:nvSpPr>
            <p:cNvPr id="14" name="Rectangle 13"/>
            <p:cNvSpPr>
              <a:spLocks noChangeArrowheads="1"/>
            </p:cNvSpPr>
            <p:nvPr>
              <p:custDataLst>
                <p:tags r:id="rId12"/>
              </p:custDataLst>
            </p:nvPr>
          </p:nvSpPr>
          <p:spPr bwMode="auto">
            <a:xfrm flipH="1">
              <a:off x="3839844" y="2011995"/>
              <a:ext cx="1509395" cy="530069"/>
            </a:xfrm>
            <a:prstGeom prst="rect">
              <a:avLst/>
            </a:prstGeom>
            <a:solidFill>
              <a:schemeClr val="bg2">
                <a:lumMod val="85000"/>
              </a:schemeClr>
            </a:solidFill>
            <a:ln w="25400">
              <a:noFill/>
              <a:miter lim="800000"/>
              <a:headEnd/>
              <a:tailEnd/>
            </a:ln>
            <a:effectLst/>
          </p:spPr>
          <p:txBody>
            <a:bodyPr anchor="ctr"/>
            <a:lstStyle/>
            <a:p>
              <a:pPr algn="r">
                <a:defRPr/>
              </a:pPr>
              <a:r>
                <a:rPr lang="en-US" sz="1400" dirty="0">
                  <a:latin typeface="Arial" pitchFamily="34" charset="0"/>
                  <a:cs typeface="Arial" pitchFamily="34" charset="0"/>
                </a:rPr>
                <a:t>Channel Management</a:t>
              </a:r>
            </a:p>
          </p:txBody>
        </p:sp>
      </p:grpSp>
      <p:grpSp>
        <p:nvGrpSpPr>
          <p:cNvPr id="6" name="Group 5"/>
          <p:cNvGrpSpPr/>
          <p:nvPr/>
        </p:nvGrpSpPr>
        <p:grpSpPr>
          <a:xfrm>
            <a:off x="3839844" y="4567360"/>
            <a:ext cx="5038546" cy="411480"/>
            <a:chOff x="3845874" y="4467792"/>
            <a:chExt cx="5038546" cy="411480"/>
          </a:xfrm>
        </p:grpSpPr>
        <p:sp>
          <p:nvSpPr>
            <p:cNvPr id="16" name="Flowchart: Stored Data 21"/>
            <p:cNvSpPr>
              <a:spLocks noChangeArrowheads="1"/>
            </p:cNvSpPr>
            <p:nvPr>
              <p:custDataLst>
                <p:tags r:id="rId9"/>
              </p:custDataLst>
            </p:nvPr>
          </p:nvSpPr>
          <p:spPr bwMode="auto">
            <a:xfrm flipH="1">
              <a:off x="5409700" y="4467792"/>
              <a:ext cx="3474720" cy="411480"/>
            </a:xfrm>
            <a:prstGeom prst="rect">
              <a:avLst/>
            </a:prstGeom>
            <a:solidFill>
              <a:schemeClr val="bg2">
                <a:lumMod val="85000"/>
              </a:schemeClr>
            </a:solidFill>
            <a:ln w="6350">
              <a:noFill/>
              <a:miter lim="800000"/>
              <a:headEnd/>
              <a:tailEnd/>
            </a:ln>
            <a:effectLst/>
          </p:spPr>
          <p:txBody>
            <a:bodyPr anchor="ctr"/>
            <a:lstStyle/>
            <a:p>
              <a:pPr algn="l"/>
              <a:r>
                <a:rPr lang="en-US" sz="1200" dirty="0">
                  <a:latin typeface="Arial" pitchFamily="34" charset="0"/>
                  <a:cs typeface="Arial" pitchFamily="34" charset="0"/>
                </a:rPr>
                <a:t>System can account for planned or unplanned events and support promotional </a:t>
              </a:r>
              <a:r>
                <a:rPr lang="en-US" sz="1200" dirty="0" smtClean="0">
                  <a:latin typeface="Arial" pitchFamily="34" charset="0"/>
                  <a:cs typeface="Arial" pitchFamily="34" charset="0"/>
                </a:rPr>
                <a:t>activities.</a:t>
              </a:r>
              <a:endParaRPr lang="en-US" sz="1200" dirty="0">
                <a:latin typeface="Arial" pitchFamily="34" charset="0"/>
                <a:cs typeface="Arial" pitchFamily="34" charset="0"/>
              </a:endParaRPr>
            </a:p>
          </p:txBody>
        </p:sp>
        <p:sp>
          <p:nvSpPr>
            <p:cNvPr id="17" name="Rectangle 16"/>
            <p:cNvSpPr>
              <a:spLocks noChangeArrowheads="1"/>
            </p:cNvSpPr>
            <p:nvPr>
              <p:custDataLst>
                <p:tags r:id="rId10"/>
              </p:custDataLst>
            </p:nvPr>
          </p:nvSpPr>
          <p:spPr bwMode="auto">
            <a:xfrm flipH="1">
              <a:off x="3845874" y="4467792"/>
              <a:ext cx="1509395" cy="411480"/>
            </a:xfrm>
            <a:prstGeom prst="rect">
              <a:avLst/>
            </a:prstGeom>
            <a:solidFill>
              <a:schemeClr val="bg2">
                <a:lumMod val="85000"/>
              </a:schemeClr>
            </a:solidFill>
            <a:ln w="25400">
              <a:noFill/>
              <a:miter lim="800000"/>
              <a:headEnd/>
              <a:tailEnd/>
            </a:ln>
            <a:effectLst/>
          </p:spPr>
          <p:txBody>
            <a:bodyPr anchor="ctr"/>
            <a:lstStyle/>
            <a:p>
              <a:pPr algn="r">
                <a:defRPr/>
              </a:pPr>
              <a:r>
                <a:rPr lang="en-US" sz="1400" dirty="0">
                  <a:latin typeface="Arial" pitchFamily="34" charset="0"/>
                  <a:cs typeface="Arial" pitchFamily="34" charset="0"/>
                </a:rPr>
                <a:t>Events and Promotions</a:t>
              </a:r>
            </a:p>
          </p:txBody>
        </p:sp>
      </p:grpSp>
      <p:grpSp>
        <p:nvGrpSpPr>
          <p:cNvPr id="15" name="Group 14"/>
          <p:cNvGrpSpPr/>
          <p:nvPr/>
        </p:nvGrpSpPr>
        <p:grpSpPr>
          <a:xfrm>
            <a:off x="3839844" y="5043513"/>
            <a:ext cx="5038547" cy="477928"/>
            <a:chOff x="3845873" y="4983480"/>
            <a:chExt cx="5038547" cy="477928"/>
          </a:xfrm>
        </p:grpSpPr>
        <p:sp>
          <p:nvSpPr>
            <p:cNvPr id="18" name="Flowchart: Stored Data 21"/>
            <p:cNvSpPr>
              <a:spLocks noChangeArrowheads="1"/>
            </p:cNvSpPr>
            <p:nvPr>
              <p:custDataLst>
                <p:tags r:id="rId7"/>
              </p:custDataLst>
            </p:nvPr>
          </p:nvSpPr>
          <p:spPr bwMode="auto">
            <a:xfrm flipH="1">
              <a:off x="5409700" y="4983480"/>
              <a:ext cx="3474720" cy="477928"/>
            </a:xfrm>
            <a:prstGeom prst="rect">
              <a:avLst/>
            </a:prstGeom>
            <a:solidFill>
              <a:schemeClr val="bg2">
                <a:lumMod val="9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Group bookings are addressed as unique from standard reservations.</a:t>
              </a:r>
            </a:p>
          </p:txBody>
        </p:sp>
        <p:sp>
          <p:nvSpPr>
            <p:cNvPr id="19" name="Rectangle 18"/>
            <p:cNvSpPr>
              <a:spLocks noChangeArrowheads="1"/>
            </p:cNvSpPr>
            <p:nvPr>
              <p:custDataLst>
                <p:tags r:id="rId8"/>
              </p:custDataLst>
            </p:nvPr>
          </p:nvSpPr>
          <p:spPr bwMode="auto">
            <a:xfrm flipH="1">
              <a:off x="3845873" y="4983480"/>
              <a:ext cx="1509395" cy="477928"/>
            </a:xfrm>
            <a:prstGeom prst="rect">
              <a:avLst/>
            </a:prstGeom>
            <a:solidFill>
              <a:schemeClr val="bg2">
                <a:lumMod val="95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Group Management</a:t>
              </a:r>
              <a:endParaRPr lang="en-US" sz="1400" dirty="0">
                <a:latin typeface="Arial" pitchFamily="34" charset="0"/>
                <a:cs typeface="Arial" pitchFamily="34" charset="0"/>
              </a:endParaRPr>
            </a:p>
          </p:txBody>
        </p:sp>
      </p:grpSp>
      <p:grpSp>
        <p:nvGrpSpPr>
          <p:cNvPr id="22" name="Group 21"/>
          <p:cNvGrpSpPr/>
          <p:nvPr/>
        </p:nvGrpSpPr>
        <p:grpSpPr>
          <a:xfrm>
            <a:off x="3839844" y="5586112"/>
            <a:ext cx="5038547" cy="473676"/>
            <a:chOff x="3845873" y="5586112"/>
            <a:chExt cx="5038547" cy="473676"/>
          </a:xfrm>
        </p:grpSpPr>
        <p:sp>
          <p:nvSpPr>
            <p:cNvPr id="20" name="Flowchart: Stored Data 21"/>
            <p:cNvSpPr>
              <a:spLocks noChangeArrowheads="1"/>
            </p:cNvSpPr>
            <p:nvPr>
              <p:custDataLst>
                <p:tags r:id="rId5"/>
              </p:custDataLst>
            </p:nvPr>
          </p:nvSpPr>
          <p:spPr bwMode="auto">
            <a:xfrm flipH="1">
              <a:off x="5409700" y="5586112"/>
              <a:ext cx="3474720" cy="473676"/>
            </a:xfrm>
            <a:prstGeom prst="rect">
              <a:avLst/>
            </a:prstGeom>
            <a:solidFill>
              <a:schemeClr val="bg2">
                <a:lumMod val="8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Allows for optimization across multiple locations.</a:t>
              </a:r>
            </a:p>
          </p:txBody>
        </p:sp>
        <p:sp>
          <p:nvSpPr>
            <p:cNvPr id="21" name="Rectangle 20"/>
            <p:cNvSpPr>
              <a:spLocks noChangeArrowheads="1"/>
            </p:cNvSpPr>
            <p:nvPr>
              <p:custDataLst>
                <p:tags r:id="rId6"/>
              </p:custDataLst>
            </p:nvPr>
          </p:nvSpPr>
          <p:spPr bwMode="auto">
            <a:xfrm flipH="1">
              <a:off x="3845873" y="5586112"/>
              <a:ext cx="1509395" cy="473676"/>
            </a:xfrm>
            <a:prstGeom prst="rect">
              <a:avLst/>
            </a:prstGeom>
            <a:solidFill>
              <a:schemeClr val="bg2">
                <a:lumMod val="85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Multi-Property Support</a:t>
              </a:r>
              <a:endParaRPr lang="en-US" sz="1400" dirty="0">
                <a:latin typeface="Arial" pitchFamily="34" charset="0"/>
                <a:cs typeface="Arial" pitchFamily="34" charset="0"/>
              </a:endParaRPr>
            </a:p>
          </p:txBody>
        </p:sp>
      </p:grpSp>
      <p:sp>
        <p:nvSpPr>
          <p:cNvPr id="30" name="Flowchart: Stored Data 19"/>
          <p:cNvSpPr>
            <a:spLocks noChangeArrowheads="1"/>
          </p:cNvSpPr>
          <p:nvPr>
            <p:custDataLst>
              <p:tags r:id="rId1"/>
            </p:custDataLst>
          </p:nvPr>
        </p:nvSpPr>
        <p:spPr bwMode="auto">
          <a:xfrm flipH="1">
            <a:off x="5404304" y="1600200"/>
            <a:ext cx="3474720" cy="365760"/>
          </a:xfrm>
          <a:prstGeom prst="rect">
            <a:avLst/>
          </a:prstGeom>
          <a:solidFill>
            <a:schemeClr val="accent1"/>
          </a:solidFill>
          <a:ln w="6350">
            <a:noFill/>
            <a:miter lim="800000"/>
            <a:headEnd/>
            <a:tailEnd/>
          </a:ln>
        </p:spPr>
        <p:txBody>
          <a:bodyPr anchor="ctr"/>
          <a:lstStyle/>
          <a:p>
            <a:r>
              <a:rPr lang="en-US" sz="1400" b="1" dirty="0" smtClean="0">
                <a:solidFill>
                  <a:srgbClr val="FFFFFF"/>
                </a:solidFill>
                <a:latin typeface="Arial" pitchFamily="34" charset="0"/>
                <a:cs typeface="Arial" pitchFamily="34" charset="0"/>
              </a:rPr>
              <a:t>What we looked for:</a:t>
            </a:r>
          </a:p>
        </p:txBody>
      </p:sp>
      <p:sp>
        <p:nvSpPr>
          <p:cNvPr id="31" name="Rectangle 30"/>
          <p:cNvSpPr>
            <a:spLocks noChangeArrowheads="1"/>
          </p:cNvSpPr>
          <p:nvPr>
            <p:custDataLst>
              <p:tags r:id="rId2"/>
            </p:custDataLst>
          </p:nvPr>
        </p:nvSpPr>
        <p:spPr bwMode="auto">
          <a:xfrm flipH="1">
            <a:off x="3840477" y="1600835"/>
            <a:ext cx="1508816" cy="365760"/>
          </a:xfrm>
          <a:prstGeom prst="rect">
            <a:avLst/>
          </a:prstGeom>
          <a:solidFill>
            <a:schemeClr val="accent1"/>
          </a:solidFill>
          <a:ln w="25400">
            <a:noFill/>
            <a:miter lim="800000"/>
            <a:headEnd/>
            <a:tailEnd/>
          </a:ln>
          <a:effectLst/>
        </p:spPr>
        <p:txBody>
          <a:bodyPr anchor="ctr"/>
          <a:lstStyle/>
          <a:p>
            <a:pPr>
              <a:defRPr/>
            </a:pPr>
            <a:r>
              <a:rPr lang="en-US" sz="1400" b="1" dirty="0" smtClean="0">
                <a:solidFill>
                  <a:srgbClr val="FFFFFF"/>
                </a:solidFill>
                <a:latin typeface="Arial" pitchFamily="34" charset="0"/>
                <a:cs typeface="Arial" pitchFamily="34" charset="0"/>
              </a:rPr>
              <a:t>Feature</a:t>
            </a:r>
            <a:endParaRPr lang="en-US" sz="1400" b="1" dirty="0">
              <a:solidFill>
                <a:srgbClr val="FFFFFF"/>
              </a:solidFill>
              <a:latin typeface="Arial" pitchFamily="34" charset="0"/>
              <a:cs typeface="Arial" pitchFamily="34" charset="0"/>
            </a:endParaRPr>
          </a:p>
        </p:txBody>
      </p:sp>
      <p:sp>
        <p:nvSpPr>
          <p:cNvPr id="32" name="Rounded Rectangle 31"/>
          <p:cNvSpPr/>
          <p:nvPr>
            <p:custDataLst>
              <p:tags r:id="rId3"/>
            </p:custDataLst>
          </p:nvPr>
        </p:nvSpPr>
        <p:spPr>
          <a:xfrm rot="10800000">
            <a:off x="320040" y="5715000"/>
            <a:ext cx="333756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a:endParaRPr lang="en-CA" b="1" i="1" dirty="0">
              <a:solidFill>
                <a:srgbClr val="333333"/>
              </a:solidFill>
            </a:endParaRPr>
          </a:p>
        </p:txBody>
      </p:sp>
      <p:sp>
        <p:nvSpPr>
          <p:cNvPr id="28" name="Rounded Rectangle 27"/>
          <p:cNvSpPr/>
          <p:nvPr/>
        </p:nvSpPr>
        <p:spPr>
          <a:xfrm>
            <a:off x="3836623" y="1182688"/>
            <a:ext cx="5040678"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i="1" dirty="0" smtClean="0">
                <a:solidFill>
                  <a:srgbClr val="333333"/>
                </a:solidFill>
              </a:rPr>
              <a:t>Advanced Features</a:t>
            </a:r>
            <a:endParaRPr lang="en-CA" b="1" i="1" dirty="0">
              <a:solidFill>
                <a:srgbClr val="333333"/>
              </a:solidFill>
            </a:endParaRPr>
          </a:p>
        </p:txBody>
      </p:sp>
      <p:sp>
        <p:nvSpPr>
          <p:cNvPr id="33" name="Rounded Rectangle 32"/>
          <p:cNvSpPr/>
          <p:nvPr/>
        </p:nvSpPr>
        <p:spPr>
          <a:xfrm>
            <a:off x="323411" y="1182687"/>
            <a:ext cx="333419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i="1" dirty="0" smtClean="0">
                <a:solidFill>
                  <a:srgbClr val="333333"/>
                </a:solidFill>
              </a:rPr>
              <a:t>Scoring Methodology</a:t>
            </a:r>
            <a:endParaRPr lang="en-CA" b="1" i="1" dirty="0">
              <a:solidFill>
                <a:srgbClr val="333333"/>
              </a:solidFill>
            </a:endParaRPr>
          </a:p>
        </p:txBody>
      </p:sp>
      <p:sp>
        <p:nvSpPr>
          <p:cNvPr id="29" name="TextBox 28"/>
          <p:cNvSpPr txBox="1"/>
          <p:nvPr>
            <p:custDataLst>
              <p:tags r:id="rId4"/>
            </p:custDataLst>
          </p:nvPr>
        </p:nvSpPr>
        <p:spPr>
          <a:xfrm>
            <a:off x="1" y="6246654"/>
            <a:ext cx="9143999" cy="246221"/>
          </a:xfrm>
          <a:prstGeom prst="rect">
            <a:avLst/>
          </a:prstGeom>
          <a:noFill/>
        </p:spPr>
        <p:txBody>
          <a:bodyPr wrap="square" rtlCol="0">
            <a:spAutoFit/>
          </a:bodyPr>
          <a:lstStyle/>
          <a:p>
            <a:r>
              <a:rPr lang="en-US" sz="1000" dirty="0" smtClean="0">
                <a:solidFill>
                  <a:srgbClr val="333333"/>
                </a:solidFill>
                <a:latin typeface="Arial"/>
              </a:rPr>
              <a:t>For an explanation of how Advanced Features are determined, see </a:t>
            </a:r>
            <a:r>
              <a:rPr lang="en-US" sz="1000" dirty="0">
                <a:solidFill>
                  <a:srgbClr val="333333"/>
                </a:solidFill>
                <a:hlinkClick r:id="" action="ppaction://noaction"/>
              </a:rPr>
              <a:t>Information Presentation – Feature Ranks (</a:t>
            </a:r>
            <a:r>
              <a:rPr lang="en-US" sz="1000" dirty="0" smtClean="0">
                <a:solidFill>
                  <a:srgbClr val="333333"/>
                </a:solidFill>
                <a:hlinkClick r:id="" action="ppaction://noaction"/>
              </a:rPr>
              <a:t>Stoplights</a:t>
            </a:r>
            <a:r>
              <a:rPr lang="en-US" sz="1000" dirty="0">
                <a:solidFill>
                  <a:srgbClr val="333333"/>
                </a:solidFill>
                <a:hlinkClick r:id="" action="ppaction://noaction"/>
              </a:rPr>
              <a:t>)</a:t>
            </a:r>
            <a:r>
              <a:rPr lang="en-US" sz="1000" dirty="0" smtClean="0">
                <a:solidFill>
                  <a:srgbClr val="333333"/>
                </a:solidFill>
              </a:rPr>
              <a:t> in the Appendix</a:t>
            </a:r>
            <a:r>
              <a:rPr lang="en-US" sz="1000" dirty="0" smtClean="0">
                <a:solidFill>
                  <a:srgbClr val="333333"/>
                </a:solidFill>
                <a:latin typeface="Arial"/>
              </a:rPr>
              <a:t>.</a:t>
            </a:r>
          </a:p>
        </p:txBody>
      </p:sp>
      <p:grpSp>
        <p:nvGrpSpPr>
          <p:cNvPr id="34" name="Group 33"/>
          <p:cNvGrpSpPr/>
          <p:nvPr/>
        </p:nvGrpSpPr>
        <p:grpSpPr>
          <a:xfrm>
            <a:off x="0" y="6422955"/>
            <a:ext cx="9144000" cy="437555"/>
            <a:chOff x="0" y="6422955"/>
            <a:chExt cx="9144000" cy="437555"/>
          </a:xfrm>
        </p:grpSpPr>
        <p:pic>
          <p:nvPicPr>
            <p:cNvPr id="35" name="Picture 3">
              <a:hlinkClick r:id="rId21"/>
            </p:cNvPr>
            <p:cNvPicPr>
              <a:picLocks noChangeAspect="1" noChangeArrowheads="1"/>
            </p:cNvPicPr>
            <p:nvPr/>
          </p:nvPicPr>
          <p:blipFill>
            <a:blip r:embed="rId22" cstate="print"/>
            <a:srcRect/>
            <a:stretch>
              <a:fillRect/>
            </a:stretch>
          </p:blipFill>
          <p:spPr bwMode="auto">
            <a:xfrm>
              <a:off x="0" y="6422955"/>
              <a:ext cx="9144000" cy="437555"/>
            </a:xfrm>
            <a:prstGeom prst="rect">
              <a:avLst/>
            </a:prstGeom>
            <a:noFill/>
            <a:ln w="9525">
              <a:noFill/>
              <a:miter lim="800000"/>
              <a:headEnd/>
              <a:tailEnd/>
            </a:ln>
          </p:spPr>
        </p:pic>
        <p:pic>
          <p:nvPicPr>
            <p:cNvPr id="36" name="Picture 35" descr="itrg-logo.png"/>
            <p:cNvPicPr>
              <a:picLocks noChangeAspect="1"/>
            </p:cNvPicPr>
            <p:nvPr/>
          </p:nvPicPr>
          <p:blipFill>
            <a:blip r:embed="rId23"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29316909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lstStyle/>
          <a:p>
            <a:r>
              <a:rPr lang="en-US" dirty="0" smtClean="0"/>
              <a:t>Advanced Features are the capabilities that allow for granular market differentiation continued</a:t>
            </a:r>
            <a:endParaRPr lang="en-US" dirty="0"/>
          </a:p>
        </p:txBody>
      </p:sp>
      <p:sp>
        <p:nvSpPr>
          <p:cNvPr id="43" name="Rectangle 42"/>
          <p:cNvSpPr/>
          <p:nvPr/>
        </p:nvSpPr>
        <p:spPr>
          <a:xfrm>
            <a:off x="323410" y="1541085"/>
            <a:ext cx="3334190" cy="1384995"/>
          </a:xfrm>
          <a:prstGeom prst="rect">
            <a:avLst/>
          </a:prstGeom>
        </p:spPr>
        <p:txBody>
          <a:bodyPr wrap="square">
            <a:spAutoFit/>
          </a:bodyPr>
          <a:lstStyle/>
          <a:p>
            <a:pPr algn="l"/>
            <a:r>
              <a:rPr lang="en-US" sz="1200" dirty="0" smtClean="0">
                <a:solidFill>
                  <a:srgbClr val="333333"/>
                </a:solidFill>
              </a:rPr>
              <a:t>Info-Tech scored each vendor’s features offering as a summation of their individual scores across the listed advanced features. Vendors were given one point for each feature the product inherently provided. Some categories were scored on a more granular scale with vendors receiving half points.</a:t>
            </a:r>
          </a:p>
        </p:txBody>
      </p:sp>
      <p:sp>
        <p:nvSpPr>
          <p:cNvPr id="7" name="Flowchart: Stored Data 21"/>
          <p:cNvSpPr>
            <a:spLocks noChangeArrowheads="1"/>
          </p:cNvSpPr>
          <p:nvPr>
            <p:custDataLst>
              <p:tags r:id="rId1"/>
            </p:custDataLst>
          </p:nvPr>
        </p:nvSpPr>
        <p:spPr bwMode="auto">
          <a:xfrm flipH="1">
            <a:off x="5421014" y="2926080"/>
            <a:ext cx="3455651" cy="594360"/>
          </a:xfrm>
          <a:prstGeom prst="rect">
            <a:avLst/>
          </a:prstGeom>
          <a:solidFill>
            <a:schemeClr val="bg2">
              <a:lumMod val="85000"/>
            </a:schemeClr>
          </a:solidFill>
          <a:ln w="6350">
            <a:noFill/>
            <a:miter lim="800000"/>
            <a:headEnd/>
            <a:tailEnd/>
          </a:ln>
          <a:effectLst/>
        </p:spPr>
        <p:txBody>
          <a:bodyPr anchor="ctr"/>
          <a:lstStyle/>
          <a:p>
            <a:pPr algn="l"/>
            <a:r>
              <a:rPr lang="en-US" sz="1200" dirty="0" smtClean="0"/>
              <a:t>Allows </a:t>
            </a:r>
            <a:r>
              <a:rPr lang="en-US" sz="1200" dirty="0"/>
              <a:t>for </a:t>
            </a:r>
            <a:r>
              <a:rPr lang="en-US" sz="1200" dirty="0" smtClean="0"/>
              <a:t>real-time, </a:t>
            </a:r>
            <a:r>
              <a:rPr lang="en-US" sz="1200" dirty="0"/>
              <a:t>instant or on-demand (</a:t>
            </a:r>
            <a:r>
              <a:rPr lang="en-US" sz="1200" dirty="0" smtClean="0"/>
              <a:t>vs. </a:t>
            </a:r>
            <a:r>
              <a:rPr lang="en-US" sz="1200" dirty="0"/>
              <a:t>scheduled) data refreshes to/from the hotel PMS.</a:t>
            </a:r>
          </a:p>
        </p:txBody>
      </p:sp>
      <p:sp>
        <p:nvSpPr>
          <p:cNvPr id="8" name="Rectangle 7"/>
          <p:cNvSpPr>
            <a:spLocks noChangeArrowheads="1"/>
          </p:cNvSpPr>
          <p:nvPr>
            <p:custDataLst>
              <p:tags r:id="rId2"/>
            </p:custDataLst>
          </p:nvPr>
        </p:nvSpPr>
        <p:spPr bwMode="auto">
          <a:xfrm flipH="1">
            <a:off x="3839844" y="2926080"/>
            <a:ext cx="1509395" cy="594360"/>
          </a:xfrm>
          <a:prstGeom prst="rect">
            <a:avLst/>
          </a:prstGeom>
          <a:solidFill>
            <a:schemeClr val="bg2">
              <a:lumMod val="85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Real-Time </a:t>
            </a:r>
            <a:endParaRPr lang="en-US" sz="1400" dirty="0">
              <a:latin typeface="Arial" pitchFamily="34" charset="0"/>
              <a:cs typeface="Arial" pitchFamily="34" charset="0"/>
            </a:endParaRPr>
          </a:p>
        </p:txBody>
      </p:sp>
      <p:sp>
        <p:nvSpPr>
          <p:cNvPr id="11" name="Flowchart: Stored Data 20"/>
          <p:cNvSpPr>
            <a:spLocks noChangeArrowheads="1"/>
          </p:cNvSpPr>
          <p:nvPr>
            <p:custDataLst>
              <p:tags r:id="rId3"/>
            </p:custDataLst>
          </p:nvPr>
        </p:nvSpPr>
        <p:spPr bwMode="auto">
          <a:xfrm flipH="1">
            <a:off x="5421015" y="2468880"/>
            <a:ext cx="3455651" cy="411480"/>
          </a:xfrm>
          <a:prstGeom prst="rect">
            <a:avLst/>
          </a:prstGeom>
          <a:solidFill>
            <a:schemeClr val="bg2">
              <a:lumMod val="95000"/>
            </a:schemeClr>
          </a:solidFill>
          <a:ln w="6350">
            <a:noFill/>
            <a:miter lim="800000"/>
            <a:headEnd/>
            <a:tailEnd/>
          </a:ln>
          <a:effectLst/>
        </p:spPr>
        <p:txBody>
          <a:bodyPr anchor="ctr"/>
          <a:lstStyle/>
          <a:p>
            <a:pPr algn="l"/>
            <a:r>
              <a:rPr lang="en-US" sz="1200" dirty="0">
                <a:latin typeface="Arial" pitchFamily="34" charset="0"/>
                <a:cs typeface="Arial" pitchFamily="34" charset="0"/>
              </a:rPr>
              <a:t>Easy-to-read dashboards and both pre-built and customizable reports exist.</a:t>
            </a:r>
          </a:p>
        </p:txBody>
      </p:sp>
      <p:sp>
        <p:nvSpPr>
          <p:cNvPr id="12" name="Rectangle 11"/>
          <p:cNvSpPr>
            <a:spLocks noChangeArrowheads="1"/>
          </p:cNvSpPr>
          <p:nvPr>
            <p:custDataLst>
              <p:tags r:id="rId4"/>
            </p:custDataLst>
          </p:nvPr>
        </p:nvSpPr>
        <p:spPr bwMode="auto">
          <a:xfrm flipH="1">
            <a:off x="3839845" y="2468880"/>
            <a:ext cx="1509395" cy="411480"/>
          </a:xfrm>
          <a:prstGeom prst="rect">
            <a:avLst/>
          </a:prstGeom>
          <a:solidFill>
            <a:schemeClr val="bg2">
              <a:lumMod val="95000"/>
            </a:schemeClr>
          </a:solidFill>
          <a:ln w="25400">
            <a:noFill/>
            <a:miter lim="800000"/>
            <a:headEnd/>
            <a:tailEnd/>
          </a:ln>
          <a:effectLst/>
        </p:spPr>
        <p:txBody>
          <a:bodyPr anchor="ctr"/>
          <a:lstStyle/>
          <a:p>
            <a:pPr algn="r">
              <a:defRPr/>
            </a:pPr>
            <a:r>
              <a:rPr lang="en-US" sz="1400" dirty="0">
                <a:latin typeface="Arial" pitchFamily="34" charset="0"/>
                <a:cs typeface="Arial" pitchFamily="34" charset="0"/>
              </a:rPr>
              <a:t>Reporting</a:t>
            </a:r>
          </a:p>
        </p:txBody>
      </p:sp>
      <p:sp>
        <p:nvSpPr>
          <p:cNvPr id="13" name="Flowchart: Stored Data 19"/>
          <p:cNvSpPr>
            <a:spLocks noChangeArrowheads="1"/>
          </p:cNvSpPr>
          <p:nvPr>
            <p:custDataLst>
              <p:tags r:id="rId5"/>
            </p:custDataLst>
          </p:nvPr>
        </p:nvSpPr>
        <p:spPr bwMode="auto">
          <a:xfrm flipH="1">
            <a:off x="5421015" y="2011362"/>
            <a:ext cx="3455651" cy="411480"/>
          </a:xfrm>
          <a:prstGeom prst="rect">
            <a:avLst/>
          </a:prstGeom>
          <a:solidFill>
            <a:schemeClr val="bg2">
              <a:lumMod val="85000"/>
            </a:schemeClr>
          </a:solidFill>
          <a:ln w="6350">
            <a:noFill/>
            <a:miter lim="800000"/>
            <a:headEnd/>
            <a:tailEnd/>
          </a:ln>
        </p:spPr>
        <p:txBody>
          <a:bodyPr anchor="ctr"/>
          <a:lstStyle/>
          <a:p>
            <a:pPr algn="l"/>
            <a:r>
              <a:rPr lang="en-US" sz="1200" dirty="0">
                <a:latin typeface="Arial" pitchFamily="34" charset="0"/>
                <a:cs typeface="Arial" pitchFamily="34" charset="0"/>
              </a:rPr>
              <a:t>Accounts for potential restaurant, amenity, and casino revenue when recommending rates.</a:t>
            </a:r>
          </a:p>
        </p:txBody>
      </p:sp>
      <p:sp>
        <p:nvSpPr>
          <p:cNvPr id="14" name="Rectangle 13"/>
          <p:cNvSpPr>
            <a:spLocks noChangeArrowheads="1"/>
          </p:cNvSpPr>
          <p:nvPr>
            <p:custDataLst>
              <p:tags r:id="rId6"/>
            </p:custDataLst>
          </p:nvPr>
        </p:nvSpPr>
        <p:spPr bwMode="auto">
          <a:xfrm flipH="1">
            <a:off x="3839845" y="2011997"/>
            <a:ext cx="1509395" cy="411480"/>
          </a:xfrm>
          <a:prstGeom prst="rect">
            <a:avLst/>
          </a:prstGeom>
          <a:solidFill>
            <a:schemeClr val="bg2">
              <a:lumMod val="85000"/>
            </a:schemeClr>
          </a:solidFill>
          <a:ln w="25400">
            <a:noFill/>
            <a:miter lim="800000"/>
            <a:headEnd/>
            <a:tailEnd/>
          </a:ln>
          <a:effectLst/>
        </p:spPr>
        <p:txBody>
          <a:bodyPr anchor="ctr"/>
          <a:lstStyle/>
          <a:p>
            <a:pPr algn="r">
              <a:defRPr/>
            </a:pPr>
            <a:r>
              <a:rPr lang="en-US" sz="1400" dirty="0">
                <a:latin typeface="Arial" pitchFamily="34" charset="0"/>
                <a:cs typeface="Arial" pitchFamily="34" charset="0"/>
              </a:rPr>
              <a:t>Non-Room Revenue</a:t>
            </a:r>
          </a:p>
        </p:txBody>
      </p:sp>
      <p:sp>
        <p:nvSpPr>
          <p:cNvPr id="30" name="Flowchart: Stored Data 19"/>
          <p:cNvSpPr>
            <a:spLocks noChangeArrowheads="1"/>
          </p:cNvSpPr>
          <p:nvPr>
            <p:custDataLst>
              <p:tags r:id="rId7"/>
            </p:custDataLst>
          </p:nvPr>
        </p:nvSpPr>
        <p:spPr bwMode="auto">
          <a:xfrm flipH="1">
            <a:off x="5421648" y="1600200"/>
            <a:ext cx="3455651" cy="365760"/>
          </a:xfrm>
          <a:prstGeom prst="rect">
            <a:avLst/>
          </a:prstGeom>
          <a:solidFill>
            <a:schemeClr val="accent1"/>
          </a:solidFill>
          <a:ln w="6350">
            <a:noFill/>
            <a:miter lim="800000"/>
            <a:headEnd/>
            <a:tailEnd/>
          </a:ln>
        </p:spPr>
        <p:txBody>
          <a:bodyPr anchor="ctr"/>
          <a:lstStyle/>
          <a:p>
            <a:r>
              <a:rPr lang="en-US" sz="1400" b="1" dirty="0" smtClean="0">
                <a:solidFill>
                  <a:srgbClr val="FFFFFF"/>
                </a:solidFill>
                <a:latin typeface="Arial" pitchFamily="34" charset="0"/>
                <a:cs typeface="Arial" pitchFamily="34" charset="0"/>
              </a:rPr>
              <a:t>What we looked for:</a:t>
            </a:r>
          </a:p>
        </p:txBody>
      </p:sp>
      <p:sp>
        <p:nvSpPr>
          <p:cNvPr id="31" name="Rectangle 30"/>
          <p:cNvSpPr>
            <a:spLocks noChangeArrowheads="1"/>
          </p:cNvSpPr>
          <p:nvPr>
            <p:custDataLst>
              <p:tags r:id="rId8"/>
            </p:custDataLst>
          </p:nvPr>
        </p:nvSpPr>
        <p:spPr bwMode="auto">
          <a:xfrm flipH="1">
            <a:off x="3840477" y="1600835"/>
            <a:ext cx="1508816" cy="365760"/>
          </a:xfrm>
          <a:prstGeom prst="rect">
            <a:avLst/>
          </a:prstGeom>
          <a:solidFill>
            <a:schemeClr val="accent1"/>
          </a:solidFill>
          <a:ln w="25400">
            <a:noFill/>
            <a:miter lim="800000"/>
            <a:headEnd/>
            <a:tailEnd/>
          </a:ln>
          <a:effectLst/>
        </p:spPr>
        <p:txBody>
          <a:bodyPr anchor="ctr"/>
          <a:lstStyle/>
          <a:p>
            <a:pPr>
              <a:defRPr/>
            </a:pPr>
            <a:r>
              <a:rPr lang="en-US" sz="1400" b="1" dirty="0" smtClean="0">
                <a:solidFill>
                  <a:srgbClr val="FFFFFF"/>
                </a:solidFill>
                <a:latin typeface="Arial" pitchFamily="34" charset="0"/>
                <a:cs typeface="Arial" pitchFamily="34" charset="0"/>
              </a:rPr>
              <a:t>Feature</a:t>
            </a:r>
            <a:endParaRPr lang="en-US" sz="1400" b="1" dirty="0">
              <a:solidFill>
                <a:srgbClr val="FFFFFF"/>
              </a:solidFill>
              <a:latin typeface="Arial" pitchFamily="34" charset="0"/>
              <a:cs typeface="Arial" pitchFamily="34" charset="0"/>
            </a:endParaRPr>
          </a:p>
        </p:txBody>
      </p:sp>
      <p:sp>
        <p:nvSpPr>
          <p:cNvPr id="32" name="Rounded Rectangle 31"/>
          <p:cNvSpPr/>
          <p:nvPr>
            <p:custDataLst>
              <p:tags r:id="rId9"/>
            </p:custDataLst>
          </p:nvPr>
        </p:nvSpPr>
        <p:spPr>
          <a:xfrm rot="10800000">
            <a:off x="320040" y="5715000"/>
            <a:ext cx="333756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a:endParaRPr lang="en-CA" b="1" i="1" dirty="0">
              <a:solidFill>
                <a:srgbClr val="333333"/>
              </a:solidFill>
            </a:endParaRPr>
          </a:p>
        </p:txBody>
      </p:sp>
      <p:sp>
        <p:nvSpPr>
          <p:cNvPr id="28" name="Rounded Rectangle 27"/>
          <p:cNvSpPr/>
          <p:nvPr/>
        </p:nvSpPr>
        <p:spPr>
          <a:xfrm>
            <a:off x="3836623" y="1182688"/>
            <a:ext cx="5040678"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i="1" dirty="0" smtClean="0">
                <a:solidFill>
                  <a:srgbClr val="333333"/>
                </a:solidFill>
              </a:rPr>
              <a:t>Advanced Features</a:t>
            </a:r>
            <a:endParaRPr lang="en-CA" b="1" i="1" dirty="0">
              <a:solidFill>
                <a:srgbClr val="333333"/>
              </a:solidFill>
            </a:endParaRPr>
          </a:p>
        </p:txBody>
      </p:sp>
      <p:sp>
        <p:nvSpPr>
          <p:cNvPr id="33" name="Rounded Rectangle 32"/>
          <p:cNvSpPr/>
          <p:nvPr/>
        </p:nvSpPr>
        <p:spPr>
          <a:xfrm>
            <a:off x="323411" y="1182687"/>
            <a:ext cx="333419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i="1" dirty="0" smtClean="0">
                <a:solidFill>
                  <a:srgbClr val="333333"/>
                </a:solidFill>
              </a:rPr>
              <a:t>Scoring Methodology</a:t>
            </a:r>
            <a:endParaRPr lang="en-CA" b="1" i="1" dirty="0">
              <a:solidFill>
                <a:srgbClr val="333333"/>
              </a:solidFill>
            </a:endParaRPr>
          </a:p>
        </p:txBody>
      </p:sp>
      <p:sp>
        <p:nvSpPr>
          <p:cNvPr id="29" name="TextBox 28"/>
          <p:cNvSpPr txBox="1"/>
          <p:nvPr>
            <p:custDataLst>
              <p:tags r:id="rId10"/>
            </p:custDataLst>
          </p:nvPr>
        </p:nvSpPr>
        <p:spPr>
          <a:xfrm>
            <a:off x="1" y="6246654"/>
            <a:ext cx="9143999" cy="246221"/>
          </a:xfrm>
          <a:prstGeom prst="rect">
            <a:avLst/>
          </a:prstGeom>
          <a:noFill/>
        </p:spPr>
        <p:txBody>
          <a:bodyPr wrap="square" rtlCol="0">
            <a:spAutoFit/>
          </a:bodyPr>
          <a:lstStyle/>
          <a:p>
            <a:r>
              <a:rPr lang="en-US" sz="1000" dirty="0" smtClean="0">
                <a:solidFill>
                  <a:srgbClr val="333333"/>
                </a:solidFill>
                <a:latin typeface="Arial"/>
              </a:rPr>
              <a:t>For an explanation of how Advanced Features are determined, see </a:t>
            </a:r>
            <a:r>
              <a:rPr lang="en-US" sz="1000" dirty="0">
                <a:solidFill>
                  <a:srgbClr val="333333"/>
                </a:solidFill>
                <a:hlinkClick r:id="" action="ppaction://noaction"/>
              </a:rPr>
              <a:t>Information Presentation – Feature Ranks (</a:t>
            </a:r>
            <a:r>
              <a:rPr lang="en-US" sz="1000" dirty="0" smtClean="0">
                <a:solidFill>
                  <a:srgbClr val="333333"/>
                </a:solidFill>
                <a:hlinkClick r:id="" action="ppaction://noaction"/>
              </a:rPr>
              <a:t>Stoplights</a:t>
            </a:r>
            <a:r>
              <a:rPr lang="en-US" sz="1000" dirty="0">
                <a:solidFill>
                  <a:srgbClr val="333333"/>
                </a:solidFill>
                <a:hlinkClick r:id="" action="ppaction://noaction"/>
              </a:rPr>
              <a:t>)</a:t>
            </a:r>
            <a:r>
              <a:rPr lang="en-US" sz="1000" dirty="0" smtClean="0">
                <a:solidFill>
                  <a:srgbClr val="333333"/>
                </a:solidFill>
              </a:rPr>
              <a:t> in the Appendix</a:t>
            </a:r>
            <a:r>
              <a:rPr lang="en-US" sz="1000" dirty="0" smtClean="0">
                <a:solidFill>
                  <a:srgbClr val="333333"/>
                </a:solidFill>
                <a:latin typeface="Arial"/>
              </a:rPr>
              <a:t>.</a:t>
            </a:r>
          </a:p>
        </p:txBody>
      </p:sp>
      <p:grpSp>
        <p:nvGrpSpPr>
          <p:cNvPr id="16" name="Group 15"/>
          <p:cNvGrpSpPr/>
          <p:nvPr/>
        </p:nvGrpSpPr>
        <p:grpSpPr>
          <a:xfrm>
            <a:off x="0" y="6422955"/>
            <a:ext cx="9144000" cy="437555"/>
            <a:chOff x="0" y="6422955"/>
            <a:chExt cx="9144000" cy="437555"/>
          </a:xfrm>
        </p:grpSpPr>
        <p:pic>
          <p:nvPicPr>
            <p:cNvPr id="17" name="Picture 3">
              <a:hlinkClick r:id="rId13"/>
            </p:cNvPr>
            <p:cNvPicPr>
              <a:picLocks noChangeAspect="1" noChangeArrowheads="1"/>
            </p:cNvPicPr>
            <p:nvPr/>
          </p:nvPicPr>
          <p:blipFill>
            <a:blip r:embed="rId14" cstate="print"/>
            <a:srcRect/>
            <a:stretch>
              <a:fillRect/>
            </a:stretch>
          </p:blipFill>
          <p:spPr bwMode="auto">
            <a:xfrm>
              <a:off x="0" y="6422955"/>
              <a:ext cx="9144000" cy="437555"/>
            </a:xfrm>
            <a:prstGeom prst="rect">
              <a:avLst/>
            </a:prstGeom>
            <a:noFill/>
            <a:ln w="9525">
              <a:noFill/>
              <a:miter lim="800000"/>
              <a:headEnd/>
              <a:tailEnd/>
            </a:ln>
          </p:spPr>
        </p:pic>
        <p:pic>
          <p:nvPicPr>
            <p:cNvPr id="18" name="Picture 17" descr="itrg-logo.png"/>
            <p:cNvPicPr>
              <a:picLocks noChangeAspect="1"/>
            </p:cNvPicPr>
            <p:nvPr/>
          </p:nvPicPr>
          <p:blipFill>
            <a:blip r:embed="rId15"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143429679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GENSWF_OUTPUT_FILE_NAME" val="Anti-Malware-VL-Storyboard-flash"/>
  <p:tag name="THINKCELLPRESENTATIONDONOTDELETE" val="&lt;?xml version=&quot;1.0&quot; encoding=&quot;UTF-16&quot; standalone=&quot;yes&quot;?&gt;&#10;&lt;root reqver=&quot;17839&quot;&gt;&lt;version val=&quot;21129&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1&quot;&gt;&lt;elem m_fUsage=&quot;2.71000000000000000000E+000&quot;&gt;&lt;m_ppcolschidx val=&quot;0&quot;/&gt;&lt;m_rgb r=&quot;d1&quot; g=&quot;7d&quot; b=&quot;8&quot;/&gt;&lt;/elem&gt;&lt;/m_vecMRU&gt;&lt;/m_mruColor&gt;&lt;m_mapectfillschemeMRU&gt;&lt;key val=&quot;1&quot;/&gt;&lt;elem&gt;&lt;m_nPartnerID val=&quot;530&quot;/&gt;&lt;m_nIndex val=&quot;2&quot;/&gt;&lt;/elem&gt;&lt;/m_mapectfillschemeMRU&gt;&lt;m_eweekdayFirstOfWeek val=&quot;1&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DecimalSymbol17909&gt;.&lt;/m_chDecimalSymbol17909&gt;&lt;m_nGroupingDigits17909 val=&quot;3&quot;/&gt;&lt;m_chGroupingSymbol17909&gt;,&lt;/m_chGroupingSymbol17909&gt;&lt;/m_precDefault&gt;&lt;/CDefaultPrec&gt;&lt;/root&gt;"/>
  <p:tag name="THINKCELLUNDODONOTDELETE" val="858"/>
  <p:tag name="ISPRING_RESOURCE_PATHS_HASH_2" val="2628be37dddabc3f5ab30349aed6212f04db7"/>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pv4IxXRV20mpb2k121Jkz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g8iKZnCSV0Of5GB4Q0ME6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fRcL3MjiJ0WWlUjLnB2Ba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_MVtwGAmQkigkpPLDiPAX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Mjsa.h1kuE2K.PqnxvYuu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Mjsa.h1kuE2K.PqnxvYuu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_MVtwGAmQkigkpPLDiPAX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hxDvQhPQEm9uKW3Q8.bg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_MVtwGAmQkigkpPLDiPAX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hUXwKMf.UGT770YWD.Pn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hxDvQhPQEm9uKW3Q8.bg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KRQzgBV2KUikyJDJEJkD6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hxDvQhPQEm9uKW3Q8.bg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LnSPTs3P8EuG7ErO8LmH3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iirRFeCkiU265r1mcB5Kv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_MVtwGAmQkigkpPLDiPAX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_MVtwGAmQkigkpPLDiPAX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4ypwNA3q7Eieyrrs0alir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hxDvQhPQEm9uKW3Q8.bg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LnSPTs3P8EuG7ErO8LmH3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tTYd8BNbhEu1JwXivR6kl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GFIgv1KgIEmGs6o1y6asGQ"/>
</p:tagLst>
</file>

<file path=ppt/theme/theme1.xml><?xml version="1.0" encoding="utf-8"?>
<a:theme xmlns:a="http://schemas.openxmlformats.org/drawingml/2006/main" name="Office Theme">
  <a:themeElements>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nfoTech">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InfoTech">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InfoTech">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2819</Words>
  <Application>Microsoft Office PowerPoint</Application>
  <PresentationFormat>On-screen Show (4:3)</PresentationFormat>
  <Paragraphs>192</Paragraphs>
  <Slides>12</Slides>
  <Notes>11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9" baseType="lpstr">
      <vt:lpstr>Arial</vt:lpstr>
      <vt:lpstr>Wingdings</vt:lpstr>
      <vt:lpstr>Calibri</vt:lpstr>
      <vt:lpstr>Helvetica</vt:lpstr>
      <vt:lpstr>Georgia</vt:lpstr>
      <vt:lpstr>Office Theme</vt:lpstr>
      <vt:lpstr>think-cell Slide</vt:lpstr>
      <vt:lpstr>PowerPoint Presentation</vt:lpstr>
      <vt:lpstr>Introduction</vt:lpstr>
      <vt:lpstr>Market Overview</vt:lpstr>
      <vt:lpstr>RMS vendor selection / knock-out criteria: market share, mind share, and platform coverage</vt:lpstr>
      <vt:lpstr>RMS vendor selection / knock-out criteria: market share, mind share, and platform coverage continued</vt:lpstr>
      <vt:lpstr>Revenue management systems criteria &amp; weighting factors</vt:lpstr>
      <vt:lpstr>Table Stakes represent the minimum standard; without these, a product doesn’t even get reviewed</vt:lpstr>
      <vt:lpstr>Advanced Features are the capabilities that allow for granular market differentiation</vt:lpstr>
      <vt:lpstr>Advanced Features are the capabilities that allow for granular market differentiation continued</vt:lpstr>
      <vt:lpstr>Vendor Landscape Methodology: Overview</vt:lpstr>
      <vt:lpstr>Vendor Landscape Methodology: Vendor/Product Selection &amp; Information Gathering</vt:lpstr>
      <vt:lpstr>Info-Tech Research Group Helps IT Professionals To:</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
  <cp:lastModifiedBy/>
  <cp:revision>1</cp:revision>
  <dcterms:created xsi:type="dcterms:W3CDTF">2015-06-26T20:10:06Z</dcterms:created>
  <dcterms:modified xsi:type="dcterms:W3CDTF">2015-06-26T20:12:26Z</dcterms:modified>
  <cp:contentStatus/>
</cp:coreProperties>
</file>