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6.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7.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8.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p:sldMasterIdLst>
    <p:sldMasterId id="2147483661" r:id="rId1"/>
  </p:sldMasterIdLst>
  <p:notesMasterIdLst>
    <p:notesMasterId r:id="rId14"/>
  </p:notesMasterIdLst>
  <p:handoutMasterIdLst>
    <p:handoutMasterId r:id="rId15"/>
  </p:handoutMasterIdLst>
  <p:sldIdLst>
    <p:sldId id="256" r:id="rId2"/>
    <p:sldId id="437" r:id="rId3"/>
    <p:sldId id="424" r:id="rId4"/>
    <p:sldId id="382" r:id="rId5"/>
    <p:sldId id="261" r:id="rId6"/>
    <p:sldId id="384" r:id="rId7"/>
    <p:sldId id="436" r:id="rId8"/>
    <p:sldId id="343" r:id="rId9"/>
    <p:sldId id="344" r:id="rId10"/>
    <p:sldId id="345" r:id="rId11"/>
    <p:sldId id="346" r:id="rId12"/>
    <p:sldId id="438" r:id="rId13"/>
  </p:sldIdLst>
  <p:sldSz cx="9144000" cy="6858000" type="screen4x3"/>
  <p:notesSz cx="6950075" cy="9236075"/>
  <p:embeddedFontLst>
    <p:embeddedFont>
      <p:font typeface="Calibri" panose="020F0502020204030204" pitchFamily="34" charset="0"/>
      <p:regular r:id="rId16"/>
      <p:bold r:id="rId17"/>
      <p:italic r:id="rId18"/>
      <p:boldItalic r:id="rId19"/>
    </p:embeddedFont>
    <p:embeddedFont>
      <p:font typeface="Helvetica" panose="020B0604020202020204" pitchFamily="34" charset="0"/>
      <p:regular r:id="rId20"/>
      <p:bold r:id="rId21"/>
      <p:italic r:id="rId22"/>
      <p:boldItalic r:id="rId23"/>
    </p:embeddedFont>
    <p:embeddedFont>
      <p:font typeface="Georgia" panose="02040502050405020303" pitchFamily="18" charset="0"/>
      <p:regular r:id="rId24"/>
      <p:bold r:id="rId25"/>
      <p:italic r:id="rId26"/>
      <p:boldItalic r:id="rId27"/>
    </p:embeddedFont>
  </p:embeddedFontLst>
  <p:custDataLst>
    <p:tags r:id="rId28"/>
  </p:custDataLst>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032">
          <p15:clr>
            <a:srgbClr val="A4A3A4"/>
          </p15:clr>
        </p15:guide>
        <p15:guide id="2" orient="horz" pos="173">
          <p15:clr>
            <a:srgbClr val="A4A3A4"/>
          </p15:clr>
        </p15:guide>
        <p15:guide id="3" orient="horz" pos="432">
          <p15:clr>
            <a:srgbClr val="A4A3A4"/>
          </p15:clr>
        </p15:guide>
        <p15:guide id="4" orient="horz" pos="1958">
          <p15:clr>
            <a:srgbClr val="A4A3A4"/>
          </p15:clr>
        </p15:guide>
        <p15:guide id="5" orient="horz" pos="4291">
          <p15:clr>
            <a:srgbClr val="A4A3A4"/>
          </p15:clr>
        </p15:guide>
        <p15:guide id="6" orient="horz" pos="2995">
          <p15:clr>
            <a:srgbClr val="A4A3A4"/>
          </p15:clr>
        </p15:guide>
        <p15:guide id="7" orient="horz" pos="691">
          <p15:clr>
            <a:srgbClr val="A4A3A4"/>
          </p15:clr>
        </p15:guide>
        <p15:guide id="8" orient="horz" pos="2477">
          <p15:clr>
            <a:srgbClr val="A4A3A4"/>
          </p15:clr>
        </p15:guide>
        <p15:guide id="9" orient="horz" pos="3542">
          <p15:clr>
            <a:srgbClr val="A4A3A4"/>
          </p15:clr>
        </p15:guide>
        <p15:guide id="10" pos="230">
          <p15:clr>
            <a:srgbClr val="A4A3A4"/>
          </p15:clr>
        </p15:guide>
        <p15:guide id="11" pos="979">
          <p15:clr>
            <a:srgbClr val="A4A3A4"/>
          </p15:clr>
        </p15:guide>
        <p15:guide id="12" pos="202">
          <p15:clr>
            <a:srgbClr val="A4A3A4"/>
          </p15:clr>
        </p15:guide>
        <p15:guide id="13" pos="5616">
          <p15:clr>
            <a:srgbClr val="A4A3A4"/>
          </p15:clr>
        </p15:guide>
        <p15:guide id="14" pos="5098">
          <p15:clr>
            <a:srgbClr val="A4A3A4"/>
          </p15:clr>
        </p15:guide>
        <p15:guide id="15" pos="4579">
          <p15:clr>
            <a:srgbClr val="A4A3A4"/>
          </p15:clr>
        </p15:guide>
        <p15:guide id="16" pos="691">
          <p15:clr>
            <a:srgbClr val="A4A3A4"/>
          </p15:clr>
        </p15:guide>
        <p15:guide id="17" pos="3571">
          <p15:clr>
            <a:srgbClr val="A4A3A4"/>
          </p15:clr>
        </p15:guide>
        <p15:guide id="18" pos="3600">
          <p15:clr>
            <a:srgbClr val="A4A3A4"/>
          </p15:clr>
        </p15:guide>
        <p15:guide id="19" pos="2477">
          <p15:clr>
            <a:srgbClr val="A4A3A4"/>
          </p15:clr>
        </p15:guide>
        <p15:guide id="20" pos="4003">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77709"/>
    <a:srgbClr val="92B5D0"/>
    <a:srgbClr val="000000"/>
    <a:srgbClr val="D17D08"/>
    <a:srgbClr val="C8DAE8"/>
    <a:srgbClr val="C4BE98"/>
    <a:srgbClr val="736B41"/>
    <a:srgbClr val="746B41"/>
    <a:srgbClr val="902E2E"/>
    <a:srgbClr val="7FAC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187" autoAdjust="0"/>
    <p:restoredTop sz="94434" autoAdjust="0"/>
  </p:normalViewPr>
  <p:slideViewPr>
    <p:cSldViewPr snapToObjects="1">
      <p:cViewPr varScale="1">
        <p:scale>
          <a:sx n="122" d="100"/>
          <a:sy n="122" d="100"/>
        </p:scale>
        <p:origin x="2064" y="90"/>
      </p:cViewPr>
      <p:guideLst>
        <p:guide orient="horz" pos="4032"/>
        <p:guide orient="horz" pos="173"/>
        <p:guide orient="horz" pos="432"/>
        <p:guide orient="horz" pos="1958"/>
        <p:guide orient="horz" pos="4291"/>
        <p:guide orient="horz" pos="2995"/>
        <p:guide orient="horz" pos="691"/>
        <p:guide orient="horz" pos="2477"/>
        <p:guide orient="horz" pos="3542"/>
        <p:guide pos="230"/>
        <p:guide pos="979"/>
        <p:guide pos="202"/>
        <p:guide pos="5616"/>
        <p:guide pos="5098"/>
        <p:guide pos="4579"/>
        <p:guide pos="691"/>
        <p:guide pos="3571"/>
        <p:guide pos="3600"/>
        <p:guide pos="2477"/>
        <p:guide pos="4003"/>
      </p:guideLst>
    </p:cSldViewPr>
  </p:slideViewPr>
  <p:outlineViewPr>
    <p:cViewPr>
      <p:scale>
        <a:sx n="33" d="100"/>
        <a:sy n="33" d="100"/>
      </p:scale>
      <p:origin x="0" y="1069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974" y="-90"/>
      </p:cViewPr>
      <p:guideLst>
        <p:guide orient="horz" pos="2909"/>
        <p:guide pos="2189"/>
      </p:guideLst>
    </p:cSldViewPr>
  </p:notes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101856533988295"/>
          <c:y val="5.5537984310857921E-2"/>
          <c:w val="0.61699301348800295"/>
          <c:h val="0.81930901339075701"/>
        </c:manualLayout>
      </c:layout>
      <c:doughnutChart>
        <c:varyColors val="1"/>
        <c:ser>
          <c:idx val="0"/>
          <c:order val="0"/>
          <c:tx>
            <c:strRef>
              <c:f>Sheet1!$B$1</c:f>
              <c:strCache>
                <c:ptCount val="1"/>
                <c:pt idx="0">
                  <c:v>Column1</c:v>
                </c:pt>
              </c:strCache>
            </c:strRef>
          </c:tx>
          <c:dPt>
            <c:idx val="0"/>
            <c:bubble3D val="0"/>
            <c:spPr>
              <a:solidFill>
                <a:srgbClr val="243F54">
                  <a:lumMod val="40000"/>
                  <a:lumOff val="60000"/>
                </a:srgbClr>
              </a:solidFill>
            </c:spPr>
          </c:dPt>
          <c:dPt>
            <c:idx val="1"/>
            <c:bubble3D val="0"/>
            <c:spPr>
              <a:solidFill>
                <a:srgbClr val="243F54">
                  <a:lumMod val="20000"/>
                  <a:lumOff val="80000"/>
                </a:srgbClr>
              </a:solidFill>
            </c:spPr>
          </c:dPt>
          <c:dPt>
            <c:idx val="2"/>
            <c:bubble3D val="0"/>
            <c:spPr>
              <a:solidFill>
                <a:srgbClr val="FFFFFF">
                  <a:lumMod val="95000"/>
                </a:srgbClr>
              </a:solidFill>
            </c:spPr>
          </c:dPt>
          <c:dPt>
            <c:idx val="3"/>
            <c:bubble3D val="0"/>
            <c:spPr>
              <a:solidFill>
                <a:srgbClr val="243F54">
                  <a:lumMod val="60000"/>
                  <a:lumOff val="40000"/>
                </a:srgbClr>
              </a:solidFill>
            </c:spPr>
          </c:dPt>
          <c:dLbls>
            <c:spPr>
              <a:noFill/>
              <a:ln>
                <a:noFill/>
              </a:ln>
              <a:effectLst/>
            </c:spPr>
            <c:txPr>
              <a:bodyPr/>
              <a:lstStyle/>
              <a:p>
                <a:pPr>
                  <a:defRPr sz="1050" b="1"/>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Usability</c:v>
                </c:pt>
                <c:pt idx="1">
                  <c:v>Affordability</c:v>
                </c:pt>
                <c:pt idx="2">
                  <c:v>Architecture</c:v>
                </c:pt>
                <c:pt idx="3">
                  <c:v>Features</c:v>
                </c:pt>
              </c:strCache>
            </c:strRef>
          </c:cat>
          <c:val>
            <c:numRef>
              <c:f>Sheet1!$B$2:$B$5</c:f>
              <c:numCache>
                <c:formatCode>0%</c:formatCode>
                <c:ptCount val="4"/>
                <c:pt idx="0">
                  <c:v>0.35</c:v>
                </c:pt>
                <c:pt idx="1">
                  <c:v>0.05</c:v>
                </c:pt>
                <c:pt idx="2">
                  <c:v>0.3</c:v>
                </c:pt>
                <c:pt idx="3">
                  <c:v>0.3</c:v>
                </c:pt>
              </c:numCache>
            </c:numRef>
          </c:val>
        </c:ser>
        <c:dLbls>
          <c:showLegendKey val="0"/>
          <c:showVal val="1"/>
          <c:showCatName val="0"/>
          <c:showSerName val="0"/>
          <c:showPercent val="0"/>
          <c:showBubbleSize val="0"/>
          <c:showLeaderLines val="1"/>
        </c:dLbls>
        <c:firstSliceAng val="0"/>
        <c:holeSize val="5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998F57">
                  <a:lumMod val="75000"/>
                </a:srgbClr>
              </a:solidFill>
            </c:spPr>
          </c:dPt>
          <c:dPt>
            <c:idx val="1"/>
            <c:bubble3D val="0"/>
            <c:spPr>
              <a:solidFill>
                <a:srgbClr val="243F54"/>
              </a:solidFill>
            </c:spPr>
          </c:dPt>
          <c:dPt>
            <c:idx val="2"/>
            <c:bubble3D val="0"/>
            <c:spPr>
              <a:solidFill>
                <a:schemeClr val="accent1">
                  <a:lumMod val="20000"/>
                  <a:lumOff val="80000"/>
                </a:schemeClr>
              </a:solidFill>
            </c:spPr>
          </c:dPt>
          <c:dLbls>
            <c:dLbl>
              <c:idx val="1"/>
              <c:layout/>
              <c:tx>
                <c:rich>
                  <a:bodyPr/>
                  <a:lstStyle/>
                  <a:p>
                    <a:fld id="{FFE29E94-A9D1-4154-9F99-C57D00A7A48F}" type="PERCENTAGE">
                      <a:rPr lang="en-US" smtClean="0"/>
                      <a:pPr/>
                      <a:t>[PERCENTAGE]</a:t>
                    </a:fld>
                    <a:endParaRPr lang="en-US"/>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2"/>
              <c:delete val="1"/>
              <c:extLst>
                <c:ext xmlns:c15="http://schemas.microsoft.com/office/drawing/2012/chart" uri="{CE6537A1-D6FC-4f65-9D91-7224C49458BB}"/>
              </c:extLst>
            </c:dLbl>
            <c:spPr>
              <a:noFill/>
              <a:ln>
                <a:noFill/>
              </a:ln>
              <a:effectLst/>
            </c:spPr>
            <c:txPr>
              <a:bodyPr/>
              <a:lstStyle/>
              <a:p>
                <a:pPr>
                  <a:defRPr sz="1050" b="1">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Sheet1!$A$2:$A$4</c:f>
              <c:strCache>
                <c:ptCount val="2"/>
                <c:pt idx="0">
                  <c:v>Vendor</c:v>
                </c:pt>
                <c:pt idx="1">
                  <c:v>Product</c:v>
                </c:pt>
              </c:strCache>
            </c:strRef>
          </c:cat>
          <c:val>
            <c:numRef>
              <c:f>Sheet1!$B$2:$B$4</c:f>
              <c:numCache>
                <c:formatCode>0%</c:formatCode>
                <c:ptCount val="3"/>
                <c:pt idx="0">
                  <c:v>0.4</c:v>
                </c:pt>
                <c:pt idx="1">
                  <c:v>0.6</c:v>
                </c:pt>
              </c:numCache>
            </c:numRef>
          </c:val>
        </c:ser>
        <c:dLbls>
          <c:showLegendKey val="0"/>
          <c:showVal val="0"/>
          <c:showCatName val="0"/>
          <c:showSerName val="0"/>
          <c:showPercent val="0"/>
          <c:showBubbleSize val="0"/>
          <c:showLeaderLines val="1"/>
        </c:dLbls>
        <c:firstSliceAng val="90"/>
        <c:holeSize val="5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110236220472442"/>
          <c:y val="8.3383991505871502E-2"/>
          <c:w val="0.62731350798131358"/>
          <c:h val="0.833232016988257"/>
        </c:manualLayout>
      </c:layout>
      <c:doughnutChart>
        <c:varyColors val="1"/>
        <c:ser>
          <c:idx val="0"/>
          <c:order val="0"/>
          <c:tx>
            <c:strRef>
              <c:f>Sheet1!$B$1</c:f>
              <c:strCache>
                <c:ptCount val="1"/>
                <c:pt idx="0">
                  <c:v>Column1</c:v>
                </c:pt>
              </c:strCache>
            </c:strRef>
          </c:tx>
          <c:dPt>
            <c:idx val="0"/>
            <c:bubble3D val="0"/>
            <c:spPr>
              <a:solidFill>
                <a:srgbClr val="998F57">
                  <a:lumMod val="60000"/>
                  <a:lumOff val="40000"/>
                </a:srgbClr>
              </a:solidFill>
            </c:spPr>
          </c:dPt>
          <c:dPt>
            <c:idx val="1"/>
            <c:bubble3D val="0"/>
            <c:spPr>
              <a:solidFill>
                <a:srgbClr val="998F57">
                  <a:lumMod val="40000"/>
                  <a:lumOff val="60000"/>
                </a:srgbClr>
              </a:solidFill>
            </c:spPr>
          </c:dPt>
          <c:dPt>
            <c:idx val="2"/>
            <c:bubble3D val="0"/>
            <c:spPr>
              <a:solidFill>
                <a:srgbClr val="998F57">
                  <a:lumMod val="20000"/>
                  <a:lumOff val="80000"/>
                </a:srgbClr>
              </a:solidFill>
            </c:spPr>
          </c:dPt>
          <c:dPt>
            <c:idx val="3"/>
            <c:bubble3D val="0"/>
            <c:spPr>
              <a:solidFill>
                <a:srgbClr val="998F57"/>
              </a:solidFill>
            </c:spPr>
          </c:dPt>
          <c:dLbls>
            <c:spPr>
              <a:noFill/>
              <a:ln>
                <a:noFill/>
              </a:ln>
              <a:effectLst/>
            </c:spPr>
            <c:txPr>
              <a:bodyPr/>
              <a:lstStyle/>
              <a:p>
                <a:pPr>
                  <a:defRPr sz="1050" b="1"/>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Strategy</c:v>
                </c:pt>
                <c:pt idx="1">
                  <c:v>Reach</c:v>
                </c:pt>
                <c:pt idx="2">
                  <c:v>Channel</c:v>
                </c:pt>
                <c:pt idx="3">
                  <c:v>Viability</c:v>
                </c:pt>
              </c:strCache>
            </c:strRef>
          </c:cat>
          <c:val>
            <c:numRef>
              <c:f>Sheet1!$B$2:$B$5</c:f>
              <c:numCache>
                <c:formatCode>0%</c:formatCode>
                <c:ptCount val="4"/>
                <c:pt idx="0">
                  <c:v>0.3</c:v>
                </c:pt>
                <c:pt idx="1">
                  <c:v>0.3</c:v>
                </c:pt>
                <c:pt idx="2">
                  <c:v>0.15</c:v>
                </c:pt>
                <c:pt idx="3">
                  <c:v>0.25</c:v>
                </c:pt>
              </c:numCache>
            </c:numRef>
          </c:val>
        </c:ser>
        <c:dLbls>
          <c:showLegendKey val="0"/>
          <c:showVal val="1"/>
          <c:showCatName val="0"/>
          <c:showSerName val="0"/>
          <c:showPercent val="0"/>
          <c:showBubbleSize val="0"/>
          <c:showLeaderLines val="1"/>
        </c:dLbls>
        <c:firstSliceAng val="0"/>
        <c:holeSize val="5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CA" dirty="0"/>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110B9C36-03F4-41DF-9FFD-B4483F722394}" type="datetimeFigureOut">
              <a:rPr lang="en-CA" smtClean="0"/>
              <a:pPr/>
              <a:t>27/08/2013</a:t>
            </a:fld>
            <a:endParaRPr lang="en-CA" dirty="0"/>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2426C72D-894C-4E56-B9CB-84AA6ABBA4F8}" type="slidenum">
              <a:rPr lang="en-CA" smtClean="0"/>
              <a:pPr/>
              <a:t>‹#›</a:t>
            </a:fld>
            <a:endParaRPr lang="en-CA" dirty="0"/>
          </a:p>
        </p:txBody>
      </p:sp>
    </p:spTree>
    <p:extLst>
      <p:ext uri="{BB962C8B-B14F-4D97-AF65-F5344CB8AC3E}">
        <p14:creationId xmlns:p14="http://schemas.microsoft.com/office/powerpoint/2010/main" val="1121120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8193"/>
          <p:cNvSpPr>
            <a:spLocks noGrp="1" noChangeArrowheads="1"/>
          </p:cNvSpPr>
          <p:nvPr>
            <p:ph type="hdr" sz="quarter"/>
          </p:nvPr>
        </p:nvSpPr>
        <p:spPr bwMode="auto">
          <a:xfrm>
            <a:off x="0" y="0"/>
            <a:ext cx="3011699" cy="461804"/>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algn="l">
              <a:defRPr sz="1200"/>
            </a:lvl1pPr>
          </a:lstStyle>
          <a:p>
            <a:pPr>
              <a:defRPr/>
            </a:pPr>
            <a:endParaRPr lang="en-US" dirty="0"/>
          </a:p>
        </p:txBody>
      </p:sp>
      <p:sp>
        <p:nvSpPr>
          <p:cNvPr id="7171" name="Rectangle 8194"/>
          <p:cNvSpPr>
            <a:spLocks noGrp="1" noChangeArrowheads="1"/>
          </p:cNvSpPr>
          <p:nvPr>
            <p:ph type="dt" idx="1"/>
          </p:nvPr>
        </p:nvSpPr>
        <p:spPr bwMode="auto">
          <a:xfrm>
            <a:off x="3936768" y="0"/>
            <a:ext cx="3011699" cy="461804"/>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algn="r">
              <a:defRPr sz="1200"/>
            </a:lvl1pPr>
          </a:lstStyle>
          <a:p>
            <a:pPr>
              <a:defRPr/>
            </a:pPr>
            <a:endParaRPr lang="en-US" dirty="0"/>
          </a:p>
        </p:txBody>
      </p:sp>
      <p:sp>
        <p:nvSpPr>
          <p:cNvPr id="8196" name="Slide Image Placeholder 8195"/>
          <p:cNvSpPr>
            <a:spLocks noGrp="1" noRot="1" noChangeAspect="1" noChangeArrowheads="1" noTextEdit="1"/>
          </p:cNvSpPr>
          <p:nvPr>
            <p:ph type="sldImg" idx="2"/>
          </p:nvPr>
        </p:nvSpPr>
        <p:spPr bwMode="auto">
          <a:xfrm>
            <a:off x="1165225" y="692150"/>
            <a:ext cx="4619625" cy="3463925"/>
          </a:xfrm>
          <a:prstGeom prst="rect">
            <a:avLst/>
          </a:prstGeom>
          <a:noFill/>
          <a:ln w="9525" algn="ctr">
            <a:solidFill>
              <a:srgbClr val="000000"/>
            </a:solidFill>
            <a:miter lim="800000"/>
            <a:headEnd/>
            <a:tailEnd/>
          </a:ln>
        </p:spPr>
      </p:sp>
      <p:sp>
        <p:nvSpPr>
          <p:cNvPr id="15365" name="Notes Placeholder 15364"/>
          <p:cNvSpPr>
            <a:spLocks noGrp="1" noChangeArrowheads="1"/>
          </p:cNvSpPr>
          <p:nvPr>
            <p:ph type="body" sz="quarter" idx="3"/>
          </p:nvPr>
        </p:nvSpPr>
        <p:spPr bwMode="auto">
          <a:xfrm>
            <a:off x="695008" y="4387136"/>
            <a:ext cx="5560060" cy="4156234"/>
          </a:xfrm>
          <a:prstGeom prst="rect">
            <a:avLst/>
          </a:prstGeom>
          <a:noFill/>
          <a:ln w="9525" cap="flat" cmpd="sng" algn="ctr">
            <a:noFill/>
            <a:prstDash val="solid"/>
            <a:miter lim="800000"/>
            <a:headEnd type="none" w="med" len="med"/>
            <a:tailEnd type="none" w="med" len="med"/>
          </a:ln>
          <a:effectLst/>
        </p:spPr>
        <p:txBody>
          <a:bodyPr vert="horz" wrap="square" lIns="92492" tIns="46246" rIns="92492" bIns="4624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8197"/>
          <p:cNvSpPr>
            <a:spLocks noGrp="1" noChangeArrowheads="1"/>
          </p:cNvSpPr>
          <p:nvPr>
            <p:ph type="ftr" sz="quarter" idx="4"/>
          </p:nvPr>
        </p:nvSpPr>
        <p:spPr bwMode="auto">
          <a:xfrm>
            <a:off x="0" y="8772668"/>
            <a:ext cx="3011699" cy="461804"/>
          </a:xfrm>
          <a:prstGeom prst="rect">
            <a:avLst/>
          </a:prstGeom>
          <a:noFill/>
          <a:ln w="9525">
            <a:noFill/>
            <a:miter lim="800000"/>
            <a:headEnd/>
            <a:tailEnd/>
          </a:ln>
        </p:spPr>
        <p:txBody>
          <a:bodyPr vert="horz" wrap="square" lIns="92492" tIns="46246" rIns="92492" bIns="46246" numCol="1" anchor="b" anchorCtr="0" compatLnSpc="1">
            <a:prstTxWarp prst="textNoShape">
              <a:avLst/>
            </a:prstTxWarp>
          </a:bodyPr>
          <a:lstStyle>
            <a:lvl1pPr algn="l">
              <a:defRPr sz="1200"/>
            </a:lvl1pPr>
          </a:lstStyle>
          <a:p>
            <a:pPr>
              <a:defRPr/>
            </a:pPr>
            <a:endParaRPr lang="en-US" dirty="0"/>
          </a:p>
        </p:txBody>
      </p:sp>
      <p:sp>
        <p:nvSpPr>
          <p:cNvPr id="15367" name="Slide Number Placeholder 15366"/>
          <p:cNvSpPr>
            <a:spLocks noGrp="1" noChangeArrowheads="1"/>
          </p:cNvSpPr>
          <p:nvPr>
            <p:ph type="sldNum" sz="quarter" idx="5"/>
          </p:nvPr>
        </p:nvSpPr>
        <p:spPr bwMode="auto">
          <a:xfrm>
            <a:off x="3936768" y="8772668"/>
            <a:ext cx="3011699" cy="461804"/>
          </a:xfrm>
          <a:prstGeom prst="rect">
            <a:avLst/>
          </a:prstGeom>
          <a:noFill/>
          <a:ln w="9525" cap="flat" cmpd="sng" algn="ctr">
            <a:noFill/>
            <a:prstDash val="solid"/>
            <a:miter lim="800000"/>
            <a:headEnd type="none" w="med" len="med"/>
            <a:tailEnd type="none" w="med" len="med"/>
          </a:ln>
          <a:effectLst/>
        </p:spPr>
        <p:txBody>
          <a:bodyPr vert="horz" wrap="square" lIns="92492" tIns="46246" rIns="92492" bIns="46246" numCol="1" anchor="b" anchorCtr="0" compatLnSpc="1">
            <a:prstTxWarp prst="textNoShape">
              <a:avLst/>
            </a:prstTxWarp>
          </a:bodyPr>
          <a:lstStyle>
            <a:lvl1pPr algn="r">
              <a:defRPr sz="1200"/>
            </a:lvl1pPr>
          </a:lstStyle>
          <a:p>
            <a:pPr>
              <a:defRPr/>
            </a:pPr>
            <a:fld id="{44C65BAA-4C92-45F9-B685-78236DC3BAD1}" type="slidenum">
              <a:rPr lang="en-US"/>
              <a:pPr>
                <a:defRPr/>
              </a:pPr>
              <a:t>‹#›</a:t>
            </a:fld>
            <a:endParaRPr lang="en-US" dirty="0"/>
          </a:p>
        </p:txBody>
      </p:sp>
    </p:spTree>
    <p:extLst>
      <p:ext uri="{BB962C8B-B14F-4D97-AF65-F5344CB8AC3E}">
        <p14:creationId xmlns:p14="http://schemas.microsoft.com/office/powerpoint/2010/main" val="37867235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Helvetic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Helvetic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3511376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10</a:t>
            </a:fld>
            <a:endParaRPr lang="en-US" dirty="0">
              <a:solidFill>
                <a:srgbClr val="000000"/>
              </a:solidFill>
            </a:endParaRPr>
          </a:p>
        </p:txBody>
      </p:sp>
    </p:spTree>
    <p:extLst>
      <p:ext uri="{BB962C8B-B14F-4D97-AF65-F5344CB8AC3E}">
        <p14:creationId xmlns:p14="http://schemas.microsoft.com/office/powerpoint/2010/main" val="3675386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11</a:t>
            </a:fld>
            <a:endParaRPr lang="en-US" dirty="0">
              <a:solidFill>
                <a:srgbClr val="000000"/>
              </a:solidFill>
            </a:endParaRPr>
          </a:p>
        </p:txBody>
      </p:sp>
    </p:spTree>
    <p:extLst>
      <p:ext uri="{BB962C8B-B14F-4D97-AF65-F5344CB8AC3E}">
        <p14:creationId xmlns:p14="http://schemas.microsoft.com/office/powerpoint/2010/main" val="778995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2</a:t>
            </a:fld>
            <a:endParaRPr lang="en-US" dirty="0"/>
          </a:p>
        </p:txBody>
      </p:sp>
    </p:spTree>
    <p:extLst>
      <p:ext uri="{BB962C8B-B14F-4D97-AF65-F5344CB8AC3E}">
        <p14:creationId xmlns:p14="http://schemas.microsoft.com/office/powerpoint/2010/main" val="4168674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3</a:t>
            </a:fld>
            <a:endParaRPr lang="en-US" dirty="0"/>
          </a:p>
        </p:txBody>
      </p:sp>
    </p:spTree>
    <p:extLst>
      <p:ext uri="{BB962C8B-B14F-4D97-AF65-F5344CB8AC3E}">
        <p14:creationId xmlns:p14="http://schemas.microsoft.com/office/powerpoint/2010/main" val="554762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4</a:t>
            </a:fld>
            <a:endParaRPr lang="en-US" dirty="0"/>
          </a:p>
        </p:txBody>
      </p:sp>
    </p:spTree>
    <p:extLst>
      <p:ext uri="{BB962C8B-B14F-4D97-AF65-F5344CB8AC3E}">
        <p14:creationId xmlns:p14="http://schemas.microsoft.com/office/powerpoint/2010/main" val="2688646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5</a:t>
            </a:fld>
            <a:endParaRPr lang="en-US" dirty="0">
              <a:solidFill>
                <a:srgbClr val="000000"/>
              </a:solidFill>
            </a:endParaRPr>
          </a:p>
        </p:txBody>
      </p:sp>
    </p:spTree>
    <p:extLst>
      <p:ext uri="{BB962C8B-B14F-4D97-AF65-F5344CB8AC3E}">
        <p14:creationId xmlns:p14="http://schemas.microsoft.com/office/powerpoint/2010/main" val="1953583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6</a:t>
            </a:fld>
            <a:endParaRPr lang="en-US" dirty="0"/>
          </a:p>
        </p:txBody>
      </p:sp>
    </p:spTree>
    <p:extLst>
      <p:ext uri="{BB962C8B-B14F-4D97-AF65-F5344CB8AC3E}">
        <p14:creationId xmlns:p14="http://schemas.microsoft.com/office/powerpoint/2010/main" val="858876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7</a:t>
            </a:fld>
            <a:endParaRPr lang="en-US" dirty="0"/>
          </a:p>
        </p:txBody>
      </p:sp>
    </p:spTree>
    <p:extLst>
      <p:ext uri="{BB962C8B-B14F-4D97-AF65-F5344CB8AC3E}">
        <p14:creationId xmlns:p14="http://schemas.microsoft.com/office/powerpoint/2010/main" val="3279772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8</a:t>
            </a:fld>
            <a:endParaRPr lang="en-US" dirty="0">
              <a:solidFill>
                <a:srgbClr val="000000"/>
              </a:solidFill>
            </a:endParaRPr>
          </a:p>
        </p:txBody>
      </p:sp>
    </p:spTree>
    <p:extLst>
      <p:ext uri="{BB962C8B-B14F-4D97-AF65-F5344CB8AC3E}">
        <p14:creationId xmlns:p14="http://schemas.microsoft.com/office/powerpoint/2010/main" val="4033990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9</a:t>
            </a:fld>
            <a:endParaRPr lang="en-US" dirty="0">
              <a:solidFill>
                <a:srgbClr val="000000"/>
              </a:solidFill>
            </a:endParaRPr>
          </a:p>
        </p:txBody>
      </p:sp>
    </p:spTree>
    <p:extLst>
      <p:ext uri="{BB962C8B-B14F-4D97-AF65-F5344CB8AC3E}">
        <p14:creationId xmlns:p14="http://schemas.microsoft.com/office/powerpoint/2010/main" val="38631772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5" name="Picture 4" descr="footer2012.jpg"/>
          <p:cNvPicPr>
            <a:picLocks noChangeAspect="1"/>
          </p:cNvPicPr>
          <p:nvPr userDrawn="1"/>
        </p:nvPicPr>
        <p:blipFill>
          <a:blip r:embed="rId2" cstate="print"/>
          <a:srcRect l="73231"/>
          <a:stretch>
            <a:fillRect/>
          </a:stretch>
        </p:blipFill>
        <p:spPr>
          <a:xfrm>
            <a:off x="6696236" y="6090047"/>
            <a:ext cx="2447764" cy="767953"/>
          </a:xfrm>
          <a:prstGeom prst="rect">
            <a:avLst/>
          </a:prstGeom>
        </p:spPr>
      </p:pic>
      <p:sp>
        <p:nvSpPr>
          <p:cNvPr id="6" name="Rectangle 5"/>
          <p:cNvSpPr/>
          <p:nvPr userDrawn="1"/>
        </p:nvSpPr>
        <p:spPr>
          <a:xfrm>
            <a:off x="0" y="6090047"/>
            <a:ext cx="6696236" cy="767953"/>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Info-Tech</a:t>
            </a:r>
            <a:r>
              <a:rPr lang="en-CA" sz="800" baseline="0" dirty="0" smtClean="0">
                <a:solidFill>
                  <a:srgbClr val="ADB7C3"/>
                </a:solidFill>
              </a:rPr>
              <a:t> Research Group, Inc. Is a global leader in providing IT research and advice.</a:t>
            </a:r>
            <a:br>
              <a:rPr lang="en-CA" sz="800" baseline="0" dirty="0" smtClean="0">
                <a:solidFill>
                  <a:srgbClr val="ADB7C3"/>
                </a:solidFill>
              </a:rPr>
            </a:br>
            <a:r>
              <a:rPr lang="en-CA" sz="800" baseline="0" dirty="0" smtClean="0">
                <a:solidFill>
                  <a:srgbClr val="ADB7C3"/>
                </a:solidFill>
              </a:rPr>
              <a:t>Info-Tech’s products and services combine actionable insight and relevant advice with</a:t>
            </a:r>
            <a:br>
              <a:rPr lang="en-CA" sz="800" baseline="0" dirty="0" smtClean="0">
                <a:solidFill>
                  <a:srgbClr val="ADB7C3"/>
                </a:solidFill>
              </a:rPr>
            </a:br>
            <a:r>
              <a:rPr lang="en-CA" sz="800" baseline="0" dirty="0" smtClean="0">
                <a:solidFill>
                  <a:srgbClr val="ADB7C3"/>
                </a:solidFill>
              </a:rPr>
              <a:t>ready-to-use tools and templates that cover the full spectrum of IT concerns.</a:t>
            </a:r>
            <a:br>
              <a:rPr lang="en-CA" sz="800" baseline="0" dirty="0" smtClean="0">
                <a:solidFill>
                  <a:srgbClr val="ADB7C3"/>
                </a:solidFill>
              </a:rPr>
            </a:br>
            <a:r>
              <a:rPr lang="en-CA" sz="800" b="0" i="0" kern="1200" dirty="0" smtClean="0">
                <a:solidFill>
                  <a:srgbClr val="ADB7C3"/>
                </a:solidFill>
                <a:latin typeface="+mn-lt"/>
                <a:ea typeface="+mn-ea"/>
                <a:cs typeface="+mn-cs"/>
              </a:rPr>
              <a:t>© 1997-2013</a:t>
            </a:r>
            <a:r>
              <a:rPr lang="en-CA" sz="800" b="0" i="0" kern="1200" baseline="0" dirty="0" smtClean="0">
                <a:solidFill>
                  <a:srgbClr val="ADB7C3"/>
                </a:solidFill>
                <a:latin typeface="+mn-lt"/>
                <a:ea typeface="+mn-ea"/>
                <a:cs typeface="+mn-cs"/>
              </a:rPr>
              <a:t> Info-Tech Research Group Inc.</a:t>
            </a:r>
            <a:endParaRPr lang="en-CA" sz="800" dirty="0">
              <a:solidFill>
                <a:srgbClr val="ADB7C3"/>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23" name="Straight Connector 22"/>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25"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7" name="Straight Connector 36"/>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2943223"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3185634" y="3424714"/>
            <a:ext cx="277273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cxnSp>
        <p:nvCxnSpPr>
          <p:cNvPr id="23" name="Straight Connector 22"/>
          <p:cNvCxnSpPr/>
          <p:nvPr userDrawn="1"/>
        </p:nvCxnSpPr>
        <p:spPr>
          <a:xfrm rot="5400000">
            <a:off x="2443161" y="4167188"/>
            <a:ext cx="4257679"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3" y="2924944"/>
            <a:ext cx="4034665"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63" name="Text Placeholder 53"/>
          <p:cNvSpPr>
            <a:spLocks noGrp="1"/>
          </p:cNvSpPr>
          <p:nvPr>
            <p:ph type="body" sz="quarter" idx="21" hasCustomPrompt="1"/>
          </p:nvPr>
        </p:nvSpPr>
        <p:spPr>
          <a:xfrm>
            <a:off x="249302" y="2316656"/>
            <a:ext cx="4034666"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is Designed For:</a:t>
            </a:r>
            <a:endParaRPr lang="en-CA" dirty="0"/>
          </a:p>
        </p:txBody>
      </p:sp>
      <p:sp>
        <p:nvSpPr>
          <p:cNvPr id="64" name="Text Placeholder 53"/>
          <p:cNvSpPr>
            <a:spLocks noGrp="1"/>
          </p:cNvSpPr>
          <p:nvPr>
            <p:ph type="body" sz="quarter" idx="22" hasCustomPrompt="1"/>
          </p:nvPr>
        </p:nvSpPr>
        <p:spPr>
          <a:xfrm>
            <a:off x="4860032" y="2316656"/>
            <a:ext cx="4032448"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Will Help You:</a:t>
            </a:r>
            <a:endParaRPr lang="en-CA" dirty="0"/>
          </a:p>
        </p:txBody>
      </p:sp>
      <p:sp>
        <p:nvSpPr>
          <p:cNvPr id="65" name="Text Placeholder 41"/>
          <p:cNvSpPr>
            <a:spLocks noGrp="1"/>
          </p:cNvSpPr>
          <p:nvPr>
            <p:ph type="body" sz="quarter" idx="23" hasCustomPrompt="1"/>
          </p:nvPr>
        </p:nvSpPr>
        <p:spPr>
          <a:xfrm>
            <a:off x="4860032" y="2924944"/>
            <a:ext cx="4032448"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66" name="Straight Connector 65"/>
          <p:cNvCxnSpPr/>
          <p:nvPr userDrawn="1"/>
        </p:nvCxnSpPr>
        <p:spPr>
          <a:xfrm rot="5400000">
            <a:off x="3079725" y="3808933"/>
            <a:ext cx="2984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cxnSp>
        <p:nvCxnSpPr>
          <p:cNvPr id="47" name="Straight Connector 46"/>
          <p:cNvCxnSpPr/>
          <p:nvPr userDrawn="1"/>
        </p:nvCxnSpPr>
        <p:spPr>
          <a:xfrm rot="5400000">
            <a:off x="4970829" y="5233490"/>
            <a:ext cx="1867710"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51" name="Text Placeholder 41"/>
          <p:cNvSpPr>
            <a:spLocks noGrp="1"/>
          </p:cNvSpPr>
          <p:nvPr userDrawn="1">
            <p:ph type="body" sz="quarter" idx="18" hasCustomPrompt="1"/>
          </p:nvPr>
        </p:nvSpPr>
        <p:spPr>
          <a:xfrm>
            <a:off x="6336196" y="4219074"/>
            <a:ext cx="2373549" cy="1938535"/>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10pt)</a:t>
            </a:r>
          </a:p>
          <a:p>
            <a:pPr lvl="0"/>
            <a:endParaRPr lang="en-US" dirty="0" smtClean="0"/>
          </a:p>
          <a:p>
            <a:pPr lvl="0"/>
            <a:endParaRPr lang="en-US" dirty="0" smtClean="0"/>
          </a:p>
        </p:txBody>
      </p:sp>
      <p:sp>
        <p:nvSpPr>
          <p:cNvPr id="54" name="Text Placeholder 53"/>
          <p:cNvSpPr>
            <a:spLocks noGrp="1"/>
          </p:cNvSpPr>
          <p:nvPr userDrawn="1">
            <p:ph type="body" sz="quarter" idx="19" hasCustomPrompt="1"/>
          </p:nvPr>
        </p:nvSpPr>
        <p:spPr>
          <a:xfrm>
            <a:off x="798362" y="3969266"/>
            <a:ext cx="2130425" cy="223365"/>
          </a:xfrm>
        </p:spPr>
        <p:txBody>
          <a:bodyPr/>
          <a:lstStyle>
            <a:lvl1pPr marL="228600" indent="-228600">
              <a:buNone/>
              <a:defRPr sz="1200" b="1"/>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What’s in this Section:</a:t>
            </a:r>
            <a:endParaRPr lang="en-CA" dirty="0"/>
          </a:p>
        </p:txBody>
      </p:sp>
      <p:sp>
        <p:nvSpPr>
          <p:cNvPr id="55" name="Text Placeholder 53"/>
          <p:cNvSpPr>
            <a:spLocks noGrp="1"/>
          </p:cNvSpPr>
          <p:nvPr userDrawn="1">
            <p:ph type="body" sz="quarter" idx="20" hasCustomPrompt="1"/>
          </p:nvPr>
        </p:nvSpPr>
        <p:spPr>
          <a:xfrm>
            <a:off x="6096687" y="3966023"/>
            <a:ext cx="2130425" cy="223365"/>
          </a:xfrm>
        </p:spPr>
        <p:txBody>
          <a:bodyPr/>
          <a:lstStyle>
            <a:lvl1pPr marL="228600" indent="-228600">
              <a:buNone/>
              <a:defRPr sz="1200" b="1"/>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Sections:</a:t>
            </a:r>
            <a:endParaRPr lang="en-CA" dirty="0"/>
          </a:p>
        </p:txBody>
      </p:sp>
      <p:sp>
        <p:nvSpPr>
          <p:cNvPr id="30" name="Text Placeholder 41"/>
          <p:cNvSpPr>
            <a:spLocks noGrp="1"/>
          </p:cNvSpPr>
          <p:nvPr>
            <p:ph type="body" sz="quarter" idx="21" hasCustomPrompt="1"/>
          </p:nvPr>
        </p:nvSpPr>
        <p:spPr>
          <a:xfrm>
            <a:off x="791580" y="4232015"/>
            <a:ext cx="4436996" cy="1906138"/>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12pt)</a:t>
            </a:r>
          </a:p>
          <a:p>
            <a:pPr lvl="1"/>
            <a:r>
              <a:rPr lang="en-US" dirty="0" smtClean="0"/>
              <a:t>Second Level</a:t>
            </a:r>
          </a:p>
          <a:p>
            <a:pPr lvl="2"/>
            <a:r>
              <a:rPr lang="en-US" dirty="0" smtClean="0"/>
              <a:t>Third Level</a:t>
            </a:r>
          </a:p>
          <a:p>
            <a:pPr lvl="3"/>
            <a:r>
              <a:rPr lang="en-US" dirty="0" smtClean="0"/>
              <a:t>Forth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a:off x="2163422" y="3086579"/>
            <a:ext cx="344900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4" name="Straight Connector 33"/>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cxnSp>
        <p:nvCxnSpPr>
          <p:cNvPr id="20" name="Straight Connector 19"/>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25"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7" name="Straight Connector 36"/>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2943223"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3185634" y="3424714"/>
            <a:ext cx="277273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cxnSp>
        <p:nvCxnSpPr>
          <p:cNvPr id="23" name="Straight Connector 22"/>
          <p:cNvCxnSpPr/>
          <p:nvPr userDrawn="1"/>
        </p:nvCxnSpPr>
        <p:spPr>
          <a:xfrm rot="5400000">
            <a:off x="2443161" y="4167188"/>
            <a:ext cx="4257679"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3" y="2924944"/>
            <a:ext cx="4034665"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63" name="Text Placeholder 53"/>
          <p:cNvSpPr>
            <a:spLocks noGrp="1"/>
          </p:cNvSpPr>
          <p:nvPr>
            <p:ph type="body" sz="quarter" idx="21" hasCustomPrompt="1"/>
          </p:nvPr>
        </p:nvSpPr>
        <p:spPr>
          <a:xfrm>
            <a:off x="249302" y="2316656"/>
            <a:ext cx="4034666"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Is Designed For:</a:t>
            </a:r>
            <a:endParaRPr lang="en-CA" dirty="0"/>
          </a:p>
        </p:txBody>
      </p:sp>
      <p:sp>
        <p:nvSpPr>
          <p:cNvPr id="64" name="Text Placeholder 53"/>
          <p:cNvSpPr>
            <a:spLocks noGrp="1"/>
          </p:cNvSpPr>
          <p:nvPr>
            <p:ph type="body" sz="quarter" idx="22" hasCustomPrompt="1"/>
          </p:nvPr>
        </p:nvSpPr>
        <p:spPr>
          <a:xfrm>
            <a:off x="4860032" y="2316656"/>
            <a:ext cx="4032448"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Will Help You:</a:t>
            </a:r>
            <a:endParaRPr lang="en-CA" dirty="0"/>
          </a:p>
        </p:txBody>
      </p:sp>
      <p:sp>
        <p:nvSpPr>
          <p:cNvPr id="65" name="Text Placeholder 41"/>
          <p:cNvSpPr>
            <a:spLocks noGrp="1"/>
          </p:cNvSpPr>
          <p:nvPr>
            <p:ph type="body" sz="quarter" idx="23" hasCustomPrompt="1"/>
          </p:nvPr>
        </p:nvSpPr>
        <p:spPr>
          <a:xfrm>
            <a:off x="4860032" y="2924944"/>
            <a:ext cx="4032448"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userDrawn="1"/>
        </p:nvPicPr>
        <p:blipFill>
          <a:blip r:embed="rId2" cstate="print"/>
          <a:stretch>
            <a:fillRect/>
          </a:stretch>
        </p:blipFill>
        <p:spPr>
          <a:xfrm>
            <a:off x="464339" y="1376772"/>
            <a:ext cx="1410568" cy="154844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4" name="Straight Connector 33"/>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 (Georgia, 24pt)</a:t>
            </a:r>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10" name="Rectangle 9"/>
          <p:cNvSpPr/>
          <p:nvPr/>
        </p:nvSpPr>
        <p:spPr>
          <a:xfrm>
            <a:off x="6408204" y="6525344"/>
            <a:ext cx="273579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51063" indent="0" algn="l"/>
            <a:fld id="{FF20F8B6-5AB9-41C4-A82C-4155E8A92B2C}" type="slidenum">
              <a:rPr lang="en-CA" sz="1000" smtClean="0"/>
              <a:pPr marL="2151063" indent="0" algn="l"/>
              <a:t>‹#›</a:t>
            </a:fld>
            <a:endParaRPr lang="en-CA" sz="1000" dirty="0"/>
          </a:p>
        </p:txBody>
      </p:sp>
      <p:sp>
        <p:nvSpPr>
          <p:cNvPr id="9" name="Rectangle 8"/>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indent="0" algn="r"/>
            <a:r>
              <a:rPr lang="en-CA" sz="1000" dirty="0" smtClean="0"/>
              <a:t>Info-Tech Research Group</a:t>
            </a:r>
            <a:endParaRPr lang="en-CA" sz="1000" dirty="0"/>
          </a:p>
        </p:txBody>
      </p:sp>
      <p:sp>
        <p:nvSpPr>
          <p:cNvPr id="2" name="Rectangle 1"/>
          <p:cNvSpPr/>
          <p:nvPr userDrawn="1"/>
        </p:nvSpPr>
        <p:spPr>
          <a:xfrm>
            <a:off x="257174" y="6571247"/>
            <a:ext cx="4572000" cy="246221"/>
          </a:xfrm>
          <a:prstGeom prst="rect">
            <a:avLst/>
          </a:prstGeom>
        </p:spPr>
        <p:txBody>
          <a:bodyPr>
            <a:spAutoFit/>
          </a:bodyPr>
          <a:lstStyle/>
          <a:p>
            <a:pPr lvl="0" algn="l"/>
            <a:r>
              <a:rPr lang="en-CA" sz="1000" dirty="0" smtClean="0">
                <a:solidFill>
                  <a:schemeClr val="bg1"/>
                </a:solidFill>
              </a:rPr>
              <a:t>Vendor Landscape: Web Experience Management</a:t>
            </a:r>
            <a:endParaRPr lang="en-US" sz="1000" dirty="0" smtClean="0">
              <a:solidFill>
                <a:schemeClr val="bg1"/>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8" r:id="rId3"/>
    <p:sldLayoutId id="2147483695" r:id="rId4"/>
    <p:sldLayoutId id="2147483699" r:id="rId5"/>
    <p:sldLayoutId id="2147483698" r:id="rId6"/>
    <p:sldLayoutId id="2147483680" r:id="rId7"/>
    <p:sldLayoutId id="2147483697" r:id="rId8"/>
    <p:sldLayoutId id="2147483682" r:id="rId9"/>
    <p:sldLayoutId id="2147483696" r:id="rId10"/>
    <p:sldLayoutId id="2147483677" r:id="rId11"/>
    <p:sldLayoutId id="2147483667" r:id="rId12"/>
    <p:sldLayoutId id="2147483684" r:id="rId13"/>
    <p:sldLayoutId id="2147483700" r:id="rId14"/>
    <p:sldLayoutId id="2147483683" r:id="rId15"/>
    <p:sldLayoutId id="2147483694" r:id="rId16"/>
    <p:sldLayoutId id="2147483701" r:id="rId17"/>
    <p:sldLayoutId id="2147483702"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Lst>
  <p:timing>
    <p:tnLst>
      <p:par>
        <p:cTn id="1" dur="indefinite" restart="never" nodeType="tmRoot"/>
      </p:par>
    </p:tnLst>
  </p:timing>
  <p:hf hdr="0" ftr="0" dt="0"/>
  <p:txStyles>
    <p:titleStyle>
      <a:lvl1pPr algn="l" rtl="0" eaLnBrk="0" fontAlgn="base" hangingPunct="0">
        <a:spcBef>
          <a:spcPct val="0"/>
        </a:spcBef>
        <a:spcAft>
          <a:spcPct val="0"/>
        </a:spcAft>
        <a:defRPr sz="2400" kern="1200" baseline="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nfotech.com/research/ss/it-vendor-landscape-web-experience-management?utm_source=SS_Sample&amp;utm_medium=Collateral&amp;utm_campaign=Collatera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hyperlink" Target="http://www.infotech.com/research/ss/it-vendor-landscape-web-experience-management?utm_source=SS_Sample&amp;utm_medium=Collateral&amp;utm_campaign=Collateral"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5.gif"/></Relationships>
</file>

<file path=ppt/slides/_rels/slide11.xml.rels><?xml version="1.0" encoding="UTF-8" standalone="yes"?>
<Relationships xmlns="http://schemas.openxmlformats.org/package/2006/relationships"><Relationship Id="rId3" Type="http://schemas.openxmlformats.org/officeDocument/2006/relationships/hyperlink" Target="http://www.infotech.com/research/ss/it-vendor-landscape-web-experience-management?utm_source=SS_Sample&amp;utm_medium=Collateral&amp;utm_campaign=Collateral"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5.gif"/></Relationships>
</file>

<file path=ppt/slides/_rels/slide12.xml.rels><?xml version="1.0" encoding="UTF-8" standalone="yes"?>
<Relationships xmlns="http://schemas.openxmlformats.org/package/2006/relationships"><Relationship Id="rId3" Type="http://schemas.openxmlformats.org/officeDocument/2006/relationships/hyperlink" Target="http://www.infotech.com/research/ss/it-vendor-landscape-web-experience-management?utm_source=SS_Sample&amp;utm_medium=Collateral&amp;utm_campaign=Collateral" TargetMode="External"/><Relationship Id="rId2" Type="http://schemas.openxmlformats.org/officeDocument/2006/relationships/hyperlink" Target="http://www.infotech.com/" TargetMode="Externa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5.gif"/><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http://www.infotech.com/research/ss/select-a-web-content-management-solution"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gif"/><Relationship Id="rId5" Type="http://schemas.openxmlformats.org/officeDocument/2006/relationships/hyperlink" Target="http://www.infotech.com/research/ss/it-vendor-landscape-web-experience-management?utm_source=SS_Sample&amp;utm_medium=Collateral&amp;utm_campaign=Collateral" TargetMode="External"/><Relationship Id="rId4" Type="http://schemas.openxmlformats.org/officeDocument/2006/relationships/image" Target="../media/image4.wmf"/></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oleObject" Target="../embeddings/oleObject1.bin"/><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3.xml"/><Relationship Id="rId17" Type="http://schemas.openxmlformats.org/officeDocument/2006/relationships/image" Target="../media/image5.gif"/><Relationship Id="rId2" Type="http://schemas.openxmlformats.org/officeDocument/2006/relationships/tags" Target="../tags/tag2.xml"/><Relationship Id="rId16" Type="http://schemas.openxmlformats.org/officeDocument/2006/relationships/hyperlink" Target="http://www.infotech.com/research/ss/it-vendor-landscape-web-experience-management?utm_source=SS_Sample&amp;utm_medium=Collateral&amp;utm_campaign=Collateral" TargetMode="External"/><Relationship Id="rId1" Type="http://schemas.openxmlformats.org/officeDocument/2006/relationships/vmlDrawing" Target="../drawings/vmlDrawing1.vml"/><Relationship Id="rId6" Type="http://schemas.openxmlformats.org/officeDocument/2006/relationships/tags" Target="../tags/tag6.xml"/><Relationship Id="rId11" Type="http://schemas.openxmlformats.org/officeDocument/2006/relationships/slideLayout" Target="../slideLayouts/slideLayout3.xml"/><Relationship Id="rId5" Type="http://schemas.openxmlformats.org/officeDocument/2006/relationships/tags" Target="../tags/tag5.xml"/><Relationship Id="rId15" Type="http://schemas.openxmlformats.org/officeDocument/2006/relationships/image" Target="../media/image7.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6.emf"/></Relationships>
</file>

<file path=ppt/slides/_rels/slide4.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slideLayout" Target="../slideLayouts/slideLayout3.xml"/><Relationship Id="rId7" Type="http://schemas.openxmlformats.org/officeDocument/2006/relationships/hyperlink" Target="http://www.infotech.com/research/ss/it-vendor-landscape-web-experience-management?utm_source=SS_Sample&amp;utm_medium=Collateral&amp;utm_campaign=Collateral" TargetMode="External"/><Relationship Id="rId2" Type="http://schemas.openxmlformats.org/officeDocument/2006/relationships/tags" Target="../tags/tag11.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tags" Target="../tags/tag23.xml"/><Relationship Id="rId18" Type="http://schemas.openxmlformats.org/officeDocument/2006/relationships/tags" Target="../tags/tag28.xml"/><Relationship Id="rId26" Type="http://schemas.openxmlformats.org/officeDocument/2006/relationships/image" Target="../media/image6.emf"/><Relationship Id="rId3" Type="http://schemas.openxmlformats.org/officeDocument/2006/relationships/tags" Target="../tags/tag13.xml"/><Relationship Id="rId21" Type="http://schemas.openxmlformats.org/officeDocument/2006/relationships/tags" Target="../tags/tag31.xml"/><Relationship Id="rId7" Type="http://schemas.openxmlformats.org/officeDocument/2006/relationships/tags" Target="../tags/tag17.xml"/><Relationship Id="rId12" Type="http://schemas.openxmlformats.org/officeDocument/2006/relationships/tags" Target="../tags/tag22.xml"/><Relationship Id="rId17" Type="http://schemas.openxmlformats.org/officeDocument/2006/relationships/tags" Target="../tags/tag27.xml"/><Relationship Id="rId25" Type="http://schemas.openxmlformats.org/officeDocument/2006/relationships/oleObject" Target="../embeddings/oleObject3.bin"/><Relationship Id="rId2" Type="http://schemas.openxmlformats.org/officeDocument/2006/relationships/tags" Target="../tags/tag12.xml"/><Relationship Id="rId16" Type="http://schemas.openxmlformats.org/officeDocument/2006/relationships/tags" Target="../tags/tag26.xml"/><Relationship Id="rId20" Type="http://schemas.openxmlformats.org/officeDocument/2006/relationships/tags" Target="../tags/tag30.xml"/><Relationship Id="rId29" Type="http://schemas.openxmlformats.org/officeDocument/2006/relationships/chart" Target="../charts/chart3.xml"/><Relationship Id="rId1" Type="http://schemas.openxmlformats.org/officeDocument/2006/relationships/vmlDrawing" Target="../drawings/vmlDrawing3.vml"/><Relationship Id="rId6" Type="http://schemas.openxmlformats.org/officeDocument/2006/relationships/tags" Target="../tags/tag16.xml"/><Relationship Id="rId11" Type="http://schemas.openxmlformats.org/officeDocument/2006/relationships/tags" Target="../tags/tag21.xml"/><Relationship Id="rId24" Type="http://schemas.openxmlformats.org/officeDocument/2006/relationships/notesSlide" Target="../notesSlides/notesSlide5.xml"/><Relationship Id="rId5" Type="http://schemas.openxmlformats.org/officeDocument/2006/relationships/tags" Target="../tags/tag15.xml"/><Relationship Id="rId15" Type="http://schemas.openxmlformats.org/officeDocument/2006/relationships/tags" Target="../tags/tag25.xml"/><Relationship Id="rId23" Type="http://schemas.openxmlformats.org/officeDocument/2006/relationships/slideLayout" Target="../slideLayouts/slideLayout10.xml"/><Relationship Id="rId28" Type="http://schemas.openxmlformats.org/officeDocument/2006/relationships/chart" Target="../charts/chart2.xml"/><Relationship Id="rId10" Type="http://schemas.openxmlformats.org/officeDocument/2006/relationships/tags" Target="../tags/tag20.xml"/><Relationship Id="rId19" Type="http://schemas.openxmlformats.org/officeDocument/2006/relationships/tags" Target="../tags/tag29.xml"/><Relationship Id="rId31" Type="http://schemas.openxmlformats.org/officeDocument/2006/relationships/image" Target="../media/image5.gif"/><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tags" Target="../tags/tag24.xml"/><Relationship Id="rId22" Type="http://schemas.openxmlformats.org/officeDocument/2006/relationships/tags" Target="../tags/tag32.xml"/><Relationship Id="rId27" Type="http://schemas.openxmlformats.org/officeDocument/2006/relationships/chart" Target="../charts/chart1.xml"/><Relationship Id="rId30" Type="http://schemas.openxmlformats.org/officeDocument/2006/relationships/hyperlink" Target="http://www.infotech.com/research/ss/it-vendor-landscape-web-experience-management?utm_source=SS_Sample&amp;utm_medium=Collateral&amp;utm_campaign=Collateral" TargetMode="External"/></Relationships>
</file>

<file path=ppt/slides/_rels/slide6.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tags" Target="../tags/tag45.xml"/><Relationship Id="rId18" Type="http://schemas.openxmlformats.org/officeDocument/2006/relationships/hyperlink" Target="http://www.infotech.com/research/ss/select-a-web-content-management-solution" TargetMode="External"/><Relationship Id="rId3" Type="http://schemas.openxmlformats.org/officeDocument/2006/relationships/tags" Target="../tags/tag35.xml"/><Relationship Id="rId21" Type="http://schemas.openxmlformats.org/officeDocument/2006/relationships/image" Target="../media/image5.gif"/><Relationship Id="rId7" Type="http://schemas.openxmlformats.org/officeDocument/2006/relationships/tags" Target="../tags/tag39.xml"/><Relationship Id="rId12" Type="http://schemas.openxmlformats.org/officeDocument/2006/relationships/tags" Target="../tags/tag44.xml"/><Relationship Id="rId17" Type="http://schemas.openxmlformats.org/officeDocument/2006/relationships/notesSlide" Target="../notesSlides/notesSlide6.xml"/><Relationship Id="rId2" Type="http://schemas.openxmlformats.org/officeDocument/2006/relationships/tags" Target="../tags/tag34.xml"/><Relationship Id="rId16" Type="http://schemas.openxmlformats.org/officeDocument/2006/relationships/slideLayout" Target="../slideLayouts/slideLayout10.xml"/><Relationship Id="rId20" Type="http://schemas.openxmlformats.org/officeDocument/2006/relationships/hyperlink" Target="http://www.infotech.com/research/ss/it-vendor-landscape-web-experience-management?utm_source=SS_Sample&amp;utm_medium=Collateral&amp;utm_campaign=Collateral" TargetMode="Externa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tags" Target="../tags/tag43.xml"/><Relationship Id="rId5" Type="http://schemas.openxmlformats.org/officeDocument/2006/relationships/tags" Target="../tags/tag37.xml"/><Relationship Id="rId15" Type="http://schemas.openxmlformats.org/officeDocument/2006/relationships/tags" Target="../tags/tag47.xml"/><Relationship Id="rId10" Type="http://schemas.openxmlformats.org/officeDocument/2006/relationships/tags" Target="../tags/tag42.xml"/><Relationship Id="rId19" Type="http://schemas.openxmlformats.org/officeDocument/2006/relationships/image" Target="../media/image7.png"/><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tags" Target="../tags/tag46.xml"/></Relationships>
</file>

<file path=ppt/slides/_rels/slide7.xml.rels><?xml version="1.0" encoding="UTF-8" standalone="yes"?>
<Relationships xmlns="http://schemas.openxmlformats.org/package/2006/relationships"><Relationship Id="rId8" Type="http://schemas.openxmlformats.org/officeDocument/2006/relationships/tags" Target="../tags/tag55.xml"/><Relationship Id="rId13" Type="http://schemas.openxmlformats.org/officeDocument/2006/relationships/tags" Target="../tags/tag60.xml"/><Relationship Id="rId18" Type="http://schemas.openxmlformats.org/officeDocument/2006/relationships/tags" Target="../tags/tag65.xml"/><Relationship Id="rId26" Type="http://schemas.openxmlformats.org/officeDocument/2006/relationships/notesSlide" Target="../notesSlides/notesSlide7.xml"/><Relationship Id="rId3" Type="http://schemas.openxmlformats.org/officeDocument/2006/relationships/tags" Target="../tags/tag50.xml"/><Relationship Id="rId21" Type="http://schemas.openxmlformats.org/officeDocument/2006/relationships/tags" Target="../tags/tag68.xml"/><Relationship Id="rId7" Type="http://schemas.openxmlformats.org/officeDocument/2006/relationships/tags" Target="../tags/tag54.xml"/><Relationship Id="rId12" Type="http://schemas.openxmlformats.org/officeDocument/2006/relationships/tags" Target="../tags/tag59.xml"/><Relationship Id="rId17" Type="http://schemas.openxmlformats.org/officeDocument/2006/relationships/tags" Target="../tags/tag64.xml"/><Relationship Id="rId25" Type="http://schemas.openxmlformats.org/officeDocument/2006/relationships/slideLayout" Target="../slideLayouts/slideLayout4.xml"/><Relationship Id="rId2" Type="http://schemas.openxmlformats.org/officeDocument/2006/relationships/tags" Target="../tags/tag49.xml"/><Relationship Id="rId16" Type="http://schemas.openxmlformats.org/officeDocument/2006/relationships/tags" Target="../tags/tag63.xml"/><Relationship Id="rId20" Type="http://schemas.openxmlformats.org/officeDocument/2006/relationships/tags" Target="../tags/tag67.xml"/><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tags" Target="../tags/tag58.xml"/><Relationship Id="rId24" Type="http://schemas.openxmlformats.org/officeDocument/2006/relationships/tags" Target="../tags/tag71.xml"/><Relationship Id="rId5" Type="http://schemas.openxmlformats.org/officeDocument/2006/relationships/tags" Target="../tags/tag52.xml"/><Relationship Id="rId15" Type="http://schemas.openxmlformats.org/officeDocument/2006/relationships/tags" Target="../tags/tag62.xml"/><Relationship Id="rId23" Type="http://schemas.openxmlformats.org/officeDocument/2006/relationships/tags" Target="../tags/tag70.xml"/><Relationship Id="rId28" Type="http://schemas.openxmlformats.org/officeDocument/2006/relationships/image" Target="../media/image5.gif"/><Relationship Id="rId10" Type="http://schemas.openxmlformats.org/officeDocument/2006/relationships/tags" Target="../tags/tag57.xml"/><Relationship Id="rId19" Type="http://schemas.openxmlformats.org/officeDocument/2006/relationships/tags" Target="../tags/tag66.xml"/><Relationship Id="rId4" Type="http://schemas.openxmlformats.org/officeDocument/2006/relationships/tags" Target="../tags/tag51.xml"/><Relationship Id="rId9" Type="http://schemas.openxmlformats.org/officeDocument/2006/relationships/tags" Target="../tags/tag56.xml"/><Relationship Id="rId14" Type="http://schemas.openxmlformats.org/officeDocument/2006/relationships/tags" Target="../tags/tag61.xml"/><Relationship Id="rId22" Type="http://schemas.openxmlformats.org/officeDocument/2006/relationships/tags" Target="../tags/tag69.xml"/><Relationship Id="rId27" Type="http://schemas.openxmlformats.org/officeDocument/2006/relationships/hyperlink" Target="http://www.infotech.com/research/ss/it-vendor-landscape-web-experience-management?utm_source=SS_Sample&amp;utm_medium=Collateral&amp;utm_campaign=Collateral" TargetMode="External"/></Relationships>
</file>

<file path=ppt/slides/_rels/slide8.xml.rels><?xml version="1.0" encoding="UTF-8" standalone="yes"?>
<Relationships xmlns="http://schemas.openxmlformats.org/package/2006/relationships"><Relationship Id="rId8" Type="http://schemas.openxmlformats.org/officeDocument/2006/relationships/tags" Target="../tags/tag78.xml"/><Relationship Id="rId13" Type="http://schemas.openxmlformats.org/officeDocument/2006/relationships/hyperlink" Target="http://www.infotech.com/research/ss/it-vendor-landscape-web-experience-management/it-web-experience-management-vendor-shortlist-tool" TargetMode="External"/><Relationship Id="rId3" Type="http://schemas.openxmlformats.org/officeDocument/2006/relationships/tags" Target="../tags/tag73.xml"/><Relationship Id="rId7" Type="http://schemas.openxmlformats.org/officeDocument/2006/relationships/tags" Target="../tags/tag77.xml"/><Relationship Id="rId12" Type="http://schemas.openxmlformats.org/officeDocument/2006/relationships/image" Target="../media/image8.emf"/><Relationship Id="rId17" Type="http://schemas.openxmlformats.org/officeDocument/2006/relationships/image" Target="../media/image5.gif"/><Relationship Id="rId2" Type="http://schemas.openxmlformats.org/officeDocument/2006/relationships/tags" Target="../tags/tag72.xml"/><Relationship Id="rId16" Type="http://schemas.openxmlformats.org/officeDocument/2006/relationships/hyperlink" Target="http://www.infotech.com/research/ss/it-vendor-landscape-web-experience-management?utm_source=SS_Sample&amp;utm_medium=Collateral&amp;utm_campaign=Collateral" TargetMode="External"/><Relationship Id="rId1" Type="http://schemas.openxmlformats.org/officeDocument/2006/relationships/vmlDrawing" Target="../drawings/vmlDrawing4.vml"/><Relationship Id="rId6" Type="http://schemas.openxmlformats.org/officeDocument/2006/relationships/tags" Target="../tags/tag76.xml"/><Relationship Id="rId11" Type="http://schemas.openxmlformats.org/officeDocument/2006/relationships/oleObject" Target="../embeddings/oleObject4.bin"/><Relationship Id="rId5" Type="http://schemas.openxmlformats.org/officeDocument/2006/relationships/tags" Target="../tags/tag75.xml"/><Relationship Id="rId15" Type="http://schemas.openxmlformats.org/officeDocument/2006/relationships/image" Target="../media/image10.JPG"/><Relationship Id="rId10" Type="http://schemas.openxmlformats.org/officeDocument/2006/relationships/notesSlide" Target="../notesSlides/notesSlide8.xml"/><Relationship Id="rId4" Type="http://schemas.openxmlformats.org/officeDocument/2006/relationships/tags" Target="../tags/tag74.xml"/><Relationship Id="rId9" Type="http://schemas.openxmlformats.org/officeDocument/2006/relationships/slideLayout" Target="../slideLayouts/slideLayout4.xml"/><Relationship Id="rId14" Type="http://schemas.openxmlformats.org/officeDocument/2006/relationships/image" Target="../media/image9.wmf"/></Relationships>
</file>

<file path=ppt/slides/_rels/slide9.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80.xml"/><Relationship Id="rId7" Type="http://schemas.openxmlformats.org/officeDocument/2006/relationships/oleObject" Target="../embeddings/oleObject5.bin"/><Relationship Id="rId2" Type="http://schemas.openxmlformats.org/officeDocument/2006/relationships/tags" Target="../tags/tag79.xml"/><Relationship Id="rId1" Type="http://schemas.openxmlformats.org/officeDocument/2006/relationships/vmlDrawing" Target="../drawings/vmlDrawing5.vml"/><Relationship Id="rId6" Type="http://schemas.openxmlformats.org/officeDocument/2006/relationships/notesSlide" Target="../notesSlides/notesSlide9.xml"/><Relationship Id="rId5" Type="http://schemas.openxmlformats.org/officeDocument/2006/relationships/slideLayout" Target="../slideLayouts/slideLayout7.xml"/><Relationship Id="rId10" Type="http://schemas.openxmlformats.org/officeDocument/2006/relationships/image" Target="../media/image5.gif"/><Relationship Id="rId4" Type="http://schemas.openxmlformats.org/officeDocument/2006/relationships/tags" Target="../tags/tag81.xml"/><Relationship Id="rId9" Type="http://schemas.openxmlformats.org/officeDocument/2006/relationships/hyperlink" Target="http://www.infotech.com/research/ss/it-vendor-landscape-web-experience-management?utm_source=SS_Sample&amp;utm_medium=Collateral&amp;utm_campaign=Collatera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p:txBody>
          <a:bodyPr/>
          <a:lstStyle/>
          <a:p>
            <a:pPr lvl="0"/>
            <a:r>
              <a:rPr lang="en-CA" dirty="0" smtClean="0"/>
              <a:t>Vendor Landscape: Web Experience Management</a:t>
            </a:r>
            <a:endParaRPr lang="en-US" dirty="0" smtClean="0">
              <a:solidFill>
                <a:srgbClr val="FF0000"/>
              </a:solidFill>
            </a:endParaRPr>
          </a:p>
        </p:txBody>
      </p:sp>
      <p:sp>
        <p:nvSpPr>
          <p:cNvPr id="8" name="Text Placeholder 7"/>
          <p:cNvSpPr>
            <a:spLocks noGrp="1"/>
          </p:cNvSpPr>
          <p:nvPr>
            <p:ph type="body" sz="quarter" idx="16"/>
          </p:nvPr>
        </p:nvSpPr>
        <p:spPr>
          <a:xfrm>
            <a:off x="774700" y="4069080"/>
            <a:ext cx="7467600" cy="508000"/>
          </a:xfrm>
        </p:spPr>
        <p:txBody>
          <a:bodyPr/>
          <a:lstStyle/>
          <a:p>
            <a:r>
              <a:rPr lang="en-CA" dirty="0" smtClean="0"/>
              <a:t>Great </a:t>
            </a:r>
            <a:r>
              <a:rPr lang="en-CA" dirty="0"/>
              <a:t>customer </a:t>
            </a:r>
            <a:r>
              <a:rPr lang="en-CA" dirty="0" smtClean="0"/>
              <a:t>experiences bring </a:t>
            </a:r>
            <a:r>
              <a:rPr lang="en-CA" dirty="0"/>
              <a:t>in </a:t>
            </a:r>
            <a:r>
              <a:rPr lang="en-CA" dirty="0" smtClean="0"/>
              <a:t>revenue, but are going to cost you time and money.</a:t>
            </a:r>
            <a:endParaRPr lang="en-CA" dirty="0"/>
          </a:p>
        </p:txBody>
      </p:sp>
      <p:grpSp>
        <p:nvGrpSpPr>
          <p:cNvPr id="4" name="Group 3"/>
          <p:cNvGrpSpPr/>
          <p:nvPr/>
        </p:nvGrpSpPr>
        <p:grpSpPr>
          <a:xfrm>
            <a:off x="0" y="5402461"/>
            <a:ext cx="9144000" cy="1455539"/>
            <a:chOff x="0" y="5402461"/>
            <a:chExt cx="9144000" cy="1455539"/>
          </a:xfrm>
        </p:grpSpPr>
        <p:pic>
          <p:nvPicPr>
            <p:cNvPr id="5" name="Picture 4" descr="sample-titlebar-itrgNEW.gif">
              <a:hlinkClick r:id="rId3"/>
            </p:cNvPr>
            <p:cNvPicPr>
              <a:picLocks noChangeAspect="1"/>
            </p:cNvPicPr>
            <p:nvPr/>
          </p:nvPicPr>
          <p:blipFill>
            <a:blip r:embed="rId4" cstate="print"/>
            <a:srcRect b="40634"/>
            <a:stretch>
              <a:fillRect/>
            </a:stretch>
          </p:blipFill>
          <p:spPr>
            <a:xfrm>
              <a:off x="0" y="5402461"/>
              <a:ext cx="9144000" cy="864096"/>
            </a:xfrm>
            <a:prstGeom prst="rect">
              <a:avLst/>
            </a:prstGeom>
          </p:spPr>
        </p:pic>
        <p:pic>
          <p:nvPicPr>
            <p:cNvPr id="6" name="Picture 5" descr="sample-titlebar-itrgNEW.gif"/>
            <p:cNvPicPr>
              <a:picLocks noChangeAspect="1"/>
            </p:cNvPicPr>
            <p:nvPr/>
          </p:nvPicPr>
          <p:blipFill>
            <a:blip r:embed="rId4" cstate="print"/>
            <a:srcRect l="79925" t="59366"/>
            <a:stretch>
              <a:fillRect/>
            </a:stretch>
          </p:blipFill>
          <p:spPr>
            <a:xfrm>
              <a:off x="7308304" y="6266557"/>
              <a:ext cx="1835696" cy="591443"/>
            </a:xfrm>
            <a:prstGeom prst="rect">
              <a:avLst/>
            </a:prstGeom>
          </p:spPr>
        </p:pic>
        <p:sp>
          <p:nvSpPr>
            <p:cNvPr id="9" name="Rectangle 8"/>
            <p:cNvSpPr/>
            <p:nvPr/>
          </p:nvSpPr>
          <p:spPr>
            <a:xfrm>
              <a:off x="0" y="6266557"/>
              <a:ext cx="7308304" cy="591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algn="r"/>
              <a:r>
                <a:rPr lang="en-CA" sz="800" dirty="0" smtClean="0">
                  <a:solidFill>
                    <a:schemeClr val="bg1">
                      <a:lumMod val="65000"/>
                    </a:schemeClr>
                  </a:solidFill>
                </a:rPr>
                <a:t>Info-Tech's products and services combine actionable insight and relevant advice with ready-to-use tools</a:t>
              </a:r>
              <a:br>
                <a:rPr lang="en-CA" sz="800" dirty="0" smtClean="0">
                  <a:solidFill>
                    <a:schemeClr val="bg1">
                      <a:lumMod val="65000"/>
                    </a:schemeClr>
                  </a:solidFill>
                </a:rPr>
              </a:br>
              <a:r>
                <a:rPr lang="en-CA" sz="800" dirty="0" smtClean="0">
                  <a:solidFill>
                    <a:schemeClr val="bg1">
                      <a:lumMod val="65000"/>
                    </a:schemeClr>
                  </a:solidFill>
                </a:rPr>
                <a:t>and templates that cover the full spectrum of IT concerns.© 1997 </a:t>
              </a:r>
              <a:r>
                <a:rPr lang="en-CA" sz="800" smtClean="0">
                  <a:solidFill>
                    <a:schemeClr val="bg1">
                      <a:lumMod val="65000"/>
                    </a:schemeClr>
                  </a:solidFill>
                </a:rPr>
                <a:t>- 2013 </a:t>
              </a:r>
              <a:r>
                <a:rPr lang="en-CA" sz="800" dirty="0" smtClean="0">
                  <a:solidFill>
                    <a:schemeClr val="bg1">
                      <a:lumMod val="65000"/>
                    </a:schemeClr>
                  </a:solidFill>
                </a:rPr>
                <a:t>Info-Tech Research Group</a:t>
              </a:r>
              <a:endParaRPr lang="en-CA" sz="800" dirty="0">
                <a:solidFill>
                  <a:schemeClr val="bg1">
                    <a:lumMod val="65000"/>
                  </a:schemeClr>
                </a:solidFill>
              </a:endParaRPr>
            </a:p>
          </p:txBody>
        </p:sp>
      </p:grpSp>
    </p:spTree>
    <p:extLst>
      <p:ext uri="{BB962C8B-B14F-4D97-AF65-F5344CB8AC3E}">
        <p14:creationId xmlns:p14="http://schemas.microsoft.com/office/powerpoint/2010/main" val="1005468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Vendor Landscape Methodology:</a:t>
            </a:r>
            <a:br>
              <a:rPr lang="en-CA" dirty="0" smtClean="0"/>
            </a:br>
            <a:r>
              <a:rPr lang="en-CA" dirty="0" smtClean="0"/>
              <a:t>Overview</a:t>
            </a:r>
            <a:endParaRPr lang="en-CA" dirty="0"/>
          </a:p>
        </p:txBody>
      </p:sp>
      <p:sp>
        <p:nvSpPr>
          <p:cNvPr id="3" name="Text Placeholder 2"/>
          <p:cNvSpPr>
            <a:spLocks noGrp="1"/>
          </p:cNvSpPr>
          <p:nvPr>
            <p:ph type="body" sz="quarter" idx="16"/>
          </p:nvPr>
        </p:nvSpPr>
        <p:spPr>
          <a:xfrm>
            <a:off x="249302" y="1279525"/>
            <a:ext cx="8627997" cy="5166995"/>
          </a:xfrm>
        </p:spPr>
        <p:txBody>
          <a:bodyPr/>
          <a:lstStyle/>
          <a:p>
            <a:pPr marL="0" indent="0">
              <a:lnSpc>
                <a:spcPct val="100000"/>
              </a:lnSpc>
              <a:spcBef>
                <a:spcPts val="0"/>
              </a:spcBef>
              <a:spcAft>
                <a:spcPts val="600"/>
              </a:spcAft>
              <a:buNone/>
            </a:pPr>
            <a:r>
              <a:rPr lang="en-CA" sz="1050" dirty="0" smtClean="0"/>
              <a:t>Info-Tech’s Vendor Landscapes are research materials that review a particular IT market space, evaluating the strengths and abilities of both the products available in that space, as well as the vendors of those products. These materials are created by a team of dedicated analysts operating under the direction of a senior subject matter expert over a period of six weeks.</a:t>
            </a:r>
          </a:p>
          <a:p>
            <a:pPr marL="0" indent="0">
              <a:lnSpc>
                <a:spcPct val="100000"/>
              </a:lnSpc>
              <a:spcBef>
                <a:spcPts val="0"/>
              </a:spcBef>
              <a:spcAft>
                <a:spcPts val="0"/>
              </a:spcAft>
              <a:buNone/>
            </a:pPr>
            <a:r>
              <a:rPr lang="en-CA" sz="1050" dirty="0" smtClean="0"/>
              <a:t>Evaluations weigh selected vendors and their products (collectively “solutions”) on the following eight criteria to determine overall standing:</a:t>
            </a:r>
          </a:p>
          <a:p>
            <a:pPr marL="231775" indent="-122238">
              <a:lnSpc>
                <a:spcPct val="100000"/>
              </a:lnSpc>
              <a:spcBef>
                <a:spcPts val="0"/>
              </a:spcBef>
              <a:spcAft>
                <a:spcPts val="0"/>
              </a:spcAft>
            </a:pPr>
            <a:r>
              <a:rPr lang="en-CA" sz="1050" dirty="0" smtClean="0"/>
              <a:t>Features: The presence of advanced and market-differentiating capabilities.</a:t>
            </a:r>
          </a:p>
          <a:p>
            <a:pPr marL="231775" indent="-122238">
              <a:lnSpc>
                <a:spcPct val="100000"/>
              </a:lnSpc>
              <a:spcBef>
                <a:spcPts val="0"/>
              </a:spcBef>
              <a:spcAft>
                <a:spcPts val="0"/>
              </a:spcAft>
            </a:pPr>
            <a:r>
              <a:rPr lang="en-CA" sz="1050" dirty="0" smtClean="0"/>
              <a:t>Usability: The intuitiveness, power, and integrated nature of administrative consoles and client software components.</a:t>
            </a:r>
          </a:p>
          <a:p>
            <a:pPr marL="231775" indent="-122238">
              <a:lnSpc>
                <a:spcPct val="100000"/>
              </a:lnSpc>
              <a:spcBef>
                <a:spcPts val="0"/>
              </a:spcBef>
              <a:spcAft>
                <a:spcPts val="0"/>
              </a:spcAft>
            </a:pPr>
            <a:r>
              <a:rPr lang="en-CA" sz="1050" dirty="0" smtClean="0"/>
              <a:t>Affordability: The three-year total cost of ownership of the solution.</a:t>
            </a:r>
          </a:p>
          <a:p>
            <a:pPr marL="231775" indent="-122238">
              <a:lnSpc>
                <a:spcPct val="100000"/>
              </a:lnSpc>
              <a:spcBef>
                <a:spcPts val="0"/>
              </a:spcBef>
              <a:spcAft>
                <a:spcPts val="0"/>
              </a:spcAft>
            </a:pPr>
            <a:r>
              <a:rPr lang="en-CA" sz="1050" dirty="0" smtClean="0"/>
              <a:t>Architecture: The degree of integration with the vendor’s other tools, flexibility of deployment, and breadth of platform applicability.</a:t>
            </a:r>
          </a:p>
          <a:p>
            <a:pPr marL="231775" indent="-122238">
              <a:lnSpc>
                <a:spcPct val="100000"/>
              </a:lnSpc>
              <a:spcBef>
                <a:spcPts val="0"/>
              </a:spcBef>
              <a:spcAft>
                <a:spcPts val="0"/>
              </a:spcAft>
            </a:pPr>
            <a:r>
              <a:rPr lang="en-CA" sz="1050" dirty="0" smtClean="0"/>
              <a:t>Viability: The stability of the company as measured by its history in the market, the size of its client base, and its financial performance.</a:t>
            </a:r>
          </a:p>
          <a:p>
            <a:pPr marL="231775" indent="-122238">
              <a:lnSpc>
                <a:spcPct val="100000"/>
              </a:lnSpc>
              <a:spcBef>
                <a:spcPts val="0"/>
              </a:spcBef>
              <a:spcAft>
                <a:spcPts val="0"/>
              </a:spcAft>
            </a:pPr>
            <a:r>
              <a:rPr lang="en-CA" sz="1050" dirty="0" smtClean="0"/>
              <a:t>Strategy: The commitment to both the market-space, as well as to the various sized clients (small, mid-sized, and enterprise clients).</a:t>
            </a:r>
          </a:p>
          <a:p>
            <a:pPr marL="231775" indent="-122238">
              <a:lnSpc>
                <a:spcPct val="100000"/>
              </a:lnSpc>
              <a:spcBef>
                <a:spcPts val="0"/>
              </a:spcBef>
              <a:spcAft>
                <a:spcPts val="0"/>
              </a:spcAft>
            </a:pPr>
            <a:r>
              <a:rPr lang="en-CA" sz="1050" dirty="0" smtClean="0"/>
              <a:t>Reach: The ability of the vendor to support its products on a global scale.</a:t>
            </a:r>
          </a:p>
          <a:p>
            <a:pPr marL="231775" indent="-122238">
              <a:lnSpc>
                <a:spcPct val="100000"/>
              </a:lnSpc>
              <a:spcBef>
                <a:spcPts val="0"/>
              </a:spcBef>
              <a:spcAft>
                <a:spcPts val="600"/>
              </a:spcAft>
            </a:pPr>
            <a:r>
              <a:rPr lang="en-CA" sz="1050" dirty="0" smtClean="0"/>
              <a:t>Channel: The measure of the size of the vendor’s channel partner program, as well as any channel strengthening strategies.</a:t>
            </a:r>
          </a:p>
          <a:p>
            <a:pPr marL="0" indent="0">
              <a:lnSpc>
                <a:spcPct val="100000"/>
              </a:lnSpc>
              <a:spcBef>
                <a:spcPts val="0"/>
              </a:spcBef>
              <a:spcAft>
                <a:spcPts val="0"/>
              </a:spcAft>
              <a:buNone/>
            </a:pPr>
            <a:r>
              <a:rPr lang="en-CA" sz="1050" dirty="0" smtClean="0"/>
              <a:t>Evaluated solutions are plotted on a standard two by two matrix:</a:t>
            </a:r>
          </a:p>
          <a:p>
            <a:pPr marL="231775" indent="-122238">
              <a:lnSpc>
                <a:spcPct val="100000"/>
              </a:lnSpc>
              <a:spcBef>
                <a:spcPts val="0"/>
              </a:spcBef>
              <a:spcAft>
                <a:spcPts val="0"/>
              </a:spcAft>
            </a:pPr>
            <a:r>
              <a:rPr lang="en-CA" sz="1050" dirty="0" smtClean="0"/>
              <a:t>Champions: Both the product and the vendor receive scores that are above the average score for the evaluated group.</a:t>
            </a:r>
          </a:p>
          <a:p>
            <a:pPr marL="231775" indent="-122238">
              <a:lnSpc>
                <a:spcPct val="100000"/>
              </a:lnSpc>
              <a:spcBef>
                <a:spcPts val="0"/>
              </a:spcBef>
              <a:spcAft>
                <a:spcPts val="0"/>
              </a:spcAft>
            </a:pPr>
            <a:r>
              <a:rPr lang="en-CA" sz="1050" dirty="0" smtClean="0"/>
              <a:t>Innovators: The product receives a score that is above the average score for the evaluated group, but the vendor receives a score that is below the average score for the evaluated group.</a:t>
            </a:r>
          </a:p>
          <a:p>
            <a:pPr marL="231775" indent="-122238">
              <a:lnSpc>
                <a:spcPct val="100000"/>
              </a:lnSpc>
              <a:spcBef>
                <a:spcPts val="0"/>
              </a:spcBef>
              <a:spcAft>
                <a:spcPts val="0"/>
              </a:spcAft>
            </a:pPr>
            <a:r>
              <a:rPr lang="en-CA" sz="1050" dirty="0" smtClean="0"/>
              <a:t>Market Pillars: The product receives a score that is below the average score for the evaluated group, but the vendor receives a score that is above the average score for the evaluated group.</a:t>
            </a:r>
          </a:p>
          <a:p>
            <a:pPr marL="231775" indent="-122238">
              <a:lnSpc>
                <a:spcPct val="100000"/>
              </a:lnSpc>
              <a:spcBef>
                <a:spcPts val="0"/>
              </a:spcBef>
              <a:spcAft>
                <a:spcPts val="600"/>
              </a:spcAft>
            </a:pPr>
            <a:r>
              <a:rPr lang="en-CA" sz="1050" dirty="0" smtClean="0"/>
              <a:t>Emerging Players: Both the product and the vendor receive scores that are below the average score for the evaluated group.</a:t>
            </a:r>
          </a:p>
          <a:p>
            <a:pPr marL="0" indent="0">
              <a:lnSpc>
                <a:spcPct val="100000"/>
              </a:lnSpc>
              <a:spcBef>
                <a:spcPts val="0"/>
              </a:spcBef>
              <a:buNone/>
            </a:pPr>
            <a:r>
              <a:rPr lang="en-CA" sz="1050" dirty="0" smtClean="0"/>
              <a:t>Info-Tech’s Vendor Landscapes are researched and produced according to a strictly adhered to process that includes the following steps:</a:t>
            </a:r>
          </a:p>
          <a:p>
            <a:pPr marL="231775" lvl="0" indent="-122238">
              <a:lnSpc>
                <a:spcPct val="100000"/>
              </a:lnSpc>
              <a:spcBef>
                <a:spcPts val="0"/>
              </a:spcBef>
            </a:pPr>
            <a:r>
              <a:rPr lang="en-CA" sz="1050" dirty="0" smtClean="0"/>
              <a:t>Vendor/product selection</a:t>
            </a:r>
          </a:p>
          <a:p>
            <a:pPr marL="231775" lvl="0" indent="-122238">
              <a:lnSpc>
                <a:spcPct val="100000"/>
              </a:lnSpc>
              <a:spcBef>
                <a:spcPts val="0"/>
              </a:spcBef>
            </a:pPr>
            <a:r>
              <a:rPr lang="en-CA" sz="1050" dirty="0" smtClean="0"/>
              <a:t>Information gathering</a:t>
            </a:r>
          </a:p>
          <a:p>
            <a:pPr marL="231775" lvl="0" indent="-122238">
              <a:lnSpc>
                <a:spcPct val="100000"/>
              </a:lnSpc>
              <a:spcBef>
                <a:spcPts val="0"/>
              </a:spcBef>
            </a:pPr>
            <a:r>
              <a:rPr lang="en-CA" sz="1050" dirty="0" smtClean="0"/>
              <a:t>Vendor/product scoring</a:t>
            </a:r>
          </a:p>
          <a:p>
            <a:pPr marL="231775" lvl="0" indent="-122238">
              <a:lnSpc>
                <a:spcPct val="100000"/>
              </a:lnSpc>
              <a:spcBef>
                <a:spcPts val="0"/>
              </a:spcBef>
            </a:pPr>
            <a:r>
              <a:rPr lang="en-CA" sz="1050" dirty="0" smtClean="0"/>
              <a:t>Information presentation</a:t>
            </a:r>
          </a:p>
          <a:p>
            <a:pPr marL="231775" lvl="0" indent="-122238">
              <a:lnSpc>
                <a:spcPct val="100000"/>
              </a:lnSpc>
              <a:spcBef>
                <a:spcPts val="0"/>
              </a:spcBef>
            </a:pPr>
            <a:r>
              <a:rPr lang="en-CA" sz="1050" dirty="0" smtClean="0"/>
              <a:t>Fact checking</a:t>
            </a:r>
          </a:p>
          <a:p>
            <a:pPr marL="231775" lvl="0" indent="-122238">
              <a:lnSpc>
                <a:spcPct val="100000"/>
              </a:lnSpc>
              <a:spcBef>
                <a:spcPts val="0"/>
              </a:spcBef>
              <a:spcAft>
                <a:spcPts val="600"/>
              </a:spcAft>
            </a:pPr>
            <a:r>
              <a:rPr lang="en-CA" sz="1050" dirty="0" smtClean="0"/>
              <a:t>Publication</a:t>
            </a:r>
          </a:p>
          <a:p>
            <a:pPr marL="0" indent="0">
              <a:lnSpc>
                <a:spcPct val="100000"/>
              </a:lnSpc>
              <a:spcBef>
                <a:spcPts val="0"/>
              </a:spcBef>
              <a:buNone/>
            </a:pPr>
            <a:r>
              <a:rPr lang="en-CA" sz="1050" dirty="0" smtClean="0"/>
              <a:t>This document outlines how each of these steps is conducted.</a:t>
            </a:r>
            <a:endParaRPr lang="en-CA" sz="1050" dirty="0"/>
          </a:p>
        </p:txBody>
      </p:sp>
      <p:pic>
        <p:nvPicPr>
          <p:cNvPr id="4" name="Picture 3" descr="sample_linkbar-itrgNEW.gif">
            <a:hlinkClick r:id="rId3"/>
          </p:cNvPr>
          <p:cNvPicPr>
            <a:picLocks noChangeAspect="1"/>
          </p:cNvPicPr>
          <p:nvPr/>
        </p:nvPicPr>
        <p:blipFill>
          <a:blip r:embed="rId4"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val="33150751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Vendor Landscape Methodology:</a:t>
            </a:r>
            <a:br>
              <a:rPr lang="en-CA" dirty="0" smtClean="0"/>
            </a:br>
            <a:r>
              <a:rPr lang="en-CA" dirty="0" smtClean="0"/>
              <a:t>Vendor/Product Selection &amp; Information Gathering</a:t>
            </a:r>
            <a:endParaRPr lang="en-CA" dirty="0"/>
          </a:p>
        </p:txBody>
      </p:sp>
      <p:sp>
        <p:nvSpPr>
          <p:cNvPr id="3" name="Text Placeholder 2"/>
          <p:cNvSpPr>
            <a:spLocks noGrp="1"/>
          </p:cNvSpPr>
          <p:nvPr>
            <p:ph type="body" sz="quarter" idx="16"/>
          </p:nvPr>
        </p:nvSpPr>
        <p:spPr>
          <a:xfrm>
            <a:off x="249302" y="1279525"/>
            <a:ext cx="8627997" cy="4973925"/>
          </a:xfrm>
        </p:spPr>
        <p:txBody>
          <a:bodyPr/>
          <a:lstStyle/>
          <a:p>
            <a:pPr marL="0" indent="0">
              <a:lnSpc>
                <a:spcPct val="100000"/>
              </a:lnSpc>
              <a:spcBef>
                <a:spcPts val="0"/>
              </a:spcBef>
              <a:spcAft>
                <a:spcPts val="600"/>
              </a:spcAft>
              <a:buNone/>
            </a:pPr>
            <a:r>
              <a:rPr lang="en-CA" sz="1050" dirty="0" smtClean="0"/>
              <a:t>Info-Tech works closely with its client base to solicit guidance in terms of understanding the vendors with whom clients wish to work and the products that they wish evaluated; this demand pool forms the basis of the vendor selection process for Vendor Landscapes. Balancing this demand, Info-Tech also relies upon the deep subject matter expertise and market awareness of its Senior, Lead, and Principle Research Analysts to ensure that appropriate solutions are included in the evaluation. As an aspect of that expertise and awareness, Info-Tech’s analysts may, at their discretion, determine the specific capabilities that are required of the products under evaluation, and include in the Vendor Landscape only those solutions that meet all specified requirements. </a:t>
            </a:r>
          </a:p>
          <a:p>
            <a:pPr marL="0" indent="0">
              <a:lnSpc>
                <a:spcPct val="100000"/>
              </a:lnSpc>
              <a:spcBef>
                <a:spcPts val="0"/>
              </a:spcBef>
              <a:spcAft>
                <a:spcPts val="600"/>
              </a:spcAft>
              <a:buNone/>
            </a:pPr>
            <a:r>
              <a:rPr lang="en-CA" sz="1050" dirty="0" smtClean="0"/>
              <a:t>Information on vendors and products is gathered in a number of ways via a number of channels.</a:t>
            </a:r>
          </a:p>
          <a:p>
            <a:pPr marL="0" indent="0">
              <a:lnSpc>
                <a:spcPct val="100000"/>
              </a:lnSpc>
              <a:spcBef>
                <a:spcPts val="0"/>
              </a:spcBef>
              <a:spcAft>
                <a:spcPts val="0"/>
              </a:spcAft>
              <a:buNone/>
            </a:pPr>
            <a:r>
              <a:rPr lang="en-CA" sz="1050" dirty="0" smtClean="0"/>
              <a:t>Initially, a request package is submitted to vendors to solicit information on a broad range of topics. The request package includes:</a:t>
            </a:r>
          </a:p>
          <a:p>
            <a:pPr lvl="0">
              <a:lnSpc>
                <a:spcPct val="100000"/>
              </a:lnSpc>
              <a:spcBef>
                <a:spcPts val="0"/>
              </a:spcBef>
              <a:spcAft>
                <a:spcPts val="0"/>
              </a:spcAft>
            </a:pPr>
            <a:r>
              <a:rPr lang="en-CA" sz="1050" dirty="0" smtClean="0"/>
              <a:t>A detailed survey.</a:t>
            </a:r>
          </a:p>
          <a:p>
            <a:pPr lvl="0">
              <a:lnSpc>
                <a:spcPct val="100000"/>
              </a:lnSpc>
              <a:spcBef>
                <a:spcPts val="0"/>
              </a:spcBef>
              <a:spcAft>
                <a:spcPts val="0"/>
              </a:spcAft>
            </a:pPr>
            <a:r>
              <a:rPr lang="en-CA" sz="1050" dirty="0" smtClean="0"/>
              <a:t>A pricing scenario (see Vendor Landscape Methodology: Price Evaluation and Pricing Scenario, below).</a:t>
            </a:r>
          </a:p>
          <a:p>
            <a:pPr lvl="0">
              <a:lnSpc>
                <a:spcPct val="100000"/>
              </a:lnSpc>
              <a:spcBef>
                <a:spcPts val="0"/>
              </a:spcBef>
              <a:spcAft>
                <a:spcPts val="0"/>
              </a:spcAft>
            </a:pPr>
            <a:r>
              <a:rPr lang="en-CA" sz="1050" dirty="0" smtClean="0"/>
              <a:t>A request for reference clients.</a:t>
            </a:r>
          </a:p>
          <a:p>
            <a:pPr lvl="0">
              <a:lnSpc>
                <a:spcPct val="100000"/>
              </a:lnSpc>
              <a:spcBef>
                <a:spcPts val="0"/>
              </a:spcBef>
              <a:spcAft>
                <a:spcPts val="600"/>
              </a:spcAft>
            </a:pPr>
            <a:r>
              <a:rPr lang="en-CA" sz="1050" dirty="0" smtClean="0"/>
              <a:t>A request for a briefing and, where applicable, guided product demonstration.</a:t>
            </a:r>
          </a:p>
          <a:p>
            <a:pPr marL="0" indent="0">
              <a:lnSpc>
                <a:spcPct val="100000"/>
              </a:lnSpc>
              <a:spcBef>
                <a:spcPts val="0"/>
              </a:spcBef>
              <a:spcAft>
                <a:spcPts val="600"/>
              </a:spcAft>
              <a:buNone/>
            </a:pPr>
            <a:r>
              <a:rPr lang="en-CA" sz="1050" dirty="0" smtClean="0"/>
              <a:t>These request packages are distributed approximately twelve weeks prior to the initiation of the actual research project to allow vendors ample time to consolidate the required information and schedule appropriate resources.</a:t>
            </a:r>
          </a:p>
          <a:p>
            <a:pPr marL="0" indent="0">
              <a:lnSpc>
                <a:spcPct val="100000"/>
              </a:lnSpc>
              <a:spcBef>
                <a:spcPts val="0"/>
              </a:spcBef>
              <a:spcAft>
                <a:spcPts val="600"/>
              </a:spcAft>
              <a:buNone/>
            </a:pPr>
            <a:r>
              <a:rPr lang="en-CA" sz="1050" dirty="0" smtClean="0"/>
              <a:t>During the course of the research project, briefings and demonstrations are scheduled (generally for one hour each session, though more time is scheduled as required) to allow the analyst team to discuss the information provided in the survey, validate vendor claims, and gain direct exposure to the evaluated products. Additionally, an end-user survey is circulated to Info-Tech’s client base and vendor-supplied reference accounts are interviewed to solicit their feedback on their experiences with the evaluated solutions and with the vendors of those solutions.</a:t>
            </a:r>
          </a:p>
          <a:p>
            <a:pPr marL="0" indent="0">
              <a:lnSpc>
                <a:spcPct val="100000"/>
              </a:lnSpc>
              <a:spcBef>
                <a:spcPts val="0"/>
              </a:spcBef>
              <a:spcAft>
                <a:spcPts val="600"/>
              </a:spcAft>
              <a:buNone/>
            </a:pPr>
            <a:r>
              <a:rPr lang="en-CA" sz="1050" dirty="0" smtClean="0"/>
              <a:t>These materials are supplemented by a thorough review of all product briefs, technical manuals, and publicly available marketing materials about the product, as well as about the vendor itself.</a:t>
            </a:r>
          </a:p>
          <a:p>
            <a:pPr marL="0" indent="0">
              <a:lnSpc>
                <a:spcPct val="100000"/>
              </a:lnSpc>
              <a:spcBef>
                <a:spcPts val="0"/>
              </a:spcBef>
              <a:spcAft>
                <a:spcPts val="600"/>
              </a:spcAft>
              <a:buNone/>
            </a:pPr>
            <a:r>
              <a:rPr lang="en-CA" sz="1050" dirty="0" smtClean="0"/>
              <a:t>Refusal by a vendor to supply completed surveys or submit to participation in briefings and demonstrations does not eliminate a vendor from inclusion in the evaluation. Where analyst and client input has determined that a vendor belongs in a particular evaluation, it will be evaluated as best as possible based on publicly available materials only. As these materials are not as comprehensive as a survey, briefing, and demonstration, the possibility exists that the evaluation may not be as thorough or accurate. Since Info-Tech includes vendors regardless of vendor participation, it is always in the vendor’s best interest to participate fully.</a:t>
            </a:r>
          </a:p>
          <a:p>
            <a:pPr marL="0" indent="0">
              <a:lnSpc>
                <a:spcPct val="100000"/>
              </a:lnSpc>
              <a:spcBef>
                <a:spcPts val="0"/>
              </a:spcBef>
              <a:spcAft>
                <a:spcPts val="600"/>
              </a:spcAft>
              <a:buNone/>
            </a:pPr>
            <a:r>
              <a:rPr lang="en-CA" sz="1050" dirty="0" smtClean="0"/>
              <a:t>All information is recorded and catalogued, as required, to facilitate scoring and for future reference.</a:t>
            </a:r>
            <a:endParaRPr lang="en-CA" sz="1050" dirty="0"/>
          </a:p>
        </p:txBody>
      </p:sp>
      <p:pic>
        <p:nvPicPr>
          <p:cNvPr id="4" name="Picture 3" descr="sample_linkbar-itrgNEW.gif">
            <a:hlinkClick r:id="rId3"/>
          </p:cNvPr>
          <p:cNvPicPr>
            <a:picLocks noChangeAspect="1"/>
          </p:cNvPicPr>
          <p:nvPr/>
        </p:nvPicPr>
        <p:blipFill>
          <a:blip r:embed="rId4"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val="21358042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Info-Tech Research Group Helps IT Professionals To:</a:t>
            </a:r>
            <a:endParaRPr lang="en-CA" dirty="0"/>
          </a:p>
        </p:txBody>
      </p:sp>
      <p:sp>
        <p:nvSpPr>
          <p:cNvPr id="5" name="Text Placeholder 1"/>
          <p:cNvSpPr txBox="1">
            <a:spLocks/>
          </p:cNvSpPr>
          <p:nvPr/>
        </p:nvSpPr>
        <p:spPr bwMode="auto">
          <a:xfrm>
            <a:off x="0" y="3789040"/>
            <a:ext cx="9144000" cy="6120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spcBef>
                <a:spcPts val="0"/>
              </a:spcBef>
              <a:buClr>
                <a:schemeClr val="tx1"/>
              </a:buClr>
              <a:buSzPct val="120000"/>
            </a:pPr>
            <a:r>
              <a:rPr lang="en-CA" b="1" dirty="0" smtClean="0">
                <a:latin typeface="+mn-lt"/>
              </a:rPr>
              <a:t>Sign up for free trial membership to get practical</a:t>
            </a:r>
          </a:p>
          <a:p>
            <a:pPr lvl="0" eaLnBrk="0" hangingPunct="0">
              <a:spcBef>
                <a:spcPts val="0"/>
              </a:spcBef>
              <a:buClr>
                <a:schemeClr val="tx1"/>
              </a:buClr>
              <a:buSzPct val="120000"/>
            </a:pPr>
            <a:r>
              <a:rPr lang="en-CA" b="1" dirty="0" smtClean="0">
                <a:latin typeface="+mn-lt"/>
              </a:rPr>
              <a:t>solutions for your IT challenges</a:t>
            </a:r>
          </a:p>
        </p:txBody>
      </p:sp>
      <p:sp>
        <p:nvSpPr>
          <p:cNvPr id="6" name="Text Placeholder 3"/>
          <p:cNvSpPr txBox="1">
            <a:spLocks/>
          </p:cNvSpPr>
          <p:nvPr/>
        </p:nvSpPr>
        <p:spPr bwMode="auto">
          <a:xfrm>
            <a:off x="6672262" y="6097434"/>
            <a:ext cx="2246697" cy="3224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r" defTabSz="914400" rtl="0" eaLnBrk="0" fontAlgn="base" latinLnBrk="0" hangingPunct="0">
              <a:lnSpc>
                <a:spcPts val="1350"/>
              </a:lnSpc>
              <a:spcBef>
                <a:spcPts val="500"/>
              </a:spcBef>
              <a:spcAft>
                <a:spcPct val="0"/>
              </a:spcAft>
              <a:buClr>
                <a:schemeClr val="tx1"/>
              </a:buClr>
              <a:buSzPct val="120000"/>
              <a:buFont typeface="Arial" pitchFamily="34" charset="0"/>
              <a:buNone/>
              <a:tabLst/>
              <a:defRPr/>
            </a:pPr>
            <a:r>
              <a:rPr lang="en-CA" sz="1400" b="1" dirty="0" smtClean="0">
                <a:latin typeface="+mn-lt"/>
                <a:hlinkClick r:id="rId2"/>
              </a:rPr>
              <a:t>www.infotech.com</a:t>
            </a:r>
            <a:endParaRPr kumimoji="0" lang="en-CA"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descr="green_button.png">
            <a:hlinkClick r:id="rId3"/>
          </p:cNvPr>
          <p:cNvPicPr>
            <a:picLocks noChangeAspect="1"/>
          </p:cNvPicPr>
          <p:nvPr/>
        </p:nvPicPr>
        <p:blipFill>
          <a:blip r:embed="rId4" cstate="print"/>
          <a:stretch>
            <a:fillRect/>
          </a:stretch>
        </p:blipFill>
        <p:spPr>
          <a:xfrm>
            <a:off x="2471738" y="4476933"/>
            <a:ext cx="4200525" cy="619125"/>
          </a:xfrm>
          <a:prstGeom prst="rect">
            <a:avLst/>
          </a:prstGeom>
        </p:spPr>
      </p:pic>
      <p:sp>
        <p:nvSpPr>
          <p:cNvPr id="8" name="Rectangle 7"/>
          <p:cNvSpPr/>
          <p:nvPr/>
        </p:nvSpPr>
        <p:spPr>
          <a:xfrm>
            <a:off x="257176" y="1628800"/>
            <a:ext cx="3018680" cy="2246769"/>
          </a:xfrm>
          <a:prstGeom prst="rect">
            <a:avLst/>
          </a:prstGeom>
        </p:spPr>
        <p:txBody>
          <a:bodyPr wrap="square">
            <a:spAutoFit/>
          </a:bodyPr>
          <a:lstStyle/>
          <a:p>
            <a:pPr marL="342900" indent="-342900" algn="l">
              <a:buFont typeface="Wingdings" pitchFamily="2" charset="2"/>
              <a:buChar char="ü"/>
            </a:pPr>
            <a:r>
              <a:rPr lang="en-CA" sz="1400" dirty="0" smtClean="0"/>
              <a:t>Quickly get up to speed</a:t>
            </a:r>
            <a:br>
              <a:rPr lang="en-CA" sz="1400" dirty="0" smtClean="0"/>
            </a:br>
            <a:r>
              <a:rPr lang="en-CA" sz="1400" dirty="0" smtClean="0"/>
              <a:t>with new technologies</a:t>
            </a:r>
            <a:br>
              <a:rPr lang="en-CA" sz="1400" dirty="0" smtClean="0"/>
            </a:br>
            <a:endParaRPr lang="en-CA" sz="1400" dirty="0" smtClean="0"/>
          </a:p>
          <a:p>
            <a:pPr marL="342900" indent="-342900" algn="l">
              <a:buFont typeface="Wingdings" pitchFamily="2" charset="2"/>
              <a:buChar char="ü"/>
            </a:pPr>
            <a:r>
              <a:rPr lang="en-CA" sz="1400" dirty="0" smtClean="0"/>
              <a:t>Make the right technology</a:t>
            </a:r>
            <a:br>
              <a:rPr lang="en-CA" sz="1400" dirty="0" smtClean="0"/>
            </a:br>
            <a:r>
              <a:rPr lang="en-CA" sz="1400" dirty="0" smtClean="0"/>
              <a:t>purchasing decisions – fast</a:t>
            </a:r>
            <a:br>
              <a:rPr lang="en-CA" sz="1400" dirty="0" smtClean="0"/>
            </a:br>
            <a:endParaRPr lang="en-CA" sz="1400" dirty="0" smtClean="0"/>
          </a:p>
          <a:p>
            <a:pPr marL="342900" indent="-342900" algn="l">
              <a:buFont typeface="Wingdings" pitchFamily="2" charset="2"/>
              <a:buChar char="ü"/>
            </a:pPr>
            <a:r>
              <a:rPr lang="en-CA" sz="1400" dirty="0" smtClean="0"/>
              <a:t>Deliver critical IT</a:t>
            </a:r>
            <a:br>
              <a:rPr lang="en-CA" sz="1400" dirty="0" smtClean="0"/>
            </a:br>
            <a:r>
              <a:rPr lang="en-CA" sz="1400" dirty="0" smtClean="0"/>
              <a:t>projects, on time and</a:t>
            </a:r>
            <a:br>
              <a:rPr lang="en-CA" sz="1400" dirty="0" smtClean="0"/>
            </a:br>
            <a:r>
              <a:rPr lang="en-CA" sz="1400" dirty="0" smtClean="0"/>
              <a:t>within budget</a:t>
            </a:r>
          </a:p>
          <a:p>
            <a:endParaRPr lang="en-CA" sz="1400" dirty="0"/>
          </a:p>
        </p:txBody>
      </p:sp>
      <p:sp>
        <p:nvSpPr>
          <p:cNvPr id="9" name="Rectangle 8"/>
          <p:cNvSpPr/>
          <p:nvPr/>
        </p:nvSpPr>
        <p:spPr>
          <a:xfrm>
            <a:off x="3095836" y="1628800"/>
            <a:ext cx="3018680" cy="1600438"/>
          </a:xfrm>
          <a:prstGeom prst="rect">
            <a:avLst/>
          </a:prstGeom>
        </p:spPr>
        <p:txBody>
          <a:bodyPr wrap="square">
            <a:spAutoFit/>
          </a:bodyPr>
          <a:lstStyle/>
          <a:p>
            <a:pPr marL="342900" indent="-342900" algn="l">
              <a:buFont typeface="Wingdings" pitchFamily="2" charset="2"/>
              <a:buChar char="ü"/>
            </a:pPr>
            <a:r>
              <a:rPr lang="en-CA" sz="1400" dirty="0" smtClean="0"/>
              <a:t>Manage business expectations</a:t>
            </a:r>
            <a:br>
              <a:rPr lang="en-CA" sz="1400" dirty="0" smtClean="0"/>
            </a:br>
            <a:endParaRPr lang="en-CA" sz="1400" dirty="0" smtClean="0"/>
          </a:p>
          <a:p>
            <a:pPr marL="342900" indent="-342900" algn="l">
              <a:buFont typeface="Wingdings" pitchFamily="2" charset="2"/>
              <a:buChar char="ü"/>
            </a:pPr>
            <a:r>
              <a:rPr lang="en-CA" sz="1400" dirty="0" smtClean="0"/>
              <a:t>Justify IT spending and</a:t>
            </a:r>
            <a:br>
              <a:rPr lang="en-CA" sz="1400" dirty="0" smtClean="0"/>
            </a:br>
            <a:r>
              <a:rPr lang="en-CA" sz="1400" dirty="0" smtClean="0"/>
              <a:t>prove the value of IT</a:t>
            </a:r>
            <a:r>
              <a:rPr lang="en-CA" sz="1400" dirty="0"/>
              <a:t/>
            </a:r>
            <a:br>
              <a:rPr lang="en-CA" sz="1400" dirty="0"/>
            </a:br>
            <a:endParaRPr lang="en-CA" sz="1400" dirty="0" smtClean="0"/>
          </a:p>
          <a:p>
            <a:pPr marL="342900" indent="-342900" algn="l">
              <a:buFont typeface="Wingdings" pitchFamily="2" charset="2"/>
              <a:buChar char="ü"/>
            </a:pPr>
            <a:r>
              <a:rPr lang="en-CA" sz="1400" dirty="0" smtClean="0"/>
              <a:t>Train IT staff and effectively</a:t>
            </a:r>
            <a:br>
              <a:rPr lang="en-CA" sz="1400" dirty="0" smtClean="0"/>
            </a:br>
            <a:r>
              <a:rPr lang="en-CA" sz="1400" dirty="0" smtClean="0"/>
              <a:t>manage an IT department</a:t>
            </a:r>
          </a:p>
        </p:txBody>
      </p:sp>
      <p:pic>
        <p:nvPicPr>
          <p:cNvPr id="12" name="Picture 11" descr="sample_linkbar-itrgNEW.gif">
            <a:hlinkClick r:id="rId3"/>
          </p:cNvPr>
          <p:cNvPicPr>
            <a:picLocks noChangeAspect="1"/>
          </p:cNvPicPr>
          <p:nvPr/>
        </p:nvPicPr>
        <p:blipFill>
          <a:blip r:embed="rId5" cstate="print"/>
          <a:stretch>
            <a:fillRect/>
          </a:stretch>
        </p:blipFill>
        <p:spPr>
          <a:xfrm>
            <a:off x="0" y="6419850"/>
            <a:ext cx="9144000" cy="438150"/>
          </a:xfrm>
          <a:prstGeom prst="rect">
            <a:avLst/>
          </a:prstGeom>
        </p:spPr>
      </p:pic>
      <p:sp>
        <p:nvSpPr>
          <p:cNvPr id="14" name="Text Placeholder 41"/>
          <p:cNvSpPr>
            <a:spLocks noGrp="1"/>
          </p:cNvSpPr>
          <p:nvPr>
            <p:ph type="body" sz="quarter" idx="4294967295"/>
          </p:nvPr>
        </p:nvSpPr>
        <p:spPr>
          <a:xfrm>
            <a:off x="2215390" y="5233017"/>
            <a:ext cx="4713221" cy="825760"/>
          </a:xfrm>
          <a:prstGeom prst="rect">
            <a:avLst/>
          </a:prstGeo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lgn="ctr">
              <a:defRPr/>
            </a:pPr>
            <a:r>
              <a:rPr lang="en-CA" dirty="0" smtClean="0"/>
              <a:t>“Info-Tech helps me to be proactive instead of reactive –</a:t>
            </a:r>
            <a:br>
              <a:rPr lang="en-CA" dirty="0" smtClean="0"/>
            </a:br>
            <a:r>
              <a:rPr lang="en-CA" dirty="0" smtClean="0"/>
              <a:t>a cardinal rule in a stable and leading edge IT environment.</a:t>
            </a:r>
          </a:p>
          <a:p>
            <a:pPr lvl="1" algn="ctr">
              <a:buNone/>
              <a:defRPr/>
            </a:pPr>
            <a:r>
              <a:rPr lang="en-CA" dirty="0" smtClean="0"/>
              <a:t>- ARCS Commercial Mortgage Co., LP</a:t>
            </a:r>
            <a:endParaRPr lang="en-US" dirty="0" smtClean="0"/>
          </a:p>
        </p:txBody>
      </p:sp>
      <p:pic>
        <p:nvPicPr>
          <p:cNvPr id="15" name="Picture 14" descr="report_thumbnail-itrg.png"/>
          <p:cNvPicPr>
            <a:picLocks noChangeAspect="1"/>
          </p:cNvPicPr>
          <p:nvPr/>
        </p:nvPicPr>
        <p:blipFill>
          <a:blip r:embed="rId6" cstate="print"/>
          <a:stretch>
            <a:fillRect/>
          </a:stretch>
        </p:blipFill>
        <p:spPr>
          <a:xfrm>
            <a:off x="6312731" y="1578285"/>
            <a:ext cx="2454020" cy="2138747"/>
          </a:xfrm>
          <a:prstGeom prst="rect">
            <a:avLst/>
          </a:prstGeom>
        </p:spPr>
      </p:pic>
      <p:sp>
        <p:nvSpPr>
          <p:cNvPr id="20" name="Text Placeholder 3"/>
          <p:cNvSpPr txBox="1">
            <a:spLocks/>
          </p:cNvSpPr>
          <p:nvPr/>
        </p:nvSpPr>
        <p:spPr bwMode="auto">
          <a:xfrm>
            <a:off x="287524" y="6097434"/>
            <a:ext cx="2762784" cy="325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l" defTabSz="914400" rtl="0" eaLnBrk="0" fontAlgn="base" latinLnBrk="0" hangingPunct="0">
              <a:lnSpc>
                <a:spcPts val="1350"/>
              </a:lnSpc>
              <a:spcBef>
                <a:spcPts val="500"/>
              </a:spcBef>
              <a:spcAft>
                <a:spcPct val="0"/>
              </a:spcAft>
              <a:buClr>
                <a:schemeClr val="tx1"/>
              </a:buClr>
              <a:buSzPct val="120000"/>
              <a:buFont typeface="Arial" pitchFamily="34" charset="0"/>
              <a:buNone/>
              <a:tabLst/>
              <a:defRPr/>
            </a:pPr>
            <a:r>
              <a:rPr lang="en-CA" sz="1200" b="1" dirty="0" smtClean="0">
                <a:latin typeface="+mn-lt"/>
              </a:rPr>
              <a:t>Toll Free: </a:t>
            </a:r>
            <a:r>
              <a:rPr kumimoji="0" lang="en-CA" sz="1200" b="0" i="0" u="none" strike="noStrike" kern="1200" cap="none" spc="0" normalizeH="0" baseline="0" noProof="0" dirty="0" smtClean="0">
                <a:ln>
                  <a:noFill/>
                </a:ln>
                <a:solidFill>
                  <a:schemeClr val="tx1"/>
                </a:solidFill>
                <a:effectLst/>
                <a:uLnTx/>
                <a:uFillTx/>
                <a:latin typeface="+mn-lt"/>
                <a:ea typeface="+mn-ea"/>
                <a:cs typeface="+mn-cs"/>
              </a:rPr>
              <a:t>1-888-670-8889</a:t>
            </a:r>
            <a:endParaRPr kumimoji="0" lang="en-CA" sz="1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7164317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9"/>
          </p:nvPr>
        </p:nvSpPr>
        <p:spPr>
          <a:xfrm>
            <a:off x="320674" y="1179511"/>
            <a:ext cx="8502651" cy="685800"/>
          </a:xfrm>
        </p:spPr>
        <p:txBody>
          <a:bodyPr/>
          <a:lstStyle/>
          <a:p>
            <a:r>
              <a:rPr lang="en-CA" dirty="0" smtClean="0"/>
              <a:t>Organizations that have a website centered marketing strategy should manage the experience in the same manner.</a:t>
            </a:r>
          </a:p>
          <a:p>
            <a:endParaRPr lang="en-CA" dirty="0"/>
          </a:p>
        </p:txBody>
      </p:sp>
      <p:sp>
        <p:nvSpPr>
          <p:cNvPr id="7" name="Title 6"/>
          <p:cNvSpPr>
            <a:spLocks noGrp="1"/>
          </p:cNvSpPr>
          <p:nvPr>
            <p:ph type="title"/>
          </p:nvPr>
        </p:nvSpPr>
        <p:spPr/>
        <p:txBody>
          <a:bodyPr/>
          <a:lstStyle/>
          <a:p>
            <a:r>
              <a:rPr lang="en-CA" dirty="0" smtClean="0"/>
              <a:t>Introduction</a:t>
            </a:r>
            <a:endParaRPr lang="en-CA" dirty="0"/>
          </a:p>
        </p:txBody>
      </p:sp>
      <p:sp>
        <p:nvSpPr>
          <p:cNvPr id="18" name="Text Placeholder 17"/>
          <p:cNvSpPr>
            <a:spLocks noGrp="1"/>
          </p:cNvSpPr>
          <p:nvPr>
            <p:ph type="body" sz="quarter" idx="16"/>
          </p:nvPr>
        </p:nvSpPr>
        <p:spPr>
          <a:xfrm>
            <a:off x="320674" y="2468563"/>
            <a:ext cx="4159251" cy="2789238"/>
          </a:xfrm>
        </p:spPr>
        <p:txBody>
          <a:bodyPr/>
          <a:lstStyle/>
          <a:p>
            <a:pPr>
              <a:lnSpc>
                <a:spcPct val="100000"/>
              </a:lnSpc>
            </a:pPr>
            <a:r>
              <a:rPr lang="en-CA" sz="1400" dirty="0" smtClean="0"/>
              <a:t>Enterprises seeking to select a solution for Web Experience Management (WEM).</a:t>
            </a:r>
          </a:p>
          <a:p>
            <a:pPr>
              <a:lnSpc>
                <a:spcPct val="100000"/>
              </a:lnSpc>
            </a:pPr>
            <a:endParaRPr lang="en-CA" sz="1000" dirty="0" smtClean="0">
              <a:solidFill>
                <a:srgbClr val="FF0000"/>
              </a:solidFill>
            </a:endParaRPr>
          </a:p>
          <a:p>
            <a:pPr>
              <a:lnSpc>
                <a:spcPct val="100000"/>
              </a:lnSpc>
            </a:pPr>
            <a:r>
              <a:rPr lang="en-CA" sz="1400" dirty="0" smtClean="0"/>
              <a:t>WEM use case may include:</a:t>
            </a:r>
          </a:p>
          <a:p>
            <a:pPr lvl="1">
              <a:lnSpc>
                <a:spcPct val="100000"/>
              </a:lnSpc>
            </a:pPr>
            <a:r>
              <a:rPr lang="en-CA" sz="1400" dirty="0" smtClean="0"/>
              <a:t>Organizations that want to deliver dynamic content as part of marketing initiatives.</a:t>
            </a:r>
          </a:p>
          <a:p>
            <a:pPr lvl="1">
              <a:lnSpc>
                <a:spcPct val="100000"/>
              </a:lnSpc>
            </a:pPr>
            <a:r>
              <a:rPr lang="en-CA" sz="1400" dirty="0" smtClean="0"/>
              <a:t>Organizations that want to expand their digital presence to mobile devices, including the development of mobile apps.</a:t>
            </a:r>
          </a:p>
          <a:p>
            <a:pPr lvl="1">
              <a:lnSpc>
                <a:spcPct val="100000"/>
              </a:lnSpc>
            </a:pPr>
            <a:r>
              <a:rPr lang="en-CA" sz="1400" dirty="0" smtClean="0"/>
              <a:t>Organizations looking to align their marketing campaigns across multiple channels.</a:t>
            </a:r>
            <a:endParaRPr lang="en-CA" sz="1400" dirty="0" smtClean="0">
              <a:solidFill>
                <a:srgbClr val="FF0000"/>
              </a:solidFill>
            </a:endParaRPr>
          </a:p>
        </p:txBody>
      </p:sp>
      <p:sp>
        <p:nvSpPr>
          <p:cNvPr id="20" name="Text Placeholder 19"/>
          <p:cNvSpPr>
            <a:spLocks noGrp="1"/>
          </p:cNvSpPr>
          <p:nvPr>
            <p:ph type="body" sz="quarter" idx="21"/>
          </p:nvPr>
        </p:nvSpPr>
        <p:spPr>
          <a:xfrm>
            <a:off x="320675" y="1965960"/>
            <a:ext cx="4159250" cy="365760"/>
          </a:xfrm>
        </p:spPr>
        <p:txBody>
          <a:bodyPr/>
          <a:lstStyle/>
          <a:p>
            <a:r>
              <a:rPr lang="en-CA" dirty="0" smtClean="0"/>
              <a:t>This Research Is Designed For:</a:t>
            </a:r>
            <a:endParaRPr lang="en-CA" dirty="0"/>
          </a:p>
        </p:txBody>
      </p:sp>
      <p:sp>
        <p:nvSpPr>
          <p:cNvPr id="21" name="Text Placeholder 20"/>
          <p:cNvSpPr>
            <a:spLocks noGrp="1"/>
          </p:cNvSpPr>
          <p:nvPr>
            <p:ph type="body" sz="quarter" idx="22"/>
          </p:nvPr>
        </p:nvSpPr>
        <p:spPr>
          <a:xfrm>
            <a:off x="4664075" y="1965960"/>
            <a:ext cx="4159250" cy="365760"/>
          </a:xfrm>
        </p:spPr>
        <p:txBody>
          <a:bodyPr/>
          <a:lstStyle/>
          <a:p>
            <a:r>
              <a:rPr lang="en-CA" dirty="0" smtClean="0"/>
              <a:t>This Research Will Help You:</a:t>
            </a:r>
            <a:endParaRPr lang="en-CA" dirty="0"/>
          </a:p>
        </p:txBody>
      </p:sp>
      <p:sp>
        <p:nvSpPr>
          <p:cNvPr id="22" name="Text Placeholder 21"/>
          <p:cNvSpPr>
            <a:spLocks noGrp="1"/>
          </p:cNvSpPr>
          <p:nvPr>
            <p:ph type="body" sz="quarter" idx="23"/>
          </p:nvPr>
        </p:nvSpPr>
        <p:spPr>
          <a:xfrm>
            <a:off x="4664075" y="2468563"/>
            <a:ext cx="4159250" cy="1829117"/>
          </a:xfrm>
        </p:spPr>
        <p:txBody>
          <a:bodyPr/>
          <a:lstStyle/>
          <a:p>
            <a:pPr>
              <a:lnSpc>
                <a:spcPct val="100000"/>
              </a:lnSpc>
            </a:pPr>
            <a:r>
              <a:rPr lang="en-CA" sz="1400" dirty="0" smtClean="0"/>
              <a:t>Understand what’s new in the WEM market.</a:t>
            </a:r>
          </a:p>
          <a:p>
            <a:pPr>
              <a:lnSpc>
                <a:spcPct val="100000"/>
              </a:lnSpc>
            </a:pPr>
            <a:endParaRPr lang="en-CA" sz="1000" dirty="0" smtClean="0"/>
          </a:p>
          <a:p>
            <a:pPr>
              <a:lnSpc>
                <a:spcPct val="100000"/>
              </a:lnSpc>
            </a:pPr>
            <a:r>
              <a:rPr lang="en-CA" sz="1400" dirty="0" smtClean="0"/>
              <a:t>Evaluate WEM vendors and products for your enterprise needs.</a:t>
            </a:r>
          </a:p>
          <a:p>
            <a:pPr>
              <a:lnSpc>
                <a:spcPct val="100000"/>
              </a:lnSpc>
            </a:pPr>
            <a:endParaRPr lang="en-CA" sz="1000" dirty="0" smtClean="0"/>
          </a:p>
          <a:p>
            <a:pPr>
              <a:lnSpc>
                <a:spcPct val="100000"/>
              </a:lnSpc>
            </a:pPr>
            <a:r>
              <a:rPr lang="en-CA" sz="1400" dirty="0" smtClean="0"/>
              <a:t>Determine which products are most appropriate for particular use cases and scenarios.</a:t>
            </a:r>
          </a:p>
        </p:txBody>
      </p:sp>
      <p:grpSp>
        <p:nvGrpSpPr>
          <p:cNvPr id="9" name="Group 8"/>
          <p:cNvGrpSpPr/>
          <p:nvPr/>
        </p:nvGrpSpPr>
        <p:grpSpPr>
          <a:xfrm>
            <a:off x="4782370" y="4429295"/>
            <a:ext cx="3811661" cy="1854060"/>
            <a:chOff x="2267743" y="1844804"/>
            <a:chExt cx="3811661" cy="1854060"/>
          </a:xfrm>
        </p:grpSpPr>
        <p:sp>
          <p:nvSpPr>
            <p:cNvPr id="10" name="Rectangle 9"/>
            <p:cNvSpPr/>
            <p:nvPr/>
          </p:nvSpPr>
          <p:spPr>
            <a:xfrm>
              <a:off x="2267743" y="2130795"/>
              <a:ext cx="3811661" cy="1568069"/>
            </a:xfrm>
            <a:prstGeom prst="rect">
              <a:avLst/>
            </a:prstGeom>
            <a:solidFill>
              <a:srgbClr val="F1F2E0"/>
            </a:solidFill>
            <a:ln w="12700">
              <a:solidFill>
                <a:srgbClr val="D3D3B9"/>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CA" sz="1200" dirty="0" smtClean="0">
                <a:solidFill>
                  <a:schemeClr val="tx1"/>
                </a:solidFill>
              </a:endParaRPr>
            </a:p>
            <a:p>
              <a:pPr algn="l"/>
              <a:endParaRPr lang="en-CA" sz="1200" dirty="0" smtClean="0">
                <a:solidFill>
                  <a:schemeClr val="tx1"/>
                </a:solidFill>
              </a:endParaRPr>
            </a:p>
            <a:p>
              <a:pPr algn="l"/>
              <a:r>
                <a:rPr lang="en-CA" sz="1200" b="1" dirty="0" smtClean="0">
                  <a:solidFill>
                    <a:schemeClr val="tx1"/>
                  </a:solidFill>
                </a:rPr>
                <a:t>Web Experience Management</a:t>
              </a:r>
              <a:r>
                <a:rPr lang="en-CA" sz="1200" dirty="0" smtClean="0">
                  <a:solidFill>
                    <a:schemeClr val="tx1"/>
                  </a:solidFill>
                </a:rPr>
                <a:t> is about the creation of tailored experiences and converting website visitors into customers and fans.</a:t>
              </a:r>
            </a:p>
            <a:p>
              <a:pPr algn="l"/>
              <a:endParaRPr lang="en-CA" sz="1200" dirty="0" smtClean="0">
                <a:solidFill>
                  <a:schemeClr val="tx1"/>
                </a:solidFill>
              </a:endParaRPr>
            </a:p>
            <a:p>
              <a:pPr algn="l"/>
              <a:r>
                <a:rPr lang="en-CA" sz="1200" dirty="0" smtClean="0">
                  <a:solidFill>
                    <a:schemeClr val="tx1"/>
                  </a:solidFill>
                </a:rPr>
                <a:t>Look at Info-Tech’s </a:t>
              </a:r>
              <a:r>
                <a:rPr lang="en-CA" sz="1200" i="1" dirty="0" smtClean="0">
                  <a:solidFill>
                    <a:schemeClr val="tx1"/>
                  </a:solidFill>
                  <a:hlinkClick r:id="rId3"/>
                </a:rPr>
                <a:t>Vendor Landscape: Web Content Management</a:t>
              </a:r>
              <a:r>
                <a:rPr lang="en-CA" sz="1200" dirty="0" smtClean="0">
                  <a:solidFill>
                    <a:schemeClr val="tx1"/>
                  </a:solidFill>
                </a:rPr>
                <a:t> for additional web management solutions that focus on giving control over content management to marketing departments.</a:t>
              </a:r>
              <a:endParaRPr lang="en-CA" sz="1200" u="sng" dirty="0" smtClean="0">
                <a:solidFill>
                  <a:srgbClr val="FF0000"/>
                </a:solidFill>
              </a:endParaRPr>
            </a:p>
            <a:p>
              <a:pPr algn="l"/>
              <a:endParaRPr lang="en-CA" sz="1200" dirty="0" smtClean="0">
                <a:solidFill>
                  <a:schemeClr val="tx1"/>
                </a:solidFill>
              </a:endParaRPr>
            </a:p>
            <a:p>
              <a:pPr algn="l"/>
              <a:endParaRPr lang="en-CA" sz="1200" dirty="0" smtClean="0">
                <a:solidFill>
                  <a:schemeClr val="tx1"/>
                </a:solidFill>
              </a:endParaRPr>
            </a:p>
          </p:txBody>
        </p:sp>
        <p:grpSp>
          <p:nvGrpSpPr>
            <p:cNvPr id="11" name="Group 109"/>
            <p:cNvGrpSpPr/>
            <p:nvPr/>
          </p:nvGrpSpPr>
          <p:grpSpPr>
            <a:xfrm>
              <a:off x="2267743" y="1844804"/>
              <a:ext cx="3811661" cy="309583"/>
              <a:chOff x="2267743" y="1844804"/>
              <a:chExt cx="3811661" cy="309583"/>
            </a:xfrm>
          </p:grpSpPr>
          <p:sp>
            <p:nvSpPr>
              <p:cNvPr id="12" name="Round Same Side Corner Rectangle 11"/>
              <p:cNvSpPr/>
              <p:nvPr/>
            </p:nvSpPr>
            <p:spPr>
              <a:xfrm>
                <a:off x="2267743" y="1844804"/>
                <a:ext cx="3811661" cy="285749"/>
              </a:xfrm>
              <a:prstGeom prst="round2SameRect">
                <a:avLst>
                  <a:gd name="adj1" fmla="val 10667"/>
                  <a:gd name="adj2" fmla="val 0"/>
                </a:avLst>
              </a:prstGeom>
              <a:gradFill>
                <a:gsLst>
                  <a:gs pos="0">
                    <a:schemeClr val="accent1"/>
                  </a:gs>
                  <a:gs pos="50000">
                    <a:schemeClr val="accent1">
                      <a:alpha val="90000"/>
                    </a:schemeClr>
                  </a:gs>
                  <a:gs pos="100000">
                    <a:schemeClr val="accent1"/>
                  </a:gs>
                </a:gsLst>
                <a:lin ang="10800000" scaled="0"/>
              </a:gra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sz="1100" i="1" dirty="0" smtClean="0">
                    <a:solidFill>
                      <a:schemeClr val="bg1"/>
                    </a:solidFill>
                    <a:latin typeface="+mj-lt"/>
                  </a:rPr>
                  <a:t>Info-Tech Insight</a:t>
                </a:r>
                <a:endParaRPr lang="en-CA" sz="1100" i="1" dirty="0">
                  <a:solidFill>
                    <a:schemeClr val="bg1"/>
                  </a:solidFill>
                  <a:latin typeface="+mj-lt"/>
                </a:endParaRPr>
              </a:p>
            </p:txBody>
          </p:sp>
          <p:pic>
            <p:nvPicPr>
              <p:cNvPr id="13" name="Picture 12" descr="insight-sm.wmf"/>
              <p:cNvPicPr>
                <a:picLocks noChangeAspect="1"/>
              </p:cNvPicPr>
              <p:nvPr/>
            </p:nvPicPr>
            <p:blipFill>
              <a:blip r:embed="rId4" cstate="print"/>
              <a:stretch>
                <a:fillRect/>
              </a:stretch>
            </p:blipFill>
            <p:spPr>
              <a:xfrm>
                <a:off x="5623533" y="1850349"/>
                <a:ext cx="405384" cy="304038"/>
              </a:xfrm>
              <a:prstGeom prst="rect">
                <a:avLst/>
              </a:prstGeom>
              <a:noFill/>
              <a:ln>
                <a:noFill/>
              </a:ln>
            </p:spPr>
          </p:pic>
        </p:grpSp>
      </p:grpSp>
      <p:pic>
        <p:nvPicPr>
          <p:cNvPr id="14" name="Picture 13" descr="sample_linkbar-itrgNEW.gif">
            <a:hlinkClick r:id="rId5"/>
          </p:cNvPr>
          <p:cNvPicPr>
            <a:picLocks noChangeAspect="1"/>
          </p:cNvPicPr>
          <p:nvPr/>
        </p:nvPicPr>
        <p:blipFill>
          <a:blip r:embed="rId6"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val="28616125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37749" name="think-cell Slide" r:id="rId13" imgW="360" imgH="360" progId="">
                  <p:embed/>
                </p:oleObj>
              </mc:Choice>
              <mc:Fallback>
                <p:oleObj name="think-cell Slide" r:id="rId13" imgW="360" imgH="360" progId="">
                  <p:embed/>
                  <p:pic>
                    <p:nvPicPr>
                      <p:cNvPr id="0" name=""/>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ounded Rectangle 6"/>
          <p:cNvSpPr/>
          <p:nvPr>
            <p:custDataLst>
              <p:tags r:id="rId3"/>
            </p:custDataLst>
          </p:nvPr>
        </p:nvSpPr>
        <p:spPr>
          <a:xfrm rot="10800000">
            <a:off x="320040" y="4937760"/>
            <a:ext cx="416052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chemeClr val="tx1"/>
              </a:solidFill>
            </a:endParaRPr>
          </a:p>
        </p:txBody>
      </p:sp>
      <p:sp>
        <p:nvSpPr>
          <p:cNvPr id="8" name="Rounded Rectangle 7"/>
          <p:cNvSpPr/>
          <p:nvPr>
            <p:custDataLst>
              <p:tags r:id="rId4"/>
            </p:custDataLst>
          </p:nvPr>
        </p:nvSpPr>
        <p:spPr>
          <a:xfrm rot="10800000">
            <a:off x="4663440" y="4937759"/>
            <a:ext cx="416052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chemeClr val="tx1"/>
              </a:solidFill>
            </a:endParaRPr>
          </a:p>
        </p:txBody>
      </p:sp>
      <p:sp>
        <p:nvSpPr>
          <p:cNvPr id="2" name="Title 1"/>
          <p:cNvSpPr>
            <a:spLocks noGrp="1"/>
          </p:cNvSpPr>
          <p:nvPr>
            <p:ph type="title"/>
            <p:custDataLst>
              <p:tags r:id="rId5"/>
            </p:custDataLst>
          </p:nvPr>
        </p:nvSpPr>
        <p:spPr/>
        <p:txBody>
          <a:bodyPr/>
          <a:lstStyle/>
          <a:p>
            <a:r>
              <a:rPr lang="en-US" dirty="0" smtClean="0"/>
              <a:t>Market Overview</a:t>
            </a:r>
            <a:endParaRPr lang="en-US" dirty="0"/>
          </a:p>
        </p:txBody>
      </p:sp>
      <p:sp>
        <p:nvSpPr>
          <p:cNvPr id="4" name="Rectangle 3"/>
          <p:cNvSpPr/>
          <p:nvPr>
            <p:custDataLst>
              <p:tags r:id="rId6"/>
            </p:custDataLst>
          </p:nvPr>
        </p:nvSpPr>
        <p:spPr>
          <a:xfrm>
            <a:off x="320675" y="1554480"/>
            <a:ext cx="4159250" cy="3600986"/>
          </a:xfrm>
          <a:prstGeom prst="rect">
            <a:avLst/>
          </a:prstGeom>
        </p:spPr>
        <p:txBody>
          <a:bodyPr wrap="square">
            <a:spAutoFit/>
          </a:bodyPr>
          <a:lstStyle/>
          <a:p>
            <a:pPr marL="169863" indent="-169863" algn="l">
              <a:buFont typeface="Arial" pitchFamily="34" charset="0"/>
              <a:buChar char="•"/>
            </a:pPr>
            <a:r>
              <a:rPr lang="en-US" sz="1200" dirty="0" smtClean="0"/>
              <a:t>Large enterprises with multiple consumer brands needed a solution to control multiple separate company websites.</a:t>
            </a:r>
          </a:p>
          <a:p>
            <a:pPr marL="169863" indent="-169863" algn="l">
              <a:buFont typeface="Arial" pitchFamily="34" charset="0"/>
              <a:buChar char="•"/>
            </a:pPr>
            <a:r>
              <a:rPr lang="en-US" sz="1200" dirty="0" smtClean="0"/>
              <a:t>WCM tools evolved to include several role-based tools that could manage content across websites at the level of individual content pieces.</a:t>
            </a:r>
          </a:p>
          <a:p>
            <a:pPr marL="169863" indent="-169863" algn="l">
              <a:buFont typeface="Arial" pitchFamily="34" charset="0"/>
              <a:buChar char="•"/>
            </a:pPr>
            <a:r>
              <a:rPr lang="en-US" sz="1200" dirty="0" smtClean="0"/>
              <a:t>Legacy vendors such as Day, Vignette, and RedDot brought simple, easy-to-use user interfaces allowing other departments to participate in website design and management.</a:t>
            </a:r>
          </a:p>
          <a:p>
            <a:pPr marL="169863" indent="-169863" algn="l">
              <a:buFont typeface="Arial" pitchFamily="34" charset="0"/>
              <a:buChar char="•"/>
            </a:pPr>
            <a:r>
              <a:rPr lang="en-US" sz="1200" dirty="0" smtClean="0"/>
              <a:t>Autonomy’s IDOL engine pioneered using search and analytics as a platform to match content to user persona.</a:t>
            </a:r>
          </a:p>
          <a:p>
            <a:pPr marL="169863" indent="-169863" algn="l">
              <a:buFont typeface="Arial" pitchFamily="34" charset="0"/>
              <a:buChar char="•"/>
            </a:pPr>
            <a:r>
              <a:rPr lang="en-US" sz="1200" dirty="0" smtClean="0"/>
              <a:t>The large vendors consolidated WCM products with analytics, search, and CRM products thus creating a separate class of products collectively known as Web Experience Management (WEM).</a:t>
            </a:r>
          </a:p>
          <a:p>
            <a:pPr marL="169863" indent="-169863" algn="l">
              <a:buFont typeface="Arial" pitchFamily="34" charset="0"/>
              <a:buChar char="•"/>
            </a:pPr>
            <a:endParaRPr lang="en-US" sz="1200" dirty="0" smtClean="0">
              <a:solidFill>
                <a:srgbClr val="FF0000"/>
              </a:solidFill>
            </a:endParaRPr>
          </a:p>
          <a:p>
            <a:pPr marL="169863" indent="-169863" algn="l">
              <a:buFont typeface="Arial" pitchFamily="34" charset="0"/>
              <a:buChar char="•"/>
            </a:pPr>
            <a:endParaRPr lang="en-US" sz="1200" dirty="0" smtClean="0">
              <a:solidFill>
                <a:srgbClr val="FF0000"/>
              </a:solidFill>
            </a:endParaRPr>
          </a:p>
        </p:txBody>
      </p:sp>
      <p:sp>
        <p:nvSpPr>
          <p:cNvPr id="5" name="Rectangle 4"/>
          <p:cNvSpPr/>
          <p:nvPr>
            <p:custDataLst>
              <p:tags r:id="rId7"/>
            </p:custDataLst>
          </p:nvPr>
        </p:nvSpPr>
        <p:spPr>
          <a:xfrm>
            <a:off x="4664075" y="1552218"/>
            <a:ext cx="4159250" cy="3600986"/>
          </a:xfrm>
          <a:prstGeom prst="rect">
            <a:avLst/>
          </a:prstGeom>
        </p:spPr>
        <p:txBody>
          <a:bodyPr wrap="square">
            <a:spAutoFit/>
          </a:bodyPr>
          <a:lstStyle/>
          <a:p>
            <a:pPr marL="169863" indent="-169863" algn="l">
              <a:buFont typeface="Arial" pitchFamily="34" charset="0"/>
              <a:buChar char="•"/>
            </a:pPr>
            <a:r>
              <a:rPr lang="en-US" sz="1200" dirty="0" smtClean="0"/>
              <a:t>The market will continue to add vendors as traditional WCM vendors add robust search and consolidated analytics to their products.</a:t>
            </a:r>
          </a:p>
          <a:p>
            <a:pPr marL="169863" indent="-169863" algn="l">
              <a:buFont typeface="Arial" pitchFamily="34" charset="0"/>
              <a:buChar char="•"/>
            </a:pPr>
            <a:r>
              <a:rPr lang="en-US" sz="1200" dirty="0" smtClean="0"/>
              <a:t>The increased pressure to align across all potential channels (web, mobile, email, social, and print) will lead more vendors to bring social management tools directly into the WEM product. </a:t>
            </a:r>
          </a:p>
          <a:p>
            <a:pPr marL="169863" indent="-169863" algn="l">
              <a:buFont typeface="Arial" pitchFamily="34" charset="0"/>
              <a:buChar char="•"/>
            </a:pPr>
            <a:r>
              <a:rPr lang="en-US" sz="1200" dirty="0" smtClean="0"/>
              <a:t>As the offerings mature, the products will have to increase the number of potential customer interactions </a:t>
            </a:r>
            <a:r>
              <a:rPr lang="en-CA" sz="1200" dirty="0" smtClean="0"/>
              <a:t>to drive and monitor consumer web experience.</a:t>
            </a:r>
            <a:endParaRPr lang="en-US" sz="1200" dirty="0" smtClean="0"/>
          </a:p>
          <a:p>
            <a:pPr marL="169863" indent="-169863" algn="l">
              <a:buFont typeface="Arial" pitchFamily="34" charset="0"/>
              <a:buChar char="•"/>
            </a:pPr>
            <a:r>
              <a:rPr lang="en-US" sz="1200" dirty="0" smtClean="0"/>
              <a:t>The increasing ability of WEM to be deployed on the cloud will drive competition for mid-market clients. </a:t>
            </a:r>
          </a:p>
          <a:p>
            <a:pPr marL="169863" indent="-169863" algn="l">
              <a:buFont typeface="Arial" pitchFamily="34" charset="0"/>
              <a:buChar char="•"/>
            </a:pPr>
            <a:r>
              <a:rPr lang="en-US" sz="1200" dirty="0" smtClean="0"/>
              <a:t>The increased amount of data generated by websites is driving demand for integration of a wider analytics platform. </a:t>
            </a:r>
          </a:p>
          <a:p>
            <a:pPr marL="169863" indent="-169863" algn="l">
              <a:buFont typeface="Arial" pitchFamily="34" charset="0"/>
              <a:buChar char="•"/>
            </a:pPr>
            <a:r>
              <a:rPr lang="en-US" sz="1200" dirty="0" smtClean="0"/>
              <a:t>The big data phenomenon will start to shape WEM product marketing. </a:t>
            </a:r>
          </a:p>
          <a:p>
            <a:pPr marL="169863" indent="-169863" algn="l">
              <a:buFont typeface="Arial" pitchFamily="34" charset="0"/>
              <a:buChar char="•"/>
            </a:pPr>
            <a:endParaRPr lang="en-US" sz="1200" b="1" dirty="0" smtClean="0">
              <a:solidFill>
                <a:srgbClr val="FF0000"/>
              </a:solidFill>
            </a:endParaRPr>
          </a:p>
          <a:p>
            <a:pPr marL="169863" indent="-169863" algn="l">
              <a:buFont typeface="Arial" pitchFamily="34" charset="0"/>
              <a:buChar char="•"/>
            </a:pPr>
            <a:endParaRPr lang="en-US" sz="1200" dirty="0" smtClean="0">
              <a:solidFill>
                <a:srgbClr val="FF0000"/>
              </a:solidFill>
            </a:endParaRPr>
          </a:p>
        </p:txBody>
      </p:sp>
      <p:sp>
        <p:nvSpPr>
          <p:cNvPr id="16" name="Rounded Rectangle 15"/>
          <p:cNvSpPr/>
          <p:nvPr>
            <p:custDataLst>
              <p:tags r:id="rId8"/>
            </p:custDataLst>
          </p:nvPr>
        </p:nvSpPr>
        <p:spPr>
          <a:xfrm>
            <a:off x="320675" y="1189038"/>
            <a:ext cx="415925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i="1" dirty="0" smtClean="0">
                <a:solidFill>
                  <a:schemeClr val="tx1"/>
                </a:solidFill>
              </a:rPr>
              <a:t>How it got here</a:t>
            </a:r>
            <a:endParaRPr lang="en-CA" b="1" i="1" dirty="0">
              <a:solidFill>
                <a:schemeClr val="tx1"/>
              </a:solidFill>
            </a:endParaRPr>
          </a:p>
        </p:txBody>
      </p:sp>
      <p:sp>
        <p:nvSpPr>
          <p:cNvPr id="17" name="Rounded Rectangle 16"/>
          <p:cNvSpPr/>
          <p:nvPr>
            <p:custDataLst>
              <p:tags r:id="rId9"/>
            </p:custDataLst>
          </p:nvPr>
        </p:nvSpPr>
        <p:spPr>
          <a:xfrm>
            <a:off x="4664075" y="1189038"/>
            <a:ext cx="4159250" cy="371475"/>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i="1" dirty="0" smtClean="0">
                <a:solidFill>
                  <a:schemeClr val="tx1"/>
                </a:solidFill>
              </a:rPr>
              <a:t>Where it’s going</a:t>
            </a:r>
            <a:endParaRPr lang="en-CA" b="1" i="1" dirty="0">
              <a:solidFill>
                <a:schemeClr val="tx1"/>
              </a:solidFill>
            </a:endParaRPr>
          </a:p>
        </p:txBody>
      </p:sp>
      <p:grpSp>
        <p:nvGrpSpPr>
          <p:cNvPr id="9" name="Group 135"/>
          <p:cNvGrpSpPr/>
          <p:nvPr>
            <p:custDataLst>
              <p:tags r:id="rId10"/>
            </p:custDataLst>
          </p:nvPr>
        </p:nvGrpSpPr>
        <p:grpSpPr>
          <a:xfrm>
            <a:off x="251520" y="5445224"/>
            <a:ext cx="8625780" cy="838201"/>
            <a:chOff x="328291" y="4509120"/>
            <a:chExt cx="8491858" cy="838201"/>
          </a:xfrm>
        </p:grpSpPr>
        <p:sp>
          <p:nvSpPr>
            <p:cNvPr id="10" name="Rounded Rectangle 9"/>
            <p:cNvSpPr/>
            <p:nvPr/>
          </p:nvSpPr>
          <p:spPr>
            <a:xfrm>
              <a:off x="328613" y="4509120"/>
              <a:ext cx="8491536" cy="838201"/>
            </a:xfrm>
            <a:prstGeom prst="roundRect">
              <a:avLst>
                <a:gd name="adj" fmla="val 6990"/>
              </a:avLst>
            </a:prstGeom>
            <a:solidFill>
              <a:srgbClr val="F1F2E0"/>
            </a:solidFill>
            <a:ln w="12700">
              <a:solidFill>
                <a:srgbClr val="D3D3B9"/>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57300" algn="l"/>
              <a:r>
                <a:rPr lang="en-CA" sz="1200" dirty="0" smtClean="0">
                  <a:solidFill>
                    <a:schemeClr val="tx1"/>
                  </a:solidFill>
                </a:rPr>
                <a:t>As the market evolves, capabilities that were once cutting edge become default and new functionality becomes differentiating. Template control, mobile responsive design, and content editing have become Table Stakes capabilities and should no longer be used to differentiate solutions. Instead, focus on integrated analytics and multi-channel support to get the best fit for your requirements.</a:t>
              </a:r>
            </a:p>
          </p:txBody>
        </p:sp>
        <p:pic>
          <p:nvPicPr>
            <p:cNvPr id="11" name="Picture 10" descr="insight.png"/>
            <p:cNvPicPr>
              <a:picLocks noChangeAspect="1"/>
            </p:cNvPicPr>
            <p:nvPr/>
          </p:nvPicPr>
          <p:blipFill>
            <a:blip r:embed="rId15" cstate="print"/>
            <a:stretch>
              <a:fillRect/>
            </a:stretch>
          </p:blipFill>
          <p:spPr>
            <a:xfrm>
              <a:off x="328291" y="4509120"/>
              <a:ext cx="1000207" cy="838201"/>
            </a:xfrm>
            <a:prstGeom prst="rect">
              <a:avLst/>
            </a:prstGeom>
          </p:spPr>
        </p:pic>
      </p:grpSp>
      <p:pic>
        <p:nvPicPr>
          <p:cNvPr id="13" name="Picture 12" descr="sample_linkbar-itrgNEW.gif">
            <a:hlinkClick r:id="rId16"/>
          </p:cNvPr>
          <p:cNvPicPr>
            <a:picLocks noChangeAspect="1"/>
          </p:cNvPicPr>
          <p:nvPr/>
        </p:nvPicPr>
        <p:blipFill>
          <a:blip r:embed="rId17"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val="5202656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95772" name="think-cell Slide" r:id="rId5" imgW="360" imgH="360" progId="">
                  <p:embed/>
                </p:oleObj>
              </mc:Choice>
              <mc:Fallback>
                <p:oleObj name="think-cell Slide" r:id="rId5" imgW="360" imgH="360" progId="">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itle 12"/>
          <p:cNvSpPr>
            <a:spLocks noGrp="1"/>
          </p:cNvSpPr>
          <p:nvPr>
            <p:ph type="title"/>
          </p:nvPr>
        </p:nvSpPr>
        <p:spPr/>
        <p:txBody>
          <a:bodyPr/>
          <a:lstStyle/>
          <a:p>
            <a:pPr lvl="0"/>
            <a:r>
              <a:rPr lang="en-US" dirty="0" smtClean="0"/>
              <a:t>Web Experience Management Vendor selection / knock-out criteria: market share, mind share, and platform coverage</a:t>
            </a:r>
            <a:endParaRPr lang="en-US" dirty="0"/>
          </a:p>
        </p:txBody>
      </p:sp>
      <p:grpSp>
        <p:nvGrpSpPr>
          <p:cNvPr id="15" name="Group 33"/>
          <p:cNvGrpSpPr/>
          <p:nvPr/>
        </p:nvGrpSpPr>
        <p:grpSpPr>
          <a:xfrm>
            <a:off x="320679" y="2148841"/>
            <a:ext cx="8411842" cy="4343399"/>
            <a:chOff x="5543549" y="2722423"/>
            <a:chExt cx="3295650" cy="3809319"/>
          </a:xfrm>
        </p:grpSpPr>
        <p:sp>
          <p:nvSpPr>
            <p:cNvPr id="18" name="Rectangle 17"/>
            <p:cNvSpPr/>
            <p:nvPr/>
          </p:nvSpPr>
          <p:spPr>
            <a:xfrm>
              <a:off x="5543549" y="2980555"/>
              <a:ext cx="3295650" cy="3551187"/>
            </a:xfrm>
            <a:prstGeom prst="rect">
              <a:avLst/>
            </a:prstGeom>
            <a:solidFill>
              <a:schemeClr val="bg1"/>
            </a:solidFill>
            <a:ln w="12700">
              <a:solidFill>
                <a:schemeClr val="accent3"/>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33363" indent="-233363" algn="l">
                <a:spcBef>
                  <a:spcPts val="1000"/>
                </a:spcBef>
                <a:spcAft>
                  <a:spcPts val="0"/>
                </a:spcAft>
                <a:buFont typeface="Arial" pitchFamily="34" charset="0"/>
                <a:buChar char="•"/>
              </a:pPr>
              <a:r>
                <a:rPr lang="en-US" sz="1200" b="1" dirty="0" smtClean="0">
                  <a:solidFill>
                    <a:schemeClr val="tx1"/>
                  </a:solidFill>
                </a:rPr>
                <a:t>Acquia.</a:t>
              </a:r>
              <a:r>
                <a:rPr lang="en-US" sz="1200" dirty="0" smtClean="0">
                  <a:solidFill>
                    <a:schemeClr val="tx1"/>
                  </a:solidFill>
                </a:rPr>
                <a:t> </a:t>
              </a:r>
              <a:r>
                <a:rPr lang="en-US" sz="1200" dirty="0">
                  <a:solidFill>
                    <a:schemeClr val="tx1"/>
                  </a:solidFill>
                </a:rPr>
                <a:t>A Drupal-based solution delivered by Acquia. Acquia delivers affordable WEM features for organizations on a budget.</a:t>
              </a:r>
              <a:endParaRPr lang="en-US" sz="1200" b="1" dirty="0">
                <a:solidFill>
                  <a:schemeClr val="tx1"/>
                </a:solidFill>
              </a:endParaRPr>
            </a:p>
            <a:p>
              <a:pPr marL="233363" indent="-233363" algn="l">
                <a:spcBef>
                  <a:spcPts val="1000"/>
                </a:spcBef>
                <a:spcAft>
                  <a:spcPts val="0"/>
                </a:spcAft>
                <a:buFont typeface="Arial" pitchFamily="34" charset="0"/>
                <a:buChar char="•"/>
              </a:pPr>
              <a:r>
                <a:rPr lang="en-US" sz="1200" b="1" dirty="0" smtClean="0">
                  <a:solidFill>
                    <a:schemeClr val="tx1"/>
                  </a:solidFill>
                </a:rPr>
                <a:t>Adobe.</a:t>
              </a:r>
              <a:r>
                <a:rPr lang="en-US" sz="1200" dirty="0" smtClean="0">
                  <a:solidFill>
                    <a:schemeClr val="tx1"/>
                  </a:solidFill>
                </a:rPr>
                <a:t> The integration of the content management, publishing, and marketing tools gives Adobe broad appeal.</a:t>
              </a:r>
              <a:endParaRPr lang="en-US" sz="1200" dirty="0" smtClean="0">
                <a:solidFill>
                  <a:srgbClr val="FF0000"/>
                </a:solidFill>
              </a:endParaRPr>
            </a:p>
            <a:p>
              <a:pPr marL="233363" indent="-233363" algn="l">
                <a:spcBef>
                  <a:spcPts val="1000"/>
                </a:spcBef>
                <a:spcAft>
                  <a:spcPts val="0"/>
                </a:spcAft>
                <a:buFont typeface="Arial" pitchFamily="34" charset="0"/>
                <a:buChar char="•"/>
              </a:pPr>
              <a:r>
                <a:rPr lang="en-US" sz="1200" b="1" dirty="0" smtClean="0">
                  <a:solidFill>
                    <a:schemeClr val="tx1"/>
                  </a:solidFill>
                </a:rPr>
                <a:t>Autonomy, an HP company.</a:t>
              </a:r>
              <a:r>
                <a:rPr lang="en-US" sz="1200" dirty="0" smtClean="0">
                  <a:solidFill>
                    <a:schemeClr val="tx1"/>
                  </a:solidFill>
                </a:rPr>
                <a:t> A solution with strong search capabilities, Autonomy offers an enterprise level WEM product.</a:t>
              </a:r>
            </a:p>
            <a:p>
              <a:pPr marL="233363" indent="-233363" algn="l">
                <a:spcBef>
                  <a:spcPts val="1000"/>
                </a:spcBef>
                <a:spcAft>
                  <a:spcPts val="0"/>
                </a:spcAft>
                <a:buFont typeface="Arial" pitchFamily="34" charset="0"/>
                <a:buChar char="•"/>
              </a:pPr>
              <a:r>
                <a:rPr lang="en-US" sz="1200" b="1" dirty="0" smtClean="0">
                  <a:solidFill>
                    <a:schemeClr val="tx1"/>
                  </a:solidFill>
                </a:rPr>
                <a:t>Bridgeline.</a:t>
              </a:r>
              <a:r>
                <a:rPr lang="en-US" sz="1200" dirty="0" smtClean="0">
                  <a:solidFill>
                    <a:schemeClr val="tx1"/>
                  </a:solidFill>
                </a:rPr>
                <a:t> A new entrant with a strong e-commerce background.</a:t>
              </a:r>
            </a:p>
            <a:p>
              <a:pPr marL="233363" indent="-233363" algn="l">
                <a:spcBef>
                  <a:spcPts val="1000"/>
                </a:spcBef>
                <a:spcAft>
                  <a:spcPts val="0"/>
                </a:spcAft>
                <a:buFont typeface="Arial" pitchFamily="34" charset="0"/>
                <a:buChar char="•"/>
              </a:pPr>
              <a:r>
                <a:rPr lang="en-US" sz="1200" b="1" dirty="0" smtClean="0">
                  <a:solidFill>
                    <a:schemeClr val="tx1"/>
                  </a:solidFill>
                </a:rPr>
                <a:t>CoreMedia.</a:t>
              </a:r>
              <a:r>
                <a:rPr lang="en-US" sz="1200" dirty="0" smtClean="0">
                  <a:solidFill>
                    <a:schemeClr val="tx1"/>
                  </a:solidFill>
                </a:rPr>
                <a:t> Brings a strong video delivery platform to the WEM landscape</a:t>
              </a:r>
              <a:r>
                <a:rPr lang="en-US" sz="1200" b="1" dirty="0" smtClean="0">
                  <a:solidFill>
                    <a:schemeClr val="tx1"/>
                  </a:solidFill>
                </a:rPr>
                <a:t>.</a:t>
              </a:r>
              <a:endParaRPr lang="en-US" sz="1200" b="1" dirty="0" smtClean="0">
                <a:solidFill>
                  <a:srgbClr val="FF0000"/>
                </a:solidFill>
              </a:endParaRPr>
            </a:p>
            <a:p>
              <a:pPr marL="233363" indent="-233363" algn="l">
                <a:spcBef>
                  <a:spcPts val="1000"/>
                </a:spcBef>
                <a:spcAft>
                  <a:spcPts val="0"/>
                </a:spcAft>
                <a:buFont typeface="Arial" pitchFamily="34" charset="0"/>
                <a:buChar char="•"/>
              </a:pPr>
              <a:r>
                <a:rPr lang="en-US" sz="1200" b="1" dirty="0" smtClean="0">
                  <a:solidFill>
                    <a:schemeClr val="tx1"/>
                  </a:solidFill>
                </a:rPr>
                <a:t>Ektron.</a:t>
              </a:r>
              <a:r>
                <a:rPr lang="en-US" sz="1200" dirty="0" smtClean="0">
                  <a:solidFill>
                    <a:schemeClr val="tx1"/>
                  </a:solidFill>
                </a:rPr>
                <a:t> Ektron provides a capable WEM solution. The digital hub module provides flexibility to the platform.</a:t>
              </a:r>
            </a:p>
            <a:p>
              <a:pPr marL="233363" indent="-233363" algn="l">
                <a:spcBef>
                  <a:spcPts val="1000"/>
                </a:spcBef>
                <a:spcAft>
                  <a:spcPts val="0"/>
                </a:spcAft>
                <a:buFont typeface="Arial" pitchFamily="34" charset="0"/>
                <a:buChar char="•"/>
              </a:pPr>
              <a:r>
                <a:rPr lang="en-US" sz="1200" b="1" dirty="0" smtClean="0">
                  <a:solidFill>
                    <a:schemeClr val="tx1"/>
                  </a:solidFill>
                </a:rPr>
                <a:t>EPiServer.</a:t>
              </a:r>
              <a:r>
                <a:rPr lang="en-US" sz="1200" dirty="0" smtClean="0">
                  <a:solidFill>
                    <a:schemeClr val="tx1"/>
                  </a:solidFill>
                </a:rPr>
                <a:t> Its e-commerce background matched with a new focus on analytics provides a solid platform for growth.</a:t>
              </a:r>
            </a:p>
            <a:p>
              <a:pPr marL="233363" indent="-233363" algn="l">
                <a:spcBef>
                  <a:spcPts val="1000"/>
                </a:spcBef>
                <a:spcAft>
                  <a:spcPts val="0"/>
                </a:spcAft>
                <a:buFont typeface="Arial" pitchFamily="34" charset="0"/>
                <a:buChar char="•"/>
              </a:pPr>
              <a:r>
                <a:rPr lang="en-US" sz="1200" b="1" dirty="0" smtClean="0">
                  <a:solidFill>
                    <a:schemeClr val="tx1"/>
                  </a:solidFill>
                </a:rPr>
                <a:t>Kentico.</a:t>
              </a:r>
              <a:r>
                <a:rPr lang="en-US" sz="1200" b="1" dirty="0">
                  <a:solidFill>
                    <a:schemeClr val="tx1"/>
                  </a:solidFill>
                </a:rPr>
                <a:t> </a:t>
              </a:r>
              <a:r>
                <a:rPr lang="en-US" sz="1200" dirty="0">
                  <a:solidFill>
                    <a:schemeClr val="tx1"/>
                  </a:solidFill>
                </a:rPr>
                <a:t>Positioned as a global mid-market player, Kentico offers a flexible product at an affordable cost.</a:t>
              </a:r>
              <a:endParaRPr lang="en-US" sz="1200" dirty="0" smtClean="0">
                <a:solidFill>
                  <a:srgbClr val="FF0000"/>
                </a:solidFill>
              </a:endParaRPr>
            </a:p>
            <a:p>
              <a:pPr marL="233363" indent="-233363" algn="l">
                <a:spcBef>
                  <a:spcPts val="1000"/>
                </a:spcBef>
                <a:spcAft>
                  <a:spcPts val="0"/>
                </a:spcAft>
                <a:buFont typeface="Arial" pitchFamily="34" charset="0"/>
                <a:buChar char="•"/>
              </a:pPr>
              <a:r>
                <a:rPr lang="en-US" sz="1200" b="1" dirty="0" smtClean="0">
                  <a:solidFill>
                    <a:schemeClr val="tx1"/>
                  </a:solidFill>
                </a:rPr>
                <a:t>OpenText.</a:t>
              </a:r>
              <a:r>
                <a:rPr lang="en-US" sz="1200" dirty="0" smtClean="0">
                  <a:solidFill>
                    <a:srgbClr val="FF0000"/>
                  </a:solidFill>
                </a:rPr>
                <a:t> </a:t>
              </a:r>
              <a:r>
                <a:rPr lang="en-US" sz="1200" dirty="0" smtClean="0">
                  <a:solidFill>
                    <a:schemeClr val="tx1"/>
                  </a:solidFill>
                </a:rPr>
                <a:t>OpenText’s scalable WEM solution can meet enterprise level requirements. </a:t>
              </a:r>
              <a:endParaRPr lang="en-US" sz="1200" dirty="0" smtClean="0">
                <a:solidFill>
                  <a:srgbClr val="FF0000"/>
                </a:solidFill>
              </a:endParaRPr>
            </a:p>
            <a:p>
              <a:pPr marL="233363" indent="-233363" algn="l">
                <a:spcBef>
                  <a:spcPts val="1000"/>
                </a:spcBef>
                <a:spcAft>
                  <a:spcPts val="0"/>
                </a:spcAft>
                <a:buFont typeface="Arial" pitchFamily="34" charset="0"/>
                <a:buChar char="•"/>
              </a:pPr>
              <a:r>
                <a:rPr lang="en-US" sz="1200" b="1" dirty="0" smtClean="0">
                  <a:solidFill>
                    <a:schemeClr val="tx1"/>
                  </a:solidFill>
                </a:rPr>
                <a:t>Oracle.</a:t>
              </a:r>
              <a:r>
                <a:rPr lang="en-US" sz="1200" dirty="0" smtClean="0">
                  <a:solidFill>
                    <a:srgbClr val="FF0000"/>
                  </a:solidFill>
                </a:rPr>
                <a:t> </a:t>
              </a:r>
              <a:r>
                <a:rPr lang="en-US" sz="1200" dirty="0" smtClean="0">
                  <a:solidFill>
                    <a:schemeClr val="tx1"/>
                  </a:solidFill>
                </a:rPr>
                <a:t>The acquisition of FatWire Software in 2011 has enabled Oracle to add key functionalities to its WEM product.</a:t>
              </a:r>
            </a:p>
            <a:p>
              <a:pPr marL="233363" indent="-233363" algn="l">
                <a:spcBef>
                  <a:spcPts val="1000"/>
                </a:spcBef>
                <a:spcAft>
                  <a:spcPts val="0"/>
                </a:spcAft>
                <a:buFont typeface="Arial" pitchFamily="34" charset="0"/>
                <a:buChar char="•"/>
              </a:pPr>
              <a:r>
                <a:rPr lang="en-US" sz="1200" b="1" dirty="0" smtClean="0">
                  <a:solidFill>
                    <a:schemeClr val="tx1"/>
                  </a:solidFill>
                </a:rPr>
                <a:t>SDL.</a:t>
              </a:r>
              <a:r>
                <a:rPr lang="en-US" sz="1200" dirty="0" smtClean="0">
                  <a:solidFill>
                    <a:schemeClr val="tx1"/>
                  </a:solidFill>
                </a:rPr>
                <a:t> SDL’s robust WEM solution is focused on meeting the needs of global organizations.</a:t>
              </a:r>
              <a:endParaRPr lang="en-US" sz="1200" dirty="0" smtClean="0">
                <a:solidFill>
                  <a:srgbClr val="FF0000"/>
                </a:solidFill>
              </a:endParaRPr>
            </a:p>
            <a:p>
              <a:pPr marL="233363" indent="-233363" algn="l">
                <a:spcBef>
                  <a:spcPts val="1000"/>
                </a:spcBef>
                <a:spcAft>
                  <a:spcPts val="0"/>
                </a:spcAft>
                <a:buFont typeface="Arial" pitchFamily="34" charset="0"/>
                <a:buChar char="•"/>
              </a:pPr>
              <a:r>
                <a:rPr lang="en-US" sz="1200" b="1" dirty="0" smtClean="0">
                  <a:solidFill>
                    <a:schemeClr val="tx1"/>
                  </a:solidFill>
                </a:rPr>
                <a:t>Sitecore. </a:t>
              </a:r>
              <a:r>
                <a:rPr lang="en-US" sz="1200" dirty="0" smtClean="0">
                  <a:solidFill>
                    <a:schemeClr val="tx1"/>
                  </a:solidFill>
                </a:rPr>
                <a:t>Sitecore is undergoing global growth and provides a scalable and flexible solution for web experience.</a:t>
              </a:r>
              <a:endParaRPr lang="en-US" sz="1200" dirty="0" smtClean="0">
                <a:solidFill>
                  <a:schemeClr val="tx1">
                    <a:lumMod val="50000"/>
                  </a:schemeClr>
                </a:solidFill>
              </a:endParaRPr>
            </a:p>
          </p:txBody>
        </p:sp>
        <p:sp>
          <p:nvSpPr>
            <p:cNvPr id="19" name="Round Same Side Corner Rectangle 18"/>
            <p:cNvSpPr/>
            <p:nvPr/>
          </p:nvSpPr>
          <p:spPr>
            <a:xfrm>
              <a:off x="5543549" y="2722423"/>
              <a:ext cx="3295650" cy="258132"/>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smtClean="0">
                  <a:solidFill>
                    <a:schemeClr val="bg1"/>
                  </a:solidFill>
                </a:rPr>
                <a:t>Included in this Vendor Landscape:</a:t>
              </a:r>
              <a:endParaRPr lang="en-CA" sz="1400" b="1" dirty="0">
                <a:solidFill>
                  <a:schemeClr val="bg1"/>
                </a:solidFill>
              </a:endParaRPr>
            </a:p>
          </p:txBody>
        </p:sp>
      </p:grpSp>
      <p:sp>
        <p:nvSpPr>
          <p:cNvPr id="20" name="Text Placeholder 2"/>
          <p:cNvSpPr>
            <a:spLocks noGrp="1"/>
          </p:cNvSpPr>
          <p:nvPr>
            <p:ph type="body" sz="quarter" idx="4294967295"/>
          </p:nvPr>
        </p:nvSpPr>
        <p:spPr>
          <a:xfrm>
            <a:off x="320675" y="1189039"/>
            <a:ext cx="8502650" cy="1051242"/>
          </a:xfrm>
          <a:prstGeom prst="rect">
            <a:avLst/>
          </a:prstGeom>
        </p:spPr>
        <p:txBody>
          <a:bodyPr>
            <a:noAutofit/>
          </a:bodyPr>
          <a:lstStyle/>
          <a:p>
            <a:pPr marL="182563" indent="-182563">
              <a:buFont typeface="Arial" pitchFamily="34" charset="0"/>
              <a:buChar char="•"/>
            </a:pPr>
            <a:r>
              <a:rPr lang="en-US" dirty="0" smtClean="0"/>
              <a:t>Trends in WEM include: optimized mobile delivery, content analytics, multi-channel support, and consolidated management tools. All vendors included in this landscape have solutions for some, if not all, of these emerging trends.</a:t>
            </a:r>
          </a:p>
          <a:p>
            <a:pPr marL="182563" indent="-182563">
              <a:spcBef>
                <a:spcPts val="600"/>
              </a:spcBef>
              <a:buFont typeface="Arial" pitchFamily="34" charset="0"/>
              <a:buChar char="•"/>
            </a:pPr>
            <a:r>
              <a:rPr lang="en-US" dirty="0" smtClean="0"/>
              <a:t>For this Vendor Landscape, Info-Tech focused on those vendors that offer broad capabilities across multiple platforms and that have a strong market presence and/or reputational presence among mid-sized and large enterprises.</a:t>
            </a:r>
          </a:p>
        </p:txBody>
      </p:sp>
      <p:pic>
        <p:nvPicPr>
          <p:cNvPr id="8" name="Picture 7" descr="sample_linkbar-itrgNEW.gif">
            <a:hlinkClick r:id="rId7"/>
          </p:cNvPr>
          <p:cNvPicPr>
            <a:picLocks noChangeAspect="1"/>
          </p:cNvPicPr>
          <p:nvPr/>
        </p:nvPicPr>
        <p:blipFill>
          <a:blip r:embed="rId8"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val="32377702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 name="Object 75"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95423" name="think-cell Slide" r:id="rId25" imgW="360" imgH="360" progId="TCLayout.ActiveDocument.1">
                  <p:embed/>
                </p:oleObj>
              </mc:Choice>
              <mc:Fallback>
                <p:oleObj name="think-cell Slide" r:id="rId25" imgW="360" imgH="360" progId="TCLayout.ActiveDocument.1">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7" name="Group 33"/>
          <p:cNvGrpSpPr/>
          <p:nvPr>
            <p:custDataLst>
              <p:tags r:id="rId3"/>
            </p:custDataLst>
          </p:nvPr>
        </p:nvGrpSpPr>
        <p:grpSpPr>
          <a:xfrm>
            <a:off x="5486400" y="1189038"/>
            <a:ext cx="3336924" cy="5257483"/>
            <a:chOff x="5543549" y="1518107"/>
            <a:chExt cx="3295651" cy="4947232"/>
          </a:xfrm>
        </p:grpSpPr>
        <p:sp>
          <p:nvSpPr>
            <p:cNvPr id="58" name="Rectangle 57"/>
            <p:cNvSpPr/>
            <p:nvPr/>
          </p:nvSpPr>
          <p:spPr>
            <a:xfrm>
              <a:off x="5543549" y="1775939"/>
              <a:ext cx="3295651" cy="4689400"/>
            </a:xfrm>
            <a:prstGeom prst="rect">
              <a:avLst/>
            </a:prstGeom>
            <a:solidFill>
              <a:schemeClr val="bg1"/>
            </a:solidFill>
            <a:ln w="12700">
              <a:solidFill>
                <a:schemeClr val="accent3"/>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33363" indent="-233363" algn="l">
                <a:lnSpc>
                  <a:spcPct val="150000"/>
                </a:lnSpc>
                <a:spcBef>
                  <a:spcPts val="300"/>
                </a:spcBef>
                <a:spcAft>
                  <a:spcPts val="300"/>
                </a:spcAft>
              </a:pPr>
              <a:endParaRPr lang="en-US" sz="1200" b="1" i="1" dirty="0" smtClean="0">
                <a:solidFill>
                  <a:srgbClr val="333333">
                    <a:lumMod val="50000"/>
                  </a:srgbClr>
                </a:solidFill>
                <a:latin typeface="Georgia" pitchFamily="18" charset="0"/>
              </a:endParaRPr>
            </a:p>
          </p:txBody>
        </p:sp>
        <p:sp>
          <p:nvSpPr>
            <p:cNvPr id="59" name="Round Same Side Corner Rectangle 58"/>
            <p:cNvSpPr/>
            <p:nvPr/>
          </p:nvSpPr>
          <p:spPr>
            <a:xfrm>
              <a:off x="5543549" y="1518107"/>
              <a:ext cx="3295650" cy="258132"/>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smtClean="0">
                  <a:solidFill>
                    <a:srgbClr val="FFFFFF"/>
                  </a:solidFill>
                </a:rPr>
                <a:t>Criteria Weighting:</a:t>
              </a:r>
              <a:endParaRPr lang="en-CA" sz="1400" b="1" dirty="0">
                <a:solidFill>
                  <a:srgbClr val="FFFFFF"/>
                </a:solidFill>
              </a:endParaRPr>
            </a:p>
          </p:txBody>
        </p:sp>
      </p:grpSp>
      <p:sp>
        <p:nvSpPr>
          <p:cNvPr id="2" name="Title 1"/>
          <p:cNvSpPr>
            <a:spLocks noGrp="1"/>
          </p:cNvSpPr>
          <p:nvPr>
            <p:ph type="title"/>
            <p:custDataLst>
              <p:tags r:id="rId4"/>
            </p:custDataLst>
          </p:nvPr>
        </p:nvSpPr>
        <p:spPr/>
        <p:txBody>
          <a:bodyPr/>
          <a:lstStyle/>
          <a:p>
            <a:r>
              <a:rPr lang="en-US" dirty="0" smtClean="0"/>
              <a:t>WEM</a:t>
            </a:r>
            <a:r>
              <a:rPr lang="en-US" dirty="0" smtClean="0">
                <a:solidFill>
                  <a:srgbClr val="FF0000"/>
                </a:solidFill>
              </a:rPr>
              <a:t> </a:t>
            </a:r>
            <a:r>
              <a:rPr lang="en-US" dirty="0" smtClean="0"/>
              <a:t>criteria &amp; weighting factors</a:t>
            </a:r>
            <a:endParaRPr lang="en-US" dirty="0"/>
          </a:p>
        </p:txBody>
      </p:sp>
      <p:graphicFrame>
        <p:nvGraphicFramePr>
          <p:cNvPr id="43" name="Chart 42"/>
          <p:cNvGraphicFramePr/>
          <p:nvPr>
            <p:extLst>
              <p:ext uri="{D42A27DB-BD31-4B8C-83A1-F6EECF244321}">
                <p14:modId xmlns:p14="http://schemas.microsoft.com/office/powerpoint/2010/main" val="2479186775"/>
              </p:ext>
            </p:extLst>
          </p:nvPr>
        </p:nvGraphicFramePr>
        <p:xfrm>
          <a:off x="5943600" y="1463040"/>
          <a:ext cx="2422525" cy="1824319"/>
        </p:xfrm>
        <a:graphic>
          <a:graphicData uri="http://schemas.openxmlformats.org/drawingml/2006/chart">
            <c:chart xmlns:c="http://schemas.openxmlformats.org/drawingml/2006/chart" xmlns:r="http://schemas.openxmlformats.org/officeDocument/2006/relationships" r:id="rId27"/>
          </a:graphicData>
        </a:graphic>
      </p:graphicFrame>
      <p:graphicFrame>
        <p:nvGraphicFramePr>
          <p:cNvPr id="50" name="Chart 49"/>
          <p:cNvGraphicFramePr/>
          <p:nvPr>
            <p:extLst>
              <p:ext uri="{D42A27DB-BD31-4B8C-83A1-F6EECF244321}">
                <p14:modId xmlns:p14="http://schemas.microsoft.com/office/powerpoint/2010/main" val="343012458"/>
              </p:ext>
            </p:extLst>
          </p:nvPr>
        </p:nvGraphicFramePr>
        <p:xfrm>
          <a:off x="6263640" y="3063875"/>
          <a:ext cx="1737360" cy="1737360"/>
        </p:xfrm>
        <a:graphic>
          <a:graphicData uri="http://schemas.openxmlformats.org/drawingml/2006/chart">
            <c:chart xmlns:c="http://schemas.openxmlformats.org/drawingml/2006/chart" xmlns:r="http://schemas.openxmlformats.org/officeDocument/2006/relationships" r:id="rId28"/>
          </a:graphicData>
        </a:graphic>
      </p:graphicFrame>
      <p:sp>
        <p:nvSpPr>
          <p:cNvPr id="35" name="Flowchart: Stored Data 20"/>
          <p:cNvSpPr>
            <a:spLocks noChangeArrowheads="1"/>
          </p:cNvSpPr>
          <p:nvPr>
            <p:custDataLst>
              <p:tags r:id="rId5"/>
            </p:custDataLst>
          </p:nvPr>
        </p:nvSpPr>
        <p:spPr bwMode="auto">
          <a:xfrm flipH="1">
            <a:off x="1802320" y="4572635"/>
            <a:ext cx="3474720" cy="457200"/>
          </a:xfrm>
          <a:prstGeom prst="rect">
            <a:avLst/>
          </a:prstGeom>
          <a:solidFill>
            <a:schemeClr val="accent2">
              <a:lumMod val="20000"/>
              <a:lumOff val="8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Vendor is committed to the space and has a future product and portfolio roadmap.</a:t>
            </a:r>
            <a:endParaRPr lang="en-US" sz="1200" dirty="0">
              <a:solidFill>
                <a:srgbClr val="FFFFFF">
                  <a:lumMod val="10000"/>
                </a:srgbClr>
              </a:solidFill>
              <a:latin typeface="Arial" pitchFamily="34" charset="0"/>
              <a:cs typeface="Arial" pitchFamily="34" charset="0"/>
            </a:endParaRPr>
          </a:p>
        </p:txBody>
      </p:sp>
      <p:sp>
        <p:nvSpPr>
          <p:cNvPr id="36" name="Rectangle 15"/>
          <p:cNvSpPr>
            <a:spLocks noChangeArrowheads="1"/>
          </p:cNvSpPr>
          <p:nvPr>
            <p:custDataLst>
              <p:tags r:id="rId6"/>
            </p:custDataLst>
          </p:nvPr>
        </p:nvSpPr>
        <p:spPr bwMode="auto">
          <a:xfrm flipH="1">
            <a:off x="293560" y="4572635"/>
            <a:ext cx="1463040" cy="457200"/>
          </a:xfrm>
          <a:prstGeom prst="rect">
            <a:avLst/>
          </a:prstGeom>
          <a:solidFill>
            <a:schemeClr val="accent2">
              <a:lumMod val="20000"/>
              <a:lumOff val="8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Strategy</a:t>
            </a:r>
            <a:endParaRPr lang="en-US" sz="1400" dirty="0">
              <a:solidFill>
                <a:srgbClr val="FFFFFF">
                  <a:lumMod val="10000"/>
                </a:srgbClr>
              </a:solidFill>
              <a:latin typeface="Arial" pitchFamily="34" charset="0"/>
              <a:cs typeface="Arial" pitchFamily="34" charset="0"/>
            </a:endParaRPr>
          </a:p>
        </p:txBody>
      </p:sp>
      <p:sp>
        <p:nvSpPr>
          <p:cNvPr id="38" name="Flowchart: Stored Data 21"/>
          <p:cNvSpPr>
            <a:spLocks noChangeArrowheads="1"/>
          </p:cNvSpPr>
          <p:nvPr>
            <p:custDataLst>
              <p:tags r:id="rId7"/>
            </p:custDataLst>
          </p:nvPr>
        </p:nvSpPr>
        <p:spPr bwMode="auto">
          <a:xfrm flipH="1">
            <a:off x="1802320" y="5075555"/>
            <a:ext cx="3474720" cy="457200"/>
          </a:xfrm>
          <a:prstGeom prst="rect">
            <a:avLst/>
          </a:prstGeom>
          <a:solidFill>
            <a:schemeClr val="accent2">
              <a:lumMod val="40000"/>
              <a:lumOff val="6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Vendor offers global coverage and is able to sell and provide post-sales support. </a:t>
            </a:r>
            <a:endParaRPr lang="en-US" sz="1200" dirty="0">
              <a:solidFill>
                <a:srgbClr val="FFFFFF">
                  <a:lumMod val="10000"/>
                </a:srgbClr>
              </a:solidFill>
              <a:latin typeface="Arial" pitchFamily="34" charset="0"/>
              <a:cs typeface="Arial" pitchFamily="34" charset="0"/>
            </a:endParaRPr>
          </a:p>
        </p:txBody>
      </p:sp>
      <p:sp>
        <p:nvSpPr>
          <p:cNvPr id="39" name="Rectangle 38"/>
          <p:cNvSpPr>
            <a:spLocks noChangeArrowheads="1"/>
          </p:cNvSpPr>
          <p:nvPr>
            <p:custDataLst>
              <p:tags r:id="rId8"/>
            </p:custDataLst>
          </p:nvPr>
        </p:nvSpPr>
        <p:spPr bwMode="auto">
          <a:xfrm flipH="1">
            <a:off x="293560" y="5075555"/>
            <a:ext cx="1463040" cy="457200"/>
          </a:xfrm>
          <a:prstGeom prst="rect">
            <a:avLst/>
          </a:prstGeom>
          <a:solidFill>
            <a:schemeClr val="accent2">
              <a:lumMod val="40000"/>
              <a:lumOff val="6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Reach</a:t>
            </a:r>
            <a:endParaRPr lang="en-US" sz="1400" dirty="0">
              <a:solidFill>
                <a:srgbClr val="FFFFFF">
                  <a:lumMod val="10000"/>
                </a:srgbClr>
              </a:solidFill>
              <a:latin typeface="Arial" pitchFamily="34" charset="0"/>
              <a:cs typeface="Arial" pitchFamily="34" charset="0"/>
            </a:endParaRPr>
          </a:p>
        </p:txBody>
      </p:sp>
      <p:sp>
        <p:nvSpPr>
          <p:cNvPr id="41" name="Flowchart: Stored Data 19"/>
          <p:cNvSpPr>
            <a:spLocks noChangeArrowheads="1"/>
          </p:cNvSpPr>
          <p:nvPr>
            <p:custDataLst>
              <p:tags r:id="rId9"/>
            </p:custDataLst>
          </p:nvPr>
        </p:nvSpPr>
        <p:spPr bwMode="auto">
          <a:xfrm flipH="1">
            <a:off x="1802320" y="4069715"/>
            <a:ext cx="3474720" cy="457200"/>
          </a:xfrm>
          <a:prstGeom prst="rect">
            <a:avLst/>
          </a:prstGeom>
          <a:solidFill>
            <a:schemeClr val="accent2">
              <a:lumMod val="40000"/>
              <a:lumOff val="60000"/>
            </a:schemeClr>
          </a:solidFill>
          <a:ln w="6350">
            <a:noFill/>
            <a:miter lim="800000"/>
            <a:headEnd/>
            <a:tailEnd/>
          </a:ln>
        </p:spPr>
        <p:txBody>
          <a:bodyPr anchor="ctr"/>
          <a:lstStyle/>
          <a:p>
            <a:pPr algn="l"/>
            <a:r>
              <a:rPr lang="en-US" sz="1200" dirty="0" smtClean="0">
                <a:solidFill>
                  <a:srgbClr val="FFFFFF">
                    <a:lumMod val="10000"/>
                  </a:srgbClr>
                </a:solidFill>
                <a:latin typeface="Arial" pitchFamily="34" charset="0"/>
                <a:cs typeface="Arial" pitchFamily="34" charset="0"/>
              </a:rPr>
              <a:t>Vendor is profitable, knowledgeable, and will be around for the long-term.</a:t>
            </a:r>
          </a:p>
        </p:txBody>
      </p:sp>
      <p:sp>
        <p:nvSpPr>
          <p:cNvPr id="42" name="Rectangle 15"/>
          <p:cNvSpPr>
            <a:spLocks noChangeArrowheads="1"/>
          </p:cNvSpPr>
          <p:nvPr>
            <p:custDataLst>
              <p:tags r:id="rId10"/>
            </p:custDataLst>
          </p:nvPr>
        </p:nvSpPr>
        <p:spPr bwMode="auto">
          <a:xfrm flipH="1">
            <a:off x="293560" y="4069715"/>
            <a:ext cx="1463040" cy="457200"/>
          </a:xfrm>
          <a:prstGeom prst="rect">
            <a:avLst/>
          </a:prstGeom>
          <a:solidFill>
            <a:schemeClr val="accent2">
              <a:lumMod val="40000"/>
              <a:lumOff val="6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Viability</a:t>
            </a:r>
            <a:endParaRPr lang="en-US" sz="1400" dirty="0">
              <a:solidFill>
                <a:srgbClr val="FFFFFF">
                  <a:lumMod val="10000"/>
                </a:srgbClr>
              </a:solidFill>
              <a:latin typeface="Arial" pitchFamily="34" charset="0"/>
              <a:cs typeface="Arial" pitchFamily="34" charset="0"/>
            </a:endParaRPr>
          </a:p>
        </p:txBody>
      </p:sp>
      <p:sp>
        <p:nvSpPr>
          <p:cNvPr id="48" name="Flowchart: Stored Data 21"/>
          <p:cNvSpPr>
            <a:spLocks noChangeArrowheads="1"/>
          </p:cNvSpPr>
          <p:nvPr>
            <p:custDataLst>
              <p:tags r:id="rId11"/>
            </p:custDataLst>
          </p:nvPr>
        </p:nvSpPr>
        <p:spPr bwMode="auto">
          <a:xfrm flipH="1">
            <a:off x="1802320" y="5578475"/>
            <a:ext cx="3474720" cy="457200"/>
          </a:xfrm>
          <a:prstGeom prst="rect">
            <a:avLst/>
          </a:prstGeom>
          <a:solidFill>
            <a:schemeClr val="accent2">
              <a:lumMod val="20000"/>
              <a:lumOff val="8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Vendor channel strategy is appropriate and the channels themselves are strong. </a:t>
            </a:r>
            <a:endParaRPr lang="en-US" sz="1200" dirty="0">
              <a:solidFill>
                <a:srgbClr val="FFFFFF">
                  <a:lumMod val="10000"/>
                </a:srgbClr>
              </a:solidFill>
              <a:latin typeface="Arial" pitchFamily="34" charset="0"/>
              <a:cs typeface="Arial" pitchFamily="34" charset="0"/>
            </a:endParaRPr>
          </a:p>
        </p:txBody>
      </p:sp>
      <p:sp>
        <p:nvSpPr>
          <p:cNvPr id="49" name="Rectangle 48"/>
          <p:cNvSpPr>
            <a:spLocks noChangeArrowheads="1"/>
          </p:cNvSpPr>
          <p:nvPr>
            <p:custDataLst>
              <p:tags r:id="rId12"/>
            </p:custDataLst>
          </p:nvPr>
        </p:nvSpPr>
        <p:spPr bwMode="auto">
          <a:xfrm flipH="1">
            <a:off x="293560" y="5578475"/>
            <a:ext cx="1463040" cy="457200"/>
          </a:xfrm>
          <a:prstGeom prst="rect">
            <a:avLst/>
          </a:prstGeom>
          <a:solidFill>
            <a:schemeClr val="accent2">
              <a:lumMod val="20000"/>
              <a:lumOff val="8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Channel</a:t>
            </a:r>
            <a:endParaRPr lang="en-US" sz="1400" dirty="0">
              <a:solidFill>
                <a:srgbClr val="FFFFFF">
                  <a:lumMod val="10000"/>
                </a:srgbClr>
              </a:solidFill>
              <a:latin typeface="Arial" pitchFamily="34" charset="0"/>
              <a:cs typeface="Arial" pitchFamily="34" charset="0"/>
            </a:endParaRPr>
          </a:p>
        </p:txBody>
      </p:sp>
      <p:sp>
        <p:nvSpPr>
          <p:cNvPr id="22" name="Flowchart: Stored Data 21"/>
          <p:cNvSpPr>
            <a:spLocks noChangeArrowheads="1"/>
          </p:cNvSpPr>
          <p:nvPr>
            <p:custDataLst>
              <p:tags r:id="rId13"/>
            </p:custDataLst>
          </p:nvPr>
        </p:nvSpPr>
        <p:spPr bwMode="auto">
          <a:xfrm flipH="1">
            <a:off x="1802320" y="2606675"/>
            <a:ext cx="3474720" cy="457200"/>
          </a:xfrm>
          <a:prstGeom prst="rect">
            <a:avLst/>
          </a:prstGeom>
          <a:solidFill>
            <a:schemeClr val="accent1">
              <a:lumMod val="40000"/>
              <a:lumOff val="6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The three year TCO of the solution is economical.</a:t>
            </a:r>
            <a:endParaRPr lang="en-US" sz="1200" dirty="0">
              <a:solidFill>
                <a:srgbClr val="FFFFFF">
                  <a:lumMod val="10000"/>
                </a:srgbClr>
              </a:solidFill>
              <a:latin typeface="Arial" pitchFamily="34" charset="0"/>
              <a:cs typeface="Arial" pitchFamily="34" charset="0"/>
            </a:endParaRPr>
          </a:p>
        </p:txBody>
      </p:sp>
      <p:sp>
        <p:nvSpPr>
          <p:cNvPr id="23" name="Rectangle 22"/>
          <p:cNvSpPr>
            <a:spLocks noChangeArrowheads="1"/>
          </p:cNvSpPr>
          <p:nvPr>
            <p:custDataLst>
              <p:tags r:id="rId14"/>
            </p:custDataLst>
          </p:nvPr>
        </p:nvSpPr>
        <p:spPr bwMode="auto">
          <a:xfrm flipH="1">
            <a:off x="293560" y="2606675"/>
            <a:ext cx="1463040" cy="457200"/>
          </a:xfrm>
          <a:prstGeom prst="rect">
            <a:avLst/>
          </a:prstGeom>
          <a:solidFill>
            <a:schemeClr val="accent1">
              <a:lumMod val="40000"/>
              <a:lumOff val="6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Affordability</a:t>
            </a:r>
            <a:endParaRPr lang="en-US" sz="1400" dirty="0">
              <a:solidFill>
                <a:srgbClr val="FFFFFF">
                  <a:lumMod val="10000"/>
                </a:srgbClr>
              </a:solidFill>
              <a:latin typeface="Arial" pitchFamily="34" charset="0"/>
              <a:cs typeface="Arial" pitchFamily="34" charset="0"/>
            </a:endParaRPr>
          </a:p>
        </p:txBody>
      </p:sp>
      <p:sp>
        <p:nvSpPr>
          <p:cNvPr id="45" name="Flowchart: Stored Data 21"/>
          <p:cNvSpPr>
            <a:spLocks noChangeArrowheads="1"/>
          </p:cNvSpPr>
          <p:nvPr>
            <p:custDataLst>
              <p:tags r:id="rId15"/>
            </p:custDataLst>
          </p:nvPr>
        </p:nvSpPr>
        <p:spPr bwMode="auto">
          <a:xfrm flipH="1">
            <a:off x="1802320" y="3109595"/>
            <a:ext cx="3474720" cy="457200"/>
          </a:xfrm>
          <a:prstGeom prst="rect">
            <a:avLst/>
          </a:prstGeom>
          <a:solidFill>
            <a:schemeClr val="accent1">
              <a:lumMod val="20000"/>
              <a:lumOff val="8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The delivery method of the solution aligns with what is expected within the space.</a:t>
            </a:r>
            <a:endParaRPr lang="en-US" sz="1200" dirty="0">
              <a:solidFill>
                <a:srgbClr val="FFFFFF">
                  <a:lumMod val="10000"/>
                </a:srgbClr>
              </a:solidFill>
              <a:latin typeface="Arial" pitchFamily="34" charset="0"/>
              <a:cs typeface="Arial" pitchFamily="34" charset="0"/>
            </a:endParaRPr>
          </a:p>
        </p:txBody>
      </p:sp>
      <p:sp>
        <p:nvSpPr>
          <p:cNvPr id="46" name="Rectangle 45"/>
          <p:cNvSpPr>
            <a:spLocks noChangeArrowheads="1"/>
          </p:cNvSpPr>
          <p:nvPr>
            <p:custDataLst>
              <p:tags r:id="rId16"/>
            </p:custDataLst>
          </p:nvPr>
        </p:nvSpPr>
        <p:spPr bwMode="auto">
          <a:xfrm flipH="1">
            <a:off x="293560" y="3109595"/>
            <a:ext cx="1463040" cy="457200"/>
          </a:xfrm>
          <a:prstGeom prst="rect">
            <a:avLst/>
          </a:prstGeom>
          <a:solidFill>
            <a:schemeClr val="accent1">
              <a:lumMod val="20000"/>
              <a:lumOff val="8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Architecture</a:t>
            </a:r>
            <a:endParaRPr lang="en-US" sz="1400" dirty="0">
              <a:solidFill>
                <a:srgbClr val="FFFFFF">
                  <a:lumMod val="10000"/>
                </a:srgbClr>
              </a:solidFill>
              <a:latin typeface="Arial" pitchFamily="34" charset="0"/>
              <a:cs typeface="Arial" pitchFamily="34" charset="0"/>
            </a:endParaRPr>
          </a:p>
        </p:txBody>
      </p:sp>
      <p:sp>
        <p:nvSpPr>
          <p:cNvPr id="26" name="Flowchart: Stored Data 20"/>
          <p:cNvSpPr>
            <a:spLocks noChangeArrowheads="1"/>
          </p:cNvSpPr>
          <p:nvPr>
            <p:custDataLst>
              <p:tags r:id="rId17"/>
            </p:custDataLst>
          </p:nvPr>
        </p:nvSpPr>
        <p:spPr bwMode="auto">
          <a:xfrm flipH="1">
            <a:off x="1802320" y="2103755"/>
            <a:ext cx="3474720" cy="457200"/>
          </a:xfrm>
          <a:prstGeom prst="rect">
            <a:avLst/>
          </a:prstGeom>
          <a:solidFill>
            <a:schemeClr val="accent1">
              <a:lumMod val="20000"/>
              <a:lumOff val="8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The solution’s dashboard and reporting tools are intuitive and easy to use.</a:t>
            </a:r>
          </a:p>
        </p:txBody>
      </p:sp>
      <p:sp>
        <p:nvSpPr>
          <p:cNvPr id="78" name="Rectangle 77"/>
          <p:cNvSpPr>
            <a:spLocks noChangeArrowheads="1"/>
          </p:cNvSpPr>
          <p:nvPr>
            <p:custDataLst>
              <p:tags r:id="rId18"/>
            </p:custDataLst>
          </p:nvPr>
        </p:nvSpPr>
        <p:spPr bwMode="auto">
          <a:xfrm flipH="1">
            <a:off x="293560" y="2103755"/>
            <a:ext cx="1463040" cy="457200"/>
          </a:xfrm>
          <a:prstGeom prst="rect">
            <a:avLst/>
          </a:prstGeom>
          <a:solidFill>
            <a:schemeClr val="accent1">
              <a:lumMod val="20000"/>
              <a:lumOff val="8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Usability</a:t>
            </a:r>
            <a:endParaRPr lang="en-US" sz="1400" dirty="0">
              <a:solidFill>
                <a:srgbClr val="FFFFFF">
                  <a:lumMod val="10000"/>
                </a:srgbClr>
              </a:solidFill>
              <a:latin typeface="Arial" pitchFamily="34" charset="0"/>
              <a:cs typeface="Arial" pitchFamily="34" charset="0"/>
            </a:endParaRPr>
          </a:p>
        </p:txBody>
      </p:sp>
      <p:sp>
        <p:nvSpPr>
          <p:cNvPr id="24" name="Flowchart: Stored Data 19"/>
          <p:cNvSpPr>
            <a:spLocks noChangeArrowheads="1"/>
          </p:cNvSpPr>
          <p:nvPr>
            <p:custDataLst>
              <p:tags r:id="rId19"/>
            </p:custDataLst>
          </p:nvPr>
        </p:nvSpPr>
        <p:spPr bwMode="auto">
          <a:xfrm flipH="1">
            <a:off x="1802320" y="1600200"/>
            <a:ext cx="3474720" cy="457200"/>
          </a:xfrm>
          <a:prstGeom prst="rect">
            <a:avLst/>
          </a:prstGeom>
          <a:solidFill>
            <a:schemeClr val="accent1">
              <a:lumMod val="40000"/>
              <a:lumOff val="60000"/>
            </a:schemeClr>
          </a:solidFill>
          <a:ln w="6350">
            <a:noFill/>
            <a:miter lim="800000"/>
            <a:headEnd/>
            <a:tailEnd/>
          </a:ln>
        </p:spPr>
        <p:txBody>
          <a:bodyPr anchor="ctr"/>
          <a:lstStyle/>
          <a:p>
            <a:pPr algn="l"/>
            <a:r>
              <a:rPr lang="en-US" sz="1200" dirty="0" smtClean="0">
                <a:solidFill>
                  <a:srgbClr val="FFFFFF">
                    <a:lumMod val="10000"/>
                  </a:srgbClr>
                </a:solidFill>
                <a:latin typeface="Arial" pitchFamily="34" charset="0"/>
                <a:cs typeface="Arial" pitchFamily="34" charset="0"/>
              </a:rPr>
              <a:t>The solution provides basic and advanced feature/functionality.</a:t>
            </a:r>
          </a:p>
        </p:txBody>
      </p:sp>
      <p:sp>
        <p:nvSpPr>
          <p:cNvPr id="79" name="Rectangle 78"/>
          <p:cNvSpPr>
            <a:spLocks noChangeArrowheads="1"/>
          </p:cNvSpPr>
          <p:nvPr>
            <p:custDataLst>
              <p:tags r:id="rId20"/>
            </p:custDataLst>
          </p:nvPr>
        </p:nvSpPr>
        <p:spPr bwMode="auto">
          <a:xfrm flipH="1">
            <a:off x="293560" y="1600835"/>
            <a:ext cx="1463040" cy="457200"/>
          </a:xfrm>
          <a:prstGeom prst="rect">
            <a:avLst/>
          </a:prstGeom>
          <a:solidFill>
            <a:schemeClr val="accent1">
              <a:lumMod val="40000"/>
              <a:lumOff val="6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Features</a:t>
            </a:r>
            <a:endParaRPr lang="en-US" sz="1400" dirty="0">
              <a:solidFill>
                <a:srgbClr val="FFFFFF">
                  <a:lumMod val="10000"/>
                </a:srgbClr>
              </a:solidFill>
              <a:latin typeface="Arial" pitchFamily="34" charset="0"/>
              <a:cs typeface="Arial" pitchFamily="34" charset="0"/>
            </a:endParaRPr>
          </a:p>
        </p:txBody>
      </p:sp>
      <p:graphicFrame>
        <p:nvGraphicFramePr>
          <p:cNvPr id="54" name="Chart 53"/>
          <p:cNvGraphicFramePr/>
          <p:nvPr>
            <p:extLst>
              <p:ext uri="{D42A27DB-BD31-4B8C-83A1-F6EECF244321}">
                <p14:modId xmlns:p14="http://schemas.microsoft.com/office/powerpoint/2010/main" val="3622441215"/>
              </p:ext>
            </p:extLst>
          </p:nvPr>
        </p:nvGraphicFramePr>
        <p:xfrm>
          <a:off x="5943600" y="4668555"/>
          <a:ext cx="2423160" cy="1824319"/>
        </p:xfrm>
        <a:graphic>
          <a:graphicData uri="http://schemas.openxmlformats.org/drawingml/2006/chart">
            <c:chart xmlns:c="http://schemas.openxmlformats.org/drawingml/2006/chart" xmlns:r="http://schemas.openxmlformats.org/officeDocument/2006/relationships" r:id="rId29"/>
          </a:graphicData>
        </a:graphic>
      </p:graphicFrame>
      <p:sp>
        <p:nvSpPr>
          <p:cNvPr id="65" name="TextBox 64"/>
          <p:cNvSpPr txBox="1"/>
          <p:nvPr/>
        </p:nvSpPr>
        <p:spPr>
          <a:xfrm>
            <a:off x="5577840" y="1554480"/>
            <a:ext cx="1005840" cy="276999"/>
          </a:xfrm>
          <a:prstGeom prst="rect">
            <a:avLst/>
          </a:prstGeom>
          <a:noFill/>
        </p:spPr>
        <p:txBody>
          <a:bodyPr wrap="square" rtlCol="0">
            <a:spAutoFit/>
          </a:bodyPr>
          <a:lstStyle/>
          <a:p>
            <a:pPr algn="r"/>
            <a:r>
              <a:rPr lang="en-US" sz="1200" dirty="0" smtClean="0">
                <a:solidFill>
                  <a:srgbClr val="333333"/>
                </a:solidFill>
              </a:rPr>
              <a:t>Features</a:t>
            </a:r>
            <a:endParaRPr lang="en-US" sz="1200" dirty="0">
              <a:solidFill>
                <a:srgbClr val="333333"/>
              </a:solidFill>
            </a:endParaRPr>
          </a:p>
        </p:txBody>
      </p:sp>
      <p:sp>
        <p:nvSpPr>
          <p:cNvPr id="66" name="TextBox 65"/>
          <p:cNvSpPr txBox="1"/>
          <p:nvPr/>
        </p:nvSpPr>
        <p:spPr>
          <a:xfrm>
            <a:off x="7727415" y="1554480"/>
            <a:ext cx="1005840" cy="276999"/>
          </a:xfrm>
          <a:prstGeom prst="rect">
            <a:avLst/>
          </a:prstGeom>
          <a:noFill/>
        </p:spPr>
        <p:txBody>
          <a:bodyPr wrap="square" rtlCol="0">
            <a:spAutoFit/>
          </a:bodyPr>
          <a:lstStyle/>
          <a:p>
            <a:pPr algn="l"/>
            <a:r>
              <a:rPr lang="en-US" sz="1200" dirty="0" smtClean="0">
                <a:solidFill>
                  <a:srgbClr val="333333"/>
                </a:solidFill>
              </a:rPr>
              <a:t>Usability</a:t>
            </a:r>
            <a:endParaRPr lang="en-US" sz="1200" dirty="0">
              <a:solidFill>
                <a:srgbClr val="333333"/>
              </a:solidFill>
            </a:endParaRPr>
          </a:p>
        </p:txBody>
      </p:sp>
      <p:sp>
        <p:nvSpPr>
          <p:cNvPr id="67" name="TextBox 66"/>
          <p:cNvSpPr txBox="1"/>
          <p:nvPr/>
        </p:nvSpPr>
        <p:spPr>
          <a:xfrm>
            <a:off x="5577840" y="2786876"/>
            <a:ext cx="1005105" cy="276999"/>
          </a:xfrm>
          <a:prstGeom prst="rect">
            <a:avLst/>
          </a:prstGeom>
          <a:noFill/>
        </p:spPr>
        <p:txBody>
          <a:bodyPr wrap="square" rtlCol="0">
            <a:spAutoFit/>
          </a:bodyPr>
          <a:lstStyle/>
          <a:p>
            <a:pPr algn="r"/>
            <a:r>
              <a:rPr lang="en-US" sz="1200" dirty="0" smtClean="0">
                <a:solidFill>
                  <a:srgbClr val="333333"/>
                </a:solidFill>
              </a:rPr>
              <a:t>Architecture</a:t>
            </a:r>
          </a:p>
        </p:txBody>
      </p:sp>
      <p:sp>
        <p:nvSpPr>
          <p:cNvPr id="68" name="TextBox 67"/>
          <p:cNvSpPr txBox="1"/>
          <p:nvPr/>
        </p:nvSpPr>
        <p:spPr>
          <a:xfrm>
            <a:off x="7727415" y="2786876"/>
            <a:ext cx="1005840" cy="276999"/>
          </a:xfrm>
          <a:prstGeom prst="rect">
            <a:avLst/>
          </a:prstGeom>
          <a:noFill/>
        </p:spPr>
        <p:txBody>
          <a:bodyPr wrap="square" rtlCol="0">
            <a:spAutoFit/>
          </a:bodyPr>
          <a:lstStyle/>
          <a:p>
            <a:pPr algn="l"/>
            <a:r>
              <a:rPr lang="en-US" sz="1200" dirty="0" smtClean="0">
                <a:solidFill>
                  <a:srgbClr val="333333"/>
                </a:solidFill>
              </a:rPr>
              <a:t>Affordability</a:t>
            </a:r>
            <a:endParaRPr lang="en-US" sz="1200" dirty="0">
              <a:solidFill>
                <a:srgbClr val="333333"/>
              </a:solidFill>
            </a:endParaRPr>
          </a:p>
        </p:txBody>
      </p:sp>
      <p:sp>
        <p:nvSpPr>
          <p:cNvPr id="69" name="TextBox 68"/>
          <p:cNvSpPr txBox="1"/>
          <p:nvPr/>
        </p:nvSpPr>
        <p:spPr>
          <a:xfrm>
            <a:off x="6629718" y="3063875"/>
            <a:ext cx="1005840" cy="276999"/>
          </a:xfrm>
          <a:prstGeom prst="rect">
            <a:avLst/>
          </a:prstGeom>
          <a:noFill/>
        </p:spPr>
        <p:txBody>
          <a:bodyPr wrap="square" rtlCol="0" anchor="ctr">
            <a:spAutoFit/>
          </a:bodyPr>
          <a:lstStyle/>
          <a:p>
            <a:r>
              <a:rPr lang="en-US" sz="1200" b="1" dirty="0" smtClean="0">
                <a:solidFill>
                  <a:srgbClr val="333333"/>
                </a:solidFill>
              </a:rPr>
              <a:t>Product</a:t>
            </a:r>
            <a:endParaRPr lang="en-US" sz="1200" b="1" dirty="0">
              <a:solidFill>
                <a:srgbClr val="333333"/>
              </a:solidFill>
            </a:endParaRPr>
          </a:p>
        </p:txBody>
      </p:sp>
      <p:sp>
        <p:nvSpPr>
          <p:cNvPr id="70" name="TextBox 69"/>
          <p:cNvSpPr txBox="1"/>
          <p:nvPr/>
        </p:nvSpPr>
        <p:spPr>
          <a:xfrm>
            <a:off x="6629718" y="4526280"/>
            <a:ext cx="1005840" cy="274320"/>
          </a:xfrm>
          <a:prstGeom prst="rect">
            <a:avLst/>
          </a:prstGeom>
          <a:noFill/>
        </p:spPr>
        <p:txBody>
          <a:bodyPr wrap="square" rtlCol="0" anchor="ctr">
            <a:spAutoFit/>
          </a:bodyPr>
          <a:lstStyle/>
          <a:p>
            <a:r>
              <a:rPr lang="en-US" sz="1200" b="1" dirty="0" smtClean="0">
                <a:solidFill>
                  <a:srgbClr val="333333"/>
                </a:solidFill>
              </a:rPr>
              <a:t>Vendor</a:t>
            </a:r>
            <a:endParaRPr lang="en-US" sz="1200" b="1" dirty="0">
              <a:solidFill>
                <a:srgbClr val="333333"/>
              </a:solidFill>
            </a:endParaRPr>
          </a:p>
        </p:txBody>
      </p:sp>
      <p:sp>
        <p:nvSpPr>
          <p:cNvPr id="71" name="TextBox 70"/>
          <p:cNvSpPr txBox="1"/>
          <p:nvPr/>
        </p:nvSpPr>
        <p:spPr>
          <a:xfrm>
            <a:off x="5670539" y="4801235"/>
            <a:ext cx="1005840" cy="276999"/>
          </a:xfrm>
          <a:prstGeom prst="rect">
            <a:avLst/>
          </a:prstGeom>
          <a:noFill/>
        </p:spPr>
        <p:txBody>
          <a:bodyPr wrap="square" rtlCol="0">
            <a:spAutoFit/>
          </a:bodyPr>
          <a:lstStyle/>
          <a:p>
            <a:pPr algn="r"/>
            <a:r>
              <a:rPr lang="en-US" sz="1200" dirty="0" smtClean="0">
                <a:solidFill>
                  <a:srgbClr val="333333"/>
                </a:solidFill>
              </a:rPr>
              <a:t>Viability</a:t>
            </a:r>
            <a:endParaRPr lang="en-US" sz="1200" dirty="0">
              <a:solidFill>
                <a:srgbClr val="333333"/>
              </a:solidFill>
            </a:endParaRPr>
          </a:p>
        </p:txBody>
      </p:sp>
      <p:sp>
        <p:nvSpPr>
          <p:cNvPr id="72" name="TextBox 71"/>
          <p:cNvSpPr txBox="1"/>
          <p:nvPr/>
        </p:nvSpPr>
        <p:spPr>
          <a:xfrm>
            <a:off x="7725628" y="4801235"/>
            <a:ext cx="1005840" cy="276999"/>
          </a:xfrm>
          <a:prstGeom prst="rect">
            <a:avLst/>
          </a:prstGeom>
          <a:noFill/>
        </p:spPr>
        <p:txBody>
          <a:bodyPr wrap="square" rtlCol="0">
            <a:spAutoFit/>
          </a:bodyPr>
          <a:lstStyle/>
          <a:p>
            <a:pPr algn="l"/>
            <a:r>
              <a:rPr lang="en-US" sz="1200" dirty="0" smtClean="0">
                <a:solidFill>
                  <a:srgbClr val="333333"/>
                </a:solidFill>
              </a:rPr>
              <a:t>Strategy</a:t>
            </a:r>
            <a:endParaRPr lang="en-US" sz="1200" dirty="0">
              <a:solidFill>
                <a:srgbClr val="333333"/>
              </a:solidFill>
            </a:endParaRPr>
          </a:p>
        </p:txBody>
      </p:sp>
      <p:sp>
        <p:nvSpPr>
          <p:cNvPr id="73" name="TextBox 72"/>
          <p:cNvSpPr txBox="1"/>
          <p:nvPr/>
        </p:nvSpPr>
        <p:spPr>
          <a:xfrm>
            <a:off x="5577105" y="6077764"/>
            <a:ext cx="1005840" cy="276999"/>
          </a:xfrm>
          <a:prstGeom prst="rect">
            <a:avLst/>
          </a:prstGeom>
          <a:noFill/>
        </p:spPr>
        <p:txBody>
          <a:bodyPr wrap="square" rtlCol="0">
            <a:spAutoFit/>
          </a:bodyPr>
          <a:lstStyle/>
          <a:p>
            <a:pPr algn="r"/>
            <a:r>
              <a:rPr lang="en-US" sz="1200" dirty="0" smtClean="0">
                <a:solidFill>
                  <a:srgbClr val="333333"/>
                </a:solidFill>
              </a:rPr>
              <a:t>Channel</a:t>
            </a:r>
            <a:endParaRPr lang="en-US" sz="1200" dirty="0">
              <a:solidFill>
                <a:srgbClr val="333333"/>
              </a:solidFill>
            </a:endParaRPr>
          </a:p>
        </p:txBody>
      </p:sp>
      <p:sp>
        <p:nvSpPr>
          <p:cNvPr id="74" name="TextBox 73"/>
          <p:cNvSpPr txBox="1"/>
          <p:nvPr/>
        </p:nvSpPr>
        <p:spPr>
          <a:xfrm>
            <a:off x="7725628" y="6077764"/>
            <a:ext cx="1005840" cy="276999"/>
          </a:xfrm>
          <a:prstGeom prst="rect">
            <a:avLst/>
          </a:prstGeom>
          <a:noFill/>
        </p:spPr>
        <p:txBody>
          <a:bodyPr wrap="square" rtlCol="0">
            <a:spAutoFit/>
          </a:bodyPr>
          <a:lstStyle/>
          <a:p>
            <a:pPr algn="l"/>
            <a:r>
              <a:rPr lang="en-US" sz="1200" dirty="0" smtClean="0">
                <a:solidFill>
                  <a:srgbClr val="333333"/>
                </a:solidFill>
              </a:rPr>
              <a:t>Reach</a:t>
            </a:r>
          </a:p>
        </p:txBody>
      </p:sp>
      <p:sp>
        <p:nvSpPr>
          <p:cNvPr id="75" name="Flowchart: Stored Data 19"/>
          <p:cNvSpPr>
            <a:spLocks noChangeArrowheads="1"/>
          </p:cNvSpPr>
          <p:nvPr>
            <p:custDataLst>
              <p:tags r:id="rId21"/>
            </p:custDataLst>
          </p:nvPr>
        </p:nvSpPr>
        <p:spPr bwMode="auto">
          <a:xfrm flipH="1">
            <a:off x="294193" y="1189038"/>
            <a:ext cx="4983480" cy="366076"/>
          </a:xfrm>
          <a:prstGeom prst="rect">
            <a:avLst/>
          </a:prstGeom>
          <a:solidFill>
            <a:schemeClr val="accent1"/>
          </a:solidFill>
          <a:ln w="6350">
            <a:noFill/>
            <a:miter lim="800000"/>
            <a:headEnd/>
            <a:tailEnd/>
          </a:ln>
        </p:spPr>
        <p:txBody>
          <a:bodyPr anchor="ctr"/>
          <a:lstStyle/>
          <a:p>
            <a:pPr>
              <a:defRPr/>
            </a:pPr>
            <a:r>
              <a:rPr lang="en-US" sz="1400" b="1" dirty="0" smtClean="0">
                <a:solidFill>
                  <a:srgbClr val="FFFFFF"/>
                </a:solidFill>
                <a:latin typeface="Arial" pitchFamily="34" charset="0"/>
                <a:cs typeface="Arial" pitchFamily="34" charset="0"/>
              </a:rPr>
              <a:t>Product Evaluation Criteria</a:t>
            </a:r>
            <a:endParaRPr lang="en-US" sz="1400" b="1" dirty="0">
              <a:solidFill>
                <a:srgbClr val="FFFFFF"/>
              </a:solidFill>
              <a:latin typeface="Arial" pitchFamily="34" charset="0"/>
              <a:cs typeface="Arial" pitchFamily="34" charset="0"/>
            </a:endParaRPr>
          </a:p>
        </p:txBody>
      </p:sp>
      <p:sp>
        <p:nvSpPr>
          <p:cNvPr id="77" name="Flowchart: Stored Data 19"/>
          <p:cNvSpPr>
            <a:spLocks noChangeArrowheads="1"/>
          </p:cNvSpPr>
          <p:nvPr>
            <p:custDataLst>
              <p:tags r:id="rId22"/>
            </p:custDataLst>
          </p:nvPr>
        </p:nvSpPr>
        <p:spPr bwMode="auto">
          <a:xfrm flipH="1">
            <a:off x="293559" y="3657600"/>
            <a:ext cx="4983480" cy="366076"/>
          </a:xfrm>
          <a:prstGeom prst="rect">
            <a:avLst/>
          </a:prstGeom>
          <a:solidFill>
            <a:schemeClr val="accent2">
              <a:lumMod val="75000"/>
            </a:schemeClr>
          </a:solidFill>
          <a:ln w="6350">
            <a:noFill/>
            <a:miter lim="800000"/>
            <a:headEnd/>
            <a:tailEnd/>
          </a:ln>
        </p:spPr>
        <p:txBody>
          <a:bodyPr anchor="ctr"/>
          <a:lstStyle/>
          <a:p>
            <a:pPr>
              <a:defRPr/>
            </a:pPr>
            <a:r>
              <a:rPr lang="en-US" sz="1400" b="1" dirty="0" smtClean="0">
                <a:solidFill>
                  <a:srgbClr val="FFFFFF"/>
                </a:solidFill>
                <a:latin typeface="Arial" pitchFamily="34" charset="0"/>
                <a:cs typeface="Arial" pitchFamily="34" charset="0"/>
              </a:rPr>
              <a:t>Vendor Evaluation Criteria</a:t>
            </a:r>
            <a:endParaRPr lang="en-US" sz="1400" b="1" dirty="0">
              <a:solidFill>
                <a:srgbClr val="FFFFFF"/>
              </a:solidFill>
              <a:latin typeface="Arial" pitchFamily="34" charset="0"/>
              <a:cs typeface="Arial" pitchFamily="34" charset="0"/>
            </a:endParaRPr>
          </a:p>
        </p:txBody>
      </p:sp>
      <p:pic>
        <p:nvPicPr>
          <p:cNvPr id="40" name="Picture 39" descr="sample_linkbar-itrgNEW.gif">
            <a:hlinkClick r:id="rId30"/>
          </p:cNvPr>
          <p:cNvPicPr>
            <a:picLocks noChangeAspect="1"/>
          </p:cNvPicPr>
          <p:nvPr/>
        </p:nvPicPr>
        <p:blipFill>
          <a:blip r:embed="rId31"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val="1406630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Stakes represent the minimum standard; without these, a product doesn’t even get reviewed</a:t>
            </a:r>
            <a:endParaRPr lang="en-US" dirty="0"/>
          </a:p>
        </p:txBody>
      </p:sp>
      <p:grpSp>
        <p:nvGrpSpPr>
          <p:cNvPr id="3" name="Group 136"/>
          <p:cNvGrpSpPr/>
          <p:nvPr/>
        </p:nvGrpSpPr>
        <p:grpSpPr>
          <a:xfrm>
            <a:off x="266699" y="5409220"/>
            <a:ext cx="8491536" cy="848310"/>
            <a:chOff x="328291" y="3598911"/>
            <a:chExt cx="8491536" cy="848310"/>
          </a:xfrm>
        </p:grpSpPr>
        <p:sp>
          <p:nvSpPr>
            <p:cNvPr id="97" name="Rounded Rectangle 96"/>
            <p:cNvSpPr/>
            <p:nvPr/>
          </p:nvSpPr>
          <p:spPr>
            <a:xfrm>
              <a:off x="328291" y="3598911"/>
              <a:ext cx="8491536" cy="838201"/>
            </a:xfrm>
            <a:prstGeom prst="roundRect">
              <a:avLst>
                <a:gd name="adj" fmla="val 6990"/>
              </a:avLst>
            </a:prstGeom>
            <a:solidFill>
              <a:srgbClr val="F1F2E0"/>
            </a:solidFill>
            <a:ln w="12700">
              <a:solidFill>
                <a:srgbClr val="D3D3B9"/>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7438" indent="-11113" algn="l"/>
              <a:r>
                <a:rPr lang="en-CA" sz="1200" dirty="0" smtClean="0">
                  <a:solidFill>
                    <a:schemeClr val="tx1"/>
                  </a:solidFill>
                </a:rPr>
                <a:t>Most WEM solutions are enterprise-level and focused on marketing strategy, not price. </a:t>
              </a:r>
              <a:r>
                <a:rPr lang="en-CA" sz="1200" b="1" dirty="0" smtClean="0">
                  <a:solidFill>
                    <a:schemeClr val="tx1"/>
                  </a:solidFill>
                </a:rPr>
                <a:t>If price is your discriminator between products, you are looking at the wrong products.</a:t>
              </a:r>
              <a:r>
                <a:rPr lang="en-CA" sz="1200" dirty="0" smtClean="0">
                  <a:solidFill>
                    <a:schemeClr val="tx1"/>
                  </a:solidFill>
                </a:rPr>
                <a:t> For solutions that are focused on content management turn to Info-Tech’s </a:t>
              </a:r>
              <a:r>
                <a:rPr lang="en-CA" sz="1200" i="1" dirty="0" smtClean="0">
                  <a:solidFill>
                    <a:schemeClr val="tx1"/>
                  </a:solidFill>
                  <a:hlinkClick r:id="rId18"/>
                </a:rPr>
                <a:t>Vendor Landscape: Web Content Management</a:t>
              </a:r>
              <a:r>
                <a:rPr lang="en-CA" sz="1200" i="1" dirty="0" smtClean="0">
                  <a:solidFill>
                    <a:schemeClr val="tx1"/>
                  </a:solidFill>
                </a:rPr>
                <a:t> </a:t>
              </a:r>
              <a:r>
                <a:rPr lang="en-CA" sz="1200" dirty="0" smtClean="0">
                  <a:solidFill>
                    <a:schemeClr val="tx1"/>
                  </a:solidFill>
                </a:rPr>
                <a:t>which covers a range of products and price points.</a:t>
              </a:r>
              <a:r>
                <a:rPr lang="en-CA" sz="1200" u="sng" dirty="0" smtClean="0">
                  <a:solidFill>
                    <a:srgbClr val="FF0000"/>
                  </a:solidFill>
                </a:rPr>
                <a:t> </a:t>
              </a:r>
            </a:p>
          </p:txBody>
        </p:sp>
        <p:pic>
          <p:nvPicPr>
            <p:cNvPr id="98" name="Picture 97" descr="insight.png"/>
            <p:cNvPicPr>
              <a:picLocks noChangeAspect="1"/>
            </p:cNvPicPr>
            <p:nvPr/>
          </p:nvPicPr>
          <p:blipFill>
            <a:blip r:embed="rId19" cstate="print"/>
            <a:stretch>
              <a:fillRect/>
            </a:stretch>
          </p:blipFill>
          <p:spPr>
            <a:xfrm>
              <a:off x="328614" y="3609020"/>
              <a:ext cx="1000207" cy="838201"/>
            </a:xfrm>
            <a:prstGeom prst="rect">
              <a:avLst/>
            </a:prstGeom>
          </p:spPr>
        </p:pic>
      </p:grpSp>
      <p:sp>
        <p:nvSpPr>
          <p:cNvPr id="95" name="Rectangle 94"/>
          <p:cNvSpPr/>
          <p:nvPr/>
        </p:nvSpPr>
        <p:spPr>
          <a:xfrm>
            <a:off x="5486400" y="1537514"/>
            <a:ext cx="3336925" cy="1754326"/>
          </a:xfrm>
          <a:prstGeom prst="rect">
            <a:avLst/>
          </a:prstGeom>
        </p:spPr>
        <p:txBody>
          <a:bodyPr wrap="square">
            <a:spAutoFit/>
          </a:bodyPr>
          <a:lstStyle/>
          <a:p>
            <a:pPr algn="l"/>
            <a:r>
              <a:rPr lang="en-US" sz="1200" dirty="0" smtClean="0"/>
              <a:t>The products assessed in this Vendor Landscape</a:t>
            </a:r>
            <a:r>
              <a:rPr lang="en-US" sz="1200" baseline="30000" dirty="0" smtClean="0"/>
              <a:t>TM</a:t>
            </a:r>
            <a:r>
              <a:rPr lang="en-US" sz="1200" dirty="0" smtClean="0"/>
              <a:t> meet, at the very least, the requirements outlined as Table Stakes. </a:t>
            </a:r>
          </a:p>
          <a:p>
            <a:pPr algn="l"/>
            <a:endParaRPr lang="en-US" sz="1200" dirty="0" smtClean="0"/>
          </a:p>
          <a:p>
            <a:pPr algn="l"/>
            <a:r>
              <a:rPr lang="en-US" sz="1200" dirty="0" smtClean="0"/>
              <a:t>Many of the vendors go above and beyond the outlined Table Stakes, some even do so in multiple categories. This section aims to highlight the products’ capabilities </a:t>
            </a:r>
            <a:r>
              <a:rPr lang="en-US" sz="1200" b="1" dirty="0" smtClean="0"/>
              <a:t>in excess </a:t>
            </a:r>
            <a:r>
              <a:rPr lang="en-US" sz="1200" dirty="0" smtClean="0"/>
              <a:t>of the criteria listed here. </a:t>
            </a:r>
            <a:endParaRPr lang="en-US" sz="1200" dirty="0"/>
          </a:p>
        </p:txBody>
      </p:sp>
      <p:sp>
        <p:nvSpPr>
          <p:cNvPr id="106" name="Rounded Rectangle 105"/>
          <p:cNvSpPr/>
          <p:nvPr/>
        </p:nvSpPr>
        <p:spPr>
          <a:xfrm>
            <a:off x="320675" y="1188720"/>
            <a:ext cx="4971405"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i="1" dirty="0" smtClean="0">
                <a:solidFill>
                  <a:schemeClr val="tx1"/>
                </a:solidFill>
              </a:rPr>
              <a:t>The Table Stakes</a:t>
            </a:r>
            <a:endParaRPr lang="en-CA" b="1" i="1" dirty="0">
              <a:solidFill>
                <a:schemeClr val="tx1"/>
              </a:solidFill>
            </a:endParaRPr>
          </a:p>
        </p:txBody>
      </p:sp>
      <p:sp>
        <p:nvSpPr>
          <p:cNvPr id="107" name="Rounded Rectangle 106"/>
          <p:cNvSpPr/>
          <p:nvPr/>
        </p:nvSpPr>
        <p:spPr>
          <a:xfrm>
            <a:off x="5486400" y="1188720"/>
            <a:ext cx="3336925"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i="1" dirty="0" smtClean="0">
                <a:solidFill>
                  <a:schemeClr val="tx1"/>
                </a:solidFill>
              </a:rPr>
              <a:t>What Does This Mean?</a:t>
            </a:r>
            <a:endParaRPr lang="en-CA" b="1" i="1" dirty="0">
              <a:solidFill>
                <a:schemeClr val="tx1"/>
              </a:solidFill>
            </a:endParaRPr>
          </a:p>
        </p:txBody>
      </p:sp>
      <p:sp>
        <p:nvSpPr>
          <p:cNvPr id="10" name="Flowchart: Stored Data 21"/>
          <p:cNvSpPr>
            <a:spLocks noChangeArrowheads="1"/>
          </p:cNvSpPr>
          <p:nvPr>
            <p:custDataLst>
              <p:tags r:id="rId1"/>
            </p:custDataLst>
          </p:nvPr>
        </p:nvSpPr>
        <p:spPr bwMode="auto">
          <a:xfrm flipH="1">
            <a:off x="1828167" y="3108960"/>
            <a:ext cx="3474720" cy="502920"/>
          </a:xfrm>
          <a:prstGeom prst="rect">
            <a:avLst/>
          </a:prstGeom>
          <a:solidFill>
            <a:schemeClr val="bg2">
              <a:lumMod val="8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Tools for understanding behavior of logged-in members.</a:t>
            </a:r>
          </a:p>
        </p:txBody>
      </p:sp>
      <p:sp>
        <p:nvSpPr>
          <p:cNvPr id="11" name="Rectangle 10"/>
          <p:cNvSpPr>
            <a:spLocks noChangeArrowheads="1"/>
          </p:cNvSpPr>
          <p:nvPr>
            <p:custDataLst>
              <p:tags r:id="rId2"/>
            </p:custDataLst>
          </p:nvPr>
        </p:nvSpPr>
        <p:spPr bwMode="auto">
          <a:xfrm flipH="1">
            <a:off x="319407" y="3108960"/>
            <a:ext cx="1463040" cy="502920"/>
          </a:xfrm>
          <a:prstGeom prst="rect">
            <a:avLst/>
          </a:prstGeom>
          <a:solidFill>
            <a:schemeClr val="bg2">
              <a:lumMod val="8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Analytics suite</a:t>
            </a:r>
            <a:endParaRPr lang="en-US" sz="1400" dirty="0">
              <a:latin typeface="Arial" pitchFamily="34" charset="0"/>
              <a:cs typeface="Arial" pitchFamily="34" charset="0"/>
            </a:endParaRPr>
          </a:p>
        </p:txBody>
      </p:sp>
      <p:sp>
        <p:nvSpPr>
          <p:cNvPr id="12" name="Flowchart: Stored Data 21"/>
          <p:cNvSpPr>
            <a:spLocks noChangeArrowheads="1"/>
          </p:cNvSpPr>
          <p:nvPr>
            <p:custDataLst>
              <p:tags r:id="rId3"/>
            </p:custDataLst>
          </p:nvPr>
        </p:nvSpPr>
        <p:spPr bwMode="auto">
          <a:xfrm flipH="1">
            <a:off x="1828167" y="3657600"/>
            <a:ext cx="3474720" cy="502920"/>
          </a:xfrm>
          <a:prstGeom prst="rect">
            <a:avLst/>
          </a:prstGeom>
          <a:solidFill>
            <a:schemeClr val="bg2">
              <a:lumMod val="9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Associated content repositories for dynamic content presentation.</a:t>
            </a:r>
          </a:p>
        </p:txBody>
      </p:sp>
      <p:sp>
        <p:nvSpPr>
          <p:cNvPr id="13" name="Rectangle 12"/>
          <p:cNvSpPr>
            <a:spLocks noChangeArrowheads="1"/>
          </p:cNvSpPr>
          <p:nvPr>
            <p:custDataLst>
              <p:tags r:id="rId4"/>
            </p:custDataLst>
          </p:nvPr>
        </p:nvSpPr>
        <p:spPr bwMode="auto">
          <a:xfrm flipH="1">
            <a:off x="319407" y="3657600"/>
            <a:ext cx="1463040" cy="502920"/>
          </a:xfrm>
          <a:prstGeom prst="rect">
            <a:avLst/>
          </a:prstGeom>
          <a:solidFill>
            <a:schemeClr val="bg2">
              <a:lumMod val="9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Content repositories</a:t>
            </a:r>
            <a:endParaRPr lang="en-US" sz="1400" dirty="0">
              <a:latin typeface="Arial" pitchFamily="34" charset="0"/>
              <a:cs typeface="Arial" pitchFamily="34" charset="0"/>
            </a:endParaRPr>
          </a:p>
        </p:txBody>
      </p:sp>
      <p:sp>
        <p:nvSpPr>
          <p:cNvPr id="14" name="Flowchart: Stored Data 20"/>
          <p:cNvSpPr>
            <a:spLocks noChangeArrowheads="1"/>
          </p:cNvSpPr>
          <p:nvPr>
            <p:custDataLst>
              <p:tags r:id="rId5"/>
            </p:custDataLst>
          </p:nvPr>
        </p:nvSpPr>
        <p:spPr bwMode="auto">
          <a:xfrm flipH="1">
            <a:off x="1828167" y="2560320"/>
            <a:ext cx="3474720" cy="502920"/>
          </a:xfrm>
          <a:prstGeom prst="rect">
            <a:avLst/>
          </a:prstGeom>
          <a:solidFill>
            <a:schemeClr val="bg2">
              <a:lumMod val="9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Native ability to, at a minimum, send email through WEM.</a:t>
            </a:r>
          </a:p>
        </p:txBody>
      </p:sp>
      <p:sp>
        <p:nvSpPr>
          <p:cNvPr id="15" name="Rectangle 14"/>
          <p:cNvSpPr>
            <a:spLocks noChangeArrowheads="1"/>
          </p:cNvSpPr>
          <p:nvPr>
            <p:custDataLst>
              <p:tags r:id="rId6"/>
            </p:custDataLst>
          </p:nvPr>
        </p:nvSpPr>
        <p:spPr bwMode="auto">
          <a:xfrm flipH="1">
            <a:off x="319407" y="2560320"/>
            <a:ext cx="1463040" cy="502920"/>
          </a:xfrm>
          <a:prstGeom prst="rect">
            <a:avLst/>
          </a:prstGeom>
          <a:solidFill>
            <a:schemeClr val="bg2">
              <a:lumMod val="9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Marketing tools</a:t>
            </a:r>
            <a:endParaRPr lang="en-US" sz="1400" dirty="0">
              <a:latin typeface="Arial" pitchFamily="34" charset="0"/>
              <a:cs typeface="Arial" pitchFamily="34" charset="0"/>
            </a:endParaRPr>
          </a:p>
        </p:txBody>
      </p:sp>
      <p:sp>
        <p:nvSpPr>
          <p:cNvPr id="16" name="Flowchart: Stored Data 19"/>
          <p:cNvSpPr>
            <a:spLocks noChangeArrowheads="1"/>
          </p:cNvSpPr>
          <p:nvPr>
            <p:custDataLst>
              <p:tags r:id="rId7"/>
            </p:custDataLst>
          </p:nvPr>
        </p:nvSpPr>
        <p:spPr bwMode="auto">
          <a:xfrm flipH="1">
            <a:off x="1828167" y="2011362"/>
            <a:ext cx="3474720" cy="502920"/>
          </a:xfrm>
          <a:prstGeom prst="rect">
            <a:avLst/>
          </a:prstGeom>
          <a:solidFill>
            <a:schemeClr val="bg2">
              <a:lumMod val="85000"/>
            </a:schemeClr>
          </a:solidFill>
          <a:ln w="6350">
            <a:noFill/>
            <a:miter lim="800000"/>
            <a:headEnd/>
            <a:tailEnd/>
          </a:ln>
        </p:spPr>
        <p:txBody>
          <a:bodyPr anchor="ctr"/>
          <a:lstStyle/>
          <a:p>
            <a:pPr algn="l"/>
            <a:r>
              <a:rPr lang="en-US" sz="1200" dirty="0" smtClean="0">
                <a:latin typeface="Arial" pitchFamily="34" charset="0"/>
                <a:cs typeface="Arial" pitchFamily="34" charset="0"/>
              </a:rPr>
              <a:t>Includes editing and workflow control for website management.</a:t>
            </a:r>
          </a:p>
        </p:txBody>
      </p:sp>
      <p:sp>
        <p:nvSpPr>
          <p:cNvPr id="17" name="Rectangle 16"/>
          <p:cNvSpPr>
            <a:spLocks noChangeArrowheads="1"/>
          </p:cNvSpPr>
          <p:nvPr>
            <p:custDataLst>
              <p:tags r:id="rId8"/>
            </p:custDataLst>
          </p:nvPr>
        </p:nvSpPr>
        <p:spPr bwMode="auto">
          <a:xfrm flipH="1">
            <a:off x="319407" y="2011997"/>
            <a:ext cx="1463040" cy="502920"/>
          </a:xfrm>
          <a:prstGeom prst="rect">
            <a:avLst/>
          </a:prstGeom>
          <a:solidFill>
            <a:schemeClr val="bg2">
              <a:lumMod val="8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Full WCM module</a:t>
            </a:r>
            <a:endParaRPr lang="en-US" sz="1400" dirty="0">
              <a:latin typeface="Arial" pitchFamily="34" charset="0"/>
              <a:cs typeface="Arial" pitchFamily="34" charset="0"/>
            </a:endParaRPr>
          </a:p>
        </p:txBody>
      </p:sp>
      <p:sp>
        <p:nvSpPr>
          <p:cNvPr id="18" name="Flowchart: Stored Data 21"/>
          <p:cNvSpPr>
            <a:spLocks noChangeArrowheads="1"/>
          </p:cNvSpPr>
          <p:nvPr>
            <p:custDataLst>
              <p:tags r:id="rId9"/>
            </p:custDataLst>
          </p:nvPr>
        </p:nvSpPr>
        <p:spPr bwMode="auto">
          <a:xfrm flipH="1">
            <a:off x="1828800" y="4206240"/>
            <a:ext cx="3474720" cy="502920"/>
          </a:xfrm>
          <a:prstGeom prst="rect">
            <a:avLst/>
          </a:prstGeom>
          <a:solidFill>
            <a:schemeClr val="bg2">
              <a:lumMod val="8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Content presented based on the user’s profile and their use of the website.</a:t>
            </a:r>
          </a:p>
        </p:txBody>
      </p:sp>
      <p:sp>
        <p:nvSpPr>
          <p:cNvPr id="19" name="Rectangle 18"/>
          <p:cNvSpPr>
            <a:spLocks noChangeArrowheads="1"/>
          </p:cNvSpPr>
          <p:nvPr>
            <p:custDataLst>
              <p:tags r:id="rId10"/>
            </p:custDataLst>
          </p:nvPr>
        </p:nvSpPr>
        <p:spPr bwMode="auto">
          <a:xfrm flipH="1">
            <a:off x="320040" y="4206240"/>
            <a:ext cx="1463040" cy="502920"/>
          </a:xfrm>
          <a:prstGeom prst="rect">
            <a:avLst/>
          </a:prstGeom>
          <a:solidFill>
            <a:schemeClr val="bg2">
              <a:lumMod val="8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Dynamic content creation</a:t>
            </a:r>
            <a:endParaRPr lang="en-US" sz="1400" dirty="0">
              <a:latin typeface="Arial" pitchFamily="34" charset="0"/>
              <a:cs typeface="Arial" pitchFamily="34" charset="0"/>
            </a:endParaRPr>
          </a:p>
        </p:txBody>
      </p:sp>
      <p:sp>
        <p:nvSpPr>
          <p:cNvPr id="20" name="Flowchart: Stored Data 21"/>
          <p:cNvSpPr>
            <a:spLocks noChangeArrowheads="1"/>
          </p:cNvSpPr>
          <p:nvPr>
            <p:custDataLst>
              <p:tags r:id="rId11"/>
            </p:custDataLst>
          </p:nvPr>
        </p:nvSpPr>
        <p:spPr bwMode="auto">
          <a:xfrm flipH="1">
            <a:off x="1828800" y="4754880"/>
            <a:ext cx="3474720" cy="502920"/>
          </a:xfrm>
          <a:prstGeom prst="rect">
            <a:avLst/>
          </a:prstGeom>
          <a:solidFill>
            <a:schemeClr val="bg2">
              <a:lumMod val="9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Technical tools to ensure global branding.</a:t>
            </a:r>
          </a:p>
        </p:txBody>
      </p:sp>
      <p:sp>
        <p:nvSpPr>
          <p:cNvPr id="21" name="Rectangle 20"/>
          <p:cNvSpPr>
            <a:spLocks noChangeArrowheads="1"/>
          </p:cNvSpPr>
          <p:nvPr>
            <p:custDataLst>
              <p:tags r:id="rId12"/>
            </p:custDataLst>
          </p:nvPr>
        </p:nvSpPr>
        <p:spPr bwMode="auto">
          <a:xfrm flipH="1">
            <a:off x="320040" y="4754880"/>
            <a:ext cx="1463040" cy="502920"/>
          </a:xfrm>
          <a:prstGeom prst="rect">
            <a:avLst/>
          </a:prstGeom>
          <a:solidFill>
            <a:schemeClr val="bg2">
              <a:lumMod val="9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Template control</a:t>
            </a:r>
            <a:endParaRPr lang="en-US" sz="1400" dirty="0">
              <a:latin typeface="Arial" pitchFamily="34" charset="0"/>
              <a:cs typeface="Arial" pitchFamily="34" charset="0"/>
            </a:endParaRPr>
          </a:p>
        </p:txBody>
      </p:sp>
      <p:sp>
        <p:nvSpPr>
          <p:cNvPr id="24" name="Flowchart: Stored Data 19"/>
          <p:cNvSpPr>
            <a:spLocks noChangeArrowheads="1"/>
          </p:cNvSpPr>
          <p:nvPr>
            <p:custDataLst>
              <p:tags r:id="rId13"/>
            </p:custDataLst>
          </p:nvPr>
        </p:nvSpPr>
        <p:spPr bwMode="auto">
          <a:xfrm flipH="1">
            <a:off x="1828800" y="1600200"/>
            <a:ext cx="3474720" cy="365760"/>
          </a:xfrm>
          <a:prstGeom prst="rect">
            <a:avLst/>
          </a:prstGeom>
          <a:solidFill>
            <a:schemeClr val="accent1"/>
          </a:solidFill>
          <a:ln w="6350">
            <a:noFill/>
            <a:miter lim="800000"/>
            <a:headEnd/>
            <a:tailEnd/>
          </a:ln>
        </p:spPr>
        <p:txBody>
          <a:bodyPr anchor="ctr"/>
          <a:lstStyle/>
          <a:p>
            <a:r>
              <a:rPr lang="en-US" sz="1400" b="1" dirty="0" smtClean="0">
                <a:solidFill>
                  <a:schemeClr val="bg1"/>
                </a:solidFill>
                <a:latin typeface="Arial" pitchFamily="34" charset="0"/>
                <a:cs typeface="Arial" pitchFamily="34" charset="0"/>
              </a:rPr>
              <a:t>What it is:</a:t>
            </a:r>
          </a:p>
        </p:txBody>
      </p:sp>
      <p:sp>
        <p:nvSpPr>
          <p:cNvPr id="25" name="Rectangle 24"/>
          <p:cNvSpPr>
            <a:spLocks noChangeArrowheads="1"/>
          </p:cNvSpPr>
          <p:nvPr>
            <p:custDataLst>
              <p:tags r:id="rId14"/>
            </p:custDataLst>
          </p:nvPr>
        </p:nvSpPr>
        <p:spPr bwMode="auto">
          <a:xfrm flipH="1">
            <a:off x="320039" y="1600835"/>
            <a:ext cx="1508127" cy="365760"/>
          </a:xfrm>
          <a:prstGeom prst="rect">
            <a:avLst/>
          </a:prstGeom>
          <a:solidFill>
            <a:schemeClr val="accent1"/>
          </a:solidFill>
          <a:ln w="25400">
            <a:noFill/>
            <a:miter lim="800000"/>
            <a:headEnd/>
            <a:tailEnd/>
          </a:ln>
          <a:effectLst/>
        </p:spPr>
        <p:txBody>
          <a:bodyPr anchor="ctr"/>
          <a:lstStyle/>
          <a:p>
            <a:pPr>
              <a:defRPr/>
            </a:pPr>
            <a:r>
              <a:rPr lang="en-US" sz="1400" b="1" dirty="0" smtClean="0">
                <a:solidFill>
                  <a:schemeClr val="bg1"/>
                </a:solidFill>
                <a:latin typeface="Arial" pitchFamily="34" charset="0"/>
                <a:cs typeface="Arial" pitchFamily="34" charset="0"/>
              </a:rPr>
              <a:t>Feature</a:t>
            </a:r>
            <a:endParaRPr lang="en-US" sz="1400" b="1" dirty="0">
              <a:solidFill>
                <a:schemeClr val="bg1"/>
              </a:solidFill>
              <a:latin typeface="Arial" pitchFamily="34" charset="0"/>
              <a:cs typeface="Arial" pitchFamily="34" charset="0"/>
            </a:endParaRPr>
          </a:p>
        </p:txBody>
      </p:sp>
      <p:sp>
        <p:nvSpPr>
          <p:cNvPr id="26" name="Rounded Rectangle 25"/>
          <p:cNvSpPr/>
          <p:nvPr>
            <p:custDataLst>
              <p:tags r:id="rId15"/>
            </p:custDataLst>
          </p:nvPr>
        </p:nvSpPr>
        <p:spPr>
          <a:xfrm rot="10800000">
            <a:off x="5486400" y="4892039"/>
            <a:ext cx="333756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a:endParaRPr lang="en-CA" b="1" i="1" dirty="0">
              <a:solidFill>
                <a:schemeClr val="tx1"/>
              </a:solidFill>
            </a:endParaRPr>
          </a:p>
        </p:txBody>
      </p:sp>
      <p:pic>
        <p:nvPicPr>
          <p:cNvPr id="27" name="Picture 26" descr="sample_linkbar-itrgNEW.gif">
            <a:hlinkClick r:id="rId20"/>
          </p:cNvPr>
          <p:cNvPicPr>
            <a:picLocks noChangeAspect="1"/>
          </p:cNvPicPr>
          <p:nvPr/>
        </p:nvPicPr>
        <p:blipFill>
          <a:blip r:embed="rId21"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val="28969119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US" dirty="0" smtClean="0"/>
              <a:t>Advanced Features are the capabilities that allow for granular market differentiation</a:t>
            </a:r>
            <a:endParaRPr lang="en-US" dirty="0"/>
          </a:p>
        </p:txBody>
      </p:sp>
      <p:sp>
        <p:nvSpPr>
          <p:cNvPr id="43" name="Rectangle 42"/>
          <p:cNvSpPr/>
          <p:nvPr/>
        </p:nvSpPr>
        <p:spPr>
          <a:xfrm>
            <a:off x="323410" y="1654658"/>
            <a:ext cx="2602670" cy="1754326"/>
          </a:xfrm>
          <a:prstGeom prst="rect">
            <a:avLst/>
          </a:prstGeom>
        </p:spPr>
        <p:txBody>
          <a:bodyPr wrap="square">
            <a:spAutoFit/>
          </a:bodyPr>
          <a:lstStyle/>
          <a:p>
            <a:pPr algn="l"/>
            <a:r>
              <a:rPr lang="en-US" sz="1200" dirty="0" smtClean="0"/>
              <a:t>Info-Tech scored each vendor’s features offering as a summation of their individual scores across the listed advanced features. Vendors were given one point for each feature the product inherently provided. Some categories were scored on a more granular scale with vendors receiving half points.</a:t>
            </a:r>
          </a:p>
        </p:txBody>
      </p:sp>
      <p:grpSp>
        <p:nvGrpSpPr>
          <p:cNvPr id="27" name="Group 26"/>
          <p:cNvGrpSpPr/>
          <p:nvPr/>
        </p:nvGrpSpPr>
        <p:grpSpPr>
          <a:xfrm>
            <a:off x="3108960" y="2862613"/>
            <a:ext cx="5714367" cy="412750"/>
            <a:chOff x="3108960" y="2924810"/>
            <a:chExt cx="5714367" cy="412750"/>
          </a:xfrm>
        </p:grpSpPr>
        <p:sp>
          <p:nvSpPr>
            <p:cNvPr id="7" name="Flowchart: Stored Data 21"/>
            <p:cNvSpPr>
              <a:spLocks noChangeArrowheads="1"/>
            </p:cNvSpPr>
            <p:nvPr>
              <p:custDataLst>
                <p:tags r:id="rId23"/>
              </p:custDataLst>
            </p:nvPr>
          </p:nvSpPr>
          <p:spPr bwMode="auto">
            <a:xfrm flipH="1">
              <a:off x="4618353" y="2926080"/>
              <a:ext cx="4204974" cy="411480"/>
            </a:xfrm>
            <a:prstGeom prst="rect">
              <a:avLst/>
            </a:prstGeom>
            <a:solidFill>
              <a:schemeClr val="bg2">
                <a:lumMod val="8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Advanced reporting capabilities, including video analytics.</a:t>
              </a:r>
            </a:p>
          </p:txBody>
        </p:sp>
        <p:sp>
          <p:nvSpPr>
            <p:cNvPr id="8" name="Rectangle 7"/>
            <p:cNvSpPr>
              <a:spLocks noChangeArrowheads="1"/>
            </p:cNvSpPr>
            <p:nvPr>
              <p:custDataLst>
                <p:tags r:id="rId24"/>
              </p:custDataLst>
            </p:nvPr>
          </p:nvSpPr>
          <p:spPr bwMode="auto">
            <a:xfrm flipH="1">
              <a:off x="3108960" y="2924810"/>
              <a:ext cx="1463040" cy="411480"/>
            </a:xfrm>
            <a:prstGeom prst="rect">
              <a:avLst/>
            </a:prstGeom>
            <a:solidFill>
              <a:schemeClr val="bg2">
                <a:lumMod val="8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Site analytics</a:t>
              </a:r>
              <a:endParaRPr lang="en-US" sz="1400" dirty="0">
                <a:latin typeface="Arial" pitchFamily="34" charset="0"/>
                <a:cs typeface="Arial" pitchFamily="34" charset="0"/>
              </a:endParaRPr>
            </a:p>
          </p:txBody>
        </p:sp>
      </p:grpSp>
      <p:grpSp>
        <p:nvGrpSpPr>
          <p:cNvPr id="15" name="Group 14"/>
          <p:cNvGrpSpPr/>
          <p:nvPr/>
        </p:nvGrpSpPr>
        <p:grpSpPr>
          <a:xfrm>
            <a:off x="3108960" y="3306812"/>
            <a:ext cx="5714367" cy="412750"/>
            <a:chOff x="3108960" y="3382010"/>
            <a:chExt cx="5714367" cy="412750"/>
          </a:xfrm>
        </p:grpSpPr>
        <p:sp>
          <p:nvSpPr>
            <p:cNvPr id="9" name="Flowchart: Stored Data 21"/>
            <p:cNvSpPr>
              <a:spLocks noChangeArrowheads="1"/>
            </p:cNvSpPr>
            <p:nvPr>
              <p:custDataLst>
                <p:tags r:id="rId21"/>
              </p:custDataLst>
            </p:nvPr>
          </p:nvSpPr>
          <p:spPr bwMode="auto">
            <a:xfrm flipH="1">
              <a:off x="4618353" y="3383280"/>
              <a:ext cx="4204974" cy="411480"/>
            </a:xfrm>
            <a:prstGeom prst="rect">
              <a:avLst/>
            </a:prstGeom>
            <a:solidFill>
              <a:schemeClr val="bg2">
                <a:lumMod val="9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Search results are tailored based on customer persona. SEO best practices/advice are offered.</a:t>
              </a:r>
            </a:p>
          </p:txBody>
        </p:sp>
        <p:sp>
          <p:nvSpPr>
            <p:cNvPr id="10" name="Rectangle 9"/>
            <p:cNvSpPr>
              <a:spLocks noChangeArrowheads="1"/>
            </p:cNvSpPr>
            <p:nvPr>
              <p:custDataLst>
                <p:tags r:id="rId22"/>
              </p:custDataLst>
            </p:nvPr>
          </p:nvSpPr>
          <p:spPr bwMode="auto">
            <a:xfrm flipH="1">
              <a:off x="3108960" y="3382010"/>
              <a:ext cx="1463040" cy="411480"/>
            </a:xfrm>
            <a:prstGeom prst="rect">
              <a:avLst/>
            </a:prstGeom>
            <a:solidFill>
              <a:schemeClr val="bg2">
                <a:lumMod val="9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Advanced search</a:t>
              </a:r>
              <a:endParaRPr lang="en-US" sz="1400" dirty="0">
                <a:latin typeface="Arial" pitchFamily="34" charset="0"/>
                <a:cs typeface="Arial" pitchFamily="34" charset="0"/>
              </a:endParaRPr>
            </a:p>
          </p:txBody>
        </p:sp>
      </p:grpSp>
      <p:grpSp>
        <p:nvGrpSpPr>
          <p:cNvPr id="29" name="Group 28"/>
          <p:cNvGrpSpPr/>
          <p:nvPr/>
        </p:nvGrpSpPr>
        <p:grpSpPr>
          <a:xfrm>
            <a:off x="3108960" y="2418414"/>
            <a:ext cx="5714367" cy="412750"/>
            <a:chOff x="3108960" y="2467610"/>
            <a:chExt cx="5714367" cy="412750"/>
          </a:xfrm>
        </p:grpSpPr>
        <p:sp>
          <p:nvSpPr>
            <p:cNvPr id="11" name="Flowchart: Stored Data 20"/>
            <p:cNvSpPr>
              <a:spLocks noChangeArrowheads="1"/>
            </p:cNvSpPr>
            <p:nvPr>
              <p:custDataLst>
                <p:tags r:id="rId19"/>
              </p:custDataLst>
            </p:nvPr>
          </p:nvSpPr>
          <p:spPr bwMode="auto">
            <a:xfrm flipH="1">
              <a:off x="4609466" y="2468880"/>
              <a:ext cx="4213861" cy="411480"/>
            </a:xfrm>
            <a:prstGeom prst="rect">
              <a:avLst/>
            </a:prstGeom>
            <a:solidFill>
              <a:schemeClr val="bg2">
                <a:lumMod val="9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Ability to publish content to external social networks and monitor customer sentiment.</a:t>
              </a:r>
            </a:p>
          </p:txBody>
        </p:sp>
        <p:sp>
          <p:nvSpPr>
            <p:cNvPr id="12" name="Rectangle 11"/>
            <p:cNvSpPr>
              <a:spLocks noChangeArrowheads="1"/>
            </p:cNvSpPr>
            <p:nvPr>
              <p:custDataLst>
                <p:tags r:id="rId20"/>
              </p:custDataLst>
            </p:nvPr>
          </p:nvSpPr>
          <p:spPr bwMode="auto">
            <a:xfrm flipH="1">
              <a:off x="3108960" y="2467610"/>
              <a:ext cx="1463040" cy="411480"/>
            </a:xfrm>
            <a:prstGeom prst="rect">
              <a:avLst/>
            </a:prstGeom>
            <a:solidFill>
              <a:schemeClr val="bg2">
                <a:lumMod val="9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Social marketing</a:t>
              </a:r>
              <a:endParaRPr lang="en-US" sz="1400" dirty="0">
                <a:latin typeface="Arial" pitchFamily="34" charset="0"/>
                <a:cs typeface="Arial" pitchFamily="34" charset="0"/>
              </a:endParaRPr>
            </a:p>
          </p:txBody>
        </p:sp>
      </p:grpSp>
      <p:grpSp>
        <p:nvGrpSpPr>
          <p:cNvPr id="38" name="Group 37"/>
          <p:cNvGrpSpPr/>
          <p:nvPr/>
        </p:nvGrpSpPr>
        <p:grpSpPr>
          <a:xfrm>
            <a:off x="3108960" y="1974850"/>
            <a:ext cx="5714367" cy="412115"/>
            <a:chOff x="3108960" y="2010727"/>
            <a:chExt cx="5714367" cy="412115"/>
          </a:xfrm>
        </p:grpSpPr>
        <p:sp>
          <p:nvSpPr>
            <p:cNvPr id="13" name="Flowchart: Stored Data 19"/>
            <p:cNvSpPr>
              <a:spLocks noChangeArrowheads="1"/>
            </p:cNvSpPr>
            <p:nvPr>
              <p:custDataLst>
                <p:tags r:id="rId17"/>
              </p:custDataLst>
            </p:nvPr>
          </p:nvSpPr>
          <p:spPr bwMode="auto">
            <a:xfrm flipH="1">
              <a:off x="4609466" y="2011362"/>
              <a:ext cx="4213861" cy="411480"/>
            </a:xfrm>
            <a:prstGeom prst="rect">
              <a:avLst/>
            </a:prstGeom>
            <a:solidFill>
              <a:schemeClr val="bg2">
                <a:lumMod val="85000"/>
              </a:schemeClr>
            </a:solidFill>
            <a:ln w="6350">
              <a:noFill/>
              <a:miter lim="800000"/>
              <a:headEnd/>
              <a:tailEnd/>
            </a:ln>
          </p:spPr>
          <p:txBody>
            <a:bodyPr anchor="ctr"/>
            <a:lstStyle/>
            <a:p>
              <a:pPr algn="l"/>
              <a:r>
                <a:rPr lang="en-US" sz="1200" dirty="0" smtClean="0">
                  <a:latin typeface="Arial" pitchFamily="34" charset="0"/>
                  <a:cs typeface="Arial" pitchFamily="34" charset="0"/>
                </a:rPr>
                <a:t>Ability to pull in personalization information from social site logins (e.g. Facebook, Twitter).</a:t>
              </a:r>
            </a:p>
          </p:txBody>
        </p:sp>
        <p:sp>
          <p:nvSpPr>
            <p:cNvPr id="14" name="Rectangle 13"/>
            <p:cNvSpPr>
              <a:spLocks noChangeArrowheads="1"/>
            </p:cNvSpPr>
            <p:nvPr>
              <p:custDataLst>
                <p:tags r:id="rId18"/>
              </p:custDataLst>
            </p:nvPr>
          </p:nvSpPr>
          <p:spPr bwMode="auto">
            <a:xfrm flipH="1">
              <a:off x="3108960" y="2010727"/>
              <a:ext cx="1463040" cy="411480"/>
            </a:xfrm>
            <a:prstGeom prst="rect">
              <a:avLst/>
            </a:prstGeom>
            <a:solidFill>
              <a:schemeClr val="bg2">
                <a:lumMod val="8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Social media integration</a:t>
              </a:r>
              <a:endParaRPr lang="en-US" sz="1400" dirty="0">
                <a:latin typeface="Arial" pitchFamily="34" charset="0"/>
                <a:cs typeface="Arial" pitchFamily="34" charset="0"/>
              </a:endParaRPr>
            </a:p>
          </p:txBody>
        </p:sp>
      </p:grpSp>
      <p:grpSp>
        <p:nvGrpSpPr>
          <p:cNvPr id="6" name="Group 5"/>
          <p:cNvGrpSpPr/>
          <p:nvPr/>
        </p:nvGrpSpPr>
        <p:grpSpPr>
          <a:xfrm>
            <a:off x="3109593" y="3751011"/>
            <a:ext cx="5714367" cy="411480"/>
            <a:chOff x="3109593" y="3840480"/>
            <a:chExt cx="5714367" cy="411480"/>
          </a:xfrm>
        </p:grpSpPr>
        <p:sp>
          <p:nvSpPr>
            <p:cNvPr id="16" name="Flowchart: Stored Data 21"/>
            <p:cNvSpPr>
              <a:spLocks noChangeArrowheads="1"/>
            </p:cNvSpPr>
            <p:nvPr>
              <p:custDataLst>
                <p:tags r:id="rId15"/>
              </p:custDataLst>
            </p:nvPr>
          </p:nvSpPr>
          <p:spPr bwMode="auto">
            <a:xfrm flipH="1">
              <a:off x="4618353" y="3840480"/>
              <a:ext cx="4205607" cy="411480"/>
            </a:xfrm>
            <a:prstGeom prst="rect">
              <a:avLst/>
            </a:prstGeom>
            <a:solidFill>
              <a:schemeClr val="bg2">
                <a:lumMod val="8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The support of global brand delivery across websites, social sites, print, email, etc.</a:t>
              </a:r>
            </a:p>
          </p:txBody>
        </p:sp>
        <p:sp>
          <p:nvSpPr>
            <p:cNvPr id="17" name="Rectangle 16"/>
            <p:cNvSpPr>
              <a:spLocks noChangeArrowheads="1"/>
            </p:cNvSpPr>
            <p:nvPr>
              <p:custDataLst>
                <p:tags r:id="rId16"/>
              </p:custDataLst>
            </p:nvPr>
          </p:nvSpPr>
          <p:spPr bwMode="auto">
            <a:xfrm flipH="1">
              <a:off x="3109593" y="3840480"/>
              <a:ext cx="1463040" cy="411480"/>
            </a:xfrm>
            <a:prstGeom prst="rect">
              <a:avLst/>
            </a:prstGeom>
            <a:solidFill>
              <a:schemeClr val="bg2">
                <a:lumMod val="8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Multi-channel support</a:t>
              </a:r>
              <a:endParaRPr lang="en-US" sz="1400" dirty="0">
                <a:latin typeface="Arial" pitchFamily="34" charset="0"/>
                <a:cs typeface="Arial" pitchFamily="34" charset="0"/>
              </a:endParaRPr>
            </a:p>
          </p:txBody>
        </p:sp>
      </p:grpSp>
      <p:grpSp>
        <p:nvGrpSpPr>
          <p:cNvPr id="5" name="Group 4"/>
          <p:cNvGrpSpPr/>
          <p:nvPr/>
        </p:nvGrpSpPr>
        <p:grpSpPr>
          <a:xfrm>
            <a:off x="3102003" y="4193940"/>
            <a:ext cx="5721321" cy="419164"/>
            <a:chOff x="3841777" y="4297680"/>
            <a:chExt cx="5721321" cy="419164"/>
          </a:xfrm>
        </p:grpSpPr>
        <p:sp>
          <p:nvSpPr>
            <p:cNvPr id="18" name="Flowchart: Stored Data 21"/>
            <p:cNvSpPr>
              <a:spLocks noChangeArrowheads="1"/>
            </p:cNvSpPr>
            <p:nvPr>
              <p:custDataLst>
                <p:tags r:id="rId13"/>
              </p:custDataLst>
            </p:nvPr>
          </p:nvSpPr>
          <p:spPr bwMode="auto">
            <a:xfrm flipH="1">
              <a:off x="5349239" y="4297680"/>
              <a:ext cx="4213859" cy="411480"/>
            </a:xfrm>
            <a:prstGeom prst="rect">
              <a:avLst/>
            </a:prstGeom>
            <a:solidFill>
              <a:schemeClr val="bg2">
                <a:lumMod val="9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Ability to tailor and target content delivery based on IP capture, geo-location, login, user activity.</a:t>
              </a:r>
            </a:p>
          </p:txBody>
        </p:sp>
        <p:sp>
          <p:nvSpPr>
            <p:cNvPr id="19" name="Rectangle 18"/>
            <p:cNvSpPr>
              <a:spLocks noChangeArrowheads="1"/>
            </p:cNvSpPr>
            <p:nvPr>
              <p:custDataLst>
                <p:tags r:id="rId14"/>
              </p:custDataLst>
            </p:nvPr>
          </p:nvSpPr>
          <p:spPr bwMode="auto">
            <a:xfrm flipH="1">
              <a:off x="3841777" y="4305364"/>
              <a:ext cx="1463040" cy="411480"/>
            </a:xfrm>
            <a:prstGeom prst="rect">
              <a:avLst/>
            </a:prstGeom>
            <a:solidFill>
              <a:schemeClr val="bg2">
                <a:lumMod val="9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Content tailoring</a:t>
              </a:r>
              <a:endParaRPr lang="en-US" sz="1400" dirty="0">
                <a:latin typeface="Arial" pitchFamily="34" charset="0"/>
                <a:cs typeface="Arial" pitchFamily="34" charset="0"/>
              </a:endParaRPr>
            </a:p>
          </p:txBody>
        </p:sp>
      </p:grpSp>
      <p:grpSp>
        <p:nvGrpSpPr>
          <p:cNvPr id="4" name="Group 3"/>
          <p:cNvGrpSpPr/>
          <p:nvPr/>
        </p:nvGrpSpPr>
        <p:grpSpPr>
          <a:xfrm>
            <a:off x="3102003" y="4644553"/>
            <a:ext cx="5721322" cy="411480"/>
            <a:chOff x="3844616" y="4754880"/>
            <a:chExt cx="5721322" cy="411480"/>
          </a:xfrm>
          <a:solidFill>
            <a:schemeClr val="bg1">
              <a:lumMod val="95000"/>
            </a:schemeClr>
          </a:solidFill>
        </p:grpSpPr>
        <p:sp>
          <p:nvSpPr>
            <p:cNvPr id="20" name="Flowchart: Stored Data 21"/>
            <p:cNvSpPr>
              <a:spLocks noChangeArrowheads="1"/>
            </p:cNvSpPr>
            <p:nvPr>
              <p:custDataLst>
                <p:tags r:id="rId11"/>
              </p:custDataLst>
            </p:nvPr>
          </p:nvSpPr>
          <p:spPr bwMode="auto">
            <a:xfrm flipH="1">
              <a:off x="5349240" y="4754880"/>
              <a:ext cx="4216698" cy="411480"/>
            </a:xfrm>
            <a:prstGeom prst="rect">
              <a:avLst/>
            </a:prstGeom>
            <a:grpFill/>
            <a:ln w="6350">
              <a:noFill/>
              <a:miter lim="800000"/>
              <a:headEnd/>
              <a:tailEnd/>
            </a:ln>
            <a:effectLst/>
          </p:spPr>
          <p:txBody>
            <a:bodyPr anchor="ctr"/>
            <a:lstStyle/>
            <a:p>
              <a:pPr algn="l"/>
              <a:r>
                <a:rPr lang="en-US" sz="1200" dirty="0" smtClean="0">
                  <a:latin typeface="Arial" pitchFamily="34" charset="0"/>
                  <a:cs typeface="Arial" pitchFamily="34" charset="0"/>
                </a:rPr>
                <a:t>Multi-site brand ownership and the ability to easily import static third-party developer pages.</a:t>
              </a:r>
            </a:p>
          </p:txBody>
        </p:sp>
        <p:sp>
          <p:nvSpPr>
            <p:cNvPr id="21" name="Rectangle 20"/>
            <p:cNvSpPr>
              <a:spLocks noChangeArrowheads="1"/>
            </p:cNvSpPr>
            <p:nvPr>
              <p:custDataLst>
                <p:tags r:id="rId12"/>
              </p:custDataLst>
            </p:nvPr>
          </p:nvSpPr>
          <p:spPr bwMode="auto">
            <a:xfrm flipH="1">
              <a:off x="3844616" y="4754880"/>
              <a:ext cx="1463040" cy="411480"/>
            </a:xfrm>
            <a:prstGeom prst="rect">
              <a:avLst/>
            </a:prstGeom>
            <a:grpFill/>
            <a:ln w="25400">
              <a:noFill/>
              <a:miter lim="800000"/>
              <a:headEnd/>
              <a:tailEnd/>
            </a:ln>
            <a:effectLst/>
          </p:spPr>
          <p:txBody>
            <a:bodyPr anchor="ctr"/>
            <a:lstStyle/>
            <a:p>
              <a:pPr algn="r">
                <a:defRPr/>
              </a:pPr>
              <a:r>
                <a:rPr lang="en-US" sz="1400" dirty="0" smtClean="0">
                  <a:latin typeface="Arial" pitchFamily="34" charset="0"/>
                  <a:cs typeface="Arial" pitchFamily="34" charset="0"/>
                </a:rPr>
                <a:t>Campaign administration</a:t>
              </a:r>
              <a:endParaRPr lang="en-US" sz="1400" dirty="0">
                <a:latin typeface="Arial" pitchFamily="34" charset="0"/>
                <a:cs typeface="Arial" pitchFamily="34" charset="0"/>
              </a:endParaRPr>
            </a:p>
          </p:txBody>
        </p:sp>
      </p:grpSp>
      <p:grpSp>
        <p:nvGrpSpPr>
          <p:cNvPr id="3" name="Group 2"/>
          <p:cNvGrpSpPr/>
          <p:nvPr/>
        </p:nvGrpSpPr>
        <p:grpSpPr>
          <a:xfrm>
            <a:off x="3102003" y="5981021"/>
            <a:ext cx="5721320" cy="419779"/>
            <a:chOff x="3859246" y="5212080"/>
            <a:chExt cx="5721320" cy="419779"/>
          </a:xfrm>
          <a:solidFill>
            <a:schemeClr val="bg1">
              <a:lumMod val="85000"/>
            </a:schemeClr>
          </a:solidFill>
        </p:grpSpPr>
        <p:sp>
          <p:nvSpPr>
            <p:cNvPr id="22" name="Flowchart: Stored Data 21"/>
            <p:cNvSpPr>
              <a:spLocks noChangeArrowheads="1"/>
            </p:cNvSpPr>
            <p:nvPr>
              <p:custDataLst>
                <p:tags r:id="rId9"/>
              </p:custDataLst>
            </p:nvPr>
          </p:nvSpPr>
          <p:spPr bwMode="auto">
            <a:xfrm flipH="1">
              <a:off x="5363869" y="5220379"/>
              <a:ext cx="4216697" cy="411480"/>
            </a:xfrm>
            <a:prstGeom prst="rect">
              <a:avLst/>
            </a:prstGeom>
            <a:grpFill/>
            <a:ln w="6350">
              <a:noFill/>
              <a:miter lim="800000"/>
              <a:headEnd/>
              <a:tailEnd/>
            </a:ln>
            <a:effectLst/>
          </p:spPr>
          <p:txBody>
            <a:bodyPr anchor="ctr"/>
            <a:lstStyle/>
            <a:p>
              <a:pPr algn="l"/>
              <a:r>
                <a:rPr lang="en-US" sz="1200" dirty="0" smtClean="0">
                  <a:latin typeface="Arial" pitchFamily="34" charset="0"/>
                  <a:cs typeface="Arial" pitchFamily="34" charset="0"/>
                </a:rPr>
                <a:t>Able to use different platforms (e.g. Java, .NET).</a:t>
              </a:r>
            </a:p>
          </p:txBody>
        </p:sp>
        <p:sp>
          <p:nvSpPr>
            <p:cNvPr id="23" name="Rectangle 22"/>
            <p:cNvSpPr>
              <a:spLocks noChangeArrowheads="1"/>
            </p:cNvSpPr>
            <p:nvPr>
              <p:custDataLst>
                <p:tags r:id="rId10"/>
              </p:custDataLst>
            </p:nvPr>
          </p:nvSpPr>
          <p:spPr bwMode="auto">
            <a:xfrm flipH="1">
              <a:off x="3859246" y="5212080"/>
              <a:ext cx="1463040" cy="411480"/>
            </a:xfrm>
            <a:prstGeom prst="rect">
              <a:avLst/>
            </a:prstGeom>
            <a:grpFill/>
            <a:ln w="25400">
              <a:noFill/>
              <a:miter lim="800000"/>
              <a:headEnd/>
              <a:tailEnd/>
            </a:ln>
            <a:effectLst/>
          </p:spPr>
          <p:txBody>
            <a:bodyPr anchor="ctr"/>
            <a:lstStyle/>
            <a:p>
              <a:pPr algn="r">
                <a:defRPr/>
              </a:pPr>
              <a:r>
                <a:rPr lang="en-US" sz="1400" dirty="0" smtClean="0">
                  <a:latin typeface="Arial" pitchFamily="34" charset="0"/>
                  <a:cs typeface="Arial" pitchFamily="34" charset="0"/>
                </a:rPr>
                <a:t>Cross platform integration</a:t>
              </a:r>
              <a:endParaRPr lang="en-US" sz="1400" dirty="0">
                <a:latin typeface="Arial" pitchFamily="34" charset="0"/>
                <a:cs typeface="Arial" pitchFamily="34" charset="0"/>
              </a:endParaRPr>
            </a:p>
          </p:txBody>
        </p:sp>
      </p:grpSp>
      <p:grpSp>
        <p:nvGrpSpPr>
          <p:cNvPr id="2" name="Group 1"/>
          <p:cNvGrpSpPr/>
          <p:nvPr/>
        </p:nvGrpSpPr>
        <p:grpSpPr>
          <a:xfrm>
            <a:off x="3109593" y="5087482"/>
            <a:ext cx="5713732" cy="411480"/>
            <a:chOff x="3840480" y="5669280"/>
            <a:chExt cx="5713732" cy="411480"/>
          </a:xfrm>
        </p:grpSpPr>
        <p:sp>
          <p:nvSpPr>
            <p:cNvPr id="25" name="Flowchart: Stored Data 21"/>
            <p:cNvSpPr>
              <a:spLocks noChangeArrowheads="1"/>
            </p:cNvSpPr>
            <p:nvPr>
              <p:custDataLst>
                <p:tags r:id="rId7"/>
              </p:custDataLst>
            </p:nvPr>
          </p:nvSpPr>
          <p:spPr bwMode="auto">
            <a:xfrm flipH="1">
              <a:off x="5349240" y="5669280"/>
              <a:ext cx="4204972" cy="411480"/>
            </a:xfrm>
            <a:prstGeom prst="rect">
              <a:avLst/>
            </a:prstGeom>
            <a:solidFill>
              <a:schemeClr val="bg2">
                <a:lumMod val="8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Custom delivery of content over mobile devices and the ability to create apps.</a:t>
              </a:r>
            </a:p>
          </p:txBody>
        </p:sp>
        <p:sp>
          <p:nvSpPr>
            <p:cNvPr id="26" name="Rectangle 25"/>
            <p:cNvSpPr>
              <a:spLocks noChangeArrowheads="1"/>
            </p:cNvSpPr>
            <p:nvPr>
              <p:custDataLst>
                <p:tags r:id="rId8"/>
              </p:custDataLst>
            </p:nvPr>
          </p:nvSpPr>
          <p:spPr bwMode="auto">
            <a:xfrm flipH="1">
              <a:off x="3840480" y="5669280"/>
              <a:ext cx="1463040" cy="411480"/>
            </a:xfrm>
            <a:prstGeom prst="rect">
              <a:avLst/>
            </a:prstGeom>
            <a:solidFill>
              <a:schemeClr val="bg2">
                <a:lumMod val="85000"/>
              </a:schemeClr>
            </a:solidFill>
            <a:ln w="25400">
              <a:noFill/>
              <a:miter lim="800000"/>
              <a:headEnd/>
              <a:tailEnd/>
            </a:ln>
            <a:effectLst/>
          </p:spPr>
          <p:txBody>
            <a:bodyPr anchor="ctr"/>
            <a:lstStyle/>
            <a:p>
              <a:pPr algn="r">
                <a:defRPr/>
              </a:pPr>
              <a:r>
                <a:rPr lang="fr-FR" sz="1400" dirty="0">
                  <a:latin typeface="Arial" pitchFamily="34" charset="0"/>
                  <a:cs typeface="Arial" pitchFamily="34" charset="0"/>
                </a:rPr>
                <a:t>Content on mobile </a:t>
              </a:r>
              <a:r>
                <a:rPr lang="en-US" sz="1400" dirty="0" smtClean="0">
                  <a:latin typeface="Arial" pitchFamily="34" charset="0"/>
                  <a:cs typeface="Arial" pitchFamily="34" charset="0"/>
                </a:rPr>
                <a:t>device</a:t>
              </a:r>
              <a:r>
                <a:rPr lang="fr-FR" sz="1400" dirty="0" smtClean="0">
                  <a:latin typeface="Arial" pitchFamily="34" charset="0"/>
                  <a:cs typeface="Arial" pitchFamily="34" charset="0"/>
                </a:rPr>
                <a:t> </a:t>
              </a:r>
              <a:endParaRPr lang="en-US" sz="1400" dirty="0">
                <a:latin typeface="Arial" pitchFamily="34" charset="0"/>
                <a:cs typeface="Arial" pitchFamily="34" charset="0"/>
              </a:endParaRPr>
            </a:p>
          </p:txBody>
        </p:sp>
      </p:grpSp>
      <p:sp>
        <p:nvSpPr>
          <p:cNvPr id="30" name="Flowchart: Stored Data 19"/>
          <p:cNvSpPr>
            <a:spLocks noChangeArrowheads="1"/>
          </p:cNvSpPr>
          <p:nvPr>
            <p:custDataLst>
              <p:tags r:id="rId1"/>
            </p:custDataLst>
          </p:nvPr>
        </p:nvSpPr>
        <p:spPr bwMode="auto">
          <a:xfrm flipH="1">
            <a:off x="4618353" y="1600200"/>
            <a:ext cx="4205607" cy="365760"/>
          </a:xfrm>
          <a:prstGeom prst="rect">
            <a:avLst/>
          </a:prstGeom>
          <a:solidFill>
            <a:schemeClr val="accent1"/>
          </a:solidFill>
          <a:ln w="6350">
            <a:noFill/>
            <a:miter lim="800000"/>
            <a:headEnd/>
            <a:tailEnd/>
          </a:ln>
        </p:spPr>
        <p:txBody>
          <a:bodyPr anchor="ctr"/>
          <a:lstStyle/>
          <a:p>
            <a:r>
              <a:rPr lang="en-US" sz="1400" b="1" dirty="0" smtClean="0">
                <a:solidFill>
                  <a:schemeClr val="bg1"/>
                </a:solidFill>
                <a:latin typeface="Arial" pitchFamily="34" charset="0"/>
                <a:cs typeface="Arial" pitchFamily="34" charset="0"/>
              </a:rPr>
              <a:t>What we looked for:</a:t>
            </a:r>
          </a:p>
        </p:txBody>
      </p:sp>
      <p:sp>
        <p:nvSpPr>
          <p:cNvPr id="31" name="Rectangle 30"/>
          <p:cNvSpPr>
            <a:spLocks noChangeArrowheads="1"/>
          </p:cNvSpPr>
          <p:nvPr>
            <p:custDataLst>
              <p:tags r:id="rId2"/>
            </p:custDataLst>
          </p:nvPr>
        </p:nvSpPr>
        <p:spPr bwMode="auto">
          <a:xfrm flipH="1">
            <a:off x="3108959" y="1590633"/>
            <a:ext cx="1456083" cy="365760"/>
          </a:xfrm>
          <a:prstGeom prst="rect">
            <a:avLst/>
          </a:prstGeom>
          <a:solidFill>
            <a:schemeClr val="accent1"/>
          </a:solidFill>
          <a:ln w="25400">
            <a:noFill/>
            <a:miter lim="800000"/>
            <a:headEnd/>
            <a:tailEnd/>
          </a:ln>
          <a:effectLst/>
        </p:spPr>
        <p:txBody>
          <a:bodyPr anchor="ctr"/>
          <a:lstStyle/>
          <a:p>
            <a:pPr>
              <a:defRPr/>
            </a:pPr>
            <a:r>
              <a:rPr lang="en-US" sz="1400" b="1" dirty="0" smtClean="0">
                <a:solidFill>
                  <a:schemeClr val="bg1"/>
                </a:solidFill>
                <a:latin typeface="Arial" pitchFamily="34" charset="0"/>
                <a:cs typeface="Arial" pitchFamily="34" charset="0"/>
              </a:rPr>
              <a:t>Feature</a:t>
            </a:r>
            <a:endParaRPr lang="en-US" sz="1400" b="1" dirty="0">
              <a:solidFill>
                <a:schemeClr val="bg1"/>
              </a:solidFill>
              <a:latin typeface="Arial" pitchFamily="34" charset="0"/>
              <a:cs typeface="Arial" pitchFamily="34" charset="0"/>
            </a:endParaRPr>
          </a:p>
        </p:txBody>
      </p:sp>
      <p:sp>
        <p:nvSpPr>
          <p:cNvPr id="32" name="Rounded Rectangle 31"/>
          <p:cNvSpPr/>
          <p:nvPr>
            <p:custDataLst>
              <p:tags r:id="rId3"/>
            </p:custDataLst>
          </p:nvPr>
        </p:nvSpPr>
        <p:spPr>
          <a:xfrm rot="10800000">
            <a:off x="259079" y="6035040"/>
            <a:ext cx="242316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a:endParaRPr lang="en-CA" b="1" i="1" dirty="0">
              <a:solidFill>
                <a:schemeClr val="tx1"/>
              </a:solidFill>
            </a:endParaRPr>
          </a:p>
        </p:txBody>
      </p:sp>
      <p:sp>
        <p:nvSpPr>
          <p:cNvPr id="28" name="Rounded Rectangle 27"/>
          <p:cNvSpPr/>
          <p:nvPr/>
        </p:nvSpPr>
        <p:spPr>
          <a:xfrm>
            <a:off x="3109594" y="1182688"/>
            <a:ext cx="5713732"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i="1" dirty="0" smtClean="0">
                <a:solidFill>
                  <a:schemeClr val="tx1"/>
                </a:solidFill>
              </a:rPr>
              <a:t>Advanced Features</a:t>
            </a:r>
            <a:endParaRPr lang="en-CA" b="1" i="1" dirty="0">
              <a:solidFill>
                <a:schemeClr val="tx1"/>
              </a:solidFill>
            </a:endParaRPr>
          </a:p>
        </p:txBody>
      </p:sp>
      <p:sp>
        <p:nvSpPr>
          <p:cNvPr id="33" name="Rounded Rectangle 32"/>
          <p:cNvSpPr/>
          <p:nvPr/>
        </p:nvSpPr>
        <p:spPr>
          <a:xfrm>
            <a:off x="323411" y="1182687"/>
            <a:ext cx="2602669"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i="1" dirty="0" smtClean="0">
                <a:solidFill>
                  <a:schemeClr val="tx1"/>
                </a:solidFill>
              </a:rPr>
              <a:t>Scoring Methodology</a:t>
            </a:r>
            <a:endParaRPr lang="en-CA" b="1" i="1" dirty="0">
              <a:solidFill>
                <a:schemeClr val="tx1"/>
              </a:solidFill>
            </a:endParaRPr>
          </a:p>
        </p:txBody>
      </p:sp>
      <p:sp>
        <p:nvSpPr>
          <p:cNvPr id="35" name="TextBox 34"/>
          <p:cNvSpPr txBox="1"/>
          <p:nvPr>
            <p:custDataLst>
              <p:tags r:id="rId4"/>
            </p:custDataLst>
          </p:nvPr>
        </p:nvSpPr>
        <p:spPr>
          <a:xfrm>
            <a:off x="323410" y="5371759"/>
            <a:ext cx="2419790" cy="707886"/>
          </a:xfrm>
          <a:prstGeom prst="rect">
            <a:avLst/>
          </a:prstGeom>
          <a:noFill/>
        </p:spPr>
        <p:txBody>
          <a:bodyPr wrap="square" rtlCol="0">
            <a:spAutoFit/>
          </a:bodyPr>
          <a:lstStyle/>
          <a:p>
            <a:pPr lvl="0" algn="l"/>
            <a:r>
              <a:rPr lang="en-US" sz="1000" dirty="0" smtClean="0">
                <a:latin typeface="+mn-lt"/>
              </a:rPr>
              <a:t>For an explanation of how Advanced Features are determined, see </a:t>
            </a:r>
            <a:r>
              <a:rPr lang="en-US" sz="1000" dirty="0" smtClean="0">
                <a:hlinkClick r:id="" action="ppaction://noaction"/>
              </a:rPr>
              <a:t>Information Presentation – Feature Ranks (Stop Lights)</a:t>
            </a:r>
            <a:r>
              <a:rPr lang="en-US" sz="1000" dirty="0" smtClean="0"/>
              <a:t> in the Appendix</a:t>
            </a:r>
            <a:r>
              <a:rPr lang="en-US" sz="1000" dirty="0" smtClean="0">
                <a:latin typeface="+mn-lt"/>
              </a:rPr>
              <a:t>.</a:t>
            </a:r>
          </a:p>
        </p:txBody>
      </p:sp>
      <p:grpSp>
        <p:nvGrpSpPr>
          <p:cNvPr id="34" name="Group 33"/>
          <p:cNvGrpSpPr/>
          <p:nvPr/>
        </p:nvGrpSpPr>
        <p:grpSpPr>
          <a:xfrm>
            <a:off x="3108960" y="5530411"/>
            <a:ext cx="5721321" cy="419164"/>
            <a:chOff x="3841777" y="4297680"/>
            <a:chExt cx="5721321" cy="419164"/>
          </a:xfrm>
        </p:grpSpPr>
        <p:sp>
          <p:nvSpPr>
            <p:cNvPr id="36" name="Flowchart: Stored Data 21"/>
            <p:cNvSpPr>
              <a:spLocks noChangeArrowheads="1"/>
            </p:cNvSpPr>
            <p:nvPr>
              <p:custDataLst>
                <p:tags r:id="rId5"/>
              </p:custDataLst>
            </p:nvPr>
          </p:nvSpPr>
          <p:spPr bwMode="auto">
            <a:xfrm flipH="1">
              <a:off x="5349239" y="4297680"/>
              <a:ext cx="4213859" cy="411480"/>
            </a:xfrm>
            <a:prstGeom prst="rect">
              <a:avLst/>
            </a:prstGeom>
            <a:solidFill>
              <a:schemeClr val="bg2">
                <a:lumMod val="9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Content presentation based on real-time analytics or user segmentation. </a:t>
              </a:r>
            </a:p>
          </p:txBody>
        </p:sp>
        <p:sp>
          <p:nvSpPr>
            <p:cNvPr id="37" name="Rectangle 36"/>
            <p:cNvSpPr>
              <a:spLocks noChangeArrowheads="1"/>
            </p:cNvSpPr>
            <p:nvPr>
              <p:custDataLst>
                <p:tags r:id="rId6"/>
              </p:custDataLst>
            </p:nvPr>
          </p:nvSpPr>
          <p:spPr bwMode="auto">
            <a:xfrm flipH="1">
              <a:off x="3841777" y="4305364"/>
              <a:ext cx="1463040" cy="411480"/>
            </a:xfrm>
            <a:prstGeom prst="rect">
              <a:avLst/>
            </a:prstGeom>
            <a:solidFill>
              <a:schemeClr val="bg2">
                <a:lumMod val="9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Predictive presentation</a:t>
              </a:r>
              <a:endParaRPr lang="en-US" sz="1400" dirty="0">
                <a:latin typeface="Arial" pitchFamily="34" charset="0"/>
                <a:cs typeface="Arial" pitchFamily="34" charset="0"/>
              </a:endParaRPr>
            </a:p>
          </p:txBody>
        </p:sp>
      </p:grpSp>
      <p:pic>
        <p:nvPicPr>
          <p:cNvPr id="40" name="Picture 39" descr="sample_linkbar-itrgNEW.gif">
            <a:hlinkClick r:id="rId27"/>
          </p:cNvPr>
          <p:cNvPicPr>
            <a:picLocks noChangeAspect="1"/>
          </p:cNvPicPr>
          <p:nvPr/>
        </p:nvPicPr>
        <p:blipFill>
          <a:blip r:embed="rId28" cstate="print"/>
          <a:stretch>
            <a:fillRect/>
          </a:stretch>
        </p:blipFill>
        <p:spPr>
          <a:xfrm>
            <a:off x="0" y="6419850"/>
            <a:ext cx="9144000" cy="43815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70178" name="think-cell Slide" r:id="rId11" imgW="360" imgH="360" progId="TCLayout.ActiveDocument.1">
                  <p:embed/>
                </p:oleObj>
              </mc:Choice>
              <mc:Fallback>
                <p:oleObj name="think-cell Slide" r:id="rId11" imgW="360" imgH="360" progId="TCLayout.ActiveDocument.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Placeholder 5"/>
          <p:cNvSpPr txBox="1">
            <a:spLocks/>
          </p:cNvSpPr>
          <p:nvPr>
            <p:custDataLst>
              <p:tags r:id="rId3"/>
            </p:custDataLst>
          </p:nvPr>
        </p:nvSpPr>
        <p:spPr bwMode="auto">
          <a:xfrm>
            <a:off x="257176" y="1196752"/>
            <a:ext cx="8620124" cy="657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eaLnBrk="0" hangingPunct="0">
              <a:spcBef>
                <a:spcPct val="20000"/>
              </a:spcBef>
              <a:buClr>
                <a:srgbClr val="333333"/>
              </a:buClr>
              <a:buSzPct val="120000"/>
              <a:buFont typeface="Arial" pitchFamily="34" charset="0"/>
              <a:buNone/>
              <a:defRPr/>
            </a:pPr>
            <a:r>
              <a:rPr lang="en-US" b="1" dirty="0" smtClean="0">
                <a:solidFill>
                  <a:srgbClr val="333333"/>
                </a:solidFill>
                <a:latin typeface="Arial"/>
              </a:rPr>
              <a:t>The Info-Tech </a:t>
            </a:r>
            <a:r>
              <a:rPr lang="en-US" b="1" i="1" u="sng" dirty="0" smtClean="0">
                <a:solidFill>
                  <a:srgbClr val="0070C0"/>
                </a:solidFill>
                <a:latin typeface="Arial"/>
                <a:hlinkClick r:id="rId13"/>
              </a:rPr>
              <a:t>Web Experience Management Vendor Shortlist Tool</a:t>
            </a:r>
            <a:r>
              <a:rPr lang="en-US" b="1" i="1" dirty="0" smtClean="0">
                <a:solidFill>
                  <a:srgbClr val="333333"/>
                </a:solidFill>
                <a:latin typeface="Arial"/>
              </a:rPr>
              <a:t> </a:t>
            </a:r>
            <a:r>
              <a:rPr lang="en-US" b="1" dirty="0" smtClean="0">
                <a:solidFill>
                  <a:srgbClr val="333333"/>
                </a:solidFill>
                <a:latin typeface="Arial"/>
              </a:rPr>
              <a:t>is designed to generate a customized shortlist of vendors based on </a:t>
            </a:r>
            <a:r>
              <a:rPr lang="en-US" b="1" i="1" dirty="0" smtClean="0">
                <a:solidFill>
                  <a:srgbClr val="333333"/>
                </a:solidFill>
                <a:latin typeface="Arial"/>
              </a:rPr>
              <a:t>your </a:t>
            </a:r>
            <a:r>
              <a:rPr lang="en-US" b="1" dirty="0" smtClean="0">
                <a:solidFill>
                  <a:srgbClr val="333333"/>
                </a:solidFill>
                <a:latin typeface="Arial"/>
              </a:rPr>
              <a:t>key priorities.</a:t>
            </a:r>
            <a:endParaRPr lang="en-US" b="1" dirty="0">
              <a:solidFill>
                <a:srgbClr val="333333"/>
              </a:solidFill>
              <a:latin typeface="Arial"/>
            </a:endParaRPr>
          </a:p>
        </p:txBody>
      </p:sp>
      <p:sp>
        <p:nvSpPr>
          <p:cNvPr id="15" name="Title 14"/>
          <p:cNvSpPr>
            <a:spLocks noGrp="1"/>
          </p:cNvSpPr>
          <p:nvPr>
            <p:ph type="title"/>
            <p:custDataLst>
              <p:tags r:id="rId4"/>
            </p:custDataLst>
          </p:nvPr>
        </p:nvSpPr>
        <p:spPr/>
        <p:txBody>
          <a:bodyPr/>
          <a:lstStyle/>
          <a:p>
            <a:r>
              <a:rPr lang="en-US" dirty="0" smtClean="0"/>
              <a:t>Identify leading candidates with the </a:t>
            </a:r>
            <a:r>
              <a:rPr lang="en-US" i="1" dirty="0"/>
              <a:t>Web Experience Management Vendor Shortlist Tool</a:t>
            </a:r>
          </a:p>
        </p:txBody>
      </p:sp>
      <p:grpSp>
        <p:nvGrpSpPr>
          <p:cNvPr id="2" name="Group 33"/>
          <p:cNvGrpSpPr/>
          <p:nvPr>
            <p:custDataLst>
              <p:tags r:id="rId5"/>
            </p:custDataLst>
          </p:nvPr>
        </p:nvGrpSpPr>
        <p:grpSpPr>
          <a:xfrm>
            <a:off x="503548" y="2193925"/>
            <a:ext cx="3410173" cy="2926715"/>
            <a:chOff x="5543549" y="2724151"/>
            <a:chExt cx="3295651" cy="2391343"/>
          </a:xfrm>
        </p:grpSpPr>
        <p:sp>
          <p:nvSpPr>
            <p:cNvPr id="10" name="Rectangle 9"/>
            <p:cNvSpPr/>
            <p:nvPr/>
          </p:nvSpPr>
          <p:spPr>
            <a:xfrm>
              <a:off x="5543549" y="2948291"/>
              <a:ext cx="3295651" cy="2167203"/>
            </a:xfrm>
            <a:prstGeom prst="rect">
              <a:avLst/>
            </a:prstGeom>
            <a:solidFill>
              <a:schemeClr val="bg1"/>
            </a:solidFill>
            <a:ln w="12700">
              <a:solidFill>
                <a:schemeClr val="accent3"/>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marL="171450" indent="-111125" algn="l">
                <a:buFont typeface="Arial" pitchFamily="34" charset="0"/>
                <a:buChar char="•"/>
              </a:pPr>
              <a:endParaRPr lang="en-CA" sz="1000" dirty="0" smtClean="0">
                <a:solidFill>
                  <a:srgbClr val="333333"/>
                </a:solidFill>
              </a:endParaRPr>
            </a:p>
            <a:p>
              <a:pPr marL="171450" indent="-111125" algn="l">
                <a:buFont typeface="Arial" pitchFamily="34" charset="0"/>
                <a:buChar char="•"/>
              </a:pPr>
              <a:r>
                <a:rPr lang="en-CA" sz="1200" dirty="0" smtClean="0">
                  <a:solidFill>
                    <a:srgbClr val="333333"/>
                  </a:solidFill>
                </a:rPr>
                <a:t>Overall Vendor vs. Product Weightings</a:t>
              </a:r>
            </a:p>
            <a:p>
              <a:pPr marL="171450" indent="-111125" algn="l"/>
              <a:endParaRPr lang="en-CA" sz="1200" dirty="0" smtClean="0">
                <a:solidFill>
                  <a:srgbClr val="333333"/>
                </a:solidFill>
              </a:endParaRPr>
            </a:p>
            <a:p>
              <a:pPr marL="171450" indent="-111125" algn="l">
                <a:buFont typeface="Arial" pitchFamily="34" charset="0"/>
                <a:buChar char="•"/>
              </a:pPr>
              <a:r>
                <a:rPr lang="en-CA" sz="1200" dirty="0" smtClean="0">
                  <a:solidFill>
                    <a:srgbClr val="333333"/>
                  </a:solidFill>
                </a:rPr>
                <a:t>Individual product criteria weightings:</a:t>
              </a:r>
            </a:p>
            <a:p>
              <a:pPr marL="341313" indent="-169863" algn="l">
                <a:buClr>
                  <a:srgbClr val="333333"/>
                </a:buClr>
                <a:buSzPct val="120000"/>
                <a:buFont typeface="Wingdings" pitchFamily="2" charset="2"/>
                <a:buChar char="ü"/>
              </a:pPr>
              <a:r>
                <a:rPr lang="en-CA" sz="1200" dirty="0" smtClean="0">
                  <a:solidFill>
                    <a:srgbClr val="333333"/>
                  </a:solidFill>
                </a:rPr>
                <a:t>Features</a:t>
              </a:r>
            </a:p>
            <a:p>
              <a:pPr marL="341313" indent="-169863" algn="l">
                <a:buClr>
                  <a:srgbClr val="333333"/>
                </a:buClr>
                <a:buSzPct val="120000"/>
                <a:buFont typeface="Wingdings" pitchFamily="2" charset="2"/>
                <a:buChar char="ü"/>
              </a:pPr>
              <a:r>
                <a:rPr lang="en-CA" sz="1200" dirty="0" smtClean="0">
                  <a:solidFill>
                    <a:srgbClr val="333333"/>
                  </a:solidFill>
                </a:rPr>
                <a:t>Usability</a:t>
              </a:r>
            </a:p>
            <a:p>
              <a:pPr marL="341313" indent="-169863" algn="l">
                <a:buClr>
                  <a:srgbClr val="333333"/>
                </a:buClr>
                <a:buSzPct val="120000"/>
                <a:buFont typeface="Wingdings" pitchFamily="2" charset="2"/>
                <a:buChar char="ü"/>
              </a:pPr>
              <a:r>
                <a:rPr lang="en-CA" sz="1200" dirty="0" smtClean="0">
                  <a:solidFill>
                    <a:srgbClr val="333333"/>
                  </a:solidFill>
                </a:rPr>
                <a:t>Affordability</a:t>
              </a:r>
            </a:p>
            <a:p>
              <a:pPr marL="341313" indent="-169863" algn="l">
                <a:buClr>
                  <a:srgbClr val="333333"/>
                </a:buClr>
                <a:buSzPct val="120000"/>
                <a:buFont typeface="Wingdings" pitchFamily="2" charset="2"/>
                <a:buChar char="ü"/>
              </a:pPr>
              <a:r>
                <a:rPr lang="en-CA" sz="1200" dirty="0" smtClean="0">
                  <a:solidFill>
                    <a:srgbClr val="333333"/>
                  </a:solidFill>
                </a:rPr>
                <a:t>Architecture</a:t>
              </a:r>
            </a:p>
            <a:p>
              <a:pPr marL="171450" indent="-111125" algn="l"/>
              <a:endParaRPr lang="en-CA" sz="1200" dirty="0" smtClean="0">
                <a:solidFill>
                  <a:srgbClr val="333333"/>
                </a:solidFill>
              </a:endParaRPr>
            </a:p>
            <a:p>
              <a:pPr marL="171450" indent="-111125" algn="l">
                <a:buFont typeface="Arial" pitchFamily="34" charset="0"/>
                <a:buChar char="•"/>
              </a:pPr>
              <a:r>
                <a:rPr lang="en-CA" sz="1200" dirty="0" smtClean="0">
                  <a:solidFill>
                    <a:srgbClr val="333333"/>
                  </a:solidFill>
                </a:rPr>
                <a:t>Individual vendor criteria weightings:</a:t>
              </a:r>
            </a:p>
            <a:p>
              <a:pPr marL="341313" indent="-169863" algn="l">
                <a:buClr>
                  <a:srgbClr val="333333"/>
                </a:buClr>
                <a:buSzPct val="120000"/>
                <a:buFont typeface="Wingdings" pitchFamily="2" charset="2"/>
                <a:buChar char="ü"/>
              </a:pPr>
              <a:r>
                <a:rPr lang="en-CA" sz="1200" dirty="0" smtClean="0">
                  <a:solidFill>
                    <a:srgbClr val="333333"/>
                  </a:solidFill>
                </a:rPr>
                <a:t>Viability</a:t>
              </a:r>
            </a:p>
            <a:p>
              <a:pPr marL="341313" indent="-169863" algn="l">
                <a:buClr>
                  <a:srgbClr val="333333"/>
                </a:buClr>
                <a:buSzPct val="120000"/>
                <a:buFont typeface="Wingdings" pitchFamily="2" charset="2"/>
                <a:buChar char="ü"/>
              </a:pPr>
              <a:r>
                <a:rPr lang="en-CA" sz="1200" dirty="0" smtClean="0">
                  <a:solidFill>
                    <a:srgbClr val="333333"/>
                  </a:solidFill>
                </a:rPr>
                <a:t>Strategy</a:t>
              </a:r>
            </a:p>
            <a:p>
              <a:pPr marL="341313" indent="-169863" algn="l">
                <a:buClr>
                  <a:srgbClr val="333333"/>
                </a:buClr>
                <a:buSzPct val="120000"/>
                <a:buFont typeface="Wingdings" pitchFamily="2" charset="2"/>
                <a:buChar char="ü"/>
              </a:pPr>
              <a:r>
                <a:rPr lang="en-CA" sz="1200" dirty="0" smtClean="0">
                  <a:solidFill>
                    <a:srgbClr val="333333"/>
                  </a:solidFill>
                </a:rPr>
                <a:t>Reach</a:t>
              </a:r>
            </a:p>
            <a:p>
              <a:pPr marL="341313" indent="-169863" algn="l">
                <a:buClr>
                  <a:srgbClr val="333333"/>
                </a:buClr>
                <a:buSzPct val="120000"/>
                <a:buFont typeface="Wingdings" pitchFamily="2" charset="2"/>
                <a:buChar char="ü"/>
              </a:pPr>
              <a:r>
                <a:rPr lang="en-CA" sz="1200" dirty="0" smtClean="0">
                  <a:solidFill>
                    <a:srgbClr val="333333"/>
                  </a:solidFill>
                </a:rPr>
                <a:t>Channel</a:t>
              </a:r>
            </a:p>
          </p:txBody>
        </p:sp>
        <p:sp>
          <p:nvSpPr>
            <p:cNvPr id="11" name="Round Same Side Corner Rectangle 10"/>
            <p:cNvSpPr/>
            <p:nvPr/>
          </p:nvSpPr>
          <p:spPr>
            <a:xfrm>
              <a:off x="5543550" y="2724151"/>
              <a:ext cx="3295650" cy="224140"/>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smtClean="0">
                  <a:solidFill>
                    <a:srgbClr val="FFFFFF"/>
                  </a:solidFill>
                </a:rPr>
                <a:t>This tool offers the ability to modify:</a:t>
              </a:r>
              <a:endParaRPr lang="en-CA" sz="1400" b="1" dirty="0">
                <a:solidFill>
                  <a:srgbClr val="FFFFFF"/>
                </a:solidFill>
              </a:endParaRPr>
            </a:p>
          </p:txBody>
        </p:sp>
      </p:grpSp>
      <p:grpSp>
        <p:nvGrpSpPr>
          <p:cNvPr id="3" name="Group 25"/>
          <p:cNvGrpSpPr/>
          <p:nvPr>
            <p:custDataLst>
              <p:tags r:id="rId6"/>
            </p:custDataLst>
          </p:nvPr>
        </p:nvGrpSpPr>
        <p:grpSpPr>
          <a:xfrm>
            <a:off x="3463829" y="4159885"/>
            <a:ext cx="815991" cy="792088"/>
            <a:chOff x="3375893" y="3714688"/>
            <a:chExt cx="815991" cy="792088"/>
          </a:xfrm>
        </p:grpSpPr>
        <p:sp>
          <p:nvSpPr>
            <p:cNvPr id="24" name="Rounded Rectangle 23"/>
            <p:cNvSpPr/>
            <p:nvPr>
              <p:custDataLst>
                <p:tags r:id="rId7"/>
              </p:custDataLst>
            </p:nvPr>
          </p:nvSpPr>
          <p:spPr>
            <a:xfrm>
              <a:off x="3375893" y="3714688"/>
              <a:ext cx="815991" cy="79208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FFFFFF"/>
                </a:solidFill>
              </a:endParaRPr>
            </a:p>
          </p:txBody>
        </p:sp>
        <p:pic>
          <p:nvPicPr>
            <p:cNvPr id="25" name="Picture 24" descr="tool.wmf"/>
            <p:cNvPicPr>
              <a:picLocks noChangeAspect="1"/>
            </p:cNvPicPr>
            <p:nvPr>
              <p:custDataLst>
                <p:tags r:id="rId8"/>
              </p:custDataLst>
            </p:nvPr>
          </p:nvPicPr>
          <p:blipFill>
            <a:blip r:embed="rId14" cstate="print"/>
            <a:stretch>
              <a:fillRect/>
            </a:stretch>
          </p:blipFill>
          <p:spPr>
            <a:xfrm>
              <a:off x="3463829" y="3795631"/>
              <a:ext cx="633902" cy="614790"/>
            </a:xfrm>
            <a:prstGeom prst="rect">
              <a:avLst/>
            </a:prstGeom>
          </p:spPr>
        </p:pic>
      </p:grpSp>
      <p:pic>
        <p:nvPicPr>
          <p:cNvPr id="5" name="Picture 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211697" y="2003592"/>
            <a:ext cx="3497720" cy="4018540"/>
          </a:xfrm>
          <a:prstGeom prst="rect">
            <a:avLst/>
          </a:prstGeom>
          <a:ln>
            <a:solidFill>
              <a:schemeClr val="tx1"/>
            </a:solidFill>
          </a:ln>
        </p:spPr>
      </p:pic>
      <p:pic>
        <p:nvPicPr>
          <p:cNvPr id="12" name="Picture 11" descr="sample_linkbar-itrgNEW.gif">
            <a:hlinkClick r:id="rId16"/>
          </p:cNvPr>
          <p:cNvPicPr>
            <a:picLocks noChangeAspect="1"/>
          </p:cNvPicPr>
          <p:nvPr/>
        </p:nvPicPr>
        <p:blipFill>
          <a:blip r:embed="rId17"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val="3055761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71197" name="think-cell Slide" r:id="rId7" imgW="360" imgH="360" progId="TCLayout.ActiveDocument.1">
                  <p:embed/>
                </p:oleObj>
              </mc:Choice>
              <mc:Fallback>
                <p:oleObj name="think-cell Slide" r:id="rId7" imgW="360" imgH="360" progId="TCLayout.ActiveDocument.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itle 6"/>
          <p:cNvSpPr>
            <a:spLocks noGrp="1"/>
          </p:cNvSpPr>
          <p:nvPr>
            <p:ph type="title"/>
            <p:custDataLst>
              <p:tags r:id="rId3"/>
            </p:custDataLst>
          </p:nvPr>
        </p:nvSpPr>
        <p:spPr/>
        <p:txBody>
          <a:bodyPr/>
          <a:lstStyle/>
          <a:p>
            <a:r>
              <a:rPr lang="en-US" dirty="0" smtClean="0"/>
              <a:t>Appendix</a:t>
            </a:r>
            <a:endParaRPr lang="en-US" dirty="0"/>
          </a:p>
        </p:txBody>
      </p:sp>
      <p:sp>
        <p:nvSpPr>
          <p:cNvPr id="3" name="Text Placeholder 2"/>
          <p:cNvSpPr txBox="1">
            <a:spLocks/>
          </p:cNvSpPr>
          <p:nvPr>
            <p:custDataLst>
              <p:tags r:id="rId4"/>
            </p:custDataLst>
          </p:nvPr>
        </p:nvSpPr>
        <p:spPr>
          <a:xfrm>
            <a:off x="249302" y="1279525"/>
            <a:ext cx="8627997" cy="4973925"/>
          </a:xfrm>
          <a:prstGeom prst="rect">
            <a:avLst/>
          </a:prstGeom>
        </p:spPr>
        <p:txBody>
          <a:bodyPr/>
          <a:lstStyle/>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Vendor Landscape Methodology: Overview</a:t>
            </a:r>
          </a:p>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Vendor Landscape Methodology: Product Selection &amp; Information Gathering</a:t>
            </a:r>
          </a:p>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Vendor Landscape Methodology: Scoring</a:t>
            </a:r>
          </a:p>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Vendor Landscape Methodology: Information Presentation</a:t>
            </a:r>
          </a:p>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Vendor Landscape Methodology: Fact Check &amp; Publication</a:t>
            </a:r>
          </a:p>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Product Pricing Scenario</a:t>
            </a:r>
          </a:p>
        </p:txBody>
      </p:sp>
      <p:pic>
        <p:nvPicPr>
          <p:cNvPr id="5" name="Picture 4" descr="sample_linkbar-itrgNEW.gif">
            <a:hlinkClick r:id="rId9"/>
          </p:cNvPr>
          <p:cNvPicPr>
            <a:picLocks noChangeAspect="1"/>
          </p:cNvPicPr>
          <p:nvPr/>
        </p:nvPicPr>
        <p:blipFill>
          <a:blip r:embed="rId10"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val="85646647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OUTPUT_FILE_NAME" val="Anti-Malware-VL-Storyboard-flash"/>
  <p:tag name="THINKCELLPRESENTATIONDONOTDELETE" val="&lt;?xml version=&quot;1.0&quot; encoding=&quot;UTF-16&quot; standalone=&quot;yes&quot;?&gt;&#10;&lt;root reqver=&quot;17839&quot;&gt;&lt;version val=&quot;21129&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1&quot;&gt;&lt;elem m_fUsage=&quot;2.71000000000000000000E+000&quot;&gt;&lt;m_ppcolschidx val=&quot;0&quot;/&gt;&lt;m_rgb r=&quot;d1&quot; g=&quot;7d&quot; b=&quot;8&quot;/&gt;&lt;/elem&gt;&lt;/m_vecMRU&gt;&lt;/m_mruColor&gt;&lt;m_mapectfillschemeMRU&gt;&lt;key val=&quot;1&quot;/&gt;&lt;elem&gt;&lt;m_nPartnerID val=&quot;530&quot;/&gt;&lt;m_nIndex val=&quot;2&quot;/&gt;&lt;/elem&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858"/>
  <p:tag name="ISPRING_RESOURCE_PATHS_HASH_2" val="3acd761a7428d29d21f4117aa225bbebfe422b6"/>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pv4IxXRV20mpb2k121Jkz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g8iKZnCSV0Of5GB4Q0ME6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fRcL3MjiJ0WWlUjLnB2Ba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Mjsa.h1kuE2K.PqnxvYuu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Mjsa.h1kuE2K.PqnxvYuu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hxDvQhPQEm9uKW3Q8.bg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hUXwKMf.UGT770YWD.Pn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hxDvQhPQEm9uKW3Q8.bg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KRQzgBV2KUikyJDJEJkD6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hxDvQhPQEm9uKW3Q8.bg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LnSPTs3P8EuG7ErO8LmH3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iirRFeCkiU265r1mcB5Kv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4ypwNA3q7Eieyrrs0alir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B_Is4gAFeUqXboSMSwIyv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Rn2OQLDFHEqe22w1p4Cn4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n2gCJpGVRUmzQjGU5Qx2t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TMCFNwBPKk.XzqheUlZE3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nWEnvIeHi0yXIJdCj4IaU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Kj8l48tp_UK_EHFusKahE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tTYd8BNbhEu1JwXivR6kl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aXxYIUrSvE2ADqaQygT1a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zgEApi8B0OOo76kR7zzk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GFIgv1KgIEmGs6o1y6asGQ"/>
</p:tagLst>
</file>

<file path=ppt/theme/theme1.xml><?xml version="1.0" encoding="utf-8"?>
<a:theme xmlns:a="http://schemas.openxmlformats.org/drawingml/2006/main" name="Office Theme">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nfoTech">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InfoTech">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InfoTech">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2505</Words>
  <Application>Microsoft Office PowerPoint</Application>
  <PresentationFormat>On-screen Show (4:3)</PresentationFormat>
  <Paragraphs>219</Paragraphs>
  <Slides>12</Slides>
  <Notes>11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9" baseType="lpstr">
      <vt:lpstr>Wingdings</vt:lpstr>
      <vt:lpstr>Calibri</vt:lpstr>
      <vt:lpstr>Arial</vt:lpstr>
      <vt:lpstr>Helvetica</vt:lpstr>
      <vt:lpstr>Georgia</vt:lpstr>
      <vt:lpstr>Office Theme</vt:lpstr>
      <vt:lpstr>think-cell Slide</vt:lpstr>
      <vt:lpstr>PowerPoint Presentation</vt:lpstr>
      <vt:lpstr>Introduction</vt:lpstr>
      <vt:lpstr>Market Overview</vt:lpstr>
      <vt:lpstr>Web Experience Management Vendor selection / knock-out criteria: market share, mind share, and platform coverage</vt:lpstr>
      <vt:lpstr>WEM criteria &amp; weighting factors</vt:lpstr>
      <vt:lpstr>Table Stakes represent the minimum standard; without these, a product doesn’t even get reviewed</vt:lpstr>
      <vt:lpstr>Advanced Features are the capabilities that allow for granular market differentiation</vt:lpstr>
      <vt:lpstr>Identify leading candidates with the Web Experience Management Vendor Shortlist Tool</vt:lpstr>
      <vt:lpstr>Appendix</vt:lpstr>
      <vt:lpstr>Vendor Landscape Methodology: Overview</vt:lpstr>
      <vt:lpstr>Vendor Landscape Methodology: Vendor/Product Selection &amp; Information Gathering</vt:lpstr>
      <vt:lpstr>Info-Tech Research Group Helps IT Professionals To: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dc:description/>
  <cp:lastModifiedBy/>
  <cp:revision>1</cp:revision>
  <dcterms:created xsi:type="dcterms:W3CDTF">2013-08-27T19:41:49Z</dcterms:created>
  <dcterms:modified xsi:type="dcterms:W3CDTF">2013-08-27T19:51:59Z</dcterms:modified>
  <cp:contentStatus/>
</cp:coreProperties>
</file>