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261" r:id="rId6"/>
    <p:sldId id="270" r:id="rId7"/>
    <p:sldId id="274" r:id="rId8"/>
    <p:sldId id="343" r:id="rId9"/>
    <p:sldId id="344" r:id="rId10"/>
    <p:sldId id="345" r:id="rId11"/>
    <p:sldId id="346" r:id="rId12"/>
    <p:sldId id="347" r:id="rId13"/>
  </p:sldIdLst>
  <p:sldSz cx="9144000" cy="6858000" type="screen4x3"/>
  <p:notesSz cx="6950075" cy="9236075"/>
  <p:embeddedFontLst>
    <p:embeddedFont>
      <p:font typeface="Helvetica" panose="020B060402020202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000000"/>
    <a:srgbClr val="FF9797"/>
    <a:srgbClr val="C77709"/>
    <a:srgbClr val="C8DAE8"/>
    <a:srgbClr val="92B5D0"/>
    <a:srgbClr val="C4BE98"/>
    <a:srgbClr val="736B41"/>
    <a:srgbClr val="746B41"/>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89207"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1483"/>
          <c:h val="0.81930901339076234"/>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0.25</c:v>
                </c:pt>
                <c:pt idx="1">
                  <c:v>0.2</c:v>
                </c:pt>
                <c:pt idx="2">
                  <c:v>0.25</c:v>
                </c:pt>
                <c:pt idx="3">
                  <c:v>0.30000000000000032</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0.4</c:v>
                </c:pt>
                <c:pt idx="1">
                  <c:v>0.60000000000000064</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0.30000000000000032</c:v>
                </c:pt>
                <c:pt idx="1">
                  <c:v>0.2</c:v>
                </c:pt>
                <c:pt idx="2">
                  <c:v>0.2</c:v>
                </c:pt>
                <c:pt idx="3">
                  <c:v>0.30000000000000032</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04/09/2013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265488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4432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40339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71247"/>
            <a:ext cx="2606804" cy="246221"/>
          </a:xfrm>
          <a:prstGeom prst="rect">
            <a:avLst/>
          </a:prstGeom>
        </p:spPr>
        <p:txBody>
          <a:bodyPr wrap="none">
            <a:spAutoFit/>
          </a:bodyPr>
          <a:lstStyle/>
          <a:p>
            <a:pPr lvl="0" algn="l"/>
            <a:r>
              <a:rPr lang="en-CA" sz="1000" dirty="0" smtClean="0">
                <a:solidFill>
                  <a:schemeClr val="bg1"/>
                </a:solidFill>
              </a:rPr>
              <a:t>Vendor Landscape: Managed File Transfer</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11.png"/><Relationship Id="rId4" Type="http://schemas.openxmlformats.org/officeDocument/2006/relationships/hyperlink" Target="http://www.infotech.com/research/ss/it-vendor-landscape-managed-file-transfer?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hyperlink" Target="http://www.infotech.com/research/ss/it-vendor-landscape-managed-file-transfer?utm_source=SS_Sample&amp;utm_medium=Collateral&amp;utm_campaign=Collateral" TargetMode="External"/><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3.xml"/><Relationship Id="rId9"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0.xml"/><Relationship Id="rId7" Type="http://schemas.openxmlformats.org/officeDocument/2006/relationships/chart" Target="../charts/char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emf"/><Relationship Id="rId11" Type="http://schemas.openxmlformats.org/officeDocument/2006/relationships/image" Target="../media/image4.gif"/><Relationship Id="rId5" Type="http://schemas.openxmlformats.org/officeDocument/2006/relationships/oleObject" Target="../embeddings/oleObject3.bin"/><Relationship Id="rId10" Type="http://schemas.openxmlformats.org/officeDocument/2006/relationships/hyperlink" Target="http://www.infotech.com/research/ss/it-vendor-landscape-managed-file-transfer?utm_source=SS_Sample&amp;utm_medium=Collateral&amp;utm_campaign=Collateral" TargetMode="External"/><Relationship Id="rId4" Type="http://schemas.openxmlformats.org/officeDocument/2006/relationships/notesSlide" Target="../notesSlides/notesSlide5.xml"/><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6.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notesSlide" Target="../notesSlides/notesSlide6.xml"/><Relationship Id="rId2" Type="http://schemas.openxmlformats.org/officeDocument/2006/relationships/tags" Target="../tags/tag6.xml"/><Relationship Id="rId16" Type="http://schemas.openxmlformats.org/officeDocument/2006/relationships/slideLayout" Target="../slideLayouts/slideLayout10.xml"/><Relationship Id="rId20" Type="http://schemas.openxmlformats.org/officeDocument/2006/relationships/image" Target="../media/image4.gi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hyperlink" Target="http://www.infotech.com/research/ss/it-vendor-landscape-managed-file-transfer?utm_source=SS_Sample&amp;utm_medium=Collateral&amp;utm_campaign=Collateral" TargetMode="Externa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image" Target="../media/image4.gif"/><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notesSlide" Target="../notesSlides/notesSlide7.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slideLayout" Target="../slideLayouts/slideLayout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gif"/><Relationship Id="rId3" Type="http://schemas.openxmlformats.org/officeDocument/2006/relationships/tags" Target="../tags/tag43.xml"/><Relationship Id="rId7" Type="http://schemas.openxmlformats.org/officeDocument/2006/relationships/image" Target="../media/image8.JPG"/><Relationship Id="rId12"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notesSlide" Target="../notesSlides/notesSlide8.xml"/><Relationship Id="rId11" Type="http://schemas.openxmlformats.org/officeDocument/2006/relationships/image" Target="../media/image9.wmf"/><Relationship Id="rId5" Type="http://schemas.openxmlformats.org/officeDocument/2006/relationships/slideLayout" Target="../slideLayouts/slideLayout4.xml"/><Relationship Id="rId10" Type="http://schemas.openxmlformats.org/officeDocument/2006/relationships/hyperlink" Target="http://www.infotech.com/research/ss/it-vendor-landscape-managed-file-transfer/it-managed-file-transfer-vendor-shortlist-tool" TargetMode="External"/><Relationship Id="rId4" Type="http://schemas.openxmlformats.org/officeDocument/2006/relationships/tags" Target="../tags/tag44.xml"/><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7.xml"/><Relationship Id="rId7" Type="http://schemas.openxmlformats.org/officeDocument/2006/relationships/hyperlink" Target="http://www.infotech.com/research/ss/it-vendor-landscape-managed-file-transfer?utm_source=SS_Sample&amp;utm_medium=Collateral&amp;utm_campaign=Collateral" TargetMode="External"/><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Managed File Transfer</a:t>
            </a:r>
            <a:endParaRPr lang="en-US" dirty="0" smtClean="0">
              <a:solidFill>
                <a:srgbClr val="FF0000"/>
              </a:solidFill>
            </a:endParaRPr>
          </a:p>
        </p:txBody>
      </p:sp>
      <p:sp>
        <p:nvSpPr>
          <p:cNvPr id="8" name="Text Placeholder 7"/>
          <p:cNvSpPr>
            <a:spLocks noGrp="1"/>
          </p:cNvSpPr>
          <p:nvPr>
            <p:ph type="body" sz="quarter" idx="16"/>
          </p:nvPr>
        </p:nvSpPr>
        <p:spPr>
          <a:xfrm>
            <a:off x="774700" y="3703320"/>
            <a:ext cx="7467600" cy="508000"/>
          </a:xfrm>
        </p:spPr>
        <p:txBody>
          <a:bodyPr/>
          <a:lstStyle/>
          <a:p>
            <a:r>
              <a:rPr lang="en-CA" dirty="0"/>
              <a:t>Centralize, automate, and secure file transfer in the enterprise.</a:t>
            </a:r>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8166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Managed file transfer (MFT) secures and facilitates file transfer; it reduces risk and cost, increases reliability and visibility, and simplifies partner relationships. </a:t>
            </a:r>
          </a:p>
          <a:p>
            <a:endParaRPr lang="en-CA" dirty="0" smtClean="0"/>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23160"/>
            <a:ext cx="4159251" cy="4114800"/>
          </a:xfrm>
        </p:spPr>
        <p:txBody>
          <a:bodyPr/>
          <a:lstStyle/>
          <a:p>
            <a:pPr>
              <a:lnSpc>
                <a:spcPct val="100000"/>
              </a:lnSpc>
            </a:pPr>
            <a:r>
              <a:rPr lang="en-CA" sz="1400" dirty="0" smtClean="0"/>
              <a:t>Organizations seeking to select a solution for automated business-to-business (B2B) or ad hoc user-to-user (U2U) managed file transfer.</a:t>
            </a:r>
          </a:p>
          <a:p>
            <a:pPr>
              <a:lnSpc>
                <a:spcPct val="100000"/>
              </a:lnSpc>
            </a:pPr>
            <a:r>
              <a:rPr lang="en-CA" sz="1400" dirty="0" smtClean="0"/>
              <a:t>MFT use case may include:</a:t>
            </a:r>
          </a:p>
          <a:p>
            <a:pPr lvl="1">
              <a:lnSpc>
                <a:spcPct val="100000"/>
              </a:lnSpc>
            </a:pPr>
            <a:r>
              <a:rPr lang="en-CA" sz="1400" dirty="0" smtClean="0"/>
              <a:t>Organizations subject to regulatory and compliance laws (e.g. SOX, HIPAA, PCI-DSS).</a:t>
            </a:r>
          </a:p>
          <a:p>
            <a:pPr lvl="1">
              <a:lnSpc>
                <a:spcPct val="100000"/>
              </a:lnSpc>
            </a:pPr>
            <a:r>
              <a:rPr lang="en-CA" sz="1400" dirty="0" smtClean="0"/>
              <a:t>Organizations concerned with the security of current file transfer methods (e.g. in order to protect IP in foreign countries).</a:t>
            </a:r>
          </a:p>
          <a:p>
            <a:pPr lvl="1">
              <a:lnSpc>
                <a:spcPct val="100000"/>
              </a:lnSpc>
            </a:pPr>
            <a:r>
              <a:rPr lang="en-CA" sz="1400" dirty="0" smtClean="0"/>
              <a:t>Organizations looking to sunset legacy file transfer protocol (FTP) servers or those seeking ways to centralize and automate recurring file transfers.</a:t>
            </a:r>
          </a:p>
          <a:p>
            <a:pPr lvl="1">
              <a:lnSpc>
                <a:spcPct val="100000"/>
              </a:lnSpc>
            </a:pPr>
            <a:r>
              <a:rPr lang="en-CA" sz="1400" dirty="0" smtClean="0"/>
              <a:t>Organizations trying to manage size limitations of email for file transfer.</a:t>
            </a:r>
          </a:p>
        </p:txBody>
      </p:sp>
      <p:sp>
        <p:nvSpPr>
          <p:cNvPr id="20" name="Text Placeholder 19"/>
          <p:cNvSpPr>
            <a:spLocks noGrp="1"/>
          </p:cNvSpPr>
          <p:nvPr>
            <p:ph type="body" sz="quarter" idx="21"/>
          </p:nvPr>
        </p:nvSpPr>
        <p:spPr>
          <a:xfrm>
            <a:off x="320675" y="205740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05740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23160"/>
            <a:ext cx="4159250" cy="2486587"/>
          </a:xfrm>
        </p:spPr>
        <p:txBody>
          <a:bodyPr/>
          <a:lstStyle/>
          <a:p>
            <a:pPr>
              <a:lnSpc>
                <a:spcPct val="100000"/>
              </a:lnSpc>
            </a:pPr>
            <a:r>
              <a:rPr lang="en-CA" sz="1400" dirty="0" smtClean="0"/>
              <a:t>Understand what’s new in the MFT market.</a:t>
            </a:r>
          </a:p>
          <a:p>
            <a:pPr>
              <a:lnSpc>
                <a:spcPct val="100000"/>
              </a:lnSpc>
            </a:pPr>
            <a:endParaRPr lang="en-CA" sz="1400" dirty="0" smtClean="0"/>
          </a:p>
          <a:p>
            <a:pPr>
              <a:lnSpc>
                <a:spcPct val="100000"/>
              </a:lnSpc>
            </a:pPr>
            <a:r>
              <a:rPr lang="en-CA" sz="1400" dirty="0" smtClean="0"/>
              <a:t>Evaluate MFT vendors and products for your enterprise needs.</a:t>
            </a:r>
          </a:p>
          <a:p>
            <a:pPr>
              <a:lnSpc>
                <a:spcPct val="100000"/>
              </a:lnSpc>
            </a:pPr>
            <a:endParaRPr lang="en-CA" sz="1400" dirty="0" smtClean="0"/>
          </a:p>
          <a:p>
            <a:pPr>
              <a:lnSpc>
                <a:spcPct val="100000"/>
              </a:lnSpc>
            </a:pPr>
            <a:r>
              <a:rPr lang="en-CA" sz="1400" dirty="0" smtClean="0"/>
              <a:t>Determine which products are most appropriate for particular use cases and scenarios.</a:t>
            </a:r>
          </a:p>
        </p:txBody>
      </p:sp>
      <p:cxnSp>
        <p:nvCxnSpPr>
          <p:cNvPr id="8" name="Straight Connector 7"/>
          <p:cNvCxnSpPr/>
          <p:nvPr/>
        </p:nvCxnSpPr>
        <p:spPr>
          <a:xfrm>
            <a:off x="4389121" y="2332038"/>
            <a:ext cx="0" cy="411448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348" name="think-cell Slide" r:id="rId5" imgW="360" imgH="360" progId="">
                  <p:embed/>
                </p:oleObj>
              </mc:Choice>
              <mc:Fallback>
                <p:oleObj name="think-cell Slide" r:id="rId5" imgW="360" imgH="36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nvPr>
        </p:nvSpPr>
        <p:spPr/>
        <p:txBody>
          <a:bodyPr/>
          <a:lstStyle/>
          <a:p>
            <a:r>
              <a:rPr lang="en-US" dirty="0" smtClean="0"/>
              <a:t>Market Overview</a:t>
            </a:r>
            <a:endParaRPr lang="en-US" dirty="0"/>
          </a:p>
        </p:txBody>
      </p:sp>
      <p:sp>
        <p:nvSpPr>
          <p:cNvPr id="4" name="Rectangle 3"/>
          <p:cNvSpPr/>
          <p:nvPr/>
        </p:nvSpPr>
        <p:spPr>
          <a:xfrm>
            <a:off x="320675" y="1554480"/>
            <a:ext cx="4159250" cy="3293209"/>
          </a:xfrm>
          <a:prstGeom prst="rect">
            <a:avLst/>
          </a:prstGeom>
        </p:spPr>
        <p:txBody>
          <a:bodyPr wrap="square">
            <a:spAutoFit/>
          </a:bodyPr>
          <a:lstStyle/>
          <a:p>
            <a:pPr marL="169863" indent="-169863" algn="l">
              <a:buFont typeface="Arial" pitchFamily="34" charset="0"/>
              <a:buChar char="•"/>
            </a:pPr>
            <a:r>
              <a:rPr lang="en-US" sz="1200" dirty="0" smtClean="0"/>
              <a:t>MFT emerged from limitations with traditional file transfer techniques, such as basic FTP servers. FTP servers lacked the ability to handle growing data volume requirements and provide enough visibility into file transfer activity, and organizations looked to MFT to fill that need.</a:t>
            </a:r>
          </a:p>
          <a:p>
            <a:pPr marL="169863" indent="-169863" algn="l"/>
            <a:endParaRPr lang="en-US" sz="800" dirty="0" smtClean="0"/>
          </a:p>
          <a:p>
            <a:pPr marL="169863" indent="-169863" algn="l">
              <a:buFont typeface="Arial" pitchFamily="34" charset="0"/>
              <a:buChar char="•"/>
            </a:pPr>
            <a:r>
              <a:rPr lang="en-US" sz="1200" dirty="0" smtClean="0"/>
              <a:t>Compliance standards like SOX, HIPAA, and PCI-DSS increased regulatory pressures, particularly on organizations in financial services, government, and healthcare. More organizations face these requirements as they manage their own compliance needs along with those of key business partners.</a:t>
            </a:r>
          </a:p>
          <a:p>
            <a:pPr marL="169863" indent="-169863" algn="l">
              <a:buFont typeface="Arial" pitchFamily="34" charset="0"/>
              <a:buChar char="•"/>
            </a:pPr>
            <a:endParaRPr lang="en-CA" sz="800" dirty="0" smtClean="0"/>
          </a:p>
          <a:p>
            <a:pPr marL="169863" indent="-169863" algn="l">
              <a:buFont typeface="Arial" pitchFamily="34" charset="0"/>
              <a:buChar char="•"/>
            </a:pPr>
            <a:r>
              <a:rPr lang="en-US" sz="1200" dirty="0" smtClean="0"/>
              <a:t>Selection of the best solution for an organization has been highly dependent on use case: email offloading, ad hoc file transfer, and B2B scheduling needs are covered through combinations of vendor products and modules.</a:t>
            </a:r>
          </a:p>
        </p:txBody>
      </p:sp>
      <p:sp>
        <p:nvSpPr>
          <p:cNvPr id="5" name="Rectangle 4"/>
          <p:cNvSpPr/>
          <p:nvPr/>
        </p:nvSpPr>
        <p:spPr>
          <a:xfrm>
            <a:off x="4664075" y="1552218"/>
            <a:ext cx="4159250" cy="3293209"/>
          </a:xfrm>
          <a:prstGeom prst="rect">
            <a:avLst/>
          </a:prstGeom>
        </p:spPr>
        <p:txBody>
          <a:bodyPr wrap="square">
            <a:spAutoFit/>
          </a:bodyPr>
          <a:lstStyle/>
          <a:p>
            <a:pPr marL="169863" indent="-169863" algn="l">
              <a:buFont typeface="Arial" pitchFamily="34" charset="0"/>
              <a:buChar char="•"/>
            </a:pPr>
            <a:r>
              <a:rPr lang="en-CA" sz="1200" dirty="0" smtClean="0"/>
              <a:t>Big players in business integration will continue to snap up smaller MFT vendors to round out product portfolios. Integration of MFT into workflow and process management tools will grow in importance as organizations adopt more process-oriented approaches.</a:t>
            </a:r>
          </a:p>
          <a:p>
            <a:pPr marL="169863" indent="-169863" algn="l">
              <a:buFont typeface="Arial" pitchFamily="34" charset="0"/>
              <a:buChar char="•"/>
            </a:pPr>
            <a:endParaRPr lang="en-CA" sz="800" dirty="0" smtClean="0"/>
          </a:p>
          <a:p>
            <a:pPr marL="169863" indent="-169863" algn="l">
              <a:buFont typeface="Arial" pitchFamily="34" charset="0"/>
              <a:buChar char="•"/>
            </a:pPr>
            <a:r>
              <a:rPr lang="en-CA" sz="1200" dirty="0" smtClean="0"/>
              <a:t>IT departments are warming up to cloud solutions for MFT, and vendors are responding by increasing the flexibility of their offerings. </a:t>
            </a:r>
          </a:p>
          <a:p>
            <a:pPr marL="169863" indent="-169863" algn="l">
              <a:buFont typeface="Arial" pitchFamily="34" charset="0"/>
              <a:buChar char="•"/>
            </a:pPr>
            <a:endParaRPr lang="en-CA" sz="800" dirty="0" smtClean="0"/>
          </a:p>
          <a:p>
            <a:pPr marL="169863" indent="-169863" algn="l">
              <a:buFont typeface="Arial" pitchFamily="34" charset="0"/>
              <a:buChar char="•"/>
            </a:pPr>
            <a:r>
              <a:rPr lang="en-CA" sz="1200" dirty="0" smtClean="0"/>
              <a:t>Mobile access and collaboration features will continue to surface from MFT suites. Today’s “24/7” and “on-the-go” workforce requires constant access to systems.</a:t>
            </a:r>
          </a:p>
          <a:p>
            <a:pPr marL="169863" indent="-169863" algn="l">
              <a:buFont typeface="Arial" pitchFamily="34" charset="0"/>
              <a:buChar char="•"/>
            </a:pPr>
            <a:endParaRPr lang="en-CA" sz="800" dirty="0" smtClean="0"/>
          </a:p>
          <a:p>
            <a:pPr marL="169863" indent="-169863" algn="l">
              <a:buFont typeface="Arial" pitchFamily="34" charset="0"/>
              <a:buChar char="•"/>
            </a:pPr>
            <a:r>
              <a:rPr lang="en-CA" sz="1200" dirty="0" smtClean="0"/>
              <a:t>Cloud file </a:t>
            </a:r>
            <a:r>
              <a:rPr lang="en-CA" sz="1200" dirty="0"/>
              <a:t>s</a:t>
            </a:r>
            <a:r>
              <a:rPr lang="en-CA" sz="1200" dirty="0" smtClean="0"/>
              <a:t>haring solutions, such as Box and Citrix ShareFile, are starting to meet corporate security requirements and may be able to replace MFT’s ad hoc file transfer component in the future.</a:t>
            </a:r>
          </a:p>
        </p:txBody>
      </p:sp>
      <p:sp>
        <p:nvSpPr>
          <p:cNvPr id="16" name="Rounded Rectangle 15"/>
          <p:cNvSpPr/>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Antivirus integration and LDAP/AD integration have become Table Stakes capabilities and should no longer be used to differentiate solutions. Instead focus on mobile and ad hoc email integration to get the best fit for your requirements.</a:t>
              </a:r>
            </a:p>
          </p:txBody>
        </p:sp>
        <p:pic>
          <p:nvPicPr>
            <p:cNvPr id="11" name="Picture 10" descr="insight.png"/>
            <p:cNvPicPr>
              <a:picLocks noChangeAspect="1"/>
            </p:cNvPicPr>
            <p:nvPr/>
          </p:nvPicPr>
          <p:blipFill>
            <a:blip r:embed="rId7" cstate="print"/>
            <a:stretch>
              <a:fillRect/>
            </a:stretch>
          </p:blipFill>
          <p:spPr>
            <a:xfrm>
              <a:off x="328291" y="4509120"/>
              <a:ext cx="1000207" cy="838201"/>
            </a:xfrm>
            <a:prstGeom prst="rect">
              <a:avLst/>
            </a:prstGeom>
          </p:spPr>
        </p:pic>
      </p:grpSp>
      <p:pic>
        <p:nvPicPr>
          <p:cNvPr id="13" name="Picture 12" descr="sample_linkbar-itrgNEW.gif">
            <a:hlinkClick r:id="rId8"/>
          </p:cNvPr>
          <p:cNvPicPr>
            <a:picLocks noChangeAspect="1"/>
          </p:cNvPicPr>
          <p:nvPr/>
        </p:nvPicPr>
        <p:blipFill>
          <a:blip r:embed="rId9"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372" name="think-cell Slide" r:id="rId5" imgW="360" imgH="360" progId="">
                  <p:embed/>
                </p:oleObj>
              </mc:Choice>
              <mc:Fallback>
                <p:oleObj name="think-cell Slide" r:id="rId5" imgW="360" imgH="360" progId="">
                  <p:embed/>
                  <p:pic>
                    <p:nvPicPr>
                      <p:cNvPr id="0"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MFT Vendor selection / knock-out criteria: market share, mind share, and platform coverage</a:t>
            </a:r>
            <a:endParaRPr lang="en-US" dirty="0"/>
          </a:p>
        </p:txBody>
      </p:sp>
      <p:grpSp>
        <p:nvGrpSpPr>
          <p:cNvPr id="15" name="Group 33"/>
          <p:cNvGrpSpPr/>
          <p:nvPr/>
        </p:nvGrpSpPr>
        <p:grpSpPr>
          <a:xfrm>
            <a:off x="320675" y="2468879"/>
            <a:ext cx="8502650" cy="3931922"/>
            <a:chOff x="5543549" y="2722423"/>
            <a:chExt cx="3295651" cy="3699893"/>
          </a:xfrm>
        </p:grpSpPr>
        <p:sp>
          <p:nvSpPr>
            <p:cNvPr id="18" name="Rectangle 17"/>
            <p:cNvSpPr/>
            <p:nvPr/>
          </p:nvSpPr>
          <p:spPr>
            <a:xfrm>
              <a:off x="5543549" y="2980556"/>
              <a:ext cx="3295651" cy="344176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smtClean="0">
                  <a:solidFill>
                    <a:schemeClr val="tx1"/>
                  </a:solidFill>
                </a:rPr>
                <a:t>Attachmate.</a:t>
              </a:r>
              <a:r>
                <a:rPr lang="en-US" sz="1200" dirty="0" smtClean="0">
                  <a:solidFill>
                    <a:srgbClr val="FF0000"/>
                  </a:solidFill>
                </a:rPr>
                <a:t> </a:t>
              </a:r>
              <a:r>
                <a:rPr lang="en-US" sz="1200" dirty="0" smtClean="0">
                  <a:solidFill>
                    <a:schemeClr val="tx1"/>
                  </a:solidFill>
                </a:rPr>
                <a:t>A global software company focusing on MFT, terminal emulation, and fraud management.</a:t>
              </a:r>
              <a:endParaRPr lang="en-US" sz="1200" b="1" dirty="0" smtClean="0">
                <a:solidFill>
                  <a:schemeClr val="tx1"/>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Attunity.</a:t>
              </a:r>
              <a:r>
                <a:rPr lang="en-US" sz="1200" dirty="0" smtClean="0">
                  <a:solidFill>
                    <a:srgbClr val="FF0000"/>
                  </a:solidFill>
                </a:rPr>
                <a:t> </a:t>
              </a:r>
              <a:r>
                <a:rPr lang="en-US" sz="1200" dirty="0" smtClean="0">
                  <a:solidFill>
                    <a:schemeClr val="tx1"/>
                  </a:solidFill>
                </a:rPr>
                <a:t>A data integration and replication expert building on MFT capabilities acquired from RepliWeb in 2011.</a:t>
              </a:r>
            </a:p>
            <a:p>
              <a:pPr marL="233363" indent="-233363" algn="l">
                <a:spcBef>
                  <a:spcPts val="1200"/>
                </a:spcBef>
                <a:spcAft>
                  <a:spcPts val="0"/>
                </a:spcAft>
                <a:buFont typeface="Arial" pitchFamily="34" charset="0"/>
                <a:buChar char="•"/>
              </a:pPr>
              <a:r>
                <a:rPr lang="en-US" sz="1200" b="1" dirty="0" smtClean="0">
                  <a:solidFill>
                    <a:schemeClr val="tx1"/>
                  </a:solidFill>
                </a:rPr>
                <a:t>Axway.</a:t>
              </a:r>
              <a:r>
                <a:rPr lang="en-US" sz="1200" dirty="0" smtClean="0">
                  <a:solidFill>
                    <a:srgbClr val="FF0000"/>
                  </a:solidFill>
                </a:rPr>
                <a:t> </a:t>
              </a:r>
              <a:r>
                <a:rPr lang="en-US" sz="1200" dirty="0" smtClean="0">
                  <a:solidFill>
                    <a:schemeClr val="tx1"/>
                  </a:solidFill>
                </a:rPr>
                <a:t>A global software company providing a comprehensive suite of file transfer and business integration solutions.</a:t>
              </a:r>
            </a:p>
            <a:p>
              <a:pPr marL="233363" indent="-233363" algn="l">
                <a:spcBef>
                  <a:spcPts val="1200"/>
                </a:spcBef>
                <a:spcAft>
                  <a:spcPts val="0"/>
                </a:spcAft>
                <a:buFont typeface="Arial" pitchFamily="34" charset="0"/>
                <a:buChar char="•"/>
              </a:pPr>
              <a:r>
                <a:rPr lang="en-US" sz="1200" b="1" dirty="0" smtClean="0">
                  <a:solidFill>
                    <a:schemeClr val="tx1"/>
                  </a:solidFill>
                </a:rPr>
                <a:t>Coviant.</a:t>
              </a:r>
              <a:r>
                <a:rPr lang="en-US" sz="1200" dirty="0" smtClean="0">
                  <a:solidFill>
                    <a:srgbClr val="FF0000"/>
                  </a:solidFill>
                </a:rPr>
                <a:t> </a:t>
              </a:r>
              <a:r>
                <a:rPr lang="en-US" sz="1200" dirty="0" smtClean="0">
                  <a:solidFill>
                    <a:schemeClr val="tx1"/>
                  </a:solidFill>
                </a:rPr>
                <a:t>With a sole focus on MFT, Coviant delivers automated and scheduled solutions at a low cost.</a:t>
              </a:r>
            </a:p>
            <a:p>
              <a:pPr marL="233363" indent="-233363" algn="l">
                <a:spcBef>
                  <a:spcPts val="1200"/>
                </a:spcBef>
                <a:spcAft>
                  <a:spcPts val="0"/>
                </a:spcAft>
                <a:buFont typeface="Arial" pitchFamily="34" charset="0"/>
                <a:buChar char="•"/>
              </a:pPr>
              <a:r>
                <a:rPr lang="en-US" sz="1200" b="1" dirty="0" smtClean="0">
                  <a:solidFill>
                    <a:schemeClr val="tx1"/>
                  </a:solidFill>
                </a:rPr>
                <a:t>GlobalSCAPE.</a:t>
              </a:r>
              <a:r>
                <a:rPr lang="en-US" sz="1200" dirty="0" smtClean="0">
                  <a:solidFill>
                    <a:srgbClr val="FF0000"/>
                  </a:solidFill>
                </a:rPr>
                <a:t> </a:t>
              </a:r>
              <a:r>
                <a:rPr lang="en-US" sz="1200" dirty="0" smtClean="0">
                  <a:solidFill>
                    <a:schemeClr val="tx1"/>
                  </a:solidFill>
                </a:rPr>
                <a:t>GlobalSCAPE is an authority in file transfer, providing solutions that are strong in security and usability.</a:t>
              </a:r>
            </a:p>
            <a:p>
              <a:pPr marL="233363" indent="-233363" algn="l">
                <a:spcBef>
                  <a:spcPts val="1200"/>
                </a:spcBef>
                <a:spcAft>
                  <a:spcPts val="0"/>
                </a:spcAft>
                <a:buFont typeface="Arial" pitchFamily="34" charset="0"/>
                <a:buChar char="•"/>
              </a:pPr>
              <a:r>
                <a:rPr lang="en-US" sz="1200" b="1" dirty="0" smtClean="0">
                  <a:solidFill>
                    <a:schemeClr val="tx1"/>
                  </a:solidFill>
                </a:rPr>
                <a:t>IBM.</a:t>
              </a:r>
              <a:r>
                <a:rPr lang="en-US" sz="1200" dirty="0" smtClean="0">
                  <a:solidFill>
                    <a:srgbClr val="FF0000"/>
                  </a:solidFill>
                </a:rPr>
                <a:t> </a:t>
              </a:r>
              <a:r>
                <a:rPr lang="en-US" sz="1200" dirty="0" smtClean="0">
                  <a:solidFill>
                    <a:schemeClr val="tx1"/>
                  </a:solidFill>
                </a:rPr>
                <a:t>A leading global provider of IT products and services, which has been providing MFT solutions since 1984.</a:t>
              </a:r>
            </a:p>
            <a:p>
              <a:pPr marL="233363" indent="-233363" algn="l">
                <a:spcBef>
                  <a:spcPts val="1200"/>
                </a:spcBef>
                <a:spcAft>
                  <a:spcPts val="0"/>
                </a:spcAft>
                <a:buFont typeface="Arial" pitchFamily="34" charset="0"/>
                <a:buChar char="•"/>
              </a:pPr>
              <a:r>
                <a:rPr lang="en-US" sz="1200" b="1" dirty="0" smtClean="0">
                  <a:solidFill>
                    <a:schemeClr val="tx1"/>
                  </a:solidFill>
                </a:rPr>
                <a:t>Ipswitch.</a:t>
              </a:r>
              <a:r>
                <a:rPr lang="en-US" sz="1200" b="1" dirty="0" smtClean="0">
                  <a:solidFill>
                    <a:srgbClr val="FF0000"/>
                  </a:solidFill>
                </a:rPr>
                <a:t> </a:t>
              </a:r>
              <a:r>
                <a:rPr lang="en-US" sz="1200" dirty="0" smtClean="0">
                  <a:solidFill>
                    <a:schemeClr val="tx1"/>
                  </a:solidFill>
                </a:rPr>
                <a:t>An authority in network monitoring, messaging, and file transfer with over two decades of experience.</a:t>
              </a:r>
            </a:p>
            <a:p>
              <a:pPr marL="233363" indent="-233363" algn="l">
                <a:spcBef>
                  <a:spcPts val="1200"/>
                </a:spcBef>
                <a:spcAft>
                  <a:spcPts val="0"/>
                </a:spcAft>
                <a:buFont typeface="Arial" pitchFamily="34" charset="0"/>
                <a:buChar char="•"/>
              </a:pPr>
              <a:r>
                <a:rPr lang="en-US" sz="1200" b="1" dirty="0" smtClean="0">
                  <a:solidFill>
                    <a:schemeClr val="tx1"/>
                  </a:solidFill>
                </a:rPr>
                <a:t>Linoma Software.</a:t>
              </a:r>
              <a:r>
                <a:rPr lang="en-US" sz="1200" dirty="0" smtClean="0">
                  <a:solidFill>
                    <a:schemeClr val="tx1"/>
                  </a:solidFill>
                </a:rPr>
                <a:t> A longstanding software developer that has been in the MFT market for over a decade.</a:t>
              </a:r>
            </a:p>
            <a:p>
              <a:pPr marL="233363" indent="-233363" algn="l">
                <a:spcBef>
                  <a:spcPts val="1200"/>
                </a:spcBef>
                <a:spcAft>
                  <a:spcPts val="0"/>
                </a:spcAft>
                <a:buFont typeface="Arial" pitchFamily="34" charset="0"/>
                <a:buChar char="•"/>
              </a:pPr>
              <a:r>
                <a:rPr lang="en-US" sz="1200" b="1" dirty="0" smtClean="0">
                  <a:solidFill>
                    <a:schemeClr val="tx1"/>
                  </a:solidFill>
                </a:rPr>
                <a:t>OpenText.</a:t>
              </a:r>
              <a:r>
                <a:rPr lang="en-US" sz="1200" dirty="0" smtClean="0">
                  <a:solidFill>
                    <a:schemeClr val="tx1"/>
                  </a:solidFill>
                </a:rPr>
                <a:t> A leader in Enterprise Information Management (EIM) solutions, OpenText entered the MFT market in 2012.</a:t>
              </a:r>
            </a:p>
            <a:p>
              <a:pPr marL="233363" indent="-233363" algn="l">
                <a:spcBef>
                  <a:spcPts val="1200"/>
                </a:spcBef>
                <a:spcAft>
                  <a:spcPts val="0"/>
                </a:spcAft>
                <a:buFont typeface="Arial" pitchFamily="34" charset="0"/>
                <a:buChar char="•"/>
              </a:pPr>
              <a:r>
                <a:rPr lang="en-US" sz="1200" b="1" dirty="0" smtClean="0">
                  <a:solidFill>
                    <a:schemeClr val="tx1"/>
                  </a:solidFill>
                </a:rPr>
                <a:t>Primeur.</a:t>
              </a:r>
              <a:r>
                <a:rPr lang="en-US" sz="1200" dirty="0" smtClean="0">
                  <a:solidFill>
                    <a:schemeClr val="tx1"/>
                  </a:solidFill>
                </a:rPr>
                <a:t> Specializing in middleware, Primeur is a MFT pioneer having entered the market in 1986.</a:t>
              </a:r>
            </a:p>
            <a:p>
              <a:pPr marL="233363" indent="-233363" algn="l">
                <a:spcBef>
                  <a:spcPts val="1200"/>
                </a:spcBef>
                <a:spcAft>
                  <a:spcPts val="0"/>
                </a:spcAft>
                <a:buFont typeface="Arial" pitchFamily="34" charset="0"/>
                <a:buChar char="•"/>
              </a:pPr>
              <a:r>
                <a:rPr lang="en-US" sz="1200" b="1" dirty="0" smtClean="0">
                  <a:solidFill>
                    <a:schemeClr val="tx1"/>
                  </a:solidFill>
                </a:rPr>
                <a:t>SEEBURGER. </a:t>
              </a:r>
              <a:r>
                <a:rPr lang="en-US" sz="1200" dirty="0" smtClean="0">
                  <a:solidFill>
                    <a:schemeClr val="tx1"/>
                  </a:solidFill>
                </a:rPr>
                <a:t>A longstanding global company specializing in business process integration.</a:t>
              </a:r>
            </a:p>
            <a:p>
              <a:pPr marL="233363" indent="-233363" algn="l">
                <a:spcBef>
                  <a:spcPts val="1200"/>
                </a:spcBef>
                <a:spcAft>
                  <a:spcPts val="0"/>
                </a:spcAft>
              </a:pP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To be included in this Vendor Landscape, vendors must offer a true MFT solution. As such, file transfer and sharing products (e.g. Dropbox, YouSendIt, and Box) that did not pass screening were not evaluated. A satisfactory level of security, compliance, and automation features were not found in these products.</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 and large-sized</a:t>
            </a:r>
            <a:r>
              <a:rPr lang="en-US" dirty="0" smtClean="0">
                <a:solidFill>
                  <a:srgbClr val="FF0000"/>
                </a:solidFill>
              </a:rPr>
              <a:t> </a:t>
            </a:r>
            <a:r>
              <a:rPr lang="en-US" dirty="0" smtClean="0"/>
              <a:t>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396" name="think-cell Slide" r:id="rId5" imgW="360" imgH="360" progId="">
                  <p:embed/>
                </p:oleObj>
              </mc:Choice>
              <mc:Fallback>
                <p:oleObj name="think-cell Slide" r:id="rId5" imgW="360" imgH="360" progId="">
                  <p:embed/>
                  <p:pic>
                    <p:nvPicPr>
                      <p:cNvPr id="0"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nvPr>
        </p:nvSpPr>
        <p:spPr/>
        <p:txBody>
          <a:bodyPr/>
          <a:lstStyle/>
          <a:p>
            <a:r>
              <a:rPr lang="en-US" dirty="0" smtClean="0"/>
              <a:t>MFT criteria &amp; weighting factors</a:t>
            </a:r>
            <a:endParaRPr lang="en-US" dirty="0"/>
          </a:p>
        </p:txBody>
      </p:sp>
      <p:graphicFrame>
        <p:nvGraphicFramePr>
          <p:cNvPr id="43" name="Chart 42"/>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8"/>
          </a:graphicData>
        </a:graphic>
      </p:graphicFrame>
      <p:sp>
        <p:nvSpPr>
          <p:cNvPr id="35" name="Flowchart: Stored Data 20"/>
          <p:cNvSpPr>
            <a:spLocks noChangeArrowheads="1"/>
          </p:cNvSpPr>
          <p:nvPr/>
        </p:nvSpPr>
        <p:spPr bwMode="auto">
          <a:xfrm flipH="1">
            <a:off x="1826603" y="4572001"/>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nvSpPr>
        <p:spPr bwMode="auto">
          <a:xfrm flipH="1">
            <a:off x="317843" y="4572001"/>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nvSpPr>
        <p:spPr bwMode="auto">
          <a:xfrm flipH="1">
            <a:off x="1826603" y="5074921"/>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nvSpPr>
        <p:spPr bwMode="auto">
          <a:xfrm flipH="1">
            <a:off x="317843" y="5074921"/>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nvSpPr>
        <p:spPr bwMode="auto">
          <a:xfrm flipH="1">
            <a:off x="1826603" y="4069081"/>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nvSpPr>
        <p:spPr bwMode="auto">
          <a:xfrm flipH="1">
            <a:off x="317843" y="4069081"/>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nvSpPr>
        <p:spPr bwMode="auto">
          <a:xfrm flipH="1">
            <a:off x="1826603" y="5577841"/>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nvSpPr>
        <p:spPr bwMode="auto">
          <a:xfrm flipH="1">
            <a:off x="317843" y="5577841"/>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nvSpPr>
        <p:spPr bwMode="auto">
          <a:xfrm flipH="1">
            <a:off x="1826603" y="2606041"/>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three year TCO of the solution is economical.</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nvSpPr>
        <p:spPr bwMode="auto">
          <a:xfrm flipH="1">
            <a:off x="317843" y="2606041"/>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nvSpPr>
        <p:spPr bwMode="auto">
          <a:xfrm flipH="1">
            <a:off x="1826603" y="3108961"/>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delivery method of the solution aligns with what is expected within the space.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nvSpPr>
        <p:spPr bwMode="auto">
          <a:xfrm flipH="1">
            <a:off x="317843" y="3108961"/>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nvSpPr>
        <p:spPr bwMode="auto">
          <a:xfrm flipH="1">
            <a:off x="1826603" y="2103121"/>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solution’s dashboard and reporting tools are intuitive and easy to use.</a:t>
            </a:r>
          </a:p>
        </p:txBody>
      </p:sp>
      <p:sp>
        <p:nvSpPr>
          <p:cNvPr id="78" name="Rectangle 77"/>
          <p:cNvSpPr>
            <a:spLocks noChangeArrowheads="1"/>
          </p:cNvSpPr>
          <p:nvPr/>
        </p:nvSpPr>
        <p:spPr bwMode="auto">
          <a:xfrm flipH="1">
            <a:off x="317843" y="2103121"/>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nvSpPr>
        <p:spPr bwMode="auto">
          <a:xfrm flipH="1">
            <a:off x="1826603" y="1599566"/>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nvSpPr>
        <p:spPr bwMode="auto">
          <a:xfrm flipH="1">
            <a:off x="317843" y="1600201"/>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nvSpPr>
        <p:spPr bwMode="auto">
          <a:xfrm flipH="1">
            <a:off x="318476" y="1188404"/>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nvSpPr>
        <p:spPr bwMode="auto">
          <a:xfrm flipH="1">
            <a:off x="317842" y="3656966"/>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9" descr="sample_linkbar-itrgNEW.gif">
            <a:hlinkClick r:id="rId10"/>
          </p:cNvPr>
          <p:cNvPicPr>
            <a:picLocks noChangeAspect="1"/>
          </p:cNvPicPr>
          <p:nvPr/>
        </p:nvPicPr>
        <p:blipFill>
          <a:blip r:embed="rId1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MFT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8"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Has ability to schedule file transfers according to a predefined schedule or rules.</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File Transfer Automation</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Provides a full audit log of file transfer activity.</a:t>
            </a:r>
            <a:endParaRPr lang="en-US" sz="1200" dirty="0" smtClean="0">
              <a:latin typeface="Arial" pitchFamily="34" charset="0"/>
              <a:cs typeface="Arial" pitchFamily="34" charset="0"/>
            </a:endParaRP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Audit and Visibility</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Meets standards dictated by regulations such as SOX, HIPAA, and PCI-DSS.</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Regulations Compliance</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Encrypts files “at rest” and “in transit,” supporting SSL, SSH, PGP.</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File Transfer Protocols</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Supports authentication through LDAP and AD protocols.</a:t>
            </a:r>
            <a:endParaRPr lang="en-US" sz="1200" dirty="0" smtClean="0">
              <a:latin typeface="Arial" pitchFamily="34" charset="0"/>
              <a:cs typeface="Arial" pitchFamily="34" charset="0"/>
            </a:endParaRP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LDAP/AD Integration</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1"/>
            </p:custDataLst>
          </p:nvPr>
        </p:nvSpPr>
        <p:spPr bwMode="auto">
          <a:xfrm flipH="1">
            <a:off x="1828800" y="475488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Integrates with antivirus software to scan incoming and outgoing files.</a:t>
            </a:r>
          </a:p>
        </p:txBody>
      </p:sp>
      <p:sp>
        <p:nvSpPr>
          <p:cNvPr id="21" name="Rectangle 20"/>
          <p:cNvSpPr>
            <a:spLocks noChangeArrowheads="1"/>
          </p:cNvSpPr>
          <p:nvPr>
            <p:custDataLst>
              <p:tags r:id="rId12"/>
            </p:custDataLst>
          </p:nvPr>
        </p:nvSpPr>
        <p:spPr bwMode="auto">
          <a:xfrm flipH="1">
            <a:off x="320040" y="475488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Antivirus Integration</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3"/>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4"/>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6" name="Rounded Rectangle 25"/>
          <p:cNvSpPr/>
          <p:nvPr>
            <p:custDataLst>
              <p:tags r:id="rId15"/>
            </p:custDataLst>
          </p:nvPr>
        </p:nvSpPr>
        <p:spPr>
          <a:xfrm rot="10800000">
            <a:off x="5486400" y="4892039"/>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pic>
        <p:nvPicPr>
          <p:cNvPr id="27" name="Picture 26" descr="sample_linkbar-itrgNEW.gif">
            <a:hlinkClick r:id="rId19"/>
          </p:cNvPr>
          <p:cNvPicPr>
            <a:picLocks noChangeAspect="1"/>
          </p:cNvPicPr>
          <p:nvPr/>
        </p:nvPicPr>
        <p:blipFill>
          <a:blip r:embed="rId2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7" name="Flowchart: Stored Data 21"/>
          <p:cNvSpPr>
            <a:spLocks noChangeArrowheads="1"/>
          </p:cNvSpPr>
          <p:nvPr>
            <p:custDataLst>
              <p:tags r:id="rId1"/>
            </p:custDataLst>
          </p:nvPr>
        </p:nvSpPr>
        <p:spPr bwMode="auto">
          <a:xfrm flipH="1">
            <a:off x="5348607" y="2926080"/>
            <a:ext cx="3474720"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Enables quick and auditable person-to-person file sharing using browsers or Outlook.</a:t>
            </a:r>
          </a:p>
        </p:txBody>
      </p:sp>
      <p:sp>
        <p:nvSpPr>
          <p:cNvPr id="8" name="Rectangle 7"/>
          <p:cNvSpPr>
            <a:spLocks noChangeArrowheads="1"/>
          </p:cNvSpPr>
          <p:nvPr>
            <p:custDataLst>
              <p:tags r:id="rId2"/>
            </p:custDataLst>
          </p:nvPr>
        </p:nvSpPr>
        <p:spPr bwMode="auto">
          <a:xfrm flipH="1">
            <a:off x="3839847" y="292608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Ad Hoc Email Integration</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3832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Allows conditions (such as passwords or expiry dates) to be set when ad hoc files are sent.</a:t>
            </a:r>
          </a:p>
        </p:txBody>
      </p:sp>
      <p:sp>
        <p:nvSpPr>
          <p:cNvPr id="10" name="Rectangle 9"/>
          <p:cNvSpPr>
            <a:spLocks noChangeArrowheads="1"/>
          </p:cNvSpPr>
          <p:nvPr>
            <p:custDataLst>
              <p:tags r:id="rId4"/>
            </p:custDataLst>
          </p:nvPr>
        </p:nvSpPr>
        <p:spPr bwMode="auto">
          <a:xfrm flipH="1">
            <a:off x="3839847" y="3383280"/>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Ad Hoc File Security</a:t>
            </a:r>
          </a:p>
        </p:txBody>
      </p:sp>
      <p:sp>
        <p:nvSpPr>
          <p:cNvPr id="11" name="Flowchart: Stored Data 20"/>
          <p:cNvSpPr>
            <a:spLocks noChangeArrowheads="1"/>
          </p:cNvSpPr>
          <p:nvPr>
            <p:custDataLst>
              <p:tags r:id="rId5"/>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Users can be assigned roles which limit access or operations.</a:t>
            </a:r>
          </a:p>
        </p:txBody>
      </p:sp>
      <p:sp>
        <p:nvSpPr>
          <p:cNvPr id="12" name="Rectangle 11"/>
          <p:cNvSpPr>
            <a:spLocks noChangeArrowheads="1"/>
          </p:cNvSpPr>
          <p:nvPr>
            <p:custDataLst>
              <p:tags r:id="rId6"/>
            </p:custDataLst>
          </p:nvPr>
        </p:nvSpPr>
        <p:spPr bwMode="auto">
          <a:xfrm flipH="1">
            <a:off x="3839847" y="2468880"/>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Role-based Security</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Provides APIs and/or SDKs to interface with other enterprise applications.</a:t>
            </a:r>
          </a:p>
        </p:txBody>
      </p:sp>
      <p:sp>
        <p:nvSpPr>
          <p:cNvPr id="14" name="Rectangle 13"/>
          <p:cNvSpPr>
            <a:spLocks noChangeArrowheads="1"/>
          </p:cNvSpPr>
          <p:nvPr>
            <p:custDataLst>
              <p:tags r:id="rId8"/>
            </p:custDataLst>
          </p:nvPr>
        </p:nvSpPr>
        <p:spPr bwMode="auto">
          <a:xfrm flipH="1">
            <a:off x="3839847" y="2011997"/>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Backend Integration</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3840480"/>
            <a:ext cx="3474720"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Secures files with encryption. Data is encrypted in transit and at rest.</a:t>
            </a:r>
          </a:p>
        </p:txBody>
      </p:sp>
      <p:sp>
        <p:nvSpPr>
          <p:cNvPr id="17" name="Rectangle 16"/>
          <p:cNvSpPr>
            <a:spLocks noChangeArrowheads="1"/>
          </p:cNvSpPr>
          <p:nvPr>
            <p:custDataLst>
              <p:tags r:id="rId10"/>
            </p:custDataLst>
          </p:nvPr>
        </p:nvSpPr>
        <p:spPr bwMode="auto">
          <a:xfrm flipH="1">
            <a:off x="3840480" y="384048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File Security</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29768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Optimized accessibility via mobile browser or native apps to monitor, initiate, or cancel file transfers.</a:t>
            </a:r>
          </a:p>
        </p:txBody>
      </p:sp>
      <p:sp>
        <p:nvSpPr>
          <p:cNvPr id="19" name="Rectangle 18"/>
          <p:cNvSpPr>
            <a:spLocks noChangeArrowheads="1"/>
          </p:cNvSpPr>
          <p:nvPr>
            <p:custDataLst>
              <p:tags r:id="rId12"/>
            </p:custDataLst>
          </p:nvPr>
        </p:nvSpPr>
        <p:spPr bwMode="auto">
          <a:xfrm flipH="1">
            <a:off x="3840480" y="429768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Mobile</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5349240" y="4846320"/>
            <a:ext cx="3474720"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Automates workflows with rule-based actions (native MFT actions or imported actions).</a:t>
            </a:r>
          </a:p>
        </p:txBody>
      </p:sp>
      <p:sp>
        <p:nvSpPr>
          <p:cNvPr id="21" name="Rectangle 20"/>
          <p:cNvSpPr>
            <a:spLocks noChangeArrowheads="1"/>
          </p:cNvSpPr>
          <p:nvPr>
            <p:custDataLst>
              <p:tags r:id="rId14"/>
            </p:custDataLst>
          </p:nvPr>
        </p:nvSpPr>
        <p:spPr bwMode="auto">
          <a:xfrm flipH="1">
            <a:off x="3840480" y="484632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Adv. Workflow Automation</a:t>
            </a:r>
            <a:endParaRPr lang="en-US" sz="1400" dirty="0">
              <a:latin typeface="Arial" pitchFamily="34" charset="0"/>
              <a:cs typeface="Arial" pitchFamily="34" charset="0"/>
            </a:endParaRPr>
          </a:p>
        </p:txBody>
      </p:sp>
      <p:sp>
        <p:nvSpPr>
          <p:cNvPr id="22" name="Flowchart: Stored Data 21"/>
          <p:cNvSpPr>
            <a:spLocks noChangeArrowheads="1"/>
          </p:cNvSpPr>
          <p:nvPr>
            <p:custDataLst>
              <p:tags r:id="rId15"/>
            </p:custDataLst>
          </p:nvPr>
        </p:nvSpPr>
        <p:spPr bwMode="auto">
          <a:xfrm flipH="1">
            <a:off x="5349240" y="530352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t>Checks file integrity after transmission and automatically resumes interrupted transfers. </a:t>
            </a:r>
            <a:endParaRPr lang="en-US" sz="1200" dirty="0" smtClean="0">
              <a:solidFill>
                <a:srgbClr val="FF0000"/>
              </a:solidFill>
              <a:latin typeface="Arial" pitchFamily="34" charset="0"/>
              <a:cs typeface="Arial" pitchFamily="34" charset="0"/>
            </a:endParaRPr>
          </a:p>
        </p:txBody>
      </p:sp>
      <p:sp>
        <p:nvSpPr>
          <p:cNvPr id="23" name="Rectangle 22"/>
          <p:cNvSpPr>
            <a:spLocks noChangeArrowheads="1"/>
          </p:cNvSpPr>
          <p:nvPr>
            <p:custDataLst>
              <p:tags r:id="rId16"/>
            </p:custDataLst>
          </p:nvPr>
        </p:nvSpPr>
        <p:spPr bwMode="auto">
          <a:xfrm flipH="1">
            <a:off x="3840480" y="5303520"/>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File Delivery Assurance</a:t>
            </a:r>
            <a:endParaRPr lang="en-US" sz="1400" dirty="0">
              <a:latin typeface="Arial" pitchFamily="34" charset="0"/>
              <a:cs typeface="Arial" pitchFamily="34" charset="0"/>
            </a:endParaRPr>
          </a:p>
        </p:txBody>
      </p:sp>
      <p:sp>
        <p:nvSpPr>
          <p:cNvPr id="25" name="Flowchart: Stored Data 21"/>
          <p:cNvSpPr>
            <a:spLocks noChangeArrowheads="1"/>
          </p:cNvSpPr>
          <p:nvPr>
            <p:custDataLst>
              <p:tags r:id="rId17"/>
            </p:custDataLst>
          </p:nvPr>
        </p:nvSpPr>
        <p:spPr bwMode="auto">
          <a:xfrm flipH="1">
            <a:off x="5349240" y="576072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Monitors file transfer status and user sessions and alerts users or admins of specific events.</a:t>
            </a:r>
            <a:endParaRPr lang="en-US" sz="1200" dirty="0" smtClean="0">
              <a:latin typeface="Arial" pitchFamily="34" charset="0"/>
              <a:cs typeface="Arial" pitchFamily="34" charset="0"/>
            </a:endParaRPr>
          </a:p>
        </p:txBody>
      </p:sp>
      <p:sp>
        <p:nvSpPr>
          <p:cNvPr id="26" name="Rectangle 25"/>
          <p:cNvSpPr>
            <a:spLocks noChangeArrowheads="1"/>
          </p:cNvSpPr>
          <p:nvPr>
            <p:custDataLst>
              <p:tags r:id="rId18"/>
            </p:custDataLst>
          </p:nvPr>
        </p:nvSpPr>
        <p:spPr bwMode="auto">
          <a:xfrm flipH="1">
            <a:off x="3840480" y="576072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Monitoring and Alerting</a:t>
            </a:r>
            <a:endParaRPr lang="en-US" sz="1400" dirty="0">
              <a:latin typeface="Arial" pitchFamily="34" charset="0"/>
              <a:cs typeface="Arial" pitchFamily="34" charset="0"/>
            </a:endParaRPr>
          </a:p>
        </p:txBody>
      </p:sp>
      <p:sp>
        <p:nvSpPr>
          <p:cNvPr id="30" name="Flowchart: Stored Data 19"/>
          <p:cNvSpPr>
            <a:spLocks noChangeArrowheads="1"/>
          </p:cNvSpPr>
          <p:nvPr>
            <p:custDataLst>
              <p:tags r:id="rId19"/>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0"/>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21"/>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29" name="TextBox 28"/>
          <p:cNvSpPr txBox="1"/>
          <p:nvPr>
            <p:custDataLst>
              <p:tags r:id="rId2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 Lights)</a:t>
            </a:r>
            <a:r>
              <a:rPr lang="en-US" sz="1000" dirty="0" smtClean="0">
                <a:solidFill>
                  <a:srgbClr val="333333"/>
                </a:solidFill>
              </a:rPr>
              <a:t> in the Appendix</a:t>
            </a:r>
            <a:r>
              <a:rPr lang="en-US" sz="1000" dirty="0" smtClean="0">
                <a:solidFill>
                  <a:srgbClr val="333333"/>
                </a:solidFill>
                <a:latin typeface="Arial"/>
              </a:rPr>
              <a:t>.</a:t>
            </a:r>
          </a:p>
        </p:txBody>
      </p:sp>
      <p:pic>
        <p:nvPicPr>
          <p:cNvPr id="34" name="Picture 33" descr="sample_linkbar-itrgNEW.gif">
            <a:hlinkClick r:id="rId25"/>
          </p:cNvPr>
          <p:cNvPicPr>
            <a:picLocks noChangeAspect="1"/>
          </p:cNvPicPr>
          <p:nvPr/>
        </p:nvPicPr>
        <p:blipFill>
          <a:blip r:embed="rId2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931690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7">
            <a:extLst>
              <a:ext uri="{28A0092B-C50C-407E-A947-70E740481C1C}">
                <a14:useLocalDpi xmlns:a14="http://schemas.microsoft.com/office/drawing/2010/main" val="0"/>
              </a:ext>
            </a:extLst>
          </a:blip>
          <a:stretch>
            <a:fillRect/>
          </a:stretch>
        </p:blipFill>
        <p:spPr>
          <a:xfrm>
            <a:off x="4820401" y="2027760"/>
            <a:ext cx="3524397" cy="4119100"/>
          </a:xfrm>
          <a:prstGeom prst="rect">
            <a:avLst/>
          </a:prstGeom>
          <a:ln>
            <a:solidFill>
              <a:schemeClr val="tx1"/>
            </a:solidFill>
          </a:ln>
        </p:spPr>
      </p:pic>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0151" name="think-cell Slide" r:id="rId8" imgW="360" imgH="360" progId="">
                  <p:embed/>
                </p:oleObj>
              </mc:Choice>
              <mc:Fallback>
                <p:oleObj name="think-cell Slide" r:id="rId8" imgW="360" imgH="36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rgbClr val="333333"/>
              </a:buClr>
              <a:buSzPct val="120000"/>
              <a:buFont typeface="Arial" pitchFamily="34" charset="0"/>
              <a:buNone/>
              <a:defRPr/>
            </a:pPr>
            <a:r>
              <a:rPr lang="en-US" b="1" dirty="0" smtClean="0">
                <a:solidFill>
                  <a:srgbClr val="333333"/>
                </a:solidFill>
                <a:latin typeface="Arial"/>
              </a:rPr>
              <a:t>The Info-Tech </a:t>
            </a:r>
            <a:r>
              <a:rPr lang="en-US" b="1" i="1" dirty="0" smtClean="0">
                <a:solidFill>
                  <a:srgbClr val="FF0000"/>
                </a:solidFill>
                <a:latin typeface="Arial"/>
              </a:rPr>
              <a:t> </a:t>
            </a:r>
            <a:r>
              <a:rPr lang="en-US" b="1" i="1" dirty="0" smtClean="0">
                <a:solidFill>
                  <a:srgbClr val="FF0000"/>
                </a:solidFill>
                <a:latin typeface="Arial"/>
                <a:hlinkClick r:id="rId10"/>
              </a:rPr>
              <a:t>Managed File Transfer Vendor Shortlist Tool</a:t>
            </a:r>
            <a:r>
              <a:rPr lang="en-US" b="1" i="1" dirty="0" smtClean="0">
                <a:solidFill>
                  <a:srgbClr val="FF0000"/>
                </a:solidFill>
                <a:latin typeface="Arial"/>
              </a:rPr>
              <a:t> </a:t>
            </a:r>
            <a:r>
              <a:rPr lang="en-US" b="1" dirty="0" smtClean="0">
                <a:solidFill>
                  <a:srgbClr val="333333"/>
                </a:solidFill>
                <a:latin typeface="Arial"/>
              </a:rPr>
              <a:t>is designed to generate a customized shortlist of vendors based on </a:t>
            </a:r>
            <a:r>
              <a:rPr lang="en-US" b="1" i="1" dirty="0" smtClean="0">
                <a:solidFill>
                  <a:srgbClr val="333333"/>
                </a:solidFill>
                <a:latin typeface="Arial"/>
              </a:rPr>
              <a:t>your </a:t>
            </a:r>
            <a:r>
              <a:rPr lang="en-US" b="1" dirty="0" smtClean="0">
                <a:solidFill>
                  <a:srgbClr val="333333"/>
                </a:solidFill>
                <a:latin typeface="Arial"/>
              </a:rPr>
              <a:t>key priorities.</a:t>
            </a:r>
            <a:endParaRPr lang="en-US" b="1" dirty="0">
              <a:solidFill>
                <a:srgbClr val="333333"/>
              </a:solidFill>
              <a:latin typeface="Arial"/>
            </a:endParaRPr>
          </a:p>
        </p:txBody>
      </p:sp>
      <p:sp>
        <p:nvSpPr>
          <p:cNvPr id="15" name="Title 14"/>
          <p:cNvSpPr>
            <a:spLocks noGrp="1"/>
          </p:cNvSpPr>
          <p:nvPr>
            <p:ph type="title"/>
          </p:nvPr>
        </p:nvSpPr>
        <p:spPr/>
        <p:txBody>
          <a:bodyPr/>
          <a:lstStyle/>
          <a:p>
            <a:r>
              <a:rPr lang="en-US" dirty="0" smtClean="0"/>
              <a:t>Identify leading candidates with the </a:t>
            </a:r>
            <a:r>
              <a:rPr lang="en-US" i="1" dirty="0" smtClean="0"/>
              <a:t>Managed File Transfer Vendor Shortlist Tool</a:t>
            </a:r>
            <a:endParaRPr lang="en-US" i="1" dirty="0"/>
          </a:p>
        </p:txBody>
      </p:sp>
      <p:grpSp>
        <p:nvGrpSpPr>
          <p:cNvPr id="2" name="Group 33"/>
          <p:cNvGrpSpPr/>
          <p:nvPr/>
        </p:nvGrpSpPr>
        <p:grpSpPr>
          <a:xfrm>
            <a:off x="503548" y="1965960"/>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rgbClr val="333333"/>
                </a:solidFill>
              </a:endParaRPr>
            </a:p>
            <a:p>
              <a:pPr marL="171450" indent="-111125" algn="l">
                <a:buFont typeface="Arial" pitchFamily="34" charset="0"/>
                <a:buChar char="•"/>
              </a:pPr>
              <a:r>
                <a:rPr lang="en-CA" sz="1200" dirty="0" smtClean="0">
                  <a:solidFill>
                    <a:srgbClr val="333333"/>
                  </a:solidFill>
                </a:rPr>
                <a:t>Overall Vendor vs. Product Weightings</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product criteria weightings:</a:t>
              </a:r>
            </a:p>
            <a:p>
              <a:pPr marL="341313" indent="-169863" algn="l">
                <a:buClr>
                  <a:srgbClr val="333333"/>
                </a:buClr>
                <a:buSzPct val="120000"/>
                <a:buFont typeface="Wingdings" pitchFamily="2" charset="2"/>
                <a:buChar char="ü"/>
              </a:pPr>
              <a:r>
                <a:rPr lang="en-CA" sz="1200" dirty="0" smtClean="0">
                  <a:solidFill>
                    <a:srgbClr val="333333"/>
                  </a:solidFill>
                </a:rPr>
                <a:t>Features</a:t>
              </a:r>
            </a:p>
            <a:p>
              <a:pPr marL="341313" indent="-169863" algn="l">
                <a:buClr>
                  <a:srgbClr val="333333"/>
                </a:buClr>
                <a:buSzPct val="120000"/>
                <a:buFont typeface="Wingdings" pitchFamily="2" charset="2"/>
                <a:buChar char="ü"/>
              </a:pPr>
              <a:r>
                <a:rPr lang="en-CA" sz="1200" dirty="0" smtClean="0">
                  <a:solidFill>
                    <a:srgbClr val="333333"/>
                  </a:solidFill>
                </a:rPr>
                <a:t>Usability</a:t>
              </a:r>
            </a:p>
            <a:p>
              <a:pPr marL="341313" indent="-169863" algn="l">
                <a:buClr>
                  <a:srgbClr val="333333"/>
                </a:buClr>
                <a:buSzPct val="120000"/>
                <a:buFont typeface="Wingdings" pitchFamily="2" charset="2"/>
                <a:buChar char="ü"/>
              </a:pPr>
              <a:r>
                <a:rPr lang="en-CA" sz="1200" dirty="0" smtClean="0">
                  <a:solidFill>
                    <a:srgbClr val="333333"/>
                  </a:solidFill>
                </a:rPr>
                <a:t>Affordability</a:t>
              </a:r>
            </a:p>
            <a:p>
              <a:pPr marL="341313" indent="-169863" algn="l">
                <a:buClr>
                  <a:srgbClr val="333333"/>
                </a:buClr>
                <a:buSzPct val="120000"/>
                <a:buFont typeface="Wingdings" pitchFamily="2" charset="2"/>
                <a:buChar char="ü"/>
              </a:pPr>
              <a:r>
                <a:rPr lang="en-CA" sz="1200" dirty="0" smtClean="0">
                  <a:solidFill>
                    <a:srgbClr val="333333"/>
                  </a:solidFill>
                </a:rPr>
                <a:t>Architecture</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vendor criteria weightings:</a:t>
              </a:r>
            </a:p>
            <a:p>
              <a:pPr marL="341313" indent="-169863" algn="l">
                <a:buClr>
                  <a:srgbClr val="333333"/>
                </a:buClr>
                <a:buSzPct val="120000"/>
                <a:buFont typeface="Wingdings" pitchFamily="2" charset="2"/>
                <a:buChar char="ü"/>
              </a:pPr>
              <a:r>
                <a:rPr lang="en-CA" sz="1200" dirty="0" smtClean="0">
                  <a:solidFill>
                    <a:srgbClr val="333333"/>
                  </a:solidFill>
                </a:rPr>
                <a:t>Viability</a:t>
              </a:r>
            </a:p>
            <a:p>
              <a:pPr marL="341313" indent="-169863" algn="l">
                <a:buClr>
                  <a:srgbClr val="333333"/>
                </a:buClr>
                <a:buSzPct val="120000"/>
                <a:buFont typeface="Wingdings" pitchFamily="2" charset="2"/>
                <a:buChar char="ü"/>
              </a:pPr>
              <a:r>
                <a:rPr lang="en-CA" sz="1200" dirty="0" smtClean="0">
                  <a:solidFill>
                    <a:srgbClr val="333333"/>
                  </a:solidFill>
                </a:rPr>
                <a:t>Strategy</a:t>
              </a:r>
            </a:p>
            <a:p>
              <a:pPr marL="341313" indent="-169863" algn="l">
                <a:buClr>
                  <a:srgbClr val="333333"/>
                </a:buClr>
                <a:buSzPct val="120000"/>
                <a:buFont typeface="Wingdings" pitchFamily="2" charset="2"/>
                <a:buChar char="ü"/>
              </a:pPr>
              <a:r>
                <a:rPr lang="en-CA" sz="1200" dirty="0" smtClean="0">
                  <a:solidFill>
                    <a:srgbClr val="333333"/>
                  </a:solidFill>
                </a:rPr>
                <a:t>Reach</a:t>
              </a:r>
            </a:p>
            <a:p>
              <a:pPr marL="341313" indent="-169863" algn="l">
                <a:buClr>
                  <a:srgbClr val="333333"/>
                </a:buClr>
                <a:buSzPct val="120000"/>
                <a:buFont typeface="Wingdings" pitchFamily="2" charset="2"/>
                <a:buChar char="ü"/>
              </a:pPr>
              <a:r>
                <a:rPr lang="en-CA" sz="1200" dirty="0" smtClean="0">
                  <a:solidFill>
                    <a:srgbClr val="333333"/>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This tool offers the ability to modify:</a:t>
              </a:r>
              <a:endParaRPr lang="en-CA" sz="1400" b="1" dirty="0">
                <a:solidFill>
                  <a:srgbClr val="FFFFFF"/>
                </a:solidFill>
              </a:endParaRPr>
            </a:p>
          </p:txBody>
        </p:sp>
      </p:grpSp>
      <p:grpSp>
        <p:nvGrpSpPr>
          <p:cNvPr id="3" name="Group 25"/>
          <p:cNvGrpSpPr/>
          <p:nvPr/>
        </p:nvGrpSpPr>
        <p:grpSpPr>
          <a:xfrm>
            <a:off x="3463829" y="3931920"/>
            <a:ext cx="815991" cy="792088"/>
            <a:chOff x="3375893" y="3714688"/>
            <a:chExt cx="815991" cy="792088"/>
          </a:xfrm>
        </p:grpSpPr>
        <p:sp>
          <p:nvSpPr>
            <p:cNvPr id="24" name="Rounded Rectangle 23"/>
            <p:cNvSpPr/>
            <p:nvPr>
              <p:custDataLst>
                <p:tags r:id="rId3"/>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5" name="Picture 24" descr="tool.wmf"/>
            <p:cNvPicPr>
              <a:picLocks noChangeAspect="1"/>
            </p:cNvPicPr>
            <p:nvPr>
              <p:custDataLst>
                <p:tags r:id="rId4"/>
              </p:custDataLst>
            </p:nvPr>
          </p:nvPicPr>
          <p:blipFill>
            <a:blip r:embed="rId11" cstate="print"/>
            <a:stretch>
              <a:fillRect/>
            </a:stretch>
          </p:blipFill>
          <p:spPr>
            <a:xfrm>
              <a:off x="3463829" y="3795631"/>
              <a:ext cx="633902" cy="614790"/>
            </a:xfrm>
            <a:prstGeom prst="rect">
              <a:avLst/>
            </a:prstGeom>
          </p:spPr>
        </p:pic>
      </p:grpSp>
      <p:pic>
        <p:nvPicPr>
          <p:cNvPr id="12" name="Picture 11" descr="sample_linkbar-itrgNEW.gif">
            <a:hlinkClick r:id="rId12"/>
          </p:cNvPr>
          <p:cNvPicPr>
            <a:picLocks noChangeAspect="1"/>
          </p:cNvPicPr>
          <p:nvPr/>
        </p:nvPicPr>
        <p:blipFill>
          <a:blip r:embed="rId13"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557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171" name="think-cell Slide" r:id="rId5" imgW="360" imgH="360" progId="">
                  <p:embed/>
                </p:oleObj>
              </mc:Choice>
              <mc:Fallback>
                <p:oleObj name="think-cell Slide" r:id="rId5" imgW="360" imgH="36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nvPr>
        </p:nvSpPr>
        <p:spPr/>
        <p:txBody>
          <a:bodyPr/>
          <a:lstStyle/>
          <a:p>
            <a:r>
              <a:rPr lang="en-US" dirty="0" smtClean="0"/>
              <a:t>Appendix</a:t>
            </a:r>
            <a:endParaRPr lang="en-US" dirty="0"/>
          </a:p>
        </p:txBody>
      </p:sp>
      <p:sp>
        <p:nvSpPr>
          <p:cNvPr id="3" name="Text Placeholder 2"/>
          <p:cNvSpPr txBox="1">
            <a:spLocks/>
          </p:cNvSpPr>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pic>
        <p:nvPicPr>
          <p:cNvPr id="5" name="Picture 4"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ceca67c42ecf87eca64ffc501490c0f59fb2a3"/>
  <p:tag name="ISPRING_ULTRA_SCORM_COURSE_ID" val="5CCEBF15-EAD0-4E2E-A20F-B0733F1F337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2508</Words>
  <Application>Microsoft Office PowerPoint</Application>
  <PresentationFormat>On-screen Show (4:3)</PresentationFormat>
  <Paragraphs>211</Paragraphs>
  <Slides>12</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Helvetica</vt:lpstr>
      <vt:lpstr>Georgia</vt:lpstr>
      <vt:lpstr>Wingdings</vt:lpstr>
      <vt:lpstr>Calibri</vt:lpstr>
      <vt:lpstr>Office Theme</vt:lpstr>
      <vt:lpstr>think-cell Slide</vt:lpstr>
      <vt:lpstr>PowerPoint Presentation</vt:lpstr>
      <vt:lpstr>Introduction</vt:lpstr>
      <vt:lpstr>Market Overview</vt:lpstr>
      <vt:lpstr>MFT Vendor selection / knock-out criteria: market share, mind share, and platform coverage</vt:lpstr>
      <vt:lpstr>MFT criteria &amp; weighting factors</vt:lpstr>
      <vt:lpstr>Table Stakes represent the minimum standard; without these, a product doesn’t even get reviewed</vt:lpstr>
      <vt:lpstr>Advanced Features are the capabilities that allow for granular market differentiation</vt:lpstr>
      <vt:lpstr>Identify leading candidates with the Managed File Transfer Vendor Shortlist Tool</vt:lpstr>
      <vt:lpstr>Appendix</vt:lpstr>
      <vt:lpstr>Vendor Landscape Methodology: Overview</vt:lpstr>
      <vt:lpstr>Vendor Landscape Methodology: Vendor/Product Selection &amp; Information Gathering</vt:lpstr>
      <vt:lpstr>Info-Tech Research Group Helps IT Professionals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2013-09-04T15:47:34Z</dcterms:created>
  <dcterms:modified xsi:type="dcterms:W3CDTF">2013-09-04T15:47:37Z</dcterms:modified>
  <cp:contentStatus/>
</cp:coreProperties>
</file>