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9.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notesSlides/notesSlide10.xml" ContentType="application/vnd.openxmlformats-officedocument.presentationml.notesSlide+xml"/>
  <Override PartName="/ppt/tags/tag65.xml" ContentType="application/vnd.openxmlformats-officedocument.presentationml.tags+xml"/>
  <Override PartName="/ppt/tags/tag66.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Lst>
  <p:notesMasterIdLst>
    <p:notesMasterId r:id="rId14"/>
  </p:notesMasterIdLst>
  <p:handoutMasterIdLst>
    <p:handoutMasterId r:id="rId15"/>
  </p:handoutMasterIdLst>
  <p:sldIdLst>
    <p:sldId id="337" r:id="rId2"/>
    <p:sldId id="338" r:id="rId3"/>
    <p:sldId id="339" r:id="rId4"/>
    <p:sldId id="503" r:id="rId5"/>
    <p:sldId id="504" r:id="rId6"/>
    <p:sldId id="505" r:id="rId7"/>
    <p:sldId id="506" r:id="rId8"/>
    <p:sldId id="343" r:id="rId9"/>
    <p:sldId id="344" r:id="rId10"/>
    <p:sldId id="345" r:id="rId11"/>
    <p:sldId id="346" r:id="rId12"/>
    <p:sldId id="507" r:id="rId13"/>
  </p:sldIdLst>
  <p:sldSz cx="9144000" cy="6858000" type="screen4x3"/>
  <p:notesSz cx="7010400" cy="9236075"/>
  <p:custDataLst>
    <p:tags r:id="rId16"/>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15:clr>
            <a:srgbClr val="A4A3A4"/>
          </p15:clr>
        </p15:guide>
        <p15:guide id="2" pos="1422">
          <p15:clr>
            <a:srgbClr val="A4A3A4"/>
          </p15:clr>
        </p15:guide>
      </p15:sldGuideLst>
    </p:ext>
    <p:ext uri="{2D200454-40CA-4A62-9FC3-DE9A4176ACB9}">
      <p15:notesGuideLst xmlns:p15="http://schemas.microsoft.com/office/powerpoint/2012/main">
        <p15:guide id="1" orient="horz" pos="2909">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2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CECE"/>
    <a:srgbClr val="ADB7C3"/>
    <a:srgbClr val="243F54"/>
    <a:srgbClr val="7FAC85"/>
    <a:srgbClr val="D17D08"/>
    <a:srgbClr val="998F57"/>
    <a:srgbClr val="7B7B7B"/>
    <a:srgbClr val="5D5936"/>
    <a:srgbClr val="2576B7"/>
    <a:srgbClr val="C777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187" autoAdjust="0"/>
    <p:restoredTop sz="96362" autoAdjust="0"/>
  </p:normalViewPr>
  <p:slideViewPr>
    <p:cSldViewPr snapToObjects="1">
      <p:cViewPr varScale="1">
        <p:scale>
          <a:sx n="122" d="100"/>
          <a:sy n="122" d="100"/>
        </p:scale>
        <p:origin x="2064" y="96"/>
      </p:cViewPr>
      <p:guideLst>
        <p:guide orient="horz"/>
        <p:guide pos="1422"/>
      </p:guideLst>
    </p:cSldViewPr>
  </p:slideViewPr>
  <p:outlineViewPr>
    <p:cViewPr>
      <p:scale>
        <a:sx n="33" d="100"/>
        <a:sy n="33" d="100"/>
      </p:scale>
      <p:origin x="0" y="0"/>
    </p:cViewPr>
  </p:outlineViewPr>
  <p:notesTextViewPr>
    <p:cViewPr>
      <p:scale>
        <a:sx n="100" d="100"/>
        <a:sy n="100" d="100"/>
      </p:scale>
      <p:origin x="0" y="0"/>
    </p:cViewPr>
  </p:notesTextViewPr>
  <p:notesViewPr>
    <p:cSldViewPr snapToObjects="1">
      <p:cViewPr varScale="1">
        <p:scale>
          <a:sx n="69" d="100"/>
          <a:sy n="69" d="100"/>
        </p:scale>
        <p:origin x="-2484" y="-114"/>
      </p:cViewPr>
      <p:guideLst>
        <p:guide orient="horz" pos="2909"/>
        <p:guide pos="2208"/>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492" tIns="46246" rIns="92492" bIns="46246" rtlCol="0"/>
          <a:lstStyle>
            <a:lvl1pPr algn="l">
              <a:defRPr sz="1200"/>
            </a:lvl1pPr>
          </a:lstStyle>
          <a:p>
            <a:endParaRPr lang="en-CA" dirty="0"/>
          </a:p>
        </p:txBody>
      </p:sp>
      <p:sp>
        <p:nvSpPr>
          <p:cNvPr id="3" name="Date Placeholder 2"/>
          <p:cNvSpPr>
            <a:spLocks noGrp="1"/>
          </p:cNvSpPr>
          <p:nvPr>
            <p:ph type="dt" sz="quarter" idx="1"/>
          </p:nvPr>
        </p:nvSpPr>
        <p:spPr>
          <a:xfrm>
            <a:off x="3970939" y="0"/>
            <a:ext cx="3037840" cy="461804"/>
          </a:xfrm>
          <a:prstGeom prst="rect">
            <a:avLst/>
          </a:prstGeom>
        </p:spPr>
        <p:txBody>
          <a:bodyPr vert="horz" lIns="92492" tIns="46246" rIns="92492" bIns="46246" rtlCol="0"/>
          <a:lstStyle>
            <a:lvl1pPr algn="r">
              <a:defRPr sz="1200"/>
            </a:lvl1pPr>
          </a:lstStyle>
          <a:p>
            <a:fld id="{110B9C36-03F4-41DF-9FFD-B4483F722394}" type="datetimeFigureOut">
              <a:rPr lang="en-CA" smtClean="0"/>
              <a:pPr/>
              <a:t>02/10/2013</a:t>
            </a:fld>
            <a:endParaRPr lang="en-CA" dirty="0"/>
          </a:p>
        </p:txBody>
      </p:sp>
      <p:sp>
        <p:nvSpPr>
          <p:cNvPr id="4" name="Footer Placeholder 3"/>
          <p:cNvSpPr>
            <a:spLocks noGrp="1"/>
          </p:cNvSpPr>
          <p:nvPr>
            <p:ph type="ftr" sz="quarter" idx="2"/>
          </p:nvPr>
        </p:nvSpPr>
        <p:spPr>
          <a:xfrm>
            <a:off x="0" y="8772668"/>
            <a:ext cx="3037840" cy="461804"/>
          </a:xfrm>
          <a:prstGeom prst="rect">
            <a:avLst/>
          </a:prstGeom>
        </p:spPr>
        <p:txBody>
          <a:bodyPr vert="horz" lIns="92492" tIns="46246" rIns="92492" bIns="46246"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70939" y="8772668"/>
            <a:ext cx="3037840" cy="461804"/>
          </a:xfrm>
          <a:prstGeom prst="rect">
            <a:avLst/>
          </a:prstGeom>
        </p:spPr>
        <p:txBody>
          <a:bodyPr vert="horz" lIns="92492" tIns="46246" rIns="92492" bIns="46246" rtlCol="0" anchor="b"/>
          <a:lstStyle>
            <a:lvl1pPr algn="r">
              <a:defRPr sz="1200"/>
            </a:lvl1pPr>
          </a:lstStyle>
          <a:p>
            <a:fld id="{2426C72D-894C-4E56-B9CB-84AA6ABBA4F8}" type="slidenum">
              <a:rPr lang="en-CA" smtClean="0"/>
              <a:pPr/>
              <a:t>‹#›</a:t>
            </a:fld>
            <a:endParaRPr lang="en-CA" dirty="0"/>
          </a:p>
        </p:txBody>
      </p:sp>
    </p:spTree>
    <p:extLst>
      <p:ext uri="{BB962C8B-B14F-4D97-AF65-F5344CB8AC3E}">
        <p14:creationId xmlns:p14="http://schemas.microsoft.com/office/powerpoint/2010/main" val="604512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3037840"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l">
              <a:defRPr sz="1200"/>
            </a:lvl1pPr>
          </a:lstStyle>
          <a:p>
            <a:pPr>
              <a:defRPr/>
            </a:pPr>
            <a:endParaRPr lang="en-US" dirty="0"/>
          </a:p>
        </p:txBody>
      </p:sp>
      <p:sp>
        <p:nvSpPr>
          <p:cNvPr id="7171" name="Rectangle 8194"/>
          <p:cNvSpPr>
            <a:spLocks noGrp="1" noChangeArrowheads="1"/>
          </p:cNvSpPr>
          <p:nvPr>
            <p:ph type="dt" idx="1"/>
          </p:nvPr>
        </p:nvSpPr>
        <p:spPr bwMode="auto">
          <a:xfrm>
            <a:off x="3970939" y="0"/>
            <a:ext cx="3037840"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r">
              <a:defRPr sz="1200"/>
            </a:lvl1pPr>
          </a:lstStyle>
          <a:p>
            <a:pPr>
              <a:defRPr/>
            </a:pPr>
            <a:endParaRPr lang="en-US" dirty="0"/>
          </a:p>
        </p:txBody>
      </p:sp>
      <p:sp>
        <p:nvSpPr>
          <p:cNvPr id="8196" name="Slide Image Placeholder 8195"/>
          <p:cNvSpPr>
            <a:spLocks noGrp="1" noRot="1" noChangeAspect="1" noChangeArrowheads="1" noTextEdit="1"/>
          </p:cNvSpPr>
          <p:nvPr>
            <p:ph type="sldImg" idx="2"/>
          </p:nvPr>
        </p:nvSpPr>
        <p:spPr bwMode="auto">
          <a:xfrm>
            <a:off x="1195388" y="692150"/>
            <a:ext cx="4619625" cy="3463925"/>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701040" y="4387136"/>
            <a:ext cx="5608320" cy="415623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772668"/>
            <a:ext cx="3037840" cy="461804"/>
          </a:xfrm>
          <a:prstGeom prst="rect">
            <a:avLst/>
          </a:prstGeom>
          <a:noFill/>
          <a:ln w="9525">
            <a:noFill/>
            <a:miter lim="800000"/>
            <a:headEnd/>
            <a:tailEnd/>
          </a:ln>
        </p:spPr>
        <p:txBody>
          <a:bodyPr vert="horz" wrap="square" lIns="92492" tIns="46246" rIns="92492" bIns="46246" numCol="1" anchor="b" anchorCtr="0" compatLnSpc="1">
            <a:prstTxWarp prst="textNoShape">
              <a:avLst/>
            </a:prstTxWarp>
          </a:bodyPr>
          <a:lstStyle>
            <a:lvl1pPr algn="l">
              <a:defRPr sz="1200"/>
            </a:lvl1pPr>
          </a:lstStyle>
          <a:p>
            <a:pPr>
              <a:defRPr/>
            </a:pPr>
            <a:endParaRPr lang="en-US" dirty="0"/>
          </a:p>
        </p:txBody>
      </p:sp>
      <p:sp>
        <p:nvSpPr>
          <p:cNvPr id="15367" name="Slide Number Placeholder 15366"/>
          <p:cNvSpPr>
            <a:spLocks noGrp="1" noChangeArrowheads="1"/>
          </p:cNvSpPr>
          <p:nvPr>
            <p:ph type="sldNum" sz="quarter" idx="5"/>
          </p:nvPr>
        </p:nvSpPr>
        <p:spPr bwMode="auto">
          <a:xfrm>
            <a:off x="3970939" y="8772668"/>
            <a:ext cx="3037840" cy="46180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dirty="0"/>
          </a:p>
        </p:txBody>
      </p:sp>
    </p:spTree>
    <p:extLst>
      <p:ext uri="{BB962C8B-B14F-4D97-AF65-F5344CB8AC3E}">
        <p14:creationId xmlns:p14="http://schemas.microsoft.com/office/powerpoint/2010/main" val="5208812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dirty="0"/>
          </a:p>
        </p:txBody>
      </p:sp>
    </p:spTree>
    <p:extLst>
      <p:ext uri="{BB962C8B-B14F-4D97-AF65-F5344CB8AC3E}">
        <p14:creationId xmlns:p14="http://schemas.microsoft.com/office/powerpoint/2010/main" val="3656976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10</a:t>
            </a:fld>
            <a:endParaRPr lang="en-US" dirty="0"/>
          </a:p>
        </p:txBody>
      </p:sp>
    </p:spTree>
    <p:extLst>
      <p:ext uri="{BB962C8B-B14F-4D97-AF65-F5344CB8AC3E}">
        <p14:creationId xmlns:p14="http://schemas.microsoft.com/office/powerpoint/2010/main" val="38283351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11</a:t>
            </a:fld>
            <a:endParaRPr lang="en-US" dirty="0"/>
          </a:p>
        </p:txBody>
      </p:sp>
    </p:spTree>
    <p:extLst>
      <p:ext uri="{BB962C8B-B14F-4D97-AF65-F5344CB8AC3E}">
        <p14:creationId xmlns:p14="http://schemas.microsoft.com/office/powerpoint/2010/main" val="32531185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12</a:t>
            </a:fld>
            <a:endParaRPr lang="en-US" dirty="0"/>
          </a:p>
        </p:txBody>
      </p:sp>
    </p:spTree>
    <p:extLst>
      <p:ext uri="{BB962C8B-B14F-4D97-AF65-F5344CB8AC3E}">
        <p14:creationId xmlns:p14="http://schemas.microsoft.com/office/powerpoint/2010/main" val="1745991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dirty="0"/>
          </a:p>
        </p:txBody>
      </p:sp>
    </p:spTree>
    <p:extLst>
      <p:ext uri="{BB962C8B-B14F-4D97-AF65-F5344CB8AC3E}">
        <p14:creationId xmlns:p14="http://schemas.microsoft.com/office/powerpoint/2010/main" val="3011369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3</a:t>
            </a:fld>
            <a:endParaRPr lang="en-US" dirty="0"/>
          </a:p>
        </p:txBody>
      </p:sp>
    </p:spTree>
    <p:extLst>
      <p:ext uri="{BB962C8B-B14F-4D97-AF65-F5344CB8AC3E}">
        <p14:creationId xmlns:p14="http://schemas.microsoft.com/office/powerpoint/2010/main" val="3869803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dirty="0"/>
          </a:p>
        </p:txBody>
      </p:sp>
    </p:spTree>
    <p:extLst>
      <p:ext uri="{BB962C8B-B14F-4D97-AF65-F5344CB8AC3E}">
        <p14:creationId xmlns:p14="http://schemas.microsoft.com/office/powerpoint/2010/main" val="9047068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5</a:t>
            </a:fld>
            <a:endParaRPr lang="en-US" dirty="0"/>
          </a:p>
        </p:txBody>
      </p:sp>
    </p:spTree>
    <p:extLst>
      <p:ext uri="{BB962C8B-B14F-4D97-AF65-F5344CB8AC3E}">
        <p14:creationId xmlns:p14="http://schemas.microsoft.com/office/powerpoint/2010/main" val="2094259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dirty="0"/>
          </a:p>
        </p:txBody>
      </p:sp>
    </p:spTree>
    <p:extLst>
      <p:ext uri="{BB962C8B-B14F-4D97-AF65-F5344CB8AC3E}">
        <p14:creationId xmlns:p14="http://schemas.microsoft.com/office/powerpoint/2010/main" val="12342767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7</a:t>
            </a:fld>
            <a:endParaRPr lang="en-US" dirty="0"/>
          </a:p>
        </p:txBody>
      </p:sp>
    </p:spTree>
    <p:extLst>
      <p:ext uri="{BB962C8B-B14F-4D97-AF65-F5344CB8AC3E}">
        <p14:creationId xmlns:p14="http://schemas.microsoft.com/office/powerpoint/2010/main" val="380853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dirty="0"/>
          </a:p>
        </p:txBody>
      </p:sp>
    </p:spTree>
    <p:extLst>
      <p:ext uri="{BB962C8B-B14F-4D97-AF65-F5344CB8AC3E}">
        <p14:creationId xmlns:p14="http://schemas.microsoft.com/office/powerpoint/2010/main" val="12053569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dirty="0"/>
          </a:p>
        </p:txBody>
      </p:sp>
    </p:spTree>
    <p:extLst>
      <p:ext uri="{BB962C8B-B14F-4D97-AF65-F5344CB8AC3E}">
        <p14:creationId xmlns:p14="http://schemas.microsoft.com/office/powerpoint/2010/main" val="13514431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26" name="Picture 25" descr="footer2012.jpg"/>
          <p:cNvPicPr>
            <a:picLocks noChangeAspect="1"/>
          </p:cNvPicPr>
          <p:nvPr userDrawn="1"/>
        </p:nvPicPr>
        <p:blipFill>
          <a:blip r:embed="rId2" cstate="print"/>
          <a:srcRect l="73231"/>
          <a:stretch>
            <a:fillRect/>
          </a:stretch>
        </p:blipFill>
        <p:spPr>
          <a:xfrm>
            <a:off x="6696236" y="6090047"/>
            <a:ext cx="2447764" cy="767953"/>
          </a:xfrm>
          <a:prstGeom prst="rect">
            <a:avLst/>
          </a:prstGeom>
        </p:spPr>
      </p:pic>
      <p:sp>
        <p:nvSpPr>
          <p:cNvPr id="27" name="Rectangle 26"/>
          <p:cNvSpPr/>
          <p:nvPr userDrawn="1"/>
        </p:nvSpPr>
        <p:spPr>
          <a:xfrm>
            <a:off x="0" y="6090047"/>
            <a:ext cx="6696236" cy="767953"/>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CA" sz="800" dirty="0" smtClean="0">
                <a:solidFill>
                  <a:srgbClr val="ADB7C3"/>
                </a:solidFill>
              </a:rPr>
              <a:t>Info-Tech</a:t>
            </a:r>
            <a:r>
              <a:rPr lang="en-CA" sz="800" baseline="0" dirty="0" smtClean="0">
                <a:solidFill>
                  <a:srgbClr val="ADB7C3"/>
                </a:solidFill>
              </a:rPr>
              <a:t> Research Group, Inc. Is a global leader in providing IT research and advice.</a:t>
            </a:r>
            <a:br>
              <a:rPr lang="en-CA" sz="800" baseline="0" dirty="0" smtClean="0">
                <a:solidFill>
                  <a:srgbClr val="ADB7C3"/>
                </a:solidFill>
              </a:rPr>
            </a:br>
            <a:r>
              <a:rPr lang="en-CA" sz="800" baseline="0" dirty="0" smtClean="0">
                <a:solidFill>
                  <a:srgbClr val="ADB7C3"/>
                </a:solidFill>
              </a:rPr>
              <a:t>Info-Tech’s products and services combine actionable insight and relevant advice with</a:t>
            </a:r>
            <a:br>
              <a:rPr lang="en-CA" sz="800" baseline="0" dirty="0" smtClean="0">
                <a:solidFill>
                  <a:srgbClr val="ADB7C3"/>
                </a:solidFill>
              </a:rPr>
            </a:br>
            <a:r>
              <a:rPr lang="en-CA" sz="800" baseline="0" dirty="0" smtClean="0">
                <a:solidFill>
                  <a:srgbClr val="ADB7C3"/>
                </a:solidFill>
              </a:rPr>
              <a:t>ready-to-use tools and templates that cover the full spectrum of IT concerns.</a:t>
            </a:r>
            <a:br>
              <a:rPr lang="en-CA" sz="800" baseline="0" dirty="0" smtClean="0">
                <a:solidFill>
                  <a:srgbClr val="ADB7C3"/>
                </a:solidFill>
              </a:rPr>
            </a:br>
            <a:r>
              <a:rPr lang="en-CA" sz="800" b="0" i="0" kern="1200" dirty="0" smtClean="0">
                <a:solidFill>
                  <a:srgbClr val="ADB7C3"/>
                </a:solidFill>
                <a:latin typeface="+mn-lt"/>
                <a:ea typeface="+mn-ea"/>
                <a:cs typeface="+mn-cs"/>
              </a:rPr>
              <a:t>© 1997-2013</a:t>
            </a:r>
            <a:r>
              <a:rPr lang="en-CA" sz="800" b="0" i="0" kern="1200" baseline="0" dirty="0" smtClean="0">
                <a:solidFill>
                  <a:srgbClr val="ADB7C3"/>
                </a:solidFill>
                <a:latin typeface="+mn-lt"/>
                <a:ea typeface="+mn-ea"/>
                <a:cs typeface="+mn-cs"/>
              </a:rPr>
              <a:t> Info-Tech Research Group Inc.</a:t>
            </a:r>
            <a:endParaRPr lang="en-CA" sz="800" dirty="0">
              <a:solidFill>
                <a:srgbClr val="ADB7C3"/>
              </a:solidFill>
            </a:endParaRPr>
          </a:p>
        </p:txBody>
      </p:sp>
      <p:grpSp>
        <p:nvGrpSpPr>
          <p:cNvPr id="25" name="Group 24"/>
          <p:cNvGrpSpPr/>
          <p:nvPr userDrawn="1"/>
        </p:nvGrpSpPr>
        <p:grpSpPr>
          <a:xfrm>
            <a:off x="126173" y="-34351"/>
            <a:ext cx="8873303" cy="3832009"/>
            <a:chOff x="126681" y="-16351"/>
            <a:chExt cx="8873303" cy="3832009"/>
          </a:xfrm>
        </p:grpSpPr>
        <p:cxnSp>
          <p:nvCxnSpPr>
            <p:cNvPr id="19" name="Straight Arrow Connector 18"/>
            <p:cNvCxnSpPr/>
            <p:nvPr userDrawn="1"/>
          </p:nvCxnSpPr>
          <p:spPr>
            <a:xfrm rot="5400000">
              <a:off x="-70169" y="3617221"/>
              <a:ext cx="395287" cy="1588"/>
            </a:xfrm>
            <a:prstGeom prst="straightConnector1">
              <a:avLst/>
            </a:prstGeom>
            <a:ln>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userDrawn="1"/>
          </p:nvSpPr>
          <p:spPr>
            <a:xfrm>
              <a:off x="8460432" y="-16351"/>
              <a:ext cx="539552" cy="276999"/>
            </a:xfrm>
            <a:prstGeom prst="rect">
              <a:avLst/>
            </a:prstGeom>
            <a:noFill/>
          </p:spPr>
          <p:txBody>
            <a:bodyPr wrap="square" rtlCol="0">
              <a:spAutoFit/>
            </a:bodyPr>
            <a:lstStyle/>
            <a:p>
              <a:r>
                <a:rPr lang="en-CA" sz="1200" b="0" dirty="0" smtClean="0">
                  <a:solidFill>
                    <a:schemeClr val="bg1"/>
                  </a:solidFill>
                </a:rPr>
                <a:t>V3.1</a:t>
              </a:r>
              <a:endParaRPr lang="en-CA" sz="1200" b="0" dirty="0">
                <a:solidFill>
                  <a:schemeClr val="bg1"/>
                </a:solidFill>
              </a:endParaRPr>
            </a:p>
          </p:txBody>
        </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57454"/>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80828"/>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1883744"/>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0370"/>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9600" dirty="0"/>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1880828"/>
            <a:ext cx="8627997" cy="4455172"/>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t>What’s in</a:t>
            </a:r>
            <a:r>
              <a:rPr lang="en-CA" sz="1400" b="1" baseline="0" dirty="0" smtClean="0"/>
              <a:t> this Section:</a:t>
            </a:r>
            <a:endParaRPr lang="en-CA" sz="1400" b="1" dirty="0"/>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t>Sections:</a:t>
            </a:r>
            <a:endParaRPr lang="en-CA" sz="1400" b="1"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9980"/>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92896"/>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9801"/>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587713"/>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Info-Tech</a:t>
            </a:r>
            <a:r>
              <a:rPr lang="en-CA" sz="1000" baseline="0" dirty="0" smtClean="0"/>
              <a:t> Research Group</a:t>
            </a:r>
            <a:endParaRPr lang="en-CA" sz="1000" dirty="0"/>
          </a:p>
        </p:txBody>
      </p:sp>
      <p:sp>
        <p:nvSpPr>
          <p:cNvPr id="10" name="Rectangle 9"/>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0" algn="l"/>
            <a:fld id="{FF20F8B6-5AB9-41C4-A82C-4155E8A92B2C}" type="slidenum">
              <a:rPr lang="en-CA" sz="1000" smtClean="0"/>
              <a:pPr marL="179388" indent="0" algn="l"/>
              <a:t>‹#›</a:t>
            </a:fld>
            <a:endParaRPr lang="en-CA" sz="10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2" r:id="rId7"/>
    <p:sldLayoutId id="2147483680" r:id="rId8"/>
    <p:sldLayoutId id="2147483696" r:id="rId9"/>
    <p:sldLayoutId id="2147483677" r:id="rId10"/>
    <p:sldLayoutId id="2147483667" r:id="rId11"/>
    <p:sldLayoutId id="2147483684" r:id="rId12"/>
    <p:sldLayoutId id="2147483700" r:id="rId13"/>
    <p:sldLayoutId id="2147483683" r:id="rId14"/>
    <p:sldLayoutId id="2147483714" r:id="rId15"/>
    <p:sldLayoutId id="2147483694" r:id="rId16"/>
    <p:sldLayoutId id="2147483702" r:id="rId17"/>
    <p:sldLayoutId id="2147483704" r:id="rId18"/>
    <p:sldLayoutId id="2147483705" r:id="rId19"/>
    <p:sldLayoutId id="2147483706" r:id="rId20"/>
    <p:sldLayoutId id="2147483707" r:id="rId21"/>
    <p:sldLayoutId id="2147483708" r:id="rId22"/>
    <p:sldLayoutId id="2147483709" r:id="rId23"/>
    <p:sldLayoutId id="2147483710" r:id="rId24"/>
    <p:sldLayoutId id="2147483711" r:id="rId25"/>
    <p:sldLayoutId id="2147483712" r:id="rId26"/>
    <p:sldLayoutId id="2147483713" r:id="rId27"/>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nfotech.com/research/ss/optimize-backup-operations-with-a-recovery-services-plan?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8" Type="http://schemas.openxmlformats.org/officeDocument/2006/relationships/tags" Target="../tags/tag40.xml"/><Relationship Id="rId13" Type="http://schemas.openxmlformats.org/officeDocument/2006/relationships/tags" Target="../tags/tag45.xml"/><Relationship Id="rId18" Type="http://schemas.openxmlformats.org/officeDocument/2006/relationships/tags" Target="../tags/tag50.xml"/><Relationship Id="rId26" Type="http://schemas.openxmlformats.org/officeDocument/2006/relationships/tags" Target="../tags/tag58.xml"/><Relationship Id="rId39" Type="http://schemas.openxmlformats.org/officeDocument/2006/relationships/hyperlink" Target="http://www.infotech.com/research/ss/optimize-backup-operations-with-a-recovery-services-plan?utm_source=SS_Sample&amp;utm_medium=Collateral&amp;utm_campaign=Collateral" TargetMode="External"/><Relationship Id="rId3" Type="http://schemas.openxmlformats.org/officeDocument/2006/relationships/tags" Target="../tags/tag35.xml"/><Relationship Id="rId21" Type="http://schemas.openxmlformats.org/officeDocument/2006/relationships/tags" Target="../tags/tag53.xml"/><Relationship Id="rId34" Type="http://schemas.openxmlformats.org/officeDocument/2006/relationships/notesSlide" Target="../notesSlides/notesSlide10.xml"/><Relationship Id="rId7" Type="http://schemas.openxmlformats.org/officeDocument/2006/relationships/tags" Target="../tags/tag39.xml"/><Relationship Id="rId12" Type="http://schemas.openxmlformats.org/officeDocument/2006/relationships/tags" Target="../tags/tag44.xml"/><Relationship Id="rId17" Type="http://schemas.openxmlformats.org/officeDocument/2006/relationships/tags" Target="../tags/tag49.xml"/><Relationship Id="rId25" Type="http://schemas.openxmlformats.org/officeDocument/2006/relationships/tags" Target="../tags/tag57.xml"/><Relationship Id="rId33" Type="http://schemas.openxmlformats.org/officeDocument/2006/relationships/slideLayout" Target="../slideLayouts/slideLayout4.xml"/><Relationship Id="rId38" Type="http://schemas.openxmlformats.org/officeDocument/2006/relationships/image" Target="../media/image14.emf"/><Relationship Id="rId2" Type="http://schemas.openxmlformats.org/officeDocument/2006/relationships/tags" Target="../tags/tag34.xml"/><Relationship Id="rId16" Type="http://schemas.openxmlformats.org/officeDocument/2006/relationships/tags" Target="../tags/tag48.xml"/><Relationship Id="rId20" Type="http://schemas.openxmlformats.org/officeDocument/2006/relationships/tags" Target="../tags/tag52.xml"/><Relationship Id="rId29" Type="http://schemas.openxmlformats.org/officeDocument/2006/relationships/tags" Target="../tags/tag61.xml"/><Relationship Id="rId1" Type="http://schemas.openxmlformats.org/officeDocument/2006/relationships/vmlDrawing" Target="../drawings/vmlDrawing2.vml"/><Relationship Id="rId6" Type="http://schemas.openxmlformats.org/officeDocument/2006/relationships/tags" Target="../tags/tag38.xml"/><Relationship Id="rId11" Type="http://schemas.openxmlformats.org/officeDocument/2006/relationships/tags" Target="../tags/tag43.xml"/><Relationship Id="rId24" Type="http://schemas.openxmlformats.org/officeDocument/2006/relationships/tags" Target="../tags/tag56.xml"/><Relationship Id="rId32" Type="http://schemas.openxmlformats.org/officeDocument/2006/relationships/tags" Target="../tags/tag64.xml"/><Relationship Id="rId37" Type="http://schemas.openxmlformats.org/officeDocument/2006/relationships/oleObject" Target="../embeddings/oleObject4.bin"/><Relationship Id="rId40" Type="http://schemas.openxmlformats.org/officeDocument/2006/relationships/image" Target="../media/image4.gif"/><Relationship Id="rId5" Type="http://schemas.openxmlformats.org/officeDocument/2006/relationships/tags" Target="../tags/tag37.xml"/><Relationship Id="rId15" Type="http://schemas.openxmlformats.org/officeDocument/2006/relationships/tags" Target="../tags/tag47.xml"/><Relationship Id="rId23" Type="http://schemas.openxmlformats.org/officeDocument/2006/relationships/tags" Target="../tags/tag55.xml"/><Relationship Id="rId28" Type="http://schemas.openxmlformats.org/officeDocument/2006/relationships/tags" Target="../tags/tag60.xml"/><Relationship Id="rId36" Type="http://schemas.openxmlformats.org/officeDocument/2006/relationships/image" Target="../media/image10.emf"/><Relationship Id="rId10" Type="http://schemas.openxmlformats.org/officeDocument/2006/relationships/tags" Target="../tags/tag42.xml"/><Relationship Id="rId19" Type="http://schemas.openxmlformats.org/officeDocument/2006/relationships/tags" Target="../tags/tag51.xml"/><Relationship Id="rId31" Type="http://schemas.openxmlformats.org/officeDocument/2006/relationships/tags" Target="../tags/tag63.xml"/><Relationship Id="rId4" Type="http://schemas.openxmlformats.org/officeDocument/2006/relationships/tags" Target="../tags/tag36.xml"/><Relationship Id="rId9" Type="http://schemas.openxmlformats.org/officeDocument/2006/relationships/tags" Target="../tags/tag41.xml"/><Relationship Id="rId14" Type="http://schemas.openxmlformats.org/officeDocument/2006/relationships/tags" Target="../tags/tag46.xml"/><Relationship Id="rId22" Type="http://schemas.openxmlformats.org/officeDocument/2006/relationships/tags" Target="../tags/tag54.xml"/><Relationship Id="rId27" Type="http://schemas.openxmlformats.org/officeDocument/2006/relationships/tags" Target="../tags/tag59.xml"/><Relationship Id="rId30" Type="http://schemas.openxmlformats.org/officeDocument/2006/relationships/tags" Target="../tags/tag62.xml"/><Relationship Id="rId35"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8" Type="http://schemas.openxmlformats.org/officeDocument/2006/relationships/image" Target="../media/image15.jpg"/><Relationship Id="rId3" Type="http://schemas.openxmlformats.org/officeDocument/2006/relationships/tags" Target="../tags/tag66.xml"/><Relationship Id="rId7" Type="http://schemas.openxmlformats.org/officeDocument/2006/relationships/image" Target="../media/image10.emf"/><Relationship Id="rId12" Type="http://schemas.openxmlformats.org/officeDocument/2006/relationships/image" Target="../media/image4.gif"/><Relationship Id="rId2" Type="http://schemas.openxmlformats.org/officeDocument/2006/relationships/tags" Target="../tags/tag65.xml"/><Relationship Id="rId1" Type="http://schemas.openxmlformats.org/officeDocument/2006/relationships/vmlDrawing" Target="../drawings/vmlDrawing3.vml"/><Relationship Id="rId6" Type="http://schemas.openxmlformats.org/officeDocument/2006/relationships/oleObject" Target="../embeddings/oleObject5.bin"/><Relationship Id="rId11" Type="http://schemas.openxmlformats.org/officeDocument/2006/relationships/hyperlink" Target="http://www.infotech.com/research/ss/optimize-backup-operations-with-a-recovery-services-plan?utm_source=SS_Sample&amp;utm_medium=Collateral&amp;utm_campaign=Collateral" TargetMode="External"/><Relationship Id="rId5" Type="http://schemas.openxmlformats.org/officeDocument/2006/relationships/notesSlide" Target="../notesSlides/notesSlide11.xml"/><Relationship Id="rId10" Type="http://schemas.openxmlformats.org/officeDocument/2006/relationships/image" Target="../media/image13.wmf"/><Relationship Id="rId4" Type="http://schemas.openxmlformats.org/officeDocument/2006/relationships/slideLayout" Target="../slideLayouts/slideLayout4.xml"/><Relationship Id="rId9" Type="http://schemas.openxmlformats.org/officeDocument/2006/relationships/image" Target="../media/image12.wmf"/></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 TargetMode="External"/><Relationship Id="rId7"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4.gif"/><Relationship Id="rId5" Type="http://schemas.openxmlformats.org/officeDocument/2006/relationships/image" Target="../media/image16.png"/><Relationship Id="rId4" Type="http://schemas.openxmlformats.org/officeDocument/2006/relationships/hyperlink" Target="http://www.infotech.com/research/ss/optimize-backup-operations-with-a-recovery-services-plan?utm_source=SS_Sample&amp;utm_medium=Collateral&amp;utm_campaign=Collatera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infotech.com/research/ss/optimize-backup-operations-with-a-recovery-services-plan?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tags" Target="../tags/tag2.xml"/><Relationship Id="rId6" Type="http://schemas.openxmlformats.org/officeDocument/2006/relationships/image" Target="../media/image4.gif"/><Relationship Id="rId5" Type="http://schemas.openxmlformats.org/officeDocument/2006/relationships/hyperlink" Target="http://www.infotech.com/research/ss/optimize-backup-operations-with-a-recovery-services-plan?utm_source=SS_Sample&amp;utm_medium=Collateral&amp;utm_campaign=Collateral" TargetMode="Externa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hyperlink" Target="mailto:workshopbooking@infotech.com" TargetMode="External"/><Relationship Id="rId7" Type="http://schemas.openxmlformats.org/officeDocument/2006/relationships/hyperlink" Target="http://www.infotech.com/research/ss/optimize-backup-operations-with-a-recovery-services-plan?utm_source=SS_Sample&amp;utm_medium=Collateral&amp;utm_campaign=Collateral" TargetMode="External"/><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hyperlink" Target="mailto:GuidedImplementations@InfoTech.com"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4.gif"/><Relationship Id="rId5" Type="http://schemas.openxmlformats.org/officeDocument/2006/relationships/hyperlink" Target="http://www.infotech.com/research/ss/optimize-backup-operations-with-a-recovery-services-plan?utm_source=SS_Sample&amp;utm_medium=Collateral&amp;utm_campaign=Collateral" TargetMode="Externa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4.gif"/><Relationship Id="rId4" Type="http://schemas.openxmlformats.org/officeDocument/2006/relationships/hyperlink" Target="http://www.infotech.com/research/ss/optimize-backup-operations-with-a-recovery-services-plan?utm_source=SS_Sample&amp;utm_medium=Collateral&amp;utm_campaign=Collatera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mailto:GuidedImplementations@InfoTech.com?subject=Optimize%20Backup%20Operations%20with%20a%20Recovery%20Services%20Plan%20-%20GI%20-%20Intro"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4.gif"/><Relationship Id="rId5" Type="http://schemas.openxmlformats.org/officeDocument/2006/relationships/hyperlink" Target="http://www.infotech.com/research/ss/optimize-backup-operations-with-a-recovery-services-plan?utm_source=SS_Sample&amp;utm_medium=Collateral&amp;utm_campaign=Collateral" TargetMode="Externa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hyperlink" Target="http://www.infotech.com/research/ss/optimize-backup-operations-with-a-recovery-services-plan?utm_source=SS_Sample&amp;utm_medium=Collateral&amp;utm_campaign=Collateral" TargetMode="External"/></Relationships>
</file>

<file path=ppt/slides/_rels/slide9.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18" Type="http://schemas.openxmlformats.org/officeDocument/2006/relationships/tags" Target="../tags/tag19.xml"/><Relationship Id="rId26" Type="http://schemas.openxmlformats.org/officeDocument/2006/relationships/tags" Target="../tags/tag27.xml"/><Relationship Id="rId39" Type="http://schemas.openxmlformats.org/officeDocument/2006/relationships/image" Target="../media/image12.wmf"/><Relationship Id="rId3" Type="http://schemas.openxmlformats.org/officeDocument/2006/relationships/tags" Target="../tags/tag4.xml"/><Relationship Id="rId21" Type="http://schemas.openxmlformats.org/officeDocument/2006/relationships/tags" Target="../tags/tag22.xml"/><Relationship Id="rId34" Type="http://schemas.openxmlformats.org/officeDocument/2006/relationships/notesSlide" Target="../notesSlides/notesSlide9.xml"/><Relationship Id="rId42" Type="http://schemas.openxmlformats.org/officeDocument/2006/relationships/image" Target="../media/image4.gif"/><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tags" Target="../tags/tag18.xml"/><Relationship Id="rId25" Type="http://schemas.openxmlformats.org/officeDocument/2006/relationships/tags" Target="../tags/tag26.xml"/><Relationship Id="rId33" Type="http://schemas.openxmlformats.org/officeDocument/2006/relationships/slideLayout" Target="../slideLayouts/slideLayout4.xml"/><Relationship Id="rId38" Type="http://schemas.openxmlformats.org/officeDocument/2006/relationships/image" Target="../media/image11.emf"/><Relationship Id="rId2" Type="http://schemas.openxmlformats.org/officeDocument/2006/relationships/tags" Target="../tags/tag3.xml"/><Relationship Id="rId16" Type="http://schemas.openxmlformats.org/officeDocument/2006/relationships/tags" Target="../tags/tag17.xml"/><Relationship Id="rId20" Type="http://schemas.openxmlformats.org/officeDocument/2006/relationships/tags" Target="../tags/tag21.xml"/><Relationship Id="rId29" Type="http://schemas.openxmlformats.org/officeDocument/2006/relationships/tags" Target="../tags/tag30.xml"/><Relationship Id="rId41" Type="http://schemas.openxmlformats.org/officeDocument/2006/relationships/hyperlink" Target="http://www.infotech.com/research/ss/optimize-backup-operations-with-a-recovery-services-plan?utm_source=SS_Sample&amp;utm_medium=Collateral&amp;utm_campaign=Collateral" TargetMode="External"/><Relationship Id="rId1" Type="http://schemas.openxmlformats.org/officeDocument/2006/relationships/vmlDrawing" Target="../drawings/vmlDrawing1.vml"/><Relationship Id="rId6" Type="http://schemas.openxmlformats.org/officeDocument/2006/relationships/tags" Target="../tags/tag7.xml"/><Relationship Id="rId11" Type="http://schemas.openxmlformats.org/officeDocument/2006/relationships/tags" Target="../tags/tag12.xml"/><Relationship Id="rId24" Type="http://schemas.openxmlformats.org/officeDocument/2006/relationships/tags" Target="../tags/tag25.xml"/><Relationship Id="rId32" Type="http://schemas.openxmlformats.org/officeDocument/2006/relationships/tags" Target="../tags/tag33.xml"/><Relationship Id="rId37" Type="http://schemas.openxmlformats.org/officeDocument/2006/relationships/oleObject" Target="../embeddings/oleObject2.bin"/><Relationship Id="rId40" Type="http://schemas.openxmlformats.org/officeDocument/2006/relationships/image" Target="../media/image13.wmf"/><Relationship Id="rId5" Type="http://schemas.openxmlformats.org/officeDocument/2006/relationships/tags" Target="../tags/tag6.xml"/><Relationship Id="rId15" Type="http://schemas.openxmlformats.org/officeDocument/2006/relationships/tags" Target="../tags/tag16.xml"/><Relationship Id="rId23" Type="http://schemas.openxmlformats.org/officeDocument/2006/relationships/tags" Target="../tags/tag24.xml"/><Relationship Id="rId28" Type="http://schemas.openxmlformats.org/officeDocument/2006/relationships/tags" Target="../tags/tag29.xml"/><Relationship Id="rId36" Type="http://schemas.openxmlformats.org/officeDocument/2006/relationships/image" Target="../media/image10.emf"/><Relationship Id="rId10" Type="http://schemas.openxmlformats.org/officeDocument/2006/relationships/tags" Target="../tags/tag11.xml"/><Relationship Id="rId19" Type="http://schemas.openxmlformats.org/officeDocument/2006/relationships/tags" Target="../tags/tag20.xml"/><Relationship Id="rId31" Type="http://schemas.openxmlformats.org/officeDocument/2006/relationships/tags" Target="../tags/tag32.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 Id="rId22" Type="http://schemas.openxmlformats.org/officeDocument/2006/relationships/tags" Target="../tags/tag23.xml"/><Relationship Id="rId27" Type="http://schemas.openxmlformats.org/officeDocument/2006/relationships/tags" Target="../tags/tag28.xml"/><Relationship Id="rId30" Type="http://schemas.openxmlformats.org/officeDocument/2006/relationships/tags" Target="../tags/tag31.xml"/><Relationship Id="rId35"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pPr lvl="0"/>
            <a:r>
              <a:rPr lang="en-CA" dirty="0" smtClean="0"/>
              <a:t>Optimize Backup Operations with a Recovery Services Plan</a:t>
            </a:r>
            <a:endParaRPr lang="en-US" dirty="0" smtClean="0"/>
          </a:p>
        </p:txBody>
      </p:sp>
      <p:sp>
        <p:nvSpPr>
          <p:cNvPr id="8" name="Text Placeholder 7"/>
          <p:cNvSpPr>
            <a:spLocks noGrp="1"/>
          </p:cNvSpPr>
          <p:nvPr>
            <p:ph type="body" sz="quarter" idx="16"/>
          </p:nvPr>
        </p:nvSpPr>
        <p:spPr>
          <a:xfrm>
            <a:off x="774700" y="3893108"/>
            <a:ext cx="7467600" cy="508000"/>
          </a:xfrm>
        </p:spPr>
        <p:txBody>
          <a:bodyPr/>
          <a:lstStyle/>
          <a:p>
            <a:r>
              <a:rPr lang="en-US" dirty="0" smtClean="0"/>
              <a:t>Refine processes and procedures to win backup success.</a:t>
            </a:r>
            <a:endParaRPr lang="en-CA" dirty="0"/>
          </a:p>
        </p:txBody>
      </p:sp>
      <p:grpSp>
        <p:nvGrpSpPr>
          <p:cNvPr id="4" name="Group 3"/>
          <p:cNvGrpSpPr/>
          <p:nvPr/>
        </p:nvGrpSpPr>
        <p:grpSpPr>
          <a:xfrm>
            <a:off x="0" y="5402461"/>
            <a:ext cx="9144000" cy="1455539"/>
            <a:chOff x="0" y="5402461"/>
            <a:chExt cx="9144000" cy="1455539"/>
          </a:xfrm>
        </p:grpSpPr>
        <p:pic>
          <p:nvPicPr>
            <p:cNvPr id="5" name="Picture 4" descr="sample-titlebar-itrgNEW.gif">
              <a:hlinkClick r:id="rId3"/>
            </p:cNvPr>
            <p:cNvPicPr>
              <a:picLocks noChangeAspect="1"/>
            </p:cNvPicPr>
            <p:nvPr/>
          </p:nvPicPr>
          <p:blipFill>
            <a:blip r:embed="rId4" cstate="print"/>
            <a:srcRect b="40634"/>
            <a:stretch>
              <a:fillRect/>
            </a:stretch>
          </p:blipFill>
          <p:spPr>
            <a:xfrm>
              <a:off x="0" y="5402461"/>
              <a:ext cx="9144000" cy="864096"/>
            </a:xfrm>
            <a:prstGeom prst="rect">
              <a:avLst/>
            </a:prstGeom>
          </p:spPr>
        </p:pic>
        <p:pic>
          <p:nvPicPr>
            <p:cNvPr id="6" name="Picture 5" descr="sample-titlebar-itrgNEW.gif"/>
            <p:cNvPicPr>
              <a:picLocks noChangeAspect="1"/>
            </p:cNvPicPr>
            <p:nvPr/>
          </p:nvPicPr>
          <p:blipFill>
            <a:blip r:embed="rId4" cstate="print"/>
            <a:srcRect l="79925" t="59366"/>
            <a:stretch>
              <a:fillRect/>
            </a:stretch>
          </p:blipFill>
          <p:spPr>
            <a:xfrm>
              <a:off x="7308304" y="6266557"/>
              <a:ext cx="1835696" cy="591443"/>
            </a:xfrm>
            <a:prstGeom prst="rect">
              <a:avLst/>
            </a:prstGeom>
          </p:spPr>
        </p:pic>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a:t>
              </a:r>
              <a:r>
                <a:rPr lang="en-CA" sz="800" smtClean="0">
                  <a:solidFill>
                    <a:schemeClr val="bg1">
                      <a:lumMod val="65000"/>
                    </a:schemeClr>
                  </a:solidFill>
                </a:rPr>
                <a:t>- 2013 </a:t>
              </a:r>
              <a:r>
                <a:rPr lang="en-CA" sz="800" dirty="0" smtClean="0">
                  <a:solidFill>
                    <a:schemeClr val="bg1">
                      <a:lumMod val="65000"/>
                    </a:schemeClr>
                  </a:solidFill>
                </a:rPr>
                <a:t>Info-Tech Research Group</a:t>
              </a:r>
              <a:endParaRPr lang="en-CA" sz="800" dirty="0">
                <a:solidFill>
                  <a:schemeClr val="bg1">
                    <a:lumMod val="65000"/>
                  </a:schemeClr>
                </a:solidFill>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Object 36" hidden="1"/>
          <p:cNvGraphicFramePr>
            <a:graphicFrameLocks noChangeAspect="1"/>
          </p:cNvGraphicFramePr>
          <p:nvPr>
            <p:custDataLst>
              <p:tags r:id="rId2"/>
            </p:custDataLst>
          </p:nvPr>
        </p:nvGraphicFramePr>
        <p:xfrm>
          <a:off x="1587" y="1588"/>
          <a:ext cx="1587" cy="1587"/>
        </p:xfrm>
        <a:graphic>
          <a:graphicData uri="http://schemas.openxmlformats.org/presentationml/2006/ole">
            <mc:AlternateContent xmlns:mc="http://schemas.openxmlformats.org/markup-compatibility/2006">
              <mc:Choice xmlns:v="urn:schemas-microsoft-com:vml" Requires="v">
                <p:oleObj spid="_x0000_s67926" name="think-cell Slide" r:id="rId35" imgW="270" imgH="270" progId="TCLayout.ActiveDocument.1">
                  <p:embed/>
                </p:oleObj>
              </mc:Choice>
              <mc:Fallback>
                <p:oleObj name="think-cell Slide" r:id="rId35" imgW="270" imgH="270" progId="TCLayout.ActiveDocument.1">
                  <p:embed/>
                  <p:pic>
                    <p:nvPicPr>
                      <p:cNvPr id="0" name="Picture 3" hidden="1"/>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1587"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6" name="Rectangle 35" hidden="1"/>
          <p:cNvSpPr/>
          <p:nvPr>
            <p:custDataLst>
              <p:tags r:id="rId3"/>
            </p:custDataLst>
          </p:nvPr>
        </p:nvSpPr>
        <p:spPr bwMode="auto">
          <a:xfrm>
            <a:off x="0" y="0"/>
            <a:ext cx="158750" cy="158750"/>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chorCtr="0">
            <a:noAutofit/>
          </a:bodyPr>
          <a:lstStyle/>
          <a:p>
            <a:endParaRPr lang="en-CA" sz="1200" dirty="0">
              <a:latin typeface="Arial"/>
              <a:sym typeface="Arial"/>
            </a:endParaRPr>
          </a:p>
        </p:txBody>
      </p:sp>
      <p:sp>
        <p:nvSpPr>
          <p:cNvPr id="2" name="Text Placeholder 1"/>
          <p:cNvSpPr>
            <a:spLocks noGrp="1"/>
          </p:cNvSpPr>
          <p:nvPr>
            <p:ph type="body" sz="quarter" idx="19"/>
          </p:nvPr>
        </p:nvSpPr>
        <p:spPr/>
        <p:txBody>
          <a:bodyPr/>
          <a:lstStyle/>
          <a:p>
            <a:r>
              <a:rPr lang="en-US" dirty="0" smtClean="0"/>
              <a:t>Human error more frequently leads to data loss than any other factor. Optimizing processes and procedures can help mitigate the problem. </a:t>
            </a:r>
            <a:endParaRPr lang="en-CA" dirty="0"/>
          </a:p>
        </p:txBody>
      </p:sp>
      <p:sp>
        <p:nvSpPr>
          <p:cNvPr id="3" name="Title 2"/>
          <p:cNvSpPr>
            <a:spLocks noGrp="1"/>
          </p:cNvSpPr>
          <p:nvPr>
            <p:ph type="title"/>
          </p:nvPr>
        </p:nvSpPr>
        <p:spPr/>
        <p:txBody>
          <a:bodyPr/>
          <a:lstStyle/>
          <a:p>
            <a:r>
              <a:rPr lang="en-US" dirty="0" smtClean="0"/>
              <a:t>Focus on the human factor (operations) to optimize backup and restore</a:t>
            </a:r>
            <a:endParaRPr lang="en-CA" dirty="0"/>
          </a:p>
        </p:txBody>
      </p:sp>
      <p:graphicFrame>
        <p:nvGraphicFramePr>
          <p:cNvPr id="5" name="Object 4"/>
          <p:cNvGraphicFramePr>
            <a:graphicFrameLocks noChangeAspect="1"/>
          </p:cNvGraphicFramePr>
          <p:nvPr>
            <p:custDataLst>
              <p:tags r:id="rId4"/>
            </p:custDataLst>
          </p:nvPr>
        </p:nvGraphicFramePr>
        <p:xfrm>
          <a:off x="876300" y="2438400"/>
          <a:ext cx="7362757" cy="2638335"/>
        </p:xfrm>
        <a:graphic>
          <a:graphicData uri="http://schemas.openxmlformats.org/presentationml/2006/ole">
            <mc:AlternateContent xmlns:mc="http://schemas.openxmlformats.org/markup-compatibility/2006">
              <mc:Choice xmlns:v="urn:schemas-microsoft-com:vml" Requires="v">
                <p:oleObj spid="_x0000_s67927" name="Chart" r:id="rId37" imgW="7362757" imgH="2638335" progId="MSGraph.Chart.8">
                  <p:embed followColorScheme="full"/>
                </p:oleObj>
              </mc:Choice>
              <mc:Fallback>
                <p:oleObj name="Chart" r:id="rId37" imgW="7362757" imgH="2638335" progId="MSGraph.Chart.8">
                  <p:embed followColorScheme="full"/>
                  <p:pic>
                    <p:nvPicPr>
                      <p:cNvPr id="0" name="Picture 2"/>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876300" y="2438400"/>
                        <a:ext cx="7362757" cy="263833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5"/>
          <p:cNvSpPr/>
          <p:nvPr>
            <p:custDataLst>
              <p:tags r:id="rId5"/>
            </p:custDataLst>
          </p:nvPr>
        </p:nvSpPr>
        <p:spPr bwMode="auto">
          <a:xfrm>
            <a:off x="7073900" y="5089525"/>
            <a:ext cx="920750"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fld id="{68907D72-B566-48A9-A024-3D073A61421D}" type="datetime'Na''''tu''''''r''a''l'' Dis''''a''s''t''''''''e''''''''''r'">
              <a:rPr lang="en-US" sz="1000" smtClean="0">
                <a:solidFill>
                  <a:schemeClr val="tx1"/>
                </a:solidFill>
              </a:rPr>
              <a:pPr/>
              <a:t>Natural Disaster</a:t>
            </a:fld>
            <a:endParaRPr lang="en-CA" sz="1000" dirty="0">
              <a:solidFill>
                <a:schemeClr val="tx1"/>
              </a:solidFill>
              <a:latin typeface="Arial"/>
              <a:sym typeface="Arial"/>
            </a:endParaRPr>
          </a:p>
        </p:txBody>
      </p:sp>
      <p:sp>
        <p:nvSpPr>
          <p:cNvPr id="7" name="Rectangle 6"/>
          <p:cNvSpPr/>
          <p:nvPr>
            <p:custDataLst>
              <p:tags r:id="rId6"/>
            </p:custDataLst>
          </p:nvPr>
        </p:nvSpPr>
        <p:spPr bwMode="gray">
          <a:xfrm>
            <a:off x="7362825" y="4298950"/>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b" anchorCtr="0">
            <a:noAutofit/>
          </a:bodyPr>
          <a:lstStyle/>
          <a:p>
            <a:fld id="{B1113E85-E25A-4FCF-9649-0676EDDBE032}" type="datetime'''''''''''''''''''''''1''''''2''''''''''''''''''%'''">
              <a:rPr lang="en-US" sz="1200" smtClean="0">
                <a:solidFill>
                  <a:schemeClr val="tx1"/>
                </a:solidFill>
              </a:rPr>
              <a:pPr/>
              <a:t>12%</a:t>
            </a:fld>
            <a:endParaRPr lang="en-CA" sz="1200" dirty="0">
              <a:solidFill>
                <a:schemeClr val="tx1"/>
              </a:solidFill>
              <a:sym typeface="+mn-lt"/>
            </a:endParaRPr>
          </a:p>
        </p:txBody>
      </p:sp>
      <p:sp>
        <p:nvSpPr>
          <p:cNvPr id="8" name="Rectangle 7"/>
          <p:cNvSpPr/>
          <p:nvPr>
            <p:custDataLst>
              <p:tags r:id="rId7"/>
            </p:custDataLst>
          </p:nvPr>
        </p:nvSpPr>
        <p:spPr bwMode="gray">
          <a:xfrm>
            <a:off x="7404100" y="4710112"/>
            <a:ext cx="260350"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fld id="{2D0F84B1-DFA2-44E9-A178-38D5DDD14891}" type="datetime'''''''''''''''9''''''''''''''''''''''%'''''''''''''''''">
              <a:rPr lang="en-US" sz="1200" smtClean="0">
                <a:solidFill>
                  <a:schemeClr val="bg1"/>
                </a:solidFill>
              </a:rPr>
              <a:pPr/>
              <a:t>9%</a:t>
            </a:fld>
            <a:endParaRPr lang="en-CA" sz="1200" dirty="0">
              <a:solidFill>
                <a:schemeClr val="bg1"/>
              </a:solidFill>
              <a:sym typeface="+mn-lt"/>
            </a:endParaRPr>
          </a:p>
        </p:txBody>
      </p:sp>
      <p:sp>
        <p:nvSpPr>
          <p:cNvPr id="9" name="Rectangle 8"/>
          <p:cNvSpPr/>
          <p:nvPr>
            <p:custDataLst>
              <p:tags r:id="rId8"/>
            </p:custDataLst>
          </p:nvPr>
        </p:nvSpPr>
        <p:spPr bwMode="gray">
          <a:xfrm>
            <a:off x="7404100" y="4481512"/>
            <a:ext cx="260350" cy="182562"/>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fld id="{716BC38D-D428-4F7E-BC40-A2DCB6EBFEB6}" type="datetime'''''''''''''''''''''''''''''''''''3''''''%'''''''''''''''''">
              <a:rPr lang="en-US" sz="1200" smtClean="0">
                <a:solidFill>
                  <a:schemeClr val="bg1"/>
                </a:solidFill>
              </a:rPr>
              <a:pPr/>
              <a:t>3%</a:t>
            </a:fld>
            <a:endParaRPr lang="en-CA" sz="1200" dirty="0">
              <a:solidFill>
                <a:schemeClr val="bg1"/>
              </a:solidFill>
              <a:sym typeface="+mn-lt"/>
            </a:endParaRPr>
          </a:p>
        </p:txBody>
      </p:sp>
      <p:sp>
        <p:nvSpPr>
          <p:cNvPr id="10" name="Rectangle 9"/>
          <p:cNvSpPr/>
          <p:nvPr>
            <p:custDataLst>
              <p:tags r:id="rId9"/>
            </p:custDataLst>
          </p:nvPr>
        </p:nvSpPr>
        <p:spPr bwMode="auto">
          <a:xfrm>
            <a:off x="5856287" y="5089525"/>
            <a:ext cx="974725" cy="3048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fld id="{13DF3D40-143C-4BC6-8E19-FAB715CFF1B0}" type="datetime'''Equi''pment o''''''''r B''u''ildin''''''''g'' D''amag''''e'">
              <a:rPr lang="en-US" sz="1000" smtClean="0">
                <a:solidFill>
                  <a:schemeClr val="tx1"/>
                </a:solidFill>
              </a:rPr>
              <a:pPr/>
              <a:t>Equipment or Building Damage</a:t>
            </a:fld>
            <a:endParaRPr lang="en-CA" sz="1000" dirty="0">
              <a:solidFill>
                <a:schemeClr val="tx1"/>
              </a:solidFill>
              <a:latin typeface="Arial"/>
              <a:sym typeface="Arial"/>
            </a:endParaRPr>
          </a:p>
        </p:txBody>
      </p:sp>
      <p:sp>
        <p:nvSpPr>
          <p:cNvPr id="11" name="Rectangle 10"/>
          <p:cNvSpPr/>
          <p:nvPr>
            <p:custDataLst>
              <p:tags r:id="rId10"/>
            </p:custDataLst>
          </p:nvPr>
        </p:nvSpPr>
        <p:spPr bwMode="gray">
          <a:xfrm>
            <a:off x="6172200" y="4154487"/>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b" anchorCtr="0">
            <a:noAutofit/>
          </a:bodyPr>
          <a:lstStyle/>
          <a:p>
            <a:fld id="{4D092C30-765E-4E8C-91FA-DE088FFBF1A0}" type="datetime'''1''''6''''''''''''''%'''''''''">
              <a:rPr lang="en-US" sz="1200" smtClean="0">
                <a:solidFill>
                  <a:schemeClr val="tx1"/>
                </a:solidFill>
              </a:rPr>
              <a:pPr/>
              <a:t>16%</a:t>
            </a:fld>
            <a:endParaRPr lang="en-CA" sz="1200" dirty="0">
              <a:solidFill>
                <a:schemeClr val="tx1"/>
              </a:solidFill>
              <a:sym typeface="+mn-lt"/>
            </a:endParaRPr>
          </a:p>
        </p:txBody>
      </p:sp>
      <p:sp>
        <p:nvSpPr>
          <p:cNvPr id="12" name="Rectangle 11"/>
          <p:cNvSpPr/>
          <p:nvPr>
            <p:custDataLst>
              <p:tags r:id="rId11"/>
            </p:custDataLst>
          </p:nvPr>
        </p:nvSpPr>
        <p:spPr bwMode="gray">
          <a:xfrm>
            <a:off x="6172200" y="4652962"/>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fld id="{5A93ACE8-9B43-45A6-B98F-8DAA59B93759}" type="datetime'1''''''''''''''''''''''''''2''''''%'''''">
              <a:rPr lang="en-US" sz="1200" smtClean="0">
                <a:solidFill>
                  <a:schemeClr val="bg1"/>
                </a:solidFill>
              </a:rPr>
              <a:pPr/>
              <a:t>12%</a:t>
            </a:fld>
            <a:endParaRPr lang="en-CA" sz="1200" dirty="0">
              <a:solidFill>
                <a:schemeClr val="bg1"/>
              </a:solidFill>
              <a:sym typeface="+mn-lt"/>
            </a:endParaRPr>
          </a:p>
        </p:txBody>
      </p:sp>
      <p:sp>
        <p:nvSpPr>
          <p:cNvPr id="13" name="Rectangle 12"/>
          <p:cNvSpPr/>
          <p:nvPr>
            <p:custDataLst>
              <p:tags r:id="rId12"/>
            </p:custDataLst>
          </p:nvPr>
        </p:nvSpPr>
        <p:spPr bwMode="gray">
          <a:xfrm>
            <a:off x="6213475" y="4348162"/>
            <a:ext cx="260350"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fld id="{2C86BE77-8E38-442C-8E54-021144DE922E}" type="datetime'''''''4''''''%'''">
              <a:rPr lang="en-US" sz="1200" smtClean="0">
                <a:solidFill>
                  <a:schemeClr val="bg1"/>
                </a:solidFill>
              </a:rPr>
              <a:pPr/>
              <a:t>4%</a:t>
            </a:fld>
            <a:endParaRPr lang="en-CA" sz="1200" dirty="0">
              <a:solidFill>
                <a:schemeClr val="bg1"/>
              </a:solidFill>
              <a:sym typeface="+mn-lt"/>
            </a:endParaRPr>
          </a:p>
        </p:txBody>
      </p:sp>
      <p:sp>
        <p:nvSpPr>
          <p:cNvPr id="14" name="Rectangle 13"/>
          <p:cNvSpPr/>
          <p:nvPr>
            <p:custDataLst>
              <p:tags r:id="rId13"/>
            </p:custDataLst>
          </p:nvPr>
        </p:nvSpPr>
        <p:spPr bwMode="auto">
          <a:xfrm>
            <a:off x="4760912" y="5089525"/>
            <a:ext cx="793750"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fld id="{821985AA-C6C9-4E80-8F6E-9ED5F79DCAB4}" type="datetime'P''''o''''we''''r F''''''''''''''a''''i''l''''''u''r''e'">
              <a:rPr lang="en-US" sz="1000" smtClean="0">
                <a:solidFill>
                  <a:schemeClr val="tx1"/>
                </a:solidFill>
              </a:rPr>
              <a:pPr/>
              <a:t>Power Failure</a:t>
            </a:fld>
            <a:endParaRPr lang="en-CA" sz="1000" dirty="0">
              <a:solidFill>
                <a:schemeClr val="tx1"/>
              </a:solidFill>
              <a:latin typeface="Arial"/>
              <a:sym typeface="Arial"/>
            </a:endParaRPr>
          </a:p>
        </p:txBody>
      </p:sp>
      <p:sp>
        <p:nvSpPr>
          <p:cNvPr id="15" name="Rectangle 14"/>
          <p:cNvSpPr/>
          <p:nvPr>
            <p:custDataLst>
              <p:tags r:id="rId14"/>
            </p:custDataLst>
          </p:nvPr>
        </p:nvSpPr>
        <p:spPr bwMode="gray">
          <a:xfrm>
            <a:off x="4986337" y="3849687"/>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b" anchorCtr="0">
            <a:noAutofit/>
          </a:bodyPr>
          <a:lstStyle/>
          <a:p>
            <a:fld id="{B926B89E-23D3-4832-8710-0C573581A919}" type="datetime'''''''''''''''''''2''''''''''''''4''''''''''''%'">
              <a:rPr lang="en-US" sz="1200" smtClean="0">
                <a:solidFill>
                  <a:schemeClr val="tx1"/>
                </a:solidFill>
              </a:rPr>
              <a:pPr/>
              <a:t>24%</a:t>
            </a:fld>
            <a:endParaRPr lang="en-CA" sz="1200" dirty="0">
              <a:solidFill>
                <a:schemeClr val="tx1"/>
              </a:solidFill>
              <a:sym typeface="+mn-lt"/>
            </a:endParaRPr>
          </a:p>
        </p:txBody>
      </p:sp>
      <p:sp>
        <p:nvSpPr>
          <p:cNvPr id="16" name="Rectangle 15"/>
          <p:cNvSpPr/>
          <p:nvPr>
            <p:custDataLst>
              <p:tags r:id="rId15"/>
            </p:custDataLst>
          </p:nvPr>
        </p:nvSpPr>
        <p:spPr bwMode="gray">
          <a:xfrm>
            <a:off x="4986337" y="4595812"/>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fld id="{400B0781-2E37-4793-A98A-2FF666875C8E}" type="datetime'''''''''''''''''''''''''15''''''''''''''''''''%'''''''''''''">
              <a:rPr lang="en-US" sz="1200" smtClean="0">
                <a:solidFill>
                  <a:schemeClr val="bg1"/>
                </a:solidFill>
              </a:rPr>
              <a:pPr/>
              <a:t>15%</a:t>
            </a:fld>
            <a:endParaRPr lang="en-CA" sz="1200" dirty="0">
              <a:solidFill>
                <a:schemeClr val="bg1"/>
              </a:solidFill>
              <a:sym typeface="+mn-lt"/>
            </a:endParaRPr>
          </a:p>
        </p:txBody>
      </p:sp>
      <p:sp>
        <p:nvSpPr>
          <p:cNvPr id="17" name="Rectangle 16"/>
          <p:cNvSpPr/>
          <p:nvPr>
            <p:custDataLst>
              <p:tags r:id="rId16"/>
            </p:custDataLst>
          </p:nvPr>
        </p:nvSpPr>
        <p:spPr bwMode="gray">
          <a:xfrm>
            <a:off x="5027612" y="4138612"/>
            <a:ext cx="260350"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fld id="{56628BDD-06A2-420B-B59C-97427168D059}" type="datetime'''''''''''''''''''''''''9%'''''''''''''''''''''''''''''''''">
              <a:rPr lang="en-US" sz="1200" smtClean="0">
                <a:solidFill>
                  <a:schemeClr val="bg1"/>
                </a:solidFill>
              </a:rPr>
              <a:pPr/>
              <a:t>9%</a:t>
            </a:fld>
            <a:endParaRPr lang="en-CA" sz="1200" dirty="0">
              <a:solidFill>
                <a:schemeClr val="bg1"/>
              </a:solidFill>
              <a:sym typeface="+mn-lt"/>
            </a:endParaRPr>
          </a:p>
        </p:txBody>
      </p:sp>
      <p:sp>
        <p:nvSpPr>
          <p:cNvPr id="18" name="Rectangle 17"/>
          <p:cNvSpPr/>
          <p:nvPr>
            <p:custDataLst>
              <p:tags r:id="rId17"/>
            </p:custDataLst>
          </p:nvPr>
        </p:nvSpPr>
        <p:spPr bwMode="auto">
          <a:xfrm>
            <a:off x="3479800" y="5089525"/>
            <a:ext cx="984250" cy="3048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fld id="{2BAFF42E-555E-4955-AFA0-5F92848FF173}" type="datetime'I''''sol''ated'''' H''''ardware'''' ''F''a''''il''u''r''e'''''">
              <a:rPr lang="en-US" sz="1000" smtClean="0">
                <a:solidFill>
                  <a:schemeClr val="tx1"/>
                </a:solidFill>
              </a:rPr>
              <a:pPr/>
              <a:t>Isolated Hardware Failure</a:t>
            </a:fld>
            <a:endParaRPr lang="en-CA" sz="1000" dirty="0">
              <a:solidFill>
                <a:schemeClr val="tx1"/>
              </a:solidFill>
              <a:latin typeface="Arial"/>
              <a:sym typeface="Arial"/>
            </a:endParaRPr>
          </a:p>
        </p:txBody>
      </p:sp>
      <p:sp>
        <p:nvSpPr>
          <p:cNvPr id="19" name="Rectangle 18"/>
          <p:cNvSpPr/>
          <p:nvPr>
            <p:custDataLst>
              <p:tags r:id="rId18"/>
            </p:custDataLst>
          </p:nvPr>
        </p:nvSpPr>
        <p:spPr bwMode="gray">
          <a:xfrm>
            <a:off x="3800475" y="3344862"/>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b" anchorCtr="0">
            <a:noAutofit/>
          </a:bodyPr>
          <a:lstStyle/>
          <a:p>
            <a:fld id="{D4515A45-049E-42D9-8DA2-34D3D8DC6ECD}" type="datetime'''''''''''''''''3''''''''''''''''''''''''''''''''''7%'''''''">
              <a:rPr lang="en-US" sz="1200" smtClean="0">
                <a:solidFill>
                  <a:schemeClr val="tx1"/>
                </a:solidFill>
              </a:rPr>
              <a:pPr/>
              <a:t>37%</a:t>
            </a:fld>
            <a:endParaRPr lang="en-CA" sz="1200" dirty="0">
              <a:solidFill>
                <a:schemeClr val="tx1"/>
              </a:solidFill>
              <a:sym typeface="+mn-lt"/>
            </a:endParaRPr>
          </a:p>
        </p:txBody>
      </p:sp>
      <p:sp>
        <p:nvSpPr>
          <p:cNvPr id="20" name="Rectangle 19"/>
          <p:cNvSpPr/>
          <p:nvPr>
            <p:custDataLst>
              <p:tags r:id="rId19"/>
            </p:custDataLst>
          </p:nvPr>
        </p:nvSpPr>
        <p:spPr bwMode="gray">
          <a:xfrm>
            <a:off x="3800475" y="4310062"/>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fld id="{9136AEF7-3BB1-4B39-9D46-E932F1236611}" type="datetime'''''''''''''''3''''''''''''''''''''''''''''''''''''''''0%'''''">
              <a:rPr lang="en-US" sz="1200" smtClean="0">
                <a:solidFill>
                  <a:schemeClr val="bg1"/>
                </a:solidFill>
              </a:rPr>
              <a:pPr/>
              <a:t>30%</a:t>
            </a:fld>
            <a:endParaRPr lang="en-CA" sz="1200" dirty="0">
              <a:solidFill>
                <a:schemeClr val="bg1"/>
              </a:solidFill>
              <a:latin typeface="Arial"/>
              <a:sym typeface="Arial"/>
            </a:endParaRPr>
          </a:p>
        </p:txBody>
      </p:sp>
      <p:sp>
        <p:nvSpPr>
          <p:cNvPr id="21" name="Rectangle 20"/>
          <p:cNvSpPr/>
          <p:nvPr>
            <p:custDataLst>
              <p:tags r:id="rId20"/>
            </p:custDataLst>
          </p:nvPr>
        </p:nvSpPr>
        <p:spPr bwMode="gray">
          <a:xfrm>
            <a:off x="3841750" y="3600450"/>
            <a:ext cx="260350"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fld id="{363C6CB7-D7C6-4708-9F1D-C8522E3EF96D}" type="datetime'''''''''''''''''''7''''''''''''''''''''''''%'''''''">
              <a:rPr lang="en-US" sz="1200" smtClean="0">
                <a:solidFill>
                  <a:schemeClr val="bg1"/>
                </a:solidFill>
              </a:rPr>
              <a:pPr/>
              <a:t>7%</a:t>
            </a:fld>
            <a:endParaRPr lang="en-CA" sz="1200" dirty="0">
              <a:solidFill>
                <a:schemeClr val="bg1"/>
              </a:solidFill>
              <a:sym typeface="+mn-lt"/>
            </a:endParaRPr>
          </a:p>
        </p:txBody>
      </p:sp>
      <p:sp>
        <p:nvSpPr>
          <p:cNvPr id="22" name="Rectangle 21"/>
          <p:cNvSpPr/>
          <p:nvPr>
            <p:custDataLst>
              <p:tags r:id="rId21"/>
            </p:custDataLst>
          </p:nvPr>
        </p:nvSpPr>
        <p:spPr bwMode="auto">
          <a:xfrm>
            <a:off x="2357437" y="5089525"/>
            <a:ext cx="847725"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fld id="{DEE4DF59-5995-433E-A2F3-2CF9ACCAA85D}" type="datetime'So''''f''''tw''''''a''''re'''''' ''''''''''''I''''ss''''ue'''">
              <a:rPr lang="en-US" sz="1000" smtClean="0">
                <a:solidFill>
                  <a:schemeClr val="tx1"/>
                </a:solidFill>
              </a:rPr>
              <a:pPr/>
              <a:t>Software Issue</a:t>
            </a:fld>
            <a:endParaRPr lang="en-CA" sz="1000" dirty="0">
              <a:solidFill>
                <a:schemeClr val="tx1"/>
              </a:solidFill>
              <a:latin typeface="Arial"/>
              <a:sym typeface="Arial"/>
            </a:endParaRPr>
          </a:p>
        </p:txBody>
      </p:sp>
      <p:sp>
        <p:nvSpPr>
          <p:cNvPr id="23" name="Rectangle 22"/>
          <p:cNvSpPr/>
          <p:nvPr>
            <p:custDataLst>
              <p:tags r:id="rId22"/>
            </p:custDataLst>
          </p:nvPr>
        </p:nvSpPr>
        <p:spPr bwMode="gray">
          <a:xfrm>
            <a:off x="2609850" y="2582862"/>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b" anchorCtr="0">
            <a:noAutofit/>
          </a:bodyPr>
          <a:lstStyle/>
          <a:p>
            <a:fld id="{69DA408A-3360-43F5-85C9-E63572D847E8}" type="datetime'''''''''5''''''''7''''%'''''''''''''''''''''''''''''''">
              <a:rPr lang="en-US" sz="1200" smtClean="0">
                <a:solidFill>
                  <a:schemeClr val="tx1"/>
                </a:solidFill>
              </a:rPr>
              <a:pPr/>
              <a:t>57%</a:t>
            </a:fld>
            <a:endParaRPr lang="en-CA" sz="1200" dirty="0">
              <a:solidFill>
                <a:schemeClr val="tx1"/>
              </a:solidFill>
              <a:sym typeface="+mn-lt"/>
            </a:endParaRPr>
          </a:p>
        </p:txBody>
      </p:sp>
      <p:sp>
        <p:nvSpPr>
          <p:cNvPr id="24" name="Rectangle 23"/>
          <p:cNvSpPr/>
          <p:nvPr>
            <p:custDataLst>
              <p:tags r:id="rId23"/>
            </p:custDataLst>
          </p:nvPr>
        </p:nvSpPr>
        <p:spPr bwMode="gray">
          <a:xfrm>
            <a:off x="2609850" y="3943350"/>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fld id="{65BA6FEA-70ED-4ADC-8B84-CE202F0F8D1F}" type="datetime'''4''''''''''''''''''''''''''''''''''''''''''''9''%'">
              <a:rPr lang="en-US" sz="1200" smtClean="0">
                <a:solidFill>
                  <a:schemeClr val="bg1"/>
                </a:solidFill>
              </a:rPr>
              <a:pPr/>
              <a:t>49%</a:t>
            </a:fld>
            <a:endParaRPr lang="en-CA" sz="1200" dirty="0">
              <a:solidFill>
                <a:schemeClr val="bg1"/>
              </a:solidFill>
              <a:sym typeface="+mn-lt"/>
            </a:endParaRPr>
          </a:p>
        </p:txBody>
      </p:sp>
      <p:sp>
        <p:nvSpPr>
          <p:cNvPr id="25" name="Rectangle 24"/>
          <p:cNvSpPr/>
          <p:nvPr>
            <p:custDataLst>
              <p:tags r:id="rId24"/>
            </p:custDataLst>
          </p:nvPr>
        </p:nvSpPr>
        <p:spPr bwMode="gray">
          <a:xfrm>
            <a:off x="2651125" y="2852737"/>
            <a:ext cx="260350"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fld id="{E4667FAD-AFF2-4660-924F-FC8BFC1E2A42}" type="datetime'''''''''''''''''''''''8''''''''''''''''''''''''%'">
              <a:rPr lang="en-US" sz="1200" smtClean="0">
                <a:solidFill>
                  <a:schemeClr val="bg1"/>
                </a:solidFill>
              </a:rPr>
              <a:pPr/>
              <a:t>8%</a:t>
            </a:fld>
            <a:endParaRPr lang="en-CA" sz="1200" dirty="0">
              <a:solidFill>
                <a:schemeClr val="bg1"/>
              </a:solidFill>
              <a:sym typeface="+mn-lt"/>
            </a:endParaRPr>
          </a:p>
        </p:txBody>
      </p:sp>
      <p:sp>
        <p:nvSpPr>
          <p:cNvPr id="26" name="Rectangle 25"/>
          <p:cNvSpPr/>
          <p:nvPr>
            <p:custDataLst>
              <p:tags r:id="rId25"/>
            </p:custDataLst>
          </p:nvPr>
        </p:nvSpPr>
        <p:spPr bwMode="auto">
          <a:xfrm>
            <a:off x="1222375" y="5089525"/>
            <a:ext cx="738187"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chorCtr="0">
            <a:noAutofit/>
          </a:bodyPr>
          <a:lstStyle/>
          <a:p>
            <a:fld id="{94BB57BA-FA09-46BD-91B6-189013F94243}" type="datetime'''''''Hu''''m''an ''''''''''E''''r''ror'''''">
              <a:rPr lang="en-US" sz="1000" smtClean="0">
                <a:solidFill>
                  <a:schemeClr val="tx1"/>
                </a:solidFill>
              </a:rPr>
              <a:pPr/>
              <a:t>Human Error</a:t>
            </a:fld>
            <a:endParaRPr lang="en-CA" sz="1000" dirty="0">
              <a:solidFill>
                <a:schemeClr val="tx1"/>
              </a:solidFill>
              <a:sym typeface="+mn-lt"/>
            </a:endParaRPr>
          </a:p>
        </p:txBody>
      </p:sp>
      <p:sp>
        <p:nvSpPr>
          <p:cNvPr id="27" name="Rectangle 26"/>
          <p:cNvSpPr/>
          <p:nvPr>
            <p:custDataLst>
              <p:tags r:id="rId26"/>
            </p:custDataLst>
          </p:nvPr>
        </p:nvSpPr>
        <p:spPr bwMode="gray">
          <a:xfrm>
            <a:off x="1419225" y="2354262"/>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b" anchorCtr="0">
            <a:noAutofit/>
          </a:bodyPr>
          <a:lstStyle/>
          <a:p>
            <a:fld id="{51C61A2B-E976-4BFD-B551-FE9787E0B85E}" type="datetime'''''''''''''63''''''''''''''''''''''''''''''%'''''''''">
              <a:rPr lang="en-US" sz="1200" smtClean="0">
                <a:solidFill>
                  <a:schemeClr val="tx1"/>
                </a:solidFill>
              </a:rPr>
              <a:pPr/>
              <a:t>63%</a:t>
            </a:fld>
            <a:endParaRPr lang="en-CA" sz="1200" dirty="0">
              <a:solidFill>
                <a:schemeClr val="tx1"/>
              </a:solidFill>
              <a:sym typeface="+mn-lt"/>
            </a:endParaRPr>
          </a:p>
        </p:txBody>
      </p:sp>
      <p:sp>
        <p:nvSpPr>
          <p:cNvPr id="28" name="Rectangle 27"/>
          <p:cNvSpPr/>
          <p:nvPr>
            <p:custDataLst>
              <p:tags r:id="rId27"/>
            </p:custDataLst>
          </p:nvPr>
        </p:nvSpPr>
        <p:spPr bwMode="gray">
          <a:xfrm>
            <a:off x="1419225" y="4229100"/>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fld id="{A6B4521E-D984-41D4-9ED0-92987991603E}" type="datetime'''''''3''''''''''''''''''''''''''4''''''''''''''''''''''%'''">
              <a:rPr lang="en-US" sz="1200" smtClean="0">
                <a:solidFill>
                  <a:schemeClr val="bg1"/>
                </a:solidFill>
              </a:rPr>
              <a:pPr/>
              <a:t>34%</a:t>
            </a:fld>
            <a:endParaRPr lang="en-CA" sz="1200" dirty="0">
              <a:solidFill>
                <a:schemeClr val="bg1"/>
              </a:solidFill>
              <a:sym typeface="+mn-lt"/>
            </a:endParaRPr>
          </a:p>
        </p:txBody>
      </p:sp>
      <p:sp>
        <p:nvSpPr>
          <p:cNvPr id="29" name="Rectangle 28"/>
          <p:cNvSpPr/>
          <p:nvPr>
            <p:custDataLst>
              <p:tags r:id="rId28"/>
            </p:custDataLst>
          </p:nvPr>
        </p:nvSpPr>
        <p:spPr bwMode="gray">
          <a:xfrm>
            <a:off x="1419225" y="3024187"/>
            <a:ext cx="344487" cy="18256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20637" tIns="0" rIns="20637" bIns="0" rtlCol="0" anchor="ctr" anchorCtr="0">
            <a:noAutofit/>
          </a:bodyPr>
          <a:lstStyle/>
          <a:p>
            <a:fld id="{F56D5B9D-6F3D-4903-BD38-DF332DCF25F5}" type="datetime'''''''''''''''''''''''''2''''''''''9''''''''''''''''''%'">
              <a:rPr lang="en-US" sz="1200" smtClean="0">
                <a:solidFill>
                  <a:schemeClr val="bg1"/>
                </a:solidFill>
              </a:rPr>
              <a:pPr/>
              <a:t>29%</a:t>
            </a:fld>
            <a:endParaRPr lang="en-CA" sz="1200" dirty="0">
              <a:solidFill>
                <a:schemeClr val="bg1"/>
              </a:solidFill>
              <a:latin typeface="Arial"/>
              <a:sym typeface="Arial"/>
            </a:endParaRPr>
          </a:p>
        </p:txBody>
      </p:sp>
      <p:sp>
        <p:nvSpPr>
          <p:cNvPr id="31" name="Rectangle 30"/>
          <p:cNvSpPr/>
          <p:nvPr>
            <p:custDataLst>
              <p:tags r:id="rId29"/>
            </p:custDataLst>
          </p:nvPr>
        </p:nvSpPr>
        <p:spPr bwMode="auto">
          <a:xfrm>
            <a:off x="6675437" y="3048000"/>
            <a:ext cx="179387" cy="133350"/>
          </a:xfrm>
          <a:prstGeom prst="rect">
            <a:avLst/>
          </a:prstGeom>
          <a:solidFill>
            <a:schemeClr val="accent2"/>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0" name="Rectangle 29"/>
          <p:cNvSpPr/>
          <p:nvPr>
            <p:custDataLst>
              <p:tags r:id="rId30"/>
            </p:custDataLst>
          </p:nvPr>
        </p:nvSpPr>
        <p:spPr bwMode="auto">
          <a:xfrm>
            <a:off x="6675437" y="2844800"/>
            <a:ext cx="179387" cy="133350"/>
          </a:xfrm>
          <a:prstGeom prst="rect">
            <a:avLst/>
          </a:prstGeom>
          <a:solidFill>
            <a:schemeClr val="accent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2" name="Rectangle 31"/>
          <p:cNvSpPr/>
          <p:nvPr>
            <p:custDataLst>
              <p:tags r:id="rId31"/>
            </p:custDataLst>
          </p:nvPr>
        </p:nvSpPr>
        <p:spPr bwMode="auto">
          <a:xfrm>
            <a:off x="6905625" y="3044825"/>
            <a:ext cx="596900"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l"/>
            <a:fld id="{33F9DA9A-70DA-4A23-BF4A-70C68E8F5F5B}" type="datetime'''''Fr''''''''''''e''q''u''''''''e''''''''nt''''''l''''''''y'">
              <a:rPr lang="en-US" sz="1000" smtClean="0">
                <a:solidFill>
                  <a:schemeClr val="tx1"/>
                </a:solidFill>
              </a:rPr>
              <a:pPr algn="l"/>
              <a:t>Frequently</a:t>
            </a:fld>
            <a:endParaRPr lang="en-CA" sz="1000" dirty="0">
              <a:solidFill>
                <a:schemeClr val="tx1"/>
              </a:solidFill>
              <a:sym typeface="+mn-lt"/>
            </a:endParaRPr>
          </a:p>
        </p:txBody>
      </p:sp>
      <p:sp>
        <p:nvSpPr>
          <p:cNvPr id="33" name="Rectangle 32"/>
          <p:cNvSpPr/>
          <p:nvPr>
            <p:custDataLst>
              <p:tags r:id="rId32"/>
            </p:custDataLst>
          </p:nvPr>
        </p:nvSpPr>
        <p:spPr bwMode="auto">
          <a:xfrm>
            <a:off x="6905625" y="2841625"/>
            <a:ext cx="892175"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l"/>
            <a:fld id="{EF7D1784-6493-4F75-BB76-03673C43B319}" type="datetime'''V''''''''e''''''''r''y ''''''''''F''''r''e''qu''''''ently'">
              <a:rPr lang="en-US" sz="1000" smtClean="0">
                <a:solidFill>
                  <a:schemeClr val="tx1"/>
                </a:solidFill>
              </a:rPr>
              <a:pPr algn="l"/>
              <a:t>Very Frequently</a:t>
            </a:fld>
            <a:endParaRPr lang="en-CA" sz="1000" dirty="0">
              <a:solidFill>
                <a:schemeClr val="tx1"/>
              </a:solidFill>
              <a:latin typeface="Arial"/>
              <a:sym typeface="Arial"/>
            </a:endParaRPr>
          </a:p>
        </p:txBody>
      </p:sp>
      <p:sp>
        <p:nvSpPr>
          <p:cNvPr id="34" name="TextBox 33"/>
          <p:cNvSpPr txBox="1"/>
          <p:nvPr/>
        </p:nvSpPr>
        <p:spPr>
          <a:xfrm>
            <a:off x="2362201" y="1984774"/>
            <a:ext cx="4419599" cy="400110"/>
          </a:xfrm>
          <a:prstGeom prst="rect">
            <a:avLst/>
          </a:prstGeom>
          <a:noFill/>
        </p:spPr>
        <p:txBody>
          <a:bodyPr wrap="square" rtlCol="0">
            <a:spAutoFit/>
          </a:bodyPr>
          <a:lstStyle/>
          <a:p>
            <a:r>
              <a:rPr lang="en-US" sz="1000" b="1" dirty="0" smtClean="0"/>
              <a:t>How frequently does each of the following lead to a data loss that requires recovery from backup?</a:t>
            </a:r>
            <a:endParaRPr lang="en-CA" sz="1000" b="1" dirty="0"/>
          </a:p>
        </p:txBody>
      </p:sp>
      <p:sp>
        <p:nvSpPr>
          <p:cNvPr id="35" name="TextBox 34"/>
          <p:cNvSpPr txBox="1"/>
          <p:nvPr/>
        </p:nvSpPr>
        <p:spPr>
          <a:xfrm>
            <a:off x="2446338" y="5589240"/>
            <a:ext cx="4251325" cy="246221"/>
          </a:xfrm>
          <a:prstGeom prst="rect">
            <a:avLst/>
          </a:prstGeom>
          <a:noFill/>
        </p:spPr>
        <p:txBody>
          <a:bodyPr wrap="square" rtlCol="0">
            <a:spAutoFit/>
          </a:bodyPr>
          <a:lstStyle/>
          <a:p>
            <a:r>
              <a:rPr lang="en-US" sz="1000" dirty="0" smtClean="0"/>
              <a:t>Source: Info-Tech Research Group; </a:t>
            </a:r>
            <a:r>
              <a:rPr lang="en-US" sz="1000" i="1" dirty="0" smtClean="0"/>
              <a:t>N=82</a:t>
            </a:r>
            <a:endParaRPr lang="en-CA" sz="1000" i="1" dirty="0"/>
          </a:p>
        </p:txBody>
      </p:sp>
      <p:sp>
        <p:nvSpPr>
          <p:cNvPr id="38" name="Rectangle 37"/>
          <p:cNvSpPr/>
          <p:nvPr/>
        </p:nvSpPr>
        <p:spPr>
          <a:xfrm>
            <a:off x="1079612" y="2312876"/>
            <a:ext cx="1008111" cy="272247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39" name="Picture 38" descr="sample_linkbar-itrgNEW.gif">
            <a:hlinkClick r:id="rId39"/>
          </p:cNvPr>
          <p:cNvPicPr>
            <a:picLocks noChangeAspect="1"/>
          </p:cNvPicPr>
          <p:nvPr/>
        </p:nvPicPr>
        <p:blipFill>
          <a:blip r:embed="rId40"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 name="Object 41" hidden="1"/>
          <p:cNvGraphicFramePr>
            <a:graphicFrameLocks noChangeAspect="1"/>
          </p:cNvGraphicFramePr>
          <p:nvPr>
            <p:custDataLst>
              <p:tags r:id="rId2"/>
            </p:custDataLst>
          </p:nvPr>
        </p:nvGraphicFramePr>
        <p:xfrm>
          <a:off x="1587" y="1588"/>
          <a:ext cx="1587" cy="1587"/>
        </p:xfrm>
        <a:graphic>
          <a:graphicData uri="http://schemas.openxmlformats.org/presentationml/2006/ole">
            <mc:AlternateContent xmlns:mc="http://schemas.openxmlformats.org/markup-compatibility/2006">
              <mc:Choice xmlns:v="urn:schemas-microsoft-com:vml" Requires="v">
                <p:oleObj spid="_x0000_s68781" name="think-cell Slide" r:id="rId6" imgW="270" imgH="270" progId="TCLayout.ActiveDocument.1">
                  <p:embed/>
                </p:oleObj>
              </mc:Choice>
              <mc:Fallback>
                <p:oleObj name="think-cell Slide" r:id="rId6" imgW="270" imgH="270" progId="TCLayout.ActiveDocument.1">
                  <p:embed/>
                  <p:pic>
                    <p:nvPicPr>
                      <p:cNvPr id="0" name="Picture 2" hidden="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87"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 name="Rectangle 40" hidden="1"/>
          <p:cNvSpPr/>
          <p:nvPr>
            <p:custDataLst>
              <p:tags r:id="rId3"/>
            </p:custDataLst>
          </p:nvPr>
        </p:nvSpPr>
        <p:spPr bwMode="auto">
          <a:xfrm>
            <a:off x="0" y="0"/>
            <a:ext cx="158750" cy="158750"/>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chorCtr="0">
            <a:noAutofit/>
          </a:bodyPr>
          <a:lstStyle/>
          <a:p>
            <a:endParaRPr lang="en-CA" sz="1200" dirty="0">
              <a:latin typeface="Arial"/>
              <a:sym typeface="Arial"/>
            </a:endParaRPr>
          </a:p>
        </p:txBody>
      </p:sp>
      <p:sp>
        <p:nvSpPr>
          <p:cNvPr id="2" name="Text Placeholder 1"/>
          <p:cNvSpPr>
            <a:spLocks noGrp="1"/>
          </p:cNvSpPr>
          <p:nvPr>
            <p:ph type="body" sz="quarter" idx="19"/>
          </p:nvPr>
        </p:nvSpPr>
        <p:spPr/>
        <p:txBody>
          <a:bodyPr/>
          <a:lstStyle/>
          <a:p>
            <a:r>
              <a:rPr lang="en-US" dirty="0" smtClean="0"/>
              <a:t>Clearly communicate the risks of leaving your data unprotected to stakeholders to secure buy-in before it’s too late.</a:t>
            </a:r>
            <a:endParaRPr lang="en-CA" dirty="0"/>
          </a:p>
        </p:txBody>
      </p:sp>
      <p:sp>
        <p:nvSpPr>
          <p:cNvPr id="3" name="Title 2"/>
          <p:cNvSpPr>
            <a:spLocks noGrp="1"/>
          </p:cNvSpPr>
          <p:nvPr>
            <p:ph type="title"/>
          </p:nvPr>
        </p:nvSpPr>
        <p:spPr/>
        <p:txBody>
          <a:bodyPr/>
          <a:lstStyle/>
          <a:p>
            <a:r>
              <a:rPr lang="en-US" dirty="0" smtClean="0"/>
              <a:t>Don’t let disaster be the driver in your backup investment</a:t>
            </a:r>
            <a:endParaRPr lang="en-CA" dirty="0"/>
          </a:p>
        </p:txBody>
      </p:sp>
      <p:sp>
        <p:nvSpPr>
          <p:cNvPr id="6" name="TextBox 5"/>
          <p:cNvSpPr txBox="1"/>
          <p:nvPr/>
        </p:nvSpPr>
        <p:spPr>
          <a:xfrm>
            <a:off x="539553" y="5360729"/>
            <a:ext cx="8136903" cy="1092607"/>
          </a:xfrm>
          <a:prstGeom prst="rect">
            <a:avLst/>
          </a:prstGeom>
          <a:noFill/>
          <a:ln>
            <a:noFill/>
          </a:ln>
        </p:spPr>
        <p:txBody>
          <a:bodyPr wrap="square" rtlCol="0">
            <a:spAutoFit/>
          </a:bodyPr>
          <a:lstStyle/>
          <a:p>
            <a:pPr algn="l">
              <a:spcBef>
                <a:spcPts val="600"/>
              </a:spcBef>
            </a:pPr>
            <a:r>
              <a:rPr lang="en-US" sz="1200" i="1" dirty="0" smtClean="0">
                <a:latin typeface="+mj-lt"/>
              </a:rPr>
              <a:t>That’s what we usually see. There’s always some kind of compelling event. We’re trying to tell customers, you are at risk. If you don’t do this, you are going to have a problem. They say we know we’re at risk but we don’t have any money. Some of them will go back to management and say we are at risk and if we go down, this is what the potential downside is. A lot of managers are afraid to have that conversation with their upper management, I think.</a:t>
            </a:r>
            <a:endParaRPr lang="en-US" sz="1200" i="1" dirty="0" smtClean="0"/>
          </a:p>
          <a:p>
            <a:pPr algn="r">
              <a:spcBef>
                <a:spcPts val="600"/>
              </a:spcBef>
            </a:pPr>
            <a:r>
              <a:rPr lang="en-US" sz="1200" dirty="0" smtClean="0"/>
              <a:t>– Jim Griffiths, Solutions Architect, Fox Net Solutions</a:t>
            </a:r>
            <a:endParaRPr lang="en-CA" sz="1200" dirty="0"/>
          </a:p>
        </p:txBody>
      </p:sp>
      <p:sp>
        <p:nvSpPr>
          <p:cNvPr id="4" name="Text Placeholder 3"/>
          <p:cNvSpPr>
            <a:spLocks noGrp="1"/>
          </p:cNvSpPr>
          <p:nvPr>
            <p:ph type="body" sz="quarter" idx="16"/>
          </p:nvPr>
        </p:nvSpPr>
        <p:spPr>
          <a:xfrm>
            <a:off x="359533" y="1943100"/>
            <a:ext cx="5106916" cy="3250096"/>
          </a:xfrm>
          <a:ln>
            <a:noFill/>
          </a:ln>
        </p:spPr>
        <p:txBody>
          <a:bodyPr/>
          <a:lstStyle/>
          <a:p>
            <a:pPr marL="0" indent="0">
              <a:spcBef>
                <a:spcPts val="1200"/>
              </a:spcBef>
              <a:buNone/>
            </a:pPr>
            <a:r>
              <a:rPr lang="en-US" b="1" dirty="0" smtClean="0"/>
              <a:t>Many organizations don’t invest adequately in their backup infrastructure until after disaster strikes.</a:t>
            </a:r>
            <a:r>
              <a:rPr lang="en-US" dirty="0" smtClean="0"/>
              <a:t> It isn’t until after a data loss incident occurs that many organizations begin to recognize the importance of their backup infrastructure. By that time, it’s too late and the organization may have suffered major financial losses.</a:t>
            </a:r>
          </a:p>
          <a:p>
            <a:pPr marL="0" indent="0">
              <a:spcBef>
                <a:spcPts val="1200"/>
              </a:spcBef>
              <a:buNone/>
            </a:pPr>
            <a:r>
              <a:rPr lang="en-US" b="1" dirty="0" smtClean="0"/>
              <a:t>Backup is more often used to respond to mundane incidents, rather than disaster.</a:t>
            </a:r>
            <a:r>
              <a:rPr lang="en-US" dirty="0" smtClean="0"/>
              <a:t> Organizations that focus on disaster recovery when sizing their backup plan neglect the primary cause of incidents that necessitate backup: simple human error. </a:t>
            </a:r>
          </a:p>
          <a:p>
            <a:pPr marL="0" lvl="0" indent="0">
              <a:buNone/>
              <a:defRPr/>
            </a:pPr>
            <a:r>
              <a:rPr lang="en-US" b="1" dirty="0" smtClean="0"/>
              <a:t>Consider the tangible and intangible cost of minor and major data losses, including:</a:t>
            </a:r>
          </a:p>
          <a:p>
            <a:pPr>
              <a:spcBef>
                <a:spcPts val="0"/>
              </a:spcBef>
              <a:defRPr/>
            </a:pPr>
            <a:r>
              <a:rPr lang="en-US" dirty="0" smtClean="0"/>
              <a:t>Cost of continuing without crucial data</a:t>
            </a:r>
          </a:p>
          <a:p>
            <a:pPr>
              <a:spcBef>
                <a:spcPts val="0"/>
              </a:spcBef>
              <a:defRPr/>
            </a:pPr>
            <a:r>
              <a:rPr lang="en-US" dirty="0" smtClean="0"/>
              <a:t>Time and cost of recreating lost data</a:t>
            </a:r>
          </a:p>
          <a:p>
            <a:pPr>
              <a:spcBef>
                <a:spcPts val="0"/>
              </a:spcBef>
              <a:defRPr/>
            </a:pPr>
            <a:r>
              <a:rPr lang="en-US" dirty="0" smtClean="0"/>
              <a:t>Potential for litigation</a:t>
            </a:r>
          </a:p>
          <a:p>
            <a:pPr>
              <a:spcBef>
                <a:spcPts val="0"/>
              </a:spcBef>
              <a:defRPr/>
            </a:pPr>
            <a:r>
              <a:rPr lang="en-US" dirty="0" smtClean="0"/>
              <a:t>Compliance-related penalties</a:t>
            </a:r>
          </a:p>
          <a:p>
            <a:pPr>
              <a:spcBef>
                <a:spcPts val="0"/>
              </a:spcBef>
              <a:defRPr/>
            </a:pPr>
            <a:r>
              <a:rPr lang="en-US" dirty="0" smtClean="0"/>
              <a:t>Loss of consumer confidence in the organization</a:t>
            </a:r>
          </a:p>
        </p:txBody>
      </p:sp>
      <p:pic>
        <p:nvPicPr>
          <p:cNvPr id="43" name="Picture 2"/>
          <p:cNvPicPr>
            <a:picLocks noChangeAspect="1" noChangeArrowheads="1"/>
          </p:cNvPicPr>
          <p:nvPr/>
        </p:nvPicPr>
        <p:blipFill>
          <a:blip r:embed="rId8">
            <a:extLst>
              <a:ext uri="{28A0092B-C50C-407E-A947-70E740481C1C}">
                <a14:useLocalDpi xmlns:a14="http://schemas.microsoft.com/office/drawing/2010/main" val="0"/>
              </a:ext>
            </a:extLst>
          </a:blip>
          <a:stretch>
            <a:fillRect/>
          </a:stretch>
        </p:blipFill>
        <p:spPr bwMode="auto">
          <a:xfrm>
            <a:off x="5912474" y="2032644"/>
            <a:ext cx="2005073" cy="3016536"/>
          </a:xfrm>
          <a:prstGeom prst="rect">
            <a:avLst/>
          </a:prstGeom>
          <a:noFill/>
          <a:ln w="9525">
            <a:solidFill>
              <a:schemeClr val="accent1"/>
            </a:solidFill>
          </a:ln>
        </p:spPr>
      </p:pic>
      <p:pic>
        <p:nvPicPr>
          <p:cNvPr id="9" name="Picture 8" descr="quote2.wmf"/>
          <p:cNvPicPr>
            <a:picLocks noChangeAspect="1"/>
          </p:cNvPicPr>
          <p:nvPr/>
        </p:nvPicPr>
        <p:blipFill>
          <a:blip r:embed="rId9" cstate="print"/>
          <a:stretch>
            <a:fillRect/>
          </a:stretch>
        </p:blipFill>
        <p:spPr>
          <a:xfrm>
            <a:off x="8592502" y="5967866"/>
            <a:ext cx="179050" cy="127893"/>
          </a:xfrm>
          <a:prstGeom prst="rect">
            <a:avLst/>
          </a:prstGeom>
        </p:spPr>
      </p:pic>
      <p:pic>
        <p:nvPicPr>
          <p:cNvPr id="10" name="Picture 9" descr="quote1.wmf"/>
          <p:cNvPicPr>
            <a:picLocks noChangeAspect="1"/>
          </p:cNvPicPr>
          <p:nvPr/>
        </p:nvPicPr>
        <p:blipFill>
          <a:blip r:embed="rId10" cstate="print"/>
          <a:stretch>
            <a:fillRect/>
          </a:stretch>
        </p:blipFill>
        <p:spPr>
          <a:xfrm>
            <a:off x="414894" y="5399446"/>
            <a:ext cx="179050" cy="127893"/>
          </a:xfrm>
          <a:prstGeom prst="rect">
            <a:avLst/>
          </a:prstGeom>
        </p:spPr>
      </p:pic>
      <p:pic>
        <p:nvPicPr>
          <p:cNvPr id="11" name="Picture 10" descr="sample_linkbar-itrgNEW.gif">
            <a:hlinkClick r:id="rId11"/>
          </p:cNvPr>
          <p:cNvPicPr>
            <a:picLocks noChangeAspect="1"/>
          </p:cNvPicPr>
          <p:nvPr/>
        </p:nvPicPr>
        <p:blipFill>
          <a:blip r:embed="rId12"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3"/>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4"/>
          </p:cNvPr>
          <p:cNvPicPr>
            <a:picLocks noChangeAspect="1"/>
          </p:cNvPicPr>
          <p:nvPr/>
        </p:nvPicPr>
        <p:blipFill>
          <a:blip r:embed="rId5"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pic>
        <p:nvPicPr>
          <p:cNvPr id="12" name="Picture 11" descr="sample_linkbar-itrgNEW.gif">
            <a:hlinkClick r:id="rId4"/>
          </p:cNvPr>
          <p:cNvPicPr>
            <a:picLocks noChangeAspect="1"/>
          </p:cNvPicPr>
          <p:nvPr/>
        </p:nvPicPr>
        <p:blipFill>
          <a:blip r:embed="rId6" cstate="print"/>
          <a:stretch>
            <a:fillRect/>
          </a:stretch>
        </p:blipFill>
        <p:spPr>
          <a:xfrm>
            <a:off x="0" y="6419850"/>
            <a:ext cx="9144000" cy="438150"/>
          </a:xfrm>
          <a:prstGeom prst="rect">
            <a:avLst/>
          </a:prstGeom>
        </p:spPr>
      </p:pic>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7"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8756049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9"/>
          </p:nvPr>
        </p:nvSpPr>
        <p:spPr>
          <a:xfrm>
            <a:off x="257176" y="1232756"/>
            <a:ext cx="8620124" cy="657225"/>
          </a:xfrm>
        </p:spPr>
        <p:txBody>
          <a:bodyPr/>
          <a:lstStyle/>
          <a:p>
            <a:r>
              <a:rPr lang="en-US" dirty="0" smtClean="0"/>
              <a:t>Backup is often neglected in favor of more strategic, revenue-driving practices. Do more with what you have by focusing on procedures.</a:t>
            </a:r>
            <a:endParaRPr lang="en-CA" dirty="0"/>
          </a:p>
        </p:txBody>
      </p:sp>
      <p:sp>
        <p:nvSpPr>
          <p:cNvPr id="7" name="Title 6"/>
          <p:cNvSpPr>
            <a:spLocks noGrp="1"/>
          </p:cNvSpPr>
          <p:nvPr>
            <p:ph type="title"/>
          </p:nvPr>
        </p:nvSpPr>
        <p:spPr/>
        <p:txBody>
          <a:bodyPr/>
          <a:lstStyle/>
          <a:p>
            <a:r>
              <a:rPr lang="en-CA" dirty="0" smtClean="0"/>
              <a:t>Introduction</a:t>
            </a:r>
            <a:endParaRPr lang="en-CA" dirty="0"/>
          </a:p>
        </p:txBody>
      </p:sp>
      <p:sp>
        <p:nvSpPr>
          <p:cNvPr id="10" name="Text Placeholder 9"/>
          <p:cNvSpPr>
            <a:spLocks noGrp="1"/>
          </p:cNvSpPr>
          <p:nvPr>
            <p:ph type="body" sz="quarter" idx="16"/>
          </p:nvPr>
        </p:nvSpPr>
        <p:spPr/>
        <p:txBody>
          <a:bodyPr/>
          <a:lstStyle/>
          <a:p>
            <a:pPr>
              <a:spcBef>
                <a:spcPts val="600"/>
              </a:spcBef>
            </a:pPr>
            <a:r>
              <a:rPr lang="en-US" dirty="0" smtClean="0"/>
              <a:t>CIOs planning future investments in the backup infrastructure</a:t>
            </a:r>
          </a:p>
          <a:p>
            <a:pPr>
              <a:spcBef>
                <a:spcPts val="600"/>
              </a:spcBef>
            </a:pPr>
            <a:r>
              <a:rPr lang="en-US" dirty="0" smtClean="0"/>
              <a:t>Infrastructure managers hoping to get more out of their existing backup environment</a:t>
            </a:r>
          </a:p>
          <a:p>
            <a:pPr>
              <a:spcBef>
                <a:spcPts val="600"/>
              </a:spcBef>
            </a:pPr>
            <a:r>
              <a:rPr lang="en-US" dirty="0" smtClean="0"/>
              <a:t>Backup administrators who are looking to refine and document backup and recovery operations and procedures</a:t>
            </a:r>
            <a:endParaRPr lang="en-CA" dirty="0" smtClean="0"/>
          </a:p>
        </p:txBody>
      </p:sp>
      <p:sp>
        <p:nvSpPr>
          <p:cNvPr id="12" name="Text Placeholder 11"/>
          <p:cNvSpPr>
            <a:spLocks noGrp="1"/>
          </p:cNvSpPr>
          <p:nvPr>
            <p:ph type="body" sz="quarter" idx="23"/>
          </p:nvPr>
        </p:nvSpPr>
        <p:spPr>
          <a:xfrm>
            <a:off x="4860032" y="2507592"/>
            <a:ext cx="4032448" cy="2505583"/>
          </a:xfrm>
        </p:spPr>
        <p:txBody>
          <a:bodyPr/>
          <a:lstStyle/>
          <a:p>
            <a:pPr>
              <a:spcBef>
                <a:spcPts val="600"/>
              </a:spcBef>
            </a:pPr>
            <a:r>
              <a:rPr lang="en-US" dirty="0" smtClean="0"/>
              <a:t>Understand the value of backup and recovery in order to better secure stakeholder buy-in</a:t>
            </a:r>
          </a:p>
          <a:p>
            <a:pPr>
              <a:spcBef>
                <a:spcPts val="600"/>
              </a:spcBef>
            </a:pPr>
            <a:r>
              <a:rPr lang="en-US" dirty="0" smtClean="0"/>
              <a:t>Determine recovery requirements for core applications and data sets</a:t>
            </a:r>
          </a:p>
          <a:p>
            <a:pPr>
              <a:spcBef>
                <a:spcPts val="600"/>
              </a:spcBef>
            </a:pPr>
            <a:r>
              <a:rPr lang="en-US" dirty="0" smtClean="0"/>
              <a:t>Create or optimize standard operating procedures for backup and recovery</a:t>
            </a:r>
          </a:p>
          <a:p>
            <a:pPr>
              <a:spcBef>
                <a:spcPts val="600"/>
              </a:spcBef>
            </a:pPr>
            <a:r>
              <a:rPr lang="en-US" dirty="0" smtClean="0"/>
              <a:t>Develop service level agreements for backup and recovery</a:t>
            </a:r>
          </a:p>
          <a:p>
            <a:pPr>
              <a:spcBef>
                <a:spcPts val="600"/>
              </a:spcBef>
            </a:pPr>
            <a:r>
              <a:rPr lang="en-US" dirty="0" smtClean="0"/>
              <a:t>Get maximum value out of existing backup investments</a:t>
            </a:r>
            <a:endParaRPr lang="en-CA" dirty="0"/>
          </a:p>
        </p:txBody>
      </p:sp>
      <p:sp>
        <p:nvSpPr>
          <p:cNvPr id="8" name="TextBox 7"/>
          <p:cNvSpPr txBox="1"/>
          <p:nvPr/>
        </p:nvSpPr>
        <p:spPr>
          <a:xfrm>
            <a:off x="249302" y="2168860"/>
            <a:ext cx="3134566" cy="307777"/>
          </a:xfrm>
          <a:prstGeom prst="rect">
            <a:avLst/>
          </a:prstGeom>
          <a:noFill/>
        </p:spPr>
        <p:txBody>
          <a:bodyPr wrap="square" rtlCol="0">
            <a:spAutoFit/>
          </a:bodyPr>
          <a:lstStyle/>
          <a:p>
            <a:pPr algn="l"/>
            <a:r>
              <a:rPr lang="en-CA" sz="1400" b="1" dirty="0" smtClean="0"/>
              <a:t>This Research Is Designed</a:t>
            </a:r>
            <a:r>
              <a:rPr lang="en-CA" sz="1400" b="1" baseline="0" dirty="0" smtClean="0"/>
              <a:t> For:</a:t>
            </a:r>
            <a:endParaRPr lang="en-CA" sz="1400" b="1" dirty="0"/>
          </a:p>
        </p:txBody>
      </p:sp>
      <p:sp>
        <p:nvSpPr>
          <p:cNvPr id="9" name="TextBox 8"/>
          <p:cNvSpPr txBox="1"/>
          <p:nvPr/>
        </p:nvSpPr>
        <p:spPr>
          <a:xfrm>
            <a:off x="4860032" y="2168860"/>
            <a:ext cx="2808312" cy="307777"/>
          </a:xfrm>
          <a:prstGeom prst="rect">
            <a:avLst/>
          </a:prstGeom>
          <a:noFill/>
        </p:spPr>
        <p:txBody>
          <a:bodyPr wrap="square" rtlCol="0">
            <a:spAutoFit/>
          </a:bodyPr>
          <a:lstStyle/>
          <a:p>
            <a:pPr algn="l"/>
            <a:r>
              <a:rPr lang="en-CA" sz="1400" b="1" dirty="0" smtClean="0"/>
              <a:t>This Research</a:t>
            </a:r>
            <a:r>
              <a:rPr lang="en-CA" sz="1400" b="1" baseline="0" dirty="0" smtClean="0"/>
              <a:t> Will Help You:</a:t>
            </a:r>
            <a:endParaRPr lang="en-CA" sz="1400" b="1" dirty="0"/>
          </a:p>
        </p:txBody>
      </p:sp>
      <p:cxnSp>
        <p:nvCxnSpPr>
          <p:cNvPr id="13" name="Straight Connector 12"/>
          <p:cNvCxnSpPr/>
          <p:nvPr/>
        </p:nvCxnSpPr>
        <p:spPr>
          <a:xfrm rot="5400000">
            <a:off x="3383876" y="3695725"/>
            <a:ext cx="2376261"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pic>
        <p:nvPicPr>
          <p:cNvPr id="14" name="Picture 13" descr="sample_linkbar-itrgNEW.gif">
            <a:hlinkClick r:id="rId3"/>
          </p:cNvPr>
          <p:cNvPicPr>
            <a:picLocks noChangeAspect="1"/>
          </p:cNvPicPr>
          <p:nvPr/>
        </p:nvPicPr>
        <p:blipFill>
          <a:blip r:embed="rId4"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Executive Summary</a:t>
            </a:r>
            <a:endParaRPr lang="en-CA" dirty="0"/>
          </a:p>
        </p:txBody>
      </p:sp>
      <p:sp>
        <p:nvSpPr>
          <p:cNvPr id="4" name="TextBox 3"/>
          <p:cNvSpPr txBox="1"/>
          <p:nvPr/>
        </p:nvSpPr>
        <p:spPr>
          <a:xfrm>
            <a:off x="251520" y="1580063"/>
            <a:ext cx="8625780" cy="3616375"/>
          </a:xfrm>
          <a:prstGeom prst="rect">
            <a:avLst/>
          </a:prstGeom>
          <a:noFill/>
        </p:spPr>
        <p:txBody>
          <a:bodyPr wrap="square" rtlCol="0">
            <a:spAutoFit/>
          </a:bodyPr>
          <a:lstStyle/>
          <a:p>
            <a:pPr marL="117475" algn="l">
              <a:spcBef>
                <a:spcPts val="500"/>
              </a:spcBef>
            </a:pPr>
            <a:r>
              <a:rPr lang="en-US" sz="1200" dirty="0" smtClean="0"/>
              <a:t>Data is a critical asset to any organization, but few organizations are confident in their approach to backup and recovery. Specifically, there is a notable confidence gap between backup and recovery:</a:t>
            </a:r>
          </a:p>
          <a:p>
            <a:pPr marL="574675" lvl="1" indent="-117475" algn="l">
              <a:spcBef>
                <a:spcPts val="500"/>
              </a:spcBef>
              <a:buFont typeface="Arial" pitchFamily="34" charset="0"/>
              <a:buChar char="•"/>
            </a:pPr>
            <a:r>
              <a:rPr lang="en-US" sz="1200" b="1" dirty="0" smtClean="0"/>
              <a:t>55%</a:t>
            </a:r>
            <a:r>
              <a:rPr lang="en-US" sz="1200" dirty="0" smtClean="0"/>
              <a:t> of organizations polled reported feeling “very confident” or “completely confident” in their ability to meet their backup window, but only </a:t>
            </a:r>
            <a:r>
              <a:rPr lang="en-US" sz="1200" b="1" dirty="0" smtClean="0"/>
              <a:t>44%</a:t>
            </a:r>
            <a:r>
              <a:rPr lang="en-US" sz="1200" dirty="0" smtClean="0"/>
              <a:t> felt “very confident” or “completely confident” in their ability to restore lost data within the recovery time objective. Just </a:t>
            </a:r>
            <a:r>
              <a:rPr lang="en-US" sz="1200" b="1" dirty="0" smtClean="0"/>
              <a:t>14%</a:t>
            </a:r>
            <a:r>
              <a:rPr lang="en-US" sz="1200" dirty="0" smtClean="0"/>
              <a:t> of respondents felt “completely confident” in their restore capabilities, compared with </a:t>
            </a:r>
            <a:r>
              <a:rPr lang="en-US" sz="1200" b="1" dirty="0" smtClean="0"/>
              <a:t>22% </a:t>
            </a:r>
            <a:r>
              <a:rPr lang="en-US" sz="1200" dirty="0" smtClean="0"/>
              <a:t>for ability to meet backup windows.</a:t>
            </a:r>
          </a:p>
          <a:p>
            <a:pPr marL="574675" lvl="1" indent="-117475" algn="l">
              <a:spcBef>
                <a:spcPts val="500"/>
              </a:spcBef>
              <a:buFont typeface="Arial" pitchFamily="34" charset="0"/>
              <a:buChar char="•"/>
            </a:pPr>
            <a:r>
              <a:rPr lang="en-US" sz="1200" dirty="0" smtClean="0"/>
              <a:t>Many organizations are approaching their backup in a backward fashion. Their primary goal is to meet the backup window. When they achieve that, they assume their restore works. However, many organizations have found that when the time comes to restore their data, that confidence quickly dissipates.</a:t>
            </a:r>
          </a:p>
          <a:p>
            <a:pPr marL="574675" lvl="1" indent="-117475" algn="l">
              <a:spcBef>
                <a:spcPts val="500"/>
              </a:spcBef>
              <a:buFont typeface="Arial" pitchFamily="34" charset="0"/>
              <a:buChar char="•"/>
            </a:pPr>
            <a:endParaRPr lang="en-US" sz="1200" dirty="0" smtClean="0"/>
          </a:p>
          <a:p>
            <a:pPr marL="117475" algn="l">
              <a:spcBef>
                <a:spcPts val="500"/>
              </a:spcBef>
            </a:pPr>
            <a:endParaRPr lang="en-US" sz="1200" dirty="0" smtClean="0"/>
          </a:p>
          <a:p>
            <a:pPr marL="117475" algn="l">
              <a:spcBef>
                <a:spcPts val="500"/>
              </a:spcBef>
            </a:pPr>
            <a:r>
              <a:rPr lang="en-US" sz="1200" dirty="0" smtClean="0"/>
              <a:t>Many companies assume considerable unnecessary risk when it comes to backing that data up. It often takes a major disaster before an organizations begins to evaluate its investment in backup, and by then it may be too late. In fact, most data loss events are not the result of a significant disaster but rather avoidable human error. </a:t>
            </a:r>
          </a:p>
          <a:p>
            <a:pPr marL="574675" lvl="1" indent="-117475" algn="l">
              <a:spcBef>
                <a:spcPts val="500"/>
              </a:spcBef>
              <a:buFont typeface="Arial" pitchFamily="34" charset="0"/>
              <a:buChar char="•"/>
            </a:pPr>
            <a:r>
              <a:rPr lang="en-US" sz="1200" b="1" dirty="0" smtClean="0"/>
              <a:t>63% </a:t>
            </a:r>
            <a:r>
              <a:rPr lang="en-US" sz="1200" dirty="0" smtClean="0"/>
              <a:t>of data loss events occur as a result of human error, versus just </a:t>
            </a:r>
            <a:r>
              <a:rPr lang="en-US" sz="1200" b="1" dirty="0" smtClean="0"/>
              <a:t>12% </a:t>
            </a:r>
            <a:r>
              <a:rPr lang="en-US" sz="1200" dirty="0" smtClean="0"/>
              <a:t>for natural disaster and </a:t>
            </a:r>
            <a:r>
              <a:rPr lang="en-US" sz="1200" b="1" dirty="0" smtClean="0"/>
              <a:t>16% </a:t>
            </a:r>
            <a:r>
              <a:rPr lang="en-US" sz="1200" dirty="0" smtClean="0"/>
              <a:t>for equipment damage. </a:t>
            </a:r>
            <a:r>
              <a:rPr lang="en-US" sz="1200" b="1" dirty="0" smtClean="0"/>
              <a:t>29% </a:t>
            </a:r>
            <a:r>
              <a:rPr lang="en-US" sz="1200" dirty="0" smtClean="0"/>
              <a:t>of respondents said that human error was “very frequently” the cause of data loss – more than three times the number who selected any other option.</a:t>
            </a:r>
          </a:p>
        </p:txBody>
      </p:sp>
      <p:grpSp>
        <p:nvGrpSpPr>
          <p:cNvPr id="5" name="Group 9"/>
          <p:cNvGrpSpPr/>
          <p:nvPr>
            <p:custDataLst>
              <p:tags r:id="rId1"/>
            </p:custDataLst>
          </p:nvPr>
        </p:nvGrpSpPr>
        <p:grpSpPr>
          <a:xfrm>
            <a:off x="326232" y="5481228"/>
            <a:ext cx="8491536" cy="838201"/>
            <a:chOff x="323528" y="5409220"/>
            <a:chExt cx="8491536" cy="838201"/>
          </a:xfrm>
        </p:grpSpPr>
        <p:sp>
          <p:nvSpPr>
            <p:cNvPr id="6" name="Rounded Rectangle 5"/>
            <p:cNvSpPr/>
            <p:nvPr/>
          </p:nvSpPr>
          <p:spPr>
            <a:xfrm>
              <a:off x="323528" y="5409220"/>
              <a:ext cx="8491536" cy="838201"/>
            </a:xfrm>
            <a:prstGeom prst="roundRect">
              <a:avLst>
                <a:gd name="adj" fmla="val 6990"/>
              </a:avLst>
            </a:prstGeom>
            <a:solidFill>
              <a:srgbClr val="F1F2E0"/>
            </a:solidFill>
            <a:ln w="12700">
              <a:solidFill>
                <a:srgbClr val="D3D3B9"/>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66788" algn="l">
                <a:spcBef>
                  <a:spcPts val="500"/>
                </a:spcBef>
              </a:pPr>
              <a:r>
                <a:rPr lang="en-US" sz="1200" dirty="0" smtClean="0">
                  <a:solidFill>
                    <a:schemeClr val="tx1"/>
                  </a:solidFill>
                </a:rPr>
                <a:t>Developing an effective backup strategy need not involve a costly investment in new technology. Backup procedure maturity is a far more significant driver of backup confidence than technology. Documenting and refining existing procedures is a cost-effective way to build a backup environment that you can rely on when you need it.</a:t>
              </a:r>
              <a:endParaRPr lang="en-CA" sz="1200" dirty="0">
                <a:solidFill>
                  <a:schemeClr val="tx1"/>
                </a:solidFill>
              </a:endParaRPr>
            </a:p>
          </p:txBody>
        </p:sp>
        <p:pic>
          <p:nvPicPr>
            <p:cNvPr id="8" name="Picture 7" descr="insight.png"/>
            <p:cNvPicPr>
              <a:picLocks noChangeAspect="1"/>
            </p:cNvPicPr>
            <p:nvPr/>
          </p:nvPicPr>
          <p:blipFill>
            <a:blip r:embed="rId4" cstate="print"/>
            <a:stretch>
              <a:fillRect/>
            </a:stretch>
          </p:blipFill>
          <p:spPr>
            <a:xfrm>
              <a:off x="328291" y="5409220"/>
              <a:ext cx="1000207" cy="838201"/>
            </a:xfrm>
            <a:prstGeom prst="rect">
              <a:avLst/>
            </a:prstGeom>
          </p:spPr>
        </p:pic>
      </p:grpSp>
      <p:sp>
        <p:nvSpPr>
          <p:cNvPr id="9" name="Rounded Rectangle 8"/>
          <p:cNvSpPr/>
          <p:nvPr/>
        </p:nvSpPr>
        <p:spPr>
          <a:xfrm>
            <a:off x="251520" y="1232756"/>
            <a:ext cx="8625780"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400" b="1" dirty="0" smtClean="0">
                <a:solidFill>
                  <a:schemeClr val="tx1"/>
                </a:solidFill>
              </a:rPr>
              <a:t>Take the correct approach to backup and bridge the confidence gap</a:t>
            </a:r>
          </a:p>
        </p:txBody>
      </p:sp>
      <p:sp>
        <p:nvSpPr>
          <p:cNvPr id="10" name="Rounded Rectangle 9"/>
          <p:cNvSpPr/>
          <p:nvPr/>
        </p:nvSpPr>
        <p:spPr>
          <a:xfrm>
            <a:off x="247402" y="3537012"/>
            <a:ext cx="8629898" cy="371475"/>
          </a:xfrm>
          <a:prstGeom prst="roundRect">
            <a:avLst>
              <a:gd name="adj" fmla="val 15072"/>
            </a:avLst>
          </a:prstGeom>
          <a:gradFill>
            <a:gsLst>
              <a:gs pos="0">
                <a:schemeClr val="accent4">
                  <a:lumMod val="20000"/>
                  <a:lumOff val="80000"/>
                </a:schemeClr>
              </a:gs>
              <a:gs pos="100000">
                <a:schemeClr val="bg1"/>
              </a:gs>
            </a:gsLst>
            <a:lin ang="540000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400" b="1" dirty="0" smtClean="0">
                <a:solidFill>
                  <a:schemeClr val="tx1"/>
                </a:solidFill>
              </a:rPr>
              <a:t>Manage your backup procedures to mitigate unnecessary risk</a:t>
            </a:r>
          </a:p>
        </p:txBody>
      </p:sp>
      <p:pic>
        <p:nvPicPr>
          <p:cNvPr id="11" name="Picture 10"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use this blueprint</a:t>
            </a:r>
            <a:endParaRPr lang="en-US" dirty="0"/>
          </a:p>
        </p:txBody>
      </p:sp>
      <p:sp>
        <p:nvSpPr>
          <p:cNvPr id="3" name="Rectangle 2"/>
          <p:cNvSpPr/>
          <p:nvPr/>
        </p:nvSpPr>
        <p:spPr>
          <a:xfrm>
            <a:off x="3209828" y="2775643"/>
            <a:ext cx="2724343" cy="32121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1300" dirty="0" smtClean="0">
                <a:solidFill>
                  <a:schemeClr val="tx1"/>
                </a:solidFill>
                <a:cs typeface="Open Sans"/>
              </a:rPr>
              <a:t>We </a:t>
            </a:r>
            <a:r>
              <a:rPr lang="en-US" sz="1300" dirty="0">
                <a:solidFill>
                  <a:schemeClr val="tx1"/>
                </a:solidFill>
                <a:cs typeface="Open Sans"/>
              </a:rPr>
              <a:t>recommend that you supplement the Best Practices Blueprint with a </a:t>
            </a:r>
            <a:r>
              <a:rPr lang="en-US" sz="1300" b="1" dirty="0">
                <a:solidFill>
                  <a:schemeClr val="tx1"/>
                </a:solidFill>
                <a:cs typeface="Open Sans"/>
              </a:rPr>
              <a:t>Guided Implementation.</a:t>
            </a:r>
            <a:r>
              <a:rPr lang="en-US" sz="1300" dirty="0">
                <a:solidFill>
                  <a:schemeClr val="tx1"/>
                </a:solidFill>
                <a:cs typeface="Open Sans"/>
              </a:rPr>
              <a:t> </a:t>
            </a:r>
          </a:p>
          <a:p>
            <a:pPr algn="l"/>
            <a:endParaRPr lang="en-US" sz="1300" dirty="0">
              <a:solidFill>
                <a:schemeClr val="tx1"/>
              </a:solidFill>
              <a:cs typeface="Open Sans"/>
            </a:endParaRPr>
          </a:p>
          <a:p>
            <a:pPr algn="l"/>
            <a:r>
              <a:rPr lang="en-US" sz="1300" dirty="0" smtClean="0">
                <a:solidFill>
                  <a:schemeClr val="tx1"/>
                </a:solidFill>
                <a:cs typeface="Open Sans"/>
              </a:rPr>
              <a:t>For most Info-Tech members, these Guided Implementations are included in your membership plan.* Our </a:t>
            </a:r>
            <a:r>
              <a:rPr lang="en-US" sz="1300" dirty="0">
                <a:solidFill>
                  <a:schemeClr val="tx1"/>
                </a:solidFill>
                <a:cs typeface="Open Sans"/>
              </a:rPr>
              <a:t>expert analysts will provide telephone assistance to you and your team at key </a:t>
            </a:r>
            <a:r>
              <a:rPr lang="en-US" sz="1300" dirty="0" smtClean="0">
                <a:solidFill>
                  <a:schemeClr val="tx1"/>
                </a:solidFill>
                <a:cs typeface="Open Sans"/>
              </a:rPr>
              <a:t>project milestones to </a:t>
            </a:r>
            <a:r>
              <a:rPr lang="en-US" sz="1300" dirty="0">
                <a:solidFill>
                  <a:schemeClr val="tx1"/>
                </a:solidFill>
                <a:cs typeface="Open Sans"/>
              </a:rPr>
              <a:t>review your materials, answer your </a:t>
            </a:r>
            <a:r>
              <a:rPr lang="en-US" sz="1300" dirty="0" smtClean="0">
                <a:solidFill>
                  <a:schemeClr val="tx1"/>
                </a:solidFill>
                <a:cs typeface="Open Sans"/>
              </a:rPr>
              <a:t>questions, </a:t>
            </a:r>
            <a:r>
              <a:rPr lang="en-US" sz="1300" dirty="0">
                <a:solidFill>
                  <a:schemeClr val="tx1"/>
                </a:solidFill>
                <a:cs typeface="Open Sans"/>
              </a:rPr>
              <a:t>and explain our methodology</a:t>
            </a:r>
            <a:r>
              <a:rPr lang="en-US" sz="1200" dirty="0">
                <a:solidFill>
                  <a:schemeClr val="tx1"/>
                </a:solidFill>
                <a:cs typeface="Open Sans"/>
              </a:rPr>
              <a:t>.</a:t>
            </a:r>
          </a:p>
          <a:p>
            <a:pPr algn="l"/>
            <a:endParaRPr lang="en-US" sz="1600" dirty="0">
              <a:solidFill>
                <a:schemeClr val="tx1"/>
              </a:solidFill>
              <a:cs typeface="Open Sans"/>
            </a:endParaRPr>
          </a:p>
          <a:p>
            <a:pPr algn="l"/>
            <a:endParaRPr lang="en-US" sz="1600" dirty="0">
              <a:solidFill>
                <a:schemeClr val="tx1"/>
              </a:solidFill>
              <a:cs typeface="Open Sans"/>
            </a:endParaRPr>
          </a:p>
        </p:txBody>
      </p:sp>
      <p:sp>
        <p:nvSpPr>
          <p:cNvPr id="4" name="Rectangle 3"/>
          <p:cNvSpPr/>
          <p:nvPr/>
        </p:nvSpPr>
        <p:spPr>
          <a:xfrm>
            <a:off x="6156176" y="2775643"/>
            <a:ext cx="2724887" cy="26854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US" sz="1300" dirty="0" smtClean="0">
                <a:solidFill>
                  <a:schemeClr val="tx1"/>
                </a:solidFill>
                <a:cs typeface="Open Sans"/>
              </a:rPr>
              <a:t>Info-Tech </a:t>
            </a:r>
            <a:r>
              <a:rPr lang="en-US" sz="1300" dirty="0">
                <a:solidFill>
                  <a:schemeClr val="tx1"/>
                </a:solidFill>
                <a:cs typeface="Open Sans"/>
              </a:rPr>
              <a:t>Research Group’s expert analysts will come </a:t>
            </a:r>
            <a:r>
              <a:rPr lang="en-US" sz="1300" dirty="0" smtClean="0">
                <a:solidFill>
                  <a:schemeClr val="tx1"/>
                </a:solidFill>
                <a:cs typeface="Open Sans"/>
              </a:rPr>
              <a:t>onsite </a:t>
            </a:r>
            <a:r>
              <a:rPr lang="en-US" sz="1300" dirty="0">
                <a:solidFill>
                  <a:schemeClr val="tx1"/>
                </a:solidFill>
                <a:cs typeface="Open Sans"/>
              </a:rPr>
              <a:t>to help you work through our project methodology in a 2-5 day project accelerator workshop. We take you through every phase of the project and ensure that you have a road map in place to complete your project successfully. In some cases, we can even complete the project while we are </a:t>
            </a:r>
            <a:r>
              <a:rPr lang="en-US" sz="1300" dirty="0" smtClean="0">
                <a:solidFill>
                  <a:schemeClr val="tx1"/>
                </a:solidFill>
                <a:cs typeface="Open Sans"/>
              </a:rPr>
              <a:t>onsite</a:t>
            </a:r>
            <a:r>
              <a:rPr lang="en-US" sz="1300" dirty="0">
                <a:solidFill>
                  <a:schemeClr val="tx1"/>
                </a:solidFill>
                <a:cs typeface="Open Sans"/>
              </a:rPr>
              <a:t>.</a:t>
            </a:r>
          </a:p>
          <a:p>
            <a:pPr algn="l"/>
            <a:endParaRPr lang="en-US" sz="1300" dirty="0">
              <a:solidFill>
                <a:schemeClr val="tx1"/>
              </a:solidFill>
              <a:cs typeface="Open Sans"/>
            </a:endParaRPr>
          </a:p>
        </p:txBody>
      </p:sp>
      <p:sp>
        <p:nvSpPr>
          <p:cNvPr id="5" name="Rectangle 4"/>
          <p:cNvSpPr/>
          <p:nvPr/>
        </p:nvSpPr>
        <p:spPr>
          <a:xfrm>
            <a:off x="250068" y="2775644"/>
            <a:ext cx="2708814" cy="37023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spcBef>
                <a:spcPts val="600"/>
              </a:spcBef>
              <a:spcAft>
                <a:spcPts val="600"/>
              </a:spcAft>
            </a:pPr>
            <a:r>
              <a:rPr lang="en-US" sz="1400" b="1" dirty="0" smtClean="0">
                <a:solidFill>
                  <a:schemeClr val="tx1"/>
                </a:solidFill>
                <a:cs typeface="Open Sans"/>
              </a:rPr>
              <a:t>Do-It-Yourself </a:t>
            </a:r>
            <a:r>
              <a:rPr lang="en-US" sz="1400" b="1" dirty="0">
                <a:solidFill>
                  <a:schemeClr val="tx1"/>
                </a:solidFill>
                <a:cs typeface="Open Sans"/>
              </a:rPr>
              <a:t>Implementation</a:t>
            </a:r>
          </a:p>
          <a:p>
            <a:pPr algn="l"/>
            <a:r>
              <a:rPr lang="en-US" sz="1300" dirty="0" smtClean="0">
                <a:solidFill>
                  <a:schemeClr val="tx1"/>
                </a:solidFill>
                <a:cs typeface="Open Sans"/>
              </a:rPr>
              <a:t>Use </a:t>
            </a:r>
            <a:r>
              <a:rPr lang="en-US" sz="1300" dirty="0">
                <a:solidFill>
                  <a:schemeClr val="tx1"/>
                </a:solidFill>
                <a:cs typeface="Open Sans"/>
              </a:rPr>
              <a:t>this Best Practice Blueprint to help you complete your project. The slides in this Blueprint will walk you step-by-step through every phase of your project with supporting tools and templates ready for you to use.</a:t>
            </a:r>
          </a:p>
          <a:p>
            <a:pPr algn="l">
              <a:spcBef>
                <a:spcPts val="600"/>
              </a:spcBef>
              <a:spcAft>
                <a:spcPts val="600"/>
              </a:spcAft>
            </a:pPr>
            <a:r>
              <a:rPr lang="en-US" sz="1400" b="1" dirty="0" smtClean="0">
                <a:solidFill>
                  <a:schemeClr val="tx1"/>
                </a:solidFill>
                <a:cs typeface="Open Sans"/>
              </a:rPr>
              <a:t>Project </a:t>
            </a:r>
            <a:r>
              <a:rPr lang="en-US" sz="1400" b="1" dirty="0">
                <a:solidFill>
                  <a:schemeClr val="tx1"/>
                </a:solidFill>
                <a:cs typeface="Open Sans"/>
              </a:rPr>
              <a:t>Accelerator Workshop</a:t>
            </a:r>
          </a:p>
          <a:p>
            <a:pPr algn="l"/>
            <a:r>
              <a:rPr lang="en-US" sz="1300" dirty="0" smtClean="0">
                <a:solidFill>
                  <a:schemeClr val="tx1"/>
                </a:solidFill>
                <a:cs typeface="Open Sans"/>
              </a:rPr>
              <a:t>You </a:t>
            </a:r>
            <a:r>
              <a:rPr lang="en-US" sz="1300" dirty="0">
                <a:solidFill>
                  <a:schemeClr val="tx1"/>
                </a:solidFill>
                <a:cs typeface="Open Sans"/>
              </a:rPr>
              <a:t>can also use this Best Practice Blueprint to facilitate your own project accelerator workshop within your organization using the workshop slides and facilitation instructions provided in the Appendix</a:t>
            </a:r>
            <a:r>
              <a:rPr lang="en-US" sz="1200" dirty="0">
                <a:solidFill>
                  <a:schemeClr val="tx1"/>
                </a:solidFill>
                <a:cs typeface="Open Sans"/>
              </a:rPr>
              <a:t>.</a:t>
            </a:r>
          </a:p>
          <a:p>
            <a:pPr algn="l"/>
            <a:endParaRPr lang="en-US" sz="1200" dirty="0">
              <a:solidFill>
                <a:schemeClr val="tx1"/>
              </a:solidFill>
              <a:cs typeface="Open Sans"/>
            </a:endParaRPr>
          </a:p>
          <a:p>
            <a:pPr algn="l"/>
            <a:endParaRPr lang="en-US" sz="1200" dirty="0">
              <a:solidFill>
                <a:schemeClr val="tx1"/>
              </a:solidFill>
              <a:cs typeface="Open Sans"/>
            </a:endParaRPr>
          </a:p>
        </p:txBody>
      </p:sp>
      <p:sp>
        <p:nvSpPr>
          <p:cNvPr id="7" name="TextBox 6"/>
          <p:cNvSpPr txBox="1"/>
          <p:nvPr/>
        </p:nvSpPr>
        <p:spPr>
          <a:xfrm>
            <a:off x="6200121" y="5265204"/>
            <a:ext cx="2370607" cy="677108"/>
          </a:xfrm>
          <a:prstGeom prst="rect">
            <a:avLst/>
          </a:prstGeom>
          <a:noFill/>
        </p:spPr>
        <p:txBody>
          <a:bodyPr wrap="square" rtlCol="0">
            <a:spAutoFit/>
          </a:bodyPr>
          <a:lstStyle/>
          <a:p>
            <a:pPr algn="l"/>
            <a:r>
              <a:rPr lang="en-US" sz="1350" b="1" dirty="0">
                <a:latin typeface="+mn-lt"/>
                <a:cs typeface="Open Sans"/>
              </a:rPr>
              <a:t>Book your </a:t>
            </a:r>
            <a:r>
              <a:rPr lang="en-US" sz="1350" b="1" dirty="0" smtClean="0">
                <a:latin typeface="+mn-lt"/>
                <a:cs typeface="Open Sans"/>
              </a:rPr>
              <a:t>workshop</a:t>
            </a:r>
            <a:r>
              <a:rPr lang="en-US" sz="1350" b="1" dirty="0">
                <a:latin typeface="+mn-lt"/>
                <a:cs typeface="Open Sans"/>
              </a:rPr>
              <a:t/>
            </a:r>
            <a:br>
              <a:rPr lang="en-US" sz="1350" b="1" dirty="0">
                <a:latin typeface="+mn-lt"/>
                <a:cs typeface="Open Sans"/>
              </a:rPr>
            </a:br>
            <a:r>
              <a:rPr lang="en-US" sz="1350" b="1" dirty="0" smtClean="0">
                <a:latin typeface="+mn-lt"/>
                <a:cs typeface="Open Sans"/>
              </a:rPr>
              <a:t>now </a:t>
            </a:r>
            <a:r>
              <a:rPr lang="en-US" sz="1350" b="1" dirty="0">
                <a:latin typeface="+mn-lt"/>
                <a:cs typeface="Open Sans"/>
              </a:rPr>
              <a:t>by emailing: </a:t>
            </a:r>
            <a:r>
              <a:rPr lang="en-US" sz="1100" dirty="0" smtClean="0">
                <a:latin typeface="+mn-lt"/>
                <a:cs typeface="Open Sans"/>
                <a:hlinkClick r:id="rId3"/>
              </a:rPr>
              <a:t>WorkshopBooking@InfoTech.com</a:t>
            </a:r>
            <a:endParaRPr lang="en-US" sz="1100" dirty="0" smtClean="0">
              <a:latin typeface="+mn-lt"/>
              <a:cs typeface="Open Sans"/>
            </a:endParaRPr>
          </a:p>
        </p:txBody>
      </p:sp>
      <p:sp>
        <p:nvSpPr>
          <p:cNvPr id="8" name="Rectangle 7"/>
          <p:cNvSpPr/>
          <p:nvPr/>
        </p:nvSpPr>
        <p:spPr>
          <a:xfrm>
            <a:off x="242960" y="1975515"/>
            <a:ext cx="2723030" cy="806823"/>
          </a:xfrm>
          <a:prstGeom prst="rect">
            <a:avLst/>
          </a:prstGeom>
          <a:solidFill>
            <a:srgbClr val="2F55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dirty="0"/>
          </a:p>
        </p:txBody>
      </p:sp>
      <p:sp>
        <p:nvSpPr>
          <p:cNvPr id="9" name="Rectangle 8"/>
          <p:cNvSpPr/>
          <p:nvPr/>
        </p:nvSpPr>
        <p:spPr>
          <a:xfrm>
            <a:off x="414411" y="2115113"/>
            <a:ext cx="1341059" cy="543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b="1" dirty="0">
                <a:solidFill>
                  <a:schemeClr val="bg1"/>
                </a:solidFill>
                <a:effectLst>
                  <a:outerShdw blurRad="50800" dist="38100" dir="2700000" algn="tl" rotWithShape="0">
                    <a:prstClr val="black">
                      <a:alpha val="40000"/>
                    </a:prstClr>
                  </a:outerShdw>
                </a:effectLst>
                <a:cs typeface="Open Sans"/>
              </a:rPr>
              <a:t>Best Practice Blueprint</a:t>
            </a:r>
          </a:p>
          <a:p>
            <a:endParaRPr lang="en-US" sz="150" b="1" dirty="0">
              <a:solidFill>
                <a:schemeClr val="bg1"/>
              </a:solidFill>
              <a:effectLst>
                <a:outerShdw blurRad="50800" dist="38100" dir="2700000" algn="tl" rotWithShape="0">
                  <a:prstClr val="black">
                    <a:alpha val="40000"/>
                  </a:prstClr>
                </a:outerShdw>
              </a:effectLst>
              <a:cs typeface="Open Sans"/>
            </a:endParaRPr>
          </a:p>
        </p:txBody>
      </p:sp>
      <p:sp>
        <p:nvSpPr>
          <p:cNvPr id="10" name="Rectangle 9"/>
          <p:cNvSpPr/>
          <p:nvPr/>
        </p:nvSpPr>
        <p:spPr>
          <a:xfrm>
            <a:off x="3210484" y="1978876"/>
            <a:ext cx="2723030" cy="806823"/>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dirty="0"/>
          </a:p>
        </p:txBody>
      </p:sp>
      <p:sp>
        <p:nvSpPr>
          <p:cNvPr id="11" name="Rectangle 10"/>
          <p:cNvSpPr/>
          <p:nvPr/>
        </p:nvSpPr>
        <p:spPr>
          <a:xfrm>
            <a:off x="3362050" y="2115113"/>
            <a:ext cx="1610000" cy="543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b="1" dirty="0" smtClean="0">
                <a:solidFill>
                  <a:schemeClr val="bg1"/>
                </a:solidFill>
                <a:effectLst>
                  <a:outerShdw blurRad="50800" dist="38100" dir="2700000" algn="tl" rotWithShape="0">
                    <a:prstClr val="black">
                      <a:alpha val="40000"/>
                    </a:prstClr>
                  </a:outerShdw>
                </a:effectLst>
                <a:cs typeface="Open Sans"/>
              </a:rPr>
              <a:t>Free </a:t>
            </a:r>
            <a:r>
              <a:rPr lang="en-US" sz="1350" b="1" dirty="0">
                <a:solidFill>
                  <a:schemeClr val="bg1"/>
                </a:solidFill>
                <a:effectLst>
                  <a:outerShdw blurRad="50800" dist="38100" dir="2700000" algn="tl" rotWithShape="0">
                    <a:prstClr val="black">
                      <a:alpha val="40000"/>
                    </a:prstClr>
                  </a:outerShdw>
                </a:effectLst>
                <a:cs typeface="Open Sans"/>
              </a:rPr>
              <a:t>Guided</a:t>
            </a:r>
          </a:p>
          <a:p>
            <a:r>
              <a:rPr lang="en-US" sz="1350" b="1" dirty="0">
                <a:solidFill>
                  <a:schemeClr val="bg1"/>
                </a:solidFill>
                <a:effectLst>
                  <a:outerShdw blurRad="50800" dist="38100" dir="2700000" algn="tl" rotWithShape="0">
                    <a:prstClr val="black">
                      <a:alpha val="40000"/>
                    </a:prstClr>
                  </a:outerShdw>
                </a:effectLst>
                <a:cs typeface="Open Sans"/>
              </a:rPr>
              <a:t>Implementation</a:t>
            </a:r>
            <a:endParaRPr lang="en-US" sz="150" b="1" dirty="0">
              <a:solidFill>
                <a:schemeClr val="bg1"/>
              </a:solidFill>
              <a:effectLst>
                <a:outerShdw blurRad="50800" dist="38100" dir="2700000" algn="tl" rotWithShape="0">
                  <a:prstClr val="black">
                    <a:alpha val="40000"/>
                  </a:prstClr>
                </a:outerShdw>
              </a:effectLst>
              <a:cs typeface="Open Sans"/>
            </a:endParaRPr>
          </a:p>
        </p:txBody>
      </p:sp>
      <p:sp>
        <p:nvSpPr>
          <p:cNvPr id="12" name="Rectangle 11"/>
          <p:cNvSpPr/>
          <p:nvPr/>
        </p:nvSpPr>
        <p:spPr>
          <a:xfrm>
            <a:off x="6157104" y="1962067"/>
            <a:ext cx="2723030" cy="806823"/>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dirty="0"/>
          </a:p>
        </p:txBody>
      </p:sp>
      <p:sp>
        <p:nvSpPr>
          <p:cNvPr id="13" name="Rectangle 12"/>
          <p:cNvSpPr/>
          <p:nvPr/>
        </p:nvSpPr>
        <p:spPr>
          <a:xfrm>
            <a:off x="6286542" y="2115113"/>
            <a:ext cx="1341059" cy="5436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b="1" dirty="0" smtClean="0">
                <a:solidFill>
                  <a:schemeClr val="bg1"/>
                </a:solidFill>
                <a:effectLst>
                  <a:outerShdw blurRad="50800" dist="38100" dir="2700000" algn="tl" rotWithShape="0">
                    <a:prstClr val="black">
                      <a:alpha val="40000"/>
                    </a:prstClr>
                  </a:outerShdw>
                </a:effectLst>
                <a:cs typeface="Open Sans"/>
              </a:rPr>
              <a:t>Onsite</a:t>
            </a:r>
            <a:endParaRPr lang="en-US" sz="1350" b="1" dirty="0">
              <a:solidFill>
                <a:schemeClr val="bg1"/>
              </a:solidFill>
              <a:effectLst>
                <a:outerShdw blurRad="50800" dist="38100" dir="2700000" algn="tl" rotWithShape="0">
                  <a:prstClr val="black">
                    <a:alpha val="40000"/>
                  </a:prstClr>
                </a:outerShdw>
              </a:effectLst>
              <a:cs typeface="Open Sans"/>
            </a:endParaRPr>
          </a:p>
          <a:p>
            <a:r>
              <a:rPr lang="en-US" sz="1350" b="1" dirty="0">
                <a:solidFill>
                  <a:schemeClr val="bg1"/>
                </a:solidFill>
                <a:effectLst>
                  <a:outerShdw blurRad="50800" dist="38100" dir="2700000" algn="tl" rotWithShape="0">
                    <a:prstClr val="black">
                      <a:alpha val="40000"/>
                    </a:prstClr>
                  </a:outerShdw>
                </a:effectLst>
                <a:cs typeface="Open Sans"/>
              </a:rPr>
              <a:t>Workshops</a:t>
            </a:r>
            <a:endParaRPr lang="en-US" sz="150" b="1" dirty="0">
              <a:solidFill>
                <a:schemeClr val="bg1"/>
              </a:solidFill>
              <a:effectLst>
                <a:outerShdw blurRad="50800" dist="38100" dir="2700000" algn="tl" rotWithShape="0">
                  <a:prstClr val="black">
                    <a:alpha val="40000"/>
                  </a:prstClr>
                </a:outerShdw>
              </a:effectLst>
              <a:cs typeface="Open Sans"/>
            </a:endParaRPr>
          </a:p>
        </p:txBody>
      </p:sp>
      <p:sp>
        <p:nvSpPr>
          <p:cNvPr id="14" name="TextBox 13"/>
          <p:cNvSpPr txBox="1"/>
          <p:nvPr/>
        </p:nvSpPr>
        <p:spPr>
          <a:xfrm>
            <a:off x="3153892" y="5970009"/>
            <a:ext cx="2175597" cy="300082"/>
          </a:xfrm>
          <a:prstGeom prst="rect">
            <a:avLst/>
          </a:prstGeom>
          <a:noFill/>
        </p:spPr>
        <p:txBody>
          <a:bodyPr wrap="none" rtlCol="0">
            <a:spAutoFit/>
          </a:bodyPr>
          <a:lstStyle/>
          <a:p>
            <a:r>
              <a:rPr lang="en-CA" sz="1350" dirty="0" smtClean="0"/>
              <a:t>*</a:t>
            </a:r>
            <a:r>
              <a:rPr lang="en-CA" sz="900" dirty="0" smtClean="0"/>
              <a:t>Gold </a:t>
            </a:r>
            <a:r>
              <a:rPr lang="en-CA" sz="900" dirty="0"/>
              <a:t>and Silver level subscribers only</a:t>
            </a:r>
          </a:p>
        </p:txBody>
      </p:sp>
      <p:pic>
        <p:nvPicPr>
          <p:cNvPr id="15" name="Picture 14" descr="best-practice-blueprints.png"/>
          <p:cNvPicPr>
            <a:picLocks noChangeAspect="1"/>
          </p:cNvPicPr>
          <p:nvPr/>
        </p:nvPicPr>
        <p:blipFill>
          <a:blip r:embed="rId4" cstate="print"/>
          <a:stretch>
            <a:fillRect/>
          </a:stretch>
        </p:blipFill>
        <p:spPr>
          <a:xfrm>
            <a:off x="2015716" y="1880828"/>
            <a:ext cx="998444" cy="998444"/>
          </a:xfrm>
          <a:prstGeom prst="rect">
            <a:avLst/>
          </a:prstGeom>
          <a:effectLst>
            <a:outerShdw blurRad="50800" dist="38100" dir="2700000" algn="tl" rotWithShape="0">
              <a:prstClr val="black">
                <a:alpha val="40000"/>
              </a:prstClr>
            </a:outerShdw>
          </a:effectLst>
        </p:spPr>
      </p:pic>
      <p:pic>
        <p:nvPicPr>
          <p:cNvPr id="16" name="Picture 15" descr="on-site-workshops.png"/>
          <p:cNvPicPr>
            <a:picLocks noChangeAspect="1"/>
          </p:cNvPicPr>
          <p:nvPr/>
        </p:nvPicPr>
        <p:blipFill>
          <a:blip r:embed="rId5" cstate="print"/>
          <a:stretch>
            <a:fillRect/>
          </a:stretch>
        </p:blipFill>
        <p:spPr>
          <a:xfrm>
            <a:off x="7701083" y="1744964"/>
            <a:ext cx="1179980" cy="1179980"/>
          </a:xfrm>
          <a:prstGeom prst="rect">
            <a:avLst/>
          </a:prstGeom>
          <a:effectLst>
            <a:outerShdw blurRad="50800" dist="38100" dir="2700000" algn="tl" rotWithShape="0">
              <a:prstClr val="black">
                <a:alpha val="40000"/>
              </a:prstClr>
            </a:outerShdw>
          </a:effectLst>
        </p:spPr>
      </p:pic>
      <p:pic>
        <p:nvPicPr>
          <p:cNvPr id="17" name="Picture 16" descr="Guided-Implementation-White-TranspBG.png"/>
          <p:cNvPicPr>
            <a:picLocks noChangeAspect="1"/>
          </p:cNvPicPr>
          <p:nvPr/>
        </p:nvPicPr>
        <p:blipFill>
          <a:blip r:embed="rId6" cstate="print"/>
          <a:stretch>
            <a:fillRect/>
          </a:stretch>
        </p:blipFill>
        <p:spPr>
          <a:xfrm>
            <a:off x="5000625" y="1958706"/>
            <a:ext cx="843803" cy="843803"/>
          </a:xfrm>
          <a:prstGeom prst="rect">
            <a:avLst/>
          </a:prstGeom>
          <a:effectLst>
            <a:outerShdw blurRad="50800" dist="38100" dir="2700000" algn="tl" rotWithShape="0">
              <a:prstClr val="black">
                <a:alpha val="40000"/>
              </a:prstClr>
            </a:outerShdw>
          </a:effectLst>
        </p:spPr>
      </p:pic>
      <p:sp>
        <p:nvSpPr>
          <p:cNvPr id="18" name="TextBox 17"/>
          <p:cNvSpPr txBox="1"/>
          <p:nvPr/>
        </p:nvSpPr>
        <p:spPr>
          <a:xfrm>
            <a:off x="6200122" y="5913276"/>
            <a:ext cx="2584346" cy="469359"/>
          </a:xfrm>
          <a:prstGeom prst="rect">
            <a:avLst/>
          </a:prstGeom>
          <a:noFill/>
        </p:spPr>
        <p:txBody>
          <a:bodyPr wrap="square" rtlCol="0">
            <a:spAutoFit/>
          </a:bodyPr>
          <a:lstStyle/>
          <a:p>
            <a:pPr algn="l"/>
            <a:r>
              <a:rPr lang="en-US" sz="1350" b="1" dirty="0" smtClean="0">
                <a:latin typeface="+mn-lt"/>
                <a:cs typeface="Open Sans"/>
              </a:rPr>
              <a:t>Or calling:</a:t>
            </a:r>
          </a:p>
          <a:p>
            <a:pPr algn="l"/>
            <a:r>
              <a:rPr lang="en-CA" sz="1100" dirty="0" smtClean="0">
                <a:latin typeface="+mn-lt"/>
              </a:rPr>
              <a:t>1-888-670-8889 Ext. 3001</a:t>
            </a:r>
            <a:endParaRPr lang="en-US" sz="1100" dirty="0" smtClean="0">
              <a:latin typeface="+mn-lt"/>
              <a:cs typeface="Open Sans"/>
            </a:endParaRPr>
          </a:p>
        </p:txBody>
      </p:sp>
      <p:sp>
        <p:nvSpPr>
          <p:cNvPr id="19" name="Text Placeholder 1"/>
          <p:cNvSpPr txBox="1">
            <a:spLocks/>
          </p:cNvSpPr>
          <p:nvPr/>
        </p:nvSpPr>
        <p:spPr>
          <a:xfrm>
            <a:off x="257176" y="1232756"/>
            <a:ext cx="8620124" cy="657225"/>
          </a:xfrm>
          <a:prstGeom prst="rect">
            <a:avLst/>
          </a:prstGeom>
        </p:spPr>
        <p:txBody>
          <a:bodyPr/>
          <a:lst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800" b="1" dirty="0" smtClean="0">
                <a:cs typeface="Open Sans"/>
              </a:rPr>
              <a:t>There are multiple ways you can use this Info-Tech Best Practice Blueprint in your organization. Choose the option that best fits your needs:</a:t>
            </a:r>
          </a:p>
          <a:p>
            <a:pPr marL="0" indent="0">
              <a:buNone/>
            </a:pPr>
            <a:endParaRPr lang="en-US" sz="1800" b="1" dirty="0"/>
          </a:p>
        </p:txBody>
      </p:sp>
      <p:pic>
        <p:nvPicPr>
          <p:cNvPr id="20" name="Picture 19" descr="sample_linkbar-itrgNEW.gif">
            <a:hlinkClick r:id="rId7"/>
          </p:cNvPr>
          <p:cNvPicPr>
            <a:picLocks noChangeAspect="1"/>
          </p:cNvPicPr>
          <p:nvPr/>
        </p:nvPicPr>
        <p:blipFill>
          <a:blip r:embed="rId8"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1558036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Book a free guided implementation today!</a:t>
            </a:r>
            <a:endParaRPr lang="en-US" dirty="0"/>
          </a:p>
        </p:txBody>
      </p:sp>
      <p:sp>
        <p:nvSpPr>
          <p:cNvPr id="4" name="Text Placeholder 3"/>
          <p:cNvSpPr>
            <a:spLocks noGrp="1"/>
          </p:cNvSpPr>
          <p:nvPr>
            <p:ph type="body" sz="quarter" idx="16"/>
          </p:nvPr>
        </p:nvSpPr>
        <p:spPr>
          <a:xfrm>
            <a:off x="249303" y="1304764"/>
            <a:ext cx="6122897" cy="4572508"/>
          </a:xfrm>
        </p:spPr>
        <p:txBody>
          <a:bodyPr/>
          <a:lstStyle/>
          <a:p>
            <a:pPr marL="0" indent="0">
              <a:spcAft>
                <a:spcPts val="600"/>
              </a:spcAft>
              <a:buNone/>
            </a:pPr>
            <a:r>
              <a:rPr lang="en-CA" sz="1600" dirty="0">
                <a:cs typeface="Open Sans"/>
              </a:rPr>
              <a:t>Info-Tech is just a phone call away and can assist you with your project</a:t>
            </a:r>
            <a:r>
              <a:rPr lang="en-CA" sz="1600" dirty="0" smtClean="0">
                <a:cs typeface="Open Sans"/>
              </a:rPr>
              <a:t>. Our </a:t>
            </a:r>
            <a:r>
              <a:rPr lang="en-CA" sz="1600" dirty="0">
                <a:cs typeface="Open Sans"/>
              </a:rPr>
              <a:t>expert </a:t>
            </a:r>
            <a:r>
              <a:rPr lang="en-CA" sz="1600" dirty="0" smtClean="0">
                <a:cs typeface="Open Sans"/>
              </a:rPr>
              <a:t>Analysts </a:t>
            </a:r>
            <a:r>
              <a:rPr lang="en-CA" sz="1600" dirty="0">
                <a:cs typeface="Open Sans"/>
              </a:rPr>
              <a:t>can guide you to successful project completion. For most members, this service is available at no additional </a:t>
            </a:r>
            <a:r>
              <a:rPr lang="en-CA" sz="1600" dirty="0" smtClean="0">
                <a:cs typeface="Open Sans"/>
              </a:rPr>
              <a:t>cost.*</a:t>
            </a:r>
            <a:r>
              <a:rPr lang="en-CA" dirty="0">
                <a:cs typeface="Open Sans"/>
              </a:rPr>
              <a:t/>
            </a:r>
            <a:br>
              <a:rPr lang="en-CA" dirty="0">
                <a:cs typeface="Open Sans"/>
              </a:rPr>
            </a:br>
            <a:r>
              <a:rPr lang="en-CA" dirty="0"/>
              <a:t/>
            </a:r>
            <a:br>
              <a:rPr lang="en-CA" dirty="0"/>
            </a:br>
            <a:r>
              <a:rPr lang="en-CA" sz="1600" dirty="0"/>
              <a:t>Here’s how it works:</a:t>
            </a:r>
          </a:p>
          <a:p>
            <a:pPr marL="288000" indent="-288000">
              <a:spcBef>
                <a:spcPts val="450"/>
              </a:spcBef>
              <a:spcAft>
                <a:spcPts val="450"/>
              </a:spcAft>
              <a:buFont typeface="+mj-lt"/>
              <a:buAutoNum type="arabicPeriod"/>
            </a:pPr>
            <a:r>
              <a:rPr lang="en-US" sz="1400" b="1" dirty="0"/>
              <a:t>Enroll in a Guided Implementation for your project</a:t>
            </a:r>
            <a:br>
              <a:rPr lang="en-US" sz="1400" b="1" dirty="0"/>
            </a:br>
            <a:r>
              <a:rPr lang="en-US" dirty="0"/>
              <a:t>Send an email to </a:t>
            </a:r>
            <a:r>
              <a:rPr lang="en-US" dirty="0" smtClean="0">
                <a:hlinkClick r:id="rId3"/>
              </a:rPr>
              <a:t>GuidedImplementations@InfoTech.com</a:t>
            </a:r>
            <a:r>
              <a:rPr lang="en-US" dirty="0" smtClean="0"/>
              <a:t>                                         Or </a:t>
            </a:r>
            <a:r>
              <a:rPr lang="en-US" dirty="0"/>
              <a:t>call </a:t>
            </a:r>
            <a:r>
              <a:rPr lang="en-CA" dirty="0"/>
              <a:t>1-888-670-8889 and ask for the Guided Implementation Coordinator</a:t>
            </a:r>
            <a:endParaRPr lang="en-US" dirty="0"/>
          </a:p>
          <a:p>
            <a:pPr marL="288000" indent="-288000">
              <a:spcBef>
                <a:spcPts val="450"/>
              </a:spcBef>
              <a:spcAft>
                <a:spcPts val="450"/>
              </a:spcAft>
              <a:buFont typeface="+mj-lt"/>
              <a:buAutoNum type="arabicPeriod"/>
            </a:pPr>
            <a:r>
              <a:rPr lang="en-US" sz="1400" b="1" dirty="0"/>
              <a:t>Book your analyst meetings</a:t>
            </a:r>
            <a:r>
              <a:rPr lang="en-US" sz="1400" dirty="0"/>
              <a:t/>
            </a:r>
            <a:br>
              <a:rPr lang="en-US" sz="1400" dirty="0"/>
            </a:br>
            <a:r>
              <a:rPr lang="en-US" dirty="0"/>
              <a:t>Once you are enrolled in a Guided Implementation, our analysts will reach out to </a:t>
            </a:r>
            <a:r>
              <a:rPr lang="en-US" dirty="0" smtClean="0"/>
              <a:t>book </a:t>
            </a:r>
            <a:r>
              <a:rPr lang="en-US" dirty="0"/>
              <a:t>a series of milestone-related telephone meetings with you and your team.</a:t>
            </a:r>
          </a:p>
          <a:p>
            <a:pPr marL="288000" indent="-288000">
              <a:spcBef>
                <a:spcPts val="450"/>
              </a:spcBef>
              <a:spcAft>
                <a:spcPts val="450"/>
              </a:spcAft>
              <a:buFont typeface="+mj-lt"/>
              <a:buAutoNum type="arabicPeriod"/>
            </a:pPr>
            <a:r>
              <a:rPr lang="en-US" sz="1400" b="1" dirty="0"/>
              <a:t>Get advice from a subject matter expert</a:t>
            </a:r>
            <a:br>
              <a:rPr lang="en-US" sz="1400" b="1" dirty="0"/>
            </a:br>
            <a:r>
              <a:rPr lang="en-US" dirty="0"/>
              <a:t>At each Guided Implementation point, our Consulting Analyst will review your completed deliverables with you, answer any of your questions, and work with you to plan out your next phase.</a:t>
            </a:r>
          </a:p>
        </p:txBody>
      </p:sp>
      <p:sp>
        <p:nvSpPr>
          <p:cNvPr id="6" name="TextBox 5"/>
          <p:cNvSpPr txBox="1"/>
          <p:nvPr/>
        </p:nvSpPr>
        <p:spPr>
          <a:xfrm>
            <a:off x="6564178" y="4858306"/>
            <a:ext cx="2175597" cy="300082"/>
          </a:xfrm>
          <a:prstGeom prst="rect">
            <a:avLst/>
          </a:prstGeom>
          <a:noFill/>
        </p:spPr>
        <p:txBody>
          <a:bodyPr wrap="none" rtlCol="0">
            <a:spAutoFit/>
          </a:bodyPr>
          <a:lstStyle/>
          <a:p>
            <a:r>
              <a:rPr lang="en-CA" sz="1350" dirty="0" smtClean="0"/>
              <a:t>*</a:t>
            </a:r>
            <a:r>
              <a:rPr lang="en-CA" sz="900" dirty="0" smtClean="0"/>
              <a:t>Gold </a:t>
            </a:r>
            <a:r>
              <a:rPr lang="en-CA" sz="900" dirty="0"/>
              <a:t>and Silver level subscribers only</a:t>
            </a:r>
          </a:p>
        </p:txBody>
      </p:sp>
      <p:grpSp>
        <p:nvGrpSpPr>
          <p:cNvPr id="10" name="Group 9"/>
          <p:cNvGrpSpPr/>
          <p:nvPr/>
        </p:nvGrpSpPr>
        <p:grpSpPr>
          <a:xfrm>
            <a:off x="6895579" y="2511456"/>
            <a:ext cx="1512794" cy="2159124"/>
            <a:chOff x="6895579" y="2492896"/>
            <a:chExt cx="1512794" cy="2159124"/>
          </a:xfrm>
        </p:grpSpPr>
        <p:sp>
          <p:nvSpPr>
            <p:cNvPr id="7" name="TextBox 6"/>
            <p:cNvSpPr txBox="1"/>
            <p:nvPr/>
          </p:nvSpPr>
          <p:spPr>
            <a:xfrm>
              <a:off x="6910707" y="4005689"/>
              <a:ext cx="1482538" cy="646331"/>
            </a:xfrm>
            <a:prstGeom prst="rect">
              <a:avLst/>
            </a:prstGeom>
            <a:noFill/>
          </p:spPr>
          <p:txBody>
            <a:bodyPr wrap="square" rtlCol="0">
              <a:spAutoFit/>
            </a:bodyPr>
            <a:lstStyle/>
            <a:p>
              <a:r>
                <a:rPr lang="en-US" sz="900" dirty="0">
                  <a:latin typeface="+mn-lt"/>
                  <a:cs typeface="Open Sans"/>
                </a:rPr>
                <a:t> This symbol signifies when you’ve reached a Guided Implementation </a:t>
              </a:r>
              <a:r>
                <a:rPr lang="en-US" sz="900" dirty="0" smtClean="0">
                  <a:latin typeface="+mn-lt"/>
                  <a:cs typeface="Open Sans"/>
                </a:rPr>
                <a:t>point </a:t>
              </a:r>
              <a:r>
                <a:rPr lang="en-US" sz="900" dirty="0">
                  <a:latin typeface="+mn-lt"/>
                  <a:cs typeface="Open Sans"/>
                </a:rPr>
                <a:t>in your project.</a:t>
              </a:r>
              <a:endParaRPr lang="en-CA" sz="900" dirty="0">
                <a:latin typeface="+mn-lt"/>
              </a:endParaRPr>
            </a:p>
          </p:txBody>
        </p:sp>
        <p:sp>
          <p:nvSpPr>
            <p:cNvPr id="8" name="Rectangle 7"/>
            <p:cNvSpPr/>
            <p:nvPr/>
          </p:nvSpPr>
          <p:spPr>
            <a:xfrm>
              <a:off x="6895579" y="2492896"/>
              <a:ext cx="1512794" cy="1442198"/>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dirty="0"/>
            </a:p>
          </p:txBody>
        </p:sp>
        <p:pic>
          <p:nvPicPr>
            <p:cNvPr id="9" name="Picture 8" descr="Guided-Implementation-White-TranspBG.png"/>
            <p:cNvPicPr>
              <a:picLocks noChangeAspect="1"/>
            </p:cNvPicPr>
            <p:nvPr/>
          </p:nvPicPr>
          <p:blipFill>
            <a:blip r:embed="rId4" cstate="print"/>
            <a:srcRect l="7060" t="7271" r="6955" b="6112"/>
            <a:stretch>
              <a:fillRect/>
            </a:stretch>
          </p:blipFill>
          <p:spPr>
            <a:xfrm>
              <a:off x="6966176" y="2543323"/>
              <a:ext cx="1371600" cy="1381685"/>
            </a:xfrm>
            <a:prstGeom prst="rect">
              <a:avLst/>
            </a:prstGeom>
            <a:effectLst>
              <a:outerShdw blurRad="50800" dist="38100" dir="2700000" algn="tl" rotWithShape="0">
                <a:prstClr val="black">
                  <a:alpha val="40000"/>
                </a:prstClr>
              </a:outerShdw>
            </a:effectLst>
          </p:spPr>
        </p:pic>
      </p:grpSp>
      <p:pic>
        <p:nvPicPr>
          <p:cNvPr id="11" name="Picture 10"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3578780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429424" y="2564904"/>
            <a:ext cx="2345481" cy="2412268"/>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600" dirty="0">
                <a:solidFill>
                  <a:schemeClr val="tx1"/>
                </a:solidFill>
              </a:rPr>
              <a:t>When we introduce new Blueprints, we offer workshops to our members at no charge for a short beta testing period. Please check the Workshop section of our website for a list of free beta workshops.</a:t>
            </a:r>
          </a:p>
        </p:txBody>
      </p:sp>
      <p:sp>
        <p:nvSpPr>
          <p:cNvPr id="3" name="Title 2"/>
          <p:cNvSpPr>
            <a:spLocks noGrp="1"/>
          </p:cNvSpPr>
          <p:nvPr>
            <p:ph type="title"/>
          </p:nvPr>
        </p:nvSpPr>
        <p:spPr/>
        <p:txBody>
          <a:bodyPr/>
          <a:lstStyle/>
          <a:p>
            <a:r>
              <a:rPr lang="en-US" dirty="0" smtClean="0"/>
              <a:t>Book a workshop today!</a:t>
            </a:r>
            <a:endParaRPr lang="en-US" dirty="0"/>
          </a:p>
        </p:txBody>
      </p:sp>
      <p:sp>
        <p:nvSpPr>
          <p:cNvPr id="4" name="Text Placeholder 3"/>
          <p:cNvSpPr>
            <a:spLocks noGrp="1"/>
          </p:cNvSpPr>
          <p:nvPr>
            <p:ph type="body" sz="quarter" idx="16"/>
          </p:nvPr>
        </p:nvSpPr>
        <p:spPr>
          <a:xfrm>
            <a:off x="251521" y="1304764"/>
            <a:ext cx="6048671" cy="4608512"/>
          </a:xfrm>
        </p:spPr>
        <p:txBody>
          <a:bodyPr/>
          <a:lstStyle/>
          <a:p>
            <a:pPr marL="0" indent="0">
              <a:spcAft>
                <a:spcPts val="600"/>
              </a:spcAft>
              <a:buNone/>
            </a:pPr>
            <a:r>
              <a:rPr lang="en-US" sz="1600" dirty="0">
                <a:cs typeface="Open Sans"/>
              </a:rPr>
              <a:t>An </a:t>
            </a:r>
            <a:r>
              <a:rPr lang="en-US" sz="1600" dirty="0" smtClean="0">
                <a:cs typeface="Open Sans"/>
              </a:rPr>
              <a:t>Info-Tech </a:t>
            </a:r>
            <a:r>
              <a:rPr lang="en-US" sz="1600" dirty="0">
                <a:cs typeface="Open Sans"/>
              </a:rPr>
              <a:t>project accelerator workshop will help you to engage your stakeholders, gather important data, make key </a:t>
            </a:r>
            <a:r>
              <a:rPr lang="en-US" sz="1600" dirty="0" smtClean="0">
                <a:cs typeface="Open Sans"/>
              </a:rPr>
              <a:t>decisions, </a:t>
            </a:r>
            <a:r>
              <a:rPr lang="en-US" sz="1600" dirty="0">
                <a:cs typeface="Open Sans"/>
              </a:rPr>
              <a:t>and generate a customized project road map</a:t>
            </a:r>
            <a:r>
              <a:rPr lang="en-US" sz="1600" dirty="0" smtClean="0">
                <a:solidFill>
                  <a:srgbClr val="333333"/>
                </a:solidFill>
                <a:cs typeface="Open Sans"/>
              </a:rPr>
              <a:t>.</a:t>
            </a:r>
            <a:br>
              <a:rPr lang="en-US" sz="1600" dirty="0" smtClean="0">
                <a:solidFill>
                  <a:srgbClr val="333333"/>
                </a:solidFill>
                <a:cs typeface="Open Sans"/>
              </a:rPr>
            </a:br>
            <a:r>
              <a:rPr lang="en-US" sz="1600" dirty="0">
                <a:solidFill>
                  <a:srgbClr val="333333"/>
                </a:solidFill>
                <a:cs typeface="Open Sans"/>
              </a:rPr>
              <a:t/>
            </a:r>
            <a:br>
              <a:rPr lang="en-US" sz="1600" dirty="0">
                <a:solidFill>
                  <a:srgbClr val="333333"/>
                </a:solidFill>
                <a:cs typeface="Open Sans"/>
              </a:rPr>
            </a:br>
            <a:r>
              <a:rPr lang="en-US" sz="1600" dirty="0">
                <a:solidFill>
                  <a:srgbClr val="333333"/>
                </a:solidFill>
                <a:cs typeface="Open Sans"/>
              </a:rPr>
              <a:t>Here’s how it works:</a:t>
            </a:r>
          </a:p>
          <a:p>
            <a:pPr marL="257175" indent="-257175">
              <a:spcBef>
                <a:spcPts val="450"/>
              </a:spcBef>
              <a:spcAft>
                <a:spcPts val="450"/>
              </a:spcAft>
              <a:buFont typeface="+mj-lt"/>
              <a:buAutoNum type="arabicPeriod"/>
            </a:pPr>
            <a:r>
              <a:rPr lang="en-US" sz="1400" b="1" dirty="0">
                <a:solidFill>
                  <a:srgbClr val="333333"/>
                </a:solidFill>
                <a:cs typeface="Open Sans"/>
              </a:rPr>
              <a:t>Enroll in a 2-5 day workshop for your </a:t>
            </a:r>
            <a:r>
              <a:rPr lang="en-US" sz="1400" b="1" dirty="0" smtClean="0">
                <a:solidFill>
                  <a:srgbClr val="333333"/>
                </a:solidFill>
                <a:cs typeface="Open Sans"/>
              </a:rPr>
              <a:t>project</a:t>
            </a:r>
            <a:r>
              <a:rPr lang="en-US" sz="1400" b="1" dirty="0">
                <a:solidFill>
                  <a:srgbClr val="333333"/>
                </a:solidFill>
                <a:cs typeface="Open Sans"/>
              </a:rPr>
              <a:t/>
            </a:r>
            <a:br>
              <a:rPr lang="en-US" sz="1400" b="1" dirty="0">
                <a:solidFill>
                  <a:srgbClr val="333333"/>
                </a:solidFill>
                <a:cs typeface="Open Sans"/>
              </a:rPr>
            </a:br>
            <a:r>
              <a:rPr lang="en-US" dirty="0">
                <a:cs typeface="Open Sans"/>
              </a:rPr>
              <a:t>Send an </a:t>
            </a:r>
            <a:r>
              <a:rPr lang="en-US" dirty="0" smtClean="0">
                <a:cs typeface="Open Sans"/>
              </a:rPr>
              <a:t>email to </a:t>
            </a:r>
            <a:r>
              <a:rPr lang="en-US" dirty="0" smtClean="0">
                <a:cs typeface="Open Sans"/>
                <a:hlinkClick r:id="rId3"/>
              </a:rPr>
              <a:t>WorkshopBooking@InfoTech.com</a:t>
            </a:r>
            <a:r>
              <a:rPr lang="en-US" dirty="0" smtClean="0">
                <a:cs typeface="Open Sans"/>
              </a:rPr>
              <a:t> </a:t>
            </a:r>
            <a:r>
              <a:rPr lang="en-US" dirty="0">
                <a:cs typeface="Open Sans"/>
              </a:rPr>
              <a:t>or call </a:t>
            </a:r>
            <a:r>
              <a:rPr lang="en-CA" dirty="0"/>
              <a:t>1-888-670-8889 </a:t>
            </a:r>
            <a:r>
              <a:rPr lang="en-CA" dirty="0" smtClean="0"/>
              <a:t>Ext. </a:t>
            </a:r>
            <a:r>
              <a:rPr lang="en-CA" dirty="0"/>
              <a:t>3001</a:t>
            </a:r>
            <a:r>
              <a:rPr lang="en-US" dirty="0">
                <a:cs typeface="Open Sans"/>
              </a:rPr>
              <a:t>. Your account manager will contact you and quote you </a:t>
            </a:r>
            <a:r>
              <a:rPr lang="en-US" dirty="0" smtClean="0">
                <a:cs typeface="Open Sans"/>
              </a:rPr>
              <a:t>the </a:t>
            </a:r>
            <a:r>
              <a:rPr lang="en-US" dirty="0">
                <a:cs typeface="Open Sans"/>
              </a:rPr>
              <a:t>cost of a workshop.</a:t>
            </a:r>
          </a:p>
          <a:p>
            <a:pPr marL="257175" indent="-257175">
              <a:spcAft>
                <a:spcPts val="450"/>
              </a:spcAft>
              <a:buFont typeface="+mj-lt"/>
              <a:buAutoNum type="arabicPeriod"/>
            </a:pPr>
            <a:r>
              <a:rPr lang="en-US" sz="1400" b="1" dirty="0">
                <a:solidFill>
                  <a:srgbClr val="333333"/>
                </a:solidFill>
                <a:cs typeface="Open Sans"/>
              </a:rPr>
              <a:t>Book your workshop</a:t>
            </a:r>
            <a:br>
              <a:rPr lang="en-US" sz="1400" b="1" dirty="0">
                <a:solidFill>
                  <a:srgbClr val="333333"/>
                </a:solidFill>
                <a:cs typeface="Open Sans"/>
              </a:rPr>
            </a:br>
            <a:r>
              <a:rPr lang="en-US" dirty="0">
                <a:cs typeface="Open Sans"/>
              </a:rPr>
              <a:t>A </a:t>
            </a:r>
            <a:r>
              <a:rPr lang="en-US" dirty="0" smtClean="0">
                <a:cs typeface="Open Sans"/>
              </a:rPr>
              <a:t>Workshop Coordinator </a:t>
            </a:r>
            <a:r>
              <a:rPr lang="en-US" dirty="0">
                <a:cs typeface="Open Sans"/>
              </a:rPr>
              <a:t>will contact you to book a workshop planning call with one of our </a:t>
            </a:r>
            <a:r>
              <a:rPr lang="en-US" dirty="0" smtClean="0">
                <a:cs typeface="Open Sans"/>
              </a:rPr>
              <a:t>Facilitators </a:t>
            </a:r>
            <a:r>
              <a:rPr lang="en-US" dirty="0">
                <a:cs typeface="Open Sans"/>
              </a:rPr>
              <a:t>and arrange dates for your </a:t>
            </a:r>
            <a:r>
              <a:rPr lang="en-US" dirty="0" smtClean="0">
                <a:cs typeface="Open Sans"/>
              </a:rPr>
              <a:t>workshop</a:t>
            </a:r>
            <a:r>
              <a:rPr lang="en-US" dirty="0">
                <a:cs typeface="Open Sans"/>
              </a:rPr>
              <a:t>. We can hold the workshop in Info-Tech’s world-class facility in Toronto or at your location.</a:t>
            </a:r>
          </a:p>
          <a:p>
            <a:pPr marL="257175" indent="-257175">
              <a:buFont typeface="+mj-lt"/>
              <a:buAutoNum type="arabicPeriod"/>
            </a:pPr>
            <a:r>
              <a:rPr lang="en-US" sz="1400" b="1" dirty="0">
                <a:solidFill>
                  <a:srgbClr val="333333"/>
                </a:solidFill>
                <a:cs typeface="Open Sans"/>
              </a:rPr>
              <a:t>Plan your workshop</a:t>
            </a:r>
            <a:br>
              <a:rPr lang="en-US" sz="1400" b="1" dirty="0">
                <a:solidFill>
                  <a:srgbClr val="333333"/>
                </a:solidFill>
                <a:cs typeface="Open Sans"/>
              </a:rPr>
            </a:br>
            <a:r>
              <a:rPr lang="en-US" dirty="0">
                <a:cs typeface="Open Sans"/>
              </a:rPr>
              <a:t>A </a:t>
            </a:r>
            <a:r>
              <a:rPr lang="en-US" dirty="0" smtClean="0">
                <a:cs typeface="Open Sans"/>
              </a:rPr>
              <a:t>Workshop Facilitator </a:t>
            </a:r>
            <a:r>
              <a:rPr lang="en-US" dirty="0">
                <a:cs typeface="Open Sans"/>
              </a:rPr>
              <a:t>will contact you to go over the workshop outline and choose the contents that are appropriate to your situation.</a:t>
            </a:r>
          </a:p>
          <a:p>
            <a:pPr marL="257175" indent="-257175">
              <a:spcBef>
                <a:spcPts val="450"/>
              </a:spcBef>
              <a:spcAft>
                <a:spcPts val="450"/>
              </a:spcAft>
              <a:buFont typeface="+mj-lt"/>
              <a:buAutoNum type="arabicPeriod"/>
            </a:pPr>
            <a:r>
              <a:rPr lang="en-US" sz="1400" b="1" dirty="0">
                <a:solidFill>
                  <a:srgbClr val="333333"/>
                </a:solidFill>
                <a:cs typeface="Open Sans"/>
              </a:rPr>
              <a:t>Participate in your workshop</a:t>
            </a:r>
            <a:br>
              <a:rPr lang="en-US" sz="1400" b="1" dirty="0">
                <a:solidFill>
                  <a:srgbClr val="333333"/>
                </a:solidFill>
                <a:cs typeface="Open Sans"/>
              </a:rPr>
            </a:br>
            <a:r>
              <a:rPr lang="en-US" dirty="0">
                <a:cs typeface="Open Sans"/>
              </a:rPr>
              <a:t>Our experienced </a:t>
            </a:r>
            <a:r>
              <a:rPr lang="en-US" dirty="0" smtClean="0">
                <a:cs typeface="Open Sans"/>
              </a:rPr>
              <a:t>Workshop Facilitators </a:t>
            </a:r>
            <a:r>
              <a:rPr lang="en-US" dirty="0">
                <a:cs typeface="Open Sans"/>
              </a:rPr>
              <a:t>will take your project team through your tailored slides and exercises and will summarize all the workshop outputs into a final report.</a:t>
            </a:r>
          </a:p>
          <a:p>
            <a:pPr marL="0" indent="0">
              <a:buNone/>
            </a:pPr>
            <a:endParaRPr lang="en-US" dirty="0"/>
          </a:p>
        </p:txBody>
      </p:sp>
      <p:sp>
        <p:nvSpPr>
          <p:cNvPr id="6" name="Round Same Side Corner Rectangle 5"/>
          <p:cNvSpPr/>
          <p:nvPr/>
        </p:nvSpPr>
        <p:spPr>
          <a:xfrm>
            <a:off x="6430410" y="2096852"/>
            <a:ext cx="2343509" cy="481462"/>
          </a:xfrm>
          <a:prstGeom prst="round2SameRect">
            <a:avLst>
              <a:gd name="adj1" fmla="val 10667"/>
              <a:gd name="adj2" fmla="val 0"/>
            </a:avLst>
          </a:prstGeom>
          <a:solidFill>
            <a:schemeClr val="accent1"/>
          </a:solidFill>
          <a:ln w="1270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600" b="1" dirty="0">
                <a:solidFill>
                  <a:schemeClr val="bg1"/>
                </a:solidFill>
              </a:rPr>
              <a:t>Free Beta Workshops</a:t>
            </a:r>
          </a:p>
        </p:txBody>
      </p:sp>
      <p:pic>
        <p:nvPicPr>
          <p:cNvPr id="8" name="Picture 7"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14119642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Guided Implementation Points in the Backup Optimization project</a:t>
            </a:r>
            <a:endParaRPr lang="en-US" dirty="0"/>
          </a:p>
        </p:txBody>
      </p:sp>
      <p:sp>
        <p:nvSpPr>
          <p:cNvPr id="4" name="Text Placeholder 3"/>
          <p:cNvSpPr>
            <a:spLocks noGrp="1"/>
          </p:cNvSpPr>
          <p:nvPr>
            <p:ph type="body" sz="quarter" idx="16"/>
          </p:nvPr>
        </p:nvSpPr>
        <p:spPr>
          <a:xfrm>
            <a:off x="244696" y="1196752"/>
            <a:ext cx="8627997" cy="792088"/>
          </a:xfrm>
        </p:spPr>
        <p:txBody>
          <a:bodyPr/>
          <a:lstStyle/>
          <a:p>
            <a:pPr marL="0" indent="0">
              <a:buNone/>
            </a:pPr>
            <a:r>
              <a:rPr lang="en-CA" sz="1400" b="1" dirty="0">
                <a:cs typeface="Open Sans"/>
              </a:rPr>
              <a:t>Book a Guided Implementation Today:</a:t>
            </a:r>
            <a:r>
              <a:rPr lang="en-CA" sz="1400" dirty="0">
                <a:cs typeface="Open Sans"/>
              </a:rPr>
              <a:t> Info-Tech is just a phone call away and can assist you with your project. Our expert </a:t>
            </a:r>
            <a:r>
              <a:rPr lang="en-CA" sz="1400" dirty="0" smtClean="0">
                <a:cs typeface="Open Sans"/>
              </a:rPr>
              <a:t>Analysts </a:t>
            </a:r>
            <a:r>
              <a:rPr lang="en-CA" sz="1400" dirty="0">
                <a:cs typeface="Open Sans"/>
              </a:rPr>
              <a:t>can guide you to successful project </a:t>
            </a:r>
            <a:r>
              <a:rPr lang="en-CA" sz="1400" dirty="0" smtClean="0">
                <a:cs typeface="Open Sans"/>
              </a:rPr>
              <a:t>completion.</a:t>
            </a:r>
          </a:p>
          <a:p>
            <a:pPr marL="0" indent="0">
              <a:buNone/>
            </a:pPr>
            <a:r>
              <a:rPr lang="en-CA" sz="1400" i="1" dirty="0" smtClean="0">
                <a:cs typeface="Open Sans"/>
              </a:rPr>
              <a:t>Here </a:t>
            </a:r>
            <a:r>
              <a:rPr lang="en-CA" sz="1400" i="1" dirty="0">
                <a:cs typeface="Open Sans"/>
              </a:rPr>
              <a:t>are the suggested Guided Implementation points in the </a:t>
            </a:r>
            <a:r>
              <a:rPr lang="en-CA" sz="1400" i="1" dirty="0" smtClean="0">
                <a:cs typeface="Open Sans"/>
              </a:rPr>
              <a:t>Backup Optimization </a:t>
            </a:r>
            <a:r>
              <a:rPr lang="en-CA" sz="1400" i="1" dirty="0">
                <a:cs typeface="Open Sans"/>
              </a:rPr>
              <a:t>project</a:t>
            </a:r>
            <a:r>
              <a:rPr lang="en-CA" sz="1400" i="1" dirty="0" smtClean="0">
                <a:cs typeface="Open Sans"/>
              </a:rPr>
              <a:t>:</a:t>
            </a:r>
            <a:endParaRPr lang="en-US" sz="1400" i="1" dirty="0">
              <a:cs typeface="Open Sans"/>
            </a:endParaRPr>
          </a:p>
        </p:txBody>
      </p:sp>
      <p:graphicFrame>
        <p:nvGraphicFramePr>
          <p:cNvPr id="5" name="Table 4"/>
          <p:cNvGraphicFramePr>
            <a:graphicFrameLocks noGrp="1"/>
          </p:cNvGraphicFramePr>
          <p:nvPr>
            <p:extLst>
              <p:ext uri="{D42A27DB-BD31-4B8C-83A1-F6EECF244321}">
                <p14:modId xmlns:p14="http://schemas.microsoft.com/office/powerpoint/2010/main" val="2353025904"/>
              </p:ext>
            </p:extLst>
          </p:nvPr>
        </p:nvGraphicFramePr>
        <p:xfrm>
          <a:off x="244696" y="1775450"/>
          <a:ext cx="6357167" cy="4587497"/>
        </p:xfrm>
        <a:graphic>
          <a:graphicData uri="http://schemas.openxmlformats.org/drawingml/2006/table">
            <a:tbl>
              <a:tblPr bandRow="1">
                <a:tableStyleId>{2D5ABB26-0587-4C30-8999-92F81FD0307C}</a:tableStyleId>
              </a:tblPr>
              <a:tblGrid>
                <a:gridCol w="6357167"/>
              </a:tblGrid>
              <a:tr h="222428">
                <a:tc>
                  <a:txBody>
                    <a:bodyPr/>
                    <a:lstStyle/>
                    <a:p>
                      <a:pPr marL="0" marR="0" lvl="0" indent="0" algn="l" defTabSz="914400" rtl="0" eaLnBrk="0" fontAlgn="base" latinLnBrk="0" hangingPunct="0">
                        <a:lnSpc>
                          <a:spcPct val="100000"/>
                        </a:lnSpc>
                        <a:spcBef>
                          <a:spcPct val="20000"/>
                        </a:spcBef>
                        <a:spcAft>
                          <a:spcPct val="0"/>
                        </a:spcAft>
                        <a:buClr>
                          <a:srgbClr val="333333"/>
                        </a:buClr>
                        <a:buSzPct val="120000"/>
                        <a:buFontTx/>
                        <a:buNone/>
                        <a:tabLst/>
                        <a:defRPr/>
                      </a:pPr>
                      <a:endParaRPr kumimoji="0" lang="en-US" sz="700" b="1" i="0" u="none" strike="noStrike" kern="1200" cap="none" spc="0" normalizeH="0" baseline="0" noProof="0" dirty="0" smtClean="0">
                        <a:ln>
                          <a:noFill/>
                        </a:ln>
                        <a:solidFill>
                          <a:srgbClr val="333333"/>
                        </a:solidFill>
                        <a:effectLst/>
                        <a:uLnTx/>
                        <a:uFillTx/>
                        <a:latin typeface="Open Sans"/>
                        <a:cs typeface="Open Sans"/>
                      </a:endParaRPr>
                    </a:p>
                  </a:txBody>
                  <a:tcPr marL="68580" marR="68580" marT="34290" marB="34290" anchor="ctr"/>
                </a:tc>
              </a:tr>
              <a:tr h="299794">
                <a:tc>
                  <a:txBody>
                    <a:bodyPr/>
                    <a:lstStyle/>
                    <a:p>
                      <a:pPr algn="l"/>
                      <a:r>
                        <a:rPr lang="en-US" sz="1200" b="1" dirty="0" smtClean="0">
                          <a:solidFill>
                            <a:srgbClr val="ED7D31"/>
                          </a:solidFill>
                          <a:latin typeface="Open Sans"/>
                          <a:cs typeface="Open Sans"/>
                        </a:rPr>
                        <a:t>Section 1:</a:t>
                      </a:r>
                      <a:r>
                        <a:rPr lang="en-US" sz="1200" b="1" dirty="0" smtClean="0">
                          <a:solidFill>
                            <a:schemeClr val="accent4">
                              <a:lumMod val="40000"/>
                              <a:lumOff val="60000"/>
                            </a:schemeClr>
                          </a:solidFill>
                          <a:latin typeface="Open Sans"/>
                          <a:cs typeface="Open Sans"/>
                        </a:rPr>
                        <a:t> </a:t>
                      </a:r>
                      <a:r>
                        <a:rPr lang="en-US" sz="1200" b="1" dirty="0" smtClean="0">
                          <a:solidFill>
                            <a:schemeClr val="tx1"/>
                          </a:solidFill>
                          <a:latin typeface="Open Sans"/>
                          <a:cs typeface="Open Sans"/>
                        </a:rPr>
                        <a:t>Communicate the Value of Backup Optimization</a:t>
                      </a:r>
                      <a:endParaRPr lang="en-US" sz="1000" b="1" dirty="0" smtClean="0">
                        <a:solidFill>
                          <a:schemeClr val="tx1"/>
                        </a:solidFill>
                        <a:latin typeface="Open Sans"/>
                        <a:cs typeface="Open Sans"/>
                      </a:endParaRPr>
                    </a:p>
                  </a:txBody>
                  <a:tcPr marL="68580" marR="68580" marT="34290" marB="34290">
                    <a:solidFill>
                      <a:schemeClr val="bg1">
                        <a:lumMod val="95000"/>
                      </a:schemeClr>
                    </a:solidFill>
                  </a:tcPr>
                </a:tc>
              </a:tr>
              <a:tr h="616439">
                <a:tc>
                  <a:txBody>
                    <a:bodyPr/>
                    <a:lstStyle/>
                    <a:p>
                      <a:pPr marL="0" lvl="1" algn="l"/>
                      <a:r>
                        <a:rPr lang="en-US" sz="1200" dirty="0" smtClean="0">
                          <a:solidFill>
                            <a:schemeClr val="tx1"/>
                          </a:solidFill>
                          <a:latin typeface="Open Sans"/>
                          <a:cs typeface="Open Sans"/>
                        </a:rPr>
                        <a:t>The</a:t>
                      </a:r>
                      <a:r>
                        <a:rPr lang="en-US" sz="1200" baseline="0" dirty="0" smtClean="0">
                          <a:solidFill>
                            <a:schemeClr val="tx1"/>
                          </a:solidFill>
                          <a:latin typeface="Open Sans"/>
                          <a:cs typeface="Open Sans"/>
                        </a:rPr>
                        <a:t> value of backup is often misunderstood when it comes time to set the budget. Understand the value of optimization and communicate its worth effectively to your stakeholders.</a:t>
                      </a:r>
                      <a:endParaRPr lang="en-US" sz="1000" dirty="0">
                        <a:solidFill>
                          <a:schemeClr val="tx1"/>
                        </a:solidFill>
                        <a:latin typeface="Open Sans"/>
                        <a:cs typeface="Open Sans"/>
                      </a:endParaRPr>
                    </a:p>
                  </a:txBody>
                  <a:tcPr marL="68580" marR="68580" marT="34290" marB="34290"/>
                </a:tc>
              </a:tr>
              <a:tr h="299794">
                <a:tc>
                  <a:txBody>
                    <a:bodyPr/>
                    <a:lstStyle/>
                    <a:p>
                      <a:pPr algn="l"/>
                      <a:r>
                        <a:rPr lang="en-US" sz="1200" b="1" dirty="0" smtClean="0">
                          <a:solidFill>
                            <a:srgbClr val="ED7D31"/>
                          </a:solidFill>
                          <a:latin typeface="Open Sans"/>
                          <a:cs typeface="Open Sans"/>
                        </a:rPr>
                        <a:t>Section 2:</a:t>
                      </a:r>
                      <a:r>
                        <a:rPr lang="en-US" sz="1200" b="1" dirty="0" smtClean="0">
                          <a:solidFill>
                            <a:schemeClr val="accent4">
                              <a:lumMod val="40000"/>
                              <a:lumOff val="60000"/>
                            </a:schemeClr>
                          </a:solidFill>
                          <a:latin typeface="Open Sans"/>
                          <a:cs typeface="Open Sans"/>
                        </a:rPr>
                        <a:t> </a:t>
                      </a:r>
                      <a:r>
                        <a:rPr lang="en-US" sz="1200" b="1" dirty="0" smtClean="0">
                          <a:solidFill>
                            <a:schemeClr val="tx1"/>
                          </a:solidFill>
                          <a:latin typeface="Open Sans"/>
                          <a:cs typeface="Open Sans"/>
                        </a:rPr>
                        <a:t>Determine Recovery Requirements</a:t>
                      </a:r>
                      <a:endParaRPr lang="en-US" sz="1000" b="1" dirty="0" smtClean="0">
                        <a:solidFill>
                          <a:schemeClr val="tx1"/>
                        </a:solidFill>
                        <a:latin typeface="Open Sans"/>
                        <a:cs typeface="Open Sans"/>
                      </a:endParaRPr>
                    </a:p>
                  </a:txBody>
                  <a:tcPr marL="68580" marR="68580" marT="34290" marB="34290">
                    <a:solidFill>
                      <a:schemeClr val="bg1">
                        <a:lumMod val="95000"/>
                      </a:schemeClr>
                    </a:solidFill>
                  </a:tcPr>
                </a:tc>
              </a:tr>
              <a:tr h="805872">
                <a:tc>
                  <a:txBody>
                    <a:bodyPr/>
                    <a:lstStyle/>
                    <a:p>
                      <a:pPr algn="l">
                        <a:spcBef>
                          <a:spcPts val="400"/>
                        </a:spcBef>
                      </a:pPr>
                      <a:r>
                        <a:rPr lang="en-US" sz="1200" dirty="0" smtClean="0">
                          <a:solidFill>
                            <a:schemeClr val="tx1"/>
                          </a:solidFill>
                          <a:latin typeface="Open Sans"/>
                          <a:cs typeface="Open Sans"/>
                        </a:rPr>
                        <a:t>Backup</a:t>
                      </a:r>
                      <a:r>
                        <a:rPr lang="en-US" sz="1200" baseline="0" dirty="0" smtClean="0">
                          <a:solidFill>
                            <a:schemeClr val="tx1"/>
                          </a:solidFill>
                          <a:latin typeface="Open Sans"/>
                          <a:cs typeface="Open Sans"/>
                        </a:rPr>
                        <a:t> operations are driven by your recovery requirements—not the backup window. Determine your organization’s real recovery needs and set meaningful recovery point objectives (RPOs) and recovery time objectives (RTOs).</a:t>
                      </a:r>
                      <a:endParaRPr lang="en-US" sz="1000" dirty="0" smtClean="0">
                        <a:solidFill>
                          <a:schemeClr val="tx1"/>
                        </a:solidFill>
                        <a:latin typeface="Open Sans"/>
                        <a:cs typeface="Open Sans"/>
                      </a:endParaRPr>
                    </a:p>
                  </a:txBody>
                  <a:tcPr marL="68580" marR="68580" marT="34290" marB="34290"/>
                </a:tc>
              </a:tr>
              <a:tr h="299794">
                <a:tc>
                  <a:txBody>
                    <a:bodyPr/>
                    <a:lstStyle/>
                    <a:p>
                      <a:pPr algn="l"/>
                      <a:r>
                        <a:rPr lang="en-US" sz="1200" b="1" dirty="0" smtClean="0">
                          <a:solidFill>
                            <a:srgbClr val="ED7D31"/>
                          </a:solidFill>
                          <a:latin typeface="Open Sans"/>
                          <a:cs typeface="Open Sans"/>
                        </a:rPr>
                        <a:t>Section 3: </a:t>
                      </a:r>
                      <a:r>
                        <a:rPr lang="en-US" sz="1200" b="1" dirty="0" smtClean="0">
                          <a:solidFill>
                            <a:schemeClr val="tx1"/>
                          </a:solidFill>
                          <a:latin typeface="Open Sans"/>
                          <a:cs typeface="Open Sans"/>
                        </a:rPr>
                        <a:t>Evaluate</a:t>
                      </a:r>
                      <a:r>
                        <a:rPr lang="en-US" sz="1200" b="1" baseline="0" dirty="0" smtClean="0">
                          <a:solidFill>
                            <a:schemeClr val="tx1"/>
                          </a:solidFill>
                          <a:latin typeface="Open Sans"/>
                          <a:cs typeface="Open Sans"/>
                        </a:rPr>
                        <a:t> the Impact of Technology on Backup Operations</a:t>
                      </a:r>
                      <a:endParaRPr lang="en-US" sz="1000" b="1" dirty="0" smtClean="0">
                        <a:solidFill>
                          <a:schemeClr val="tx1"/>
                        </a:solidFill>
                        <a:latin typeface="Open Sans"/>
                        <a:cs typeface="Open Sans"/>
                      </a:endParaRPr>
                    </a:p>
                  </a:txBody>
                  <a:tcPr marL="68580" marR="68580" marT="34290" marB="34290">
                    <a:solidFill>
                      <a:schemeClr val="bg1">
                        <a:lumMod val="95000"/>
                      </a:schemeClr>
                    </a:solidFill>
                  </a:tcPr>
                </a:tc>
              </a:tr>
              <a:tr h="843418">
                <a:tc>
                  <a:txBody>
                    <a:bodyPr/>
                    <a:lstStyle/>
                    <a:p>
                      <a:pPr algn="l">
                        <a:spcBef>
                          <a:spcPts val="400"/>
                        </a:spcBef>
                      </a:pPr>
                      <a:r>
                        <a:rPr lang="en-US" sz="1200" dirty="0" smtClean="0">
                          <a:solidFill>
                            <a:schemeClr val="tx1"/>
                          </a:solidFill>
                          <a:latin typeface="Open Sans"/>
                          <a:cs typeface="Open Sans"/>
                        </a:rPr>
                        <a:t>Discuss and analyze where your</a:t>
                      </a:r>
                      <a:r>
                        <a:rPr lang="en-US" sz="1200" baseline="0" dirty="0" smtClean="0">
                          <a:solidFill>
                            <a:schemeClr val="tx1"/>
                          </a:solidFill>
                          <a:latin typeface="Open Sans"/>
                          <a:cs typeface="Open Sans"/>
                        </a:rPr>
                        <a:t> present approach to backup may be coming up short. Discuss ways in which different backup and recovery technologies can help you achieve your goals, and where they may mean adjustments are necessary.</a:t>
                      </a:r>
                      <a:endParaRPr lang="en-US" sz="1000" dirty="0" smtClean="0">
                        <a:solidFill>
                          <a:schemeClr val="tx1"/>
                        </a:solidFill>
                        <a:latin typeface="Open Sans"/>
                        <a:cs typeface="Open Sans"/>
                      </a:endParaRPr>
                    </a:p>
                  </a:txBody>
                  <a:tcPr marL="68580" marR="68580" marT="34290" marB="34290"/>
                </a:tc>
              </a:tr>
              <a:tr h="2997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rgbClr val="ED7D31"/>
                          </a:solidFill>
                          <a:latin typeface="Open Sans"/>
                          <a:cs typeface="Open Sans"/>
                        </a:rPr>
                        <a:t>Section 4:</a:t>
                      </a:r>
                      <a:r>
                        <a:rPr lang="en-US" sz="1200" b="1" dirty="0" smtClean="0">
                          <a:solidFill>
                            <a:schemeClr val="accent4">
                              <a:lumMod val="40000"/>
                              <a:lumOff val="60000"/>
                            </a:schemeClr>
                          </a:solidFill>
                          <a:latin typeface="Open Sans"/>
                          <a:cs typeface="Open Sans"/>
                        </a:rPr>
                        <a:t> </a:t>
                      </a:r>
                      <a:r>
                        <a:rPr lang="en-US" sz="1200" b="1" dirty="0" smtClean="0">
                          <a:solidFill>
                            <a:schemeClr val="tx1"/>
                          </a:solidFill>
                          <a:latin typeface="Open Sans"/>
                          <a:cs typeface="Open Sans"/>
                        </a:rPr>
                        <a:t>Provide Recovery Assurance with SLAs and SOPs</a:t>
                      </a:r>
                    </a:p>
                  </a:txBody>
                  <a:tcPr marL="68580" marR="68580" marT="34290" marB="34290">
                    <a:solidFill>
                      <a:schemeClr val="bg1">
                        <a:lumMod val="95000"/>
                      </a:schemeClr>
                    </a:solidFill>
                  </a:tcPr>
                </a:tc>
              </a:tr>
              <a:tr h="8993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latin typeface="Open Sans"/>
                          <a:cs typeface="Open Sans"/>
                        </a:rPr>
                        <a:t>Treat backup and recovery as</a:t>
                      </a:r>
                      <a:r>
                        <a:rPr lang="en-US" sz="1200" baseline="0" dirty="0" smtClean="0">
                          <a:solidFill>
                            <a:schemeClr val="tx1"/>
                          </a:solidFill>
                          <a:latin typeface="Open Sans"/>
                          <a:cs typeface="Open Sans"/>
                        </a:rPr>
                        <a:t> a service you provide to your users. Clearly communicate everyone’s role and responsibility in making sure backups are effective, and lay out clear processes to ensure that your approach can get the job done.</a:t>
                      </a:r>
                      <a:endParaRPr lang="en-US" sz="1200" dirty="0" smtClean="0">
                        <a:solidFill>
                          <a:schemeClr val="tx1"/>
                        </a:solidFill>
                        <a:latin typeface="Open Sans"/>
                        <a:cs typeface="Open San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000" dirty="0" smtClean="0">
                        <a:solidFill>
                          <a:schemeClr val="tx1"/>
                        </a:solidFill>
                        <a:latin typeface="Open Sans"/>
                        <a:cs typeface="Open Sans"/>
                      </a:endParaRPr>
                    </a:p>
                  </a:txBody>
                  <a:tcPr marL="68580" marR="68580" marT="34290" marB="34290"/>
                </a:tc>
              </a:tr>
            </a:tbl>
          </a:graphicData>
        </a:graphic>
      </p:graphicFrame>
      <p:sp>
        <p:nvSpPr>
          <p:cNvPr id="6" name="TextBox 5"/>
          <p:cNvSpPr txBox="1"/>
          <p:nvPr/>
        </p:nvSpPr>
        <p:spPr>
          <a:xfrm>
            <a:off x="251520" y="6057292"/>
            <a:ext cx="8621173" cy="492443"/>
          </a:xfrm>
          <a:prstGeom prst="rect">
            <a:avLst/>
          </a:prstGeom>
          <a:noFill/>
        </p:spPr>
        <p:txBody>
          <a:bodyPr wrap="square" rtlCol="0">
            <a:spAutoFit/>
          </a:bodyPr>
          <a:lstStyle/>
          <a:p>
            <a:pPr>
              <a:spcBef>
                <a:spcPts val="0"/>
              </a:spcBef>
              <a:spcAft>
                <a:spcPts val="0"/>
              </a:spcAft>
            </a:pPr>
            <a:r>
              <a:rPr lang="en-US" sz="1300" dirty="0" smtClean="0">
                <a:latin typeface="+mn-lt"/>
                <a:cs typeface="Open Sans"/>
              </a:rPr>
              <a:t>To enroll, send </a:t>
            </a:r>
            <a:r>
              <a:rPr lang="en-US" sz="1300" dirty="0">
                <a:latin typeface="+mn-lt"/>
                <a:cs typeface="Open Sans"/>
              </a:rPr>
              <a:t>an </a:t>
            </a:r>
            <a:r>
              <a:rPr lang="en-US" sz="1300" dirty="0" smtClean="0">
                <a:latin typeface="+mn-lt"/>
                <a:cs typeface="Open Sans"/>
              </a:rPr>
              <a:t>email to </a:t>
            </a:r>
            <a:r>
              <a:rPr lang="en-US" sz="1300" b="1" dirty="0" smtClean="0">
                <a:latin typeface="+mn-lt"/>
                <a:cs typeface="Open Sans"/>
                <a:hlinkClick r:id="rId3"/>
              </a:rPr>
              <a:t>GuidedImplementations@InfoTech.com</a:t>
            </a:r>
            <a:r>
              <a:rPr lang="en-US" sz="1300" b="1" dirty="0" smtClean="0">
                <a:latin typeface="+mn-lt"/>
                <a:cs typeface="Open Sans"/>
              </a:rPr>
              <a:t> </a:t>
            </a:r>
            <a:r>
              <a:rPr lang="en-US" sz="1300" dirty="0" smtClean="0">
                <a:latin typeface="+mn-lt"/>
                <a:cs typeface="Open Sans"/>
              </a:rPr>
              <a:t>or call </a:t>
            </a:r>
            <a:r>
              <a:rPr lang="en-CA" sz="1300" dirty="0" smtClean="0">
                <a:latin typeface="+mn-lt"/>
              </a:rPr>
              <a:t>1-888-670-8889 </a:t>
            </a:r>
            <a:r>
              <a:rPr lang="en-CA" sz="1300" dirty="0"/>
              <a:t>and ask for the Guided Implementation </a:t>
            </a:r>
            <a:r>
              <a:rPr lang="en-CA" sz="1300" dirty="0" smtClean="0"/>
              <a:t>Coordinator.</a:t>
            </a:r>
            <a:endParaRPr lang="en-US" sz="1300" dirty="0">
              <a:latin typeface="+mn-lt"/>
              <a:cs typeface="Open Sans"/>
            </a:endParaRPr>
          </a:p>
        </p:txBody>
      </p:sp>
      <p:sp>
        <p:nvSpPr>
          <p:cNvPr id="7" name="TextBox 6"/>
          <p:cNvSpPr txBox="1"/>
          <p:nvPr/>
        </p:nvSpPr>
        <p:spPr>
          <a:xfrm>
            <a:off x="7216028" y="3802157"/>
            <a:ext cx="1482538" cy="646331"/>
          </a:xfrm>
          <a:prstGeom prst="rect">
            <a:avLst/>
          </a:prstGeom>
          <a:noFill/>
        </p:spPr>
        <p:txBody>
          <a:bodyPr wrap="square" rtlCol="0">
            <a:spAutoFit/>
          </a:bodyPr>
          <a:lstStyle/>
          <a:p>
            <a:r>
              <a:rPr lang="en-US" sz="900" dirty="0">
                <a:latin typeface="+mn-lt"/>
                <a:cs typeface="Open Sans"/>
              </a:rPr>
              <a:t> This symbol signifies when you’ve reached a Guided Implementation </a:t>
            </a:r>
            <a:r>
              <a:rPr lang="en-US" sz="900" dirty="0" smtClean="0">
                <a:latin typeface="+mn-lt"/>
                <a:cs typeface="Open Sans"/>
              </a:rPr>
              <a:t>point </a:t>
            </a:r>
            <a:r>
              <a:rPr lang="en-US" sz="900" dirty="0">
                <a:latin typeface="+mn-lt"/>
                <a:cs typeface="Open Sans"/>
              </a:rPr>
              <a:t>in your project.</a:t>
            </a:r>
            <a:endParaRPr lang="en-CA" sz="900" dirty="0">
              <a:latin typeface="+mn-lt"/>
            </a:endParaRPr>
          </a:p>
        </p:txBody>
      </p:sp>
      <p:sp>
        <p:nvSpPr>
          <p:cNvPr id="8" name="Rectangle 7"/>
          <p:cNvSpPr/>
          <p:nvPr/>
        </p:nvSpPr>
        <p:spPr>
          <a:xfrm>
            <a:off x="7200900" y="2289364"/>
            <a:ext cx="1512794" cy="1442198"/>
          </a:xfrm>
          <a:prstGeom prst="rect">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350" dirty="0"/>
          </a:p>
        </p:txBody>
      </p:sp>
      <p:pic>
        <p:nvPicPr>
          <p:cNvPr id="9" name="Picture 8" descr="Guided-Implementation-White-TranspBG.png"/>
          <p:cNvPicPr>
            <a:picLocks noChangeAspect="1"/>
          </p:cNvPicPr>
          <p:nvPr/>
        </p:nvPicPr>
        <p:blipFill>
          <a:blip r:embed="rId4" cstate="print"/>
          <a:srcRect l="7060" t="7271" r="6955" b="6112"/>
          <a:stretch>
            <a:fillRect/>
          </a:stretch>
        </p:blipFill>
        <p:spPr>
          <a:xfrm>
            <a:off x="7271497" y="2339791"/>
            <a:ext cx="1371600" cy="1381685"/>
          </a:xfrm>
          <a:prstGeom prst="rect">
            <a:avLst/>
          </a:prstGeom>
          <a:effectLst>
            <a:outerShdw blurRad="50800" dist="38100" dir="2700000" algn="tl" rotWithShape="0">
              <a:prstClr val="black">
                <a:alpha val="40000"/>
              </a:prstClr>
            </a:outerShdw>
          </a:effectLst>
        </p:spPr>
      </p:pic>
      <p:pic>
        <p:nvPicPr>
          <p:cNvPr id="10" name="Picture 9" descr="sample_linkbar-itrgNEW.gif">
            <a:hlinkClick r:id="rId5"/>
          </p:cNvPr>
          <p:cNvPicPr>
            <a:picLocks noChangeAspect="1"/>
          </p:cNvPicPr>
          <p:nvPr/>
        </p:nvPicPr>
        <p:blipFill>
          <a:blip r:embed="rId6" cstate="print"/>
          <a:stretch>
            <a:fillRect/>
          </a:stretch>
        </p:blipFill>
        <p:spPr>
          <a:xfrm>
            <a:off x="0" y="6419850"/>
            <a:ext cx="9144000" cy="438150"/>
          </a:xfrm>
          <a:prstGeom prst="rect">
            <a:avLst/>
          </a:prstGeom>
        </p:spPr>
      </p:pic>
    </p:spTree>
    <p:extLst>
      <p:ext uri="{BB962C8B-B14F-4D97-AF65-F5344CB8AC3E}">
        <p14:creationId xmlns:p14="http://schemas.microsoft.com/office/powerpoint/2010/main" val="35623702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srcRect/>
          <a:stretch>
            <a:fillRect/>
          </a:stretch>
        </p:blipFill>
        <p:spPr bwMode="auto">
          <a:xfrm>
            <a:off x="-507" y="1006035"/>
            <a:ext cx="8865409" cy="1774893"/>
          </a:xfrm>
          <a:prstGeom prst="rect">
            <a:avLst/>
          </a:prstGeom>
          <a:noFill/>
          <a:ln w="9525">
            <a:noFill/>
            <a:miter lim="800000"/>
            <a:headEnd/>
            <a:tailEnd/>
          </a:ln>
        </p:spPr>
      </p:pic>
      <p:sp>
        <p:nvSpPr>
          <p:cNvPr id="13" name="Chevron 12"/>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1" name="Chevron 10"/>
          <p:cNvSpPr/>
          <p:nvPr/>
        </p:nvSpPr>
        <p:spPr>
          <a:xfrm>
            <a:off x="6214437" y="4357056"/>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14" name="Text Placeholder 13"/>
          <p:cNvSpPr>
            <a:spLocks noGrp="1"/>
          </p:cNvSpPr>
          <p:nvPr>
            <p:ph type="body" sz="quarter" idx="15"/>
          </p:nvPr>
        </p:nvSpPr>
        <p:spPr/>
        <p:txBody>
          <a:bodyPr/>
          <a:lstStyle/>
          <a:p>
            <a:r>
              <a:rPr lang="en-US" dirty="0" smtClean="0"/>
              <a:t>Communicate the Value of Backup Optimization</a:t>
            </a:r>
            <a:endParaRPr lang="en-CA" dirty="0"/>
          </a:p>
        </p:txBody>
      </p:sp>
      <p:sp>
        <p:nvSpPr>
          <p:cNvPr id="16" name="Text Placeholder 15"/>
          <p:cNvSpPr>
            <a:spLocks noGrp="1"/>
          </p:cNvSpPr>
          <p:nvPr>
            <p:ph type="body" sz="quarter" idx="18"/>
          </p:nvPr>
        </p:nvSpPr>
        <p:spPr>
          <a:xfrm>
            <a:off x="6336196" y="4298777"/>
            <a:ext cx="2528706" cy="1938535"/>
          </a:xfrm>
        </p:spPr>
        <p:txBody>
          <a:bodyPr/>
          <a:lstStyle/>
          <a:p>
            <a:r>
              <a:rPr lang="en-US" dirty="0" smtClean="0"/>
              <a:t>Communicate the Value of Backup Optimization</a:t>
            </a:r>
          </a:p>
          <a:p>
            <a:r>
              <a:rPr lang="en-US" dirty="0" smtClean="0"/>
              <a:t>Determine Recovery Requirements</a:t>
            </a:r>
          </a:p>
          <a:p>
            <a:r>
              <a:rPr lang="en-US" dirty="0" smtClean="0"/>
              <a:t>Evaluate the Impact of Technology on Backup Procedures</a:t>
            </a:r>
          </a:p>
          <a:p>
            <a:r>
              <a:rPr lang="en-US" dirty="0" smtClean="0"/>
              <a:t>Turn Backup into Recovery Services with SLAs and SOPs</a:t>
            </a:r>
          </a:p>
          <a:p>
            <a:endParaRPr lang="en-CA" dirty="0"/>
          </a:p>
        </p:txBody>
      </p:sp>
      <p:sp>
        <p:nvSpPr>
          <p:cNvPr id="21" name="Text Placeholder 20"/>
          <p:cNvSpPr>
            <a:spLocks noGrp="1"/>
          </p:cNvSpPr>
          <p:nvPr>
            <p:ph type="body" sz="quarter" idx="21"/>
          </p:nvPr>
        </p:nvSpPr>
        <p:spPr/>
        <p:txBody>
          <a:bodyPr/>
          <a:lstStyle/>
          <a:p>
            <a:r>
              <a:rPr lang="en-US" dirty="0" smtClean="0"/>
              <a:t>Focus on the Human Factor in Backup</a:t>
            </a:r>
          </a:p>
          <a:p>
            <a:r>
              <a:rPr lang="en-US" dirty="0" smtClean="0"/>
              <a:t>Don’t Let Disaster Be the Driver </a:t>
            </a:r>
          </a:p>
          <a:p>
            <a:r>
              <a:rPr lang="en-US" dirty="0" smtClean="0"/>
              <a:t>Inventory What You Are Backing Up and How</a:t>
            </a:r>
          </a:p>
          <a:p>
            <a:r>
              <a:rPr lang="en-US" dirty="0" smtClean="0"/>
              <a:t>Identify the Risks in Your Backup Procedure</a:t>
            </a:r>
            <a:endParaRPr lang="en-CA" dirty="0"/>
          </a:p>
        </p:txBody>
      </p:sp>
      <p:cxnSp>
        <p:nvCxnSpPr>
          <p:cNvPr id="8" name="Straight Connector 7"/>
          <p:cNvCxnSpPr/>
          <p:nvPr/>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pic>
        <p:nvPicPr>
          <p:cNvPr id="9" name="Picture 8" descr="sample_linkbar-itrgNEW.gif">
            <a:hlinkClick r:id="rId4"/>
          </p:cNvPr>
          <p:cNvPicPr>
            <a:picLocks noChangeAspect="1"/>
          </p:cNvPicPr>
          <p:nvPr/>
        </p:nvPicPr>
        <p:blipFill>
          <a:blip r:embed="rId5"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Object 15" hidden="1"/>
          <p:cNvGraphicFramePr>
            <a:graphicFrameLocks noChangeAspect="1"/>
          </p:cNvGraphicFramePr>
          <p:nvPr>
            <p:custDataLst>
              <p:tags r:id="rId2"/>
            </p:custDataLst>
          </p:nvPr>
        </p:nvGraphicFramePr>
        <p:xfrm>
          <a:off x="1587" y="1588"/>
          <a:ext cx="1587" cy="1587"/>
        </p:xfrm>
        <a:graphic>
          <a:graphicData uri="http://schemas.openxmlformats.org/presentationml/2006/ole">
            <mc:AlternateContent xmlns:mc="http://schemas.openxmlformats.org/markup-compatibility/2006">
              <mc:Choice xmlns:v="urn:schemas-microsoft-com:vml" Requires="v">
                <p:oleObj spid="_x0000_s66902" name="think-cell Slide" r:id="rId35" imgW="270" imgH="270" progId="TCLayout.ActiveDocument.1">
                  <p:embed/>
                </p:oleObj>
              </mc:Choice>
              <mc:Fallback>
                <p:oleObj name="think-cell Slide" r:id="rId35" imgW="270" imgH="270" progId="TCLayout.ActiveDocument.1">
                  <p:embed/>
                  <p:pic>
                    <p:nvPicPr>
                      <p:cNvPr id="0" name="Picture 3" hidden="1"/>
                      <p:cNvPicPr>
                        <a:picLocks noChangeAspect="1" noChangeArrowheads="1"/>
                      </p:cNvPicPr>
                      <p:nvPr/>
                    </p:nvPicPr>
                    <p:blipFill>
                      <a:blip r:embed="rId36">
                        <a:extLst>
                          <a:ext uri="{28A0092B-C50C-407E-A947-70E740481C1C}">
                            <a14:useLocalDpi xmlns:a14="http://schemas.microsoft.com/office/drawing/2010/main" val="0"/>
                          </a:ext>
                        </a:extLst>
                      </a:blip>
                      <a:srcRect/>
                      <a:stretch>
                        <a:fillRect/>
                      </a:stretch>
                    </p:blipFill>
                    <p:spPr bwMode="auto">
                      <a:xfrm>
                        <a:off x="1587"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ectangle 6" hidden="1"/>
          <p:cNvSpPr/>
          <p:nvPr>
            <p:custDataLst>
              <p:tags r:id="rId3"/>
            </p:custDataLst>
          </p:nvPr>
        </p:nvSpPr>
        <p:spPr bwMode="auto">
          <a:xfrm>
            <a:off x="0" y="0"/>
            <a:ext cx="158750" cy="158750"/>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chorCtr="0">
            <a:noAutofit/>
          </a:bodyPr>
          <a:lstStyle/>
          <a:p>
            <a:endParaRPr lang="en-CA" sz="1000" dirty="0">
              <a:latin typeface="Arial"/>
              <a:sym typeface="Arial"/>
            </a:endParaRPr>
          </a:p>
        </p:txBody>
      </p:sp>
      <p:sp>
        <p:nvSpPr>
          <p:cNvPr id="3" name="Title 2"/>
          <p:cNvSpPr>
            <a:spLocks noGrp="1"/>
          </p:cNvSpPr>
          <p:nvPr>
            <p:ph type="title"/>
          </p:nvPr>
        </p:nvSpPr>
        <p:spPr/>
        <p:txBody>
          <a:bodyPr/>
          <a:lstStyle/>
          <a:p>
            <a:r>
              <a:rPr lang="en-US" dirty="0" smtClean="0"/>
              <a:t>It’s about restore: Focus on recovery for success in backup</a:t>
            </a:r>
            <a:endParaRPr lang="en-CA" dirty="0"/>
          </a:p>
        </p:txBody>
      </p:sp>
      <p:graphicFrame>
        <p:nvGraphicFramePr>
          <p:cNvPr id="5" name="Object 4"/>
          <p:cNvGraphicFramePr>
            <a:graphicFrameLocks noChangeAspect="1"/>
          </p:cNvGraphicFramePr>
          <p:nvPr>
            <p:custDataLst>
              <p:tags r:id="rId4"/>
            </p:custDataLst>
          </p:nvPr>
        </p:nvGraphicFramePr>
        <p:xfrm>
          <a:off x="5029200" y="2628900"/>
          <a:ext cx="3657600" cy="1781085"/>
        </p:xfrm>
        <a:graphic>
          <a:graphicData uri="http://schemas.openxmlformats.org/presentationml/2006/ole">
            <mc:AlternateContent xmlns:mc="http://schemas.openxmlformats.org/markup-compatibility/2006">
              <mc:Choice xmlns:v="urn:schemas-microsoft-com:vml" Requires="v">
                <p:oleObj spid="_x0000_s66903" name="Chart" r:id="rId37" imgW="3657600" imgH="1781085" progId="MSGraph.Chart.8">
                  <p:embed followColorScheme="full"/>
                </p:oleObj>
              </mc:Choice>
              <mc:Fallback>
                <p:oleObj name="Chart" r:id="rId37" imgW="3657600" imgH="1781085" progId="MSGraph.Chart.8">
                  <p:embed followColorScheme="full"/>
                  <p:pic>
                    <p:nvPicPr>
                      <p:cNvPr id="0" name="Picture 2"/>
                      <p:cNvPicPr>
                        <a:picLocks noChangeAspect="1" noChangeArrowheads="1"/>
                      </p:cNvPicPr>
                      <p:nvPr/>
                    </p:nvPicPr>
                    <p:blipFill>
                      <a:blip r:embed="rId38">
                        <a:extLst>
                          <a:ext uri="{28A0092B-C50C-407E-A947-70E740481C1C}">
                            <a14:useLocalDpi xmlns:a14="http://schemas.microsoft.com/office/drawing/2010/main" val="0"/>
                          </a:ext>
                        </a:extLst>
                      </a:blip>
                      <a:srcRect/>
                      <a:stretch>
                        <a:fillRect/>
                      </a:stretch>
                    </p:blipFill>
                    <p:spPr bwMode="auto">
                      <a:xfrm>
                        <a:off x="5029200" y="2628900"/>
                        <a:ext cx="3657600" cy="178108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57" name="Straight Connector 56"/>
          <p:cNvCxnSpPr/>
          <p:nvPr>
            <p:custDataLst>
              <p:tags r:id="rId5"/>
            </p:custDataLst>
          </p:nvPr>
        </p:nvCxnSpPr>
        <p:spPr bwMode="auto">
          <a:xfrm>
            <a:off x="5505450" y="2451100"/>
            <a:ext cx="2047875" cy="0"/>
          </a:xfrm>
          <a:prstGeom prst="line">
            <a:avLst/>
          </a:prstGeom>
          <a:ln w="12700">
            <a:solidFill>
              <a:schemeClr val="tx1"/>
            </a:solidFill>
            <a:headEnd type="none"/>
            <a:tailEnd type="none"/>
          </a:ln>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custDataLst>
              <p:tags r:id="rId6"/>
            </p:custDataLst>
          </p:nvPr>
        </p:nvCxnSpPr>
        <p:spPr bwMode="auto">
          <a:xfrm>
            <a:off x="7553325" y="2451101"/>
            <a:ext cx="0" cy="390525"/>
          </a:xfrm>
          <a:prstGeom prst="line">
            <a:avLst/>
          </a:prstGeom>
          <a:ln w="12700">
            <a:solidFill>
              <a:schemeClr val="tx1"/>
            </a:solidFill>
            <a:headEnd type="none"/>
            <a:tailEnd type="triangle" w="med" len="med"/>
          </a:ln>
          <a:effectLst/>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custDataLst>
              <p:tags r:id="rId7"/>
            </p:custDataLst>
          </p:nvPr>
        </p:nvCxnSpPr>
        <p:spPr bwMode="auto">
          <a:xfrm flipV="1">
            <a:off x="5505450" y="2451100"/>
            <a:ext cx="0" cy="76200"/>
          </a:xfrm>
          <a:prstGeom prst="line">
            <a:avLst/>
          </a:prstGeom>
          <a:ln w="12700">
            <a:solidFill>
              <a:schemeClr val="tx1"/>
            </a:solidFill>
            <a:headEnd type="none"/>
            <a:tailEnd type="none"/>
          </a:ln>
          <a:effectLst/>
        </p:spPr>
        <p:style>
          <a:lnRef idx="1">
            <a:schemeClr val="accent1"/>
          </a:lnRef>
          <a:fillRef idx="0">
            <a:schemeClr val="accent1"/>
          </a:fillRef>
          <a:effectRef idx="0">
            <a:schemeClr val="accent1"/>
          </a:effectRef>
          <a:fontRef idx="minor">
            <a:schemeClr val="tx1"/>
          </a:fontRef>
        </p:style>
      </p:cxnSp>
      <p:sp>
        <p:nvSpPr>
          <p:cNvPr id="78" name="Rectangle 77"/>
          <p:cNvSpPr/>
          <p:nvPr>
            <p:custDataLst>
              <p:tags r:id="rId8"/>
            </p:custDataLst>
          </p:nvPr>
        </p:nvSpPr>
        <p:spPr bwMode="gray">
          <a:xfrm>
            <a:off x="6729412" y="2851150"/>
            <a:ext cx="287337"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17462" tIns="0" rIns="17462" bIns="0" rtlCol="0" anchor="b" anchorCtr="0">
            <a:noAutofit/>
          </a:bodyPr>
          <a:lstStyle/>
          <a:p>
            <a:fld id="{ADF15654-6B7C-4C77-B3CE-442672F0835E}" type="datetime'''''''''''''''4''''5''''''''''''''''''%'''''''">
              <a:rPr lang="en-US" sz="1000" smtClean="0">
                <a:solidFill>
                  <a:schemeClr val="tx1"/>
                </a:solidFill>
              </a:rPr>
              <a:pPr/>
              <a:t>45%</a:t>
            </a:fld>
            <a:endParaRPr lang="en-CA" sz="1000" dirty="0">
              <a:solidFill>
                <a:schemeClr val="tx1"/>
              </a:solidFill>
              <a:sym typeface="+mn-lt"/>
            </a:endParaRPr>
          </a:p>
        </p:txBody>
      </p:sp>
      <p:sp>
        <p:nvSpPr>
          <p:cNvPr id="40" name="Rectangle 39"/>
          <p:cNvSpPr/>
          <p:nvPr>
            <p:custDataLst>
              <p:tags r:id="rId9"/>
            </p:custDataLst>
          </p:nvPr>
        </p:nvSpPr>
        <p:spPr bwMode="gray">
          <a:xfrm>
            <a:off x="6729412" y="3900487"/>
            <a:ext cx="287337"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17462" tIns="0" rIns="17462" bIns="0" rtlCol="0" anchor="ctr" anchorCtr="0">
            <a:noAutofit/>
          </a:bodyPr>
          <a:lstStyle/>
          <a:p>
            <a:fld id="{0BD3518F-4BB2-452B-B48F-8EA38CB0A857}" type="datetime'''''''''''2''''''''''''''''''''''''''''''''3''''''''''''''''%'">
              <a:rPr lang="en-US" sz="1000" smtClean="0">
                <a:solidFill>
                  <a:schemeClr val="bg1"/>
                </a:solidFill>
                <a:sym typeface="+mn-lt"/>
              </a:rPr>
              <a:pPr/>
              <a:t>23%</a:t>
            </a:fld>
            <a:endParaRPr lang="en-CA" sz="1000" dirty="0">
              <a:solidFill>
                <a:schemeClr val="bg1"/>
              </a:solidFill>
              <a:sym typeface="+mn-lt"/>
            </a:endParaRPr>
          </a:p>
        </p:txBody>
      </p:sp>
      <p:sp>
        <p:nvSpPr>
          <p:cNvPr id="41" name="Rectangle 40"/>
          <p:cNvSpPr/>
          <p:nvPr>
            <p:custDataLst>
              <p:tags r:id="rId10"/>
            </p:custDataLst>
          </p:nvPr>
        </p:nvSpPr>
        <p:spPr bwMode="gray">
          <a:xfrm>
            <a:off x="6729412" y="3262312"/>
            <a:ext cx="287337"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17462" tIns="0" rIns="17462" bIns="0" rtlCol="0" anchor="ctr" anchorCtr="0">
            <a:noAutofit/>
          </a:bodyPr>
          <a:lstStyle/>
          <a:p>
            <a:fld id="{C54A817A-960D-47A3-9647-73990D7C8414}" type="datetime'''''''''''''''''''''''''''''''2''''''''''2''''''''%'''''''''''">
              <a:rPr lang="en-US" sz="1000" smtClean="0">
                <a:solidFill>
                  <a:schemeClr val="bg1"/>
                </a:solidFill>
                <a:latin typeface="Arial"/>
                <a:sym typeface="Arial"/>
              </a:rPr>
              <a:pPr/>
              <a:t>22%</a:t>
            </a:fld>
            <a:endParaRPr lang="en-CA" sz="1000" dirty="0">
              <a:solidFill>
                <a:schemeClr val="bg1"/>
              </a:solidFill>
              <a:latin typeface="Arial"/>
              <a:sym typeface="Arial"/>
            </a:endParaRPr>
          </a:p>
        </p:txBody>
      </p:sp>
      <p:sp>
        <p:nvSpPr>
          <p:cNvPr id="24" name="Rectangle 23"/>
          <p:cNvSpPr/>
          <p:nvPr>
            <p:custDataLst>
              <p:tags r:id="rId11"/>
            </p:custDataLst>
          </p:nvPr>
        </p:nvSpPr>
        <p:spPr bwMode="auto">
          <a:xfrm>
            <a:off x="5353050" y="4422775"/>
            <a:ext cx="304800" cy="154622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vert="eaVert" wrap="none" lIns="0" tIns="0" rIns="0" bIns="0" rtlCol="0" anchor="ctr" anchorCtr="0">
            <a:noAutofit/>
          </a:bodyPr>
          <a:lstStyle/>
          <a:p>
            <a:pPr algn="l"/>
            <a:r>
              <a:rPr lang="en-US" sz="1000" dirty="0" smtClean="0">
                <a:solidFill>
                  <a:schemeClr val="tx1"/>
                </a:solidFill>
                <a:sym typeface="+mn-lt"/>
              </a:rPr>
              <a:t>Completing Backups within</a:t>
            </a:r>
          </a:p>
          <a:p>
            <a:pPr algn="l"/>
            <a:r>
              <a:rPr lang="en-US" sz="1000" dirty="0" smtClean="0">
                <a:solidFill>
                  <a:schemeClr val="tx1"/>
                </a:solidFill>
                <a:sym typeface="+mn-lt"/>
              </a:rPr>
              <a:t>the Required Time Interval</a:t>
            </a:r>
            <a:endParaRPr lang="en-CA" sz="1000" dirty="0">
              <a:solidFill>
                <a:schemeClr val="tx1"/>
              </a:solidFill>
              <a:sym typeface="+mn-lt"/>
            </a:endParaRPr>
          </a:p>
        </p:txBody>
      </p:sp>
      <p:sp>
        <p:nvSpPr>
          <p:cNvPr id="34" name="Rectangle 33"/>
          <p:cNvSpPr/>
          <p:nvPr>
            <p:custDataLst>
              <p:tags r:id="rId12"/>
            </p:custDataLst>
          </p:nvPr>
        </p:nvSpPr>
        <p:spPr bwMode="gray">
          <a:xfrm>
            <a:off x="5362575" y="2565400"/>
            <a:ext cx="287337"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17462" tIns="0" rIns="17462" bIns="0" rtlCol="0" anchor="b" anchorCtr="0">
            <a:noAutofit/>
          </a:bodyPr>
          <a:lstStyle/>
          <a:p>
            <a:fld id="{784828CC-5CE2-445C-A618-38D4A8B31D43}" type="datetime'''''''''''''5''''''''''5''''''''%'''''''''''''">
              <a:rPr lang="en-US" sz="1000" smtClean="0">
                <a:solidFill>
                  <a:schemeClr val="tx1"/>
                </a:solidFill>
              </a:rPr>
              <a:pPr/>
              <a:t>55%</a:t>
            </a:fld>
            <a:endParaRPr lang="en-CA" sz="1000" dirty="0">
              <a:solidFill>
                <a:schemeClr val="tx1"/>
              </a:solidFill>
              <a:latin typeface="Arial"/>
              <a:sym typeface="Arial"/>
            </a:endParaRPr>
          </a:p>
        </p:txBody>
      </p:sp>
      <p:sp>
        <p:nvSpPr>
          <p:cNvPr id="36" name="Rectangle 35"/>
          <p:cNvSpPr/>
          <p:nvPr>
            <p:custDataLst>
              <p:tags r:id="rId13"/>
            </p:custDataLst>
          </p:nvPr>
        </p:nvSpPr>
        <p:spPr bwMode="gray">
          <a:xfrm>
            <a:off x="5362575" y="3762375"/>
            <a:ext cx="287337"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17462" tIns="0" rIns="17462" bIns="0" rtlCol="0" anchor="ctr" anchorCtr="0">
            <a:noAutofit/>
          </a:bodyPr>
          <a:lstStyle/>
          <a:p>
            <a:fld id="{CAD32DEB-AC38-4B29-9CB7-AB80D87FD2B9}" type="datetime'''''''''3''''''''3''''''''''''''''''''''''''''%'''''''''''''">
              <a:rPr lang="en-US" sz="1000" smtClean="0">
                <a:solidFill>
                  <a:schemeClr val="bg1"/>
                </a:solidFill>
                <a:sym typeface="+mn-lt"/>
              </a:rPr>
              <a:pPr/>
              <a:t>33%</a:t>
            </a:fld>
            <a:endParaRPr lang="en-CA" sz="1000" dirty="0">
              <a:solidFill>
                <a:schemeClr val="bg1"/>
              </a:solidFill>
              <a:sym typeface="+mn-lt"/>
            </a:endParaRPr>
          </a:p>
        </p:txBody>
      </p:sp>
      <p:sp>
        <p:nvSpPr>
          <p:cNvPr id="37" name="Rectangle 36"/>
          <p:cNvSpPr/>
          <p:nvPr>
            <p:custDataLst>
              <p:tags r:id="rId14"/>
            </p:custDataLst>
          </p:nvPr>
        </p:nvSpPr>
        <p:spPr bwMode="gray">
          <a:xfrm>
            <a:off x="5362575" y="2981325"/>
            <a:ext cx="287337"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17462" tIns="0" rIns="17462" bIns="0" rtlCol="0" anchor="ctr" anchorCtr="0">
            <a:noAutofit/>
          </a:bodyPr>
          <a:lstStyle/>
          <a:p>
            <a:fld id="{9CE3674E-5951-4677-AE21-0B4CDC996C3F}" type="datetime'''''2''''''''''''''''''2''''''%'''''''''''''''''''''''">
              <a:rPr lang="en-US" sz="1000" smtClean="0">
                <a:solidFill>
                  <a:schemeClr val="bg1"/>
                </a:solidFill>
                <a:latin typeface="Arial"/>
                <a:sym typeface="Arial"/>
              </a:rPr>
              <a:pPr/>
              <a:t>22%</a:t>
            </a:fld>
            <a:endParaRPr lang="en-CA" sz="1000" dirty="0">
              <a:solidFill>
                <a:schemeClr val="bg1"/>
              </a:solidFill>
              <a:latin typeface="Arial"/>
              <a:sym typeface="Arial"/>
            </a:endParaRPr>
          </a:p>
        </p:txBody>
      </p:sp>
      <p:sp>
        <p:nvSpPr>
          <p:cNvPr id="32" name="Rectangle 31"/>
          <p:cNvSpPr/>
          <p:nvPr>
            <p:custDataLst>
              <p:tags r:id="rId15"/>
            </p:custDataLst>
          </p:nvPr>
        </p:nvSpPr>
        <p:spPr bwMode="auto">
          <a:xfrm>
            <a:off x="6038850" y="4422775"/>
            <a:ext cx="304800" cy="143192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vert="eaVert" wrap="none" lIns="0" tIns="0" rIns="0" bIns="0" rtlCol="0" anchor="ctr" anchorCtr="0">
            <a:noAutofit/>
          </a:bodyPr>
          <a:lstStyle/>
          <a:p>
            <a:pPr algn="l"/>
            <a:r>
              <a:rPr lang="en-US" sz="1000" dirty="0" smtClean="0">
                <a:solidFill>
                  <a:schemeClr val="tx1"/>
                </a:solidFill>
                <a:latin typeface="Arial"/>
                <a:sym typeface="Arial"/>
              </a:rPr>
              <a:t>Ensuring Consistency of </a:t>
            </a:r>
          </a:p>
          <a:p>
            <a:pPr algn="l"/>
            <a:r>
              <a:rPr lang="en-US" sz="1000" dirty="0" smtClean="0">
                <a:solidFill>
                  <a:schemeClr val="tx1"/>
                </a:solidFill>
                <a:latin typeface="Arial"/>
                <a:sym typeface="Arial"/>
              </a:rPr>
              <a:t>Backup with Original Data</a:t>
            </a:r>
            <a:endParaRPr lang="en-CA" sz="1000" dirty="0">
              <a:solidFill>
                <a:schemeClr val="tx1"/>
              </a:solidFill>
              <a:latin typeface="Arial"/>
              <a:sym typeface="Arial"/>
            </a:endParaRPr>
          </a:p>
        </p:txBody>
      </p:sp>
      <p:sp>
        <p:nvSpPr>
          <p:cNvPr id="38" name="Rectangle 37"/>
          <p:cNvSpPr/>
          <p:nvPr>
            <p:custDataLst>
              <p:tags r:id="rId16"/>
            </p:custDataLst>
          </p:nvPr>
        </p:nvSpPr>
        <p:spPr bwMode="gray">
          <a:xfrm>
            <a:off x="6048375" y="3819525"/>
            <a:ext cx="287337"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17462" tIns="0" rIns="17462" bIns="0" rtlCol="0" anchor="ctr" anchorCtr="0">
            <a:noAutofit/>
          </a:bodyPr>
          <a:lstStyle/>
          <a:p>
            <a:fld id="{4C9F167C-8B25-4F23-97A2-16734D5B71A3}" type="datetime'''''''''''''''''''''''''2''''9''''''%'''''''''''">
              <a:rPr lang="en-US" sz="1000" smtClean="0">
                <a:solidFill>
                  <a:schemeClr val="bg1"/>
                </a:solidFill>
                <a:sym typeface="+mn-lt"/>
              </a:rPr>
              <a:pPr/>
              <a:t>29%</a:t>
            </a:fld>
            <a:endParaRPr lang="en-CA" sz="1000" dirty="0">
              <a:solidFill>
                <a:schemeClr val="bg1"/>
              </a:solidFill>
              <a:sym typeface="+mn-lt"/>
            </a:endParaRPr>
          </a:p>
        </p:txBody>
      </p:sp>
      <p:sp>
        <p:nvSpPr>
          <p:cNvPr id="39" name="Rectangle 38"/>
          <p:cNvSpPr/>
          <p:nvPr>
            <p:custDataLst>
              <p:tags r:id="rId17"/>
            </p:custDataLst>
          </p:nvPr>
        </p:nvSpPr>
        <p:spPr bwMode="gray">
          <a:xfrm>
            <a:off x="6048375" y="3095625"/>
            <a:ext cx="287337"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17462" tIns="0" rIns="17462" bIns="0" rtlCol="0" anchor="ctr" anchorCtr="0">
            <a:noAutofit/>
          </a:bodyPr>
          <a:lstStyle/>
          <a:p>
            <a:fld id="{95C4A928-CCA8-4455-8EED-CEA176E7CAAD}" type="datetime'2''''''''''''''''''''''2''''''''%'''''''''''''''''''">
              <a:rPr lang="en-US" sz="1000" smtClean="0">
                <a:solidFill>
                  <a:schemeClr val="bg1"/>
                </a:solidFill>
                <a:sym typeface="+mn-lt"/>
              </a:rPr>
              <a:pPr/>
              <a:t>22%</a:t>
            </a:fld>
            <a:endParaRPr lang="en-CA" sz="1000" dirty="0">
              <a:solidFill>
                <a:schemeClr val="bg1"/>
              </a:solidFill>
              <a:sym typeface="+mn-lt"/>
            </a:endParaRPr>
          </a:p>
        </p:txBody>
      </p:sp>
      <p:sp>
        <p:nvSpPr>
          <p:cNvPr id="33" name="Rectangle 32"/>
          <p:cNvSpPr/>
          <p:nvPr>
            <p:custDataLst>
              <p:tags r:id="rId18"/>
            </p:custDataLst>
          </p:nvPr>
        </p:nvSpPr>
        <p:spPr bwMode="gray">
          <a:xfrm>
            <a:off x="6048375" y="2679700"/>
            <a:ext cx="287337"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17462" tIns="0" rIns="17462" bIns="0" rtlCol="0" anchor="b" anchorCtr="0">
            <a:noAutofit/>
          </a:bodyPr>
          <a:lstStyle/>
          <a:p>
            <a:fld id="{6D6CD780-7C4A-4181-B018-6AB7039ADA35}" type="datetime'''''''''''''''5''''''''''''1''''''%'''''''''''''''''">
              <a:rPr lang="en-US" sz="1000" smtClean="0">
                <a:solidFill>
                  <a:schemeClr val="tx1"/>
                </a:solidFill>
                <a:latin typeface="Arial"/>
                <a:sym typeface="Arial"/>
              </a:rPr>
              <a:pPr/>
              <a:t>51%</a:t>
            </a:fld>
            <a:endParaRPr lang="en-CA" sz="1000" dirty="0">
              <a:solidFill>
                <a:schemeClr val="tx1"/>
              </a:solidFill>
              <a:latin typeface="Arial"/>
              <a:sym typeface="Arial"/>
            </a:endParaRPr>
          </a:p>
        </p:txBody>
      </p:sp>
      <p:sp>
        <p:nvSpPr>
          <p:cNvPr id="42" name="Rectangle 41"/>
          <p:cNvSpPr/>
          <p:nvPr>
            <p:custDataLst>
              <p:tags r:id="rId19"/>
            </p:custDataLst>
          </p:nvPr>
        </p:nvSpPr>
        <p:spPr bwMode="gray">
          <a:xfrm>
            <a:off x="7410450" y="3805237"/>
            <a:ext cx="287337"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17462" tIns="0" rIns="17462" bIns="0" rtlCol="0" anchor="ctr" anchorCtr="0">
            <a:noAutofit/>
          </a:bodyPr>
          <a:lstStyle/>
          <a:p>
            <a:fld id="{7EB1E21B-D2B4-447E-B91A-5725EE89E0AC}" type="datetime'''''''''3''''''''''''''''0''%'''''''''''''">
              <a:rPr lang="en-US" sz="1000" smtClean="0">
                <a:solidFill>
                  <a:schemeClr val="bg1"/>
                </a:solidFill>
                <a:sym typeface="+mn-lt"/>
              </a:rPr>
              <a:pPr/>
              <a:t>30%</a:t>
            </a:fld>
            <a:endParaRPr lang="en-CA" sz="1000" dirty="0">
              <a:solidFill>
                <a:schemeClr val="bg1"/>
              </a:solidFill>
              <a:sym typeface="+mn-lt"/>
            </a:endParaRPr>
          </a:p>
        </p:txBody>
      </p:sp>
      <p:sp>
        <p:nvSpPr>
          <p:cNvPr id="43" name="Rectangle 42"/>
          <p:cNvSpPr/>
          <p:nvPr>
            <p:custDataLst>
              <p:tags r:id="rId20"/>
            </p:custDataLst>
          </p:nvPr>
        </p:nvSpPr>
        <p:spPr bwMode="gray">
          <a:xfrm>
            <a:off x="7410450" y="3181350"/>
            <a:ext cx="287337"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17462" tIns="0" rIns="17462" bIns="0" rtlCol="0" anchor="ctr" anchorCtr="0">
            <a:noAutofit/>
          </a:bodyPr>
          <a:lstStyle/>
          <a:p>
            <a:fld id="{77682E76-30A3-47D5-8C3A-32B3F7539D35}" type="datetime'''''''''''''''''''1''''''''''''''4''''''''%'">
              <a:rPr lang="en-US" sz="1000" smtClean="0">
                <a:solidFill>
                  <a:schemeClr val="bg1"/>
                </a:solidFill>
                <a:sym typeface="+mn-lt"/>
              </a:rPr>
              <a:pPr/>
              <a:t>14%</a:t>
            </a:fld>
            <a:endParaRPr lang="en-CA" sz="1000" dirty="0">
              <a:solidFill>
                <a:schemeClr val="bg1"/>
              </a:solidFill>
              <a:sym typeface="+mn-lt"/>
            </a:endParaRPr>
          </a:p>
        </p:txBody>
      </p:sp>
      <p:sp>
        <p:nvSpPr>
          <p:cNvPr id="77" name="Rectangle 76"/>
          <p:cNvSpPr/>
          <p:nvPr>
            <p:custDataLst>
              <p:tags r:id="rId21"/>
            </p:custDataLst>
          </p:nvPr>
        </p:nvSpPr>
        <p:spPr bwMode="auto">
          <a:xfrm>
            <a:off x="6643687" y="4422775"/>
            <a:ext cx="457200" cy="135255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vert="eaVert" wrap="none" lIns="0" tIns="0" rIns="0" bIns="0" rtlCol="0" anchor="ctr" anchorCtr="0">
            <a:noAutofit/>
          </a:bodyPr>
          <a:lstStyle/>
          <a:p>
            <a:pPr algn="l"/>
            <a:r>
              <a:rPr lang="en-US" sz="1000" dirty="0" smtClean="0">
                <a:solidFill>
                  <a:schemeClr val="tx1"/>
                </a:solidFill>
                <a:sym typeface="+mn-lt"/>
              </a:rPr>
              <a:t>Responding to Changes</a:t>
            </a:r>
          </a:p>
          <a:p>
            <a:pPr algn="l"/>
            <a:r>
              <a:rPr lang="en-US" sz="1000" dirty="0">
                <a:solidFill>
                  <a:schemeClr val="tx1"/>
                </a:solidFill>
                <a:sym typeface="+mn-lt"/>
              </a:rPr>
              <a:t>i</a:t>
            </a:r>
            <a:r>
              <a:rPr lang="en-US" sz="1000" dirty="0" smtClean="0">
                <a:solidFill>
                  <a:schemeClr val="tx1"/>
                </a:solidFill>
                <a:sym typeface="+mn-lt"/>
              </a:rPr>
              <a:t>n the Organization’s </a:t>
            </a:r>
          </a:p>
          <a:p>
            <a:pPr algn="l"/>
            <a:r>
              <a:rPr lang="en-US" sz="1000" dirty="0" smtClean="0">
                <a:solidFill>
                  <a:schemeClr val="tx1"/>
                </a:solidFill>
                <a:sym typeface="+mn-lt"/>
              </a:rPr>
              <a:t>Backup Needs</a:t>
            </a:r>
            <a:endParaRPr lang="en-CA" sz="1000" dirty="0" smtClean="0">
              <a:solidFill>
                <a:schemeClr val="tx1"/>
              </a:solidFill>
              <a:sym typeface="+mn-lt"/>
            </a:endParaRPr>
          </a:p>
        </p:txBody>
      </p:sp>
      <p:sp>
        <p:nvSpPr>
          <p:cNvPr id="55" name="Oval 54"/>
          <p:cNvSpPr/>
          <p:nvPr>
            <p:custDataLst>
              <p:tags r:id="rId22"/>
            </p:custDataLst>
          </p:nvPr>
        </p:nvSpPr>
        <p:spPr bwMode="auto">
          <a:xfrm>
            <a:off x="6319837" y="2354262"/>
            <a:ext cx="419100" cy="193675"/>
          </a:xfrm>
          <a:prstGeom prst="ellipse">
            <a:avLst/>
          </a:prstGeom>
          <a:solidFill>
            <a:srgbClr val="FFFFFF"/>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nSpc>
                <a:spcPct val="90000"/>
              </a:lnSpc>
            </a:pPr>
            <a:r>
              <a:rPr lang="en-US" sz="1000" b="1" dirty="0" smtClean="0">
                <a:solidFill>
                  <a:schemeClr val="tx1"/>
                </a:solidFill>
              </a:rPr>
              <a:t>-11%</a:t>
            </a:r>
            <a:endParaRPr lang="en-CA" sz="1000" b="1" dirty="0">
              <a:solidFill>
                <a:schemeClr val="tx1"/>
              </a:solidFill>
              <a:sym typeface="+mn-lt"/>
            </a:endParaRPr>
          </a:p>
        </p:txBody>
      </p:sp>
      <p:sp>
        <p:nvSpPr>
          <p:cNvPr id="51" name="Rectangle 50"/>
          <p:cNvSpPr/>
          <p:nvPr>
            <p:custDataLst>
              <p:tags r:id="rId23"/>
            </p:custDataLst>
          </p:nvPr>
        </p:nvSpPr>
        <p:spPr bwMode="auto">
          <a:xfrm>
            <a:off x="8086725" y="4422775"/>
            <a:ext cx="304800" cy="116681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vert="eaVert" wrap="none" lIns="0" tIns="0" rIns="0" bIns="0" rtlCol="0" anchor="ctr" anchorCtr="0">
            <a:noAutofit/>
          </a:bodyPr>
          <a:lstStyle/>
          <a:p>
            <a:pPr algn="l"/>
            <a:r>
              <a:rPr lang="en-US" sz="1000" dirty="0" smtClean="0">
                <a:solidFill>
                  <a:schemeClr val="tx1"/>
                </a:solidFill>
                <a:sym typeface="+mn-lt"/>
              </a:rPr>
              <a:t>Managing Core User</a:t>
            </a:r>
          </a:p>
          <a:p>
            <a:pPr algn="l"/>
            <a:r>
              <a:rPr lang="en-US" sz="1000" dirty="0" smtClean="0">
                <a:solidFill>
                  <a:schemeClr val="tx1"/>
                </a:solidFill>
                <a:sym typeface="+mn-lt"/>
              </a:rPr>
              <a:t>Expectations</a:t>
            </a:r>
            <a:endParaRPr lang="en-CA" sz="1000" dirty="0">
              <a:solidFill>
                <a:schemeClr val="tx1"/>
              </a:solidFill>
              <a:sym typeface="+mn-lt"/>
            </a:endParaRPr>
          </a:p>
        </p:txBody>
      </p:sp>
      <p:sp>
        <p:nvSpPr>
          <p:cNvPr id="52" name="Rectangle 51"/>
          <p:cNvSpPr/>
          <p:nvPr>
            <p:custDataLst>
              <p:tags r:id="rId24"/>
            </p:custDataLst>
          </p:nvPr>
        </p:nvSpPr>
        <p:spPr bwMode="gray">
          <a:xfrm>
            <a:off x="8096250" y="3079750"/>
            <a:ext cx="287337"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17462" tIns="0" rIns="17462" bIns="0" rtlCol="0" anchor="b" anchorCtr="0">
            <a:noAutofit/>
          </a:bodyPr>
          <a:lstStyle/>
          <a:p>
            <a:fld id="{C9EC0CB5-2AEA-4525-9F96-F934F398746C}" type="datetime'''''3''''''''''''''''''''''7''''''%'''''''''''">
              <a:rPr lang="en-US" sz="1000" smtClean="0">
                <a:solidFill>
                  <a:schemeClr val="tx1"/>
                </a:solidFill>
                <a:sym typeface="+mn-lt"/>
              </a:rPr>
              <a:pPr/>
              <a:t>37%</a:t>
            </a:fld>
            <a:endParaRPr lang="en-CA" sz="1000" dirty="0">
              <a:solidFill>
                <a:schemeClr val="tx1"/>
              </a:solidFill>
              <a:sym typeface="+mn-lt"/>
            </a:endParaRPr>
          </a:p>
        </p:txBody>
      </p:sp>
      <p:sp>
        <p:nvSpPr>
          <p:cNvPr id="44" name="Rectangle 43"/>
          <p:cNvSpPr/>
          <p:nvPr>
            <p:custDataLst>
              <p:tags r:id="rId25"/>
            </p:custDataLst>
          </p:nvPr>
        </p:nvSpPr>
        <p:spPr bwMode="gray">
          <a:xfrm>
            <a:off x="8096250" y="3914775"/>
            <a:ext cx="287337"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17462" tIns="0" rIns="17462" bIns="0" rtlCol="0" anchor="ctr" anchorCtr="0">
            <a:noAutofit/>
          </a:bodyPr>
          <a:lstStyle/>
          <a:p>
            <a:fld id="{42556D5B-26BC-43A0-A04A-2576EC5F3338}" type="datetime'''''''''2''2''%'''''''''''">
              <a:rPr lang="en-US" sz="1000" smtClean="0">
                <a:solidFill>
                  <a:schemeClr val="bg1"/>
                </a:solidFill>
                <a:sym typeface="+mn-lt"/>
              </a:rPr>
              <a:pPr/>
              <a:t>22%</a:t>
            </a:fld>
            <a:endParaRPr lang="en-CA" sz="1000" dirty="0">
              <a:solidFill>
                <a:schemeClr val="bg1"/>
              </a:solidFill>
              <a:sym typeface="+mn-lt"/>
            </a:endParaRPr>
          </a:p>
        </p:txBody>
      </p:sp>
      <p:sp>
        <p:nvSpPr>
          <p:cNvPr id="45" name="Rectangle 44"/>
          <p:cNvSpPr/>
          <p:nvPr>
            <p:custDataLst>
              <p:tags r:id="rId26"/>
            </p:custDataLst>
          </p:nvPr>
        </p:nvSpPr>
        <p:spPr bwMode="gray">
          <a:xfrm>
            <a:off x="8096250" y="3390900"/>
            <a:ext cx="287337"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17462" tIns="0" rIns="17462" bIns="0" rtlCol="0" anchor="ctr" anchorCtr="0">
            <a:noAutofit/>
          </a:bodyPr>
          <a:lstStyle/>
          <a:p>
            <a:fld id="{8AC0AA56-6021-410B-BA9D-C7872DB81106}" type="datetime'''''''''''''''''''1''5''''''''''''''''''''''''''''''''%'">
              <a:rPr lang="en-US" sz="1000" smtClean="0">
                <a:solidFill>
                  <a:schemeClr val="bg1"/>
                </a:solidFill>
                <a:sym typeface="+mn-lt"/>
              </a:rPr>
              <a:pPr/>
              <a:t>15%</a:t>
            </a:fld>
            <a:endParaRPr lang="en-CA" sz="1000" dirty="0">
              <a:solidFill>
                <a:schemeClr val="bg1"/>
              </a:solidFill>
              <a:sym typeface="+mn-lt"/>
            </a:endParaRPr>
          </a:p>
        </p:txBody>
      </p:sp>
      <p:sp>
        <p:nvSpPr>
          <p:cNvPr id="26" name="Rectangle 25"/>
          <p:cNvSpPr/>
          <p:nvPr>
            <p:custDataLst>
              <p:tags r:id="rId27"/>
            </p:custDataLst>
          </p:nvPr>
        </p:nvSpPr>
        <p:spPr bwMode="auto">
          <a:xfrm>
            <a:off x="7324725" y="4422775"/>
            <a:ext cx="457200" cy="1481137"/>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vert="eaVert" wrap="none" lIns="0" tIns="0" rIns="0" bIns="0" rtlCol="0" anchor="ctr" anchorCtr="0">
            <a:noAutofit/>
          </a:bodyPr>
          <a:lstStyle/>
          <a:p>
            <a:pPr algn="l"/>
            <a:r>
              <a:rPr lang="en-US" sz="1000" dirty="0" smtClean="0">
                <a:solidFill>
                  <a:schemeClr val="tx1"/>
                </a:solidFill>
                <a:sym typeface="+mn-lt"/>
              </a:rPr>
              <a:t>Restoring Lost Data within</a:t>
            </a:r>
          </a:p>
          <a:p>
            <a:pPr algn="l"/>
            <a:r>
              <a:rPr lang="en-US" sz="1000" dirty="0" smtClean="0">
                <a:solidFill>
                  <a:schemeClr val="tx1"/>
                </a:solidFill>
                <a:sym typeface="+mn-lt"/>
              </a:rPr>
              <a:t>the Recovery Time </a:t>
            </a:r>
          </a:p>
          <a:p>
            <a:pPr algn="l"/>
            <a:r>
              <a:rPr lang="en-US" sz="1000" dirty="0" smtClean="0">
                <a:solidFill>
                  <a:schemeClr val="tx1"/>
                </a:solidFill>
                <a:sym typeface="+mn-lt"/>
              </a:rPr>
              <a:t>Objective</a:t>
            </a:r>
            <a:endParaRPr lang="en-CA" sz="1000" dirty="0">
              <a:solidFill>
                <a:schemeClr val="tx1"/>
              </a:solidFill>
              <a:sym typeface="+mn-lt"/>
            </a:endParaRPr>
          </a:p>
        </p:txBody>
      </p:sp>
      <p:sp>
        <p:nvSpPr>
          <p:cNvPr id="21" name="Rectangle 20"/>
          <p:cNvSpPr/>
          <p:nvPr>
            <p:custDataLst>
              <p:tags r:id="rId28"/>
            </p:custDataLst>
          </p:nvPr>
        </p:nvSpPr>
        <p:spPr bwMode="gray">
          <a:xfrm>
            <a:off x="7410450" y="2879725"/>
            <a:ext cx="287337"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17462" tIns="0" rIns="17462" bIns="0" rtlCol="0" anchor="b" anchorCtr="0">
            <a:noAutofit/>
          </a:bodyPr>
          <a:lstStyle/>
          <a:p>
            <a:fld id="{DC88B586-2ACA-4026-8CC5-866B19196F2F}" type="datetime'''''''''''''''''''''''4''''4''''''''''''''''''''''''%'''''''">
              <a:rPr lang="en-US" sz="1000" smtClean="0">
                <a:solidFill>
                  <a:schemeClr val="tx1"/>
                </a:solidFill>
                <a:sym typeface="+mn-lt"/>
              </a:rPr>
              <a:pPr/>
              <a:t>44%</a:t>
            </a:fld>
            <a:endParaRPr lang="en-CA" sz="1000" dirty="0">
              <a:solidFill>
                <a:schemeClr val="tx1"/>
              </a:solidFill>
              <a:sym typeface="+mn-lt"/>
            </a:endParaRPr>
          </a:p>
        </p:txBody>
      </p:sp>
      <p:sp>
        <p:nvSpPr>
          <p:cNvPr id="46" name="Text Placeholder 45"/>
          <p:cNvSpPr>
            <a:spLocks noGrp="1"/>
          </p:cNvSpPr>
          <p:nvPr>
            <p:ph type="body" sz="quarter" idx="19"/>
          </p:nvPr>
        </p:nvSpPr>
        <p:spPr/>
        <p:txBody>
          <a:bodyPr/>
          <a:lstStyle/>
          <a:p>
            <a:r>
              <a:rPr lang="en-US" dirty="0" smtClean="0"/>
              <a:t>There is a significant confidence gap between backup and restore capabilities.</a:t>
            </a:r>
            <a:endParaRPr lang="en-CA" dirty="0"/>
          </a:p>
        </p:txBody>
      </p:sp>
      <p:sp>
        <p:nvSpPr>
          <p:cNvPr id="47" name="TextBox 46"/>
          <p:cNvSpPr txBox="1"/>
          <p:nvPr/>
        </p:nvSpPr>
        <p:spPr>
          <a:xfrm>
            <a:off x="356804" y="2024843"/>
            <a:ext cx="4827264" cy="2990562"/>
          </a:xfrm>
          <a:prstGeom prst="rect">
            <a:avLst/>
          </a:prstGeom>
          <a:noFill/>
        </p:spPr>
        <p:txBody>
          <a:bodyPr wrap="square" rtlCol="0">
            <a:spAutoFit/>
          </a:bodyPr>
          <a:lstStyle/>
          <a:p>
            <a:pPr algn="l">
              <a:spcBef>
                <a:spcPts val="500"/>
              </a:spcBef>
            </a:pPr>
            <a:r>
              <a:rPr lang="en-US" sz="1200" b="1" dirty="0" smtClean="0"/>
              <a:t>The backup window dictates the backup policy – but meeting it does not guarantee recoverability. </a:t>
            </a:r>
            <a:r>
              <a:rPr lang="en-US" sz="1200" dirty="0" smtClean="0"/>
              <a:t>While 55% of respondents said they were “very confident” or “completely confident” in their ability to meet their backup window, only 44% were confident in meeting their recovery time objective. </a:t>
            </a:r>
            <a:endParaRPr lang="en-US" sz="1200" b="1" dirty="0" smtClean="0"/>
          </a:p>
          <a:p>
            <a:pPr algn="l">
              <a:spcBef>
                <a:spcPts val="500"/>
              </a:spcBef>
            </a:pPr>
            <a:r>
              <a:rPr lang="en-US" sz="1200" b="1" dirty="0" smtClean="0"/>
              <a:t>Organizations are uneasy about responding to the changing needs.</a:t>
            </a:r>
            <a:r>
              <a:rPr lang="en-US" sz="1200" dirty="0" smtClean="0"/>
              <a:t> The expansion of programs such as virtual desktop infrastructure has increased the diversity of backup ecosystems. Specialized solutions for highly virtualized systems have added new features to backup, but increased complexity and contributed to a piecemeal approach to backup where some apps and data sets are over-protected and others are under-protected.</a:t>
            </a:r>
          </a:p>
          <a:p>
            <a:pPr algn="l">
              <a:spcBef>
                <a:spcPts val="500"/>
              </a:spcBef>
            </a:pPr>
            <a:r>
              <a:rPr lang="en-US" sz="1200" b="1" dirty="0" smtClean="0"/>
              <a:t>There is a disconnect between backup admins and core users.</a:t>
            </a:r>
            <a:r>
              <a:rPr lang="en-US" sz="1200" dirty="0" smtClean="0"/>
              <a:t> Involving users in planning the backup environment can help better meet their needs while setting realistic expectations.</a:t>
            </a:r>
          </a:p>
        </p:txBody>
      </p:sp>
      <p:sp>
        <p:nvSpPr>
          <p:cNvPr id="48" name="TextBox 47"/>
          <p:cNvSpPr txBox="1"/>
          <p:nvPr/>
        </p:nvSpPr>
        <p:spPr>
          <a:xfrm>
            <a:off x="511672" y="5180999"/>
            <a:ext cx="4672396" cy="1092607"/>
          </a:xfrm>
          <a:prstGeom prst="rect">
            <a:avLst/>
          </a:prstGeom>
          <a:noFill/>
          <a:ln>
            <a:noFill/>
          </a:ln>
        </p:spPr>
        <p:txBody>
          <a:bodyPr wrap="square" rtlCol="0">
            <a:spAutoFit/>
          </a:bodyPr>
          <a:lstStyle/>
          <a:p>
            <a:pPr algn="l">
              <a:spcBef>
                <a:spcPts val="600"/>
              </a:spcBef>
            </a:pPr>
            <a:r>
              <a:rPr lang="en-US" sz="1200" i="1" dirty="0" smtClean="0">
                <a:latin typeface="+mj-lt"/>
              </a:rPr>
              <a:t>The IT guys tend to shield it from management. Or even the IT managers shield it from the upper management. They don’t want to admit that they don’t have a strategy in place, that if something fails they can’t recover from it.</a:t>
            </a:r>
          </a:p>
          <a:p>
            <a:pPr algn="r">
              <a:spcBef>
                <a:spcPts val="600"/>
              </a:spcBef>
            </a:pPr>
            <a:r>
              <a:rPr lang="en-US" sz="1200" dirty="0" smtClean="0"/>
              <a:t>–</a:t>
            </a:r>
            <a:r>
              <a:rPr lang="en-US" sz="1200" b="1" dirty="0" smtClean="0"/>
              <a:t> </a:t>
            </a:r>
            <a:r>
              <a:rPr lang="en-US" sz="1200" dirty="0" smtClean="0"/>
              <a:t>Jim Griffiths, Solutions Architect, Fox Net Solutions</a:t>
            </a:r>
            <a:endParaRPr lang="en-CA" sz="1200" dirty="0"/>
          </a:p>
        </p:txBody>
      </p:sp>
      <p:sp>
        <p:nvSpPr>
          <p:cNvPr id="82" name="Rectangle 81"/>
          <p:cNvSpPr/>
          <p:nvPr>
            <p:custDataLst>
              <p:tags r:id="rId29"/>
            </p:custDataLst>
          </p:nvPr>
        </p:nvSpPr>
        <p:spPr bwMode="auto">
          <a:xfrm>
            <a:off x="7131050" y="2187575"/>
            <a:ext cx="179388" cy="133350"/>
          </a:xfrm>
          <a:prstGeom prst="rect">
            <a:avLst/>
          </a:prstGeom>
          <a:solidFill>
            <a:schemeClr val="accent2"/>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1" name="Rectangle 80"/>
          <p:cNvSpPr/>
          <p:nvPr>
            <p:custDataLst>
              <p:tags r:id="rId30"/>
            </p:custDataLst>
          </p:nvPr>
        </p:nvSpPr>
        <p:spPr bwMode="auto">
          <a:xfrm>
            <a:off x="5584825" y="2187575"/>
            <a:ext cx="179388" cy="133350"/>
          </a:xfrm>
          <a:prstGeom prst="rect">
            <a:avLst/>
          </a:prstGeom>
          <a:solidFill>
            <a:schemeClr val="accent1"/>
          </a:solidFill>
          <a:ln w="9525">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4" name="Rectangle 53"/>
          <p:cNvSpPr/>
          <p:nvPr>
            <p:custDataLst>
              <p:tags r:id="rId31"/>
            </p:custDataLst>
          </p:nvPr>
        </p:nvSpPr>
        <p:spPr bwMode="auto">
          <a:xfrm>
            <a:off x="7361237" y="2184400"/>
            <a:ext cx="806450"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l"/>
            <a:fld id="{A1760C8A-8D04-44FD-9FF8-931287A9A2AD}" type="datetime'''''''V''''er''''''y'''''' ''''c''o''''n''''f''''i''d''ent'''">
              <a:rPr lang="en-US" sz="1000" smtClean="0">
                <a:solidFill>
                  <a:schemeClr val="tx1"/>
                </a:solidFill>
                <a:latin typeface="Arial"/>
                <a:sym typeface="Arial"/>
              </a:rPr>
              <a:pPr algn="l"/>
              <a:t>Very confident</a:t>
            </a:fld>
            <a:endParaRPr lang="en-US" sz="1000" dirty="0" smtClean="0">
              <a:solidFill>
                <a:schemeClr val="tx1"/>
              </a:solidFill>
              <a:latin typeface="Arial"/>
              <a:sym typeface="Arial"/>
            </a:endParaRPr>
          </a:p>
        </p:txBody>
      </p:sp>
      <p:sp>
        <p:nvSpPr>
          <p:cNvPr id="53" name="Rectangle 52"/>
          <p:cNvSpPr/>
          <p:nvPr>
            <p:custDataLst>
              <p:tags r:id="rId32"/>
            </p:custDataLst>
          </p:nvPr>
        </p:nvSpPr>
        <p:spPr bwMode="auto">
          <a:xfrm>
            <a:off x="5815012" y="2184400"/>
            <a:ext cx="1214437" cy="15240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0">
            <a:noAutofit/>
          </a:bodyPr>
          <a:lstStyle/>
          <a:p>
            <a:pPr algn="l"/>
            <a:fld id="{38555F96-48FE-4F93-BC40-1A9826E1345E}" type="datetime'''C''''''omp''''l''''e''''tel''y ''confi''d''''e''''n''t'">
              <a:rPr lang="en-US" sz="1000" smtClean="0">
                <a:solidFill>
                  <a:schemeClr val="tx1"/>
                </a:solidFill>
                <a:sym typeface="+mn-lt"/>
              </a:rPr>
              <a:pPr algn="l"/>
              <a:t>Completely confident</a:t>
            </a:fld>
            <a:r>
              <a:rPr lang="en-US" sz="1000" dirty="0" smtClean="0">
                <a:solidFill>
                  <a:schemeClr val="tx1"/>
                </a:solidFill>
                <a:sym typeface="+mn-lt"/>
              </a:rPr>
              <a:t> </a:t>
            </a:r>
            <a:endParaRPr lang="en-CA" sz="1000" dirty="0">
              <a:solidFill>
                <a:schemeClr val="tx1"/>
              </a:solidFill>
              <a:sym typeface="+mn-lt"/>
            </a:endParaRPr>
          </a:p>
        </p:txBody>
      </p:sp>
      <p:sp>
        <p:nvSpPr>
          <p:cNvPr id="84" name="TextBox 83"/>
          <p:cNvSpPr txBox="1"/>
          <p:nvPr/>
        </p:nvSpPr>
        <p:spPr>
          <a:xfrm>
            <a:off x="4857750" y="1889981"/>
            <a:ext cx="4037013" cy="246221"/>
          </a:xfrm>
          <a:prstGeom prst="rect">
            <a:avLst/>
          </a:prstGeom>
          <a:noFill/>
        </p:spPr>
        <p:txBody>
          <a:bodyPr wrap="square" rtlCol="0">
            <a:spAutoFit/>
          </a:bodyPr>
          <a:lstStyle/>
          <a:p>
            <a:r>
              <a:rPr lang="en-US" sz="1000" b="1" dirty="0" smtClean="0"/>
              <a:t>Level of Confidence in Organization's Backup Abilities</a:t>
            </a:r>
            <a:endParaRPr lang="en-CA" sz="1000" b="1" dirty="0"/>
          </a:p>
        </p:txBody>
      </p:sp>
      <p:sp>
        <p:nvSpPr>
          <p:cNvPr id="62" name="TextBox 61"/>
          <p:cNvSpPr txBox="1"/>
          <p:nvPr/>
        </p:nvSpPr>
        <p:spPr>
          <a:xfrm>
            <a:off x="5152206" y="6063099"/>
            <a:ext cx="3524250" cy="246221"/>
          </a:xfrm>
          <a:prstGeom prst="rect">
            <a:avLst/>
          </a:prstGeom>
          <a:noFill/>
        </p:spPr>
        <p:txBody>
          <a:bodyPr wrap="square" rtlCol="0">
            <a:spAutoFit/>
          </a:bodyPr>
          <a:lstStyle/>
          <a:p>
            <a:r>
              <a:rPr lang="en-US" sz="1000" dirty="0" smtClean="0"/>
              <a:t>Source: Info-Tech Research Group; </a:t>
            </a:r>
            <a:r>
              <a:rPr lang="en-US" sz="1000" i="1" dirty="0" smtClean="0"/>
              <a:t>N=74</a:t>
            </a:r>
            <a:endParaRPr lang="en-CA" sz="1000" i="1" dirty="0"/>
          </a:p>
        </p:txBody>
      </p:sp>
      <p:sp>
        <p:nvSpPr>
          <p:cNvPr id="59" name="Rectangle 58"/>
          <p:cNvSpPr/>
          <p:nvPr/>
        </p:nvSpPr>
        <p:spPr>
          <a:xfrm>
            <a:off x="7200292" y="2852936"/>
            <a:ext cx="681311" cy="15302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49" name="Picture 48" descr="quote2.wmf"/>
          <p:cNvPicPr>
            <a:picLocks noChangeAspect="1"/>
          </p:cNvPicPr>
          <p:nvPr/>
        </p:nvPicPr>
        <p:blipFill>
          <a:blip r:embed="rId39" cstate="print"/>
          <a:stretch>
            <a:fillRect/>
          </a:stretch>
        </p:blipFill>
        <p:spPr>
          <a:xfrm>
            <a:off x="3498416" y="5784728"/>
            <a:ext cx="179050" cy="127893"/>
          </a:xfrm>
          <a:prstGeom prst="rect">
            <a:avLst/>
          </a:prstGeom>
        </p:spPr>
      </p:pic>
      <p:pic>
        <p:nvPicPr>
          <p:cNvPr id="50" name="Picture 49" descr="quote1.wmf"/>
          <p:cNvPicPr>
            <a:picLocks noChangeAspect="1"/>
          </p:cNvPicPr>
          <p:nvPr/>
        </p:nvPicPr>
        <p:blipFill>
          <a:blip r:embed="rId40" cstate="print"/>
          <a:stretch>
            <a:fillRect/>
          </a:stretch>
        </p:blipFill>
        <p:spPr>
          <a:xfrm>
            <a:off x="397679" y="5239077"/>
            <a:ext cx="179050" cy="127893"/>
          </a:xfrm>
          <a:prstGeom prst="rect">
            <a:avLst/>
          </a:prstGeom>
        </p:spPr>
      </p:pic>
      <p:pic>
        <p:nvPicPr>
          <p:cNvPr id="60" name="Picture 59" descr="sample_linkbar-itrgNEW.gif">
            <a:hlinkClick r:id="rId41"/>
          </p:cNvPr>
          <p:cNvPicPr>
            <a:picLocks noChangeAspect="1"/>
          </p:cNvPicPr>
          <p:nvPr/>
        </p:nvPicPr>
        <p:blipFill>
          <a:blip r:embed="rId42" cstate="print"/>
          <a:stretch>
            <a:fillRect/>
          </a:stretch>
        </p:blipFill>
        <p:spPr>
          <a:xfrm>
            <a:off x="0" y="6419850"/>
            <a:ext cx="9144000" cy="438150"/>
          </a:xfrm>
          <a:prstGeom prst="rect">
            <a:avLst/>
          </a:prstGeom>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 name="THINKCELLPRESENTATIONDONOTDELETE" val="&lt;?xml version=&quot;1.0&quot; encoding=&quot;UTF-16&quot; standalone=&quot;yes&quot;?&gt;&#10;&lt;root reqver=&quot;21047&quot;&gt;&lt;version val=&quot;22233&quot;/&gt;&lt;CPresentation id=&quot;1&quot;&gt;&lt;m_precDefaultNumber&gt;&lt;m_chMinusSymbol&gt;-&lt;/m_chMinusSymbol&gt;&lt;m_chDecimalSymbol17909&gt;.&lt;/m_chDecimalSymbol17909&gt;&lt;m_nGroupingDigits17909 val=&quot;3&quot;/&gt;&lt;m_chGroupingSymbol17909&gt;,&lt;/m_chGroupingSymbol17909&gt;&lt;/m_precDefaultNumber&gt;&lt;m_precDefaultPercent&gt;&lt;m_chMinusSymbol&gt;-&lt;/m_chMinusSymbol&gt;&lt;m_chDecimalSymbol17909&gt;.&lt;/m_chDecimalSymbol17909&gt;&lt;m_nGroupingDigits17909 val=&quot;3&quot;/&gt;&lt;m_chGroupingSymbol17909&gt;,&lt;/m_chGroupingSymbol17909&gt;&lt;m_strSuffix17909&gt;%&lt;/m_strSuffix17909&gt;&lt;/m_precDefaultPercent&gt;&lt;m_precDefaultDate/&gt;&lt;m_precDefaultYear/&gt;&lt;m_precDefaultQuarter/&gt;&lt;m_precDefaultMonth/&gt;&lt;m_precDefaultWeek/&gt;&lt;m_precDefaultDay/&gt;&lt;m_mruColor&gt;&lt;m_vecMRU length=&quot;0&quot;/&gt;&lt;/m_mruColor&gt;&lt;/CPresentation&gt;&lt;/root&gt;"/>
  <p:tag name="ISPRING_ULTRA_SCORM_COURSE_ID" val="25862CC3-D497-4905-B121-BF450ED538CA"/>
  <p:tag name="ISPRING_SCORM_RATE_SLIDES" val="1"/>
  <p:tag name="ISPRING_SCORM_RATE_QUIZZES" val="0"/>
  <p:tag name="ISPRING_SCORM_PASSING_SCORE" val="100.0000000000"/>
  <p:tag name="ISPRINGONLINEFOLDERID" val="0"/>
  <p:tag name="ISPRINGONLINEFOLDERPATH" val="Content List"/>
  <p:tag name="ISPRING_SCORM_ENDPOINT" val="&lt;endpoint&gt;&lt;enable&gt;0&lt;/enable&gt;&lt;lrs&gt;http://&lt;/lrs&gt;&lt;auth&gt;0&lt;/auth&gt;&lt;login&gt;&lt;/login&gt;&lt;password&gt;&lt;/password&gt;&lt;key&gt;&lt;/key&gt;&lt;name&gt;&lt;/name&gt;&lt;email&gt;&lt;/email&gt;&lt;/endpoint&gt;&#10;"/>
  <p:tag name="ISPRING_RESOURCE_PATHS_HASH_2" val="daa9e44c6b608f602025d966c584d5eba298d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MUVRjN8FAkeHRjX8GeuRYg"/>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_93SiEPrw0eQf9M_WPNMEg"/>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dHRO8M0qgUKZhvRu9380NQ"/>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mISm2XMHlkq2hEdYx1rBW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8U5t7oUK2U.qy9tm3S_GTw"/>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vQo0V6J2vUy_I4hKV_uqP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LrqhPaRnvU2zenPrJy3.rw"/>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pOF7Xc6DBEmUlOAbjO_2pw"/>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pHr3esesAkmeDYvmnbVJ0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PUA_gcxn6ki9jz8Uzce7y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jG9JLyy0UUqecdSw3YTq6g"/>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W1VN4.D1k0eN.xosqZcNY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5AU62j1EGkOsMphgaV5Zn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zHEesFNFk02j5i1E4D6ghw"/>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lgvz_XkAK06_ptznDRVtxg"/>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IzhpEttMW0imVjEo4KNOa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pprqnvJirEaLp3GmqUjqAQ"/>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XVwODeTz7kaUL6zWHvvyCg"/>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ksBcpx5Nik.UGnjoMXx2Wg"/>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SoL_AZjIhUSVTKSh8Wnc9g"/>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0y0ztqLccki2sr5J6yaOv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x8SqtGkx0SPqhrESCWrr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aeGcsQwGrEmVrQZLkNyrV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CbCP1kAZJ0muNATZWR8b0w"/>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Xmt1CY5Kp02aZpR_5zpJ3g"/>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BfhYTr1t50WY.UOFDPZSdA"/>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0_l2v9w1uUiCbf._D2Ss3w"/>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Fm7gy_GPc0uZUSy9lhKezg"/>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iPd81Okh80C7txLq2lozHQ"/>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pzQuIBHhQEG5dMnXLZynK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96cDhoTZfUKF11z0WM4CoA"/>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i1SU8H6b00C6ruKDoUdXQQ"/>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DgHyvfQnCUCi8kPuALoJVg"/>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eVmPfcgaCE2EqNSihRhMj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qbV7TizKUSZNU2uSnXsXQ"/>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cVqujZ0dkE6AlajjpSVK9g"/>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n97rn9sHikixy8.Y4D0xpg"/>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q37II._dnEuNgg2qUP26wg"/>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Jw3eP45.60C88SHfkPjFIQ"/>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jVEgFJk8pkm06Dj8ldPU.Q"/>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_TaK3AP7kU6mEM6svZ4df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IIYGXALZb0yQEjCsewC3yw"/>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dJ8lkGP6Ckmfc0_Ed2TloQ"/>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zxMvxymGnU2KHL7aDCOicA"/>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dVKV9u1.SkG7am1zDcsEpQ"/>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zEDqPChaPkCN868ZpQwpWw"/>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bpRv89hCvkO0EAXjdNHTLg"/>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kuUPbk2f30ykrz6HtlfAdg"/>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3WXhS3nGok2MBiBBkV_Sqg"/>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tnGhRay0YU2uGkTnJrjzjQ"/>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SYQGQlyVDEi1xzuvv.vdsg"/>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heYs1r3pHkuv7GnN5CZj0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PmrINFifIE6KGH4gPh615w"/>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X1mATCkR1UKruKPCA6zH.g"/>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yBNDpeYGQUKzdrFA99NrSw"/>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9_krhklXfEazPv0MsXEgIQ"/>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Bn.2juFXWE.igPihD44jQA"/>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dDRIFzyqekuPwYdhnIWiQA"/>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i_E.7fsKoEieGttOwsET9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g1jTaDe2IE60IU1BduvWr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ZZAEjXBBa0q7Sr.BQFUhI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l3CdWdaIdEGfPJGPMSdR0Q"/>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1947</Words>
  <Application>Microsoft Office PowerPoint</Application>
  <PresentationFormat>On-screen Show (4:3)</PresentationFormat>
  <Paragraphs>188</Paragraphs>
  <Slides>12</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21" baseType="lpstr">
      <vt:lpstr>Arial</vt:lpstr>
      <vt:lpstr>Calibri</vt:lpstr>
      <vt:lpstr>Georgia</vt:lpstr>
      <vt:lpstr>Helvetica</vt:lpstr>
      <vt:lpstr>Open Sans</vt:lpstr>
      <vt:lpstr>Wingdings</vt:lpstr>
      <vt:lpstr>Office Theme</vt:lpstr>
      <vt:lpstr>think-cell Slide</vt:lpstr>
      <vt:lpstr>Chart</vt:lpstr>
      <vt:lpstr>PowerPoint Presentation</vt:lpstr>
      <vt:lpstr>Introduction</vt:lpstr>
      <vt:lpstr>Executive Summary</vt:lpstr>
      <vt:lpstr>How to use this blueprint</vt:lpstr>
      <vt:lpstr>Book a free guided implementation today!</vt:lpstr>
      <vt:lpstr>Book a workshop today!</vt:lpstr>
      <vt:lpstr>Guided Implementation Points in the Backup Optimization project</vt:lpstr>
      <vt:lpstr>PowerPoint Presentation</vt:lpstr>
      <vt:lpstr>It’s about restore: Focus on recovery for success in backup</vt:lpstr>
      <vt:lpstr>Focus on the human factor (operations) to optimize backup and restore</vt:lpstr>
      <vt:lpstr>Don’t let disaster be the driver in your backup investment</vt:lpstr>
      <vt:lpstr>Info-Tech Research Group Helps IT Professionals To: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2013-10-02T14:47:00Z</dcterms:created>
  <dcterms:modified xsi:type="dcterms:W3CDTF">2013-10-02T14:47:02Z</dcterms:modified>
  <cp:contentStatus/>
</cp:coreProperties>
</file>