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261" r:id="rId6"/>
    <p:sldId id="392" r:id="rId7"/>
    <p:sldId id="393" r:id="rId8"/>
    <p:sldId id="343" r:id="rId9"/>
    <p:sldId id="344" r:id="rId10"/>
    <p:sldId id="345" r:id="rId11"/>
    <p:sldId id="346" r:id="rId12"/>
    <p:sldId id="394" r:id="rId13"/>
  </p:sldIdLst>
  <p:sldSz cx="9144000" cy="6858000" type="screen4x3"/>
  <p:notesSz cx="6950075" cy="9236075"/>
  <p:embeddedFontLst>
    <p:embeddedFont>
      <p:font typeface="Georgia" panose="020405020504050203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guide id="21" orient="horz" pos="2822">
          <p15:clr>
            <a:srgbClr val="A4A3A4"/>
          </p15:clr>
        </p15:guide>
        <p15:guide id="22" orient="horz" pos="2534">
          <p15:clr>
            <a:srgbClr val="A4A3A4"/>
          </p15:clr>
        </p15:guide>
        <p15:guide id="23" orient="horz" pos="3571">
          <p15:clr>
            <a:srgbClr val="A4A3A4"/>
          </p15:clr>
        </p15:guide>
        <p15:guide id="24" pos="1699">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C77709"/>
    <a:srgbClr val="000000"/>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9207"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 orient="horz" pos="2822"/>
        <p:guide orient="horz" pos="2534"/>
        <p:guide orient="horz" pos="3571"/>
        <p:guide pos="1699"/>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1386"/>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3"/>
          <c:y val="5.55379843108579E-2"/>
          <c:w val="0.61699301348800717"/>
          <c:h val="0.819309013390759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0.2</c:v>
                </c:pt>
                <c:pt idx="1">
                  <c:v>0.35000000000000031</c:v>
                </c:pt>
                <c:pt idx="2">
                  <c:v>0.2</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
          <c:y val="8.3383991505871502E-2"/>
          <c:w val="0.627313507981312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0.25</c:v>
                </c:pt>
                <c:pt idx="1">
                  <c:v>0.2</c:v>
                </c:pt>
                <c:pt idx="2">
                  <c:v>0.25</c:v>
                </c:pt>
                <c:pt idx="3">
                  <c:v>0.30000000000000032</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19/07/2013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39418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279501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39910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40339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71247"/>
            <a:ext cx="3171826" cy="246221"/>
          </a:xfrm>
          <a:prstGeom prst="rect">
            <a:avLst/>
          </a:prstGeom>
        </p:spPr>
        <p:txBody>
          <a:bodyPr wrap="square">
            <a:spAutoFit/>
          </a:bodyPr>
          <a:lstStyle/>
          <a:p>
            <a:pPr lvl="0" algn="l"/>
            <a:r>
              <a:rPr lang="en-CA" sz="1000" dirty="0" smtClean="0">
                <a:solidFill>
                  <a:schemeClr val="bg1"/>
                </a:solidFill>
              </a:rPr>
              <a:t>Vendor Landscape: Lead Management Automation</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11.png"/><Relationship Id="rId4" Type="http://schemas.openxmlformats.org/officeDocument/2006/relationships/hyperlink" Target="http://www.infotech.com/research/ss/it-vendor-landscape-lead-management-automation?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4.gif"/><Relationship Id="rId2" Type="http://schemas.openxmlformats.org/officeDocument/2006/relationships/tags" Target="../tags/tag2.xml"/><Relationship Id="rId16" Type="http://schemas.openxmlformats.org/officeDocument/2006/relationships/hyperlink" Target="http://www.infotech.com/research/ss/it-vendor-landscape-lead-management-automation?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5.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4.gif"/><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it-vendor-landscape-lead-management-automation?utm_source=SS_Sample&amp;utm_medium=Collateral&amp;utm_campaign=Collater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hyperlink" Target="http://www.infotech.com/research/ss/it-vendor-landscape-lead-management-automation?utm_source=SS_Sample&amp;utm_medium=Collateral&amp;utm_campaign=Collatera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hyperlink" Target="http://www.infotech.com/research/it-lead-management-automation-lma-vendor-shortlist-tool" TargetMode="Externa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7.emf"/><Relationship Id="rId17" Type="http://schemas.openxmlformats.org/officeDocument/2006/relationships/image" Target="../media/image4.gif"/><Relationship Id="rId2" Type="http://schemas.openxmlformats.org/officeDocument/2006/relationships/tags" Target="../tags/tag33.xml"/><Relationship Id="rId16" Type="http://schemas.openxmlformats.org/officeDocument/2006/relationships/hyperlink" Target="http://www.infotech.com/research/ss/it-vendor-landscape-lead-management-automation?utm_source=SS_Sample&amp;utm_medium=Collateral&amp;utm_campaign=Collateral" TargetMode="External"/><Relationship Id="rId1" Type="http://schemas.openxmlformats.org/officeDocument/2006/relationships/vmlDrawing" Target="../drawings/vmlDrawing4.vml"/><Relationship Id="rId6" Type="http://schemas.openxmlformats.org/officeDocument/2006/relationships/tags" Target="../tags/tag37.xml"/><Relationship Id="rId11" Type="http://schemas.openxmlformats.org/officeDocument/2006/relationships/oleObject" Target="../embeddings/oleObject4.bin"/><Relationship Id="rId5" Type="http://schemas.openxmlformats.org/officeDocument/2006/relationships/tags" Target="../tags/tag36.xml"/><Relationship Id="rId15" Type="http://schemas.openxmlformats.org/officeDocument/2006/relationships/image" Target="../media/image9.jpeg"/><Relationship Id="rId10" Type="http://schemas.openxmlformats.org/officeDocument/2006/relationships/notesSlide" Target="../notesSlides/notesSlide8.xml"/><Relationship Id="rId4" Type="http://schemas.openxmlformats.org/officeDocument/2006/relationships/tags" Target="../tags/tag35.xml"/><Relationship Id="rId9" Type="http://schemas.openxmlformats.org/officeDocument/2006/relationships/slideLayout" Target="../slideLayouts/slideLayout4.xml"/><Relationship Id="rId1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1.xml"/><Relationship Id="rId7" Type="http://schemas.openxmlformats.org/officeDocument/2006/relationships/oleObject" Target="../embeddings/oleObject5.bin"/><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notesSlide" Target="../notesSlides/notesSlide9.xml"/><Relationship Id="rId5" Type="http://schemas.openxmlformats.org/officeDocument/2006/relationships/slideLayout" Target="../slideLayouts/slideLayout7.xml"/><Relationship Id="rId10" Type="http://schemas.openxmlformats.org/officeDocument/2006/relationships/image" Target="../media/image4.gif"/><Relationship Id="rId4" Type="http://schemas.openxmlformats.org/officeDocument/2006/relationships/tags" Target="../tags/tag42.xml"/><Relationship Id="rId9" Type="http://schemas.openxmlformats.org/officeDocument/2006/relationships/hyperlink" Target="http://www.infotech.com/research/ss/it-vendor-landscape-lead-management-automation?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Lead Management Automation</a:t>
            </a:r>
            <a:endParaRPr lang="en-US" dirty="0" smtClean="0"/>
          </a:p>
        </p:txBody>
      </p:sp>
      <p:sp>
        <p:nvSpPr>
          <p:cNvPr id="8" name="Text Placeholder 7"/>
          <p:cNvSpPr>
            <a:spLocks noGrp="1"/>
          </p:cNvSpPr>
          <p:nvPr>
            <p:ph type="body" sz="quarter" idx="16"/>
          </p:nvPr>
        </p:nvSpPr>
        <p:spPr>
          <a:xfrm>
            <a:off x="774700" y="3926840"/>
            <a:ext cx="7467600" cy="508000"/>
          </a:xfrm>
        </p:spPr>
        <p:txBody>
          <a:bodyPr/>
          <a:lstStyle/>
          <a:p>
            <a:r>
              <a:rPr lang="en-CA" dirty="0" smtClean="0"/>
              <a:t>Facilitate closed-loop sales and marketing by selecting the right LMA platform.</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4297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pPr>
              <a:spcBef>
                <a:spcPct val="30000"/>
              </a:spcBef>
              <a:buClrTx/>
              <a:buSzTx/>
              <a:defRPr/>
            </a:pPr>
            <a:r>
              <a:rPr lang="en-CA" dirty="0" smtClean="0"/>
              <a:t>Most organizations understand the need for closed-loop sales and marketing, but fulfilling this can be IT resource intensive. Use lead management automation (LMA) to successfully nurture promising leads and convert to them sales with minimal ongoing IT involvement.</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3064416"/>
            <a:ext cx="4159251" cy="2376264"/>
          </a:xfrm>
        </p:spPr>
        <p:txBody>
          <a:bodyPr/>
          <a:lstStyle/>
          <a:p>
            <a:pPr>
              <a:lnSpc>
                <a:spcPct val="100000"/>
              </a:lnSpc>
            </a:pPr>
            <a:r>
              <a:rPr lang="en-CA" sz="1400" dirty="0" smtClean="0"/>
              <a:t>Enterprises seeking to select a solution for lead </a:t>
            </a:r>
            <a:r>
              <a:rPr lang="en-CA" sz="1400" dirty="0"/>
              <a:t>m</a:t>
            </a:r>
            <a:r>
              <a:rPr lang="en-CA" sz="1400" dirty="0" smtClean="0"/>
              <a:t>anagement </a:t>
            </a:r>
            <a:r>
              <a:rPr lang="en-CA" sz="1400" dirty="0"/>
              <a:t>a</a:t>
            </a:r>
            <a:r>
              <a:rPr lang="en-CA" sz="1400" dirty="0" smtClean="0"/>
              <a:t>utomation (LMA).</a:t>
            </a:r>
          </a:p>
          <a:p>
            <a:pPr>
              <a:lnSpc>
                <a:spcPct val="100000"/>
              </a:lnSpc>
            </a:pPr>
            <a:endParaRPr lang="en-CA" sz="1400" dirty="0" smtClean="0"/>
          </a:p>
          <a:p>
            <a:pPr>
              <a:lnSpc>
                <a:spcPct val="100000"/>
              </a:lnSpc>
            </a:pPr>
            <a:r>
              <a:rPr lang="en-CA" sz="1400" dirty="0" smtClean="0"/>
              <a:t>CIOs seeking to technology enable the lead management process with minimal, repeat IT involvement.</a:t>
            </a:r>
          </a:p>
          <a:p>
            <a:pPr>
              <a:lnSpc>
                <a:spcPct val="100000"/>
              </a:lnSpc>
            </a:pPr>
            <a:endParaRPr lang="en-CA" sz="1400" dirty="0" smtClean="0">
              <a:solidFill>
                <a:srgbClr val="FF0000"/>
              </a:solidFill>
            </a:endParaRPr>
          </a:p>
          <a:p>
            <a:pPr>
              <a:lnSpc>
                <a:spcPct val="100000"/>
              </a:lnSpc>
            </a:pPr>
            <a:r>
              <a:rPr lang="en-CA" sz="1400" dirty="0" smtClean="0"/>
              <a:t>Their LMA use case may include:</a:t>
            </a:r>
          </a:p>
          <a:p>
            <a:pPr lvl="1">
              <a:lnSpc>
                <a:spcPct val="100000"/>
              </a:lnSpc>
            </a:pPr>
            <a:r>
              <a:rPr lang="en-CA" sz="1400" dirty="0" smtClean="0"/>
              <a:t>Enterprise size</a:t>
            </a:r>
          </a:p>
          <a:p>
            <a:pPr lvl="1">
              <a:lnSpc>
                <a:spcPct val="100000"/>
              </a:lnSpc>
            </a:pPr>
            <a:r>
              <a:rPr lang="en-CA" sz="1400" dirty="0" smtClean="0"/>
              <a:t>Industry vertical</a:t>
            </a:r>
          </a:p>
          <a:p>
            <a:pPr lvl="1">
              <a:lnSpc>
                <a:spcPct val="100000"/>
              </a:lnSpc>
            </a:pPr>
            <a:r>
              <a:rPr lang="en-CA" sz="1400" dirty="0" smtClean="0"/>
              <a:t>Location-based marketing</a:t>
            </a:r>
          </a:p>
          <a:p>
            <a:pPr lvl="1">
              <a:lnSpc>
                <a:spcPct val="100000"/>
              </a:lnSpc>
            </a:pPr>
            <a:r>
              <a:rPr lang="en-CA" sz="1400" dirty="0" smtClean="0"/>
              <a:t>Value chain (B2B, B2C)</a:t>
            </a:r>
          </a:p>
        </p:txBody>
      </p:sp>
      <p:sp>
        <p:nvSpPr>
          <p:cNvPr id="20" name="Text Placeholder 19"/>
          <p:cNvSpPr>
            <a:spLocks noGrp="1"/>
          </p:cNvSpPr>
          <p:nvPr>
            <p:ph type="body" sz="quarter" idx="21"/>
          </p:nvPr>
        </p:nvSpPr>
        <p:spPr>
          <a:xfrm>
            <a:off x="320675" y="2561813"/>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561813"/>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3064416"/>
            <a:ext cx="4159250" cy="2376264"/>
          </a:xfrm>
        </p:spPr>
        <p:txBody>
          <a:bodyPr/>
          <a:lstStyle/>
          <a:p>
            <a:pPr>
              <a:lnSpc>
                <a:spcPct val="100000"/>
              </a:lnSpc>
            </a:pPr>
            <a:r>
              <a:rPr lang="en-CA" sz="1400" dirty="0" smtClean="0"/>
              <a:t>Understand what’s new in the lead </a:t>
            </a:r>
            <a:r>
              <a:rPr lang="en-CA" sz="1400" dirty="0"/>
              <a:t>m</a:t>
            </a:r>
            <a:r>
              <a:rPr lang="en-CA" sz="1400" dirty="0" smtClean="0"/>
              <a:t>anagement </a:t>
            </a:r>
            <a:r>
              <a:rPr lang="en-CA" sz="1400" dirty="0"/>
              <a:t>a</a:t>
            </a:r>
            <a:r>
              <a:rPr lang="en-CA" sz="1400" dirty="0" smtClean="0"/>
              <a:t>utomation market.</a:t>
            </a:r>
          </a:p>
          <a:p>
            <a:pPr>
              <a:lnSpc>
                <a:spcPct val="100000"/>
              </a:lnSpc>
            </a:pPr>
            <a:endParaRPr lang="en-CA" sz="1400" dirty="0" smtClean="0"/>
          </a:p>
          <a:p>
            <a:pPr>
              <a:lnSpc>
                <a:spcPct val="100000"/>
              </a:lnSpc>
            </a:pPr>
            <a:r>
              <a:rPr lang="en-CA" sz="1400" dirty="0" smtClean="0"/>
              <a:t>Evaluate LMA vendors and products for your enterprise needs.</a:t>
            </a:r>
          </a:p>
          <a:p>
            <a:pPr>
              <a:lnSpc>
                <a:spcPct val="100000"/>
              </a:lnSpc>
            </a:pPr>
            <a:endParaRPr lang="en-CA" sz="1400" dirty="0" smtClean="0"/>
          </a:p>
          <a:p>
            <a:pPr>
              <a:lnSpc>
                <a:spcPct val="100000"/>
              </a:lnSpc>
            </a:pPr>
            <a:r>
              <a:rPr lang="en-CA" sz="1400" dirty="0" smtClean="0"/>
              <a:t>Determine which products are most appropriate for particular use cases and scenarios.</a:t>
            </a:r>
          </a:p>
        </p:txBody>
      </p:sp>
      <p:cxnSp>
        <p:nvCxnSpPr>
          <p:cNvPr id="8" name="Straight Connector 7"/>
          <p:cNvCxnSpPr/>
          <p:nvPr/>
        </p:nvCxnSpPr>
        <p:spPr>
          <a:xfrm rot="5400000">
            <a:off x="3270265" y="4115389"/>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348" name="think-cell Slide" r:id="rId13" imgW="360" imgH="360" progId="TCLayout.ActiveDocument.1">
                  <p:embed/>
                </p:oleObj>
              </mc:Choice>
              <mc:Fallback>
                <p:oleObj name="think-cell Slide" r:id="rId13" imgW="360" imgH="360" progId="TCLayout.ActiveDocument.1">
                  <p:embed/>
                  <p:pic>
                    <p:nvPicPr>
                      <p:cNvPr id="0"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Market Overview</a:t>
            </a:r>
            <a:endParaRPr lang="en-US" dirty="0"/>
          </a:p>
        </p:txBody>
      </p:sp>
      <p:grpSp>
        <p:nvGrpSpPr>
          <p:cNvPr id="9" name="Group 135"/>
          <p:cNvGrpSpPr/>
          <p:nvPr>
            <p:custDataLst>
              <p:tags r:id="rId4"/>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Content management, lead generation and scoring, as well as multi-channel support have become a Table Stakes capability and should no longer be used to differentiate solutions. Instead focus on social, mobile, event management, and CRM integration capabilities to best future-proof your investment.</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sp>
        <p:nvSpPr>
          <p:cNvPr id="13" name="Rounded Rectangle 12"/>
          <p:cNvSpPr/>
          <p:nvPr>
            <p:custDataLst>
              <p:tags r:id="rId5"/>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14" name="Rounded Rectangle 13"/>
          <p:cNvSpPr/>
          <p:nvPr>
            <p:custDataLst>
              <p:tags r:id="rId6"/>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15" name="Rectangle 14"/>
          <p:cNvSpPr/>
          <p:nvPr>
            <p:custDataLst>
              <p:tags r:id="rId7"/>
            </p:custDataLst>
          </p:nvPr>
        </p:nvSpPr>
        <p:spPr>
          <a:xfrm>
            <a:off x="320675" y="1717114"/>
            <a:ext cx="4159250" cy="3662541"/>
          </a:xfrm>
          <a:prstGeom prst="rect">
            <a:avLst/>
          </a:prstGeom>
        </p:spPr>
        <p:txBody>
          <a:bodyPr wrap="square">
            <a:spAutoFit/>
          </a:bodyPr>
          <a:lstStyle/>
          <a:p>
            <a:pPr marL="169863" indent="-169863" algn="l">
              <a:buFont typeface="Arial" pitchFamily="34" charset="0"/>
              <a:buChar char="•"/>
            </a:pPr>
            <a:r>
              <a:rPr lang="en-US" sz="1200" dirty="0" smtClean="0"/>
              <a:t>CRM suites did not do a good job of looping sales and marketing. Instead, it integrated them in a linear fashion. Marketing professionals knew that converting leads to </a:t>
            </a:r>
            <a:r>
              <a:rPr lang="en-US" sz="1200" i="1" dirty="0" smtClean="0"/>
              <a:t>qualified </a:t>
            </a:r>
            <a:r>
              <a:rPr lang="en-US" sz="1200" dirty="0" smtClean="0"/>
              <a:t>prospects is a looping process and LMA grew to address these sales and marketing needs. </a:t>
            </a:r>
          </a:p>
          <a:p>
            <a:pPr marL="169863" indent="-169863" algn="l">
              <a:buFont typeface="Arial" pitchFamily="34" charset="0"/>
              <a:buChar char="•"/>
            </a:pPr>
            <a:endParaRPr lang="en-US" sz="800" dirty="0" smtClean="0"/>
          </a:p>
          <a:p>
            <a:pPr marL="169863" indent="-169863" algn="l">
              <a:buFont typeface="Arial" pitchFamily="34" charset="0"/>
              <a:buChar char="•"/>
            </a:pPr>
            <a:r>
              <a:rPr lang="en-US" sz="1200" dirty="0" smtClean="0"/>
              <a:t>Organizations who opt for lead management solutions have typically been those B2B organizations with strong lead generation, scoring and nurturing needs, long acquisition cycles, and where emails are predominately used as marketing channels. </a:t>
            </a:r>
          </a:p>
          <a:p>
            <a:pPr marL="169863" indent="-169863" algn="l">
              <a:buFont typeface="Arial" pitchFamily="34" charset="0"/>
              <a:buChar char="•"/>
            </a:pPr>
            <a:endParaRPr lang="en-US" sz="800" dirty="0" smtClean="0"/>
          </a:p>
          <a:p>
            <a:pPr marL="169863" indent="-169863" algn="l">
              <a:buFont typeface="Arial" pitchFamily="34" charset="0"/>
              <a:buChar char="•"/>
            </a:pPr>
            <a:r>
              <a:rPr lang="en-US" sz="1200" dirty="0" smtClean="0"/>
              <a:t>Integration with CRM is still required and as important as ever - most LMA vendors connect with various CRM suites out of the box.</a:t>
            </a:r>
          </a:p>
          <a:p>
            <a:pPr marL="169863" indent="-169863" algn="l">
              <a:buFont typeface="Arial" pitchFamily="34" charset="0"/>
              <a:buChar char="•"/>
            </a:pPr>
            <a:endParaRPr lang="en-US" sz="1200" dirty="0" smtClean="0"/>
          </a:p>
          <a:p>
            <a:pPr marL="169863" indent="-169863" algn="l">
              <a:buFont typeface="Arial" pitchFamily="34" charset="0"/>
              <a:buChar char="•"/>
            </a:pPr>
            <a:r>
              <a:rPr lang="en-CA" sz="1200" dirty="0" smtClean="0"/>
              <a:t>Since Info-Tech’s last market evaluation in early 2012, Info-Tech has observed vendors even out the field, leading to much </a:t>
            </a:r>
            <a:r>
              <a:rPr lang="en-CA" sz="1200" b="1" dirty="0" smtClean="0"/>
              <a:t>less variability in the 2013 market both on the product and vendor side. </a:t>
            </a:r>
            <a:endParaRPr lang="en-US" sz="1200" dirty="0" smtClean="0"/>
          </a:p>
        </p:txBody>
      </p:sp>
      <p:sp>
        <p:nvSpPr>
          <p:cNvPr id="18" name="Rectangle 17"/>
          <p:cNvSpPr/>
          <p:nvPr>
            <p:custDataLst>
              <p:tags r:id="rId8"/>
            </p:custDataLst>
          </p:nvPr>
        </p:nvSpPr>
        <p:spPr>
          <a:xfrm>
            <a:off x="4664075" y="1716086"/>
            <a:ext cx="4159250" cy="3600986"/>
          </a:xfrm>
          <a:prstGeom prst="rect">
            <a:avLst/>
          </a:prstGeom>
        </p:spPr>
        <p:txBody>
          <a:bodyPr wrap="square">
            <a:spAutoFit/>
          </a:bodyPr>
          <a:lstStyle/>
          <a:p>
            <a:pPr marL="185738" indent="-185738" algn="l">
              <a:buFont typeface="Arial" pitchFamily="34" charset="0"/>
              <a:buChar char="•"/>
            </a:pPr>
            <a:r>
              <a:rPr lang="en-CA" sz="1200" dirty="0" smtClean="0"/>
              <a:t>In this mature market today, vendors are playing catch-up with HTML5 mobile technologies, social integration, and event management features. They</a:t>
            </a:r>
            <a:r>
              <a:rPr lang="en-US" sz="1200" dirty="0" smtClean="0"/>
              <a:t> are rapidly moving to acquire or include social tools for tracking, engaging, and monitoring leads. Online and offline event management integration is increasingly becoming a table-stake LMA feature. Demand for mobile access of lead management has risen and has been addressed by many vendors to accommodate business users who are perpetually on the go. </a:t>
            </a:r>
          </a:p>
          <a:p>
            <a:pPr marL="185738" indent="-185738" algn="l">
              <a:buFont typeface="Arial" pitchFamily="34" charset="0"/>
              <a:buChar char="•"/>
            </a:pPr>
            <a:endParaRPr lang="en-US" sz="1200" dirty="0" smtClean="0"/>
          </a:p>
          <a:p>
            <a:pPr marL="185738" indent="-185738" algn="l">
              <a:buFont typeface="Arial" pitchFamily="34" charset="0"/>
              <a:buChar char="•"/>
            </a:pPr>
            <a:r>
              <a:rPr lang="en-US" sz="1200" dirty="0" smtClean="0"/>
              <a:t>This market evaluation has demonstrated a </a:t>
            </a:r>
            <a:r>
              <a:rPr lang="en-US" sz="1200" b="1" dirty="0" smtClean="0"/>
              <a:t>significant convergence of lead management with email marketing and enterprise </a:t>
            </a:r>
            <a:r>
              <a:rPr lang="en-US" sz="1200" b="1" dirty="0"/>
              <a:t>m</a:t>
            </a:r>
            <a:r>
              <a:rPr lang="en-US" sz="1200" b="1" dirty="0" smtClean="0"/>
              <a:t>arketing </a:t>
            </a:r>
            <a:r>
              <a:rPr lang="en-US" sz="1200" b="1" dirty="0"/>
              <a:t>m</a:t>
            </a:r>
            <a:r>
              <a:rPr lang="en-US" sz="1200" b="1" dirty="0" smtClean="0"/>
              <a:t>anagement (EMM) markets.</a:t>
            </a:r>
            <a:r>
              <a:rPr lang="en-US" sz="1200" dirty="0" smtClean="0"/>
              <a:t> The maturity of the markets and the degree of market convergence suggests that Info-Tech may not be refreshing one or more of the Marketing Vendor Landscapes going forward and instead may combine some feature sets.</a:t>
            </a:r>
          </a:p>
        </p:txBody>
      </p:sp>
      <p:sp>
        <p:nvSpPr>
          <p:cNvPr id="19" name="Rounded Rectangle 18"/>
          <p:cNvSpPr/>
          <p:nvPr>
            <p:custDataLst>
              <p:tags r:id="rId9"/>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How it got here</a:t>
            </a:r>
            <a:endParaRPr lang="en-CA" b="1" i="1" dirty="0">
              <a:solidFill>
                <a:schemeClr val="tx1"/>
              </a:solidFill>
            </a:endParaRPr>
          </a:p>
        </p:txBody>
      </p:sp>
      <p:sp>
        <p:nvSpPr>
          <p:cNvPr id="20" name="Rounded Rectangle 19"/>
          <p:cNvSpPr/>
          <p:nvPr>
            <p:custDataLst>
              <p:tags r:id="rId10"/>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Where it’s going</a:t>
            </a:r>
            <a:endParaRPr lang="en-CA" b="1" i="1" dirty="0">
              <a:solidFill>
                <a:schemeClr val="tx1"/>
              </a:solidFill>
            </a:endParaRPr>
          </a:p>
        </p:txBody>
      </p:sp>
      <p:pic>
        <p:nvPicPr>
          <p:cNvPr id="16" name="Picture 15"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373" name="think-cell Slide" r:id="rId5" imgW="360" imgH="360" progId="TCLayout.ActiveDocument.1">
                  <p:embed/>
                </p:oleObj>
              </mc:Choice>
              <mc:Fallback>
                <p:oleObj name="think-cell Slide" r:id="rId5" imgW="360" imgH="360" progId="TCLayout.ActiveDocument.1">
                  <p:embed/>
                  <p:pic>
                    <p:nvPicPr>
                      <p:cNvPr id="0" name="Picture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LMA Vendor selection / knock-out criteria: market share, mind share, and platform coverage</a:t>
            </a:r>
            <a:endParaRPr lang="en-US" dirty="0"/>
          </a:p>
        </p:txBody>
      </p:sp>
      <p:grpSp>
        <p:nvGrpSpPr>
          <p:cNvPr id="15" name="Group 33"/>
          <p:cNvGrpSpPr/>
          <p:nvPr/>
        </p:nvGrpSpPr>
        <p:grpSpPr>
          <a:xfrm>
            <a:off x="320675" y="2468879"/>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Act-On.</a:t>
              </a:r>
              <a:r>
                <a:rPr lang="en-US" sz="1200" dirty="0" smtClean="0">
                  <a:solidFill>
                    <a:schemeClr val="tx1"/>
                  </a:solidFill>
                </a:rPr>
                <a:t> A vendor with excellent integration with web conferencing technology and an innovative approach to pricing.</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Eloqua.</a:t>
              </a:r>
              <a:r>
                <a:rPr lang="en-US" sz="1200" dirty="0" smtClean="0">
                  <a:solidFill>
                    <a:schemeClr val="tx1"/>
                  </a:solidFill>
                </a:rPr>
                <a:t> Market leader for usability and mobile features, recently acquired by Oracle. </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Marketo. </a:t>
              </a:r>
              <a:r>
                <a:rPr lang="en-US" sz="1200" dirty="0" smtClean="0">
                  <a:solidFill>
                    <a:schemeClr val="tx1"/>
                  </a:solidFill>
                </a:rPr>
                <a:t>A vendor with good global support and an excellent user and expert community.</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Pardot. </a:t>
              </a:r>
              <a:r>
                <a:rPr lang="en-US" sz="1200" dirty="0" smtClean="0">
                  <a:solidFill>
                    <a:schemeClr val="tx1"/>
                  </a:solidFill>
                </a:rPr>
                <a:t>A vendor with many native CRM integrations and strong lead segmentation functionality and reporting.</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Right On Interactive (ROI).</a:t>
              </a:r>
              <a:r>
                <a:rPr lang="en-US" sz="1200" dirty="0" smtClean="0">
                  <a:solidFill>
                    <a:schemeClr val="tx1"/>
                  </a:solidFill>
                </a:rPr>
                <a:t> A vendor with high usability that offers a deep analysis of lead segments.</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Sales Engine International. </a:t>
              </a:r>
              <a:r>
                <a:rPr lang="en-US" sz="1200" dirty="0" smtClean="0">
                  <a:solidFill>
                    <a:schemeClr val="tx1"/>
                  </a:solidFill>
                </a:rPr>
                <a:t>Formerly known as Manticore Technologies, this vendor is focused on adding important features to the solution.</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Silverpop. </a:t>
              </a:r>
              <a:r>
                <a:rPr lang="en-US" sz="1200" dirty="0" smtClean="0">
                  <a:solidFill>
                    <a:schemeClr val="tx1"/>
                  </a:solidFill>
                </a:rPr>
                <a:t>A vendor that exhibits an excellent grasp of dynamic content and social marketing strategies.</a:t>
              </a:r>
            </a:p>
            <a:p>
              <a:pPr marL="233363" indent="-233363" algn="l">
                <a:lnSpc>
                  <a:spcPct val="150000"/>
                </a:lnSpc>
                <a:spcBef>
                  <a:spcPts val="1200"/>
                </a:spcBef>
                <a:spcAft>
                  <a:spcPts val="0"/>
                </a:spcAft>
                <a:buFont typeface="Arial" pitchFamily="34" charset="0"/>
                <a:buChar char="•"/>
              </a:pPr>
              <a:r>
                <a:rPr lang="en-US" sz="1200" b="1" dirty="0" smtClean="0">
                  <a:solidFill>
                    <a:schemeClr val="tx1"/>
                  </a:solidFill>
                </a:rPr>
                <a:t>Sitecore.</a:t>
              </a:r>
              <a:r>
                <a:rPr lang="en-US" sz="1200" dirty="0" smtClean="0">
                  <a:solidFill>
                    <a:schemeClr val="tx1"/>
                  </a:solidFill>
                </a:rPr>
                <a:t> The strongest vendor for marketing strategy through web content marketing and web lead management.</a:t>
              </a: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smtClean="0"/>
              <a:t>Every vendor is on par with lead generation, scoring, and nurturing capabilities; however, social and mobile are key factors in the success of modern marketing. Some vendors demonstrate a knack for clever social and mobile marketing, while others are struggling to keep up with the market standard.</a:t>
            </a:r>
          </a:p>
          <a:p>
            <a:pPr marL="182563" indent="-182563">
              <a:spcBef>
                <a:spcPts val="600"/>
              </a:spcBef>
            </a:pPr>
            <a:r>
              <a:rPr lang="en-US" dirty="0" smtClean="0"/>
              <a:t>For this Vendor Landscape, Info-Tech focused on those vendors that offer broad capabilities across multiple platforms and that have a strong market presence and/or reputational presence among mid- and large-sized 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396" name="think-cell Slide" r:id="rId25" imgW="360" imgH="360" progId="TCLayout.ActiveDocument.1">
                  <p:embed/>
                </p:oleObj>
              </mc:Choice>
              <mc:Fallback>
                <p:oleObj name="think-cell Slide" r:id="rId25" imgW="360" imgH="360" progId="TCLayout.ActiveDocument.1">
                  <p:embed/>
                  <p:pic>
                    <p:nvPicPr>
                      <p:cNvPr id="0" name="Picture 28"/>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LMA criteria &amp; weighting factors</a:t>
            </a:r>
            <a:endParaRPr lang="en-US" dirty="0"/>
          </a:p>
        </p:txBody>
      </p:sp>
      <p:graphicFrame>
        <p:nvGraphicFramePr>
          <p:cNvPr id="43" name="Chart 42"/>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231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231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75237"/>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7523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69397"/>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custDataLst>
              <p:tags r:id="rId10"/>
            </p:custDataLst>
          </p:nvPr>
        </p:nvSpPr>
        <p:spPr bwMode="auto">
          <a:xfrm flipH="1">
            <a:off x="320040" y="406939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7815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7815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06357"/>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three year TCO of the solution is economical.</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0635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0927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delivery method of the solution aligns with what is expected within the space.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0927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343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solution’s dashboard is intuitive and easy to use, especially on mobile devices.</a:t>
            </a:r>
          </a:p>
        </p:txBody>
      </p:sp>
      <p:sp>
        <p:nvSpPr>
          <p:cNvPr id="78" name="Rectangle 77"/>
          <p:cNvSpPr>
            <a:spLocks noChangeArrowheads="1"/>
          </p:cNvSpPr>
          <p:nvPr>
            <p:custDataLst>
              <p:tags r:id="rId18"/>
            </p:custDataLst>
          </p:nvPr>
        </p:nvSpPr>
        <p:spPr bwMode="auto">
          <a:xfrm flipH="1">
            <a:off x="320040" y="210343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599882"/>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051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88720"/>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57282"/>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9" descr="sample_linkbar-itrgNEW.gif">
            <a:hlinkClick r:id="rId30"/>
          </p:cNvPr>
          <p:cNvPicPr>
            <a:picLocks noChangeAspect="1"/>
          </p:cNvPicPr>
          <p:nvPr/>
        </p:nvPicPr>
        <p:blipFill>
          <a:blip r:embed="rId3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4158654"/>
              </p:ext>
            </p:extLst>
          </p:nvPr>
        </p:nvGraphicFramePr>
        <p:xfrm>
          <a:off x="325179" y="1292456"/>
          <a:ext cx="8462561" cy="4268216"/>
        </p:xfrm>
        <a:graphic>
          <a:graphicData uri="http://schemas.openxmlformats.org/drawingml/2006/table">
            <a:tbl>
              <a:tblPr firstRow="1" bandRow="1">
                <a:tableStyleId>{5C22544A-7EE6-4342-B048-85BDC9FD1C3A}</a:tableStyleId>
              </a:tblPr>
              <a:tblGrid>
                <a:gridCol w="1421456"/>
                <a:gridCol w="1058467"/>
                <a:gridCol w="5982638"/>
              </a:tblGrid>
              <a:tr h="305816">
                <a:tc>
                  <a:txBody>
                    <a:bodyPr/>
                    <a:lstStyle/>
                    <a:p>
                      <a:pPr algn="ctr"/>
                      <a:r>
                        <a:rPr lang="en-US" sz="1200" dirty="0" smtClean="0"/>
                        <a:t>Feature</a:t>
                      </a:r>
                      <a:endParaRPr lang="en-US" sz="1200" b="1" dirty="0"/>
                    </a:p>
                  </a:txBody>
                  <a:tcPr anchor="ctr"/>
                </a:tc>
                <a:tc>
                  <a:txBody>
                    <a:bodyPr/>
                    <a:lstStyle/>
                    <a:p>
                      <a:pPr algn="ctr"/>
                      <a:r>
                        <a:rPr lang="en-US" sz="1200" dirty="0" smtClean="0"/>
                        <a:t>Basic/Adv.</a:t>
                      </a:r>
                      <a:endParaRPr lang="en-US" sz="1200" dirty="0"/>
                    </a:p>
                  </a:txBody>
                  <a:tcPr anchor="ctr"/>
                </a:tc>
                <a:tc>
                  <a:txBody>
                    <a:bodyPr/>
                    <a:lstStyle/>
                    <a:p>
                      <a:pPr algn="ctr"/>
                      <a:r>
                        <a:rPr lang="en-US" sz="1200" dirty="0" smtClean="0"/>
                        <a:t>What we looked for:</a:t>
                      </a:r>
                      <a:endParaRPr lang="en-US" sz="1200" dirty="0"/>
                    </a:p>
                  </a:txBody>
                  <a:tcPr anchor="ctr"/>
                </a:tc>
              </a:tr>
              <a:tr h="396240">
                <a:tc rowSpan="2">
                  <a:txBody>
                    <a:bodyPr/>
                    <a:lstStyle/>
                    <a:p>
                      <a:pPr algn="ctr"/>
                      <a:r>
                        <a:rPr lang="en-US" sz="1000" b="1" dirty="0" smtClean="0">
                          <a:solidFill>
                            <a:schemeClr val="dk1"/>
                          </a:solidFill>
                        </a:rPr>
                        <a:t>CRM Integration</a:t>
                      </a:r>
                      <a:endParaRPr lang="en-US" sz="1000" b="1" dirty="0">
                        <a:solidFill>
                          <a:srgbClr val="FF0000"/>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r>
                        <a:rPr lang="en-CA" sz="1000" dirty="0" smtClean="0"/>
                        <a:t>Availability of generic connectors and native integrations with popular CRM systems. Full lead profile can be seen natively within the CRM by the sales rep. </a:t>
                      </a:r>
                      <a:endParaRPr lang="en-US" sz="1000" dirty="0"/>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 large variety of out-of-the-box native CRM connectors available. Integration of analytics between the two systems.</a:t>
                      </a:r>
                      <a:endParaRPr lang="en-US" sz="1000" dirty="0" smtClean="0"/>
                    </a:p>
                  </a:txBody>
                  <a:tcPr anchor="ctr"/>
                </a:tc>
              </a:tr>
              <a:tr h="396240">
                <a:tc rowSpan="2">
                  <a:txBody>
                    <a:bodyPr/>
                    <a:lstStyle/>
                    <a:p>
                      <a:pPr algn="ctr"/>
                      <a:r>
                        <a:rPr lang="en-US" sz="1000" b="1" kern="1200" baseline="0" dirty="0" smtClean="0">
                          <a:solidFill>
                            <a:schemeClr val="dk1"/>
                          </a:solidFill>
                          <a:latin typeface="+mn-lt"/>
                          <a:ea typeface="+mn-ea"/>
                          <a:cs typeface="+mn-cs"/>
                        </a:rPr>
                        <a:t>Event Integration</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t>Event-management module that is form-based and needs to be imported into the system.</a:t>
                      </a:r>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Productized out-of-the-box integration with web-conferencing</a:t>
                      </a:r>
                      <a:r>
                        <a:rPr lang="en-CA" sz="1000" baseline="0" dirty="0" smtClean="0"/>
                        <a:t> services (e.g. </a:t>
                      </a:r>
                      <a:r>
                        <a:rPr lang="en-CA" sz="1000" dirty="0" smtClean="0"/>
                        <a:t>WebEx, GTM, Adobe Connect).</a:t>
                      </a:r>
                      <a:r>
                        <a:rPr lang="en-CA" sz="1000" baseline="0" dirty="0" smtClean="0"/>
                        <a:t> Capabilities and tools to inc</a:t>
                      </a:r>
                      <a:r>
                        <a:rPr lang="en-CA" sz="1000" dirty="0" smtClean="0"/>
                        <a:t>rease customer engagement after</a:t>
                      </a:r>
                      <a:r>
                        <a:rPr lang="en-CA" sz="1000" baseline="0" dirty="0" smtClean="0"/>
                        <a:t> the event</a:t>
                      </a:r>
                      <a:r>
                        <a:rPr lang="en-CA" sz="1000" dirty="0" smtClean="0"/>
                        <a:t>, such</a:t>
                      </a:r>
                      <a:r>
                        <a:rPr lang="en-CA" sz="1000" baseline="0" dirty="0" smtClean="0"/>
                        <a:t> as polling.</a:t>
                      </a:r>
                      <a:endParaRPr lang="en-CA" sz="1000" dirty="0" smtClean="0"/>
                    </a:p>
                  </a:txBody>
                  <a:tcPr anchor="ctr"/>
                </a:tc>
              </a:tr>
              <a:tr h="3962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Mobile Features</a:t>
                      </a: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Tablet-based lead gathering at trade shows. Ability to see and use dashboards on a tablet</a:t>
                      </a:r>
                      <a:r>
                        <a:rPr lang="en-CA" sz="1000" baseline="0" dirty="0" smtClean="0"/>
                        <a:t> and smartphone via a separate application or through the web.</a:t>
                      </a:r>
                      <a:endParaRPr lang="en-US" sz="1000" dirty="0" smtClean="0"/>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Integration with device QR scanning capabilities for scanning business cards at events. Mobile campaign execution, (e.g. SMS</a:t>
                      </a:r>
                      <a:r>
                        <a:rPr lang="en-CA" sz="1000" baseline="0" dirty="0" smtClean="0"/>
                        <a:t> </a:t>
                      </a:r>
                      <a:r>
                        <a:rPr lang="en-CA" sz="1000" dirty="0" smtClean="0"/>
                        <a:t>campaigns and mobile-optimized campaigns through other channels).</a:t>
                      </a:r>
                      <a:endParaRPr lang="en-US" sz="1000" dirty="0" smtClean="0"/>
                    </a:p>
                  </a:txBody>
                  <a:tcPr anchor="ctr"/>
                </a:tc>
              </a:tr>
              <a:tr h="396240">
                <a:tc rowSpan="2">
                  <a:txBody>
                    <a:bodyPr/>
                    <a:lstStyle/>
                    <a:p>
                      <a:pPr algn="ctr"/>
                      <a:r>
                        <a:rPr lang="en-US" sz="1000" b="1" dirty="0" smtClean="0">
                          <a:solidFill>
                            <a:schemeClr val="tx1"/>
                          </a:solidFill>
                        </a:rPr>
                        <a:t>Campaign Creation &amp; Management</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The ability to create landing pages, forms, and event webinar launch pages. The ability to author emails, social content (Twitter, LinkedIn, and Facebook). Full drag-and-drop UI. </a:t>
                      </a:r>
                    </a:p>
                  </a:txBody>
                  <a:tcPr anchor="ctr"/>
                </a:tc>
              </a:tr>
              <a:tr h="396240">
                <a:tc vMerge="1">
                  <a:txBody>
                    <a:bodyPr/>
                    <a:lstStyle/>
                    <a:p>
                      <a:endParaRPr lang="en-US"/>
                    </a:p>
                  </a:txBody>
                  <a:tcPr>
                    <a:solidFill>
                      <a:schemeClr val="accent1">
                        <a:lumMod val="40000"/>
                        <a:lumOff val="60000"/>
                      </a:schemeClr>
                    </a:solidFill>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Workflow</a:t>
                      </a:r>
                      <a:r>
                        <a:rPr lang="en-CA" sz="1000" baseline="0" dirty="0" smtClean="0"/>
                        <a:t> design method.</a:t>
                      </a:r>
                      <a:r>
                        <a:rPr lang="en-CA" sz="1000" dirty="0" smtClean="0"/>
                        <a:t> Controlling interaction frequency for multichannel campaigns (for multiple products and multiple marketing managers).</a:t>
                      </a:r>
                      <a:endParaRPr lang="en-US" sz="1000" dirty="0" smtClean="0"/>
                    </a:p>
                  </a:txBody>
                  <a:tcPr anchor="ctr"/>
                </a:tc>
              </a:tr>
              <a:tr h="396240">
                <a:tc rowSpan="2">
                  <a:txBody>
                    <a:bodyPr/>
                    <a:lstStyle/>
                    <a:p>
                      <a:pPr algn="ctr"/>
                      <a:r>
                        <a:rPr lang="en-US" sz="1000" b="1" dirty="0" smtClean="0">
                          <a:solidFill>
                            <a:schemeClr val="tx1"/>
                          </a:solidFill>
                        </a:rPr>
                        <a:t>Preview and Spam Testing</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t>Email and form preview for multiple browsers. Whitelisting certifications.</a:t>
                      </a:r>
                      <a:endParaRPr lang="en-US" sz="1000" baseline="0" dirty="0" smtClean="0"/>
                    </a:p>
                  </a:txBody>
                  <a:tcPr anchor="ctr"/>
                </a:tc>
              </a:tr>
              <a:tr h="396240">
                <a:tc vMerge="1">
                  <a:txBody>
                    <a:bodyPr/>
                    <a:lstStyle/>
                    <a:p>
                      <a:endParaRPr lang="en-US"/>
                    </a:p>
                  </a:txBody>
                  <a:tcPr/>
                </a:tc>
                <a:tc>
                  <a:txBody>
                    <a:bodyPr/>
                    <a:lstStyle/>
                    <a:p>
                      <a:pPr algn="ctr"/>
                      <a:r>
                        <a:rPr lang="en-US" sz="1000" i="0" dirty="0" smtClean="0"/>
                        <a:t>Advanced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Assessment and recommendations for spam-tested messages, ideally including</a:t>
                      </a:r>
                      <a:r>
                        <a:rPr lang="en-CA" sz="1000" baseline="0" dirty="0" smtClean="0"/>
                        <a:t> </a:t>
                      </a:r>
                      <a:r>
                        <a:rPr lang="en-CA" sz="1000" dirty="0" smtClean="0"/>
                        <a:t>mobile</a:t>
                      </a:r>
                      <a:r>
                        <a:rPr lang="en-CA" sz="1000" baseline="0" dirty="0" smtClean="0"/>
                        <a:t> devices</a:t>
                      </a:r>
                      <a:r>
                        <a:rPr lang="en-CA" sz="1000" dirty="0" smtClean="0"/>
                        <a:t>. Spam reporting which includes key word analysis. A/B testing.</a:t>
                      </a:r>
                      <a:endParaRPr lang="en-US" sz="1000" dirty="0" smtClean="0"/>
                    </a:p>
                  </a:txBody>
                  <a:tcPr anchor="ctr"/>
                </a:tc>
              </a:tr>
            </a:tbl>
          </a:graphicData>
        </a:graphic>
      </p:graphicFrame>
      <p:sp>
        <p:nvSpPr>
          <p:cNvPr id="4" name="Title 23"/>
          <p:cNvSpPr>
            <a:spLocks noGrp="1"/>
          </p:cNvSpPr>
          <p:nvPr>
            <p:ph type="title"/>
          </p:nvPr>
        </p:nvSpPr>
        <p:spPr>
          <a:xfrm>
            <a:off x="243569" y="264585"/>
            <a:ext cx="8625780" cy="864096"/>
          </a:xfrm>
        </p:spPr>
        <p:txBody>
          <a:bodyPr/>
          <a:lstStyle/>
          <a:p>
            <a:r>
              <a:rPr lang="en-US" dirty="0" smtClean="0"/>
              <a:t>Info-Tech evaluated a range of features: basic points were awarded for table stakes, more for advanced functionality*</a:t>
            </a:r>
            <a:endParaRPr lang="en-US" dirty="0"/>
          </a:p>
        </p:txBody>
      </p:sp>
      <p:sp>
        <p:nvSpPr>
          <p:cNvPr id="5" name="Rectangle 4"/>
          <p:cNvSpPr/>
          <p:nvPr/>
        </p:nvSpPr>
        <p:spPr>
          <a:xfrm>
            <a:off x="320675" y="5989320"/>
            <a:ext cx="8467065" cy="500137"/>
          </a:xfrm>
          <a:prstGeom prst="rect">
            <a:avLst/>
          </a:prstGeom>
        </p:spPr>
        <p:txBody>
          <a:bodyPr wrap="square">
            <a:spAutoFit/>
          </a:bodyPr>
          <a:lstStyle/>
          <a:p>
            <a:pPr algn="l"/>
            <a:r>
              <a:rPr lang="en-US" sz="1600" dirty="0" smtClean="0"/>
              <a:t>*</a:t>
            </a:r>
            <a:r>
              <a:rPr lang="en-US" sz="1050" dirty="0" smtClean="0"/>
              <a:t>Info-Tech scored each vendor’s features on a granular scale. Vendors were given partial marks for basic and advanced features, summing up to 1.0 if all the advanced criteria were satisfied. </a:t>
            </a:r>
            <a:r>
              <a:rPr lang="en-US" sz="1050" dirty="0" smtClean="0">
                <a:solidFill>
                  <a:srgbClr val="333333"/>
                </a:solidFill>
              </a:rPr>
              <a:t>See </a:t>
            </a:r>
            <a:r>
              <a:rPr lang="en-US" sz="1050" dirty="0" smtClean="0">
                <a:solidFill>
                  <a:srgbClr val="333333"/>
                </a:solidFill>
                <a:hlinkClick r:id="" action="ppaction://noaction"/>
              </a:rPr>
              <a:t>Information Presentation: Scoring</a:t>
            </a:r>
            <a:r>
              <a:rPr lang="en-US" sz="1050" dirty="0" smtClean="0">
                <a:solidFill>
                  <a:srgbClr val="333333"/>
                </a:solidFill>
              </a:rPr>
              <a:t> in the Appendix</a:t>
            </a:r>
            <a:r>
              <a:rPr lang="en-US" sz="1050" dirty="0" smtClean="0"/>
              <a:t>.</a:t>
            </a:r>
            <a:endParaRPr lang="en-US" sz="1600" dirty="0" smtClean="0">
              <a:solidFill>
                <a:srgbClr val="333333"/>
              </a:solidFill>
            </a:endParaRPr>
          </a:p>
        </p:txBody>
      </p:sp>
      <p:pic>
        <p:nvPicPr>
          <p:cNvPr id="6" name="Picture 5"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23936347"/>
              </p:ext>
            </p:extLst>
          </p:nvPr>
        </p:nvGraphicFramePr>
        <p:xfrm>
          <a:off x="325179" y="1292456"/>
          <a:ext cx="8462561" cy="4268216"/>
        </p:xfrm>
        <a:graphic>
          <a:graphicData uri="http://schemas.openxmlformats.org/drawingml/2006/table">
            <a:tbl>
              <a:tblPr firstRow="1" bandRow="1">
                <a:tableStyleId>{5C22544A-7EE6-4342-B048-85BDC9FD1C3A}</a:tableStyleId>
              </a:tblPr>
              <a:tblGrid>
                <a:gridCol w="1421456"/>
                <a:gridCol w="1058467"/>
                <a:gridCol w="5982638"/>
              </a:tblGrid>
              <a:tr h="305816">
                <a:tc>
                  <a:txBody>
                    <a:bodyPr/>
                    <a:lstStyle/>
                    <a:p>
                      <a:pPr algn="ctr"/>
                      <a:r>
                        <a:rPr lang="en-US" sz="1200" dirty="0" smtClean="0"/>
                        <a:t>Feature</a:t>
                      </a:r>
                      <a:endParaRPr lang="en-US" sz="1200" b="1" dirty="0"/>
                    </a:p>
                  </a:txBody>
                  <a:tcPr anchor="ctr"/>
                </a:tc>
                <a:tc>
                  <a:txBody>
                    <a:bodyPr/>
                    <a:lstStyle/>
                    <a:p>
                      <a:pPr algn="ctr"/>
                      <a:r>
                        <a:rPr lang="en-US" sz="1200" dirty="0" smtClean="0"/>
                        <a:t>Basic/Adv.</a:t>
                      </a:r>
                      <a:endParaRPr lang="en-US" sz="1200" dirty="0"/>
                    </a:p>
                  </a:txBody>
                  <a:tcPr anchor="ctr"/>
                </a:tc>
                <a:tc>
                  <a:txBody>
                    <a:bodyPr/>
                    <a:lstStyle/>
                    <a:p>
                      <a:pPr algn="ctr"/>
                      <a:r>
                        <a:rPr lang="en-US" sz="1200" dirty="0" smtClean="0"/>
                        <a:t>What we looked for:</a:t>
                      </a:r>
                      <a:endParaRPr lang="en-US" sz="1200" dirty="0"/>
                    </a:p>
                  </a:txBody>
                  <a:tcPr anchor="ctr"/>
                </a:tc>
              </a:tr>
              <a:tr h="396240">
                <a:tc rowSpan="2">
                  <a:txBody>
                    <a:bodyPr/>
                    <a:lstStyle/>
                    <a:p>
                      <a:pPr algn="ctr"/>
                      <a:r>
                        <a:rPr lang="en-US" sz="1000" b="1" dirty="0" smtClean="0">
                          <a:solidFill>
                            <a:schemeClr val="tx1"/>
                          </a:solidFill>
                        </a:rPr>
                        <a:t>Social</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r>
                        <a:rPr lang="en-CA" sz="1000" dirty="0" smtClean="0"/>
                        <a:t>Publish to social, share to social (Facebook</a:t>
                      </a:r>
                      <a:r>
                        <a:rPr lang="en-CA" sz="1000" baseline="0" dirty="0" smtClean="0"/>
                        <a:t> Pages, </a:t>
                      </a:r>
                      <a:r>
                        <a:rPr lang="en-CA" sz="1000" dirty="0" smtClean="0"/>
                        <a:t>Twitter feed, and LinkedIn Groups). Social dashboards.</a:t>
                      </a:r>
                      <a:endParaRPr lang="en-US" sz="1000" dirty="0"/>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Ability to pull in customer profile data from social services (including location</a:t>
                      </a:r>
                      <a:r>
                        <a:rPr lang="en-CA" sz="1000" baseline="0" dirty="0" smtClean="0"/>
                        <a:t> lookup</a:t>
                      </a:r>
                      <a:r>
                        <a:rPr lang="en-CA" sz="1000" dirty="0" smtClean="0"/>
                        <a:t>). Social listening that helps with lead scoring. Automated responding to social posts to help with lead nurturing. </a:t>
                      </a:r>
                      <a:endParaRPr lang="en-US" sz="1000" dirty="0" smtClean="0"/>
                    </a:p>
                  </a:txBody>
                  <a:tcPr anchor="ctr"/>
                </a:tc>
              </a:tr>
              <a:tr h="396240">
                <a:tc rowSpan="2">
                  <a:txBody>
                    <a:bodyPr/>
                    <a:lstStyle/>
                    <a:p>
                      <a:pPr algn="ctr"/>
                      <a:r>
                        <a:rPr lang="en-US" sz="1000" b="1" kern="1200" baseline="0" dirty="0" smtClean="0">
                          <a:solidFill>
                            <a:schemeClr val="tx1"/>
                          </a:solidFill>
                          <a:latin typeface="+mn-lt"/>
                          <a:ea typeface="+mn-ea"/>
                          <a:cs typeface="+mn-cs"/>
                        </a:rPr>
                        <a:t>Lead Generation, Scoring, and Nurturing</a:t>
                      </a:r>
                      <a:endParaRPr lang="en-US" sz="1000" b="1" kern="1200" baseline="0" dirty="0">
                        <a:solidFill>
                          <a:schemeClr val="tx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t>Out-of-the-box methods for lead scoring.</a:t>
                      </a:r>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Adaptive</a:t>
                      </a:r>
                      <a:r>
                        <a:rPr lang="en-CA" sz="1000" baseline="0" dirty="0" smtClean="0"/>
                        <a:t> scores based on behavioral factors. Lead nurturing by continually updating and engaging with leads, by automating tasks or having these tasks are triggered by certain events/timelines.</a:t>
                      </a:r>
                      <a:endParaRPr lang="en-CA" sz="1000" dirty="0" smtClean="0"/>
                    </a:p>
                  </a:txBody>
                  <a:tcPr anchor="ctr"/>
                </a:tc>
              </a:tr>
              <a:tr h="3962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Multi-channel</a:t>
                      </a:r>
                      <a:r>
                        <a:rPr lang="en-US" sz="1000" b="1" baseline="0" dirty="0" smtClean="0">
                          <a:solidFill>
                            <a:schemeClr val="tx1"/>
                          </a:solidFill>
                        </a:rPr>
                        <a:t> Support</a:t>
                      </a:r>
                      <a:endParaRPr lang="en-US" sz="1000" b="1" dirty="0" smtClean="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Email, web forms/landing pages.</a:t>
                      </a:r>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Social</a:t>
                      </a:r>
                      <a:r>
                        <a:rPr lang="en-US" sz="1000" baseline="0" dirty="0" smtClean="0"/>
                        <a:t> and mobile campaigns, including SMS. Location-based marketing.</a:t>
                      </a:r>
                      <a:endParaRPr lang="en-US" sz="1000" dirty="0" smtClean="0"/>
                    </a:p>
                  </a:txBody>
                  <a:tcPr anchor="ctr"/>
                </a:tc>
              </a:tr>
              <a:tr h="396240">
                <a:tc rowSpan="2">
                  <a:txBody>
                    <a:bodyPr/>
                    <a:lstStyle/>
                    <a:p>
                      <a:pPr algn="ctr"/>
                      <a:r>
                        <a:rPr lang="en-US" sz="1000" b="1" dirty="0" smtClean="0">
                          <a:solidFill>
                            <a:schemeClr val="tx1"/>
                          </a:solidFill>
                        </a:rPr>
                        <a:t>Data Management and Segmentation</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t>Cleansing, appending, and de-duplication capabilities. Easy exporting of lists into and from other tools.</a:t>
                      </a:r>
                      <a:endParaRPr lang="en-US" sz="1000" baseline="0" dirty="0" smtClean="0"/>
                    </a:p>
                  </a:txBody>
                  <a:tcPr anchor="ctr"/>
                </a:tc>
              </a:tr>
              <a:tr h="396240">
                <a:tc vMerge="1">
                  <a:txBody>
                    <a:bodyPr/>
                    <a:lstStyle/>
                    <a:p>
                      <a:endParaRPr lang="en-US"/>
                    </a:p>
                  </a:txBody>
                  <a:tcPr>
                    <a:solidFill>
                      <a:schemeClr val="accent1">
                        <a:lumMod val="40000"/>
                        <a:lumOff val="60000"/>
                      </a:schemeClr>
                    </a:solidFill>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Ability to select a certain segment of leads, analyze them, rank them, and evaluate their possible ROI for a campaign. Subscriptions to data services such as Data.com for data integration and cleansing.</a:t>
                      </a:r>
                      <a:endParaRPr lang="en-US" sz="1000" dirty="0" smtClean="0"/>
                    </a:p>
                  </a:txBody>
                  <a:tcPr anchor="ctr"/>
                </a:tc>
              </a:tr>
              <a:tr h="396240">
                <a:tc rowSpan="2">
                  <a:txBody>
                    <a:bodyPr/>
                    <a:lstStyle/>
                    <a:p>
                      <a:pPr algn="ctr"/>
                      <a:r>
                        <a:rPr lang="en-US" sz="1000" b="1" dirty="0" smtClean="0">
                          <a:solidFill>
                            <a:schemeClr val="tx1"/>
                          </a:solidFill>
                        </a:rPr>
                        <a:t>Reporting and</a:t>
                      </a:r>
                      <a:r>
                        <a:rPr lang="en-US" sz="1000" b="1" baseline="0" dirty="0" smtClean="0">
                          <a:solidFill>
                            <a:schemeClr val="tx1"/>
                          </a:solidFill>
                        </a:rPr>
                        <a:t> Analytics</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t>Ability to take segments of the data and analyze them in real-time.</a:t>
                      </a:r>
                      <a:endParaRPr lang="en-US" sz="1000" baseline="0" dirty="0" smtClean="0"/>
                    </a:p>
                  </a:txBody>
                  <a:tcPr anchor="ctr"/>
                </a:tc>
              </a:tr>
              <a:tr h="396240">
                <a:tc vMerge="1">
                  <a:txBody>
                    <a:bodyPr/>
                    <a:lstStyle/>
                    <a:p>
                      <a:endParaRPr lang="en-US"/>
                    </a:p>
                  </a:txBody>
                  <a:tcPr/>
                </a:tc>
                <a:tc>
                  <a:txBody>
                    <a:bodyPr/>
                    <a:lstStyle/>
                    <a:p>
                      <a:pPr algn="ctr"/>
                      <a:r>
                        <a:rPr lang="en-US" sz="1000" i="0" dirty="0" smtClean="0"/>
                        <a:t>Advanced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Advanced analytics, with the ability to show up natively in CRM. Excel add-ins and</a:t>
                      </a:r>
                      <a:r>
                        <a:rPr lang="en-CA" sz="1000" baseline="0" dirty="0" smtClean="0"/>
                        <a:t> </a:t>
                      </a:r>
                      <a:r>
                        <a:rPr lang="en-CA" sz="1000" dirty="0" smtClean="0"/>
                        <a:t>integration with programs such as Chrystal Reports. Social analytics.</a:t>
                      </a:r>
                      <a:endParaRPr lang="en-US" sz="1000" dirty="0" smtClean="0"/>
                    </a:p>
                  </a:txBody>
                  <a:tcPr anchor="ctr"/>
                </a:tc>
              </a:tr>
            </a:tbl>
          </a:graphicData>
        </a:graphic>
      </p:graphicFrame>
      <p:sp>
        <p:nvSpPr>
          <p:cNvPr id="4" name="Title 23"/>
          <p:cNvSpPr>
            <a:spLocks noGrp="1"/>
          </p:cNvSpPr>
          <p:nvPr>
            <p:ph type="title"/>
          </p:nvPr>
        </p:nvSpPr>
        <p:spPr>
          <a:xfrm>
            <a:off x="243569" y="264585"/>
            <a:ext cx="8625780" cy="864096"/>
          </a:xfrm>
        </p:spPr>
        <p:txBody>
          <a:bodyPr/>
          <a:lstStyle/>
          <a:p>
            <a:r>
              <a:rPr lang="en-US" dirty="0" smtClean="0"/>
              <a:t>Info-Tech evaluated a range of features: basic points were awarded for table stakes, more for advanced functionality*</a:t>
            </a:r>
            <a:endParaRPr lang="en-US" dirty="0"/>
          </a:p>
        </p:txBody>
      </p:sp>
      <p:sp>
        <p:nvSpPr>
          <p:cNvPr id="5" name="Rectangle 4"/>
          <p:cNvSpPr/>
          <p:nvPr/>
        </p:nvSpPr>
        <p:spPr>
          <a:xfrm>
            <a:off x="320675" y="5989320"/>
            <a:ext cx="8467065" cy="500137"/>
          </a:xfrm>
          <a:prstGeom prst="rect">
            <a:avLst/>
          </a:prstGeom>
        </p:spPr>
        <p:txBody>
          <a:bodyPr wrap="square">
            <a:spAutoFit/>
          </a:bodyPr>
          <a:lstStyle/>
          <a:p>
            <a:pPr algn="l"/>
            <a:r>
              <a:rPr lang="en-US" sz="1600" dirty="0" smtClean="0"/>
              <a:t>*</a:t>
            </a:r>
            <a:r>
              <a:rPr lang="en-US" sz="1050" dirty="0" smtClean="0"/>
              <a:t>Info-Tech scored each vendor’s features on a granular scale. Vendors were given partial marks for basic and advanced features, summing up to 1.0 if all the advanced criteria were satisfied. </a:t>
            </a:r>
            <a:r>
              <a:rPr lang="en-US" sz="1050" dirty="0">
                <a:solidFill>
                  <a:srgbClr val="333333"/>
                </a:solidFill>
              </a:rPr>
              <a:t>See </a:t>
            </a:r>
            <a:r>
              <a:rPr lang="en-US" sz="1050" dirty="0">
                <a:solidFill>
                  <a:srgbClr val="333333"/>
                </a:solidFill>
                <a:hlinkClick r:id="" action="ppaction://noaction"/>
              </a:rPr>
              <a:t>Information Presentation: Scoring</a:t>
            </a:r>
            <a:r>
              <a:rPr lang="en-US" sz="1050" dirty="0">
                <a:solidFill>
                  <a:srgbClr val="333333"/>
                </a:solidFill>
              </a:rPr>
              <a:t> in the Appendix</a:t>
            </a:r>
            <a:r>
              <a:rPr lang="en-US" sz="1050" dirty="0"/>
              <a:t>.</a:t>
            </a:r>
            <a:endParaRPr lang="en-US" sz="1600" dirty="0" smtClean="0">
              <a:solidFill>
                <a:srgbClr val="333333"/>
              </a:solidFill>
            </a:endParaRPr>
          </a:p>
        </p:txBody>
      </p:sp>
      <p:pic>
        <p:nvPicPr>
          <p:cNvPr id="6" name="Picture 5"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0151" name="think-cell Slide" r:id="rId11" imgW="360" imgH="360" progId="TCLayout.ActiveDocument.1">
                  <p:embed/>
                </p:oleObj>
              </mc:Choice>
              <mc:Fallback>
                <p:oleObj name="think-cell Slide" r:id="rId11" imgW="360" imgH="360" progId="TCLayout.ActiveDocument.1">
                  <p:embed/>
                  <p:pic>
                    <p:nvPicPr>
                      <p:cNvPr id="0"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custDataLst>
              <p:tags r:id="rId3"/>
            </p:custDataLst>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rgbClr val="333333"/>
              </a:buClr>
              <a:buSzPct val="120000"/>
              <a:buFont typeface="Arial" pitchFamily="34" charset="0"/>
              <a:buNone/>
              <a:defRPr/>
            </a:pPr>
            <a:r>
              <a:rPr lang="en-US" b="1" dirty="0" smtClean="0">
                <a:solidFill>
                  <a:srgbClr val="333333"/>
                </a:solidFill>
                <a:latin typeface="Arial"/>
              </a:rPr>
              <a:t>The Info-Tech </a:t>
            </a:r>
            <a:r>
              <a:rPr lang="en-US" b="1" i="1" dirty="0" smtClean="0">
                <a:solidFill>
                  <a:srgbClr val="333333"/>
                </a:solidFill>
                <a:latin typeface="Arial"/>
                <a:hlinkClick r:id="rId13"/>
              </a:rPr>
              <a:t>Lead Management Automation (LMA) Vendor Shortlist Tool</a:t>
            </a:r>
            <a:r>
              <a:rPr lang="en-US" b="1" i="1" dirty="0" smtClean="0">
                <a:solidFill>
                  <a:srgbClr val="333333"/>
                </a:solidFill>
                <a:latin typeface="Arial"/>
              </a:rPr>
              <a:t> </a:t>
            </a:r>
            <a:r>
              <a:rPr lang="en-US" b="1" dirty="0" smtClean="0">
                <a:solidFill>
                  <a:srgbClr val="333333"/>
                </a:solidFill>
                <a:latin typeface="Arial"/>
              </a:rPr>
              <a:t>is designed to generate a customized shortlist of vendors based on </a:t>
            </a:r>
            <a:r>
              <a:rPr lang="en-US" b="1" i="1" dirty="0" smtClean="0">
                <a:solidFill>
                  <a:srgbClr val="333333"/>
                </a:solidFill>
                <a:latin typeface="Arial"/>
              </a:rPr>
              <a:t>your </a:t>
            </a:r>
            <a:r>
              <a:rPr lang="en-US" b="1" dirty="0" smtClean="0">
                <a:solidFill>
                  <a:srgbClr val="333333"/>
                </a:solidFill>
                <a:latin typeface="Arial"/>
              </a:rPr>
              <a:t>key priorities.</a:t>
            </a:r>
            <a:endParaRPr lang="en-US" b="1" dirty="0">
              <a:solidFill>
                <a:srgbClr val="333333"/>
              </a:solidFill>
              <a:latin typeface="Arial"/>
            </a:endParaRPr>
          </a:p>
        </p:txBody>
      </p:sp>
      <p:sp>
        <p:nvSpPr>
          <p:cNvPr id="15" name="Title 14"/>
          <p:cNvSpPr>
            <a:spLocks noGrp="1"/>
          </p:cNvSpPr>
          <p:nvPr>
            <p:ph type="title"/>
            <p:custDataLst>
              <p:tags r:id="rId4"/>
            </p:custDataLst>
          </p:nvPr>
        </p:nvSpPr>
        <p:spPr/>
        <p:txBody>
          <a:bodyPr/>
          <a:lstStyle/>
          <a:p>
            <a:r>
              <a:rPr lang="en-US" dirty="0" smtClean="0"/>
              <a:t>Identify leading candidates with the </a:t>
            </a:r>
            <a:r>
              <a:rPr lang="en-US" i="1" dirty="0"/>
              <a:t>Lead Management Automation (LMA) Vendor Shortlist Tool</a:t>
            </a:r>
          </a:p>
        </p:txBody>
      </p:sp>
      <p:grpSp>
        <p:nvGrpSpPr>
          <p:cNvPr id="2" name="Group 33"/>
          <p:cNvGrpSpPr/>
          <p:nvPr>
            <p:custDataLst>
              <p:tags r:id="rId5"/>
            </p:custDataLst>
          </p:nvPr>
        </p:nvGrpSpPr>
        <p:grpSpPr>
          <a:xfrm>
            <a:off x="503548" y="2148205"/>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rgbClr val="333333"/>
                </a:solidFill>
              </a:endParaRPr>
            </a:p>
            <a:p>
              <a:pPr marL="171450" indent="-111125" algn="l">
                <a:buFont typeface="Arial" pitchFamily="34" charset="0"/>
                <a:buChar char="•"/>
              </a:pPr>
              <a:r>
                <a:rPr lang="en-CA" sz="1200" dirty="0" smtClean="0">
                  <a:solidFill>
                    <a:srgbClr val="333333"/>
                  </a:solidFill>
                </a:rPr>
                <a:t>Overall Vendor vs. Product Weightings</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product criteria weightings:</a:t>
              </a:r>
            </a:p>
            <a:p>
              <a:pPr marL="341313" indent="-169863" algn="l">
                <a:buClr>
                  <a:srgbClr val="333333"/>
                </a:buClr>
                <a:buSzPct val="120000"/>
                <a:buFont typeface="Wingdings" pitchFamily="2" charset="2"/>
                <a:buChar char="ü"/>
              </a:pPr>
              <a:r>
                <a:rPr lang="en-CA" sz="1200" dirty="0" smtClean="0">
                  <a:solidFill>
                    <a:srgbClr val="333333"/>
                  </a:solidFill>
                </a:rPr>
                <a:t>Features</a:t>
              </a:r>
            </a:p>
            <a:p>
              <a:pPr marL="341313" indent="-169863" algn="l">
                <a:buClr>
                  <a:srgbClr val="333333"/>
                </a:buClr>
                <a:buSzPct val="120000"/>
                <a:buFont typeface="Wingdings" pitchFamily="2" charset="2"/>
                <a:buChar char="ü"/>
              </a:pPr>
              <a:r>
                <a:rPr lang="en-CA" sz="1200" dirty="0" smtClean="0">
                  <a:solidFill>
                    <a:srgbClr val="333333"/>
                  </a:solidFill>
                </a:rPr>
                <a:t>Usability</a:t>
              </a:r>
            </a:p>
            <a:p>
              <a:pPr marL="341313" indent="-169863" algn="l">
                <a:buClr>
                  <a:srgbClr val="333333"/>
                </a:buClr>
                <a:buSzPct val="120000"/>
                <a:buFont typeface="Wingdings" pitchFamily="2" charset="2"/>
                <a:buChar char="ü"/>
              </a:pPr>
              <a:r>
                <a:rPr lang="en-CA" sz="1200" dirty="0" smtClean="0">
                  <a:solidFill>
                    <a:srgbClr val="333333"/>
                  </a:solidFill>
                </a:rPr>
                <a:t>Affordability</a:t>
              </a:r>
            </a:p>
            <a:p>
              <a:pPr marL="341313" indent="-169863" algn="l">
                <a:buClr>
                  <a:srgbClr val="333333"/>
                </a:buClr>
                <a:buSzPct val="120000"/>
                <a:buFont typeface="Wingdings" pitchFamily="2" charset="2"/>
                <a:buChar char="ü"/>
              </a:pPr>
              <a:r>
                <a:rPr lang="en-CA" sz="1200" dirty="0" smtClean="0">
                  <a:solidFill>
                    <a:srgbClr val="333333"/>
                  </a:solidFill>
                </a:rPr>
                <a:t>Architecture</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vendor criteria weightings:</a:t>
              </a:r>
            </a:p>
            <a:p>
              <a:pPr marL="341313" indent="-169863" algn="l">
                <a:buClr>
                  <a:srgbClr val="333333"/>
                </a:buClr>
                <a:buSzPct val="120000"/>
                <a:buFont typeface="Wingdings" pitchFamily="2" charset="2"/>
                <a:buChar char="ü"/>
              </a:pPr>
              <a:r>
                <a:rPr lang="en-CA" sz="1200" dirty="0" smtClean="0">
                  <a:solidFill>
                    <a:srgbClr val="333333"/>
                  </a:solidFill>
                </a:rPr>
                <a:t>Viability</a:t>
              </a:r>
            </a:p>
            <a:p>
              <a:pPr marL="341313" indent="-169863" algn="l">
                <a:buClr>
                  <a:srgbClr val="333333"/>
                </a:buClr>
                <a:buSzPct val="120000"/>
                <a:buFont typeface="Wingdings" pitchFamily="2" charset="2"/>
                <a:buChar char="ü"/>
              </a:pPr>
              <a:r>
                <a:rPr lang="en-CA" sz="1200" dirty="0" smtClean="0">
                  <a:solidFill>
                    <a:srgbClr val="333333"/>
                  </a:solidFill>
                </a:rPr>
                <a:t>Strategy</a:t>
              </a:r>
            </a:p>
            <a:p>
              <a:pPr marL="341313" indent="-169863" algn="l">
                <a:buClr>
                  <a:srgbClr val="333333"/>
                </a:buClr>
                <a:buSzPct val="120000"/>
                <a:buFont typeface="Wingdings" pitchFamily="2" charset="2"/>
                <a:buChar char="ü"/>
              </a:pPr>
              <a:r>
                <a:rPr lang="en-CA" sz="1200" dirty="0" smtClean="0">
                  <a:solidFill>
                    <a:srgbClr val="333333"/>
                  </a:solidFill>
                </a:rPr>
                <a:t>Reach</a:t>
              </a:r>
            </a:p>
            <a:p>
              <a:pPr marL="341313" indent="-169863" algn="l">
                <a:buClr>
                  <a:srgbClr val="333333"/>
                </a:buClr>
                <a:buSzPct val="120000"/>
                <a:buFont typeface="Wingdings" pitchFamily="2" charset="2"/>
                <a:buChar char="ü"/>
              </a:pPr>
              <a:r>
                <a:rPr lang="en-CA" sz="1200" dirty="0" smtClean="0">
                  <a:solidFill>
                    <a:srgbClr val="333333"/>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This tool offers the ability to modify:</a:t>
              </a:r>
              <a:endParaRPr lang="en-CA" sz="1400" b="1" dirty="0">
                <a:solidFill>
                  <a:srgbClr val="FFFFFF"/>
                </a:solidFill>
              </a:endParaRPr>
            </a:p>
          </p:txBody>
        </p:sp>
      </p:grpSp>
      <p:grpSp>
        <p:nvGrpSpPr>
          <p:cNvPr id="3" name="Group 25"/>
          <p:cNvGrpSpPr/>
          <p:nvPr>
            <p:custDataLst>
              <p:tags r:id="rId6"/>
            </p:custDataLst>
          </p:nvPr>
        </p:nvGrpSpPr>
        <p:grpSpPr>
          <a:xfrm>
            <a:off x="3463829" y="4114165"/>
            <a:ext cx="815991" cy="792088"/>
            <a:chOff x="3375893" y="3714688"/>
            <a:chExt cx="815991" cy="792088"/>
          </a:xfrm>
        </p:grpSpPr>
        <p:sp>
          <p:nvSpPr>
            <p:cNvPr id="24" name="Rounded Rectangle 23"/>
            <p:cNvSpPr/>
            <p:nvPr>
              <p:custDataLst>
                <p:tags r:id="rId7"/>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5" name="Picture 24" descr="tool.wmf"/>
            <p:cNvPicPr>
              <a:picLocks noChangeAspect="1"/>
            </p:cNvPicPr>
            <p:nvPr>
              <p:custDataLst>
                <p:tags r:id="rId8"/>
              </p:custDataLst>
            </p:nvPr>
          </p:nvPicPr>
          <p:blipFill>
            <a:blip r:embed="rId14" cstate="print"/>
            <a:stretch>
              <a:fillRect/>
            </a:stretch>
          </p:blipFill>
          <p:spPr>
            <a:xfrm>
              <a:off x="3463829" y="3795631"/>
              <a:ext cx="633902" cy="614790"/>
            </a:xfrm>
            <a:prstGeom prst="rect">
              <a:avLst/>
            </a:prstGeom>
          </p:spPr>
        </p:pic>
      </p:grpSp>
      <p:pic>
        <p:nvPicPr>
          <p:cNvPr id="1070092" name="Picture 1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5029200" y="2057400"/>
            <a:ext cx="3611880" cy="4069080"/>
          </a:xfrm>
          <a:prstGeom prst="rect">
            <a:avLst/>
          </a:prstGeom>
          <a:noFill/>
          <a:ln w="9525">
            <a:noFill/>
            <a:miter lim="800000"/>
            <a:headEnd/>
            <a:tailEnd/>
          </a:ln>
        </p:spPr>
      </p:pic>
      <p:pic>
        <p:nvPicPr>
          <p:cNvPr id="12" name="Picture 11"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557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171" name="think-cell Slide" r:id="rId7" imgW="270" imgH="270" progId="TCLayout.ActiveDocument.1">
                  <p:embed/>
                </p:oleObj>
              </mc:Choice>
              <mc:Fallback>
                <p:oleObj name="think-cell Slide" r:id="rId7" imgW="270" imgH="270" progId="TCLayout.ActiveDocument.1">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pic>
        <p:nvPicPr>
          <p:cNvPr id="5" name="Picture 4"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ULTRA_SCORM_COURSE_ID" val="52D3537C-1DE6-4797-A183-EEC880721EC2"/>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_RESOURCE_PATHS_HASH_2" val="35408c79ff39933082c3b360d435f4b897587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_Is4gAFeUqXboSMSwIy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n2OQLDFHEqe22w1p4Cn4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2gCJpGVRUmzQjGU5Qx2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MCFNwBPKk.XzqheUlZE3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2607</Words>
  <Application>Microsoft Office PowerPoint</Application>
  <PresentationFormat>On-screen Show (4:3)</PresentationFormat>
  <Paragraphs>223</Paragraphs>
  <Slides>12</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Georgia</vt:lpstr>
      <vt:lpstr>Arial</vt:lpstr>
      <vt:lpstr>Wingdings</vt:lpstr>
      <vt:lpstr>Calibri</vt:lpstr>
      <vt:lpstr>Helvetica</vt:lpstr>
      <vt:lpstr>Office Theme</vt:lpstr>
      <vt:lpstr>think-cell Slide</vt:lpstr>
      <vt:lpstr>PowerPoint Presentation</vt:lpstr>
      <vt:lpstr>Introduction</vt:lpstr>
      <vt:lpstr>Market Overview</vt:lpstr>
      <vt:lpstr>LMA Vendor selection / knock-out criteria: market share, mind share, and platform coverage</vt:lpstr>
      <vt:lpstr>LMA criteria &amp; weighting factors</vt:lpstr>
      <vt:lpstr>Info-Tech evaluated a range of features: basic points were awarded for table stakes, more for advanced functionality*</vt:lpstr>
      <vt:lpstr>Info-Tech evaluated a range of features: basic points were awarded for table stakes, more for advanced functionality*</vt:lpstr>
      <vt:lpstr>Identify leading candidates with the Lead Management Automation (LMA) Vendor Shortlist Tool</vt:lpstr>
      <vt:lpstr>Appendix</vt:lpstr>
      <vt:lpstr>Vendor Landscape Methodology: Overview</vt:lpstr>
      <vt:lpstr>Vendor Landscape Methodology: Vendor/Product Selection &amp; Information Gathering</vt:lpstr>
      <vt:lpstr>Info-Tech Research Group Helps IT Professionals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2013-07-19T14:48:04Z</dcterms:created>
  <dcterms:modified xsi:type="dcterms:W3CDTF">2013-07-19T14:48:07Z</dcterms:modified>
  <cp:contentStatus/>
</cp:coreProperties>
</file>