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604" r:id="rId2"/>
    <p:sldId id="606" r:id="rId3"/>
    <p:sldId id="607" r:id="rId4"/>
    <p:sldId id="608" r:id="rId5"/>
    <p:sldId id="609" r:id="rId6"/>
    <p:sldId id="809" r:id="rId7"/>
    <p:sldId id="810" r:id="rId8"/>
    <p:sldId id="611" r:id="rId9"/>
    <p:sldId id="612" r:id="rId10"/>
    <p:sldId id="573" r:id="rId11"/>
    <p:sldId id="615" r:id="rId12"/>
    <p:sldId id="808"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00" userDrawn="1">
          <p15:clr>
            <a:srgbClr val="A4A3A4"/>
          </p15:clr>
        </p15:guide>
        <p15:guide id="2" pos="5556"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7709"/>
    <a:srgbClr val="902E2E"/>
    <a:srgbClr val="FDFDFD"/>
    <a:srgbClr val="F9F9F9"/>
    <a:srgbClr val="050505"/>
    <a:srgbClr val="F8F8F8"/>
    <a:srgbClr val="7FAC85"/>
    <a:srgbClr val="647455"/>
    <a:srgbClr val="DDDECE"/>
    <a:srgbClr val="ADB7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Objects="1">
      <p:cViewPr>
        <p:scale>
          <a:sx n="100" d="100"/>
          <a:sy n="100" d="100"/>
        </p:scale>
        <p:origin x="2616" y="366"/>
      </p:cViewPr>
      <p:guideLst>
        <p:guide orient="horz" pos="300"/>
        <p:guide pos="5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0442"/>
    </p:cViewPr>
  </p:sorter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wynder\Desktop\eDiscoveryCos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Concern Score</c:v>
                </c:pt>
              </c:strCache>
            </c:strRef>
          </c:tx>
          <c:spPr>
            <a:pattFill prst="ltUpDiag">
              <a:fgClr>
                <a:schemeClr val="accent1"/>
              </a:fgClr>
              <a:bgClr>
                <a:schemeClr val="accent1">
                  <a:lumMod val="20000"/>
                  <a:lumOff val="80000"/>
                </a:schemeClr>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invertIfNegative val="0"/>
          <c:dPt>
            <c:idx val="0"/>
            <c:invertIfNegative val="0"/>
            <c:bubble3D val="0"/>
            <c:spPr>
              <a:pattFill prst="pct90">
                <a:fgClr>
                  <a:srgbClr val="C00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1"/>
            <c:invertIfNegative val="0"/>
            <c:bubble3D val="0"/>
            <c:spPr>
              <a:pattFill prst="pct80">
                <a:fgClr>
                  <a:srgbClr val="C00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2"/>
            <c:invertIfNegative val="0"/>
            <c:bubble3D val="0"/>
            <c:spPr>
              <a:pattFill prst="dkUpDiag">
                <a:fgClr>
                  <a:srgbClr val="C00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3"/>
            <c:invertIfNegative val="0"/>
            <c:bubble3D val="0"/>
            <c:spPr>
              <a:pattFill prst="dkUpDiag">
                <a:fgClr>
                  <a:srgbClr val="C00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4"/>
            <c:invertIfNegative val="0"/>
            <c:bubble3D val="0"/>
            <c:spPr>
              <a:pattFill prst="dkUpDiag">
                <a:fgClr>
                  <a:srgbClr val="FFC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5"/>
            <c:invertIfNegative val="0"/>
            <c:bubble3D val="0"/>
            <c:spPr>
              <a:pattFill prst="pct90">
                <a:fgClr>
                  <a:srgbClr val="FFC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6"/>
            <c:invertIfNegative val="0"/>
            <c:bubble3D val="0"/>
            <c:spPr>
              <a:pattFill prst="dkUpDiag">
                <a:fgClr>
                  <a:srgbClr val="FFC000"/>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7"/>
            <c:invertIfNegative val="0"/>
            <c:bubble3D val="0"/>
            <c:spPr>
              <a:pattFill prst="dkUpDiag">
                <a:fgClr>
                  <a:srgbClr val="7FAC85"/>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Pt>
            <c:idx val="8"/>
            <c:invertIfNegative val="0"/>
            <c:bubble3D val="0"/>
            <c:spPr>
              <a:pattFill prst="pct90">
                <a:fgClr>
                  <a:srgbClr val="7FAC85"/>
                </a:fgClr>
                <a:bgClr>
                  <a:schemeClr val="bg1"/>
                </a:bgClr>
              </a:pattFill>
              <a:ln w="9525" cap="flat" cmpd="sng" algn="ctr">
                <a:solidFill>
                  <a:schemeClr val="accent1">
                    <a:alpha val="75000"/>
                  </a:schemeClr>
                </a:solidFill>
              </a:ln>
              <a:effectLst>
                <a:innerShdw blurRad="114300">
                  <a:schemeClr val="bg1">
                    <a:lumMod val="65000"/>
                    <a:alpha val="70000"/>
                  </a:schemeClr>
                </a:innerShdw>
              </a:effectLst>
              <a:scene3d>
                <a:camera prst="orthographicFront"/>
                <a:lightRig rig="threePt" dir="t"/>
              </a:scene3d>
              <a:sp3d/>
            </c:spPr>
          </c:dPt>
          <c:dLbls>
            <c:dLbl>
              <c:idx val="0"/>
              <c:layout>
                <c:manualLayout>
                  <c:x val="-0.1557134292385931"/>
                  <c:y val="-0.17812500000000001"/>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5F03543-C4CB-44D9-ACEE-0B9F349E31B8}"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{35F03543-C4CB-44D9-ACEE-0B9F349E31B8}</c15:txfldGUID>
                      <c15:f>Sheet1!$D$2</c15:f>
                      <c15:dlblFieldTableCache>
                        <c:ptCount val="1"/>
                        <c:pt idx="0">
                          <c:v>Ext. Email Attachments</c:v>
                        </c:pt>
                      </c15:dlblFieldTableCache>
                    </c15:dlblFTEntry>
                  </c15:dlblFieldTable>
                  <c15:showDataLabelsRange val="0"/>
                </c:ext>
              </c:extLst>
            </c:dLbl>
            <c:dLbl>
              <c:idx val="1"/>
              <c:layout>
                <c:manualLayout>
                  <c:x val="-0.10169040276806081"/>
                  <c:y val="0.13124999999999995"/>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62E7509-38EE-4616-9CAD-7E803A5C5FD1}"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{D62E7509-38EE-4616-9CAD-7E803A5C5FD1}</c15:txfldGUID>
                      <c15:f>Sheet1!$D$3</c15:f>
                      <c15:dlblFieldTableCache>
                        <c:ptCount val="1"/>
                        <c:pt idx="0">
                          <c:v>Ext. Email</c:v>
                        </c:pt>
                      </c15:dlblFieldTableCache>
                    </c15:dlblFTEntry>
                  </c15:dlblFieldTable>
                  <c15:showDataLabelsRange val="0"/>
                </c:ext>
              </c:extLst>
            </c:dLbl>
            <c:dLbl>
              <c:idx val="2"/>
              <c:layout>
                <c:manualLayout>
                  <c:x val="-0.1684247295846007"/>
                  <c:y val="-0.121875"/>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F59AA31-BE1E-4F45-BF8D-828846FF850A}"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{4F59AA31-BE1E-4F45-BF8D-828846FF850A}</c15:txfldGUID>
                      <c15:f>Sheet1!$D$4</c15:f>
                      <c15:dlblFieldTableCache>
                        <c:ptCount val="1"/>
                        <c:pt idx="0">
                          <c:v>Sensitive Docs</c:v>
                        </c:pt>
                      </c15:dlblFieldTableCache>
                    </c15:dlblFTEntry>
                  </c15:dlblFieldTable>
                  <c15:showDataLabelsRange val="0"/>
                </c:ext>
              </c:extLst>
            </c:dLbl>
            <c:dLbl>
              <c:idx val="3"/>
              <c:layout>
                <c:manualLayout>
                  <c:x val="-0.27647078252566532"/>
                  <c:y val="-0.10625000000000005"/>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1E2C6A7-2140-489D-ACC5-B7A64410589B}"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{A1E2C6A7-2140-489D-ACC5-B7A64410589B}</c15:txfldGUID>
                      <c15:f>Sheet1!$D$5</c15:f>
                      <c15:dlblFieldTableCache>
                        <c:ptCount val="1"/>
                        <c:pt idx="0">
                          <c:v>Int. Email</c:v>
                        </c:pt>
                      </c15:dlblFieldTableCache>
                    </c15:dlblFTEntry>
                  </c15:dlblFieldTable>
                  <c15:showDataLabelsRange val="0"/>
                </c:ext>
              </c:extLst>
            </c:dLbl>
            <c:dLbl>
              <c:idx val="4"/>
              <c:layout>
                <c:manualLayout>
                  <c:x val="-0.38769466055323182"/>
                  <c:y val="-4.375000000000011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E224B79-0FF3-4C48-B524-E804EC4572E1}"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{EE224B79-0FF3-4C48-B524-E804EC4572E1}</c15:txfldGUID>
                      <c15:f>Sheet1!$D$6</c15:f>
                      <c15:dlblFieldTableCache>
                        <c:ptCount val="1"/>
                        <c:pt idx="0">
                          <c:v>Int. Email Attachments</c:v>
                        </c:pt>
                      </c15:dlblFieldTableCache>
                    </c15:dlblFTEntry>
                  </c15:dlblFieldTable>
                  <c15:showDataLabelsRange val="0"/>
                </c:ext>
              </c:extLst>
            </c:dLbl>
            <c:dLbl>
              <c:idx val="5"/>
              <c:layout>
                <c:manualLayout>
                  <c:x val="4.1311726124524759E-2"/>
                  <c:y val="6.5625000000000003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57F5947C-1266-46AF-BCFE-7934D1812E36}"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{57F5947C-1266-46AF-BCFE-7934D1812E36}</c15:txfldGUID>
                      <c15:f>Sheet1!$D$7</c15:f>
                      <c15:dlblFieldTableCache>
                        <c:ptCount val="1"/>
                        <c:pt idx="0">
                          <c:v>Fileshares</c:v>
                        </c:pt>
                      </c15:dlblFieldTableCache>
                    </c15:dlblFTEntry>
                  </c15:dlblFieldTable>
                  <c15:showDataLabelsRange val="0"/>
                </c:ext>
              </c:extLst>
            </c:dLbl>
            <c:dLbl>
              <c:idx val="6"/>
              <c:layout>
                <c:manualLayout>
                  <c:x val="3.1778250865019002E-2"/>
                  <c:y val="1.8749999999999999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79D3C38-E5FD-466E-9301-4FEF1D551D03}"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{679D3C38-E5FD-466E-9301-4FEF1D551D03}</c15:txfldGUID>
                      <c15:f>Sheet1!$D$8</c15:f>
                      <c15:dlblFieldTableCache>
                        <c:ptCount val="1"/>
                        <c:pt idx="0">
                          <c:v>Apps</c:v>
                        </c:pt>
                      </c15:dlblFieldTableCache>
                    </c15:dlblFTEntry>
                  </c15:dlblFieldTable>
                  <c15:showDataLabelsRange val="0"/>
                </c:ext>
              </c:extLst>
            </c:dLbl>
            <c:dLbl>
              <c:idx val="7"/>
              <c:layout>
                <c:manualLayout>
                  <c:x val="3.1778250865019003E-3"/>
                  <c:y val="3.4375000000000003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04C9CA3-0F47-498D-AB7A-6D6BE6620D89}"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{204C9CA3-0F47-498D-AB7A-6D6BE6620D89}</c15:txfldGUID>
                      <c15:f>Sheet1!$D$9</c15:f>
                      <c15:dlblFieldTableCache>
                        <c:ptCount val="1"/>
                        <c:pt idx="0">
                          <c:v>Social media</c:v>
                        </c:pt>
                      </c15:dlblFieldTableCache>
                    </c15:dlblFTEntry>
                  </c15:dlblFieldTable>
                  <c15:showDataLabelsRange val="0"/>
                </c:ext>
              </c:extLst>
            </c:dLbl>
            <c:dLbl>
              <c:idx val="8"/>
              <c:layout>
                <c:manualLayout>
                  <c:x val="0"/>
                  <c:y val="3.7499999999999999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0A8EA84-04AB-4892-A594-C745179E05C8}" type="CELLREF">
                      <a:rPr lang="en-US" sz="900" smtClean="0"/>
                      <a:pPr>
                        <a:defRPr sz="900"/>
                      </a:pPr>
                      <a:t>[CELLREF]</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15:dlblFieldTable>
                    <c15:dlblFTEntry>
                      <c15:txfldGUID>{F0A8EA84-04AB-4892-A594-C745179E05C8}</c15:txfldGUID>
                      <c15:f>Sheet1!$D$10</c15:f>
                      <c15:dlblFieldTableCache>
                        <c:ptCount val="1"/>
                        <c:pt idx="0">
                          <c:v>Our website</c:v>
                        </c:pt>
                      </c15:dlblFieldTableCache>
                    </c15:dlblFTEntry>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xVal>
            <c:numRef>
              <c:f>Sheet1!$A$2:$A$10</c:f>
              <c:numCache>
                <c:formatCode>General</c:formatCode>
                <c:ptCount val="9"/>
                <c:pt idx="0">
                  <c:v>1</c:v>
                </c:pt>
                <c:pt idx="1">
                  <c:v>2</c:v>
                </c:pt>
                <c:pt idx="2">
                  <c:v>3</c:v>
                </c:pt>
                <c:pt idx="3">
                  <c:v>3</c:v>
                </c:pt>
                <c:pt idx="4">
                  <c:v>5</c:v>
                </c:pt>
                <c:pt idx="5">
                  <c:v>6</c:v>
                </c:pt>
                <c:pt idx="6">
                  <c:v>7</c:v>
                </c:pt>
                <c:pt idx="7">
                  <c:v>7</c:v>
                </c:pt>
                <c:pt idx="8">
                  <c:v>9</c:v>
                </c:pt>
              </c:numCache>
            </c:numRef>
          </c:xVal>
          <c:yVal>
            <c:numRef>
              <c:f>Sheet1!$B$2:$B$10</c:f>
              <c:numCache>
                <c:formatCode>General</c:formatCode>
                <c:ptCount val="9"/>
                <c:pt idx="0" formatCode="0.00">
                  <c:v>2.5133333333333332</c:v>
                </c:pt>
                <c:pt idx="1">
                  <c:v>2.6999999999999997</c:v>
                </c:pt>
                <c:pt idx="2">
                  <c:v>2.9899999999999998</c:v>
                </c:pt>
                <c:pt idx="3">
                  <c:v>3.5</c:v>
                </c:pt>
                <c:pt idx="4" formatCode="0.00">
                  <c:v>3.9066666666666663</c:v>
                </c:pt>
                <c:pt idx="5">
                  <c:v>4.45</c:v>
                </c:pt>
                <c:pt idx="6">
                  <c:v>5.3599999999999994</c:v>
                </c:pt>
                <c:pt idx="7" formatCode="0.00">
                  <c:v>6.3166666666666664</c:v>
                </c:pt>
                <c:pt idx="8">
                  <c:v>6.93</c:v>
                </c:pt>
              </c:numCache>
            </c:numRef>
          </c:yVal>
          <c:bubbleSize>
            <c:numRef>
              <c:f>Sheet1!$C$2:$C$10</c:f>
              <c:numCache>
                <c:formatCode>0.0000000000000</c:formatCode>
                <c:ptCount val="9"/>
                <c:pt idx="0">
                  <c:v>2.4816240026347045</c:v>
                </c:pt>
                <c:pt idx="1">
                  <c:v>1.4703968503952758</c:v>
                </c:pt>
                <c:pt idx="2">
                  <c:v>2.9555382789426377</c:v>
                </c:pt>
                <c:pt idx="3">
                  <c:v>0.8306917885845525</c:v>
                </c:pt>
                <c:pt idx="4">
                  <c:v>2.4975710241575468</c:v>
                </c:pt>
                <c:pt idx="5">
                  <c:v>2.4901488171649002</c:v>
                </c:pt>
                <c:pt idx="6">
                  <c:v>1.8495999999999899</c:v>
                </c:pt>
                <c:pt idx="7">
                  <c:v>1.4001650849179985</c:v>
                </c:pt>
                <c:pt idx="8">
                  <c:v>0.55606957399961587</c:v>
                </c:pt>
              </c:numCache>
            </c:numRef>
          </c:bubbleSize>
          <c:bubble3D val="0"/>
        </c:ser>
        <c:dLbls>
          <c:showLegendKey val="0"/>
          <c:showVal val="0"/>
          <c:showCatName val="0"/>
          <c:showSerName val="0"/>
          <c:showPercent val="0"/>
          <c:showBubbleSize val="0"/>
        </c:dLbls>
        <c:bubbleScale val="45"/>
        <c:showNegBubbles val="0"/>
        <c:axId val="605497440"/>
        <c:axId val="605496656"/>
      </c:bubbleChart>
      <c:valAx>
        <c:axId val="605497440"/>
        <c:scaling>
          <c:orientation val="maxMin"/>
        </c:scaling>
        <c:delete val="1"/>
        <c:axPos val="t"/>
        <c:numFmt formatCode="General" sourceLinked="1"/>
        <c:majorTickMark val="none"/>
        <c:minorTickMark val="none"/>
        <c:tickLblPos val="nextTo"/>
        <c:crossAx val="605496656"/>
        <c:crosses val="autoZero"/>
        <c:crossBetween val="midCat"/>
      </c:valAx>
      <c:valAx>
        <c:axId val="605496656"/>
        <c:scaling>
          <c:orientation val="maxMin"/>
        </c:scaling>
        <c:delete val="1"/>
        <c:axPos val="r"/>
        <c:numFmt formatCode="0.00" sourceLinked="1"/>
        <c:majorTickMark val="none"/>
        <c:minorTickMark val="none"/>
        <c:tickLblPos val="nextTo"/>
        <c:crossAx val="6054974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Sheet1!$C$29:$G$29</c:f>
              <c:strCache>
                <c:ptCount val="5"/>
                <c:pt idx="0">
                  <c:v>Manual review</c:v>
                </c:pt>
                <c:pt idx="1">
                  <c:v>Back-up and search</c:v>
                </c:pt>
                <c:pt idx="2">
                  <c:v>Archive and search</c:v>
                </c:pt>
                <c:pt idx="3">
                  <c:v>Early Case Assesment</c:v>
                </c:pt>
                <c:pt idx="4">
                  <c:v>Governed process</c:v>
                </c:pt>
              </c:strCache>
            </c:strRef>
          </c:cat>
          <c:val>
            <c:numRef>
              <c:f>Sheet1!$C$30:$G$30</c:f>
              <c:numCache>
                <c:formatCode>_("$"* #,##0.00_);_("$"* \(#,##0.00\);_("$"* "-"??_);_(@_)</c:formatCode>
                <c:ptCount val="5"/>
                <c:pt idx="0">
                  <c:v>3335423.78</c:v>
                </c:pt>
                <c:pt idx="1">
                  <c:v>1109690.78</c:v>
                </c:pt>
                <c:pt idx="2">
                  <c:v>623188.78</c:v>
                </c:pt>
                <c:pt idx="3">
                  <c:v>318781.28000000003</c:v>
                </c:pt>
                <c:pt idx="4">
                  <c:v>457939.73333333328</c:v>
                </c:pt>
              </c:numCache>
            </c:numRef>
          </c:val>
        </c:ser>
        <c:dLbls>
          <c:showLegendKey val="0"/>
          <c:showVal val="0"/>
          <c:showCatName val="0"/>
          <c:showSerName val="0"/>
          <c:showPercent val="0"/>
          <c:showBubbleSize val="0"/>
        </c:dLbls>
        <c:gapWidth val="219"/>
        <c:axId val="605492344"/>
        <c:axId val="605492736"/>
      </c:barChart>
      <c:lineChart>
        <c:grouping val="standard"/>
        <c:varyColors val="0"/>
        <c:ser>
          <c:idx val="1"/>
          <c:order val="1"/>
          <c:spPr>
            <a:ln w="28575" cap="rnd">
              <a:solidFill>
                <a:schemeClr val="accent2"/>
              </a:solidFill>
              <a:round/>
            </a:ln>
            <a:effectLst/>
          </c:spPr>
          <c:marker>
            <c:symbol val="none"/>
          </c:marker>
          <c:cat>
            <c:strRef>
              <c:f>Sheet1!$C$29:$G$29</c:f>
              <c:strCache>
                <c:ptCount val="5"/>
                <c:pt idx="0">
                  <c:v>Manual review</c:v>
                </c:pt>
                <c:pt idx="1">
                  <c:v>Back-up and search</c:v>
                </c:pt>
                <c:pt idx="2">
                  <c:v>Archive and search</c:v>
                </c:pt>
                <c:pt idx="3">
                  <c:v>Early Case Assesment</c:v>
                </c:pt>
                <c:pt idx="4">
                  <c:v>Governed process</c:v>
                </c:pt>
              </c:strCache>
            </c:strRef>
          </c:cat>
          <c:val>
            <c:numRef>
              <c:f>Sheet1!$C$32:$G$32</c:f>
              <c:numCache>
                <c:formatCode>0%</c:formatCode>
                <c:ptCount val="5"/>
                <c:pt idx="0">
                  <c:v>5.4687453824465116E-3</c:v>
                </c:pt>
                <c:pt idx="1">
                  <c:v>0.12713067491461763</c:v>
                </c:pt>
                <c:pt idx="2">
                  <c:v>0.13831659850127637</c:v>
                </c:pt>
                <c:pt idx="3">
                  <c:v>0.16221720955334193</c:v>
                </c:pt>
                <c:pt idx="4">
                  <c:v>0.56515389558563567</c:v>
                </c:pt>
              </c:numCache>
            </c:numRef>
          </c:val>
          <c:smooth val="0"/>
        </c:ser>
        <c:dLbls>
          <c:showLegendKey val="0"/>
          <c:showVal val="0"/>
          <c:showCatName val="0"/>
          <c:showSerName val="0"/>
          <c:showPercent val="0"/>
          <c:showBubbleSize val="0"/>
        </c:dLbls>
        <c:marker val="1"/>
        <c:smooth val="0"/>
        <c:axId val="608257128"/>
        <c:axId val="605491952"/>
      </c:lineChart>
      <c:catAx>
        <c:axId val="605492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05492736"/>
        <c:crosses val="autoZero"/>
        <c:auto val="1"/>
        <c:lblAlgn val="ctr"/>
        <c:lblOffset val="100"/>
        <c:noMultiLvlLbl val="0"/>
      </c:catAx>
      <c:valAx>
        <c:axId val="60549273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05492344"/>
        <c:crosses val="autoZero"/>
        <c:crossBetween val="between"/>
        <c:dispUnits>
          <c:builtInUnit val="millions"/>
          <c:dispUnitsLbl>
            <c:layout>
              <c:manualLayout>
                <c:xMode val="edge"/>
                <c:yMode val="edge"/>
                <c:x val="3.6062853775284953E-2"/>
                <c:y val="0.4157275144707348"/>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valAx>
        <c:axId val="605491952"/>
        <c:scaling>
          <c:orientation val="minMax"/>
        </c:scaling>
        <c:delete val="0"/>
        <c:axPos val="r"/>
        <c:numFmt formatCode="0%"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accent2"/>
                </a:solidFill>
                <a:latin typeface="+mn-lt"/>
                <a:ea typeface="+mn-ea"/>
                <a:cs typeface="+mn-cs"/>
              </a:defRPr>
            </a:pPr>
            <a:endParaRPr lang="en-US"/>
          </a:p>
        </c:txPr>
        <c:crossAx val="608257128"/>
        <c:crosses val="max"/>
        <c:crossBetween val="between"/>
      </c:valAx>
      <c:catAx>
        <c:axId val="608257128"/>
        <c:scaling>
          <c:orientation val="minMax"/>
        </c:scaling>
        <c:delete val="1"/>
        <c:axPos val="b"/>
        <c:numFmt formatCode="General" sourceLinked="1"/>
        <c:majorTickMark val="out"/>
        <c:minorTickMark val="none"/>
        <c:tickLblPos val="nextTo"/>
        <c:crossAx val="60549195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0">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9525" cap="flat" cmpd="sng" algn="ctr">
        <a:solidFill>
          <a:schemeClr val="phClr">
            <a:alpha val="75000"/>
          </a:schemeClr>
        </a:solidFill>
      </a:ln>
      <a:effectLst>
        <a:innerShdw blurRad="114300">
          <a:schemeClr val="phClr">
            <a:alpha val="70000"/>
          </a:scheme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9525" cap="flat" cmpd="sng" algn="ctr">
        <a:solidFill>
          <a:schemeClr val="phClr">
            <a:alpha val="75000"/>
          </a:schemeClr>
        </a:solidFill>
      </a:ln>
      <a:effectLst>
        <a:innerShdw blurRad="114300">
          <a:schemeClr val="phClr">
            <a:alpha val="70000"/>
          </a:scheme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ph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0.11585</cdr:x>
      <cdr:y>0.775</cdr:y>
    </cdr:from>
    <cdr:to>
      <cdr:x>0.37238</cdr:x>
      <cdr:y>1</cdr:y>
    </cdr:to>
    <cdr:sp macro="" textlink="">
      <cdr:nvSpPr>
        <cdr:cNvPr id="2" name="TextBox 1"/>
        <cdr:cNvSpPr txBox="1"/>
      </cdr:nvSpPr>
      <cdr:spPr>
        <a:xfrm xmlns:a="http://schemas.openxmlformats.org/drawingml/2006/main">
          <a:off x="412920" y="397477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10/10/2013</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3781794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527635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11282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4083106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45700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916">
              <a:defRPr/>
            </a:pP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404098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31674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2175910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406800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32833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3532401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746020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457450" cy="365125"/>
          </a:xfrm>
          <a:prstGeom prst="rect">
            <a:avLst/>
          </a:prstGeom>
        </p:spPr>
        <p:txBody>
          <a:bodyPr/>
          <a:lstStyle/>
          <a:p>
            <a:fld id="{0BAE2F54-8210-429A-80BC-EBEB99B85DDA}" type="datetimeFigureOut">
              <a:rPr lang="en-US" smtClean="0"/>
              <a:t>10/10/2013</a:t>
            </a:fld>
            <a:endParaRPr lang="en-US" dirty="0"/>
          </a:p>
        </p:txBody>
      </p:sp>
      <p:sp>
        <p:nvSpPr>
          <p:cNvPr id="3" name="Footer Placeholder 2"/>
          <p:cNvSpPr>
            <a:spLocks noGrp="1"/>
          </p:cNvSpPr>
          <p:nvPr>
            <p:ph type="ftr" sz="quarter" idx="11"/>
          </p:nvPr>
        </p:nvSpPr>
        <p:spPr>
          <a:xfrm>
            <a:off x="3486150" y="6356351"/>
            <a:ext cx="21717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057900" y="6356351"/>
            <a:ext cx="2457450" cy="365125"/>
          </a:xfrm>
          <a:prstGeom prst="rect">
            <a:avLst/>
          </a:prstGeom>
        </p:spPr>
        <p:txBody>
          <a:bodyPr/>
          <a:lstStyle/>
          <a:p>
            <a:fld id="{170CCA75-7DDC-49E2-99DF-C324574906C2}" type="slidenum">
              <a:rPr lang="en-US" smtClean="0"/>
              <a:t>‹#›</a:t>
            </a:fld>
            <a:endParaRPr lang="en-US" dirty="0"/>
          </a:p>
        </p:txBody>
      </p:sp>
    </p:spTree>
    <p:extLst>
      <p:ext uri="{BB962C8B-B14F-4D97-AF65-F5344CB8AC3E}">
        <p14:creationId xmlns:p14="http://schemas.microsoft.com/office/powerpoint/2010/main" val="36457056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597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6" r:id="rId28"/>
    <p:sldLayoutId id="2147483717" r:id="rId29"/>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ease-compliance-through-repeatable-proces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ease-compliance-through-repeatable-proces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4.gif"/><Relationship Id="rId4" Type="http://schemas.openxmlformats.org/officeDocument/2006/relationships/hyperlink" Target="http://www.infotech.com/research/ss/ease-compliance-through-repeatable-proces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0.png"/><Relationship Id="rId4" Type="http://schemas.openxmlformats.org/officeDocument/2006/relationships/hyperlink" Target="http://www.infotech.com/research/ss/ease-compliance-through-repeatable-proces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ease-compliance-through-repeatable-proces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world-class-operations/risk-management" TargetMode="External"/><Relationship Id="rId7"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www.infotech.com/research/ss/ease-compliance-through-repeatable-process?utm_source=SS_Sample&amp;utm_medium=Collateral&amp;utm_campaign=Collateral" TargetMode="External"/><Relationship Id="rId5" Type="http://schemas.openxmlformats.org/officeDocument/2006/relationships/image" Target="../media/image5.wmf"/><Relationship Id="rId4" Type="http://schemas.openxmlformats.org/officeDocument/2006/relationships/hyperlink" Target="http://www.infotech.com/world-class-operations/it-strateg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nfotech.com/world-class-operations/it-strategy" TargetMode="External"/><Relationship Id="rId3" Type="http://schemas.openxmlformats.org/officeDocument/2006/relationships/hyperlink" Target="../xxx" TargetMode="External"/><Relationship Id="rId7" Type="http://schemas.openxmlformats.org/officeDocument/2006/relationships/hyperlink" Target="http://www.infotech.com/research/ss/it-develop-an-information-governance-strategy" TargetMode="External"/><Relationship Id="rId12"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infotech.com/research/ss/extend-ecm-adoption-and-functionality" TargetMode="External"/><Relationship Id="rId11" Type="http://schemas.openxmlformats.org/officeDocument/2006/relationships/hyperlink" Target="http://www.infotech.com/research/ss/ease-compliance-through-repeatable-process?utm_source=SS_Sample&amp;utm_medium=Collateral&amp;utm_campaign=Collateral" TargetMode="External"/><Relationship Id="rId5" Type="http://schemas.openxmlformats.org/officeDocument/2006/relationships/hyperlink" Target="http://www.infotech.com/world-class-operations/risk-management" TargetMode="External"/><Relationship Id="rId10" Type="http://schemas.openxmlformats.org/officeDocument/2006/relationships/hyperlink" Target="http://www.infotech.com/research/ss/it-adopt-a-framework-for-internal-it-controls" TargetMode="External"/><Relationship Id="rId4" Type="http://schemas.openxmlformats.org/officeDocument/2006/relationships/hyperlink" Target="http://www.infotech.com/research/ss/develop-an-enterprise-content-management-strategy" TargetMode="External"/><Relationship Id="rId9" Type="http://schemas.openxmlformats.org/officeDocument/2006/relationships/hyperlink" Target="http://www.infotech.com/research/ss/it-develop-a-data-privacy-compliance-strategy"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notesSlide" Target="../notesSlides/notesSlide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image" Target="../media/image4.gif"/><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hyperlink" Target="http://www.infotech.com/research/ss/ease-compliance-through-repeatable-process?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gif"/><Relationship Id="rId2" Type="http://schemas.openxmlformats.org/officeDocument/2006/relationships/hyperlink" Target="mailto:workshopbooking@infotech.com" TargetMode="External"/><Relationship Id="rId1" Type="http://schemas.openxmlformats.org/officeDocument/2006/relationships/slideLayout" Target="../slideLayouts/slideLayout8.xml"/><Relationship Id="rId6" Type="http://schemas.openxmlformats.org/officeDocument/2006/relationships/hyperlink" Target="http://www.infotech.com/research/ss/ease-compliance-through-repeatable-process?utm_source=SS_Sample&amp;utm_medium=Collateral&amp;utm_campaign=Collateral"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ease-compliance-through-repeatable-process?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www.infotech.com/research/ss/ease-compliance-through-repeatable-proces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ease-compliance-through-repeatable-proces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smtClean="0"/>
              <a:t>Ease Compliance </a:t>
            </a:r>
            <a:r>
              <a:rPr lang="en-US" dirty="0"/>
              <a:t>t</a:t>
            </a:r>
            <a:r>
              <a:rPr lang="en-US" dirty="0" smtClean="0"/>
              <a:t>hrough </a:t>
            </a:r>
            <a:r>
              <a:rPr lang="en-US" dirty="0"/>
              <a:t>R</a:t>
            </a:r>
            <a:r>
              <a:rPr lang="en-US" dirty="0" smtClean="0"/>
              <a:t>epeatable </a:t>
            </a:r>
            <a:r>
              <a:rPr lang="en-US" dirty="0"/>
              <a:t>P</a:t>
            </a:r>
            <a:r>
              <a:rPr lang="en-US" dirty="0" smtClean="0"/>
              <a:t>rocess</a:t>
            </a:r>
            <a:endParaRPr lang="en-US" dirty="0"/>
          </a:p>
        </p:txBody>
      </p:sp>
      <p:sp>
        <p:nvSpPr>
          <p:cNvPr id="8" name="Text Placeholder 7"/>
          <p:cNvSpPr>
            <a:spLocks noGrp="1"/>
          </p:cNvSpPr>
          <p:nvPr>
            <p:ph type="body" sz="quarter" idx="16"/>
          </p:nvPr>
        </p:nvSpPr>
        <p:spPr>
          <a:xfrm>
            <a:off x="774700" y="3681028"/>
            <a:ext cx="7467600" cy="508000"/>
          </a:xfrm>
        </p:spPr>
        <p:txBody>
          <a:bodyPr/>
          <a:lstStyle/>
          <a:p>
            <a:r>
              <a:rPr lang="en-CA" dirty="0" smtClean="0"/>
              <a:t>Reduce the price for responding to requests for information and replying to litigation by 80%. </a:t>
            </a:r>
            <a:endParaRPr lang="en-CA" dirty="0"/>
          </a:p>
        </p:txBody>
      </p:sp>
      <p:grpSp>
        <p:nvGrpSpPr>
          <p:cNvPr id="10" name="Group 9"/>
          <p:cNvGrpSpPr/>
          <p:nvPr/>
        </p:nvGrpSpPr>
        <p:grpSpPr>
          <a:xfrm>
            <a:off x="0" y="5402461"/>
            <a:ext cx="9144000" cy="1455539"/>
            <a:chOff x="0" y="5402461"/>
            <a:chExt cx="9144000" cy="1455539"/>
          </a:xfrm>
        </p:grpSpPr>
        <p:pic>
          <p:nvPicPr>
            <p:cNvPr id="11" name="Picture 10"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12" name="Picture 11"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13" name="Rectangle 12"/>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3649727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Technology and governed processes will drastically reduce the overall costs.</a:t>
            </a:r>
            <a:endParaRPr lang="en-US" dirty="0"/>
          </a:p>
        </p:txBody>
      </p:sp>
      <p:sp>
        <p:nvSpPr>
          <p:cNvPr id="3" name="Title 2"/>
          <p:cNvSpPr>
            <a:spLocks noGrp="1"/>
          </p:cNvSpPr>
          <p:nvPr>
            <p:ph type="title"/>
          </p:nvPr>
        </p:nvSpPr>
        <p:spPr/>
        <p:txBody>
          <a:bodyPr/>
          <a:lstStyle/>
          <a:p>
            <a:r>
              <a:rPr lang="en-US" dirty="0" smtClean="0"/>
              <a:t>A basic eDiscovery project with ad hoc processes can cost millions of dollars</a:t>
            </a:r>
            <a:endParaRPr lang="en-US" dirty="0"/>
          </a:p>
        </p:txBody>
      </p:sp>
      <p:sp>
        <p:nvSpPr>
          <p:cNvPr id="4" name="Text Placeholder 3"/>
          <p:cNvSpPr>
            <a:spLocks noGrp="1"/>
          </p:cNvSpPr>
          <p:nvPr>
            <p:ph type="body" sz="quarter" idx="16"/>
          </p:nvPr>
        </p:nvSpPr>
        <p:spPr>
          <a:xfrm>
            <a:off x="249302" y="1892896"/>
            <a:ext cx="3746634" cy="4313785"/>
          </a:xfrm>
        </p:spPr>
        <p:txBody>
          <a:bodyPr/>
          <a:lstStyle/>
          <a:p>
            <a:r>
              <a:rPr lang="en-US" b="1" dirty="0" smtClean="0"/>
              <a:t>Manual review.</a:t>
            </a:r>
            <a:r>
              <a:rPr lang="en-US" dirty="0" smtClean="0"/>
              <a:t> Consider the size of an average eDiscovery project (100 GBs or 300K documents). All documents are reviewed by a member of legal counsel at an average cost of $350 per hour (for an Associate and two paralegals). This team can review 50 documents per hour.</a:t>
            </a:r>
          </a:p>
          <a:p>
            <a:r>
              <a:rPr lang="en-US" b="1" dirty="0" smtClean="0"/>
              <a:t>Back-up and search.</a:t>
            </a:r>
            <a:r>
              <a:rPr lang="en-US" dirty="0" smtClean="0"/>
              <a:t> This replaces the manual search with a on-demand archive solution for audit and search. Assumes review is still human based.</a:t>
            </a:r>
          </a:p>
          <a:p>
            <a:r>
              <a:rPr lang="en-US" b="1" dirty="0" smtClean="0"/>
              <a:t>Archive and search.</a:t>
            </a:r>
            <a:r>
              <a:rPr lang="en-US" dirty="0" smtClean="0"/>
              <a:t> Using a lower cost archive product and a separate search platform for more granularity. Assumes that review is still human based.</a:t>
            </a:r>
          </a:p>
          <a:p>
            <a:r>
              <a:rPr lang="en-US" b="1" dirty="0" smtClean="0"/>
              <a:t>Early case assessment.</a:t>
            </a:r>
            <a:r>
              <a:rPr lang="en-US" dirty="0" smtClean="0"/>
              <a:t> Use of a dedicated eDiscovery search and archive tool. Assumes that the sampling and initial review is done using the eDiscovery system via Technology Assisted Review (TAR).</a:t>
            </a:r>
          </a:p>
          <a:p>
            <a:r>
              <a:rPr lang="en-US" b="1" dirty="0" smtClean="0"/>
              <a:t>Governed process.</a:t>
            </a:r>
            <a:r>
              <a:rPr lang="en-US" dirty="0" smtClean="0"/>
              <a:t> Adds a dedicated archive system to enhance the capture and retention. </a:t>
            </a:r>
            <a:endParaRPr lang="en-US" dirty="0"/>
          </a:p>
        </p:txBody>
      </p:sp>
      <p:sp>
        <p:nvSpPr>
          <p:cNvPr id="6" name="Rectangle 5"/>
          <p:cNvSpPr/>
          <p:nvPr/>
        </p:nvSpPr>
        <p:spPr>
          <a:xfrm>
            <a:off x="4359650" y="5841269"/>
            <a:ext cx="4377308" cy="5400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bg1">
                    <a:lumMod val="50000"/>
                  </a:schemeClr>
                </a:solidFill>
              </a:rPr>
              <a:t>Info-Tech analysis of how structured eDiscovery processes save money. Costs are based on publicly available legal quotes for eDiscovery services, archive, and search products.  </a:t>
            </a:r>
            <a:endParaRPr lang="en-US" sz="1000" dirty="0">
              <a:solidFill>
                <a:schemeClr val="bg1">
                  <a:lumMod val="50000"/>
                </a:schemeClr>
              </a:solidFill>
            </a:endParaRPr>
          </a:p>
        </p:txBody>
      </p:sp>
      <p:graphicFrame>
        <p:nvGraphicFramePr>
          <p:cNvPr id="10" name="Chart 9"/>
          <p:cNvGraphicFramePr>
            <a:graphicFrameLocks noGrp="1"/>
          </p:cNvGraphicFramePr>
          <p:nvPr>
            <p:extLst>
              <p:ext uri="{D42A27DB-BD31-4B8C-83A1-F6EECF244321}">
                <p14:modId xmlns:p14="http://schemas.microsoft.com/office/powerpoint/2010/main" val="4133665212"/>
              </p:ext>
            </p:extLst>
          </p:nvPr>
        </p:nvGraphicFramePr>
        <p:xfrm>
          <a:off x="4211960" y="2168860"/>
          <a:ext cx="4320480" cy="3672409"/>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rot="16200000">
            <a:off x="2573778" y="3789344"/>
            <a:ext cx="3384376"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Total cost of eDiscovery (per 100 GBs)</a:t>
            </a:r>
            <a:endParaRPr lang="en-US" sz="1400" dirty="0">
              <a:solidFill>
                <a:schemeClr val="tx1"/>
              </a:solidFill>
            </a:endParaRPr>
          </a:p>
        </p:txBody>
      </p:sp>
      <p:sp>
        <p:nvSpPr>
          <p:cNvPr id="12" name="Rectangle 11"/>
          <p:cNvSpPr/>
          <p:nvPr/>
        </p:nvSpPr>
        <p:spPr>
          <a:xfrm rot="16200000">
            <a:off x="6860173" y="3694757"/>
            <a:ext cx="3573549"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Percent of total cost spent on technology</a:t>
            </a:r>
            <a:endParaRPr lang="en-US" sz="1400" dirty="0">
              <a:solidFill>
                <a:schemeClr val="tx1"/>
              </a:solidFill>
            </a:endParaRPr>
          </a:p>
        </p:txBody>
      </p:sp>
      <p:sp>
        <p:nvSpPr>
          <p:cNvPr id="13" name="Rectangle 12"/>
          <p:cNvSpPr/>
          <p:nvPr/>
        </p:nvSpPr>
        <p:spPr>
          <a:xfrm>
            <a:off x="4156932" y="1787551"/>
            <a:ext cx="4644516" cy="331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Shift costs from manual discovery to classification and search tools to reduce the cost.</a:t>
            </a:r>
            <a:endParaRPr lang="en-US" sz="1200" dirty="0">
              <a:solidFill>
                <a:schemeClr val="tx1"/>
              </a:solidFill>
            </a:endParaRPr>
          </a:p>
        </p:txBody>
      </p: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991248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advantage of the Electronic Discovery Reference Model to formalize the eDiscovery process</a:t>
            </a:r>
            <a:endParaRPr lang="en-US" dirty="0"/>
          </a:p>
        </p:txBody>
      </p:sp>
      <p:sp>
        <p:nvSpPr>
          <p:cNvPr id="6" name="Rectangle 5"/>
          <p:cNvSpPr/>
          <p:nvPr/>
        </p:nvSpPr>
        <p:spPr>
          <a:xfrm>
            <a:off x="262661" y="4567288"/>
            <a:ext cx="3834230" cy="18140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Info-Tech used </a:t>
            </a:r>
            <a:r>
              <a:rPr lang="en-US" sz="1200" dirty="0">
                <a:solidFill>
                  <a:schemeClr val="tx1"/>
                </a:solidFill>
              </a:rPr>
              <a:t>the EDRM framework to devise a IT-centric guidance for managing eDiscovery</a:t>
            </a:r>
            <a:r>
              <a:rPr lang="en-US" sz="1200" dirty="0" smtClean="0">
                <a:solidFill>
                  <a:schemeClr val="tx1"/>
                </a:solidFill>
              </a:rPr>
              <a:t>.</a:t>
            </a:r>
          </a:p>
          <a:p>
            <a:pPr algn="l"/>
            <a:endParaRPr lang="en-US" sz="1200" dirty="0" smtClean="0">
              <a:solidFill>
                <a:schemeClr val="tx1"/>
              </a:solidFill>
            </a:endParaRPr>
          </a:p>
          <a:p>
            <a:pPr algn="l"/>
            <a:r>
              <a:rPr lang="en-US" sz="1200" dirty="0" smtClean="0">
                <a:solidFill>
                  <a:schemeClr val="tx1"/>
                </a:solidFill>
              </a:rPr>
              <a:t>This EDRM-based eDiscovery process is broken into discrete steps with explicit guidance on who should be involved with each step from request to production. </a:t>
            </a:r>
          </a:p>
          <a:p>
            <a:pPr algn="l"/>
            <a:endParaRPr lang="en-US" sz="1200" dirty="0">
              <a:solidFill>
                <a:schemeClr val="tx1"/>
              </a:solidFill>
            </a:endParaRPr>
          </a:p>
          <a:p>
            <a:pPr algn="l"/>
            <a:r>
              <a:rPr lang="en-US" sz="1200" dirty="0" smtClean="0">
                <a:solidFill>
                  <a:schemeClr val="tx1"/>
                </a:solidFill>
              </a:rPr>
              <a:t>Formalize the process so that IT can control the pain and business disruption that this rare occurrence creates. </a:t>
            </a:r>
          </a:p>
        </p:txBody>
      </p:sp>
      <p:grpSp>
        <p:nvGrpSpPr>
          <p:cNvPr id="8" name="Group 7"/>
          <p:cNvGrpSpPr/>
          <p:nvPr/>
        </p:nvGrpSpPr>
        <p:grpSpPr>
          <a:xfrm>
            <a:off x="475251" y="1250063"/>
            <a:ext cx="8129197" cy="1900888"/>
            <a:chOff x="4954385" y="1846565"/>
            <a:chExt cx="3365694" cy="1583795"/>
          </a:xfrm>
        </p:grpSpPr>
        <p:sp>
          <p:nvSpPr>
            <p:cNvPr id="9" name="Rectangle 2"/>
            <p:cNvSpPr/>
            <p:nvPr/>
          </p:nvSpPr>
          <p:spPr>
            <a:xfrm>
              <a:off x="4954385" y="1846565"/>
              <a:ext cx="3365694" cy="1583795"/>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002210" y="1985976"/>
              <a:ext cx="3205251" cy="1307820"/>
            </a:xfrm>
            <a:prstGeom prst="rect">
              <a:avLst/>
            </a:prstGeom>
            <a:noFill/>
          </p:spPr>
          <p:txBody>
            <a:bodyPr wrap="square" rtlCol="0">
              <a:spAutoFit/>
            </a:bodyPr>
            <a:lstStyle/>
            <a:p>
              <a:pPr algn="l" fontAlgn="auto">
                <a:spcBef>
                  <a:spcPts val="0"/>
                </a:spcBef>
                <a:spcAft>
                  <a:spcPts val="0"/>
                </a:spcAft>
                <a:buClr>
                  <a:srgbClr val="336600"/>
                </a:buClr>
                <a:buSzPct val="120000"/>
              </a:pPr>
              <a:r>
                <a:rPr lang="en-US" sz="1200" b="1" dirty="0">
                  <a:solidFill>
                    <a:srgbClr val="333333"/>
                  </a:solidFill>
                  <a:latin typeface="Arial"/>
                </a:rPr>
                <a:t>Electronic Discovery Reference </a:t>
              </a:r>
              <a:r>
                <a:rPr lang="en-US" sz="1200" b="1" dirty="0" smtClean="0">
                  <a:solidFill>
                    <a:srgbClr val="333333"/>
                  </a:solidFill>
                  <a:latin typeface="Arial"/>
                </a:rPr>
                <a:t>Model (EDRM)</a:t>
              </a:r>
              <a:endParaRPr lang="en-US" sz="1200" b="1" dirty="0">
                <a:solidFill>
                  <a:srgbClr val="333333"/>
                </a:solidFill>
                <a:latin typeface="Arial"/>
              </a:endParaRPr>
            </a:p>
            <a:p>
              <a:pPr marL="171450" indent="-171450" algn="l" fontAlgn="auto">
                <a:spcBef>
                  <a:spcPts val="0"/>
                </a:spcBef>
                <a:spcAft>
                  <a:spcPts val="0"/>
                </a:spcAft>
                <a:buClr>
                  <a:srgbClr val="336600"/>
                </a:buClr>
                <a:buSzPct val="120000"/>
                <a:buFont typeface="Wingdings" panose="05000000000000000000" pitchFamily="2" charset="2"/>
                <a:buChar char="ü"/>
              </a:pPr>
              <a:endParaRPr lang="en-US" sz="1200" dirty="0">
                <a:solidFill>
                  <a:srgbClr val="333333"/>
                </a:solidFill>
                <a:latin typeface="Arial"/>
              </a:endParaRPr>
            </a:p>
            <a:p>
              <a:pPr marL="171450" indent="-171450" algn="l" fontAlgn="auto">
                <a:spcBef>
                  <a:spcPts val="0"/>
                </a:spcBef>
                <a:spcAft>
                  <a:spcPts val="0"/>
                </a:spcAft>
                <a:buClr>
                  <a:srgbClr val="336600"/>
                </a:buClr>
                <a:buSzPct val="120000"/>
                <a:buFont typeface="Wingdings" panose="05000000000000000000" pitchFamily="2" charset="2"/>
                <a:buChar char="ü"/>
              </a:pPr>
              <a:r>
                <a:rPr lang="en-US" sz="1200" dirty="0">
                  <a:solidFill>
                    <a:srgbClr val="333333"/>
                  </a:solidFill>
                  <a:latin typeface="Arial"/>
                </a:rPr>
                <a:t>EDRM.net provides a wide variety of best practices standards for controlling and verifying the discovery process</a:t>
              </a:r>
              <a:r>
                <a:rPr lang="en-US" sz="1200" dirty="0" smtClean="0">
                  <a:solidFill>
                    <a:srgbClr val="333333"/>
                  </a:solidFill>
                  <a:latin typeface="Arial"/>
                </a:rPr>
                <a:t>.</a:t>
              </a:r>
              <a:endParaRPr lang="en-US" sz="1200" dirty="0">
                <a:solidFill>
                  <a:srgbClr val="333333"/>
                </a:solidFill>
                <a:latin typeface="Arial"/>
              </a:endParaRPr>
            </a:p>
            <a:p>
              <a:pPr marL="171450" indent="-171450" algn="l" fontAlgn="auto">
                <a:spcBef>
                  <a:spcPts val="0"/>
                </a:spcBef>
                <a:spcAft>
                  <a:spcPts val="0"/>
                </a:spcAft>
                <a:buClr>
                  <a:srgbClr val="336600"/>
                </a:buClr>
                <a:buSzPct val="120000"/>
                <a:buFont typeface="Wingdings" panose="05000000000000000000" pitchFamily="2" charset="2"/>
                <a:buChar char="ü"/>
              </a:pPr>
              <a:r>
                <a:rPr lang="en-US" sz="1200" dirty="0">
                  <a:solidFill>
                    <a:srgbClr val="333333"/>
                  </a:solidFill>
                  <a:latin typeface="Arial"/>
                </a:rPr>
                <a:t>The EDRM framework is a direct response to the changes made in the U.S. Federal Rules of Civil Procedure in 2006 when electronic </a:t>
              </a:r>
              <a:r>
                <a:rPr lang="en-US" sz="1200" dirty="0" smtClean="0">
                  <a:solidFill>
                    <a:srgbClr val="333333"/>
                  </a:solidFill>
                  <a:latin typeface="Arial"/>
                </a:rPr>
                <a:t>communications </a:t>
              </a:r>
              <a:r>
                <a:rPr lang="en-US" sz="1200" dirty="0">
                  <a:solidFill>
                    <a:srgbClr val="333333"/>
                  </a:solidFill>
                  <a:latin typeface="Arial"/>
                </a:rPr>
                <a:t>were explicitly recognized as legal documents.</a:t>
              </a:r>
            </a:p>
            <a:p>
              <a:pPr marL="171450" indent="-171450" algn="l" fontAlgn="auto">
                <a:spcBef>
                  <a:spcPts val="0"/>
                </a:spcBef>
                <a:spcAft>
                  <a:spcPts val="0"/>
                </a:spcAft>
                <a:buClr>
                  <a:srgbClr val="336600"/>
                </a:buClr>
                <a:buSzPct val="120000"/>
                <a:buFont typeface="Wingdings" panose="05000000000000000000" pitchFamily="2" charset="2"/>
                <a:buChar char="ü"/>
              </a:pPr>
              <a:r>
                <a:rPr lang="en-US" sz="1200" dirty="0" smtClean="0">
                  <a:solidFill>
                    <a:srgbClr val="333333"/>
                  </a:solidFill>
                  <a:latin typeface="Arial"/>
                </a:rPr>
                <a:t>EDRM is an </a:t>
              </a:r>
              <a:r>
                <a:rPr lang="en-US" sz="1200" dirty="0">
                  <a:solidFill>
                    <a:srgbClr val="333333"/>
                  </a:solidFill>
                  <a:latin typeface="Arial"/>
                </a:rPr>
                <a:t>excellent framework for IT to build a process to </a:t>
              </a:r>
              <a:r>
                <a:rPr lang="en-US" sz="1200" dirty="0" smtClean="0">
                  <a:solidFill>
                    <a:srgbClr val="333333"/>
                  </a:solidFill>
                  <a:latin typeface="Arial"/>
                </a:rPr>
                <a:t>satisfy and </a:t>
              </a:r>
              <a:r>
                <a:rPr lang="en-US" sz="1200" dirty="0">
                  <a:solidFill>
                    <a:srgbClr val="333333"/>
                  </a:solidFill>
                  <a:latin typeface="Arial"/>
                </a:rPr>
                <a:t>enable legal to take control of </a:t>
              </a:r>
              <a:r>
                <a:rPr lang="en-US" sz="1200" dirty="0" smtClean="0">
                  <a:solidFill>
                    <a:srgbClr val="333333"/>
                  </a:solidFill>
                  <a:latin typeface="Arial"/>
                </a:rPr>
                <a:t>eDiscovery.</a:t>
              </a:r>
              <a:endParaRPr lang="en-US" sz="1200" dirty="0">
                <a:solidFill>
                  <a:srgbClr val="333333"/>
                </a:solidFill>
                <a:latin typeface="Arial"/>
              </a:endParaRPr>
            </a:p>
          </p:txBody>
        </p:sp>
      </p:grpSp>
      <p:grpSp>
        <p:nvGrpSpPr>
          <p:cNvPr id="27" name="Group 26"/>
          <p:cNvGrpSpPr/>
          <p:nvPr/>
        </p:nvGrpSpPr>
        <p:grpSpPr>
          <a:xfrm>
            <a:off x="1567708" y="3431937"/>
            <a:ext cx="7109876" cy="1291542"/>
            <a:chOff x="882504" y="3207784"/>
            <a:chExt cx="7109876" cy="1291542"/>
          </a:xfrm>
        </p:grpSpPr>
        <p:sp>
          <p:nvSpPr>
            <p:cNvPr id="11" name="Rounded Rectangle 10"/>
            <p:cNvSpPr/>
            <p:nvPr/>
          </p:nvSpPr>
          <p:spPr>
            <a:xfrm>
              <a:off x="882504" y="3673535"/>
              <a:ext cx="1224136" cy="3600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Information Management</a:t>
              </a:r>
              <a:endParaRPr lang="en-US" sz="1200" dirty="0"/>
            </a:p>
          </p:txBody>
        </p:sp>
        <p:sp>
          <p:nvSpPr>
            <p:cNvPr id="12" name="Rounded Rectangle 11"/>
            <p:cNvSpPr/>
            <p:nvPr/>
          </p:nvSpPr>
          <p:spPr>
            <a:xfrm>
              <a:off x="2352129" y="3673535"/>
              <a:ext cx="1224136" cy="360040"/>
            </a:xfrm>
            <a:prstGeom prst="roundRect">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Identification</a:t>
              </a:r>
              <a:endParaRPr lang="en-US" sz="1200" dirty="0"/>
            </a:p>
          </p:txBody>
        </p:sp>
        <p:grpSp>
          <p:nvGrpSpPr>
            <p:cNvPr id="19" name="Group 18"/>
            <p:cNvGrpSpPr/>
            <p:nvPr/>
          </p:nvGrpSpPr>
          <p:grpSpPr>
            <a:xfrm>
              <a:off x="3821754" y="3431937"/>
              <a:ext cx="1224136" cy="843236"/>
              <a:chOff x="3870247" y="3479725"/>
              <a:chExt cx="1224136" cy="843236"/>
            </a:xfrm>
          </p:grpSpPr>
          <p:sp>
            <p:nvSpPr>
              <p:cNvPr id="13" name="Rounded Rectangle 12"/>
              <p:cNvSpPr/>
              <p:nvPr/>
            </p:nvSpPr>
            <p:spPr>
              <a:xfrm>
                <a:off x="3870247" y="3479725"/>
                <a:ext cx="1224136" cy="360040"/>
              </a:xfrm>
              <a:prstGeom prst="roundRect">
                <a:avLst/>
              </a:prstGeom>
              <a:solidFill>
                <a:srgbClr val="7FAC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Preservation</a:t>
                </a:r>
                <a:endParaRPr lang="en-US" sz="1200" dirty="0"/>
              </a:p>
            </p:txBody>
          </p:sp>
          <p:sp>
            <p:nvSpPr>
              <p:cNvPr id="14" name="Rounded Rectangle 13"/>
              <p:cNvSpPr/>
              <p:nvPr/>
            </p:nvSpPr>
            <p:spPr>
              <a:xfrm>
                <a:off x="3870247" y="3962921"/>
                <a:ext cx="1224136" cy="360040"/>
              </a:xfrm>
              <a:prstGeom prst="roundRect">
                <a:avLst/>
              </a:prstGeom>
              <a:solidFill>
                <a:srgbClr val="7FAC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Collection</a:t>
                </a:r>
                <a:endParaRPr lang="en-US" sz="1200" dirty="0"/>
              </a:p>
            </p:txBody>
          </p:sp>
        </p:grpSp>
        <p:grpSp>
          <p:nvGrpSpPr>
            <p:cNvPr id="20" name="Group 19"/>
            <p:cNvGrpSpPr/>
            <p:nvPr/>
          </p:nvGrpSpPr>
          <p:grpSpPr>
            <a:xfrm>
              <a:off x="5291379" y="3207784"/>
              <a:ext cx="1231375" cy="1291542"/>
              <a:chOff x="5292730" y="3207784"/>
              <a:chExt cx="1231375" cy="1291542"/>
            </a:xfrm>
          </p:grpSpPr>
          <p:sp>
            <p:nvSpPr>
              <p:cNvPr id="15" name="Rounded Rectangle 14"/>
              <p:cNvSpPr/>
              <p:nvPr/>
            </p:nvSpPr>
            <p:spPr>
              <a:xfrm>
                <a:off x="5292730" y="3207784"/>
                <a:ext cx="1224136" cy="360040"/>
              </a:xfrm>
              <a:prstGeom prst="roundRect">
                <a:avLst/>
              </a:prstGeom>
              <a:solidFill>
                <a:srgbClr val="ADB7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Processing</a:t>
                </a:r>
                <a:endParaRPr lang="en-US" sz="1200" dirty="0"/>
              </a:p>
            </p:txBody>
          </p:sp>
          <p:sp>
            <p:nvSpPr>
              <p:cNvPr id="16" name="Rounded Rectangle 15"/>
              <p:cNvSpPr/>
              <p:nvPr/>
            </p:nvSpPr>
            <p:spPr>
              <a:xfrm>
                <a:off x="5292730" y="3675457"/>
                <a:ext cx="1224136" cy="360040"/>
              </a:xfrm>
              <a:prstGeom prst="roundRect">
                <a:avLst/>
              </a:prstGeom>
              <a:solidFill>
                <a:srgbClr val="ADB7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Review</a:t>
                </a:r>
                <a:endParaRPr lang="en-US" sz="1200" dirty="0"/>
              </a:p>
            </p:txBody>
          </p:sp>
          <p:sp>
            <p:nvSpPr>
              <p:cNvPr id="17" name="Rounded Rectangle 16"/>
              <p:cNvSpPr/>
              <p:nvPr/>
            </p:nvSpPr>
            <p:spPr>
              <a:xfrm>
                <a:off x="5299969" y="4139286"/>
                <a:ext cx="1224136" cy="360040"/>
              </a:xfrm>
              <a:prstGeom prst="roundRect">
                <a:avLst/>
              </a:prstGeom>
              <a:solidFill>
                <a:srgbClr val="ADB7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Analysis</a:t>
                </a:r>
                <a:endParaRPr lang="en-US" sz="1200" dirty="0"/>
              </a:p>
            </p:txBody>
          </p:sp>
        </p:grpSp>
        <p:sp>
          <p:nvSpPr>
            <p:cNvPr id="18" name="Rounded Rectangle 17"/>
            <p:cNvSpPr/>
            <p:nvPr/>
          </p:nvSpPr>
          <p:spPr>
            <a:xfrm>
              <a:off x="6768244" y="3673535"/>
              <a:ext cx="1224136" cy="360040"/>
            </a:xfrm>
            <a:prstGeom prst="roundRect">
              <a:avLst/>
            </a:prstGeom>
            <a:solidFill>
              <a:srgbClr val="5D5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Production</a:t>
              </a:r>
              <a:endParaRPr lang="en-US" sz="1200" dirty="0"/>
            </a:p>
          </p:txBody>
        </p:sp>
      </p:grpSp>
      <p:sp>
        <p:nvSpPr>
          <p:cNvPr id="23" name="TextBox 22"/>
          <p:cNvSpPr txBox="1"/>
          <p:nvPr/>
        </p:nvSpPr>
        <p:spPr>
          <a:xfrm>
            <a:off x="365005" y="3384395"/>
            <a:ext cx="2719014" cy="307777"/>
          </a:xfrm>
          <a:prstGeom prst="rect">
            <a:avLst/>
          </a:prstGeom>
          <a:noFill/>
        </p:spPr>
        <p:txBody>
          <a:bodyPr wrap="none" rtlCol="0">
            <a:spAutoFit/>
          </a:bodyPr>
          <a:lstStyle/>
          <a:p>
            <a:r>
              <a:rPr lang="en-US" sz="1400" b="1" dirty="0" smtClean="0"/>
              <a:t>EDRM has five specific steps:</a:t>
            </a:r>
            <a:endParaRPr lang="en-US" sz="1400" b="1" dirty="0"/>
          </a:p>
        </p:txBody>
      </p:sp>
      <p:grpSp>
        <p:nvGrpSpPr>
          <p:cNvPr id="24" name="Group 23"/>
          <p:cNvGrpSpPr/>
          <p:nvPr/>
        </p:nvGrpSpPr>
        <p:grpSpPr>
          <a:xfrm>
            <a:off x="4391980" y="5464047"/>
            <a:ext cx="4529538" cy="839626"/>
            <a:chOff x="5008166" y="548680"/>
            <a:chExt cx="4760114" cy="839626"/>
          </a:xfrm>
        </p:grpSpPr>
        <p:sp>
          <p:nvSpPr>
            <p:cNvPr id="25" name="Rounded Rectangle 24"/>
            <p:cNvSpPr/>
            <p:nvPr/>
          </p:nvSpPr>
          <p:spPr>
            <a:xfrm>
              <a:off x="5008166" y="548680"/>
              <a:ext cx="4760114"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05840" algn="l"/>
              <a:r>
                <a:rPr lang="en-US" sz="1200" dirty="0">
                  <a:solidFill>
                    <a:schemeClr val="tx1"/>
                  </a:solidFill>
                </a:rPr>
                <a:t>EDRM is a </a:t>
              </a:r>
              <a:r>
                <a:rPr lang="en-US" sz="1200" i="1" dirty="0">
                  <a:solidFill>
                    <a:schemeClr val="tx1"/>
                  </a:solidFill>
                </a:rPr>
                <a:t>responsive</a:t>
              </a:r>
              <a:r>
                <a:rPr lang="en-US" sz="1200" dirty="0">
                  <a:solidFill>
                    <a:schemeClr val="tx1"/>
                  </a:solidFill>
                </a:rPr>
                <a:t> process not a </a:t>
              </a:r>
              <a:r>
                <a:rPr lang="en-US" sz="1200" i="1" dirty="0">
                  <a:solidFill>
                    <a:schemeClr val="tx1"/>
                  </a:solidFill>
                </a:rPr>
                <a:t>governance</a:t>
              </a:r>
              <a:r>
                <a:rPr lang="en-US" sz="1200" dirty="0">
                  <a:solidFill>
                    <a:schemeClr val="tx1"/>
                  </a:solidFill>
                </a:rPr>
                <a:t> strategy. Records managers should look to DoD5015.2 or MoReq2010 for their larger governance processes and technology needs</a:t>
              </a:r>
              <a:r>
                <a:rPr lang="en-US" sz="1200" dirty="0" smtClean="0">
                  <a:solidFill>
                    <a:schemeClr val="tx1"/>
                  </a:solidFill>
                </a:rPr>
                <a:t>.</a:t>
              </a:r>
              <a:endParaRPr lang="en-US" sz="1200" dirty="0">
                <a:solidFill>
                  <a:schemeClr val="tx1"/>
                </a:solidFill>
              </a:endParaRPr>
            </a:p>
          </p:txBody>
        </p:sp>
        <p:pic>
          <p:nvPicPr>
            <p:cNvPr id="26" name="Picture 25" descr="insight.png"/>
            <p:cNvPicPr>
              <a:picLocks noChangeAspect="1"/>
            </p:cNvPicPr>
            <p:nvPr/>
          </p:nvPicPr>
          <p:blipFill>
            <a:blip r:embed="rId3" cstate="print"/>
            <a:stretch>
              <a:fillRect/>
            </a:stretch>
          </p:blipFill>
          <p:spPr>
            <a:xfrm>
              <a:off x="5008166" y="548680"/>
              <a:ext cx="1052725" cy="839626"/>
            </a:xfrm>
            <a:prstGeom prst="rect">
              <a:avLst/>
            </a:prstGeom>
          </p:spPr>
        </p:pic>
      </p:grpSp>
      <p:pic>
        <p:nvPicPr>
          <p:cNvPr id="22" name="Picture 21"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24588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2336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dirty="0" smtClean="0"/>
              <a:t>Prepare for eDiscovery with a documented response plan. It will save you time and effort. It will also make working with legal counsel much easier.</a:t>
            </a:r>
          </a:p>
          <a:p>
            <a:endParaRPr lang="en-US" dirty="0" smtClean="0"/>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2376264"/>
          </a:xfrm>
        </p:spPr>
        <p:txBody>
          <a:bodyPr/>
          <a:lstStyle/>
          <a:p>
            <a:r>
              <a:rPr lang="en-CA" dirty="0" smtClean="0"/>
              <a:t>CIO and IT security officers that must establish a process to support eDiscovery. </a:t>
            </a:r>
          </a:p>
          <a:p>
            <a:r>
              <a:rPr lang="en-CA" dirty="0" smtClean="0"/>
              <a:t>CIOs who must fill technology gaps that cause excessive cost and pain in the eDiscovery process.</a:t>
            </a:r>
          </a:p>
          <a:p>
            <a:r>
              <a:rPr lang="en-CA" dirty="0" smtClean="0"/>
              <a:t>Other business leaders who are responsible for responding to legal or regulatory requests, including:</a:t>
            </a:r>
          </a:p>
          <a:p>
            <a:pPr lvl="1"/>
            <a:r>
              <a:rPr lang="en-CA" dirty="0" smtClean="0"/>
              <a:t>Compliance officers</a:t>
            </a:r>
          </a:p>
          <a:p>
            <a:pPr lvl="1"/>
            <a:r>
              <a:rPr lang="en-CA" dirty="0" smtClean="0"/>
              <a:t>Records managers</a:t>
            </a:r>
          </a:p>
          <a:p>
            <a:pPr lvl="1"/>
            <a:r>
              <a:rPr lang="en-CA" dirty="0" smtClean="0"/>
              <a:t>Legal/Counsel</a:t>
            </a:r>
          </a:p>
          <a:p>
            <a:pPr lvl="1"/>
            <a:r>
              <a:rPr lang="en-CA" dirty="0" smtClean="0"/>
              <a:t>Human Resource managers</a:t>
            </a:r>
          </a:p>
        </p:txBody>
      </p:sp>
      <p:sp>
        <p:nvSpPr>
          <p:cNvPr id="12" name="Text Placeholder 11"/>
          <p:cNvSpPr>
            <a:spLocks noGrp="1"/>
          </p:cNvSpPr>
          <p:nvPr>
            <p:ph type="body" sz="quarter" idx="23"/>
          </p:nvPr>
        </p:nvSpPr>
        <p:spPr>
          <a:xfrm>
            <a:off x="4860032" y="2636911"/>
            <a:ext cx="4032448" cy="3545189"/>
          </a:xfrm>
        </p:spPr>
        <p:txBody>
          <a:bodyPr/>
          <a:lstStyle/>
          <a:p>
            <a:r>
              <a:rPr lang="en-CA" dirty="0" smtClean="0"/>
              <a:t>Understand eDiscovery best practices.</a:t>
            </a:r>
          </a:p>
          <a:p>
            <a:r>
              <a:rPr lang="en-CA" dirty="0" smtClean="0"/>
              <a:t>Develop a set of templates to formalize the eDiscovery process.</a:t>
            </a:r>
          </a:p>
          <a:p>
            <a:r>
              <a:rPr lang="en-CA" dirty="0" smtClean="0"/>
              <a:t>Enable IT leaders to develop competency through DIY workshops.</a:t>
            </a:r>
          </a:p>
          <a:p>
            <a:r>
              <a:rPr lang="en-CA" dirty="0" smtClean="0"/>
              <a:t>Balance the complex sets of constraints and demands that apply to content, including:</a:t>
            </a:r>
          </a:p>
          <a:p>
            <a:pPr lvl="1"/>
            <a:r>
              <a:rPr lang="en-CA" dirty="0" smtClean="0"/>
              <a:t>Regulatory compliance</a:t>
            </a:r>
          </a:p>
          <a:p>
            <a:pPr lvl="1"/>
            <a:r>
              <a:rPr lang="en-CA" dirty="0" smtClean="0"/>
              <a:t>Freedom of Information requests</a:t>
            </a:r>
          </a:p>
          <a:p>
            <a:pPr lvl="1"/>
            <a:r>
              <a:rPr lang="en-CA" dirty="0" smtClean="0"/>
              <a:t>eDiscovery</a:t>
            </a:r>
          </a:p>
          <a:p>
            <a:pPr lvl="1"/>
            <a:r>
              <a:rPr lang="en-CA" dirty="0" smtClean="0"/>
              <a:t>Privacy</a:t>
            </a:r>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2933980" y="3960777"/>
            <a:ext cx="3276055"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28628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320675" y="5356427"/>
            <a:ext cx="4818880" cy="1096909"/>
          </a:xfrm>
        </p:spPr>
        <p:txBody>
          <a:bodyPr/>
          <a:lstStyle/>
          <a:p>
            <a:pPr>
              <a:lnSpc>
                <a:spcPct val="100000"/>
              </a:lnSpc>
              <a:spcBef>
                <a:spcPts val="1200"/>
              </a:spcBef>
            </a:pPr>
            <a:r>
              <a:rPr lang="en-CA" dirty="0" smtClean="0"/>
              <a:t>Prepare for eDiscovery. Develop an SOP and a set of standard communication templates to guide the conversation with requestors and legal counsel. </a:t>
            </a:r>
            <a:endParaRPr lang="en-CA" dirty="0"/>
          </a:p>
        </p:txBody>
      </p:sp>
      <p:grpSp>
        <p:nvGrpSpPr>
          <p:cNvPr id="6" name="Group 91"/>
          <p:cNvGrpSpPr/>
          <p:nvPr/>
        </p:nvGrpSpPr>
        <p:grpSpPr>
          <a:xfrm>
            <a:off x="5394325" y="1189037"/>
            <a:ext cx="3429000" cy="4652205"/>
            <a:chOff x="7294118" y="18188"/>
            <a:chExt cx="1646637" cy="3792834"/>
          </a:xfrm>
        </p:grpSpPr>
        <p:sp>
          <p:nvSpPr>
            <p:cNvPr id="8" name="Rectangle 7"/>
            <p:cNvSpPr/>
            <p:nvPr/>
          </p:nvSpPr>
          <p:spPr>
            <a:xfrm>
              <a:off x="7294118" y="309527"/>
              <a:ext cx="1646636" cy="3501495"/>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endParaRPr lang="en-CA" sz="1200" b="1" dirty="0" smtClean="0">
                <a:solidFill>
                  <a:schemeClr val="tx1"/>
                </a:solidFill>
              </a:endParaRPr>
            </a:p>
            <a:p>
              <a:pPr marL="228600" indent="-228600" algn="l">
                <a:spcBef>
                  <a:spcPts val="0"/>
                </a:spcBef>
                <a:buFont typeface="+mj-lt"/>
                <a:buAutoNum type="arabicPeriod"/>
              </a:pPr>
              <a:r>
                <a:rPr lang="en-CA" sz="1200" b="1" dirty="0" smtClean="0">
                  <a:solidFill>
                    <a:schemeClr val="tx1"/>
                  </a:solidFill>
                </a:rPr>
                <a:t>Don’t start from scratch. </a:t>
              </a:r>
              <a:r>
                <a:rPr lang="en-US" sz="1200" dirty="0">
                  <a:solidFill>
                    <a:schemeClr val="tx1"/>
                  </a:solidFill>
                </a:rPr>
                <a:t>Use the Electronic Discovery Reference Model (EDRM) as a guide.</a:t>
              </a:r>
            </a:p>
            <a:p>
              <a:pPr marL="228600" indent="-228600" algn="l">
                <a:spcBef>
                  <a:spcPts val="0"/>
                </a:spcBef>
                <a:buFont typeface="+mj-lt"/>
                <a:buAutoNum type="arabicPeriod"/>
              </a:pPr>
              <a:endParaRPr lang="en-CA" sz="1200" b="1" dirty="0">
                <a:solidFill>
                  <a:schemeClr val="tx1"/>
                </a:solidFill>
              </a:endParaRPr>
            </a:p>
            <a:p>
              <a:pPr marL="228600" indent="-228600" algn="l">
                <a:spcBef>
                  <a:spcPts val="0"/>
                </a:spcBef>
                <a:buFont typeface="+mj-lt"/>
                <a:buAutoNum type="arabicPeriod"/>
              </a:pPr>
              <a:r>
                <a:rPr lang="en-CA" sz="1200" b="1" dirty="0" smtClean="0">
                  <a:solidFill>
                    <a:schemeClr val="tx1"/>
                  </a:solidFill>
                </a:rPr>
                <a:t>Start with information </a:t>
              </a:r>
              <a:r>
                <a:rPr lang="en-CA" sz="1200" b="1" dirty="0">
                  <a:solidFill>
                    <a:schemeClr val="tx1"/>
                  </a:solidFill>
                </a:rPr>
                <a:t>g</a:t>
              </a:r>
              <a:r>
                <a:rPr lang="en-CA" sz="1200" b="1" dirty="0" smtClean="0">
                  <a:solidFill>
                    <a:schemeClr val="tx1"/>
                  </a:solidFill>
                </a:rPr>
                <a:t>overnance and related processes.</a:t>
              </a:r>
            </a:p>
            <a:p>
              <a:pPr marL="228600" lvl="1" algn="l">
                <a:spcBef>
                  <a:spcPts val="0"/>
                </a:spcBef>
              </a:pPr>
              <a:r>
                <a:rPr lang="en-CA" sz="1200" dirty="0" smtClean="0">
                  <a:solidFill>
                    <a:schemeClr val="tx1"/>
                  </a:solidFill>
                </a:rPr>
                <a:t>A focus on information </a:t>
              </a:r>
              <a:r>
                <a:rPr lang="en-CA" sz="1200" dirty="0">
                  <a:solidFill>
                    <a:schemeClr val="tx1"/>
                  </a:solidFill>
                </a:rPr>
                <a:t>g</a:t>
              </a:r>
              <a:r>
                <a:rPr lang="en-CA" sz="1200" dirty="0" smtClean="0">
                  <a:solidFill>
                    <a:schemeClr val="tx1"/>
                  </a:solidFill>
                </a:rPr>
                <a:t>overnance is often the result of an assessment of enterprise risk and opportunity. Review Info-Tech workshops: </a:t>
              </a:r>
              <a:r>
                <a:rPr lang="en-CA" sz="1200" i="1" dirty="0" smtClean="0">
                  <a:solidFill>
                    <a:schemeClr val="tx1"/>
                  </a:solidFill>
                  <a:hlinkClick r:id="rId3"/>
                </a:rPr>
                <a:t>WCO: Risk Management</a:t>
              </a:r>
              <a:r>
                <a:rPr lang="en-CA" sz="1200" dirty="0" smtClean="0">
                  <a:solidFill>
                    <a:schemeClr val="tx1"/>
                  </a:solidFill>
                </a:rPr>
                <a:t> and </a:t>
              </a:r>
              <a:r>
                <a:rPr lang="en-CA" sz="1200" i="1" dirty="0" smtClean="0">
                  <a:solidFill>
                    <a:schemeClr val="tx1"/>
                  </a:solidFill>
                  <a:hlinkClick r:id="rId4"/>
                </a:rPr>
                <a:t>WCO: IT Strategy</a:t>
              </a:r>
              <a:r>
                <a:rPr lang="en-CA" sz="1200" dirty="0" smtClean="0">
                  <a:solidFill>
                    <a:schemeClr val="tx1"/>
                  </a:solidFill>
                </a:rPr>
                <a:t>.</a:t>
              </a:r>
            </a:p>
            <a:p>
              <a:pPr lvl="1" algn="l">
                <a:spcBef>
                  <a:spcPts val="0"/>
                </a:spcBef>
              </a:pPr>
              <a:endParaRPr lang="en-CA" sz="1200" dirty="0" smtClean="0">
                <a:solidFill>
                  <a:schemeClr val="tx1"/>
                </a:solidFill>
              </a:endParaRPr>
            </a:p>
            <a:p>
              <a:pPr marL="228600" indent="-228600" algn="l">
                <a:spcBef>
                  <a:spcPts val="0"/>
                </a:spcBef>
                <a:buFont typeface="+mj-lt"/>
                <a:buAutoNum type="arabicPeriod"/>
              </a:pPr>
              <a:r>
                <a:rPr lang="en-CA" sz="1200" b="1" dirty="0" smtClean="0">
                  <a:solidFill>
                    <a:schemeClr val="tx1"/>
                  </a:solidFill>
                </a:rPr>
                <a:t>Get control of information sources. </a:t>
              </a:r>
            </a:p>
            <a:p>
              <a:pPr marL="228600" lvl="1" algn="l">
                <a:spcBef>
                  <a:spcPts val="0"/>
                </a:spcBef>
              </a:pPr>
              <a:r>
                <a:rPr lang="en-CA" sz="1200" dirty="0" smtClean="0">
                  <a:solidFill>
                    <a:schemeClr val="tx1"/>
                  </a:solidFill>
                </a:rPr>
                <a:t>Information resides in many different places within the enterprise. Each of these sources must be identified, assessed, and assigned to a particular owner.</a:t>
              </a:r>
            </a:p>
          </p:txBody>
        </p:sp>
        <p:grpSp>
          <p:nvGrpSpPr>
            <p:cNvPr id="9" name="Group 88"/>
            <p:cNvGrpSpPr/>
            <p:nvPr/>
          </p:nvGrpSpPr>
          <p:grpSpPr>
            <a:xfrm>
              <a:off x="7294119" y="18188"/>
              <a:ext cx="1646636" cy="298795"/>
              <a:chOff x="3991296" y="1961752"/>
              <a:chExt cx="1646636" cy="298795"/>
            </a:xfrm>
          </p:grpSpPr>
          <p:sp>
            <p:nvSpPr>
              <p:cNvPr id="10" name="Round Same Side Corner Rectangle 9"/>
              <p:cNvSpPr/>
              <p:nvPr/>
            </p:nvSpPr>
            <p:spPr>
              <a:xfrm>
                <a:off x="3991296" y="1961752"/>
                <a:ext cx="1646636" cy="298196"/>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i="1" dirty="0" smtClean="0">
                    <a:solidFill>
                      <a:schemeClr val="bg1"/>
                    </a:solidFill>
                    <a:latin typeface="+mj-lt"/>
                  </a:rPr>
                  <a:t>Info-Tech Insight</a:t>
                </a:r>
                <a:endParaRPr lang="en-CA" sz="1400" b="1" i="1" dirty="0">
                  <a:solidFill>
                    <a:schemeClr val="bg1"/>
                  </a:solidFill>
                  <a:latin typeface="+mj-lt"/>
                </a:endParaRPr>
              </a:p>
            </p:txBody>
          </p:sp>
          <p:pic>
            <p:nvPicPr>
              <p:cNvPr id="11" name="Picture 10" descr="insight-sm.wmf"/>
              <p:cNvPicPr>
                <a:picLocks noChangeAspect="1"/>
              </p:cNvPicPr>
              <p:nvPr/>
            </p:nvPicPr>
            <p:blipFill>
              <a:blip r:embed="rId5" cstate="print"/>
              <a:stretch>
                <a:fillRect/>
              </a:stretch>
            </p:blipFill>
            <p:spPr>
              <a:xfrm>
                <a:off x="5364395" y="1965458"/>
                <a:ext cx="242546" cy="295089"/>
              </a:xfrm>
              <a:prstGeom prst="rect">
                <a:avLst/>
              </a:prstGeom>
            </p:spPr>
          </p:pic>
        </p:grpSp>
      </p:grpSp>
      <p:sp>
        <p:nvSpPr>
          <p:cNvPr id="13" name="Rounded Rectangle 12"/>
          <p:cNvSpPr/>
          <p:nvPr/>
        </p:nvSpPr>
        <p:spPr>
          <a:xfrm>
            <a:off x="320675" y="1216797"/>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Situation</a:t>
            </a:r>
            <a:endParaRPr lang="en-CA" sz="1400" b="1" dirty="0">
              <a:solidFill>
                <a:schemeClr val="tx1"/>
              </a:solidFill>
            </a:endParaRPr>
          </a:p>
        </p:txBody>
      </p:sp>
      <p:sp>
        <p:nvSpPr>
          <p:cNvPr id="14" name="Rounded Rectangle 13"/>
          <p:cNvSpPr/>
          <p:nvPr/>
        </p:nvSpPr>
        <p:spPr>
          <a:xfrm>
            <a:off x="320675" y="346313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Complication</a:t>
            </a:r>
            <a:endParaRPr lang="en-CA" sz="1400" b="1" dirty="0">
              <a:solidFill>
                <a:schemeClr val="tx1"/>
              </a:solidFill>
            </a:endParaRPr>
          </a:p>
        </p:txBody>
      </p:sp>
      <p:sp>
        <p:nvSpPr>
          <p:cNvPr id="15" name="Rounded Rectangle 14"/>
          <p:cNvSpPr/>
          <p:nvPr/>
        </p:nvSpPr>
        <p:spPr>
          <a:xfrm>
            <a:off x="320675" y="4982354"/>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Resolution</a:t>
            </a:r>
            <a:endParaRPr lang="en-CA" sz="1400" b="1" dirty="0">
              <a:solidFill>
                <a:schemeClr val="tx1"/>
              </a:solidFill>
            </a:endParaRPr>
          </a:p>
        </p:txBody>
      </p:sp>
      <p:sp>
        <p:nvSpPr>
          <p:cNvPr id="16" name="Text Placeholder 4"/>
          <p:cNvSpPr txBox="1">
            <a:spLocks/>
          </p:cNvSpPr>
          <p:nvPr/>
        </p:nvSpPr>
        <p:spPr bwMode="auto">
          <a:xfrm>
            <a:off x="320675" y="3736247"/>
            <a:ext cx="4818880" cy="10969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CA" dirty="0" smtClean="0"/>
              <a:t>eDiscovery has a lot of moving parts. IT must interact with inside counsel, outside counsel, and a variety of different parties within the enterprise.</a:t>
            </a:r>
          </a:p>
          <a:p>
            <a:pPr>
              <a:spcBef>
                <a:spcPts val="1200"/>
              </a:spcBef>
            </a:pPr>
            <a:r>
              <a:rPr lang="en-CA" dirty="0" smtClean="0"/>
              <a:t>The entire process needs to be auditable and – in legal parlance – “defensible.”</a:t>
            </a:r>
            <a:endParaRPr lang="en-CA" dirty="0"/>
          </a:p>
        </p:txBody>
      </p:sp>
      <p:sp>
        <p:nvSpPr>
          <p:cNvPr id="17" name="Text Placeholder 4"/>
          <p:cNvSpPr txBox="1">
            <a:spLocks/>
          </p:cNvSpPr>
          <p:nvPr/>
        </p:nvSpPr>
        <p:spPr bwMode="auto">
          <a:xfrm>
            <a:off x="320674" y="1589719"/>
            <a:ext cx="4888037" cy="10969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CA" dirty="0" smtClean="0"/>
              <a:t>Many CIOs make the assumption that eDiscovery is a black swan event. The truth is that eDiscovery comes from various sources: litigation, regulatory compliance, and internal investigations.</a:t>
            </a:r>
          </a:p>
          <a:p>
            <a:pPr>
              <a:spcBef>
                <a:spcPts val="1200"/>
              </a:spcBef>
            </a:pPr>
            <a:r>
              <a:rPr lang="en-CA" dirty="0" smtClean="0"/>
              <a:t>eDiscovery can be incredibly complex and expensive. IT often treats eDiscovery as legal counsel’s issue but IT is a huge part of the response.</a:t>
            </a:r>
          </a:p>
          <a:p>
            <a:pPr>
              <a:spcBef>
                <a:spcPts val="1200"/>
              </a:spcBef>
            </a:pPr>
            <a:r>
              <a:rPr lang="en-CA" dirty="0" smtClean="0"/>
              <a:t>All IT departments should have an eDiscovery plan in the likelihood that the improbable occurs.</a:t>
            </a:r>
            <a:endParaRPr lang="en-CA" dirty="0"/>
          </a:p>
        </p:txBody>
      </p:sp>
      <p:pic>
        <p:nvPicPr>
          <p:cNvPr id="18" name="Picture 17"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264755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7" y="260648"/>
            <a:ext cx="8532949" cy="864096"/>
          </a:xfrm>
        </p:spPr>
        <p:txBody>
          <a:bodyPr/>
          <a:lstStyle/>
          <a:p>
            <a:r>
              <a:rPr lang="en-US" dirty="0" smtClean="0"/>
              <a:t>Follow Info-Tech’s information </a:t>
            </a:r>
            <a:r>
              <a:rPr lang="en-US" dirty="0"/>
              <a:t>g</a:t>
            </a:r>
            <a:r>
              <a:rPr lang="en-US" dirty="0" smtClean="0"/>
              <a:t>overnance roadmap</a:t>
            </a:r>
            <a:endParaRPr lang="en-US" dirty="0"/>
          </a:p>
        </p:txBody>
      </p:sp>
      <p:grpSp>
        <p:nvGrpSpPr>
          <p:cNvPr id="23" name="Group 34"/>
          <p:cNvGrpSpPr/>
          <p:nvPr/>
        </p:nvGrpSpPr>
        <p:grpSpPr>
          <a:xfrm>
            <a:off x="291900" y="2276872"/>
            <a:ext cx="7340440" cy="3503257"/>
            <a:chOff x="803225" y="2200036"/>
            <a:chExt cx="7340440" cy="3503257"/>
          </a:xfrm>
          <a:solidFill>
            <a:schemeClr val="bg1">
              <a:lumMod val="95000"/>
            </a:schemeClr>
          </a:solidFill>
        </p:grpSpPr>
        <p:sp>
          <p:nvSpPr>
            <p:cNvPr id="20" name="Parallelogram 19"/>
            <p:cNvSpPr/>
            <p:nvPr/>
          </p:nvSpPr>
          <p:spPr>
            <a:xfrm>
              <a:off x="2237211" y="5379257"/>
              <a:ext cx="1998280" cy="32403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33"/>
            <p:cNvGrpSpPr/>
            <p:nvPr/>
          </p:nvGrpSpPr>
          <p:grpSpPr>
            <a:xfrm>
              <a:off x="803225" y="2200036"/>
              <a:ext cx="7340440" cy="3105995"/>
              <a:chOff x="803225" y="2200036"/>
              <a:chExt cx="7340440" cy="3105995"/>
            </a:xfrm>
            <a:grpFill/>
          </p:grpSpPr>
          <p:grpSp>
            <p:nvGrpSpPr>
              <p:cNvPr id="25" name="Group 32"/>
              <p:cNvGrpSpPr/>
              <p:nvPr/>
            </p:nvGrpSpPr>
            <p:grpSpPr>
              <a:xfrm>
                <a:off x="1115616" y="2200036"/>
                <a:ext cx="7028049" cy="1697016"/>
                <a:chOff x="1115616" y="2200036"/>
                <a:chExt cx="7028049" cy="1697016"/>
              </a:xfrm>
              <a:grpFill/>
            </p:grpSpPr>
            <p:sp>
              <p:nvSpPr>
                <p:cNvPr id="6" name="Parallelogram 5"/>
                <p:cNvSpPr/>
                <p:nvPr/>
              </p:nvSpPr>
              <p:spPr>
                <a:xfrm>
                  <a:off x="1115616" y="3248980"/>
                  <a:ext cx="1228894" cy="64807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accent1">
                        <a:lumMod val="75000"/>
                      </a:schemeClr>
                    </a:solidFill>
                  </a:endParaRPr>
                </a:p>
              </p:txBody>
            </p:sp>
            <p:sp>
              <p:nvSpPr>
                <p:cNvPr id="7" name="Parallelogram 6"/>
                <p:cNvSpPr/>
                <p:nvPr/>
              </p:nvSpPr>
              <p:spPr>
                <a:xfrm>
                  <a:off x="2058923" y="2857738"/>
                  <a:ext cx="669637" cy="64807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arallelogram 7"/>
                <p:cNvSpPr/>
                <p:nvPr/>
              </p:nvSpPr>
              <p:spPr>
                <a:xfrm>
                  <a:off x="2496910" y="2677696"/>
                  <a:ext cx="1998280" cy="32403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p:cNvSpPr/>
                <p:nvPr/>
              </p:nvSpPr>
              <p:spPr>
                <a:xfrm>
                  <a:off x="4072735" y="2200040"/>
                  <a:ext cx="1998280" cy="55446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flipV="1">
                  <a:off x="6145385" y="2810115"/>
                  <a:ext cx="199828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arallelogram 10"/>
                <p:cNvSpPr/>
                <p:nvPr/>
              </p:nvSpPr>
              <p:spPr>
                <a:xfrm flipV="1">
                  <a:off x="5301695" y="2200036"/>
                  <a:ext cx="126736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Parallelogram 11"/>
              <p:cNvSpPr/>
              <p:nvPr/>
            </p:nvSpPr>
            <p:spPr>
              <a:xfrm>
                <a:off x="803225" y="4926794"/>
                <a:ext cx="1228894" cy="379237"/>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arallelogram 12"/>
              <p:cNvSpPr/>
              <p:nvPr/>
            </p:nvSpPr>
            <p:spPr>
              <a:xfrm>
                <a:off x="1653286" y="3851455"/>
                <a:ext cx="1228894" cy="1227739"/>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arallelogram 13"/>
              <p:cNvSpPr/>
              <p:nvPr/>
            </p:nvSpPr>
            <p:spPr>
              <a:xfrm>
                <a:off x="2496910" y="3574222"/>
                <a:ext cx="1729445" cy="89110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611875" y="3358176"/>
                <a:ext cx="2708163" cy="53887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flipV="1">
                <a:off x="5511702" y="3358176"/>
                <a:ext cx="126736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p:nvSpPr>
            <p:spPr>
              <a:xfrm flipV="1">
                <a:off x="6149055" y="3968251"/>
                <a:ext cx="91927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p:cNvSpPr/>
              <p:nvPr/>
            </p:nvSpPr>
            <p:spPr>
              <a:xfrm flipV="1">
                <a:off x="6569060" y="4106866"/>
                <a:ext cx="96012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Parallelogram 18"/>
            <p:cNvSpPr/>
            <p:nvPr/>
          </p:nvSpPr>
          <p:spPr>
            <a:xfrm>
              <a:off x="3530487" y="4439989"/>
              <a:ext cx="1729445" cy="110128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p:cNvSpPr/>
            <p:nvPr/>
          </p:nvSpPr>
          <p:spPr>
            <a:xfrm flipV="1">
              <a:off x="4226356" y="4451086"/>
              <a:ext cx="1844660"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arallelogram 21"/>
            <p:cNvSpPr/>
            <p:nvPr/>
          </p:nvSpPr>
          <p:spPr>
            <a:xfrm flipV="1">
              <a:off x="5532747" y="5167414"/>
              <a:ext cx="199828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ounded Rectangle 25"/>
          <p:cNvSpPr/>
          <p:nvPr/>
        </p:nvSpPr>
        <p:spPr>
          <a:xfrm flipH="1">
            <a:off x="647564" y="2581494"/>
            <a:ext cx="2209784" cy="1928117"/>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202468 w 2202468"/>
              <a:gd name="connsiteY0" fmla="*/ 1928117 h 1928117"/>
              <a:gd name="connsiteX1" fmla="*/ 255419 w 2202468"/>
              <a:gd name="connsiteY1" fmla="*/ 1928117 h 1928117"/>
              <a:gd name="connsiteX2" fmla="*/ 0 w 2202468"/>
              <a:gd name="connsiteY2" fmla="*/ 1672698 h 1928117"/>
              <a:gd name="connsiteX3" fmla="*/ 14630 w 2202468"/>
              <a:gd name="connsiteY3" fmla="*/ 0 h 1928117"/>
              <a:gd name="connsiteX0" fmla="*/ 2209784 w 2209784"/>
              <a:gd name="connsiteY0" fmla="*/ 1928117 h 1928117"/>
              <a:gd name="connsiteX1" fmla="*/ 262735 w 2209784"/>
              <a:gd name="connsiteY1" fmla="*/ 1928117 h 1928117"/>
              <a:gd name="connsiteX2" fmla="*/ 7316 w 2209784"/>
              <a:gd name="connsiteY2" fmla="*/ 1672698 h 1928117"/>
              <a:gd name="connsiteX3" fmla="*/ 0 w 2209784"/>
              <a:gd name="connsiteY3" fmla="*/ 0 h 1928117"/>
            </a:gdLst>
            <a:ahLst/>
            <a:cxnLst>
              <a:cxn ang="0">
                <a:pos x="connsiteX0" y="connsiteY0"/>
              </a:cxn>
              <a:cxn ang="0">
                <a:pos x="connsiteX1" y="connsiteY1"/>
              </a:cxn>
              <a:cxn ang="0">
                <a:pos x="connsiteX2" y="connsiteY2"/>
              </a:cxn>
              <a:cxn ang="0">
                <a:pos x="connsiteX3" y="connsiteY3"/>
              </a:cxn>
            </a:cxnLst>
            <a:rect l="l" t="t" r="r" b="b"/>
            <a:pathLst>
              <a:path w="2209784" h="1928117">
                <a:moveTo>
                  <a:pt x="2209784" y="1928117"/>
                </a:moveTo>
                <a:lnTo>
                  <a:pt x="262735" y="1928117"/>
                </a:lnTo>
                <a:cubicBezTo>
                  <a:pt x="121671" y="1928117"/>
                  <a:pt x="7316" y="1813762"/>
                  <a:pt x="7316" y="1672698"/>
                </a:cubicBezTo>
                <a:cubicBezTo>
                  <a:pt x="4877" y="1115132"/>
                  <a:pt x="2439" y="557566"/>
                  <a:pt x="0" y="0"/>
                </a:cubicBezTo>
              </a:path>
            </a:pathLst>
          </a:custGeom>
          <a:noFill/>
          <a:ln w="57150" cmpd="dbl">
            <a:solidFill>
              <a:srgbClr val="FF8B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25"/>
          <p:cNvSpPr/>
          <p:nvPr/>
        </p:nvSpPr>
        <p:spPr>
          <a:xfrm flipH="1">
            <a:off x="647564" y="2124294"/>
            <a:ext cx="2209784" cy="2385317"/>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202468 w 2202468"/>
              <a:gd name="connsiteY0" fmla="*/ 1928117 h 1928117"/>
              <a:gd name="connsiteX1" fmla="*/ 255419 w 2202468"/>
              <a:gd name="connsiteY1" fmla="*/ 1928117 h 1928117"/>
              <a:gd name="connsiteX2" fmla="*/ 0 w 2202468"/>
              <a:gd name="connsiteY2" fmla="*/ 1672698 h 1928117"/>
              <a:gd name="connsiteX3" fmla="*/ 14630 w 2202468"/>
              <a:gd name="connsiteY3" fmla="*/ 0 h 1928117"/>
              <a:gd name="connsiteX0" fmla="*/ 2209784 w 2209784"/>
              <a:gd name="connsiteY0" fmla="*/ 1928117 h 1928117"/>
              <a:gd name="connsiteX1" fmla="*/ 262735 w 2209784"/>
              <a:gd name="connsiteY1" fmla="*/ 1928117 h 1928117"/>
              <a:gd name="connsiteX2" fmla="*/ 7316 w 2209784"/>
              <a:gd name="connsiteY2" fmla="*/ 1672698 h 1928117"/>
              <a:gd name="connsiteX3" fmla="*/ 0 w 2209784"/>
              <a:gd name="connsiteY3" fmla="*/ 0 h 1928117"/>
              <a:gd name="connsiteX0" fmla="*/ 2209784 w 2209784"/>
              <a:gd name="connsiteY0" fmla="*/ 2385317 h 2385317"/>
              <a:gd name="connsiteX1" fmla="*/ 262735 w 2209784"/>
              <a:gd name="connsiteY1" fmla="*/ 2385317 h 2385317"/>
              <a:gd name="connsiteX2" fmla="*/ 7316 w 2209784"/>
              <a:gd name="connsiteY2" fmla="*/ 2129898 h 2385317"/>
              <a:gd name="connsiteX3" fmla="*/ 0 w 2209784"/>
              <a:gd name="connsiteY3" fmla="*/ 0 h 2385317"/>
            </a:gdLst>
            <a:ahLst/>
            <a:cxnLst>
              <a:cxn ang="0">
                <a:pos x="connsiteX0" y="connsiteY0"/>
              </a:cxn>
              <a:cxn ang="0">
                <a:pos x="connsiteX1" y="connsiteY1"/>
              </a:cxn>
              <a:cxn ang="0">
                <a:pos x="connsiteX2" y="connsiteY2"/>
              </a:cxn>
              <a:cxn ang="0">
                <a:pos x="connsiteX3" y="connsiteY3"/>
              </a:cxn>
            </a:cxnLst>
            <a:rect l="l" t="t" r="r" b="b"/>
            <a:pathLst>
              <a:path w="2209784" h="2385317">
                <a:moveTo>
                  <a:pt x="2209784" y="2385317"/>
                </a:moveTo>
                <a:lnTo>
                  <a:pt x="262735" y="2385317"/>
                </a:lnTo>
                <a:cubicBezTo>
                  <a:pt x="121671" y="2385317"/>
                  <a:pt x="7316" y="2270962"/>
                  <a:pt x="7316" y="2129898"/>
                </a:cubicBezTo>
                <a:cubicBezTo>
                  <a:pt x="4877" y="1572332"/>
                  <a:pt x="2439" y="557566"/>
                  <a:pt x="0" y="0"/>
                </a:cubicBezTo>
              </a:path>
            </a:pathLst>
          </a:custGeom>
          <a:noFill/>
          <a:ln w="57150" cmpd="dbl">
            <a:solidFill>
              <a:srgbClr val="FF8B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hlinkClick r:id="rId3"/>
          </p:cNvPr>
          <p:cNvSpPr txBox="1"/>
          <p:nvPr/>
        </p:nvSpPr>
        <p:spPr>
          <a:xfrm>
            <a:off x="291900" y="4735008"/>
            <a:ext cx="2078955" cy="646331"/>
          </a:xfrm>
          <a:prstGeom prst="rect">
            <a:avLst/>
          </a:prstGeom>
          <a:solidFill>
            <a:schemeClr val="bg1"/>
          </a:solidFill>
          <a:effectLst>
            <a:softEdge rad="31750"/>
          </a:effectLst>
        </p:spPr>
        <p:txBody>
          <a:bodyPr wrap="square" rtlCol="0">
            <a:spAutoFit/>
          </a:bodyPr>
          <a:lstStyle/>
          <a:p>
            <a:r>
              <a:rPr lang="en-US" sz="1200" i="1" dirty="0" smtClean="0">
                <a:solidFill>
                  <a:schemeClr val="accent1">
                    <a:lumMod val="75000"/>
                  </a:schemeClr>
                </a:solidFill>
                <a:hlinkClick r:id="rId4"/>
              </a:rPr>
              <a:t>Reintroduce the Information Lifecycle to the Content Management Strategy</a:t>
            </a:r>
            <a:endParaRPr lang="en-US" sz="1200" i="1" dirty="0">
              <a:solidFill>
                <a:schemeClr val="accent1">
                  <a:lumMod val="75000"/>
                </a:schemeClr>
              </a:solidFill>
            </a:endParaRPr>
          </a:p>
        </p:txBody>
      </p:sp>
      <p:sp>
        <p:nvSpPr>
          <p:cNvPr id="2" name="Text Placeholder 1"/>
          <p:cNvSpPr>
            <a:spLocks noGrp="1"/>
          </p:cNvSpPr>
          <p:nvPr>
            <p:ph type="body" sz="quarter" idx="19"/>
          </p:nvPr>
        </p:nvSpPr>
        <p:spPr>
          <a:xfrm>
            <a:off x="352015" y="1124744"/>
            <a:ext cx="8324441" cy="657225"/>
          </a:xfrm>
          <a:solidFill>
            <a:schemeClr val="bg1">
              <a:alpha val="75000"/>
            </a:schemeClr>
          </a:solidFill>
          <a:effectLst>
            <a:softEdge rad="63500"/>
          </a:effectLst>
        </p:spPr>
        <p:txBody>
          <a:bodyPr/>
          <a:lstStyle/>
          <a:p>
            <a:r>
              <a:rPr lang="en-US" dirty="0" smtClean="0"/>
              <a:t>Info-Tech offers a variety of resources. This set will address how to develop and deploy an information </a:t>
            </a:r>
            <a:r>
              <a:rPr lang="en-US" dirty="0"/>
              <a:t>g</a:t>
            </a:r>
            <a:r>
              <a:rPr lang="en-US" dirty="0" smtClean="0"/>
              <a:t>overnance </a:t>
            </a:r>
            <a:r>
              <a:rPr lang="en-US" dirty="0"/>
              <a:t>p</a:t>
            </a:r>
            <a:r>
              <a:rPr lang="en-US" dirty="0" smtClean="0"/>
              <a:t>lan.</a:t>
            </a:r>
            <a:endParaRPr lang="en-US" dirty="0"/>
          </a:p>
        </p:txBody>
      </p:sp>
      <p:sp>
        <p:nvSpPr>
          <p:cNvPr id="69" name="Rounded Rectangle 68"/>
          <p:cNvSpPr/>
          <p:nvPr/>
        </p:nvSpPr>
        <p:spPr>
          <a:xfrm>
            <a:off x="2987823" y="1812060"/>
            <a:ext cx="3715651" cy="4281236"/>
          </a:xfrm>
          <a:custGeom>
            <a:avLst/>
            <a:gdLst>
              <a:gd name="connsiteX0" fmla="*/ 0 w 2722116"/>
              <a:gd name="connsiteY0" fmla="*/ 200822 h 1204907"/>
              <a:gd name="connsiteX1" fmla="*/ 200822 w 2722116"/>
              <a:gd name="connsiteY1" fmla="*/ 0 h 1204907"/>
              <a:gd name="connsiteX2" fmla="*/ 2521294 w 2722116"/>
              <a:gd name="connsiteY2" fmla="*/ 0 h 1204907"/>
              <a:gd name="connsiteX3" fmla="*/ 2722116 w 2722116"/>
              <a:gd name="connsiteY3" fmla="*/ 200822 h 1204907"/>
              <a:gd name="connsiteX4" fmla="*/ 2722116 w 2722116"/>
              <a:gd name="connsiteY4" fmla="*/ 1004085 h 1204907"/>
              <a:gd name="connsiteX5" fmla="*/ 2521294 w 2722116"/>
              <a:gd name="connsiteY5" fmla="*/ 1204907 h 1204907"/>
              <a:gd name="connsiteX6" fmla="*/ 200822 w 2722116"/>
              <a:gd name="connsiteY6" fmla="*/ 1204907 h 1204907"/>
              <a:gd name="connsiteX7" fmla="*/ 0 w 2722116"/>
              <a:gd name="connsiteY7" fmla="*/ 1004085 h 1204907"/>
              <a:gd name="connsiteX8" fmla="*/ 0 w 2722116"/>
              <a:gd name="connsiteY8" fmla="*/ 200822 h 1204907"/>
              <a:gd name="connsiteX0" fmla="*/ 0 w 2722116"/>
              <a:gd name="connsiteY0" fmla="*/ 200822 h 1976803"/>
              <a:gd name="connsiteX1" fmla="*/ 200822 w 2722116"/>
              <a:gd name="connsiteY1" fmla="*/ 0 h 1976803"/>
              <a:gd name="connsiteX2" fmla="*/ 2521294 w 2722116"/>
              <a:gd name="connsiteY2" fmla="*/ 0 h 1976803"/>
              <a:gd name="connsiteX3" fmla="*/ 2722116 w 2722116"/>
              <a:gd name="connsiteY3" fmla="*/ 200822 h 1976803"/>
              <a:gd name="connsiteX4" fmla="*/ 2722116 w 2722116"/>
              <a:gd name="connsiteY4" fmla="*/ 1004085 h 1976803"/>
              <a:gd name="connsiteX5" fmla="*/ 2580670 w 2722116"/>
              <a:gd name="connsiteY5" fmla="*/ 1976803 h 1976803"/>
              <a:gd name="connsiteX6" fmla="*/ 200822 w 2722116"/>
              <a:gd name="connsiteY6" fmla="*/ 1204907 h 1976803"/>
              <a:gd name="connsiteX7" fmla="*/ 0 w 2722116"/>
              <a:gd name="connsiteY7" fmla="*/ 1004085 h 1976803"/>
              <a:gd name="connsiteX8" fmla="*/ 0 w 2722116"/>
              <a:gd name="connsiteY8" fmla="*/ 200822 h 1976803"/>
              <a:gd name="connsiteX0" fmla="*/ 0 w 2722116"/>
              <a:gd name="connsiteY0" fmla="*/ 652084 h 2428065"/>
              <a:gd name="connsiteX1" fmla="*/ 200822 w 2722116"/>
              <a:gd name="connsiteY1" fmla="*/ 451262 h 2428065"/>
              <a:gd name="connsiteX2" fmla="*/ 2521294 w 2722116"/>
              <a:gd name="connsiteY2" fmla="*/ 0 h 2428065"/>
              <a:gd name="connsiteX3" fmla="*/ 2722116 w 2722116"/>
              <a:gd name="connsiteY3" fmla="*/ 652084 h 2428065"/>
              <a:gd name="connsiteX4" fmla="*/ 2722116 w 2722116"/>
              <a:gd name="connsiteY4" fmla="*/ 1455347 h 2428065"/>
              <a:gd name="connsiteX5" fmla="*/ 2580670 w 2722116"/>
              <a:gd name="connsiteY5" fmla="*/ 2428065 h 2428065"/>
              <a:gd name="connsiteX6" fmla="*/ 200822 w 2722116"/>
              <a:gd name="connsiteY6" fmla="*/ 1656169 h 2428065"/>
              <a:gd name="connsiteX7" fmla="*/ 0 w 2722116"/>
              <a:gd name="connsiteY7" fmla="*/ 1455347 h 2428065"/>
              <a:gd name="connsiteX8" fmla="*/ 0 w 2722116"/>
              <a:gd name="connsiteY8" fmla="*/ 652084 h 2428065"/>
              <a:gd name="connsiteX0" fmla="*/ 2722116 w 2813556"/>
              <a:gd name="connsiteY0" fmla="*/ 652084 h 2428065"/>
              <a:gd name="connsiteX1" fmla="*/ 2722116 w 2813556"/>
              <a:gd name="connsiteY1" fmla="*/ 1455347 h 2428065"/>
              <a:gd name="connsiteX2" fmla="*/ 2580670 w 2813556"/>
              <a:gd name="connsiteY2" fmla="*/ 2428065 h 2428065"/>
              <a:gd name="connsiteX3" fmla="*/ 200822 w 2813556"/>
              <a:gd name="connsiteY3" fmla="*/ 1656169 h 2428065"/>
              <a:gd name="connsiteX4" fmla="*/ 0 w 2813556"/>
              <a:gd name="connsiteY4" fmla="*/ 1455347 h 2428065"/>
              <a:gd name="connsiteX5" fmla="*/ 0 w 2813556"/>
              <a:gd name="connsiteY5" fmla="*/ 652084 h 2428065"/>
              <a:gd name="connsiteX6" fmla="*/ 200822 w 2813556"/>
              <a:gd name="connsiteY6" fmla="*/ 451262 h 2428065"/>
              <a:gd name="connsiteX7" fmla="*/ 2521294 w 2813556"/>
              <a:gd name="connsiteY7" fmla="*/ 0 h 2428065"/>
              <a:gd name="connsiteX8" fmla="*/ 2813556 w 2813556"/>
              <a:gd name="connsiteY8" fmla="*/ 743524 h 2428065"/>
              <a:gd name="connsiteX0" fmla="*/ 2722116 w 2813556"/>
              <a:gd name="connsiteY0" fmla="*/ 1455347 h 2428065"/>
              <a:gd name="connsiteX1" fmla="*/ 2580670 w 2813556"/>
              <a:gd name="connsiteY1" fmla="*/ 2428065 h 2428065"/>
              <a:gd name="connsiteX2" fmla="*/ 200822 w 2813556"/>
              <a:gd name="connsiteY2" fmla="*/ 1656169 h 2428065"/>
              <a:gd name="connsiteX3" fmla="*/ 0 w 2813556"/>
              <a:gd name="connsiteY3" fmla="*/ 1455347 h 2428065"/>
              <a:gd name="connsiteX4" fmla="*/ 0 w 2813556"/>
              <a:gd name="connsiteY4" fmla="*/ 652084 h 2428065"/>
              <a:gd name="connsiteX5" fmla="*/ 200822 w 2813556"/>
              <a:gd name="connsiteY5" fmla="*/ 451262 h 2428065"/>
              <a:gd name="connsiteX6" fmla="*/ 2521294 w 2813556"/>
              <a:gd name="connsiteY6" fmla="*/ 0 h 2428065"/>
              <a:gd name="connsiteX7" fmla="*/ 2813556 w 2813556"/>
              <a:gd name="connsiteY7" fmla="*/ 743524 h 2428065"/>
              <a:gd name="connsiteX0" fmla="*/ 2722116 w 2722116"/>
              <a:gd name="connsiteY0" fmla="*/ 1455347 h 2428065"/>
              <a:gd name="connsiteX1" fmla="*/ 2580670 w 2722116"/>
              <a:gd name="connsiteY1" fmla="*/ 2428065 h 2428065"/>
              <a:gd name="connsiteX2" fmla="*/ 200822 w 2722116"/>
              <a:gd name="connsiteY2" fmla="*/ 1656169 h 2428065"/>
              <a:gd name="connsiteX3" fmla="*/ 0 w 2722116"/>
              <a:gd name="connsiteY3" fmla="*/ 1455347 h 2428065"/>
              <a:gd name="connsiteX4" fmla="*/ 0 w 2722116"/>
              <a:gd name="connsiteY4" fmla="*/ 652084 h 2428065"/>
              <a:gd name="connsiteX5" fmla="*/ 200822 w 2722116"/>
              <a:gd name="connsiteY5" fmla="*/ 451262 h 2428065"/>
              <a:gd name="connsiteX6" fmla="*/ 2521294 w 2722116"/>
              <a:gd name="connsiteY6"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1991443 h 1991443"/>
              <a:gd name="connsiteX1" fmla="*/ 200822 w 2580670"/>
              <a:gd name="connsiteY1" fmla="*/ 1219547 h 1991443"/>
              <a:gd name="connsiteX2" fmla="*/ 0 w 2580670"/>
              <a:gd name="connsiteY2" fmla="*/ 1018725 h 1991443"/>
              <a:gd name="connsiteX3" fmla="*/ 0 w 2580670"/>
              <a:gd name="connsiteY3" fmla="*/ 215462 h 1991443"/>
              <a:gd name="connsiteX4" fmla="*/ 200822 w 2580670"/>
              <a:gd name="connsiteY4" fmla="*/ 14640 h 1991443"/>
              <a:gd name="connsiteX5" fmla="*/ 365740 w 2580670"/>
              <a:gd name="connsiteY5" fmla="*/ 0 h 1991443"/>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00822 w 2580670"/>
              <a:gd name="connsiteY4" fmla="*/ 104393 h 2081196"/>
              <a:gd name="connsiteX5" fmla="*/ 469520 w 2580670"/>
              <a:gd name="connsiteY5" fmla="*/ 0 h 2081196"/>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00822 w 2580670"/>
              <a:gd name="connsiteY4" fmla="*/ 104393 h 2081196"/>
              <a:gd name="connsiteX5" fmla="*/ 469520 w 2580670"/>
              <a:gd name="connsiteY5" fmla="*/ 0 h 2081196"/>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52533 w 2580670"/>
              <a:gd name="connsiteY4" fmla="*/ 89753 h 2081196"/>
              <a:gd name="connsiteX5" fmla="*/ 469520 w 2580670"/>
              <a:gd name="connsiteY5" fmla="*/ 0 h 2081196"/>
              <a:gd name="connsiteX0" fmla="*/ 2369241 w 2369241"/>
              <a:gd name="connsiteY0" fmla="*/ 2818179 h 2818179"/>
              <a:gd name="connsiteX1" fmla="*/ 200822 w 2369241"/>
              <a:gd name="connsiteY1" fmla="*/ 1309300 h 2818179"/>
              <a:gd name="connsiteX2" fmla="*/ 0 w 2369241"/>
              <a:gd name="connsiteY2" fmla="*/ 1108478 h 2818179"/>
              <a:gd name="connsiteX3" fmla="*/ 0 w 2369241"/>
              <a:gd name="connsiteY3" fmla="*/ 305215 h 2818179"/>
              <a:gd name="connsiteX4" fmla="*/ 252533 w 2369241"/>
              <a:gd name="connsiteY4" fmla="*/ 89753 h 2818179"/>
              <a:gd name="connsiteX5" fmla="*/ 469520 w 2369241"/>
              <a:gd name="connsiteY5" fmla="*/ 0 h 2818179"/>
              <a:gd name="connsiteX0" fmla="*/ 2369241 w 2369241"/>
              <a:gd name="connsiteY0" fmla="*/ 3172762 h 3172762"/>
              <a:gd name="connsiteX1" fmla="*/ 200822 w 2369241"/>
              <a:gd name="connsiteY1" fmla="*/ 1663883 h 3172762"/>
              <a:gd name="connsiteX2" fmla="*/ 0 w 2369241"/>
              <a:gd name="connsiteY2" fmla="*/ 1463061 h 3172762"/>
              <a:gd name="connsiteX3" fmla="*/ 0 w 2369241"/>
              <a:gd name="connsiteY3" fmla="*/ 659798 h 3172762"/>
              <a:gd name="connsiteX4" fmla="*/ 252533 w 2369241"/>
              <a:gd name="connsiteY4" fmla="*/ 444336 h 3172762"/>
              <a:gd name="connsiteX5" fmla="*/ 1764448 w 2369241"/>
              <a:gd name="connsiteY5" fmla="*/ 0 h 3172762"/>
              <a:gd name="connsiteX0" fmla="*/ 2369241 w 2369241"/>
              <a:gd name="connsiteY0" fmla="*/ 3172762 h 3172762"/>
              <a:gd name="connsiteX1" fmla="*/ 200822 w 2369241"/>
              <a:gd name="connsiteY1" fmla="*/ 1663883 h 3172762"/>
              <a:gd name="connsiteX2" fmla="*/ 0 w 2369241"/>
              <a:gd name="connsiteY2" fmla="*/ 1463061 h 3172762"/>
              <a:gd name="connsiteX3" fmla="*/ 0 w 2369241"/>
              <a:gd name="connsiteY3" fmla="*/ 659798 h 3172762"/>
              <a:gd name="connsiteX4" fmla="*/ 252533 w 2369241"/>
              <a:gd name="connsiteY4" fmla="*/ 444336 h 3172762"/>
              <a:gd name="connsiteX5" fmla="*/ 1764448 w 2369241"/>
              <a:gd name="connsiteY5" fmla="*/ 0 h 31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9241" h="3172762">
                <a:moveTo>
                  <a:pt x="2369241" y="3172762"/>
                </a:moveTo>
                <a:cubicBezTo>
                  <a:pt x="1595750" y="3172762"/>
                  <a:pt x="974313" y="1663883"/>
                  <a:pt x="200822" y="1663883"/>
                </a:cubicBezTo>
                <a:cubicBezTo>
                  <a:pt x="89911" y="1663883"/>
                  <a:pt x="0" y="1573972"/>
                  <a:pt x="0" y="1463061"/>
                </a:cubicBezTo>
                <a:lnTo>
                  <a:pt x="0" y="659798"/>
                </a:lnTo>
                <a:cubicBezTo>
                  <a:pt x="42089" y="490011"/>
                  <a:pt x="162967" y="479134"/>
                  <a:pt x="252533" y="444336"/>
                </a:cubicBezTo>
                <a:cubicBezTo>
                  <a:pt x="342099" y="409538"/>
                  <a:pt x="1640543" y="39074"/>
                  <a:pt x="1764448" y="0"/>
                </a:cubicBezTo>
              </a:path>
            </a:pathLst>
          </a:custGeom>
          <a:noFill/>
          <a:ln w="63500" cmpd="dbl">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4608004" y="46891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p:cNvSpPr/>
          <p:nvPr/>
        </p:nvSpPr>
        <p:spPr>
          <a:xfrm>
            <a:off x="5026858" y="2128499"/>
            <a:ext cx="1880838" cy="299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i="1" dirty="0" smtClean="0">
                <a:solidFill>
                  <a:schemeClr val="tx1"/>
                </a:solidFill>
                <a:hlinkClick r:id="rId5"/>
              </a:rPr>
              <a:t>WCO: Risk Management</a:t>
            </a:r>
            <a:endParaRPr lang="en-US" sz="1200" i="1" dirty="0">
              <a:solidFill>
                <a:schemeClr val="tx1"/>
              </a:solidFill>
            </a:endParaRPr>
          </a:p>
        </p:txBody>
      </p:sp>
      <p:sp>
        <p:nvSpPr>
          <p:cNvPr id="74" name="Rounded Rectangle 73"/>
          <p:cNvSpPr/>
          <p:nvPr/>
        </p:nvSpPr>
        <p:spPr>
          <a:xfrm>
            <a:off x="7080668" y="1928743"/>
            <a:ext cx="1775808" cy="1092771"/>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7200292" y="2303003"/>
            <a:ext cx="1699861" cy="307777"/>
            <a:chOff x="7200292" y="2348880"/>
            <a:chExt cx="1699861" cy="307777"/>
          </a:xfrm>
        </p:grpSpPr>
        <p:cxnSp>
          <p:nvCxnSpPr>
            <p:cNvPr id="76" name="Straight Connector 75"/>
            <p:cNvCxnSpPr/>
            <p:nvPr/>
          </p:nvCxnSpPr>
          <p:spPr>
            <a:xfrm>
              <a:off x="7200292" y="2492896"/>
              <a:ext cx="315047" cy="0"/>
            </a:xfrm>
            <a:prstGeom prst="line">
              <a:avLst/>
            </a:prstGeom>
            <a:noFill/>
            <a:ln w="57150" cmpd="dbl">
              <a:solidFill>
                <a:srgbClr val="FF8B8B"/>
              </a:solidFill>
            </a:ln>
          </p:spPr>
          <p:style>
            <a:lnRef idx="2">
              <a:schemeClr val="accent1">
                <a:shade val="50000"/>
              </a:schemeClr>
            </a:lnRef>
            <a:fillRef idx="1">
              <a:schemeClr val="accent1"/>
            </a:fillRef>
            <a:effectRef idx="0">
              <a:schemeClr val="accent1"/>
            </a:effectRef>
            <a:fontRef idx="minor">
              <a:schemeClr val="lt1"/>
            </a:fontRef>
          </p:style>
        </p:cxnSp>
        <p:sp>
          <p:nvSpPr>
            <p:cNvPr id="79" name="TextBox 78"/>
            <p:cNvSpPr txBox="1"/>
            <p:nvPr/>
          </p:nvSpPr>
          <p:spPr>
            <a:xfrm>
              <a:off x="7542089" y="2348880"/>
              <a:ext cx="1358064" cy="307777"/>
            </a:xfrm>
            <a:prstGeom prst="rect">
              <a:avLst/>
            </a:prstGeom>
            <a:noFill/>
          </p:spPr>
          <p:txBody>
            <a:bodyPr wrap="none" rtlCol="0">
              <a:spAutoFit/>
            </a:bodyPr>
            <a:lstStyle/>
            <a:p>
              <a:pPr algn="l"/>
              <a:r>
                <a:rPr lang="en-US" sz="1400" dirty="0" smtClean="0"/>
                <a:t>Content Mgmt.</a:t>
              </a:r>
              <a:endParaRPr lang="en-US" sz="1400" dirty="0"/>
            </a:p>
          </p:txBody>
        </p:sp>
      </p:grpSp>
      <p:grpSp>
        <p:nvGrpSpPr>
          <p:cNvPr id="36" name="Group 35"/>
          <p:cNvGrpSpPr/>
          <p:nvPr/>
        </p:nvGrpSpPr>
        <p:grpSpPr>
          <a:xfrm>
            <a:off x="7200292" y="2024844"/>
            <a:ext cx="1422542" cy="307777"/>
            <a:chOff x="7200292" y="2024844"/>
            <a:chExt cx="1422542" cy="307777"/>
          </a:xfrm>
        </p:grpSpPr>
        <p:cxnSp>
          <p:nvCxnSpPr>
            <p:cNvPr id="78" name="Straight Connector 77"/>
            <p:cNvCxnSpPr/>
            <p:nvPr/>
          </p:nvCxnSpPr>
          <p:spPr>
            <a:xfrm>
              <a:off x="7200292" y="2204864"/>
              <a:ext cx="315047" cy="0"/>
            </a:xfrm>
            <a:prstGeom prst="line">
              <a:avLst/>
            </a:prstGeom>
            <a:noFill/>
            <a:ln w="63500" cmpd="dbl">
              <a:solidFill>
                <a:srgbClr val="7030A0"/>
              </a:solidFill>
            </a:ln>
          </p:spPr>
          <p:style>
            <a:lnRef idx="2">
              <a:schemeClr val="accent1">
                <a:shade val="50000"/>
              </a:schemeClr>
            </a:lnRef>
            <a:fillRef idx="1">
              <a:schemeClr val="accent1"/>
            </a:fillRef>
            <a:effectRef idx="0">
              <a:schemeClr val="accent1"/>
            </a:effectRef>
            <a:fontRef idx="minor">
              <a:schemeClr val="lt1"/>
            </a:fontRef>
          </p:style>
        </p:cxnSp>
        <p:sp>
          <p:nvSpPr>
            <p:cNvPr id="83" name="TextBox 82"/>
            <p:cNvSpPr txBox="1"/>
            <p:nvPr/>
          </p:nvSpPr>
          <p:spPr>
            <a:xfrm>
              <a:off x="7542089" y="2024844"/>
              <a:ext cx="1080745" cy="307777"/>
            </a:xfrm>
            <a:prstGeom prst="rect">
              <a:avLst/>
            </a:prstGeom>
            <a:noFill/>
          </p:spPr>
          <p:txBody>
            <a:bodyPr wrap="none" rtlCol="0">
              <a:spAutoFit/>
            </a:bodyPr>
            <a:lstStyle/>
            <a:p>
              <a:pPr algn="l"/>
              <a:r>
                <a:rPr lang="en-US" sz="1400" dirty="0" smtClean="0"/>
                <a:t>Risk Mgmt.</a:t>
              </a:r>
              <a:endParaRPr lang="en-US" sz="1400" dirty="0"/>
            </a:p>
          </p:txBody>
        </p:sp>
      </p:grpSp>
      <p:sp>
        <p:nvSpPr>
          <p:cNvPr id="84" name="Oval 83"/>
          <p:cNvSpPr/>
          <p:nvPr/>
        </p:nvSpPr>
        <p:spPr>
          <a:xfrm>
            <a:off x="1079612" y="441614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p:cNvSpPr txBox="1"/>
          <p:nvPr/>
        </p:nvSpPr>
        <p:spPr>
          <a:xfrm>
            <a:off x="1065123" y="3490179"/>
            <a:ext cx="1672875" cy="461665"/>
          </a:xfrm>
          <a:prstGeom prst="rect">
            <a:avLst/>
          </a:prstGeom>
          <a:solidFill>
            <a:schemeClr val="bg1"/>
          </a:solidFill>
          <a:effectLst>
            <a:softEdge rad="31750"/>
          </a:effectLst>
        </p:spPr>
        <p:txBody>
          <a:bodyPr wrap="square" rtlCol="0">
            <a:spAutoFit/>
          </a:bodyPr>
          <a:lstStyle/>
          <a:p>
            <a:pPr algn="r"/>
            <a:r>
              <a:rPr lang="en-US" sz="1200" i="1" dirty="0" smtClean="0">
                <a:solidFill>
                  <a:schemeClr val="accent1">
                    <a:lumMod val="75000"/>
                  </a:schemeClr>
                </a:solidFill>
                <a:hlinkClick r:id="rId6"/>
              </a:rPr>
              <a:t>Find Information in the Enterprise</a:t>
            </a:r>
            <a:endParaRPr lang="en-US" sz="1200" i="1" dirty="0">
              <a:solidFill>
                <a:schemeClr val="accent1">
                  <a:lumMod val="75000"/>
                </a:schemeClr>
              </a:solidFill>
            </a:endParaRPr>
          </a:p>
        </p:txBody>
      </p:sp>
      <p:grpSp>
        <p:nvGrpSpPr>
          <p:cNvPr id="82" name="Group 53"/>
          <p:cNvGrpSpPr/>
          <p:nvPr/>
        </p:nvGrpSpPr>
        <p:grpSpPr>
          <a:xfrm>
            <a:off x="2756496" y="3602100"/>
            <a:ext cx="339340" cy="186940"/>
            <a:chOff x="3437017" y="2200040"/>
            <a:chExt cx="339340" cy="186940"/>
          </a:xfrm>
        </p:grpSpPr>
        <p:sp>
          <p:nvSpPr>
            <p:cNvPr id="98" name="Oval 97"/>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99"/>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p:cNvSpPr/>
          <p:nvPr/>
        </p:nvSpPr>
        <p:spPr>
          <a:xfrm>
            <a:off x="4696900" y="1948377"/>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3012303" y="2633001"/>
            <a:ext cx="2264656" cy="461665"/>
          </a:xfrm>
          <a:prstGeom prst="rect">
            <a:avLst/>
          </a:prstGeom>
          <a:solidFill>
            <a:schemeClr val="bg1"/>
          </a:solidFill>
          <a:effectLst>
            <a:softEdge rad="31750"/>
          </a:effectLst>
        </p:spPr>
        <p:txBody>
          <a:bodyPr wrap="square" rtlCol="0">
            <a:spAutoFit/>
          </a:bodyPr>
          <a:lstStyle/>
          <a:p>
            <a:pPr algn="l"/>
            <a:r>
              <a:rPr lang="en-US" sz="1200" i="1" dirty="0" smtClean="0">
                <a:solidFill>
                  <a:schemeClr val="accent1">
                    <a:lumMod val="75000"/>
                  </a:schemeClr>
                </a:solidFill>
                <a:hlinkClick r:id="rId7"/>
              </a:rPr>
              <a:t>Develop an Information Governance Strategy</a:t>
            </a:r>
            <a:endParaRPr lang="en-US" sz="1200" i="1" dirty="0">
              <a:solidFill>
                <a:schemeClr val="accent1">
                  <a:lumMod val="75000"/>
                </a:schemeClr>
              </a:solidFill>
            </a:endParaRPr>
          </a:p>
        </p:txBody>
      </p:sp>
      <p:grpSp>
        <p:nvGrpSpPr>
          <p:cNvPr id="38" name="Group 37"/>
          <p:cNvGrpSpPr/>
          <p:nvPr/>
        </p:nvGrpSpPr>
        <p:grpSpPr>
          <a:xfrm>
            <a:off x="7200292" y="2581163"/>
            <a:ext cx="1398433" cy="307777"/>
            <a:chOff x="7200292" y="2581163"/>
            <a:chExt cx="1398433" cy="307777"/>
          </a:xfrm>
        </p:grpSpPr>
        <p:cxnSp>
          <p:nvCxnSpPr>
            <p:cNvPr id="62" name="Straight Connector 61"/>
            <p:cNvCxnSpPr/>
            <p:nvPr/>
          </p:nvCxnSpPr>
          <p:spPr>
            <a:xfrm>
              <a:off x="7200292" y="2725179"/>
              <a:ext cx="315047" cy="0"/>
            </a:xfrm>
            <a:prstGeom prst="line">
              <a:avLst/>
            </a:prstGeom>
            <a:noFill/>
            <a:ln w="57150" cmpd="dbl">
              <a:solidFill>
                <a:srgbClr val="7FAC85"/>
              </a:solidFill>
            </a:ln>
          </p:spPr>
          <p:style>
            <a:lnRef idx="2">
              <a:schemeClr val="accent1">
                <a:shade val="50000"/>
              </a:schemeClr>
            </a:lnRef>
            <a:fillRef idx="1">
              <a:schemeClr val="accent1"/>
            </a:fillRef>
            <a:effectRef idx="0">
              <a:schemeClr val="accent1"/>
            </a:effectRef>
            <a:fontRef idx="minor">
              <a:schemeClr val="lt1"/>
            </a:fontRef>
          </p:style>
        </p:cxnSp>
        <p:sp>
          <p:nvSpPr>
            <p:cNvPr id="63" name="TextBox 62"/>
            <p:cNvSpPr txBox="1"/>
            <p:nvPr/>
          </p:nvSpPr>
          <p:spPr>
            <a:xfrm>
              <a:off x="7542089" y="2581163"/>
              <a:ext cx="1056636" cy="307777"/>
            </a:xfrm>
            <a:prstGeom prst="rect">
              <a:avLst/>
            </a:prstGeom>
            <a:noFill/>
          </p:spPr>
          <p:txBody>
            <a:bodyPr wrap="none" rtlCol="0">
              <a:spAutoFit/>
            </a:bodyPr>
            <a:lstStyle/>
            <a:p>
              <a:pPr algn="l"/>
              <a:r>
                <a:rPr lang="en-US" sz="1400" dirty="0" smtClean="0"/>
                <a:t>IT Strategy</a:t>
              </a:r>
              <a:endParaRPr lang="en-US" sz="1400" dirty="0"/>
            </a:p>
          </p:txBody>
        </p:sp>
      </p:grpSp>
      <p:sp>
        <p:nvSpPr>
          <p:cNvPr id="77" name="Rectangle 35">
            <a:hlinkClick r:id="rId3"/>
          </p:cNvPr>
          <p:cNvSpPr/>
          <p:nvPr/>
        </p:nvSpPr>
        <p:spPr>
          <a:xfrm>
            <a:off x="499439" y="2518975"/>
            <a:ext cx="1594202" cy="558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i="1" dirty="0" smtClean="0">
                <a:solidFill>
                  <a:schemeClr val="tx1"/>
                </a:solidFill>
                <a:hlinkClick r:id="rId8"/>
              </a:rPr>
              <a:t>WCO: IT Strategy</a:t>
            </a:r>
            <a:endParaRPr lang="en-US" sz="1200" i="1" dirty="0">
              <a:solidFill>
                <a:schemeClr val="tx1"/>
              </a:solidFill>
            </a:endParaRPr>
          </a:p>
        </p:txBody>
      </p:sp>
      <p:sp>
        <p:nvSpPr>
          <p:cNvPr id="88" name="Rectangle 35">
            <a:hlinkClick r:id="rId3"/>
          </p:cNvPr>
          <p:cNvSpPr/>
          <p:nvPr/>
        </p:nvSpPr>
        <p:spPr>
          <a:xfrm>
            <a:off x="3672529" y="3265315"/>
            <a:ext cx="1850154" cy="558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i="1" dirty="0" smtClean="0">
                <a:solidFill>
                  <a:schemeClr val="tx1"/>
                </a:solidFill>
                <a:hlinkClick r:id="rId9"/>
              </a:rPr>
              <a:t>Develop a Data Privacy Compliance Strategy</a:t>
            </a:r>
            <a:endParaRPr lang="en-US" sz="1200" i="1" dirty="0">
              <a:solidFill>
                <a:schemeClr val="tx1"/>
              </a:solidFill>
            </a:endParaRPr>
          </a:p>
        </p:txBody>
      </p:sp>
      <p:sp>
        <p:nvSpPr>
          <p:cNvPr id="89" name="Rectangle 35">
            <a:hlinkClick r:id="rId3"/>
          </p:cNvPr>
          <p:cNvSpPr/>
          <p:nvPr/>
        </p:nvSpPr>
        <p:spPr>
          <a:xfrm>
            <a:off x="5400092" y="3338374"/>
            <a:ext cx="1874129" cy="558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i="1" dirty="0" smtClean="0">
                <a:solidFill>
                  <a:schemeClr val="tx1"/>
                </a:solidFill>
                <a:hlinkClick r:id="rId10"/>
              </a:rPr>
              <a:t>Mitigate Internal Risks &amp; Achieve Compliance with Internal Controls</a:t>
            </a:r>
            <a:endParaRPr lang="en-US" sz="1200" i="1" dirty="0">
              <a:solidFill>
                <a:schemeClr val="tx1"/>
              </a:solidFill>
            </a:endParaRPr>
          </a:p>
        </p:txBody>
      </p:sp>
      <p:sp>
        <p:nvSpPr>
          <p:cNvPr id="101" name="Rectangle 100"/>
          <p:cNvSpPr/>
          <p:nvPr/>
        </p:nvSpPr>
        <p:spPr>
          <a:xfrm>
            <a:off x="2925152" y="4731628"/>
            <a:ext cx="1608023" cy="521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i="1" dirty="0" smtClean="0">
                <a:solidFill>
                  <a:schemeClr val="tx1"/>
                </a:solidFill>
              </a:rPr>
              <a:t>Ease Compliance </a:t>
            </a:r>
            <a:r>
              <a:rPr lang="en-US" sz="1200" i="1" dirty="0">
                <a:solidFill>
                  <a:schemeClr val="tx1"/>
                </a:solidFill>
              </a:rPr>
              <a:t>t</a:t>
            </a:r>
            <a:r>
              <a:rPr lang="en-US" sz="1200" i="1" dirty="0" smtClean="0">
                <a:solidFill>
                  <a:schemeClr val="tx1"/>
                </a:solidFill>
              </a:rPr>
              <a:t>hrough </a:t>
            </a:r>
            <a:r>
              <a:rPr lang="en-US" sz="1200" i="1" dirty="0">
                <a:solidFill>
                  <a:schemeClr val="tx1"/>
                </a:solidFill>
              </a:rPr>
              <a:t>R</a:t>
            </a:r>
            <a:r>
              <a:rPr lang="en-US" sz="1200" i="1" dirty="0" smtClean="0">
                <a:solidFill>
                  <a:schemeClr val="tx1"/>
                </a:solidFill>
              </a:rPr>
              <a:t>epeatable </a:t>
            </a:r>
            <a:r>
              <a:rPr lang="en-US" sz="1200" i="1" dirty="0">
                <a:solidFill>
                  <a:schemeClr val="tx1"/>
                </a:solidFill>
              </a:rPr>
              <a:t>P</a:t>
            </a:r>
            <a:r>
              <a:rPr lang="en-US" sz="1200" i="1" dirty="0" smtClean="0">
                <a:solidFill>
                  <a:schemeClr val="tx1"/>
                </a:solidFill>
              </a:rPr>
              <a:t>rocess</a:t>
            </a:r>
            <a:endParaRPr lang="en-US" sz="1200" i="1" dirty="0">
              <a:solidFill>
                <a:schemeClr val="tx1"/>
              </a:solidFill>
            </a:endParaRPr>
          </a:p>
        </p:txBody>
      </p:sp>
      <p:sp>
        <p:nvSpPr>
          <p:cNvPr id="29" name="Rounded Rectangle 28"/>
          <p:cNvSpPr/>
          <p:nvPr/>
        </p:nvSpPr>
        <p:spPr>
          <a:xfrm>
            <a:off x="785982" y="3212312"/>
            <a:ext cx="6490812" cy="1475662"/>
          </a:xfrm>
          <a:custGeom>
            <a:avLst/>
            <a:gdLst>
              <a:gd name="connsiteX0" fmla="*/ 0 w 7047795"/>
              <a:gd name="connsiteY0" fmla="*/ 323970 h 2513147"/>
              <a:gd name="connsiteX1" fmla="*/ 323970 w 7047795"/>
              <a:gd name="connsiteY1" fmla="*/ 0 h 2513147"/>
              <a:gd name="connsiteX2" fmla="*/ 6723825 w 7047795"/>
              <a:gd name="connsiteY2" fmla="*/ 0 h 2513147"/>
              <a:gd name="connsiteX3" fmla="*/ 7047795 w 7047795"/>
              <a:gd name="connsiteY3" fmla="*/ 323970 h 2513147"/>
              <a:gd name="connsiteX4" fmla="*/ 7047795 w 7047795"/>
              <a:gd name="connsiteY4" fmla="*/ 2189177 h 2513147"/>
              <a:gd name="connsiteX5" fmla="*/ 6723825 w 7047795"/>
              <a:gd name="connsiteY5" fmla="*/ 2513147 h 2513147"/>
              <a:gd name="connsiteX6" fmla="*/ 323970 w 7047795"/>
              <a:gd name="connsiteY6" fmla="*/ 2513147 h 2513147"/>
              <a:gd name="connsiteX7" fmla="*/ 0 w 7047795"/>
              <a:gd name="connsiteY7" fmla="*/ 2189177 h 2513147"/>
              <a:gd name="connsiteX8" fmla="*/ 0 w 7047795"/>
              <a:gd name="connsiteY8" fmla="*/ 323970 h 2513147"/>
              <a:gd name="connsiteX0" fmla="*/ 0 w 7047795"/>
              <a:gd name="connsiteY0" fmla="*/ 323970 h 2513147"/>
              <a:gd name="connsiteX1" fmla="*/ 323970 w 7047795"/>
              <a:gd name="connsiteY1" fmla="*/ 0 h 2513147"/>
              <a:gd name="connsiteX2" fmla="*/ 6723825 w 7047795"/>
              <a:gd name="connsiteY2" fmla="*/ 0 h 2513147"/>
              <a:gd name="connsiteX3" fmla="*/ 7047795 w 7047795"/>
              <a:gd name="connsiteY3" fmla="*/ 323970 h 2513147"/>
              <a:gd name="connsiteX4" fmla="*/ 7046064 w 7047795"/>
              <a:gd name="connsiteY4" fmla="*/ 1475662 h 2513147"/>
              <a:gd name="connsiteX5" fmla="*/ 7047795 w 7047795"/>
              <a:gd name="connsiteY5" fmla="*/ 2189177 h 2513147"/>
              <a:gd name="connsiteX6" fmla="*/ 6723825 w 7047795"/>
              <a:gd name="connsiteY6" fmla="*/ 2513147 h 2513147"/>
              <a:gd name="connsiteX7" fmla="*/ 323970 w 7047795"/>
              <a:gd name="connsiteY7" fmla="*/ 2513147 h 2513147"/>
              <a:gd name="connsiteX8" fmla="*/ 0 w 7047795"/>
              <a:gd name="connsiteY8" fmla="*/ 2189177 h 2513147"/>
              <a:gd name="connsiteX9" fmla="*/ 0 w 7047795"/>
              <a:gd name="connsiteY9" fmla="*/ 323970 h 2513147"/>
              <a:gd name="connsiteX0" fmla="*/ 323970 w 7047795"/>
              <a:gd name="connsiteY0" fmla="*/ 0 h 2513147"/>
              <a:gd name="connsiteX1" fmla="*/ 6723825 w 7047795"/>
              <a:gd name="connsiteY1" fmla="*/ 0 h 2513147"/>
              <a:gd name="connsiteX2" fmla="*/ 7047795 w 7047795"/>
              <a:gd name="connsiteY2" fmla="*/ 323970 h 2513147"/>
              <a:gd name="connsiteX3" fmla="*/ 7046064 w 7047795"/>
              <a:gd name="connsiteY3" fmla="*/ 1475662 h 2513147"/>
              <a:gd name="connsiteX4" fmla="*/ 7047795 w 7047795"/>
              <a:gd name="connsiteY4" fmla="*/ 2189177 h 2513147"/>
              <a:gd name="connsiteX5" fmla="*/ 6723825 w 7047795"/>
              <a:gd name="connsiteY5" fmla="*/ 2513147 h 2513147"/>
              <a:gd name="connsiteX6" fmla="*/ 323970 w 7047795"/>
              <a:gd name="connsiteY6" fmla="*/ 2513147 h 2513147"/>
              <a:gd name="connsiteX7" fmla="*/ 0 w 7047795"/>
              <a:gd name="connsiteY7" fmla="*/ 2189177 h 2513147"/>
              <a:gd name="connsiteX8" fmla="*/ 91440 w 7047795"/>
              <a:gd name="connsiteY8" fmla="*/ 415410 h 2513147"/>
              <a:gd name="connsiteX0" fmla="*/ 336047 w 7059872"/>
              <a:gd name="connsiteY0" fmla="*/ 0 h 2513147"/>
              <a:gd name="connsiteX1" fmla="*/ 6735902 w 7059872"/>
              <a:gd name="connsiteY1" fmla="*/ 0 h 2513147"/>
              <a:gd name="connsiteX2" fmla="*/ 7059872 w 7059872"/>
              <a:gd name="connsiteY2" fmla="*/ 323970 h 2513147"/>
              <a:gd name="connsiteX3" fmla="*/ 7058141 w 7059872"/>
              <a:gd name="connsiteY3" fmla="*/ 1475662 h 2513147"/>
              <a:gd name="connsiteX4" fmla="*/ 7059872 w 7059872"/>
              <a:gd name="connsiteY4" fmla="*/ 2189177 h 2513147"/>
              <a:gd name="connsiteX5" fmla="*/ 6735902 w 7059872"/>
              <a:gd name="connsiteY5" fmla="*/ 2513147 h 2513147"/>
              <a:gd name="connsiteX6" fmla="*/ 336047 w 7059872"/>
              <a:gd name="connsiteY6" fmla="*/ 2513147 h 2513147"/>
              <a:gd name="connsiteX7" fmla="*/ 12077 w 7059872"/>
              <a:gd name="connsiteY7" fmla="*/ 2189177 h 2513147"/>
              <a:gd name="connsiteX8" fmla="*/ 0 w 7059872"/>
              <a:gd name="connsiteY8" fmla="*/ 441289 h 2513147"/>
              <a:gd name="connsiteX0" fmla="*/ 323970 w 7047795"/>
              <a:gd name="connsiteY0" fmla="*/ 0 h 2513147"/>
              <a:gd name="connsiteX1" fmla="*/ 6723825 w 7047795"/>
              <a:gd name="connsiteY1" fmla="*/ 0 h 2513147"/>
              <a:gd name="connsiteX2" fmla="*/ 7047795 w 7047795"/>
              <a:gd name="connsiteY2" fmla="*/ 323970 h 2513147"/>
              <a:gd name="connsiteX3" fmla="*/ 7046064 w 7047795"/>
              <a:gd name="connsiteY3" fmla="*/ 1475662 h 2513147"/>
              <a:gd name="connsiteX4" fmla="*/ 7047795 w 7047795"/>
              <a:gd name="connsiteY4" fmla="*/ 2189177 h 2513147"/>
              <a:gd name="connsiteX5" fmla="*/ 6723825 w 7047795"/>
              <a:gd name="connsiteY5" fmla="*/ 2513147 h 2513147"/>
              <a:gd name="connsiteX6" fmla="*/ 323970 w 7047795"/>
              <a:gd name="connsiteY6" fmla="*/ 2513147 h 2513147"/>
              <a:gd name="connsiteX7" fmla="*/ 0 w 7047795"/>
              <a:gd name="connsiteY7" fmla="*/ 2189177 h 2513147"/>
              <a:gd name="connsiteX0" fmla="*/ 0 w 6723825"/>
              <a:gd name="connsiteY0" fmla="*/ 0 h 2513147"/>
              <a:gd name="connsiteX1" fmla="*/ 6399855 w 6723825"/>
              <a:gd name="connsiteY1" fmla="*/ 0 h 2513147"/>
              <a:gd name="connsiteX2" fmla="*/ 6723825 w 6723825"/>
              <a:gd name="connsiteY2" fmla="*/ 323970 h 2513147"/>
              <a:gd name="connsiteX3" fmla="*/ 6722094 w 6723825"/>
              <a:gd name="connsiteY3" fmla="*/ 1475662 h 2513147"/>
              <a:gd name="connsiteX4" fmla="*/ 6723825 w 6723825"/>
              <a:gd name="connsiteY4" fmla="*/ 2189177 h 2513147"/>
              <a:gd name="connsiteX5" fmla="*/ 6399855 w 6723825"/>
              <a:gd name="connsiteY5" fmla="*/ 2513147 h 2513147"/>
              <a:gd name="connsiteX6" fmla="*/ 0 w 6723825"/>
              <a:gd name="connsiteY6" fmla="*/ 2513147 h 2513147"/>
              <a:gd name="connsiteX0" fmla="*/ 0 w 6723825"/>
              <a:gd name="connsiteY0" fmla="*/ 0 h 2513147"/>
              <a:gd name="connsiteX1" fmla="*/ 6399855 w 6723825"/>
              <a:gd name="connsiteY1" fmla="*/ 0 h 2513147"/>
              <a:gd name="connsiteX2" fmla="*/ 6723825 w 6723825"/>
              <a:gd name="connsiteY2" fmla="*/ 323970 h 2513147"/>
              <a:gd name="connsiteX3" fmla="*/ 6722094 w 6723825"/>
              <a:gd name="connsiteY3" fmla="*/ 1475662 h 2513147"/>
              <a:gd name="connsiteX4" fmla="*/ 6723825 w 6723825"/>
              <a:gd name="connsiteY4" fmla="*/ 2189177 h 2513147"/>
              <a:gd name="connsiteX5" fmla="*/ 6399855 w 6723825"/>
              <a:gd name="connsiteY5" fmla="*/ 2513147 h 2513147"/>
              <a:gd name="connsiteX0" fmla="*/ 0 w 6723825"/>
              <a:gd name="connsiteY0" fmla="*/ 0 h 2189177"/>
              <a:gd name="connsiteX1" fmla="*/ 6399855 w 6723825"/>
              <a:gd name="connsiteY1" fmla="*/ 0 h 2189177"/>
              <a:gd name="connsiteX2" fmla="*/ 6723825 w 6723825"/>
              <a:gd name="connsiteY2" fmla="*/ 323970 h 2189177"/>
              <a:gd name="connsiteX3" fmla="*/ 6722094 w 6723825"/>
              <a:gd name="connsiteY3" fmla="*/ 1475662 h 2189177"/>
              <a:gd name="connsiteX4" fmla="*/ 6723825 w 6723825"/>
              <a:gd name="connsiteY4" fmla="*/ 2189177 h 2189177"/>
              <a:gd name="connsiteX0" fmla="*/ 0 w 6723825"/>
              <a:gd name="connsiteY0" fmla="*/ 0 h 1475662"/>
              <a:gd name="connsiteX1" fmla="*/ 6399855 w 6723825"/>
              <a:gd name="connsiteY1" fmla="*/ 0 h 1475662"/>
              <a:gd name="connsiteX2" fmla="*/ 6723825 w 6723825"/>
              <a:gd name="connsiteY2" fmla="*/ 323970 h 1475662"/>
              <a:gd name="connsiteX3" fmla="*/ 6722094 w 6723825"/>
              <a:gd name="connsiteY3" fmla="*/ 1475662 h 1475662"/>
            </a:gdLst>
            <a:ahLst/>
            <a:cxnLst>
              <a:cxn ang="0">
                <a:pos x="connsiteX0" y="connsiteY0"/>
              </a:cxn>
              <a:cxn ang="0">
                <a:pos x="connsiteX1" y="connsiteY1"/>
              </a:cxn>
              <a:cxn ang="0">
                <a:pos x="connsiteX2" y="connsiteY2"/>
              </a:cxn>
              <a:cxn ang="0">
                <a:pos x="connsiteX3" y="connsiteY3"/>
              </a:cxn>
            </a:cxnLst>
            <a:rect l="l" t="t" r="r" b="b"/>
            <a:pathLst>
              <a:path w="6723825" h="1475662">
                <a:moveTo>
                  <a:pt x="0" y="0"/>
                </a:moveTo>
                <a:lnTo>
                  <a:pt x="6399855" y="0"/>
                </a:lnTo>
                <a:cubicBezTo>
                  <a:pt x="6578779" y="0"/>
                  <a:pt x="6723825" y="145046"/>
                  <a:pt x="6723825" y="323970"/>
                </a:cubicBezTo>
                <a:lnTo>
                  <a:pt x="6722094" y="1475662"/>
                </a:lnTo>
              </a:path>
            </a:pathLst>
          </a:custGeom>
          <a:noFill/>
          <a:ln w="63500" cmpd="dbl">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7" name="Group 53"/>
          <p:cNvGrpSpPr/>
          <p:nvPr/>
        </p:nvGrpSpPr>
        <p:grpSpPr>
          <a:xfrm>
            <a:off x="2756496" y="3104964"/>
            <a:ext cx="339340" cy="186940"/>
            <a:chOff x="3437017" y="2200040"/>
            <a:chExt cx="339340" cy="186940"/>
          </a:xfrm>
        </p:grpSpPr>
        <p:sp>
          <p:nvSpPr>
            <p:cNvPr id="55" name="Oval 54"/>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2" name="Oval 71"/>
          <p:cNvSpPr/>
          <p:nvPr/>
        </p:nvSpPr>
        <p:spPr>
          <a:xfrm>
            <a:off x="1073320" y="3125813"/>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4373610" y="3108186"/>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6165356" y="311981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0"/>
          <p:cNvGrpSpPr/>
          <p:nvPr/>
        </p:nvGrpSpPr>
        <p:grpSpPr>
          <a:xfrm>
            <a:off x="4493702" y="4157597"/>
            <a:ext cx="430324" cy="585600"/>
            <a:chOff x="7175305" y="4543290"/>
            <a:chExt cx="430324" cy="585600"/>
          </a:xfrm>
          <a:effectLst>
            <a:glow rad="127000">
              <a:schemeClr val="bg1"/>
            </a:glow>
          </a:effectLst>
        </p:grpSpPr>
        <p:sp>
          <p:nvSpPr>
            <p:cNvPr id="4" name="Oval 3"/>
            <p:cNvSpPr/>
            <p:nvPr/>
          </p:nvSpPr>
          <p:spPr>
            <a:xfrm>
              <a:off x="7175305" y="4543290"/>
              <a:ext cx="430324" cy="585600"/>
            </a:xfrm>
            <a:custGeom>
              <a:avLst/>
              <a:gdLst>
                <a:gd name="connsiteX0" fmla="*/ 0 w 430324"/>
                <a:gd name="connsiteY0" fmla="*/ 215162 h 430324"/>
                <a:gd name="connsiteX1" fmla="*/ 215162 w 430324"/>
                <a:gd name="connsiteY1" fmla="*/ 0 h 430324"/>
                <a:gd name="connsiteX2" fmla="*/ 430324 w 430324"/>
                <a:gd name="connsiteY2" fmla="*/ 215162 h 430324"/>
                <a:gd name="connsiteX3" fmla="*/ 215162 w 430324"/>
                <a:gd name="connsiteY3" fmla="*/ 430324 h 430324"/>
                <a:gd name="connsiteX4" fmla="*/ 0 w 430324"/>
                <a:gd name="connsiteY4" fmla="*/ 215162 h 430324"/>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24" h="585600">
                  <a:moveTo>
                    <a:pt x="0" y="215162"/>
                  </a:moveTo>
                  <a:cubicBezTo>
                    <a:pt x="0" y="117562"/>
                    <a:pt x="96331" y="0"/>
                    <a:pt x="215162" y="0"/>
                  </a:cubicBezTo>
                  <a:cubicBezTo>
                    <a:pt x="333993" y="0"/>
                    <a:pt x="430324" y="96331"/>
                    <a:pt x="430324" y="215162"/>
                  </a:cubicBezTo>
                  <a:cubicBezTo>
                    <a:pt x="430324" y="333993"/>
                    <a:pt x="275679" y="430324"/>
                    <a:pt x="215162" y="585600"/>
                  </a:cubicBezTo>
                  <a:cubicBezTo>
                    <a:pt x="148090" y="438951"/>
                    <a:pt x="0" y="312762"/>
                    <a:pt x="0" y="215162"/>
                  </a:cubicBezTo>
                  <a:close/>
                </a:path>
              </a:pathLst>
            </a:custGeom>
            <a:solidFill>
              <a:srgbClr val="FF8181"/>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214778" y="4576050"/>
              <a:ext cx="351379" cy="369332"/>
            </a:xfrm>
            <a:prstGeom prst="rect">
              <a:avLst/>
            </a:prstGeom>
            <a:noFill/>
          </p:spPr>
          <p:txBody>
            <a:bodyPr wrap="none" rtlCol="0">
              <a:spAutoFit/>
            </a:bodyPr>
            <a:lstStyle/>
            <a:p>
              <a:r>
                <a:rPr lang="en-US" b="1" dirty="0" smtClean="0"/>
                <a:t>A</a:t>
              </a:r>
              <a:endParaRPr lang="en-US" b="1" dirty="0"/>
            </a:p>
          </p:txBody>
        </p:sp>
      </p:grpSp>
      <p:pic>
        <p:nvPicPr>
          <p:cNvPr id="64" name="Picture 63"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605243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623216" y="1291225"/>
            <a:ext cx="2186204" cy="2447339"/>
            <a:chOff x="6443644" y="1182265"/>
            <a:chExt cx="2186204" cy="2447339"/>
          </a:xfrm>
        </p:grpSpPr>
        <p:cxnSp>
          <p:nvCxnSpPr>
            <p:cNvPr id="16" name="Straight Connector 15"/>
            <p:cNvCxnSpPr/>
            <p:nvPr>
              <p:custDataLst>
                <p:tags r:id="rId14"/>
              </p:custDataLst>
            </p:nvPr>
          </p:nvCxnSpPr>
          <p:spPr>
            <a:xfrm>
              <a:off x="7541903" y="1705376"/>
              <a:ext cx="0" cy="1792507"/>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custDataLst>
                <p:tags r:id="rId15"/>
              </p:custDataLst>
            </p:nvPr>
          </p:nvSpPr>
          <p:spPr>
            <a:xfrm>
              <a:off x="6453958" y="1182265"/>
              <a:ext cx="2175890" cy="523111"/>
            </a:xfrm>
            <a:prstGeom prst="rect">
              <a:avLst/>
            </a:prstGeom>
            <a:solidFill>
              <a:srgbClr val="CECECE"/>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WCO: IT Strategy</a:t>
              </a:r>
              <a:endParaRPr lang="en-US" sz="1100" b="1" dirty="0">
                <a:solidFill>
                  <a:schemeClr val="tx1"/>
                </a:solidFill>
              </a:endParaRPr>
            </a:p>
          </p:txBody>
        </p:sp>
        <p:sp>
          <p:nvSpPr>
            <p:cNvPr id="18" name="Rectangle 17"/>
            <p:cNvSpPr/>
            <p:nvPr>
              <p:custDataLst>
                <p:tags r:id="rId16"/>
              </p:custDataLst>
            </p:nvPr>
          </p:nvSpPr>
          <p:spPr>
            <a:xfrm>
              <a:off x="6443644" y="1751843"/>
              <a:ext cx="2185355" cy="343841"/>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1. Understand the Corporate Strategy</a:t>
              </a:r>
              <a:endParaRPr lang="en-US" sz="1100" dirty="0">
                <a:solidFill>
                  <a:schemeClr val="bg1">
                    <a:lumMod val="75000"/>
                  </a:schemeClr>
                </a:solidFill>
              </a:endParaRPr>
            </a:p>
          </p:txBody>
        </p:sp>
        <p:sp>
          <p:nvSpPr>
            <p:cNvPr id="19" name="Rectangle 18"/>
            <p:cNvSpPr/>
            <p:nvPr>
              <p:custDataLst>
                <p:tags r:id="rId17"/>
              </p:custDataLst>
            </p:nvPr>
          </p:nvSpPr>
          <p:spPr>
            <a:xfrm>
              <a:off x="6444493" y="2136123"/>
              <a:ext cx="2185355" cy="343841"/>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2. Assess the Current State of IT</a:t>
              </a:r>
              <a:endParaRPr lang="en-US" sz="1100" dirty="0">
                <a:solidFill>
                  <a:schemeClr val="bg1">
                    <a:lumMod val="75000"/>
                  </a:schemeClr>
                </a:solidFill>
              </a:endParaRPr>
            </a:p>
          </p:txBody>
        </p:sp>
        <p:sp>
          <p:nvSpPr>
            <p:cNvPr id="20" name="Rectangle 19"/>
            <p:cNvSpPr/>
            <p:nvPr>
              <p:custDataLst>
                <p:tags r:id="rId18"/>
              </p:custDataLst>
            </p:nvPr>
          </p:nvSpPr>
          <p:spPr>
            <a:xfrm>
              <a:off x="6444493" y="2520404"/>
              <a:ext cx="2185355" cy="343841"/>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3. Define the Targets and Gaps</a:t>
              </a:r>
              <a:endParaRPr lang="en-US" sz="1100" dirty="0">
                <a:solidFill>
                  <a:schemeClr val="bg1">
                    <a:lumMod val="75000"/>
                  </a:schemeClr>
                </a:solidFill>
              </a:endParaRPr>
            </a:p>
          </p:txBody>
        </p:sp>
        <p:sp>
          <p:nvSpPr>
            <p:cNvPr id="21" name="Rectangle 20"/>
            <p:cNvSpPr/>
            <p:nvPr/>
          </p:nvSpPr>
          <p:spPr>
            <a:xfrm>
              <a:off x="6444493" y="2903084"/>
              <a:ext cx="2185355" cy="343841"/>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4. Create the Roadmap</a:t>
              </a:r>
              <a:endParaRPr lang="en-US" sz="1100" dirty="0">
                <a:solidFill>
                  <a:schemeClr val="bg1">
                    <a:lumMod val="75000"/>
                  </a:schemeClr>
                </a:solidFill>
              </a:endParaRPr>
            </a:p>
          </p:txBody>
        </p:sp>
        <p:sp>
          <p:nvSpPr>
            <p:cNvPr id="22" name="Rectangle 21"/>
            <p:cNvSpPr/>
            <p:nvPr>
              <p:custDataLst>
                <p:tags r:id="rId19"/>
              </p:custDataLst>
            </p:nvPr>
          </p:nvSpPr>
          <p:spPr>
            <a:xfrm>
              <a:off x="6444493" y="3285763"/>
              <a:ext cx="2185355" cy="343841"/>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lumMod val="75000"/>
                    </a:schemeClr>
                  </a:solidFill>
                </a:rPr>
                <a:t>5. Create the IT Strategy</a:t>
              </a:r>
              <a:endParaRPr lang="en-US" sz="1100" dirty="0">
                <a:solidFill>
                  <a:schemeClr val="bg1">
                    <a:lumMod val="75000"/>
                  </a:schemeClr>
                </a:solidFill>
              </a:endParaRPr>
            </a:p>
          </p:txBody>
        </p:sp>
      </p:grpSp>
      <p:grpSp>
        <p:nvGrpSpPr>
          <p:cNvPr id="31" name="Group 30"/>
          <p:cNvGrpSpPr/>
          <p:nvPr/>
        </p:nvGrpSpPr>
        <p:grpSpPr>
          <a:xfrm>
            <a:off x="952201" y="1291225"/>
            <a:ext cx="2171795" cy="2447339"/>
            <a:chOff x="347977" y="1232756"/>
            <a:chExt cx="2449223" cy="3074827"/>
          </a:xfrm>
        </p:grpSpPr>
        <p:cxnSp>
          <p:nvCxnSpPr>
            <p:cNvPr id="5" name="Straight Connector 4"/>
            <p:cNvCxnSpPr/>
            <p:nvPr>
              <p:custDataLst>
                <p:tags r:id="rId8"/>
              </p:custDataLst>
            </p:nvPr>
          </p:nvCxnSpPr>
          <p:spPr>
            <a:xfrm>
              <a:off x="1578366" y="1889990"/>
              <a:ext cx="0" cy="2252099"/>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p:custDataLst>
                <p:tags r:id="rId9"/>
              </p:custDataLst>
            </p:nvPr>
          </p:nvSpPr>
          <p:spPr>
            <a:xfrm>
              <a:off x="359532" y="1232756"/>
              <a:ext cx="2437668" cy="657234"/>
            </a:xfrm>
            <a:prstGeom prst="rect">
              <a:avLst/>
            </a:prstGeom>
            <a:solidFill>
              <a:srgbClr val="CECECE"/>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WCO: Risk Management</a:t>
              </a:r>
              <a:endParaRPr lang="en-US" sz="1100" b="1" dirty="0">
                <a:solidFill>
                  <a:schemeClr val="tx1"/>
                </a:solidFill>
              </a:endParaRPr>
            </a:p>
          </p:txBody>
        </p:sp>
        <p:sp>
          <p:nvSpPr>
            <p:cNvPr id="7" name="Rectangle 6"/>
            <p:cNvSpPr/>
            <p:nvPr>
              <p:custDataLst>
                <p:tags r:id="rId10"/>
              </p:custDataLst>
            </p:nvPr>
          </p:nvSpPr>
          <p:spPr>
            <a:xfrm>
              <a:off x="347977" y="1948371"/>
              <a:ext cx="2448272" cy="432000"/>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1. Risk Scenarios</a:t>
              </a:r>
              <a:endParaRPr lang="en-US" sz="1100" dirty="0">
                <a:solidFill>
                  <a:schemeClr val="bg1">
                    <a:lumMod val="75000"/>
                  </a:schemeClr>
                </a:solidFill>
              </a:endParaRPr>
            </a:p>
          </p:txBody>
        </p:sp>
        <p:sp>
          <p:nvSpPr>
            <p:cNvPr id="8" name="Rectangle 7"/>
            <p:cNvSpPr/>
            <p:nvPr>
              <p:custDataLst>
                <p:tags r:id="rId11"/>
              </p:custDataLst>
            </p:nvPr>
          </p:nvSpPr>
          <p:spPr>
            <a:xfrm>
              <a:off x="348928" y="2431180"/>
              <a:ext cx="2448272" cy="432000"/>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2. Determine Risk Severity</a:t>
              </a:r>
              <a:endParaRPr lang="en-US" sz="1100" dirty="0">
                <a:solidFill>
                  <a:schemeClr val="bg1">
                    <a:lumMod val="75000"/>
                  </a:schemeClr>
                </a:solidFill>
              </a:endParaRPr>
            </a:p>
          </p:txBody>
        </p:sp>
        <p:sp>
          <p:nvSpPr>
            <p:cNvPr id="9" name="Rectangle 8"/>
            <p:cNvSpPr/>
            <p:nvPr>
              <p:custDataLst>
                <p:tags r:id="rId12"/>
              </p:custDataLst>
            </p:nvPr>
          </p:nvSpPr>
          <p:spPr>
            <a:xfrm>
              <a:off x="348928" y="2913989"/>
              <a:ext cx="2448272" cy="432000"/>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3. Build the Risk Profile</a:t>
              </a:r>
              <a:endParaRPr lang="en-US" sz="1100" dirty="0">
                <a:solidFill>
                  <a:schemeClr val="bg1">
                    <a:lumMod val="75000"/>
                  </a:schemeClr>
                </a:solidFill>
              </a:endParaRPr>
            </a:p>
          </p:txBody>
        </p:sp>
        <p:sp>
          <p:nvSpPr>
            <p:cNvPr id="12" name="Rectangle 11"/>
            <p:cNvSpPr/>
            <p:nvPr/>
          </p:nvSpPr>
          <p:spPr>
            <a:xfrm>
              <a:off x="348928" y="3394786"/>
              <a:ext cx="2448272" cy="432000"/>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75000"/>
                    </a:schemeClr>
                  </a:solidFill>
                </a:rPr>
                <a:t>4. Take Action Towards Risk</a:t>
              </a:r>
              <a:endParaRPr lang="en-US" sz="1100" dirty="0">
                <a:solidFill>
                  <a:schemeClr val="bg1">
                    <a:lumMod val="75000"/>
                  </a:schemeClr>
                </a:solidFill>
              </a:endParaRPr>
            </a:p>
          </p:txBody>
        </p:sp>
        <p:sp>
          <p:nvSpPr>
            <p:cNvPr id="13" name="Rectangle 12"/>
            <p:cNvSpPr/>
            <p:nvPr>
              <p:custDataLst>
                <p:tags r:id="rId13"/>
              </p:custDataLst>
            </p:nvPr>
          </p:nvSpPr>
          <p:spPr>
            <a:xfrm>
              <a:off x="348928" y="3875583"/>
              <a:ext cx="2448272" cy="432000"/>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lumMod val="75000"/>
                    </a:schemeClr>
                  </a:solidFill>
                </a:rPr>
                <a:t>5. Report and Communicate Risk</a:t>
              </a:r>
              <a:endParaRPr lang="en-US" sz="1100" dirty="0">
                <a:solidFill>
                  <a:schemeClr val="bg1">
                    <a:lumMod val="75000"/>
                  </a:schemeClr>
                </a:solidFill>
              </a:endParaRPr>
            </a:p>
          </p:txBody>
        </p:sp>
      </p:grpSp>
      <p:sp>
        <p:nvSpPr>
          <p:cNvPr id="10" name="Rectangle 9"/>
          <p:cNvSpPr/>
          <p:nvPr/>
        </p:nvSpPr>
        <p:spPr>
          <a:xfrm>
            <a:off x="2483768" y="1988840"/>
            <a:ext cx="2471878" cy="28724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custDataLst>
              <p:tags r:id="rId1"/>
            </p:custDataLst>
          </p:nvPr>
        </p:nvSpPr>
        <p:spPr>
          <a:xfrm>
            <a:off x="5592158" y="3019671"/>
            <a:ext cx="3319648" cy="1320698"/>
          </a:xfrm>
          <a:prstGeom prst="rect">
            <a:avLst/>
          </a:prstGeom>
          <a:solidFill>
            <a:schemeClr val="bg1">
              <a:lumMod val="85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D17D08"/>
                </a:solidFill>
              </a:rPr>
              <a:t>Ease Compliance </a:t>
            </a:r>
            <a:r>
              <a:rPr lang="en-US" b="1" dirty="0">
                <a:solidFill>
                  <a:srgbClr val="D17D08"/>
                </a:solidFill>
              </a:rPr>
              <a:t>T</a:t>
            </a:r>
            <a:r>
              <a:rPr lang="en-US" b="1" dirty="0" smtClean="0">
                <a:solidFill>
                  <a:srgbClr val="D17D08"/>
                </a:solidFill>
              </a:rPr>
              <a:t>hrough a Repeatable </a:t>
            </a:r>
            <a:r>
              <a:rPr lang="en-US" b="1" dirty="0">
                <a:solidFill>
                  <a:srgbClr val="D17D08"/>
                </a:solidFill>
              </a:rPr>
              <a:t>P</a:t>
            </a:r>
            <a:r>
              <a:rPr lang="en-US" b="1" dirty="0" smtClean="0">
                <a:solidFill>
                  <a:srgbClr val="D17D08"/>
                </a:solidFill>
              </a:rPr>
              <a:t>rocess</a:t>
            </a:r>
            <a:endParaRPr lang="en-US" b="1" dirty="0">
              <a:solidFill>
                <a:srgbClr val="D17D08"/>
              </a:solidFill>
            </a:endParaRPr>
          </a:p>
        </p:txBody>
      </p:sp>
      <p:sp>
        <p:nvSpPr>
          <p:cNvPr id="39" name="Right Arrow 38"/>
          <p:cNvSpPr/>
          <p:nvPr/>
        </p:nvSpPr>
        <p:spPr>
          <a:xfrm rot="1201385">
            <a:off x="4806249" y="2582629"/>
            <a:ext cx="701834" cy="480797"/>
          </a:xfrm>
          <a:prstGeom prst="rightArrow">
            <a:avLst>
              <a:gd name="adj1" fmla="val 64088"/>
              <a:gd name="adj2" fmla="val 50000"/>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itle 1"/>
          <p:cNvSpPr>
            <a:spLocks noGrp="1"/>
          </p:cNvSpPr>
          <p:nvPr>
            <p:ph type="title"/>
          </p:nvPr>
        </p:nvSpPr>
        <p:spPr>
          <a:xfrm>
            <a:off x="251520" y="260648"/>
            <a:ext cx="8625780" cy="864096"/>
          </a:xfrm>
        </p:spPr>
        <p:txBody>
          <a:bodyPr/>
          <a:lstStyle/>
          <a:p>
            <a:r>
              <a:rPr lang="en-US" dirty="0" smtClean="0"/>
              <a:t>When risk and strategy assessments point to information, you need an information </a:t>
            </a:r>
            <a:r>
              <a:rPr lang="en-US" dirty="0"/>
              <a:t>g</a:t>
            </a:r>
            <a:r>
              <a:rPr lang="en-US" dirty="0" smtClean="0"/>
              <a:t>overnance </a:t>
            </a:r>
            <a:r>
              <a:rPr lang="en-US" dirty="0"/>
              <a:t>s</a:t>
            </a:r>
            <a:r>
              <a:rPr lang="en-US" dirty="0" smtClean="0"/>
              <a:t>trategy</a:t>
            </a:r>
            <a:endParaRPr lang="en-US" dirty="0"/>
          </a:p>
        </p:txBody>
      </p:sp>
      <p:grpSp>
        <p:nvGrpSpPr>
          <p:cNvPr id="3" name="Group 2"/>
          <p:cNvGrpSpPr/>
          <p:nvPr/>
        </p:nvGrpSpPr>
        <p:grpSpPr>
          <a:xfrm>
            <a:off x="2532170" y="2039019"/>
            <a:ext cx="2356190" cy="2770394"/>
            <a:chOff x="3344973" y="1517887"/>
            <a:chExt cx="2356190" cy="2770394"/>
          </a:xfrm>
        </p:grpSpPr>
        <p:cxnSp>
          <p:nvCxnSpPr>
            <p:cNvPr id="23" name="Straight Connector 22"/>
            <p:cNvCxnSpPr/>
            <p:nvPr>
              <p:custDataLst>
                <p:tags r:id="rId2"/>
              </p:custDataLst>
            </p:nvPr>
          </p:nvCxnSpPr>
          <p:spPr>
            <a:xfrm>
              <a:off x="4528626" y="2110049"/>
              <a:ext cx="0" cy="2029123"/>
            </a:xfrm>
            <a:prstGeom prst="line">
              <a:avLst/>
            </a:prstGeom>
            <a:solidFill>
              <a:srgbClr val="CECECE"/>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custDataLst>
                <p:tags r:id="rId3"/>
              </p:custDataLst>
            </p:nvPr>
          </p:nvSpPr>
          <p:spPr>
            <a:xfrm>
              <a:off x="3356089" y="1517887"/>
              <a:ext cx="2345074" cy="592162"/>
            </a:xfrm>
            <a:prstGeom prst="rect">
              <a:avLst/>
            </a:prstGeom>
            <a:solidFill>
              <a:srgbClr val="CECECE"/>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rPr>
                <a:t>Develop an Information Governance Strategy</a:t>
              </a:r>
            </a:p>
          </p:txBody>
        </p:sp>
        <p:sp>
          <p:nvSpPr>
            <p:cNvPr id="25" name="Rectangle 24"/>
            <p:cNvSpPr/>
            <p:nvPr>
              <p:custDataLst>
                <p:tags r:id="rId4"/>
              </p:custDataLst>
            </p:nvPr>
          </p:nvSpPr>
          <p:spPr>
            <a:xfrm>
              <a:off x="3344973" y="2162650"/>
              <a:ext cx="2355275" cy="389228"/>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1. Build a Project </a:t>
              </a:r>
              <a:r>
                <a:rPr lang="en-US" sz="1100" dirty="0" smtClean="0">
                  <a:solidFill>
                    <a:schemeClr val="bg1">
                      <a:lumMod val="75000"/>
                    </a:schemeClr>
                  </a:solidFill>
                </a:rPr>
                <a:t>Team</a:t>
              </a:r>
              <a:endParaRPr lang="en-US" sz="1100" dirty="0">
                <a:solidFill>
                  <a:schemeClr val="bg1">
                    <a:lumMod val="75000"/>
                  </a:schemeClr>
                </a:solidFill>
              </a:endParaRPr>
            </a:p>
          </p:txBody>
        </p:sp>
        <p:sp>
          <p:nvSpPr>
            <p:cNvPr id="26" name="Rectangle 25"/>
            <p:cNvSpPr/>
            <p:nvPr>
              <p:custDataLst>
                <p:tags r:id="rId5"/>
              </p:custDataLst>
            </p:nvPr>
          </p:nvSpPr>
          <p:spPr>
            <a:xfrm>
              <a:off x="3345888" y="2597657"/>
              <a:ext cx="2355275" cy="389228"/>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2. Identify Information </a:t>
              </a:r>
              <a:r>
                <a:rPr lang="en-US" sz="1100" dirty="0" smtClean="0">
                  <a:solidFill>
                    <a:schemeClr val="bg1">
                      <a:lumMod val="75000"/>
                    </a:schemeClr>
                  </a:solidFill>
                </a:rPr>
                <a:t>Sources</a:t>
              </a:r>
              <a:endParaRPr lang="en-US" sz="1100" dirty="0">
                <a:solidFill>
                  <a:schemeClr val="bg1">
                    <a:lumMod val="75000"/>
                  </a:schemeClr>
                </a:solidFill>
              </a:endParaRPr>
            </a:p>
          </p:txBody>
        </p:sp>
        <p:sp>
          <p:nvSpPr>
            <p:cNvPr id="27" name="Rectangle 26"/>
            <p:cNvSpPr/>
            <p:nvPr>
              <p:custDataLst>
                <p:tags r:id="rId6"/>
              </p:custDataLst>
            </p:nvPr>
          </p:nvSpPr>
          <p:spPr>
            <a:xfrm>
              <a:off x="3345888" y="3032664"/>
              <a:ext cx="2355275" cy="389228"/>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3. Assess Information </a:t>
              </a:r>
              <a:r>
                <a:rPr lang="en-US" sz="1100" dirty="0" smtClean="0">
                  <a:solidFill>
                    <a:schemeClr val="bg1">
                      <a:lumMod val="75000"/>
                    </a:schemeClr>
                  </a:solidFill>
                </a:rPr>
                <a:t>Sources</a:t>
              </a:r>
              <a:endParaRPr lang="en-US" sz="1100" dirty="0">
                <a:solidFill>
                  <a:schemeClr val="bg1">
                    <a:lumMod val="75000"/>
                  </a:schemeClr>
                </a:solidFill>
              </a:endParaRPr>
            </a:p>
          </p:txBody>
        </p:sp>
        <p:sp>
          <p:nvSpPr>
            <p:cNvPr id="28" name="Rectangle 27"/>
            <p:cNvSpPr/>
            <p:nvPr/>
          </p:nvSpPr>
          <p:spPr>
            <a:xfrm>
              <a:off x="3345888" y="3465858"/>
              <a:ext cx="2355275" cy="389228"/>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4. Define a Retention </a:t>
              </a:r>
              <a:r>
                <a:rPr lang="en-US" sz="1100" dirty="0" smtClean="0">
                  <a:solidFill>
                    <a:schemeClr val="bg1">
                      <a:lumMod val="75000"/>
                    </a:schemeClr>
                  </a:solidFill>
                </a:rPr>
                <a:t>Schedule</a:t>
              </a:r>
              <a:endParaRPr lang="en-US" sz="1100" dirty="0">
                <a:solidFill>
                  <a:schemeClr val="bg1">
                    <a:lumMod val="75000"/>
                  </a:schemeClr>
                </a:solidFill>
              </a:endParaRPr>
            </a:p>
          </p:txBody>
        </p:sp>
        <p:sp>
          <p:nvSpPr>
            <p:cNvPr id="29" name="Rectangle 28"/>
            <p:cNvSpPr/>
            <p:nvPr>
              <p:custDataLst>
                <p:tags r:id="rId7"/>
              </p:custDataLst>
            </p:nvPr>
          </p:nvSpPr>
          <p:spPr>
            <a:xfrm>
              <a:off x="3345888" y="3899053"/>
              <a:ext cx="2355275" cy="389228"/>
            </a:xfrm>
            <a:prstGeom prst="rect">
              <a:avLst/>
            </a:prstGeom>
            <a:solidFill>
              <a:schemeClr val="bg1">
                <a:lumMod val="95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5. Create a Communication </a:t>
              </a:r>
              <a:r>
                <a:rPr lang="en-US" sz="1100" dirty="0" smtClean="0">
                  <a:solidFill>
                    <a:schemeClr val="bg1">
                      <a:lumMod val="75000"/>
                    </a:schemeClr>
                  </a:solidFill>
                </a:rPr>
                <a:t>Plan</a:t>
              </a:r>
              <a:endParaRPr lang="en-US" sz="1100" dirty="0">
                <a:solidFill>
                  <a:schemeClr val="bg1">
                    <a:lumMod val="75000"/>
                  </a:schemeClr>
                </a:solidFill>
              </a:endParaRPr>
            </a:p>
          </p:txBody>
        </p:sp>
      </p:grpSp>
      <p:grpSp>
        <p:nvGrpSpPr>
          <p:cNvPr id="41" name="Group 40"/>
          <p:cNvGrpSpPr/>
          <p:nvPr/>
        </p:nvGrpSpPr>
        <p:grpSpPr>
          <a:xfrm>
            <a:off x="355465" y="4036127"/>
            <a:ext cx="2639847" cy="1900888"/>
            <a:chOff x="4954385" y="1846565"/>
            <a:chExt cx="3365694" cy="1583795"/>
          </a:xfrm>
        </p:grpSpPr>
        <p:sp>
          <p:nvSpPr>
            <p:cNvPr id="42" name="Rectangle 2"/>
            <p:cNvSpPr/>
            <p:nvPr/>
          </p:nvSpPr>
          <p:spPr>
            <a:xfrm>
              <a:off x="4954385" y="1846565"/>
              <a:ext cx="3365694" cy="1583795"/>
            </a:xfrm>
            <a:prstGeom prst="rect">
              <a:avLst/>
            </a:prstGeom>
            <a:gradFill flip="none" rotWithShape="1">
              <a:gsLst>
                <a:gs pos="0">
                  <a:schemeClr val="accent2">
                    <a:lumMod val="40000"/>
                    <a:lumOff val="60000"/>
                  </a:schemeClr>
                </a:gs>
                <a:gs pos="50000">
                  <a:schemeClr val="accent2">
                    <a:lumMod val="20000"/>
                    <a:lumOff val="80000"/>
                  </a:schemeClr>
                </a:gs>
                <a:gs pos="100000">
                  <a:schemeClr val="bg1"/>
                </a:gs>
              </a:gsLst>
              <a:lin ang="81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5092548" y="2057464"/>
              <a:ext cx="3118860" cy="1307820"/>
            </a:xfrm>
            <a:prstGeom prst="rect">
              <a:avLst/>
            </a:prstGeom>
            <a:noFill/>
          </p:spPr>
          <p:txBody>
            <a:bodyPr wrap="square" rtlCol="0">
              <a:spAutoFit/>
            </a:bodyPr>
            <a:lstStyle/>
            <a:p>
              <a:pPr marL="171450" indent="-171450" algn="l" fontAlgn="auto">
                <a:spcBef>
                  <a:spcPts val="0"/>
                </a:spcBef>
                <a:spcAft>
                  <a:spcPts val="0"/>
                </a:spcAft>
                <a:buClr>
                  <a:srgbClr val="336600"/>
                </a:buClr>
                <a:buSzPct val="120000"/>
                <a:buFont typeface="Wingdings" panose="05000000000000000000" pitchFamily="2" charset="2"/>
                <a:buChar char="ü"/>
              </a:pPr>
              <a:r>
                <a:rPr lang="en-CA" sz="1200" dirty="0" smtClean="0">
                  <a:solidFill>
                    <a:srgbClr val="333333"/>
                  </a:solidFill>
                  <a:latin typeface="Arial"/>
                </a:rPr>
                <a:t>This set enables IT leaders to address concerns resulting from the information </a:t>
              </a:r>
              <a:r>
                <a:rPr lang="en-CA" sz="1200" dirty="0">
                  <a:solidFill>
                    <a:srgbClr val="333333"/>
                  </a:solidFill>
                  <a:latin typeface="Arial"/>
                </a:rPr>
                <a:t>g</a:t>
              </a:r>
              <a:r>
                <a:rPr lang="en-CA" sz="1200" dirty="0" smtClean="0">
                  <a:solidFill>
                    <a:srgbClr val="333333"/>
                  </a:solidFill>
                  <a:latin typeface="Arial"/>
                </a:rPr>
                <a:t>overnance strategy.</a:t>
              </a:r>
              <a:endParaRPr lang="en-CA" sz="1200" dirty="0">
                <a:solidFill>
                  <a:srgbClr val="333333"/>
                </a:solidFill>
                <a:latin typeface="Arial"/>
              </a:endParaRPr>
            </a:p>
            <a:p>
              <a:pPr marL="171450" indent="-171450" algn="l" fontAlgn="auto">
                <a:spcBef>
                  <a:spcPts val="0"/>
                </a:spcBef>
                <a:spcAft>
                  <a:spcPts val="0"/>
                </a:spcAft>
                <a:buClr>
                  <a:srgbClr val="336600"/>
                </a:buClr>
                <a:buSzPct val="120000"/>
                <a:buFont typeface="Wingdings" panose="05000000000000000000" pitchFamily="2" charset="2"/>
                <a:buChar char="ü"/>
              </a:pPr>
              <a:r>
                <a:rPr lang="en-CA" sz="1200" dirty="0" smtClean="0">
                  <a:solidFill>
                    <a:srgbClr val="333333"/>
                  </a:solidFill>
                  <a:latin typeface="Arial"/>
                </a:rPr>
                <a:t>This set lays out how to deal with the eDiscovery process and the larger retention and deletion scheduling planning.</a:t>
              </a:r>
            </a:p>
          </p:txBody>
        </p:sp>
      </p:grpSp>
      <p:pic>
        <p:nvPicPr>
          <p:cNvPr id="33" name="Picture 32" descr="sample_linkbar-itrgNEW.gif">
            <a:hlinkClick r:id="rId22"/>
          </p:cNvPr>
          <p:cNvPicPr>
            <a:picLocks noChangeAspect="1"/>
          </p:cNvPicPr>
          <p:nvPr/>
        </p:nvPicPr>
        <p:blipFill>
          <a:blip r:embed="rId23"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30553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337212"/>
            <a:ext cx="2368322"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2"/>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3"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4"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5"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85284"/>
            <a:ext cx="2168339"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88136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Content Creation Ecosystem</a:t>
            </a:r>
            <a:r>
              <a:rPr lang="en-US" dirty="0" smtClean="0">
                <a:solidFill>
                  <a:schemeClr val="bg1">
                    <a:lumMod val="50000"/>
                  </a:schemeClr>
                </a:solidFill>
              </a:rPr>
              <a:t> </a:t>
            </a:r>
            <a:r>
              <a:rPr lang="en-US" dirty="0" smtClean="0"/>
              <a:t>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Content Creation </a:t>
            </a:r>
            <a:r>
              <a:rPr lang="en-CA" sz="1400" i="1" dirty="0">
                <a:cs typeface="Open Sans"/>
              </a:rPr>
              <a:t>project</a:t>
            </a:r>
            <a:r>
              <a:rPr lang="en-CA" sz="1400" i="1" dirty="0" smtClean="0">
                <a:cs typeface="Open Sans"/>
              </a:rPr>
              <a:t>:</a:t>
            </a:r>
            <a:endParaRPr lang="en-US" sz="1400" i="1" dirty="0">
              <a:cs typeface="Open Sans"/>
            </a:endParaRPr>
          </a:p>
        </p:txBody>
      </p:sp>
      <p:sp>
        <p:nvSpPr>
          <p:cNvPr id="6" name="TextBox 5"/>
          <p:cNvSpPr txBox="1"/>
          <p:nvPr/>
        </p:nvSpPr>
        <p:spPr>
          <a:xfrm>
            <a:off x="251520" y="5985284"/>
            <a:ext cx="8621173"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2"/>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a:t>and 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sp>
        <p:nvSpPr>
          <p:cNvPr id="17" name="Rectangle 16"/>
          <p:cNvSpPr/>
          <p:nvPr/>
        </p:nvSpPr>
        <p:spPr>
          <a:xfrm>
            <a:off x="325212" y="2091008"/>
            <a:ext cx="6260423" cy="37147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rgbClr val="D17D08"/>
                </a:solidFill>
              </a:rPr>
              <a:t>Section 1</a:t>
            </a:r>
            <a:r>
              <a:rPr lang="en-US" sz="1400" b="1" dirty="0" smtClean="0">
                <a:solidFill>
                  <a:schemeClr val="tx1"/>
                </a:solidFill>
              </a:rPr>
              <a:t>: Decide </a:t>
            </a:r>
            <a:r>
              <a:rPr lang="en-US" sz="1400" b="1" dirty="0">
                <a:solidFill>
                  <a:schemeClr val="tx1"/>
                </a:solidFill>
              </a:rPr>
              <a:t>on what technology you need</a:t>
            </a:r>
            <a:endParaRPr lang="en-US" sz="1400" b="1" dirty="0" smtClean="0">
              <a:solidFill>
                <a:schemeClr val="tx1"/>
              </a:solidFill>
            </a:endParaRPr>
          </a:p>
        </p:txBody>
      </p:sp>
      <p:sp>
        <p:nvSpPr>
          <p:cNvPr id="18" name="TextBox 17"/>
          <p:cNvSpPr txBox="1"/>
          <p:nvPr/>
        </p:nvSpPr>
        <p:spPr>
          <a:xfrm>
            <a:off x="341425" y="2447302"/>
            <a:ext cx="6248483" cy="646331"/>
          </a:xfrm>
          <a:prstGeom prst="rect">
            <a:avLst/>
          </a:prstGeom>
          <a:noFill/>
        </p:spPr>
        <p:txBody>
          <a:bodyPr wrap="square" rtlCol="0">
            <a:spAutoFit/>
          </a:bodyPr>
          <a:lstStyle/>
          <a:p>
            <a:pPr algn="l"/>
            <a:r>
              <a:rPr lang="en-US" sz="1200" dirty="0">
                <a:solidFill>
                  <a:srgbClr val="333333"/>
                </a:solidFill>
              </a:rPr>
              <a:t>For those where any kind of eDiscovery request is rare, process and guidelines for how IT can support will control wasted </a:t>
            </a:r>
            <a:r>
              <a:rPr lang="en-US" sz="1200" dirty="0" smtClean="0">
                <a:solidFill>
                  <a:srgbClr val="333333"/>
                </a:solidFill>
              </a:rPr>
              <a:t>time. Standardized </a:t>
            </a:r>
            <a:r>
              <a:rPr lang="en-US" sz="1200" dirty="0">
                <a:solidFill>
                  <a:srgbClr val="333333"/>
                </a:solidFill>
              </a:rPr>
              <a:t>process allows IT to guard against errors of ignorance and the potential for spoliation and fines for contempt.</a:t>
            </a:r>
          </a:p>
        </p:txBody>
      </p:sp>
      <p:sp>
        <p:nvSpPr>
          <p:cNvPr id="19" name="Rectangle 18"/>
          <p:cNvSpPr/>
          <p:nvPr/>
        </p:nvSpPr>
        <p:spPr>
          <a:xfrm>
            <a:off x="323528" y="3309553"/>
            <a:ext cx="6260423" cy="37147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rgbClr val="D17D08"/>
                </a:solidFill>
              </a:rPr>
              <a:t>Section 3</a:t>
            </a:r>
            <a:r>
              <a:rPr lang="en-US" sz="1400" b="1" dirty="0">
                <a:solidFill>
                  <a:schemeClr val="tx1"/>
                </a:solidFill>
              </a:rPr>
              <a:t>: </a:t>
            </a:r>
            <a:r>
              <a:rPr lang="en-US" sz="1400" b="1" dirty="0" smtClean="0">
                <a:solidFill>
                  <a:schemeClr val="tx1"/>
                </a:solidFill>
              </a:rPr>
              <a:t>Right size </a:t>
            </a:r>
            <a:r>
              <a:rPr lang="en-US" sz="1400" b="1" dirty="0">
                <a:solidFill>
                  <a:schemeClr val="tx1"/>
                </a:solidFill>
              </a:rPr>
              <a:t>the technology to support the policies</a:t>
            </a:r>
            <a:endParaRPr lang="en-US" sz="1400" b="1" dirty="0" smtClean="0">
              <a:solidFill>
                <a:schemeClr val="tx1"/>
              </a:solidFill>
            </a:endParaRPr>
          </a:p>
        </p:txBody>
      </p:sp>
      <p:sp>
        <p:nvSpPr>
          <p:cNvPr id="20" name="TextBox 19"/>
          <p:cNvSpPr txBox="1"/>
          <p:nvPr/>
        </p:nvSpPr>
        <p:spPr>
          <a:xfrm>
            <a:off x="339741" y="3651411"/>
            <a:ext cx="6248483" cy="461665"/>
          </a:xfrm>
          <a:prstGeom prst="rect">
            <a:avLst/>
          </a:prstGeom>
          <a:noFill/>
        </p:spPr>
        <p:txBody>
          <a:bodyPr wrap="square" rtlCol="0">
            <a:spAutoFit/>
          </a:bodyPr>
          <a:lstStyle/>
          <a:p>
            <a:pPr algn="l">
              <a:spcBef>
                <a:spcPts val="400"/>
              </a:spcBef>
            </a:pPr>
            <a:r>
              <a:rPr lang="en-US" sz="1200" dirty="0"/>
              <a:t>A plan for matching the strategy and the technical platform to maintain the </a:t>
            </a:r>
            <a:r>
              <a:rPr lang="en-US" sz="1200" dirty="0" smtClean="0"/>
              <a:t>strategy. A </a:t>
            </a:r>
            <a:r>
              <a:rPr lang="en-US" sz="1200" dirty="0"/>
              <a:t>plan for solving the current problems based on the vendor roadmaps at the time.</a:t>
            </a:r>
          </a:p>
        </p:txBody>
      </p:sp>
      <p:sp>
        <p:nvSpPr>
          <p:cNvPr id="21" name="Rectangle 20"/>
          <p:cNvSpPr/>
          <p:nvPr/>
        </p:nvSpPr>
        <p:spPr>
          <a:xfrm>
            <a:off x="341425" y="4281661"/>
            <a:ext cx="6260423" cy="371475"/>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rgbClr val="D17D08"/>
                </a:solidFill>
              </a:rPr>
              <a:t>Section 5</a:t>
            </a:r>
            <a:r>
              <a:rPr lang="en-US" sz="1400" b="1" dirty="0" smtClean="0">
                <a:solidFill>
                  <a:schemeClr val="tx1"/>
                </a:solidFill>
              </a:rPr>
              <a:t>: Integrate </a:t>
            </a:r>
            <a:r>
              <a:rPr lang="en-US" sz="1400" b="1" dirty="0">
                <a:solidFill>
                  <a:schemeClr val="tx1"/>
                </a:solidFill>
              </a:rPr>
              <a:t>compliance into </a:t>
            </a:r>
            <a:r>
              <a:rPr lang="en-US" sz="1400" b="1" dirty="0" smtClean="0">
                <a:solidFill>
                  <a:schemeClr val="tx1"/>
                </a:solidFill>
              </a:rPr>
              <a:t>information </a:t>
            </a:r>
            <a:r>
              <a:rPr lang="en-US" sz="1400" b="1" dirty="0">
                <a:solidFill>
                  <a:schemeClr val="tx1"/>
                </a:solidFill>
              </a:rPr>
              <a:t>g</a:t>
            </a:r>
            <a:r>
              <a:rPr lang="en-US" sz="1400" b="1" dirty="0" smtClean="0">
                <a:solidFill>
                  <a:schemeClr val="tx1"/>
                </a:solidFill>
              </a:rPr>
              <a:t>overnance</a:t>
            </a:r>
          </a:p>
        </p:txBody>
      </p:sp>
      <p:sp>
        <p:nvSpPr>
          <p:cNvPr id="22" name="TextBox 21"/>
          <p:cNvSpPr txBox="1"/>
          <p:nvPr/>
        </p:nvSpPr>
        <p:spPr>
          <a:xfrm>
            <a:off x="357638" y="4623519"/>
            <a:ext cx="6248483" cy="461665"/>
          </a:xfrm>
          <a:prstGeom prst="rect">
            <a:avLst/>
          </a:prstGeom>
          <a:noFill/>
        </p:spPr>
        <p:txBody>
          <a:bodyPr wrap="square" rtlCol="0">
            <a:spAutoFit/>
          </a:bodyPr>
          <a:lstStyle/>
          <a:p>
            <a:pPr algn="l">
              <a:spcBef>
                <a:spcPts val="400"/>
              </a:spcBef>
            </a:pPr>
            <a:r>
              <a:rPr lang="en-US" sz="1200" dirty="0"/>
              <a:t>Compliance needs to be a central element of </a:t>
            </a:r>
            <a:r>
              <a:rPr lang="en-US" sz="1200" dirty="0" smtClean="0"/>
              <a:t>information </a:t>
            </a:r>
            <a:r>
              <a:rPr lang="en-US" sz="1200" dirty="0"/>
              <a:t>g</a:t>
            </a:r>
            <a:r>
              <a:rPr lang="en-US" sz="1200" dirty="0" smtClean="0"/>
              <a:t>overnance </a:t>
            </a:r>
            <a:r>
              <a:rPr lang="en-US" sz="1200" dirty="0"/>
              <a:t>for either to be </a:t>
            </a:r>
            <a:r>
              <a:rPr lang="en-US" sz="1200" dirty="0" smtClean="0"/>
              <a:t>successful. This </a:t>
            </a:r>
            <a:r>
              <a:rPr lang="en-US" sz="1200" dirty="0"/>
              <a:t>does not necessarily mean further investment in technology.</a:t>
            </a:r>
          </a:p>
        </p:txBody>
      </p: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60191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matters. Appropriate pieces such as </a:t>
            </a:r>
            <a:r>
              <a:rPr lang="en-US" dirty="0" smtClean="0"/>
              <a:t>archiving </a:t>
            </a:r>
            <a:r>
              <a:rPr lang="en-US" dirty="0"/>
              <a:t>and ECM systems </a:t>
            </a:r>
            <a:r>
              <a:rPr lang="en-US" dirty="0" smtClean="0"/>
              <a:t>control </a:t>
            </a:r>
            <a:r>
              <a:rPr lang="en-US" dirty="0"/>
              <a:t>the most concerning sources</a:t>
            </a:r>
          </a:p>
        </p:txBody>
      </p:sp>
      <p:sp>
        <p:nvSpPr>
          <p:cNvPr id="3" name="Text Placeholder 2"/>
          <p:cNvSpPr>
            <a:spLocks noGrp="1"/>
          </p:cNvSpPr>
          <p:nvPr>
            <p:ph type="body" sz="quarter" idx="19"/>
          </p:nvPr>
        </p:nvSpPr>
        <p:spPr>
          <a:xfrm>
            <a:off x="257176" y="1196752"/>
            <a:ext cx="8620124" cy="657225"/>
          </a:xfrm>
        </p:spPr>
        <p:txBody>
          <a:bodyPr/>
          <a:lstStyle/>
          <a:p>
            <a:r>
              <a:rPr lang="en-US" dirty="0"/>
              <a:t>Document review and council’s time are large </a:t>
            </a:r>
            <a:r>
              <a:rPr lang="en-US" dirty="0" smtClean="0"/>
              <a:t>expenses. These </a:t>
            </a:r>
            <a:r>
              <a:rPr lang="en-US" dirty="0"/>
              <a:t>can be effectively controlled and reduced through technologies that enable standard </a:t>
            </a:r>
            <a:r>
              <a:rPr lang="en-US" dirty="0" smtClean="0"/>
              <a:t>processes.</a:t>
            </a:r>
            <a:endParaRPr lang="en-US" dirty="0"/>
          </a:p>
          <a:p>
            <a:endParaRPr lang="en-US" dirty="0"/>
          </a:p>
        </p:txBody>
      </p:sp>
      <p:graphicFrame>
        <p:nvGraphicFramePr>
          <p:cNvPr id="8" name="Chart 7"/>
          <p:cNvGraphicFramePr/>
          <p:nvPr/>
        </p:nvGraphicFramePr>
        <p:xfrm>
          <a:off x="5312904" y="1520788"/>
          <a:ext cx="3564396"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rot="16200000">
            <a:off x="4635037" y="4239969"/>
            <a:ext cx="1537600" cy="307777"/>
          </a:xfrm>
          <a:prstGeom prst="rect">
            <a:avLst/>
          </a:prstGeom>
          <a:noFill/>
        </p:spPr>
        <p:txBody>
          <a:bodyPr wrap="none" rtlCol="0">
            <a:spAutoFit/>
          </a:bodyPr>
          <a:lstStyle/>
          <a:p>
            <a:r>
              <a:rPr lang="en-US" sz="1400" dirty="0" smtClean="0"/>
              <a:t>Level of Concern</a:t>
            </a:r>
            <a:endParaRPr lang="en-US" sz="1400" dirty="0"/>
          </a:p>
        </p:txBody>
      </p:sp>
      <p:sp>
        <p:nvSpPr>
          <p:cNvPr id="10" name="TextBox 9"/>
          <p:cNvSpPr txBox="1"/>
          <p:nvPr/>
        </p:nvSpPr>
        <p:spPr>
          <a:xfrm>
            <a:off x="5529412" y="5162658"/>
            <a:ext cx="1527982" cy="307777"/>
          </a:xfrm>
          <a:prstGeom prst="rect">
            <a:avLst/>
          </a:prstGeom>
          <a:noFill/>
        </p:spPr>
        <p:txBody>
          <a:bodyPr wrap="none" rtlCol="0">
            <a:spAutoFit/>
          </a:bodyPr>
          <a:lstStyle/>
          <a:p>
            <a:r>
              <a:rPr lang="en-US" sz="1400" dirty="0" smtClean="0"/>
              <a:t>Rank of Concern</a:t>
            </a:r>
            <a:endParaRPr lang="en-US" sz="1400" dirty="0"/>
          </a:p>
        </p:txBody>
      </p:sp>
      <p:cxnSp>
        <p:nvCxnSpPr>
          <p:cNvPr id="12" name="Straight Arrow Connector 11"/>
          <p:cNvCxnSpPr/>
          <p:nvPr/>
        </p:nvCxnSpPr>
        <p:spPr>
          <a:xfrm>
            <a:off x="7057394" y="5316546"/>
            <a:ext cx="15470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403837" y="1952784"/>
            <a:ext cx="0" cy="1672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274524" y="4848708"/>
            <a:ext cx="216024"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7778023" y="4289699"/>
            <a:ext cx="1197251" cy="523220"/>
          </a:xfrm>
          <a:prstGeom prst="rect">
            <a:avLst/>
          </a:prstGeom>
          <a:noFill/>
        </p:spPr>
        <p:txBody>
          <a:bodyPr wrap="none" rtlCol="0">
            <a:spAutoFit/>
          </a:bodyPr>
          <a:lstStyle/>
          <a:p>
            <a:r>
              <a:rPr lang="en-US" sz="1400" dirty="0" smtClean="0"/>
              <a:t>Variability of </a:t>
            </a:r>
          </a:p>
          <a:p>
            <a:r>
              <a:rPr lang="en-US" sz="1400" dirty="0" smtClean="0"/>
              <a:t>Concern</a:t>
            </a:r>
            <a:endParaRPr lang="en-US" sz="1400" dirty="0"/>
          </a:p>
        </p:txBody>
      </p:sp>
      <p:cxnSp>
        <p:nvCxnSpPr>
          <p:cNvPr id="18" name="Straight Arrow Connector 17"/>
          <p:cNvCxnSpPr/>
          <p:nvPr/>
        </p:nvCxnSpPr>
        <p:spPr>
          <a:xfrm>
            <a:off x="8160624" y="4956720"/>
            <a:ext cx="44382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788024" y="5841268"/>
            <a:ext cx="4089276" cy="5040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The less control IT has over the information source the greater the concern for eDiscovery.</a:t>
            </a:r>
            <a:endParaRPr lang="en-US" sz="1200" dirty="0">
              <a:solidFill>
                <a:schemeClr val="tx1"/>
              </a:solidFill>
            </a:endParaRPr>
          </a:p>
        </p:txBody>
      </p:sp>
      <p:sp>
        <p:nvSpPr>
          <p:cNvPr id="20" name="Rectangle 19"/>
          <p:cNvSpPr/>
          <p:nvPr/>
        </p:nvSpPr>
        <p:spPr>
          <a:xfrm>
            <a:off x="271476" y="5481228"/>
            <a:ext cx="3774764" cy="828092"/>
          </a:xfrm>
          <a:prstGeom prst="rect">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t>Technology matters because it enforces a standard process. Control the cost of the technology by having the process in place first and buying only the technology that you need. </a:t>
            </a:r>
            <a:endParaRPr lang="en-US" sz="1200" dirty="0"/>
          </a:p>
        </p:txBody>
      </p:sp>
      <p:sp>
        <p:nvSpPr>
          <p:cNvPr id="21" name="Rectangle 20"/>
          <p:cNvSpPr/>
          <p:nvPr/>
        </p:nvSpPr>
        <p:spPr>
          <a:xfrm>
            <a:off x="271476" y="2780929"/>
            <a:ext cx="3774764" cy="2412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en-US" sz="1400" dirty="0" smtClean="0">
                <a:solidFill>
                  <a:schemeClr val="tx1"/>
                </a:solidFill>
              </a:rPr>
              <a:t>Even if you use outside council you are still responsible for receiving the initial request and placing the initial hold on appropriate information sources. These organizations find external email the most difficult to find.</a:t>
            </a:r>
          </a:p>
          <a:p>
            <a:pPr algn="l">
              <a:spcBef>
                <a:spcPts val="600"/>
              </a:spcBef>
            </a:pPr>
            <a:r>
              <a:rPr lang="en-US" sz="1400" dirty="0" smtClean="0">
                <a:solidFill>
                  <a:schemeClr val="tx1"/>
                </a:solidFill>
              </a:rPr>
              <a:t>Organizations that have a formal plan and the capabilities to perform eDiscovery search rank email and sensitive documents as the top concerns.</a:t>
            </a:r>
          </a:p>
          <a:p>
            <a:pPr algn="l">
              <a:spcBef>
                <a:spcPts val="600"/>
              </a:spcBef>
            </a:pPr>
            <a:r>
              <a:rPr lang="en-US" sz="1400" b="1" dirty="0" smtClean="0">
                <a:solidFill>
                  <a:schemeClr val="tx1"/>
                </a:solidFill>
              </a:rPr>
              <a:t>This is a case where technology matters. Those organizations with email archive or ECM systems did not rank email and sensitive documents in their top five.</a:t>
            </a:r>
            <a:endParaRPr lang="en-US" sz="1400" b="1" dirty="0">
              <a:solidFill>
                <a:schemeClr val="tx1"/>
              </a:solidFill>
            </a:endParaRPr>
          </a:p>
          <a:p>
            <a:pPr algn="l"/>
            <a:endParaRPr lang="en-US" sz="1400" dirty="0">
              <a:solidFill>
                <a:schemeClr val="tx1"/>
              </a:solidFill>
            </a:endParaRPr>
          </a:p>
          <a:p>
            <a:pPr algn="l"/>
            <a:endParaRPr lang="en-US" sz="1400" dirty="0" smtClean="0">
              <a:solidFill>
                <a:schemeClr val="tx1"/>
              </a:solidFill>
            </a:endParaRPr>
          </a:p>
        </p:txBody>
      </p:sp>
      <p:sp>
        <p:nvSpPr>
          <p:cNvPr id="22" name="Rectangular Callout 21"/>
          <p:cNvSpPr/>
          <p:nvPr/>
        </p:nvSpPr>
        <p:spPr>
          <a:xfrm>
            <a:off x="5472100" y="1924210"/>
            <a:ext cx="1922908" cy="568634"/>
          </a:xfrm>
          <a:prstGeom prst="wedgeRectCallout">
            <a:avLst>
              <a:gd name="adj1" fmla="val 70487"/>
              <a:gd name="adj2" fmla="val 36375"/>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External email is the biggest concern for IT administrators.</a:t>
            </a:r>
            <a:endParaRPr lang="en-US" sz="1200" dirty="0"/>
          </a:p>
        </p:txBody>
      </p:sp>
      <p:sp>
        <p:nvSpPr>
          <p:cNvPr id="25" name="Rectangular Callout 24"/>
          <p:cNvSpPr/>
          <p:nvPr/>
        </p:nvSpPr>
        <p:spPr>
          <a:xfrm>
            <a:off x="4370495" y="2579830"/>
            <a:ext cx="1922908" cy="568634"/>
          </a:xfrm>
          <a:prstGeom prst="wedgeRectCallout">
            <a:avLst>
              <a:gd name="adj1" fmla="val 110184"/>
              <a:gd name="adj2" fmla="val 51757"/>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Sensitive documents (records) also represent an area of key concern.</a:t>
            </a:r>
            <a:endParaRPr lang="en-US" sz="1200" dirty="0"/>
          </a:p>
        </p:txBody>
      </p:sp>
      <p:sp>
        <p:nvSpPr>
          <p:cNvPr id="26" name="TextBox 25"/>
          <p:cNvSpPr txBox="1"/>
          <p:nvPr/>
        </p:nvSpPr>
        <p:spPr>
          <a:xfrm>
            <a:off x="5697883" y="5548182"/>
            <a:ext cx="2906565" cy="230832"/>
          </a:xfrm>
          <a:prstGeom prst="rect">
            <a:avLst/>
          </a:prstGeom>
          <a:noFill/>
        </p:spPr>
        <p:txBody>
          <a:bodyPr wrap="none" rtlCol="0">
            <a:spAutoFit/>
          </a:bodyPr>
          <a:lstStyle/>
          <a:p>
            <a:r>
              <a:rPr lang="en-US" sz="900" dirty="0" smtClean="0"/>
              <a:t>Source: Info-Tech Research Group, Q1 2013; </a:t>
            </a:r>
            <a:r>
              <a:rPr lang="en-US" sz="900" i="1" dirty="0" smtClean="0"/>
              <a:t>N=24</a:t>
            </a:r>
            <a:r>
              <a:rPr lang="en-US" sz="900" dirty="0" smtClean="0"/>
              <a:t>.</a:t>
            </a:r>
            <a:endParaRPr lang="en-US" sz="900" dirty="0"/>
          </a:p>
        </p:txBody>
      </p:sp>
      <p:pic>
        <p:nvPicPr>
          <p:cNvPr id="23" name="Picture 2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9518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nip Same Side Corner Rectangle 89"/>
          <p:cNvSpPr/>
          <p:nvPr/>
        </p:nvSpPr>
        <p:spPr>
          <a:xfrm>
            <a:off x="290823" y="5131344"/>
            <a:ext cx="1165234" cy="720080"/>
          </a:xfrm>
          <a:prstGeom prst="snip2Same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b="1" dirty="0" smtClean="0">
                <a:solidFill>
                  <a:sysClr val="windowText" lastClr="000000"/>
                </a:solidFill>
              </a:rPr>
              <a:t>Legal signs off on IT’s search.</a:t>
            </a:r>
            <a:endParaRPr lang="en-US" sz="1100" b="1" dirty="0">
              <a:solidFill>
                <a:sysClr val="windowText" lastClr="000000"/>
              </a:solidFill>
            </a:endParaRPr>
          </a:p>
        </p:txBody>
      </p:sp>
      <p:sp>
        <p:nvSpPr>
          <p:cNvPr id="94" name="Down Arrow 93"/>
          <p:cNvSpPr/>
          <p:nvPr/>
        </p:nvSpPr>
        <p:spPr>
          <a:xfrm rot="3529173">
            <a:off x="1493897" y="4888449"/>
            <a:ext cx="210415" cy="45229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p:txBody>
          <a:bodyPr/>
          <a:lstStyle/>
          <a:p>
            <a:r>
              <a:rPr lang="en-US" dirty="0" smtClean="0"/>
              <a:t>Deploy a formal approach to reduce cost and chaos for both IT and legal counsel</a:t>
            </a:r>
            <a:endParaRPr lang="en-US" dirty="0"/>
          </a:p>
        </p:txBody>
      </p:sp>
      <p:sp>
        <p:nvSpPr>
          <p:cNvPr id="6" name="Folded Corner 5"/>
          <p:cNvSpPr/>
          <p:nvPr/>
        </p:nvSpPr>
        <p:spPr>
          <a:xfrm>
            <a:off x="6941853" y="1301226"/>
            <a:ext cx="912921" cy="364331"/>
          </a:xfrm>
          <a:prstGeom prst="foldedCorner">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Request</a:t>
            </a:r>
            <a:endParaRPr lang="en-US" sz="1200" dirty="0"/>
          </a:p>
        </p:txBody>
      </p:sp>
      <p:sp>
        <p:nvSpPr>
          <p:cNvPr id="18" name="Rectangle 17"/>
          <p:cNvSpPr/>
          <p:nvPr/>
        </p:nvSpPr>
        <p:spPr>
          <a:xfrm>
            <a:off x="290822" y="1251370"/>
            <a:ext cx="1131245" cy="25202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 Hoc</a:t>
            </a:r>
            <a:endParaRPr lang="en-US" b="1" dirty="0">
              <a:solidFill>
                <a:schemeClr val="tx1"/>
              </a:solidFill>
            </a:endParaRPr>
          </a:p>
        </p:txBody>
      </p:sp>
      <p:sp>
        <p:nvSpPr>
          <p:cNvPr id="19" name="Rectangle 18"/>
          <p:cNvSpPr/>
          <p:nvPr/>
        </p:nvSpPr>
        <p:spPr>
          <a:xfrm>
            <a:off x="5196147" y="1259923"/>
            <a:ext cx="983954" cy="25202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Formal</a:t>
            </a:r>
            <a:endParaRPr lang="en-US" b="1" dirty="0">
              <a:solidFill>
                <a:schemeClr val="tx1"/>
              </a:solidFill>
            </a:endParaRPr>
          </a:p>
        </p:txBody>
      </p:sp>
      <p:sp>
        <p:nvSpPr>
          <p:cNvPr id="21" name="Rectangle 20"/>
          <p:cNvSpPr/>
          <p:nvPr/>
        </p:nvSpPr>
        <p:spPr>
          <a:xfrm>
            <a:off x="6516216" y="1791238"/>
            <a:ext cx="1764196" cy="84567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Legal and IT define who are the principals in the request. </a:t>
            </a:r>
            <a:endParaRPr lang="en-US" sz="1200" dirty="0">
              <a:solidFill>
                <a:schemeClr val="tx1"/>
              </a:solidFill>
            </a:endParaRPr>
          </a:p>
        </p:txBody>
      </p:sp>
      <p:sp>
        <p:nvSpPr>
          <p:cNvPr id="22" name="Rectangle 21"/>
          <p:cNvSpPr/>
          <p:nvPr/>
        </p:nvSpPr>
        <p:spPr>
          <a:xfrm>
            <a:off x="5305620" y="3033031"/>
            <a:ext cx="1405141" cy="80447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Legal defines search terms request and initial archive inventory</a:t>
            </a:r>
            <a:endParaRPr lang="en-US" sz="1200" dirty="0">
              <a:solidFill>
                <a:schemeClr val="tx1"/>
              </a:solidFill>
            </a:endParaRPr>
          </a:p>
        </p:txBody>
      </p:sp>
      <p:sp>
        <p:nvSpPr>
          <p:cNvPr id="23" name="Rectangle 22"/>
          <p:cNvSpPr/>
          <p:nvPr/>
        </p:nvSpPr>
        <p:spPr>
          <a:xfrm>
            <a:off x="7573999" y="4273697"/>
            <a:ext cx="1226810" cy="825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Search based grouping of documents. </a:t>
            </a:r>
            <a:endParaRPr lang="en-US" sz="1200" dirty="0">
              <a:solidFill>
                <a:schemeClr val="tx1"/>
              </a:solidFill>
            </a:endParaRPr>
          </a:p>
        </p:txBody>
      </p:sp>
      <p:sp>
        <p:nvSpPr>
          <p:cNvPr id="24" name="Rectangle 23"/>
          <p:cNvSpPr/>
          <p:nvPr/>
        </p:nvSpPr>
        <p:spPr>
          <a:xfrm>
            <a:off x="7560332" y="2822002"/>
            <a:ext cx="1226810" cy="7314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IT moves all relevant principal documents to archive location.</a:t>
            </a:r>
            <a:endParaRPr lang="en-US" sz="1200" dirty="0">
              <a:solidFill>
                <a:schemeClr val="tx1"/>
              </a:solidFill>
            </a:endParaRPr>
          </a:p>
        </p:txBody>
      </p:sp>
      <p:sp>
        <p:nvSpPr>
          <p:cNvPr id="25" name="Rectangle 24"/>
          <p:cNvSpPr/>
          <p:nvPr/>
        </p:nvSpPr>
        <p:spPr>
          <a:xfrm>
            <a:off x="6444523" y="5900483"/>
            <a:ext cx="1407467" cy="4580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Legal performs redaction.</a:t>
            </a:r>
            <a:endParaRPr lang="en-US" sz="1200" dirty="0">
              <a:solidFill>
                <a:schemeClr val="tx1"/>
              </a:solidFill>
            </a:endParaRPr>
          </a:p>
        </p:txBody>
      </p:sp>
      <p:sp>
        <p:nvSpPr>
          <p:cNvPr id="45" name="Folded Corner 44"/>
          <p:cNvSpPr/>
          <p:nvPr/>
        </p:nvSpPr>
        <p:spPr>
          <a:xfrm>
            <a:off x="1771479" y="1312963"/>
            <a:ext cx="1172987" cy="404344"/>
          </a:xfrm>
          <a:prstGeom prst="foldedCorner">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Legal receives request.</a:t>
            </a:r>
            <a:endParaRPr lang="en-US" sz="1200" dirty="0"/>
          </a:p>
        </p:txBody>
      </p:sp>
      <p:sp>
        <p:nvSpPr>
          <p:cNvPr id="46" name="Rounded Rectangle 45"/>
          <p:cNvSpPr/>
          <p:nvPr/>
        </p:nvSpPr>
        <p:spPr>
          <a:xfrm>
            <a:off x="1801865" y="2816810"/>
            <a:ext cx="1152128" cy="73636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IT places hold on set of documents.</a:t>
            </a:r>
            <a:endParaRPr lang="en-US" sz="1200" dirty="0">
              <a:solidFill>
                <a:schemeClr val="tx1"/>
              </a:solidFill>
            </a:endParaRPr>
          </a:p>
        </p:txBody>
      </p:sp>
      <p:sp>
        <p:nvSpPr>
          <p:cNvPr id="47" name="Down Arrow 46"/>
          <p:cNvSpPr/>
          <p:nvPr/>
        </p:nvSpPr>
        <p:spPr>
          <a:xfrm>
            <a:off x="2247574" y="1693813"/>
            <a:ext cx="240114" cy="26645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ounded Rectangle 47"/>
          <p:cNvSpPr/>
          <p:nvPr/>
        </p:nvSpPr>
        <p:spPr>
          <a:xfrm>
            <a:off x="1771203" y="1964961"/>
            <a:ext cx="1172987" cy="54006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Sends request to IT.</a:t>
            </a:r>
            <a:endParaRPr lang="en-US" sz="1200" dirty="0">
              <a:solidFill>
                <a:schemeClr val="tx1"/>
              </a:solidFill>
            </a:endParaRPr>
          </a:p>
        </p:txBody>
      </p:sp>
      <p:sp>
        <p:nvSpPr>
          <p:cNvPr id="49" name="Rounded Rectangle 48"/>
          <p:cNvSpPr/>
          <p:nvPr/>
        </p:nvSpPr>
        <p:spPr>
          <a:xfrm>
            <a:off x="263674" y="2816809"/>
            <a:ext cx="1158394" cy="73636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IT defines the potential documents.</a:t>
            </a:r>
            <a:endParaRPr lang="en-US" sz="1200" dirty="0">
              <a:solidFill>
                <a:schemeClr val="tx1"/>
              </a:solidFill>
            </a:endParaRPr>
          </a:p>
        </p:txBody>
      </p:sp>
      <p:sp>
        <p:nvSpPr>
          <p:cNvPr id="50" name="Snip Same Side Corner Rectangle 49"/>
          <p:cNvSpPr/>
          <p:nvPr/>
        </p:nvSpPr>
        <p:spPr>
          <a:xfrm>
            <a:off x="3290712" y="2823159"/>
            <a:ext cx="1165234" cy="713729"/>
          </a:xfrm>
          <a:prstGeom prst="snip2Same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ysClr val="windowText" lastClr="000000"/>
                </a:solidFill>
              </a:rPr>
              <a:t>Legal evaluates documents.</a:t>
            </a:r>
            <a:endParaRPr lang="en-US" sz="1100" dirty="0">
              <a:solidFill>
                <a:sysClr val="windowText" lastClr="000000"/>
              </a:solidFill>
            </a:endParaRPr>
          </a:p>
        </p:txBody>
      </p:sp>
      <p:cxnSp>
        <p:nvCxnSpPr>
          <p:cNvPr id="54" name="Straight Arrow Connector 53"/>
          <p:cNvCxnSpPr>
            <a:stCxn id="48" idx="1"/>
          </p:cNvCxnSpPr>
          <p:nvPr/>
        </p:nvCxnSpPr>
        <p:spPr>
          <a:xfrm flipH="1">
            <a:off x="575556" y="2234991"/>
            <a:ext cx="1195647" cy="567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3"/>
            <a:endCxn id="46" idx="1"/>
          </p:cNvCxnSpPr>
          <p:nvPr/>
        </p:nvCxnSpPr>
        <p:spPr>
          <a:xfrm>
            <a:off x="1422068" y="3184992"/>
            <a:ext cx="37979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6" idx="3"/>
            <a:endCxn id="50" idx="2"/>
          </p:cNvCxnSpPr>
          <p:nvPr/>
        </p:nvCxnSpPr>
        <p:spPr>
          <a:xfrm flipV="1">
            <a:off x="2953993" y="3180024"/>
            <a:ext cx="336719" cy="4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Curved Down Arrow 58"/>
          <p:cNvSpPr/>
          <p:nvPr/>
        </p:nvSpPr>
        <p:spPr>
          <a:xfrm flipH="1" flipV="1">
            <a:off x="648676" y="3553175"/>
            <a:ext cx="3288276" cy="782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Rectangle 59"/>
          <p:cNvSpPr/>
          <p:nvPr/>
        </p:nvSpPr>
        <p:spPr>
          <a:xfrm>
            <a:off x="1648944" y="4076855"/>
            <a:ext cx="1440160" cy="3272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Expansion of document set.</a:t>
            </a:r>
            <a:endParaRPr lang="en-US" sz="1100" dirty="0">
              <a:solidFill>
                <a:schemeClr val="tx1"/>
              </a:solidFill>
            </a:endParaRPr>
          </a:p>
        </p:txBody>
      </p:sp>
      <p:sp>
        <p:nvSpPr>
          <p:cNvPr id="51" name="Curved Down Arrow 50"/>
          <p:cNvSpPr/>
          <p:nvPr/>
        </p:nvSpPr>
        <p:spPr>
          <a:xfrm flipH="1" flipV="1">
            <a:off x="1020628" y="3553172"/>
            <a:ext cx="2664296" cy="348836"/>
          </a:xfrm>
          <a:prstGeom prst="curved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Rectangle 51"/>
          <p:cNvSpPr/>
          <p:nvPr/>
        </p:nvSpPr>
        <p:spPr>
          <a:xfrm>
            <a:off x="1649961" y="3673889"/>
            <a:ext cx="1440160" cy="3272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Human-based first cull.</a:t>
            </a:r>
            <a:endParaRPr lang="en-US" sz="1100" dirty="0"/>
          </a:p>
        </p:txBody>
      </p:sp>
      <p:sp>
        <p:nvSpPr>
          <p:cNvPr id="61" name="Down Arrow 60"/>
          <p:cNvSpPr/>
          <p:nvPr/>
        </p:nvSpPr>
        <p:spPr>
          <a:xfrm>
            <a:off x="3944402" y="3536889"/>
            <a:ext cx="302970" cy="101614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Snip Same Side Corner Rectangle 61"/>
          <p:cNvSpPr/>
          <p:nvPr/>
        </p:nvSpPr>
        <p:spPr>
          <a:xfrm>
            <a:off x="3301973" y="4563962"/>
            <a:ext cx="1165234" cy="720080"/>
          </a:xfrm>
          <a:prstGeom prst="snip2Same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ysClr val="windowText" lastClr="000000"/>
                </a:solidFill>
              </a:rPr>
              <a:t>Legal defines key documents to limit size of final package.</a:t>
            </a:r>
            <a:endParaRPr lang="en-US" sz="1100" dirty="0">
              <a:solidFill>
                <a:sysClr val="windowText" lastClr="000000"/>
              </a:solidFill>
            </a:endParaRPr>
          </a:p>
        </p:txBody>
      </p:sp>
      <p:sp>
        <p:nvSpPr>
          <p:cNvPr id="63" name="Rounded Rectangle 62"/>
          <p:cNvSpPr/>
          <p:nvPr/>
        </p:nvSpPr>
        <p:spPr>
          <a:xfrm>
            <a:off x="1738109" y="4590171"/>
            <a:ext cx="1217588" cy="69387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IT builds and performs search to ensure completeness.</a:t>
            </a:r>
            <a:endParaRPr lang="en-US" sz="1200" dirty="0">
              <a:solidFill>
                <a:schemeClr val="tx1"/>
              </a:solidFill>
            </a:endParaRPr>
          </a:p>
        </p:txBody>
      </p:sp>
      <p:sp>
        <p:nvSpPr>
          <p:cNvPr id="65" name="Curved Down Arrow 64"/>
          <p:cNvSpPr/>
          <p:nvPr/>
        </p:nvSpPr>
        <p:spPr>
          <a:xfrm>
            <a:off x="2896503" y="4464742"/>
            <a:ext cx="500389" cy="125430"/>
          </a:xfrm>
          <a:prstGeom prst="curved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7" name="Straight Arrow Connector 66"/>
          <p:cNvCxnSpPr>
            <a:stCxn id="62" idx="2"/>
            <a:endCxn id="63" idx="3"/>
          </p:cNvCxnSpPr>
          <p:nvPr/>
        </p:nvCxnSpPr>
        <p:spPr>
          <a:xfrm flipH="1">
            <a:off x="2955697" y="4924002"/>
            <a:ext cx="346276" cy="13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urved Connector 72"/>
          <p:cNvCxnSpPr>
            <a:stCxn id="63" idx="1"/>
          </p:cNvCxnSpPr>
          <p:nvPr/>
        </p:nvCxnSpPr>
        <p:spPr>
          <a:xfrm rot="10800000">
            <a:off x="480569" y="3553449"/>
            <a:ext cx="1257541" cy="1383658"/>
          </a:xfrm>
          <a:prstGeom prst="curvedConnector2">
            <a:avLst/>
          </a:prstGeom>
          <a:ln w="38100">
            <a:solidFill>
              <a:srgbClr val="D17D08"/>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49" idx="0"/>
            <a:endCxn id="50" idx="3"/>
          </p:cNvCxnSpPr>
          <p:nvPr/>
        </p:nvCxnSpPr>
        <p:spPr>
          <a:xfrm rot="16200000" flipH="1">
            <a:off x="2354925" y="1304755"/>
            <a:ext cx="6350" cy="3030458"/>
          </a:xfrm>
          <a:prstGeom prst="curvedConnector3">
            <a:avLst>
              <a:gd name="adj1" fmla="val -360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1" name="Snip Same Side Corner Rectangle 90"/>
          <p:cNvSpPr/>
          <p:nvPr/>
        </p:nvSpPr>
        <p:spPr>
          <a:xfrm>
            <a:off x="1785014" y="5553236"/>
            <a:ext cx="1165234" cy="720080"/>
          </a:xfrm>
          <a:prstGeom prst="snip2Same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Requests redaction and document production.</a:t>
            </a:r>
            <a:endParaRPr lang="en-US" sz="1100" dirty="0">
              <a:solidFill>
                <a:schemeClr val="tx1"/>
              </a:solidFill>
            </a:endParaRPr>
          </a:p>
        </p:txBody>
      </p:sp>
      <p:sp>
        <p:nvSpPr>
          <p:cNvPr id="92" name="Rounded Rectangle 91"/>
          <p:cNvSpPr/>
          <p:nvPr/>
        </p:nvSpPr>
        <p:spPr>
          <a:xfrm>
            <a:off x="3329443" y="5588859"/>
            <a:ext cx="1217588" cy="69387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IT performs document production.</a:t>
            </a:r>
            <a:endParaRPr lang="en-US" sz="1200" dirty="0">
              <a:solidFill>
                <a:schemeClr val="tx1"/>
              </a:solidFill>
            </a:endParaRPr>
          </a:p>
        </p:txBody>
      </p:sp>
      <p:cxnSp>
        <p:nvCxnSpPr>
          <p:cNvPr id="96" name="Curved Connector 95"/>
          <p:cNvCxnSpPr>
            <a:stCxn id="90" idx="1"/>
            <a:endCxn id="91" idx="2"/>
          </p:cNvCxnSpPr>
          <p:nvPr/>
        </p:nvCxnSpPr>
        <p:spPr>
          <a:xfrm rot="16200000" flipH="1">
            <a:off x="1298301" y="5426563"/>
            <a:ext cx="61852" cy="911574"/>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Curved Up Arrow 96"/>
          <p:cNvSpPr/>
          <p:nvPr/>
        </p:nvSpPr>
        <p:spPr>
          <a:xfrm flipH="1">
            <a:off x="2872153" y="6273316"/>
            <a:ext cx="638683" cy="196622"/>
          </a:xfrm>
          <a:prstGeom prst="curvedUpArrow">
            <a:avLst>
              <a:gd name="adj1" fmla="val 25000"/>
              <a:gd name="adj2" fmla="val 54007"/>
              <a:gd name="adj3" fmla="val 3295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Curved Down Arrow 98"/>
          <p:cNvSpPr/>
          <p:nvPr/>
        </p:nvSpPr>
        <p:spPr>
          <a:xfrm>
            <a:off x="2872157" y="5477354"/>
            <a:ext cx="638683" cy="13989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01" name="Straight Arrow Connector 100"/>
          <p:cNvCxnSpPr>
            <a:stCxn id="21" idx="2"/>
            <a:endCxn id="24" idx="0"/>
          </p:cNvCxnSpPr>
          <p:nvPr/>
        </p:nvCxnSpPr>
        <p:spPr>
          <a:xfrm>
            <a:off x="7398314" y="2636912"/>
            <a:ext cx="775423" cy="185090"/>
          </a:xfrm>
          <a:prstGeom prst="straightConnector1">
            <a:avLst/>
          </a:prstGeom>
          <a:ln w="19050">
            <a:solidFill>
              <a:schemeClr val="accent1">
                <a:shade val="95000"/>
                <a:satMod val="10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24" idx="1"/>
            <a:endCxn id="22" idx="3"/>
          </p:cNvCxnSpPr>
          <p:nvPr/>
        </p:nvCxnSpPr>
        <p:spPr>
          <a:xfrm flipH="1">
            <a:off x="6710761" y="3187726"/>
            <a:ext cx="849571" cy="24754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22" idx="3"/>
            <a:endCxn id="23" idx="0"/>
          </p:cNvCxnSpPr>
          <p:nvPr/>
        </p:nvCxnSpPr>
        <p:spPr>
          <a:xfrm>
            <a:off x="6710761" y="3435266"/>
            <a:ext cx="1476643" cy="83843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5305620" y="4261418"/>
            <a:ext cx="1396359" cy="825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solidFill>
                  <a:schemeClr val="tx1"/>
                </a:solidFill>
              </a:rPr>
              <a:t>Documents reviewed. Gaps identified.</a:t>
            </a:r>
            <a:endParaRPr lang="en-US" sz="1200" dirty="0">
              <a:solidFill>
                <a:schemeClr val="tx1"/>
              </a:solidFill>
            </a:endParaRPr>
          </a:p>
        </p:txBody>
      </p:sp>
      <p:cxnSp>
        <p:nvCxnSpPr>
          <p:cNvPr id="117" name="Straight Arrow Connector 116"/>
          <p:cNvCxnSpPr>
            <a:stCxn id="23" idx="1"/>
            <a:endCxn id="115" idx="3"/>
          </p:cNvCxnSpPr>
          <p:nvPr/>
        </p:nvCxnSpPr>
        <p:spPr>
          <a:xfrm flipH="1" flipV="1">
            <a:off x="6701979" y="4674254"/>
            <a:ext cx="872020" cy="12279"/>
          </a:xfrm>
          <a:prstGeom prst="straightConnector1">
            <a:avLst/>
          </a:prstGeom>
          <a:ln w="1905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15" idx="0"/>
            <a:endCxn id="22" idx="2"/>
          </p:cNvCxnSpPr>
          <p:nvPr/>
        </p:nvCxnSpPr>
        <p:spPr>
          <a:xfrm flipV="1">
            <a:off x="6003800" y="3837501"/>
            <a:ext cx="4391" cy="423917"/>
          </a:xfrm>
          <a:prstGeom prst="straightConnector1">
            <a:avLst/>
          </a:prstGeom>
          <a:ln w="1905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3" name="Curved Connector 122"/>
          <p:cNvCxnSpPr/>
          <p:nvPr/>
        </p:nvCxnSpPr>
        <p:spPr>
          <a:xfrm flipV="1">
            <a:off x="6701979" y="3441676"/>
            <a:ext cx="872020" cy="2"/>
          </a:xfrm>
          <a:prstGeom prst="straightConnector1">
            <a:avLst/>
          </a:prstGeom>
          <a:ln w="19050">
            <a:solidFill>
              <a:srgbClr val="FFC000"/>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24" idx="2"/>
            <a:endCxn id="23" idx="0"/>
          </p:cNvCxnSpPr>
          <p:nvPr/>
        </p:nvCxnSpPr>
        <p:spPr>
          <a:xfrm>
            <a:off x="8173737" y="3553449"/>
            <a:ext cx="13667" cy="720248"/>
          </a:xfrm>
          <a:prstGeom prst="straightConnector1">
            <a:avLst/>
          </a:prstGeom>
          <a:ln w="1905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3" idx="2"/>
            <a:endCxn id="25" idx="0"/>
          </p:cNvCxnSpPr>
          <p:nvPr/>
        </p:nvCxnSpPr>
        <p:spPr>
          <a:xfrm flipH="1">
            <a:off x="7148257" y="5099369"/>
            <a:ext cx="1039147" cy="80111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60032" y="1448780"/>
            <a:ext cx="0" cy="4753209"/>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5" name="Chevron 54"/>
          <p:cNvSpPr/>
          <p:nvPr/>
        </p:nvSpPr>
        <p:spPr>
          <a:xfrm>
            <a:off x="4644008" y="3311496"/>
            <a:ext cx="396045" cy="804470"/>
          </a:xfrm>
          <a:prstGeom prst="chevron">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ular Callout 56"/>
          <p:cNvSpPr/>
          <p:nvPr/>
        </p:nvSpPr>
        <p:spPr>
          <a:xfrm>
            <a:off x="3869897" y="1748723"/>
            <a:ext cx="1922908" cy="749380"/>
          </a:xfrm>
          <a:prstGeom prst="wedgeRectCallout">
            <a:avLst>
              <a:gd name="adj1" fmla="val -78374"/>
              <a:gd name="adj2" fmla="val 67138"/>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Ad hoc processes for discovery work but they become incredibly complicated.</a:t>
            </a:r>
            <a:endParaRPr lang="en-US" sz="1200" dirty="0"/>
          </a:p>
        </p:txBody>
      </p:sp>
      <p:cxnSp>
        <p:nvCxnSpPr>
          <p:cNvPr id="4" name="Straight Arrow Connector 3"/>
          <p:cNvCxnSpPr>
            <a:stCxn id="6" idx="2"/>
            <a:endCxn id="21" idx="0"/>
          </p:cNvCxnSpPr>
          <p:nvPr/>
        </p:nvCxnSpPr>
        <p:spPr>
          <a:xfrm>
            <a:off x="7398314" y="1665557"/>
            <a:ext cx="0" cy="125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4" name="Picture 6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9777625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
  <p:tag name="ISPRING_ULTRA_SCORM_COURSE_ID" val="4F95D97D-9216-44B0-9880-8F38619CEE8F"/>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ca60e4f9a3f0c4f9907fd8257b1f29e173d15cd"/>
  <p:tag name="ISPRING_RESOURCE_PATHS_HASH_PRESENTER" val="ca60e4f9a3f0c4f9907fd8257b1f29e173d15cd"/>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bqWy99Z7YkeGe_cm4.KEf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bqWy99Z7YkeGe_cm4.KEf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c8JgQNt1UGyGYJKHq8Ef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T7P3aUh_0qf3OLresJfm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QxmEH8aSk.CxNkLZPr9K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zVg40.pZaESkYyjIX_9TO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bqWy99Z7YkeGe_cm4.KEf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N9peTnQa02BshVavUHWy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1988</Words>
  <Application>Microsoft Office PowerPoint</Application>
  <PresentationFormat>On-screen Show (4:3)</PresentationFormat>
  <Paragraphs>208</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vt:lpstr>
      <vt:lpstr>Open Sans</vt:lpstr>
      <vt:lpstr>Wingdings</vt:lpstr>
      <vt:lpstr>Office Theme</vt:lpstr>
      <vt:lpstr>PowerPoint Presentation</vt:lpstr>
      <vt:lpstr>Introduction</vt:lpstr>
      <vt:lpstr>Executive Summary</vt:lpstr>
      <vt:lpstr>Follow Info-Tech’s information governance roadmap</vt:lpstr>
      <vt:lpstr>When risk and strategy assessments point to information, you need an information governance strategy</vt:lpstr>
      <vt:lpstr>How to use this blueprint</vt:lpstr>
      <vt:lpstr>Guided Implementation points in the Content Creation Ecosystem project</vt:lpstr>
      <vt:lpstr>Technology matters. Appropriate pieces such as archiving and ECM systems control the most concerning sources</vt:lpstr>
      <vt:lpstr>Deploy a formal approach to reduce cost and chaos for both IT and legal counsel</vt:lpstr>
      <vt:lpstr>A basic eDiscovery project with ad hoc processes can cost millions of dollars</vt:lpstr>
      <vt:lpstr>Take advantage of the Electronic Discovery Reference Model to formalize the eDiscovery process</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2013-07-17T15:15:09Z</dcterms:created>
  <dcterms:modified xsi:type="dcterms:W3CDTF">2013-10-10T19:17:26Z</dcterms:modified>
  <cp:contentStatus/>
</cp:coreProperties>
</file>