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fntdata" ContentType="application/x-fontdata"/>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notesSlides/notesSlide4.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6.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7.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8.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p:sldMasterIdLst>
    <p:sldMasterId id="2147483661" r:id="rId1"/>
  </p:sldMasterIdLst>
  <p:notesMasterIdLst>
    <p:notesMasterId r:id="rId14"/>
  </p:notesMasterIdLst>
  <p:handoutMasterIdLst>
    <p:handoutMasterId r:id="rId15"/>
  </p:handoutMasterIdLst>
  <p:sldIdLst>
    <p:sldId id="256" r:id="rId2"/>
    <p:sldId id="257" r:id="rId3"/>
    <p:sldId id="259" r:id="rId4"/>
    <p:sldId id="260" r:id="rId5"/>
    <p:sldId id="261" r:id="rId6"/>
    <p:sldId id="270" r:id="rId7"/>
    <p:sldId id="273" r:id="rId8"/>
    <p:sldId id="343" r:id="rId9"/>
    <p:sldId id="344" r:id="rId10"/>
    <p:sldId id="345" r:id="rId11"/>
    <p:sldId id="346" r:id="rId12"/>
    <p:sldId id="347" r:id="rId13"/>
  </p:sldIdLst>
  <p:sldSz cx="9144000" cy="6858000" type="screen4x3"/>
  <p:notesSz cx="6950075" cy="9236075"/>
  <p:embeddedFontLst>
    <p:embeddedFont>
      <p:font typeface="Calibri" panose="020F0502020204030204" pitchFamily="34" charset="0"/>
      <p:regular r:id="rId16"/>
      <p:bold r:id="rId17"/>
      <p:italic r:id="rId18"/>
      <p:boldItalic r:id="rId19"/>
    </p:embeddedFont>
    <p:embeddedFont>
      <p:font typeface="Helvetica" panose="020B0604020202020204" pitchFamily="34" charset="0"/>
      <p:regular r:id="rId20"/>
      <p:bold r:id="rId21"/>
      <p:italic r:id="rId22"/>
      <p:boldItalic r:id="rId23"/>
    </p:embeddedFont>
    <p:embeddedFont>
      <p:font typeface="Georgia" panose="02040502050405020303" pitchFamily="18" charset="0"/>
      <p:regular r:id="rId24"/>
      <p:bold r:id="rId25"/>
      <p:italic r:id="rId26"/>
      <p:boldItalic r:id="rId27"/>
    </p:embeddedFont>
  </p:embeddedFontLst>
  <p:custDataLst>
    <p:tags r:id="rId28"/>
  </p:custDataLst>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4032">
          <p15:clr>
            <a:srgbClr val="A4A3A4"/>
          </p15:clr>
        </p15:guide>
        <p15:guide id="2" orient="horz" pos="173">
          <p15:clr>
            <a:srgbClr val="A4A3A4"/>
          </p15:clr>
        </p15:guide>
        <p15:guide id="3" orient="horz" pos="432">
          <p15:clr>
            <a:srgbClr val="A4A3A4"/>
          </p15:clr>
        </p15:guide>
        <p15:guide id="4" orient="horz" pos="1958">
          <p15:clr>
            <a:srgbClr val="A4A3A4"/>
          </p15:clr>
        </p15:guide>
        <p15:guide id="5" orient="horz" pos="4291">
          <p15:clr>
            <a:srgbClr val="A4A3A4"/>
          </p15:clr>
        </p15:guide>
        <p15:guide id="6" orient="horz" pos="2995">
          <p15:clr>
            <a:srgbClr val="A4A3A4"/>
          </p15:clr>
        </p15:guide>
        <p15:guide id="7" orient="horz" pos="691">
          <p15:clr>
            <a:srgbClr val="A4A3A4"/>
          </p15:clr>
        </p15:guide>
        <p15:guide id="8" orient="horz" pos="2477">
          <p15:clr>
            <a:srgbClr val="A4A3A4"/>
          </p15:clr>
        </p15:guide>
        <p15:guide id="9" orient="horz" pos="3542">
          <p15:clr>
            <a:srgbClr val="A4A3A4"/>
          </p15:clr>
        </p15:guide>
        <p15:guide id="10" pos="230">
          <p15:clr>
            <a:srgbClr val="A4A3A4"/>
          </p15:clr>
        </p15:guide>
        <p15:guide id="11" pos="979">
          <p15:clr>
            <a:srgbClr val="A4A3A4"/>
          </p15:clr>
        </p15:guide>
        <p15:guide id="12" pos="202">
          <p15:clr>
            <a:srgbClr val="A4A3A4"/>
          </p15:clr>
        </p15:guide>
        <p15:guide id="13" pos="5616">
          <p15:clr>
            <a:srgbClr val="A4A3A4"/>
          </p15:clr>
        </p15:guide>
        <p15:guide id="14" pos="5098">
          <p15:clr>
            <a:srgbClr val="A4A3A4"/>
          </p15:clr>
        </p15:guide>
        <p15:guide id="15" pos="4579">
          <p15:clr>
            <a:srgbClr val="A4A3A4"/>
          </p15:clr>
        </p15:guide>
        <p15:guide id="16" pos="691">
          <p15:clr>
            <a:srgbClr val="A4A3A4"/>
          </p15:clr>
        </p15:guide>
        <p15:guide id="17" pos="3571">
          <p15:clr>
            <a:srgbClr val="A4A3A4"/>
          </p15:clr>
        </p15:guide>
        <p15:guide id="18" pos="3600">
          <p15:clr>
            <a:srgbClr val="A4A3A4"/>
          </p15:clr>
        </p15:guide>
        <p15:guide id="19" pos="2477">
          <p15:clr>
            <a:srgbClr val="A4A3A4"/>
          </p15:clr>
        </p15:guide>
        <p15:guide id="20" pos="4003">
          <p15:clr>
            <a:srgbClr val="A4A3A4"/>
          </p15:clr>
        </p15:guide>
      </p15:sldGuideLst>
    </p:ext>
    <p:ext uri="{2D200454-40CA-4A62-9FC3-DE9A4176ACB9}">
      <p15:notesGuideLst xmlns:p15="http://schemas.microsoft.com/office/powerpoint/2012/main">
        <p15:guide id="1" orient="horz" pos="2909">
          <p15:clr>
            <a:srgbClr val="A4A3A4"/>
          </p15:clr>
        </p15:guide>
        <p15:guide id="2" pos="218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3D150"/>
    <a:srgbClr val="C77709"/>
    <a:srgbClr val="000000"/>
    <a:srgbClr val="7FAC85"/>
    <a:srgbClr val="D17D08"/>
    <a:srgbClr val="C8DAE8"/>
    <a:srgbClr val="92B5D0"/>
    <a:srgbClr val="C4BE98"/>
    <a:srgbClr val="736B41"/>
    <a:srgbClr val="746B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187" autoAdjust="0"/>
    <p:restoredTop sz="83295" autoAdjust="0"/>
  </p:normalViewPr>
  <p:slideViewPr>
    <p:cSldViewPr snapToObjects="1">
      <p:cViewPr varScale="1">
        <p:scale>
          <a:sx n="122" d="100"/>
          <a:sy n="122" d="100"/>
        </p:scale>
        <p:origin x="2064" y="90"/>
      </p:cViewPr>
      <p:guideLst>
        <p:guide orient="horz" pos="4032"/>
        <p:guide orient="horz" pos="173"/>
        <p:guide orient="horz" pos="432"/>
        <p:guide orient="horz" pos="1958"/>
        <p:guide orient="horz" pos="4291"/>
        <p:guide orient="horz" pos="2995"/>
        <p:guide orient="horz" pos="691"/>
        <p:guide orient="horz" pos="2477"/>
        <p:guide orient="horz" pos="3542"/>
        <p:guide pos="230"/>
        <p:guide pos="979"/>
        <p:guide pos="202"/>
        <p:guide pos="5616"/>
        <p:guide pos="5098"/>
        <p:guide pos="4579"/>
        <p:guide pos="691"/>
        <p:guide pos="3571"/>
        <p:guide pos="3600"/>
        <p:guide pos="2477"/>
        <p:guide pos="4003"/>
      </p:guideLst>
    </p:cSldViewPr>
  </p:slideViewPr>
  <p:outlineViewPr>
    <p:cViewPr>
      <p:scale>
        <a:sx n="33" d="100"/>
        <a:sy n="33" d="100"/>
      </p:scale>
      <p:origin x="0" y="10692"/>
    </p:cViewPr>
  </p:outlineViewPr>
  <p:notesTextViewPr>
    <p:cViewPr>
      <p:scale>
        <a:sx n="100" d="100"/>
        <a:sy n="100" d="100"/>
      </p:scale>
      <p:origin x="0" y="0"/>
    </p:cViewPr>
  </p:notesTextViewPr>
  <p:sorterViewPr>
    <p:cViewPr>
      <p:scale>
        <a:sx n="50" d="100"/>
        <a:sy n="50" d="100"/>
      </p:scale>
      <p:origin x="0" y="-1002"/>
    </p:cViewPr>
  </p:sorterViewPr>
  <p:notesViewPr>
    <p:cSldViewPr snapToObjects="1">
      <p:cViewPr varScale="1">
        <p:scale>
          <a:sx n="80" d="100"/>
          <a:sy n="80" d="100"/>
        </p:scale>
        <p:origin x="-1974" y="-90"/>
      </p:cViewPr>
      <p:guideLst>
        <p:guide orient="horz" pos="2909"/>
        <p:guide pos="2189"/>
      </p:guideLst>
    </p:cSldViewPr>
  </p:notesViewPr>
  <p:gridSpacing cx="45720" cy="4572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101856533988295"/>
          <c:y val="5.5537984310857921E-2"/>
          <c:w val="0.61699301348801305"/>
          <c:h val="0.81930901339076145"/>
        </c:manualLayout>
      </c:layout>
      <c:doughnutChart>
        <c:varyColors val="1"/>
        <c:ser>
          <c:idx val="0"/>
          <c:order val="0"/>
          <c:tx>
            <c:strRef>
              <c:f>Sheet1!$B$1</c:f>
              <c:strCache>
                <c:ptCount val="1"/>
                <c:pt idx="0">
                  <c:v>Column1</c:v>
                </c:pt>
              </c:strCache>
            </c:strRef>
          </c:tx>
          <c:dPt>
            <c:idx val="0"/>
            <c:bubble3D val="0"/>
            <c:spPr>
              <a:solidFill>
                <a:srgbClr val="243F54">
                  <a:lumMod val="40000"/>
                  <a:lumOff val="60000"/>
                </a:srgbClr>
              </a:solidFill>
            </c:spPr>
          </c:dPt>
          <c:dPt>
            <c:idx val="1"/>
            <c:bubble3D val="0"/>
            <c:spPr>
              <a:solidFill>
                <a:srgbClr val="243F54">
                  <a:lumMod val="20000"/>
                  <a:lumOff val="80000"/>
                </a:srgbClr>
              </a:solidFill>
            </c:spPr>
          </c:dPt>
          <c:dPt>
            <c:idx val="2"/>
            <c:bubble3D val="0"/>
            <c:spPr>
              <a:solidFill>
                <a:srgbClr val="FFFFFF">
                  <a:lumMod val="95000"/>
                </a:srgbClr>
              </a:solidFill>
            </c:spPr>
          </c:dPt>
          <c:dPt>
            <c:idx val="3"/>
            <c:bubble3D val="0"/>
            <c:spPr>
              <a:solidFill>
                <a:srgbClr val="243F54">
                  <a:lumMod val="60000"/>
                  <a:lumOff val="40000"/>
                </a:srgbClr>
              </a:solidFill>
            </c:spPr>
          </c:dPt>
          <c:dLbls>
            <c:spPr>
              <a:noFill/>
              <a:ln>
                <a:noFill/>
              </a:ln>
              <a:effectLst/>
            </c:spPr>
            <c:txPr>
              <a:bodyPr/>
              <a:lstStyle/>
              <a:p>
                <a:pPr>
                  <a:defRPr sz="1050" b="1"/>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Usability</c:v>
                </c:pt>
                <c:pt idx="1">
                  <c:v>Affordability</c:v>
                </c:pt>
                <c:pt idx="2">
                  <c:v>Architecture</c:v>
                </c:pt>
                <c:pt idx="3">
                  <c:v>Features</c:v>
                </c:pt>
              </c:strCache>
            </c:strRef>
          </c:cat>
          <c:val>
            <c:numRef>
              <c:f>Sheet1!$B$2:$B$5</c:f>
              <c:numCache>
                <c:formatCode>0%</c:formatCode>
                <c:ptCount val="4"/>
                <c:pt idx="0">
                  <c:v>0.35</c:v>
                </c:pt>
                <c:pt idx="1">
                  <c:v>0</c:v>
                </c:pt>
                <c:pt idx="2">
                  <c:v>0.25</c:v>
                </c:pt>
                <c:pt idx="3">
                  <c:v>0.4</c:v>
                </c:pt>
              </c:numCache>
            </c:numRef>
          </c:val>
        </c:ser>
        <c:dLbls>
          <c:showLegendKey val="0"/>
          <c:showVal val="1"/>
          <c:showCatName val="0"/>
          <c:showSerName val="0"/>
          <c:showPercent val="0"/>
          <c:showBubbleSize val="0"/>
          <c:showLeaderLines val="1"/>
        </c:dLbls>
        <c:firstSliceAng val="0"/>
        <c:holeSize val="50"/>
      </c:doughnutChart>
    </c:plotArea>
    <c:plotVisOnly val="1"/>
    <c:dispBlanksAs val="zero"/>
    <c:showDLblsOverMax val="0"/>
  </c:chart>
  <c:spPr>
    <a:ln>
      <a:noFill/>
    </a:ln>
  </c:spPr>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dPt>
            <c:idx val="0"/>
            <c:bubble3D val="0"/>
            <c:spPr>
              <a:solidFill>
                <a:srgbClr val="998F57">
                  <a:lumMod val="75000"/>
                </a:srgbClr>
              </a:solidFill>
            </c:spPr>
          </c:dPt>
          <c:dPt>
            <c:idx val="1"/>
            <c:bubble3D val="0"/>
            <c:spPr>
              <a:solidFill>
                <a:srgbClr val="243F54"/>
              </a:solidFill>
            </c:spPr>
          </c:dPt>
          <c:dPt>
            <c:idx val="2"/>
            <c:bubble3D val="0"/>
            <c:spPr>
              <a:solidFill>
                <a:schemeClr val="accent1">
                  <a:lumMod val="20000"/>
                  <a:lumOff val="80000"/>
                </a:schemeClr>
              </a:solidFill>
            </c:spPr>
          </c:dPt>
          <c:dLbls>
            <c:dLbl>
              <c:idx val="2"/>
              <c:delete val="1"/>
              <c:extLst>
                <c:ext xmlns:c15="http://schemas.microsoft.com/office/drawing/2012/chart" uri="{CE6537A1-D6FC-4f65-9D91-7224C49458BB}"/>
              </c:extLst>
            </c:dLbl>
            <c:spPr>
              <a:noFill/>
              <a:ln>
                <a:noFill/>
              </a:ln>
              <a:effectLst/>
            </c:spPr>
            <c:txPr>
              <a:bodyPr/>
              <a:lstStyle/>
              <a:p>
                <a:pPr>
                  <a:defRPr sz="1050" b="1">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Sheet1!$A$2:$A$4</c:f>
              <c:strCache>
                <c:ptCount val="2"/>
                <c:pt idx="0">
                  <c:v>Vendor</c:v>
                </c:pt>
                <c:pt idx="1">
                  <c:v>Product</c:v>
                </c:pt>
              </c:strCache>
            </c:strRef>
          </c:cat>
          <c:val>
            <c:numRef>
              <c:f>Sheet1!$B$2:$B$4</c:f>
              <c:numCache>
                <c:formatCode>0%</c:formatCode>
                <c:ptCount val="3"/>
                <c:pt idx="0">
                  <c:v>0.5</c:v>
                </c:pt>
                <c:pt idx="1">
                  <c:v>0.5</c:v>
                </c:pt>
              </c:numCache>
            </c:numRef>
          </c:val>
        </c:ser>
        <c:dLbls>
          <c:showLegendKey val="0"/>
          <c:showVal val="0"/>
          <c:showCatName val="0"/>
          <c:showSerName val="0"/>
          <c:showPercent val="0"/>
          <c:showBubbleSize val="0"/>
          <c:showLeaderLines val="1"/>
        </c:dLbls>
        <c:firstSliceAng val="90"/>
        <c:holeSize val="50"/>
      </c:doughnutChart>
    </c:plotArea>
    <c:plotVisOnly val="1"/>
    <c:dispBlanksAs val="zero"/>
    <c:showDLblsOverMax val="0"/>
  </c:chart>
  <c:spPr>
    <a:ln>
      <a:noFill/>
    </a:ln>
  </c:spPr>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110236220472442"/>
          <c:y val="8.3383991505871502E-2"/>
          <c:w val="0.62731350798131358"/>
          <c:h val="0.833232016988257"/>
        </c:manualLayout>
      </c:layout>
      <c:doughnutChart>
        <c:varyColors val="1"/>
        <c:ser>
          <c:idx val="0"/>
          <c:order val="0"/>
          <c:tx>
            <c:strRef>
              <c:f>Sheet1!$B$1</c:f>
              <c:strCache>
                <c:ptCount val="1"/>
                <c:pt idx="0">
                  <c:v>Column1</c:v>
                </c:pt>
              </c:strCache>
            </c:strRef>
          </c:tx>
          <c:dPt>
            <c:idx val="0"/>
            <c:bubble3D val="0"/>
            <c:spPr>
              <a:solidFill>
                <a:srgbClr val="998F57">
                  <a:lumMod val="60000"/>
                  <a:lumOff val="40000"/>
                </a:srgbClr>
              </a:solidFill>
            </c:spPr>
          </c:dPt>
          <c:dPt>
            <c:idx val="1"/>
            <c:bubble3D val="0"/>
            <c:spPr>
              <a:solidFill>
                <a:srgbClr val="998F57">
                  <a:lumMod val="40000"/>
                  <a:lumOff val="60000"/>
                </a:srgbClr>
              </a:solidFill>
            </c:spPr>
          </c:dPt>
          <c:dPt>
            <c:idx val="2"/>
            <c:bubble3D val="0"/>
            <c:spPr>
              <a:solidFill>
                <a:srgbClr val="998F57">
                  <a:lumMod val="20000"/>
                  <a:lumOff val="80000"/>
                </a:srgbClr>
              </a:solidFill>
            </c:spPr>
          </c:dPt>
          <c:dPt>
            <c:idx val="3"/>
            <c:bubble3D val="0"/>
            <c:spPr>
              <a:solidFill>
                <a:srgbClr val="998F57"/>
              </a:solidFill>
            </c:spPr>
          </c:dPt>
          <c:dLbls>
            <c:spPr>
              <a:noFill/>
              <a:ln>
                <a:noFill/>
              </a:ln>
              <a:effectLst/>
            </c:spPr>
            <c:txPr>
              <a:bodyPr/>
              <a:lstStyle/>
              <a:p>
                <a:pPr>
                  <a:defRPr sz="1050" b="1"/>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Strategy</c:v>
                </c:pt>
                <c:pt idx="1">
                  <c:v>Reach</c:v>
                </c:pt>
                <c:pt idx="2">
                  <c:v>Channel</c:v>
                </c:pt>
                <c:pt idx="3">
                  <c:v>Viability</c:v>
                </c:pt>
              </c:strCache>
            </c:strRef>
          </c:cat>
          <c:val>
            <c:numRef>
              <c:f>Sheet1!$B$2:$B$5</c:f>
              <c:numCache>
                <c:formatCode>0%</c:formatCode>
                <c:ptCount val="4"/>
                <c:pt idx="0">
                  <c:v>0.4</c:v>
                </c:pt>
                <c:pt idx="1">
                  <c:v>0.25</c:v>
                </c:pt>
                <c:pt idx="2">
                  <c:v>0.15000000000000024</c:v>
                </c:pt>
                <c:pt idx="3">
                  <c:v>0.2</c:v>
                </c:pt>
              </c:numCache>
            </c:numRef>
          </c:val>
        </c:ser>
        <c:dLbls>
          <c:showLegendKey val="0"/>
          <c:showVal val="1"/>
          <c:showCatName val="0"/>
          <c:showSerName val="0"/>
          <c:showPercent val="0"/>
          <c:showBubbleSize val="0"/>
          <c:showLeaderLines val="1"/>
        </c:dLbls>
        <c:firstSliceAng val="0"/>
        <c:holeSize val="50"/>
      </c:doughnutChart>
    </c:plotArea>
    <c:plotVisOnly val="1"/>
    <c:dispBlanksAs val="zero"/>
    <c:showDLblsOverMax val="0"/>
  </c:chart>
  <c:spPr>
    <a:ln>
      <a:noFill/>
    </a:ln>
  </c:spPr>
  <c:txPr>
    <a:bodyPr/>
    <a:lstStyle/>
    <a:p>
      <a:pPr>
        <a:defRPr sz="1800"/>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CA" dirty="0"/>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110B9C36-03F4-41DF-9FFD-B4483F722394}" type="datetimeFigureOut">
              <a:rPr lang="en-CA" smtClean="0"/>
              <a:pPr/>
              <a:t>15/07/2013</a:t>
            </a:fld>
            <a:endParaRPr lang="en-CA" dirty="0"/>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CA" dirty="0"/>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2426C72D-894C-4E56-B9CB-84AA6ABBA4F8}" type="slidenum">
              <a:rPr lang="en-CA" smtClean="0"/>
              <a:pPr/>
              <a:t>‹#›</a:t>
            </a:fld>
            <a:endParaRPr lang="en-CA" dirty="0"/>
          </a:p>
        </p:txBody>
      </p:sp>
    </p:spTree>
    <p:extLst>
      <p:ext uri="{BB962C8B-B14F-4D97-AF65-F5344CB8AC3E}">
        <p14:creationId xmlns:p14="http://schemas.microsoft.com/office/powerpoint/2010/main" val="11211206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8193"/>
          <p:cNvSpPr>
            <a:spLocks noGrp="1" noChangeArrowheads="1"/>
          </p:cNvSpPr>
          <p:nvPr>
            <p:ph type="hdr" sz="quarter"/>
          </p:nvPr>
        </p:nvSpPr>
        <p:spPr bwMode="auto">
          <a:xfrm>
            <a:off x="0" y="0"/>
            <a:ext cx="3011699" cy="461804"/>
          </a:xfrm>
          <a:prstGeom prst="rect">
            <a:avLst/>
          </a:prstGeom>
          <a:noFill/>
          <a:ln w="9525">
            <a:noFill/>
            <a:miter lim="800000"/>
            <a:headEnd/>
            <a:tailEnd/>
          </a:ln>
        </p:spPr>
        <p:txBody>
          <a:bodyPr vert="horz" wrap="square" lIns="92492" tIns="46246" rIns="92492" bIns="46246" numCol="1" anchor="t" anchorCtr="0" compatLnSpc="1">
            <a:prstTxWarp prst="textNoShape">
              <a:avLst/>
            </a:prstTxWarp>
          </a:bodyPr>
          <a:lstStyle>
            <a:lvl1pPr algn="l">
              <a:defRPr sz="1200"/>
            </a:lvl1pPr>
          </a:lstStyle>
          <a:p>
            <a:pPr>
              <a:defRPr/>
            </a:pPr>
            <a:endParaRPr lang="en-US" dirty="0"/>
          </a:p>
        </p:txBody>
      </p:sp>
      <p:sp>
        <p:nvSpPr>
          <p:cNvPr id="7171" name="Rectangle 8194"/>
          <p:cNvSpPr>
            <a:spLocks noGrp="1" noChangeArrowheads="1"/>
          </p:cNvSpPr>
          <p:nvPr>
            <p:ph type="dt" idx="1"/>
          </p:nvPr>
        </p:nvSpPr>
        <p:spPr bwMode="auto">
          <a:xfrm>
            <a:off x="3936768" y="0"/>
            <a:ext cx="3011699" cy="461804"/>
          </a:xfrm>
          <a:prstGeom prst="rect">
            <a:avLst/>
          </a:prstGeom>
          <a:noFill/>
          <a:ln w="9525">
            <a:noFill/>
            <a:miter lim="800000"/>
            <a:headEnd/>
            <a:tailEnd/>
          </a:ln>
        </p:spPr>
        <p:txBody>
          <a:bodyPr vert="horz" wrap="square" lIns="92492" tIns="46246" rIns="92492" bIns="46246" numCol="1" anchor="t" anchorCtr="0" compatLnSpc="1">
            <a:prstTxWarp prst="textNoShape">
              <a:avLst/>
            </a:prstTxWarp>
          </a:bodyPr>
          <a:lstStyle>
            <a:lvl1pPr algn="r">
              <a:defRPr sz="1200"/>
            </a:lvl1pPr>
          </a:lstStyle>
          <a:p>
            <a:pPr>
              <a:defRPr/>
            </a:pPr>
            <a:endParaRPr lang="en-US" dirty="0"/>
          </a:p>
        </p:txBody>
      </p:sp>
      <p:sp>
        <p:nvSpPr>
          <p:cNvPr id="8196" name="Slide Image Placeholder 8195"/>
          <p:cNvSpPr>
            <a:spLocks noGrp="1" noRot="1" noChangeAspect="1" noChangeArrowheads="1" noTextEdit="1"/>
          </p:cNvSpPr>
          <p:nvPr>
            <p:ph type="sldImg" idx="2"/>
          </p:nvPr>
        </p:nvSpPr>
        <p:spPr bwMode="auto">
          <a:xfrm>
            <a:off x="1165225" y="692150"/>
            <a:ext cx="4619625" cy="3463925"/>
          </a:xfrm>
          <a:prstGeom prst="rect">
            <a:avLst/>
          </a:prstGeom>
          <a:noFill/>
          <a:ln w="9525" algn="ctr">
            <a:solidFill>
              <a:srgbClr val="000000"/>
            </a:solidFill>
            <a:miter lim="800000"/>
            <a:headEnd/>
            <a:tailEnd/>
          </a:ln>
        </p:spPr>
      </p:sp>
      <p:sp>
        <p:nvSpPr>
          <p:cNvPr id="15365" name="Notes Placeholder 15364"/>
          <p:cNvSpPr>
            <a:spLocks noGrp="1" noChangeArrowheads="1"/>
          </p:cNvSpPr>
          <p:nvPr>
            <p:ph type="body" sz="quarter" idx="3"/>
          </p:nvPr>
        </p:nvSpPr>
        <p:spPr bwMode="auto">
          <a:xfrm>
            <a:off x="695008" y="4387136"/>
            <a:ext cx="5560060" cy="4156234"/>
          </a:xfrm>
          <a:prstGeom prst="rect">
            <a:avLst/>
          </a:prstGeom>
          <a:noFill/>
          <a:ln w="9525" cap="flat" cmpd="sng" algn="ctr">
            <a:noFill/>
            <a:prstDash val="solid"/>
            <a:miter lim="800000"/>
            <a:headEnd type="none" w="med" len="med"/>
            <a:tailEnd type="none" w="med" len="med"/>
          </a:ln>
          <a:effectLst/>
        </p:spPr>
        <p:txBody>
          <a:bodyPr vert="horz" wrap="square" lIns="92492" tIns="46246" rIns="92492" bIns="4624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8197"/>
          <p:cNvSpPr>
            <a:spLocks noGrp="1" noChangeArrowheads="1"/>
          </p:cNvSpPr>
          <p:nvPr>
            <p:ph type="ftr" sz="quarter" idx="4"/>
          </p:nvPr>
        </p:nvSpPr>
        <p:spPr bwMode="auto">
          <a:xfrm>
            <a:off x="0" y="8772668"/>
            <a:ext cx="3011699" cy="461804"/>
          </a:xfrm>
          <a:prstGeom prst="rect">
            <a:avLst/>
          </a:prstGeom>
          <a:noFill/>
          <a:ln w="9525">
            <a:noFill/>
            <a:miter lim="800000"/>
            <a:headEnd/>
            <a:tailEnd/>
          </a:ln>
        </p:spPr>
        <p:txBody>
          <a:bodyPr vert="horz" wrap="square" lIns="92492" tIns="46246" rIns="92492" bIns="46246" numCol="1" anchor="b" anchorCtr="0" compatLnSpc="1">
            <a:prstTxWarp prst="textNoShape">
              <a:avLst/>
            </a:prstTxWarp>
          </a:bodyPr>
          <a:lstStyle>
            <a:lvl1pPr algn="l">
              <a:defRPr sz="1200"/>
            </a:lvl1pPr>
          </a:lstStyle>
          <a:p>
            <a:pPr>
              <a:defRPr/>
            </a:pPr>
            <a:endParaRPr lang="en-US" dirty="0"/>
          </a:p>
        </p:txBody>
      </p:sp>
      <p:sp>
        <p:nvSpPr>
          <p:cNvPr id="15367" name="Slide Number Placeholder 15366"/>
          <p:cNvSpPr>
            <a:spLocks noGrp="1" noChangeArrowheads="1"/>
          </p:cNvSpPr>
          <p:nvPr>
            <p:ph type="sldNum" sz="quarter" idx="5"/>
          </p:nvPr>
        </p:nvSpPr>
        <p:spPr bwMode="auto">
          <a:xfrm>
            <a:off x="3936768" y="8772668"/>
            <a:ext cx="3011699" cy="461804"/>
          </a:xfrm>
          <a:prstGeom prst="rect">
            <a:avLst/>
          </a:prstGeom>
          <a:noFill/>
          <a:ln w="9525" cap="flat" cmpd="sng" algn="ctr">
            <a:noFill/>
            <a:prstDash val="solid"/>
            <a:miter lim="800000"/>
            <a:headEnd type="none" w="med" len="med"/>
            <a:tailEnd type="none" w="med" len="med"/>
          </a:ln>
          <a:effectLst/>
        </p:spPr>
        <p:txBody>
          <a:bodyPr vert="horz" wrap="square" lIns="92492" tIns="46246" rIns="92492" bIns="46246" numCol="1" anchor="b" anchorCtr="0" compatLnSpc="1">
            <a:prstTxWarp prst="textNoShape">
              <a:avLst/>
            </a:prstTxWarp>
          </a:bodyPr>
          <a:lstStyle>
            <a:lvl1pPr algn="r">
              <a:defRPr sz="1200"/>
            </a:lvl1pPr>
          </a:lstStyle>
          <a:p>
            <a:pPr>
              <a:defRPr/>
            </a:pPr>
            <a:fld id="{44C65BAA-4C92-45F9-B685-78236DC3BAD1}" type="slidenum">
              <a:rPr lang="en-US"/>
              <a:pPr>
                <a:defRPr/>
              </a:pPr>
              <a:t>‹#›</a:t>
            </a:fld>
            <a:endParaRPr lang="en-US" dirty="0"/>
          </a:p>
        </p:txBody>
      </p:sp>
    </p:spTree>
    <p:extLst>
      <p:ext uri="{BB962C8B-B14F-4D97-AF65-F5344CB8AC3E}">
        <p14:creationId xmlns:p14="http://schemas.microsoft.com/office/powerpoint/2010/main" val="37867235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Helvetic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Helvetic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Helvetic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Helvetic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Helvetic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1</a:t>
            </a:fld>
            <a:endParaRPr lang="en-US" dirty="0">
              <a:solidFill>
                <a:srgbClr val="000000"/>
              </a:solidFill>
            </a:endParaRPr>
          </a:p>
        </p:txBody>
      </p:sp>
    </p:spTree>
    <p:extLst>
      <p:ext uri="{BB962C8B-B14F-4D97-AF65-F5344CB8AC3E}">
        <p14:creationId xmlns:p14="http://schemas.microsoft.com/office/powerpoint/2010/main" val="3511376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10</a:t>
            </a:fld>
            <a:endParaRPr lang="en-US" dirty="0">
              <a:solidFill>
                <a:srgbClr val="000000"/>
              </a:solidFill>
            </a:endParaRPr>
          </a:p>
        </p:txBody>
      </p:sp>
    </p:spTree>
    <p:extLst>
      <p:ext uri="{BB962C8B-B14F-4D97-AF65-F5344CB8AC3E}">
        <p14:creationId xmlns:p14="http://schemas.microsoft.com/office/powerpoint/2010/main" val="36753865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11</a:t>
            </a:fld>
            <a:endParaRPr lang="en-US" dirty="0">
              <a:solidFill>
                <a:srgbClr val="000000"/>
              </a:solidFill>
            </a:endParaRPr>
          </a:p>
        </p:txBody>
      </p:sp>
    </p:spTree>
    <p:extLst>
      <p:ext uri="{BB962C8B-B14F-4D97-AF65-F5344CB8AC3E}">
        <p14:creationId xmlns:p14="http://schemas.microsoft.com/office/powerpoint/2010/main" val="778995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12</a:t>
            </a:fld>
            <a:endParaRPr lang="en-US" dirty="0"/>
          </a:p>
        </p:txBody>
      </p:sp>
    </p:spTree>
    <p:extLst>
      <p:ext uri="{BB962C8B-B14F-4D97-AF65-F5344CB8AC3E}">
        <p14:creationId xmlns:p14="http://schemas.microsoft.com/office/powerpoint/2010/main" val="3289202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2</a:t>
            </a:fld>
            <a:endParaRPr lang="en-US" dirty="0">
              <a:solidFill>
                <a:srgbClr val="000000"/>
              </a:solidFill>
            </a:endParaRPr>
          </a:p>
        </p:txBody>
      </p:sp>
    </p:spTree>
    <p:extLst>
      <p:ext uri="{BB962C8B-B14F-4D97-AF65-F5344CB8AC3E}">
        <p14:creationId xmlns:p14="http://schemas.microsoft.com/office/powerpoint/2010/main" val="3722807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3</a:t>
            </a:fld>
            <a:endParaRPr lang="en-US" dirty="0">
              <a:solidFill>
                <a:srgbClr val="000000"/>
              </a:solidFill>
            </a:endParaRPr>
          </a:p>
        </p:txBody>
      </p:sp>
    </p:spTree>
    <p:extLst>
      <p:ext uri="{BB962C8B-B14F-4D97-AF65-F5344CB8AC3E}">
        <p14:creationId xmlns:p14="http://schemas.microsoft.com/office/powerpoint/2010/main" val="1221974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4</a:t>
            </a:fld>
            <a:endParaRPr lang="en-US" dirty="0">
              <a:solidFill>
                <a:srgbClr val="000000"/>
              </a:solidFill>
            </a:endParaRPr>
          </a:p>
        </p:txBody>
      </p:sp>
    </p:spTree>
    <p:extLst>
      <p:ext uri="{BB962C8B-B14F-4D97-AF65-F5344CB8AC3E}">
        <p14:creationId xmlns:p14="http://schemas.microsoft.com/office/powerpoint/2010/main" val="911423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5</a:t>
            </a:fld>
            <a:endParaRPr lang="en-US" dirty="0">
              <a:solidFill>
                <a:srgbClr val="000000"/>
              </a:solidFill>
            </a:endParaRPr>
          </a:p>
        </p:txBody>
      </p:sp>
    </p:spTree>
    <p:extLst>
      <p:ext uri="{BB962C8B-B14F-4D97-AF65-F5344CB8AC3E}">
        <p14:creationId xmlns:p14="http://schemas.microsoft.com/office/powerpoint/2010/main" val="1953583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6</a:t>
            </a:fld>
            <a:endParaRPr lang="en-US" dirty="0">
              <a:solidFill>
                <a:srgbClr val="000000"/>
              </a:solidFill>
            </a:endParaRPr>
          </a:p>
        </p:txBody>
      </p:sp>
    </p:spTree>
    <p:extLst>
      <p:ext uri="{BB962C8B-B14F-4D97-AF65-F5344CB8AC3E}">
        <p14:creationId xmlns:p14="http://schemas.microsoft.com/office/powerpoint/2010/main" val="1649300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7</a:t>
            </a:fld>
            <a:endParaRPr lang="en-US" dirty="0">
              <a:solidFill>
                <a:srgbClr val="000000"/>
              </a:solidFill>
            </a:endParaRPr>
          </a:p>
        </p:txBody>
      </p:sp>
    </p:spTree>
    <p:extLst>
      <p:ext uri="{BB962C8B-B14F-4D97-AF65-F5344CB8AC3E}">
        <p14:creationId xmlns:p14="http://schemas.microsoft.com/office/powerpoint/2010/main" val="1388850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8</a:t>
            </a:fld>
            <a:endParaRPr lang="en-US" dirty="0">
              <a:solidFill>
                <a:srgbClr val="000000"/>
              </a:solidFill>
            </a:endParaRPr>
          </a:p>
        </p:txBody>
      </p:sp>
    </p:spTree>
    <p:extLst>
      <p:ext uri="{BB962C8B-B14F-4D97-AF65-F5344CB8AC3E}">
        <p14:creationId xmlns:p14="http://schemas.microsoft.com/office/powerpoint/2010/main" val="4033990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9</a:t>
            </a:fld>
            <a:endParaRPr lang="en-US" dirty="0">
              <a:solidFill>
                <a:srgbClr val="000000"/>
              </a:solidFill>
            </a:endParaRPr>
          </a:p>
        </p:txBody>
      </p:sp>
    </p:spTree>
    <p:extLst>
      <p:ext uri="{BB962C8B-B14F-4D97-AF65-F5344CB8AC3E}">
        <p14:creationId xmlns:p14="http://schemas.microsoft.com/office/powerpoint/2010/main" val="38631772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5" name="Picture 4" descr="footer2012.jpg"/>
          <p:cNvPicPr>
            <a:picLocks noChangeAspect="1"/>
          </p:cNvPicPr>
          <p:nvPr userDrawn="1"/>
        </p:nvPicPr>
        <p:blipFill>
          <a:blip r:embed="rId2" cstate="print"/>
          <a:srcRect l="73231"/>
          <a:stretch>
            <a:fillRect/>
          </a:stretch>
        </p:blipFill>
        <p:spPr>
          <a:xfrm>
            <a:off x="6696236" y="6090047"/>
            <a:ext cx="2447764" cy="767953"/>
          </a:xfrm>
          <a:prstGeom prst="rect">
            <a:avLst/>
          </a:prstGeom>
        </p:spPr>
      </p:pic>
      <p:sp>
        <p:nvSpPr>
          <p:cNvPr id="6" name="Rectangle 5"/>
          <p:cNvSpPr/>
          <p:nvPr userDrawn="1"/>
        </p:nvSpPr>
        <p:spPr>
          <a:xfrm>
            <a:off x="0" y="6090047"/>
            <a:ext cx="6696236" cy="767953"/>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Info-Tech</a:t>
            </a:r>
            <a:r>
              <a:rPr lang="en-CA" sz="800" baseline="0" dirty="0" smtClean="0">
                <a:solidFill>
                  <a:srgbClr val="ADB7C3"/>
                </a:solidFill>
              </a:rPr>
              <a:t> Research Group, Inc. Is a global leader in providing IT research and advice.</a:t>
            </a:r>
            <a:br>
              <a:rPr lang="en-CA" sz="800" baseline="0" dirty="0" smtClean="0">
                <a:solidFill>
                  <a:srgbClr val="ADB7C3"/>
                </a:solidFill>
              </a:rPr>
            </a:br>
            <a:r>
              <a:rPr lang="en-CA" sz="800" baseline="0" dirty="0" smtClean="0">
                <a:solidFill>
                  <a:srgbClr val="ADB7C3"/>
                </a:solidFill>
              </a:rPr>
              <a:t>Info-Tech’s products and services combine actionable insight and relevant advice with</a:t>
            </a:r>
            <a:br>
              <a:rPr lang="en-CA" sz="800" baseline="0" dirty="0" smtClean="0">
                <a:solidFill>
                  <a:srgbClr val="ADB7C3"/>
                </a:solidFill>
              </a:rPr>
            </a:br>
            <a:r>
              <a:rPr lang="en-CA" sz="800" baseline="0" dirty="0" smtClean="0">
                <a:solidFill>
                  <a:srgbClr val="ADB7C3"/>
                </a:solidFill>
              </a:rPr>
              <a:t>ready-to-use tools and templates that cover the full spectrum of IT concerns.</a:t>
            </a:r>
            <a:br>
              <a:rPr lang="en-CA" sz="800" baseline="0" dirty="0" smtClean="0">
                <a:solidFill>
                  <a:srgbClr val="ADB7C3"/>
                </a:solidFill>
              </a:rPr>
            </a:br>
            <a:r>
              <a:rPr lang="en-CA" sz="800" b="0" i="0" kern="1200" dirty="0" smtClean="0">
                <a:solidFill>
                  <a:srgbClr val="ADB7C3"/>
                </a:solidFill>
                <a:latin typeface="+mn-lt"/>
                <a:ea typeface="+mn-ea"/>
                <a:cs typeface="+mn-cs"/>
              </a:rPr>
              <a:t>© 1997-2013</a:t>
            </a:r>
            <a:r>
              <a:rPr lang="en-CA" sz="800" b="0" i="0" kern="1200" baseline="0" dirty="0" smtClean="0">
                <a:solidFill>
                  <a:srgbClr val="ADB7C3"/>
                </a:solidFill>
                <a:latin typeface="+mn-lt"/>
                <a:ea typeface="+mn-ea"/>
                <a:cs typeface="+mn-cs"/>
              </a:rPr>
              <a:t> Info-Tech Research Group Inc.</a:t>
            </a:r>
            <a:endParaRPr lang="en-CA" sz="800" dirty="0">
              <a:solidFill>
                <a:srgbClr val="ADB7C3"/>
              </a:solidFill>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f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000" baseline="0"/>
            </a:lvl1pPr>
            <a:lvl2pPr marL="361950" indent="-180975">
              <a:buClr>
                <a:schemeClr val="tx1"/>
              </a:buClr>
              <a:buSzPct val="150000"/>
              <a:buFont typeface="Arial" pitchFamily="34" charset="0"/>
              <a:buChar char="◦"/>
              <a:defRPr sz="1000" baseline="0"/>
            </a:lvl2pPr>
            <a:lvl3pPr marL="542925" indent="-180975">
              <a:buClr>
                <a:schemeClr val="tx1"/>
              </a:buClr>
              <a:buSzPct val="100000"/>
              <a:buFont typeface="Arial" pitchFamily="34" charset="0"/>
              <a:buChar char="–"/>
              <a:defRPr sz="1000" baseline="0"/>
            </a:lvl3pPr>
            <a:lvl4pPr marL="714375" indent="-171450">
              <a:buClr>
                <a:schemeClr val="tx1"/>
              </a:buClr>
              <a:buSzPct val="100000"/>
              <a:buFont typeface="Wingdings" pitchFamily="2" charset="2"/>
              <a:buChar char="§"/>
              <a:defRPr sz="1000" baseline="0"/>
            </a:lvl4pPr>
            <a:lvl5pPr marL="1619250" indent="-180975">
              <a:buSzPct val="150000"/>
              <a:buFont typeface="Arial" pitchFamily="34" charset="0"/>
              <a:buChar char="◦"/>
              <a:defRPr sz="1200"/>
            </a:lvl5pPr>
          </a:lstStyle>
          <a:p>
            <a:pPr lvl="0"/>
            <a:r>
              <a:rPr lang="en-US" dirty="0" smtClean="0"/>
              <a:t>First Level (Arial, 10pt)</a:t>
            </a:r>
          </a:p>
          <a:p>
            <a:pPr lvl="1"/>
            <a:r>
              <a:rPr lang="en-US" dirty="0" smtClean="0"/>
              <a:t>Second Level (Arial, 10pt)</a:t>
            </a:r>
          </a:p>
          <a:p>
            <a:pPr lvl="2"/>
            <a:r>
              <a:rPr lang="en-US" dirty="0" smtClean="0"/>
              <a:t>Third Level (Arial, 10pt)</a:t>
            </a:r>
          </a:p>
          <a:p>
            <a:pPr lvl="3"/>
            <a:r>
              <a:rPr lang="en-US" dirty="0" smtClean="0"/>
              <a:t>Forth Level (Arial, 10pt)</a:t>
            </a:r>
          </a:p>
        </p:txBody>
      </p:sp>
      <p:sp>
        <p:nvSpPr>
          <p:cNvPr id="14" name="Text Placeholder 41"/>
          <p:cNvSpPr>
            <a:spLocks noGrp="1"/>
          </p:cNvSpPr>
          <p:nvPr>
            <p:ph type="body" sz="quarter" idx="21" hasCustomPrompt="1"/>
          </p:nvPr>
        </p:nvSpPr>
        <p:spPr>
          <a:xfrm>
            <a:off x="5581649" y="5049180"/>
            <a:ext cx="323882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igh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cxnSp>
        <p:nvCxnSpPr>
          <p:cNvPr id="23" name="Straight Connector 22"/>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i="0"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12pt)</a:t>
            </a:r>
          </a:p>
          <a:p>
            <a:pPr lvl="1"/>
            <a:r>
              <a:rPr lang="en-US" dirty="0" smtClean="0"/>
              <a:t>IT Role, IT Industry (Arial, 10pt)</a:t>
            </a:r>
          </a:p>
        </p:txBody>
      </p:sp>
      <p:sp>
        <p:nvSpPr>
          <p:cNvPr id="25" name="Text Placeholder 41"/>
          <p:cNvSpPr>
            <a:spLocks noGrp="1"/>
          </p:cNvSpPr>
          <p:nvPr>
            <p:ph type="body" sz="quarter" idx="16" hasCustomPrompt="1"/>
          </p:nvPr>
        </p:nvSpPr>
        <p:spPr>
          <a:xfrm>
            <a:off x="249303" y="2022215"/>
            <a:ext cx="4713222"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defTabSz="895350">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py/Image (60/40) &amp; Quot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41"/>
          <p:cNvSpPr>
            <a:spLocks noGrp="1"/>
          </p:cNvSpPr>
          <p:nvPr>
            <p:ph type="body" sz="quarter" idx="16" hasCustomPrompt="1"/>
          </p:nvPr>
        </p:nvSpPr>
        <p:spPr>
          <a:xfrm>
            <a:off x="249303" y="2022215"/>
            <a:ext cx="4713222"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000" baseline="0"/>
            </a:lvl1pPr>
            <a:lvl2pPr marL="361950" indent="-180975">
              <a:buClr>
                <a:schemeClr val="tx1"/>
              </a:buClr>
              <a:buSzPct val="150000"/>
              <a:buFont typeface="Arial" pitchFamily="34" charset="0"/>
              <a:buChar char="◦"/>
              <a:defRPr sz="1000" baseline="0"/>
            </a:lvl2pPr>
            <a:lvl3pPr marL="542925" indent="-180975">
              <a:buClr>
                <a:schemeClr val="tx1"/>
              </a:buClr>
              <a:buSzPct val="100000"/>
              <a:buFont typeface="Arial" pitchFamily="34" charset="0"/>
              <a:buChar char="–"/>
              <a:defRPr sz="1000" baseline="0"/>
            </a:lvl3pPr>
            <a:lvl4pPr marL="714375" indent="-171450">
              <a:buClr>
                <a:schemeClr val="tx1"/>
              </a:buClr>
              <a:buSzPct val="100000"/>
              <a:buFont typeface="Wingdings" pitchFamily="2" charset="2"/>
              <a:buChar char="§"/>
              <a:defRPr sz="1000" baseline="0"/>
            </a:lvl4pPr>
            <a:lvl5pPr marL="1619250" indent="-180975">
              <a:buSzPct val="150000"/>
              <a:buFont typeface="Arial" pitchFamily="34" charset="0"/>
              <a:buChar char="◦"/>
              <a:defRPr sz="1200"/>
            </a:lvl5pPr>
          </a:lstStyle>
          <a:p>
            <a:pPr lvl="0"/>
            <a:r>
              <a:rPr lang="en-US" dirty="0" smtClean="0"/>
              <a:t>First Level (Arial, 10pt)</a:t>
            </a:r>
          </a:p>
          <a:p>
            <a:pPr lvl="1"/>
            <a:r>
              <a:rPr lang="en-US" dirty="0" smtClean="0"/>
              <a:t>Second Level (Arial, 10pt)</a:t>
            </a:r>
          </a:p>
          <a:p>
            <a:pPr lvl="2"/>
            <a:r>
              <a:rPr lang="en-US" dirty="0" smtClean="0"/>
              <a:t>Third Level (Arial, 10pt)</a:t>
            </a:r>
          </a:p>
          <a:p>
            <a:pPr lvl="3"/>
            <a:r>
              <a:rPr lang="en-US" dirty="0" smtClean="0"/>
              <a:t>Forth Level (Arial, 10pt)</a:t>
            </a:r>
          </a:p>
        </p:txBody>
      </p:sp>
      <p:sp>
        <p:nvSpPr>
          <p:cNvPr id="27" name="Text Placeholder 41"/>
          <p:cNvSpPr>
            <a:spLocks noGrp="1"/>
          </p:cNvSpPr>
          <p:nvPr>
            <p:ph type="body" sz="quarter" idx="21" hasCustomPrompt="1"/>
          </p:nvPr>
        </p:nvSpPr>
        <p:spPr>
          <a:xfrm>
            <a:off x="5581649" y="5049180"/>
            <a:ext cx="323882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29"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12pt)</a:t>
            </a:r>
          </a:p>
          <a:p>
            <a:pPr lvl="1"/>
            <a:r>
              <a:rPr lang="en-US" dirty="0" smtClean="0"/>
              <a:t>IT Role, IT Industry (Arial, 10pt)</a:t>
            </a:r>
          </a:p>
        </p:txBody>
      </p: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cxnSp>
        <p:nvCxnSpPr>
          <p:cNvPr id="37" name="Straight Connector 36"/>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py/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22" name="Straight Connector 21"/>
          <p:cNvCxnSpPr/>
          <p:nvPr userDrawn="1"/>
        </p:nvCxnSpPr>
        <p:spPr>
          <a:xfrm rot="5400000">
            <a:off x="2943223"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py &amp; Image / Image Equal Vendor Landscape 2">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2489821"/>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2022215"/>
            <a:ext cx="4059320" cy="1514797"/>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22" name="Straight Connector 21"/>
          <p:cNvCxnSpPr/>
          <p:nvPr userDrawn="1"/>
        </p:nvCxnSpPr>
        <p:spPr>
          <a:xfrm rot="5400000">
            <a:off x="3185634" y="3424714"/>
            <a:ext cx="277273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4" name="Text Placeholder 41"/>
          <p:cNvSpPr>
            <a:spLocks noGrp="1"/>
          </p:cNvSpPr>
          <p:nvPr>
            <p:ph type="body" sz="quarter" idx="21" hasCustomPrompt="1"/>
          </p:nvPr>
        </p:nvSpPr>
        <p:spPr>
          <a:xfrm>
            <a:off x="4824029" y="4509120"/>
            <a:ext cx="399644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5" name="Content Placeholder 25"/>
          <p:cNvSpPr>
            <a:spLocks noGrp="1"/>
          </p:cNvSpPr>
          <p:nvPr>
            <p:ph sz="quarter" idx="23" hasCustomPrompt="1"/>
          </p:nvPr>
        </p:nvSpPr>
        <p:spPr>
          <a:xfrm>
            <a:off x="260650" y="3717032"/>
            <a:ext cx="4059321" cy="1094047"/>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cxnSp>
        <p:nvCxnSpPr>
          <p:cNvPr id="23" name="Straight Connector 22"/>
          <p:cNvCxnSpPr/>
          <p:nvPr userDrawn="1"/>
        </p:nvCxnSpPr>
        <p:spPr>
          <a:xfrm rot="5400000">
            <a:off x="2443161" y="4167188"/>
            <a:ext cx="4257679"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ts val="1350"/>
              </a:lnSpc>
              <a:spcBef>
                <a:spcPts val="500"/>
              </a:spcBef>
              <a:spcAft>
                <a:spcPct val="0"/>
              </a:spcAft>
              <a:buClr>
                <a:schemeClr val="tx1"/>
              </a:buClr>
              <a:buSzPct val="120000"/>
              <a:buFontTx/>
              <a:buNone/>
              <a:tabLst/>
              <a:defRPr sz="10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10pt)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ts val="1350"/>
              </a:lnSpc>
              <a:spcBef>
                <a:spcPts val="500"/>
              </a:spcBef>
              <a:spcAft>
                <a:spcPct val="0"/>
              </a:spcAft>
              <a:buClr>
                <a:schemeClr val="tx1"/>
              </a:buClr>
              <a:buSzPct val="120000"/>
              <a:buFontTx/>
              <a:buNone/>
              <a:tabLst/>
              <a:defRPr sz="10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10pt)</a:t>
            </a:r>
          </a:p>
          <a:p>
            <a:pPr lvl="0"/>
            <a:endParaRPr lang="en-US" dirty="0" smtClean="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8_Title Only">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1223962" y="1196974"/>
            <a:ext cx="6480385" cy="4464273"/>
          </a:xfrm>
        </p:spPr>
        <p:txBody>
          <a:bodyPr/>
          <a:lstStyle>
            <a:lvl1pPr algn="ctr">
              <a:buFontTx/>
              <a:buNone/>
              <a:defRPr sz="8800" baseline="0">
                <a:solidFill>
                  <a:schemeClr val="bg1"/>
                </a:solidFill>
              </a:defRPr>
            </a:lvl1pPr>
            <a:lvl2pPr>
              <a:buFontTx/>
              <a:buNone/>
              <a:defRPr/>
            </a:lvl2pPr>
            <a:lvl3pPr>
              <a:buFontTx/>
              <a:buNone/>
              <a:defRPr/>
            </a:lvl3pPr>
            <a:lvl4pPr>
              <a:buFontTx/>
              <a:buNone/>
              <a:defRPr/>
            </a:lvl4pPr>
            <a:lvl5pPr>
              <a:buFontTx/>
              <a:buNone/>
              <a:defRPr/>
            </a:lvl5pPr>
          </a:lstStyle>
          <a:p>
            <a:pPr lvl="0"/>
            <a:r>
              <a:rPr lang="en-US" dirty="0" smtClean="0"/>
              <a:t>Thought</a:t>
            </a:r>
          </a:p>
          <a:p>
            <a:pPr lvl="0"/>
            <a:r>
              <a:rPr lang="en-US" dirty="0" smtClean="0"/>
              <a:t>Model</a:t>
            </a:r>
            <a:br>
              <a:rPr lang="en-US" dirty="0" smtClean="0"/>
            </a:br>
            <a:r>
              <a:rPr lang="en-US" dirty="0" smtClean="0"/>
              <a:t>Layouts</a:t>
            </a:r>
            <a:endParaRPr lang="en-CA"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Introduction">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55" name="Text Placeholder 41"/>
          <p:cNvSpPr>
            <a:spLocks noGrp="1"/>
          </p:cNvSpPr>
          <p:nvPr>
            <p:ph type="body" sz="quarter" idx="16" hasCustomPrompt="1"/>
          </p:nvPr>
        </p:nvSpPr>
        <p:spPr>
          <a:xfrm>
            <a:off x="249303" y="2924944"/>
            <a:ext cx="4034665" cy="2376264"/>
          </a:xfrm>
        </p:spPr>
        <p:txBody>
          <a:bodyPr/>
          <a:lstStyle>
            <a:lvl1pPr marL="174625" indent="-174625">
              <a:lnSpc>
                <a:spcPts val="1350"/>
              </a:lnSpc>
              <a:spcBef>
                <a:spcPts val="500"/>
              </a:spcBef>
              <a:buClr>
                <a:schemeClr val="tx1"/>
              </a:buClr>
              <a:buSzPct val="120000"/>
              <a:buFont typeface="Wingdings" pitchFamily="2" charset="2"/>
              <a:buChar char="ü"/>
              <a:defRPr sz="1200" baseline="0"/>
            </a:lvl1pPr>
            <a:lvl2pPr marL="361950" indent="-180975">
              <a:lnSpc>
                <a:spcPts val="1350"/>
              </a:lnSpc>
              <a:spcBef>
                <a:spcPts val="500"/>
              </a:spcBef>
              <a:buClr>
                <a:schemeClr val="tx1"/>
              </a:buClr>
              <a:buSzPct val="120000"/>
              <a:buFont typeface="Arial" pitchFamily="34" charset="0"/>
              <a:buChar char="•"/>
              <a:defRPr sz="1200"/>
            </a:lvl2pPr>
            <a:lvl3pPr marL="542925" indent="-180975">
              <a:lnSpc>
                <a:spcPts val="1350"/>
              </a:lnSpc>
              <a:spcBef>
                <a:spcPts val="500"/>
              </a:spcBef>
              <a:buClr>
                <a:schemeClr val="tx1"/>
              </a:buClr>
              <a:buSzPct val="150000"/>
              <a:buFont typeface="Arial" pitchFamily="34" charset="0"/>
              <a:buChar char="◦"/>
              <a:defRPr sz="1200" baseline="0"/>
            </a:lvl3pPr>
            <a:lvl4pPr marL="714375" indent="-171450">
              <a:lnSpc>
                <a:spcPts val="1350"/>
              </a:lnSpc>
              <a:spcBef>
                <a:spcPts val="500"/>
              </a:spcBef>
              <a:buSzPct val="100000"/>
              <a:buFont typeface="Arial" pitchFamily="34" charset="0"/>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63" name="Text Placeholder 53"/>
          <p:cNvSpPr>
            <a:spLocks noGrp="1"/>
          </p:cNvSpPr>
          <p:nvPr>
            <p:ph type="body" sz="quarter" idx="21" hasCustomPrompt="1"/>
          </p:nvPr>
        </p:nvSpPr>
        <p:spPr>
          <a:xfrm>
            <a:off x="249302" y="2316656"/>
            <a:ext cx="4034666" cy="608288"/>
          </a:xfrm>
        </p:spPr>
        <p:txBody>
          <a:bodyPr/>
          <a:lstStyle>
            <a:lvl1pPr marL="0" indent="0">
              <a:buNone/>
              <a:defRPr sz="14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This Research is Designed For:</a:t>
            </a:r>
            <a:endParaRPr lang="en-CA" dirty="0"/>
          </a:p>
        </p:txBody>
      </p:sp>
      <p:sp>
        <p:nvSpPr>
          <p:cNvPr id="64" name="Text Placeholder 53"/>
          <p:cNvSpPr>
            <a:spLocks noGrp="1"/>
          </p:cNvSpPr>
          <p:nvPr>
            <p:ph type="body" sz="quarter" idx="22" hasCustomPrompt="1"/>
          </p:nvPr>
        </p:nvSpPr>
        <p:spPr>
          <a:xfrm>
            <a:off x="4860032" y="2316656"/>
            <a:ext cx="4032448" cy="608288"/>
          </a:xfrm>
        </p:spPr>
        <p:txBody>
          <a:bodyPr/>
          <a:lstStyle>
            <a:lvl1pPr marL="0" indent="0">
              <a:buNone/>
              <a:defRPr sz="14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This Research Will Help You:</a:t>
            </a:r>
            <a:endParaRPr lang="en-CA" dirty="0"/>
          </a:p>
        </p:txBody>
      </p:sp>
      <p:sp>
        <p:nvSpPr>
          <p:cNvPr id="65" name="Text Placeholder 41"/>
          <p:cNvSpPr>
            <a:spLocks noGrp="1"/>
          </p:cNvSpPr>
          <p:nvPr>
            <p:ph type="body" sz="quarter" idx="23" hasCustomPrompt="1"/>
          </p:nvPr>
        </p:nvSpPr>
        <p:spPr>
          <a:xfrm>
            <a:off x="4860032" y="2924944"/>
            <a:ext cx="4032448" cy="2376264"/>
          </a:xfrm>
        </p:spPr>
        <p:txBody>
          <a:bodyPr/>
          <a:lstStyle>
            <a:lvl1pPr marL="174625" indent="-174625">
              <a:lnSpc>
                <a:spcPts val="1350"/>
              </a:lnSpc>
              <a:spcBef>
                <a:spcPts val="500"/>
              </a:spcBef>
              <a:buClr>
                <a:schemeClr val="tx1"/>
              </a:buClr>
              <a:buSzPct val="120000"/>
              <a:buFont typeface="Wingdings" pitchFamily="2" charset="2"/>
              <a:buChar char="ü"/>
              <a:defRPr sz="1200" baseline="0"/>
            </a:lvl1pPr>
            <a:lvl2pPr marL="361950" indent="-180975">
              <a:lnSpc>
                <a:spcPts val="1350"/>
              </a:lnSpc>
              <a:spcBef>
                <a:spcPts val="500"/>
              </a:spcBef>
              <a:buClr>
                <a:schemeClr val="tx1"/>
              </a:buClr>
              <a:buSzPct val="120000"/>
              <a:buFont typeface="Arial" pitchFamily="34" charset="0"/>
              <a:buChar char="•"/>
              <a:defRPr sz="1200"/>
            </a:lvl2pPr>
            <a:lvl3pPr marL="542925" indent="-180975">
              <a:lnSpc>
                <a:spcPts val="1350"/>
              </a:lnSpc>
              <a:spcBef>
                <a:spcPts val="500"/>
              </a:spcBef>
              <a:buClr>
                <a:schemeClr val="tx1"/>
              </a:buClr>
              <a:buSzPct val="150000"/>
              <a:buFont typeface="Arial" pitchFamily="34" charset="0"/>
              <a:buChar char="◦"/>
              <a:defRPr sz="1200" baseline="0"/>
            </a:lvl3pPr>
            <a:lvl4pPr marL="714375" indent="-171450">
              <a:lnSpc>
                <a:spcPts val="1350"/>
              </a:lnSpc>
              <a:spcBef>
                <a:spcPts val="500"/>
              </a:spcBef>
              <a:buSzPct val="100000"/>
              <a:buFont typeface="Arial" pitchFamily="34" charset="0"/>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66" name="Straight Connector 65"/>
          <p:cNvCxnSpPr/>
          <p:nvPr userDrawn="1"/>
        </p:nvCxnSpPr>
        <p:spPr>
          <a:xfrm rot="5400000">
            <a:off x="3079725" y="3808933"/>
            <a:ext cx="2984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Header / Subhead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55" name="Text Placeholder 41"/>
          <p:cNvSpPr>
            <a:spLocks noGrp="1"/>
          </p:cNvSpPr>
          <p:nvPr>
            <p:ph type="body" sz="quarter" idx="16" hasCustomPrompt="1"/>
          </p:nvPr>
        </p:nvSpPr>
        <p:spPr>
          <a:xfrm>
            <a:off x="249302" y="2022215"/>
            <a:ext cx="8627997" cy="43137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Header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cxnSp>
        <p:nvCxnSpPr>
          <p:cNvPr id="47" name="Straight Connector 46"/>
          <p:cNvCxnSpPr/>
          <p:nvPr userDrawn="1"/>
        </p:nvCxnSpPr>
        <p:spPr>
          <a:xfrm rot="5400000">
            <a:off x="4970829" y="5233490"/>
            <a:ext cx="1867710"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51" name="Text Placeholder 41"/>
          <p:cNvSpPr>
            <a:spLocks noGrp="1"/>
          </p:cNvSpPr>
          <p:nvPr userDrawn="1">
            <p:ph type="body" sz="quarter" idx="18" hasCustomPrompt="1"/>
          </p:nvPr>
        </p:nvSpPr>
        <p:spPr>
          <a:xfrm>
            <a:off x="6336196" y="4219074"/>
            <a:ext cx="2373549" cy="1938535"/>
          </a:xfrm>
        </p:spPr>
        <p:txBody>
          <a:bodyPr/>
          <a:lstStyle>
            <a:lvl1pPr marL="0" marR="0" indent="0" algn="l" defTabSz="895350" rtl="0" eaLnBrk="0" fontAlgn="base" latinLnBrk="0" hangingPunct="0">
              <a:lnSpc>
                <a:spcPts val="1350"/>
              </a:lnSpc>
              <a:spcBef>
                <a:spcPts val="500"/>
              </a:spcBef>
              <a:spcAft>
                <a:spcPct val="0"/>
              </a:spcAft>
              <a:buClr>
                <a:schemeClr val="tx1"/>
              </a:buClr>
              <a:buSzPct val="120000"/>
              <a:buFontTx/>
              <a:buNone/>
              <a:tabLst/>
              <a:defRPr sz="10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10pt)</a:t>
            </a:r>
          </a:p>
          <a:p>
            <a:pPr lvl="0"/>
            <a:endParaRPr lang="en-US" dirty="0" smtClean="0"/>
          </a:p>
          <a:p>
            <a:pPr lvl="0"/>
            <a:endParaRPr lang="en-US" dirty="0" smtClean="0"/>
          </a:p>
        </p:txBody>
      </p:sp>
      <p:sp>
        <p:nvSpPr>
          <p:cNvPr id="54" name="Text Placeholder 53"/>
          <p:cNvSpPr>
            <a:spLocks noGrp="1"/>
          </p:cNvSpPr>
          <p:nvPr userDrawn="1">
            <p:ph type="body" sz="quarter" idx="19" hasCustomPrompt="1"/>
          </p:nvPr>
        </p:nvSpPr>
        <p:spPr>
          <a:xfrm>
            <a:off x="798362" y="3969266"/>
            <a:ext cx="2130425" cy="223365"/>
          </a:xfrm>
        </p:spPr>
        <p:txBody>
          <a:bodyPr/>
          <a:lstStyle>
            <a:lvl1pPr marL="228600" indent="-228600">
              <a:buNone/>
              <a:defRPr sz="1200" b="1"/>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What’s in this Section:</a:t>
            </a:r>
            <a:endParaRPr lang="en-CA" dirty="0"/>
          </a:p>
        </p:txBody>
      </p:sp>
      <p:sp>
        <p:nvSpPr>
          <p:cNvPr id="55" name="Text Placeholder 53"/>
          <p:cNvSpPr>
            <a:spLocks noGrp="1"/>
          </p:cNvSpPr>
          <p:nvPr userDrawn="1">
            <p:ph type="body" sz="quarter" idx="20" hasCustomPrompt="1"/>
          </p:nvPr>
        </p:nvSpPr>
        <p:spPr>
          <a:xfrm>
            <a:off x="6096687" y="3966023"/>
            <a:ext cx="2130425" cy="223365"/>
          </a:xfrm>
        </p:spPr>
        <p:txBody>
          <a:bodyPr/>
          <a:lstStyle>
            <a:lvl1pPr marL="228600" indent="-228600">
              <a:buNone/>
              <a:defRPr sz="1200" b="1"/>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Sections:</a:t>
            </a:r>
            <a:endParaRPr lang="en-CA" dirty="0"/>
          </a:p>
        </p:txBody>
      </p:sp>
      <p:sp>
        <p:nvSpPr>
          <p:cNvPr id="30" name="Text Placeholder 41"/>
          <p:cNvSpPr>
            <a:spLocks noGrp="1"/>
          </p:cNvSpPr>
          <p:nvPr>
            <p:ph type="body" sz="quarter" idx="21" hasCustomPrompt="1"/>
          </p:nvPr>
        </p:nvSpPr>
        <p:spPr>
          <a:xfrm>
            <a:off x="791580" y="4232015"/>
            <a:ext cx="4436996" cy="1906138"/>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12pt)</a:t>
            </a:r>
          </a:p>
          <a:p>
            <a:pPr lvl="1"/>
            <a:r>
              <a:rPr lang="en-US" dirty="0" smtClean="0"/>
              <a:t>Second Level</a:t>
            </a:r>
          </a:p>
          <a:p>
            <a:pPr lvl="2"/>
            <a:r>
              <a:rPr lang="en-US" dirty="0" smtClean="0"/>
              <a:t>Third Level</a:t>
            </a:r>
          </a:p>
          <a:p>
            <a:pPr lvl="3"/>
            <a:r>
              <a:rPr lang="en-US" dirty="0" smtClean="0"/>
              <a:t>Forth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Vendor Landscape 40/60">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rot="5400000">
            <a:off x="2163422" y="3086579"/>
            <a:ext cx="344900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Left/Right Blank &amp; Lin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cxnSp>
        <p:nvCxnSpPr>
          <p:cNvPr id="34" name="Straight Connector 33"/>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Lef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000" baseline="0"/>
            </a:lvl1pPr>
            <a:lvl2pPr marL="361950" indent="-180975">
              <a:buClr>
                <a:schemeClr val="tx1"/>
              </a:buClr>
              <a:buSzPct val="150000"/>
              <a:buFont typeface="Arial" pitchFamily="34" charset="0"/>
              <a:buChar char="◦"/>
              <a:defRPr sz="1000" baseline="0"/>
            </a:lvl2pPr>
            <a:lvl3pPr marL="542925" indent="-180975">
              <a:buClr>
                <a:schemeClr val="tx1"/>
              </a:buClr>
              <a:buSzPct val="100000"/>
              <a:buFont typeface="Arial" pitchFamily="34" charset="0"/>
              <a:buChar char="–"/>
              <a:defRPr sz="1000" baseline="0"/>
            </a:lvl3pPr>
            <a:lvl4pPr marL="714375" indent="-171450">
              <a:buClr>
                <a:schemeClr val="tx1"/>
              </a:buClr>
              <a:buSzPct val="100000"/>
              <a:buFont typeface="Wingdings" pitchFamily="2" charset="2"/>
              <a:buChar char="§"/>
              <a:defRPr sz="1000" baseline="0"/>
            </a:lvl4pPr>
            <a:lvl5pPr marL="1619250" indent="-180975">
              <a:buSzPct val="150000"/>
              <a:buFont typeface="Arial" pitchFamily="34" charset="0"/>
              <a:buChar char="◦"/>
              <a:defRPr sz="1200"/>
            </a:lvl5pPr>
          </a:lstStyle>
          <a:p>
            <a:pPr lvl="0"/>
            <a:r>
              <a:rPr lang="en-US" dirty="0" smtClean="0"/>
              <a:t>First Level (Arial, 10pt)</a:t>
            </a:r>
          </a:p>
          <a:p>
            <a:pPr lvl="1"/>
            <a:r>
              <a:rPr lang="en-US" dirty="0" smtClean="0"/>
              <a:t>Second Level (Arial, 10pt)</a:t>
            </a:r>
          </a:p>
          <a:p>
            <a:pPr lvl="2"/>
            <a:r>
              <a:rPr lang="en-US" dirty="0" smtClean="0"/>
              <a:t>Third Level (Arial, 10pt)</a:t>
            </a:r>
          </a:p>
          <a:p>
            <a:pPr lvl="3"/>
            <a:r>
              <a:rPr lang="en-US" dirty="0" smtClean="0"/>
              <a:t>Forth Level (Arial, 10pt)</a:t>
            </a:r>
          </a:p>
        </p:txBody>
      </p:sp>
      <p:sp>
        <p:nvSpPr>
          <p:cNvPr id="14" name="Text Placeholder 41"/>
          <p:cNvSpPr>
            <a:spLocks noGrp="1"/>
          </p:cNvSpPr>
          <p:nvPr>
            <p:ph type="body" sz="quarter" idx="21" hasCustomPrompt="1"/>
          </p:nvPr>
        </p:nvSpPr>
        <p:spPr>
          <a:xfrm>
            <a:off x="5581649" y="5049180"/>
            <a:ext cx="323882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cxnSp>
        <p:nvCxnSpPr>
          <p:cNvPr id="20" name="Straight Connector 19"/>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Righ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12pt)</a:t>
            </a:r>
          </a:p>
          <a:p>
            <a:pPr lvl="1"/>
            <a:r>
              <a:rPr lang="en-US" dirty="0" smtClean="0"/>
              <a:t>IT Role, IT Industry (Arial, 10pt)</a:t>
            </a:r>
          </a:p>
        </p:txBody>
      </p:sp>
      <p:sp>
        <p:nvSpPr>
          <p:cNvPr id="25" name="Text Placeholder 41"/>
          <p:cNvSpPr>
            <a:spLocks noGrp="1"/>
          </p:cNvSpPr>
          <p:nvPr>
            <p:ph type="body" sz="quarter" idx="16" hasCustomPrompt="1"/>
          </p:nvPr>
        </p:nvSpPr>
        <p:spPr>
          <a:xfrm>
            <a:off x="249303" y="2022215"/>
            <a:ext cx="4713222"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defTabSz="895350">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py/Image (60/40) &amp; Quot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2" name="Text Placeholder 41"/>
          <p:cNvSpPr>
            <a:spLocks noGrp="1"/>
          </p:cNvSpPr>
          <p:nvPr>
            <p:ph type="body" sz="quarter" idx="16" hasCustomPrompt="1"/>
          </p:nvPr>
        </p:nvSpPr>
        <p:spPr>
          <a:xfrm>
            <a:off x="249303" y="2022215"/>
            <a:ext cx="4713222"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000" baseline="0"/>
            </a:lvl1pPr>
            <a:lvl2pPr marL="361950" indent="-180975">
              <a:buClr>
                <a:schemeClr val="tx1"/>
              </a:buClr>
              <a:buSzPct val="150000"/>
              <a:buFont typeface="Arial" pitchFamily="34" charset="0"/>
              <a:buChar char="◦"/>
              <a:defRPr sz="1000" baseline="0"/>
            </a:lvl2pPr>
            <a:lvl3pPr marL="542925" indent="-180975">
              <a:buClr>
                <a:schemeClr val="tx1"/>
              </a:buClr>
              <a:buSzPct val="100000"/>
              <a:buFont typeface="Arial" pitchFamily="34" charset="0"/>
              <a:buChar char="–"/>
              <a:defRPr sz="1000" baseline="0"/>
            </a:lvl3pPr>
            <a:lvl4pPr marL="714375" indent="-171450">
              <a:buClr>
                <a:schemeClr val="tx1"/>
              </a:buClr>
              <a:buSzPct val="100000"/>
              <a:buFont typeface="Wingdings" pitchFamily="2" charset="2"/>
              <a:buChar char="§"/>
              <a:defRPr sz="1000" baseline="0"/>
            </a:lvl4pPr>
            <a:lvl5pPr marL="1619250" indent="-180975">
              <a:buSzPct val="150000"/>
              <a:buFont typeface="Arial" pitchFamily="34" charset="0"/>
              <a:buChar char="◦"/>
              <a:defRPr sz="1200"/>
            </a:lvl5pPr>
          </a:lstStyle>
          <a:p>
            <a:pPr lvl="0"/>
            <a:r>
              <a:rPr lang="en-US" dirty="0" smtClean="0"/>
              <a:t>First Level (Arial, 10pt)</a:t>
            </a:r>
          </a:p>
          <a:p>
            <a:pPr lvl="1"/>
            <a:r>
              <a:rPr lang="en-US" dirty="0" smtClean="0"/>
              <a:t>Second Level (Arial, 10pt)</a:t>
            </a:r>
          </a:p>
          <a:p>
            <a:pPr lvl="2"/>
            <a:r>
              <a:rPr lang="en-US" dirty="0" smtClean="0"/>
              <a:t>Third Level (Arial, 10pt)</a:t>
            </a:r>
          </a:p>
          <a:p>
            <a:pPr lvl="3"/>
            <a:r>
              <a:rPr lang="en-US" dirty="0" smtClean="0"/>
              <a:t>Forth Level (Arial, 10pt)</a:t>
            </a:r>
          </a:p>
        </p:txBody>
      </p:sp>
      <p:sp>
        <p:nvSpPr>
          <p:cNvPr id="27" name="Text Placeholder 41"/>
          <p:cNvSpPr>
            <a:spLocks noGrp="1"/>
          </p:cNvSpPr>
          <p:nvPr>
            <p:ph type="body" sz="quarter" idx="21" hasCustomPrompt="1"/>
          </p:nvPr>
        </p:nvSpPr>
        <p:spPr>
          <a:xfrm>
            <a:off x="5581649" y="5049180"/>
            <a:ext cx="323882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29"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12pt)</a:t>
            </a:r>
          </a:p>
          <a:p>
            <a:pPr lvl="1"/>
            <a:r>
              <a:rPr lang="en-US" dirty="0" smtClean="0"/>
              <a:t>IT Role, IT Industry (Arial, 10pt)</a:t>
            </a:r>
          </a:p>
        </p:txBody>
      </p: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cxnSp>
        <p:nvCxnSpPr>
          <p:cNvPr id="37" name="Straight Connector 36"/>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1"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py/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22" name="Straight Connector 21"/>
          <p:cNvCxnSpPr/>
          <p:nvPr userDrawn="1"/>
        </p:nvCxnSpPr>
        <p:spPr>
          <a:xfrm rot="5400000">
            <a:off x="2943223"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py &amp; Image / Image Equal Vendor Landscape 2">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2489821"/>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2022215"/>
            <a:ext cx="4059320" cy="1514797"/>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22" name="Straight Connector 21"/>
          <p:cNvCxnSpPr/>
          <p:nvPr userDrawn="1"/>
        </p:nvCxnSpPr>
        <p:spPr>
          <a:xfrm rot="5400000">
            <a:off x="3185634" y="3424714"/>
            <a:ext cx="277273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4" name="Text Placeholder 41"/>
          <p:cNvSpPr>
            <a:spLocks noGrp="1"/>
          </p:cNvSpPr>
          <p:nvPr>
            <p:ph type="body" sz="quarter" idx="21" hasCustomPrompt="1"/>
          </p:nvPr>
        </p:nvSpPr>
        <p:spPr>
          <a:xfrm>
            <a:off x="4824029" y="4509120"/>
            <a:ext cx="399644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15" name="Content Placeholder 25"/>
          <p:cNvSpPr>
            <a:spLocks noGrp="1"/>
          </p:cNvSpPr>
          <p:nvPr>
            <p:ph sz="quarter" idx="23" hasCustomPrompt="1"/>
          </p:nvPr>
        </p:nvSpPr>
        <p:spPr>
          <a:xfrm>
            <a:off x="260650" y="3717032"/>
            <a:ext cx="4059321" cy="1094047"/>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Image/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cxnSp>
        <p:nvCxnSpPr>
          <p:cNvPr id="23" name="Straight Connector 22"/>
          <p:cNvCxnSpPr/>
          <p:nvPr userDrawn="1"/>
        </p:nvCxnSpPr>
        <p:spPr>
          <a:xfrm rot="5400000">
            <a:off x="2443161" y="4167188"/>
            <a:ext cx="4257679"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ts val="1350"/>
              </a:lnSpc>
              <a:spcBef>
                <a:spcPts val="500"/>
              </a:spcBef>
              <a:spcAft>
                <a:spcPct val="0"/>
              </a:spcAft>
              <a:buClr>
                <a:schemeClr val="tx1"/>
              </a:buClr>
              <a:buSzPct val="120000"/>
              <a:buFontTx/>
              <a:buNone/>
              <a:tabLst/>
              <a:defRPr sz="10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10pt)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ts val="1350"/>
              </a:lnSpc>
              <a:spcBef>
                <a:spcPts val="500"/>
              </a:spcBef>
              <a:spcAft>
                <a:spcPct val="0"/>
              </a:spcAft>
              <a:buClr>
                <a:schemeClr val="tx1"/>
              </a:buClr>
              <a:buSzPct val="120000"/>
              <a:buFontTx/>
              <a:buNone/>
              <a:tabLst/>
              <a:defRPr sz="10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10pt)</a:t>
            </a:r>
          </a:p>
          <a:p>
            <a:pPr lvl="0"/>
            <a:endParaRPr lang="en-US" dirty="0" smtClean="0"/>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3" y="2924944"/>
            <a:ext cx="4034665" cy="2376264"/>
          </a:xfrm>
        </p:spPr>
        <p:txBody>
          <a:bodyPr/>
          <a:lstStyle>
            <a:lvl1pPr marL="174625" indent="-174625">
              <a:lnSpc>
                <a:spcPts val="1350"/>
              </a:lnSpc>
              <a:spcBef>
                <a:spcPts val="500"/>
              </a:spcBef>
              <a:buClr>
                <a:schemeClr val="tx1"/>
              </a:buClr>
              <a:buSzPct val="120000"/>
              <a:buFont typeface="Wingdings" pitchFamily="2" charset="2"/>
              <a:buChar char="ü"/>
              <a:defRPr sz="1200" baseline="0"/>
            </a:lvl1pPr>
            <a:lvl2pPr marL="361950" indent="-180975">
              <a:lnSpc>
                <a:spcPts val="1350"/>
              </a:lnSpc>
              <a:spcBef>
                <a:spcPts val="500"/>
              </a:spcBef>
              <a:buClr>
                <a:schemeClr val="tx1"/>
              </a:buClr>
              <a:buSzPct val="120000"/>
              <a:buFont typeface="Arial" pitchFamily="34" charset="0"/>
              <a:buChar char="•"/>
              <a:defRPr sz="1200"/>
            </a:lvl2pPr>
            <a:lvl3pPr marL="542925" indent="-180975">
              <a:lnSpc>
                <a:spcPts val="1350"/>
              </a:lnSpc>
              <a:spcBef>
                <a:spcPts val="500"/>
              </a:spcBef>
              <a:buClr>
                <a:schemeClr val="tx1"/>
              </a:buClr>
              <a:buSzPct val="150000"/>
              <a:buFont typeface="Arial" pitchFamily="34" charset="0"/>
              <a:buChar char="◦"/>
              <a:defRPr sz="1200" baseline="0"/>
            </a:lvl3pPr>
            <a:lvl4pPr marL="714375" indent="-171450">
              <a:lnSpc>
                <a:spcPts val="1350"/>
              </a:lnSpc>
              <a:spcBef>
                <a:spcPts val="500"/>
              </a:spcBef>
              <a:buSzPct val="100000"/>
              <a:buFont typeface="Arial" pitchFamily="34" charset="0"/>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63" name="Text Placeholder 53"/>
          <p:cNvSpPr>
            <a:spLocks noGrp="1"/>
          </p:cNvSpPr>
          <p:nvPr>
            <p:ph type="body" sz="quarter" idx="21" hasCustomPrompt="1"/>
          </p:nvPr>
        </p:nvSpPr>
        <p:spPr>
          <a:xfrm>
            <a:off x="249302" y="2316656"/>
            <a:ext cx="4034666" cy="608288"/>
          </a:xfrm>
        </p:spPr>
        <p:txBody>
          <a:bodyPr/>
          <a:lstStyle>
            <a:lvl1pPr marL="0" indent="0">
              <a:buNone/>
              <a:defRPr sz="14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This Research Is Designed For:</a:t>
            </a:r>
            <a:endParaRPr lang="en-CA" dirty="0"/>
          </a:p>
        </p:txBody>
      </p:sp>
      <p:sp>
        <p:nvSpPr>
          <p:cNvPr id="64" name="Text Placeholder 53"/>
          <p:cNvSpPr>
            <a:spLocks noGrp="1"/>
          </p:cNvSpPr>
          <p:nvPr>
            <p:ph type="body" sz="quarter" idx="22" hasCustomPrompt="1"/>
          </p:nvPr>
        </p:nvSpPr>
        <p:spPr>
          <a:xfrm>
            <a:off x="4860032" y="2316656"/>
            <a:ext cx="4032448" cy="608288"/>
          </a:xfrm>
        </p:spPr>
        <p:txBody>
          <a:bodyPr/>
          <a:lstStyle>
            <a:lvl1pPr marL="0" indent="0">
              <a:buNone/>
              <a:defRPr sz="14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This Research Will Help You:</a:t>
            </a:r>
            <a:endParaRPr lang="en-CA" dirty="0"/>
          </a:p>
        </p:txBody>
      </p:sp>
      <p:sp>
        <p:nvSpPr>
          <p:cNvPr id="65" name="Text Placeholder 41"/>
          <p:cNvSpPr>
            <a:spLocks noGrp="1"/>
          </p:cNvSpPr>
          <p:nvPr>
            <p:ph type="body" sz="quarter" idx="23" hasCustomPrompt="1"/>
          </p:nvPr>
        </p:nvSpPr>
        <p:spPr>
          <a:xfrm>
            <a:off x="4860032" y="2924944"/>
            <a:ext cx="4032448" cy="2376264"/>
          </a:xfrm>
        </p:spPr>
        <p:txBody>
          <a:bodyPr/>
          <a:lstStyle>
            <a:lvl1pPr marL="174625" indent="-174625">
              <a:lnSpc>
                <a:spcPts val="1350"/>
              </a:lnSpc>
              <a:spcBef>
                <a:spcPts val="500"/>
              </a:spcBef>
              <a:buClr>
                <a:schemeClr val="tx1"/>
              </a:buClr>
              <a:buSzPct val="120000"/>
              <a:buFont typeface="Wingdings" pitchFamily="2" charset="2"/>
              <a:buChar char="ü"/>
              <a:defRPr sz="1200" baseline="0"/>
            </a:lvl1pPr>
            <a:lvl2pPr marL="361950" indent="-180975">
              <a:lnSpc>
                <a:spcPts val="1350"/>
              </a:lnSpc>
              <a:spcBef>
                <a:spcPts val="500"/>
              </a:spcBef>
              <a:buClr>
                <a:schemeClr val="tx1"/>
              </a:buClr>
              <a:buSzPct val="120000"/>
              <a:buFont typeface="Arial" pitchFamily="34" charset="0"/>
              <a:buChar char="•"/>
              <a:defRPr sz="1200"/>
            </a:lvl2pPr>
            <a:lvl3pPr marL="542925" indent="-180975">
              <a:lnSpc>
                <a:spcPts val="1350"/>
              </a:lnSpc>
              <a:spcBef>
                <a:spcPts val="500"/>
              </a:spcBef>
              <a:buClr>
                <a:schemeClr val="tx1"/>
              </a:buClr>
              <a:buSzPct val="150000"/>
              <a:buFont typeface="Arial" pitchFamily="34" charset="0"/>
              <a:buChar char="◦"/>
              <a:defRPr sz="1200" baseline="0"/>
            </a:lvl3pPr>
            <a:lvl4pPr marL="714375" indent="-171450">
              <a:lnSpc>
                <a:spcPts val="1350"/>
              </a:lnSpc>
              <a:spcBef>
                <a:spcPts val="500"/>
              </a:spcBef>
              <a:buSzPct val="100000"/>
              <a:buFont typeface="Arial" pitchFamily="34" charset="0"/>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 Subhead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2022215"/>
            <a:ext cx="8627997" cy="43137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159732" y="1362075"/>
            <a:ext cx="6717568"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pic>
        <p:nvPicPr>
          <p:cNvPr id="13" name="Picture 12" descr="case_study.wmf"/>
          <p:cNvPicPr>
            <a:picLocks noChangeAspect="1"/>
          </p:cNvPicPr>
          <p:nvPr userDrawn="1"/>
        </p:nvPicPr>
        <p:blipFill>
          <a:blip r:embed="rId2" cstate="print"/>
          <a:stretch>
            <a:fillRect/>
          </a:stretch>
        </p:blipFill>
        <p:spPr>
          <a:xfrm>
            <a:off x="464339" y="1376772"/>
            <a:ext cx="1410568" cy="154844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er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ndor Landscape 40/60">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ft/Right Blank &amp; Lin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cxnSp>
        <p:nvCxnSpPr>
          <p:cNvPr id="34" name="Straight Connector 33"/>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 (Georgia, 24pt)</a:t>
            </a:r>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10" name="Rectangle 9"/>
          <p:cNvSpPr/>
          <p:nvPr/>
        </p:nvSpPr>
        <p:spPr>
          <a:xfrm>
            <a:off x="6408204" y="6525344"/>
            <a:ext cx="273579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51063" indent="0" algn="l"/>
            <a:fld id="{FF20F8B6-5AB9-41C4-A82C-4155E8A92B2C}" type="slidenum">
              <a:rPr lang="en-CA" sz="1000" smtClean="0"/>
              <a:pPr marL="2151063" indent="0" algn="l"/>
              <a:t>‹#›</a:t>
            </a:fld>
            <a:endParaRPr lang="en-CA" sz="1000" dirty="0"/>
          </a:p>
        </p:txBody>
      </p:sp>
      <p:sp>
        <p:nvSpPr>
          <p:cNvPr id="9" name="Rectangle 8"/>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indent="0" algn="r"/>
            <a:r>
              <a:rPr lang="en-CA" sz="1000" dirty="0" smtClean="0"/>
              <a:t>Info-Tech Research Group</a:t>
            </a:r>
            <a:endParaRPr lang="en-CA" sz="1000" dirty="0"/>
          </a:p>
        </p:txBody>
      </p:sp>
      <p:sp>
        <p:nvSpPr>
          <p:cNvPr id="2" name="Rectangle 1"/>
          <p:cNvSpPr/>
          <p:nvPr userDrawn="1"/>
        </p:nvSpPr>
        <p:spPr>
          <a:xfrm>
            <a:off x="257174" y="6570391"/>
            <a:ext cx="2472152" cy="246221"/>
          </a:xfrm>
          <a:prstGeom prst="rect">
            <a:avLst/>
          </a:prstGeom>
        </p:spPr>
        <p:txBody>
          <a:bodyPr wrap="none">
            <a:spAutoFit/>
          </a:bodyPr>
          <a:lstStyle/>
          <a:p>
            <a:pPr lvl="0" algn="l"/>
            <a:r>
              <a:rPr lang="en-CA" sz="1000" dirty="0" smtClean="0">
                <a:solidFill>
                  <a:schemeClr val="bg1"/>
                </a:solidFill>
              </a:rPr>
              <a:t>Vendor Landscape: Converged Systems</a:t>
            </a:r>
            <a:endParaRPr lang="en-US" sz="1000" dirty="0" smtClean="0">
              <a:solidFill>
                <a:schemeClr val="bg1"/>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8" r:id="rId3"/>
    <p:sldLayoutId id="2147483695" r:id="rId4"/>
    <p:sldLayoutId id="2147483699" r:id="rId5"/>
    <p:sldLayoutId id="2147483698" r:id="rId6"/>
    <p:sldLayoutId id="2147483680" r:id="rId7"/>
    <p:sldLayoutId id="2147483697" r:id="rId8"/>
    <p:sldLayoutId id="2147483682" r:id="rId9"/>
    <p:sldLayoutId id="2147483696" r:id="rId10"/>
    <p:sldLayoutId id="2147483677" r:id="rId11"/>
    <p:sldLayoutId id="2147483667" r:id="rId12"/>
    <p:sldLayoutId id="2147483684" r:id="rId13"/>
    <p:sldLayoutId id="2147483700" r:id="rId14"/>
    <p:sldLayoutId id="2147483683" r:id="rId15"/>
    <p:sldLayoutId id="2147483694" r:id="rId16"/>
    <p:sldLayoutId id="2147483701" r:id="rId17"/>
    <p:sldLayoutId id="2147483702" r:id="rId18"/>
    <p:sldLayoutId id="2147483704" r:id="rId19"/>
    <p:sldLayoutId id="2147483705" r:id="rId20"/>
    <p:sldLayoutId id="2147483706" r:id="rId21"/>
    <p:sldLayoutId id="2147483707" r:id="rId22"/>
    <p:sldLayoutId id="2147483708" r:id="rId23"/>
    <p:sldLayoutId id="2147483709" r:id="rId24"/>
    <p:sldLayoutId id="2147483710" r:id="rId25"/>
    <p:sldLayoutId id="2147483711" r:id="rId26"/>
    <p:sldLayoutId id="2147483712" r:id="rId27"/>
    <p:sldLayoutId id="2147483713" r:id="rId28"/>
  </p:sldLayoutIdLst>
  <p:timing>
    <p:tnLst>
      <p:par>
        <p:cTn id="1" dur="indefinite" restart="never" nodeType="tmRoot"/>
      </p:par>
    </p:tnLst>
  </p:timing>
  <p:hf hdr="0" ftr="0" dt="0"/>
  <p:txStyles>
    <p:titleStyle>
      <a:lvl1pPr algn="l" rtl="0" eaLnBrk="0" fontAlgn="base" hangingPunct="0">
        <a:spcBef>
          <a:spcPct val="0"/>
        </a:spcBef>
        <a:spcAft>
          <a:spcPct val="0"/>
        </a:spcAft>
        <a:defRPr sz="2400" kern="1200" baseline="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180975" indent="-180975" algn="l" rtl="0" eaLnBrk="0" fontAlgn="base" hangingPunct="0">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0" fontAlgn="base" hangingPunct="0">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0" fontAlgn="base" hangingPunct="0">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0" fontAlgn="base" hangingPunct="0">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nfotech.com/research/ss/it-vendor-landscape-converged-systems?utm_source=SS_Sample&amp;utm_medium=Collateral&amp;utm_campaign=Collatera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hyperlink" Target="http://www.infotech.com/research/ss/it-vendor-landscape-converged-systems?utm_source=SS_Sample&amp;utm_medium=Collateral&amp;utm_campaign=Collateral"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4.gif"/></Relationships>
</file>

<file path=ppt/slides/_rels/slide11.xml.rels><?xml version="1.0" encoding="UTF-8" standalone="yes"?>
<Relationships xmlns="http://schemas.openxmlformats.org/package/2006/relationships"><Relationship Id="rId3" Type="http://schemas.openxmlformats.org/officeDocument/2006/relationships/hyperlink" Target="http://www.infotech.com/research/ss/it-vendor-landscape-converged-systems?utm_source=SS_Sample&amp;utm_medium=Collateral&amp;utm_campaign=Collateral"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4.gif"/></Relationships>
</file>

<file path=ppt/slides/_rels/slide12.xml.rels><?xml version="1.0" encoding="UTF-8" standalone="yes"?>
<Relationships xmlns="http://schemas.openxmlformats.org/package/2006/relationships"><Relationship Id="rId3" Type="http://schemas.openxmlformats.org/officeDocument/2006/relationships/hyperlink" Target="http://www.infotech.com/" TargetMode="External"/><Relationship Id="rId7"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4.gif"/><Relationship Id="rId5" Type="http://schemas.openxmlformats.org/officeDocument/2006/relationships/image" Target="../media/image11.png"/><Relationship Id="rId4" Type="http://schemas.openxmlformats.org/officeDocument/2006/relationships/hyperlink" Target="http://www.infotech.com/research/ss/it-vendor-landscape-converged-systems?utm_source=SS_Sample&amp;utm_medium=Collateral&amp;utm_campaign=Collateral"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infotech.com/research/ss/it-vendor-landscape-converged-systems?utm_source=SS_Sample&amp;utm_medium=Collateral&amp;utm_campaign=Collateral"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gif"/></Relationships>
</file>

<file path=ppt/slides/_rels/slide3.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5.emf"/><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oleObject" Target="../embeddings/oleObject1.bin"/><Relationship Id="rId2" Type="http://schemas.openxmlformats.org/officeDocument/2006/relationships/tags" Target="../tags/tag2.xml"/><Relationship Id="rId16" Type="http://schemas.openxmlformats.org/officeDocument/2006/relationships/image" Target="../media/image4.gif"/><Relationship Id="rId1" Type="http://schemas.openxmlformats.org/officeDocument/2006/relationships/vmlDrawing" Target="../drawings/vmlDrawing1.vml"/><Relationship Id="rId6" Type="http://schemas.openxmlformats.org/officeDocument/2006/relationships/tags" Target="../tags/tag6.xml"/><Relationship Id="rId11" Type="http://schemas.openxmlformats.org/officeDocument/2006/relationships/notesSlide" Target="../notesSlides/notesSlide3.xml"/><Relationship Id="rId5" Type="http://schemas.openxmlformats.org/officeDocument/2006/relationships/tags" Target="../tags/tag5.xml"/><Relationship Id="rId15" Type="http://schemas.openxmlformats.org/officeDocument/2006/relationships/hyperlink" Target="http://www.infotech.com/research/ss/it-vendor-landscape-converged-systems?utm_source=SS_Sample&amp;utm_medium=Collateral&amp;utm_campaign=Collateral" TargetMode="External"/><Relationship Id="rId10" Type="http://schemas.openxmlformats.org/officeDocument/2006/relationships/slideLayout" Target="../slideLayouts/slideLayout3.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slideLayout" Target="../slideLayouts/slideLayout3.xml"/><Relationship Id="rId7" Type="http://schemas.openxmlformats.org/officeDocument/2006/relationships/hyperlink" Target="http://www.infotech.com/research/ss/it-vendor-landscape-converged-systems?utm_source=SS_Sample&amp;utm_medium=Collateral&amp;utm_campaign=Collateral" TargetMode="External"/><Relationship Id="rId2" Type="http://schemas.openxmlformats.org/officeDocument/2006/relationships/tags" Target="../tags/tag10.xml"/><Relationship Id="rId1" Type="http://schemas.openxmlformats.org/officeDocument/2006/relationships/vmlDrawing" Target="../drawings/vmlDrawing2.vml"/><Relationship Id="rId6" Type="http://schemas.openxmlformats.org/officeDocument/2006/relationships/image" Target="../media/image5.emf"/><Relationship Id="rId5" Type="http://schemas.openxmlformats.org/officeDocument/2006/relationships/oleObject" Target="../embeddings/oleObject2.bin"/><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tags" Target="../tags/tag17.xml"/><Relationship Id="rId13" Type="http://schemas.openxmlformats.org/officeDocument/2006/relationships/tags" Target="../tags/tag22.xml"/><Relationship Id="rId18" Type="http://schemas.openxmlformats.org/officeDocument/2006/relationships/tags" Target="../tags/tag27.xml"/><Relationship Id="rId26" Type="http://schemas.openxmlformats.org/officeDocument/2006/relationships/image" Target="../media/image5.emf"/><Relationship Id="rId3" Type="http://schemas.openxmlformats.org/officeDocument/2006/relationships/tags" Target="../tags/tag12.xml"/><Relationship Id="rId21" Type="http://schemas.openxmlformats.org/officeDocument/2006/relationships/tags" Target="../tags/tag30.xml"/><Relationship Id="rId7" Type="http://schemas.openxmlformats.org/officeDocument/2006/relationships/tags" Target="../tags/tag16.xml"/><Relationship Id="rId12" Type="http://schemas.openxmlformats.org/officeDocument/2006/relationships/tags" Target="../tags/tag21.xml"/><Relationship Id="rId17" Type="http://schemas.openxmlformats.org/officeDocument/2006/relationships/tags" Target="../tags/tag26.xml"/><Relationship Id="rId25" Type="http://schemas.openxmlformats.org/officeDocument/2006/relationships/oleObject" Target="../embeddings/oleObject3.bin"/><Relationship Id="rId2" Type="http://schemas.openxmlformats.org/officeDocument/2006/relationships/tags" Target="../tags/tag11.xml"/><Relationship Id="rId16" Type="http://schemas.openxmlformats.org/officeDocument/2006/relationships/tags" Target="../tags/tag25.xml"/><Relationship Id="rId20" Type="http://schemas.openxmlformats.org/officeDocument/2006/relationships/tags" Target="../tags/tag29.xml"/><Relationship Id="rId29" Type="http://schemas.openxmlformats.org/officeDocument/2006/relationships/chart" Target="../charts/chart3.xml"/><Relationship Id="rId1" Type="http://schemas.openxmlformats.org/officeDocument/2006/relationships/vmlDrawing" Target="../drawings/vmlDrawing3.vml"/><Relationship Id="rId6" Type="http://schemas.openxmlformats.org/officeDocument/2006/relationships/tags" Target="../tags/tag15.xml"/><Relationship Id="rId11" Type="http://schemas.openxmlformats.org/officeDocument/2006/relationships/tags" Target="../tags/tag20.xml"/><Relationship Id="rId24" Type="http://schemas.openxmlformats.org/officeDocument/2006/relationships/notesSlide" Target="../notesSlides/notesSlide5.xml"/><Relationship Id="rId5" Type="http://schemas.openxmlformats.org/officeDocument/2006/relationships/tags" Target="../tags/tag14.xml"/><Relationship Id="rId15" Type="http://schemas.openxmlformats.org/officeDocument/2006/relationships/tags" Target="../tags/tag24.xml"/><Relationship Id="rId23" Type="http://schemas.openxmlformats.org/officeDocument/2006/relationships/slideLayout" Target="../slideLayouts/slideLayout10.xml"/><Relationship Id="rId28" Type="http://schemas.openxmlformats.org/officeDocument/2006/relationships/chart" Target="../charts/chart2.xml"/><Relationship Id="rId10" Type="http://schemas.openxmlformats.org/officeDocument/2006/relationships/tags" Target="../tags/tag19.xml"/><Relationship Id="rId19" Type="http://schemas.openxmlformats.org/officeDocument/2006/relationships/tags" Target="../tags/tag28.xml"/><Relationship Id="rId31" Type="http://schemas.openxmlformats.org/officeDocument/2006/relationships/image" Target="../media/image4.gif"/><Relationship Id="rId4" Type="http://schemas.openxmlformats.org/officeDocument/2006/relationships/tags" Target="../tags/tag13.xml"/><Relationship Id="rId9" Type="http://schemas.openxmlformats.org/officeDocument/2006/relationships/tags" Target="../tags/tag18.xml"/><Relationship Id="rId14" Type="http://schemas.openxmlformats.org/officeDocument/2006/relationships/tags" Target="../tags/tag23.xml"/><Relationship Id="rId22" Type="http://schemas.openxmlformats.org/officeDocument/2006/relationships/tags" Target="../tags/tag31.xml"/><Relationship Id="rId27" Type="http://schemas.openxmlformats.org/officeDocument/2006/relationships/chart" Target="../charts/chart1.xml"/><Relationship Id="rId30" Type="http://schemas.openxmlformats.org/officeDocument/2006/relationships/hyperlink" Target="http://www.infotech.com/research/ss/it-vendor-landscape-converged-systems?utm_source=SS_Sample&amp;utm_medium=Collateral&amp;utm_campaign=Collateral" TargetMode="External"/></Relationships>
</file>

<file path=ppt/slides/_rels/slide6.xml.rels><?xml version="1.0" encoding="UTF-8" standalone="yes"?>
<Relationships xmlns="http://schemas.openxmlformats.org/package/2006/relationships"><Relationship Id="rId8" Type="http://schemas.openxmlformats.org/officeDocument/2006/relationships/tags" Target="../tags/tag39.xml"/><Relationship Id="rId13" Type="http://schemas.openxmlformats.org/officeDocument/2006/relationships/tags" Target="../tags/tag44.xml"/><Relationship Id="rId18" Type="http://schemas.openxmlformats.org/officeDocument/2006/relationships/image" Target="../media/image6.png"/><Relationship Id="rId3" Type="http://schemas.openxmlformats.org/officeDocument/2006/relationships/tags" Target="../tags/tag34.xml"/><Relationship Id="rId7" Type="http://schemas.openxmlformats.org/officeDocument/2006/relationships/tags" Target="../tags/tag38.xml"/><Relationship Id="rId12" Type="http://schemas.openxmlformats.org/officeDocument/2006/relationships/tags" Target="../tags/tag43.xml"/><Relationship Id="rId17" Type="http://schemas.openxmlformats.org/officeDocument/2006/relationships/notesSlide" Target="../notesSlides/notesSlide6.xml"/><Relationship Id="rId2" Type="http://schemas.openxmlformats.org/officeDocument/2006/relationships/tags" Target="../tags/tag33.xml"/><Relationship Id="rId16" Type="http://schemas.openxmlformats.org/officeDocument/2006/relationships/slideLayout" Target="../slideLayouts/slideLayout10.xml"/><Relationship Id="rId20" Type="http://schemas.openxmlformats.org/officeDocument/2006/relationships/image" Target="../media/image4.gif"/><Relationship Id="rId1" Type="http://schemas.openxmlformats.org/officeDocument/2006/relationships/tags" Target="../tags/tag32.xml"/><Relationship Id="rId6" Type="http://schemas.openxmlformats.org/officeDocument/2006/relationships/tags" Target="../tags/tag37.xml"/><Relationship Id="rId11" Type="http://schemas.openxmlformats.org/officeDocument/2006/relationships/tags" Target="../tags/tag42.xml"/><Relationship Id="rId5" Type="http://schemas.openxmlformats.org/officeDocument/2006/relationships/tags" Target="../tags/tag36.xml"/><Relationship Id="rId15" Type="http://schemas.openxmlformats.org/officeDocument/2006/relationships/tags" Target="../tags/tag46.xml"/><Relationship Id="rId10" Type="http://schemas.openxmlformats.org/officeDocument/2006/relationships/tags" Target="../tags/tag41.xml"/><Relationship Id="rId19" Type="http://schemas.openxmlformats.org/officeDocument/2006/relationships/hyperlink" Target="http://www.infotech.com/research/ss/it-vendor-landscape-converged-systems?utm_source=SS_Sample&amp;utm_medium=Collateral&amp;utm_campaign=Collateral" TargetMode="External"/><Relationship Id="rId4" Type="http://schemas.openxmlformats.org/officeDocument/2006/relationships/tags" Target="../tags/tag35.xml"/><Relationship Id="rId9" Type="http://schemas.openxmlformats.org/officeDocument/2006/relationships/tags" Target="../tags/tag40.xml"/><Relationship Id="rId14" Type="http://schemas.openxmlformats.org/officeDocument/2006/relationships/tags" Target="../tags/tag45.xml"/></Relationships>
</file>

<file path=ppt/slides/_rels/slide7.xml.rels><?xml version="1.0" encoding="UTF-8" standalone="yes"?>
<Relationships xmlns="http://schemas.openxmlformats.org/package/2006/relationships"><Relationship Id="rId8" Type="http://schemas.openxmlformats.org/officeDocument/2006/relationships/tags" Target="../tags/tag54.xml"/><Relationship Id="rId13" Type="http://schemas.openxmlformats.org/officeDocument/2006/relationships/tags" Target="../tags/tag59.xml"/><Relationship Id="rId18" Type="http://schemas.openxmlformats.org/officeDocument/2006/relationships/tags" Target="../tags/tag64.xml"/><Relationship Id="rId26" Type="http://schemas.openxmlformats.org/officeDocument/2006/relationships/notesSlide" Target="../notesSlides/notesSlide7.xml"/><Relationship Id="rId3" Type="http://schemas.openxmlformats.org/officeDocument/2006/relationships/tags" Target="../tags/tag49.xml"/><Relationship Id="rId21" Type="http://schemas.openxmlformats.org/officeDocument/2006/relationships/tags" Target="../tags/tag67.xml"/><Relationship Id="rId7" Type="http://schemas.openxmlformats.org/officeDocument/2006/relationships/tags" Target="../tags/tag53.xml"/><Relationship Id="rId12" Type="http://schemas.openxmlformats.org/officeDocument/2006/relationships/tags" Target="../tags/tag58.xml"/><Relationship Id="rId17" Type="http://schemas.openxmlformats.org/officeDocument/2006/relationships/tags" Target="../tags/tag63.xml"/><Relationship Id="rId25" Type="http://schemas.openxmlformats.org/officeDocument/2006/relationships/slideLayout" Target="../slideLayouts/slideLayout4.xml"/><Relationship Id="rId2" Type="http://schemas.openxmlformats.org/officeDocument/2006/relationships/tags" Target="../tags/tag48.xml"/><Relationship Id="rId16" Type="http://schemas.openxmlformats.org/officeDocument/2006/relationships/tags" Target="../tags/tag62.xml"/><Relationship Id="rId20" Type="http://schemas.openxmlformats.org/officeDocument/2006/relationships/tags" Target="../tags/tag66.xml"/><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tags" Target="../tags/tag57.xml"/><Relationship Id="rId24" Type="http://schemas.openxmlformats.org/officeDocument/2006/relationships/tags" Target="../tags/tag70.xml"/><Relationship Id="rId5" Type="http://schemas.openxmlformats.org/officeDocument/2006/relationships/tags" Target="../tags/tag51.xml"/><Relationship Id="rId15" Type="http://schemas.openxmlformats.org/officeDocument/2006/relationships/tags" Target="../tags/tag61.xml"/><Relationship Id="rId23" Type="http://schemas.openxmlformats.org/officeDocument/2006/relationships/tags" Target="../tags/tag69.xml"/><Relationship Id="rId28" Type="http://schemas.openxmlformats.org/officeDocument/2006/relationships/image" Target="../media/image4.gif"/><Relationship Id="rId10" Type="http://schemas.openxmlformats.org/officeDocument/2006/relationships/tags" Target="../tags/tag56.xml"/><Relationship Id="rId19" Type="http://schemas.openxmlformats.org/officeDocument/2006/relationships/tags" Target="../tags/tag65.xml"/><Relationship Id="rId4" Type="http://schemas.openxmlformats.org/officeDocument/2006/relationships/tags" Target="../tags/tag50.xml"/><Relationship Id="rId9" Type="http://schemas.openxmlformats.org/officeDocument/2006/relationships/tags" Target="../tags/tag55.xml"/><Relationship Id="rId14" Type="http://schemas.openxmlformats.org/officeDocument/2006/relationships/tags" Target="../tags/tag60.xml"/><Relationship Id="rId22" Type="http://schemas.openxmlformats.org/officeDocument/2006/relationships/tags" Target="../tags/tag68.xml"/><Relationship Id="rId27" Type="http://schemas.openxmlformats.org/officeDocument/2006/relationships/hyperlink" Target="http://www.infotech.com/research/ss/it-vendor-landscape-converged-systems?utm_source=SS_Sample&amp;utm_medium=Collateral&amp;utm_campaign=Collateral" TargetMode="External"/></Relationships>
</file>

<file path=ppt/slides/_rels/slide8.xml.rels><?xml version="1.0" encoding="UTF-8" standalone="yes"?>
<Relationships xmlns="http://schemas.openxmlformats.org/package/2006/relationships"><Relationship Id="rId8" Type="http://schemas.openxmlformats.org/officeDocument/2006/relationships/tags" Target="../tags/tag77.xml"/><Relationship Id="rId13" Type="http://schemas.openxmlformats.org/officeDocument/2006/relationships/hyperlink" Target="http://www.infotech.com/research/it-converged-systems-vendor-shortlist-tool" TargetMode="External"/><Relationship Id="rId3" Type="http://schemas.openxmlformats.org/officeDocument/2006/relationships/tags" Target="../tags/tag72.xml"/><Relationship Id="rId7" Type="http://schemas.openxmlformats.org/officeDocument/2006/relationships/tags" Target="../tags/tag76.xml"/><Relationship Id="rId12" Type="http://schemas.openxmlformats.org/officeDocument/2006/relationships/image" Target="../media/image7.emf"/><Relationship Id="rId17" Type="http://schemas.openxmlformats.org/officeDocument/2006/relationships/image" Target="../media/image4.gif"/><Relationship Id="rId2" Type="http://schemas.openxmlformats.org/officeDocument/2006/relationships/tags" Target="../tags/tag71.xml"/><Relationship Id="rId16" Type="http://schemas.openxmlformats.org/officeDocument/2006/relationships/hyperlink" Target="http://www.infotech.com/research/ss/it-vendor-landscape-converged-systems?utm_source=SS_Sample&amp;utm_medium=Collateral&amp;utm_campaign=Collateral" TargetMode="External"/><Relationship Id="rId1" Type="http://schemas.openxmlformats.org/officeDocument/2006/relationships/vmlDrawing" Target="../drawings/vmlDrawing4.vml"/><Relationship Id="rId6" Type="http://schemas.openxmlformats.org/officeDocument/2006/relationships/tags" Target="../tags/tag75.xml"/><Relationship Id="rId11" Type="http://schemas.openxmlformats.org/officeDocument/2006/relationships/oleObject" Target="../embeddings/oleObject4.bin"/><Relationship Id="rId5" Type="http://schemas.openxmlformats.org/officeDocument/2006/relationships/tags" Target="../tags/tag74.xml"/><Relationship Id="rId15" Type="http://schemas.openxmlformats.org/officeDocument/2006/relationships/image" Target="../media/image9.JPG"/><Relationship Id="rId10" Type="http://schemas.openxmlformats.org/officeDocument/2006/relationships/notesSlide" Target="../notesSlides/notesSlide8.xml"/><Relationship Id="rId4" Type="http://schemas.openxmlformats.org/officeDocument/2006/relationships/tags" Target="../tags/tag73.xml"/><Relationship Id="rId9" Type="http://schemas.openxmlformats.org/officeDocument/2006/relationships/slideLayout" Target="../slideLayouts/slideLayout4.xml"/><Relationship Id="rId14" Type="http://schemas.openxmlformats.org/officeDocument/2006/relationships/image" Target="../media/image8.wmf"/></Relationships>
</file>

<file path=ppt/slides/_rels/slide9.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tags" Target="../tags/tag79.xml"/><Relationship Id="rId7" Type="http://schemas.openxmlformats.org/officeDocument/2006/relationships/oleObject" Target="../embeddings/oleObject5.bin"/><Relationship Id="rId2" Type="http://schemas.openxmlformats.org/officeDocument/2006/relationships/tags" Target="../tags/tag78.xml"/><Relationship Id="rId1" Type="http://schemas.openxmlformats.org/officeDocument/2006/relationships/vmlDrawing" Target="../drawings/vmlDrawing5.vml"/><Relationship Id="rId6" Type="http://schemas.openxmlformats.org/officeDocument/2006/relationships/notesSlide" Target="../notesSlides/notesSlide9.xml"/><Relationship Id="rId5" Type="http://schemas.openxmlformats.org/officeDocument/2006/relationships/slideLayout" Target="../slideLayouts/slideLayout7.xml"/><Relationship Id="rId10" Type="http://schemas.openxmlformats.org/officeDocument/2006/relationships/image" Target="../media/image4.gif"/><Relationship Id="rId4" Type="http://schemas.openxmlformats.org/officeDocument/2006/relationships/tags" Target="../tags/tag80.xml"/><Relationship Id="rId9" Type="http://schemas.openxmlformats.org/officeDocument/2006/relationships/hyperlink" Target="http://www.infotech.com/research/ss/it-vendor-landscape-converged-systems?utm_source=SS_Sample&amp;utm_medium=Collateral&amp;utm_campaign=Collatera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5"/>
          </p:nvPr>
        </p:nvSpPr>
        <p:spPr/>
        <p:txBody>
          <a:bodyPr/>
          <a:lstStyle/>
          <a:p>
            <a:pPr lvl="0"/>
            <a:r>
              <a:rPr lang="en-CA" dirty="0" smtClean="0"/>
              <a:t>Vendor Landscape: Converged Systems</a:t>
            </a:r>
            <a:endParaRPr lang="en-US" dirty="0" smtClean="0"/>
          </a:p>
        </p:txBody>
      </p:sp>
      <p:sp>
        <p:nvSpPr>
          <p:cNvPr id="8" name="Text Placeholder 7"/>
          <p:cNvSpPr>
            <a:spLocks noGrp="1"/>
          </p:cNvSpPr>
          <p:nvPr>
            <p:ph type="body" sz="quarter" idx="16"/>
          </p:nvPr>
        </p:nvSpPr>
        <p:spPr/>
        <p:txBody>
          <a:bodyPr/>
          <a:lstStyle/>
          <a:p>
            <a:r>
              <a:rPr lang="en-CA" dirty="0" smtClean="0"/>
              <a:t>Come together... Right now... Over a pool of compute, storage, and networking resources.</a:t>
            </a:r>
            <a:endParaRPr lang="en-CA" dirty="0"/>
          </a:p>
        </p:txBody>
      </p:sp>
      <p:grpSp>
        <p:nvGrpSpPr>
          <p:cNvPr id="4" name="Group 3"/>
          <p:cNvGrpSpPr/>
          <p:nvPr/>
        </p:nvGrpSpPr>
        <p:grpSpPr>
          <a:xfrm>
            <a:off x="0" y="5402461"/>
            <a:ext cx="9144000" cy="1455539"/>
            <a:chOff x="0" y="5402461"/>
            <a:chExt cx="9144000" cy="1455539"/>
          </a:xfrm>
        </p:grpSpPr>
        <p:pic>
          <p:nvPicPr>
            <p:cNvPr id="5" name="Picture 4" descr="sample-titlebar-itrgNEW.gif">
              <a:hlinkClick r:id="rId3"/>
            </p:cNvPr>
            <p:cNvPicPr>
              <a:picLocks noChangeAspect="1"/>
            </p:cNvPicPr>
            <p:nvPr/>
          </p:nvPicPr>
          <p:blipFill>
            <a:blip r:embed="rId4" cstate="print"/>
            <a:srcRect b="40634"/>
            <a:stretch>
              <a:fillRect/>
            </a:stretch>
          </p:blipFill>
          <p:spPr>
            <a:xfrm>
              <a:off x="0" y="5402461"/>
              <a:ext cx="9144000" cy="864096"/>
            </a:xfrm>
            <a:prstGeom prst="rect">
              <a:avLst/>
            </a:prstGeom>
          </p:spPr>
        </p:pic>
        <p:pic>
          <p:nvPicPr>
            <p:cNvPr id="6" name="Picture 5" descr="sample-titlebar-itrgNEW.gif"/>
            <p:cNvPicPr>
              <a:picLocks noChangeAspect="1"/>
            </p:cNvPicPr>
            <p:nvPr/>
          </p:nvPicPr>
          <p:blipFill>
            <a:blip r:embed="rId4" cstate="print"/>
            <a:srcRect l="79925" t="59366"/>
            <a:stretch>
              <a:fillRect/>
            </a:stretch>
          </p:blipFill>
          <p:spPr>
            <a:xfrm>
              <a:off x="7308304" y="6266557"/>
              <a:ext cx="1835696" cy="591443"/>
            </a:xfrm>
            <a:prstGeom prst="rect">
              <a:avLst/>
            </a:prstGeom>
          </p:spPr>
        </p:pic>
        <p:sp>
          <p:nvSpPr>
            <p:cNvPr id="9" name="Rectangle 8"/>
            <p:cNvSpPr/>
            <p:nvPr/>
          </p:nvSpPr>
          <p:spPr>
            <a:xfrm>
              <a:off x="0" y="6266557"/>
              <a:ext cx="7308304" cy="591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algn="r"/>
              <a:r>
                <a:rPr lang="en-CA" sz="800" dirty="0" smtClean="0">
                  <a:solidFill>
                    <a:schemeClr val="bg1">
                      <a:lumMod val="65000"/>
                    </a:schemeClr>
                  </a:solidFill>
                </a:rPr>
                <a:t>Info-Tech's products and services combine actionable insight and relevant advice with ready-to-use tools</a:t>
              </a:r>
              <a:br>
                <a:rPr lang="en-CA" sz="800" dirty="0" smtClean="0">
                  <a:solidFill>
                    <a:schemeClr val="bg1">
                      <a:lumMod val="65000"/>
                    </a:schemeClr>
                  </a:solidFill>
                </a:rPr>
              </a:br>
              <a:r>
                <a:rPr lang="en-CA" sz="800" dirty="0" smtClean="0">
                  <a:solidFill>
                    <a:schemeClr val="bg1">
                      <a:lumMod val="65000"/>
                    </a:schemeClr>
                  </a:solidFill>
                </a:rPr>
                <a:t>and templates that cover the full spectrum of IT concerns.© 1997 </a:t>
              </a:r>
              <a:r>
                <a:rPr lang="en-CA" sz="800" smtClean="0">
                  <a:solidFill>
                    <a:schemeClr val="bg1">
                      <a:lumMod val="65000"/>
                    </a:schemeClr>
                  </a:solidFill>
                </a:rPr>
                <a:t>- 2013 </a:t>
              </a:r>
              <a:r>
                <a:rPr lang="en-CA" sz="800" dirty="0" smtClean="0">
                  <a:solidFill>
                    <a:schemeClr val="bg1">
                      <a:lumMod val="65000"/>
                    </a:schemeClr>
                  </a:solidFill>
                </a:rPr>
                <a:t>Info-Tech Research Group</a:t>
              </a:r>
              <a:endParaRPr lang="en-CA" sz="800" dirty="0">
                <a:solidFill>
                  <a:schemeClr val="bg1">
                    <a:lumMod val="65000"/>
                  </a:schemeClr>
                </a:solidFill>
              </a:endParaRPr>
            </a:p>
          </p:txBody>
        </p:sp>
      </p:grpSp>
    </p:spTree>
    <p:extLst>
      <p:ext uri="{BB962C8B-B14F-4D97-AF65-F5344CB8AC3E}">
        <p14:creationId xmlns:p14="http://schemas.microsoft.com/office/powerpoint/2010/main" val="10054688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Vendor Landscape Methodology:</a:t>
            </a:r>
            <a:br>
              <a:rPr lang="en-CA" dirty="0" smtClean="0"/>
            </a:br>
            <a:r>
              <a:rPr lang="en-CA" dirty="0" smtClean="0"/>
              <a:t>Overview</a:t>
            </a:r>
            <a:endParaRPr lang="en-CA" dirty="0"/>
          </a:p>
        </p:txBody>
      </p:sp>
      <p:sp>
        <p:nvSpPr>
          <p:cNvPr id="3" name="Text Placeholder 2"/>
          <p:cNvSpPr>
            <a:spLocks noGrp="1"/>
          </p:cNvSpPr>
          <p:nvPr>
            <p:ph type="body" sz="quarter" idx="16"/>
          </p:nvPr>
        </p:nvSpPr>
        <p:spPr>
          <a:xfrm>
            <a:off x="249302" y="1279525"/>
            <a:ext cx="8627997" cy="5166995"/>
          </a:xfrm>
        </p:spPr>
        <p:txBody>
          <a:bodyPr/>
          <a:lstStyle/>
          <a:p>
            <a:pPr marL="0" indent="0">
              <a:lnSpc>
                <a:spcPct val="100000"/>
              </a:lnSpc>
              <a:spcBef>
                <a:spcPts val="0"/>
              </a:spcBef>
              <a:spcAft>
                <a:spcPts val="600"/>
              </a:spcAft>
              <a:buNone/>
            </a:pPr>
            <a:r>
              <a:rPr lang="en-CA" sz="1050" dirty="0" smtClean="0"/>
              <a:t>Info-Tech’s Vendor Landscapes are research materials that review a particular IT market space, evaluating the strengths and abilities of both the products available in that space, as well as the vendors of those products. These materials are created by a team of dedicated analysts operating under the direction of a senior subject matter expert over a period of six weeks.</a:t>
            </a:r>
          </a:p>
          <a:p>
            <a:pPr marL="0" indent="0">
              <a:lnSpc>
                <a:spcPct val="100000"/>
              </a:lnSpc>
              <a:spcBef>
                <a:spcPts val="0"/>
              </a:spcBef>
              <a:spcAft>
                <a:spcPts val="0"/>
              </a:spcAft>
              <a:buNone/>
            </a:pPr>
            <a:r>
              <a:rPr lang="en-CA" sz="1050" dirty="0" smtClean="0"/>
              <a:t>Evaluations weigh selected vendors and their products (collectively “solutions”) on the following eight criteria to determine overall standing:</a:t>
            </a:r>
          </a:p>
          <a:p>
            <a:pPr marL="231775" indent="-122238">
              <a:lnSpc>
                <a:spcPct val="100000"/>
              </a:lnSpc>
              <a:spcBef>
                <a:spcPts val="0"/>
              </a:spcBef>
              <a:spcAft>
                <a:spcPts val="0"/>
              </a:spcAft>
            </a:pPr>
            <a:r>
              <a:rPr lang="en-CA" sz="1050" dirty="0" smtClean="0"/>
              <a:t>Features: The presence of advanced and market-differentiating capabilities.</a:t>
            </a:r>
          </a:p>
          <a:p>
            <a:pPr marL="231775" indent="-122238">
              <a:lnSpc>
                <a:spcPct val="100000"/>
              </a:lnSpc>
              <a:spcBef>
                <a:spcPts val="0"/>
              </a:spcBef>
              <a:spcAft>
                <a:spcPts val="0"/>
              </a:spcAft>
            </a:pPr>
            <a:r>
              <a:rPr lang="en-CA" sz="1050" dirty="0" smtClean="0"/>
              <a:t>Usability: The intuitiveness, power, and integrated nature of administrative consoles and client software components.</a:t>
            </a:r>
          </a:p>
          <a:p>
            <a:pPr marL="231775" indent="-122238">
              <a:lnSpc>
                <a:spcPct val="100000"/>
              </a:lnSpc>
              <a:spcBef>
                <a:spcPts val="0"/>
              </a:spcBef>
              <a:spcAft>
                <a:spcPts val="0"/>
              </a:spcAft>
            </a:pPr>
            <a:r>
              <a:rPr lang="en-CA" sz="1050" dirty="0" smtClean="0"/>
              <a:t>Affordability: The three-year total cost of ownership of the solution.</a:t>
            </a:r>
          </a:p>
          <a:p>
            <a:pPr marL="231775" indent="-122238">
              <a:lnSpc>
                <a:spcPct val="100000"/>
              </a:lnSpc>
              <a:spcBef>
                <a:spcPts val="0"/>
              </a:spcBef>
              <a:spcAft>
                <a:spcPts val="0"/>
              </a:spcAft>
            </a:pPr>
            <a:r>
              <a:rPr lang="en-CA" sz="1050" dirty="0" smtClean="0"/>
              <a:t>Architecture: The degree of integration with the vendor’s other tools, flexibility of deployment, and breadth of platform applicability.</a:t>
            </a:r>
          </a:p>
          <a:p>
            <a:pPr marL="231775" indent="-122238">
              <a:lnSpc>
                <a:spcPct val="100000"/>
              </a:lnSpc>
              <a:spcBef>
                <a:spcPts val="0"/>
              </a:spcBef>
              <a:spcAft>
                <a:spcPts val="0"/>
              </a:spcAft>
            </a:pPr>
            <a:r>
              <a:rPr lang="en-CA" sz="1050" dirty="0" smtClean="0"/>
              <a:t>Viability: The stability of the company as measured by its history in the market, the size of its client base, and its financial performance.</a:t>
            </a:r>
          </a:p>
          <a:p>
            <a:pPr marL="231775" indent="-122238">
              <a:lnSpc>
                <a:spcPct val="100000"/>
              </a:lnSpc>
              <a:spcBef>
                <a:spcPts val="0"/>
              </a:spcBef>
              <a:spcAft>
                <a:spcPts val="0"/>
              </a:spcAft>
            </a:pPr>
            <a:r>
              <a:rPr lang="en-CA" sz="1050" dirty="0" smtClean="0"/>
              <a:t>Strategy: The commitment to both the market-space, as well as to the various sized clients (small, mid-sized, and enterprise clients).</a:t>
            </a:r>
          </a:p>
          <a:p>
            <a:pPr marL="231775" indent="-122238">
              <a:lnSpc>
                <a:spcPct val="100000"/>
              </a:lnSpc>
              <a:spcBef>
                <a:spcPts val="0"/>
              </a:spcBef>
              <a:spcAft>
                <a:spcPts val="0"/>
              </a:spcAft>
            </a:pPr>
            <a:r>
              <a:rPr lang="en-CA" sz="1050" dirty="0" smtClean="0"/>
              <a:t>Reach: The ability of the vendor to support its products on a global scale.</a:t>
            </a:r>
          </a:p>
          <a:p>
            <a:pPr marL="231775" indent="-122238">
              <a:lnSpc>
                <a:spcPct val="100000"/>
              </a:lnSpc>
              <a:spcBef>
                <a:spcPts val="0"/>
              </a:spcBef>
              <a:spcAft>
                <a:spcPts val="600"/>
              </a:spcAft>
            </a:pPr>
            <a:r>
              <a:rPr lang="en-CA" sz="1050" dirty="0" smtClean="0"/>
              <a:t>Channel: The measure of the size of the vendor’s channel partner program, as well as any channel strengthening strategies.</a:t>
            </a:r>
          </a:p>
          <a:p>
            <a:pPr marL="0" indent="0">
              <a:lnSpc>
                <a:spcPct val="100000"/>
              </a:lnSpc>
              <a:spcBef>
                <a:spcPts val="0"/>
              </a:spcBef>
              <a:spcAft>
                <a:spcPts val="0"/>
              </a:spcAft>
              <a:buNone/>
            </a:pPr>
            <a:r>
              <a:rPr lang="en-CA" sz="1050" dirty="0" smtClean="0"/>
              <a:t>Evaluated solutions are plotted on a standard two by two matrix:</a:t>
            </a:r>
          </a:p>
          <a:p>
            <a:pPr marL="231775" indent="-122238">
              <a:lnSpc>
                <a:spcPct val="100000"/>
              </a:lnSpc>
              <a:spcBef>
                <a:spcPts val="0"/>
              </a:spcBef>
              <a:spcAft>
                <a:spcPts val="0"/>
              </a:spcAft>
            </a:pPr>
            <a:r>
              <a:rPr lang="en-CA" sz="1050" dirty="0" smtClean="0"/>
              <a:t>Champions: Both the product and the vendor receive scores that are above the average score for the evaluated group.</a:t>
            </a:r>
          </a:p>
          <a:p>
            <a:pPr marL="231775" indent="-122238">
              <a:lnSpc>
                <a:spcPct val="100000"/>
              </a:lnSpc>
              <a:spcBef>
                <a:spcPts val="0"/>
              </a:spcBef>
              <a:spcAft>
                <a:spcPts val="0"/>
              </a:spcAft>
            </a:pPr>
            <a:r>
              <a:rPr lang="en-CA" sz="1050" dirty="0" smtClean="0"/>
              <a:t>Innovators: The product receives a score that is above the average score for the evaluated group, but the vendor receives a score that is below the average score for the evaluated group.</a:t>
            </a:r>
          </a:p>
          <a:p>
            <a:pPr marL="231775" indent="-122238">
              <a:lnSpc>
                <a:spcPct val="100000"/>
              </a:lnSpc>
              <a:spcBef>
                <a:spcPts val="0"/>
              </a:spcBef>
              <a:spcAft>
                <a:spcPts val="0"/>
              </a:spcAft>
            </a:pPr>
            <a:r>
              <a:rPr lang="en-CA" sz="1050" dirty="0" smtClean="0"/>
              <a:t>Market Pillars: The product receives a score that is below the average score for the evaluated group, but the vendor receives a score that is above the average score for the evaluated group.</a:t>
            </a:r>
          </a:p>
          <a:p>
            <a:pPr marL="231775" indent="-122238">
              <a:lnSpc>
                <a:spcPct val="100000"/>
              </a:lnSpc>
              <a:spcBef>
                <a:spcPts val="0"/>
              </a:spcBef>
              <a:spcAft>
                <a:spcPts val="600"/>
              </a:spcAft>
            </a:pPr>
            <a:r>
              <a:rPr lang="en-CA" sz="1050" dirty="0" smtClean="0"/>
              <a:t>Emerging Players: Both the product and the vendor receive scores that are below the average score for the evaluated group.</a:t>
            </a:r>
          </a:p>
          <a:p>
            <a:pPr marL="0" indent="0">
              <a:lnSpc>
                <a:spcPct val="100000"/>
              </a:lnSpc>
              <a:spcBef>
                <a:spcPts val="0"/>
              </a:spcBef>
              <a:buNone/>
            </a:pPr>
            <a:r>
              <a:rPr lang="en-CA" sz="1050" dirty="0" smtClean="0"/>
              <a:t>Info-Tech’s Vendor Landscapes are researched and produced according to a strictly adhered to process that includes the following steps:</a:t>
            </a:r>
          </a:p>
          <a:p>
            <a:pPr marL="231775" lvl="0" indent="-122238">
              <a:lnSpc>
                <a:spcPct val="100000"/>
              </a:lnSpc>
              <a:spcBef>
                <a:spcPts val="0"/>
              </a:spcBef>
            </a:pPr>
            <a:r>
              <a:rPr lang="en-CA" sz="1050" dirty="0" smtClean="0"/>
              <a:t>Vendor/product selection</a:t>
            </a:r>
          </a:p>
          <a:p>
            <a:pPr marL="231775" lvl="0" indent="-122238">
              <a:lnSpc>
                <a:spcPct val="100000"/>
              </a:lnSpc>
              <a:spcBef>
                <a:spcPts val="0"/>
              </a:spcBef>
            </a:pPr>
            <a:r>
              <a:rPr lang="en-CA" sz="1050" dirty="0" smtClean="0"/>
              <a:t>Information gathering</a:t>
            </a:r>
          </a:p>
          <a:p>
            <a:pPr marL="231775" lvl="0" indent="-122238">
              <a:lnSpc>
                <a:spcPct val="100000"/>
              </a:lnSpc>
              <a:spcBef>
                <a:spcPts val="0"/>
              </a:spcBef>
            </a:pPr>
            <a:r>
              <a:rPr lang="en-CA" sz="1050" dirty="0" smtClean="0"/>
              <a:t>Vendor/product scoring</a:t>
            </a:r>
          </a:p>
          <a:p>
            <a:pPr marL="231775" lvl="0" indent="-122238">
              <a:lnSpc>
                <a:spcPct val="100000"/>
              </a:lnSpc>
              <a:spcBef>
                <a:spcPts val="0"/>
              </a:spcBef>
            </a:pPr>
            <a:r>
              <a:rPr lang="en-CA" sz="1050" dirty="0" smtClean="0"/>
              <a:t>Information presentation</a:t>
            </a:r>
          </a:p>
          <a:p>
            <a:pPr marL="231775" lvl="0" indent="-122238">
              <a:lnSpc>
                <a:spcPct val="100000"/>
              </a:lnSpc>
              <a:spcBef>
                <a:spcPts val="0"/>
              </a:spcBef>
            </a:pPr>
            <a:r>
              <a:rPr lang="en-CA" sz="1050" dirty="0" smtClean="0"/>
              <a:t>Fact checking</a:t>
            </a:r>
          </a:p>
          <a:p>
            <a:pPr marL="231775" lvl="0" indent="-122238">
              <a:lnSpc>
                <a:spcPct val="100000"/>
              </a:lnSpc>
              <a:spcBef>
                <a:spcPts val="0"/>
              </a:spcBef>
              <a:spcAft>
                <a:spcPts val="600"/>
              </a:spcAft>
            </a:pPr>
            <a:r>
              <a:rPr lang="en-CA" sz="1050" dirty="0" smtClean="0"/>
              <a:t>Publication</a:t>
            </a:r>
          </a:p>
          <a:p>
            <a:pPr marL="0" indent="0">
              <a:lnSpc>
                <a:spcPct val="100000"/>
              </a:lnSpc>
              <a:spcBef>
                <a:spcPts val="0"/>
              </a:spcBef>
              <a:buNone/>
            </a:pPr>
            <a:r>
              <a:rPr lang="en-CA" sz="1050" dirty="0" smtClean="0"/>
              <a:t>This document outlines how each of these steps is conducted.</a:t>
            </a:r>
            <a:endParaRPr lang="en-CA" sz="1050" dirty="0"/>
          </a:p>
        </p:txBody>
      </p:sp>
      <p:pic>
        <p:nvPicPr>
          <p:cNvPr id="4" name="Picture 3" descr="sample_linkbar-itrgNEW.gif">
            <a:hlinkClick r:id="rId3"/>
          </p:cNvPr>
          <p:cNvPicPr>
            <a:picLocks noChangeAspect="1"/>
          </p:cNvPicPr>
          <p:nvPr/>
        </p:nvPicPr>
        <p:blipFill>
          <a:blip r:embed="rId4" cstate="print"/>
          <a:stretch>
            <a:fillRect/>
          </a:stretch>
        </p:blipFill>
        <p:spPr>
          <a:xfrm>
            <a:off x="0" y="6419850"/>
            <a:ext cx="9144000" cy="438150"/>
          </a:xfrm>
          <a:prstGeom prst="rect">
            <a:avLst/>
          </a:prstGeom>
        </p:spPr>
      </p:pic>
    </p:spTree>
    <p:extLst>
      <p:ext uri="{BB962C8B-B14F-4D97-AF65-F5344CB8AC3E}">
        <p14:creationId xmlns:p14="http://schemas.microsoft.com/office/powerpoint/2010/main" val="33150751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Vendor Landscape Methodology:</a:t>
            </a:r>
            <a:br>
              <a:rPr lang="en-CA" dirty="0" smtClean="0"/>
            </a:br>
            <a:r>
              <a:rPr lang="en-CA" dirty="0" smtClean="0"/>
              <a:t>Vendor/Product Selection &amp; Information Gathering</a:t>
            </a:r>
            <a:endParaRPr lang="en-CA" dirty="0"/>
          </a:p>
        </p:txBody>
      </p:sp>
      <p:sp>
        <p:nvSpPr>
          <p:cNvPr id="3" name="Text Placeholder 2"/>
          <p:cNvSpPr>
            <a:spLocks noGrp="1"/>
          </p:cNvSpPr>
          <p:nvPr>
            <p:ph type="body" sz="quarter" idx="16"/>
          </p:nvPr>
        </p:nvSpPr>
        <p:spPr>
          <a:xfrm>
            <a:off x="249302" y="1279525"/>
            <a:ext cx="8627997" cy="4973925"/>
          </a:xfrm>
        </p:spPr>
        <p:txBody>
          <a:bodyPr/>
          <a:lstStyle/>
          <a:p>
            <a:pPr marL="0" indent="0">
              <a:lnSpc>
                <a:spcPct val="100000"/>
              </a:lnSpc>
              <a:spcBef>
                <a:spcPts val="0"/>
              </a:spcBef>
              <a:spcAft>
                <a:spcPts val="600"/>
              </a:spcAft>
              <a:buNone/>
            </a:pPr>
            <a:r>
              <a:rPr lang="en-CA" sz="1050" dirty="0" smtClean="0"/>
              <a:t>Info-Tech works closely with its client base to solicit guidance in terms of understanding the vendors with whom clients wish to work and the products that they wish evaluated; this demand pool forms the basis of the vendor selection process for Vendor Landscapes. Balancing this demand, Info-Tech also relies upon the deep subject matter expertise and market awareness of its Senior, Lead, and Principle Consulting Analysts to ensure that appropriate solutions are included in the evaluation. As an aspect of that expertise and awareness, Info-Tech’s analysts may, at their discretion, determine the specific capabilities that are required of the products under evaluation, and include in the Vendor Landscape only those solutions that meet all specified requirements. </a:t>
            </a:r>
          </a:p>
          <a:p>
            <a:pPr marL="0" indent="0">
              <a:lnSpc>
                <a:spcPct val="100000"/>
              </a:lnSpc>
              <a:spcBef>
                <a:spcPts val="0"/>
              </a:spcBef>
              <a:spcAft>
                <a:spcPts val="600"/>
              </a:spcAft>
              <a:buNone/>
            </a:pPr>
            <a:r>
              <a:rPr lang="en-CA" sz="1050" dirty="0" smtClean="0"/>
              <a:t>Information on vendors and products is gathered in a number of ways via a number of channels.</a:t>
            </a:r>
          </a:p>
          <a:p>
            <a:pPr marL="0" indent="0">
              <a:lnSpc>
                <a:spcPct val="100000"/>
              </a:lnSpc>
              <a:spcBef>
                <a:spcPts val="0"/>
              </a:spcBef>
              <a:spcAft>
                <a:spcPts val="0"/>
              </a:spcAft>
              <a:buNone/>
            </a:pPr>
            <a:r>
              <a:rPr lang="en-CA" sz="1050" dirty="0" smtClean="0"/>
              <a:t>Initially, a request package is submitted to vendors to solicit information on a broad range of topics. The request package includes:</a:t>
            </a:r>
          </a:p>
          <a:p>
            <a:pPr lvl="0">
              <a:lnSpc>
                <a:spcPct val="100000"/>
              </a:lnSpc>
              <a:spcBef>
                <a:spcPts val="0"/>
              </a:spcBef>
              <a:spcAft>
                <a:spcPts val="0"/>
              </a:spcAft>
            </a:pPr>
            <a:r>
              <a:rPr lang="en-CA" sz="1050" dirty="0" smtClean="0"/>
              <a:t>A detailed survey.</a:t>
            </a:r>
          </a:p>
          <a:p>
            <a:pPr lvl="0">
              <a:lnSpc>
                <a:spcPct val="100000"/>
              </a:lnSpc>
              <a:spcBef>
                <a:spcPts val="0"/>
              </a:spcBef>
              <a:spcAft>
                <a:spcPts val="0"/>
              </a:spcAft>
            </a:pPr>
            <a:r>
              <a:rPr lang="en-CA" sz="1050" dirty="0" smtClean="0"/>
              <a:t>A pricing scenario (see Vendor Landscape Methodology: Price Evaluation and Pricing Scenario, below).</a:t>
            </a:r>
          </a:p>
          <a:p>
            <a:pPr lvl="0">
              <a:lnSpc>
                <a:spcPct val="100000"/>
              </a:lnSpc>
              <a:spcBef>
                <a:spcPts val="0"/>
              </a:spcBef>
              <a:spcAft>
                <a:spcPts val="0"/>
              </a:spcAft>
            </a:pPr>
            <a:r>
              <a:rPr lang="en-CA" sz="1050" dirty="0" smtClean="0"/>
              <a:t>A request for reference clients.</a:t>
            </a:r>
          </a:p>
          <a:p>
            <a:pPr lvl="0">
              <a:lnSpc>
                <a:spcPct val="100000"/>
              </a:lnSpc>
              <a:spcBef>
                <a:spcPts val="0"/>
              </a:spcBef>
              <a:spcAft>
                <a:spcPts val="600"/>
              </a:spcAft>
            </a:pPr>
            <a:r>
              <a:rPr lang="en-CA" sz="1050" dirty="0" smtClean="0"/>
              <a:t>A request for a briefing and, where applicable, guided product demonstration.</a:t>
            </a:r>
          </a:p>
          <a:p>
            <a:pPr marL="0" indent="0">
              <a:lnSpc>
                <a:spcPct val="100000"/>
              </a:lnSpc>
              <a:spcBef>
                <a:spcPts val="0"/>
              </a:spcBef>
              <a:spcAft>
                <a:spcPts val="600"/>
              </a:spcAft>
              <a:buNone/>
            </a:pPr>
            <a:r>
              <a:rPr lang="en-CA" sz="1050" dirty="0" smtClean="0"/>
              <a:t>These request packages are distributed approximately twelve weeks prior to the initiation of the actual research project to allow vendors ample time to consolidate the required information and schedule appropriate resources.</a:t>
            </a:r>
          </a:p>
          <a:p>
            <a:pPr marL="0" indent="0">
              <a:lnSpc>
                <a:spcPct val="100000"/>
              </a:lnSpc>
              <a:spcBef>
                <a:spcPts val="0"/>
              </a:spcBef>
              <a:spcAft>
                <a:spcPts val="600"/>
              </a:spcAft>
              <a:buNone/>
            </a:pPr>
            <a:r>
              <a:rPr lang="en-CA" sz="1050" dirty="0" smtClean="0"/>
              <a:t>During the course of the research project, briefings and demonstrations are scheduled (generally for one hour each session, though more time is scheduled as required) to allow the analyst team to discuss the information provided in the survey, validate vendor claims, and gain direct exposure to the evaluated products. Additionally, an end-user survey is circulated to Info-Tech’s client base and vendor-supplied reference accounts are interviewed to solicit their feedback on their experiences with the evaluated solutions and with the vendors of those solutions.</a:t>
            </a:r>
          </a:p>
          <a:p>
            <a:pPr marL="0" indent="0">
              <a:lnSpc>
                <a:spcPct val="100000"/>
              </a:lnSpc>
              <a:spcBef>
                <a:spcPts val="0"/>
              </a:spcBef>
              <a:spcAft>
                <a:spcPts val="600"/>
              </a:spcAft>
              <a:buNone/>
            </a:pPr>
            <a:r>
              <a:rPr lang="en-CA" sz="1050" dirty="0" smtClean="0"/>
              <a:t>These materials are supplemented by a thorough review of all product briefs, technical manuals, and publicly available marketing materials about the product, as well as about the vendor itself.</a:t>
            </a:r>
          </a:p>
          <a:p>
            <a:pPr marL="0" indent="0">
              <a:lnSpc>
                <a:spcPct val="100000"/>
              </a:lnSpc>
              <a:spcBef>
                <a:spcPts val="0"/>
              </a:spcBef>
              <a:spcAft>
                <a:spcPts val="600"/>
              </a:spcAft>
              <a:buNone/>
            </a:pPr>
            <a:r>
              <a:rPr lang="en-CA" sz="1050" dirty="0" smtClean="0"/>
              <a:t>Refusal by a vendor to supply completed surveys or submit to participation in briefings and demonstrations does not eliminate a vendor from inclusion in the evaluation. Where analyst and client input has determined that a vendor belongs in a particular evaluation, it will be evaluated as best as possible based on publicly available materials only. As these materials are not as comprehensive as a survey, briefing, and demonstration, the possibility exists that the evaluation may not be as thorough or accurate. Since Info-Tech includes vendors regardless of vendor participation, it is always in the vendor’s best interest to participate fully.</a:t>
            </a:r>
          </a:p>
          <a:p>
            <a:pPr marL="0" indent="0">
              <a:lnSpc>
                <a:spcPct val="100000"/>
              </a:lnSpc>
              <a:spcBef>
                <a:spcPts val="0"/>
              </a:spcBef>
              <a:spcAft>
                <a:spcPts val="600"/>
              </a:spcAft>
              <a:buNone/>
            </a:pPr>
            <a:r>
              <a:rPr lang="en-CA" sz="1050" dirty="0" smtClean="0"/>
              <a:t>All information is recorded and catalogued, as required, to facilitate scoring and for future reference.</a:t>
            </a:r>
            <a:endParaRPr lang="en-CA" sz="1050" dirty="0"/>
          </a:p>
        </p:txBody>
      </p:sp>
      <p:pic>
        <p:nvPicPr>
          <p:cNvPr id="4" name="Picture 3" descr="sample_linkbar-itrgNEW.gif">
            <a:hlinkClick r:id="rId3"/>
          </p:cNvPr>
          <p:cNvPicPr>
            <a:picLocks noChangeAspect="1"/>
          </p:cNvPicPr>
          <p:nvPr/>
        </p:nvPicPr>
        <p:blipFill>
          <a:blip r:embed="rId4" cstate="print"/>
          <a:stretch>
            <a:fillRect/>
          </a:stretch>
        </p:blipFill>
        <p:spPr>
          <a:xfrm>
            <a:off x="0" y="6419850"/>
            <a:ext cx="9144000" cy="438150"/>
          </a:xfrm>
          <a:prstGeom prst="rect">
            <a:avLst/>
          </a:prstGeom>
        </p:spPr>
      </p:pic>
    </p:spTree>
    <p:extLst>
      <p:ext uri="{BB962C8B-B14F-4D97-AF65-F5344CB8AC3E}">
        <p14:creationId xmlns:p14="http://schemas.microsoft.com/office/powerpoint/2010/main" val="21358042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Info-Tech Research Group Helps IT Professionals To:</a:t>
            </a:r>
            <a:endParaRPr lang="en-CA" dirty="0"/>
          </a:p>
        </p:txBody>
      </p:sp>
      <p:sp>
        <p:nvSpPr>
          <p:cNvPr id="5" name="Text Placeholder 1"/>
          <p:cNvSpPr txBox="1">
            <a:spLocks/>
          </p:cNvSpPr>
          <p:nvPr/>
        </p:nvSpPr>
        <p:spPr bwMode="auto">
          <a:xfrm>
            <a:off x="0" y="3789040"/>
            <a:ext cx="9144000" cy="6120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eaLnBrk="0" hangingPunct="0">
              <a:spcBef>
                <a:spcPts val="0"/>
              </a:spcBef>
              <a:buClr>
                <a:schemeClr val="tx1"/>
              </a:buClr>
              <a:buSzPct val="120000"/>
            </a:pPr>
            <a:r>
              <a:rPr lang="en-CA" b="1" dirty="0" smtClean="0">
                <a:latin typeface="+mn-lt"/>
              </a:rPr>
              <a:t>Sign up for free trial membership to get practical</a:t>
            </a:r>
          </a:p>
          <a:p>
            <a:pPr lvl="0" eaLnBrk="0" hangingPunct="0">
              <a:spcBef>
                <a:spcPts val="0"/>
              </a:spcBef>
              <a:buClr>
                <a:schemeClr val="tx1"/>
              </a:buClr>
              <a:buSzPct val="120000"/>
            </a:pPr>
            <a:r>
              <a:rPr lang="en-CA" b="1" dirty="0" smtClean="0">
                <a:latin typeface="+mn-lt"/>
              </a:rPr>
              <a:t>solutions for your IT challenges</a:t>
            </a:r>
          </a:p>
        </p:txBody>
      </p:sp>
      <p:sp>
        <p:nvSpPr>
          <p:cNvPr id="6" name="Text Placeholder 3"/>
          <p:cNvSpPr txBox="1">
            <a:spLocks/>
          </p:cNvSpPr>
          <p:nvPr/>
        </p:nvSpPr>
        <p:spPr bwMode="auto">
          <a:xfrm>
            <a:off x="6672262" y="6097434"/>
            <a:ext cx="2246697" cy="3224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4625" marR="0" lvl="0" indent="-174625" algn="r" defTabSz="914400" rtl="0" eaLnBrk="0" fontAlgn="base" latinLnBrk="0" hangingPunct="0">
              <a:lnSpc>
                <a:spcPts val="1350"/>
              </a:lnSpc>
              <a:spcBef>
                <a:spcPts val="500"/>
              </a:spcBef>
              <a:spcAft>
                <a:spcPct val="0"/>
              </a:spcAft>
              <a:buClr>
                <a:schemeClr val="tx1"/>
              </a:buClr>
              <a:buSzPct val="120000"/>
              <a:buFont typeface="Arial" pitchFamily="34" charset="0"/>
              <a:buNone/>
              <a:tabLst/>
              <a:defRPr/>
            </a:pPr>
            <a:r>
              <a:rPr lang="en-CA" sz="1400" b="1" dirty="0" smtClean="0">
                <a:latin typeface="+mn-lt"/>
                <a:hlinkClick r:id="rId3"/>
              </a:rPr>
              <a:t>www.infotech.com</a:t>
            </a:r>
            <a:endParaRPr kumimoji="0" lang="en-CA" sz="14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Picture 6" descr="green_button.png">
            <a:hlinkClick r:id="rId4"/>
          </p:cNvPr>
          <p:cNvPicPr>
            <a:picLocks noChangeAspect="1"/>
          </p:cNvPicPr>
          <p:nvPr/>
        </p:nvPicPr>
        <p:blipFill>
          <a:blip r:embed="rId5" cstate="print"/>
          <a:stretch>
            <a:fillRect/>
          </a:stretch>
        </p:blipFill>
        <p:spPr>
          <a:xfrm>
            <a:off x="2471738" y="4476933"/>
            <a:ext cx="4200525" cy="619125"/>
          </a:xfrm>
          <a:prstGeom prst="rect">
            <a:avLst/>
          </a:prstGeom>
        </p:spPr>
      </p:pic>
      <p:sp>
        <p:nvSpPr>
          <p:cNvPr id="8" name="Rectangle 7"/>
          <p:cNvSpPr/>
          <p:nvPr/>
        </p:nvSpPr>
        <p:spPr>
          <a:xfrm>
            <a:off x="257176" y="1628800"/>
            <a:ext cx="3018680" cy="2246769"/>
          </a:xfrm>
          <a:prstGeom prst="rect">
            <a:avLst/>
          </a:prstGeom>
        </p:spPr>
        <p:txBody>
          <a:bodyPr wrap="square">
            <a:spAutoFit/>
          </a:bodyPr>
          <a:lstStyle/>
          <a:p>
            <a:pPr marL="342900" indent="-342900" algn="l">
              <a:buFont typeface="Wingdings" pitchFamily="2" charset="2"/>
              <a:buChar char="ü"/>
            </a:pPr>
            <a:r>
              <a:rPr lang="en-CA" sz="1400" dirty="0" smtClean="0"/>
              <a:t>Quickly get up to speed</a:t>
            </a:r>
            <a:br>
              <a:rPr lang="en-CA" sz="1400" dirty="0" smtClean="0"/>
            </a:br>
            <a:r>
              <a:rPr lang="en-CA" sz="1400" dirty="0" smtClean="0"/>
              <a:t>with new technologies</a:t>
            </a:r>
            <a:br>
              <a:rPr lang="en-CA" sz="1400" dirty="0" smtClean="0"/>
            </a:br>
            <a:endParaRPr lang="en-CA" sz="1400" dirty="0" smtClean="0"/>
          </a:p>
          <a:p>
            <a:pPr marL="342900" indent="-342900" algn="l">
              <a:buFont typeface="Wingdings" pitchFamily="2" charset="2"/>
              <a:buChar char="ü"/>
            </a:pPr>
            <a:r>
              <a:rPr lang="en-CA" sz="1400" dirty="0" smtClean="0"/>
              <a:t>Make the right technology</a:t>
            </a:r>
            <a:br>
              <a:rPr lang="en-CA" sz="1400" dirty="0" smtClean="0"/>
            </a:br>
            <a:r>
              <a:rPr lang="en-CA" sz="1400" dirty="0" smtClean="0"/>
              <a:t>purchasing decisions – fast</a:t>
            </a:r>
            <a:br>
              <a:rPr lang="en-CA" sz="1400" dirty="0" smtClean="0"/>
            </a:br>
            <a:endParaRPr lang="en-CA" sz="1400" dirty="0" smtClean="0"/>
          </a:p>
          <a:p>
            <a:pPr marL="342900" indent="-342900" algn="l">
              <a:buFont typeface="Wingdings" pitchFamily="2" charset="2"/>
              <a:buChar char="ü"/>
            </a:pPr>
            <a:r>
              <a:rPr lang="en-CA" sz="1400" dirty="0" smtClean="0"/>
              <a:t>Deliver critical IT</a:t>
            </a:r>
            <a:br>
              <a:rPr lang="en-CA" sz="1400" dirty="0" smtClean="0"/>
            </a:br>
            <a:r>
              <a:rPr lang="en-CA" sz="1400" dirty="0" smtClean="0"/>
              <a:t>projects, on time and</a:t>
            </a:r>
            <a:br>
              <a:rPr lang="en-CA" sz="1400" dirty="0" smtClean="0"/>
            </a:br>
            <a:r>
              <a:rPr lang="en-CA" sz="1400" dirty="0" smtClean="0"/>
              <a:t>within budget</a:t>
            </a:r>
          </a:p>
          <a:p>
            <a:endParaRPr lang="en-CA" sz="1400" dirty="0"/>
          </a:p>
        </p:txBody>
      </p:sp>
      <p:sp>
        <p:nvSpPr>
          <p:cNvPr id="9" name="Rectangle 8"/>
          <p:cNvSpPr/>
          <p:nvPr/>
        </p:nvSpPr>
        <p:spPr>
          <a:xfrm>
            <a:off x="3095836" y="1628800"/>
            <a:ext cx="3018680" cy="1600438"/>
          </a:xfrm>
          <a:prstGeom prst="rect">
            <a:avLst/>
          </a:prstGeom>
        </p:spPr>
        <p:txBody>
          <a:bodyPr wrap="square">
            <a:spAutoFit/>
          </a:bodyPr>
          <a:lstStyle/>
          <a:p>
            <a:pPr marL="342900" indent="-342900" algn="l">
              <a:buFont typeface="Wingdings" pitchFamily="2" charset="2"/>
              <a:buChar char="ü"/>
            </a:pPr>
            <a:r>
              <a:rPr lang="en-CA" sz="1400" dirty="0" smtClean="0"/>
              <a:t>Manage business expectations</a:t>
            </a:r>
            <a:br>
              <a:rPr lang="en-CA" sz="1400" dirty="0" smtClean="0"/>
            </a:br>
            <a:endParaRPr lang="en-CA" sz="1400" dirty="0" smtClean="0"/>
          </a:p>
          <a:p>
            <a:pPr marL="342900" indent="-342900" algn="l">
              <a:buFont typeface="Wingdings" pitchFamily="2" charset="2"/>
              <a:buChar char="ü"/>
            </a:pPr>
            <a:r>
              <a:rPr lang="en-CA" sz="1400" dirty="0" smtClean="0"/>
              <a:t>Justify IT spending and</a:t>
            </a:r>
            <a:br>
              <a:rPr lang="en-CA" sz="1400" dirty="0" smtClean="0"/>
            </a:br>
            <a:r>
              <a:rPr lang="en-CA" sz="1400" dirty="0" smtClean="0"/>
              <a:t>prove the value of IT</a:t>
            </a:r>
            <a:r>
              <a:rPr lang="en-CA" sz="1400" dirty="0"/>
              <a:t/>
            </a:r>
            <a:br>
              <a:rPr lang="en-CA" sz="1400" dirty="0"/>
            </a:br>
            <a:endParaRPr lang="en-CA" sz="1400" dirty="0" smtClean="0"/>
          </a:p>
          <a:p>
            <a:pPr marL="342900" indent="-342900" algn="l">
              <a:buFont typeface="Wingdings" pitchFamily="2" charset="2"/>
              <a:buChar char="ü"/>
            </a:pPr>
            <a:r>
              <a:rPr lang="en-CA" sz="1400" dirty="0" smtClean="0"/>
              <a:t>Train IT staff and effectively</a:t>
            </a:r>
            <a:br>
              <a:rPr lang="en-CA" sz="1400" dirty="0" smtClean="0"/>
            </a:br>
            <a:r>
              <a:rPr lang="en-CA" sz="1400" dirty="0" smtClean="0"/>
              <a:t>manage an IT department</a:t>
            </a:r>
          </a:p>
        </p:txBody>
      </p:sp>
      <p:pic>
        <p:nvPicPr>
          <p:cNvPr id="12" name="Picture 11" descr="sample_linkbar-itrgNEW.gif">
            <a:hlinkClick r:id="rId4"/>
          </p:cNvPr>
          <p:cNvPicPr>
            <a:picLocks noChangeAspect="1"/>
          </p:cNvPicPr>
          <p:nvPr/>
        </p:nvPicPr>
        <p:blipFill>
          <a:blip r:embed="rId6" cstate="print"/>
          <a:stretch>
            <a:fillRect/>
          </a:stretch>
        </p:blipFill>
        <p:spPr>
          <a:xfrm>
            <a:off x="0" y="6419850"/>
            <a:ext cx="9144000" cy="438150"/>
          </a:xfrm>
          <a:prstGeom prst="rect">
            <a:avLst/>
          </a:prstGeom>
        </p:spPr>
      </p:pic>
      <p:sp>
        <p:nvSpPr>
          <p:cNvPr id="14" name="Text Placeholder 41"/>
          <p:cNvSpPr>
            <a:spLocks noGrp="1"/>
          </p:cNvSpPr>
          <p:nvPr>
            <p:ph type="body" sz="quarter" idx="4294967295"/>
          </p:nvPr>
        </p:nvSpPr>
        <p:spPr>
          <a:xfrm>
            <a:off x="2215390" y="5233017"/>
            <a:ext cx="4713221" cy="825760"/>
          </a:xfrm>
          <a:prstGeom prst="rect">
            <a:avLst/>
          </a:prstGeo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lgn="ctr">
              <a:defRPr/>
            </a:pPr>
            <a:r>
              <a:rPr lang="en-CA" dirty="0" smtClean="0"/>
              <a:t>“Info-Tech helps me to be proactive instead of reactive –</a:t>
            </a:r>
            <a:br>
              <a:rPr lang="en-CA" dirty="0" smtClean="0"/>
            </a:br>
            <a:r>
              <a:rPr lang="en-CA" dirty="0" smtClean="0"/>
              <a:t>a cardinal rule in a stable and leading edge IT environment.</a:t>
            </a:r>
          </a:p>
          <a:p>
            <a:pPr lvl="1" algn="ctr">
              <a:buNone/>
              <a:defRPr/>
            </a:pPr>
            <a:r>
              <a:rPr lang="en-CA" dirty="0" smtClean="0"/>
              <a:t>- ARCS Commercial Mortgage Co., LP</a:t>
            </a:r>
            <a:endParaRPr lang="en-US" dirty="0" smtClean="0"/>
          </a:p>
        </p:txBody>
      </p:sp>
      <p:pic>
        <p:nvPicPr>
          <p:cNvPr id="15" name="Picture 14" descr="report_thumbnail-itrg.png"/>
          <p:cNvPicPr>
            <a:picLocks noChangeAspect="1"/>
          </p:cNvPicPr>
          <p:nvPr/>
        </p:nvPicPr>
        <p:blipFill>
          <a:blip r:embed="rId7" cstate="print"/>
          <a:stretch>
            <a:fillRect/>
          </a:stretch>
        </p:blipFill>
        <p:spPr>
          <a:xfrm>
            <a:off x="6312731" y="1578285"/>
            <a:ext cx="2454020" cy="2138747"/>
          </a:xfrm>
          <a:prstGeom prst="rect">
            <a:avLst/>
          </a:prstGeom>
        </p:spPr>
      </p:pic>
      <p:sp>
        <p:nvSpPr>
          <p:cNvPr id="20" name="Text Placeholder 3"/>
          <p:cNvSpPr txBox="1">
            <a:spLocks/>
          </p:cNvSpPr>
          <p:nvPr/>
        </p:nvSpPr>
        <p:spPr bwMode="auto">
          <a:xfrm>
            <a:off x="287524" y="6097434"/>
            <a:ext cx="2762784" cy="3255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4625" marR="0" lvl="0" indent="-174625" algn="l" defTabSz="914400" rtl="0" eaLnBrk="0" fontAlgn="base" latinLnBrk="0" hangingPunct="0">
              <a:lnSpc>
                <a:spcPts val="1350"/>
              </a:lnSpc>
              <a:spcBef>
                <a:spcPts val="500"/>
              </a:spcBef>
              <a:spcAft>
                <a:spcPct val="0"/>
              </a:spcAft>
              <a:buClr>
                <a:schemeClr val="tx1"/>
              </a:buClr>
              <a:buSzPct val="120000"/>
              <a:buFont typeface="Arial" pitchFamily="34" charset="0"/>
              <a:buNone/>
              <a:tabLst/>
              <a:defRPr/>
            </a:pPr>
            <a:r>
              <a:rPr lang="en-CA" sz="1200" b="1" dirty="0" smtClean="0">
                <a:latin typeface="+mn-lt"/>
              </a:rPr>
              <a:t>Toll Free: </a:t>
            </a:r>
            <a:r>
              <a:rPr kumimoji="0" lang="en-CA" sz="1200" b="0" i="0" u="none" strike="noStrike" kern="1200" cap="none" spc="0" normalizeH="0" baseline="0" noProof="0" dirty="0" smtClean="0">
                <a:ln>
                  <a:noFill/>
                </a:ln>
                <a:solidFill>
                  <a:schemeClr val="tx1"/>
                </a:solidFill>
                <a:effectLst/>
                <a:uLnTx/>
                <a:uFillTx/>
                <a:latin typeface="+mn-lt"/>
                <a:ea typeface="+mn-ea"/>
                <a:cs typeface="+mn-cs"/>
              </a:rPr>
              <a:t>1-888-670-8889</a:t>
            </a:r>
            <a:endParaRPr kumimoji="0" lang="en-CA" sz="1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7071996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p:cNvSpPr>
            <a:spLocks noGrp="1"/>
          </p:cNvSpPr>
          <p:nvPr>
            <p:ph type="body" sz="quarter" idx="19"/>
          </p:nvPr>
        </p:nvSpPr>
        <p:spPr>
          <a:xfrm>
            <a:off x="320674" y="1179511"/>
            <a:ext cx="8502651" cy="685800"/>
          </a:xfrm>
        </p:spPr>
        <p:txBody>
          <a:bodyPr/>
          <a:lstStyle/>
          <a:p>
            <a:r>
              <a:rPr lang="en-CA" dirty="0" smtClean="0"/>
              <a:t>Proven in the large enterprise, converged systems have moved downmarket as a means of consolidating resources and increasing operational flexibility.</a:t>
            </a:r>
          </a:p>
          <a:p>
            <a:endParaRPr lang="en-CA" dirty="0"/>
          </a:p>
        </p:txBody>
      </p:sp>
      <p:sp>
        <p:nvSpPr>
          <p:cNvPr id="7" name="Title 6"/>
          <p:cNvSpPr>
            <a:spLocks noGrp="1"/>
          </p:cNvSpPr>
          <p:nvPr>
            <p:ph type="title"/>
          </p:nvPr>
        </p:nvSpPr>
        <p:spPr/>
        <p:txBody>
          <a:bodyPr/>
          <a:lstStyle/>
          <a:p>
            <a:r>
              <a:rPr lang="en-CA" dirty="0" smtClean="0"/>
              <a:t>Introduction</a:t>
            </a:r>
            <a:endParaRPr lang="en-CA" dirty="0"/>
          </a:p>
        </p:txBody>
      </p:sp>
      <p:sp>
        <p:nvSpPr>
          <p:cNvPr id="18" name="Text Placeholder 17"/>
          <p:cNvSpPr>
            <a:spLocks noGrp="1"/>
          </p:cNvSpPr>
          <p:nvPr>
            <p:ph type="body" sz="quarter" idx="16"/>
          </p:nvPr>
        </p:nvSpPr>
        <p:spPr>
          <a:xfrm>
            <a:off x="320675" y="2468562"/>
            <a:ext cx="4068446" cy="2606357"/>
          </a:xfrm>
        </p:spPr>
        <p:txBody>
          <a:bodyPr/>
          <a:lstStyle/>
          <a:p>
            <a:pPr marL="0" indent="0">
              <a:lnSpc>
                <a:spcPct val="100000"/>
              </a:lnSpc>
              <a:buNone/>
            </a:pPr>
            <a:r>
              <a:rPr lang="en-CA" sz="1400" dirty="0" smtClean="0"/>
              <a:t>Medium to large enterprises or service providers looking to purchase a converged </a:t>
            </a:r>
            <a:r>
              <a:rPr lang="en-CA" sz="1400" dirty="0"/>
              <a:t>s</a:t>
            </a:r>
            <a:r>
              <a:rPr lang="en-CA" sz="1400" dirty="0" smtClean="0"/>
              <a:t>ystem.</a:t>
            </a:r>
          </a:p>
          <a:p>
            <a:pPr>
              <a:lnSpc>
                <a:spcPct val="100000"/>
              </a:lnSpc>
            </a:pPr>
            <a:endParaRPr lang="en-CA" sz="1400" dirty="0" smtClean="0">
              <a:solidFill>
                <a:srgbClr val="FF0000"/>
              </a:solidFill>
            </a:endParaRPr>
          </a:p>
          <a:p>
            <a:pPr marL="0" indent="0">
              <a:lnSpc>
                <a:spcPct val="100000"/>
              </a:lnSpc>
              <a:buNone/>
            </a:pPr>
            <a:r>
              <a:rPr lang="en-CA" sz="1400" dirty="0" smtClean="0"/>
              <a:t>Their converged </a:t>
            </a:r>
            <a:r>
              <a:rPr lang="en-CA" sz="1400" dirty="0"/>
              <a:t>s</a:t>
            </a:r>
            <a:r>
              <a:rPr lang="en-CA" sz="1400" dirty="0" smtClean="0"/>
              <a:t>ystems use case may include:</a:t>
            </a:r>
          </a:p>
          <a:p>
            <a:pPr lvl="1">
              <a:lnSpc>
                <a:spcPct val="100000"/>
              </a:lnSpc>
            </a:pPr>
            <a:r>
              <a:rPr lang="en-CA" sz="1400" dirty="0" smtClean="0"/>
              <a:t>Pooling storage, compute, and networking resources to reduce server sprawl.</a:t>
            </a:r>
          </a:p>
          <a:p>
            <a:pPr lvl="1">
              <a:lnSpc>
                <a:spcPct val="100000"/>
              </a:lnSpc>
            </a:pPr>
            <a:r>
              <a:rPr lang="en-CA" sz="1400" dirty="0" smtClean="0"/>
              <a:t>Automating common storage tasks and streamlining maintenance.</a:t>
            </a:r>
          </a:p>
          <a:p>
            <a:pPr lvl="1">
              <a:lnSpc>
                <a:spcPct val="100000"/>
              </a:lnSpc>
            </a:pPr>
            <a:r>
              <a:rPr lang="en-CA" sz="1400" dirty="0" smtClean="0"/>
              <a:t>Building the foundation for a private or public cloud.</a:t>
            </a:r>
          </a:p>
        </p:txBody>
      </p:sp>
      <p:sp>
        <p:nvSpPr>
          <p:cNvPr id="20" name="Text Placeholder 19"/>
          <p:cNvSpPr>
            <a:spLocks noGrp="1"/>
          </p:cNvSpPr>
          <p:nvPr>
            <p:ph type="body" sz="quarter" idx="21"/>
          </p:nvPr>
        </p:nvSpPr>
        <p:spPr>
          <a:xfrm>
            <a:off x="320675" y="1965960"/>
            <a:ext cx="4159250" cy="365760"/>
          </a:xfrm>
        </p:spPr>
        <p:txBody>
          <a:bodyPr/>
          <a:lstStyle/>
          <a:p>
            <a:r>
              <a:rPr lang="en-CA" dirty="0" smtClean="0"/>
              <a:t>This Research Is Designed For:</a:t>
            </a:r>
            <a:endParaRPr lang="en-CA" dirty="0"/>
          </a:p>
        </p:txBody>
      </p:sp>
      <p:sp>
        <p:nvSpPr>
          <p:cNvPr id="21" name="Text Placeholder 20"/>
          <p:cNvSpPr>
            <a:spLocks noGrp="1"/>
          </p:cNvSpPr>
          <p:nvPr>
            <p:ph type="body" sz="quarter" idx="22"/>
          </p:nvPr>
        </p:nvSpPr>
        <p:spPr>
          <a:xfrm>
            <a:off x="4664075" y="1965960"/>
            <a:ext cx="4159250" cy="365760"/>
          </a:xfrm>
        </p:spPr>
        <p:txBody>
          <a:bodyPr/>
          <a:lstStyle/>
          <a:p>
            <a:r>
              <a:rPr lang="en-CA" dirty="0" smtClean="0"/>
              <a:t>This Research Will Help You:</a:t>
            </a:r>
            <a:endParaRPr lang="en-CA" dirty="0"/>
          </a:p>
        </p:txBody>
      </p:sp>
      <p:sp>
        <p:nvSpPr>
          <p:cNvPr id="22" name="Text Placeholder 21"/>
          <p:cNvSpPr>
            <a:spLocks noGrp="1"/>
          </p:cNvSpPr>
          <p:nvPr>
            <p:ph type="body" sz="quarter" idx="23"/>
          </p:nvPr>
        </p:nvSpPr>
        <p:spPr>
          <a:xfrm>
            <a:off x="4664075" y="2468563"/>
            <a:ext cx="4159250" cy="2376264"/>
          </a:xfrm>
        </p:spPr>
        <p:txBody>
          <a:bodyPr/>
          <a:lstStyle/>
          <a:p>
            <a:pPr>
              <a:lnSpc>
                <a:spcPct val="100000"/>
              </a:lnSpc>
            </a:pPr>
            <a:r>
              <a:rPr lang="en-CA" sz="1400" dirty="0" smtClean="0"/>
              <a:t>Understand what’s new in the converged </a:t>
            </a:r>
            <a:r>
              <a:rPr lang="en-CA" sz="1400" dirty="0"/>
              <a:t>s</a:t>
            </a:r>
            <a:r>
              <a:rPr lang="en-CA" sz="1400" dirty="0" smtClean="0"/>
              <a:t>ystems market.</a:t>
            </a:r>
          </a:p>
          <a:p>
            <a:pPr>
              <a:lnSpc>
                <a:spcPct val="100000"/>
              </a:lnSpc>
            </a:pPr>
            <a:endParaRPr lang="en-CA" sz="1400" dirty="0" smtClean="0">
              <a:solidFill>
                <a:srgbClr val="FF0000"/>
              </a:solidFill>
            </a:endParaRPr>
          </a:p>
          <a:p>
            <a:pPr>
              <a:lnSpc>
                <a:spcPct val="100000"/>
              </a:lnSpc>
            </a:pPr>
            <a:r>
              <a:rPr lang="en-CA" sz="1400" dirty="0" smtClean="0"/>
              <a:t>Evaluate converged </a:t>
            </a:r>
            <a:r>
              <a:rPr lang="en-CA" sz="1400" dirty="0"/>
              <a:t>s</a:t>
            </a:r>
            <a:r>
              <a:rPr lang="en-CA" sz="1400" dirty="0" smtClean="0"/>
              <a:t>ystems vendors and products for your enterprise needs.</a:t>
            </a:r>
          </a:p>
          <a:p>
            <a:pPr>
              <a:lnSpc>
                <a:spcPct val="100000"/>
              </a:lnSpc>
            </a:pPr>
            <a:endParaRPr lang="en-CA" sz="1400" dirty="0" smtClean="0">
              <a:solidFill>
                <a:srgbClr val="FF0000"/>
              </a:solidFill>
            </a:endParaRPr>
          </a:p>
          <a:p>
            <a:pPr>
              <a:lnSpc>
                <a:spcPct val="100000"/>
              </a:lnSpc>
            </a:pPr>
            <a:r>
              <a:rPr lang="en-CA" sz="1400" dirty="0" smtClean="0"/>
              <a:t>Determine which products are most appropriate for particular use cases and scenarios.</a:t>
            </a:r>
          </a:p>
        </p:txBody>
      </p:sp>
      <p:cxnSp>
        <p:nvCxnSpPr>
          <p:cNvPr id="8" name="Straight Connector 7"/>
          <p:cNvCxnSpPr/>
          <p:nvPr/>
        </p:nvCxnSpPr>
        <p:spPr>
          <a:xfrm rot="5400000">
            <a:off x="3200990" y="3657011"/>
            <a:ext cx="2376261"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pic>
        <p:nvPicPr>
          <p:cNvPr id="9" name="Picture 8" descr="sample_linkbar-itrgNEW.gif">
            <a:hlinkClick r:id="rId3"/>
          </p:cNvPr>
          <p:cNvPicPr>
            <a:picLocks noChangeAspect="1"/>
          </p:cNvPicPr>
          <p:nvPr/>
        </p:nvPicPr>
        <p:blipFill>
          <a:blip r:embed="rId4" cstate="print"/>
          <a:stretch>
            <a:fillRect/>
          </a:stretch>
        </p:blipFill>
        <p:spPr>
          <a:xfrm>
            <a:off x="0" y="6419850"/>
            <a:ext cx="9144000" cy="438150"/>
          </a:xfrm>
          <a:prstGeom prst="rect">
            <a:avLst/>
          </a:prstGeom>
        </p:spPr>
      </p:pic>
    </p:spTree>
    <p:extLst>
      <p:ext uri="{BB962C8B-B14F-4D97-AF65-F5344CB8AC3E}">
        <p14:creationId xmlns:p14="http://schemas.microsoft.com/office/powerpoint/2010/main" val="10026723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rot="10800000">
            <a:off x="320041" y="4983480"/>
            <a:ext cx="4160520"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algn="l"/>
            <a:endParaRPr lang="en-CA" b="1" i="1" dirty="0">
              <a:solidFill>
                <a:srgbClr val="333333"/>
              </a:solidFill>
            </a:endParaRPr>
          </a:p>
        </p:txBody>
      </p:sp>
      <p:graphicFrame>
        <p:nvGraphicFramePr>
          <p:cNvPr id="12" name="Object 11"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993316" name="think-cell Slide" r:id="rId12" imgW="360" imgH="360" progId="">
                  <p:embed/>
                </p:oleObj>
              </mc:Choice>
              <mc:Fallback>
                <p:oleObj name="think-cell Slide" r:id="rId12" imgW="360" imgH="360" progId="">
                  <p:embed/>
                  <p:pic>
                    <p:nvPicPr>
                      <p:cNvPr id="0"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ounded Rectangle 7"/>
          <p:cNvSpPr/>
          <p:nvPr>
            <p:custDataLst>
              <p:tags r:id="rId3"/>
            </p:custDataLst>
          </p:nvPr>
        </p:nvSpPr>
        <p:spPr>
          <a:xfrm rot="10800000">
            <a:off x="4663440" y="4983480"/>
            <a:ext cx="4160520"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algn="l"/>
            <a:endParaRPr lang="en-CA" b="1" i="1" dirty="0">
              <a:solidFill>
                <a:srgbClr val="333333"/>
              </a:solidFill>
            </a:endParaRPr>
          </a:p>
        </p:txBody>
      </p:sp>
      <p:sp>
        <p:nvSpPr>
          <p:cNvPr id="2" name="Title 1"/>
          <p:cNvSpPr>
            <a:spLocks noGrp="1"/>
          </p:cNvSpPr>
          <p:nvPr>
            <p:ph type="title"/>
            <p:custDataLst>
              <p:tags r:id="rId4"/>
            </p:custDataLst>
          </p:nvPr>
        </p:nvSpPr>
        <p:spPr/>
        <p:txBody>
          <a:bodyPr/>
          <a:lstStyle/>
          <a:p>
            <a:r>
              <a:rPr lang="en-US" dirty="0" smtClean="0"/>
              <a:t>Market Overview</a:t>
            </a:r>
            <a:endParaRPr lang="en-US" dirty="0"/>
          </a:p>
        </p:txBody>
      </p:sp>
      <p:sp>
        <p:nvSpPr>
          <p:cNvPr id="4" name="Rectangle 3"/>
          <p:cNvSpPr/>
          <p:nvPr>
            <p:custDataLst>
              <p:tags r:id="rId5"/>
            </p:custDataLst>
          </p:nvPr>
        </p:nvSpPr>
        <p:spPr>
          <a:xfrm>
            <a:off x="320675" y="1554480"/>
            <a:ext cx="4159250" cy="2977738"/>
          </a:xfrm>
          <a:prstGeom prst="rect">
            <a:avLst/>
          </a:prstGeom>
        </p:spPr>
        <p:txBody>
          <a:bodyPr wrap="square">
            <a:spAutoFit/>
          </a:bodyPr>
          <a:lstStyle/>
          <a:p>
            <a:pPr marL="169863" indent="-169863" algn="l">
              <a:spcAft>
                <a:spcPts val="300"/>
              </a:spcAft>
              <a:buFont typeface="Arial" pitchFamily="34" charset="0"/>
              <a:buChar char="•"/>
            </a:pPr>
            <a:r>
              <a:rPr lang="en-US" sz="1200" dirty="0" smtClean="0"/>
              <a:t>Blades were originally used for high-performance computing, but evolved to become a solid virtualization and consolidation technology with strong market growth.</a:t>
            </a:r>
          </a:p>
          <a:p>
            <a:pPr marL="169863" indent="-169863" algn="l">
              <a:spcAft>
                <a:spcPts val="300"/>
              </a:spcAft>
              <a:buFont typeface="Arial" pitchFamily="34" charset="0"/>
              <a:buChar char="•"/>
            </a:pPr>
            <a:r>
              <a:rPr lang="en-US" sz="1200" dirty="0" smtClean="0"/>
              <a:t>In 2009 Cisco changed the market with its introduction of the Unified Computing System (UCS), a product that combined blades and networking technology. Traditional blade market leaders like HP, IBM, and Dell responded with their own combined blade and networking products. The most notable was HP with its Blade System Matrix.</a:t>
            </a:r>
          </a:p>
          <a:p>
            <a:pPr marL="169863" indent="-169863" algn="l">
              <a:spcAft>
                <a:spcPts val="300"/>
              </a:spcAft>
              <a:buFont typeface="Arial" pitchFamily="34" charset="0"/>
              <a:buChar char="•"/>
            </a:pPr>
            <a:r>
              <a:rPr lang="en-US" sz="1200" dirty="0" smtClean="0"/>
              <a:t>In 2009, VMware, Cisco, and EMC started VCE, a joint venture to deliver converged systems including virtualization software, servers, networking, and storage. VCE went to market with its Vblock pre-integrated systems starting in 2010.</a:t>
            </a:r>
          </a:p>
          <a:p>
            <a:pPr marL="169863" indent="-169863" algn="l">
              <a:spcAft>
                <a:spcPts val="300"/>
              </a:spcAft>
            </a:pPr>
            <a:endParaRPr lang="en-US" sz="1200" dirty="0" smtClean="0"/>
          </a:p>
        </p:txBody>
      </p:sp>
      <p:sp>
        <p:nvSpPr>
          <p:cNvPr id="5" name="Rectangle 4"/>
          <p:cNvSpPr/>
          <p:nvPr>
            <p:custDataLst>
              <p:tags r:id="rId6"/>
            </p:custDataLst>
          </p:nvPr>
        </p:nvSpPr>
        <p:spPr>
          <a:xfrm>
            <a:off x="4664075" y="1552218"/>
            <a:ext cx="4159250" cy="3493264"/>
          </a:xfrm>
          <a:prstGeom prst="rect">
            <a:avLst/>
          </a:prstGeom>
        </p:spPr>
        <p:txBody>
          <a:bodyPr wrap="square">
            <a:spAutoFit/>
          </a:bodyPr>
          <a:lstStyle/>
          <a:p>
            <a:pPr marL="169863" indent="-169863" algn="l">
              <a:spcAft>
                <a:spcPts val="300"/>
              </a:spcAft>
              <a:buFont typeface="Arial" pitchFamily="34" charset="0"/>
              <a:buChar char="•"/>
            </a:pPr>
            <a:r>
              <a:rPr lang="en-US" sz="1200" dirty="0" smtClean="0"/>
              <a:t>In the last 18 months, many of the major server and storage vendors have developed their own pre-integrated converged infrastructure solutions. This includes HP’s Converged Systems, IBM’s PureSystems, and Dell’s Active Infrastructures products. </a:t>
            </a:r>
          </a:p>
          <a:p>
            <a:pPr marL="169863" indent="-169863" algn="l">
              <a:spcAft>
                <a:spcPts val="300"/>
              </a:spcAft>
              <a:buFont typeface="Arial" pitchFamily="34" charset="0"/>
              <a:buChar char="•"/>
            </a:pPr>
            <a:r>
              <a:rPr lang="en-US" sz="1200" dirty="0" smtClean="0"/>
              <a:t>Cisco has continued to invest in partnerships with vendors beyond EMC/VMware to create reference architectures that simplify support and implementation for non-EMC customers. Notably, Cisco has partnered with top storage provider NetApp to deliver the FlexPod series of reference architectures that combine NetApp FAS systems with Cisco UCS.</a:t>
            </a:r>
          </a:p>
          <a:p>
            <a:pPr marL="169863" indent="-169863" algn="l">
              <a:spcAft>
                <a:spcPts val="300"/>
              </a:spcAft>
              <a:buFont typeface="Arial" pitchFamily="34" charset="0"/>
              <a:buChar char="•"/>
            </a:pPr>
            <a:r>
              <a:rPr lang="en-US" sz="1200" dirty="0" smtClean="0"/>
              <a:t>Going forward, converged systems vendors will be challenged to continue innovating and differentiating in an ecosystem where components are increasingly standardized and commoditized. Management software for these converged solutions will be a key area to watch for innovation.</a:t>
            </a:r>
          </a:p>
        </p:txBody>
      </p:sp>
      <p:sp>
        <p:nvSpPr>
          <p:cNvPr id="16" name="Rounded Rectangle 15"/>
          <p:cNvSpPr/>
          <p:nvPr>
            <p:custDataLst>
              <p:tags r:id="rId7"/>
            </p:custDataLst>
          </p:nvPr>
        </p:nvSpPr>
        <p:spPr>
          <a:xfrm>
            <a:off x="320675" y="1189038"/>
            <a:ext cx="4159250"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b="1" i="1" dirty="0" smtClean="0">
                <a:solidFill>
                  <a:srgbClr val="333333"/>
                </a:solidFill>
              </a:rPr>
              <a:t>How it got here</a:t>
            </a:r>
            <a:endParaRPr lang="en-CA" b="1" i="1" dirty="0">
              <a:solidFill>
                <a:srgbClr val="333333"/>
              </a:solidFill>
            </a:endParaRPr>
          </a:p>
        </p:txBody>
      </p:sp>
      <p:sp>
        <p:nvSpPr>
          <p:cNvPr id="17" name="Rounded Rectangle 16"/>
          <p:cNvSpPr/>
          <p:nvPr>
            <p:custDataLst>
              <p:tags r:id="rId8"/>
            </p:custDataLst>
          </p:nvPr>
        </p:nvSpPr>
        <p:spPr>
          <a:xfrm>
            <a:off x="4664075" y="1189038"/>
            <a:ext cx="4159250" cy="371475"/>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b="1" i="1" dirty="0" smtClean="0">
                <a:solidFill>
                  <a:srgbClr val="333333"/>
                </a:solidFill>
              </a:rPr>
              <a:t>Where it’s going</a:t>
            </a:r>
            <a:endParaRPr lang="en-CA" b="1" i="1" dirty="0">
              <a:solidFill>
                <a:srgbClr val="333333"/>
              </a:solidFill>
            </a:endParaRPr>
          </a:p>
        </p:txBody>
      </p:sp>
      <p:grpSp>
        <p:nvGrpSpPr>
          <p:cNvPr id="9" name="Group 135"/>
          <p:cNvGrpSpPr/>
          <p:nvPr>
            <p:custDataLst>
              <p:tags r:id="rId9"/>
            </p:custDataLst>
          </p:nvPr>
        </p:nvGrpSpPr>
        <p:grpSpPr>
          <a:xfrm>
            <a:off x="251520" y="5445224"/>
            <a:ext cx="8625780" cy="838201"/>
            <a:chOff x="328291" y="4509120"/>
            <a:chExt cx="8491858" cy="838201"/>
          </a:xfrm>
        </p:grpSpPr>
        <p:sp>
          <p:nvSpPr>
            <p:cNvPr id="10" name="Rounded Rectangle 9"/>
            <p:cNvSpPr/>
            <p:nvPr/>
          </p:nvSpPr>
          <p:spPr>
            <a:xfrm>
              <a:off x="328613" y="4509120"/>
              <a:ext cx="8491536" cy="838201"/>
            </a:xfrm>
            <a:prstGeom prst="roundRect">
              <a:avLst>
                <a:gd name="adj" fmla="val 6990"/>
              </a:avLst>
            </a:prstGeom>
            <a:solidFill>
              <a:srgbClr val="F1F2E0"/>
            </a:solidFill>
            <a:ln w="12700">
              <a:solidFill>
                <a:srgbClr val="D3D3B9"/>
              </a:solidFill>
            </a:ln>
            <a:effectLst>
              <a:outerShdw blurRad="25400" dist="254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57300" algn="l"/>
              <a:r>
                <a:rPr lang="en-CA" sz="1200" dirty="0" smtClean="0">
                  <a:solidFill>
                    <a:schemeClr val="tx1"/>
                  </a:solidFill>
                </a:rPr>
                <a:t>As the market evolves, options that were once cutting edge become default and new products become differentiating. Integrated blade servers/networking</a:t>
              </a:r>
              <a:r>
                <a:rPr lang="en-CA" sz="1200" dirty="0" smtClean="0">
                  <a:solidFill>
                    <a:srgbClr val="FF0000"/>
                  </a:solidFill>
                </a:rPr>
                <a:t> </a:t>
              </a:r>
              <a:r>
                <a:rPr lang="en-CA" sz="1200" dirty="0" smtClean="0">
                  <a:solidFill>
                    <a:schemeClr val="tx1"/>
                  </a:solidFill>
                </a:rPr>
                <a:t>is now a widely available option and it should no longer be used to differentiate solutions. Instead focus on solutions that can effectively integrate storage into the mix to simplify system implementation and management.</a:t>
              </a:r>
            </a:p>
          </p:txBody>
        </p:sp>
        <p:pic>
          <p:nvPicPr>
            <p:cNvPr id="11" name="Picture 10" descr="insight.png"/>
            <p:cNvPicPr>
              <a:picLocks noChangeAspect="1"/>
            </p:cNvPicPr>
            <p:nvPr/>
          </p:nvPicPr>
          <p:blipFill>
            <a:blip r:embed="rId14" cstate="print"/>
            <a:stretch>
              <a:fillRect/>
            </a:stretch>
          </p:blipFill>
          <p:spPr>
            <a:xfrm>
              <a:off x="328291" y="4509120"/>
              <a:ext cx="1000207" cy="838201"/>
            </a:xfrm>
            <a:prstGeom prst="rect">
              <a:avLst/>
            </a:prstGeom>
          </p:spPr>
        </p:pic>
      </p:grpSp>
      <p:pic>
        <p:nvPicPr>
          <p:cNvPr id="14" name="Picture 13" descr="sample_linkbar-itrgNEW.gif">
            <a:hlinkClick r:id="rId15"/>
          </p:cNvPr>
          <p:cNvPicPr>
            <a:picLocks noChangeAspect="1"/>
          </p:cNvPicPr>
          <p:nvPr/>
        </p:nvPicPr>
        <p:blipFill>
          <a:blip r:embed="rId16" cstate="print"/>
          <a:stretch>
            <a:fillRect/>
          </a:stretch>
        </p:blipFill>
        <p:spPr>
          <a:xfrm>
            <a:off x="0" y="6419850"/>
            <a:ext cx="9144000" cy="438150"/>
          </a:xfrm>
          <a:prstGeom prst="rect">
            <a:avLst/>
          </a:prstGeom>
        </p:spPr>
      </p:pic>
    </p:spTree>
    <p:extLst>
      <p:ext uri="{BB962C8B-B14F-4D97-AF65-F5344CB8AC3E}">
        <p14:creationId xmlns:p14="http://schemas.microsoft.com/office/powerpoint/2010/main" val="7867867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994342" name="think-cell Slide" r:id="rId5" imgW="360" imgH="360" progId="">
                  <p:embed/>
                </p:oleObj>
              </mc:Choice>
              <mc:Fallback>
                <p:oleObj name="think-cell Slide" r:id="rId5" imgW="360" imgH="360" progId="">
                  <p:embed/>
                  <p:pic>
                    <p:nvPicPr>
                      <p:cNvPr id="0" name="Picture 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itle 12"/>
          <p:cNvSpPr>
            <a:spLocks noGrp="1"/>
          </p:cNvSpPr>
          <p:nvPr>
            <p:ph type="title"/>
          </p:nvPr>
        </p:nvSpPr>
        <p:spPr/>
        <p:txBody>
          <a:bodyPr/>
          <a:lstStyle/>
          <a:p>
            <a:pPr lvl="0"/>
            <a:r>
              <a:rPr lang="en-US" dirty="0" smtClean="0"/>
              <a:t>Converged systems vendor selection / knock-out criteria: market share, mind share, and stack management software</a:t>
            </a:r>
            <a:endParaRPr lang="en-US" dirty="0"/>
          </a:p>
        </p:txBody>
      </p:sp>
      <p:grpSp>
        <p:nvGrpSpPr>
          <p:cNvPr id="15" name="Group 33"/>
          <p:cNvGrpSpPr/>
          <p:nvPr/>
        </p:nvGrpSpPr>
        <p:grpSpPr>
          <a:xfrm>
            <a:off x="320675" y="1920240"/>
            <a:ext cx="8502650" cy="3839846"/>
            <a:chOff x="5543549" y="2722423"/>
            <a:chExt cx="3295651" cy="3613251"/>
          </a:xfrm>
        </p:grpSpPr>
        <p:sp>
          <p:nvSpPr>
            <p:cNvPr id="18" name="Rectangle 17"/>
            <p:cNvSpPr/>
            <p:nvPr/>
          </p:nvSpPr>
          <p:spPr>
            <a:xfrm>
              <a:off x="5543549" y="2980556"/>
              <a:ext cx="3295651" cy="3355118"/>
            </a:xfrm>
            <a:prstGeom prst="rect">
              <a:avLst/>
            </a:prstGeom>
            <a:solidFill>
              <a:schemeClr val="bg1"/>
            </a:solidFill>
            <a:ln w="12700">
              <a:solidFill>
                <a:schemeClr val="accent3"/>
              </a:solidFill>
            </a:ln>
            <a:effectLst>
              <a:outerShdw blurRad="25400" dist="254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tIns="182880" rtlCol="0" anchor="t"/>
            <a:lstStyle/>
            <a:p>
              <a:pPr marL="233363" indent="-233363" algn="l">
                <a:spcBef>
                  <a:spcPts val="2400"/>
                </a:spcBef>
                <a:spcAft>
                  <a:spcPts val="0"/>
                </a:spcAft>
                <a:buFont typeface="Arial" pitchFamily="34" charset="0"/>
                <a:buChar char="•"/>
              </a:pPr>
              <a:r>
                <a:rPr lang="en-US" sz="1200" b="1" dirty="0" smtClean="0">
                  <a:solidFill>
                    <a:schemeClr val="tx1"/>
                  </a:solidFill>
                </a:rPr>
                <a:t>Cisco-NetApp.</a:t>
              </a:r>
              <a:r>
                <a:rPr lang="en-US" sz="1200" dirty="0" smtClean="0">
                  <a:solidFill>
                    <a:schemeClr val="tx1"/>
                  </a:solidFill>
                </a:rPr>
                <a:t> A recent partnership between two market movers to deliver jointly developed reference architectures.</a:t>
              </a:r>
              <a:endParaRPr lang="en-US" sz="1200" dirty="0" smtClean="0">
                <a:solidFill>
                  <a:srgbClr val="FF0000"/>
                </a:solidFill>
              </a:endParaRPr>
            </a:p>
            <a:p>
              <a:pPr marL="233363" indent="-233363" algn="l">
                <a:spcBef>
                  <a:spcPts val="1200"/>
                </a:spcBef>
                <a:spcAft>
                  <a:spcPts val="0"/>
                </a:spcAft>
                <a:buFont typeface="Arial" pitchFamily="34" charset="0"/>
                <a:buChar char="•"/>
              </a:pPr>
              <a:r>
                <a:rPr lang="en-US" sz="1200" b="1" dirty="0" smtClean="0">
                  <a:solidFill>
                    <a:schemeClr val="tx1"/>
                  </a:solidFill>
                </a:rPr>
                <a:t>Dell.</a:t>
              </a:r>
              <a:r>
                <a:rPr lang="en-US" sz="1200" dirty="0" smtClean="0">
                  <a:solidFill>
                    <a:schemeClr val="tx1"/>
                  </a:solidFill>
                </a:rPr>
                <a:t> A major player with a reputation for ease of use and strong support offerings.</a:t>
              </a:r>
            </a:p>
            <a:p>
              <a:pPr marL="233363" indent="-233363" algn="l">
                <a:spcBef>
                  <a:spcPts val="1200"/>
                </a:spcBef>
                <a:spcAft>
                  <a:spcPts val="0"/>
                </a:spcAft>
                <a:buFont typeface="Arial" pitchFamily="34" charset="0"/>
                <a:buChar char="•"/>
              </a:pPr>
              <a:r>
                <a:rPr lang="en-US" sz="1200" b="1" dirty="0" smtClean="0">
                  <a:solidFill>
                    <a:schemeClr val="tx1"/>
                  </a:solidFill>
                </a:rPr>
                <a:t>Fujitsu.</a:t>
              </a:r>
              <a:r>
                <a:rPr lang="en-US" sz="1200" dirty="0" smtClean="0">
                  <a:solidFill>
                    <a:schemeClr val="tx1"/>
                  </a:solidFill>
                </a:rPr>
                <a:t> With a strong following outside of North America, Fujitsu offers a variety of converged systems products.</a:t>
              </a:r>
            </a:p>
            <a:p>
              <a:pPr marL="233363" indent="-233363" algn="l">
                <a:spcBef>
                  <a:spcPts val="1200"/>
                </a:spcBef>
                <a:spcAft>
                  <a:spcPts val="0"/>
                </a:spcAft>
                <a:buFont typeface="Arial" pitchFamily="34" charset="0"/>
                <a:buChar char="•"/>
              </a:pPr>
              <a:r>
                <a:rPr lang="en-US" sz="1200" b="1" dirty="0" smtClean="0">
                  <a:solidFill>
                    <a:schemeClr val="tx1"/>
                  </a:solidFill>
                </a:rPr>
                <a:t>Hitachi.</a:t>
              </a:r>
              <a:r>
                <a:rPr lang="en-US" sz="1200" dirty="0" smtClean="0">
                  <a:solidFill>
                    <a:schemeClr val="tx1"/>
                  </a:solidFill>
                </a:rPr>
                <a:t> A new entrant in the converged systems market, with a strong mainframe heritage.</a:t>
              </a:r>
            </a:p>
            <a:p>
              <a:pPr marL="233363" indent="-233363" algn="l">
                <a:spcBef>
                  <a:spcPts val="1200"/>
                </a:spcBef>
                <a:spcAft>
                  <a:spcPts val="0"/>
                </a:spcAft>
                <a:buFont typeface="Arial" pitchFamily="34" charset="0"/>
                <a:buChar char="•"/>
              </a:pPr>
              <a:r>
                <a:rPr lang="en-US" sz="1200" b="1" dirty="0" smtClean="0">
                  <a:solidFill>
                    <a:schemeClr val="tx1"/>
                  </a:solidFill>
                </a:rPr>
                <a:t>HP.</a:t>
              </a:r>
              <a:r>
                <a:rPr lang="en-US" sz="1200" dirty="0" smtClean="0">
                  <a:solidFill>
                    <a:schemeClr val="tx1"/>
                  </a:solidFill>
                </a:rPr>
                <a:t> An industry leader in the blade market and an early pioneer of converged systems.</a:t>
              </a:r>
              <a:endParaRPr lang="en-US" sz="1200" dirty="0" smtClean="0">
                <a:solidFill>
                  <a:srgbClr val="FF0000"/>
                </a:solidFill>
              </a:endParaRPr>
            </a:p>
            <a:p>
              <a:pPr marL="233363" indent="-233363" algn="l">
                <a:spcBef>
                  <a:spcPts val="1200"/>
                </a:spcBef>
                <a:spcAft>
                  <a:spcPts val="0"/>
                </a:spcAft>
                <a:buFont typeface="Arial" pitchFamily="34" charset="0"/>
                <a:buChar char="•"/>
              </a:pPr>
              <a:r>
                <a:rPr lang="en-US" sz="1200" b="1" dirty="0" smtClean="0">
                  <a:solidFill>
                    <a:schemeClr val="tx1"/>
                  </a:solidFill>
                </a:rPr>
                <a:t>IBM.</a:t>
              </a:r>
              <a:r>
                <a:rPr lang="en-US" sz="1200" dirty="0" smtClean="0">
                  <a:solidFill>
                    <a:schemeClr val="tx1"/>
                  </a:solidFill>
                </a:rPr>
                <a:t> A veteran blade manufacturer. Its converged systems line, PureSystems, is a relatively recent development.</a:t>
              </a:r>
            </a:p>
            <a:p>
              <a:pPr marL="233363" indent="-233363" algn="l">
                <a:spcBef>
                  <a:spcPts val="1200"/>
                </a:spcBef>
                <a:spcAft>
                  <a:spcPts val="0"/>
                </a:spcAft>
                <a:buFont typeface="Arial" pitchFamily="34" charset="0"/>
                <a:buChar char="•"/>
              </a:pPr>
              <a:r>
                <a:rPr lang="en-US" sz="1200" b="1" dirty="0" smtClean="0">
                  <a:solidFill>
                    <a:schemeClr val="tx1"/>
                  </a:solidFill>
                </a:rPr>
                <a:t>Oracle.</a:t>
              </a:r>
              <a:r>
                <a:rPr lang="en-US" sz="1200" dirty="0" smtClean="0">
                  <a:solidFill>
                    <a:schemeClr val="tx1"/>
                  </a:solidFill>
                </a:rPr>
                <a:t> A niche player in the converged market. Ideal for organizations already working in an Oracle environment.</a:t>
              </a:r>
            </a:p>
            <a:p>
              <a:pPr marL="233363" indent="-233363" algn="l">
                <a:spcBef>
                  <a:spcPts val="1200"/>
                </a:spcBef>
                <a:spcAft>
                  <a:spcPts val="0"/>
                </a:spcAft>
                <a:buFont typeface="Arial" pitchFamily="34" charset="0"/>
                <a:buChar char="•"/>
              </a:pPr>
              <a:r>
                <a:rPr lang="en-US" sz="1200" b="1" dirty="0" smtClean="0">
                  <a:solidFill>
                    <a:schemeClr val="tx1"/>
                  </a:solidFill>
                </a:rPr>
                <a:t>VCE.</a:t>
              </a:r>
              <a:r>
                <a:rPr lang="en-US" sz="1200" dirty="0" smtClean="0">
                  <a:solidFill>
                    <a:schemeClr val="tx1"/>
                  </a:solidFill>
                </a:rPr>
                <a:t> A joint venture of VMware, Cisco, and EMC offering a tightly integrated solution built from leading components.</a:t>
              </a:r>
              <a:endParaRPr lang="en-US" sz="1200" dirty="0" smtClean="0">
                <a:solidFill>
                  <a:srgbClr val="FF0000"/>
                </a:solidFill>
              </a:endParaRPr>
            </a:p>
          </p:txBody>
        </p:sp>
        <p:sp>
          <p:nvSpPr>
            <p:cNvPr id="19" name="Round Same Side Corner Rectangle 18"/>
            <p:cNvSpPr/>
            <p:nvPr/>
          </p:nvSpPr>
          <p:spPr>
            <a:xfrm>
              <a:off x="5543549" y="2722423"/>
              <a:ext cx="3295650" cy="258132"/>
            </a:xfrm>
            <a:prstGeom prst="round2SameRect">
              <a:avLst>
                <a:gd name="adj1" fmla="val 10667"/>
                <a:gd name="adj2" fmla="val 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smtClean="0">
                  <a:solidFill>
                    <a:srgbClr val="FFFFFF"/>
                  </a:solidFill>
                </a:rPr>
                <a:t>Included in this Vendor Landscape:</a:t>
              </a:r>
              <a:endParaRPr lang="en-CA" sz="1400" b="1" dirty="0">
                <a:solidFill>
                  <a:srgbClr val="FFFFFF"/>
                </a:solidFill>
              </a:endParaRPr>
            </a:p>
          </p:txBody>
        </p:sp>
      </p:grpSp>
      <p:sp>
        <p:nvSpPr>
          <p:cNvPr id="20" name="Text Placeholder 2"/>
          <p:cNvSpPr>
            <a:spLocks noGrp="1"/>
          </p:cNvSpPr>
          <p:nvPr>
            <p:ph type="body" sz="quarter" idx="4294967295"/>
          </p:nvPr>
        </p:nvSpPr>
        <p:spPr>
          <a:xfrm>
            <a:off x="320675" y="1189039"/>
            <a:ext cx="8502650" cy="731202"/>
          </a:xfrm>
          <a:prstGeom prst="rect">
            <a:avLst/>
          </a:prstGeom>
        </p:spPr>
        <p:txBody>
          <a:bodyPr>
            <a:noAutofit/>
          </a:bodyPr>
          <a:lstStyle/>
          <a:p>
            <a:pPr marL="182563" indent="-182563">
              <a:spcBef>
                <a:spcPts val="600"/>
              </a:spcBef>
              <a:buFont typeface="Arial" pitchFamily="34" charset="0"/>
              <a:buChar char="•"/>
              <a:tabLst>
                <a:tab pos="6008688" algn="l"/>
              </a:tabLst>
            </a:pPr>
            <a:r>
              <a:rPr lang="en-US" dirty="0" smtClean="0"/>
              <a:t>For this Vendor Landscape, Info-Tech focused on those vendors that offer stack management software with their converged solutions, and that have a strong market presence and/or reputational presence among mid and large-sized enterprises.</a:t>
            </a:r>
          </a:p>
        </p:txBody>
      </p:sp>
      <p:pic>
        <p:nvPicPr>
          <p:cNvPr id="8" name="Picture 7" descr="sample_linkbar-itrgNEW.gif">
            <a:hlinkClick r:id="rId7"/>
          </p:cNvPr>
          <p:cNvPicPr>
            <a:picLocks noChangeAspect="1"/>
          </p:cNvPicPr>
          <p:nvPr/>
        </p:nvPicPr>
        <p:blipFill>
          <a:blip r:embed="rId8" cstate="print"/>
          <a:stretch>
            <a:fillRect/>
          </a:stretch>
        </p:blipFill>
        <p:spPr>
          <a:xfrm>
            <a:off x="0" y="6419850"/>
            <a:ext cx="9144000" cy="438150"/>
          </a:xfrm>
          <a:prstGeom prst="rect">
            <a:avLst/>
          </a:prstGeom>
        </p:spPr>
      </p:pic>
    </p:spTree>
    <p:extLst>
      <p:ext uri="{BB962C8B-B14F-4D97-AF65-F5344CB8AC3E}">
        <p14:creationId xmlns:p14="http://schemas.microsoft.com/office/powerpoint/2010/main" val="41921942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5" name="Group 33"/>
          <p:cNvGrpSpPr/>
          <p:nvPr/>
        </p:nvGrpSpPr>
        <p:grpSpPr>
          <a:xfrm>
            <a:off x="5486400" y="1189038"/>
            <a:ext cx="3336924" cy="5257483"/>
            <a:chOff x="5543549" y="1518107"/>
            <a:chExt cx="3295651" cy="4947232"/>
          </a:xfrm>
        </p:grpSpPr>
        <p:sp>
          <p:nvSpPr>
            <p:cNvPr id="116" name="Rectangle 115"/>
            <p:cNvSpPr/>
            <p:nvPr/>
          </p:nvSpPr>
          <p:spPr>
            <a:xfrm>
              <a:off x="5543549" y="1775939"/>
              <a:ext cx="3295651" cy="4689400"/>
            </a:xfrm>
            <a:prstGeom prst="rect">
              <a:avLst/>
            </a:prstGeom>
            <a:solidFill>
              <a:schemeClr val="bg1"/>
            </a:solidFill>
            <a:ln w="12700">
              <a:solidFill>
                <a:schemeClr val="accent3"/>
              </a:solidFill>
            </a:ln>
            <a:effectLst>
              <a:outerShdw blurRad="25400" dist="254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33363" indent="-233363" algn="l">
                <a:lnSpc>
                  <a:spcPct val="150000"/>
                </a:lnSpc>
                <a:spcBef>
                  <a:spcPts val="300"/>
                </a:spcBef>
                <a:spcAft>
                  <a:spcPts val="300"/>
                </a:spcAft>
              </a:pPr>
              <a:endParaRPr lang="en-US" sz="1200" b="1" i="1" dirty="0" smtClean="0">
                <a:solidFill>
                  <a:srgbClr val="333333">
                    <a:lumMod val="50000"/>
                  </a:srgbClr>
                </a:solidFill>
                <a:latin typeface="Georgia" pitchFamily="18" charset="0"/>
              </a:endParaRPr>
            </a:p>
          </p:txBody>
        </p:sp>
        <p:sp>
          <p:nvSpPr>
            <p:cNvPr id="117" name="Round Same Side Corner Rectangle 116"/>
            <p:cNvSpPr/>
            <p:nvPr/>
          </p:nvSpPr>
          <p:spPr>
            <a:xfrm>
              <a:off x="5543549" y="1518107"/>
              <a:ext cx="3295650" cy="258132"/>
            </a:xfrm>
            <a:prstGeom prst="round2SameRect">
              <a:avLst>
                <a:gd name="adj1" fmla="val 10667"/>
                <a:gd name="adj2" fmla="val 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smtClean="0">
                  <a:solidFill>
                    <a:srgbClr val="FFFFFF"/>
                  </a:solidFill>
                </a:rPr>
                <a:t>Criteria Weighting:</a:t>
              </a:r>
              <a:endParaRPr lang="en-CA" sz="1400" b="1" dirty="0">
                <a:solidFill>
                  <a:srgbClr val="FFFFFF"/>
                </a:solidFill>
              </a:endParaRPr>
            </a:p>
          </p:txBody>
        </p:sp>
      </p:grpSp>
      <p:graphicFrame>
        <p:nvGraphicFramePr>
          <p:cNvPr id="76" name="Object 75"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995364" name="think-cell Slide" r:id="rId25" imgW="360" imgH="360" progId="">
                  <p:embed/>
                </p:oleObj>
              </mc:Choice>
              <mc:Fallback>
                <p:oleObj name="think-cell Slide" r:id="rId25" imgW="360" imgH="360" progId="">
                  <p:embed/>
                  <p:pic>
                    <p:nvPicPr>
                      <p:cNvPr id="0" name="Picture 3"/>
                      <p:cNvPicPr>
                        <a:picLocks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7" name="Group 33"/>
          <p:cNvGrpSpPr/>
          <p:nvPr>
            <p:custDataLst>
              <p:tags r:id="rId3"/>
            </p:custDataLst>
          </p:nvPr>
        </p:nvGrpSpPr>
        <p:grpSpPr>
          <a:xfrm>
            <a:off x="5487036" y="1189037"/>
            <a:ext cx="3336924" cy="5257483"/>
            <a:chOff x="5543549" y="1518107"/>
            <a:chExt cx="3295651" cy="4947232"/>
          </a:xfrm>
        </p:grpSpPr>
        <p:sp>
          <p:nvSpPr>
            <p:cNvPr id="58" name="Rectangle 57"/>
            <p:cNvSpPr/>
            <p:nvPr/>
          </p:nvSpPr>
          <p:spPr>
            <a:xfrm>
              <a:off x="5543549" y="1775939"/>
              <a:ext cx="3295651" cy="4689400"/>
            </a:xfrm>
            <a:prstGeom prst="rect">
              <a:avLst/>
            </a:prstGeom>
            <a:solidFill>
              <a:schemeClr val="bg1"/>
            </a:solidFill>
            <a:ln w="12700">
              <a:solidFill>
                <a:schemeClr val="accent3"/>
              </a:solidFill>
            </a:ln>
            <a:effectLst>
              <a:outerShdw blurRad="25400" dist="254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33363" indent="-233363" algn="l">
                <a:lnSpc>
                  <a:spcPct val="150000"/>
                </a:lnSpc>
                <a:spcBef>
                  <a:spcPts val="300"/>
                </a:spcBef>
                <a:spcAft>
                  <a:spcPts val="300"/>
                </a:spcAft>
              </a:pPr>
              <a:endParaRPr lang="en-US" sz="1200" b="1" i="1" dirty="0" smtClean="0">
                <a:solidFill>
                  <a:srgbClr val="333333">
                    <a:lumMod val="50000"/>
                  </a:srgbClr>
                </a:solidFill>
                <a:latin typeface="Georgia" pitchFamily="18" charset="0"/>
              </a:endParaRPr>
            </a:p>
          </p:txBody>
        </p:sp>
        <p:sp>
          <p:nvSpPr>
            <p:cNvPr id="59" name="Round Same Side Corner Rectangle 58"/>
            <p:cNvSpPr/>
            <p:nvPr/>
          </p:nvSpPr>
          <p:spPr>
            <a:xfrm>
              <a:off x="5543549" y="1518107"/>
              <a:ext cx="3295650" cy="258132"/>
            </a:xfrm>
            <a:prstGeom prst="round2SameRect">
              <a:avLst>
                <a:gd name="adj1" fmla="val 10667"/>
                <a:gd name="adj2" fmla="val 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smtClean="0">
                  <a:solidFill>
                    <a:srgbClr val="FFFFFF"/>
                  </a:solidFill>
                </a:rPr>
                <a:t>Criteria Weighting:</a:t>
              </a:r>
              <a:endParaRPr lang="en-CA" sz="1400" b="1" dirty="0">
                <a:solidFill>
                  <a:srgbClr val="FFFFFF"/>
                </a:solidFill>
              </a:endParaRPr>
            </a:p>
          </p:txBody>
        </p:sp>
      </p:grpSp>
      <p:sp>
        <p:nvSpPr>
          <p:cNvPr id="2" name="Title 1"/>
          <p:cNvSpPr>
            <a:spLocks noGrp="1"/>
          </p:cNvSpPr>
          <p:nvPr>
            <p:ph type="title"/>
            <p:custDataLst>
              <p:tags r:id="rId4"/>
            </p:custDataLst>
          </p:nvPr>
        </p:nvSpPr>
        <p:spPr/>
        <p:txBody>
          <a:bodyPr/>
          <a:lstStyle/>
          <a:p>
            <a:r>
              <a:rPr lang="en-US" dirty="0" smtClean="0"/>
              <a:t>Converged systems criteria &amp; weighting factors</a:t>
            </a:r>
            <a:endParaRPr lang="en-US" dirty="0"/>
          </a:p>
        </p:txBody>
      </p:sp>
      <p:graphicFrame>
        <p:nvGraphicFramePr>
          <p:cNvPr id="43" name="Chart 42"/>
          <p:cNvGraphicFramePr/>
          <p:nvPr/>
        </p:nvGraphicFramePr>
        <p:xfrm>
          <a:off x="5943600" y="1463040"/>
          <a:ext cx="2422525" cy="1824319"/>
        </p:xfrm>
        <a:graphic>
          <a:graphicData uri="http://schemas.openxmlformats.org/drawingml/2006/chart">
            <c:chart xmlns:c="http://schemas.openxmlformats.org/drawingml/2006/chart" xmlns:r="http://schemas.openxmlformats.org/officeDocument/2006/relationships" r:id="rId27"/>
          </a:graphicData>
        </a:graphic>
      </p:graphicFrame>
      <p:graphicFrame>
        <p:nvGraphicFramePr>
          <p:cNvPr id="50" name="Chart 49"/>
          <p:cNvGraphicFramePr/>
          <p:nvPr/>
        </p:nvGraphicFramePr>
        <p:xfrm>
          <a:off x="6263640" y="3063875"/>
          <a:ext cx="1737360" cy="1737360"/>
        </p:xfrm>
        <a:graphic>
          <a:graphicData uri="http://schemas.openxmlformats.org/drawingml/2006/chart">
            <c:chart xmlns:c="http://schemas.openxmlformats.org/drawingml/2006/chart" xmlns:r="http://schemas.openxmlformats.org/officeDocument/2006/relationships" r:id="rId28"/>
          </a:graphicData>
        </a:graphic>
      </p:graphicFrame>
      <p:sp>
        <p:nvSpPr>
          <p:cNvPr id="35" name="Flowchart: Stored Data 20"/>
          <p:cNvSpPr>
            <a:spLocks noChangeArrowheads="1"/>
          </p:cNvSpPr>
          <p:nvPr>
            <p:custDataLst>
              <p:tags r:id="rId5"/>
            </p:custDataLst>
          </p:nvPr>
        </p:nvSpPr>
        <p:spPr bwMode="auto">
          <a:xfrm flipH="1">
            <a:off x="1828800" y="4572317"/>
            <a:ext cx="3474720" cy="457200"/>
          </a:xfrm>
          <a:prstGeom prst="rect">
            <a:avLst/>
          </a:prstGeom>
          <a:solidFill>
            <a:schemeClr val="accent2">
              <a:lumMod val="20000"/>
              <a:lumOff val="80000"/>
            </a:schemeClr>
          </a:solidFill>
          <a:ln w="6350">
            <a:noFill/>
            <a:miter lim="800000"/>
            <a:headEnd/>
            <a:tailEnd/>
          </a:ln>
          <a:effectLst/>
        </p:spPr>
        <p:txBody>
          <a:bodyPr anchor="ctr"/>
          <a:lstStyle/>
          <a:p>
            <a:pPr algn="l">
              <a:defRPr/>
            </a:pPr>
            <a:r>
              <a:rPr lang="en-US" sz="1200" dirty="0" smtClean="0">
                <a:solidFill>
                  <a:srgbClr val="FFFFFF">
                    <a:lumMod val="10000"/>
                  </a:srgbClr>
                </a:solidFill>
                <a:latin typeface="Arial" pitchFamily="34" charset="0"/>
                <a:cs typeface="Arial" pitchFamily="34" charset="0"/>
              </a:rPr>
              <a:t>Vendor is committed to the space and has a future product and portfolio roadmap.</a:t>
            </a:r>
            <a:endParaRPr lang="en-US" sz="1200" dirty="0">
              <a:solidFill>
                <a:srgbClr val="FFFFFF">
                  <a:lumMod val="10000"/>
                </a:srgbClr>
              </a:solidFill>
              <a:latin typeface="Arial" pitchFamily="34" charset="0"/>
              <a:cs typeface="Arial" pitchFamily="34" charset="0"/>
            </a:endParaRPr>
          </a:p>
        </p:txBody>
      </p:sp>
      <p:sp>
        <p:nvSpPr>
          <p:cNvPr id="36" name="Rectangle 15"/>
          <p:cNvSpPr>
            <a:spLocks noChangeArrowheads="1"/>
          </p:cNvSpPr>
          <p:nvPr>
            <p:custDataLst>
              <p:tags r:id="rId6"/>
            </p:custDataLst>
          </p:nvPr>
        </p:nvSpPr>
        <p:spPr bwMode="auto">
          <a:xfrm flipH="1">
            <a:off x="320040" y="4572317"/>
            <a:ext cx="1463040" cy="457200"/>
          </a:xfrm>
          <a:prstGeom prst="rect">
            <a:avLst/>
          </a:prstGeom>
          <a:solidFill>
            <a:schemeClr val="accent2">
              <a:lumMod val="20000"/>
              <a:lumOff val="80000"/>
            </a:schemeClr>
          </a:solidFill>
          <a:ln w="25400">
            <a:noFill/>
            <a:miter lim="800000"/>
            <a:headEnd/>
            <a:tailEnd/>
          </a:ln>
          <a:effectLst/>
        </p:spPr>
        <p:txBody>
          <a:bodyPr anchor="ctr"/>
          <a:lstStyle/>
          <a:p>
            <a:pPr algn="r">
              <a:defRPr/>
            </a:pPr>
            <a:r>
              <a:rPr lang="en-US" sz="1400" dirty="0" smtClean="0">
                <a:solidFill>
                  <a:srgbClr val="FFFFFF">
                    <a:lumMod val="10000"/>
                  </a:srgbClr>
                </a:solidFill>
                <a:latin typeface="Arial" pitchFamily="34" charset="0"/>
                <a:cs typeface="Arial" pitchFamily="34" charset="0"/>
              </a:rPr>
              <a:t>Strategy</a:t>
            </a:r>
            <a:endParaRPr lang="en-US" sz="1400" dirty="0">
              <a:solidFill>
                <a:srgbClr val="FFFFFF">
                  <a:lumMod val="10000"/>
                </a:srgbClr>
              </a:solidFill>
              <a:latin typeface="Arial" pitchFamily="34" charset="0"/>
              <a:cs typeface="Arial" pitchFamily="34" charset="0"/>
            </a:endParaRPr>
          </a:p>
        </p:txBody>
      </p:sp>
      <p:sp>
        <p:nvSpPr>
          <p:cNvPr id="38" name="Flowchart: Stored Data 21"/>
          <p:cNvSpPr>
            <a:spLocks noChangeArrowheads="1"/>
          </p:cNvSpPr>
          <p:nvPr>
            <p:custDataLst>
              <p:tags r:id="rId7"/>
            </p:custDataLst>
          </p:nvPr>
        </p:nvSpPr>
        <p:spPr bwMode="auto">
          <a:xfrm flipH="1">
            <a:off x="1828800" y="5075237"/>
            <a:ext cx="3474720" cy="457200"/>
          </a:xfrm>
          <a:prstGeom prst="rect">
            <a:avLst/>
          </a:prstGeom>
          <a:solidFill>
            <a:schemeClr val="accent2">
              <a:lumMod val="40000"/>
              <a:lumOff val="60000"/>
            </a:schemeClr>
          </a:solidFill>
          <a:ln w="6350">
            <a:noFill/>
            <a:miter lim="800000"/>
            <a:headEnd/>
            <a:tailEnd/>
          </a:ln>
          <a:effectLst/>
        </p:spPr>
        <p:txBody>
          <a:bodyPr anchor="ctr"/>
          <a:lstStyle/>
          <a:p>
            <a:pPr algn="l">
              <a:defRPr/>
            </a:pPr>
            <a:r>
              <a:rPr lang="en-US" sz="1200" dirty="0" smtClean="0">
                <a:solidFill>
                  <a:srgbClr val="FFFFFF">
                    <a:lumMod val="10000"/>
                  </a:srgbClr>
                </a:solidFill>
                <a:latin typeface="Arial" pitchFamily="34" charset="0"/>
                <a:cs typeface="Arial" pitchFamily="34" charset="0"/>
              </a:rPr>
              <a:t>Vendor offers global coverage and is able to sell and provide post-sales support. </a:t>
            </a:r>
            <a:endParaRPr lang="en-US" sz="1200" dirty="0">
              <a:solidFill>
                <a:srgbClr val="FFFFFF">
                  <a:lumMod val="10000"/>
                </a:srgbClr>
              </a:solidFill>
              <a:latin typeface="Arial" pitchFamily="34" charset="0"/>
              <a:cs typeface="Arial" pitchFamily="34" charset="0"/>
            </a:endParaRPr>
          </a:p>
        </p:txBody>
      </p:sp>
      <p:sp>
        <p:nvSpPr>
          <p:cNvPr id="39" name="Rectangle 38"/>
          <p:cNvSpPr>
            <a:spLocks noChangeArrowheads="1"/>
          </p:cNvSpPr>
          <p:nvPr>
            <p:custDataLst>
              <p:tags r:id="rId8"/>
            </p:custDataLst>
          </p:nvPr>
        </p:nvSpPr>
        <p:spPr bwMode="auto">
          <a:xfrm flipH="1">
            <a:off x="320040" y="5075237"/>
            <a:ext cx="1463040" cy="457200"/>
          </a:xfrm>
          <a:prstGeom prst="rect">
            <a:avLst/>
          </a:prstGeom>
          <a:solidFill>
            <a:schemeClr val="accent2">
              <a:lumMod val="40000"/>
              <a:lumOff val="60000"/>
            </a:schemeClr>
          </a:solidFill>
          <a:ln w="25400">
            <a:noFill/>
            <a:miter lim="800000"/>
            <a:headEnd/>
            <a:tailEnd/>
          </a:ln>
          <a:effectLst/>
        </p:spPr>
        <p:txBody>
          <a:bodyPr anchor="ctr"/>
          <a:lstStyle/>
          <a:p>
            <a:pPr algn="r">
              <a:defRPr/>
            </a:pPr>
            <a:r>
              <a:rPr lang="en-US" sz="1400" dirty="0" smtClean="0">
                <a:solidFill>
                  <a:srgbClr val="FFFFFF">
                    <a:lumMod val="10000"/>
                  </a:srgbClr>
                </a:solidFill>
                <a:latin typeface="Arial" pitchFamily="34" charset="0"/>
                <a:cs typeface="Arial" pitchFamily="34" charset="0"/>
              </a:rPr>
              <a:t>Reach</a:t>
            </a:r>
            <a:endParaRPr lang="en-US" sz="1400" dirty="0">
              <a:solidFill>
                <a:srgbClr val="FFFFFF">
                  <a:lumMod val="10000"/>
                </a:srgbClr>
              </a:solidFill>
              <a:latin typeface="Arial" pitchFamily="34" charset="0"/>
              <a:cs typeface="Arial" pitchFamily="34" charset="0"/>
            </a:endParaRPr>
          </a:p>
        </p:txBody>
      </p:sp>
      <p:sp>
        <p:nvSpPr>
          <p:cNvPr id="41" name="Flowchart: Stored Data 19"/>
          <p:cNvSpPr>
            <a:spLocks noChangeArrowheads="1"/>
          </p:cNvSpPr>
          <p:nvPr>
            <p:custDataLst>
              <p:tags r:id="rId9"/>
            </p:custDataLst>
          </p:nvPr>
        </p:nvSpPr>
        <p:spPr bwMode="auto">
          <a:xfrm flipH="1">
            <a:off x="1828800" y="4069397"/>
            <a:ext cx="3474720" cy="457200"/>
          </a:xfrm>
          <a:prstGeom prst="rect">
            <a:avLst/>
          </a:prstGeom>
          <a:solidFill>
            <a:schemeClr val="accent2">
              <a:lumMod val="40000"/>
              <a:lumOff val="60000"/>
            </a:schemeClr>
          </a:solidFill>
          <a:ln w="6350">
            <a:noFill/>
            <a:miter lim="800000"/>
            <a:headEnd/>
            <a:tailEnd/>
          </a:ln>
        </p:spPr>
        <p:txBody>
          <a:bodyPr anchor="ctr"/>
          <a:lstStyle/>
          <a:p>
            <a:pPr algn="l"/>
            <a:r>
              <a:rPr lang="en-US" sz="1200" dirty="0" smtClean="0">
                <a:solidFill>
                  <a:srgbClr val="FFFFFF">
                    <a:lumMod val="10000"/>
                  </a:srgbClr>
                </a:solidFill>
                <a:latin typeface="Arial" pitchFamily="34" charset="0"/>
                <a:cs typeface="Arial" pitchFamily="34" charset="0"/>
              </a:rPr>
              <a:t>Vendor is profitable, knowledgeable, and will be around for the long-term.</a:t>
            </a:r>
          </a:p>
        </p:txBody>
      </p:sp>
      <p:sp>
        <p:nvSpPr>
          <p:cNvPr id="42" name="Rectangle 15"/>
          <p:cNvSpPr>
            <a:spLocks noChangeArrowheads="1"/>
          </p:cNvSpPr>
          <p:nvPr>
            <p:custDataLst>
              <p:tags r:id="rId10"/>
            </p:custDataLst>
          </p:nvPr>
        </p:nvSpPr>
        <p:spPr bwMode="auto">
          <a:xfrm flipH="1">
            <a:off x="320040" y="4069397"/>
            <a:ext cx="1463040" cy="457200"/>
          </a:xfrm>
          <a:prstGeom prst="rect">
            <a:avLst/>
          </a:prstGeom>
          <a:solidFill>
            <a:schemeClr val="accent2">
              <a:lumMod val="40000"/>
              <a:lumOff val="60000"/>
            </a:schemeClr>
          </a:solidFill>
          <a:ln w="25400">
            <a:noFill/>
            <a:miter lim="800000"/>
            <a:headEnd/>
            <a:tailEnd/>
          </a:ln>
          <a:effectLst/>
        </p:spPr>
        <p:txBody>
          <a:bodyPr anchor="ctr"/>
          <a:lstStyle/>
          <a:p>
            <a:pPr algn="r">
              <a:defRPr/>
            </a:pPr>
            <a:r>
              <a:rPr lang="en-US" sz="1400" dirty="0" smtClean="0">
                <a:solidFill>
                  <a:srgbClr val="FFFFFF">
                    <a:lumMod val="10000"/>
                  </a:srgbClr>
                </a:solidFill>
                <a:latin typeface="Arial" pitchFamily="34" charset="0"/>
                <a:cs typeface="Arial" pitchFamily="34" charset="0"/>
              </a:rPr>
              <a:t>Viability</a:t>
            </a:r>
            <a:endParaRPr lang="en-US" sz="1400" dirty="0">
              <a:solidFill>
                <a:srgbClr val="FFFFFF">
                  <a:lumMod val="10000"/>
                </a:srgbClr>
              </a:solidFill>
              <a:latin typeface="Arial" pitchFamily="34" charset="0"/>
              <a:cs typeface="Arial" pitchFamily="34" charset="0"/>
            </a:endParaRPr>
          </a:p>
        </p:txBody>
      </p:sp>
      <p:sp>
        <p:nvSpPr>
          <p:cNvPr id="48" name="Flowchart: Stored Data 21"/>
          <p:cNvSpPr>
            <a:spLocks noChangeArrowheads="1"/>
          </p:cNvSpPr>
          <p:nvPr>
            <p:custDataLst>
              <p:tags r:id="rId11"/>
            </p:custDataLst>
          </p:nvPr>
        </p:nvSpPr>
        <p:spPr bwMode="auto">
          <a:xfrm flipH="1">
            <a:off x="1828800" y="5578157"/>
            <a:ext cx="3474720" cy="457200"/>
          </a:xfrm>
          <a:prstGeom prst="rect">
            <a:avLst/>
          </a:prstGeom>
          <a:solidFill>
            <a:schemeClr val="accent2">
              <a:lumMod val="20000"/>
              <a:lumOff val="80000"/>
            </a:schemeClr>
          </a:solidFill>
          <a:ln w="6350">
            <a:noFill/>
            <a:miter lim="800000"/>
            <a:headEnd/>
            <a:tailEnd/>
          </a:ln>
          <a:effectLst/>
        </p:spPr>
        <p:txBody>
          <a:bodyPr anchor="ctr"/>
          <a:lstStyle/>
          <a:p>
            <a:pPr algn="l">
              <a:defRPr/>
            </a:pPr>
            <a:r>
              <a:rPr lang="en-US" sz="1200" dirty="0" smtClean="0">
                <a:solidFill>
                  <a:srgbClr val="FFFFFF">
                    <a:lumMod val="10000"/>
                  </a:srgbClr>
                </a:solidFill>
                <a:latin typeface="Arial" pitchFamily="34" charset="0"/>
                <a:cs typeface="Arial" pitchFamily="34" charset="0"/>
              </a:rPr>
              <a:t>Vendor channel strategy is appropriate and the channels themselves are strong. </a:t>
            </a:r>
            <a:endParaRPr lang="en-US" sz="1200" dirty="0">
              <a:solidFill>
                <a:srgbClr val="FFFFFF">
                  <a:lumMod val="10000"/>
                </a:srgbClr>
              </a:solidFill>
              <a:latin typeface="Arial" pitchFamily="34" charset="0"/>
              <a:cs typeface="Arial" pitchFamily="34" charset="0"/>
            </a:endParaRPr>
          </a:p>
        </p:txBody>
      </p:sp>
      <p:sp>
        <p:nvSpPr>
          <p:cNvPr id="49" name="Rectangle 48"/>
          <p:cNvSpPr>
            <a:spLocks noChangeArrowheads="1"/>
          </p:cNvSpPr>
          <p:nvPr>
            <p:custDataLst>
              <p:tags r:id="rId12"/>
            </p:custDataLst>
          </p:nvPr>
        </p:nvSpPr>
        <p:spPr bwMode="auto">
          <a:xfrm flipH="1">
            <a:off x="320040" y="5578157"/>
            <a:ext cx="1463040" cy="457200"/>
          </a:xfrm>
          <a:prstGeom prst="rect">
            <a:avLst/>
          </a:prstGeom>
          <a:solidFill>
            <a:schemeClr val="accent2">
              <a:lumMod val="20000"/>
              <a:lumOff val="80000"/>
            </a:schemeClr>
          </a:solidFill>
          <a:ln w="25400">
            <a:noFill/>
            <a:miter lim="800000"/>
            <a:headEnd/>
            <a:tailEnd/>
          </a:ln>
          <a:effectLst/>
        </p:spPr>
        <p:txBody>
          <a:bodyPr anchor="ctr"/>
          <a:lstStyle/>
          <a:p>
            <a:pPr algn="r">
              <a:defRPr/>
            </a:pPr>
            <a:r>
              <a:rPr lang="en-US" sz="1400" dirty="0" smtClean="0">
                <a:solidFill>
                  <a:srgbClr val="FFFFFF">
                    <a:lumMod val="10000"/>
                  </a:srgbClr>
                </a:solidFill>
                <a:latin typeface="Arial" pitchFamily="34" charset="0"/>
                <a:cs typeface="Arial" pitchFamily="34" charset="0"/>
              </a:rPr>
              <a:t>Channel</a:t>
            </a:r>
            <a:endParaRPr lang="en-US" sz="1400" dirty="0">
              <a:solidFill>
                <a:srgbClr val="FFFFFF">
                  <a:lumMod val="10000"/>
                </a:srgbClr>
              </a:solidFill>
              <a:latin typeface="Arial" pitchFamily="34" charset="0"/>
              <a:cs typeface="Arial" pitchFamily="34" charset="0"/>
            </a:endParaRPr>
          </a:p>
        </p:txBody>
      </p:sp>
      <p:sp>
        <p:nvSpPr>
          <p:cNvPr id="22" name="Flowchart: Stored Data 21"/>
          <p:cNvSpPr>
            <a:spLocks noChangeArrowheads="1"/>
          </p:cNvSpPr>
          <p:nvPr>
            <p:custDataLst>
              <p:tags r:id="rId13"/>
            </p:custDataLst>
          </p:nvPr>
        </p:nvSpPr>
        <p:spPr bwMode="auto">
          <a:xfrm flipH="1">
            <a:off x="1828800" y="2606357"/>
            <a:ext cx="3474720" cy="457200"/>
          </a:xfrm>
          <a:prstGeom prst="rect">
            <a:avLst/>
          </a:prstGeom>
          <a:solidFill>
            <a:schemeClr val="accent1">
              <a:lumMod val="40000"/>
              <a:lumOff val="60000"/>
            </a:schemeClr>
          </a:solidFill>
          <a:ln w="6350">
            <a:noFill/>
            <a:miter lim="800000"/>
            <a:headEnd/>
            <a:tailEnd/>
          </a:ln>
          <a:effectLst/>
        </p:spPr>
        <p:txBody>
          <a:bodyPr anchor="ctr"/>
          <a:lstStyle/>
          <a:p>
            <a:pPr algn="l">
              <a:defRPr/>
            </a:pPr>
            <a:r>
              <a:rPr lang="en-US" sz="1200" dirty="0" smtClean="0">
                <a:solidFill>
                  <a:srgbClr val="FFFFFF">
                    <a:lumMod val="10000"/>
                  </a:srgbClr>
                </a:solidFill>
                <a:latin typeface="Arial" pitchFamily="34" charset="0"/>
                <a:cs typeface="Arial" pitchFamily="34" charset="0"/>
              </a:rPr>
              <a:t>The three year TCO of the solution is economical.</a:t>
            </a:r>
            <a:endParaRPr lang="en-US" sz="1200" dirty="0">
              <a:solidFill>
                <a:srgbClr val="FFFFFF">
                  <a:lumMod val="10000"/>
                </a:srgbClr>
              </a:solidFill>
              <a:latin typeface="Arial" pitchFamily="34" charset="0"/>
              <a:cs typeface="Arial" pitchFamily="34" charset="0"/>
            </a:endParaRPr>
          </a:p>
        </p:txBody>
      </p:sp>
      <p:sp>
        <p:nvSpPr>
          <p:cNvPr id="23" name="Rectangle 22"/>
          <p:cNvSpPr>
            <a:spLocks noChangeArrowheads="1"/>
          </p:cNvSpPr>
          <p:nvPr>
            <p:custDataLst>
              <p:tags r:id="rId14"/>
            </p:custDataLst>
          </p:nvPr>
        </p:nvSpPr>
        <p:spPr bwMode="auto">
          <a:xfrm flipH="1">
            <a:off x="320040" y="2606357"/>
            <a:ext cx="1463040" cy="457200"/>
          </a:xfrm>
          <a:prstGeom prst="rect">
            <a:avLst/>
          </a:prstGeom>
          <a:solidFill>
            <a:schemeClr val="accent1">
              <a:lumMod val="40000"/>
              <a:lumOff val="60000"/>
            </a:schemeClr>
          </a:solidFill>
          <a:ln w="25400">
            <a:noFill/>
            <a:miter lim="800000"/>
            <a:headEnd/>
            <a:tailEnd/>
          </a:ln>
          <a:effectLst/>
        </p:spPr>
        <p:txBody>
          <a:bodyPr anchor="ctr"/>
          <a:lstStyle/>
          <a:p>
            <a:pPr algn="r">
              <a:defRPr/>
            </a:pPr>
            <a:r>
              <a:rPr lang="en-US" sz="1400" dirty="0" smtClean="0">
                <a:solidFill>
                  <a:srgbClr val="FFFFFF">
                    <a:lumMod val="10000"/>
                  </a:srgbClr>
                </a:solidFill>
                <a:latin typeface="Arial" pitchFamily="34" charset="0"/>
                <a:cs typeface="Arial" pitchFamily="34" charset="0"/>
              </a:rPr>
              <a:t>Affordability</a:t>
            </a:r>
            <a:endParaRPr lang="en-US" sz="1400" dirty="0">
              <a:solidFill>
                <a:srgbClr val="FFFFFF">
                  <a:lumMod val="10000"/>
                </a:srgbClr>
              </a:solidFill>
              <a:latin typeface="Arial" pitchFamily="34" charset="0"/>
              <a:cs typeface="Arial" pitchFamily="34" charset="0"/>
            </a:endParaRPr>
          </a:p>
        </p:txBody>
      </p:sp>
      <p:sp>
        <p:nvSpPr>
          <p:cNvPr id="45" name="Flowchart: Stored Data 21"/>
          <p:cNvSpPr>
            <a:spLocks noChangeArrowheads="1"/>
          </p:cNvSpPr>
          <p:nvPr>
            <p:custDataLst>
              <p:tags r:id="rId15"/>
            </p:custDataLst>
          </p:nvPr>
        </p:nvSpPr>
        <p:spPr bwMode="auto">
          <a:xfrm flipH="1">
            <a:off x="1828800" y="3109277"/>
            <a:ext cx="3474720" cy="457200"/>
          </a:xfrm>
          <a:prstGeom prst="rect">
            <a:avLst/>
          </a:prstGeom>
          <a:solidFill>
            <a:schemeClr val="accent1">
              <a:lumMod val="20000"/>
              <a:lumOff val="80000"/>
            </a:schemeClr>
          </a:solidFill>
          <a:ln w="6350">
            <a:noFill/>
            <a:miter lim="800000"/>
            <a:headEnd/>
            <a:tailEnd/>
          </a:ln>
          <a:effectLst/>
        </p:spPr>
        <p:txBody>
          <a:bodyPr anchor="ctr"/>
          <a:lstStyle/>
          <a:p>
            <a:pPr algn="l">
              <a:defRPr/>
            </a:pPr>
            <a:r>
              <a:rPr lang="en-US" sz="1200" dirty="0" smtClean="0">
                <a:solidFill>
                  <a:srgbClr val="FFFFFF">
                    <a:lumMod val="10000"/>
                  </a:srgbClr>
                </a:solidFill>
                <a:latin typeface="Arial" pitchFamily="34" charset="0"/>
                <a:cs typeface="Arial" pitchFamily="34" charset="0"/>
              </a:rPr>
              <a:t>The delivery method of the solution aligns with what is expected within the space.</a:t>
            </a:r>
            <a:endParaRPr lang="en-US" sz="1200" dirty="0">
              <a:solidFill>
                <a:srgbClr val="FFFFFF">
                  <a:lumMod val="10000"/>
                </a:srgbClr>
              </a:solidFill>
              <a:latin typeface="Arial" pitchFamily="34" charset="0"/>
              <a:cs typeface="Arial" pitchFamily="34" charset="0"/>
            </a:endParaRPr>
          </a:p>
        </p:txBody>
      </p:sp>
      <p:sp>
        <p:nvSpPr>
          <p:cNvPr id="46" name="Rectangle 45"/>
          <p:cNvSpPr>
            <a:spLocks noChangeArrowheads="1"/>
          </p:cNvSpPr>
          <p:nvPr>
            <p:custDataLst>
              <p:tags r:id="rId16"/>
            </p:custDataLst>
          </p:nvPr>
        </p:nvSpPr>
        <p:spPr bwMode="auto">
          <a:xfrm flipH="1">
            <a:off x="320040" y="3109277"/>
            <a:ext cx="1463040" cy="457200"/>
          </a:xfrm>
          <a:prstGeom prst="rect">
            <a:avLst/>
          </a:prstGeom>
          <a:solidFill>
            <a:schemeClr val="accent1">
              <a:lumMod val="20000"/>
              <a:lumOff val="80000"/>
            </a:schemeClr>
          </a:solidFill>
          <a:ln w="25400">
            <a:noFill/>
            <a:miter lim="800000"/>
            <a:headEnd/>
            <a:tailEnd/>
          </a:ln>
          <a:effectLst/>
        </p:spPr>
        <p:txBody>
          <a:bodyPr anchor="ctr"/>
          <a:lstStyle/>
          <a:p>
            <a:pPr algn="r">
              <a:defRPr/>
            </a:pPr>
            <a:r>
              <a:rPr lang="en-US" sz="1400" dirty="0" smtClean="0">
                <a:solidFill>
                  <a:srgbClr val="FFFFFF">
                    <a:lumMod val="10000"/>
                  </a:srgbClr>
                </a:solidFill>
                <a:latin typeface="Arial" pitchFamily="34" charset="0"/>
                <a:cs typeface="Arial" pitchFamily="34" charset="0"/>
              </a:rPr>
              <a:t>Architecture</a:t>
            </a:r>
            <a:endParaRPr lang="en-US" sz="1400" dirty="0">
              <a:solidFill>
                <a:srgbClr val="FFFFFF">
                  <a:lumMod val="10000"/>
                </a:srgbClr>
              </a:solidFill>
              <a:latin typeface="Arial" pitchFamily="34" charset="0"/>
              <a:cs typeface="Arial" pitchFamily="34" charset="0"/>
            </a:endParaRPr>
          </a:p>
        </p:txBody>
      </p:sp>
      <p:sp>
        <p:nvSpPr>
          <p:cNvPr id="26" name="Flowchart: Stored Data 20"/>
          <p:cNvSpPr>
            <a:spLocks noChangeArrowheads="1"/>
          </p:cNvSpPr>
          <p:nvPr>
            <p:custDataLst>
              <p:tags r:id="rId17"/>
            </p:custDataLst>
          </p:nvPr>
        </p:nvSpPr>
        <p:spPr bwMode="auto">
          <a:xfrm flipH="1">
            <a:off x="1828800" y="2103437"/>
            <a:ext cx="3474720" cy="457200"/>
          </a:xfrm>
          <a:prstGeom prst="rect">
            <a:avLst/>
          </a:prstGeom>
          <a:solidFill>
            <a:schemeClr val="accent1">
              <a:lumMod val="20000"/>
              <a:lumOff val="80000"/>
            </a:schemeClr>
          </a:solidFill>
          <a:ln w="6350">
            <a:noFill/>
            <a:miter lim="800000"/>
            <a:headEnd/>
            <a:tailEnd/>
          </a:ln>
          <a:effectLst/>
        </p:spPr>
        <p:txBody>
          <a:bodyPr anchor="ctr"/>
          <a:lstStyle/>
          <a:p>
            <a:pPr algn="l">
              <a:defRPr/>
            </a:pPr>
            <a:r>
              <a:rPr lang="en-US" sz="1200" dirty="0" smtClean="0">
                <a:solidFill>
                  <a:srgbClr val="FFFFFF">
                    <a:lumMod val="10000"/>
                  </a:srgbClr>
                </a:solidFill>
                <a:latin typeface="Arial" pitchFamily="34" charset="0"/>
                <a:cs typeface="Arial" pitchFamily="34" charset="0"/>
              </a:rPr>
              <a:t>Dashboard and reporting tools are intuitive and easy to use. The solution is easy to implement.</a:t>
            </a:r>
          </a:p>
        </p:txBody>
      </p:sp>
      <p:sp>
        <p:nvSpPr>
          <p:cNvPr id="78" name="Rectangle 77"/>
          <p:cNvSpPr>
            <a:spLocks noChangeArrowheads="1"/>
          </p:cNvSpPr>
          <p:nvPr>
            <p:custDataLst>
              <p:tags r:id="rId18"/>
            </p:custDataLst>
          </p:nvPr>
        </p:nvSpPr>
        <p:spPr bwMode="auto">
          <a:xfrm flipH="1">
            <a:off x="320040" y="2103437"/>
            <a:ext cx="1463040" cy="457200"/>
          </a:xfrm>
          <a:prstGeom prst="rect">
            <a:avLst/>
          </a:prstGeom>
          <a:solidFill>
            <a:schemeClr val="accent1">
              <a:lumMod val="20000"/>
              <a:lumOff val="80000"/>
            </a:schemeClr>
          </a:solidFill>
          <a:ln w="25400">
            <a:noFill/>
            <a:miter lim="800000"/>
            <a:headEnd/>
            <a:tailEnd/>
          </a:ln>
          <a:effectLst/>
        </p:spPr>
        <p:txBody>
          <a:bodyPr anchor="ctr"/>
          <a:lstStyle/>
          <a:p>
            <a:pPr algn="r">
              <a:defRPr/>
            </a:pPr>
            <a:r>
              <a:rPr lang="en-US" sz="1400" dirty="0" smtClean="0">
                <a:solidFill>
                  <a:srgbClr val="FFFFFF">
                    <a:lumMod val="10000"/>
                  </a:srgbClr>
                </a:solidFill>
                <a:latin typeface="Arial" pitchFamily="34" charset="0"/>
                <a:cs typeface="Arial" pitchFamily="34" charset="0"/>
              </a:rPr>
              <a:t>Usability</a:t>
            </a:r>
            <a:endParaRPr lang="en-US" sz="1400" dirty="0">
              <a:solidFill>
                <a:srgbClr val="FFFFFF">
                  <a:lumMod val="10000"/>
                </a:srgbClr>
              </a:solidFill>
              <a:latin typeface="Arial" pitchFamily="34" charset="0"/>
              <a:cs typeface="Arial" pitchFamily="34" charset="0"/>
            </a:endParaRPr>
          </a:p>
        </p:txBody>
      </p:sp>
      <p:sp>
        <p:nvSpPr>
          <p:cNvPr id="24" name="Flowchart: Stored Data 19"/>
          <p:cNvSpPr>
            <a:spLocks noChangeArrowheads="1"/>
          </p:cNvSpPr>
          <p:nvPr>
            <p:custDataLst>
              <p:tags r:id="rId19"/>
            </p:custDataLst>
          </p:nvPr>
        </p:nvSpPr>
        <p:spPr bwMode="auto">
          <a:xfrm flipH="1">
            <a:off x="1828800" y="1599882"/>
            <a:ext cx="3474720" cy="457200"/>
          </a:xfrm>
          <a:prstGeom prst="rect">
            <a:avLst/>
          </a:prstGeom>
          <a:solidFill>
            <a:schemeClr val="accent1">
              <a:lumMod val="40000"/>
              <a:lumOff val="60000"/>
            </a:schemeClr>
          </a:solidFill>
          <a:ln w="6350">
            <a:noFill/>
            <a:miter lim="800000"/>
            <a:headEnd/>
            <a:tailEnd/>
          </a:ln>
        </p:spPr>
        <p:txBody>
          <a:bodyPr anchor="ctr"/>
          <a:lstStyle/>
          <a:p>
            <a:pPr algn="l"/>
            <a:r>
              <a:rPr lang="en-US" sz="1200" dirty="0" smtClean="0">
                <a:solidFill>
                  <a:srgbClr val="FFFFFF">
                    <a:lumMod val="10000"/>
                  </a:srgbClr>
                </a:solidFill>
                <a:latin typeface="Arial" pitchFamily="34" charset="0"/>
                <a:cs typeface="Arial" pitchFamily="34" charset="0"/>
              </a:rPr>
              <a:t>The solution provides basic and advanced feature/functionality.</a:t>
            </a:r>
          </a:p>
        </p:txBody>
      </p:sp>
      <p:sp>
        <p:nvSpPr>
          <p:cNvPr id="79" name="Rectangle 78"/>
          <p:cNvSpPr>
            <a:spLocks noChangeArrowheads="1"/>
          </p:cNvSpPr>
          <p:nvPr>
            <p:custDataLst>
              <p:tags r:id="rId20"/>
            </p:custDataLst>
          </p:nvPr>
        </p:nvSpPr>
        <p:spPr bwMode="auto">
          <a:xfrm flipH="1">
            <a:off x="320040" y="1600517"/>
            <a:ext cx="1463040" cy="457200"/>
          </a:xfrm>
          <a:prstGeom prst="rect">
            <a:avLst/>
          </a:prstGeom>
          <a:solidFill>
            <a:schemeClr val="accent1">
              <a:lumMod val="40000"/>
              <a:lumOff val="60000"/>
            </a:schemeClr>
          </a:solidFill>
          <a:ln w="25400">
            <a:noFill/>
            <a:miter lim="800000"/>
            <a:headEnd/>
            <a:tailEnd/>
          </a:ln>
          <a:effectLst/>
        </p:spPr>
        <p:txBody>
          <a:bodyPr anchor="ctr"/>
          <a:lstStyle/>
          <a:p>
            <a:pPr algn="r">
              <a:defRPr/>
            </a:pPr>
            <a:r>
              <a:rPr lang="en-US" sz="1400" dirty="0" smtClean="0">
                <a:solidFill>
                  <a:srgbClr val="FFFFFF">
                    <a:lumMod val="10000"/>
                  </a:srgbClr>
                </a:solidFill>
                <a:latin typeface="Arial" pitchFamily="34" charset="0"/>
                <a:cs typeface="Arial" pitchFamily="34" charset="0"/>
              </a:rPr>
              <a:t>Features</a:t>
            </a:r>
            <a:endParaRPr lang="en-US" sz="1400" dirty="0">
              <a:solidFill>
                <a:srgbClr val="FFFFFF">
                  <a:lumMod val="10000"/>
                </a:srgbClr>
              </a:solidFill>
              <a:latin typeface="Arial" pitchFamily="34" charset="0"/>
              <a:cs typeface="Arial" pitchFamily="34" charset="0"/>
            </a:endParaRPr>
          </a:p>
        </p:txBody>
      </p:sp>
      <p:graphicFrame>
        <p:nvGraphicFramePr>
          <p:cNvPr id="54" name="Chart 53"/>
          <p:cNvGraphicFramePr/>
          <p:nvPr/>
        </p:nvGraphicFramePr>
        <p:xfrm>
          <a:off x="5943600" y="4668555"/>
          <a:ext cx="2423160" cy="1824319"/>
        </p:xfrm>
        <a:graphic>
          <a:graphicData uri="http://schemas.openxmlformats.org/drawingml/2006/chart">
            <c:chart xmlns:c="http://schemas.openxmlformats.org/drawingml/2006/chart" xmlns:r="http://schemas.openxmlformats.org/officeDocument/2006/relationships" r:id="rId29"/>
          </a:graphicData>
        </a:graphic>
      </p:graphicFrame>
      <p:sp>
        <p:nvSpPr>
          <p:cNvPr id="69" name="TextBox 68"/>
          <p:cNvSpPr txBox="1"/>
          <p:nvPr/>
        </p:nvSpPr>
        <p:spPr>
          <a:xfrm>
            <a:off x="6629718" y="3063875"/>
            <a:ext cx="1005840" cy="276999"/>
          </a:xfrm>
          <a:prstGeom prst="rect">
            <a:avLst/>
          </a:prstGeom>
          <a:noFill/>
        </p:spPr>
        <p:txBody>
          <a:bodyPr wrap="square" rtlCol="0" anchor="ctr">
            <a:spAutoFit/>
          </a:bodyPr>
          <a:lstStyle/>
          <a:p>
            <a:r>
              <a:rPr lang="en-US" sz="1200" b="1" dirty="0" smtClean="0">
                <a:solidFill>
                  <a:srgbClr val="333333"/>
                </a:solidFill>
              </a:rPr>
              <a:t>Product</a:t>
            </a:r>
            <a:endParaRPr lang="en-US" sz="1200" b="1" dirty="0">
              <a:solidFill>
                <a:srgbClr val="333333"/>
              </a:solidFill>
            </a:endParaRPr>
          </a:p>
        </p:txBody>
      </p:sp>
      <p:sp>
        <p:nvSpPr>
          <p:cNvPr id="70" name="TextBox 69"/>
          <p:cNvSpPr txBox="1"/>
          <p:nvPr/>
        </p:nvSpPr>
        <p:spPr>
          <a:xfrm>
            <a:off x="6629718" y="4526280"/>
            <a:ext cx="1005840" cy="274320"/>
          </a:xfrm>
          <a:prstGeom prst="rect">
            <a:avLst/>
          </a:prstGeom>
          <a:noFill/>
        </p:spPr>
        <p:txBody>
          <a:bodyPr wrap="square" rtlCol="0" anchor="ctr">
            <a:spAutoFit/>
          </a:bodyPr>
          <a:lstStyle/>
          <a:p>
            <a:r>
              <a:rPr lang="en-US" sz="1200" b="1" dirty="0" smtClean="0">
                <a:solidFill>
                  <a:srgbClr val="333333"/>
                </a:solidFill>
              </a:rPr>
              <a:t>Vendor</a:t>
            </a:r>
            <a:endParaRPr lang="en-US" sz="1200" b="1" dirty="0">
              <a:solidFill>
                <a:srgbClr val="333333"/>
              </a:solidFill>
            </a:endParaRPr>
          </a:p>
        </p:txBody>
      </p:sp>
      <p:sp>
        <p:nvSpPr>
          <p:cNvPr id="75" name="Flowchart: Stored Data 19"/>
          <p:cNvSpPr>
            <a:spLocks noChangeArrowheads="1"/>
          </p:cNvSpPr>
          <p:nvPr>
            <p:custDataLst>
              <p:tags r:id="rId21"/>
            </p:custDataLst>
          </p:nvPr>
        </p:nvSpPr>
        <p:spPr bwMode="auto">
          <a:xfrm flipH="1">
            <a:off x="320673" y="1188720"/>
            <a:ext cx="4983480" cy="366076"/>
          </a:xfrm>
          <a:prstGeom prst="rect">
            <a:avLst/>
          </a:prstGeom>
          <a:solidFill>
            <a:schemeClr val="accent1"/>
          </a:solidFill>
          <a:ln w="6350">
            <a:noFill/>
            <a:miter lim="800000"/>
            <a:headEnd/>
            <a:tailEnd/>
          </a:ln>
        </p:spPr>
        <p:txBody>
          <a:bodyPr anchor="ctr"/>
          <a:lstStyle/>
          <a:p>
            <a:pPr>
              <a:defRPr/>
            </a:pPr>
            <a:r>
              <a:rPr lang="en-US" sz="1400" b="1" dirty="0" smtClean="0">
                <a:solidFill>
                  <a:srgbClr val="FFFFFF"/>
                </a:solidFill>
                <a:latin typeface="Arial" pitchFamily="34" charset="0"/>
                <a:cs typeface="Arial" pitchFamily="34" charset="0"/>
              </a:rPr>
              <a:t>Product Evaluation Criteria</a:t>
            </a:r>
            <a:endParaRPr lang="en-US" sz="1400" b="1" dirty="0">
              <a:solidFill>
                <a:srgbClr val="FFFFFF"/>
              </a:solidFill>
              <a:latin typeface="Arial" pitchFamily="34" charset="0"/>
              <a:cs typeface="Arial" pitchFamily="34" charset="0"/>
            </a:endParaRPr>
          </a:p>
        </p:txBody>
      </p:sp>
      <p:sp>
        <p:nvSpPr>
          <p:cNvPr id="77" name="Flowchart: Stored Data 19"/>
          <p:cNvSpPr>
            <a:spLocks noChangeArrowheads="1"/>
          </p:cNvSpPr>
          <p:nvPr>
            <p:custDataLst>
              <p:tags r:id="rId22"/>
            </p:custDataLst>
          </p:nvPr>
        </p:nvSpPr>
        <p:spPr bwMode="auto">
          <a:xfrm flipH="1">
            <a:off x="320039" y="3657282"/>
            <a:ext cx="4983480" cy="366076"/>
          </a:xfrm>
          <a:prstGeom prst="rect">
            <a:avLst/>
          </a:prstGeom>
          <a:solidFill>
            <a:schemeClr val="accent2">
              <a:lumMod val="75000"/>
            </a:schemeClr>
          </a:solidFill>
          <a:ln w="6350">
            <a:noFill/>
            <a:miter lim="800000"/>
            <a:headEnd/>
            <a:tailEnd/>
          </a:ln>
        </p:spPr>
        <p:txBody>
          <a:bodyPr anchor="ctr"/>
          <a:lstStyle/>
          <a:p>
            <a:pPr>
              <a:defRPr/>
            </a:pPr>
            <a:r>
              <a:rPr lang="en-US" sz="1400" b="1" dirty="0" smtClean="0">
                <a:solidFill>
                  <a:srgbClr val="FFFFFF"/>
                </a:solidFill>
                <a:latin typeface="Arial" pitchFamily="34" charset="0"/>
                <a:cs typeface="Arial" pitchFamily="34" charset="0"/>
              </a:rPr>
              <a:t>Vendor Evaluation Criteria</a:t>
            </a:r>
            <a:endParaRPr lang="en-US" sz="1400" b="1" dirty="0">
              <a:solidFill>
                <a:srgbClr val="FFFFFF"/>
              </a:solidFill>
              <a:latin typeface="Arial" pitchFamily="34" charset="0"/>
              <a:cs typeface="Arial" pitchFamily="34" charset="0"/>
            </a:endParaRPr>
          </a:p>
        </p:txBody>
      </p:sp>
      <p:sp>
        <p:nvSpPr>
          <p:cNvPr id="118" name="TextBox 117"/>
          <p:cNvSpPr txBox="1"/>
          <p:nvPr/>
        </p:nvSpPr>
        <p:spPr>
          <a:xfrm>
            <a:off x="5394960" y="1965960"/>
            <a:ext cx="1005840" cy="276999"/>
          </a:xfrm>
          <a:prstGeom prst="rect">
            <a:avLst/>
          </a:prstGeom>
          <a:noFill/>
        </p:spPr>
        <p:txBody>
          <a:bodyPr wrap="square" rtlCol="0">
            <a:spAutoFit/>
          </a:bodyPr>
          <a:lstStyle/>
          <a:p>
            <a:pPr algn="r"/>
            <a:r>
              <a:rPr lang="en-US" sz="1200" dirty="0" smtClean="0">
                <a:solidFill>
                  <a:srgbClr val="333333"/>
                </a:solidFill>
              </a:rPr>
              <a:t>Features</a:t>
            </a:r>
            <a:endParaRPr lang="en-US" sz="1200" dirty="0">
              <a:solidFill>
                <a:srgbClr val="333333"/>
              </a:solidFill>
            </a:endParaRPr>
          </a:p>
        </p:txBody>
      </p:sp>
      <p:sp>
        <p:nvSpPr>
          <p:cNvPr id="119" name="TextBox 118"/>
          <p:cNvSpPr txBox="1"/>
          <p:nvPr/>
        </p:nvSpPr>
        <p:spPr>
          <a:xfrm>
            <a:off x="7772400" y="1643241"/>
            <a:ext cx="1005840" cy="276999"/>
          </a:xfrm>
          <a:prstGeom prst="rect">
            <a:avLst/>
          </a:prstGeom>
          <a:noFill/>
        </p:spPr>
        <p:txBody>
          <a:bodyPr wrap="square" rtlCol="0">
            <a:spAutoFit/>
          </a:bodyPr>
          <a:lstStyle/>
          <a:p>
            <a:pPr algn="l"/>
            <a:r>
              <a:rPr lang="en-US" sz="1200" dirty="0" smtClean="0">
                <a:solidFill>
                  <a:srgbClr val="333333"/>
                </a:solidFill>
              </a:rPr>
              <a:t>Usability</a:t>
            </a:r>
            <a:endParaRPr lang="en-US" sz="1200" dirty="0">
              <a:solidFill>
                <a:srgbClr val="333333"/>
              </a:solidFill>
            </a:endParaRPr>
          </a:p>
        </p:txBody>
      </p:sp>
      <p:sp>
        <p:nvSpPr>
          <p:cNvPr id="120" name="TextBox 119"/>
          <p:cNvSpPr txBox="1"/>
          <p:nvPr/>
        </p:nvSpPr>
        <p:spPr>
          <a:xfrm>
            <a:off x="7506262" y="2836829"/>
            <a:ext cx="1005105" cy="276999"/>
          </a:xfrm>
          <a:prstGeom prst="rect">
            <a:avLst/>
          </a:prstGeom>
          <a:noFill/>
        </p:spPr>
        <p:txBody>
          <a:bodyPr wrap="square" rtlCol="0">
            <a:spAutoFit/>
          </a:bodyPr>
          <a:lstStyle/>
          <a:p>
            <a:pPr algn="r"/>
            <a:r>
              <a:rPr lang="en-US" sz="1200" dirty="0" smtClean="0">
                <a:solidFill>
                  <a:srgbClr val="333333"/>
                </a:solidFill>
              </a:rPr>
              <a:t>Architecture</a:t>
            </a:r>
          </a:p>
        </p:txBody>
      </p:sp>
      <p:sp>
        <p:nvSpPr>
          <p:cNvPr id="121" name="TextBox 120"/>
          <p:cNvSpPr txBox="1"/>
          <p:nvPr/>
        </p:nvSpPr>
        <p:spPr>
          <a:xfrm>
            <a:off x="7772400" y="2514600"/>
            <a:ext cx="1005840" cy="276999"/>
          </a:xfrm>
          <a:prstGeom prst="rect">
            <a:avLst/>
          </a:prstGeom>
          <a:noFill/>
        </p:spPr>
        <p:txBody>
          <a:bodyPr wrap="square" rtlCol="0">
            <a:spAutoFit/>
          </a:bodyPr>
          <a:lstStyle/>
          <a:p>
            <a:pPr algn="l"/>
            <a:r>
              <a:rPr lang="en-US" sz="1200" dirty="0" smtClean="0">
                <a:solidFill>
                  <a:srgbClr val="333333"/>
                </a:solidFill>
              </a:rPr>
              <a:t>Affordability</a:t>
            </a:r>
            <a:endParaRPr lang="en-US" sz="1200" dirty="0">
              <a:solidFill>
                <a:srgbClr val="333333"/>
              </a:solidFill>
            </a:endParaRPr>
          </a:p>
        </p:txBody>
      </p:sp>
      <p:sp>
        <p:nvSpPr>
          <p:cNvPr id="122" name="TextBox 121"/>
          <p:cNvSpPr txBox="1"/>
          <p:nvPr/>
        </p:nvSpPr>
        <p:spPr>
          <a:xfrm>
            <a:off x="5670539" y="4801235"/>
            <a:ext cx="1005840" cy="276999"/>
          </a:xfrm>
          <a:prstGeom prst="rect">
            <a:avLst/>
          </a:prstGeom>
          <a:noFill/>
        </p:spPr>
        <p:txBody>
          <a:bodyPr wrap="square" rtlCol="0">
            <a:spAutoFit/>
          </a:bodyPr>
          <a:lstStyle/>
          <a:p>
            <a:pPr algn="r"/>
            <a:r>
              <a:rPr lang="en-US" sz="1200" dirty="0" smtClean="0">
                <a:solidFill>
                  <a:srgbClr val="333333"/>
                </a:solidFill>
              </a:rPr>
              <a:t>Viability</a:t>
            </a:r>
            <a:endParaRPr lang="en-US" sz="1200" dirty="0">
              <a:solidFill>
                <a:srgbClr val="333333"/>
              </a:solidFill>
            </a:endParaRPr>
          </a:p>
        </p:txBody>
      </p:sp>
      <p:sp>
        <p:nvSpPr>
          <p:cNvPr id="123" name="TextBox 122"/>
          <p:cNvSpPr txBox="1"/>
          <p:nvPr/>
        </p:nvSpPr>
        <p:spPr>
          <a:xfrm>
            <a:off x="7909560" y="5300841"/>
            <a:ext cx="1005840" cy="276999"/>
          </a:xfrm>
          <a:prstGeom prst="rect">
            <a:avLst/>
          </a:prstGeom>
          <a:noFill/>
        </p:spPr>
        <p:txBody>
          <a:bodyPr wrap="square" rtlCol="0">
            <a:spAutoFit/>
          </a:bodyPr>
          <a:lstStyle/>
          <a:p>
            <a:pPr algn="l"/>
            <a:r>
              <a:rPr lang="en-US" sz="1200" dirty="0" smtClean="0">
                <a:solidFill>
                  <a:srgbClr val="333333"/>
                </a:solidFill>
              </a:rPr>
              <a:t>Strategy</a:t>
            </a:r>
            <a:endParaRPr lang="en-US" sz="1200" dirty="0">
              <a:solidFill>
                <a:srgbClr val="333333"/>
              </a:solidFill>
            </a:endParaRPr>
          </a:p>
        </p:txBody>
      </p:sp>
      <p:sp>
        <p:nvSpPr>
          <p:cNvPr id="124" name="TextBox 123"/>
          <p:cNvSpPr txBox="1"/>
          <p:nvPr/>
        </p:nvSpPr>
        <p:spPr>
          <a:xfrm>
            <a:off x="5394960" y="5575161"/>
            <a:ext cx="1005840" cy="276999"/>
          </a:xfrm>
          <a:prstGeom prst="rect">
            <a:avLst/>
          </a:prstGeom>
          <a:noFill/>
        </p:spPr>
        <p:txBody>
          <a:bodyPr wrap="square" rtlCol="0">
            <a:spAutoFit/>
          </a:bodyPr>
          <a:lstStyle/>
          <a:p>
            <a:pPr algn="r"/>
            <a:r>
              <a:rPr lang="en-US" sz="1200" dirty="0" smtClean="0">
                <a:solidFill>
                  <a:srgbClr val="333333"/>
                </a:solidFill>
              </a:rPr>
              <a:t>Channel</a:t>
            </a:r>
            <a:endParaRPr lang="en-US" sz="1200" dirty="0">
              <a:solidFill>
                <a:srgbClr val="333333"/>
              </a:solidFill>
            </a:endParaRPr>
          </a:p>
        </p:txBody>
      </p:sp>
      <p:sp>
        <p:nvSpPr>
          <p:cNvPr id="125" name="TextBox 124"/>
          <p:cNvSpPr txBox="1"/>
          <p:nvPr/>
        </p:nvSpPr>
        <p:spPr>
          <a:xfrm>
            <a:off x="6216661" y="6169521"/>
            <a:ext cx="641339" cy="276999"/>
          </a:xfrm>
          <a:prstGeom prst="rect">
            <a:avLst/>
          </a:prstGeom>
          <a:noFill/>
        </p:spPr>
        <p:txBody>
          <a:bodyPr wrap="square" rtlCol="0">
            <a:spAutoFit/>
          </a:bodyPr>
          <a:lstStyle/>
          <a:p>
            <a:pPr algn="l"/>
            <a:r>
              <a:rPr lang="en-US" sz="1200" dirty="0" smtClean="0">
                <a:solidFill>
                  <a:srgbClr val="333333"/>
                </a:solidFill>
              </a:rPr>
              <a:t>Reach</a:t>
            </a:r>
          </a:p>
        </p:txBody>
      </p:sp>
      <p:sp>
        <p:nvSpPr>
          <p:cNvPr id="147" name="TextBox 146"/>
          <p:cNvSpPr txBox="1"/>
          <p:nvPr/>
        </p:nvSpPr>
        <p:spPr>
          <a:xfrm>
            <a:off x="6766560" y="5940028"/>
            <a:ext cx="640080" cy="369332"/>
          </a:xfrm>
          <a:prstGeom prst="rect">
            <a:avLst/>
          </a:prstGeom>
          <a:noFill/>
        </p:spPr>
        <p:txBody>
          <a:bodyPr wrap="square" rtlCol="0">
            <a:spAutoFit/>
          </a:bodyPr>
          <a:lstStyle/>
          <a:p>
            <a:endParaRPr lang="en-CA" dirty="0"/>
          </a:p>
        </p:txBody>
      </p:sp>
      <p:pic>
        <p:nvPicPr>
          <p:cNvPr id="44" name="Picture 43" descr="sample_linkbar-itrgNEW.gif">
            <a:hlinkClick r:id="rId30"/>
          </p:cNvPr>
          <p:cNvPicPr>
            <a:picLocks noChangeAspect="1"/>
          </p:cNvPicPr>
          <p:nvPr/>
        </p:nvPicPr>
        <p:blipFill>
          <a:blip r:embed="rId31" cstate="print"/>
          <a:stretch>
            <a:fillRect/>
          </a:stretch>
        </p:blipFill>
        <p:spPr>
          <a:xfrm>
            <a:off x="0" y="6419850"/>
            <a:ext cx="9144000" cy="438150"/>
          </a:xfrm>
          <a:prstGeom prst="rect">
            <a:avLst/>
          </a:prstGeom>
        </p:spPr>
      </p:pic>
    </p:spTree>
    <p:extLst>
      <p:ext uri="{BB962C8B-B14F-4D97-AF65-F5344CB8AC3E}">
        <p14:creationId xmlns:p14="http://schemas.microsoft.com/office/powerpoint/2010/main" val="14066303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Stakes represent the minimum standard; without these, a product doesn’t even get reviewed</a:t>
            </a:r>
            <a:endParaRPr lang="en-US" dirty="0"/>
          </a:p>
        </p:txBody>
      </p:sp>
      <p:grpSp>
        <p:nvGrpSpPr>
          <p:cNvPr id="3" name="Group 136"/>
          <p:cNvGrpSpPr/>
          <p:nvPr/>
        </p:nvGrpSpPr>
        <p:grpSpPr>
          <a:xfrm>
            <a:off x="267022" y="5461049"/>
            <a:ext cx="8491536" cy="848310"/>
            <a:chOff x="328291" y="3598911"/>
            <a:chExt cx="8491536" cy="848310"/>
          </a:xfrm>
        </p:grpSpPr>
        <p:sp>
          <p:nvSpPr>
            <p:cNvPr id="97" name="Rounded Rectangle 96"/>
            <p:cNvSpPr/>
            <p:nvPr/>
          </p:nvSpPr>
          <p:spPr>
            <a:xfrm>
              <a:off x="328291" y="3598911"/>
              <a:ext cx="8491536" cy="838201"/>
            </a:xfrm>
            <a:prstGeom prst="roundRect">
              <a:avLst>
                <a:gd name="adj" fmla="val 6990"/>
              </a:avLst>
            </a:prstGeom>
            <a:solidFill>
              <a:srgbClr val="F1F2E0"/>
            </a:solidFill>
            <a:ln w="12700">
              <a:solidFill>
                <a:srgbClr val="D3D3B9"/>
              </a:solidFill>
            </a:ln>
            <a:effectLst>
              <a:outerShdw blurRad="25400" dist="254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7438" indent="-11113" algn="l"/>
              <a:r>
                <a:rPr lang="en-US" sz="1200" dirty="0" smtClean="0">
                  <a:solidFill>
                    <a:srgbClr val="333333"/>
                  </a:solidFill>
                </a:rPr>
                <a:t>If Table Stakes are all you need from your </a:t>
              </a:r>
              <a:r>
                <a:rPr lang="en-US" sz="1200" dirty="0">
                  <a:solidFill>
                    <a:schemeClr val="tx1"/>
                  </a:solidFill>
                </a:rPr>
                <a:t>c</a:t>
              </a:r>
              <a:r>
                <a:rPr lang="en-US" sz="1200" dirty="0" smtClean="0">
                  <a:solidFill>
                    <a:schemeClr val="tx1"/>
                  </a:solidFill>
                </a:rPr>
                <a:t>onverged </a:t>
              </a:r>
              <a:r>
                <a:rPr lang="en-US" sz="1200" dirty="0">
                  <a:solidFill>
                    <a:schemeClr val="tx1"/>
                  </a:solidFill>
                </a:rPr>
                <a:t>s</a:t>
              </a:r>
              <a:r>
                <a:rPr lang="en-US" sz="1200" dirty="0" smtClean="0">
                  <a:solidFill>
                    <a:schemeClr val="tx1"/>
                  </a:solidFill>
                </a:rPr>
                <a:t>ystems </a:t>
              </a:r>
              <a:r>
                <a:rPr lang="en-US" sz="1200" dirty="0" smtClean="0">
                  <a:solidFill>
                    <a:srgbClr val="333333"/>
                  </a:solidFill>
                </a:rPr>
                <a:t>solution, the only true differentiator for the organization is price. Otherwise, dig deeper to find the best price to value for your needs.</a:t>
              </a:r>
            </a:p>
          </p:txBody>
        </p:sp>
        <p:pic>
          <p:nvPicPr>
            <p:cNvPr id="98" name="Picture 97" descr="insight.png"/>
            <p:cNvPicPr>
              <a:picLocks noChangeAspect="1"/>
            </p:cNvPicPr>
            <p:nvPr/>
          </p:nvPicPr>
          <p:blipFill>
            <a:blip r:embed="rId18" cstate="print"/>
            <a:stretch>
              <a:fillRect/>
            </a:stretch>
          </p:blipFill>
          <p:spPr>
            <a:xfrm>
              <a:off x="328614" y="3609020"/>
              <a:ext cx="1000207" cy="838201"/>
            </a:xfrm>
            <a:prstGeom prst="rect">
              <a:avLst/>
            </a:prstGeom>
          </p:spPr>
        </p:pic>
      </p:grpSp>
      <p:sp>
        <p:nvSpPr>
          <p:cNvPr id="95" name="Rectangle 94"/>
          <p:cNvSpPr/>
          <p:nvPr/>
        </p:nvSpPr>
        <p:spPr>
          <a:xfrm>
            <a:off x="5486400" y="1537514"/>
            <a:ext cx="3336925" cy="1754326"/>
          </a:xfrm>
          <a:prstGeom prst="rect">
            <a:avLst/>
          </a:prstGeom>
        </p:spPr>
        <p:txBody>
          <a:bodyPr wrap="square">
            <a:spAutoFit/>
          </a:bodyPr>
          <a:lstStyle/>
          <a:p>
            <a:pPr algn="l"/>
            <a:r>
              <a:rPr lang="en-US" sz="1200" dirty="0" smtClean="0">
                <a:solidFill>
                  <a:srgbClr val="333333"/>
                </a:solidFill>
              </a:rPr>
              <a:t>The products assessed in this Vendor Landscape</a:t>
            </a:r>
            <a:r>
              <a:rPr lang="en-US" sz="1200" baseline="30000" dirty="0" smtClean="0">
                <a:solidFill>
                  <a:srgbClr val="333333"/>
                </a:solidFill>
              </a:rPr>
              <a:t>TM</a:t>
            </a:r>
            <a:r>
              <a:rPr lang="en-US" sz="1200" dirty="0" smtClean="0">
                <a:solidFill>
                  <a:srgbClr val="333333"/>
                </a:solidFill>
              </a:rPr>
              <a:t> meet, at the very least, the requirements outlined as Table Stakes. </a:t>
            </a:r>
          </a:p>
          <a:p>
            <a:pPr algn="l"/>
            <a:endParaRPr lang="en-US" sz="1200" dirty="0" smtClean="0">
              <a:solidFill>
                <a:srgbClr val="333333"/>
              </a:solidFill>
            </a:endParaRPr>
          </a:p>
          <a:p>
            <a:pPr algn="l"/>
            <a:r>
              <a:rPr lang="en-US" sz="1200" dirty="0" smtClean="0">
                <a:solidFill>
                  <a:srgbClr val="333333"/>
                </a:solidFill>
              </a:rPr>
              <a:t>Many of the vendors go above and beyond the outlined Table Stakes, some even do so in multiple categories. This section aims to highlight the products’ capabilities </a:t>
            </a:r>
            <a:r>
              <a:rPr lang="en-US" sz="1200" b="1" dirty="0" smtClean="0">
                <a:solidFill>
                  <a:srgbClr val="333333"/>
                </a:solidFill>
              </a:rPr>
              <a:t>in excess </a:t>
            </a:r>
            <a:r>
              <a:rPr lang="en-US" sz="1200" dirty="0" smtClean="0">
                <a:solidFill>
                  <a:srgbClr val="333333"/>
                </a:solidFill>
              </a:rPr>
              <a:t>of the criteria listed here. </a:t>
            </a:r>
            <a:endParaRPr lang="en-US" sz="1200" dirty="0">
              <a:solidFill>
                <a:srgbClr val="333333"/>
              </a:solidFill>
            </a:endParaRPr>
          </a:p>
        </p:txBody>
      </p:sp>
      <p:sp>
        <p:nvSpPr>
          <p:cNvPr id="106" name="Rounded Rectangle 105"/>
          <p:cNvSpPr/>
          <p:nvPr/>
        </p:nvSpPr>
        <p:spPr>
          <a:xfrm>
            <a:off x="320675" y="1188720"/>
            <a:ext cx="4971405"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b="1" i="1" dirty="0" smtClean="0">
                <a:solidFill>
                  <a:srgbClr val="333333"/>
                </a:solidFill>
              </a:rPr>
              <a:t>The Table Stakes</a:t>
            </a:r>
            <a:endParaRPr lang="en-CA" b="1" i="1" dirty="0">
              <a:solidFill>
                <a:srgbClr val="333333"/>
              </a:solidFill>
            </a:endParaRPr>
          </a:p>
        </p:txBody>
      </p:sp>
      <p:sp>
        <p:nvSpPr>
          <p:cNvPr id="107" name="Rounded Rectangle 106"/>
          <p:cNvSpPr/>
          <p:nvPr/>
        </p:nvSpPr>
        <p:spPr>
          <a:xfrm>
            <a:off x="5486400" y="1188720"/>
            <a:ext cx="3336925"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b="1" i="1" dirty="0" smtClean="0">
                <a:solidFill>
                  <a:srgbClr val="333333"/>
                </a:solidFill>
              </a:rPr>
              <a:t>What Does This Mean?</a:t>
            </a:r>
            <a:endParaRPr lang="en-CA" b="1" i="1" dirty="0">
              <a:solidFill>
                <a:srgbClr val="333333"/>
              </a:solidFill>
            </a:endParaRPr>
          </a:p>
        </p:txBody>
      </p:sp>
      <p:sp>
        <p:nvSpPr>
          <p:cNvPr id="10" name="Flowchart: Stored Data 21"/>
          <p:cNvSpPr>
            <a:spLocks noChangeArrowheads="1"/>
          </p:cNvSpPr>
          <p:nvPr>
            <p:custDataLst>
              <p:tags r:id="rId1"/>
            </p:custDataLst>
          </p:nvPr>
        </p:nvSpPr>
        <p:spPr bwMode="auto">
          <a:xfrm flipH="1">
            <a:off x="1828167" y="3108960"/>
            <a:ext cx="3474720" cy="502920"/>
          </a:xfrm>
          <a:prstGeom prst="rect">
            <a:avLst/>
          </a:prstGeom>
          <a:solidFill>
            <a:schemeClr val="bg2">
              <a:lumMod val="85000"/>
            </a:schemeClr>
          </a:solidFill>
          <a:ln w="6350">
            <a:noFill/>
            <a:miter lim="800000"/>
            <a:headEnd/>
            <a:tailEnd/>
          </a:ln>
          <a:effectLst/>
        </p:spPr>
        <p:txBody>
          <a:bodyPr anchor="ctr"/>
          <a:lstStyle/>
          <a:p>
            <a:pPr algn="l"/>
            <a:r>
              <a:rPr lang="en-US" sz="1100" dirty="0">
                <a:latin typeface="Arial" pitchFamily="34" charset="0"/>
                <a:cs typeface="Arial" pitchFamily="34" charset="0"/>
              </a:rPr>
              <a:t>Supports Intel Xeon or AMD Opteron processors.</a:t>
            </a:r>
          </a:p>
        </p:txBody>
      </p:sp>
      <p:sp>
        <p:nvSpPr>
          <p:cNvPr id="11" name="Rectangle 10"/>
          <p:cNvSpPr>
            <a:spLocks noChangeArrowheads="1"/>
          </p:cNvSpPr>
          <p:nvPr>
            <p:custDataLst>
              <p:tags r:id="rId2"/>
            </p:custDataLst>
          </p:nvPr>
        </p:nvSpPr>
        <p:spPr bwMode="auto">
          <a:xfrm flipH="1">
            <a:off x="319407" y="3108960"/>
            <a:ext cx="1463040" cy="502920"/>
          </a:xfrm>
          <a:prstGeom prst="rect">
            <a:avLst/>
          </a:prstGeom>
          <a:solidFill>
            <a:schemeClr val="bg2">
              <a:lumMod val="85000"/>
            </a:schemeClr>
          </a:solidFill>
          <a:ln w="25400">
            <a:noFill/>
            <a:miter lim="800000"/>
            <a:headEnd/>
            <a:tailEnd/>
          </a:ln>
          <a:effectLst/>
        </p:spPr>
        <p:txBody>
          <a:bodyPr anchor="ctr"/>
          <a:lstStyle/>
          <a:p>
            <a:pPr algn="r">
              <a:defRPr/>
            </a:pPr>
            <a:r>
              <a:rPr lang="en-US" sz="1200" dirty="0">
                <a:latin typeface="Arial" pitchFamily="34" charset="0"/>
                <a:cs typeface="Arial" pitchFamily="34" charset="0"/>
              </a:rPr>
              <a:t>Processing capability</a:t>
            </a:r>
          </a:p>
        </p:txBody>
      </p:sp>
      <p:sp>
        <p:nvSpPr>
          <p:cNvPr id="12" name="Flowchart: Stored Data 21"/>
          <p:cNvSpPr>
            <a:spLocks noChangeArrowheads="1"/>
          </p:cNvSpPr>
          <p:nvPr>
            <p:custDataLst>
              <p:tags r:id="rId3"/>
            </p:custDataLst>
          </p:nvPr>
        </p:nvSpPr>
        <p:spPr bwMode="auto">
          <a:xfrm flipH="1">
            <a:off x="1828167" y="3657600"/>
            <a:ext cx="3474720" cy="502920"/>
          </a:xfrm>
          <a:prstGeom prst="rect">
            <a:avLst/>
          </a:prstGeom>
          <a:solidFill>
            <a:schemeClr val="bg2">
              <a:lumMod val="95000"/>
            </a:schemeClr>
          </a:solidFill>
          <a:ln w="6350">
            <a:noFill/>
            <a:miter lim="800000"/>
            <a:headEnd/>
            <a:tailEnd/>
          </a:ln>
          <a:effectLst/>
        </p:spPr>
        <p:txBody>
          <a:bodyPr anchor="ctr"/>
          <a:lstStyle/>
          <a:p>
            <a:pPr algn="l"/>
            <a:r>
              <a:rPr lang="en-US" sz="1100" dirty="0">
                <a:latin typeface="Arial" pitchFamily="34" charset="0"/>
                <a:cs typeface="Arial" pitchFamily="34" charset="0"/>
              </a:rPr>
              <a:t>Blades can be removed and replaced without powering down chassis/enclosures.</a:t>
            </a:r>
          </a:p>
        </p:txBody>
      </p:sp>
      <p:sp>
        <p:nvSpPr>
          <p:cNvPr id="13" name="Rectangle 12"/>
          <p:cNvSpPr>
            <a:spLocks noChangeArrowheads="1"/>
          </p:cNvSpPr>
          <p:nvPr>
            <p:custDataLst>
              <p:tags r:id="rId4"/>
            </p:custDataLst>
          </p:nvPr>
        </p:nvSpPr>
        <p:spPr bwMode="auto">
          <a:xfrm flipH="1">
            <a:off x="319407" y="3657600"/>
            <a:ext cx="1463040" cy="502920"/>
          </a:xfrm>
          <a:prstGeom prst="rect">
            <a:avLst/>
          </a:prstGeom>
          <a:solidFill>
            <a:schemeClr val="bg2">
              <a:lumMod val="95000"/>
            </a:schemeClr>
          </a:solidFill>
          <a:ln w="25400">
            <a:noFill/>
            <a:miter lim="800000"/>
            <a:headEnd/>
            <a:tailEnd/>
          </a:ln>
          <a:effectLst/>
        </p:spPr>
        <p:txBody>
          <a:bodyPr anchor="ctr"/>
          <a:lstStyle/>
          <a:p>
            <a:pPr algn="r">
              <a:defRPr/>
            </a:pPr>
            <a:r>
              <a:rPr lang="en-US" sz="1200" dirty="0">
                <a:latin typeface="Arial" pitchFamily="34" charset="0"/>
                <a:cs typeface="Arial" pitchFamily="34" charset="0"/>
              </a:rPr>
              <a:t>Hot-swappable capabilities </a:t>
            </a:r>
          </a:p>
        </p:txBody>
      </p:sp>
      <p:sp>
        <p:nvSpPr>
          <p:cNvPr id="14" name="Flowchart: Stored Data 20"/>
          <p:cNvSpPr>
            <a:spLocks noChangeArrowheads="1"/>
          </p:cNvSpPr>
          <p:nvPr>
            <p:custDataLst>
              <p:tags r:id="rId5"/>
            </p:custDataLst>
          </p:nvPr>
        </p:nvSpPr>
        <p:spPr bwMode="auto">
          <a:xfrm flipH="1">
            <a:off x="1828167" y="2560320"/>
            <a:ext cx="3474720" cy="502920"/>
          </a:xfrm>
          <a:prstGeom prst="rect">
            <a:avLst/>
          </a:prstGeom>
          <a:solidFill>
            <a:schemeClr val="bg2">
              <a:lumMod val="95000"/>
            </a:schemeClr>
          </a:solidFill>
          <a:ln w="6350">
            <a:noFill/>
            <a:miter lim="800000"/>
            <a:headEnd/>
            <a:tailEnd/>
          </a:ln>
          <a:effectLst/>
        </p:spPr>
        <p:txBody>
          <a:bodyPr anchor="ctr"/>
          <a:lstStyle/>
          <a:p>
            <a:pPr algn="l"/>
            <a:r>
              <a:rPr lang="en-US" sz="1100" dirty="0">
                <a:latin typeface="Arial" pitchFamily="34" charset="0"/>
                <a:cs typeface="Arial" pitchFamily="34" charset="0"/>
              </a:rPr>
              <a:t>Total redundancy and failover for all management modules, network, disk, and power connections.</a:t>
            </a:r>
          </a:p>
        </p:txBody>
      </p:sp>
      <p:sp>
        <p:nvSpPr>
          <p:cNvPr id="15" name="Rectangle 14"/>
          <p:cNvSpPr>
            <a:spLocks noChangeArrowheads="1"/>
          </p:cNvSpPr>
          <p:nvPr>
            <p:custDataLst>
              <p:tags r:id="rId6"/>
            </p:custDataLst>
          </p:nvPr>
        </p:nvSpPr>
        <p:spPr bwMode="auto">
          <a:xfrm flipH="1">
            <a:off x="319407" y="2560320"/>
            <a:ext cx="1463040" cy="502920"/>
          </a:xfrm>
          <a:prstGeom prst="rect">
            <a:avLst/>
          </a:prstGeom>
          <a:solidFill>
            <a:schemeClr val="bg2">
              <a:lumMod val="95000"/>
            </a:schemeClr>
          </a:solidFill>
          <a:ln w="25400">
            <a:noFill/>
            <a:miter lim="800000"/>
            <a:headEnd/>
            <a:tailEnd/>
          </a:ln>
          <a:effectLst/>
        </p:spPr>
        <p:txBody>
          <a:bodyPr anchor="ctr"/>
          <a:lstStyle/>
          <a:p>
            <a:pPr algn="r">
              <a:defRPr/>
            </a:pPr>
            <a:r>
              <a:rPr lang="en-US" sz="1200" dirty="0">
                <a:latin typeface="Arial" pitchFamily="34" charset="0"/>
                <a:cs typeface="Arial" pitchFamily="34" charset="0"/>
              </a:rPr>
              <a:t>Hardware failover &amp; redundancy</a:t>
            </a:r>
          </a:p>
        </p:txBody>
      </p:sp>
      <p:sp>
        <p:nvSpPr>
          <p:cNvPr id="16" name="Flowchart: Stored Data 19"/>
          <p:cNvSpPr>
            <a:spLocks noChangeArrowheads="1"/>
          </p:cNvSpPr>
          <p:nvPr>
            <p:custDataLst>
              <p:tags r:id="rId7"/>
            </p:custDataLst>
          </p:nvPr>
        </p:nvSpPr>
        <p:spPr bwMode="auto">
          <a:xfrm flipH="1">
            <a:off x="1828167" y="2011362"/>
            <a:ext cx="3474720" cy="502920"/>
          </a:xfrm>
          <a:prstGeom prst="rect">
            <a:avLst/>
          </a:prstGeom>
          <a:solidFill>
            <a:schemeClr val="bg2">
              <a:lumMod val="85000"/>
            </a:schemeClr>
          </a:solidFill>
          <a:ln w="6350">
            <a:noFill/>
            <a:miter lim="800000"/>
            <a:headEnd/>
            <a:tailEnd/>
          </a:ln>
        </p:spPr>
        <p:txBody>
          <a:bodyPr anchor="ctr"/>
          <a:lstStyle/>
          <a:p>
            <a:pPr algn="l"/>
            <a:r>
              <a:rPr lang="en-US" sz="1100" dirty="0" smtClean="0">
                <a:latin typeface="Arial" pitchFamily="34" charset="0"/>
                <a:cs typeface="Arial" pitchFamily="34" charset="0"/>
              </a:rPr>
              <a:t>Networking, servers, storage, and management software are packaged into a single, optimized computing solution.</a:t>
            </a:r>
          </a:p>
        </p:txBody>
      </p:sp>
      <p:sp>
        <p:nvSpPr>
          <p:cNvPr id="17" name="Rectangle 16"/>
          <p:cNvSpPr>
            <a:spLocks noChangeArrowheads="1"/>
          </p:cNvSpPr>
          <p:nvPr>
            <p:custDataLst>
              <p:tags r:id="rId8"/>
            </p:custDataLst>
          </p:nvPr>
        </p:nvSpPr>
        <p:spPr bwMode="auto">
          <a:xfrm flipH="1">
            <a:off x="319407" y="2011997"/>
            <a:ext cx="1463040" cy="502920"/>
          </a:xfrm>
          <a:prstGeom prst="rect">
            <a:avLst/>
          </a:prstGeom>
          <a:solidFill>
            <a:schemeClr val="bg2">
              <a:lumMod val="85000"/>
            </a:schemeClr>
          </a:solidFill>
          <a:ln w="25400">
            <a:noFill/>
            <a:miter lim="800000"/>
            <a:headEnd/>
            <a:tailEnd/>
          </a:ln>
          <a:effectLst/>
        </p:spPr>
        <p:txBody>
          <a:bodyPr anchor="ctr"/>
          <a:lstStyle/>
          <a:p>
            <a:pPr algn="r">
              <a:defRPr/>
            </a:pPr>
            <a:r>
              <a:rPr lang="en-US" sz="1200" dirty="0" smtClean="0">
                <a:latin typeface="Arial" pitchFamily="34" charset="0"/>
                <a:cs typeface="Arial" pitchFamily="34" charset="0"/>
              </a:rPr>
              <a:t>Infrastructure convergence</a:t>
            </a:r>
            <a:endParaRPr lang="en-US" sz="1200" dirty="0">
              <a:latin typeface="Arial" pitchFamily="34" charset="0"/>
              <a:cs typeface="Arial" pitchFamily="34" charset="0"/>
            </a:endParaRPr>
          </a:p>
        </p:txBody>
      </p:sp>
      <p:sp>
        <p:nvSpPr>
          <p:cNvPr id="18" name="Flowchart: Stored Data 21"/>
          <p:cNvSpPr>
            <a:spLocks noChangeArrowheads="1"/>
          </p:cNvSpPr>
          <p:nvPr>
            <p:custDataLst>
              <p:tags r:id="rId9"/>
            </p:custDataLst>
          </p:nvPr>
        </p:nvSpPr>
        <p:spPr bwMode="auto">
          <a:xfrm flipH="1">
            <a:off x="1828800" y="4206240"/>
            <a:ext cx="3474720" cy="502920"/>
          </a:xfrm>
          <a:prstGeom prst="rect">
            <a:avLst/>
          </a:prstGeom>
          <a:solidFill>
            <a:schemeClr val="bg2">
              <a:lumMod val="85000"/>
            </a:schemeClr>
          </a:solidFill>
          <a:ln w="6350">
            <a:noFill/>
            <a:miter lim="800000"/>
            <a:headEnd/>
            <a:tailEnd/>
          </a:ln>
          <a:effectLst/>
        </p:spPr>
        <p:txBody>
          <a:bodyPr anchor="ctr"/>
          <a:lstStyle/>
          <a:p>
            <a:pPr algn="l"/>
            <a:r>
              <a:rPr lang="en-US" sz="1100" dirty="0">
                <a:latin typeface="Arial" pitchFamily="34" charset="0"/>
                <a:cs typeface="Arial" pitchFamily="34" charset="0"/>
              </a:rPr>
              <a:t>The converged stack supports Fiber Channel over 10GB Ethernet.</a:t>
            </a:r>
          </a:p>
        </p:txBody>
      </p:sp>
      <p:sp>
        <p:nvSpPr>
          <p:cNvPr id="19" name="Rectangle 18"/>
          <p:cNvSpPr>
            <a:spLocks noChangeArrowheads="1"/>
          </p:cNvSpPr>
          <p:nvPr>
            <p:custDataLst>
              <p:tags r:id="rId10"/>
            </p:custDataLst>
          </p:nvPr>
        </p:nvSpPr>
        <p:spPr bwMode="auto">
          <a:xfrm flipH="1">
            <a:off x="320040" y="4206240"/>
            <a:ext cx="1463040" cy="502920"/>
          </a:xfrm>
          <a:prstGeom prst="rect">
            <a:avLst/>
          </a:prstGeom>
          <a:solidFill>
            <a:schemeClr val="bg2">
              <a:lumMod val="85000"/>
            </a:schemeClr>
          </a:solidFill>
          <a:ln w="25400">
            <a:noFill/>
            <a:miter lim="800000"/>
            <a:headEnd/>
            <a:tailEnd/>
          </a:ln>
          <a:effectLst/>
        </p:spPr>
        <p:txBody>
          <a:bodyPr anchor="ctr"/>
          <a:lstStyle/>
          <a:p>
            <a:pPr algn="r">
              <a:defRPr/>
            </a:pPr>
            <a:r>
              <a:rPr lang="en-US" sz="1200" dirty="0">
                <a:latin typeface="Arial" pitchFamily="34" charset="0"/>
                <a:cs typeface="Arial" pitchFamily="34" charset="0"/>
              </a:rPr>
              <a:t>Fiber </a:t>
            </a:r>
            <a:r>
              <a:rPr lang="en-US" sz="1200" dirty="0" smtClean="0">
                <a:latin typeface="Arial" pitchFamily="34" charset="0"/>
                <a:cs typeface="Arial" pitchFamily="34" charset="0"/>
              </a:rPr>
              <a:t>Channel </a:t>
            </a:r>
            <a:r>
              <a:rPr lang="en-US" sz="1200" dirty="0">
                <a:latin typeface="Arial" pitchFamily="34" charset="0"/>
                <a:cs typeface="Arial" pitchFamily="34" charset="0"/>
              </a:rPr>
              <a:t>over 10GB Ethernet</a:t>
            </a:r>
          </a:p>
        </p:txBody>
      </p:sp>
      <p:sp>
        <p:nvSpPr>
          <p:cNvPr id="20" name="Flowchart: Stored Data 21"/>
          <p:cNvSpPr>
            <a:spLocks noChangeArrowheads="1"/>
          </p:cNvSpPr>
          <p:nvPr>
            <p:custDataLst>
              <p:tags r:id="rId11"/>
            </p:custDataLst>
          </p:nvPr>
        </p:nvSpPr>
        <p:spPr bwMode="auto">
          <a:xfrm flipH="1">
            <a:off x="1828800" y="4754880"/>
            <a:ext cx="3474720" cy="502920"/>
          </a:xfrm>
          <a:prstGeom prst="rect">
            <a:avLst/>
          </a:prstGeom>
          <a:solidFill>
            <a:schemeClr val="bg2">
              <a:lumMod val="95000"/>
            </a:schemeClr>
          </a:solidFill>
          <a:ln w="6350">
            <a:noFill/>
            <a:miter lim="800000"/>
            <a:headEnd/>
            <a:tailEnd/>
          </a:ln>
          <a:effectLst/>
        </p:spPr>
        <p:txBody>
          <a:bodyPr anchor="ctr"/>
          <a:lstStyle/>
          <a:p>
            <a:pPr algn="l"/>
            <a:r>
              <a:rPr lang="en-US" sz="1100" dirty="0" smtClean="0"/>
              <a:t>The solution includes monitoring and reporting capabilities to facilitate capacity management, planning, and drill down to investigate failures. </a:t>
            </a:r>
            <a:endParaRPr lang="en-US" sz="1100" dirty="0" smtClean="0">
              <a:latin typeface="Arial" pitchFamily="34" charset="0"/>
              <a:cs typeface="Arial" pitchFamily="34" charset="0"/>
            </a:endParaRPr>
          </a:p>
        </p:txBody>
      </p:sp>
      <p:sp>
        <p:nvSpPr>
          <p:cNvPr id="21" name="Rectangle 20"/>
          <p:cNvSpPr>
            <a:spLocks noChangeArrowheads="1"/>
          </p:cNvSpPr>
          <p:nvPr>
            <p:custDataLst>
              <p:tags r:id="rId12"/>
            </p:custDataLst>
          </p:nvPr>
        </p:nvSpPr>
        <p:spPr bwMode="auto">
          <a:xfrm flipH="1">
            <a:off x="320040" y="4754880"/>
            <a:ext cx="1463040" cy="502920"/>
          </a:xfrm>
          <a:prstGeom prst="rect">
            <a:avLst/>
          </a:prstGeom>
          <a:solidFill>
            <a:schemeClr val="bg2">
              <a:lumMod val="95000"/>
            </a:schemeClr>
          </a:solidFill>
          <a:ln w="25400">
            <a:noFill/>
            <a:miter lim="800000"/>
            <a:headEnd/>
            <a:tailEnd/>
          </a:ln>
          <a:effectLst/>
        </p:spPr>
        <p:txBody>
          <a:bodyPr anchor="ctr"/>
          <a:lstStyle/>
          <a:p>
            <a:pPr algn="r">
              <a:defRPr/>
            </a:pPr>
            <a:r>
              <a:rPr lang="en-US" sz="1200" dirty="0" smtClean="0">
                <a:latin typeface="Arial" pitchFamily="34" charset="0"/>
                <a:cs typeface="Arial" pitchFamily="34" charset="0"/>
              </a:rPr>
              <a:t>Reporting</a:t>
            </a:r>
            <a:endParaRPr lang="en-US" sz="1200" dirty="0">
              <a:latin typeface="Arial" pitchFamily="34" charset="0"/>
              <a:cs typeface="Arial" pitchFamily="34" charset="0"/>
            </a:endParaRPr>
          </a:p>
        </p:txBody>
      </p:sp>
      <p:sp>
        <p:nvSpPr>
          <p:cNvPr id="24" name="Flowchart: Stored Data 19"/>
          <p:cNvSpPr>
            <a:spLocks noChangeArrowheads="1"/>
          </p:cNvSpPr>
          <p:nvPr>
            <p:custDataLst>
              <p:tags r:id="rId13"/>
            </p:custDataLst>
          </p:nvPr>
        </p:nvSpPr>
        <p:spPr bwMode="auto">
          <a:xfrm flipH="1">
            <a:off x="1828800" y="1600200"/>
            <a:ext cx="3474720" cy="365760"/>
          </a:xfrm>
          <a:prstGeom prst="rect">
            <a:avLst/>
          </a:prstGeom>
          <a:solidFill>
            <a:schemeClr val="accent1"/>
          </a:solidFill>
          <a:ln w="6350">
            <a:noFill/>
            <a:miter lim="800000"/>
            <a:headEnd/>
            <a:tailEnd/>
          </a:ln>
        </p:spPr>
        <p:txBody>
          <a:bodyPr anchor="ctr"/>
          <a:lstStyle/>
          <a:p>
            <a:r>
              <a:rPr lang="en-US" sz="1400" b="1" dirty="0" smtClean="0">
                <a:solidFill>
                  <a:srgbClr val="FFFFFF"/>
                </a:solidFill>
                <a:latin typeface="Arial" pitchFamily="34" charset="0"/>
                <a:cs typeface="Arial" pitchFamily="34" charset="0"/>
              </a:rPr>
              <a:t>What it is:</a:t>
            </a:r>
          </a:p>
        </p:txBody>
      </p:sp>
      <p:sp>
        <p:nvSpPr>
          <p:cNvPr id="25" name="Rectangle 24"/>
          <p:cNvSpPr>
            <a:spLocks noChangeArrowheads="1"/>
          </p:cNvSpPr>
          <p:nvPr>
            <p:custDataLst>
              <p:tags r:id="rId14"/>
            </p:custDataLst>
          </p:nvPr>
        </p:nvSpPr>
        <p:spPr bwMode="auto">
          <a:xfrm flipH="1">
            <a:off x="320039" y="1600835"/>
            <a:ext cx="1508127" cy="365760"/>
          </a:xfrm>
          <a:prstGeom prst="rect">
            <a:avLst/>
          </a:prstGeom>
          <a:solidFill>
            <a:schemeClr val="accent1"/>
          </a:solidFill>
          <a:ln w="25400">
            <a:noFill/>
            <a:miter lim="800000"/>
            <a:headEnd/>
            <a:tailEnd/>
          </a:ln>
          <a:effectLst/>
        </p:spPr>
        <p:txBody>
          <a:bodyPr anchor="ctr"/>
          <a:lstStyle/>
          <a:p>
            <a:pPr>
              <a:defRPr/>
            </a:pPr>
            <a:r>
              <a:rPr lang="en-US" sz="1400" b="1" dirty="0" smtClean="0">
                <a:solidFill>
                  <a:srgbClr val="FFFFFF"/>
                </a:solidFill>
                <a:latin typeface="Arial" pitchFamily="34" charset="0"/>
                <a:cs typeface="Arial" pitchFamily="34" charset="0"/>
              </a:rPr>
              <a:t>Feature</a:t>
            </a:r>
            <a:endParaRPr lang="en-US" sz="1400" b="1" dirty="0">
              <a:solidFill>
                <a:srgbClr val="FFFFFF"/>
              </a:solidFill>
              <a:latin typeface="Arial" pitchFamily="34" charset="0"/>
              <a:cs typeface="Arial" pitchFamily="34" charset="0"/>
            </a:endParaRPr>
          </a:p>
        </p:txBody>
      </p:sp>
      <p:sp>
        <p:nvSpPr>
          <p:cNvPr id="26" name="Rounded Rectangle 25"/>
          <p:cNvSpPr/>
          <p:nvPr>
            <p:custDataLst>
              <p:tags r:id="rId15"/>
            </p:custDataLst>
          </p:nvPr>
        </p:nvSpPr>
        <p:spPr>
          <a:xfrm rot="10800000">
            <a:off x="5486400" y="4892039"/>
            <a:ext cx="3337560"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a:endParaRPr lang="en-CA" b="1" i="1" dirty="0">
              <a:solidFill>
                <a:srgbClr val="333333"/>
              </a:solidFill>
            </a:endParaRPr>
          </a:p>
        </p:txBody>
      </p:sp>
      <p:pic>
        <p:nvPicPr>
          <p:cNvPr id="27" name="Picture 26" descr="sample_linkbar-itrgNEW.gif">
            <a:hlinkClick r:id="rId19"/>
          </p:cNvPr>
          <p:cNvPicPr>
            <a:picLocks noChangeAspect="1"/>
          </p:cNvPicPr>
          <p:nvPr/>
        </p:nvPicPr>
        <p:blipFill>
          <a:blip r:embed="rId20" cstate="print"/>
          <a:stretch>
            <a:fillRect/>
          </a:stretch>
        </p:blipFill>
        <p:spPr>
          <a:xfrm>
            <a:off x="0" y="6419850"/>
            <a:ext cx="9144000" cy="438150"/>
          </a:xfrm>
          <a:prstGeom prst="rect">
            <a:avLst/>
          </a:prstGeom>
        </p:spPr>
      </p:pic>
    </p:spTree>
    <p:extLst>
      <p:ext uri="{BB962C8B-B14F-4D97-AF65-F5344CB8AC3E}">
        <p14:creationId xmlns:p14="http://schemas.microsoft.com/office/powerpoint/2010/main" val="30983893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p:txBody>
          <a:bodyPr/>
          <a:lstStyle/>
          <a:p>
            <a:r>
              <a:rPr lang="en-US" dirty="0" smtClean="0"/>
              <a:t>Advanced Features are the capabilities that allow for granular market differentiation</a:t>
            </a:r>
            <a:endParaRPr lang="en-US" dirty="0"/>
          </a:p>
        </p:txBody>
      </p:sp>
      <p:sp>
        <p:nvSpPr>
          <p:cNvPr id="42" name="Rounded Rectangle 41"/>
          <p:cNvSpPr/>
          <p:nvPr/>
        </p:nvSpPr>
        <p:spPr>
          <a:xfrm>
            <a:off x="3836622" y="1182688"/>
            <a:ext cx="4986703"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b="1" i="1" dirty="0" smtClean="0">
                <a:solidFill>
                  <a:srgbClr val="333333"/>
                </a:solidFill>
              </a:rPr>
              <a:t>Advanced Features</a:t>
            </a:r>
            <a:endParaRPr lang="en-CA" b="1" i="1" dirty="0">
              <a:solidFill>
                <a:srgbClr val="333333"/>
              </a:solidFill>
            </a:endParaRPr>
          </a:p>
        </p:txBody>
      </p:sp>
      <p:sp>
        <p:nvSpPr>
          <p:cNvPr id="43" name="Rectangle 42"/>
          <p:cNvSpPr/>
          <p:nvPr/>
        </p:nvSpPr>
        <p:spPr>
          <a:xfrm>
            <a:off x="323410" y="1541085"/>
            <a:ext cx="3334190" cy="1384995"/>
          </a:xfrm>
          <a:prstGeom prst="rect">
            <a:avLst/>
          </a:prstGeom>
        </p:spPr>
        <p:txBody>
          <a:bodyPr wrap="square">
            <a:spAutoFit/>
          </a:bodyPr>
          <a:lstStyle/>
          <a:p>
            <a:pPr algn="l"/>
            <a:r>
              <a:rPr lang="en-US" sz="1200" dirty="0" smtClean="0">
                <a:solidFill>
                  <a:srgbClr val="333333"/>
                </a:solidFill>
              </a:rPr>
              <a:t>Info-Tech scored each vendor’s features offering as a summation of their individual scores across the listed advanced features. Vendors were given one point for each feature the product inherently provided. Some categories were scored on a more granular scale with vendors receiving half points.</a:t>
            </a:r>
          </a:p>
        </p:txBody>
      </p:sp>
      <p:sp>
        <p:nvSpPr>
          <p:cNvPr id="44" name="Rounded Rectangle 43"/>
          <p:cNvSpPr/>
          <p:nvPr/>
        </p:nvSpPr>
        <p:spPr>
          <a:xfrm>
            <a:off x="323411" y="1182687"/>
            <a:ext cx="3334190"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b="1" i="1" dirty="0" smtClean="0">
                <a:solidFill>
                  <a:srgbClr val="333333"/>
                </a:solidFill>
              </a:rPr>
              <a:t>Scoring Methodology</a:t>
            </a:r>
            <a:endParaRPr lang="en-CA" b="1" i="1" dirty="0">
              <a:solidFill>
                <a:srgbClr val="333333"/>
              </a:solidFill>
            </a:endParaRPr>
          </a:p>
        </p:txBody>
      </p:sp>
      <p:sp>
        <p:nvSpPr>
          <p:cNvPr id="7" name="Flowchart: Stored Data 21"/>
          <p:cNvSpPr>
            <a:spLocks noChangeArrowheads="1"/>
          </p:cNvSpPr>
          <p:nvPr>
            <p:custDataLst>
              <p:tags r:id="rId1"/>
            </p:custDataLst>
          </p:nvPr>
        </p:nvSpPr>
        <p:spPr bwMode="auto">
          <a:xfrm flipH="1">
            <a:off x="5348607" y="2834640"/>
            <a:ext cx="3474720" cy="365760"/>
          </a:xfrm>
          <a:prstGeom prst="rect">
            <a:avLst/>
          </a:prstGeom>
          <a:solidFill>
            <a:schemeClr val="bg2">
              <a:lumMod val="85000"/>
            </a:schemeClr>
          </a:solidFill>
          <a:ln w="6350">
            <a:noFill/>
            <a:miter lim="800000"/>
            <a:headEnd/>
            <a:tailEnd/>
          </a:ln>
          <a:effectLst/>
        </p:spPr>
        <p:txBody>
          <a:bodyPr anchor="ctr"/>
          <a:lstStyle/>
          <a:p>
            <a:pPr algn="l"/>
            <a:r>
              <a:rPr lang="en-US" sz="1100" dirty="0" smtClean="0">
                <a:latin typeface="Arial" pitchFamily="34" charset="0"/>
                <a:cs typeface="Arial" pitchFamily="34" charset="0"/>
              </a:rPr>
              <a:t>Vendor offers a pre-integrated converged solution.</a:t>
            </a:r>
          </a:p>
        </p:txBody>
      </p:sp>
      <p:sp>
        <p:nvSpPr>
          <p:cNvPr id="8" name="Rectangle 7"/>
          <p:cNvSpPr>
            <a:spLocks noChangeArrowheads="1"/>
          </p:cNvSpPr>
          <p:nvPr>
            <p:custDataLst>
              <p:tags r:id="rId2"/>
            </p:custDataLst>
          </p:nvPr>
        </p:nvSpPr>
        <p:spPr bwMode="auto">
          <a:xfrm flipH="1">
            <a:off x="3839847" y="2834640"/>
            <a:ext cx="1463040" cy="365760"/>
          </a:xfrm>
          <a:prstGeom prst="rect">
            <a:avLst/>
          </a:prstGeom>
          <a:solidFill>
            <a:schemeClr val="bg2">
              <a:lumMod val="85000"/>
            </a:schemeClr>
          </a:solidFill>
          <a:ln w="25400">
            <a:noFill/>
            <a:miter lim="800000"/>
            <a:headEnd/>
            <a:tailEnd/>
          </a:ln>
          <a:effectLst/>
        </p:spPr>
        <p:txBody>
          <a:bodyPr anchor="ctr"/>
          <a:lstStyle/>
          <a:p>
            <a:pPr algn="r">
              <a:defRPr/>
            </a:pPr>
            <a:r>
              <a:rPr lang="en-US" sz="1200" dirty="0" smtClean="0">
                <a:latin typeface="Arial" pitchFamily="34" charset="0"/>
                <a:cs typeface="Arial" pitchFamily="34" charset="0"/>
              </a:rPr>
              <a:t>Pre-integrated option</a:t>
            </a:r>
            <a:endParaRPr lang="en-US" sz="1200" dirty="0">
              <a:latin typeface="Arial" pitchFamily="34" charset="0"/>
              <a:cs typeface="Arial" pitchFamily="34" charset="0"/>
            </a:endParaRPr>
          </a:p>
        </p:txBody>
      </p:sp>
      <p:sp>
        <p:nvSpPr>
          <p:cNvPr id="9" name="Flowchart: Stored Data 21"/>
          <p:cNvSpPr>
            <a:spLocks noChangeArrowheads="1"/>
          </p:cNvSpPr>
          <p:nvPr>
            <p:custDataLst>
              <p:tags r:id="rId3"/>
            </p:custDataLst>
          </p:nvPr>
        </p:nvSpPr>
        <p:spPr bwMode="auto">
          <a:xfrm flipH="1">
            <a:off x="5348607" y="3246120"/>
            <a:ext cx="3474720" cy="365760"/>
          </a:xfrm>
          <a:prstGeom prst="rect">
            <a:avLst/>
          </a:prstGeom>
          <a:solidFill>
            <a:schemeClr val="bg2">
              <a:lumMod val="95000"/>
            </a:schemeClr>
          </a:solidFill>
          <a:ln w="6350">
            <a:noFill/>
            <a:miter lim="800000"/>
            <a:headEnd/>
            <a:tailEnd/>
          </a:ln>
          <a:effectLst/>
        </p:spPr>
        <p:txBody>
          <a:bodyPr anchor="ctr"/>
          <a:lstStyle/>
          <a:p>
            <a:pPr algn="l"/>
            <a:r>
              <a:rPr lang="en-US" sz="1100" dirty="0" smtClean="0">
                <a:latin typeface="Arial" pitchFamily="34" charset="0"/>
                <a:cs typeface="Arial" pitchFamily="34" charset="0"/>
              </a:rPr>
              <a:t>Vendor offers pre-validated reference architecture options as part of their converged portfolio.</a:t>
            </a:r>
          </a:p>
        </p:txBody>
      </p:sp>
      <p:sp>
        <p:nvSpPr>
          <p:cNvPr id="10" name="Rectangle 9"/>
          <p:cNvSpPr>
            <a:spLocks noChangeArrowheads="1"/>
          </p:cNvSpPr>
          <p:nvPr>
            <p:custDataLst>
              <p:tags r:id="rId4"/>
            </p:custDataLst>
          </p:nvPr>
        </p:nvSpPr>
        <p:spPr bwMode="auto">
          <a:xfrm flipH="1">
            <a:off x="3839847" y="3246120"/>
            <a:ext cx="1463040" cy="365760"/>
          </a:xfrm>
          <a:prstGeom prst="rect">
            <a:avLst/>
          </a:prstGeom>
          <a:solidFill>
            <a:schemeClr val="bg2">
              <a:lumMod val="95000"/>
            </a:schemeClr>
          </a:solidFill>
          <a:ln w="25400">
            <a:noFill/>
            <a:miter lim="800000"/>
            <a:headEnd/>
            <a:tailEnd/>
          </a:ln>
          <a:effectLst/>
        </p:spPr>
        <p:txBody>
          <a:bodyPr anchor="ctr"/>
          <a:lstStyle/>
          <a:p>
            <a:pPr algn="r">
              <a:defRPr/>
            </a:pPr>
            <a:r>
              <a:rPr lang="en-US" sz="1200" dirty="0" smtClean="0">
                <a:latin typeface="Arial" pitchFamily="34" charset="0"/>
                <a:cs typeface="Arial" pitchFamily="34" charset="0"/>
              </a:rPr>
              <a:t>Reference architectures</a:t>
            </a:r>
            <a:endParaRPr lang="en-US" sz="1200" dirty="0">
              <a:latin typeface="Arial" pitchFamily="34" charset="0"/>
              <a:cs typeface="Arial" pitchFamily="34" charset="0"/>
            </a:endParaRPr>
          </a:p>
        </p:txBody>
      </p:sp>
      <p:sp>
        <p:nvSpPr>
          <p:cNvPr id="11" name="Flowchart: Stored Data 20"/>
          <p:cNvSpPr>
            <a:spLocks noChangeArrowheads="1"/>
          </p:cNvSpPr>
          <p:nvPr>
            <p:custDataLst>
              <p:tags r:id="rId5"/>
            </p:custDataLst>
          </p:nvPr>
        </p:nvSpPr>
        <p:spPr bwMode="auto">
          <a:xfrm flipH="1">
            <a:off x="5348607" y="2423160"/>
            <a:ext cx="3474720" cy="365760"/>
          </a:xfrm>
          <a:prstGeom prst="rect">
            <a:avLst/>
          </a:prstGeom>
          <a:solidFill>
            <a:schemeClr val="bg2">
              <a:lumMod val="95000"/>
            </a:schemeClr>
          </a:solidFill>
          <a:ln w="6350">
            <a:noFill/>
            <a:miter lim="800000"/>
            <a:headEnd/>
            <a:tailEnd/>
          </a:ln>
          <a:effectLst/>
        </p:spPr>
        <p:txBody>
          <a:bodyPr anchor="ctr"/>
          <a:lstStyle/>
          <a:p>
            <a:pPr algn="l"/>
            <a:r>
              <a:rPr lang="en-US" sz="1100" dirty="0" smtClean="0">
                <a:latin typeface="Arial" pitchFamily="34" charset="0"/>
                <a:cs typeface="Arial" pitchFamily="34" charset="0"/>
              </a:rPr>
              <a:t>Solutions offer the option to choose between more than one brand of switch. </a:t>
            </a:r>
          </a:p>
        </p:txBody>
      </p:sp>
      <p:sp>
        <p:nvSpPr>
          <p:cNvPr id="12" name="Rectangle 11"/>
          <p:cNvSpPr>
            <a:spLocks noChangeArrowheads="1"/>
          </p:cNvSpPr>
          <p:nvPr>
            <p:custDataLst>
              <p:tags r:id="rId6"/>
            </p:custDataLst>
          </p:nvPr>
        </p:nvSpPr>
        <p:spPr bwMode="auto">
          <a:xfrm flipH="1">
            <a:off x="3839847" y="2423160"/>
            <a:ext cx="1463040" cy="365760"/>
          </a:xfrm>
          <a:prstGeom prst="rect">
            <a:avLst/>
          </a:prstGeom>
          <a:solidFill>
            <a:schemeClr val="bg2">
              <a:lumMod val="95000"/>
            </a:schemeClr>
          </a:solidFill>
          <a:ln w="25400">
            <a:noFill/>
            <a:miter lim="800000"/>
            <a:headEnd/>
            <a:tailEnd/>
          </a:ln>
          <a:effectLst/>
        </p:spPr>
        <p:txBody>
          <a:bodyPr anchor="ctr"/>
          <a:lstStyle/>
          <a:p>
            <a:pPr algn="r">
              <a:defRPr/>
            </a:pPr>
            <a:r>
              <a:rPr lang="en-US" sz="1200" dirty="0" smtClean="0">
                <a:latin typeface="Arial" pitchFamily="34" charset="0"/>
                <a:cs typeface="Arial" pitchFamily="34" charset="0"/>
              </a:rPr>
              <a:t>Switch options</a:t>
            </a:r>
            <a:endParaRPr lang="en-US" sz="1200" dirty="0">
              <a:latin typeface="Arial" pitchFamily="34" charset="0"/>
              <a:cs typeface="Arial" pitchFamily="34" charset="0"/>
            </a:endParaRPr>
          </a:p>
        </p:txBody>
      </p:sp>
      <p:sp>
        <p:nvSpPr>
          <p:cNvPr id="13" name="Flowchart: Stored Data 19"/>
          <p:cNvSpPr>
            <a:spLocks noChangeArrowheads="1"/>
          </p:cNvSpPr>
          <p:nvPr>
            <p:custDataLst>
              <p:tags r:id="rId7"/>
            </p:custDataLst>
          </p:nvPr>
        </p:nvSpPr>
        <p:spPr bwMode="auto">
          <a:xfrm flipH="1">
            <a:off x="5348607" y="2011362"/>
            <a:ext cx="3474720" cy="365760"/>
          </a:xfrm>
          <a:prstGeom prst="rect">
            <a:avLst/>
          </a:prstGeom>
          <a:solidFill>
            <a:schemeClr val="bg2">
              <a:lumMod val="85000"/>
            </a:schemeClr>
          </a:solidFill>
          <a:ln w="6350">
            <a:noFill/>
            <a:miter lim="800000"/>
            <a:headEnd/>
            <a:tailEnd/>
          </a:ln>
        </p:spPr>
        <p:txBody>
          <a:bodyPr anchor="ctr"/>
          <a:lstStyle/>
          <a:p>
            <a:pPr algn="l"/>
            <a:r>
              <a:rPr lang="en-US" sz="1100" dirty="0" smtClean="0">
                <a:latin typeface="Arial" pitchFamily="34" charset="0"/>
                <a:cs typeface="Arial" pitchFamily="34" charset="0"/>
              </a:rPr>
              <a:t>Vendor owns all layers of the converged stack including server, network, and storage.</a:t>
            </a:r>
          </a:p>
        </p:txBody>
      </p:sp>
      <p:sp>
        <p:nvSpPr>
          <p:cNvPr id="14" name="Rectangle 13"/>
          <p:cNvSpPr>
            <a:spLocks noChangeArrowheads="1"/>
          </p:cNvSpPr>
          <p:nvPr>
            <p:custDataLst>
              <p:tags r:id="rId8"/>
            </p:custDataLst>
          </p:nvPr>
        </p:nvSpPr>
        <p:spPr bwMode="auto">
          <a:xfrm flipH="1">
            <a:off x="3839847" y="2011997"/>
            <a:ext cx="1463040" cy="365760"/>
          </a:xfrm>
          <a:prstGeom prst="rect">
            <a:avLst/>
          </a:prstGeom>
          <a:solidFill>
            <a:schemeClr val="bg2">
              <a:lumMod val="85000"/>
            </a:schemeClr>
          </a:solidFill>
          <a:ln w="25400">
            <a:noFill/>
            <a:miter lim="800000"/>
            <a:headEnd/>
            <a:tailEnd/>
          </a:ln>
          <a:effectLst/>
        </p:spPr>
        <p:txBody>
          <a:bodyPr anchor="ctr"/>
          <a:lstStyle/>
          <a:p>
            <a:pPr algn="r">
              <a:defRPr/>
            </a:pPr>
            <a:r>
              <a:rPr lang="en-US" sz="1200" dirty="0" smtClean="0">
                <a:latin typeface="Arial" pitchFamily="34" charset="0"/>
                <a:cs typeface="Arial" pitchFamily="34" charset="0"/>
              </a:rPr>
              <a:t>Layer ownership</a:t>
            </a:r>
            <a:endParaRPr lang="en-US" sz="1200" dirty="0">
              <a:latin typeface="Arial" pitchFamily="34" charset="0"/>
              <a:cs typeface="Arial" pitchFamily="34" charset="0"/>
            </a:endParaRPr>
          </a:p>
        </p:txBody>
      </p:sp>
      <p:sp>
        <p:nvSpPr>
          <p:cNvPr id="16" name="Flowchart: Stored Data 21"/>
          <p:cNvSpPr>
            <a:spLocks noChangeArrowheads="1"/>
          </p:cNvSpPr>
          <p:nvPr>
            <p:custDataLst>
              <p:tags r:id="rId9"/>
            </p:custDataLst>
          </p:nvPr>
        </p:nvSpPr>
        <p:spPr bwMode="auto">
          <a:xfrm flipH="1">
            <a:off x="5349240" y="3657600"/>
            <a:ext cx="3474720" cy="365760"/>
          </a:xfrm>
          <a:prstGeom prst="rect">
            <a:avLst/>
          </a:prstGeom>
          <a:solidFill>
            <a:schemeClr val="bg2">
              <a:lumMod val="85000"/>
            </a:schemeClr>
          </a:solidFill>
          <a:ln w="6350">
            <a:noFill/>
            <a:miter lim="800000"/>
            <a:headEnd/>
            <a:tailEnd/>
          </a:ln>
          <a:effectLst/>
        </p:spPr>
        <p:txBody>
          <a:bodyPr anchor="ctr"/>
          <a:lstStyle/>
          <a:p>
            <a:pPr algn="l"/>
            <a:r>
              <a:rPr lang="en-US" sz="1100" dirty="0" smtClean="0">
                <a:latin typeface="Arial" pitchFamily="34" charset="0"/>
                <a:cs typeface="Arial" pitchFamily="34" charset="0"/>
              </a:rPr>
              <a:t>Vendor offers options in both blade and rack-mount configurations.</a:t>
            </a:r>
          </a:p>
        </p:txBody>
      </p:sp>
      <p:sp>
        <p:nvSpPr>
          <p:cNvPr id="17" name="Rectangle 16"/>
          <p:cNvSpPr>
            <a:spLocks noChangeArrowheads="1"/>
          </p:cNvSpPr>
          <p:nvPr>
            <p:custDataLst>
              <p:tags r:id="rId10"/>
            </p:custDataLst>
          </p:nvPr>
        </p:nvSpPr>
        <p:spPr bwMode="auto">
          <a:xfrm flipH="1">
            <a:off x="3840480" y="3657600"/>
            <a:ext cx="1463040" cy="365760"/>
          </a:xfrm>
          <a:prstGeom prst="rect">
            <a:avLst/>
          </a:prstGeom>
          <a:solidFill>
            <a:schemeClr val="bg2">
              <a:lumMod val="85000"/>
            </a:schemeClr>
          </a:solidFill>
          <a:ln w="25400">
            <a:noFill/>
            <a:miter lim="800000"/>
            <a:headEnd/>
            <a:tailEnd/>
          </a:ln>
          <a:effectLst/>
        </p:spPr>
        <p:txBody>
          <a:bodyPr anchor="ctr"/>
          <a:lstStyle/>
          <a:p>
            <a:pPr algn="r">
              <a:defRPr/>
            </a:pPr>
            <a:r>
              <a:rPr lang="en-US" sz="1200" dirty="0" smtClean="0">
                <a:latin typeface="Arial" pitchFamily="34" charset="0"/>
                <a:cs typeface="Arial" pitchFamily="34" charset="0"/>
              </a:rPr>
              <a:t>Form-factor options</a:t>
            </a:r>
            <a:endParaRPr lang="en-US" sz="1200" dirty="0">
              <a:latin typeface="Arial" pitchFamily="34" charset="0"/>
              <a:cs typeface="Arial" pitchFamily="34" charset="0"/>
            </a:endParaRPr>
          </a:p>
        </p:txBody>
      </p:sp>
      <p:sp>
        <p:nvSpPr>
          <p:cNvPr id="18" name="Flowchart: Stored Data 21"/>
          <p:cNvSpPr>
            <a:spLocks noChangeArrowheads="1"/>
          </p:cNvSpPr>
          <p:nvPr>
            <p:custDataLst>
              <p:tags r:id="rId11"/>
            </p:custDataLst>
          </p:nvPr>
        </p:nvSpPr>
        <p:spPr bwMode="auto">
          <a:xfrm flipH="1">
            <a:off x="5349240" y="4069080"/>
            <a:ext cx="3474720" cy="365760"/>
          </a:xfrm>
          <a:prstGeom prst="rect">
            <a:avLst/>
          </a:prstGeom>
          <a:solidFill>
            <a:schemeClr val="bg2">
              <a:lumMod val="95000"/>
            </a:schemeClr>
          </a:solidFill>
          <a:ln w="6350">
            <a:noFill/>
            <a:miter lim="800000"/>
            <a:headEnd/>
            <a:tailEnd/>
          </a:ln>
          <a:effectLst/>
        </p:spPr>
        <p:txBody>
          <a:bodyPr anchor="ctr"/>
          <a:lstStyle/>
          <a:p>
            <a:pPr algn="l"/>
            <a:r>
              <a:rPr lang="en-US" sz="1100" dirty="0" smtClean="0">
                <a:latin typeface="Arial" pitchFamily="34" charset="0"/>
                <a:cs typeface="Arial" pitchFamily="34" charset="0"/>
              </a:rPr>
              <a:t>Offers choice of hypervisors pre-integrated or pre-validated (if no pre-integrated solutions exist).</a:t>
            </a:r>
          </a:p>
        </p:txBody>
      </p:sp>
      <p:sp>
        <p:nvSpPr>
          <p:cNvPr id="19" name="Rectangle 18"/>
          <p:cNvSpPr>
            <a:spLocks noChangeArrowheads="1"/>
          </p:cNvSpPr>
          <p:nvPr>
            <p:custDataLst>
              <p:tags r:id="rId12"/>
            </p:custDataLst>
          </p:nvPr>
        </p:nvSpPr>
        <p:spPr bwMode="auto">
          <a:xfrm flipH="1">
            <a:off x="3840480" y="4069080"/>
            <a:ext cx="1463040" cy="365760"/>
          </a:xfrm>
          <a:prstGeom prst="rect">
            <a:avLst/>
          </a:prstGeom>
          <a:solidFill>
            <a:schemeClr val="bg2">
              <a:lumMod val="95000"/>
            </a:schemeClr>
          </a:solidFill>
          <a:ln w="25400">
            <a:noFill/>
            <a:miter lim="800000"/>
            <a:headEnd/>
            <a:tailEnd/>
          </a:ln>
          <a:effectLst/>
        </p:spPr>
        <p:txBody>
          <a:bodyPr anchor="ctr"/>
          <a:lstStyle/>
          <a:p>
            <a:pPr algn="r">
              <a:defRPr/>
            </a:pPr>
            <a:r>
              <a:rPr lang="en-US" sz="1200" dirty="0" smtClean="0">
                <a:latin typeface="Arial" pitchFamily="34" charset="0"/>
                <a:cs typeface="Arial" pitchFamily="34" charset="0"/>
              </a:rPr>
              <a:t>Multi-hypervisor pre-integration</a:t>
            </a:r>
            <a:endParaRPr lang="en-US" sz="1200" dirty="0">
              <a:latin typeface="Arial" pitchFamily="34" charset="0"/>
              <a:cs typeface="Arial" pitchFamily="34" charset="0"/>
            </a:endParaRPr>
          </a:p>
        </p:txBody>
      </p:sp>
      <p:sp>
        <p:nvSpPr>
          <p:cNvPr id="20" name="Flowchart: Stored Data 21"/>
          <p:cNvSpPr>
            <a:spLocks noChangeArrowheads="1"/>
          </p:cNvSpPr>
          <p:nvPr>
            <p:custDataLst>
              <p:tags r:id="rId13"/>
            </p:custDataLst>
          </p:nvPr>
        </p:nvSpPr>
        <p:spPr bwMode="auto">
          <a:xfrm flipH="1">
            <a:off x="5349240" y="4480560"/>
            <a:ext cx="3474720" cy="365760"/>
          </a:xfrm>
          <a:prstGeom prst="rect">
            <a:avLst/>
          </a:prstGeom>
          <a:solidFill>
            <a:schemeClr val="bg2">
              <a:lumMod val="85000"/>
            </a:schemeClr>
          </a:solidFill>
          <a:ln w="6350">
            <a:noFill/>
            <a:miter lim="800000"/>
            <a:headEnd/>
            <a:tailEnd/>
          </a:ln>
          <a:effectLst/>
        </p:spPr>
        <p:txBody>
          <a:bodyPr anchor="ctr"/>
          <a:lstStyle/>
          <a:p>
            <a:pPr algn="l"/>
            <a:r>
              <a:rPr lang="en-US" sz="1100" dirty="0" smtClean="0">
                <a:latin typeface="Arial" pitchFamily="34" charset="0"/>
                <a:cs typeface="Arial" pitchFamily="34" charset="0"/>
              </a:rPr>
              <a:t>Vendor offers strong APIs and/or a SDK for integration with management/monitoring software.</a:t>
            </a:r>
          </a:p>
        </p:txBody>
      </p:sp>
      <p:sp>
        <p:nvSpPr>
          <p:cNvPr id="21" name="Rectangle 20"/>
          <p:cNvSpPr>
            <a:spLocks noChangeArrowheads="1"/>
          </p:cNvSpPr>
          <p:nvPr>
            <p:custDataLst>
              <p:tags r:id="rId14"/>
            </p:custDataLst>
          </p:nvPr>
        </p:nvSpPr>
        <p:spPr bwMode="auto">
          <a:xfrm flipH="1">
            <a:off x="3840480" y="4480560"/>
            <a:ext cx="1463040" cy="365760"/>
          </a:xfrm>
          <a:prstGeom prst="rect">
            <a:avLst/>
          </a:prstGeom>
          <a:solidFill>
            <a:schemeClr val="bg2">
              <a:lumMod val="85000"/>
            </a:schemeClr>
          </a:solidFill>
          <a:ln w="25400">
            <a:noFill/>
            <a:miter lim="800000"/>
            <a:headEnd/>
            <a:tailEnd/>
          </a:ln>
          <a:effectLst/>
        </p:spPr>
        <p:txBody>
          <a:bodyPr anchor="ctr"/>
          <a:lstStyle/>
          <a:p>
            <a:pPr algn="r">
              <a:defRPr/>
            </a:pPr>
            <a:r>
              <a:rPr lang="en-US" sz="1200" dirty="0" smtClean="0">
                <a:latin typeface="Arial" pitchFamily="34" charset="0"/>
                <a:cs typeface="Arial" pitchFamily="34" charset="0"/>
              </a:rPr>
              <a:t>APIs/SDKs for integration</a:t>
            </a:r>
            <a:endParaRPr lang="en-US" sz="1200" dirty="0">
              <a:latin typeface="Arial" pitchFamily="34" charset="0"/>
              <a:cs typeface="Arial" pitchFamily="34" charset="0"/>
            </a:endParaRPr>
          </a:p>
        </p:txBody>
      </p:sp>
      <p:sp>
        <p:nvSpPr>
          <p:cNvPr id="22" name="Flowchart: Stored Data 21"/>
          <p:cNvSpPr>
            <a:spLocks noChangeArrowheads="1"/>
          </p:cNvSpPr>
          <p:nvPr>
            <p:custDataLst>
              <p:tags r:id="rId15"/>
            </p:custDataLst>
          </p:nvPr>
        </p:nvSpPr>
        <p:spPr bwMode="auto">
          <a:xfrm flipH="1">
            <a:off x="5349240" y="4892040"/>
            <a:ext cx="3474720" cy="365760"/>
          </a:xfrm>
          <a:prstGeom prst="rect">
            <a:avLst/>
          </a:prstGeom>
          <a:solidFill>
            <a:schemeClr val="bg2">
              <a:lumMod val="95000"/>
            </a:schemeClr>
          </a:solidFill>
          <a:ln w="6350">
            <a:noFill/>
            <a:miter lim="800000"/>
            <a:headEnd/>
            <a:tailEnd/>
          </a:ln>
          <a:effectLst/>
        </p:spPr>
        <p:txBody>
          <a:bodyPr anchor="ctr"/>
          <a:lstStyle/>
          <a:p>
            <a:pPr algn="l"/>
            <a:r>
              <a:rPr lang="en-US" sz="1100" dirty="0" smtClean="0">
                <a:latin typeface="Arial" pitchFamily="34" charset="0"/>
                <a:cs typeface="Arial" pitchFamily="34" charset="0"/>
              </a:rPr>
              <a:t>One fully-featured UI for management/provisioning of servers, network, and storage. </a:t>
            </a:r>
          </a:p>
        </p:txBody>
      </p:sp>
      <p:sp>
        <p:nvSpPr>
          <p:cNvPr id="23" name="Rectangle 22"/>
          <p:cNvSpPr>
            <a:spLocks noChangeArrowheads="1"/>
          </p:cNvSpPr>
          <p:nvPr>
            <p:custDataLst>
              <p:tags r:id="rId16"/>
            </p:custDataLst>
          </p:nvPr>
        </p:nvSpPr>
        <p:spPr bwMode="auto">
          <a:xfrm flipH="1">
            <a:off x="3840480" y="4892040"/>
            <a:ext cx="1463040" cy="365760"/>
          </a:xfrm>
          <a:prstGeom prst="rect">
            <a:avLst/>
          </a:prstGeom>
          <a:solidFill>
            <a:schemeClr val="bg2">
              <a:lumMod val="95000"/>
            </a:schemeClr>
          </a:solidFill>
          <a:ln w="25400">
            <a:noFill/>
            <a:miter lim="800000"/>
            <a:headEnd/>
            <a:tailEnd/>
          </a:ln>
          <a:effectLst/>
        </p:spPr>
        <p:txBody>
          <a:bodyPr anchor="ctr"/>
          <a:lstStyle/>
          <a:p>
            <a:pPr algn="r">
              <a:defRPr/>
            </a:pPr>
            <a:r>
              <a:rPr lang="en-US" sz="1200" dirty="0" smtClean="0">
                <a:latin typeface="Arial" pitchFamily="34" charset="0"/>
                <a:cs typeface="Arial" pitchFamily="34" charset="0"/>
              </a:rPr>
              <a:t>Unified management</a:t>
            </a:r>
            <a:endParaRPr lang="en-US" sz="1200" dirty="0">
              <a:latin typeface="Arial" pitchFamily="34" charset="0"/>
              <a:cs typeface="Arial" pitchFamily="34" charset="0"/>
            </a:endParaRPr>
          </a:p>
        </p:txBody>
      </p:sp>
      <p:sp>
        <p:nvSpPr>
          <p:cNvPr id="25" name="Flowchart: Stored Data 21"/>
          <p:cNvSpPr>
            <a:spLocks noChangeArrowheads="1"/>
          </p:cNvSpPr>
          <p:nvPr>
            <p:custDataLst>
              <p:tags r:id="rId17"/>
            </p:custDataLst>
          </p:nvPr>
        </p:nvSpPr>
        <p:spPr bwMode="auto">
          <a:xfrm flipH="1">
            <a:off x="5349240" y="5303520"/>
            <a:ext cx="3474720" cy="365760"/>
          </a:xfrm>
          <a:prstGeom prst="rect">
            <a:avLst/>
          </a:prstGeom>
          <a:solidFill>
            <a:schemeClr val="bg2">
              <a:lumMod val="85000"/>
            </a:schemeClr>
          </a:solidFill>
          <a:ln w="6350">
            <a:noFill/>
            <a:miter lim="800000"/>
            <a:headEnd/>
            <a:tailEnd/>
          </a:ln>
          <a:effectLst/>
        </p:spPr>
        <p:txBody>
          <a:bodyPr anchor="ctr"/>
          <a:lstStyle/>
          <a:p>
            <a:pPr algn="l"/>
            <a:r>
              <a:rPr lang="en-US" sz="1100" dirty="0" smtClean="0">
                <a:latin typeface="Arial" pitchFamily="34" charset="0"/>
                <a:cs typeface="Arial" pitchFamily="34" charset="0"/>
              </a:rPr>
              <a:t>All system updates are handled from one interface.</a:t>
            </a:r>
          </a:p>
        </p:txBody>
      </p:sp>
      <p:sp>
        <p:nvSpPr>
          <p:cNvPr id="26" name="Rectangle 25"/>
          <p:cNvSpPr>
            <a:spLocks noChangeArrowheads="1"/>
          </p:cNvSpPr>
          <p:nvPr>
            <p:custDataLst>
              <p:tags r:id="rId18"/>
            </p:custDataLst>
          </p:nvPr>
        </p:nvSpPr>
        <p:spPr bwMode="auto">
          <a:xfrm flipH="1">
            <a:off x="3840480" y="5303520"/>
            <a:ext cx="1463040" cy="365760"/>
          </a:xfrm>
          <a:prstGeom prst="rect">
            <a:avLst/>
          </a:prstGeom>
          <a:solidFill>
            <a:schemeClr val="bg2">
              <a:lumMod val="85000"/>
            </a:schemeClr>
          </a:solidFill>
          <a:ln w="25400">
            <a:noFill/>
            <a:miter lim="800000"/>
            <a:headEnd/>
            <a:tailEnd/>
          </a:ln>
          <a:effectLst/>
        </p:spPr>
        <p:txBody>
          <a:bodyPr anchor="ctr"/>
          <a:lstStyle/>
          <a:p>
            <a:pPr algn="r">
              <a:defRPr/>
            </a:pPr>
            <a:r>
              <a:rPr lang="en-US" sz="1200" dirty="0" smtClean="0">
                <a:latin typeface="Arial" pitchFamily="34" charset="0"/>
                <a:cs typeface="Arial" pitchFamily="34" charset="0"/>
              </a:rPr>
              <a:t>Centralized patch handling</a:t>
            </a:r>
            <a:endParaRPr lang="en-US" sz="1200" dirty="0">
              <a:latin typeface="Arial" pitchFamily="34" charset="0"/>
              <a:cs typeface="Arial" pitchFamily="34" charset="0"/>
            </a:endParaRPr>
          </a:p>
        </p:txBody>
      </p:sp>
      <p:sp>
        <p:nvSpPr>
          <p:cNvPr id="27" name="Flowchart: Stored Data 21"/>
          <p:cNvSpPr>
            <a:spLocks noChangeArrowheads="1"/>
          </p:cNvSpPr>
          <p:nvPr>
            <p:custDataLst>
              <p:tags r:id="rId19"/>
            </p:custDataLst>
          </p:nvPr>
        </p:nvSpPr>
        <p:spPr bwMode="auto">
          <a:xfrm flipH="1">
            <a:off x="5349240" y="5715000"/>
            <a:ext cx="3474720" cy="365760"/>
          </a:xfrm>
          <a:prstGeom prst="rect">
            <a:avLst/>
          </a:prstGeom>
          <a:solidFill>
            <a:schemeClr val="bg2">
              <a:lumMod val="95000"/>
            </a:schemeClr>
          </a:solidFill>
          <a:ln w="6350">
            <a:noFill/>
            <a:miter lim="800000"/>
            <a:headEnd/>
            <a:tailEnd/>
          </a:ln>
          <a:effectLst/>
        </p:spPr>
        <p:txBody>
          <a:bodyPr anchor="ctr"/>
          <a:lstStyle/>
          <a:p>
            <a:pPr algn="l"/>
            <a:r>
              <a:rPr lang="en-US" sz="1100" dirty="0" smtClean="0">
                <a:latin typeface="Arial" pitchFamily="34" charset="0"/>
                <a:cs typeface="Arial" pitchFamily="34" charset="0"/>
              </a:rPr>
              <a:t>UNIX/RISC/other systems are available. </a:t>
            </a:r>
          </a:p>
        </p:txBody>
      </p:sp>
      <p:sp>
        <p:nvSpPr>
          <p:cNvPr id="28" name="Rectangle 27"/>
          <p:cNvSpPr>
            <a:spLocks noChangeArrowheads="1"/>
          </p:cNvSpPr>
          <p:nvPr>
            <p:custDataLst>
              <p:tags r:id="rId20"/>
            </p:custDataLst>
          </p:nvPr>
        </p:nvSpPr>
        <p:spPr bwMode="auto">
          <a:xfrm flipH="1">
            <a:off x="3840480" y="5715000"/>
            <a:ext cx="1463040" cy="365760"/>
          </a:xfrm>
          <a:prstGeom prst="rect">
            <a:avLst/>
          </a:prstGeom>
          <a:solidFill>
            <a:schemeClr val="bg2">
              <a:lumMod val="95000"/>
            </a:schemeClr>
          </a:solidFill>
          <a:ln w="25400">
            <a:noFill/>
            <a:miter lim="800000"/>
            <a:headEnd/>
            <a:tailEnd/>
          </a:ln>
          <a:effectLst/>
        </p:spPr>
        <p:txBody>
          <a:bodyPr anchor="ctr"/>
          <a:lstStyle/>
          <a:p>
            <a:pPr algn="r">
              <a:defRPr/>
            </a:pPr>
            <a:r>
              <a:rPr lang="en-US" sz="1200" dirty="0" smtClean="0">
                <a:latin typeface="Arial" pitchFamily="34" charset="0"/>
                <a:cs typeface="Arial" pitchFamily="34" charset="0"/>
              </a:rPr>
              <a:t>Options for non-x86 architecture</a:t>
            </a:r>
            <a:endParaRPr lang="en-US" sz="1200" dirty="0">
              <a:latin typeface="Arial" pitchFamily="34" charset="0"/>
              <a:cs typeface="Arial" pitchFamily="34" charset="0"/>
            </a:endParaRPr>
          </a:p>
        </p:txBody>
      </p:sp>
      <p:sp>
        <p:nvSpPr>
          <p:cNvPr id="30" name="Flowchart: Stored Data 19"/>
          <p:cNvSpPr>
            <a:spLocks noChangeArrowheads="1"/>
          </p:cNvSpPr>
          <p:nvPr>
            <p:custDataLst>
              <p:tags r:id="rId21"/>
            </p:custDataLst>
          </p:nvPr>
        </p:nvSpPr>
        <p:spPr bwMode="auto">
          <a:xfrm flipH="1">
            <a:off x="5349240" y="1600200"/>
            <a:ext cx="3474720" cy="365760"/>
          </a:xfrm>
          <a:prstGeom prst="rect">
            <a:avLst/>
          </a:prstGeom>
          <a:solidFill>
            <a:schemeClr val="accent1"/>
          </a:solidFill>
          <a:ln w="6350">
            <a:noFill/>
            <a:miter lim="800000"/>
            <a:headEnd/>
            <a:tailEnd/>
          </a:ln>
        </p:spPr>
        <p:txBody>
          <a:bodyPr anchor="ctr"/>
          <a:lstStyle/>
          <a:p>
            <a:r>
              <a:rPr lang="en-US" sz="1400" b="1" dirty="0" smtClean="0">
                <a:solidFill>
                  <a:srgbClr val="FFFFFF"/>
                </a:solidFill>
                <a:latin typeface="Arial" pitchFamily="34" charset="0"/>
                <a:cs typeface="Arial" pitchFamily="34" charset="0"/>
              </a:rPr>
              <a:t>What we looked for:</a:t>
            </a:r>
          </a:p>
        </p:txBody>
      </p:sp>
      <p:sp>
        <p:nvSpPr>
          <p:cNvPr id="31" name="Rectangle 30"/>
          <p:cNvSpPr>
            <a:spLocks noChangeArrowheads="1"/>
          </p:cNvSpPr>
          <p:nvPr>
            <p:custDataLst>
              <p:tags r:id="rId22"/>
            </p:custDataLst>
          </p:nvPr>
        </p:nvSpPr>
        <p:spPr bwMode="auto">
          <a:xfrm flipH="1">
            <a:off x="3840479" y="1600835"/>
            <a:ext cx="1508127" cy="365760"/>
          </a:xfrm>
          <a:prstGeom prst="rect">
            <a:avLst/>
          </a:prstGeom>
          <a:solidFill>
            <a:schemeClr val="accent1"/>
          </a:solidFill>
          <a:ln w="25400">
            <a:noFill/>
            <a:miter lim="800000"/>
            <a:headEnd/>
            <a:tailEnd/>
          </a:ln>
          <a:effectLst/>
        </p:spPr>
        <p:txBody>
          <a:bodyPr anchor="ctr"/>
          <a:lstStyle/>
          <a:p>
            <a:pPr>
              <a:defRPr/>
            </a:pPr>
            <a:r>
              <a:rPr lang="en-US" sz="1400" b="1" dirty="0" smtClean="0">
                <a:solidFill>
                  <a:srgbClr val="FFFFFF"/>
                </a:solidFill>
                <a:latin typeface="Arial" pitchFamily="34" charset="0"/>
                <a:cs typeface="Arial" pitchFamily="34" charset="0"/>
              </a:rPr>
              <a:t>Feature</a:t>
            </a:r>
            <a:endParaRPr lang="en-US" sz="1400" b="1" dirty="0">
              <a:solidFill>
                <a:srgbClr val="FFFFFF"/>
              </a:solidFill>
              <a:latin typeface="Arial" pitchFamily="34" charset="0"/>
              <a:cs typeface="Arial" pitchFamily="34" charset="0"/>
            </a:endParaRPr>
          </a:p>
        </p:txBody>
      </p:sp>
      <p:sp>
        <p:nvSpPr>
          <p:cNvPr id="32" name="Rounded Rectangle 31"/>
          <p:cNvSpPr/>
          <p:nvPr>
            <p:custDataLst>
              <p:tags r:id="rId23"/>
            </p:custDataLst>
          </p:nvPr>
        </p:nvSpPr>
        <p:spPr>
          <a:xfrm rot="10800000">
            <a:off x="320040" y="5715000"/>
            <a:ext cx="3337560"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algn="l"/>
            <a:endParaRPr lang="en-CA" b="1" i="1" dirty="0">
              <a:solidFill>
                <a:srgbClr val="333333"/>
              </a:solidFill>
            </a:endParaRPr>
          </a:p>
        </p:txBody>
      </p:sp>
      <p:sp>
        <p:nvSpPr>
          <p:cNvPr id="34" name="TextBox 33"/>
          <p:cNvSpPr txBox="1"/>
          <p:nvPr>
            <p:custDataLst>
              <p:tags r:id="rId24"/>
            </p:custDataLst>
          </p:nvPr>
        </p:nvSpPr>
        <p:spPr>
          <a:xfrm>
            <a:off x="1" y="6246654"/>
            <a:ext cx="9143999" cy="246221"/>
          </a:xfrm>
          <a:prstGeom prst="rect">
            <a:avLst/>
          </a:prstGeom>
          <a:noFill/>
        </p:spPr>
        <p:txBody>
          <a:bodyPr wrap="square" rtlCol="0">
            <a:spAutoFit/>
          </a:bodyPr>
          <a:lstStyle/>
          <a:p>
            <a:r>
              <a:rPr lang="en-US" sz="1000" dirty="0" smtClean="0">
                <a:solidFill>
                  <a:srgbClr val="333333"/>
                </a:solidFill>
                <a:latin typeface="Arial"/>
              </a:rPr>
              <a:t>For an explanation of how Advanced Features are determined, see </a:t>
            </a:r>
            <a:r>
              <a:rPr lang="en-US" sz="1000" dirty="0" smtClean="0">
                <a:solidFill>
                  <a:srgbClr val="333333"/>
                </a:solidFill>
                <a:hlinkClick r:id="" action="ppaction://noaction"/>
              </a:rPr>
              <a:t>Information Presentation – Feature Ranks (Stop Lights)</a:t>
            </a:r>
            <a:r>
              <a:rPr lang="en-US" sz="1000" dirty="0" smtClean="0">
                <a:solidFill>
                  <a:srgbClr val="333333"/>
                </a:solidFill>
              </a:rPr>
              <a:t> in the Appendix</a:t>
            </a:r>
            <a:r>
              <a:rPr lang="en-US" sz="1000" dirty="0" smtClean="0">
                <a:solidFill>
                  <a:srgbClr val="333333"/>
                </a:solidFill>
                <a:latin typeface="Arial"/>
              </a:rPr>
              <a:t>.</a:t>
            </a:r>
          </a:p>
        </p:txBody>
      </p:sp>
      <p:pic>
        <p:nvPicPr>
          <p:cNvPr id="33" name="Picture 32" descr="sample_linkbar-itrgNEW.gif">
            <a:hlinkClick r:id="rId27"/>
          </p:cNvPr>
          <p:cNvPicPr>
            <a:picLocks noChangeAspect="1"/>
          </p:cNvPicPr>
          <p:nvPr/>
        </p:nvPicPr>
        <p:blipFill>
          <a:blip r:embed="rId28" cstate="print"/>
          <a:stretch>
            <a:fillRect/>
          </a:stretch>
        </p:blipFill>
        <p:spPr>
          <a:xfrm>
            <a:off x="0" y="6419850"/>
            <a:ext cx="9144000" cy="438150"/>
          </a:xfrm>
          <a:prstGeom prst="rect">
            <a:avLst/>
          </a:prstGeom>
        </p:spPr>
      </p:pic>
    </p:spTree>
    <p:extLst>
      <p:ext uri="{BB962C8B-B14F-4D97-AF65-F5344CB8AC3E}">
        <p14:creationId xmlns:p14="http://schemas.microsoft.com/office/powerpoint/2010/main" val="35818692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070116" name="think-cell Slide" r:id="rId11" imgW="360" imgH="360" progId="">
                  <p:embed/>
                </p:oleObj>
              </mc:Choice>
              <mc:Fallback>
                <p:oleObj name="think-cell Slide" r:id="rId11" imgW="360" imgH="360" progId="">
                  <p:embed/>
                  <p:pic>
                    <p:nvPicPr>
                      <p:cNvPr id="0"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 Placeholder 5"/>
          <p:cNvSpPr txBox="1">
            <a:spLocks/>
          </p:cNvSpPr>
          <p:nvPr>
            <p:custDataLst>
              <p:tags r:id="rId3"/>
            </p:custDataLst>
          </p:nvPr>
        </p:nvSpPr>
        <p:spPr bwMode="auto">
          <a:xfrm>
            <a:off x="257176" y="1196752"/>
            <a:ext cx="8620124" cy="657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l" eaLnBrk="0" hangingPunct="0">
              <a:spcBef>
                <a:spcPct val="20000"/>
              </a:spcBef>
              <a:buClr>
                <a:srgbClr val="333333"/>
              </a:buClr>
              <a:buSzPct val="120000"/>
              <a:buFont typeface="Arial" pitchFamily="34" charset="0"/>
              <a:buNone/>
              <a:defRPr/>
            </a:pPr>
            <a:r>
              <a:rPr lang="en-US" b="1" dirty="0" smtClean="0">
                <a:solidFill>
                  <a:srgbClr val="333333"/>
                </a:solidFill>
                <a:latin typeface="Arial"/>
              </a:rPr>
              <a:t>The Info-Tech </a:t>
            </a:r>
            <a:r>
              <a:rPr lang="en-US" b="1" i="1" dirty="0" smtClean="0">
                <a:solidFill>
                  <a:srgbClr val="FF0000"/>
                </a:solidFill>
                <a:latin typeface="Arial"/>
                <a:hlinkClick r:id="rId13"/>
              </a:rPr>
              <a:t>Converged Systems </a:t>
            </a:r>
            <a:r>
              <a:rPr lang="en-US" b="1" i="1" dirty="0" smtClean="0">
                <a:solidFill>
                  <a:srgbClr val="333333"/>
                </a:solidFill>
                <a:latin typeface="Arial"/>
                <a:hlinkClick r:id="rId13"/>
              </a:rPr>
              <a:t>Vendor Shortlist Tool</a:t>
            </a:r>
            <a:r>
              <a:rPr lang="en-US" b="1" i="1" dirty="0" smtClean="0">
                <a:solidFill>
                  <a:srgbClr val="333333"/>
                </a:solidFill>
                <a:latin typeface="Arial"/>
              </a:rPr>
              <a:t> </a:t>
            </a:r>
            <a:r>
              <a:rPr lang="en-US" b="1" dirty="0" smtClean="0">
                <a:solidFill>
                  <a:srgbClr val="333333"/>
                </a:solidFill>
                <a:latin typeface="Arial"/>
              </a:rPr>
              <a:t>is designed to generate a customized shortlist of vendors based on </a:t>
            </a:r>
            <a:r>
              <a:rPr lang="en-US" b="1" i="1" dirty="0" smtClean="0">
                <a:solidFill>
                  <a:srgbClr val="333333"/>
                </a:solidFill>
                <a:latin typeface="Arial"/>
              </a:rPr>
              <a:t>your </a:t>
            </a:r>
            <a:r>
              <a:rPr lang="en-US" b="1" dirty="0" smtClean="0">
                <a:solidFill>
                  <a:srgbClr val="333333"/>
                </a:solidFill>
                <a:latin typeface="Arial"/>
              </a:rPr>
              <a:t>key priorities.</a:t>
            </a:r>
            <a:endParaRPr lang="en-US" b="1" dirty="0">
              <a:solidFill>
                <a:srgbClr val="333333"/>
              </a:solidFill>
              <a:latin typeface="Arial"/>
            </a:endParaRPr>
          </a:p>
        </p:txBody>
      </p:sp>
      <p:sp>
        <p:nvSpPr>
          <p:cNvPr id="15" name="Title 14"/>
          <p:cNvSpPr>
            <a:spLocks noGrp="1"/>
          </p:cNvSpPr>
          <p:nvPr>
            <p:ph type="title"/>
            <p:custDataLst>
              <p:tags r:id="rId4"/>
            </p:custDataLst>
          </p:nvPr>
        </p:nvSpPr>
        <p:spPr/>
        <p:txBody>
          <a:bodyPr/>
          <a:lstStyle/>
          <a:p>
            <a:r>
              <a:rPr lang="en-US" dirty="0" smtClean="0"/>
              <a:t>Identify leading candidates with the </a:t>
            </a:r>
            <a:r>
              <a:rPr lang="en-US" i="1" dirty="0" smtClean="0"/>
              <a:t>Converged Systems Vendor Shortlist Tool</a:t>
            </a:r>
            <a:endParaRPr lang="en-US" i="1" dirty="0"/>
          </a:p>
        </p:txBody>
      </p:sp>
      <p:grpSp>
        <p:nvGrpSpPr>
          <p:cNvPr id="2" name="Group 33"/>
          <p:cNvGrpSpPr/>
          <p:nvPr>
            <p:custDataLst>
              <p:tags r:id="rId5"/>
            </p:custDataLst>
          </p:nvPr>
        </p:nvGrpSpPr>
        <p:grpSpPr>
          <a:xfrm>
            <a:off x="503548" y="1965960"/>
            <a:ext cx="3410173" cy="2926715"/>
            <a:chOff x="5543549" y="2724151"/>
            <a:chExt cx="3295651" cy="2391343"/>
          </a:xfrm>
        </p:grpSpPr>
        <p:sp>
          <p:nvSpPr>
            <p:cNvPr id="10" name="Rectangle 9"/>
            <p:cNvSpPr/>
            <p:nvPr/>
          </p:nvSpPr>
          <p:spPr>
            <a:xfrm>
              <a:off x="5543549" y="2948291"/>
              <a:ext cx="3295651" cy="2167203"/>
            </a:xfrm>
            <a:prstGeom prst="rect">
              <a:avLst/>
            </a:prstGeom>
            <a:solidFill>
              <a:schemeClr val="bg1"/>
            </a:solidFill>
            <a:ln w="12700">
              <a:solidFill>
                <a:schemeClr val="accent3"/>
              </a:solidFill>
            </a:ln>
            <a:effectLst>
              <a:outerShdw blurRad="25400" dist="254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pPr marL="171450" indent="-111125" algn="l">
                <a:buFont typeface="Arial" pitchFamily="34" charset="0"/>
                <a:buChar char="•"/>
              </a:pPr>
              <a:endParaRPr lang="en-CA" sz="1000" dirty="0" smtClean="0">
                <a:solidFill>
                  <a:srgbClr val="333333"/>
                </a:solidFill>
              </a:endParaRPr>
            </a:p>
            <a:p>
              <a:pPr marL="171450" indent="-111125" algn="l">
                <a:buFont typeface="Arial" pitchFamily="34" charset="0"/>
                <a:buChar char="•"/>
              </a:pPr>
              <a:r>
                <a:rPr lang="en-CA" sz="1200" dirty="0" smtClean="0">
                  <a:solidFill>
                    <a:srgbClr val="333333"/>
                  </a:solidFill>
                </a:rPr>
                <a:t>Overall Vendor vs. Product Weightings</a:t>
              </a:r>
            </a:p>
            <a:p>
              <a:pPr marL="171450" indent="-111125" algn="l"/>
              <a:endParaRPr lang="en-CA" sz="1200" dirty="0" smtClean="0">
                <a:solidFill>
                  <a:srgbClr val="333333"/>
                </a:solidFill>
              </a:endParaRPr>
            </a:p>
            <a:p>
              <a:pPr marL="171450" indent="-111125" algn="l">
                <a:buFont typeface="Arial" pitchFamily="34" charset="0"/>
                <a:buChar char="•"/>
              </a:pPr>
              <a:r>
                <a:rPr lang="en-CA" sz="1200" dirty="0" smtClean="0">
                  <a:solidFill>
                    <a:srgbClr val="333333"/>
                  </a:solidFill>
                </a:rPr>
                <a:t>Individual product criteria weightings:</a:t>
              </a:r>
            </a:p>
            <a:p>
              <a:pPr marL="341313" indent="-169863" algn="l">
                <a:buClr>
                  <a:srgbClr val="333333"/>
                </a:buClr>
                <a:buSzPct val="120000"/>
                <a:buFont typeface="Wingdings" pitchFamily="2" charset="2"/>
                <a:buChar char="ü"/>
              </a:pPr>
              <a:r>
                <a:rPr lang="en-CA" sz="1200" dirty="0" smtClean="0">
                  <a:solidFill>
                    <a:srgbClr val="333333"/>
                  </a:solidFill>
                </a:rPr>
                <a:t>Features</a:t>
              </a:r>
            </a:p>
            <a:p>
              <a:pPr marL="341313" indent="-169863" algn="l">
                <a:buClr>
                  <a:srgbClr val="333333"/>
                </a:buClr>
                <a:buSzPct val="120000"/>
                <a:buFont typeface="Wingdings" pitchFamily="2" charset="2"/>
                <a:buChar char="ü"/>
              </a:pPr>
              <a:r>
                <a:rPr lang="en-CA" sz="1200" dirty="0" smtClean="0">
                  <a:solidFill>
                    <a:srgbClr val="333333"/>
                  </a:solidFill>
                </a:rPr>
                <a:t>Usability</a:t>
              </a:r>
            </a:p>
            <a:p>
              <a:pPr marL="341313" indent="-169863" algn="l">
                <a:buClr>
                  <a:srgbClr val="333333"/>
                </a:buClr>
                <a:buSzPct val="120000"/>
                <a:buFont typeface="Wingdings" pitchFamily="2" charset="2"/>
                <a:buChar char="ü"/>
              </a:pPr>
              <a:r>
                <a:rPr lang="en-CA" sz="1200" dirty="0" smtClean="0">
                  <a:solidFill>
                    <a:srgbClr val="333333"/>
                  </a:solidFill>
                </a:rPr>
                <a:t>Affordability</a:t>
              </a:r>
            </a:p>
            <a:p>
              <a:pPr marL="341313" indent="-169863" algn="l">
                <a:buClr>
                  <a:srgbClr val="333333"/>
                </a:buClr>
                <a:buSzPct val="120000"/>
                <a:buFont typeface="Wingdings" pitchFamily="2" charset="2"/>
                <a:buChar char="ü"/>
              </a:pPr>
              <a:r>
                <a:rPr lang="en-CA" sz="1200" dirty="0" smtClean="0">
                  <a:solidFill>
                    <a:srgbClr val="333333"/>
                  </a:solidFill>
                </a:rPr>
                <a:t>Architecture</a:t>
              </a:r>
            </a:p>
            <a:p>
              <a:pPr marL="171450" indent="-111125" algn="l"/>
              <a:endParaRPr lang="en-CA" sz="1200" dirty="0" smtClean="0">
                <a:solidFill>
                  <a:srgbClr val="333333"/>
                </a:solidFill>
              </a:endParaRPr>
            </a:p>
            <a:p>
              <a:pPr marL="171450" indent="-111125" algn="l">
                <a:buFont typeface="Arial" pitchFamily="34" charset="0"/>
                <a:buChar char="•"/>
              </a:pPr>
              <a:r>
                <a:rPr lang="en-CA" sz="1200" dirty="0" smtClean="0">
                  <a:solidFill>
                    <a:srgbClr val="333333"/>
                  </a:solidFill>
                </a:rPr>
                <a:t>Individual vendor criteria weightings:</a:t>
              </a:r>
            </a:p>
            <a:p>
              <a:pPr marL="341313" indent="-169863" algn="l">
                <a:buClr>
                  <a:srgbClr val="333333"/>
                </a:buClr>
                <a:buSzPct val="120000"/>
                <a:buFont typeface="Wingdings" pitchFamily="2" charset="2"/>
                <a:buChar char="ü"/>
              </a:pPr>
              <a:r>
                <a:rPr lang="en-CA" sz="1200" dirty="0" smtClean="0">
                  <a:solidFill>
                    <a:srgbClr val="333333"/>
                  </a:solidFill>
                </a:rPr>
                <a:t>Viability</a:t>
              </a:r>
            </a:p>
            <a:p>
              <a:pPr marL="341313" indent="-169863" algn="l">
                <a:buClr>
                  <a:srgbClr val="333333"/>
                </a:buClr>
                <a:buSzPct val="120000"/>
                <a:buFont typeface="Wingdings" pitchFamily="2" charset="2"/>
                <a:buChar char="ü"/>
              </a:pPr>
              <a:r>
                <a:rPr lang="en-CA" sz="1200" dirty="0" smtClean="0">
                  <a:solidFill>
                    <a:srgbClr val="333333"/>
                  </a:solidFill>
                </a:rPr>
                <a:t>Strategy</a:t>
              </a:r>
            </a:p>
            <a:p>
              <a:pPr marL="341313" indent="-169863" algn="l">
                <a:buClr>
                  <a:srgbClr val="333333"/>
                </a:buClr>
                <a:buSzPct val="120000"/>
                <a:buFont typeface="Wingdings" pitchFamily="2" charset="2"/>
                <a:buChar char="ü"/>
              </a:pPr>
              <a:r>
                <a:rPr lang="en-CA" sz="1200" dirty="0" smtClean="0">
                  <a:solidFill>
                    <a:srgbClr val="333333"/>
                  </a:solidFill>
                </a:rPr>
                <a:t>Reach</a:t>
              </a:r>
            </a:p>
            <a:p>
              <a:pPr marL="341313" indent="-169863" algn="l">
                <a:buClr>
                  <a:srgbClr val="333333"/>
                </a:buClr>
                <a:buSzPct val="120000"/>
                <a:buFont typeface="Wingdings" pitchFamily="2" charset="2"/>
                <a:buChar char="ü"/>
              </a:pPr>
              <a:r>
                <a:rPr lang="en-CA" sz="1200" dirty="0" smtClean="0">
                  <a:solidFill>
                    <a:srgbClr val="333333"/>
                  </a:solidFill>
                </a:rPr>
                <a:t>Channel</a:t>
              </a:r>
            </a:p>
          </p:txBody>
        </p:sp>
        <p:sp>
          <p:nvSpPr>
            <p:cNvPr id="11" name="Round Same Side Corner Rectangle 10"/>
            <p:cNvSpPr/>
            <p:nvPr/>
          </p:nvSpPr>
          <p:spPr>
            <a:xfrm>
              <a:off x="5543550" y="2724151"/>
              <a:ext cx="3295650" cy="224140"/>
            </a:xfrm>
            <a:prstGeom prst="round2SameRect">
              <a:avLst>
                <a:gd name="adj1" fmla="val 10667"/>
                <a:gd name="adj2" fmla="val 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smtClean="0">
                  <a:solidFill>
                    <a:srgbClr val="FFFFFF"/>
                  </a:solidFill>
                </a:rPr>
                <a:t>This tool offers the ability to modify:</a:t>
              </a:r>
              <a:endParaRPr lang="en-CA" sz="1400" b="1" dirty="0">
                <a:solidFill>
                  <a:srgbClr val="FFFFFF"/>
                </a:solidFill>
              </a:endParaRPr>
            </a:p>
          </p:txBody>
        </p:sp>
      </p:grpSp>
      <p:grpSp>
        <p:nvGrpSpPr>
          <p:cNvPr id="3" name="Group 25"/>
          <p:cNvGrpSpPr/>
          <p:nvPr>
            <p:custDataLst>
              <p:tags r:id="rId6"/>
            </p:custDataLst>
          </p:nvPr>
        </p:nvGrpSpPr>
        <p:grpSpPr>
          <a:xfrm>
            <a:off x="3463829" y="3931920"/>
            <a:ext cx="815991" cy="792088"/>
            <a:chOff x="3375893" y="3714688"/>
            <a:chExt cx="815991" cy="792088"/>
          </a:xfrm>
        </p:grpSpPr>
        <p:sp>
          <p:nvSpPr>
            <p:cNvPr id="24" name="Rounded Rectangle 23"/>
            <p:cNvSpPr/>
            <p:nvPr>
              <p:custDataLst>
                <p:tags r:id="rId7"/>
              </p:custDataLst>
            </p:nvPr>
          </p:nvSpPr>
          <p:spPr>
            <a:xfrm>
              <a:off x="3375893" y="3714688"/>
              <a:ext cx="815991" cy="79208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rgbClr val="FFFFFF"/>
                </a:solidFill>
              </a:endParaRPr>
            </a:p>
          </p:txBody>
        </p:sp>
        <p:pic>
          <p:nvPicPr>
            <p:cNvPr id="25" name="Picture 24" descr="tool.wmf"/>
            <p:cNvPicPr>
              <a:picLocks noChangeAspect="1"/>
            </p:cNvPicPr>
            <p:nvPr>
              <p:custDataLst>
                <p:tags r:id="rId8"/>
              </p:custDataLst>
            </p:nvPr>
          </p:nvPicPr>
          <p:blipFill>
            <a:blip r:embed="rId14" cstate="print"/>
            <a:stretch>
              <a:fillRect/>
            </a:stretch>
          </p:blipFill>
          <p:spPr>
            <a:xfrm>
              <a:off x="3463829" y="3795631"/>
              <a:ext cx="633902" cy="614790"/>
            </a:xfrm>
            <a:prstGeom prst="rect">
              <a:avLst/>
            </a:prstGeom>
          </p:spPr>
        </p:pic>
      </p:grpSp>
      <p:pic>
        <p:nvPicPr>
          <p:cNvPr id="1070084" name="Picture 4"/>
          <p:cNvPicPr>
            <a:picLocks noChangeAspect="1" noChangeArrowheads="1"/>
          </p:cNvPicPr>
          <p:nvPr/>
        </p:nvPicPr>
        <p:blipFill>
          <a:blip r:embed="rId15">
            <a:extLst>
              <a:ext uri="{28A0092B-C50C-407E-A947-70E740481C1C}">
                <a14:useLocalDpi xmlns:a14="http://schemas.microsoft.com/office/drawing/2010/main" val="0"/>
              </a:ext>
            </a:extLst>
          </a:blip>
          <a:stretch>
            <a:fillRect/>
          </a:stretch>
        </p:blipFill>
        <p:spPr bwMode="auto">
          <a:xfrm>
            <a:off x="5015948" y="1999854"/>
            <a:ext cx="3716398" cy="4311806"/>
          </a:xfrm>
          <a:prstGeom prst="rect">
            <a:avLst/>
          </a:prstGeom>
          <a:ln>
            <a:solidFill>
              <a:schemeClr val="tx1"/>
            </a:solidFill>
          </a:ln>
        </p:spPr>
      </p:pic>
      <p:pic>
        <p:nvPicPr>
          <p:cNvPr id="12" name="Picture 11" descr="sample_linkbar-itrgNEW.gif">
            <a:hlinkClick r:id="rId16"/>
          </p:cNvPr>
          <p:cNvPicPr>
            <a:picLocks noChangeAspect="1"/>
          </p:cNvPicPr>
          <p:nvPr/>
        </p:nvPicPr>
        <p:blipFill>
          <a:blip r:embed="rId17" cstate="print"/>
          <a:stretch>
            <a:fillRect/>
          </a:stretch>
        </p:blipFill>
        <p:spPr>
          <a:xfrm>
            <a:off x="0" y="6419850"/>
            <a:ext cx="9144000" cy="438150"/>
          </a:xfrm>
          <a:prstGeom prst="rect">
            <a:avLst/>
          </a:prstGeom>
        </p:spPr>
      </p:pic>
    </p:spTree>
    <p:extLst>
      <p:ext uri="{BB962C8B-B14F-4D97-AF65-F5344CB8AC3E}">
        <p14:creationId xmlns:p14="http://schemas.microsoft.com/office/powerpoint/2010/main" val="3055761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071139" name="think-cell Slide" r:id="rId7" imgW="270" imgH="270" progId="">
                  <p:embed/>
                </p:oleObj>
              </mc:Choice>
              <mc:Fallback>
                <p:oleObj name="think-cell Slide" r:id="rId7" imgW="270" imgH="270" progId="">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itle 6"/>
          <p:cNvSpPr>
            <a:spLocks noGrp="1"/>
          </p:cNvSpPr>
          <p:nvPr>
            <p:ph type="title"/>
            <p:custDataLst>
              <p:tags r:id="rId3"/>
            </p:custDataLst>
          </p:nvPr>
        </p:nvSpPr>
        <p:spPr/>
        <p:txBody>
          <a:bodyPr/>
          <a:lstStyle/>
          <a:p>
            <a:r>
              <a:rPr lang="en-US" dirty="0" smtClean="0"/>
              <a:t>Appendix</a:t>
            </a:r>
            <a:endParaRPr lang="en-US" dirty="0"/>
          </a:p>
        </p:txBody>
      </p:sp>
      <p:sp>
        <p:nvSpPr>
          <p:cNvPr id="3" name="Text Placeholder 2"/>
          <p:cNvSpPr txBox="1">
            <a:spLocks/>
          </p:cNvSpPr>
          <p:nvPr>
            <p:custDataLst>
              <p:tags r:id="rId4"/>
            </p:custDataLst>
          </p:nvPr>
        </p:nvSpPr>
        <p:spPr>
          <a:xfrm>
            <a:off x="249302" y="1279525"/>
            <a:ext cx="8627997" cy="4973925"/>
          </a:xfrm>
          <a:prstGeom prst="rect">
            <a:avLst/>
          </a:prstGeom>
        </p:spPr>
        <p:txBody>
          <a:bodyPr/>
          <a:lstStyle/>
          <a:p>
            <a:pPr marL="342900" indent="-342900" algn="l" eaLnBrk="0" hangingPunct="0">
              <a:spcBef>
                <a:spcPts val="1200"/>
              </a:spcBef>
              <a:buClr>
                <a:srgbClr val="333333"/>
              </a:buClr>
              <a:buSzPct val="100000"/>
              <a:buFont typeface="+mj-lt"/>
              <a:buAutoNum type="arabicPeriod"/>
              <a:defRPr/>
            </a:pPr>
            <a:r>
              <a:rPr lang="en-US" sz="1400" dirty="0" smtClean="0">
                <a:solidFill>
                  <a:srgbClr val="333333"/>
                </a:solidFill>
                <a:latin typeface="Arial"/>
              </a:rPr>
              <a:t>Vendor Landscape Methodology: Overview</a:t>
            </a:r>
          </a:p>
          <a:p>
            <a:pPr marL="342900" indent="-342900" algn="l" eaLnBrk="0" hangingPunct="0">
              <a:spcBef>
                <a:spcPts val="1200"/>
              </a:spcBef>
              <a:buClr>
                <a:srgbClr val="333333"/>
              </a:buClr>
              <a:buSzPct val="100000"/>
              <a:buFont typeface="+mj-lt"/>
              <a:buAutoNum type="arabicPeriod"/>
              <a:defRPr/>
            </a:pPr>
            <a:r>
              <a:rPr lang="en-US" sz="1400" dirty="0" smtClean="0">
                <a:solidFill>
                  <a:srgbClr val="333333"/>
                </a:solidFill>
                <a:latin typeface="Arial"/>
              </a:rPr>
              <a:t>Vendor Landscape Methodology: Product Selection &amp; Information Gathering</a:t>
            </a:r>
          </a:p>
          <a:p>
            <a:pPr marL="342900" indent="-342900" algn="l" eaLnBrk="0" hangingPunct="0">
              <a:spcBef>
                <a:spcPts val="1200"/>
              </a:spcBef>
              <a:buClr>
                <a:srgbClr val="333333"/>
              </a:buClr>
              <a:buSzPct val="100000"/>
              <a:buFont typeface="+mj-lt"/>
              <a:buAutoNum type="arabicPeriod"/>
              <a:defRPr/>
            </a:pPr>
            <a:r>
              <a:rPr lang="en-US" sz="1400" dirty="0" smtClean="0">
                <a:solidFill>
                  <a:srgbClr val="333333"/>
                </a:solidFill>
                <a:latin typeface="Arial"/>
              </a:rPr>
              <a:t>Vendor Landscape Methodology: Scoring</a:t>
            </a:r>
          </a:p>
          <a:p>
            <a:pPr marL="342900" indent="-342900" algn="l" eaLnBrk="0" hangingPunct="0">
              <a:spcBef>
                <a:spcPts val="1200"/>
              </a:spcBef>
              <a:buClr>
                <a:srgbClr val="333333"/>
              </a:buClr>
              <a:buSzPct val="100000"/>
              <a:buFont typeface="+mj-lt"/>
              <a:buAutoNum type="arabicPeriod"/>
              <a:defRPr/>
            </a:pPr>
            <a:r>
              <a:rPr lang="en-US" sz="1400" dirty="0" smtClean="0">
                <a:solidFill>
                  <a:srgbClr val="333333"/>
                </a:solidFill>
                <a:latin typeface="Arial"/>
              </a:rPr>
              <a:t>Vendor Landscape Methodology: Information Presentation</a:t>
            </a:r>
          </a:p>
          <a:p>
            <a:pPr marL="342900" indent="-342900" algn="l" eaLnBrk="0" hangingPunct="0">
              <a:spcBef>
                <a:spcPts val="1200"/>
              </a:spcBef>
              <a:buClr>
                <a:srgbClr val="333333"/>
              </a:buClr>
              <a:buSzPct val="100000"/>
              <a:buFont typeface="+mj-lt"/>
              <a:buAutoNum type="arabicPeriod"/>
              <a:defRPr/>
            </a:pPr>
            <a:r>
              <a:rPr lang="en-US" sz="1400" dirty="0" smtClean="0">
                <a:solidFill>
                  <a:srgbClr val="333333"/>
                </a:solidFill>
                <a:latin typeface="Arial"/>
              </a:rPr>
              <a:t>Vendor Landscape Methodology: Fact Check &amp; Publication</a:t>
            </a:r>
          </a:p>
          <a:p>
            <a:pPr marL="342900" indent="-342900" algn="l" eaLnBrk="0" hangingPunct="0">
              <a:spcBef>
                <a:spcPts val="1200"/>
              </a:spcBef>
              <a:buClr>
                <a:srgbClr val="333333"/>
              </a:buClr>
              <a:buSzPct val="100000"/>
              <a:buFont typeface="+mj-lt"/>
              <a:buAutoNum type="arabicPeriod"/>
              <a:defRPr/>
            </a:pPr>
            <a:r>
              <a:rPr lang="en-US" sz="1400" dirty="0" smtClean="0">
                <a:solidFill>
                  <a:srgbClr val="333333"/>
                </a:solidFill>
                <a:latin typeface="Arial"/>
              </a:rPr>
              <a:t>Product Pricing Scenario</a:t>
            </a:r>
          </a:p>
        </p:txBody>
      </p:sp>
      <p:pic>
        <p:nvPicPr>
          <p:cNvPr id="5" name="Picture 4" descr="sample_linkbar-itrgNEW.gif">
            <a:hlinkClick r:id="rId9"/>
          </p:cNvPr>
          <p:cNvPicPr>
            <a:picLocks noChangeAspect="1"/>
          </p:cNvPicPr>
          <p:nvPr/>
        </p:nvPicPr>
        <p:blipFill>
          <a:blip r:embed="rId10" cstate="print"/>
          <a:stretch>
            <a:fillRect/>
          </a:stretch>
        </p:blipFill>
        <p:spPr>
          <a:xfrm>
            <a:off x="0" y="6419850"/>
            <a:ext cx="9144000" cy="438150"/>
          </a:xfrm>
          <a:prstGeom prst="rect">
            <a:avLst/>
          </a:prstGeom>
        </p:spPr>
      </p:pic>
    </p:spTree>
    <p:extLst>
      <p:ext uri="{BB962C8B-B14F-4D97-AF65-F5344CB8AC3E}">
        <p14:creationId xmlns:p14="http://schemas.microsoft.com/office/powerpoint/2010/main" val="85646647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GENSWF_OUTPUT_FILE_NAME" val="Anti-Malware-VL-Storyboard-flash"/>
  <p:tag name="THINKCELLPRESENTATIONDONOTDELETE" val="&lt;?xml version=&quot;1.0&quot; encoding=&quot;UTF-16&quot; standalone=&quot;yes&quot;?&gt;&#10;&lt;root reqver=&quot;17839&quot;&gt;&lt;version val=&quot;21129&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mruColor&gt;&lt;m_vecMRU length=&quot;1&quot;&gt;&lt;elem m_fUsage=&quot;2.71000000000000000000E+000&quot;&gt;&lt;m_ppcolschidx val=&quot;0&quot;/&gt;&lt;m_rgb r=&quot;d1&quot; g=&quot;7d&quot; b=&quot;8&quot;/&gt;&lt;/elem&gt;&lt;/m_vecMRU&gt;&lt;/m_mruColor&gt;&lt;m_mapectfillschemeMRU&gt;&lt;key val=&quot;1&quot;/&gt;&lt;elem&gt;&lt;m_nPartnerID val=&quot;530&quot;/&gt;&lt;m_nIndex val=&quot;2&quot;/&gt;&lt;/elem&gt;&lt;/m_mapectfillschemeMRU&gt;&lt;m_eweekdayFirstOfWeek val=&quot;1&quot;/&gt;&lt;m_eweekdayFirstOfWorkweek val=&quot;2&quot;/&gt;&lt;m_eweekdayFirstOfWeekend val=&quot;7&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chDecimalSymbol17909&gt;.&lt;/m_chDecimalSymbol17909&gt;&lt;m_nGroupingDigits17909 val=&quot;3&quot;/&gt;&lt;m_chGroupingSymbol17909&gt;,&lt;/m_chGroupingSymbol17909&gt;&lt;/m_precDefault&gt;&lt;/CDefaultPrec&gt;&lt;/root&gt;"/>
  <p:tag name="THINKCELLUNDODONOTDELETE" val="858"/>
  <p:tag name="ISPRING_ULTRA_SCORM_COURSE_ID" val="26ECE851-8D6D-4D32-A6B4-747DD062BF0E"/>
  <p:tag name="ISPRING_SCORM_RATE_SLIDES" val="1"/>
  <p:tag name="ISPRING_SCORM_RATE_QUIZZES" val="0"/>
  <p:tag name="ISPRING_SCORM_PASSING_SCORE" val="100.0000000000"/>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_RESOURCE_PATHS_HASH_2" val="db3c54951068b87125e9623ef728332b39e84594"/>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g8iKZnCSV0Of5GB4Q0ME6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fRcL3MjiJ0WWlUjLnB2Ba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_MVtwGAmQkigkpPLDiPAX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Mjsa.h1kuE2K.PqnxvYuu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Mjsa.h1kuE2K.PqnxvYuu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_MVtwGAmQkigkpPLDiPAX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hUXwKMf.UGT770YWD.Pn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_MVtwGAmQkigkpPLDiPAX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KRQzgBV2KUikyJDJEJkD6Q"/>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hxDvQhPQEm9uKW3Q8.bg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iirRFeCkiU265r1mcB5Kvw"/>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_MVtwGAmQkigkpPLDiPAX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4ypwNA3q7Eieyrrs0alirA"/>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hxDvQhPQEm9uKW3Q8.bg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tTYd8BNbhEu1JwXivR6klw"/>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LnSPTs3P8EuG7ErO8LmH3w"/>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B_Is4gAFeUqXboSMSwIyvg"/>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Rn2OQLDFHEqe22w1p4Cn4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n2gCJpGVRUmzQjGU5Qx2t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TMCFNwBPKk.XzqheUlZE3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nWEnvIeHi0yXIJdCj4IaU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Kj8l48tp_UK_EHFusKahE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aXxYIUrSvE2ADqaQygT1a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GFIgv1KgIEmGs6o1y6asGQ"/>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zgEApi8B0OOo76kR7zzk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pv4IxXRV20mpb2k121Jkzw"/>
</p:tagLst>
</file>

<file path=ppt/theme/theme1.xml><?xml version="1.0" encoding="utf-8"?>
<a:theme xmlns:a="http://schemas.openxmlformats.org/drawingml/2006/main" name="Office Theme">
  <a:themeElements>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InfoTech">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InfoTech">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InfoTech">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2356</Words>
  <Application>Microsoft Office PowerPoint</Application>
  <PresentationFormat>On-screen Show (4:3)</PresentationFormat>
  <Paragraphs>204</Paragraphs>
  <Slides>12</Slides>
  <Notes>12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9" baseType="lpstr">
      <vt:lpstr>Arial</vt:lpstr>
      <vt:lpstr>Wingdings</vt:lpstr>
      <vt:lpstr>Calibri</vt:lpstr>
      <vt:lpstr>Helvetica</vt:lpstr>
      <vt:lpstr>Georgia</vt:lpstr>
      <vt:lpstr>Office Theme</vt:lpstr>
      <vt:lpstr>think-cell Slide</vt:lpstr>
      <vt:lpstr>PowerPoint Presentation</vt:lpstr>
      <vt:lpstr>Introduction</vt:lpstr>
      <vt:lpstr>Market Overview</vt:lpstr>
      <vt:lpstr>Converged systems vendor selection / knock-out criteria: market share, mind share, and stack management software</vt:lpstr>
      <vt:lpstr>Converged systems criteria &amp; weighting factors</vt:lpstr>
      <vt:lpstr>Table Stakes represent the minimum standard; without these, a product doesn’t even get reviewed</vt:lpstr>
      <vt:lpstr>Advanced Features are the capabilities that allow for granular market differentiation</vt:lpstr>
      <vt:lpstr>Identify leading candidates with the Converged Systems Vendor Shortlist Tool</vt:lpstr>
      <vt:lpstr>Appendix</vt:lpstr>
      <vt:lpstr>Vendor Landscape Methodology: Overview</vt:lpstr>
      <vt:lpstr>Vendor Landscape Methodology: Vendor/Product Selection &amp; Information Gathering</vt:lpstr>
      <vt:lpstr>Info-Tech Research Group Helps IT Professionals To:</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dc:description/>
  <cp:lastModifiedBy/>
  <cp:revision>1</cp:revision>
  <dcterms:created xsi:type="dcterms:W3CDTF">2013-07-15T18:26:22Z</dcterms:created>
  <dcterms:modified xsi:type="dcterms:W3CDTF">2013-07-15T18:26:30Z</dcterms:modified>
  <cp:contentStatus/>
</cp:coreProperties>
</file>