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276" r:id="rId2"/>
    <p:sldId id="277" r:id="rId3"/>
    <p:sldId id="1372" r:id="rId4"/>
    <p:sldId id="1723" r:id="rId5"/>
    <p:sldId id="1724" r:id="rId6"/>
    <p:sldId id="1773" r:id="rId7"/>
    <p:sldId id="1774" r:id="rId8"/>
    <p:sldId id="1671" r:id="rId9"/>
    <p:sldId id="1771" r:id="rId10"/>
    <p:sldId id="1444" r:id="rId11"/>
    <p:sldId id="1519" r:id="rId12"/>
    <p:sldId id="1772"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4" name="Author"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7D08"/>
    <a:srgbClr val="44779E"/>
    <a:srgbClr val="8E97C4"/>
    <a:srgbClr val="3F3F3F"/>
    <a:srgbClr val="867E18"/>
    <a:srgbClr val="663724"/>
    <a:srgbClr val="A6A917"/>
    <a:srgbClr val="787344"/>
    <a:srgbClr val="5863CC"/>
    <a:srgbClr val="D17D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5820" autoAdjust="0"/>
  </p:normalViewPr>
  <p:slideViewPr>
    <p:cSldViewPr snapToObjects="1">
      <p:cViewPr>
        <p:scale>
          <a:sx n="100" d="100"/>
          <a:sy n="100" d="100"/>
        </p:scale>
        <p:origin x="1734" y="-90"/>
      </p:cViewPr>
      <p:guideLst>
        <p:guide orient="horz"/>
        <p:guide pos="1422"/>
      </p:guideLst>
    </p:cSldViewPr>
  </p:slideViewPr>
  <p:outlineViewPr>
    <p:cViewPr>
      <p:scale>
        <a:sx n="33" d="100"/>
        <a:sy n="33" d="100"/>
      </p:scale>
      <p:origin x="0" y="55038"/>
    </p:cViewPr>
  </p:outlineViewPr>
  <p:notesTextViewPr>
    <p:cViewPr>
      <p:scale>
        <a:sx n="100" d="100"/>
        <a:sy n="100" d="100"/>
      </p:scale>
      <p:origin x="0" y="0"/>
    </p:cViewPr>
  </p:notesTextViewPr>
  <p:sorterViewPr>
    <p:cViewPr>
      <p:scale>
        <a:sx n="66" d="100"/>
        <a:sy n="66" d="100"/>
      </p:scale>
      <p:origin x="0" y="1296"/>
    </p:cViewPr>
  </p:sorterViewPr>
  <p:notesViewPr>
    <p:cSldViewPr snapToObjects="1">
      <p:cViewPr varScale="1">
        <p:scale>
          <a:sx n="82" d="100"/>
          <a:sy n="82" d="100"/>
        </p:scale>
        <p:origin x="-1704" y="-96"/>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1440" tIns="45720" rIns="91440" bIns="45720" rtlCol="0"/>
          <a:lstStyle>
            <a:lvl1pPr algn="r">
              <a:defRPr sz="1200"/>
            </a:lvl1pPr>
          </a:lstStyle>
          <a:p>
            <a:fld id="{110B9C36-03F4-41DF-9FFD-B4483F722394}" type="datetimeFigureOut">
              <a:rPr lang="en-CA" smtClean="0"/>
              <a:pPr/>
              <a:t>20/10/2013</a:t>
            </a:fld>
            <a:endParaRPr lang="en-CA"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1092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9"/>
            <a:ext cx="3011699" cy="46180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9"/>
            <a:ext cx="3011699" cy="461804"/>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799865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385823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6246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246808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270914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1258111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491789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811167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2343251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801761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7976276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42" name="Picture 41" descr="itrg-banner.jpg"/>
          <p:cNvPicPr>
            <a:picLocks noChangeAspect="1"/>
          </p:cNvPicPr>
          <p:nvPr userDrawn="1"/>
        </p:nvPicPr>
        <p:blipFill>
          <a:blip r:embed="rId2" cstate="print"/>
          <a:stretch>
            <a:fillRect/>
          </a:stretch>
        </p:blipFill>
        <p:spPr>
          <a:xfrm>
            <a:off x="0" y="6090047"/>
            <a:ext cx="9144000" cy="767953"/>
          </a:xfrm>
          <a:prstGeom prst="rect">
            <a:avLst/>
          </a:prstGeom>
        </p:spPr>
      </p:pic>
      <p:pic>
        <p:nvPicPr>
          <p:cNvPr id="5" name="Picture 4" descr="footer2012.jpg"/>
          <p:cNvPicPr>
            <a:picLocks noChangeAspect="1"/>
          </p:cNvPicPr>
          <p:nvPr userDrawn="1"/>
        </p:nvPicPr>
        <p:blipFill>
          <a:blip r:embed="rId3" cstate="print"/>
          <a:srcRect l="73231"/>
          <a:stretch>
            <a:fillRect/>
          </a:stretch>
        </p:blipFill>
        <p:spPr>
          <a:xfrm>
            <a:off x="6696236" y="6090047"/>
            <a:ext cx="2447764" cy="767953"/>
          </a:xfrm>
          <a:prstGeom prst="rect">
            <a:avLst/>
          </a:prstGeom>
        </p:spPr>
      </p:pic>
      <p:sp>
        <p:nvSpPr>
          <p:cNvPr id="6" name="Rectangle 5"/>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Intro for VL Se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a:stCxn id="33" idx="0"/>
          </p:cNvCxnSpPr>
          <p:nvPr userDrawn="1"/>
        </p:nvCxnSpPr>
        <p:spPr>
          <a:xfrm>
            <a:off x="4567238" y="1362075"/>
            <a:ext cx="4764" cy="3939134"/>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60564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Roadmap">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smtClean="0"/>
              <a:t>Click to edit Master title style</a:t>
            </a:r>
            <a:endParaRPr lang="en-CA" dirty="0"/>
          </a:p>
        </p:txBody>
      </p:sp>
      <p:sp>
        <p:nvSpPr>
          <p:cNvPr id="3" name="Footer Placeholder 4"/>
          <p:cNvSpPr>
            <a:spLocks noGrp="1"/>
          </p:cNvSpPr>
          <p:nvPr>
            <p:ph type="ftr" sz="quarter" idx="10"/>
          </p:nvPr>
        </p:nvSpPr>
        <p:spPr>
          <a:xfrm>
            <a:off x="395288" y="6381750"/>
            <a:ext cx="3313112" cy="365125"/>
          </a:xfrm>
          <a:prstGeom prst="rect">
            <a:avLst/>
          </a:prstGeom>
        </p:spPr>
        <p:txBody>
          <a:bodyPr/>
          <a:lstStyle>
            <a:lvl1pPr>
              <a:defRPr dirty="0"/>
            </a:lvl1pPr>
          </a:lstStyle>
          <a:p>
            <a:pPr>
              <a:defRPr/>
            </a:pPr>
            <a:r>
              <a:rPr lang="en-CA" dirty="0"/>
              <a:t>Info-Tech Research Group</a:t>
            </a:r>
          </a:p>
        </p:txBody>
      </p:sp>
      <p:sp>
        <p:nvSpPr>
          <p:cNvPr id="4"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F340A379-650F-4A15-B4B9-FE4C765BC76F}" type="slidenum">
              <a:rPr lang="en-CA"/>
              <a:pPr>
                <a:defRPr/>
              </a:pPr>
              <a:t>‹#›</a:t>
            </a:fld>
            <a:endParaRPr lang="en-CA" dirty="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66" name="Straight Connector 65"/>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emplate Slide">
    <p:spTree>
      <p:nvGrpSpPr>
        <p:cNvPr id="1" name=""/>
        <p:cNvGrpSpPr/>
        <p:nvPr/>
      </p:nvGrpSpPr>
      <p:grpSpPr>
        <a:xfrm>
          <a:off x="0" y="0"/>
          <a:ext cx="0" cy="0"/>
          <a:chOff x="0" y="0"/>
          <a:chExt cx="0" cy="0"/>
        </a:xfrm>
      </p:grpSpPr>
      <p:cxnSp>
        <p:nvCxnSpPr>
          <p:cNvPr id="6" name="Straight Connector 5"/>
          <p:cNvCxnSpPr/>
          <p:nvPr userDrawn="1"/>
        </p:nvCxnSpPr>
        <p:spPr>
          <a:xfrm rot="5400000">
            <a:off x="2642394" y="3071019"/>
            <a:ext cx="3857625" cy="1587"/>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7" name="Picture Placeholder 6"/>
          <p:cNvSpPr>
            <a:spLocks noGrp="1"/>
          </p:cNvSpPr>
          <p:nvPr>
            <p:ph type="pic" sz="quarter" idx="12"/>
          </p:nvPr>
        </p:nvSpPr>
        <p:spPr>
          <a:xfrm>
            <a:off x="5286410" y="1214422"/>
            <a:ext cx="3214926" cy="3643338"/>
          </a:xfrm>
        </p:spPr>
        <p:txBody>
          <a:bodyPr/>
          <a:lstStyle/>
          <a:p>
            <a:pPr lvl="0"/>
            <a:r>
              <a:rPr lang="en-US" noProof="0" dirty="0" smtClean="0"/>
              <a:t>Click icon to add picture</a:t>
            </a:r>
            <a:endParaRPr lang="en-US" noProof="0" dirty="0"/>
          </a:p>
        </p:txBody>
      </p:sp>
      <p:sp>
        <p:nvSpPr>
          <p:cNvPr id="9" name="Text Placeholder 8"/>
          <p:cNvSpPr>
            <a:spLocks noGrp="1"/>
          </p:cNvSpPr>
          <p:nvPr>
            <p:ph type="body" sz="quarter" idx="13"/>
          </p:nvPr>
        </p:nvSpPr>
        <p:spPr>
          <a:xfrm>
            <a:off x="357158" y="1214439"/>
            <a:ext cx="3429002" cy="428636"/>
          </a:xfrm>
        </p:spPr>
        <p:txBody>
          <a:bodyPr lIns="0" tIns="0" rIns="0" bIns="0" anchor="ctr">
            <a:noAutofit/>
          </a:bodyPr>
          <a:lstStyle>
            <a:lvl1pPr algn="just">
              <a:buNone/>
              <a:defRPr sz="1400" i="1">
                <a:latin typeface="+mn-lt"/>
              </a:defRPr>
            </a:lvl1pPr>
          </a:lstStyle>
          <a:p>
            <a:pPr lvl="0"/>
            <a:r>
              <a:rPr lang="en-US" smtClean="0"/>
              <a:t>Click to edit Master text styles</a:t>
            </a:r>
          </a:p>
        </p:txBody>
      </p:sp>
      <p:sp>
        <p:nvSpPr>
          <p:cNvPr id="11" name="Text Placeholder 10"/>
          <p:cNvSpPr>
            <a:spLocks noGrp="1"/>
          </p:cNvSpPr>
          <p:nvPr>
            <p:ph type="body" sz="quarter" idx="14"/>
          </p:nvPr>
        </p:nvSpPr>
        <p:spPr>
          <a:xfrm>
            <a:off x="357160" y="1643075"/>
            <a:ext cx="3429000" cy="3214685"/>
          </a:xfrm>
        </p:spPr>
        <p:txBody>
          <a:bodyPr/>
          <a:lstStyle>
            <a:lvl1pPr>
              <a:defRPr sz="1200">
                <a:solidFill>
                  <a:srgbClr val="948A54"/>
                </a:solidFill>
              </a:defRPr>
            </a:lvl1pPr>
          </a:lstStyle>
          <a:p>
            <a:pPr lvl="0"/>
            <a:r>
              <a:rPr lang="en-US" smtClean="0"/>
              <a:t>Click to edit Master text styles</a:t>
            </a:r>
          </a:p>
        </p:txBody>
      </p:sp>
      <p:sp>
        <p:nvSpPr>
          <p:cNvPr id="8" name="Footer Placeholder 2"/>
          <p:cNvSpPr>
            <a:spLocks noGrp="1"/>
          </p:cNvSpPr>
          <p:nvPr>
            <p:ph type="ftr" sz="quarter" idx="15"/>
          </p:nvPr>
        </p:nvSpPr>
        <p:spPr>
          <a:xfrm>
            <a:off x="395288" y="6381750"/>
            <a:ext cx="3313112" cy="365125"/>
          </a:xfrm>
          <a:prstGeom prst="rect">
            <a:avLst/>
          </a:prstGeom>
        </p:spPr>
        <p:txBody>
          <a:bodyPr/>
          <a:lstStyle>
            <a:lvl1pPr>
              <a:defRPr dirty="0"/>
            </a:lvl1pPr>
          </a:lstStyle>
          <a:p>
            <a:pPr>
              <a:defRPr/>
            </a:pPr>
            <a:r>
              <a:rPr lang="en-CA" dirty="0"/>
              <a:t>Info-Tech Research Group</a:t>
            </a:r>
          </a:p>
        </p:txBody>
      </p:sp>
      <p:sp>
        <p:nvSpPr>
          <p:cNvPr id="10" name="Slide Number Placeholder 3"/>
          <p:cNvSpPr>
            <a:spLocks noGrp="1"/>
          </p:cNvSpPr>
          <p:nvPr>
            <p:ph type="sldNum" sz="quarter" idx="16"/>
          </p:nvPr>
        </p:nvSpPr>
        <p:spPr>
          <a:xfrm>
            <a:off x="6588125" y="6381750"/>
            <a:ext cx="2133600" cy="365125"/>
          </a:xfrm>
          <a:prstGeom prst="rect">
            <a:avLst/>
          </a:prstGeom>
        </p:spPr>
        <p:txBody>
          <a:bodyPr/>
          <a:lstStyle>
            <a:lvl1pPr>
              <a:defRPr/>
            </a:lvl1pPr>
          </a:lstStyle>
          <a:p>
            <a:pPr>
              <a:defRPr/>
            </a:pPr>
            <a:fld id="{91F56A73-56A4-44DE-9D61-67E4D592D926}" type="slidenum">
              <a:rPr lang="en-CA"/>
              <a:pPr>
                <a:defRPr/>
              </a:pPr>
              <a:t>‹#›</a:t>
            </a:fld>
            <a:endParaRPr lang="en-CA"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Executive Summary">
    <p:spTree>
      <p:nvGrpSpPr>
        <p:cNvPr id="1" name=""/>
        <p:cNvGrpSpPr/>
        <p:nvPr/>
      </p:nvGrpSpPr>
      <p:grpSpPr>
        <a:xfrm>
          <a:off x="0" y="0"/>
          <a:ext cx="0" cy="0"/>
          <a:chOff x="0" y="0"/>
          <a:chExt cx="0" cy="0"/>
        </a:xfrm>
      </p:grpSpPr>
      <p:sp>
        <p:nvSpPr>
          <p:cNvPr id="2" name="Title 1"/>
          <p:cNvSpPr>
            <a:spLocks noGrp="1"/>
          </p:cNvSpPr>
          <p:nvPr>
            <p:ph type="title"/>
          </p:nvPr>
        </p:nvSpPr>
        <p:spPr>
          <a:xfrm>
            <a:off x="0" y="-71462"/>
            <a:ext cx="9144000" cy="936625"/>
          </a:xfrm>
        </p:spPr>
        <p:txBody>
          <a:bodyPr/>
          <a:lstStyle>
            <a:lvl1pPr>
              <a:defRPr>
                <a:solidFill>
                  <a:srgbClr val="254061"/>
                </a:solidFill>
              </a:defRPr>
            </a:lvl1pPr>
          </a:lstStyle>
          <a:p>
            <a:r>
              <a:rPr lang="en-US" smtClean="0"/>
              <a:t>Click to edit Master title style</a:t>
            </a:r>
            <a:endParaRPr lang="en-CA" dirty="0"/>
          </a:p>
        </p:txBody>
      </p:sp>
      <p:sp>
        <p:nvSpPr>
          <p:cNvPr id="12" name="Subtitle 2"/>
          <p:cNvSpPr>
            <a:spLocks noGrp="1"/>
          </p:cNvSpPr>
          <p:nvPr>
            <p:ph type="subTitle" idx="1"/>
          </p:nvPr>
        </p:nvSpPr>
        <p:spPr>
          <a:xfrm>
            <a:off x="214282" y="1142984"/>
            <a:ext cx="8715436" cy="4495816"/>
          </a:xfrm>
        </p:spPr>
        <p:txBody>
          <a:bodyPr>
            <a:normAutofit/>
          </a:bodyPr>
          <a:lstStyle>
            <a:lvl1pPr marL="0" indent="0" algn="l">
              <a:buFont typeface="Arial" pitchFamily="34" charset="0"/>
              <a:buChar char="•"/>
              <a:defRPr sz="2000" baseline="0">
                <a:solidFill>
                  <a:srgbClr val="25406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4" name="Footer Placeholder 4"/>
          <p:cNvSpPr>
            <a:spLocks noGrp="1"/>
          </p:cNvSpPr>
          <p:nvPr>
            <p:ph type="ftr" sz="quarter" idx="10"/>
          </p:nvPr>
        </p:nvSpPr>
        <p:spPr>
          <a:xfrm>
            <a:off x="395288" y="6381750"/>
            <a:ext cx="3313112" cy="365125"/>
          </a:xfrm>
          <a:prstGeom prst="rect">
            <a:avLst/>
          </a:prstGeom>
        </p:spPr>
        <p:txBody>
          <a:bodyPr/>
          <a:lstStyle>
            <a:lvl1pPr>
              <a:defRPr dirty="0"/>
            </a:lvl1pPr>
          </a:lstStyle>
          <a:p>
            <a:pPr>
              <a:defRPr/>
            </a:pPr>
            <a:r>
              <a:rPr lang="en-CA" dirty="0"/>
              <a:t>Info-Tech Research Group</a:t>
            </a:r>
          </a:p>
        </p:txBody>
      </p:sp>
      <p:sp>
        <p:nvSpPr>
          <p:cNvPr id="5"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706C1458-E174-42B6-BE2F-33158B4C2CE3}" type="slidenum">
              <a:rPr lang="en-CA"/>
              <a:pPr>
                <a:defRPr/>
              </a:pPr>
              <a:t>‹#›</a:t>
            </a:fld>
            <a:endParaRPr lang="en-CA"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1438"/>
            <a:ext cx="9144000" cy="936626"/>
          </a:xfrm>
        </p:spPr>
        <p:txBody>
          <a:bodyPr/>
          <a:lstStyle/>
          <a:p>
            <a:r>
              <a:rPr lang="en-US"/>
              <a:t>Click to edit Master title style</a:t>
            </a:r>
          </a:p>
        </p:txBody>
      </p:sp>
      <p:sp>
        <p:nvSpPr>
          <p:cNvPr id="3" name="Content Placeholder 2"/>
          <p:cNvSpPr>
            <a:spLocks noGrp="1"/>
          </p:cNvSpPr>
          <p:nvPr>
            <p:ph idx="1"/>
          </p:nvPr>
        </p:nvSpPr>
        <p:spPr>
          <a:xfrm>
            <a:off x="457200" y="1052513"/>
            <a:ext cx="8229600" cy="5256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95288" y="6381750"/>
            <a:ext cx="3313112" cy="365125"/>
          </a:xfrm>
          <a:prstGeom prst="rect">
            <a:avLst/>
          </a:prstGeom>
        </p:spPr>
        <p:txBody>
          <a:bodyPr/>
          <a:lstStyle>
            <a:lvl1pPr>
              <a:defRPr/>
            </a:lvl1pPr>
          </a:lstStyle>
          <a:p>
            <a:pPr>
              <a:defRPr/>
            </a:pPr>
            <a:r>
              <a:rPr lang="en-CA" dirty="0"/>
              <a:t>Info-Tech Research Group</a:t>
            </a:r>
          </a:p>
        </p:txBody>
      </p:sp>
      <p:sp>
        <p:nvSpPr>
          <p:cNvPr id="5" name="Slide Number Placeholder 5"/>
          <p:cNvSpPr>
            <a:spLocks noGrp="1"/>
          </p:cNvSpPr>
          <p:nvPr>
            <p:ph type="sldNum" sz="quarter" idx="11"/>
          </p:nvPr>
        </p:nvSpPr>
        <p:spPr>
          <a:xfrm>
            <a:off x="6588125" y="6381750"/>
            <a:ext cx="2133600" cy="365125"/>
          </a:xfrm>
          <a:prstGeom prst="rect">
            <a:avLst/>
          </a:prstGeom>
        </p:spPr>
        <p:txBody>
          <a:bodyPr/>
          <a:lstStyle>
            <a:lvl1pPr>
              <a:defRPr/>
            </a:lvl1pPr>
          </a:lstStyle>
          <a:p>
            <a:pPr>
              <a:defRPr/>
            </a:pPr>
            <a:fld id="{94C5621F-5DDB-40DE-8D2C-120FCF2A3D59}" type="slidenum">
              <a:rPr lang="en-CA"/>
              <a:pPr>
                <a:defRPr/>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 id="2147483715" r:id="rId27"/>
    <p:sldLayoutId id="2147483718" r:id="rId28"/>
    <p:sldLayoutId id="2147483719" r:id="rId29"/>
    <p:sldLayoutId id="2147483721" r:id="rId30"/>
    <p:sldLayoutId id="2147483724" r:id="rId31"/>
    <p:sldLayoutId id="2147483726" r:id="rId3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create-a-corporate-personal-cloud-vision-in-two-day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29.xml"/><Relationship Id="rId5" Type="http://schemas.openxmlformats.org/officeDocument/2006/relationships/image" Target="../media/image8.gif"/><Relationship Id="rId4" Type="http://schemas.openxmlformats.org/officeDocument/2006/relationships/hyperlink" Target="http://www.infotech.com/research/ss/it-create-a-corporate-personal-cloud-vision-in-two-day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8.gif"/><Relationship Id="rId4" Type="http://schemas.openxmlformats.org/officeDocument/2006/relationships/hyperlink" Target="http://www.infotech.com/research/ss/it-create-a-corporate-personal-cloud-vision-in-two-days?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8.gif"/><Relationship Id="rId5" Type="http://schemas.openxmlformats.org/officeDocument/2006/relationships/image" Target="../media/image24.png"/><Relationship Id="rId4" Type="http://schemas.openxmlformats.org/officeDocument/2006/relationships/hyperlink" Target="http://www.infotech.com/research/ss/it-create-a-corporate-personal-cloud-vision-in-two-days?utm_source=SS_Sample&amp;utm_medium=Collateral&amp;utm_campaign=Collateral" TargetMode="Externa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image" Target="../media/image6.wmf"/><Relationship Id="rId3" Type="http://schemas.openxmlformats.org/officeDocument/2006/relationships/tags" Target="../tags/tag3.xml"/><Relationship Id="rId21" Type="http://schemas.openxmlformats.org/officeDocument/2006/relationships/image" Target="../media/image8.gif"/><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5.emf"/><Relationship Id="rId2" Type="http://schemas.openxmlformats.org/officeDocument/2006/relationships/tags" Target="../tags/tag2.xml"/><Relationship Id="rId16" Type="http://schemas.openxmlformats.org/officeDocument/2006/relationships/oleObject" Target="../embeddings/oleObject1.bin"/><Relationship Id="rId20" Type="http://schemas.openxmlformats.org/officeDocument/2006/relationships/hyperlink" Target="http://www.infotech.com/research/ss/it-create-a-corporate-personal-cloud-vision-in-two-days?utm_source=SS_Sample&amp;utm_medium=Collateral&amp;utm_campaign=Collateral"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notesSlide" Target="../notesSlides/notesSlide2.xml"/><Relationship Id="rId10" Type="http://schemas.openxmlformats.org/officeDocument/2006/relationships/tags" Target="../tags/tag10.xml"/><Relationship Id="rId19" Type="http://schemas.openxmlformats.org/officeDocument/2006/relationships/image" Target="../media/image7.wmf"/><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8.gif"/><Relationship Id="rId4" Type="http://schemas.openxmlformats.org/officeDocument/2006/relationships/hyperlink" Target="http://www.infotech.com/research/ss/it-create-a-corporate-personal-cloud-vision-in-two-days?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it-create-a-corporate-personal-cloud-vision-in-two-days?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it-create-a-corporate-personal-cloud-vision-in-two-days?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GuidedImplementations@InfoTech.com" TargetMode="External"/><Relationship Id="rId1" Type="http://schemas.openxmlformats.org/officeDocument/2006/relationships/slideLayout" Target="../slideLayouts/slideLayout4.xml"/><Relationship Id="rId5" Type="http://schemas.openxmlformats.org/officeDocument/2006/relationships/image" Target="../media/image8.gif"/><Relationship Id="rId4" Type="http://schemas.openxmlformats.org/officeDocument/2006/relationships/hyperlink" Target="http://www.infotech.com/research/ss/it-create-a-corporate-personal-cloud-vision-in-two-day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GuidedImplementations@InfoTech.com?subject=CreateAPersonalCloudVision%20-%20GI%20Intro" TargetMode="External"/><Relationship Id="rId1" Type="http://schemas.openxmlformats.org/officeDocument/2006/relationships/slideLayout" Target="../slideLayouts/slideLayout4.xml"/><Relationship Id="rId5" Type="http://schemas.openxmlformats.org/officeDocument/2006/relationships/image" Target="../media/image8.gif"/><Relationship Id="rId4" Type="http://schemas.openxmlformats.org/officeDocument/2006/relationships/hyperlink" Target="http://www.infotech.com/research/ss/it-create-a-corporate-personal-cloud-vision-in-two-days?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7.xml"/><Relationship Id="rId13" Type="http://schemas.openxmlformats.org/officeDocument/2006/relationships/image" Target="../media/image12.jpeg"/><Relationship Id="rId18" Type="http://schemas.openxmlformats.org/officeDocument/2006/relationships/hyperlink" Target="http://www.infotech.com/research/ss/it-gain-control-of-cloud-integration-strategies-before-they-float-away" TargetMode="External"/><Relationship Id="rId3" Type="http://schemas.openxmlformats.org/officeDocument/2006/relationships/tags" Target="../tags/tag16.xml"/><Relationship Id="rId21" Type="http://schemas.openxmlformats.org/officeDocument/2006/relationships/image" Target="../media/image17.jpg"/><Relationship Id="rId7" Type="http://schemas.openxmlformats.org/officeDocument/2006/relationships/tags" Target="../tags/tag20.xml"/><Relationship Id="rId12" Type="http://schemas.openxmlformats.org/officeDocument/2006/relationships/hyperlink" Target="http://www.infotech.com/research/ss/it-transition-to-byod-and-beyond" TargetMode="External"/><Relationship Id="rId17" Type="http://schemas.openxmlformats.org/officeDocument/2006/relationships/image" Target="../media/image14.jpg"/><Relationship Id="rId2" Type="http://schemas.openxmlformats.org/officeDocument/2006/relationships/tags" Target="../tags/tag15.xml"/><Relationship Id="rId16" Type="http://schemas.openxmlformats.org/officeDocument/2006/relationships/image" Target="../media/image13.jpg"/><Relationship Id="rId20" Type="http://schemas.openxmlformats.org/officeDocument/2006/relationships/image" Target="../media/image16.png"/><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image" Target="../media/image11.jpeg"/><Relationship Id="rId5" Type="http://schemas.openxmlformats.org/officeDocument/2006/relationships/tags" Target="../tags/tag18.xml"/><Relationship Id="rId15" Type="http://schemas.openxmlformats.org/officeDocument/2006/relationships/hyperlink" Target="http://www.infotech.com/research/ss/it-federate-iam-for-and-from-the-cloud" TargetMode="External"/><Relationship Id="rId23" Type="http://schemas.openxmlformats.org/officeDocument/2006/relationships/image" Target="../media/image8.gif"/><Relationship Id="rId10" Type="http://schemas.openxmlformats.org/officeDocument/2006/relationships/hyperlink" Target="http://www.infotech.com/research/ss/benefits-and-costs-of-desktop-virtualization" TargetMode="External"/><Relationship Id="rId19" Type="http://schemas.openxmlformats.org/officeDocument/2006/relationships/image" Target="../media/image15.jpeg"/><Relationship Id="rId4" Type="http://schemas.openxmlformats.org/officeDocument/2006/relationships/tags" Target="../tags/tag17.xml"/><Relationship Id="rId9" Type="http://schemas.openxmlformats.org/officeDocument/2006/relationships/notesSlide" Target="../notesSlides/notesSlide6.xml"/><Relationship Id="rId14" Type="http://schemas.openxmlformats.org/officeDocument/2006/relationships/hyperlink" Target="http://www.infotech.com/research/ss/it-prepare-for-a-new-world-of-workforce-computing" TargetMode="External"/><Relationship Id="rId22" Type="http://schemas.openxmlformats.org/officeDocument/2006/relationships/hyperlink" Target="http://www.infotech.com/research/ss/it-create-a-corporate-personal-cloud-vision-in-two-days?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tags" Target="../tags/tag27.xml"/><Relationship Id="rId13" Type="http://schemas.openxmlformats.org/officeDocument/2006/relationships/tags" Target="../tags/tag32.xml"/><Relationship Id="rId18" Type="http://schemas.openxmlformats.org/officeDocument/2006/relationships/tags" Target="../tags/tag37.xml"/><Relationship Id="rId26" Type="http://schemas.openxmlformats.org/officeDocument/2006/relationships/tags" Target="../tags/tag45.xml"/><Relationship Id="rId39" Type="http://schemas.openxmlformats.org/officeDocument/2006/relationships/hyperlink" Target="http://www.infotech.com/research/ss/it-create-a-corporate-personal-cloud-vision-in-two-days?utm_source=SS_Sample&amp;utm_medium=Collateral&amp;utm_campaign=Collateral" TargetMode="External"/><Relationship Id="rId3" Type="http://schemas.openxmlformats.org/officeDocument/2006/relationships/tags" Target="../tags/tag22.xml"/><Relationship Id="rId21" Type="http://schemas.openxmlformats.org/officeDocument/2006/relationships/tags" Target="../tags/tag40.xml"/><Relationship Id="rId34" Type="http://schemas.openxmlformats.org/officeDocument/2006/relationships/image" Target="../media/image5.emf"/><Relationship Id="rId7" Type="http://schemas.openxmlformats.org/officeDocument/2006/relationships/tags" Target="../tags/tag26.xml"/><Relationship Id="rId12" Type="http://schemas.openxmlformats.org/officeDocument/2006/relationships/tags" Target="../tags/tag31.xml"/><Relationship Id="rId17" Type="http://schemas.openxmlformats.org/officeDocument/2006/relationships/tags" Target="../tags/tag36.xml"/><Relationship Id="rId25" Type="http://schemas.openxmlformats.org/officeDocument/2006/relationships/tags" Target="../tags/tag44.xml"/><Relationship Id="rId33" Type="http://schemas.openxmlformats.org/officeDocument/2006/relationships/oleObject" Target="../embeddings/oleObject2.bin"/><Relationship Id="rId38" Type="http://schemas.openxmlformats.org/officeDocument/2006/relationships/image" Target="../media/image21.png"/><Relationship Id="rId2" Type="http://schemas.openxmlformats.org/officeDocument/2006/relationships/tags" Target="../tags/tag21.xml"/><Relationship Id="rId16" Type="http://schemas.openxmlformats.org/officeDocument/2006/relationships/tags" Target="../tags/tag35.xml"/><Relationship Id="rId20" Type="http://schemas.openxmlformats.org/officeDocument/2006/relationships/tags" Target="../tags/tag39.xml"/><Relationship Id="rId29" Type="http://schemas.openxmlformats.org/officeDocument/2006/relationships/tags" Target="../tags/tag48.xml"/><Relationship Id="rId1" Type="http://schemas.openxmlformats.org/officeDocument/2006/relationships/vmlDrawing" Target="../drawings/vmlDrawing2.vml"/><Relationship Id="rId6" Type="http://schemas.openxmlformats.org/officeDocument/2006/relationships/tags" Target="../tags/tag25.xml"/><Relationship Id="rId11" Type="http://schemas.openxmlformats.org/officeDocument/2006/relationships/tags" Target="../tags/tag30.xml"/><Relationship Id="rId24" Type="http://schemas.openxmlformats.org/officeDocument/2006/relationships/tags" Target="../tags/tag43.xml"/><Relationship Id="rId32" Type="http://schemas.openxmlformats.org/officeDocument/2006/relationships/notesSlide" Target="../notesSlides/notesSlide7.xml"/><Relationship Id="rId37" Type="http://schemas.openxmlformats.org/officeDocument/2006/relationships/image" Target="../media/image20.png"/><Relationship Id="rId40" Type="http://schemas.openxmlformats.org/officeDocument/2006/relationships/image" Target="../media/image8.gif"/><Relationship Id="rId5" Type="http://schemas.openxmlformats.org/officeDocument/2006/relationships/tags" Target="../tags/tag24.xml"/><Relationship Id="rId15" Type="http://schemas.openxmlformats.org/officeDocument/2006/relationships/tags" Target="../tags/tag34.xml"/><Relationship Id="rId23" Type="http://schemas.openxmlformats.org/officeDocument/2006/relationships/tags" Target="../tags/tag42.xml"/><Relationship Id="rId28" Type="http://schemas.openxmlformats.org/officeDocument/2006/relationships/tags" Target="../tags/tag47.xml"/><Relationship Id="rId36" Type="http://schemas.openxmlformats.org/officeDocument/2006/relationships/image" Target="../media/image19.jpeg"/><Relationship Id="rId10" Type="http://schemas.openxmlformats.org/officeDocument/2006/relationships/tags" Target="../tags/tag29.xml"/><Relationship Id="rId19" Type="http://schemas.openxmlformats.org/officeDocument/2006/relationships/tags" Target="../tags/tag38.xml"/><Relationship Id="rId31" Type="http://schemas.openxmlformats.org/officeDocument/2006/relationships/slideLayout" Target="../slideLayouts/slideLayout4.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tags" Target="../tags/tag33.xml"/><Relationship Id="rId22" Type="http://schemas.openxmlformats.org/officeDocument/2006/relationships/tags" Target="../tags/tag41.xml"/><Relationship Id="rId27" Type="http://schemas.openxmlformats.org/officeDocument/2006/relationships/tags" Target="../tags/tag46.xml"/><Relationship Id="rId30" Type="http://schemas.openxmlformats.org/officeDocument/2006/relationships/tags" Target="../tags/tag49.xml"/><Relationship Id="rId35"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US" dirty="0"/>
              <a:t>Create a Corporate Personal Cloud Vision in Two Days</a:t>
            </a:r>
            <a:endParaRPr lang="en-US" dirty="0" smtClean="0"/>
          </a:p>
        </p:txBody>
      </p:sp>
      <p:sp>
        <p:nvSpPr>
          <p:cNvPr id="3" name="Text Placeholder 6"/>
          <p:cNvSpPr>
            <a:spLocks noGrp="1"/>
          </p:cNvSpPr>
          <p:nvPr>
            <p:ph type="body" sz="quarter" idx="15"/>
          </p:nvPr>
        </p:nvSpPr>
        <p:spPr>
          <a:xfrm>
            <a:off x="789508" y="3997869"/>
            <a:ext cx="7454900" cy="655267"/>
          </a:xfrm>
        </p:spPr>
        <p:txBody>
          <a:bodyPr/>
          <a:lstStyle/>
          <a:p>
            <a:pPr lvl="0">
              <a:lnSpc>
                <a:spcPct val="100000"/>
              </a:lnSpc>
            </a:pPr>
            <a:r>
              <a:rPr lang="en-US" sz="1400" dirty="0">
                <a:latin typeface="+mn-lt"/>
              </a:rPr>
              <a:t>Enable </a:t>
            </a:r>
            <a:r>
              <a:rPr lang="en-US" sz="1400" dirty="0" smtClean="0">
                <a:latin typeface="+mn-lt"/>
              </a:rPr>
              <a:t>anywhere access</a:t>
            </a:r>
            <a:r>
              <a:rPr lang="en-US" sz="1400" dirty="0">
                <a:latin typeface="+mn-lt"/>
              </a:rPr>
              <a:t>, but </a:t>
            </a:r>
            <a:r>
              <a:rPr lang="en-US" sz="1400" dirty="0" smtClean="0">
                <a:latin typeface="+mn-lt"/>
              </a:rPr>
              <a:t>maintain control </a:t>
            </a:r>
            <a:r>
              <a:rPr lang="en-US" sz="1400" dirty="0">
                <a:latin typeface="+mn-lt"/>
              </a:rPr>
              <a:t>of the </a:t>
            </a:r>
            <a:r>
              <a:rPr lang="en-US" sz="1400" dirty="0" smtClean="0">
                <a:latin typeface="+mn-lt"/>
              </a:rPr>
              <a:t>corporate cloud.</a:t>
            </a:r>
            <a:endParaRPr lang="en-US" dirty="0" smtClean="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8" name="Rectangle 7"/>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a:xfrm>
            <a:off x="978736" y="3202266"/>
            <a:ext cx="7454900" cy="660400"/>
          </a:xfrm>
        </p:spPr>
        <p:txBody>
          <a:bodyPr/>
          <a:lstStyle/>
          <a:p>
            <a:r>
              <a:rPr lang="en-CA" sz="2800" dirty="0" smtClean="0"/>
              <a:t>The Case for Workforce Cloud</a:t>
            </a:r>
            <a:endParaRPr lang="en-CA" sz="2800" dirty="0"/>
          </a:p>
        </p:txBody>
      </p:sp>
      <p:sp>
        <p:nvSpPr>
          <p:cNvPr id="16" name="TextBox 15"/>
          <p:cNvSpPr txBox="1"/>
          <p:nvPr/>
        </p:nvSpPr>
        <p:spPr>
          <a:xfrm>
            <a:off x="713864" y="4122747"/>
            <a:ext cx="4614220" cy="1169551"/>
          </a:xfrm>
          <a:prstGeom prst="rect">
            <a:avLst/>
          </a:prstGeom>
          <a:noFill/>
        </p:spPr>
        <p:txBody>
          <a:bodyPr wrap="square" rtlCol="0">
            <a:spAutoFit/>
          </a:bodyPr>
          <a:lstStyle/>
          <a:p>
            <a:pPr marL="361950" indent="-180975" algn="l">
              <a:buFont typeface="Arial" pitchFamily="34" charset="0"/>
              <a:buChar char="•"/>
            </a:pPr>
            <a:r>
              <a:rPr lang="en-US" sz="1400" dirty="0" smtClean="0"/>
              <a:t>Own the cloud: be an enabler or be left behind.</a:t>
            </a:r>
          </a:p>
          <a:p>
            <a:pPr marL="361950" indent="-180975" algn="l">
              <a:buFont typeface="Arial" pitchFamily="34" charset="0"/>
              <a:buChar char="•"/>
            </a:pPr>
            <a:r>
              <a:rPr lang="en-US" sz="1400" dirty="0" smtClean="0"/>
              <a:t>Learn why a personal </a:t>
            </a:r>
            <a:r>
              <a:rPr lang="en-US" sz="1400" dirty="0"/>
              <a:t>c</a:t>
            </a:r>
            <a:r>
              <a:rPr lang="en-US" sz="1400" dirty="0" smtClean="0"/>
              <a:t>loud strategy is necessary.</a:t>
            </a:r>
          </a:p>
          <a:p>
            <a:pPr marL="361950" indent="-180975" algn="l">
              <a:buFont typeface="Arial" pitchFamily="34" charset="0"/>
              <a:buChar char="•"/>
            </a:pPr>
            <a:r>
              <a:rPr lang="en-US" sz="1400" dirty="0" smtClean="0"/>
              <a:t>Understand the transformative nature of the cloud.</a:t>
            </a:r>
          </a:p>
          <a:p>
            <a:pPr marL="361950" indent="-180975" algn="l">
              <a:buFont typeface="Arial" pitchFamily="34" charset="0"/>
              <a:buChar char="•"/>
            </a:pPr>
            <a:r>
              <a:rPr lang="en-US" sz="1400" dirty="0" smtClean="0"/>
              <a:t>Gain an overview of emerging new solutions.</a:t>
            </a:r>
          </a:p>
          <a:p>
            <a:pPr marL="361950" indent="-180975" algn="l">
              <a:buFont typeface="Arial" pitchFamily="34" charset="0"/>
              <a:buChar char="•"/>
            </a:pPr>
            <a:r>
              <a:rPr lang="en-US" sz="1400" dirty="0" smtClean="0"/>
              <a:t>Develop an internal team for this project.</a:t>
            </a:r>
          </a:p>
        </p:txBody>
      </p:sp>
      <p:sp>
        <p:nvSpPr>
          <p:cNvPr id="13" name="Chevron 12"/>
          <p:cNvSpPr/>
          <p:nvPr/>
        </p:nvSpPr>
        <p:spPr>
          <a:xfrm>
            <a:off x="713864" y="3307376"/>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pic>
        <p:nvPicPr>
          <p:cNvPr id="5" name="Picture 5"/>
          <p:cNvPicPr>
            <a:picLocks noChangeAspect="1" noChangeArrowheads="1"/>
          </p:cNvPicPr>
          <p:nvPr/>
        </p:nvPicPr>
        <p:blipFill>
          <a:blip r:embed="rId3" cstate="screen"/>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0" name="TextBox 9"/>
          <p:cNvSpPr txBox="1"/>
          <p:nvPr/>
        </p:nvSpPr>
        <p:spPr>
          <a:xfrm>
            <a:off x="6156176" y="4107746"/>
            <a:ext cx="2772308" cy="2185214"/>
          </a:xfrm>
          <a:prstGeom prst="rect">
            <a:avLst/>
          </a:prstGeom>
          <a:noFill/>
        </p:spPr>
        <p:txBody>
          <a:bodyPr wrap="square" rtlCol="0">
            <a:spAutoFit/>
          </a:bodyPr>
          <a:lstStyle/>
          <a:p>
            <a:pPr marL="0" marR="0" lvl="0" indent="0" algn="l" defTabSz="914400" eaLnBrk="1" fontAlgn="auto" latinLnBrk="0" hangingPunct="1">
              <a:lnSpc>
                <a:spcPct val="100000"/>
              </a:lnSpc>
              <a:spcBef>
                <a:spcPts val="300"/>
              </a:spcBef>
              <a:spcAft>
                <a:spcPts val="0"/>
              </a:spcAft>
              <a:buClrTx/>
              <a:buSzTx/>
              <a:buFontTx/>
              <a:buNone/>
              <a:tabLst/>
              <a:defRPr/>
            </a:pPr>
            <a:r>
              <a:rPr kumimoji="0" lang="en-CA" sz="1400" b="1" i="0" u="none" strike="noStrike" kern="0" cap="none" spc="0" normalizeH="0" baseline="0" noProof="0" dirty="0" smtClean="0">
                <a:ln>
                  <a:noFill/>
                </a:ln>
                <a:solidFill>
                  <a:srgbClr val="333333"/>
                </a:solidFill>
                <a:effectLst/>
                <a:uLnTx/>
                <a:uFillTx/>
              </a:rPr>
              <a:t>The Case for Workforce Cloud</a:t>
            </a:r>
          </a:p>
          <a:p>
            <a:pPr marL="0" marR="0" lvl="0" indent="0" algn="l" defTabSz="914400" eaLnBrk="0" fontAlgn="auto" latinLnBrk="0" hangingPunct="0">
              <a:lnSpc>
                <a:spcPct val="100000"/>
              </a:lnSpc>
              <a:spcBef>
                <a:spcPts val="300"/>
              </a:spcBef>
              <a:spcAft>
                <a:spcPts val="0"/>
              </a:spcAft>
              <a:buClr>
                <a:srgbClr val="998F57"/>
              </a:buClr>
              <a:buSzPct val="160000"/>
              <a:buFontTx/>
              <a:buNone/>
              <a:tabLst/>
              <a:defRPr/>
            </a:pPr>
            <a:r>
              <a:rPr kumimoji="0" lang="en-US" sz="1400" i="0" u="none" strike="noStrike" kern="0" cap="none" spc="0" normalizeH="0" baseline="0" noProof="0" dirty="0" smtClean="0">
                <a:ln>
                  <a:noFill/>
                </a:ln>
                <a:solidFill>
                  <a:srgbClr val="333333"/>
                </a:solidFill>
                <a:effectLst/>
                <a:uLnTx/>
                <a:uFillTx/>
                <a:latin typeface="Arial" panose="020B0604020202020204" pitchFamily="34" charset="0"/>
                <a:cs typeface="Arial" panose="020B0604020202020204" pitchFamily="34" charset="0"/>
              </a:rPr>
              <a:t>Set Goals and Requirements </a:t>
            </a:r>
            <a:r>
              <a:rPr kumimoji="0" lang="en-US" sz="1400" b="0" i="0" u="none" strike="noStrike" kern="0" cap="none" spc="0" normalizeH="0" baseline="0" noProof="0" dirty="0" smtClean="0">
                <a:ln>
                  <a:noFill/>
                </a:ln>
                <a:solidFill>
                  <a:srgbClr val="333333"/>
                </a:solidFill>
                <a:effectLst/>
                <a:uLnTx/>
                <a:uFillTx/>
                <a:latin typeface="Arial" panose="020B0604020202020204" pitchFamily="34" charset="0"/>
                <a:cs typeface="Arial" panose="020B0604020202020204" pitchFamily="34" charset="0"/>
              </a:rPr>
              <a:t>for Achieving the Ideal State</a:t>
            </a:r>
          </a:p>
          <a:p>
            <a:pPr marL="0" marR="0" lvl="0" indent="0" algn="l" defTabSz="914400" eaLnBrk="0" fontAlgn="auto" latinLnBrk="0" hangingPunct="0">
              <a:lnSpc>
                <a:spcPct val="100000"/>
              </a:lnSpc>
              <a:spcBef>
                <a:spcPts val="300"/>
              </a:spcBef>
              <a:spcAft>
                <a:spcPts val="0"/>
              </a:spcAft>
              <a:buClr>
                <a:srgbClr val="998F57"/>
              </a:buClr>
              <a:buSzPct val="160000"/>
              <a:buFontTx/>
              <a:buNone/>
              <a:tabLst/>
              <a:defRPr/>
            </a:pPr>
            <a:r>
              <a:rPr kumimoji="0" lang="en-US" sz="1400" b="0" i="0" u="none" strike="noStrike" kern="0" cap="none" spc="0" normalizeH="0" baseline="0" noProof="0" dirty="0" smtClean="0">
                <a:ln>
                  <a:noFill/>
                </a:ln>
                <a:solidFill>
                  <a:srgbClr val="333333"/>
                </a:solidFill>
                <a:effectLst/>
                <a:uLnTx/>
                <a:uFillTx/>
                <a:latin typeface="Arial" panose="020B0604020202020204" pitchFamily="34" charset="0"/>
                <a:cs typeface="Arial" panose="020B0604020202020204" pitchFamily="34" charset="0"/>
              </a:rPr>
              <a:t>Evaluate Readiness and Build a Roadmap</a:t>
            </a:r>
          </a:p>
          <a:p>
            <a:pPr marL="0" marR="0" lvl="0" indent="0" algn="l" defTabSz="914400" eaLnBrk="0" fontAlgn="auto" latinLnBrk="0" hangingPunct="0">
              <a:lnSpc>
                <a:spcPct val="100000"/>
              </a:lnSpc>
              <a:spcBef>
                <a:spcPts val="300"/>
              </a:spcBef>
              <a:spcAft>
                <a:spcPts val="0"/>
              </a:spcAft>
              <a:buClr>
                <a:srgbClr val="998F57"/>
              </a:buClr>
              <a:buSzPct val="160000"/>
              <a:buFontTx/>
              <a:buNone/>
              <a:tabLst/>
              <a:defRPr/>
            </a:pPr>
            <a:r>
              <a:rPr kumimoji="0" lang="en-US" sz="1400" b="0" i="0" u="none" strike="noStrike" kern="0" cap="none" spc="0" normalizeH="0" baseline="0" noProof="0" dirty="0" smtClean="0">
                <a:ln>
                  <a:noFill/>
                </a:ln>
                <a:solidFill>
                  <a:srgbClr val="333333"/>
                </a:solidFill>
                <a:effectLst/>
                <a:uLnTx/>
                <a:uFillTx/>
                <a:latin typeface="Arial" panose="020B0604020202020204" pitchFamily="34" charset="0"/>
                <a:cs typeface="Arial" panose="020B0604020202020204" pitchFamily="34" charset="0"/>
              </a:rPr>
              <a:t>Execute and Communicate</a:t>
            </a:r>
          </a:p>
          <a:p>
            <a:pPr marL="0" marR="0" lvl="0" indent="0" algn="l" defTabSz="914400" eaLnBrk="0" fontAlgn="auto" latinLnBrk="0" hangingPunct="0">
              <a:lnSpc>
                <a:spcPct val="100000"/>
              </a:lnSpc>
              <a:spcBef>
                <a:spcPts val="300"/>
              </a:spcBef>
              <a:spcAft>
                <a:spcPts val="0"/>
              </a:spcAft>
              <a:buClr>
                <a:srgbClr val="998F57"/>
              </a:buClr>
              <a:buSzPct val="160000"/>
              <a:buFontTx/>
              <a:buNone/>
              <a:tabLst/>
              <a:defRPr/>
            </a:pPr>
            <a:r>
              <a:rPr kumimoji="0" lang="en-US" sz="1400" b="0" i="0" u="none" strike="noStrike" kern="0" cap="none" spc="0" normalizeH="0" baseline="0" noProof="0" dirty="0" smtClean="0">
                <a:ln>
                  <a:noFill/>
                </a:ln>
                <a:solidFill>
                  <a:srgbClr val="333333"/>
                </a:solidFill>
                <a:effectLst/>
                <a:uLnTx/>
                <a:uFillTx/>
                <a:latin typeface="Arial" panose="020B0604020202020204" pitchFamily="34" charset="0"/>
                <a:cs typeface="Arial" panose="020B0604020202020204" pitchFamily="34" charset="0"/>
              </a:rPr>
              <a:t>Appendix</a:t>
            </a:r>
          </a:p>
          <a:p>
            <a:pPr marL="0" marR="0" lvl="0" indent="0" algn="l" defTabSz="914400" eaLnBrk="0" fontAlgn="auto" latinLnBrk="0" hangingPunct="0">
              <a:lnSpc>
                <a:spcPct val="100000"/>
              </a:lnSpc>
              <a:spcBef>
                <a:spcPts val="0"/>
              </a:spcBef>
              <a:spcAft>
                <a:spcPts val="0"/>
              </a:spcAft>
              <a:buClr>
                <a:srgbClr val="998F57"/>
              </a:buClr>
              <a:buSzPct val="160000"/>
              <a:buFontTx/>
              <a:buNone/>
              <a:tabLst/>
              <a:defRPr/>
            </a:pPr>
            <a:r>
              <a:rPr kumimoji="0" lang="en-US" sz="1400" b="0" i="0" u="none" strike="noStrike" kern="0" cap="none" spc="0" normalizeH="0" baseline="0" noProof="0" dirty="0" smtClean="0">
                <a:ln>
                  <a:noFill/>
                </a:ln>
                <a:solidFill>
                  <a:srgbClr val="333333"/>
                </a:solidFill>
                <a:effectLst/>
                <a:uLnTx/>
                <a:uFillTx/>
                <a:latin typeface="Arial" panose="020B0604020202020204" pitchFamily="34" charset="0"/>
                <a:cs typeface="Arial" panose="020B0604020202020204" pitchFamily="34" charset="0"/>
              </a:rPr>
              <a:t> </a:t>
            </a:r>
            <a:endParaRPr kumimoji="0" lang="en-CA" sz="1400" b="0" i="0" u="none" strike="noStrike" kern="0" cap="none" spc="0" normalizeH="0" baseline="0" noProof="0" dirty="0" smtClean="0">
              <a:ln>
                <a:noFill/>
              </a:ln>
              <a:solidFill>
                <a:srgbClr val="333333"/>
              </a:solidFill>
              <a:effectLst/>
              <a:uLnTx/>
              <a:uFillTx/>
              <a:latin typeface="Arial" panose="020B0604020202020204" pitchFamily="34" charset="0"/>
              <a:cs typeface="Arial" panose="020B0604020202020204" pitchFamily="34" charset="0"/>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CA" sz="1400" b="0" i="0" u="none" strike="noStrike" kern="0" cap="none" spc="0" normalizeH="0" baseline="0" noProof="0" dirty="0" smtClean="0">
              <a:ln>
                <a:noFill/>
              </a:ln>
              <a:solidFill>
                <a:srgbClr val="333333"/>
              </a:solidFill>
              <a:effectLst/>
              <a:uLnTx/>
              <a:uFillTx/>
            </a:endParaRPr>
          </a:p>
        </p:txBody>
      </p:sp>
      <p:sp>
        <p:nvSpPr>
          <p:cNvPr id="11" name="Chevron 10"/>
          <p:cNvSpPr/>
          <p:nvPr/>
        </p:nvSpPr>
        <p:spPr>
          <a:xfrm>
            <a:off x="6009052" y="4211884"/>
            <a:ext cx="122028" cy="15240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2345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3347" y="2811308"/>
            <a:ext cx="2520280" cy="1586663"/>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9"/>
          </p:nvPr>
        </p:nvSpPr>
        <p:spPr>
          <a:xfrm>
            <a:off x="257176" y="1268760"/>
            <a:ext cx="8620124" cy="657225"/>
          </a:xfrm>
        </p:spPr>
        <p:txBody>
          <a:bodyPr/>
          <a:lstStyle/>
          <a:p>
            <a:r>
              <a:rPr lang="en-US" dirty="0" smtClean="0"/>
              <a:t>All these forces have potential to improve service and workforce productivity, but they are also a significant threat to enterprise management and control.</a:t>
            </a:r>
            <a:endParaRPr lang="en-CA" dirty="0"/>
          </a:p>
        </p:txBody>
      </p:sp>
      <p:sp>
        <p:nvSpPr>
          <p:cNvPr id="4" name="Title 3"/>
          <p:cNvSpPr>
            <a:spLocks noGrp="1"/>
          </p:cNvSpPr>
          <p:nvPr>
            <p:ph type="title"/>
          </p:nvPr>
        </p:nvSpPr>
        <p:spPr/>
        <p:txBody>
          <a:bodyPr/>
          <a:lstStyle/>
          <a:p>
            <a:r>
              <a:rPr lang="en-US" dirty="0" smtClean="0"/>
              <a:t>Plan for the forces combining to explode the traditional desktop PC as the focal point of your workforce computing </a:t>
            </a:r>
            <a:endParaRPr lang="en-CA" dirty="0"/>
          </a:p>
        </p:txBody>
      </p:sp>
      <p:sp>
        <p:nvSpPr>
          <p:cNvPr id="5" name="Text Placeholder 4"/>
          <p:cNvSpPr>
            <a:spLocks noGrp="1"/>
          </p:cNvSpPr>
          <p:nvPr>
            <p:ph type="body" sz="quarter" idx="16"/>
          </p:nvPr>
        </p:nvSpPr>
        <p:spPr>
          <a:xfrm>
            <a:off x="3311860" y="2022215"/>
            <a:ext cx="5565439" cy="2856796"/>
          </a:xfrm>
        </p:spPr>
        <p:txBody>
          <a:bodyPr/>
          <a:lstStyle/>
          <a:p>
            <a:r>
              <a:rPr lang="en-US" dirty="0" smtClean="0"/>
              <a:t>Desktop virtualization (including app virtualization) began the separation of personal computing from personal computers, ushering in the concept of “cloud desktops” but this is only the beginning as computing moves beyond the traditional PC desktop.</a:t>
            </a:r>
          </a:p>
          <a:p>
            <a:r>
              <a:rPr lang="en-US" dirty="0" smtClean="0"/>
              <a:t>Increased use of devices such as smart phones and tablets are increasing demand for mobile applications as well as access of traditional applications from these devices.</a:t>
            </a:r>
          </a:p>
          <a:p>
            <a:r>
              <a:rPr lang="en-US" dirty="0" smtClean="0"/>
              <a:t>Increased adoption of externally hosted Software as a Service applications by the business without integration will lead to fragmentation of identity/access and loss of corporate controls. </a:t>
            </a:r>
          </a:p>
          <a:p>
            <a:r>
              <a:rPr lang="en-US" dirty="0" smtClean="0"/>
              <a:t>Cloud file storage and sharing services (e.g. Dropbox) are prime examples of a cloud service that has the potential to boost workforce productivity and flexibility while also putting a key aspect of workforce computing beyond enterprise control. </a:t>
            </a:r>
          </a:p>
          <a:p>
            <a:endParaRPr lang="en-CA" dirty="0" smtClean="0"/>
          </a:p>
          <a:p>
            <a:endParaRPr lang="en-US" dirty="0"/>
          </a:p>
          <a:p>
            <a:endParaRPr lang="en-CA" dirty="0"/>
          </a:p>
        </p:txBody>
      </p:sp>
      <p:sp>
        <p:nvSpPr>
          <p:cNvPr id="8" name="Can 7"/>
          <p:cNvSpPr/>
          <p:nvPr/>
        </p:nvSpPr>
        <p:spPr>
          <a:xfrm rot="5400000">
            <a:off x="1331640" y="3368586"/>
            <a:ext cx="396044" cy="2484276"/>
          </a:xfrm>
          <a:prstGeom prst="can">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9" name="Can 8"/>
          <p:cNvSpPr/>
          <p:nvPr/>
        </p:nvSpPr>
        <p:spPr>
          <a:xfrm rot="5400000">
            <a:off x="1223628" y="3764630"/>
            <a:ext cx="396044" cy="2484276"/>
          </a:xfrm>
          <a:prstGeom prst="can">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10" name="Can 9"/>
          <p:cNvSpPr/>
          <p:nvPr/>
        </p:nvSpPr>
        <p:spPr>
          <a:xfrm rot="5400000">
            <a:off x="1331640" y="4160674"/>
            <a:ext cx="396044" cy="2484276"/>
          </a:xfrm>
          <a:prstGeom prst="can">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12" name="TextBox 11"/>
          <p:cNvSpPr txBox="1"/>
          <p:nvPr/>
        </p:nvSpPr>
        <p:spPr>
          <a:xfrm>
            <a:off x="650611" y="4482967"/>
            <a:ext cx="1305101" cy="307777"/>
          </a:xfrm>
          <a:prstGeom prst="rect">
            <a:avLst/>
          </a:prstGeom>
          <a:noFill/>
        </p:spPr>
        <p:txBody>
          <a:bodyPr wrap="none" rtlCol="0">
            <a:spAutoFit/>
          </a:bodyPr>
          <a:lstStyle/>
          <a:p>
            <a:r>
              <a:rPr lang="en-US" sz="1400" b="1" dirty="0" smtClean="0"/>
              <a:t>Virtualization</a:t>
            </a:r>
            <a:endParaRPr lang="en-CA" sz="1400" b="1" dirty="0"/>
          </a:p>
        </p:txBody>
      </p:sp>
      <p:sp>
        <p:nvSpPr>
          <p:cNvPr id="13" name="Can 12"/>
          <p:cNvSpPr/>
          <p:nvPr/>
        </p:nvSpPr>
        <p:spPr>
          <a:xfrm rot="5400000">
            <a:off x="1223628" y="4556718"/>
            <a:ext cx="396044" cy="2484276"/>
          </a:xfrm>
          <a:prstGeom prst="can">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14" name="TextBox 13"/>
          <p:cNvSpPr txBox="1"/>
          <p:nvPr/>
        </p:nvSpPr>
        <p:spPr>
          <a:xfrm>
            <a:off x="564820" y="4879011"/>
            <a:ext cx="1476686" cy="307777"/>
          </a:xfrm>
          <a:prstGeom prst="rect">
            <a:avLst/>
          </a:prstGeom>
          <a:noFill/>
        </p:spPr>
        <p:txBody>
          <a:bodyPr wrap="none" rtlCol="0">
            <a:spAutoFit/>
          </a:bodyPr>
          <a:lstStyle/>
          <a:p>
            <a:r>
              <a:rPr lang="en-US" sz="1400" b="1" dirty="0" smtClean="0"/>
              <a:t>Mobile Devices</a:t>
            </a:r>
            <a:endParaRPr lang="en-CA" sz="1400" b="1" dirty="0"/>
          </a:p>
        </p:txBody>
      </p:sp>
      <p:sp>
        <p:nvSpPr>
          <p:cNvPr id="15" name="TextBox 14"/>
          <p:cNvSpPr txBox="1"/>
          <p:nvPr/>
        </p:nvSpPr>
        <p:spPr>
          <a:xfrm>
            <a:off x="398166" y="5258796"/>
            <a:ext cx="2026517" cy="307777"/>
          </a:xfrm>
          <a:prstGeom prst="rect">
            <a:avLst/>
          </a:prstGeom>
          <a:noFill/>
        </p:spPr>
        <p:txBody>
          <a:bodyPr wrap="none" rtlCol="0">
            <a:spAutoFit/>
          </a:bodyPr>
          <a:lstStyle/>
          <a:p>
            <a:r>
              <a:rPr lang="en-US" sz="1400" b="1" dirty="0" smtClean="0"/>
              <a:t>Software as a Service</a:t>
            </a:r>
            <a:endParaRPr lang="en-CA" sz="1400" b="1" dirty="0"/>
          </a:p>
        </p:txBody>
      </p:sp>
      <p:sp>
        <p:nvSpPr>
          <p:cNvPr id="16" name="TextBox 15"/>
          <p:cNvSpPr txBox="1"/>
          <p:nvPr/>
        </p:nvSpPr>
        <p:spPr>
          <a:xfrm>
            <a:off x="367751" y="5635095"/>
            <a:ext cx="1942841" cy="307777"/>
          </a:xfrm>
          <a:prstGeom prst="rect">
            <a:avLst/>
          </a:prstGeom>
          <a:noFill/>
        </p:spPr>
        <p:txBody>
          <a:bodyPr wrap="none" rtlCol="0">
            <a:spAutoFit/>
          </a:bodyPr>
          <a:lstStyle/>
          <a:p>
            <a:r>
              <a:rPr lang="en-US" sz="1400" b="1" dirty="0" smtClean="0"/>
              <a:t>HTML 5 Applications</a:t>
            </a:r>
            <a:endParaRPr lang="en-CA" sz="1400" b="1" dirty="0"/>
          </a:p>
        </p:txBody>
      </p:sp>
      <p:sp>
        <p:nvSpPr>
          <p:cNvPr id="17" name="Can 16"/>
          <p:cNvSpPr/>
          <p:nvPr/>
        </p:nvSpPr>
        <p:spPr>
          <a:xfrm rot="5400000">
            <a:off x="1331640" y="4952762"/>
            <a:ext cx="396044" cy="2484276"/>
          </a:xfrm>
          <a:prstGeom prst="can">
            <a:avLst/>
          </a:prstGeom>
          <a:solidFill>
            <a:srgbClr val="C0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18" name="TextBox 17"/>
          <p:cNvSpPr txBox="1"/>
          <p:nvPr/>
        </p:nvSpPr>
        <p:spPr>
          <a:xfrm>
            <a:off x="251520" y="6031139"/>
            <a:ext cx="2481770" cy="307777"/>
          </a:xfrm>
          <a:prstGeom prst="rect">
            <a:avLst/>
          </a:prstGeom>
          <a:noFill/>
        </p:spPr>
        <p:txBody>
          <a:bodyPr wrap="none" rtlCol="0">
            <a:spAutoFit/>
          </a:bodyPr>
          <a:lstStyle/>
          <a:p>
            <a:r>
              <a:rPr lang="en-US" sz="1400" b="1" dirty="0" smtClean="0"/>
              <a:t>Cloud Storage/File Sharing</a:t>
            </a:r>
            <a:endParaRPr lang="en-CA" sz="1400" b="1" dirty="0"/>
          </a:p>
        </p:txBody>
      </p:sp>
      <p:sp>
        <p:nvSpPr>
          <p:cNvPr id="21" name="Freeform 20"/>
          <p:cNvSpPr/>
          <p:nvPr/>
        </p:nvSpPr>
        <p:spPr>
          <a:xfrm>
            <a:off x="2719449" y="4381995"/>
            <a:ext cx="979715" cy="1935677"/>
          </a:xfrm>
          <a:custGeom>
            <a:avLst/>
            <a:gdLst>
              <a:gd name="connsiteX0" fmla="*/ 0 w 979715"/>
              <a:gd name="connsiteY0" fmla="*/ 249382 h 1935677"/>
              <a:gd name="connsiteX1" fmla="*/ 296883 w 979715"/>
              <a:gd name="connsiteY1" fmla="*/ 213756 h 1935677"/>
              <a:gd name="connsiteX2" fmla="*/ 391886 w 979715"/>
              <a:gd name="connsiteY2" fmla="*/ 1531917 h 1935677"/>
              <a:gd name="connsiteX3" fmla="*/ 890650 w 979715"/>
              <a:gd name="connsiteY3" fmla="*/ 1876301 h 1935677"/>
              <a:gd name="connsiteX4" fmla="*/ 926276 w 979715"/>
              <a:gd name="connsiteY4" fmla="*/ 1888176 h 1935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9715" h="1935677">
                <a:moveTo>
                  <a:pt x="0" y="249382"/>
                </a:moveTo>
                <a:cubicBezTo>
                  <a:pt x="115784" y="124691"/>
                  <a:pt x="231569" y="0"/>
                  <a:pt x="296883" y="213756"/>
                </a:cubicBezTo>
                <a:cubicBezTo>
                  <a:pt x="362197" y="427512"/>
                  <a:pt x="292925" y="1254826"/>
                  <a:pt x="391886" y="1531917"/>
                </a:cubicBezTo>
                <a:cubicBezTo>
                  <a:pt x="490847" y="1809008"/>
                  <a:pt x="801585" y="1816925"/>
                  <a:pt x="890650" y="1876301"/>
                </a:cubicBezTo>
                <a:cubicBezTo>
                  <a:pt x="979715" y="1935677"/>
                  <a:pt x="952995" y="1911926"/>
                  <a:pt x="926276" y="188817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24" name="Cube 23"/>
          <p:cNvSpPr/>
          <p:nvPr/>
        </p:nvSpPr>
        <p:spPr>
          <a:xfrm>
            <a:off x="7056276" y="5186788"/>
            <a:ext cx="1232876" cy="1206134"/>
          </a:xfrm>
          <a:prstGeom prst="cube">
            <a:avLst>
              <a:gd name="adj" fmla="val 9529"/>
            </a:avLst>
          </a:prstGeom>
          <a:solidFill>
            <a:schemeClr val="tx1">
              <a:lumMod val="20000"/>
              <a:lumOff val="80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solidFill>
              </a:rPr>
              <a:t>Personal</a:t>
            </a:r>
          </a:p>
          <a:p>
            <a:pPr algn="ctr" fontAlgn="base">
              <a:spcBef>
                <a:spcPct val="0"/>
              </a:spcBef>
              <a:spcAft>
                <a:spcPct val="0"/>
              </a:spcAft>
            </a:pPr>
            <a:r>
              <a:rPr lang="en-US" sz="1400" dirty="0" smtClean="0">
                <a:solidFill>
                  <a:srgbClr val="333333"/>
                </a:solidFill>
              </a:rPr>
              <a:t>Cloud</a:t>
            </a:r>
            <a:endParaRPr lang="en-CA" sz="1400" dirty="0">
              <a:solidFill>
                <a:srgbClr val="333333"/>
              </a:solidFill>
            </a:endParaRPr>
          </a:p>
        </p:txBody>
      </p:sp>
      <p:sp>
        <p:nvSpPr>
          <p:cNvPr id="25" name="Can 24"/>
          <p:cNvSpPr/>
          <p:nvPr/>
        </p:nvSpPr>
        <p:spPr>
          <a:xfrm>
            <a:off x="7542330" y="4790744"/>
            <a:ext cx="180020" cy="468052"/>
          </a:xfrm>
          <a:prstGeom prst="can">
            <a:avLst/>
          </a:prstGeom>
          <a:solidFill>
            <a:schemeClr val="tx1">
              <a:lumMod val="20000"/>
              <a:lumOff val="80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26" name="Can 25"/>
          <p:cNvSpPr/>
          <p:nvPr/>
        </p:nvSpPr>
        <p:spPr>
          <a:xfrm rot="5400000">
            <a:off x="7552203" y="4373233"/>
            <a:ext cx="144016" cy="775829"/>
          </a:xfrm>
          <a:prstGeom prst="can">
            <a:avLst/>
          </a:prstGeom>
          <a:solidFill>
            <a:schemeClr val="tx1">
              <a:lumMod val="20000"/>
              <a:lumOff val="80000"/>
            </a:schemeClr>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27" name="Freeform 26"/>
          <p:cNvSpPr/>
          <p:nvPr/>
        </p:nvSpPr>
        <p:spPr>
          <a:xfrm>
            <a:off x="2636322" y="4837216"/>
            <a:ext cx="429607" cy="604360"/>
          </a:xfrm>
          <a:custGeom>
            <a:avLst/>
            <a:gdLst>
              <a:gd name="connsiteX0" fmla="*/ 0 w 455221"/>
              <a:gd name="connsiteY0" fmla="*/ 174171 h 573974"/>
              <a:gd name="connsiteX1" fmla="*/ 249382 w 455221"/>
              <a:gd name="connsiteY1" fmla="*/ 55418 h 573974"/>
              <a:gd name="connsiteX2" fmla="*/ 427512 w 455221"/>
              <a:gd name="connsiteY2" fmla="*/ 506680 h 573974"/>
              <a:gd name="connsiteX3" fmla="*/ 415636 w 455221"/>
              <a:gd name="connsiteY3" fmla="*/ 459179 h 573974"/>
            </a:gdLst>
            <a:ahLst/>
            <a:cxnLst>
              <a:cxn ang="0">
                <a:pos x="connsiteX0" y="connsiteY0"/>
              </a:cxn>
              <a:cxn ang="0">
                <a:pos x="connsiteX1" y="connsiteY1"/>
              </a:cxn>
              <a:cxn ang="0">
                <a:pos x="connsiteX2" y="connsiteY2"/>
              </a:cxn>
              <a:cxn ang="0">
                <a:pos x="connsiteX3" y="connsiteY3"/>
              </a:cxn>
            </a:cxnLst>
            <a:rect l="l" t="t" r="r" b="b"/>
            <a:pathLst>
              <a:path w="455221" h="573974">
                <a:moveTo>
                  <a:pt x="0" y="174171"/>
                </a:moveTo>
                <a:cubicBezTo>
                  <a:pt x="89065" y="87085"/>
                  <a:pt x="178130" y="0"/>
                  <a:pt x="249382" y="55418"/>
                </a:cubicBezTo>
                <a:cubicBezTo>
                  <a:pt x="320634" y="110836"/>
                  <a:pt x="399803" y="439386"/>
                  <a:pt x="427512" y="506680"/>
                </a:cubicBezTo>
                <a:cubicBezTo>
                  <a:pt x="455221" y="573974"/>
                  <a:pt x="435428" y="516576"/>
                  <a:pt x="415636" y="4591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28" name="TextBox 27"/>
          <p:cNvSpPr txBox="1"/>
          <p:nvPr/>
        </p:nvSpPr>
        <p:spPr>
          <a:xfrm>
            <a:off x="809060" y="2983997"/>
            <a:ext cx="1043876" cy="523220"/>
          </a:xfrm>
          <a:prstGeom prst="rect">
            <a:avLst/>
          </a:prstGeom>
          <a:noFill/>
        </p:spPr>
        <p:txBody>
          <a:bodyPr wrap="none" rtlCol="0">
            <a:spAutoFit/>
          </a:bodyPr>
          <a:lstStyle/>
          <a:p>
            <a:r>
              <a:rPr lang="en-US" sz="1400" b="1" dirty="0" smtClean="0">
                <a:solidFill>
                  <a:schemeClr val="bg1"/>
                </a:solidFill>
                <a:latin typeface="Courier New" pitchFamily="49" charset="0"/>
                <a:cs typeface="Courier New" pitchFamily="49" charset="0"/>
              </a:rPr>
              <a:t>Personal</a:t>
            </a:r>
            <a:br>
              <a:rPr lang="en-US" sz="1400" b="1" dirty="0" smtClean="0">
                <a:solidFill>
                  <a:schemeClr val="bg1"/>
                </a:solidFill>
                <a:latin typeface="Courier New" pitchFamily="49" charset="0"/>
                <a:cs typeface="Courier New" pitchFamily="49" charset="0"/>
              </a:rPr>
            </a:br>
            <a:r>
              <a:rPr lang="en-US" sz="1400" b="1" dirty="0" smtClean="0">
                <a:solidFill>
                  <a:schemeClr val="bg1"/>
                </a:solidFill>
                <a:latin typeface="Courier New" pitchFamily="49" charset="0"/>
                <a:cs typeface="Courier New" pitchFamily="49" charset="0"/>
              </a:rPr>
              <a:t>Computer</a:t>
            </a:r>
            <a:endParaRPr lang="en-CA" sz="1400" b="1" dirty="0">
              <a:solidFill>
                <a:schemeClr val="bg1"/>
              </a:solidFill>
              <a:latin typeface="Courier New" pitchFamily="49" charset="0"/>
              <a:cs typeface="Courier New" pitchFamily="49" charset="0"/>
            </a:endParaRPr>
          </a:p>
        </p:txBody>
      </p:sp>
      <p:sp>
        <p:nvSpPr>
          <p:cNvPr id="30" name="Freeform 29"/>
          <p:cNvSpPr/>
          <p:nvPr/>
        </p:nvSpPr>
        <p:spPr>
          <a:xfrm>
            <a:off x="2716306" y="5328024"/>
            <a:ext cx="379319" cy="460188"/>
          </a:xfrm>
          <a:custGeom>
            <a:avLst/>
            <a:gdLst>
              <a:gd name="connsiteX0" fmla="*/ 0 w 398929"/>
              <a:gd name="connsiteY0" fmla="*/ 95623 h 460188"/>
              <a:gd name="connsiteX1" fmla="*/ 116541 w 398929"/>
              <a:gd name="connsiteY1" fmla="*/ 50800 h 460188"/>
              <a:gd name="connsiteX2" fmla="*/ 358588 w 398929"/>
              <a:gd name="connsiteY2" fmla="*/ 400423 h 460188"/>
              <a:gd name="connsiteX3" fmla="*/ 358588 w 398929"/>
              <a:gd name="connsiteY3" fmla="*/ 409388 h 460188"/>
            </a:gdLst>
            <a:ahLst/>
            <a:cxnLst>
              <a:cxn ang="0">
                <a:pos x="connsiteX0" y="connsiteY0"/>
              </a:cxn>
              <a:cxn ang="0">
                <a:pos x="connsiteX1" y="connsiteY1"/>
              </a:cxn>
              <a:cxn ang="0">
                <a:pos x="connsiteX2" y="connsiteY2"/>
              </a:cxn>
              <a:cxn ang="0">
                <a:pos x="connsiteX3" y="connsiteY3"/>
              </a:cxn>
            </a:cxnLst>
            <a:rect l="l" t="t" r="r" b="b"/>
            <a:pathLst>
              <a:path w="398929" h="460188">
                <a:moveTo>
                  <a:pt x="0" y="95623"/>
                </a:moveTo>
                <a:cubicBezTo>
                  <a:pt x="28388" y="47811"/>
                  <a:pt x="56776" y="0"/>
                  <a:pt x="116541" y="50800"/>
                </a:cubicBezTo>
                <a:cubicBezTo>
                  <a:pt x="176306" y="101600"/>
                  <a:pt x="318247" y="340658"/>
                  <a:pt x="358588" y="400423"/>
                </a:cubicBezTo>
                <a:cubicBezTo>
                  <a:pt x="398929" y="460188"/>
                  <a:pt x="378758" y="434788"/>
                  <a:pt x="358588" y="40938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1" name="Freeform 30"/>
          <p:cNvSpPr/>
          <p:nvPr/>
        </p:nvSpPr>
        <p:spPr>
          <a:xfrm>
            <a:off x="2617694" y="5683624"/>
            <a:ext cx="519953" cy="277905"/>
          </a:xfrm>
          <a:custGeom>
            <a:avLst/>
            <a:gdLst>
              <a:gd name="connsiteX0" fmla="*/ 0 w 519953"/>
              <a:gd name="connsiteY0" fmla="*/ 116541 h 277905"/>
              <a:gd name="connsiteX1" fmla="*/ 224118 w 519953"/>
              <a:gd name="connsiteY1" fmla="*/ 26894 h 277905"/>
              <a:gd name="connsiteX2" fmla="*/ 519953 w 519953"/>
              <a:gd name="connsiteY2" fmla="*/ 277905 h 277905"/>
            </a:gdLst>
            <a:ahLst/>
            <a:cxnLst>
              <a:cxn ang="0">
                <a:pos x="connsiteX0" y="connsiteY0"/>
              </a:cxn>
              <a:cxn ang="0">
                <a:pos x="connsiteX1" y="connsiteY1"/>
              </a:cxn>
              <a:cxn ang="0">
                <a:pos x="connsiteX2" y="connsiteY2"/>
              </a:cxn>
            </a:cxnLst>
            <a:rect l="l" t="t" r="r" b="b"/>
            <a:pathLst>
              <a:path w="519953" h="277905">
                <a:moveTo>
                  <a:pt x="0" y="116541"/>
                </a:moveTo>
                <a:cubicBezTo>
                  <a:pt x="68729" y="58270"/>
                  <a:pt x="137459" y="0"/>
                  <a:pt x="224118" y="26894"/>
                </a:cubicBezTo>
                <a:cubicBezTo>
                  <a:pt x="310777" y="53788"/>
                  <a:pt x="415365" y="165846"/>
                  <a:pt x="519953" y="27790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2" name="Freeform 31"/>
          <p:cNvSpPr/>
          <p:nvPr/>
        </p:nvSpPr>
        <p:spPr>
          <a:xfrm>
            <a:off x="2719388" y="6068219"/>
            <a:ext cx="4352925" cy="389731"/>
          </a:xfrm>
          <a:custGeom>
            <a:avLst/>
            <a:gdLst>
              <a:gd name="connsiteX0" fmla="*/ 0 w 4352925"/>
              <a:gd name="connsiteY0" fmla="*/ 127794 h 389731"/>
              <a:gd name="connsiteX1" fmla="*/ 295275 w 4352925"/>
              <a:gd name="connsiteY1" fmla="*/ 8731 h 389731"/>
              <a:gd name="connsiteX2" fmla="*/ 523875 w 4352925"/>
              <a:gd name="connsiteY2" fmla="*/ 180181 h 389731"/>
              <a:gd name="connsiteX3" fmla="*/ 952500 w 4352925"/>
              <a:gd name="connsiteY3" fmla="*/ 223044 h 389731"/>
              <a:gd name="connsiteX4" fmla="*/ 2995612 w 4352925"/>
              <a:gd name="connsiteY4" fmla="*/ 265906 h 389731"/>
              <a:gd name="connsiteX5" fmla="*/ 3919537 w 4352925"/>
              <a:gd name="connsiteY5" fmla="*/ 380206 h 389731"/>
              <a:gd name="connsiteX6" fmla="*/ 4352925 w 4352925"/>
              <a:gd name="connsiteY6" fmla="*/ 323056 h 389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2925" h="389731">
                <a:moveTo>
                  <a:pt x="0" y="127794"/>
                </a:moveTo>
                <a:cubicBezTo>
                  <a:pt x="103981" y="63897"/>
                  <a:pt x="207963" y="0"/>
                  <a:pt x="295275" y="8731"/>
                </a:cubicBezTo>
                <a:cubicBezTo>
                  <a:pt x="382587" y="17462"/>
                  <a:pt x="414338" y="144462"/>
                  <a:pt x="523875" y="180181"/>
                </a:cubicBezTo>
                <a:cubicBezTo>
                  <a:pt x="633413" y="215900"/>
                  <a:pt x="540544" y="208757"/>
                  <a:pt x="952500" y="223044"/>
                </a:cubicBezTo>
                <a:cubicBezTo>
                  <a:pt x="1364456" y="237331"/>
                  <a:pt x="2501106" y="239712"/>
                  <a:pt x="2995612" y="265906"/>
                </a:cubicBezTo>
                <a:cubicBezTo>
                  <a:pt x="3490118" y="292100"/>
                  <a:pt x="3693318" y="370681"/>
                  <a:pt x="3919537" y="380206"/>
                </a:cubicBezTo>
                <a:cubicBezTo>
                  <a:pt x="4145756" y="389731"/>
                  <a:pt x="4249340" y="356393"/>
                  <a:pt x="4352925" y="32305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35" name="Rectangle 34"/>
          <p:cNvSpPr/>
          <p:nvPr/>
        </p:nvSpPr>
        <p:spPr>
          <a:xfrm>
            <a:off x="3699164" y="5110261"/>
            <a:ext cx="3033076" cy="1019039"/>
          </a:xfrm>
          <a:prstGeom prst="rect">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l" fontAlgn="base">
              <a:spcBef>
                <a:spcPct val="0"/>
              </a:spcBef>
              <a:spcAft>
                <a:spcPct val="0"/>
              </a:spcAft>
            </a:pPr>
            <a:r>
              <a:rPr lang="en-US" sz="1400" dirty="0" smtClean="0">
                <a:solidFill>
                  <a:srgbClr val="333333"/>
                </a:solidFill>
              </a:rPr>
              <a:t>Make sure this explosion does not destroy your ability to serve, manage, and control the workforce computing environment.</a:t>
            </a:r>
            <a:endParaRPr lang="en-CA" sz="1400" dirty="0">
              <a:solidFill>
                <a:srgbClr val="333333"/>
              </a:solidFill>
            </a:endParaRPr>
          </a:p>
        </p:txBody>
      </p:sp>
      <p:pic>
        <p:nvPicPr>
          <p:cNvPr id="29" name="Picture 2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20243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162985" name="think-cell Slide" r:id="rId16" imgW="270" imgH="270" progId="TCLayout.ActiveDocument.1">
                  <p:embed/>
                </p:oleObj>
              </mc:Choice>
              <mc:Fallback>
                <p:oleObj name="think-cell Slide" r:id="rId16" imgW="270" imgH="270" progId="TCLayout.ActiveDocument.1">
                  <p:embed/>
                  <p:pic>
                    <p:nvPicPr>
                      <p:cNvPr id="0" name="Picture 1"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2"/>
          <p:cNvSpPr/>
          <p:nvPr>
            <p:custDataLst>
              <p:tags r:id="rId3"/>
            </p:custDataLst>
          </p:nvPr>
        </p:nvSpPr>
        <p:spPr>
          <a:xfrm>
            <a:off x="278898" y="5160732"/>
            <a:ext cx="8589776" cy="1275352"/>
          </a:xfrm>
          <a:prstGeom prst="rect">
            <a:avLst/>
          </a:prstGeom>
          <a:solidFill>
            <a:schemeClr val="bg1"/>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2" name="Title 1"/>
          <p:cNvSpPr>
            <a:spLocks noGrp="1"/>
          </p:cNvSpPr>
          <p:nvPr>
            <p:ph type="title"/>
            <p:custDataLst>
              <p:tags r:id="rId4"/>
            </p:custDataLst>
          </p:nvPr>
        </p:nvSpPr>
        <p:spPr/>
        <p:txBody>
          <a:bodyPr/>
          <a:lstStyle/>
          <a:p>
            <a:r>
              <a:rPr lang="en-GB" dirty="0" smtClean="0"/>
              <a:t>Own the corporate </a:t>
            </a:r>
            <a:r>
              <a:rPr lang="en-GB" dirty="0"/>
              <a:t>p</a:t>
            </a:r>
            <a:r>
              <a:rPr lang="en-GB" dirty="0" smtClean="0"/>
              <a:t>ersonal </a:t>
            </a:r>
            <a:r>
              <a:rPr lang="en-GB" dirty="0"/>
              <a:t>c</a:t>
            </a:r>
            <a:r>
              <a:rPr lang="en-GB" dirty="0" smtClean="0"/>
              <a:t>loud to boost service while managing risk and maintaining appropriate controls</a:t>
            </a:r>
            <a:endParaRPr lang="en-CA" dirty="0"/>
          </a:p>
        </p:txBody>
      </p:sp>
      <p:sp>
        <p:nvSpPr>
          <p:cNvPr id="3" name="Text Placeholder 2"/>
          <p:cNvSpPr>
            <a:spLocks noGrp="1"/>
          </p:cNvSpPr>
          <p:nvPr>
            <p:ph type="body" sz="quarter" idx="19"/>
            <p:custDataLst>
              <p:tags r:id="rId5"/>
            </p:custDataLst>
          </p:nvPr>
        </p:nvSpPr>
        <p:spPr>
          <a:xfrm>
            <a:off x="257176" y="1196752"/>
            <a:ext cx="8620124" cy="950801"/>
          </a:xfrm>
        </p:spPr>
        <p:txBody>
          <a:bodyPr/>
          <a:lstStyle/>
          <a:p>
            <a:r>
              <a:rPr lang="en-GB" sz="1800" b="1" kern="1200" baseline="0" dirty="0" smtClean="0">
                <a:solidFill>
                  <a:schemeClr val="tx1"/>
                </a:solidFill>
                <a:latin typeface="+mn-lt"/>
                <a:ea typeface="+mn-ea"/>
                <a:cs typeface="+mn-cs"/>
              </a:rPr>
              <a:t>The enterprise cannot manage workforce computing in a cloudy future if it does not own and manage the key enabling </a:t>
            </a:r>
            <a:r>
              <a:rPr lang="en-GB" dirty="0" smtClean="0"/>
              <a:t>services</a:t>
            </a:r>
            <a:r>
              <a:rPr lang="en-GB" sz="1800" b="1" kern="1200" baseline="0" dirty="0" smtClean="0">
                <a:solidFill>
                  <a:schemeClr val="tx1"/>
                </a:solidFill>
                <a:latin typeface="+mn-lt"/>
                <a:ea typeface="+mn-ea"/>
                <a:cs typeface="+mn-cs"/>
              </a:rPr>
              <a:t> of personal </a:t>
            </a:r>
            <a:r>
              <a:rPr lang="en-GB" dirty="0" smtClean="0"/>
              <a:t>c</a:t>
            </a:r>
            <a:r>
              <a:rPr lang="en-GB" sz="1800" b="1" kern="1200" baseline="0" dirty="0" smtClean="0">
                <a:solidFill>
                  <a:schemeClr val="tx1"/>
                </a:solidFill>
                <a:latin typeface="+mn-lt"/>
                <a:ea typeface="+mn-ea"/>
                <a:cs typeface="+mn-cs"/>
              </a:rPr>
              <a:t>loud:</a:t>
            </a:r>
            <a:r>
              <a:rPr lang="en-GB" dirty="0" smtClean="0"/>
              <a:t> </a:t>
            </a:r>
            <a:r>
              <a:rPr lang="en-GB" sz="1800" b="1" kern="1200" baseline="0" dirty="0" smtClean="0">
                <a:solidFill>
                  <a:schemeClr val="tx1"/>
                </a:solidFill>
                <a:latin typeface="+mn-lt"/>
                <a:ea typeface="+mn-ea"/>
                <a:cs typeface="+mn-cs"/>
              </a:rPr>
              <a:t>application portals, cloud file sharing, and integrated identity management.</a:t>
            </a:r>
            <a:endParaRPr lang="en-CA" dirty="0"/>
          </a:p>
        </p:txBody>
      </p:sp>
      <p:sp>
        <p:nvSpPr>
          <p:cNvPr id="4" name="Text Placeholder 9"/>
          <p:cNvSpPr txBox="1">
            <a:spLocks/>
          </p:cNvSpPr>
          <p:nvPr>
            <p:custDataLst>
              <p:tags r:id="rId6"/>
            </p:custDataLst>
          </p:nvPr>
        </p:nvSpPr>
        <p:spPr>
          <a:xfrm>
            <a:off x="249303" y="2793009"/>
            <a:ext cx="4034665" cy="1782198"/>
          </a:xfrm>
          <a:prstGeom prst="rect">
            <a:avLst/>
          </a:prstGeom>
        </p:spPr>
        <p:txBody>
          <a:bodyPr/>
          <a:lstStyle/>
          <a:p>
            <a:pPr marL="180975" indent="-180975" algn="l" eaLnBrk="0" hangingPunct="0">
              <a:spcBef>
                <a:spcPct val="20000"/>
              </a:spcBef>
              <a:buClr>
                <a:schemeClr val="tx1"/>
              </a:buClr>
              <a:buSzPct val="120000"/>
              <a:buFont typeface="Wingdings" pitchFamily="2" charset="2"/>
              <a:buChar char="ü"/>
              <a:defRPr/>
            </a:pPr>
            <a:r>
              <a:rPr lang="en-CA" sz="1200" dirty="0" smtClean="0"/>
              <a:t>Senior IT management responsible for IT strategic planning.</a:t>
            </a:r>
          </a:p>
          <a:p>
            <a:pPr marL="180975" indent="-180975" algn="l" eaLnBrk="0" hangingPunct="0">
              <a:spcBef>
                <a:spcPct val="20000"/>
              </a:spcBef>
              <a:buClr>
                <a:schemeClr val="tx1"/>
              </a:buClr>
              <a:buSzPct val="120000"/>
              <a:buFont typeface="Wingdings" pitchFamily="2" charset="2"/>
              <a:buChar char="ü"/>
              <a:defRPr/>
            </a:pPr>
            <a:r>
              <a:rPr lang="en-CA" sz="1200" dirty="0" smtClean="0"/>
              <a:t>Workforce computing management staff / support personnel whose current job will be impacted.</a:t>
            </a:r>
          </a:p>
          <a:p>
            <a:pPr marL="180975" indent="-180975" algn="l" eaLnBrk="0" hangingPunct="0">
              <a:spcBef>
                <a:spcPct val="20000"/>
              </a:spcBef>
              <a:buClr>
                <a:schemeClr val="tx1"/>
              </a:buClr>
              <a:buSzPct val="120000"/>
              <a:buFont typeface="Wingdings" pitchFamily="2" charset="2"/>
              <a:buChar char="ü"/>
              <a:defRPr/>
            </a:pPr>
            <a:r>
              <a:rPr lang="en-CA" sz="1200" dirty="0" smtClean="0"/>
              <a:t>Key stakeholders of current SaaS cloud initiatives.</a:t>
            </a:r>
          </a:p>
          <a:p>
            <a:pPr marL="180975" indent="-180975" algn="l" eaLnBrk="0" hangingPunct="0">
              <a:spcBef>
                <a:spcPct val="20000"/>
              </a:spcBef>
              <a:buClr>
                <a:schemeClr val="tx1"/>
              </a:buClr>
              <a:buSzPct val="120000"/>
              <a:buFont typeface="Wingdings" pitchFamily="2" charset="2"/>
              <a:buChar char="ü"/>
              <a:defRPr/>
            </a:pPr>
            <a:r>
              <a:rPr lang="en-CA" sz="1200" dirty="0" smtClean="0"/>
              <a:t>Other member of the executive team that want to implement personal </a:t>
            </a:r>
            <a:r>
              <a:rPr lang="en-CA" sz="1200" dirty="0"/>
              <a:t>c</a:t>
            </a:r>
            <a:r>
              <a:rPr lang="en-CA" sz="1200" dirty="0" smtClean="0"/>
              <a:t>loud as a key strategy for the organization.</a:t>
            </a:r>
          </a:p>
        </p:txBody>
      </p:sp>
      <p:sp>
        <p:nvSpPr>
          <p:cNvPr id="5" name="Text Placeholder 11"/>
          <p:cNvSpPr txBox="1">
            <a:spLocks/>
          </p:cNvSpPr>
          <p:nvPr>
            <p:custDataLst>
              <p:tags r:id="rId7"/>
            </p:custDataLst>
          </p:nvPr>
        </p:nvSpPr>
        <p:spPr>
          <a:xfrm>
            <a:off x="4860032" y="2793009"/>
            <a:ext cx="4032448" cy="2040147"/>
          </a:xfrm>
          <a:prstGeom prst="rect">
            <a:avLst/>
          </a:prstGeom>
        </p:spPr>
        <p:txBody>
          <a:bodyPr/>
          <a:lstStyle/>
          <a:p>
            <a:pPr marL="180975" lvl="0" indent="-180975" algn="l" eaLnBrk="0" hangingPunct="0">
              <a:spcBef>
                <a:spcPct val="20000"/>
              </a:spcBef>
              <a:buClr>
                <a:schemeClr val="tx1"/>
              </a:buClr>
              <a:buSzPct val="120000"/>
              <a:buFont typeface="Wingdings" pitchFamily="2" charset="2"/>
              <a:buChar char="ü"/>
              <a:defRPr/>
            </a:pPr>
            <a:r>
              <a:rPr lang="en-CA" sz="1200" dirty="0" smtClean="0">
                <a:latin typeface="+mn-lt"/>
              </a:rPr>
              <a:t>Evaluate your current state and understand drivers of personal </a:t>
            </a:r>
            <a:r>
              <a:rPr lang="en-CA" sz="1200" dirty="0">
                <a:latin typeface="+mn-lt"/>
              </a:rPr>
              <a:t>c</a:t>
            </a:r>
            <a:r>
              <a:rPr lang="en-CA" sz="1200" dirty="0" smtClean="0">
                <a:latin typeface="+mn-lt"/>
              </a:rPr>
              <a:t>loud computing. </a:t>
            </a:r>
          </a:p>
          <a:p>
            <a:pPr marL="180975" indent="-180975" algn="l" eaLnBrk="0" hangingPunct="0">
              <a:spcBef>
                <a:spcPct val="20000"/>
              </a:spcBef>
              <a:buClr>
                <a:schemeClr val="tx1"/>
              </a:buClr>
              <a:buSzPct val="120000"/>
              <a:buFont typeface="Wingdings" pitchFamily="2" charset="2"/>
              <a:buChar char="ü"/>
              <a:defRPr/>
            </a:pPr>
            <a:r>
              <a:rPr lang="en-CA" sz="1200" dirty="0" smtClean="0"/>
              <a:t>Outline drivers and agreed upon goals for enabling corporate personal </a:t>
            </a:r>
            <a:r>
              <a:rPr lang="en-CA" sz="1200" dirty="0"/>
              <a:t>c</a:t>
            </a:r>
            <a:r>
              <a:rPr lang="en-CA" sz="1200" dirty="0" smtClean="0"/>
              <a:t>louds.</a:t>
            </a:r>
            <a:endParaRPr lang="en-CA" sz="1200" dirty="0" smtClean="0">
              <a:latin typeface="+mn-lt"/>
            </a:endParaRPr>
          </a:p>
          <a:p>
            <a:pPr marL="180975" lvl="0" indent="-180975" algn="l" eaLnBrk="0" hangingPunct="0">
              <a:spcBef>
                <a:spcPct val="20000"/>
              </a:spcBef>
              <a:buClr>
                <a:schemeClr val="tx1"/>
              </a:buClr>
              <a:buSzPct val="120000"/>
              <a:buFont typeface="Wingdings" pitchFamily="2" charset="2"/>
              <a:buChar char="ü"/>
              <a:defRPr/>
            </a:pPr>
            <a:r>
              <a:rPr lang="en-CA" sz="1200" dirty="0" smtClean="0">
                <a:latin typeface="+mn-lt"/>
              </a:rPr>
              <a:t>Determine challenge mitigation tactics and create a roadmap specific to your organization for the  implementation of personal </a:t>
            </a:r>
            <a:r>
              <a:rPr lang="en-CA" sz="1200" dirty="0">
                <a:latin typeface="+mn-lt"/>
              </a:rPr>
              <a:t>c</a:t>
            </a:r>
            <a:r>
              <a:rPr lang="en-CA" sz="1200" dirty="0" smtClean="0">
                <a:latin typeface="+mn-lt"/>
              </a:rPr>
              <a:t>loud computing.</a:t>
            </a:r>
          </a:p>
          <a:p>
            <a:pPr marL="180975" lvl="0" indent="-180975" algn="l" eaLnBrk="0" hangingPunct="0">
              <a:spcBef>
                <a:spcPct val="20000"/>
              </a:spcBef>
              <a:buClr>
                <a:schemeClr val="tx1"/>
              </a:buClr>
              <a:buSzPct val="120000"/>
              <a:buFont typeface="Wingdings" pitchFamily="2" charset="2"/>
              <a:buChar char="ü"/>
              <a:defRPr/>
            </a:pPr>
            <a:r>
              <a:rPr lang="en-CA" sz="1200" dirty="0" smtClean="0">
                <a:latin typeface="+mn-lt"/>
              </a:rPr>
              <a:t>Develop a strategic document that outlines and communicates the plan to the business stakeholders.</a:t>
            </a:r>
          </a:p>
        </p:txBody>
      </p:sp>
      <p:sp>
        <p:nvSpPr>
          <p:cNvPr id="6" name="TextBox 5"/>
          <p:cNvSpPr txBox="1"/>
          <p:nvPr>
            <p:custDataLst>
              <p:tags r:id="rId8"/>
            </p:custDataLst>
          </p:nvPr>
        </p:nvSpPr>
        <p:spPr>
          <a:xfrm>
            <a:off x="249302" y="2468973"/>
            <a:ext cx="3134566" cy="307777"/>
          </a:xfrm>
          <a:prstGeom prst="rect">
            <a:avLst/>
          </a:prstGeom>
          <a:noFill/>
        </p:spPr>
        <p:txBody>
          <a:bodyPr wrap="square" rtlCol="0">
            <a:spAutoFit/>
          </a:bodyPr>
          <a:lstStyle/>
          <a:p>
            <a:pPr algn="l"/>
            <a:r>
              <a:rPr lang="en-CA" sz="1400" b="1" dirty="0" smtClean="0">
                <a:solidFill>
                  <a:srgbClr val="333333"/>
                </a:solidFill>
              </a:rPr>
              <a:t>This Research Is Designed for:</a:t>
            </a:r>
            <a:endParaRPr lang="en-CA" sz="1400" b="1" dirty="0">
              <a:solidFill>
                <a:srgbClr val="333333"/>
              </a:solidFill>
            </a:endParaRPr>
          </a:p>
        </p:txBody>
      </p:sp>
      <p:sp>
        <p:nvSpPr>
          <p:cNvPr id="7" name="TextBox 6"/>
          <p:cNvSpPr txBox="1"/>
          <p:nvPr>
            <p:custDataLst>
              <p:tags r:id="rId9"/>
            </p:custDataLst>
          </p:nvPr>
        </p:nvSpPr>
        <p:spPr>
          <a:xfrm>
            <a:off x="4860032" y="2468973"/>
            <a:ext cx="2808312" cy="307777"/>
          </a:xfrm>
          <a:prstGeom prst="rect">
            <a:avLst/>
          </a:prstGeom>
          <a:noFill/>
        </p:spPr>
        <p:txBody>
          <a:bodyPr wrap="square" rtlCol="0">
            <a:spAutoFit/>
          </a:bodyPr>
          <a:lstStyle/>
          <a:p>
            <a:pPr algn="l"/>
            <a:r>
              <a:rPr lang="en-CA" sz="1400" b="1" dirty="0" smtClean="0">
                <a:solidFill>
                  <a:srgbClr val="333333"/>
                </a:solidFill>
              </a:rPr>
              <a:t>This Project Will Help You:</a:t>
            </a:r>
            <a:endParaRPr lang="en-CA" sz="1400" b="1" dirty="0">
              <a:solidFill>
                <a:srgbClr val="333333"/>
              </a:solidFill>
            </a:endParaRPr>
          </a:p>
        </p:txBody>
      </p:sp>
      <p:cxnSp>
        <p:nvCxnSpPr>
          <p:cNvPr id="10" name="Straight Connector 9"/>
          <p:cNvCxnSpPr/>
          <p:nvPr>
            <p:custDataLst>
              <p:tags r:id="rId10"/>
            </p:custDataLst>
          </p:nvPr>
        </p:nvCxnSpPr>
        <p:spPr>
          <a:xfrm flipH="1">
            <a:off x="4462460" y="2384884"/>
            <a:ext cx="2" cy="2664296"/>
          </a:xfrm>
          <a:prstGeom prst="line">
            <a:avLst/>
          </a:prstGeom>
          <a:ln w="22225" cap="rnd">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9" name="TextBox 8"/>
          <p:cNvSpPr txBox="1"/>
          <p:nvPr>
            <p:custDataLst>
              <p:tags r:id="rId11"/>
            </p:custDataLst>
          </p:nvPr>
        </p:nvSpPr>
        <p:spPr>
          <a:xfrm>
            <a:off x="359532" y="5049180"/>
            <a:ext cx="8424936" cy="1323439"/>
          </a:xfrm>
          <a:prstGeom prst="rect">
            <a:avLst/>
          </a:prstGeom>
          <a:noFill/>
          <a:ln w="19050">
            <a:noFill/>
          </a:ln>
        </p:spPr>
        <p:txBody>
          <a:bodyPr wrap="square" rtlCol="0">
            <a:spAutoFit/>
          </a:bodyPr>
          <a:lstStyle/>
          <a:p>
            <a:pPr indent="180975">
              <a:buNone/>
            </a:pPr>
            <a:r>
              <a:rPr lang="en-CA" sz="1200" i="1" dirty="0" smtClean="0"/>
              <a:t> </a:t>
            </a:r>
            <a:endParaRPr lang="en-CA" sz="1200" i="1" dirty="0" smtClean="0">
              <a:latin typeface="+mj-lt"/>
            </a:endParaRPr>
          </a:p>
          <a:p>
            <a:pPr indent="180975"/>
            <a:r>
              <a:rPr lang="en-CA" sz="1400" i="1" dirty="0" smtClean="0">
                <a:latin typeface="+mj-lt"/>
              </a:rPr>
              <a:t>Companies should, 1) put together a personal </a:t>
            </a:r>
            <a:r>
              <a:rPr lang="en-CA" sz="1400" i="1" dirty="0">
                <a:latin typeface="+mj-lt"/>
              </a:rPr>
              <a:t>c</a:t>
            </a:r>
            <a:r>
              <a:rPr lang="en-CA" sz="1400" i="1" dirty="0" smtClean="0">
                <a:latin typeface="+mj-lt"/>
              </a:rPr>
              <a:t>loud policy, 2) put together a device policy in terms of what devices they can leverage, and 3) make sure the approaches are balanced between risk and reward. You can’t eliminate risk completely and, ultimately, people are going to start heading off in that direction whether you want them to or not.</a:t>
            </a:r>
            <a:endParaRPr lang="en-CA" sz="1200" dirty="0" smtClean="0">
              <a:latin typeface="+mj-lt"/>
            </a:endParaRPr>
          </a:p>
          <a:p>
            <a:pPr marL="0" indent="0" algn="r">
              <a:buNone/>
            </a:pPr>
            <a:r>
              <a:rPr lang="en-CA" sz="1200" dirty="0" smtClean="0"/>
              <a:t>- David Linthicum, CTO and Industry Expert</a:t>
            </a:r>
          </a:p>
        </p:txBody>
      </p:sp>
      <p:pic>
        <p:nvPicPr>
          <p:cNvPr id="11" name="Picture 10" descr="quote1.wmf"/>
          <p:cNvPicPr>
            <a:picLocks noChangeAspect="1"/>
          </p:cNvPicPr>
          <p:nvPr>
            <p:custDataLst>
              <p:tags r:id="rId12"/>
            </p:custDataLst>
          </p:nvPr>
        </p:nvPicPr>
        <p:blipFill>
          <a:blip r:embed="rId18" cstate="screen"/>
          <a:stretch>
            <a:fillRect/>
          </a:stretch>
        </p:blipFill>
        <p:spPr>
          <a:xfrm>
            <a:off x="431540" y="5265204"/>
            <a:ext cx="179050" cy="127893"/>
          </a:xfrm>
          <a:prstGeom prst="rect">
            <a:avLst/>
          </a:prstGeom>
        </p:spPr>
      </p:pic>
      <p:pic>
        <p:nvPicPr>
          <p:cNvPr id="12" name="Picture 11" descr="quote2.wmf"/>
          <p:cNvPicPr>
            <a:picLocks noChangeAspect="1"/>
          </p:cNvPicPr>
          <p:nvPr>
            <p:custDataLst>
              <p:tags r:id="rId13"/>
            </p:custDataLst>
          </p:nvPr>
        </p:nvPicPr>
        <p:blipFill>
          <a:blip r:embed="rId19" cstate="screen"/>
          <a:stretch>
            <a:fillRect/>
          </a:stretch>
        </p:blipFill>
        <p:spPr>
          <a:xfrm>
            <a:off x="6520517" y="5937813"/>
            <a:ext cx="179050" cy="127893"/>
          </a:xfrm>
          <a:prstGeom prst="rect">
            <a:avLst/>
          </a:prstGeom>
        </p:spPr>
      </p:pic>
      <p:pic>
        <p:nvPicPr>
          <p:cNvPr id="15" name="Picture 14" descr="sample_linkbar-itrgNEW.gif">
            <a:hlinkClick r:id="rId20"/>
          </p:cNvPr>
          <p:cNvPicPr>
            <a:picLocks noChangeAspect="1"/>
          </p:cNvPicPr>
          <p:nvPr/>
        </p:nvPicPr>
        <p:blipFill>
          <a:blip r:embed="rId21"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988840"/>
            <a:ext cx="8620124" cy="3420380"/>
          </a:xfrm>
        </p:spPr>
        <p:txBody>
          <a:bodyPr/>
          <a:lstStyle/>
          <a:p>
            <a:r>
              <a:rPr lang="en-CA" sz="1600" b="0" dirty="0" smtClean="0"/>
              <a:t>IT not having a role in managing workforce computing will result in...</a:t>
            </a:r>
            <a:br>
              <a:rPr lang="en-CA" sz="1600" b="0" dirty="0" smtClean="0"/>
            </a:br>
            <a:endParaRPr lang="en-CA" sz="1200" b="0" dirty="0" smtClean="0"/>
          </a:p>
          <a:p>
            <a:pPr marL="447675" indent="-285750">
              <a:spcBef>
                <a:spcPts val="288"/>
              </a:spcBef>
              <a:buBlip>
                <a:blip r:embed="rId3"/>
              </a:buBlip>
            </a:pPr>
            <a:r>
              <a:rPr lang="en-CA" sz="1200" b="0" dirty="0" smtClean="0"/>
              <a:t>Increased complexity of multiple devices and multiple credentials.</a:t>
            </a:r>
          </a:p>
          <a:p>
            <a:pPr marL="447675" indent="-285750">
              <a:spcBef>
                <a:spcPts val="288"/>
              </a:spcBef>
              <a:buBlip>
                <a:blip r:embed="rId3"/>
              </a:buBlip>
            </a:pPr>
            <a:r>
              <a:rPr lang="en-CA" sz="1200" b="0" dirty="0" smtClean="0"/>
              <a:t>Greater potential for security issues and data leakage due to the unmonitored use of consumer apps.</a:t>
            </a:r>
          </a:p>
          <a:p>
            <a:pPr marL="447675" indent="-285750">
              <a:spcBef>
                <a:spcPts val="288"/>
              </a:spcBef>
              <a:buBlip>
                <a:blip r:embed="rId3"/>
              </a:buBlip>
            </a:pPr>
            <a:r>
              <a:rPr lang="en-CA" sz="1200" b="0" dirty="0" smtClean="0"/>
              <a:t>Failing to meet the service needs of end users. </a:t>
            </a:r>
          </a:p>
          <a:p>
            <a:pPr marL="447675" indent="-285750">
              <a:spcBef>
                <a:spcPts val="288"/>
              </a:spcBef>
              <a:buBlip>
                <a:blip r:embed="rId3"/>
              </a:buBlip>
            </a:pPr>
            <a:r>
              <a:rPr lang="en-CA" sz="1200" b="0" dirty="0" smtClean="0"/>
              <a:t>Missed opportunities to lower costs and improve service to the business. </a:t>
            </a:r>
          </a:p>
          <a:p>
            <a:pPr marL="447675" indent="-285750">
              <a:spcBef>
                <a:spcPts val="288"/>
              </a:spcBef>
              <a:buBlip>
                <a:blip r:embed="rId3"/>
              </a:buBlip>
            </a:pPr>
            <a:r>
              <a:rPr lang="en-CA" sz="1200" b="0" dirty="0" smtClean="0"/>
              <a:t>The role of IT is threatened: IT lacks relevance and its mandate is questioned.</a:t>
            </a:r>
          </a:p>
          <a:p>
            <a:endParaRPr lang="en-CA" sz="1600" b="0" dirty="0" smtClean="0"/>
          </a:p>
          <a:p>
            <a:r>
              <a:rPr lang="en-CA" sz="1600" b="0" dirty="0" smtClean="0"/>
              <a:t>A corporate </a:t>
            </a:r>
            <a:r>
              <a:rPr lang="en-CA" sz="1600" b="0" dirty="0"/>
              <a:t>p</a:t>
            </a:r>
            <a:r>
              <a:rPr lang="en-CA" sz="1600" b="0" dirty="0" smtClean="0"/>
              <a:t>ersonal </a:t>
            </a:r>
            <a:r>
              <a:rPr lang="en-CA" sz="1600" b="0" dirty="0"/>
              <a:t>c</a:t>
            </a:r>
            <a:r>
              <a:rPr lang="en-CA" sz="1600" b="0" dirty="0" smtClean="0"/>
              <a:t>loud strategy will...</a:t>
            </a:r>
            <a:br>
              <a:rPr lang="en-CA" sz="1600" b="0" dirty="0" smtClean="0"/>
            </a:br>
            <a:endParaRPr lang="en-CA" sz="1200" b="0" dirty="0" smtClean="0"/>
          </a:p>
          <a:p>
            <a:pPr marL="447675" indent="-285750">
              <a:spcBef>
                <a:spcPts val="288"/>
              </a:spcBef>
              <a:buClr>
                <a:srgbClr val="00B050"/>
              </a:buClr>
              <a:buSzPct val="130000"/>
              <a:buFont typeface="Wingdings" pitchFamily="2" charset="2"/>
              <a:buChar char="ü"/>
            </a:pPr>
            <a:r>
              <a:rPr lang="en-CA" sz="1200" b="0" dirty="0" smtClean="0"/>
              <a:t>Enable greater choice. End users are able to select the applications that will best allow them to complete their jobs.</a:t>
            </a:r>
          </a:p>
          <a:p>
            <a:pPr marL="447675" indent="-285750">
              <a:spcBef>
                <a:spcPts val="288"/>
              </a:spcBef>
              <a:buClr>
                <a:srgbClr val="00B050"/>
              </a:buClr>
              <a:buSzPct val="130000"/>
              <a:buFont typeface="Wingdings" pitchFamily="2" charset="2"/>
              <a:buChar char="ü"/>
            </a:pPr>
            <a:r>
              <a:rPr lang="en-CA" sz="1200" b="0" dirty="0" smtClean="0"/>
              <a:t>Mitigate risks. Supplying users with a corporate app store will lessen the likelihood they will engage consume apps for corporate use. </a:t>
            </a:r>
          </a:p>
          <a:p>
            <a:pPr marL="447675" indent="-285750">
              <a:spcBef>
                <a:spcPts val="288"/>
              </a:spcBef>
              <a:buClr>
                <a:srgbClr val="00B050"/>
              </a:buClr>
              <a:buSzPct val="130000"/>
              <a:buFont typeface="Wingdings" pitchFamily="2" charset="2"/>
              <a:buChar char="ü"/>
            </a:pPr>
            <a:r>
              <a:rPr lang="en-CA" sz="1200" b="0" dirty="0" smtClean="0"/>
              <a:t>Improve service. End users have access to corporate resources anytime, anywhere, and are able to self-provision.</a:t>
            </a:r>
          </a:p>
          <a:p>
            <a:pPr marL="447675" indent="-285750">
              <a:spcBef>
                <a:spcPts val="288"/>
              </a:spcBef>
              <a:buClr>
                <a:srgbClr val="00B050"/>
              </a:buClr>
              <a:buSzPct val="130000"/>
              <a:buFont typeface="Wingdings" pitchFamily="2" charset="2"/>
              <a:buChar char="ü"/>
            </a:pPr>
            <a:r>
              <a:rPr lang="en-CA" sz="1200" b="0" dirty="0" smtClean="0"/>
              <a:t>Allow IT to maintain centralized control over application, data, and device management.</a:t>
            </a:r>
          </a:p>
        </p:txBody>
      </p:sp>
      <p:sp>
        <p:nvSpPr>
          <p:cNvPr id="3" name="Title 2"/>
          <p:cNvSpPr>
            <a:spLocks noGrp="1"/>
          </p:cNvSpPr>
          <p:nvPr>
            <p:ph type="title"/>
          </p:nvPr>
        </p:nvSpPr>
        <p:spPr/>
        <p:txBody>
          <a:bodyPr/>
          <a:lstStyle/>
          <a:p>
            <a:pPr lvl="0"/>
            <a:r>
              <a:rPr lang="en-US" dirty="0" smtClean="0"/>
              <a:t>Why do you need a strategy for corporate personal </a:t>
            </a:r>
            <a:r>
              <a:rPr lang="en-US" dirty="0"/>
              <a:t>c</a:t>
            </a:r>
            <a:r>
              <a:rPr lang="en-US" dirty="0" smtClean="0"/>
              <a:t>louds?</a:t>
            </a:r>
            <a:endParaRPr lang="en-US" dirty="0"/>
          </a:p>
        </p:txBody>
      </p:sp>
      <p:sp>
        <p:nvSpPr>
          <p:cNvPr id="4" name="Text Placeholder 10"/>
          <p:cNvSpPr>
            <a:spLocks noGrp="1"/>
          </p:cNvSpPr>
          <p:nvPr>
            <p:ph type="body" sz="quarter" idx="19"/>
          </p:nvPr>
        </p:nvSpPr>
        <p:spPr>
          <a:xfrm>
            <a:off x="261938" y="1223603"/>
            <a:ext cx="8882062" cy="657225"/>
          </a:xfrm>
        </p:spPr>
        <p:txBody>
          <a:bodyPr/>
          <a:lstStyle/>
          <a:p>
            <a:r>
              <a:rPr lang="en-US" dirty="0" smtClean="0"/>
              <a:t>Workforce computing is moving beyond singular (PCs) to mobile, virtual, and cloud. Get ahead of these trends or be left behind. Are you in or are you out? </a:t>
            </a:r>
            <a:endParaRPr lang="en-CA" dirty="0"/>
          </a:p>
        </p:txBody>
      </p:sp>
      <p:sp>
        <p:nvSpPr>
          <p:cNvPr id="5" name="Rectangle 4"/>
          <p:cNvSpPr/>
          <p:nvPr/>
        </p:nvSpPr>
        <p:spPr>
          <a:xfrm>
            <a:off x="257176" y="5554977"/>
            <a:ext cx="8620124" cy="646331"/>
          </a:xfrm>
          <a:prstGeom prst="rect">
            <a:avLst/>
          </a:prstGeom>
          <a:solidFill>
            <a:schemeClr val="accent2">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wrap="square">
            <a:spAutoFit/>
          </a:bodyPr>
          <a:lstStyle/>
          <a:p>
            <a:pPr algn="l" hangingPunct="0"/>
            <a:r>
              <a:rPr lang="en-US" sz="1200" dirty="0" smtClean="0"/>
              <a:t>This transition is not so much about hardware and software as it is about larger cultural and lifestyle changes that are taking place. The corporate computing environment needs to adjust to remain relevant given the rapidly evolving personal computing environment.</a:t>
            </a:r>
            <a:r>
              <a:rPr lang="en-US" sz="1100" dirty="0" smtClean="0"/>
              <a:t>  </a:t>
            </a:r>
          </a:p>
        </p:txBody>
      </p:sp>
      <p:pic>
        <p:nvPicPr>
          <p:cNvPr id="6" name="Picture 5"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280655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25780" cy="792088"/>
          </a:xfrm>
        </p:spPr>
        <p:txBody>
          <a:bodyPr/>
          <a:lstStyle/>
          <a:p>
            <a:r>
              <a:rPr lang="en-US" dirty="0" smtClean="0"/>
              <a:t>Workshop schedule &amp; key </a:t>
            </a:r>
            <a:r>
              <a:rPr lang="en-US" dirty="0"/>
              <a:t>o</a:t>
            </a:r>
            <a:r>
              <a:rPr lang="en-US" dirty="0" smtClean="0"/>
              <a:t>utputs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40019714"/>
              </p:ext>
            </p:extLst>
          </p:nvPr>
        </p:nvGraphicFramePr>
        <p:xfrm>
          <a:off x="251520" y="1337735"/>
          <a:ext cx="8625780" cy="4935581"/>
        </p:xfrm>
        <a:graphic>
          <a:graphicData uri="http://schemas.openxmlformats.org/drawingml/2006/table">
            <a:tbl>
              <a:tblPr bandRow="1">
                <a:tableStyleId>{5C22544A-7EE6-4342-B048-85BDC9FD1C3A}</a:tableStyleId>
              </a:tblPr>
              <a:tblGrid>
                <a:gridCol w="304050"/>
                <a:gridCol w="1664346"/>
                <a:gridCol w="1664346"/>
                <a:gridCol w="1664346"/>
                <a:gridCol w="1664346"/>
                <a:gridCol w="1664346"/>
              </a:tblGrid>
              <a:tr h="255302">
                <a:tc>
                  <a:txBody>
                    <a:bodyPr/>
                    <a:lstStyle/>
                    <a:p>
                      <a:pPr algn="ctr"/>
                      <a:endParaRPr lang="en-US" sz="1200" dirty="0">
                        <a:latin typeface="+mn-lt"/>
                      </a:endParaRPr>
                    </a:p>
                  </a:txBody>
                  <a:tcPr marL="45720" marR="4572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rgbClr val="333333"/>
                          </a:solidFill>
                          <a:latin typeface="+mn-lt"/>
                        </a:rPr>
                        <a:t>Day 1</a:t>
                      </a:r>
                    </a:p>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rgbClr val="333333"/>
                          </a:solidFill>
                          <a:latin typeface="+mn-lt"/>
                        </a:rPr>
                        <a:t>Set Goals</a:t>
                      </a:r>
                      <a:r>
                        <a:rPr lang="en-CA" sz="1200" b="1" baseline="0" dirty="0" smtClean="0">
                          <a:solidFill>
                            <a:srgbClr val="333333"/>
                          </a:solidFill>
                          <a:latin typeface="+mn-lt"/>
                        </a:rPr>
                        <a:t> and Requirements for Achieving the Ideal State</a:t>
                      </a:r>
                      <a:endParaRPr lang="en-US" sz="1200" b="1" dirty="0" smtClean="0">
                        <a:solidFill>
                          <a:srgbClr val="333333"/>
                        </a:solidFill>
                        <a:latin typeface="+mn-lt"/>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333333"/>
                        </a:solidFill>
                        <a:latin typeface="+mj-lt"/>
                      </a:endParaRPr>
                    </a:p>
                  </a:txBody>
                  <a:tcPr marL="45720" marR="45720">
                    <a:lnB w="28575" cap="flat" cmpd="sng" algn="ctr">
                      <a:solidFill>
                        <a:schemeClr val="bg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rgbClr val="333333"/>
                          </a:solidFill>
                          <a:latin typeface="+mn-lt"/>
                        </a:rPr>
                        <a:t>Day 2</a:t>
                      </a:r>
                    </a:p>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rgbClr val="333333"/>
                          </a:solidFill>
                          <a:latin typeface="+mn-lt"/>
                        </a:rPr>
                        <a:t>Evaluate Readiness and </a:t>
                      </a:r>
                    </a:p>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rgbClr val="333333"/>
                          </a:solidFill>
                          <a:latin typeface="+mn-lt"/>
                        </a:rPr>
                        <a:t>Build a Roadmap</a:t>
                      </a:r>
                      <a:endParaRPr lang="en-US" sz="1200" b="1" dirty="0" smtClean="0">
                        <a:solidFill>
                          <a:srgbClr val="333333"/>
                        </a:solidFill>
                        <a:latin typeface="+mn-lt"/>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rgbClr val="333333"/>
                        </a:solidFill>
                        <a:latin typeface="+mj-lt"/>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333333"/>
                          </a:solidFill>
                          <a:latin typeface="+mn-lt"/>
                        </a:rPr>
                        <a:t>Day 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333333"/>
                          </a:solidFill>
                          <a:latin typeface="+mn-lt"/>
                        </a:rPr>
                        <a:t>Execute and Communicate</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5106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333333"/>
                        </a:solidFill>
                        <a:latin typeface="+mn-lt"/>
                      </a:endParaRPr>
                    </a:p>
                  </a:txBody>
                  <a:tcPr marL="45720" marR="45720">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1000" b="1" dirty="0" smtClean="0">
                          <a:latin typeface="+mn-lt"/>
                        </a:rPr>
                        <a:t>Understand Drivers and Trends</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1000" b="1" dirty="0" smtClean="0">
                          <a:latin typeface="+mn-lt"/>
                        </a:rPr>
                        <a:t>Set Goals and Requirements</a:t>
                      </a:r>
                      <a:endParaRPr lang="en-US" sz="1000" b="1" dirty="0" smtClean="0">
                        <a:solidFill>
                          <a:schemeClr val="tx1"/>
                        </a:solidFill>
                        <a:latin typeface="+mn-lt"/>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latin typeface="+mn-lt"/>
                        </a:rPr>
                        <a:t>Evaluate Readiness</a:t>
                      </a:r>
                      <a:endParaRPr lang="en-CA" sz="1000" b="1" baseline="0" dirty="0" smtClean="0">
                        <a:solidFill>
                          <a:schemeClr val="tx1"/>
                        </a:solidFill>
                        <a:latin typeface="+mn-lt"/>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lumMod val="75000"/>
                            </a:schemeClr>
                          </a:solidFill>
                          <a:latin typeface="+mn-lt"/>
                        </a:rPr>
                        <a:t>Build a Roadmap</a:t>
                      </a: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 typeface="+mj-lt"/>
                        <a:buNone/>
                        <a:tabLst/>
                        <a:defRPr/>
                      </a:pPr>
                      <a:r>
                        <a:rPr lang="en-US" sz="1000" b="1" dirty="0" smtClean="0">
                          <a:solidFill>
                            <a:schemeClr val="tx1">
                              <a:lumMod val="75000"/>
                            </a:schemeClr>
                          </a:solidFill>
                          <a:latin typeface="+mn-lt"/>
                        </a:rPr>
                        <a:t>Execute</a:t>
                      </a:r>
                      <a:r>
                        <a:rPr lang="en-US" sz="1000" b="1" baseline="0" dirty="0" smtClean="0">
                          <a:solidFill>
                            <a:schemeClr val="tx1">
                              <a:lumMod val="75000"/>
                            </a:schemeClr>
                          </a:solidFill>
                          <a:latin typeface="+mn-lt"/>
                        </a:rPr>
                        <a:t> and Communicate</a:t>
                      </a:r>
                      <a:endParaRPr lang="en-US" sz="1000" b="1" dirty="0" smtClean="0">
                        <a:solidFill>
                          <a:schemeClr val="tx1">
                            <a:lumMod val="75000"/>
                          </a:schemeClr>
                        </a:solidFill>
                        <a:latin typeface="+mn-lt"/>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85000"/>
                      </a:schemeClr>
                    </a:solidFill>
                  </a:tcPr>
                </a:tc>
              </a:tr>
              <a:tr h="1873727">
                <a:tc>
                  <a:txBody>
                    <a:bodyPr/>
                    <a:lstStyle/>
                    <a:p>
                      <a:pPr algn="ctr"/>
                      <a:r>
                        <a:rPr lang="en-CA" sz="1200" b="1" dirty="0" smtClean="0">
                          <a:latin typeface="+mn-lt"/>
                        </a:rPr>
                        <a:t>Goals</a:t>
                      </a:r>
                      <a:endParaRPr lang="en-US" sz="1200" b="1" dirty="0">
                        <a:latin typeface="+mn-lt"/>
                      </a:endParaRPr>
                    </a:p>
                  </a:txBody>
                  <a:tcPr marL="45720" marR="45720" vert="vert270">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9388" marR="0" lvl="0" indent="-179388" algn="l" defTabSz="914400" rtl="0" eaLnBrk="1" fontAlgn="base" latinLnBrk="0" hangingPunct="0">
                        <a:lnSpc>
                          <a:spcPct val="115000"/>
                        </a:lnSpc>
                        <a:spcBef>
                          <a:spcPts val="0"/>
                        </a:spcBef>
                        <a:spcAft>
                          <a:spcPts val="0"/>
                        </a:spcAft>
                        <a:buClrTx/>
                        <a:buSzTx/>
                        <a:buFont typeface="Arial" pitchFamily="34" charset="0"/>
                        <a:buChar char="•"/>
                        <a:tabLst/>
                        <a:defRPr/>
                      </a:pPr>
                      <a:r>
                        <a:rPr lang="en-CA" sz="1000" baseline="0" dirty="0" smtClean="0">
                          <a:latin typeface="+mn-lt"/>
                        </a:rPr>
                        <a:t>Understand major trends impacting workforce computing.</a:t>
                      </a:r>
                    </a:p>
                    <a:p>
                      <a:pPr marL="179388" marR="0" lvl="0" indent="-179388" algn="l" defTabSz="914400" rtl="0" eaLnBrk="1" fontAlgn="base" latinLnBrk="0" hangingPunct="0">
                        <a:lnSpc>
                          <a:spcPct val="115000"/>
                        </a:lnSpc>
                        <a:spcBef>
                          <a:spcPts val="0"/>
                        </a:spcBef>
                        <a:spcAft>
                          <a:spcPts val="0"/>
                        </a:spcAft>
                        <a:buClrTx/>
                        <a:buSzTx/>
                        <a:buFont typeface="Arial" pitchFamily="34" charset="0"/>
                        <a:buChar char="•"/>
                        <a:tabLst/>
                        <a:defRPr/>
                      </a:pPr>
                      <a:r>
                        <a:rPr lang="en-CA" sz="1000" baseline="0" dirty="0" smtClean="0">
                          <a:latin typeface="+mn-lt"/>
                        </a:rPr>
                        <a:t>Identify your organization’s drivers for adopting a corporate personal cloud. </a:t>
                      </a:r>
                    </a:p>
                    <a:p>
                      <a:pPr marL="114300" marR="0" lvl="0" indent="-1143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dirty="0" smtClean="0">
                        <a:latin typeface="+mn-lt"/>
                      </a:endParaRP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177800" marR="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US" sz="1000" b="0" dirty="0" smtClean="0">
                          <a:solidFill>
                            <a:schemeClr val="tx1"/>
                          </a:solidFill>
                          <a:latin typeface="+mn-lt"/>
                        </a:rPr>
                        <a:t>Set your goals for a corporate</a:t>
                      </a:r>
                      <a:r>
                        <a:rPr lang="en-US" sz="1000" b="0" baseline="0" dirty="0" smtClean="0">
                          <a:solidFill>
                            <a:schemeClr val="tx1"/>
                          </a:solidFill>
                          <a:latin typeface="+mn-lt"/>
                        </a:rPr>
                        <a:t> personal cloud.</a:t>
                      </a:r>
                    </a:p>
                    <a:p>
                      <a:pPr marL="177800" marR="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US" sz="1000" b="0" baseline="0" dirty="0" smtClean="0">
                          <a:solidFill>
                            <a:schemeClr val="tx1"/>
                          </a:solidFill>
                          <a:latin typeface="+mn-lt"/>
                        </a:rPr>
                        <a:t>Outline specific functional requirements, opportunities, and challenges for your organization.</a:t>
                      </a:r>
                    </a:p>
                    <a:p>
                      <a:pPr marL="177800" marR="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US" sz="1000" b="0" baseline="0" dirty="0" smtClean="0">
                          <a:solidFill>
                            <a:schemeClr val="tx1"/>
                          </a:solidFill>
                          <a:latin typeface="+mn-lt"/>
                        </a:rPr>
                        <a:t>Establish mitigation tactics for concerns/issues. </a:t>
                      </a:r>
                      <a:endParaRPr lang="en-US" sz="1000" b="0" dirty="0" smtClean="0">
                        <a:solidFill>
                          <a:schemeClr val="tx1"/>
                        </a:solidFill>
                        <a:latin typeface="+mn-lt"/>
                      </a:endParaRPr>
                    </a:p>
                    <a:p>
                      <a:pPr marL="88900" indent="-88900">
                        <a:buFont typeface="Arial" pitchFamily="34" charset="0"/>
                        <a:buChar char="•"/>
                      </a:pPr>
                      <a:endParaRPr lang="en-US" sz="1000" dirty="0" smtClean="0">
                        <a:latin typeface="+mn-lt"/>
                      </a:endParaRP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88900" indent="-88900">
                        <a:buFont typeface="Arial" pitchFamily="34" charset="0"/>
                        <a:buChar char="•"/>
                      </a:pPr>
                      <a:r>
                        <a:rPr lang="en-US" sz="1000" dirty="0" smtClean="0">
                          <a:latin typeface="+mn-lt"/>
                        </a:rPr>
                        <a:t>Assess your organization’s current state and level of  readiness in terms</a:t>
                      </a:r>
                      <a:r>
                        <a:rPr lang="en-US" sz="1000" baseline="0" dirty="0" smtClean="0">
                          <a:latin typeface="+mn-lt"/>
                        </a:rPr>
                        <a:t> of current strategies/processes, technology enablers, cultural enablers, and barriers.</a:t>
                      </a:r>
                      <a:endParaRPr lang="en-US" sz="1000" dirty="0" smtClean="0">
                        <a:latin typeface="+mn-lt"/>
                      </a:endParaRP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177800" marR="0" lvl="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CA" sz="1000" baseline="0" dirty="0" smtClean="0">
                          <a:latin typeface="+mn-lt"/>
                        </a:rPr>
                        <a:t>Outline requirements and review vendor solutions.</a:t>
                      </a:r>
                    </a:p>
                    <a:p>
                      <a:pPr marL="177800" marR="0" lvl="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CA" sz="1000" baseline="0" dirty="0" smtClean="0">
                          <a:latin typeface="+mn-lt"/>
                        </a:rPr>
                        <a:t>Establish success indicators.</a:t>
                      </a:r>
                    </a:p>
                    <a:p>
                      <a:pPr marL="177800" marR="0" lvl="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CA" sz="1000" baseline="0" dirty="0" smtClean="0">
                          <a:latin typeface="+mn-lt"/>
                        </a:rPr>
                        <a:t>Create a full action item roadmap.</a:t>
                      </a:r>
                    </a:p>
                    <a:p>
                      <a:pPr marL="177800" marR="0" lvl="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CA" sz="1000" baseline="0" dirty="0" smtClean="0">
                          <a:latin typeface="+mn-lt"/>
                        </a:rPr>
                        <a:t>Identify and manage change.</a:t>
                      </a:r>
                    </a:p>
                    <a:p>
                      <a:pPr marL="114300" marR="0" indent="-11430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000" b="0" dirty="0" smtClean="0">
                        <a:solidFill>
                          <a:schemeClr val="tx1"/>
                        </a:solidFill>
                        <a:latin typeface="+mn-lt"/>
                      </a:endParaRP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180975" indent="-180975" algn="l" fontAlgn="base">
                        <a:spcBef>
                          <a:spcPct val="0"/>
                        </a:spcBef>
                        <a:spcAft>
                          <a:spcPct val="0"/>
                        </a:spcAft>
                        <a:buFont typeface="Arial" pitchFamily="34" charset="0"/>
                        <a:buChar char="•"/>
                      </a:pPr>
                      <a:r>
                        <a:rPr lang="en-US" sz="1000" b="0" dirty="0" smtClean="0">
                          <a:solidFill>
                            <a:schemeClr val="tx1"/>
                          </a:solidFill>
                          <a:latin typeface="+mn-lt"/>
                        </a:rPr>
                        <a:t>Review personal cloud strategy and roadmap.</a:t>
                      </a:r>
                    </a:p>
                    <a:p>
                      <a:pPr marL="180975" indent="-180975" algn="l" fontAlgn="base">
                        <a:spcBef>
                          <a:spcPts val="600"/>
                        </a:spcBef>
                        <a:spcAft>
                          <a:spcPct val="0"/>
                        </a:spcAft>
                        <a:buFont typeface="Arial" pitchFamily="34" charset="0"/>
                        <a:buChar char="•"/>
                      </a:pPr>
                      <a:r>
                        <a:rPr lang="en-US" sz="1000" b="0" dirty="0" smtClean="0">
                          <a:solidFill>
                            <a:schemeClr val="tx1"/>
                          </a:solidFill>
                          <a:latin typeface="+mn-lt"/>
                        </a:rPr>
                        <a:t>Develop an organization-wide communication plan.</a:t>
                      </a:r>
                    </a:p>
                    <a:p>
                      <a:pPr marL="180975" indent="-180975" algn="l" fontAlgn="base">
                        <a:spcBef>
                          <a:spcPct val="0"/>
                        </a:spcBef>
                        <a:spcAft>
                          <a:spcPct val="0"/>
                        </a:spcAft>
                        <a:buFont typeface="Arial" pitchFamily="34" charset="0"/>
                        <a:buChar char="•"/>
                      </a:pPr>
                      <a:endParaRPr lang="en-US" sz="1000" b="0" dirty="0">
                        <a:solidFill>
                          <a:schemeClr val="tx1"/>
                        </a:solidFill>
                        <a:latin typeface="+mn-lt"/>
                      </a:endParaRP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r>
              <a:tr h="1636057">
                <a:tc>
                  <a:txBody>
                    <a:bodyPr/>
                    <a:lstStyle/>
                    <a:p>
                      <a:pPr algn="ctr"/>
                      <a:r>
                        <a:rPr lang="en-CA" sz="1200" b="1" dirty="0" smtClean="0">
                          <a:latin typeface="+mn-lt"/>
                        </a:rPr>
                        <a:t>Key Outputs</a:t>
                      </a:r>
                      <a:endParaRPr lang="en-US" sz="1200" b="1" dirty="0">
                        <a:latin typeface="+mn-lt"/>
                      </a:endParaRPr>
                    </a:p>
                  </a:txBody>
                  <a:tcPr marL="45720" marR="45720" vert="vert270">
                    <a:lnL w="12700" cmpd="sng">
                      <a:noFill/>
                    </a:lnL>
                    <a:lnR w="28575"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177800" indent="-177800" fontAlgn="base" hangingPunct="0">
                        <a:lnSpc>
                          <a:spcPct val="100000"/>
                        </a:lnSpc>
                        <a:spcAft>
                          <a:spcPts val="0"/>
                        </a:spcAft>
                        <a:buFont typeface="Arial" pitchFamily="34" charset="0"/>
                        <a:buChar char="•"/>
                      </a:pPr>
                      <a:r>
                        <a:rPr lang="en-US" sz="1000" dirty="0" smtClean="0">
                          <a:latin typeface="+mn-lt"/>
                        </a:rPr>
                        <a:t>Future vision for your organization.</a:t>
                      </a:r>
                    </a:p>
                    <a:p>
                      <a:pPr marL="177800" indent="-177800" fontAlgn="base" hangingPunct="0">
                        <a:lnSpc>
                          <a:spcPct val="100000"/>
                        </a:lnSpc>
                        <a:spcAft>
                          <a:spcPts val="0"/>
                        </a:spcAft>
                        <a:buFont typeface="Arial" pitchFamily="34" charset="0"/>
                        <a:buChar char="•"/>
                      </a:pPr>
                      <a:r>
                        <a:rPr lang="en-US" sz="1000" dirty="0" smtClean="0">
                          <a:latin typeface="+mn-lt"/>
                        </a:rPr>
                        <a:t>Determine internal demand for disruptive technology.</a:t>
                      </a:r>
                    </a:p>
                    <a:p>
                      <a:pPr marL="177800" indent="-177800" fontAlgn="base" hangingPunct="0">
                        <a:lnSpc>
                          <a:spcPct val="100000"/>
                        </a:lnSpc>
                        <a:spcAft>
                          <a:spcPts val="0"/>
                        </a:spcAft>
                        <a:buFont typeface="Arial" pitchFamily="34" charset="0"/>
                        <a:buChar char="•"/>
                      </a:pPr>
                      <a:r>
                        <a:rPr lang="en-US" sz="1000" dirty="0" smtClean="0">
                          <a:latin typeface="+mn-lt"/>
                        </a:rPr>
                        <a:t>Prioritization</a:t>
                      </a:r>
                      <a:r>
                        <a:rPr lang="en-US" sz="1000" baseline="0" dirty="0" smtClean="0">
                          <a:latin typeface="+mn-lt"/>
                        </a:rPr>
                        <a:t> of efforts.</a:t>
                      </a:r>
                      <a:endParaRPr lang="en-US" sz="1000" dirty="0" smtClean="0">
                        <a:latin typeface="+mn-lt"/>
                      </a:endParaRPr>
                    </a:p>
                    <a:p>
                      <a:pPr marL="114300" marR="0" lvl="0" indent="-11430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000" kern="1200" dirty="0">
                        <a:solidFill>
                          <a:schemeClr val="dk1"/>
                        </a:solidFill>
                        <a:latin typeface="+mn-lt"/>
                        <a:ea typeface="+mn-ea"/>
                        <a:cs typeface="+mn-cs"/>
                      </a:endParaRP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aseline="0" dirty="0" smtClean="0">
                          <a:latin typeface="+mn-lt"/>
                        </a:rPr>
                        <a:t>Current state assessment.</a:t>
                      </a:r>
                      <a:endParaRPr lang="en-US" sz="1000" kern="1200" dirty="0" smtClean="0">
                        <a:latin typeface="+mn-lt"/>
                      </a:endParaRPr>
                    </a:p>
                    <a:p>
                      <a:pPr marL="177800" marR="0" indent="-177800" algn="l" defTabSz="914400" rtl="0" eaLnBrk="1" fontAlgn="base" latinLnBrk="0" hangingPunct="0">
                        <a:lnSpc>
                          <a:spcPct val="100000"/>
                        </a:lnSpc>
                        <a:spcBef>
                          <a:spcPts val="0"/>
                        </a:spcBef>
                        <a:spcAft>
                          <a:spcPts val="600"/>
                        </a:spcAft>
                        <a:buClrTx/>
                        <a:buSzTx/>
                        <a:buFont typeface="Arial" pitchFamily="34" charset="0"/>
                        <a:buChar char="•"/>
                        <a:tabLst/>
                        <a:defRPr/>
                      </a:pPr>
                      <a:r>
                        <a:rPr lang="en-US" sz="1000" dirty="0" smtClean="0">
                          <a:latin typeface="+mn-lt"/>
                        </a:rPr>
                        <a:t>Challenge/risk</a:t>
                      </a:r>
                      <a:r>
                        <a:rPr lang="en-US" sz="1000" baseline="0" dirty="0" smtClean="0">
                          <a:latin typeface="+mn-lt"/>
                        </a:rPr>
                        <a:t>  mitigation plan.</a:t>
                      </a:r>
                      <a:endParaRPr lang="en-US" sz="1000" dirty="0" smtClean="0">
                        <a:latin typeface="+mn-lt"/>
                      </a:endParaRPr>
                    </a:p>
                    <a:p>
                      <a:pPr marL="114300" indent="-114300" algn="l" defTabSz="914400" rtl="0" eaLnBrk="1" latinLnBrk="0" hangingPunct="1">
                        <a:buFont typeface="Arial" pitchFamily="34" charset="0"/>
                        <a:buChar char="•"/>
                      </a:pPr>
                      <a:endParaRPr lang="en-US" sz="1000" dirty="0" smtClean="0">
                        <a:latin typeface="+mn-lt"/>
                      </a:endParaRP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114300" indent="-114300" algn="l" defTabSz="914400" rtl="0" eaLnBrk="1" latinLnBrk="0" hangingPunct="1">
                        <a:buFont typeface="Arial" pitchFamily="34" charset="0"/>
                        <a:buChar char="•"/>
                      </a:pPr>
                      <a:r>
                        <a:rPr lang="en-US" sz="1000" baseline="0" dirty="0" smtClean="0">
                          <a:latin typeface="+mn-lt"/>
                        </a:rPr>
                        <a:t>Corporate Personal Cloud Readiness Assessment.</a:t>
                      </a:r>
                    </a:p>
                  </a:txBody>
                  <a:tcPr marL="45720" marR="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114300" marR="0" lvl="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000" baseline="0" dirty="0" smtClean="0">
                          <a:latin typeface="+mn-lt"/>
                        </a:rPr>
                        <a:t>Requirements document.</a:t>
                      </a:r>
                    </a:p>
                    <a:p>
                      <a:pPr marL="114300" marR="0" lvl="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000" baseline="0" dirty="0" smtClean="0">
                          <a:latin typeface="+mn-lt"/>
                        </a:rPr>
                        <a:t>Implementation timeline.</a:t>
                      </a:r>
                    </a:p>
                    <a:p>
                      <a:pPr marL="114300" marR="0" lvl="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000" baseline="0" dirty="0" smtClean="0">
                          <a:latin typeface="+mn-lt"/>
                        </a:rPr>
                        <a:t>Change management.</a:t>
                      </a: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c>
                  <a:txBody>
                    <a:bodyPr/>
                    <a:lstStyle/>
                    <a:p>
                      <a:pPr marL="114300" indent="-114300">
                        <a:buFont typeface="Arial" pitchFamily="34" charset="0"/>
                        <a:buChar char="•"/>
                      </a:pPr>
                      <a:r>
                        <a:rPr lang="en-CA" sz="1000" kern="1200" baseline="0" dirty="0" smtClean="0">
                          <a:solidFill>
                            <a:schemeClr val="dk1"/>
                          </a:solidFill>
                          <a:latin typeface="+mn-lt"/>
                          <a:ea typeface="+mn-ea"/>
                          <a:cs typeface="+mn-cs"/>
                        </a:rPr>
                        <a:t>Personal cloud strategy summary document.</a:t>
                      </a:r>
                    </a:p>
                    <a:p>
                      <a:pPr marL="114300" indent="-114300">
                        <a:buFont typeface="Arial" pitchFamily="34" charset="0"/>
                        <a:buChar char="•"/>
                      </a:pPr>
                      <a:r>
                        <a:rPr lang="en-CA" sz="1000" kern="1200" baseline="0" dirty="0" smtClean="0">
                          <a:solidFill>
                            <a:schemeClr val="dk1"/>
                          </a:solidFill>
                          <a:latin typeface="+mn-lt"/>
                          <a:ea typeface="+mn-ea"/>
                          <a:cs typeface="+mn-cs"/>
                        </a:rPr>
                        <a:t>Personal cloud communication plan.</a:t>
                      </a:r>
                    </a:p>
                  </a:txBody>
                  <a:tcPr marL="45720" marR="4572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2">
                        <a:lumMod val="95000"/>
                      </a:schemeClr>
                    </a:solidFill>
                  </a:tcPr>
                </a:tc>
              </a:tr>
            </a:tbl>
          </a:graphicData>
        </a:graphic>
      </p:graphicFrame>
      <p:pic>
        <p:nvPicPr>
          <p:cNvPr id="5" name="Picture 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Corporate personal </a:t>
            </a:r>
            <a:r>
              <a:rPr lang="en-CA" dirty="0"/>
              <a:t>c</a:t>
            </a:r>
            <a:r>
              <a:rPr lang="en-CA" dirty="0" smtClean="0"/>
              <a:t>loud </a:t>
            </a:r>
            <a:r>
              <a:rPr lang="en-CA" dirty="0"/>
              <a:t>w</a:t>
            </a:r>
            <a:r>
              <a:rPr lang="en-CA" dirty="0" smtClean="0"/>
              <a:t>orkshop </a:t>
            </a:r>
            <a:r>
              <a:rPr lang="en-CA" dirty="0"/>
              <a:t>c</a:t>
            </a:r>
            <a:r>
              <a:rPr lang="en-CA" dirty="0" smtClean="0"/>
              <a:t>ore </a:t>
            </a:r>
            <a:r>
              <a:rPr lang="en-CA" dirty="0"/>
              <a:t>d</a:t>
            </a:r>
            <a:r>
              <a:rPr lang="en-CA" dirty="0" smtClean="0"/>
              <a:t>eliverables</a:t>
            </a:r>
            <a:endParaRPr lang="en-US" dirty="0"/>
          </a:p>
        </p:txBody>
      </p:sp>
      <p:sp>
        <p:nvSpPr>
          <p:cNvPr id="3" name="Text Placeholder 10"/>
          <p:cNvSpPr txBox="1">
            <a:spLocks/>
          </p:cNvSpPr>
          <p:nvPr/>
        </p:nvSpPr>
        <p:spPr>
          <a:xfrm>
            <a:off x="261938" y="1160748"/>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b="1" dirty="0" smtClean="0">
                <a:latin typeface="+mn-lt"/>
              </a:rPr>
              <a:t>Five</a:t>
            </a:r>
            <a:r>
              <a:rPr kumimoji="0" lang="en-CA" b="1" i="0" u="none" strike="noStrike" kern="1200" cap="none" spc="0" normalizeH="0" baseline="0" noProof="0" dirty="0" smtClean="0">
                <a:ln>
                  <a:noFill/>
                </a:ln>
                <a:solidFill>
                  <a:schemeClr val="tx1"/>
                </a:solidFill>
                <a:effectLst/>
                <a:uLnTx/>
                <a:uFillTx/>
                <a:latin typeface="+mn-lt"/>
                <a:ea typeface="+mn-ea"/>
                <a:cs typeface="+mn-cs"/>
              </a:rPr>
              <a:t> key </a:t>
            </a:r>
            <a:r>
              <a:rPr lang="en-CA" b="1" dirty="0" smtClean="0">
                <a:latin typeface="+mn-lt"/>
              </a:rPr>
              <a:t>deliverable</a:t>
            </a:r>
            <a:r>
              <a:rPr kumimoji="0" lang="en-CA" b="1" i="0" u="none" strike="noStrike" kern="1200" cap="none" spc="0" normalizeH="0" baseline="0" noProof="0" dirty="0" smtClean="0">
                <a:ln>
                  <a:noFill/>
                </a:ln>
                <a:solidFill>
                  <a:schemeClr val="tx1"/>
                </a:solidFill>
                <a:effectLst/>
                <a:uLnTx/>
                <a:uFillTx/>
                <a:latin typeface="+mn-lt"/>
                <a:ea typeface="+mn-ea"/>
                <a:cs typeface="+mn-cs"/>
              </a:rPr>
              <a:t> will be completed during the corporate</a:t>
            </a:r>
            <a:r>
              <a:rPr kumimoji="0" lang="en-CA" b="1" i="0" u="none" strike="noStrike" kern="1200" cap="none" spc="0" normalizeH="0" noProof="0" dirty="0" smtClean="0">
                <a:ln>
                  <a:noFill/>
                </a:ln>
                <a:solidFill>
                  <a:schemeClr val="tx1"/>
                </a:solidFill>
                <a:effectLst/>
                <a:uLnTx/>
                <a:uFillTx/>
                <a:latin typeface="+mn-lt"/>
                <a:ea typeface="+mn-ea"/>
                <a:cs typeface="+mn-cs"/>
              </a:rPr>
              <a:t> </a:t>
            </a:r>
            <a:r>
              <a:rPr lang="en-CA" b="1" dirty="0" smtClean="0">
                <a:latin typeface="+mn-lt"/>
              </a:rPr>
              <a:t>personal</a:t>
            </a:r>
            <a:r>
              <a:rPr kumimoji="0" lang="en-CA" b="1" i="0" u="none" strike="noStrike" kern="1200" cap="none" spc="0" normalizeH="0" baseline="0" noProof="0" dirty="0" smtClean="0">
                <a:ln>
                  <a:noFill/>
                </a:ln>
                <a:solidFill>
                  <a:schemeClr val="tx1"/>
                </a:solidFill>
                <a:effectLst/>
                <a:uLnTx/>
                <a:uFillTx/>
                <a:latin typeface="+mn-lt"/>
                <a:ea typeface="+mn-ea"/>
                <a:cs typeface="+mn-cs"/>
              </a:rPr>
              <a:t> </a:t>
            </a:r>
            <a:r>
              <a:rPr lang="en-CA" b="1" dirty="0">
                <a:latin typeface="+mn-lt"/>
              </a:rPr>
              <a:t>c</a:t>
            </a:r>
            <a:r>
              <a:rPr kumimoji="0" lang="en-CA" b="1" i="0" u="none" strike="noStrike" kern="1200" cap="none" spc="0" normalizeH="0" baseline="0" noProof="0" dirty="0" smtClean="0">
                <a:ln>
                  <a:noFill/>
                </a:ln>
                <a:solidFill>
                  <a:schemeClr val="tx1"/>
                </a:solidFill>
                <a:effectLst/>
                <a:uLnTx/>
                <a:uFillTx/>
                <a:latin typeface="+mn-lt"/>
                <a:ea typeface="+mn-ea"/>
                <a:cs typeface="+mn-cs"/>
              </a:rPr>
              <a:t>loud </a:t>
            </a:r>
            <a:r>
              <a:rPr lang="en-CA" b="1" dirty="0" smtClean="0">
                <a:latin typeface="+mn-lt"/>
              </a:rPr>
              <a:t>workshop</a:t>
            </a:r>
            <a:r>
              <a:rPr kumimoji="0" lang="en-CA" b="1" i="0" u="none" strike="noStrike" kern="1200" cap="none" spc="0" normalizeH="0" baseline="0" noProof="0" dirty="0" smtClean="0">
                <a:ln>
                  <a:noFill/>
                </a:ln>
                <a:solidFill>
                  <a:schemeClr val="tx1"/>
                </a:solidFill>
                <a:effectLst/>
                <a:uLnTx/>
                <a:uFillTx/>
                <a:latin typeface="+mn-lt"/>
                <a:ea typeface="+mn-ea"/>
                <a:cs typeface="+mn-cs"/>
              </a:rPr>
              <a:t>:</a:t>
            </a:r>
            <a:endParaRPr kumimoji="0" lang="en-CA" b="1"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9"/>
          <p:cNvSpPr txBox="1">
            <a:spLocks/>
          </p:cNvSpPr>
          <p:nvPr/>
        </p:nvSpPr>
        <p:spPr>
          <a:xfrm>
            <a:off x="287343" y="1916832"/>
            <a:ext cx="4320661" cy="3564396"/>
          </a:xfrm>
          <a:prstGeom prst="rect">
            <a:avLst/>
          </a:prstGeom>
        </p:spPr>
        <p:txBody>
          <a:bodyPr/>
          <a:lstStyle/>
          <a:p>
            <a:pPr marL="180975" marR="0" lvl="0" indent="0" algn="l" defTabSz="914400" rtl="0" eaLnBrk="0" fontAlgn="base" latinLnBrk="0" hangingPunct="0">
              <a:lnSpc>
                <a:spcPts val="1350"/>
              </a:lnSpc>
              <a:spcBef>
                <a:spcPct val="20000"/>
              </a:spcBef>
              <a:spcAft>
                <a:spcPct val="0"/>
              </a:spcAft>
              <a:buClr>
                <a:srgbClr val="333333"/>
              </a:buClr>
              <a:buSzPct val="120000"/>
              <a:buFont typeface="Arial" pitchFamily="34" charset="0"/>
              <a:buNone/>
              <a:tabLst/>
              <a:defRPr/>
            </a:pPr>
            <a:r>
              <a:rPr kumimoji="0" lang="en-CA" sz="1200" b="1" i="0" u="none" strike="noStrike" kern="1200" cap="none" spc="0" normalizeH="0" baseline="0" noProof="0" dirty="0" smtClean="0">
                <a:ln>
                  <a:noFill/>
                </a:ln>
                <a:solidFill>
                  <a:schemeClr val="tx1"/>
                </a:solidFill>
                <a:effectLst/>
                <a:uLnTx/>
                <a:uFillTx/>
                <a:latin typeface="+mn-lt"/>
                <a:ea typeface="+mn-ea"/>
                <a:cs typeface="+mn-cs"/>
              </a:rPr>
              <a:t>Prioritization of</a:t>
            </a:r>
            <a:r>
              <a:rPr kumimoji="0" lang="en-CA" sz="1200" b="1" i="0" u="none" strike="noStrike" kern="1200" cap="none" spc="0" normalizeH="0" noProof="0" dirty="0" smtClean="0">
                <a:ln>
                  <a:noFill/>
                </a:ln>
                <a:solidFill>
                  <a:schemeClr val="tx1"/>
                </a:solidFill>
                <a:effectLst/>
                <a:uLnTx/>
                <a:uFillTx/>
                <a:latin typeface="+mn-lt"/>
                <a:ea typeface="+mn-ea"/>
                <a:cs typeface="+mn-cs"/>
              </a:rPr>
              <a:t> Efforts</a:t>
            </a:r>
            <a:endParaRPr kumimoji="0" lang="en-CA" sz="1200" b="1" i="0" u="none" strike="noStrike" kern="1200" cap="none" spc="0" normalizeH="0" baseline="0" noProof="0" dirty="0" smtClean="0">
              <a:ln>
                <a:noFill/>
              </a:ln>
              <a:solidFill>
                <a:schemeClr val="tx1"/>
              </a:solidFill>
              <a:effectLst/>
              <a:uLnTx/>
              <a:uFillTx/>
              <a:latin typeface="+mn-lt"/>
              <a:ea typeface="+mn-ea"/>
              <a:cs typeface="+mn-cs"/>
            </a:endParaRPr>
          </a:p>
          <a:p>
            <a:pPr marL="361950" marR="0" lvl="0" indent="-180975" algn="l" defTabSz="914400" rtl="0" eaLnBrk="0" fontAlgn="base" latinLnBrk="0" hangingPunct="0">
              <a:lnSpc>
                <a:spcPts val="1350"/>
              </a:lnSpc>
              <a:spcBef>
                <a:spcPct val="20000"/>
              </a:spcBef>
              <a:spcAft>
                <a:spcPct val="0"/>
              </a:spcAft>
              <a:buClr>
                <a:srgbClr val="333333"/>
              </a:buClr>
              <a:buSzPct val="120000"/>
              <a:buFont typeface="Arial" pitchFamily="34" charset="0"/>
              <a:buChar char="•"/>
              <a:tabLst/>
              <a:defRPr/>
            </a:pPr>
            <a:r>
              <a:rPr lang="en-CA" sz="1200" dirty="0" smtClean="0">
                <a:solidFill>
                  <a:srgbClr val="333333"/>
                </a:solidFill>
                <a:latin typeface="Arial"/>
              </a:rPr>
              <a:t>Assess disruptive technology trends that are impacting your organization; identify who in the organization is asking for disruptive technology and the level of demand.</a:t>
            </a:r>
          </a:p>
          <a:p>
            <a:pPr marL="341313" marR="0" lvl="1" indent="-166688" algn="l" defTabSz="914400" eaLnBrk="0" latinLnBrk="0" hangingPunct="0">
              <a:lnSpc>
                <a:spcPts val="1350"/>
              </a:lnSpc>
              <a:spcBef>
                <a:spcPts val="500"/>
              </a:spcBef>
              <a:buClr>
                <a:srgbClr val="333333"/>
              </a:buClr>
              <a:buSzPct val="120000"/>
              <a:buFont typeface="Arial" pitchFamily="34" charset="0"/>
              <a:buChar char="•"/>
              <a:tabLst/>
              <a:defRPr/>
            </a:pPr>
            <a:r>
              <a:rPr lang="en-CA" sz="1200" dirty="0" smtClean="0">
                <a:solidFill>
                  <a:srgbClr val="333333"/>
                </a:solidFill>
                <a:latin typeface="Arial"/>
              </a:rPr>
              <a:t>Prepare an analysis of existing gaps between your current technology and practices and your personal cloud goals.</a:t>
            </a:r>
          </a:p>
          <a:p>
            <a:pPr marL="180975" marR="0" lvl="0" indent="0" algn="l" defTabSz="914400" rtl="0" eaLnBrk="0" fontAlgn="base" latinLnBrk="0" hangingPunct="0">
              <a:lnSpc>
                <a:spcPts val="1350"/>
              </a:lnSpc>
              <a:spcBef>
                <a:spcPct val="20000"/>
              </a:spcBef>
              <a:spcAft>
                <a:spcPct val="0"/>
              </a:spcAft>
              <a:buClr>
                <a:srgbClr val="333333"/>
              </a:buClr>
              <a:buSzPct val="120000"/>
              <a:buFont typeface="Arial" pitchFamily="34" charset="0"/>
              <a:buNone/>
              <a:tabLst/>
              <a:defRPr/>
            </a:pPr>
            <a:endParaRPr lang="en-CA" sz="1200" b="1" dirty="0" smtClean="0">
              <a:latin typeface="+mn-lt"/>
            </a:endParaRPr>
          </a:p>
          <a:p>
            <a:pPr marL="180975" marR="0" lvl="0" indent="0" algn="l" defTabSz="914400" rtl="0" eaLnBrk="0" fontAlgn="base" latinLnBrk="0" hangingPunct="0">
              <a:lnSpc>
                <a:spcPts val="1350"/>
              </a:lnSpc>
              <a:spcBef>
                <a:spcPct val="20000"/>
              </a:spcBef>
              <a:spcAft>
                <a:spcPct val="0"/>
              </a:spcAft>
              <a:buClr>
                <a:srgbClr val="333333"/>
              </a:buClr>
              <a:buSzPct val="120000"/>
              <a:buFont typeface="Arial" pitchFamily="34" charset="0"/>
              <a:buNone/>
              <a:tabLst/>
              <a:defRPr/>
            </a:pPr>
            <a:r>
              <a:rPr lang="en-CA" sz="1200" b="1" dirty="0" smtClean="0">
                <a:latin typeface="+mn-lt"/>
              </a:rPr>
              <a:t>Risk/Challenge Mitigation Plan</a:t>
            </a:r>
            <a:endParaRPr kumimoji="0" lang="en-CA" sz="1200" b="1" i="0" u="none" strike="noStrike" kern="1200" cap="none" spc="0" normalizeH="0" baseline="0" noProof="0" dirty="0" smtClean="0">
              <a:ln>
                <a:noFill/>
              </a:ln>
              <a:solidFill>
                <a:schemeClr val="tx1"/>
              </a:solidFill>
              <a:effectLst/>
              <a:uLnTx/>
              <a:uFillTx/>
              <a:latin typeface="+mn-lt"/>
              <a:ea typeface="+mn-ea"/>
              <a:cs typeface="+mn-cs"/>
            </a:endParaRPr>
          </a:p>
          <a:p>
            <a:pPr marL="341313" lvl="1" indent="-166688" algn="l" eaLnBrk="0" hangingPunct="0">
              <a:lnSpc>
                <a:spcPts val="1350"/>
              </a:lnSpc>
              <a:spcBef>
                <a:spcPts val="500"/>
              </a:spcBef>
              <a:buClr>
                <a:srgbClr val="333333"/>
              </a:buClr>
              <a:buSzPct val="120000"/>
              <a:buFont typeface="Arial" pitchFamily="34" charset="0"/>
              <a:buChar char="•"/>
            </a:pPr>
            <a:r>
              <a:rPr lang="en-CA" sz="1200" dirty="0" smtClean="0">
                <a:solidFill>
                  <a:srgbClr val="333333"/>
                </a:solidFill>
                <a:latin typeface="Arial"/>
              </a:rPr>
              <a:t>Facilitate a discussion addressing concerns and issues that arise when enabling personal </a:t>
            </a:r>
            <a:r>
              <a:rPr lang="en-CA" sz="1200" dirty="0">
                <a:solidFill>
                  <a:srgbClr val="333333"/>
                </a:solidFill>
                <a:latin typeface="Arial"/>
              </a:rPr>
              <a:t>c</a:t>
            </a:r>
            <a:r>
              <a:rPr lang="en-CA" sz="1200" dirty="0" smtClean="0">
                <a:solidFill>
                  <a:srgbClr val="333333"/>
                </a:solidFill>
                <a:latin typeface="Arial"/>
              </a:rPr>
              <a:t>louds in each challenge area.  </a:t>
            </a:r>
          </a:p>
          <a:p>
            <a:pPr marL="341313" lvl="1" indent="-166688" algn="l" eaLnBrk="0" hangingPunct="0">
              <a:lnSpc>
                <a:spcPts val="1350"/>
              </a:lnSpc>
              <a:spcBef>
                <a:spcPts val="500"/>
              </a:spcBef>
              <a:buClr>
                <a:srgbClr val="333333"/>
              </a:buClr>
              <a:buSzPct val="120000"/>
              <a:buFont typeface="Arial" pitchFamily="34" charset="0"/>
              <a:buChar char="•"/>
            </a:pPr>
            <a:r>
              <a:rPr kumimoji="0" lang="en-CA" sz="1200" b="0" i="0" u="none" strike="noStrike" kern="1200" cap="none" spc="0" normalizeH="0" baseline="0" noProof="0" dirty="0" smtClean="0">
                <a:ln>
                  <a:noFill/>
                </a:ln>
                <a:solidFill>
                  <a:schemeClr val="tx1"/>
                </a:solidFill>
                <a:effectLst/>
                <a:uLnTx/>
                <a:uFillTx/>
                <a:latin typeface="+mn-lt"/>
                <a:ea typeface="+mn-ea"/>
                <a:cs typeface="+mn-cs"/>
              </a:rPr>
              <a:t>Identify mitigation tactics to overcome</a:t>
            </a:r>
            <a:r>
              <a:rPr kumimoji="0" lang="en-CA" sz="1200" b="0" i="0" u="none" strike="noStrike" kern="1200" cap="none" spc="0" normalizeH="0" noProof="0" dirty="0" smtClean="0">
                <a:ln>
                  <a:noFill/>
                </a:ln>
                <a:solidFill>
                  <a:schemeClr val="tx1"/>
                </a:solidFill>
                <a:effectLst/>
                <a:uLnTx/>
                <a:uFillTx/>
                <a:latin typeface="+mn-lt"/>
                <a:ea typeface="+mn-ea"/>
                <a:cs typeface="+mn-cs"/>
              </a:rPr>
              <a:t> concerns and issues.</a:t>
            </a:r>
          </a:p>
          <a:p>
            <a:pPr marL="361950" marR="0" lvl="1" indent="-180975" algn="l" defTabSz="914400" rtl="0" eaLnBrk="0" fontAlgn="base" latinLnBrk="0" hangingPunct="0">
              <a:lnSpc>
                <a:spcPts val="1350"/>
              </a:lnSpc>
              <a:spcBef>
                <a:spcPct val="20000"/>
              </a:spcBef>
              <a:spcAft>
                <a:spcPct val="0"/>
              </a:spcAft>
              <a:buClr>
                <a:srgbClr val="333333"/>
              </a:buClr>
              <a:buSzPct val="150000"/>
              <a:buFont typeface="Arial" pitchFamily="34" charset="0"/>
              <a:buChar char="•"/>
              <a:tabLst/>
              <a:defRPr/>
            </a:pPr>
            <a:endParaRPr lang="en-CA" sz="1200" baseline="0" dirty="0" smtClean="0">
              <a:latin typeface="+mn-lt"/>
            </a:endParaRPr>
          </a:p>
          <a:p>
            <a:pPr marL="180975" algn="l" eaLnBrk="0" hangingPunct="0">
              <a:lnSpc>
                <a:spcPts val="1350"/>
              </a:lnSpc>
              <a:spcBef>
                <a:spcPts val="500"/>
              </a:spcBef>
              <a:buClr>
                <a:srgbClr val="333333"/>
              </a:buClr>
              <a:buSzPct val="120000"/>
            </a:pPr>
            <a:r>
              <a:rPr lang="en-CA" sz="1200" b="1" dirty="0" smtClean="0">
                <a:solidFill>
                  <a:srgbClr val="333333"/>
                </a:solidFill>
                <a:latin typeface="Arial"/>
              </a:rPr>
              <a:t>Readiness Assessment and Requirements Document</a:t>
            </a:r>
          </a:p>
          <a:p>
            <a:pPr marL="361950" indent="-180975" algn="l" eaLnBrk="0" hangingPunct="0">
              <a:lnSpc>
                <a:spcPts val="1350"/>
              </a:lnSpc>
              <a:spcBef>
                <a:spcPts val="500"/>
              </a:spcBef>
              <a:buClr>
                <a:srgbClr val="333333"/>
              </a:buClr>
              <a:buSzPct val="120000"/>
              <a:buFont typeface="Arial" pitchFamily="34" charset="0"/>
              <a:buChar char="•"/>
            </a:pPr>
            <a:r>
              <a:rPr lang="en-CA" sz="1200" dirty="0" smtClean="0">
                <a:solidFill>
                  <a:srgbClr val="333333"/>
                </a:solidFill>
                <a:latin typeface="Arial"/>
              </a:rPr>
              <a:t>Assess your current level of readiness and existing progress toward implementing corporate personal </a:t>
            </a:r>
            <a:r>
              <a:rPr lang="en-CA" sz="1200" dirty="0">
                <a:solidFill>
                  <a:srgbClr val="333333"/>
                </a:solidFill>
                <a:latin typeface="Arial"/>
              </a:rPr>
              <a:t>c</a:t>
            </a:r>
            <a:r>
              <a:rPr lang="en-CA" sz="1200" dirty="0" smtClean="0">
                <a:solidFill>
                  <a:srgbClr val="333333"/>
                </a:solidFill>
                <a:latin typeface="Arial"/>
              </a:rPr>
              <a:t>loud technologies. </a:t>
            </a:r>
          </a:p>
          <a:p>
            <a:pPr marL="361950" indent="-180975" algn="l" eaLnBrk="0" hangingPunct="0">
              <a:lnSpc>
                <a:spcPts val="1350"/>
              </a:lnSpc>
              <a:spcBef>
                <a:spcPts val="500"/>
              </a:spcBef>
              <a:buClr>
                <a:srgbClr val="333333"/>
              </a:buClr>
              <a:buSzPct val="120000"/>
              <a:buFont typeface="Arial" pitchFamily="34" charset="0"/>
              <a:buChar char="•"/>
            </a:pPr>
            <a:r>
              <a:rPr lang="en-CA" sz="1200" dirty="0" smtClean="0">
                <a:solidFill>
                  <a:srgbClr val="333333"/>
                </a:solidFill>
                <a:latin typeface="Arial"/>
              </a:rPr>
              <a:t>Document the requirements necessary for successfully enabling your corporate personal </a:t>
            </a:r>
            <a:r>
              <a:rPr lang="en-CA" sz="1200" dirty="0">
                <a:solidFill>
                  <a:srgbClr val="333333"/>
                </a:solidFill>
                <a:latin typeface="Arial"/>
              </a:rPr>
              <a:t>c</a:t>
            </a:r>
            <a:r>
              <a:rPr lang="en-CA" sz="1200" dirty="0" smtClean="0">
                <a:solidFill>
                  <a:srgbClr val="333333"/>
                </a:solidFill>
                <a:latin typeface="Arial"/>
              </a:rPr>
              <a:t>loud goals.</a:t>
            </a:r>
          </a:p>
          <a:p>
            <a:pPr marL="361950" marR="0" lvl="1" indent="-180975" algn="l" defTabSz="914400" rtl="0" eaLnBrk="0" fontAlgn="base" latinLnBrk="0" hangingPunct="0">
              <a:lnSpc>
                <a:spcPts val="1350"/>
              </a:lnSpc>
              <a:spcBef>
                <a:spcPct val="20000"/>
              </a:spcBef>
              <a:spcAft>
                <a:spcPct val="0"/>
              </a:spcAft>
              <a:buClr>
                <a:srgbClr val="333333"/>
              </a:buClr>
              <a:buSzPct val="150000"/>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ts val="1350"/>
              </a:lnSpc>
              <a:spcBef>
                <a:spcPct val="20000"/>
              </a:spcBef>
              <a:spcAft>
                <a:spcPct val="0"/>
              </a:spcAft>
              <a:buClr>
                <a:srgbClr val="333333"/>
              </a:buClr>
              <a:buSzPct val="120000"/>
              <a:buFont typeface="Arial" pitchFamily="34" charset="0"/>
              <a:buChar char="•"/>
              <a:tabLst/>
              <a:defRPr/>
            </a:pPr>
            <a:endParaRPr kumimoji="0" lang="en-CA" sz="1200" b="0"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ts val="1350"/>
              </a:lnSpc>
              <a:spcBef>
                <a:spcPct val="20000"/>
              </a:spcBef>
              <a:spcAft>
                <a:spcPct val="0"/>
              </a:spcAft>
              <a:buClr>
                <a:srgbClr val="333333"/>
              </a:buClr>
              <a:buSzPct val="120000"/>
              <a:buFont typeface="Arial" pitchFamily="34" charset="0"/>
              <a:buChar char="•"/>
              <a:tabLst/>
              <a:defRPr/>
            </a:pPr>
            <a:endParaRPr lang="en-CA" sz="1200" dirty="0" smtClean="0">
              <a:solidFill>
                <a:srgbClr val="333333"/>
              </a:solidFill>
              <a:latin typeface="Arial"/>
            </a:endParaRPr>
          </a:p>
        </p:txBody>
      </p:sp>
      <p:sp>
        <p:nvSpPr>
          <p:cNvPr id="5" name="Rectangle 4"/>
          <p:cNvSpPr/>
          <p:nvPr/>
        </p:nvSpPr>
        <p:spPr>
          <a:xfrm>
            <a:off x="5112060" y="2177710"/>
            <a:ext cx="3888432" cy="4239622"/>
          </a:xfrm>
          <a:prstGeom prst="rect">
            <a:avLst/>
          </a:prstGeom>
        </p:spPr>
        <p:txBody>
          <a:bodyPr wrap="square">
            <a:spAutoFit/>
          </a:bodyPr>
          <a:lstStyle/>
          <a:p>
            <a:pPr marL="174625" indent="-174625" algn="l" eaLnBrk="0" hangingPunct="0">
              <a:lnSpc>
                <a:spcPts val="1350"/>
              </a:lnSpc>
              <a:spcBef>
                <a:spcPts val="500"/>
              </a:spcBef>
              <a:buClr>
                <a:srgbClr val="333333"/>
              </a:buClr>
              <a:buSzPct val="120000"/>
            </a:pPr>
            <a:endParaRPr lang="en-CA" sz="1200" dirty="0" smtClean="0">
              <a:solidFill>
                <a:srgbClr val="333333"/>
              </a:solidFill>
              <a:latin typeface="Arial"/>
            </a:endParaRPr>
          </a:p>
          <a:p>
            <a:pPr marL="174625" lvl="0" indent="-174625" algn="l" eaLnBrk="0" hangingPunct="0">
              <a:lnSpc>
                <a:spcPts val="1350"/>
              </a:lnSpc>
              <a:spcBef>
                <a:spcPts val="500"/>
              </a:spcBef>
              <a:buClr>
                <a:srgbClr val="333333"/>
              </a:buClr>
              <a:buSzPct val="120000"/>
            </a:pPr>
            <a:r>
              <a:rPr lang="en-CA" sz="1200" b="1" dirty="0" smtClean="0">
                <a:solidFill>
                  <a:srgbClr val="333333"/>
                </a:solidFill>
                <a:latin typeface="Arial"/>
              </a:rPr>
              <a:t>Personal Cloud Communication Package</a:t>
            </a:r>
          </a:p>
          <a:p>
            <a:pPr marL="341313" marR="0" lvl="1" indent="-166688" algn="l" defTabSz="914400" eaLnBrk="0" latinLnBrk="0" hangingPunct="0">
              <a:lnSpc>
                <a:spcPts val="1350"/>
              </a:lnSpc>
              <a:spcBef>
                <a:spcPts val="500"/>
              </a:spcBef>
              <a:buClr>
                <a:srgbClr val="333333"/>
              </a:buClr>
              <a:buSzPct val="120000"/>
              <a:buFont typeface="Arial" pitchFamily="34" charset="0"/>
              <a:buChar char="•"/>
              <a:tabLst/>
              <a:defRPr/>
            </a:pPr>
            <a:r>
              <a:rPr lang="en-CA" sz="1200" dirty="0" smtClean="0">
                <a:solidFill>
                  <a:srgbClr val="333333"/>
                </a:solidFill>
                <a:latin typeface="Arial"/>
              </a:rPr>
              <a:t>Prepare to communicate workshop findings and next steps for cloud adoption and management</a:t>
            </a:r>
          </a:p>
          <a:p>
            <a:pPr marL="341313" marR="0" lvl="1" indent="-166688" algn="l" defTabSz="914400" eaLnBrk="0" latinLnBrk="0" hangingPunct="0">
              <a:lnSpc>
                <a:spcPts val="1350"/>
              </a:lnSpc>
              <a:spcBef>
                <a:spcPts val="500"/>
              </a:spcBef>
              <a:buClr>
                <a:srgbClr val="333333"/>
              </a:buClr>
              <a:buSzPct val="120000"/>
              <a:buFont typeface="Arial" pitchFamily="34" charset="0"/>
              <a:buChar char="•"/>
              <a:tabLst/>
              <a:defRPr/>
            </a:pPr>
            <a:r>
              <a:rPr lang="en-CA" sz="1200" dirty="0" smtClean="0">
                <a:solidFill>
                  <a:srgbClr val="333333"/>
                </a:solidFill>
                <a:latin typeface="Arial"/>
              </a:rPr>
              <a:t>List the stakeholders and how the workshop findings and next steps will be communicated to each.</a:t>
            </a:r>
          </a:p>
          <a:p>
            <a:pPr marL="341313" marR="0" lvl="1" indent="-166688" algn="l" defTabSz="914400" eaLnBrk="0" latinLnBrk="0" hangingPunct="0">
              <a:lnSpc>
                <a:spcPts val="1350"/>
              </a:lnSpc>
              <a:spcBef>
                <a:spcPts val="500"/>
              </a:spcBef>
              <a:buClr>
                <a:srgbClr val="333333"/>
              </a:buClr>
              <a:buSzPct val="120000"/>
              <a:buFont typeface="Arial" pitchFamily="34" charset="0"/>
              <a:buChar char="•"/>
              <a:tabLst/>
              <a:defRPr/>
            </a:pPr>
            <a:r>
              <a:rPr lang="en-CA" sz="1200" dirty="0" smtClean="0">
                <a:solidFill>
                  <a:srgbClr val="333333"/>
                </a:solidFill>
                <a:latin typeface="Arial"/>
              </a:rPr>
              <a:t>Identify ongoing communication requirements and relevant stakeholders.</a:t>
            </a:r>
          </a:p>
          <a:p>
            <a:pPr marL="341313" marR="0" lvl="1" indent="-166688" algn="l" defTabSz="914400" eaLnBrk="0" latinLnBrk="0" hangingPunct="0">
              <a:lnSpc>
                <a:spcPts val="1350"/>
              </a:lnSpc>
              <a:spcBef>
                <a:spcPts val="500"/>
              </a:spcBef>
              <a:buClr>
                <a:srgbClr val="333333"/>
              </a:buClr>
              <a:buSzPct val="120000"/>
              <a:tabLst/>
              <a:defRPr/>
            </a:pPr>
            <a:endParaRPr lang="en-CA" sz="1200" dirty="0" smtClean="0">
              <a:solidFill>
                <a:srgbClr val="333333"/>
              </a:solidFill>
              <a:latin typeface="Arial"/>
            </a:endParaRPr>
          </a:p>
          <a:p>
            <a:pPr marL="180975" marR="0" lvl="1" indent="-180975" algn="l" defTabSz="914400" eaLnBrk="0" latinLnBrk="0" hangingPunct="0">
              <a:lnSpc>
                <a:spcPts val="1350"/>
              </a:lnSpc>
              <a:spcBef>
                <a:spcPts val="500"/>
              </a:spcBef>
              <a:buClr>
                <a:srgbClr val="333333"/>
              </a:buClr>
              <a:buSzPct val="120000"/>
              <a:tabLst/>
              <a:defRPr/>
            </a:pPr>
            <a:r>
              <a:rPr lang="en-CA" sz="1200" b="1" dirty="0" smtClean="0">
                <a:solidFill>
                  <a:srgbClr val="333333"/>
                </a:solidFill>
                <a:latin typeface="Arial"/>
              </a:rPr>
              <a:t>Personal Cloud Implementation Roadmap</a:t>
            </a:r>
          </a:p>
          <a:p>
            <a:pPr marL="180975" lvl="0" indent="-180975" algn="l" eaLnBrk="0" hangingPunct="0">
              <a:spcBef>
                <a:spcPts val="500"/>
              </a:spcBef>
              <a:buClr>
                <a:srgbClr val="333333"/>
              </a:buClr>
              <a:buSzPct val="120000"/>
              <a:buFont typeface="Arial" pitchFamily="34" charset="0"/>
              <a:buChar char="•"/>
            </a:pPr>
            <a:r>
              <a:rPr lang="en-CA" sz="1200" dirty="0" smtClean="0">
                <a:solidFill>
                  <a:srgbClr val="333333">
                    <a:lumMod val="90000"/>
                    <a:lumOff val="10000"/>
                  </a:srgbClr>
                </a:solidFill>
                <a:latin typeface="Arial"/>
              </a:rPr>
              <a:t>Review the output and roadmap generated by Info-Tech’s tool, </a:t>
            </a:r>
            <a:r>
              <a:rPr lang="en-CA" sz="1200" i="1" dirty="0" smtClean="0">
                <a:solidFill>
                  <a:srgbClr val="333333">
                    <a:lumMod val="90000"/>
                    <a:lumOff val="10000"/>
                  </a:srgbClr>
                </a:solidFill>
                <a:latin typeface="Arial"/>
              </a:rPr>
              <a:t>Corporate Personal Cloud Assessment</a:t>
            </a:r>
            <a:r>
              <a:rPr lang="en-CA" sz="1200" dirty="0" smtClean="0">
                <a:solidFill>
                  <a:srgbClr val="333333">
                    <a:lumMod val="90000"/>
                    <a:lumOff val="10000"/>
                  </a:srgbClr>
                </a:solidFill>
                <a:latin typeface="Arial"/>
              </a:rPr>
              <a:t>.</a:t>
            </a:r>
            <a:endParaRPr lang="en-CA" sz="1200" dirty="0" smtClean="0">
              <a:solidFill>
                <a:srgbClr val="333333"/>
              </a:solidFill>
              <a:latin typeface="Arial"/>
            </a:endParaRPr>
          </a:p>
          <a:p>
            <a:pPr marL="174625" lvl="0" indent="-174625" algn="l" eaLnBrk="0" hangingPunct="0">
              <a:spcBef>
                <a:spcPts val="500"/>
              </a:spcBef>
              <a:buClr>
                <a:srgbClr val="333333"/>
              </a:buClr>
              <a:buSzPct val="120000"/>
              <a:buFont typeface="Arial" pitchFamily="34" charset="0"/>
              <a:buChar char="•"/>
            </a:pPr>
            <a:r>
              <a:rPr lang="en-CA" sz="1200" dirty="0" smtClean="0">
                <a:solidFill>
                  <a:srgbClr val="333333"/>
                </a:solidFill>
                <a:latin typeface="Arial"/>
              </a:rPr>
              <a:t>Evaluate next steps activities; ensure that they align with your stated goals.</a:t>
            </a:r>
          </a:p>
          <a:p>
            <a:pPr marL="174625" lvl="0" indent="-174625" algn="l" eaLnBrk="0" hangingPunct="0">
              <a:spcBef>
                <a:spcPts val="500"/>
              </a:spcBef>
              <a:buClr>
                <a:srgbClr val="333333"/>
              </a:buClr>
              <a:buSzPct val="120000"/>
              <a:buFont typeface="Arial" pitchFamily="34" charset="0"/>
              <a:buChar char="•"/>
            </a:pPr>
            <a:r>
              <a:rPr lang="en-CA" sz="1200" dirty="0" smtClean="0">
                <a:solidFill>
                  <a:srgbClr val="333333"/>
                </a:solidFill>
                <a:latin typeface="Arial"/>
              </a:rPr>
              <a:t>Determine project milestones and assign ownership of next action steps.</a:t>
            </a:r>
          </a:p>
          <a:p>
            <a:pPr marL="361950" marR="0" lvl="1" indent="-180975" algn="l" defTabSz="914400" eaLnBrk="0" latinLnBrk="0" hangingPunct="0">
              <a:lnSpc>
                <a:spcPts val="1350"/>
              </a:lnSpc>
              <a:spcBef>
                <a:spcPts val="500"/>
              </a:spcBef>
              <a:buClr>
                <a:srgbClr val="333333"/>
              </a:buClr>
              <a:buSzPct val="120000"/>
              <a:buFont typeface="Arial" pitchFamily="34" charset="0"/>
              <a:buChar char="•"/>
              <a:tabLst/>
              <a:defRPr/>
            </a:pPr>
            <a:endParaRPr lang="en-CA" sz="1200" b="1" dirty="0" smtClean="0">
              <a:solidFill>
                <a:srgbClr val="333333"/>
              </a:solidFill>
              <a:latin typeface="Arial"/>
            </a:endParaRPr>
          </a:p>
          <a:p>
            <a:pPr marL="174625" lvl="0" indent="-174625" algn="l" eaLnBrk="0" hangingPunct="0">
              <a:lnSpc>
                <a:spcPts val="1350"/>
              </a:lnSpc>
              <a:spcBef>
                <a:spcPts val="500"/>
              </a:spcBef>
              <a:buClr>
                <a:srgbClr val="333333"/>
              </a:buClr>
              <a:buSzPct val="120000"/>
            </a:pPr>
            <a:endParaRPr lang="en-CA" sz="1200" dirty="0" smtClean="0">
              <a:solidFill>
                <a:srgbClr val="333333"/>
              </a:solidFill>
              <a:latin typeface="Arial"/>
            </a:endParaRPr>
          </a:p>
        </p:txBody>
      </p:sp>
      <p:sp>
        <p:nvSpPr>
          <p:cNvPr id="6" name="TextBox 5"/>
          <p:cNvSpPr txBox="1"/>
          <p:nvPr/>
        </p:nvSpPr>
        <p:spPr>
          <a:xfrm>
            <a:off x="35496" y="1817531"/>
            <a:ext cx="576064" cy="584775"/>
          </a:xfrm>
          <a:prstGeom prst="rect">
            <a:avLst/>
          </a:prstGeom>
          <a:noFill/>
        </p:spPr>
        <p:txBody>
          <a:bodyPr wrap="square" rtlCol="0">
            <a:spAutoFit/>
          </a:bodyPr>
          <a:lstStyle/>
          <a:p>
            <a:r>
              <a:rPr lang="en-US" sz="3200" i="1" dirty="0" smtClean="0">
                <a:solidFill>
                  <a:schemeClr val="accent3"/>
                </a:solidFill>
              </a:rPr>
              <a:t>1</a:t>
            </a:r>
            <a:endParaRPr lang="en-US" sz="3200" i="1" dirty="0">
              <a:solidFill>
                <a:schemeClr val="accent3"/>
              </a:solidFill>
            </a:endParaRPr>
          </a:p>
        </p:txBody>
      </p:sp>
      <p:sp>
        <p:nvSpPr>
          <p:cNvPr id="7" name="TextBox 6"/>
          <p:cNvSpPr txBox="1"/>
          <p:nvPr/>
        </p:nvSpPr>
        <p:spPr>
          <a:xfrm>
            <a:off x="35496" y="3545723"/>
            <a:ext cx="576064" cy="584775"/>
          </a:xfrm>
          <a:prstGeom prst="rect">
            <a:avLst/>
          </a:prstGeom>
          <a:noFill/>
        </p:spPr>
        <p:txBody>
          <a:bodyPr wrap="square" rtlCol="0">
            <a:spAutoFit/>
          </a:bodyPr>
          <a:lstStyle/>
          <a:p>
            <a:r>
              <a:rPr lang="en-US" sz="3200" i="1" dirty="0" smtClean="0">
                <a:solidFill>
                  <a:schemeClr val="accent3"/>
                </a:solidFill>
              </a:rPr>
              <a:t>2</a:t>
            </a:r>
            <a:endParaRPr lang="en-US" sz="3200" i="1" dirty="0">
              <a:solidFill>
                <a:schemeClr val="accent3"/>
              </a:solidFill>
            </a:endParaRPr>
          </a:p>
        </p:txBody>
      </p:sp>
      <p:sp>
        <p:nvSpPr>
          <p:cNvPr id="8" name="TextBox 7"/>
          <p:cNvSpPr txBox="1"/>
          <p:nvPr/>
        </p:nvSpPr>
        <p:spPr>
          <a:xfrm>
            <a:off x="35496" y="5004465"/>
            <a:ext cx="576064" cy="584775"/>
          </a:xfrm>
          <a:prstGeom prst="rect">
            <a:avLst/>
          </a:prstGeom>
          <a:noFill/>
        </p:spPr>
        <p:txBody>
          <a:bodyPr wrap="square" rtlCol="0">
            <a:spAutoFit/>
          </a:bodyPr>
          <a:lstStyle/>
          <a:p>
            <a:r>
              <a:rPr lang="en-US" sz="3200" i="1" dirty="0" smtClean="0">
                <a:solidFill>
                  <a:schemeClr val="accent3"/>
                </a:solidFill>
              </a:rPr>
              <a:t>3</a:t>
            </a:r>
            <a:endParaRPr lang="en-US" sz="3200" i="1" dirty="0">
              <a:solidFill>
                <a:schemeClr val="accent3"/>
              </a:solidFill>
            </a:endParaRPr>
          </a:p>
        </p:txBody>
      </p:sp>
      <p:sp>
        <p:nvSpPr>
          <p:cNvPr id="9" name="TextBox 8"/>
          <p:cNvSpPr txBox="1"/>
          <p:nvPr/>
        </p:nvSpPr>
        <p:spPr>
          <a:xfrm>
            <a:off x="4680012" y="2255262"/>
            <a:ext cx="576064" cy="584775"/>
          </a:xfrm>
          <a:prstGeom prst="rect">
            <a:avLst/>
          </a:prstGeom>
          <a:noFill/>
        </p:spPr>
        <p:txBody>
          <a:bodyPr wrap="square" rtlCol="0">
            <a:spAutoFit/>
          </a:bodyPr>
          <a:lstStyle/>
          <a:p>
            <a:r>
              <a:rPr lang="en-US" sz="3200" i="1" dirty="0" smtClean="0">
                <a:solidFill>
                  <a:schemeClr val="accent3"/>
                </a:solidFill>
              </a:rPr>
              <a:t>4</a:t>
            </a:r>
            <a:endParaRPr lang="en-US" sz="3200" i="1" dirty="0">
              <a:solidFill>
                <a:schemeClr val="accent3"/>
              </a:solidFill>
            </a:endParaRPr>
          </a:p>
        </p:txBody>
      </p:sp>
      <p:sp>
        <p:nvSpPr>
          <p:cNvPr id="10" name="TextBox 9"/>
          <p:cNvSpPr txBox="1"/>
          <p:nvPr/>
        </p:nvSpPr>
        <p:spPr>
          <a:xfrm>
            <a:off x="4680012" y="4235482"/>
            <a:ext cx="576064" cy="584775"/>
          </a:xfrm>
          <a:prstGeom prst="rect">
            <a:avLst/>
          </a:prstGeom>
          <a:noFill/>
        </p:spPr>
        <p:txBody>
          <a:bodyPr wrap="square" rtlCol="0">
            <a:spAutoFit/>
          </a:bodyPr>
          <a:lstStyle/>
          <a:p>
            <a:r>
              <a:rPr lang="en-US" sz="3200" i="1" dirty="0" smtClean="0">
                <a:solidFill>
                  <a:schemeClr val="accent3"/>
                </a:solidFill>
              </a:rPr>
              <a:t>5</a:t>
            </a:r>
            <a:endParaRPr lang="en-US" sz="3200" i="1" dirty="0">
              <a:solidFill>
                <a:schemeClr val="accent3"/>
              </a:solidFill>
            </a:endParaRPr>
          </a:p>
        </p:txBody>
      </p:sp>
      <p:pic>
        <p:nvPicPr>
          <p:cNvPr id="11" name="Picture 10"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a free guided implementation today!</a:t>
            </a:r>
            <a:endParaRPr lang="en-US" dirty="0"/>
          </a:p>
        </p:txBody>
      </p:sp>
      <p:sp>
        <p:nvSpPr>
          <p:cNvPr id="4" name="Text Placeholder 3"/>
          <p:cNvSpPr>
            <a:spLocks noGrp="1"/>
          </p:cNvSpPr>
          <p:nvPr>
            <p:ph type="body" sz="quarter" idx="16"/>
          </p:nvPr>
        </p:nvSpPr>
        <p:spPr>
          <a:xfrm>
            <a:off x="249303" y="1304764"/>
            <a:ext cx="6122897" cy="4572508"/>
          </a:xfrm>
        </p:spPr>
        <p:txBody>
          <a:bodyPr/>
          <a:lstStyle/>
          <a:p>
            <a:pPr marL="0" indent="0">
              <a:spcAft>
                <a:spcPts val="600"/>
              </a:spcAft>
              <a:buNone/>
            </a:pPr>
            <a:r>
              <a:rPr lang="en-CA" sz="1600" dirty="0">
                <a:cs typeface="Open Sans"/>
              </a:rPr>
              <a:t>Info-Tech is just a phone call away and can assist you with your project</a:t>
            </a:r>
            <a:r>
              <a:rPr lang="en-CA" sz="1600" dirty="0" smtClean="0">
                <a:cs typeface="Open Sans"/>
              </a:rPr>
              <a:t>. Our </a:t>
            </a:r>
            <a:r>
              <a:rPr lang="en-CA" sz="1600" dirty="0">
                <a:cs typeface="Open Sans"/>
              </a:rPr>
              <a:t>expert </a:t>
            </a:r>
            <a:r>
              <a:rPr lang="en-CA" sz="1600" dirty="0" smtClean="0">
                <a:cs typeface="Open Sans"/>
              </a:rPr>
              <a:t>Analysts </a:t>
            </a:r>
            <a:r>
              <a:rPr lang="en-CA" sz="1600" dirty="0">
                <a:cs typeface="Open Sans"/>
              </a:rPr>
              <a:t>can guide you to successful project completion. For most members, this service is available at no additional </a:t>
            </a:r>
            <a:r>
              <a:rPr lang="en-CA" sz="1600" dirty="0" smtClean="0">
                <a:cs typeface="Open Sans"/>
              </a:rPr>
              <a:t>cost.*</a:t>
            </a:r>
            <a:r>
              <a:rPr lang="en-CA" dirty="0">
                <a:cs typeface="Open Sans"/>
              </a:rPr>
              <a:t/>
            </a:r>
            <a:br>
              <a:rPr lang="en-CA" dirty="0">
                <a:cs typeface="Open Sans"/>
              </a:rPr>
            </a:br>
            <a:r>
              <a:rPr lang="en-CA" dirty="0"/>
              <a:t/>
            </a:r>
            <a:br>
              <a:rPr lang="en-CA" dirty="0"/>
            </a:br>
            <a:r>
              <a:rPr lang="en-CA" sz="1600" dirty="0"/>
              <a:t>Here’s how it works:</a:t>
            </a:r>
          </a:p>
          <a:p>
            <a:pPr marL="288000" indent="-288000">
              <a:spcBef>
                <a:spcPts val="450"/>
              </a:spcBef>
              <a:spcAft>
                <a:spcPts val="450"/>
              </a:spcAft>
              <a:buFont typeface="+mj-lt"/>
              <a:buAutoNum type="arabicPeriod"/>
            </a:pPr>
            <a:r>
              <a:rPr lang="en-US" sz="1400" b="1" dirty="0"/>
              <a:t>Enroll in a Guided Implementation for your project</a:t>
            </a:r>
            <a:br>
              <a:rPr lang="en-US" sz="1400" b="1" dirty="0"/>
            </a:br>
            <a:r>
              <a:rPr lang="en-US" dirty="0"/>
              <a:t>Send an email to </a:t>
            </a:r>
            <a:r>
              <a:rPr lang="en-US" dirty="0" smtClean="0">
                <a:hlinkClick r:id="rId2"/>
              </a:rPr>
              <a:t>GuidedImplementations@InfoTech.com</a:t>
            </a:r>
            <a:r>
              <a:rPr lang="en-US" dirty="0" smtClean="0"/>
              <a:t>                                         Or </a:t>
            </a:r>
            <a:r>
              <a:rPr lang="en-US" dirty="0"/>
              <a:t>call </a:t>
            </a:r>
            <a:r>
              <a:rPr lang="en-CA" dirty="0"/>
              <a:t>1-888-670-8889 and ask for the Guided Implementation Coordinator</a:t>
            </a:r>
            <a:endParaRPr lang="en-US" dirty="0"/>
          </a:p>
          <a:p>
            <a:pPr marL="288000" indent="-288000">
              <a:spcBef>
                <a:spcPts val="450"/>
              </a:spcBef>
              <a:spcAft>
                <a:spcPts val="450"/>
              </a:spcAft>
              <a:buFont typeface="+mj-lt"/>
              <a:buAutoNum type="arabicPeriod"/>
            </a:pPr>
            <a:r>
              <a:rPr lang="en-US" sz="1400" b="1" dirty="0"/>
              <a:t>Book your analyst meetings</a:t>
            </a:r>
            <a:r>
              <a:rPr lang="en-US" sz="1400" dirty="0"/>
              <a:t/>
            </a:r>
            <a:br>
              <a:rPr lang="en-US" sz="1400" dirty="0"/>
            </a:br>
            <a:r>
              <a:rPr lang="en-US" dirty="0"/>
              <a:t>Once you are enrolled in a Guided Implementation, our analysts will reach out to </a:t>
            </a:r>
            <a:r>
              <a:rPr lang="en-US" dirty="0" smtClean="0"/>
              <a:t>book </a:t>
            </a:r>
            <a:r>
              <a:rPr lang="en-US" dirty="0"/>
              <a:t>a series of milestone-related telephone meetings with you and your team.</a:t>
            </a:r>
          </a:p>
          <a:p>
            <a:pPr marL="288000" indent="-288000">
              <a:spcBef>
                <a:spcPts val="450"/>
              </a:spcBef>
              <a:spcAft>
                <a:spcPts val="450"/>
              </a:spcAft>
              <a:buFont typeface="+mj-lt"/>
              <a:buAutoNum type="arabicPeriod"/>
            </a:pPr>
            <a:r>
              <a:rPr lang="en-US" sz="1400" b="1" dirty="0"/>
              <a:t>Get advice from a subject matter expert</a:t>
            </a:r>
            <a:br>
              <a:rPr lang="en-US" sz="1400" b="1" dirty="0"/>
            </a:br>
            <a:r>
              <a:rPr lang="en-US" dirty="0"/>
              <a:t>At each Guided Implementation point, our Consulting Analyst will review your completed deliverables with you, answer any of your questions, and work with you to plan out your next phase.</a:t>
            </a:r>
          </a:p>
        </p:txBody>
      </p:sp>
      <p:sp>
        <p:nvSpPr>
          <p:cNvPr id="6" name="TextBox 5"/>
          <p:cNvSpPr txBox="1"/>
          <p:nvPr/>
        </p:nvSpPr>
        <p:spPr>
          <a:xfrm>
            <a:off x="6564178" y="4858306"/>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grpSp>
        <p:nvGrpSpPr>
          <p:cNvPr id="10" name="Group 9"/>
          <p:cNvGrpSpPr/>
          <p:nvPr/>
        </p:nvGrpSpPr>
        <p:grpSpPr>
          <a:xfrm>
            <a:off x="6895579" y="2511456"/>
            <a:ext cx="1512794" cy="2159124"/>
            <a:chOff x="6895579" y="2492896"/>
            <a:chExt cx="1512794" cy="2159124"/>
          </a:xfrm>
        </p:grpSpPr>
        <p:sp>
          <p:nvSpPr>
            <p:cNvPr id="7" name="TextBox 6"/>
            <p:cNvSpPr txBox="1"/>
            <p:nvPr/>
          </p:nvSpPr>
          <p:spPr>
            <a:xfrm>
              <a:off x="6910707" y="4005689"/>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6895579" y="2492896"/>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6966176" y="2543323"/>
              <a:ext cx="1371600" cy="1381685"/>
            </a:xfrm>
            <a:prstGeom prst="rect">
              <a:avLst/>
            </a:prstGeom>
            <a:effectLst>
              <a:outerShdw blurRad="50800" dist="38100" dir="2700000" algn="tl" rotWithShape="0">
                <a:prstClr val="black">
                  <a:alpha val="40000"/>
                </a:prstClr>
              </a:outerShdw>
            </a:effectLst>
          </p:spPr>
        </p:pic>
      </p:grpSp>
      <p:pic>
        <p:nvPicPr>
          <p:cNvPr id="11" name="Picture 10"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612342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Personal Cloud Strategy</a:t>
            </a:r>
            <a:r>
              <a:rPr lang="en-US" dirty="0" smtClean="0">
                <a:solidFill>
                  <a:schemeClr val="bg1">
                    <a:lumMod val="50000"/>
                  </a:schemeClr>
                </a:solidFill>
              </a:rPr>
              <a:t> </a:t>
            </a:r>
            <a:r>
              <a:rPr lang="en-US" dirty="0" smtClean="0"/>
              <a:t>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CA" sz="1400" i="1" dirty="0" smtClean="0">
                <a:cs typeface="Open Sans"/>
              </a:rPr>
              <a:t>Personal Cloud Strategy </a:t>
            </a:r>
            <a:r>
              <a:rPr lang="en-CA" sz="1400" i="1" dirty="0">
                <a:cs typeface="Open Sans"/>
              </a:rPr>
              <a:t>project</a:t>
            </a:r>
            <a:r>
              <a:rPr lang="en-CA" sz="1400" i="1" dirty="0" smtClean="0">
                <a:cs typeface="Open Sans"/>
              </a:rPr>
              <a:t>:</a:t>
            </a:r>
            <a:endParaRPr lang="en-US" sz="1400" i="1" dirty="0">
              <a:cs typeface="Open Sans"/>
            </a:endParaRPr>
          </a:p>
        </p:txBody>
      </p:sp>
      <p:graphicFrame>
        <p:nvGraphicFramePr>
          <p:cNvPr id="5" name="Table 4"/>
          <p:cNvGraphicFramePr>
            <a:graphicFrameLocks noGrp="1"/>
          </p:cNvGraphicFramePr>
          <p:nvPr>
            <p:extLst/>
          </p:nvPr>
        </p:nvGraphicFramePr>
        <p:xfrm>
          <a:off x="244696" y="1844824"/>
          <a:ext cx="6811580" cy="4371184"/>
        </p:xfrm>
        <a:graphic>
          <a:graphicData uri="http://schemas.openxmlformats.org/drawingml/2006/table">
            <a:tbl>
              <a:tblPr bandRow="1">
                <a:tableStyleId>{2D5ABB26-0587-4C30-8999-92F81FD0307C}</a:tableStyleId>
              </a:tblPr>
              <a:tblGrid>
                <a:gridCol w="6811580"/>
              </a:tblGrid>
              <a:tr h="153054">
                <a:tc>
                  <a:txBody>
                    <a:bodyPr/>
                    <a:lstStyle/>
                    <a:p>
                      <a:pPr marL="0" marR="0" lvl="0" indent="0" algn="l" defTabSz="914400" rtl="0" eaLnBrk="0" fontAlgn="base" latinLnBrk="0" hangingPunct="0">
                        <a:lnSpc>
                          <a:spcPct val="100000"/>
                        </a:lnSpc>
                        <a:spcBef>
                          <a:spcPct val="20000"/>
                        </a:spcBef>
                        <a:spcAft>
                          <a:spcPct val="0"/>
                        </a:spcAft>
                        <a:buClr>
                          <a:srgbClr val="333333"/>
                        </a:buClr>
                        <a:buSzPct val="120000"/>
                        <a:buFontTx/>
                        <a:buNone/>
                        <a:tabLst/>
                        <a:defRPr/>
                      </a:pPr>
                      <a:endParaRPr kumimoji="0" lang="en-US" sz="700" b="1" i="0" u="none" strike="noStrike" kern="1200" cap="none" spc="0" normalizeH="0" baseline="0" noProof="0" dirty="0" smtClean="0">
                        <a:ln>
                          <a:noFill/>
                        </a:ln>
                        <a:solidFill>
                          <a:srgbClr val="333333"/>
                        </a:solidFill>
                        <a:effectLst/>
                        <a:uLnTx/>
                        <a:uFillTx/>
                        <a:latin typeface="Open Sans"/>
                        <a:cs typeface="Open Sans"/>
                      </a:endParaRPr>
                    </a:p>
                  </a:txBody>
                  <a:tcPr marL="68580" marR="68580" marT="34290" marB="34290" anchor="ctr"/>
                </a:tc>
              </a:tr>
              <a:tr h="299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2.1:</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rPr>
                        <a:t>Understand organizational needs and set project goals </a:t>
                      </a:r>
                      <a:endParaRPr lang="en-US" sz="1200" b="1" dirty="0" smtClean="0">
                        <a:solidFill>
                          <a:schemeClr val="bg1">
                            <a:lumMod val="50000"/>
                          </a:schemeClr>
                        </a:solidFill>
                      </a:endParaRPr>
                    </a:p>
                  </a:txBody>
                  <a:tcPr marL="68580" marR="68580" marT="34290" marB="34290">
                    <a:solidFill>
                      <a:schemeClr val="bg1">
                        <a:lumMod val="95000"/>
                      </a:schemeClr>
                    </a:solidFill>
                  </a:tcPr>
                </a:tc>
              </a:tr>
              <a:tr h="61643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dirty="0" smtClean="0"/>
                        <a:t>Determine which personal cloud goals and projects should be prioritized. </a:t>
                      </a:r>
                      <a:r>
                        <a:rPr lang="en-US" sz="1200" dirty="0" smtClean="0"/>
                        <a:t>Discuss a high level overview of the project, evaluate internal drivers, and prioritize the personal cloud opportunities.</a:t>
                      </a:r>
                    </a:p>
                  </a:txBody>
                  <a:tcPr marL="68580" marR="68580" marT="34290" marB="34290"/>
                </a:tc>
              </a:tr>
              <a:tr h="299794">
                <a:tc>
                  <a:txBody>
                    <a:bodyPr/>
                    <a:lstStyle/>
                    <a:p>
                      <a:pPr algn="l"/>
                      <a:r>
                        <a:rPr lang="en-US" sz="1200" b="1" dirty="0" smtClean="0">
                          <a:solidFill>
                            <a:srgbClr val="ED7D31"/>
                          </a:solidFill>
                          <a:latin typeface="Open Sans"/>
                          <a:cs typeface="Open Sans"/>
                        </a:rPr>
                        <a:t>Section 2.2:</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rPr>
                        <a:t>Identify requirements and address concerns</a:t>
                      </a:r>
                      <a:endParaRPr lang="en-US" sz="1200" b="1" dirty="0" smtClean="0">
                        <a:solidFill>
                          <a:schemeClr val="bg1">
                            <a:lumMod val="50000"/>
                          </a:schemeClr>
                        </a:solidFill>
                        <a:latin typeface="Open Sans"/>
                        <a:cs typeface="Open Sans"/>
                      </a:endParaRPr>
                    </a:p>
                  </a:txBody>
                  <a:tcPr marL="68580" marR="68580" marT="34290" marB="34290">
                    <a:solidFill>
                      <a:schemeClr val="bg1">
                        <a:lumMod val="95000"/>
                      </a:schemeClr>
                    </a:solidFill>
                  </a:tcPr>
                </a:tc>
              </a:tr>
              <a:tr h="732168">
                <a:tc>
                  <a:txBody>
                    <a:bodyPr/>
                    <a:lstStyle/>
                    <a:p>
                      <a:pPr marL="0" marR="0" lvl="0" indent="0" algn="l" defTabSz="914400" rtl="0" eaLnBrk="1" fontAlgn="base" latinLnBrk="0" hangingPunct="1">
                        <a:lnSpc>
                          <a:spcPct val="100000"/>
                        </a:lnSpc>
                        <a:spcBef>
                          <a:spcPts val="400"/>
                        </a:spcBef>
                        <a:spcAft>
                          <a:spcPct val="0"/>
                        </a:spcAft>
                        <a:buClrTx/>
                        <a:buSzTx/>
                        <a:buFontTx/>
                        <a:buNone/>
                        <a:tabLst/>
                        <a:defRPr/>
                      </a:pPr>
                      <a:r>
                        <a:rPr kumimoji="0" lang="en-US" sz="1200" b="1" i="0" u="none" strike="noStrike" kern="1200" cap="none" spc="0" normalizeH="0" baseline="0" noProof="0" dirty="0" smtClean="0">
                          <a:ln>
                            <a:noFill/>
                          </a:ln>
                          <a:solidFill>
                            <a:srgbClr val="333333"/>
                          </a:solidFill>
                          <a:effectLst/>
                          <a:uLnTx/>
                          <a:uFillTx/>
                          <a:latin typeface="Arial" charset="0"/>
                        </a:rPr>
                        <a:t>Interpreting your gap analysis and mitigating related risks. </a:t>
                      </a:r>
                      <a:r>
                        <a:rPr kumimoji="0" lang="en-US" sz="1200" b="0" i="0" u="none" strike="noStrike" kern="1200" cap="none" spc="0" normalizeH="0" baseline="0" noProof="0" dirty="0" smtClean="0">
                          <a:ln>
                            <a:noFill/>
                          </a:ln>
                          <a:solidFill>
                            <a:srgbClr val="333333"/>
                          </a:solidFill>
                          <a:effectLst/>
                          <a:uLnTx/>
                          <a:uFillTx/>
                          <a:latin typeface="Arial" charset="0"/>
                        </a:rPr>
                        <a:t>Review your current state, determine functional requirements for your organization, and develop an actionable risk mitigation plan.</a:t>
                      </a:r>
                      <a:endParaRPr kumimoji="0" lang="en-US" sz="1200" b="0" i="0" u="none" strike="noStrike" kern="1200" cap="none" spc="0" normalizeH="0" baseline="0" noProof="0" dirty="0" smtClean="0">
                        <a:ln>
                          <a:noFill/>
                        </a:ln>
                        <a:solidFill>
                          <a:srgbClr val="FFFFFF">
                            <a:lumMod val="50000"/>
                          </a:srgbClr>
                        </a:solidFill>
                        <a:effectLst/>
                        <a:uLnTx/>
                        <a:uFillTx/>
                        <a:latin typeface="Arial" charset="0"/>
                      </a:endParaRPr>
                    </a:p>
                  </a:txBody>
                  <a:tcPr marL="68580" marR="68580" marT="34290" marB="34290"/>
                </a:tc>
              </a:tr>
              <a:tr h="299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3.1: </a:t>
                      </a:r>
                      <a:r>
                        <a:rPr lang="en-US" sz="1200" b="1" dirty="0" smtClean="0">
                          <a:solidFill>
                            <a:schemeClr val="tx1"/>
                          </a:solidFill>
                        </a:rPr>
                        <a:t>Evaluate readiness</a:t>
                      </a:r>
                      <a:endParaRPr lang="en-US" sz="1200" b="1" dirty="0" smtClean="0">
                        <a:solidFill>
                          <a:schemeClr val="bg1">
                            <a:lumMod val="50000"/>
                          </a:schemeClr>
                        </a:solidFill>
                      </a:endParaRPr>
                    </a:p>
                  </a:txBody>
                  <a:tcPr marL="68580" marR="68580" marT="34290" marB="34290">
                    <a:solidFill>
                      <a:schemeClr val="bg1">
                        <a:lumMod val="95000"/>
                      </a:schemeClr>
                    </a:solidFill>
                  </a:tcPr>
                </a:tc>
              </a:tr>
              <a:tr h="706622">
                <a:tc>
                  <a:txBody>
                    <a:bodyPr/>
                    <a:lstStyle/>
                    <a:p>
                      <a:pPr marL="0" marR="0" indent="0" algn="l" defTabSz="914400" rtl="0" eaLnBrk="1" fontAlgn="auto" latinLnBrk="0" hangingPunct="1">
                        <a:lnSpc>
                          <a:spcPct val="100000"/>
                        </a:lnSpc>
                        <a:spcBef>
                          <a:spcPts val="400"/>
                        </a:spcBef>
                        <a:spcAft>
                          <a:spcPts val="0"/>
                        </a:spcAft>
                        <a:buClrTx/>
                        <a:buSzTx/>
                        <a:buFontTx/>
                        <a:buNone/>
                        <a:tabLst/>
                        <a:defRPr/>
                      </a:pPr>
                      <a:r>
                        <a:rPr lang="en-US" sz="1200" b="1" dirty="0" smtClean="0"/>
                        <a:t>Assess your level of readiness and leverage existing progress.</a:t>
                      </a:r>
                      <a:r>
                        <a:rPr lang="en-CA" sz="1200" b="1" dirty="0" smtClean="0"/>
                        <a:t> </a:t>
                      </a:r>
                      <a:r>
                        <a:rPr lang="en-US" sz="1200" dirty="0" smtClean="0"/>
                        <a:t>Review your level of readiness and </a:t>
                      </a:r>
                      <a:r>
                        <a:rPr lang="en-CA" sz="1200" dirty="0" smtClean="0"/>
                        <a:t>develop an awareness of needed new process and technologies. Document requirements necessary for your corporate personal cloud.</a:t>
                      </a:r>
                    </a:p>
                  </a:txBody>
                  <a:tcPr marL="68580" marR="68580" marT="34290" marB="34290"/>
                </a:tc>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3.2: </a:t>
                      </a:r>
                      <a:r>
                        <a:rPr lang="en-US" sz="1200" b="1" dirty="0" smtClean="0">
                          <a:solidFill>
                            <a:schemeClr val="tx1"/>
                          </a:solidFill>
                        </a:rPr>
                        <a:t>Build a roadmap</a:t>
                      </a:r>
                      <a:endParaRPr lang="en-US" sz="1200" b="1" dirty="0" smtClean="0">
                        <a:solidFill>
                          <a:schemeClr val="bg1">
                            <a:lumMod val="50000"/>
                          </a:schemeClr>
                        </a:solidFill>
                      </a:endParaRPr>
                    </a:p>
                  </a:txBody>
                  <a:tcPr marL="68580" marR="68580" marT="34290" marB="34290">
                    <a:solidFill>
                      <a:schemeClr val="bg1">
                        <a:lumMod val="95000"/>
                      </a:schemeClr>
                    </a:solidFill>
                  </a:tcPr>
                </a:tc>
              </a:tr>
              <a:tr h="899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Gain insight on vendor offerings and establish next steps. </a:t>
                      </a:r>
                      <a:r>
                        <a:rPr lang="en-US" sz="1200" dirty="0" smtClean="0"/>
                        <a:t>Discuss the requirements that will be necessary for your corporate Personal Cloud solution to be successful; receive recommendations on potential vendors solutions that suit your needs. Establish a roadmap of action items for enabling your personal cloud goals.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Open Sans"/>
                        <a:cs typeface="Open Sans"/>
                      </a:endParaRPr>
                    </a:p>
                  </a:txBody>
                  <a:tcPr marL="68580" marR="68580" marT="34290" marB="34290"/>
                </a:tc>
              </a:tr>
            </a:tbl>
          </a:graphicData>
        </a:graphic>
      </p:graphicFrame>
      <p:sp>
        <p:nvSpPr>
          <p:cNvPr id="6" name="TextBox 5"/>
          <p:cNvSpPr txBox="1"/>
          <p:nvPr/>
        </p:nvSpPr>
        <p:spPr>
          <a:xfrm>
            <a:off x="251520" y="6057292"/>
            <a:ext cx="8621173" cy="492443"/>
          </a:xfrm>
          <a:prstGeom prst="rect">
            <a:avLst/>
          </a:prstGeom>
          <a:noFill/>
        </p:spPr>
        <p:txBody>
          <a:bodyPr wrap="square" rtlCol="0">
            <a:spAutoFit/>
          </a:bodyPr>
          <a:lstStyle/>
          <a:p>
            <a:pPr>
              <a:spcBef>
                <a:spcPts val="0"/>
              </a:spcBef>
              <a:spcAft>
                <a:spcPts val="0"/>
              </a:spcAft>
            </a:pPr>
            <a:r>
              <a:rPr lang="en-US" sz="1300" dirty="0" smtClean="0">
                <a:solidFill>
                  <a:srgbClr val="333333"/>
                </a:solidFill>
                <a:latin typeface="Arial"/>
                <a:cs typeface="Open Sans"/>
              </a:rPr>
              <a:t>To enroll, send </a:t>
            </a:r>
            <a:r>
              <a:rPr lang="en-US" sz="1300" dirty="0">
                <a:solidFill>
                  <a:srgbClr val="333333"/>
                </a:solidFill>
                <a:latin typeface="Arial"/>
                <a:cs typeface="Open Sans"/>
              </a:rPr>
              <a:t>an </a:t>
            </a:r>
            <a:r>
              <a:rPr lang="en-US" sz="1300" dirty="0" smtClean="0">
                <a:solidFill>
                  <a:srgbClr val="333333"/>
                </a:solidFill>
                <a:latin typeface="Arial"/>
                <a:cs typeface="Open Sans"/>
              </a:rPr>
              <a:t>email to </a:t>
            </a:r>
            <a:r>
              <a:rPr lang="en-US" sz="1300" b="1" dirty="0" smtClean="0">
                <a:solidFill>
                  <a:srgbClr val="333333"/>
                </a:solidFill>
                <a:latin typeface="Arial"/>
                <a:cs typeface="Open Sans"/>
                <a:hlinkClick r:id="rId2"/>
              </a:rPr>
              <a:t>GuidedImplementations@InfoTech.com</a:t>
            </a:r>
            <a:r>
              <a:rPr lang="en-US" sz="1300" b="1" dirty="0" smtClean="0">
                <a:solidFill>
                  <a:srgbClr val="333333"/>
                </a:solidFill>
                <a:latin typeface="Arial"/>
                <a:cs typeface="Open Sans"/>
              </a:rPr>
              <a:t> </a:t>
            </a:r>
            <a:r>
              <a:rPr lang="en-US" sz="1300" dirty="0" smtClean="0">
                <a:solidFill>
                  <a:srgbClr val="333333"/>
                </a:solidFill>
                <a:latin typeface="Arial"/>
                <a:cs typeface="Open Sans"/>
              </a:rPr>
              <a:t>or call </a:t>
            </a:r>
            <a:r>
              <a:rPr lang="en-CA" sz="1300" dirty="0" smtClean="0">
                <a:solidFill>
                  <a:srgbClr val="333333"/>
                </a:solidFill>
                <a:latin typeface="Arial"/>
              </a:rPr>
              <a:t>1-888-670-8889 </a:t>
            </a:r>
            <a:r>
              <a:rPr lang="en-CA" sz="1300" dirty="0">
                <a:solidFill>
                  <a:srgbClr val="333333"/>
                </a:solidFill>
              </a:rPr>
              <a:t>and ask for the Guided Implementation </a:t>
            </a:r>
            <a:r>
              <a:rPr lang="en-CA" sz="1300" dirty="0" smtClean="0">
                <a:solidFill>
                  <a:srgbClr val="333333"/>
                </a:solidFill>
              </a:rPr>
              <a:t>Coordinator.</a:t>
            </a:r>
            <a:endParaRPr lang="en-US" sz="1300" dirty="0">
              <a:solidFill>
                <a:srgbClr val="333333"/>
              </a:solidFill>
              <a:latin typeface="Arial"/>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solidFill>
                  <a:srgbClr val="333333"/>
                </a:solidFill>
                <a:latin typeface="Arial"/>
                <a:cs typeface="Open Sans"/>
              </a:rPr>
              <a:t> This symbol signifies when you’ve reached a Guided Implementation </a:t>
            </a:r>
            <a:r>
              <a:rPr lang="en-US" sz="900" dirty="0" smtClean="0">
                <a:solidFill>
                  <a:srgbClr val="333333"/>
                </a:solidFill>
                <a:latin typeface="Arial"/>
                <a:cs typeface="Open Sans"/>
              </a:rPr>
              <a:t>point </a:t>
            </a:r>
            <a:r>
              <a:rPr lang="en-US" sz="900" dirty="0">
                <a:solidFill>
                  <a:srgbClr val="333333"/>
                </a:solidFill>
                <a:latin typeface="Arial"/>
                <a:cs typeface="Open Sans"/>
              </a:rPr>
              <a:t>in your project.</a:t>
            </a:r>
            <a:endParaRPr lang="en-CA" sz="900" dirty="0">
              <a:solidFill>
                <a:srgbClr val="333333"/>
              </a:solidFill>
              <a:latin typeface="Arial"/>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350">
              <a:solidFill>
                <a:srgbClr val="FFFFFF"/>
              </a:solidFill>
            </a:endParaRPr>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pic>
        <p:nvPicPr>
          <p:cNvPr id="10" name="Picture 9"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762217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Roadmap</a:t>
            </a:r>
            <a:endParaRPr lang="en-CA" dirty="0"/>
          </a:p>
        </p:txBody>
      </p:sp>
      <p:sp>
        <p:nvSpPr>
          <p:cNvPr id="38" name="Text Placeholder 37"/>
          <p:cNvSpPr>
            <a:spLocks noGrp="1"/>
          </p:cNvSpPr>
          <p:nvPr>
            <p:ph type="body" sz="quarter" idx="19"/>
          </p:nvPr>
        </p:nvSpPr>
        <p:spPr>
          <a:xfrm>
            <a:off x="297049" y="1213038"/>
            <a:ext cx="8620124" cy="657225"/>
          </a:xfrm>
        </p:spPr>
        <p:txBody>
          <a:bodyPr/>
          <a:lstStyle/>
          <a:p>
            <a:r>
              <a:rPr lang="en-CA" dirty="0" smtClean="0"/>
              <a:t>Where this project fits: personal </a:t>
            </a:r>
            <a:r>
              <a:rPr lang="en-CA" dirty="0"/>
              <a:t>c</a:t>
            </a:r>
            <a:r>
              <a:rPr lang="en-CA" dirty="0" smtClean="0"/>
              <a:t>loud strategy is a capstone integrating with mobile, desktop, cloud, and identity/access.</a:t>
            </a:r>
            <a:endParaRPr lang="en-US" dirty="0"/>
          </a:p>
        </p:txBody>
      </p:sp>
      <p:sp>
        <p:nvSpPr>
          <p:cNvPr id="24" name="Rounded Rectangle 23"/>
          <p:cNvSpPr/>
          <p:nvPr>
            <p:custDataLst>
              <p:tags r:id="rId1"/>
            </p:custDataLst>
          </p:nvPr>
        </p:nvSpPr>
        <p:spPr>
          <a:xfrm>
            <a:off x="3171713" y="2240884"/>
            <a:ext cx="2789326" cy="1398467"/>
          </a:xfrm>
          <a:prstGeom prst="roundRect">
            <a:avLst/>
          </a:prstGeom>
          <a:solidFill>
            <a:srgbClr val="DDDECE"/>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Ins="1005840" rtlCol="0" anchor="t"/>
          <a:lstStyle/>
          <a:p>
            <a:pPr algn="l" fontAlgn="base">
              <a:spcBef>
                <a:spcPct val="0"/>
              </a:spcBef>
              <a:spcAft>
                <a:spcPct val="0"/>
              </a:spcAft>
            </a:pPr>
            <a:r>
              <a:rPr lang="en-US" sz="1200" i="1" dirty="0">
                <a:solidFill>
                  <a:srgbClr val="FFFFFF"/>
                </a:solidFill>
                <a:hlinkClick r:id="rId10"/>
              </a:rPr>
              <a:t>Develop a Desktop Virtualization Strategy</a:t>
            </a:r>
            <a:endParaRPr lang="en-US" sz="1200" i="1" dirty="0">
              <a:solidFill>
                <a:srgbClr val="FFFFFF"/>
              </a:solidFill>
            </a:endParaRPr>
          </a:p>
          <a:p>
            <a:pPr algn="l" fontAlgn="base">
              <a:spcBef>
                <a:spcPct val="0"/>
              </a:spcBef>
              <a:spcAft>
                <a:spcPct val="0"/>
              </a:spcAft>
            </a:pPr>
            <a:r>
              <a:rPr lang="en-US" sz="1200" dirty="0">
                <a:solidFill>
                  <a:srgbClr val="333333"/>
                </a:solidFill>
              </a:rPr>
              <a:t>Transform IT from asset management to service management.</a:t>
            </a:r>
          </a:p>
        </p:txBody>
      </p:sp>
      <p:pic>
        <p:nvPicPr>
          <p:cNvPr id="14504974" name="Picture 14" descr="http://static.infotech.com/solution_set_hero_images/uploads/88/a494c4a6fbcf1203b6f37c41b0b63d0e_thumb.jpg?1347419163"/>
          <p:cNvPicPr>
            <a:picLocks noChangeAspect="1" noChangeArrowheads="1"/>
          </p:cNvPicPr>
          <p:nvPr/>
        </p:nvPicPr>
        <p:blipFill>
          <a:blip r:embed="rId11" cstate="print"/>
          <a:srcRect/>
          <a:stretch>
            <a:fillRect/>
          </a:stretch>
        </p:blipFill>
        <p:spPr bwMode="auto">
          <a:xfrm>
            <a:off x="4980421" y="2451219"/>
            <a:ext cx="714375" cy="714375"/>
          </a:xfrm>
          <a:prstGeom prst="rect">
            <a:avLst/>
          </a:prstGeom>
          <a:noFill/>
        </p:spPr>
      </p:pic>
      <p:sp>
        <p:nvSpPr>
          <p:cNvPr id="26" name="Rounded Rectangle 25"/>
          <p:cNvSpPr/>
          <p:nvPr>
            <p:custDataLst>
              <p:tags r:id="rId2"/>
            </p:custDataLst>
          </p:nvPr>
        </p:nvSpPr>
        <p:spPr>
          <a:xfrm>
            <a:off x="297049" y="3747347"/>
            <a:ext cx="2561989" cy="1398467"/>
          </a:xfrm>
          <a:prstGeom prst="roundRect">
            <a:avLst/>
          </a:prstGeom>
          <a:solidFill>
            <a:srgbClr val="DDDECE"/>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Ins="1005840" rtlCol="0" anchor="ctr"/>
          <a:lstStyle/>
          <a:p>
            <a:pPr algn="l" fontAlgn="base">
              <a:spcBef>
                <a:spcPct val="0"/>
              </a:spcBef>
              <a:spcAft>
                <a:spcPct val="0"/>
              </a:spcAft>
            </a:pPr>
            <a:r>
              <a:rPr lang="en-US" sz="1200" i="1" u="sng" dirty="0">
                <a:solidFill>
                  <a:srgbClr val="2576B7"/>
                </a:solidFill>
                <a:hlinkClick r:id="rId12"/>
              </a:rPr>
              <a:t>Transition to BYOD and Beyond </a:t>
            </a:r>
            <a:endParaRPr lang="en-US" sz="1200" i="1" u="sng" dirty="0">
              <a:solidFill>
                <a:srgbClr val="2576B7"/>
              </a:solidFill>
            </a:endParaRPr>
          </a:p>
          <a:p>
            <a:pPr algn="l" fontAlgn="base">
              <a:spcBef>
                <a:spcPct val="0"/>
              </a:spcBef>
              <a:spcAft>
                <a:spcPct val="0"/>
              </a:spcAft>
            </a:pPr>
            <a:r>
              <a:rPr lang="en-US" sz="1200" dirty="0">
                <a:solidFill>
                  <a:srgbClr val="333333"/>
                </a:solidFill>
              </a:rPr>
              <a:t>Implement a BYOD strategy while considering what will come next.</a:t>
            </a:r>
          </a:p>
        </p:txBody>
      </p:sp>
      <p:pic>
        <p:nvPicPr>
          <p:cNvPr id="27" name="Picture 2" descr="http://static.infotech.com/solution_set_hero_images/uploads/423/b2862f7b77e4ed8c21ac4b0e01d33d2f_thumb.jpg?1328653973"/>
          <p:cNvPicPr>
            <a:picLocks noChangeAspect="1" noChangeArrowheads="1"/>
          </p:cNvPicPr>
          <p:nvPr>
            <p:custDataLst>
              <p:tags r:id="rId3"/>
            </p:custDataLst>
          </p:nvPr>
        </p:nvPicPr>
        <p:blipFill>
          <a:blip r:embed="rId13" cstate="print"/>
          <a:srcRect/>
          <a:stretch>
            <a:fillRect/>
          </a:stretch>
        </p:blipFill>
        <p:spPr bwMode="auto">
          <a:xfrm>
            <a:off x="1989237" y="3927383"/>
            <a:ext cx="714375" cy="714375"/>
          </a:xfrm>
          <a:prstGeom prst="roundRect">
            <a:avLst>
              <a:gd name="adj" fmla="val 0"/>
            </a:avLst>
          </a:prstGeom>
          <a:solidFill>
            <a:srgbClr val="ADB7C3"/>
          </a:solidFill>
          <a:ln>
            <a:noFill/>
          </a:ln>
          <a:effectLst/>
        </p:spPr>
      </p:pic>
      <p:sp>
        <p:nvSpPr>
          <p:cNvPr id="29" name="Rounded Rectangle 28"/>
          <p:cNvSpPr/>
          <p:nvPr>
            <p:custDataLst>
              <p:tags r:id="rId4"/>
            </p:custDataLst>
          </p:nvPr>
        </p:nvSpPr>
        <p:spPr>
          <a:xfrm>
            <a:off x="297049" y="2240884"/>
            <a:ext cx="2561989" cy="1398467"/>
          </a:xfrm>
          <a:prstGeom prst="roundRect">
            <a:avLst/>
          </a:prstGeom>
          <a:solidFill>
            <a:srgbClr val="DDDECE"/>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Ins="1005840" rtlCol="0" anchor="ctr"/>
          <a:lstStyle/>
          <a:p>
            <a:pPr algn="l" fontAlgn="base">
              <a:spcBef>
                <a:spcPct val="0"/>
              </a:spcBef>
              <a:spcAft>
                <a:spcPct val="0"/>
              </a:spcAft>
            </a:pPr>
            <a:r>
              <a:rPr lang="en-US" sz="1200" i="1" dirty="0">
                <a:solidFill>
                  <a:srgbClr val="333333"/>
                </a:solidFill>
                <a:hlinkClick r:id="rId14"/>
              </a:rPr>
              <a:t>Prepare for a New World of Workforce Computing</a:t>
            </a:r>
            <a:endParaRPr lang="en-US" sz="1200" i="1" dirty="0">
              <a:solidFill>
                <a:srgbClr val="333333"/>
              </a:solidFill>
            </a:endParaRPr>
          </a:p>
          <a:p>
            <a:pPr algn="l" fontAlgn="base">
              <a:spcBef>
                <a:spcPct val="0"/>
              </a:spcBef>
              <a:spcAft>
                <a:spcPct val="0"/>
              </a:spcAft>
            </a:pPr>
            <a:r>
              <a:rPr lang="en-US" sz="1200" dirty="0">
                <a:solidFill>
                  <a:srgbClr val="333333"/>
                </a:solidFill>
              </a:rPr>
              <a:t>Tablets, BYOD, and Windows 8 are changing the landscape.</a:t>
            </a:r>
          </a:p>
        </p:txBody>
      </p:sp>
      <p:sp>
        <p:nvSpPr>
          <p:cNvPr id="31" name="Rounded Rectangle 30"/>
          <p:cNvSpPr/>
          <p:nvPr>
            <p:custDataLst>
              <p:tags r:id="rId5"/>
            </p:custDataLst>
          </p:nvPr>
        </p:nvSpPr>
        <p:spPr>
          <a:xfrm>
            <a:off x="6196000" y="3747347"/>
            <a:ext cx="2561989" cy="1398467"/>
          </a:xfrm>
          <a:prstGeom prst="roundRect">
            <a:avLst/>
          </a:prstGeom>
          <a:solidFill>
            <a:srgbClr val="DDDECE"/>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Ins="1005840" rtlCol="0" anchor="ctr"/>
          <a:lstStyle/>
          <a:p>
            <a:pPr algn="l" fontAlgn="base">
              <a:spcBef>
                <a:spcPct val="0"/>
              </a:spcBef>
              <a:spcAft>
                <a:spcPct val="0"/>
              </a:spcAft>
            </a:pPr>
            <a:r>
              <a:rPr lang="en-US" sz="1200" i="1" u="sng" dirty="0" smtClean="0">
                <a:solidFill>
                  <a:srgbClr val="2576B7"/>
                </a:solidFill>
                <a:hlinkClick r:id="rId15"/>
              </a:rPr>
              <a:t>Federate </a:t>
            </a:r>
            <a:r>
              <a:rPr lang="en-US" sz="1200" i="1" u="sng" dirty="0">
                <a:solidFill>
                  <a:srgbClr val="2576B7"/>
                </a:solidFill>
                <a:hlinkClick r:id="rId15"/>
              </a:rPr>
              <a:t>IAM for and from the </a:t>
            </a:r>
            <a:r>
              <a:rPr lang="en-US" sz="1200" i="1" u="sng" dirty="0" smtClean="0">
                <a:solidFill>
                  <a:srgbClr val="2576B7"/>
                </a:solidFill>
                <a:hlinkClick r:id="rId15"/>
              </a:rPr>
              <a:t>Cloud</a:t>
            </a:r>
            <a:endParaRPr lang="en-US" sz="1200" i="1" u="sng" dirty="0">
              <a:solidFill>
                <a:srgbClr val="2576B7"/>
              </a:solidFill>
            </a:endParaRPr>
          </a:p>
          <a:p>
            <a:pPr algn="l" fontAlgn="base">
              <a:spcBef>
                <a:spcPct val="0"/>
              </a:spcBef>
              <a:spcAft>
                <a:spcPct val="0"/>
              </a:spcAft>
            </a:pPr>
            <a:r>
              <a:rPr lang="en-US" sz="1200" dirty="0">
                <a:solidFill>
                  <a:srgbClr val="333333"/>
                </a:solidFill>
              </a:rPr>
              <a:t>Identity and access management like you’ve never seen it before.</a:t>
            </a:r>
          </a:p>
        </p:txBody>
      </p:sp>
      <p:sp>
        <p:nvSpPr>
          <p:cNvPr id="33" name="Rounded Rectangle 32"/>
          <p:cNvSpPr/>
          <p:nvPr/>
        </p:nvSpPr>
        <p:spPr>
          <a:xfrm>
            <a:off x="7898774" y="3934011"/>
            <a:ext cx="709757" cy="714375"/>
          </a:xfrm>
          <a:prstGeom prst="roundRect">
            <a:avLst>
              <a:gd name="adj" fmla="val 0"/>
            </a:avLst>
          </a:prstGeom>
          <a:blipFill>
            <a:blip r:embed="rId1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US" sz="900" dirty="0">
              <a:solidFill>
                <a:srgbClr val="FFFFFF"/>
              </a:solidFill>
            </a:endParaRPr>
          </a:p>
        </p:txBody>
      </p:sp>
      <p:sp>
        <p:nvSpPr>
          <p:cNvPr id="34" name="Rounded Rectangle 33"/>
          <p:cNvSpPr/>
          <p:nvPr/>
        </p:nvSpPr>
        <p:spPr>
          <a:xfrm>
            <a:off x="1993855" y="2451219"/>
            <a:ext cx="709757" cy="714375"/>
          </a:xfrm>
          <a:prstGeom prst="roundRect">
            <a:avLst>
              <a:gd name="adj" fmla="val 0"/>
            </a:avLst>
          </a:prstGeom>
          <a:blipFill>
            <a:blip r:embed="rId1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US" sz="900" dirty="0">
              <a:solidFill>
                <a:srgbClr val="FFFFFF"/>
              </a:solidFill>
            </a:endParaRPr>
          </a:p>
        </p:txBody>
      </p:sp>
      <p:sp>
        <p:nvSpPr>
          <p:cNvPr id="35" name="Rounded Rectangle 34"/>
          <p:cNvSpPr/>
          <p:nvPr>
            <p:custDataLst>
              <p:tags r:id="rId6"/>
            </p:custDataLst>
          </p:nvPr>
        </p:nvSpPr>
        <p:spPr>
          <a:xfrm>
            <a:off x="6196000" y="2240884"/>
            <a:ext cx="2561989" cy="1398467"/>
          </a:xfrm>
          <a:prstGeom prst="roundRect">
            <a:avLst/>
          </a:prstGeom>
          <a:solidFill>
            <a:srgbClr val="DDDECE"/>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Ins="1005840" rtlCol="0" anchor="ctr"/>
          <a:lstStyle/>
          <a:p>
            <a:pPr algn="l" fontAlgn="base">
              <a:spcBef>
                <a:spcPct val="0"/>
              </a:spcBef>
              <a:spcAft>
                <a:spcPct val="0"/>
              </a:spcAft>
            </a:pPr>
            <a:r>
              <a:rPr lang="en-US" sz="1200" i="1" dirty="0">
                <a:solidFill>
                  <a:srgbClr val="FFFFFF"/>
                </a:solidFill>
                <a:hlinkClick r:id="rId18"/>
              </a:rPr>
              <a:t>Gain Control of </a:t>
            </a:r>
            <a:r>
              <a:rPr lang="en-US" sz="1200" i="1" dirty="0" smtClean="0">
                <a:solidFill>
                  <a:srgbClr val="FFFFFF"/>
                </a:solidFill>
                <a:hlinkClick r:id="rId18"/>
              </a:rPr>
              <a:t>Cloud </a:t>
            </a:r>
            <a:r>
              <a:rPr lang="en-US" sz="1200" i="1" dirty="0">
                <a:solidFill>
                  <a:srgbClr val="FFFFFF"/>
                </a:solidFill>
                <a:hlinkClick r:id="rId18"/>
              </a:rPr>
              <a:t>Integration Strategies Before they Float Away</a:t>
            </a:r>
            <a:endParaRPr lang="en-US" sz="1200" i="1" dirty="0">
              <a:solidFill>
                <a:srgbClr val="FFFFFF"/>
              </a:solidFill>
            </a:endParaRPr>
          </a:p>
          <a:p>
            <a:pPr algn="l" fontAlgn="base">
              <a:spcBef>
                <a:spcPct val="0"/>
              </a:spcBef>
              <a:spcAft>
                <a:spcPct val="0"/>
              </a:spcAft>
            </a:pPr>
            <a:r>
              <a:rPr lang="en-US" sz="1200" dirty="0">
                <a:solidFill>
                  <a:srgbClr val="333333"/>
                </a:solidFill>
              </a:rPr>
              <a:t>Successful </a:t>
            </a:r>
            <a:r>
              <a:rPr lang="en-US" sz="1200" dirty="0" smtClean="0">
                <a:solidFill>
                  <a:srgbClr val="333333"/>
                </a:solidFill>
              </a:rPr>
              <a:t>Cloud </a:t>
            </a:r>
            <a:r>
              <a:rPr lang="en-US" sz="1200" dirty="0">
                <a:solidFill>
                  <a:srgbClr val="333333"/>
                </a:solidFill>
              </a:rPr>
              <a:t>wranglers excel in four areas.</a:t>
            </a:r>
          </a:p>
        </p:txBody>
      </p:sp>
      <p:pic>
        <p:nvPicPr>
          <p:cNvPr id="14504978" name="Picture 18" descr="http://static.infotech.com/solution_set_hero_images/uploads/510/3a6b824ec70164ddd378a4fbed0ce78b_thumb.jpg?1348065700"/>
          <p:cNvPicPr>
            <a:picLocks noChangeAspect="1" noChangeArrowheads="1"/>
          </p:cNvPicPr>
          <p:nvPr/>
        </p:nvPicPr>
        <p:blipFill>
          <a:blip r:embed="rId19" cstate="print"/>
          <a:srcRect/>
          <a:stretch>
            <a:fillRect/>
          </a:stretch>
        </p:blipFill>
        <p:spPr bwMode="auto">
          <a:xfrm>
            <a:off x="7896465" y="2426609"/>
            <a:ext cx="714375" cy="714375"/>
          </a:xfrm>
          <a:prstGeom prst="rect">
            <a:avLst/>
          </a:prstGeom>
          <a:noFill/>
        </p:spPr>
      </p:pic>
      <p:grpSp>
        <p:nvGrpSpPr>
          <p:cNvPr id="2" name="Group 38"/>
          <p:cNvGrpSpPr/>
          <p:nvPr/>
        </p:nvGrpSpPr>
        <p:grpSpPr>
          <a:xfrm>
            <a:off x="3315729" y="3724222"/>
            <a:ext cx="2484276" cy="1421592"/>
            <a:chOff x="2771800" y="3515020"/>
            <a:chExt cx="3594012" cy="2038216"/>
          </a:xfrm>
        </p:grpSpPr>
        <p:pic>
          <p:nvPicPr>
            <p:cNvPr id="40" name="Picture 1"/>
            <p:cNvPicPr>
              <a:picLocks noChangeAspect="1" noChangeArrowheads="1"/>
            </p:cNvPicPr>
            <p:nvPr/>
          </p:nvPicPr>
          <p:blipFill>
            <a:blip r:embed="rId20" cstate="print"/>
            <a:srcRect/>
            <a:stretch>
              <a:fillRect/>
            </a:stretch>
          </p:blipFill>
          <p:spPr bwMode="auto">
            <a:xfrm>
              <a:off x="2771800" y="3515020"/>
              <a:ext cx="3594012" cy="2038216"/>
            </a:xfrm>
            <a:prstGeom prst="rect">
              <a:avLst/>
            </a:prstGeom>
            <a:noFill/>
            <a:ln w="9525">
              <a:noFill/>
              <a:miter lim="800000"/>
              <a:headEnd/>
              <a:tailEnd/>
            </a:ln>
          </p:spPr>
        </p:pic>
        <p:sp>
          <p:nvSpPr>
            <p:cNvPr id="41" name="Rectangle 40"/>
            <p:cNvSpPr/>
            <p:nvPr/>
          </p:nvSpPr>
          <p:spPr>
            <a:xfrm>
              <a:off x="4103948" y="4797152"/>
              <a:ext cx="1260140" cy="432048"/>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US" sz="1400" dirty="0">
                <a:solidFill>
                  <a:srgbClr val="333333"/>
                </a:solidFill>
              </a:endParaRPr>
            </a:p>
          </p:txBody>
        </p:sp>
      </p:grpSp>
      <p:sp>
        <p:nvSpPr>
          <p:cNvPr id="42" name="Rounded Rectangle 41"/>
          <p:cNvSpPr/>
          <p:nvPr>
            <p:custDataLst>
              <p:tags r:id="rId7"/>
            </p:custDataLst>
          </p:nvPr>
        </p:nvSpPr>
        <p:spPr>
          <a:xfrm>
            <a:off x="297049" y="5393905"/>
            <a:ext cx="8532626" cy="1020417"/>
          </a:xfrm>
          <a:prstGeom prst="roundRect">
            <a:avLst/>
          </a:prstGeom>
          <a:solidFill>
            <a:srgbClr val="DDDECE"/>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731520" rIns="1005840" rtlCol="0" anchor="ctr"/>
          <a:lstStyle/>
          <a:p>
            <a:pPr algn="l"/>
            <a:r>
              <a:rPr lang="en-US" sz="1400" i="1" dirty="0">
                <a:solidFill>
                  <a:schemeClr val="tx1"/>
                </a:solidFill>
              </a:rPr>
              <a:t>Create a Corporate Personal Cloud Vision in Two </a:t>
            </a:r>
            <a:r>
              <a:rPr lang="en-US" sz="1400" i="1" dirty="0" smtClean="0">
                <a:solidFill>
                  <a:schemeClr val="tx1"/>
                </a:solidFill>
              </a:rPr>
              <a:t>Days</a:t>
            </a:r>
          </a:p>
          <a:p>
            <a:pPr algn="l"/>
            <a:r>
              <a:rPr lang="en-US" sz="1200" dirty="0" smtClean="0">
                <a:solidFill>
                  <a:srgbClr val="333333"/>
                </a:solidFill>
              </a:rPr>
              <a:t>Workforce computing has gone beyond the desktop to the cloud. Lead the corporate Personal Cloud development to boost workforce computing without losing control.</a:t>
            </a:r>
            <a:endParaRPr lang="en-US" sz="1200" dirty="0">
              <a:solidFill>
                <a:srgbClr val="333333"/>
              </a:solidFill>
            </a:endParaRPr>
          </a:p>
        </p:txBody>
      </p:sp>
      <p:sp>
        <p:nvSpPr>
          <p:cNvPr id="43" name="Rounded Rectangle 42"/>
          <p:cNvSpPr/>
          <p:nvPr/>
        </p:nvSpPr>
        <p:spPr>
          <a:xfrm>
            <a:off x="7991240" y="5522937"/>
            <a:ext cx="709757" cy="714375"/>
          </a:xfrm>
          <a:prstGeom prst="roundRect">
            <a:avLst>
              <a:gd name="adj" fmla="val 0"/>
            </a:avLst>
          </a:prstGeom>
          <a:blipFill>
            <a:blip r:embed="rId2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US" sz="900" dirty="0">
              <a:solidFill>
                <a:srgbClr val="FFFFFF"/>
              </a:solidFill>
            </a:endParaRPr>
          </a:p>
        </p:txBody>
      </p:sp>
      <p:sp>
        <p:nvSpPr>
          <p:cNvPr id="46" name="Chevron 45"/>
          <p:cNvSpPr/>
          <p:nvPr/>
        </p:nvSpPr>
        <p:spPr>
          <a:xfrm>
            <a:off x="452735" y="5589240"/>
            <a:ext cx="482861" cy="642366"/>
          </a:xfrm>
          <a:prstGeom prst="chevron">
            <a:avLst/>
          </a:prstGeom>
          <a:solidFill>
            <a:srgbClr val="D07D08"/>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base">
              <a:spcBef>
                <a:spcPct val="0"/>
              </a:spcBef>
              <a:spcAft>
                <a:spcPct val="0"/>
              </a:spcAft>
            </a:pPr>
            <a:endParaRPr lang="en-US" sz="1400" dirty="0">
              <a:solidFill>
                <a:srgbClr val="333333"/>
              </a:solidFill>
            </a:endParaRPr>
          </a:p>
        </p:txBody>
      </p:sp>
      <p:cxnSp>
        <p:nvCxnSpPr>
          <p:cNvPr id="48" name="Straight Arrow Connector 47"/>
          <p:cNvCxnSpPr>
            <a:stCxn id="42" idx="0"/>
          </p:cNvCxnSpPr>
          <p:nvPr/>
        </p:nvCxnSpPr>
        <p:spPr>
          <a:xfrm flipV="1">
            <a:off x="4563362" y="4149080"/>
            <a:ext cx="8638" cy="1244825"/>
          </a:xfrm>
          <a:prstGeom prst="straightConnector1">
            <a:avLst/>
          </a:prstGeom>
          <a:ln w="34925">
            <a:solidFill>
              <a:srgbClr val="D07D08"/>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859038" y="3639351"/>
            <a:ext cx="704850" cy="5097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6" idx="3"/>
          </p:cNvCxnSpPr>
          <p:nvPr/>
        </p:nvCxnSpPr>
        <p:spPr>
          <a:xfrm>
            <a:off x="2859038" y="4446581"/>
            <a:ext cx="436612" cy="39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1" idx="1"/>
          </p:cNvCxnSpPr>
          <p:nvPr/>
        </p:nvCxnSpPr>
        <p:spPr>
          <a:xfrm flipH="1">
            <a:off x="5800005" y="4446581"/>
            <a:ext cx="395995" cy="39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5629275" y="3639351"/>
            <a:ext cx="566725" cy="5421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5" name="Picture 24" descr="sample_linkbar-itrgNEW.gif">
            <a:hlinkClick r:id="rId22"/>
          </p:cNvPr>
          <p:cNvPicPr>
            <a:picLocks noChangeAspect="1"/>
          </p:cNvPicPr>
          <p:nvPr/>
        </p:nvPicPr>
        <p:blipFill>
          <a:blip r:embed="rId23"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968871" name="think-cell Slide" r:id="rId33" imgW="270" imgH="270" progId="TCLayout.ActiveDocument.1">
                  <p:embed/>
                </p:oleObj>
              </mc:Choice>
              <mc:Fallback>
                <p:oleObj name="think-cell Slide" r:id="rId33" imgW="270" imgH="270" progId="TCLayout.ActiveDocument.1">
                  <p:embed/>
                  <p:pic>
                    <p:nvPicPr>
                      <p:cNvPr id="0" name="Picture 2" hidden="1"/>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Cloud 40"/>
          <p:cNvSpPr/>
          <p:nvPr>
            <p:custDataLst>
              <p:tags r:id="rId3"/>
            </p:custDataLst>
          </p:nvPr>
        </p:nvSpPr>
        <p:spPr>
          <a:xfrm>
            <a:off x="3740907" y="3688883"/>
            <a:ext cx="1584176" cy="1083747"/>
          </a:xfrm>
          <a:prstGeom prst="cloud">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40" name="Cloud 39"/>
          <p:cNvSpPr/>
          <p:nvPr>
            <p:custDataLst>
              <p:tags r:id="rId4"/>
            </p:custDataLst>
          </p:nvPr>
        </p:nvSpPr>
        <p:spPr>
          <a:xfrm>
            <a:off x="6765243" y="1933786"/>
            <a:ext cx="1584176" cy="1083747"/>
          </a:xfrm>
          <a:prstGeom prst="cloud">
            <a:avLst/>
          </a:prstGeom>
          <a:solidFill>
            <a:schemeClr val="bg1"/>
          </a:solid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sp>
        <p:nvSpPr>
          <p:cNvPr id="3" name="Title 2"/>
          <p:cNvSpPr>
            <a:spLocks noGrp="1"/>
          </p:cNvSpPr>
          <p:nvPr>
            <p:ph type="title"/>
            <p:custDataLst>
              <p:tags r:id="rId5"/>
            </p:custDataLst>
          </p:nvPr>
        </p:nvSpPr>
        <p:spPr/>
        <p:txBody>
          <a:bodyPr/>
          <a:lstStyle/>
          <a:p>
            <a:r>
              <a:rPr lang="en-CA" dirty="0" smtClean="0"/>
              <a:t>The progression of workforce computing: from distributed personal </a:t>
            </a:r>
            <a:r>
              <a:rPr lang="en-CA" dirty="0"/>
              <a:t>c</a:t>
            </a:r>
            <a:r>
              <a:rPr lang="en-CA" dirty="0" smtClean="0"/>
              <a:t>omputers to personal </a:t>
            </a:r>
            <a:r>
              <a:rPr lang="en-CA" dirty="0"/>
              <a:t>c</a:t>
            </a:r>
            <a:r>
              <a:rPr lang="en-CA" dirty="0" smtClean="0"/>
              <a:t>louds</a:t>
            </a:r>
            <a:endParaRPr lang="en-CA" dirty="0"/>
          </a:p>
        </p:txBody>
      </p:sp>
      <p:cxnSp>
        <p:nvCxnSpPr>
          <p:cNvPr id="13" name="Straight Connector 12"/>
          <p:cNvCxnSpPr/>
          <p:nvPr>
            <p:custDataLst>
              <p:tags r:id="rId6"/>
            </p:custDataLst>
          </p:nvPr>
        </p:nvCxnSpPr>
        <p:spPr>
          <a:xfrm>
            <a:off x="1004603" y="5959888"/>
            <a:ext cx="0" cy="177074"/>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custDataLst>
              <p:tags r:id="rId7"/>
            </p:custDataLst>
          </p:nvPr>
        </p:nvCxnSpPr>
        <p:spPr>
          <a:xfrm>
            <a:off x="4749019" y="5975992"/>
            <a:ext cx="0" cy="177074"/>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custDataLst>
              <p:tags r:id="rId8"/>
            </p:custDataLst>
          </p:nvPr>
        </p:nvCxnSpPr>
        <p:spPr>
          <a:xfrm>
            <a:off x="8313415" y="5975992"/>
            <a:ext cx="0" cy="177074"/>
          </a:xfrm>
          <a:prstGeom prst="line">
            <a:avLst/>
          </a:prstGeom>
        </p:spPr>
        <p:style>
          <a:lnRef idx="3">
            <a:schemeClr val="dk1"/>
          </a:lnRef>
          <a:fillRef idx="0">
            <a:schemeClr val="dk1"/>
          </a:fillRef>
          <a:effectRef idx="2">
            <a:schemeClr val="dk1"/>
          </a:effectRef>
          <a:fontRef idx="minor">
            <a:schemeClr val="tx1"/>
          </a:fontRef>
        </p:style>
      </p:cxnSp>
      <p:sp>
        <p:nvSpPr>
          <p:cNvPr id="16" name="TextBox 15"/>
          <p:cNvSpPr txBox="1"/>
          <p:nvPr>
            <p:custDataLst>
              <p:tags r:id="rId9"/>
            </p:custDataLst>
          </p:nvPr>
        </p:nvSpPr>
        <p:spPr>
          <a:xfrm>
            <a:off x="529122" y="6105441"/>
            <a:ext cx="972108" cy="369332"/>
          </a:xfrm>
          <a:prstGeom prst="rect">
            <a:avLst/>
          </a:prstGeom>
          <a:noFill/>
        </p:spPr>
        <p:txBody>
          <a:bodyPr wrap="square" rtlCol="0">
            <a:spAutoFit/>
          </a:bodyPr>
          <a:lstStyle/>
          <a:p>
            <a:r>
              <a:rPr lang="en-CA" dirty="0" smtClean="0"/>
              <a:t>2000</a:t>
            </a:r>
            <a:endParaRPr lang="en-CA" dirty="0"/>
          </a:p>
        </p:txBody>
      </p:sp>
      <p:sp>
        <p:nvSpPr>
          <p:cNvPr id="17" name="TextBox 16"/>
          <p:cNvSpPr txBox="1"/>
          <p:nvPr>
            <p:custDataLst>
              <p:tags r:id="rId10"/>
            </p:custDataLst>
          </p:nvPr>
        </p:nvSpPr>
        <p:spPr>
          <a:xfrm>
            <a:off x="4264013" y="6110716"/>
            <a:ext cx="972108" cy="369332"/>
          </a:xfrm>
          <a:prstGeom prst="rect">
            <a:avLst/>
          </a:prstGeom>
          <a:noFill/>
        </p:spPr>
        <p:txBody>
          <a:bodyPr wrap="square" rtlCol="0">
            <a:spAutoFit/>
          </a:bodyPr>
          <a:lstStyle/>
          <a:p>
            <a:r>
              <a:rPr lang="en-CA" dirty="0" smtClean="0"/>
              <a:t>2013</a:t>
            </a:r>
            <a:endParaRPr lang="en-CA" dirty="0"/>
          </a:p>
        </p:txBody>
      </p:sp>
      <p:sp>
        <p:nvSpPr>
          <p:cNvPr id="18" name="TextBox 17"/>
          <p:cNvSpPr txBox="1"/>
          <p:nvPr>
            <p:custDataLst>
              <p:tags r:id="rId11"/>
            </p:custDataLst>
          </p:nvPr>
        </p:nvSpPr>
        <p:spPr>
          <a:xfrm>
            <a:off x="7828409" y="6120008"/>
            <a:ext cx="972108" cy="369332"/>
          </a:xfrm>
          <a:prstGeom prst="rect">
            <a:avLst/>
          </a:prstGeom>
          <a:noFill/>
        </p:spPr>
        <p:txBody>
          <a:bodyPr wrap="square" rtlCol="0">
            <a:spAutoFit/>
          </a:bodyPr>
          <a:lstStyle/>
          <a:p>
            <a:r>
              <a:rPr lang="en-CA" dirty="0" smtClean="0"/>
              <a:t>2020</a:t>
            </a:r>
            <a:endParaRPr lang="en-CA" dirty="0"/>
          </a:p>
        </p:txBody>
      </p:sp>
      <p:sp>
        <p:nvSpPr>
          <p:cNvPr id="19" name="TextBox 18"/>
          <p:cNvSpPr txBox="1"/>
          <p:nvPr>
            <p:custDataLst>
              <p:tags r:id="rId12"/>
            </p:custDataLst>
          </p:nvPr>
        </p:nvSpPr>
        <p:spPr>
          <a:xfrm>
            <a:off x="215516" y="3573016"/>
            <a:ext cx="1581175" cy="1015663"/>
          </a:xfrm>
          <a:prstGeom prst="rect">
            <a:avLst/>
          </a:prstGeom>
          <a:noFill/>
        </p:spPr>
        <p:txBody>
          <a:bodyPr wrap="square" rtlCol="0">
            <a:spAutoFit/>
          </a:bodyPr>
          <a:lstStyle/>
          <a:p>
            <a:pPr algn="l"/>
            <a:r>
              <a:rPr lang="en-CA" sz="1200" dirty="0" smtClean="0"/>
              <a:t>Workforce computing is achieved through distributed PCs and fixed assets.</a:t>
            </a:r>
            <a:endParaRPr lang="en-CA" sz="1200" dirty="0"/>
          </a:p>
        </p:txBody>
      </p:sp>
      <p:sp>
        <p:nvSpPr>
          <p:cNvPr id="20" name="Chevron 19"/>
          <p:cNvSpPr>
            <a:spLocks/>
          </p:cNvSpPr>
          <p:nvPr>
            <p:custDataLst>
              <p:tags r:id="rId13"/>
            </p:custDataLst>
          </p:nvPr>
        </p:nvSpPr>
        <p:spPr>
          <a:xfrm rot="5400000">
            <a:off x="920778" y="4664814"/>
            <a:ext cx="144000" cy="25200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21" name="TextBox 20"/>
          <p:cNvSpPr txBox="1"/>
          <p:nvPr>
            <p:custDataLst>
              <p:tags r:id="rId14"/>
            </p:custDataLst>
          </p:nvPr>
        </p:nvSpPr>
        <p:spPr>
          <a:xfrm>
            <a:off x="7864413" y="5808868"/>
            <a:ext cx="1728192" cy="276999"/>
          </a:xfrm>
          <a:prstGeom prst="rect">
            <a:avLst/>
          </a:prstGeom>
          <a:noFill/>
        </p:spPr>
        <p:txBody>
          <a:bodyPr wrap="square" rtlCol="0">
            <a:spAutoFit/>
          </a:bodyPr>
          <a:lstStyle/>
          <a:p>
            <a:r>
              <a:rPr lang="en-CA" sz="1200" b="1" dirty="0" smtClean="0"/>
              <a:t>Year</a:t>
            </a:r>
            <a:endParaRPr lang="en-CA" sz="1200" b="1" dirty="0"/>
          </a:p>
        </p:txBody>
      </p:sp>
      <p:pic>
        <p:nvPicPr>
          <p:cNvPr id="24" name="Picture 23" descr="Stock Photo: Computer monitor, keyboard, and mouse"/>
          <p:cNvPicPr>
            <a:picLocks noChangeAspect="1" noChangeArrowheads="1"/>
          </p:cNvPicPr>
          <p:nvPr>
            <p:custDataLst>
              <p:tags r:id="rId15"/>
            </p:custDataLst>
          </p:nvPr>
        </p:nvPicPr>
        <p:blipFill>
          <a:blip r:embed="rId35" cstate="print">
            <a:clrChange>
              <a:clrFrom>
                <a:srgbClr val="FFFFFF"/>
              </a:clrFrom>
              <a:clrTo>
                <a:srgbClr val="FFFFFF">
                  <a:alpha val="0"/>
                </a:srgbClr>
              </a:clrTo>
            </a:clrChange>
          </a:blip>
          <a:stretch>
            <a:fillRect/>
          </a:stretch>
        </p:blipFill>
        <p:spPr bwMode="auto">
          <a:xfrm>
            <a:off x="3812915" y="4192938"/>
            <a:ext cx="885125" cy="624795"/>
          </a:xfrm>
          <a:prstGeom prst="rect">
            <a:avLst/>
          </a:prstGeom>
          <a:noFill/>
        </p:spPr>
      </p:pic>
      <p:pic>
        <p:nvPicPr>
          <p:cNvPr id="25" name="Picture 24" descr="http://www.blogcdn.com/www.engadget.com/media/2008/08/vostro-a-top.jpg"/>
          <p:cNvPicPr>
            <a:picLocks noChangeAspect="1" noChangeArrowheads="1"/>
          </p:cNvPicPr>
          <p:nvPr>
            <p:custDataLst>
              <p:tags r:id="rId16"/>
            </p:custDataLst>
          </p:nvPr>
        </p:nvPicPr>
        <p:blipFill>
          <a:blip r:embed="rId36" cstate="print">
            <a:clrChange>
              <a:clrFrom>
                <a:srgbClr val="FEFEFE"/>
              </a:clrFrom>
              <a:clrTo>
                <a:srgbClr val="FEFEFE">
                  <a:alpha val="0"/>
                </a:srgbClr>
              </a:clrTo>
            </a:clrChange>
          </a:blip>
          <a:srcRect/>
          <a:stretch>
            <a:fillRect/>
          </a:stretch>
        </p:blipFill>
        <p:spPr bwMode="auto">
          <a:xfrm>
            <a:off x="4612857" y="4264947"/>
            <a:ext cx="709325" cy="497710"/>
          </a:xfrm>
          <a:prstGeom prst="rect">
            <a:avLst/>
          </a:prstGeom>
          <a:noFill/>
        </p:spPr>
      </p:pic>
      <p:sp>
        <p:nvSpPr>
          <p:cNvPr id="26" name="TextBox 25"/>
          <p:cNvSpPr txBox="1"/>
          <p:nvPr>
            <p:custDataLst>
              <p:tags r:id="rId17"/>
            </p:custDataLst>
          </p:nvPr>
        </p:nvSpPr>
        <p:spPr>
          <a:xfrm>
            <a:off x="3527884" y="2240868"/>
            <a:ext cx="1581175" cy="1015663"/>
          </a:xfrm>
          <a:prstGeom prst="rect">
            <a:avLst/>
          </a:prstGeom>
          <a:noFill/>
        </p:spPr>
        <p:txBody>
          <a:bodyPr wrap="square" rtlCol="0">
            <a:spAutoFit/>
          </a:bodyPr>
          <a:lstStyle/>
          <a:p>
            <a:pPr algn="l"/>
            <a:r>
              <a:rPr lang="en-CA" sz="1200" dirty="0" smtClean="0"/>
              <a:t>Organizations begin implementing desktop and application virtualization.</a:t>
            </a:r>
            <a:endParaRPr lang="en-CA" sz="1200" dirty="0"/>
          </a:p>
        </p:txBody>
      </p:sp>
      <p:pic>
        <p:nvPicPr>
          <p:cNvPr id="28" name="Picture 27" descr="http://cdn3.digitaltrends.com/wp-content/uploads/2011/11/ipad-3-concept.png"/>
          <p:cNvPicPr>
            <a:picLocks noChangeAspect="1" noChangeArrowheads="1"/>
          </p:cNvPicPr>
          <p:nvPr>
            <p:custDataLst>
              <p:tags r:id="rId18"/>
            </p:custDataLst>
          </p:nvPr>
        </p:nvPicPr>
        <p:blipFill>
          <a:blip r:embed="rId37" cstate="print"/>
          <a:srcRect/>
          <a:stretch>
            <a:fillRect/>
          </a:stretch>
        </p:blipFill>
        <p:spPr bwMode="auto">
          <a:xfrm>
            <a:off x="7493178" y="1844824"/>
            <a:ext cx="638433" cy="340759"/>
          </a:xfrm>
          <a:prstGeom prst="rect">
            <a:avLst/>
          </a:prstGeom>
          <a:noFill/>
        </p:spPr>
      </p:pic>
      <p:pic>
        <p:nvPicPr>
          <p:cNvPr id="29" name="Picture 28" descr="http://i.nokia.com/image/view/-/599912/medRes/1/-/Nokia900-Stills-Cyan-04-png.png?v=4"/>
          <p:cNvPicPr>
            <a:picLocks noChangeAspect="1" noChangeArrowheads="1"/>
          </p:cNvPicPr>
          <p:nvPr>
            <p:custDataLst>
              <p:tags r:id="rId19"/>
            </p:custDataLst>
          </p:nvPr>
        </p:nvPicPr>
        <p:blipFill>
          <a:blip r:embed="rId38" cstate="print"/>
          <a:srcRect/>
          <a:stretch>
            <a:fillRect/>
          </a:stretch>
        </p:blipFill>
        <p:spPr bwMode="auto">
          <a:xfrm rot="1193534">
            <a:off x="6960892" y="1752441"/>
            <a:ext cx="624669" cy="624669"/>
          </a:xfrm>
          <a:prstGeom prst="rect">
            <a:avLst/>
          </a:prstGeom>
          <a:noFill/>
        </p:spPr>
      </p:pic>
      <p:pic>
        <p:nvPicPr>
          <p:cNvPr id="31" name="Picture 30" descr="http://www.blogcdn.com/www.engadget.com/media/2008/08/vostro-a-top.jpg"/>
          <p:cNvPicPr>
            <a:picLocks noChangeAspect="1" noChangeArrowheads="1"/>
          </p:cNvPicPr>
          <p:nvPr>
            <p:custDataLst>
              <p:tags r:id="rId20"/>
            </p:custDataLst>
          </p:nvPr>
        </p:nvPicPr>
        <p:blipFill>
          <a:blip r:embed="rId36" cstate="print">
            <a:clrChange>
              <a:clrFrom>
                <a:srgbClr val="FEFEFE"/>
              </a:clrFrom>
              <a:clrTo>
                <a:srgbClr val="FEFEFE">
                  <a:alpha val="0"/>
                </a:srgbClr>
              </a:clrTo>
            </a:clrChange>
          </a:blip>
          <a:srcRect/>
          <a:stretch>
            <a:fillRect/>
          </a:stretch>
        </p:blipFill>
        <p:spPr bwMode="auto">
          <a:xfrm>
            <a:off x="7679099" y="2463238"/>
            <a:ext cx="709325" cy="497710"/>
          </a:xfrm>
          <a:prstGeom prst="rect">
            <a:avLst/>
          </a:prstGeom>
          <a:noFill/>
        </p:spPr>
      </p:pic>
      <p:sp>
        <p:nvSpPr>
          <p:cNvPr id="33" name="TextBox 32"/>
          <p:cNvSpPr txBox="1"/>
          <p:nvPr>
            <p:custDataLst>
              <p:tags r:id="rId21"/>
            </p:custDataLst>
          </p:nvPr>
        </p:nvSpPr>
        <p:spPr>
          <a:xfrm>
            <a:off x="7128284" y="3448161"/>
            <a:ext cx="1581175" cy="1384995"/>
          </a:xfrm>
          <a:prstGeom prst="rect">
            <a:avLst/>
          </a:prstGeom>
          <a:noFill/>
        </p:spPr>
        <p:txBody>
          <a:bodyPr wrap="square" rtlCol="0">
            <a:spAutoFit/>
          </a:bodyPr>
          <a:lstStyle/>
          <a:p>
            <a:pPr algn="l"/>
            <a:r>
              <a:rPr lang="en-CA" sz="1200" dirty="0" smtClean="0"/>
              <a:t>Organizations embrace the personal </a:t>
            </a:r>
            <a:r>
              <a:rPr lang="en-CA" sz="1200" dirty="0"/>
              <a:t>c</a:t>
            </a:r>
            <a:r>
              <a:rPr lang="en-CA" sz="1200" dirty="0" smtClean="0"/>
              <a:t>loud with the implementation of app stores, cloud storage, and cloud ID management.</a:t>
            </a:r>
            <a:endParaRPr lang="en-CA" sz="1200" dirty="0"/>
          </a:p>
        </p:txBody>
      </p:sp>
      <p:sp>
        <p:nvSpPr>
          <p:cNvPr id="34" name="Chevron 33"/>
          <p:cNvSpPr>
            <a:spLocks/>
          </p:cNvSpPr>
          <p:nvPr>
            <p:custDataLst>
              <p:tags r:id="rId22"/>
            </p:custDataLst>
          </p:nvPr>
        </p:nvSpPr>
        <p:spPr>
          <a:xfrm rot="-5400000">
            <a:off x="7827382" y="3122972"/>
            <a:ext cx="144000" cy="25200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sp>
        <p:nvSpPr>
          <p:cNvPr id="35" name="Rectangular Callout 34"/>
          <p:cNvSpPr/>
          <p:nvPr>
            <p:custDataLst>
              <p:tags r:id="rId23"/>
            </p:custDataLst>
          </p:nvPr>
        </p:nvSpPr>
        <p:spPr>
          <a:xfrm>
            <a:off x="3092835" y="1268761"/>
            <a:ext cx="3564396" cy="665025"/>
          </a:xfrm>
          <a:prstGeom prst="wedgeRectCallout">
            <a:avLst>
              <a:gd name="adj1" fmla="val 54456"/>
              <a:gd name="adj2" fmla="val 79098"/>
            </a:avLst>
          </a:prstGeom>
          <a:solidFill>
            <a:schemeClr val="accent5">
              <a:lumMod val="20000"/>
              <a:lumOff val="80000"/>
            </a:schemeClr>
          </a:solidFill>
          <a:ln>
            <a:solidFill>
              <a:schemeClr val="accent5"/>
            </a:solidFill>
          </a:ln>
        </p:spPr>
        <p:style>
          <a:lnRef idx="1">
            <a:schemeClr val="accent3"/>
          </a:lnRef>
          <a:fillRef idx="2">
            <a:schemeClr val="accent3"/>
          </a:fillRef>
          <a:effectRef idx="1">
            <a:schemeClr val="accent3"/>
          </a:effectRef>
          <a:fontRef idx="minor">
            <a:schemeClr val="dk1"/>
          </a:fontRef>
        </p:style>
        <p:txBody>
          <a:bodyPr rtlCol="0" anchor="ctr"/>
          <a:lstStyle/>
          <a:p>
            <a:pPr algn="l" fontAlgn="base">
              <a:spcBef>
                <a:spcPct val="0"/>
              </a:spcBef>
              <a:spcAft>
                <a:spcPct val="0"/>
              </a:spcAft>
            </a:pPr>
            <a:r>
              <a:rPr lang="en-CA" sz="1000" dirty="0" smtClean="0">
                <a:solidFill>
                  <a:schemeClr val="tx1"/>
                </a:solidFill>
              </a:rPr>
              <a:t>The rate of progression towards implementing personal </a:t>
            </a:r>
            <a:r>
              <a:rPr lang="en-CA" sz="1000" dirty="0">
                <a:solidFill>
                  <a:schemeClr val="tx1"/>
                </a:solidFill>
              </a:rPr>
              <a:t>c</a:t>
            </a:r>
            <a:r>
              <a:rPr lang="en-CA" sz="1000" dirty="0" smtClean="0">
                <a:solidFill>
                  <a:schemeClr val="tx1"/>
                </a:solidFill>
              </a:rPr>
              <a:t>louds varies for each organization. It is not just a future ideal state. Some organizations are already enabling </a:t>
            </a:r>
            <a:r>
              <a:rPr lang="en-CA" sz="1000" dirty="0">
                <a:solidFill>
                  <a:schemeClr val="tx1"/>
                </a:solidFill>
              </a:rPr>
              <a:t>p</a:t>
            </a:r>
            <a:r>
              <a:rPr lang="en-CA" sz="1000" dirty="0" smtClean="0">
                <a:solidFill>
                  <a:schemeClr val="tx1"/>
                </a:solidFill>
              </a:rPr>
              <a:t>ersonal clouds.</a:t>
            </a:r>
            <a:endParaRPr lang="en-CA" sz="1000" dirty="0">
              <a:solidFill>
                <a:schemeClr val="tx1"/>
              </a:solidFill>
            </a:endParaRPr>
          </a:p>
        </p:txBody>
      </p:sp>
      <p:cxnSp>
        <p:nvCxnSpPr>
          <p:cNvPr id="8" name="Straight Arrow Connector 7"/>
          <p:cNvCxnSpPr/>
          <p:nvPr>
            <p:custDataLst>
              <p:tags r:id="rId24"/>
            </p:custDataLst>
          </p:nvPr>
        </p:nvCxnSpPr>
        <p:spPr>
          <a:xfrm flipV="1">
            <a:off x="464543" y="2024844"/>
            <a:ext cx="8025991" cy="3954094"/>
          </a:xfrm>
          <a:prstGeom prst="straightConnector1">
            <a:avLst/>
          </a:prstGeom>
          <a:ln>
            <a:solidFill>
              <a:srgbClr val="D07D08"/>
            </a:solidFill>
            <a:tailEnd type="arrow"/>
          </a:ln>
        </p:spPr>
        <p:style>
          <a:lnRef idx="3">
            <a:schemeClr val="accent6"/>
          </a:lnRef>
          <a:fillRef idx="0">
            <a:schemeClr val="accent6"/>
          </a:fillRef>
          <a:effectRef idx="2">
            <a:schemeClr val="accent6"/>
          </a:effectRef>
          <a:fontRef idx="minor">
            <a:schemeClr val="tx1"/>
          </a:fontRef>
        </p:style>
      </p:cxnSp>
      <p:pic>
        <p:nvPicPr>
          <p:cNvPr id="30" name="Picture 29" descr="Stock Photo: Computer monitor, keyboard, and mouse"/>
          <p:cNvPicPr>
            <a:picLocks noChangeAspect="1" noChangeArrowheads="1"/>
          </p:cNvPicPr>
          <p:nvPr>
            <p:custDataLst>
              <p:tags r:id="rId25"/>
            </p:custDataLst>
          </p:nvPr>
        </p:nvPicPr>
        <p:blipFill>
          <a:blip r:embed="rId35" cstate="print">
            <a:clrChange>
              <a:clrFrom>
                <a:srgbClr val="FFFFFF"/>
              </a:clrFrom>
              <a:clrTo>
                <a:srgbClr val="FFFFFF">
                  <a:alpha val="0"/>
                </a:srgbClr>
              </a:clrTo>
            </a:clrChange>
          </a:blip>
          <a:stretch>
            <a:fillRect/>
          </a:stretch>
        </p:blipFill>
        <p:spPr bwMode="auto">
          <a:xfrm>
            <a:off x="6873255" y="2392738"/>
            <a:ext cx="885125" cy="624795"/>
          </a:xfrm>
          <a:prstGeom prst="rect">
            <a:avLst/>
          </a:prstGeom>
          <a:noFill/>
        </p:spPr>
      </p:pic>
      <p:pic>
        <p:nvPicPr>
          <p:cNvPr id="22" name="Picture 21" descr="http://cdn3.digitaltrends.com/wp-content/uploads/2011/11/ipad-3-concept.png"/>
          <p:cNvPicPr>
            <a:picLocks noChangeAspect="1" noChangeArrowheads="1"/>
          </p:cNvPicPr>
          <p:nvPr>
            <p:custDataLst>
              <p:tags r:id="rId26"/>
            </p:custDataLst>
          </p:nvPr>
        </p:nvPicPr>
        <p:blipFill>
          <a:blip r:embed="rId37" cstate="print"/>
          <a:srcRect/>
          <a:stretch>
            <a:fillRect/>
          </a:stretch>
        </p:blipFill>
        <p:spPr bwMode="auto">
          <a:xfrm>
            <a:off x="4432838" y="3708164"/>
            <a:ext cx="638433" cy="340759"/>
          </a:xfrm>
          <a:prstGeom prst="rect">
            <a:avLst/>
          </a:prstGeom>
          <a:noFill/>
        </p:spPr>
      </p:pic>
      <p:pic>
        <p:nvPicPr>
          <p:cNvPr id="23" name="Picture 22" descr="http://i.nokia.com/image/view/-/599912/medRes/1/-/Nokia900-Stills-Cyan-04-png.png?v=4"/>
          <p:cNvPicPr>
            <a:picLocks noChangeAspect="1" noChangeArrowheads="1"/>
          </p:cNvPicPr>
          <p:nvPr>
            <p:custDataLst>
              <p:tags r:id="rId27"/>
            </p:custDataLst>
          </p:nvPr>
        </p:nvPicPr>
        <p:blipFill>
          <a:blip r:embed="rId38" cstate="print"/>
          <a:srcRect/>
          <a:stretch>
            <a:fillRect/>
          </a:stretch>
        </p:blipFill>
        <p:spPr bwMode="auto">
          <a:xfrm rot="1193534">
            <a:off x="3900552" y="3552641"/>
            <a:ext cx="624669" cy="624669"/>
          </a:xfrm>
          <a:prstGeom prst="rect">
            <a:avLst/>
          </a:prstGeom>
          <a:noFill/>
        </p:spPr>
      </p:pic>
      <p:sp>
        <p:nvSpPr>
          <p:cNvPr id="27" name="Chevron 26"/>
          <p:cNvSpPr>
            <a:spLocks/>
          </p:cNvSpPr>
          <p:nvPr>
            <p:custDataLst>
              <p:tags r:id="rId28"/>
            </p:custDataLst>
          </p:nvPr>
        </p:nvSpPr>
        <p:spPr>
          <a:xfrm rot="5400000">
            <a:off x="4262987" y="3274539"/>
            <a:ext cx="144000" cy="25200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pic>
        <p:nvPicPr>
          <p:cNvPr id="6" name="Picture 5" descr="Stock Photo: Computer monitor, keyboard, and mouse"/>
          <p:cNvPicPr>
            <a:picLocks noChangeAspect="1" noChangeArrowheads="1"/>
          </p:cNvPicPr>
          <p:nvPr>
            <p:custDataLst>
              <p:tags r:id="rId29"/>
            </p:custDataLst>
          </p:nvPr>
        </p:nvPicPr>
        <p:blipFill>
          <a:blip r:embed="rId35" cstate="print">
            <a:clrChange>
              <a:clrFrom>
                <a:srgbClr val="FFFFFF"/>
              </a:clrFrom>
              <a:clrTo>
                <a:srgbClr val="FFFFFF">
                  <a:alpha val="0"/>
                </a:srgbClr>
              </a:clrTo>
            </a:clrChange>
          </a:blip>
          <a:stretch>
            <a:fillRect/>
          </a:stretch>
        </p:blipFill>
        <p:spPr bwMode="auto">
          <a:xfrm>
            <a:off x="320527" y="4862814"/>
            <a:ext cx="1581175" cy="1116124"/>
          </a:xfrm>
          <a:prstGeom prst="rect">
            <a:avLst/>
          </a:prstGeom>
          <a:noFill/>
        </p:spPr>
      </p:pic>
      <p:cxnSp>
        <p:nvCxnSpPr>
          <p:cNvPr id="11" name="Straight Connector 10"/>
          <p:cNvCxnSpPr/>
          <p:nvPr>
            <p:custDataLst>
              <p:tags r:id="rId30"/>
            </p:custDataLst>
          </p:nvPr>
        </p:nvCxnSpPr>
        <p:spPr>
          <a:xfrm>
            <a:off x="464543" y="5978938"/>
            <a:ext cx="8028892" cy="0"/>
          </a:xfrm>
          <a:prstGeom prst="line">
            <a:avLst/>
          </a:prstGeom>
        </p:spPr>
        <p:style>
          <a:lnRef idx="3">
            <a:schemeClr val="dk1"/>
          </a:lnRef>
          <a:fillRef idx="0">
            <a:schemeClr val="dk1"/>
          </a:fillRef>
          <a:effectRef idx="2">
            <a:schemeClr val="dk1"/>
          </a:effectRef>
          <a:fontRef idx="minor">
            <a:schemeClr val="tx1"/>
          </a:fontRef>
        </p:style>
      </p:cxnSp>
      <p:pic>
        <p:nvPicPr>
          <p:cNvPr id="32" name="Picture 31" descr="sample_linkbar-itrgNEW.gif">
            <a:hlinkClick r:id="rId39"/>
          </p:cNvPr>
          <p:cNvPicPr>
            <a:picLocks noChangeAspect="1"/>
          </p:cNvPicPr>
          <p:nvPr/>
        </p:nvPicPr>
        <p:blipFill>
          <a:blip r:embed="rId4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94"/>
  <p:tag name="ISPRING_ULTRA_SCORM_COURSE_ID" val="3132EF96-BFF5-4772-89A3-A4300564BF94"/>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_RESOURCE_PATHS_HASH_2" val="e6d9159d2db893466c4c4c2f2ad36e8366a02d2d"/>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YYyXCQjXa0ic52JF5oLV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YLXoXE4EkeCqMwDsoq5v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MhEF_Ztjc0Cv5jYi6R0yB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1I5fzN5Ck0mvsVoCel1wV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e8okhzpUky7JZIIOYpPx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OBYFwx2lNUO8JUX9S90Cv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MDozy0.DyEqtfALEsYXcE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OBYFwx2lNUO8JUX9S90Cv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OBYFwx2lNUO8JUX9S90Cv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OBYFwx2lNUO8JUX9S90Cv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OBYFwx2lNUO8JUX9S90Cv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sssr.Uo9IUuWSRkGFqX9n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14Cx7_oCnU2fNPDjg.HBu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kHaa9hYPIEesz_.fAbTxW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x08auwKvc0ysJPGDza1uV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gjR9ZpO8REaWo34n04bTs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XKFp1Q1AU.iUTIRHFw5G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8y1aTLM0zE.Tj2ncmXlTL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7Tsu_tG6EaIi1viOgWrU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bWfc4mYfmkWF2RmPRpLMh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IRQpW4z1E2ipUuQSD7mR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pV1ukV79b0CnnylKrZI0i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UIZsLEq_UWtfwl9uBmfs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YvYRHhQaWUqyYNuegloOg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kfw2_Gmckk.xhPzm8emV4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YcKwNu4bg0CxNLZr_OzBW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XMvCEYj5wk2ATavEI46uE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U5GQSJzopEmz_AcnhU9o8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21wWqthlR0yo4nlU1UJ_a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8WvefNqZL0.5oiyvGiZn8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23rU0oV9kuIcPrvHVc4E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pnmk6B4tW0CwoXF0gPkHc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k5vFhjGuCUiyZWH4i5iWu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Lp386VP0K0yMBIR.AgNj3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PEGCIx3xw0WIM1FJaLDmN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zsoW_Aqhq02zbX8hAw7OX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uN0OcaDFQUKX15HHaIveF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ppTV.JfyBEG2pOVXnJFnS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BdoZmKUXlEWWH7b38ajm7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CiPUO2ghLEq.3RQgWekCg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heqBrwFtRkuSIdW5U._6w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Sv6lEBiCUSx3jLQCq6yS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jjGFWueUdkmkrFdx.Ld5f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u1COBKNJU2JOt7rpjt5I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oLSYOcs90K9VrmCDdb7y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j8j2Swt0aEehxDgAlbkqb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accent2">
              <a:lumMod val="40000"/>
              <a:lumOff val="60000"/>
            </a:schemeClr>
          </a:solidFill>
        </a:ln>
      </a:spPr>
      <a:bodyPr rtlCol="0" anchor="ctr"/>
      <a:lstStyle>
        <a:defPPr algn="ctr" fontAlgn="base">
          <a:spcBef>
            <a:spcPct val="0"/>
          </a:spcBef>
          <a:spcAft>
            <a:spcPct val="0"/>
          </a:spcAft>
          <a:defRPr sz="1400" dirty="0">
            <a:solidFill>
              <a:srgbClr val="333333"/>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1722</Words>
  <Application>Microsoft Office PowerPoint</Application>
  <PresentationFormat>On-screen Show (4:3)</PresentationFormat>
  <Paragraphs>194</Paragraphs>
  <Slides>12</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Courier New</vt:lpstr>
      <vt:lpstr>Georgia</vt:lpstr>
      <vt:lpstr>Helvetica</vt:lpstr>
      <vt:lpstr>Open Sans</vt:lpstr>
      <vt:lpstr>Wingdings</vt:lpstr>
      <vt:lpstr>Office Theme</vt:lpstr>
      <vt:lpstr>think-cell Slide</vt:lpstr>
      <vt:lpstr>PowerPoint Presentation</vt:lpstr>
      <vt:lpstr>Own the corporate personal cloud to boost service while managing risk and maintaining appropriate controls</vt:lpstr>
      <vt:lpstr>Why do you need a strategy for corporate personal clouds?</vt:lpstr>
      <vt:lpstr>Workshop schedule &amp; key outputs</vt:lpstr>
      <vt:lpstr>Corporate personal cloud workshop core deliverables</vt:lpstr>
      <vt:lpstr>Book a free guided implementation today!</vt:lpstr>
      <vt:lpstr>Guided Implementation Points in the Personal Cloud Strategy project</vt:lpstr>
      <vt:lpstr>Roadmap</vt:lpstr>
      <vt:lpstr>The progression of workforce computing: from distributed personal computers to personal clouds</vt:lpstr>
      <vt:lpstr>PowerPoint Presentation</vt:lpstr>
      <vt:lpstr>Plan for the forces combining to explode the traditional desktop PC as the focal point of your workforce computing </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2013-07-09T19:13:16Z</dcterms:created>
  <dcterms:modified xsi:type="dcterms:W3CDTF">2013-10-20T04:24:58Z</dcterms:modified>
  <cp:contentStatus/>
</cp:coreProperties>
</file>