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715" r:id="rId2"/>
  </p:sldMasterIdLst>
  <p:notesMasterIdLst>
    <p:notesMasterId r:id="rId15"/>
  </p:notesMasterIdLst>
  <p:handoutMasterIdLst>
    <p:handoutMasterId r:id="rId16"/>
  </p:handoutMasterIdLst>
  <p:sldIdLst>
    <p:sldId id="400" r:id="rId3"/>
    <p:sldId id="289" r:id="rId4"/>
    <p:sldId id="519" r:id="rId5"/>
    <p:sldId id="535" r:id="rId6"/>
    <p:sldId id="538" r:id="rId7"/>
    <p:sldId id="539" r:id="rId8"/>
    <p:sldId id="487" r:id="rId9"/>
    <p:sldId id="435" r:id="rId10"/>
    <p:sldId id="484" r:id="rId11"/>
    <p:sldId id="434" r:id="rId12"/>
    <p:sldId id="466" r:id="rId13"/>
    <p:sldId id="540" r:id="rId14"/>
  </p:sldIdLst>
  <p:sldSz cx="9144000" cy="6858000" type="screen4x3"/>
  <p:notesSz cx="6858000" cy="9144000"/>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6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7FAC85"/>
    <a:srgbClr val="333333"/>
    <a:srgbClr val="111111"/>
    <a:srgbClr val="243F54"/>
    <a:srgbClr val="CECECE"/>
    <a:srgbClr val="ADB7C3"/>
    <a:srgbClr val="998F57"/>
    <a:srgbClr val="7B7B7B"/>
    <a:srgbClr val="5D59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0335"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0" y="11364"/>
    </p:cViewPr>
  </p:outlineViewPr>
  <p:notesTextViewPr>
    <p:cViewPr>
      <p:scale>
        <a:sx n="100" d="100"/>
        <a:sy n="100" d="100"/>
      </p:scale>
      <p:origin x="0" y="0"/>
    </p:cViewPr>
  </p:notesTextViewPr>
  <p:sorterViewPr>
    <p:cViewPr>
      <p:scale>
        <a:sx n="100" d="100"/>
        <a:sy n="100" d="100"/>
      </p:scale>
      <p:origin x="0" y="2508"/>
    </p:cViewPr>
  </p:sorter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28/05/2013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2919646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249804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781653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2" eaLnBrk="1" fontAlgn="auto" hangingPunct="1">
              <a:spcBef>
                <a:spcPts val="0"/>
              </a:spcBef>
              <a:spcAft>
                <a:spcPts val="0"/>
              </a:spcAft>
              <a:defRPr/>
            </a:pPr>
            <a:endParaRPr lang="en-CA" dirty="0" smtClean="0">
              <a:latin typeface="+mn-lt"/>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2124563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Slide Image Placeholder 1"/>
          <p:cNvSpPr>
            <a:spLocks noGrp="1" noRot="1" noChangeAspect="1" noTextEdit="1"/>
          </p:cNvSpPr>
          <p:nvPr>
            <p:ph type="sldImg"/>
          </p:nvPr>
        </p:nvSpPr>
        <p:spPr bwMode="auto">
          <a:noFill/>
          <a:ln>
            <a:solidFill>
              <a:srgbClr val="000000"/>
            </a:solidFill>
            <a:miter lim="800000"/>
            <a:headEnd/>
            <a:tailEnd/>
          </a:ln>
        </p:spPr>
      </p:sp>
      <p:sp>
        <p:nvSpPr>
          <p:cNvPr id="448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B70AE836-1559-4D59-BC65-CA3D60491ACE}" type="slidenum">
              <a:rPr lang="en-US">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235766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4263050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136491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2004295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2133872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303064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805686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3066410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2" eaLnBrk="1" fontAlgn="auto" hangingPunct="1">
              <a:spcBef>
                <a:spcPts val="0"/>
              </a:spcBef>
              <a:spcAft>
                <a:spcPts val="0"/>
              </a:spcAft>
              <a:defRPr/>
            </a:pPr>
            <a:endParaRPr lang="en-CA" dirty="0" smtClean="0">
              <a:latin typeface="+mn-lt"/>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124563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2" eaLnBrk="1" fontAlgn="auto" hangingPunct="1">
              <a:spcBef>
                <a:spcPts val="0"/>
              </a:spcBef>
              <a:spcAft>
                <a:spcPts val="0"/>
              </a:spcAft>
              <a:defRPr/>
            </a:pPr>
            <a:endParaRPr lang="en-CA" dirty="0" smtClean="0">
              <a:latin typeface="+mn-lt"/>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124563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1317408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toryboard Titl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2293938" y="1700213"/>
            <a:ext cx="4556125" cy="922337"/>
          </a:xfrm>
          <a:prstGeom prst="rect">
            <a:avLst/>
          </a:prstGeom>
          <a:noFill/>
          <a:ln w="9525">
            <a:noFill/>
            <a:miter lim="800000"/>
            <a:headEnd/>
            <a:tailEnd/>
          </a:ln>
        </p:spPr>
      </p:pic>
      <p:sp>
        <p:nvSpPr>
          <p:cNvPr id="3" name="Subtitle 2"/>
          <p:cNvSpPr>
            <a:spLocks noGrp="1"/>
          </p:cNvSpPr>
          <p:nvPr>
            <p:ph type="subTitle" idx="1"/>
          </p:nvPr>
        </p:nvSpPr>
        <p:spPr>
          <a:xfrm>
            <a:off x="1371600" y="3819540"/>
            <a:ext cx="6400800" cy="1752600"/>
          </a:xfrm>
        </p:spPr>
        <p:txBody>
          <a:bodyPr>
            <a:normAutofit/>
          </a:bodyPr>
          <a:lstStyle>
            <a:lvl1pPr marL="0" indent="0" algn="ctr">
              <a:buNone/>
              <a:defRPr sz="2400" baseline="0">
                <a:solidFill>
                  <a:srgbClr val="948A54"/>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5" name="Footer Placeholder 4"/>
          <p:cNvSpPr>
            <a:spLocks noGrp="1"/>
          </p:cNvSpPr>
          <p:nvPr>
            <p:ph type="ftr" sz="quarter" idx="10"/>
          </p:nvPr>
        </p:nvSpPr>
        <p:spPr/>
        <p:txBody>
          <a:bodyPr/>
          <a:lstStyle>
            <a:lvl1pPr>
              <a:defRPr/>
            </a:lvl1pPr>
          </a:lstStyle>
          <a:p>
            <a:pPr>
              <a:defRPr/>
            </a:pPr>
            <a:r>
              <a:rPr lang="en-CA" dirty="0"/>
              <a:t>Info-Tech Research Group</a:t>
            </a:r>
          </a:p>
        </p:txBody>
      </p:sp>
      <p:sp>
        <p:nvSpPr>
          <p:cNvPr id="6" name="Slide Number Placeholder 5"/>
          <p:cNvSpPr>
            <a:spLocks noGrp="1"/>
          </p:cNvSpPr>
          <p:nvPr>
            <p:ph type="sldNum" sz="quarter" idx="11"/>
          </p:nvPr>
        </p:nvSpPr>
        <p:spPr/>
        <p:txBody>
          <a:bodyPr/>
          <a:lstStyle>
            <a:lvl1pPr>
              <a:defRPr/>
            </a:lvl1pPr>
          </a:lstStyle>
          <a:p>
            <a:pPr>
              <a:defRPr/>
            </a:pPr>
            <a:fld id="{0CEFF854-023A-46B0-95B6-9C5351A97422}"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12" name="Subtitle 2"/>
          <p:cNvSpPr>
            <a:spLocks noGrp="1"/>
          </p:cNvSpPr>
          <p:nvPr>
            <p:ph type="subTitle" idx="1"/>
          </p:nvPr>
        </p:nvSpPr>
        <p:spPr>
          <a:xfrm>
            <a:off x="214282" y="1142984"/>
            <a:ext cx="8715436" cy="4495816"/>
          </a:xfrm>
        </p:spPr>
        <p:txBody>
          <a:bodyPr>
            <a:normAutofit/>
          </a:bodyPr>
          <a:lstStyle>
            <a:lvl1pPr marL="0" indent="0" algn="l">
              <a:buFont typeface="Arial" pitchFamily="34" charset="0"/>
              <a:buChar char="•"/>
              <a:defRPr sz="2000" baseline="0">
                <a:solidFill>
                  <a:srgbClr val="25406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Footer Placeholder 4"/>
          <p:cNvSpPr>
            <a:spLocks noGrp="1"/>
          </p:cNvSpPr>
          <p:nvPr>
            <p:ph type="ftr" sz="quarter" idx="10"/>
          </p:nvPr>
        </p:nvSpPr>
        <p:spPr/>
        <p:txBody>
          <a:bodyPr/>
          <a:lstStyle>
            <a:lvl1pPr>
              <a:defRPr/>
            </a:lvl1pPr>
          </a:lstStyle>
          <a:p>
            <a:pPr>
              <a:defRPr/>
            </a:pPr>
            <a:r>
              <a:rPr lang="en-CA" dirty="0"/>
              <a:t>Info-Tech Research Group</a:t>
            </a:r>
          </a:p>
        </p:txBody>
      </p:sp>
      <p:sp>
        <p:nvSpPr>
          <p:cNvPr id="5" name="Slide Number Placeholder 5"/>
          <p:cNvSpPr>
            <a:spLocks noGrp="1"/>
          </p:cNvSpPr>
          <p:nvPr>
            <p:ph type="sldNum" sz="quarter" idx="11"/>
          </p:nvPr>
        </p:nvSpPr>
        <p:spPr/>
        <p:txBody>
          <a:bodyPr/>
          <a:lstStyle>
            <a:lvl1pPr>
              <a:defRPr/>
            </a:lvl1pPr>
          </a:lstStyle>
          <a:p>
            <a:pPr>
              <a:defRPr/>
            </a:pPr>
            <a:fld id="{E65F897B-7E25-4983-BCBF-4B0DCE4EEE14}" type="slidenum">
              <a:rPr lang="en-CA"/>
              <a:pPr>
                <a:defRPr/>
              </a:pPr>
              <a:t>‹#›</a:t>
            </a:fld>
            <a:endParaRPr lang="en-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3" name="Footer Placeholder 4"/>
          <p:cNvSpPr>
            <a:spLocks noGrp="1"/>
          </p:cNvSpPr>
          <p:nvPr>
            <p:ph type="ftr" sz="quarter" idx="10"/>
          </p:nvPr>
        </p:nvSpPr>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p:txBody>
          <a:bodyPr/>
          <a:lstStyle>
            <a:lvl1pPr>
              <a:defRPr/>
            </a:lvl1pPr>
          </a:lstStyle>
          <a:p>
            <a:pPr>
              <a:defRPr/>
            </a:pPr>
            <a:fld id="{9B915440-C40C-451B-985E-E996F718C823}" type="slidenum">
              <a:rPr lang="en-CA"/>
              <a:pPr>
                <a:defRPr/>
              </a:pPr>
              <a:t>‹#›</a:t>
            </a:fld>
            <a:endParaRPr lang="en-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TextBox 7"/>
          <p:cNvSpPr txBox="1"/>
          <p:nvPr userDrawn="1"/>
        </p:nvSpPr>
        <p:spPr>
          <a:xfrm>
            <a:off x="714375" y="4786313"/>
            <a:ext cx="3500438" cy="369887"/>
          </a:xfrm>
          <a:prstGeom prst="rect">
            <a:avLst/>
          </a:prstGeom>
          <a:noFill/>
        </p:spPr>
        <p:txBody>
          <a:bodyPr>
            <a:spAutoFit/>
          </a:bodyPr>
          <a:lstStyle/>
          <a:p>
            <a:pPr algn="l">
              <a:defRPr/>
            </a:pPr>
            <a:endParaRPr lang="en-US" dirty="0">
              <a:solidFill>
                <a:srgbClr val="254061"/>
              </a:solidFill>
              <a:latin typeface="Calibri" pitchFamily="34" charset="0"/>
              <a:cs typeface="Arial" charset="0"/>
            </a:endParaRPr>
          </a:p>
        </p:txBody>
      </p:sp>
      <p:sp>
        <p:nvSpPr>
          <p:cNvPr id="7" name="Content Placeholder 2"/>
          <p:cNvSpPr>
            <a:spLocks noGrp="1"/>
          </p:cNvSpPr>
          <p:nvPr>
            <p:ph sz="half" idx="12"/>
          </p:nvPr>
        </p:nvSpPr>
        <p:spPr>
          <a:xfrm>
            <a:off x="370258" y="1428736"/>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15" name="Text Placeholder 14"/>
          <p:cNvSpPr>
            <a:spLocks noGrp="1"/>
          </p:cNvSpPr>
          <p:nvPr>
            <p:ph type="body" sz="quarter" idx="13"/>
          </p:nvPr>
        </p:nvSpPr>
        <p:spPr>
          <a:xfrm>
            <a:off x="383358" y="1000108"/>
            <a:ext cx="4091002" cy="285735"/>
          </a:xfrm>
        </p:spPr>
        <p:txBody>
          <a:bodyPr/>
          <a:lstStyle>
            <a:lvl1pPr>
              <a:buNone/>
              <a:defRPr sz="1400" i="1">
                <a:latin typeface="+mn-lt"/>
              </a:defRPr>
            </a:lvl1pPr>
          </a:lstStyle>
          <a:p>
            <a:pPr lvl="0"/>
            <a:r>
              <a:rPr lang="en-US" smtClean="0"/>
              <a:t>Click to edit Master text styles</a:t>
            </a:r>
          </a:p>
        </p:txBody>
      </p:sp>
      <p:sp>
        <p:nvSpPr>
          <p:cNvPr id="21" name="Text Placeholder 20"/>
          <p:cNvSpPr>
            <a:spLocks noGrp="1"/>
          </p:cNvSpPr>
          <p:nvPr>
            <p:ph type="body" sz="quarter" idx="14"/>
          </p:nvPr>
        </p:nvSpPr>
        <p:spPr>
          <a:xfrm>
            <a:off x="357157" y="4643446"/>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3" name="Text Placeholder 22"/>
          <p:cNvSpPr>
            <a:spLocks noGrp="1"/>
          </p:cNvSpPr>
          <p:nvPr>
            <p:ph type="body" sz="quarter" idx="15"/>
          </p:nvPr>
        </p:nvSpPr>
        <p:spPr>
          <a:xfrm>
            <a:off x="376222" y="6064263"/>
            <a:ext cx="4105275" cy="212725"/>
          </a:xfrm>
        </p:spPr>
        <p:txBody>
          <a:bodyPr/>
          <a:lstStyle>
            <a:lvl1pPr>
              <a:buNone/>
              <a:defRPr sz="800" baseline="0"/>
            </a:lvl1pPr>
          </a:lstStyle>
          <a:p>
            <a:pPr lvl="0"/>
            <a:r>
              <a:rPr lang="en-US" smtClean="0"/>
              <a:t>Click to edit Master text styles</a:t>
            </a:r>
          </a:p>
        </p:txBody>
      </p:sp>
      <p:sp>
        <p:nvSpPr>
          <p:cNvPr id="24" name="Content Placeholder 2"/>
          <p:cNvSpPr>
            <a:spLocks noGrp="1"/>
          </p:cNvSpPr>
          <p:nvPr>
            <p:ph sz="half" idx="16"/>
          </p:nvPr>
        </p:nvSpPr>
        <p:spPr>
          <a:xfrm>
            <a:off x="4831550" y="1438268"/>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25" name="Text Placeholder 14"/>
          <p:cNvSpPr>
            <a:spLocks noGrp="1"/>
          </p:cNvSpPr>
          <p:nvPr>
            <p:ph type="body" sz="quarter" idx="17"/>
          </p:nvPr>
        </p:nvSpPr>
        <p:spPr>
          <a:xfrm>
            <a:off x="4857752" y="1009640"/>
            <a:ext cx="4091002" cy="285735"/>
          </a:xfrm>
        </p:spPr>
        <p:txBody>
          <a:bodyPr/>
          <a:lstStyle>
            <a:lvl1pPr>
              <a:buNone/>
              <a:defRPr sz="1400" i="1">
                <a:latin typeface="+mn-lt"/>
              </a:defRPr>
            </a:lvl1pPr>
          </a:lstStyle>
          <a:p>
            <a:pPr lvl="0"/>
            <a:r>
              <a:rPr lang="en-US" smtClean="0"/>
              <a:t>Click to edit Master text styles</a:t>
            </a:r>
          </a:p>
        </p:txBody>
      </p:sp>
      <p:sp>
        <p:nvSpPr>
          <p:cNvPr id="26" name="Text Placeholder 20"/>
          <p:cNvSpPr>
            <a:spLocks noGrp="1"/>
          </p:cNvSpPr>
          <p:nvPr>
            <p:ph type="body" sz="quarter" idx="18"/>
          </p:nvPr>
        </p:nvSpPr>
        <p:spPr>
          <a:xfrm>
            <a:off x="4831551" y="4652978"/>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7" name="Text Placeholder 22"/>
          <p:cNvSpPr>
            <a:spLocks noGrp="1"/>
          </p:cNvSpPr>
          <p:nvPr>
            <p:ph type="body" sz="quarter" idx="19"/>
          </p:nvPr>
        </p:nvSpPr>
        <p:spPr>
          <a:xfrm>
            <a:off x="4850616" y="6073795"/>
            <a:ext cx="4105275" cy="212725"/>
          </a:xfrm>
        </p:spPr>
        <p:txBody>
          <a:bodyPr/>
          <a:lstStyle>
            <a:lvl1pPr>
              <a:buNone/>
              <a:defRPr sz="800" baseline="0"/>
            </a:lvl1pPr>
          </a:lstStyle>
          <a:p>
            <a:pPr lvl="0"/>
            <a:r>
              <a:rPr lang="en-US" smtClean="0"/>
              <a:t>Click to edit Master text styles</a:t>
            </a:r>
          </a:p>
        </p:txBody>
      </p:sp>
      <p:sp>
        <p:nvSpPr>
          <p:cNvPr id="28" name="Title 1"/>
          <p:cNvSpPr>
            <a:spLocks noGrp="1"/>
          </p:cNvSpPr>
          <p:nvPr>
            <p:ph type="title"/>
          </p:nvPr>
        </p:nvSpPr>
        <p:spPr>
          <a:xfrm>
            <a:off x="0" y="-71462"/>
            <a:ext cx="9144000" cy="936625"/>
          </a:xfrm>
        </p:spPr>
        <p:txBody>
          <a:bodyPr/>
          <a:lstStyle>
            <a:lvl1pPr>
              <a:defRPr>
                <a:solidFill>
                  <a:srgbClr val="254061"/>
                </a:solidFill>
              </a:defRPr>
            </a:lvl1pPr>
          </a:lstStyle>
          <a:p>
            <a:r>
              <a:rPr lang="en-US" smtClean="0"/>
              <a:t>Click to edit Master title style</a:t>
            </a:r>
            <a:endParaRPr lang="en-CA" dirty="0"/>
          </a:p>
        </p:txBody>
      </p:sp>
      <p:sp>
        <p:nvSpPr>
          <p:cNvPr id="12" name="Footer Placeholder 4"/>
          <p:cNvSpPr>
            <a:spLocks noGrp="1"/>
          </p:cNvSpPr>
          <p:nvPr>
            <p:ph type="ftr" sz="quarter" idx="20"/>
          </p:nvPr>
        </p:nvSpPr>
        <p:spPr/>
        <p:txBody>
          <a:bodyPr/>
          <a:lstStyle>
            <a:lvl1pPr>
              <a:defRPr/>
            </a:lvl1pPr>
          </a:lstStyle>
          <a:p>
            <a:pPr>
              <a:defRPr/>
            </a:pPr>
            <a:r>
              <a:rPr lang="en-CA" dirty="0"/>
              <a:t>Info-Tech Research Group</a:t>
            </a:r>
          </a:p>
        </p:txBody>
      </p:sp>
      <p:sp>
        <p:nvSpPr>
          <p:cNvPr id="13" name="Slide Number Placeholder 5"/>
          <p:cNvSpPr>
            <a:spLocks noGrp="1"/>
          </p:cNvSpPr>
          <p:nvPr>
            <p:ph type="sldNum" sz="quarter" idx="21"/>
          </p:nvPr>
        </p:nvSpPr>
        <p:spPr/>
        <p:txBody>
          <a:bodyPr/>
          <a:lstStyle>
            <a:lvl1pPr>
              <a:defRPr/>
            </a:lvl1pPr>
          </a:lstStyle>
          <a:p>
            <a:pPr>
              <a:defRPr/>
            </a:pPr>
            <a:fld id="{2116D03A-34A2-4695-9BF7-A40D873DF789}" type="slidenum">
              <a:rPr lang="en-CA"/>
              <a:pPr>
                <a:defRPr/>
              </a:pPr>
              <a:t>‹#›</a:t>
            </a:fld>
            <a:endParaRPr lang="en-CA"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mplate Slide">
    <p:spTree>
      <p:nvGrpSpPr>
        <p:cNvPr id="1" name=""/>
        <p:cNvGrpSpPr/>
        <p:nvPr/>
      </p:nvGrpSpPr>
      <p:grpSpPr>
        <a:xfrm>
          <a:off x="0" y="0"/>
          <a:ext cx="0" cy="0"/>
          <a:chOff x="0" y="0"/>
          <a:chExt cx="0" cy="0"/>
        </a:xfrm>
      </p:grpSpPr>
      <p:cxnSp>
        <p:nvCxnSpPr>
          <p:cNvPr id="6" name="Straight Connector 4"/>
          <p:cNvCxnSpPr/>
          <p:nvPr userDrawn="1"/>
        </p:nvCxnSpPr>
        <p:spPr>
          <a:xfrm rot="5400000">
            <a:off x="2642394" y="3071019"/>
            <a:ext cx="3857625" cy="1587"/>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7" name="Picture Placeholder 6"/>
          <p:cNvSpPr>
            <a:spLocks noGrp="1"/>
          </p:cNvSpPr>
          <p:nvPr>
            <p:ph type="pic" sz="quarter" idx="12"/>
          </p:nvPr>
        </p:nvSpPr>
        <p:spPr>
          <a:xfrm>
            <a:off x="5286410" y="1214422"/>
            <a:ext cx="3214926" cy="3643338"/>
          </a:xfrm>
        </p:spPr>
        <p:txBody>
          <a:bodyPr/>
          <a:lstStyle/>
          <a:p>
            <a:pPr lvl="0"/>
            <a:r>
              <a:rPr lang="en-US" noProof="0" dirty="0" smtClean="0"/>
              <a:t>Click icon to add picture</a:t>
            </a:r>
            <a:endParaRPr lang="en-US" noProof="0" dirty="0"/>
          </a:p>
        </p:txBody>
      </p:sp>
      <p:sp>
        <p:nvSpPr>
          <p:cNvPr id="9" name="Text Placeholder 8"/>
          <p:cNvSpPr>
            <a:spLocks noGrp="1"/>
          </p:cNvSpPr>
          <p:nvPr>
            <p:ph type="body" sz="quarter" idx="13"/>
          </p:nvPr>
        </p:nvSpPr>
        <p:spPr>
          <a:xfrm>
            <a:off x="357158" y="1214439"/>
            <a:ext cx="3429002" cy="428636"/>
          </a:xfrm>
        </p:spPr>
        <p:txBody>
          <a:bodyPr lIns="0" tIns="0" rIns="0" bIns="0" anchor="ctr">
            <a:noAutofit/>
          </a:bodyPr>
          <a:lstStyle>
            <a:lvl1pPr algn="just">
              <a:buNone/>
              <a:defRPr sz="1400" i="1">
                <a:latin typeface="+mn-lt"/>
              </a:defRPr>
            </a:lvl1pPr>
          </a:lstStyle>
          <a:p>
            <a:pPr lvl="0"/>
            <a:r>
              <a:rPr lang="en-US" smtClean="0"/>
              <a:t>Click to edit Master text styles</a:t>
            </a:r>
          </a:p>
        </p:txBody>
      </p:sp>
      <p:sp>
        <p:nvSpPr>
          <p:cNvPr id="11" name="Text Placeholder 10"/>
          <p:cNvSpPr>
            <a:spLocks noGrp="1"/>
          </p:cNvSpPr>
          <p:nvPr>
            <p:ph type="body" sz="quarter" idx="14"/>
          </p:nvPr>
        </p:nvSpPr>
        <p:spPr>
          <a:xfrm>
            <a:off x="357160" y="1643075"/>
            <a:ext cx="3429000" cy="3214685"/>
          </a:xfrm>
        </p:spPr>
        <p:txBody>
          <a:bodyPr/>
          <a:lstStyle>
            <a:lvl1pPr>
              <a:defRPr sz="1200">
                <a:solidFill>
                  <a:srgbClr val="948A54"/>
                </a:solidFill>
              </a:defRPr>
            </a:lvl1pPr>
          </a:lstStyle>
          <a:p>
            <a:pPr lvl="0"/>
            <a:r>
              <a:rPr lang="en-US" smtClean="0"/>
              <a:t>Click to edit Master text styles</a:t>
            </a:r>
          </a:p>
        </p:txBody>
      </p:sp>
      <p:sp>
        <p:nvSpPr>
          <p:cNvPr id="8" name="Footer Placeholder 2"/>
          <p:cNvSpPr>
            <a:spLocks noGrp="1"/>
          </p:cNvSpPr>
          <p:nvPr>
            <p:ph type="ftr" sz="quarter" idx="15"/>
          </p:nvPr>
        </p:nvSpPr>
        <p:spPr/>
        <p:txBody>
          <a:bodyPr/>
          <a:lstStyle>
            <a:lvl1pPr>
              <a:defRPr/>
            </a:lvl1pPr>
          </a:lstStyle>
          <a:p>
            <a:pPr>
              <a:defRPr/>
            </a:pPr>
            <a:r>
              <a:rPr lang="en-CA" dirty="0"/>
              <a:t>Info-Tech Research Group</a:t>
            </a:r>
          </a:p>
        </p:txBody>
      </p:sp>
      <p:sp>
        <p:nvSpPr>
          <p:cNvPr id="10" name="Slide Number Placeholder 3"/>
          <p:cNvSpPr>
            <a:spLocks noGrp="1"/>
          </p:cNvSpPr>
          <p:nvPr>
            <p:ph type="sldNum" sz="quarter" idx="16"/>
          </p:nvPr>
        </p:nvSpPr>
        <p:spPr/>
        <p:txBody>
          <a:bodyPr/>
          <a:lstStyle>
            <a:lvl1pPr>
              <a:defRPr/>
            </a:lvl1pPr>
          </a:lstStyle>
          <a:p>
            <a:pPr>
              <a:defRPr/>
            </a:pPr>
            <a:fld id="{F8BD7EEB-A3DF-4788-86D6-742826391F1A}" type="slidenum">
              <a:rPr lang="en-CA"/>
              <a:pPr>
                <a:defRPr/>
              </a:pPr>
              <a:t>‹#›</a:t>
            </a:fld>
            <a:endParaRPr lang="en-CA"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Slide w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p:txBody>
          <a:bodyPr/>
          <a:lstStyle>
            <a:lvl1pPr>
              <a:defRPr/>
            </a:lvl1pPr>
          </a:lstStyle>
          <a:p>
            <a:pPr>
              <a:defRPr/>
            </a:pPr>
            <a:fld id="{71216941-DCAF-462A-B11B-3885F73EA8FE}" type="slidenum">
              <a:rPr lang="en-CA"/>
              <a:pPr>
                <a:defRPr/>
              </a:pPr>
              <a:t>‹#›</a:t>
            </a:fld>
            <a:endParaRPr lang="en-CA"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tint val="75000"/>
                  </a:prstClr>
                </a:solidFill>
              </a:defRPr>
            </a:lvl1pPr>
          </a:lstStyle>
          <a:p>
            <a:pPr algn="l">
              <a:defRPr/>
            </a:pPr>
            <a:fld id="{C1BC011E-EDBE-4D4F-A47E-3863BB0F5207}" type="datetimeFigureOut">
              <a:rPr lang="en-US">
                <a:latin typeface="Calibri" pitchFamily="34" charset="0"/>
                <a:cs typeface="Arial" charset="0"/>
              </a:rPr>
              <a:pPr algn="l">
                <a:defRPr/>
              </a:pPr>
              <a:t>5/28/2013</a:t>
            </a:fld>
            <a:endParaRPr lang="en-US" dirty="0">
              <a:latin typeface="Calibri" pitchFamily="34" charset="0"/>
              <a:cs typeface="Arial" charset="0"/>
            </a:endParaRPr>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858F2F31-760A-4888-8819-98487872B6DE}"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254061"/>
                </a:solidFill>
              </a:defRPr>
            </a:lvl1pPr>
          </a:lstStyle>
          <a:p>
            <a:pPr algn="l">
              <a:defRPr/>
            </a:pPr>
            <a:fld id="{38E7E05C-C252-4D4D-943A-AAB27D666ADB}" type="datetimeFigureOut">
              <a:rPr lang="en-US">
                <a:latin typeface="Calibri" pitchFamily="34" charset="0"/>
                <a:cs typeface="Arial" charset="0"/>
              </a:rPr>
              <a:pPr algn="l">
                <a:defRPr/>
              </a:pPr>
              <a:t>5/28/2013</a:t>
            </a:fld>
            <a:endParaRPr lang="en-US" dirty="0">
              <a:latin typeface="Calibri" pitchFamily="34" charset="0"/>
              <a:cs typeface="Arial" charset="0"/>
            </a:endParaRP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1D22A86-A49A-4A73-AA89-AF332B0C5321}"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4" name="Rectangle 1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Rectangle 12"/>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8" name="Rectangle 17"/>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2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extLst>
      <p:ext uri="{BB962C8B-B14F-4D97-AF65-F5344CB8AC3E}">
        <p14:creationId xmlns:p14="http://schemas.microsoft.com/office/powerpoint/2010/main" val="143717667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378155543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extLst>
      <p:ext uri="{BB962C8B-B14F-4D97-AF65-F5344CB8AC3E}">
        <p14:creationId xmlns:p14="http://schemas.microsoft.com/office/powerpoint/2010/main" val="2792059853"/>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9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extLst>
      <p:ext uri="{BB962C8B-B14F-4D97-AF65-F5344CB8AC3E}">
        <p14:creationId xmlns:p14="http://schemas.microsoft.com/office/powerpoint/2010/main" val="40096217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26" Type="http://schemas.openxmlformats.org/officeDocument/2006/relationships/slideLayout" Target="../slideLayouts/slideLayout54.xml"/><Relationship Id="rId39" Type="http://schemas.openxmlformats.org/officeDocument/2006/relationships/slideLayout" Target="../slideLayouts/slideLayout67.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34" Type="http://schemas.openxmlformats.org/officeDocument/2006/relationships/slideLayout" Target="../slideLayouts/slideLayout62.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5" Type="http://schemas.openxmlformats.org/officeDocument/2006/relationships/slideLayout" Target="../slideLayouts/slideLayout53.xml"/><Relationship Id="rId33" Type="http://schemas.openxmlformats.org/officeDocument/2006/relationships/slideLayout" Target="../slideLayouts/slideLayout61.xml"/><Relationship Id="rId38" Type="http://schemas.openxmlformats.org/officeDocument/2006/relationships/slideLayout" Target="../slideLayouts/slideLayout66.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29" Type="http://schemas.openxmlformats.org/officeDocument/2006/relationships/slideLayout" Target="../slideLayouts/slideLayout57.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slideLayout" Target="../slideLayouts/slideLayout52.xml"/><Relationship Id="rId32" Type="http://schemas.openxmlformats.org/officeDocument/2006/relationships/slideLayout" Target="../slideLayouts/slideLayout60.xml"/><Relationship Id="rId37" Type="http://schemas.openxmlformats.org/officeDocument/2006/relationships/slideLayout" Target="../slideLayouts/slideLayout65.xml"/><Relationship Id="rId40" Type="http://schemas.openxmlformats.org/officeDocument/2006/relationships/theme" Target="../theme/theme2.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slideLayout" Target="../slideLayouts/slideLayout51.xml"/><Relationship Id="rId28" Type="http://schemas.openxmlformats.org/officeDocument/2006/relationships/slideLayout" Target="../slideLayouts/slideLayout56.xml"/><Relationship Id="rId36" Type="http://schemas.openxmlformats.org/officeDocument/2006/relationships/slideLayout" Target="../slideLayouts/slideLayout64.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31" Type="http://schemas.openxmlformats.org/officeDocument/2006/relationships/slideLayout" Target="../slideLayouts/slideLayout59.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 Id="rId27" Type="http://schemas.openxmlformats.org/officeDocument/2006/relationships/slideLayout" Target="../slideLayouts/slideLayout55.xml"/><Relationship Id="rId30" Type="http://schemas.openxmlformats.org/officeDocument/2006/relationships/slideLayout" Target="../slideLayouts/slideLayout58.xml"/><Relationship Id="rId35"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802"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0" y="-71438"/>
            <a:ext cx="9144000" cy="93662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5363" name="Text Placeholder 2"/>
          <p:cNvSpPr>
            <a:spLocks noGrp="1"/>
          </p:cNvSpPr>
          <p:nvPr>
            <p:ph type="body" idx="1"/>
          </p:nvPr>
        </p:nvSpPr>
        <p:spPr bwMode="auto">
          <a:xfrm>
            <a:off x="457200" y="1052513"/>
            <a:ext cx="82296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5" name="Footer Placeholder 4"/>
          <p:cNvSpPr>
            <a:spLocks noGrp="1"/>
          </p:cNvSpPr>
          <p:nvPr>
            <p:ph type="ftr" sz="quarter" idx="3"/>
          </p:nvPr>
        </p:nvSpPr>
        <p:spPr>
          <a:xfrm>
            <a:off x="395288" y="6381750"/>
            <a:ext cx="331311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C929E"/>
                </a:solidFill>
                <a:latin typeface="Georgia" pitchFamily="18" charset="0"/>
                <a:cs typeface="Arial" charset="0"/>
              </a:defRPr>
            </a:lvl1pPr>
          </a:lstStyle>
          <a:p>
            <a:pPr algn="l">
              <a:defRPr/>
            </a:pPr>
            <a:r>
              <a:rPr lang="en-CA" dirty="0"/>
              <a:t>Info-Tech Research Group</a:t>
            </a:r>
          </a:p>
        </p:txBody>
      </p:sp>
      <p:sp>
        <p:nvSpPr>
          <p:cNvPr id="6" name="Slide Number Placeholder 5"/>
          <p:cNvSpPr>
            <a:spLocks noGrp="1"/>
          </p:cNvSpPr>
          <p:nvPr>
            <p:ph type="sldNum" sz="quarter" idx="4"/>
          </p:nvPr>
        </p:nvSpPr>
        <p:spPr>
          <a:xfrm>
            <a:off x="6588125" y="63817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C929E"/>
                </a:solidFill>
                <a:latin typeface="Georgia" pitchFamily="18" charset="0"/>
                <a:cs typeface="Arial" charset="0"/>
              </a:defRPr>
            </a:lvl1pPr>
          </a:lstStyle>
          <a:p>
            <a:pPr>
              <a:defRPr/>
            </a:pPr>
            <a:fld id="{3C88D348-10CC-422B-9239-92B43056C1CE}"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36" r:id="rId9"/>
    <p:sldLayoutId id="2147483766" r:id="rId10"/>
    <p:sldLayoutId id="2147483767" r:id="rId11"/>
    <p:sldLayoutId id="2147483768" r:id="rId12"/>
    <p:sldLayoutId id="2147483769" r:id="rId13"/>
    <p:sldLayoutId id="2147483770" r:id="rId14"/>
    <p:sldLayoutId id="2147483772" r:id="rId15"/>
    <p:sldLayoutId id="2147483773" r:id="rId16"/>
    <p:sldLayoutId id="2147483774" r:id="rId17"/>
    <p:sldLayoutId id="2147483775" r:id="rId18"/>
    <p:sldLayoutId id="2147483776" r:id="rId19"/>
    <p:sldLayoutId id="2147483777" r:id="rId20"/>
    <p:sldLayoutId id="2147483778" r:id="rId21"/>
    <p:sldLayoutId id="2147483779" r:id="rId22"/>
    <p:sldLayoutId id="2147483780" r:id="rId23"/>
    <p:sldLayoutId id="2147483781" r:id="rId24"/>
    <p:sldLayoutId id="2147483782" r:id="rId25"/>
    <p:sldLayoutId id="2147483783" r:id="rId26"/>
    <p:sldLayoutId id="2147483784" r:id="rId27"/>
    <p:sldLayoutId id="2147483785" r:id="rId28"/>
    <p:sldLayoutId id="2147483786" r:id="rId29"/>
    <p:sldLayoutId id="2147483787" r:id="rId30"/>
    <p:sldLayoutId id="2147483788" r:id="rId31"/>
    <p:sldLayoutId id="2147483789" r:id="rId32"/>
    <p:sldLayoutId id="2147483790" r:id="rId33"/>
    <p:sldLayoutId id="2147483791" r:id="rId34"/>
    <p:sldLayoutId id="2147483792" r:id="rId35"/>
    <p:sldLayoutId id="2147483793" r:id="rId36"/>
    <p:sldLayoutId id="2147483794" r:id="rId37"/>
    <p:sldLayoutId id="2147483795" r:id="rId38"/>
    <p:sldLayoutId id="2147483796" r:id="rId39"/>
  </p:sldLayoutIdLst>
  <p:timing>
    <p:tnLst>
      <p:par>
        <p:cTn id="1" dur="indefinite" restart="never" nodeType="tmRoot"/>
      </p:par>
    </p:tnLst>
  </p:timing>
  <p:hf hdr="0" dt="0"/>
  <p:txStyles>
    <p:titleStyle>
      <a:lvl1pPr algn="ctr" rtl="0" eaLnBrk="0" fontAlgn="base" hangingPunct="0">
        <a:spcBef>
          <a:spcPct val="0"/>
        </a:spcBef>
        <a:spcAft>
          <a:spcPct val="0"/>
        </a:spcAft>
        <a:defRPr sz="2400" kern="1200">
          <a:solidFill>
            <a:srgbClr val="254061"/>
          </a:solidFill>
          <a:latin typeface="Trebuchet MS" pitchFamily="34" charset="0"/>
          <a:ea typeface="+mj-ea"/>
          <a:cs typeface="+mj-cs"/>
        </a:defRPr>
      </a:lvl1pPr>
      <a:lvl2pPr algn="ctr" rtl="0" eaLnBrk="0" fontAlgn="base" hangingPunct="0">
        <a:spcBef>
          <a:spcPct val="0"/>
        </a:spcBef>
        <a:spcAft>
          <a:spcPct val="0"/>
        </a:spcAft>
        <a:defRPr sz="2400">
          <a:solidFill>
            <a:srgbClr val="254061"/>
          </a:solidFill>
          <a:latin typeface="Trebuchet MS" pitchFamily="34" charset="0"/>
        </a:defRPr>
      </a:lvl2pPr>
      <a:lvl3pPr algn="ctr" rtl="0" eaLnBrk="0" fontAlgn="base" hangingPunct="0">
        <a:spcBef>
          <a:spcPct val="0"/>
        </a:spcBef>
        <a:spcAft>
          <a:spcPct val="0"/>
        </a:spcAft>
        <a:defRPr sz="2400">
          <a:solidFill>
            <a:srgbClr val="254061"/>
          </a:solidFill>
          <a:latin typeface="Trebuchet MS" pitchFamily="34" charset="0"/>
        </a:defRPr>
      </a:lvl3pPr>
      <a:lvl4pPr algn="ctr" rtl="0" eaLnBrk="0" fontAlgn="base" hangingPunct="0">
        <a:spcBef>
          <a:spcPct val="0"/>
        </a:spcBef>
        <a:spcAft>
          <a:spcPct val="0"/>
        </a:spcAft>
        <a:defRPr sz="2400">
          <a:solidFill>
            <a:srgbClr val="254061"/>
          </a:solidFill>
          <a:latin typeface="Trebuchet MS" pitchFamily="34" charset="0"/>
        </a:defRPr>
      </a:lvl4pPr>
      <a:lvl5pPr algn="ctr" rtl="0" eaLnBrk="0" fontAlgn="base" hangingPunct="0">
        <a:spcBef>
          <a:spcPct val="0"/>
        </a:spcBef>
        <a:spcAft>
          <a:spcPct val="0"/>
        </a:spcAft>
        <a:defRPr sz="2400">
          <a:solidFill>
            <a:srgbClr val="254061"/>
          </a:solidFill>
          <a:latin typeface="Trebuchet MS" pitchFamily="34" charset="0"/>
        </a:defRPr>
      </a:lvl5pPr>
      <a:lvl6pPr marL="457200" algn="ctr" rtl="0" eaLnBrk="1" fontAlgn="base" hangingPunct="1">
        <a:spcBef>
          <a:spcPct val="0"/>
        </a:spcBef>
        <a:spcAft>
          <a:spcPct val="0"/>
        </a:spcAft>
        <a:defRPr sz="2400">
          <a:solidFill>
            <a:srgbClr val="254061"/>
          </a:solidFill>
          <a:latin typeface="Trebuchet MS" pitchFamily="34" charset="0"/>
        </a:defRPr>
      </a:lvl6pPr>
      <a:lvl7pPr marL="914400" algn="ctr" rtl="0" eaLnBrk="1" fontAlgn="base" hangingPunct="1">
        <a:spcBef>
          <a:spcPct val="0"/>
        </a:spcBef>
        <a:spcAft>
          <a:spcPct val="0"/>
        </a:spcAft>
        <a:defRPr sz="2400">
          <a:solidFill>
            <a:srgbClr val="254061"/>
          </a:solidFill>
          <a:latin typeface="Trebuchet MS" pitchFamily="34" charset="0"/>
        </a:defRPr>
      </a:lvl7pPr>
      <a:lvl8pPr marL="1371600" algn="ctr" rtl="0" eaLnBrk="1" fontAlgn="base" hangingPunct="1">
        <a:spcBef>
          <a:spcPct val="0"/>
        </a:spcBef>
        <a:spcAft>
          <a:spcPct val="0"/>
        </a:spcAft>
        <a:defRPr sz="2400">
          <a:solidFill>
            <a:srgbClr val="254061"/>
          </a:solidFill>
          <a:latin typeface="Trebuchet MS" pitchFamily="34" charset="0"/>
        </a:defRPr>
      </a:lvl8pPr>
      <a:lvl9pPr marL="1828800" algn="ctr" rtl="0" eaLnBrk="1" fontAlgn="base" hangingPunct="1">
        <a:spcBef>
          <a:spcPct val="0"/>
        </a:spcBef>
        <a:spcAft>
          <a:spcPct val="0"/>
        </a:spcAft>
        <a:defRPr sz="2400">
          <a:solidFill>
            <a:srgbClr val="254061"/>
          </a:solidFill>
          <a:latin typeface="Trebuchet MS" pitchFamily="34" charset="0"/>
        </a:defRPr>
      </a:lvl9pPr>
    </p:titleStyle>
    <p:bodyStyle>
      <a:lvl1pPr marL="341313" indent="-342900" algn="l" rtl="0" eaLnBrk="0" fontAlgn="base" hangingPunct="0">
        <a:spcBef>
          <a:spcPct val="20000"/>
        </a:spcBef>
        <a:spcAft>
          <a:spcPct val="0"/>
        </a:spcAft>
        <a:buFont typeface="Arial" charset="0"/>
        <a:buChar char="•"/>
        <a:defRPr sz="2000" kern="1200">
          <a:solidFill>
            <a:srgbClr val="254061"/>
          </a:solidFill>
          <a:latin typeface="+mj-lt"/>
          <a:ea typeface="Tahoma" pitchFamily="34" charset="0"/>
          <a:cs typeface="Tahoma" pitchFamily="34" charset="0"/>
        </a:defRPr>
      </a:lvl1pPr>
      <a:lvl2pPr marL="741363" indent="-285750" algn="l" rtl="0" eaLnBrk="0" fontAlgn="base" hangingPunct="0">
        <a:spcBef>
          <a:spcPct val="20000"/>
        </a:spcBef>
        <a:spcAft>
          <a:spcPct val="0"/>
        </a:spcAft>
        <a:buFont typeface="Arial" charset="0"/>
        <a:buChar char="–"/>
        <a:defRPr kern="1200">
          <a:solidFill>
            <a:srgbClr val="254061"/>
          </a:solidFill>
          <a:latin typeface="+mj-lt"/>
          <a:ea typeface="Tahoma" pitchFamily="34" charset="0"/>
          <a:cs typeface="Tahoma" pitchFamily="34" charset="0"/>
        </a:defRPr>
      </a:lvl2pPr>
      <a:lvl3pPr marL="1141413" indent="-228600" algn="l" rtl="0" eaLnBrk="0" fontAlgn="base" hangingPunct="0">
        <a:spcBef>
          <a:spcPct val="20000"/>
        </a:spcBef>
        <a:spcAft>
          <a:spcPct val="0"/>
        </a:spcAft>
        <a:buFont typeface="Arial" charset="0"/>
        <a:buChar char="•"/>
        <a:defRPr sz="2000" kern="1200">
          <a:solidFill>
            <a:srgbClr val="254061"/>
          </a:solidFill>
          <a:latin typeface="+mj-lt"/>
          <a:ea typeface="Tahoma" pitchFamily="34" charset="0"/>
          <a:cs typeface="Tahoma" pitchFamily="34" charset="0"/>
        </a:defRPr>
      </a:lvl3pPr>
      <a:lvl4pPr marL="1598613" indent="-228600" algn="l" rtl="0" eaLnBrk="0" fontAlgn="base" hangingPunct="0">
        <a:spcBef>
          <a:spcPct val="20000"/>
        </a:spcBef>
        <a:spcAft>
          <a:spcPct val="0"/>
        </a:spcAft>
        <a:buFont typeface="Arial" charset="0"/>
        <a:buChar char="–"/>
        <a:defRPr sz="1600" kern="1200">
          <a:solidFill>
            <a:srgbClr val="254061"/>
          </a:solidFill>
          <a:latin typeface="+mj-lt"/>
          <a:ea typeface="Tahoma" pitchFamily="34" charset="0"/>
          <a:cs typeface="Tahoma" pitchFamily="34" charset="0"/>
        </a:defRPr>
      </a:lvl4pPr>
      <a:lvl5pPr marL="2055813" indent="-228600" algn="l" rtl="0" eaLnBrk="0" fontAlgn="base" hangingPunct="0">
        <a:spcBef>
          <a:spcPct val="20000"/>
        </a:spcBef>
        <a:spcAft>
          <a:spcPct val="0"/>
        </a:spcAft>
        <a:buFont typeface="Arial" charset="0"/>
        <a:buChar char="»"/>
        <a:defRPr sz="1400" kern="1200">
          <a:solidFill>
            <a:srgbClr val="254061"/>
          </a:solidFill>
          <a:latin typeface="+mj-lt"/>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design-a-service-strategy-that-keeps-pace-with-customer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image" Target="../media/image11.pn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10.emf"/><Relationship Id="rId2" Type="http://schemas.openxmlformats.org/officeDocument/2006/relationships/tags" Target="../tags/tag15.xml"/><Relationship Id="rId1" Type="http://schemas.openxmlformats.org/officeDocument/2006/relationships/vmlDrawing" Target="../drawings/vmlDrawing3.vml"/><Relationship Id="rId6" Type="http://schemas.openxmlformats.org/officeDocument/2006/relationships/tags" Target="../tags/tag19.xml"/><Relationship Id="rId11" Type="http://schemas.openxmlformats.org/officeDocument/2006/relationships/oleObject" Target="../embeddings/oleObject3.bin"/><Relationship Id="rId5" Type="http://schemas.openxmlformats.org/officeDocument/2006/relationships/tags" Target="../tags/tag18.xml"/><Relationship Id="rId15" Type="http://schemas.openxmlformats.org/officeDocument/2006/relationships/image" Target="../media/image5.gif"/><Relationship Id="rId10" Type="http://schemas.openxmlformats.org/officeDocument/2006/relationships/notesSlide" Target="../notesSlides/notesSlide10.xml"/><Relationship Id="rId4" Type="http://schemas.openxmlformats.org/officeDocument/2006/relationships/tags" Target="../tags/tag17.xml"/><Relationship Id="rId9" Type="http://schemas.openxmlformats.org/officeDocument/2006/relationships/slideLayout" Target="../slideLayouts/slideLayout37.xml"/><Relationship Id="rId14" Type="http://schemas.openxmlformats.org/officeDocument/2006/relationships/hyperlink" Target="http://www.infotech.com/research/ss/it-design-a-service-strategy-that-keeps-pace-with-customers?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infotech.com/research/ss/it-design-a-service-strategy-that-keeps-pace-with-customers?utm_source=SS_Sample&amp;utm_medium=Collateral&amp;utm_campaign=Collateral" TargetMode="External"/><Relationship Id="rId3" Type="http://schemas.openxmlformats.org/officeDocument/2006/relationships/image" Target="../media/image18.png"/><Relationship Id="rId7"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44.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 Id="rId9" Type="http://schemas.openxmlformats.org/officeDocument/2006/relationships/image" Target="../media/image5.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41.xml"/><Relationship Id="rId6" Type="http://schemas.openxmlformats.org/officeDocument/2006/relationships/image" Target="../media/image5.gif"/><Relationship Id="rId5" Type="http://schemas.openxmlformats.org/officeDocument/2006/relationships/image" Target="../media/image23.png"/><Relationship Id="rId4" Type="http://schemas.openxmlformats.org/officeDocument/2006/relationships/hyperlink" Target="http://www.infotech.com/research/ss/it-design-a-service-strategy-that-keeps-pace-with-customer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design-a-service-strategy-that-keeps-pace-with-customer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design-a-service-strategy-that-keeps-pace-with-customer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hyperlink" Target="http://www.infotech.com/research/ss/it-vendor-landscape-crm-suites-for-large-enterprises" TargetMode="External"/><Relationship Id="rId3" Type="http://schemas.openxmlformats.org/officeDocument/2006/relationships/notesSlide" Target="../notesSlides/notesSlide4.xml"/><Relationship Id="rId7" Type="http://schemas.openxmlformats.org/officeDocument/2006/relationships/image" Target="../media/image6.jpeg"/><Relationship Id="rId12" Type="http://schemas.openxmlformats.org/officeDocument/2006/relationships/image" Target="../media/image5.gif"/><Relationship Id="rId2" Type="http://schemas.openxmlformats.org/officeDocument/2006/relationships/slideLayout" Target="../slideLayouts/slideLayout28.xml"/><Relationship Id="rId1" Type="http://schemas.openxmlformats.org/officeDocument/2006/relationships/tags" Target="../tags/tag2.xml"/><Relationship Id="rId6" Type="http://schemas.openxmlformats.org/officeDocument/2006/relationships/hyperlink" Target="http://www.infotech.com/research/ss/it-vendor-landscape-field-service-automation" TargetMode="External"/><Relationship Id="rId11" Type="http://schemas.openxmlformats.org/officeDocument/2006/relationships/hyperlink" Target="http://www.infotech.com/research/ss/it-design-a-service-strategy-that-keeps-pace-with-customers?utm_source=SS_Sample&amp;utm_medium=Collateral&amp;utm_campaign=Collateral" TargetMode="External"/><Relationship Id="rId5" Type="http://schemas.openxmlformats.org/officeDocument/2006/relationships/hyperlink" Target="http://www.infotech.com/research/ss/vendor-landscape-plus-customer-service-knowledge-management-tools" TargetMode="External"/><Relationship Id="rId10" Type="http://schemas.openxmlformats.org/officeDocument/2006/relationships/hyperlink" Target="http://www.infotech.com/research/ss/it-vendor-landscape-crm-suites-for-small-enterprises" TargetMode="External"/><Relationship Id="rId4" Type="http://schemas.openxmlformats.org/officeDocument/2006/relationships/hyperlink" Target="http://www.infotech.com/research/ss/it-vendor-landscape-customer-service-management-suites" TargetMode="External"/><Relationship Id="rId9" Type="http://schemas.openxmlformats.org/officeDocument/2006/relationships/hyperlink" Target="http://www.infotech.com/research/ss/it-vendor-landscape-plus-field-service-automation-solution"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3.xml"/><Relationship Id="rId6" Type="http://schemas.openxmlformats.org/officeDocument/2006/relationships/image" Target="../media/image5.gif"/><Relationship Id="rId5" Type="http://schemas.openxmlformats.org/officeDocument/2006/relationships/hyperlink" Target="http://www.infotech.com/research/ss/it-design-a-service-strategy-that-keeps-pace-with-customers?utm_source=SS_Sample&amp;utm_medium=Collateral&amp;utm_campaign=Collateral"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5.gif"/><Relationship Id="rId4" Type="http://schemas.openxmlformats.org/officeDocument/2006/relationships/hyperlink" Target="http://www.infotech.com/research/ss/it-design-a-service-strategy-that-keeps-pace-with-customer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infotech.com/research/ss/it-design-a-service-strategy-that-keeps-pace-with-customers?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12.jpeg"/><Relationship Id="rId18" Type="http://schemas.openxmlformats.org/officeDocument/2006/relationships/image" Target="../media/image5.gif"/><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image" Target="../media/image11.png"/><Relationship Id="rId17" Type="http://schemas.openxmlformats.org/officeDocument/2006/relationships/hyperlink" Target="http://www.infotech.com/research/ss/it-design-a-service-strategy-that-keeps-pace-with-customers?utm_source=SS_Sample&amp;utm_medium=Collateral&amp;utm_campaign=Collateral" TargetMode="External"/><Relationship Id="rId2" Type="http://schemas.openxmlformats.org/officeDocument/2006/relationships/tags" Target="../tags/tag4.xml"/><Relationship Id="rId16" Type="http://schemas.openxmlformats.org/officeDocument/2006/relationships/image" Target="../media/image15.jpeg"/><Relationship Id="rId1" Type="http://schemas.openxmlformats.org/officeDocument/2006/relationships/vmlDrawing" Target="../drawings/vmlDrawing1.vml"/><Relationship Id="rId6" Type="http://schemas.openxmlformats.org/officeDocument/2006/relationships/tags" Target="../tags/tag8.xml"/><Relationship Id="rId11" Type="http://schemas.openxmlformats.org/officeDocument/2006/relationships/image" Target="../media/image10.emf"/><Relationship Id="rId5" Type="http://schemas.openxmlformats.org/officeDocument/2006/relationships/tags" Target="../tags/tag7.xml"/><Relationship Id="rId15" Type="http://schemas.openxmlformats.org/officeDocument/2006/relationships/image" Target="../media/image14.jpeg"/><Relationship Id="rId10" Type="http://schemas.openxmlformats.org/officeDocument/2006/relationships/oleObject" Target="../embeddings/oleObject1.bin"/><Relationship Id="rId4" Type="http://schemas.openxmlformats.org/officeDocument/2006/relationships/tags" Target="../tags/tag6.xml"/><Relationship Id="rId9" Type="http://schemas.openxmlformats.org/officeDocument/2006/relationships/notesSlide" Target="../notesSlides/notesSlide8.xml"/><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13" Type="http://schemas.openxmlformats.org/officeDocument/2006/relationships/hyperlink" Target="http://www.infotech.com/research/ss/it-design-a-service-strategy-that-keeps-pace-with-customers?utm_source=SS_Sample&amp;utm_medium=Collateral&amp;utm_campaign=Collateral" TargetMode="External"/><Relationship Id="rId3" Type="http://schemas.openxmlformats.org/officeDocument/2006/relationships/tags" Target="../tags/tag11.xml"/><Relationship Id="rId7" Type="http://schemas.openxmlformats.org/officeDocument/2006/relationships/slideLayout" Target="../slideLayouts/slideLayout41.xml"/><Relationship Id="rId12" Type="http://schemas.openxmlformats.org/officeDocument/2006/relationships/image" Target="../media/image17.png"/><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image" Target="../media/image16.png"/><Relationship Id="rId5" Type="http://schemas.openxmlformats.org/officeDocument/2006/relationships/tags" Target="../tags/tag13.xml"/><Relationship Id="rId10" Type="http://schemas.openxmlformats.org/officeDocument/2006/relationships/image" Target="../media/image10.emf"/><Relationship Id="rId4" Type="http://schemas.openxmlformats.org/officeDocument/2006/relationships/tags" Target="../tags/tag12.xml"/><Relationship Id="rId9" Type="http://schemas.openxmlformats.org/officeDocument/2006/relationships/oleObject" Target="../embeddings/oleObject2.bin"/><Relationship Id="rId1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89508" y="2998019"/>
            <a:ext cx="7454900" cy="899033"/>
          </a:xfrm>
        </p:spPr>
        <p:txBody>
          <a:bodyPr/>
          <a:lstStyle/>
          <a:p>
            <a:pPr lvl="0"/>
            <a:r>
              <a:rPr lang="en-CA" dirty="0" smtClean="0"/>
              <a:t>Design a Service Strategy that Keeps Pace with Customers</a:t>
            </a:r>
            <a:endParaRPr lang="en-US" dirty="0" smtClean="0"/>
          </a:p>
        </p:txBody>
      </p:sp>
      <p:sp>
        <p:nvSpPr>
          <p:cNvPr id="8" name="Text Placeholder 7"/>
          <p:cNvSpPr>
            <a:spLocks noGrp="1"/>
          </p:cNvSpPr>
          <p:nvPr>
            <p:ph type="body" sz="quarter" idx="16"/>
          </p:nvPr>
        </p:nvSpPr>
        <p:spPr>
          <a:xfrm>
            <a:off x="774700" y="4001120"/>
            <a:ext cx="7829748" cy="508000"/>
          </a:xfrm>
        </p:spPr>
        <p:txBody>
          <a:bodyPr/>
          <a:lstStyle/>
          <a:p>
            <a:r>
              <a:rPr lang="en-CA" dirty="0" smtClean="0"/>
              <a:t>Use social media and </a:t>
            </a:r>
            <a:r>
              <a:rPr lang="en-CA" i="1" dirty="0" smtClean="0"/>
              <a:t>predictive response</a:t>
            </a:r>
            <a:r>
              <a:rPr lang="en-CA" dirty="0" smtClean="0"/>
              <a:t> to stay ahead of service demands.</a:t>
            </a:r>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2807391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31164" name="think-cell Slide" r:id="rId11" imgW="360" imgH="360" progId="">
                  <p:embed/>
                </p:oleObj>
              </mc:Choice>
              <mc:Fallback>
                <p:oleObj name="think-cell Slide" r:id="rId11" imgW="360" imgH="360" progId="">
                  <p:embed/>
                  <p:pic>
                    <p:nvPicPr>
                      <p:cNvPr id="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28" name="Text Placeholder 3"/>
          <p:cNvSpPr>
            <a:spLocks noGrp="1"/>
          </p:cNvSpPr>
          <p:nvPr>
            <p:ph type="body" sz="quarter" idx="16"/>
            <p:custDataLst>
              <p:tags r:id="rId4"/>
            </p:custDataLst>
          </p:nvPr>
        </p:nvSpPr>
        <p:spPr>
          <a:xfrm>
            <a:off x="287524" y="1841904"/>
            <a:ext cx="3339242" cy="3418279"/>
          </a:xfrm>
        </p:spPr>
        <p:txBody>
          <a:bodyPr/>
          <a:lstStyle/>
          <a:p>
            <a:pPr marL="0" indent="0">
              <a:buFont typeface="Arial" charset="0"/>
              <a:buNone/>
              <a:defRPr/>
            </a:pPr>
            <a:r>
              <a:rPr lang="en-US" dirty="0" smtClean="0">
                <a:solidFill>
                  <a:schemeClr val="tx1"/>
                </a:solidFill>
                <a:latin typeface="Arial" pitchFamily="34" charset="0"/>
                <a:cs typeface="Arial" pitchFamily="34" charset="0"/>
              </a:rPr>
              <a:t>Focus on priorities to guide you around selecting domain and channels:</a:t>
            </a:r>
          </a:p>
          <a:p>
            <a:pPr marL="231775" lvl="1" indent="-231775">
              <a:buClrTx/>
              <a:buFont typeface="Wingdings" panose="05000000000000000000" pitchFamily="2" charset="2"/>
              <a:buChar char="ü"/>
              <a:defRPr/>
            </a:pPr>
            <a:r>
              <a:rPr lang="en-US" b="1" dirty="0" smtClean="0">
                <a:solidFill>
                  <a:schemeClr val="tx1"/>
                </a:solidFill>
                <a:latin typeface="Arial" pitchFamily="34" charset="0"/>
                <a:cs typeface="Arial" pitchFamily="34" charset="0"/>
              </a:rPr>
              <a:t>Customer segment value. </a:t>
            </a:r>
            <a:r>
              <a:rPr lang="en-US" dirty="0" smtClean="0">
                <a:solidFill>
                  <a:schemeClr val="tx1"/>
                </a:solidFill>
                <a:latin typeface="Arial" pitchFamily="34" charset="0"/>
                <a:cs typeface="Arial" pitchFamily="34" charset="0"/>
              </a:rPr>
              <a:t>Is the customer worth live assistance and/or field service?</a:t>
            </a:r>
          </a:p>
          <a:p>
            <a:pPr marL="231775" lvl="1" indent="-231775">
              <a:buClrTx/>
              <a:buFont typeface="Wingdings" panose="05000000000000000000" pitchFamily="2" charset="2"/>
              <a:buChar char="ü"/>
              <a:defRPr/>
            </a:pPr>
            <a:r>
              <a:rPr lang="en-US" b="1" dirty="0" smtClean="0">
                <a:solidFill>
                  <a:schemeClr val="tx1"/>
                </a:solidFill>
                <a:latin typeface="Arial" pitchFamily="34" charset="0"/>
                <a:cs typeface="Arial" pitchFamily="34" charset="0"/>
              </a:rPr>
              <a:t>Discrete transaction value. </a:t>
            </a:r>
            <a:r>
              <a:rPr lang="en-US" dirty="0" smtClean="0">
                <a:solidFill>
                  <a:schemeClr val="tx1"/>
                </a:solidFill>
                <a:latin typeface="Arial" pitchFamily="34" charset="0"/>
                <a:cs typeface="Arial" pitchFamily="34" charset="0"/>
              </a:rPr>
              <a:t>Is the sales transaction prompting the service inquiry at large?</a:t>
            </a:r>
          </a:p>
          <a:p>
            <a:pPr marL="231775" lvl="1" indent="-231775">
              <a:buClrTx/>
              <a:buFont typeface="Wingdings" panose="05000000000000000000" pitchFamily="2" charset="2"/>
              <a:buChar char="ü"/>
              <a:defRPr/>
            </a:pPr>
            <a:r>
              <a:rPr lang="en-US" b="1" dirty="0" smtClean="0">
                <a:solidFill>
                  <a:schemeClr val="tx1"/>
                </a:solidFill>
                <a:latin typeface="Arial" pitchFamily="34" charset="0"/>
                <a:cs typeface="Arial" pitchFamily="34" charset="0"/>
              </a:rPr>
              <a:t>Customer segment capabilities.</a:t>
            </a:r>
            <a:r>
              <a:rPr lang="en-US" dirty="0" smtClean="0">
                <a:solidFill>
                  <a:schemeClr val="tx1"/>
                </a:solidFill>
                <a:latin typeface="Arial" pitchFamily="34" charset="0"/>
                <a:cs typeface="Arial" pitchFamily="34" charset="0"/>
              </a:rPr>
              <a:t> Can you expect the customer to have reasonable access to the service channel?</a:t>
            </a:r>
          </a:p>
          <a:p>
            <a:pPr marL="231775" lvl="1" indent="-231775">
              <a:buClrTx/>
              <a:buFont typeface="Wingdings" panose="05000000000000000000" pitchFamily="2" charset="2"/>
              <a:buChar char="ü"/>
              <a:defRPr/>
            </a:pPr>
            <a:r>
              <a:rPr lang="en-US" b="1" dirty="0" smtClean="0">
                <a:solidFill>
                  <a:schemeClr val="tx1"/>
                </a:solidFill>
                <a:latin typeface="Arial" pitchFamily="34" charset="0"/>
                <a:cs typeface="Arial" pitchFamily="34" charset="0"/>
              </a:rPr>
              <a:t>Limitations of the channel to provide the necessary service. </a:t>
            </a:r>
            <a:r>
              <a:rPr lang="en-US" dirty="0" smtClean="0">
                <a:solidFill>
                  <a:schemeClr val="tx1"/>
                </a:solidFill>
                <a:latin typeface="Arial" pitchFamily="34" charset="0"/>
                <a:cs typeface="Arial" pitchFamily="34" charset="0"/>
              </a:rPr>
              <a:t>Is the channel able to convey the necessary information to resolve the issue?</a:t>
            </a:r>
          </a:p>
          <a:p>
            <a:pPr marL="0" indent="0">
              <a:spcBef>
                <a:spcPts val="0"/>
              </a:spcBef>
              <a:buFont typeface="Wingdings" pitchFamily="2" charset="2"/>
              <a:buChar char="Ø"/>
            </a:pPr>
            <a:endParaRPr lang="en-US" dirty="0" smtClean="0">
              <a:solidFill>
                <a:schemeClr val="tx1"/>
              </a:solidFill>
            </a:endParaRPr>
          </a:p>
          <a:p>
            <a:pPr marL="0" indent="0">
              <a:spcBef>
                <a:spcPts val="0"/>
              </a:spcBef>
              <a:buNone/>
            </a:pPr>
            <a:endParaRPr lang="en-US" dirty="0" smtClean="0">
              <a:solidFill>
                <a:schemeClr val="tx1"/>
              </a:solidFill>
            </a:endParaRPr>
          </a:p>
          <a:p>
            <a:pPr marL="0" indent="0">
              <a:spcBef>
                <a:spcPts val="0"/>
              </a:spcBef>
              <a:buNone/>
            </a:pPr>
            <a:endParaRPr lang="en-US" dirty="0" smtClean="0">
              <a:solidFill>
                <a:schemeClr val="tx1"/>
              </a:solidFill>
            </a:endParaRPr>
          </a:p>
        </p:txBody>
      </p:sp>
      <p:sp>
        <p:nvSpPr>
          <p:cNvPr id="8" name="Title 7"/>
          <p:cNvSpPr>
            <a:spLocks noGrp="1"/>
          </p:cNvSpPr>
          <p:nvPr>
            <p:ph type="title"/>
            <p:custDataLst>
              <p:tags r:id="rId5"/>
            </p:custDataLst>
          </p:nvPr>
        </p:nvSpPr>
        <p:spPr/>
        <p:txBody>
          <a:bodyPr/>
          <a:lstStyle/>
          <a:p>
            <a:r>
              <a:rPr lang="en-US" dirty="0" smtClean="0">
                <a:latin typeface="+mj-lt"/>
              </a:rPr>
              <a:t>Build a customer service strategy on the foundations </a:t>
            </a:r>
            <a:br>
              <a:rPr lang="en-US" dirty="0" smtClean="0">
                <a:latin typeface="+mj-lt"/>
              </a:rPr>
            </a:br>
            <a:r>
              <a:rPr lang="en-US" dirty="0" smtClean="0">
                <a:latin typeface="+mj-lt"/>
              </a:rPr>
              <a:t>of the three domains of customer service</a:t>
            </a:r>
            <a:endParaRPr lang="en-US" dirty="0">
              <a:latin typeface="+mj-lt"/>
            </a:endParaRPr>
          </a:p>
        </p:txBody>
      </p:sp>
      <p:sp>
        <p:nvSpPr>
          <p:cNvPr id="32" name="Text Placeholder 2"/>
          <p:cNvSpPr>
            <a:spLocks noGrp="1"/>
          </p:cNvSpPr>
          <p:nvPr>
            <p:ph type="body" sz="quarter" idx="19"/>
            <p:custDataLst>
              <p:tags r:id="rId6"/>
            </p:custDataLst>
          </p:nvPr>
        </p:nvSpPr>
        <p:spPr>
          <a:xfrm>
            <a:off x="257176" y="1154772"/>
            <a:ext cx="4278820" cy="657225"/>
          </a:xfrm>
        </p:spPr>
        <p:txBody>
          <a:bodyPr/>
          <a:lstStyle/>
          <a:p>
            <a:pPr lvl="0"/>
            <a:r>
              <a:rPr lang="en-CA" sz="1600" dirty="0" smtClean="0">
                <a:solidFill>
                  <a:schemeClr val="tx1"/>
                </a:solidFill>
                <a:latin typeface="+mn-lt"/>
              </a:rPr>
              <a:t>How do you know what to support and where to start? </a:t>
            </a:r>
          </a:p>
          <a:p>
            <a:endParaRPr lang="en-US" dirty="0"/>
          </a:p>
        </p:txBody>
      </p:sp>
      <p:grpSp>
        <p:nvGrpSpPr>
          <p:cNvPr id="3" name="Group 136"/>
          <p:cNvGrpSpPr/>
          <p:nvPr>
            <p:custDataLst>
              <p:tags r:id="rId7"/>
            </p:custDataLst>
          </p:nvPr>
        </p:nvGrpSpPr>
        <p:grpSpPr>
          <a:xfrm>
            <a:off x="326232" y="5528632"/>
            <a:ext cx="8491536" cy="848310"/>
            <a:chOff x="328291" y="3598911"/>
            <a:chExt cx="8491536" cy="848310"/>
          </a:xfrm>
        </p:grpSpPr>
        <p:sp>
          <p:nvSpPr>
            <p:cNvPr id="38" name="Rounded Rectangle 37"/>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chemeClr val="tx1"/>
                  </a:solidFill>
                </a:rPr>
                <a:t>Self-service, assisted service, and field service are not exclusive of each other. Effective customer service strategies require an ability to switch among them. A typical customer service resolution may require activities in all three domains.</a:t>
              </a:r>
            </a:p>
          </p:txBody>
        </p:sp>
        <p:pic>
          <p:nvPicPr>
            <p:cNvPr id="39" name="Picture 38" descr="insight.png"/>
            <p:cNvPicPr>
              <a:picLocks noChangeAspect="1"/>
            </p:cNvPicPr>
            <p:nvPr/>
          </p:nvPicPr>
          <p:blipFill>
            <a:blip r:embed="rId13" cstate="print"/>
            <a:stretch>
              <a:fillRect/>
            </a:stretch>
          </p:blipFill>
          <p:spPr>
            <a:xfrm>
              <a:off x="328614" y="3609020"/>
              <a:ext cx="1000207" cy="838201"/>
            </a:xfrm>
            <a:prstGeom prst="rect">
              <a:avLst/>
            </a:prstGeom>
          </p:spPr>
        </p:pic>
      </p:grpSp>
      <p:cxnSp>
        <p:nvCxnSpPr>
          <p:cNvPr id="17" name="Straight Connector 16"/>
          <p:cNvCxnSpPr/>
          <p:nvPr>
            <p:custDataLst>
              <p:tags r:id="rId8"/>
            </p:custDataLst>
          </p:nvPr>
        </p:nvCxnSpPr>
        <p:spPr>
          <a:xfrm>
            <a:off x="3881431" y="2149478"/>
            <a:ext cx="0" cy="311070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4961770" y="1739401"/>
            <a:ext cx="2784347" cy="2628014"/>
            <a:chOff x="4961770" y="1739401"/>
            <a:chExt cx="2784347" cy="2628014"/>
          </a:xfrm>
        </p:grpSpPr>
        <p:sp>
          <p:nvSpPr>
            <p:cNvPr id="6" name="Freeform 5"/>
            <p:cNvSpPr/>
            <p:nvPr/>
          </p:nvSpPr>
          <p:spPr>
            <a:xfrm>
              <a:off x="5545324" y="1739401"/>
              <a:ext cx="1617239" cy="1617239"/>
            </a:xfrm>
            <a:custGeom>
              <a:avLst/>
              <a:gdLst>
                <a:gd name="connsiteX0" fmla="*/ 0 w 1617239"/>
                <a:gd name="connsiteY0" fmla="*/ 808620 h 1617239"/>
                <a:gd name="connsiteX1" fmla="*/ 808620 w 1617239"/>
                <a:gd name="connsiteY1" fmla="*/ 0 h 1617239"/>
                <a:gd name="connsiteX2" fmla="*/ 1617240 w 1617239"/>
                <a:gd name="connsiteY2" fmla="*/ 808620 h 1617239"/>
                <a:gd name="connsiteX3" fmla="*/ 808620 w 1617239"/>
                <a:gd name="connsiteY3" fmla="*/ 1617240 h 1617239"/>
                <a:gd name="connsiteX4" fmla="*/ 0 w 1617239"/>
                <a:gd name="connsiteY4" fmla="*/ 808620 h 1617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7239" h="1617239">
                  <a:moveTo>
                    <a:pt x="0" y="808620"/>
                  </a:moveTo>
                  <a:cubicBezTo>
                    <a:pt x="0" y="362032"/>
                    <a:pt x="362032" y="0"/>
                    <a:pt x="808620" y="0"/>
                  </a:cubicBezTo>
                  <a:cubicBezTo>
                    <a:pt x="1255208" y="0"/>
                    <a:pt x="1617240" y="362032"/>
                    <a:pt x="1617240" y="808620"/>
                  </a:cubicBezTo>
                  <a:cubicBezTo>
                    <a:pt x="1617240" y="1255208"/>
                    <a:pt x="1255208" y="1617240"/>
                    <a:pt x="808620" y="1617240"/>
                  </a:cubicBezTo>
                  <a:cubicBezTo>
                    <a:pt x="362032" y="1617240"/>
                    <a:pt x="0" y="1255208"/>
                    <a:pt x="0" y="808620"/>
                  </a:cubicBezTo>
                  <a:close/>
                </a:path>
              </a:pathLst>
            </a:custGeom>
            <a:solidFill>
              <a:schemeClr val="accent2">
                <a:lumMod val="40000"/>
                <a:lumOff val="60000"/>
                <a:alpha val="50000"/>
              </a:schemeClr>
            </a:solidFill>
          </p:spPr>
          <p:style>
            <a:lnRef idx="3">
              <a:schemeClr val="lt1">
                <a:hueOff val="0"/>
                <a:satOff val="0"/>
                <a:lumOff val="0"/>
                <a:alphaOff val="0"/>
              </a:schemeClr>
            </a:lnRef>
            <a:fillRef idx="1">
              <a:scrgbClr r="0" g="0" b="0"/>
            </a:fillRef>
            <a:effectRef idx="0">
              <a:schemeClr val="accent4">
                <a:alpha val="50000"/>
                <a:hueOff val="0"/>
                <a:satOff val="0"/>
                <a:lumOff val="0"/>
                <a:alphaOff val="0"/>
              </a:schemeClr>
            </a:effectRef>
            <a:fontRef idx="minor">
              <a:schemeClr val="tx1"/>
            </a:fontRef>
          </p:style>
          <p:txBody>
            <a:bodyPr spcFirstLastPara="0" vert="horz" wrap="square" lIns="215632" tIns="283017" rIns="215632" bIns="606465" numCol="1" spcCol="1270" anchor="ctr" anchorCtr="0">
              <a:noAutofit/>
            </a:bodyPr>
            <a:lstStyle/>
            <a:p>
              <a:pPr lvl="0" algn="ctr" defTabSz="711200">
                <a:lnSpc>
                  <a:spcPct val="90000"/>
                </a:lnSpc>
                <a:spcBef>
                  <a:spcPct val="0"/>
                </a:spcBef>
                <a:spcAft>
                  <a:spcPct val="35000"/>
                </a:spcAft>
              </a:pPr>
              <a:r>
                <a:rPr lang="en-US" sz="1600" b="1" kern="1200" dirty="0" smtClean="0"/>
                <a:t>Self-Service</a:t>
              </a:r>
              <a:endParaRPr lang="en-US" sz="1600" b="1" kern="1200" dirty="0"/>
            </a:p>
          </p:txBody>
        </p:sp>
        <p:sp>
          <p:nvSpPr>
            <p:cNvPr id="7" name="Freeform 6"/>
            <p:cNvSpPr/>
            <p:nvPr/>
          </p:nvSpPr>
          <p:spPr>
            <a:xfrm>
              <a:off x="6128878" y="2750176"/>
              <a:ext cx="1617239" cy="1617239"/>
            </a:xfrm>
            <a:custGeom>
              <a:avLst/>
              <a:gdLst>
                <a:gd name="connsiteX0" fmla="*/ 0 w 1617239"/>
                <a:gd name="connsiteY0" fmla="*/ 808620 h 1617239"/>
                <a:gd name="connsiteX1" fmla="*/ 808620 w 1617239"/>
                <a:gd name="connsiteY1" fmla="*/ 0 h 1617239"/>
                <a:gd name="connsiteX2" fmla="*/ 1617240 w 1617239"/>
                <a:gd name="connsiteY2" fmla="*/ 808620 h 1617239"/>
                <a:gd name="connsiteX3" fmla="*/ 808620 w 1617239"/>
                <a:gd name="connsiteY3" fmla="*/ 1617240 h 1617239"/>
                <a:gd name="connsiteX4" fmla="*/ 0 w 1617239"/>
                <a:gd name="connsiteY4" fmla="*/ 808620 h 1617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7239" h="1617239">
                  <a:moveTo>
                    <a:pt x="0" y="808620"/>
                  </a:moveTo>
                  <a:cubicBezTo>
                    <a:pt x="0" y="362032"/>
                    <a:pt x="362032" y="0"/>
                    <a:pt x="808620" y="0"/>
                  </a:cubicBezTo>
                  <a:cubicBezTo>
                    <a:pt x="1255208" y="0"/>
                    <a:pt x="1617240" y="362032"/>
                    <a:pt x="1617240" y="808620"/>
                  </a:cubicBezTo>
                  <a:cubicBezTo>
                    <a:pt x="1617240" y="1255208"/>
                    <a:pt x="1255208" y="1617240"/>
                    <a:pt x="808620" y="1617240"/>
                  </a:cubicBezTo>
                  <a:cubicBezTo>
                    <a:pt x="362032" y="1617240"/>
                    <a:pt x="0" y="1255208"/>
                    <a:pt x="0" y="808620"/>
                  </a:cubicBezTo>
                  <a:close/>
                </a:path>
              </a:pathLst>
            </a:custGeom>
            <a:solidFill>
              <a:schemeClr val="accent4">
                <a:lumMod val="40000"/>
                <a:lumOff val="60000"/>
                <a:alpha val="50000"/>
              </a:schemeClr>
            </a:solidFill>
          </p:spPr>
          <p:style>
            <a:lnRef idx="3">
              <a:schemeClr val="lt1">
                <a:hueOff val="0"/>
                <a:satOff val="0"/>
                <a:lumOff val="0"/>
                <a:alphaOff val="0"/>
              </a:schemeClr>
            </a:lnRef>
            <a:fillRef idx="1">
              <a:scrgbClr r="0" g="0" b="0"/>
            </a:fillRef>
            <a:effectRef idx="0">
              <a:schemeClr val="accent4">
                <a:alpha val="50000"/>
                <a:hueOff val="6381854"/>
                <a:satOff val="7746"/>
                <a:lumOff val="11961"/>
                <a:alphaOff val="0"/>
              </a:schemeClr>
            </a:effectRef>
            <a:fontRef idx="minor">
              <a:schemeClr val="tx1"/>
            </a:fontRef>
          </p:style>
          <p:txBody>
            <a:bodyPr spcFirstLastPara="0" vert="horz" wrap="square" lIns="494605" tIns="417786" rIns="152291" bIns="309972" numCol="1" spcCol="1270" anchor="ctr" anchorCtr="0">
              <a:noAutofit/>
            </a:bodyPr>
            <a:lstStyle/>
            <a:p>
              <a:pPr lvl="0" algn="ctr" defTabSz="711200">
                <a:lnSpc>
                  <a:spcPct val="90000"/>
                </a:lnSpc>
                <a:spcBef>
                  <a:spcPct val="0"/>
                </a:spcBef>
                <a:spcAft>
                  <a:spcPct val="35000"/>
                </a:spcAft>
              </a:pPr>
              <a:r>
                <a:rPr lang="en-US" sz="1600" b="1" kern="1200" dirty="0" smtClean="0"/>
                <a:t>Field Service</a:t>
              </a:r>
              <a:endParaRPr lang="en-US" sz="1600" b="1" kern="1200" dirty="0"/>
            </a:p>
          </p:txBody>
        </p:sp>
        <p:sp>
          <p:nvSpPr>
            <p:cNvPr id="9" name="Freeform 8"/>
            <p:cNvSpPr/>
            <p:nvPr/>
          </p:nvSpPr>
          <p:spPr>
            <a:xfrm>
              <a:off x="4961770" y="2750176"/>
              <a:ext cx="1617239" cy="1617239"/>
            </a:xfrm>
            <a:custGeom>
              <a:avLst/>
              <a:gdLst>
                <a:gd name="connsiteX0" fmla="*/ 0 w 1617239"/>
                <a:gd name="connsiteY0" fmla="*/ 808620 h 1617239"/>
                <a:gd name="connsiteX1" fmla="*/ 808620 w 1617239"/>
                <a:gd name="connsiteY1" fmla="*/ 0 h 1617239"/>
                <a:gd name="connsiteX2" fmla="*/ 1617240 w 1617239"/>
                <a:gd name="connsiteY2" fmla="*/ 808620 h 1617239"/>
                <a:gd name="connsiteX3" fmla="*/ 808620 w 1617239"/>
                <a:gd name="connsiteY3" fmla="*/ 1617240 h 1617239"/>
                <a:gd name="connsiteX4" fmla="*/ 0 w 1617239"/>
                <a:gd name="connsiteY4" fmla="*/ 808620 h 1617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7239" h="1617239">
                  <a:moveTo>
                    <a:pt x="0" y="808620"/>
                  </a:moveTo>
                  <a:cubicBezTo>
                    <a:pt x="0" y="362032"/>
                    <a:pt x="362032" y="0"/>
                    <a:pt x="808620" y="0"/>
                  </a:cubicBezTo>
                  <a:cubicBezTo>
                    <a:pt x="1255208" y="0"/>
                    <a:pt x="1617240" y="362032"/>
                    <a:pt x="1617240" y="808620"/>
                  </a:cubicBezTo>
                  <a:cubicBezTo>
                    <a:pt x="1617240" y="1255208"/>
                    <a:pt x="1255208" y="1617240"/>
                    <a:pt x="808620" y="1617240"/>
                  </a:cubicBezTo>
                  <a:cubicBezTo>
                    <a:pt x="362032" y="1617240"/>
                    <a:pt x="0" y="1255208"/>
                    <a:pt x="0" y="808620"/>
                  </a:cubicBezTo>
                  <a:close/>
                </a:path>
              </a:pathLst>
            </a:custGeom>
            <a:solidFill>
              <a:schemeClr val="accent1">
                <a:lumMod val="40000"/>
                <a:lumOff val="60000"/>
                <a:alpha val="50000"/>
              </a:schemeClr>
            </a:solidFill>
          </p:spPr>
          <p:style>
            <a:lnRef idx="3">
              <a:schemeClr val="lt1">
                <a:hueOff val="0"/>
                <a:satOff val="0"/>
                <a:lumOff val="0"/>
                <a:alphaOff val="0"/>
              </a:schemeClr>
            </a:lnRef>
            <a:fillRef idx="1">
              <a:scrgbClr r="0" g="0" b="0"/>
            </a:fillRef>
            <a:effectRef idx="0">
              <a:schemeClr val="accent4">
                <a:alpha val="50000"/>
                <a:hueOff val="12763708"/>
                <a:satOff val="15492"/>
                <a:lumOff val="23922"/>
                <a:alphaOff val="0"/>
              </a:schemeClr>
            </a:effectRef>
            <a:fontRef idx="minor">
              <a:schemeClr val="tx1"/>
            </a:fontRef>
          </p:style>
          <p:txBody>
            <a:bodyPr spcFirstLastPara="0" vert="horz" wrap="square" lIns="152290" tIns="417786" rIns="494606" bIns="309972" numCol="1" spcCol="1270" anchor="ctr" anchorCtr="0">
              <a:noAutofit/>
            </a:bodyPr>
            <a:lstStyle/>
            <a:p>
              <a:pPr lvl="0" algn="ctr" defTabSz="711200">
                <a:lnSpc>
                  <a:spcPct val="90000"/>
                </a:lnSpc>
                <a:spcBef>
                  <a:spcPct val="0"/>
                </a:spcBef>
                <a:spcAft>
                  <a:spcPct val="35000"/>
                </a:spcAft>
              </a:pPr>
              <a:r>
                <a:rPr lang="en-US" sz="1600" b="1" kern="1200" dirty="0" smtClean="0"/>
                <a:t>Assisted Service</a:t>
              </a:r>
              <a:endParaRPr lang="en-US" sz="1600" b="1" kern="1200" dirty="0"/>
            </a:p>
          </p:txBody>
        </p:sp>
      </p:grpSp>
      <p:sp>
        <p:nvSpPr>
          <p:cNvPr id="19" name="TextBox 18"/>
          <p:cNvSpPr txBox="1"/>
          <p:nvPr/>
        </p:nvSpPr>
        <p:spPr>
          <a:xfrm>
            <a:off x="4535996" y="1190490"/>
            <a:ext cx="3611563" cy="585787"/>
          </a:xfrm>
          <a:prstGeom prst="rect">
            <a:avLst/>
          </a:prstGeom>
          <a:noFill/>
        </p:spPr>
        <p:txBody>
          <a:bodyPr>
            <a:spAutoFit/>
          </a:bodyPr>
          <a:lstStyle/>
          <a:p>
            <a:pPr>
              <a:defRPr/>
            </a:pPr>
            <a:r>
              <a:rPr lang="en-US" sz="1600" b="1" dirty="0">
                <a:latin typeface="+mn-lt"/>
                <a:cs typeface="Arial" charset="0"/>
              </a:rPr>
              <a:t>Three Overlapping Domains of</a:t>
            </a:r>
          </a:p>
          <a:p>
            <a:pPr>
              <a:defRPr/>
            </a:pPr>
            <a:r>
              <a:rPr lang="en-US" sz="1600" b="1" dirty="0">
                <a:latin typeface="+mn-lt"/>
                <a:cs typeface="Arial" charset="0"/>
              </a:rPr>
              <a:t>Customer Service:</a:t>
            </a:r>
          </a:p>
        </p:txBody>
      </p:sp>
      <p:sp>
        <p:nvSpPr>
          <p:cNvPr id="21" name="Rectangle 2"/>
          <p:cNvSpPr/>
          <p:nvPr/>
        </p:nvSpPr>
        <p:spPr>
          <a:xfrm>
            <a:off x="4136097" y="4513531"/>
            <a:ext cx="4681671" cy="74665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Self-service is typically the least expensive mode of customer service, but it can also be less effective than assisted and field service.</a:t>
            </a:r>
          </a:p>
        </p:txBody>
      </p:sp>
      <p:pic>
        <p:nvPicPr>
          <p:cNvPr id="18" name="Picture 17"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325746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Title 9"/>
          <p:cNvSpPr>
            <a:spLocks noGrp="1"/>
          </p:cNvSpPr>
          <p:nvPr>
            <p:ph type="title"/>
          </p:nvPr>
        </p:nvSpPr>
        <p:spPr>
          <a:xfrm>
            <a:off x="226953" y="260350"/>
            <a:ext cx="8590816" cy="865188"/>
          </a:xfrm>
        </p:spPr>
        <p:txBody>
          <a:bodyPr/>
          <a:lstStyle/>
          <a:p>
            <a:r>
              <a:rPr lang="en-US" dirty="0" smtClean="0">
                <a:latin typeface="+mj-lt"/>
              </a:rPr>
              <a:t>Don’t rely on channel efficiency &amp; channel migration </a:t>
            </a:r>
            <a:br>
              <a:rPr lang="en-US" dirty="0" smtClean="0">
                <a:latin typeface="+mj-lt"/>
              </a:rPr>
            </a:br>
            <a:r>
              <a:rPr lang="en-US" dirty="0" smtClean="0">
                <a:latin typeface="+mj-lt"/>
              </a:rPr>
              <a:t>to design successful customer service strategies</a:t>
            </a:r>
          </a:p>
        </p:txBody>
      </p:sp>
      <p:grpSp>
        <p:nvGrpSpPr>
          <p:cNvPr id="2" name="Group 136"/>
          <p:cNvGrpSpPr>
            <a:grpSpLocks/>
          </p:cNvGrpSpPr>
          <p:nvPr/>
        </p:nvGrpSpPr>
        <p:grpSpPr bwMode="auto">
          <a:xfrm>
            <a:off x="326232" y="5591193"/>
            <a:ext cx="8491537" cy="847725"/>
            <a:chOff x="328291" y="3598911"/>
            <a:chExt cx="8491536" cy="848310"/>
          </a:xfrm>
        </p:grpSpPr>
        <p:sp>
          <p:nvSpPr>
            <p:cNvPr id="36" name="Rounded Rectangle 35"/>
            <p:cNvSpPr/>
            <p:nvPr/>
          </p:nvSpPr>
          <p:spPr>
            <a:xfrm>
              <a:off x="328291" y="3598911"/>
              <a:ext cx="8491536" cy="838778"/>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025525" algn="l" eaLnBrk="0" hangingPunct="0">
                <a:spcBef>
                  <a:spcPct val="30000"/>
                </a:spcBef>
              </a:pPr>
              <a:r>
                <a:rPr lang="en-CA" sz="1200" dirty="0" smtClean="0">
                  <a:solidFill>
                    <a:srgbClr val="333333"/>
                  </a:solidFill>
                </a:rPr>
                <a:t>Focusing on channel efficiency and channel migration alone does not result in the most effective strategy for any type of customer engagement, service or otherwise. Channels have to be allowed to blend within a single customer engagement, resulting in hybrid channel strategies. </a:t>
              </a:r>
            </a:p>
          </p:txBody>
        </p:sp>
        <p:pic>
          <p:nvPicPr>
            <p:cNvPr id="37" name="Picture 5" descr="insight.png"/>
            <p:cNvPicPr>
              <a:picLocks noChangeAspect="1"/>
            </p:cNvPicPr>
            <p:nvPr/>
          </p:nvPicPr>
          <p:blipFill>
            <a:blip r:embed="rId3" cstate="screen"/>
            <a:srcRect/>
            <a:stretch>
              <a:fillRect/>
            </a:stretch>
          </p:blipFill>
          <p:spPr bwMode="auto">
            <a:xfrm>
              <a:off x="328614" y="3609020"/>
              <a:ext cx="1000207" cy="838201"/>
            </a:xfrm>
            <a:prstGeom prst="rect">
              <a:avLst/>
            </a:prstGeom>
            <a:noFill/>
            <a:ln w="9525">
              <a:noFill/>
              <a:miter lim="800000"/>
              <a:headEnd/>
              <a:tailEnd/>
            </a:ln>
          </p:spPr>
        </p:pic>
      </p:grpSp>
      <p:grpSp>
        <p:nvGrpSpPr>
          <p:cNvPr id="3" name="Group 60"/>
          <p:cNvGrpSpPr>
            <a:grpSpLocks/>
          </p:cNvGrpSpPr>
          <p:nvPr/>
        </p:nvGrpSpPr>
        <p:grpSpPr bwMode="auto">
          <a:xfrm>
            <a:off x="4495227" y="1196752"/>
            <a:ext cx="4217234" cy="4147079"/>
            <a:chOff x="4500557" y="780231"/>
            <a:chExt cx="4550137" cy="4605779"/>
          </a:xfrm>
        </p:grpSpPr>
        <p:grpSp>
          <p:nvGrpSpPr>
            <p:cNvPr id="4" name="Group 59"/>
            <p:cNvGrpSpPr>
              <a:grpSpLocks/>
            </p:cNvGrpSpPr>
            <p:nvPr/>
          </p:nvGrpSpPr>
          <p:grpSpPr bwMode="auto">
            <a:xfrm>
              <a:off x="6316905" y="1616791"/>
              <a:ext cx="1762636" cy="3769219"/>
              <a:chOff x="6651452" y="1616791"/>
              <a:chExt cx="1762636" cy="3769219"/>
            </a:xfrm>
          </p:grpSpPr>
          <p:grpSp>
            <p:nvGrpSpPr>
              <p:cNvPr id="5" name="Group 57"/>
              <p:cNvGrpSpPr>
                <a:grpSpLocks/>
              </p:cNvGrpSpPr>
              <p:nvPr/>
            </p:nvGrpSpPr>
            <p:grpSpPr bwMode="auto">
              <a:xfrm>
                <a:off x="6746243" y="2812098"/>
                <a:ext cx="1571439" cy="444365"/>
                <a:chOff x="6746243" y="2821957"/>
                <a:chExt cx="1571439" cy="444365"/>
              </a:xfrm>
            </p:grpSpPr>
            <p:sp>
              <p:nvSpPr>
                <p:cNvPr id="71" name="TextBox 70"/>
                <p:cNvSpPr txBox="1"/>
                <p:nvPr/>
              </p:nvSpPr>
              <p:spPr bwMode="auto">
                <a:xfrm>
                  <a:off x="7430198" y="2821957"/>
                  <a:ext cx="887484" cy="444365"/>
                </a:xfrm>
                <a:prstGeom prst="rect">
                  <a:avLst/>
                </a:prstGeom>
                <a:noFill/>
              </p:spPr>
              <p:txBody>
                <a:bodyPr>
                  <a:spAutoFit/>
                </a:bodyPr>
                <a:lstStyle/>
                <a:p>
                  <a:pPr algn="ctr">
                    <a:defRPr/>
                  </a:pPr>
                  <a:r>
                    <a:rPr lang="en-US" sz="2000" b="1" dirty="0">
                      <a:solidFill>
                        <a:srgbClr val="00B050"/>
                      </a:solidFill>
                      <a:latin typeface="+mn-lt"/>
                    </a:rPr>
                    <a:t>$$$</a:t>
                  </a:r>
                </a:p>
              </p:txBody>
            </p:sp>
            <p:sp>
              <p:nvSpPr>
                <p:cNvPr id="65" name="TextBox 64"/>
                <p:cNvSpPr txBox="1"/>
                <p:nvPr/>
              </p:nvSpPr>
              <p:spPr>
                <a:xfrm>
                  <a:off x="6746243" y="2887363"/>
                  <a:ext cx="684266" cy="290546"/>
                </a:xfrm>
                <a:prstGeom prst="rect">
                  <a:avLst/>
                </a:prstGeom>
                <a:noFill/>
              </p:spPr>
              <p:txBody>
                <a:bodyPr>
                  <a:spAutoFit/>
                </a:bodyPr>
                <a:lstStyle/>
                <a:p>
                  <a:pPr algn="ctr">
                    <a:defRPr/>
                  </a:pPr>
                  <a:r>
                    <a:rPr lang="en-US" sz="1100" b="1" dirty="0">
                      <a:latin typeface="+mn-lt"/>
                    </a:rPr>
                    <a:t>Live</a:t>
                  </a:r>
                </a:p>
              </p:txBody>
            </p:sp>
          </p:grpSp>
          <p:grpSp>
            <p:nvGrpSpPr>
              <p:cNvPr id="6" name="Group 56"/>
              <p:cNvGrpSpPr>
                <a:grpSpLocks/>
              </p:cNvGrpSpPr>
              <p:nvPr/>
            </p:nvGrpSpPr>
            <p:grpSpPr bwMode="auto">
              <a:xfrm>
                <a:off x="6702256" y="3845494"/>
                <a:ext cx="1615426" cy="444365"/>
                <a:chOff x="6702256" y="3856774"/>
                <a:chExt cx="1615426" cy="444365"/>
              </a:xfrm>
            </p:grpSpPr>
            <p:sp>
              <p:nvSpPr>
                <p:cNvPr id="61" name="TextBox 60"/>
                <p:cNvSpPr txBox="1"/>
                <p:nvPr/>
              </p:nvSpPr>
              <p:spPr bwMode="auto">
                <a:xfrm>
                  <a:off x="7430198" y="3856774"/>
                  <a:ext cx="887484" cy="444365"/>
                </a:xfrm>
                <a:prstGeom prst="rect">
                  <a:avLst/>
                </a:prstGeom>
                <a:noFill/>
              </p:spPr>
              <p:txBody>
                <a:bodyPr>
                  <a:spAutoFit/>
                </a:bodyPr>
                <a:lstStyle/>
                <a:p>
                  <a:pPr algn="ctr">
                    <a:defRPr/>
                  </a:pPr>
                  <a:r>
                    <a:rPr lang="en-US" sz="2000" b="1" dirty="0">
                      <a:solidFill>
                        <a:srgbClr val="00B050"/>
                      </a:solidFill>
                      <a:latin typeface="+mn-lt"/>
                    </a:rPr>
                    <a:t>$$</a:t>
                  </a:r>
                </a:p>
              </p:txBody>
            </p:sp>
            <p:sp>
              <p:nvSpPr>
                <p:cNvPr id="59" name="TextBox 58"/>
                <p:cNvSpPr txBox="1"/>
                <p:nvPr/>
              </p:nvSpPr>
              <p:spPr>
                <a:xfrm>
                  <a:off x="6702256" y="3910445"/>
                  <a:ext cx="779525" cy="290546"/>
                </a:xfrm>
                <a:prstGeom prst="rect">
                  <a:avLst/>
                </a:prstGeom>
                <a:noFill/>
              </p:spPr>
              <p:txBody>
                <a:bodyPr wrap="square">
                  <a:spAutoFit/>
                </a:bodyPr>
                <a:lstStyle/>
                <a:p>
                  <a:pPr algn="ctr">
                    <a:defRPr/>
                  </a:pPr>
                  <a:r>
                    <a:rPr lang="en-US" sz="1100" b="1" dirty="0" smtClean="0">
                      <a:latin typeface="+mn-lt"/>
                    </a:rPr>
                    <a:t>Email</a:t>
                  </a:r>
                  <a:endParaRPr lang="en-US" sz="1100" b="1" dirty="0">
                    <a:latin typeface="+mn-lt"/>
                  </a:endParaRPr>
                </a:p>
              </p:txBody>
            </p:sp>
          </p:grpSp>
          <p:grpSp>
            <p:nvGrpSpPr>
              <p:cNvPr id="7" name="Group 58"/>
              <p:cNvGrpSpPr>
                <a:grpSpLocks/>
              </p:cNvGrpSpPr>
              <p:nvPr/>
            </p:nvGrpSpPr>
            <p:grpSpPr bwMode="auto">
              <a:xfrm>
                <a:off x="6651452" y="4907463"/>
                <a:ext cx="1666230" cy="478547"/>
                <a:chOff x="6651452" y="4907463"/>
                <a:chExt cx="1666230" cy="478547"/>
              </a:xfrm>
            </p:grpSpPr>
            <p:sp>
              <p:nvSpPr>
                <p:cNvPr id="57" name="TextBox 56"/>
                <p:cNvSpPr txBox="1"/>
                <p:nvPr/>
              </p:nvSpPr>
              <p:spPr bwMode="auto">
                <a:xfrm>
                  <a:off x="7430198" y="4907463"/>
                  <a:ext cx="887484" cy="444366"/>
                </a:xfrm>
                <a:prstGeom prst="rect">
                  <a:avLst/>
                </a:prstGeom>
                <a:noFill/>
              </p:spPr>
              <p:txBody>
                <a:bodyPr>
                  <a:spAutoFit/>
                </a:bodyPr>
                <a:lstStyle/>
                <a:p>
                  <a:pPr algn="ctr">
                    <a:defRPr/>
                  </a:pPr>
                  <a:r>
                    <a:rPr lang="en-US" sz="2000" b="1" dirty="0">
                      <a:solidFill>
                        <a:srgbClr val="00B050"/>
                      </a:solidFill>
                      <a:latin typeface="+mn-lt"/>
                    </a:rPr>
                    <a:t>$</a:t>
                  </a:r>
                </a:p>
              </p:txBody>
            </p:sp>
            <p:sp>
              <p:nvSpPr>
                <p:cNvPr id="55" name="TextBox 54"/>
                <p:cNvSpPr txBox="1"/>
                <p:nvPr/>
              </p:nvSpPr>
              <p:spPr>
                <a:xfrm>
                  <a:off x="6651452" y="4907464"/>
                  <a:ext cx="830329" cy="478546"/>
                </a:xfrm>
                <a:prstGeom prst="rect">
                  <a:avLst/>
                </a:prstGeom>
                <a:noFill/>
              </p:spPr>
              <p:txBody>
                <a:bodyPr wrap="square">
                  <a:spAutoFit/>
                </a:bodyPr>
                <a:lstStyle/>
                <a:p>
                  <a:pPr algn="ctr">
                    <a:defRPr/>
                  </a:pPr>
                  <a:r>
                    <a:rPr lang="en-US" sz="1100" b="1" dirty="0">
                      <a:latin typeface="+mn-lt"/>
                    </a:rPr>
                    <a:t>Self-Sevice</a:t>
                  </a:r>
                </a:p>
              </p:txBody>
            </p:sp>
          </p:grpSp>
          <p:grpSp>
            <p:nvGrpSpPr>
              <p:cNvPr id="8" name="Group 55"/>
              <p:cNvGrpSpPr>
                <a:grpSpLocks/>
              </p:cNvGrpSpPr>
              <p:nvPr/>
            </p:nvGrpSpPr>
            <p:grpSpPr bwMode="auto">
              <a:xfrm>
                <a:off x="6651452" y="1616791"/>
                <a:ext cx="1762636" cy="479286"/>
                <a:chOff x="6651452" y="1616791"/>
                <a:chExt cx="1762636" cy="479286"/>
              </a:xfrm>
            </p:grpSpPr>
            <p:sp>
              <p:nvSpPr>
                <p:cNvPr id="53" name="TextBox 52"/>
                <p:cNvSpPr txBox="1"/>
                <p:nvPr/>
              </p:nvSpPr>
              <p:spPr bwMode="auto">
                <a:xfrm>
                  <a:off x="7430198" y="1651711"/>
                  <a:ext cx="983890" cy="444366"/>
                </a:xfrm>
                <a:prstGeom prst="rect">
                  <a:avLst/>
                </a:prstGeom>
                <a:noFill/>
              </p:spPr>
              <p:txBody>
                <a:bodyPr wrap="square">
                  <a:spAutoFit/>
                </a:bodyPr>
                <a:lstStyle/>
                <a:p>
                  <a:pPr algn="ctr">
                    <a:defRPr/>
                  </a:pPr>
                  <a:r>
                    <a:rPr lang="en-US" sz="2000" b="1" dirty="0">
                      <a:solidFill>
                        <a:srgbClr val="00B050"/>
                      </a:solidFill>
                      <a:latin typeface="+mn-lt"/>
                    </a:rPr>
                    <a:t>$$$$</a:t>
                  </a:r>
                </a:p>
              </p:txBody>
            </p:sp>
            <p:sp>
              <p:nvSpPr>
                <p:cNvPr id="51" name="TextBox 4"/>
                <p:cNvSpPr txBox="1"/>
                <p:nvPr/>
              </p:nvSpPr>
              <p:spPr>
                <a:xfrm>
                  <a:off x="6651452" y="1616791"/>
                  <a:ext cx="828743" cy="478546"/>
                </a:xfrm>
                <a:prstGeom prst="rect">
                  <a:avLst/>
                </a:prstGeom>
                <a:noFill/>
              </p:spPr>
              <p:txBody>
                <a:bodyPr>
                  <a:spAutoFit/>
                </a:bodyPr>
                <a:lstStyle/>
                <a:p>
                  <a:pPr algn="ctr">
                    <a:defRPr/>
                  </a:pPr>
                  <a:r>
                    <a:rPr lang="en-US" sz="1100" b="1" dirty="0">
                      <a:latin typeface="+mn-lt"/>
                    </a:rPr>
                    <a:t>Face-to-Face</a:t>
                  </a:r>
                </a:p>
              </p:txBody>
            </p:sp>
          </p:grpSp>
        </p:grpSp>
        <p:sp>
          <p:nvSpPr>
            <p:cNvPr id="45" name="Right Arrow 44"/>
            <p:cNvSpPr/>
            <p:nvPr/>
          </p:nvSpPr>
          <p:spPr>
            <a:xfrm>
              <a:off x="4500557" y="780231"/>
              <a:ext cx="4550137" cy="479394"/>
            </a:xfrm>
            <a:prstGeom prst="rightArrow">
              <a:avLst/>
            </a:prstGeom>
            <a:solidFill>
              <a:srgbClr val="D17D08"/>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1200" b="1" i="1" dirty="0">
                  <a:solidFill>
                    <a:schemeClr val="bg1"/>
                  </a:solidFill>
                  <a:latin typeface="Arial" pitchFamily="34" charset="0"/>
                  <a:cs typeface="Arial" pitchFamily="34" charset="0"/>
                </a:rPr>
                <a:t>Make the channel more efficient to save $</a:t>
              </a:r>
            </a:p>
          </p:txBody>
        </p:sp>
      </p:grpSp>
      <p:sp>
        <p:nvSpPr>
          <p:cNvPr id="75" name="Down Arrow 74"/>
          <p:cNvSpPr/>
          <p:nvPr/>
        </p:nvSpPr>
        <p:spPr>
          <a:xfrm>
            <a:off x="8208404" y="1700410"/>
            <a:ext cx="650875" cy="3816822"/>
          </a:xfrm>
          <a:prstGeom prst="downArrow">
            <a:avLst/>
          </a:prstGeom>
          <a:solidFill>
            <a:srgbClr val="D17D08"/>
          </a:solidFill>
          <a:ln>
            <a:noFill/>
          </a:ln>
        </p:spPr>
        <p:style>
          <a:lnRef idx="2">
            <a:schemeClr val="accent4">
              <a:shade val="50000"/>
            </a:schemeClr>
          </a:lnRef>
          <a:fillRef idx="1">
            <a:schemeClr val="accent4"/>
          </a:fillRef>
          <a:effectRef idx="0">
            <a:schemeClr val="accent4"/>
          </a:effectRef>
          <a:fontRef idx="minor">
            <a:schemeClr val="lt1"/>
          </a:fontRef>
        </p:style>
        <p:txBody>
          <a:bodyPr vert="vert" anchor="ctr"/>
          <a:lstStyle/>
          <a:p>
            <a:pPr algn="ctr">
              <a:defRPr/>
            </a:pPr>
            <a:r>
              <a:rPr lang="en-US" sz="1400" b="1" dirty="0">
                <a:latin typeface="Arial" pitchFamily="34" charset="0"/>
                <a:cs typeface="Arial" pitchFamily="34" charset="0"/>
              </a:rPr>
              <a:t>Migrate customers to lower cost channels</a:t>
            </a:r>
          </a:p>
        </p:txBody>
      </p:sp>
      <p:pic>
        <p:nvPicPr>
          <p:cNvPr id="76" name="Picture 47" descr="99823634.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5397351" y="1663713"/>
            <a:ext cx="758825" cy="865187"/>
          </a:xfrm>
          <a:prstGeom prst="rect">
            <a:avLst/>
          </a:prstGeom>
          <a:noFill/>
          <a:ln w="9525">
            <a:noFill/>
            <a:miter lim="800000"/>
            <a:headEnd/>
            <a:tailEnd/>
          </a:ln>
        </p:spPr>
      </p:pic>
      <p:pic>
        <p:nvPicPr>
          <p:cNvPr id="77" name="Picture 48" descr="100569381.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5421226" y="2744924"/>
            <a:ext cx="842962" cy="842963"/>
          </a:xfrm>
          <a:prstGeom prst="rect">
            <a:avLst/>
          </a:prstGeom>
          <a:noFill/>
          <a:ln w="9525">
            <a:noFill/>
            <a:miter lim="800000"/>
            <a:headEnd/>
            <a:tailEnd/>
          </a:ln>
        </p:spPr>
      </p:pic>
      <p:pic>
        <p:nvPicPr>
          <p:cNvPr id="78" name="Picture 49" descr="symbol-crop.jpg"/>
          <p:cNvPicPr>
            <a:picLocks noChangeAspect="1"/>
          </p:cNvPicPr>
          <p:nvPr/>
        </p:nvPicPr>
        <p:blipFill>
          <a:blip r:embed="rId6" cstate="print">
            <a:clrChange>
              <a:clrFrom>
                <a:srgbClr val="FFFFFF"/>
              </a:clrFrom>
              <a:clrTo>
                <a:srgbClr val="FFFFFF">
                  <a:alpha val="0"/>
                </a:srgbClr>
              </a:clrTo>
            </a:clrChange>
          </a:blip>
          <a:srcRect/>
          <a:stretch>
            <a:fillRect/>
          </a:stretch>
        </p:blipFill>
        <p:spPr bwMode="auto">
          <a:xfrm>
            <a:off x="5349788" y="3681028"/>
            <a:ext cx="914400" cy="904875"/>
          </a:xfrm>
          <a:prstGeom prst="rect">
            <a:avLst/>
          </a:prstGeom>
          <a:noFill/>
          <a:ln w="9525">
            <a:noFill/>
            <a:miter lim="800000"/>
            <a:headEnd/>
            <a:tailEnd/>
          </a:ln>
        </p:spPr>
      </p:pic>
      <p:pic>
        <p:nvPicPr>
          <p:cNvPr id="79" name="Picture 50" descr="self-service-crop.jpg"/>
          <p:cNvPicPr>
            <a:picLocks noChangeAspect="1"/>
          </p:cNvPicPr>
          <p:nvPr/>
        </p:nvPicPr>
        <p:blipFill>
          <a:blip r:embed="rId7" cstate="print">
            <a:clrChange>
              <a:clrFrom>
                <a:srgbClr val="FFFFFF"/>
              </a:clrFrom>
              <a:clrTo>
                <a:srgbClr val="FFFFFF">
                  <a:alpha val="0"/>
                </a:srgbClr>
              </a:clrTo>
            </a:clrChange>
          </a:blip>
          <a:srcRect/>
          <a:stretch>
            <a:fillRect/>
          </a:stretch>
        </p:blipFill>
        <p:spPr bwMode="auto">
          <a:xfrm>
            <a:off x="5166494" y="4708275"/>
            <a:ext cx="989682" cy="808957"/>
          </a:xfrm>
          <a:prstGeom prst="rect">
            <a:avLst/>
          </a:prstGeom>
          <a:noFill/>
          <a:ln w="9525">
            <a:noFill/>
            <a:miter lim="800000"/>
            <a:headEnd/>
            <a:tailEnd/>
          </a:ln>
        </p:spPr>
      </p:pic>
      <p:sp>
        <p:nvSpPr>
          <p:cNvPr id="80" name="Text Placeholder 5"/>
          <p:cNvSpPr txBox="1">
            <a:spLocks/>
          </p:cNvSpPr>
          <p:nvPr/>
        </p:nvSpPr>
        <p:spPr>
          <a:xfrm>
            <a:off x="289108" y="1460221"/>
            <a:ext cx="4011820" cy="3852428"/>
          </a:xfrm>
          <a:prstGeom prst="rect">
            <a:avLst/>
          </a:prstGeom>
        </p:spPr>
        <p:txBody>
          <a:bodyPr anchor="ctr">
            <a:noAutofit/>
          </a:bodyPr>
          <a:lstStyle/>
          <a:p>
            <a:pPr marL="233363" marR="0" lvl="0" indent="-233363" algn="l" defTabSz="623888" rtl="0" eaLnBrk="0" fontAlgn="base" latinLnBrk="0" hangingPunct="0">
              <a:lnSpc>
                <a:spcPct val="100000"/>
              </a:lnSpc>
              <a:spcBef>
                <a:spcPts val="600"/>
              </a:spcBef>
              <a:spcAft>
                <a:spcPts val="600"/>
              </a:spcAft>
              <a:buClr>
                <a:schemeClr val="tx1"/>
              </a:buClr>
              <a:buSzPct val="120000"/>
              <a:buFont typeface="Arial" pitchFamily="34" charset="0"/>
              <a:buChar char="•"/>
              <a:tabLst/>
              <a:defRPr/>
            </a:pP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In the beginning of customer service, a customer started in one channel and probably stayed in that same channel all the way to resolution. The design goal was to </a:t>
            </a:r>
            <a:r>
              <a:rPr kumimoji="0" lang="en-US" altLang="en-US" sz="1400" b="1" i="0" u="none" strike="noStrike" kern="1200" cap="none" spc="0" normalizeH="0" baseline="0" noProof="0" dirty="0" smtClean="0">
                <a:ln>
                  <a:noFill/>
                </a:ln>
                <a:effectLst/>
                <a:uLnTx/>
                <a:uFillTx/>
                <a:latin typeface="Arial" pitchFamily="34" charset="0"/>
                <a:cs typeface="Arial" pitchFamily="34" charset="0"/>
              </a:rPr>
              <a:t>make each channel as efficient as possible.</a:t>
            </a: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 </a:t>
            </a:r>
          </a:p>
          <a:p>
            <a:pPr marL="233363" marR="0" lvl="0" indent="-233363" algn="l" defTabSz="623888" rtl="0" eaLnBrk="0" fontAlgn="base" latinLnBrk="0" hangingPunct="0">
              <a:lnSpc>
                <a:spcPct val="100000"/>
              </a:lnSpc>
              <a:spcBef>
                <a:spcPts val="600"/>
              </a:spcBef>
              <a:spcAft>
                <a:spcPts val="600"/>
              </a:spcAft>
              <a:buClr>
                <a:schemeClr val="tx1"/>
              </a:buClr>
              <a:buSzPct val="120000"/>
              <a:buFont typeface="Arial" pitchFamily="34" charset="0"/>
              <a:buChar char="•"/>
              <a:tabLst/>
              <a:defRPr/>
            </a:pP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As more channels became available (e.g. email and web self-service), focus turned to the idea that all customers should be</a:t>
            </a:r>
            <a:r>
              <a:rPr kumimoji="0" lang="en-US" altLang="en-US" sz="1400" b="1" i="0" u="none" strike="noStrike" kern="1200" cap="none" spc="0" normalizeH="0" baseline="0" noProof="0" dirty="0" smtClean="0">
                <a:ln>
                  <a:noFill/>
                </a:ln>
                <a:effectLst/>
                <a:uLnTx/>
                <a:uFillTx/>
                <a:latin typeface="Arial" pitchFamily="34" charset="0"/>
                <a:cs typeface="Arial" pitchFamily="34" charset="0"/>
              </a:rPr>
              <a:t> migrated </a:t>
            </a: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downward to the </a:t>
            </a:r>
            <a:r>
              <a:rPr kumimoji="0" lang="en-US" altLang="en-US" sz="1400" b="1" i="0" u="none" strike="noStrike" kern="1200" cap="none" spc="0" normalizeH="0" baseline="0" noProof="0" dirty="0" smtClean="0">
                <a:ln>
                  <a:noFill/>
                </a:ln>
                <a:effectLst/>
                <a:uLnTx/>
                <a:uFillTx/>
                <a:latin typeface="Arial" pitchFamily="34" charset="0"/>
                <a:cs typeface="Arial" pitchFamily="34" charset="0"/>
              </a:rPr>
              <a:t>lowest-cost channel.</a:t>
            </a: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 This ignored the need to switch channels or escalate.</a:t>
            </a:r>
          </a:p>
          <a:p>
            <a:pPr marL="233363" marR="0" lvl="0" indent="-233363" algn="l" defTabSz="623888" rtl="0" eaLnBrk="0" fontAlgn="base" latinLnBrk="0" hangingPunct="0">
              <a:lnSpc>
                <a:spcPct val="100000"/>
              </a:lnSpc>
              <a:spcBef>
                <a:spcPts val="600"/>
              </a:spcBef>
              <a:spcAft>
                <a:spcPts val="600"/>
              </a:spcAft>
              <a:buClr>
                <a:schemeClr val="tx1"/>
              </a:buClr>
              <a:buSzPct val="120000"/>
              <a:buFont typeface="Arial" pitchFamily="34" charset="0"/>
              <a:buChar char="•"/>
              <a:tabLst/>
              <a:defRPr/>
            </a:pP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While </a:t>
            </a:r>
            <a:r>
              <a:rPr kumimoji="0" lang="en-US" altLang="en-US" sz="1400" b="1" i="0" u="none" strike="noStrike" kern="1200" cap="none" spc="0" normalizeH="0" baseline="0" noProof="0" dirty="0" smtClean="0">
                <a:ln>
                  <a:noFill/>
                </a:ln>
                <a:effectLst/>
                <a:uLnTx/>
                <a:uFillTx/>
                <a:latin typeface="Arial" pitchFamily="34" charset="0"/>
                <a:cs typeface="Arial" pitchFamily="34" charset="0"/>
              </a:rPr>
              <a:t>channel efficiency </a:t>
            </a: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and </a:t>
            </a:r>
            <a:r>
              <a:rPr kumimoji="0" lang="en-US" altLang="en-US" sz="1400" b="1" i="0" u="none" strike="noStrike" kern="1200" cap="none" spc="0" normalizeH="0" baseline="0" noProof="0" dirty="0" smtClean="0">
                <a:ln>
                  <a:noFill/>
                </a:ln>
                <a:effectLst/>
                <a:uLnTx/>
                <a:uFillTx/>
                <a:latin typeface="Arial" pitchFamily="34" charset="0"/>
                <a:cs typeface="Arial" pitchFamily="34" charset="0"/>
              </a:rPr>
              <a:t>channel migration</a:t>
            </a:r>
            <a:r>
              <a:rPr kumimoji="0" lang="en-US" altLang="en-US" sz="1400" b="0" i="0" u="none" strike="noStrike" kern="1200" cap="none" spc="0" normalizeH="0" baseline="0" noProof="0" dirty="0" smtClean="0">
                <a:ln>
                  <a:noFill/>
                </a:ln>
                <a:effectLst/>
                <a:uLnTx/>
                <a:uFillTx/>
                <a:latin typeface="Arial" pitchFamily="34" charset="0"/>
                <a:cs typeface="Arial" pitchFamily="34" charset="0"/>
              </a:rPr>
              <a:t> are components of channel economics, they result in service strategies that punish customers by preventing channel switching when required for resolution and ignoring the value of customer segments. </a:t>
            </a:r>
          </a:p>
        </p:txBody>
      </p:sp>
      <p:pic>
        <p:nvPicPr>
          <p:cNvPr id="27" name="Picture 26"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81693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582681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196752"/>
            <a:ext cx="8620124" cy="657225"/>
          </a:xfrm>
        </p:spPr>
        <p:txBody>
          <a:bodyPr/>
          <a:lstStyle/>
          <a:p>
            <a:r>
              <a:rPr lang="en-CA" dirty="0" smtClean="0"/>
              <a:t>Customer communication is changing. Technologies like social and mobile are introducing new imperatives and opportunities. Exploit these technologies for </a:t>
            </a:r>
            <a:r>
              <a:rPr lang="en-CA" i="1" dirty="0" smtClean="0"/>
              <a:t>predictive</a:t>
            </a:r>
            <a:r>
              <a:rPr lang="en-CA" dirty="0" smtClean="0"/>
              <a:t> customer service.</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pPr>
              <a:spcBef>
                <a:spcPts val="600"/>
              </a:spcBef>
            </a:pPr>
            <a:r>
              <a:rPr lang="en-CA" dirty="0" smtClean="0"/>
              <a:t>Organizations looking to keep on par with their customers when it comes to the latest developments in communication like social media.</a:t>
            </a:r>
          </a:p>
          <a:p>
            <a:pPr>
              <a:spcBef>
                <a:spcPts val="600"/>
              </a:spcBef>
            </a:pPr>
            <a:r>
              <a:rPr lang="en-CA" dirty="0" smtClean="0"/>
              <a:t>IT executives that need to help the business drive additional value through customer service.</a:t>
            </a:r>
          </a:p>
          <a:p>
            <a:pPr>
              <a:spcBef>
                <a:spcPts val="600"/>
              </a:spcBef>
            </a:pPr>
            <a:r>
              <a:rPr lang="en-CA" dirty="0" smtClean="0"/>
              <a:t>Business and IT managers who are responsible for customer satisfaction and customer retention.</a:t>
            </a:r>
          </a:p>
          <a:p>
            <a:pPr>
              <a:spcBef>
                <a:spcPts val="600"/>
              </a:spcBef>
            </a:pPr>
            <a:r>
              <a:rPr lang="en-CA" dirty="0" smtClean="0"/>
              <a:t>IT managers who report into customer service and want to take a wider view than technical support.</a:t>
            </a:r>
          </a:p>
        </p:txBody>
      </p:sp>
      <p:sp>
        <p:nvSpPr>
          <p:cNvPr id="12" name="Text Placeholder 11"/>
          <p:cNvSpPr>
            <a:spLocks noGrp="1"/>
          </p:cNvSpPr>
          <p:nvPr>
            <p:ph type="body" sz="quarter" idx="23"/>
          </p:nvPr>
        </p:nvSpPr>
        <p:spPr/>
        <p:txBody>
          <a:bodyPr/>
          <a:lstStyle/>
          <a:p>
            <a:pPr>
              <a:spcBef>
                <a:spcPts val="600"/>
              </a:spcBef>
            </a:pPr>
            <a:r>
              <a:rPr lang="en-CA" dirty="0" smtClean="0"/>
              <a:t>Understand the channels that customer service is delivered through and how you need to find the right mix for you.</a:t>
            </a:r>
          </a:p>
          <a:p>
            <a:pPr>
              <a:spcBef>
                <a:spcPts val="600"/>
              </a:spcBef>
            </a:pPr>
            <a:r>
              <a:rPr lang="en-CA" dirty="0" smtClean="0"/>
              <a:t>Stay abreast of the current trends (e.g. social media and next wave of trends (e.g. client video) coming to customer service.</a:t>
            </a:r>
          </a:p>
          <a:p>
            <a:pPr>
              <a:spcBef>
                <a:spcPts val="600"/>
              </a:spcBef>
            </a:pPr>
            <a:r>
              <a:rPr lang="en-CA" dirty="0" smtClean="0"/>
              <a:t>Understand the value that proactive IT engagement can bring to the party.</a:t>
            </a:r>
          </a:p>
          <a:p>
            <a:pPr>
              <a:spcBef>
                <a:spcPts val="600"/>
              </a:spcBef>
            </a:pPr>
            <a:r>
              <a:rPr lang="en-CA" dirty="0" smtClean="0"/>
              <a:t>Leverage the value of a Customer Service Management solution.</a:t>
            </a: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Rounded Rectangle 4"/>
          <p:cNvSpPr/>
          <p:nvPr/>
        </p:nvSpPr>
        <p:spPr>
          <a:xfrm>
            <a:off x="251520" y="2420888"/>
            <a:ext cx="842493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Complication</a:t>
            </a:r>
            <a:endParaRPr lang="en-CA" sz="1400" b="1" dirty="0">
              <a:solidFill>
                <a:schemeClr val="tx1"/>
              </a:solidFill>
            </a:endParaRPr>
          </a:p>
        </p:txBody>
      </p:sp>
      <p:sp>
        <p:nvSpPr>
          <p:cNvPr id="6" name="Rounded Rectangle 5"/>
          <p:cNvSpPr/>
          <p:nvPr/>
        </p:nvSpPr>
        <p:spPr>
          <a:xfrm>
            <a:off x="257176" y="1160748"/>
            <a:ext cx="84192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Situation</a:t>
            </a:r>
            <a:endParaRPr lang="en-CA" sz="1400" b="1" dirty="0">
              <a:solidFill>
                <a:schemeClr val="tx1"/>
              </a:solidFill>
            </a:endParaRPr>
          </a:p>
        </p:txBody>
      </p:sp>
      <p:sp>
        <p:nvSpPr>
          <p:cNvPr id="8" name="Rounded Rectangle 7"/>
          <p:cNvSpPr/>
          <p:nvPr/>
        </p:nvSpPr>
        <p:spPr>
          <a:xfrm>
            <a:off x="251520" y="3825044"/>
            <a:ext cx="842493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Resolution</a:t>
            </a:r>
            <a:endParaRPr lang="en-CA" sz="1400" b="1" dirty="0">
              <a:solidFill>
                <a:schemeClr val="tx1"/>
              </a:solidFill>
            </a:endParaRPr>
          </a:p>
        </p:txBody>
      </p:sp>
      <p:sp>
        <p:nvSpPr>
          <p:cNvPr id="9" name="Rectangle 8"/>
          <p:cNvSpPr/>
          <p:nvPr/>
        </p:nvSpPr>
        <p:spPr>
          <a:xfrm>
            <a:off x="323528" y="1484784"/>
            <a:ext cx="8352928" cy="892552"/>
          </a:xfrm>
          <a:prstGeom prst="rect">
            <a:avLst/>
          </a:prstGeom>
        </p:spPr>
        <p:txBody>
          <a:bodyPr wrap="square">
            <a:spAutoFit/>
          </a:bodyPr>
          <a:lstStyle/>
          <a:p>
            <a:pPr marL="285750" indent="-285750" algn="l">
              <a:spcAft>
                <a:spcPts val="600"/>
              </a:spcAft>
              <a:buFont typeface="Arial" panose="020B0604020202020204" pitchFamily="34" charset="0"/>
              <a:buChar char="•"/>
            </a:pPr>
            <a:r>
              <a:rPr lang="en-CA" sz="1400" dirty="0" smtClean="0"/>
              <a:t>Customer Service Management (CSM) is a key issue for all enterprises.</a:t>
            </a:r>
          </a:p>
          <a:p>
            <a:pPr marL="285750" indent="-285750" algn="l">
              <a:spcAft>
                <a:spcPts val="600"/>
              </a:spcAft>
              <a:buFont typeface="Arial" panose="020B0604020202020204" pitchFamily="34" charset="0"/>
              <a:buChar char="•"/>
            </a:pPr>
            <a:r>
              <a:rPr lang="en-CA" sz="1400" dirty="0" smtClean="0"/>
              <a:t>A key issue is managing the cost of CSM and using the most cost-effective channel strategy.</a:t>
            </a:r>
            <a:endParaRPr lang="en-CA" sz="1400" dirty="0"/>
          </a:p>
          <a:p>
            <a:pPr marL="285750" indent="-285750" algn="l">
              <a:spcAft>
                <a:spcPts val="600"/>
              </a:spcAft>
              <a:buFont typeface="Arial" panose="020B0604020202020204" pitchFamily="34" charset="0"/>
              <a:buChar char="•"/>
            </a:pPr>
            <a:r>
              <a:rPr lang="en-CA" sz="1400" dirty="0" smtClean="0"/>
              <a:t>The technology that most enterprises use for CSM doesn’t meet the needs of modern customers.</a:t>
            </a:r>
          </a:p>
        </p:txBody>
      </p:sp>
      <p:sp>
        <p:nvSpPr>
          <p:cNvPr id="10" name="Rectangle 9"/>
          <p:cNvSpPr/>
          <p:nvPr/>
        </p:nvSpPr>
        <p:spPr>
          <a:xfrm>
            <a:off x="372771" y="2789637"/>
            <a:ext cx="8226183" cy="1323439"/>
          </a:xfrm>
          <a:prstGeom prst="rect">
            <a:avLst/>
          </a:prstGeom>
        </p:spPr>
        <p:txBody>
          <a:bodyPr wrap="square">
            <a:spAutoFit/>
          </a:bodyPr>
          <a:lstStyle/>
          <a:p>
            <a:pPr marL="285750" indent="-285750" algn="l">
              <a:spcAft>
                <a:spcPts val="600"/>
              </a:spcAft>
              <a:buFont typeface="Arial" panose="020B0604020202020204" pitchFamily="34" charset="0"/>
              <a:buChar char="•"/>
            </a:pPr>
            <a:r>
              <a:rPr lang="en-CA" sz="1400" dirty="0" smtClean="0"/>
              <a:t>CSM is no longer just about lowering cost of service. Business leaders have to consider the channels that best meet the needs of customers and constituents.</a:t>
            </a:r>
          </a:p>
          <a:p>
            <a:pPr marL="285750" indent="-285750" algn="l">
              <a:spcAft>
                <a:spcPts val="600"/>
              </a:spcAft>
              <a:buFont typeface="Arial" panose="020B0604020202020204" pitchFamily="34" charset="0"/>
              <a:buChar char="•"/>
            </a:pPr>
            <a:r>
              <a:rPr lang="en-CA" sz="1400" dirty="0" smtClean="0"/>
              <a:t>New channels are constantly emerging due to trends in consumer technology such as social media and mobile technology.</a:t>
            </a:r>
          </a:p>
          <a:p>
            <a:pPr marL="285750" indent="-285750" algn="l">
              <a:spcAft>
                <a:spcPts val="600"/>
              </a:spcAft>
              <a:buFont typeface="Arial" panose="020B0604020202020204" pitchFamily="34" charset="0"/>
              <a:buChar char="•"/>
            </a:pPr>
            <a:endParaRPr lang="en-CA" sz="1400" dirty="0" smtClean="0"/>
          </a:p>
        </p:txBody>
      </p:sp>
      <p:sp>
        <p:nvSpPr>
          <p:cNvPr id="11" name="Rectangle 10"/>
          <p:cNvSpPr/>
          <p:nvPr/>
        </p:nvSpPr>
        <p:spPr>
          <a:xfrm>
            <a:off x="372773" y="4158369"/>
            <a:ext cx="8301454" cy="2554545"/>
          </a:xfrm>
          <a:prstGeom prst="rect">
            <a:avLst/>
          </a:prstGeom>
        </p:spPr>
        <p:txBody>
          <a:bodyPr wrap="square">
            <a:spAutoFit/>
          </a:bodyPr>
          <a:lstStyle/>
          <a:p>
            <a:pPr marL="285750" indent="-285750" algn="l">
              <a:spcAft>
                <a:spcPts val="600"/>
              </a:spcAft>
              <a:buFont typeface="Arial" panose="020B0604020202020204" pitchFamily="34" charset="0"/>
              <a:buChar char="•"/>
            </a:pPr>
            <a:r>
              <a:rPr lang="en-CA" sz="1400" dirty="0" smtClean="0"/>
              <a:t>The new technologies provide a better opportunity to both discover customer service issues and to lower the overall cost of addressing those issues.</a:t>
            </a:r>
          </a:p>
          <a:p>
            <a:pPr marL="285750" indent="-285750" algn="l">
              <a:spcAft>
                <a:spcPts val="600"/>
              </a:spcAft>
              <a:buFont typeface="Arial" panose="020B0604020202020204" pitchFamily="34" charset="0"/>
              <a:buChar char="•"/>
            </a:pPr>
            <a:r>
              <a:rPr lang="en-CA" sz="1400" dirty="0" smtClean="0"/>
              <a:t>Adopt a strategy of Predictive Customer Service. Use available channel information – particularly social information – to determine who </a:t>
            </a:r>
            <a:r>
              <a:rPr lang="en-CA" sz="1400" i="1" dirty="0" smtClean="0"/>
              <a:t>likely</a:t>
            </a:r>
            <a:r>
              <a:rPr lang="en-CA" sz="1400" dirty="0" smtClean="0"/>
              <a:t> has customer service issues due to their demographics, geography, etc.</a:t>
            </a:r>
          </a:p>
          <a:p>
            <a:pPr marL="285750" indent="-285750" algn="l">
              <a:spcAft>
                <a:spcPts val="600"/>
              </a:spcAft>
              <a:buFont typeface="Arial" panose="020B0604020202020204" pitchFamily="34" charset="0"/>
              <a:buChar char="•"/>
            </a:pPr>
            <a:r>
              <a:rPr lang="en-CA" sz="1400" dirty="0" smtClean="0"/>
              <a:t>Establish a strategy that uses mobile devices to capture service event information such as geolocation and relevant still pictures or video.</a:t>
            </a:r>
          </a:p>
          <a:p>
            <a:pPr marL="285750" indent="-285750" algn="l">
              <a:spcAft>
                <a:spcPts val="600"/>
              </a:spcAft>
              <a:buFont typeface="Arial" panose="020B0604020202020204" pitchFamily="34" charset="0"/>
              <a:buChar char="•"/>
            </a:pPr>
            <a:r>
              <a:rPr lang="en-CA" sz="1400" dirty="0" smtClean="0"/>
              <a:t>Exploit </a:t>
            </a:r>
            <a:r>
              <a:rPr lang="en-CA" sz="1400" dirty="0"/>
              <a:t>social media to proactively reach out to clients and constituents using low-cost technologies like Apple Facetime, Google Hangouts, </a:t>
            </a:r>
            <a:r>
              <a:rPr lang="en-CA" sz="1400" dirty="0" smtClean="0"/>
              <a:t>Skype, etc.</a:t>
            </a:r>
            <a:endParaRPr lang="en-CA" sz="1400" dirty="0"/>
          </a:p>
          <a:p>
            <a:pPr algn="l">
              <a:spcAft>
                <a:spcPts val="600"/>
              </a:spcAft>
            </a:pPr>
            <a:endParaRPr lang="en-CA" sz="1400" dirty="0" smtClean="0"/>
          </a:p>
        </p:txBody>
      </p:sp>
      <p:pic>
        <p:nvPicPr>
          <p:cNvPr id="12" name="Picture 11"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397511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26" idx="0"/>
          </p:cNvCxnSpPr>
          <p:nvPr/>
        </p:nvCxnSpPr>
        <p:spPr>
          <a:xfrm flipV="1">
            <a:off x="4549706" y="2240280"/>
            <a:ext cx="1017802" cy="1065714"/>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589415" y="3987984"/>
            <a:ext cx="1960291" cy="190161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66331" y="3987984"/>
            <a:ext cx="1422989" cy="1406976"/>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solidFill>
                  <a:srgbClr val="333333"/>
                </a:solidFill>
              </a:rPr>
              <a:t>Info-Tech’s Customer Service taxonomy covers a variety of resources</a:t>
            </a:r>
            <a:endParaRPr lang="en-US" dirty="0">
              <a:solidFill>
                <a:srgbClr val="333333"/>
              </a:solidFill>
            </a:endParaRPr>
          </a:p>
        </p:txBody>
      </p:sp>
      <p:cxnSp>
        <p:nvCxnSpPr>
          <p:cNvPr id="9" name="Straight Connector 8"/>
          <p:cNvCxnSpPr>
            <a:stCxn id="23" idx="3"/>
            <a:endCxn id="19" idx="1"/>
          </p:cNvCxnSpPr>
          <p:nvPr/>
        </p:nvCxnSpPr>
        <p:spPr>
          <a:xfrm>
            <a:off x="3580708" y="3779722"/>
            <a:ext cx="1986800" cy="63287"/>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custDataLst>
              <p:tags r:id="rId1"/>
            </p:custDataLst>
          </p:nvPr>
        </p:nvSpPr>
        <p:spPr>
          <a:xfrm>
            <a:off x="6408046" y="32427"/>
            <a:ext cx="1722233" cy="276999"/>
          </a:xfrm>
          <a:prstGeom prst="rect">
            <a:avLst/>
          </a:prstGeom>
          <a:solidFill>
            <a:schemeClr val="bg1"/>
          </a:solidFill>
          <a:ln>
            <a:noFill/>
          </a:ln>
        </p:spPr>
        <p:txBody>
          <a:bodyPr wrap="square" rtlCol="0">
            <a:spAutoFit/>
          </a:bodyPr>
          <a:lstStyle/>
          <a:p>
            <a:endParaRPr lang="en-US" sz="1200" b="1" dirty="0">
              <a:solidFill>
                <a:srgbClr val="333333"/>
              </a:solidFill>
            </a:endParaRPr>
          </a:p>
        </p:txBody>
      </p:sp>
      <p:sp>
        <p:nvSpPr>
          <p:cNvPr id="18" name="Rectangle 17"/>
          <p:cNvSpPr/>
          <p:nvPr/>
        </p:nvSpPr>
        <p:spPr>
          <a:xfrm>
            <a:off x="5567508" y="1232756"/>
            <a:ext cx="3240000" cy="1581876"/>
          </a:xfrm>
          <a:prstGeom prst="rect">
            <a:avLst/>
          </a:prstGeom>
          <a:solidFill>
            <a:schemeClr val="accent5">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hlinkClick r:id="rId4"/>
              </a:rPr>
              <a:t>Vendor Landscape: </a:t>
            </a:r>
            <a:r>
              <a:rPr lang="en-US" sz="1200" b="1" i="1" dirty="0">
                <a:solidFill>
                  <a:schemeClr val="tx1"/>
                </a:solidFill>
                <a:hlinkClick r:id="rId4"/>
              </a:rPr>
              <a:t>Customer Service </a:t>
            </a:r>
          </a:p>
          <a:p>
            <a:r>
              <a:rPr lang="en-US" sz="1200" b="1" i="1" dirty="0">
                <a:solidFill>
                  <a:schemeClr val="tx1"/>
                </a:solidFill>
                <a:hlinkClick r:id="rId4"/>
              </a:rPr>
              <a:t>Management Suites</a:t>
            </a:r>
            <a:endParaRPr lang="en-US" sz="1200" b="1" i="1" dirty="0">
              <a:solidFill>
                <a:schemeClr val="tx1"/>
              </a:solidFill>
            </a:endParaRPr>
          </a:p>
          <a:p>
            <a:endParaRPr lang="en-US" sz="1200" b="1" i="1" dirty="0">
              <a:solidFill>
                <a:schemeClr val="accent1"/>
              </a:solidFill>
            </a:endParaRPr>
          </a:p>
          <a:p>
            <a:pPr marL="171450" indent="-171450" algn="l">
              <a:buFont typeface="Arial" panose="020B0604020202020204" pitchFamily="34" charset="0"/>
              <a:buChar char="•"/>
            </a:pPr>
            <a:r>
              <a:rPr lang="en-US" sz="1200" dirty="0">
                <a:solidFill>
                  <a:srgbClr val="333333"/>
                </a:solidFill>
              </a:rPr>
              <a:t>Customer Service Management </a:t>
            </a:r>
            <a:r>
              <a:rPr lang="en-US" sz="1200" dirty="0" smtClean="0">
                <a:solidFill>
                  <a:srgbClr val="333333"/>
                </a:solidFill>
              </a:rPr>
              <a:t>suites </a:t>
            </a:r>
            <a:r>
              <a:rPr lang="en-US" sz="1200" dirty="0">
                <a:solidFill>
                  <a:srgbClr val="333333"/>
                </a:solidFill>
              </a:rPr>
              <a:t>provide a range of functionality for effectively resolving service inquiries.</a:t>
            </a:r>
          </a:p>
          <a:p>
            <a:pPr marL="171450" indent="-171450" algn="l">
              <a:buFont typeface="Arial" panose="020B0604020202020204" pitchFamily="34" charset="0"/>
              <a:buChar char="•"/>
            </a:pPr>
            <a:r>
              <a:rPr lang="en-US" sz="1200" dirty="0">
                <a:solidFill>
                  <a:srgbClr val="333333"/>
                </a:solidFill>
              </a:rPr>
              <a:t>This set will help you choose the right CSM platform.</a:t>
            </a:r>
          </a:p>
        </p:txBody>
      </p:sp>
      <p:sp>
        <p:nvSpPr>
          <p:cNvPr id="19" name="Rectangle 18"/>
          <p:cNvSpPr/>
          <p:nvPr/>
        </p:nvSpPr>
        <p:spPr>
          <a:xfrm>
            <a:off x="5567508" y="2996878"/>
            <a:ext cx="3240000" cy="1692262"/>
          </a:xfrm>
          <a:prstGeom prst="rect">
            <a:avLst/>
          </a:prstGeom>
          <a:solidFill>
            <a:schemeClr val="accent5">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hlinkClick r:id="rId5"/>
              </a:rPr>
              <a:t>VL+: Customer Service Knowledge Management Platforms</a:t>
            </a:r>
            <a:r>
              <a:rPr lang="en-US" sz="1200" b="1" i="1" dirty="0" smtClean="0">
                <a:solidFill>
                  <a:schemeClr val="tx1"/>
                </a:solidFill>
              </a:rPr>
              <a:t> </a:t>
            </a:r>
            <a:r>
              <a:rPr lang="en-US" sz="1200" b="1" dirty="0" smtClean="0">
                <a:solidFill>
                  <a:schemeClr val="tx1"/>
                </a:solidFill>
              </a:rPr>
              <a:t>(CSKM)</a:t>
            </a:r>
          </a:p>
          <a:p>
            <a:endParaRPr lang="en-US" sz="1200" b="1" dirty="0" smtClean="0">
              <a:solidFill>
                <a:srgbClr val="333333"/>
              </a:solidFill>
            </a:endParaRPr>
          </a:p>
          <a:p>
            <a:pPr marL="171450" indent="-171450" algn="l">
              <a:buFont typeface="Arial" panose="020B0604020202020204" pitchFamily="34" charset="0"/>
              <a:buChar char="•"/>
            </a:pPr>
            <a:r>
              <a:rPr lang="en-US" sz="1200" dirty="0" smtClean="0">
                <a:solidFill>
                  <a:srgbClr val="333333"/>
                </a:solidFill>
              </a:rPr>
              <a:t>Supporting knowledge management in the customer service organization is critical for successful resolutions. Choosing a standalone CSKM platform can help achieve knowledge management (KM) goals.</a:t>
            </a:r>
          </a:p>
        </p:txBody>
      </p:sp>
      <p:sp>
        <p:nvSpPr>
          <p:cNvPr id="23" name="Rectangle 22"/>
          <p:cNvSpPr/>
          <p:nvPr/>
        </p:nvSpPr>
        <p:spPr>
          <a:xfrm>
            <a:off x="340708" y="2996878"/>
            <a:ext cx="3240000" cy="156568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hlinkClick r:id="rId6"/>
              </a:rPr>
              <a:t>Vendor Landscape: Field Service Automation</a:t>
            </a:r>
            <a:endParaRPr lang="en-US" sz="1200" b="1" i="1" dirty="0" smtClean="0">
              <a:solidFill>
                <a:schemeClr val="tx1"/>
              </a:solidFill>
            </a:endParaRPr>
          </a:p>
          <a:p>
            <a:pPr algn="l"/>
            <a:endParaRPr lang="en-US" sz="1200" dirty="0" smtClean="0">
              <a:solidFill>
                <a:srgbClr val="333333"/>
              </a:solidFill>
            </a:endParaRPr>
          </a:p>
          <a:p>
            <a:pPr marL="171450" indent="-171450" algn="l">
              <a:buFont typeface="Arial" panose="020B0604020202020204" pitchFamily="34" charset="0"/>
              <a:buChar char="•"/>
            </a:pPr>
            <a:r>
              <a:rPr lang="en-US" sz="1200" dirty="0" smtClean="0">
                <a:solidFill>
                  <a:srgbClr val="333333"/>
                </a:solidFill>
              </a:rPr>
              <a:t>Field service agents require unique mobile solutions that allow them to get the job done. A variety of vendors offer end-to-end solutions for field service that meet complicated use cases.</a:t>
            </a:r>
            <a:endParaRPr lang="en-US" sz="1200" dirty="0">
              <a:solidFill>
                <a:srgbClr val="333333"/>
              </a:solidFill>
            </a:endParaRPr>
          </a:p>
        </p:txBody>
      </p:sp>
      <p:cxnSp>
        <p:nvCxnSpPr>
          <p:cNvPr id="24" name="Straight Connector 23"/>
          <p:cNvCxnSpPr>
            <a:endCxn id="26" idx="0"/>
          </p:cNvCxnSpPr>
          <p:nvPr/>
        </p:nvCxnSpPr>
        <p:spPr>
          <a:xfrm>
            <a:off x="3580708" y="2240280"/>
            <a:ext cx="968998" cy="1065714"/>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26" name="Picture 11"/>
          <p:cNvPicPr>
            <a:picLocks noChangeAspect="1" noChangeArrowheads="1"/>
          </p:cNvPicPr>
          <p:nvPr/>
        </p:nvPicPr>
        <p:blipFill>
          <a:blip r:embed="rId7" cstate="print"/>
          <a:stretch>
            <a:fillRect/>
          </a:stretch>
        </p:blipFill>
        <p:spPr bwMode="auto">
          <a:xfrm>
            <a:off x="4095363" y="3305994"/>
            <a:ext cx="908685" cy="681990"/>
          </a:xfrm>
          <a:prstGeom prst="rect">
            <a:avLst/>
          </a:prstGeom>
          <a:noFill/>
          <a:ln>
            <a:noFill/>
          </a:ln>
          <a:effectLst>
            <a:softEdge rad="1270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7" name="Rectangle 26"/>
          <p:cNvSpPr/>
          <p:nvPr/>
        </p:nvSpPr>
        <p:spPr>
          <a:xfrm>
            <a:off x="4739140" y="4895418"/>
            <a:ext cx="3844800" cy="145501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714375"/>
            <a:endParaRPr lang="en-US" sz="1200" b="1" i="1" dirty="0">
              <a:solidFill>
                <a:srgbClr val="333333"/>
              </a:solidFill>
            </a:endParaRPr>
          </a:p>
          <a:p>
            <a:r>
              <a:rPr lang="en-US" sz="1200" b="1" i="1" dirty="0" smtClean="0">
                <a:solidFill>
                  <a:srgbClr val="333333"/>
                </a:solidFill>
                <a:hlinkClick r:id="rId8"/>
              </a:rPr>
              <a:t>Vendor Landscape: CRM Suites for Large Enterprises</a:t>
            </a:r>
            <a:endParaRPr lang="en-US" sz="1200" b="1" i="1" dirty="0" smtClean="0">
              <a:solidFill>
                <a:srgbClr val="333333"/>
              </a:solidFill>
            </a:endParaRPr>
          </a:p>
          <a:p>
            <a:pPr marL="228600" indent="-228600" algn="l">
              <a:buFont typeface="Wingdings" pitchFamily="2" charset="2"/>
              <a:buChar char="Ø"/>
            </a:pPr>
            <a:endParaRPr lang="en-US" sz="1200" dirty="0" smtClean="0">
              <a:solidFill>
                <a:schemeClr val="tx1"/>
              </a:solidFill>
            </a:endParaRPr>
          </a:p>
          <a:p>
            <a:pPr marL="171450" indent="-171450" algn="l">
              <a:buFont typeface="Arial" panose="020B0604020202020204" pitchFamily="34" charset="0"/>
              <a:buChar char="•"/>
            </a:pPr>
            <a:r>
              <a:rPr lang="en-US" sz="1200" dirty="0" smtClean="0">
                <a:solidFill>
                  <a:schemeClr val="tx1"/>
                </a:solidFill>
              </a:rPr>
              <a:t>For large organizations, having a top-shelf CRM suite is quickly becoming table stakes for interacting with customers. Select a vendor whose feature set best aligns with your organization’s unique business cases. </a:t>
            </a:r>
          </a:p>
          <a:p>
            <a:pPr algn="l"/>
            <a:endParaRPr lang="en-US" sz="1200" b="1" i="1" dirty="0">
              <a:solidFill>
                <a:srgbClr val="333333"/>
              </a:solidFill>
              <a:hlinkClick r:id="rId9"/>
            </a:endParaRPr>
          </a:p>
        </p:txBody>
      </p:sp>
      <p:sp>
        <p:nvSpPr>
          <p:cNvPr id="28" name="Rectangle 27"/>
          <p:cNvSpPr/>
          <p:nvPr/>
        </p:nvSpPr>
        <p:spPr>
          <a:xfrm>
            <a:off x="555662" y="4895418"/>
            <a:ext cx="3844800" cy="150538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333333"/>
                </a:solidFill>
                <a:hlinkClick r:id="rId9"/>
              </a:rPr>
              <a:t> </a:t>
            </a:r>
          </a:p>
          <a:p>
            <a:r>
              <a:rPr lang="en-US" sz="1200" b="1" i="1" dirty="0" smtClean="0">
                <a:solidFill>
                  <a:srgbClr val="333333"/>
                </a:solidFill>
                <a:hlinkClick r:id="rId10"/>
              </a:rPr>
              <a:t>Vendor Landscape: CRM Suites for Small Enterprises</a:t>
            </a:r>
            <a:endParaRPr lang="en-US" sz="1200" b="1" i="1" dirty="0" smtClean="0">
              <a:solidFill>
                <a:srgbClr val="333333"/>
              </a:solidFill>
            </a:endParaRPr>
          </a:p>
          <a:p>
            <a:endParaRPr lang="en-US" sz="1200" dirty="0" smtClean="0">
              <a:solidFill>
                <a:srgbClr val="333333"/>
              </a:solidFill>
              <a:hlinkClick r:id="rId9"/>
            </a:endParaRPr>
          </a:p>
          <a:p>
            <a:pPr marL="171450" indent="-171450" algn="l">
              <a:buFont typeface="Arial" panose="020B0604020202020204" pitchFamily="34" charset="0"/>
              <a:buChar char="•"/>
            </a:pPr>
            <a:r>
              <a:rPr lang="en-CA" sz="1200" dirty="0" smtClean="0">
                <a:solidFill>
                  <a:srgbClr val="333333"/>
                </a:solidFill>
              </a:rPr>
              <a:t>Small-to-medium enterprises will realize significant gains by having the right strategy and technology for customer interaction. A variety of vendors now provide customer relationship management (CRM) solutions aimed at meeting the needs of SMBs.</a:t>
            </a:r>
            <a:endParaRPr lang="en-US" sz="1200" dirty="0" smtClean="0">
              <a:solidFill>
                <a:srgbClr val="333333"/>
              </a:solidFill>
              <a:hlinkClick r:id=""/>
            </a:endParaRPr>
          </a:p>
          <a:p>
            <a:pPr marL="228600" indent="-228600" algn="l">
              <a:buFont typeface="Wingdings" pitchFamily="2" charset="2"/>
              <a:buChar char="Ø"/>
            </a:pPr>
            <a:endParaRPr lang="en-US" sz="1200" dirty="0" smtClean="0">
              <a:solidFill>
                <a:srgbClr val="333333"/>
              </a:solidFill>
              <a:hlinkClick r:id=""/>
            </a:endParaRPr>
          </a:p>
        </p:txBody>
      </p:sp>
      <p:sp>
        <p:nvSpPr>
          <p:cNvPr id="34" name="Rectangle 33"/>
          <p:cNvSpPr/>
          <p:nvPr/>
        </p:nvSpPr>
        <p:spPr>
          <a:xfrm>
            <a:off x="365125" y="1224617"/>
            <a:ext cx="3215583" cy="1590015"/>
          </a:xfrm>
          <a:prstGeom prst="rect">
            <a:avLst/>
          </a:prstGeom>
          <a:solidFill>
            <a:schemeClr val="accent1">
              <a:lumMod val="20000"/>
              <a:lumOff val="80000"/>
            </a:schemeClr>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a:solidFill>
                  <a:schemeClr val="accent1">
                    <a:lumMod val="75000"/>
                  </a:schemeClr>
                </a:solidFill>
                <a:latin typeface="+mn-lt"/>
              </a:rPr>
              <a:t>Design a Service Strategy that Keeps Pace with Your Customers</a:t>
            </a:r>
          </a:p>
          <a:p>
            <a:endParaRPr lang="en-US" sz="1200" b="1" dirty="0">
              <a:solidFill>
                <a:schemeClr val="accent1">
                  <a:lumMod val="75000"/>
                </a:schemeClr>
              </a:solidFill>
              <a:latin typeface="+mn-lt"/>
            </a:endParaRPr>
          </a:p>
          <a:p>
            <a:pPr marL="171450" indent="-171450" algn="l">
              <a:buFont typeface="Arial" panose="020B0604020202020204" pitchFamily="34" charset="0"/>
              <a:buChar char="•"/>
            </a:pPr>
            <a:r>
              <a:rPr lang="en-US" sz="1200" dirty="0">
                <a:solidFill>
                  <a:schemeClr val="accent1">
                    <a:lumMod val="75000"/>
                  </a:schemeClr>
                </a:solidFill>
                <a:latin typeface="+mn-lt"/>
              </a:rPr>
              <a:t>Providing world-class customer service is a critical differentiator in a competitive marketplace. Create a proper strategy for success.</a:t>
            </a:r>
          </a:p>
        </p:txBody>
      </p:sp>
      <p:sp>
        <p:nvSpPr>
          <p:cNvPr id="49" name="TextBox 48"/>
          <p:cNvSpPr txBox="1"/>
          <p:nvPr/>
        </p:nvSpPr>
        <p:spPr>
          <a:xfrm>
            <a:off x="3509012" y="1381357"/>
            <a:ext cx="1017802" cy="461665"/>
          </a:xfrm>
          <a:prstGeom prst="rect">
            <a:avLst/>
          </a:prstGeom>
          <a:noFill/>
        </p:spPr>
        <p:txBody>
          <a:bodyPr wrap="square" rtlCol="0">
            <a:spAutoFit/>
          </a:bodyPr>
          <a:lstStyle/>
          <a:p>
            <a:pPr algn="r"/>
            <a:r>
              <a:rPr lang="en-CA" sz="1200" b="1" dirty="0" smtClean="0"/>
              <a:t>You are here</a:t>
            </a:r>
            <a:endParaRPr lang="en-CA" sz="1200" b="1" dirty="0"/>
          </a:p>
        </p:txBody>
      </p:sp>
      <p:sp>
        <p:nvSpPr>
          <p:cNvPr id="50" name="Chevron 49"/>
          <p:cNvSpPr/>
          <p:nvPr/>
        </p:nvSpPr>
        <p:spPr>
          <a:xfrm flipH="1" flipV="1">
            <a:off x="3602179" y="1393155"/>
            <a:ext cx="264908" cy="369332"/>
          </a:xfrm>
          <a:prstGeom prst="chevr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20" name="Picture 19"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733430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is just a phone call away to assist you with your project</a:t>
            </a:r>
            <a:endParaRPr lang="en-US" dirty="0"/>
          </a:p>
        </p:txBody>
      </p:sp>
      <p:sp>
        <p:nvSpPr>
          <p:cNvPr id="3" name="Text Placeholder 1"/>
          <p:cNvSpPr txBox="1">
            <a:spLocks/>
          </p:cNvSpPr>
          <p:nvPr>
            <p:custDataLst>
              <p:tags r:id="rId1"/>
            </p:custDataLst>
          </p:nvPr>
        </p:nvSpPr>
        <p:spPr>
          <a:xfrm>
            <a:off x="261938" y="1268760"/>
            <a:ext cx="8620124" cy="684076"/>
          </a:xfrm>
          <a:prstGeom prst="rect">
            <a:avLst/>
          </a:prstGeom>
          <a:noFill/>
        </p:spPr>
        <p:txBody>
          <a:bodyPr/>
          <a:lstStyle/>
          <a:p>
            <a:pPr algn="l" eaLnBrk="0" fontAlgn="base" hangingPunct="0">
              <a:spcBef>
                <a:spcPct val="20000"/>
              </a:spcBef>
              <a:spcAft>
                <a:spcPct val="0"/>
              </a:spcAft>
              <a:buClr>
                <a:srgbClr val="333333"/>
              </a:buClr>
              <a:buSzPct val="120000"/>
              <a:defRPr/>
            </a:pPr>
            <a:r>
              <a:rPr lang="en-US" b="1" dirty="0" smtClean="0"/>
              <a:t>Info-Tech Assisted Implementation. Our analysts will guide you to successful project completion.</a:t>
            </a:r>
            <a:endParaRPr lang="en-US" b="1" dirty="0"/>
          </a:p>
        </p:txBody>
      </p:sp>
      <p:sp>
        <p:nvSpPr>
          <p:cNvPr id="13" name="Pentagon 12"/>
          <p:cNvSpPr/>
          <p:nvPr/>
        </p:nvSpPr>
        <p:spPr>
          <a:xfrm>
            <a:off x="614276" y="5268279"/>
            <a:ext cx="6748462" cy="432048"/>
          </a:xfrm>
          <a:prstGeom prst="homePlat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srgbClr val="FFFFFF"/>
                </a:solidFill>
              </a:rPr>
              <a:t>This bell signifies when </a:t>
            </a:r>
            <a:r>
              <a:rPr lang="en-US" sz="1600" b="1" dirty="0">
                <a:solidFill>
                  <a:srgbClr val="FFFFFF"/>
                </a:solidFill>
              </a:rPr>
              <a:t>you’ve reached an </a:t>
            </a:r>
            <a:r>
              <a:rPr lang="en-US" sz="1600" b="1" dirty="0" smtClean="0">
                <a:solidFill>
                  <a:srgbClr val="FFFFFF"/>
                </a:solidFill>
              </a:rPr>
              <a:t>IAI </a:t>
            </a:r>
            <a:r>
              <a:rPr lang="en-US" sz="1600" b="1" dirty="0">
                <a:solidFill>
                  <a:srgbClr val="FFFFFF"/>
                </a:solidFill>
              </a:rPr>
              <a:t>point!</a:t>
            </a:r>
          </a:p>
        </p:txBody>
      </p:sp>
      <p:sp>
        <p:nvSpPr>
          <p:cNvPr id="17" name="Rectangle 16"/>
          <p:cNvSpPr/>
          <p:nvPr/>
        </p:nvSpPr>
        <p:spPr>
          <a:xfrm>
            <a:off x="566255" y="2308718"/>
            <a:ext cx="7847903" cy="2369880"/>
          </a:xfrm>
          <a:prstGeom prst="rect">
            <a:avLst/>
          </a:prstGeom>
        </p:spPr>
        <p:txBody>
          <a:bodyPr wrap="square">
            <a:spAutoFit/>
          </a:bodyPr>
          <a:lstStyle/>
          <a:p>
            <a:pPr marL="342900" indent="-342900" algn="l">
              <a:spcBef>
                <a:spcPts val="600"/>
              </a:spcBef>
              <a:spcAft>
                <a:spcPts val="600"/>
              </a:spcAft>
              <a:buFont typeface="+mj-lt"/>
              <a:buAutoNum type="arabicPeriod"/>
            </a:pPr>
            <a:r>
              <a:rPr lang="en-US" sz="1600" b="1" dirty="0">
                <a:solidFill>
                  <a:srgbClr val="333333"/>
                </a:solidFill>
              </a:rPr>
              <a:t>Arrange to speak with a Consulting Analyst. </a:t>
            </a:r>
            <a:r>
              <a:rPr lang="en-US" sz="1600" dirty="0">
                <a:solidFill>
                  <a:srgbClr val="333333"/>
                </a:solidFill>
              </a:rPr>
              <a:t>Apply our research advice to your specific organizational needs.</a:t>
            </a:r>
          </a:p>
          <a:p>
            <a:pPr marL="342900" indent="-342900" algn="l">
              <a:spcBef>
                <a:spcPts val="600"/>
              </a:spcBef>
              <a:spcAft>
                <a:spcPts val="600"/>
              </a:spcAft>
              <a:buFont typeface="+mj-lt"/>
              <a:buAutoNum type="arabicPeriod"/>
            </a:pPr>
            <a:r>
              <a:rPr lang="en-US" sz="1600" b="1" dirty="0">
                <a:solidFill>
                  <a:srgbClr val="333333"/>
                </a:solidFill>
              </a:rPr>
              <a:t>Complete a critical project stage with our Consulting Analyst. </a:t>
            </a:r>
            <a:r>
              <a:rPr lang="en-US" sz="1600" dirty="0">
                <a:solidFill>
                  <a:srgbClr val="333333"/>
                </a:solidFill>
              </a:rPr>
              <a:t>Collaborate with the Analyst as you work through a project step, complete a Tool or Template, interpret results, and plan next steps.</a:t>
            </a:r>
          </a:p>
          <a:p>
            <a:pPr marL="342900" indent="-342900" algn="l">
              <a:spcBef>
                <a:spcPts val="600"/>
              </a:spcBef>
              <a:spcAft>
                <a:spcPts val="600"/>
              </a:spcAft>
              <a:buFont typeface="+mj-lt"/>
              <a:buAutoNum type="arabicPeriod"/>
            </a:pPr>
            <a:r>
              <a:rPr lang="en-US" sz="1600" b="1" dirty="0">
                <a:solidFill>
                  <a:srgbClr val="333333"/>
                </a:solidFill>
              </a:rPr>
              <a:t>Compare your results with those of others. </a:t>
            </a:r>
            <a:r>
              <a:rPr lang="en-US" sz="1600" dirty="0">
                <a:solidFill>
                  <a:srgbClr val="333333"/>
                </a:solidFill>
              </a:rPr>
              <a:t>Benefit from lessons learned. Consulting Analyst will review completed deliverables and experiences of other clients to suggest improvements and help you avoid pitfalls.</a:t>
            </a:r>
          </a:p>
        </p:txBody>
      </p:sp>
      <p:pic>
        <p:nvPicPr>
          <p:cNvPr id="1027" name="Picture 3" descr="C:\Users\wevanson\AppData\Local\Microsoft\Windows\Temporary Internet Files\Content.Outlook\GBRVQIOO\Medium - Info-Tech Assisted-Implementation - Logo 108px X 108px (2).png"/>
          <p:cNvPicPr>
            <a:picLocks noChangeAspect="1" noChangeArrowheads="1"/>
          </p:cNvPicPr>
          <p:nvPr/>
        </p:nvPicPr>
        <p:blipFill>
          <a:blip r:embed="rId4" cstate="print"/>
          <a:srcRect/>
          <a:stretch>
            <a:fillRect/>
          </a:stretch>
        </p:blipFill>
        <p:spPr bwMode="auto">
          <a:xfrm>
            <a:off x="7444180" y="4969953"/>
            <a:ext cx="1028700" cy="1028700"/>
          </a:xfrm>
          <a:prstGeom prst="rect">
            <a:avLst/>
          </a:prstGeom>
          <a:noFill/>
        </p:spPr>
      </p:pic>
      <p:pic>
        <p:nvPicPr>
          <p:cNvPr id="7" name="Picture 6"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5176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is ready to assist throughout the Service Strategy project</a:t>
            </a:r>
            <a:endParaRPr lang="en-US" dirty="0"/>
          </a:p>
        </p:txBody>
      </p:sp>
      <p:sp>
        <p:nvSpPr>
          <p:cNvPr id="15" name="Rounded Rectangle 14"/>
          <p:cNvSpPr/>
          <p:nvPr/>
        </p:nvSpPr>
        <p:spPr>
          <a:xfrm>
            <a:off x="348007" y="1929468"/>
            <a:ext cx="850106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Section 1: Build a Customer Service Strategy</a:t>
            </a:r>
          </a:p>
        </p:txBody>
      </p:sp>
      <p:sp>
        <p:nvSpPr>
          <p:cNvPr id="16" name="Rounded Rectangle 15"/>
          <p:cNvSpPr/>
          <p:nvPr/>
        </p:nvSpPr>
        <p:spPr>
          <a:xfrm>
            <a:off x="348007" y="2649252"/>
            <a:ext cx="850106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Section 2: Keep Up with Your Customers to Improve Satisfaction</a:t>
            </a:r>
          </a:p>
        </p:txBody>
      </p:sp>
      <p:sp>
        <p:nvSpPr>
          <p:cNvPr id="17" name="Rounded Rectangle 16"/>
          <p:cNvSpPr/>
          <p:nvPr/>
        </p:nvSpPr>
        <p:spPr>
          <a:xfrm>
            <a:off x="348007" y="3369036"/>
            <a:ext cx="850106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Section 3: Prepare for Predictive Customer Service</a:t>
            </a:r>
          </a:p>
        </p:txBody>
      </p:sp>
      <p:sp>
        <p:nvSpPr>
          <p:cNvPr id="19" name="Rounded Rectangle 18"/>
          <p:cNvSpPr/>
          <p:nvPr/>
        </p:nvSpPr>
        <p:spPr>
          <a:xfrm>
            <a:off x="348007" y="4273486"/>
            <a:ext cx="850106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Section 4: Increase success with proactive IT involvement</a:t>
            </a:r>
          </a:p>
        </p:txBody>
      </p:sp>
      <p:sp>
        <p:nvSpPr>
          <p:cNvPr id="12" name="TextBox 11"/>
          <p:cNvSpPr txBox="1"/>
          <p:nvPr/>
        </p:nvSpPr>
        <p:spPr>
          <a:xfrm>
            <a:off x="348007" y="2336598"/>
            <a:ext cx="8484849" cy="276999"/>
          </a:xfrm>
          <a:prstGeom prst="rect">
            <a:avLst/>
          </a:prstGeom>
          <a:noFill/>
        </p:spPr>
        <p:txBody>
          <a:bodyPr wrap="square" rtlCol="0">
            <a:spAutoFit/>
          </a:bodyPr>
          <a:lstStyle/>
          <a:p>
            <a:pPr algn="l"/>
            <a:r>
              <a:rPr lang="en-CA" sz="1200" dirty="0"/>
              <a:t>Design a channel mix </a:t>
            </a:r>
            <a:r>
              <a:rPr lang="en-CA" sz="1200" dirty="0" smtClean="0"/>
              <a:t>strategy. Maximize </a:t>
            </a:r>
            <a:r>
              <a:rPr lang="en-CA" sz="1200" dirty="0"/>
              <a:t>first contact </a:t>
            </a:r>
            <a:r>
              <a:rPr lang="en-CA" sz="1200" dirty="0" smtClean="0"/>
              <a:t>resolution. Assess </a:t>
            </a:r>
            <a:r>
              <a:rPr lang="en-CA" sz="1200" dirty="0"/>
              <a:t>your customer response maturity.</a:t>
            </a:r>
          </a:p>
        </p:txBody>
      </p:sp>
      <p:sp>
        <p:nvSpPr>
          <p:cNvPr id="22" name="TextBox 21"/>
          <p:cNvSpPr txBox="1"/>
          <p:nvPr/>
        </p:nvSpPr>
        <p:spPr>
          <a:xfrm>
            <a:off x="348007" y="3056382"/>
            <a:ext cx="8484849" cy="276999"/>
          </a:xfrm>
          <a:prstGeom prst="rect">
            <a:avLst/>
          </a:prstGeom>
          <a:noFill/>
        </p:spPr>
        <p:txBody>
          <a:bodyPr wrap="square" rtlCol="0">
            <a:spAutoFit/>
          </a:bodyPr>
          <a:lstStyle/>
          <a:p>
            <a:pPr algn="l"/>
            <a:r>
              <a:rPr lang="en-CA" sz="1200" dirty="0"/>
              <a:t>Embrace social media and </a:t>
            </a:r>
            <a:r>
              <a:rPr lang="en-CA" sz="1200" dirty="0" smtClean="0"/>
              <a:t>mobile. Use </a:t>
            </a:r>
            <a:r>
              <a:rPr lang="en-CA" sz="1200" dirty="0"/>
              <a:t>Social Media Monitoring Platform (SMMP) tools.</a:t>
            </a:r>
          </a:p>
        </p:txBody>
      </p:sp>
      <p:sp>
        <p:nvSpPr>
          <p:cNvPr id="23" name="TextBox 22"/>
          <p:cNvSpPr txBox="1"/>
          <p:nvPr/>
        </p:nvSpPr>
        <p:spPr>
          <a:xfrm>
            <a:off x="348007" y="3776166"/>
            <a:ext cx="8484849" cy="461665"/>
          </a:xfrm>
          <a:prstGeom prst="rect">
            <a:avLst/>
          </a:prstGeom>
          <a:noFill/>
        </p:spPr>
        <p:txBody>
          <a:bodyPr wrap="square" rtlCol="0">
            <a:spAutoFit/>
          </a:bodyPr>
          <a:lstStyle/>
          <a:p>
            <a:pPr algn="l"/>
            <a:r>
              <a:rPr lang="en-US" sz="1200" dirty="0"/>
              <a:t>Facilitate </a:t>
            </a:r>
            <a:r>
              <a:rPr lang="en-US" sz="1200" dirty="0" smtClean="0"/>
              <a:t>collaboration. Exploit </a:t>
            </a:r>
            <a:r>
              <a:rPr lang="en-US" sz="1200" dirty="0"/>
              <a:t>instant </a:t>
            </a:r>
            <a:r>
              <a:rPr lang="en-US" sz="1200" dirty="0" smtClean="0"/>
              <a:t>reporting. Shift </a:t>
            </a:r>
            <a:r>
              <a:rPr lang="en-US" sz="1200" dirty="0"/>
              <a:t>from </a:t>
            </a:r>
            <a:r>
              <a:rPr lang="en-US" sz="1200" i="1" dirty="0"/>
              <a:t>Reactive</a:t>
            </a:r>
            <a:r>
              <a:rPr lang="en-US" sz="1200" dirty="0"/>
              <a:t> to </a:t>
            </a:r>
            <a:r>
              <a:rPr lang="en-US" sz="1200" i="1" dirty="0"/>
              <a:t>Predictive Customer </a:t>
            </a:r>
            <a:r>
              <a:rPr lang="en-US" sz="1200" i="1" dirty="0" smtClean="0"/>
              <a:t>Service. </a:t>
            </a:r>
            <a:r>
              <a:rPr lang="en-US" sz="1200" dirty="0" smtClean="0"/>
              <a:t>Use </a:t>
            </a:r>
            <a:r>
              <a:rPr lang="en-US" sz="1200" dirty="0"/>
              <a:t>standard event patterns.</a:t>
            </a:r>
          </a:p>
        </p:txBody>
      </p:sp>
      <p:sp>
        <p:nvSpPr>
          <p:cNvPr id="25" name="TextBox 24"/>
          <p:cNvSpPr txBox="1"/>
          <p:nvPr/>
        </p:nvSpPr>
        <p:spPr>
          <a:xfrm>
            <a:off x="348007" y="4680616"/>
            <a:ext cx="8484849" cy="276999"/>
          </a:xfrm>
          <a:prstGeom prst="rect">
            <a:avLst/>
          </a:prstGeom>
          <a:noFill/>
        </p:spPr>
        <p:txBody>
          <a:bodyPr wrap="square" rtlCol="0">
            <a:spAutoFit/>
          </a:bodyPr>
          <a:lstStyle/>
          <a:p>
            <a:pPr algn="l"/>
            <a:r>
              <a:rPr lang="en-CA" sz="1200" dirty="0"/>
              <a:t>Understand IT’s role in the </a:t>
            </a:r>
            <a:r>
              <a:rPr lang="en-CA" sz="1200" dirty="0" smtClean="0"/>
              <a:t>project. Focus </a:t>
            </a:r>
            <a:r>
              <a:rPr lang="en-CA" sz="1200" dirty="0"/>
              <a:t>on </a:t>
            </a:r>
            <a:r>
              <a:rPr lang="en-CA" sz="1200" dirty="0" smtClean="0"/>
              <a:t>metrics. Choose </a:t>
            </a:r>
            <a:r>
              <a:rPr lang="en-CA" sz="1200" dirty="0"/>
              <a:t>the right platform.</a:t>
            </a:r>
          </a:p>
        </p:txBody>
      </p:sp>
      <p:pic>
        <p:nvPicPr>
          <p:cNvPr id="14" name="Picture 4" descr="C:\Users\wevanson\AppData\Local\Microsoft\Windows\Temporary Internet Files\Content.Outlook\GBRVQIOO\Small - Info-Tech Assisted-Implementation - Logo 54px X 54px.png"/>
          <p:cNvPicPr>
            <a:picLocks noChangeAspect="1" noChangeArrowheads="1"/>
          </p:cNvPicPr>
          <p:nvPr/>
        </p:nvPicPr>
        <p:blipFill>
          <a:blip r:embed="rId3" cstate="print"/>
          <a:srcRect/>
          <a:stretch>
            <a:fillRect/>
          </a:stretch>
        </p:blipFill>
        <p:spPr bwMode="auto">
          <a:xfrm>
            <a:off x="632057" y="1208800"/>
            <a:ext cx="514350" cy="514350"/>
          </a:xfrm>
          <a:prstGeom prst="rect">
            <a:avLst/>
          </a:prstGeom>
          <a:noFill/>
        </p:spPr>
      </p:pic>
      <p:sp>
        <p:nvSpPr>
          <p:cNvPr id="20" name="Rectangle 19"/>
          <p:cNvSpPr/>
          <p:nvPr/>
        </p:nvSpPr>
        <p:spPr>
          <a:xfrm>
            <a:off x="1212208" y="1281309"/>
            <a:ext cx="7579453" cy="369332"/>
          </a:xfrm>
          <a:prstGeom prst="rect">
            <a:avLst/>
          </a:prstGeom>
        </p:spPr>
        <p:txBody>
          <a:bodyPr wrap="square">
            <a:spAutoFit/>
          </a:bodyPr>
          <a:lstStyle/>
          <a:p>
            <a:pPr marL="180975" indent="-180975" algn="l" eaLnBrk="0" hangingPunct="0">
              <a:spcBef>
                <a:spcPct val="20000"/>
              </a:spcBef>
              <a:buClr>
                <a:srgbClr val="333333"/>
              </a:buClr>
              <a:buSzPct val="120000"/>
              <a:defRPr/>
            </a:pPr>
            <a:r>
              <a:rPr lang="en-US" b="1" dirty="0" smtClean="0"/>
              <a:t>Recommended Info-Tech Assisted Implementations</a:t>
            </a:r>
            <a:endParaRPr lang="en-US" b="1" dirty="0"/>
          </a:p>
        </p:txBody>
      </p:sp>
      <p:sp>
        <p:nvSpPr>
          <p:cNvPr id="13" name="Rounded Rectangle 12"/>
          <p:cNvSpPr/>
          <p:nvPr/>
        </p:nvSpPr>
        <p:spPr>
          <a:xfrm>
            <a:off x="348007" y="4993270"/>
            <a:ext cx="850106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Section </a:t>
            </a:r>
            <a:r>
              <a:rPr lang="en-US" sz="1400" b="1" dirty="0" smtClean="0">
                <a:solidFill>
                  <a:schemeClr val="tx1"/>
                </a:solidFill>
              </a:rPr>
              <a:t>5: </a:t>
            </a:r>
            <a:r>
              <a:rPr lang="en-US" sz="1400" b="1" dirty="0">
                <a:solidFill>
                  <a:schemeClr val="tx1"/>
                </a:solidFill>
              </a:rPr>
              <a:t>Unleash the full potential of CSM</a:t>
            </a:r>
          </a:p>
        </p:txBody>
      </p:sp>
      <p:sp>
        <p:nvSpPr>
          <p:cNvPr id="18" name="TextBox 17"/>
          <p:cNvSpPr txBox="1"/>
          <p:nvPr/>
        </p:nvSpPr>
        <p:spPr>
          <a:xfrm>
            <a:off x="348007" y="5400399"/>
            <a:ext cx="8484849" cy="461665"/>
          </a:xfrm>
          <a:prstGeom prst="rect">
            <a:avLst/>
          </a:prstGeom>
          <a:noFill/>
        </p:spPr>
        <p:txBody>
          <a:bodyPr wrap="square" rtlCol="0">
            <a:spAutoFit/>
          </a:bodyPr>
          <a:lstStyle/>
          <a:p>
            <a:pPr algn="l"/>
            <a:r>
              <a:rPr lang="en-CA" sz="1200" dirty="0"/>
              <a:t>Put a software selection plan in </a:t>
            </a:r>
            <a:r>
              <a:rPr lang="en-CA" sz="1200" dirty="0" smtClean="0"/>
              <a:t>place. Look </a:t>
            </a:r>
            <a:r>
              <a:rPr lang="en-CA" sz="1200" dirty="0"/>
              <a:t>for opportunities in the </a:t>
            </a:r>
            <a:r>
              <a:rPr lang="en-CA" sz="1200" dirty="0" smtClean="0"/>
              <a:t>enterprise. Review vendors. Anticipate </a:t>
            </a:r>
            <a:r>
              <a:rPr lang="en-CA" sz="1200" dirty="0"/>
              <a:t>implementation challenges.</a:t>
            </a:r>
          </a:p>
        </p:txBody>
      </p:sp>
      <p:pic>
        <p:nvPicPr>
          <p:cNvPr id="21" name="Picture 2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23629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507"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3"/>
          <p:cNvSpPr>
            <a:spLocks noGrp="1"/>
          </p:cNvSpPr>
          <p:nvPr>
            <p:ph type="body" sz="quarter" idx="15"/>
          </p:nvPr>
        </p:nvSpPr>
        <p:spPr/>
        <p:txBody>
          <a:bodyPr/>
          <a:lstStyle/>
          <a:p>
            <a:r>
              <a:rPr lang="en-US" dirty="0" smtClean="0"/>
              <a:t>Build a customer service strategy</a:t>
            </a:r>
            <a:endParaRPr lang="en-US" dirty="0"/>
          </a:p>
        </p:txBody>
      </p:sp>
      <p:sp>
        <p:nvSpPr>
          <p:cNvPr id="21" name="Text Placeholder 20"/>
          <p:cNvSpPr>
            <a:spLocks noGrp="1"/>
          </p:cNvSpPr>
          <p:nvPr>
            <p:ph type="body" sz="quarter" idx="21"/>
          </p:nvPr>
        </p:nvSpPr>
        <p:spPr/>
        <p:txBody>
          <a:bodyPr/>
          <a:lstStyle/>
          <a:p>
            <a:r>
              <a:rPr lang="en-CA" dirty="0" smtClean="0"/>
              <a:t>Design a channel mix strategy.</a:t>
            </a:r>
          </a:p>
          <a:p>
            <a:r>
              <a:rPr lang="en-CA" dirty="0" smtClean="0"/>
              <a:t>Prepare for Predictive Response.</a:t>
            </a:r>
          </a:p>
          <a:p>
            <a:r>
              <a:rPr lang="en-CA" dirty="0" smtClean="0"/>
              <a:t>Do more than minimize response cost.</a:t>
            </a:r>
          </a:p>
          <a:p>
            <a:r>
              <a:rPr lang="en-CA" dirty="0" smtClean="0"/>
              <a:t>Maximize first contact resolution.</a:t>
            </a:r>
          </a:p>
          <a:p>
            <a:r>
              <a:rPr lang="en-CA" dirty="0" smtClean="0"/>
              <a:t>Assess your customer response maturity.</a:t>
            </a:r>
            <a:endParaRPr lang="en-CA" dirty="0"/>
          </a:p>
        </p:txBody>
      </p:sp>
      <p:sp>
        <p:nvSpPr>
          <p:cNvPr id="12" name="Chevron 11"/>
          <p:cNvSpPr/>
          <p:nvPr/>
        </p:nvSpPr>
        <p:spPr>
          <a:xfrm>
            <a:off x="5958833" y="436510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5" name="Text Placeholder 12"/>
          <p:cNvSpPr>
            <a:spLocks noGrp="1"/>
          </p:cNvSpPr>
          <p:nvPr>
            <p:ph type="body" sz="quarter" idx="18"/>
          </p:nvPr>
        </p:nvSpPr>
        <p:spPr>
          <a:xfrm>
            <a:off x="6012696" y="4298777"/>
            <a:ext cx="2951792" cy="1938535"/>
          </a:xfrm>
        </p:spPr>
        <p:txBody>
          <a:bodyPr/>
          <a:lstStyle/>
          <a:p>
            <a:r>
              <a:rPr lang="en-US" b="1" dirty="0"/>
              <a:t>Build a customer service strategy </a:t>
            </a:r>
          </a:p>
          <a:p>
            <a:r>
              <a:rPr lang="en-US" dirty="0"/>
              <a:t>Keep up with your customers to improve satisfaction</a:t>
            </a:r>
          </a:p>
          <a:p>
            <a:r>
              <a:rPr lang="en-US" dirty="0"/>
              <a:t>Prepare for Predictive </a:t>
            </a:r>
            <a:r>
              <a:rPr lang="en-US" dirty="0" smtClean="0"/>
              <a:t>Customer Service</a:t>
            </a:r>
            <a:endParaRPr lang="en-US" dirty="0"/>
          </a:p>
          <a:p>
            <a:r>
              <a:rPr lang="en-US" dirty="0"/>
              <a:t>Increase success with proactive IT involvement</a:t>
            </a:r>
          </a:p>
          <a:p>
            <a:r>
              <a:rPr lang="en-US" dirty="0"/>
              <a:t>Unleash the full potential of CSM</a:t>
            </a:r>
            <a:endParaRPr lang="en-CA" dirty="0"/>
          </a:p>
        </p:txBody>
      </p:sp>
      <p:cxnSp>
        <p:nvCxnSpPr>
          <p:cNvPr id="17" name="Straight Connector 16"/>
          <p:cNvCxnSpPr/>
          <p:nvPr/>
        </p:nvCxnSpPr>
        <p:spPr>
          <a:xfrm rot="5400000">
            <a:off x="4898285"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32190" name="think-cell Slide" r:id="rId10" imgW="360" imgH="360" progId="">
                  <p:embed/>
                </p:oleObj>
              </mc:Choice>
              <mc:Fallback>
                <p:oleObj name="think-cell Slide" r:id="rId10" imgW="360" imgH="360" progId="">
                  <p:embed/>
                  <p:pic>
                    <p:nvPicPr>
                      <p:cNvPr id="0"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28" name="Text Placeholder 3"/>
          <p:cNvSpPr>
            <a:spLocks noGrp="1"/>
          </p:cNvSpPr>
          <p:nvPr>
            <p:ph type="body" sz="quarter" idx="16"/>
            <p:custDataLst>
              <p:tags r:id="rId4"/>
            </p:custDataLst>
          </p:nvPr>
        </p:nvSpPr>
        <p:spPr>
          <a:xfrm>
            <a:off x="251520" y="1484784"/>
            <a:ext cx="3522836" cy="3780420"/>
          </a:xfrm>
        </p:spPr>
        <p:txBody>
          <a:bodyPr/>
          <a:lstStyle/>
          <a:p>
            <a:pPr marL="233363" indent="-233363">
              <a:defRPr/>
            </a:pPr>
            <a:r>
              <a:rPr lang="en-US" dirty="0" smtClean="0">
                <a:solidFill>
                  <a:schemeClr val="tx1"/>
                </a:solidFill>
                <a:latin typeface="Arial" pitchFamily="34" charset="0"/>
                <a:cs typeface="Arial" pitchFamily="34" charset="0"/>
              </a:rPr>
              <a:t>Consumers expect to receive customer service and support in the channels of their choice – </a:t>
            </a:r>
            <a:r>
              <a:rPr lang="en-US" i="1" dirty="0" smtClean="0">
                <a:solidFill>
                  <a:schemeClr val="tx1"/>
                </a:solidFill>
                <a:latin typeface="Arial" pitchFamily="34" charset="0"/>
                <a:cs typeface="Arial" pitchFamily="34" charset="0"/>
              </a:rPr>
              <a:t>when and where they want it.</a:t>
            </a:r>
            <a:endParaRPr lang="en-US" dirty="0" smtClean="0">
              <a:solidFill>
                <a:schemeClr val="tx1"/>
              </a:solidFill>
              <a:latin typeface="Arial" pitchFamily="34" charset="0"/>
              <a:cs typeface="Arial" pitchFamily="34" charset="0"/>
            </a:endParaRPr>
          </a:p>
          <a:p>
            <a:pPr marL="233363" indent="-233363">
              <a:defRPr/>
            </a:pPr>
            <a:r>
              <a:rPr lang="en-US" dirty="0" smtClean="0">
                <a:solidFill>
                  <a:schemeClr val="tx1"/>
                </a:solidFill>
                <a:latin typeface="Arial" pitchFamily="34" charset="0"/>
                <a:cs typeface="Arial" pitchFamily="34" charset="0"/>
              </a:rPr>
              <a:t>New channels for customer interaction (e.g. social media and mobile apps) </a:t>
            </a:r>
            <a:r>
              <a:rPr lang="en-US" b="1" dirty="0" smtClean="0">
                <a:solidFill>
                  <a:schemeClr val="tx1"/>
                </a:solidFill>
                <a:latin typeface="Arial" pitchFamily="34" charset="0"/>
                <a:cs typeface="Arial" pitchFamily="34" charset="0"/>
              </a:rPr>
              <a:t>have raised consumer expectations</a:t>
            </a:r>
            <a:r>
              <a:rPr lang="en-US" dirty="0" smtClean="0">
                <a:solidFill>
                  <a:schemeClr val="tx1"/>
                </a:solidFill>
                <a:latin typeface="Arial" pitchFamily="34" charset="0"/>
                <a:cs typeface="Arial" pitchFamily="34" charset="0"/>
              </a:rPr>
              <a:t> around receiving high quality, on-demand service.</a:t>
            </a:r>
          </a:p>
          <a:p>
            <a:pPr marL="233363" indent="-233363">
              <a:defRPr/>
            </a:pPr>
            <a:r>
              <a:rPr lang="en-US" dirty="0" smtClean="0">
                <a:solidFill>
                  <a:schemeClr val="tx1"/>
                </a:solidFill>
                <a:latin typeface="Arial" pitchFamily="34" charset="0"/>
                <a:cs typeface="Arial" pitchFamily="34" charset="0"/>
              </a:rPr>
              <a:t>If the customer segments your organization serves prefer certain channels (e.g. social media), then you need to add these channels to the customer interaction strategy </a:t>
            </a:r>
            <a:r>
              <a:rPr lang="en-US" b="1" dirty="0" smtClean="0">
                <a:solidFill>
                  <a:schemeClr val="tx1"/>
                </a:solidFill>
                <a:latin typeface="Arial" pitchFamily="34" charset="0"/>
                <a:cs typeface="Arial" pitchFamily="34" charset="0"/>
              </a:rPr>
              <a:t>or risk losing customers to competitors.</a:t>
            </a:r>
            <a:endParaRPr lang="en-US" dirty="0" smtClean="0">
              <a:solidFill>
                <a:schemeClr val="tx1"/>
              </a:solidFill>
              <a:latin typeface="Arial" pitchFamily="34" charset="0"/>
              <a:cs typeface="Arial" pitchFamily="34" charset="0"/>
            </a:endParaRPr>
          </a:p>
          <a:p>
            <a:pPr marL="233363" indent="-233363">
              <a:defRPr/>
            </a:pPr>
            <a:r>
              <a:rPr lang="en-US" dirty="0" smtClean="0">
                <a:solidFill>
                  <a:schemeClr val="tx1"/>
                </a:solidFill>
                <a:latin typeface="Arial" pitchFamily="34" charset="0"/>
                <a:cs typeface="Arial" pitchFamily="34" charset="0"/>
              </a:rPr>
              <a:t>Locking customers into a limited selection of service channels (for example, </a:t>
            </a:r>
            <a:r>
              <a:rPr lang="en-US" i="1" dirty="0" smtClean="0">
                <a:solidFill>
                  <a:schemeClr val="tx1"/>
                </a:solidFill>
                <a:latin typeface="Arial" pitchFamily="34" charset="0"/>
                <a:cs typeface="Arial" pitchFamily="34" charset="0"/>
              </a:rPr>
              <a:t>only</a:t>
            </a:r>
            <a:r>
              <a:rPr lang="en-US" dirty="0" smtClean="0">
                <a:solidFill>
                  <a:schemeClr val="tx1"/>
                </a:solidFill>
                <a:latin typeface="Arial" pitchFamily="34" charset="0"/>
                <a:cs typeface="Arial" pitchFamily="34" charset="0"/>
              </a:rPr>
              <a:t> telephone or email) will put firms at a </a:t>
            </a:r>
            <a:r>
              <a:rPr lang="en-US" b="1" dirty="0" smtClean="0">
                <a:solidFill>
                  <a:schemeClr val="tx1"/>
                </a:solidFill>
                <a:latin typeface="Arial" pitchFamily="34" charset="0"/>
                <a:cs typeface="Arial" pitchFamily="34" charset="0"/>
              </a:rPr>
              <a:t>competitive disadvantage </a:t>
            </a:r>
            <a:r>
              <a:rPr lang="en-US" dirty="0" smtClean="0">
                <a:solidFill>
                  <a:schemeClr val="tx1"/>
                </a:solidFill>
                <a:latin typeface="Arial" pitchFamily="34" charset="0"/>
                <a:cs typeface="Arial" pitchFamily="34" charset="0"/>
              </a:rPr>
              <a:t>to </a:t>
            </a:r>
            <a:r>
              <a:rPr lang="en-US" dirty="0" smtClean="0">
                <a:solidFill>
                  <a:schemeClr val="tx1"/>
                </a:solidFill>
                <a:latin typeface="+mn-lt"/>
                <a:cs typeface="Arial" pitchFamily="34" charset="0"/>
              </a:rPr>
              <a:t>those who provide a more comprehensive array of </a:t>
            </a:r>
            <a:r>
              <a:rPr lang="en-US" dirty="0" smtClean="0">
                <a:solidFill>
                  <a:schemeClr val="tx1"/>
                </a:solidFill>
                <a:latin typeface="+mn-lt"/>
              </a:rPr>
              <a:t>channels for customer interaction.</a:t>
            </a:r>
          </a:p>
          <a:p>
            <a:pPr marL="0" indent="0">
              <a:spcBef>
                <a:spcPts val="0"/>
              </a:spcBef>
              <a:buNone/>
            </a:pPr>
            <a:endParaRPr lang="en-US" dirty="0" smtClean="0">
              <a:solidFill>
                <a:schemeClr val="tx1"/>
              </a:solidFill>
            </a:endParaRPr>
          </a:p>
        </p:txBody>
      </p:sp>
      <p:sp>
        <p:nvSpPr>
          <p:cNvPr id="8" name="Title 7"/>
          <p:cNvSpPr>
            <a:spLocks noGrp="1"/>
          </p:cNvSpPr>
          <p:nvPr>
            <p:ph type="title"/>
            <p:custDataLst>
              <p:tags r:id="rId5"/>
            </p:custDataLst>
          </p:nvPr>
        </p:nvSpPr>
        <p:spPr/>
        <p:txBody>
          <a:bodyPr/>
          <a:lstStyle/>
          <a:p>
            <a:r>
              <a:rPr lang="en-US" dirty="0" smtClean="0">
                <a:latin typeface="+mj-lt"/>
              </a:rPr>
              <a:t>Start with the channels your customers actually use to design a mix strategy</a:t>
            </a:r>
            <a:endParaRPr lang="en-US" dirty="0">
              <a:latin typeface="+mj-lt"/>
            </a:endParaRPr>
          </a:p>
        </p:txBody>
      </p:sp>
      <p:grpSp>
        <p:nvGrpSpPr>
          <p:cNvPr id="3" name="Group 136"/>
          <p:cNvGrpSpPr/>
          <p:nvPr>
            <p:custDataLst>
              <p:tags r:id="rId6"/>
            </p:custDataLst>
          </p:nvPr>
        </p:nvGrpSpPr>
        <p:grpSpPr>
          <a:xfrm>
            <a:off x="326232" y="5528632"/>
            <a:ext cx="8491536" cy="848310"/>
            <a:chOff x="328291" y="3598911"/>
            <a:chExt cx="8491536" cy="848310"/>
          </a:xfrm>
        </p:grpSpPr>
        <p:sp>
          <p:nvSpPr>
            <p:cNvPr id="38" name="Rounded Rectangle 37"/>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chemeClr val="tx1"/>
                  </a:solidFill>
                </a:rPr>
                <a:t>Start with channels you expect your customers to use (this information can be gathered by mining customer analytics), then assess the channel’s capability to provide effective customer service.</a:t>
              </a:r>
            </a:p>
          </p:txBody>
        </p:sp>
        <p:pic>
          <p:nvPicPr>
            <p:cNvPr id="39" name="Picture 38" descr="insight.png"/>
            <p:cNvPicPr>
              <a:picLocks noChangeAspect="1"/>
            </p:cNvPicPr>
            <p:nvPr/>
          </p:nvPicPr>
          <p:blipFill>
            <a:blip r:embed="rId12" cstate="print"/>
            <a:stretch>
              <a:fillRect/>
            </a:stretch>
          </p:blipFill>
          <p:spPr>
            <a:xfrm>
              <a:off x="328614" y="3609020"/>
              <a:ext cx="1000207" cy="838201"/>
            </a:xfrm>
            <a:prstGeom prst="rect">
              <a:avLst/>
            </a:prstGeom>
          </p:spPr>
        </p:pic>
      </p:grpSp>
      <p:cxnSp>
        <p:nvCxnSpPr>
          <p:cNvPr id="17" name="Straight Connector 16"/>
          <p:cNvCxnSpPr/>
          <p:nvPr>
            <p:custDataLst>
              <p:tags r:id="rId7"/>
            </p:custDataLst>
          </p:nvPr>
        </p:nvCxnSpPr>
        <p:spPr>
          <a:xfrm>
            <a:off x="3959932" y="1704455"/>
            <a:ext cx="0" cy="311070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2" name="Left-Right Arrow 21"/>
          <p:cNvSpPr/>
          <p:nvPr/>
        </p:nvSpPr>
        <p:spPr>
          <a:xfrm>
            <a:off x="5707928" y="1484784"/>
            <a:ext cx="1187880" cy="648072"/>
          </a:xfrm>
          <a:prstGeom prst="leftRightArrow">
            <a:avLst>
              <a:gd name="adj1" fmla="val 50000"/>
              <a:gd name="adj2" fmla="val 37289"/>
            </a:avLst>
          </a:prstGeom>
          <a:solidFill>
            <a:srgbClr val="D17D08"/>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US" sz="900" dirty="0">
                <a:solidFill>
                  <a:schemeClr val="bg1"/>
                </a:solidFill>
              </a:rPr>
              <a:t>Single Channel</a:t>
            </a:r>
          </a:p>
        </p:txBody>
      </p:sp>
      <p:sp>
        <p:nvSpPr>
          <p:cNvPr id="23" name="TextBox 22"/>
          <p:cNvSpPr txBox="1"/>
          <p:nvPr/>
        </p:nvSpPr>
        <p:spPr>
          <a:xfrm>
            <a:off x="3959932" y="2630249"/>
            <a:ext cx="4857836" cy="738664"/>
          </a:xfrm>
          <a:prstGeom prst="rect">
            <a:avLst/>
          </a:prstGeom>
          <a:noFill/>
        </p:spPr>
        <p:txBody>
          <a:bodyPr wrap="square">
            <a:spAutoFit/>
          </a:bodyPr>
          <a:lstStyle/>
          <a:p>
            <a:pPr>
              <a:defRPr/>
            </a:pPr>
            <a:r>
              <a:rPr lang="en-US" sz="1400" dirty="0">
                <a:latin typeface="Arial" pitchFamily="34" charset="0"/>
                <a:cs typeface="Arial" pitchFamily="34" charset="0"/>
              </a:rPr>
              <a:t>Traditionally, customers received </a:t>
            </a:r>
            <a:r>
              <a:rPr lang="en-US" sz="1400" b="1" dirty="0">
                <a:latin typeface="Arial" pitchFamily="34" charset="0"/>
                <a:cs typeface="Arial" pitchFamily="34" charset="0"/>
              </a:rPr>
              <a:t>service in a single interaction channel;</a:t>
            </a:r>
            <a:r>
              <a:rPr lang="en-US" sz="1400" dirty="0">
                <a:latin typeface="Arial" pitchFamily="34" charset="0"/>
                <a:cs typeface="Arial" pitchFamily="34" charset="0"/>
              </a:rPr>
              <a:t> there was a limited selection of channels for launching service requests.</a:t>
            </a:r>
          </a:p>
        </p:txBody>
      </p:sp>
      <p:sp>
        <p:nvSpPr>
          <p:cNvPr id="24" name="TextBox 23"/>
          <p:cNvSpPr txBox="1"/>
          <p:nvPr/>
        </p:nvSpPr>
        <p:spPr>
          <a:xfrm>
            <a:off x="3959932" y="4689140"/>
            <a:ext cx="4857836" cy="738664"/>
          </a:xfrm>
          <a:prstGeom prst="rect">
            <a:avLst/>
          </a:prstGeom>
          <a:noFill/>
        </p:spPr>
        <p:txBody>
          <a:bodyPr wrap="square">
            <a:spAutoFit/>
          </a:bodyPr>
          <a:lstStyle/>
          <a:p>
            <a:pPr>
              <a:defRPr/>
            </a:pPr>
            <a:r>
              <a:rPr lang="en-US" sz="1400" dirty="0">
                <a:latin typeface="Arial" pitchFamily="34" charset="0"/>
                <a:cs typeface="Arial" pitchFamily="34" charset="0"/>
              </a:rPr>
              <a:t>Today, organizations are breaking free of the limited channel approach and adopting a </a:t>
            </a:r>
            <a:r>
              <a:rPr lang="en-US" sz="1400" b="1" dirty="0">
                <a:latin typeface="Arial" pitchFamily="34" charset="0"/>
                <a:cs typeface="Arial" pitchFamily="34" charset="0"/>
              </a:rPr>
              <a:t>hybrid channel strategy</a:t>
            </a:r>
            <a:r>
              <a:rPr lang="en-US" sz="1400" dirty="0">
                <a:latin typeface="Arial" pitchFamily="34" charset="0"/>
                <a:cs typeface="Arial" pitchFamily="34" charset="0"/>
              </a:rPr>
              <a:t> to better service valuable customers.</a:t>
            </a:r>
          </a:p>
        </p:txBody>
      </p:sp>
      <p:pic>
        <p:nvPicPr>
          <p:cNvPr id="35" name="Picture 24" descr="101436084.jpg"/>
          <p:cNvPicPr>
            <a:picLocks noChangeAspect="1"/>
          </p:cNvPicPr>
          <p:nvPr/>
        </p:nvPicPr>
        <p:blipFill>
          <a:blip r:embed="rId13" cstate="print">
            <a:clrChange>
              <a:clrFrom>
                <a:srgbClr val="FFFFFF"/>
              </a:clrFrom>
              <a:clrTo>
                <a:srgbClr val="FFFFFF">
                  <a:alpha val="0"/>
                </a:srgbClr>
              </a:clrTo>
            </a:clrChange>
            <a:grayscl/>
          </a:blip>
          <a:srcRect/>
          <a:stretch>
            <a:fillRect/>
          </a:stretch>
        </p:blipFill>
        <p:spPr bwMode="auto">
          <a:xfrm>
            <a:off x="6945538" y="1318069"/>
            <a:ext cx="1564871" cy="1174271"/>
          </a:xfrm>
          <a:prstGeom prst="rect">
            <a:avLst/>
          </a:prstGeom>
          <a:noFill/>
          <a:ln w="9525">
            <a:noFill/>
            <a:miter lim="800000"/>
            <a:headEnd/>
            <a:tailEnd/>
          </a:ln>
        </p:spPr>
      </p:pic>
      <p:pic>
        <p:nvPicPr>
          <p:cNvPr id="36" name="Picture 29" descr="shoppingcart-crop.jpg"/>
          <p:cNvPicPr>
            <a:picLocks noChangeAspect="1"/>
          </p:cNvPicPr>
          <p:nvPr/>
        </p:nvPicPr>
        <p:blipFill>
          <a:blip r:embed="rId14" cstate="print">
            <a:clrChange>
              <a:clrFrom>
                <a:srgbClr val="FFFFFF"/>
              </a:clrFrom>
              <a:clrTo>
                <a:srgbClr val="FFFFFF">
                  <a:alpha val="0"/>
                </a:srgbClr>
              </a:clrTo>
            </a:clrChange>
          </a:blip>
          <a:srcRect/>
          <a:stretch>
            <a:fillRect/>
          </a:stretch>
        </p:blipFill>
        <p:spPr bwMode="auto">
          <a:xfrm>
            <a:off x="4283968" y="1275520"/>
            <a:ext cx="1423959" cy="1253380"/>
          </a:xfrm>
          <a:prstGeom prst="rect">
            <a:avLst/>
          </a:prstGeom>
          <a:noFill/>
          <a:ln w="9525">
            <a:noFill/>
            <a:miter lim="800000"/>
            <a:headEnd/>
            <a:tailEnd/>
          </a:ln>
        </p:spPr>
      </p:pic>
      <p:pic>
        <p:nvPicPr>
          <p:cNvPr id="37" name="Picture 33" descr="shoppingcart-crop.jpg"/>
          <p:cNvPicPr>
            <a:picLocks noChangeAspect="1"/>
          </p:cNvPicPr>
          <p:nvPr/>
        </p:nvPicPr>
        <p:blipFill>
          <a:blip r:embed="rId14" cstate="print">
            <a:clrChange>
              <a:clrFrom>
                <a:srgbClr val="FFFFFF"/>
              </a:clrFrom>
              <a:clrTo>
                <a:srgbClr val="FFFFFF">
                  <a:alpha val="0"/>
                </a:srgbClr>
              </a:clrTo>
            </a:clrChange>
          </a:blip>
          <a:srcRect/>
          <a:stretch>
            <a:fillRect/>
          </a:stretch>
        </p:blipFill>
        <p:spPr bwMode="auto">
          <a:xfrm>
            <a:off x="4283968" y="3418013"/>
            <a:ext cx="1403217" cy="1235123"/>
          </a:xfrm>
          <a:prstGeom prst="rect">
            <a:avLst/>
          </a:prstGeom>
          <a:noFill/>
          <a:ln w="9525">
            <a:noFill/>
            <a:miter lim="800000"/>
            <a:headEnd/>
            <a:tailEnd/>
          </a:ln>
        </p:spPr>
      </p:pic>
      <p:pic>
        <p:nvPicPr>
          <p:cNvPr id="40" name="Picture 35" descr="101352155.jpg"/>
          <p:cNvPicPr>
            <a:picLocks noChangeAspect="1"/>
          </p:cNvPicPr>
          <p:nvPr/>
        </p:nvPicPr>
        <p:blipFill>
          <a:blip r:embed="rId15" cstate="print">
            <a:clrChange>
              <a:clrFrom>
                <a:srgbClr val="FFFFFF"/>
              </a:clrFrom>
              <a:clrTo>
                <a:srgbClr val="FFFFFF">
                  <a:alpha val="0"/>
                </a:srgbClr>
              </a:clrTo>
            </a:clrChange>
          </a:blip>
          <a:srcRect l="13078" t="4945" r="17450" b="7904"/>
          <a:stretch>
            <a:fillRect/>
          </a:stretch>
        </p:blipFill>
        <p:spPr bwMode="auto">
          <a:xfrm>
            <a:off x="7415133" y="3380931"/>
            <a:ext cx="1042669" cy="1308209"/>
          </a:xfrm>
          <a:prstGeom prst="rect">
            <a:avLst/>
          </a:prstGeom>
          <a:noFill/>
          <a:ln w="9525">
            <a:noFill/>
            <a:miter lim="800000"/>
            <a:headEnd/>
            <a:tailEnd/>
          </a:ln>
        </p:spPr>
      </p:pic>
      <p:pic>
        <p:nvPicPr>
          <p:cNvPr id="41" name="Picture 36" descr="email-crop.jpg"/>
          <p:cNvPicPr>
            <a:picLocks noChangeAspect="1"/>
          </p:cNvPicPr>
          <p:nvPr/>
        </p:nvPicPr>
        <p:blipFill>
          <a:blip r:embed="rId16" cstate="print">
            <a:clrChange>
              <a:clrFrom>
                <a:srgbClr val="FFFFFF"/>
              </a:clrFrom>
              <a:clrTo>
                <a:srgbClr val="FFFFFF">
                  <a:alpha val="0"/>
                </a:srgbClr>
              </a:clrTo>
            </a:clrChange>
          </a:blip>
          <a:srcRect/>
          <a:stretch>
            <a:fillRect/>
          </a:stretch>
        </p:blipFill>
        <p:spPr bwMode="auto">
          <a:xfrm>
            <a:off x="6895807" y="3399853"/>
            <a:ext cx="621216" cy="1001255"/>
          </a:xfrm>
          <a:prstGeom prst="rect">
            <a:avLst/>
          </a:prstGeom>
          <a:noFill/>
          <a:ln w="9525">
            <a:noFill/>
            <a:miter lim="800000"/>
            <a:headEnd/>
            <a:tailEnd/>
          </a:ln>
        </p:spPr>
      </p:pic>
      <p:sp>
        <p:nvSpPr>
          <p:cNvPr id="32" name="Left-Right Arrow 31"/>
          <p:cNvSpPr/>
          <p:nvPr/>
        </p:nvSpPr>
        <p:spPr>
          <a:xfrm>
            <a:off x="5717641" y="4092426"/>
            <a:ext cx="1187880" cy="648072"/>
          </a:xfrm>
          <a:prstGeom prst="leftRightArrow">
            <a:avLst>
              <a:gd name="adj1" fmla="val 50000"/>
              <a:gd name="adj2" fmla="val 37289"/>
            </a:avLst>
          </a:prstGeom>
          <a:solidFill>
            <a:schemeClr val="bg1">
              <a:lumMod val="8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endParaRPr lang="en-US" sz="900" dirty="0">
              <a:solidFill>
                <a:schemeClr val="bg1"/>
              </a:solidFill>
            </a:endParaRPr>
          </a:p>
        </p:txBody>
      </p:sp>
      <p:sp>
        <p:nvSpPr>
          <p:cNvPr id="34" name="Left-Right Arrow 33"/>
          <p:cNvSpPr/>
          <p:nvPr/>
        </p:nvSpPr>
        <p:spPr>
          <a:xfrm>
            <a:off x="5717641" y="3888404"/>
            <a:ext cx="1187880" cy="648072"/>
          </a:xfrm>
          <a:prstGeom prst="leftRightArrow">
            <a:avLst>
              <a:gd name="adj1" fmla="val 50000"/>
              <a:gd name="adj2" fmla="val 37289"/>
            </a:avLst>
          </a:prstGeom>
          <a:solidFill>
            <a:schemeClr val="bg1">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endParaRPr lang="en-US" sz="900" dirty="0">
              <a:solidFill>
                <a:schemeClr val="bg1"/>
              </a:solidFill>
            </a:endParaRPr>
          </a:p>
        </p:txBody>
      </p:sp>
      <p:sp>
        <p:nvSpPr>
          <p:cNvPr id="42" name="Left-Right Arrow 41"/>
          <p:cNvSpPr/>
          <p:nvPr/>
        </p:nvSpPr>
        <p:spPr>
          <a:xfrm>
            <a:off x="5717641" y="3684381"/>
            <a:ext cx="1187880" cy="648072"/>
          </a:xfrm>
          <a:prstGeom prst="leftRightArrow">
            <a:avLst>
              <a:gd name="adj1" fmla="val 50000"/>
              <a:gd name="adj2" fmla="val 37289"/>
            </a:avLst>
          </a:prstGeom>
          <a:solidFill>
            <a:schemeClr val="bg1">
              <a:lumMod val="6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endParaRPr lang="en-US" sz="900" dirty="0">
              <a:solidFill>
                <a:schemeClr val="bg1"/>
              </a:solidFill>
            </a:endParaRPr>
          </a:p>
        </p:txBody>
      </p:sp>
      <p:sp>
        <p:nvSpPr>
          <p:cNvPr id="31" name="Left-Right Arrow 30"/>
          <p:cNvSpPr/>
          <p:nvPr/>
        </p:nvSpPr>
        <p:spPr>
          <a:xfrm>
            <a:off x="5717641" y="3480358"/>
            <a:ext cx="1187880" cy="648072"/>
          </a:xfrm>
          <a:prstGeom prst="leftRightArrow">
            <a:avLst>
              <a:gd name="adj1" fmla="val 50000"/>
              <a:gd name="adj2" fmla="val 37289"/>
            </a:avLst>
          </a:prstGeom>
          <a:solidFill>
            <a:srgbClr val="D17D08"/>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US" sz="900" dirty="0" smtClean="0">
                <a:solidFill>
                  <a:schemeClr val="bg1"/>
                </a:solidFill>
              </a:rPr>
              <a:t>Multiple Channels</a:t>
            </a:r>
            <a:endParaRPr lang="en-US" sz="900" dirty="0">
              <a:solidFill>
                <a:schemeClr val="bg1"/>
              </a:solidFill>
            </a:endParaRPr>
          </a:p>
        </p:txBody>
      </p:sp>
      <p:pic>
        <p:nvPicPr>
          <p:cNvPr id="25" name="Picture 24" descr="sample_linkbar-itrgNEW.gif">
            <a:hlinkClick r:id="rId17"/>
          </p:cNvPr>
          <p:cNvPicPr>
            <a:picLocks noChangeAspect="1"/>
          </p:cNvPicPr>
          <p:nvPr/>
        </p:nvPicPr>
        <p:blipFill>
          <a:blip r:embed="rId1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325746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42153" name="think-cell Slide" r:id="rId9" imgW="360" imgH="360" progId="">
                  <p:embed/>
                </p:oleObj>
              </mc:Choice>
              <mc:Fallback>
                <p:oleObj name="think-cell Slide" r:id="rId9" imgW="360" imgH="360" progId="">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8" name="Title 7"/>
          <p:cNvSpPr>
            <a:spLocks noGrp="1"/>
          </p:cNvSpPr>
          <p:nvPr>
            <p:ph type="title"/>
            <p:custDataLst>
              <p:tags r:id="rId4"/>
            </p:custDataLst>
          </p:nvPr>
        </p:nvSpPr>
        <p:spPr/>
        <p:txBody>
          <a:bodyPr/>
          <a:lstStyle/>
          <a:p>
            <a:r>
              <a:rPr lang="en-US" dirty="0" smtClean="0">
                <a:latin typeface="+mj-lt"/>
              </a:rPr>
              <a:t>Embrace Social Media to enable </a:t>
            </a:r>
            <a:r>
              <a:rPr lang="en-US" i="1" dirty="0" smtClean="0">
                <a:latin typeface="+mj-lt"/>
              </a:rPr>
              <a:t>Predictive Response</a:t>
            </a:r>
            <a:endParaRPr lang="en-US" i="1" dirty="0">
              <a:latin typeface="+mj-lt"/>
            </a:endParaRPr>
          </a:p>
        </p:txBody>
      </p:sp>
      <p:pic>
        <p:nvPicPr>
          <p:cNvPr id="11" name="Picture 10"/>
          <p:cNvPicPr>
            <a:picLocks noChangeAspect="1"/>
          </p:cNvPicPr>
          <p:nvPr/>
        </p:nvPicPr>
        <p:blipFill>
          <a:blip r:embed="rId11"/>
          <a:stretch>
            <a:fillRect/>
          </a:stretch>
        </p:blipFill>
        <p:spPr>
          <a:xfrm>
            <a:off x="4309328" y="3338288"/>
            <a:ext cx="4572508" cy="2082124"/>
          </a:xfrm>
          <a:prstGeom prst="rect">
            <a:avLst/>
          </a:prstGeom>
          <a:ln>
            <a:solidFill>
              <a:schemeClr val="bg1">
                <a:lumMod val="65000"/>
              </a:schemeClr>
            </a:solidFill>
          </a:ln>
        </p:spPr>
      </p:pic>
      <p:pic>
        <p:nvPicPr>
          <p:cNvPr id="61" name="Picture 60"/>
          <p:cNvPicPr>
            <a:picLocks noChangeAspect="1"/>
          </p:cNvPicPr>
          <p:nvPr/>
        </p:nvPicPr>
        <p:blipFill rotWithShape="1">
          <a:blip r:embed="rId12"/>
          <a:srcRect t="16948" r="6901" b="3528"/>
          <a:stretch/>
        </p:blipFill>
        <p:spPr>
          <a:xfrm>
            <a:off x="382435" y="1376772"/>
            <a:ext cx="3564396" cy="2196244"/>
          </a:xfrm>
          <a:prstGeom prst="rect">
            <a:avLst/>
          </a:prstGeom>
          <a:ln>
            <a:solidFill>
              <a:schemeClr val="bg1">
                <a:lumMod val="65000"/>
              </a:schemeClr>
            </a:solidFill>
          </a:ln>
        </p:spPr>
      </p:pic>
      <p:sp>
        <p:nvSpPr>
          <p:cNvPr id="62" name="Text Placeholder 3"/>
          <p:cNvSpPr>
            <a:spLocks noGrp="1"/>
          </p:cNvSpPr>
          <p:nvPr>
            <p:ph type="body" sz="quarter" idx="16"/>
            <p:custDataLst>
              <p:tags r:id="rId5"/>
            </p:custDataLst>
          </p:nvPr>
        </p:nvSpPr>
        <p:spPr>
          <a:xfrm>
            <a:off x="4193567" y="1268760"/>
            <a:ext cx="4176464" cy="1514797"/>
          </a:xfrm>
        </p:spPr>
        <p:txBody>
          <a:bodyPr/>
          <a:lstStyle/>
          <a:p>
            <a:pPr marL="0" indent="0">
              <a:buFont typeface="Arial" charset="0"/>
              <a:buNone/>
              <a:defRPr/>
            </a:pPr>
            <a:r>
              <a:rPr lang="en-US" sz="1400" b="1" dirty="0" smtClean="0">
                <a:solidFill>
                  <a:schemeClr val="tx1"/>
                </a:solidFill>
                <a:latin typeface="Arial" pitchFamily="34" charset="0"/>
                <a:cs typeface="Arial" pitchFamily="34" charset="0"/>
              </a:rPr>
              <a:t>Enterprises that include customer </a:t>
            </a:r>
            <a:r>
              <a:rPr lang="en-US" sz="1400" b="1" dirty="0">
                <a:solidFill>
                  <a:schemeClr val="tx1"/>
                </a:solidFill>
                <a:latin typeface="Arial" pitchFamily="34" charset="0"/>
                <a:cs typeface="Arial" pitchFamily="34" charset="0"/>
              </a:rPr>
              <a:t>s</a:t>
            </a:r>
            <a:r>
              <a:rPr lang="en-US" sz="1400" b="1" dirty="0" smtClean="0">
                <a:solidFill>
                  <a:schemeClr val="tx1"/>
                </a:solidFill>
                <a:latin typeface="Arial" pitchFamily="34" charset="0"/>
                <a:cs typeface="Arial" pitchFamily="34" charset="0"/>
              </a:rPr>
              <a:t>ervice have more success with social media.</a:t>
            </a:r>
          </a:p>
          <a:p>
            <a:pPr marL="0" indent="0">
              <a:buFont typeface="Arial" charset="0"/>
              <a:buNone/>
              <a:defRPr/>
            </a:pPr>
            <a:endParaRPr lang="en-US" sz="1400" dirty="0">
              <a:solidFill>
                <a:schemeClr val="tx1"/>
              </a:solidFill>
              <a:latin typeface="Arial" pitchFamily="34" charset="0"/>
              <a:cs typeface="Arial" pitchFamily="34" charset="0"/>
            </a:endParaRPr>
          </a:p>
          <a:p>
            <a:pPr marL="0" indent="0">
              <a:buFont typeface="Arial" charset="0"/>
              <a:buNone/>
              <a:defRPr/>
            </a:pPr>
            <a:r>
              <a:rPr lang="en-US" sz="1400" dirty="0" smtClean="0">
                <a:solidFill>
                  <a:schemeClr val="tx1"/>
                </a:solidFill>
                <a:latin typeface="Arial" pitchFamily="34" charset="0"/>
                <a:cs typeface="Arial" pitchFamily="34" charset="0"/>
              </a:rPr>
              <a:t>Social media and customer service work together. Social channels represent a cost-effective way of responding to customer service issues and social data is crucial to understanding customer issues.</a:t>
            </a:r>
          </a:p>
          <a:p>
            <a:pPr marL="0" indent="0">
              <a:spcBef>
                <a:spcPts val="0"/>
              </a:spcBef>
              <a:buFont typeface="Wingdings" pitchFamily="2" charset="2"/>
              <a:buChar char="Ø"/>
            </a:pPr>
            <a:endParaRPr lang="en-US" sz="1400" dirty="0" smtClean="0">
              <a:solidFill>
                <a:schemeClr val="tx1"/>
              </a:solidFill>
            </a:endParaRPr>
          </a:p>
          <a:p>
            <a:pPr marL="0" indent="0">
              <a:spcBef>
                <a:spcPts val="0"/>
              </a:spcBef>
              <a:buNone/>
            </a:pPr>
            <a:endParaRPr lang="en-US" sz="1400" dirty="0" smtClean="0">
              <a:solidFill>
                <a:schemeClr val="tx1"/>
              </a:solidFill>
            </a:endParaRPr>
          </a:p>
          <a:p>
            <a:pPr marL="0" indent="0">
              <a:spcBef>
                <a:spcPts val="0"/>
              </a:spcBef>
              <a:buNone/>
            </a:pPr>
            <a:endParaRPr lang="en-US" sz="1400" dirty="0" smtClean="0">
              <a:solidFill>
                <a:schemeClr val="tx1"/>
              </a:solidFill>
            </a:endParaRPr>
          </a:p>
        </p:txBody>
      </p:sp>
      <p:sp>
        <p:nvSpPr>
          <p:cNvPr id="63" name="Text Placeholder 3"/>
          <p:cNvSpPr>
            <a:spLocks noGrp="1"/>
          </p:cNvSpPr>
          <p:nvPr>
            <p:ph type="body" sz="quarter" idx="16"/>
            <p:custDataLst>
              <p:tags r:id="rId6"/>
            </p:custDataLst>
          </p:nvPr>
        </p:nvSpPr>
        <p:spPr>
          <a:xfrm>
            <a:off x="359532" y="3905615"/>
            <a:ext cx="3834035" cy="1514797"/>
          </a:xfrm>
        </p:spPr>
        <p:txBody>
          <a:bodyPr/>
          <a:lstStyle/>
          <a:p>
            <a:pPr marL="0" indent="0">
              <a:buFont typeface="Arial" charset="0"/>
              <a:buNone/>
              <a:defRPr/>
            </a:pPr>
            <a:r>
              <a:rPr lang="en-US" sz="1400" b="1" dirty="0" smtClean="0">
                <a:solidFill>
                  <a:schemeClr val="tx1"/>
                </a:solidFill>
                <a:latin typeface="Arial" pitchFamily="34" charset="0"/>
                <a:cs typeface="Arial" pitchFamily="34" charset="0"/>
              </a:rPr>
              <a:t>Predictive customer </a:t>
            </a:r>
            <a:r>
              <a:rPr lang="en-US" sz="1400" b="1" dirty="0">
                <a:solidFill>
                  <a:schemeClr val="tx1"/>
                </a:solidFill>
                <a:latin typeface="Arial" pitchFamily="34" charset="0"/>
                <a:cs typeface="Arial" pitchFamily="34" charset="0"/>
              </a:rPr>
              <a:t>s</a:t>
            </a:r>
            <a:r>
              <a:rPr lang="en-US" sz="1400" b="1" dirty="0" smtClean="0">
                <a:solidFill>
                  <a:schemeClr val="tx1"/>
                </a:solidFill>
                <a:latin typeface="Arial" pitchFamily="34" charset="0"/>
                <a:cs typeface="Arial" pitchFamily="34" charset="0"/>
              </a:rPr>
              <a:t>ervice shifts the event horizon.</a:t>
            </a:r>
          </a:p>
          <a:p>
            <a:pPr marL="0" indent="0">
              <a:buFont typeface="Arial" charset="0"/>
              <a:buNone/>
              <a:defRPr/>
            </a:pPr>
            <a:r>
              <a:rPr lang="en-US" sz="1400" dirty="0" smtClean="0">
                <a:solidFill>
                  <a:schemeClr val="tx1"/>
                </a:solidFill>
                <a:latin typeface="Arial" pitchFamily="34" charset="0"/>
                <a:cs typeface="Arial" pitchFamily="34" charset="0"/>
              </a:rPr>
              <a:t>Customer service needs to take action before the cost of response escalates. Technologies like social and mobile make predictive response possible and practical.</a:t>
            </a:r>
          </a:p>
          <a:p>
            <a:pPr marL="0" indent="0">
              <a:spcBef>
                <a:spcPts val="0"/>
              </a:spcBef>
              <a:buFont typeface="Wingdings" pitchFamily="2" charset="2"/>
              <a:buChar char="Ø"/>
            </a:pPr>
            <a:endParaRPr lang="en-US" sz="1400" dirty="0" smtClean="0">
              <a:solidFill>
                <a:schemeClr val="tx1"/>
              </a:solidFill>
            </a:endParaRPr>
          </a:p>
          <a:p>
            <a:pPr marL="0" indent="0">
              <a:spcBef>
                <a:spcPts val="0"/>
              </a:spcBef>
              <a:buNone/>
            </a:pPr>
            <a:endParaRPr lang="en-US" sz="1400" dirty="0" smtClean="0">
              <a:solidFill>
                <a:schemeClr val="tx1"/>
              </a:solidFill>
            </a:endParaRPr>
          </a:p>
          <a:p>
            <a:pPr marL="0" indent="0">
              <a:spcBef>
                <a:spcPts val="0"/>
              </a:spcBef>
              <a:buNone/>
            </a:pPr>
            <a:endParaRPr lang="en-US" sz="1400" dirty="0" smtClean="0">
              <a:solidFill>
                <a:schemeClr val="tx1"/>
              </a:solidFill>
            </a:endParaRPr>
          </a:p>
        </p:txBody>
      </p:sp>
      <p:sp>
        <p:nvSpPr>
          <p:cNvPr id="64" name="Chevron 63"/>
          <p:cNvSpPr/>
          <p:nvPr/>
        </p:nvSpPr>
        <p:spPr>
          <a:xfrm>
            <a:off x="3903083" y="2067236"/>
            <a:ext cx="273316" cy="69828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65" name="Chevron 64"/>
          <p:cNvSpPr/>
          <p:nvPr/>
        </p:nvSpPr>
        <p:spPr>
          <a:xfrm flipH="1">
            <a:off x="4172670" y="4192970"/>
            <a:ext cx="273316" cy="69828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66" name="Rectangle 2"/>
          <p:cNvSpPr/>
          <p:nvPr/>
        </p:nvSpPr>
        <p:spPr>
          <a:xfrm>
            <a:off x="683568" y="5786560"/>
            <a:ext cx="7686463" cy="524520"/>
          </a:xfrm>
          <a:prstGeom prst="rect">
            <a:avLst/>
          </a:prstGeom>
          <a:gradFill flip="none" rotWithShape="1">
            <a:gsLst>
              <a:gs pos="0">
                <a:schemeClr val="accent2">
                  <a:lumMod val="40000"/>
                  <a:lumOff val="60000"/>
                </a:schemeClr>
              </a:gs>
              <a:gs pos="50000">
                <a:schemeClr val="accent2">
                  <a:lumMod val="20000"/>
                  <a:lumOff val="80000"/>
                </a:schemeClr>
              </a:gs>
              <a:gs pos="100000">
                <a:schemeClr val="bg1"/>
              </a:gs>
            </a:gsLst>
            <a:lin ang="81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Social technologies and predictive </a:t>
            </a:r>
            <a:r>
              <a:rPr lang="en-US" sz="1400" dirty="0">
                <a:solidFill>
                  <a:schemeClr val="tx1"/>
                </a:solidFill>
              </a:rPr>
              <a:t>r</a:t>
            </a:r>
            <a:r>
              <a:rPr lang="en-US" sz="1400" dirty="0" smtClean="0">
                <a:solidFill>
                  <a:schemeClr val="tx1"/>
                </a:solidFill>
              </a:rPr>
              <a:t>esponse are the major themes for CSM. Continue reading for more insight.</a:t>
            </a:r>
            <a:endParaRPr lang="en-US" sz="1400" dirty="0">
              <a:solidFill>
                <a:schemeClr val="tx1"/>
              </a:solidFill>
            </a:endParaRPr>
          </a:p>
        </p:txBody>
      </p:sp>
      <p:sp>
        <p:nvSpPr>
          <p:cNvPr id="3" name="TextBox 2"/>
          <p:cNvSpPr txBox="1"/>
          <p:nvPr/>
        </p:nvSpPr>
        <p:spPr>
          <a:xfrm>
            <a:off x="448512" y="3638717"/>
            <a:ext cx="1492716" cy="230832"/>
          </a:xfrm>
          <a:prstGeom prst="rect">
            <a:avLst/>
          </a:prstGeom>
          <a:noFill/>
        </p:spPr>
        <p:txBody>
          <a:bodyPr wrap="none" rtlCol="0">
            <a:spAutoFit/>
          </a:bodyPr>
          <a:lstStyle/>
          <a:p>
            <a:r>
              <a:rPr lang="en-US" sz="900" dirty="0" smtClean="0">
                <a:latin typeface="+mn-lt"/>
              </a:rPr>
              <a:t>Source: Info-Tech Survey</a:t>
            </a:r>
          </a:p>
        </p:txBody>
      </p:sp>
      <p:pic>
        <p:nvPicPr>
          <p:cNvPr id="13" name="Picture 12" descr="sample_linkbar-itrgNEW.gif">
            <a:hlinkClick r:id="rId13"/>
          </p:cNvPr>
          <p:cNvPicPr>
            <a:picLocks noChangeAspect="1"/>
          </p:cNvPicPr>
          <p:nvPr/>
        </p:nvPicPr>
        <p:blipFill>
          <a:blip r:embed="rId1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3257462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DE608438-F845-4779-B868-1305EB2AE733"/>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94e82d2e47bfacc8ea916d581e1747c068c594"/>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6JJLquw80ezSMa.O4lRN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jBbXz.nwiEC_Kxb8LXsd3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q7mTikKJ6USTtSqYElY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7mTikKJ6USTtSqYElY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6JJLquw80ezSMa.O4lRN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7mTikKJ6USTtSqYElY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jBbXz.nwiEC_Kxb8LXsd3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AFgmXktW0ezdeB0FjUoQ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wWoV2pU90C2iBlRJNpsh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9l.pZ3Kw3Eyi2UeNte1F.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5ZGVUsVEyg939JsLjYq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0GlJxEur3Eid_.QmV0ErW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6JJLquw80ezSMa.O4lRN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7mTikKJ6USTtSqYElY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jBbXz.nwiEC_Kxb8LXsd3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9l.pZ3Kw3Eyi2UeNte1F.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5ZGVUsVEyg939JsLjYqg"/>
</p:tagLst>
</file>

<file path=ppt/theme/theme1.xml><?xml version="1.0" encoding="utf-8"?>
<a:theme xmlns:a="http://schemas.openxmlformats.org/drawingml/2006/main" name="Office Theme">
  <a:themeElements>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ITRG 2007 - V2.0">
  <a:themeElements>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Custom 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latin typeface="+mj-lt"/>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1744</Words>
  <Application>Microsoft Office PowerPoint</Application>
  <PresentationFormat>On-screen Show (4:3)</PresentationFormat>
  <Paragraphs>156</Paragraphs>
  <Slides>12</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Georgia</vt:lpstr>
      <vt:lpstr>Helvetica</vt:lpstr>
      <vt:lpstr>Tahoma</vt:lpstr>
      <vt:lpstr>Trebuchet MS</vt:lpstr>
      <vt:lpstr>Wingdings</vt:lpstr>
      <vt:lpstr>Office Theme</vt:lpstr>
      <vt:lpstr>Default ITRG 2007 - V2.0</vt:lpstr>
      <vt:lpstr>think-cell Slide</vt:lpstr>
      <vt:lpstr>PowerPoint Presentation</vt:lpstr>
      <vt:lpstr>Introduction</vt:lpstr>
      <vt:lpstr>Executive Summary</vt:lpstr>
      <vt:lpstr>Info-Tech’s Customer Service taxonomy covers a variety of resources</vt:lpstr>
      <vt:lpstr>Info-Tech is just a phone call away to assist you with your project</vt:lpstr>
      <vt:lpstr>Info-Tech is ready to assist throughout the Service Strategy project</vt:lpstr>
      <vt:lpstr>PowerPoint Presentation</vt:lpstr>
      <vt:lpstr>Start with the channels your customers actually use to design a mix strategy</vt:lpstr>
      <vt:lpstr>Embrace Social Media to enable Predictive Response</vt:lpstr>
      <vt:lpstr>Build a customer service strategy on the foundations  of the three domains of customer service</vt:lpstr>
      <vt:lpstr>Don’t rely on channel efficiency &amp; channel migration  to design successful customer service strategies</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2013-05-28T21:31:34Z</dcterms:created>
  <dcterms:modified xsi:type="dcterms:W3CDTF">2013-05-28T21:31:36Z</dcterms:modified>
</cp:coreProperties>
</file>