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256" r:id="rId2"/>
    <p:sldId id="553" r:id="rId3"/>
    <p:sldId id="449" r:id="rId4"/>
    <p:sldId id="505" r:id="rId5"/>
    <p:sldId id="562" r:id="rId6"/>
    <p:sldId id="563" r:id="rId7"/>
    <p:sldId id="564" r:id="rId8"/>
    <p:sldId id="565" r:id="rId9"/>
    <p:sldId id="288" r:id="rId10"/>
    <p:sldId id="355" r:id="rId11"/>
    <p:sldId id="339" r:id="rId12"/>
    <p:sldId id="561" r:id="rId13"/>
  </p:sldIdLst>
  <p:sldSz cx="9144000" cy="6858000" type="screen4x3"/>
  <p:notesSz cx="6858000" cy="91440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17D08"/>
    <a:srgbClr val="CECECE"/>
    <a:srgbClr val="ADB7C3"/>
    <a:srgbClr val="243F54"/>
    <a:srgbClr val="7FAC85"/>
    <a:srgbClr val="998F57"/>
    <a:srgbClr val="7B7B7B"/>
    <a:srgbClr val="5D5936"/>
    <a:srgbClr val="2576B7"/>
    <a:srgbClr val="C777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90335" autoAdjust="0"/>
  </p:normalViewPr>
  <p:slideViewPr>
    <p:cSldViewPr snapToObjects="1">
      <p:cViewPr>
        <p:scale>
          <a:sx n="100" d="100"/>
          <a:sy n="100" d="100"/>
        </p:scale>
        <p:origin x="1734" y="-90"/>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9" d="100"/>
          <a:sy n="69" d="100"/>
        </p:scale>
        <p:origin x="-248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20/10/2013</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2452441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42775338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val="25956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902442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val="65040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val="3594845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35575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extLst>
      <p:ext uri="{BB962C8B-B14F-4D97-AF65-F5344CB8AC3E}">
        <p14:creationId xmlns:p14="http://schemas.microsoft.com/office/powerpoint/2010/main" val="1895456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val="2883617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extLst>
      <p:ext uri="{BB962C8B-B14F-4D97-AF65-F5344CB8AC3E}">
        <p14:creationId xmlns:p14="http://schemas.microsoft.com/office/powerpoint/2010/main" val="14520589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1997-2013</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 this section</a:t>
            </a:r>
            <a:r>
              <a:rPr lang="en-CA" sz="1400" b="1" baseline="0" dirty="0" smtClean="0"/>
              <a:t>:</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secure-ibm-i-systems-to-meet-todays-risk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oleObject" Target="../embeddings/oleObject2.bin"/><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image" Target="../media/image14.png"/><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image" Target="../media/image11.emf"/><Relationship Id="rId33" Type="http://schemas.openxmlformats.org/officeDocument/2006/relationships/image" Target="../media/image6.gif"/><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image" Target="../media/image13.emf"/><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oleObject" Target="../embeddings/oleObject1.bin"/><Relationship Id="rId32" Type="http://schemas.openxmlformats.org/officeDocument/2006/relationships/hyperlink" Target="http://www.infotech.com/research/ss/it-secure-ibm-i-systems-to-meet-todays-risks?utm_source=SS_Sample&amp;utm_medium=Collateral&amp;utm_campaign=Collateral" TargetMode="Externa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notesSlide" Target="../notesSlides/notesSlide6.xml"/><Relationship Id="rId28" Type="http://schemas.openxmlformats.org/officeDocument/2006/relationships/oleObject" Target="../embeddings/oleObject3.bin"/><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image" Target="../media/image5.wmf"/><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slideLayout" Target="../slideLayouts/slideLayout4.xml"/><Relationship Id="rId27" Type="http://schemas.openxmlformats.org/officeDocument/2006/relationships/image" Target="../media/image12.emf"/><Relationship Id="rId30"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research/ss/it-assess-the-appropriateness-of-the-iseriesibm-i-in-my-business"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6.gif"/><Relationship Id="rId5" Type="http://schemas.openxmlformats.org/officeDocument/2006/relationships/hyperlink" Target="http://www.infotech.com/research/ss/it-secure-ibm-i-systems-to-meet-todays-risks?utm_source=SS_Sample&amp;utm_medium=Collateral&amp;utm_campaign=Collateral" TargetMode="Externa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6.gif"/><Relationship Id="rId5" Type="http://schemas.openxmlformats.org/officeDocument/2006/relationships/image" Target="../media/image16.png"/><Relationship Id="rId4" Type="http://schemas.openxmlformats.org/officeDocument/2006/relationships/hyperlink" Target="http://www.infotech.com/research/ss/it-secure-ibm-i-systems-to-meet-todays-risks?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6.gif"/><Relationship Id="rId5" Type="http://schemas.openxmlformats.org/officeDocument/2006/relationships/hyperlink" Target="http://www.infotech.com/research/ss/it-secure-ibm-i-systems-to-meet-todays-risks?utm_source=SS_Sample&amp;utm_medium=Collateral&amp;utm_campaign=Collateral" TargetMode="External"/><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it-secure-ibm-i-systems-to-meet-todays-risks?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6.gif"/><Relationship Id="rId5" Type="http://schemas.openxmlformats.org/officeDocument/2006/relationships/hyperlink" Target="http://www.infotech.com/research/ss/it-secure-ibm-i-systems-to-meet-todays-risks?utm_source=SS_Sample&amp;utm_medium=Collateral&amp;utm_campaign=Collateral" TargetMode="Externa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6.gif"/><Relationship Id="rId2" Type="http://schemas.openxmlformats.org/officeDocument/2006/relationships/hyperlink" Target="mailto:workshopbooking@infotech.com" TargetMode="External"/><Relationship Id="rId1" Type="http://schemas.openxmlformats.org/officeDocument/2006/relationships/slideLayout" Target="../slideLayouts/slideLayout8.xml"/><Relationship Id="rId6" Type="http://schemas.openxmlformats.org/officeDocument/2006/relationships/hyperlink" Target="http://www.infotech.com/research/ss/it-secure-ibm-i-systems-to-meet-todays-risks?utm_source=SS_Sample&amp;utm_medium=Collateral&amp;utm_campaign=Collateral" TargetMode="Externa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mailto:GuidedImplementations@InfoTech.com?subject=SecureIBMiSystems%20-%20GI%20Intro" TargetMode="External"/><Relationship Id="rId1" Type="http://schemas.openxmlformats.org/officeDocument/2006/relationships/slideLayout" Target="../slideLayouts/slideLayout4.xml"/><Relationship Id="rId5" Type="http://schemas.openxmlformats.org/officeDocument/2006/relationships/image" Target="../media/image6.gif"/><Relationship Id="rId4" Type="http://schemas.openxmlformats.org/officeDocument/2006/relationships/hyperlink" Target="http://www.infotech.com/research/ss/it-secure-ibm-i-systems-to-meet-todays-risks?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it-secure-ibm-i-systems-to-meet-todays-risks?utm_source=SS_Sample&amp;utm_medium=Collateral&amp;utm_campaign=Collateral" TargetMode="External"/><Relationship Id="rId2" Type="http://schemas.openxmlformats.org/officeDocument/2006/relationships/hyperlink" Target="mailto:workshopbooking@infotech.com?subject=SecureIBMiSystems%20-%20GI%20Intro" TargetMode="External"/><Relationship Id="rId1" Type="http://schemas.openxmlformats.org/officeDocument/2006/relationships/slideLayout" Target="../slideLayouts/slideLayout4.xml"/><Relationship Id="rId4" Type="http://schemas.openxmlformats.org/officeDocument/2006/relationships/image" Target="../media/image6.gif"/></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mailto:GuidedImplementations@InfoTech.com?subject=SecureIBMiSystems%20-%20GI%20Intro" TargetMode="External"/><Relationship Id="rId1" Type="http://schemas.openxmlformats.org/officeDocument/2006/relationships/slideLayout" Target="../slideLayouts/slideLayout4.xml"/><Relationship Id="rId5" Type="http://schemas.openxmlformats.org/officeDocument/2006/relationships/image" Target="../media/image6.gif"/><Relationship Id="rId4" Type="http://schemas.openxmlformats.org/officeDocument/2006/relationships/hyperlink" Target="http://www.infotech.com/research/ss/it-secure-ibm-i-systems-to-meet-todays-risks?utm_source=SS_Sample&amp;utm_medium=Collateral&amp;utm_campaign=Collatera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hyperlink" Target="http://www.infotech.com/research/ss/it-secure-ibm-i-systems-to-meet-todays-risks?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74700" y="2545658"/>
            <a:ext cx="7937760" cy="655267"/>
          </a:xfrm>
        </p:spPr>
        <p:txBody>
          <a:bodyPr/>
          <a:lstStyle/>
          <a:p>
            <a:pPr lvl="0"/>
            <a:r>
              <a:rPr lang="en-CA" dirty="0" smtClean="0"/>
              <a:t>Secure IBM i Systems to Meet Today’s Risks</a:t>
            </a:r>
            <a:endParaRPr lang="en-US" dirty="0" smtClean="0"/>
          </a:p>
        </p:txBody>
      </p:sp>
      <p:sp>
        <p:nvSpPr>
          <p:cNvPr id="8" name="Text Placeholder 7"/>
          <p:cNvSpPr>
            <a:spLocks noGrp="1"/>
          </p:cNvSpPr>
          <p:nvPr>
            <p:ph type="body" sz="quarter" idx="16"/>
          </p:nvPr>
        </p:nvSpPr>
        <p:spPr>
          <a:xfrm>
            <a:off x="774700" y="3209032"/>
            <a:ext cx="7467600" cy="508000"/>
          </a:xfrm>
        </p:spPr>
        <p:txBody>
          <a:bodyPr/>
          <a:lstStyle/>
          <a:p>
            <a:r>
              <a:rPr lang="en-CA" dirty="0" smtClean="0"/>
              <a:t>Despite increased network presence, modern interfaces, and integrations, many </a:t>
            </a:r>
            <a:r>
              <a:rPr lang="en-CA" dirty="0"/>
              <a:t>organizations are still applying </a:t>
            </a:r>
            <a:r>
              <a:rPr lang="en-CA" dirty="0" smtClean="0"/>
              <a:t>an old security model from the green-screen days.</a:t>
            </a:r>
            <a:endParaRPr lang="en-CA" dirty="0"/>
          </a:p>
        </p:txBody>
      </p:sp>
      <p:grpSp>
        <p:nvGrpSpPr>
          <p:cNvPr id="9" name="Group 8"/>
          <p:cNvGrpSpPr/>
          <p:nvPr/>
        </p:nvGrpSpPr>
        <p:grpSpPr>
          <a:xfrm>
            <a:off x="0" y="5402461"/>
            <a:ext cx="9144000" cy="1455539"/>
            <a:chOff x="0" y="5402461"/>
            <a:chExt cx="9144000" cy="1455539"/>
          </a:xfrm>
        </p:grpSpPr>
        <p:pic>
          <p:nvPicPr>
            <p:cNvPr id="10" name="Picture 9"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11" name="Picture 10"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12" name="Rectangle 11"/>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a:t>
              </a:r>
              <a:r>
                <a:rPr lang="en-CA" sz="800" smtClean="0">
                  <a:solidFill>
                    <a:schemeClr val="bg1">
                      <a:lumMod val="65000"/>
                    </a:schemeClr>
                  </a:solidFill>
                </a:rPr>
                <a:t>- 2013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1209" name="think-cell Slide" r:id="rId24" imgW="270" imgH="270" progId="TCLayout.ActiveDocument.1">
                  <p:embed/>
                </p:oleObj>
              </mc:Choice>
              <mc:Fallback>
                <p:oleObj name="think-cell Slide" r:id="rId24" imgW="270" imgH="270" progId="TCLayout.ActiveDocument.1">
                  <p:embed/>
                  <p:pic>
                    <p:nvPicPr>
                      <p:cNvPr id="0" name="Picture 3" hidden="1"/>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hidden="1"/>
          <p:cNvSpPr/>
          <p:nvPr>
            <p:custDataLst>
              <p:tags r:id="rId3"/>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200" dirty="0">
              <a:latin typeface="Arial"/>
              <a:sym typeface="Arial"/>
            </a:endParaRPr>
          </a:p>
        </p:txBody>
      </p:sp>
      <p:sp>
        <p:nvSpPr>
          <p:cNvPr id="2" name="Text Placeholder 1"/>
          <p:cNvSpPr>
            <a:spLocks noGrp="1"/>
          </p:cNvSpPr>
          <p:nvPr>
            <p:ph type="body" sz="quarter" idx="19"/>
          </p:nvPr>
        </p:nvSpPr>
        <p:spPr/>
        <p:txBody>
          <a:bodyPr/>
          <a:lstStyle/>
          <a:p>
            <a:r>
              <a:rPr lang="en-CA" dirty="0" smtClean="0"/>
              <a:t>An increased network presence and sophisticated hackers have made IBM i systems far more vulnerable than ever before.</a:t>
            </a:r>
            <a:endParaRPr lang="en-US" dirty="0"/>
          </a:p>
        </p:txBody>
      </p:sp>
      <p:sp>
        <p:nvSpPr>
          <p:cNvPr id="3" name="Title 2"/>
          <p:cNvSpPr>
            <a:spLocks noGrp="1"/>
          </p:cNvSpPr>
          <p:nvPr>
            <p:ph type="title"/>
          </p:nvPr>
        </p:nvSpPr>
        <p:spPr/>
        <p:txBody>
          <a:bodyPr/>
          <a:lstStyle/>
          <a:p>
            <a:r>
              <a:rPr lang="en-CA" dirty="0" smtClean="0"/>
              <a:t>“Security by obscurity” has become obsolete as most IBM i systems now have some form of network presence</a:t>
            </a:r>
            <a:endParaRPr lang="en-US" dirty="0"/>
          </a:p>
        </p:txBody>
      </p:sp>
      <p:sp>
        <p:nvSpPr>
          <p:cNvPr id="4" name="Text Placeholder 3"/>
          <p:cNvSpPr>
            <a:spLocks noGrp="1"/>
          </p:cNvSpPr>
          <p:nvPr>
            <p:ph type="body" sz="quarter" idx="16"/>
          </p:nvPr>
        </p:nvSpPr>
        <p:spPr>
          <a:xfrm>
            <a:off x="249302" y="1988840"/>
            <a:ext cx="8627998" cy="432564"/>
          </a:xfrm>
        </p:spPr>
        <p:txBody>
          <a:bodyPr/>
          <a:lstStyle/>
          <a:p>
            <a:pPr marL="0" indent="0">
              <a:spcBef>
                <a:spcPts val="600"/>
              </a:spcBef>
              <a:spcAft>
                <a:spcPts val="0"/>
              </a:spcAft>
              <a:buNone/>
            </a:pPr>
            <a:r>
              <a:rPr lang="en-US" dirty="0" smtClean="0"/>
              <a:t>Packet sniffers, probing, and other hacking techniques constantly bombard corporate networks. If your IBM i has an external or internal network presence, it may be vulnerable to those attacks.</a:t>
            </a:r>
          </a:p>
        </p:txBody>
      </p:sp>
      <p:graphicFrame>
        <p:nvGraphicFramePr>
          <p:cNvPr id="5" name="Object 4"/>
          <p:cNvGraphicFramePr>
            <a:graphicFrameLocks noChangeAspect="1"/>
          </p:cNvGraphicFramePr>
          <p:nvPr>
            <p:custDataLst>
              <p:tags r:id="rId4"/>
            </p:custDataLst>
          </p:nvPr>
        </p:nvGraphicFramePr>
        <p:xfrm>
          <a:off x="4457700" y="2933699"/>
          <a:ext cx="4133875" cy="1819352"/>
        </p:xfrm>
        <a:graphic>
          <a:graphicData uri="http://schemas.openxmlformats.org/presentationml/2006/ole">
            <mc:AlternateContent xmlns:mc="http://schemas.openxmlformats.org/markup-compatibility/2006">
              <mc:Choice xmlns:v="urn:schemas-microsoft-com:vml" Requires="v">
                <p:oleObj spid="_x0000_s1210" name="Chart" r:id="rId26" imgW="4133875" imgH="1819352" progId="MSGraph.Chart.8">
                  <p:embed followColorScheme="full"/>
                </p:oleObj>
              </mc:Choice>
              <mc:Fallback>
                <p:oleObj name="Chart" r:id="rId26" imgW="4133875" imgH="1819352" progId="MSGraph.Chart.8">
                  <p:embed followColorScheme="full"/>
                  <p:pic>
                    <p:nvPicPr>
                      <p:cNvPr id="0" name="Picture 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457700" y="2933699"/>
                        <a:ext cx="4133875" cy="18193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Rectangle 27"/>
          <p:cNvSpPr/>
          <p:nvPr>
            <p:custDataLst>
              <p:tags r:id="rId5"/>
            </p:custDataLst>
          </p:nvPr>
        </p:nvSpPr>
        <p:spPr bwMode="gray">
          <a:xfrm>
            <a:off x="5872162" y="4043362"/>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F94575A2-4C44-4B8F-81FD-7049274ADAB0}" type="datetime'''''''''''''''''''''''''''''''''''''''3''''''''''5''''%'">
              <a:rPr lang="en-US" sz="1200" b="1" smtClean="0">
                <a:solidFill>
                  <a:schemeClr val="bg1"/>
                </a:solidFill>
              </a:rPr>
              <a:pPr/>
              <a:t>35%</a:t>
            </a:fld>
            <a:endParaRPr lang="en-US" sz="1200" b="1" dirty="0">
              <a:solidFill>
                <a:schemeClr val="bg1"/>
              </a:solidFill>
              <a:sym typeface="+mn-lt"/>
            </a:endParaRPr>
          </a:p>
        </p:txBody>
      </p:sp>
      <p:sp>
        <p:nvSpPr>
          <p:cNvPr id="6" name="Rectangle 5"/>
          <p:cNvSpPr/>
          <p:nvPr>
            <p:custDataLst>
              <p:tags r:id="rId6"/>
            </p:custDataLst>
          </p:nvPr>
        </p:nvSpPr>
        <p:spPr bwMode="auto">
          <a:xfrm>
            <a:off x="4656137" y="4787900"/>
            <a:ext cx="823912" cy="54768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A5EDD892-EEA4-458C-B2F0-D1136718ACF9}" type="datetime'''''''No ''''mgm''''t app''''ro''v''al for'' us''er access'">
              <a:rPr lang="en-US" sz="1200" smtClean="0">
                <a:solidFill>
                  <a:schemeClr val="tx1"/>
                </a:solidFill>
              </a:rPr>
              <a:pPr/>
              <a:t>No mgmt approval for user access</a:t>
            </a:fld>
            <a:endParaRPr lang="en-US" sz="1200" dirty="0">
              <a:solidFill>
                <a:schemeClr val="tx1"/>
              </a:solidFill>
              <a:sym typeface="+mn-lt"/>
            </a:endParaRPr>
          </a:p>
        </p:txBody>
      </p:sp>
      <p:sp>
        <p:nvSpPr>
          <p:cNvPr id="26" name="Rectangle 25"/>
          <p:cNvSpPr/>
          <p:nvPr>
            <p:custDataLst>
              <p:tags r:id="rId7"/>
            </p:custDataLst>
          </p:nvPr>
        </p:nvSpPr>
        <p:spPr bwMode="gray">
          <a:xfrm>
            <a:off x="4895850" y="4138612"/>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DF7229AF-E7A9-48D8-A2B8-C2614EABECE2}" type="datetime'''''2''''''''''9''''''''''''''''''''''''''%'''''''''''''">
              <a:rPr lang="en-US" sz="1200" b="1" smtClean="0">
                <a:solidFill>
                  <a:schemeClr val="bg1"/>
                </a:solidFill>
              </a:rPr>
              <a:pPr/>
              <a:t>29%</a:t>
            </a:fld>
            <a:endParaRPr lang="en-US" sz="1200" b="1" dirty="0">
              <a:solidFill>
                <a:schemeClr val="bg1"/>
              </a:solidFill>
              <a:sym typeface="+mn-lt"/>
            </a:endParaRPr>
          </a:p>
        </p:txBody>
      </p:sp>
      <p:sp>
        <p:nvSpPr>
          <p:cNvPr id="15" name="Rectangle 14"/>
          <p:cNvSpPr/>
          <p:nvPr>
            <p:custDataLst>
              <p:tags r:id="rId8"/>
            </p:custDataLst>
          </p:nvPr>
        </p:nvSpPr>
        <p:spPr bwMode="auto">
          <a:xfrm>
            <a:off x="7605712" y="4787900"/>
            <a:ext cx="773112" cy="54768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28431F3E-06BC-42F5-ABD0-69B6B03E2848}" type="datetime'No ''''sec''urit''y'''''' offi''ce''r r''ole for IBM ''''i'''">
              <a:rPr lang="en-US" sz="1200" smtClean="0">
                <a:solidFill>
                  <a:schemeClr val="tx1"/>
                </a:solidFill>
              </a:rPr>
              <a:pPr/>
              <a:t>No security officer role for IBM i</a:t>
            </a:fld>
            <a:endParaRPr lang="en-US" sz="1200" dirty="0">
              <a:solidFill>
                <a:schemeClr val="tx1"/>
              </a:solidFill>
              <a:latin typeface="Arial"/>
              <a:sym typeface="Arial"/>
            </a:endParaRPr>
          </a:p>
        </p:txBody>
      </p:sp>
      <p:sp>
        <p:nvSpPr>
          <p:cNvPr id="8" name="Rectangle 7"/>
          <p:cNvSpPr/>
          <p:nvPr>
            <p:custDataLst>
              <p:tags r:id="rId9"/>
            </p:custDataLst>
          </p:nvPr>
        </p:nvSpPr>
        <p:spPr bwMode="auto">
          <a:xfrm>
            <a:off x="5657850" y="4787900"/>
            <a:ext cx="773112" cy="3651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8B0599D4-5560-4F12-B076-40342F69DE05}" type="datetime'N''o ''''''s''ecur''it''y'''''''' a''''''''ud''i''''t'">
              <a:rPr lang="en-US" sz="1200" smtClean="0">
                <a:solidFill>
                  <a:schemeClr val="tx1"/>
                </a:solidFill>
              </a:rPr>
              <a:pPr/>
              <a:t>No security audit</a:t>
            </a:fld>
            <a:endParaRPr lang="en-US" sz="1200" dirty="0">
              <a:solidFill>
                <a:schemeClr val="tx1"/>
              </a:solidFill>
              <a:sym typeface="+mn-lt"/>
            </a:endParaRPr>
          </a:p>
        </p:txBody>
      </p:sp>
      <p:sp>
        <p:nvSpPr>
          <p:cNvPr id="9" name="Rectangle 8"/>
          <p:cNvSpPr/>
          <p:nvPr>
            <p:custDataLst>
              <p:tags r:id="rId10"/>
            </p:custDataLst>
          </p:nvPr>
        </p:nvSpPr>
        <p:spPr bwMode="auto">
          <a:xfrm>
            <a:off x="6604000" y="4787900"/>
            <a:ext cx="831850" cy="54768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C9A2F3DD-1C89-448E-A502-E803D55A76DB}" type="datetime'''Audi''t log''s'' ''''not c''he''cked ''''regula''''r''ly'">
              <a:rPr lang="en-US" sz="1200" smtClean="0">
                <a:solidFill>
                  <a:schemeClr val="tx1"/>
                </a:solidFill>
              </a:rPr>
              <a:pPr/>
              <a:t>Audit logs not checked regularly</a:t>
            </a:fld>
            <a:endParaRPr lang="en-US" sz="1200" dirty="0">
              <a:solidFill>
                <a:schemeClr val="tx1"/>
              </a:solidFill>
              <a:sym typeface="+mn-lt"/>
            </a:endParaRPr>
          </a:p>
        </p:txBody>
      </p:sp>
      <p:sp>
        <p:nvSpPr>
          <p:cNvPr id="32" name="Rectangle 31"/>
          <p:cNvSpPr/>
          <p:nvPr>
            <p:custDataLst>
              <p:tags r:id="rId11"/>
            </p:custDataLst>
          </p:nvPr>
        </p:nvSpPr>
        <p:spPr bwMode="gray">
          <a:xfrm>
            <a:off x="7820025" y="3762375"/>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74FA9547-5AF0-455F-906B-CCD5EC7A08BC}" type="datetime'''''''''''''''''''''''5''''''''''''''''''''''''5''''''''%'''''">
              <a:rPr lang="en-US" sz="1200" b="1" smtClean="0">
                <a:solidFill>
                  <a:schemeClr val="bg1"/>
                </a:solidFill>
              </a:rPr>
              <a:pPr/>
              <a:t>55%</a:t>
            </a:fld>
            <a:endParaRPr lang="en-US" sz="1200" b="1" dirty="0">
              <a:solidFill>
                <a:schemeClr val="bg1"/>
              </a:solidFill>
              <a:sym typeface="+mn-lt"/>
            </a:endParaRPr>
          </a:p>
        </p:txBody>
      </p:sp>
      <p:sp>
        <p:nvSpPr>
          <p:cNvPr id="30" name="Rectangle 29"/>
          <p:cNvSpPr/>
          <p:nvPr>
            <p:custDataLst>
              <p:tags r:id="rId12"/>
            </p:custDataLst>
          </p:nvPr>
        </p:nvSpPr>
        <p:spPr bwMode="gray">
          <a:xfrm>
            <a:off x="6848475" y="3948112"/>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6C52FB51-37BA-4A50-BBF0-001AF17ED0E2}" type="datetime'''''''''''''''''4''''''''''''''''''''''''''''''2''''''%'''''''">
              <a:rPr lang="en-US" sz="1200" b="1" smtClean="0">
                <a:solidFill>
                  <a:schemeClr val="bg1"/>
                </a:solidFill>
              </a:rPr>
              <a:pPr/>
              <a:t>42%</a:t>
            </a:fld>
            <a:endParaRPr lang="en-US" sz="1200" b="1" dirty="0">
              <a:solidFill>
                <a:schemeClr val="bg1"/>
              </a:solidFill>
              <a:sym typeface="+mn-lt"/>
            </a:endParaRPr>
          </a:p>
        </p:txBody>
      </p:sp>
      <p:graphicFrame>
        <p:nvGraphicFramePr>
          <p:cNvPr id="33" name="Object 32"/>
          <p:cNvGraphicFramePr>
            <a:graphicFrameLocks noChangeAspect="1"/>
          </p:cNvGraphicFramePr>
          <p:nvPr>
            <p:custDataLst>
              <p:tags r:id="rId13"/>
            </p:custDataLst>
          </p:nvPr>
        </p:nvGraphicFramePr>
        <p:xfrm>
          <a:off x="647701" y="3009900"/>
          <a:ext cx="2781201" cy="1742961"/>
        </p:xfrm>
        <a:graphic>
          <a:graphicData uri="http://schemas.openxmlformats.org/presentationml/2006/ole">
            <mc:AlternateContent xmlns:mc="http://schemas.openxmlformats.org/markup-compatibility/2006">
              <mc:Choice xmlns:v="urn:schemas-microsoft-com:vml" Requires="v">
                <p:oleObj spid="_x0000_s1211" name="Chart" r:id="rId28" imgW="2781201" imgH="1742961" progId="MSGraph.Chart.8">
                  <p:embed followColorScheme="full"/>
                </p:oleObj>
              </mc:Choice>
              <mc:Fallback>
                <p:oleObj name="Chart" r:id="rId28" imgW="2781201" imgH="1742961" progId="MSGraph.Chart.8">
                  <p:embed followColorScheme="full"/>
                  <p:pic>
                    <p:nvPicPr>
                      <p:cNvPr id="0" name="Picture 4"/>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647701" y="3009900"/>
                        <a:ext cx="2781201" cy="17429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 name="Rectangle 33"/>
          <p:cNvSpPr/>
          <p:nvPr>
            <p:custDataLst>
              <p:tags r:id="rId14"/>
            </p:custDataLst>
          </p:nvPr>
        </p:nvSpPr>
        <p:spPr bwMode="auto">
          <a:xfrm>
            <a:off x="814387" y="4787900"/>
            <a:ext cx="544512" cy="3651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59DA3227-69F3-422A-A42B-B18119D45D3D}" type="datetime'''''''R''e''mo''''''''''''te'' ''''''''A''cce''''''''''s''s'">
              <a:rPr lang="en-US" sz="1200" smtClean="0">
                <a:solidFill>
                  <a:schemeClr val="tx1"/>
                </a:solidFill>
              </a:rPr>
              <a:pPr/>
              <a:t>Remote Access</a:t>
            </a:fld>
            <a:endParaRPr lang="en-US" sz="1200" dirty="0">
              <a:solidFill>
                <a:schemeClr val="tx1"/>
              </a:solidFill>
              <a:sym typeface="+mn-lt"/>
            </a:endParaRPr>
          </a:p>
        </p:txBody>
      </p:sp>
      <p:sp>
        <p:nvSpPr>
          <p:cNvPr id="35" name="Rectangle 34"/>
          <p:cNvSpPr/>
          <p:nvPr>
            <p:custDataLst>
              <p:tags r:id="rId15"/>
            </p:custDataLst>
          </p:nvPr>
        </p:nvSpPr>
        <p:spPr bwMode="auto">
          <a:xfrm>
            <a:off x="1452562" y="4787900"/>
            <a:ext cx="544512" cy="54768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F3F5BE9E-3D95-4090-82B6-0A97621AAC3E}" type="datetime'In''''''te''''r''n''al'' ''n''e''''twork ''''a''cc''''''e''ss'">
              <a:rPr lang="en-US" sz="1200" smtClean="0">
                <a:solidFill>
                  <a:schemeClr val="tx1"/>
                </a:solidFill>
              </a:rPr>
              <a:pPr/>
              <a:t>Internal network access</a:t>
            </a:fld>
            <a:endParaRPr lang="en-US" sz="1200" dirty="0">
              <a:solidFill>
                <a:schemeClr val="tx1"/>
              </a:solidFill>
              <a:sym typeface="+mn-lt"/>
            </a:endParaRPr>
          </a:p>
        </p:txBody>
      </p:sp>
      <p:sp>
        <p:nvSpPr>
          <p:cNvPr id="36" name="Rectangle 35"/>
          <p:cNvSpPr/>
          <p:nvPr>
            <p:custDataLst>
              <p:tags r:id="rId16"/>
            </p:custDataLst>
          </p:nvPr>
        </p:nvSpPr>
        <p:spPr bwMode="auto">
          <a:xfrm>
            <a:off x="2052637" y="4787900"/>
            <a:ext cx="620712"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FC7CAFB6-F137-428C-B76A-BEB2C9EDD4D7}" type="datetime'''''''''''W''''e''''b'''''''''''''' a''''''''''''p''''''p'''''">
              <a:rPr lang="en-US" sz="1200" smtClean="0">
                <a:solidFill>
                  <a:schemeClr val="tx1"/>
                </a:solidFill>
              </a:rPr>
              <a:pPr/>
              <a:t>Web app</a:t>
            </a:fld>
            <a:endParaRPr lang="en-US" sz="1200" dirty="0">
              <a:solidFill>
                <a:schemeClr val="tx1"/>
              </a:solidFill>
              <a:sym typeface="+mn-lt"/>
            </a:endParaRPr>
          </a:p>
        </p:txBody>
      </p:sp>
      <p:sp>
        <p:nvSpPr>
          <p:cNvPr id="40" name="Rectangle 39"/>
          <p:cNvSpPr/>
          <p:nvPr>
            <p:custDataLst>
              <p:tags r:id="rId17"/>
            </p:custDataLst>
          </p:nvPr>
        </p:nvSpPr>
        <p:spPr bwMode="gray">
          <a:xfrm>
            <a:off x="1552575" y="3819525"/>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08D7834C-5171-44CE-B200-7E6B01661824}" type="datetime'''''''''''''8''''''''''''''''''''''''''3''%'''">
              <a:rPr lang="en-US" sz="1200" smtClean="0">
                <a:solidFill>
                  <a:schemeClr val="bg1"/>
                </a:solidFill>
              </a:rPr>
              <a:pPr/>
              <a:t>83%</a:t>
            </a:fld>
            <a:endParaRPr lang="en-US" sz="1200" dirty="0">
              <a:solidFill>
                <a:schemeClr val="bg1"/>
              </a:solidFill>
              <a:sym typeface="+mn-lt"/>
            </a:endParaRPr>
          </a:p>
        </p:txBody>
      </p:sp>
      <p:sp>
        <p:nvSpPr>
          <p:cNvPr id="39" name="Rectangle 38"/>
          <p:cNvSpPr/>
          <p:nvPr>
            <p:custDataLst>
              <p:tags r:id="rId18"/>
            </p:custDataLst>
          </p:nvPr>
        </p:nvSpPr>
        <p:spPr bwMode="gray">
          <a:xfrm>
            <a:off x="914400" y="3795712"/>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1F0DEE0C-25FF-454A-89FF-93DA22237AE9}" type="datetime'''''''''''''''8''''''''''6''''''''''''''''''''''''%'">
              <a:rPr lang="en-US" sz="1200" smtClean="0">
                <a:solidFill>
                  <a:schemeClr val="bg1"/>
                </a:solidFill>
              </a:rPr>
              <a:pPr/>
              <a:t>86%</a:t>
            </a:fld>
            <a:endParaRPr lang="en-US" sz="1200" dirty="0">
              <a:solidFill>
                <a:schemeClr val="bg1"/>
              </a:solidFill>
              <a:sym typeface="+mn-lt"/>
            </a:endParaRPr>
          </a:p>
        </p:txBody>
      </p:sp>
      <p:sp>
        <p:nvSpPr>
          <p:cNvPr id="41" name="Rectangle 40"/>
          <p:cNvSpPr/>
          <p:nvPr>
            <p:custDataLst>
              <p:tags r:id="rId19"/>
            </p:custDataLst>
          </p:nvPr>
        </p:nvSpPr>
        <p:spPr bwMode="gray">
          <a:xfrm>
            <a:off x="2190750" y="4124325"/>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0AEDA67C-AD49-4953-8097-70817A06CC7E}" type="datetime'''''''''''''''''''''4''''''''''''9''''''''''%'''''''''''">
              <a:rPr lang="en-US" sz="1200" smtClean="0">
                <a:solidFill>
                  <a:schemeClr val="bg1"/>
                </a:solidFill>
              </a:rPr>
              <a:pPr/>
              <a:t>49%</a:t>
            </a:fld>
            <a:endParaRPr lang="en-US" sz="1200" dirty="0">
              <a:solidFill>
                <a:schemeClr val="bg1"/>
              </a:solidFill>
              <a:sym typeface="+mn-lt"/>
            </a:endParaRPr>
          </a:p>
        </p:txBody>
      </p:sp>
      <p:sp>
        <p:nvSpPr>
          <p:cNvPr id="42" name="Rectangle 41"/>
          <p:cNvSpPr/>
          <p:nvPr>
            <p:custDataLst>
              <p:tags r:id="rId20"/>
            </p:custDataLst>
          </p:nvPr>
        </p:nvSpPr>
        <p:spPr bwMode="gray">
          <a:xfrm>
            <a:off x="2828925" y="4381500"/>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263B630E-DEFF-4B28-A6C7-43024AFDAE53}" type="datetime'''2''''''''''''''''''''0''''''''''''''''''''''''%'''">
              <a:rPr lang="en-US" sz="1200" smtClean="0">
                <a:solidFill>
                  <a:schemeClr val="bg1"/>
                </a:solidFill>
              </a:rPr>
              <a:pPr/>
              <a:t>20%</a:t>
            </a:fld>
            <a:endParaRPr lang="en-US" sz="1200" dirty="0">
              <a:solidFill>
                <a:schemeClr val="bg1"/>
              </a:solidFill>
              <a:sym typeface="+mn-lt"/>
            </a:endParaRPr>
          </a:p>
        </p:txBody>
      </p:sp>
      <p:sp>
        <p:nvSpPr>
          <p:cNvPr id="37" name="Rectangle 36"/>
          <p:cNvSpPr/>
          <p:nvPr>
            <p:custDataLst>
              <p:tags r:id="rId21"/>
            </p:custDataLst>
          </p:nvPr>
        </p:nvSpPr>
        <p:spPr bwMode="auto">
          <a:xfrm>
            <a:off x="2771775" y="4787900"/>
            <a:ext cx="458787" cy="3651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53695853-4844-48DC-B5EE-968EDDC08DCC}" type="datetime'M''''o''''''bi''''''''''''''''l''e'''''''''' ''a''p''''''''p'">
              <a:rPr lang="en-US" sz="1200" smtClean="0">
                <a:solidFill>
                  <a:schemeClr val="tx1"/>
                </a:solidFill>
              </a:rPr>
              <a:pPr/>
              <a:t>Mobile app</a:t>
            </a:fld>
            <a:endParaRPr lang="en-US" sz="1200" dirty="0">
              <a:solidFill>
                <a:schemeClr val="tx1"/>
              </a:solidFill>
              <a:latin typeface="Arial"/>
              <a:sym typeface="Arial"/>
            </a:endParaRPr>
          </a:p>
        </p:txBody>
      </p:sp>
      <p:sp>
        <p:nvSpPr>
          <p:cNvPr id="44" name="TextBox 43"/>
          <p:cNvSpPr txBox="1"/>
          <p:nvPr/>
        </p:nvSpPr>
        <p:spPr>
          <a:xfrm>
            <a:off x="257176" y="3065462"/>
            <a:ext cx="553998" cy="1842966"/>
          </a:xfrm>
          <a:prstGeom prst="rect">
            <a:avLst/>
          </a:prstGeom>
          <a:noFill/>
        </p:spPr>
        <p:txBody>
          <a:bodyPr vert="vert270" wrap="square" rtlCol="0">
            <a:spAutoFit/>
          </a:bodyPr>
          <a:lstStyle/>
          <a:p>
            <a:r>
              <a:rPr lang="en-US" sz="1200" dirty="0" smtClean="0"/>
              <a:t>% of IBM i systems with this type of risk exposure</a:t>
            </a:r>
            <a:endParaRPr lang="en-US" sz="1200" dirty="0"/>
          </a:p>
        </p:txBody>
      </p:sp>
      <p:sp>
        <p:nvSpPr>
          <p:cNvPr id="45" name="TextBox 44"/>
          <p:cNvSpPr txBox="1"/>
          <p:nvPr/>
        </p:nvSpPr>
        <p:spPr>
          <a:xfrm>
            <a:off x="8374486" y="3065462"/>
            <a:ext cx="553998" cy="1819888"/>
          </a:xfrm>
          <a:prstGeom prst="rect">
            <a:avLst/>
          </a:prstGeom>
          <a:noFill/>
        </p:spPr>
        <p:txBody>
          <a:bodyPr vert="vert270" wrap="square" rtlCol="0">
            <a:spAutoFit/>
          </a:bodyPr>
          <a:lstStyle/>
          <a:p>
            <a:r>
              <a:rPr lang="en-US" sz="1200" dirty="0" smtClean="0"/>
              <a:t>% </a:t>
            </a:r>
            <a:r>
              <a:rPr lang="en-US" sz="1200" b="1" u="sng" dirty="0" smtClean="0"/>
              <a:t>not</a:t>
            </a:r>
            <a:r>
              <a:rPr lang="en-US" sz="1200" dirty="0" smtClean="0"/>
              <a:t> following these best practices</a:t>
            </a:r>
            <a:endParaRPr lang="en-US" sz="1200" dirty="0"/>
          </a:p>
        </p:txBody>
      </p:sp>
      <p:sp>
        <p:nvSpPr>
          <p:cNvPr id="46" name="Right Arrow 45"/>
          <p:cNvSpPr/>
          <p:nvPr/>
        </p:nvSpPr>
        <p:spPr>
          <a:xfrm>
            <a:off x="3467449" y="3678237"/>
            <a:ext cx="960535" cy="433461"/>
          </a:xfrm>
          <a:prstGeom prst="rightArrow">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p:cNvSpPr txBox="1"/>
          <p:nvPr/>
        </p:nvSpPr>
        <p:spPr>
          <a:xfrm>
            <a:off x="3347864" y="4891226"/>
            <a:ext cx="1158875" cy="553998"/>
          </a:xfrm>
          <a:prstGeom prst="rect">
            <a:avLst/>
          </a:prstGeom>
          <a:noFill/>
        </p:spPr>
        <p:txBody>
          <a:bodyPr wrap="square" rtlCol="0">
            <a:spAutoFit/>
          </a:bodyPr>
          <a:lstStyle/>
          <a:p>
            <a:pPr algn="ctr"/>
            <a:r>
              <a:rPr lang="en-US" sz="1000" dirty="0" smtClean="0"/>
              <a:t>Source: Info-Tech Research Group</a:t>
            </a:r>
            <a:r>
              <a:rPr lang="en-US" sz="1000" dirty="0"/>
              <a:t>;</a:t>
            </a:r>
            <a:r>
              <a:rPr lang="en-US" sz="1000" dirty="0" smtClean="0"/>
              <a:t> </a:t>
            </a:r>
            <a:r>
              <a:rPr lang="en-US" sz="1000" i="1" dirty="0" smtClean="0"/>
              <a:t>N=32</a:t>
            </a:r>
            <a:endParaRPr lang="en-US" sz="1000" i="1" dirty="0"/>
          </a:p>
        </p:txBody>
      </p:sp>
      <p:sp>
        <p:nvSpPr>
          <p:cNvPr id="38" name="TextBox 37"/>
          <p:cNvSpPr txBox="1"/>
          <p:nvPr/>
        </p:nvSpPr>
        <p:spPr>
          <a:xfrm>
            <a:off x="257176" y="2562225"/>
            <a:ext cx="3630748" cy="461665"/>
          </a:xfrm>
          <a:prstGeom prst="rect">
            <a:avLst/>
          </a:prstGeom>
          <a:noFill/>
        </p:spPr>
        <p:txBody>
          <a:bodyPr wrap="square" rtlCol="0">
            <a:spAutoFit/>
          </a:bodyPr>
          <a:lstStyle/>
          <a:p>
            <a:r>
              <a:rPr lang="en-US" sz="1200" b="1" dirty="0" smtClean="0"/>
              <a:t>Multiple access points and a network presence make today’s IBM i far more vulnerable</a:t>
            </a:r>
            <a:endParaRPr lang="en-US" sz="1200" b="1" dirty="0"/>
          </a:p>
        </p:txBody>
      </p:sp>
      <p:sp>
        <p:nvSpPr>
          <p:cNvPr id="43" name="TextBox 42"/>
          <p:cNvSpPr txBox="1"/>
          <p:nvPr/>
        </p:nvSpPr>
        <p:spPr>
          <a:xfrm>
            <a:off x="4389437" y="2562225"/>
            <a:ext cx="4070995" cy="461665"/>
          </a:xfrm>
          <a:prstGeom prst="rect">
            <a:avLst/>
          </a:prstGeom>
          <a:noFill/>
        </p:spPr>
        <p:txBody>
          <a:bodyPr wrap="square" rtlCol="0">
            <a:spAutoFit/>
          </a:bodyPr>
          <a:lstStyle/>
          <a:p>
            <a:r>
              <a:rPr lang="en-US" sz="1200" b="1" dirty="0" smtClean="0"/>
              <a:t>Despite the increased risks, many organizations do not follow basic security best practices </a:t>
            </a:r>
            <a:endParaRPr lang="en-US" sz="1200" b="1" dirty="0"/>
          </a:p>
        </p:txBody>
      </p:sp>
      <p:sp>
        <p:nvSpPr>
          <p:cNvPr id="50" name="TextBox 49"/>
          <p:cNvSpPr txBox="1"/>
          <p:nvPr/>
        </p:nvSpPr>
        <p:spPr>
          <a:xfrm>
            <a:off x="257176" y="5586045"/>
            <a:ext cx="8620124" cy="646331"/>
          </a:xfrm>
          <a:prstGeom prst="rect">
            <a:avLst/>
          </a:prstGeom>
          <a:noFill/>
          <a:ln w="19050">
            <a:solidFill>
              <a:srgbClr val="D17D08"/>
            </a:solidFill>
          </a:ln>
        </p:spPr>
        <p:txBody>
          <a:bodyPr wrap="square" rtlCol="0">
            <a:spAutoFit/>
          </a:bodyPr>
          <a:lstStyle/>
          <a:p>
            <a:pPr>
              <a:spcAft>
                <a:spcPts val="0"/>
              </a:spcAft>
            </a:pPr>
            <a:r>
              <a:rPr lang="en-CA" sz="1200" i="1" dirty="0" smtClean="0">
                <a:latin typeface="+mj-lt"/>
              </a:rPr>
              <a:t>This is no longer a green-screen world where menu-driven security is good enough. There are now multiple ways of accessing a company’s data.</a:t>
            </a:r>
            <a:endParaRPr lang="en-US" sz="1200" i="1" dirty="0" smtClean="0">
              <a:latin typeface="+mj-lt"/>
            </a:endParaRPr>
          </a:p>
          <a:p>
            <a:pPr algn="r">
              <a:spcAft>
                <a:spcPts val="600"/>
              </a:spcAft>
            </a:pPr>
            <a:r>
              <a:rPr lang="en-US" sz="1200" dirty="0" smtClean="0"/>
              <a:t>– </a:t>
            </a:r>
            <a:r>
              <a:rPr lang="en-CA" sz="1200" dirty="0" smtClean="0"/>
              <a:t>Pete Massiello, President, </a:t>
            </a:r>
            <a:r>
              <a:rPr lang="en-US" sz="1200" dirty="0" smtClean="0"/>
              <a:t>iTech Solution</a:t>
            </a:r>
            <a:endParaRPr lang="en-US" sz="1200" dirty="0"/>
          </a:p>
        </p:txBody>
      </p:sp>
      <p:pic>
        <p:nvPicPr>
          <p:cNvPr id="51" name="Picture 50" descr="quote1.wmf"/>
          <p:cNvPicPr>
            <a:picLocks noChangeAspect="1"/>
          </p:cNvPicPr>
          <p:nvPr/>
        </p:nvPicPr>
        <p:blipFill>
          <a:blip r:embed="rId30" cstate="screen"/>
          <a:stretch>
            <a:fillRect/>
          </a:stretch>
        </p:blipFill>
        <p:spPr>
          <a:xfrm>
            <a:off x="356695" y="5622049"/>
            <a:ext cx="177480" cy="127893"/>
          </a:xfrm>
          <a:prstGeom prst="rect">
            <a:avLst/>
          </a:prstGeom>
        </p:spPr>
      </p:pic>
      <p:pic>
        <p:nvPicPr>
          <p:cNvPr id="52" name="Picture 51" descr="quote2.wmf"/>
          <p:cNvPicPr>
            <a:picLocks noChangeAspect="1"/>
          </p:cNvPicPr>
          <p:nvPr/>
        </p:nvPicPr>
        <p:blipFill>
          <a:blip r:embed="rId31" cstate="screen"/>
          <a:stretch>
            <a:fillRect/>
          </a:stretch>
        </p:blipFill>
        <p:spPr>
          <a:xfrm>
            <a:off x="5652120" y="5845263"/>
            <a:ext cx="177480" cy="127893"/>
          </a:xfrm>
          <a:prstGeom prst="rect">
            <a:avLst/>
          </a:prstGeom>
        </p:spPr>
      </p:pic>
      <p:pic>
        <p:nvPicPr>
          <p:cNvPr id="47" name="Picture 46" descr="sample_linkbar-itrgNEW.gif">
            <a:hlinkClick r:id="rId32"/>
          </p:cNvPr>
          <p:cNvPicPr>
            <a:picLocks noChangeAspect="1"/>
          </p:cNvPicPr>
          <p:nvPr/>
        </p:nvPicPr>
        <p:blipFill>
          <a:blip r:embed="rId33" cstate="print"/>
          <a:stretch>
            <a:fillRect/>
          </a:stretch>
        </p:blipFill>
        <p:spPr>
          <a:xfrm>
            <a:off x="0" y="6419850"/>
            <a:ext cx="9144000" cy="438150"/>
          </a:xfrm>
          <a:prstGeom prst="rect">
            <a:avLst/>
          </a:prstGeom>
        </p:spPr>
      </p:pic>
      <p:pic>
        <p:nvPicPr>
          <p:cNvPr id="11" name="Picture 10"/>
          <p:cNvPicPr>
            <a:picLocks noChangeAspect="1"/>
          </p:cNvPicPr>
          <p:nvPr/>
        </p:nvPicPr>
        <p:blipFill>
          <a:blip r:embed="rId34"/>
          <a:stretch>
            <a:fillRect/>
          </a:stretch>
        </p:blipFill>
        <p:spPr>
          <a:xfrm>
            <a:off x="66675" y="80628"/>
            <a:ext cx="9010650" cy="62865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IBM i shops must adapt their approach to security to address today’s risks</a:t>
            </a:r>
            <a:endParaRPr lang="en-US" dirty="0"/>
          </a:p>
        </p:txBody>
      </p:sp>
      <p:sp>
        <p:nvSpPr>
          <p:cNvPr id="4" name="Text Placeholder 3"/>
          <p:cNvSpPr>
            <a:spLocks noGrp="1"/>
          </p:cNvSpPr>
          <p:nvPr>
            <p:ph type="body" sz="quarter" idx="16"/>
          </p:nvPr>
        </p:nvSpPr>
        <p:spPr>
          <a:xfrm>
            <a:off x="249302" y="1268760"/>
            <a:ext cx="8627997" cy="792088"/>
          </a:xfrm>
        </p:spPr>
        <p:txBody>
          <a:bodyPr/>
          <a:lstStyle/>
          <a:p>
            <a:pPr marL="0" indent="0">
              <a:spcBef>
                <a:spcPts val="600"/>
              </a:spcBef>
              <a:spcAft>
                <a:spcPts val="0"/>
              </a:spcAft>
              <a:buNone/>
            </a:pPr>
            <a:r>
              <a:rPr lang="en-US" dirty="0" smtClean="0"/>
              <a:t>Info-Tech’s </a:t>
            </a:r>
            <a:r>
              <a:rPr lang="en-CA" i="1" dirty="0" smtClean="0">
                <a:hlinkClick r:id="rId3" action="ppaction://hlinkfile"/>
              </a:rPr>
              <a:t>Assess the Appropriateness of the iSeries/IBM i in My Business</a:t>
            </a:r>
            <a:r>
              <a:rPr lang="en-CA" i="1" dirty="0"/>
              <a:t> </a:t>
            </a:r>
            <a:r>
              <a:rPr lang="en-CA" dirty="0" smtClean="0"/>
              <a:t>outlines</a:t>
            </a:r>
            <a:r>
              <a:rPr lang="en-US" dirty="0" smtClean="0"/>
              <a:t> how modernization efforts such as adding browser-based user-friendly interfaces, supporting modern devices such as tablets and smartphones, and integrating with Windows systems are good for business. However, those changes come with security risks that many organizations are not addressing.</a:t>
            </a:r>
          </a:p>
        </p:txBody>
      </p:sp>
      <p:graphicFrame>
        <p:nvGraphicFramePr>
          <p:cNvPr id="5" name="Table 4"/>
          <p:cNvGraphicFramePr>
            <a:graphicFrameLocks noGrp="1"/>
          </p:cNvGraphicFramePr>
          <p:nvPr>
            <p:extLst>
              <p:ext uri="{D42A27DB-BD31-4B8C-83A1-F6EECF244321}">
                <p14:modId xmlns:p14="http://schemas.microsoft.com/office/powerpoint/2010/main" val="1253602845"/>
              </p:ext>
            </p:extLst>
          </p:nvPr>
        </p:nvGraphicFramePr>
        <p:xfrm>
          <a:off x="328606" y="2240868"/>
          <a:ext cx="8447794" cy="3017520"/>
        </p:xfrm>
        <a:graphic>
          <a:graphicData uri="http://schemas.openxmlformats.org/drawingml/2006/table">
            <a:tbl>
              <a:tblPr bandRow="1">
                <a:tableStyleId>{5C22544A-7EE6-4342-B048-85BDC9FD1C3A}</a:tableStyleId>
              </a:tblPr>
              <a:tblGrid>
                <a:gridCol w="4223897"/>
                <a:gridCol w="4223897"/>
              </a:tblGrid>
              <a:tr h="241050">
                <a:tc>
                  <a:txBody>
                    <a:bodyPr/>
                    <a:lstStyle/>
                    <a:p>
                      <a:pPr marL="0" indent="0" algn="l" defTabSz="914400" rtl="0" eaLnBrk="1" fontAlgn="t" latinLnBrk="0" hangingPunct="1">
                        <a:spcBef>
                          <a:spcPts val="300"/>
                        </a:spcBef>
                        <a:spcAft>
                          <a:spcPts val="300"/>
                        </a:spcAft>
                      </a:pPr>
                      <a:r>
                        <a:rPr lang="en-US" sz="1200" b="1" i="0" u="none" strike="noStrike" kern="1200" dirty="0" smtClean="0">
                          <a:solidFill>
                            <a:schemeClr val="bg1"/>
                          </a:solidFill>
                          <a:latin typeface="Arial"/>
                          <a:ea typeface="+mn-ea"/>
                          <a:cs typeface="+mn-cs"/>
                        </a:rPr>
                        <a:t>Modernization Efforts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solidFill>
                  </a:tcPr>
                </a:tc>
                <a:tc>
                  <a:txBody>
                    <a:bodyPr/>
                    <a:lstStyle/>
                    <a:p>
                      <a:pPr marL="0" indent="0" algn="l" defTabSz="914400" rtl="0" eaLnBrk="1" fontAlgn="t" latinLnBrk="0" hangingPunct="1">
                        <a:lnSpc>
                          <a:spcPct val="100000"/>
                        </a:lnSpc>
                        <a:spcBef>
                          <a:spcPts val="300"/>
                        </a:spcBef>
                        <a:spcAft>
                          <a:spcPts val="300"/>
                        </a:spcAft>
                        <a:buFont typeface="Arial" pitchFamily="34" charset="0"/>
                        <a:buNone/>
                      </a:pPr>
                      <a:r>
                        <a:rPr lang="en-US" sz="1200" b="1" i="0" u="none" strike="noStrike" kern="1200" dirty="0" smtClean="0">
                          <a:solidFill>
                            <a:schemeClr val="bg1"/>
                          </a:solidFill>
                          <a:latin typeface="Arial"/>
                          <a:ea typeface="+mn-ea"/>
                          <a:cs typeface="+mn-cs"/>
                        </a:rPr>
                        <a:t>Impact on Security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solidFill>
                  </a:tcPr>
                </a:tc>
              </a:tr>
              <a:tr h="562449">
                <a:tc>
                  <a:txBody>
                    <a:bodyPr/>
                    <a:lstStyle/>
                    <a:p>
                      <a:r>
                        <a:rPr lang="en-US" sz="1200" dirty="0" smtClean="0"/>
                        <a:t>49% of</a:t>
                      </a:r>
                      <a:r>
                        <a:rPr lang="en-US" sz="1200" baseline="0" dirty="0" smtClean="0"/>
                        <a:t> organizations are </a:t>
                      </a:r>
                      <a:r>
                        <a:rPr lang="en-US" sz="1200" dirty="0" smtClean="0"/>
                        <a:t>now running web applications</a:t>
                      </a:r>
                      <a:r>
                        <a:rPr lang="en-US" sz="1200" baseline="0" dirty="0" smtClean="0"/>
                        <a:t> on their IBM i, up from 39% in a similar Info-Tech survey less than two years ago. </a:t>
                      </a:r>
                      <a:endParaRPr lang="en-US" sz="1200" dirty="0" smtClean="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166688" indent="-166688" algn="l" defTabSz="914400" rtl="0" eaLnBrk="1" latinLnBrk="0" hangingPunct="1">
                        <a:lnSpc>
                          <a:spcPct val="100000"/>
                        </a:lnSpc>
                        <a:spcBef>
                          <a:spcPts val="300"/>
                        </a:spcBef>
                        <a:spcAft>
                          <a:spcPts val="300"/>
                        </a:spcAft>
                        <a:buFont typeface="Arial" pitchFamily="34" charset="0"/>
                        <a:buChar char="•"/>
                      </a:pPr>
                      <a:r>
                        <a:rPr lang="en-US" sz="1200" kern="1200" dirty="0" smtClean="0">
                          <a:solidFill>
                            <a:schemeClr val="dk1"/>
                          </a:solidFill>
                          <a:latin typeface="+mn-lt"/>
                          <a:ea typeface="+mn-ea"/>
                          <a:cs typeface="+mn-cs"/>
                        </a:rPr>
                        <a:t>Web applications </a:t>
                      </a:r>
                      <a:r>
                        <a:rPr lang="en-US" sz="1200" kern="1200" baseline="0" dirty="0" smtClean="0">
                          <a:solidFill>
                            <a:schemeClr val="dk1"/>
                          </a:solidFill>
                          <a:latin typeface="+mn-lt"/>
                          <a:ea typeface="+mn-ea"/>
                          <a:cs typeface="+mn-cs"/>
                        </a:rPr>
                        <a:t>often present the biggest security threat to any platform, including </a:t>
                      </a:r>
                      <a:r>
                        <a:rPr lang="en-US" sz="1200" kern="1200" dirty="0" smtClean="0">
                          <a:solidFill>
                            <a:schemeClr val="dk1"/>
                          </a:solidFill>
                          <a:latin typeface="+mn-lt"/>
                          <a:ea typeface="+mn-ea"/>
                          <a:cs typeface="+mn-cs"/>
                        </a:rPr>
                        <a:t>IBM i. Along with increased web presence</a:t>
                      </a:r>
                      <a:r>
                        <a:rPr lang="en-US" sz="1200" kern="1200" baseline="0" dirty="0" smtClean="0">
                          <a:solidFill>
                            <a:schemeClr val="dk1"/>
                          </a:solidFill>
                          <a:latin typeface="+mn-lt"/>
                          <a:ea typeface="+mn-ea"/>
                          <a:cs typeface="+mn-cs"/>
                        </a:rPr>
                        <a:t> comes increased risk. </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8E8E8"/>
                    </a:solidFill>
                  </a:tcPr>
                </a:tc>
              </a:tr>
              <a:tr h="5624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t>Legacy application green-screens are being replaced with modern, web-based interfaces, making them accessible to browsers, tablets, and smartphones.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166688" marR="0" indent="-166688" algn="l" defTabSz="914400" rtl="0" eaLnBrk="1" fontAlgn="auto" latinLnBrk="0" hangingPunct="1">
                        <a:lnSpc>
                          <a:spcPct val="100000"/>
                        </a:lnSpc>
                        <a:spcBef>
                          <a:spcPts val="300"/>
                        </a:spcBef>
                        <a:spcAft>
                          <a:spcPts val="300"/>
                        </a:spcAft>
                        <a:buClrTx/>
                        <a:buSzTx/>
                        <a:buFont typeface="Arial" pitchFamily="34" charset="0"/>
                        <a:buChar char="•"/>
                        <a:tabLst/>
                        <a:defRPr/>
                      </a:pPr>
                      <a:r>
                        <a:rPr lang="en-US" sz="1200" kern="1200" baseline="0" dirty="0" smtClean="0">
                          <a:solidFill>
                            <a:schemeClr val="dk1"/>
                          </a:solidFill>
                          <a:latin typeface="+mn-lt"/>
                          <a:ea typeface="+mn-ea"/>
                          <a:cs typeface="+mn-cs"/>
                        </a:rPr>
                        <a:t>Even legacy applications are no longer isolated. They are exposed to the same external threats as Windows or Linux based applications.</a:t>
                      </a:r>
                      <a:endParaRPr lang="en-US" sz="1200" i="1" kern="1200" dirty="0" smtClean="0">
                        <a:solidFill>
                          <a:schemeClr val="dk1"/>
                        </a:solidFill>
                        <a:latin typeface="+mn-lt"/>
                        <a:ea typeface="+mn-ea"/>
                        <a:cs typeface="+mn-cs"/>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8E8E8"/>
                    </a:solidFill>
                  </a:tcPr>
                </a:tc>
              </a:tr>
              <a:tr h="7231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Modern development languages such as Java are being utilized more and more for IBM i applications.</a:t>
                      </a:r>
                      <a:endParaRPr lang="en-US" sz="1200" dirty="0" smtClean="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166688" marR="0" indent="-166688" algn="l" defTabSz="914400" rtl="0" eaLnBrk="1" fontAlgn="auto" latinLnBrk="0" hangingPunct="1">
                        <a:lnSpc>
                          <a:spcPct val="100000"/>
                        </a:lnSpc>
                        <a:spcBef>
                          <a:spcPts val="300"/>
                        </a:spcBef>
                        <a:spcAft>
                          <a:spcPts val="300"/>
                        </a:spcAft>
                        <a:buClrTx/>
                        <a:buSzTx/>
                        <a:buFont typeface="Arial" pitchFamily="34" charset="0"/>
                        <a:buChar char="•"/>
                        <a:tabLst/>
                        <a:defRPr/>
                      </a:pPr>
                      <a:r>
                        <a:rPr lang="en-US" sz="1200" i="0" kern="1200" baseline="0" dirty="0" smtClean="0">
                          <a:solidFill>
                            <a:schemeClr val="dk1"/>
                          </a:solidFill>
                          <a:latin typeface="+mn-lt"/>
                          <a:ea typeface="+mn-ea"/>
                          <a:cs typeface="+mn-cs"/>
                        </a:rPr>
                        <a:t>Modern languages are also more familiar to hackers, which increases their vulnerabilities, and languages such as Java have ongoing well-documented security risks that IBM i staff are now having to deal with.</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8E8E8"/>
                    </a:solidFill>
                  </a:tcPr>
                </a:tc>
              </a:tr>
              <a:tr h="562449">
                <a:tc>
                  <a:txBody>
                    <a:bodyPr/>
                    <a:lstStyle/>
                    <a:p>
                      <a:r>
                        <a:rPr lang="en-US" sz="1200" dirty="0" smtClean="0"/>
                        <a:t>Integrations</a:t>
                      </a:r>
                      <a:r>
                        <a:rPr lang="en-US" sz="1200" baseline="0" dirty="0" smtClean="0"/>
                        <a:t> with Windows and Linux systems, and even desktop PCs for user-friendly application or system administration are occurring.</a:t>
                      </a:r>
                      <a:endParaRPr lang="en-US" sz="1200" dirty="0" smtClean="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166688" marR="0" lvl="0" indent="-166688" algn="l" defTabSz="914400" rtl="0" eaLnBrk="1" fontAlgn="auto" latinLnBrk="0" hangingPunct="1">
                        <a:lnSpc>
                          <a:spcPct val="100000"/>
                        </a:lnSpc>
                        <a:spcBef>
                          <a:spcPts val="300"/>
                        </a:spcBef>
                        <a:spcAft>
                          <a:spcPts val="300"/>
                        </a:spcAft>
                        <a:buClrTx/>
                        <a:buSzTx/>
                        <a:buFont typeface="Arial" pitchFamily="34" charset="0"/>
                        <a:buChar char="•"/>
                        <a:tabLst/>
                        <a:defRPr/>
                      </a:pPr>
                      <a:r>
                        <a:rPr lang="en-US" sz="1200" kern="1200" dirty="0" smtClean="0">
                          <a:solidFill>
                            <a:schemeClr val="tx1"/>
                          </a:solidFill>
                          <a:latin typeface="+mn-lt"/>
                          <a:ea typeface="+mn-ea"/>
                          <a:cs typeface="+mn-cs"/>
                        </a:rPr>
                        <a:t>Internal security</a:t>
                      </a:r>
                      <a:r>
                        <a:rPr lang="en-US" sz="1200" kern="1200" baseline="0" dirty="0" smtClean="0">
                          <a:solidFill>
                            <a:schemeClr val="tx1"/>
                          </a:solidFill>
                          <a:latin typeface="+mn-lt"/>
                          <a:ea typeface="+mn-ea"/>
                          <a:cs typeface="+mn-cs"/>
                        </a:rPr>
                        <a:t> risks have also increased as more staff and internal applications have access to IBM i.</a:t>
                      </a:r>
                      <a:endParaRPr lang="en-US" sz="1200" kern="1200" dirty="0" smtClean="0">
                        <a:solidFill>
                          <a:schemeClr val="tx1"/>
                        </a:solidFill>
                        <a:latin typeface="+mn-lt"/>
                        <a:ea typeface="+mn-ea"/>
                        <a:cs typeface="+mn-cs"/>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8E8E8"/>
                    </a:solidFill>
                  </a:tcPr>
                </a:tc>
              </a:tr>
            </a:tbl>
          </a:graphicData>
        </a:graphic>
      </p:graphicFrame>
      <p:grpSp>
        <p:nvGrpSpPr>
          <p:cNvPr id="8" name="Group 5"/>
          <p:cNvGrpSpPr/>
          <p:nvPr/>
        </p:nvGrpSpPr>
        <p:grpSpPr>
          <a:xfrm>
            <a:off x="315466" y="5435115"/>
            <a:ext cx="8491858" cy="838201"/>
            <a:chOff x="328291" y="5409220"/>
            <a:chExt cx="8491858" cy="838201"/>
          </a:xfrm>
        </p:grpSpPr>
        <p:sp>
          <p:nvSpPr>
            <p:cNvPr id="9" name="Rounded Rectangle 8"/>
            <p:cNvSpPr/>
            <p:nvPr/>
          </p:nvSpPr>
          <p:spPr>
            <a:xfrm>
              <a:off x="328613" y="54092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5850" indent="-9525" algn="l"/>
              <a:r>
                <a:rPr lang="en-CA" sz="1200" b="1" dirty="0" smtClean="0">
                  <a:solidFill>
                    <a:schemeClr val="tx1"/>
                  </a:solidFill>
                </a:rPr>
                <a:t>What if I haven’t “modernized” my IBM i and don’t have web-based applications? </a:t>
              </a:r>
              <a:r>
                <a:rPr lang="en-CA" sz="1200" dirty="0" smtClean="0">
                  <a:solidFill>
                    <a:schemeClr val="tx1"/>
                  </a:solidFill>
                </a:rPr>
                <a:t>TCP/IP services are enabled by default, so if your IBM i can be “seen” on your local network or by outside users, it’s vulnerable, even if you’re still just running green-screen apps accessed only by system administrators.</a:t>
              </a:r>
            </a:p>
          </p:txBody>
        </p:sp>
        <p:pic>
          <p:nvPicPr>
            <p:cNvPr id="10" name="Picture 9" descr="insight.png"/>
            <p:cNvPicPr>
              <a:picLocks noChangeAspect="1"/>
            </p:cNvPicPr>
            <p:nvPr/>
          </p:nvPicPr>
          <p:blipFill>
            <a:blip r:embed="rId4" cstate="print"/>
            <a:stretch>
              <a:fillRect/>
            </a:stretch>
          </p:blipFill>
          <p:spPr>
            <a:xfrm>
              <a:off x="328291" y="5409220"/>
              <a:ext cx="1000207" cy="838201"/>
            </a:xfrm>
            <a:prstGeom prst="rect">
              <a:avLst/>
            </a:prstGeom>
          </p:spPr>
        </p:pic>
      </p:grpSp>
      <p:pic>
        <p:nvPicPr>
          <p:cNvPr id="11" name="Picture 10"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794158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Executive summary</a:t>
            </a:r>
            <a:endParaRPr lang="en-US" dirty="0"/>
          </a:p>
        </p:txBody>
      </p:sp>
      <p:sp>
        <p:nvSpPr>
          <p:cNvPr id="3" name="Text Placeholder 2"/>
          <p:cNvSpPr>
            <a:spLocks noGrp="1"/>
          </p:cNvSpPr>
          <p:nvPr>
            <p:ph type="body" sz="quarter" idx="16"/>
          </p:nvPr>
        </p:nvSpPr>
        <p:spPr/>
        <p:txBody>
          <a:bodyPr/>
          <a:lstStyle/>
          <a:p>
            <a:pPr>
              <a:spcBef>
                <a:spcPts val="600"/>
              </a:spcBef>
              <a:spcAft>
                <a:spcPts val="600"/>
              </a:spcAft>
            </a:pPr>
            <a:r>
              <a:rPr lang="en-CA" sz="1400" dirty="0" smtClean="0"/>
              <a:t>IBM i is capable of being a secure platform, but it’s not secure “out of the box” – no platform is. However, the perception that it’s already secure leads to neglecting appropriate security measures. For example:</a:t>
            </a:r>
          </a:p>
          <a:p>
            <a:pPr lvl="1">
              <a:spcBef>
                <a:spcPts val="300"/>
              </a:spcBef>
              <a:spcAft>
                <a:spcPts val="600"/>
              </a:spcAft>
            </a:pPr>
            <a:r>
              <a:rPr lang="en-CA" sz="1400" dirty="0" smtClean="0"/>
              <a:t>Public access rights are not adequately disabled by most organizations.</a:t>
            </a:r>
          </a:p>
          <a:p>
            <a:pPr lvl="1">
              <a:spcBef>
                <a:spcPts val="300"/>
              </a:spcBef>
              <a:spcAft>
                <a:spcPts val="600"/>
              </a:spcAft>
            </a:pPr>
            <a:r>
              <a:rPr lang="en-CA" sz="1400" dirty="0" smtClean="0"/>
              <a:t>IBM i’s auditing capability is underutilized. Some companies don’t use it at all.</a:t>
            </a:r>
          </a:p>
          <a:p>
            <a:pPr lvl="1">
              <a:spcBef>
                <a:spcPts val="300"/>
              </a:spcBef>
              <a:spcAft>
                <a:spcPts val="600"/>
              </a:spcAft>
            </a:pPr>
            <a:r>
              <a:rPr lang="en-CA" sz="1400" dirty="0" smtClean="0"/>
              <a:t>There is overconfidence in firewalls providing sufficient protection; meanwhile, an excessive number of employees have full access rights, and most security breaches are carried out by employees.</a:t>
            </a:r>
          </a:p>
          <a:p>
            <a:pPr>
              <a:spcBef>
                <a:spcPts val="1200"/>
              </a:spcBef>
              <a:spcAft>
                <a:spcPts val="600"/>
              </a:spcAft>
            </a:pPr>
            <a:r>
              <a:rPr lang="en-CA" sz="1400" dirty="0" smtClean="0"/>
              <a:t>At the same time, security risks have increased significantly:</a:t>
            </a:r>
          </a:p>
          <a:p>
            <a:pPr lvl="1">
              <a:spcBef>
                <a:spcPts val="300"/>
              </a:spcBef>
              <a:spcAft>
                <a:spcPts val="600"/>
              </a:spcAft>
            </a:pPr>
            <a:r>
              <a:rPr lang="en-CA" sz="1400" dirty="0" smtClean="0"/>
              <a:t>49% of companies are running web applications on their IBM i systems.</a:t>
            </a:r>
          </a:p>
          <a:p>
            <a:pPr lvl="1">
              <a:spcBef>
                <a:spcPts val="300"/>
              </a:spcBef>
              <a:spcAft>
                <a:spcPts val="600"/>
              </a:spcAft>
            </a:pPr>
            <a:r>
              <a:rPr lang="en-CA" sz="1400" dirty="0" smtClean="0"/>
              <a:t>86% allow remote access to their IBM i.</a:t>
            </a:r>
          </a:p>
          <a:p>
            <a:pPr lvl="1">
              <a:spcBef>
                <a:spcPts val="300"/>
              </a:spcBef>
              <a:spcAft>
                <a:spcPts val="600"/>
              </a:spcAft>
            </a:pPr>
            <a:r>
              <a:rPr lang="en-CA" sz="1400" dirty="0" smtClean="0"/>
              <a:t>Java-based applications running on IBM i are far more common than even five years ago.</a:t>
            </a:r>
          </a:p>
          <a:p>
            <a:pPr>
              <a:spcBef>
                <a:spcPts val="1200"/>
              </a:spcBef>
              <a:spcAft>
                <a:spcPts val="600"/>
              </a:spcAft>
            </a:pPr>
            <a:r>
              <a:rPr lang="en-CA" sz="1400" dirty="0" smtClean="0"/>
              <a:t>“Security by obscurity” doesn’t work anymore. IBM i has a much higher network presence now, and has many of the same security risks commonly associated with other platforms. Organizations must adapt their security practices for IBM i to meet today’s increased security risks.</a:t>
            </a:r>
          </a:p>
          <a:p>
            <a:pPr>
              <a:spcBef>
                <a:spcPts val="600"/>
              </a:spcBef>
              <a:spcAft>
                <a:spcPts val="600"/>
              </a:spcAft>
            </a:pPr>
            <a:endParaRPr lang="en-CA" sz="1400" dirty="0" smtClean="0"/>
          </a:p>
        </p:txBody>
      </p:sp>
      <p:sp>
        <p:nvSpPr>
          <p:cNvPr id="4" name="TextBox 3"/>
          <p:cNvSpPr txBox="1"/>
          <p:nvPr/>
        </p:nvSpPr>
        <p:spPr>
          <a:xfrm>
            <a:off x="359532" y="5373216"/>
            <a:ext cx="8415020" cy="907941"/>
          </a:xfrm>
          <a:prstGeom prst="rect">
            <a:avLst/>
          </a:prstGeom>
          <a:noFill/>
          <a:ln w="19050">
            <a:solidFill>
              <a:srgbClr val="D17D08"/>
            </a:solidFill>
          </a:ln>
        </p:spPr>
        <p:txBody>
          <a:bodyPr wrap="square" rtlCol="0">
            <a:spAutoFit/>
          </a:bodyPr>
          <a:lstStyle/>
          <a:p>
            <a:pPr>
              <a:spcAft>
                <a:spcPts val="600"/>
              </a:spcAft>
            </a:pPr>
            <a:r>
              <a:rPr lang="en-CA" sz="1200" i="1" dirty="0" smtClean="0">
                <a:latin typeface="+mj-lt"/>
              </a:rPr>
              <a:t>A lot of people in charge of IBM i security haven’t had any formal training and don’t understand how security works. When you explain the risks with what they are doing today, they'll turn around and say ‘oh, I had no idea I was giving out all that access.’</a:t>
            </a:r>
            <a:endParaRPr lang="en-CA" sz="1200" i="1" dirty="0" smtClean="0">
              <a:solidFill>
                <a:srgbClr val="FF0000"/>
              </a:solidFill>
              <a:latin typeface="+mj-lt"/>
            </a:endParaRPr>
          </a:p>
          <a:p>
            <a:pPr algn="r">
              <a:spcAft>
                <a:spcPts val="600"/>
              </a:spcAft>
            </a:pPr>
            <a:r>
              <a:rPr lang="en-CA" sz="1200" dirty="0" smtClean="0"/>
              <a:t>– Jeff O'Bryan, IBM i Technical Support Supervisor, Financial Software Industry</a:t>
            </a:r>
            <a:endParaRPr lang="en-US" sz="1200" dirty="0"/>
          </a:p>
        </p:txBody>
      </p:sp>
      <p:pic>
        <p:nvPicPr>
          <p:cNvPr id="5" name="Picture 4" descr="quote1.wmf"/>
          <p:cNvPicPr>
            <a:picLocks noChangeAspect="1"/>
          </p:cNvPicPr>
          <p:nvPr/>
        </p:nvPicPr>
        <p:blipFill>
          <a:blip r:embed="rId3" cstate="screen"/>
          <a:stretch>
            <a:fillRect/>
          </a:stretch>
        </p:blipFill>
        <p:spPr>
          <a:xfrm>
            <a:off x="395536" y="5414887"/>
            <a:ext cx="177480" cy="127893"/>
          </a:xfrm>
          <a:prstGeom prst="rect">
            <a:avLst/>
          </a:prstGeom>
        </p:spPr>
      </p:pic>
      <p:pic>
        <p:nvPicPr>
          <p:cNvPr id="6" name="Picture 5" descr="quote2.wmf"/>
          <p:cNvPicPr>
            <a:picLocks noChangeAspect="1"/>
          </p:cNvPicPr>
          <p:nvPr/>
        </p:nvPicPr>
        <p:blipFill>
          <a:blip r:embed="rId4" cstate="screen"/>
          <a:stretch>
            <a:fillRect/>
          </a:stretch>
        </p:blipFill>
        <p:spPr>
          <a:xfrm>
            <a:off x="5294620" y="5827186"/>
            <a:ext cx="177480" cy="127893"/>
          </a:xfrm>
          <a:prstGeom prst="rect">
            <a:avLst/>
          </a:prstGeom>
        </p:spPr>
      </p:pic>
      <p:pic>
        <p:nvPicPr>
          <p:cNvPr id="7" name="Picture 6"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25780" cy="792088"/>
          </a:xfrm>
        </p:spPr>
        <p:txBody>
          <a:bodyPr/>
          <a:lstStyle/>
          <a:p>
            <a:r>
              <a:rPr lang="en-US" dirty="0" smtClean="0"/>
              <a:t>Overview</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62807705"/>
              </p:ext>
            </p:extLst>
          </p:nvPr>
        </p:nvGraphicFramePr>
        <p:xfrm>
          <a:off x="359532" y="1384272"/>
          <a:ext cx="8352928" cy="4790440"/>
        </p:xfrm>
        <a:graphic>
          <a:graphicData uri="http://schemas.openxmlformats.org/drawingml/2006/table">
            <a:tbl>
              <a:tblPr firstRow="1" bandRow="1">
                <a:tableStyleId>{EB344D84-9AFB-497E-A393-DC336BA19D2E}</a:tableStyleId>
              </a:tblPr>
              <a:tblGrid>
                <a:gridCol w="2340260"/>
                <a:gridCol w="6012668"/>
              </a:tblGrid>
              <a:tr h="370840">
                <a:tc>
                  <a:txBody>
                    <a:bodyPr/>
                    <a:lstStyle/>
                    <a:p>
                      <a:r>
                        <a:rPr lang="en-US" sz="1400" dirty="0" smtClean="0">
                          <a:solidFill>
                            <a:schemeClr val="bg1"/>
                          </a:solidFill>
                        </a:rPr>
                        <a:t>Section</a:t>
                      </a:r>
                      <a:endParaRPr 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1400" dirty="0" smtClean="0">
                          <a:solidFill>
                            <a:schemeClr val="bg1"/>
                          </a:solidFill>
                        </a:rPr>
                        <a:t>Deliverables and Outcomes</a:t>
                      </a:r>
                      <a:endParaRPr 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r>
                        <a:rPr lang="en-CA" sz="1400" dirty="0" smtClean="0"/>
                        <a:t>1. Is my IBM i secure?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4300" indent="-114300">
                        <a:buFont typeface="Arial" pitchFamily="34" charset="0"/>
                        <a:buChar char="•"/>
                      </a:pPr>
                      <a:r>
                        <a:rPr lang="en-CA" sz="1400" baseline="0" dirty="0" smtClean="0"/>
                        <a:t>Understand the new security risks from an increased network presence.</a:t>
                      </a:r>
                    </a:p>
                    <a:p>
                      <a:pPr marL="114300" indent="-114300">
                        <a:buFont typeface="Arial" pitchFamily="34" charset="0"/>
                        <a:buChar char="•"/>
                      </a:pPr>
                      <a:r>
                        <a:rPr lang="en-CA" sz="1400" baseline="0" dirty="0" smtClean="0"/>
                        <a:t>Review the effect of modernization on security.</a:t>
                      </a:r>
                    </a:p>
                    <a:p>
                      <a:pPr marL="114300" indent="-114300">
                        <a:buFont typeface="Arial" pitchFamily="34" charset="0"/>
                        <a:buChar char="•"/>
                      </a:pPr>
                      <a:r>
                        <a:rPr lang="en-CA" sz="1400" baseline="0" dirty="0" smtClean="0"/>
                        <a:t>Evaluate default security configuration settings.</a:t>
                      </a:r>
                    </a:p>
                    <a:p>
                      <a:pPr marL="114300" indent="-114300">
                        <a:buFont typeface="Arial" pitchFamily="34" charset="0"/>
                        <a:buChar char="•"/>
                      </a:pPr>
                      <a:r>
                        <a:rPr lang="en-CA" sz="1400" baseline="0" dirty="0" smtClean="0"/>
                        <a:t>Identify your current security concerns.</a:t>
                      </a:r>
                      <a:endParaRPr lang="en-US" sz="14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t>2. Restrict network access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None/>
                        <a:tabLst/>
                        <a:defRPr/>
                      </a:pPr>
                      <a:r>
                        <a:rPr lang="en-CA" sz="1400" dirty="0" smtClean="0"/>
                        <a:t>Create a plan</a:t>
                      </a:r>
                      <a:r>
                        <a:rPr lang="en-CA" sz="1400" baseline="0" dirty="0" smtClean="0"/>
                        <a:t> to</a:t>
                      </a:r>
                      <a:r>
                        <a:rPr lang="en-CA" sz="1400" dirty="0" smtClean="0"/>
                        <a:t>:</a:t>
                      </a:r>
                    </a:p>
                    <a:p>
                      <a:pPr marL="114300" marR="0" lvl="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400" dirty="0" smtClean="0"/>
                        <a:t>Secure TCP/IP services</a:t>
                      </a:r>
                      <a:r>
                        <a:rPr lang="en-CA" sz="1400" baseline="0" dirty="0" smtClean="0"/>
                        <a:t> and </a:t>
                      </a:r>
                      <a:r>
                        <a:rPr lang="en-CA" sz="1400" dirty="0" smtClean="0"/>
                        <a:t>ports.</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400" dirty="0" smtClean="0"/>
                        <a:t>Use exit programs to secure</a:t>
                      </a:r>
                      <a:r>
                        <a:rPr lang="en-CA" sz="1400" baseline="0" dirty="0" smtClean="0"/>
                        <a:t> network applications</a:t>
                      </a:r>
                      <a:r>
                        <a:rPr lang="en-CA" sz="1400" dirty="0" smtClean="0"/>
                        <a:t>.</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400" dirty="0" smtClean="0"/>
                        <a:t>Implement IP packet filtering.</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400" dirty="0" smtClean="0"/>
                        <a:t>Ensure </a:t>
                      </a:r>
                      <a:r>
                        <a:rPr lang="en-CA" sz="1400" baseline="0" dirty="0" smtClean="0"/>
                        <a:t>perimeter security and implement host-based IDS.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3. Secure your applications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None/>
                        <a:tabLst/>
                        <a:defRPr/>
                      </a:pPr>
                      <a:r>
                        <a:rPr lang="en-CA" sz="1400" dirty="0" smtClean="0"/>
                        <a:t>Create a plan to:</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400" dirty="0" smtClean="0"/>
                        <a:t>Separate</a:t>
                      </a:r>
                      <a:r>
                        <a:rPr lang="en-CA" sz="1400" baseline="0" dirty="0" smtClean="0"/>
                        <a:t> production from development/testing and web-facing systems.</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400" baseline="0" dirty="0" smtClean="0"/>
                        <a:t>Incorporate security considerations in change management processes.</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400" dirty="0" smtClean="0"/>
                        <a:t>Incorporate security requirements in application development processes. </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400" baseline="0" dirty="0" smtClean="0"/>
                        <a:t>Decide whether to use code scanning and web security testing software.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t>4. Protect your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None/>
                        <a:tabLst/>
                        <a:defRPr/>
                      </a:pPr>
                      <a:r>
                        <a:rPr lang="en-CA" sz="1400" dirty="0" smtClean="0"/>
                        <a:t>Create a plan to:</a:t>
                      </a:r>
                    </a:p>
                    <a:p>
                      <a:pPr marL="114300" indent="-114300">
                        <a:buFont typeface="Arial" pitchFamily="34" charset="0"/>
                        <a:buChar char="•"/>
                      </a:pPr>
                      <a:r>
                        <a:rPr lang="en-CA" sz="1400" baseline="0" dirty="0" smtClean="0"/>
                        <a:t>Exclude public access to your data.</a:t>
                      </a:r>
                    </a:p>
                    <a:p>
                      <a:pPr marL="114300" indent="-114300">
                        <a:buFont typeface="Arial" pitchFamily="34" charset="0"/>
                        <a:buChar char="•"/>
                      </a:pPr>
                      <a:r>
                        <a:rPr lang="en-CA" sz="1400" baseline="0" dirty="0" smtClean="0"/>
                        <a:t>Secure your Integrated File System (IFS).</a:t>
                      </a:r>
                    </a:p>
                    <a:p>
                      <a:pPr marL="114300" indent="-114300">
                        <a:buFont typeface="Arial" pitchFamily="34" charset="0"/>
                        <a:buChar char="•"/>
                      </a:pPr>
                      <a:r>
                        <a:rPr lang="en-CA" sz="1400" baseline="0" dirty="0" smtClean="0"/>
                        <a:t>Encrypt sensitive data on disk.</a:t>
                      </a:r>
                    </a:p>
                    <a:p>
                      <a:pPr marL="114300" indent="-114300">
                        <a:buFont typeface="Arial" pitchFamily="34" charset="0"/>
                        <a:buChar char="•"/>
                      </a:pPr>
                      <a:r>
                        <a:rPr lang="en-CA" sz="1400" baseline="0" dirty="0" smtClean="0"/>
                        <a:t>Encrypt and physically-secure tape backups.</a:t>
                      </a:r>
                      <a:endParaRPr lang="en-US" sz="14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5" name="Picture 4"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125377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r>
              <a:rPr lang="en-US" i="1" dirty="0" smtClean="0"/>
              <a:t>- continued</a:t>
            </a:r>
            <a:endParaRPr lang="en-US" i="1" dirty="0"/>
          </a:p>
        </p:txBody>
      </p:sp>
      <p:graphicFrame>
        <p:nvGraphicFramePr>
          <p:cNvPr id="7" name="Table 6"/>
          <p:cNvGraphicFramePr>
            <a:graphicFrameLocks noGrp="1"/>
          </p:cNvGraphicFramePr>
          <p:nvPr>
            <p:extLst>
              <p:ext uri="{D42A27DB-BD31-4B8C-83A1-F6EECF244321}">
                <p14:modId xmlns:p14="http://schemas.microsoft.com/office/powerpoint/2010/main" val="3136667883"/>
              </p:ext>
            </p:extLst>
          </p:nvPr>
        </p:nvGraphicFramePr>
        <p:xfrm>
          <a:off x="359532" y="1384272"/>
          <a:ext cx="8352928" cy="2900680"/>
        </p:xfrm>
        <a:graphic>
          <a:graphicData uri="http://schemas.openxmlformats.org/drawingml/2006/table">
            <a:tbl>
              <a:tblPr firstRow="1" bandRow="1">
                <a:tableStyleId>{EB344D84-9AFB-497E-A393-DC336BA19D2E}</a:tableStyleId>
              </a:tblPr>
              <a:tblGrid>
                <a:gridCol w="2851099"/>
                <a:gridCol w="5501829"/>
              </a:tblGrid>
              <a:tr h="370840">
                <a:tc>
                  <a:txBody>
                    <a:bodyPr/>
                    <a:lstStyle/>
                    <a:p>
                      <a:r>
                        <a:rPr lang="en-US" sz="1400" dirty="0" smtClean="0">
                          <a:solidFill>
                            <a:schemeClr val="bg1"/>
                          </a:solidFill>
                        </a:rPr>
                        <a:t>Section</a:t>
                      </a:r>
                      <a:endParaRPr 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1400" dirty="0" smtClean="0">
                          <a:solidFill>
                            <a:schemeClr val="bg1"/>
                          </a:solidFill>
                        </a:rPr>
                        <a:t>Deliverables and Outcomes</a:t>
                      </a:r>
                      <a:endParaRPr 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 Manage user access rights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None/>
                        <a:tabLst/>
                        <a:defRPr/>
                      </a:pPr>
                      <a:r>
                        <a:rPr lang="en-CA" sz="1400" dirty="0" smtClean="0"/>
                        <a:t>Create a plan to:</a:t>
                      </a:r>
                    </a:p>
                    <a:p>
                      <a:pPr marL="114300" indent="-114300">
                        <a:buFont typeface="Arial" pitchFamily="34" charset="0"/>
                        <a:buChar char="•"/>
                      </a:pPr>
                      <a:r>
                        <a:rPr lang="en-CA" sz="1400" baseline="0" dirty="0" smtClean="0"/>
                        <a:t>Limit the number of users with special authority.</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400" baseline="0" dirty="0" smtClean="0"/>
                        <a:t>Control user access rights for internal staff, vendors, and consultants (includes use of authorization lists).</a:t>
                      </a:r>
                    </a:p>
                    <a:p>
                      <a:pPr marL="114300" indent="-114300">
                        <a:buFont typeface="Arial" pitchFamily="34" charset="0"/>
                        <a:buChar char="•"/>
                      </a:pPr>
                      <a:r>
                        <a:rPr lang="en-CA" sz="1400" baseline="0" dirty="0" smtClean="0"/>
                        <a:t>Establish an approval process for user access rights.</a:t>
                      </a:r>
                    </a:p>
                    <a:p>
                      <a:pPr marL="114300" indent="-114300">
                        <a:buFont typeface="Arial" pitchFamily="34" charset="0"/>
                        <a:buChar char="•"/>
                      </a:pPr>
                      <a:r>
                        <a:rPr lang="en-CA" sz="1400" baseline="0" dirty="0" smtClean="0"/>
                        <a:t>Implement physical security.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6. Implement security monitoring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None/>
                        <a:tabLst/>
                        <a:defRPr/>
                      </a:pPr>
                      <a:r>
                        <a:rPr lang="en-CA" sz="1400" dirty="0" smtClean="0"/>
                        <a:t>Create a plan to:</a:t>
                      </a:r>
                    </a:p>
                    <a:p>
                      <a:pPr marL="114300" indent="-114300">
                        <a:buFont typeface="Arial" pitchFamily="34" charset="0"/>
                        <a:buChar char="•"/>
                      </a:pPr>
                      <a:r>
                        <a:rPr lang="en-CA" sz="1400" baseline="0" dirty="0" smtClean="0"/>
                        <a:t>Enable security auditing.</a:t>
                      </a:r>
                    </a:p>
                    <a:p>
                      <a:pPr marL="114300" indent="-114300">
                        <a:buFont typeface="Arial" pitchFamily="34" charset="0"/>
                        <a:buChar char="•"/>
                      </a:pPr>
                      <a:r>
                        <a:rPr lang="en-CA" sz="1400" baseline="0" dirty="0" smtClean="0"/>
                        <a:t>Review audit logs.</a:t>
                      </a:r>
                    </a:p>
                    <a:p>
                      <a:pPr marL="114300" indent="-114300">
                        <a:buFont typeface="Arial" pitchFamily="34" charset="0"/>
                        <a:buChar char="•"/>
                      </a:pPr>
                      <a:r>
                        <a:rPr lang="en-CA" sz="1400" baseline="0" dirty="0" smtClean="0"/>
                        <a:t>Conduct regular security reviews.</a:t>
                      </a:r>
                    </a:p>
                    <a:p>
                      <a:pPr marL="114300" indent="-114300">
                        <a:buFont typeface="Arial" pitchFamily="34" charset="0"/>
                        <a:buChar char="•"/>
                      </a:pPr>
                      <a:r>
                        <a:rPr lang="en-CA" sz="1400" baseline="0" dirty="0" smtClean="0"/>
                        <a:t>Determine if security software is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TextBox 8"/>
          <p:cNvSpPr txBox="1"/>
          <p:nvPr/>
        </p:nvSpPr>
        <p:spPr>
          <a:xfrm>
            <a:off x="575556" y="5373216"/>
            <a:ext cx="8136904" cy="723275"/>
          </a:xfrm>
          <a:prstGeom prst="rect">
            <a:avLst/>
          </a:prstGeom>
          <a:noFill/>
          <a:ln w="19050">
            <a:solidFill>
              <a:srgbClr val="D17D08"/>
            </a:solidFill>
          </a:ln>
        </p:spPr>
        <p:txBody>
          <a:bodyPr wrap="square" rtlCol="0">
            <a:spAutoFit/>
          </a:bodyPr>
          <a:lstStyle/>
          <a:p>
            <a:pPr>
              <a:spcAft>
                <a:spcPts val="600"/>
              </a:spcAft>
            </a:pPr>
            <a:r>
              <a:rPr lang="en-CA" sz="1200" i="1" dirty="0" smtClean="0">
                <a:latin typeface="+mj-lt"/>
              </a:rPr>
              <a:t>Its ‘rock-solid’ reputation works against IBM i when it comes to security. People think it's already secure so they don't need to worry about it, and unknowingly leave gaping holes.</a:t>
            </a:r>
            <a:endParaRPr lang="en-CA" sz="1200" i="1" dirty="0" smtClean="0">
              <a:solidFill>
                <a:srgbClr val="FF0000"/>
              </a:solidFill>
              <a:latin typeface="+mj-lt"/>
            </a:endParaRPr>
          </a:p>
          <a:p>
            <a:pPr algn="r">
              <a:spcAft>
                <a:spcPts val="600"/>
              </a:spcAft>
            </a:pPr>
            <a:r>
              <a:rPr lang="en-CA" sz="1200" dirty="0" smtClean="0"/>
              <a:t>– Glenn Robinson, Enterprise Architect, RSI Consulting Limited</a:t>
            </a:r>
            <a:endParaRPr lang="en-US" sz="1200" dirty="0"/>
          </a:p>
        </p:txBody>
      </p:sp>
      <p:pic>
        <p:nvPicPr>
          <p:cNvPr id="10" name="Picture 9" descr="quote1.wmf"/>
          <p:cNvPicPr>
            <a:picLocks noChangeAspect="1"/>
          </p:cNvPicPr>
          <p:nvPr/>
        </p:nvPicPr>
        <p:blipFill>
          <a:blip r:embed="rId3" cstate="screen"/>
          <a:stretch>
            <a:fillRect/>
          </a:stretch>
        </p:blipFill>
        <p:spPr>
          <a:xfrm>
            <a:off x="595134" y="5409220"/>
            <a:ext cx="177480" cy="127893"/>
          </a:xfrm>
          <a:prstGeom prst="rect">
            <a:avLst/>
          </a:prstGeom>
        </p:spPr>
      </p:pic>
      <p:pic>
        <p:nvPicPr>
          <p:cNvPr id="11" name="Picture 10" descr="quote2.wmf"/>
          <p:cNvPicPr>
            <a:picLocks noChangeAspect="1"/>
          </p:cNvPicPr>
          <p:nvPr/>
        </p:nvPicPr>
        <p:blipFill>
          <a:blip r:embed="rId4" cstate="screen"/>
          <a:stretch>
            <a:fillRect/>
          </a:stretch>
        </p:blipFill>
        <p:spPr>
          <a:xfrm>
            <a:off x="6948264" y="5625244"/>
            <a:ext cx="177480" cy="127893"/>
          </a:xfrm>
          <a:prstGeom prst="rect">
            <a:avLst/>
          </a:prstGeom>
        </p:spPr>
      </p:pic>
      <p:pic>
        <p:nvPicPr>
          <p:cNvPr id="8" name="Picture 7"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this blueprint</a:t>
            </a:r>
            <a:endParaRPr lang="en-US" dirty="0"/>
          </a:p>
        </p:txBody>
      </p:sp>
      <p:sp>
        <p:nvSpPr>
          <p:cNvPr id="3" name="Rectangle 2"/>
          <p:cNvSpPr/>
          <p:nvPr/>
        </p:nvSpPr>
        <p:spPr>
          <a:xfrm>
            <a:off x="3209828" y="2775643"/>
            <a:ext cx="2724343" cy="32121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We </a:t>
            </a:r>
            <a:r>
              <a:rPr lang="en-US" sz="1300" dirty="0">
                <a:solidFill>
                  <a:schemeClr val="tx1"/>
                </a:solidFill>
                <a:cs typeface="Open Sans"/>
              </a:rPr>
              <a:t>recommend that you supplement the Best Practices Blueprint with a </a:t>
            </a:r>
            <a:r>
              <a:rPr lang="en-US" sz="1300" b="1" dirty="0">
                <a:solidFill>
                  <a:schemeClr val="tx1"/>
                </a:solidFill>
                <a:cs typeface="Open Sans"/>
              </a:rPr>
              <a:t>Guided Implementation</a:t>
            </a:r>
            <a:r>
              <a:rPr lang="en-US" sz="1300" dirty="0">
                <a:solidFill>
                  <a:schemeClr val="tx1"/>
                </a:solidFill>
                <a:cs typeface="Open Sans"/>
              </a:rPr>
              <a:t>. </a:t>
            </a:r>
          </a:p>
          <a:p>
            <a:pPr algn="l"/>
            <a:endParaRPr lang="en-US" sz="1300" dirty="0">
              <a:solidFill>
                <a:schemeClr val="tx1"/>
              </a:solidFill>
              <a:cs typeface="Open Sans"/>
            </a:endParaRPr>
          </a:p>
          <a:p>
            <a:pPr algn="l"/>
            <a:r>
              <a:rPr lang="en-US" sz="1300" dirty="0" smtClean="0">
                <a:solidFill>
                  <a:schemeClr val="tx1"/>
                </a:solidFill>
                <a:cs typeface="Open Sans"/>
              </a:rPr>
              <a:t>For most Info-Tech members, these Guided Implementations are included in your membership plan.* Our </a:t>
            </a:r>
            <a:r>
              <a:rPr lang="en-US" sz="1300" dirty="0">
                <a:solidFill>
                  <a:schemeClr val="tx1"/>
                </a:solidFill>
                <a:cs typeface="Open Sans"/>
              </a:rPr>
              <a:t>expert analysts will provide telephone assistance to you and your team at key </a:t>
            </a:r>
            <a:r>
              <a:rPr lang="en-US" sz="1300" dirty="0" smtClean="0">
                <a:solidFill>
                  <a:schemeClr val="tx1"/>
                </a:solidFill>
                <a:cs typeface="Open Sans"/>
              </a:rPr>
              <a:t>project milestones to </a:t>
            </a:r>
            <a:r>
              <a:rPr lang="en-US" sz="1300" dirty="0">
                <a:solidFill>
                  <a:schemeClr val="tx1"/>
                </a:solidFill>
                <a:cs typeface="Open Sans"/>
              </a:rPr>
              <a:t>review your materials, answer your </a:t>
            </a:r>
            <a:r>
              <a:rPr lang="en-US" sz="1300" dirty="0" smtClean="0">
                <a:solidFill>
                  <a:schemeClr val="tx1"/>
                </a:solidFill>
                <a:cs typeface="Open Sans"/>
              </a:rPr>
              <a:t>questions, </a:t>
            </a:r>
            <a:r>
              <a:rPr lang="en-US" sz="1300" dirty="0">
                <a:solidFill>
                  <a:schemeClr val="tx1"/>
                </a:solidFill>
                <a:cs typeface="Open Sans"/>
              </a:rPr>
              <a:t>and explain our methodology</a:t>
            </a:r>
            <a:r>
              <a:rPr lang="en-US" sz="1200" dirty="0">
                <a:solidFill>
                  <a:schemeClr val="tx1"/>
                </a:solidFill>
                <a:cs typeface="Open Sans"/>
              </a:rPr>
              <a:t>.</a:t>
            </a:r>
          </a:p>
          <a:p>
            <a:pPr algn="l"/>
            <a:endParaRPr lang="en-US" sz="1600" dirty="0">
              <a:solidFill>
                <a:schemeClr val="tx1"/>
              </a:solidFill>
              <a:cs typeface="Open Sans"/>
            </a:endParaRPr>
          </a:p>
          <a:p>
            <a:pPr algn="l"/>
            <a:endParaRPr lang="en-US" sz="1600" dirty="0">
              <a:solidFill>
                <a:schemeClr val="tx1"/>
              </a:solidFill>
              <a:cs typeface="Open Sans"/>
            </a:endParaRPr>
          </a:p>
        </p:txBody>
      </p:sp>
      <p:sp>
        <p:nvSpPr>
          <p:cNvPr id="4" name="Rectangle 3"/>
          <p:cNvSpPr/>
          <p:nvPr/>
        </p:nvSpPr>
        <p:spPr>
          <a:xfrm>
            <a:off x="6156176" y="2775643"/>
            <a:ext cx="2724887" cy="2685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Info-Tech </a:t>
            </a:r>
            <a:r>
              <a:rPr lang="en-US" sz="1300" dirty="0">
                <a:solidFill>
                  <a:schemeClr val="tx1"/>
                </a:solidFill>
                <a:cs typeface="Open Sans"/>
              </a:rPr>
              <a:t>Research Group’s expert analysts will come </a:t>
            </a:r>
            <a:r>
              <a:rPr lang="en-US" sz="1300" dirty="0" smtClean="0">
                <a:solidFill>
                  <a:schemeClr val="tx1"/>
                </a:solidFill>
                <a:cs typeface="Open Sans"/>
              </a:rPr>
              <a:t>onsite </a:t>
            </a:r>
            <a:r>
              <a:rPr lang="en-US" sz="1300" dirty="0">
                <a:solidFill>
                  <a:schemeClr val="tx1"/>
                </a:solidFill>
                <a:cs typeface="Open Sans"/>
              </a:rPr>
              <a:t>to help you work through our project methodology in a 2-5 day project accelerator workshop. We take you through every phase of the project and ensure that you have a road map in place to complete your project successfully. In some cases, we can even complete the project while we are </a:t>
            </a:r>
            <a:r>
              <a:rPr lang="en-US" sz="1300" dirty="0" smtClean="0">
                <a:solidFill>
                  <a:schemeClr val="tx1"/>
                </a:solidFill>
                <a:cs typeface="Open Sans"/>
              </a:rPr>
              <a:t>onsite</a:t>
            </a:r>
            <a:r>
              <a:rPr lang="en-US" sz="1300" dirty="0">
                <a:solidFill>
                  <a:schemeClr val="tx1"/>
                </a:solidFill>
                <a:cs typeface="Open Sans"/>
              </a:rPr>
              <a:t>.</a:t>
            </a:r>
          </a:p>
          <a:p>
            <a:pPr algn="l"/>
            <a:endParaRPr lang="en-US" sz="1300" dirty="0">
              <a:solidFill>
                <a:schemeClr val="tx1"/>
              </a:solidFill>
              <a:cs typeface="Open Sans"/>
            </a:endParaRPr>
          </a:p>
        </p:txBody>
      </p:sp>
      <p:sp>
        <p:nvSpPr>
          <p:cNvPr id="5" name="Rectangle 4"/>
          <p:cNvSpPr/>
          <p:nvPr/>
        </p:nvSpPr>
        <p:spPr>
          <a:xfrm>
            <a:off x="250068" y="2775644"/>
            <a:ext cx="2708814" cy="3702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spcBef>
                <a:spcPts val="600"/>
              </a:spcBef>
              <a:spcAft>
                <a:spcPts val="600"/>
              </a:spcAft>
            </a:pPr>
            <a:r>
              <a:rPr lang="en-US" sz="1400" b="1" dirty="0" smtClean="0">
                <a:solidFill>
                  <a:schemeClr val="tx1"/>
                </a:solidFill>
                <a:cs typeface="Open Sans"/>
              </a:rPr>
              <a:t>Do-It-Yourself </a:t>
            </a:r>
            <a:r>
              <a:rPr lang="en-US" sz="1400" b="1" dirty="0">
                <a:solidFill>
                  <a:schemeClr val="tx1"/>
                </a:solidFill>
                <a:cs typeface="Open Sans"/>
              </a:rPr>
              <a:t>Implementation</a:t>
            </a:r>
          </a:p>
          <a:p>
            <a:pPr algn="l"/>
            <a:r>
              <a:rPr lang="en-US" sz="1300" dirty="0" smtClean="0">
                <a:solidFill>
                  <a:schemeClr val="tx1"/>
                </a:solidFill>
                <a:cs typeface="Open Sans"/>
              </a:rPr>
              <a:t>Use </a:t>
            </a:r>
            <a:r>
              <a:rPr lang="en-US" sz="1300" dirty="0">
                <a:solidFill>
                  <a:schemeClr val="tx1"/>
                </a:solidFill>
                <a:cs typeface="Open Sans"/>
              </a:rPr>
              <a:t>this Best Practice Blueprint to help you complete your project. The slides in this Blueprint will walk you step-by-step through every phase of your project with supporting tools and templates ready for you to use.</a:t>
            </a:r>
          </a:p>
          <a:p>
            <a:pPr algn="l">
              <a:spcBef>
                <a:spcPts val="600"/>
              </a:spcBef>
              <a:spcAft>
                <a:spcPts val="600"/>
              </a:spcAft>
            </a:pPr>
            <a:r>
              <a:rPr lang="en-US" sz="1400" b="1" dirty="0" smtClean="0">
                <a:solidFill>
                  <a:schemeClr val="tx1"/>
                </a:solidFill>
                <a:cs typeface="Open Sans"/>
              </a:rPr>
              <a:t>Project </a:t>
            </a:r>
            <a:r>
              <a:rPr lang="en-US" sz="1400" b="1" dirty="0">
                <a:solidFill>
                  <a:schemeClr val="tx1"/>
                </a:solidFill>
                <a:cs typeface="Open Sans"/>
              </a:rPr>
              <a:t>Accelerator Workshop</a:t>
            </a:r>
          </a:p>
          <a:p>
            <a:pPr algn="l"/>
            <a:r>
              <a:rPr lang="en-US" sz="1300" dirty="0" smtClean="0">
                <a:solidFill>
                  <a:schemeClr val="tx1"/>
                </a:solidFill>
                <a:cs typeface="Open Sans"/>
              </a:rPr>
              <a:t>You </a:t>
            </a:r>
            <a:r>
              <a:rPr lang="en-US" sz="1300" dirty="0">
                <a:solidFill>
                  <a:schemeClr val="tx1"/>
                </a:solidFill>
                <a:cs typeface="Open Sans"/>
              </a:rPr>
              <a:t>can also use this Best Practice Blueprint to facilitate your own project accelerator workshop within your organization using the workshop slides and facilitation instructions provided in the Appendix</a:t>
            </a:r>
            <a:r>
              <a:rPr lang="en-US" sz="1200" dirty="0">
                <a:solidFill>
                  <a:schemeClr val="tx1"/>
                </a:solidFill>
                <a:cs typeface="Open Sans"/>
              </a:rPr>
              <a:t>.</a:t>
            </a:r>
          </a:p>
          <a:p>
            <a:pPr algn="l"/>
            <a:endParaRPr lang="en-US" sz="1200" dirty="0">
              <a:solidFill>
                <a:schemeClr val="tx1"/>
              </a:solidFill>
              <a:cs typeface="Open Sans"/>
            </a:endParaRPr>
          </a:p>
          <a:p>
            <a:pPr algn="l"/>
            <a:endParaRPr lang="en-US" sz="1200" dirty="0">
              <a:solidFill>
                <a:schemeClr val="tx1"/>
              </a:solidFill>
              <a:cs typeface="Open Sans"/>
            </a:endParaRPr>
          </a:p>
        </p:txBody>
      </p:sp>
      <p:sp>
        <p:nvSpPr>
          <p:cNvPr id="7" name="TextBox 6"/>
          <p:cNvSpPr txBox="1"/>
          <p:nvPr/>
        </p:nvSpPr>
        <p:spPr>
          <a:xfrm>
            <a:off x="6200122" y="5265204"/>
            <a:ext cx="2303186" cy="677108"/>
          </a:xfrm>
          <a:prstGeom prst="rect">
            <a:avLst/>
          </a:prstGeom>
          <a:noFill/>
        </p:spPr>
        <p:txBody>
          <a:bodyPr wrap="square" rtlCol="0">
            <a:spAutoFit/>
          </a:bodyPr>
          <a:lstStyle/>
          <a:p>
            <a:pPr algn="l"/>
            <a:r>
              <a:rPr lang="en-US" sz="1350" b="1" dirty="0">
                <a:latin typeface="+mn-lt"/>
                <a:cs typeface="Open Sans"/>
              </a:rPr>
              <a:t>Book your </a:t>
            </a:r>
            <a:r>
              <a:rPr lang="en-US" sz="1350" b="1" dirty="0" smtClean="0">
                <a:latin typeface="+mn-lt"/>
                <a:cs typeface="Open Sans"/>
              </a:rPr>
              <a:t>workshop</a:t>
            </a:r>
            <a:r>
              <a:rPr lang="en-US" sz="1350" b="1" dirty="0">
                <a:latin typeface="+mn-lt"/>
                <a:cs typeface="Open Sans"/>
              </a:rPr>
              <a:t/>
            </a:r>
            <a:br>
              <a:rPr lang="en-US" sz="1350" b="1" dirty="0">
                <a:latin typeface="+mn-lt"/>
                <a:cs typeface="Open Sans"/>
              </a:rPr>
            </a:br>
            <a:r>
              <a:rPr lang="en-US" sz="1350" b="1" dirty="0" smtClean="0">
                <a:latin typeface="+mn-lt"/>
                <a:cs typeface="Open Sans"/>
              </a:rPr>
              <a:t>now </a:t>
            </a:r>
            <a:r>
              <a:rPr lang="en-US" sz="1350" b="1" dirty="0">
                <a:latin typeface="+mn-lt"/>
                <a:cs typeface="Open Sans"/>
              </a:rPr>
              <a:t>by emailing: </a:t>
            </a:r>
            <a:r>
              <a:rPr lang="en-US" sz="1100" dirty="0" smtClean="0">
                <a:latin typeface="+mn-lt"/>
                <a:cs typeface="Open Sans"/>
                <a:hlinkClick r:id="rId2"/>
              </a:rPr>
              <a:t>workshopbooking@infotech.com</a:t>
            </a:r>
            <a:endParaRPr lang="en-US" sz="1100" dirty="0" smtClean="0">
              <a:latin typeface="+mn-lt"/>
              <a:cs typeface="Open Sans"/>
            </a:endParaRPr>
          </a:p>
        </p:txBody>
      </p:sp>
      <p:sp>
        <p:nvSpPr>
          <p:cNvPr id="8" name="Rectangle 7"/>
          <p:cNvSpPr/>
          <p:nvPr/>
        </p:nvSpPr>
        <p:spPr>
          <a:xfrm>
            <a:off x="242960" y="1975515"/>
            <a:ext cx="2723030" cy="806823"/>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9" name="Rectangle 8"/>
          <p:cNvSpPr/>
          <p:nvPr/>
        </p:nvSpPr>
        <p:spPr>
          <a:xfrm>
            <a:off x="414411"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solidFill>
                  <a:schemeClr val="bg1"/>
                </a:solidFill>
                <a:effectLst>
                  <a:outerShdw blurRad="50800" dist="38100" dir="2700000" algn="tl" rotWithShape="0">
                    <a:prstClr val="black">
                      <a:alpha val="40000"/>
                    </a:prstClr>
                  </a:outerShdw>
                </a:effectLst>
                <a:cs typeface="Open Sans"/>
              </a:rPr>
              <a:t>Best Practice Blueprint</a:t>
            </a:r>
          </a:p>
          <a:p>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0" name="Rectangle 9"/>
          <p:cNvSpPr/>
          <p:nvPr/>
        </p:nvSpPr>
        <p:spPr>
          <a:xfrm>
            <a:off x="3210484" y="1978876"/>
            <a:ext cx="2723030" cy="806823"/>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1" name="Rectangle 10"/>
          <p:cNvSpPr/>
          <p:nvPr/>
        </p:nvSpPr>
        <p:spPr>
          <a:xfrm>
            <a:off x="3362050" y="2115113"/>
            <a:ext cx="1610000"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Free </a:t>
            </a:r>
            <a:r>
              <a:rPr lang="en-US" sz="1350" b="1" dirty="0">
                <a:solidFill>
                  <a:schemeClr val="bg1"/>
                </a:solidFill>
                <a:effectLst>
                  <a:outerShdw blurRad="50800" dist="38100" dir="2700000" algn="tl" rotWithShape="0">
                    <a:prstClr val="black">
                      <a:alpha val="40000"/>
                    </a:prstClr>
                  </a:outerShdw>
                </a:effectLst>
                <a:cs typeface="Open Sans"/>
              </a:rPr>
              <a:t>Guided</a:t>
            </a:r>
          </a:p>
          <a:p>
            <a:r>
              <a:rPr lang="en-US" sz="1350" b="1" dirty="0">
                <a:solidFill>
                  <a:schemeClr val="bg1"/>
                </a:solidFill>
                <a:effectLst>
                  <a:outerShdw blurRad="50800" dist="38100" dir="2700000" algn="tl" rotWithShape="0">
                    <a:prstClr val="black">
                      <a:alpha val="40000"/>
                    </a:prstClr>
                  </a:outerShdw>
                </a:effectLst>
                <a:cs typeface="Open Sans"/>
              </a:rPr>
              <a:t>Implementation</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2" name="Rectangle 11"/>
          <p:cNvSpPr/>
          <p:nvPr/>
        </p:nvSpPr>
        <p:spPr>
          <a:xfrm>
            <a:off x="6157104" y="1962067"/>
            <a:ext cx="2723030" cy="806823"/>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3" name="Rectangle 12"/>
          <p:cNvSpPr/>
          <p:nvPr/>
        </p:nvSpPr>
        <p:spPr>
          <a:xfrm>
            <a:off x="6286542"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Onsite</a:t>
            </a:r>
            <a:endParaRPr lang="en-US" sz="1350" b="1" dirty="0">
              <a:solidFill>
                <a:schemeClr val="bg1"/>
              </a:solidFill>
              <a:effectLst>
                <a:outerShdw blurRad="50800" dist="38100" dir="2700000" algn="tl" rotWithShape="0">
                  <a:prstClr val="black">
                    <a:alpha val="40000"/>
                  </a:prstClr>
                </a:outerShdw>
              </a:effectLst>
              <a:cs typeface="Open Sans"/>
            </a:endParaRPr>
          </a:p>
          <a:p>
            <a:r>
              <a:rPr lang="en-US" sz="1350" b="1" dirty="0">
                <a:solidFill>
                  <a:schemeClr val="bg1"/>
                </a:solidFill>
                <a:effectLst>
                  <a:outerShdw blurRad="50800" dist="38100" dir="2700000" algn="tl" rotWithShape="0">
                    <a:prstClr val="black">
                      <a:alpha val="40000"/>
                    </a:prstClr>
                  </a:outerShdw>
                </a:effectLst>
                <a:cs typeface="Open Sans"/>
              </a:rPr>
              <a:t>Workshops</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4" name="TextBox 13"/>
          <p:cNvSpPr txBox="1"/>
          <p:nvPr/>
        </p:nvSpPr>
        <p:spPr>
          <a:xfrm>
            <a:off x="3153892" y="5970009"/>
            <a:ext cx="2175597" cy="300082"/>
          </a:xfrm>
          <a:prstGeom prst="rect">
            <a:avLst/>
          </a:prstGeom>
          <a:noFill/>
        </p:spPr>
        <p:txBody>
          <a:bodyPr wrap="none" rtlCol="0">
            <a:spAutoFit/>
          </a:bodyPr>
          <a:lstStyle/>
          <a:p>
            <a:r>
              <a:rPr lang="en-CA" sz="1350" dirty="0" smtClean="0"/>
              <a:t>*</a:t>
            </a:r>
            <a:r>
              <a:rPr lang="en-CA" sz="900" dirty="0" smtClean="0"/>
              <a:t>Gold </a:t>
            </a:r>
            <a:r>
              <a:rPr lang="en-CA" sz="900" dirty="0"/>
              <a:t>and Silver level subscribers only</a:t>
            </a:r>
          </a:p>
        </p:txBody>
      </p:sp>
      <p:pic>
        <p:nvPicPr>
          <p:cNvPr id="15" name="Picture 14" descr="best-practice-blueprints.png"/>
          <p:cNvPicPr>
            <a:picLocks noChangeAspect="1"/>
          </p:cNvPicPr>
          <p:nvPr/>
        </p:nvPicPr>
        <p:blipFill>
          <a:blip r:embed="rId3" cstate="print"/>
          <a:stretch>
            <a:fillRect/>
          </a:stretch>
        </p:blipFill>
        <p:spPr>
          <a:xfrm>
            <a:off x="2015716" y="1880828"/>
            <a:ext cx="998444" cy="998444"/>
          </a:xfrm>
          <a:prstGeom prst="rect">
            <a:avLst/>
          </a:prstGeom>
          <a:effectLst>
            <a:outerShdw blurRad="50800" dist="38100" dir="2700000" algn="tl" rotWithShape="0">
              <a:prstClr val="black">
                <a:alpha val="40000"/>
              </a:prstClr>
            </a:outerShdw>
          </a:effectLst>
        </p:spPr>
      </p:pic>
      <p:pic>
        <p:nvPicPr>
          <p:cNvPr id="16" name="Picture 15" descr="on-site-workshops.png"/>
          <p:cNvPicPr>
            <a:picLocks noChangeAspect="1"/>
          </p:cNvPicPr>
          <p:nvPr/>
        </p:nvPicPr>
        <p:blipFill>
          <a:blip r:embed="rId4" cstate="print"/>
          <a:stretch>
            <a:fillRect/>
          </a:stretch>
        </p:blipFill>
        <p:spPr>
          <a:xfrm>
            <a:off x="7701083" y="1744964"/>
            <a:ext cx="1179980" cy="1179980"/>
          </a:xfrm>
          <a:prstGeom prst="rect">
            <a:avLst/>
          </a:prstGeom>
          <a:effectLst>
            <a:outerShdw blurRad="50800" dist="38100" dir="2700000" algn="tl" rotWithShape="0">
              <a:prstClr val="black">
                <a:alpha val="40000"/>
              </a:prstClr>
            </a:outerShdw>
          </a:effectLst>
        </p:spPr>
      </p:pic>
      <p:pic>
        <p:nvPicPr>
          <p:cNvPr id="17" name="Picture 16" descr="Guided-Implementation-White-TranspBG.png"/>
          <p:cNvPicPr>
            <a:picLocks noChangeAspect="1"/>
          </p:cNvPicPr>
          <p:nvPr/>
        </p:nvPicPr>
        <p:blipFill>
          <a:blip r:embed="rId5" cstate="print"/>
          <a:stretch>
            <a:fillRect/>
          </a:stretch>
        </p:blipFill>
        <p:spPr>
          <a:xfrm>
            <a:off x="5000625" y="1958706"/>
            <a:ext cx="843803" cy="843803"/>
          </a:xfrm>
          <a:prstGeom prst="rect">
            <a:avLst/>
          </a:prstGeom>
          <a:effectLst>
            <a:outerShdw blurRad="50800" dist="38100" dir="2700000" algn="tl" rotWithShape="0">
              <a:prstClr val="black">
                <a:alpha val="40000"/>
              </a:prstClr>
            </a:outerShdw>
          </a:effectLst>
        </p:spPr>
      </p:pic>
      <p:sp>
        <p:nvSpPr>
          <p:cNvPr id="18" name="TextBox 17"/>
          <p:cNvSpPr txBox="1"/>
          <p:nvPr/>
        </p:nvSpPr>
        <p:spPr>
          <a:xfrm>
            <a:off x="6200122" y="5913276"/>
            <a:ext cx="2584346" cy="469359"/>
          </a:xfrm>
          <a:prstGeom prst="rect">
            <a:avLst/>
          </a:prstGeom>
          <a:noFill/>
        </p:spPr>
        <p:txBody>
          <a:bodyPr wrap="square" rtlCol="0">
            <a:spAutoFit/>
          </a:bodyPr>
          <a:lstStyle/>
          <a:p>
            <a:pPr algn="l"/>
            <a:r>
              <a:rPr lang="en-US" sz="1350" b="1" dirty="0" smtClean="0">
                <a:latin typeface="+mn-lt"/>
                <a:cs typeface="Open Sans"/>
              </a:rPr>
              <a:t>Or calling:</a:t>
            </a:r>
          </a:p>
          <a:p>
            <a:pPr algn="l"/>
            <a:r>
              <a:rPr lang="en-CA" sz="1100" dirty="0" smtClean="0">
                <a:latin typeface="+mn-lt"/>
              </a:rPr>
              <a:t>1-888-670-8889 Ext. 3001</a:t>
            </a:r>
            <a:endParaRPr lang="en-US" sz="1100" dirty="0" smtClean="0">
              <a:latin typeface="+mn-lt"/>
              <a:cs typeface="Open Sans"/>
            </a:endParaRPr>
          </a:p>
        </p:txBody>
      </p:sp>
      <p:sp>
        <p:nvSpPr>
          <p:cNvPr id="19" name="Text Placeholder 1"/>
          <p:cNvSpPr txBox="1">
            <a:spLocks/>
          </p:cNvSpPr>
          <p:nvPr/>
        </p:nvSpPr>
        <p:spPr>
          <a:xfrm>
            <a:off x="257176" y="1232756"/>
            <a:ext cx="8620124" cy="657225"/>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smtClean="0">
                <a:cs typeface="Open Sans"/>
              </a:rPr>
              <a:t>There are multiple ways you can use this Info-Tech Best Practice Blueprint in your organization. Choose the option that best fits your needs:</a:t>
            </a:r>
          </a:p>
          <a:p>
            <a:pPr marL="0" indent="0">
              <a:buNone/>
            </a:pPr>
            <a:endParaRPr lang="en-US" sz="1800" b="1" dirty="0"/>
          </a:p>
        </p:txBody>
      </p:sp>
      <p:pic>
        <p:nvPicPr>
          <p:cNvPr id="20" name="Picture 19" descr="sample_linkbar-itrgNEW.gif">
            <a:hlinkClick r:id="rId6"/>
          </p:cNvPr>
          <p:cNvPicPr>
            <a:picLocks noChangeAspect="1"/>
          </p:cNvPicPr>
          <p:nvPr/>
        </p:nvPicPr>
        <p:blipFill>
          <a:blip r:embed="rId7"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564237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Book a free guided implementation today!</a:t>
            </a:r>
            <a:endParaRPr lang="en-US" dirty="0"/>
          </a:p>
        </p:txBody>
      </p:sp>
      <p:sp>
        <p:nvSpPr>
          <p:cNvPr id="4" name="Text Placeholder 3"/>
          <p:cNvSpPr>
            <a:spLocks noGrp="1"/>
          </p:cNvSpPr>
          <p:nvPr>
            <p:ph type="body" sz="quarter" idx="16"/>
          </p:nvPr>
        </p:nvSpPr>
        <p:spPr>
          <a:xfrm>
            <a:off x="249303" y="1304764"/>
            <a:ext cx="6122897" cy="4572508"/>
          </a:xfrm>
        </p:spPr>
        <p:txBody>
          <a:bodyPr/>
          <a:lstStyle/>
          <a:p>
            <a:pPr marL="0" indent="0">
              <a:spcAft>
                <a:spcPts val="600"/>
              </a:spcAft>
              <a:buNone/>
            </a:pPr>
            <a:r>
              <a:rPr lang="en-CA" sz="1600" dirty="0">
                <a:cs typeface="Open Sans"/>
              </a:rPr>
              <a:t>Info-Tech is just a phone call away and can assist you with your project</a:t>
            </a:r>
            <a:r>
              <a:rPr lang="en-CA" sz="1600" dirty="0" smtClean="0">
                <a:cs typeface="Open Sans"/>
              </a:rPr>
              <a:t>. Our </a:t>
            </a:r>
            <a:r>
              <a:rPr lang="en-CA" sz="1600" dirty="0">
                <a:cs typeface="Open Sans"/>
              </a:rPr>
              <a:t>expert </a:t>
            </a:r>
            <a:r>
              <a:rPr lang="en-CA" sz="1600" dirty="0" smtClean="0">
                <a:cs typeface="Open Sans"/>
              </a:rPr>
              <a:t>Analysts </a:t>
            </a:r>
            <a:r>
              <a:rPr lang="en-CA" sz="1600" dirty="0">
                <a:cs typeface="Open Sans"/>
              </a:rPr>
              <a:t>can guide you to successful project completion. For most members, this service is available at no additional </a:t>
            </a:r>
            <a:r>
              <a:rPr lang="en-CA" sz="1600" dirty="0" smtClean="0">
                <a:cs typeface="Open Sans"/>
              </a:rPr>
              <a:t>cost.*</a:t>
            </a:r>
            <a:r>
              <a:rPr lang="en-CA" dirty="0">
                <a:cs typeface="Open Sans"/>
              </a:rPr>
              <a:t/>
            </a:r>
            <a:br>
              <a:rPr lang="en-CA" dirty="0">
                <a:cs typeface="Open Sans"/>
              </a:rPr>
            </a:br>
            <a:r>
              <a:rPr lang="en-CA" dirty="0"/>
              <a:t/>
            </a:r>
            <a:br>
              <a:rPr lang="en-CA" dirty="0"/>
            </a:br>
            <a:r>
              <a:rPr lang="en-CA" sz="1600" dirty="0"/>
              <a:t>Here’s how it works:</a:t>
            </a:r>
          </a:p>
          <a:p>
            <a:pPr marL="288000" indent="-288000">
              <a:spcBef>
                <a:spcPts val="450"/>
              </a:spcBef>
              <a:spcAft>
                <a:spcPts val="450"/>
              </a:spcAft>
              <a:buFont typeface="+mj-lt"/>
              <a:buAutoNum type="arabicPeriod"/>
            </a:pPr>
            <a:r>
              <a:rPr lang="en-US" sz="1400" b="1" dirty="0"/>
              <a:t>Enroll in a Guided Implementation for your project</a:t>
            </a:r>
            <a:br>
              <a:rPr lang="en-US" sz="1400" b="1" dirty="0"/>
            </a:br>
            <a:r>
              <a:rPr lang="en-US" dirty="0"/>
              <a:t>Send an email to </a:t>
            </a:r>
            <a:r>
              <a:rPr lang="en-US" dirty="0" smtClean="0">
                <a:hlinkClick r:id="rId2"/>
              </a:rPr>
              <a:t>GuidedImplementations@InfoTech.com</a:t>
            </a:r>
            <a:r>
              <a:rPr lang="en-US" dirty="0" smtClean="0"/>
              <a:t>                                         Or </a:t>
            </a:r>
            <a:r>
              <a:rPr lang="en-US" dirty="0"/>
              <a:t>call </a:t>
            </a:r>
            <a:r>
              <a:rPr lang="en-CA" dirty="0"/>
              <a:t>1-888-670-8889 and ask for the Guided Implementation Coordinator</a:t>
            </a:r>
            <a:endParaRPr lang="en-US" dirty="0"/>
          </a:p>
          <a:p>
            <a:pPr marL="288000" indent="-288000">
              <a:spcBef>
                <a:spcPts val="450"/>
              </a:spcBef>
              <a:spcAft>
                <a:spcPts val="450"/>
              </a:spcAft>
              <a:buFont typeface="+mj-lt"/>
              <a:buAutoNum type="arabicPeriod"/>
            </a:pPr>
            <a:r>
              <a:rPr lang="en-US" sz="1400" b="1" dirty="0"/>
              <a:t>Book your analyst meetings</a:t>
            </a:r>
            <a:r>
              <a:rPr lang="en-US" sz="1400" dirty="0"/>
              <a:t/>
            </a:r>
            <a:br>
              <a:rPr lang="en-US" sz="1400" dirty="0"/>
            </a:br>
            <a:r>
              <a:rPr lang="en-US" dirty="0"/>
              <a:t>Once you are enrolled in a Guided Implementation, our analysts will reach out to </a:t>
            </a:r>
            <a:r>
              <a:rPr lang="en-US" dirty="0" smtClean="0"/>
              <a:t>book </a:t>
            </a:r>
            <a:r>
              <a:rPr lang="en-US" dirty="0"/>
              <a:t>a series of milestone-related telephone meetings with you and your team.</a:t>
            </a:r>
          </a:p>
          <a:p>
            <a:pPr marL="288000" indent="-288000">
              <a:spcBef>
                <a:spcPts val="450"/>
              </a:spcBef>
              <a:spcAft>
                <a:spcPts val="450"/>
              </a:spcAft>
              <a:buFont typeface="+mj-lt"/>
              <a:buAutoNum type="arabicPeriod"/>
            </a:pPr>
            <a:r>
              <a:rPr lang="en-US" sz="1400" b="1" dirty="0"/>
              <a:t>Get advice from a subject matter expert</a:t>
            </a:r>
            <a:br>
              <a:rPr lang="en-US" sz="1400" b="1" dirty="0"/>
            </a:br>
            <a:r>
              <a:rPr lang="en-US" dirty="0"/>
              <a:t>At each Guided Implementation point, our Consulting Analyst will review your completed deliverables with you, answer any of your questions, and work with you to plan out your next phase.</a:t>
            </a:r>
          </a:p>
        </p:txBody>
      </p:sp>
      <p:sp>
        <p:nvSpPr>
          <p:cNvPr id="6" name="TextBox 5"/>
          <p:cNvSpPr txBox="1"/>
          <p:nvPr/>
        </p:nvSpPr>
        <p:spPr>
          <a:xfrm>
            <a:off x="6564178" y="4858306"/>
            <a:ext cx="2175597" cy="300082"/>
          </a:xfrm>
          <a:prstGeom prst="rect">
            <a:avLst/>
          </a:prstGeom>
          <a:noFill/>
        </p:spPr>
        <p:txBody>
          <a:bodyPr wrap="none" rtlCol="0">
            <a:spAutoFit/>
          </a:bodyPr>
          <a:lstStyle/>
          <a:p>
            <a:r>
              <a:rPr lang="en-CA" sz="1350" dirty="0" smtClean="0"/>
              <a:t>*</a:t>
            </a:r>
            <a:r>
              <a:rPr lang="en-CA" sz="900" dirty="0" smtClean="0"/>
              <a:t>Gold </a:t>
            </a:r>
            <a:r>
              <a:rPr lang="en-CA" sz="900" dirty="0"/>
              <a:t>and Silver level subscribers only</a:t>
            </a:r>
          </a:p>
        </p:txBody>
      </p:sp>
      <p:grpSp>
        <p:nvGrpSpPr>
          <p:cNvPr id="10" name="Group 9"/>
          <p:cNvGrpSpPr/>
          <p:nvPr/>
        </p:nvGrpSpPr>
        <p:grpSpPr>
          <a:xfrm>
            <a:off x="6895579" y="2511456"/>
            <a:ext cx="1512794" cy="2159124"/>
            <a:chOff x="6895579" y="2492896"/>
            <a:chExt cx="1512794" cy="2159124"/>
          </a:xfrm>
        </p:grpSpPr>
        <p:sp>
          <p:nvSpPr>
            <p:cNvPr id="7" name="TextBox 6"/>
            <p:cNvSpPr txBox="1"/>
            <p:nvPr/>
          </p:nvSpPr>
          <p:spPr>
            <a:xfrm>
              <a:off x="6910707" y="4005689"/>
              <a:ext cx="1482538" cy="646331"/>
            </a:xfrm>
            <a:prstGeom prst="rect">
              <a:avLst/>
            </a:prstGeom>
            <a:noFill/>
          </p:spPr>
          <p:txBody>
            <a:bodyPr wrap="square" rtlCol="0">
              <a:spAutoFit/>
            </a:bodyPr>
            <a:lstStyle/>
            <a:p>
              <a:r>
                <a:rPr lang="en-US" sz="900" dirty="0">
                  <a:latin typeface="+mn-lt"/>
                  <a:cs typeface="Open Sans"/>
                </a:rPr>
                <a:t> This symbol signifies when you’ve reached a Guided Implementation </a:t>
              </a:r>
              <a:r>
                <a:rPr lang="en-US" sz="900" dirty="0" smtClean="0">
                  <a:latin typeface="+mn-lt"/>
                  <a:cs typeface="Open Sans"/>
                </a:rPr>
                <a:t>point </a:t>
              </a:r>
              <a:r>
                <a:rPr lang="en-US" sz="900" dirty="0">
                  <a:latin typeface="+mn-lt"/>
                  <a:cs typeface="Open Sans"/>
                </a:rPr>
                <a:t>in your project.</a:t>
              </a:r>
              <a:endParaRPr lang="en-CA" sz="900" dirty="0">
                <a:latin typeface="+mn-lt"/>
              </a:endParaRPr>
            </a:p>
          </p:txBody>
        </p:sp>
        <p:sp>
          <p:nvSpPr>
            <p:cNvPr id="8" name="Rectangle 7"/>
            <p:cNvSpPr/>
            <p:nvPr/>
          </p:nvSpPr>
          <p:spPr>
            <a:xfrm>
              <a:off x="6895579" y="2492896"/>
              <a:ext cx="1512794" cy="1442198"/>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pic>
          <p:nvPicPr>
            <p:cNvPr id="9" name="Picture 8" descr="Guided-Implementation-White-TranspBG.png"/>
            <p:cNvPicPr>
              <a:picLocks noChangeAspect="1"/>
            </p:cNvPicPr>
            <p:nvPr/>
          </p:nvPicPr>
          <p:blipFill>
            <a:blip r:embed="rId3" cstate="print"/>
            <a:srcRect l="7060" t="7271" r="6955" b="6112"/>
            <a:stretch>
              <a:fillRect/>
            </a:stretch>
          </p:blipFill>
          <p:spPr>
            <a:xfrm>
              <a:off x="6966176" y="2543323"/>
              <a:ext cx="1371600" cy="1381685"/>
            </a:xfrm>
            <a:prstGeom prst="rect">
              <a:avLst/>
            </a:prstGeom>
            <a:effectLst>
              <a:outerShdw blurRad="50800" dist="38100" dir="2700000" algn="tl" rotWithShape="0">
                <a:prstClr val="black">
                  <a:alpha val="40000"/>
                </a:prstClr>
              </a:outerShdw>
            </a:effectLst>
          </p:spPr>
        </p:pic>
      </p:grpSp>
      <p:pic>
        <p:nvPicPr>
          <p:cNvPr id="11" name="Picture 10"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035827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429424" y="2564904"/>
            <a:ext cx="2345481" cy="241226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600" dirty="0">
                <a:solidFill>
                  <a:schemeClr val="tx1"/>
                </a:solidFill>
              </a:rPr>
              <a:t>When we introduce new Blueprints, we offer workshops to our members at no charge for a short beta testing period. Please check the Workshop section of our website for a list of free beta workshops.</a:t>
            </a:r>
          </a:p>
        </p:txBody>
      </p:sp>
      <p:sp>
        <p:nvSpPr>
          <p:cNvPr id="3" name="Title 2"/>
          <p:cNvSpPr>
            <a:spLocks noGrp="1"/>
          </p:cNvSpPr>
          <p:nvPr>
            <p:ph type="title"/>
          </p:nvPr>
        </p:nvSpPr>
        <p:spPr/>
        <p:txBody>
          <a:bodyPr/>
          <a:lstStyle/>
          <a:p>
            <a:r>
              <a:rPr lang="en-US" dirty="0" smtClean="0"/>
              <a:t>Book a workshop today!</a:t>
            </a:r>
            <a:endParaRPr lang="en-US" dirty="0"/>
          </a:p>
        </p:txBody>
      </p:sp>
      <p:sp>
        <p:nvSpPr>
          <p:cNvPr id="4" name="Text Placeholder 3"/>
          <p:cNvSpPr>
            <a:spLocks noGrp="1"/>
          </p:cNvSpPr>
          <p:nvPr>
            <p:ph type="body" sz="quarter" idx="16"/>
          </p:nvPr>
        </p:nvSpPr>
        <p:spPr>
          <a:xfrm>
            <a:off x="251521" y="1304764"/>
            <a:ext cx="6048671" cy="4608512"/>
          </a:xfrm>
        </p:spPr>
        <p:txBody>
          <a:bodyPr/>
          <a:lstStyle/>
          <a:p>
            <a:pPr marL="0" indent="0">
              <a:spcAft>
                <a:spcPts val="600"/>
              </a:spcAft>
              <a:buNone/>
            </a:pPr>
            <a:r>
              <a:rPr lang="en-US" sz="1600" dirty="0">
                <a:cs typeface="Open Sans"/>
              </a:rPr>
              <a:t>An </a:t>
            </a:r>
            <a:r>
              <a:rPr lang="en-US" sz="1600" dirty="0" smtClean="0">
                <a:cs typeface="Open Sans"/>
              </a:rPr>
              <a:t>Info-Tech </a:t>
            </a:r>
            <a:r>
              <a:rPr lang="en-US" sz="1600" dirty="0">
                <a:cs typeface="Open Sans"/>
              </a:rPr>
              <a:t>project accelerator workshop will help you to engage your stakeholders, gather important data, make key </a:t>
            </a:r>
            <a:r>
              <a:rPr lang="en-US" sz="1600" dirty="0" smtClean="0">
                <a:cs typeface="Open Sans"/>
              </a:rPr>
              <a:t>decisions, </a:t>
            </a:r>
            <a:r>
              <a:rPr lang="en-US" sz="1600" dirty="0">
                <a:cs typeface="Open Sans"/>
              </a:rPr>
              <a:t>and generate a customized project road map</a:t>
            </a:r>
            <a:r>
              <a:rPr lang="en-US" sz="1600" dirty="0" smtClean="0">
                <a:solidFill>
                  <a:srgbClr val="333333"/>
                </a:solidFill>
                <a:cs typeface="Open Sans"/>
              </a:rPr>
              <a:t>.</a:t>
            </a:r>
            <a:br>
              <a:rPr lang="en-US" sz="1600" dirty="0" smtClean="0">
                <a:solidFill>
                  <a:srgbClr val="333333"/>
                </a:solidFill>
                <a:cs typeface="Open Sans"/>
              </a:rPr>
            </a:br>
            <a:r>
              <a:rPr lang="en-US" sz="1600" dirty="0">
                <a:solidFill>
                  <a:srgbClr val="333333"/>
                </a:solidFill>
                <a:cs typeface="Open Sans"/>
              </a:rPr>
              <a:t/>
            </a:r>
            <a:br>
              <a:rPr lang="en-US" sz="1600" dirty="0">
                <a:solidFill>
                  <a:srgbClr val="333333"/>
                </a:solidFill>
                <a:cs typeface="Open Sans"/>
              </a:rPr>
            </a:br>
            <a:r>
              <a:rPr lang="en-US" sz="1600" dirty="0">
                <a:solidFill>
                  <a:srgbClr val="333333"/>
                </a:solidFill>
                <a:cs typeface="Open Sans"/>
              </a:rPr>
              <a:t>Here’s how it works:</a:t>
            </a:r>
          </a:p>
          <a:p>
            <a:pPr marL="257175" indent="-257175">
              <a:spcBef>
                <a:spcPts val="450"/>
              </a:spcBef>
              <a:spcAft>
                <a:spcPts val="450"/>
              </a:spcAft>
              <a:buFont typeface="+mj-lt"/>
              <a:buAutoNum type="arabicPeriod"/>
            </a:pPr>
            <a:r>
              <a:rPr lang="en-US" sz="1400" b="1" dirty="0">
                <a:solidFill>
                  <a:srgbClr val="333333"/>
                </a:solidFill>
                <a:cs typeface="Open Sans"/>
              </a:rPr>
              <a:t>Enroll in a 2-5 day workshop for your </a:t>
            </a:r>
            <a:r>
              <a:rPr lang="en-US" sz="1400" b="1" dirty="0" smtClean="0">
                <a:solidFill>
                  <a:srgbClr val="333333"/>
                </a:solidFill>
                <a:cs typeface="Open Sans"/>
              </a:rPr>
              <a:t>project</a:t>
            </a:r>
            <a:r>
              <a:rPr lang="en-US" sz="1400" b="1" dirty="0">
                <a:solidFill>
                  <a:srgbClr val="333333"/>
                </a:solidFill>
                <a:cs typeface="Open Sans"/>
              </a:rPr>
              <a:t/>
            </a:r>
            <a:br>
              <a:rPr lang="en-US" sz="1400" b="1" dirty="0">
                <a:solidFill>
                  <a:srgbClr val="333333"/>
                </a:solidFill>
                <a:cs typeface="Open Sans"/>
              </a:rPr>
            </a:br>
            <a:r>
              <a:rPr lang="en-US" dirty="0">
                <a:cs typeface="Open Sans"/>
              </a:rPr>
              <a:t>Send an </a:t>
            </a:r>
            <a:r>
              <a:rPr lang="en-US" dirty="0" smtClean="0">
                <a:cs typeface="Open Sans"/>
              </a:rPr>
              <a:t>email to </a:t>
            </a:r>
            <a:r>
              <a:rPr lang="en-US" dirty="0">
                <a:cs typeface="Open Sans"/>
                <a:hlinkClick r:id="rId2"/>
              </a:rPr>
              <a:t>workshopbooking@infotech.com</a:t>
            </a:r>
            <a:r>
              <a:rPr lang="en-US" dirty="0">
                <a:cs typeface="Open Sans"/>
              </a:rPr>
              <a:t> or call </a:t>
            </a:r>
            <a:r>
              <a:rPr lang="en-CA" dirty="0"/>
              <a:t>1-888-670-8889 </a:t>
            </a:r>
            <a:r>
              <a:rPr lang="en-CA" dirty="0" smtClean="0"/>
              <a:t>Ext. </a:t>
            </a:r>
            <a:r>
              <a:rPr lang="en-CA" dirty="0"/>
              <a:t>3001</a:t>
            </a:r>
            <a:r>
              <a:rPr lang="en-US" dirty="0">
                <a:cs typeface="Open Sans"/>
              </a:rPr>
              <a:t>. Your account manager will contact you and quote you </a:t>
            </a:r>
            <a:r>
              <a:rPr lang="en-US" dirty="0" smtClean="0">
                <a:cs typeface="Open Sans"/>
              </a:rPr>
              <a:t>the </a:t>
            </a:r>
            <a:r>
              <a:rPr lang="en-US" dirty="0">
                <a:cs typeface="Open Sans"/>
              </a:rPr>
              <a:t>cost of a workshop.</a:t>
            </a:r>
          </a:p>
          <a:p>
            <a:pPr marL="257175" indent="-257175">
              <a:spcAft>
                <a:spcPts val="450"/>
              </a:spcAft>
              <a:buFont typeface="+mj-lt"/>
              <a:buAutoNum type="arabicPeriod"/>
            </a:pPr>
            <a:r>
              <a:rPr lang="en-US" sz="1400" b="1" dirty="0">
                <a:solidFill>
                  <a:srgbClr val="333333"/>
                </a:solidFill>
                <a:cs typeface="Open Sans"/>
              </a:rPr>
              <a:t>Book your workshop</a:t>
            </a:r>
            <a:br>
              <a:rPr lang="en-US" sz="1400" b="1" dirty="0">
                <a:solidFill>
                  <a:srgbClr val="333333"/>
                </a:solidFill>
                <a:cs typeface="Open Sans"/>
              </a:rPr>
            </a:br>
            <a:r>
              <a:rPr lang="en-US" dirty="0">
                <a:cs typeface="Open Sans"/>
              </a:rPr>
              <a:t>A </a:t>
            </a:r>
            <a:r>
              <a:rPr lang="en-US" dirty="0" smtClean="0">
                <a:cs typeface="Open Sans"/>
              </a:rPr>
              <a:t>Workshop Coordinator </a:t>
            </a:r>
            <a:r>
              <a:rPr lang="en-US" dirty="0">
                <a:cs typeface="Open Sans"/>
              </a:rPr>
              <a:t>will contact you to book a workshop planning call with one of our </a:t>
            </a:r>
            <a:r>
              <a:rPr lang="en-US" dirty="0" smtClean="0">
                <a:cs typeface="Open Sans"/>
              </a:rPr>
              <a:t>Facilitators </a:t>
            </a:r>
            <a:r>
              <a:rPr lang="en-US" dirty="0">
                <a:cs typeface="Open Sans"/>
              </a:rPr>
              <a:t>and arrange dates for your </a:t>
            </a:r>
            <a:r>
              <a:rPr lang="en-US" dirty="0" smtClean="0">
                <a:cs typeface="Open Sans"/>
              </a:rPr>
              <a:t>workshop</a:t>
            </a:r>
            <a:r>
              <a:rPr lang="en-US" dirty="0">
                <a:cs typeface="Open Sans"/>
              </a:rPr>
              <a:t>. We can hold the workshop in Info-Tech’s world-class facility in Toronto or at your location.</a:t>
            </a:r>
          </a:p>
          <a:p>
            <a:pPr marL="257175" indent="-257175">
              <a:buFont typeface="+mj-lt"/>
              <a:buAutoNum type="arabicPeriod"/>
            </a:pPr>
            <a:r>
              <a:rPr lang="en-US" sz="1400" b="1" dirty="0">
                <a:solidFill>
                  <a:srgbClr val="333333"/>
                </a:solidFill>
                <a:cs typeface="Open Sans"/>
              </a:rPr>
              <a:t>Plan your workshop</a:t>
            </a:r>
            <a:br>
              <a:rPr lang="en-US" sz="1400" b="1" dirty="0">
                <a:solidFill>
                  <a:srgbClr val="333333"/>
                </a:solidFill>
                <a:cs typeface="Open Sans"/>
              </a:rPr>
            </a:br>
            <a:r>
              <a:rPr lang="en-US" dirty="0">
                <a:cs typeface="Open Sans"/>
              </a:rPr>
              <a:t>A </a:t>
            </a:r>
            <a:r>
              <a:rPr lang="en-US" dirty="0" smtClean="0">
                <a:cs typeface="Open Sans"/>
              </a:rPr>
              <a:t>Workshop Facilitator </a:t>
            </a:r>
            <a:r>
              <a:rPr lang="en-US" dirty="0">
                <a:cs typeface="Open Sans"/>
              </a:rPr>
              <a:t>will contact you to go over the workshop outline and choose the contents that are appropriate to your situation.</a:t>
            </a:r>
          </a:p>
          <a:p>
            <a:pPr marL="257175" indent="-257175">
              <a:spcBef>
                <a:spcPts val="450"/>
              </a:spcBef>
              <a:spcAft>
                <a:spcPts val="450"/>
              </a:spcAft>
              <a:buFont typeface="+mj-lt"/>
              <a:buAutoNum type="arabicPeriod"/>
            </a:pPr>
            <a:r>
              <a:rPr lang="en-US" sz="1400" b="1" dirty="0">
                <a:solidFill>
                  <a:srgbClr val="333333"/>
                </a:solidFill>
                <a:cs typeface="Open Sans"/>
              </a:rPr>
              <a:t>Participate in your workshop</a:t>
            </a:r>
            <a:br>
              <a:rPr lang="en-US" sz="1400" b="1" dirty="0">
                <a:solidFill>
                  <a:srgbClr val="333333"/>
                </a:solidFill>
                <a:cs typeface="Open Sans"/>
              </a:rPr>
            </a:br>
            <a:r>
              <a:rPr lang="en-US" dirty="0">
                <a:cs typeface="Open Sans"/>
              </a:rPr>
              <a:t>Our experienced </a:t>
            </a:r>
            <a:r>
              <a:rPr lang="en-US" dirty="0" smtClean="0">
                <a:cs typeface="Open Sans"/>
              </a:rPr>
              <a:t>Workshop Facilitators </a:t>
            </a:r>
            <a:r>
              <a:rPr lang="en-US" dirty="0">
                <a:cs typeface="Open Sans"/>
              </a:rPr>
              <a:t>will take your project team through your tailored slides and exercises and will summarize all the workshop outputs into a final report.</a:t>
            </a:r>
          </a:p>
          <a:p>
            <a:pPr marL="0" indent="0">
              <a:buNone/>
            </a:pPr>
            <a:endParaRPr lang="en-US" dirty="0"/>
          </a:p>
        </p:txBody>
      </p:sp>
      <p:sp>
        <p:nvSpPr>
          <p:cNvPr id="6" name="Round Same Side Corner Rectangle 5"/>
          <p:cNvSpPr/>
          <p:nvPr/>
        </p:nvSpPr>
        <p:spPr>
          <a:xfrm>
            <a:off x="6430410" y="2096852"/>
            <a:ext cx="2343509" cy="481462"/>
          </a:xfrm>
          <a:prstGeom prst="round2SameRect">
            <a:avLst>
              <a:gd name="adj1" fmla="val 10667"/>
              <a:gd name="adj2" fmla="val 0"/>
            </a:avLst>
          </a:prstGeom>
          <a:solidFill>
            <a:schemeClr val="accent1"/>
          </a:solid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600" b="1" dirty="0">
                <a:solidFill>
                  <a:schemeClr val="bg1"/>
                </a:solidFill>
              </a:rPr>
              <a:t>Free Beta Workshops</a:t>
            </a:r>
          </a:p>
        </p:txBody>
      </p:sp>
      <p:pic>
        <p:nvPicPr>
          <p:cNvPr id="8" name="Picture 7"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811455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Guided implementation points in this IBM </a:t>
            </a:r>
            <a:r>
              <a:rPr lang="en-US" dirty="0" err="1" smtClean="0"/>
              <a:t>i</a:t>
            </a:r>
            <a:r>
              <a:rPr lang="en-US" dirty="0" smtClean="0"/>
              <a:t> security project</a:t>
            </a:r>
            <a:endParaRPr lang="en-US" dirty="0"/>
          </a:p>
        </p:txBody>
      </p:sp>
      <p:sp>
        <p:nvSpPr>
          <p:cNvPr id="4" name="Text Placeholder 3"/>
          <p:cNvSpPr>
            <a:spLocks noGrp="1"/>
          </p:cNvSpPr>
          <p:nvPr>
            <p:ph type="body" sz="quarter" idx="16"/>
          </p:nvPr>
        </p:nvSpPr>
        <p:spPr>
          <a:xfrm>
            <a:off x="244696" y="1196752"/>
            <a:ext cx="8627997" cy="792088"/>
          </a:xfrm>
        </p:spPr>
        <p:txBody>
          <a:bodyPr/>
          <a:lstStyle/>
          <a:p>
            <a:pPr marL="0" indent="0">
              <a:buNone/>
            </a:pPr>
            <a:r>
              <a:rPr lang="en-CA" sz="1400" b="1" dirty="0">
                <a:cs typeface="Open Sans"/>
              </a:rPr>
              <a:t>Book a Guided Implementation Today:</a:t>
            </a:r>
            <a:r>
              <a:rPr lang="en-CA" sz="1400" dirty="0">
                <a:cs typeface="Open Sans"/>
              </a:rPr>
              <a:t> Info-Tech is just a phone call away and can assist you with your project. Our expert </a:t>
            </a:r>
            <a:r>
              <a:rPr lang="en-CA" sz="1400" dirty="0" smtClean="0">
                <a:cs typeface="Open Sans"/>
              </a:rPr>
              <a:t>Analysts </a:t>
            </a:r>
            <a:r>
              <a:rPr lang="en-CA" sz="1400" dirty="0">
                <a:cs typeface="Open Sans"/>
              </a:rPr>
              <a:t>can guide you to successful project </a:t>
            </a:r>
            <a:r>
              <a:rPr lang="en-CA" sz="1400" dirty="0" smtClean="0">
                <a:cs typeface="Open Sans"/>
              </a:rPr>
              <a:t>completion.</a:t>
            </a:r>
          </a:p>
          <a:p>
            <a:pPr marL="0" indent="0">
              <a:buNone/>
            </a:pPr>
            <a:r>
              <a:rPr lang="en-CA" sz="1400" i="1" dirty="0" smtClean="0">
                <a:cs typeface="Open Sans"/>
              </a:rPr>
              <a:t>Here </a:t>
            </a:r>
            <a:r>
              <a:rPr lang="en-CA" sz="1400" i="1" dirty="0">
                <a:cs typeface="Open Sans"/>
              </a:rPr>
              <a:t>are the suggested Guided Implementation points in </a:t>
            </a:r>
            <a:r>
              <a:rPr lang="en-CA" sz="1400" i="1" dirty="0" smtClean="0">
                <a:cs typeface="Open Sans"/>
              </a:rPr>
              <a:t>this IBM </a:t>
            </a:r>
            <a:r>
              <a:rPr lang="en-CA" sz="1400" i="1" dirty="0" err="1" smtClean="0">
                <a:cs typeface="Open Sans"/>
              </a:rPr>
              <a:t>i</a:t>
            </a:r>
            <a:r>
              <a:rPr lang="en-CA" sz="1400" i="1" dirty="0" smtClean="0">
                <a:cs typeface="Open Sans"/>
              </a:rPr>
              <a:t> security project:</a:t>
            </a:r>
            <a:endParaRPr lang="en-US" sz="1400" i="1" dirty="0">
              <a:cs typeface="Open Sans"/>
            </a:endParaRPr>
          </a:p>
        </p:txBody>
      </p:sp>
      <p:graphicFrame>
        <p:nvGraphicFramePr>
          <p:cNvPr id="5" name="Table 4"/>
          <p:cNvGraphicFramePr>
            <a:graphicFrameLocks noGrp="1"/>
          </p:cNvGraphicFramePr>
          <p:nvPr>
            <p:extLst/>
          </p:nvPr>
        </p:nvGraphicFramePr>
        <p:xfrm>
          <a:off x="280700" y="1775450"/>
          <a:ext cx="6559552" cy="4230046"/>
        </p:xfrm>
        <a:graphic>
          <a:graphicData uri="http://schemas.openxmlformats.org/drawingml/2006/table">
            <a:tbl>
              <a:tblPr bandRow="1">
                <a:tableStyleId>{2D5ABB26-0587-4C30-8999-92F81FD0307C}</a:tableStyleId>
              </a:tblPr>
              <a:tblGrid>
                <a:gridCol w="6559552"/>
              </a:tblGrid>
              <a:tr h="222428">
                <a:tc>
                  <a:txBody>
                    <a:bodyPr/>
                    <a:lstStyle/>
                    <a:p>
                      <a:pPr marL="0" marR="0" lvl="0" indent="0" algn="l" defTabSz="914400" rtl="0" eaLnBrk="0" fontAlgn="base" latinLnBrk="0" hangingPunct="0">
                        <a:lnSpc>
                          <a:spcPct val="100000"/>
                        </a:lnSpc>
                        <a:spcBef>
                          <a:spcPct val="20000"/>
                        </a:spcBef>
                        <a:spcAft>
                          <a:spcPct val="0"/>
                        </a:spcAft>
                        <a:buClr>
                          <a:srgbClr val="333333"/>
                        </a:buClr>
                        <a:buSzPct val="120000"/>
                        <a:buFontTx/>
                        <a:buNone/>
                        <a:tabLst/>
                        <a:defRPr/>
                      </a:pPr>
                      <a:endParaRPr kumimoji="0" lang="en-US" sz="700" b="1" i="0" u="none" strike="noStrike" kern="1200" cap="none" spc="0" normalizeH="0" baseline="0" noProof="0" dirty="0" smtClean="0">
                        <a:ln>
                          <a:noFill/>
                        </a:ln>
                        <a:solidFill>
                          <a:srgbClr val="333333"/>
                        </a:solidFill>
                        <a:effectLst/>
                        <a:uLnTx/>
                        <a:uFillTx/>
                        <a:latin typeface="Open Sans"/>
                        <a:cs typeface="Open Sans"/>
                      </a:endParaRP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99794">
                <a:tc>
                  <a:txBody>
                    <a:bodyPr/>
                    <a:lstStyle/>
                    <a:p>
                      <a:pPr algn="l"/>
                      <a:r>
                        <a:rPr lang="en-US" sz="1200" b="1" dirty="0" smtClean="0">
                          <a:solidFill>
                            <a:srgbClr val="ED7D31"/>
                          </a:solidFill>
                          <a:latin typeface="Open Sans"/>
                          <a:cs typeface="Open Sans"/>
                        </a:rPr>
                        <a:t>Section 1:</a:t>
                      </a:r>
                      <a:r>
                        <a:rPr lang="en-US" sz="1200" b="1" dirty="0" smtClean="0">
                          <a:solidFill>
                            <a:schemeClr val="accent4">
                              <a:lumMod val="40000"/>
                              <a:lumOff val="60000"/>
                            </a:schemeClr>
                          </a:solidFill>
                          <a:latin typeface="Open Sans"/>
                          <a:cs typeface="Open Sans"/>
                        </a:rPr>
                        <a:t> </a:t>
                      </a:r>
                      <a:r>
                        <a:rPr lang="en-CA" sz="1200" b="1" dirty="0" smtClean="0">
                          <a:solidFill>
                            <a:schemeClr val="tx1"/>
                          </a:solidFill>
                          <a:latin typeface="Open Sans"/>
                          <a:cs typeface="Open Sans"/>
                        </a:rPr>
                        <a:t>Current state of IBM </a:t>
                      </a:r>
                      <a:r>
                        <a:rPr lang="en-CA" sz="1200" b="1" dirty="0" err="1" smtClean="0">
                          <a:solidFill>
                            <a:schemeClr val="tx1"/>
                          </a:solidFill>
                          <a:latin typeface="Open Sans"/>
                          <a:cs typeface="Open Sans"/>
                        </a:rPr>
                        <a:t>i</a:t>
                      </a:r>
                      <a:r>
                        <a:rPr lang="en-CA" sz="1200" b="1" dirty="0" smtClean="0">
                          <a:solidFill>
                            <a:schemeClr val="tx1"/>
                          </a:solidFill>
                          <a:latin typeface="Open Sans"/>
                          <a:cs typeface="Open Sans"/>
                        </a:rPr>
                        <a:t> </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67232">
                <a:tc>
                  <a:txBody>
                    <a:bodyPr/>
                    <a:lstStyle/>
                    <a:p>
                      <a:pPr marL="0" lvl="1" algn="l"/>
                      <a:r>
                        <a:rPr lang="en-CA" sz="1200" dirty="0" smtClean="0">
                          <a:solidFill>
                            <a:schemeClr val="tx1"/>
                          </a:solidFill>
                          <a:latin typeface="Open Sans"/>
                          <a:cs typeface="Open Sans"/>
                        </a:rPr>
                        <a:t>Understand new security risks, and review and evaluate security settings.</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99794">
                <a:tc>
                  <a:txBody>
                    <a:bodyPr/>
                    <a:lstStyle/>
                    <a:p>
                      <a:pPr algn="l"/>
                      <a:r>
                        <a:rPr lang="en-US" sz="1200" b="1" dirty="0" smtClean="0">
                          <a:solidFill>
                            <a:srgbClr val="ED7D31"/>
                          </a:solidFill>
                          <a:latin typeface="Open Sans"/>
                          <a:cs typeface="Open Sans"/>
                        </a:rPr>
                        <a:t>Section 2:</a:t>
                      </a:r>
                      <a:r>
                        <a:rPr lang="en-US" sz="1200" b="1" dirty="0" smtClean="0">
                          <a:solidFill>
                            <a:schemeClr val="accent4">
                              <a:lumMod val="40000"/>
                              <a:lumOff val="60000"/>
                            </a:schemeClr>
                          </a:solidFill>
                          <a:latin typeface="Open Sans"/>
                          <a:cs typeface="Open Sans"/>
                        </a:rPr>
                        <a:t> </a:t>
                      </a:r>
                      <a:r>
                        <a:rPr lang="en-US" sz="1200" b="1" dirty="0" smtClean="0">
                          <a:solidFill>
                            <a:schemeClr val="tx1"/>
                          </a:solidFill>
                          <a:latin typeface="Open Sans"/>
                          <a:cs typeface="Open Sans"/>
                        </a:rPr>
                        <a:t>Network Access</a:t>
                      </a:r>
                      <a:endParaRPr lang="en-US" sz="1000" b="1" dirty="0" smtClean="0">
                        <a:solidFill>
                          <a:schemeClr val="tx1"/>
                        </a:solidFill>
                        <a:latin typeface="Open Sans"/>
                        <a:cs typeface="Open Sans"/>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76270">
                <a:tc>
                  <a:txBody>
                    <a:bodyPr/>
                    <a:lstStyle/>
                    <a:p>
                      <a:pPr algn="l">
                        <a:spcBef>
                          <a:spcPts val="400"/>
                        </a:spcBef>
                      </a:pPr>
                      <a:r>
                        <a:rPr lang="en-CA" sz="1200" dirty="0" smtClean="0">
                          <a:solidFill>
                            <a:schemeClr val="tx1"/>
                          </a:solidFill>
                          <a:latin typeface="Open Sans"/>
                          <a:cs typeface="Open Sans"/>
                        </a:rPr>
                        <a:t>Secure network access using exit programs, IP packet filtering, and perimeter security.</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99794">
                <a:tc>
                  <a:txBody>
                    <a:bodyPr/>
                    <a:lstStyle/>
                    <a:p>
                      <a:pPr algn="l"/>
                      <a:r>
                        <a:rPr lang="en-US" sz="1200" b="1" dirty="0" smtClean="0">
                          <a:solidFill>
                            <a:srgbClr val="ED7D31"/>
                          </a:solidFill>
                          <a:latin typeface="Open Sans"/>
                          <a:cs typeface="Open Sans"/>
                        </a:rPr>
                        <a:t>Section 3: </a:t>
                      </a:r>
                      <a:r>
                        <a:rPr lang="en-US" sz="1200" b="1" dirty="0" smtClean="0">
                          <a:solidFill>
                            <a:schemeClr val="tx1"/>
                          </a:solidFill>
                          <a:latin typeface="Open Sans"/>
                          <a:cs typeface="Open Sans"/>
                        </a:rPr>
                        <a:t>Application Security</a:t>
                      </a:r>
                      <a:endParaRPr lang="en-US" sz="1000" b="1" dirty="0" smtClean="0">
                        <a:solidFill>
                          <a:schemeClr val="tx1"/>
                        </a:solidFill>
                        <a:latin typeface="Open Sans"/>
                        <a:cs typeface="Open Sans"/>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78240">
                <a:tc>
                  <a:txBody>
                    <a:bodyPr/>
                    <a:lstStyle/>
                    <a:p>
                      <a:pPr algn="l">
                        <a:spcBef>
                          <a:spcPts val="400"/>
                        </a:spcBef>
                      </a:pPr>
                      <a:r>
                        <a:rPr lang="en-CA" sz="1200" dirty="0" smtClean="0">
                          <a:solidFill>
                            <a:schemeClr val="tx1"/>
                          </a:solidFill>
                          <a:latin typeface="Open Sans"/>
                          <a:cs typeface="Open Sans"/>
                        </a:rPr>
                        <a:t>Separate production from development environments, incorporate security considerations into change management processes, and test your code for vulnerabilities.</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99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ED7D31"/>
                          </a:solidFill>
                          <a:latin typeface="Open Sans"/>
                          <a:cs typeface="Open Sans"/>
                        </a:rPr>
                        <a:t>Section 4:</a:t>
                      </a:r>
                      <a:r>
                        <a:rPr lang="en-US" sz="1200" b="1" dirty="0" smtClean="0">
                          <a:solidFill>
                            <a:schemeClr val="accent4">
                              <a:lumMod val="40000"/>
                              <a:lumOff val="60000"/>
                            </a:schemeClr>
                          </a:solidFill>
                          <a:latin typeface="Open Sans"/>
                          <a:cs typeface="Open Sans"/>
                        </a:rPr>
                        <a:t> </a:t>
                      </a:r>
                      <a:r>
                        <a:rPr lang="en-US" sz="1200" b="1" dirty="0" smtClean="0">
                          <a:solidFill>
                            <a:schemeClr val="tx1"/>
                          </a:solidFill>
                          <a:latin typeface="Open Sans"/>
                          <a:cs typeface="Open Sans"/>
                        </a:rPr>
                        <a:t>Protecting Data</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703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solidFill>
                            <a:schemeClr val="tx1"/>
                          </a:solidFill>
                          <a:latin typeface="Open Sans"/>
                          <a:cs typeface="Open Sans"/>
                        </a:rPr>
                        <a:t>Exclude public access to data and secure your integrated file system. Encrypt and physically secure sensitive data and backups.</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ED7D31"/>
                          </a:solidFill>
                          <a:latin typeface="Open Sans"/>
                          <a:cs typeface="Open Sans"/>
                        </a:rPr>
                        <a:t>Section 5:</a:t>
                      </a:r>
                      <a:r>
                        <a:rPr lang="en-US" sz="1200" b="1" dirty="0" smtClean="0">
                          <a:solidFill>
                            <a:schemeClr val="accent4">
                              <a:lumMod val="40000"/>
                              <a:lumOff val="60000"/>
                            </a:schemeClr>
                          </a:solidFill>
                          <a:latin typeface="Open Sans"/>
                          <a:cs typeface="Open Sans"/>
                        </a:rPr>
                        <a:t> </a:t>
                      </a:r>
                      <a:r>
                        <a:rPr lang="en-US" sz="1200" b="1" dirty="0" smtClean="0">
                          <a:solidFill>
                            <a:schemeClr val="tx1"/>
                          </a:solidFill>
                          <a:latin typeface="Open Sans"/>
                          <a:cs typeface="Open Sans"/>
                        </a:rPr>
                        <a:t>Managing Users</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801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solidFill>
                            <a:schemeClr val="tx1"/>
                          </a:solidFill>
                          <a:latin typeface="Open Sans"/>
                          <a:cs typeface="Open Sans"/>
                        </a:rPr>
                        <a:t>Manage user access rights, limit special authority, and implement physical security.</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059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ED7D31"/>
                          </a:solidFill>
                          <a:latin typeface="Open Sans"/>
                          <a:cs typeface="Open Sans"/>
                        </a:rPr>
                        <a:t>Section 6:</a:t>
                      </a:r>
                      <a:r>
                        <a:rPr lang="en-US" sz="1200" b="1" dirty="0" smtClean="0">
                          <a:solidFill>
                            <a:schemeClr val="accent4">
                              <a:lumMod val="40000"/>
                              <a:lumOff val="60000"/>
                            </a:schemeClr>
                          </a:solidFill>
                          <a:latin typeface="Open Sans"/>
                          <a:cs typeface="Open Sans"/>
                        </a:rPr>
                        <a:t> </a:t>
                      </a:r>
                      <a:r>
                        <a:rPr lang="en-US" sz="1200" b="1" dirty="0" smtClean="0">
                          <a:solidFill>
                            <a:schemeClr val="tx1"/>
                          </a:solidFill>
                          <a:latin typeface="Open Sans"/>
                          <a:cs typeface="Open Sans"/>
                        </a:rPr>
                        <a:t>Security Monitoring</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422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solidFill>
                            <a:schemeClr val="tx1"/>
                          </a:solidFill>
                          <a:latin typeface="Open Sans"/>
                          <a:cs typeface="Open Sans"/>
                        </a:rPr>
                        <a:t>Enable security auditing, establish guidelines for reviewing audits logs and security standards, and determine required security software.</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6" name="TextBox 5"/>
          <p:cNvSpPr txBox="1"/>
          <p:nvPr/>
        </p:nvSpPr>
        <p:spPr>
          <a:xfrm>
            <a:off x="251520" y="6057292"/>
            <a:ext cx="8621173" cy="492443"/>
          </a:xfrm>
          <a:prstGeom prst="rect">
            <a:avLst/>
          </a:prstGeom>
          <a:noFill/>
        </p:spPr>
        <p:txBody>
          <a:bodyPr wrap="square" rtlCol="0">
            <a:spAutoFit/>
          </a:bodyPr>
          <a:lstStyle/>
          <a:p>
            <a:pPr>
              <a:spcBef>
                <a:spcPts val="0"/>
              </a:spcBef>
              <a:spcAft>
                <a:spcPts val="0"/>
              </a:spcAft>
            </a:pPr>
            <a:r>
              <a:rPr lang="en-US" sz="1300" dirty="0" smtClean="0">
                <a:latin typeface="+mn-lt"/>
                <a:cs typeface="Open Sans"/>
              </a:rPr>
              <a:t>To enroll, send </a:t>
            </a:r>
            <a:r>
              <a:rPr lang="en-US" sz="1300" dirty="0">
                <a:latin typeface="+mn-lt"/>
                <a:cs typeface="Open Sans"/>
              </a:rPr>
              <a:t>an </a:t>
            </a:r>
            <a:r>
              <a:rPr lang="en-US" sz="1300" dirty="0" smtClean="0">
                <a:latin typeface="+mn-lt"/>
                <a:cs typeface="Open Sans"/>
              </a:rPr>
              <a:t>email to </a:t>
            </a:r>
            <a:r>
              <a:rPr lang="en-US" sz="1300" b="1" dirty="0" smtClean="0">
                <a:latin typeface="+mn-lt"/>
                <a:cs typeface="Open Sans"/>
                <a:hlinkClick r:id="rId2"/>
              </a:rPr>
              <a:t>GuidedImplementations@InfoTech.com</a:t>
            </a:r>
            <a:r>
              <a:rPr lang="en-US" sz="1300" b="1" dirty="0" smtClean="0">
                <a:latin typeface="+mn-lt"/>
                <a:cs typeface="Open Sans"/>
              </a:rPr>
              <a:t> </a:t>
            </a:r>
            <a:r>
              <a:rPr lang="en-US" sz="1300" dirty="0" smtClean="0">
                <a:latin typeface="+mn-lt"/>
                <a:cs typeface="Open Sans"/>
              </a:rPr>
              <a:t>or call </a:t>
            </a:r>
            <a:r>
              <a:rPr lang="en-CA" sz="1300" dirty="0" smtClean="0">
                <a:latin typeface="+mn-lt"/>
              </a:rPr>
              <a:t>1-888-670-8889 </a:t>
            </a:r>
            <a:r>
              <a:rPr lang="en-CA" sz="1300" dirty="0"/>
              <a:t>and ask for the Guided Implementation </a:t>
            </a:r>
            <a:r>
              <a:rPr lang="en-CA" sz="1300" dirty="0" smtClean="0"/>
              <a:t>Coordinator.</a:t>
            </a:r>
            <a:endParaRPr lang="en-US" sz="1300" dirty="0">
              <a:latin typeface="+mn-lt"/>
              <a:cs typeface="Open Sans"/>
            </a:endParaRPr>
          </a:p>
        </p:txBody>
      </p:sp>
      <p:sp>
        <p:nvSpPr>
          <p:cNvPr id="7" name="TextBox 6"/>
          <p:cNvSpPr txBox="1"/>
          <p:nvPr/>
        </p:nvSpPr>
        <p:spPr>
          <a:xfrm>
            <a:off x="7216028" y="3802157"/>
            <a:ext cx="1482538" cy="646331"/>
          </a:xfrm>
          <a:prstGeom prst="rect">
            <a:avLst/>
          </a:prstGeom>
          <a:noFill/>
        </p:spPr>
        <p:txBody>
          <a:bodyPr wrap="square" rtlCol="0">
            <a:spAutoFit/>
          </a:bodyPr>
          <a:lstStyle/>
          <a:p>
            <a:r>
              <a:rPr lang="en-US" sz="900" dirty="0">
                <a:latin typeface="+mn-lt"/>
                <a:cs typeface="Open Sans"/>
              </a:rPr>
              <a:t> This symbol signifies when you’ve reached a Guided Implementation </a:t>
            </a:r>
            <a:r>
              <a:rPr lang="en-US" sz="900" dirty="0" smtClean="0">
                <a:latin typeface="+mn-lt"/>
                <a:cs typeface="Open Sans"/>
              </a:rPr>
              <a:t>point </a:t>
            </a:r>
            <a:r>
              <a:rPr lang="en-US" sz="900" dirty="0">
                <a:latin typeface="+mn-lt"/>
                <a:cs typeface="Open Sans"/>
              </a:rPr>
              <a:t>in your project.</a:t>
            </a:r>
            <a:endParaRPr lang="en-CA" sz="900" dirty="0">
              <a:latin typeface="+mn-lt"/>
            </a:endParaRPr>
          </a:p>
        </p:txBody>
      </p:sp>
      <p:sp>
        <p:nvSpPr>
          <p:cNvPr id="8" name="Rectangle 7"/>
          <p:cNvSpPr/>
          <p:nvPr/>
        </p:nvSpPr>
        <p:spPr>
          <a:xfrm>
            <a:off x="7200900" y="2289364"/>
            <a:ext cx="1512794" cy="1442198"/>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pic>
        <p:nvPicPr>
          <p:cNvPr id="9" name="Picture 8" descr="Guided-Implementation-White-TranspBG.png"/>
          <p:cNvPicPr>
            <a:picLocks noChangeAspect="1"/>
          </p:cNvPicPr>
          <p:nvPr/>
        </p:nvPicPr>
        <p:blipFill>
          <a:blip r:embed="rId3" cstate="print"/>
          <a:srcRect l="7060" t="7271" r="6955" b="6112"/>
          <a:stretch>
            <a:fillRect/>
          </a:stretch>
        </p:blipFill>
        <p:spPr>
          <a:xfrm>
            <a:off x="7271497" y="2339791"/>
            <a:ext cx="1371600" cy="1381685"/>
          </a:xfrm>
          <a:prstGeom prst="rect">
            <a:avLst/>
          </a:prstGeom>
          <a:effectLst>
            <a:outerShdw blurRad="50800" dist="38100" dir="2700000" algn="tl" rotWithShape="0">
              <a:prstClr val="black">
                <a:alpha val="40000"/>
              </a:prstClr>
            </a:outerShdw>
          </a:effectLst>
        </p:spPr>
      </p:pic>
      <p:pic>
        <p:nvPicPr>
          <p:cNvPr id="10" name="Picture 9"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735465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4" name="Picture 5"/>
          <p:cNvPicPr>
            <a:picLocks noChangeAspect="1" noChangeArrowheads="1"/>
          </p:cNvPicPr>
          <p:nvPr/>
        </p:nvPicPr>
        <p:blipFill>
          <a:blip r:embed="rId3" cstate="print"/>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sp>
        <p:nvSpPr>
          <p:cNvPr id="17" name="Chevron 16"/>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Text Placeholder 17"/>
          <p:cNvSpPr>
            <a:spLocks noGrp="1"/>
          </p:cNvSpPr>
          <p:nvPr>
            <p:ph type="body" sz="quarter" idx="15"/>
          </p:nvPr>
        </p:nvSpPr>
        <p:spPr/>
        <p:txBody>
          <a:bodyPr/>
          <a:lstStyle/>
          <a:p>
            <a:r>
              <a:rPr lang="en-CA" dirty="0" smtClean="0"/>
              <a:t>1. Is my IBM i secure?</a:t>
            </a:r>
            <a:endParaRPr lang="en-CA" dirty="0"/>
          </a:p>
        </p:txBody>
      </p:sp>
      <p:sp>
        <p:nvSpPr>
          <p:cNvPr id="20" name="Text Placeholder 19"/>
          <p:cNvSpPr>
            <a:spLocks noGrp="1"/>
          </p:cNvSpPr>
          <p:nvPr>
            <p:ph type="body" sz="quarter" idx="21"/>
          </p:nvPr>
        </p:nvSpPr>
        <p:spPr>
          <a:xfrm>
            <a:off x="791580" y="4311718"/>
            <a:ext cx="4752528" cy="1906138"/>
          </a:xfrm>
        </p:spPr>
        <p:txBody>
          <a:bodyPr/>
          <a:lstStyle/>
          <a:p>
            <a:r>
              <a:rPr lang="en-CA" dirty="0" smtClean="0"/>
              <a:t>Understand the new security risks from an increased network presence.</a:t>
            </a:r>
          </a:p>
          <a:p>
            <a:r>
              <a:rPr lang="en-CA" dirty="0" smtClean="0"/>
              <a:t>Review the effect of modernization on security.</a:t>
            </a:r>
          </a:p>
          <a:p>
            <a:r>
              <a:rPr lang="en-CA" dirty="0" smtClean="0"/>
              <a:t>Evaluate default security configuration settings.</a:t>
            </a:r>
          </a:p>
          <a:p>
            <a:r>
              <a:rPr lang="en-CA" dirty="0" smtClean="0"/>
              <a:t>Identify your current security concerns.</a:t>
            </a:r>
            <a:endParaRPr lang="en-CA" dirty="0"/>
          </a:p>
        </p:txBody>
      </p:sp>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9" name="Text Placeholder 18"/>
          <p:cNvSpPr>
            <a:spLocks noGrp="1"/>
          </p:cNvSpPr>
          <p:nvPr>
            <p:ph type="body" sz="quarter" idx="18"/>
          </p:nvPr>
        </p:nvSpPr>
        <p:spPr>
          <a:xfrm>
            <a:off x="6336196" y="4298777"/>
            <a:ext cx="2528706" cy="1938535"/>
          </a:xfrm>
        </p:spPr>
        <p:txBody>
          <a:bodyPr/>
          <a:lstStyle/>
          <a:p>
            <a:r>
              <a:rPr lang="en-CA" dirty="0" smtClean="0"/>
              <a:t>1. Is my IBM i secure?</a:t>
            </a:r>
          </a:p>
          <a:p>
            <a:r>
              <a:rPr lang="en-CA" dirty="0" smtClean="0"/>
              <a:t>2. Restrict network access</a:t>
            </a:r>
          </a:p>
          <a:p>
            <a:r>
              <a:rPr lang="en-CA" dirty="0" smtClean="0"/>
              <a:t>3. Secure your applications</a:t>
            </a:r>
          </a:p>
          <a:p>
            <a:r>
              <a:rPr lang="en-CA" dirty="0" smtClean="0"/>
              <a:t>4. Protect your data</a:t>
            </a:r>
          </a:p>
          <a:p>
            <a:r>
              <a:rPr lang="en-CA" dirty="0" smtClean="0"/>
              <a:t>5. Manage user access rights</a:t>
            </a:r>
          </a:p>
          <a:p>
            <a:r>
              <a:rPr lang="en-CA" dirty="0" smtClean="0"/>
              <a:t>6. Implement security monitoring</a:t>
            </a:r>
          </a:p>
          <a:p>
            <a:r>
              <a:rPr lang="en-CA" dirty="0" smtClean="0"/>
              <a:t>7. Summary</a:t>
            </a:r>
            <a:endParaRPr lang="en-CA" dirty="0"/>
          </a:p>
        </p:txBody>
      </p:sp>
      <p:pic>
        <p:nvPicPr>
          <p:cNvPr id="10" name="Picture 9"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2208&quot;/&gt;&lt;CPresentation id=&quot;1&quot;&gt;&lt;m_precDefaultNumber&gt;&lt;m_chMinusSymbol&gt;-&lt;/m_chMinusSymbol&gt;&lt;m_chDecimalSymbol17909&gt;.&lt;/m_chDecimalSymbol17909&gt;&lt;m_nGroupingDigits17909 val=&quot;3&quot;/&gt;&lt;m_chGroupingSymbol17909&gt;,&lt;/m_chGroupingSymbol17909&gt;&lt;/m_precDefaultNumber&gt;&lt;m_precDefaultPercen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strFormatTime&gt;%#m/%#d/%Y&lt;/m_strFormatTime&gt;&lt;/m_precDefaultDate&gt;&lt;m_precDefaultYear/&gt;&lt;m_precDefaultQuarter/&gt;&lt;m_precDefaultMonth/&gt;&lt;m_precDefaultWeek/&gt;&lt;m_precDefaultDay/&gt;&lt;m_mruColor&gt;&lt;m_vecMRU length=&quot;0&quot;/&gt;&lt;/m_mruColor&gt;&lt;m_eweekdayFirstOfWeek val=&quot;1&quot;/&gt;&lt;m_eweekdayFirstOfWorkweek val=&quot;2&quot;/&gt;&lt;m_eweekdayFirstOfWeekend val=&quot;7&quot;/&gt;&lt;/CPresentation&gt;&lt;/root&gt;"/>
  <p:tag name="THINKCELLUNDODONOTDELETE" val="0"/>
  <p:tag name="ISPRING_ULTRA_SCORM_COURSE_ID" val="21EAAEAB-3C87-4151-B2CF-C17987E5619E"/>
  <p:tag name="ISPRING_SCORM_RATE_SLIDES" val="1"/>
  <p:tag name="ISPRING_SCORM_RATE_QUIZZES" val="0"/>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_RESOURCE_PATHS_HASH_2" val="ea93becd1d96a2da44e75f76973b3cb2a963a4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xO6trqD2pUGEsK0N_yxvl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3FDnhh0gdECeY1laugFH4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IYH5AcH5V0CtTKduHnszs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5k88vVl6kUWkV1U_unf7D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zy2ofSYjTkGMsYVRYMzOH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R6pgthKODEuaSTXjiFKy4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EvBynjWD_ECEUwCXFB_NU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9DEeYqrf50SN5SIj5Dq95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wVy39Bguh0ef8iQ3qGyUt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zPbXaXJaQk.53R8gEL.AJ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ATTVEQUsxkmiKC9rLFk7X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BbtbfgmE4UWeQmpo7mGpF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38yhwGP.jE.UVep06xsDq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clDYdAr2KEKkgbYoR4Nz6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rgnSncj32EmvOmwBXlHYE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cRR79O5bVEK.tnKCfdd_d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0DVY.BB6tUGYuobtAhC5B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dMuXwYrhu0iFHE7Ro_5ai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LvH8vyTJwkaAs5g70TOU.g"/>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1859</Words>
  <Application>Microsoft Office PowerPoint</Application>
  <PresentationFormat>On-screen Show (4:3)</PresentationFormat>
  <Paragraphs>181</Paragraphs>
  <Slides>12</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21" baseType="lpstr">
      <vt:lpstr>Arial</vt:lpstr>
      <vt:lpstr>Calibri</vt:lpstr>
      <vt:lpstr>Georgia</vt:lpstr>
      <vt:lpstr>Helvetica</vt:lpstr>
      <vt:lpstr>Open Sans</vt:lpstr>
      <vt:lpstr>Wingdings</vt:lpstr>
      <vt:lpstr>Office Theme</vt:lpstr>
      <vt:lpstr>think-cell Slide</vt:lpstr>
      <vt:lpstr>Chart</vt:lpstr>
      <vt:lpstr>PowerPoint Presentation</vt:lpstr>
      <vt:lpstr>Executive summary</vt:lpstr>
      <vt:lpstr>Overview</vt:lpstr>
      <vt:lpstr>Overview - continued</vt:lpstr>
      <vt:lpstr>How to use this blueprint</vt:lpstr>
      <vt:lpstr>Book a free guided implementation today!</vt:lpstr>
      <vt:lpstr>Book a workshop today!</vt:lpstr>
      <vt:lpstr>Guided implementation points in this IBM i security project</vt:lpstr>
      <vt:lpstr>PowerPoint Presentation</vt:lpstr>
      <vt:lpstr>“Security by obscurity” has become obsolete as most IBM i systems now have some form of network presence</vt:lpstr>
      <vt:lpstr>IBM i shops must adapt their approach to security to address today’s risks</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2013-05-01T20:56:25Z</dcterms:created>
  <dcterms:modified xsi:type="dcterms:W3CDTF">2013-10-20T13:08:15Z</dcterms:modified>
  <cp:contentStatus/>
</cp:coreProperties>
</file>