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89" r:id="rId3"/>
    <p:sldId id="383" r:id="rId4"/>
    <p:sldId id="361" r:id="rId5"/>
    <p:sldId id="374" r:id="rId6"/>
    <p:sldId id="366" r:id="rId7"/>
    <p:sldId id="541" r:id="rId8"/>
    <p:sldId id="542" r:id="rId9"/>
    <p:sldId id="375" r:id="rId10"/>
    <p:sldId id="362" r:id="rId11"/>
    <p:sldId id="472" r:id="rId12"/>
    <p:sldId id="543"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ＭＳ Ｐゴシック" panose="020B0600070205080204" pitchFamily="34" charset="-128"/>
      <p:regular r:id="rId20"/>
    </p:embeddedFont>
    <p:embeddedFont>
      <p:font typeface="Helvetica" panose="020B060402020202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custDataLst>
    <p:tags r:id="rId2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526">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1123">
          <p15:clr>
            <a:srgbClr val="A4A3A4"/>
          </p15:clr>
        </p15:guide>
        <p15:guide id="9" orient="horz" pos="3571">
          <p15:clr>
            <a:srgbClr val="A4A3A4"/>
          </p15:clr>
        </p15:guide>
        <p15:guide id="10" pos="230">
          <p15:clr>
            <a:srgbClr val="A4A3A4"/>
          </p15:clr>
        </p15:guide>
        <p15:guide id="11" pos="979">
          <p15:clr>
            <a:srgbClr val="A4A3A4"/>
          </p15:clr>
        </p15:guide>
        <p15:guide id="12" pos="2333">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C77709"/>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8643" autoAdjust="0"/>
  </p:normalViewPr>
  <p:slideViewPr>
    <p:cSldViewPr snapToObjects="1">
      <p:cViewPr varScale="1">
        <p:scale>
          <a:sx n="122" d="100"/>
          <a:sy n="122" d="100"/>
        </p:scale>
        <p:origin x="2064" y="90"/>
      </p:cViewPr>
      <p:guideLst>
        <p:guide orient="horz" pos="4032"/>
        <p:guide orient="horz" pos="173"/>
        <p:guide orient="horz" pos="432"/>
        <p:guide orient="horz" pos="1526"/>
        <p:guide orient="horz" pos="4291"/>
        <p:guide orient="horz" pos="2995"/>
        <p:guide orient="horz" pos="691"/>
        <p:guide orient="horz" pos="1123"/>
        <p:guide orient="horz" pos="3571"/>
        <p:guide pos="230"/>
        <p:guide pos="979"/>
        <p:guide pos="2333"/>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369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1006"/>
          <c:h val="0.81930901339076012"/>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0.25</c:v>
                </c:pt>
                <c:pt idx="1">
                  <c:v>0.2</c:v>
                </c:pt>
                <c:pt idx="2">
                  <c:v>0.15000000000000024</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0.4</c:v>
                </c:pt>
                <c:pt idx="1">
                  <c:v>0.60000000000000064</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0.30000000000000032</c:v>
                </c:pt>
                <c:pt idx="1">
                  <c:v>0.30000000000000032</c:v>
                </c:pt>
                <c:pt idx="2">
                  <c:v>0.15000000000000024</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10/05/2013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84576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89296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18771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58593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244481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202849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2802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303339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412015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24005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24005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val="167992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Rectangle 1"/>
          <p:cNvSpPr/>
          <p:nvPr userDrawn="1"/>
        </p:nvSpPr>
        <p:spPr>
          <a:xfrm>
            <a:off x="257174" y="6571247"/>
            <a:ext cx="4572000" cy="246221"/>
          </a:xfrm>
          <a:prstGeom prst="rect">
            <a:avLst/>
          </a:prstGeom>
        </p:spPr>
        <p:txBody>
          <a:bodyPr>
            <a:spAutoFit/>
          </a:bodyPr>
          <a:lstStyle/>
          <a:p>
            <a:pPr lvl="0" algn="l"/>
            <a:r>
              <a:rPr lang="en-CA" sz="1000" dirty="0" smtClean="0">
                <a:solidFill>
                  <a:schemeClr val="bg1"/>
                </a:solidFill>
              </a:rPr>
              <a:t>Vendor Landscape: Field Service Automation</a:t>
            </a:r>
            <a:endParaRPr lang="en-US" sz="10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1.xml"/><Relationship Id="rId7" Type="http://schemas.openxmlformats.org/officeDocument/2006/relationships/oleObject" Target="../embeddings/oleObject5.bin"/><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notesSlide" Target="../notesSlides/notesSlide10.xml"/><Relationship Id="rId5" Type="http://schemas.openxmlformats.org/officeDocument/2006/relationships/slideLayout" Target="../slideLayouts/slideLayout7.xml"/><Relationship Id="rId10" Type="http://schemas.openxmlformats.org/officeDocument/2006/relationships/image" Target="../media/image4.gif"/><Relationship Id="rId4" Type="http://schemas.openxmlformats.org/officeDocument/2006/relationships/tags" Target="../tags/tag42.xml"/><Relationship Id="rId9" Type="http://schemas.openxmlformats.org/officeDocument/2006/relationships/hyperlink" Target="http://www.infotech.com/research/ss/it-vendor-landscape-field-service-automation?utm_source=SS_Sample&amp;utm_medium=Collateral&amp;utm_campaign=Collater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2.png"/><Relationship Id="rId4" Type="http://schemas.openxmlformats.org/officeDocument/2006/relationships/hyperlink" Target="http://www.infotech.com/research/ss/it-vendor-landscape-field-service-automation?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hyperlink" Target="http://www.infotech.com/research/ss/it-vendor-landscape-field-service-automation?utm_source=SS_Sample&amp;utm_medium=Collateral&amp;utm_campaign=Collateral"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4.xml"/><Relationship Id="rId17" Type="http://schemas.openxmlformats.org/officeDocument/2006/relationships/image" Target="../media/image4.gif"/><Relationship Id="rId2" Type="http://schemas.openxmlformats.org/officeDocument/2006/relationships/tags" Target="../tags/tag2.xml"/><Relationship Id="rId16" Type="http://schemas.openxmlformats.org/officeDocument/2006/relationships/hyperlink" Target="http://www.infotech.com/research/ss/it-vendor-landscape-field-service-automation?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6.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6.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4.gif"/><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it-vendor-landscape-field-service-automation?utm_source=SS_Sample&amp;utm_medium=Collateral&amp;utm_campaign=Collater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hyperlink" Target="http://www.infotech.com/research/ss/it-vendor-landscape-field-service-automation?utm_source=SS_Sample&amp;utm_medium=Collateral&amp;utm_campaign=Collatera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hyperlink" Target="http://www.infotech.com/research/ss/it-vendor-landscape-field-service-automation/it-field-service-automation-fsa-vendor-shortlist-tool" TargetMode="Externa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8.emf"/><Relationship Id="rId17" Type="http://schemas.openxmlformats.org/officeDocument/2006/relationships/image" Target="../media/image4.gif"/><Relationship Id="rId2" Type="http://schemas.openxmlformats.org/officeDocument/2006/relationships/tags" Target="../tags/tag33.xml"/><Relationship Id="rId16" Type="http://schemas.openxmlformats.org/officeDocument/2006/relationships/hyperlink" Target="http://www.infotech.com/research/ss/it-vendor-landscape-field-service-automation?utm_source=SS_Sample&amp;utm_medium=Collateral&amp;utm_campaign=Collateral" TargetMode="External"/><Relationship Id="rId1" Type="http://schemas.openxmlformats.org/officeDocument/2006/relationships/vmlDrawing" Target="../drawings/vmlDrawing4.vml"/><Relationship Id="rId6" Type="http://schemas.openxmlformats.org/officeDocument/2006/relationships/tags" Target="../tags/tag37.xml"/><Relationship Id="rId11" Type="http://schemas.openxmlformats.org/officeDocument/2006/relationships/oleObject" Target="../embeddings/oleObject4.bin"/><Relationship Id="rId5" Type="http://schemas.openxmlformats.org/officeDocument/2006/relationships/tags" Target="../tags/tag36.xml"/><Relationship Id="rId15" Type="http://schemas.openxmlformats.org/officeDocument/2006/relationships/image" Target="../media/image10.JPG"/><Relationship Id="rId10" Type="http://schemas.openxmlformats.org/officeDocument/2006/relationships/notesSlide" Target="../notesSlides/notesSlide9.xml"/><Relationship Id="rId4" Type="http://schemas.openxmlformats.org/officeDocument/2006/relationships/tags" Target="../tags/tag35.xml"/><Relationship Id="rId9" Type="http://schemas.openxmlformats.org/officeDocument/2006/relationships/slideLayout" Target="../slideLayouts/slideLayout4.xml"/><Relationship Id="rId1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Field Service Automation</a:t>
            </a:r>
            <a:endParaRPr lang="en-US" dirty="0" smtClean="0"/>
          </a:p>
        </p:txBody>
      </p:sp>
      <p:sp>
        <p:nvSpPr>
          <p:cNvPr id="8" name="Text Placeholder 7"/>
          <p:cNvSpPr>
            <a:spLocks noGrp="1"/>
          </p:cNvSpPr>
          <p:nvPr>
            <p:ph type="body" sz="quarter" idx="16"/>
          </p:nvPr>
        </p:nvSpPr>
        <p:spPr>
          <a:xfrm>
            <a:off x="774700" y="3724072"/>
            <a:ext cx="8003540" cy="508000"/>
          </a:xfrm>
        </p:spPr>
        <p:txBody>
          <a:bodyPr/>
          <a:lstStyle/>
          <a:p>
            <a:r>
              <a:rPr lang="en-CA" dirty="0" smtClean="0"/>
              <a:t>Ensure proactive field service and collaboration in the age of extreme mobility.</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1537" name="think-cell Slide" r:id="rId7" imgW="270" imgH="270" progId="TCLayout.ActiveDocument.1">
                  <p:embed/>
                </p:oleObj>
              </mc:Choice>
              <mc:Fallback>
                <p:oleObj name="think-cell Slide" r:id="rId7" imgW="270" imgH="270" progId="TCLayout.ActiveDocument.1">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Vendor Landscape Methodology: Overview</a:t>
            </a:r>
          </a:p>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Vendor Landscape Methodology</a:t>
            </a:r>
            <a:r>
              <a:rPr kumimoji="0" lang="en-US" sz="1400" b="0" i="0" u="none" strike="noStrike" kern="1200" cap="none" spc="0" normalizeH="0" noProof="0" dirty="0" smtClean="0">
                <a:ln>
                  <a:noFill/>
                </a:ln>
                <a:solidFill>
                  <a:schemeClr val="tx1"/>
                </a:solidFill>
                <a:effectLst/>
                <a:uLnTx/>
                <a:uFillTx/>
                <a:latin typeface="+mn-lt"/>
                <a:ea typeface="+mn-ea"/>
                <a:cs typeface="+mn-cs"/>
              </a:rPr>
              <a:t>: Product Selection &amp; Information Gathering</a:t>
            </a:r>
          </a:p>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lang="en-US" sz="1400" dirty="0" smtClean="0">
                <a:latin typeface="+mn-lt"/>
              </a:rPr>
              <a:t>Vendor Landscape Methodology: Scoring</a:t>
            </a:r>
          </a:p>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kumimoji="0" lang="en-US" sz="1400" b="0" i="0" u="none" strike="noStrike" kern="1200" cap="none" spc="0" normalizeH="0" noProof="0" dirty="0" smtClean="0">
                <a:ln>
                  <a:noFill/>
                </a:ln>
                <a:solidFill>
                  <a:schemeClr val="tx1"/>
                </a:solidFill>
                <a:effectLst/>
                <a:uLnTx/>
                <a:uFillTx/>
                <a:latin typeface="+mn-lt"/>
                <a:ea typeface="+mn-ea"/>
                <a:cs typeface="+mn-cs"/>
              </a:rPr>
              <a:t>Vendor Landscape Methodology: Information Presentation</a:t>
            </a:r>
          </a:p>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lang="en-US" sz="1400" dirty="0" smtClean="0">
                <a:latin typeface="+mn-lt"/>
              </a:rPr>
              <a:t>Vendor Landscape Methodology: Fact Check &amp; Publication</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1200"/>
              </a:spcBef>
              <a:spcAft>
                <a:spcPct val="0"/>
              </a:spcAft>
              <a:buClr>
                <a:schemeClr val="tx1"/>
              </a:buClr>
              <a:buSzPct val="100000"/>
              <a:buFont typeface="+mj-lt"/>
              <a:buAutoNum type="arabicPeriod"/>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Product Pricing Scenario</a:t>
            </a:r>
          </a:p>
        </p:txBody>
      </p:sp>
      <p:pic>
        <p:nvPicPr>
          <p:cNvPr id="5" name="Picture 4"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pic>
        <p:nvPicPr>
          <p:cNvPr id="4" name="Picture 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15372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8698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43000"/>
            <a:ext cx="8594726" cy="685800"/>
          </a:xfrm>
        </p:spPr>
        <p:txBody>
          <a:bodyPr/>
          <a:lstStyle/>
          <a:p>
            <a:pPr lvl="0"/>
            <a:r>
              <a:rPr lang="en-US" dirty="0" smtClean="0"/>
              <a:t>The Field Service Automation (FSA) market underwent changes as mobile technologies altered core capabilities of field service workers. Collaboration, dynamic scheduling, and service forecasting are at the forefront of these changes. Select a vendor that is on top of these trends or risk failure.</a:t>
            </a: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1" name="Text Placeholder 17"/>
          <p:cNvSpPr txBox="1">
            <a:spLocks/>
          </p:cNvSpPr>
          <p:nvPr/>
        </p:nvSpPr>
        <p:spPr bwMode="auto">
          <a:xfrm>
            <a:off x="320674" y="3109821"/>
            <a:ext cx="4159251" cy="2376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Enterprises seeking to select a solution for field</a:t>
            </a:r>
            <a:r>
              <a:rPr kumimoji="0" lang="en-CA" sz="1400" b="0" i="0" u="none" strike="noStrike" kern="1200" cap="none" spc="0" normalizeH="0" noProof="0" dirty="0" smtClean="0">
                <a:ln>
                  <a:noFill/>
                </a:ln>
                <a:solidFill>
                  <a:schemeClr val="tx1"/>
                </a:solidFill>
                <a:effectLst/>
                <a:uLnTx/>
                <a:uFillTx/>
                <a:latin typeface="+mn-lt"/>
                <a:ea typeface="+mn-ea"/>
                <a:cs typeface="+mn-cs"/>
              </a:rPr>
              <a:t> service automation.</a:t>
            </a: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ts val="500"/>
              </a:spcBef>
              <a:spcAft>
                <a:spcPct val="0"/>
              </a:spcAft>
              <a:buClr>
                <a:schemeClr val="tx1"/>
              </a:buClr>
              <a:buSzPct val="120000"/>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Executive-level stakeholders in the following roles:</a:t>
            </a: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Customer Service and Field Service Managers.</a:t>
            </a: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IT Managers and Directors involved in selecting an</a:t>
            </a:r>
            <a:r>
              <a:rPr kumimoji="0" lang="en-CA" sz="1400" b="0" i="0" u="none" strike="noStrike" kern="1200" cap="none" spc="0" normalizeH="0" noProof="0" dirty="0" smtClean="0">
                <a:ln>
                  <a:noFill/>
                </a:ln>
                <a:solidFill>
                  <a:schemeClr val="tx1"/>
                </a:solidFill>
                <a:effectLst/>
                <a:uLnTx/>
                <a:uFillTx/>
                <a:latin typeface="+mn-lt"/>
                <a:ea typeface="+mn-ea"/>
                <a:cs typeface="+mn-cs"/>
              </a:rPr>
              <a:t> FSA </a:t>
            </a:r>
            <a:r>
              <a:rPr kumimoji="0" lang="en-CA" sz="1400" b="0" i="0" u="none" strike="noStrike" kern="1200" cap="none" spc="0" normalizeH="0" baseline="0" noProof="0" dirty="0" smtClean="0">
                <a:ln>
                  <a:noFill/>
                </a:ln>
                <a:solidFill>
                  <a:schemeClr val="tx1"/>
                </a:solidFill>
                <a:effectLst/>
                <a:uLnTx/>
                <a:uFillTx/>
                <a:latin typeface="+mn-lt"/>
                <a:ea typeface="+mn-ea"/>
                <a:cs typeface="+mn-cs"/>
              </a:rPr>
              <a:t>solution.</a:t>
            </a: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endParaRPr kumimoji="0" lang="en-CA" sz="1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2" name="Text Placeholder 19"/>
          <p:cNvSpPr txBox="1">
            <a:spLocks/>
          </p:cNvSpPr>
          <p:nvPr/>
        </p:nvSpPr>
        <p:spPr bwMode="auto">
          <a:xfrm>
            <a:off x="320675" y="2607218"/>
            <a:ext cx="4159250"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kumimoji="0" lang="en-CA" sz="1400" b="1" i="0" u="none" strike="noStrike" kern="1200" cap="none" spc="0" normalizeH="0" baseline="0" noProof="0" dirty="0" smtClean="0">
                <a:ln>
                  <a:noFill/>
                </a:ln>
                <a:solidFill>
                  <a:schemeClr val="tx1"/>
                </a:solidFill>
                <a:effectLst/>
                <a:uLnTx/>
                <a:uFillTx/>
                <a:latin typeface="+mn-lt"/>
                <a:ea typeface="+mn-ea"/>
                <a:cs typeface="+mn-cs"/>
              </a:rPr>
              <a:t>This Research Is Designed For:</a:t>
            </a:r>
            <a:endParaRPr kumimoji="0" lang="en-C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 Placeholder 20"/>
          <p:cNvSpPr txBox="1">
            <a:spLocks/>
          </p:cNvSpPr>
          <p:nvPr/>
        </p:nvSpPr>
        <p:spPr bwMode="auto">
          <a:xfrm>
            <a:off x="4664075" y="2607218"/>
            <a:ext cx="4159250" cy="36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kumimoji="0" lang="en-CA" sz="1400" b="1" i="0" u="none" strike="noStrike" kern="1200" cap="none" spc="0" normalizeH="0" baseline="0" noProof="0" dirty="0" smtClean="0">
                <a:ln>
                  <a:noFill/>
                </a:ln>
                <a:solidFill>
                  <a:schemeClr val="tx1"/>
                </a:solidFill>
                <a:effectLst/>
                <a:uLnTx/>
                <a:uFillTx/>
                <a:latin typeface="+mn-lt"/>
                <a:ea typeface="+mn-ea"/>
                <a:cs typeface="+mn-cs"/>
              </a:rPr>
              <a:t>This Research Will Help You:</a:t>
            </a:r>
            <a:endParaRPr kumimoji="0" lang="en-CA"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 Placeholder 21"/>
          <p:cNvSpPr txBox="1">
            <a:spLocks/>
          </p:cNvSpPr>
          <p:nvPr/>
        </p:nvSpPr>
        <p:spPr bwMode="auto">
          <a:xfrm>
            <a:off x="4664075" y="3109821"/>
            <a:ext cx="4159250" cy="2376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Understand what’s new in the FSA</a:t>
            </a:r>
            <a:r>
              <a:rPr kumimoji="0" lang="en-CA" sz="1400" b="0" i="0" u="none" strike="noStrike" kern="1200" cap="none" spc="0" normalizeH="0" noProof="0" dirty="0" smtClean="0">
                <a:ln>
                  <a:noFill/>
                </a:ln>
                <a:solidFill>
                  <a:schemeClr val="tx1"/>
                </a:solidFill>
                <a:effectLst/>
                <a:uLnTx/>
                <a:uFillTx/>
                <a:latin typeface="+mn-lt"/>
                <a:ea typeface="+mn-ea"/>
                <a:cs typeface="+mn-cs"/>
              </a:rPr>
              <a:t> </a:t>
            </a:r>
            <a:r>
              <a:rPr kumimoji="0" lang="en-CA" sz="1400" b="0" i="0" u="none" strike="noStrike" kern="1200" cap="none" spc="0" normalizeH="0" baseline="0" noProof="0" dirty="0" smtClean="0">
                <a:ln>
                  <a:noFill/>
                </a:ln>
                <a:solidFill>
                  <a:schemeClr val="tx1"/>
                </a:solidFill>
                <a:effectLst/>
                <a:uLnTx/>
                <a:uFillTx/>
                <a:latin typeface="+mn-lt"/>
                <a:ea typeface="+mn-ea"/>
                <a:cs typeface="+mn-cs"/>
              </a:rPr>
              <a:t>market.</a:t>
            </a: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Evaluate FSA vendors and products for your enterprise needs.</a:t>
            </a: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Determine which products are most appropriate for particular use cases and scenarios, such as:</a:t>
            </a: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Integration with CRM solutions.</a:t>
            </a: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r>
              <a:rPr lang="en-CA" sz="1400" dirty="0" smtClean="0">
                <a:latin typeface="+mn-lt"/>
              </a:rPr>
              <a:t>Bring-your-own-device (BYOD) supporting vendors.</a:t>
            </a:r>
          </a:p>
          <a:p>
            <a:pPr marL="361950" marR="0" lvl="1" indent="-180975" algn="l" defTabSz="914400" rtl="0" eaLnBrk="0" fontAlgn="base" latinLnBrk="0" hangingPunct="0">
              <a:lnSpc>
                <a:spcPct val="100000"/>
              </a:lnSpc>
              <a:spcBef>
                <a:spcPts val="500"/>
              </a:spcBef>
              <a:spcAft>
                <a:spcPct val="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Proactive</a:t>
            </a:r>
            <a:r>
              <a:rPr kumimoji="0" lang="en-CA" sz="1400" b="0" i="0" u="none" strike="noStrike" kern="1200" cap="none" spc="0" normalizeH="0" noProof="0" dirty="0" smtClean="0">
                <a:ln>
                  <a:noFill/>
                </a:ln>
                <a:solidFill>
                  <a:schemeClr val="tx1"/>
                </a:solidFill>
                <a:effectLst/>
                <a:uLnTx/>
                <a:uFillTx/>
                <a:latin typeface="+mn-lt"/>
                <a:ea typeface="+mn-ea"/>
                <a:cs typeface="+mn-cs"/>
              </a:rPr>
              <a:t> field service.</a:t>
            </a: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Connector 14"/>
          <p:cNvCxnSpPr/>
          <p:nvPr/>
        </p:nvCxnSpPr>
        <p:spPr>
          <a:xfrm rot="5400000">
            <a:off x="3383869" y="4298269"/>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5" name="Text Placeholder 4"/>
          <p:cNvSpPr>
            <a:spLocks noGrp="1"/>
          </p:cNvSpPr>
          <p:nvPr>
            <p:ph type="body" sz="quarter" idx="16"/>
          </p:nvPr>
        </p:nvSpPr>
        <p:spPr>
          <a:xfrm>
            <a:off x="320675" y="1189038"/>
            <a:ext cx="4891088" cy="5303837"/>
          </a:xfrm>
        </p:spPr>
        <p:txBody>
          <a:bodyPr/>
          <a:lstStyle/>
          <a:p>
            <a:pPr marL="0" indent="0">
              <a:lnSpc>
                <a:spcPct val="100000"/>
              </a:lnSpc>
              <a:buNone/>
            </a:pPr>
            <a:r>
              <a:rPr lang="en-CA" sz="1400" dirty="0" smtClean="0"/>
              <a:t>Info-Tech evaluated ten competitors in the field </a:t>
            </a:r>
            <a:r>
              <a:rPr lang="en-CA" sz="1400" dirty="0"/>
              <a:t>s</a:t>
            </a:r>
            <a:r>
              <a:rPr lang="en-CA" sz="1400" dirty="0" smtClean="0"/>
              <a:t>ervice </a:t>
            </a:r>
            <a:r>
              <a:rPr lang="en-CA" sz="1400" dirty="0"/>
              <a:t>a</a:t>
            </a:r>
            <a:r>
              <a:rPr lang="en-CA" sz="1400" dirty="0" smtClean="0"/>
              <a:t>utomation market, including the following notable performers:</a:t>
            </a:r>
          </a:p>
          <a:p>
            <a:pPr marL="179388" indent="-179388">
              <a:lnSpc>
                <a:spcPct val="100000"/>
              </a:lnSpc>
              <a:spcBef>
                <a:spcPts val="1200"/>
              </a:spcBef>
              <a:buNone/>
            </a:pPr>
            <a:r>
              <a:rPr lang="en-CA" sz="1400" b="1" dirty="0" smtClean="0"/>
              <a:t>Champions</a:t>
            </a:r>
            <a:r>
              <a:rPr lang="en-CA" sz="1400" dirty="0" smtClean="0"/>
              <a:t>:</a:t>
            </a:r>
            <a:endParaRPr lang="en-CA" sz="1400" b="1" dirty="0" smtClean="0"/>
          </a:p>
          <a:p>
            <a:pPr marL="179388" indent="-179388">
              <a:lnSpc>
                <a:spcPct val="100000"/>
              </a:lnSpc>
            </a:pPr>
            <a:r>
              <a:rPr lang="en-CA" b="1" dirty="0" smtClean="0"/>
              <a:t>TOA Technologies,</a:t>
            </a:r>
            <a:r>
              <a:rPr lang="en-CA" dirty="0" smtClean="0"/>
              <a:t> an enterprise-class vendor that is continuously on top of field service market trends.</a:t>
            </a:r>
          </a:p>
          <a:p>
            <a:pPr marL="179388" indent="-179388">
              <a:lnSpc>
                <a:spcPct val="100000"/>
              </a:lnSpc>
            </a:pPr>
            <a:r>
              <a:rPr lang="en-CA" b="1" dirty="0" smtClean="0"/>
              <a:t>ClickSoftware,</a:t>
            </a:r>
            <a:r>
              <a:rPr lang="en-CA" dirty="0" smtClean="0"/>
              <a:t> a product with </a:t>
            </a:r>
            <a:r>
              <a:rPr lang="en-US" dirty="0" smtClean="0">
                <a:ea typeface="ＭＳ Ｐゴシック" charset="-128"/>
              </a:rPr>
              <a:t>exemplary strategic planning tools and comprehensive mobile offerings.</a:t>
            </a:r>
            <a:endParaRPr lang="en-CA" b="1" dirty="0" smtClean="0"/>
          </a:p>
          <a:p>
            <a:pPr marL="179388" indent="-179388">
              <a:lnSpc>
                <a:spcPct val="100000"/>
              </a:lnSpc>
            </a:pPr>
            <a:r>
              <a:rPr lang="en-CA" b="1" dirty="0" smtClean="0"/>
              <a:t>Astea Alliance,</a:t>
            </a:r>
            <a:r>
              <a:rPr lang="en-CA" dirty="0" smtClean="0"/>
              <a:t> a vendor that supports complete service lifecycle, with a particularly strong focus on dynamic scheduling and inventory management.</a:t>
            </a:r>
          </a:p>
          <a:p>
            <a:pPr marL="179388" indent="-179388">
              <a:lnSpc>
                <a:spcPct val="100000"/>
              </a:lnSpc>
            </a:pPr>
            <a:r>
              <a:rPr lang="en-CA" b="1" dirty="0" smtClean="0"/>
              <a:t>IFS Metrix,</a:t>
            </a:r>
            <a:r>
              <a:rPr lang="en-CA" dirty="0" smtClean="0"/>
              <a:t> a vendor with an excellent feature set and a strong architecture.</a:t>
            </a:r>
          </a:p>
          <a:p>
            <a:pPr marL="179388" indent="-179388">
              <a:lnSpc>
                <a:spcPct val="100000"/>
              </a:lnSpc>
              <a:spcBef>
                <a:spcPts val="1200"/>
              </a:spcBef>
              <a:buNone/>
            </a:pPr>
            <a:r>
              <a:rPr lang="en-CA" sz="1400" b="1" dirty="0" smtClean="0"/>
              <a:t>Value Award:</a:t>
            </a:r>
          </a:p>
          <a:p>
            <a:pPr marL="179388" indent="-179388">
              <a:lnSpc>
                <a:spcPct val="100000"/>
              </a:lnSpc>
            </a:pPr>
            <a:r>
              <a:rPr lang="en-CA" b="1" dirty="0" smtClean="0"/>
              <a:t>TOA Technologies, </a:t>
            </a:r>
            <a:r>
              <a:rPr lang="en-CA" dirty="0" smtClean="0"/>
              <a:t>the vendor that provides most bang-for-buck with its forward-looking functionality and competitive pricing.</a:t>
            </a:r>
          </a:p>
          <a:p>
            <a:pPr marL="179388" indent="-179388">
              <a:lnSpc>
                <a:spcPct val="100000"/>
              </a:lnSpc>
              <a:spcBef>
                <a:spcPts val="1200"/>
              </a:spcBef>
              <a:buNone/>
            </a:pPr>
            <a:r>
              <a:rPr lang="en-CA" sz="1400" b="1" dirty="0" smtClean="0"/>
              <a:t>Trend Setter Award:</a:t>
            </a:r>
          </a:p>
          <a:p>
            <a:pPr marL="179388" indent="-179388">
              <a:lnSpc>
                <a:spcPct val="100000"/>
              </a:lnSpc>
            </a:pPr>
            <a:r>
              <a:rPr lang="en-CA" b="1" dirty="0" smtClean="0"/>
              <a:t>TOA Technologies, </a:t>
            </a:r>
            <a:r>
              <a:rPr lang="en-US" dirty="0" smtClean="0"/>
              <a:t>a vendor that introduced a self-learning analytics engine to deliver optimized scheduling and capacity planning. This unique information-powered approach is based on predictive analytics and </a:t>
            </a:r>
            <a:r>
              <a:rPr lang="en-CA" dirty="0" smtClean="0"/>
              <a:t>pattern recognition. </a:t>
            </a:r>
            <a:endParaRPr lang="en-CA" b="1" dirty="0" smtClean="0"/>
          </a:p>
        </p:txBody>
      </p:sp>
      <p:grpSp>
        <p:nvGrpSpPr>
          <p:cNvPr id="6" name="Group 91"/>
          <p:cNvGrpSpPr/>
          <p:nvPr/>
        </p:nvGrpSpPr>
        <p:grpSpPr>
          <a:xfrm>
            <a:off x="5394325" y="1189037"/>
            <a:ext cx="3429002" cy="4937443"/>
            <a:chOff x="7294118" y="18188"/>
            <a:chExt cx="1646638" cy="4025382"/>
          </a:xfrm>
        </p:grpSpPr>
        <p:sp>
          <p:nvSpPr>
            <p:cNvPr id="8" name="Rectangle 7"/>
            <p:cNvSpPr/>
            <p:nvPr/>
          </p:nvSpPr>
          <p:spPr>
            <a:xfrm>
              <a:off x="7294118" y="309527"/>
              <a:ext cx="1646638" cy="3734043"/>
            </a:xfrm>
            <a:prstGeom prst="rect">
              <a:avLst/>
            </a:prstGeom>
            <a:solidFill>
              <a:srgbClr val="F1F2E0"/>
            </a:solidFill>
            <a:ln w="12700">
              <a:solidFill>
                <a:srgbClr val="D3D3B9"/>
              </a:solidFill>
            </a:ln>
            <a:effectLst>
              <a:outerShdw blurRad="25400" dist="381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gn="l">
                <a:spcBef>
                  <a:spcPts val="0"/>
                </a:spcBef>
                <a:buFont typeface="+mj-lt"/>
                <a:buAutoNum type="arabicPeriod"/>
              </a:pPr>
              <a:r>
                <a:rPr lang="en-CA" sz="1200" b="1" dirty="0" smtClean="0">
                  <a:solidFill>
                    <a:schemeClr val="tx1"/>
                  </a:solidFill>
                </a:rPr>
                <a:t>Native mobile capabilities are becoming market table stakes.</a:t>
              </a:r>
            </a:p>
            <a:p>
              <a:pPr marL="228600" algn="l">
                <a:spcBef>
                  <a:spcPts val="600"/>
                </a:spcBef>
              </a:pPr>
              <a:r>
                <a:rPr lang="en-CA" sz="1200" dirty="0" smtClean="0">
                  <a:solidFill>
                    <a:schemeClr val="tx1"/>
                  </a:solidFill>
                </a:rPr>
                <a:t>Features such as signature capture, barcode scanning, and photo capture used to be important market differentiators. They are becoming commodity today, as more vendors are leveraging native features of touch and camera-enabled mobile devices.</a:t>
              </a:r>
            </a:p>
            <a:p>
              <a:pPr algn="l">
                <a:spcBef>
                  <a:spcPts val="0"/>
                </a:spcBef>
              </a:pPr>
              <a:endParaRPr lang="en-CA" sz="1200" dirty="0" smtClean="0">
                <a:solidFill>
                  <a:schemeClr val="tx1"/>
                </a:solidFill>
              </a:endParaRPr>
            </a:p>
            <a:p>
              <a:pPr marL="228600" indent="-182880" algn="l">
                <a:spcBef>
                  <a:spcPts val="0"/>
                </a:spcBef>
              </a:pPr>
              <a:r>
                <a:rPr lang="en-CA" sz="1200" b="1" dirty="0" smtClean="0">
                  <a:solidFill>
                    <a:schemeClr val="tx1"/>
                  </a:solidFill>
                </a:rPr>
                <a:t>2. Sophisticated forecasting is the future of field service.</a:t>
              </a:r>
              <a:r>
                <a:rPr lang="en-CA" sz="1200" dirty="0" smtClean="0">
                  <a:solidFill>
                    <a:schemeClr val="tx1"/>
                  </a:solidFill>
                </a:rPr>
                <a:t> </a:t>
              </a:r>
            </a:p>
            <a:p>
              <a:pPr marL="228600" algn="l">
                <a:spcBef>
                  <a:spcPts val="600"/>
                </a:spcBef>
              </a:pPr>
              <a:r>
                <a:rPr lang="en-CA" sz="1200" dirty="0" smtClean="0">
                  <a:solidFill>
                    <a:schemeClr val="tx1"/>
                  </a:solidFill>
                </a:rPr>
                <a:t>Vendors will continue to improve their forecasting and predictive capabilities to optimize scheduling and capacity planning.</a:t>
              </a:r>
            </a:p>
            <a:p>
              <a:pPr marL="228600" indent="-228600" algn="l">
                <a:spcBef>
                  <a:spcPts val="0"/>
                </a:spcBef>
              </a:pPr>
              <a:endParaRPr lang="en-CA" sz="1200" b="1" dirty="0" smtClean="0">
                <a:solidFill>
                  <a:srgbClr val="FF0000"/>
                </a:solidFill>
              </a:endParaRPr>
            </a:p>
            <a:p>
              <a:pPr marL="228600" indent="-228600" algn="l">
                <a:spcBef>
                  <a:spcPts val="0"/>
                </a:spcBef>
                <a:buFont typeface="+mj-lt"/>
                <a:buAutoNum type="arabicPeriod" startAt="3"/>
              </a:pPr>
              <a:r>
                <a:rPr lang="en-CA" sz="1200" b="1" dirty="0" smtClean="0">
                  <a:solidFill>
                    <a:schemeClr val="tx1"/>
                  </a:solidFill>
                </a:rPr>
                <a:t>Collaboration is an important market differentiator.</a:t>
              </a:r>
            </a:p>
            <a:p>
              <a:pPr marL="228600" algn="l">
                <a:spcBef>
                  <a:spcPts val="600"/>
                </a:spcBef>
              </a:pPr>
              <a:r>
                <a:rPr lang="en-CA" sz="1200" dirty="0" smtClean="0">
                  <a:solidFill>
                    <a:schemeClr val="tx1"/>
                  </a:solidFill>
                </a:rPr>
                <a:t>Although tools for text communication between technicians are fairly common, examples of less common features include activity streams and the ability to check the trunk inventory of closest peers. </a:t>
              </a:r>
            </a:p>
          </p:txBody>
        </p:sp>
        <p:grpSp>
          <p:nvGrpSpPr>
            <p:cNvPr id="9" name="Group 88"/>
            <p:cNvGrpSpPr/>
            <p:nvPr/>
          </p:nvGrpSpPr>
          <p:grpSpPr>
            <a:xfrm>
              <a:off x="7294119" y="18188"/>
              <a:ext cx="1646636" cy="298795"/>
              <a:chOff x="3991296" y="1961752"/>
              <a:chExt cx="1646636" cy="298795"/>
            </a:xfrm>
          </p:grpSpPr>
          <p:sp>
            <p:nvSpPr>
              <p:cNvPr id="10" name="Round Same Side Corner Rectangle 9"/>
              <p:cNvSpPr/>
              <p:nvPr/>
            </p:nvSpPr>
            <p:spPr>
              <a:xfrm>
                <a:off x="3991296" y="1961752"/>
                <a:ext cx="1646636" cy="298196"/>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i="1" dirty="0" smtClean="0">
                    <a:solidFill>
                      <a:schemeClr val="bg1"/>
                    </a:solidFill>
                    <a:latin typeface="+mj-lt"/>
                  </a:rPr>
                  <a:t>Info-Tech Insight</a:t>
                </a:r>
                <a:endParaRPr lang="en-CA" sz="1400" b="1" i="1" dirty="0">
                  <a:solidFill>
                    <a:schemeClr val="bg1"/>
                  </a:solidFill>
                  <a:latin typeface="+mj-lt"/>
                </a:endParaRPr>
              </a:p>
            </p:txBody>
          </p:sp>
          <p:pic>
            <p:nvPicPr>
              <p:cNvPr id="11" name="Picture 10" descr="insight-sm.wmf"/>
              <p:cNvPicPr>
                <a:picLocks noChangeAspect="1"/>
              </p:cNvPicPr>
              <p:nvPr/>
            </p:nvPicPr>
            <p:blipFill>
              <a:blip r:embed="rId3" cstate="print"/>
              <a:stretch>
                <a:fillRect/>
              </a:stretch>
            </p:blipFill>
            <p:spPr>
              <a:xfrm>
                <a:off x="5364395" y="1965458"/>
                <a:ext cx="242546" cy="295089"/>
              </a:xfrm>
              <a:prstGeom prst="rect">
                <a:avLst/>
              </a:prstGeom>
            </p:spPr>
          </p:pic>
        </p:grpSp>
      </p:grpSp>
      <p:pic>
        <p:nvPicPr>
          <p:cNvPr id="12" name="Picture 11"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397" name="think-cell Slide" r:id="rId13" imgW="360" imgH="360" progId="TCLayout.ActiveDocument.1">
                  <p:embed/>
                </p:oleObj>
              </mc:Choice>
              <mc:Fallback>
                <p:oleObj name="think-cell Slide" r:id="rId13" imgW="360" imgH="360" progId="TCLayout.ActiveDocument.1">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539430"/>
          </a:xfrm>
          <a:prstGeom prst="rect">
            <a:avLst/>
          </a:prstGeom>
        </p:spPr>
        <p:txBody>
          <a:bodyPr wrap="square">
            <a:spAutoFit/>
          </a:bodyPr>
          <a:lstStyle/>
          <a:p>
            <a:pPr marL="169863" indent="-169863" algn="l">
              <a:spcBef>
                <a:spcPts val="600"/>
              </a:spcBef>
              <a:buFont typeface="Arial" pitchFamily="34" charset="0"/>
              <a:buChar char="•"/>
            </a:pPr>
            <a:r>
              <a:rPr lang="en-US" sz="1200" dirty="0" smtClean="0"/>
              <a:t>Field service software has been around for a long time, concentrating on dispatch, scheduling, and analytics for optimizing field service operations. </a:t>
            </a:r>
          </a:p>
          <a:p>
            <a:pPr marL="169863" indent="-169863" algn="l">
              <a:spcBef>
                <a:spcPts val="600"/>
              </a:spcBef>
              <a:buFont typeface="Arial" pitchFamily="34" charset="0"/>
              <a:buChar char="•"/>
            </a:pPr>
            <a:r>
              <a:rPr lang="en-US" sz="1200" dirty="0" smtClean="0"/>
              <a:t>Technicians traditionally used ruggedized laptop computers or specialized devices to access their work orders, only occasionally connecting with the back office.</a:t>
            </a:r>
          </a:p>
          <a:p>
            <a:pPr marL="169863" indent="-169863" algn="l">
              <a:spcBef>
                <a:spcPts val="600"/>
              </a:spcBef>
              <a:buFont typeface="Arial" pitchFamily="34" charset="0"/>
              <a:buChar char="•"/>
            </a:pPr>
            <a:r>
              <a:rPr lang="en-US" sz="1200" dirty="0" smtClean="0"/>
              <a:t>In the recent years, wireless internet allowed for real-time integration between technicians and home base. The rise of mobile technologies has further altered the service market, allowing for more technology features than a corporate-issued laptop. Features such as cameras, GPS, and a constant internet connection are becoming table stakes in the mobile devices used for field service.</a:t>
            </a:r>
          </a:p>
          <a:p>
            <a:pPr marL="169863" indent="-169863" algn="l">
              <a:spcBef>
                <a:spcPts val="1200"/>
              </a:spcBef>
            </a:pPr>
            <a:endParaRPr lang="en-US" sz="1200" dirty="0" smtClean="0"/>
          </a:p>
          <a:p>
            <a:pPr marL="169863" indent="-169863" algn="l"/>
            <a:endParaRPr lang="en-US" sz="1200" dirty="0" smtClean="0"/>
          </a:p>
        </p:txBody>
      </p:sp>
      <p:sp>
        <p:nvSpPr>
          <p:cNvPr id="5" name="Rectangle 4"/>
          <p:cNvSpPr/>
          <p:nvPr>
            <p:custDataLst>
              <p:tags r:id="rId7"/>
            </p:custDataLst>
          </p:nvPr>
        </p:nvSpPr>
        <p:spPr>
          <a:xfrm>
            <a:off x="4664075" y="1552218"/>
            <a:ext cx="4159250" cy="3647152"/>
          </a:xfrm>
          <a:prstGeom prst="rect">
            <a:avLst/>
          </a:prstGeom>
        </p:spPr>
        <p:txBody>
          <a:bodyPr wrap="square">
            <a:spAutoFit/>
          </a:bodyPr>
          <a:lstStyle/>
          <a:p>
            <a:pPr marL="169863" indent="-169863" algn="l">
              <a:spcBef>
                <a:spcPts val="600"/>
              </a:spcBef>
              <a:buFont typeface="Arial" pitchFamily="34" charset="0"/>
              <a:buChar char="•"/>
            </a:pPr>
            <a:r>
              <a:rPr lang="en-US" sz="1200" dirty="0" smtClean="0"/>
              <a:t>Vendors will continue to embrace the native capabilities of mobile devices, such as voice-to-text, electronic signature capture, and barcode scanning. These are quickly becoming commodity features.</a:t>
            </a:r>
          </a:p>
          <a:p>
            <a:pPr marL="169863" indent="-169863" algn="l">
              <a:spcBef>
                <a:spcPts val="600"/>
              </a:spcBef>
              <a:buFont typeface="Arial" pitchFamily="34" charset="0"/>
              <a:buChar char="•"/>
            </a:pPr>
            <a:r>
              <a:rPr lang="en-US" sz="1200" dirty="0" smtClean="0"/>
              <a:t>Dynamic scheduling and sophisticated forecasting are the future of field service, particularly in industries with complex service needs. Some innovators today are already offering tools that rely on pattern recognition and predictive analytics to optimize dynamic scheduling, as well as demand and capacity planning.</a:t>
            </a:r>
          </a:p>
          <a:p>
            <a:pPr marL="169863" indent="-169863" algn="l">
              <a:spcBef>
                <a:spcPts val="600"/>
              </a:spcBef>
              <a:buFont typeface="Arial" pitchFamily="34" charset="0"/>
              <a:buChar char="•"/>
            </a:pPr>
            <a:r>
              <a:rPr lang="en-US" sz="1200" dirty="0" smtClean="0"/>
              <a:t>This year, Info-Tech found the state of the market unsatisfactory for sophisticated collaboration needs of field service. It is predicted that vendors will continue to add capabilities for technician-to-technician, technician-to-office, and company-to-customer collaboration.</a:t>
            </a:r>
          </a:p>
          <a:p>
            <a:pPr marL="169863" indent="-169863" algn="l">
              <a:spcBef>
                <a:spcPts val="600"/>
              </a:spcBef>
              <a:buFont typeface="Arial" pitchFamily="34" charset="0"/>
              <a:buChar char="•"/>
            </a:pPr>
            <a:r>
              <a:rPr lang="en-US" sz="1200" dirty="0" smtClean="0"/>
              <a:t>Vendors will also improve their knowledge management features; many market players are not yet offering </a:t>
            </a:r>
            <a:r>
              <a:rPr lang="en-US" sz="1200" dirty="0"/>
              <a:t>k</a:t>
            </a:r>
            <a:r>
              <a:rPr lang="en-US" sz="1200" dirty="0" smtClean="0"/>
              <a:t>nowledgebases today.</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Activity management capabilities (e.g. time and expense management) have become a Table Stakes capability and should no longer be used to differentiate solutions. Instead focus on features such as collaboration and knowledge management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12"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958" name="think-cell Slide" r:id="rId5" imgW="360" imgH="360" progId="TCLayout.ActiveDocument.1">
                  <p:embed/>
                </p:oleObj>
              </mc:Choice>
              <mc:Fallback>
                <p:oleObj name="think-cell Slide" r:id="rId5" imgW="360" imgH="360" progId="TCLayout.ActiveDocument.1">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FSA Vendor selection / knock-out criteria: market share, mind share, and platform coverage</a:t>
            </a:r>
            <a:endParaRPr lang="en-US" dirty="0"/>
          </a:p>
        </p:txBody>
      </p:sp>
      <p:grpSp>
        <p:nvGrpSpPr>
          <p:cNvPr id="15" name="Group 33"/>
          <p:cNvGrpSpPr/>
          <p:nvPr/>
        </p:nvGrpSpPr>
        <p:grpSpPr>
          <a:xfrm>
            <a:off x="324651" y="2148840"/>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Astea Alliance.</a:t>
              </a:r>
              <a:r>
                <a:rPr lang="en-US" sz="1200" dirty="0" smtClean="0">
                  <a:solidFill>
                    <a:schemeClr val="tx1"/>
                  </a:solidFill>
                </a:rPr>
                <a:t> A well-established field service vendor that supports complete service lifecycle.</a:t>
              </a:r>
            </a:p>
            <a:p>
              <a:pPr marL="233363" indent="-233363" algn="l">
                <a:spcBef>
                  <a:spcPts val="1200"/>
                </a:spcBef>
                <a:spcAft>
                  <a:spcPts val="0"/>
                </a:spcAft>
                <a:buFont typeface="Arial" pitchFamily="34" charset="0"/>
                <a:buChar char="•"/>
              </a:pPr>
              <a:r>
                <a:rPr lang="en-US" sz="1200" b="1" dirty="0" smtClean="0">
                  <a:solidFill>
                    <a:schemeClr val="tx1"/>
                  </a:solidFill>
                </a:rPr>
                <a:t>ClickSoftware.</a:t>
              </a:r>
              <a:r>
                <a:rPr lang="en-US" sz="1200" dirty="0" smtClean="0">
                  <a:solidFill>
                    <a:schemeClr val="tx1"/>
                  </a:solidFill>
                </a:rPr>
                <a:t> An industry veteran that provides excellent architecture and exemplary dynamic scheduling.</a:t>
              </a:r>
            </a:p>
            <a:p>
              <a:pPr marL="233363" indent="-233363" algn="l">
                <a:spcBef>
                  <a:spcPts val="1200"/>
                </a:spcBef>
                <a:spcAft>
                  <a:spcPts val="0"/>
                </a:spcAft>
                <a:buFont typeface="Arial" pitchFamily="34" charset="0"/>
                <a:buChar char="•"/>
              </a:pPr>
              <a:r>
                <a:rPr lang="en-US" sz="1200" b="1" dirty="0" smtClean="0">
                  <a:solidFill>
                    <a:schemeClr val="tx1"/>
                  </a:solidFill>
                </a:rPr>
                <a:t>High 5.</a:t>
              </a:r>
              <a:r>
                <a:rPr lang="en-US" sz="1200" dirty="0" smtClean="0">
                  <a:solidFill>
                    <a:schemeClr val="tx1"/>
                  </a:solidFill>
                </a:rPr>
                <a:t> A smaller market player with good inventory and service contract management features.</a:t>
              </a:r>
            </a:p>
            <a:p>
              <a:pPr marL="233363" indent="-233363" algn="l">
                <a:spcBef>
                  <a:spcPts val="1200"/>
                </a:spcBef>
                <a:spcAft>
                  <a:spcPts val="0"/>
                </a:spcAft>
                <a:buFont typeface="Arial" pitchFamily="34" charset="0"/>
                <a:buChar char="•"/>
              </a:pPr>
              <a:r>
                <a:rPr lang="en-US" sz="1200" b="1" dirty="0" smtClean="0">
                  <a:solidFill>
                    <a:schemeClr val="tx1"/>
                  </a:solidFill>
                </a:rPr>
                <a:t>IFS Metrix.</a:t>
              </a:r>
              <a:r>
                <a:rPr lang="en-US" sz="1200" dirty="0" smtClean="0">
                  <a:solidFill>
                    <a:schemeClr val="tx1"/>
                  </a:solidFill>
                </a:rPr>
                <a:t> A vendor with excellent product focus and a breadth of channel partnerships.</a:t>
              </a:r>
            </a:p>
            <a:p>
              <a:pPr marL="233363" indent="-233363" algn="l">
                <a:spcBef>
                  <a:spcPts val="1200"/>
                </a:spcBef>
                <a:spcAft>
                  <a:spcPts val="0"/>
                </a:spcAft>
                <a:buFont typeface="Arial" pitchFamily="34" charset="0"/>
                <a:buChar char="•"/>
              </a:pPr>
              <a:r>
                <a:rPr lang="en-US" sz="1200" b="1" dirty="0" smtClean="0">
                  <a:solidFill>
                    <a:schemeClr val="tx1"/>
                  </a:solidFill>
                </a:rPr>
                <a:t>Microsoft Dynamics AX.</a:t>
              </a:r>
              <a:r>
                <a:rPr lang="en-US" sz="1200" dirty="0" smtClean="0">
                  <a:solidFill>
                    <a:schemeClr val="tx1"/>
                  </a:solidFill>
                </a:rPr>
                <a:t> A product with vertical-specific capabilities for a variety of industries.</a:t>
              </a:r>
            </a:p>
            <a:p>
              <a:pPr marL="233363" indent="-233363" algn="l">
                <a:spcBef>
                  <a:spcPts val="1200"/>
                </a:spcBef>
                <a:spcAft>
                  <a:spcPts val="0"/>
                </a:spcAft>
                <a:buFont typeface="Arial" pitchFamily="34" charset="0"/>
                <a:buChar char="•"/>
              </a:pPr>
              <a:r>
                <a:rPr lang="en-US" sz="1200" b="1" dirty="0" smtClean="0">
                  <a:solidFill>
                    <a:schemeClr val="tx1"/>
                  </a:solidFill>
                </a:rPr>
                <a:t>PTC.</a:t>
              </a:r>
              <a:r>
                <a:rPr lang="en-US" sz="1200" dirty="0" smtClean="0">
                  <a:solidFill>
                    <a:schemeClr val="tx1"/>
                  </a:solidFill>
                </a:rPr>
                <a:t> A vendor with strong global support that acquired Servigistics in 2012.</a:t>
              </a:r>
            </a:p>
            <a:p>
              <a:pPr marL="233363" indent="-233363" algn="l">
                <a:spcBef>
                  <a:spcPts val="1200"/>
                </a:spcBef>
                <a:spcAft>
                  <a:spcPts val="0"/>
                </a:spcAft>
                <a:buFont typeface="Arial" pitchFamily="34" charset="0"/>
                <a:buChar char="•"/>
              </a:pPr>
              <a:r>
                <a:rPr lang="en-US" sz="1200" b="1" dirty="0" smtClean="0">
                  <a:solidFill>
                    <a:schemeClr val="tx1"/>
                  </a:solidFill>
                </a:rPr>
                <a:t>Retriever.</a:t>
              </a:r>
              <a:r>
                <a:rPr lang="en-US" sz="1200" dirty="0" smtClean="0">
                  <a:solidFill>
                    <a:schemeClr val="tx1"/>
                  </a:solidFill>
                </a:rPr>
                <a:t> Popular in Australia and New Zealand, this vendor is currently expanding into North America.</a:t>
              </a:r>
            </a:p>
            <a:p>
              <a:pPr marL="233363" indent="-233363" algn="l">
                <a:spcBef>
                  <a:spcPts val="1200"/>
                </a:spcBef>
                <a:spcAft>
                  <a:spcPts val="0"/>
                </a:spcAft>
                <a:buFont typeface="Arial" pitchFamily="34" charset="0"/>
                <a:buChar char="•"/>
              </a:pPr>
              <a:r>
                <a:rPr lang="en-US" sz="1200" b="1" dirty="0" smtClean="0">
                  <a:solidFill>
                    <a:schemeClr val="tx1"/>
                  </a:solidFill>
                </a:rPr>
                <a:t>ServiceMax.</a:t>
              </a:r>
              <a:r>
                <a:rPr lang="en-US" sz="1200" dirty="0" smtClean="0">
                  <a:solidFill>
                    <a:schemeClr val="tx1"/>
                  </a:solidFill>
                </a:rPr>
                <a:t> A cloud-only offering built entirely on the Force.com platform.</a:t>
              </a:r>
            </a:p>
            <a:p>
              <a:pPr marL="233363" indent="-233363" algn="l">
                <a:spcBef>
                  <a:spcPts val="1200"/>
                </a:spcBef>
                <a:spcAft>
                  <a:spcPts val="0"/>
                </a:spcAft>
                <a:buFont typeface="Arial" pitchFamily="34" charset="0"/>
                <a:buChar char="•"/>
              </a:pPr>
              <a:r>
                <a:rPr lang="en-US" sz="1200" b="1" dirty="0" smtClean="0">
                  <a:solidFill>
                    <a:schemeClr val="tx1"/>
                  </a:solidFill>
                </a:rPr>
                <a:t>TOA Technologies.</a:t>
              </a:r>
              <a:r>
                <a:rPr lang="en-US" sz="1200" dirty="0" smtClean="0">
                  <a:solidFill>
                    <a:schemeClr val="tx1"/>
                  </a:solidFill>
                </a:rPr>
                <a:t> An enterprise-class SaaS product that offers information-powered approach to service planning.</a:t>
              </a:r>
            </a:p>
            <a:p>
              <a:pPr marL="233363" indent="-233363" algn="l">
                <a:spcBef>
                  <a:spcPts val="1200"/>
                </a:spcBef>
                <a:spcAft>
                  <a:spcPts val="0"/>
                </a:spcAft>
                <a:buFont typeface="Arial" pitchFamily="34" charset="0"/>
                <a:buChar char="•"/>
              </a:pPr>
              <a:r>
                <a:rPr lang="en-US" sz="1200" b="1" dirty="0" smtClean="0">
                  <a:solidFill>
                    <a:schemeClr val="tx1">
                      <a:lumMod val="50000"/>
                    </a:schemeClr>
                  </a:solidFill>
                </a:rPr>
                <a:t>Viryanet. </a:t>
              </a:r>
              <a:r>
                <a:rPr lang="en-US" sz="1200" dirty="0" smtClean="0">
                  <a:solidFill>
                    <a:schemeClr val="tx1">
                      <a:lumMod val="50000"/>
                    </a:schemeClr>
                  </a:solidFill>
                </a:rPr>
                <a:t>A vendor with strong scheduling and performance management features.</a:t>
              </a:r>
            </a:p>
            <a:p>
              <a:pPr marL="233363" indent="-233363" algn="l">
                <a:spcBef>
                  <a:spcPts val="1200"/>
                </a:spcBef>
                <a:spcAft>
                  <a:spcPts val="0"/>
                </a:spcAft>
              </a:pPr>
              <a:endParaRPr lang="en-US" sz="1200" dirty="0" smtClean="0">
                <a:solidFill>
                  <a:schemeClr val="tx1">
                    <a:lumMod val="50000"/>
                  </a:scheme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Included in this Vendor Landscape:</a:t>
              </a:r>
              <a:endParaRPr lang="en-CA" sz="1400" b="1" dirty="0">
                <a:solidFill>
                  <a:schemeClr val="bg1"/>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Mobile technology is changing how field service works. Features such as advanced information capture, location-based services, and scheduling and dispatch affected vendor inclusion in this report.</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or reputational presence among mid- and large-sized enterprises.</a:t>
            </a:r>
          </a:p>
        </p:txBody>
      </p:sp>
      <p:pic>
        <p:nvPicPr>
          <p:cNvPr id="8" name="Picture 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618" name="think-cell Slide" r:id="rId25" imgW="360" imgH="360" progId="TCLayout.ActiveDocument.1">
                  <p:embed/>
                </p:oleObj>
              </mc:Choice>
              <mc:Fallback>
                <p:oleObj name="think-cell Slide" r:id="rId25" imgW="360" imgH="360" progId="TCLayout.ActiveDocument.1">
                  <p:embed/>
                  <p:pic>
                    <p:nvPicPr>
                      <p:cNvPr id="0"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chemeClr val="tx1">
                    <a:lumMod val="50000"/>
                  </a:scheme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Criteria Weighting:</a:t>
              </a:r>
              <a:endParaRPr lang="en-CA" sz="1400" b="1" dirty="0">
                <a:solidFill>
                  <a:schemeClr val="bg1"/>
                </a:solidFill>
              </a:endParaRPr>
            </a:p>
          </p:txBody>
        </p:sp>
      </p:grpSp>
      <p:sp>
        <p:nvSpPr>
          <p:cNvPr id="2" name="Title 1"/>
          <p:cNvSpPr>
            <a:spLocks noGrp="1"/>
          </p:cNvSpPr>
          <p:nvPr>
            <p:ph type="title"/>
            <p:custDataLst>
              <p:tags r:id="rId4"/>
            </p:custDataLst>
          </p:nvPr>
        </p:nvSpPr>
        <p:spPr/>
        <p:txBody>
          <a:bodyPr/>
          <a:lstStyle/>
          <a:p>
            <a:r>
              <a:rPr lang="en-US" dirty="0" smtClean="0"/>
              <a:t>FSA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52601" y="4663598"/>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Vendor is committed to the space and has a future product and portfolio roadmap.</a:t>
            </a:r>
            <a:endParaRPr lang="en-US" sz="1200" dirty="0">
              <a:solidFill>
                <a:schemeClr val="bg1">
                  <a:lumMod val="10000"/>
                </a:scheme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43841" y="4663598"/>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Strategy</a:t>
            </a:r>
            <a:endParaRPr lang="en-US" sz="1400" dirty="0">
              <a:solidFill>
                <a:schemeClr val="bg1">
                  <a:lumMod val="10000"/>
                </a:scheme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52601" y="5166518"/>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Vendor offers global coverage and is able to sell and provide post-sales support. </a:t>
            </a:r>
            <a:endParaRPr lang="en-US" sz="1200" dirty="0">
              <a:solidFill>
                <a:schemeClr val="bg1">
                  <a:lumMod val="10000"/>
                </a:scheme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43841" y="5166518"/>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Reach</a:t>
            </a:r>
            <a:endParaRPr lang="en-US" sz="1400" dirty="0">
              <a:solidFill>
                <a:schemeClr val="bg1">
                  <a:lumMod val="10000"/>
                </a:scheme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52601" y="4160678"/>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chemeClr val="bg1">
                    <a:lumMod val="10000"/>
                  </a:schemeClr>
                </a:solidFill>
                <a:latin typeface="Arial" pitchFamily="34" charset="0"/>
                <a:cs typeface="Arial" pitchFamily="34" charset="0"/>
              </a:rPr>
              <a:t>Vendor is profitable, knowledgeable, and will be around for the long-term.</a:t>
            </a:r>
          </a:p>
        </p:txBody>
      </p:sp>
      <p:sp>
        <p:nvSpPr>
          <p:cNvPr id="42" name="Rectangle 15"/>
          <p:cNvSpPr>
            <a:spLocks noChangeArrowheads="1"/>
          </p:cNvSpPr>
          <p:nvPr>
            <p:custDataLst>
              <p:tags r:id="rId10"/>
            </p:custDataLst>
          </p:nvPr>
        </p:nvSpPr>
        <p:spPr bwMode="auto">
          <a:xfrm flipH="1">
            <a:off x="343841" y="4160678"/>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Viability</a:t>
            </a:r>
            <a:endParaRPr lang="en-US" sz="1400" dirty="0">
              <a:solidFill>
                <a:schemeClr val="bg1">
                  <a:lumMod val="10000"/>
                </a:scheme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52601" y="5669438"/>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Vendor channel strategy is appropriate and the channels themselves are strong. </a:t>
            </a:r>
            <a:endParaRPr lang="en-US" sz="1200" dirty="0">
              <a:solidFill>
                <a:schemeClr val="bg1">
                  <a:lumMod val="10000"/>
                </a:scheme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43841" y="5669438"/>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Channel</a:t>
            </a:r>
            <a:endParaRPr lang="en-US" sz="1400" dirty="0">
              <a:solidFill>
                <a:schemeClr val="bg1">
                  <a:lumMod val="10000"/>
                </a:scheme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52601" y="2697638"/>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The three year TCO of the solution is economical.</a:t>
            </a:r>
            <a:endParaRPr lang="en-US" sz="1200" dirty="0">
              <a:solidFill>
                <a:schemeClr val="bg1">
                  <a:lumMod val="10000"/>
                </a:scheme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43841" y="2697638"/>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Affordability</a:t>
            </a:r>
            <a:endParaRPr lang="en-US" sz="1400" dirty="0">
              <a:solidFill>
                <a:schemeClr val="bg1">
                  <a:lumMod val="10000"/>
                </a:scheme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52601" y="3200558"/>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The delivery method of the solution aligns with what is expected within the space.</a:t>
            </a:r>
            <a:endParaRPr lang="en-US" sz="1200" dirty="0">
              <a:solidFill>
                <a:schemeClr val="bg1">
                  <a:lumMod val="10000"/>
                </a:scheme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43841" y="3200558"/>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Architecture</a:t>
            </a:r>
            <a:endParaRPr lang="en-US" sz="1400" dirty="0">
              <a:solidFill>
                <a:schemeClr val="bg1">
                  <a:lumMod val="10000"/>
                </a:scheme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52601" y="2194718"/>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chemeClr val="bg1">
                    <a:lumMod val="10000"/>
                  </a:schemeClr>
                </a:solidFill>
                <a:latin typeface="Arial" pitchFamily="34" charset="0"/>
                <a:cs typeface="Arial" pitchFamily="34" charset="0"/>
              </a:rPr>
              <a:t>The solution is easy and intuitive to use both on traditional and mobile devices for field service.</a:t>
            </a:r>
          </a:p>
        </p:txBody>
      </p:sp>
      <p:sp>
        <p:nvSpPr>
          <p:cNvPr id="78" name="Rectangle 77"/>
          <p:cNvSpPr>
            <a:spLocks noChangeArrowheads="1"/>
          </p:cNvSpPr>
          <p:nvPr>
            <p:custDataLst>
              <p:tags r:id="rId18"/>
            </p:custDataLst>
          </p:nvPr>
        </p:nvSpPr>
        <p:spPr bwMode="auto">
          <a:xfrm flipH="1">
            <a:off x="343841" y="2194718"/>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Usability</a:t>
            </a:r>
            <a:endParaRPr lang="en-US" sz="1400" dirty="0">
              <a:solidFill>
                <a:schemeClr val="bg1">
                  <a:lumMod val="10000"/>
                </a:scheme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52601" y="1691163"/>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chemeClr val="bg1">
                    <a:lumMod val="10000"/>
                  </a:scheme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43841" y="1691798"/>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chemeClr val="bg1">
                    <a:lumMod val="10000"/>
                  </a:schemeClr>
                </a:solidFill>
                <a:latin typeface="Arial" pitchFamily="34" charset="0"/>
                <a:cs typeface="Arial" pitchFamily="34" charset="0"/>
              </a:rPr>
              <a:t>Features</a:t>
            </a:r>
            <a:endParaRPr lang="en-US" sz="1400" dirty="0">
              <a:solidFill>
                <a:schemeClr val="bg1">
                  <a:lumMod val="10000"/>
                </a:scheme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486400" y="1734681"/>
            <a:ext cx="1005840" cy="276999"/>
          </a:xfrm>
          <a:prstGeom prst="rect">
            <a:avLst/>
          </a:prstGeom>
          <a:noFill/>
        </p:spPr>
        <p:txBody>
          <a:bodyPr wrap="square" rtlCol="0">
            <a:spAutoFit/>
          </a:bodyPr>
          <a:lstStyle/>
          <a:p>
            <a:pPr algn="r"/>
            <a:r>
              <a:rPr lang="en-US" sz="1200" dirty="0" smtClean="0"/>
              <a:t>Features</a:t>
            </a:r>
            <a:endParaRPr lang="en-US" sz="1200" dirty="0"/>
          </a:p>
        </p:txBody>
      </p:sp>
      <p:sp>
        <p:nvSpPr>
          <p:cNvPr id="66" name="TextBox 65"/>
          <p:cNvSpPr txBox="1"/>
          <p:nvPr/>
        </p:nvSpPr>
        <p:spPr>
          <a:xfrm>
            <a:off x="7727415" y="1734046"/>
            <a:ext cx="1005840" cy="276999"/>
          </a:xfrm>
          <a:prstGeom prst="rect">
            <a:avLst/>
          </a:prstGeom>
          <a:noFill/>
        </p:spPr>
        <p:txBody>
          <a:bodyPr wrap="square" rtlCol="0">
            <a:spAutoFit/>
          </a:bodyPr>
          <a:lstStyle/>
          <a:p>
            <a:pPr algn="l"/>
            <a:r>
              <a:rPr lang="en-US" sz="1200" dirty="0" smtClean="0"/>
              <a:t>Usability</a:t>
            </a:r>
            <a:endParaRPr lang="en-US" sz="1200" dirty="0"/>
          </a:p>
        </p:txBody>
      </p:sp>
      <p:sp>
        <p:nvSpPr>
          <p:cNvPr id="67" name="TextBox 66"/>
          <p:cNvSpPr txBox="1"/>
          <p:nvPr/>
        </p:nvSpPr>
        <p:spPr>
          <a:xfrm>
            <a:off x="5852895" y="2877681"/>
            <a:ext cx="1005105" cy="276999"/>
          </a:xfrm>
          <a:prstGeom prst="rect">
            <a:avLst/>
          </a:prstGeom>
          <a:noFill/>
        </p:spPr>
        <p:txBody>
          <a:bodyPr wrap="square" rtlCol="0">
            <a:spAutoFit/>
          </a:bodyPr>
          <a:lstStyle/>
          <a:p>
            <a:pPr algn="r"/>
            <a:r>
              <a:rPr lang="en-US" sz="1200" dirty="0" smtClean="0"/>
              <a:t>Architecture</a:t>
            </a:r>
          </a:p>
        </p:txBody>
      </p:sp>
      <p:sp>
        <p:nvSpPr>
          <p:cNvPr id="68" name="TextBox 67"/>
          <p:cNvSpPr txBox="1"/>
          <p:nvPr/>
        </p:nvSpPr>
        <p:spPr>
          <a:xfrm>
            <a:off x="7817483" y="2514600"/>
            <a:ext cx="1005840" cy="276999"/>
          </a:xfrm>
          <a:prstGeom prst="rect">
            <a:avLst/>
          </a:prstGeom>
          <a:noFill/>
        </p:spPr>
        <p:txBody>
          <a:bodyPr wrap="square" rtlCol="0">
            <a:spAutoFit/>
          </a:bodyPr>
          <a:lstStyle/>
          <a:p>
            <a:pPr algn="l"/>
            <a:r>
              <a:rPr lang="en-US" sz="1200" dirty="0" smtClean="0"/>
              <a:t>Affordability</a:t>
            </a:r>
            <a:endParaRPr lang="en-US" sz="1200" dirty="0"/>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t>Product</a:t>
            </a:r>
            <a:endParaRPr lang="en-US" sz="1200" b="1" dirty="0"/>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t>Vendor</a:t>
            </a:r>
            <a:endParaRPr lang="en-US" sz="1200" b="1" dirty="0"/>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t>Viability</a:t>
            </a:r>
            <a:endParaRPr lang="en-US" sz="1200" dirty="0"/>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t>Strategy</a:t>
            </a:r>
            <a:endParaRPr lang="en-US" sz="1200" dirty="0"/>
          </a:p>
        </p:txBody>
      </p:sp>
      <p:sp>
        <p:nvSpPr>
          <p:cNvPr id="73" name="TextBox 72"/>
          <p:cNvSpPr txBox="1"/>
          <p:nvPr/>
        </p:nvSpPr>
        <p:spPr>
          <a:xfrm>
            <a:off x="5508266" y="5944235"/>
            <a:ext cx="1005840" cy="276999"/>
          </a:xfrm>
          <a:prstGeom prst="rect">
            <a:avLst/>
          </a:prstGeom>
          <a:noFill/>
        </p:spPr>
        <p:txBody>
          <a:bodyPr wrap="square" rtlCol="0">
            <a:spAutoFit/>
          </a:bodyPr>
          <a:lstStyle/>
          <a:p>
            <a:pPr algn="r"/>
            <a:r>
              <a:rPr lang="en-US" sz="1200" dirty="0" smtClean="0"/>
              <a:t>Channel</a:t>
            </a:r>
            <a:endParaRPr lang="en-US" sz="1200" dirty="0"/>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t>Reach</a:t>
            </a:r>
          </a:p>
        </p:txBody>
      </p:sp>
      <p:sp>
        <p:nvSpPr>
          <p:cNvPr id="75" name="Flowchart: Stored Data 19"/>
          <p:cNvSpPr>
            <a:spLocks noChangeArrowheads="1"/>
          </p:cNvSpPr>
          <p:nvPr>
            <p:custDataLst>
              <p:tags r:id="rId21"/>
            </p:custDataLst>
          </p:nvPr>
        </p:nvSpPr>
        <p:spPr bwMode="auto">
          <a:xfrm flipH="1">
            <a:off x="344474" y="1280001"/>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chemeClr val="bg1"/>
                </a:solidFill>
                <a:latin typeface="Arial" pitchFamily="34" charset="0"/>
                <a:cs typeface="Arial" pitchFamily="34" charset="0"/>
              </a:rPr>
              <a:t>Product Evaluation Criteria</a:t>
            </a:r>
            <a:endParaRPr lang="en-US" sz="1400" b="1" dirty="0">
              <a:solidFill>
                <a:schemeClr val="bg1"/>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43840" y="3748563"/>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chemeClr val="bg1"/>
                </a:solidFill>
                <a:latin typeface="Arial" pitchFamily="34" charset="0"/>
                <a:cs typeface="Arial" pitchFamily="34" charset="0"/>
              </a:rPr>
              <a:t>Vendor Evaluation Criteria</a:t>
            </a:r>
            <a:endParaRPr lang="en-US" sz="1400" b="1" dirty="0">
              <a:solidFill>
                <a:schemeClr val="bg1"/>
              </a:solidFill>
              <a:latin typeface="Arial" pitchFamily="34" charset="0"/>
              <a:cs typeface="Arial" pitchFamily="34" charset="0"/>
            </a:endParaRPr>
          </a:p>
        </p:txBody>
      </p:sp>
      <p:pic>
        <p:nvPicPr>
          <p:cNvPr id="40" name="Picture 39" descr="sample_linkbar-itrgNEW.gif">
            <a:hlinkClick r:id="rId30"/>
          </p:cNvPr>
          <p:cNvPicPr>
            <a:picLocks noChangeAspect="1"/>
          </p:cNvPicPr>
          <p:nvPr/>
        </p:nvPicPr>
        <p:blipFill>
          <a:blip r:embed="rId31"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6224" y="5852160"/>
            <a:ext cx="8422614"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Scoring Methodology</a:t>
            </a:r>
            <a:endParaRPr lang="en-CA" b="1" i="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3846176"/>
              </p:ext>
            </p:extLst>
          </p:nvPr>
        </p:nvGraphicFramePr>
        <p:xfrm>
          <a:off x="320040" y="1168173"/>
          <a:ext cx="8462561" cy="4715644"/>
        </p:xfrm>
        <a:graphic>
          <a:graphicData uri="http://schemas.openxmlformats.org/drawingml/2006/table">
            <a:tbl>
              <a:tblPr firstRow="1" bandRow="1">
                <a:tableStyleId>{5C22544A-7EE6-4342-B048-85BDC9FD1C3A}</a:tableStyleId>
              </a:tblPr>
              <a:tblGrid>
                <a:gridCol w="1421456"/>
                <a:gridCol w="1058467"/>
                <a:gridCol w="5982638"/>
              </a:tblGrid>
              <a:tr h="448407">
                <a:tc>
                  <a:txBody>
                    <a:bodyPr/>
                    <a:lstStyle/>
                    <a:p>
                      <a:pPr algn="ctr"/>
                      <a:r>
                        <a:rPr lang="en-US" sz="1200" dirty="0" smtClean="0"/>
                        <a:t>Feature</a:t>
                      </a:r>
                      <a:endParaRPr lang="en-US" sz="1200" b="1" dirty="0"/>
                    </a:p>
                  </a:txBody>
                  <a:tcPr anchor="ctr"/>
                </a:tc>
                <a:tc>
                  <a:txBody>
                    <a:bodyPr/>
                    <a:lstStyle/>
                    <a:p>
                      <a:pPr algn="ctr"/>
                      <a:r>
                        <a:rPr lang="en-US" sz="1200" dirty="0" smtClean="0"/>
                        <a:t>Basic/Adv.</a:t>
                      </a:r>
                      <a:endParaRPr lang="en-US" sz="1200" dirty="0"/>
                    </a:p>
                  </a:txBody>
                  <a:tcPr anchor="ctr"/>
                </a:tc>
                <a:tc>
                  <a:txBody>
                    <a:bodyPr/>
                    <a:lstStyle/>
                    <a:p>
                      <a:pPr algn="ctr"/>
                      <a:r>
                        <a:rPr lang="en-US" sz="1200" dirty="0" smtClean="0"/>
                        <a:t>What we looked for</a:t>
                      </a:r>
                    </a:p>
                    <a:p>
                      <a:pPr algn="ctr"/>
                      <a:r>
                        <a:rPr lang="en-US" sz="1200" dirty="0" smtClean="0"/>
                        <a:t>(technician-facing features):</a:t>
                      </a:r>
                      <a:endParaRPr lang="en-US" sz="1200" dirty="0"/>
                    </a:p>
                  </a:txBody>
                  <a:tcPr anchor="ctr"/>
                </a:tc>
              </a:tr>
              <a:tr h="388620">
                <a:tc rowSpan="2">
                  <a:txBody>
                    <a:bodyPr/>
                    <a:lstStyle/>
                    <a:p>
                      <a:pPr algn="ctr"/>
                      <a:r>
                        <a:rPr lang="en-US" sz="1000" b="1" kern="1200" baseline="0" dirty="0" smtClean="0">
                          <a:solidFill>
                            <a:schemeClr val="dk1"/>
                          </a:solidFill>
                          <a:latin typeface="+mn-lt"/>
                          <a:ea typeface="+mn-ea"/>
                          <a:cs typeface="+mn-cs"/>
                        </a:rPr>
                        <a:t>Activity Management</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r>
                        <a:rPr lang="en-CA" sz="1000" dirty="0" smtClean="0"/>
                        <a:t>Timekeeping</a:t>
                      </a:r>
                      <a:r>
                        <a:rPr lang="en-CA" sz="1000" baseline="0" dirty="0" smtClean="0"/>
                        <a:t> tools (calendars, time tracking, alerts). </a:t>
                      </a:r>
                      <a:endParaRPr lang="en-CA" sz="1000" dirty="0"/>
                    </a:p>
                  </a:txBody>
                  <a:tcPr anchor="ctr"/>
                </a:tc>
              </a:tr>
              <a:tr h="334439">
                <a:tc vMerge="1">
                  <a:txBody>
                    <a:bodyPr/>
                    <a:lstStyle/>
                    <a:p>
                      <a:pPr algn="ctr"/>
                      <a:endParaRPr lang="en-US" sz="1000" b="1" kern="1200" baseline="0" dirty="0">
                        <a:solidFill>
                          <a:schemeClr val="dk1"/>
                        </a:solidFill>
                        <a:latin typeface="+mn-lt"/>
                        <a:ea typeface="+mn-ea"/>
                        <a:cs typeface="+mn-cs"/>
                      </a:endParaRPr>
                    </a:p>
                  </a:txBody>
                  <a:tcPr anchor="ctr"/>
                </a:tc>
                <a:tc>
                  <a:txBody>
                    <a:bodyPr/>
                    <a:lstStyle/>
                    <a:p>
                      <a:pPr algn="ctr"/>
                      <a:r>
                        <a:rPr lang="en-US" sz="1000" i="0" dirty="0" smtClean="0"/>
                        <a:t>Advanced</a:t>
                      </a:r>
                      <a:endParaRPr lang="en-US" sz="1000" i="0" dirty="0"/>
                    </a:p>
                  </a:txBody>
                  <a:tcPr anchor="ctr"/>
                </a:tc>
                <a:tc>
                  <a:txBody>
                    <a:bodyPr/>
                    <a:lstStyle/>
                    <a:p>
                      <a:r>
                        <a:rPr lang="en-CA" sz="1000" dirty="0" smtClean="0"/>
                        <a:t>Travel and expense management. Task</a:t>
                      </a:r>
                      <a:r>
                        <a:rPr lang="en-CA" sz="1000" baseline="0" dirty="0" smtClean="0"/>
                        <a:t> c</a:t>
                      </a:r>
                      <a:r>
                        <a:rPr lang="en-CA" sz="1000" dirty="0" smtClean="0"/>
                        <a:t>ompletion</a:t>
                      </a:r>
                      <a:r>
                        <a:rPr lang="en-CA" sz="1000" baseline="0" dirty="0" smtClean="0"/>
                        <a:t> wizards. Budget control tools.</a:t>
                      </a:r>
                      <a:endParaRPr lang="en-CA" sz="1000" dirty="0"/>
                    </a:p>
                  </a:txBody>
                  <a:tcPr anchor="ctr"/>
                </a:tc>
              </a:tr>
              <a:tr h="31388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dk1"/>
                          </a:solidFill>
                          <a:latin typeface="+mn-lt"/>
                          <a:ea typeface="+mn-ea"/>
                          <a:cs typeface="+mn-cs"/>
                        </a:rPr>
                        <a:t>Collaboration</a:t>
                      </a: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Integrated text communication</a:t>
                      </a:r>
                      <a:r>
                        <a:rPr lang="en-US" sz="1000" baseline="0" dirty="0" smtClean="0"/>
                        <a:t> between technicians (e.g. SMS).</a:t>
                      </a:r>
                      <a:endParaRPr lang="en-US" sz="1000" dirty="0" smtClean="0"/>
                    </a:p>
                  </a:txBody>
                  <a:tcPr anchor="ctr"/>
                </a:tc>
              </a:tr>
              <a:tr h="388620">
                <a:tc vMerge="1">
                  <a:txBody>
                    <a:bodyPr/>
                    <a:lstStyle/>
                    <a:p>
                      <a:endParaRPr lang="en-US"/>
                    </a:p>
                  </a:txBody>
                  <a:tcPr>
                    <a:solidFill>
                      <a:schemeClr val="accent1">
                        <a:lumMod val="40000"/>
                        <a:lumOff val="60000"/>
                      </a:schemeClr>
                    </a:solidFill>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Integrated chat.</a:t>
                      </a:r>
                      <a:r>
                        <a:rPr lang="en-US" sz="1000" baseline="0" dirty="0" smtClean="0"/>
                        <a:t> </a:t>
                      </a:r>
                      <a:r>
                        <a:rPr lang="en-US" sz="1000" dirty="0" smtClean="0"/>
                        <a:t>Videoconferencing</a:t>
                      </a:r>
                      <a:r>
                        <a:rPr lang="en-US" sz="1000" baseline="0" dirty="0" smtClean="0"/>
                        <a:t> between technicians and head office. Ability to cross-check inventory with the closest technicians (trunk check). Activity streams. </a:t>
                      </a:r>
                      <a:endParaRPr lang="en-US" sz="1000" dirty="0" smtClean="0"/>
                    </a:p>
                  </a:txBody>
                  <a:tcPr anchor="ctr"/>
                </a:tc>
              </a:tr>
              <a:tr h="373673">
                <a:tc rowSpan="2">
                  <a:txBody>
                    <a:bodyPr/>
                    <a:lstStyle/>
                    <a:p>
                      <a:pPr algn="ctr"/>
                      <a:r>
                        <a:rPr lang="en-US" sz="1000" b="1" kern="1200" baseline="0" dirty="0" smtClean="0">
                          <a:solidFill>
                            <a:schemeClr val="dk1"/>
                          </a:solidFill>
                          <a:latin typeface="+mn-lt"/>
                          <a:ea typeface="+mn-ea"/>
                          <a:cs typeface="+mn-cs"/>
                        </a:rPr>
                        <a:t>Information Management and Capture</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Signature capture. Barcode / QR Code Scanning for quick input of information. </a:t>
                      </a:r>
                    </a:p>
                  </a:txBody>
                  <a:tcPr anchor="ctr"/>
                </a:tc>
              </a:tr>
              <a:tr h="38862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Aided information capture,</a:t>
                      </a:r>
                      <a:r>
                        <a:rPr lang="en-US" sz="1000" baseline="0" dirty="0" smtClean="0"/>
                        <a:t> such as attaching snapshots of the equipment to service history. Text-to-speech capabilities. Ideally, customer has the ability to attach pictures and other binaries to work order.</a:t>
                      </a:r>
                      <a:endParaRPr lang="en-US" sz="1000" dirty="0" smtClean="0"/>
                    </a:p>
                  </a:txBody>
                  <a:tcPr anchor="ctr"/>
                </a:tc>
              </a:tr>
              <a:tr h="313885">
                <a:tc rowSpan="2">
                  <a:txBody>
                    <a:bodyPr/>
                    <a:lstStyle/>
                    <a:p>
                      <a:pPr algn="ctr"/>
                      <a:r>
                        <a:rPr lang="en-US" sz="1000" b="1" dirty="0" smtClean="0">
                          <a:solidFill>
                            <a:schemeClr val="tx1"/>
                          </a:solidFill>
                        </a:rPr>
                        <a:t>Inventory / Field</a:t>
                      </a:r>
                      <a:r>
                        <a:rPr lang="en-US" sz="1000" b="1" baseline="0" dirty="0" smtClean="0">
                          <a:solidFill>
                            <a:schemeClr val="tx1"/>
                          </a:solidFill>
                        </a:rPr>
                        <a:t> Parts Management</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r>
                        <a:rPr lang="en-CA" sz="1000" dirty="0" smtClean="0"/>
                        <a:t>Access to information about spare parts, tools, and other equipment. </a:t>
                      </a:r>
                    </a:p>
                  </a:txBody>
                  <a:tcPr anchor="ctr"/>
                </a:tc>
              </a:tr>
              <a:tr h="38862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r>
                        <a:rPr lang="en-CA" sz="1000" dirty="0" smtClean="0"/>
                        <a:t>The product</a:t>
                      </a:r>
                      <a:r>
                        <a:rPr lang="en-CA" sz="1000" baseline="0" dirty="0" smtClean="0"/>
                        <a:t> covers full service lifecycle with o</a:t>
                      </a:r>
                      <a:r>
                        <a:rPr lang="en-CA" sz="1000" dirty="0" smtClean="0"/>
                        <a:t>ptimized van stocking, equipment purchasing tools, and forecasting capabilities for parts availability.</a:t>
                      </a:r>
                      <a:endParaRPr lang="en-US" sz="1000" dirty="0" smtClean="0"/>
                    </a:p>
                  </a:txBody>
                  <a:tcPr anchor="ctr"/>
                </a:tc>
              </a:tr>
              <a:tr h="388620">
                <a:tc rowSpan="2">
                  <a:txBody>
                    <a:bodyPr/>
                    <a:lstStyle/>
                    <a:p>
                      <a:pPr algn="ctr"/>
                      <a:r>
                        <a:rPr lang="en-US" sz="1000" b="1" dirty="0" smtClean="0">
                          <a:solidFill>
                            <a:schemeClr val="tx1"/>
                          </a:solidFill>
                        </a:rPr>
                        <a:t>Knowledge Management</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Field workers have access to a basic knowledge</a:t>
                      </a:r>
                      <a:r>
                        <a:rPr lang="en-CA" sz="1000" baseline="0" dirty="0" smtClean="0"/>
                        <a:t>base / content library </a:t>
                      </a:r>
                      <a:r>
                        <a:rPr lang="en-CA" sz="1000" dirty="0" smtClean="0"/>
                        <a:t>to assist in</a:t>
                      </a:r>
                      <a:r>
                        <a:rPr lang="en-CA" sz="1000" baseline="0" dirty="0" smtClean="0"/>
                        <a:t> service requests.</a:t>
                      </a:r>
                      <a:endParaRPr lang="en-CA" sz="1000" dirty="0" smtClean="0"/>
                    </a:p>
                  </a:txBody>
                  <a:tcPr anchor="ctr"/>
                </a:tc>
              </a:tr>
              <a:tr h="328832">
                <a:tc vMerge="1">
                  <a:txBody>
                    <a:bodyPr/>
                    <a:lstStyle/>
                    <a:p>
                      <a:pPr algn="ctr"/>
                      <a:endParaRPr lang="en-US" sz="1000" b="1" dirty="0">
                        <a:solidFill>
                          <a:schemeClr val="tx1"/>
                        </a:solidFill>
                      </a:endParaRPr>
                    </a:p>
                  </a:txBody>
                  <a:tcPr anchor="ct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Assisted diagnostics. Advanced search and service history</a:t>
                      </a:r>
                      <a:r>
                        <a:rPr lang="en-CA" sz="1000" baseline="0" dirty="0" smtClean="0"/>
                        <a:t> on a mobile device.</a:t>
                      </a:r>
                      <a:endParaRPr lang="en-US" sz="1000" dirty="0" smtClean="0"/>
                    </a:p>
                  </a:txBody>
                  <a:tcPr anchor="ctr"/>
                </a:tc>
              </a:tr>
              <a:tr h="313885">
                <a:tc rowSpan="2">
                  <a:txBody>
                    <a:bodyPr/>
                    <a:lstStyle/>
                    <a:p>
                      <a:pPr algn="ctr"/>
                      <a:r>
                        <a:rPr lang="en-US" sz="1000" b="1" kern="1200" baseline="0" dirty="0" smtClean="0">
                          <a:solidFill>
                            <a:schemeClr val="dk1"/>
                          </a:solidFill>
                          <a:latin typeface="+mn-lt"/>
                          <a:ea typeface="+mn-ea"/>
                          <a:cs typeface="+mn-cs"/>
                        </a:rPr>
                        <a:t>Service Contract Management</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Access to customer contract information and SLAs.</a:t>
                      </a:r>
                    </a:p>
                  </a:txBody>
                  <a:tcPr anchor="ctr"/>
                </a:tc>
              </a:tr>
              <a:tr h="313885">
                <a:tc vMerge="1">
                  <a:txBody>
                    <a:bodyPr/>
                    <a:lstStyle/>
                    <a:p>
                      <a:endParaRPr lang="en-US"/>
                    </a:p>
                  </a:txBody>
                  <a:tcPr>
                    <a:solidFill>
                      <a:schemeClr val="accent1">
                        <a:lumMod val="40000"/>
                        <a:lumOff val="60000"/>
                      </a:schemeClr>
                    </a:solidFill>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Credit card purchasing and invoicing in the field (contact renewal and in-field upsell).</a:t>
                      </a:r>
                      <a:endParaRPr lang="en-US" sz="1000" dirty="0" smtClean="0"/>
                    </a:p>
                  </a:txBody>
                  <a:tcPr anchor="ctr"/>
                </a:tc>
              </a:tr>
            </a:tbl>
          </a:graphicData>
        </a:graphic>
      </p:graphicFrame>
      <p:sp>
        <p:nvSpPr>
          <p:cNvPr id="4" name="Title 23"/>
          <p:cNvSpPr>
            <a:spLocks noGrp="1"/>
          </p:cNvSpPr>
          <p:nvPr>
            <p:ph type="title"/>
          </p:nvPr>
        </p:nvSpPr>
        <p:spPr>
          <a:xfrm>
            <a:off x="243569" y="264585"/>
            <a:ext cx="8625780" cy="864096"/>
          </a:xfrm>
        </p:spPr>
        <p:txBody>
          <a:bodyPr/>
          <a:lstStyle/>
          <a:p>
            <a:r>
              <a:rPr lang="en-US" dirty="0" smtClean="0"/>
              <a:t>Info-Tech evaluated a range of features: basic points were awarded for table stakes, more for advanced functionality</a:t>
            </a:r>
            <a:endParaRPr lang="en-US" dirty="0"/>
          </a:p>
        </p:txBody>
      </p:sp>
      <p:sp>
        <p:nvSpPr>
          <p:cNvPr id="6" name="Rectangle 5"/>
          <p:cNvSpPr/>
          <p:nvPr/>
        </p:nvSpPr>
        <p:spPr>
          <a:xfrm>
            <a:off x="243569" y="6126480"/>
            <a:ext cx="8422615" cy="415498"/>
          </a:xfrm>
          <a:prstGeom prst="rect">
            <a:avLst/>
          </a:prstGeom>
        </p:spPr>
        <p:txBody>
          <a:bodyPr wrap="square">
            <a:spAutoFit/>
          </a:bodyPr>
          <a:lstStyle/>
          <a:p>
            <a:pPr algn="l"/>
            <a:r>
              <a:rPr lang="en-US" sz="1050" dirty="0" smtClean="0"/>
              <a:t>Info-Tech scored each vendor’s features on a granular scale. Vendors were given partial marks for basic and advanced features, summing up to full marks if all the advanced criteria were satisfied. </a:t>
            </a:r>
            <a:r>
              <a:rPr lang="en-US" sz="1050" dirty="0" smtClean="0">
                <a:solidFill>
                  <a:srgbClr val="333333"/>
                </a:solidFill>
              </a:rPr>
              <a:t>See </a:t>
            </a:r>
            <a:r>
              <a:rPr lang="en-US" sz="1050" dirty="0" smtClean="0">
                <a:solidFill>
                  <a:srgbClr val="333333"/>
                </a:solidFill>
                <a:hlinkClick r:id="" action="ppaction://noaction"/>
              </a:rPr>
              <a:t>appendix</a:t>
            </a:r>
            <a:r>
              <a:rPr lang="en-US" sz="1050" dirty="0" smtClean="0">
                <a:solidFill>
                  <a:srgbClr val="333333"/>
                </a:solidFill>
              </a:rPr>
              <a:t> for scoring methodology.</a:t>
            </a:r>
            <a:endParaRPr lang="en-US" sz="1050" dirty="0" smtClean="0"/>
          </a:p>
        </p:txBody>
      </p:sp>
      <p:pic>
        <p:nvPicPr>
          <p:cNvPr id="8" name="Picture 7"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92583026"/>
              </p:ext>
            </p:extLst>
          </p:nvPr>
        </p:nvGraphicFramePr>
        <p:xfrm>
          <a:off x="325179" y="1168172"/>
          <a:ext cx="8462561" cy="4419600"/>
        </p:xfrm>
        <a:graphic>
          <a:graphicData uri="http://schemas.openxmlformats.org/drawingml/2006/table">
            <a:tbl>
              <a:tblPr firstRow="1" bandRow="1">
                <a:tableStyleId>{5C22544A-7EE6-4342-B048-85BDC9FD1C3A}</a:tableStyleId>
              </a:tblPr>
              <a:tblGrid>
                <a:gridCol w="1421456"/>
                <a:gridCol w="1058467"/>
                <a:gridCol w="5982638"/>
              </a:tblGrid>
              <a:tr h="305816">
                <a:tc>
                  <a:txBody>
                    <a:bodyPr/>
                    <a:lstStyle/>
                    <a:p>
                      <a:pPr algn="ctr"/>
                      <a:r>
                        <a:rPr lang="en-US" sz="1200" dirty="0" smtClean="0"/>
                        <a:t>Feature</a:t>
                      </a:r>
                      <a:endParaRPr lang="en-US" sz="1200" b="1" dirty="0"/>
                    </a:p>
                  </a:txBody>
                  <a:tcPr anchor="ctr"/>
                </a:tc>
                <a:tc>
                  <a:txBody>
                    <a:bodyPr/>
                    <a:lstStyle/>
                    <a:p>
                      <a:pPr algn="ctr"/>
                      <a:r>
                        <a:rPr lang="en-US" sz="1200" dirty="0" smtClean="0"/>
                        <a:t>Basic/Adv.</a:t>
                      </a:r>
                      <a:endParaRPr lang="en-US" sz="1200" dirty="0"/>
                    </a:p>
                  </a:txBody>
                  <a:tcPr anchor="ctr"/>
                </a:tc>
                <a:tc>
                  <a:txBody>
                    <a:bodyPr/>
                    <a:lstStyle/>
                    <a:p>
                      <a:pPr algn="ctr"/>
                      <a:r>
                        <a:rPr lang="en-US" sz="1200" dirty="0" smtClean="0"/>
                        <a:t>What we looked for </a:t>
                      </a:r>
                    </a:p>
                    <a:p>
                      <a:pPr algn="ctr"/>
                      <a:r>
                        <a:rPr lang="en-US" sz="1200" dirty="0" smtClean="0"/>
                        <a:t>(customer-facing, dispatcher-facing, and</a:t>
                      </a:r>
                      <a:r>
                        <a:rPr lang="en-US" sz="1200" baseline="0" dirty="0" smtClean="0"/>
                        <a:t> manager-facing features)</a:t>
                      </a:r>
                      <a:r>
                        <a:rPr lang="en-US" sz="1200" dirty="0" smtClean="0"/>
                        <a:t>:</a:t>
                      </a:r>
                      <a:endParaRPr lang="en-US" sz="1200" dirty="0"/>
                    </a:p>
                  </a:txBody>
                  <a:tcPr anchor="ctr"/>
                </a:tc>
              </a:tr>
              <a:tr h="396240">
                <a:tc rowSpan="2">
                  <a:txBody>
                    <a:bodyPr/>
                    <a:lstStyle/>
                    <a:p>
                      <a:pPr algn="ctr"/>
                      <a:r>
                        <a:rPr lang="en-US" sz="1000" b="1" kern="1200" baseline="0" dirty="0" smtClean="0">
                          <a:solidFill>
                            <a:schemeClr val="dk1"/>
                          </a:solidFill>
                          <a:latin typeface="+mn-lt"/>
                          <a:ea typeface="+mn-ea"/>
                          <a:cs typeface="+mn-cs"/>
                        </a:rPr>
                        <a:t>Customer self-service</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t>Messages and reminders directly to customers. Customer self-serve portal. </a:t>
                      </a:r>
                      <a:endParaRPr lang="en-US" sz="1000" baseline="0" dirty="0" smtClean="0"/>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Notifications through a variety of media,</a:t>
                      </a:r>
                      <a:r>
                        <a:rPr lang="en-CA" sz="1000" baseline="0" dirty="0" smtClean="0"/>
                        <a:t> including social websites (e.g. Facebook). </a:t>
                      </a:r>
                      <a:r>
                        <a:rPr lang="en-CA" sz="1000" dirty="0" smtClean="0"/>
                        <a:t>Self-diagnosis</a:t>
                      </a:r>
                      <a:r>
                        <a:rPr lang="en-CA" sz="1000" baseline="0" dirty="0" smtClean="0"/>
                        <a:t> tools. </a:t>
                      </a:r>
                      <a:endParaRPr lang="en-US" sz="1000" dirty="0" smtClean="0"/>
                    </a:p>
                  </a:txBody>
                  <a:tcPr anchor="ctr"/>
                </a:tc>
              </a:tr>
              <a:tr h="3962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dk1"/>
                          </a:solidFill>
                          <a:latin typeface="+mn-lt"/>
                          <a:ea typeface="+mn-ea"/>
                          <a:cs typeface="+mn-cs"/>
                        </a:rPr>
                        <a:t>Globalization</a:t>
                      </a: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Support for multiple languages.</a:t>
                      </a:r>
                    </a:p>
                  </a:txBody>
                  <a:tcPr anchor="ctr"/>
                </a:tc>
              </a:tr>
              <a:tr h="396240">
                <a:tc vMerge="1">
                  <a:txBody>
                    <a:bodyPr/>
                    <a:lstStyle/>
                    <a:p>
                      <a:endParaRPr lang="en-US"/>
                    </a:p>
                  </a:txBody>
                  <a:tcPr>
                    <a:solidFill>
                      <a:schemeClr val="accent1">
                        <a:lumMod val="40000"/>
                        <a:lumOff val="60000"/>
                      </a:schemeClr>
                    </a:solidFill>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Support for</a:t>
                      </a:r>
                      <a:r>
                        <a:rPr lang="en-US" sz="1000" baseline="0" dirty="0" smtClean="0"/>
                        <a:t> multiple currencies.</a:t>
                      </a:r>
                      <a:endParaRPr lang="en-US" sz="1000" dirty="0" smtClean="0"/>
                    </a:p>
                  </a:txBody>
                  <a:tcPr anchor="ctr"/>
                </a:tc>
              </a:tr>
              <a:tr h="396240">
                <a:tc rowSpan="2">
                  <a:txBody>
                    <a:bodyPr/>
                    <a:lstStyle/>
                    <a:p>
                      <a:pPr algn="ctr"/>
                      <a:r>
                        <a:rPr lang="en-US" sz="1000" b="1" kern="1200" baseline="0" dirty="0" smtClean="0">
                          <a:solidFill>
                            <a:schemeClr val="dk1"/>
                          </a:solidFill>
                          <a:latin typeface="+mn-lt"/>
                          <a:ea typeface="+mn-ea"/>
                          <a:cs typeface="+mn-cs"/>
                        </a:rPr>
                        <a:t>Location-Based Service</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Use of GPS to aid in manual or automatic dispatch. </a:t>
                      </a:r>
                      <a:r>
                        <a:rPr lang="en-CA" sz="1000" dirty="0" smtClean="0"/>
                        <a:t>Technician using GPS for navigation. </a:t>
                      </a:r>
                      <a:endParaRPr lang="en-US" sz="1000" baseline="0" dirty="0" smtClean="0"/>
                    </a:p>
                  </a:txBody>
                  <a:tcPr anchor="ctr"/>
                </a:tc>
              </a:tr>
              <a:tr h="396240">
                <a:tc vMerge="1">
                  <a:txBody>
                    <a:bodyPr/>
                    <a:lstStyle/>
                    <a:p>
                      <a:pPr algn="ctr"/>
                      <a:endParaRPr lang="en-US" sz="1000" b="1" kern="1200" baseline="0" dirty="0">
                        <a:solidFill>
                          <a:schemeClr val="dk1"/>
                        </a:solidFill>
                        <a:latin typeface="+mn-lt"/>
                        <a:ea typeface="+mn-ea"/>
                        <a:cs typeface="+mn-cs"/>
                      </a:endParaRPr>
                    </a:p>
                  </a:txBody>
                  <a:tcPr anchor="ct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Technician using GPS for navigation. Location tracking of the technician by the front</a:t>
                      </a:r>
                      <a:r>
                        <a:rPr lang="en-CA" sz="1000" baseline="0" dirty="0" smtClean="0"/>
                        <a:t> </a:t>
                      </a:r>
                      <a:r>
                        <a:rPr lang="en-CA" sz="1000" dirty="0" smtClean="0"/>
                        <a:t>office.</a:t>
                      </a:r>
                      <a:r>
                        <a:rPr lang="en-CA" sz="1000" baseline="0" dirty="0" smtClean="0"/>
                        <a:t> Location tracking for inventories. Notifications to customer based on the technician’s proximity.</a:t>
                      </a:r>
                    </a:p>
                  </a:txBody>
                  <a:tcPr anchor="ctr"/>
                </a:tc>
              </a:tr>
              <a:tr h="396240">
                <a:tc rowSpan="2">
                  <a:txBody>
                    <a:bodyPr/>
                    <a:lstStyle/>
                    <a:p>
                      <a:pPr algn="ctr"/>
                      <a:r>
                        <a:rPr lang="en-US" sz="1000" b="1" kern="1200" baseline="0" dirty="0" smtClean="0">
                          <a:solidFill>
                            <a:schemeClr val="dk1"/>
                          </a:solidFill>
                          <a:latin typeface="+mn-lt"/>
                          <a:ea typeface="+mn-ea"/>
                          <a:cs typeface="+mn-cs"/>
                        </a:rPr>
                        <a:t>Reports and Analytics</a:t>
                      </a:r>
                      <a:endParaRPr lang="en-US" sz="1000" b="1" kern="1200" baseline="0" dirty="0">
                        <a:solidFill>
                          <a:schemeClr val="dk1"/>
                        </a:solidFill>
                        <a:latin typeface="+mn-lt"/>
                        <a:ea typeface="+mn-ea"/>
                        <a:cs typeface="+mn-cs"/>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Capture and display of relevant service metrics.</a:t>
                      </a:r>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t>Advanced dashboards. Ability to drill down by department, team, individual, etc. Service demand forecasting. Performance management.</a:t>
                      </a:r>
                      <a:endParaRPr lang="en-US" sz="1000" dirty="0" smtClean="0"/>
                    </a:p>
                  </a:txBody>
                  <a:tcPr anchor="ctr"/>
                </a:tc>
              </a:tr>
              <a:tr h="396240">
                <a:tc rowSpan="2">
                  <a:txBody>
                    <a:bodyPr/>
                    <a:lstStyle/>
                    <a:p>
                      <a:pPr algn="ctr"/>
                      <a:r>
                        <a:rPr lang="en-US" sz="1000" b="1" dirty="0" smtClean="0">
                          <a:solidFill>
                            <a:schemeClr val="tx1"/>
                          </a:solidFill>
                        </a:rPr>
                        <a:t>Scheduling and dispatch</a:t>
                      </a:r>
                      <a:endParaRPr lang="en-US" sz="1000" b="1" dirty="0">
                        <a:solidFill>
                          <a:schemeClr val="tx1"/>
                        </a:solidFill>
                      </a:endParaRPr>
                    </a:p>
                  </a:txBody>
                  <a:tcPr anchor="ctr">
                    <a:solidFill>
                      <a:schemeClr val="accent1">
                        <a:lumMod val="40000"/>
                        <a:lumOff val="60000"/>
                      </a:schemeClr>
                    </a:solidFill>
                  </a:tcPr>
                </a:tc>
                <a:tc>
                  <a:txBody>
                    <a:bodyPr/>
                    <a:lstStyle/>
                    <a:p>
                      <a:pPr algn="ctr"/>
                      <a:r>
                        <a:rPr lang="en-US" sz="1000" i="0" dirty="0" smtClean="0"/>
                        <a:t>Basic</a:t>
                      </a:r>
                      <a:endParaRPr lang="en-US" sz="1000" i="0" dirty="0"/>
                    </a:p>
                  </a:txBody>
                  <a:tcPr anchor="ctr"/>
                </a:tc>
                <a:tc>
                  <a:txBody>
                    <a:bodyPr/>
                    <a:lstStyle/>
                    <a:p>
                      <a:r>
                        <a:rPr lang="en-CA" sz="1000" dirty="0" smtClean="0"/>
                        <a:t>Automated and manual scheduling of service appointments and technician scheduling. Scheduling based</a:t>
                      </a:r>
                      <a:r>
                        <a:rPr lang="en-CA" sz="1000" baseline="0" dirty="0" smtClean="0"/>
                        <a:t> on some </a:t>
                      </a:r>
                      <a:r>
                        <a:rPr lang="en-CA" sz="1000" dirty="0" smtClean="0"/>
                        <a:t>relevant variables such as job classifications, shift schedules, skills, etc. </a:t>
                      </a:r>
                    </a:p>
                  </a:txBody>
                  <a:tcPr anchor="ctr"/>
                </a:tc>
              </a:tr>
              <a:tr h="396240">
                <a:tc vMerge="1">
                  <a:txBody>
                    <a:bodyPr/>
                    <a:lstStyle/>
                    <a:p>
                      <a:endParaRPr lang="en-US"/>
                    </a:p>
                  </a:txBody>
                  <a:tcPr/>
                </a:tc>
                <a:tc>
                  <a:txBody>
                    <a:bodyPr/>
                    <a:lstStyle/>
                    <a:p>
                      <a:pPr algn="ctr"/>
                      <a:r>
                        <a:rPr lang="en-US" sz="1000" i="0" dirty="0" smtClean="0"/>
                        <a:t>Advanced</a:t>
                      </a:r>
                      <a:endParaRPr lang="en-US" sz="1000" i="0" dirty="0"/>
                    </a:p>
                  </a:txBody>
                  <a:tcPr anchor="ctr"/>
                </a:tc>
                <a:tc>
                  <a:txBody>
                    <a:bodyPr/>
                    <a:lstStyle/>
                    <a:p>
                      <a:r>
                        <a:rPr lang="en-CA" sz="1000" dirty="0" smtClean="0"/>
                        <a:t>Advanced rules engine for</a:t>
                      </a:r>
                      <a:r>
                        <a:rPr lang="en-CA" sz="1000" baseline="0" dirty="0" smtClean="0"/>
                        <a:t> scheduling. </a:t>
                      </a:r>
                      <a:r>
                        <a:rPr lang="en-CA" sz="1000" dirty="0" smtClean="0"/>
                        <a:t>Dynamic scheduling. Management of a blend model of in-house and third-party technicians.</a:t>
                      </a:r>
                      <a:r>
                        <a:rPr lang="en-CA" sz="1000" baseline="0" dirty="0" smtClean="0"/>
                        <a:t> </a:t>
                      </a:r>
                      <a:r>
                        <a:rPr lang="en-CA" sz="1000" dirty="0" smtClean="0"/>
                        <a:t>Capacity planning. </a:t>
                      </a:r>
                      <a:endParaRPr lang="en-US" sz="1000" dirty="0" smtClean="0"/>
                    </a:p>
                  </a:txBody>
                  <a:tcPr anchor="ctr"/>
                </a:tc>
              </a:tr>
            </a:tbl>
          </a:graphicData>
        </a:graphic>
      </p:graphicFrame>
      <p:sp>
        <p:nvSpPr>
          <p:cNvPr id="4" name="Title 23"/>
          <p:cNvSpPr>
            <a:spLocks noGrp="1"/>
          </p:cNvSpPr>
          <p:nvPr>
            <p:ph type="title"/>
          </p:nvPr>
        </p:nvSpPr>
        <p:spPr>
          <a:xfrm>
            <a:off x="243569" y="264585"/>
            <a:ext cx="8625780" cy="864096"/>
          </a:xfrm>
        </p:spPr>
        <p:txBody>
          <a:bodyPr/>
          <a:lstStyle/>
          <a:p>
            <a:r>
              <a:rPr lang="en-US" dirty="0" smtClean="0"/>
              <a:t>Info-Tech evaluated a range of features: basic points were awarded for table stakes, more for advanced functionality</a:t>
            </a:r>
            <a:endParaRPr lang="en-US" dirty="0"/>
          </a:p>
        </p:txBody>
      </p:sp>
      <p:sp>
        <p:nvSpPr>
          <p:cNvPr id="6" name="Rectangle 5"/>
          <p:cNvSpPr/>
          <p:nvPr/>
        </p:nvSpPr>
        <p:spPr>
          <a:xfrm>
            <a:off x="320040" y="5944741"/>
            <a:ext cx="8422615" cy="577081"/>
          </a:xfrm>
          <a:prstGeom prst="rect">
            <a:avLst/>
          </a:prstGeom>
        </p:spPr>
        <p:txBody>
          <a:bodyPr wrap="square">
            <a:spAutoFit/>
          </a:bodyPr>
          <a:lstStyle/>
          <a:p>
            <a:pPr algn="l"/>
            <a:r>
              <a:rPr lang="en-US" sz="1050" dirty="0" smtClean="0"/>
              <a:t>Info-Tech scored each vendor’s features on a granular scale. Vendors were given partial marks for basic and advanced features, summing up to full marks if all the advanced criteria were satisfied. </a:t>
            </a:r>
            <a:r>
              <a:rPr lang="en-US" sz="1050" dirty="0" smtClean="0">
                <a:solidFill>
                  <a:srgbClr val="333333"/>
                </a:solidFill>
              </a:rPr>
              <a:t>See </a:t>
            </a:r>
            <a:r>
              <a:rPr lang="en-US" sz="1050" dirty="0" smtClean="0">
                <a:solidFill>
                  <a:srgbClr val="333333"/>
                </a:solidFill>
                <a:hlinkClick r:id="" action="ppaction://noaction"/>
              </a:rPr>
              <a:t>appendix</a:t>
            </a:r>
            <a:r>
              <a:rPr lang="en-US" sz="1050" dirty="0" smtClean="0">
                <a:solidFill>
                  <a:srgbClr val="333333"/>
                </a:solidFill>
              </a:rPr>
              <a:t> for scoring methodology.</a:t>
            </a:r>
          </a:p>
          <a:p>
            <a:pPr algn="l"/>
            <a:endParaRPr lang="en-US" sz="1050" dirty="0" smtClean="0"/>
          </a:p>
        </p:txBody>
      </p:sp>
      <p:sp>
        <p:nvSpPr>
          <p:cNvPr id="7" name="Rounded Rectangle 6"/>
          <p:cNvSpPr/>
          <p:nvPr/>
        </p:nvSpPr>
        <p:spPr>
          <a:xfrm>
            <a:off x="365125" y="5623560"/>
            <a:ext cx="8422614"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Scoring Methodology</a:t>
            </a:r>
            <a:endParaRPr lang="en-CA" b="1" i="1" dirty="0">
              <a:solidFill>
                <a:schemeClr val="tx1"/>
              </a:solidFill>
            </a:endParaRPr>
          </a:p>
        </p:txBody>
      </p:sp>
      <p:pic>
        <p:nvPicPr>
          <p:cNvPr id="8" name="Picture 7"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982" name="think-cell Slide" r:id="rId11" imgW="360" imgH="360" progId="TCLayout.ActiveDocument.1">
                  <p:embed/>
                </p:oleObj>
              </mc:Choice>
              <mc:Fallback>
                <p:oleObj name="think-cell Slide" r:id="rId11" imgW="360" imgH="360" progId="TCLayout.ActiveDocument.1">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5"/>
          <p:cNvSpPr txBox="1">
            <a:spLocks/>
          </p:cNvSpPr>
          <p:nvPr>
            <p:custDataLst>
              <p:tags r:id="rId3"/>
            </p:custDataLst>
          </p:nvPr>
        </p:nvSpPr>
        <p:spPr bwMode="auto">
          <a:xfrm>
            <a:off x="257176" y="1196752"/>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The </a:t>
            </a:r>
            <a:r>
              <a:rPr kumimoji="0" lang="en-US" b="1" i="0" u="none" strike="noStrike" kern="1200" cap="none" spc="0" normalizeH="0" baseline="0" noProof="0" dirty="0" smtClean="0">
                <a:ln>
                  <a:noFill/>
                </a:ln>
                <a:effectLst/>
                <a:uLnTx/>
                <a:uFillTx/>
                <a:latin typeface="+mn-lt"/>
                <a:ea typeface="+mn-ea"/>
                <a:cs typeface="+mn-cs"/>
              </a:rPr>
              <a:t>Info-Tech </a:t>
            </a:r>
            <a:r>
              <a:rPr lang="en-US" b="1" i="1" dirty="0" smtClean="0">
                <a:latin typeface="+mn-lt"/>
                <a:hlinkClick r:id="rId13"/>
              </a:rPr>
              <a:t>Field Service Automation (FSA) Vendor Shortlist Tool</a:t>
            </a:r>
            <a:r>
              <a:rPr kumimoji="0" lang="en-US" b="1" i="0" u="none" strike="noStrike" kern="1200" cap="none" spc="0" normalizeH="0" noProof="0" dirty="0" smtClean="0">
                <a:ln>
                  <a:noFill/>
                </a:ln>
                <a:solidFill>
                  <a:schemeClr val="tx1"/>
                </a:solidFill>
                <a:effectLst/>
                <a:uLnTx/>
                <a:uFillTx/>
                <a:latin typeface="+mn-lt"/>
                <a:ea typeface="+mn-ea"/>
                <a:cs typeface="+mn-cs"/>
              </a:rPr>
              <a:t>is </a:t>
            </a:r>
            <a:r>
              <a:rPr kumimoji="0" lang="en-US" b="1" i="0" u="none" strike="noStrike" kern="1200" cap="none" spc="0" normalizeH="0" noProof="0" dirty="0" smtClean="0">
                <a:ln>
                  <a:noFill/>
                </a:ln>
                <a:solidFill>
                  <a:schemeClr val="tx1"/>
                </a:solidFill>
                <a:effectLst/>
                <a:uLnTx/>
                <a:uFillTx/>
                <a:latin typeface="+mn-lt"/>
                <a:ea typeface="+mn-ea"/>
                <a:cs typeface="+mn-cs"/>
              </a:rPr>
              <a:t>designed to generate a customized shortlist of vendors based on </a:t>
            </a:r>
            <a:r>
              <a:rPr kumimoji="0" lang="en-US" b="1" i="1" u="none" strike="noStrike" kern="1200" cap="none" spc="0" normalizeH="0" noProof="0" dirty="0" smtClean="0">
                <a:ln>
                  <a:noFill/>
                </a:ln>
                <a:solidFill>
                  <a:schemeClr val="tx1"/>
                </a:solidFill>
                <a:effectLst/>
                <a:uLnTx/>
                <a:uFillTx/>
                <a:latin typeface="+mn-lt"/>
                <a:ea typeface="+mn-ea"/>
                <a:cs typeface="+mn-cs"/>
              </a:rPr>
              <a:t>your </a:t>
            </a:r>
            <a:r>
              <a:rPr kumimoji="0" lang="en-US" b="1" i="0" u="none" strike="noStrike" kern="1200" cap="none" spc="0" normalizeH="0" noProof="0" dirty="0" smtClean="0">
                <a:ln>
                  <a:noFill/>
                </a:ln>
                <a:solidFill>
                  <a:schemeClr val="tx1"/>
                </a:solidFill>
                <a:effectLst/>
                <a:uLnTx/>
                <a:uFillTx/>
                <a:latin typeface="+mn-lt"/>
                <a:ea typeface="+mn-ea"/>
                <a:cs typeface="+mn-cs"/>
              </a:rPr>
              <a:t>key priorities.</a:t>
            </a:r>
            <a:endParaRPr kumimoji="0" lang="en-US"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4"/>
          <p:cNvSpPr>
            <a:spLocks noGrp="1"/>
          </p:cNvSpPr>
          <p:nvPr>
            <p:ph type="title"/>
            <p:custDataLst>
              <p:tags r:id="rId4"/>
            </p:custDataLst>
          </p:nvPr>
        </p:nvSpPr>
        <p:spPr/>
        <p:txBody>
          <a:bodyPr/>
          <a:lstStyle/>
          <a:p>
            <a:r>
              <a:rPr lang="en-US" dirty="0" smtClean="0"/>
              <a:t>Identify leading candidates with the </a:t>
            </a:r>
            <a:r>
              <a:rPr lang="en-US" i="1" dirty="0" smtClean="0"/>
              <a:t>FSA Vendor Shortlist Tool</a:t>
            </a:r>
            <a:endParaRPr lang="en-US" i="1" dirty="0"/>
          </a:p>
        </p:txBody>
      </p:sp>
      <p:grpSp>
        <p:nvGrpSpPr>
          <p:cNvPr id="2" name="Group 33"/>
          <p:cNvGrpSpPr/>
          <p:nvPr>
            <p:custDataLst>
              <p:tags r:id="rId5"/>
            </p:custDataLst>
          </p:nvPr>
        </p:nvGrpSpPr>
        <p:grpSpPr>
          <a:xfrm>
            <a:off x="503549" y="2256155"/>
            <a:ext cx="3410173" cy="2926715"/>
            <a:chOff x="5543549" y="2724151"/>
            <a:chExt cx="3295651" cy="2391343"/>
          </a:xfrm>
        </p:grpSpPr>
        <p:sp>
          <p:nvSpPr>
            <p:cNvPr id="10" name="Rectangle 9"/>
            <p:cNvSpPr/>
            <p:nvPr/>
          </p:nvSpPr>
          <p:spPr>
            <a:xfrm>
              <a:off x="5543549" y="2948291"/>
              <a:ext cx="3295651" cy="216720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171450" indent="-111125" algn="l">
                <a:buFont typeface="Arial" pitchFamily="34" charset="0"/>
                <a:buChar char="•"/>
              </a:pPr>
              <a:endParaRPr lang="en-CA" sz="1000" dirty="0" smtClean="0">
                <a:solidFill>
                  <a:schemeClr val="tx1"/>
                </a:solidFill>
              </a:endParaRPr>
            </a:p>
            <a:p>
              <a:pPr marL="171450" indent="-111125" algn="l">
                <a:buFont typeface="Arial" pitchFamily="34" charset="0"/>
                <a:buChar char="•"/>
              </a:pPr>
              <a:r>
                <a:rPr lang="en-CA" sz="1200" dirty="0" smtClean="0">
                  <a:solidFill>
                    <a:schemeClr val="tx1"/>
                  </a:solidFill>
                </a:rPr>
                <a:t>Overall Vendor vs. Product Weightings</a:t>
              </a:r>
            </a:p>
            <a:p>
              <a:pPr marL="171450" indent="-111125" algn="l"/>
              <a:endParaRPr lang="en-CA" sz="1200" dirty="0" smtClean="0">
                <a:solidFill>
                  <a:schemeClr val="tx1"/>
                </a:solidFill>
              </a:endParaRPr>
            </a:p>
            <a:p>
              <a:pPr marL="171450" indent="-111125" algn="l">
                <a:buFont typeface="Arial" pitchFamily="34" charset="0"/>
                <a:buChar char="•"/>
              </a:pPr>
              <a:r>
                <a:rPr lang="en-CA" sz="1200" dirty="0" smtClean="0">
                  <a:solidFill>
                    <a:schemeClr val="tx1"/>
                  </a:solidFill>
                </a:rPr>
                <a:t>Individual product criteria weightings:</a:t>
              </a:r>
            </a:p>
            <a:p>
              <a:pPr marL="341313" indent="-169863" algn="l">
                <a:buClr>
                  <a:schemeClr val="tx1"/>
                </a:buClr>
                <a:buSzPct val="120000"/>
                <a:buFont typeface="Wingdings" pitchFamily="2" charset="2"/>
                <a:buChar char="ü"/>
              </a:pPr>
              <a:r>
                <a:rPr lang="en-CA" sz="1200" dirty="0" smtClean="0">
                  <a:solidFill>
                    <a:schemeClr val="tx1"/>
                  </a:solidFill>
                </a:rPr>
                <a:t>Features</a:t>
              </a:r>
            </a:p>
            <a:p>
              <a:pPr marL="341313" indent="-169863" algn="l">
                <a:buClr>
                  <a:schemeClr val="tx1"/>
                </a:buClr>
                <a:buSzPct val="120000"/>
                <a:buFont typeface="Wingdings" pitchFamily="2" charset="2"/>
                <a:buChar char="ü"/>
              </a:pPr>
              <a:r>
                <a:rPr lang="en-CA" sz="1200" dirty="0" smtClean="0">
                  <a:solidFill>
                    <a:schemeClr val="tx1"/>
                  </a:solidFill>
                </a:rPr>
                <a:t>Usability</a:t>
              </a:r>
            </a:p>
            <a:p>
              <a:pPr marL="341313" indent="-169863" algn="l">
                <a:buClr>
                  <a:schemeClr val="tx1"/>
                </a:buClr>
                <a:buSzPct val="120000"/>
                <a:buFont typeface="Wingdings" pitchFamily="2" charset="2"/>
                <a:buChar char="ü"/>
              </a:pPr>
              <a:r>
                <a:rPr lang="en-CA" sz="1200" dirty="0" smtClean="0">
                  <a:solidFill>
                    <a:schemeClr val="tx1"/>
                  </a:solidFill>
                </a:rPr>
                <a:t>Affordability</a:t>
              </a:r>
            </a:p>
            <a:p>
              <a:pPr marL="341313" indent="-169863" algn="l">
                <a:buClr>
                  <a:schemeClr val="tx1"/>
                </a:buClr>
                <a:buSzPct val="120000"/>
                <a:buFont typeface="Wingdings" pitchFamily="2" charset="2"/>
                <a:buChar char="ü"/>
              </a:pPr>
              <a:r>
                <a:rPr lang="en-CA" sz="1200" dirty="0" smtClean="0">
                  <a:solidFill>
                    <a:schemeClr val="tx1"/>
                  </a:solidFill>
                </a:rPr>
                <a:t>Architecture</a:t>
              </a:r>
            </a:p>
            <a:p>
              <a:pPr marL="171450" indent="-111125" algn="l"/>
              <a:endParaRPr lang="en-CA" sz="1200" dirty="0" smtClean="0">
                <a:solidFill>
                  <a:schemeClr val="tx1"/>
                </a:solidFill>
              </a:endParaRPr>
            </a:p>
            <a:p>
              <a:pPr marL="171450" indent="-111125" algn="l">
                <a:buFont typeface="Arial" pitchFamily="34" charset="0"/>
                <a:buChar char="•"/>
              </a:pPr>
              <a:r>
                <a:rPr lang="en-CA" sz="1200" dirty="0" smtClean="0">
                  <a:solidFill>
                    <a:schemeClr val="tx1"/>
                  </a:solidFill>
                </a:rPr>
                <a:t>Individual vendor criteria weightings:</a:t>
              </a:r>
            </a:p>
            <a:p>
              <a:pPr marL="341313" indent="-169863" algn="l">
                <a:buClr>
                  <a:schemeClr val="tx1"/>
                </a:buClr>
                <a:buSzPct val="120000"/>
                <a:buFont typeface="Wingdings" pitchFamily="2" charset="2"/>
                <a:buChar char="ü"/>
              </a:pPr>
              <a:r>
                <a:rPr lang="en-CA" sz="1200" dirty="0" smtClean="0">
                  <a:solidFill>
                    <a:schemeClr val="tx1"/>
                  </a:solidFill>
                </a:rPr>
                <a:t>Viability</a:t>
              </a:r>
            </a:p>
            <a:p>
              <a:pPr marL="341313" indent="-169863" algn="l">
                <a:buClr>
                  <a:schemeClr val="tx1"/>
                </a:buClr>
                <a:buSzPct val="120000"/>
                <a:buFont typeface="Wingdings" pitchFamily="2" charset="2"/>
                <a:buChar char="ü"/>
              </a:pPr>
              <a:r>
                <a:rPr lang="en-CA" sz="1200" dirty="0" smtClean="0">
                  <a:solidFill>
                    <a:schemeClr val="tx1"/>
                  </a:solidFill>
                </a:rPr>
                <a:t>Strategy</a:t>
              </a:r>
            </a:p>
            <a:p>
              <a:pPr marL="341313" indent="-169863" algn="l">
                <a:buClr>
                  <a:schemeClr val="tx1"/>
                </a:buClr>
                <a:buSzPct val="120000"/>
                <a:buFont typeface="Wingdings" pitchFamily="2" charset="2"/>
                <a:buChar char="ü"/>
              </a:pPr>
              <a:r>
                <a:rPr lang="en-CA" sz="1200" dirty="0" smtClean="0">
                  <a:solidFill>
                    <a:schemeClr val="tx1"/>
                  </a:solidFill>
                </a:rPr>
                <a:t>Reach</a:t>
              </a:r>
            </a:p>
            <a:p>
              <a:pPr marL="341313" indent="-169863" algn="l">
                <a:buClr>
                  <a:schemeClr val="tx1"/>
                </a:buClr>
                <a:buSzPct val="120000"/>
                <a:buFont typeface="Wingdings" pitchFamily="2" charset="2"/>
                <a:buChar char="ü"/>
              </a:pPr>
              <a:r>
                <a:rPr lang="en-CA" sz="1200" dirty="0" smtClean="0">
                  <a:solidFill>
                    <a:schemeClr val="tx1"/>
                  </a:solidFill>
                </a:rPr>
                <a:t>Channel</a:t>
              </a:r>
            </a:p>
          </p:txBody>
        </p:sp>
        <p:sp>
          <p:nvSpPr>
            <p:cNvPr id="11" name="Round Same Side Corner Rectangle 10"/>
            <p:cNvSpPr/>
            <p:nvPr/>
          </p:nvSpPr>
          <p:spPr>
            <a:xfrm>
              <a:off x="5543550" y="2724151"/>
              <a:ext cx="3295650" cy="22414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This tool offers the ability to modify:</a:t>
              </a:r>
              <a:endParaRPr lang="en-CA" sz="1400" b="1" dirty="0">
                <a:solidFill>
                  <a:schemeClr val="bg1"/>
                </a:solidFill>
              </a:endParaRPr>
            </a:p>
          </p:txBody>
        </p:sp>
      </p:grpSp>
      <p:grpSp>
        <p:nvGrpSpPr>
          <p:cNvPr id="3" name="Group 25"/>
          <p:cNvGrpSpPr/>
          <p:nvPr>
            <p:custDataLst>
              <p:tags r:id="rId6"/>
            </p:custDataLst>
          </p:nvPr>
        </p:nvGrpSpPr>
        <p:grpSpPr>
          <a:xfrm>
            <a:off x="3463830" y="4222115"/>
            <a:ext cx="815991" cy="792088"/>
            <a:chOff x="3375893" y="3714688"/>
            <a:chExt cx="815991" cy="792088"/>
          </a:xfrm>
        </p:grpSpPr>
        <p:sp>
          <p:nvSpPr>
            <p:cNvPr id="24" name="Rounded Rectangle 23"/>
            <p:cNvSpPr/>
            <p:nvPr>
              <p:custDataLst>
                <p:tags r:id="rId7"/>
              </p:custDataLst>
            </p:nvPr>
          </p:nvSpPr>
          <p:spPr>
            <a:xfrm>
              <a:off x="3375893" y="37146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tool.wmf"/>
            <p:cNvPicPr>
              <a:picLocks noChangeAspect="1"/>
            </p:cNvPicPr>
            <p:nvPr>
              <p:custDataLst>
                <p:tags r:id="rId8"/>
              </p:custDataLst>
            </p:nvPr>
          </p:nvPicPr>
          <p:blipFill>
            <a:blip r:embed="rId14" cstate="print"/>
            <a:stretch>
              <a:fillRect/>
            </a:stretch>
          </p:blipFill>
          <p:spPr>
            <a:xfrm>
              <a:off x="3463829" y="3795631"/>
              <a:ext cx="633902" cy="614790"/>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80" y="2028521"/>
            <a:ext cx="3520888" cy="4114998"/>
          </a:xfrm>
          <a:prstGeom prst="rect">
            <a:avLst/>
          </a:prstGeom>
          <a:ln w="15875">
            <a:solidFill>
              <a:schemeClr val="accent1"/>
            </a:solidFill>
          </a:ln>
        </p:spPr>
      </p:pic>
      <p:pic>
        <p:nvPicPr>
          <p:cNvPr id="12" name="Picture 11"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ULTRA_SCORM_COURSE_ID" val="65E8B57E-8B7F-4C7E-AE60-21EA2643DB25"/>
  <p:tag name="ISPRING_SCORM_RATE_SLIDES" val="1"/>
  <p:tag name="ISPRING_SCORM_RATE_QUIZZES" val="0"/>
  <p:tag name="ISPRING_SCORM_PASSING_SCORE" val="100.0000000000"/>
  <p:tag name="ISPRINGONLINEFOLDERID" val="0"/>
  <p:tag name="ISPRINGONLINEFOLDERPATH" val="Content List"/>
  <p:tag name="ISPRING_RESOURCE_PATHS_HASH_2" val="792afe73066d4aef6d651d3b90eede7c976ac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_Is4gAFeUqXboSMSwIy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n2OQLDFHEqe22w1p4Cn4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2gCJpGVRUmzQjGU5Qx2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MCFNwBPKk.XzqheUlZE3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2270</Words>
  <Application>Microsoft Office PowerPoint</Application>
  <PresentationFormat>On-screen Show (4:3)</PresentationFormat>
  <Paragraphs>238</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Wingdings</vt:lpstr>
      <vt:lpstr>Calibri</vt:lpstr>
      <vt:lpstr>ＭＳ Ｐゴシック</vt:lpstr>
      <vt:lpstr>Helvetica</vt:lpstr>
      <vt:lpstr>Georgia</vt:lpstr>
      <vt:lpstr>Office Theme</vt:lpstr>
      <vt:lpstr>think-cell Slide</vt:lpstr>
      <vt:lpstr>PowerPoint Presentation</vt:lpstr>
      <vt:lpstr>Introduction</vt:lpstr>
      <vt:lpstr>Executive Summary</vt:lpstr>
      <vt:lpstr>Market Overview</vt:lpstr>
      <vt:lpstr>FSA Vendor selection / knock-out criteria: market share, mind share, and platform coverage</vt:lpstr>
      <vt:lpstr>FSA criteria &amp; weighting factors</vt:lpstr>
      <vt:lpstr>Info-Tech evaluated a range of features: basic points were awarded for table stakes, more for advanced functionality</vt:lpstr>
      <vt:lpstr>Info-Tech evaluated a range of features: basic points were awarded for table stakes, more for advanced functionality</vt:lpstr>
      <vt:lpstr>Identify leading candidates with the FSA Vendor Shortlist Tool</vt:lpstr>
      <vt:lpstr>Appendix</vt:lpstr>
      <vt:lpstr>Vendor Landscape Methodology: Overview</vt:lpstr>
      <vt:lpstr>Info-Tech Research Group Helps IT Professionals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2013-05-10T18:00:44Z</dcterms:created>
  <dcterms:modified xsi:type="dcterms:W3CDTF">2013-05-10T18:00:48Z</dcterms:modified>
  <cp:contentStatus/>
</cp:coreProperties>
</file>