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8.xml" ContentType="application/vnd.openxmlformats-officedocument.presentationml.notesSlide+xml"/>
  <Override PartName="/ppt/tags/tag53.xml" ContentType="application/vnd.openxmlformats-officedocument.presentationml.tags+xml"/>
  <Override PartName="/ppt/tags/tag62.xml" ContentType="application/vnd.openxmlformats-officedocument.presentationml.tags+xml"/>
  <Override PartName="/ppt/tags/tag71.xml" ContentType="application/vnd.openxmlformats-officedocument.presentationml.tags+xml"/>
  <Override PartName="/ppt/tags/tag80.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46" r:id="rId2"/>
    <p:sldId id="447" r:id="rId3"/>
    <p:sldId id="465" r:id="rId4"/>
    <p:sldId id="448" r:id="rId5"/>
    <p:sldId id="414" r:id="rId6"/>
    <p:sldId id="449" r:id="rId7"/>
    <p:sldId id="450" r:id="rId8"/>
    <p:sldId id="416" r:id="rId9"/>
    <p:sldId id="412" r:id="rId10"/>
    <p:sldId id="411" r:id="rId11"/>
    <p:sldId id="420" r:id="rId12"/>
    <p:sldId id="466"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os="142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CECECE"/>
    <a:srgbClr val="ADB7C3"/>
    <a:srgbClr val="243F54"/>
    <a:srgbClr val="7FAC85"/>
    <a:srgbClr val="998F57"/>
    <a:srgbClr val="7B7B7B"/>
    <a:srgbClr val="5D5936"/>
    <a:srgbClr val="2576B7"/>
    <a:srgbClr val="C777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88" autoAdjust="0"/>
    <p:restoredTop sz="94719"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52" d="100"/>
          <a:sy n="52" d="100"/>
        </p:scale>
        <p:origin x="-2844" y="-108"/>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prfpr01\home$\rhoke\FY2013-C4-Backup\Flash\Flash%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CA" sz="1200" baseline="0" dirty="0"/>
              <a:t>Performance level of hard drives has remained </a:t>
            </a:r>
            <a:r>
              <a:rPr lang="en-CA" sz="1200" baseline="0" dirty="0" smtClean="0"/>
              <a:t>stagnant </a:t>
            </a:r>
            <a:endParaRPr lang="en-CA" sz="1200" dirty="0"/>
          </a:p>
        </c:rich>
      </c:tx>
      <c:layout>
        <c:manualLayout>
          <c:xMode val="edge"/>
          <c:yMode val="edge"/>
          <c:x val="0.10586303220592216"/>
          <c:y val="7.5336046221927563E-2"/>
        </c:manualLayout>
      </c:layout>
    </c:title>
    <c:plotArea>
      <c:layout>
        <c:manualLayout>
          <c:layoutTarget val="inner"/>
          <c:xMode val="edge"/>
          <c:yMode val="edge"/>
          <c:x val="0.17043513924766276"/>
          <c:y val="0.28917289029411036"/>
          <c:w val="0.51302982208535763"/>
          <c:h val="0.55291949424005504"/>
        </c:manualLayout>
      </c:layout>
      <c:lineChart>
        <c:grouping val="standard"/>
        <c:ser>
          <c:idx val="0"/>
          <c:order val="0"/>
          <c:tx>
            <c:strRef>
              <c:f>Sheet2!$A$2</c:f>
              <c:strCache>
                <c:ptCount val="1"/>
                <c:pt idx="0">
                  <c:v>CPUs</c:v>
                </c:pt>
              </c:strCache>
            </c:strRef>
          </c:tx>
          <c:marker>
            <c:symbol val="none"/>
          </c:marker>
          <c:cat>
            <c:numRef>
              <c:f>Sheet2!$B$1:$D$1</c:f>
              <c:numCache>
                <c:formatCode>General</c:formatCode>
                <c:ptCount val="3"/>
                <c:pt idx="0">
                  <c:v>2000</c:v>
                </c:pt>
                <c:pt idx="1">
                  <c:v>2005</c:v>
                </c:pt>
                <c:pt idx="2">
                  <c:v>2012</c:v>
                </c:pt>
              </c:numCache>
            </c:numRef>
          </c:cat>
          <c:val>
            <c:numRef>
              <c:f>Sheet2!$B$2:$D$2</c:f>
              <c:numCache>
                <c:formatCode>General</c:formatCode>
                <c:ptCount val="3"/>
                <c:pt idx="0">
                  <c:v>1</c:v>
                </c:pt>
                <c:pt idx="1">
                  <c:v>5</c:v>
                </c:pt>
                <c:pt idx="2">
                  <c:v>30</c:v>
                </c:pt>
              </c:numCache>
            </c:numRef>
          </c:val>
        </c:ser>
        <c:ser>
          <c:idx val="1"/>
          <c:order val="1"/>
          <c:tx>
            <c:strRef>
              <c:f>Sheet2!$A$3</c:f>
              <c:strCache>
                <c:ptCount val="1"/>
                <c:pt idx="0">
                  <c:v>DRAM</c:v>
                </c:pt>
              </c:strCache>
            </c:strRef>
          </c:tx>
          <c:marker>
            <c:symbol val="none"/>
          </c:marker>
          <c:cat>
            <c:numRef>
              <c:f>Sheet2!$B$1:$D$1</c:f>
              <c:numCache>
                <c:formatCode>General</c:formatCode>
                <c:ptCount val="3"/>
                <c:pt idx="0">
                  <c:v>2000</c:v>
                </c:pt>
                <c:pt idx="1">
                  <c:v>2005</c:v>
                </c:pt>
                <c:pt idx="2">
                  <c:v>2012</c:v>
                </c:pt>
              </c:numCache>
            </c:numRef>
          </c:cat>
          <c:val>
            <c:numRef>
              <c:f>Sheet2!$B$3:$D$3</c:f>
              <c:numCache>
                <c:formatCode>General</c:formatCode>
                <c:ptCount val="3"/>
                <c:pt idx="0">
                  <c:v>1</c:v>
                </c:pt>
                <c:pt idx="1">
                  <c:v>4</c:v>
                </c:pt>
                <c:pt idx="2">
                  <c:v>14</c:v>
                </c:pt>
              </c:numCache>
            </c:numRef>
          </c:val>
        </c:ser>
        <c:ser>
          <c:idx val="2"/>
          <c:order val="2"/>
          <c:tx>
            <c:strRef>
              <c:f>Sheet2!$A$4</c:f>
              <c:strCache>
                <c:ptCount val="1"/>
                <c:pt idx="0">
                  <c:v>Hard Drives</c:v>
                </c:pt>
              </c:strCache>
            </c:strRef>
          </c:tx>
          <c:spPr>
            <a:ln>
              <a:solidFill>
                <a:schemeClr val="accent4"/>
              </a:solidFill>
            </a:ln>
          </c:spPr>
          <c:marker>
            <c:symbol val="none"/>
          </c:marker>
          <c:cat>
            <c:numRef>
              <c:f>Sheet2!$B$1:$D$1</c:f>
              <c:numCache>
                <c:formatCode>General</c:formatCode>
                <c:ptCount val="3"/>
                <c:pt idx="0">
                  <c:v>2000</c:v>
                </c:pt>
                <c:pt idx="1">
                  <c:v>2005</c:v>
                </c:pt>
                <c:pt idx="2">
                  <c:v>2012</c:v>
                </c:pt>
              </c:numCache>
            </c:numRef>
          </c:cat>
          <c:val>
            <c:numRef>
              <c:f>Sheet2!$B$4:$D$4</c:f>
              <c:numCache>
                <c:formatCode>General</c:formatCode>
                <c:ptCount val="3"/>
                <c:pt idx="0">
                  <c:v>1</c:v>
                </c:pt>
                <c:pt idx="1">
                  <c:v>1.2</c:v>
                </c:pt>
                <c:pt idx="2">
                  <c:v>1.2</c:v>
                </c:pt>
              </c:numCache>
            </c:numRef>
          </c:val>
        </c:ser>
        <c:dLbls/>
        <c:marker val="1"/>
        <c:axId val="82827904"/>
        <c:axId val="83034880"/>
      </c:lineChart>
      <c:catAx>
        <c:axId val="82827904"/>
        <c:scaling>
          <c:orientation val="minMax"/>
        </c:scaling>
        <c:axPos val="b"/>
        <c:title>
          <c:tx>
            <c:rich>
              <a:bodyPr/>
              <a:lstStyle/>
              <a:p>
                <a:pPr>
                  <a:defRPr/>
                </a:pPr>
                <a:r>
                  <a:rPr lang="en-US" dirty="0"/>
                  <a:t>Year</a:t>
                </a:r>
              </a:p>
            </c:rich>
          </c:tx>
          <c:layout/>
        </c:title>
        <c:numFmt formatCode="General" sourceLinked="1"/>
        <c:tickLblPos val="nextTo"/>
        <c:crossAx val="83034880"/>
        <c:crosses val="autoZero"/>
        <c:auto val="1"/>
        <c:lblAlgn val="ctr"/>
        <c:lblOffset val="100"/>
      </c:catAx>
      <c:valAx>
        <c:axId val="83034880"/>
        <c:scaling>
          <c:orientation val="minMax"/>
        </c:scaling>
        <c:axPos val="l"/>
        <c:majorGridlines/>
        <c:title>
          <c:tx>
            <c:rich>
              <a:bodyPr rot="-5400000" vert="horz"/>
              <a:lstStyle/>
              <a:p>
                <a:pPr>
                  <a:defRPr/>
                </a:pPr>
                <a:r>
                  <a:rPr lang="en-CA" dirty="0"/>
                  <a:t>Rate</a:t>
                </a:r>
                <a:r>
                  <a:rPr lang="en-CA" baseline="0" dirty="0"/>
                  <a:t> of </a:t>
                </a:r>
                <a:r>
                  <a:rPr lang="en-CA" baseline="0" dirty="0" smtClean="0"/>
                  <a:t>Performance </a:t>
                </a:r>
                <a:r>
                  <a:rPr lang="en-CA" baseline="0" dirty="0"/>
                  <a:t>Improvement</a:t>
                </a:r>
                <a:endParaRPr lang="en-CA" dirty="0"/>
              </a:p>
            </c:rich>
          </c:tx>
          <c:layout>
            <c:manualLayout>
              <c:xMode val="edge"/>
              <c:yMode val="edge"/>
              <c:x val="1.8237787431838147E-2"/>
              <c:y val="0.17616882096121675"/>
            </c:manualLayout>
          </c:layout>
        </c:title>
        <c:numFmt formatCode="General" sourceLinked="1"/>
        <c:tickLblPos val="nextTo"/>
        <c:crossAx val="82827904"/>
        <c:crosses val="autoZero"/>
        <c:crossBetween val="between"/>
      </c:valAx>
    </c:plotArea>
    <c:legend>
      <c:legendPos val="r"/>
      <c:layout>
        <c:manualLayout>
          <c:xMode val="edge"/>
          <c:yMode val="edge"/>
          <c:x val="0.69805519127849702"/>
          <c:y val="0.42284024309222101"/>
          <c:w val="0.30194480872151097"/>
          <c:h val="0.24102677988824164"/>
        </c:manualLayout>
      </c:layout>
    </c:legend>
    <c:plotVisOnly val="1"/>
    <c:dispBlanksAs val="gap"/>
  </c:chart>
  <c:spPr>
    <a:ln>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CA" sz="1200" dirty="0"/>
              <a:t>SLC</a:t>
            </a:r>
            <a:r>
              <a:rPr lang="en-CA" sz="1200" baseline="0" dirty="0"/>
              <a:t> offers the highest endurance </a:t>
            </a:r>
            <a:r>
              <a:rPr lang="en-CA" sz="1200" baseline="0" dirty="0" smtClean="0"/>
              <a:t>level, but </a:t>
            </a:r>
            <a:r>
              <a:rPr lang="en-CA" sz="1200" baseline="0" dirty="0"/>
              <a:t>also comes at the highest cost</a:t>
            </a:r>
            <a:endParaRPr lang="en-CA" sz="1200" dirty="0"/>
          </a:p>
        </c:rich>
      </c:tx>
      <c:layout/>
    </c:title>
    <c:plotArea>
      <c:layout/>
      <c:barChart>
        <c:barDir val="col"/>
        <c:grouping val="clustered"/>
        <c:ser>
          <c:idx val="0"/>
          <c:order val="0"/>
          <c:tx>
            <c:strRef>
              <c:f>Sheet3!$A$5</c:f>
              <c:strCache>
                <c:ptCount val="1"/>
                <c:pt idx="0">
                  <c:v>P/E cycles (k) </c:v>
                </c:pt>
              </c:strCache>
            </c:strRef>
          </c:tx>
          <c:cat>
            <c:strRef>
              <c:f>Sheet3!$B$4:$E$4</c:f>
              <c:strCache>
                <c:ptCount val="4"/>
                <c:pt idx="0">
                  <c:v>SLC</c:v>
                </c:pt>
                <c:pt idx="1">
                  <c:v>eMLC</c:v>
                </c:pt>
                <c:pt idx="2">
                  <c:v>MLC</c:v>
                </c:pt>
                <c:pt idx="3">
                  <c:v>TLC</c:v>
                </c:pt>
              </c:strCache>
            </c:strRef>
          </c:cat>
          <c:val>
            <c:numRef>
              <c:f>Sheet3!$B$5:$E$5</c:f>
              <c:numCache>
                <c:formatCode>General</c:formatCode>
                <c:ptCount val="4"/>
                <c:pt idx="0">
                  <c:v>100</c:v>
                </c:pt>
                <c:pt idx="1">
                  <c:v>30</c:v>
                </c:pt>
                <c:pt idx="2">
                  <c:v>10</c:v>
                </c:pt>
                <c:pt idx="3">
                  <c:v>3</c:v>
                </c:pt>
              </c:numCache>
            </c:numRef>
          </c:val>
        </c:ser>
        <c:dLbls/>
        <c:axId val="83433344"/>
        <c:axId val="83434880"/>
      </c:barChart>
      <c:catAx>
        <c:axId val="83433344"/>
        <c:scaling>
          <c:orientation val="minMax"/>
        </c:scaling>
        <c:axPos val="b"/>
        <c:numFmt formatCode="General" sourceLinked="0"/>
        <c:majorTickMark val="none"/>
        <c:tickLblPos val="nextTo"/>
        <c:txPr>
          <a:bodyPr/>
          <a:lstStyle/>
          <a:p>
            <a:pPr>
              <a:defRPr b="1"/>
            </a:pPr>
            <a:endParaRPr lang="en-US"/>
          </a:p>
        </c:txPr>
        <c:crossAx val="83434880"/>
        <c:crosses val="autoZero"/>
        <c:auto val="1"/>
        <c:lblAlgn val="ctr"/>
        <c:lblOffset val="100"/>
      </c:catAx>
      <c:valAx>
        <c:axId val="83434880"/>
        <c:scaling>
          <c:orientation val="minMax"/>
        </c:scaling>
        <c:axPos val="l"/>
        <c:majorGridlines/>
        <c:title>
          <c:tx>
            <c:rich>
              <a:bodyPr rot="-5400000" vert="horz"/>
              <a:lstStyle/>
              <a:p>
                <a:pPr>
                  <a:defRPr/>
                </a:pPr>
                <a:r>
                  <a:rPr lang="en-CA" dirty="0" smtClean="0"/>
                  <a:t>P/E</a:t>
                </a:r>
                <a:r>
                  <a:rPr lang="en-CA" baseline="0" dirty="0" smtClean="0"/>
                  <a:t> c</a:t>
                </a:r>
                <a:r>
                  <a:rPr lang="en-CA" dirty="0" smtClean="0"/>
                  <a:t>ycles </a:t>
                </a:r>
                <a:r>
                  <a:rPr lang="en-CA" dirty="0"/>
                  <a:t>(k)</a:t>
                </a:r>
              </a:p>
            </c:rich>
          </c:tx>
          <c:layout/>
        </c:title>
        <c:numFmt formatCode="General" sourceLinked="1"/>
        <c:majorTickMark val="none"/>
        <c:tickLblPos val="nextTo"/>
        <c:crossAx val="83433344"/>
        <c:crosses val="autoZero"/>
        <c:crossBetween val="between"/>
      </c:valAx>
    </c:plotArea>
    <c:plotVisOnly val="1"/>
    <c:dispBlanksAs val="gap"/>
  </c:chart>
  <c:spPr>
    <a:ln>
      <a:solidFill>
        <a:schemeClr val="tx1"/>
      </a:solid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20/03/2013</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xmlns="" val="3205715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xmlns="" val="3008755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xmlns="" val="3784923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xmlns="" val="4057133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xmlns="" val="337594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xmlns="" val="323795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xmlns="" val="3971518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A4C8D4-A523-4B2B-BE16-A9B53B4CA038}" type="slidenum">
              <a:rPr lang="en-CA" smtClean="0"/>
              <a:pPr/>
              <a:t>6</a:t>
            </a:fld>
            <a:endParaRPr lang="en-CA" dirty="0"/>
          </a:p>
        </p:txBody>
      </p:sp>
    </p:spTree>
    <p:extLst>
      <p:ext uri="{BB962C8B-B14F-4D97-AF65-F5344CB8AC3E}">
        <p14:creationId xmlns:p14="http://schemas.microsoft.com/office/powerpoint/2010/main" xmlns="" val="4028976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xmlns="" val="1778918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3F0FBAC-F89F-402F-BA1F-BA36DD4AE2B9}" type="datetimeFigureOut">
              <a:rPr lang="en-US" smtClean="0"/>
              <a:pPr/>
              <a:t>3/20/2013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3199BFC-C18C-4E5C-9358-666EA4EA82F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5"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it-evaluate-the-role-of-solid-state-in-your-next-storage-purchas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hyperlink" Target="http://www.infotech.com/research/ss/it-evaluate-the-role-of-solid-state-in-your-next-storage-purchase?utm_source=SS_Sample&amp;utm_medium=Collateral&amp;utm_campaign=Collateral" TargetMode="External"/><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26.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image" Target="../media/image38.jpeg"/><Relationship Id="rId4" Type="http://schemas.openxmlformats.org/officeDocument/2006/relationships/oleObject" Target="../embeddings/oleObject6.bin"/><Relationship Id="rId9" Type="http://schemas.openxmlformats.org/officeDocument/2006/relationships/image" Target="../media/image4.gif"/></Relationships>
</file>

<file path=ppt/slides/_rels/slide1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image" Target="../media/image8.png"/><Relationship Id="rId7" Type="http://schemas.openxmlformats.org/officeDocument/2006/relationships/hyperlink" Target="http://www.infotech.com/research/ss/it-evaluate-the-role-of-solid-state-in-your-next-storage-purchase?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image" Target="../media/image39.wmf"/><Relationship Id="rId5" Type="http://schemas.openxmlformats.org/officeDocument/2006/relationships/hyperlink" Target="http://www.flashmemorysummit.com/English/Collaterals/Proceedings/2012/20120822_TA21_Agarwal.pdf" TargetMode="Externa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41.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40.png"/><Relationship Id="rId4" Type="http://schemas.openxmlformats.org/officeDocument/2006/relationships/hyperlink" Target="http://www.infotech.com/research/ss/it-evaluate-the-role-of-solid-state-in-your-next-storage-purchase?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it-evaluate-the-role-of-solid-state-in-your-next-storage-purchas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gif"/><Relationship Id="rId5" Type="http://schemas.openxmlformats.org/officeDocument/2006/relationships/hyperlink" Target="http://www.infotech.com/research/ss/it-evaluate-the-role-of-solid-state-in-your-next-storage-purchase?utm_source=SS_Sample&amp;utm_medium=Collateral&amp;utm_campaign=Collateral" TargetMode="Externa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notesSlide" Target="../notesSlides/notesSlide4.xml"/><Relationship Id="rId47" Type="http://schemas.openxmlformats.org/officeDocument/2006/relationships/image" Target="../media/image4.gi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hyperlink" Target="http://www.infotech.com/research/ss/it-evaluate-the-role-of-solid-state-in-your-next-storage-purchase?utm_source=SS_Sample&amp;utm_medium=Collateral&amp;utm_campaign=Collateral" TargetMode="Externa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image" Target="../media/image8.png"/><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oleObject" Target="../embeddings/oleObject3.bin"/><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43.xml"/><Relationship Id="rId7" Type="http://schemas.openxmlformats.org/officeDocument/2006/relationships/image" Target="../media/image9.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notesSlide" Target="../notesSlides/notesSlide5.xml"/><Relationship Id="rId5" Type="http://schemas.openxmlformats.org/officeDocument/2006/relationships/slideLayout" Target="../slideLayouts/slideLayout10.xml"/><Relationship Id="rId10" Type="http://schemas.openxmlformats.org/officeDocument/2006/relationships/image" Target="../media/image4.gif"/><Relationship Id="rId4" Type="http://schemas.openxmlformats.org/officeDocument/2006/relationships/tags" Target="../tags/tag44.xml"/><Relationship Id="rId9" Type="http://schemas.openxmlformats.org/officeDocument/2006/relationships/hyperlink" Target="http://www.infotech.com/research/ss/it-evaluate-the-role-of-solid-state-in-your-next-storage-purchase?utm_source=SS_Sample&amp;utm_medium=Collateral&amp;utm_campaign=Collateral"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47.xml"/><Relationship Id="rId7" Type="http://schemas.openxmlformats.org/officeDocument/2006/relationships/image" Target="../media/image9.png"/><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notesSlide" Target="../notesSlides/notesSlide6.xml"/><Relationship Id="rId5" Type="http://schemas.openxmlformats.org/officeDocument/2006/relationships/slideLayout" Target="../slideLayouts/slideLayout10.xml"/><Relationship Id="rId10" Type="http://schemas.openxmlformats.org/officeDocument/2006/relationships/image" Target="../media/image4.gif"/><Relationship Id="rId4" Type="http://schemas.openxmlformats.org/officeDocument/2006/relationships/tags" Target="../tags/tag48.xml"/><Relationship Id="rId9" Type="http://schemas.openxmlformats.org/officeDocument/2006/relationships/hyperlink" Target="http://www.infotech.com/research/ss/it-evaluate-the-role-of-solid-state-in-your-next-storage-purchase?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it-evaluate-the-role-of-solid-state-in-your-next-storage-purchase?utm_source=SS_Sample&amp;utm_medium=Collateral&amp;utm_campaign=Collatera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nimbusdata.com/products/index.html" TargetMode="External"/><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chart" Target="../charts/chart1.xml"/><Relationship Id="rId10" Type="http://schemas.openxmlformats.org/officeDocument/2006/relationships/image" Target="../media/image4.gif"/><Relationship Id="rId4" Type="http://schemas.openxmlformats.org/officeDocument/2006/relationships/oleObject" Target="../embeddings/oleObject4.bin"/><Relationship Id="rId9" Type="http://schemas.openxmlformats.org/officeDocument/2006/relationships/hyperlink" Target="http://www.infotech.com/research/ss/it-evaluate-the-role-of-solid-state-in-your-next-storage-purchase?utm_source=SS_Sample&amp;utm_medium=Collateral&amp;utm_campaign=Collateral" TargetMode="External"/></Relationships>
</file>

<file path=ppt/slides/_rels/slide9.xml.rels><?xml version="1.0" encoding="UTF-8" standalone="yes"?>
<Relationships xmlns="http://schemas.openxmlformats.org/package/2006/relationships"><Relationship Id="rId13" Type="http://schemas.openxmlformats.org/officeDocument/2006/relationships/tags" Target="../tags/tag60.xml"/><Relationship Id="rId18" Type="http://schemas.openxmlformats.org/officeDocument/2006/relationships/tags" Target="../tags/tag65.xml"/><Relationship Id="rId26" Type="http://schemas.openxmlformats.org/officeDocument/2006/relationships/tags" Target="../tags/tag73.xml"/><Relationship Id="rId39" Type="http://schemas.openxmlformats.org/officeDocument/2006/relationships/hyperlink" Target="http://www.hds.com/" TargetMode="External"/><Relationship Id="rId21" Type="http://schemas.openxmlformats.org/officeDocument/2006/relationships/tags" Target="../tags/tag68.xml"/><Relationship Id="rId34" Type="http://schemas.openxmlformats.org/officeDocument/2006/relationships/tags" Target="../tags/tag81.xml"/><Relationship Id="rId42" Type="http://schemas.openxmlformats.org/officeDocument/2006/relationships/image" Target="../media/image17.jpeg"/><Relationship Id="rId47" Type="http://schemas.openxmlformats.org/officeDocument/2006/relationships/image" Target="../media/image22.gif"/><Relationship Id="rId50" Type="http://schemas.openxmlformats.org/officeDocument/2006/relationships/image" Target="../media/image25.gif"/><Relationship Id="rId55" Type="http://schemas.openxmlformats.org/officeDocument/2006/relationships/image" Target="../media/image30.gif"/><Relationship Id="rId63" Type="http://schemas.openxmlformats.org/officeDocument/2006/relationships/image" Target="../media/image35.png"/><Relationship Id="rId7" Type="http://schemas.openxmlformats.org/officeDocument/2006/relationships/tags" Target="../tags/tag54.xml"/><Relationship Id="rId2" Type="http://schemas.openxmlformats.org/officeDocument/2006/relationships/tags" Target="../tags/tag49.xml"/><Relationship Id="rId16" Type="http://schemas.openxmlformats.org/officeDocument/2006/relationships/tags" Target="../tags/tag63.xml"/><Relationship Id="rId29" Type="http://schemas.openxmlformats.org/officeDocument/2006/relationships/tags" Target="../tags/tag76.xml"/><Relationship Id="rId1" Type="http://schemas.openxmlformats.org/officeDocument/2006/relationships/vmlDrawing" Target="../drawings/vmlDrawing4.vml"/><Relationship Id="rId6" Type="http://schemas.openxmlformats.org/officeDocument/2006/relationships/tags" Target="../tags/tag53.xml"/><Relationship Id="rId11" Type="http://schemas.openxmlformats.org/officeDocument/2006/relationships/tags" Target="../tags/tag58.xml"/><Relationship Id="rId24" Type="http://schemas.openxmlformats.org/officeDocument/2006/relationships/tags" Target="../tags/tag71.xml"/><Relationship Id="rId32" Type="http://schemas.openxmlformats.org/officeDocument/2006/relationships/tags" Target="../tags/tag79.xml"/><Relationship Id="rId37" Type="http://schemas.openxmlformats.org/officeDocument/2006/relationships/notesSlide" Target="../notesSlides/notesSlide9.xml"/><Relationship Id="rId40" Type="http://schemas.openxmlformats.org/officeDocument/2006/relationships/image" Target="../media/image15.png"/><Relationship Id="rId45" Type="http://schemas.openxmlformats.org/officeDocument/2006/relationships/image" Target="../media/image20.jpeg"/><Relationship Id="rId53" Type="http://schemas.openxmlformats.org/officeDocument/2006/relationships/image" Target="../media/image28.png"/><Relationship Id="rId58" Type="http://schemas.openxmlformats.org/officeDocument/2006/relationships/image" Target="../media/image33.gif"/><Relationship Id="rId66" Type="http://schemas.openxmlformats.org/officeDocument/2006/relationships/hyperlink" Target="http://www.infotech.com/research/ss/it-evaluate-the-role-of-solid-state-in-your-next-storage-purchase?utm_source=SS_Sample&amp;utm_medium=Collateral&amp;utm_campaign=Collateral" TargetMode="External"/><Relationship Id="rId5" Type="http://schemas.openxmlformats.org/officeDocument/2006/relationships/tags" Target="../tags/tag52.xml"/><Relationship Id="rId15" Type="http://schemas.openxmlformats.org/officeDocument/2006/relationships/tags" Target="../tags/tag62.xml"/><Relationship Id="rId23" Type="http://schemas.openxmlformats.org/officeDocument/2006/relationships/tags" Target="../tags/tag70.xml"/><Relationship Id="rId28" Type="http://schemas.openxmlformats.org/officeDocument/2006/relationships/tags" Target="../tags/tag75.xml"/><Relationship Id="rId36" Type="http://schemas.openxmlformats.org/officeDocument/2006/relationships/slideLayout" Target="../slideLayouts/slideLayout11.xml"/><Relationship Id="rId49" Type="http://schemas.openxmlformats.org/officeDocument/2006/relationships/image" Target="../media/image24.jpeg"/><Relationship Id="rId57" Type="http://schemas.openxmlformats.org/officeDocument/2006/relationships/image" Target="../media/image32.jpeg"/><Relationship Id="rId61" Type="http://schemas.openxmlformats.org/officeDocument/2006/relationships/image" Target="../media/image34.png"/><Relationship Id="rId10" Type="http://schemas.openxmlformats.org/officeDocument/2006/relationships/tags" Target="../tags/tag57.xml"/><Relationship Id="rId19" Type="http://schemas.openxmlformats.org/officeDocument/2006/relationships/tags" Target="../tags/tag66.xml"/><Relationship Id="rId31" Type="http://schemas.openxmlformats.org/officeDocument/2006/relationships/tags" Target="../tags/tag78.xml"/><Relationship Id="rId44" Type="http://schemas.openxmlformats.org/officeDocument/2006/relationships/image" Target="../media/image19.jpeg"/><Relationship Id="rId52" Type="http://schemas.openxmlformats.org/officeDocument/2006/relationships/image" Target="../media/image27.png"/><Relationship Id="rId60" Type="http://schemas.openxmlformats.org/officeDocument/2006/relationships/hyperlink" Target="http://www.ibm.com/us/en/sandbox/ver1/" TargetMode="External"/><Relationship Id="rId65" Type="http://schemas.openxmlformats.org/officeDocument/2006/relationships/image" Target="../media/image37.png"/><Relationship Id="rId4" Type="http://schemas.openxmlformats.org/officeDocument/2006/relationships/tags" Target="../tags/tag51.xml"/><Relationship Id="rId9" Type="http://schemas.openxmlformats.org/officeDocument/2006/relationships/tags" Target="../tags/tag56.xml"/><Relationship Id="rId14" Type="http://schemas.openxmlformats.org/officeDocument/2006/relationships/tags" Target="../tags/tag61.xml"/><Relationship Id="rId22" Type="http://schemas.openxmlformats.org/officeDocument/2006/relationships/tags" Target="../tags/tag69.xml"/><Relationship Id="rId27" Type="http://schemas.openxmlformats.org/officeDocument/2006/relationships/tags" Target="../tags/tag74.xml"/><Relationship Id="rId30" Type="http://schemas.openxmlformats.org/officeDocument/2006/relationships/tags" Target="../tags/tag77.xml"/><Relationship Id="rId35" Type="http://schemas.openxmlformats.org/officeDocument/2006/relationships/tags" Target="../tags/tag82.xml"/><Relationship Id="rId43" Type="http://schemas.openxmlformats.org/officeDocument/2006/relationships/image" Target="../media/image18.jpeg"/><Relationship Id="rId48" Type="http://schemas.openxmlformats.org/officeDocument/2006/relationships/image" Target="../media/image23.jpeg"/><Relationship Id="rId56" Type="http://schemas.openxmlformats.org/officeDocument/2006/relationships/image" Target="../media/image31.jpeg"/><Relationship Id="rId64" Type="http://schemas.openxmlformats.org/officeDocument/2006/relationships/image" Target="../media/image36.jpeg"/><Relationship Id="rId8" Type="http://schemas.openxmlformats.org/officeDocument/2006/relationships/tags" Target="../tags/tag55.xml"/><Relationship Id="rId51" Type="http://schemas.openxmlformats.org/officeDocument/2006/relationships/image" Target="../media/image26.jpeg"/><Relationship Id="rId3" Type="http://schemas.openxmlformats.org/officeDocument/2006/relationships/tags" Target="../tags/tag50.xml"/><Relationship Id="rId12" Type="http://schemas.openxmlformats.org/officeDocument/2006/relationships/tags" Target="../tags/tag59.xml"/><Relationship Id="rId17" Type="http://schemas.openxmlformats.org/officeDocument/2006/relationships/tags" Target="../tags/tag64.xml"/><Relationship Id="rId25" Type="http://schemas.openxmlformats.org/officeDocument/2006/relationships/tags" Target="../tags/tag72.xml"/><Relationship Id="rId33" Type="http://schemas.openxmlformats.org/officeDocument/2006/relationships/tags" Target="../tags/tag80.xml"/><Relationship Id="rId38" Type="http://schemas.openxmlformats.org/officeDocument/2006/relationships/oleObject" Target="../embeddings/oleObject5.bin"/><Relationship Id="rId46" Type="http://schemas.openxmlformats.org/officeDocument/2006/relationships/image" Target="../media/image21.png"/><Relationship Id="rId59" Type="http://schemas.openxmlformats.org/officeDocument/2006/relationships/image" Target="cid:_1_0C86404C0C863E0C007A878C86257B13" TargetMode="External"/><Relationship Id="rId67" Type="http://schemas.openxmlformats.org/officeDocument/2006/relationships/image" Target="../media/image4.gif"/><Relationship Id="rId20" Type="http://schemas.openxmlformats.org/officeDocument/2006/relationships/tags" Target="../tags/tag67.xml"/><Relationship Id="rId41" Type="http://schemas.openxmlformats.org/officeDocument/2006/relationships/image" Target="../media/image16.jpeg"/><Relationship Id="rId54" Type="http://schemas.openxmlformats.org/officeDocument/2006/relationships/image" Target="../media/image29.jpeg"/><Relationship Id="rId62" Type="http://schemas.openxmlformats.org/officeDocument/2006/relationships/hyperlink" Target="http://www.netapp.com/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Evaluate the Role of Solid State in the Next Storage Purchase</a:t>
            </a:r>
          </a:p>
        </p:txBody>
      </p:sp>
      <p:sp>
        <p:nvSpPr>
          <p:cNvPr id="8" name="Text Placeholder 7"/>
          <p:cNvSpPr>
            <a:spLocks noGrp="1"/>
          </p:cNvSpPr>
          <p:nvPr>
            <p:ph type="body" sz="quarter" idx="16"/>
          </p:nvPr>
        </p:nvSpPr>
        <p:spPr>
          <a:xfrm>
            <a:off x="774700" y="3929112"/>
            <a:ext cx="7467600" cy="508000"/>
          </a:xfrm>
        </p:spPr>
        <p:txBody>
          <a:bodyPr/>
          <a:lstStyle/>
          <a:p>
            <a:r>
              <a:rPr lang="en-US" dirty="0" smtClean="0"/>
              <a:t>Disk is not dead, but flash will be a factor in your next storage purchase. </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nvGraphicFramePr>
        <p:xfrm>
          <a:off x="1587" y="1588"/>
          <a:ext cx="1587" cy="1587"/>
        </p:xfrm>
        <a:graphic>
          <a:graphicData uri="http://schemas.openxmlformats.org/presentationml/2006/ole">
            <p:oleObj spid="_x0000_s182315" name="think-cell Slide" r:id="rId4" imgW="360" imgH="360" progId="">
              <p:embed/>
            </p:oleObj>
          </a:graphicData>
        </a:graphic>
      </p:graphicFrame>
      <p:sp>
        <p:nvSpPr>
          <p:cNvPr id="12" name="Content Placeholder 11"/>
          <p:cNvSpPr>
            <a:spLocks noGrp="1"/>
          </p:cNvSpPr>
          <p:nvPr>
            <p:ph sz="quarter" idx="20"/>
          </p:nvPr>
        </p:nvSpPr>
        <p:spPr>
          <a:xfrm>
            <a:off x="4910311" y="1987302"/>
            <a:ext cx="3996443" cy="2489821"/>
          </a:xfrm>
        </p:spPr>
        <p:txBody>
          <a:bodyPr/>
          <a:lstStyle/>
          <a:p>
            <a:pPr>
              <a:buNone/>
            </a:pPr>
            <a:r>
              <a:rPr lang="en-US" dirty="0" smtClean="0"/>
              <a:t>Ask your flash provider how it handles the following:</a:t>
            </a:r>
          </a:p>
          <a:p>
            <a:pPr lvl="3">
              <a:spcBef>
                <a:spcPts val="800"/>
              </a:spcBef>
              <a:buNone/>
            </a:pPr>
            <a:r>
              <a:rPr lang="en-US" dirty="0" smtClean="0"/>
              <a:t>Error Correcting Code</a:t>
            </a:r>
          </a:p>
          <a:p>
            <a:pPr lvl="3">
              <a:spcBef>
                <a:spcPts val="800"/>
              </a:spcBef>
              <a:buNone/>
            </a:pPr>
            <a:r>
              <a:rPr lang="en-US" dirty="0" smtClean="0"/>
              <a:t>Internal RAID</a:t>
            </a:r>
          </a:p>
          <a:p>
            <a:pPr lvl="3">
              <a:spcBef>
                <a:spcPts val="800"/>
              </a:spcBef>
              <a:buNone/>
            </a:pPr>
            <a:r>
              <a:rPr lang="en-US" dirty="0" smtClean="0"/>
              <a:t>Wear Leveling</a:t>
            </a:r>
          </a:p>
          <a:p>
            <a:pPr lvl="3">
              <a:spcBef>
                <a:spcPts val="800"/>
              </a:spcBef>
              <a:buNone/>
            </a:pPr>
            <a:r>
              <a:rPr lang="en-US" dirty="0" smtClean="0"/>
              <a:t>Spare Capacity</a:t>
            </a:r>
          </a:p>
          <a:p>
            <a:pPr lvl="3">
              <a:spcBef>
                <a:spcPts val="800"/>
              </a:spcBef>
              <a:buNone/>
            </a:pPr>
            <a:r>
              <a:rPr lang="en-US" dirty="0" smtClean="0"/>
              <a:t>Write Amplification</a:t>
            </a:r>
          </a:p>
          <a:p>
            <a:pPr lvl="3">
              <a:spcBef>
                <a:spcPts val="800"/>
              </a:spcBef>
              <a:buNone/>
            </a:pPr>
            <a:r>
              <a:rPr lang="en-US" dirty="0" smtClean="0"/>
              <a:t>Garbage Collection Efficiency</a:t>
            </a:r>
          </a:p>
          <a:p>
            <a:pPr lvl="3">
              <a:spcBef>
                <a:spcPts val="800"/>
              </a:spcBef>
              <a:buNone/>
            </a:pPr>
            <a:r>
              <a:rPr lang="en-US" dirty="0" smtClean="0"/>
              <a:t>Wear Out Prediction Management</a:t>
            </a:r>
            <a:endParaRPr lang="en-US" dirty="0"/>
          </a:p>
        </p:txBody>
      </p:sp>
      <p:sp>
        <p:nvSpPr>
          <p:cNvPr id="10" name="Text Placeholder 9"/>
          <p:cNvSpPr>
            <a:spLocks noGrp="1"/>
          </p:cNvSpPr>
          <p:nvPr>
            <p:ph type="body" sz="quarter" idx="16"/>
          </p:nvPr>
        </p:nvSpPr>
        <p:spPr>
          <a:xfrm>
            <a:off x="260651" y="1988840"/>
            <a:ext cx="4059320" cy="4428492"/>
          </a:xfrm>
        </p:spPr>
        <p:txBody>
          <a:bodyPr/>
          <a:lstStyle/>
          <a:p>
            <a:r>
              <a:rPr lang="en-US" b="1" dirty="0" smtClean="0"/>
              <a:t>Performance degrades over time and with use. </a:t>
            </a:r>
            <a:r>
              <a:rPr lang="en-US" dirty="0" smtClean="0"/>
              <a:t>Cells lose their charge over time the more they are written. Also, reads and writes disrupt charges of neighboring at-rest cells. Error correcting code (ECC) is built into flash to detect and correct errors to ensure data integrity over time. In addition, vendors often build in an extra 20-25% capacity as a buffer for failed cells.</a:t>
            </a:r>
          </a:p>
          <a:p>
            <a:r>
              <a:rPr lang="en-US" b="1" dirty="0" smtClean="0"/>
              <a:t>Performance worsens as capacity is utilized.</a:t>
            </a:r>
            <a:r>
              <a:rPr lang="en-US" dirty="0" smtClean="0"/>
              <a:t> Flash is read and written in pages of size 4-8KB, but pages must be erased before being rewritten. Erases occur in 256KB blocks. This means that erasing a 4KB page requires movement of active pages in the other 252KB somewhere else (a process called garbage collection). Thus the total number of writes required to write one page is increased or amplified. Wear leveling is used to distribute data writes throughout the system to avoid overuse of one block, mitigating failures. </a:t>
            </a:r>
          </a:p>
          <a:p>
            <a:r>
              <a:rPr lang="en-US" b="1" dirty="0" smtClean="0"/>
              <a:t>It’s all in the software. </a:t>
            </a:r>
            <a:r>
              <a:rPr lang="en-US" dirty="0" smtClean="0"/>
              <a:t>Flash vendors typically build in software that overcomes the limitations of flash. However, understanding how each vendor does this is critical to evaluating solutions. When purchasing flash, ask potential vendors how their solution accomplishes this.</a:t>
            </a:r>
            <a:endParaRPr lang="en-US" dirty="0"/>
          </a:p>
        </p:txBody>
      </p:sp>
      <p:sp>
        <p:nvSpPr>
          <p:cNvPr id="11" name="Text Placeholder 10"/>
          <p:cNvSpPr>
            <a:spLocks noGrp="1"/>
          </p:cNvSpPr>
          <p:nvPr>
            <p:ph type="body" sz="quarter" idx="19"/>
          </p:nvPr>
        </p:nvSpPr>
        <p:spPr/>
        <p:txBody>
          <a:bodyPr/>
          <a:lstStyle/>
          <a:p>
            <a:r>
              <a:rPr lang="en-US" dirty="0" smtClean="0"/>
              <a:t>Storing data in semiconductor-based memory introduces a host of problems not present in either spinning disk or DRAM.</a:t>
            </a:r>
            <a:endParaRPr lang="en-US" dirty="0"/>
          </a:p>
        </p:txBody>
      </p:sp>
      <p:sp>
        <p:nvSpPr>
          <p:cNvPr id="2" name="Title 1"/>
          <p:cNvSpPr>
            <a:spLocks noGrp="1"/>
          </p:cNvSpPr>
          <p:nvPr>
            <p:ph type="title"/>
          </p:nvPr>
        </p:nvSpPr>
        <p:spPr>
          <a:xfrm>
            <a:off x="251520" y="260648"/>
            <a:ext cx="8568952" cy="864096"/>
          </a:xfrm>
        </p:spPr>
        <p:txBody>
          <a:bodyPr/>
          <a:lstStyle/>
          <a:p>
            <a:r>
              <a:rPr lang="en-US" dirty="0" smtClean="0"/>
              <a:t>No storage media is perfect; careful evaluation of how vendors overcome flash limitations is key to selection success</a:t>
            </a:r>
            <a:endParaRPr lang="en-US" dirty="0"/>
          </a:p>
        </p:txBody>
      </p:sp>
      <p:pic>
        <p:nvPicPr>
          <p:cNvPr id="6" name="Picture 5" descr="check.jpg"/>
          <p:cNvPicPr>
            <a:picLocks noChangeAspect="1"/>
          </p:cNvPicPr>
          <p:nvPr/>
        </p:nvPicPr>
        <p:blipFill>
          <a:blip r:embed="rId5" cstate="print"/>
          <a:stretch>
            <a:fillRect/>
          </a:stretch>
        </p:blipFill>
        <p:spPr>
          <a:xfrm>
            <a:off x="5187348" y="2276872"/>
            <a:ext cx="248748" cy="274320"/>
          </a:xfrm>
          <a:prstGeom prst="rect">
            <a:avLst/>
          </a:prstGeom>
        </p:spPr>
      </p:pic>
      <p:pic>
        <p:nvPicPr>
          <p:cNvPr id="9" name="Picture 8" descr="check.jpg"/>
          <p:cNvPicPr>
            <a:picLocks noChangeAspect="1"/>
          </p:cNvPicPr>
          <p:nvPr/>
        </p:nvPicPr>
        <p:blipFill>
          <a:blip r:embed="rId5" cstate="print"/>
          <a:stretch>
            <a:fillRect/>
          </a:stretch>
        </p:blipFill>
        <p:spPr>
          <a:xfrm>
            <a:off x="5187348" y="2556098"/>
            <a:ext cx="248748" cy="274320"/>
          </a:xfrm>
          <a:prstGeom prst="rect">
            <a:avLst/>
          </a:prstGeom>
        </p:spPr>
      </p:pic>
      <p:pic>
        <p:nvPicPr>
          <p:cNvPr id="13" name="Picture 12" descr="check.jpg"/>
          <p:cNvPicPr>
            <a:picLocks noChangeAspect="1"/>
          </p:cNvPicPr>
          <p:nvPr/>
        </p:nvPicPr>
        <p:blipFill>
          <a:blip r:embed="rId5" cstate="print"/>
          <a:stretch>
            <a:fillRect/>
          </a:stretch>
        </p:blipFill>
        <p:spPr>
          <a:xfrm>
            <a:off x="5187348" y="2835324"/>
            <a:ext cx="248748" cy="274320"/>
          </a:xfrm>
          <a:prstGeom prst="rect">
            <a:avLst/>
          </a:prstGeom>
        </p:spPr>
      </p:pic>
      <p:pic>
        <p:nvPicPr>
          <p:cNvPr id="14" name="Picture 13" descr="check.jpg"/>
          <p:cNvPicPr>
            <a:picLocks noChangeAspect="1"/>
          </p:cNvPicPr>
          <p:nvPr/>
        </p:nvPicPr>
        <p:blipFill>
          <a:blip r:embed="rId5" cstate="print"/>
          <a:stretch>
            <a:fillRect/>
          </a:stretch>
        </p:blipFill>
        <p:spPr>
          <a:xfrm>
            <a:off x="5187348" y="3114550"/>
            <a:ext cx="248748" cy="274320"/>
          </a:xfrm>
          <a:prstGeom prst="rect">
            <a:avLst/>
          </a:prstGeom>
        </p:spPr>
      </p:pic>
      <p:pic>
        <p:nvPicPr>
          <p:cNvPr id="15" name="Picture 14" descr="check.jpg"/>
          <p:cNvPicPr>
            <a:picLocks noChangeAspect="1"/>
          </p:cNvPicPr>
          <p:nvPr/>
        </p:nvPicPr>
        <p:blipFill>
          <a:blip r:embed="rId5" cstate="print"/>
          <a:stretch>
            <a:fillRect/>
          </a:stretch>
        </p:blipFill>
        <p:spPr>
          <a:xfrm>
            <a:off x="5187348" y="3393776"/>
            <a:ext cx="248748" cy="274320"/>
          </a:xfrm>
          <a:prstGeom prst="rect">
            <a:avLst/>
          </a:prstGeom>
        </p:spPr>
      </p:pic>
      <p:pic>
        <p:nvPicPr>
          <p:cNvPr id="16" name="Picture 15" descr="check.jpg"/>
          <p:cNvPicPr>
            <a:picLocks noChangeAspect="1"/>
          </p:cNvPicPr>
          <p:nvPr/>
        </p:nvPicPr>
        <p:blipFill>
          <a:blip r:embed="rId5" cstate="print"/>
          <a:stretch>
            <a:fillRect/>
          </a:stretch>
        </p:blipFill>
        <p:spPr>
          <a:xfrm>
            <a:off x="5187348" y="3673002"/>
            <a:ext cx="248748" cy="274320"/>
          </a:xfrm>
          <a:prstGeom prst="rect">
            <a:avLst/>
          </a:prstGeom>
        </p:spPr>
      </p:pic>
      <p:pic>
        <p:nvPicPr>
          <p:cNvPr id="17" name="Picture 16" descr="check.jpg"/>
          <p:cNvPicPr>
            <a:picLocks noChangeAspect="1"/>
          </p:cNvPicPr>
          <p:nvPr/>
        </p:nvPicPr>
        <p:blipFill>
          <a:blip r:embed="rId5" cstate="print"/>
          <a:stretch>
            <a:fillRect/>
          </a:stretch>
        </p:blipFill>
        <p:spPr>
          <a:xfrm>
            <a:off x="5187348" y="3952231"/>
            <a:ext cx="248748" cy="274320"/>
          </a:xfrm>
          <a:prstGeom prst="rect">
            <a:avLst/>
          </a:prstGeom>
        </p:spPr>
      </p:pic>
      <p:sp>
        <p:nvSpPr>
          <p:cNvPr id="28" name="Rectangle 27"/>
          <p:cNvSpPr/>
          <p:nvPr/>
        </p:nvSpPr>
        <p:spPr>
          <a:xfrm>
            <a:off x="4910311" y="4635107"/>
            <a:ext cx="3827548" cy="1686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fontAlgn="base">
              <a:spcBef>
                <a:spcPct val="0"/>
              </a:spcBef>
              <a:spcAft>
                <a:spcPct val="0"/>
              </a:spcAft>
            </a:pPr>
            <a:endParaRPr lang="en-CA" b="1" spc="150" dirty="0">
              <a:ln w="11430"/>
              <a:solidFill>
                <a:srgbClr val="F8F8F8"/>
              </a:solidFill>
              <a:effectLst>
                <a:outerShdw blurRad="25400" algn="tl" rotWithShape="0">
                  <a:srgbClr val="000000">
                    <a:alpha val="43000"/>
                  </a:srgbClr>
                </a:outerShdw>
              </a:effectLst>
            </a:endParaRPr>
          </a:p>
        </p:txBody>
      </p:sp>
      <p:sp>
        <p:nvSpPr>
          <p:cNvPr id="29" name="Content Placeholder 3"/>
          <p:cNvSpPr txBox="1">
            <a:spLocks/>
          </p:cNvSpPr>
          <p:nvPr/>
        </p:nvSpPr>
        <p:spPr bwMode="auto">
          <a:xfrm>
            <a:off x="4887799" y="4725144"/>
            <a:ext cx="3752653"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0975" indent="-14288" eaLnBrk="0" hangingPunct="0">
              <a:spcBef>
                <a:spcPct val="20000"/>
              </a:spcBef>
              <a:buClr>
                <a:srgbClr val="333333"/>
              </a:buClr>
              <a:buSzPct val="120000"/>
              <a:defRPr/>
            </a:pPr>
            <a:r>
              <a:rPr lang="en-US" sz="1200" i="1" dirty="0" smtClean="0">
                <a:latin typeface="+mj-lt"/>
              </a:rPr>
              <a:t>There are some not-so-talked-about aspects of flash. The first one is that the performance of these devices traditionally worsens over time. They worsen as people put more data on these devices, and also it depends on the workload that they are subjected to.</a:t>
            </a:r>
          </a:p>
          <a:p>
            <a:pPr marL="638175" lvl="1" indent="-14288" algn="r" eaLnBrk="0" hangingPunct="0">
              <a:spcBef>
                <a:spcPct val="20000"/>
              </a:spcBef>
              <a:buClr>
                <a:srgbClr val="333333"/>
              </a:buClr>
              <a:buSzPct val="120000"/>
              <a:defRPr/>
            </a:pPr>
            <a:r>
              <a:rPr lang="en-CA" sz="1100" dirty="0" smtClean="0">
                <a:solidFill>
                  <a:srgbClr val="333333"/>
                </a:solidFill>
              </a:rPr>
              <a:t>– Shridar Submaranian</a:t>
            </a:r>
          </a:p>
          <a:p>
            <a:pPr marL="638175" lvl="1" indent="-14288" algn="r" eaLnBrk="0" hangingPunct="0">
              <a:spcBef>
                <a:spcPct val="20000"/>
              </a:spcBef>
              <a:buClr>
                <a:srgbClr val="333333"/>
              </a:buClr>
              <a:buSzPct val="120000"/>
              <a:defRPr/>
            </a:pPr>
            <a:r>
              <a:rPr lang="en-CA" sz="1100" dirty="0" smtClean="0">
                <a:solidFill>
                  <a:srgbClr val="333333"/>
                </a:solidFill>
              </a:rPr>
              <a:t>VP </a:t>
            </a:r>
            <a:r>
              <a:rPr lang="en-CA" sz="1100" dirty="0">
                <a:solidFill>
                  <a:srgbClr val="333333"/>
                </a:solidFill>
              </a:rPr>
              <a:t>of </a:t>
            </a:r>
            <a:r>
              <a:rPr lang="en-CA" sz="1100" dirty="0" smtClean="0">
                <a:solidFill>
                  <a:srgbClr val="333333"/>
                </a:solidFill>
              </a:rPr>
              <a:t>Product Marketing &amp; Mgmt, Virident</a:t>
            </a:r>
            <a:endParaRPr lang="en-CA" sz="1100" dirty="0">
              <a:solidFill>
                <a:srgbClr val="333333"/>
              </a:solidFill>
            </a:endParaRPr>
          </a:p>
          <a:p>
            <a:pPr marL="180975" indent="-180975" eaLnBrk="0" fontAlgn="base" hangingPunct="0">
              <a:spcBef>
                <a:spcPct val="20000"/>
              </a:spcBef>
              <a:spcAft>
                <a:spcPct val="0"/>
              </a:spcAft>
              <a:buClr>
                <a:srgbClr val="333333"/>
              </a:buClr>
              <a:buSzPct val="120000"/>
              <a:buFont typeface="Arial" pitchFamily="34" charset="0"/>
              <a:buChar char="•"/>
              <a:defRPr/>
            </a:pPr>
            <a:endParaRPr lang="en-US" sz="1100" dirty="0">
              <a:solidFill>
                <a:srgbClr val="333333"/>
              </a:solidFill>
            </a:endParaRPr>
          </a:p>
        </p:txBody>
      </p:sp>
      <p:pic>
        <p:nvPicPr>
          <p:cNvPr id="30" name="Picture 29" descr="quote2.wmf"/>
          <p:cNvPicPr>
            <a:picLocks noChangeAspect="1"/>
          </p:cNvPicPr>
          <p:nvPr/>
        </p:nvPicPr>
        <p:blipFill>
          <a:blip r:embed="rId6" cstate="print"/>
          <a:stretch>
            <a:fillRect/>
          </a:stretch>
        </p:blipFill>
        <p:spPr>
          <a:xfrm>
            <a:off x="7740352" y="5697252"/>
            <a:ext cx="179050" cy="127893"/>
          </a:xfrm>
          <a:prstGeom prst="rect">
            <a:avLst/>
          </a:prstGeom>
        </p:spPr>
      </p:pic>
      <p:pic>
        <p:nvPicPr>
          <p:cNvPr id="31" name="Picture 30" descr="quote1.wmf"/>
          <p:cNvPicPr>
            <a:picLocks noChangeAspect="1"/>
          </p:cNvPicPr>
          <p:nvPr/>
        </p:nvPicPr>
        <p:blipFill>
          <a:blip r:embed="rId7" cstate="print"/>
          <a:stretch>
            <a:fillRect/>
          </a:stretch>
        </p:blipFill>
        <p:spPr>
          <a:xfrm>
            <a:off x="5041022" y="4725144"/>
            <a:ext cx="179050" cy="127893"/>
          </a:xfrm>
          <a:prstGeom prst="rect">
            <a:avLst/>
          </a:prstGeom>
        </p:spPr>
      </p:pic>
      <p:pic>
        <p:nvPicPr>
          <p:cNvPr id="18" name="Picture 17" descr="sample_linkbar-itrgNEW.gif">
            <a:hlinkClick r:id="rId8"/>
          </p:cNvPr>
          <p:cNvPicPr>
            <a:picLocks noChangeAspect="1"/>
          </p:cNvPicPr>
          <p:nvPr/>
        </p:nvPicPr>
        <p:blipFill>
          <a:blip r:embed="rId9"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CA" baseline="0" dirty="0" smtClean="0">
                <a:latin typeface="Georgia"/>
              </a:rPr>
              <a:t>Consider endurance, capacity, and cost factors when</a:t>
            </a:r>
            <a:r>
              <a:rPr lang="en-CA" dirty="0" smtClean="0">
                <a:latin typeface="Georgia"/>
              </a:rPr>
              <a:t> determining what type of flash is best for your organization</a:t>
            </a:r>
            <a:endParaRPr lang="en-CA" baseline="0" dirty="0" smtClean="0">
              <a:latin typeface="Georgia"/>
            </a:endParaRPr>
          </a:p>
        </p:txBody>
      </p:sp>
      <p:sp>
        <p:nvSpPr>
          <p:cNvPr id="4" name="Text Placeholder 3"/>
          <p:cNvSpPr>
            <a:spLocks noGrp="1"/>
          </p:cNvSpPr>
          <p:nvPr>
            <p:ph type="body" sz="quarter" idx="16"/>
          </p:nvPr>
        </p:nvSpPr>
        <p:spPr>
          <a:xfrm>
            <a:off x="249303" y="1883744"/>
            <a:ext cx="4609879" cy="3273685"/>
          </a:xfrm>
        </p:spPr>
        <p:txBody>
          <a:bodyPr/>
          <a:lstStyle/>
          <a:p>
            <a:pPr marL="0" indent="0">
              <a:buNone/>
            </a:pPr>
            <a:r>
              <a:rPr lang="en-US" b="1" dirty="0" smtClean="0"/>
              <a:t>Not all flash is created equal. </a:t>
            </a:r>
            <a:r>
              <a:rPr lang="en-US" dirty="0" smtClean="0"/>
              <a:t>Single (SLC), multi (MLC), and triple (TLC) level cell flash are defined by the number of bits that are stored within each flash cell. MLC offers higher capacity but approximately one tenth the endurance of SLC flash, whereas SLC stores only one bit per cell and has high endurance, with approximately 100,000 writes per cell.</a:t>
            </a:r>
          </a:p>
          <a:p>
            <a:pPr marL="0" indent="0">
              <a:buNone/>
            </a:pPr>
            <a:r>
              <a:rPr lang="en-US" b="1" dirty="0" smtClean="0"/>
              <a:t>Performance and reliability worsens as geometry shrinks.</a:t>
            </a:r>
            <a:r>
              <a:rPr lang="en-US" dirty="0" smtClean="0"/>
              <a:t> Putting more bits into a cell makes flash more cost effective, but has its tradeoffs. The </a:t>
            </a:r>
            <a:r>
              <a:rPr lang="en-CA" dirty="0" smtClean="0"/>
              <a:t>walls that make up the cells that store bits of data become thinner as the geometry decreases. The thinner the walls, the more electrical interference can pass between them, which creates the potential for more bit errors.</a:t>
            </a:r>
            <a:endParaRPr lang="en-US" dirty="0" smtClean="0"/>
          </a:p>
          <a:p>
            <a:pPr marL="0" indent="0">
              <a:buNone/>
            </a:pPr>
            <a:r>
              <a:rPr lang="en-US" b="1" dirty="0" smtClean="0"/>
              <a:t>Enterprise or “high endurance” MLC (eMLC) flash is enhanced to deliver greater endurance. </a:t>
            </a:r>
            <a:r>
              <a:rPr lang="en-US" dirty="0" smtClean="0"/>
              <a:t>eMLC can be either MLC with smarter software that slows the writes so that it lasts longer, or a different variety of chip with slower program and erase characteristics. It is ideal for enterprises, as it is less expensive than SLC and offers better performance and endurance than MLC.</a:t>
            </a:r>
          </a:p>
          <a:p>
            <a:pPr marL="0" indent="0">
              <a:buNone/>
            </a:pPr>
            <a:endParaRPr lang="en-US" dirty="0"/>
          </a:p>
        </p:txBody>
      </p:sp>
      <p:sp>
        <p:nvSpPr>
          <p:cNvPr id="5" name="Text Placeholder 4"/>
          <p:cNvSpPr>
            <a:spLocks noGrp="1"/>
          </p:cNvSpPr>
          <p:nvPr>
            <p:ph type="body" sz="quarter" idx="19"/>
          </p:nvPr>
        </p:nvSpPr>
        <p:spPr>
          <a:xfrm>
            <a:off x="257176" y="1196752"/>
            <a:ext cx="8620124" cy="657225"/>
          </a:xfrm>
        </p:spPr>
        <p:txBody>
          <a:bodyPr/>
          <a:lstStyle/>
          <a:p>
            <a:r>
              <a:rPr lang="en-CA" dirty="0" smtClean="0"/>
              <a:t>Not all NAND flash is created the same. As endurance levels increase, capacity decreases.</a:t>
            </a:r>
            <a:endParaRPr lang="en-US" dirty="0"/>
          </a:p>
        </p:txBody>
      </p:sp>
      <p:grpSp>
        <p:nvGrpSpPr>
          <p:cNvPr id="3" name="Group 33"/>
          <p:cNvGrpSpPr/>
          <p:nvPr/>
        </p:nvGrpSpPr>
        <p:grpSpPr>
          <a:xfrm>
            <a:off x="328936" y="5579131"/>
            <a:ext cx="8491536" cy="838201"/>
            <a:chOff x="328613" y="4509120"/>
            <a:chExt cx="8491536" cy="838201"/>
          </a:xfrm>
        </p:grpSpPr>
        <p:sp>
          <p:nvSpPr>
            <p:cNvPr id="35" name="Rounded Rectangle 34"/>
            <p:cNvSpPr/>
            <p:nvPr/>
          </p:nvSpPr>
          <p:spPr>
            <a:xfrm>
              <a:off x="328613" y="45091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1563" indent="4763" algn="l"/>
              <a:r>
                <a:rPr lang="en-CA" sz="1200" dirty="0" smtClean="0">
                  <a:solidFill>
                    <a:schemeClr val="tx1"/>
                  </a:solidFill>
                </a:rPr>
                <a:t>The concern over endurance and extending the life of SSD may become an non-issue in the future. Macronix has created a new flash design that might be capable of eliminating the wearing out of flash. The prototype shows promising success. It has undergone over 100 million erase/write cycles without failure, and researchers expect it to continue for one billion or more cycles.</a:t>
              </a:r>
            </a:p>
          </p:txBody>
        </p:sp>
        <p:pic>
          <p:nvPicPr>
            <p:cNvPr id="36" name="Picture 35" descr="insight.png"/>
            <p:cNvPicPr>
              <a:picLocks noChangeAspect="1"/>
            </p:cNvPicPr>
            <p:nvPr/>
          </p:nvPicPr>
          <p:blipFill>
            <a:blip r:embed="rId3" cstate="print"/>
            <a:stretch>
              <a:fillRect/>
            </a:stretch>
          </p:blipFill>
          <p:spPr>
            <a:xfrm>
              <a:off x="328613" y="4509120"/>
              <a:ext cx="1000207" cy="838201"/>
            </a:xfrm>
            <a:prstGeom prst="rect">
              <a:avLst/>
            </a:prstGeom>
          </p:spPr>
        </p:pic>
      </p:grpSp>
      <p:graphicFrame>
        <p:nvGraphicFramePr>
          <p:cNvPr id="46" name="Chart 45"/>
          <p:cNvGraphicFramePr/>
          <p:nvPr/>
        </p:nvGraphicFramePr>
        <p:xfrm>
          <a:off x="4859182" y="1809212"/>
          <a:ext cx="3781270" cy="2124424"/>
        </p:xfrm>
        <a:graphic>
          <a:graphicData uri="http://schemas.openxmlformats.org/drawingml/2006/chart">
            <c:chart xmlns:c="http://schemas.openxmlformats.org/drawingml/2006/chart" xmlns:r="http://schemas.openxmlformats.org/officeDocument/2006/relationships" r:id="rId4"/>
          </a:graphicData>
        </a:graphic>
      </p:graphicFrame>
      <p:sp>
        <p:nvSpPr>
          <p:cNvPr id="47" name="TextBox 46"/>
          <p:cNvSpPr txBox="1"/>
          <p:nvPr/>
        </p:nvSpPr>
        <p:spPr>
          <a:xfrm>
            <a:off x="6167786" y="3908927"/>
            <a:ext cx="2508670" cy="215444"/>
          </a:xfrm>
          <a:prstGeom prst="rect">
            <a:avLst/>
          </a:prstGeom>
          <a:noFill/>
        </p:spPr>
        <p:txBody>
          <a:bodyPr wrap="square" rtlCol="0">
            <a:spAutoFit/>
          </a:bodyPr>
          <a:lstStyle/>
          <a:p>
            <a:pPr algn="r"/>
            <a:r>
              <a:rPr lang="en-CA" sz="800" dirty="0" smtClean="0"/>
              <a:t>Source: </a:t>
            </a:r>
            <a:r>
              <a:rPr lang="en-CA" sz="800" dirty="0" smtClean="0">
                <a:hlinkClick r:id="rId5"/>
              </a:rPr>
              <a:t>flashmemorysummit.com</a:t>
            </a:r>
            <a:endParaRPr lang="en-CA" sz="800" dirty="0"/>
          </a:p>
        </p:txBody>
      </p:sp>
      <p:grpSp>
        <p:nvGrpSpPr>
          <p:cNvPr id="6" name="Group 82"/>
          <p:cNvGrpSpPr/>
          <p:nvPr/>
        </p:nvGrpSpPr>
        <p:grpSpPr>
          <a:xfrm>
            <a:off x="5004048" y="4167957"/>
            <a:ext cx="3456384" cy="1169255"/>
            <a:chOff x="533279" y="4632911"/>
            <a:chExt cx="2204387" cy="1169255"/>
          </a:xfrm>
        </p:grpSpPr>
        <p:sp>
          <p:nvSpPr>
            <p:cNvPr id="84" name="Rectangle 83"/>
            <p:cNvSpPr/>
            <p:nvPr/>
          </p:nvSpPr>
          <p:spPr>
            <a:xfrm>
              <a:off x="533279" y="4938166"/>
              <a:ext cx="2204142" cy="8640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200" dirty="0" smtClean="0">
                  <a:solidFill>
                    <a:schemeClr val="tx1"/>
                  </a:solidFill>
                </a:rPr>
                <a:t>The higher the performance/endurance level the higher the cost. SLC is substantially more expensive than TLC, but is also has approximately 100x the endurance.</a:t>
              </a:r>
            </a:p>
          </p:txBody>
        </p:sp>
        <p:sp>
          <p:nvSpPr>
            <p:cNvPr id="85" name="Round Same Side Corner Rectangle 84"/>
            <p:cNvSpPr/>
            <p:nvPr/>
          </p:nvSpPr>
          <p:spPr>
            <a:xfrm>
              <a:off x="533280" y="4632911"/>
              <a:ext cx="2204386" cy="305256"/>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Cost vs. Endurance</a:t>
              </a:r>
              <a:endParaRPr lang="en-CA" sz="1200" b="1" dirty="0">
                <a:solidFill>
                  <a:schemeClr val="bg1"/>
                </a:solidFill>
              </a:endParaRPr>
            </a:p>
          </p:txBody>
        </p:sp>
      </p:grpSp>
      <p:pic>
        <p:nvPicPr>
          <p:cNvPr id="86" name="Picture 85" descr="MagnifyingGlass.wmf"/>
          <p:cNvPicPr>
            <a:picLocks noChangeAspect="1"/>
          </p:cNvPicPr>
          <p:nvPr/>
        </p:nvPicPr>
        <p:blipFill>
          <a:blip r:embed="rId6" cstate="print"/>
          <a:stretch>
            <a:fillRect/>
          </a:stretch>
        </p:blipFill>
        <p:spPr>
          <a:xfrm>
            <a:off x="7920372" y="4905164"/>
            <a:ext cx="410260" cy="360040"/>
          </a:xfrm>
          <a:prstGeom prst="rect">
            <a:avLst/>
          </a:prstGeom>
        </p:spPr>
      </p:pic>
      <p:pic>
        <p:nvPicPr>
          <p:cNvPr id="14" name="Picture 13"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494910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smtClean="0"/>
              <a:t>Solid state storage is in your future. Direct attached flash, all-flash arrays, array flash cache, and solid state drives (SSDs) are supplanting disks and driving higher performance. However, solid state does not belong everywhere for everyone. Discover where to best leverage solid state for your storage needs.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176972"/>
            <a:ext cx="4034665" cy="2376264"/>
          </a:xfrm>
        </p:spPr>
        <p:txBody>
          <a:bodyPr/>
          <a:lstStyle/>
          <a:p>
            <a:r>
              <a:rPr lang="en-CA" dirty="0" smtClean="0"/>
              <a:t>CIOs &amp; IT Managers</a:t>
            </a:r>
          </a:p>
          <a:p>
            <a:r>
              <a:rPr lang="en-CA" dirty="0" smtClean="0"/>
              <a:t>Server Admins</a:t>
            </a:r>
          </a:p>
          <a:p>
            <a:r>
              <a:rPr lang="en-CA" dirty="0" smtClean="0"/>
              <a:t>Storage Admins</a:t>
            </a:r>
          </a:p>
          <a:p>
            <a:pPr>
              <a:buNone/>
            </a:pPr>
            <a:endParaRPr lang="en-CA" dirty="0" smtClean="0"/>
          </a:p>
        </p:txBody>
      </p:sp>
      <p:sp>
        <p:nvSpPr>
          <p:cNvPr id="12" name="Text Placeholder 11"/>
          <p:cNvSpPr>
            <a:spLocks noGrp="1"/>
          </p:cNvSpPr>
          <p:nvPr>
            <p:ph type="body" sz="quarter" idx="23"/>
          </p:nvPr>
        </p:nvSpPr>
        <p:spPr>
          <a:xfrm>
            <a:off x="4860032" y="3176972"/>
            <a:ext cx="4032448" cy="2376264"/>
          </a:xfrm>
        </p:spPr>
        <p:txBody>
          <a:bodyPr/>
          <a:lstStyle/>
          <a:p>
            <a:r>
              <a:rPr lang="en-CA" dirty="0" smtClean="0"/>
              <a:t>Understand different implementations and form factors of solid state storage.</a:t>
            </a:r>
          </a:p>
          <a:p>
            <a:r>
              <a:rPr lang="en-CA" dirty="0" smtClean="0"/>
              <a:t>Evaluate the use cases for solid state storage.</a:t>
            </a:r>
          </a:p>
          <a:p>
            <a:r>
              <a:rPr lang="en-CA" dirty="0" smtClean="0"/>
              <a:t>Pinpoint key criteria for evaluating purchases of solid state storage, such as:</a:t>
            </a:r>
          </a:p>
          <a:p>
            <a:pPr lvl="1"/>
            <a:r>
              <a:rPr lang="en-CA" dirty="0" smtClean="0"/>
              <a:t>Server-attached flash</a:t>
            </a:r>
          </a:p>
          <a:p>
            <a:pPr lvl="1"/>
            <a:r>
              <a:rPr lang="en-CA" dirty="0" smtClean="0"/>
              <a:t>Flash in Traditional Storage</a:t>
            </a:r>
          </a:p>
          <a:p>
            <a:pPr lvl="1"/>
            <a:r>
              <a:rPr lang="en-CA" dirty="0" smtClean="0"/>
              <a:t>All-flash Systems</a:t>
            </a:r>
          </a:p>
          <a:p>
            <a:r>
              <a:rPr lang="en-CA" dirty="0" smtClean="0"/>
              <a:t>Plan for the future of solid state storage.</a:t>
            </a:r>
          </a:p>
        </p:txBody>
      </p:sp>
      <p:sp>
        <p:nvSpPr>
          <p:cNvPr id="8" name="TextBox 7"/>
          <p:cNvSpPr txBox="1"/>
          <p:nvPr/>
        </p:nvSpPr>
        <p:spPr>
          <a:xfrm>
            <a:off x="249302" y="2838239"/>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838239"/>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4365104"/>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nvGraphicFramePr>
        <p:xfrm>
          <a:off x="1587" y="1588"/>
          <a:ext cx="1587" cy="1587"/>
        </p:xfrm>
        <a:graphic>
          <a:graphicData uri="http://schemas.openxmlformats.org/presentationml/2006/ole">
            <p:oleObj spid="_x0000_s468011" name="think-cell Slide" r:id="rId4" imgW="360" imgH="360" progId="">
              <p:embed/>
            </p:oleObj>
          </a:graphicData>
        </a:graphic>
      </p:graphicFrame>
      <p:sp>
        <p:nvSpPr>
          <p:cNvPr id="7" name="Title 6"/>
          <p:cNvSpPr>
            <a:spLocks noGrp="1"/>
          </p:cNvSpPr>
          <p:nvPr>
            <p:ph type="title"/>
          </p:nvPr>
        </p:nvSpPr>
        <p:spPr/>
        <p:txBody>
          <a:bodyPr/>
          <a:lstStyle/>
          <a:p>
            <a:r>
              <a:rPr lang="en-CA" dirty="0" smtClean="0"/>
              <a:t>Executive Summary</a:t>
            </a:r>
            <a:endParaRPr lang="en-CA" dirty="0"/>
          </a:p>
        </p:txBody>
      </p:sp>
      <p:sp>
        <p:nvSpPr>
          <p:cNvPr id="5" name="Text Placeholder 4"/>
          <p:cNvSpPr>
            <a:spLocks noGrp="1"/>
          </p:cNvSpPr>
          <p:nvPr>
            <p:ph type="body" sz="quarter" idx="16"/>
          </p:nvPr>
        </p:nvSpPr>
        <p:spPr>
          <a:xfrm>
            <a:off x="124903" y="1232757"/>
            <a:ext cx="8627997" cy="900100"/>
          </a:xfrm>
        </p:spPr>
        <p:txBody>
          <a:bodyPr/>
          <a:lstStyle/>
          <a:p>
            <a:pPr indent="0">
              <a:buNone/>
            </a:pPr>
            <a:r>
              <a:rPr lang="en-US" dirty="0" smtClean="0"/>
              <a:t>Flash is everywhere these days. We’ve all heard the buzzwords — flash modules, SSDs, flash cache —flying around the storage space over the last couple years. We’ve run into popular vendors like Fusion-io, Violin Memory, and Nimbus Data; and we’ve heard about the all-flash array acquisitions of major vendors like EMC and IBM. Now storage buyers are running into flash along with their storage, server, and virtualization contracts, making it critical to understand flash technology.</a:t>
            </a:r>
          </a:p>
        </p:txBody>
      </p:sp>
      <p:grpSp>
        <p:nvGrpSpPr>
          <p:cNvPr id="2" name="Group 15"/>
          <p:cNvGrpSpPr/>
          <p:nvPr/>
        </p:nvGrpSpPr>
        <p:grpSpPr>
          <a:xfrm>
            <a:off x="302705" y="2179315"/>
            <a:ext cx="8239251" cy="1825749"/>
            <a:chOff x="452375" y="2121421"/>
            <a:chExt cx="8239251" cy="1825749"/>
          </a:xfrm>
        </p:grpSpPr>
        <p:sp>
          <p:nvSpPr>
            <p:cNvPr id="8" name="Rounded Rectangle 7"/>
            <p:cNvSpPr/>
            <p:nvPr/>
          </p:nvSpPr>
          <p:spPr>
            <a:xfrm>
              <a:off x="452375" y="2121421"/>
              <a:ext cx="8224081"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Match use cases to flash applications</a:t>
              </a:r>
              <a:endParaRPr lang="en-CA" sz="1400" b="1" dirty="0">
                <a:solidFill>
                  <a:schemeClr val="tx1"/>
                </a:solidFill>
              </a:endParaRPr>
            </a:p>
          </p:txBody>
        </p:sp>
        <p:sp>
          <p:nvSpPr>
            <p:cNvPr id="6" name="Text Placeholder 2"/>
            <p:cNvSpPr txBox="1">
              <a:spLocks/>
            </p:cNvSpPr>
            <p:nvPr/>
          </p:nvSpPr>
          <p:spPr bwMode="auto">
            <a:xfrm>
              <a:off x="482726" y="2423568"/>
              <a:ext cx="8208900" cy="15236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chemeClr val="tx1"/>
                </a:buClr>
                <a:buSzPct val="120000"/>
                <a:buFont typeface="Arial" pitchFamily="34" charset="0"/>
                <a:buChar char="•"/>
              </a:pPr>
              <a:r>
                <a:rPr lang="en-US" sz="1200" dirty="0" smtClean="0"/>
                <a:t>Many organizations use the ROPE (RFP and hope) method; they just trust their server or storage reseller in terms of how flash fits into their architecture, but this limits choice and leads to overspending. Knowing the potential flash deployments is critical to understanding available options to ensure exploration of all options, such as:</a:t>
              </a:r>
            </a:p>
            <a:p>
              <a:pPr marL="515937" lvl="1" indent="-171450" algn="l" eaLnBrk="0" hangingPunct="0">
                <a:spcBef>
                  <a:spcPts val="500"/>
                </a:spcBef>
                <a:buClr>
                  <a:schemeClr val="tx1"/>
                </a:buClr>
                <a:buSzPct val="120000"/>
                <a:buFont typeface="Courier New" panose="02070309020205020404" pitchFamily="49" charset="0"/>
                <a:buChar char="o"/>
              </a:pPr>
              <a:r>
                <a:rPr lang="en-US" sz="1200" dirty="0" smtClean="0"/>
                <a:t>Direct attached flash at the server (e.g. Fusion-io, Virident, Texas Memory Systems)</a:t>
              </a:r>
            </a:p>
            <a:p>
              <a:pPr marL="515937" lvl="1" indent="-171450" algn="l" eaLnBrk="0" hangingPunct="0">
                <a:spcBef>
                  <a:spcPts val="500"/>
                </a:spcBef>
                <a:buClr>
                  <a:schemeClr val="tx1"/>
                </a:buClr>
                <a:buSzPct val="120000"/>
                <a:buFont typeface="Courier New" panose="02070309020205020404" pitchFamily="49" charset="0"/>
                <a:buChar char="o"/>
              </a:pPr>
              <a:r>
                <a:rPr lang="en-US" sz="1200" dirty="0" smtClean="0"/>
                <a:t>Flash as a cache or tier in traditional storage (e.g. NetApp Flash Cache, Dell Data Progression, EMC Fast VP)</a:t>
              </a:r>
            </a:p>
            <a:p>
              <a:pPr marL="515937" lvl="1" indent="-171450" algn="l" eaLnBrk="0" hangingPunct="0">
                <a:spcBef>
                  <a:spcPts val="500"/>
                </a:spcBef>
                <a:buClr>
                  <a:schemeClr val="tx1"/>
                </a:buClr>
                <a:buSzPct val="120000"/>
                <a:buFont typeface="Courier New" panose="02070309020205020404" pitchFamily="49" charset="0"/>
                <a:buChar char="o"/>
              </a:pPr>
              <a:r>
                <a:rPr lang="en-US" sz="1200" dirty="0" smtClean="0"/>
                <a:t>All-flash systems (e.g. Violin Memory, Nimbus Data, Texas Memory Systems, Pure Storage, Whiptail)</a:t>
              </a:r>
            </a:p>
            <a:p>
              <a:pPr marL="174625" indent="-174625" algn="l" eaLnBrk="0" hangingPunct="0">
                <a:spcBef>
                  <a:spcPts val="500"/>
                </a:spcBef>
                <a:buClr>
                  <a:schemeClr val="tx1"/>
                </a:buClr>
                <a:buSzPct val="120000"/>
                <a:buFont typeface="Arial" pitchFamily="34" charset="0"/>
                <a:buChar char="•"/>
              </a:pPr>
              <a:endParaRPr lang="en-US" sz="1200" dirty="0" smtClean="0"/>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grpSp>
      <p:grpSp>
        <p:nvGrpSpPr>
          <p:cNvPr id="3" name="Group 16"/>
          <p:cNvGrpSpPr/>
          <p:nvPr/>
        </p:nvGrpSpPr>
        <p:grpSpPr>
          <a:xfrm>
            <a:off x="302705" y="3966381"/>
            <a:ext cx="8224081" cy="1680753"/>
            <a:chOff x="467544" y="3705597"/>
            <a:chExt cx="8224081" cy="1680753"/>
          </a:xfrm>
        </p:grpSpPr>
        <p:sp>
          <p:nvSpPr>
            <p:cNvPr id="10" name="Rounded Rectangle 9"/>
            <p:cNvSpPr/>
            <p:nvPr/>
          </p:nvSpPr>
          <p:spPr>
            <a:xfrm>
              <a:off x="467544" y="3705597"/>
              <a:ext cx="8224081"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Evaluate solutions that meet requirements at lowest total cost</a:t>
              </a:r>
              <a:endParaRPr lang="en-CA" sz="1400" b="1" dirty="0">
                <a:solidFill>
                  <a:schemeClr val="tx1"/>
                </a:solidFill>
              </a:endParaRPr>
            </a:p>
          </p:txBody>
        </p:sp>
        <p:sp>
          <p:nvSpPr>
            <p:cNvPr id="14" name="Text Placeholder 2"/>
            <p:cNvSpPr txBox="1">
              <a:spLocks/>
            </p:cNvSpPr>
            <p:nvPr/>
          </p:nvSpPr>
          <p:spPr bwMode="auto">
            <a:xfrm>
              <a:off x="503549" y="3983173"/>
              <a:ext cx="8172908" cy="140317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chemeClr val="tx1"/>
                </a:buClr>
                <a:buSzPct val="120000"/>
                <a:buFont typeface="Arial" pitchFamily="34" charset="0"/>
                <a:buChar char="•"/>
              </a:pPr>
              <a:r>
                <a:rPr lang="en-US" sz="1200" dirty="0" smtClean="0"/>
                <a:t>Flash is much more expensive than spinning media. This makes it critical to understand the important cost benefits that should be considered before ruling out flash as too expensive. In addition, it is important to consider the challenges that flash brings to ensure that your organization knows the right questions to ask flash vendors to make sure that the performance “marketrics” result in measured performance benefits.</a:t>
              </a:r>
            </a:p>
            <a:p>
              <a:pPr marL="631825" lvl="1" indent="-174625" algn="l" eaLnBrk="0" hangingPunct="0">
                <a:spcBef>
                  <a:spcPts val="500"/>
                </a:spcBef>
                <a:buClr>
                  <a:schemeClr val="tx1"/>
                </a:buClr>
                <a:buSzPct val="120000"/>
                <a:buFont typeface="Arial" pitchFamily="34" charset="0"/>
                <a:buChar char="•"/>
              </a:pPr>
              <a:endParaRPr lang="en-US" sz="1200" dirty="0" smtClean="0"/>
            </a:p>
            <a:p>
              <a:pPr marL="631825" lvl="1" indent="-174625" algn="l" eaLnBrk="0" hangingPunct="0">
                <a:spcBef>
                  <a:spcPts val="500"/>
                </a:spcBef>
                <a:buClr>
                  <a:schemeClr val="tx1"/>
                </a:buClr>
                <a:buSzPct val="120000"/>
                <a:buFont typeface="Arial" pitchFamily="34" charset="0"/>
                <a:buChar char="•"/>
              </a:pPr>
              <a:endParaRPr lang="en-US" sz="1200" dirty="0" smtClean="0"/>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grpSp>
      <p:grpSp>
        <p:nvGrpSpPr>
          <p:cNvPr id="4" name="Group 18"/>
          <p:cNvGrpSpPr/>
          <p:nvPr/>
        </p:nvGrpSpPr>
        <p:grpSpPr>
          <a:xfrm>
            <a:off x="302705" y="5265204"/>
            <a:ext cx="8224083" cy="1055551"/>
            <a:chOff x="467544" y="4749713"/>
            <a:chExt cx="8224083" cy="1055551"/>
          </a:xfrm>
        </p:grpSpPr>
        <p:sp>
          <p:nvSpPr>
            <p:cNvPr id="13" name="Rounded Rectangle 12"/>
            <p:cNvSpPr/>
            <p:nvPr/>
          </p:nvSpPr>
          <p:spPr>
            <a:xfrm>
              <a:off x="467544" y="4749713"/>
              <a:ext cx="8224081"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Consider the future of flash in storage</a:t>
              </a:r>
              <a:endParaRPr lang="en-CA" sz="1400" b="1" dirty="0">
                <a:solidFill>
                  <a:schemeClr val="tx1"/>
                </a:solidFill>
              </a:endParaRPr>
            </a:p>
          </p:txBody>
        </p:sp>
        <p:sp>
          <p:nvSpPr>
            <p:cNvPr id="15" name="Text Placeholder 2"/>
            <p:cNvSpPr txBox="1">
              <a:spLocks/>
            </p:cNvSpPr>
            <p:nvPr/>
          </p:nvSpPr>
          <p:spPr bwMode="auto">
            <a:xfrm>
              <a:off x="467545" y="5013176"/>
              <a:ext cx="8224082"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l" eaLnBrk="0" hangingPunct="0">
                <a:spcBef>
                  <a:spcPts val="500"/>
                </a:spcBef>
                <a:buClr>
                  <a:schemeClr val="tx1"/>
                </a:buClr>
                <a:buSzPct val="120000"/>
                <a:buFont typeface="Arial" pitchFamily="34" charset="0"/>
                <a:buChar char="•"/>
              </a:pPr>
              <a:r>
                <a:rPr lang="en-US" sz="1200" dirty="0" smtClean="0"/>
                <a:t>Flash has been touted as the new disk, and disk has become the new tape. It is essential to understand the limitations of the technology, and probable future implementations in the infrastructure before signing your next storage contract, because in the future there WILL be more flash.</a:t>
              </a:r>
            </a:p>
            <a:p>
              <a:pPr marL="631825" lvl="1" indent="-174625" algn="l" eaLnBrk="0" hangingPunct="0">
                <a:spcBef>
                  <a:spcPts val="500"/>
                </a:spcBef>
                <a:buClr>
                  <a:schemeClr val="tx1"/>
                </a:buClr>
                <a:buSzPct val="120000"/>
                <a:buFont typeface="Arial" pitchFamily="34" charset="0"/>
                <a:buChar char="•"/>
              </a:pPr>
              <a:endParaRPr lang="en-US" sz="1200" dirty="0" smtClean="0"/>
            </a:p>
            <a:p>
              <a:pPr marL="631825" lvl="1" indent="-174625" algn="l" eaLnBrk="0" hangingPunct="0">
                <a:spcBef>
                  <a:spcPts val="500"/>
                </a:spcBef>
                <a:buClr>
                  <a:schemeClr val="tx1"/>
                </a:buClr>
                <a:buSzPct val="120000"/>
                <a:buFont typeface="Arial" pitchFamily="34" charset="0"/>
                <a:buChar char="•"/>
              </a:pPr>
              <a:endParaRPr lang="en-US" sz="1200" dirty="0" smtClean="0"/>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grpSp>
      <p:pic>
        <p:nvPicPr>
          <p:cNvPr id="16" name="Picture 15"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hidden="1"/>
          <p:cNvGraphicFramePr>
            <a:graphicFrameLocks/>
          </p:cNvGraphicFramePr>
          <p:nvPr/>
        </p:nvGraphicFramePr>
        <p:xfrm>
          <a:off x="0" y="0"/>
          <a:ext cx="158750" cy="158750"/>
        </p:xfrm>
        <a:graphic>
          <a:graphicData uri="http://schemas.openxmlformats.org/presentationml/2006/ole">
            <p:oleObj spid="_x0000_s397398" name="think-cell Slide" r:id="rId43" imgW="360" imgH="360" progId="">
              <p:embed/>
            </p:oleObj>
          </a:graphicData>
        </a:graphic>
      </p:graphicFrame>
      <p:sp>
        <p:nvSpPr>
          <p:cNvPr id="42" name="Rectangle 41" hidden="1"/>
          <p:cNvSpPr/>
          <p:nvPr>
            <p:custDataLst>
              <p:tags r:id="rId2"/>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US" sz="1400" dirty="0">
              <a:latin typeface="Arial"/>
              <a:sym typeface="Arial"/>
            </a:endParaRPr>
          </a:p>
        </p:txBody>
      </p:sp>
      <p:cxnSp>
        <p:nvCxnSpPr>
          <p:cNvPr id="40" name="Straight Connector 39"/>
          <p:cNvCxnSpPr/>
          <p:nvPr/>
        </p:nvCxnSpPr>
        <p:spPr>
          <a:xfrm flipV="1">
            <a:off x="1369568" y="3469406"/>
            <a:ext cx="6976872" cy="10632"/>
          </a:xfrm>
          <a:prstGeom prst="line">
            <a:avLst/>
          </a:prstGeom>
          <a:ln w="19050">
            <a:solidFill>
              <a:schemeClr val="tx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251520" y="260648"/>
            <a:ext cx="8625779" cy="864096"/>
          </a:xfrm>
        </p:spPr>
        <p:txBody>
          <a:bodyPr/>
          <a:lstStyle/>
          <a:p>
            <a:r>
              <a:rPr lang="en-US" dirty="0" smtClean="0"/>
              <a:t>Storage buyers are asking for more performance; solid state storage is the answer</a:t>
            </a:r>
            <a:endParaRPr lang="en-US" dirty="0"/>
          </a:p>
        </p:txBody>
      </p:sp>
      <p:sp>
        <p:nvSpPr>
          <p:cNvPr id="86" name="Text Placeholder 85"/>
          <p:cNvSpPr>
            <a:spLocks noGrp="1"/>
          </p:cNvSpPr>
          <p:nvPr>
            <p:ph type="body" sz="quarter" idx="16"/>
          </p:nvPr>
        </p:nvSpPr>
        <p:spPr>
          <a:xfrm>
            <a:off x="249301" y="1232756"/>
            <a:ext cx="8686800" cy="4973925"/>
          </a:xfrm>
        </p:spPr>
        <p:txBody>
          <a:bodyPr/>
          <a:lstStyle/>
          <a:p>
            <a:r>
              <a:rPr lang="en-US" dirty="0" smtClean="0"/>
              <a:t>Server consolidation as well as better availability/recoverability of systems and data have been the top drivers for acquiring storage infrastructure, followed by expanded capacity. As consolidation and virtualization efforts have matured, Info-Tech has seen a increased priority going to higher performance and capacity expansion. </a:t>
            </a:r>
          </a:p>
          <a:p>
            <a:r>
              <a:rPr lang="en-US" dirty="0" smtClean="0"/>
              <a:t>Performance requirements are driven by dense virtual infrastructures taking on mission critical production workloads; new latency sensitive projects, such as virtual desktop infrastructure; and a move to large data set processing such as Big Data. </a:t>
            </a:r>
          </a:p>
          <a:p>
            <a:endParaRPr lang="en-US" dirty="0" smtClean="0"/>
          </a:p>
          <a:p>
            <a:endParaRPr lang="en-CA" dirty="0"/>
          </a:p>
        </p:txBody>
      </p:sp>
      <p:graphicFrame>
        <p:nvGraphicFramePr>
          <p:cNvPr id="9" name="Object 8"/>
          <p:cNvGraphicFramePr>
            <a:graphicFrameLocks noChangeAspect="1"/>
          </p:cNvGraphicFramePr>
          <p:nvPr/>
        </p:nvGraphicFramePr>
        <p:xfrm>
          <a:off x="1166812" y="3028931"/>
          <a:ext cx="6572250" cy="2306638"/>
        </p:xfrm>
        <a:graphic>
          <a:graphicData uri="http://schemas.openxmlformats.org/presentationml/2006/ole">
            <p:oleObj spid="_x0000_s397399" name="Chart" r:id="rId44" imgW="6572334" imgH="2667060" progId="MSGraph.Chart.8">
              <p:embed followColorScheme="full"/>
            </p:oleObj>
          </a:graphicData>
        </a:graphic>
      </p:graphicFrame>
      <p:sp>
        <p:nvSpPr>
          <p:cNvPr id="35" name="Rectangle 34"/>
          <p:cNvSpPr/>
          <p:nvPr>
            <p:custDataLst>
              <p:tags r:id="rId3"/>
            </p:custDataLst>
          </p:nvPr>
        </p:nvSpPr>
        <p:spPr bwMode="gray">
          <a:xfrm>
            <a:off x="1335087" y="4643419"/>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745033E0-B7A0-44E3-AED4-89E85D118753}" type="datetime'''''''''2''''''''''''''''''8''%'''''">
              <a:rPr lang="en-US" sz="800" smtClean="0">
                <a:solidFill>
                  <a:schemeClr val="bg1"/>
                </a:solidFill>
              </a:rPr>
              <a:pPr/>
              <a:t>28%</a:t>
            </a:fld>
            <a:endParaRPr lang="en-US" sz="800" dirty="0">
              <a:solidFill>
                <a:schemeClr val="bg1"/>
              </a:solidFill>
              <a:latin typeface="Calibri"/>
              <a:sym typeface="Calibri"/>
            </a:endParaRPr>
          </a:p>
        </p:txBody>
      </p:sp>
      <p:sp>
        <p:nvSpPr>
          <p:cNvPr id="80" name="Rectangle 79"/>
          <p:cNvSpPr/>
          <p:nvPr>
            <p:custDataLst>
              <p:tags r:id="rId4"/>
            </p:custDataLst>
          </p:nvPr>
        </p:nvSpPr>
        <p:spPr bwMode="gray">
          <a:xfrm>
            <a:off x="7212012" y="3630743"/>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6568F71C-1053-4192-8FD9-4B2B39F70BD0}" type="datetime'''''''2''''''''''''''''''0''''''''''''''''''''''''''%'''''">
              <a:rPr lang="en-US" sz="800" smtClean="0">
                <a:solidFill>
                  <a:schemeClr val="bg1"/>
                </a:solidFill>
              </a:rPr>
              <a:pPr/>
              <a:t>20%</a:t>
            </a:fld>
            <a:endParaRPr lang="en-US" sz="800" dirty="0" smtClean="0">
              <a:solidFill>
                <a:schemeClr val="bg1"/>
              </a:solidFill>
              <a:latin typeface="Arial"/>
              <a:sym typeface="Arial"/>
            </a:endParaRPr>
          </a:p>
        </p:txBody>
      </p:sp>
      <p:sp>
        <p:nvSpPr>
          <p:cNvPr id="79" name="Rectangle 78"/>
          <p:cNvSpPr/>
          <p:nvPr>
            <p:custDataLst>
              <p:tags r:id="rId5"/>
            </p:custDataLst>
          </p:nvPr>
        </p:nvSpPr>
        <p:spPr bwMode="gray">
          <a:xfrm>
            <a:off x="6792912" y="3606930"/>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AA80BA18-824C-4326-928C-11D20EE84B44}" type="datetime'''2''''5''''''''''''''%'''''''''''''''''''''''''''''''''''''''">
              <a:rPr lang="en-US" sz="800" smtClean="0">
                <a:solidFill>
                  <a:schemeClr val="bg1"/>
                </a:solidFill>
              </a:rPr>
              <a:pPr/>
              <a:t>25%</a:t>
            </a:fld>
            <a:endParaRPr lang="en-US" sz="800" dirty="0" smtClean="0">
              <a:solidFill>
                <a:schemeClr val="bg1"/>
              </a:solidFill>
              <a:latin typeface="Arial"/>
              <a:sym typeface="Arial"/>
            </a:endParaRPr>
          </a:p>
        </p:txBody>
      </p:sp>
      <p:sp>
        <p:nvSpPr>
          <p:cNvPr id="78" name="Rectangle 77"/>
          <p:cNvSpPr/>
          <p:nvPr>
            <p:custDataLst>
              <p:tags r:id="rId6"/>
            </p:custDataLst>
          </p:nvPr>
        </p:nvSpPr>
        <p:spPr bwMode="gray">
          <a:xfrm>
            <a:off x="6373812" y="3625980"/>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0589B18D-99FE-485D-A7FB-F989DF2CED1A}" type="datetime'''''''4''''''''''''''''''''''''''''''''''''''''''4''''%'''''''">
              <a:rPr lang="en-US" sz="800" smtClean="0">
                <a:solidFill>
                  <a:schemeClr val="bg1"/>
                </a:solidFill>
              </a:rPr>
              <a:pPr/>
              <a:t>44%</a:t>
            </a:fld>
            <a:endParaRPr lang="en-US" sz="800" dirty="0" smtClean="0">
              <a:solidFill>
                <a:schemeClr val="bg1"/>
              </a:solidFill>
              <a:latin typeface="Arial"/>
              <a:sym typeface="Arial"/>
            </a:endParaRPr>
          </a:p>
        </p:txBody>
      </p:sp>
      <p:sp>
        <p:nvSpPr>
          <p:cNvPr id="77" name="Rectangle 76"/>
          <p:cNvSpPr/>
          <p:nvPr>
            <p:custDataLst>
              <p:tags r:id="rId7"/>
            </p:custDataLst>
          </p:nvPr>
        </p:nvSpPr>
        <p:spPr bwMode="gray">
          <a:xfrm>
            <a:off x="5535612" y="3548044"/>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55E468DC-54AE-4475-BE01-ED35E253B980}" type="datetime'''3''''''''''''''''7''''''''''''''''''''''''''''''''''%'''''''">
              <a:rPr lang="en-US" sz="800" smtClean="0">
                <a:solidFill>
                  <a:schemeClr val="bg1"/>
                </a:solidFill>
              </a:rPr>
              <a:pPr/>
              <a:t>37%</a:t>
            </a:fld>
            <a:endParaRPr lang="en-US" sz="800" dirty="0" smtClean="0">
              <a:solidFill>
                <a:schemeClr val="bg1"/>
              </a:solidFill>
              <a:latin typeface="Arial"/>
              <a:sym typeface="Arial"/>
            </a:endParaRPr>
          </a:p>
        </p:txBody>
      </p:sp>
      <p:sp>
        <p:nvSpPr>
          <p:cNvPr id="76" name="Rectangle 75"/>
          <p:cNvSpPr/>
          <p:nvPr>
            <p:custDataLst>
              <p:tags r:id="rId8"/>
            </p:custDataLst>
          </p:nvPr>
        </p:nvSpPr>
        <p:spPr bwMode="gray">
          <a:xfrm>
            <a:off x="5116512" y="3629007"/>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AA7A906E-E39F-459D-B827-B6F9974D209A}" type="datetime'''''''3''''8%'''''''''''''''''''''''''''">
              <a:rPr lang="en-US" sz="800" smtClean="0">
                <a:solidFill>
                  <a:schemeClr val="bg1"/>
                </a:solidFill>
              </a:rPr>
              <a:pPr/>
              <a:t>38%</a:t>
            </a:fld>
            <a:endParaRPr lang="en-US" sz="800" dirty="0" smtClean="0">
              <a:solidFill>
                <a:schemeClr val="bg1"/>
              </a:solidFill>
              <a:latin typeface="Arial"/>
              <a:sym typeface="Arial"/>
            </a:endParaRPr>
          </a:p>
        </p:txBody>
      </p:sp>
      <p:sp>
        <p:nvSpPr>
          <p:cNvPr id="75" name="Rectangle 74"/>
          <p:cNvSpPr/>
          <p:nvPr>
            <p:custDataLst>
              <p:tags r:id="rId9"/>
            </p:custDataLst>
          </p:nvPr>
        </p:nvSpPr>
        <p:spPr bwMode="gray">
          <a:xfrm>
            <a:off x="4697412" y="3829032"/>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18CD28D2-1CB6-4D1F-B1AD-4F8505A4D8E7}" type="datetime'''''''''''''''''''''''''3''''''''''''''''''''8''''''%'''">
              <a:rPr lang="en-US" sz="800" smtClean="0">
                <a:solidFill>
                  <a:schemeClr val="bg1"/>
                </a:solidFill>
              </a:rPr>
              <a:pPr/>
              <a:t>38%</a:t>
            </a:fld>
            <a:endParaRPr lang="en-US" sz="800" dirty="0" smtClean="0">
              <a:solidFill>
                <a:schemeClr val="bg1"/>
              </a:solidFill>
              <a:latin typeface="Arial"/>
              <a:sym typeface="Arial"/>
            </a:endParaRPr>
          </a:p>
        </p:txBody>
      </p:sp>
      <p:sp>
        <p:nvSpPr>
          <p:cNvPr id="73" name="Rectangle 72"/>
          <p:cNvSpPr/>
          <p:nvPr>
            <p:custDataLst>
              <p:tags r:id="rId10"/>
            </p:custDataLst>
          </p:nvPr>
        </p:nvSpPr>
        <p:spPr bwMode="gray">
          <a:xfrm>
            <a:off x="3849687" y="3729019"/>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5E5E3996-910C-40D5-A5C6-5037A5E41C63}" type="datetime'3''''''''5''%'''''''''">
              <a:rPr lang="en-US" sz="800" smtClean="0">
                <a:solidFill>
                  <a:schemeClr val="bg1"/>
                </a:solidFill>
              </a:rPr>
              <a:pPr/>
              <a:t>35%</a:t>
            </a:fld>
            <a:endParaRPr lang="en-US" sz="800" dirty="0" smtClean="0">
              <a:solidFill>
                <a:schemeClr val="bg1"/>
              </a:solidFill>
              <a:latin typeface="Arial"/>
              <a:sym typeface="Arial"/>
            </a:endParaRPr>
          </a:p>
        </p:txBody>
      </p:sp>
      <p:sp>
        <p:nvSpPr>
          <p:cNvPr id="70" name="Rectangle 69"/>
          <p:cNvSpPr/>
          <p:nvPr>
            <p:custDataLst>
              <p:tags r:id="rId11"/>
            </p:custDataLst>
          </p:nvPr>
        </p:nvSpPr>
        <p:spPr bwMode="gray">
          <a:xfrm>
            <a:off x="3430587" y="3519469"/>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9C8FF714-B598-46F0-8AB8-CC3F53C592B2}" type="datetime'''''''''''3''''''''''''''''''''2''%'''''">
              <a:rPr lang="en-US" sz="800" smtClean="0">
                <a:solidFill>
                  <a:schemeClr val="bg1"/>
                </a:solidFill>
              </a:rPr>
              <a:pPr/>
              <a:t>32%</a:t>
            </a:fld>
            <a:endParaRPr lang="en-US" sz="800" dirty="0" smtClean="0">
              <a:solidFill>
                <a:schemeClr val="bg1"/>
              </a:solidFill>
              <a:latin typeface="Arial"/>
              <a:sym typeface="Arial"/>
            </a:endParaRPr>
          </a:p>
        </p:txBody>
      </p:sp>
      <p:sp>
        <p:nvSpPr>
          <p:cNvPr id="69" name="Rectangle 68"/>
          <p:cNvSpPr/>
          <p:nvPr>
            <p:custDataLst>
              <p:tags r:id="rId12"/>
            </p:custDataLst>
          </p:nvPr>
        </p:nvSpPr>
        <p:spPr bwMode="gray">
          <a:xfrm>
            <a:off x="3011487" y="3138469"/>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DF6527DA-9560-415A-B15F-C93920608902}" type="datetime'''''''''''''''''''''''''''''''''''''''''''''''''''28''%'">
              <a:rPr lang="en-US" sz="800" smtClean="0">
                <a:solidFill>
                  <a:schemeClr val="bg1"/>
                </a:solidFill>
              </a:rPr>
              <a:pPr/>
              <a:t>28%</a:t>
            </a:fld>
            <a:endParaRPr lang="en-US" sz="800" dirty="0" smtClean="0">
              <a:solidFill>
                <a:schemeClr val="bg1"/>
              </a:solidFill>
              <a:latin typeface="Arial"/>
              <a:sym typeface="Arial"/>
            </a:endParaRPr>
          </a:p>
        </p:txBody>
      </p:sp>
      <p:sp>
        <p:nvSpPr>
          <p:cNvPr id="66" name="Rectangle 65"/>
          <p:cNvSpPr/>
          <p:nvPr>
            <p:custDataLst>
              <p:tags r:id="rId13"/>
            </p:custDataLst>
          </p:nvPr>
        </p:nvSpPr>
        <p:spPr bwMode="gray">
          <a:xfrm>
            <a:off x="2173287" y="3590907"/>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1B4134B1-A555-4A2D-8CC0-62AB18011765}" type="datetime'''''''''''''''''''34%'''''''''''''''''''''''''''''''''''''''''">
              <a:rPr lang="en-US" sz="800" smtClean="0">
                <a:solidFill>
                  <a:schemeClr val="bg1"/>
                </a:solidFill>
              </a:rPr>
              <a:pPr/>
              <a:t>34%</a:t>
            </a:fld>
            <a:endParaRPr lang="en-US" sz="800" dirty="0" smtClean="0">
              <a:solidFill>
                <a:schemeClr val="bg1"/>
              </a:solidFill>
              <a:latin typeface="Arial"/>
              <a:sym typeface="Arial"/>
            </a:endParaRPr>
          </a:p>
        </p:txBody>
      </p:sp>
      <p:sp>
        <p:nvSpPr>
          <p:cNvPr id="63" name="Rectangle 62"/>
          <p:cNvSpPr/>
          <p:nvPr>
            <p:custDataLst>
              <p:tags r:id="rId14"/>
            </p:custDataLst>
          </p:nvPr>
        </p:nvSpPr>
        <p:spPr bwMode="gray">
          <a:xfrm>
            <a:off x="1754187" y="3790932"/>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EF6D9A75-7314-4184-88B0-BBA47EED681E}" type="datetime'''''''''3''''2''''''%'''''''''''">
              <a:rPr lang="en-US" sz="800" smtClean="0">
                <a:solidFill>
                  <a:schemeClr val="bg1"/>
                </a:solidFill>
              </a:rPr>
              <a:pPr/>
              <a:t>32%</a:t>
            </a:fld>
            <a:endParaRPr lang="en-US" sz="800" dirty="0" smtClean="0">
              <a:solidFill>
                <a:schemeClr val="bg1"/>
              </a:solidFill>
              <a:latin typeface="Arial"/>
              <a:sym typeface="Arial"/>
            </a:endParaRPr>
          </a:p>
        </p:txBody>
      </p:sp>
      <p:sp>
        <p:nvSpPr>
          <p:cNvPr id="61" name="Rectangle 60"/>
          <p:cNvSpPr/>
          <p:nvPr>
            <p:custDataLst>
              <p:tags r:id="rId15"/>
            </p:custDataLst>
          </p:nvPr>
        </p:nvSpPr>
        <p:spPr bwMode="gray">
          <a:xfrm>
            <a:off x="1335087" y="3843319"/>
            <a:ext cx="406400" cy="212725"/>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8F5F3C46-453D-4D6C-971A-CB1599D2FF91}" type="datetime'''''''''''''''''''''''''''2''''5''''''''''''%'''''''''">
              <a:rPr lang="en-US" sz="800" smtClean="0">
                <a:solidFill>
                  <a:schemeClr val="bg1"/>
                </a:solidFill>
              </a:rPr>
              <a:pPr/>
              <a:t>25%</a:t>
            </a:fld>
            <a:endParaRPr lang="en-US" sz="800" dirty="0" smtClean="0">
              <a:solidFill>
                <a:schemeClr val="bg1"/>
              </a:solidFill>
              <a:latin typeface="Arial"/>
              <a:sym typeface="Arial"/>
            </a:endParaRPr>
          </a:p>
        </p:txBody>
      </p:sp>
      <p:sp>
        <p:nvSpPr>
          <p:cNvPr id="10" name="Rectangle 9"/>
          <p:cNvSpPr/>
          <p:nvPr>
            <p:custDataLst>
              <p:tags r:id="rId16"/>
            </p:custDataLst>
          </p:nvPr>
        </p:nvSpPr>
        <p:spPr bwMode="auto">
          <a:xfrm>
            <a:off x="7766050" y="4208444"/>
            <a:ext cx="425450" cy="7318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b" anchorCtr="0">
            <a:noAutofit/>
          </a:bodyPr>
          <a:lstStyle/>
          <a:p>
            <a:r>
              <a:rPr lang="en-US" sz="800" dirty="0" smtClean="0">
                <a:solidFill>
                  <a:schemeClr val="tx1"/>
                </a:solidFill>
              </a:rPr>
              <a:t>Critically</a:t>
            </a:r>
          </a:p>
          <a:p>
            <a:r>
              <a:rPr lang="en-US" sz="800" dirty="0" smtClean="0">
                <a:solidFill>
                  <a:schemeClr val="tx1"/>
                </a:solidFill>
                <a:latin typeface="Calibri"/>
                <a:sym typeface="Calibri"/>
              </a:rPr>
              <a:t>Important</a:t>
            </a:r>
            <a:endParaRPr lang="en-US" sz="800" dirty="0">
              <a:solidFill>
                <a:schemeClr val="tx1"/>
              </a:solidFill>
              <a:latin typeface="Calibri"/>
              <a:sym typeface="Calibri"/>
            </a:endParaRPr>
          </a:p>
        </p:txBody>
      </p:sp>
      <p:sp>
        <p:nvSpPr>
          <p:cNvPr id="11" name="Rectangle 10"/>
          <p:cNvSpPr/>
          <p:nvPr>
            <p:custDataLst>
              <p:tags r:id="rId17"/>
            </p:custDataLst>
          </p:nvPr>
        </p:nvSpPr>
        <p:spPr bwMode="auto">
          <a:xfrm>
            <a:off x="7766050" y="3345235"/>
            <a:ext cx="425450" cy="7318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b" anchorCtr="0">
            <a:noAutofit/>
          </a:bodyPr>
          <a:lstStyle/>
          <a:p>
            <a:r>
              <a:rPr lang="en-US" sz="800" dirty="0" smtClean="0">
                <a:solidFill>
                  <a:schemeClr val="tx1"/>
                </a:solidFill>
              </a:rPr>
              <a:t>Very</a:t>
            </a:r>
          </a:p>
          <a:p>
            <a:r>
              <a:rPr lang="en-US" sz="800" dirty="0" smtClean="0">
                <a:solidFill>
                  <a:schemeClr val="tx1"/>
                </a:solidFill>
                <a:latin typeface="Calibri"/>
                <a:sym typeface="Calibri"/>
              </a:rPr>
              <a:t>Important</a:t>
            </a:r>
            <a:endParaRPr lang="en-US" sz="800" dirty="0">
              <a:solidFill>
                <a:schemeClr val="tx1"/>
              </a:solidFill>
              <a:latin typeface="Calibri"/>
              <a:sym typeface="Calibri"/>
            </a:endParaRPr>
          </a:p>
        </p:txBody>
      </p:sp>
      <p:sp>
        <p:nvSpPr>
          <p:cNvPr id="54" name="Rectangle 53"/>
          <p:cNvSpPr/>
          <p:nvPr>
            <p:custDataLst>
              <p:tags r:id="rId18"/>
            </p:custDataLst>
          </p:nvPr>
        </p:nvSpPr>
        <p:spPr bwMode="auto">
          <a:xfrm>
            <a:off x="7269162"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43EC461D-6018-40E7-BAD9-C54F3E916C10}" type="datetime'''''''''2''0''''''1''''''2'''''''''''''''''''''''''''''">
              <a:rPr lang="en-US" sz="800" b="1" smtClean="0">
                <a:solidFill>
                  <a:schemeClr val="tx1"/>
                </a:solidFill>
              </a:rPr>
              <a:pPr/>
              <a:t>2012</a:t>
            </a:fld>
            <a:endParaRPr lang="en-US" sz="800" b="1" dirty="0">
              <a:solidFill>
                <a:schemeClr val="tx1"/>
              </a:solidFill>
              <a:sym typeface="+mn-lt"/>
            </a:endParaRPr>
          </a:p>
        </p:txBody>
      </p:sp>
      <p:sp>
        <p:nvSpPr>
          <p:cNvPr id="58" name="Rectangle 57"/>
          <p:cNvSpPr/>
          <p:nvPr>
            <p:custDataLst>
              <p:tags r:id="rId19"/>
            </p:custDataLst>
          </p:nvPr>
        </p:nvSpPr>
        <p:spPr bwMode="gray">
          <a:xfrm>
            <a:off x="7212012" y="4467207"/>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DD8AD42C-BA6A-4177-81C1-50475F893B2C}" type="datetime'4''0''''''''''''''''''''%'">
              <a:rPr lang="en-US" sz="800" smtClean="0">
                <a:solidFill>
                  <a:schemeClr val="bg1"/>
                </a:solidFill>
              </a:rPr>
              <a:pPr/>
              <a:t>40%</a:t>
            </a:fld>
            <a:endParaRPr lang="en-US" sz="800" dirty="0">
              <a:solidFill>
                <a:schemeClr val="bg1"/>
              </a:solidFill>
              <a:latin typeface="Arial"/>
              <a:sym typeface="Arial"/>
            </a:endParaRPr>
          </a:p>
        </p:txBody>
      </p:sp>
      <p:sp>
        <p:nvSpPr>
          <p:cNvPr id="12" name="Rectangle 11"/>
          <p:cNvSpPr/>
          <p:nvPr>
            <p:custDataLst>
              <p:tags r:id="rId20"/>
            </p:custDataLst>
          </p:nvPr>
        </p:nvSpPr>
        <p:spPr bwMode="auto">
          <a:xfrm>
            <a:off x="6872188" y="5203236"/>
            <a:ext cx="292100" cy="14361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C712783E-87A6-43A8-8439-A6AD7DF9D2D5}" type="datetime'''''2''''''''''''''''''''''''''''''''0''''11'''">
              <a:rPr lang="en-US" sz="800" b="1" smtClean="0">
                <a:solidFill>
                  <a:schemeClr val="tx1"/>
                </a:solidFill>
              </a:rPr>
              <a:pPr/>
              <a:t>2011</a:t>
            </a:fld>
            <a:endParaRPr lang="en-US" sz="800" b="1" dirty="0" smtClean="0">
              <a:solidFill>
                <a:schemeClr val="tx1"/>
              </a:solidFill>
              <a:sym typeface="+mn-lt"/>
            </a:endParaRPr>
          </a:p>
          <a:p>
            <a:endParaRPr lang="en-US" sz="800" dirty="0">
              <a:solidFill>
                <a:schemeClr val="tx1"/>
              </a:solidFill>
              <a:latin typeface="Calibri"/>
              <a:sym typeface="Calibri"/>
            </a:endParaRPr>
          </a:p>
        </p:txBody>
      </p:sp>
      <p:sp>
        <p:nvSpPr>
          <p:cNvPr id="14" name="Rectangle 13"/>
          <p:cNvSpPr/>
          <p:nvPr>
            <p:custDataLst>
              <p:tags r:id="rId21"/>
            </p:custDataLst>
          </p:nvPr>
        </p:nvSpPr>
        <p:spPr bwMode="gray">
          <a:xfrm>
            <a:off x="6792912" y="4495782"/>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C5BDEC76-AC89-412F-8733-AC3CF02CE18E}" type="datetime'''''''''3''''''''''8%'''''''''''''''''''''''''''''''">
              <a:rPr lang="en-US" sz="800" smtClean="0">
                <a:solidFill>
                  <a:schemeClr val="bg1"/>
                </a:solidFill>
              </a:rPr>
              <a:pPr/>
              <a:t>38%</a:t>
            </a:fld>
            <a:endParaRPr lang="en-US" sz="800" dirty="0">
              <a:solidFill>
                <a:schemeClr val="bg1"/>
              </a:solidFill>
              <a:latin typeface="Calibri"/>
              <a:sym typeface="Calibri"/>
            </a:endParaRPr>
          </a:p>
        </p:txBody>
      </p:sp>
      <p:sp>
        <p:nvSpPr>
          <p:cNvPr id="15" name="Rectangle 14"/>
          <p:cNvSpPr/>
          <p:nvPr>
            <p:custDataLst>
              <p:tags r:id="rId22"/>
            </p:custDataLst>
          </p:nvPr>
        </p:nvSpPr>
        <p:spPr bwMode="auto">
          <a:xfrm>
            <a:off x="6430962"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9F285AD5-5A46-4F59-BA99-A97B332DF25A}" type="datetime'20''''''''''''''''''''''''''''''''1''''''''''0'''">
              <a:rPr lang="en-US" sz="800" b="1" smtClean="0">
                <a:solidFill>
                  <a:schemeClr val="tx1"/>
                </a:solidFill>
              </a:rPr>
              <a:pPr/>
              <a:t>2010</a:t>
            </a:fld>
            <a:endParaRPr lang="en-US" sz="800" b="1" dirty="0">
              <a:solidFill>
                <a:schemeClr val="tx1"/>
              </a:solidFill>
              <a:sym typeface="+mn-lt"/>
            </a:endParaRPr>
          </a:p>
        </p:txBody>
      </p:sp>
      <p:sp>
        <p:nvSpPr>
          <p:cNvPr id="17" name="Rectangle 16"/>
          <p:cNvSpPr/>
          <p:nvPr>
            <p:custDataLst>
              <p:tags r:id="rId23"/>
            </p:custDataLst>
          </p:nvPr>
        </p:nvSpPr>
        <p:spPr bwMode="gray">
          <a:xfrm>
            <a:off x="6373812" y="4643419"/>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DC1480CF-2850-406E-93B1-33A08436BDC9}" type="datetime'''''''''''''''''''''''2''8''''''''''%'''''''''''''''''''''''''">
              <a:rPr lang="en-US" sz="800" smtClean="0">
                <a:solidFill>
                  <a:schemeClr val="bg1"/>
                </a:solidFill>
              </a:rPr>
              <a:pPr/>
              <a:t>28%</a:t>
            </a:fld>
            <a:endParaRPr lang="en-US" sz="800" dirty="0">
              <a:solidFill>
                <a:schemeClr val="bg1"/>
              </a:solidFill>
              <a:latin typeface="Calibri"/>
              <a:sym typeface="Calibri"/>
            </a:endParaRPr>
          </a:p>
        </p:txBody>
      </p:sp>
      <p:sp>
        <p:nvSpPr>
          <p:cNvPr id="51" name="Rectangle 50"/>
          <p:cNvSpPr/>
          <p:nvPr>
            <p:custDataLst>
              <p:tags r:id="rId24"/>
            </p:custDataLst>
          </p:nvPr>
        </p:nvSpPr>
        <p:spPr bwMode="auto">
          <a:xfrm>
            <a:off x="5592762"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D8AC9996-2453-4D4E-BC48-0AB9A25522C5}" type="datetime'''''2''''''''''''''''''''''''''''''''01''''''''''''''''''2'">
              <a:rPr lang="en-US" sz="800" b="1" smtClean="0">
                <a:solidFill>
                  <a:schemeClr val="tx1"/>
                </a:solidFill>
              </a:rPr>
              <a:pPr/>
              <a:t>2012</a:t>
            </a:fld>
            <a:endParaRPr lang="en-US" sz="800" b="1" dirty="0">
              <a:solidFill>
                <a:schemeClr val="tx1"/>
              </a:solidFill>
              <a:sym typeface="+mn-lt"/>
            </a:endParaRPr>
          </a:p>
        </p:txBody>
      </p:sp>
      <p:sp>
        <p:nvSpPr>
          <p:cNvPr id="26" name="Rectangle 25"/>
          <p:cNvSpPr/>
          <p:nvPr>
            <p:custDataLst>
              <p:tags r:id="rId25"/>
            </p:custDataLst>
          </p:nvPr>
        </p:nvSpPr>
        <p:spPr bwMode="gray">
          <a:xfrm>
            <a:off x="3430587" y="4538644"/>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F4A4E7A8-615A-484D-BD70-8265AB137114}" type="datetime'''''''''''''''''''3''''''''''''''''5''''''''%'''">
              <a:rPr lang="en-US" sz="800" smtClean="0">
                <a:solidFill>
                  <a:schemeClr val="bg1"/>
                </a:solidFill>
              </a:rPr>
              <a:pPr/>
              <a:t>35%</a:t>
            </a:fld>
            <a:endParaRPr lang="en-US" sz="800" dirty="0">
              <a:solidFill>
                <a:schemeClr val="bg1"/>
              </a:solidFill>
              <a:latin typeface="Calibri"/>
              <a:sym typeface="Calibri"/>
            </a:endParaRPr>
          </a:p>
        </p:txBody>
      </p:sp>
      <p:sp>
        <p:nvSpPr>
          <p:cNvPr id="27" name="Rectangle 26"/>
          <p:cNvSpPr/>
          <p:nvPr>
            <p:custDataLst>
              <p:tags r:id="rId26"/>
            </p:custDataLst>
          </p:nvPr>
        </p:nvSpPr>
        <p:spPr bwMode="auto">
          <a:xfrm>
            <a:off x="30686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0B89F720-DDDA-4F92-B029-25FF96665721}" type="datetime'''''''''''2''0''1''''''''''''''''''''''''0'''''">
              <a:rPr lang="en-US" sz="800" b="1" smtClean="0">
                <a:solidFill>
                  <a:schemeClr val="tx1"/>
                </a:solidFill>
              </a:rPr>
              <a:pPr/>
              <a:t>2010</a:t>
            </a:fld>
            <a:endParaRPr lang="en-US" sz="800" b="1" dirty="0" smtClean="0">
              <a:solidFill>
                <a:schemeClr val="tx1"/>
              </a:solidFill>
              <a:sym typeface="+mn-lt"/>
            </a:endParaRPr>
          </a:p>
        </p:txBody>
      </p:sp>
      <p:sp>
        <p:nvSpPr>
          <p:cNvPr id="29" name="Rectangle 28"/>
          <p:cNvSpPr/>
          <p:nvPr>
            <p:custDataLst>
              <p:tags r:id="rId27"/>
            </p:custDataLst>
          </p:nvPr>
        </p:nvSpPr>
        <p:spPr bwMode="gray">
          <a:xfrm>
            <a:off x="3011487" y="4314807"/>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830733F3-9112-4C24-BA81-933CC7F32B0D}" type="datetime'''''''''''''''''''''''''''5''''0''%'''''''''''''">
              <a:rPr lang="en-US" sz="800" smtClean="0">
                <a:solidFill>
                  <a:schemeClr val="bg1"/>
                </a:solidFill>
              </a:rPr>
              <a:pPr/>
              <a:t>50%</a:t>
            </a:fld>
            <a:endParaRPr lang="en-US" sz="800" dirty="0">
              <a:solidFill>
                <a:schemeClr val="bg1"/>
              </a:solidFill>
              <a:latin typeface="Calibri"/>
              <a:sym typeface="Calibri"/>
            </a:endParaRPr>
          </a:p>
        </p:txBody>
      </p:sp>
      <p:sp>
        <p:nvSpPr>
          <p:cNvPr id="45" name="Rectangle 44"/>
          <p:cNvSpPr/>
          <p:nvPr>
            <p:custDataLst>
              <p:tags r:id="rId28"/>
            </p:custDataLst>
          </p:nvPr>
        </p:nvSpPr>
        <p:spPr bwMode="auto">
          <a:xfrm>
            <a:off x="22304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16DC9753-EAC0-428A-BE23-3162E2199B7F}" type="datetime'''''2''''''''''0''''1''''2'''''''''''''''''''''''''">
              <a:rPr lang="en-US" sz="800" b="1" smtClean="0">
                <a:solidFill>
                  <a:schemeClr val="tx1"/>
                </a:solidFill>
              </a:rPr>
              <a:pPr/>
              <a:t>2012</a:t>
            </a:fld>
            <a:endParaRPr lang="en-US" sz="800" b="1" dirty="0">
              <a:solidFill>
                <a:schemeClr val="tx1"/>
              </a:solidFill>
              <a:sym typeface="+mn-lt"/>
            </a:endParaRPr>
          </a:p>
        </p:txBody>
      </p:sp>
      <p:sp>
        <p:nvSpPr>
          <p:cNvPr id="47" name="Rectangle 46"/>
          <p:cNvSpPr/>
          <p:nvPr>
            <p:custDataLst>
              <p:tags r:id="rId29"/>
            </p:custDataLst>
          </p:nvPr>
        </p:nvSpPr>
        <p:spPr bwMode="gray">
          <a:xfrm>
            <a:off x="2173287" y="4586269"/>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38C2DC19-546A-4605-AF0C-B83F3A72BCA9}" type="datetime'''''''''''''''''''''''''''''''''''''''''32''''''''''''''''''%'">
              <a:rPr lang="en-US" sz="800" smtClean="0">
                <a:solidFill>
                  <a:schemeClr val="bg1"/>
                </a:solidFill>
              </a:rPr>
              <a:pPr/>
              <a:t>32%</a:t>
            </a:fld>
            <a:endParaRPr lang="en-US" sz="800" dirty="0">
              <a:solidFill>
                <a:schemeClr val="bg1"/>
              </a:solidFill>
              <a:latin typeface="Arial"/>
              <a:sym typeface="Arial"/>
            </a:endParaRPr>
          </a:p>
        </p:txBody>
      </p:sp>
      <p:sp>
        <p:nvSpPr>
          <p:cNvPr id="30" name="Rectangle 29"/>
          <p:cNvSpPr/>
          <p:nvPr>
            <p:custDataLst>
              <p:tags r:id="rId30"/>
            </p:custDataLst>
          </p:nvPr>
        </p:nvSpPr>
        <p:spPr bwMode="auto">
          <a:xfrm>
            <a:off x="18113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7F4EC765-C615-4C35-8E8F-543C12F9A46D}" type="datetime'''''''2''''''''''''''''0''''1''''''''''1'">
              <a:rPr lang="en-US" sz="800" b="1" smtClean="0">
                <a:solidFill>
                  <a:schemeClr val="tx1"/>
                </a:solidFill>
              </a:rPr>
              <a:pPr/>
              <a:t>2011</a:t>
            </a:fld>
            <a:endParaRPr lang="en-US" sz="800" b="1" dirty="0">
              <a:solidFill>
                <a:schemeClr val="tx1"/>
              </a:solidFill>
              <a:sym typeface="+mn-lt"/>
            </a:endParaRPr>
          </a:p>
        </p:txBody>
      </p:sp>
      <p:sp>
        <p:nvSpPr>
          <p:cNvPr id="32" name="Rectangle 31"/>
          <p:cNvSpPr/>
          <p:nvPr>
            <p:custDataLst>
              <p:tags r:id="rId31"/>
            </p:custDataLst>
          </p:nvPr>
        </p:nvSpPr>
        <p:spPr bwMode="gray">
          <a:xfrm>
            <a:off x="1754187" y="4671994"/>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E33F062A-0A91-47B8-91BF-FB89D2E3E52F}" type="datetime'''''''''''''''''2''''''6''''''''%'''''''''''''">
              <a:rPr lang="en-US" sz="800" smtClean="0">
                <a:solidFill>
                  <a:schemeClr val="bg1"/>
                </a:solidFill>
              </a:rPr>
              <a:pPr/>
              <a:t>26%</a:t>
            </a:fld>
            <a:endParaRPr lang="en-US" sz="800" dirty="0">
              <a:solidFill>
                <a:schemeClr val="bg1"/>
              </a:solidFill>
              <a:latin typeface="Calibri"/>
              <a:sym typeface="Calibri"/>
            </a:endParaRPr>
          </a:p>
        </p:txBody>
      </p:sp>
      <p:sp>
        <p:nvSpPr>
          <p:cNvPr id="33" name="Rectangle 32"/>
          <p:cNvSpPr/>
          <p:nvPr>
            <p:custDataLst>
              <p:tags r:id="rId32"/>
            </p:custDataLst>
          </p:nvPr>
        </p:nvSpPr>
        <p:spPr bwMode="auto">
          <a:xfrm>
            <a:off x="13922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A042C111-B449-44F7-8B98-972AA47597A1}" type="datetime'''''''''''''''''''''''2''01''0'''''''''''''''''''''''''''">
              <a:rPr lang="en-US" sz="800" b="1" smtClean="0">
                <a:solidFill>
                  <a:schemeClr val="tx1"/>
                </a:solidFill>
              </a:rPr>
              <a:pPr/>
              <a:t>2010</a:t>
            </a:fld>
            <a:endParaRPr lang="en-US" sz="800" b="1" dirty="0">
              <a:solidFill>
                <a:schemeClr val="tx1"/>
              </a:solidFill>
              <a:sym typeface="+mn-lt"/>
            </a:endParaRPr>
          </a:p>
        </p:txBody>
      </p:sp>
      <p:sp>
        <p:nvSpPr>
          <p:cNvPr id="53" name="Rectangle 52"/>
          <p:cNvSpPr/>
          <p:nvPr>
            <p:custDataLst>
              <p:tags r:id="rId33"/>
            </p:custDataLst>
          </p:nvPr>
        </p:nvSpPr>
        <p:spPr bwMode="gray">
          <a:xfrm>
            <a:off x="5535612" y="4586269"/>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B45F7B13-B3CB-46D2-B706-A53C2F8B664F}" type="datetime'''3''''''''2''''''''''''''%'''''''''''''''''''''''''''''''">
              <a:rPr lang="en-US" sz="800" smtClean="0">
                <a:solidFill>
                  <a:schemeClr val="bg1"/>
                </a:solidFill>
              </a:rPr>
              <a:pPr/>
              <a:t>32%</a:t>
            </a:fld>
            <a:endParaRPr lang="en-US" sz="800" dirty="0">
              <a:solidFill>
                <a:schemeClr val="bg1"/>
              </a:solidFill>
              <a:latin typeface="Arial"/>
              <a:sym typeface="Arial"/>
            </a:endParaRPr>
          </a:p>
        </p:txBody>
      </p:sp>
      <p:sp>
        <p:nvSpPr>
          <p:cNvPr id="18" name="Rectangle 17"/>
          <p:cNvSpPr/>
          <p:nvPr>
            <p:custDataLst>
              <p:tags r:id="rId34"/>
            </p:custDataLst>
          </p:nvPr>
        </p:nvSpPr>
        <p:spPr bwMode="auto">
          <a:xfrm>
            <a:off x="5173662"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87E0A710-B1A3-4DB1-849B-CABA40C7238C}" type="datetime'''''2''''''''''''''''''0''''''''1''''''1'''''''''''''''">
              <a:rPr lang="en-US" sz="800" b="1" smtClean="0">
                <a:solidFill>
                  <a:schemeClr val="tx1"/>
                </a:solidFill>
              </a:rPr>
              <a:pPr/>
              <a:t>2011</a:t>
            </a:fld>
            <a:endParaRPr lang="en-US" sz="800" b="1" dirty="0">
              <a:solidFill>
                <a:schemeClr val="tx1"/>
              </a:solidFill>
              <a:sym typeface="+mn-lt"/>
            </a:endParaRPr>
          </a:p>
        </p:txBody>
      </p:sp>
      <p:sp>
        <p:nvSpPr>
          <p:cNvPr id="20" name="Rectangle 19"/>
          <p:cNvSpPr/>
          <p:nvPr>
            <p:custDataLst>
              <p:tags r:id="rId35"/>
            </p:custDataLst>
          </p:nvPr>
        </p:nvSpPr>
        <p:spPr bwMode="gray">
          <a:xfrm>
            <a:off x="5116512" y="4629132"/>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A4ABFF17-147E-478E-947E-9FD4B6662DF8}" type="datetime'''''''2''''''''''''''''9''''''''''%'''''''''''''''''''''''">
              <a:rPr lang="en-US" sz="800" smtClean="0">
                <a:solidFill>
                  <a:schemeClr val="bg1"/>
                </a:solidFill>
              </a:rPr>
              <a:pPr/>
              <a:t>29%</a:t>
            </a:fld>
            <a:endParaRPr lang="en-US" sz="800" dirty="0">
              <a:solidFill>
                <a:schemeClr val="bg1"/>
              </a:solidFill>
              <a:latin typeface="Calibri"/>
              <a:sym typeface="Calibri"/>
            </a:endParaRPr>
          </a:p>
        </p:txBody>
      </p:sp>
      <p:sp>
        <p:nvSpPr>
          <p:cNvPr id="21" name="Rectangle 20"/>
          <p:cNvSpPr/>
          <p:nvPr>
            <p:custDataLst>
              <p:tags r:id="rId36"/>
            </p:custDataLst>
          </p:nvPr>
        </p:nvSpPr>
        <p:spPr bwMode="auto">
          <a:xfrm>
            <a:off x="4754562"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4636320D-174C-427A-BE93-115DE2913986}" type="datetime'''''''''''''''''2''''''''''''''0''''1''''''''''0'''">
              <a:rPr lang="en-US" sz="800" b="1" smtClean="0">
                <a:solidFill>
                  <a:schemeClr val="tx1"/>
                </a:solidFill>
              </a:rPr>
              <a:pPr/>
              <a:t>2010</a:t>
            </a:fld>
            <a:endParaRPr lang="en-US" sz="800" b="1" dirty="0">
              <a:solidFill>
                <a:schemeClr val="tx1"/>
              </a:solidFill>
              <a:sym typeface="+mn-lt"/>
            </a:endParaRPr>
          </a:p>
        </p:txBody>
      </p:sp>
      <p:sp>
        <p:nvSpPr>
          <p:cNvPr id="23" name="Rectangle 22"/>
          <p:cNvSpPr/>
          <p:nvPr>
            <p:custDataLst>
              <p:tags r:id="rId37"/>
            </p:custDataLst>
          </p:nvPr>
        </p:nvSpPr>
        <p:spPr bwMode="gray">
          <a:xfrm>
            <a:off x="4697412" y="4733907"/>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8E1C2979-1C4B-4ACA-B022-68AA099973BD}" type="datetime'''''''2''2''''''''''''''''''''''''%'''''''''''''''''">
              <a:rPr lang="en-US" sz="800" smtClean="0">
                <a:solidFill>
                  <a:schemeClr val="bg1"/>
                </a:solidFill>
              </a:rPr>
              <a:pPr/>
              <a:t>22%</a:t>
            </a:fld>
            <a:endParaRPr lang="en-US" sz="800" dirty="0">
              <a:solidFill>
                <a:schemeClr val="bg1"/>
              </a:solidFill>
              <a:latin typeface="Calibri"/>
              <a:sym typeface="Calibri"/>
            </a:endParaRPr>
          </a:p>
        </p:txBody>
      </p:sp>
      <p:sp>
        <p:nvSpPr>
          <p:cNvPr id="48" name="Rectangle 47"/>
          <p:cNvSpPr/>
          <p:nvPr>
            <p:custDataLst>
              <p:tags r:id="rId38"/>
            </p:custDataLst>
          </p:nvPr>
        </p:nvSpPr>
        <p:spPr bwMode="auto">
          <a:xfrm>
            <a:off x="39068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76E5B1A1-0E6A-48B9-847A-838EE907EB29}" type="datetime'''201''''''''''''2'''''''''''''''''''''''''''">
              <a:rPr lang="en-US" sz="800" b="1" smtClean="0">
                <a:solidFill>
                  <a:schemeClr val="tx1"/>
                </a:solidFill>
              </a:rPr>
              <a:pPr/>
              <a:t>2012</a:t>
            </a:fld>
            <a:endParaRPr lang="en-US" sz="800" b="1" dirty="0">
              <a:solidFill>
                <a:schemeClr val="tx1"/>
              </a:solidFill>
              <a:sym typeface="+mn-lt"/>
            </a:endParaRPr>
          </a:p>
        </p:txBody>
      </p:sp>
      <p:sp>
        <p:nvSpPr>
          <p:cNvPr id="50" name="Rectangle 49"/>
          <p:cNvSpPr/>
          <p:nvPr>
            <p:custDataLst>
              <p:tags r:id="rId39"/>
            </p:custDataLst>
          </p:nvPr>
        </p:nvSpPr>
        <p:spPr bwMode="gray">
          <a:xfrm>
            <a:off x="3849687" y="4662469"/>
            <a:ext cx="406400"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rtlCol="0" anchor="ctr" anchorCtr="0">
            <a:noAutofit/>
          </a:bodyPr>
          <a:lstStyle/>
          <a:p>
            <a:fld id="{B98DCB9E-40DA-4CA9-8311-1AC92D896B14}" type="datetime'''''''''2''''''7''''''''''''''''''''''''%'''''''">
              <a:rPr lang="en-US" sz="800" smtClean="0">
                <a:solidFill>
                  <a:schemeClr val="bg1"/>
                </a:solidFill>
              </a:rPr>
              <a:pPr/>
              <a:t>27%</a:t>
            </a:fld>
            <a:endParaRPr lang="en-US" sz="800" dirty="0">
              <a:solidFill>
                <a:schemeClr val="bg1"/>
              </a:solidFill>
              <a:latin typeface="Arial"/>
              <a:sym typeface="Arial"/>
            </a:endParaRPr>
          </a:p>
        </p:txBody>
      </p:sp>
      <p:sp>
        <p:nvSpPr>
          <p:cNvPr id="24" name="Rectangle 23"/>
          <p:cNvSpPr/>
          <p:nvPr>
            <p:custDataLst>
              <p:tags r:id="rId40"/>
            </p:custDataLst>
          </p:nvPr>
        </p:nvSpPr>
        <p:spPr bwMode="auto">
          <a:xfrm>
            <a:off x="3487737" y="5203236"/>
            <a:ext cx="2921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E792B245-72EC-41A7-B4E5-0A5160644BDA}" type="datetime'2''''''''''''''''''''''''0''''''''''''''1''''1'''''">
              <a:rPr lang="en-US" sz="800" b="1" smtClean="0">
                <a:solidFill>
                  <a:schemeClr val="tx1"/>
                </a:solidFill>
              </a:rPr>
              <a:pPr/>
              <a:t>2011</a:t>
            </a:fld>
            <a:endParaRPr lang="en-US" sz="800" b="1" dirty="0">
              <a:solidFill>
                <a:schemeClr val="tx1"/>
              </a:solidFill>
              <a:sym typeface="+mn-lt"/>
            </a:endParaRPr>
          </a:p>
        </p:txBody>
      </p:sp>
      <p:sp>
        <p:nvSpPr>
          <p:cNvPr id="41" name="TextBox 40"/>
          <p:cNvSpPr txBox="1"/>
          <p:nvPr/>
        </p:nvSpPr>
        <p:spPr>
          <a:xfrm>
            <a:off x="7730289" y="3135566"/>
            <a:ext cx="1127125" cy="365442"/>
          </a:xfrm>
          <a:prstGeom prst="downArrowCallout">
            <a:avLst>
              <a:gd name="adj1" fmla="val 25000"/>
              <a:gd name="adj2" fmla="val 21802"/>
              <a:gd name="adj3" fmla="val 25000"/>
              <a:gd name="adj4" fmla="val 64977"/>
            </a:avLst>
          </a:prstGeom>
          <a:solidFill>
            <a:schemeClr val="tx1">
              <a:lumMod val="60000"/>
              <a:lumOff val="40000"/>
            </a:schemeClr>
          </a:solidFill>
          <a:ln>
            <a:noFill/>
          </a:ln>
        </p:spPr>
        <p:txBody>
          <a:bodyPr wrap="none" rtlCol="0">
            <a:noAutofit/>
          </a:bodyPr>
          <a:lstStyle/>
          <a:p>
            <a:r>
              <a:rPr lang="en-US" sz="800" dirty="0" smtClean="0">
                <a:solidFill>
                  <a:schemeClr val="bg1"/>
                </a:solidFill>
              </a:rPr>
              <a:t>Average = 65%</a:t>
            </a:r>
            <a:endParaRPr lang="en-US" sz="800" dirty="0">
              <a:solidFill>
                <a:schemeClr val="bg1"/>
              </a:solidFill>
            </a:endParaRPr>
          </a:p>
        </p:txBody>
      </p:sp>
      <p:sp>
        <p:nvSpPr>
          <p:cNvPr id="44" name="TextBox 43"/>
          <p:cNvSpPr txBox="1"/>
          <p:nvPr/>
        </p:nvSpPr>
        <p:spPr>
          <a:xfrm>
            <a:off x="940186" y="3006491"/>
            <a:ext cx="391454" cy="1800493"/>
          </a:xfrm>
          <a:prstGeom prst="rect">
            <a:avLst/>
          </a:prstGeom>
          <a:noFill/>
        </p:spPr>
        <p:txBody>
          <a:bodyPr wrap="square" rtlCol="0">
            <a:spAutoFit/>
          </a:bodyPr>
          <a:lstStyle/>
          <a:p>
            <a:pPr>
              <a:spcAft>
                <a:spcPts val="1100"/>
              </a:spcAft>
            </a:pPr>
            <a:r>
              <a:rPr lang="en-US" sz="800" dirty="0" smtClean="0"/>
              <a:t>80%</a:t>
            </a:r>
          </a:p>
          <a:p>
            <a:pPr>
              <a:spcAft>
                <a:spcPts val="1100"/>
              </a:spcAft>
            </a:pPr>
            <a:r>
              <a:rPr lang="en-US" sz="800" dirty="0" smtClean="0"/>
              <a:t>70%</a:t>
            </a:r>
          </a:p>
          <a:p>
            <a:pPr>
              <a:spcAft>
                <a:spcPts val="1100"/>
              </a:spcAft>
            </a:pPr>
            <a:r>
              <a:rPr lang="en-US" sz="800" dirty="0" smtClean="0"/>
              <a:t>60%</a:t>
            </a:r>
          </a:p>
          <a:p>
            <a:pPr>
              <a:spcAft>
                <a:spcPts val="1100"/>
              </a:spcAft>
            </a:pPr>
            <a:r>
              <a:rPr lang="en-US" sz="800" dirty="0" smtClean="0"/>
              <a:t>50%</a:t>
            </a:r>
          </a:p>
          <a:p>
            <a:pPr>
              <a:spcAft>
                <a:spcPts val="1100"/>
              </a:spcAft>
            </a:pPr>
            <a:r>
              <a:rPr lang="en-US" sz="800" dirty="0" smtClean="0"/>
              <a:t>40%</a:t>
            </a:r>
          </a:p>
          <a:p>
            <a:pPr>
              <a:spcAft>
                <a:spcPts val="1100"/>
              </a:spcAft>
            </a:pPr>
            <a:r>
              <a:rPr lang="en-US" sz="800" dirty="0" smtClean="0"/>
              <a:t>30%</a:t>
            </a:r>
          </a:p>
          <a:p>
            <a:pPr>
              <a:spcAft>
                <a:spcPts val="1100"/>
              </a:spcAft>
            </a:pPr>
            <a:r>
              <a:rPr lang="en-US" sz="800" dirty="0" smtClean="0"/>
              <a:t>20%</a:t>
            </a:r>
          </a:p>
        </p:txBody>
      </p:sp>
      <p:cxnSp>
        <p:nvCxnSpPr>
          <p:cNvPr id="67" name="Straight Arrow Connector 66"/>
          <p:cNvCxnSpPr/>
          <p:nvPr/>
        </p:nvCxnSpPr>
        <p:spPr>
          <a:xfrm flipV="1">
            <a:off x="1534569" y="3447424"/>
            <a:ext cx="880750" cy="34290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197801" y="3159392"/>
            <a:ext cx="878899" cy="402940"/>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rot="16200000">
            <a:off x="-476059" y="3849047"/>
            <a:ext cx="2238112" cy="338554"/>
          </a:xfrm>
          <a:prstGeom prst="rect">
            <a:avLst/>
          </a:prstGeom>
          <a:noFill/>
        </p:spPr>
        <p:txBody>
          <a:bodyPr wrap="none" rtlCol="0">
            <a:spAutoFit/>
          </a:bodyPr>
          <a:lstStyle/>
          <a:p>
            <a:r>
              <a:rPr lang="en-US" sz="800" dirty="0" smtClean="0"/>
              <a:t>% of respondents rating drivers as important </a:t>
            </a:r>
          </a:p>
          <a:p>
            <a:r>
              <a:rPr lang="en-US" sz="800" dirty="0" smtClean="0"/>
              <a:t>to their consolidated storage purchase</a:t>
            </a:r>
            <a:endParaRPr lang="en-US" sz="800" dirty="0"/>
          </a:p>
        </p:txBody>
      </p:sp>
      <p:cxnSp>
        <p:nvCxnSpPr>
          <p:cNvPr id="59" name="Straight Arrow Connector 58"/>
          <p:cNvCxnSpPr/>
          <p:nvPr/>
        </p:nvCxnSpPr>
        <p:spPr>
          <a:xfrm flipV="1">
            <a:off x="4832984" y="3351194"/>
            <a:ext cx="932440" cy="278284"/>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80" idx="0"/>
          </p:cNvCxnSpPr>
          <p:nvPr/>
        </p:nvCxnSpPr>
        <p:spPr>
          <a:xfrm>
            <a:off x="6524902" y="3303569"/>
            <a:ext cx="890310" cy="327174"/>
          </a:xfrm>
          <a:prstGeom prst="straightConnector1">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81" name="Down Arrow Callout 80"/>
          <p:cNvSpPr/>
          <p:nvPr/>
        </p:nvSpPr>
        <p:spPr>
          <a:xfrm>
            <a:off x="1455199" y="2494463"/>
            <a:ext cx="960120" cy="664929"/>
          </a:xfrm>
          <a:prstGeom prst="downArrowCallout">
            <a:avLst>
              <a:gd name="adj1" fmla="val 21473"/>
              <a:gd name="adj2" fmla="val 25882"/>
              <a:gd name="adj3" fmla="val 25000"/>
              <a:gd name="adj4" fmla="val 55543"/>
            </a:avLst>
          </a:prstGeom>
          <a:ln/>
        </p:spPr>
        <p:style>
          <a:lnRef idx="1">
            <a:schemeClr val="accent2"/>
          </a:lnRef>
          <a:fillRef idx="2">
            <a:schemeClr val="accent2"/>
          </a:fillRef>
          <a:effectRef idx="1">
            <a:schemeClr val="accent2"/>
          </a:effectRef>
          <a:fontRef idx="minor">
            <a:schemeClr val="dk1"/>
          </a:fontRef>
        </p:style>
        <p:txBody>
          <a:bodyPr rtlCol="0" anchor="t"/>
          <a:lstStyle/>
          <a:p>
            <a:pPr algn="l"/>
            <a:r>
              <a:rPr lang="en-US" sz="800" b="1" dirty="0" smtClean="0">
                <a:solidFill>
                  <a:schemeClr val="tx1"/>
                </a:solidFill>
              </a:rPr>
              <a:t>Performance</a:t>
            </a:r>
          </a:p>
          <a:p>
            <a:r>
              <a:rPr lang="en-US" sz="800" b="1" dirty="0" smtClean="0">
                <a:solidFill>
                  <a:schemeClr val="tx1"/>
                </a:solidFill>
              </a:rPr>
              <a:t>(High I/O)</a:t>
            </a:r>
            <a:endParaRPr lang="en-CA" sz="800" b="1" dirty="0" smtClean="0">
              <a:solidFill>
                <a:schemeClr val="tx1"/>
              </a:solidFill>
            </a:endParaRPr>
          </a:p>
        </p:txBody>
      </p:sp>
      <p:sp>
        <p:nvSpPr>
          <p:cNvPr id="82" name="Down Arrow Callout 81"/>
          <p:cNvSpPr/>
          <p:nvPr/>
        </p:nvSpPr>
        <p:spPr>
          <a:xfrm>
            <a:off x="3197801" y="2494462"/>
            <a:ext cx="960120" cy="664929"/>
          </a:xfrm>
          <a:prstGeom prst="downArrowCallout">
            <a:avLst>
              <a:gd name="adj1" fmla="val 25000"/>
              <a:gd name="adj2" fmla="val 23236"/>
              <a:gd name="adj3" fmla="val 25000"/>
              <a:gd name="adj4" fmla="val 55544"/>
            </a:avLst>
          </a:prstGeom>
          <a:ln/>
        </p:spPr>
        <p:style>
          <a:lnRef idx="1">
            <a:schemeClr val="accent2"/>
          </a:lnRef>
          <a:fillRef idx="2">
            <a:schemeClr val="accent2"/>
          </a:fillRef>
          <a:effectRef idx="1">
            <a:schemeClr val="accent2"/>
          </a:effectRef>
          <a:fontRef idx="minor">
            <a:schemeClr val="dk1"/>
          </a:fontRef>
        </p:style>
        <p:txBody>
          <a:bodyPr lIns="43200" rIns="43200" rtlCol="0" anchor="t"/>
          <a:lstStyle/>
          <a:p>
            <a:r>
              <a:rPr lang="en-US" sz="800" b="1" dirty="0" smtClean="0">
                <a:solidFill>
                  <a:schemeClr val="tx1"/>
                </a:solidFill>
              </a:rPr>
              <a:t>Server</a:t>
            </a:r>
            <a:br>
              <a:rPr lang="en-US" sz="800" b="1" dirty="0" smtClean="0">
                <a:solidFill>
                  <a:schemeClr val="tx1"/>
                </a:solidFill>
              </a:rPr>
            </a:br>
            <a:r>
              <a:rPr lang="en-US" sz="800" b="1" dirty="0" smtClean="0">
                <a:solidFill>
                  <a:schemeClr val="tx1"/>
                </a:solidFill>
              </a:rPr>
              <a:t>Consolidation</a:t>
            </a:r>
            <a:br>
              <a:rPr lang="en-US" sz="800" b="1" dirty="0" smtClean="0">
                <a:solidFill>
                  <a:schemeClr val="tx1"/>
                </a:solidFill>
              </a:rPr>
            </a:br>
            <a:endParaRPr lang="en-CA" sz="800" b="1" dirty="0" smtClean="0">
              <a:solidFill>
                <a:schemeClr val="tx1"/>
              </a:solidFill>
            </a:endParaRPr>
          </a:p>
        </p:txBody>
      </p:sp>
      <p:sp>
        <p:nvSpPr>
          <p:cNvPr id="83" name="Down Arrow Callout 82"/>
          <p:cNvSpPr/>
          <p:nvPr/>
        </p:nvSpPr>
        <p:spPr>
          <a:xfrm>
            <a:off x="4805304" y="2494463"/>
            <a:ext cx="960120" cy="664928"/>
          </a:xfrm>
          <a:prstGeom prst="downArrowCallout">
            <a:avLst>
              <a:gd name="adj1" fmla="val 25000"/>
              <a:gd name="adj2" fmla="val 25000"/>
              <a:gd name="adj3" fmla="val 25000"/>
              <a:gd name="adj4" fmla="val 54971"/>
            </a:avLst>
          </a:prstGeom>
          <a:ln/>
        </p:spPr>
        <p:style>
          <a:lnRef idx="1">
            <a:schemeClr val="accent2"/>
          </a:lnRef>
          <a:fillRef idx="2">
            <a:schemeClr val="accent2"/>
          </a:fillRef>
          <a:effectRef idx="1">
            <a:schemeClr val="accent2"/>
          </a:effectRef>
          <a:fontRef idx="minor">
            <a:schemeClr val="dk1"/>
          </a:fontRef>
        </p:style>
        <p:txBody>
          <a:bodyPr rtlCol="0" anchor="t"/>
          <a:lstStyle/>
          <a:p>
            <a:r>
              <a:rPr lang="en-US" sz="800" b="1" dirty="0" smtClean="0">
                <a:solidFill>
                  <a:schemeClr val="tx1"/>
                </a:solidFill>
              </a:rPr>
              <a:t>Expand</a:t>
            </a:r>
          </a:p>
          <a:p>
            <a:r>
              <a:rPr lang="en-US" sz="800" b="1" dirty="0" smtClean="0">
                <a:solidFill>
                  <a:schemeClr val="tx1"/>
                </a:solidFill>
              </a:rPr>
              <a:t>Capacity</a:t>
            </a:r>
            <a:endParaRPr lang="en-CA" sz="800" b="1" dirty="0" smtClean="0">
              <a:solidFill>
                <a:schemeClr val="tx1"/>
              </a:solidFill>
            </a:endParaRPr>
          </a:p>
        </p:txBody>
      </p:sp>
      <p:sp>
        <p:nvSpPr>
          <p:cNvPr id="84" name="Down Arrow Callout 83"/>
          <p:cNvSpPr/>
          <p:nvPr/>
        </p:nvSpPr>
        <p:spPr>
          <a:xfrm>
            <a:off x="6662102" y="2494461"/>
            <a:ext cx="960120" cy="664929"/>
          </a:xfrm>
          <a:prstGeom prst="downArrowCallout">
            <a:avLst>
              <a:gd name="adj1" fmla="val 25000"/>
              <a:gd name="adj2" fmla="val 25000"/>
              <a:gd name="adj3" fmla="val 25000"/>
              <a:gd name="adj4" fmla="val 55766"/>
            </a:avLst>
          </a:prstGeom>
          <a:ln/>
        </p:spPr>
        <p:style>
          <a:lnRef idx="1">
            <a:schemeClr val="accent2"/>
          </a:lnRef>
          <a:fillRef idx="2">
            <a:schemeClr val="accent2"/>
          </a:fillRef>
          <a:effectRef idx="1">
            <a:schemeClr val="accent2"/>
          </a:effectRef>
          <a:fontRef idx="minor">
            <a:schemeClr val="dk1"/>
          </a:fontRef>
        </p:style>
        <p:txBody>
          <a:bodyPr rtlCol="0" anchor="t"/>
          <a:lstStyle/>
          <a:p>
            <a:r>
              <a:rPr lang="en-US" sz="800" b="1" dirty="0" smtClean="0">
                <a:solidFill>
                  <a:schemeClr val="tx1"/>
                </a:solidFill>
              </a:rPr>
              <a:t>Availability Recovery</a:t>
            </a:r>
          </a:p>
          <a:p>
            <a:r>
              <a:rPr lang="en-US" sz="800" b="1" dirty="0" smtClean="0">
                <a:solidFill>
                  <a:schemeClr val="tx1"/>
                </a:solidFill>
              </a:rPr>
              <a:t>DR</a:t>
            </a:r>
            <a:endParaRPr lang="en-CA" sz="800" b="1" dirty="0" smtClean="0">
              <a:solidFill>
                <a:schemeClr val="tx1"/>
              </a:solidFill>
            </a:endParaRPr>
          </a:p>
        </p:txBody>
      </p:sp>
      <p:grpSp>
        <p:nvGrpSpPr>
          <p:cNvPr id="2" name="Group 136"/>
          <p:cNvGrpSpPr/>
          <p:nvPr/>
        </p:nvGrpSpPr>
        <p:grpSpPr>
          <a:xfrm>
            <a:off x="251519" y="5533018"/>
            <a:ext cx="8625779" cy="848310"/>
            <a:chOff x="328291" y="3598911"/>
            <a:chExt cx="8491536" cy="848310"/>
          </a:xfrm>
        </p:grpSpPr>
        <p:sp>
          <p:nvSpPr>
            <p:cNvPr id="97" name="Rounded Rectangle 96"/>
            <p:cNvSpPr/>
            <p:nvPr/>
          </p:nvSpPr>
          <p:spPr>
            <a:xfrm>
              <a:off x="328291" y="3598911"/>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4738" indent="1588" algn="l"/>
              <a:r>
                <a:rPr lang="en-CA" sz="1200" b="1" dirty="0" smtClean="0">
                  <a:solidFill>
                    <a:schemeClr val="tx1"/>
                  </a:solidFill>
                </a:rPr>
                <a:t>Solid state addresses only one of the two top drivers of storage acquisition: performance. </a:t>
              </a:r>
              <a:r>
                <a:rPr lang="en-CA" sz="1200" dirty="0" smtClean="0">
                  <a:solidFill>
                    <a:schemeClr val="tx1"/>
                  </a:solidFill>
                </a:rPr>
                <a:t>Flash storage is expensive on a per gigabyte of capacity basis. Info-Tech recommends careful evaluation and deployment of flash where it will be best utilized to solve performance challenges. Flash, disk, and even tape storage all have roles in a comprehensive storage strategy to maximize performance </a:t>
              </a:r>
              <a:r>
                <a:rPr lang="en-CA" sz="1200" i="1" dirty="0" smtClean="0">
                  <a:solidFill>
                    <a:schemeClr val="tx1"/>
                  </a:solidFill>
                </a:rPr>
                <a:t>and</a:t>
              </a:r>
              <a:r>
                <a:rPr lang="en-CA" sz="1200" dirty="0" smtClean="0">
                  <a:solidFill>
                    <a:schemeClr val="tx1"/>
                  </a:solidFill>
                </a:rPr>
                <a:t> capacity.</a:t>
              </a:r>
              <a:r>
                <a:rPr lang="en-CA" sz="1200" b="1" i="1" dirty="0" smtClean="0">
                  <a:solidFill>
                    <a:schemeClr val="tx1"/>
                  </a:solidFill>
                </a:rPr>
                <a:t> </a:t>
              </a:r>
            </a:p>
          </p:txBody>
        </p:sp>
        <p:pic>
          <p:nvPicPr>
            <p:cNvPr id="98" name="Picture 97" descr="insight.png"/>
            <p:cNvPicPr>
              <a:picLocks noChangeAspect="1"/>
            </p:cNvPicPr>
            <p:nvPr/>
          </p:nvPicPr>
          <p:blipFill>
            <a:blip r:embed="rId45" cstate="print"/>
            <a:stretch>
              <a:fillRect/>
            </a:stretch>
          </p:blipFill>
          <p:spPr>
            <a:xfrm>
              <a:off x="328614" y="3609020"/>
              <a:ext cx="1000207" cy="838201"/>
            </a:xfrm>
            <a:prstGeom prst="rect">
              <a:avLst/>
            </a:prstGeom>
          </p:spPr>
        </p:pic>
      </p:grpSp>
      <p:sp>
        <p:nvSpPr>
          <p:cNvPr id="99" name="Rectangle 98"/>
          <p:cNvSpPr/>
          <p:nvPr/>
        </p:nvSpPr>
        <p:spPr>
          <a:xfrm>
            <a:off x="997895" y="5085764"/>
            <a:ext cx="333745" cy="215444"/>
          </a:xfrm>
          <a:prstGeom prst="rect">
            <a:avLst/>
          </a:prstGeom>
        </p:spPr>
        <p:txBody>
          <a:bodyPr wrap="none">
            <a:spAutoFit/>
          </a:bodyPr>
          <a:lstStyle/>
          <a:p>
            <a:pPr>
              <a:spcAft>
                <a:spcPts val="900"/>
              </a:spcAft>
            </a:pPr>
            <a:r>
              <a:rPr lang="en-US" sz="800" dirty="0" smtClean="0"/>
              <a:t>0%</a:t>
            </a:r>
          </a:p>
        </p:txBody>
      </p:sp>
      <p:sp>
        <p:nvSpPr>
          <p:cNvPr id="100" name="Rectangle 99"/>
          <p:cNvSpPr/>
          <p:nvPr/>
        </p:nvSpPr>
        <p:spPr>
          <a:xfrm>
            <a:off x="940187" y="4814072"/>
            <a:ext cx="391453" cy="215444"/>
          </a:xfrm>
          <a:prstGeom prst="rect">
            <a:avLst/>
          </a:prstGeom>
        </p:spPr>
        <p:txBody>
          <a:bodyPr wrap="none">
            <a:spAutoFit/>
          </a:bodyPr>
          <a:lstStyle/>
          <a:p>
            <a:pPr>
              <a:spcAft>
                <a:spcPts val="900"/>
              </a:spcAft>
            </a:pPr>
            <a:r>
              <a:rPr lang="en-US" sz="800" dirty="0" smtClean="0"/>
              <a:t>10%</a:t>
            </a:r>
          </a:p>
        </p:txBody>
      </p:sp>
      <p:sp>
        <p:nvSpPr>
          <p:cNvPr id="64" name="TextBox 63"/>
          <p:cNvSpPr txBox="1"/>
          <p:nvPr/>
        </p:nvSpPr>
        <p:spPr>
          <a:xfrm>
            <a:off x="2394938" y="5121188"/>
            <a:ext cx="255198" cy="307777"/>
          </a:xfrm>
          <a:prstGeom prst="rect">
            <a:avLst/>
          </a:prstGeom>
          <a:noFill/>
        </p:spPr>
        <p:txBody>
          <a:bodyPr wrap="none" rtlCol="0">
            <a:spAutoFit/>
          </a:bodyPr>
          <a:lstStyle/>
          <a:p>
            <a:r>
              <a:rPr lang="en-US" sz="1400" dirty="0" smtClean="0"/>
              <a:t>*</a:t>
            </a:r>
            <a:endParaRPr lang="en-US" sz="1400" dirty="0"/>
          </a:p>
        </p:txBody>
      </p:sp>
      <p:sp>
        <p:nvSpPr>
          <p:cNvPr id="65" name="TextBox 64"/>
          <p:cNvSpPr txBox="1"/>
          <p:nvPr/>
        </p:nvSpPr>
        <p:spPr>
          <a:xfrm>
            <a:off x="4067944" y="5121188"/>
            <a:ext cx="255198" cy="307777"/>
          </a:xfrm>
          <a:prstGeom prst="rect">
            <a:avLst/>
          </a:prstGeom>
          <a:noFill/>
        </p:spPr>
        <p:txBody>
          <a:bodyPr wrap="none" rtlCol="0">
            <a:spAutoFit/>
          </a:bodyPr>
          <a:lstStyle/>
          <a:p>
            <a:r>
              <a:rPr lang="en-US" sz="1400" dirty="0" smtClean="0"/>
              <a:t>*</a:t>
            </a:r>
            <a:endParaRPr lang="en-US" sz="1400" dirty="0"/>
          </a:p>
        </p:txBody>
      </p:sp>
      <p:sp>
        <p:nvSpPr>
          <p:cNvPr id="71" name="TextBox 70"/>
          <p:cNvSpPr txBox="1"/>
          <p:nvPr/>
        </p:nvSpPr>
        <p:spPr>
          <a:xfrm>
            <a:off x="5760132" y="5121188"/>
            <a:ext cx="255198" cy="307777"/>
          </a:xfrm>
          <a:prstGeom prst="rect">
            <a:avLst/>
          </a:prstGeom>
          <a:noFill/>
        </p:spPr>
        <p:txBody>
          <a:bodyPr wrap="none" rtlCol="0">
            <a:spAutoFit/>
          </a:bodyPr>
          <a:lstStyle/>
          <a:p>
            <a:r>
              <a:rPr lang="en-US" sz="1400" dirty="0" smtClean="0"/>
              <a:t>*</a:t>
            </a:r>
            <a:endParaRPr lang="en-US" sz="1400" dirty="0"/>
          </a:p>
        </p:txBody>
      </p:sp>
      <p:sp>
        <p:nvSpPr>
          <p:cNvPr id="72" name="TextBox 71"/>
          <p:cNvSpPr txBox="1"/>
          <p:nvPr/>
        </p:nvSpPr>
        <p:spPr>
          <a:xfrm>
            <a:off x="7449150" y="5121188"/>
            <a:ext cx="255198" cy="307777"/>
          </a:xfrm>
          <a:prstGeom prst="rect">
            <a:avLst/>
          </a:prstGeom>
          <a:noFill/>
        </p:spPr>
        <p:txBody>
          <a:bodyPr wrap="none" rtlCol="0">
            <a:spAutoFit/>
          </a:bodyPr>
          <a:lstStyle/>
          <a:p>
            <a:r>
              <a:rPr lang="en-US" sz="1400" dirty="0" smtClean="0"/>
              <a:t>*</a:t>
            </a:r>
            <a:endParaRPr lang="en-US" sz="1400" dirty="0"/>
          </a:p>
        </p:txBody>
      </p:sp>
      <p:sp>
        <p:nvSpPr>
          <p:cNvPr id="3" name="TextBox 2"/>
          <p:cNvSpPr txBox="1"/>
          <p:nvPr/>
        </p:nvSpPr>
        <p:spPr>
          <a:xfrm>
            <a:off x="6290869" y="5337212"/>
            <a:ext cx="2601994" cy="246221"/>
          </a:xfrm>
          <a:prstGeom prst="rect">
            <a:avLst/>
          </a:prstGeom>
          <a:noFill/>
        </p:spPr>
        <p:txBody>
          <a:bodyPr wrap="none" rtlCol="0">
            <a:spAutoFit/>
          </a:bodyPr>
          <a:lstStyle/>
          <a:p>
            <a:r>
              <a:rPr lang="en-US" sz="1000" dirty="0" smtClean="0"/>
              <a:t>Source: Info-Tech Research Group Survey</a:t>
            </a:r>
            <a:endParaRPr lang="en-US" sz="1000" dirty="0"/>
          </a:p>
        </p:txBody>
      </p:sp>
      <p:pic>
        <p:nvPicPr>
          <p:cNvPr id="85" name="Picture 84" descr="sample_linkbar-itrgNEW.gif">
            <a:hlinkClick r:id="rId46"/>
          </p:cNvPr>
          <p:cNvPicPr>
            <a:picLocks noChangeAspect="1"/>
          </p:cNvPicPr>
          <p:nvPr/>
        </p:nvPicPr>
        <p:blipFill>
          <a:blip r:embed="rId4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302703" y="4949866"/>
            <a:ext cx="8578829"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400" b="1" dirty="0" smtClean="0">
                <a:solidFill>
                  <a:schemeClr val="tx1"/>
                </a:solidFill>
              </a:rPr>
              <a:t>All-flash Systems </a:t>
            </a:r>
            <a:endParaRPr lang="en-CA" sz="1400" b="1" dirty="0">
              <a:solidFill>
                <a:schemeClr val="tx1"/>
              </a:solidFill>
            </a:endParaRPr>
          </a:p>
        </p:txBody>
      </p:sp>
      <p:sp>
        <p:nvSpPr>
          <p:cNvPr id="30" name="Rounded Rectangle 29"/>
          <p:cNvSpPr/>
          <p:nvPr/>
        </p:nvSpPr>
        <p:spPr>
          <a:xfrm>
            <a:off x="251520" y="3531292"/>
            <a:ext cx="862578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400" b="1" dirty="0" smtClean="0">
                <a:solidFill>
                  <a:schemeClr val="tx1"/>
                </a:solidFill>
              </a:rPr>
              <a:t>“Hybrid Arrays” with both Flash and HDDs</a:t>
            </a:r>
            <a:endParaRPr lang="en-CA" sz="1400" b="1" dirty="0">
              <a:solidFill>
                <a:schemeClr val="tx1"/>
              </a:solidFill>
            </a:endParaRPr>
          </a:p>
        </p:txBody>
      </p:sp>
      <p:sp>
        <p:nvSpPr>
          <p:cNvPr id="44" name="Title 43"/>
          <p:cNvSpPr>
            <a:spLocks noGrp="1"/>
          </p:cNvSpPr>
          <p:nvPr>
            <p:ph type="title"/>
          </p:nvPr>
        </p:nvSpPr>
        <p:spPr/>
        <p:txBody>
          <a:bodyPr/>
          <a:lstStyle/>
          <a:p>
            <a:r>
              <a:rPr lang="en-US" dirty="0" smtClean="0"/>
              <a:t>Evaluate the major solid state storage implementation types to establish the best fit for your application requirements</a:t>
            </a:r>
            <a:endParaRPr lang="en-US" dirty="0"/>
          </a:p>
        </p:txBody>
      </p:sp>
      <p:sp>
        <p:nvSpPr>
          <p:cNvPr id="51" name="Text Placeholder 50"/>
          <p:cNvSpPr>
            <a:spLocks noGrp="1"/>
          </p:cNvSpPr>
          <p:nvPr>
            <p:ph type="body" sz="quarter" idx="19"/>
          </p:nvPr>
        </p:nvSpPr>
        <p:spPr>
          <a:xfrm>
            <a:off x="251520" y="1232756"/>
            <a:ext cx="8625780" cy="657225"/>
          </a:xfrm>
        </p:spPr>
        <p:txBody>
          <a:bodyPr/>
          <a:lstStyle/>
          <a:p>
            <a:r>
              <a:rPr lang="en-US" dirty="0" smtClean="0"/>
              <a:t>Flash improves performance as it moves closer to the application, but the greater system benefits to a lesser degree.</a:t>
            </a:r>
            <a:endParaRPr lang="en-US" dirty="0"/>
          </a:p>
        </p:txBody>
      </p:sp>
      <p:sp>
        <p:nvSpPr>
          <p:cNvPr id="45" name="Text Placeholder 44"/>
          <p:cNvSpPr>
            <a:spLocks noGrp="1"/>
          </p:cNvSpPr>
          <p:nvPr>
            <p:ph type="body" sz="quarter" idx="16"/>
          </p:nvPr>
        </p:nvSpPr>
        <p:spPr>
          <a:xfrm>
            <a:off x="251520" y="2348880"/>
            <a:ext cx="5292588" cy="1071634"/>
          </a:xfrm>
        </p:spPr>
        <p:txBody>
          <a:bodyPr/>
          <a:lstStyle/>
          <a:p>
            <a:pPr marL="0" indent="0">
              <a:spcBef>
                <a:spcPts val="600"/>
              </a:spcBef>
              <a:spcAft>
                <a:spcPts val="1200"/>
              </a:spcAft>
              <a:buNone/>
            </a:pPr>
            <a:r>
              <a:rPr lang="en-US" dirty="0" smtClean="0"/>
              <a:t>Often attaches through a PCIe slot on the server and can be configured as a cache or as storage. This flash is very close to the CPU and provides the lowest latency option because it does not traverse the network. If configured as cache, it requires software on the server and CPU cycles on the host server to handle policies for moving data in and out of flash.</a:t>
            </a:r>
          </a:p>
        </p:txBody>
      </p:sp>
      <p:grpSp>
        <p:nvGrpSpPr>
          <p:cNvPr id="9" name="Group 345"/>
          <p:cNvGrpSpPr/>
          <p:nvPr>
            <p:custDataLst>
              <p:tags r:id="rId1"/>
            </p:custDataLst>
          </p:nvPr>
        </p:nvGrpSpPr>
        <p:grpSpPr>
          <a:xfrm>
            <a:off x="7128284" y="5375954"/>
            <a:ext cx="1368420" cy="830725"/>
            <a:chOff x="3470369" y="3160670"/>
            <a:chExt cx="1600200" cy="1091972"/>
          </a:xfrm>
        </p:grpSpPr>
        <p:sp>
          <p:nvSpPr>
            <p:cNvPr id="11" name="Rounded Rectangle 10"/>
            <p:cNvSpPr/>
            <p:nvPr/>
          </p:nvSpPr>
          <p:spPr>
            <a:xfrm>
              <a:off x="3470369" y="3160670"/>
              <a:ext cx="1600200" cy="1091972"/>
            </a:xfrm>
            <a:prstGeom prst="roundRect">
              <a:avLst>
                <a:gd name="adj" fmla="val 3348"/>
              </a:avLst>
            </a:prstGeom>
            <a:solidFill>
              <a:schemeClr val="accent5">
                <a:lumMod val="20000"/>
                <a:lumOff val="8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grpSp>
          <p:nvGrpSpPr>
            <p:cNvPr id="12" name="Group 342"/>
            <p:cNvGrpSpPr/>
            <p:nvPr/>
          </p:nvGrpSpPr>
          <p:grpSpPr>
            <a:xfrm>
              <a:off x="3618201" y="3312190"/>
              <a:ext cx="1298448" cy="830488"/>
              <a:chOff x="1959872" y="3312190"/>
              <a:chExt cx="1298448" cy="830488"/>
            </a:xfrm>
          </p:grpSpPr>
          <p:sp>
            <p:nvSpPr>
              <p:cNvPr id="13" name="Rounded Rectangle 12"/>
              <p:cNvSpPr/>
              <p:nvPr/>
            </p:nvSpPr>
            <p:spPr>
              <a:xfrm>
                <a:off x="1959872" y="3619200"/>
                <a:ext cx="1298448" cy="228600"/>
              </a:xfrm>
              <a:prstGeom prst="roundRect">
                <a:avLst/>
              </a:prstGeom>
              <a:solidFill>
                <a:schemeClr val="tx1">
                  <a:lumMod val="5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4" name="Rounded Rectangle 13"/>
              <p:cNvSpPr/>
              <p:nvPr/>
            </p:nvSpPr>
            <p:spPr>
              <a:xfrm>
                <a:off x="1959872" y="3914078"/>
                <a:ext cx="1293607" cy="228600"/>
              </a:xfrm>
              <a:prstGeom prst="roundRect">
                <a:avLst/>
              </a:prstGeom>
              <a:solidFill>
                <a:schemeClr val="tx1">
                  <a:lumMod val="5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5" name="Rounded Rectangle 14"/>
              <p:cNvSpPr/>
              <p:nvPr/>
            </p:nvSpPr>
            <p:spPr>
              <a:xfrm>
                <a:off x="1959872" y="3312190"/>
                <a:ext cx="1293607" cy="228600"/>
              </a:xfrm>
              <a:prstGeom prst="roundRect">
                <a:avLst/>
              </a:prstGeom>
              <a:solidFill>
                <a:schemeClr val="accent5">
                  <a:lumMod val="75000"/>
                </a:schemeClr>
              </a:solidFill>
              <a:ln w="15875" cap="rnd" cmpd="sng" algn="ctr">
                <a:solidFill>
                  <a:sysClr val="windowText" lastClr="000000"/>
                </a:solidFill>
                <a:prstDash val="solid"/>
              </a:ln>
              <a:effectLst/>
            </p:spPr>
            <p:txBody>
              <a:bodyPr rtlCol="0" anchor="ctr"/>
              <a:lstStyle/>
              <a:p>
                <a:pPr algn="ctr">
                  <a:defRPr/>
                </a:pPr>
                <a:r>
                  <a:rPr lang="en-US" sz="1000" b="1" kern="0" dirty="0">
                    <a:solidFill>
                      <a:sysClr val="window" lastClr="FFFFFF"/>
                    </a:solidFill>
                  </a:rPr>
                  <a:t>Controller</a:t>
                </a:r>
              </a:p>
            </p:txBody>
          </p:sp>
        </p:grpSp>
      </p:grpSp>
      <p:sp>
        <p:nvSpPr>
          <p:cNvPr id="10" name="TextBox 9"/>
          <p:cNvSpPr txBox="1"/>
          <p:nvPr/>
        </p:nvSpPr>
        <p:spPr>
          <a:xfrm>
            <a:off x="7092280" y="6179722"/>
            <a:ext cx="1399210" cy="200918"/>
          </a:xfrm>
          <a:prstGeom prst="rect">
            <a:avLst/>
          </a:prstGeom>
          <a:noFill/>
        </p:spPr>
        <p:txBody>
          <a:bodyPr wrap="square" rtlCol="0">
            <a:spAutoFit/>
          </a:bodyPr>
          <a:lstStyle/>
          <a:p>
            <a:pPr algn="ctr" fontAlgn="base">
              <a:spcBef>
                <a:spcPct val="0"/>
              </a:spcBef>
              <a:spcAft>
                <a:spcPct val="0"/>
              </a:spcAft>
            </a:pPr>
            <a:r>
              <a:rPr lang="en-CA" sz="1000" b="1" dirty="0" smtClean="0">
                <a:solidFill>
                  <a:srgbClr val="333333"/>
                </a:solidFill>
              </a:rPr>
              <a:t>All-flash System</a:t>
            </a:r>
            <a:endParaRPr lang="en-CA" sz="1000" b="1" dirty="0">
              <a:solidFill>
                <a:srgbClr val="333333"/>
              </a:solidFill>
            </a:endParaRPr>
          </a:p>
        </p:txBody>
      </p:sp>
      <p:sp>
        <p:nvSpPr>
          <p:cNvPr id="19" name="Rounded Rectangle 18"/>
          <p:cNvSpPr/>
          <p:nvPr/>
        </p:nvSpPr>
        <p:spPr>
          <a:xfrm>
            <a:off x="7095840" y="3843867"/>
            <a:ext cx="1401224" cy="809269"/>
          </a:xfrm>
          <a:prstGeom prst="roundRect">
            <a:avLst>
              <a:gd name="adj" fmla="val 3348"/>
            </a:avLst>
          </a:prstGeom>
          <a:solidFill>
            <a:schemeClr val="accent5">
              <a:lumMod val="20000"/>
              <a:lumOff val="8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21" name="Rounded Rectangle 20"/>
          <p:cNvSpPr/>
          <p:nvPr/>
        </p:nvSpPr>
        <p:spPr>
          <a:xfrm>
            <a:off x="7200920" y="4401108"/>
            <a:ext cx="1225481" cy="210560"/>
          </a:xfrm>
          <a:prstGeom prst="roundRect">
            <a:avLst/>
          </a:prstGeom>
          <a:gradFill>
            <a:gsLst>
              <a:gs pos="0">
                <a:srgbClr val="DDEBCF"/>
              </a:gs>
              <a:gs pos="50000">
                <a:srgbClr val="9CB86E"/>
              </a:gs>
              <a:gs pos="100000">
                <a:srgbClr val="156B13"/>
              </a:gs>
            </a:gsLst>
            <a:lin ang="5400000" scaled="0"/>
          </a:gra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22" name="Rounded Rectangle 21"/>
          <p:cNvSpPr/>
          <p:nvPr/>
        </p:nvSpPr>
        <p:spPr>
          <a:xfrm>
            <a:off x="7199575" y="3933056"/>
            <a:ext cx="1225481" cy="210560"/>
          </a:xfrm>
          <a:prstGeom prst="roundRect">
            <a:avLst/>
          </a:prstGeom>
          <a:solidFill>
            <a:schemeClr val="accent5">
              <a:lumMod val="75000"/>
            </a:schemeClr>
          </a:solidFill>
          <a:ln w="15875" cap="rnd" cmpd="sng" algn="ctr">
            <a:solidFill>
              <a:sysClr val="windowText" lastClr="000000"/>
            </a:solidFill>
            <a:prstDash val="solid"/>
          </a:ln>
          <a:effectLst/>
        </p:spPr>
        <p:txBody>
          <a:bodyPr rtlCol="0" anchor="ctr"/>
          <a:lstStyle/>
          <a:p>
            <a:pPr algn="ctr">
              <a:defRPr/>
            </a:pPr>
            <a:r>
              <a:rPr lang="en-US" sz="1000" b="1" kern="0" dirty="0">
                <a:solidFill>
                  <a:sysClr val="window" lastClr="FFFFFF"/>
                </a:solidFill>
              </a:rPr>
              <a:t>Controller</a:t>
            </a:r>
          </a:p>
        </p:txBody>
      </p:sp>
      <p:sp>
        <p:nvSpPr>
          <p:cNvPr id="18" name="TextBox 17"/>
          <p:cNvSpPr txBox="1"/>
          <p:nvPr/>
        </p:nvSpPr>
        <p:spPr>
          <a:xfrm>
            <a:off x="6695728" y="4672653"/>
            <a:ext cx="2196752" cy="226791"/>
          </a:xfrm>
          <a:prstGeom prst="rect">
            <a:avLst/>
          </a:prstGeom>
          <a:noFill/>
        </p:spPr>
        <p:txBody>
          <a:bodyPr wrap="square" rtlCol="0">
            <a:spAutoFit/>
          </a:bodyPr>
          <a:lstStyle/>
          <a:p>
            <a:pPr algn="ctr" fontAlgn="base">
              <a:spcBef>
                <a:spcPct val="0"/>
              </a:spcBef>
              <a:spcAft>
                <a:spcPct val="0"/>
              </a:spcAft>
            </a:pPr>
            <a:r>
              <a:rPr lang="en-CA" sz="1000" b="1" dirty="0">
                <a:solidFill>
                  <a:srgbClr val="333333"/>
                </a:solidFill>
              </a:rPr>
              <a:t>Array with </a:t>
            </a:r>
            <a:r>
              <a:rPr lang="en-CA" sz="1000" b="1" dirty="0" smtClean="0">
                <a:solidFill>
                  <a:srgbClr val="333333"/>
                </a:solidFill>
              </a:rPr>
              <a:t>Flash &amp; HDDs</a:t>
            </a:r>
            <a:endParaRPr lang="en-CA" sz="1000" b="1" dirty="0">
              <a:solidFill>
                <a:srgbClr val="333333"/>
              </a:solidFill>
            </a:endParaRPr>
          </a:p>
        </p:txBody>
      </p:sp>
      <p:pic>
        <p:nvPicPr>
          <p:cNvPr id="23" name="Picture 26" descr="C:\Users\Laura\AppData\Local\Microsoft\Windows\Temporary Internet Files\Content.IE5\3XUXOFPA\MC900434845[1].png"/>
          <p:cNvPicPr>
            <a:picLocks noChangeAspect="1" noChangeArrowheads="1"/>
          </p:cNvPicPr>
          <p:nvPr>
            <p:custDataLst>
              <p:tags r:id="rId2"/>
            </p:custDataLst>
          </p:nvPr>
        </p:nvPicPr>
        <p:blipFill>
          <a:blip r:embed="rId7" cstate="print"/>
          <a:srcRect l="9773" r="23029"/>
          <a:stretch>
            <a:fillRect/>
          </a:stretch>
        </p:blipFill>
        <p:spPr bwMode="auto">
          <a:xfrm>
            <a:off x="6256218" y="2443869"/>
            <a:ext cx="580864" cy="864096"/>
          </a:xfrm>
          <a:prstGeom prst="rect">
            <a:avLst/>
          </a:prstGeom>
          <a:noFill/>
          <a:ln w="9525">
            <a:noFill/>
            <a:miter lim="800000"/>
            <a:headEnd/>
            <a:tailEnd/>
          </a:ln>
        </p:spPr>
      </p:pic>
      <p:sp>
        <p:nvSpPr>
          <p:cNvPr id="24" name="Chevron 23"/>
          <p:cNvSpPr/>
          <p:nvPr>
            <p:custDataLst>
              <p:tags r:id="rId3"/>
            </p:custDataLst>
          </p:nvPr>
        </p:nvSpPr>
        <p:spPr>
          <a:xfrm rot="10800000">
            <a:off x="6767108" y="2598464"/>
            <a:ext cx="292100" cy="125186"/>
          </a:xfrm>
          <a:prstGeom prst="chevron">
            <a:avLst/>
          </a:prstGeom>
          <a:solidFill>
            <a:srgbClr val="7030A0"/>
          </a:solidFill>
          <a:ln w="15875" cap="flat" cmpd="sng" algn="ctr">
            <a:solidFill>
              <a:sysClr val="windowText" lastClr="000000"/>
            </a:solidFill>
            <a:prstDash val="sysDot"/>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p:txBody>
      </p:sp>
      <p:sp>
        <p:nvSpPr>
          <p:cNvPr id="25" name="Rounded Rectangle 24"/>
          <p:cNvSpPr/>
          <p:nvPr/>
        </p:nvSpPr>
        <p:spPr>
          <a:xfrm>
            <a:off x="7838542" y="4165600"/>
            <a:ext cx="584366" cy="203200"/>
          </a:xfrm>
          <a:prstGeom prst="roundRect">
            <a:avLst/>
          </a:prstGeom>
          <a:solidFill>
            <a:schemeClr val="accent1">
              <a:lumMod val="60000"/>
              <a:lumOff val="40000"/>
            </a:schemeClr>
          </a:solidFill>
          <a:ln w="15875" cap="rnd"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7" name="Up-Down Arrow 26"/>
          <p:cNvSpPr/>
          <p:nvPr/>
        </p:nvSpPr>
        <p:spPr>
          <a:xfrm>
            <a:off x="8173028" y="4197044"/>
            <a:ext cx="207463" cy="348080"/>
          </a:xfrm>
          <a:prstGeom prst="upDownArrow">
            <a:avLst/>
          </a:prstGeom>
          <a:solidFill>
            <a:srgbClr val="C77709"/>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8" name="TextBox 27"/>
          <p:cNvSpPr txBox="1"/>
          <p:nvPr/>
        </p:nvSpPr>
        <p:spPr>
          <a:xfrm>
            <a:off x="5472100" y="3248980"/>
            <a:ext cx="2113242" cy="246221"/>
          </a:xfrm>
          <a:prstGeom prst="rect">
            <a:avLst/>
          </a:prstGeom>
          <a:noFill/>
        </p:spPr>
        <p:txBody>
          <a:bodyPr wrap="square" rtlCol="0">
            <a:spAutoFit/>
          </a:bodyPr>
          <a:lstStyle/>
          <a:p>
            <a:pPr algn="ctr" fontAlgn="base">
              <a:spcBef>
                <a:spcPct val="0"/>
              </a:spcBef>
              <a:spcAft>
                <a:spcPct val="0"/>
              </a:spcAft>
            </a:pPr>
            <a:r>
              <a:rPr lang="en-CA" sz="1000" b="1" dirty="0" smtClean="0">
                <a:solidFill>
                  <a:srgbClr val="333333"/>
                </a:solidFill>
              </a:rPr>
              <a:t>Server </a:t>
            </a:r>
            <a:r>
              <a:rPr lang="en-CA" sz="1000" b="1" dirty="0">
                <a:solidFill>
                  <a:srgbClr val="333333"/>
                </a:solidFill>
              </a:rPr>
              <a:t>with </a:t>
            </a:r>
            <a:r>
              <a:rPr lang="en-CA" sz="1000" b="1" dirty="0" smtClean="0">
                <a:solidFill>
                  <a:srgbClr val="333333"/>
                </a:solidFill>
              </a:rPr>
              <a:t>PCIe-based Flash</a:t>
            </a:r>
            <a:endParaRPr lang="en-CA" sz="1000" b="1" dirty="0">
              <a:solidFill>
                <a:srgbClr val="333333"/>
              </a:solidFill>
            </a:endParaRPr>
          </a:p>
        </p:txBody>
      </p:sp>
      <p:sp>
        <p:nvSpPr>
          <p:cNvPr id="43" name="Chevron 42"/>
          <p:cNvSpPr/>
          <p:nvPr>
            <p:custDataLst>
              <p:tags r:id="rId4"/>
            </p:custDataLst>
          </p:nvPr>
        </p:nvSpPr>
        <p:spPr>
          <a:xfrm rot="10800000">
            <a:off x="8388424" y="3987890"/>
            <a:ext cx="292100" cy="125186"/>
          </a:xfrm>
          <a:prstGeom prst="chevron">
            <a:avLst/>
          </a:prstGeom>
          <a:solidFill>
            <a:srgbClr val="7030A0"/>
          </a:solidFill>
          <a:ln w="15875" cap="flat" cmpd="sng" algn="ctr">
            <a:solidFill>
              <a:sysClr val="windowText" lastClr="000000"/>
            </a:solidFill>
            <a:prstDash val="sysDot"/>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p:txBody>
      </p:sp>
      <p:pic>
        <p:nvPicPr>
          <p:cNvPr id="49" name="Picture 48" descr="Picture1.png"/>
          <p:cNvPicPr>
            <a:picLocks noChangeAspect="1"/>
          </p:cNvPicPr>
          <p:nvPr/>
        </p:nvPicPr>
        <p:blipFill>
          <a:blip r:embed="rId8" cstate="print"/>
          <a:stretch>
            <a:fillRect/>
          </a:stretch>
        </p:blipFill>
        <p:spPr>
          <a:xfrm>
            <a:off x="7827540" y="1984595"/>
            <a:ext cx="1100944" cy="1444405"/>
          </a:xfrm>
          <a:prstGeom prst="rect">
            <a:avLst/>
          </a:prstGeom>
        </p:spPr>
      </p:pic>
      <p:sp>
        <p:nvSpPr>
          <p:cNvPr id="29" name="Rounded Rectangle 28"/>
          <p:cNvSpPr/>
          <p:nvPr/>
        </p:nvSpPr>
        <p:spPr>
          <a:xfrm>
            <a:off x="251520" y="2057807"/>
            <a:ext cx="7416824"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400" b="1" dirty="0" smtClean="0">
                <a:solidFill>
                  <a:schemeClr val="tx1"/>
                </a:solidFill>
              </a:rPr>
              <a:t>Direct-attached Flash</a:t>
            </a:r>
            <a:endParaRPr lang="en-CA" sz="1400" b="1" dirty="0">
              <a:solidFill>
                <a:schemeClr val="tx1"/>
              </a:solidFill>
            </a:endParaRPr>
          </a:p>
        </p:txBody>
      </p:sp>
      <p:sp>
        <p:nvSpPr>
          <p:cNvPr id="31" name="Rectangle 30"/>
          <p:cNvSpPr/>
          <p:nvPr/>
        </p:nvSpPr>
        <p:spPr>
          <a:xfrm>
            <a:off x="251520" y="3825044"/>
            <a:ext cx="6585562" cy="1015663"/>
          </a:xfrm>
          <a:prstGeom prst="rect">
            <a:avLst/>
          </a:prstGeom>
        </p:spPr>
        <p:txBody>
          <a:bodyPr wrap="square">
            <a:spAutoFit/>
          </a:bodyPr>
          <a:lstStyle/>
          <a:p>
            <a:pPr marL="0" indent="0" algn="l">
              <a:spcBef>
                <a:spcPts val="600"/>
              </a:spcBef>
              <a:spcAft>
                <a:spcPts val="600"/>
              </a:spcAft>
              <a:buNone/>
            </a:pPr>
            <a:r>
              <a:rPr lang="en-US" sz="1200" dirty="0" smtClean="0">
                <a:latin typeface="+mn-lt"/>
              </a:rPr>
              <a:t>Array vendors use spinning disk as a capacity tier and either PCIe cards at the controller (flash </a:t>
            </a:r>
            <a:r>
              <a:rPr lang="en-US" sz="1200" dirty="0">
                <a:latin typeface="+mn-lt"/>
              </a:rPr>
              <a:t>c</a:t>
            </a:r>
            <a:r>
              <a:rPr lang="en-US" sz="1200" dirty="0" smtClean="0">
                <a:latin typeface="+mn-lt"/>
              </a:rPr>
              <a:t>ache) as a read cache or SSDs as a read cache or read/write cache. Or, they create a fast tier using SSDs, often with auto-tiering software in the controller to move data between tiers. This option can provide the most overall benefit if I/O is not dominated by one or two predictable applications.</a:t>
            </a:r>
          </a:p>
        </p:txBody>
      </p:sp>
      <p:sp>
        <p:nvSpPr>
          <p:cNvPr id="34" name="Rounded Rectangle 33"/>
          <p:cNvSpPr/>
          <p:nvPr/>
        </p:nvSpPr>
        <p:spPr>
          <a:xfrm>
            <a:off x="7214733" y="4165600"/>
            <a:ext cx="584366" cy="203200"/>
          </a:xfrm>
          <a:prstGeom prst="roundRect">
            <a:avLst/>
          </a:prstGeom>
          <a:solidFill>
            <a:schemeClr val="accent1">
              <a:lumMod val="60000"/>
              <a:lumOff val="40000"/>
            </a:schemeClr>
          </a:solidFill>
          <a:ln w="15875" cap="rnd" cmpd="sng" algn="ctr">
            <a:solidFill>
              <a:sysClr val="windowText" lastClr="000000"/>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35" name="Rectangle 34"/>
          <p:cNvSpPr/>
          <p:nvPr/>
        </p:nvSpPr>
        <p:spPr>
          <a:xfrm>
            <a:off x="251520" y="5265204"/>
            <a:ext cx="6693574" cy="1015663"/>
          </a:xfrm>
          <a:prstGeom prst="rect">
            <a:avLst/>
          </a:prstGeom>
        </p:spPr>
        <p:txBody>
          <a:bodyPr wrap="square">
            <a:spAutoFit/>
          </a:bodyPr>
          <a:lstStyle/>
          <a:p>
            <a:pPr marL="0" indent="0" algn="l">
              <a:spcBef>
                <a:spcPts val="600"/>
              </a:spcBef>
              <a:spcAft>
                <a:spcPts val="600"/>
              </a:spcAft>
              <a:buNone/>
            </a:pPr>
            <a:r>
              <a:rPr lang="en-US" sz="1200" dirty="0" smtClean="0">
                <a:latin typeface="+mn-lt"/>
              </a:rPr>
              <a:t>All-flash systems come in many flavors. Network cache appliances are all-flash systems that are configured as a cache that can be dropped in non-disruptively between storage and applications. All-flash arrays, however, replace traditional arrays of spinning disk as a storage target. They can be deployed for all or a subset of applications, but vary considerably in availability of features like snapshots, thin provisioning, data deduplication, and compression. </a:t>
            </a:r>
            <a:endParaRPr lang="en-US" sz="1200" b="1" dirty="0" smtClean="0">
              <a:latin typeface="+mn-lt"/>
            </a:endParaRPr>
          </a:p>
        </p:txBody>
      </p:sp>
      <p:sp>
        <p:nvSpPr>
          <p:cNvPr id="33" name="TextBox 32"/>
          <p:cNvSpPr txBox="1"/>
          <p:nvPr/>
        </p:nvSpPr>
        <p:spPr>
          <a:xfrm>
            <a:off x="8310762" y="2312427"/>
            <a:ext cx="362600" cy="246221"/>
          </a:xfrm>
          <a:prstGeom prst="rect">
            <a:avLst/>
          </a:prstGeom>
          <a:noFill/>
        </p:spPr>
        <p:txBody>
          <a:bodyPr wrap="none" rtlCol="0">
            <a:spAutoFit/>
          </a:bodyPr>
          <a:lstStyle/>
          <a:p>
            <a:r>
              <a:rPr lang="en-US" sz="1000" dirty="0" smtClean="0"/>
              <a:t>tier</a:t>
            </a:r>
            <a:endParaRPr lang="en-US" sz="1000" dirty="0"/>
          </a:p>
        </p:txBody>
      </p:sp>
      <p:pic>
        <p:nvPicPr>
          <p:cNvPr id="36" name="Picture 35"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30"/>
          <p:cNvSpPr>
            <a:spLocks noGrp="1"/>
          </p:cNvSpPr>
          <p:nvPr>
            <p:ph type="body" sz="quarter" idx="16"/>
          </p:nvPr>
        </p:nvSpPr>
        <p:spPr>
          <a:xfrm>
            <a:off x="249303" y="1916832"/>
            <a:ext cx="4713222" cy="4500500"/>
          </a:xfrm>
        </p:spPr>
        <p:txBody>
          <a:bodyPr/>
          <a:lstStyle/>
          <a:p>
            <a:pPr marL="0" indent="0">
              <a:buNone/>
            </a:pPr>
            <a:r>
              <a:rPr lang="en-US" b="1" dirty="0" smtClean="0"/>
              <a:t>High performance, read intensive applications</a:t>
            </a:r>
            <a:r>
              <a:rPr lang="en-US" dirty="0" smtClean="0"/>
              <a:t> such as databases, OLTP, CRM, and ERP are typical use cases for direct attached (often PCIe-based) flash because it keeps flash close to the CPU in the application servers. This prevents reads from hitting the storage array as well, which frees up I/O for other applications.</a:t>
            </a:r>
          </a:p>
          <a:p>
            <a:pPr marL="0" indent="0">
              <a:buNone/>
            </a:pPr>
            <a:r>
              <a:rPr lang="en-US" b="1" dirty="0" smtClean="0"/>
              <a:t>Applications with higher capacity flash requirements, </a:t>
            </a:r>
            <a:r>
              <a:rPr lang="en-US" dirty="0" smtClean="0"/>
              <a:t>such as big data, data warehousing, Web 2.0, and video rendering, may find an all-flash system is a better fit. PCIe-based direct-attached flash cards max out in single-digit TBs. Some begin purchases looking at PCIe cards, but end up with an all-flash array instead.</a:t>
            </a:r>
          </a:p>
          <a:p>
            <a:pPr marL="0" indent="0">
              <a:buNone/>
            </a:pPr>
            <a:r>
              <a:rPr lang="en-US" b="1" dirty="0" smtClean="0"/>
              <a:t>Clustered databases or servers requiring vMotion </a:t>
            </a:r>
            <a:r>
              <a:rPr lang="en-US" dirty="0" smtClean="0"/>
              <a:t>are problematic for direct-attached flash because updates within the card cannot be replicated to other servers synchronously. This is another good fit for all-flash systems.</a:t>
            </a:r>
            <a:endParaRPr lang="en-US" b="1" dirty="0" smtClean="0"/>
          </a:p>
          <a:p>
            <a:pPr marL="0" indent="0">
              <a:buNone/>
            </a:pPr>
            <a:r>
              <a:rPr lang="en-US" b="1" dirty="0" smtClean="0"/>
              <a:t>Highly virtualized infrastructures </a:t>
            </a:r>
            <a:r>
              <a:rPr lang="en-US" dirty="0" smtClean="0"/>
              <a:t>where workloads are dense and I/O is random are good use cases for all-flash arrays, but can be improved by adding SSDs to traditional storage arrays. Many implementations are focused around VDI or situations where many production applications are virtualized. </a:t>
            </a:r>
          </a:p>
          <a:p>
            <a:pPr marL="0" indent="0">
              <a:buNone/>
            </a:pPr>
            <a:r>
              <a:rPr lang="en-US" b="1" dirty="0" smtClean="0"/>
              <a:t>General purpose storage,</a:t>
            </a:r>
            <a:r>
              <a:rPr lang="en-US" dirty="0" smtClean="0"/>
              <a:t> whether virtualized or not, can get a performance boost by adding flash as a tier or a cache in a traditional storage array. This makes sense when performance woes cannot be attributed to specific and predictable workloads.</a:t>
            </a:r>
          </a:p>
          <a:p>
            <a:pPr>
              <a:buNone/>
            </a:pPr>
            <a:endParaRPr lang="en-US" dirty="0"/>
          </a:p>
        </p:txBody>
      </p:sp>
      <p:sp>
        <p:nvSpPr>
          <p:cNvPr id="2" name="Title 1"/>
          <p:cNvSpPr>
            <a:spLocks noGrp="1"/>
          </p:cNvSpPr>
          <p:nvPr>
            <p:ph type="title"/>
          </p:nvPr>
        </p:nvSpPr>
        <p:spPr/>
        <p:txBody>
          <a:bodyPr/>
          <a:lstStyle/>
          <a:p>
            <a:r>
              <a:rPr lang="en-US" dirty="0" smtClean="0"/>
              <a:t>Match use cases to flash implementations to deliver on performance promises at lowest possible overall system cost</a:t>
            </a:r>
            <a:endParaRPr lang="en-US" dirty="0"/>
          </a:p>
        </p:txBody>
      </p:sp>
      <p:sp>
        <p:nvSpPr>
          <p:cNvPr id="32" name="Text Placeholder 31"/>
          <p:cNvSpPr>
            <a:spLocks noGrp="1"/>
          </p:cNvSpPr>
          <p:nvPr>
            <p:ph type="body" sz="quarter" idx="19"/>
          </p:nvPr>
        </p:nvSpPr>
        <p:spPr/>
        <p:txBody>
          <a:bodyPr/>
          <a:lstStyle/>
          <a:p>
            <a:r>
              <a:rPr lang="en-US" dirty="0" smtClean="0"/>
              <a:t>Implementing flash across the whole system can be overkill on performance and price, but put in too little and you may not get the speed you need.</a:t>
            </a:r>
            <a:endParaRPr lang="en-US" dirty="0"/>
          </a:p>
        </p:txBody>
      </p:sp>
      <p:grpSp>
        <p:nvGrpSpPr>
          <p:cNvPr id="3" name="Group 276"/>
          <p:cNvGrpSpPr/>
          <p:nvPr/>
        </p:nvGrpSpPr>
        <p:grpSpPr>
          <a:xfrm>
            <a:off x="5943160" y="3494963"/>
            <a:ext cx="1638560" cy="1338193"/>
            <a:chOff x="5868144" y="5048361"/>
            <a:chExt cx="1638560" cy="1338193"/>
          </a:xfrm>
        </p:grpSpPr>
        <p:grpSp>
          <p:nvGrpSpPr>
            <p:cNvPr id="4" name="Group 345"/>
            <p:cNvGrpSpPr/>
            <p:nvPr>
              <p:custDataLst>
                <p:tags r:id="rId4"/>
              </p:custDataLst>
            </p:nvPr>
          </p:nvGrpSpPr>
          <p:grpSpPr>
            <a:xfrm>
              <a:off x="5868144" y="5048361"/>
              <a:ext cx="1600200" cy="1091972"/>
              <a:chOff x="3470369" y="3160670"/>
              <a:chExt cx="1600200" cy="1091972"/>
            </a:xfrm>
          </p:grpSpPr>
          <p:sp>
            <p:nvSpPr>
              <p:cNvPr id="6" name="Rounded Rectangle 5"/>
              <p:cNvSpPr/>
              <p:nvPr/>
            </p:nvSpPr>
            <p:spPr>
              <a:xfrm>
                <a:off x="3470369" y="3160670"/>
                <a:ext cx="1600200" cy="1091972"/>
              </a:xfrm>
              <a:prstGeom prst="roundRect">
                <a:avLst>
                  <a:gd name="adj" fmla="val 3348"/>
                </a:avLst>
              </a:prstGeom>
              <a:solidFill>
                <a:schemeClr val="accent5">
                  <a:lumMod val="20000"/>
                  <a:lumOff val="8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grpSp>
            <p:nvGrpSpPr>
              <p:cNvPr id="5" name="Group 342"/>
              <p:cNvGrpSpPr/>
              <p:nvPr/>
            </p:nvGrpSpPr>
            <p:grpSpPr>
              <a:xfrm>
                <a:off x="3618201" y="3312190"/>
                <a:ext cx="1298448" cy="830488"/>
                <a:chOff x="1959872" y="3312190"/>
                <a:chExt cx="1298448" cy="830488"/>
              </a:xfrm>
            </p:grpSpPr>
            <p:sp>
              <p:nvSpPr>
                <p:cNvPr id="8" name="Rounded Rectangle 7"/>
                <p:cNvSpPr/>
                <p:nvPr/>
              </p:nvSpPr>
              <p:spPr>
                <a:xfrm>
                  <a:off x="1959872" y="3619200"/>
                  <a:ext cx="1298448" cy="228600"/>
                </a:xfrm>
                <a:prstGeom prst="roundRect">
                  <a:avLst/>
                </a:prstGeom>
                <a:solidFill>
                  <a:schemeClr val="tx1">
                    <a:lumMod val="5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9" name="Rounded Rectangle 8"/>
                <p:cNvSpPr/>
                <p:nvPr/>
              </p:nvSpPr>
              <p:spPr>
                <a:xfrm>
                  <a:off x="1959872" y="3914078"/>
                  <a:ext cx="1293607" cy="228600"/>
                </a:xfrm>
                <a:prstGeom prst="roundRect">
                  <a:avLst/>
                </a:prstGeom>
                <a:solidFill>
                  <a:schemeClr val="tx1">
                    <a:lumMod val="5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ounded Rectangle 9"/>
                <p:cNvSpPr/>
                <p:nvPr/>
              </p:nvSpPr>
              <p:spPr>
                <a:xfrm>
                  <a:off x="1959872" y="3312190"/>
                  <a:ext cx="1293607" cy="228600"/>
                </a:xfrm>
                <a:prstGeom prst="roundRect">
                  <a:avLst/>
                </a:prstGeom>
                <a:solidFill>
                  <a:schemeClr val="accent5">
                    <a:lumMod val="75000"/>
                  </a:schemeClr>
                </a:solidFill>
                <a:ln w="15875" cap="rnd" cmpd="sng" algn="ctr">
                  <a:solidFill>
                    <a:sysClr val="windowText" lastClr="000000"/>
                  </a:solidFill>
                  <a:prstDash val="solid"/>
                </a:ln>
                <a:effectLst/>
              </p:spPr>
              <p:txBody>
                <a:bodyPr rtlCol="0" anchor="ctr"/>
                <a:lstStyle/>
                <a:p>
                  <a:pPr algn="ctr">
                    <a:defRPr/>
                  </a:pPr>
                  <a:r>
                    <a:rPr lang="en-US" sz="1200" b="1" kern="0" dirty="0">
                      <a:solidFill>
                        <a:sysClr val="window" lastClr="FFFFFF"/>
                      </a:solidFill>
                    </a:rPr>
                    <a:t>Controller</a:t>
                  </a:r>
                </a:p>
              </p:txBody>
            </p:sp>
          </p:grpSp>
        </p:grpSp>
        <p:sp>
          <p:nvSpPr>
            <p:cNvPr id="262" name="TextBox 261"/>
            <p:cNvSpPr txBox="1"/>
            <p:nvPr/>
          </p:nvSpPr>
          <p:spPr>
            <a:xfrm>
              <a:off x="5870499" y="6140333"/>
              <a:ext cx="1636205" cy="246221"/>
            </a:xfrm>
            <a:prstGeom prst="rect">
              <a:avLst/>
            </a:prstGeom>
            <a:noFill/>
          </p:spPr>
          <p:txBody>
            <a:bodyPr wrap="square" rtlCol="0">
              <a:spAutoFit/>
            </a:bodyPr>
            <a:lstStyle/>
            <a:p>
              <a:pPr algn="ctr" fontAlgn="base">
                <a:spcBef>
                  <a:spcPct val="0"/>
                </a:spcBef>
                <a:spcAft>
                  <a:spcPct val="0"/>
                </a:spcAft>
              </a:pPr>
              <a:r>
                <a:rPr lang="en-CA" sz="1000" b="1" dirty="0">
                  <a:solidFill>
                    <a:srgbClr val="333333"/>
                  </a:solidFill>
                </a:rPr>
                <a:t>All-Flash </a:t>
              </a:r>
              <a:r>
                <a:rPr lang="en-CA" sz="1000" b="1" dirty="0" smtClean="0">
                  <a:solidFill>
                    <a:srgbClr val="333333"/>
                  </a:solidFill>
                </a:rPr>
                <a:t>System</a:t>
              </a:r>
              <a:endParaRPr lang="en-CA" sz="1000" b="1" dirty="0">
                <a:solidFill>
                  <a:srgbClr val="333333"/>
                </a:solidFill>
              </a:endParaRPr>
            </a:p>
          </p:txBody>
        </p:sp>
      </p:grpSp>
      <p:grpSp>
        <p:nvGrpSpPr>
          <p:cNvPr id="7" name="Group 275"/>
          <p:cNvGrpSpPr/>
          <p:nvPr/>
        </p:nvGrpSpPr>
        <p:grpSpPr>
          <a:xfrm>
            <a:off x="5598612" y="5097438"/>
            <a:ext cx="2318872" cy="1319894"/>
            <a:chOff x="5529492" y="3621274"/>
            <a:chExt cx="2318872" cy="1319894"/>
          </a:xfrm>
        </p:grpSpPr>
        <p:grpSp>
          <p:nvGrpSpPr>
            <p:cNvPr id="11" name="Group 345"/>
            <p:cNvGrpSpPr/>
            <p:nvPr/>
          </p:nvGrpSpPr>
          <p:grpSpPr>
            <a:xfrm>
              <a:off x="5868144" y="3621274"/>
              <a:ext cx="1600200" cy="1069818"/>
              <a:chOff x="3470369" y="3182824"/>
              <a:chExt cx="1600200" cy="1069818"/>
            </a:xfrm>
          </p:grpSpPr>
          <p:sp>
            <p:nvSpPr>
              <p:cNvPr id="266" name="Rounded Rectangle 265"/>
              <p:cNvSpPr/>
              <p:nvPr/>
            </p:nvSpPr>
            <p:spPr>
              <a:xfrm>
                <a:off x="3470369" y="3182824"/>
                <a:ext cx="1600200" cy="1069818"/>
              </a:xfrm>
              <a:prstGeom prst="roundRect">
                <a:avLst>
                  <a:gd name="adj" fmla="val 3348"/>
                </a:avLst>
              </a:prstGeom>
              <a:solidFill>
                <a:schemeClr val="accent5">
                  <a:lumMod val="20000"/>
                  <a:lumOff val="80000"/>
                </a:schemeClr>
              </a:soli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grpSp>
            <p:nvGrpSpPr>
              <p:cNvPr id="12" name="Group 342"/>
              <p:cNvGrpSpPr/>
              <p:nvPr/>
            </p:nvGrpSpPr>
            <p:grpSpPr>
              <a:xfrm>
                <a:off x="3618201" y="3314264"/>
                <a:ext cx="1306944" cy="866814"/>
                <a:chOff x="1959872" y="3314264"/>
                <a:chExt cx="1306944" cy="866814"/>
              </a:xfrm>
            </p:grpSpPr>
            <p:sp>
              <p:nvSpPr>
                <p:cNvPr id="268" name="Rounded Rectangle 267"/>
                <p:cNvSpPr/>
                <p:nvPr/>
              </p:nvSpPr>
              <p:spPr>
                <a:xfrm>
                  <a:off x="1959872" y="3952478"/>
                  <a:ext cx="1293607" cy="228600"/>
                </a:xfrm>
                <a:prstGeom prst="roundRect">
                  <a:avLst/>
                </a:prstGeom>
                <a:gradFill>
                  <a:gsLst>
                    <a:gs pos="0">
                      <a:srgbClr val="DDEBCF"/>
                    </a:gs>
                    <a:gs pos="50000">
                      <a:srgbClr val="9CB86E"/>
                    </a:gs>
                    <a:gs pos="100000">
                      <a:srgbClr val="156B13"/>
                    </a:gs>
                  </a:gsLst>
                  <a:lin ang="5400000" scaled="0"/>
                </a:gradFill>
                <a:ln w="15875" cap="rnd" cmpd="sng" algn="ctr">
                  <a:solidFill>
                    <a:sysClr val="windowText" lastClr="000000"/>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269" name="Rounded Rectangle 268"/>
                <p:cNvSpPr/>
                <p:nvPr/>
              </p:nvSpPr>
              <p:spPr>
                <a:xfrm>
                  <a:off x="1973209" y="3314264"/>
                  <a:ext cx="1293607" cy="228600"/>
                </a:xfrm>
                <a:prstGeom prst="roundRect">
                  <a:avLst/>
                </a:prstGeom>
                <a:solidFill>
                  <a:schemeClr val="accent5">
                    <a:lumMod val="75000"/>
                  </a:schemeClr>
                </a:solidFill>
                <a:ln w="15875" cap="rnd" cmpd="sng" algn="ctr">
                  <a:solidFill>
                    <a:sysClr val="windowText" lastClr="000000"/>
                  </a:solidFill>
                  <a:prstDash val="solid"/>
                </a:ln>
                <a:effectLst/>
              </p:spPr>
              <p:txBody>
                <a:bodyPr rtlCol="0" anchor="ctr"/>
                <a:lstStyle/>
                <a:p>
                  <a:pPr algn="ctr">
                    <a:defRPr/>
                  </a:pPr>
                  <a:r>
                    <a:rPr lang="en-US" sz="1200" b="1" kern="0" dirty="0">
                      <a:solidFill>
                        <a:sysClr val="window" lastClr="FFFFFF"/>
                      </a:solidFill>
                    </a:rPr>
                    <a:t>Controller</a:t>
                  </a:r>
                </a:p>
              </p:txBody>
            </p:sp>
          </p:grpSp>
        </p:grpSp>
        <p:sp>
          <p:nvSpPr>
            <p:cNvPr id="275" name="TextBox 274"/>
            <p:cNvSpPr txBox="1"/>
            <p:nvPr/>
          </p:nvSpPr>
          <p:spPr>
            <a:xfrm>
              <a:off x="5529492" y="4694947"/>
              <a:ext cx="2318872" cy="246221"/>
            </a:xfrm>
            <a:prstGeom prst="rect">
              <a:avLst/>
            </a:prstGeom>
            <a:noFill/>
          </p:spPr>
          <p:txBody>
            <a:bodyPr wrap="square" rtlCol="0">
              <a:spAutoFit/>
            </a:bodyPr>
            <a:lstStyle/>
            <a:p>
              <a:pPr algn="ctr" fontAlgn="base">
                <a:spcBef>
                  <a:spcPct val="0"/>
                </a:spcBef>
                <a:spcAft>
                  <a:spcPct val="0"/>
                </a:spcAft>
              </a:pPr>
              <a:r>
                <a:rPr lang="en-CA" sz="1000" b="1" dirty="0">
                  <a:solidFill>
                    <a:srgbClr val="333333"/>
                  </a:solidFill>
                </a:rPr>
                <a:t>Array with </a:t>
              </a:r>
              <a:r>
                <a:rPr lang="en-CA" sz="1000" b="1" dirty="0" smtClean="0">
                  <a:solidFill>
                    <a:srgbClr val="333333"/>
                  </a:solidFill>
                </a:rPr>
                <a:t>Flash &amp; HDDs</a:t>
              </a:r>
              <a:endParaRPr lang="en-CA" sz="1000" b="1" dirty="0">
                <a:solidFill>
                  <a:srgbClr val="333333"/>
                </a:solidFill>
              </a:endParaRPr>
            </a:p>
          </p:txBody>
        </p:sp>
      </p:grpSp>
      <p:cxnSp>
        <p:nvCxnSpPr>
          <p:cNvPr id="279" name="Straight Arrow Connector 278"/>
          <p:cNvCxnSpPr>
            <a:stCxn id="288" idx="2"/>
          </p:cNvCxnSpPr>
          <p:nvPr/>
        </p:nvCxnSpPr>
        <p:spPr>
          <a:xfrm>
            <a:off x="4968044" y="2448641"/>
            <a:ext cx="1011119" cy="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1" name="Straight Arrow Connector 280"/>
          <p:cNvCxnSpPr>
            <a:stCxn id="291" idx="2"/>
          </p:cNvCxnSpPr>
          <p:nvPr/>
        </p:nvCxnSpPr>
        <p:spPr>
          <a:xfrm>
            <a:off x="4962525" y="3418068"/>
            <a:ext cx="974739" cy="478984"/>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stCxn id="293" idx="2"/>
            <a:endCxn id="6" idx="1"/>
          </p:cNvCxnSpPr>
          <p:nvPr/>
        </p:nvCxnSpPr>
        <p:spPr>
          <a:xfrm flipV="1">
            <a:off x="4968024" y="4040949"/>
            <a:ext cx="975136" cy="252187"/>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8" name="Right Bracket 287"/>
          <p:cNvSpPr/>
          <p:nvPr/>
        </p:nvSpPr>
        <p:spPr>
          <a:xfrm>
            <a:off x="4788044" y="1998641"/>
            <a:ext cx="180000" cy="900000"/>
          </a:xfrm>
          <a:prstGeom prst="rightBracket">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291" name="Right Bracket 290"/>
          <p:cNvSpPr/>
          <p:nvPr/>
        </p:nvSpPr>
        <p:spPr>
          <a:xfrm>
            <a:off x="4788044" y="2961052"/>
            <a:ext cx="174481" cy="914031"/>
          </a:xfrm>
          <a:prstGeom prst="rightBracket">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293" name="Right Bracket 292"/>
          <p:cNvSpPr/>
          <p:nvPr/>
        </p:nvSpPr>
        <p:spPr>
          <a:xfrm>
            <a:off x="4788024" y="3933136"/>
            <a:ext cx="180000" cy="720000"/>
          </a:xfrm>
          <a:prstGeom prst="rightBracket">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295" name="Right Bracket 294"/>
          <p:cNvSpPr/>
          <p:nvPr/>
        </p:nvSpPr>
        <p:spPr>
          <a:xfrm>
            <a:off x="4788023" y="4712966"/>
            <a:ext cx="187655" cy="887126"/>
          </a:xfrm>
          <a:prstGeom prst="rightBracket">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296" name="Right Bracket 295"/>
          <p:cNvSpPr/>
          <p:nvPr/>
        </p:nvSpPr>
        <p:spPr>
          <a:xfrm>
            <a:off x="4778847" y="5687630"/>
            <a:ext cx="180000" cy="729701"/>
          </a:xfrm>
          <a:prstGeom prst="rightBracket">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cxnSp>
        <p:nvCxnSpPr>
          <p:cNvPr id="298" name="Straight Arrow Connector 297"/>
          <p:cNvCxnSpPr>
            <a:stCxn id="295" idx="2"/>
          </p:cNvCxnSpPr>
          <p:nvPr/>
        </p:nvCxnSpPr>
        <p:spPr>
          <a:xfrm flipV="1">
            <a:off x="4975678" y="4316911"/>
            <a:ext cx="961586" cy="83961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3" name="Straight Arrow Connector 302"/>
          <p:cNvCxnSpPr>
            <a:stCxn id="296" idx="2"/>
          </p:cNvCxnSpPr>
          <p:nvPr/>
        </p:nvCxnSpPr>
        <p:spPr>
          <a:xfrm flipV="1">
            <a:off x="4958847" y="5930471"/>
            <a:ext cx="969240" cy="122010"/>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55" name="Picture 26" descr="C:\Users\Laura\AppData\Local\Microsoft\Windows\Temporary Internet Files\Content.IE5\3XUXOFPA\MC900434845[1].png"/>
          <p:cNvPicPr>
            <a:picLocks noChangeAspect="1" noChangeArrowheads="1"/>
          </p:cNvPicPr>
          <p:nvPr>
            <p:custDataLst>
              <p:tags r:id="rId1"/>
            </p:custDataLst>
          </p:nvPr>
        </p:nvPicPr>
        <p:blipFill>
          <a:blip r:embed="rId7" cstate="print"/>
          <a:srcRect l="9773" r="23029"/>
          <a:stretch>
            <a:fillRect/>
          </a:stretch>
        </p:blipFill>
        <p:spPr bwMode="auto">
          <a:xfrm>
            <a:off x="6372200" y="2060848"/>
            <a:ext cx="638830" cy="950326"/>
          </a:xfrm>
          <a:prstGeom prst="rect">
            <a:avLst/>
          </a:prstGeom>
          <a:noFill/>
          <a:ln w="9525">
            <a:noFill/>
            <a:miter lim="800000"/>
            <a:headEnd/>
            <a:tailEnd/>
          </a:ln>
        </p:spPr>
      </p:pic>
      <p:sp>
        <p:nvSpPr>
          <p:cNvPr id="56" name="Chevron 55"/>
          <p:cNvSpPr/>
          <p:nvPr>
            <p:custDataLst>
              <p:tags r:id="rId2"/>
            </p:custDataLst>
          </p:nvPr>
        </p:nvSpPr>
        <p:spPr>
          <a:xfrm rot="10800000">
            <a:off x="6941056" y="2215443"/>
            <a:ext cx="292100" cy="125186"/>
          </a:xfrm>
          <a:prstGeom prst="chevron">
            <a:avLst/>
          </a:prstGeom>
          <a:solidFill>
            <a:srgbClr val="7030A0"/>
          </a:solidFill>
          <a:ln w="15875" cap="flat" cmpd="sng" algn="ctr">
            <a:solidFill>
              <a:sysClr val="windowText" lastClr="000000"/>
            </a:solidFill>
            <a:prstDash val="sysDot"/>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p:txBody>
      </p:sp>
      <p:sp>
        <p:nvSpPr>
          <p:cNvPr id="61" name="Rounded Rectangle 60"/>
          <p:cNvSpPr/>
          <p:nvPr/>
        </p:nvSpPr>
        <p:spPr>
          <a:xfrm>
            <a:off x="6742816" y="5557762"/>
            <a:ext cx="649224" cy="228600"/>
          </a:xfrm>
          <a:prstGeom prst="roundRect">
            <a:avLst/>
          </a:prstGeom>
          <a:solidFill>
            <a:schemeClr val="accent1">
              <a:lumMod val="60000"/>
              <a:lumOff val="40000"/>
            </a:schemeClr>
          </a:solidFill>
          <a:ln w="15875" cap="rnd"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2" name="Rounded Rectangle 61"/>
          <p:cNvSpPr/>
          <p:nvPr/>
        </p:nvSpPr>
        <p:spPr>
          <a:xfrm>
            <a:off x="6093592" y="5557762"/>
            <a:ext cx="649224" cy="228600"/>
          </a:xfrm>
          <a:prstGeom prst="roundRect">
            <a:avLst/>
          </a:prstGeom>
          <a:solidFill>
            <a:schemeClr val="accent1">
              <a:lumMod val="60000"/>
              <a:lumOff val="40000"/>
            </a:schemeClr>
          </a:solidFill>
          <a:ln w="15875" cap="rnd" cmpd="sng" algn="ctr">
            <a:solidFill>
              <a:sysClr val="windowText" lastClr="000000"/>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3" name="Up-Down Arrow 62"/>
          <p:cNvSpPr/>
          <p:nvPr/>
        </p:nvSpPr>
        <p:spPr>
          <a:xfrm>
            <a:off x="7035095" y="5600092"/>
            <a:ext cx="228600" cy="457200"/>
          </a:xfrm>
          <a:prstGeom prst="upDownArrow">
            <a:avLst/>
          </a:prstGeom>
          <a:solidFill>
            <a:srgbClr val="C77709"/>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00" name="TextBox 199"/>
          <p:cNvSpPr txBox="1"/>
          <p:nvPr/>
        </p:nvSpPr>
        <p:spPr>
          <a:xfrm>
            <a:off x="5533912" y="3010809"/>
            <a:ext cx="2448272" cy="246221"/>
          </a:xfrm>
          <a:prstGeom prst="rect">
            <a:avLst/>
          </a:prstGeom>
          <a:noFill/>
        </p:spPr>
        <p:txBody>
          <a:bodyPr wrap="square" rtlCol="0">
            <a:spAutoFit/>
          </a:bodyPr>
          <a:lstStyle/>
          <a:p>
            <a:pPr algn="ctr" fontAlgn="base">
              <a:spcBef>
                <a:spcPct val="0"/>
              </a:spcBef>
              <a:spcAft>
                <a:spcPct val="0"/>
              </a:spcAft>
            </a:pPr>
            <a:r>
              <a:rPr lang="en-CA" sz="1000" b="1" dirty="0" smtClean="0">
                <a:solidFill>
                  <a:srgbClr val="333333"/>
                </a:solidFill>
              </a:rPr>
              <a:t>Server </a:t>
            </a:r>
            <a:r>
              <a:rPr lang="en-CA" sz="1000" b="1" dirty="0">
                <a:solidFill>
                  <a:srgbClr val="333333"/>
                </a:solidFill>
              </a:rPr>
              <a:t>with </a:t>
            </a:r>
            <a:r>
              <a:rPr lang="en-CA" sz="1000" b="1" dirty="0" smtClean="0">
                <a:solidFill>
                  <a:srgbClr val="333333"/>
                </a:solidFill>
              </a:rPr>
              <a:t>Direct-attached Flash</a:t>
            </a:r>
            <a:endParaRPr lang="en-CA" sz="1000" b="1" dirty="0">
              <a:solidFill>
                <a:srgbClr val="333333"/>
              </a:solidFill>
            </a:endParaRPr>
          </a:p>
        </p:txBody>
      </p:sp>
      <p:sp>
        <p:nvSpPr>
          <p:cNvPr id="215" name="Chevron 214"/>
          <p:cNvSpPr/>
          <p:nvPr>
            <p:custDataLst>
              <p:tags r:id="rId3"/>
            </p:custDataLst>
          </p:nvPr>
        </p:nvSpPr>
        <p:spPr>
          <a:xfrm rot="10800000">
            <a:off x="7308304" y="5212026"/>
            <a:ext cx="292100" cy="125186"/>
          </a:xfrm>
          <a:prstGeom prst="chevron">
            <a:avLst/>
          </a:prstGeom>
          <a:solidFill>
            <a:srgbClr val="7030A0"/>
          </a:solidFill>
          <a:ln w="15875" cap="flat" cmpd="sng" algn="ctr">
            <a:solidFill>
              <a:sysClr val="windowText" lastClr="000000"/>
            </a:solidFill>
            <a:prstDash val="sysDot"/>
          </a:ln>
          <a:effectLst/>
        </p:spPr>
        <p:txBody>
          <a:bodyPr rtlCol="0"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solidFill>
                <a:sysClr val="windowText" lastClr="000000"/>
              </a:solidFill>
              <a:effectLst/>
              <a:uLnTx/>
              <a:uFillTx/>
              <a:latin typeface="Arial" pitchFamily="34" charset="0"/>
              <a:ea typeface="+mn-ea"/>
              <a:cs typeface="Arial" pitchFamily="34" charset="0"/>
            </a:endParaRPr>
          </a:p>
        </p:txBody>
      </p:sp>
      <p:cxnSp>
        <p:nvCxnSpPr>
          <p:cNvPr id="219" name="Straight Arrow Connector 218"/>
          <p:cNvCxnSpPr>
            <a:stCxn id="295" idx="2"/>
          </p:cNvCxnSpPr>
          <p:nvPr/>
        </p:nvCxnSpPr>
        <p:spPr>
          <a:xfrm>
            <a:off x="4975678" y="5156529"/>
            <a:ext cx="961586" cy="401233"/>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a:stCxn id="293" idx="2"/>
          </p:cNvCxnSpPr>
          <p:nvPr/>
        </p:nvCxnSpPr>
        <p:spPr>
          <a:xfrm>
            <a:off x="4968024" y="4293136"/>
            <a:ext cx="969240" cy="1044077"/>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53" name="Picture 52" descr="Picture1.png"/>
          <p:cNvPicPr>
            <a:picLocks noChangeAspect="1"/>
          </p:cNvPicPr>
          <p:nvPr/>
        </p:nvPicPr>
        <p:blipFill>
          <a:blip r:embed="rId8" cstate="print"/>
          <a:stretch>
            <a:fillRect/>
          </a:stretch>
        </p:blipFill>
        <p:spPr>
          <a:xfrm>
            <a:off x="7917484" y="4877889"/>
            <a:ext cx="1100944" cy="1444405"/>
          </a:xfrm>
          <a:prstGeom prst="rect">
            <a:avLst/>
          </a:prstGeom>
        </p:spPr>
      </p:pic>
      <p:pic>
        <p:nvPicPr>
          <p:cNvPr id="40" name="Picture 39"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14" name="Picture 5"/>
          <p:cNvPicPr>
            <a:picLocks noChangeAspect="1" noChangeArrowheads="1"/>
          </p:cNvPicPr>
          <p:nvPr/>
        </p:nvPicPr>
        <p:blipFill>
          <a:blip r:embed="rId3" cstate="print"/>
          <a:srcRect/>
          <a:stretch>
            <a:fillRect/>
          </a:stretch>
        </p:blipFill>
        <p:spPr bwMode="auto">
          <a:xfrm>
            <a:off x="-508" y="1001955"/>
            <a:ext cx="8865410" cy="1774893"/>
          </a:xfrm>
          <a:prstGeom prst="rect">
            <a:avLst/>
          </a:prstGeom>
          <a:noFill/>
          <a:ln w="19050" cap="flat" cmpd="sng" algn="ctr">
            <a:noFill/>
            <a:prstDash val="solid"/>
            <a:miter lim="800000"/>
            <a:headEnd type="none" w="med" len="med"/>
            <a:tailEnd type="none" w="med" len="med"/>
          </a:ln>
        </p:spPr>
      </p:pic>
      <p:sp>
        <p:nvSpPr>
          <p:cNvPr id="17" name="Chevron 16"/>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8" name="Text Placeholder 17"/>
          <p:cNvSpPr>
            <a:spLocks noGrp="1"/>
          </p:cNvSpPr>
          <p:nvPr>
            <p:ph type="body" sz="quarter" idx="15"/>
          </p:nvPr>
        </p:nvSpPr>
        <p:spPr/>
        <p:txBody>
          <a:bodyPr/>
          <a:lstStyle/>
          <a:p>
            <a:r>
              <a:rPr lang="en-US" dirty="0" smtClean="0"/>
              <a:t>Make the Case for a Solid Future</a:t>
            </a:r>
            <a:endParaRPr lang="en-CA" dirty="0"/>
          </a:p>
        </p:txBody>
      </p:sp>
      <p:sp>
        <p:nvSpPr>
          <p:cNvPr id="19" name="Text Placeholder 18"/>
          <p:cNvSpPr>
            <a:spLocks noGrp="1"/>
          </p:cNvSpPr>
          <p:nvPr>
            <p:ph type="body" sz="quarter" idx="18"/>
          </p:nvPr>
        </p:nvSpPr>
        <p:spPr/>
        <p:txBody>
          <a:bodyPr/>
          <a:lstStyle/>
          <a:p>
            <a:r>
              <a:rPr lang="en-US" b="1" dirty="0" smtClean="0"/>
              <a:t>Make the Case for a Solid Future</a:t>
            </a:r>
            <a:r>
              <a:rPr lang="en-CA" b="1" dirty="0" smtClean="0"/>
              <a:t> </a:t>
            </a:r>
          </a:p>
          <a:p>
            <a:r>
              <a:rPr lang="en-CA" dirty="0" smtClean="0"/>
              <a:t>Move Data Closest to the Application with Server Flash </a:t>
            </a:r>
          </a:p>
          <a:p>
            <a:r>
              <a:rPr lang="en-CA" dirty="0"/>
              <a:t>Add Flash </a:t>
            </a:r>
            <a:r>
              <a:rPr lang="en-CA" dirty="0" smtClean="0"/>
              <a:t>to the Storage Array with Caching or Tiering</a:t>
            </a:r>
          </a:p>
          <a:p>
            <a:r>
              <a:rPr lang="en-CA" dirty="0" smtClean="0"/>
              <a:t>Flash to the Future with All-Flash Arrays &amp; Appliances</a:t>
            </a:r>
            <a:endParaRPr lang="en-US" dirty="0" smtClean="0"/>
          </a:p>
          <a:p>
            <a:endParaRPr lang="en-CA" dirty="0"/>
          </a:p>
        </p:txBody>
      </p:sp>
      <p:sp>
        <p:nvSpPr>
          <p:cNvPr id="20" name="Text Placeholder 19"/>
          <p:cNvSpPr>
            <a:spLocks noGrp="1"/>
          </p:cNvSpPr>
          <p:nvPr>
            <p:ph type="body" sz="quarter" idx="21"/>
          </p:nvPr>
        </p:nvSpPr>
        <p:spPr/>
        <p:txBody>
          <a:bodyPr/>
          <a:lstStyle/>
          <a:p>
            <a:r>
              <a:rPr lang="en-US" dirty="0" smtClean="0"/>
              <a:t>Why solid state storage is appearing in a growing range of server and storage offerings. </a:t>
            </a:r>
            <a:endParaRPr lang="en-CA" dirty="0" smtClean="0"/>
          </a:p>
          <a:p>
            <a:r>
              <a:rPr lang="en-US" dirty="0" smtClean="0"/>
              <a:t>The limitations and potential pitfalls of flash technologies.</a:t>
            </a:r>
            <a:endParaRPr lang="en-CA" dirty="0" smtClean="0"/>
          </a:p>
          <a:p>
            <a:r>
              <a:rPr lang="en-CA" dirty="0" smtClean="0"/>
              <a:t>How to do an appropriate cost benefit analysis of solid state storage options. </a:t>
            </a:r>
          </a:p>
          <a:p>
            <a:endParaRPr lang="en-CA" dirty="0" smtClean="0"/>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hidden="1"/>
          <p:cNvGraphicFramePr>
            <a:graphicFrameLocks noChangeAspect="1"/>
          </p:cNvGraphicFramePr>
          <p:nvPr/>
        </p:nvGraphicFramePr>
        <p:xfrm>
          <a:off x="1587" y="1588"/>
          <a:ext cx="1587" cy="1587"/>
        </p:xfrm>
        <a:graphic>
          <a:graphicData uri="http://schemas.openxmlformats.org/presentationml/2006/ole">
            <p:oleObj spid="_x0000_s185390" name="think-cell Slide" r:id="rId4" imgW="360" imgH="360" progId="">
              <p:embed/>
            </p:oleObj>
          </a:graphicData>
        </a:graphic>
      </p:graphicFrame>
      <p:sp>
        <p:nvSpPr>
          <p:cNvPr id="19" name="Rectangle 18"/>
          <p:cNvSpPr/>
          <p:nvPr/>
        </p:nvSpPr>
        <p:spPr>
          <a:xfrm>
            <a:off x="5040052" y="4767248"/>
            <a:ext cx="3697807" cy="16860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soft" dir="t">
                <a:rot lat="0" lon="0" rev="10800000"/>
              </a:lightRig>
            </a:scene3d>
            <a:sp3d>
              <a:bevelT w="27940" h="12700"/>
              <a:contourClr>
                <a:srgbClr val="DDDDDD"/>
              </a:contourClr>
            </a:sp3d>
          </a:bodyPr>
          <a:lstStyle/>
          <a:p>
            <a:pPr algn="ctr" fontAlgn="base">
              <a:spcBef>
                <a:spcPct val="0"/>
              </a:spcBef>
              <a:spcAft>
                <a:spcPct val="0"/>
              </a:spcAft>
            </a:pPr>
            <a:endParaRPr lang="en-CA" b="1" spc="150" dirty="0">
              <a:ln w="11430"/>
              <a:solidFill>
                <a:srgbClr val="F8F8F8"/>
              </a:solidFill>
              <a:effectLst>
                <a:outerShdw blurRad="25400" algn="tl" rotWithShape="0">
                  <a:srgbClr val="000000">
                    <a:alpha val="43000"/>
                  </a:srgbClr>
                </a:outerShdw>
              </a:effectLst>
            </a:endParaRPr>
          </a:p>
        </p:txBody>
      </p:sp>
      <p:sp>
        <p:nvSpPr>
          <p:cNvPr id="2" name="Title 1"/>
          <p:cNvSpPr>
            <a:spLocks noGrp="1"/>
          </p:cNvSpPr>
          <p:nvPr>
            <p:ph type="title"/>
          </p:nvPr>
        </p:nvSpPr>
        <p:spPr/>
        <p:txBody>
          <a:bodyPr/>
          <a:lstStyle/>
          <a:p>
            <a:r>
              <a:rPr lang="en-US" dirty="0" smtClean="0"/>
              <a:t>Put solid state into the context of system component evolution; adding flash can slingshot performance forward</a:t>
            </a:r>
            <a:endParaRPr lang="en-US" dirty="0"/>
          </a:p>
        </p:txBody>
      </p:sp>
      <p:sp>
        <p:nvSpPr>
          <p:cNvPr id="3" name="Text Placeholder 2"/>
          <p:cNvSpPr>
            <a:spLocks noGrp="1"/>
          </p:cNvSpPr>
          <p:nvPr>
            <p:ph type="body" sz="quarter" idx="16"/>
          </p:nvPr>
        </p:nvSpPr>
        <p:spPr>
          <a:xfrm>
            <a:off x="249303" y="2027523"/>
            <a:ext cx="4574725" cy="3273685"/>
          </a:xfrm>
        </p:spPr>
        <p:txBody>
          <a:bodyPr/>
          <a:lstStyle/>
          <a:p>
            <a:r>
              <a:rPr lang="en-US" b="1" dirty="0" smtClean="0"/>
              <a:t>Spinning disk has reached an IOPS plateau.</a:t>
            </a:r>
            <a:r>
              <a:rPr lang="en-US" dirty="0" smtClean="0"/>
              <a:t> Disk continues to improve in capacity (or density), with 3TB drives now widely available. However, drive speed still relies on the speed of the disk, which is limited by the power available to the drive (despite the myth that the speed of sound is the limiter). By definition, as drive capacities get bigger, there are fewer drives to stripe performance across, which means lower IOPS per TB of disk.</a:t>
            </a:r>
          </a:p>
          <a:p>
            <a:r>
              <a:rPr lang="en-US" b="1" dirty="0" smtClean="0"/>
              <a:t>DRAM has evolved but remains expensive on a capacity basis. </a:t>
            </a:r>
            <a:r>
              <a:rPr lang="en-US" dirty="0" smtClean="0"/>
              <a:t>Dynamic Random Access Memory (DRAM) is the fastest medium for data and is directly accessed by CPU. However, it is the most expensive medium on a per-terabyte basis, and is volatile, requiring power to retain data. Both cost and volatility limitations mean that it will be ages before DRAM can sufficiently cover up disk limitations around performance.</a:t>
            </a:r>
          </a:p>
          <a:p>
            <a:r>
              <a:rPr lang="en-US" b="1" dirty="0" smtClean="0"/>
              <a:t>NAND bridges the gap between spinning disk and DRAM.</a:t>
            </a:r>
            <a:r>
              <a:rPr lang="en-US" dirty="0" smtClean="0"/>
              <a:t> Initially introduced in the late 80s, NAND was originally too cost prohibitive to mitigate DRAM cost per capacity limitations or the cost per IOPS of disk. NAND is close enough in performance to DRAM but is much less expensive. Increased performance demands have lead to improvements to manufacturing and lowered cost, gradually transitioning flash into a cost sufficiently reasonable to warrant adoption.</a:t>
            </a:r>
          </a:p>
        </p:txBody>
      </p:sp>
      <p:sp>
        <p:nvSpPr>
          <p:cNvPr id="7" name="Text Placeholder 6"/>
          <p:cNvSpPr>
            <a:spLocks noGrp="1"/>
          </p:cNvSpPr>
          <p:nvPr>
            <p:ph type="body" sz="quarter" idx="19"/>
          </p:nvPr>
        </p:nvSpPr>
        <p:spPr/>
        <p:txBody>
          <a:bodyPr/>
          <a:lstStyle/>
          <a:p>
            <a:r>
              <a:rPr lang="en-US" dirty="0" smtClean="0"/>
              <a:t>While other system components have been improving over time, the speed of spinning disk has stalled to become the bottleneck.</a:t>
            </a:r>
            <a:endParaRPr lang="en-US" dirty="0"/>
          </a:p>
        </p:txBody>
      </p:sp>
      <p:sp>
        <p:nvSpPr>
          <p:cNvPr id="10" name="Content Placeholder 3"/>
          <p:cNvSpPr txBox="1">
            <a:spLocks/>
          </p:cNvSpPr>
          <p:nvPr/>
        </p:nvSpPr>
        <p:spPr bwMode="auto">
          <a:xfrm>
            <a:off x="5040053" y="4857285"/>
            <a:ext cx="3697806"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0975" indent="-14288" eaLnBrk="0" fontAlgn="base" hangingPunct="0">
              <a:spcBef>
                <a:spcPct val="20000"/>
              </a:spcBef>
              <a:spcAft>
                <a:spcPct val="0"/>
              </a:spcAft>
              <a:buClr>
                <a:srgbClr val="333333"/>
              </a:buClr>
              <a:buSzPct val="120000"/>
              <a:defRPr/>
            </a:pPr>
            <a:r>
              <a:rPr lang="en-CA" sz="1200" i="1" dirty="0">
                <a:solidFill>
                  <a:srgbClr val="333333"/>
                </a:solidFill>
                <a:latin typeface="+mj-lt"/>
              </a:rPr>
              <a:t>Over the last 4 years, we’ve gone from zero to hero in terms of adoption in Data Center applications. </a:t>
            </a:r>
            <a:endParaRPr lang="en-CA" sz="1200" i="1" dirty="0" smtClean="0">
              <a:solidFill>
                <a:srgbClr val="333333"/>
              </a:solidFill>
              <a:latin typeface="+mj-lt"/>
            </a:endParaRPr>
          </a:p>
          <a:p>
            <a:pPr marL="180975" indent="-14288" eaLnBrk="0" fontAlgn="base" hangingPunct="0">
              <a:spcBef>
                <a:spcPct val="20000"/>
              </a:spcBef>
              <a:spcAft>
                <a:spcPct val="0"/>
              </a:spcAft>
              <a:buClr>
                <a:srgbClr val="333333"/>
              </a:buClr>
              <a:buSzPct val="120000"/>
              <a:defRPr/>
            </a:pPr>
            <a:r>
              <a:rPr lang="en-CA" sz="1200" i="1" dirty="0" smtClean="0">
                <a:solidFill>
                  <a:srgbClr val="333333"/>
                </a:solidFill>
                <a:latin typeface="+mj-lt"/>
              </a:rPr>
              <a:t>Nobody </a:t>
            </a:r>
            <a:r>
              <a:rPr lang="en-CA" sz="1200" i="1" dirty="0">
                <a:solidFill>
                  <a:srgbClr val="333333"/>
                </a:solidFill>
                <a:latin typeface="+mj-lt"/>
              </a:rPr>
              <a:t>seems to be asking anymore, </a:t>
            </a:r>
            <a:r>
              <a:rPr lang="en-CA" sz="1200" i="1" dirty="0" smtClean="0">
                <a:solidFill>
                  <a:srgbClr val="333333"/>
                </a:solidFill>
                <a:latin typeface="+mj-lt"/>
              </a:rPr>
              <a:t>‘What’s </a:t>
            </a:r>
            <a:r>
              <a:rPr lang="en-CA" sz="1200" i="1" dirty="0">
                <a:solidFill>
                  <a:srgbClr val="333333"/>
                </a:solidFill>
                <a:latin typeface="+mj-lt"/>
              </a:rPr>
              <a:t>an SSD and why do I need it</a:t>
            </a:r>
            <a:r>
              <a:rPr lang="en-CA" sz="1200" i="1" dirty="0" smtClean="0">
                <a:solidFill>
                  <a:srgbClr val="333333"/>
                </a:solidFill>
                <a:latin typeface="+mj-lt"/>
              </a:rPr>
              <a:t>?’ </a:t>
            </a:r>
            <a:r>
              <a:rPr lang="en-CA" sz="1200" i="1" dirty="0">
                <a:solidFill>
                  <a:srgbClr val="333333"/>
                </a:solidFill>
                <a:latin typeface="+mj-lt"/>
              </a:rPr>
              <a:t>I think the question </a:t>
            </a:r>
            <a:r>
              <a:rPr lang="en-CA" sz="1200" i="1" dirty="0" smtClean="0">
                <a:solidFill>
                  <a:srgbClr val="333333"/>
                </a:solidFill>
                <a:latin typeface="+mj-lt"/>
              </a:rPr>
              <a:t>now </a:t>
            </a:r>
            <a:r>
              <a:rPr lang="en-CA" sz="1200" i="1" dirty="0">
                <a:solidFill>
                  <a:srgbClr val="333333"/>
                </a:solidFill>
                <a:latin typeface="+mj-lt"/>
              </a:rPr>
              <a:t>is </a:t>
            </a:r>
            <a:r>
              <a:rPr lang="en-CA" sz="1200" i="1" dirty="0" smtClean="0">
                <a:solidFill>
                  <a:srgbClr val="333333"/>
                </a:solidFill>
                <a:latin typeface="+mj-lt"/>
              </a:rPr>
              <a:t>‘How </a:t>
            </a:r>
            <a:r>
              <a:rPr lang="en-CA" sz="1200" i="1" dirty="0">
                <a:solidFill>
                  <a:srgbClr val="333333"/>
                </a:solidFill>
                <a:latin typeface="+mj-lt"/>
              </a:rPr>
              <a:t>can I deploy more of </a:t>
            </a:r>
            <a:r>
              <a:rPr lang="en-CA" sz="1200" i="1" dirty="0" smtClean="0">
                <a:solidFill>
                  <a:srgbClr val="333333"/>
                </a:solidFill>
                <a:latin typeface="+mj-lt"/>
              </a:rPr>
              <a:t>them, make them last longer and at better prices?’</a:t>
            </a:r>
            <a:endParaRPr lang="en-CA" sz="1200" i="1" dirty="0">
              <a:solidFill>
                <a:srgbClr val="333333"/>
              </a:solidFill>
              <a:latin typeface="+mj-lt"/>
            </a:endParaRPr>
          </a:p>
          <a:p>
            <a:pPr marL="180975" indent="-14288" algn="r" eaLnBrk="0" fontAlgn="base" hangingPunct="0">
              <a:spcBef>
                <a:spcPct val="20000"/>
              </a:spcBef>
              <a:spcAft>
                <a:spcPct val="0"/>
              </a:spcAft>
              <a:buClr>
                <a:srgbClr val="333333"/>
              </a:buClr>
              <a:buSzPct val="120000"/>
              <a:defRPr/>
            </a:pPr>
            <a:r>
              <a:rPr lang="en-CA" sz="1100" dirty="0">
                <a:solidFill>
                  <a:srgbClr val="333333"/>
                </a:solidFill>
              </a:rPr>
              <a:t>– </a:t>
            </a:r>
            <a:r>
              <a:rPr lang="en-CA" sz="1100" dirty="0" smtClean="0">
                <a:solidFill>
                  <a:srgbClr val="333333"/>
                </a:solidFill>
              </a:rPr>
              <a:t>Ali Zadeh, VP, GM, CMO at STEC Inc.</a:t>
            </a:r>
            <a:endParaRPr lang="en-CA" sz="1100" dirty="0">
              <a:solidFill>
                <a:srgbClr val="333333"/>
              </a:solidFill>
            </a:endParaRPr>
          </a:p>
          <a:p>
            <a:pPr marL="180975" indent="-180975" eaLnBrk="0" fontAlgn="base" hangingPunct="0">
              <a:spcBef>
                <a:spcPct val="20000"/>
              </a:spcBef>
              <a:spcAft>
                <a:spcPct val="0"/>
              </a:spcAft>
              <a:buClr>
                <a:srgbClr val="333333"/>
              </a:buClr>
              <a:buSzPct val="120000"/>
              <a:buFont typeface="Arial" pitchFamily="34" charset="0"/>
              <a:buChar char="•"/>
              <a:defRPr/>
            </a:pPr>
            <a:endParaRPr lang="en-US" sz="1100" dirty="0">
              <a:solidFill>
                <a:srgbClr val="333333"/>
              </a:solidFill>
            </a:endParaRPr>
          </a:p>
        </p:txBody>
      </p:sp>
      <p:graphicFrame>
        <p:nvGraphicFramePr>
          <p:cNvPr id="13" name="Chart 12"/>
          <p:cNvGraphicFramePr/>
          <p:nvPr>
            <p:extLst>
              <p:ext uri="{D42A27DB-BD31-4B8C-83A1-F6EECF244321}">
                <p14:modId xmlns:p14="http://schemas.microsoft.com/office/powerpoint/2010/main" xmlns="" val="3868831541"/>
              </p:ext>
            </p:extLst>
          </p:nvPr>
        </p:nvGraphicFramePr>
        <p:xfrm>
          <a:off x="5040052" y="1889981"/>
          <a:ext cx="3697807" cy="2697247"/>
        </p:xfrm>
        <a:graphic>
          <a:graphicData uri="http://schemas.openxmlformats.org/drawingml/2006/chart">
            <c:chart xmlns:c="http://schemas.openxmlformats.org/drawingml/2006/chart" xmlns:r="http://schemas.openxmlformats.org/officeDocument/2006/relationships" r:id="rId5"/>
          </a:graphicData>
        </a:graphic>
      </p:graphicFrame>
      <p:pic>
        <p:nvPicPr>
          <p:cNvPr id="22" name="Picture 21" descr="quote2.wmf"/>
          <p:cNvPicPr>
            <a:picLocks noChangeAspect="1"/>
          </p:cNvPicPr>
          <p:nvPr/>
        </p:nvPicPr>
        <p:blipFill>
          <a:blip r:embed="rId6" cstate="print"/>
          <a:stretch>
            <a:fillRect/>
          </a:stretch>
        </p:blipFill>
        <p:spPr>
          <a:xfrm>
            <a:off x="8352420" y="6061540"/>
            <a:ext cx="179050" cy="127893"/>
          </a:xfrm>
          <a:prstGeom prst="rect">
            <a:avLst/>
          </a:prstGeom>
        </p:spPr>
      </p:pic>
      <p:pic>
        <p:nvPicPr>
          <p:cNvPr id="23" name="Picture 22" descr="quote1.wmf"/>
          <p:cNvPicPr>
            <a:picLocks noChangeAspect="1"/>
          </p:cNvPicPr>
          <p:nvPr/>
        </p:nvPicPr>
        <p:blipFill>
          <a:blip r:embed="rId7" cstate="print"/>
          <a:stretch>
            <a:fillRect/>
          </a:stretch>
        </p:blipFill>
        <p:spPr>
          <a:xfrm>
            <a:off x="5221042" y="4873408"/>
            <a:ext cx="179050" cy="127893"/>
          </a:xfrm>
          <a:prstGeom prst="rect">
            <a:avLst/>
          </a:prstGeom>
        </p:spPr>
      </p:pic>
      <p:sp>
        <p:nvSpPr>
          <p:cNvPr id="4" name="TextBox 3"/>
          <p:cNvSpPr txBox="1"/>
          <p:nvPr/>
        </p:nvSpPr>
        <p:spPr>
          <a:xfrm>
            <a:off x="7392748" y="4550931"/>
            <a:ext cx="1398140" cy="246221"/>
          </a:xfrm>
          <a:prstGeom prst="rect">
            <a:avLst/>
          </a:prstGeom>
          <a:noFill/>
        </p:spPr>
        <p:txBody>
          <a:bodyPr wrap="none" rtlCol="0">
            <a:spAutoFit/>
          </a:bodyPr>
          <a:lstStyle/>
          <a:p>
            <a:r>
              <a:rPr lang="en-US" sz="1000" dirty="0" smtClean="0"/>
              <a:t>Source: </a:t>
            </a:r>
            <a:r>
              <a:rPr lang="en-US" sz="1000" dirty="0" smtClean="0">
                <a:hlinkClick r:id="rId8"/>
              </a:rPr>
              <a:t>Nimbus Data</a:t>
            </a:r>
            <a:endParaRPr lang="en-US" sz="1000" dirty="0"/>
          </a:p>
        </p:txBody>
      </p:sp>
      <p:pic>
        <p:nvPicPr>
          <p:cNvPr id="12" name="Picture 11"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nvGraphicFramePr>
        <p:xfrm>
          <a:off x="1587" y="1588"/>
          <a:ext cx="1587" cy="1587"/>
        </p:xfrm>
        <a:graphic>
          <a:graphicData uri="http://schemas.openxmlformats.org/presentationml/2006/ole">
            <p:oleObj spid="_x0000_s148525" name="think-cell Slide" r:id="rId38" imgW="360" imgH="360" progId="">
              <p:embed/>
            </p:oleObj>
          </a:graphicData>
        </a:graphic>
      </p:graphicFrame>
      <p:pic>
        <p:nvPicPr>
          <p:cNvPr id="46" name="Picture 3">
            <a:hlinkClick r:id="rId39"/>
          </p:cNvPr>
          <p:cNvPicPr>
            <a:picLocks noChangeAspect="1" noChangeArrowheads="1"/>
          </p:cNvPicPr>
          <p:nvPr>
            <p:custDataLst>
              <p:tags r:id="rId2"/>
            </p:custDataLst>
          </p:nvPr>
        </p:nvPicPr>
        <p:blipFill>
          <a:blip r:embed="rId40" cstate="screen"/>
          <a:srcRect/>
          <a:stretch>
            <a:fillRect/>
          </a:stretch>
        </p:blipFill>
        <p:spPr bwMode="auto">
          <a:xfrm>
            <a:off x="6162853" y="4391113"/>
            <a:ext cx="1541495" cy="430334"/>
          </a:xfrm>
          <a:prstGeom prst="rect">
            <a:avLst/>
          </a:prstGeom>
          <a:noFill/>
          <a:ln w="9525">
            <a:noFill/>
            <a:miter lim="800000"/>
            <a:headEnd/>
            <a:tailEnd/>
          </a:ln>
        </p:spPr>
      </p:pic>
      <p:pic>
        <p:nvPicPr>
          <p:cNvPr id="148491" name="Picture 11" descr="H:\FY2013C3 - Disk is Dead\Vendor Logos\TEGILE_LOGO2.jpg"/>
          <p:cNvPicPr>
            <a:picLocks noChangeAspect="1" noChangeArrowheads="1"/>
          </p:cNvPicPr>
          <p:nvPr>
            <p:custDataLst>
              <p:tags r:id="rId3"/>
            </p:custDataLst>
          </p:nvPr>
        </p:nvPicPr>
        <p:blipFill>
          <a:blip r:embed="rId41" cstate="print"/>
          <a:srcRect/>
          <a:stretch>
            <a:fillRect/>
          </a:stretch>
        </p:blipFill>
        <p:spPr bwMode="auto">
          <a:xfrm>
            <a:off x="7395052" y="3993632"/>
            <a:ext cx="612648" cy="612648"/>
          </a:xfrm>
          <a:prstGeom prst="rect">
            <a:avLst/>
          </a:prstGeom>
          <a:noFill/>
        </p:spPr>
      </p:pic>
      <p:sp>
        <p:nvSpPr>
          <p:cNvPr id="17" name="Text Placeholder 3"/>
          <p:cNvSpPr>
            <a:spLocks noGrp="1"/>
          </p:cNvSpPr>
          <p:nvPr>
            <p:ph type="body" sz="quarter" idx="16"/>
            <p:custDataLst>
              <p:tags r:id="rId4"/>
            </p:custDataLst>
          </p:nvPr>
        </p:nvSpPr>
        <p:spPr>
          <a:xfrm>
            <a:off x="249303" y="1991519"/>
            <a:ext cx="4713222" cy="4208648"/>
          </a:xfrm>
        </p:spPr>
        <p:txBody>
          <a:bodyPr/>
          <a:lstStyle/>
          <a:p>
            <a:r>
              <a:rPr lang="en-US" b="1" dirty="0" smtClean="0"/>
              <a:t>The direct-attached flash market is exploding.</a:t>
            </a:r>
            <a:r>
              <a:rPr lang="en-US" dirty="0" smtClean="0"/>
              <a:t> Led by Fusion-io, disk providers and new startups are offering PCIe-connected flash at the server and/or intelligent caching software to leverage these as well as SSDs. </a:t>
            </a:r>
          </a:p>
          <a:p>
            <a:r>
              <a:rPr lang="en-US" b="1" dirty="0" smtClean="0"/>
              <a:t>Flash in traditional storage is the new normal. </a:t>
            </a:r>
            <a:r>
              <a:rPr lang="en-US" dirty="0" smtClean="0"/>
              <a:t>A few years ago flash was making its way into midrange to entry enterprise storage along with auto tiering. In the last year, most storage vendors have added flash as a cache and/or a tier of storage using SSDs as a standard component in these arrays.</a:t>
            </a:r>
            <a:endParaRPr lang="en-US" b="1" dirty="0" smtClean="0"/>
          </a:p>
          <a:p>
            <a:r>
              <a:rPr lang="en-US" b="1" dirty="0" smtClean="0"/>
              <a:t>Traditional storage array vendors are moving flash down market.</a:t>
            </a:r>
            <a:r>
              <a:rPr lang="en-US" dirty="0" smtClean="0"/>
              <a:t> Many providers of modular iSCSI-based storage solutions like HP with LeftHand and Dell with EqualLogic now offer all-SSD arrays. Similarly, NetApp, EMC, and Nexsan now offer SSDs as a cache in their low end arrays.</a:t>
            </a:r>
          </a:p>
          <a:p>
            <a:r>
              <a:rPr lang="en-US" b="1" dirty="0" smtClean="0"/>
              <a:t>Startup all-flash system vendors and hybrid array vendors are emerging.</a:t>
            </a:r>
            <a:r>
              <a:rPr lang="en-US" dirty="0" smtClean="0"/>
              <a:t> Pioneered by Violin Memory and Nimbus Data the flash array market has surged in popularity in the last two years with many companies going to market. More recent start-ups like Nimble Storage and Tegile are finding interesting ways to optimize use of both flash and spinning disk by reinventing controller software from the ground up.</a:t>
            </a:r>
          </a:p>
        </p:txBody>
      </p:sp>
      <p:sp>
        <p:nvSpPr>
          <p:cNvPr id="2" name="Title 1"/>
          <p:cNvSpPr>
            <a:spLocks noGrp="1"/>
          </p:cNvSpPr>
          <p:nvPr>
            <p:ph type="title"/>
            <p:custDataLst>
              <p:tags r:id="rId5"/>
            </p:custDataLst>
          </p:nvPr>
        </p:nvSpPr>
        <p:spPr/>
        <p:txBody>
          <a:bodyPr/>
          <a:lstStyle/>
          <a:p>
            <a:r>
              <a:rPr lang="en-CA" dirty="0" smtClean="0">
                <a:solidFill>
                  <a:srgbClr val="000000"/>
                </a:solidFill>
              </a:rPr>
              <a:t>Understand flash beyond the buzz words; flash and SSDs will be brought up in your next server or storage purchase</a:t>
            </a:r>
            <a:endParaRPr lang="en-CA" baseline="0" dirty="0" smtClean="0">
              <a:solidFill>
                <a:srgbClr val="000000"/>
              </a:solidFill>
              <a:latin typeface="Georgia"/>
            </a:endParaRPr>
          </a:p>
        </p:txBody>
      </p:sp>
      <p:sp>
        <p:nvSpPr>
          <p:cNvPr id="5" name="Text Placeholder 4"/>
          <p:cNvSpPr>
            <a:spLocks noGrp="1"/>
          </p:cNvSpPr>
          <p:nvPr>
            <p:ph type="body" sz="quarter" idx="19"/>
            <p:custDataLst>
              <p:tags r:id="rId6"/>
            </p:custDataLst>
          </p:nvPr>
        </p:nvSpPr>
        <p:spPr/>
        <p:txBody>
          <a:bodyPr/>
          <a:lstStyle/>
          <a:p>
            <a:r>
              <a:rPr lang="en-CA" dirty="0" smtClean="0">
                <a:solidFill>
                  <a:srgbClr val="000000"/>
                </a:solidFill>
              </a:rPr>
              <a:t>Flash is here to stay; storage gorillas like EMC, IBM, and NetApp are betting on flash and flash start ups are popping up left and right.</a:t>
            </a:r>
            <a:endParaRPr lang="en-US" dirty="0"/>
          </a:p>
        </p:txBody>
      </p:sp>
      <p:sp>
        <p:nvSpPr>
          <p:cNvPr id="8" name="TextBox 7"/>
          <p:cNvSpPr txBox="1"/>
          <p:nvPr>
            <p:custDataLst>
              <p:tags r:id="rId7"/>
            </p:custDataLst>
          </p:nvPr>
        </p:nvSpPr>
        <p:spPr>
          <a:xfrm>
            <a:off x="4896036" y="3470231"/>
            <a:ext cx="3024336" cy="246221"/>
          </a:xfrm>
          <a:prstGeom prst="rect">
            <a:avLst/>
          </a:prstGeom>
          <a:noFill/>
        </p:spPr>
        <p:txBody>
          <a:bodyPr wrap="square" rtlCol="0">
            <a:spAutoFit/>
          </a:bodyPr>
          <a:lstStyle/>
          <a:p>
            <a:pPr algn="l"/>
            <a:r>
              <a:rPr lang="en-US" sz="1000" b="1" dirty="0" smtClean="0"/>
              <a:t>Flash in Traditional Storage &amp; Hybrid Arrays:</a:t>
            </a:r>
            <a:endParaRPr lang="en-CA" sz="1000" b="1" dirty="0"/>
          </a:p>
        </p:txBody>
      </p:sp>
      <p:sp>
        <p:nvSpPr>
          <p:cNvPr id="9" name="TextBox 8"/>
          <p:cNvSpPr txBox="1"/>
          <p:nvPr>
            <p:custDataLst>
              <p:tags r:id="rId8"/>
            </p:custDataLst>
          </p:nvPr>
        </p:nvSpPr>
        <p:spPr>
          <a:xfrm>
            <a:off x="4901692" y="4761148"/>
            <a:ext cx="1989304" cy="246221"/>
          </a:xfrm>
          <a:prstGeom prst="rect">
            <a:avLst/>
          </a:prstGeom>
          <a:noFill/>
        </p:spPr>
        <p:txBody>
          <a:bodyPr wrap="square" rtlCol="0">
            <a:spAutoFit/>
          </a:bodyPr>
          <a:lstStyle/>
          <a:p>
            <a:pPr algn="l"/>
            <a:r>
              <a:rPr lang="en-US" sz="1000" b="1" dirty="0" smtClean="0"/>
              <a:t>All-Flash Arrays:</a:t>
            </a:r>
          </a:p>
        </p:txBody>
      </p:sp>
      <p:sp>
        <p:nvSpPr>
          <p:cNvPr id="6" name="TextBox 5"/>
          <p:cNvSpPr txBox="1"/>
          <p:nvPr>
            <p:custDataLst>
              <p:tags r:id="rId9"/>
            </p:custDataLst>
          </p:nvPr>
        </p:nvSpPr>
        <p:spPr>
          <a:xfrm>
            <a:off x="4901692" y="1961989"/>
            <a:ext cx="2535460" cy="246221"/>
          </a:xfrm>
          <a:prstGeom prst="rect">
            <a:avLst/>
          </a:prstGeom>
          <a:noFill/>
        </p:spPr>
        <p:txBody>
          <a:bodyPr wrap="square" rtlCol="0">
            <a:spAutoFit/>
          </a:bodyPr>
          <a:lstStyle/>
          <a:p>
            <a:pPr algn="l"/>
            <a:r>
              <a:rPr lang="en-US" sz="1000" b="1" dirty="0" smtClean="0"/>
              <a:t>Server-Attached PCIe-based Flash:</a:t>
            </a:r>
            <a:endParaRPr lang="en-CA" sz="1000" b="1" dirty="0"/>
          </a:p>
        </p:txBody>
      </p:sp>
      <p:pic>
        <p:nvPicPr>
          <p:cNvPr id="11" name="Picture 10" descr="fio3.jpg"/>
          <p:cNvPicPr>
            <a:picLocks noChangeAspect="1"/>
          </p:cNvPicPr>
          <p:nvPr>
            <p:custDataLst>
              <p:tags r:id="rId10"/>
            </p:custDataLst>
          </p:nvPr>
        </p:nvPicPr>
        <p:blipFill>
          <a:blip r:embed="rId42" cstate="print"/>
          <a:stretch>
            <a:fillRect/>
          </a:stretch>
        </p:blipFill>
        <p:spPr>
          <a:xfrm>
            <a:off x="5962805" y="2167920"/>
            <a:ext cx="841443" cy="457200"/>
          </a:xfrm>
          <a:prstGeom prst="rect">
            <a:avLst/>
          </a:prstGeom>
        </p:spPr>
      </p:pic>
      <p:pic>
        <p:nvPicPr>
          <p:cNvPr id="148483" name="Picture 3" descr="H:\FY2013C3 - Disk is Dead\Vendor Logos\virident-logo2.jpg"/>
          <p:cNvPicPr>
            <a:picLocks noChangeAspect="1" noChangeArrowheads="1"/>
          </p:cNvPicPr>
          <p:nvPr>
            <p:custDataLst>
              <p:tags r:id="rId11"/>
            </p:custDataLst>
          </p:nvPr>
        </p:nvPicPr>
        <p:blipFill>
          <a:blip r:embed="rId43" cstate="print"/>
          <a:srcRect/>
          <a:stretch>
            <a:fillRect/>
          </a:stretch>
        </p:blipFill>
        <p:spPr bwMode="auto">
          <a:xfrm>
            <a:off x="7920372" y="2690918"/>
            <a:ext cx="755904" cy="457200"/>
          </a:xfrm>
          <a:prstGeom prst="rect">
            <a:avLst/>
          </a:prstGeom>
          <a:noFill/>
        </p:spPr>
      </p:pic>
      <p:pic>
        <p:nvPicPr>
          <p:cNvPr id="148484" name="Picture 4" descr="H:\FY2013C3 - Disk is Dead\Vendor Logos\Micron-Logo.jpg"/>
          <p:cNvPicPr>
            <a:picLocks noChangeAspect="1" noChangeArrowheads="1"/>
          </p:cNvPicPr>
          <p:nvPr>
            <p:custDataLst>
              <p:tags r:id="rId12"/>
            </p:custDataLst>
          </p:nvPr>
        </p:nvPicPr>
        <p:blipFill>
          <a:blip r:embed="rId44" cstate="print"/>
          <a:srcRect/>
          <a:stretch>
            <a:fillRect/>
          </a:stretch>
        </p:blipFill>
        <p:spPr bwMode="auto">
          <a:xfrm>
            <a:off x="7109420" y="2233718"/>
            <a:ext cx="685800" cy="457200"/>
          </a:xfrm>
          <a:prstGeom prst="rect">
            <a:avLst/>
          </a:prstGeom>
          <a:noFill/>
        </p:spPr>
      </p:pic>
      <p:pic>
        <p:nvPicPr>
          <p:cNvPr id="148485" name="Picture 5" descr="H:\FY2013C3 - Disk is Dead\Vendor Logos\ocz_logo.jpg"/>
          <p:cNvPicPr>
            <a:picLocks noChangeAspect="1" noChangeArrowheads="1"/>
          </p:cNvPicPr>
          <p:nvPr>
            <p:custDataLst>
              <p:tags r:id="rId13"/>
            </p:custDataLst>
          </p:nvPr>
        </p:nvPicPr>
        <p:blipFill>
          <a:blip r:embed="rId45" cstate="print"/>
          <a:srcRect/>
          <a:stretch>
            <a:fillRect/>
          </a:stretch>
        </p:blipFill>
        <p:spPr bwMode="auto">
          <a:xfrm>
            <a:off x="7923621" y="2233718"/>
            <a:ext cx="953679" cy="457200"/>
          </a:xfrm>
          <a:prstGeom prst="rect">
            <a:avLst/>
          </a:prstGeom>
          <a:noFill/>
        </p:spPr>
      </p:pic>
      <p:pic>
        <p:nvPicPr>
          <p:cNvPr id="148486" name="Picture 6" descr="H:\FY2013C3 - Disk is Dead\Vendor Logos\emc-logo.png"/>
          <p:cNvPicPr>
            <a:picLocks noChangeAspect="1" noChangeArrowheads="1"/>
          </p:cNvPicPr>
          <p:nvPr>
            <p:custDataLst>
              <p:tags r:id="rId14"/>
            </p:custDataLst>
          </p:nvPr>
        </p:nvPicPr>
        <p:blipFill>
          <a:blip r:embed="rId46" cstate="print"/>
          <a:srcRect/>
          <a:stretch>
            <a:fillRect/>
          </a:stretch>
        </p:blipFill>
        <p:spPr bwMode="auto">
          <a:xfrm>
            <a:off x="5040052" y="2167920"/>
            <a:ext cx="716865" cy="457200"/>
          </a:xfrm>
          <a:prstGeom prst="rect">
            <a:avLst/>
          </a:prstGeom>
          <a:noFill/>
        </p:spPr>
      </p:pic>
      <p:pic>
        <p:nvPicPr>
          <p:cNvPr id="24" name="Picture 4" descr="H:\FY2013C3 - Disk is Dead\Vendor Logos\violin-memory.gif"/>
          <p:cNvPicPr>
            <a:picLocks noChangeAspect="1" noChangeArrowheads="1"/>
          </p:cNvPicPr>
          <p:nvPr>
            <p:custDataLst>
              <p:tags r:id="rId15"/>
            </p:custDataLst>
          </p:nvPr>
        </p:nvPicPr>
        <p:blipFill>
          <a:blip r:embed="rId47" cstate="print"/>
          <a:srcRect/>
          <a:stretch>
            <a:fillRect/>
          </a:stretch>
        </p:blipFill>
        <p:spPr bwMode="auto">
          <a:xfrm>
            <a:off x="7221996" y="5914416"/>
            <a:ext cx="914400" cy="285751"/>
          </a:xfrm>
          <a:prstGeom prst="rect">
            <a:avLst/>
          </a:prstGeom>
          <a:noFill/>
        </p:spPr>
      </p:pic>
      <p:pic>
        <p:nvPicPr>
          <p:cNvPr id="148490" name="Picture 10" descr="H:\FY2013C3 - Disk is Dead\Vendor Logos\1_73_Nimble_Storage_Logo_RGB_72dpi.jpg"/>
          <p:cNvPicPr>
            <a:picLocks noChangeAspect="1" noChangeArrowheads="1"/>
          </p:cNvPicPr>
          <p:nvPr>
            <p:custDataLst>
              <p:tags r:id="rId16"/>
            </p:custDataLst>
          </p:nvPr>
        </p:nvPicPr>
        <p:blipFill>
          <a:blip r:embed="rId48" cstate="print"/>
          <a:srcRect/>
          <a:stretch>
            <a:fillRect/>
          </a:stretch>
        </p:blipFill>
        <p:spPr bwMode="auto">
          <a:xfrm>
            <a:off x="6048164" y="4190027"/>
            <a:ext cx="1143000" cy="163645"/>
          </a:xfrm>
          <a:prstGeom prst="rect">
            <a:avLst/>
          </a:prstGeom>
          <a:noFill/>
        </p:spPr>
      </p:pic>
      <p:pic>
        <p:nvPicPr>
          <p:cNvPr id="31" name="Picture 6" descr="H:\FY2013C3 - Disk is Dead\Vendor Logos\emc-logo.png"/>
          <p:cNvPicPr>
            <a:picLocks noChangeAspect="1" noChangeArrowheads="1"/>
          </p:cNvPicPr>
          <p:nvPr>
            <p:custDataLst>
              <p:tags r:id="rId17"/>
            </p:custDataLst>
          </p:nvPr>
        </p:nvPicPr>
        <p:blipFill>
          <a:blip r:embed="rId46" cstate="print"/>
          <a:srcRect/>
          <a:stretch>
            <a:fillRect/>
          </a:stretch>
        </p:blipFill>
        <p:spPr bwMode="auto">
          <a:xfrm>
            <a:off x="6411419" y="3681028"/>
            <a:ext cx="716865" cy="457200"/>
          </a:xfrm>
          <a:prstGeom prst="rect">
            <a:avLst/>
          </a:prstGeom>
          <a:noFill/>
        </p:spPr>
      </p:pic>
      <p:pic>
        <p:nvPicPr>
          <p:cNvPr id="148495" name="Picture 15" descr="H:\FY2013C3 - Disk is Dead\Vendor Logos\HP.jpg"/>
          <p:cNvPicPr>
            <a:picLocks noChangeAspect="1" noChangeArrowheads="1"/>
          </p:cNvPicPr>
          <p:nvPr>
            <p:custDataLst>
              <p:tags r:id="rId18"/>
            </p:custDataLst>
          </p:nvPr>
        </p:nvPicPr>
        <p:blipFill>
          <a:blip r:embed="rId49" cstate="print"/>
          <a:srcRect/>
          <a:stretch>
            <a:fillRect/>
          </a:stretch>
        </p:blipFill>
        <p:spPr bwMode="auto">
          <a:xfrm>
            <a:off x="7643192" y="3740711"/>
            <a:ext cx="457200" cy="288925"/>
          </a:xfrm>
          <a:prstGeom prst="rect">
            <a:avLst/>
          </a:prstGeom>
          <a:noFill/>
        </p:spPr>
      </p:pic>
      <p:pic>
        <p:nvPicPr>
          <p:cNvPr id="148496" name="Picture 16" descr="H:\FY2013C3 - Disk is Dead\Vendor Logos\8181_KaminarioLogo.gif"/>
          <p:cNvPicPr>
            <a:picLocks noChangeAspect="1" noChangeArrowheads="1"/>
          </p:cNvPicPr>
          <p:nvPr>
            <p:custDataLst>
              <p:tags r:id="rId19"/>
            </p:custDataLst>
          </p:nvPr>
        </p:nvPicPr>
        <p:blipFill>
          <a:blip r:embed="rId50" cstate="print"/>
          <a:srcRect/>
          <a:stretch>
            <a:fillRect/>
          </a:stretch>
        </p:blipFill>
        <p:spPr bwMode="auto">
          <a:xfrm>
            <a:off x="5895118" y="5085184"/>
            <a:ext cx="1017142" cy="301752"/>
          </a:xfrm>
          <a:prstGeom prst="rect">
            <a:avLst/>
          </a:prstGeom>
          <a:noFill/>
        </p:spPr>
      </p:pic>
      <p:pic>
        <p:nvPicPr>
          <p:cNvPr id="148497" name="Picture 17" descr="H:\FY2013C3 - Disk is Dead\Vendor Logos\51654_PureStorageLogo-RGB-Small.jpg"/>
          <p:cNvPicPr>
            <a:picLocks noChangeAspect="1" noChangeArrowheads="1"/>
          </p:cNvPicPr>
          <p:nvPr>
            <p:custDataLst>
              <p:tags r:id="rId20"/>
            </p:custDataLst>
          </p:nvPr>
        </p:nvPicPr>
        <p:blipFill>
          <a:blip r:embed="rId51" cstate="print"/>
          <a:srcRect/>
          <a:stretch>
            <a:fillRect/>
          </a:stretch>
        </p:blipFill>
        <p:spPr bwMode="auto">
          <a:xfrm>
            <a:off x="4860032" y="5386936"/>
            <a:ext cx="1143000" cy="450453"/>
          </a:xfrm>
          <a:prstGeom prst="rect">
            <a:avLst/>
          </a:prstGeom>
          <a:noFill/>
        </p:spPr>
      </p:pic>
      <p:pic>
        <p:nvPicPr>
          <p:cNvPr id="148499" name="Picture 19" descr="H:\FY2013C3 - Disk is Dead\Vendor Logos\Skyera-Logo-300x103.png"/>
          <p:cNvPicPr>
            <a:picLocks noChangeAspect="1" noChangeArrowheads="1"/>
          </p:cNvPicPr>
          <p:nvPr>
            <p:custDataLst>
              <p:tags r:id="rId21"/>
            </p:custDataLst>
          </p:nvPr>
        </p:nvPicPr>
        <p:blipFill>
          <a:blip r:embed="rId52" cstate="print"/>
          <a:srcRect/>
          <a:stretch>
            <a:fillRect/>
          </a:stretch>
        </p:blipFill>
        <p:spPr bwMode="auto">
          <a:xfrm>
            <a:off x="6181328" y="5522914"/>
            <a:ext cx="612648" cy="210342"/>
          </a:xfrm>
          <a:prstGeom prst="rect">
            <a:avLst/>
          </a:prstGeom>
          <a:noFill/>
        </p:spPr>
      </p:pic>
      <p:pic>
        <p:nvPicPr>
          <p:cNvPr id="148500" name="Picture 20" descr="H:\FY2013C3 - Disk is Dead\Vendor Logos\Dell_Logo.svg.png"/>
          <p:cNvPicPr>
            <a:picLocks noChangeAspect="1" noChangeArrowheads="1"/>
          </p:cNvPicPr>
          <p:nvPr>
            <p:custDataLst>
              <p:tags r:id="rId22"/>
            </p:custDataLst>
          </p:nvPr>
        </p:nvPicPr>
        <p:blipFill>
          <a:blip r:embed="rId53" cstate="print"/>
          <a:srcRect/>
          <a:stretch>
            <a:fillRect/>
          </a:stretch>
        </p:blipFill>
        <p:spPr bwMode="auto">
          <a:xfrm>
            <a:off x="5112060" y="3736498"/>
            <a:ext cx="457200" cy="451724"/>
          </a:xfrm>
          <a:prstGeom prst="rect">
            <a:avLst/>
          </a:prstGeom>
          <a:noFill/>
        </p:spPr>
      </p:pic>
      <p:pic>
        <p:nvPicPr>
          <p:cNvPr id="148501" name="Picture 21" descr="H:\FY2013C3 - Disk is Dead\Vendor Logos\Whiptail logo.jpg"/>
          <p:cNvPicPr>
            <a:picLocks noChangeAspect="1" noChangeArrowheads="1"/>
          </p:cNvPicPr>
          <p:nvPr>
            <p:custDataLst>
              <p:tags r:id="rId23"/>
            </p:custDataLst>
          </p:nvPr>
        </p:nvPicPr>
        <p:blipFill>
          <a:blip r:embed="rId54" cstate="print"/>
          <a:srcRect/>
          <a:stretch>
            <a:fillRect/>
          </a:stretch>
        </p:blipFill>
        <p:spPr bwMode="auto">
          <a:xfrm>
            <a:off x="6181328" y="5852120"/>
            <a:ext cx="621791" cy="457200"/>
          </a:xfrm>
          <a:prstGeom prst="rect">
            <a:avLst/>
          </a:prstGeom>
          <a:noFill/>
        </p:spPr>
      </p:pic>
      <p:cxnSp>
        <p:nvCxnSpPr>
          <p:cNvPr id="40" name="Straight Connector 39"/>
          <p:cNvCxnSpPr/>
          <p:nvPr>
            <p:custDataLst>
              <p:tags r:id="rId24"/>
            </p:custDataLst>
          </p:nvPr>
        </p:nvCxnSpPr>
        <p:spPr>
          <a:xfrm>
            <a:off x="4860032" y="2030526"/>
            <a:ext cx="0" cy="4134778"/>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8498" name="Picture 18" descr="H:\FY2013C3 - Disk is Dead\Vendor Logos\image001.gif"/>
          <p:cNvPicPr>
            <a:picLocks noChangeAspect="1" noChangeArrowheads="1"/>
          </p:cNvPicPr>
          <p:nvPr>
            <p:custDataLst>
              <p:tags r:id="rId25"/>
            </p:custDataLst>
          </p:nvPr>
        </p:nvPicPr>
        <p:blipFill>
          <a:blip r:embed="rId55" cstate="print"/>
          <a:srcRect/>
          <a:stretch>
            <a:fillRect/>
          </a:stretch>
        </p:blipFill>
        <p:spPr bwMode="auto">
          <a:xfrm>
            <a:off x="7249988" y="5085184"/>
            <a:ext cx="1143000" cy="219457"/>
          </a:xfrm>
          <a:prstGeom prst="rect">
            <a:avLst/>
          </a:prstGeom>
          <a:noFill/>
        </p:spPr>
      </p:pic>
      <p:pic>
        <p:nvPicPr>
          <p:cNvPr id="148502" name="Picture 22" descr="H:\FY2013C3 - Disk is Dead\Vendor Logos\SolidFire_logo_RGB.jpg"/>
          <p:cNvPicPr>
            <a:picLocks noChangeAspect="1" noChangeArrowheads="1"/>
          </p:cNvPicPr>
          <p:nvPr>
            <p:custDataLst>
              <p:tags r:id="rId26"/>
            </p:custDataLst>
          </p:nvPr>
        </p:nvPicPr>
        <p:blipFill>
          <a:blip r:embed="rId56" cstate="print"/>
          <a:srcRect/>
          <a:stretch>
            <a:fillRect/>
          </a:stretch>
        </p:blipFill>
        <p:spPr bwMode="auto">
          <a:xfrm>
            <a:off x="7221996" y="5432597"/>
            <a:ext cx="914400" cy="289560"/>
          </a:xfrm>
          <a:prstGeom prst="rect">
            <a:avLst/>
          </a:prstGeom>
          <a:noFill/>
        </p:spPr>
      </p:pic>
      <p:sp>
        <p:nvSpPr>
          <p:cNvPr id="3" name="AutoShape 4" descr="data:image/jpeg;base64,/9j/4AAQSkZJRgABAQAAAQABAAD/2wCEAAkGBggGDxAIBxEVFRUVFQ8TGBgVEBoUGBkWGhwhIBYWHBgXJyYeFxkjGRkYKzEiIycpLS0tFSAxNzAqNScrLCkBCQoKDgwOFQ8PGTUkFiQ1NTU1MDI1NTUtLiosKzUvLDApKSssLDMuNTUpKSkpKSkqKSs2LCwrLCkpKSwpKSkpKf/AABEIAO4A0wMBIgACEQEDEQH/xAAbAAEBAQEAAwEAAAAAAAAAAAAABwYIAwQFAv/EAEQQAAEDAQQFCAYHBwQDAAAAAAABAgMEBQYHERIhMTWxExdBUVJxc5MiVGGBstIIFBUjMkKRU3KCkqHB0RY0YqIkM3T/xAAaAQEBAQEBAQEAAAAAAAAAAAAABQYEAQMC/8QAKxEBAAEBBwMCBwEBAAAAAAAAAAECAwQFFDNScRGB0ZHBEhUxMlGhsUEh/9oADAMBAAIRAxEAPwC4gAAAAAAAAAAAAAAAAAAAAAAAAAAAAAAAAAAAAAAAAHoW1bVJYEK1lcqoxFa3U3SXNdmo9ppmqekfV5MxTHWfo98GP51Lu9qTylHOpd3tSeUp0ZS32T6PhmrHfDYAx/Opd3tSeUo51Lu9qTylGUt9k+hmrHfDYAx/Opd3tSeUo51Lu9qTylGUt9k+hmrHfDYAx/Opd3tSeUo51Lu9qTylGUt9k+hmrHfDYAx/Opd3tSeUo51Lu9qTylGUt9k+hmrHfDYAx/Opd3tSeUo51Lu9qTylGUt9k+hmrHfDYAx/Opd3tSeUo51Lu9qTylGUt9k+hmrHfDYAx/Opd3tSeUo51Lu9qTylGUt9k+hmrHfDYAx/Opd3tSeUo51Lu9qTylGUt9k+hmrHfDYAz1i36si35ko6Fz1cqOdrjVqZJt1mhPjXZ1UT0qjpL60V01x1pnrAAD8P2AAAAABj8Vd2u8SHibAx+Ku7XeJDxOm6a9HLnvWjXwiwANgyYAAAAAAAAAAAAAAAAAAAAA2GFe8m+HLwLSRbCveTfDl4FpM1imv2aLDdHuAAlqQAAAAAGPxV3a7xIeJsDH4q7td4kPE6bpr0cue9aNfCLAA2DJgAAAAAAAAAAAAAAAAAAAADYYV7yb4cvAtJFsK95N8OXgWkzWKa/ZosN0e4ACWpAAAAAAY/FXdrvEh4mwMfiru13iQ8TpumvRy571o18IsADYMmAAAAAAAAAAAAAAAAAAAAANhhXvJvhy8C0kWwr3k3w5eBaTNYpr9miw3R7gAJakAAAAABj8Vd2u8SHibAx+Ku7XeJDxOm6a9HLnvWjXwiwANgyYAAAAAF2utY1mzUNLJLBEqrDEqqsTVVVy2qqprISdBXS3fSeDFwJGKzMUU9Pyq4ZETXV1/D2PsGyvVofJZ/gfYNlerQ+Sz/AAe+CB8dX5XPgp/D0PsGyvVofJZ/git/YIqa0qmKBqNaisyRqI1E9FOhNReSE4h70qu9nwNKuF1TNrV1n/PeEzE6YiyjpH++0s4ADQoIAAAAA2GFe8m+HLwLSRbCveTfDl4FpM1imv2aLDdHuAAlqQAAAAAGPxV3a7xIeJsDH4q7td4kPE6bpr0cue9aNfCLAA2DJgAAAAAdBXS3fSeDFwOfToK6W76TwYuBHxbTp5VsL++rh9cAGeXghOIe9KrvZ8DS7EJxD3pVd7PgaVsJ1auPeEvFNKOfaWcABo2fAAAAAGwwr3k3w5eBaSLYV7yb4cvAtJmsU1+zRYbo9wAEtSAAAAAAx+Ku7XeJDxNgY/FXdrvEh4nTdNejlz3rRr4RYAGwZMAAAAADoK6W76TwYuBz6dBXS3fSeDFwI+LadPKthf31cPrgAzy8EJxD3pVd7PgaXYhOIe9KrvZ8DSthOrVx7wl4ppRz7SzgANGz4AAAAA2GFe8m+HLwLSRbCveTfDl4FpM1imv2aLDdHuAAlqQAAAAAGPxV3a7xIeJsDH4q7td4kPE6bpr0cue9aNfCLAA2DJgAAAAAdBXS3fSeDFwOfToK6W76TwYuBHxbTp5VsL++rh9cAGeXghOIe9KrvZ8DS7EJxD3pVd7PgaVsJ1auPeEvFNKOfaWcABo2fAAAAAGwwr3k3w5eBaSLYV7yb4cvAtJmsU1+zRYbo9wAEtSAAAAAAx+Ku7XeJDxNgfGvbd915qZaBj0Zm5js1bpbPZmh97vVFFrRVV9Il8bemarKqmPrMOfwUjmZm9bb5K/MOZmb1tvkr8xpPmF33fqfDO5G8bf55TcFI5mZvW2+SvzDmZm9bb5K/MPmF33fqfBkbxt/nlNwUjmZm9bb5K/MOZmb1tvkr8w+YXfd+p8GRvG3+eU3OgrpbvpPBi4GF5mZvW2+SvzFFsegWy6eGiV2lybGMzyyzyTLPLoJuI3mytqKYonr/wBUcPu9pZVVTXHR7gAIyuEJxD3pVd7PgaXYwN48MJbeqpbQbUIzTVq6PJKuWSIm3NOoo4fbUWVpM1z0jo4L/Y12tnEUR1nqkgKRzMzett8lfmHMzN623yV+YtfMLvu/U+EbI3jb/PKbgpHMzN623yV+YczM3rbfJX5h8wu+79T4MjeNv88puCkczM3rbfJX5hzMzett8lfmHzC77v1PgyN42/zy+PhXvJvhy8C0mHunhzJdmpSvfUI/Jr26KRq3b055qbgh3+1otbX4qJ6x0WrjZV2Vl8NcdJ6gAOB3AAAAAAAAAAAAAAAAAAAAAAAAAAAAAAAAAAAAAAAAAAAGRxTt6vu1Zc1o2U/Qka6FEVWo7UrkRdS6thrjA447jqf36f40An+H+OFqLWNpr1ytfDJkzT5NrOTcv4XLo7W9C9W0vqKipmhxXBZ1TVRy1cLFcyLQ01T8qPXJqr7FXUXfA/Ef7UjS7drP+9jb9y5V1vjT8mfS5qbOtO4DOYh4q3qsG1KuzrOqEbHG9qNTkWOyTRRdqpmutVL1Qyumijkk2qxir3qms5Xxb33X+I34Gl/vdfinuJZkVdImnI5kbImZ5aT9FNvU1E1r+nSBsAcxU94MR8QJJJ7MkqHI1daQu5KNuexupUTPvVVPduxizee5tX9QvQ6SSNHI2Rkyfexp2muXWuSa8lzRUAtmIN6Zrm0ElrU8bZFa6Nui5VRPSdltQz+FuJ1Vf+SphqoGRck2JyaL1dnpKqa8+4xOPNdbNTJGtG6ZaF8ED1VrV5FXK5Vaquyyzy0enqJzdSpvPTOlW6n1jSVGcp9XY5y5Zro6Wii5JnmB2AZvEO9H+kLNntJipymWhFnrzkdqbq6cta/wnkuDJaMtmUj7Z5Tl1j+85VFR+lmv4kXXnlkR76Qt5/r1VDYMC+jAnKPy/aPTUnuZ8YHguVjVeCS0KaG352vge9I3/dNblpamuzamep2XuzOiDlC+twam59PZ9bLn/wCRFpP/AOEu3R9noK33tU6EwxvN/qqy6eseucjU5GT99mpV96ZL/EBqwRXHe9lt3fq6WGyKmSFroXOVGOyRV01TNfcZClv3f+9sMdk2Is71javKPi1yPVVVUV8n5Uy1ImabOkDpkHLVDiJfa5VTyVfLMqtVNOGpzcip/FrTPrRSu3xvw+1LuOvFYEjonO5DW1cnMdyiI9mfs1p7UApAOXLExXvjEktJTzyzyzIxkel945i561Y3LW5dh47UtjEW7Dm1lqTVsWkupZHOVqr1ZLm33KB1OCWXCxVq710NVFOiJWQR6ebW5o9mxZUZ2m9Le7rPfuvaVqfXGMdK97JHOyRz9PlIc5Pvk6GImjH1a37MlQCiAAAAAAAAGBxx3HU/v0/xob4wOOCZ2HU5dun+NAJ59Huip7RltKkrGo9j4ImOaqZorVcuaGVv7c+vw2tBrqRzkZpcrTypt1L+FV7bV29epek2P0bkVKmvz/ZQfEpXL6XRo76Uclm1mpV9Jj8tbJE/C5P7p0oqgcp3lt2W8tVLatQ1Gvk0FcibNJGoiqnsVUz95RcfppVfZcK/hSmVydWkuSL/AERCbW3Ydbd6ols20GK2SNytXqXqci9LVTWi+06HxMuBLfazaaSz8vrEDGuYi6tNqtTTjz6FXJFT2p7Q8TO5V9b7WDRR0l36DlIc3uR6Ukj9JVX0lVzVyVU2e4+Xe+K+N9Z22haVnStejEZnHSSNzRFXLPPPNdZ5Lq4kXjw05SynxIrUcqrFOxzVY7pVFTJUz96H3LLxTv5e60IHWMxFRq5LDGxeSVq7VkcuaomX5lXV0AaC88dXFcyCK0WuZI1Kdite1WuTRlyaioutPRRD530bf/faHh0/xOKLitY1Zb1jVFNSt0pESOTRb6WasVFc1OldWeXXkc63Rvta9xpJZLJ0UWRqMckjNLYurVqVFRVX9Q9dY2vacFi081oVS5MiY+R3c1M8u9f7nIctvvra9bbtBiSq6blnMV2SO9LPQz6E2J3IVLEy+9bVWFZ9DVqvL1bGzTejo+g1dSaKbEV2X8qn7wUw2su2qSW1rwQNlR79CJH55I1v4nJlltcuX8IGZvxi/JfikWzKujYz0mPa9sznK1yexU15oqp7z6f0fbz/AGdWyWLOvoVDdJmf7ViZ/wBWZ/yoVrmouZ6hF/2/yc83rsmpw9th7KPNORlZNCv/AAVdJn9NXuUDZfSP/wB9R/8Azv8AjUoOB9JSU9i08tLlpSOmdIqbVejlTJe5ERCYY52tDbslmWlTfhlpNNPZm/WnuXNPcfHuvfC9eHUDKmkbnTVGk9qSMV8auRdFyoqKmi7NNaZ9CB43/wBJCkpeQoqtUTleUkYi9Kx6Oap3I7L+YyVhSyuulacbvwpVQaPvczP+xnLWtq8mJ9WzlWrNJ+FkcbMmsRduSflTrcq+8qt67opcu6UtmvVFk0oJJFTYsjpG5onsRMk9wGe+jpSUs1dVTzIiyMhboZ9COdk9U9uxP4vaWLEGkpK2yq6Ovy0Ugmdr6HNTNqp7UciHMN0p7fsyR9s3cR2lTojnq1ulkxy5ek38zNWvq1H171Ys3kvlD9mVSsZGuWkyJior1TYi5qqqmfQgHtYFSSstuBI9jo6hHd2jnxRDpenoaWkVz6eNjVdrVWsRqr3qm0k2BeHlZYuneC2GKx72aETHJk5GLrc9U/Kq5IiJ1Z9ZYA9AAAAAAAAD8yRslTRkRFTqVM+J+gB44qeGHXE1qdzUTgeQADxSUsEq6UjGqvWrUXieVEy1IAB6tZZlFaH+9hjk/fja/wCJDyUtHTUScnSRtYnUxqNT9EPMAB6j7JoJH8u+GNX7dJYmq79csz2wB4pKaGZdKVjVXZrai8T9sY2NNFiIidSJkh+gAPFJTQzLpSsaq+1qLxPKAIfjxdi1bWq6R1j0ssjWwOavJRK5EXTVcvRTJFN9hdZEtLYtLQ2tCrXIkulHKzWnpuVM2u9hsgB69LQUlDmlJGxme3QYjc/0MnjBZ1Xatj1FLZ8bpHq6DJrGq5y5SNVckT2G0AEUwDu5a9iVNY+1aaWJHRRIiyRqxFVHLmiZ7SwR2RZ8T+XjhjR23SSJqO/VEzPbAAAAAAAAAAAAAAAAAAAAAAAAAAAAAAAAAAAAAAAAAAAAAAB//9k="/>
          <p:cNvSpPr>
            <a:spLocks noChangeAspect="1" noChangeArrowheads="1"/>
          </p:cNvSpPr>
          <p:nvPr>
            <p:custDataLst>
              <p:tags r:id="rId27"/>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4" name="AutoShape 6" descr="data:image/jpeg;base64,/9j/4AAQSkZJRgABAQAAAQABAAD/2wCEAAkGBggGDxAIBxEVFRUVFQ8TGBgVEBoUGBkWGhwhIBYWHBgXJyYeFxkjGRkYKzEiIycpLS0tFSAxNzAqNScrLCkBCQoKDgwOFQ8PGTUkFiQ1NTU1MDI1NTUtLiosKzUvLDApKSssLDMuNTUpKSkpKSkqKSs2LCwrLCkpKSwpKSkpKf/AABEIAO4A0wMBIgACEQEDEQH/xAAbAAEBAQEAAwEAAAAAAAAAAAAABwYIAwQFAv/EAEQQAAEDAQQFCAYHBwQDAAAAAAABAgMEBQYHERIhMTWxExdBUVJxc5MiVGGBstIIFBUjMkKRU3KCkqHB0RY0YqIkM3T/xAAaAQEBAQEBAQEAAAAAAAAAAAAABQYEAQMC/8QAKxEBAAEBBwMCBwEBAAAAAAAAAAECAwQFFDNScRGB0ZHBEhUxMlGhsUEh/9oADAMBAAIRAxEAPwC4gAAAAAAAAAAAAAAAAAAAAAAAAAAAAAAAAAAAAAAAAHoW1bVJYEK1lcqoxFa3U3SXNdmo9ppmqekfV5MxTHWfo98GP51Lu9qTylHOpd3tSeUp0ZS32T6PhmrHfDYAx/Opd3tSeUo51Lu9qTylGUt9k+hmrHfDYAx/Opd3tSeUo51Lu9qTylGUt9k+hmrHfDYAx/Opd3tSeUo51Lu9qTylGUt9k+hmrHfDYAx/Opd3tSeUo51Lu9qTylGUt9k+hmrHfDYAx/Opd3tSeUo51Lu9qTylGUt9k+hmrHfDYAx/Opd3tSeUo51Lu9qTylGUt9k+hmrHfDYAx/Opd3tSeUo51Lu9qTylGUt9k+hmrHfDYAx/Opd3tSeUo51Lu9qTylGUt9k+hmrHfDYAz1i36si35ko6Fz1cqOdrjVqZJt1mhPjXZ1UT0qjpL60V01x1pnrAAD8P2AAAAABj8Vd2u8SHibAx+Ku7XeJDxOm6a9HLnvWjXwiwANgyYAAAAAAAAAAAAAAAAAAAAA2GFe8m+HLwLSRbCveTfDl4FpM1imv2aLDdHuAAlqQAAAAAGPxV3a7xIeJsDH4q7td4kPE6bpr0cue9aNfCLAA2DJgAAAAAAAAAAAAAAAAAAAADYYV7yb4cvAtJFsK95N8OXgWkzWKa/ZosN0e4ACWpAAAAAAY/FXdrvEh4mwMfiru13iQ8TpumvRy571o18IsADYMmAAAAAAAAAAAAAAAAAAAAANhhXvJvhy8C0kWwr3k3w5eBaTNYpr9miw3R7gAJakAAAAABj8Vd2u8SHibAx+Ku7XeJDxOm6a9HLnvWjXwiwANgyYAAAAAF2utY1mzUNLJLBEqrDEqqsTVVVy2qqprISdBXS3fSeDFwJGKzMUU9Pyq4ZETXV1/D2PsGyvVofJZ/gfYNlerQ+Sz/AAe+CB8dX5XPgp/D0PsGyvVofJZ/git/YIqa0qmKBqNaisyRqI1E9FOhNReSE4h70qu9nwNKuF1TNrV1n/PeEzE6YiyjpH++0s4ADQoIAAAAA2GFe8m+HLwLSRbCveTfDl4FpM1imv2aLDdHuAAlqQAAAAAGPxV3a7xIeJsDH4q7td4kPE6bpr0cue9aNfCLAA2DJgAAAAAdBXS3fSeDFwOfToK6W76TwYuBHxbTp5VsL++rh9cAGeXghOIe9KrvZ8DS7EJxD3pVd7PgaVsJ1auPeEvFNKOfaWcABo2fAAAAAGwwr3k3w5eBaSLYV7yb4cvAtJmsU1+zRYbo9wAEtSAAAAAAx+Ku7XeJDxNgY/FXdrvEh4nTdNejlz3rRr4RYAGwZMAAAAADoK6W76TwYuBz6dBXS3fSeDFwI+LadPKthf31cPrgAzy8EJxD3pVd7PgaXYhOIe9KrvZ8DSthOrVx7wl4ppRz7SzgANGz4AAAAA2GFe8m+HLwLSRbCveTfDl4FpM1imv2aLDdHuAAlqQAAAAAGPxV3a7xIeJsDH4q7td4kPE6bpr0cue9aNfCLAA2DJgAAAAAdBXS3fSeDFwOfToK6W76TwYuBHxbTp5VsL++rh9cAGeXghOIe9KrvZ8DS7EJxD3pVd7PgaVsJ1auPeEvFNKOfaWcABo2fAAAAAGwwr3k3w5eBaSLYV7yb4cvAtJmsU1+zRYbo9wAEtSAAAAAAx+Ku7XeJDxNgfGvbd915qZaBj0Zm5js1bpbPZmh97vVFFrRVV9Il8bemarKqmPrMOfwUjmZm9bb5K/MOZmb1tvkr8xpPmF33fqfDO5G8bf55TcFI5mZvW2+SvzDmZm9bb5K/MPmF33fqfBkbxt/nlNwUjmZm9bb5K/MOZmb1tvkr8w+YXfd+p8GRvG3+eU3OgrpbvpPBi4GF5mZvW2+SvzFFsegWy6eGiV2lybGMzyyzyTLPLoJuI3mytqKYonr/wBUcPu9pZVVTXHR7gAIyuEJxD3pVd7PgaXYwN48MJbeqpbQbUIzTVq6PJKuWSIm3NOoo4fbUWVpM1z0jo4L/Y12tnEUR1nqkgKRzMzett8lfmHMzN623yV+YtfMLvu/U+EbI3jb/PKbgpHMzN623yV+YczM3rbfJX5h8wu+79T4MjeNv88puCkczM3rbfJX5hzMzett8lfmHzC77v1PgyN42/zy+PhXvJvhy8C0mHunhzJdmpSvfUI/Jr26KRq3b055qbgh3+1otbX4qJ6x0WrjZV2Vl8NcdJ6gAOB3AAAAAAAAAAAAAAAAAAAAAAAAAAAAAAAAAAAAAAAAAAAGRxTt6vu1Zc1o2U/Qka6FEVWo7UrkRdS6thrjA447jqf36f40An+H+OFqLWNpr1ytfDJkzT5NrOTcv4XLo7W9C9W0vqKipmhxXBZ1TVRy1cLFcyLQ01T8qPXJqr7FXUXfA/Ef7UjS7drP+9jb9y5V1vjT8mfS5qbOtO4DOYh4q3qsG1KuzrOqEbHG9qNTkWOyTRRdqpmutVL1Qyumijkk2qxir3qms5Xxb33X+I34Gl/vdfinuJZkVdImnI5kbImZ5aT9FNvU1E1r+nSBsAcxU94MR8QJJJ7MkqHI1daQu5KNuexupUTPvVVPduxizee5tX9QvQ6SSNHI2Rkyfexp2muXWuSa8lzRUAtmIN6Zrm0ElrU8bZFa6Nui5VRPSdltQz+FuJ1Vf+SphqoGRck2JyaL1dnpKqa8+4xOPNdbNTJGtG6ZaF8ED1VrV5FXK5Vaquyyzy0enqJzdSpvPTOlW6n1jSVGcp9XY5y5Zro6Wii5JnmB2AZvEO9H+kLNntJipymWhFnrzkdqbq6cta/wnkuDJaMtmUj7Z5Tl1j+85VFR+lmv4kXXnlkR76Qt5/r1VDYMC+jAnKPy/aPTUnuZ8YHguVjVeCS0KaG352vge9I3/dNblpamuzamep2XuzOiDlC+twam59PZ9bLn/wCRFpP/AOEu3R9noK33tU6EwxvN/qqy6eseucjU5GT99mpV96ZL/EBqwRXHe9lt3fq6WGyKmSFroXOVGOyRV01TNfcZClv3f+9sMdk2Is71javKPi1yPVVVUV8n5Uy1ImabOkDpkHLVDiJfa5VTyVfLMqtVNOGpzcip/FrTPrRSu3xvw+1LuOvFYEjonO5DW1cnMdyiI9mfs1p7UApAOXLExXvjEktJTzyzyzIxkel945i561Y3LW5dh47UtjEW7Dm1lqTVsWkupZHOVqr1ZLm33KB1OCWXCxVq710NVFOiJWQR6ebW5o9mxZUZ2m9Le7rPfuvaVqfXGMdK97JHOyRz9PlIc5Pvk6GImjH1a37MlQCiAAAAAAAAGBxx3HU/v0/xob4wOOCZ2HU5dun+NAJ59Huip7RltKkrGo9j4ImOaqZorVcuaGVv7c+vw2tBrqRzkZpcrTypt1L+FV7bV29epek2P0bkVKmvz/ZQfEpXL6XRo76Uclm1mpV9Jj8tbJE/C5P7p0oqgcp3lt2W8tVLatQ1Gvk0FcibNJGoiqnsVUz95RcfppVfZcK/hSmVydWkuSL/AERCbW3Ydbd6ols20GK2SNytXqXqci9LVTWi+06HxMuBLfazaaSz8vrEDGuYi6tNqtTTjz6FXJFT2p7Q8TO5V9b7WDRR0l36DlIc3uR6Ukj9JVX0lVzVyVU2e4+Xe+K+N9Z22haVnStejEZnHSSNzRFXLPPPNdZ5Lq4kXjw05SynxIrUcqrFOxzVY7pVFTJUz96H3LLxTv5e60IHWMxFRq5LDGxeSVq7VkcuaomX5lXV0AaC88dXFcyCK0WuZI1Kdite1WuTRlyaioutPRRD530bf/faHh0/xOKLitY1Zb1jVFNSt0pESOTRb6WasVFc1OldWeXXkc63Rvta9xpJZLJ0UWRqMckjNLYurVqVFRVX9Q9dY2vacFi081oVS5MiY+R3c1M8u9f7nIctvvra9bbtBiSq6blnMV2SO9LPQz6E2J3IVLEy+9bVWFZ9DVqvL1bGzTejo+g1dSaKbEV2X8qn7wUw2su2qSW1rwQNlR79CJH55I1v4nJlltcuX8IGZvxi/JfikWzKujYz0mPa9sznK1yexU15oqp7z6f0fbz/AGdWyWLOvoVDdJmf7ViZ/wBWZ/yoVrmouZ6hF/2/yc83rsmpw9th7KPNORlZNCv/AAVdJn9NXuUDZfSP/wB9R/8Azv8AjUoOB9JSU9i08tLlpSOmdIqbVejlTJe5ERCYY52tDbslmWlTfhlpNNPZm/WnuXNPcfHuvfC9eHUDKmkbnTVGk9qSMV8auRdFyoqKmi7NNaZ9CB43/wBJCkpeQoqtUTleUkYi9Kx6Oap3I7L+YyVhSyuulacbvwpVQaPvczP+xnLWtq8mJ9WzlWrNJ+FkcbMmsRduSflTrcq+8qt67opcu6UtmvVFk0oJJFTYsjpG5onsRMk9wGe+jpSUs1dVTzIiyMhboZ9COdk9U9uxP4vaWLEGkpK2yq6Ovy0Ugmdr6HNTNqp7UciHMN0p7fsyR9s3cR2lTojnq1ulkxy5ek38zNWvq1H171Ys3kvlD9mVSsZGuWkyJior1TYi5qqqmfQgHtYFSSstuBI9jo6hHd2jnxRDpenoaWkVz6eNjVdrVWsRqr3qm0k2BeHlZYuneC2GKx72aETHJk5GLrc9U/Kq5IiJ1Z9ZYA9AAAAAAAAD8yRslTRkRFTqVM+J+gB44qeGHXE1qdzUTgeQADxSUsEq6UjGqvWrUXieVEy1IAB6tZZlFaH+9hjk/fja/wCJDyUtHTUScnSRtYnUxqNT9EPMAB6j7JoJH8u+GNX7dJYmq79csz2wB4pKaGZdKVjVXZrai8T9sY2NNFiIidSJkh+gAPFJTQzLpSsaq+1qLxPKAIfjxdi1bWq6R1j0ssjWwOavJRK5EXTVcvRTJFN9hdZEtLYtLQ2tCrXIkulHKzWnpuVM2u9hsgB69LQUlDmlJGxme3QYjc/0MnjBZ1Xatj1FLZ8bpHq6DJrGq5y5SNVckT2G0AEUwDu5a9iVNY+1aaWJHRRIiyRqxFVHLmiZ7SwR2RZ8T+XjhjR23SSJqO/VEzPbAAAAAAAAAAAAAAAAAAAAAAAAAAAAAAAAAAAAAAAAAAAAAAB//9k="/>
          <p:cNvSpPr>
            <a:spLocks noChangeAspect="1" noChangeArrowheads="1"/>
          </p:cNvSpPr>
          <p:nvPr>
            <p:custDataLst>
              <p:tags r:id="rId28"/>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48488" name="AutoShape 8" descr="data:image/jpeg;base64,/9j/4AAQSkZJRgABAQAAAQABAAD/2wCEAAkGBggGDxAIBxEVFRUVFQ8TGBgVEBoUGBkWGhwhIBYWHBgXJyYeFxkjGRkYKzEiIycpLS0tFSAxNzAqNScrLCkBCQoKDgwOFQ8PGTUkFiQ1NTU1MDI1NTUtLiosKzUvLDApKSssLDMuNTUpKSkpKSkqKSs2LCwrLCkpKSwpKSkpKf/AABEIAO4A0wMBIgACEQEDEQH/xAAbAAEBAQEAAwEAAAAAAAAAAAAABwYIAwQFAv/EAEQQAAEDAQQFCAYHBwQDAAAAAAABAgMEBQYHERIhMTWxExdBUVJxc5MiVGGBstIIFBUjMkKRU3KCkqHB0RY0YqIkM3T/xAAaAQEBAQEBAQEAAAAAAAAAAAAABQYEAQMC/8QAKxEBAAEBBwMCBwEBAAAAAAAAAAECAwQFFDNScRGB0ZHBEhUxMlGhsUEh/9oADAMBAAIRAxEAPwC4gAAAAAAAAAAAAAAAAAAAAAAAAAAAAAAAAAAAAAAAAHoW1bVJYEK1lcqoxFa3U3SXNdmo9ppmqekfV5MxTHWfo98GP51Lu9qTylHOpd3tSeUp0ZS32T6PhmrHfDYAx/Opd3tSeUo51Lu9qTylGUt9k+hmrHfDYAx/Opd3tSeUo51Lu9qTylGUt9k+hmrHfDYAx/Opd3tSeUo51Lu9qTylGUt9k+hmrHfDYAx/Opd3tSeUo51Lu9qTylGUt9k+hmrHfDYAx/Opd3tSeUo51Lu9qTylGUt9k+hmrHfDYAx/Opd3tSeUo51Lu9qTylGUt9k+hmrHfDYAx/Opd3tSeUo51Lu9qTylGUt9k+hmrHfDYAx/Opd3tSeUo51Lu9qTylGUt9k+hmrHfDYAz1i36si35ko6Fz1cqOdrjVqZJt1mhPjXZ1UT0qjpL60V01x1pnrAAD8P2AAAAABj8Vd2u8SHibAx+Ku7XeJDxOm6a9HLnvWjXwiwANgyYAAAAAAAAAAAAAAAAAAAAA2GFe8m+HLwLSRbCveTfDl4FpM1imv2aLDdHuAAlqQAAAAAGPxV3a7xIeJsDH4q7td4kPE6bpr0cue9aNfCLAA2DJgAAAAAAAAAAAAAAAAAAAADYYV7yb4cvAtJFsK95N8OXgWkzWKa/ZosN0e4ACWpAAAAAAY/FXdrvEh4mwMfiru13iQ8TpumvRy571o18IsADYMmAAAAAAAAAAAAAAAAAAAAANhhXvJvhy8C0kWwr3k3w5eBaTNYpr9miw3R7gAJakAAAAABj8Vd2u8SHibAx+Ku7XeJDxOm6a9HLnvWjXwiwANgyYAAAAAF2utY1mzUNLJLBEqrDEqqsTVVVy2qqprISdBXS3fSeDFwJGKzMUU9Pyq4ZETXV1/D2PsGyvVofJZ/gfYNlerQ+Sz/AAe+CB8dX5XPgp/D0PsGyvVofJZ/git/YIqa0qmKBqNaisyRqI1E9FOhNReSE4h70qu9nwNKuF1TNrV1n/PeEzE6YiyjpH++0s4ADQoIAAAAA2GFe8m+HLwLSRbCveTfDl4FpM1imv2aLDdHuAAlqQAAAAAGPxV3a7xIeJsDH4q7td4kPE6bpr0cue9aNfCLAA2DJgAAAAAdBXS3fSeDFwOfToK6W76TwYuBHxbTp5VsL++rh9cAGeXghOIe9KrvZ8DS7EJxD3pVd7PgaVsJ1auPeEvFNKOfaWcABo2fAAAAAGwwr3k3w5eBaSLYV7yb4cvAtJmsU1+zRYbo9wAEtSAAAAAAx+Ku7XeJDxNgY/FXdrvEh4nTdNejlz3rRr4RYAGwZMAAAAADoK6W76TwYuBz6dBXS3fSeDFwI+LadPKthf31cPrgAzy8EJxD3pVd7PgaXYhOIe9KrvZ8DSthOrVx7wl4ppRz7SzgANGz4AAAAA2GFe8m+HLwLSRbCveTfDl4FpM1imv2aLDdHuAAlqQAAAAAGPxV3a7xIeJsDH4q7td4kPE6bpr0cue9aNfCLAA2DJgAAAAAdBXS3fSeDFwOfToK6W76TwYuBHxbTp5VsL++rh9cAGeXghOIe9KrvZ8DS7EJxD3pVd7PgaVsJ1auPeEvFNKOfaWcABo2fAAAAAGwwr3k3w5eBaSLYV7yb4cvAtJmsU1+zRYbo9wAEtSAAAAAAx+Ku7XeJDxNgfGvbd915qZaBj0Zm5js1bpbPZmh97vVFFrRVV9Il8bemarKqmPrMOfwUjmZm9bb5K/MOZmb1tvkr8xpPmF33fqfDO5G8bf55TcFI5mZvW2+SvzDmZm9bb5K/MPmF33fqfBkbxt/nlNwUjmZm9bb5K/MOZmb1tvkr8w+YXfd+p8GRvG3+eU3OgrpbvpPBi4GF5mZvW2+SvzFFsegWy6eGiV2lybGMzyyzyTLPLoJuI3mytqKYonr/wBUcPu9pZVVTXHR7gAIyuEJxD3pVd7PgaXYwN48MJbeqpbQbUIzTVq6PJKuWSIm3NOoo4fbUWVpM1z0jo4L/Y12tnEUR1nqkgKRzMzett8lfmHMzN623yV+YtfMLvu/U+EbI3jb/PKbgpHMzN623yV+YczM3rbfJX5h8wu+79T4MjeNv88puCkczM3rbfJX5hzMzett8lfmHzC77v1PgyN42/zy+PhXvJvhy8C0mHunhzJdmpSvfUI/Jr26KRq3b055qbgh3+1otbX4qJ6x0WrjZV2Vl8NcdJ6gAOB3AAAAAAAAAAAAAAAAAAAAAAAAAAAAAAAAAAAAAAAAAAAGRxTt6vu1Zc1o2U/Qka6FEVWo7UrkRdS6thrjA447jqf36f40An+H+OFqLWNpr1ytfDJkzT5NrOTcv4XLo7W9C9W0vqKipmhxXBZ1TVRy1cLFcyLQ01T8qPXJqr7FXUXfA/Ef7UjS7drP+9jb9y5V1vjT8mfS5qbOtO4DOYh4q3qsG1KuzrOqEbHG9qNTkWOyTRRdqpmutVL1Qyumijkk2qxir3qms5Xxb33X+I34Gl/vdfinuJZkVdImnI5kbImZ5aT9FNvU1E1r+nSBsAcxU94MR8QJJJ7MkqHI1daQu5KNuexupUTPvVVPduxizee5tX9QvQ6SSNHI2Rkyfexp2muXWuSa8lzRUAtmIN6Zrm0ElrU8bZFa6Nui5VRPSdltQz+FuJ1Vf+SphqoGRck2JyaL1dnpKqa8+4xOPNdbNTJGtG6ZaF8ED1VrV5FXK5Vaquyyzy0enqJzdSpvPTOlW6n1jSVGcp9XY5y5Zro6Wii5JnmB2AZvEO9H+kLNntJipymWhFnrzkdqbq6cta/wnkuDJaMtmUj7Z5Tl1j+85VFR+lmv4kXXnlkR76Qt5/r1VDYMC+jAnKPy/aPTUnuZ8YHguVjVeCS0KaG352vge9I3/dNblpamuzamep2XuzOiDlC+twam59PZ9bLn/wCRFpP/AOEu3R9noK33tU6EwxvN/qqy6eseucjU5GT99mpV96ZL/EBqwRXHe9lt3fq6WGyKmSFroXOVGOyRV01TNfcZClv3f+9sMdk2Is71javKPi1yPVVVUV8n5Uy1ImabOkDpkHLVDiJfa5VTyVfLMqtVNOGpzcip/FrTPrRSu3xvw+1LuOvFYEjonO5DW1cnMdyiI9mfs1p7UApAOXLExXvjEktJTzyzyzIxkel945i561Y3LW5dh47UtjEW7Dm1lqTVsWkupZHOVqr1ZLm33KB1OCWXCxVq710NVFOiJWQR6ebW5o9mxZUZ2m9Le7rPfuvaVqfXGMdK97JHOyRz9PlIc5Pvk6GImjH1a37MlQCiAAAAAAAAGBxx3HU/v0/xob4wOOCZ2HU5dun+NAJ59Huip7RltKkrGo9j4ImOaqZorVcuaGVv7c+vw2tBrqRzkZpcrTypt1L+FV7bV29epek2P0bkVKmvz/ZQfEpXL6XRo76Uclm1mpV9Jj8tbJE/C5P7p0oqgcp3lt2W8tVLatQ1Gvk0FcibNJGoiqnsVUz95RcfppVfZcK/hSmVydWkuSL/AERCbW3Ydbd6ols20GK2SNytXqXqci9LVTWi+06HxMuBLfazaaSz8vrEDGuYi6tNqtTTjz6FXJFT2p7Q8TO5V9b7WDRR0l36DlIc3uR6Ukj9JVX0lVzVyVU2e4+Xe+K+N9Z22haVnStejEZnHSSNzRFXLPPPNdZ5Lq4kXjw05SynxIrUcqrFOxzVY7pVFTJUz96H3LLxTv5e60IHWMxFRq5LDGxeSVq7VkcuaomX5lXV0AaC88dXFcyCK0WuZI1Kdite1WuTRlyaioutPRRD530bf/faHh0/xOKLitY1Zb1jVFNSt0pESOTRb6WasVFc1OldWeXXkc63Rvta9xpJZLJ0UWRqMckjNLYurVqVFRVX9Q9dY2vacFi081oVS5MiY+R3c1M8u9f7nIctvvra9bbtBiSq6blnMV2SO9LPQz6E2J3IVLEy+9bVWFZ9DVqvL1bGzTejo+g1dSaKbEV2X8qn7wUw2su2qSW1rwQNlR79CJH55I1v4nJlltcuX8IGZvxi/JfikWzKujYz0mPa9sznK1yexU15oqp7z6f0fbz/AGdWyWLOvoVDdJmf7ViZ/wBWZ/yoVrmouZ6hF/2/yc83rsmpw9th7KPNORlZNCv/AAVdJn9NXuUDZfSP/wB9R/8Azv8AjUoOB9JSU9i08tLlpSOmdIqbVejlTJe5ERCYY52tDbslmWlTfhlpNNPZm/WnuXNPcfHuvfC9eHUDKmkbnTVGk9qSMV8auRdFyoqKmi7NNaZ9CB43/wBJCkpeQoqtUTleUkYi9Kx6Oap3I7L+YyVhSyuulacbvwpVQaPvczP+xnLWtq8mJ9WzlWrNJ+FkcbMmsRduSflTrcq+8qt67opcu6UtmvVFk0oJJFTYsjpG5onsRMk9wGe+jpSUs1dVTzIiyMhboZ9COdk9U9uxP4vaWLEGkpK2yq6Ovy0Ugmdr6HNTNqp7UciHMN0p7fsyR9s3cR2lTojnq1ulkxy5ek38zNWvq1H171Ys3kvlD9mVSsZGuWkyJior1TYi5qqqmfQgHtYFSSstuBI9jo6hHd2jnxRDpenoaWkVz6eNjVdrVWsRqr3qm0k2BeHlZYuneC2GKx72aETHJk5GLrc9U/Kq5IiJ1Z9ZYA9AAAAAAAAD8yRslTRkRFTqVM+J+gB44qeGHXE1qdzUTgeQADxSUsEq6UjGqvWrUXieVEy1IAB6tZZlFaH+9hjk/fja/wCJDyUtHTUScnSRtYnUxqNT9EPMAB6j7JoJH8u+GNX7dJYmq79csz2wB4pKaGZdKVjVXZrai8T9sY2NNFiIidSJkh+gAPFJTQzLpSsaq+1qLxPKAIfjxdi1bWq6R1j0ssjWwOavJRK5EXTVcvRTJFN9hdZEtLYtLQ2tCrXIkulHKzWnpuVM2u9hsgB69LQUlDmlJGxme3QYjc/0MnjBZ1Xatj1FLZ8bpHq6DJrGq5y5SNVckT2G0AEUwDu5a9iVNY+1aaWJHRRIiyRqxFVHLmiZ7SwR2RZ8T+XjhjR23SSJqO/VEzPbAAAAAAAAAAAAAAAAAAAAAAAAAAAAAAAAAAAAAAAAAAAAAAB//9k="/>
          <p:cNvSpPr>
            <a:spLocks noChangeAspect="1" noChangeArrowheads="1"/>
          </p:cNvSpPr>
          <p:nvPr>
            <p:custDataLst>
              <p:tags r:id="rId29"/>
            </p:custDataLst>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39" name="Picture 6" descr="H:\FY2013C3 - Disk is Dead\Vendor Logos\emc-logo.png"/>
          <p:cNvPicPr>
            <a:picLocks noChangeAspect="1" noChangeArrowheads="1"/>
          </p:cNvPicPr>
          <p:nvPr>
            <p:custDataLst>
              <p:tags r:id="rId30"/>
            </p:custDataLst>
          </p:nvPr>
        </p:nvPicPr>
        <p:blipFill>
          <a:blip r:embed="rId46" cstate="print"/>
          <a:srcRect/>
          <a:stretch>
            <a:fillRect/>
          </a:stretch>
        </p:blipFill>
        <p:spPr bwMode="auto">
          <a:xfrm>
            <a:off x="5007263" y="4975397"/>
            <a:ext cx="716865" cy="457200"/>
          </a:xfrm>
          <a:prstGeom prst="rect">
            <a:avLst/>
          </a:prstGeom>
          <a:noFill/>
        </p:spPr>
      </p:pic>
      <p:pic>
        <p:nvPicPr>
          <p:cNvPr id="41" name="Picture 2" descr="http://www.innovationrm.com/STEC.jpg"/>
          <p:cNvPicPr>
            <a:picLocks noChangeAspect="1" noChangeArrowheads="1"/>
          </p:cNvPicPr>
          <p:nvPr>
            <p:custDataLst>
              <p:tags r:id="rId31"/>
            </p:custDataLst>
          </p:nvPr>
        </p:nvPicPr>
        <p:blipFill>
          <a:blip r:embed="rId57" cstate="print"/>
          <a:srcRect/>
          <a:stretch>
            <a:fillRect/>
          </a:stretch>
        </p:blipFill>
        <p:spPr bwMode="auto">
          <a:xfrm>
            <a:off x="5400092" y="2744924"/>
            <a:ext cx="724379" cy="327815"/>
          </a:xfrm>
          <a:prstGeom prst="rect">
            <a:avLst/>
          </a:prstGeom>
          <a:noFill/>
        </p:spPr>
      </p:pic>
      <p:pic>
        <p:nvPicPr>
          <p:cNvPr id="43" name="Picture 42" descr="cid:_1_0C86404C0C863E0C007A878C86257B13"/>
          <p:cNvPicPr>
            <a:picLocks noChangeAspect="1"/>
          </p:cNvPicPr>
          <p:nvPr>
            <p:custDataLst>
              <p:tags r:id="rId32"/>
            </p:custDataLst>
          </p:nvPr>
        </p:nvPicPr>
        <p:blipFill>
          <a:blip r:embed="rId58" r:link="rId59" cstate="print"/>
          <a:srcRect/>
          <a:stretch>
            <a:fillRect/>
          </a:stretch>
        </p:blipFill>
        <p:spPr bwMode="auto">
          <a:xfrm>
            <a:off x="6589908" y="2690918"/>
            <a:ext cx="731520" cy="521660"/>
          </a:xfrm>
          <a:prstGeom prst="rect">
            <a:avLst/>
          </a:prstGeom>
          <a:noFill/>
          <a:ln w="9525">
            <a:noFill/>
            <a:miter lim="800000"/>
            <a:headEnd/>
            <a:tailEnd/>
          </a:ln>
        </p:spPr>
      </p:pic>
      <p:pic>
        <p:nvPicPr>
          <p:cNvPr id="44" name="Picture 43" descr="cid:_1_0C86404C0C863E0C007A878C86257B13"/>
          <p:cNvPicPr>
            <a:picLocks noChangeAspect="1"/>
          </p:cNvPicPr>
          <p:nvPr>
            <p:custDataLst>
              <p:tags r:id="rId33"/>
            </p:custDataLst>
          </p:nvPr>
        </p:nvPicPr>
        <p:blipFill>
          <a:blip r:embed="rId58" r:link="rId59" cstate="print"/>
          <a:srcRect/>
          <a:stretch>
            <a:fillRect/>
          </a:stretch>
        </p:blipFill>
        <p:spPr bwMode="auto">
          <a:xfrm>
            <a:off x="5075476" y="5931676"/>
            <a:ext cx="731520" cy="521660"/>
          </a:xfrm>
          <a:prstGeom prst="rect">
            <a:avLst/>
          </a:prstGeom>
          <a:noFill/>
          <a:ln w="9525">
            <a:noFill/>
            <a:miter lim="800000"/>
            <a:headEnd/>
            <a:tailEnd/>
          </a:ln>
        </p:spPr>
      </p:pic>
      <p:pic>
        <p:nvPicPr>
          <p:cNvPr id="42" name="Picture 2">
            <a:hlinkClick r:id="rId60"/>
          </p:cNvPr>
          <p:cNvPicPr>
            <a:picLocks noChangeAspect="1" noChangeArrowheads="1"/>
          </p:cNvPicPr>
          <p:nvPr>
            <p:custDataLst>
              <p:tags r:id="rId34"/>
            </p:custDataLst>
          </p:nvPr>
        </p:nvPicPr>
        <p:blipFill>
          <a:blip r:embed="rId61" cstate="screen"/>
          <a:srcRect/>
          <a:stretch>
            <a:fillRect/>
          </a:stretch>
        </p:blipFill>
        <p:spPr bwMode="auto">
          <a:xfrm>
            <a:off x="5004048" y="4255867"/>
            <a:ext cx="775975" cy="362122"/>
          </a:xfrm>
          <a:prstGeom prst="rect">
            <a:avLst/>
          </a:prstGeom>
          <a:noFill/>
          <a:ln w="9525">
            <a:noFill/>
            <a:miter lim="800000"/>
            <a:headEnd/>
            <a:tailEnd/>
          </a:ln>
        </p:spPr>
      </p:pic>
      <p:pic>
        <p:nvPicPr>
          <p:cNvPr id="45" name="Picture 2">
            <a:hlinkClick r:id="rId62"/>
          </p:cNvPr>
          <p:cNvPicPr>
            <a:picLocks noChangeAspect="1" noChangeArrowheads="1"/>
          </p:cNvPicPr>
          <p:nvPr>
            <p:custDataLst>
              <p:tags r:id="rId35"/>
            </p:custDataLst>
          </p:nvPr>
        </p:nvPicPr>
        <p:blipFill>
          <a:blip r:embed="rId63" cstate="screen"/>
          <a:srcRect/>
          <a:stretch>
            <a:fillRect/>
          </a:stretch>
        </p:blipFill>
        <p:spPr bwMode="auto">
          <a:xfrm>
            <a:off x="8296679" y="3861048"/>
            <a:ext cx="415781" cy="479606"/>
          </a:xfrm>
          <a:prstGeom prst="rect">
            <a:avLst/>
          </a:prstGeom>
          <a:noFill/>
          <a:ln w="9525">
            <a:noFill/>
            <a:miter lim="800000"/>
            <a:headEnd/>
            <a:tailEnd/>
          </a:ln>
        </p:spPr>
      </p:pic>
      <p:pic>
        <p:nvPicPr>
          <p:cNvPr id="47" name="Picture 46" descr="Nexsan.jpg"/>
          <p:cNvPicPr>
            <a:picLocks noChangeAspect="1"/>
          </p:cNvPicPr>
          <p:nvPr/>
        </p:nvPicPr>
        <p:blipFill>
          <a:blip r:embed="rId64" cstate="print"/>
          <a:stretch>
            <a:fillRect/>
          </a:stretch>
        </p:blipFill>
        <p:spPr>
          <a:xfrm>
            <a:off x="7776356" y="4462264"/>
            <a:ext cx="901184" cy="334214"/>
          </a:xfrm>
          <a:prstGeom prst="rect">
            <a:avLst/>
          </a:prstGeom>
        </p:spPr>
      </p:pic>
      <p:pic>
        <p:nvPicPr>
          <p:cNvPr id="48" name="Picture 47" descr="x-io_logo.png"/>
          <p:cNvPicPr>
            <a:picLocks noChangeAspect="1"/>
          </p:cNvPicPr>
          <p:nvPr/>
        </p:nvPicPr>
        <p:blipFill>
          <a:blip r:embed="rId65" cstate="print"/>
          <a:stretch>
            <a:fillRect/>
          </a:stretch>
        </p:blipFill>
        <p:spPr>
          <a:xfrm>
            <a:off x="5760132" y="3825044"/>
            <a:ext cx="550945" cy="212646"/>
          </a:xfrm>
          <a:prstGeom prst="rect">
            <a:avLst/>
          </a:prstGeom>
        </p:spPr>
      </p:pic>
      <p:pic>
        <p:nvPicPr>
          <p:cNvPr id="49" name="Picture 48" descr="sample_linkbar-itrgNEW.gif">
            <a:hlinkClick r:id="rId66"/>
          </p:cNvPr>
          <p:cNvPicPr>
            <a:picLocks noChangeAspect="1"/>
          </p:cNvPicPr>
          <p:nvPr/>
        </p:nvPicPr>
        <p:blipFill>
          <a:blip r:embed="rId67"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5"/>
  <p:tag name="ISPRING_RESOURCE_PATHS_HASH_2" val="223be3616574b7605979a55aebb83cd18c806e"/>
  <p:tag name="ISPRING_SCORM_RATE_SLIDES" val="0"/>
  <p:tag name="ISPRING_SCORM_RATE_QUIZZES" val="0"/>
  <p:tag name="ISPRING_SCORM_PASSING_SCORE" val="0.0000000000"/>
  <p:tag name="GENSWF_OUTPUT_FILE_NAME" val="it-Evaluate-the-Role-of-Solid-State-SB-S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MH3c4UCfIE23qKxF12Yjt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6kfzfT8x0GWTKfnV2.PC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nCCsluMGCEWuyIb1PnyMF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IAMVoge7SU60mfGZq3q7G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IVZa9U1LgEmJi99h8nBQB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Uves1NgprkWGyeq0Sxrx0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Ob.TxTZdrU2LV75zsMR.r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PoMSnhyFaEudmdWrZGRxH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4.ZGkmGZEGix0kK16J8a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GT3svvv_WUGQhgmglW4.9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9l0NUAhKgkqFbVYCTXx0g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MWok0StoZ0a4.h7gfeKfG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N9D_OWl8UU6RKqOnbUTFb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vxNfWEigEqfFY6p4bF6q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FMwPMoEaUCa1JMU6tU6s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xS.NbqiWGkqBkh4DG0czg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1hUpyPRo902zrWZQy0kxk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YiVff8Fk406P9iuO8tqNk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QyzXJnUhESi1NZzCkLYP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02AD8QD_TEikF3apwhjmw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72giPyOvK0em0OiyHP.I2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6F4O8gemfEqttmoEfNMUv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mwe46VwvY0Gxh9F.ATbKe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IB6JvoQu0uqdaZRBIb.p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ZT7AcdWmvkCAT7VEDrRSO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p23Jwf2rbkKJcYxjNQI.P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3gmIBtMQUSAJxgW0MvA1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I6Ay5VyXZEC.F91wflBN_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oQe7OiRWskGTYIvX5WQn_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fiySZm.rL0yj3ncd2IO0C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DU0zF6nvb02KiF3oNti5P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DggQY5xvEOyFpDn27GbY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Lum0T9VYRk.zInxJ5BZt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ku8AKkhlWEOhtLpEsCPtK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0qaIBzSxEKbR_nM9Yx01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cxD_atIwEESbecIWyO7t2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cMLdl.J9tk2lx8A32NnO8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cMLdl.J9tk2lx8A32NnO8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cxD_atIwEESbecIWyO7t2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cMLdl.J9tk2lx8A32NnO8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cMLdl.J9tk2lx8A32NnO8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0qaIBzSxEKbR_nM9Yx01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A1fxPJlgVUayWemOGuMYz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Ecf9QCFK3E234k56GGMye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bQXUgKL.skyJ6iKMjtzjL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613wcsuEJUGOWfNeD8dNb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BbphhTvX2UKgfYtiIpZAT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DrXQUFxVhU6coFSHxei6w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78ZF4Fqw.UWYKjbwqOlAl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3Ass5Op_D0i1YeqRnPTqw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E6LafKew2EyO8uxlL3fBM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LC06R1KOLkCbfyGYQX2WHg"/>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y4S8kOjLwE60ENiu6tqp6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iwzIQC6bHUOP8yNpD3K9m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TkEz3l_LPU2HQVGoTS5O1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HLjvlC0EDEqQg8X_W6Pzk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UgXhJ6YXr0Cz9DPGQQD7tg"/>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mqwIMOLNG0ypWQIxoupPL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brflhmdXkaMN.iqi.OXZ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3JCqFn3xV0aewRpLJa7qD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VvQbh9Oo602igWPyxZEUX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nTFX9lE4Z0akCS_kLAbo9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6NWhg9EujEugCcwkGm7Qv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ZngQMei3e0.1p1Hcz2A71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b_sGfgdfM0KLSJLg8olbZ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YJUSKf00mgDt.r6aZnT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XSPBxiKeJkurXWv0pT0yo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Ulp3dATrp021s5OHqv6i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ToJQJxX1BEiAunPlIoYFV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lCk2nVJ9oUCst7UDaATdT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nljW.zxjaEK9nzn10QjSK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XCAGR9ktWkmjksDUTdCTN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M1T4zYd6MkG_XaZG1Q3p1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CAihnJQKPkuIeUFAmTVaG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r8CRtbDf6UCGBWZ.W9J3jA"/>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gmZjhwnFX0OfBWahoFSJr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1L5NFzQ.YUSsvSqE0K36q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PIOJbMUIdU6a7mWeZVM0D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EfowiU_TrEOp.45_aUnL9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NgN81bebjUqt5lQZ_sUEk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QdS6iEdJ8kS5Ahv7lTu5i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2877</Words>
  <Application>Microsoft Office PowerPoint</Application>
  <PresentationFormat>On-screen Show (4:3)</PresentationFormat>
  <Paragraphs>205</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think-cell Slide</vt:lpstr>
      <vt:lpstr>Chart</vt:lpstr>
      <vt:lpstr>Slide 1</vt:lpstr>
      <vt:lpstr>Introduction</vt:lpstr>
      <vt:lpstr>Executive Summary</vt:lpstr>
      <vt:lpstr>Storage buyers are asking for more performance; solid state storage is the answer</vt:lpstr>
      <vt:lpstr>Evaluate the major solid state storage implementation types to establish the best fit for your application requirements</vt:lpstr>
      <vt:lpstr>Match use cases to flash implementations to deliver on performance promises at lowest possible overall system cost</vt:lpstr>
      <vt:lpstr>Slide 7</vt:lpstr>
      <vt:lpstr>Put solid state into the context of system component evolution; adding flash can slingshot performance forward</vt:lpstr>
      <vt:lpstr>Understand flash beyond the buzz words; flash and SSDs will be brought up in your next server or storage purchase</vt:lpstr>
      <vt:lpstr>No storage media is perfect; careful evaluation of how vendors overcome flash limitations is key to selection success</vt:lpstr>
      <vt:lpstr>Consider endurance, capacity, and cost factors when determining what type of flash is best for your organization</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2013-03-20T19:05:40Z</dcterms:created>
  <dcterms:modified xsi:type="dcterms:W3CDTF">2013-03-20T19:05:48Z</dcterms:modified>
</cp:coreProperties>
</file>